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tmp" ContentType="image/p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6" r:id="rId1"/>
  </p:sldMasterIdLst>
  <p:notesMasterIdLst>
    <p:notesMasterId r:id="rId29"/>
  </p:notesMasterIdLst>
  <p:sldIdLst>
    <p:sldId id="256" r:id="rId2"/>
    <p:sldId id="258" r:id="rId3"/>
    <p:sldId id="263" r:id="rId4"/>
    <p:sldId id="299" r:id="rId5"/>
    <p:sldId id="304" r:id="rId6"/>
    <p:sldId id="265" r:id="rId7"/>
    <p:sldId id="279" r:id="rId8"/>
    <p:sldId id="278" r:id="rId9"/>
    <p:sldId id="269" r:id="rId10"/>
    <p:sldId id="298" r:id="rId11"/>
    <p:sldId id="283" r:id="rId12"/>
    <p:sldId id="300" r:id="rId13"/>
    <p:sldId id="282" r:id="rId14"/>
    <p:sldId id="280" r:id="rId15"/>
    <p:sldId id="284" r:id="rId16"/>
    <p:sldId id="290" r:id="rId17"/>
    <p:sldId id="291" r:id="rId18"/>
    <p:sldId id="292" r:id="rId19"/>
    <p:sldId id="301" r:id="rId20"/>
    <p:sldId id="274" r:id="rId21"/>
    <p:sldId id="306" r:id="rId22"/>
    <p:sldId id="270" r:id="rId23"/>
    <p:sldId id="302" r:id="rId24"/>
    <p:sldId id="303" r:id="rId25"/>
    <p:sldId id="305" r:id="rId26"/>
    <p:sldId id="264" r:id="rId27"/>
    <p:sldId id="275" r:id="rId2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A1BE689A-0A3E-D289-A630-D73C25BFD7FB}" name="Chanel Béland" initials="CB" userId="34f880a97aa7be2b" providerId="Windows Live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arie Thérèse Lussier" initials="MTL" lastIdx="4" clrIdx="0">
    <p:extLst>
      <p:ext uri="{19B8F6BF-5375-455C-9EA6-DF929625EA0E}">
        <p15:presenceInfo xmlns:p15="http://schemas.microsoft.com/office/powerpoint/2012/main" userId="S::marie.therese.lussier@umontreal.ca::95a87bd6-e098-4073-9a8f-de21b16e6aa8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Style moyen 2 - Accentuation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7DF18680-E054-41AD-8BC1-D1AEF772440D}" styleName="Style moyen 2 - Accentuation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996" autoAdjust="0"/>
    <p:restoredTop sz="88889" autoAdjust="0"/>
  </p:normalViewPr>
  <p:slideViewPr>
    <p:cSldViewPr snapToGrid="0">
      <p:cViewPr varScale="1">
        <p:scale>
          <a:sx n="102" d="100"/>
          <a:sy n="102" d="100"/>
        </p:scale>
        <p:origin x="780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commentAuthors" Target="commentAuthors.xml"/><Relationship Id="rId35" Type="http://schemas.microsoft.com/office/2018/10/relationships/authors" Target="authors.xml"/><Relationship Id="rId8" Type="http://schemas.openxmlformats.org/officeDocument/2006/relationships/slide" Target="slides/slide7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6_2">
  <dgm:title val=""/>
  <dgm:desc val=""/>
  <dgm:catLst>
    <dgm:cat type="accent6" pri="11200"/>
  </dgm:catLst>
  <dgm:styleLbl name="node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ln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C79A083-88FA-4F94-996B-1E37C7B7AA6D}" type="doc">
      <dgm:prSet loTypeId="urn:microsoft.com/office/officeart/2008/layout/LinedList" loCatId="list" qsTypeId="urn:microsoft.com/office/officeart/2005/8/quickstyle/simple1" qsCatId="simple" csTypeId="urn:microsoft.com/office/officeart/2005/8/colors/accent6_2" csCatId="accent6" phldr="1"/>
      <dgm:spPr/>
      <dgm:t>
        <a:bodyPr/>
        <a:lstStyle/>
        <a:p>
          <a:endParaRPr lang="en-US"/>
        </a:p>
      </dgm:t>
    </dgm:pt>
    <dgm:pt modelId="{2CB27F9D-6DD2-4787-9F13-1A3C269F0013}">
      <dgm:prSet/>
      <dgm:spPr/>
      <dgm:t>
        <a:bodyPr/>
        <a:lstStyle/>
        <a:p>
          <a:r>
            <a:rPr lang="fr-CA" dirty="0"/>
            <a:t>La communication : une compétence  centrale dans la formation </a:t>
          </a:r>
          <a:r>
            <a:rPr lang="fr-CA" dirty="0">
              <a:solidFill>
                <a:schemeClr val="tx1"/>
              </a:solidFill>
            </a:rPr>
            <a:t>des résidents de MF</a:t>
          </a:r>
          <a:endParaRPr lang="en-US" dirty="0">
            <a:solidFill>
              <a:schemeClr val="tx1"/>
            </a:solidFill>
          </a:endParaRPr>
        </a:p>
      </dgm:t>
    </dgm:pt>
    <dgm:pt modelId="{5DA20C95-1F21-43DA-A281-9523255EE54D}" type="parTrans" cxnId="{792F4DA3-DBEA-4558-8087-4CA6AF6371B9}">
      <dgm:prSet/>
      <dgm:spPr/>
      <dgm:t>
        <a:bodyPr/>
        <a:lstStyle/>
        <a:p>
          <a:endParaRPr lang="en-US"/>
        </a:p>
      </dgm:t>
    </dgm:pt>
    <dgm:pt modelId="{F86AABDC-69FD-449A-98D7-AF5471840A52}" type="sibTrans" cxnId="{792F4DA3-DBEA-4558-8087-4CA6AF6371B9}">
      <dgm:prSet/>
      <dgm:spPr/>
      <dgm:t>
        <a:bodyPr/>
        <a:lstStyle/>
        <a:p>
          <a:endParaRPr lang="en-US"/>
        </a:p>
      </dgm:t>
    </dgm:pt>
    <dgm:pt modelId="{95E53CB0-BAF4-427C-9CC5-BB50580D2F5B}">
      <dgm:prSet/>
      <dgm:spPr/>
      <dgm:t>
        <a:bodyPr/>
        <a:lstStyle/>
        <a:p>
          <a:r>
            <a:rPr lang="fr-CA" dirty="0"/>
            <a:t>Une bonne relation thérapeutique augmente </a:t>
          </a:r>
          <a:br>
            <a:rPr lang="fr-CA" dirty="0"/>
          </a:br>
          <a:r>
            <a:rPr lang="fr-CA" dirty="0"/>
            <a:t>l’</a:t>
          </a:r>
          <a:r>
            <a:rPr lang="fr-CA" dirty="0">
              <a:solidFill>
                <a:schemeClr val="tx1"/>
              </a:solidFill>
            </a:rPr>
            <a:t>adhésion</a:t>
          </a:r>
          <a:r>
            <a:rPr lang="fr-CA" dirty="0"/>
            <a:t> = de meilleures issues de santé! </a:t>
          </a:r>
          <a:br>
            <a:rPr lang="fr-CA" dirty="0"/>
          </a:br>
          <a:r>
            <a:rPr lang="fr-CA" dirty="0"/>
            <a:t>(1) (2) (3)</a:t>
          </a:r>
          <a:endParaRPr lang="en-US" dirty="0"/>
        </a:p>
      </dgm:t>
    </dgm:pt>
    <dgm:pt modelId="{1740C5B9-A176-4990-82E0-3D71E7061BE9}" type="parTrans" cxnId="{483BD21A-0049-48B7-8374-7BA1842BB807}">
      <dgm:prSet/>
      <dgm:spPr/>
      <dgm:t>
        <a:bodyPr/>
        <a:lstStyle/>
        <a:p>
          <a:endParaRPr lang="en-US"/>
        </a:p>
      </dgm:t>
    </dgm:pt>
    <dgm:pt modelId="{E85A008D-B248-4104-AB4A-D7497843A0A5}" type="sibTrans" cxnId="{483BD21A-0049-48B7-8374-7BA1842BB807}">
      <dgm:prSet/>
      <dgm:spPr/>
      <dgm:t>
        <a:bodyPr/>
        <a:lstStyle/>
        <a:p>
          <a:endParaRPr lang="en-US"/>
        </a:p>
      </dgm:t>
    </dgm:pt>
    <dgm:pt modelId="{A5BB3688-122D-484A-99C3-BBB583177186}">
      <dgm:prSet/>
      <dgm:spPr/>
      <dgm:t>
        <a:bodyPr/>
        <a:lstStyle/>
        <a:p>
          <a:r>
            <a:rPr lang="fr-CA" dirty="0"/>
            <a:t>Problème de communication : 1</a:t>
          </a:r>
          <a:r>
            <a:rPr lang="fr-CA" baseline="30000" dirty="0"/>
            <a:t>ère</a:t>
          </a:r>
          <a:r>
            <a:rPr lang="fr-CA" dirty="0"/>
            <a:t> cause de </a:t>
          </a:r>
          <a:r>
            <a:rPr lang="fr-CA" dirty="0">
              <a:solidFill>
                <a:schemeClr val="tx1"/>
              </a:solidFill>
            </a:rPr>
            <a:t>poursuites médicales au </a:t>
          </a:r>
          <a:r>
            <a:rPr lang="fr-CA" dirty="0"/>
            <a:t>Canada (9)</a:t>
          </a:r>
          <a:endParaRPr lang="en-US" dirty="0"/>
        </a:p>
      </dgm:t>
    </dgm:pt>
    <dgm:pt modelId="{5DD37AD9-5E97-4630-9DE7-68B5C1B7E2AD}" type="parTrans" cxnId="{FC119EAD-AD93-4875-8F5E-CD7F920E41D5}">
      <dgm:prSet/>
      <dgm:spPr/>
      <dgm:t>
        <a:bodyPr/>
        <a:lstStyle/>
        <a:p>
          <a:endParaRPr lang="en-US"/>
        </a:p>
      </dgm:t>
    </dgm:pt>
    <dgm:pt modelId="{F6BE7170-ECCD-4C49-96BB-BF529D93AD8C}" type="sibTrans" cxnId="{FC119EAD-AD93-4875-8F5E-CD7F920E41D5}">
      <dgm:prSet/>
      <dgm:spPr/>
      <dgm:t>
        <a:bodyPr/>
        <a:lstStyle/>
        <a:p>
          <a:endParaRPr lang="en-US"/>
        </a:p>
      </dgm:t>
    </dgm:pt>
    <dgm:pt modelId="{5EEEE6CC-AE76-4BE3-8DD4-638D27E5FF6F}">
      <dgm:prSet/>
      <dgm:spPr/>
      <dgm:t>
        <a:bodyPr/>
        <a:lstStyle/>
        <a:p>
          <a:r>
            <a:rPr lang="fr-CA" noProof="0" dirty="0"/>
            <a:t>Évolution des paradigmes dans les dernières années. Le cursus académique </a:t>
          </a:r>
          <a:r>
            <a:rPr lang="fr-CA" noProof="0" dirty="0">
              <a:solidFill>
                <a:schemeClr val="tx1"/>
              </a:solidFill>
            </a:rPr>
            <a:t>a-t-il </a:t>
          </a:r>
          <a:r>
            <a:rPr lang="fr-CA" noProof="0" dirty="0"/>
            <a:t>suivi?</a:t>
          </a:r>
        </a:p>
      </dgm:t>
    </dgm:pt>
    <dgm:pt modelId="{55F327D9-4394-4154-90ED-D24AED946B99}" type="parTrans" cxnId="{3ED1DEEC-D013-4D76-AA08-F6EBC5E7993E}">
      <dgm:prSet/>
      <dgm:spPr/>
      <dgm:t>
        <a:bodyPr/>
        <a:lstStyle/>
        <a:p>
          <a:endParaRPr lang="en-US"/>
        </a:p>
      </dgm:t>
    </dgm:pt>
    <dgm:pt modelId="{273C8153-9C4F-4E70-A637-7F140828F046}" type="sibTrans" cxnId="{3ED1DEEC-D013-4D76-AA08-F6EBC5E7993E}">
      <dgm:prSet/>
      <dgm:spPr/>
      <dgm:t>
        <a:bodyPr/>
        <a:lstStyle/>
        <a:p>
          <a:endParaRPr lang="en-US"/>
        </a:p>
      </dgm:t>
    </dgm:pt>
    <dgm:pt modelId="{F1716931-C485-47F7-BA90-2B98BFAC0E6C}" type="pres">
      <dgm:prSet presAssocID="{5C79A083-88FA-4F94-996B-1E37C7B7AA6D}" presName="vert0" presStyleCnt="0">
        <dgm:presLayoutVars>
          <dgm:dir/>
          <dgm:animOne val="branch"/>
          <dgm:animLvl val="lvl"/>
        </dgm:presLayoutVars>
      </dgm:prSet>
      <dgm:spPr/>
    </dgm:pt>
    <dgm:pt modelId="{B7278A4F-D6E7-436F-BF2D-04C9F3766519}" type="pres">
      <dgm:prSet presAssocID="{2CB27F9D-6DD2-4787-9F13-1A3C269F0013}" presName="thickLine" presStyleLbl="alignNode1" presStyleIdx="0" presStyleCnt="4"/>
      <dgm:spPr/>
    </dgm:pt>
    <dgm:pt modelId="{9D640DBA-114D-4A1D-8A7C-61F47035AED4}" type="pres">
      <dgm:prSet presAssocID="{2CB27F9D-6DD2-4787-9F13-1A3C269F0013}" presName="horz1" presStyleCnt="0"/>
      <dgm:spPr/>
    </dgm:pt>
    <dgm:pt modelId="{1489E53D-F8A6-4AF4-A8B8-6B5B5CF1F2BD}" type="pres">
      <dgm:prSet presAssocID="{2CB27F9D-6DD2-4787-9F13-1A3C269F0013}" presName="tx1" presStyleLbl="revTx" presStyleIdx="0" presStyleCnt="4"/>
      <dgm:spPr/>
    </dgm:pt>
    <dgm:pt modelId="{C27147D0-92C7-44DB-838E-F754C2613C64}" type="pres">
      <dgm:prSet presAssocID="{2CB27F9D-6DD2-4787-9F13-1A3C269F0013}" presName="vert1" presStyleCnt="0"/>
      <dgm:spPr/>
    </dgm:pt>
    <dgm:pt modelId="{C4BFDB05-0AFF-4DDA-877A-089E6F635E87}" type="pres">
      <dgm:prSet presAssocID="{95E53CB0-BAF4-427C-9CC5-BB50580D2F5B}" presName="thickLine" presStyleLbl="alignNode1" presStyleIdx="1" presStyleCnt="4"/>
      <dgm:spPr/>
    </dgm:pt>
    <dgm:pt modelId="{6C93C79F-59FE-48AE-8CD8-98F61594BCE8}" type="pres">
      <dgm:prSet presAssocID="{95E53CB0-BAF4-427C-9CC5-BB50580D2F5B}" presName="horz1" presStyleCnt="0"/>
      <dgm:spPr/>
    </dgm:pt>
    <dgm:pt modelId="{81E13F23-DD94-4520-9509-8ED82CBDE781}" type="pres">
      <dgm:prSet presAssocID="{95E53CB0-BAF4-427C-9CC5-BB50580D2F5B}" presName="tx1" presStyleLbl="revTx" presStyleIdx="1" presStyleCnt="4"/>
      <dgm:spPr/>
    </dgm:pt>
    <dgm:pt modelId="{D75939DA-6DB4-44D6-9B86-C8591FADB18E}" type="pres">
      <dgm:prSet presAssocID="{95E53CB0-BAF4-427C-9CC5-BB50580D2F5B}" presName="vert1" presStyleCnt="0"/>
      <dgm:spPr/>
    </dgm:pt>
    <dgm:pt modelId="{8E79A999-F93F-4882-9ED1-235520334A21}" type="pres">
      <dgm:prSet presAssocID="{A5BB3688-122D-484A-99C3-BBB583177186}" presName="thickLine" presStyleLbl="alignNode1" presStyleIdx="2" presStyleCnt="4"/>
      <dgm:spPr/>
    </dgm:pt>
    <dgm:pt modelId="{B94746E2-ABEB-41F1-AB49-A6B7DE6F4F95}" type="pres">
      <dgm:prSet presAssocID="{A5BB3688-122D-484A-99C3-BBB583177186}" presName="horz1" presStyleCnt="0"/>
      <dgm:spPr/>
    </dgm:pt>
    <dgm:pt modelId="{F9E2092C-6B7F-4E8D-B1E0-40AF8B2AB173}" type="pres">
      <dgm:prSet presAssocID="{A5BB3688-122D-484A-99C3-BBB583177186}" presName="tx1" presStyleLbl="revTx" presStyleIdx="2" presStyleCnt="4"/>
      <dgm:spPr/>
    </dgm:pt>
    <dgm:pt modelId="{958919B5-68E4-4F20-A48B-CC9F66FF1647}" type="pres">
      <dgm:prSet presAssocID="{A5BB3688-122D-484A-99C3-BBB583177186}" presName="vert1" presStyleCnt="0"/>
      <dgm:spPr/>
    </dgm:pt>
    <dgm:pt modelId="{1B83E0DC-119D-4FD7-B70B-41AEE0CF8D91}" type="pres">
      <dgm:prSet presAssocID="{5EEEE6CC-AE76-4BE3-8DD4-638D27E5FF6F}" presName="thickLine" presStyleLbl="alignNode1" presStyleIdx="3" presStyleCnt="4"/>
      <dgm:spPr/>
    </dgm:pt>
    <dgm:pt modelId="{BF987BCD-78C6-4A6C-ACAD-E975FB545D03}" type="pres">
      <dgm:prSet presAssocID="{5EEEE6CC-AE76-4BE3-8DD4-638D27E5FF6F}" presName="horz1" presStyleCnt="0"/>
      <dgm:spPr/>
    </dgm:pt>
    <dgm:pt modelId="{574C31CD-A5F9-4F8A-ABB4-AB8B7EECB34D}" type="pres">
      <dgm:prSet presAssocID="{5EEEE6CC-AE76-4BE3-8DD4-638D27E5FF6F}" presName="tx1" presStyleLbl="revTx" presStyleIdx="3" presStyleCnt="4"/>
      <dgm:spPr/>
    </dgm:pt>
    <dgm:pt modelId="{970345EA-421A-4180-9BE0-E85528724BED}" type="pres">
      <dgm:prSet presAssocID="{5EEEE6CC-AE76-4BE3-8DD4-638D27E5FF6F}" presName="vert1" presStyleCnt="0"/>
      <dgm:spPr/>
    </dgm:pt>
  </dgm:ptLst>
  <dgm:cxnLst>
    <dgm:cxn modelId="{8B991F00-59EE-4DC2-96AA-8DB2025DE284}" type="presOf" srcId="{5C79A083-88FA-4F94-996B-1E37C7B7AA6D}" destId="{F1716931-C485-47F7-BA90-2B98BFAC0E6C}" srcOrd="0" destOrd="0" presId="urn:microsoft.com/office/officeart/2008/layout/LinedList"/>
    <dgm:cxn modelId="{483BD21A-0049-48B7-8374-7BA1842BB807}" srcId="{5C79A083-88FA-4F94-996B-1E37C7B7AA6D}" destId="{95E53CB0-BAF4-427C-9CC5-BB50580D2F5B}" srcOrd="1" destOrd="0" parTransId="{1740C5B9-A176-4990-82E0-3D71E7061BE9}" sibTransId="{E85A008D-B248-4104-AB4A-D7497843A0A5}"/>
    <dgm:cxn modelId="{6B2B165C-8C8C-4D51-BC9F-7D447E26A724}" type="presOf" srcId="{5EEEE6CC-AE76-4BE3-8DD4-638D27E5FF6F}" destId="{574C31CD-A5F9-4F8A-ABB4-AB8B7EECB34D}" srcOrd="0" destOrd="0" presId="urn:microsoft.com/office/officeart/2008/layout/LinedList"/>
    <dgm:cxn modelId="{FAFD1F5C-BE75-4EC3-99CF-006EBE49C915}" type="presOf" srcId="{95E53CB0-BAF4-427C-9CC5-BB50580D2F5B}" destId="{81E13F23-DD94-4520-9509-8ED82CBDE781}" srcOrd="0" destOrd="0" presId="urn:microsoft.com/office/officeart/2008/layout/LinedList"/>
    <dgm:cxn modelId="{C7BC815D-4B76-41E4-87CD-8EDD0C59CFAF}" type="presOf" srcId="{A5BB3688-122D-484A-99C3-BBB583177186}" destId="{F9E2092C-6B7F-4E8D-B1E0-40AF8B2AB173}" srcOrd="0" destOrd="0" presId="urn:microsoft.com/office/officeart/2008/layout/LinedList"/>
    <dgm:cxn modelId="{3DFFD371-2D4C-4CDF-B3BD-B45B7368BE34}" type="presOf" srcId="{2CB27F9D-6DD2-4787-9F13-1A3C269F0013}" destId="{1489E53D-F8A6-4AF4-A8B8-6B5B5CF1F2BD}" srcOrd="0" destOrd="0" presId="urn:microsoft.com/office/officeart/2008/layout/LinedList"/>
    <dgm:cxn modelId="{792F4DA3-DBEA-4558-8087-4CA6AF6371B9}" srcId="{5C79A083-88FA-4F94-996B-1E37C7B7AA6D}" destId="{2CB27F9D-6DD2-4787-9F13-1A3C269F0013}" srcOrd="0" destOrd="0" parTransId="{5DA20C95-1F21-43DA-A281-9523255EE54D}" sibTransId="{F86AABDC-69FD-449A-98D7-AF5471840A52}"/>
    <dgm:cxn modelId="{FC119EAD-AD93-4875-8F5E-CD7F920E41D5}" srcId="{5C79A083-88FA-4F94-996B-1E37C7B7AA6D}" destId="{A5BB3688-122D-484A-99C3-BBB583177186}" srcOrd="2" destOrd="0" parTransId="{5DD37AD9-5E97-4630-9DE7-68B5C1B7E2AD}" sibTransId="{F6BE7170-ECCD-4C49-96BB-BF529D93AD8C}"/>
    <dgm:cxn modelId="{3ED1DEEC-D013-4D76-AA08-F6EBC5E7993E}" srcId="{5C79A083-88FA-4F94-996B-1E37C7B7AA6D}" destId="{5EEEE6CC-AE76-4BE3-8DD4-638D27E5FF6F}" srcOrd="3" destOrd="0" parTransId="{55F327D9-4394-4154-90ED-D24AED946B99}" sibTransId="{273C8153-9C4F-4E70-A637-7F140828F046}"/>
    <dgm:cxn modelId="{3CF0556F-EECB-4853-A755-16A87932B49D}" type="presParOf" srcId="{F1716931-C485-47F7-BA90-2B98BFAC0E6C}" destId="{B7278A4F-D6E7-436F-BF2D-04C9F3766519}" srcOrd="0" destOrd="0" presId="urn:microsoft.com/office/officeart/2008/layout/LinedList"/>
    <dgm:cxn modelId="{7FA851F4-01C9-4D7D-995E-6C4D56074A30}" type="presParOf" srcId="{F1716931-C485-47F7-BA90-2B98BFAC0E6C}" destId="{9D640DBA-114D-4A1D-8A7C-61F47035AED4}" srcOrd="1" destOrd="0" presId="urn:microsoft.com/office/officeart/2008/layout/LinedList"/>
    <dgm:cxn modelId="{58D795BD-6243-46A8-A3DC-DE7972F2B959}" type="presParOf" srcId="{9D640DBA-114D-4A1D-8A7C-61F47035AED4}" destId="{1489E53D-F8A6-4AF4-A8B8-6B5B5CF1F2BD}" srcOrd="0" destOrd="0" presId="urn:microsoft.com/office/officeart/2008/layout/LinedList"/>
    <dgm:cxn modelId="{0112CE55-51E7-4539-B70E-8D89EFD30A3F}" type="presParOf" srcId="{9D640DBA-114D-4A1D-8A7C-61F47035AED4}" destId="{C27147D0-92C7-44DB-838E-F754C2613C64}" srcOrd="1" destOrd="0" presId="urn:microsoft.com/office/officeart/2008/layout/LinedList"/>
    <dgm:cxn modelId="{AFD7AB96-3D19-49AE-B39B-E72E24C6B20D}" type="presParOf" srcId="{F1716931-C485-47F7-BA90-2B98BFAC0E6C}" destId="{C4BFDB05-0AFF-4DDA-877A-089E6F635E87}" srcOrd="2" destOrd="0" presId="urn:microsoft.com/office/officeart/2008/layout/LinedList"/>
    <dgm:cxn modelId="{6710703A-701E-468D-BD62-F67D41FB8FB5}" type="presParOf" srcId="{F1716931-C485-47F7-BA90-2B98BFAC0E6C}" destId="{6C93C79F-59FE-48AE-8CD8-98F61594BCE8}" srcOrd="3" destOrd="0" presId="urn:microsoft.com/office/officeart/2008/layout/LinedList"/>
    <dgm:cxn modelId="{9A1CB5F7-7EE4-444D-8180-37D3326F8F39}" type="presParOf" srcId="{6C93C79F-59FE-48AE-8CD8-98F61594BCE8}" destId="{81E13F23-DD94-4520-9509-8ED82CBDE781}" srcOrd="0" destOrd="0" presId="urn:microsoft.com/office/officeart/2008/layout/LinedList"/>
    <dgm:cxn modelId="{ADC3E65D-74A5-4018-A59C-EC4C2AC3572B}" type="presParOf" srcId="{6C93C79F-59FE-48AE-8CD8-98F61594BCE8}" destId="{D75939DA-6DB4-44D6-9B86-C8591FADB18E}" srcOrd="1" destOrd="0" presId="urn:microsoft.com/office/officeart/2008/layout/LinedList"/>
    <dgm:cxn modelId="{CBAB0181-A5D1-4142-8454-D0E0B198D493}" type="presParOf" srcId="{F1716931-C485-47F7-BA90-2B98BFAC0E6C}" destId="{8E79A999-F93F-4882-9ED1-235520334A21}" srcOrd="4" destOrd="0" presId="urn:microsoft.com/office/officeart/2008/layout/LinedList"/>
    <dgm:cxn modelId="{84AB7FD5-6517-45CA-8F4A-48B2D38397D6}" type="presParOf" srcId="{F1716931-C485-47F7-BA90-2B98BFAC0E6C}" destId="{B94746E2-ABEB-41F1-AB49-A6B7DE6F4F95}" srcOrd="5" destOrd="0" presId="urn:microsoft.com/office/officeart/2008/layout/LinedList"/>
    <dgm:cxn modelId="{0E9C834D-ED0F-48D7-9EB6-851B4389D361}" type="presParOf" srcId="{B94746E2-ABEB-41F1-AB49-A6B7DE6F4F95}" destId="{F9E2092C-6B7F-4E8D-B1E0-40AF8B2AB173}" srcOrd="0" destOrd="0" presId="urn:microsoft.com/office/officeart/2008/layout/LinedList"/>
    <dgm:cxn modelId="{14208F7F-5A97-46F2-B3EC-623ADB1C0B0C}" type="presParOf" srcId="{B94746E2-ABEB-41F1-AB49-A6B7DE6F4F95}" destId="{958919B5-68E4-4F20-A48B-CC9F66FF1647}" srcOrd="1" destOrd="0" presId="urn:microsoft.com/office/officeart/2008/layout/LinedList"/>
    <dgm:cxn modelId="{83E23FD8-F1A8-44E6-9865-4AB877BC5F8D}" type="presParOf" srcId="{F1716931-C485-47F7-BA90-2B98BFAC0E6C}" destId="{1B83E0DC-119D-4FD7-B70B-41AEE0CF8D91}" srcOrd="6" destOrd="0" presId="urn:microsoft.com/office/officeart/2008/layout/LinedList"/>
    <dgm:cxn modelId="{DD92358D-7D81-4E51-BB65-82EEF46B1224}" type="presParOf" srcId="{F1716931-C485-47F7-BA90-2B98BFAC0E6C}" destId="{BF987BCD-78C6-4A6C-ACAD-E975FB545D03}" srcOrd="7" destOrd="0" presId="urn:microsoft.com/office/officeart/2008/layout/LinedList"/>
    <dgm:cxn modelId="{440FD9A1-A1F8-45DC-AF53-C8D6C6054DD9}" type="presParOf" srcId="{BF987BCD-78C6-4A6C-ACAD-E975FB545D03}" destId="{574C31CD-A5F9-4F8A-ABB4-AB8B7EECB34D}" srcOrd="0" destOrd="0" presId="urn:microsoft.com/office/officeart/2008/layout/LinedList"/>
    <dgm:cxn modelId="{DDF0C675-DE0D-449F-94AD-31947DD1B937}" type="presParOf" srcId="{BF987BCD-78C6-4A6C-ACAD-E975FB545D03}" destId="{970345EA-421A-4180-9BE0-E85528724BED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468941D-319C-4702-B992-215B2DA64888}" type="doc">
      <dgm:prSet loTypeId="urn:microsoft.com/office/officeart/2005/8/layout/hProcess11" loCatId="process" qsTypeId="urn:microsoft.com/office/officeart/2005/8/quickstyle/simple1" qsCatId="simple" csTypeId="urn:microsoft.com/office/officeart/2005/8/colors/accent1_2" csCatId="accent1" phldr="1"/>
      <dgm:spPr/>
    </dgm:pt>
    <dgm:pt modelId="{CB3B7232-2108-4F6E-AB36-5A66D1ACC494}">
      <dgm:prSet phldrT="[Texte]" custT="1"/>
      <dgm:spPr/>
      <dgm:t>
        <a:bodyPr/>
        <a:lstStyle/>
        <a:p>
          <a:r>
            <a:rPr lang="fr-CA" sz="1800" dirty="0"/>
            <a:t>Recrutement des patients</a:t>
          </a:r>
        </a:p>
        <a:p>
          <a:r>
            <a:rPr lang="fr-CA" sz="1800" dirty="0"/>
            <a:t>(Août 2022-février 2023)</a:t>
          </a:r>
          <a:endParaRPr lang="en-CA" sz="1800" dirty="0"/>
        </a:p>
      </dgm:t>
    </dgm:pt>
    <dgm:pt modelId="{51B7EC2C-8EFF-416A-B8AD-61018D734D66}" type="parTrans" cxnId="{58C581AB-32F4-446F-8B46-16CC092754BE}">
      <dgm:prSet/>
      <dgm:spPr/>
      <dgm:t>
        <a:bodyPr/>
        <a:lstStyle/>
        <a:p>
          <a:endParaRPr lang="en-CA"/>
        </a:p>
      </dgm:t>
    </dgm:pt>
    <dgm:pt modelId="{194B376C-1BFB-47AF-B205-9E80DC8A88DF}" type="sibTrans" cxnId="{58C581AB-32F4-446F-8B46-16CC092754BE}">
      <dgm:prSet/>
      <dgm:spPr/>
      <dgm:t>
        <a:bodyPr/>
        <a:lstStyle/>
        <a:p>
          <a:endParaRPr lang="en-CA"/>
        </a:p>
      </dgm:t>
    </dgm:pt>
    <dgm:pt modelId="{22E0A3CE-17C0-4619-9C1F-AA02CB358A2C}">
      <dgm:prSet phldrT="[Texte]" custT="1"/>
      <dgm:spPr/>
      <dgm:t>
        <a:bodyPr/>
        <a:lstStyle/>
        <a:p>
          <a:r>
            <a:rPr lang="fr-CA" sz="1800" dirty="0"/>
            <a:t>Analyse des données</a:t>
          </a:r>
        </a:p>
        <a:p>
          <a:r>
            <a:rPr lang="fr-CA" sz="1800" dirty="0"/>
            <a:t>(Mars 2023)</a:t>
          </a:r>
          <a:endParaRPr lang="en-CA" sz="1800" dirty="0"/>
        </a:p>
      </dgm:t>
    </dgm:pt>
    <dgm:pt modelId="{BA95B68F-41A5-4D1F-B0C8-A85D8695AEBD}" type="parTrans" cxnId="{5322090C-68EB-4424-A729-633E52691BEE}">
      <dgm:prSet/>
      <dgm:spPr/>
      <dgm:t>
        <a:bodyPr/>
        <a:lstStyle/>
        <a:p>
          <a:endParaRPr lang="en-CA"/>
        </a:p>
      </dgm:t>
    </dgm:pt>
    <dgm:pt modelId="{F7382B24-6A31-4A25-88DD-DC35095656AC}" type="sibTrans" cxnId="{5322090C-68EB-4424-A729-633E52691BEE}">
      <dgm:prSet/>
      <dgm:spPr/>
      <dgm:t>
        <a:bodyPr/>
        <a:lstStyle/>
        <a:p>
          <a:endParaRPr lang="en-CA"/>
        </a:p>
      </dgm:t>
    </dgm:pt>
    <dgm:pt modelId="{4CC6C871-058A-437E-8CAF-1513652E144B}">
      <dgm:prSet phldrT="[Texte]" custT="1"/>
      <dgm:spPr/>
      <dgm:t>
        <a:bodyPr/>
        <a:lstStyle/>
        <a:p>
          <a:r>
            <a:rPr lang="fr-CA" sz="1800" dirty="0"/>
            <a:t>Rédaction du rapport/présentation des résultats</a:t>
          </a:r>
        </a:p>
        <a:p>
          <a:r>
            <a:rPr lang="fr-CA" sz="1800" dirty="0"/>
            <a:t>(Mars-juin 2023)</a:t>
          </a:r>
          <a:endParaRPr lang="en-CA" sz="1800" dirty="0"/>
        </a:p>
      </dgm:t>
    </dgm:pt>
    <dgm:pt modelId="{B25E2749-79B1-40D8-A7C0-C19194DA74C8}" type="parTrans" cxnId="{1A4EE3A7-5751-4A58-A0A5-3DF90A33C4E7}">
      <dgm:prSet/>
      <dgm:spPr/>
      <dgm:t>
        <a:bodyPr/>
        <a:lstStyle/>
        <a:p>
          <a:endParaRPr lang="en-CA"/>
        </a:p>
      </dgm:t>
    </dgm:pt>
    <dgm:pt modelId="{F8AA9C7A-66EF-4AF7-90D9-C4CE72752260}" type="sibTrans" cxnId="{1A4EE3A7-5751-4A58-A0A5-3DF90A33C4E7}">
      <dgm:prSet/>
      <dgm:spPr/>
      <dgm:t>
        <a:bodyPr/>
        <a:lstStyle/>
        <a:p>
          <a:endParaRPr lang="en-CA"/>
        </a:p>
      </dgm:t>
    </dgm:pt>
    <dgm:pt modelId="{5B0C7274-FBCC-479B-A0C0-90AE878EBF6E}">
      <dgm:prSet/>
      <dgm:spPr/>
      <dgm:t>
        <a:bodyPr/>
        <a:lstStyle/>
        <a:p>
          <a:endParaRPr lang="en-CA" dirty="0"/>
        </a:p>
      </dgm:t>
    </dgm:pt>
    <dgm:pt modelId="{EB617184-C00D-470F-8744-0BEC76BB6FA5}" type="parTrans" cxnId="{907B0D42-E10A-4786-A53F-B588502777F2}">
      <dgm:prSet/>
      <dgm:spPr/>
      <dgm:t>
        <a:bodyPr/>
        <a:lstStyle/>
        <a:p>
          <a:endParaRPr lang="en-CA"/>
        </a:p>
      </dgm:t>
    </dgm:pt>
    <dgm:pt modelId="{6FCD1B15-32AE-4749-B791-C4F92FD97773}" type="sibTrans" cxnId="{907B0D42-E10A-4786-A53F-B588502777F2}">
      <dgm:prSet/>
      <dgm:spPr/>
      <dgm:t>
        <a:bodyPr/>
        <a:lstStyle/>
        <a:p>
          <a:endParaRPr lang="en-CA"/>
        </a:p>
      </dgm:t>
    </dgm:pt>
    <dgm:pt modelId="{C6CFA6E8-9007-4546-B7DA-90B3C0B517A3}" type="pres">
      <dgm:prSet presAssocID="{E468941D-319C-4702-B992-215B2DA64888}" presName="Name0" presStyleCnt="0">
        <dgm:presLayoutVars>
          <dgm:dir/>
          <dgm:resizeHandles val="exact"/>
        </dgm:presLayoutVars>
      </dgm:prSet>
      <dgm:spPr/>
    </dgm:pt>
    <dgm:pt modelId="{7C33D4DB-1191-461A-BE5F-A6108B3285AC}" type="pres">
      <dgm:prSet presAssocID="{E468941D-319C-4702-B992-215B2DA64888}" presName="arrow" presStyleLbl="bgShp" presStyleIdx="0" presStyleCnt="1"/>
      <dgm:spPr/>
    </dgm:pt>
    <dgm:pt modelId="{CCE86390-A2D0-46AD-8CA8-65957CB8501A}" type="pres">
      <dgm:prSet presAssocID="{E468941D-319C-4702-B992-215B2DA64888}" presName="points" presStyleCnt="0"/>
      <dgm:spPr/>
    </dgm:pt>
    <dgm:pt modelId="{278CAA61-1573-4ADE-81B8-6675C9E7A37F}" type="pres">
      <dgm:prSet presAssocID="{5B0C7274-FBCC-479B-A0C0-90AE878EBF6E}" presName="compositeA" presStyleCnt="0"/>
      <dgm:spPr/>
    </dgm:pt>
    <dgm:pt modelId="{DC564941-723C-4D0B-ACD8-ADC59121905F}" type="pres">
      <dgm:prSet presAssocID="{5B0C7274-FBCC-479B-A0C0-90AE878EBF6E}" presName="textA" presStyleLbl="revTx" presStyleIdx="0" presStyleCnt="4">
        <dgm:presLayoutVars>
          <dgm:bulletEnabled val="1"/>
        </dgm:presLayoutVars>
      </dgm:prSet>
      <dgm:spPr/>
    </dgm:pt>
    <dgm:pt modelId="{222D1879-F39B-4CC5-869A-4075B62CAAC4}" type="pres">
      <dgm:prSet presAssocID="{5B0C7274-FBCC-479B-A0C0-90AE878EBF6E}" presName="circleA" presStyleLbl="node1" presStyleIdx="0" presStyleCnt="4"/>
      <dgm:spPr/>
    </dgm:pt>
    <dgm:pt modelId="{B45B86EF-1505-4AB2-8BEE-F84A7AEBFA14}" type="pres">
      <dgm:prSet presAssocID="{5B0C7274-FBCC-479B-A0C0-90AE878EBF6E}" presName="spaceA" presStyleCnt="0"/>
      <dgm:spPr/>
    </dgm:pt>
    <dgm:pt modelId="{5A1543A0-55CA-496C-BC6E-CDF7030C7394}" type="pres">
      <dgm:prSet presAssocID="{6FCD1B15-32AE-4749-B791-C4F92FD97773}" presName="space" presStyleCnt="0"/>
      <dgm:spPr/>
    </dgm:pt>
    <dgm:pt modelId="{AE5B3B74-E39D-4D69-95D5-5E7CE86C86E5}" type="pres">
      <dgm:prSet presAssocID="{CB3B7232-2108-4F6E-AB36-5A66D1ACC494}" presName="compositeB" presStyleCnt="0"/>
      <dgm:spPr/>
    </dgm:pt>
    <dgm:pt modelId="{6589273F-C588-4473-81E1-B30BECF2C147}" type="pres">
      <dgm:prSet presAssocID="{CB3B7232-2108-4F6E-AB36-5A66D1ACC494}" presName="textB" presStyleLbl="revTx" presStyleIdx="1" presStyleCnt="4">
        <dgm:presLayoutVars>
          <dgm:bulletEnabled val="1"/>
        </dgm:presLayoutVars>
      </dgm:prSet>
      <dgm:spPr/>
    </dgm:pt>
    <dgm:pt modelId="{D41DDB98-803E-4182-A106-77A40A99F19C}" type="pres">
      <dgm:prSet presAssocID="{CB3B7232-2108-4F6E-AB36-5A66D1ACC494}" presName="circleB" presStyleLbl="node1" presStyleIdx="1" presStyleCnt="4"/>
      <dgm:spPr/>
    </dgm:pt>
    <dgm:pt modelId="{4E353A80-35F2-4065-8E76-7509DFAC7044}" type="pres">
      <dgm:prSet presAssocID="{CB3B7232-2108-4F6E-AB36-5A66D1ACC494}" presName="spaceB" presStyleCnt="0"/>
      <dgm:spPr/>
    </dgm:pt>
    <dgm:pt modelId="{4BF4F34C-5A6C-4826-8DC6-08D6249CC0AF}" type="pres">
      <dgm:prSet presAssocID="{194B376C-1BFB-47AF-B205-9E80DC8A88DF}" presName="space" presStyleCnt="0"/>
      <dgm:spPr/>
    </dgm:pt>
    <dgm:pt modelId="{983E4439-150C-4D12-927D-A51FA90E50D2}" type="pres">
      <dgm:prSet presAssocID="{22E0A3CE-17C0-4619-9C1F-AA02CB358A2C}" presName="compositeA" presStyleCnt="0"/>
      <dgm:spPr/>
    </dgm:pt>
    <dgm:pt modelId="{F7D2C763-E387-4E2C-B4C0-DB3787EA5552}" type="pres">
      <dgm:prSet presAssocID="{22E0A3CE-17C0-4619-9C1F-AA02CB358A2C}" presName="textA" presStyleLbl="revTx" presStyleIdx="2" presStyleCnt="4">
        <dgm:presLayoutVars>
          <dgm:bulletEnabled val="1"/>
        </dgm:presLayoutVars>
      </dgm:prSet>
      <dgm:spPr/>
    </dgm:pt>
    <dgm:pt modelId="{477D350A-5957-4A97-994D-58F8B3F5BFD3}" type="pres">
      <dgm:prSet presAssocID="{22E0A3CE-17C0-4619-9C1F-AA02CB358A2C}" presName="circleA" presStyleLbl="node1" presStyleIdx="2" presStyleCnt="4"/>
      <dgm:spPr/>
    </dgm:pt>
    <dgm:pt modelId="{F77FACCA-04A1-46A0-8246-A05F4EDC245A}" type="pres">
      <dgm:prSet presAssocID="{22E0A3CE-17C0-4619-9C1F-AA02CB358A2C}" presName="spaceA" presStyleCnt="0"/>
      <dgm:spPr/>
    </dgm:pt>
    <dgm:pt modelId="{BDF6DAB3-6CD3-485B-9623-F6E916B42930}" type="pres">
      <dgm:prSet presAssocID="{F7382B24-6A31-4A25-88DD-DC35095656AC}" presName="space" presStyleCnt="0"/>
      <dgm:spPr/>
    </dgm:pt>
    <dgm:pt modelId="{53422B97-7FD8-4DCF-8B8A-2F51F29604CC}" type="pres">
      <dgm:prSet presAssocID="{4CC6C871-058A-437E-8CAF-1513652E144B}" presName="compositeB" presStyleCnt="0"/>
      <dgm:spPr/>
    </dgm:pt>
    <dgm:pt modelId="{F35F2BA3-97B0-413E-8A52-D972FD47A7B2}" type="pres">
      <dgm:prSet presAssocID="{4CC6C871-058A-437E-8CAF-1513652E144B}" presName="textB" presStyleLbl="revTx" presStyleIdx="3" presStyleCnt="4">
        <dgm:presLayoutVars>
          <dgm:bulletEnabled val="1"/>
        </dgm:presLayoutVars>
      </dgm:prSet>
      <dgm:spPr/>
    </dgm:pt>
    <dgm:pt modelId="{2DEDB693-719E-4E98-A00C-553E43950697}" type="pres">
      <dgm:prSet presAssocID="{4CC6C871-058A-437E-8CAF-1513652E144B}" presName="circleB" presStyleLbl="node1" presStyleIdx="3" presStyleCnt="4"/>
      <dgm:spPr/>
    </dgm:pt>
    <dgm:pt modelId="{ECA4DDAC-7301-4409-9E96-25AC19ED7A25}" type="pres">
      <dgm:prSet presAssocID="{4CC6C871-058A-437E-8CAF-1513652E144B}" presName="spaceB" presStyleCnt="0"/>
      <dgm:spPr/>
    </dgm:pt>
  </dgm:ptLst>
  <dgm:cxnLst>
    <dgm:cxn modelId="{5322090C-68EB-4424-A729-633E52691BEE}" srcId="{E468941D-319C-4702-B992-215B2DA64888}" destId="{22E0A3CE-17C0-4619-9C1F-AA02CB358A2C}" srcOrd="2" destOrd="0" parTransId="{BA95B68F-41A5-4D1F-B0C8-A85D8695AEBD}" sibTransId="{F7382B24-6A31-4A25-88DD-DC35095656AC}"/>
    <dgm:cxn modelId="{C8DAEE60-8500-4CFA-9704-34EC4DC52581}" type="presOf" srcId="{5B0C7274-FBCC-479B-A0C0-90AE878EBF6E}" destId="{DC564941-723C-4D0B-ACD8-ADC59121905F}" srcOrd="0" destOrd="0" presId="urn:microsoft.com/office/officeart/2005/8/layout/hProcess11"/>
    <dgm:cxn modelId="{907B0D42-E10A-4786-A53F-B588502777F2}" srcId="{E468941D-319C-4702-B992-215B2DA64888}" destId="{5B0C7274-FBCC-479B-A0C0-90AE878EBF6E}" srcOrd="0" destOrd="0" parTransId="{EB617184-C00D-470F-8744-0BEC76BB6FA5}" sibTransId="{6FCD1B15-32AE-4749-B791-C4F92FD97773}"/>
    <dgm:cxn modelId="{49D13C63-10AB-48A0-8C8A-873BC5A67F31}" type="presOf" srcId="{4CC6C871-058A-437E-8CAF-1513652E144B}" destId="{F35F2BA3-97B0-413E-8A52-D972FD47A7B2}" srcOrd="0" destOrd="0" presId="urn:microsoft.com/office/officeart/2005/8/layout/hProcess11"/>
    <dgm:cxn modelId="{FADDD86B-3AD7-4273-8C42-6A9B3481F393}" type="presOf" srcId="{22E0A3CE-17C0-4619-9C1F-AA02CB358A2C}" destId="{F7D2C763-E387-4E2C-B4C0-DB3787EA5552}" srcOrd="0" destOrd="0" presId="urn:microsoft.com/office/officeart/2005/8/layout/hProcess11"/>
    <dgm:cxn modelId="{04F9EE56-07B2-4D9A-8861-430F9B0C6F47}" type="presOf" srcId="{E468941D-319C-4702-B992-215B2DA64888}" destId="{C6CFA6E8-9007-4546-B7DA-90B3C0B517A3}" srcOrd="0" destOrd="0" presId="urn:microsoft.com/office/officeart/2005/8/layout/hProcess11"/>
    <dgm:cxn modelId="{1A4EE3A7-5751-4A58-A0A5-3DF90A33C4E7}" srcId="{E468941D-319C-4702-B992-215B2DA64888}" destId="{4CC6C871-058A-437E-8CAF-1513652E144B}" srcOrd="3" destOrd="0" parTransId="{B25E2749-79B1-40D8-A7C0-C19194DA74C8}" sibTransId="{F8AA9C7A-66EF-4AF7-90D9-C4CE72752260}"/>
    <dgm:cxn modelId="{58C581AB-32F4-446F-8B46-16CC092754BE}" srcId="{E468941D-319C-4702-B992-215B2DA64888}" destId="{CB3B7232-2108-4F6E-AB36-5A66D1ACC494}" srcOrd="1" destOrd="0" parTransId="{51B7EC2C-8EFF-416A-B8AD-61018D734D66}" sibTransId="{194B376C-1BFB-47AF-B205-9E80DC8A88DF}"/>
    <dgm:cxn modelId="{40FDB4AF-A255-4AF1-BD7C-3E13DB361576}" type="presOf" srcId="{CB3B7232-2108-4F6E-AB36-5A66D1ACC494}" destId="{6589273F-C588-4473-81E1-B30BECF2C147}" srcOrd="0" destOrd="0" presId="urn:microsoft.com/office/officeart/2005/8/layout/hProcess11"/>
    <dgm:cxn modelId="{EE131248-D70B-4137-9246-D6EEA6DE47F2}" type="presParOf" srcId="{C6CFA6E8-9007-4546-B7DA-90B3C0B517A3}" destId="{7C33D4DB-1191-461A-BE5F-A6108B3285AC}" srcOrd="0" destOrd="0" presId="urn:microsoft.com/office/officeart/2005/8/layout/hProcess11"/>
    <dgm:cxn modelId="{2391179C-951A-4FDF-95E9-3D0098D6F0B5}" type="presParOf" srcId="{C6CFA6E8-9007-4546-B7DA-90B3C0B517A3}" destId="{CCE86390-A2D0-46AD-8CA8-65957CB8501A}" srcOrd="1" destOrd="0" presId="urn:microsoft.com/office/officeart/2005/8/layout/hProcess11"/>
    <dgm:cxn modelId="{53C43EA9-FF7E-4998-B08E-8E3A4C6A4184}" type="presParOf" srcId="{CCE86390-A2D0-46AD-8CA8-65957CB8501A}" destId="{278CAA61-1573-4ADE-81B8-6675C9E7A37F}" srcOrd="0" destOrd="0" presId="urn:microsoft.com/office/officeart/2005/8/layout/hProcess11"/>
    <dgm:cxn modelId="{26A67798-DF27-4B42-8F78-2FA3D5E8F940}" type="presParOf" srcId="{278CAA61-1573-4ADE-81B8-6675C9E7A37F}" destId="{DC564941-723C-4D0B-ACD8-ADC59121905F}" srcOrd="0" destOrd="0" presId="urn:microsoft.com/office/officeart/2005/8/layout/hProcess11"/>
    <dgm:cxn modelId="{95463D37-3D7E-41E9-9DBF-85B989ECBE7F}" type="presParOf" srcId="{278CAA61-1573-4ADE-81B8-6675C9E7A37F}" destId="{222D1879-F39B-4CC5-869A-4075B62CAAC4}" srcOrd="1" destOrd="0" presId="urn:microsoft.com/office/officeart/2005/8/layout/hProcess11"/>
    <dgm:cxn modelId="{9F210023-9D26-491B-99E3-7D65E31F3C4D}" type="presParOf" srcId="{278CAA61-1573-4ADE-81B8-6675C9E7A37F}" destId="{B45B86EF-1505-4AB2-8BEE-F84A7AEBFA14}" srcOrd="2" destOrd="0" presId="urn:microsoft.com/office/officeart/2005/8/layout/hProcess11"/>
    <dgm:cxn modelId="{E61B6703-32E8-45C7-B9D0-8465718A7635}" type="presParOf" srcId="{CCE86390-A2D0-46AD-8CA8-65957CB8501A}" destId="{5A1543A0-55CA-496C-BC6E-CDF7030C7394}" srcOrd="1" destOrd="0" presId="urn:microsoft.com/office/officeart/2005/8/layout/hProcess11"/>
    <dgm:cxn modelId="{93126718-DB7C-4D35-870C-9A270533A649}" type="presParOf" srcId="{CCE86390-A2D0-46AD-8CA8-65957CB8501A}" destId="{AE5B3B74-E39D-4D69-95D5-5E7CE86C86E5}" srcOrd="2" destOrd="0" presId="urn:microsoft.com/office/officeart/2005/8/layout/hProcess11"/>
    <dgm:cxn modelId="{113FBBAD-8EE0-4E12-8455-8F5147E34969}" type="presParOf" srcId="{AE5B3B74-E39D-4D69-95D5-5E7CE86C86E5}" destId="{6589273F-C588-4473-81E1-B30BECF2C147}" srcOrd="0" destOrd="0" presId="urn:microsoft.com/office/officeart/2005/8/layout/hProcess11"/>
    <dgm:cxn modelId="{17C1B7AF-4442-4DBF-B55C-86A4D50E228F}" type="presParOf" srcId="{AE5B3B74-E39D-4D69-95D5-5E7CE86C86E5}" destId="{D41DDB98-803E-4182-A106-77A40A99F19C}" srcOrd="1" destOrd="0" presId="urn:microsoft.com/office/officeart/2005/8/layout/hProcess11"/>
    <dgm:cxn modelId="{691E5E1E-16AB-4B7C-B268-3FDC2D5D32A3}" type="presParOf" srcId="{AE5B3B74-E39D-4D69-95D5-5E7CE86C86E5}" destId="{4E353A80-35F2-4065-8E76-7509DFAC7044}" srcOrd="2" destOrd="0" presId="urn:microsoft.com/office/officeart/2005/8/layout/hProcess11"/>
    <dgm:cxn modelId="{ED3924EA-95D4-4915-81D9-E51FC2F44B7F}" type="presParOf" srcId="{CCE86390-A2D0-46AD-8CA8-65957CB8501A}" destId="{4BF4F34C-5A6C-4826-8DC6-08D6249CC0AF}" srcOrd="3" destOrd="0" presId="urn:microsoft.com/office/officeart/2005/8/layout/hProcess11"/>
    <dgm:cxn modelId="{5EC14011-6EEB-40B9-836A-23E0F0A6C0AA}" type="presParOf" srcId="{CCE86390-A2D0-46AD-8CA8-65957CB8501A}" destId="{983E4439-150C-4D12-927D-A51FA90E50D2}" srcOrd="4" destOrd="0" presId="urn:microsoft.com/office/officeart/2005/8/layout/hProcess11"/>
    <dgm:cxn modelId="{4FFEA37F-2342-46B7-AECE-8F8014662B95}" type="presParOf" srcId="{983E4439-150C-4D12-927D-A51FA90E50D2}" destId="{F7D2C763-E387-4E2C-B4C0-DB3787EA5552}" srcOrd="0" destOrd="0" presId="urn:microsoft.com/office/officeart/2005/8/layout/hProcess11"/>
    <dgm:cxn modelId="{E9A25E76-6F86-4E1E-A539-B2047105F1B1}" type="presParOf" srcId="{983E4439-150C-4D12-927D-A51FA90E50D2}" destId="{477D350A-5957-4A97-994D-58F8B3F5BFD3}" srcOrd="1" destOrd="0" presId="urn:microsoft.com/office/officeart/2005/8/layout/hProcess11"/>
    <dgm:cxn modelId="{01BCF383-BF75-427F-BE3B-FBBD50D893E2}" type="presParOf" srcId="{983E4439-150C-4D12-927D-A51FA90E50D2}" destId="{F77FACCA-04A1-46A0-8246-A05F4EDC245A}" srcOrd="2" destOrd="0" presId="urn:microsoft.com/office/officeart/2005/8/layout/hProcess11"/>
    <dgm:cxn modelId="{793BD55A-3018-452F-9238-FD1ACDF1A0C8}" type="presParOf" srcId="{CCE86390-A2D0-46AD-8CA8-65957CB8501A}" destId="{BDF6DAB3-6CD3-485B-9623-F6E916B42930}" srcOrd="5" destOrd="0" presId="urn:microsoft.com/office/officeart/2005/8/layout/hProcess11"/>
    <dgm:cxn modelId="{C9FEED49-4BBF-4B87-A252-84293404DEBE}" type="presParOf" srcId="{CCE86390-A2D0-46AD-8CA8-65957CB8501A}" destId="{53422B97-7FD8-4DCF-8B8A-2F51F29604CC}" srcOrd="6" destOrd="0" presId="urn:microsoft.com/office/officeart/2005/8/layout/hProcess11"/>
    <dgm:cxn modelId="{E2C02D88-6726-49F4-88E3-8D9FA373D891}" type="presParOf" srcId="{53422B97-7FD8-4DCF-8B8A-2F51F29604CC}" destId="{F35F2BA3-97B0-413E-8A52-D972FD47A7B2}" srcOrd="0" destOrd="0" presId="urn:microsoft.com/office/officeart/2005/8/layout/hProcess11"/>
    <dgm:cxn modelId="{9DB46579-46D8-465E-B4A4-59EC5CFD1F7F}" type="presParOf" srcId="{53422B97-7FD8-4DCF-8B8A-2F51F29604CC}" destId="{2DEDB693-719E-4E98-A00C-553E43950697}" srcOrd="1" destOrd="0" presId="urn:microsoft.com/office/officeart/2005/8/layout/hProcess11"/>
    <dgm:cxn modelId="{D618425B-2282-48A1-85D6-149A8201056B}" type="presParOf" srcId="{53422B97-7FD8-4DCF-8B8A-2F51F29604CC}" destId="{ECA4DDAC-7301-4409-9E96-25AC19ED7A25}" srcOrd="2" destOrd="0" presId="urn:microsoft.com/office/officeart/2005/8/layout/hProcess1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7278A4F-D6E7-436F-BF2D-04C9F3766519}">
      <dsp:nvSpPr>
        <dsp:cNvPr id="0" name=""/>
        <dsp:cNvSpPr/>
      </dsp:nvSpPr>
      <dsp:spPr>
        <a:xfrm>
          <a:off x="0" y="0"/>
          <a:ext cx="5566706" cy="0"/>
        </a:xfrm>
        <a:prstGeom prst="line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489E53D-F8A6-4AF4-A8B8-6B5B5CF1F2BD}">
      <dsp:nvSpPr>
        <dsp:cNvPr id="0" name=""/>
        <dsp:cNvSpPr/>
      </dsp:nvSpPr>
      <dsp:spPr>
        <a:xfrm>
          <a:off x="0" y="0"/>
          <a:ext cx="5566706" cy="129494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0" tIns="95250" rIns="95250" bIns="95250" numCol="1" spcCol="1270" anchor="t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CA" sz="2500" kern="1200" dirty="0"/>
            <a:t>La communication : une compétence  centrale dans la formation </a:t>
          </a:r>
          <a:r>
            <a:rPr lang="fr-CA" sz="2500" kern="1200" dirty="0">
              <a:solidFill>
                <a:schemeClr val="tx1"/>
              </a:solidFill>
            </a:rPr>
            <a:t>des résidents de MF</a:t>
          </a:r>
          <a:endParaRPr lang="en-US" sz="2500" kern="1200" dirty="0">
            <a:solidFill>
              <a:schemeClr val="tx1"/>
            </a:solidFill>
          </a:endParaRPr>
        </a:p>
      </dsp:txBody>
      <dsp:txXfrm>
        <a:off x="0" y="0"/>
        <a:ext cx="5566706" cy="1294943"/>
      </dsp:txXfrm>
    </dsp:sp>
    <dsp:sp modelId="{C4BFDB05-0AFF-4DDA-877A-089E6F635E87}">
      <dsp:nvSpPr>
        <dsp:cNvPr id="0" name=""/>
        <dsp:cNvSpPr/>
      </dsp:nvSpPr>
      <dsp:spPr>
        <a:xfrm>
          <a:off x="0" y="1294943"/>
          <a:ext cx="5566706" cy="0"/>
        </a:xfrm>
        <a:prstGeom prst="line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1E13F23-DD94-4520-9509-8ED82CBDE781}">
      <dsp:nvSpPr>
        <dsp:cNvPr id="0" name=""/>
        <dsp:cNvSpPr/>
      </dsp:nvSpPr>
      <dsp:spPr>
        <a:xfrm>
          <a:off x="0" y="1294943"/>
          <a:ext cx="5566706" cy="129494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0" tIns="95250" rIns="95250" bIns="95250" numCol="1" spcCol="1270" anchor="t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CA" sz="2500" kern="1200" dirty="0"/>
            <a:t>Une bonne relation thérapeutique augmente </a:t>
          </a:r>
          <a:br>
            <a:rPr lang="fr-CA" sz="2500" kern="1200" dirty="0"/>
          </a:br>
          <a:r>
            <a:rPr lang="fr-CA" sz="2500" kern="1200" dirty="0"/>
            <a:t>l’</a:t>
          </a:r>
          <a:r>
            <a:rPr lang="fr-CA" sz="2500" kern="1200" dirty="0">
              <a:solidFill>
                <a:schemeClr val="tx1"/>
              </a:solidFill>
            </a:rPr>
            <a:t>adhésion</a:t>
          </a:r>
          <a:r>
            <a:rPr lang="fr-CA" sz="2500" kern="1200" dirty="0"/>
            <a:t> = de meilleures issues de santé! </a:t>
          </a:r>
          <a:br>
            <a:rPr lang="fr-CA" sz="2500" kern="1200" dirty="0"/>
          </a:br>
          <a:r>
            <a:rPr lang="fr-CA" sz="2500" kern="1200" dirty="0"/>
            <a:t>(1) (2) (3)</a:t>
          </a:r>
          <a:endParaRPr lang="en-US" sz="2500" kern="1200" dirty="0"/>
        </a:p>
      </dsp:txBody>
      <dsp:txXfrm>
        <a:off x="0" y="1294943"/>
        <a:ext cx="5566706" cy="1294943"/>
      </dsp:txXfrm>
    </dsp:sp>
    <dsp:sp modelId="{8E79A999-F93F-4882-9ED1-235520334A21}">
      <dsp:nvSpPr>
        <dsp:cNvPr id="0" name=""/>
        <dsp:cNvSpPr/>
      </dsp:nvSpPr>
      <dsp:spPr>
        <a:xfrm>
          <a:off x="0" y="2589887"/>
          <a:ext cx="5566706" cy="0"/>
        </a:xfrm>
        <a:prstGeom prst="line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9E2092C-6B7F-4E8D-B1E0-40AF8B2AB173}">
      <dsp:nvSpPr>
        <dsp:cNvPr id="0" name=""/>
        <dsp:cNvSpPr/>
      </dsp:nvSpPr>
      <dsp:spPr>
        <a:xfrm>
          <a:off x="0" y="2589887"/>
          <a:ext cx="5566706" cy="129494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0" tIns="95250" rIns="95250" bIns="95250" numCol="1" spcCol="1270" anchor="t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CA" sz="2500" kern="1200" dirty="0"/>
            <a:t>Problème de communication : 1</a:t>
          </a:r>
          <a:r>
            <a:rPr lang="fr-CA" sz="2500" kern="1200" baseline="30000" dirty="0"/>
            <a:t>ère</a:t>
          </a:r>
          <a:r>
            <a:rPr lang="fr-CA" sz="2500" kern="1200" dirty="0"/>
            <a:t> cause de </a:t>
          </a:r>
          <a:r>
            <a:rPr lang="fr-CA" sz="2500" kern="1200" dirty="0">
              <a:solidFill>
                <a:schemeClr val="tx1"/>
              </a:solidFill>
            </a:rPr>
            <a:t>poursuites médicales au </a:t>
          </a:r>
          <a:r>
            <a:rPr lang="fr-CA" sz="2500" kern="1200" dirty="0"/>
            <a:t>Canada (9)</a:t>
          </a:r>
          <a:endParaRPr lang="en-US" sz="2500" kern="1200" dirty="0"/>
        </a:p>
      </dsp:txBody>
      <dsp:txXfrm>
        <a:off x="0" y="2589887"/>
        <a:ext cx="5566706" cy="1294943"/>
      </dsp:txXfrm>
    </dsp:sp>
    <dsp:sp modelId="{1B83E0DC-119D-4FD7-B70B-41AEE0CF8D91}">
      <dsp:nvSpPr>
        <dsp:cNvPr id="0" name=""/>
        <dsp:cNvSpPr/>
      </dsp:nvSpPr>
      <dsp:spPr>
        <a:xfrm>
          <a:off x="0" y="3884830"/>
          <a:ext cx="5566706" cy="0"/>
        </a:xfrm>
        <a:prstGeom prst="line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74C31CD-A5F9-4F8A-ABB4-AB8B7EECB34D}">
      <dsp:nvSpPr>
        <dsp:cNvPr id="0" name=""/>
        <dsp:cNvSpPr/>
      </dsp:nvSpPr>
      <dsp:spPr>
        <a:xfrm>
          <a:off x="0" y="3884830"/>
          <a:ext cx="5566706" cy="129494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0" tIns="95250" rIns="95250" bIns="95250" numCol="1" spcCol="1270" anchor="t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CA" sz="2500" kern="1200" noProof="0" dirty="0"/>
            <a:t>Évolution des paradigmes dans les dernières années. Le cursus académique </a:t>
          </a:r>
          <a:r>
            <a:rPr lang="fr-CA" sz="2500" kern="1200" noProof="0" dirty="0">
              <a:solidFill>
                <a:schemeClr val="tx1"/>
              </a:solidFill>
            </a:rPr>
            <a:t>a-t-il </a:t>
          </a:r>
          <a:r>
            <a:rPr lang="fr-CA" sz="2500" kern="1200" noProof="0" dirty="0"/>
            <a:t>suivi?</a:t>
          </a:r>
        </a:p>
      </dsp:txBody>
      <dsp:txXfrm>
        <a:off x="0" y="3884830"/>
        <a:ext cx="5566706" cy="129494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C33D4DB-1191-461A-BE5F-A6108B3285AC}">
      <dsp:nvSpPr>
        <dsp:cNvPr id="0" name=""/>
        <dsp:cNvSpPr/>
      </dsp:nvSpPr>
      <dsp:spPr>
        <a:xfrm>
          <a:off x="0" y="1207293"/>
          <a:ext cx="9906000" cy="1609725"/>
        </a:xfrm>
        <a:prstGeom prst="notchedRightArrow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C564941-723C-4D0B-ACD8-ADC59121905F}">
      <dsp:nvSpPr>
        <dsp:cNvPr id="0" name=""/>
        <dsp:cNvSpPr/>
      </dsp:nvSpPr>
      <dsp:spPr>
        <a:xfrm>
          <a:off x="4462" y="0"/>
          <a:ext cx="2146138" cy="160972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98272" tIns="398272" rIns="398272" bIns="398272" numCol="1" spcCol="1270" anchor="b" anchorCtr="0">
          <a:noAutofit/>
        </a:bodyPr>
        <a:lstStyle/>
        <a:p>
          <a:pPr marL="0" lvl="0" indent="0" algn="ctr" defTabSz="2489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CA" sz="5600" kern="1200" dirty="0"/>
        </a:p>
      </dsp:txBody>
      <dsp:txXfrm>
        <a:off x="4462" y="0"/>
        <a:ext cx="2146138" cy="1609725"/>
      </dsp:txXfrm>
    </dsp:sp>
    <dsp:sp modelId="{222D1879-F39B-4CC5-869A-4075B62CAAC4}">
      <dsp:nvSpPr>
        <dsp:cNvPr id="0" name=""/>
        <dsp:cNvSpPr/>
      </dsp:nvSpPr>
      <dsp:spPr>
        <a:xfrm>
          <a:off x="876315" y="1810940"/>
          <a:ext cx="402431" cy="402431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589273F-C588-4473-81E1-B30BECF2C147}">
      <dsp:nvSpPr>
        <dsp:cNvPr id="0" name=""/>
        <dsp:cNvSpPr/>
      </dsp:nvSpPr>
      <dsp:spPr>
        <a:xfrm>
          <a:off x="2257907" y="2414587"/>
          <a:ext cx="2146138" cy="160972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28016" rIns="128016" bIns="128016" numCol="1" spcCol="1270" anchor="t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CA" sz="1800" kern="1200" dirty="0"/>
            <a:t>Recrutement des patients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CA" sz="1800" kern="1200" dirty="0"/>
            <a:t>(Août 2022-février 2023)</a:t>
          </a:r>
          <a:endParaRPr lang="en-CA" sz="1800" kern="1200" dirty="0"/>
        </a:p>
      </dsp:txBody>
      <dsp:txXfrm>
        <a:off x="2257907" y="2414587"/>
        <a:ext cx="2146138" cy="1609725"/>
      </dsp:txXfrm>
    </dsp:sp>
    <dsp:sp modelId="{D41DDB98-803E-4182-A106-77A40A99F19C}">
      <dsp:nvSpPr>
        <dsp:cNvPr id="0" name=""/>
        <dsp:cNvSpPr/>
      </dsp:nvSpPr>
      <dsp:spPr>
        <a:xfrm>
          <a:off x="3129761" y="1810940"/>
          <a:ext cx="402431" cy="402431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7D2C763-E387-4E2C-B4C0-DB3787EA5552}">
      <dsp:nvSpPr>
        <dsp:cNvPr id="0" name=""/>
        <dsp:cNvSpPr/>
      </dsp:nvSpPr>
      <dsp:spPr>
        <a:xfrm>
          <a:off x="4511353" y="0"/>
          <a:ext cx="2146138" cy="160972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28016" rIns="128016" bIns="128016" numCol="1" spcCol="1270" anchor="b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CA" sz="1800" kern="1200" dirty="0"/>
            <a:t>Analyse des données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CA" sz="1800" kern="1200" dirty="0"/>
            <a:t>(Mars 2023)</a:t>
          </a:r>
          <a:endParaRPr lang="en-CA" sz="1800" kern="1200" dirty="0"/>
        </a:p>
      </dsp:txBody>
      <dsp:txXfrm>
        <a:off x="4511353" y="0"/>
        <a:ext cx="2146138" cy="1609725"/>
      </dsp:txXfrm>
    </dsp:sp>
    <dsp:sp modelId="{477D350A-5957-4A97-994D-58F8B3F5BFD3}">
      <dsp:nvSpPr>
        <dsp:cNvPr id="0" name=""/>
        <dsp:cNvSpPr/>
      </dsp:nvSpPr>
      <dsp:spPr>
        <a:xfrm>
          <a:off x="5383207" y="1810940"/>
          <a:ext cx="402431" cy="402431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35F2BA3-97B0-413E-8A52-D972FD47A7B2}">
      <dsp:nvSpPr>
        <dsp:cNvPr id="0" name=""/>
        <dsp:cNvSpPr/>
      </dsp:nvSpPr>
      <dsp:spPr>
        <a:xfrm>
          <a:off x="6764799" y="2414587"/>
          <a:ext cx="2146138" cy="160972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28016" rIns="128016" bIns="128016" numCol="1" spcCol="1270" anchor="t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CA" sz="1800" kern="1200" dirty="0"/>
            <a:t>Rédaction du rapport/présentation des résultats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CA" sz="1800" kern="1200" dirty="0"/>
            <a:t>(Mars-juin 2023)</a:t>
          </a:r>
          <a:endParaRPr lang="en-CA" sz="1800" kern="1200" dirty="0"/>
        </a:p>
      </dsp:txBody>
      <dsp:txXfrm>
        <a:off x="6764799" y="2414587"/>
        <a:ext cx="2146138" cy="1609725"/>
      </dsp:txXfrm>
    </dsp:sp>
    <dsp:sp modelId="{2DEDB693-719E-4E98-A00C-553E43950697}">
      <dsp:nvSpPr>
        <dsp:cNvPr id="0" name=""/>
        <dsp:cNvSpPr/>
      </dsp:nvSpPr>
      <dsp:spPr>
        <a:xfrm>
          <a:off x="7636652" y="1810940"/>
          <a:ext cx="402431" cy="402431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Process11">
  <dgm:title val=""/>
  <dgm:desc val=""/>
  <dgm:catLst>
    <dgm:cat type="process" pri="8000"/>
    <dgm:cat type="convert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onstrLst>
          <dgm:constr type="w" for="ch" forName="arrow" refType="w"/>
          <dgm:constr type="h" for="ch" forName="arrow" refType="h" fact="0.4"/>
          <dgm:constr type="ctrY" for="ch" forName="arrow" refType="h" fact="0.5"/>
          <dgm:constr type="l" for="ch" forName="arrow"/>
          <dgm:constr type="w" for="ch" forName="points" refType="w" fact="0.9"/>
          <dgm:constr type="h" for="ch" forName="points" refType="h"/>
          <dgm:constr type="t" for="ch" forName="points"/>
          <dgm:constr type="l" for="ch" forName="points"/>
        </dgm:constrLst>
      </dgm:if>
      <dgm:else name="Name3">
        <dgm:constrLst>
          <dgm:constr type="w" for="ch" forName="arrow" refType="w"/>
          <dgm:constr type="h" for="ch" forName="arrow" refType="h" fact="0.4"/>
          <dgm:constr type="ctrY" for="ch" forName="arrow" refType="h" fact="0.5"/>
          <dgm:constr type="r" for="ch" forName="arrow" refType="w"/>
          <dgm:constr type="w" for="ch" forName="points" refType="w" fact="0.9"/>
          <dgm:constr type="h" for="ch" forName="points" refType="h"/>
          <dgm:constr type="t" for="ch" forName="points"/>
          <dgm:constr type="r" for="ch" forName="points" refType="w"/>
        </dgm:constrLst>
      </dgm:else>
    </dgm:choose>
    <dgm:ruleLst/>
    <dgm:layoutNode name="arrow" styleLbl="bgShp">
      <dgm:alg type="sp"/>
      <dgm:choose name="Name4">
        <dgm:if name="Name5" func="var" arg="dir" op="equ" val="norm">
          <dgm:shape xmlns:r="http://schemas.openxmlformats.org/officeDocument/2006/relationships" type="notchedRightArrow" r:blip="">
            <dgm:adjLst/>
          </dgm:shape>
        </dgm:if>
        <dgm:else name="Name6">
          <dgm:shape xmlns:r="http://schemas.openxmlformats.org/officeDocument/2006/relationships" rot="180" type="notchedRightArrow" r:blip="">
            <dgm:adjLst/>
          </dgm:shape>
        </dgm:else>
      </dgm:choose>
      <dgm:presOf/>
      <dgm:constrLst/>
      <dgm:ruleLst/>
    </dgm:layoutNode>
    <dgm:layoutNode name="points">
      <dgm:choose name="Name7">
        <dgm:if name="Name8" func="var" arg="dir" op="equ" val="norm">
          <dgm:alg type="lin">
            <dgm:param type="linDir" val="fromL"/>
          </dgm:alg>
        </dgm:if>
        <dgm:else name="Name9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ositeA" refType="w"/>
        <dgm:constr type="h" for="ch" forName="compositeA" refType="h"/>
        <dgm:constr type="w" for="ch" forName="compositeB" refType="w" refFor="ch" refForName="compositeA" op="equ"/>
        <dgm:constr type="h" for="ch" forName="compositeB" refType="h" refFor="ch" refForName="compositeA" op="equ"/>
        <dgm:constr type="primFontSz" for="des" ptType="node" op="equ" val="65"/>
        <dgm:constr type="w" for="ch" forName="space" refType="w" refFor="ch" refForName="compositeA" op="equ" fact="0.05"/>
      </dgm:constrLst>
      <dgm:ruleLst/>
      <dgm:forEach name="Name10" axis="ch" ptType="node">
        <dgm:choose name="Name11">
          <dgm:if name="Name12" axis="self" ptType="node" func="posOdd" op="equ" val="1">
            <dgm:layoutNode name="compositeA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extA" refType="w"/>
                <dgm:constr type="h" for="ch" forName="textA" refType="h" fact="0.4"/>
                <dgm:constr type="t" for="ch" forName="textA"/>
                <dgm:constr type="l" for="ch" forName="textA"/>
                <dgm:constr type="h" for="ch" forName="circleA" refType="h" fact="0.1"/>
                <dgm:constr type="h" for="ch" forName="circleA" refType="w" op="lte"/>
                <dgm:constr type="w" for="ch" forName="circleA" refType="h" refFor="ch" refForName="circleA" op="equ"/>
                <dgm:constr type="ctrY" for="ch" forName="circleA" refType="h" fact="0.5"/>
                <dgm:constr type="ctrX" for="ch" forName="circleA" refType="w" refFor="ch" refForName="textA" fact="0.5"/>
                <dgm:constr type="w" for="ch" forName="spaceA" refType="w"/>
                <dgm:constr type="h" for="ch" forName="spaceA" refType="h" fact="0.4"/>
                <dgm:constr type="b" for="ch" forName="spaceA" refType="h"/>
                <dgm:constr type="l" for="ch" forName="spaceA"/>
              </dgm:constrLst>
              <dgm:ruleLst/>
              <dgm:layoutNode name="textA" styleLbl="revTx">
                <dgm:varLst>
                  <dgm:bulletEnabled val="1"/>
                </dgm:varLst>
                <dgm:alg type="tx">
                  <dgm:param type="txAnchorVert" val="b"/>
                  <dgm:param type="txAnchorVertCh" val="b"/>
                  <dgm:param type="txAnchorHorzCh" val="ctr"/>
                </dgm:alg>
                <dgm:shape xmlns:r="http://schemas.openxmlformats.org/officeDocument/2006/relationships" type="rect" r:blip="">
                  <dgm:adjLst/>
                </dgm:shape>
                <dgm:presOf axis="desOrSelf" ptType="node"/>
                <dgm:constrLst/>
                <dgm:ruleLst>
                  <dgm:rule type="primFontSz" val="5" fact="NaN" max="NaN"/>
                </dgm:ruleLst>
              </dgm:layoutNode>
              <dgm:layoutNode name="circleA">
                <dgm:alg type="sp"/>
                <dgm:shape xmlns:r="http://schemas.openxmlformats.org/officeDocument/2006/relationships" type="ellipse" r:blip="">
                  <dgm:adjLst/>
                </dgm:shape>
                <dgm:presOf/>
                <dgm:constrLst/>
                <dgm:ruleLst/>
              </dgm:layoutNode>
              <dgm:layoutNode name="spaceA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if>
          <dgm:else name="Name13">
            <dgm:layoutNode name="compositeB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extB" refType="w"/>
                <dgm:constr type="h" for="ch" forName="textB" refType="h" fact="0.4"/>
                <dgm:constr type="b" for="ch" forName="textB" refType="h"/>
                <dgm:constr type="l" for="ch" forName="textB"/>
                <dgm:constr type="h" for="ch" forName="circleB" refType="h" fact="0.1"/>
                <dgm:constr type="w" for="ch" forName="circleB" refType="h" refFor="ch" refForName="circleB" op="equ"/>
                <dgm:constr type="h" for="ch" forName="circleB" refType="w" op="lte"/>
                <dgm:constr type="ctrY" for="ch" forName="circleB" refType="h" fact="0.5"/>
                <dgm:constr type="ctrX" for="ch" forName="circleB" refType="w" refFor="ch" refForName="textB" fact="0.5"/>
                <dgm:constr type="w" for="ch" forName="spaceB" refType="w"/>
                <dgm:constr type="h" for="ch" forName="spaceB" refType="h" fact="0.4"/>
                <dgm:constr type="t" for="ch" forName="spaceB"/>
                <dgm:constr type="l" for="ch" forName="spaceB"/>
              </dgm:constrLst>
              <dgm:ruleLst/>
              <dgm:layoutNode name="textB" styleLbl="revTx">
                <dgm:varLst>
                  <dgm:bulletEnabled val="1"/>
                </dgm:varLst>
                <dgm:alg type="tx">
                  <dgm:param type="txAnchorVert" val="t"/>
                  <dgm:param type="txAnchorVertCh" val="t"/>
                  <dgm:param type="txAnchorHorzCh" val="ctr"/>
                </dgm:alg>
                <dgm:shape xmlns:r="http://schemas.openxmlformats.org/officeDocument/2006/relationships" type="rect" r:blip="">
                  <dgm:adjLst/>
                </dgm:shape>
                <dgm:presOf axis="desOrSelf" ptType="node"/>
                <dgm:constrLst/>
                <dgm:ruleLst>
                  <dgm:rule type="primFontSz" val="5" fact="NaN" max="NaN"/>
                </dgm:ruleLst>
              </dgm:layoutNode>
              <dgm:layoutNode name="circleB">
                <dgm:alg type="sp"/>
                <dgm:shape xmlns:r="http://schemas.openxmlformats.org/officeDocument/2006/relationships" type="ellipse" r:blip="">
                  <dgm:adjLst/>
                </dgm:shape>
                <dgm:presOf/>
                <dgm:constrLst/>
                <dgm:ruleLst/>
              </dgm:layoutNode>
              <dgm:layoutNode name="spaceB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else>
        </dgm:choose>
        <dgm:forEach name="Name14" axis="followSib" ptType="sibTrans" cnt="1">
          <dgm:layoutNode name="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CA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2ACF414-A15E-4526-8859-088C6B66BFD0}" type="datetimeFigureOut">
              <a:rPr lang="fr-CA" smtClean="0"/>
              <a:t>2023-05-28</a:t>
            </a:fld>
            <a:endParaRPr lang="fr-CA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CA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CA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ABFFFA5-2456-4AC6-9169-70BD84BBF468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9220663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CA" dirty="0"/>
              <a:t>Pertinence : études antérieures aux </a:t>
            </a:r>
            <a:r>
              <a:rPr lang="fr-CA" dirty="0" err="1"/>
              <a:t>états-unis</a:t>
            </a:r>
            <a:r>
              <a:rPr lang="fr-CA" dirty="0"/>
              <a:t>, dernière datant de 2014</a:t>
            </a:r>
          </a:p>
          <a:p>
            <a:r>
              <a:rPr lang="fr-CA" dirty="0"/>
              <a:t>1ere étude du genre au QC/Canada</a:t>
            </a:r>
          </a:p>
          <a:p>
            <a:r>
              <a:rPr lang="fr-CA" dirty="0"/>
              <a:t>Nouveau point de vue pour trouver lacunes en enseignement de la communication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ABFFFA5-2456-4AC6-9169-70BD84BBF468}" type="slidenum">
              <a:rPr lang="fr-CA" smtClean="0"/>
              <a:t>5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03300979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CA" dirty="0"/>
              <a:t>Critères d’éligibilité:</a:t>
            </a:r>
          </a:p>
          <a:p>
            <a:r>
              <a:rPr lang="fr-CA" dirty="0"/>
              <a:t>RV planifié avec un résident participant (pas de SRV)</a:t>
            </a:r>
          </a:p>
          <a:p>
            <a:r>
              <a:rPr lang="fr-CA" dirty="0"/>
              <a:t>Personne de plus de 18 ans et apte (patient ou accompagnateur)</a:t>
            </a:r>
          </a:p>
          <a:p>
            <a:r>
              <a:rPr lang="fr-CA" dirty="0"/>
              <a:t>Compréhension suffisante du français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ABFFFA5-2456-4AC6-9169-70BD84BBF468}" type="slidenum">
              <a:rPr lang="fr-CA" smtClean="0"/>
              <a:t>8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45771172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1">
              <a:lnSpc>
                <a:spcPct val="90000"/>
              </a:lnSpc>
            </a:pPr>
            <a:r>
              <a:rPr lang="fr-CA" dirty="0">
                <a:highlight>
                  <a:srgbClr val="FFFF00"/>
                </a:highlight>
              </a:rPr>
              <a:t>Création de l’outil</a:t>
            </a:r>
          </a:p>
          <a:p>
            <a:pPr lvl="2">
              <a:lnSpc>
                <a:spcPct val="90000"/>
              </a:lnSpc>
            </a:pPr>
            <a:r>
              <a:rPr lang="fr-CA" dirty="0">
                <a:highlight>
                  <a:srgbClr val="FFFF00"/>
                </a:highlight>
              </a:rPr>
              <a:t>Revue de littérature, Calgary-Cambridge</a:t>
            </a:r>
          </a:p>
          <a:p>
            <a:pPr lvl="2">
              <a:lnSpc>
                <a:spcPct val="90000"/>
              </a:lnSpc>
            </a:pPr>
            <a:r>
              <a:rPr lang="fr-CA" dirty="0">
                <a:highlight>
                  <a:srgbClr val="FFFF00"/>
                </a:highlight>
              </a:rPr>
              <a:t>Groupe de discussion + patients partenaires</a:t>
            </a:r>
          </a:p>
          <a:p>
            <a:pPr lvl="2">
              <a:lnSpc>
                <a:spcPct val="90000"/>
              </a:lnSpc>
            </a:pPr>
            <a:r>
              <a:rPr lang="fr-CA" dirty="0">
                <a:highlight>
                  <a:srgbClr val="FFFF00"/>
                </a:highlight>
              </a:rPr>
              <a:t>Sondage</a:t>
            </a:r>
          </a:p>
          <a:p>
            <a:pPr lvl="2">
              <a:lnSpc>
                <a:spcPct val="90000"/>
              </a:lnSpc>
            </a:pPr>
            <a:r>
              <a:rPr lang="fr-CA" dirty="0">
                <a:highlight>
                  <a:srgbClr val="FFFF00"/>
                </a:highlight>
              </a:rPr>
              <a:t>Tests sur le terrain</a:t>
            </a:r>
          </a:p>
          <a:p>
            <a:endParaRPr lang="fr-CA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ABFFFA5-2456-4AC6-9169-70BD84BBF468}" type="slidenum">
              <a:rPr lang="fr-CA" smtClean="0"/>
              <a:t>9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79846973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CA" dirty="0"/>
              <a:t>Pourcentage de chaque UMF non affiché pour éviter la comparaison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ABFFFA5-2456-4AC6-9169-70BD84BBF468}" type="slidenum">
              <a:rPr lang="fr-CA" smtClean="0"/>
              <a:t>16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59627696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A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ABFFFA5-2456-4AC6-9169-70BD84BBF468}" type="slidenum">
              <a:rPr lang="fr-CA" smtClean="0"/>
              <a:t>19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56030309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A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ABFFFA5-2456-4AC6-9169-70BD84BBF468}" type="slidenum">
              <a:rPr lang="fr-CA" smtClean="0"/>
              <a:t>20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2550312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BB0DB3-A8FF-4ABB-9E2E-D960422260E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3025308"/>
          </a:xfrm>
        </p:spPr>
        <p:txBody>
          <a:bodyPr anchor="b">
            <a:normAutofit/>
          </a:bodyPr>
          <a:lstStyle>
            <a:lvl1pPr algn="ctr">
              <a:defRPr sz="66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BEE0618-75D7-410F-859C-CDF53BC53E8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386729"/>
            <a:ext cx="9144000" cy="1135529"/>
          </a:xfrm>
        </p:spPr>
        <p:txBody>
          <a:bodyPr>
            <a:normAutofit/>
          </a:bodyPr>
          <a:lstStyle>
            <a:lvl1pPr marL="0" indent="0" algn="ctr">
              <a:lnSpc>
                <a:spcPct val="120000"/>
              </a:lnSpc>
              <a:buNone/>
              <a:defRPr sz="1800" b="1" cap="all" spc="300" baseline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5237F11-76DB-4DD9-9747-3F38D05BA0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EAACC7-3B3F-47D1-959A-EF58926E955E}" type="datetimeFigureOut">
              <a:rPr lang="en-US" smtClean="0"/>
              <a:t>5/28/2023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059F581-81B0-44B3-ABA5-A25CA4BAE4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C10D591-ADCF-4300-8282-72AE357F3D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2CC964-A50B-4C29-B4E4-2C30BB34CCF3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4922143"/>
      </p:ext>
    </p:extLst>
  </p:cSld>
  <p:clrMapOvr>
    <a:masterClrMapping/>
  </p:clrMapOvr>
  <p:transition spd="med">
    <p:pull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3E5C77-55F8-4677-A96C-E6D3F5545D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9A064EF-ADDA-4943-8F87-A7469D79975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6B0D493-D1E7-4358-95E9-B5B80A49E6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EAACC7-3B3F-47D1-959A-EF58926E955E}" type="datetimeFigureOut">
              <a:rPr lang="en-US" smtClean="0"/>
              <a:t>5/28/2023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6E98326-3276-4B9E-960F-10C6677BFA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D4C3AC2-288D-4FEE-BF80-0EAEDDFAB0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2CC964-A50B-4C29-B4E4-2C30BB34CCF3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902727"/>
      </p:ext>
    </p:extLst>
  </p:cSld>
  <p:clrMapOvr>
    <a:masterClrMapping/>
  </p:clrMapOvr>
  <p:transition spd="med">
    <p:pull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3333C6A-5417-40BD-BF7A-94058322377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43BCB45-B343-46F6-9718-AA0D68CED1F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FBDA2A4-FD34-4E17-908F-4367B1E644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EAACC7-3B3F-47D1-959A-EF58926E955E}" type="datetimeFigureOut">
              <a:rPr lang="en-US" smtClean="0"/>
              <a:t>5/28/2023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3B87AE3-776D-451D-AA52-C06B747248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AA0C4D5-BE1E-4D6A-9196-E0F9E42B2E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2CC964-A50B-4C29-B4E4-2C30BB34CCF3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9758154"/>
      </p:ext>
    </p:extLst>
  </p:cSld>
  <p:clrMapOvr>
    <a:masterClrMapping/>
  </p:clrMapOvr>
  <p:transition spd="med">
    <p:pull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D75558-A264-444E-829B-51AAE6B4BF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08D9373-37D1-4135-8D34-755E139F79D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lnSpc>
                <a:spcPct val="100000"/>
              </a:lnSpc>
              <a:defRPr/>
            </a:lvl1pPr>
            <a:lvl2pPr>
              <a:lnSpc>
                <a:spcPct val="100000"/>
              </a:lnSpc>
              <a:defRPr/>
            </a:lvl2pPr>
            <a:lvl3pPr>
              <a:lnSpc>
                <a:spcPct val="100000"/>
              </a:lnSpc>
              <a:defRPr/>
            </a:lvl3pPr>
            <a:lvl4pPr>
              <a:lnSpc>
                <a:spcPct val="100000"/>
              </a:lnSpc>
              <a:defRPr/>
            </a:lvl4pPr>
            <a:lvl5pPr>
              <a:lnSpc>
                <a:spcPct val="100000"/>
              </a:lnSpc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55E4A6B-1966-4E57-9FB8-8B111E97BC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EAACC7-3B3F-47D1-959A-EF58926E955E}" type="datetimeFigureOut">
              <a:rPr lang="en-US" smtClean="0"/>
              <a:t>5/28/2023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33FC3DD-F2BE-41FF-895B-00129AAB15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91F830C-8424-4FAF-A011-605AE1D147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2CC964-A50B-4C29-B4E4-2C30BB34CCF3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2953885"/>
      </p:ext>
    </p:extLst>
  </p:cSld>
  <p:clrMapOvr>
    <a:masterClrMapping/>
  </p:clrMapOvr>
  <p:transition spd="med">
    <p:pull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0A1BE8-ECC1-4027-B16E-C7BECCA9DF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246C7E1-471A-46AA-8068-98E68C0C20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F7C9F8F-EC48-4D16-B4C6-023A7B607B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EAACC7-3B3F-47D1-959A-EF58926E955E}" type="datetimeFigureOut">
              <a:rPr lang="en-US" smtClean="0"/>
              <a:t>5/28/2023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79FA5B3-F726-417B-932A-B93E0C8F5A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77D21F1-1A24-43EA-AB09-3024C491E8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2CC964-A50B-4C29-B4E4-2C30BB34CCF3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2605874"/>
      </p:ext>
    </p:extLst>
  </p:cSld>
  <p:clrMapOvr>
    <a:masterClrMapping/>
  </p:clrMapOvr>
  <p:transition spd="med">
    <p:pull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E16569-B648-4D50-BEB8-E8DAE24D68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40831B3-A1FD-470C-BEEE-4CFB441502D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924493"/>
            <a:ext cx="5181600" cy="425247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1F34A17-C244-438C-9AE3-FB9B3CE3BD8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924493"/>
            <a:ext cx="5181600" cy="425247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4CFA3AA-3FC1-4B98-8F99-1726F1AC0A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EAACC7-3B3F-47D1-959A-EF58926E955E}" type="datetimeFigureOut">
              <a:rPr lang="en-US" smtClean="0"/>
              <a:t>5/28/2023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CE10883-BACC-41A1-9067-ECFDB937D7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27660A2-13C9-4432-A6EB-A4FF3D78F1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2CC964-A50B-4C29-B4E4-2C30BB34CCF3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1298528"/>
      </p:ext>
    </p:extLst>
  </p:cSld>
  <p:clrMapOvr>
    <a:masterClrMapping/>
  </p:clrMapOvr>
  <p:transition spd="med">
    <p:pull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97C843-C993-4E9C-80DD-3620816E56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D91A8E3-B066-4511-9C6E-A3435B64DD8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734325"/>
            <a:ext cx="5157787" cy="823912"/>
          </a:xfrm>
        </p:spPr>
        <p:txBody>
          <a:bodyPr anchor="b">
            <a:normAutofit/>
          </a:bodyPr>
          <a:lstStyle>
            <a:lvl1pPr marL="0" indent="0">
              <a:buNone/>
              <a:defRPr sz="2000" b="1" cap="all" spc="300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6E86B63-4102-4802-94D7-F138F80F3E1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58237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C924765-08A7-4A60-86DC-DC420F60BBA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734325"/>
            <a:ext cx="5183188" cy="823912"/>
          </a:xfrm>
        </p:spPr>
        <p:txBody>
          <a:bodyPr anchor="b">
            <a:normAutofit/>
          </a:bodyPr>
          <a:lstStyle>
            <a:lvl1pPr marL="0" indent="0">
              <a:buNone/>
              <a:defRPr sz="2000" b="1" cap="all" spc="300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4AA2795-EFB6-4000-8F25-FBB62646C0C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58237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C942CFB-FE12-494A-9C41-3CB90F07BD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EAACC7-3B3F-47D1-959A-EF58926E955E}" type="datetimeFigureOut">
              <a:rPr lang="en-US" smtClean="0"/>
              <a:t>5/28/2023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C3A07E3-59E1-4EBD-9687-4B6ABE96AC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CF7BB23-7539-4674-8B66-ACEFF94686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2CC964-A50B-4C29-B4E4-2C30BB34CCF3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9697201"/>
      </p:ext>
    </p:extLst>
  </p:cSld>
  <p:clrMapOvr>
    <a:masterClrMapping/>
  </p:clrMapOvr>
  <p:transition spd="med">
    <p:pull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5841DB-C73C-4968-B434-A6AA14DAF6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08152BF-92C7-4BF5-A9DB-16A0BF0F5F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EAACC7-3B3F-47D1-959A-EF58926E955E}" type="datetimeFigureOut">
              <a:rPr lang="en-US" smtClean="0"/>
              <a:t>5/28/2023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1289DB7-F492-4037-A439-D70F7E5565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FFA96F1-8B8A-4E83-B3C2-E10DE522AD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2CC964-A50B-4C29-B4E4-2C30BB34CCF3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0447392"/>
      </p:ext>
    </p:extLst>
  </p:cSld>
  <p:clrMapOvr>
    <a:masterClrMapping/>
  </p:clrMapOvr>
  <p:transition spd="med">
    <p:pull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8031033-9688-463F-9614-47F2F5BC6B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EAACC7-3B3F-47D1-959A-EF58926E955E}" type="datetimeFigureOut">
              <a:rPr lang="en-US" smtClean="0"/>
              <a:t>5/28/2023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85B8DB2-C14B-45AC-ACAF-8702DF59C6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001DA57-8D4E-4075-9460-4F03DF8AAB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2CC964-A50B-4C29-B4E4-2C30BB34CCF3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2021302"/>
      </p:ext>
    </p:extLst>
  </p:cSld>
  <p:clrMapOvr>
    <a:masterClrMapping/>
  </p:clrMapOvr>
  <p:transition spd="med">
    <p:pull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2CBE2C-9DAA-489D-AC88-15CBBA8A9B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EE124BE-E494-445A-A4FB-A2A8F28F0C1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F2446DE-9A32-4774-9F7C-86678CA90EA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400115D-61B3-46D0-B4D3-30C374B526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EAACC7-3B3F-47D1-959A-EF58926E955E}" type="datetimeFigureOut">
              <a:rPr lang="en-US" smtClean="0"/>
              <a:t>5/28/2023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F3C2AFC-D0F8-469F-B1E0-123C2E066E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8B9BCDA-9EF7-4531-8021-AF7B307515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2CC964-A50B-4C29-B4E4-2C30BB34CCF3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0827666"/>
      </p:ext>
    </p:extLst>
  </p:cSld>
  <p:clrMapOvr>
    <a:masterClrMapping/>
  </p:clrMapOvr>
  <p:transition spd="med">
    <p:pull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0AE558-F89F-4688-94E5-77F37D49F1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BCD35AF-8CA2-49BB-BAE9-F29A0186EC6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05CAA98-55BD-4118-A8AF-D6030607842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ABFF4C5-82A8-4AD8-B7E2-2882F65768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EAACC7-3B3F-47D1-959A-EF58926E955E}" type="datetimeFigureOut">
              <a:rPr lang="en-US" smtClean="0"/>
              <a:t>5/28/2023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860B401-B64F-417B-8AD6-581A22E5E0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F24BD4C-7149-44BF-8150-F72CAA95A5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2CC964-A50B-4C29-B4E4-2C30BB34CCF3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6520735"/>
      </p:ext>
    </p:extLst>
  </p:cSld>
  <p:clrMapOvr>
    <a:masterClrMapping/>
  </p:clrMapOvr>
  <p:transition spd="med">
    <p:pull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4436E0F2-A64B-471E-93C0-8DFE08CC57C8}"/>
              </a:ext>
            </a:extLst>
          </p:cNvPr>
          <p:cNvCxnSpPr>
            <a:cxnSpLocks/>
          </p:cNvCxnSpPr>
          <p:nvPr/>
        </p:nvCxnSpPr>
        <p:spPr>
          <a:xfrm flipH="1">
            <a:off x="0" y="0"/>
            <a:ext cx="3119718" cy="685800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DC1E3AB1-2A8C-4607-9FAE-D8BDB280FE1A}"/>
              </a:ext>
            </a:extLst>
          </p:cNvPr>
          <p:cNvCxnSpPr>
            <a:cxnSpLocks/>
          </p:cNvCxnSpPr>
          <p:nvPr/>
        </p:nvCxnSpPr>
        <p:spPr>
          <a:xfrm flipH="1">
            <a:off x="0" y="0"/>
            <a:ext cx="903768" cy="6543675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26D66059-832F-40B6-A35F-F56C8F38A1E7}"/>
              </a:ext>
            </a:extLst>
          </p:cNvPr>
          <p:cNvCxnSpPr>
            <a:cxnSpLocks/>
          </p:cNvCxnSpPr>
          <p:nvPr/>
        </p:nvCxnSpPr>
        <p:spPr>
          <a:xfrm flipH="1" flipV="1">
            <a:off x="-42863" y="5791200"/>
            <a:ext cx="6286501" cy="1066801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A515E2ED-7EA9-448D-83FA-54C3DF9723BD}"/>
              </a:ext>
            </a:extLst>
          </p:cNvPr>
          <p:cNvCxnSpPr>
            <a:cxnSpLocks/>
          </p:cNvCxnSpPr>
          <p:nvPr/>
        </p:nvCxnSpPr>
        <p:spPr>
          <a:xfrm flipH="1">
            <a:off x="8462964" y="5848350"/>
            <a:ext cx="3729036" cy="1009650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20595356-EABD-4767-AC9D-EA21FF115EC0}"/>
              </a:ext>
            </a:extLst>
          </p:cNvPr>
          <p:cNvCxnSpPr>
            <a:cxnSpLocks/>
          </p:cNvCxnSpPr>
          <p:nvPr/>
        </p:nvCxnSpPr>
        <p:spPr>
          <a:xfrm flipH="1">
            <a:off x="11543158" y="1647825"/>
            <a:ext cx="648842" cy="5210175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28CD9F06-9628-469C-B788-A894E3E08281}"/>
              </a:ext>
            </a:extLst>
          </p:cNvPr>
          <p:cNvCxnSpPr>
            <a:cxnSpLocks/>
          </p:cNvCxnSpPr>
          <p:nvPr/>
        </p:nvCxnSpPr>
        <p:spPr>
          <a:xfrm flipH="1" flipV="1">
            <a:off x="10781554" y="0"/>
            <a:ext cx="1410446" cy="4258340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8550A431-0B61-421B-B4B7-24C0CFF0F938}"/>
              </a:ext>
            </a:extLst>
          </p:cNvPr>
          <p:cNvCxnSpPr>
            <a:cxnSpLocks/>
          </p:cNvCxnSpPr>
          <p:nvPr/>
        </p:nvCxnSpPr>
        <p:spPr>
          <a:xfrm flipH="1" flipV="1">
            <a:off x="6529388" y="-4763"/>
            <a:ext cx="5662612" cy="931975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75B94C5-D205-4339-B029-5D0FD2E5F3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3000" y="533401"/>
            <a:ext cx="9906000" cy="138215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096DC5C-BD34-4CE4-8AA7-A6A4B9516F8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143000" y="2009554"/>
            <a:ext cx="9906000" cy="402442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1F192A7-D622-449D-9FC2-48FDE4D690F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7337102" y="6398878"/>
            <a:ext cx="4193908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100">
                <a:solidFill>
                  <a:schemeClr val="tx2"/>
                </a:solidFill>
                <a:latin typeface="+mn-lt"/>
              </a:defRPr>
            </a:lvl1pPr>
          </a:lstStyle>
          <a:p>
            <a:fld id="{11EAACC7-3B3F-47D1-959A-EF58926E955E}" type="datetimeFigureOut">
              <a:rPr lang="en-US" smtClean="0"/>
              <a:t>5/28/2023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435B93C-2BE9-4847-BFE5-D3CBCC6E948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54429" y="6398878"/>
            <a:ext cx="4497315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200" b="1" spc="30" baseline="0">
                <a:solidFill>
                  <a:schemeClr val="tx2"/>
                </a:solidFill>
                <a:latin typeface="+mj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DF70A99-395E-4F22-8AAB-6C7EE743D7D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602477" y="6398878"/>
            <a:ext cx="470887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100">
                <a:solidFill>
                  <a:schemeClr val="tx2"/>
                </a:solidFill>
                <a:latin typeface="+mn-lt"/>
              </a:defRPr>
            </a:lvl1pPr>
          </a:lstStyle>
          <a:p>
            <a:fld id="{312CC964-A50B-4C29-B4E4-2C30BB34CCF3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2991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1" r:id="rId1"/>
    <p:sldLayoutId id="2147483732" r:id="rId2"/>
    <p:sldLayoutId id="2147483733" r:id="rId3"/>
    <p:sldLayoutId id="2147483734" r:id="rId4"/>
    <p:sldLayoutId id="2147483735" r:id="rId5"/>
    <p:sldLayoutId id="2147483729" r:id="rId6"/>
    <p:sldLayoutId id="2147483725" r:id="rId7"/>
    <p:sldLayoutId id="2147483726" r:id="rId8"/>
    <p:sldLayoutId id="2147483727" r:id="rId9"/>
    <p:sldLayoutId id="2147483728" r:id="rId10"/>
    <p:sldLayoutId id="2147483730" r:id="rId11"/>
  </p:sldLayoutIdLst>
  <p:transition spd="med">
    <p:pull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i="1" kern="1200" cap="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SzPct val="80000"/>
        <a:buFont typeface="Arial" panose="020B0604020202020204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500"/>
        </a:spcBef>
        <a:buSzPct val="80000"/>
        <a:buFont typeface="Arial" panose="020B0604020202020204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500"/>
        </a:spcBef>
        <a:buSzPct val="80000"/>
        <a:buFont typeface="Arial" panose="020B0604020202020204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500"/>
        </a:spcBef>
        <a:buSzPct val="80000"/>
        <a:buFont typeface="Arial" panose="020B0604020202020204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500"/>
        </a:spcBef>
        <a:buSzPct val="80000"/>
        <a:buFont typeface="Arial" panose="020B0604020202020204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tmp"/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2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sv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9" name="Rectangle 38">
            <a:extLst>
              <a:ext uri="{FF2B5EF4-FFF2-40B4-BE49-F238E27FC236}">
                <a16:creationId xmlns:a16="http://schemas.microsoft.com/office/drawing/2014/main" id="{EA3B6404-C37D-4FE3-8124-9FC5ECE562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33508E55-4872-414C-A024-F3DC5BF010F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25013" y="396921"/>
            <a:ext cx="4493885" cy="3614271"/>
          </a:xfrm>
        </p:spPr>
        <p:txBody>
          <a:bodyPr>
            <a:normAutofit/>
          </a:bodyPr>
          <a:lstStyle/>
          <a:p>
            <a:pPr algn="l"/>
            <a:r>
              <a:rPr lang="fr-CA" sz="5400" dirty="0"/>
              <a:t>Médecine : Langue seconde</a:t>
            </a:r>
            <a:endParaRPr lang="en-CA" sz="5400" dirty="0"/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85BFA954-F288-4F85-8A67-B3A4DF87E4D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25013" y="4222953"/>
            <a:ext cx="4836943" cy="1937871"/>
          </a:xfrm>
        </p:spPr>
        <p:txBody>
          <a:bodyPr>
            <a:normAutofit/>
          </a:bodyPr>
          <a:lstStyle/>
          <a:p>
            <a:pPr algn="l"/>
            <a:r>
              <a:rPr lang="fr-CA" dirty="0"/>
              <a:t>L’appréciation de la communication </a:t>
            </a:r>
            <a:r>
              <a:rPr lang="fr-CA" dirty="0">
                <a:solidFill>
                  <a:schemeClr val="tx1"/>
                </a:solidFill>
              </a:rPr>
              <a:t>Résidents</a:t>
            </a:r>
            <a:r>
              <a:rPr lang="fr-CA" dirty="0"/>
              <a:t>-patient. Qu’en pensent les patients?</a:t>
            </a:r>
            <a:endParaRPr lang="en-CA" dirty="0"/>
          </a:p>
        </p:txBody>
      </p:sp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B42E889C-BF1F-40B2-86C2-92153DB7E6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638034" y="0"/>
            <a:ext cx="6553966" cy="3542616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>
            <a:extLst>
              <a:ext uri="{FF2B5EF4-FFF2-40B4-BE49-F238E27FC236}">
                <a16:creationId xmlns:a16="http://schemas.microsoft.com/office/drawing/2014/main" id="{8557940A-71CE-48E1-BD71-2BEF15613C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6851108" y="4783369"/>
            <a:ext cx="5340893" cy="2074631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>
            <a:extLst>
              <a:ext uri="{FF2B5EF4-FFF2-40B4-BE49-F238E27FC236}">
                <a16:creationId xmlns:a16="http://schemas.microsoft.com/office/drawing/2014/main" id="{4777C915-01E5-4C85-B3BF-7BF7CC3FEFE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10021640" y="0"/>
            <a:ext cx="1268175" cy="6858000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Image 7">
            <a:extLst>
              <a:ext uri="{FF2B5EF4-FFF2-40B4-BE49-F238E27FC236}">
                <a16:creationId xmlns:a16="http://schemas.microsoft.com/office/drawing/2014/main" id="{82F735CC-3578-419B-85A9-AEED3D462E4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61956" y="533400"/>
            <a:ext cx="5791200" cy="5791200"/>
          </a:xfrm>
          <a:prstGeom prst="rect">
            <a:avLst/>
          </a:prstGeom>
        </p:spPr>
      </p:pic>
      <p:sp>
        <p:nvSpPr>
          <p:cNvPr id="6" name="ZoneTexte 5">
            <a:extLst>
              <a:ext uri="{FF2B5EF4-FFF2-40B4-BE49-F238E27FC236}">
                <a16:creationId xmlns:a16="http://schemas.microsoft.com/office/drawing/2014/main" id="{DDB16EC4-3CD9-9D3A-B796-16F5B65161E3}"/>
              </a:ext>
            </a:extLst>
          </p:cNvPr>
          <p:cNvSpPr txBox="1"/>
          <p:nvPr/>
        </p:nvSpPr>
        <p:spPr>
          <a:xfrm>
            <a:off x="902185" y="5518783"/>
            <a:ext cx="460895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Présenté le 2 juin 2023 par Joakim Gagnon Gougeon </a:t>
            </a:r>
          </a:p>
          <a:p>
            <a:r>
              <a:rPr lang="fr-FR" dirty="0"/>
              <a:t>GMF-U de Saint-Eustache, UdeM </a:t>
            </a:r>
          </a:p>
        </p:txBody>
      </p:sp>
    </p:spTree>
    <p:extLst>
      <p:ext uri="{BB962C8B-B14F-4D97-AF65-F5344CB8AC3E}">
        <p14:creationId xmlns:p14="http://schemas.microsoft.com/office/powerpoint/2010/main" val="1016464852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49924EE-39DF-CC20-DDCD-249964D667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38381" y="464234"/>
            <a:ext cx="4270766" cy="1600200"/>
          </a:xfrm>
        </p:spPr>
        <p:txBody>
          <a:bodyPr/>
          <a:lstStyle/>
          <a:p>
            <a:r>
              <a:rPr lang="fr-CA" dirty="0"/>
              <a:t>Communication </a:t>
            </a:r>
            <a:r>
              <a:rPr lang="fr-CA" dirty="0" err="1"/>
              <a:t>Assessment</a:t>
            </a:r>
            <a:r>
              <a:rPr lang="fr-CA" dirty="0"/>
              <a:t> </a:t>
            </a:r>
            <a:r>
              <a:rPr lang="fr-CA" dirty="0" err="1"/>
              <a:t>tool</a:t>
            </a:r>
            <a:endParaRPr lang="fr-CA" dirty="0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9D58A33A-9695-FE1B-90A6-92B55E5CC30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289521"/>
            <a:ext cx="4982520" cy="3811588"/>
          </a:xfrm>
        </p:spPr>
        <p:txBody>
          <a:bodyPr>
            <a:normAutofit fontScale="92500" lnSpcReduction="10000"/>
          </a:bodyPr>
          <a:lstStyle/>
          <a:p>
            <a:pPr marL="285750" indent="-28575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fr-CA" sz="2600" dirty="0">
                <a:solidFill>
                  <a:schemeClr val="tx1"/>
                </a:solidFill>
              </a:rPr>
              <a:t>Gradation sur une échelle Likert </a:t>
            </a:r>
            <a:br>
              <a:rPr lang="fr-CA" sz="2600" dirty="0">
                <a:solidFill>
                  <a:schemeClr val="tx1"/>
                </a:solidFill>
              </a:rPr>
            </a:br>
            <a:r>
              <a:rPr lang="fr-CA" sz="2600" dirty="0">
                <a:solidFill>
                  <a:schemeClr val="tx1"/>
                </a:solidFill>
              </a:rPr>
              <a:t>de 1 (faible) à 5 (excellent)</a:t>
            </a:r>
          </a:p>
          <a:p>
            <a:pPr marL="285750" indent="-28575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fr-CA" sz="2600" dirty="0">
                <a:solidFill>
                  <a:schemeClr val="tx1"/>
                </a:solidFill>
              </a:rPr>
              <a:t>Analyse dichotomique : % de cotes « excellent »</a:t>
            </a:r>
          </a:p>
          <a:p>
            <a:pPr marL="285750" indent="-28575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fr-CA" sz="2600" dirty="0">
                <a:solidFill>
                  <a:schemeClr val="tx1"/>
                </a:solidFill>
              </a:rPr>
              <a:t>Pas de note de passage établie</a:t>
            </a:r>
          </a:p>
          <a:p>
            <a:pPr marL="285750" indent="-28575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fr-CA" sz="2600" dirty="0"/>
              <a:t>Recommandation de 20 questionnaires par résident (estimation de validité entre 12 et 30 questionnaires par médecin)</a:t>
            </a:r>
          </a:p>
          <a:p>
            <a:pPr marL="285750" indent="-28575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fr-CA" sz="2600" dirty="0"/>
              <a:t>Questionnaire de données démographiques au verso</a:t>
            </a:r>
          </a:p>
          <a:p>
            <a:pPr>
              <a:lnSpc>
                <a:spcPct val="90000"/>
              </a:lnSpc>
            </a:pPr>
            <a:endParaRPr lang="fr-CA" dirty="0">
              <a:solidFill>
                <a:schemeClr val="tx1"/>
              </a:solidFill>
            </a:endParaRPr>
          </a:p>
          <a:p>
            <a:endParaRPr lang="fr-CA" dirty="0"/>
          </a:p>
        </p:txBody>
      </p:sp>
      <p:pic>
        <p:nvPicPr>
          <p:cNvPr id="1026" name="Picture 2" descr="Measuring patient views of physician communication skills: Development and  testing of the Communication Assessment Tool - ScienceDirect">
            <a:extLst>
              <a:ext uri="{FF2B5EF4-FFF2-40B4-BE49-F238E27FC236}">
                <a16:creationId xmlns:a16="http://schemas.microsoft.com/office/drawing/2014/main" id="{63AACEE7-B28B-EE8C-1466-A010347257D1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69693" y="987425"/>
            <a:ext cx="4783926" cy="4873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id="{3350DA4B-ED02-E090-D138-861E0509C5B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6273" y="555907"/>
            <a:ext cx="4270766" cy="57366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1698275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08461A1-CE88-E513-B1EC-F0C23BC3FA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/>
              <a:t>Résultats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B24C9489-E2F4-D020-B640-E770E919E6C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759457209"/>
      </p:ext>
    </p:extLst>
  </p:cSld>
  <p:clrMapOvr>
    <a:masterClrMapping/>
  </p:clrMapOvr>
  <p:transition spd="med">
    <p:pull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70980E4-7CED-790F-E1A9-A534A398D6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/>
              <a:t>252 questionnaires complétés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032024D8-78D7-F315-95B6-C9BFB692E8E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924493"/>
            <a:ext cx="4655234" cy="4252470"/>
          </a:xfrm>
        </p:spPr>
        <p:txBody>
          <a:bodyPr/>
          <a:lstStyle/>
          <a:p>
            <a:r>
              <a:rPr lang="fr-CA" dirty="0"/>
              <a:t>Nombre total de patients éligibles ou</a:t>
            </a:r>
            <a:br>
              <a:rPr lang="fr-CA" dirty="0"/>
            </a:br>
            <a:r>
              <a:rPr lang="fr-CA" dirty="0"/>
              <a:t>approchés pour participer inconnu</a:t>
            </a:r>
            <a:br>
              <a:rPr lang="fr-CA" dirty="0"/>
            </a:br>
            <a:r>
              <a:rPr lang="fr-CA" dirty="0"/>
              <a:t>(estimation d’environ 114 patient par résident pour la période de recrutement);</a:t>
            </a:r>
          </a:p>
          <a:p>
            <a:r>
              <a:rPr lang="fr-CA" dirty="0"/>
              <a:t>Tous les questionnaires furent inclus dans l’analyse</a:t>
            </a:r>
          </a:p>
          <a:p>
            <a:r>
              <a:rPr lang="fr-CA" dirty="0"/>
              <a:t>Données partiellement manquantes pour 11 questionnaires (4,4%)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60406BCA-9E10-691C-D356-64B90ECB6FA2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fr-CA"/>
          </a:p>
        </p:txBody>
      </p:sp>
      <p:graphicFrame>
        <p:nvGraphicFramePr>
          <p:cNvPr id="5" name="Tableau 5">
            <a:extLst>
              <a:ext uri="{FF2B5EF4-FFF2-40B4-BE49-F238E27FC236}">
                <a16:creationId xmlns:a16="http://schemas.microsoft.com/office/drawing/2014/main" id="{76E4EE34-E11D-5440-224C-D4A6E94C4A4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97366721"/>
              </p:ext>
            </p:extLst>
          </p:nvPr>
        </p:nvGraphicFramePr>
        <p:xfrm>
          <a:off x="5700518" y="2078497"/>
          <a:ext cx="6172200" cy="1854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86100">
                  <a:extLst>
                    <a:ext uri="{9D8B030D-6E8A-4147-A177-3AD203B41FA5}">
                      <a16:colId xmlns:a16="http://schemas.microsoft.com/office/drawing/2014/main" val="3298274970"/>
                    </a:ext>
                  </a:extLst>
                </a:gridCol>
                <a:gridCol w="3086100">
                  <a:extLst>
                    <a:ext uri="{9D8B030D-6E8A-4147-A177-3AD203B41FA5}">
                      <a16:colId xmlns:a16="http://schemas.microsoft.com/office/drawing/2014/main" val="294983261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fr-CA" dirty="0"/>
                        <a:t>CUMF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CA" dirty="0"/>
                        <a:t>Nombre de questionnaires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147958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CA" dirty="0"/>
                        <a:t>Saint-Eustache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CA" dirty="0"/>
                        <a:t>25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6476174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CA" dirty="0"/>
                        <a:t>Saint-Jérôme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CA" dirty="0"/>
                        <a:t>48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1448412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CA" dirty="0"/>
                        <a:t>Mont-Laurier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CA" dirty="0"/>
                        <a:t>179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6110168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CA" dirty="0"/>
                        <a:t>Total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CA" dirty="0"/>
                        <a:t>252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18548659"/>
                  </a:ext>
                </a:extLst>
              </a:tr>
            </a:tbl>
          </a:graphicData>
        </a:graphic>
      </p:graphicFrame>
      <p:graphicFrame>
        <p:nvGraphicFramePr>
          <p:cNvPr id="6" name="Tableau 5">
            <a:extLst>
              <a:ext uri="{FF2B5EF4-FFF2-40B4-BE49-F238E27FC236}">
                <a16:creationId xmlns:a16="http://schemas.microsoft.com/office/drawing/2014/main" id="{C5D6449B-8F32-1E2C-61BF-FF9CB297ED3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74669258"/>
              </p:ext>
            </p:extLst>
          </p:nvPr>
        </p:nvGraphicFramePr>
        <p:xfrm>
          <a:off x="5700518" y="4160141"/>
          <a:ext cx="6172200" cy="1854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86100">
                  <a:extLst>
                    <a:ext uri="{9D8B030D-6E8A-4147-A177-3AD203B41FA5}">
                      <a16:colId xmlns:a16="http://schemas.microsoft.com/office/drawing/2014/main" val="3298274970"/>
                    </a:ext>
                  </a:extLst>
                </a:gridCol>
                <a:gridCol w="3086100">
                  <a:extLst>
                    <a:ext uri="{9D8B030D-6E8A-4147-A177-3AD203B41FA5}">
                      <a16:colId xmlns:a16="http://schemas.microsoft.com/office/drawing/2014/main" val="294983261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fr-CA" dirty="0"/>
                        <a:t>CUMF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CA" dirty="0"/>
                        <a:t>Nombre de résidents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147958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CA" dirty="0"/>
                        <a:t>Saint-Eustache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CA" dirty="0"/>
                        <a:t>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6476174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CA" dirty="0"/>
                        <a:t>Saint-Jérôme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CA" dirty="0"/>
                        <a:t>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1448412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CA" dirty="0"/>
                        <a:t>Mont-Laurier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CA" dirty="0"/>
                        <a:t>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6110168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CA" dirty="0"/>
                        <a:t>Total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CA" dirty="0"/>
                        <a:t>14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9952867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36624052"/>
      </p:ext>
    </p:extLst>
  </p:cSld>
  <p:clrMapOvr>
    <a:masterClrMapping/>
  </p:clrMapOvr>
  <p:transition spd="med">
    <p:pull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4CC9B21-738A-4251-878D-F1259837BC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29552" y="451145"/>
            <a:ext cx="10279346" cy="1148665"/>
          </a:xfrm>
        </p:spPr>
        <p:txBody>
          <a:bodyPr>
            <a:noAutofit/>
          </a:bodyPr>
          <a:lstStyle/>
          <a:p>
            <a:r>
              <a:rPr lang="en-CA" sz="3600" dirty="0" err="1"/>
              <a:t>Données</a:t>
            </a:r>
            <a:r>
              <a:rPr lang="en-CA" sz="3600" dirty="0"/>
              <a:t> </a:t>
            </a:r>
            <a:r>
              <a:rPr lang="en-CA" sz="3600" dirty="0" err="1"/>
              <a:t>démographiques</a:t>
            </a:r>
            <a:r>
              <a:rPr lang="en-CA" sz="3600" dirty="0"/>
              <a:t>  -</a:t>
            </a:r>
            <a:r>
              <a:rPr lang="en-CA" sz="3600" dirty="0" err="1"/>
              <a:t>résidents</a:t>
            </a:r>
            <a:endParaRPr lang="en-CA" sz="3600" dirty="0"/>
          </a:p>
        </p:txBody>
      </p:sp>
      <p:graphicFrame>
        <p:nvGraphicFramePr>
          <p:cNvPr id="6" name="Tableau 6">
            <a:extLst>
              <a:ext uri="{FF2B5EF4-FFF2-40B4-BE49-F238E27FC236}">
                <a16:creationId xmlns:a16="http://schemas.microsoft.com/office/drawing/2014/main" id="{C8BBCB99-9309-7C13-13FF-A2CBC31CF77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55669122"/>
              </p:ext>
            </p:extLst>
          </p:nvPr>
        </p:nvGraphicFramePr>
        <p:xfrm>
          <a:off x="2454223" y="1418931"/>
          <a:ext cx="6186268" cy="5248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57887">
                  <a:extLst>
                    <a:ext uri="{9D8B030D-6E8A-4147-A177-3AD203B41FA5}">
                      <a16:colId xmlns:a16="http://schemas.microsoft.com/office/drawing/2014/main" val="3822161711"/>
                    </a:ext>
                  </a:extLst>
                </a:gridCol>
                <a:gridCol w="2328381">
                  <a:extLst>
                    <a:ext uri="{9D8B030D-6E8A-4147-A177-3AD203B41FA5}">
                      <a16:colId xmlns:a16="http://schemas.microsoft.com/office/drawing/2014/main" val="2289404876"/>
                    </a:ext>
                  </a:extLst>
                </a:gridCol>
              </a:tblGrid>
              <a:tr h="422451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CA" sz="1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Résidents participants</a:t>
                      </a:r>
                    </a:p>
                    <a:p>
                      <a:endParaRPr lang="fr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CA" sz="1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14</a:t>
                      </a:r>
                    </a:p>
                    <a:p>
                      <a:pPr algn="ctr"/>
                      <a:endParaRPr lang="fr-C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9163412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CA" sz="14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Âge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CA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957869537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80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fr-CA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20-29 ans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CA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12 (85,7%)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628220224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80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fr-CA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30-39 ans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CA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 (7,1%)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589427451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80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fr-CA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40 ans et plus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CA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 (7,1%)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349162181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CA" sz="14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Genre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CA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157275650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80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fr-CA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Femme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CA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 (64,3%)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896658839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80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fr-CA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Homme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CA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 (35,7%)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589480727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CA" sz="14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Université du doctorat en médecine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CA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623874304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80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fr-CA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Université de Montréal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CA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 (50%)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648239007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80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fr-CA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Université Sherbrooke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CA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 (35,7%)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919346346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80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fr-CA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Université Laval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CA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 (7,1%)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824452316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80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fr-CA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Université McGill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CA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 (7,1%)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773369917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CA" sz="14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UMF d’appartenance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CA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22397261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80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fr-CA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Saint-Eustache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CA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 (35,7%)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846860751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80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fr-CA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Saint-Jérôme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CA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 (42,9%)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347831551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80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fr-CA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Mont-Laurier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CA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 (21,4%)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0865441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23113770"/>
      </p:ext>
    </p:extLst>
  </p:cSld>
  <p:clrMapOvr>
    <a:masterClrMapping/>
  </p:clrMapOvr>
  <p:transition spd="med">
    <p:pull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4CC9B21-738A-4251-878D-F1259837BC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29552" y="380811"/>
            <a:ext cx="9932896" cy="1148665"/>
          </a:xfrm>
        </p:spPr>
        <p:txBody>
          <a:bodyPr>
            <a:noAutofit/>
          </a:bodyPr>
          <a:lstStyle/>
          <a:p>
            <a:r>
              <a:rPr lang="en-CA" sz="3600" dirty="0" err="1"/>
              <a:t>Données</a:t>
            </a:r>
            <a:r>
              <a:rPr lang="en-CA" sz="3600" dirty="0"/>
              <a:t> </a:t>
            </a:r>
            <a:r>
              <a:rPr lang="en-CA" sz="3600" dirty="0" err="1"/>
              <a:t>démographiques</a:t>
            </a:r>
            <a:r>
              <a:rPr lang="en-CA" sz="3600" dirty="0"/>
              <a:t> - Patients</a:t>
            </a:r>
          </a:p>
        </p:txBody>
      </p:sp>
      <p:graphicFrame>
        <p:nvGraphicFramePr>
          <p:cNvPr id="6" name="Tableau 6">
            <a:extLst>
              <a:ext uri="{FF2B5EF4-FFF2-40B4-BE49-F238E27FC236}">
                <a16:creationId xmlns:a16="http://schemas.microsoft.com/office/drawing/2014/main" id="{C8BBCB99-9309-7C13-13FF-A2CBC31CF77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39520898"/>
              </p:ext>
            </p:extLst>
          </p:nvPr>
        </p:nvGraphicFramePr>
        <p:xfrm>
          <a:off x="2268416" y="1362661"/>
          <a:ext cx="6622367" cy="525297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86200">
                  <a:extLst>
                    <a:ext uri="{9D8B030D-6E8A-4147-A177-3AD203B41FA5}">
                      <a16:colId xmlns:a16="http://schemas.microsoft.com/office/drawing/2014/main" val="3822161711"/>
                    </a:ext>
                  </a:extLst>
                </a:gridCol>
                <a:gridCol w="2736167">
                  <a:extLst>
                    <a:ext uri="{9D8B030D-6E8A-4147-A177-3AD203B41FA5}">
                      <a16:colId xmlns:a16="http://schemas.microsoft.com/office/drawing/2014/main" val="2289404876"/>
                    </a:ext>
                  </a:extLst>
                </a:gridCol>
              </a:tblGrid>
              <a:tr h="464977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CA" sz="1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Questionnaires complétés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CA" sz="1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252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9163412"/>
                  </a:ext>
                </a:extLst>
              </a:tr>
              <a:tr h="25200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CA" sz="14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Âge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CA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957869537"/>
                  </a:ext>
                </a:extLst>
              </a:tr>
              <a:tr h="252000"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80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fr-CA" sz="1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18 à 64 ans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CA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187 (74,2%)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628220224"/>
                  </a:ext>
                </a:extLst>
              </a:tr>
              <a:tr h="252000"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80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fr-CA" sz="1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65 ans et plus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CA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51 (20,2%)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589427451"/>
                  </a:ext>
                </a:extLst>
              </a:tr>
              <a:tr h="25200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CA" sz="14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Genre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CA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349162181"/>
                  </a:ext>
                </a:extLst>
              </a:tr>
              <a:tr h="252000"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80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fr-CA" sz="1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Femme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CA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182 (72,2%)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157275650"/>
                  </a:ext>
                </a:extLst>
              </a:tr>
              <a:tr h="252000"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80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fr-CA" sz="1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Homme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CA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65 (25,8%)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896658839"/>
                  </a:ext>
                </a:extLst>
              </a:tr>
              <a:tr h="25200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CA" sz="14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Langue maternelle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CA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589480727"/>
                  </a:ext>
                </a:extLst>
              </a:tr>
              <a:tr h="252000"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80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fr-CA" sz="1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Français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CA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238 (94,4%)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623874304"/>
                  </a:ext>
                </a:extLst>
              </a:tr>
              <a:tr h="252000"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80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fr-CA" sz="1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Autre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CA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 (3,6%)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648239007"/>
                  </a:ext>
                </a:extLst>
              </a:tr>
              <a:tr h="25200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CA" sz="14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Niveau de scolarité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CA" sz="14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919346346"/>
                  </a:ext>
                </a:extLst>
              </a:tr>
              <a:tr h="252000"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80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fr-CA" sz="1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Secondaire ou moins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CA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93 (36,9%)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824452316"/>
                  </a:ext>
                </a:extLst>
              </a:tr>
              <a:tr h="252000"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80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fr-CA" sz="1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Post secondaire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CA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148 (58,7%)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773369917"/>
                  </a:ext>
                </a:extLst>
              </a:tr>
              <a:tr h="25200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CA" sz="14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Résident déjà rencontré dans le passé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CA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22397261"/>
                  </a:ext>
                </a:extLst>
              </a:tr>
              <a:tr h="252000"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80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fr-CA" sz="1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Oui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CA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91 (36,1%)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846860751"/>
                  </a:ext>
                </a:extLst>
              </a:tr>
              <a:tr h="252000"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80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fr-CA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Non ou ne sais pas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CA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155 (61,5%)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347831551"/>
                  </a:ext>
                </a:extLst>
              </a:tr>
              <a:tr h="25200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CA" sz="14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UMF de la visite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CA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086544102"/>
                  </a:ext>
                </a:extLst>
              </a:tr>
              <a:tr h="252000"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80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fr-CA" sz="1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Saint-Eustache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CA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25 (9,9%)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694131158"/>
                  </a:ext>
                </a:extLst>
              </a:tr>
              <a:tr h="252000"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80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fr-CA" sz="1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Saint-Jérôme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CA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48 (19%)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531377427"/>
                  </a:ext>
                </a:extLst>
              </a:tr>
              <a:tr h="252000"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80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fr-CA" sz="1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Mont-Laurier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CA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179 (71%)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932102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50013462"/>
      </p:ext>
    </p:extLst>
  </p:cSld>
  <p:clrMapOvr>
    <a:masterClrMapping/>
  </p:clrMapOvr>
  <p:transition spd="med">
    <p:pull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139B091-F32F-5197-FC31-5E21BF4469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/>
              <a:t>Résultats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9A1F534D-0C6D-1070-7C20-78730A38525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D694965C-CC6E-7E26-AC26-C3134B0C1CE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6612" y="2703512"/>
            <a:ext cx="3932237" cy="3811588"/>
          </a:xfrm>
        </p:spPr>
        <p:txBody>
          <a:bodyPr/>
          <a:lstStyle/>
          <a:p>
            <a:endParaRPr lang="fr-CA" dirty="0"/>
          </a:p>
          <a:p>
            <a:r>
              <a:rPr lang="fr-CA" sz="2400" dirty="0"/>
              <a:t>252 questionnaires</a:t>
            </a:r>
            <a:endParaRPr lang="fr-CA" sz="2400" dirty="0">
              <a:solidFill>
                <a:schemeClr val="accent5">
                  <a:lumMod val="75000"/>
                </a:schemeClr>
              </a:solidFill>
            </a:endParaRPr>
          </a:p>
          <a:p>
            <a:endParaRPr lang="fr-CA" sz="2400" dirty="0">
              <a:solidFill>
                <a:srgbClr val="FF0000"/>
              </a:solidFill>
            </a:endParaRPr>
          </a:p>
          <a:p>
            <a:r>
              <a:rPr lang="fr-CA" sz="2800" dirty="0">
                <a:solidFill>
                  <a:schemeClr val="accent5">
                    <a:lumMod val="75000"/>
                  </a:schemeClr>
                </a:solidFill>
              </a:rPr>
              <a:t>Moyenne globale :</a:t>
            </a:r>
          </a:p>
          <a:p>
            <a:r>
              <a:rPr lang="fr-CA" sz="2800" dirty="0">
                <a:solidFill>
                  <a:schemeClr val="accent5">
                    <a:lumMod val="75000"/>
                  </a:schemeClr>
                </a:solidFill>
              </a:rPr>
              <a:t>88,3% d’excellents</a:t>
            </a:r>
          </a:p>
        </p:txBody>
      </p:sp>
      <p:graphicFrame>
        <p:nvGraphicFramePr>
          <p:cNvPr id="5" name="Tableau 12">
            <a:extLst>
              <a:ext uri="{FF2B5EF4-FFF2-40B4-BE49-F238E27FC236}">
                <a16:creationId xmlns:a16="http://schemas.microsoft.com/office/drawing/2014/main" id="{0395AE02-8F9C-D06F-DF6F-315EAE44F17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56300231"/>
              </p:ext>
            </p:extLst>
          </p:nvPr>
        </p:nvGraphicFramePr>
        <p:xfrm>
          <a:off x="3669463" y="342900"/>
          <a:ext cx="8342186" cy="556260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6299064">
                  <a:extLst>
                    <a:ext uri="{9D8B030D-6E8A-4147-A177-3AD203B41FA5}">
                      <a16:colId xmlns:a16="http://schemas.microsoft.com/office/drawing/2014/main" val="1421159630"/>
                    </a:ext>
                  </a:extLst>
                </a:gridCol>
                <a:gridCol w="2043122">
                  <a:extLst>
                    <a:ext uri="{9D8B030D-6E8A-4147-A177-3AD203B41FA5}">
                      <a16:colId xmlns:a16="http://schemas.microsoft.com/office/drawing/2014/main" val="284142778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fr-CA" dirty="0"/>
                        <a:t>Questions. Le médecin résident…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CA" dirty="0"/>
                        <a:t>% d’excellents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5276789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font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fr-CA" sz="1800" b="1" u="none" strike="noStrik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</a:rPr>
                        <a:t>M’a accueilli chaleureusement, me permettant d’être à l’aise</a:t>
                      </a:r>
                      <a:endParaRPr lang="fr-CA" sz="2800" b="0" i="0" u="none" strike="noStrike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05878" marR="105878" marT="1470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dirty="0"/>
                        <a:t>84,1%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5451099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font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fr-CA" sz="1800" b="1" u="none" strike="noStrik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</a:rPr>
                        <a:t>A fait preuve de respect envers moi</a:t>
                      </a:r>
                      <a:endParaRPr lang="fr-CA" sz="2800" b="0" i="0" u="none" strike="noStrike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05878" marR="105878" marT="1470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dirty="0"/>
                        <a:t>93,7%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7720509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font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fr-CA" sz="1800" b="1" u="none" strike="noStrik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</a:rPr>
                        <a:t>A tenu compte de mes opinions concernant ma santé</a:t>
                      </a:r>
                      <a:endParaRPr lang="fr-CA" sz="2800" b="0" i="0" u="none" strike="noStrike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05878" marR="105878" marT="1470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dirty="0"/>
                        <a:t>87,7%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195071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font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fr-CA" sz="1800" b="1" u="none" strike="noStrik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</a:rPr>
                        <a:t>A compris les inquiétudes majeures que j’avais concernant ma santé</a:t>
                      </a:r>
                      <a:endParaRPr lang="fr-CA" sz="2800" b="0" i="0" u="none" strike="noStrike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05878" marR="105878" marT="1470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dirty="0"/>
                        <a:t>88,5%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3788112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font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fr-CA" sz="1800" b="1" u="none" strike="noStrik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</a:rPr>
                        <a:t>M’a accordé de l’attention (en m’écoutant attentivement)</a:t>
                      </a:r>
                      <a:endParaRPr lang="fr-CA" sz="2800" b="0" i="0" u="none" strike="noStrike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05878" marR="105878" marT="1470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dirty="0"/>
                        <a:t>91,7%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2275469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font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fr-CA" sz="1800" b="1" u="none" strike="noStrik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</a:rPr>
                        <a:t>M’a laisser parler sans m’interrompre</a:t>
                      </a:r>
                      <a:endParaRPr lang="fr-CA" sz="2800" b="0" i="0" u="none" strike="noStrike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05878" marR="105878" marT="1470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dirty="0"/>
                        <a:t>92,1%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4487517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font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fr-CA" sz="1800" b="1" u="none" strike="noStrik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</a:rPr>
                        <a:t>M’a fourni toutes les informations dont j’avais besoin</a:t>
                      </a:r>
                      <a:endParaRPr lang="fr-CA" sz="2800" b="0" i="0" u="none" strike="noStrike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05878" marR="105878" marT="1470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dirty="0"/>
                        <a:t>90,1%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725038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font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fr-CA" sz="1800" b="1" u="none" strike="noStrik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</a:rPr>
                        <a:t>S’est exprimé avec des termes faciles à comprendre</a:t>
                      </a:r>
                      <a:endParaRPr lang="fr-CA" sz="2800" b="0" i="0" u="none" strike="noStrike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05878" marR="105878" marT="1470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dirty="0"/>
                        <a:t>92,5%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1144443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font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fr-CA" sz="1800" b="1" u="none" strike="noStrik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</a:rPr>
                        <a:t>S’est assuré que j’avais parfaitement compris</a:t>
                      </a:r>
                      <a:endParaRPr lang="fr-CA" sz="2800" b="0" i="0" u="none" strike="noStrike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05878" marR="105878" marT="1470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dirty="0"/>
                        <a:t>87,7%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8868093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font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fr-CA" sz="1800" b="1" u="none" strike="noStrik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</a:rPr>
                        <a:t>M’a incité à poser des questions</a:t>
                      </a:r>
                      <a:endParaRPr lang="fr-CA" sz="2800" b="0" i="0" u="none" strike="noStrike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05878" marR="105878" marT="1470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dirty="0"/>
                        <a:t>77,8%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1039214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font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fr-CA" sz="1800" b="1" u="none" strike="noStrik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</a:rPr>
                        <a:t>M’a impliqué dans les décisions, si je le souhaitais</a:t>
                      </a:r>
                      <a:endParaRPr lang="fr-CA" sz="2800" b="0" i="0" u="none" strike="noStrike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05878" marR="105878" marT="1470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dirty="0"/>
                        <a:t>84,9%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353263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font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fr-CA" sz="1800" b="1" u="none" strike="noStrik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</a:rPr>
                        <a:t>A parlé des étapes suivantes, dont un plan de suivi</a:t>
                      </a:r>
                      <a:endParaRPr lang="fr-CA" sz="2800" b="0" i="0" u="none" strike="noStrike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05878" marR="105878" marT="1470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dirty="0"/>
                        <a:t>88,9%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9541833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font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fr-CA" sz="1800" b="1" u="none" strike="noStrik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</a:rPr>
                        <a:t>A fait preuve d’attention et de considération</a:t>
                      </a:r>
                      <a:endParaRPr lang="fr-CA" sz="2800" b="0" i="0" u="none" strike="noStrike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05878" marR="105878" marT="1470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dirty="0"/>
                        <a:t>87,3%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1663597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font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fr-CA" sz="1800" b="1" u="none" strike="noStrik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</a:rPr>
                        <a:t>M’a consacré suffisamment de temps</a:t>
                      </a:r>
                      <a:endParaRPr lang="fr-CA" sz="2800" b="0" i="0" u="none" strike="noStrike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05878" marR="105878" marT="1470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dirty="0"/>
                        <a:t>88,9%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8184274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33841147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139B091-F32F-5197-FC31-5E21BF4469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9514" y="1448972"/>
            <a:ext cx="3097660" cy="1600200"/>
          </a:xfrm>
        </p:spPr>
        <p:txBody>
          <a:bodyPr/>
          <a:lstStyle/>
          <a:p>
            <a:r>
              <a:rPr lang="fr-CA" dirty="0"/>
              <a:t>Différence entre Les UMF?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9A1F534D-0C6D-1070-7C20-78730A38525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D694965C-CC6E-7E26-AC26-C3134B0C1CE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6612" y="2703512"/>
            <a:ext cx="3932237" cy="2979836"/>
          </a:xfrm>
        </p:spPr>
        <p:txBody>
          <a:bodyPr/>
          <a:lstStyle/>
          <a:p>
            <a:endParaRPr lang="fr-CA" dirty="0"/>
          </a:p>
          <a:p>
            <a:endParaRPr lang="fr-CA" sz="2400" dirty="0">
              <a:solidFill>
                <a:srgbClr val="FF0000"/>
              </a:solidFill>
            </a:endParaRPr>
          </a:p>
          <a:p>
            <a:r>
              <a:rPr lang="fr-CA" sz="2800" dirty="0">
                <a:solidFill>
                  <a:schemeClr val="accent5">
                    <a:lumMod val="75000"/>
                  </a:schemeClr>
                </a:solidFill>
              </a:rPr>
              <a:t>Aucune significative</a:t>
            </a:r>
          </a:p>
          <a:p>
            <a:r>
              <a:rPr lang="fr-CA" sz="2800" dirty="0">
                <a:solidFill>
                  <a:schemeClr val="accent5">
                    <a:lumMod val="75000"/>
                  </a:schemeClr>
                </a:solidFill>
              </a:rPr>
              <a:t>(seuil p &lt; 0,05)</a:t>
            </a:r>
          </a:p>
        </p:txBody>
      </p:sp>
      <p:graphicFrame>
        <p:nvGraphicFramePr>
          <p:cNvPr id="5" name="Tableau 12">
            <a:extLst>
              <a:ext uri="{FF2B5EF4-FFF2-40B4-BE49-F238E27FC236}">
                <a16:creationId xmlns:a16="http://schemas.microsoft.com/office/drawing/2014/main" id="{0395AE02-8F9C-D06F-DF6F-315EAE44F17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25930987"/>
              </p:ext>
            </p:extLst>
          </p:nvPr>
        </p:nvGraphicFramePr>
        <p:xfrm>
          <a:off x="3669463" y="342900"/>
          <a:ext cx="8342186" cy="556260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6299064">
                  <a:extLst>
                    <a:ext uri="{9D8B030D-6E8A-4147-A177-3AD203B41FA5}">
                      <a16:colId xmlns:a16="http://schemas.microsoft.com/office/drawing/2014/main" val="1421159630"/>
                    </a:ext>
                  </a:extLst>
                </a:gridCol>
                <a:gridCol w="2043122">
                  <a:extLst>
                    <a:ext uri="{9D8B030D-6E8A-4147-A177-3AD203B41FA5}">
                      <a16:colId xmlns:a16="http://schemas.microsoft.com/office/drawing/2014/main" val="284142778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fr-CA" dirty="0"/>
                        <a:t>Questions. Le médecin résident…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CA" dirty="0"/>
                        <a:t>Valeur p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5276789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font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fr-CA" sz="1800" b="1" u="none" strike="noStrik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</a:rPr>
                        <a:t>M’a accueilli chaleureusement, me permettant d’être à l’aise</a:t>
                      </a:r>
                      <a:endParaRPr lang="fr-CA" sz="2800" b="0" i="0" u="none" strike="noStrike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05878" marR="105878" marT="1470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dirty="0"/>
                        <a:t>0,525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5451099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font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fr-CA" sz="1800" b="1" u="none" strike="noStrik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</a:rPr>
                        <a:t>A fait preuve de respect envers moi</a:t>
                      </a:r>
                      <a:endParaRPr lang="fr-CA" sz="2800" b="0" i="0" u="none" strike="noStrike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05878" marR="105878" marT="1470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dirty="0"/>
                        <a:t>0,255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7720509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font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fr-CA" sz="1800" b="1" u="none" strike="noStrik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</a:rPr>
                        <a:t>A tenu compte de mes opinions concernant ma santé</a:t>
                      </a:r>
                      <a:endParaRPr lang="fr-CA" sz="2800" b="0" i="0" u="none" strike="noStrike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05878" marR="105878" marT="1470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dirty="0"/>
                        <a:t>0,137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195071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font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fr-CA" sz="1800" b="1" u="none" strike="noStrik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</a:rPr>
                        <a:t>A compris les inquiétudes majeures que j’avais concernant ma santé</a:t>
                      </a:r>
                      <a:endParaRPr lang="fr-CA" sz="2800" b="0" i="0" u="none" strike="noStrike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05878" marR="105878" marT="1470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dirty="0"/>
                        <a:t>0,839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3788112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font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fr-CA" sz="1800" b="1" u="none" strike="noStrik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</a:rPr>
                        <a:t>M’a accordé de l’attention (en m’écoutant attentivement)</a:t>
                      </a:r>
                      <a:endParaRPr lang="fr-CA" sz="2800" b="0" i="0" u="none" strike="noStrike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05878" marR="105878" marT="1470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dirty="0"/>
                        <a:t>0,998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2275469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font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fr-CA" sz="1800" b="1" u="none" strike="noStrik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</a:rPr>
                        <a:t>M’a laisser parler sans m’interrompre</a:t>
                      </a:r>
                      <a:endParaRPr lang="fr-CA" sz="2800" b="0" i="0" u="none" strike="noStrike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05878" marR="105878" marT="1470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dirty="0"/>
                        <a:t>0,686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4487517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font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fr-CA" sz="1800" b="1" u="none" strike="noStrik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</a:rPr>
                        <a:t>M’a fourni toutes les informations dont j’avais besoin</a:t>
                      </a:r>
                      <a:endParaRPr lang="fr-CA" sz="2800" b="0" i="0" u="none" strike="noStrike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05878" marR="105878" marT="1470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dirty="0"/>
                        <a:t>0,734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725038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font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fr-CA" sz="1800" b="1" u="none" strike="noStrik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</a:rPr>
                        <a:t>S’est exprimé avec des termes faciles à comprendre</a:t>
                      </a:r>
                      <a:endParaRPr lang="fr-CA" sz="2800" b="0" i="0" u="none" strike="noStrike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05878" marR="105878" marT="1470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dirty="0"/>
                        <a:t>0,689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1144443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font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fr-CA" sz="1800" b="1" u="none" strike="noStrik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</a:rPr>
                        <a:t>S’est assuré que j’avais parfaitement compris</a:t>
                      </a:r>
                      <a:endParaRPr lang="fr-CA" sz="2800" b="0" i="0" u="none" strike="noStrike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05878" marR="105878" marT="1470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dirty="0"/>
                        <a:t>0,174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8868093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font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fr-CA" sz="1800" b="1" u="none" strike="noStrik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</a:rPr>
                        <a:t>M’a incité à poser des questions</a:t>
                      </a:r>
                      <a:endParaRPr lang="fr-CA" sz="2800" b="0" i="0" u="none" strike="noStrike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05878" marR="105878" marT="1470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dirty="0"/>
                        <a:t>0,064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1039214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font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fr-CA" sz="1800" b="1" u="none" strike="noStrik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</a:rPr>
                        <a:t>M’a impliqué dans les décisions, si je le souhaitais</a:t>
                      </a:r>
                      <a:endParaRPr lang="fr-CA" sz="2800" b="0" i="0" u="none" strike="noStrike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05878" marR="105878" marT="1470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dirty="0"/>
                        <a:t>0,276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353263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font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fr-CA" sz="1800" b="1" u="none" strike="noStrik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</a:rPr>
                        <a:t>A parlé des étapes suivantes, dont un plan de suivi</a:t>
                      </a:r>
                      <a:endParaRPr lang="fr-CA" sz="2800" b="0" i="0" u="none" strike="noStrike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05878" marR="105878" marT="1470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dirty="0"/>
                        <a:t>0,382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9541833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font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fr-CA" sz="1800" b="1" u="none" strike="noStrik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</a:rPr>
                        <a:t>A fait preuve d’attention et de considération</a:t>
                      </a:r>
                      <a:endParaRPr lang="fr-CA" sz="2800" b="0" i="0" u="none" strike="noStrike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05878" marR="105878" marT="1470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dirty="0"/>
                        <a:t>0,296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1663597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font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fr-CA" sz="1800" b="1" u="none" strike="noStrik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</a:rPr>
                        <a:t>M’a consacré suffisamment de temps</a:t>
                      </a:r>
                      <a:endParaRPr lang="fr-CA" sz="2800" b="0" i="0" u="none" strike="noStrike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05878" marR="105878" marT="1470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dirty="0"/>
                        <a:t>0,501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8184274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27767746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684A3A3-F0B9-1CDB-E677-2D41C1BE73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/>
              <a:t>Analyses secondaires</a:t>
            </a:r>
          </a:p>
        </p:txBody>
      </p:sp>
      <p:graphicFrame>
        <p:nvGraphicFramePr>
          <p:cNvPr id="3" name="Tableau 3">
            <a:extLst>
              <a:ext uri="{FF2B5EF4-FFF2-40B4-BE49-F238E27FC236}">
                <a16:creationId xmlns:a16="http://schemas.microsoft.com/office/drawing/2014/main" id="{70442748-0870-BB2C-4429-98B8C22D1FC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37020142"/>
              </p:ext>
            </p:extLst>
          </p:nvPr>
        </p:nvGraphicFramePr>
        <p:xfrm>
          <a:off x="1143000" y="1774743"/>
          <a:ext cx="7304000" cy="111252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4064000">
                  <a:extLst>
                    <a:ext uri="{9D8B030D-6E8A-4147-A177-3AD203B41FA5}">
                      <a16:colId xmlns:a16="http://schemas.microsoft.com/office/drawing/2014/main" val="1425457003"/>
                    </a:ext>
                  </a:extLst>
                </a:gridCol>
                <a:gridCol w="3240000">
                  <a:extLst>
                    <a:ext uri="{9D8B030D-6E8A-4147-A177-3AD203B41FA5}">
                      <a16:colId xmlns:a16="http://schemas.microsoft.com/office/drawing/2014/main" val="8458778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fr-CA" dirty="0"/>
                        <a:t>Dyade genrée (n)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CA" dirty="0"/>
                        <a:t>% d’excellent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496051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CA" dirty="0"/>
                        <a:t>Même genre (149)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CA" dirty="0"/>
                        <a:t>90,7%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6583888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CA" dirty="0"/>
                        <a:t>Genre différent (98)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CA" dirty="0"/>
                        <a:t>84,4%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2752804"/>
                  </a:ext>
                </a:extLst>
              </a:tr>
            </a:tbl>
          </a:graphicData>
        </a:graphic>
      </p:graphicFrame>
      <p:graphicFrame>
        <p:nvGraphicFramePr>
          <p:cNvPr id="4" name="Tableau 3">
            <a:extLst>
              <a:ext uri="{FF2B5EF4-FFF2-40B4-BE49-F238E27FC236}">
                <a16:creationId xmlns:a16="http://schemas.microsoft.com/office/drawing/2014/main" id="{7C43D167-0F55-6605-2DBE-78A4B7687EA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91360072"/>
              </p:ext>
            </p:extLst>
          </p:nvPr>
        </p:nvGraphicFramePr>
        <p:xfrm>
          <a:off x="1143000" y="3227239"/>
          <a:ext cx="7304000" cy="111252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4064000">
                  <a:extLst>
                    <a:ext uri="{9D8B030D-6E8A-4147-A177-3AD203B41FA5}">
                      <a16:colId xmlns:a16="http://schemas.microsoft.com/office/drawing/2014/main" val="1425457003"/>
                    </a:ext>
                  </a:extLst>
                </a:gridCol>
                <a:gridCol w="3240000">
                  <a:extLst>
                    <a:ext uri="{9D8B030D-6E8A-4147-A177-3AD203B41FA5}">
                      <a16:colId xmlns:a16="http://schemas.microsoft.com/office/drawing/2014/main" val="8458778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fr-CA" dirty="0"/>
                        <a:t>Âge du patient (n)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CA" dirty="0"/>
                        <a:t>% d’excellent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496051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CA" dirty="0"/>
                        <a:t>Moins de 65 ans (187)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CA" dirty="0"/>
                        <a:t>88,4%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6583888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CA" dirty="0"/>
                        <a:t>65 ans et plus (51)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CA" dirty="0"/>
                        <a:t>86,7%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2752804"/>
                  </a:ext>
                </a:extLst>
              </a:tr>
            </a:tbl>
          </a:graphicData>
        </a:graphic>
      </p:graphicFrame>
      <p:graphicFrame>
        <p:nvGraphicFramePr>
          <p:cNvPr id="5" name="Tableau 3">
            <a:extLst>
              <a:ext uri="{FF2B5EF4-FFF2-40B4-BE49-F238E27FC236}">
                <a16:creationId xmlns:a16="http://schemas.microsoft.com/office/drawing/2014/main" id="{1AFF3CCA-DA66-A605-9A25-1A1333840AC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15087335"/>
              </p:ext>
            </p:extLst>
          </p:nvPr>
        </p:nvGraphicFramePr>
        <p:xfrm>
          <a:off x="1143000" y="4667998"/>
          <a:ext cx="7304000" cy="111252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4064000">
                  <a:extLst>
                    <a:ext uri="{9D8B030D-6E8A-4147-A177-3AD203B41FA5}">
                      <a16:colId xmlns:a16="http://schemas.microsoft.com/office/drawing/2014/main" val="1425457003"/>
                    </a:ext>
                  </a:extLst>
                </a:gridCol>
                <a:gridCol w="3240000">
                  <a:extLst>
                    <a:ext uri="{9D8B030D-6E8A-4147-A177-3AD203B41FA5}">
                      <a16:colId xmlns:a16="http://schemas.microsoft.com/office/drawing/2014/main" val="8458778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fr-CA" dirty="0"/>
                        <a:t>Niveau de scolarité du patient (n)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CA" dirty="0"/>
                        <a:t>% d’excellent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496051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CA" dirty="0"/>
                        <a:t>Secondaire et moins (93)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CA" dirty="0"/>
                        <a:t>86,9%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6583888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CA" dirty="0"/>
                        <a:t>Post secondaire (148)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CA" dirty="0"/>
                        <a:t>89,4%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2752804"/>
                  </a:ext>
                </a:extLst>
              </a:tr>
            </a:tbl>
          </a:graphicData>
        </a:graphic>
      </p:graphicFrame>
      <p:sp>
        <p:nvSpPr>
          <p:cNvPr id="7" name="ZoneTexte 6">
            <a:extLst>
              <a:ext uri="{FF2B5EF4-FFF2-40B4-BE49-F238E27FC236}">
                <a16:creationId xmlns:a16="http://schemas.microsoft.com/office/drawing/2014/main" id="{39D993D3-F4BB-27EE-0A35-1968A7022D81}"/>
              </a:ext>
            </a:extLst>
          </p:cNvPr>
          <p:cNvSpPr txBox="1"/>
          <p:nvPr/>
        </p:nvSpPr>
        <p:spPr>
          <a:xfrm>
            <a:off x="2211440" y="6003297"/>
            <a:ext cx="776912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CA" sz="2400" dirty="0">
                <a:solidFill>
                  <a:schemeClr val="accent5">
                    <a:lumMod val="75000"/>
                  </a:schemeClr>
                </a:solidFill>
              </a:rPr>
              <a:t>Pas de différence statistiquement significative (p &lt; 0,05)</a:t>
            </a: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3962FF2D-C603-23E4-6FF7-1A717CC2E705}"/>
              </a:ext>
            </a:extLst>
          </p:cNvPr>
          <p:cNvSpPr txBox="1"/>
          <p:nvPr/>
        </p:nvSpPr>
        <p:spPr>
          <a:xfrm>
            <a:off x="8676051" y="2126205"/>
            <a:ext cx="2481246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CA" sz="2000" dirty="0">
                <a:solidFill>
                  <a:schemeClr val="accent5">
                    <a:lumMod val="75000"/>
                  </a:schemeClr>
                </a:solidFill>
              </a:rPr>
              <a:t>Valeur p : 0,059</a:t>
            </a: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1AF6FD5B-BAC7-A4C7-7906-148689488629}"/>
              </a:ext>
            </a:extLst>
          </p:cNvPr>
          <p:cNvSpPr txBox="1"/>
          <p:nvPr/>
        </p:nvSpPr>
        <p:spPr>
          <a:xfrm>
            <a:off x="8676051" y="3583444"/>
            <a:ext cx="2481246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CA" sz="2000" dirty="0">
                <a:solidFill>
                  <a:schemeClr val="accent5">
                    <a:lumMod val="75000"/>
                  </a:schemeClr>
                </a:solidFill>
              </a:rPr>
              <a:t>Valeur p : 0,656</a:t>
            </a: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8632EBDC-8CEA-8DEE-0972-56A57D187CDF}"/>
              </a:ext>
            </a:extLst>
          </p:cNvPr>
          <p:cNvSpPr txBox="1"/>
          <p:nvPr/>
        </p:nvSpPr>
        <p:spPr>
          <a:xfrm>
            <a:off x="8676051" y="5024203"/>
            <a:ext cx="2481246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CA" sz="2000" dirty="0">
                <a:solidFill>
                  <a:schemeClr val="accent5">
                    <a:lumMod val="75000"/>
                  </a:schemeClr>
                </a:solidFill>
              </a:rPr>
              <a:t>Valeur p : 0,451</a:t>
            </a:r>
          </a:p>
        </p:txBody>
      </p:sp>
    </p:spTree>
    <p:extLst>
      <p:ext uri="{BB962C8B-B14F-4D97-AF65-F5344CB8AC3E}">
        <p14:creationId xmlns:p14="http://schemas.microsoft.com/office/powerpoint/2010/main" val="2728754850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6" grpId="0"/>
      <p:bldP spid="8" grpId="0"/>
      <p:bldP spid="9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684A3A3-F0B9-1CDB-E677-2D41C1BE73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/>
              <a:t>Analyses secondaires (suite)</a:t>
            </a:r>
          </a:p>
        </p:txBody>
      </p:sp>
      <p:graphicFrame>
        <p:nvGraphicFramePr>
          <p:cNvPr id="3" name="Tableau 3">
            <a:extLst>
              <a:ext uri="{FF2B5EF4-FFF2-40B4-BE49-F238E27FC236}">
                <a16:creationId xmlns:a16="http://schemas.microsoft.com/office/drawing/2014/main" id="{70442748-0870-BB2C-4429-98B8C22D1FC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98062338"/>
              </p:ext>
            </p:extLst>
          </p:nvPr>
        </p:nvGraphicFramePr>
        <p:xfrm>
          <a:off x="1143000" y="1774743"/>
          <a:ext cx="7304000" cy="111252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4064000">
                  <a:extLst>
                    <a:ext uri="{9D8B030D-6E8A-4147-A177-3AD203B41FA5}">
                      <a16:colId xmlns:a16="http://schemas.microsoft.com/office/drawing/2014/main" val="1425457003"/>
                    </a:ext>
                  </a:extLst>
                </a:gridCol>
                <a:gridCol w="3240000">
                  <a:extLst>
                    <a:ext uri="{9D8B030D-6E8A-4147-A177-3AD203B41FA5}">
                      <a16:colId xmlns:a16="http://schemas.microsoft.com/office/drawing/2014/main" val="8458778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fr-CA" dirty="0"/>
                        <a:t>Langue maternelle du patient (n)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CA" dirty="0"/>
                        <a:t>% d’excellent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496051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CA" dirty="0"/>
                        <a:t>Français (238)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CA" dirty="0"/>
                        <a:t>88,3%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6583888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CA" dirty="0"/>
                        <a:t>Autre (9)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CA" dirty="0"/>
                        <a:t>89,7%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2752804"/>
                  </a:ext>
                </a:extLst>
              </a:tr>
            </a:tbl>
          </a:graphicData>
        </a:graphic>
      </p:graphicFrame>
      <p:graphicFrame>
        <p:nvGraphicFramePr>
          <p:cNvPr id="4" name="Tableau 3">
            <a:extLst>
              <a:ext uri="{FF2B5EF4-FFF2-40B4-BE49-F238E27FC236}">
                <a16:creationId xmlns:a16="http://schemas.microsoft.com/office/drawing/2014/main" id="{7C43D167-0F55-6605-2DBE-78A4B7687EA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92068626"/>
              </p:ext>
            </p:extLst>
          </p:nvPr>
        </p:nvGraphicFramePr>
        <p:xfrm>
          <a:off x="1143000" y="3227239"/>
          <a:ext cx="7304000" cy="111252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4064000">
                  <a:extLst>
                    <a:ext uri="{9D8B030D-6E8A-4147-A177-3AD203B41FA5}">
                      <a16:colId xmlns:a16="http://schemas.microsoft.com/office/drawing/2014/main" val="1425457003"/>
                    </a:ext>
                  </a:extLst>
                </a:gridCol>
                <a:gridCol w="3240000">
                  <a:extLst>
                    <a:ext uri="{9D8B030D-6E8A-4147-A177-3AD203B41FA5}">
                      <a16:colId xmlns:a16="http://schemas.microsoft.com/office/drawing/2014/main" val="8458778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fr-CA" dirty="0"/>
                        <a:t>Résident déjà connu du patient (n)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CA" dirty="0"/>
                        <a:t>% d’excellent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496051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CA" dirty="0"/>
                        <a:t>Oui (91)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CA" dirty="0"/>
                        <a:t>90,6%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6583888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CA" dirty="0"/>
                        <a:t>Non ou ne sais pas (155)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CA" dirty="0"/>
                        <a:t>87,1%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2752804"/>
                  </a:ext>
                </a:extLst>
              </a:tr>
            </a:tbl>
          </a:graphicData>
        </a:graphic>
      </p:graphicFrame>
      <p:graphicFrame>
        <p:nvGraphicFramePr>
          <p:cNvPr id="5" name="Tableau 3">
            <a:extLst>
              <a:ext uri="{FF2B5EF4-FFF2-40B4-BE49-F238E27FC236}">
                <a16:creationId xmlns:a16="http://schemas.microsoft.com/office/drawing/2014/main" id="{1AFF3CCA-DA66-A605-9A25-1A1333840AC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32496777"/>
              </p:ext>
            </p:extLst>
          </p:nvPr>
        </p:nvGraphicFramePr>
        <p:xfrm>
          <a:off x="1143000" y="4667998"/>
          <a:ext cx="7304000" cy="111252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4064000">
                  <a:extLst>
                    <a:ext uri="{9D8B030D-6E8A-4147-A177-3AD203B41FA5}">
                      <a16:colId xmlns:a16="http://schemas.microsoft.com/office/drawing/2014/main" val="1425457003"/>
                    </a:ext>
                  </a:extLst>
                </a:gridCol>
                <a:gridCol w="3240000">
                  <a:extLst>
                    <a:ext uri="{9D8B030D-6E8A-4147-A177-3AD203B41FA5}">
                      <a16:colId xmlns:a16="http://schemas.microsoft.com/office/drawing/2014/main" val="8458778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fr-CA" dirty="0"/>
                        <a:t>Université du diplôme MD du résident (n)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CA" dirty="0"/>
                        <a:t>% d’excellent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496051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CA" dirty="0"/>
                        <a:t>Université de Montréal (117)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CA" dirty="0"/>
                        <a:t>93,5%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6583888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CA" dirty="0"/>
                        <a:t>Autres universités (135)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CA" dirty="0"/>
                        <a:t>83,8%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2752804"/>
                  </a:ext>
                </a:extLst>
              </a:tr>
            </a:tbl>
          </a:graphicData>
        </a:graphic>
      </p:graphicFrame>
      <p:sp>
        <p:nvSpPr>
          <p:cNvPr id="6" name="ZoneTexte 5">
            <a:extLst>
              <a:ext uri="{FF2B5EF4-FFF2-40B4-BE49-F238E27FC236}">
                <a16:creationId xmlns:a16="http://schemas.microsoft.com/office/drawing/2014/main" id="{57C17F41-A7FF-1537-D9C6-BD40E401A1D5}"/>
              </a:ext>
            </a:extLst>
          </p:cNvPr>
          <p:cNvSpPr txBox="1"/>
          <p:nvPr/>
        </p:nvSpPr>
        <p:spPr>
          <a:xfrm>
            <a:off x="8683283" y="5424313"/>
            <a:ext cx="3241624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CA" sz="2400" dirty="0">
                <a:solidFill>
                  <a:schemeClr val="accent5">
                    <a:lumMod val="75000"/>
                  </a:schemeClr>
                </a:solidFill>
              </a:rPr>
              <a:t>Différence statistiquement significative</a:t>
            </a: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3B7CC163-3EA4-DD89-0E9D-EA770986C1D3}"/>
              </a:ext>
            </a:extLst>
          </p:cNvPr>
          <p:cNvSpPr txBox="1"/>
          <p:nvPr/>
        </p:nvSpPr>
        <p:spPr>
          <a:xfrm>
            <a:off x="8733610" y="3583444"/>
            <a:ext cx="2481246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CA" sz="2000" dirty="0">
                <a:solidFill>
                  <a:schemeClr val="accent5">
                    <a:lumMod val="75000"/>
                  </a:schemeClr>
                </a:solidFill>
              </a:rPr>
              <a:t>Valeur p : 0,282</a:t>
            </a: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0E4787AE-642D-A6A0-4919-8ABB28CAA4BC}"/>
              </a:ext>
            </a:extLst>
          </p:cNvPr>
          <p:cNvSpPr txBox="1"/>
          <p:nvPr/>
        </p:nvSpPr>
        <p:spPr>
          <a:xfrm>
            <a:off x="8733610" y="2130948"/>
            <a:ext cx="2481246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CA" sz="2000" dirty="0">
                <a:solidFill>
                  <a:schemeClr val="accent5">
                    <a:lumMod val="75000"/>
                  </a:schemeClr>
                </a:solidFill>
              </a:rPr>
              <a:t>Valeur p : 0,870</a:t>
            </a: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949B3980-7C9E-E729-7F88-9D9190ACFB0E}"/>
              </a:ext>
            </a:extLst>
          </p:cNvPr>
          <p:cNvSpPr txBox="1"/>
          <p:nvPr/>
        </p:nvSpPr>
        <p:spPr>
          <a:xfrm>
            <a:off x="8683283" y="5024203"/>
            <a:ext cx="2481246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CA" sz="2000" b="1" dirty="0">
                <a:solidFill>
                  <a:schemeClr val="accent5">
                    <a:lumMod val="75000"/>
                  </a:schemeClr>
                </a:solidFill>
              </a:rPr>
              <a:t>Valeur p : 0,001</a:t>
            </a: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BF525E94-FE5B-FFCF-6553-DD151F7C9553}"/>
              </a:ext>
            </a:extLst>
          </p:cNvPr>
          <p:cNvSpPr txBox="1"/>
          <p:nvPr/>
        </p:nvSpPr>
        <p:spPr>
          <a:xfrm>
            <a:off x="1736887" y="5855200"/>
            <a:ext cx="5804556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CA" sz="2000" dirty="0"/>
              <a:t>Université de Sherbrooke = 87% des données pour « autres »</a:t>
            </a:r>
          </a:p>
        </p:txBody>
      </p:sp>
    </p:spTree>
    <p:extLst>
      <p:ext uri="{BB962C8B-B14F-4D97-AF65-F5344CB8AC3E}">
        <p14:creationId xmlns:p14="http://schemas.microsoft.com/office/powerpoint/2010/main" val="4132883643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  <p:bldP spid="10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81775E6C-9FE7-4AE4-ABE7-2568D95DEA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6F1D8699-067D-4768-9F87-3E302B3797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53"/>
            <a:ext cx="12192000" cy="20089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A76514FB-7A9F-45DD-94E6-67F13E702F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29552" y="584791"/>
            <a:ext cx="9932896" cy="1148665"/>
          </a:xfrm>
        </p:spPr>
        <p:txBody>
          <a:bodyPr>
            <a:normAutofit/>
          </a:bodyPr>
          <a:lstStyle/>
          <a:p>
            <a:r>
              <a:rPr lang="fr-CA" dirty="0"/>
              <a:t>Résumé DES RÉSULTATS</a:t>
            </a:r>
            <a:endParaRPr lang="en-CA" dirty="0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E8A66062-E0FE-4EE7-9840-EC05B87ACF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0" y="0"/>
            <a:ext cx="3119718" cy="685800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7A364443-B44B-44C9-B8C4-AED23CB6215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549745" y="0"/>
            <a:ext cx="340591" cy="2009553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A3B4C179-2540-4304-9C9C-2AAAA53EFD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 flipV="1">
            <a:off x="0" y="1313983"/>
            <a:ext cx="1769035" cy="695570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C5950BAB-F521-4A52-A263-D105789771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7331150" y="1185530"/>
            <a:ext cx="4860850" cy="824023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B3087726-EFA7-48B6-8527-80902BB558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 flipV="1">
            <a:off x="8968704" y="14436"/>
            <a:ext cx="2147217" cy="1995117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8E972B62-9819-493C-A305-2C04A2D432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11594353" y="0"/>
            <a:ext cx="239059" cy="2009553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A2875CBD-0C89-47F1-AA8B-20A41E0DF2C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90336" y="2303811"/>
            <a:ext cx="10704017" cy="3873151"/>
          </a:xfrm>
        </p:spPr>
        <p:txBody>
          <a:bodyPr anchor="ctr">
            <a:normAutofit/>
          </a:bodyPr>
          <a:lstStyle/>
          <a:p>
            <a:r>
              <a:rPr lang="fr-CA" dirty="0">
                <a:solidFill>
                  <a:schemeClr val="tx1"/>
                </a:solidFill>
              </a:rPr>
              <a:t>Les participants étaient majoritairement des femmes (72,2%), francophones (94,4%), avaient moins de 65 ans (74,2%) et des études post secondaires (58,7%).</a:t>
            </a:r>
          </a:p>
          <a:p>
            <a:r>
              <a:rPr lang="fr-CA" dirty="0">
                <a:solidFill>
                  <a:schemeClr val="tx1"/>
                </a:solidFill>
              </a:rPr>
              <a:t>Scores d’excellence globalement élevés : correspond à ce qui est décrit dans la littérature lors de l’évaluation des médecins par les patients. (6)</a:t>
            </a:r>
          </a:p>
          <a:p>
            <a:r>
              <a:rPr lang="fr-CA" dirty="0">
                <a:solidFill>
                  <a:schemeClr val="tx1"/>
                </a:solidFill>
              </a:rPr>
              <a:t>Pas de différence statistiquement significative entre les 3 UMF ni pour les issues secondaires : genre, âge, niveau d’éducation ou langue maternelle. Différence significative en faveur de l’Université de Montréal par rapport aux autres universités (Sherbrooke).</a:t>
            </a:r>
          </a:p>
        </p:txBody>
      </p:sp>
    </p:spTree>
    <p:extLst>
      <p:ext uri="{BB962C8B-B14F-4D97-AF65-F5344CB8AC3E}">
        <p14:creationId xmlns:p14="http://schemas.microsoft.com/office/powerpoint/2010/main" val="1407914339"/>
      </p:ext>
    </p:extLst>
  </p:cSld>
  <p:clrMapOvr>
    <a:masterClrMapping/>
  </p:clrMapOvr>
  <p:transition spd="med">
    <p:pull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1" name="Rectangle 30">
            <a:extLst>
              <a:ext uri="{FF2B5EF4-FFF2-40B4-BE49-F238E27FC236}">
                <a16:creationId xmlns:a16="http://schemas.microsoft.com/office/drawing/2014/main" id="{A6CA7A60-8DF8-4B78-BFE3-B372B90AB9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4BCE8AF9-FB73-4BD9-BA50-43BF340CB0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3532336" y="0"/>
            <a:ext cx="2086972" cy="6858000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F1CEFB97-33B1-4F90-A6B8-EAA26EEA1E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4519615" y="0"/>
            <a:ext cx="583558" cy="6858000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6" name="Espace réservé du contenu 2">
            <a:extLst>
              <a:ext uri="{FF2B5EF4-FFF2-40B4-BE49-F238E27FC236}">
                <a16:creationId xmlns:a16="http://schemas.microsoft.com/office/drawing/2014/main" id="{8754A424-309D-6C91-F2C6-7CB05BBA39D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79144560"/>
              </p:ext>
            </p:extLst>
          </p:nvPr>
        </p:nvGraphicFramePr>
        <p:xfrm>
          <a:off x="5869682" y="799416"/>
          <a:ext cx="5566706" cy="517977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Titre 1">
            <a:extLst>
              <a:ext uri="{FF2B5EF4-FFF2-40B4-BE49-F238E27FC236}">
                <a16:creationId xmlns:a16="http://schemas.microsoft.com/office/drawing/2014/main" id="{8EA9A1F8-4B77-17D2-1C0B-FD75060F9B6F}"/>
              </a:ext>
            </a:extLst>
          </p:cNvPr>
          <p:cNvSpPr txBox="1">
            <a:spLocks/>
          </p:cNvSpPr>
          <p:nvPr/>
        </p:nvSpPr>
        <p:spPr>
          <a:xfrm>
            <a:off x="500417" y="-1360518"/>
            <a:ext cx="4768938" cy="381866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i="1" kern="1200" cap="all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CA" sz="5400" dirty="0"/>
              <a:t>Contexte</a:t>
            </a:r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08B0C0CA-828A-8250-39AC-BBAF5887A7DD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b="30982"/>
          <a:stretch/>
        </p:blipFill>
        <p:spPr>
          <a:xfrm>
            <a:off x="-68608" y="2749654"/>
            <a:ext cx="4768938" cy="26825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7440536"/>
      </p:ext>
    </p:extLst>
  </p:cSld>
  <p:clrMapOvr>
    <a:masterClrMapping/>
  </p:clrMapOvr>
  <p:transition spd="med">
    <p:pull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81775E6C-9FE7-4AE4-ABE7-2568D95DEA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6F1D8699-067D-4768-9F87-3E302B3797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53"/>
            <a:ext cx="12192000" cy="20089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A76514FB-7A9F-45DD-94E6-67F13E702F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29552" y="584791"/>
            <a:ext cx="9932896" cy="1148665"/>
          </a:xfrm>
        </p:spPr>
        <p:txBody>
          <a:bodyPr>
            <a:normAutofit/>
          </a:bodyPr>
          <a:lstStyle/>
          <a:p>
            <a:r>
              <a:rPr lang="fr-CA" dirty="0"/>
              <a:t>Discussion</a:t>
            </a:r>
            <a:endParaRPr lang="en-CA" dirty="0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E8A66062-E0FE-4EE7-9840-EC05B87ACF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0" y="0"/>
            <a:ext cx="3119718" cy="685800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7A364443-B44B-44C9-B8C4-AED23CB6215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549745" y="0"/>
            <a:ext cx="340591" cy="2009553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A3B4C179-2540-4304-9C9C-2AAAA53EFD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 flipV="1">
            <a:off x="0" y="1313983"/>
            <a:ext cx="1769035" cy="695570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C5950BAB-F521-4A52-A263-D105789771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7331150" y="1185530"/>
            <a:ext cx="4860850" cy="824023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B3087726-EFA7-48B6-8527-80902BB558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 flipV="1">
            <a:off x="8968704" y="14436"/>
            <a:ext cx="2147217" cy="1995117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8E972B62-9819-493C-A305-2C04A2D432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11594353" y="0"/>
            <a:ext cx="239059" cy="2009553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A2875CBD-0C89-47F1-AA8B-20A41E0DF2C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90336" y="2303811"/>
            <a:ext cx="10704017" cy="3873151"/>
          </a:xfrm>
        </p:spPr>
        <p:txBody>
          <a:bodyPr anchor="ctr">
            <a:normAutofit/>
          </a:bodyPr>
          <a:lstStyle/>
          <a:p>
            <a:r>
              <a:rPr lang="fr-CA" dirty="0">
                <a:solidFill>
                  <a:schemeClr val="tx1"/>
                </a:solidFill>
              </a:rPr>
              <a:t>Scores d’excellence  plus élevés que ceux rapportés </a:t>
            </a:r>
            <a:r>
              <a:rPr lang="fr-CA" dirty="0"/>
              <a:t>dans la littérature</a:t>
            </a:r>
          </a:p>
          <a:p>
            <a:pPr lvl="1"/>
            <a:r>
              <a:rPr lang="fr-CA" dirty="0"/>
              <a:t>Score moyen de 76,3% d’excellents dans une étude de 38 médecins évalués par 950 patients (7)</a:t>
            </a:r>
          </a:p>
          <a:p>
            <a:pPr lvl="1"/>
            <a:r>
              <a:rPr lang="fr-CA" dirty="0"/>
              <a:t>Score moyen de 69,7% d’excellents dans une étude de 127 résidents évalués par 1880 questionnaires (6)</a:t>
            </a:r>
          </a:p>
          <a:p>
            <a:pPr lvl="1"/>
            <a:r>
              <a:rPr lang="fr-CA" dirty="0"/>
              <a:t>Score moyen de 73% d’excellents dans une étude de 120 résidents évalués par 1703 patients (5)</a:t>
            </a:r>
          </a:p>
          <a:p>
            <a:r>
              <a:rPr lang="fr-CA" dirty="0">
                <a:solidFill>
                  <a:schemeClr val="tx1"/>
                </a:solidFill>
              </a:rPr>
              <a:t>Très peu de variation de scores d’excellence sur les 14 items</a:t>
            </a:r>
          </a:p>
          <a:p>
            <a:pPr lvl="1"/>
            <a:r>
              <a:rPr lang="fr-CA" dirty="0">
                <a:solidFill>
                  <a:schemeClr val="tx1"/>
                </a:solidFill>
              </a:rPr>
              <a:t>1 question avec pourcentage d’excellent plus bas : potentielle lacune</a:t>
            </a:r>
          </a:p>
          <a:p>
            <a:pPr lvl="1"/>
            <a:r>
              <a:rPr lang="fr-CA" dirty="0">
                <a:solidFill>
                  <a:schemeClr val="tx1"/>
                </a:solidFill>
              </a:rPr>
              <a:t>Question également avec pourcentage le plus bas dans les études avec  résidents </a:t>
            </a:r>
            <a:r>
              <a:rPr lang="fr-CA" dirty="0"/>
              <a:t>(5) (6)</a:t>
            </a:r>
          </a:p>
          <a:p>
            <a:pPr lvl="1"/>
            <a:endParaRPr lang="en-CA" dirty="0"/>
          </a:p>
        </p:txBody>
      </p:sp>
      <p:graphicFrame>
        <p:nvGraphicFramePr>
          <p:cNvPr id="4" name="Tableau 3">
            <a:extLst>
              <a:ext uri="{FF2B5EF4-FFF2-40B4-BE49-F238E27FC236}">
                <a16:creationId xmlns:a16="http://schemas.microsoft.com/office/drawing/2014/main" id="{6F6B471A-B56B-75F7-C30F-F648E172C41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66917968"/>
              </p:ext>
            </p:extLst>
          </p:nvPr>
        </p:nvGraphicFramePr>
        <p:xfrm>
          <a:off x="1924907" y="5744757"/>
          <a:ext cx="8342186" cy="36576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6299064">
                  <a:extLst>
                    <a:ext uri="{9D8B030D-6E8A-4147-A177-3AD203B41FA5}">
                      <a16:colId xmlns:a16="http://schemas.microsoft.com/office/drawing/2014/main" val="266339192"/>
                    </a:ext>
                  </a:extLst>
                </a:gridCol>
                <a:gridCol w="2043122">
                  <a:extLst>
                    <a:ext uri="{9D8B030D-6E8A-4147-A177-3AD203B41FA5}">
                      <a16:colId xmlns:a16="http://schemas.microsoft.com/office/drawing/2014/main" val="634732035"/>
                    </a:ext>
                  </a:extLst>
                </a:gridCol>
              </a:tblGrid>
              <a:tr h="166534">
                <a:tc>
                  <a:txBody>
                    <a:bodyPr/>
                    <a:lstStyle/>
                    <a:p>
                      <a:pPr algn="ctr" font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fr-CA" sz="18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M’a incité à poser des questions</a:t>
                      </a:r>
                      <a:endParaRPr lang="fr-CA" sz="2800" b="0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05878" marR="105878" marT="1470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dirty="0"/>
                        <a:t>77,8%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3309698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13034124"/>
      </p:ext>
    </p:extLst>
  </p:cSld>
  <p:clrMapOvr>
    <a:masterClrMapping/>
  </p:clrMapOvr>
  <p:transition spd="med">
    <p:pull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Relation patient : améliorer la communication et l'adhésion aux soins avec  le guide Calgary-Cambridge | URPS Chirurgiens Dentistes Nouvelle Aquitaine">
            <a:extLst>
              <a:ext uri="{FF2B5EF4-FFF2-40B4-BE49-F238E27FC236}">
                <a16:creationId xmlns:a16="http://schemas.microsoft.com/office/drawing/2014/main" id="{4397832B-ECE2-5914-E1BD-D38E233189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1183" y="4763"/>
            <a:ext cx="10609634" cy="74495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Ellipse 1">
            <a:extLst>
              <a:ext uri="{FF2B5EF4-FFF2-40B4-BE49-F238E27FC236}">
                <a16:creationId xmlns:a16="http://schemas.microsoft.com/office/drawing/2014/main" id="{8BA821B7-3B9A-A977-E52D-25E6E706AF25}"/>
              </a:ext>
            </a:extLst>
          </p:cNvPr>
          <p:cNvSpPr/>
          <p:nvPr/>
        </p:nvSpPr>
        <p:spPr>
          <a:xfrm>
            <a:off x="3793787" y="4863829"/>
            <a:ext cx="5194570" cy="58366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105916865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81775E6C-9FE7-4AE4-ABE7-2568D95DEA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6F1D8699-067D-4768-9F87-3E302B3797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53"/>
            <a:ext cx="12192000" cy="20089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B4CC9B21-738A-4251-878D-F1259837BC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29552" y="584791"/>
            <a:ext cx="9932896" cy="1148665"/>
          </a:xfrm>
        </p:spPr>
        <p:txBody>
          <a:bodyPr>
            <a:normAutofit/>
          </a:bodyPr>
          <a:lstStyle/>
          <a:p>
            <a:r>
              <a:rPr lang="fr-CA" dirty="0">
                <a:solidFill>
                  <a:schemeClr val="tx1"/>
                </a:solidFill>
              </a:rPr>
              <a:t>LIMITES</a:t>
            </a:r>
            <a:r>
              <a:rPr lang="en-CA" dirty="0">
                <a:solidFill>
                  <a:schemeClr val="tx1"/>
                </a:solidFill>
              </a:rPr>
              <a:t> du </a:t>
            </a:r>
            <a:r>
              <a:rPr lang="fr-CA" dirty="0">
                <a:solidFill>
                  <a:schemeClr val="tx1"/>
                </a:solidFill>
              </a:rPr>
              <a:t>projet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E8A66062-E0FE-4EE7-9840-EC05B87ACF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0" y="0"/>
            <a:ext cx="3119718" cy="685800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7A364443-B44B-44C9-B8C4-AED23CB6215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549745" y="0"/>
            <a:ext cx="340591" cy="2009553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A3B4C179-2540-4304-9C9C-2AAAA53EFD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 flipV="1">
            <a:off x="0" y="1313983"/>
            <a:ext cx="1769035" cy="695570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C5950BAB-F521-4A52-A263-D105789771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7331150" y="1185530"/>
            <a:ext cx="4860850" cy="824023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B3087726-EFA7-48B6-8527-80902BB558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 flipV="1">
            <a:off x="8968704" y="14436"/>
            <a:ext cx="2147217" cy="1995117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8E972B62-9819-493C-A305-2C04A2D432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11594353" y="0"/>
            <a:ext cx="239059" cy="2009553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Espace réservé du contenu 14">
            <a:extLst>
              <a:ext uri="{FF2B5EF4-FFF2-40B4-BE49-F238E27FC236}">
                <a16:creationId xmlns:a16="http://schemas.microsoft.com/office/drawing/2014/main" id="{E6D941D4-D7E4-A662-5EFB-174075E9EFC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09921" y="2421564"/>
            <a:ext cx="9906000" cy="4024424"/>
          </a:xfrm>
        </p:spPr>
        <p:txBody>
          <a:bodyPr>
            <a:normAutofit/>
          </a:bodyPr>
          <a:lstStyle/>
          <a:p>
            <a:r>
              <a:rPr lang="fr-CA" dirty="0"/>
              <a:t>Grande inégalité de questionnaires complétés entre les résidents et les UMF </a:t>
            </a:r>
          </a:p>
          <a:p>
            <a:pPr lvl="1"/>
            <a:r>
              <a:rPr lang="fr-CA" dirty="0"/>
              <a:t>Seuil de validité entre 12 et 30 questionnaires complétés atteint pour 5 résidents sur 14</a:t>
            </a:r>
          </a:p>
          <a:p>
            <a:pPr lvl="1"/>
            <a:r>
              <a:rPr lang="fr-CA" dirty="0"/>
              <a:t>Seuil recommandé de 20 questionnaires atteint pour seulement 3 résidents</a:t>
            </a:r>
          </a:p>
          <a:p>
            <a:r>
              <a:rPr lang="fr-CA" dirty="0">
                <a:solidFill>
                  <a:schemeClr val="tx1"/>
                </a:solidFill>
              </a:rPr>
              <a:t>Difficulté de recrutement dans 2 des 3 GMF-U participants</a:t>
            </a:r>
          </a:p>
          <a:p>
            <a:pPr lvl="1"/>
            <a:r>
              <a:rPr lang="fr-CA" dirty="0">
                <a:solidFill>
                  <a:schemeClr val="tx1"/>
                </a:solidFill>
              </a:rPr>
              <a:t>Instabilité du personnel à l’accueil </a:t>
            </a:r>
          </a:p>
          <a:p>
            <a:pPr lvl="1"/>
            <a:r>
              <a:rPr lang="fr-CA" dirty="0">
                <a:solidFill>
                  <a:schemeClr val="tx1"/>
                </a:solidFill>
              </a:rPr>
              <a:t>Ressources limitées</a:t>
            </a:r>
          </a:p>
          <a:p>
            <a:pPr lvl="1"/>
            <a:r>
              <a:rPr lang="fr-CA" dirty="0">
                <a:solidFill>
                  <a:schemeClr val="tx1"/>
                </a:solidFill>
              </a:rPr>
              <a:t>Horaire de recrutement variable selon la présence des Résidents MF 2</a:t>
            </a:r>
            <a:r>
              <a:rPr lang="fr-CA" baseline="30000" dirty="0">
                <a:solidFill>
                  <a:schemeClr val="tx1"/>
                </a:solidFill>
              </a:rPr>
              <a:t>e</a:t>
            </a:r>
            <a:r>
              <a:rPr lang="fr-CA" dirty="0">
                <a:solidFill>
                  <a:schemeClr val="tx1"/>
                </a:solidFill>
              </a:rPr>
              <a:t> année participants</a:t>
            </a:r>
          </a:p>
          <a:p>
            <a:r>
              <a:rPr lang="fr-CA" dirty="0">
                <a:solidFill>
                  <a:schemeClr val="tx1"/>
                </a:solidFill>
              </a:rPr>
              <a:t>Surreprésentation d’un milieu : 71% des questionnaires venant de Mont-Laurier</a:t>
            </a:r>
          </a:p>
          <a:p>
            <a:pPr lvl="1"/>
            <a:r>
              <a:rPr lang="fr-CA" dirty="0">
                <a:solidFill>
                  <a:schemeClr val="tx1"/>
                </a:solidFill>
              </a:rPr>
              <a:t>Milieu avec le moins grand nombre de résident : 3 (21,4% des participants)</a:t>
            </a:r>
          </a:p>
        </p:txBody>
      </p:sp>
    </p:spTree>
    <p:extLst>
      <p:ext uri="{BB962C8B-B14F-4D97-AF65-F5344CB8AC3E}">
        <p14:creationId xmlns:p14="http://schemas.microsoft.com/office/powerpoint/2010/main" val="4004196708"/>
      </p:ext>
    </p:extLst>
  </p:cSld>
  <p:clrMapOvr>
    <a:masterClrMapping/>
  </p:clrMapOvr>
  <p:transition spd="med">
    <p:pull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81775E6C-9FE7-4AE4-ABE7-2568D95DEA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6F1D8699-067D-4768-9F87-3E302B3797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53"/>
            <a:ext cx="12192000" cy="20089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B4CC9B21-738A-4251-878D-F1259837BC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29552" y="584791"/>
            <a:ext cx="9932896" cy="1148665"/>
          </a:xfrm>
        </p:spPr>
        <p:txBody>
          <a:bodyPr>
            <a:normAutofit/>
          </a:bodyPr>
          <a:lstStyle/>
          <a:p>
            <a:r>
              <a:rPr lang="fr-CA" dirty="0">
                <a:solidFill>
                  <a:schemeClr val="tx1"/>
                </a:solidFill>
              </a:rPr>
              <a:t>LIMITES</a:t>
            </a:r>
            <a:r>
              <a:rPr lang="en-CA" dirty="0">
                <a:solidFill>
                  <a:schemeClr val="tx1"/>
                </a:solidFill>
              </a:rPr>
              <a:t> du </a:t>
            </a:r>
            <a:r>
              <a:rPr lang="fr-CA" dirty="0">
                <a:solidFill>
                  <a:schemeClr val="tx1"/>
                </a:solidFill>
              </a:rPr>
              <a:t>projet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E8A66062-E0FE-4EE7-9840-EC05B87ACF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0" y="0"/>
            <a:ext cx="3119718" cy="685800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7A364443-B44B-44C9-B8C4-AED23CB6215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549745" y="0"/>
            <a:ext cx="340591" cy="2009553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A3B4C179-2540-4304-9C9C-2AAAA53EFD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 flipV="1">
            <a:off x="0" y="1313983"/>
            <a:ext cx="1769035" cy="695570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C5950BAB-F521-4A52-A263-D105789771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7331150" y="1185530"/>
            <a:ext cx="4860850" cy="824023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B3087726-EFA7-48B6-8527-80902BB558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 flipV="1">
            <a:off x="8968704" y="14436"/>
            <a:ext cx="2147217" cy="1995117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8E972B62-9819-493C-A305-2C04A2D432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11594353" y="0"/>
            <a:ext cx="239059" cy="2009553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Espace réservé du contenu 14">
            <a:extLst>
              <a:ext uri="{FF2B5EF4-FFF2-40B4-BE49-F238E27FC236}">
                <a16:creationId xmlns:a16="http://schemas.microsoft.com/office/drawing/2014/main" id="{E6D941D4-D7E4-A662-5EFB-174075E9EFC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09921" y="2421564"/>
            <a:ext cx="9906000" cy="4024424"/>
          </a:xfrm>
        </p:spPr>
        <p:txBody>
          <a:bodyPr>
            <a:normAutofit/>
          </a:bodyPr>
          <a:lstStyle/>
          <a:p>
            <a:r>
              <a:rPr lang="fr-CA" dirty="0"/>
              <a:t>Biais de sélection </a:t>
            </a:r>
            <a:r>
              <a:rPr lang="fr-CA" dirty="0">
                <a:solidFill>
                  <a:schemeClr val="tx1"/>
                </a:solidFill>
              </a:rPr>
              <a:t>possible</a:t>
            </a:r>
          </a:p>
          <a:p>
            <a:pPr lvl="1"/>
            <a:r>
              <a:rPr lang="fr-CA" dirty="0">
                <a:solidFill>
                  <a:schemeClr val="tx1"/>
                </a:solidFill>
              </a:rPr>
              <a:t>Les patients satisfaits auraient répondu davantage au questionnaire ?</a:t>
            </a:r>
          </a:p>
          <a:p>
            <a:pPr lvl="1"/>
            <a:r>
              <a:rPr lang="fr-CA" dirty="0">
                <a:solidFill>
                  <a:schemeClr val="tx1"/>
                </a:solidFill>
              </a:rPr>
              <a:t>Raison du refus de participer?</a:t>
            </a:r>
          </a:p>
          <a:p>
            <a:pPr lvl="1"/>
            <a:r>
              <a:rPr lang="fr-CA" dirty="0">
                <a:solidFill>
                  <a:schemeClr val="tx1"/>
                </a:solidFill>
              </a:rPr>
              <a:t>Absence de données sur le nombre de patients éligibles</a:t>
            </a:r>
          </a:p>
          <a:p>
            <a:r>
              <a:rPr lang="fr-CA" dirty="0"/>
              <a:t>Biais de complaisance </a:t>
            </a:r>
            <a:r>
              <a:rPr lang="fr-CA" dirty="0">
                <a:solidFill>
                  <a:schemeClr val="tx1"/>
                </a:solidFill>
              </a:rPr>
              <a:t>possible</a:t>
            </a:r>
          </a:p>
          <a:p>
            <a:pPr lvl="1"/>
            <a:r>
              <a:rPr lang="fr-CA" dirty="0">
                <a:solidFill>
                  <a:schemeClr val="tx1"/>
                </a:solidFill>
              </a:rPr>
              <a:t>Les patients ayant répondu souhaitant être gentils dans un contexte de formation</a:t>
            </a:r>
          </a:p>
          <a:p>
            <a:pPr lvl="1"/>
            <a:r>
              <a:rPr lang="fr-CA" dirty="0">
                <a:solidFill>
                  <a:schemeClr val="tx1"/>
                </a:solidFill>
              </a:rPr>
              <a:t>Inquiétude d’un bris d’anonymat?</a:t>
            </a:r>
          </a:p>
          <a:p>
            <a:pPr lvl="1"/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1150122189"/>
      </p:ext>
    </p:extLst>
  </p:cSld>
  <p:clrMapOvr>
    <a:masterClrMapping/>
  </p:clrMapOvr>
  <p:transition spd="med">
    <p:pull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CA78FDE-4EF7-FA6C-A1F8-6F420A373D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259571"/>
            <a:ext cx="10515600" cy="1500187"/>
          </a:xfrm>
        </p:spPr>
        <p:txBody>
          <a:bodyPr/>
          <a:lstStyle/>
          <a:p>
            <a:r>
              <a:rPr lang="fr-CA" dirty="0"/>
              <a:t>Conclusion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5D75143C-809E-3C44-4A2F-E477BD5EAFB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3158196"/>
            <a:ext cx="10515600" cy="2382813"/>
          </a:xfrm>
        </p:spPr>
        <p:txBody>
          <a:bodyPr>
            <a:normAutofit/>
          </a:bodyPr>
          <a:lstStyle/>
          <a:p>
            <a:r>
              <a:rPr lang="fr-CA" dirty="0">
                <a:solidFill>
                  <a:schemeClr val="tx1"/>
                </a:solidFill>
              </a:rPr>
              <a:t>Les résidents en MF du CISSS des Laurentides semblent démontrer de bonnes habilités de communication lorsqu’évalués par leurs patients. </a:t>
            </a:r>
            <a:br>
              <a:rPr lang="fr-CA" dirty="0">
                <a:solidFill>
                  <a:schemeClr val="tx1"/>
                </a:solidFill>
              </a:rPr>
            </a:br>
            <a:r>
              <a:rPr lang="fr-CA" dirty="0">
                <a:solidFill>
                  <a:schemeClr val="tx1"/>
                </a:solidFill>
              </a:rPr>
              <a:t>Il est possible que ces derniers soient moins satisfaits de leur opportunité de poser des questions pendant leur rendez-vous. </a:t>
            </a:r>
            <a:br>
              <a:rPr lang="fr-CA" dirty="0">
                <a:solidFill>
                  <a:schemeClr val="tx1"/>
                </a:solidFill>
              </a:rPr>
            </a:br>
            <a:r>
              <a:rPr lang="fr-CA" dirty="0">
                <a:solidFill>
                  <a:schemeClr val="tx1"/>
                </a:solidFill>
              </a:rPr>
              <a:t>L’interprétation de ces données est limitée par la grande variabilité de questionnaires recueillis entre les résidents et les milieux participants.</a:t>
            </a:r>
          </a:p>
        </p:txBody>
      </p:sp>
    </p:spTree>
    <p:extLst>
      <p:ext uri="{BB962C8B-B14F-4D97-AF65-F5344CB8AC3E}">
        <p14:creationId xmlns:p14="http://schemas.microsoft.com/office/powerpoint/2010/main" val="1107761377"/>
      </p:ext>
    </p:extLst>
  </p:cSld>
  <p:clrMapOvr>
    <a:masterClrMapping/>
  </p:clrMapOvr>
  <p:transition spd="med">
    <p:pull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AF1EBD8-FAFE-1EDC-D581-F312850951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/>
              <a:t>Perspectives futures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79EB181F-C261-6C3C-6CD1-F726A2C97E9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fr-CA" dirty="0">
                <a:solidFill>
                  <a:schemeClr val="tx1"/>
                </a:solidFill>
              </a:rPr>
              <a:t>Présentation</a:t>
            </a:r>
            <a:r>
              <a:rPr lang="fr-CA" sz="1800" dirty="0">
                <a:solidFill>
                  <a:schemeClr val="tx1"/>
                </a:solidFill>
                <a:effectLst/>
                <a:ea typeface="Calibri" panose="020F0502020204030204" pitchFamily="34" charset="0"/>
              </a:rPr>
              <a:t> </a:t>
            </a:r>
            <a:r>
              <a:rPr lang="fr-CA" dirty="0">
                <a:solidFill>
                  <a:schemeClr val="tx1"/>
                </a:solidFill>
                <a:effectLst/>
                <a:ea typeface="Calibri" panose="020F0502020204030204" pitchFamily="34" charset="0"/>
              </a:rPr>
              <a:t>des données aux responsables du programme de formation en communication du département de médecine de famille et médecine d’urgence de l’Université de Montréal.</a:t>
            </a:r>
          </a:p>
          <a:p>
            <a:r>
              <a:rPr lang="fr-CA" dirty="0"/>
              <a:t>Implication du patient dans l’évaluation des résidents de MF?</a:t>
            </a:r>
          </a:p>
          <a:p>
            <a:pPr lvl="1"/>
            <a:r>
              <a:rPr lang="fr-CA" sz="2400" dirty="0">
                <a:solidFill>
                  <a:schemeClr val="tx1"/>
                </a:solidFill>
              </a:rPr>
              <a:t>Grille d’évaluation de la communication par les patients: Nouveauté au DMFMU UdeM</a:t>
            </a:r>
          </a:p>
          <a:p>
            <a:pPr lvl="1"/>
            <a:r>
              <a:rPr lang="fr-CA" sz="2400" dirty="0">
                <a:solidFill>
                  <a:schemeClr val="tx1"/>
                </a:solidFill>
              </a:rPr>
              <a:t>Leçons à tirer des résultats de notre projet? Possibilité de biais…</a:t>
            </a:r>
          </a:p>
          <a:p>
            <a:r>
              <a:rPr lang="fr-CA" dirty="0">
                <a:solidFill>
                  <a:schemeClr val="tx1"/>
                </a:solidFill>
              </a:rPr>
              <a:t>Autre projet de recherche? Mise en parallèle de l’évaluation du patient, du superviseur et auto-évaluation du résident… Optimisation du recrutement… Comparaison des Universités…</a:t>
            </a:r>
          </a:p>
          <a:p>
            <a:endParaRPr lang="fr-CA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3474193"/>
      </p:ext>
    </p:extLst>
  </p:cSld>
  <p:clrMapOvr>
    <a:masterClrMapping/>
  </p:clrMapOvr>
  <p:transition spd="med">
    <p:pull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15F0A9D0-BB35-4CAB-B92D-E061B9D8E3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52F5DE35-776B-4C7D-AF2E-514E68BDD2F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0" y="0"/>
            <a:ext cx="698360" cy="5702440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4A65E4E8-1272-4386-BDFE-0129D7A7E2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 flipV="1">
            <a:off x="9642143" y="0"/>
            <a:ext cx="2549857" cy="2074460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14">
            <a:extLst>
              <a:ext uri="{FF2B5EF4-FFF2-40B4-BE49-F238E27FC236}">
                <a16:creationId xmlns:a16="http://schemas.microsoft.com/office/drawing/2014/main" id="{A6515F51-DBC6-42B8-9C34-749F69BB65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0897737" y="0"/>
            <a:ext cx="1294263" cy="5991367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re 1">
            <a:extLst>
              <a:ext uri="{FF2B5EF4-FFF2-40B4-BE49-F238E27FC236}">
                <a16:creationId xmlns:a16="http://schemas.microsoft.com/office/drawing/2014/main" id="{06A6A0C6-A881-4DC3-8115-6E722B8C54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29553" y="638174"/>
            <a:ext cx="10529048" cy="1476375"/>
          </a:xfrm>
        </p:spPr>
        <p:txBody>
          <a:bodyPr>
            <a:normAutofit/>
          </a:bodyPr>
          <a:lstStyle/>
          <a:p>
            <a:r>
              <a:rPr lang="fr-CA" dirty="0"/>
              <a:t>Merci!</a:t>
            </a:r>
            <a:endParaRPr lang="en-CA" dirty="0"/>
          </a:p>
        </p:txBody>
      </p:sp>
      <p:cxnSp>
        <p:nvCxnSpPr>
          <p:cNvPr id="22" name="Straight Connector 16">
            <a:extLst>
              <a:ext uri="{FF2B5EF4-FFF2-40B4-BE49-F238E27FC236}">
                <a16:creationId xmlns:a16="http://schemas.microsoft.com/office/drawing/2014/main" id="{873F5967-4993-405D-A3E6-84DCEFF44C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0" y="0"/>
            <a:ext cx="2403086" cy="1037230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28B39E6B-18C1-4AF5-B456-08BA854ACA6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29553" y="2114549"/>
            <a:ext cx="5347418" cy="4190331"/>
          </a:xfrm>
        </p:spPr>
        <p:txBody>
          <a:bodyPr>
            <a:normAutofit fontScale="92500" lnSpcReduction="20000"/>
          </a:bodyPr>
          <a:lstStyle/>
          <a:p>
            <a:pPr marL="0" indent="0">
              <a:lnSpc>
                <a:spcPct val="90000"/>
              </a:lnSpc>
              <a:buNone/>
            </a:pPr>
            <a:r>
              <a:rPr lang="fr-CA" dirty="0"/>
              <a:t>L’ÉQUIPE : </a:t>
            </a:r>
          </a:p>
          <a:p>
            <a:pPr>
              <a:lnSpc>
                <a:spcPct val="90000"/>
              </a:lnSpc>
            </a:pPr>
            <a:r>
              <a:rPr lang="fr-CA" dirty="0"/>
              <a:t>Dre Chanel Béland (Directrice de recherche)</a:t>
            </a:r>
          </a:p>
          <a:p>
            <a:pPr>
              <a:lnSpc>
                <a:spcPct val="90000"/>
              </a:lnSpc>
            </a:pPr>
            <a:r>
              <a:rPr lang="fr-CA" dirty="0"/>
              <a:t>Dre Marie-Thérèse Lussier</a:t>
            </a:r>
          </a:p>
          <a:p>
            <a:pPr>
              <a:lnSpc>
                <a:spcPct val="90000"/>
              </a:lnSpc>
            </a:pPr>
            <a:r>
              <a:rPr lang="fr-CA" dirty="0"/>
              <a:t>Dre Kate Wilson </a:t>
            </a:r>
          </a:p>
          <a:p>
            <a:pPr>
              <a:lnSpc>
                <a:spcPct val="90000"/>
              </a:lnSpc>
            </a:pPr>
            <a:r>
              <a:rPr lang="fr-CA" dirty="0"/>
              <a:t>Dr. Joakim Gagnon-Gougeon</a:t>
            </a:r>
          </a:p>
          <a:p>
            <a:pPr>
              <a:lnSpc>
                <a:spcPct val="90000"/>
              </a:lnSpc>
            </a:pPr>
            <a:r>
              <a:rPr lang="fr-CA" dirty="0"/>
              <a:t>Les agentes administratives</a:t>
            </a:r>
          </a:p>
          <a:p>
            <a:pPr>
              <a:lnSpc>
                <a:spcPct val="90000"/>
              </a:lnSpc>
            </a:pPr>
            <a:r>
              <a:rPr lang="fr-CA" dirty="0"/>
              <a:t>Mme Catherine Lancey et Mme Stéphanie Paquette AACQ GMF-U </a:t>
            </a:r>
          </a:p>
          <a:p>
            <a:pPr>
              <a:lnSpc>
                <a:spcPct val="90000"/>
              </a:lnSpc>
            </a:pPr>
            <a:r>
              <a:rPr lang="fr-CA" dirty="0"/>
              <a:t>L’équipe du RRSPUM, merci particulier à Mme Marie-Ève Lavoie, coordonnatrice de recherche</a:t>
            </a:r>
          </a:p>
          <a:p>
            <a:pPr>
              <a:lnSpc>
                <a:spcPct val="90000"/>
              </a:lnSpc>
            </a:pPr>
            <a:r>
              <a:rPr lang="fr-CA" dirty="0"/>
              <a:t>Jonathan Roussel et la direction de l’enseignement et de la recherche du CISSS des Laurentides</a:t>
            </a:r>
          </a:p>
          <a:p>
            <a:pPr marL="457200" lvl="1" indent="0">
              <a:lnSpc>
                <a:spcPct val="90000"/>
              </a:lnSpc>
              <a:buNone/>
            </a:pPr>
            <a:endParaRPr lang="fr-CA" sz="1500" dirty="0"/>
          </a:p>
        </p:txBody>
      </p:sp>
      <p:cxnSp>
        <p:nvCxnSpPr>
          <p:cNvPr id="23" name="Straight Connector 18">
            <a:extLst>
              <a:ext uri="{FF2B5EF4-FFF2-40B4-BE49-F238E27FC236}">
                <a16:creationId xmlns:a16="http://schemas.microsoft.com/office/drawing/2014/main" id="{A3A523CC-BD6C-4A0D-B9DB-1DC2CE1E22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6807758" y="5501473"/>
            <a:ext cx="5455709" cy="1356527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Image 3">
            <a:extLst>
              <a:ext uri="{FF2B5EF4-FFF2-40B4-BE49-F238E27FC236}">
                <a16:creationId xmlns:a16="http://schemas.microsoft.com/office/drawing/2014/main" id="{0AB5107E-2BB5-446A-BF07-D19292047D0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26260" y="1984797"/>
            <a:ext cx="5110163" cy="37176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4391678"/>
      </p:ext>
    </p:extLst>
  </p:cSld>
  <p:clrMapOvr>
    <a:masterClrMapping/>
  </p:clrMapOvr>
  <p:transition spd="med">
    <p:pull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CFC9BF5-41E0-CCE0-59B1-8F0D8EB87E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/>
              <a:t>Références</a:t>
            </a:r>
            <a:endParaRPr lang="en-CA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67AD47AA-8D89-EE4D-57CE-1733AA4AA47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3000" y="1695450"/>
            <a:ext cx="9906000" cy="4838700"/>
          </a:xfrm>
        </p:spPr>
        <p:txBody>
          <a:bodyPr>
            <a:normAutofit fontScale="55000" lnSpcReduction="20000"/>
          </a:bodyPr>
          <a:lstStyle/>
          <a:p>
            <a:r>
              <a:rPr lang="en-CA" dirty="0"/>
              <a:t>1)	Richard C, Glaser E, Lussier MT. Communication and patient participation influencing patient recall of treatment discussions. Health Expect. 2017 Aug;20(4):760-770. </a:t>
            </a:r>
            <a:r>
              <a:rPr lang="en-CA" dirty="0" err="1"/>
              <a:t>doi</a:t>
            </a:r>
            <a:r>
              <a:rPr lang="en-CA" dirty="0"/>
              <a:t>: 10.1111/hex.12515. </a:t>
            </a:r>
            <a:r>
              <a:rPr lang="en-CA" dirty="0" err="1"/>
              <a:t>Epub</a:t>
            </a:r>
            <a:r>
              <a:rPr lang="en-CA" dirty="0"/>
              <a:t> 2016 Nov 21. PMID: 27868327; PMCID: PMC5513012.</a:t>
            </a:r>
          </a:p>
          <a:p>
            <a:r>
              <a:rPr lang="en-CA" dirty="0"/>
              <a:t>2)	</a:t>
            </a:r>
            <a:r>
              <a:rPr lang="en-CA" dirty="0" err="1"/>
              <a:t>Tavakoly</a:t>
            </a:r>
            <a:r>
              <a:rPr lang="en-CA" dirty="0"/>
              <a:t> </a:t>
            </a:r>
            <a:r>
              <a:rPr lang="en-CA" dirty="0" err="1"/>
              <a:t>Sany</a:t>
            </a:r>
            <a:r>
              <a:rPr lang="en-CA" dirty="0"/>
              <a:t> SB, </a:t>
            </a:r>
            <a:r>
              <a:rPr lang="en-CA" dirty="0" err="1"/>
              <a:t>Behzhad</a:t>
            </a:r>
            <a:r>
              <a:rPr lang="en-CA" dirty="0"/>
              <a:t> F, Ferns G, Peyman N. Communication skills training for physicians improves health literacy and medical outcomes among patients with hypertension: a randomized controlled trial. BMC Health Serv Res. 2020 Jan 23;20(1):60. </a:t>
            </a:r>
            <a:r>
              <a:rPr lang="en-CA" dirty="0" err="1"/>
              <a:t>doi</a:t>
            </a:r>
            <a:r>
              <a:rPr lang="en-CA" dirty="0"/>
              <a:t>: 10.1186/s12913-020-4901-8. PMID: 31973765; PMCID: PMC6979365.</a:t>
            </a:r>
          </a:p>
          <a:p>
            <a:r>
              <a:rPr lang="en-CA" dirty="0"/>
              <a:t>3)	</a:t>
            </a:r>
            <a:r>
              <a:rPr lang="en-CA" dirty="0" err="1"/>
              <a:t>Allenbaugh</a:t>
            </a:r>
            <a:r>
              <a:rPr lang="en-CA" dirty="0"/>
              <a:t> J, </a:t>
            </a:r>
            <a:r>
              <a:rPr lang="en-CA" dirty="0" err="1"/>
              <a:t>Corbelli</a:t>
            </a:r>
            <a:r>
              <a:rPr lang="en-CA" dirty="0"/>
              <a:t> J, Rack L, Rubio D, </a:t>
            </a:r>
            <a:r>
              <a:rPr lang="en-CA" dirty="0" err="1"/>
              <a:t>Spagnoletti</a:t>
            </a:r>
            <a:r>
              <a:rPr lang="en-CA" dirty="0"/>
              <a:t> C. A Brief Communication Curriculum Improves Resident and Nurse Communication Skills and Patient Satisfaction. J Gen Intern Med. 2019 Jul;34(7):1167-1173. </a:t>
            </a:r>
            <a:r>
              <a:rPr lang="en-CA" dirty="0" err="1"/>
              <a:t>doi</a:t>
            </a:r>
            <a:r>
              <a:rPr lang="en-CA" dirty="0"/>
              <a:t>: 10.1007/s11606-019-04951-6. PMID: 30997637; PMCID: PMC6614524.</a:t>
            </a:r>
          </a:p>
          <a:p>
            <a:r>
              <a:rPr lang="en-CA" dirty="0"/>
              <a:t>4)	Collège Royal des </a:t>
            </a:r>
            <a:r>
              <a:rPr lang="en-CA" dirty="0" err="1"/>
              <a:t>médecins</a:t>
            </a:r>
            <a:r>
              <a:rPr lang="en-CA" dirty="0"/>
              <a:t> et </a:t>
            </a:r>
            <a:r>
              <a:rPr lang="en-CA" dirty="0" err="1"/>
              <a:t>chirurgiens</a:t>
            </a:r>
            <a:r>
              <a:rPr lang="en-CA" dirty="0"/>
              <a:t> du Canada. </a:t>
            </a:r>
            <a:r>
              <a:rPr lang="en-CA" dirty="0" err="1"/>
              <a:t>Rôle</a:t>
            </a:r>
            <a:r>
              <a:rPr lang="en-CA" dirty="0"/>
              <a:t> </a:t>
            </a:r>
            <a:r>
              <a:rPr lang="en-CA" dirty="0" err="1"/>
              <a:t>CanMEDs</a:t>
            </a:r>
            <a:r>
              <a:rPr lang="en-CA" dirty="0"/>
              <a:t> : </a:t>
            </a:r>
            <a:r>
              <a:rPr lang="en-CA" dirty="0" err="1"/>
              <a:t>Communicateur</a:t>
            </a:r>
            <a:r>
              <a:rPr lang="en-CA" dirty="0"/>
              <a:t> [Internet]. Collège Royal. 2015 [</a:t>
            </a:r>
            <a:r>
              <a:rPr lang="en-CA" dirty="0" err="1"/>
              <a:t>cité</a:t>
            </a:r>
            <a:r>
              <a:rPr lang="en-CA" dirty="0"/>
              <a:t> 8 mars 2022]. Disponible sur: https://www.royalcollege.ca/rcsite/canmeds/framework/canmeds-role-communicator-f</a:t>
            </a:r>
          </a:p>
          <a:p>
            <a:r>
              <a:rPr lang="en-CA" dirty="0"/>
              <a:t>5)	</a:t>
            </a:r>
            <a:r>
              <a:rPr lang="en-CA" dirty="0" err="1"/>
              <a:t>Myerholtz</a:t>
            </a:r>
            <a:r>
              <a:rPr lang="en-CA" dirty="0"/>
              <a:t> L. Assessing Family Medicine Residents' Communication Skills From the Patient's Perspective: Evaluating the Communication Assessment Tool. J Grad Med Educ. 2014 Sep;6(3):495-500. </a:t>
            </a:r>
            <a:r>
              <a:rPr lang="en-CA" dirty="0" err="1"/>
              <a:t>doi</a:t>
            </a:r>
            <a:r>
              <a:rPr lang="en-CA" dirty="0"/>
              <a:t>: 10.4300/JGME-D-13-00347.1. PMID: 26279775; PMCID: PMC4535214.</a:t>
            </a:r>
          </a:p>
          <a:p>
            <a:r>
              <a:rPr lang="en-CA" dirty="0"/>
              <a:t>6)	</a:t>
            </a:r>
            <a:r>
              <a:rPr lang="en-CA" dirty="0" err="1"/>
              <a:t>Myerholtz</a:t>
            </a:r>
            <a:r>
              <a:rPr lang="en-CA" dirty="0"/>
              <a:t> L, Simons L, Felix S, Nguyen T, Brennan J, Rivera-Tovar A, Martin P, Hepworth J, </a:t>
            </a:r>
            <a:r>
              <a:rPr lang="en-CA" dirty="0" err="1"/>
              <a:t>Makoul</a:t>
            </a:r>
            <a:r>
              <a:rPr lang="en-CA" dirty="0"/>
              <a:t> G. Using the communication assessment tool in family medicine residency programs. Fam Med. 2010 Sep;42(8):567-73. PMID: 20830622.</a:t>
            </a:r>
          </a:p>
          <a:p>
            <a:r>
              <a:rPr lang="en-CA" dirty="0"/>
              <a:t>7)	</a:t>
            </a:r>
            <a:r>
              <a:rPr lang="en-CA" dirty="0" err="1"/>
              <a:t>Makoul</a:t>
            </a:r>
            <a:r>
              <a:rPr lang="en-CA" dirty="0"/>
              <a:t> G, </a:t>
            </a:r>
            <a:r>
              <a:rPr lang="en-CA" dirty="0" err="1"/>
              <a:t>Krupat</a:t>
            </a:r>
            <a:r>
              <a:rPr lang="en-CA" dirty="0"/>
              <a:t> E, Chang CH. Measuring patient views of physician communication skills: development and testing of the Communication Assessment Tool. Patient Educ Couns. 2007 Aug;67(3):333-42. </a:t>
            </a:r>
            <a:r>
              <a:rPr lang="en-CA" dirty="0" err="1"/>
              <a:t>doi</a:t>
            </a:r>
            <a:r>
              <a:rPr lang="en-CA" dirty="0"/>
              <a:t>: 10.1016/j.pec.2007.05.005. </a:t>
            </a:r>
            <a:r>
              <a:rPr lang="en-CA" dirty="0" err="1"/>
              <a:t>Epub</a:t>
            </a:r>
            <a:r>
              <a:rPr lang="en-CA" dirty="0"/>
              <a:t> 2007 Jun 18. PMID: 17574367.</a:t>
            </a:r>
          </a:p>
          <a:p>
            <a:r>
              <a:rPr lang="en-CA" dirty="0"/>
              <a:t>8)	</a:t>
            </a:r>
            <a:r>
              <a:rPr lang="en-CA" dirty="0" err="1"/>
              <a:t>Bourdy</a:t>
            </a:r>
            <a:r>
              <a:rPr lang="en-CA" dirty="0"/>
              <a:t> C, </a:t>
            </a:r>
            <a:r>
              <a:rPr lang="en-CA" dirty="0" err="1"/>
              <a:t>Millette</a:t>
            </a:r>
            <a:r>
              <a:rPr lang="en-CA" dirty="0"/>
              <a:t> B, Richard C, Lussier M-T. Guide Calgary-Cambridge de </a:t>
            </a:r>
            <a:r>
              <a:rPr lang="en-CA" dirty="0" err="1"/>
              <a:t>l’entrevue</a:t>
            </a:r>
            <a:r>
              <a:rPr lang="en-CA" dirty="0"/>
              <a:t> </a:t>
            </a:r>
            <a:r>
              <a:rPr lang="en-CA" dirty="0" err="1"/>
              <a:t>médicale</a:t>
            </a:r>
            <a:r>
              <a:rPr lang="en-CA" dirty="0"/>
              <a:t> – les </a:t>
            </a:r>
            <a:r>
              <a:rPr lang="en-CA" dirty="0" err="1"/>
              <a:t>processus</a:t>
            </a:r>
            <a:r>
              <a:rPr lang="en-CA" dirty="0"/>
              <a:t> de communication [Internet]. 2014 [</a:t>
            </a:r>
            <a:r>
              <a:rPr lang="en-CA" dirty="0" err="1"/>
              <a:t>cité</a:t>
            </a:r>
            <a:r>
              <a:rPr lang="en-CA" dirty="0"/>
              <a:t> 8 mars 2022]. Disponible sur: https://rouen.cnge.fr/IMG/pdf/calgary.pdf</a:t>
            </a:r>
          </a:p>
          <a:p>
            <a:r>
              <a:rPr lang="en-CA" dirty="0"/>
              <a:t>9)	ACPM. Guide </a:t>
            </a:r>
            <a:r>
              <a:rPr lang="en-CA" dirty="0" err="1"/>
              <a:t>médico-légal</a:t>
            </a:r>
            <a:r>
              <a:rPr lang="en-CA" dirty="0"/>
              <a:t> à </a:t>
            </a:r>
            <a:r>
              <a:rPr lang="en-CA" dirty="0" err="1"/>
              <a:t>l’intention</a:t>
            </a:r>
            <a:r>
              <a:rPr lang="en-CA" dirty="0"/>
              <a:t> des </a:t>
            </a:r>
            <a:r>
              <a:rPr lang="en-CA" dirty="0" err="1"/>
              <a:t>médecins</a:t>
            </a:r>
            <a:r>
              <a:rPr lang="en-CA" dirty="0"/>
              <a:t> du Canada [Internet]. </a:t>
            </a:r>
            <a:r>
              <a:rPr lang="en-CA" dirty="0" err="1"/>
              <a:t>cmpa-acpm</a:t>
            </a:r>
            <a:r>
              <a:rPr lang="en-CA" dirty="0"/>
              <a:t>. 2022 [</a:t>
            </a:r>
            <a:r>
              <a:rPr lang="en-CA" dirty="0" err="1"/>
              <a:t>cité</a:t>
            </a:r>
            <a:r>
              <a:rPr lang="en-CA" dirty="0"/>
              <a:t> 8 mars 2022]. Disponible sur: https://www.cmpa-acpm.ca/fr/advice-publications/handbooks/medical-legal-handbook-for-physicians-in-canada</a:t>
            </a:r>
          </a:p>
          <a:p>
            <a:r>
              <a:rPr lang="en-CA" dirty="0"/>
              <a:t>10)	</a:t>
            </a:r>
            <a:r>
              <a:rPr lang="fr-CA" dirty="0" err="1"/>
              <a:t>Llorca</a:t>
            </a:r>
            <a:r>
              <a:rPr lang="fr-CA" dirty="0"/>
              <a:t>, G. (2020, 03). Validation d’une grille d’évaluation. Lyon, Rhône, France: Université Claude Bernard. </a:t>
            </a:r>
            <a:br>
              <a:rPr lang="fr-CA" dirty="0"/>
            </a:br>
            <a:r>
              <a:rPr lang="fr-CA" dirty="0"/>
              <a:t>https://pl3s.univ-lyon1.fr/files/2020/06/Etude-CAT-FR-2020-1.pdf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867161544"/>
      </p:ext>
    </p:extLst>
  </p:cSld>
  <p:clrMapOvr>
    <a:masterClrMapping/>
  </p:clrMapOvr>
  <p:transition spd="med">
    <p:pull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4436E0F2-A64B-471E-93C0-8DFE08CC57C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0" y="0"/>
            <a:ext cx="3119718" cy="685800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DC1E3AB1-2A8C-4607-9FAE-D8BDB280FE1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0" y="0"/>
            <a:ext cx="903768" cy="6543675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26D66059-832F-40B6-A35F-F56C8F38A1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 flipV="1">
            <a:off x="-42863" y="5791200"/>
            <a:ext cx="6286501" cy="1066801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A515E2ED-7EA9-448D-83FA-54C3DF9723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8462964" y="5848350"/>
            <a:ext cx="3729036" cy="1009650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20595356-EABD-4767-AC9D-EA21FF115EC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11543158" y="1647825"/>
            <a:ext cx="648842" cy="5210175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28CD9F06-9628-469C-B788-A894E3E082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 flipV="1">
            <a:off x="10781554" y="0"/>
            <a:ext cx="1410446" cy="4258340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8550A431-0B61-421B-B4B7-24C0CFF0F9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 flipV="1">
            <a:off x="6529388" y="-4763"/>
            <a:ext cx="5662612" cy="931975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24" name="Rectangle 23">
            <a:extLst>
              <a:ext uri="{FF2B5EF4-FFF2-40B4-BE49-F238E27FC236}">
                <a16:creationId xmlns:a16="http://schemas.microsoft.com/office/drawing/2014/main" id="{EA3B6404-C37D-4FE3-8124-9FC5ECE562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D5769F91-9985-484D-8241-3F36FF697B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31406" y="1199288"/>
            <a:ext cx="5450958" cy="3520350"/>
          </a:xfrm>
        </p:spPr>
        <p:txBody>
          <a:bodyPr vert="horz" lIns="91440" tIns="45720" rIns="91440" bIns="45720" rtlCol="0" anchor="t">
            <a:normAutofit/>
          </a:bodyPr>
          <a:lstStyle/>
          <a:p>
            <a:pPr algn="r"/>
            <a:r>
              <a:rPr lang="en-US" sz="6100" dirty="0"/>
              <a:t>Notre </a:t>
            </a:r>
            <a:r>
              <a:rPr lang="fr-CA" sz="6100" dirty="0"/>
              <a:t>projet</a:t>
            </a:r>
            <a:r>
              <a:rPr lang="en-US" sz="6100" dirty="0"/>
              <a:t> de recherche</a:t>
            </a:r>
          </a:p>
        </p:txBody>
      </p:sp>
      <p:sp>
        <p:nvSpPr>
          <p:cNvPr id="26" name="Freeform: Shape 25">
            <a:extLst>
              <a:ext uri="{FF2B5EF4-FFF2-40B4-BE49-F238E27FC236}">
                <a16:creationId xmlns:a16="http://schemas.microsoft.com/office/drawing/2014/main" id="{ED61EC8C-9F54-4671-8E82-4AE6101D6C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8965"/>
            <a:ext cx="4584879" cy="6863976"/>
          </a:xfrm>
          <a:custGeom>
            <a:avLst/>
            <a:gdLst>
              <a:gd name="connsiteX0" fmla="*/ 0 w 4584879"/>
              <a:gd name="connsiteY0" fmla="*/ 0 h 6863976"/>
              <a:gd name="connsiteX1" fmla="*/ 4584879 w 4584879"/>
              <a:gd name="connsiteY1" fmla="*/ 0 h 6863976"/>
              <a:gd name="connsiteX2" fmla="*/ 2493114 w 4584879"/>
              <a:gd name="connsiteY2" fmla="*/ 6863976 h 6863976"/>
              <a:gd name="connsiteX3" fmla="*/ 0 w 4584879"/>
              <a:gd name="connsiteY3" fmla="*/ 6863976 h 68639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584879" h="6863976">
                <a:moveTo>
                  <a:pt x="0" y="0"/>
                </a:moveTo>
                <a:lnTo>
                  <a:pt x="4584879" y="0"/>
                </a:lnTo>
                <a:lnTo>
                  <a:pt x="2493114" y="6863976"/>
                </a:lnTo>
                <a:lnTo>
                  <a:pt x="0" y="6863976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8557940A-71CE-48E1-BD71-2BEF15613C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910013" y="-8965"/>
            <a:ext cx="708298" cy="6869953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4777C915-01E5-4C85-B3BF-7BF7CC3FEFE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 flipV="1">
            <a:off x="0" y="3401236"/>
            <a:ext cx="4011413" cy="3456764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Graphic 6" descr="Recherche">
            <a:extLst>
              <a:ext uri="{FF2B5EF4-FFF2-40B4-BE49-F238E27FC236}">
                <a16:creationId xmlns:a16="http://schemas.microsoft.com/office/drawing/2014/main" id="{C9C43A88-F515-405A-47BB-B621057E556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33400" y="1046697"/>
            <a:ext cx="4764606" cy="4764606"/>
          </a:xfrm>
          <a:prstGeom prst="rect">
            <a:avLst/>
          </a:prstGeom>
        </p:spPr>
      </p:pic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DEA2B51E-7FD9-3953-2696-5A8FF0E2FA8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582844" y="4589463"/>
            <a:ext cx="4764606" cy="1500187"/>
          </a:xfrm>
        </p:spPr>
        <p:txBody>
          <a:bodyPr/>
          <a:lstStyle/>
          <a:p>
            <a:r>
              <a:rPr lang="fr-CA" sz="2000" dirty="0">
                <a:solidFill>
                  <a:schemeClr val="tx1"/>
                </a:solidFill>
                <a:effectLst/>
                <a:ea typeface="Times New Roman" panose="02020603050405020304" pitchFamily="18" charset="0"/>
              </a:rPr>
              <a:t>Approuvé par le Comité d’éthique de la recherche du CISSS des Laurentides le 8 août 2022 </a:t>
            </a:r>
            <a:br>
              <a:rPr lang="fr-CA" sz="2000" dirty="0">
                <a:solidFill>
                  <a:schemeClr val="tx1"/>
                </a:solidFill>
                <a:effectLst/>
                <a:ea typeface="Times New Roman" panose="02020603050405020304" pitchFamily="18" charset="0"/>
              </a:rPr>
            </a:br>
            <a:br>
              <a:rPr lang="fr-CA" sz="2000" dirty="0">
                <a:solidFill>
                  <a:schemeClr val="tx1"/>
                </a:solidFill>
                <a:effectLst/>
                <a:ea typeface="Times New Roman" panose="02020603050405020304" pitchFamily="18" charset="0"/>
              </a:rPr>
            </a:br>
            <a:r>
              <a:rPr lang="fr-CA" sz="2000" b="1" dirty="0">
                <a:solidFill>
                  <a:schemeClr val="tx1"/>
                </a:solidFill>
                <a:effectLst/>
                <a:ea typeface="Arial" panose="020B0604020202020204" pitchFamily="34" charset="0"/>
              </a:rPr>
              <a:t>Numéro de projet </a:t>
            </a:r>
            <a:r>
              <a:rPr lang="fr-CA" sz="2000" dirty="0">
                <a:solidFill>
                  <a:schemeClr val="tx1"/>
                </a:solidFill>
                <a:effectLst/>
                <a:ea typeface="Arial" panose="020B0604020202020204" pitchFamily="34" charset="0"/>
              </a:rPr>
              <a:t>: 2022-387-É</a:t>
            </a:r>
            <a:endParaRPr lang="fr-CA" sz="2000" dirty="0">
              <a:solidFill>
                <a:schemeClr val="tx1"/>
              </a:solidFill>
              <a:effectLst/>
              <a:ea typeface="Times New Roman" panose="02020603050405020304" pitchFamily="18" charset="0"/>
            </a:endParaRPr>
          </a:p>
          <a:p>
            <a:endParaRPr lang="fr-CA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48357586"/>
      </p:ext>
    </p:extLst>
  </p:cSld>
  <p:clrMapOvr>
    <a:masterClrMapping/>
  </p:clrMapOvr>
  <p:transition spd="med">
    <p:pull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6ED70BF-54B5-D5E2-EC0B-7EC8694770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/>
              <a:t>Objectifs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2E99298B-399C-6000-BC34-1783E51D607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fr-CA" sz="3200" dirty="0"/>
              <a:t>Primaire : </a:t>
            </a:r>
          </a:p>
          <a:p>
            <a:r>
              <a:rPr lang="fr-CA" b="0" i="0" u="none" strike="noStrike" dirty="0">
                <a:solidFill>
                  <a:srgbClr val="001E2E"/>
                </a:solidFill>
                <a:effectLst/>
                <a:latin typeface="Univers Condensed Light" panose="020B0306020202040204" pitchFamily="34" charset="0"/>
              </a:rPr>
              <a:t>Identifier les forces et les lacunes communicationnelles des résidents de médecine familiale de l’Université de Montréal;</a:t>
            </a:r>
            <a:endParaRPr lang="fr-CA" sz="3200" dirty="0"/>
          </a:p>
          <a:p>
            <a:pPr marL="0" indent="0">
              <a:buNone/>
            </a:pPr>
            <a:r>
              <a:rPr lang="fr-CA" sz="3200" dirty="0"/>
              <a:t>Secondaires : </a:t>
            </a:r>
          </a:p>
          <a:p>
            <a:pPr algn="l" rtl="0" fontAlgn="base">
              <a:buFont typeface="Arial" panose="020B0604020202020204" pitchFamily="34" charset="0"/>
              <a:buChar char="•"/>
            </a:pPr>
            <a:r>
              <a:rPr lang="fr-CA" b="0" i="0" u="none" strike="noStrike" dirty="0">
                <a:solidFill>
                  <a:srgbClr val="001E2E"/>
                </a:solidFill>
                <a:effectLst/>
                <a:latin typeface="Univers Condensed Light" panose="020B0306020202040204" pitchFamily="34" charset="0"/>
              </a:rPr>
              <a:t>Comparer la qualité de la communication médecin-patient et les lacunes communicationnelles entre les différents GMF-U</a:t>
            </a:r>
            <a:r>
              <a:rPr lang="en-US" b="0" i="0" dirty="0">
                <a:solidFill>
                  <a:srgbClr val="001E2E"/>
                </a:solidFill>
                <a:effectLst/>
                <a:latin typeface="Univers Condensed Light" panose="020B0306020202040204" pitchFamily="34" charset="0"/>
              </a:rPr>
              <a:t>​;</a:t>
            </a:r>
            <a:endParaRPr lang="en-US" sz="3200" b="0" i="0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pPr algn="l" rtl="0" fontAlgn="base">
              <a:buFont typeface="Arial" panose="020B0604020202020204" pitchFamily="34" charset="0"/>
              <a:buChar char="•"/>
            </a:pPr>
            <a:r>
              <a:rPr lang="fr-CA" b="0" i="0" u="none" strike="noStrike" dirty="0">
                <a:solidFill>
                  <a:srgbClr val="001E2E"/>
                </a:solidFill>
                <a:effectLst/>
                <a:latin typeface="Univers Condensed Light" panose="020B0306020202040204" pitchFamily="34" charset="0"/>
              </a:rPr>
              <a:t>Évaluer l’impact de la dyade genrée, de l’âge et du niveau de scolarité sur l’appréciation de la communication médecin-patient</a:t>
            </a:r>
            <a:r>
              <a:rPr lang="en-US" b="0" i="0" dirty="0">
                <a:solidFill>
                  <a:srgbClr val="001E2E"/>
                </a:solidFill>
                <a:effectLst/>
                <a:latin typeface="Univers Condensed Light" panose="020B0306020202040204" pitchFamily="34" charset="0"/>
              </a:rPr>
              <a:t>​.</a:t>
            </a:r>
            <a:endParaRPr lang="en-US" sz="3200" b="0" i="0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pPr marL="0" indent="0">
              <a:buNone/>
            </a:pPr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1839174667"/>
      </p:ext>
    </p:extLst>
  </p:cSld>
  <p:clrMapOvr>
    <a:masterClrMapping/>
  </p:clrMapOvr>
  <p:transition spd="med">
    <p:pull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5905DBB-9D84-C8AA-5B04-39DBF3818A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/>
              <a:t>Hypothèses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7D686181-64B1-4160-ACEB-1911818BF5D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CA" dirty="0">
                <a:ea typeface="Calibri" panose="020F0502020204030204" pitchFamily="34" charset="0"/>
                <a:cs typeface="Times New Roman" panose="02020603050405020304" pitchFamily="18" charset="0"/>
              </a:rPr>
              <a:t>L</a:t>
            </a:r>
            <a:r>
              <a:rPr lang="fr-CA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es items se rattachant au partenariat patient et à la décision partagée seront les moins bien réussies. Dans les études antérieures, ce sont ces compétences qui ont été le moins appréciées par les patients. (6) </a:t>
            </a:r>
          </a:p>
          <a:p>
            <a:pPr marL="0" indent="0">
              <a:buNone/>
            </a:pPr>
            <a:r>
              <a:rPr lang="fr-CA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Faisant partie d’un paradigme de soins plus récent, il pourrait être possible que ces concepts soient moins bien enseignés et maîtrisés par la communauté médicale.</a:t>
            </a:r>
          </a:p>
          <a:p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1227653416"/>
      </p:ext>
    </p:extLst>
  </p:cSld>
  <p:clrMapOvr>
    <a:masterClrMapping/>
  </p:clrMapOvr>
  <p:transition spd="med">
    <p:pull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A5F3E8A-5A2F-4DC8-8BE8-D533EE4653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/>
              <a:t>Question PICO</a:t>
            </a:r>
            <a:endParaRPr lang="en-CA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4EF26A5B-8036-4EF8-9CB7-78CCBD3CB8D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CA" b="1" dirty="0">
                <a:solidFill>
                  <a:schemeClr val="tx1"/>
                </a:solidFill>
              </a:rPr>
              <a:t>P</a:t>
            </a:r>
            <a:r>
              <a:rPr lang="fr-CA" dirty="0">
                <a:solidFill>
                  <a:schemeClr val="tx1"/>
                </a:solidFill>
              </a:rPr>
              <a:t> : Tous les patients se présentant dans les GMF-U Saint-Eustache, Saint-Jérôme et Mont-Laurier pour un rendez vous planifié avec un résident MF de 2</a:t>
            </a:r>
            <a:r>
              <a:rPr lang="fr-CA" baseline="30000" dirty="0">
                <a:solidFill>
                  <a:schemeClr val="tx1"/>
                </a:solidFill>
              </a:rPr>
              <a:t>e</a:t>
            </a:r>
            <a:r>
              <a:rPr lang="fr-CA" dirty="0">
                <a:solidFill>
                  <a:schemeClr val="tx1"/>
                </a:solidFill>
              </a:rPr>
              <a:t> année entre août 2022 et février 2023.</a:t>
            </a:r>
          </a:p>
          <a:p>
            <a:r>
              <a:rPr lang="fr-CA" b="1" dirty="0">
                <a:solidFill>
                  <a:schemeClr val="tx1"/>
                </a:solidFill>
              </a:rPr>
              <a:t>I</a:t>
            </a:r>
            <a:r>
              <a:rPr lang="fr-CA" dirty="0">
                <a:solidFill>
                  <a:schemeClr val="tx1"/>
                </a:solidFill>
              </a:rPr>
              <a:t> : Administration de l’auto-questionnaire validé </a:t>
            </a:r>
            <a:r>
              <a:rPr lang="fr-CA" i="1" dirty="0">
                <a:solidFill>
                  <a:schemeClr val="tx1"/>
                </a:solidFill>
              </a:rPr>
              <a:t>Communication </a:t>
            </a:r>
            <a:r>
              <a:rPr lang="fr-CA" i="1" dirty="0" err="1">
                <a:solidFill>
                  <a:schemeClr val="tx1"/>
                </a:solidFill>
              </a:rPr>
              <a:t>Assessment</a:t>
            </a:r>
            <a:r>
              <a:rPr lang="fr-CA" i="1" dirty="0">
                <a:solidFill>
                  <a:schemeClr val="tx1"/>
                </a:solidFill>
              </a:rPr>
              <a:t> </a:t>
            </a:r>
            <a:r>
              <a:rPr lang="fr-CA" i="1" dirty="0" err="1">
                <a:solidFill>
                  <a:schemeClr val="tx1"/>
                </a:solidFill>
              </a:rPr>
              <a:t>Tool</a:t>
            </a:r>
            <a:r>
              <a:rPr lang="fr-CA" i="1" dirty="0">
                <a:solidFill>
                  <a:schemeClr val="tx1"/>
                </a:solidFill>
              </a:rPr>
              <a:t>  </a:t>
            </a:r>
            <a:r>
              <a:rPr lang="fr-CA" dirty="0">
                <a:solidFill>
                  <a:schemeClr val="tx1"/>
                </a:solidFill>
              </a:rPr>
              <a:t>évaluant la qualité de la communication médecin-patient lors d’un rendez-vous selon la perspective du patient .</a:t>
            </a:r>
          </a:p>
          <a:p>
            <a:r>
              <a:rPr lang="fr-CA" b="1" dirty="0">
                <a:solidFill>
                  <a:schemeClr val="tx1"/>
                </a:solidFill>
              </a:rPr>
              <a:t>C</a:t>
            </a:r>
            <a:r>
              <a:rPr lang="fr-CA" dirty="0">
                <a:solidFill>
                  <a:schemeClr val="tx1"/>
                </a:solidFill>
              </a:rPr>
              <a:t> : Aucun </a:t>
            </a:r>
          </a:p>
          <a:p>
            <a:r>
              <a:rPr lang="fr-CA" b="1" dirty="0">
                <a:solidFill>
                  <a:schemeClr val="tx1"/>
                </a:solidFill>
              </a:rPr>
              <a:t>O</a:t>
            </a:r>
            <a:r>
              <a:rPr lang="fr-CA" dirty="0">
                <a:solidFill>
                  <a:schemeClr val="tx1"/>
                </a:solidFill>
              </a:rPr>
              <a:t> : La qualité de la communication médecin-patient chez les résidents MF de 2</a:t>
            </a:r>
            <a:r>
              <a:rPr lang="fr-CA" baseline="30000" dirty="0">
                <a:solidFill>
                  <a:schemeClr val="tx1"/>
                </a:solidFill>
              </a:rPr>
              <a:t>e</a:t>
            </a:r>
            <a:r>
              <a:rPr lang="fr-CA" dirty="0">
                <a:solidFill>
                  <a:schemeClr val="tx1"/>
                </a:solidFill>
              </a:rPr>
              <a:t> année selon la perspective des patients </a:t>
            </a:r>
            <a:endParaRPr lang="en-CA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2011436"/>
      </p:ext>
    </p:extLst>
  </p:cSld>
  <p:clrMapOvr>
    <a:masterClrMapping/>
  </p:clrMapOvr>
  <p:transition spd="med">
    <p:pull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6A8198E-69E9-7DAF-037D-DF2E484913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/>
              <a:t>Échéancier</a:t>
            </a:r>
            <a:endParaRPr lang="en-CA" dirty="0"/>
          </a:p>
        </p:txBody>
      </p:sp>
      <p:graphicFrame>
        <p:nvGraphicFramePr>
          <p:cNvPr id="9" name="Espace réservé du contenu 8">
            <a:extLst>
              <a:ext uri="{FF2B5EF4-FFF2-40B4-BE49-F238E27FC236}">
                <a16:creationId xmlns:a16="http://schemas.microsoft.com/office/drawing/2014/main" id="{F6B99040-CFF1-3EB3-FAAB-3CE2434DB02E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1143000" y="2009775"/>
          <a:ext cx="9906000" cy="402431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0" name="ZoneTexte 9">
            <a:extLst>
              <a:ext uri="{FF2B5EF4-FFF2-40B4-BE49-F238E27FC236}">
                <a16:creationId xmlns:a16="http://schemas.microsoft.com/office/drawing/2014/main" id="{4C9AB62B-851C-B596-D40B-53213CF700E0}"/>
              </a:ext>
            </a:extLst>
          </p:cNvPr>
          <p:cNvSpPr txBox="1"/>
          <p:nvPr/>
        </p:nvSpPr>
        <p:spPr>
          <a:xfrm>
            <a:off x="1343024" y="1964214"/>
            <a:ext cx="174307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dirty="0"/>
              <a:t>Élaboration du protocole/comité d’éthique</a:t>
            </a:r>
          </a:p>
          <a:p>
            <a:pPr algn="ctr"/>
            <a:r>
              <a:rPr lang="fr-CA" dirty="0"/>
              <a:t>(Janvier-juillet 2022)</a:t>
            </a:r>
            <a:endParaRPr lang="en-CA" dirty="0"/>
          </a:p>
        </p:txBody>
      </p:sp>
      <p:cxnSp>
        <p:nvCxnSpPr>
          <p:cNvPr id="14" name="Connecteur droit avec flèche 13">
            <a:extLst>
              <a:ext uri="{FF2B5EF4-FFF2-40B4-BE49-F238E27FC236}">
                <a16:creationId xmlns:a16="http://schemas.microsoft.com/office/drawing/2014/main" id="{159C28B5-8113-4BAF-A64E-DC9263BA98F6}"/>
              </a:ext>
            </a:extLst>
          </p:cNvPr>
          <p:cNvCxnSpPr>
            <a:cxnSpLocks/>
          </p:cNvCxnSpPr>
          <p:nvPr/>
        </p:nvCxnSpPr>
        <p:spPr>
          <a:xfrm>
            <a:off x="8989769" y="2860795"/>
            <a:ext cx="0" cy="568205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ZoneTexte 14">
            <a:extLst>
              <a:ext uri="{FF2B5EF4-FFF2-40B4-BE49-F238E27FC236}">
                <a16:creationId xmlns:a16="http://schemas.microsoft.com/office/drawing/2014/main" id="{26F8E05F-75DD-30B2-2C48-8F255F4D26CF}"/>
              </a:ext>
            </a:extLst>
          </p:cNvPr>
          <p:cNvSpPr txBox="1"/>
          <p:nvPr/>
        </p:nvSpPr>
        <p:spPr>
          <a:xfrm>
            <a:off x="8544587" y="2094183"/>
            <a:ext cx="8762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dirty="0">
                <a:solidFill>
                  <a:srgbClr val="C00000"/>
                </a:solidFill>
              </a:rPr>
              <a:t>On est ici!</a:t>
            </a:r>
            <a:endParaRPr lang="en-CA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8715078"/>
      </p:ext>
    </p:extLst>
  </p:cSld>
  <p:clrMapOvr>
    <a:masterClrMapping/>
  </p:clrMapOvr>
  <p:transition spd="med">
    <p:pull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1" name="Rectangle 9">
            <a:extLst>
              <a:ext uri="{FF2B5EF4-FFF2-40B4-BE49-F238E27FC236}">
                <a16:creationId xmlns:a16="http://schemas.microsoft.com/office/drawing/2014/main" id="{15F0A9D0-BB35-4CAB-B92D-E061B9D8E3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2" name="Straight Connector 11">
            <a:extLst>
              <a:ext uri="{FF2B5EF4-FFF2-40B4-BE49-F238E27FC236}">
                <a16:creationId xmlns:a16="http://schemas.microsoft.com/office/drawing/2014/main" id="{52F5DE35-776B-4C7D-AF2E-514E68BDD2F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0" y="0"/>
            <a:ext cx="698360" cy="5702440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13">
            <a:extLst>
              <a:ext uri="{FF2B5EF4-FFF2-40B4-BE49-F238E27FC236}">
                <a16:creationId xmlns:a16="http://schemas.microsoft.com/office/drawing/2014/main" id="{4A65E4E8-1272-4386-BDFE-0129D7A7E2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 flipV="1">
            <a:off x="9642143" y="0"/>
            <a:ext cx="2549857" cy="2074460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15">
            <a:extLst>
              <a:ext uri="{FF2B5EF4-FFF2-40B4-BE49-F238E27FC236}">
                <a16:creationId xmlns:a16="http://schemas.microsoft.com/office/drawing/2014/main" id="{A6515F51-DBC6-42B8-9C34-749F69BB65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0897737" y="0"/>
            <a:ext cx="1294263" cy="5991367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re 1">
            <a:extLst>
              <a:ext uri="{FF2B5EF4-FFF2-40B4-BE49-F238E27FC236}">
                <a16:creationId xmlns:a16="http://schemas.microsoft.com/office/drawing/2014/main" id="{BBBC242F-F010-3CBD-29B2-E115AD0B7E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29553" y="638174"/>
            <a:ext cx="10529048" cy="1476375"/>
          </a:xfrm>
        </p:spPr>
        <p:txBody>
          <a:bodyPr>
            <a:normAutofit/>
          </a:bodyPr>
          <a:lstStyle/>
          <a:p>
            <a:r>
              <a:rPr lang="fr-CA" dirty="0"/>
              <a:t>Méthodologie </a:t>
            </a:r>
            <a:endParaRPr lang="en-CA" dirty="0"/>
          </a:p>
        </p:txBody>
      </p:sp>
      <p:cxnSp>
        <p:nvCxnSpPr>
          <p:cNvPr id="25" name="Straight Connector 17">
            <a:extLst>
              <a:ext uri="{FF2B5EF4-FFF2-40B4-BE49-F238E27FC236}">
                <a16:creationId xmlns:a16="http://schemas.microsoft.com/office/drawing/2014/main" id="{873F5967-4993-405D-A3E6-84DCEFF44C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0" y="0"/>
            <a:ext cx="2403086" cy="1037230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Espace réservé du contenu 2">
            <a:extLst>
              <a:ext uri="{FF2B5EF4-FFF2-40B4-BE49-F238E27FC236}">
                <a16:creationId xmlns:a16="http://schemas.microsoft.com/office/drawing/2014/main" id="{22789E5A-1C32-D589-F8B1-AF80EC14D1F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29552" y="1929828"/>
            <a:ext cx="7090811" cy="4443263"/>
          </a:xfrm>
        </p:spPr>
        <p:txBody>
          <a:bodyPr>
            <a:normAutofit lnSpcReduction="10000"/>
          </a:bodyPr>
          <a:lstStyle/>
          <a:p>
            <a:r>
              <a:rPr lang="fr-CA" sz="2600" b="1" dirty="0">
                <a:solidFill>
                  <a:schemeClr val="tx1"/>
                </a:solidFill>
              </a:rPr>
              <a:t>Devis</a:t>
            </a:r>
            <a:r>
              <a:rPr lang="fr-CA" sz="2600" dirty="0">
                <a:solidFill>
                  <a:schemeClr val="tx1"/>
                </a:solidFill>
              </a:rPr>
              <a:t>: étude observationnelle prospective</a:t>
            </a:r>
          </a:p>
          <a:p>
            <a:r>
              <a:rPr lang="fr-CA" sz="2600" b="1" dirty="0">
                <a:solidFill>
                  <a:schemeClr val="tx1"/>
                </a:solidFill>
              </a:rPr>
              <a:t>Site</a:t>
            </a:r>
            <a:r>
              <a:rPr lang="fr-CA" sz="2600" dirty="0">
                <a:solidFill>
                  <a:schemeClr val="tx1"/>
                </a:solidFill>
              </a:rPr>
              <a:t>s: 3 GMF-U du CISSS des Laurentides</a:t>
            </a:r>
          </a:p>
          <a:p>
            <a:r>
              <a:rPr lang="fr-CA" sz="2600" dirty="0">
                <a:solidFill>
                  <a:schemeClr val="tx1"/>
                </a:solidFill>
              </a:rPr>
              <a:t>Participants: </a:t>
            </a:r>
          </a:p>
          <a:p>
            <a:pPr lvl="1"/>
            <a:r>
              <a:rPr lang="fr-CA" sz="2200" dirty="0">
                <a:solidFill>
                  <a:schemeClr val="tx1"/>
                </a:solidFill>
              </a:rPr>
              <a:t>Résidents MF de 2</a:t>
            </a:r>
            <a:r>
              <a:rPr lang="fr-CA" sz="2200" baseline="30000" dirty="0">
                <a:solidFill>
                  <a:schemeClr val="tx1"/>
                </a:solidFill>
              </a:rPr>
              <a:t>e</a:t>
            </a:r>
            <a:r>
              <a:rPr lang="fr-CA" sz="2200" dirty="0">
                <a:solidFill>
                  <a:schemeClr val="tx1"/>
                </a:solidFill>
              </a:rPr>
              <a:t> année</a:t>
            </a:r>
          </a:p>
          <a:p>
            <a:pPr lvl="1"/>
            <a:r>
              <a:rPr lang="fr-CA" sz="2200" dirty="0">
                <a:solidFill>
                  <a:schemeClr val="tx1"/>
                </a:solidFill>
              </a:rPr>
              <a:t>Patients qui avaient un RDV planifié  avec un </a:t>
            </a:r>
            <a:br>
              <a:rPr lang="fr-CA" sz="2200" dirty="0">
                <a:solidFill>
                  <a:schemeClr val="tx1"/>
                </a:solidFill>
              </a:rPr>
            </a:br>
            <a:r>
              <a:rPr lang="fr-CA" sz="2200" dirty="0">
                <a:solidFill>
                  <a:schemeClr val="tx1"/>
                </a:solidFill>
              </a:rPr>
              <a:t>des résidents participants</a:t>
            </a:r>
          </a:p>
          <a:p>
            <a:r>
              <a:rPr lang="fr-CA" sz="2600" dirty="0"/>
              <a:t>Recrutement des patients par les agentes administratives juste avant </a:t>
            </a:r>
            <a:r>
              <a:rPr lang="fr-CA" sz="2600" dirty="0">
                <a:solidFill>
                  <a:schemeClr val="tx1"/>
                </a:solidFill>
              </a:rPr>
              <a:t>leur r</a:t>
            </a:r>
            <a:r>
              <a:rPr lang="fr-CA" sz="2600" dirty="0"/>
              <a:t>endez-vous</a:t>
            </a:r>
            <a:endParaRPr lang="fr-CA" sz="2600" dirty="0">
              <a:solidFill>
                <a:schemeClr val="tx1"/>
              </a:solidFill>
            </a:endParaRPr>
          </a:p>
          <a:p>
            <a:r>
              <a:rPr lang="fr-CA" sz="2600" dirty="0">
                <a:solidFill>
                  <a:schemeClr val="tx1"/>
                </a:solidFill>
              </a:rPr>
              <a:t>Période de recrutement:</a:t>
            </a:r>
          </a:p>
          <a:p>
            <a:pPr lvl="1"/>
            <a:r>
              <a:rPr lang="fr-CA" sz="2200" dirty="0"/>
              <a:t>Août 2022 à mars 2023</a:t>
            </a:r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A3A523CC-BD6C-4A0D-B9DB-1DC2CE1E22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6807758" y="5501473"/>
            <a:ext cx="5455709" cy="1356527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7" name="Graphic 6" descr="Customer Review">
            <a:extLst>
              <a:ext uri="{FF2B5EF4-FFF2-40B4-BE49-F238E27FC236}">
                <a16:creationId xmlns:a16="http://schemas.microsoft.com/office/drawing/2014/main" id="{D87516A8-565A-17C7-6F14-15A519B5370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034051" y="2114549"/>
            <a:ext cx="3386924" cy="33869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9422824"/>
      </p:ext>
    </p:extLst>
  </p:cSld>
  <p:clrMapOvr>
    <a:masterClrMapping/>
  </p:clrMapOvr>
  <p:transition spd="med">
    <p:pull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D6309531-94CD-4CF6-AACE-80EC085E0F3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E2C3D2AB-1155-40CD-BC55-54938ABDA9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46159" y="685800"/>
            <a:ext cx="6238688" cy="1382233"/>
          </a:xfrm>
        </p:spPr>
        <p:txBody>
          <a:bodyPr>
            <a:normAutofit/>
          </a:bodyPr>
          <a:lstStyle/>
          <a:p>
            <a:r>
              <a:rPr lang="fr-CA" dirty="0"/>
              <a:t>Outil de mesure</a:t>
            </a:r>
            <a:endParaRPr lang="en-CA" dirty="0"/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17B9D3B7-BCEC-4C6C-8BA8-B097F287EBE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2015" r="19761" b="2"/>
          <a:stretch/>
        </p:blipFill>
        <p:spPr>
          <a:xfrm>
            <a:off x="20" y="-7444"/>
            <a:ext cx="4966427" cy="6874330"/>
          </a:xfrm>
          <a:custGeom>
            <a:avLst/>
            <a:gdLst/>
            <a:ahLst/>
            <a:cxnLst/>
            <a:rect l="l" t="t" r="r" b="b"/>
            <a:pathLst>
              <a:path w="4966447" h="6874330">
                <a:moveTo>
                  <a:pt x="0" y="0"/>
                </a:moveTo>
                <a:lnTo>
                  <a:pt x="4966447" y="0"/>
                </a:lnTo>
                <a:lnTo>
                  <a:pt x="3355712" y="6874330"/>
                </a:lnTo>
                <a:lnTo>
                  <a:pt x="0" y="6874330"/>
                </a:lnTo>
                <a:close/>
              </a:path>
            </a:pathLst>
          </a:custGeom>
        </p:spPr>
      </p:pic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B63B691B-6649-430C-833B-51EB11A4AA9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46158" y="2301949"/>
            <a:ext cx="6851401" cy="4022650"/>
          </a:xfrm>
        </p:spPr>
        <p:txBody>
          <a:bodyPr>
            <a:normAutofit lnSpcReduction="10000"/>
          </a:bodyPr>
          <a:lstStyle/>
          <a:p>
            <a:pPr marL="0" indent="0">
              <a:lnSpc>
                <a:spcPct val="90000"/>
              </a:lnSpc>
              <a:buNone/>
            </a:pPr>
            <a:r>
              <a:rPr lang="fr-CA" sz="2800" dirty="0"/>
              <a:t>Le </a:t>
            </a:r>
            <a:r>
              <a:rPr lang="en-CA" sz="2800" dirty="0"/>
              <a:t>Communication Assessment Tool </a:t>
            </a:r>
            <a:r>
              <a:rPr lang="fr-CA" dirty="0"/>
              <a:t>(7)</a:t>
            </a:r>
          </a:p>
          <a:p>
            <a:pPr>
              <a:lnSpc>
                <a:spcPct val="90000"/>
              </a:lnSpc>
            </a:pPr>
            <a:r>
              <a:rPr lang="fr-CA" dirty="0">
                <a:solidFill>
                  <a:schemeClr val="tx1"/>
                </a:solidFill>
              </a:rPr>
              <a:t>Auto-questionnaire de 14 items évaluant la communication médecin-patient</a:t>
            </a:r>
          </a:p>
          <a:p>
            <a:pPr>
              <a:lnSpc>
                <a:spcPct val="90000"/>
              </a:lnSpc>
            </a:pPr>
            <a:r>
              <a:rPr lang="fr-CA" dirty="0"/>
              <a:t>Création de l’outils</a:t>
            </a:r>
          </a:p>
          <a:p>
            <a:pPr lvl="1">
              <a:lnSpc>
                <a:spcPct val="90000"/>
              </a:lnSpc>
            </a:pPr>
            <a:r>
              <a:rPr lang="fr-CA" dirty="0"/>
              <a:t>Revue de littérature, Calgary-Cambridge</a:t>
            </a:r>
          </a:p>
          <a:p>
            <a:pPr lvl="1">
              <a:lnSpc>
                <a:spcPct val="90000"/>
              </a:lnSpc>
            </a:pPr>
            <a:r>
              <a:rPr lang="fr-CA" dirty="0"/>
              <a:t>Groupe de discussion + patients partenaires</a:t>
            </a:r>
          </a:p>
          <a:p>
            <a:pPr lvl="1">
              <a:lnSpc>
                <a:spcPct val="90000"/>
              </a:lnSpc>
            </a:pPr>
            <a:r>
              <a:rPr lang="fr-CA" dirty="0"/>
              <a:t>Sondage</a:t>
            </a:r>
          </a:p>
          <a:p>
            <a:pPr lvl="1">
              <a:lnSpc>
                <a:spcPct val="90000"/>
              </a:lnSpc>
            </a:pPr>
            <a:r>
              <a:rPr lang="fr-CA" dirty="0"/>
              <a:t>Tests sur le terrain</a:t>
            </a:r>
            <a:endParaRPr lang="fr-CA" dirty="0">
              <a:solidFill>
                <a:schemeClr val="tx1"/>
              </a:solidFill>
            </a:endParaRPr>
          </a:p>
          <a:p>
            <a:pPr>
              <a:lnSpc>
                <a:spcPct val="90000"/>
              </a:lnSpc>
            </a:pPr>
            <a:r>
              <a:rPr lang="fr-CA" dirty="0">
                <a:solidFill>
                  <a:schemeClr val="tx1"/>
                </a:solidFill>
              </a:rPr>
              <a:t>Validé en français (10)</a:t>
            </a:r>
          </a:p>
          <a:p>
            <a:pPr>
              <a:lnSpc>
                <a:spcPct val="90000"/>
              </a:lnSpc>
            </a:pPr>
            <a:r>
              <a:rPr lang="fr-CA" dirty="0">
                <a:solidFill>
                  <a:schemeClr val="tx1"/>
                </a:solidFill>
              </a:rPr>
              <a:t>Correspond à un niveau de littératie de 4</a:t>
            </a:r>
            <a:r>
              <a:rPr lang="fr-CA" baseline="30000" dirty="0">
                <a:solidFill>
                  <a:schemeClr val="tx1"/>
                </a:solidFill>
              </a:rPr>
              <a:t>e</a:t>
            </a:r>
            <a:r>
              <a:rPr lang="fr-CA" dirty="0">
                <a:solidFill>
                  <a:schemeClr val="tx1"/>
                </a:solidFill>
              </a:rPr>
              <a:t> année du primaire</a:t>
            </a:r>
          </a:p>
          <a:p>
            <a:pPr>
              <a:lnSpc>
                <a:spcPct val="90000"/>
              </a:lnSpc>
            </a:pPr>
            <a:endParaRPr lang="en-CA" dirty="0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F75BF611-D2A5-4454-8C47-95B0BC4228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3627455" y="-19394"/>
            <a:ext cx="806149" cy="6877392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69840521"/>
      </p:ext>
    </p:extLst>
  </p:cSld>
  <p:clrMapOvr>
    <a:masterClrMapping/>
  </p:clrMapOvr>
  <p:transition spd="med">
    <p:pull/>
  </p:transition>
</p:sld>
</file>

<file path=ppt/theme/theme1.xml><?xml version="1.0" encoding="utf-8"?>
<a:theme xmlns:a="http://schemas.openxmlformats.org/drawingml/2006/main" name="AngleLinesVTI">
  <a:themeElements>
    <a:clrScheme name="Custom 34">
      <a:dk1>
        <a:sysClr val="windowText" lastClr="000000"/>
      </a:dk1>
      <a:lt1>
        <a:sysClr val="window" lastClr="FFFFFF"/>
      </a:lt1>
      <a:dk2>
        <a:srgbClr val="001E2E"/>
      </a:dk2>
      <a:lt2>
        <a:srgbClr val="F0ECEC"/>
      </a:lt2>
      <a:accent1>
        <a:srgbClr val="155767"/>
      </a:accent1>
      <a:accent2>
        <a:srgbClr val="BA9CA0"/>
      </a:accent2>
      <a:accent3>
        <a:srgbClr val="A57931"/>
      </a:accent3>
      <a:accent4>
        <a:srgbClr val="0E577C"/>
      </a:accent4>
      <a:accent5>
        <a:srgbClr val="CC846E"/>
      </a:accent5>
      <a:accent6>
        <a:srgbClr val="93767A"/>
      </a:accent6>
      <a:hlink>
        <a:srgbClr val="0563C1"/>
      </a:hlink>
      <a:folHlink>
        <a:srgbClr val="954F72"/>
      </a:folHlink>
    </a:clrScheme>
    <a:fontScheme name="Walbaum Light Univers Light">
      <a:majorFont>
        <a:latin typeface="Walbaum Display Light"/>
        <a:ea typeface=""/>
        <a:cs typeface=""/>
      </a:majorFont>
      <a:minorFont>
        <a:latin typeface="Univers Condensed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ngleLinesVTI" id="{BC1FC193-C72F-4761-9899-1105EDF6BAE8}" vid="{64612625-F022-44B7-B9FA-9D26DEDBDC21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6352</TotalTime>
  <Words>2510</Words>
  <Application>Microsoft Office PowerPoint</Application>
  <PresentationFormat>Grand écran</PresentationFormat>
  <Paragraphs>359</Paragraphs>
  <Slides>27</Slides>
  <Notes>6</Notes>
  <HiddenSlides>0</HiddenSlides>
  <MMClips>0</MMClips>
  <ScaleCrop>false</ScaleCrop>
  <HeadingPairs>
    <vt:vector size="6" baseType="variant">
      <vt:variant>
        <vt:lpstr>Polices utilisées</vt:lpstr>
      </vt:variant>
      <vt:variant>
        <vt:i4>6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27</vt:i4>
      </vt:variant>
    </vt:vector>
  </HeadingPairs>
  <TitlesOfParts>
    <vt:vector size="34" baseType="lpstr">
      <vt:lpstr>Arial</vt:lpstr>
      <vt:lpstr>Calibri</vt:lpstr>
      <vt:lpstr>Symbol</vt:lpstr>
      <vt:lpstr>Times New Roman</vt:lpstr>
      <vt:lpstr>Univers Condensed Light</vt:lpstr>
      <vt:lpstr>Walbaum Display Light</vt:lpstr>
      <vt:lpstr>AngleLinesVTI</vt:lpstr>
      <vt:lpstr>Médecine : Langue seconde</vt:lpstr>
      <vt:lpstr>Présentation PowerPoint</vt:lpstr>
      <vt:lpstr>Notre projet de recherche</vt:lpstr>
      <vt:lpstr>Objectifs</vt:lpstr>
      <vt:lpstr>Hypothèses</vt:lpstr>
      <vt:lpstr>Question PICO</vt:lpstr>
      <vt:lpstr>Échéancier</vt:lpstr>
      <vt:lpstr>Méthodologie </vt:lpstr>
      <vt:lpstr>Outil de mesure</vt:lpstr>
      <vt:lpstr>Communication Assessment tool</vt:lpstr>
      <vt:lpstr>Résultats</vt:lpstr>
      <vt:lpstr>252 questionnaires complétés</vt:lpstr>
      <vt:lpstr>Données démographiques  -résidents</vt:lpstr>
      <vt:lpstr>Données démographiques - Patients</vt:lpstr>
      <vt:lpstr>Résultats</vt:lpstr>
      <vt:lpstr>Différence entre Les UMF?</vt:lpstr>
      <vt:lpstr>Analyses secondaires</vt:lpstr>
      <vt:lpstr>Analyses secondaires (suite)</vt:lpstr>
      <vt:lpstr>Résumé DES RÉSULTATS</vt:lpstr>
      <vt:lpstr>Discussion</vt:lpstr>
      <vt:lpstr>Présentation PowerPoint</vt:lpstr>
      <vt:lpstr>LIMITES du projet</vt:lpstr>
      <vt:lpstr>LIMITES du projet</vt:lpstr>
      <vt:lpstr>Conclusion</vt:lpstr>
      <vt:lpstr>Perspectives futures</vt:lpstr>
      <vt:lpstr>Merci!</vt:lpstr>
      <vt:lpstr>Références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Médecine : Langue seconde</dc:title>
  <dc:creator>Kate Wilson</dc:creator>
  <cp:lastModifiedBy>Joakim GG</cp:lastModifiedBy>
  <cp:revision>49</cp:revision>
  <dcterms:created xsi:type="dcterms:W3CDTF">2022-04-23T17:18:03Z</dcterms:created>
  <dcterms:modified xsi:type="dcterms:W3CDTF">2023-05-28T23:48:31Z</dcterms:modified>
</cp:coreProperties>
</file>