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9" r:id="rId3"/>
    <p:sldId id="299" r:id="rId4"/>
    <p:sldId id="304" r:id="rId5"/>
    <p:sldId id="287" r:id="rId6"/>
    <p:sldId id="286" r:id="rId7"/>
    <p:sldId id="261" r:id="rId8"/>
    <p:sldId id="278" r:id="rId9"/>
    <p:sldId id="303" r:id="rId10"/>
    <p:sldId id="262" r:id="rId11"/>
    <p:sldId id="288" r:id="rId12"/>
    <p:sldId id="296" r:id="rId13"/>
    <p:sldId id="305" r:id="rId14"/>
    <p:sldId id="297" r:id="rId15"/>
    <p:sldId id="301" r:id="rId16"/>
    <p:sldId id="266" r:id="rId17"/>
    <p:sldId id="292" r:id="rId18"/>
    <p:sldId id="300" r:id="rId19"/>
    <p:sldId id="302" r:id="rId20"/>
    <p:sldId id="291" r:id="rId21"/>
    <p:sldId id="294" r:id="rId22"/>
    <p:sldId id="293" r:id="rId23"/>
    <p:sldId id="289" r:id="rId24"/>
    <p:sldId id="295" r:id="rId25"/>
    <p:sldId id="284" r:id="rId2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8"/>
    <p:restoredTop sz="93662"/>
  </p:normalViewPr>
  <p:slideViewPr>
    <p:cSldViewPr snapToGrid="0">
      <p:cViewPr varScale="1">
        <p:scale>
          <a:sx n="115" d="100"/>
          <a:sy n="115" d="100"/>
        </p:scale>
        <p:origin x="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fr.futuroprossimo.it/2021/05/ultrasuoni-sui-nervi-per-combattere-la-pressione-alta/" TargetMode="External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fr.futuroprossimo.it/2021/05/ultrasuoni-sui-nervi-per-combattere-la-pressione-alta/" TargetMode="External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6FE2C-208C-5948-A13F-180605E63942}" type="doc">
      <dgm:prSet loTypeId="urn:microsoft.com/office/officeart/2005/8/layout/radial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0E4555F-D8F4-944C-A9F6-385481E9BF81}">
      <dgm:prSet phldrT="[Texte]" custT="1"/>
      <dgm:spPr/>
      <dgm:t>
        <a:bodyPr/>
        <a:lstStyle/>
        <a:p>
          <a:r>
            <a:rPr lang="fr-CA" sz="3200" dirty="0"/>
            <a:t>oui</a:t>
          </a:r>
        </a:p>
      </dgm:t>
    </dgm:pt>
    <dgm:pt modelId="{87411F5E-5394-AC4C-AAC0-2EDDA3F4AB06}" type="parTrans" cxnId="{C317C232-4E8D-B249-B531-56AB99CF9523}">
      <dgm:prSet/>
      <dgm:spPr>
        <a:ln w="25400"/>
      </dgm:spPr>
      <dgm:t>
        <a:bodyPr/>
        <a:lstStyle/>
        <a:p>
          <a:endParaRPr lang="fr-CA"/>
        </a:p>
      </dgm:t>
    </dgm:pt>
    <dgm:pt modelId="{8A473C37-9756-D147-866D-E26C890B0EEA}" type="sibTrans" cxnId="{C317C232-4E8D-B249-B531-56AB99CF9523}">
      <dgm:prSet/>
      <dgm:spPr/>
      <dgm:t>
        <a:bodyPr/>
        <a:lstStyle/>
        <a:p>
          <a:endParaRPr lang="fr-CA"/>
        </a:p>
      </dgm:t>
    </dgm:pt>
    <dgm:pt modelId="{B487B5FB-8C8F-4245-9A20-BA305C1C0E53}">
      <dgm:prSet phldrT="[Texte]"/>
      <dgm:spPr/>
      <dgm:t>
        <a:bodyPr/>
        <a:lstStyle/>
        <a:p>
          <a:r>
            <a:rPr lang="fr-FR" dirty="0"/>
            <a:t>S’assurer d’avoir un moyen de collecter les données pour agir sur le traitement selon les résultats</a:t>
          </a:r>
          <a:endParaRPr lang="fr-CA" dirty="0"/>
        </a:p>
      </dgm:t>
    </dgm:pt>
    <dgm:pt modelId="{A6B05D2D-20CC-C240-B8D6-13F3661C5123}" type="parTrans" cxnId="{C862FAF4-4DA2-0248-BE52-280CC4D094F0}">
      <dgm:prSet/>
      <dgm:spPr/>
      <dgm:t>
        <a:bodyPr/>
        <a:lstStyle/>
        <a:p>
          <a:endParaRPr lang="fr-CA"/>
        </a:p>
      </dgm:t>
    </dgm:pt>
    <dgm:pt modelId="{D6240E18-52C4-AB4A-8619-29634147C491}" type="sibTrans" cxnId="{C862FAF4-4DA2-0248-BE52-280CC4D094F0}">
      <dgm:prSet/>
      <dgm:spPr/>
      <dgm:t>
        <a:bodyPr/>
        <a:lstStyle/>
        <a:p>
          <a:endParaRPr lang="fr-CA"/>
        </a:p>
      </dgm:t>
    </dgm:pt>
    <dgm:pt modelId="{7634DD44-93E8-604D-874C-3CA6E6F2365C}">
      <dgm:prSet phldrT="[Texte]" custT="1"/>
      <dgm:spPr/>
      <dgm:t>
        <a:bodyPr/>
        <a:lstStyle/>
        <a:p>
          <a:r>
            <a:rPr lang="fr-CA" sz="3200" dirty="0"/>
            <a:t>non</a:t>
          </a:r>
        </a:p>
      </dgm:t>
    </dgm:pt>
    <dgm:pt modelId="{FBF5A099-6A6E-454A-96FD-30D62DDADBE1}" type="parTrans" cxnId="{C7E77F49-0DA0-664E-BFBE-1AFA1DA118C2}">
      <dgm:prSet/>
      <dgm:spPr>
        <a:ln w="25400"/>
      </dgm:spPr>
      <dgm:t>
        <a:bodyPr/>
        <a:lstStyle/>
        <a:p>
          <a:endParaRPr lang="fr-CA"/>
        </a:p>
      </dgm:t>
    </dgm:pt>
    <dgm:pt modelId="{23ACC6F0-3DAA-104D-A0F0-F2C4A66787C1}" type="sibTrans" cxnId="{C7E77F49-0DA0-664E-BFBE-1AFA1DA118C2}">
      <dgm:prSet/>
      <dgm:spPr/>
      <dgm:t>
        <a:bodyPr/>
        <a:lstStyle/>
        <a:p>
          <a:endParaRPr lang="fr-CA"/>
        </a:p>
      </dgm:t>
    </dgm:pt>
    <dgm:pt modelId="{28DE4A1C-5037-7249-B5D5-F8AD62C2E54C}">
      <dgm:prSet phldrT="[Texte]"/>
      <dgm:spPr/>
      <dgm:t>
        <a:bodyPr/>
        <a:lstStyle/>
        <a:p>
          <a:r>
            <a:rPr lang="fr-CA" dirty="0"/>
            <a:t>Discuter d’autres interventions possibles avec un effet similaire ou plus grand à la MPAD</a:t>
          </a:r>
        </a:p>
      </dgm:t>
    </dgm:pt>
    <dgm:pt modelId="{CA63E471-FE91-5042-9C24-11A50954CB10}" type="parTrans" cxnId="{6993F4A3-ADD8-E74C-900A-51B5F84BF093}">
      <dgm:prSet/>
      <dgm:spPr/>
      <dgm:t>
        <a:bodyPr/>
        <a:lstStyle/>
        <a:p>
          <a:endParaRPr lang="fr-CA"/>
        </a:p>
      </dgm:t>
    </dgm:pt>
    <dgm:pt modelId="{34783418-5138-934D-9460-7BD8AA505824}" type="sibTrans" cxnId="{6993F4A3-ADD8-E74C-900A-51B5F84BF093}">
      <dgm:prSet/>
      <dgm:spPr/>
      <dgm:t>
        <a:bodyPr/>
        <a:lstStyle/>
        <a:p>
          <a:endParaRPr lang="fr-CA"/>
        </a:p>
      </dgm:t>
    </dgm:pt>
    <dgm:pt modelId="{F2E54B7C-3525-5648-9BD5-FCF6FA53454D}" type="pres">
      <dgm:prSet presAssocID="{6BD6FE2C-208C-5948-A13F-180605E6394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9FA73C3-60F1-CC4C-89A2-4199301D8082}" type="pres">
      <dgm:prSet presAssocID="{6BD6FE2C-208C-5948-A13F-180605E63942}" presName="cycle" presStyleCnt="0"/>
      <dgm:spPr/>
    </dgm:pt>
    <dgm:pt modelId="{2EDF1CE6-4272-4249-84DC-FFFC6B048E2A}" type="pres">
      <dgm:prSet presAssocID="{6BD6FE2C-208C-5948-A13F-180605E63942}" presName="centerShape" presStyleCnt="0"/>
      <dgm:spPr/>
    </dgm:pt>
    <dgm:pt modelId="{BA46F192-06AE-554C-BD0A-BD0691075132}" type="pres">
      <dgm:prSet presAssocID="{6BD6FE2C-208C-5948-A13F-180605E63942}" presName="connSite" presStyleLbl="node1" presStyleIdx="0" presStyleCnt="3"/>
      <dgm:spPr/>
    </dgm:pt>
    <dgm:pt modelId="{091E0DBA-2FE9-A24D-A7D2-B92FD8FE94BE}" type="pres">
      <dgm:prSet presAssocID="{6BD6FE2C-208C-5948-A13F-180605E63942}" presName="visible" presStyleLbl="node1" presStyleIdx="0" presStyleCnt="3" custLinFactNeighborX="818"/>
      <dgm:spPr>
        <a:blipFill rotWithShape="1"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20000" r="-20000"/>
          </a:stretch>
        </a:blipFill>
      </dgm:spPr>
    </dgm:pt>
    <dgm:pt modelId="{D8789B6D-1B1A-494D-ABA0-68E55E9E58C5}" type="pres">
      <dgm:prSet presAssocID="{87411F5E-5394-AC4C-AAC0-2EDDA3F4AB06}" presName="Name25" presStyleLbl="parChTrans1D1" presStyleIdx="0" presStyleCnt="2"/>
      <dgm:spPr/>
    </dgm:pt>
    <dgm:pt modelId="{D67415F9-CC43-B54E-A53E-A490CAA2745D}" type="pres">
      <dgm:prSet presAssocID="{B0E4555F-D8F4-944C-A9F6-385481E9BF81}" presName="node" presStyleCnt="0"/>
      <dgm:spPr/>
    </dgm:pt>
    <dgm:pt modelId="{0F72FACC-E2BB-7440-A222-26BCBAC53732}" type="pres">
      <dgm:prSet presAssocID="{B0E4555F-D8F4-944C-A9F6-385481E9BF81}" presName="parentNode" presStyleLbl="node1" presStyleIdx="1" presStyleCnt="3">
        <dgm:presLayoutVars>
          <dgm:chMax val="1"/>
          <dgm:bulletEnabled val="1"/>
        </dgm:presLayoutVars>
      </dgm:prSet>
      <dgm:spPr/>
    </dgm:pt>
    <dgm:pt modelId="{06E76E97-78BB-B64F-93E0-A1D28D2F99A8}" type="pres">
      <dgm:prSet presAssocID="{B0E4555F-D8F4-944C-A9F6-385481E9BF81}" presName="childNode" presStyleLbl="revTx" presStyleIdx="0" presStyleCnt="2">
        <dgm:presLayoutVars>
          <dgm:bulletEnabled val="1"/>
        </dgm:presLayoutVars>
      </dgm:prSet>
      <dgm:spPr/>
    </dgm:pt>
    <dgm:pt modelId="{1CE07A22-FFC9-3E42-8945-F39251B41849}" type="pres">
      <dgm:prSet presAssocID="{FBF5A099-6A6E-454A-96FD-30D62DDADBE1}" presName="Name25" presStyleLbl="parChTrans1D1" presStyleIdx="1" presStyleCnt="2"/>
      <dgm:spPr/>
    </dgm:pt>
    <dgm:pt modelId="{98166001-5CAC-A049-B0D2-751038DC86FA}" type="pres">
      <dgm:prSet presAssocID="{7634DD44-93E8-604D-874C-3CA6E6F2365C}" presName="node" presStyleCnt="0"/>
      <dgm:spPr/>
    </dgm:pt>
    <dgm:pt modelId="{292336D6-103A-114E-ABD2-3F76956297FD}" type="pres">
      <dgm:prSet presAssocID="{7634DD44-93E8-604D-874C-3CA6E6F2365C}" presName="parentNode" presStyleLbl="node1" presStyleIdx="2" presStyleCnt="3">
        <dgm:presLayoutVars>
          <dgm:chMax val="1"/>
          <dgm:bulletEnabled val="1"/>
        </dgm:presLayoutVars>
      </dgm:prSet>
      <dgm:spPr/>
    </dgm:pt>
    <dgm:pt modelId="{8B55CADB-C142-AF4A-A9F5-59AEE19E7DCF}" type="pres">
      <dgm:prSet presAssocID="{7634DD44-93E8-604D-874C-3CA6E6F2365C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76A4F705-5AA4-EE4D-9422-68C58A8096CF}" type="presOf" srcId="{7634DD44-93E8-604D-874C-3CA6E6F2365C}" destId="{292336D6-103A-114E-ABD2-3F76956297FD}" srcOrd="0" destOrd="0" presId="urn:microsoft.com/office/officeart/2005/8/layout/radial2"/>
    <dgm:cxn modelId="{73B3890D-F593-2843-87B9-55F04048710C}" type="presOf" srcId="{FBF5A099-6A6E-454A-96FD-30D62DDADBE1}" destId="{1CE07A22-FFC9-3E42-8945-F39251B41849}" srcOrd="0" destOrd="0" presId="urn:microsoft.com/office/officeart/2005/8/layout/radial2"/>
    <dgm:cxn modelId="{C317C232-4E8D-B249-B531-56AB99CF9523}" srcId="{6BD6FE2C-208C-5948-A13F-180605E63942}" destId="{B0E4555F-D8F4-944C-A9F6-385481E9BF81}" srcOrd="0" destOrd="0" parTransId="{87411F5E-5394-AC4C-AAC0-2EDDA3F4AB06}" sibTransId="{8A473C37-9756-D147-866D-E26C890B0EEA}"/>
    <dgm:cxn modelId="{C7E77F49-0DA0-664E-BFBE-1AFA1DA118C2}" srcId="{6BD6FE2C-208C-5948-A13F-180605E63942}" destId="{7634DD44-93E8-604D-874C-3CA6E6F2365C}" srcOrd="1" destOrd="0" parTransId="{FBF5A099-6A6E-454A-96FD-30D62DDADBE1}" sibTransId="{23ACC6F0-3DAA-104D-A0F0-F2C4A66787C1}"/>
    <dgm:cxn modelId="{AF6ABE57-BCFA-AD4F-BF17-A3A93B5EC7A7}" type="presOf" srcId="{B0E4555F-D8F4-944C-A9F6-385481E9BF81}" destId="{0F72FACC-E2BB-7440-A222-26BCBAC53732}" srcOrd="0" destOrd="0" presId="urn:microsoft.com/office/officeart/2005/8/layout/radial2"/>
    <dgm:cxn modelId="{D4E37D5D-A263-7745-86F1-CA4F161D9E15}" type="presOf" srcId="{B487B5FB-8C8F-4245-9A20-BA305C1C0E53}" destId="{06E76E97-78BB-B64F-93E0-A1D28D2F99A8}" srcOrd="0" destOrd="0" presId="urn:microsoft.com/office/officeart/2005/8/layout/radial2"/>
    <dgm:cxn modelId="{C0852B6C-2DAC-1848-8072-FF6C30993C1E}" type="presOf" srcId="{28DE4A1C-5037-7249-B5D5-F8AD62C2E54C}" destId="{8B55CADB-C142-AF4A-A9F5-59AEE19E7DCF}" srcOrd="0" destOrd="0" presId="urn:microsoft.com/office/officeart/2005/8/layout/radial2"/>
    <dgm:cxn modelId="{7D535096-D21B-F746-B389-511F3A5FF61E}" type="presOf" srcId="{6BD6FE2C-208C-5948-A13F-180605E63942}" destId="{F2E54B7C-3525-5648-9BD5-FCF6FA53454D}" srcOrd="0" destOrd="0" presId="urn:microsoft.com/office/officeart/2005/8/layout/radial2"/>
    <dgm:cxn modelId="{6993F4A3-ADD8-E74C-900A-51B5F84BF093}" srcId="{7634DD44-93E8-604D-874C-3CA6E6F2365C}" destId="{28DE4A1C-5037-7249-B5D5-F8AD62C2E54C}" srcOrd="0" destOrd="0" parTransId="{CA63E471-FE91-5042-9C24-11A50954CB10}" sibTransId="{34783418-5138-934D-9460-7BD8AA505824}"/>
    <dgm:cxn modelId="{AB23FEAF-F179-634C-A262-2F5D16C61724}" type="presOf" srcId="{87411F5E-5394-AC4C-AAC0-2EDDA3F4AB06}" destId="{D8789B6D-1B1A-494D-ABA0-68E55E9E58C5}" srcOrd="0" destOrd="0" presId="urn:microsoft.com/office/officeart/2005/8/layout/radial2"/>
    <dgm:cxn modelId="{C862FAF4-4DA2-0248-BE52-280CC4D094F0}" srcId="{B0E4555F-D8F4-944C-A9F6-385481E9BF81}" destId="{B487B5FB-8C8F-4245-9A20-BA305C1C0E53}" srcOrd="0" destOrd="0" parTransId="{A6B05D2D-20CC-C240-B8D6-13F3661C5123}" sibTransId="{D6240E18-52C4-AB4A-8619-29634147C491}"/>
    <dgm:cxn modelId="{78D64EE5-9D3D-B044-BE2A-AD319B10E225}" type="presParOf" srcId="{F2E54B7C-3525-5648-9BD5-FCF6FA53454D}" destId="{F9FA73C3-60F1-CC4C-89A2-4199301D8082}" srcOrd="0" destOrd="0" presId="urn:microsoft.com/office/officeart/2005/8/layout/radial2"/>
    <dgm:cxn modelId="{A2E84678-A85D-A84C-8BD6-2AF1E7496105}" type="presParOf" srcId="{F9FA73C3-60F1-CC4C-89A2-4199301D8082}" destId="{2EDF1CE6-4272-4249-84DC-FFFC6B048E2A}" srcOrd="0" destOrd="0" presId="urn:microsoft.com/office/officeart/2005/8/layout/radial2"/>
    <dgm:cxn modelId="{BDAB6F44-7253-8B4A-A54A-8EA096832739}" type="presParOf" srcId="{2EDF1CE6-4272-4249-84DC-FFFC6B048E2A}" destId="{BA46F192-06AE-554C-BD0A-BD0691075132}" srcOrd="0" destOrd="0" presId="urn:microsoft.com/office/officeart/2005/8/layout/radial2"/>
    <dgm:cxn modelId="{21566277-9897-AE4F-83BE-AC7870C1998B}" type="presParOf" srcId="{2EDF1CE6-4272-4249-84DC-FFFC6B048E2A}" destId="{091E0DBA-2FE9-A24D-A7D2-B92FD8FE94BE}" srcOrd="1" destOrd="0" presId="urn:microsoft.com/office/officeart/2005/8/layout/radial2"/>
    <dgm:cxn modelId="{A8848906-1104-E447-8A30-35B37FEAB7D4}" type="presParOf" srcId="{F9FA73C3-60F1-CC4C-89A2-4199301D8082}" destId="{D8789B6D-1B1A-494D-ABA0-68E55E9E58C5}" srcOrd="1" destOrd="0" presId="urn:microsoft.com/office/officeart/2005/8/layout/radial2"/>
    <dgm:cxn modelId="{66E2E50B-BF82-1648-B2F4-5E041A1C991E}" type="presParOf" srcId="{F9FA73C3-60F1-CC4C-89A2-4199301D8082}" destId="{D67415F9-CC43-B54E-A53E-A490CAA2745D}" srcOrd="2" destOrd="0" presId="urn:microsoft.com/office/officeart/2005/8/layout/radial2"/>
    <dgm:cxn modelId="{D78AF732-F449-2147-B754-60E2F17E60AD}" type="presParOf" srcId="{D67415F9-CC43-B54E-A53E-A490CAA2745D}" destId="{0F72FACC-E2BB-7440-A222-26BCBAC53732}" srcOrd="0" destOrd="0" presId="urn:microsoft.com/office/officeart/2005/8/layout/radial2"/>
    <dgm:cxn modelId="{4B36D8A0-EE22-EC42-8D4B-EADE881EF071}" type="presParOf" srcId="{D67415F9-CC43-B54E-A53E-A490CAA2745D}" destId="{06E76E97-78BB-B64F-93E0-A1D28D2F99A8}" srcOrd="1" destOrd="0" presId="urn:microsoft.com/office/officeart/2005/8/layout/radial2"/>
    <dgm:cxn modelId="{DCB85463-2399-9A45-84C8-DCD3C05A8F73}" type="presParOf" srcId="{F9FA73C3-60F1-CC4C-89A2-4199301D8082}" destId="{1CE07A22-FFC9-3E42-8945-F39251B41849}" srcOrd="3" destOrd="0" presId="urn:microsoft.com/office/officeart/2005/8/layout/radial2"/>
    <dgm:cxn modelId="{D64FAD80-66DD-A144-BF94-4436FEFAF811}" type="presParOf" srcId="{F9FA73C3-60F1-CC4C-89A2-4199301D8082}" destId="{98166001-5CAC-A049-B0D2-751038DC86FA}" srcOrd="4" destOrd="0" presId="urn:microsoft.com/office/officeart/2005/8/layout/radial2"/>
    <dgm:cxn modelId="{2669E5B9-8A8F-EE48-A049-C33532F679EB}" type="presParOf" srcId="{98166001-5CAC-A049-B0D2-751038DC86FA}" destId="{292336D6-103A-114E-ABD2-3F76956297FD}" srcOrd="0" destOrd="0" presId="urn:microsoft.com/office/officeart/2005/8/layout/radial2"/>
    <dgm:cxn modelId="{DF5667A1-4398-2940-A81A-8E8BD939C67F}" type="presParOf" srcId="{98166001-5CAC-A049-B0D2-751038DC86FA}" destId="{8B55CADB-C142-AF4A-A9F5-59AEE19E7DC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07A22-FFC9-3E42-8945-F39251B41849}">
      <dsp:nvSpPr>
        <dsp:cNvPr id="0" name=""/>
        <dsp:cNvSpPr/>
      </dsp:nvSpPr>
      <dsp:spPr>
        <a:xfrm rot="1761724">
          <a:off x="2860306" y="3025830"/>
          <a:ext cx="880893" cy="60468"/>
        </a:xfrm>
        <a:custGeom>
          <a:avLst/>
          <a:gdLst/>
          <a:ahLst/>
          <a:cxnLst/>
          <a:rect l="0" t="0" r="0" b="0"/>
          <a:pathLst>
            <a:path>
              <a:moveTo>
                <a:pt x="0" y="30234"/>
              </a:moveTo>
              <a:lnTo>
                <a:pt x="880893" y="3023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89B6D-1B1A-494D-ABA0-68E55E9E58C5}">
      <dsp:nvSpPr>
        <dsp:cNvPr id="0" name=""/>
        <dsp:cNvSpPr/>
      </dsp:nvSpPr>
      <dsp:spPr>
        <a:xfrm rot="19838276">
          <a:off x="2860306" y="1466146"/>
          <a:ext cx="880893" cy="60468"/>
        </a:xfrm>
        <a:custGeom>
          <a:avLst/>
          <a:gdLst/>
          <a:ahLst/>
          <a:cxnLst/>
          <a:rect l="0" t="0" r="0" b="0"/>
          <a:pathLst>
            <a:path>
              <a:moveTo>
                <a:pt x="0" y="30234"/>
              </a:moveTo>
              <a:lnTo>
                <a:pt x="880893" y="3023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E0DBA-2FE9-A24D-A7D2-B92FD8FE94BE}">
      <dsp:nvSpPr>
        <dsp:cNvPr id="0" name=""/>
        <dsp:cNvSpPr/>
      </dsp:nvSpPr>
      <dsp:spPr>
        <a:xfrm>
          <a:off x="506215" y="844401"/>
          <a:ext cx="2863642" cy="2863642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20000" r="-2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2FACC-E2BB-7440-A222-26BCBAC53732}">
      <dsp:nvSpPr>
        <dsp:cNvPr id="0" name=""/>
        <dsp:cNvSpPr/>
      </dsp:nvSpPr>
      <dsp:spPr>
        <a:xfrm>
          <a:off x="3574258" y="88"/>
          <a:ext cx="1718185" cy="1718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 dirty="0"/>
            <a:t>oui</a:t>
          </a:r>
        </a:p>
      </dsp:txBody>
      <dsp:txXfrm>
        <a:off x="3825880" y="251710"/>
        <a:ext cx="1214941" cy="1214941"/>
      </dsp:txXfrm>
    </dsp:sp>
    <dsp:sp modelId="{06E76E97-78BB-B64F-93E0-A1D28D2F99A8}">
      <dsp:nvSpPr>
        <dsp:cNvPr id="0" name=""/>
        <dsp:cNvSpPr/>
      </dsp:nvSpPr>
      <dsp:spPr>
        <a:xfrm>
          <a:off x="5464263" y="88"/>
          <a:ext cx="2577278" cy="1718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100" kern="1200" dirty="0"/>
            <a:t>S’assurer d’avoir un moyen de collecter les données pour agir sur le traitement selon les résultats</a:t>
          </a:r>
          <a:endParaRPr lang="fr-CA" sz="2100" kern="1200" dirty="0"/>
        </a:p>
      </dsp:txBody>
      <dsp:txXfrm>
        <a:off x="5464263" y="88"/>
        <a:ext cx="2577278" cy="1718185"/>
      </dsp:txXfrm>
    </dsp:sp>
    <dsp:sp modelId="{292336D6-103A-114E-ABD2-3F76956297FD}">
      <dsp:nvSpPr>
        <dsp:cNvPr id="0" name=""/>
        <dsp:cNvSpPr/>
      </dsp:nvSpPr>
      <dsp:spPr>
        <a:xfrm>
          <a:off x="3574258" y="2834170"/>
          <a:ext cx="1718185" cy="1718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kern="1200" dirty="0"/>
            <a:t>non</a:t>
          </a:r>
        </a:p>
      </dsp:txBody>
      <dsp:txXfrm>
        <a:off x="3825880" y="3085792"/>
        <a:ext cx="1214941" cy="1214941"/>
      </dsp:txXfrm>
    </dsp:sp>
    <dsp:sp modelId="{8B55CADB-C142-AF4A-A9F5-59AEE19E7DCF}">
      <dsp:nvSpPr>
        <dsp:cNvPr id="0" name=""/>
        <dsp:cNvSpPr/>
      </dsp:nvSpPr>
      <dsp:spPr>
        <a:xfrm>
          <a:off x="5464263" y="2834170"/>
          <a:ext cx="2577278" cy="1718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2100" kern="1200" dirty="0"/>
            <a:t>Discuter d’autres interventions possibles avec un effet similaire ou plus grand à la MPAD</a:t>
          </a:r>
        </a:p>
      </dsp:txBody>
      <dsp:txXfrm>
        <a:off x="5464263" y="2834170"/>
        <a:ext cx="2577278" cy="1718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40C59-9E48-A249-B9CA-51D5ED386EF9}" type="datetimeFigureOut">
              <a:rPr lang="fr-FR" smtClean="0"/>
              <a:t>27/05/2023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40B8E-1CB8-0C47-A32C-06DF91DEA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53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rspum.umontreal.ca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40B8E-1CB8-0C47-A32C-06DF91DEA57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78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40B8E-1CB8-0C47-A32C-06DF91DEA57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92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40B8E-1CB8-0C47-A32C-06DF91DEA57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876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The </a:t>
            </a:r>
            <a:r>
              <a:rPr lang="fr-FR" dirty="0" err="1"/>
              <a:t>median</a:t>
            </a:r>
            <a:r>
              <a:rPr lang="fr-FR" dirty="0"/>
              <a:t> intervention </a:t>
            </a:r>
            <a:r>
              <a:rPr lang="fr-FR" dirty="0" err="1"/>
              <a:t>cost</a:t>
            </a:r>
            <a:r>
              <a:rPr lang="fr-FR" dirty="0"/>
              <a:t> per patient to </a:t>
            </a:r>
            <a:r>
              <a:rPr lang="fr-FR" dirty="0" err="1"/>
              <a:t>implement</a:t>
            </a:r>
            <a:r>
              <a:rPr lang="fr-FR" dirty="0"/>
              <a:t> SMBP interventions avec support </a:t>
            </a:r>
            <a:r>
              <a:rPr lang="fr-FR" dirty="0" err="1"/>
              <a:t>was</a:t>
            </a:r>
            <a:r>
              <a:rPr lang="fr-FR" dirty="0"/>
              <a:t> $47US per </a:t>
            </a:r>
            <a:r>
              <a:rPr lang="fr-FR" dirty="0" err="1"/>
              <a:t>month</a:t>
            </a:r>
            <a:r>
              <a:rPr lang="fr-FR" dirty="0"/>
              <a:t>. </a:t>
            </a:r>
            <a:r>
              <a:rPr lang="fr-FR" dirty="0" err="1"/>
              <a:t>Lower</a:t>
            </a:r>
            <a:r>
              <a:rPr lang="fr-FR" dirty="0"/>
              <a:t> </a:t>
            </a:r>
            <a:r>
              <a:rPr lang="fr-FR" dirty="0" err="1"/>
              <a:t>cost</a:t>
            </a:r>
            <a:r>
              <a:rPr lang="fr-FR" dirty="0"/>
              <a:t> and </a:t>
            </a:r>
            <a:r>
              <a:rPr lang="fr-FR" dirty="0" err="1"/>
              <a:t>cost</a:t>
            </a:r>
            <a:r>
              <a:rPr lang="fr-FR" dirty="0"/>
              <a:t> per unit of </a:t>
            </a:r>
            <a:r>
              <a:rPr lang="fr-FR" dirty="0" err="1"/>
              <a:t>effectiveness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achieved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simple technologies </a:t>
            </a:r>
            <a:r>
              <a:rPr lang="fr-FR" dirty="0" err="1"/>
              <a:t>such</a:t>
            </a:r>
            <a:r>
              <a:rPr lang="fr-FR" dirty="0"/>
              <a:t> as interactive phone </a:t>
            </a:r>
            <a:r>
              <a:rPr lang="fr-FR" dirty="0" err="1"/>
              <a:t>systems</a:t>
            </a:r>
            <a:r>
              <a:rPr lang="fr-FR" dirty="0"/>
              <a:t>, smartphones, and </a:t>
            </a:r>
            <a:r>
              <a:rPr lang="fr-FR" dirty="0" err="1"/>
              <a:t>websites</a:t>
            </a:r>
            <a:r>
              <a:rPr lang="fr-FR" dirty="0"/>
              <a:t> and </a:t>
            </a:r>
            <a:r>
              <a:rPr lang="fr-FR" dirty="0" err="1"/>
              <a:t>where</a:t>
            </a:r>
            <a:r>
              <a:rPr lang="fr-FR" dirty="0"/>
              <a:t> providers </a:t>
            </a:r>
            <a:r>
              <a:rPr lang="fr-FR" dirty="0" err="1"/>
              <a:t>interacted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patients </a:t>
            </a:r>
            <a:r>
              <a:rPr lang="fr-FR" dirty="0" err="1"/>
              <a:t>only</a:t>
            </a:r>
            <a:r>
              <a:rPr lang="fr-FR" dirty="0"/>
              <a:t> as </a:t>
            </a:r>
            <a:r>
              <a:rPr lang="fr-FR" dirty="0" err="1"/>
              <a:t>needed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40B8E-1CB8-0C47-A32C-06DF91DEA57C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733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40B8E-1CB8-0C47-A32C-06DF91DEA57C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406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hlinkClick r:id="rId3"/>
              </a:rPr>
              <a:t>Réseau de recherche en soins primaires (RRSPUM)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40B8E-1CB8-0C47-A32C-06DF91DEA57C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78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4D-5FEA-284C-AABF-2BF5351F6BE9}" type="datetime1">
              <a:rPr lang="fr-CA" smtClean="0"/>
              <a:t>2023-05-27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15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C6D84-E1D2-CC47-B4D8-A56657E022EE}" type="datetime1">
              <a:rPr lang="fr-CA" smtClean="0"/>
              <a:t>2023-05-27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00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3A7D-3E49-E648-87FA-5A972577B763}" type="datetime1">
              <a:rPr lang="fr-CA" smtClean="0"/>
              <a:t>2023-05-27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0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1B4E-4A35-6140-B560-CA5C9F82E106}" type="datetime1">
              <a:rPr lang="fr-CA" smtClean="0"/>
              <a:t>2023-05-27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32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48C0-2917-D64F-9D14-6E85D1D49B75}" type="datetime1">
              <a:rPr lang="fr-CA" smtClean="0"/>
              <a:t>2023-05-27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38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231C-DD83-FF40-B07F-4F157EAFC70A}" type="datetime1">
              <a:rPr lang="fr-CA" smtClean="0"/>
              <a:t>2023-05-27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9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6812-805A-8742-B96D-966D1268498E}" type="datetime1">
              <a:rPr lang="fr-CA" smtClean="0"/>
              <a:t>2023-05-27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94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DE6C-2C19-FD4C-B44A-B677D4DDAD9B}" type="datetime1">
              <a:rPr lang="fr-CA" smtClean="0"/>
              <a:t>2023-05-27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48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BACE-41E7-704D-B446-692225791189}" type="datetime1">
              <a:rPr lang="fr-CA" smtClean="0"/>
              <a:t>2023-05-27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31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B690-8ED2-6A45-A282-BD9B2F73F209}" type="datetime1">
              <a:rPr lang="fr-CA" smtClean="0"/>
              <a:t>2023-05-27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21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692F-156C-554B-AF33-8FBDB536FA35}" type="datetime1">
              <a:rPr lang="fr-CA" smtClean="0"/>
              <a:t>2023-05-27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02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0F8AF-D3FD-D149-8C85-92E0442F2E87}" type="datetime1">
              <a:rPr lang="fr-CA" smtClean="0"/>
              <a:t>2023-05-27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Gabrielle Fortin - CUMF du CLSC Hochelaga-Maisonneuve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2C96E-BF27-A346-A4BE-8D46C22512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28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futuroprossimo.it/2021/05/ultrasuoni-sui-nervi-per-combattere-la-pressione-alt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fr.futuroprossimo.it/2021/05/ultrasuoni-sui-nervi-per-combattere-la-pressione-alt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.futuroprossimo.it/2021/05/ultrasuoni-sui-nervi-per-combattere-la-pressione-alt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B4DBB0-6283-C4A9-0580-BF99C02C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111" y="798703"/>
            <a:ext cx="3915889" cy="3072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b="1" kern="1200" dirty="0" err="1"/>
              <a:t>Avez-vous</a:t>
            </a:r>
            <a:r>
              <a:rPr lang="en-US" sz="4700" b="1" kern="1200" dirty="0"/>
              <a:t> </a:t>
            </a:r>
            <a:r>
              <a:rPr lang="en-US" sz="4700" b="1" kern="1200" dirty="0" err="1"/>
              <a:t>une</a:t>
            </a:r>
            <a:r>
              <a:rPr lang="en-US" sz="4700" b="1" kern="1200" dirty="0"/>
              <a:t> «machine pour la pression»</a:t>
            </a:r>
            <a:br>
              <a:rPr lang="en-US" sz="4700" b="1" kern="1200" dirty="0"/>
            </a:br>
            <a:r>
              <a:rPr lang="en-US" sz="4700" b="1" kern="1200" dirty="0" err="1"/>
              <a:t>à</a:t>
            </a:r>
            <a:r>
              <a:rPr lang="en-US" sz="4700" b="1" kern="1200" dirty="0"/>
              <a:t> la </a:t>
            </a:r>
            <a:r>
              <a:rPr lang="en-US" sz="4700" b="1" kern="1200" dirty="0" err="1"/>
              <a:t>maison</a:t>
            </a:r>
            <a:r>
              <a:rPr lang="en-US" sz="4700" b="1" kern="1200" dirty="0"/>
              <a:t>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61ADB7-0A07-8805-A1E4-C3CA9BBC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611" y="3962792"/>
            <a:ext cx="3915888" cy="2102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Projet</a:t>
            </a:r>
            <a:r>
              <a:rPr lang="en-US" sz="1800" dirty="0"/>
              <a:t> </a:t>
            </a:r>
            <a:r>
              <a:rPr lang="en-US" sz="1800" dirty="0" err="1"/>
              <a:t>d’érudition</a:t>
            </a:r>
            <a:endParaRPr lang="en-US" sz="1800" dirty="0"/>
          </a:p>
          <a:p>
            <a:r>
              <a:rPr lang="en-US" sz="1800" dirty="0"/>
              <a:t>Gabrielle Fortin</a:t>
            </a:r>
          </a:p>
          <a:p>
            <a:r>
              <a:rPr lang="en-US" sz="1700" dirty="0"/>
              <a:t>CUMF du CLSC Hochelaga-Maisonneuve</a:t>
            </a:r>
          </a:p>
          <a:p>
            <a:r>
              <a:rPr lang="en-US" sz="1700" dirty="0"/>
              <a:t>2 </a:t>
            </a:r>
            <a:r>
              <a:rPr lang="en-US" sz="1700" dirty="0" err="1"/>
              <a:t>juin</a:t>
            </a:r>
            <a:r>
              <a:rPr lang="en-US" sz="1700" dirty="0"/>
              <a:t> 2023</a:t>
            </a:r>
          </a:p>
          <a:p>
            <a:r>
              <a:rPr lang="en-US" sz="1700" dirty="0" err="1"/>
              <a:t>Superviseur</a:t>
            </a:r>
            <a:r>
              <a:rPr lang="en-US" sz="1700" dirty="0"/>
              <a:t> : Dre </a:t>
            </a:r>
            <a:r>
              <a:rPr lang="en-US" sz="1700" dirty="0" err="1"/>
              <a:t>Pétrin</a:t>
            </a:r>
            <a:r>
              <a:rPr lang="en-US" sz="1700" dirty="0"/>
              <a:t>-Desrosiers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3044" y="0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5502" y="1"/>
            <a:ext cx="866356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1D8F557-7419-A08F-5166-2584A7D48C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3403"/>
          <a:stretch/>
        </p:blipFill>
        <p:spPr>
          <a:xfrm>
            <a:off x="4988432" y="1250828"/>
            <a:ext cx="3704628" cy="39733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4194" y="2916245"/>
            <a:ext cx="119806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1330" y="5717906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5633" y="6258756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2865" y="5835650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0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34644"/>
            <a:ext cx="7882128" cy="1076914"/>
          </a:xfrm>
        </p:spPr>
        <p:txBody>
          <a:bodyPr anchor="ctr">
            <a:normAutofit/>
          </a:bodyPr>
          <a:lstStyle/>
          <a:p>
            <a:r>
              <a:rPr lang="fr-FR" sz="3500"/>
              <a:t>Résultats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51299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81D175-2F63-967F-D53F-71E6FDFA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</a:rPr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5BA1A8-D4EF-AB66-3ECC-984994C9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960" y="6356350"/>
            <a:ext cx="19751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22C96E-BF27-A346-A4BE-8D46C2251211}" type="slidenum">
              <a:rPr lang="fr-FR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83A5FAE9-34B1-4F75-A3E5-D2FA3EEA77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221721"/>
              </p:ext>
            </p:extLst>
          </p:nvPr>
        </p:nvGraphicFramePr>
        <p:xfrm>
          <a:off x="533489" y="1676552"/>
          <a:ext cx="8077023" cy="4451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096">
                  <a:extLst>
                    <a:ext uri="{9D8B030D-6E8A-4147-A177-3AD203B41FA5}">
                      <a16:colId xmlns:a16="http://schemas.microsoft.com/office/drawing/2014/main" val="2704282773"/>
                    </a:ext>
                  </a:extLst>
                </a:gridCol>
                <a:gridCol w="1160737">
                  <a:extLst>
                    <a:ext uri="{9D8B030D-6E8A-4147-A177-3AD203B41FA5}">
                      <a16:colId xmlns:a16="http://schemas.microsoft.com/office/drawing/2014/main" val="3726445264"/>
                    </a:ext>
                  </a:extLst>
                </a:gridCol>
                <a:gridCol w="2667095">
                  <a:extLst>
                    <a:ext uri="{9D8B030D-6E8A-4147-A177-3AD203B41FA5}">
                      <a16:colId xmlns:a16="http://schemas.microsoft.com/office/drawing/2014/main" val="4064895837"/>
                    </a:ext>
                  </a:extLst>
                </a:gridCol>
                <a:gridCol w="2667095">
                  <a:extLst>
                    <a:ext uri="{9D8B030D-6E8A-4147-A177-3AD203B41FA5}">
                      <a16:colId xmlns:a16="http://schemas.microsoft.com/office/drawing/2014/main" val="3366695702"/>
                    </a:ext>
                  </a:extLst>
                </a:gridCol>
              </a:tblGrid>
              <a:tr h="288906">
                <a:tc>
                  <a:txBody>
                    <a:bodyPr/>
                    <a:lstStyle/>
                    <a:p>
                      <a:r>
                        <a:rPr lang="fr-CA" sz="1500">
                          <a:effectLst/>
                        </a:rPr>
                        <a:t>Auteur principal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</a:rPr>
                        <a:t> </a:t>
                      </a:r>
                      <a:r>
                        <a:rPr lang="fr-CA" sz="1500" dirty="0" err="1">
                          <a:effectLst/>
                        </a:rPr>
                        <a:t>Uhlig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 err="1">
                          <a:effectLst/>
                        </a:rPr>
                        <a:t>Reboussin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</a:rPr>
                        <a:t>Tucker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extLst>
                  <a:ext uri="{0D108BD9-81ED-4DB2-BD59-A6C34878D82A}">
                    <a16:rowId xmlns:a16="http://schemas.microsoft.com/office/drawing/2014/main" val="166484262"/>
                  </a:ext>
                </a:extLst>
              </a:tr>
              <a:tr h="288906">
                <a:tc>
                  <a:txBody>
                    <a:bodyPr/>
                    <a:lstStyle/>
                    <a:p>
                      <a:r>
                        <a:rPr lang="fr-CA" sz="1500">
                          <a:effectLst/>
                        </a:rPr>
                        <a:t>Année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2013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2019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2017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extLst>
                  <a:ext uri="{0D108BD9-81ED-4DB2-BD59-A6C34878D82A}">
                    <a16:rowId xmlns:a16="http://schemas.microsoft.com/office/drawing/2014/main" val="1865094914"/>
                  </a:ext>
                </a:extLst>
              </a:tr>
              <a:tr h="288906">
                <a:tc>
                  <a:txBody>
                    <a:bodyPr/>
                    <a:lstStyle/>
                    <a:p>
                      <a:r>
                        <a:rPr lang="fr-CA" sz="1500">
                          <a:effectLst/>
                        </a:rPr>
                        <a:t>Méta-analyse?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</a:rPr>
                        <a:t>oui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</a:rPr>
                        <a:t>oui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oui, données patients individuels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extLst>
                  <a:ext uri="{0D108BD9-81ED-4DB2-BD59-A6C34878D82A}">
                    <a16:rowId xmlns:a16="http://schemas.microsoft.com/office/drawing/2014/main" val="2391352845"/>
                  </a:ext>
                </a:extLst>
              </a:tr>
              <a:tr h="387449">
                <a:tc>
                  <a:txBody>
                    <a:bodyPr/>
                    <a:lstStyle/>
                    <a:p>
                      <a:r>
                        <a:rPr lang="fr-CA" sz="1500">
                          <a:effectLst/>
                        </a:rPr>
                        <a:t>Nombre de patients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2080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1594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6908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extLst>
                  <a:ext uri="{0D108BD9-81ED-4DB2-BD59-A6C34878D82A}">
                    <a16:rowId xmlns:a16="http://schemas.microsoft.com/office/drawing/2014/main" val="3348614664"/>
                  </a:ext>
                </a:extLst>
              </a:tr>
              <a:tr h="288906">
                <a:tc>
                  <a:txBody>
                    <a:bodyPr/>
                    <a:lstStyle/>
                    <a:p>
                      <a:r>
                        <a:rPr lang="fr-CA" sz="1500" dirty="0">
                          <a:effectLst/>
                        </a:rPr>
                        <a:t>Nombre d’études (années)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500" dirty="0">
                          <a:effectLst/>
                        </a:rPr>
                        <a:t>19 (1978-2012</a:t>
                      </a:r>
                      <a:r>
                        <a:rPr lang="fr-CA" sz="17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500" dirty="0">
                        <a:effectLst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500" dirty="0">
                          <a:effectLst/>
                        </a:rPr>
                        <a:t>12 (1991-2005</a:t>
                      </a:r>
                      <a:r>
                        <a:rPr lang="fr-CA" sz="17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500" dirty="0">
                        <a:effectLst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500" dirty="0">
                          <a:effectLst/>
                        </a:rPr>
                        <a:t>20 (2005-2015</a:t>
                      </a:r>
                      <a:r>
                        <a:rPr lang="fr-CA" sz="17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500" dirty="0">
                        <a:effectLst/>
                      </a:endParaRPr>
                    </a:p>
                  </a:txBody>
                  <a:tcPr marL="68863" marR="68863" marT="0" marB="0"/>
                </a:tc>
                <a:extLst>
                  <a:ext uri="{0D108BD9-81ED-4DB2-BD59-A6C34878D82A}">
                    <a16:rowId xmlns:a16="http://schemas.microsoft.com/office/drawing/2014/main" val="1550292176"/>
                  </a:ext>
                </a:extLst>
              </a:tr>
              <a:tr h="521894">
                <a:tc>
                  <a:txBody>
                    <a:bodyPr/>
                    <a:lstStyle/>
                    <a:p>
                      <a:r>
                        <a:rPr lang="fr-CA" sz="1500" b="1" dirty="0">
                          <a:solidFill>
                            <a:schemeClr val="tx1"/>
                          </a:solidFill>
                          <a:effectLst/>
                        </a:rPr>
                        <a:t>Exclusions</a:t>
                      </a:r>
                      <a:endParaRPr lang="fr-CA" sz="17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fr-CA" sz="1500" b="1" dirty="0">
                          <a:solidFill>
                            <a:schemeClr val="tx1"/>
                          </a:solidFill>
                          <a:effectLst/>
                        </a:rPr>
                        <a:t>principales</a:t>
                      </a:r>
                      <a:endParaRPr lang="fr-CA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b="1" dirty="0">
                          <a:effectLst/>
                        </a:rPr>
                        <a:t>Dialyse, HTAG</a:t>
                      </a:r>
                      <a:endParaRPr lang="fr-CA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b="1" dirty="0">
                          <a:effectLst/>
                        </a:rPr>
                        <a:t>Dialyse, HTAG</a:t>
                      </a:r>
                      <a:endParaRPr lang="fr-CA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b="1">
                          <a:effectLst/>
                        </a:rPr>
                        <a:t>Ajustement traitement basé sur MAPA</a:t>
                      </a:r>
                      <a:endParaRPr lang="fr-CA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extLst>
                  <a:ext uri="{0D108BD9-81ED-4DB2-BD59-A6C34878D82A}">
                    <a16:rowId xmlns:a16="http://schemas.microsoft.com/office/drawing/2014/main" val="930337615"/>
                  </a:ext>
                </a:extLst>
              </a:tr>
              <a:tr h="521894">
                <a:tc>
                  <a:txBody>
                    <a:bodyPr/>
                    <a:lstStyle/>
                    <a:p>
                      <a:r>
                        <a:rPr lang="fr-CA" sz="1500" b="1" dirty="0">
                          <a:solidFill>
                            <a:schemeClr val="tx1"/>
                          </a:solidFill>
                          <a:effectLst/>
                        </a:rPr>
                        <a:t>Intervention</a:t>
                      </a:r>
                      <a:endParaRPr lang="fr-CA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b="1" dirty="0">
                          <a:effectLst/>
                        </a:rPr>
                        <a:t>MPAD seule</a:t>
                      </a:r>
                      <a:endParaRPr lang="fr-CA" sz="1700" b="1" dirty="0">
                        <a:effectLst/>
                      </a:endParaRPr>
                    </a:p>
                    <a:p>
                      <a:pPr algn="ctr"/>
                      <a:r>
                        <a:rPr lang="fr-CA" sz="1500" b="1" dirty="0">
                          <a:effectLst/>
                        </a:rPr>
                        <a:t> </a:t>
                      </a:r>
                      <a:endParaRPr lang="fr-CA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b="1" dirty="0">
                          <a:effectLst/>
                        </a:rPr>
                        <a:t>MPAD seule</a:t>
                      </a:r>
                      <a:endParaRPr lang="fr-CA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b="1" dirty="0">
                          <a:effectLst/>
                        </a:rPr>
                        <a:t>4 niveaux d’intervention croissante: MPAD seule à </a:t>
                      </a:r>
                      <a:r>
                        <a:rPr lang="fr-CA" sz="1500" b="1" i="1" dirty="0">
                          <a:effectLst/>
                        </a:rPr>
                        <a:t>counseling</a:t>
                      </a:r>
                      <a:endParaRPr lang="fr-CA" sz="17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86361"/>
                  </a:ext>
                </a:extLst>
              </a:tr>
              <a:tr h="288906">
                <a:tc>
                  <a:txBody>
                    <a:bodyPr/>
                    <a:lstStyle/>
                    <a:p>
                      <a:r>
                        <a:rPr lang="fr-CA" sz="1500">
                          <a:effectLst/>
                        </a:rPr>
                        <a:t>Durée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6 et 12 mois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</a:rPr>
                        <a:t>6 et 12 mois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12 mois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extLst>
                  <a:ext uri="{0D108BD9-81ED-4DB2-BD59-A6C34878D82A}">
                    <a16:rowId xmlns:a16="http://schemas.microsoft.com/office/drawing/2014/main" val="3101211850"/>
                  </a:ext>
                </a:extLst>
              </a:tr>
              <a:tr h="288906">
                <a:tc>
                  <a:txBody>
                    <a:bodyPr/>
                    <a:lstStyle/>
                    <a:p>
                      <a:r>
                        <a:rPr lang="fr-CA" sz="1500" dirty="0">
                          <a:effectLst/>
                        </a:rPr>
                        <a:t>Fréquence MPAD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</a:rPr>
                        <a:t>N.D.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</a:rPr>
                        <a:t>1 à 5x/semaine</a:t>
                      </a:r>
                      <a:endParaRPr lang="fr-CA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>
                          <a:effectLst/>
                        </a:rPr>
                        <a:t>4x/semaine</a:t>
                      </a:r>
                      <a:endParaRPr lang="fr-CA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863" marR="68863" marT="0" marB="0"/>
                </a:tc>
                <a:extLst>
                  <a:ext uri="{0D108BD9-81ED-4DB2-BD59-A6C34878D82A}">
                    <a16:rowId xmlns:a16="http://schemas.microsoft.com/office/drawing/2014/main" val="2241314509"/>
                  </a:ext>
                </a:extLst>
              </a:tr>
              <a:tr h="288906">
                <a:tc>
                  <a:txBody>
                    <a:bodyPr/>
                    <a:lstStyle/>
                    <a:p>
                      <a:r>
                        <a:rPr lang="fr-CA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Qualité selon grille analyse critique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539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02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34644"/>
            <a:ext cx="7882128" cy="1076914"/>
          </a:xfrm>
        </p:spPr>
        <p:txBody>
          <a:bodyPr anchor="ctr">
            <a:normAutofit/>
          </a:bodyPr>
          <a:lstStyle/>
          <a:p>
            <a:r>
              <a:rPr lang="fr-FR" sz="3500"/>
              <a:t>Résultats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51299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81D175-2F63-967F-D53F-71E6FDFA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</a:rPr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5BA1A8-D4EF-AB66-3ECC-984994C9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960" y="6356350"/>
            <a:ext cx="19751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22C96E-BF27-A346-A4BE-8D46C2251211}" type="slidenum">
              <a:rPr lang="fr-FR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9D6BB0A1-DE47-3AC6-49F8-3D05A403F6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007239"/>
              </p:ext>
            </p:extLst>
          </p:nvPr>
        </p:nvGraphicFramePr>
        <p:xfrm>
          <a:off x="195147" y="1161238"/>
          <a:ext cx="8753707" cy="5195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7226">
                  <a:extLst>
                    <a:ext uri="{9D8B030D-6E8A-4147-A177-3AD203B41FA5}">
                      <a16:colId xmlns:a16="http://schemas.microsoft.com/office/drawing/2014/main" val="1149869790"/>
                    </a:ext>
                  </a:extLst>
                </a:gridCol>
                <a:gridCol w="1687983">
                  <a:extLst>
                    <a:ext uri="{9D8B030D-6E8A-4147-A177-3AD203B41FA5}">
                      <a16:colId xmlns:a16="http://schemas.microsoft.com/office/drawing/2014/main" val="1181909002"/>
                    </a:ext>
                  </a:extLst>
                </a:gridCol>
                <a:gridCol w="1687983">
                  <a:extLst>
                    <a:ext uri="{9D8B030D-6E8A-4147-A177-3AD203B41FA5}">
                      <a16:colId xmlns:a16="http://schemas.microsoft.com/office/drawing/2014/main" val="2388106669"/>
                    </a:ext>
                  </a:extLst>
                </a:gridCol>
                <a:gridCol w="1687983">
                  <a:extLst>
                    <a:ext uri="{9D8B030D-6E8A-4147-A177-3AD203B41FA5}">
                      <a16:colId xmlns:a16="http://schemas.microsoft.com/office/drawing/2014/main" val="3686752647"/>
                    </a:ext>
                  </a:extLst>
                </a:gridCol>
                <a:gridCol w="2342532">
                  <a:extLst>
                    <a:ext uri="{9D8B030D-6E8A-4147-A177-3AD203B41FA5}">
                      <a16:colId xmlns:a16="http://schemas.microsoft.com/office/drawing/2014/main" val="3623726326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r>
                        <a:rPr lang="fr-CA" sz="1300">
                          <a:effectLst/>
                        </a:rPr>
                        <a:t>Auteur principal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 err="1">
                          <a:effectLst/>
                        </a:rPr>
                        <a:t>Sheppard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Shantharam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 err="1">
                          <a:effectLst/>
                        </a:rPr>
                        <a:t>Omboni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 err="1">
                          <a:effectLst/>
                        </a:rPr>
                        <a:t>Satoh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extLst>
                  <a:ext uri="{0D108BD9-81ED-4DB2-BD59-A6C34878D82A}">
                    <a16:rowId xmlns:a16="http://schemas.microsoft.com/office/drawing/2014/main" val="4183018642"/>
                  </a:ext>
                </a:extLst>
              </a:tr>
              <a:tr h="265145">
                <a:tc>
                  <a:txBody>
                    <a:bodyPr/>
                    <a:lstStyle/>
                    <a:p>
                      <a:r>
                        <a:rPr lang="fr-CA" sz="1300">
                          <a:effectLst/>
                        </a:rPr>
                        <a:t>Année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2020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2022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2013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2019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extLst>
                  <a:ext uri="{0D108BD9-81ED-4DB2-BD59-A6C34878D82A}">
                    <a16:rowId xmlns:a16="http://schemas.microsoft.com/office/drawing/2014/main" val="2587937544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fr-CA" sz="1300">
                          <a:effectLst/>
                        </a:rPr>
                        <a:t>Méta-analyse?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dirty="0">
                          <a:effectLst/>
                        </a:rPr>
                        <a:t>oui, données patients individuels 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non, revue systématique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oui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oui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extLst>
                  <a:ext uri="{0D108BD9-81ED-4DB2-BD59-A6C34878D82A}">
                    <a16:rowId xmlns:a16="http://schemas.microsoft.com/office/drawing/2014/main" val="2874847325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fr-CA" sz="1300">
                          <a:effectLst/>
                        </a:rPr>
                        <a:t>Nombre de patients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7360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6074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7037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1345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extLst>
                  <a:ext uri="{0D108BD9-81ED-4DB2-BD59-A6C34878D82A}">
                    <a16:rowId xmlns:a16="http://schemas.microsoft.com/office/drawing/2014/main" val="4062459488"/>
                  </a:ext>
                </a:extLst>
              </a:tr>
              <a:tr h="561891">
                <a:tc>
                  <a:txBody>
                    <a:bodyPr/>
                    <a:lstStyle/>
                    <a:p>
                      <a:r>
                        <a:rPr lang="fr-CA" sz="1300" dirty="0">
                          <a:effectLst/>
                        </a:rPr>
                        <a:t>Nombre d’études (années)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dirty="0">
                          <a:effectLst/>
                        </a:rPr>
                        <a:t>16 (</a:t>
                      </a:r>
                      <a:r>
                        <a:rPr lang="fr-CA" sz="1400" dirty="0">
                          <a:effectLst/>
                        </a:rPr>
                        <a:t>2000-2018</a:t>
                      </a:r>
                      <a:r>
                        <a:rPr lang="fr-CA" sz="1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dirty="0">
                          <a:effectLst/>
                        </a:rPr>
                        <a:t>22 (</a:t>
                      </a:r>
                      <a:r>
                        <a:rPr lang="fr-CA" sz="1400" dirty="0">
                          <a:effectLst/>
                        </a:rPr>
                        <a:t>2001-2021</a:t>
                      </a:r>
                      <a:r>
                        <a:rPr lang="fr-CA" sz="1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dirty="0">
                          <a:effectLst/>
                        </a:rPr>
                        <a:t>17 (</a:t>
                      </a:r>
                      <a:r>
                        <a:rPr lang="fr-CA" sz="1400" dirty="0">
                          <a:effectLst/>
                        </a:rPr>
                        <a:t>1999-2011</a:t>
                      </a:r>
                      <a:r>
                        <a:rPr lang="fr-CA" sz="1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dirty="0">
                          <a:effectLst/>
                        </a:rPr>
                        <a:t>12 (</a:t>
                      </a:r>
                      <a:r>
                        <a:rPr lang="fr-CA" sz="1400" dirty="0">
                          <a:effectLst/>
                        </a:rPr>
                        <a:t>2001-2015</a:t>
                      </a:r>
                      <a:r>
                        <a:rPr lang="fr-CA" sz="14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extLst>
                  <a:ext uri="{0D108BD9-81ED-4DB2-BD59-A6C34878D82A}">
                    <a16:rowId xmlns:a16="http://schemas.microsoft.com/office/drawing/2014/main" val="1049242088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fr-CA" sz="1300" b="1">
                          <a:solidFill>
                            <a:schemeClr val="tx1"/>
                          </a:solidFill>
                          <a:effectLst/>
                        </a:rPr>
                        <a:t>Exclusions</a:t>
                      </a:r>
                      <a:endParaRPr lang="fr-CA" sz="14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fr-CA" sz="1300" b="1">
                          <a:solidFill>
                            <a:schemeClr val="tx1"/>
                          </a:solidFill>
                          <a:effectLst/>
                        </a:rPr>
                        <a:t>principales</a:t>
                      </a:r>
                      <a:endParaRPr lang="fr-CA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dirty="0">
                          <a:solidFill>
                            <a:schemeClr val="tx1"/>
                          </a:solidFill>
                          <a:effectLst/>
                        </a:rPr>
                        <a:t>MPAD dans le groupe contrôle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dirty="0">
                          <a:solidFill>
                            <a:schemeClr val="tx1"/>
                          </a:solidFill>
                          <a:effectLst/>
                        </a:rPr>
                        <a:t>Dialyse, </a:t>
                      </a:r>
                      <a:r>
                        <a:rPr lang="fr-CA" sz="1300" b="1" dirty="0" err="1">
                          <a:solidFill>
                            <a:schemeClr val="tx1"/>
                          </a:solidFill>
                          <a:effectLst/>
                        </a:rPr>
                        <a:t>pré-éclampsie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dirty="0">
                          <a:solidFill>
                            <a:schemeClr val="tx1"/>
                          </a:solidFill>
                          <a:effectLst/>
                        </a:rPr>
                        <a:t>Données incomplètes résultats TA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>
                          <a:solidFill>
                            <a:schemeClr val="tx1"/>
                          </a:solidFill>
                          <a:effectLst/>
                        </a:rPr>
                        <a:t>Résultat rapporté est TA mesurée en clinique</a:t>
                      </a:r>
                      <a:endParaRPr lang="fr-CA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extLst>
                  <a:ext uri="{0D108BD9-81ED-4DB2-BD59-A6C34878D82A}">
                    <a16:rowId xmlns:a16="http://schemas.microsoft.com/office/drawing/2014/main" val="2626308457"/>
                  </a:ext>
                </a:extLst>
              </a:tr>
              <a:tr h="640392">
                <a:tc>
                  <a:txBody>
                    <a:bodyPr/>
                    <a:lstStyle/>
                    <a:p>
                      <a:r>
                        <a:rPr lang="fr-CA" sz="1300" dirty="0">
                          <a:solidFill>
                            <a:schemeClr val="tx1"/>
                          </a:solidFill>
                          <a:effectLst/>
                        </a:rPr>
                        <a:t>Intervention</a:t>
                      </a:r>
                      <a:endParaRPr lang="fr-C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dirty="0">
                          <a:effectLst/>
                        </a:rPr>
                        <a:t>MPAD avec ou sans </a:t>
                      </a:r>
                      <a:r>
                        <a:rPr lang="fr-CA" sz="1300" b="1" dirty="0" err="1">
                          <a:effectLst/>
                        </a:rPr>
                        <a:t>co</a:t>
                      </a:r>
                      <a:r>
                        <a:rPr lang="fr-CA" sz="1300" b="1" dirty="0">
                          <a:effectLst/>
                        </a:rPr>
                        <a:t>-interventions de support</a:t>
                      </a:r>
                      <a:endParaRPr lang="fr-C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dirty="0">
                          <a:effectLst/>
                        </a:rPr>
                        <a:t>MPAD avec support</a:t>
                      </a:r>
                      <a:endParaRPr lang="fr-C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dirty="0">
                          <a:effectLst/>
                        </a:rPr>
                        <a:t>MPAD télémétrie</a:t>
                      </a:r>
                      <a:endParaRPr lang="fr-C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b="1" dirty="0">
                          <a:effectLst/>
                        </a:rPr>
                        <a:t>MPAD télémétrie</a:t>
                      </a:r>
                      <a:endParaRPr lang="fr-CA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714712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fr-CA" sz="1300">
                          <a:effectLst/>
                        </a:rPr>
                        <a:t>Durée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12 mois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variable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2-60 mois (médiane 6 mois)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>
                          <a:effectLst/>
                        </a:rPr>
                        <a:t>6 mois</a:t>
                      </a:r>
                      <a:endParaRPr lang="fr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extLst>
                  <a:ext uri="{0D108BD9-81ED-4DB2-BD59-A6C34878D82A}">
                    <a16:rowId xmlns:a16="http://schemas.microsoft.com/office/drawing/2014/main" val="3601393937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r>
                        <a:rPr lang="fr-CA" sz="1300" dirty="0">
                          <a:effectLst/>
                        </a:rPr>
                        <a:t>Fréquence MPAD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3x/semaine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N.D.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6x/semaine 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</a:rPr>
                        <a:t>N.D.</a:t>
                      </a:r>
                      <a:endParaRPr lang="fr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7" marR="58657" marT="0" marB="0"/>
                </a:tc>
                <a:extLst>
                  <a:ext uri="{0D108BD9-81ED-4DB2-BD59-A6C34878D82A}">
                    <a16:rowId xmlns:a16="http://schemas.microsoft.com/office/drawing/2014/main" val="2149476305"/>
                  </a:ext>
                </a:extLst>
              </a:tr>
              <a:tr h="853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Qualité selon grille analyse critique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512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3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34644"/>
            <a:ext cx="7882128" cy="1076914"/>
          </a:xfrm>
        </p:spPr>
        <p:txBody>
          <a:bodyPr anchor="ctr">
            <a:normAutofit/>
          </a:bodyPr>
          <a:lstStyle/>
          <a:p>
            <a:r>
              <a:rPr lang="fr-FR" sz="3500" dirty="0"/>
              <a:t>Résultats : différence TA systolique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51299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81D175-2F63-967F-D53F-71E6FDFA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</a:rPr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5BA1A8-D4EF-AB66-3ECC-984994C9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960" y="6356350"/>
            <a:ext cx="19751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22C96E-BF27-A346-A4BE-8D46C2251211}" type="slidenum">
              <a:rPr lang="fr-FR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EE7882C3-36A0-2F4F-2932-294ECDA860C1}"/>
              </a:ext>
            </a:extLst>
          </p:cNvPr>
          <p:cNvGrpSpPr/>
          <p:nvPr/>
        </p:nvGrpSpPr>
        <p:grpSpPr>
          <a:xfrm>
            <a:off x="1768249" y="6160508"/>
            <a:ext cx="5607502" cy="307777"/>
            <a:chOff x="1918010" y="6024399"/>
            <a:chExt cx="5607502" cy="307777"/>
          </a:xfrm>
        </p:grpSpPr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F1A9002F-9DB7-F5E9-89FA-52A1AE824852}"/>
                </a:ext>
              </a:extLst>
            </p:cNvPr>
            <p:cNvCxnSpPr>
              <a:cxnSpLocks/>
            </p:cNvCxnSpPr>
            <p:nvPr/>
          </p:nvCxnSpPr>
          <p:spPr>
            <a:xfrm>
              <a:off x="1918010" y="6070079"/>
              <a:ext cx="560750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6FC22220-7817-C794-C55A-2DC2F1F51A36}"/>
                </a:ext>
              </a:extLst>
            </p:cNvPr>
            <p:cNvSpPr txBox="1"/>
            <p:nvPr/>
          </p:nvSpPr>
          <p:spPr>
            <a:xfrm>
              <a:off x="2948718" y="6024399"/>
              <a:ext cx="3546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/>
                <a:t>Intensité des </a:t>
              </a:r>
              <a:r>
                <a:rPr lang="fr-FR" sz="1400" dirty="0" err="1"/>
                <a:t>co</a:t>
              </a:r>
              <a:r>
                <a:rPr lang="fr-FR" sz="1400" dirty="0"/>
                <a:t>-interventions</a:t>
              </a:r>
            </a:p>
          </p:txBody>
        </p: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9BE48DA3-029A-B00C-A7F6-E23064FA2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7" y="1572326"/>
            <a:ext cx="9878117" cy="441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1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34644"/>
            <a:ext cx="7882128" cy="1076914"/>
          </a:xfrm>
        </p:spPr>
        <p:txBody>
          <a:bodyPr anchor="ctr">
            <a:normAutofit/>
          </a:bodyPr>
          <a:lstStyle/>
          <a:p>
            <a:r>
              <a:rPr lang="fr-FR" sz="3500" dirty="0"/>
              <a:t>Résultats : différence TA systolique</a:t>
            </a:r>
            <a:br>
              <a:rPr lang="fr-FR" sz="3500" dirty="0"/>
            </a:br>
            <a:r>
              <a:rPr lang="fr-FR" sz="3500" dirty="0"/>
              <a:t>Hétérogénéité statistique</a:t>
            </a:r>
          </a:p>
        </p:txBody>
      </p:sp>
      <p:sp>
        <p:nvSpPr>
          <p:cNvPr id="45" name="Rectangle 4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51299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81D175-2F63-967F-D53F-71E6FDFA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</a:rPr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5BA1A8-D4EF-AB66-3ECC-984994C9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960" y="6356350"/>
            <a:ext cx="19751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22C96E-BF27-A346-A4BE-8D46C2251211}" type="slidenum">
              <a:rPr lang="fr-FR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" name="Espace réservé du contenu 2">
            <a:extLst>
              <a:ext uri="{FF2B5EF4-FFF2-40B4-BE49-F238E27FC236}">
                <a16:creationId xmlns:a16="http://schemas.microsoft.com/office/drawing/2014/main" id="{06673330-4C24-F5C5-D0C0-6503E7C872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995655"/>
              </p:ext>
            </p:extLst>
          </p:nvPr>
        </p:nvGraphicFramePr>
        <p:xfrm>
          <a:off x="1701539" y="1856701"/>
          <a:ext cx="5740923" cy="3480401"/>
        </p:xfrm>
        <a:graphic>
          <a:graphicData uri="http://schemas.openxmlformats.org/drawingml/2006/table">
            <a:tbl>
              <a:tblPr firstRow="1" firstCol="1" bandRow="1"/>
              <a:tblGrid>
                <a:gridCol w="4319724">
                  <a:extLst>
                    <a:ext uri="{9D8B030D-6E8A-4147-A177-3AD203B41FA5}">
                      <a16:colId xmlns:a16="http://schemas.microsoft.com/office/drawing/2014/main" val="1819489682"/>
                    </a:ext>
                  </a:extLst>
                </a:gridCol>
                <a:gridCol w="1421199">
                  <a:extLst>
                    <a:ext uri="{9D8B030D-6E8A-4147-A177-3AD203B41FA5}">
                      <a16:colId xmlns:a16="http://schemas.microsoft.com/office/drawing/2014/main" val="481096198"/>
                    </a:ext>
                  </a:extLst>
                </a:gridCol>
              </a:tblGrid>
              <a:tr h="261448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Analyse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fr-FR" sz="1600" b="1" i="0" u="none" strike="noStrike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321894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Uhlig</a:t>
                      </a:r>
                      <a:r>
                        <a:rPr lang="fr-CA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6 mois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680089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Uhlig</a:t>
                      </a:r>
                      <a:r>
                        <a:rPr lang="fr-CA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12 mois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051914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Tucker, MPAD seule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304617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Tucker, MPAD + web/tel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290043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Tucker, MPAD + web/</a:t>
                      </a:r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éducation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691142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Tucker, MPAD + counseling individuel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947430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Reboussin</a:t>
                      </a:r>
                      <a:r>
                        <a:rPr lang="fr-CA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6 mois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N.D.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115449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Reboussin</a:t>
                      </a:r>
                      <a:r>
                        <a:rPr lang="fr-CA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12 mois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N.D.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430844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Omboni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27444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Satoh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306367"/>
                  </a:ext>
                </a:extLst>
              </a:tr>
              <a:tr h="34302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Sheppard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87417"/>
                  </a:ext>
                </a:extLst>
              </a:tr>
              <a:tr h="26144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Shantharam</a:t>
                      </a:r>
                      <a:endParaRPr lang="fr-CA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N.D.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489" marR="104489" marT="145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79494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33B12E3-0B36-6403-FD4C-98E254F6758E}"/>
              </a:ext>
            </a:extLst>
          </p:cNvPr>
          <p:cNvSpPr txBox="1"/>
          <p:nvPr/>
        </p:nvSpPr>
        <p:spPr>
          <a:xfrm>
            <a:off x="740395" y="5554931"/>
            <a:ext cx="7663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Hétérogénéité statistique selon I</a:t>
            </a:r>
            <a:r>
              <a:rPr lang="fr-CA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25%: faible, 50%: modérée et 75%: élevée</a:t>
            </a:r>
            <a:r>
              <a:rPr lang="fr-CA" dirty="0">
                <a:effectLst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4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34644"/>
            <a:ext cx="7882128" cy="1076914"/>
          </a:xfrm>
        </p:spPr>
        <p:txBody>
          <a:bodyPr anchor="ctr">
            <a:normAutofit/>
          </a:bodyPr>
          <a:lstStyle/>
          <a:p>
            <a:r>
              <a:rPr lang="fr-FR" sz="3500" dirty="0"/>
              <a:t>Résultats : contrôle TA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51299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81D175-2F63-967F-D53F-71E6FDFA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</a:rPr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5BA1A8-D4EF-AB66-3ECC-984994C9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960" y="6356350"/>
            <a:ext cx="19751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22C96E-BF27-A346-A4BE-8D46C2251211}" type="slidenum">
              <a:rPr lang="fr-FR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14131B98-B045-3601-1120-9E31FC53B99E}"/>
              </a:ext>
            </a:extLst>
          </p:cNvPr>
          <p:cNvGrpSpPr/>
          <p:nvPr/>
        </p:nvGrpSpPr>
        <p:grpSpPr>
          <a:xfrm>
            <a:off x="1768249" y="6168297"/>
            <a:ext cx="5607502" cy="307777"/>
            <a:chOff x="1918010" y="6024399"/>
            <a:chExt cx="5607502" cy="307777"/>
          </a:xfrm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C61AA2F3-A1BC-2889-D210-66B74527B12B}"/>
                </a:ext>
              </a:extLst>
            </p:cNvPr>
            <p:cNvCxnSpPr>
              <a:cxnSpLocks/>
            </p:cNvCxnSpPr>
            <p:nvPr/>
          </p:nvCxnSpPr>
          <p:spPr>
            <a:xfrm>
              <a:off x="1918010" y="6070079"/>
              <a:ext cx="560750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36AEA44-49D5-F445-B011-FFDB08E2AE1E}"/>
                </a:ext>
              </a:extLst>
            </p:cNvPr>
            <p:cNvSpPr txBox="1"/>
            <p:nvPr/>
          </p:nvSpPr>
          <p:spPr>
            <a:xfrm>
              <a:off x="2948718" y="6024399"/>
              <a:ext cx="3546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/>
                <a:t>Intensité des </a:t>
              </a:r>
              <a:r>
                <a:rPr lang="fr-FR" sz="1400" dirty="0" err="1"/>
                <a:t>co</a:t>
              </a:r>
              <a:r>
                <a:rPr lang="fr-FR" sz="1400" dirty="0"/>
                <a:t>-interventions</a:t>
              </a:r>
            </a:p>
          </p:txBody>
        </p:sp>
      </p:grpSp>
      <p:pic>
        <p:nvPicPr>
          <p:cNvPr id="18" name="Espace réservé du contenu 17">
            <a:extLst>
              <a:ext uri="{FF2B5EF4-FFF2-40B4-BE49-F238E27FC236}">
                <a16:creationId xmlns:a16="http://schemas.microsoft.com/office/drawing/2014/main" id="{A1EBCC67-0666-0D06-1DF6-25C68B47A2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095" y="1117640"/>
            <a:ext cx="9047524" cy="50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60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454" y="825191"/>
            <a:ext cx="5599922" cy="6032810"/>
          </a:xfrm>
        </p:spPr>
        <p:txBody>
          <a:bodyPr anchor="ctr">
            <a:normAutofit/>
          </a:bodyPr>
          <a:lstStyle/>
          <a:p>
            <a:r>
              <a:rPr lang="fr-FR" dirty="0"/>
              <a:t>La MPAD seule ne permet pas un contrôle de la tension artérielle, il faut que des interventions supplémentaires y soient associées. </a:t>
            </a:r>
          </a:p>
          <a:p>
            <a:r>
              <a:rPr lang="fr-FR" dirty="0"/>
              <a:t>Avec </a:t>
            </a:r>
            <a:r>
              <a:rPr lang="fr-FR" dirty="0" err="1"/>
              <a:t>co</a:t>
            </a:r>
            <a:r>
              <a:rPr lang="fr-FR" dirty="0"/>
              <a:t>-interventions : </a:t>
            </a:r>
          </a:p>
          <a:p>
            <a:pPr lvl="1"/>
            <a:r>
              <a:rPr lang="fr-FR" dirty="0"/>
              <a:t>En moyenne effet d’environ -4 </a:t>
            </a:r>
            <a:r>
              <a:rPr lang="fr-FR" dirty="0" err="1"/>
              <a:t>mmHg</a:t>
            </a:r>
            <a:r>
              <a:rPr lang="fr-FR" dirty="0"/>
              <a:t> </a:t>
            </a:r>
            <a:r>
              <a:rPr lang="fr-FR" dirty="0" err="1"/>
              <a:t>TAs</a:t>
            </a:r>
            <a:r>
              <a:rPr lang="fr-FR" dirty="0"/>
              <a:t>, diminution du risque cardiovasculaire d’environ 15%.</a:t>
            </a:r>
            <a:endParaRPr lang="fr-FR" sz="28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7A022F-70D9-8942-AE83-AC9BC788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153C02-92B7-0EEE-0082-EB5D108C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188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454" y="825191"/>
            <a:ext cx="5599922" cy="6032810"/>
          </a:xfrm>
        </p:spPr>
        <p:txBody>
          <a:bodyPr anchor="ctr">
            <a:normAutofit/>
          </a:bodyPr>
          <a:lstStyle/>
          <a:p>
            <a:r>
              <a:rPr lang="fr-FR" dirty="0"/>
              <a:t>Comment expliquer les résultats?</a:t>
            </a:r>
          </a:p>
          <a:p>
            <a:pPr lvl="1"/>
            <a:r>
              <a:rPr lang="fr-FR" dirty="0"/>
              <a:t>Augmentation de l’intensité du traitement hypotenseur : MPAD plus efficace chez patients avec initialement moins de médicaments selon Tucker. + 0,4 (0,17-0,62) médicament selon </a:t>
            </a:r>
            <a:r>
              <a:rPr lang="fr-FR" dirty="0" err="1"/>
              <a:t>Omboni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Meilleure compliance </a:t>
            </a:r>
            <a:r>
              <a:rPr lang="fr-FR" dirty="0" err="1"/>
              <a:t>Rx</a:t>
            </a:r>
            <a:r>
              <a:rPr lang="fr-FR" dirty="0"/>
              <a:t>? Non, selon </a:t>
            </a:r>
            <a:r>
              <a:rPr lang="fr-FR" dirty="0" err="1"/>
              <a:t>Omboni</a:t>
            </a:r>
            <a:r>
              <a:rPr lang="fr-FR" dirty="0"/>
              <a:t> (3 études seulement).</a:t>
            </a:r>
          </a:p>
          <a:p>
            <a:pPr lvl="1"/>
            <a:r>
              <a:rPr lang="fr-FR" dirty="0"/>
              <a:t>Changements aux habitudes de vie? Non-évalué.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7A022F-70D9-8942-AE83-AC9BC788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153C02-92B7-0EEE-0082-EB5D108C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747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Discussion</a:t>
            </a:r>
            <a:br>
              <a:rPr lang="fr-FR" sz="3200" dirty="0">
                <a:solidFill>
                  <a:srgbClr val="FFFFFF"/>
                </a:solidFill>
              </a:rPr>
            </a:br>
            <a:r>
              <a:rPr lang="fr-FR" sz="2400" i="1" dirty="0">
                <a:solidFill>
                  <a:srgbClr val="FFFFFF"/>
                </a:solidFill>
              </a:rPr>
              <a:t>Force</a:t>
            </a:r>
            <a:endParaRPr lang="fr-FR" sz="3200" i="1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L’étude de méta-analyses regroupe plus de données de patients et augmente la puissance pour mettre en évidence l’effet.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7A022F-70D9-8942-AE83-AC9BC788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153C02-92B7-0EEE-0082-EB5D108C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009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Discussion</a:t>
            </a:r>
            <a:br>
              <a:rPr lang="fr-FR" sz="3200" dirty="0">
                <a:solidFill>
                  <a:srgbClr val="FFFFFF"/>
                </a:solidFill>
              </a:rPr>
            </a:br>
            <a:r>
              <a:rPr lang="fr-FR" sz="2400" i="1" dirty="0">
                <a:solidFill>
                  <a:srgbClr val="FFFFFF"/>
                </a:solidFill>
              </a:rPr>
              <a:t>Limites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Hétérogénéité clinique et statistique. L’analyse d’études individuelles aurait été préférable pour définir précisément les interventions efficaces.</a:t>
            </a:r>
          </a:p>
          <a:p>
            <a:r>
              <a:rPr lang="fr-FR" dirty="0"/>
              <a:t>Données incomplètes sur paramètres d’intérêt ex: représentation groupes marginalisés.</a:t>
            </a:r>
          </a:p>
          <a:p>
            <a:r>
              <a:rPr lang="fr-FR" dirty="0"/>
              <a:t>Choix des analyses des 10 dernières années: pas garantie de technologie MPAD récente.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7A022F-70D9-8942-AE83-AC9BC788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153C02-92B7-0EEE-0082-EB5D108C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072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Impacts négatifs potentiels</a:t>
            </a:r>
            <a:endParaRPr lang="fr-FR" sz="3200" i="1" dirty="0">
              <a:solidFill>
                <a:srgbClr val="FFFFFF"/>
              </a:solidFill>
            </a:endParaRP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Coûts, mais analyse économique de </a:t>
            </a:r>
            <a:r>
              <a:rPr lang="fr-FR" dirty="0" err="1"/>
              <a:t>Shantharam</a:t>
            </a:r>
            <a:r>
              <a:rPr lang="fr-FR" dirty="0"/>
              <a:t> est favorable à MPAD avec support.</a:t>
            </a:r>
          </a:p>
          <a:p>
            <a:r>
              <a:rPr lang="fr-FR" dirty="0"/>
              <a:t>Anxiété, obligation de temps et d’effort</a:t>
            </a:r>
          </a:p>
          <a:p>
            <a:pPr lvl="1"/>
            <a:r>
              <a:rPr lang="fr-FR" dirty="0"/>
              <a:t>Évaluation sur la qualité de vie par </a:t>
            </a:r>
            <a:r>
              <a:rPr lang="fr-FR" dirty="0" err="1"/>
              <a:t>Omboni</a:t>
            </a:r>
            <a:r>
              <a:rPr lang="fr-FR" dirty="0"/>
              <a:t> (4 études), aspect physique amélioré, pas d’impact sur aspect mental selon échelles validées.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7A022F-70D9-8942-AE83-AC9BC788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74280"/>
            <a:ext cx="3086100" cy="365125"/>
          </a:xfrm>
        </p:spPr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153C02-92B7-0EEE-0082-EB5D108C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14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Conflits d’intérêts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endParaRPr lang="fr-FR" dirty="0"/>
          </a:p>
          <a:p>
            <a:r>
              <a:rPr lang="fr-FR" dirty="0"/>
              <a:t>Aucun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B58B9A-E8A3-32DA-F287-7B7B0A3E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A99A73-55F9-EB2B-451E-494566F1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003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46C3A662-7FBE-64E1-A2B3-974BF51A4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131268"/>
              </p:ext>
            </p:extLst>
          </p:nvPr>
        </p:nvGraphicFramePr>
        <p:xfrm>
          <a:off x="104543" y="1388131"/>
          <a:ext cx="8524332" cy="4552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7D68E4-31D7-B84D-23AD-05C5E277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C1DE0F-8C30-3F4D-DB3E-3DF14A7F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21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7037835-3385-69B6-D82D-F75222E0AFEB}"/>
              </a:ext>
            </a:extLst>
          </p:cNvPr>
          <p:cNvSpPr txBox="1"/>
          <p:nvPr/>
        </p:nvSpPr>
        <p:spPr>
          <a:xfrm>
            <a:off x="-62721" y="480190"/>
            <a:ext cx="28108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Le patient a-t-il un appareil pour MPAD? Peut-il s’en procurer un?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C282FC1-4C95-3A28-1FC7-C7CA03467334}"/>
              </a:ext>
            </a:extLst>
          </p:cNvPr>
          <p:cNvSpPr txBox="1"/>
          <p:nvPr/>
        </p:nvSpPr>
        <p:spPr>
          <a:xfrm>
            <a:off x="2325029" y="61175"/>
            <a:ext cx="449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PERLE CLINIQUE - Suivi HTA</a:t>
            </a:r>
          </a:p>
        </p:txBody>
      </p:sp>
    </p:spTree>
    <p:extLst>
      <p:ext uri="{BB962C8B-B14F-4D97-AF65-F5344CB8AC3E}">
        <p14:creationId xmlns:p14="http://schemas.microsoft.com/office/powerpoint/2010/main" val="321771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334644"/>
            <a:ext cx="7882128" cy="1076914"/>
          </a:xfrm>
        </p:spPr>
        <p:txBody>
          <a:bodyPr anchor="ctr">
            <a:normAutofit/>
          </a:bodyPr>
          <a:lstStyle/>
          <a:p>
            <a:r>
              <a:rPr lang="fr-FR" sz="3500" dirty="0"/>
              <a:t>Impact de la modification des comportements liés à la santé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51299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81D175-2F63-967F-D53F-71E6FDFA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>
                <a:solidFill>
                  <a:schemeClr val="tx1">
                    <a:lumMod val="50000"/>
                    <a:lumOff val="50000"/>
                  </a:schemeClr>
                </a:solidFill>
              </a:rPr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5BA1A8-D4EF-AB66-3ECC-984994C9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960" y="6356350"/>
            <a:ext cx="19751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122C96E-BF27-A346-A4BE-8D46C2251211}" type="slidenum">
              <a:rPr lang="fr-FR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22</a:t>
            </a:fld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98D5D9E7-592F-F513-1174-D1E1492E5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740094"/>
              </p:ext>
            </p:extLst>
          </p:nvPr>
        </p:nvGraphicFramePr>
        <p:xfrm>
          <a:off x="1126528" y="1954748"/>
          <a:ext cx="6890944" cy="3181429"/>
        </p:xfrm>
        <a:graphic>
          <a:graphicData uri="http://schemas.openxmlformats.org/drawingml/2006/table">
            <a:tbl>
              <a:tblPr firstRow="1" firstCol="1" bandRow="1"/>
              <a:tblGrid>
                <a:gridCol w="3769392">
                  <a:extLst>
                    <a:ext uri="{9D8B030D-6E8A-4147-A177-3AD203B41FA5}">
                      <a16:colId xmlns:a16="http://schemas.microsoft.com/office/drawing/2014/main" val="2021215526"/>
                    </a:ext>
                  </a:extLst>
                </a:gridCol>
                <a:gridCol w="3121552">
                  <a:extLst>
                    <a:ext uri="{9D8B030D-6E8A-4147-A177-3AD203B41FA5}">
                      <a16:colId xmlns:a16="http://schemas.microsoft.com/office/drawing/2014/main" val="1150137066"/>
                    </a:ext>
                  </a:extLst>
                </a:gridCol>
              </a:tblGrid>
              <a:tr h="895454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Intervention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Changement de pression systolique moyen (mmHg)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345954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Activité aérobique régulière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673622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Réduction apport de sodium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536872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Diminution consommation alcool</a:t>
                      </a:r>
                      <a:endParaRPr lang="fr-C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141921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Cessation tabagique 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687727"/>
                  </a:ext>
                </a:extLst>
              </a:tr>
              <a:tr h="457195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Régime DASH</a:t>
                      </a:r>
                      <a:endParaRPr lang="fr-CA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</a:t>
                      </a:r>
                      <a:endParaRPr lang="fr-CA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8012" marR="128012" marT="177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553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831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Fiabilité des données: comment guider les patients vers des appareils certifiés? Comment s’assurer que la mesure est faite adéquatement?</a:t>
            </a:r>
          </a:p>
          <a:p>
            <a:r>
              <a:rPr lang="fr-FR" dirty="0"/>
              <a:t>HTA reste une issue secondaire.</a:t>
            </a:r>
          </a:p>
          <a:p>
            <a:r>
              <a:rPr lang="fr-FR" dirty="0"/>
              <a:t>Avenues possibles de recherche</a:t>
            </a:r>
          </a:p>
          <a:p>
            <a:pPr lvl="1"/>
            <a:r>
              <a:rPr lang="fr-FR" dirty="0"/>
              <a:t>Études avec résultats sur issues cardiovasculaires/AVC</a:t>
            </a:r>
          </a:p>
          <a:p>
            <a:pPr lvl="2"/>
            <a:r>
              <a:rPr lang="fr-FR" dirty="0"/>
              <a:t>Éthique? Maintenant que MPAD est le standard de traitement.</a:t>
            </a:r>
          </a:p>
          <a:p>
            <a:pPr lvl="1"/>
            <a:r>
              <a:rPr lang="fr-FR" dirty="0"/>
              <a:t>RRSPUM : recherche d’implantation MPAD chez patients suivis en CUMF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7D68E4-31D7-B84D-23AD-05C5E277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C1DE0F-8C30-3F4D-DB3E-3DF14A7F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021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Références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 fontScale="85000"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Canada. Le Quotidien — Rapports sur la santé : tension artérielle, hypertension et principaux facteurs de risque [Internet]. 2019 [cité 17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2023]. Disponible à: https://www150.statcan.gc.ca/n1/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daily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-quotidien/190220/dq190220a-fra.htm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Hypertension Canada’s 2020 Comprehensive Guidelines for the Prevention, Diagnosis, Risk Assessment, and Treatment of Hypertension in Adults and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Children.pdf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[Internet].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Google Docs. [cité 17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avr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2023].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Kaczorowski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Myers MG,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Gelfer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M, Dawes M,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EJ, Berg A, et al. How do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physicians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blood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pressure in routine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practice? Can Fam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Physician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mars 2017;63(3):e193‑9.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Omboni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Gazzola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Carabelli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G. Clinical usefulness and cost effectiveness of home blood pressure telemonitoring: meta-analysis of randomized controlled studies. Journal of Hypertension. mars 2013;31(3):455. </a:t>
            </a:r>
            <a:endParaRPr lang="fr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Reboussin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DM, Allen NB, Griswold ME,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Guallar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E, Hong Y, Lackland DT, et al. Systematic Review for the 2017 ACC/AHA/AAPA/ABC/ACPM/AGS/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APhA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/ASH/ASPC/NMA/PCNA Guideline for the Prevention, Detection, Evaluation, and Management of High Blood Pressure in Adults: A Report of the American College of Cardiology/American Heart Association Task Force on Clinical Practice Guidelines. Circulation. 23 oct 2018;138(17):e595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616. 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7D68E4-31D7-B84D-23AD-05C5E277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C1DE0F-8C30-3F4D-DB3E-3DF14A7F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709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Références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094841" cy="5585619"/>
          </a:xfrm>
        </p:spPr>
        <p:txBody>
          <a:bodyPr anchor="ctr">
            <a:normAutofit fontScale="77500" lnSpcReduction="20000"/>
          </a:bodyPr>
          <a:lstStyle/>
          <a:p>
            <a:pPr marL="342900" lvl="0" indent="-342900">
              <a:buFont typeface="+mj-lt"/>
              <a:buAutoNum type="arabicPeriod" startAt="6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Satoh M, Maeda T,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Hoshide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S, Ohkubo T. Is antihypertensive treatment based on home blood pressure recommended rather than that based on office blood pressure in adults with essential hypertension? (meta-analysis).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Hypertens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juin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2019;42(6):807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Shantharam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SS, Mahalingam M, Rasool A, Reynolds JA, Bhuiya AR, Satchell TD, et al. Systematic Review of Self-Measured Blood Pressure Monitoring With Support: Intervention Effectiveness and Cost. 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 J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Med.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févr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2022;62(2):285</a:t>
            </a:r>
            <a:r>
              <a:rPr lang="fr-CA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98. 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Sheppard JP, Tucker KL, Davison WJ, Stevens R,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Aekplakorn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W, Bosworth HB, et al. Self-monitoring of Blood Pressure in Patients With Hypertension-Related Multi-morbidity: Systematic Review and Individual Patient Data Meta-analysis. 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 J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Hypertens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mars 2020;33(3):243</a:t>
            </a:r>
            <a:r>
              <a:rPr lang="fr-CA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51. 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Shimbo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D, Artinian NT, Basile JN, Krakoff LR, Margolis KL,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Rakotz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MK, et al. Self-Measured Blood Pressure Monitoring at Home: A Joint Policy Statement From the American Heart Association and American Medical Association. Circulation. 28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juill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2020;142(4):e42</a:t>
            </a:r>
            <a:r>
              <a:rPr lang="en-US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63. 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Tucker KL, Sheppard JP, Stevens R, Bosworth HB, Bove A, Bray EP, et al. Self-monitoring of blood pressure in hypertension: A systematic review and individual patient data meta-analysis.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PLoS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Med. 19 sept 2017;14(9):e1002389. </a:t>
            </a:r>
            <a:endParaRPr lang="fr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Uhlig K, Patel K, Ip S,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Kitsios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GD, Balk EM. Self-Measured Blood Pressure Monitoring in the Management of Hypertension. 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 </a:t>
            </a:r>
            <a:r>
              <a:rPr lang="fr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Intern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Med. 6 août 2013;159(3):185</a:t>
            </a:r>
            <a:r>
              <a:rPr lang="fr-CA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94.</a:t>
            </a:r>
            <a:r>
              <a:rPr lang="fr-CA" dirty="0">
                <a:effectLst/>
              </a:rPr>
              <a:t> </a:t>
            </a:r>
          </a:p>
          <a:p>
            <a:pPr marL="342900" lvl="0" indent="-342900">
              <a:buFont typeface="+mj-lt"/>
              <a:buAutoNum type="arabicPeriod" startAt="6"/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Grille d’analyse critique : revues systématiques et méta-analyses. Groupe de travail en lecture critique 2022 [En ligne]. Studium formation continue; Portail académique de médecine familiale [cité le 11 mai 2023].</a:t>
            </a:r>
            <a:r>
              <a:rPr lang="fr-CA" sz="1400" dirty="0">
                <a:effectLst/>
              </a:rPr>
              <a:t> </a:t>
            </a:r>
            <a:endParaRPr lang="fr-FR" sz="19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7D68E4-31D7-B84D-23AD-05C5E277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C1DE0F-8C30-3F4D-DB3E-3DF14A7F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138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6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133242" y="1149336"/>
            <a:ext cx="2987899" cy="2240924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B4DBB0-6283-C4A9-0580-BF99C02C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613" y="1651394"/>
            <a:ext cx="4068305" cy="355521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600" b="1" kern="1200" dirty="0" err="1">
                <a:solidFill>
                  <a:schemeClr val="bg1"/>
                </a:solidFill>
              </a:rPr>
              <a:t>Quelles</a:t>
            </a:r>
            <a:r>
              <a:rPr lang="en-US" sz="6600" b="1" kern="1200" dirty="0">
                <a:solidFill>
                  <a:schemeClr val="bg1"/>
                </a:solidFill>
              </a:rPr>
              <a:t> </a:t>
            </a:r>
            <a:r>
              <a:rPr lang="en-US" sz="6600" b="1" kern="1200" dirty="0" err="1">
                <a:solidFill>
                  <a:schemeClr val="bg1"/>
                </a:solidFill>
              </a:rPr>
              <a:t>sont</a:t>
            </a:r>
            <a:r>
              <a:rPr lang="en-US" sz="6600" b="1" kern="1200" dirty="0">
                <a:solidFill>
                  <a:schemeClr val="bg1"/>
                </a:solidFill>
              </a:rPr>
              <a:t> </a:t>
            </a:r>
            <a:r>
              <a:rPr lang="en-US" sz="6600" b="1" kern="1200" dirty="0" err="1">
                <a:solidFill>
                  <a:schemeClr val="bg1"/>
                </a:solidFill>
              </a:rPr>
              <a:t>vos</a:t>
            </a:r>
            <a:r>
              <a:rPr lang="en-US" sz="6600" b="1" kern="1200" dirty="0">
                <a:solidFill>
                  <a:schemeClr val="bg1"/>
                </a:solidFill>
              </a:rPr>
              <a:t> questions?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2351" y="832686"/>
            <a:ext cx="828707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1D8F557-7419-A08F-5166-2584A7D48C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648" r="42780"/>
          <a:stretch/>
        </p:blipFill>
        <p:spPr>
          <a:xfrm>
            <a:off x="4890644" y="795510"/>
            <a:ext cx="385314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1615" y="4925384"/>
            <a:ext cx="657528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24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Amorce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2400" dirty="0"/>
              <a:t>HTA = une des raisons de consultation les plus fréquentes en première ligne.</a:t>
            </a:r>
          </a:p>
          <a:p>
            <a:r>
              <a:rPr lang="fr-FR" sz="2400" dirty="0"/>
              <a:t>Affecte presque 1 canadien sur 4.</a:t>
            </a:r>
          </a:p>
          <a:p>
            <a:r>
              <a:rPr lang="fr-FR" sz="2400" dirty="0"/>
              <a:t>Principal facteur de risque modifiable des maladies cardiovasculaires et de décès à l'échelle mondiale.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B58B9A-E8A3-32DA-F287-7B7B0A3E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A99A73-55F9-EB2B-451E-494566F1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4</a:t>
            </a:fld>
            <a:endParaRPr lang="fr-FR"/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40D91EE-9F0F-4E45-0C55-20D63FAB2939}"/>
              </a:ext>
            </a:extLst>
          </p:cNvPr>
          <p:cNvGrpSpPr/>
          <p:nvPr/>
        </p:nvGrpSpPr>
        <p:grpSpPr>
          <a:xfrm>
            <a:off x="305096" y="3674327"/>
            <a:ext cx="2335473" cy="914400"/>
            <a:chOff x="628651" y="3429000"/>
            <a:chExt cx="2335473" cy="914400"/>
          </a:xfrm>
        </p:grpSpPr>
        <p:pic>
          <p:nvPicPr>
            <p:cNvPr id="7" name="Graphique 6" descr="Man avec un remplissage uni">
              <a:extLst>
                <a:ext uri="{FF2B5EF4-FFF2-40B4-BE49-F238E27FC236}">
                  <a16:creationId xmlns:a16="http://schemas.microsoft.com/office/drawing/2014/main" id="{D9BF1FC5-5A82-611F-C195-EC0D3C662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28651" y="3429000"/>
              <a:ext cx="914400" cy="914400"/>
            </a:xfrm>
            <a:prstGeom prst="rect">
              <a:avLst/>
            </a:prstGeom>
          </p:spPr>
        </p:pic>
        <p:pic>
          <p:nvPicPr>
            <p:cNvPr id="11" name="Graphique 10" descr="Man contour">
              <a:extLst>
                <a:ext uri="{FF2B5EF4-FFF2-40B4-BE49-F238E27FC236}">
                  <a16:creationId xmlns:a16="http://schemas.microsoft.com/office/drawing/2014/main" id="{F7ADC171-7CEB-EA1D-E731-FE0B195FC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2342" y="3429000"/>
              <a:ext cx="914400" cy="914400"/>
            </a:xfrm>
            <a:prstGeom prst="rect">
              <a:avLst/>
            </a:prstGeom>
          </p:spPr>
        </p:pic>
        <p:pic>
          <p:nvPicPr>
            <p:cNvPr id="15" name="Graphique 14" descr="Man contour">
              <a:extLst>
                <a:ext uri="{FF2B5EF4-FFF2-40B4-BE49-F238E27FC236}">
                  <a16:creationId xmlns:a16="http://schemas.microsoft.com/office/drawing/2014/main" id="{3E72EACC-1F56-8ACF-FD66-172F3E08F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76033" y="3429000"/>
              <a:ext cx="914400" cy="914400"/>
            </a:xfrm>
            <a:prstGeom prst="rect">
              <a:avLst/>
            </a:prstGeom>
          </p:spPr>
        </p:pic>
        <p:pic>
          <p:nvPicPr>
            <p:cNvPr id="17" name="Graphique 16" descr="Man contour">
              <a:extLst>
                <a:ext uri="{FF2B5EF4-FFF2-40B4-BE49-F238E27FC236}">
                  <a16:creationId xmlns:a16="http://schemas.microsoft.com/office/drawing/2014/main" id="{49C02F49-7716-D8D4-4210-FD696FCEE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49724" y="34290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96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Amorce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Mesure de TA à domicile (MPAD) est recommandée par Hypertension Canada pour le suivi des patients hypertendus.</a:t>
            </a:r>
          </a:p>
          <a:p>
            <a:r>
              <a:rPr lang="fr-FR" dirty="0"/>
              <a:t>Meilleur indicateur de l’impact sur les organes cibles que les mesures de TA en clinique.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B58B9A-E8A3-32DA-F287-7B7B0A3E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A99A73-55F9-EB2B-451E-494566F1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14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133242" y="1149336"/>
            <a:ext cx="2987899" cy="2240924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B4DBB0-6283-C4A9-0580-BF99C02C6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613" y="1370170"/>
            <a:ext cx="4342002" cy="443191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r-FR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Est-ce que la MPAD est une intervention efficace dans le traitement de l’hypertension essentielle?</a:t>
            </a:r>
            <a:endParaRPr lang="en-US" sz="3600" b="1" kern="1200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2351" y="832686"/>
            <a:ext cx="828707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1D8F557-7419-A08F-5166-2584A7D48C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648" r="42780"/>
          <a:stretch/>
        </p:blipFill>
        <p:spPr>
          <a:xfrm>
            <a:off x="4890644" y="795510"/>
            <a:ext cx="3853140" cy="513752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1615" y="4925384"/>
            <a:ext cx="657528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97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r-F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patients adultes avec HTA primaire, traités ou non</a:t>
            </a:r>
          </a:p>
          <a:p>
            <a:r>
              <a:rPr lang="fr-F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mesure de la pression artérielle à domicile</a:t>
            </a:r>
            <a:endParaRPr lang="fr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mesure de la pression artérielle en clinique</a:t>
            </a:r>
            <a:endParaRPr lang="fr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réduction de la pression artérielle, contrôle adéquat de la pression artérielle</a:t>
            </a:r>
            <a:endParaRPr lang="fr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02B8D1-7566-438A-B09E-295BF323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B20523-F194-41D9-0E9C-2B2618BA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98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Méthode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Recensement des écrits: </a:t>
            </a:r>
            <a:r>
              <a:rPr lang="fr-FR" dirty="0" err="1"/>
              <a:t>Pubmed</a:t>
            </a:r>
            <a:r>
              <a:rPr lang="fr-FR" dirty="0"/>
              <a:t>, </a:t>
            </a:r>
            <a:r>
              <a:rPr lang="fr-FR" dirty="0" err="1"/>
              <a:t>Tripdatabase</a:t>
            </a:r>
            <a:r>
              <a:rPr lang="fr-FR" dirty="0"/>
              <a:t>, Google Scholar et Cochrane</a:t>
            </a:r>
          </a:p>
          <a:p>
            <a:r>
              <a:rPr lang="fr-FR" dirty="0"/>
              <a:t>Exemples de mots-clés: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"Essential Hypertension"[Mesh] AND "Blood Pressure Monitoring, Ambulatory"[Mesh]</a:t>
            </a:r>
            <a:endParaRPr lang="fr-CA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CA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Ambulatory</a:t>
            </a:r>
            <a:r>
              <a:rPr lang="fr-C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Blood Pressure Monitoring</a:t>
            </a:r>
            <a:endParaRPr lang="fr-CA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C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Monitoring, </a:t>
            </a:r>
            <a:r>
              <a:rPr lang="fr-CA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Ambulatory</a:t>
            </a:r>
            <a:r>
              <a:rPr lang="fr-C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Blood Pressure</a:t>
            </a:r>
            <a:endParaRPr lang="fr-CA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C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Blood Pressure Monitoring, Self</a:t>
            </a:r>
            <a:endParaRPr lang="fr-CA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C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Self Blood Pressure Monitoring</a:t>
            </a:r>
            <a:endParaRPr lang="fr-CA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C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Blood Pressure Monitoring, Home</a:t>
            </a:r>
            <a:endParaRPr lang="fr-CA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fr-C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Home Blood Pressure Monitoring</a:t>
            </a:r>
            <a:endParaRPr lang="fr-CA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35FDCF-F855-C023-49AD-AB47B399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DAAE74-AF68-C934-0CF1-1E13E8F3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44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Méthode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Méta-analyses et revues systématiques des 10 dernières années (choix arbitraire pour restreindre à technologies récentes).</a:t>
            </a:r>
          </a:p>
          <a:p>
            <a:r>
              <a:rPr lang="fr-FR" dirty="0"/>
              <a:t>Recherche manuelle des références des articles d’intérêt identifiés par la lecture du résumé.</a:t>
            </a:r>
          </a:p>
          <a:p>
            <a:r>
              <a:rPr lang="fr-FR" dirty="0"/>
              <a:t>7 articles, chevauchement limité entre les études primaires.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35FDCF-F855-C023-49AD-AB47B399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DAAE74-AF68-C934-0CF1-1E13E8F3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78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844128-4778-246A-68A3-A573B004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Méthode</a:t>
            </a:r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9F3A99-D2CC-CAD8-8B8B-3FCCD1690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 lnSpcReduction="10000"/>
          </a:bodyPr>
          <a:lstStyle/>
          <a:p>
            <a:r>
              <a:rPr lang="fr-FR" dirty="0"/>
              <a:t>MPAD seule avec visites médicales idem au groupe contrôle.</a:t>
            </a:r>
          </a:p>
          <a:p>
            <a:r>
              <a:rPr lang="fr-FR" dirty="0"/>
              <a:t>MPAD + </a:t>
            </a:r>
            <a:r>
              <a:rPr lang="fr-FR" dirty="0" err="1"/>
              <a:t>co</a:t>
            </a:r>
            <a:r>
              <a:rPr lang="fr-FR" dirty="0"/>
              <a:t>-interventions, exemples:</a:t>
            </a:r>
          </a:p>
          <a:p>
            <a:pPr lvl="1"/>
            <a:r>
              <a:rPr lang="fr-FR" dirty="0"/>
              <a:t>Outils téléphoniques ou web pour support et communication</a:t>
            </a:r>
          </a:p>
          <a:p>
            <a:pPr lvl="1"/>
            <a:r>
              <a:rPr lang="fr-FR" dirty="0"/>
              <a:t>Télémétrie</a:t>
            </a:r>
          </a:p>
          <a:p>
            <a:pPr lvl="1"/>
            <a:r>
              <a:rPr lang="fr-FR" dirty="0"/>
              <a:t>Support individualisé par pharmacien/infirmière</a:t>
            </a:r>
          </a:p>
          <a:p>
            <a:pPr lvl="1"/>
            <a:r>
              <a:rPr lang="fr-FR" dirty="0"/>
              <a:t>Titration des médicaments selon un protocole</a:t>
            </a:r>
          </a:p>
          <a:p>
            <a:pPr lvl="1"/>
            <a:r>
              <a:rPr lang="fr-FR" dirty="0"/>
              <a:t>Counseling habitudes de vie</a:t>
            </a:r>
          </a:p>
          <a:p>
            <a:pPr lvl="1"/>
            <a:r>
              <a:rPr lang="fr-FR" dirty="0"/>
              <a:t>Fréquence des contacts médicaux : variable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35FDCF-F855-C023-49AD-AB47B399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Gabrielle Fortin - CUMF du CLSC Hochelaga-Maisonneuve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DAAE74-AF68-C934-0CF1-1E13E8F3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2C96E-BF27-A346-A4BE-8D46C225121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5459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59796</TotalTime>
  <Words>1860</Words>
  <Application>Microsoft Macintosh PowerPoint</Application>
  <PresentationFormat>Format Lettre (8,5 x 11 po)</PresentationFormat>
  <Paragraphs>287</Paragraphs>
  <Slides>25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open sans</vt:lpstr>
      <vt:lpstr>Symbol</vt:lpstr>
      <vt:lpstr>Thème Office</vt:lpstr>
      <vt:lpstr>Avez-vous une «machine pour la pression» à la maison?</vt:lpstr>
      <vt:lpstr>Conflits d’intérêts</vt:lpstr>
      <vt:lpstr>Amorce</vt:lpstr>
      <vt:lpstr>Amorce</vt:lpstr>
      <vt:lpstr>Est-ce que la MPAD est une intervention efficace dans le traitement de l’hypertension essentielle?</vt:lpstr>
      <vt:lpstr>Introduction</vt:lpstr>
      <vt:lpstr>Méthode</vt:lpstr>
      <vt:lpstr>Méthode</vt:lpstr>
      <vt:lpstr>Méthode</vt:lpstr>
      <vt:lpstr>Résultats</vt:lpstr>
      <vt:lpstr>Résultats</vt:lpstr>
      <vt:lpstr>Résultats : différence TA systolique</vt:lpstr>
      <vt:lpstr>Résultats : différence TA systolique Hétérogénéité statistique</vt:lpstr>
      <vt:lpstr>Résultats : contrôle TA</vt:lpstr>
      <vt:lpstr>Discussion</vt:lpstr>
      <vt:lpstr>Discussion</vt:lpstr>
      <vt:lpstr>Discussion Force</vt:lpstr>
      <vt:lpstr>Discussion Limites</vt:lpstr>
      <vt:lpstr>Impacts négatifs potentiels</vt:lpstr>
      <vt:lpstr>Conclusion</vt:lpstr>
      <vt:lpstr>Impact de la modification des comportements liés à la santé</vt:lpstr>
      <vt:lpstr>Conclusions</vt:lpstr>
      <vt:lpstr>Références</vt:lpstr>
      <vt:lpstr>Références</vt:lpstr>
      <vt:lpstr>Quelles sont vos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Fortin Gabrielle</dc:creator>
  <cp:lastModifiedBy>Fortin Gabrielle</cp:lastModifiedBy>
  <cp:revision>49</cp:revision>
  <dcterms:created xsi:type="dcterms:W3CDTF">2023-04-10T00:26:54Z</dcterms:created>
  <dcterms:modified xsi:type="dcterms:W3CDTF">2023-05-29T01:11:38Z</dcterms:modified>
</cp:coreProperties>
</file>