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8" r:id="rId4"/>
    <p:sldId id="270" r:id="rId5"/>
    <p:sldId id="258" r:id="rId6"/>
    <p:sldId id="260" r:id="rId7"/>
    <p:sldId id="261" r:id="rId8"/>
    <p:sldId id="262" r:id="rId9"/>
    <p:sldId id="269" r:id="rId10"/>
    <p:sldId id="272" r:id="rId11"/>
    <p:sldId id="276" r:id="rId12"/>
    <p:sldId id="280" r:id="rId13"/>
    <p:sldId id="277" r:id="rId14"/>
    <p:sldId id="278" r:id="rId15"/>
    <p:sldId id="279" r:id="rId16"/>
    <p:sldId id="271" r:id="rId17"/>
    <p:sldId id="273" r:id="rId18"/>
    <p:sldId id="274" r:id="rId19"/>
    <p:sldId id="275" r:id="rId20"/>
    <p:sldId id="282" r:id="rId21"/>
    <p:sldId id="266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089" autoAdjust="0"/>
  </p:normalViewPr>
  <p:slideViewPr>
    <p:cSldViewPr snapToGrid="0">
      <p:cViewPr varScale="1">
        <p:scale>
          <a:sx n="77" d="100"/>
          <a:sy n="77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064BB-C93D-40E0-B910-238E448E08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3C9ED0-9B86-47F0-A50A-DA0B83EC576B}">
      <dgm:prSet/>
      <dgm:spPr/>
      <dgm:t>
        <a:bodyPr/>
        <a:lstStyle/>
        <a:p>
          <a:r>
            <a:rPr lang="en-US"/>
            <a:t>Taux d’absences</a:t>
          </a:r>
        </a:p>
      </dgm:t>
    </dgm:pt>
    <dgm:pt modelId="{DE6C586B-1E01-47E3-8A2A-25BE2645940B}" type="parTrans" cxnId="{0695EBCB-9554-4830-BDBD-E4D3E5E1E2D4}">
      <dgm:prSet/>
      <dgm:spPr/>
      <dgm:t>
        <a:bodyPr/>
        <a:lstStyle/>
        <a:p>
          <a:endParaRPr lang="en-US"/>
        </a:p>
      </dgm:t>
    </dgm:pt>
    <dgm:pt modelId="{5D133BCC-803B-47F9-94B4-C416D23B3014}" type="sibTrans" cxnId="{0695EBCB-9554-4830-BDBD-E4D3E5E1E2D4}">
      <dgm:prSet/>
      <dgm:spPr/>
      <dgm:t>
        <a:bodyPr/>
        <a:lstStyle/>
        <a:p>
          <a:endParaRPr lang="en-US"/>
        </a:p>
      </dgm:t>
    </dgm:pt>
    <dgm:pt modelId="{184A1B7E-015D-4932-B3ED-E0EF56BE731A}">
      <dgm:prSet/>
      <dgm:spPr/>
      <dgm:t>
        <a:bodyPr/>
        <a:lstStyle/>
        <a:p>
          <a:r>
            <a:rPr lang="en-US"/>
            <a:t>USA</a:t>
          </a:r>
        </a:p>
      </dgm:t>
    </dgm:pt>
    <dgm:pt modelId="{CF7C6D7D-2BA9-4A23-BA6C-E926234DFF3F}" type="parTrans" cxnId="{CB18AC0F-6FDC-4E3D-9769-DBCFDA41DC79}">
      <dgm:prSet/>
      <dgm:spPr/>
      <dgm:t>
        <a:bodyPr/>
        <a:lstStyle/>
        <a:p>
          <a:endParaRPr lang="en-US"/>
        </a:p>
      </dgm:t>
    </dgm:pt>
    <dgm:pt modelId="{A5376FCD-8833-4659-A8A0-5F2553E4987F}" type="sibTrans" cxnId="{CB18AC0F-6FDC-4E3D-9769-DBCFDA41DC79}">
      <dgm:prSet/>
      <dgm:spPr/>
      <dgm:t>
        <a:bodyPr/>
        <a:lstStyle/>
        <a:p>
          <a:endParaRPr lang="en-US"/>
        </a:p>
      </dgm:t>
    </dgm:pt>
    <dgm:pt modelId="{4213ECEB-09B8-4D9E-A11D-E1613CE08F21}">
      <dgm:prSet/>
      <dgm:spPr/>
      <dgm:t>
        <a:bodyPr/>
        <a:lstStyle/>
        <a:p>
          <a:r>
            <a:rPr lang="en-US"/>
            <a:t>Soins primaires universitaires: 7-26%</a:t>
          </a:r>
        </a:p>
      </dgm:t>
    </dgm:pt>
    <dgm:pt modelId="{4FB87750-B7BF-489C-997F-88584A36F8CA}" type="parTrans" cxnId="{C470B687-16D5-485F-AA0C-C18EDACBA7E3}">
      <dgm:prSet/>
      <dgm:spPr/>
      <dgm:t>
        <a:bodyPr/>
        <a:lstStyle/>
        <a:p>
          <a:endParaRPr lang="en-US"/>
        </a:p>
      </dgm:t>
    </dgm:pt>
    <dgm:pt modelId="{30B10FE6-FCE6-4E58-8A7D-A60222E52A4A}" type="sibTrans" cxnId="{C470B687-16D5-485F-AA0C-C18EDACBA7E3}">
      <dgm:prSet/>
      <dgm:spPr/>
      <dgm:t>
        <a:bodyPr/>
        <a:lstStyle/>
        <a:p>
          <a:endParaRPr lang="en-US"/>
        </a:p>
      </dgm:t>
    </dgm:pt>
    <dgm:pt modelId="{ACCC3574-AA67-4A9A-853D-69617D91B211}">
      <dgm:prSet/>
      <dgm:spPr/>
      <dgm:t>
        <a:bodyPr/>
        <a:lstStyle/>
        <a:p>
          <a:r>
            <a:rPr lang="en-US"/>
            <a:t>Soins primaires non-universitaires: 16,5-23%</a:t>
          </a:r>
        </a:p>
      </dgm:t>
    </dgm:pt>
    <dgm:pt modelId="{1BEF9CBC-E7B0-4325-B268-8F9A7CFFFB2C}" type="parTrans" cxnId="{B8F0DDA2-FD12-4A81-8593-2B6C8237D644}">
      <dgm:prSet/>
      <dgm:spPr/>
      <dgm:t>
        <a:bodyPr/>
        <a:lstStyle/>
        <a:p>
          <a:endParaRPr lang="en-US"/>
        </a:p>
      </dgm:t>
    </dgm:pt>
    <dgm:pt modelId="{9E9F3A5D-8180-4B88-A366-AF220317D4BB}" type="sibTrans" cxnId="{B8F0DDA2-FD12-4A81-8593-2B6C8237D644}">
      <dgm:prSet/>
      <dgm:spPr/>
      <dgm:t>
        <a:bodyPr/>
        <a:lstStyle/>
        <a:p>
          <a:endParaRPr lang="en-US"/>
        </a:p>
      </dgm:t>
    </dgm:pt>
    <dgm:pt modelId="{E56595B6-71B8-4DBE-8020-6B21E69213D4}">
      <dgm:prSet/>
      <dgm:spPr/>
      <dgm:t>
        <a:bodyPr/>
        <a:lstStyle/>
        <a:p>
          <a:r>
            <a:rPr lang="en-US"/>
            <a:t>Canada/Qc</a:t>
          </a:r>
        </a:p>
      </dgm:t>
    </dgm:pt>
    <dgm:pt modelId="{002D4E3E-6434-4F08-B1F1-7FBEC520C757}" type="parTrans" cxnId="{8777C616-D907-47F2-89B6-1927E1B4785D}">
      <dgm:prSet/>
      <dgm:spPr/>
      <dgm:t>
        <a:bodyPr/>
        <a:lstStyle/>
        <a:p>
          <a:endParaRPr lang="en-US"/>
        </a:p>
      </dgm:t>
    </dgm:pt>
    <dgm:pt modelId="{EDE1175E-7939-4C3C-A808-343A703C7C3D}" type="sibTrans" cxnId="{8777C616-D907-47F2-89B6-1927E1B4785D}">
      <dgm:prSet/>
      <dgm:spPr/>
      <dgm:t>
        <a:bodyPr/>
        <a:lstStyle/>
        <a:p>
          <a:endParaRPr lang="en-US"/>
        </a:p>
      </dgm:t>
    </dgm:pt>
    <dgm:pt modelId="{77582ABD-6A4F-4421-8D27-4613C567D054}">
      <dgm:prSet/>
      <dgm:spPr/>
      <dgm:t>
        <a:bodyPr/>
        <a:lstStyle/>
        <a:p>
          <a:r>
            <a:rPr lang="en-US"/>
            <a:t>7,8% dans 4 GMF-U</a:t>
          </a:r>
        </a:p>
      </dgm:t>
    </dgm:pt>
    <dgm:pt modelId="{BBE4D0D8-E169-44DA-B845-A06C1A7A8D3C}" type="parTrans" cxnId="{8AB6730F-4554-4E1C-B1C3-73F8B4905187}">
      <dgm:prSet/>
      <dgm:spPr/>
      <dgm:t>
        <a:bodyPr/>
        <a:lstStyle/>
        <a:p>
          <a:endParaRPr lang="en-US"/>
        </a:p>
      </dgm:t>
    </dgm:pt>
    <dgm:pt modelId="{28BBBABF-56B6-47C2-8985-B6FEC458BD3A}" type="sibTrans" cxnId="{8AB6730F-4554-4E1C-B1C3-73F8B4905187}">
      <dgm:prSet/>
      <dgm:spPr/>
      <dgm:t>
        <a:bodyPr/>
        <a:lstStyle/>
        <a:p>
          <a:endParaRPr lang="en-US"/>
        </a:p>
      </dgm:t>
    </dgm:pt>
    <dgm:pt modelId="{036A6A36-3360-4BE2-9BDE-5AFA5ABA7698}">
      <dgm:prSet/>
      <dgm:spPr/>
      <dgm:t>
        <a:bodyPr/>
        <a:lstStyle/>
        <a:p>
          <a:r>
            <a:rPr lang="en-US"/>
            <a:t>Répercussions</a:t>
          </a:r>
        </a:p>
      </dgm:t>
    </dgm:pt>
    <dgm:pt modelId="{6804DEF4-B9EB-4AC5-9F9B-37F62AA922EF}" type="parTrans" cxnId="{AFB90CD6-AC20-4EDD-97D4-5A9A54A7847B}">
      <dgm:prSet/>
      <dgm:spPr/>
      <dgm:t>
        <a:bodyPr/>
        <a:lstStyle/>
        <a:p>
          <a:endParaRPr lang="en-US"/>
        </a:p>
      </dgm:t>
    </dgm:pt>
    <dgm:pt modelId="{66F71D65-31A3-4B04-A58B-81B9FC1423CF}" type="sibTrans" cxnId="{AFB90CD6-AC20-4EDD-97D4-5A9A54A7847B}">
      <dgm:prSet/>
      <dgm:spPr/>
      <dgm:t>
        <a:bodyPr/>
        <a:lstStyle/>
        <a:p>
          <a:endParaRPr lang="en-US"/>
        </a:p>
      </dgm:t>
    </dgm:pt>
    <dgm:pt modelId="{31C54A8B-D957-4771-BB2B-6001FA6C379A}">
      <dgm:prSet/>
      <dgm:spPr/>
      <dgm:t>
        <a:bodyPr/>
        <a:lstStyle/>
        <a:p>
          <a:r>
            <a:rPr lang="en-US"/>
            <a:t>Financières: 150-300$ par patient</a:t>
          </a:r>
        </a:p>
      </dgm:t>
    </dgm:pt>
    <dgm:pt modelId="{748F08E4-1888-4860-BBCE-76F600EAC24A}" type="parTrans" cxnId="{54A0C6AF-57D9-44BB-B12B-F2F4E1199D9F}">
      <dgm:prSet/>
      <dgm:spPr/>
      <dgm:t>
        <a:bodyPr/>
        <a:lstStyle/>
        <a:p>
          <a:endParaRPr lang="en-US"/>
        </a:p>
      </dgm:t>
    </dgm:pt>
    <dgm:pt modelId="{4BA2E784-D170-45C3-934B-85C2DF2F7181}" type="sibTrans" cxnId="{54A0C6AF-57D9-44BB-B12B-F2F4E1199D9F}">
      <dgm:prSet/>
      <dgm:spPr/>
      <dgm:t>
        <a:bodyPr/>
        <a:lstStyle/>
        <a:p>
          <a:endParaRPr lang="en-US"/>
        </a:p>
      </dgm:t>
    </dgm:pt>
    <dgm:pt modelId="{43EBCCDB-ACC7-4F00-98A8-8176F27A44F6}">
      <dgm:prSet/>
      <dgm:spPr/>
      <dgm:t>
        <a:bodyPr/>
        <a:lstStyle/>
        <a:p>
          <a:r>
            <a:rPr lang="en-US"/>
            <a:t>Utilisation inefficace des ressources</a:t>
          </a:r>
        </a:p>
      </dgm:t>
    </dgm:pt>
    <dgm:pt modelId="{F1776F29-7C09-4727-B7E6-A15EBB52C5B3}" type="parTrans" cxnId="{0C4953BD-F3AB-4B6C-AA28-39DA22C0AC00}">
      <dgm:prSet/>
      <dgm:spPr/>
      <dgm:t>
        <a:bodyPr/>
        <a:lstStyle/>
        <a:p>
          <a:endParaRPr lang="en-US"/>
        </a:p>
      </dgm:t>
    </dgm:pt>
    <dgm:pt modelId="{6D5E109C-C860-4372-8572-9FB16A78E467}" type="sibTrans" cxnId="{0C4953BD-F3AB-4B6C-AA28-39DA22C0AC00}">
      <dgm:prSet/>
      <dgm:spPr/>
      <dgm:t>
        <a:bodyPr/>
        <a:lstStyle/>
        <a:p>
          <a:endParaRPr lang="en-US"/>
        </a:p>
      </dgm:t>
    </dgm:pt>
    <dgm:pt modelId="{CE6AFE2C-6154-433E-9CAC-0812C6D7CB6E}">
      <dgm:prSet/>
      <dgm:spPr/>
      <dgm:t>
        <a:bodyPr/>
        <a:lstStyle/>
        <a:p>
          <a:r>
            <a:rPr lang="en-US" dirty="0" err="1"/>
            <a:t>Soins</a:t>
          </a:r>
          <a:r>
            <a:rPr lang="en-US" dirty="0"/>
            <a:t> non </a:t>
          </a:r>
          <a:r>
            <a:rPr lang="en-US" dirty="0" err="1"/>
            <a:t>optimaux</a:t>
          </a:r>
          <a:endParaRPr lang="en-US" dirty="0"/>
        </a:p>
      </dgm:t>
    </dgm:pt>
    <dgm:pt modelId="{4EC6C838-425E-4FE5-A156-0024B34EC2B3}" type="parTrans" cxnId="{EE12823E-57E6-443C-BADB-651E0CE0A911}">
      <dgm:prSet/>
      <dgm:spPr/>
      <dgm:t>
        <a:bodyPr/>
        <a:lstStyle/>
        <a:p>
          <a:endParaRPr lang="en-US"/>
        </a:p>
      </dgm:t>
    </dgm:pt>
    <dgm:pt modelId="{96CDA46C-6054-4852-9902-47F814AF89A3}" type="sibTrans" cxnId="{EE12823E-57E6-443C-BADB-651E0CE0A911}">
      <dgm:prSet/>
      <dgm:spPr/>
      <dgm:t>
        <a:bodyPr/>
        <a:lstStyle/>
        <a:p>
          <a:endParaRPr lang="en-US"/>
        </a:p>
      </dgm:t>
    </dgm:pt>
    <dgm:pt modelId="{FC2E4DD5-473C-4E80-94BB-AA0347AF7C3C}">
      <dgm:prSet/>
      <dgm:spPr/>
      <dgm:t>
        <a:bodyPr/>
        <a:lstStyle/>
        <a:p>
          <a:r>
            <a:rPr lang="en-US"/>
            <a:t>Hospitalisations ↑</a:t>
          </a:r>
        </a:p>
      </dgm:t>
    </dgm:pt>
    <dgm:pt modelId="{3F9F1B59-7DD4-40FF-95DB-390ACD72D26F}" type="parTrans" cxnId="{D10B824C-277B-46CE-B108-2B281836C3EE}">
      <dgm:prSet/>
      <dgm:spPr/>
      <dgm:t>
        <a:bodyPr/>
        <a:lstStyle/>
        <a:p>
          <a:endParaRPr lang="en-US"/>
        </a:p>
      </dgm:t>
    </dgm:pt>
    <dgm:pt modelId="{5EBE030A-5C10-4918-ACBF-6086778765A5}" type="sibTrans" cxnId="{D10B824C-277B-46CE-B108-2B281836C3EE}">
      <dgm:prSet/>
      <dgm:spPr/>
      <dgm:t>
        <a:bodyPr/>
        <a:lstStyle/>
        <a:p>
          <a:endParaRPr lang="en-US"/>
        </a:p>
      </dgm:t>
    </dgm:pt>
    <dgm:pt modelId="{8832F895-050C-4487-9C1C-00FA35B632BC}" type="pres">
      <dgm:prSet presAssocID="{9FF064BB-C93D-40E0-B910-238E448E0820}" presName="linear" presStyleCnt="0">
        <dgm:presLayoutVars>
          <dgm:dir/>
          <dgm:animLvl val="lvl"/>
          <dgm:resizeHandles val="exact"/>
        </dgm:presLayoutVars>
      </dgm:prSet>
      <dgm:spPr/>
    </dgm:pt>
    <dgm:pt modelId="{92BE1D8C-2517-40FB-9D56-927B2C8B8FCE}" type="pres">
      <dgm:prSet presAssocID="{C93C9ED0-9B86-47F0-A50A-DA0B83EC576B}" presName="parentLin" presStyleCnt="0"/>
      <dgm:spPr/>
    </dgm:pt>
    <dgm:pt modelId="{5214BBFB-205B-4C7D-ACB6-F8FE76A815D0}" type="pres">
      <dgm:prSet presAssocID="{C93C9ED0-9B86-47F0-A50A-DA0B83EC576B}" presName="parentLeftMargin" presStyleLbl="node1" presStyleIdx="0" presStyleCnt="2"/>
      <dgm:spPr/>
    </dgm:pt>
    <dgm:pt modelId="{36B1A4A2-48E6-4F23-910C-8180B3C4B266}" type="pres">
      <dgm:prSet presAssocID="{C93C9ED0-9B86-47F0-A50A-DA0B83EC57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99274F-BF7F-459A-A3A5-1D9AFE27B43A}" type="pres">
      <dgm:prSet presAssocID="{C93C9ED0-9B86-47F0-A50A-DA0B83EC576B}" presName="negativeSpace" presStyleCnt="0"/>
      <dgm:spPr/>
    </dgm:pt>
    <dgm:pt modelId="{19EC353B-14AF-4268-8672-0190BB577A31}" type="pres">
      <dgm:prSet presAssocID="{C93C9ED0-9B86-47F0-A50A-DA0B83EC576B}" presName="childText" presStyleLbl="conFgAcc1" presStyleIdx="0" presStyleCnt="2">
        <dgm:presLayoutVars>
          <dgm:bulletEnabled val="1"/>
        </dgm:presLayoutVars>
      </dgm:prSet>
      <dgm:spPr/>
    </dgm:pt>
    <dgm:pt modelId="{E8CD451A-851B-459A-AC79-9E7E742825BC}" type="pres">
      <dgm:prSet presAssocID="{5D133BCC-803B-47F9-94B4-C416D23B3014}" presName="spaceBetweenRectangles" presStyleCnt="0"/>
      <dgm:spPr/>
    </dgm:pt>
    <dgm:pt modelId="{A3C65D6B-BA6C-4F71-9D07-128891360DFE}" type="pres">
      <dgm:prSet presAssocID="{036A6A36-3360-4BE2-9BDE-5AFA5ABA7698}" presName="parentLin" presStyleCnt="0"/>
      <dgm:spPr/>
    </dgm:pt>
    <dgm:pt modelId="{9192F69F-7B43-4728-9765-2E9F9148BF18}" type="pres">
      <dgm:prSet presAssocID="{036A6A36-3360-4BE2-9BDE-5AFA5ABA7698}" presName="parentLeftMargin" presStyleLbl="node1" presStyleIdx="0" presStyleCnt="2"/>
      <dgm:spPr/>
    </dgm:pt>
    <dgm:pt modelId="{B439C7C2-3D23-4C79-804D-1A84D0083263}" type="pres">
      <dgm:prSet presAssocID="{036A6A36-3360-4BE2-9BDE-5AFA5ABA769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7E30D6D-F6CE-4321-B042-FBD09371DA29}" type="pres">
      <dgm:prSet presAssocID="{036A6A36-3360-4BE2-9BDE-5AFA5ABA7698}" presName="negativeSpace" presStyleCnt="0"/>
      <dgm:spPr/>
    </dgm:pt>
    <dgm:pt modelId="{75BD4C1C-BA22-4441-857C-9AB30266CEEA}" type="pres">
      <dgm:prSet presAssocID="{036A6A36-3360-4BE2-9BDE-5AFA5ABA769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E337C01-70FF-46AB-9BAE-064CDAC2C14F}" type="presOf" srcId="{036A6A36-3360-4BE2-9BDE-5AFA5ABA7698}" destId="{B439C7C2-3D23-4C79-804D-1A84D0083263}" srcOrd="1" destOrd="0" presId="urn:microsoft.com/office/officeart/2005/8/layout/list1"/>
    <dgm:cxn modelId="{35A9850D-C708-4695-B32E-E4C3EC6D8861}" type="presOf" srcId="{ACCC3574-AA67-4A9A-853D-69617D91B211}" destId="{19EC353B-14AF-4268-8672-0190BB577A31}" srcOrd="0" destOrd="2" presId="urn:microsoft.com/office/officeart/2005/8/layout/list1"/>
    <dgm:cxn modelId="{8AB6730F-4554-4E1C-B1C3-73F8B4905187}" srcId="{E56595B6-71B8-4DBE-8020-6B21E69213D4}" destId="{77582ABD-6A4F-4421-8D27-4613C567D054}" srcOrd="0" destOrd="0" parTransId="{BBE4D0D8-E169-44DA-B845-A06C1A7A8D3C}" sibTransId="{28BBBABF-56B6-47C2-8985-B6FEC458BD3A}"/>
    <dgm:cxn modelId="{CB18AC0F-6FDC-4E3D-9769-DBCFDA41DC79}" srcId="{C93C9ED0-9B86-47F0-A50A-DA0B83EC576B}" destId="{184A1B7E-015D-4932-B3ED-E0EF56BE731A}" srcOrd="0" destOrd="0" parTransId="{CF7C6D7D-2BA9-4A23-BA6C-E926234DFF3F}" sibTransId="{A5376FCD-8833-4659-A8A0-5F2553E4987F}"/>
    <dgm:cxn modelId="{8777C616-D907-47F2-89B6-1927E1B4785D}" srcId="{C93C9ED0-9B86-47F0-A50A-DA0B83EC576B}" destId="{E56595B6-71B8-4DBE-8020-6B21E69213D4}" srcOrd="1" destOrd="0" parTransId="{002D4E3E-6434-4F08-B1F1-7FBEC520C757}" sibTransId="{EDE1175E-7939-4C3C-A808-343A703C7C3D}"/>
    <dgm:cxn modelId="{2C94A71F-1183-477B-AE2F-FD69C57B57CE}" type="presOf" srcId="{184A1B7E-015D-4932-B3ED-E0EF56BE731A}" destId="{19EC353B-14AF-4268-8672-0190BB577A31}" srcOrd="0" destOrd="0" presId="urn:microsoft.com/office/officeart/2005/8/layout/list1"/>
    <dgm:cxn modelId="{F7420D2A-742D-4651-ADE0-BF8BA46CD3B4}" type="presOf" srcId="{E56595B6-71B8-4DBE-8020-6B21E69213D4}" destId="{19EC353B-14AF-4268-8672-0190BB577A31}" srcOrd="0" destOrd="3" presId="urn:microsoft.com/office/officeart/2005/8/layout/list1"/>
    <dgm:cxn modelId="{AA63822F-5229-4FDB-A268-34AB8D961668}" type="presOf" srcId="{9FF064BB-C93D-40E0-B910-238E448E0820}" destId="{8832F895-050C-4487-9C1C-00FA35B632BC}" srcOrd="0" destOrd="0" presId="urn:microsoft.com/office/officeart/2005/8/layout/list1"/>
    <dgm:cxn modelId="{79735739-1725-49DE-A496-8390BC7BB74E}" type="presOf" srcId="{CE6AFE2C-6154-433E-9CAC-0812C6D7CB6E}" destId="{75BD4C1C-BA22-4441-857C-9AB30266CEEA}" srcOrd="0" destOrd="2" presId="urn:microsoft.com/office/officeart/2005/8/layout/list1"/>
    <dgm:cxn modelId="{EE12823E-57E6-443C-BADB-651E0CE0A911}" srcId="{036A6A36-3360-4BE2-9BDE-5AFA5ABA7698}" destId="{CE6AFE2C-6154-433E-9CAC-0812C6D7CB6E}" srcOrd="2" destOrd="0" parTransId="{4EC6C838-425E-4FE5-A156-0024B34EC2B3}" sibTransId="{96CDA46C-6054-4852-9902-47F814AF89A3}"/>
    <dgm:cxn modelId="{D10B824C-277B-46CE-B108-2B281836C3EE}" srcId="{036A6A36-3360-4BE2-9BDE-5AFA5ABA7698}" destId="{FC2E4DD5-473C-4E80-94BB-AA0347AF7C3C}" srcOrd="3" destOrd="0" parTransId="{3F9F1B59-7DD4-40FF-95DB-390ACD72D26F}" sibTransId="{5EBE030A-5C10-4918-ACBF-6086778765A5}"/>
    <dgm:cxn modelId="{3F1F356D-4AC2-43B7-B763-821248AED732}" type="presOf" srcId="{FC2E4DD5-473C-4E80-94BB-AA0347AF7C3C}" destId="{75BD4C1C-BA22-4441-857C-9AB30266CEEA}" srcOrd="0" destOrd="3" presId="urn:microsoft.com/office/officeart/2005/8/layout/list1"/>
    <dgm:cxn modelId="{F15C0877-C460-43B3-A257-BA914F670F10}" type="presOf" srcId="{77582ABD-6A4F-4421-8D27-4613C567D054}" destId="{19EC353B-14AF-4268-8672-0190BB577A31}" srcOrd="0" destOrd="4" presId="urn:microsoft.com/office/officeart/2005/8/layout/list1"/>
    <dgm:cxn modelId="{AFF80857-0F06-4C9D-A217-7C0FCC016B26}" type="presOf" srcId="{036A6A36-3360-4BE2-9BDE-5AFA5ABA7698}" destId="{9192F69F-7B43-4728-9765-2E9F9148BF18}" srcOrd="0" destOrd="0" presId="urn:microsoft.com/office/officeart/2005/8/layout/list1"/>
    <dgm:cxn modelId="{A97AA75A-4295-425C-BB33-22C0775C8088}" type="presOf" srcId="{31C54A8B-D957-4771-BB2B-6001FA6C379A}" destId="{75BD4C1C-BA22-4441-857C-9AB30266CEEA}" srcOrd="0" destOrd="0" presId="urn:microsoft.com/office/officeart/2005/8/layout/list1"/>
    <dgm:cxn modelId="{C470B687-16D5-485F-AA0C-C18EDACBA7E3}" srcId="{184A1B7E-015D-4932-B3ED-E0EF56BE731A}" destId="{4213ECEB-09B8-4D9E-A11D-E1613CE08F21}" srcOrd="0" destOrd="0" parTransId="{4FB87750-B7BF-489C-997F-88584A36F8CA}" sibTransId="{30B10FE6-FCE6-4E58-8A7D-A60222E52A4A}"/>
    <dgm:cxn modelId="{B8F0DDA2-FD12-4A81-8593-2B6C8237D644}" srcId="{184A1B7E-015D-4932-B3ED-E0EF56BE731A}" destId="{ACCC3574-AA67-4A9A-853D-69617D91B211}" srcOrd="1" destOrd="0" parTransId="{1BEF9CBC-E7B0-4325-B268-8F9A7CFFFB2C}" sibTransId="{9E9F3A5D-8180-4B88-A366-AF220317D4BB}"/>
    <dgm:cxn modelId="{54A0C6AF-57D9-44BB-B12B-F2F4E1199D9F}" srcId="{036A6A36-3360-4BE2-9BDE-5AFA5ABA7698}" destId="{31C54A8B-D957-4771-BB2B-6001FA6C379A}" srcOrd="0" destOrd="0" parTransId="{748F08E4-1888-4860-BBCE-76F600EAC24A}" sibTransId="{4BA2E784-D170-45C3-934B-85C2DF2F7181}"/>
    <dgm:cxn modelId="{C11002BA-7F52-4BEB-A445-E05392C2D498}" type="presOf" srcId="{C93C9ED0-9B86-47F0-A50A-DA0B83EC576B}" destId="{5214BBFB-205B-4C7D-ACB6-F8FE76A815D0}" srcOrd="0" destOrd="0" presId="urn:microsoft.com/office/officeart/2005/8/layout/list1"/>
    <dgm:cxn modelId="{0C4953BD-F3AB-4B6C-AA28-39DA22C0AC00}" srcId="{036A6A36-3360-4BE2-9BDE-5AFA5ABA7698}" destId="{43EBCCDB-ACC7-4F00-98A8-8176F27A44F6}" srcOrd="1" destOrd="0" parTransId="{F1776F29-7C09-4727-B7E6-A15EBB52C5B3}" sibTransId="{6D5E109C-C860-4372-8572-9FB16A78E467}"/>
    <dgm:cxn modelId="{3FB0D6C4-946F-41B6-A447-38FE4F459BD3}" type="presOf" srcId="{4213ECEB-09B8-4D9E-A11D-E1613CE08F21}" destId="{19EC353B-14AF-4268-8672-0190BB577A31}" srcOrd="0" destOrd="1" presId="urn:microsoft.com/office/officeart/2005/8/layout/list1"/>
    <dgm:cxn modelId="{0695EBCB-9554-4830-BDBD-E4D3E5E1E2D4}" srcId="{9FF064BB-C93D-40E0-B910-238E448E0820}" destId="{C93C9ED0-9B86-47F0-A50A-DA0B83EC576B}" srcOrd="0" destOrd="0" parTransId="{DE6C586B-1E01-47E3-8A2A-25BE2645940B}" sibTransId="{5D133BCC-803B-47F9-94B4-C416D23B3014}"/>
    <dgm:cxn modelId="{AFB90CD6-AC20-4EDD-97D4-5A9A54A7847B}" srcId="{9FF064BB-C93D-40E0-B910-238E448E0820}" destId="{036A6A36-3360-4BE2-9BDE-5AFA5ABA7698}" srcOrd="1" destOrd="0" parTransId="{6804DEF4-B9EB-4AC5-9F9B-37F62AA922EF}" sibTransId="{66F71D65-31A3-4B04-A58B-81B9FC1423CF}"/>
    <dgm:cxn modelId="{241C67D8-F8F3-4040-BD88-3E28CAF10806}" type="presOf" srcId="{C93C9ED0-9B86-47F0-A50A-DA0B83EC576B}" destId="{36B1A4A2-48E6-4F23-910C-8180B3C4B266}" srcOrd="1" destOrd="0" presId="urn:microsoft.com/office/officeart/2005/8/layout/list1"/>
    <dgm:cxn modelId="{A23C3FE6-482D-444B-BAE1-895AC52BDB82}" type="presOf" srcId="{43EBCCDB-ACC7-4F00-98A8-8176F27A44F6}" destId="{75BD4C1C-BA22-4441-857C-9AB30266CEEA}" srcOrd="0" destOrd="1" presId="urn:microsoft.com/office/officeart/2005/8/layout/list1"/>
    <dgm:cxn modelId="{A5FA8F6E-9AFB-4112-AD00-F47ADC6E4733}" type="presParOf" srcId="{8832F895-050C-4487-9C1C-00FA35B632BC}" destId="{92BE1D8C-2517-40FB-9D56-927B2C8B8FCE}" srcOrd="0" destOrd="0" presId="urn:microsoft.com/office/officeart/2005/8/layout/list1"/>
    <dgm:cxn modelId="{84042191-F264-47C3-9E73-5A0C8A1ABA1E}" type="presParOf" srcId="{92BE1D8C-2517-40FB-9D56-927B2C8B8FCE}" destId="{5214BBFB-205B-4C7D-ACB6-F8FE76A815D0}" srcOrd="0" destOrd="0" presId="urn:microsoft.com/office/officeart/2005/8/layout/list1"/>
    <dgm:cxn modelId="{03051ED4-96DD-424E-8326-107640247C2E}" type="presParOf" srcId="{92BE1D8C-2517-40FB-9D56-927B2C8B8FCE}" destId="{36B1A4A2-48E6-4F23-910C-8180B3C4B266}" srcOrd="1" destOrd="0" presId="urn:microsoft.com/office/officeart/2005/8/layout/list1"/>
    <dgm:cxn modelId="{A1E59077-5186-47EC-87A8-BE5C5450E98A}" type="presParOf" srcId="{8832F895-050C-4487-9C1C-00FA35B632BC}" destId="{CC99274F-BF7F-459A-A3A5-1D9AFE27B43A}" srcOrd="1" destOrd="0" presId="urn:microsoft.com/office/officeart/2005/8/layout/list1"/>
    <dgm:cxn modelId="{FD04E431-2186-444D-BDA2-72D7AF43E10D}" type="presParOf" srcId="{8832F895-050C-4487-9C1C-00FA35B632BC}" destId="{19EC353B-14AF-4268-8672-0190BB577A31}" srcOrd="2" destOrd="0" presId="urn:microsoft.com/office/officeart/2005/8/layout/list1"/>
    <dgm:cxn modelId="{DE87E62E-7CC9-4A5F-AB59-47A31338A49A}" type="presParOf" srcId="{8832F895-050C-4487-9C1C-00FA35B632BC}" destId="{E8CD451A-851B-459A-AC79-9E7E742825BC}" srcOrd="3" destOrd="0" presId="urn:microsoft.com/office/officeart/2005/8/layout/list1"/>
    <dgm:cxn modelId="{78DF1E70-7EED-4195-B388-7B3BA907ED76}" type="presParOf" srcId="{8832F895-050C-4487-9C1C-00FA35B632BC}" destId="{A3C65D6B-BA6C-4F71-9D07-128891360DFE}" srcOrd="4" destOrd="0" presId="urn:microsoft.com/office/officeart/2005/8/layout/list1"/>
    <dgm:cxn modelId="{A05B2B52-3E90-441B-99AB-A2F0C9DF36D6}" type="presParOf" srcId="{A3C65D6B-BA6C-4F71-9D07-128891360DFE}" destId="{9192F69F-7B43-4728-9765-2E9F9148BF18}" srcOrd="0" destOrd="0" presId="urn:microsoft.com/office/officeart/2005/8/layout/list1"/>
    <dgm:cxn modelId="{16706710-6D20-49E8-9A10-93CC56384818}" type="presParOf" srcId="{A3C65D6B-BA6C-4F71-9D07-128891360DFE}" destId="{B439C7C2-3D23-4C79-804D-1A84D0083263}" srcOrd="1" destOrd="0" presId="urn:microsoft.com/office/officeart/2005/8/layout/list1"/>
    <dgm:cxn modelId="{ED2CDC2F-538F-497B-B7FB-C7C15A881742}" type="presParOf" srcId="{8832F895-050C-4487-9C1C-00FA35B632BC}" destId="{C7E30D6D-F6CE-4321-B042-FBD09371DA29}" srcOrd="5" destOrd="0" presId="urn:microsoft.com/office/officeart/2005/8/layout/list1"/>
    <dgm:cxn modelId="{0748479A-CDED-4F0A-A09C-AE7A3B1AADDA}" type="presParOf" srcId="{8832F895-050C-4487-9C1C-00FA35B632BC}" destId="{75BD4C1C-BA22-4441-857C-9AB30266CE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737AB-2671-4772-9955-7E1222C63A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CE14C-A89F-459C-A4A3-693515585AC6}">
      <dgm:prSet/>
      <dgm:spPr/>
      <dgm:t>
        <a:bodyPr/>
        <a:lstStyle/>
        <a:p>
          <a:r>
            <a:rPr lang="fr-CA" b="1" dirty="0"/>
            <a:t>Population</a:t>
          </a:r>
          <a:r>
            <a:rPr lang="fr-CA" dirty="0"/>
            <a:t> : </a:t>
          </a:r>
        </a:p>
        <a:p>
          <a:r>
            <a:rPr lang="fr-CA" dirty="0"/>
            <a:t>Patients ayant des rendez-vous médicaux cédulés</a:t>
          </a:r>
          <a:endParaRPr lang="en-US" dirty="0"/>
        </a:p>
      </dgm:t>
    </dgm:pt>
    <dgm:pt modelId="{DE77FD2D-EDE4-44F5-AC5A-336D2807A604}" type="parTrans" cxnId="{703AB4C1-839A-40A6-A704-1EC091CF5F93}">
      <dgm:prSet/>
      <dgm:spPr/>
      <dgm:t>
        <a:bodyPr/>
        <a:lstStyle/>
        <a:p>
          <a:endParaRPr lang="en-US"/>
        </a:p>
      </dgm:t>
    </dgm:pt>
    <dgm:pt modelId="{5E03C88E-3D38-4A7B-A311-DDC7F202CA2C}" type="sibTrans" cxnId="{703AB4C1-839A-40A6-A704-1EC091CF5F93}">
      <dgm:prSet/>
      <dgm:spPr/>
      <dgm:t>
        <a:bodyPr/>
        <a:lstStyle/>
        <a:p>
          <a:endParaRPr lang="en-US"/>
        </a:p>
      </dgm:t>
    </dgm:pt>
    <dgm:pt modelId="{AD8372A3-BDA3-41C3-8FD4-5BB11BB428DB}">
      <dgm:prSet/>
      <dgm:spPr/>
      <dgm:t>
        <a:bodyPr/>
        <a:lstStyle/>
        <a:p>
          <a:r>
            <a:rPr lang="fr-CA" b="1" dirty="0"/>
            <a:t>Intervention</a:t>
          </a:r>
          <a:r>
            <a:rPr lang="fr-CA" dirty="0"/>
            <a:t> : </a:t>
          </a:r>
        </a:p>
        <a:p>
          <a:r>
            <a:rPr lang="fr-CA" dirty="0"/>
            <a:t>Non applicable</a:t>
          </a:r>
          <a:endParaRPr lang="en-US" dirty="0"/>
        </a:p>
      </dgm:t>
    </dgm:pt>
    <dgm:pt modelId="{25320EF5-EC22-439A-B5E8-3FB1EE9A7DCB}" type="parTrans" cxnId="{D95C577A-32A9-48B1-BA96-7503DEC77A1F}">
      <dgm:prSet/>
      <dgm:spPr/>
      <dgm:t>
        <a:bodyPr/>
        <a:lstStyle/>
        <a:p>
          <a:endParaRPr lang="en-US"/>
        </a:p>
      </dgm:t>
    </dgm:pt>
    <dgm:pt modelId="{50C0CA30-51B7-4AF9-A1C3-2F1BDFBEDDDA}" type="sibTrans" cxnId="{D95C577A-32A9-48B1-BA96-7503DEC77A1F}">
      <dgm:prSet/>
      <dgm:spPr/>
      <dgm:t>
        <a:bodyPr/>
        <a:lstStyle/>
        <a:p>
          <a:endParaRPr lang="en-US"/>
        </a:p>
      </dgm:t>
    </dgm:pt>
    <dgm:pt modelId="{115D1E19-D61C-401C-A253-DE836EA578B0}">
      <dgm:prSet/>
      <dgm:spPr/>
      <dgm:t>
        <a:bodyPr/>
        <a:lstStyle/>
        <a:p>
          <a:r>
            <a:rPr lang="fr-CA" b="1" dirty="0"/>
            <a:t>Comparaison</a:t>
          </a:r>
          <a:r>
            <a:rPr lang="fr-CA" dirty="0"/>
            <a:t> : </a:t>
          </a:r>
        </a:p>
        <a:p>
          <a:r>
            <a:rPr lang="fr-CA" dirty="0"/>
            <a:t>Non applicable</a:t>
          </a:r>
          <a:endParaRPr lang="en-US" dirty="0"/>
        </a:p>
      </dgm:t>
    </dgm:pt>
    <dgm:pt modelId="{B26429E6-CCFD-4865-BECB-65D24DE7DC11}" type="parTrans" cxnId="{D6231EDD-C57C-4DDF-BC8C-FE5636D7B2A0}">
      <dgm:prSet/>
      <dgm:spPr/>
      <dgm:t>
        <a:bodyPr/>
        <a:lstStyle/>
        <a:p>
          <a:endParaRPr lang="en-US"/>
        </a:p>
      </dgm:t>
    </dgm:pt>
    <dgm:pt modelId="{FA476F4A-EBC7-4470-BAD9-7AA3DAE85175}" type="sibTrans" cxnId="{D6231EDD-C57C-4DDF-BC8C-FE5636D7B2A0}">
      <dgm:prSet/>
      <dgm:spPr/>
      <dgm:t>
        <a:bodyPr/>
        <a:lstStyle/>
        <a:p>
          <a:endParaRPr lang="en-US"/>
        </a:p>
      </dgm:t>
    </dgm:pt>
    <dgm:pt modelId="{A73B45A4-DDF9-4521-A6C8-DF9F64D9C613}">
      <dgm:prSet/>
      <dgm:spPr/>
      <dgm:t>
        <a:bodyPr/>
        <a:lstStyle/>
        <a:p>
          <a:r>
            <a:rPr lang="fr-CA" b="1" dirty="0" err="1"/>
            <a:t>Outcome</a:t>
          </a:r>
          <a:r>
            <a:rPr lang="fr-CA" dirty="0"/>
            <a:t> : </a:t>
          </a:r>
        </a:p>
        <a:p>
          <a:r>
            <a:rPr lang="fr-CA" dirty="0"/>
            <a:t>Facteurs associés aux absences aux rendez-vous médicaux</a:t>
          </a:r>
          <a:endParaRPr lang="en-US" dirty="0"/>
        </a:p>
      </dgm:t>
    </dgm:pt>
    <dgm:pt modelId="{AACE9B08-435E-4C41-9B5A-31EFE9435AAF}" type="parTrans" cxnId="{252224D6-A6B4-409C-9A45-ACE0123FA568}">
      <dgm:prSet/>
      <dgm:spPr/>
      <dgm:t>
        <a:bodyPr/>
        <a:lstStyle/>
        <a:p>
          <a:endParaRPr lang="en-US"/>
        </a:p>
      </dgm:t>
    </dgm:pt>
    <dgm:pt modelId="{2156737D-725C-42CB-BA8E-FB077C2A61C9}" type="sibTrans" cxnId="{252224D6-A6B4-409C-9A45-ACE0123FA568}">
      <dgm:prSet/>
      <dgm:spPr/>
      <dgm:t>
        <a:bodyPr/>
        <a:lstStyle/>
        <a:p>
          <a:endParaRPr lang="en-US"/>
        </a:p>
      </dgm:t>
    </dgm:pt>
    <dgm:pt modelId="{F7BFAC2A-154B-46BE-9046-D4D0C780EB8E}" type="pres">
      <dgm:prSet presAssocID="{5B1737AB-2671-4772-9955-7E1222C63AD8}" presName="linear" presStyleCnt="0">
        <dgm:presLayoutVars>
          <dgm:animLvl val="lvl"/>
          <dgm:resizeHandles val="exact"/>
        </dgm:presLayoutVars>
      </dgm:prSet>
      <dgm:spPr/>
    </dgm:pt>
    <dgm:pt modelId="{C32269B1-67AD-4DE7-8FA5-BF7A8E8C5217}" type="pres">
      <dgm:prSet presAssocID="{2EDCE14C-A89F-459C-A4A3-693515585A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01B66F-26F2-4210-968D-7C7B51DBB5D2}" type="pres">
      <dgm:prSet presAssocID="{5E03C88E-3D38-4A7B-A311-DDC7F202CA2C}" presName="spacer" presStyleCnt="0"/>
      <dgm:spPr/>
    </dgm:pt>
    <dgm:pt modelId="{F12FAE0C-2672-4E1D-850A-E8FF51D1CB36}" type="pres">
      <dgm:prSet presAssocID="{AD8372A3-BDA3-41C3-8FD4-5BB11BB428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2C39FB-396C-4269-99CB-7C194774AEAD}" type="pres">
      <dgm:prSet presAssocID="{50C0CA30-51B7-4AF9-A1C3-2F1BDFBEDDDA}" presName="spacer" presStyleCnt="0"/>
      <dgm:spPr/>
    </dgm:pt>
    <dgm:pt modelId="{E069466E-6B5E-49F4-814C-ED8A0172E21A}" type="pres">
      <dgm:prSet presAssocID="{115D1E19-D61C-401C-A253-DE836EA578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418EC8-A3B2-4E17-BBB7-7224D46DB2E5}" type="pres">
      <dgm:prSet presAssocID="{FA476F4A-EBC7-4470-BAD9-7AA3DAE85175}" presName="spacer" presStyleCnt="0"/>
      <dgm:spPr/>
    </dgm:pt>
    <dgm:pt modelId="{B4E8D4F0-3778-48C5-83A0-03FD9DF3ED6F}" type="pres">
      <dgm:prSet presAssocID="{A73B45A4-DDF9-4521-A6C8-DF9F64D9C61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551043-096D-4735-B9D4-C41856F1CB25}" type="presOf" srcId="{2EDCE14C-A89F-459C-A4A3-693515585AC6}" destId="{C32269B1-67AD-4DE7-8FA5-BF7A8E8C5217}" srcOrd="0" destOrd="0" presId="urn:microsoft.com/office/officeart/2005/8/layout/vList2"/>
    <dgm:cxn modelId="{D95C577A-32A9-48B1-BA96-7503DEC77A1F}" srcId="{5B1737AB-2671-4772-9955-7E1222C63AD8}" destId="{AD8372A3-BDA3-41C3-8FD4-5BB11BB428DB}" srcOrd="1" destOrd="0" parTransId="{25320EF5-EC22-439A-B5E8-3FB1EE9A7DCB}" sibTransId="{50C0CA30-51B7-4AF9-A1C3-2F1BDFBEDDDA}"/>
    <dgm:cxn modelId="{D289D081-5AA3-46B7-842D-65581E7DA2A3}" type="presOf" srcId="{AD8372A3-BDA3-41C3-8FD4-5BB11BB428DB}" destId="{F12FAE0C-2672-4E1D-850A-E8FF51D1CB36}" srcOrd="0" destOrd="0" presId="urn:microsoft.com/office/officeart/2005/8/layout/vList2"/>
    <dgm:cxn modelId="{0E52A8BD-6565-403B-B721-CF70F1FB2E64}" type="presOf" srcId="{5B1737AB-2671-4772-9955-7E1222C63AD8}" destId="{F7BFAC2A-154B-46BE-9046-D4D0C780EB8E}" srcOrd="0" destOrd="0" presId="urn:microsoft.com/office/officeart/2005/8/layout/vList2"/>
    <dgm:cxn modelId="{703AB4C1-839A-40A6-A704-1EC091CF5F93}" srcId="{5B1737AB-2671-4772-9955-7E1222C63AD8}" destId="{2EDCE14C-A89F-459C-A4A3-693515585AC6}" srcOrd="0" destOrd="0" parTransId="{DE77FD2D-EDE4-44F5-AC5A-336D2807A604}" sibTransId="{5E03C88E-3D38-4A7B-A311-DDC7F202CA2C}"/>
    <dgm:cxn modelId="{040D31D5-C256-49B8-A208-58852E87E603}" type="presOf" srcId="{115D1E19-D61C-401C-A253-DE836EA578B0}" destId="{E069466E-6B5E-49F4-814C-ED8A0172E21A}" srcOrd="0" destOrd="0" presId="urn:microsoft.com/office/officeart/2005/8/layout/vList2"/>
    <dgm:cxn modelId="{252224D6-A6B4-409C-9A45-ACE0123FA568}" srcId="{5B1737AB-2671-4772-9955-7E1222C63AD8}" destId="{A73B45A4-DDF9-4521-A6C8-DF9F64D9C613}" srcOrd="3" destOrd="0" parTransId="{AACE9B08-435E-4C41-9B5A-31EFE9435AAF}" sibTransId="{2156737D-725C-42CB-BA8E-FB077C2A61C9}"/>
    <dgm:cxn modelId="{894260DA-7046-4F27-8FE5-DC4640E3872D}" type="presOf" srcId="{A73B45A4-DDF9-4521-A6C8-DF9F64D9C613}" destId="{B4E8D4F0-3778-48C5-83A0-03FD9DF3ED6F}" srcOrd="0" destOrd="0" presId="urn:microsoft.com/office/officeart/2005/8/layout/vList2"/>
    <dgm:cxn modelId="{D6231EDD-C57C-4DDF-BC8C-FE5636D7B2A0}" srcId="{5B1737AB-2671-4772-9955-7E1222C63AD8}" destId="{115D1E19-D61C-401C-A253-DE836EA578B0}" srcOrd="2" destOrd="0" parTransId="{B26429E6-CCFD-4865-BECB-65D24DE7DC11}" sibTransId="{FA476F4A-EBC7-4470-BAD9-7AA3DAE85175}"/>
    <dgm:cxn modelId="{18C18A14-F0C3-410F-80EC-009382F5A0CA}" type="presParOf" srcId="{F7BFAC2A-154B-46BE-9046-D4D0C780EB8E}" destId="{C32269B1-67AD-4DE7-8FA5-BF7A8E8C5217}" srcOrd="0" destOrd="0" presId="urn:microsoft.com/office/officeart/2005/8/layout/vList2"/>
    <dgm:cxn modelId="{7AF8A1BE-768A-4989-87AD-F04749617154}" type="presParOf" srcId="{F7BFAC2A-154B-46BE-9046-D4D0C780EB8E}" destId="{7D01B66F-26F2-4210-968D-7C7B51DBB5D2}" srcOrd="1" destOrd="0" presId="urn:microsoft.com/office/officeart/2005/8/layout/vList2"/>
    <dgm:cxn modelId="{F8162C33-9F0A-4785-BC7A-A6E7B658426B}" type="presParOf" srcId="{F7BFAC2A-154B-46BE-9046-D4D0C780EB8E}" destId="{F12FAE0C-2672-4E1D-850A-E8FF51D1CB36}" srcOrd="2" destOrd="0" presId="urn:microsoft.com/office/officeart/2005/8/layout/vList2"/>
    <dgm:cxn modelId="{E07D91E3-C679-400D-AE99-B6B04690E0DB}" type="presParOf" srcId="{F7BFAC2A-154B-46BE-9046-D4D0C780EB8E}" destId="{B12C39FB-396C-4269-99CB-7C194774AEAD}" srcOrd="3" destOrd="0" presId="urn:microsoft.com/office/officeart/2005/8/layout/vList2"/>
    <dgm:cxn modelId="{DC101316-E9E5-4FF8-A843-4B51E5E77ECF}" type="presParOf" srcId="{F7BFAC2A-154B-46BE-9046-D4D0C780EB8E}" destId="{E069466E-6B5E-49F4-814C-ED8A0172E21A}" srcOrd="4" destOrd="0" presId="urn:microsoft.com/office/officeart/2005/8/layout/vList2"/>
    <dgm:cxn modelId="{E245D2A5-2147-4479-9100-8A6431AE5826}" type="presParOf" srcId="{F7BFAC2A-154B-46BE-9046-D4D0C780EB8E}" destId="{51418EC8-A3B2-4E17-BBB7-7224D46DB2E5}" srcOrd="5" destOrd="0" presId="urn:microsoft.com/office/officeart/2005/8/layout/vList2"/>
    <dgm:cxn modelId="{0D8EB7B1-67DD-4397-ACA5-1ACA7E2A30CB}" type="presParOf" srcId="{F7BFAC2A-154B-46BE-9046-D4D0C780EB8E}" destId="{B4E8D4F0-3778-48C5-83A0-03FD9DF3ED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E1904-89CE-49C0-90E8-0BE363D97F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2AE692-2651-40A3-9E63-102E6FF7E736}">
      <dgm:prSet/>
      <dgm:spPr/>
      <dgm:t>
        <a:bodyPr/>
        <a:lstStyle/>
        <a:p>
          <a:r>
            <a:rPr lang="en-US"/>
            <a:t>Inclusion</a:t>
          </a:r>
        </a:p>
      </dgm:t>
    </dgm:pt>
    <dgm:pt modelId="{FDF60001-B4E0-4F95-B75B-8966D04319D0}" type="parTrans" cxnId="{C97B6605-6F37-4C2D-BAD3-FEE32E68683B}">
      <dgm:prSet/>
      <dgm:spPr/>
      <dgm:t>
        <a:bodyPr/>
        <a:lstStyle/>
        <a:p>
          <a:endParaRPr lang="en-US"/>
        </a:p>
      </dgm:t>
    </dgm:pt>
    <dgm:pt modelId="{677530B7-3632-4A6A-9085-C3F299EA1AB5}" type="sibTrans" cxnId="{C97B6605-6F37-4C2D-BAD3-FEE32E68683B}">
      <dgm:prSet/>
      <dgm:spPr/>
      <dgm:t>
        <a:bodyPr/>
        <a:lstStyle/>
        <a:p>
          <a:endParaRPr lang="en-US"/>
        </a:p>
      </dgm:t>
    </dgm:pt>
    <dgm:pt modelId="{D5AC7B96-EB1C-465C-BAD6-708DDB3830DA}">
      <dgm:prSet/>
      <dgm:spPr/>
      <dgm:t>
        <a:bodyPr/>
        <a:lstStyle/>
        <a:p>
          <a:r>
            <a:rPr lang="en-US"/>
            <a:t>Peer-reviewed</a:t>
          </a:r>
        </a:p>
      </dgm:t>
    </dgm:pt>
    <dgm:pt modelId="{18EA3810-907D-467C-9A27-50BA6D68C40B}" type="parTrans" cxnId="{307A8B80-A54A-4263-90AB-493DD9A82AAC}">
      <dgm:prSet/>
      <dgm:spPr/>
      <dgm:t>
        <a:bodyPr/>
        <a:lstStyle/>
        <a:p>
          <a:endParaRPr lang="en-US"/>
        </a:p>
      </dgm:t>
    </dgm:pt>
    <dgm:pt modelId="{6546C7E7-6736-45B7-9C30-1D874C089D2C}" type="sibTrans" cxnId="{307A8B80-A54A-4263-90AB-493DD9A82AAC}">
      <dgm:prSet/>
      <dgm:spPr/>
      <dgm:t>
        <a:bodyPr/>
        <a:lstStyle/>
        <a:p>
          <a:endParaRPr lang="en-US"/>
        </a:p>
      </dgm:t>
    </dgm:pt>
    <dgm:pt modelId="{ED4D6512-AE12-4FD3-A4AF-E11F45E40ACE}">
      <dgm:prSet/>
      <dgm:spPr/>
      <dgm:t>
        <a:bodyPr/>
        <a:lstStyle/>
        <a:p>
          <a:r>
            <a:rPr lang="en-US"/>
            <a:t>Anglais</a:t>
          </a:r>
        </a:p>
      </dgm:t>
    </dgm:pt>
    <dgm:pt modelId="{F3B948F0-CF94-4B8A-9E39-C88711F05C0F}" type="parTrans" cxnId="{9C5FE8E0-61FA-43F2-B691-FF5B9232E997}">
      <dgm:prSet/>
      <dgm:spPr/>
      <dgm:t>
        <a:bodyPr/>
        <a:lstStyle/>
        <a:p>
          <a:endParaRPr lang="en-US"/>
        </a:p>
      </dgm:t>
    </dgm:pt>
    <dgm:pt modelId="{EAB8268B-83A8-4FBF-94CC-C11907B87E1B}" type="sibTrans" cxnId="{9C5FE8E0-61FA-43F2-B691-FF5B9232E997}">
      <dgm:prSet/>
      <dgm:spPr/>
      <dgm:t>
        <a:bodyPr/>
        <a:lstStyle/>
        <a:p>
          <a:endParaRPr lang="en-US"/>
        </a:p>
      </dgm:t>
    </dgm:pt>
    <dgm:pt modelId="{F25073E8-0C75-4940-B689-B17CDBA1D0FB}">
      <dgm:prSet/>
      <dgm:spPr/>
      <dgm:t>
        <a:bodyPr/>
        <a:lstStyle/>
        <a:p>
          <a:r>
            <a:rPr lang="en-US"/>
            <a:t>Aborde la question de recherche dans une des issues étudiées</a:t>
          </a:r>
        </a:p>
      </dgm:t>
    </dgm:pt>
    <dgm:pt modelId="{A533E7E6-0CCA-4382-AFEA-C9FA36648A4D}" type="parTrans" cxnId="{DAE26711-709C-4051-97FF-C060CBFAF762}">
      <dgm:prSet/>
      <dgm:spPr/>
      <dgm:t>
        <a:bodyPr/>
        <a:lstStyle/>
        <a:p>
          <a:endParaRPr lang="en-US"/>
        </a:p>
      </dgm:t>
    </dgm:pt>
    <dgm:pt modelId="{3F76B57F-A9BF-4C68-8385-3A2BE9F4F4D2}" type="sibTrans" cxnId="{DAE26711-709C-4051-97FF-C060CBFAF762}">
      <dgm:prSet/>
      <dgm:spPr/>
      <dgm:t>
        <a:bodyPr/>
        <a:lstStyle/>
        <a:p>
          <a:endParaRPr lang="en-US"/>
        </a:p>
      </dgm:t>
    </dgm:pt>
    <dgm:pt modelId="{FD49AE29-D14D-4AB9-AF8A-A8F27B85FC01}">
      <dgm:prSet/>
      <dgm:spPr/>
      <dgm:t>
        <a:bodyPr/>
        <a:lstStyle/>
        <a:p>
          <a:r>
            <a:rPr lang="en-US"/>
            <a:t>2010 - Présent</a:t>
          </a:r>
        </a:p>
      </dgm:t>
    </dgm:pt>
    <dgm:pt modelId="{2F090339-7E5A-489D-98DD-3CC2E23C434E}" type="parTrans" cxnId="{DD5B5291-E5BA-4433-9A35-1722C8D285B5}">
      <dgm:prSet/>
      <dgm:spPr/>
      <dgm:t>
        <a:bodyPr/>
        <a:lstStyle/>
        <a:p>
          <a:endParaRPr lang="en-US"/>
        </a:p>
      </dgm:t>
    </dgm:pt>
    <dgm:pt modelId="{868ED823-A7C1-43AE-AE2E-1551C8C25669}" type="sibTrans" cxnId="{DD5B5291-E5BA-4433-9A35-1722C8D285B5}">
      <dgm:prSet/>
      <dgm:spPr/>
      <dgm:t>
        <a:bodyPr/>
        <a:lstStyle/>
        <a:p>
          <a:endParaRPr lang="en-US"/>
        </a:p>
      </dgm:t>
    </dgm:pt>
    <dgm:pt modelId="{6EB8B374-B936-4AAB-99CE-BFEB87987663}">
      <dgm:prSet/>
      <dgm:spPr/>
      <dgm:t>
        <a:bodyPr/>
        <a:lstStyle/>
        <a:p>
          <a:r>
            <a:rPr lang="fr-CA" dirty="0"/>
            <a:t>Présence d’analyse de variables objectives/mesurables (âge, sexe, etc.)</a:t>
          </a:r>
          <a:endParaRPr lang="en-US" dirty="0"/>
        </a:p>
      </dgm:t>
    </dgm:pt>
    <dgm:pt modelId="{0F30DE6D-3CF8-49B4-AAA1-479A5147FE51}" type="parTrans" cxnId="{1D358685-5AB7-4180-B307-E2025F56FCE1}">
      <dgm:prSet/>
      <dgm:spPr/>
      <dgm:t>
        <a:bodyPr/>
        <a:lstStyle/>
        <a:p>
          <a:endParaRPr lang="en-US"/>
        </a:p>
      </dgm:t>
    </dgm:pt>
    <dgm:pt modelId="{48141735-9956-4EA7-B2BF-FFB0D2CE2822}" type="sibTrans" cxnId="{1D358685-5AB7-4180-B307-E2025F56FCE1}">
      <dgm:prSet/>
      <dgm:spPr/>
      <dgm:t>
        <a:bodyPr/>
        <a:lstStyle/>
        <a:p>
          <a:endParaRPr lang="en-US"/>
        </a:p>
      </dgm:t>
    </dgm:pt>
    <dgm:pt modelId="{B1A79944-407B-4FF5-9800-DDC8872E17E3}">
      <dgm:prSet/>
      <dgm:spPr/>
      <dgm:t>
        <a:bodyPr/>
        <a:lstStyle/>
        <a:p>
          <a:r>
            <a:rPr lang="en-US"/>
            <a:t>RDV médicaux (MD)</a:t>
          </a:r>
        </a:p>
      </dgm:t>
    </dgm:pt>
    <dgm:pt modelId="{F056CBE5-18D6-4AFC-B183-3E5B75EC19E3}" type="parTrans" cxnId="{94D230C4-31DC-468C-AA97-FCDA44FE9914}">
      <dgm:prSet/>
      <dgm:spPr/>
      <dgm:t>
        <a:bodyPr/>
        <a:lstStyle/>
        <a:p>
          <a:endParaRPr lang="en-US"/>
        </a:p>
      </dgm:t>
    </dgm:pt>
    <dgm:pt modelId="{0BAFE171-B313-4A94-8733-7210C16D99A9}" type="sibTrans" cxnId="{94D230C4-31DC-468C-AA97-FCDA44FE9914}">
      <dgm:prSet/>
      <dgm:spPr/>
      <dgm:t>
        <a:bodyPr/>
        <a:lstStyle/>
        <a:p>
          <a:endParaRPr lang="en-US"/>
        </a:p>
      </dgm:t>
    </dgm:pt>
    <dgm:pt modelId="{B7B3DBA3-252E-4C4C-8340-DFB3D4D675AD}">
      <dgm:prSet/>
      <dgm:spPr/>
      <dgm:t>
        <a:bodyPr/>
        <a:lstStyle/>
        <a:p>
          <a:r>
            <a:rPr lang="en-US"/>
            <a:t>Priorisation </a:t>
          </a:r>
          <a:r>
            <a:rPr lang="fr-CA"/>
            <a:t>études haute qualité</a:t>
          </a:r>
          <a:endParaRPr lang="en-US"/>
        </a:p>
      </dgm:t>
    </dgm:pt>
    <dgm:pt modelId="{A9E941C2-61F0-4EF6-9A11-6E983459ABEB}" type="parTrans" cxnId="{401C7932-9F62-43D4-A5AD-F2F911076249}">
      <dgm:prSet/>
      <dgm:spPr/>
      <dgm:t>
        <a:bodyPr/>
        <a:lstStyle/>
        <a:p>
          <a:endParaRPr lang="en-US"/>
        </a:p>
      </dgm:t>
    </dgm:pt>
    <dgm:pt modelId="{6150754B-E971-4FB6-BFEC-D6B6A72B35A7}" type="sibTrans" cxnId="{401C7932-9F62-43D4-A5AD-F2F911076249}">
      <dgm:prSet/>
      <dgm:spPr/>
      <dgm:t>
        <a:bodyPr/>
        <a:lstStyle/>
        <a:p>
          <a:endParaRPr lang="en-US"/>
        </a:p>
      </dgm:t>
    </dgm:pt>
    <dgm:pt modelId="{9EC2B0F9-5EDA-4094-9262-5FD263C5869D}">
      <dgm:prSet/>
      <dgm:spPr/>
      <dgm:t>
        <a:bodyPr/>
        <a:lstStyle/>
        <a:p>
          <a:r>
            <a:rPr lang="en-US"/>
            <a:t>Sélection finale</a:t>
          </a:r>
        </a:p>
      </dgm:t>
    </dgm:pt>
    <dgm:pt modelId="{D5AB8E29-3D2D-4383-96F6-2B4D8CFF7914}" type="parTrans" cxnId="{9BB75BA9-433D-4B44-900B-9DED6F2D934F}">
      <dgm:prSet/>
      <dgm:spPr/>
      <dgm:t>
        <a:bodyPr/>
        <a:lstStyle/>
        <a:p>
          <a:endParaRPr lang="en-US"/>
        </a:p>
      </dgm:t>
    </dgm:pt>
    <dgm:pt modelId="{79C98122-0925-423E-8F49-DC326505400D}" type="sibTrans" cxnId="{9BB75BA9-433D-4B44-900B-9DED6F2D934F}">
      <dgm:prSet/>
      <dgm:spPr/>
      <dgm:t>
        <a:bodyPr/>
        <a:lstStyle/>
        <a:p>
          <a:endParaRPr lang="en-US"/>
        </a:p>
      </dgm:t>
    </dgm:pt>
    <dgm:pt modelId="{B653CC9E-0575-41D6-A9E0-C85069FE756E}">
      <dgm:prSet/>
      <dgm:spPr/>
      <dgm:t>
        <a:bodyPr/>
        <a:lstStyle/>
        <a:p>
          <a:r>
            <a:rPr lang="en-US"/>
            <a:t>Résultats: </a:t>
          </a:r>
          <a:r>
            <a:rPr lang="en-US" b="1"/>
            <a:t>4</a:t>
          </a:r>
          <a:endParaRPr lang="en-US"/>
        </a:p>
      </dgm:t>
    </dgm:pt>
    <dgm:pt modelId="{E9BB042F-AA00-405F-A579-A8E40432927A}" type="parTrans" cxnId="{C742A869-DD2E-4EB5-B39E-7EAC42C5286E}">
      <dgm:prSet/>
      <dgm:spPr/>
      <dgm:t>
        <a:bodyPr/>
        <a:lstStyle/>
        <a:p>
          <a:endParaRPr lang="en-US"/>
        </a:p>
      </dgm:t>
    </dgm:pt>
    <dgm:pt modelId="{7747BDB8-03F1-4117-869B-BA32A338F41C}" type="sibTrans" cxnId="{C742A869-DD2E-4EB5-B39E-7EAC42C5286E}">
      <dgm:prSet/>
      <dgm:spPr/>
      <dgm:t>
        <a:bodyPr/>
        <a:lstStyle/>
        <a:p>
          <a:endParaRPr lang="en-US"/>
        </a:p>
      </dgm:t>
    </dgm:pt>
    <dgm:pt modelId="{4725296F-FDF6-466A-A20F-D9C80483F0DE}" type="pres">
      <dgm:prSet presAssocID="{8A4E1904-89CE-49C0-90E8-0BE363D97F4A}" presName="linear" presStyleCnt="0">
        <dgm:presLayoutVars>
          <dgm:dir/>
          <dgm:animLvl val="lvl"/>
          <dgm:resizeHandles val="exact"/>
        </dgm:presLayoutVars>
      </dgm:prSet>
      <dgm:spPr/>
    </dgm:pt>
    <dgm:pt modelId="{4FE7A27A-0FF9-4B1F-877B-D0734CC85A44}" type="pres">
      <dgm:prSet presAssocID="{E22AE692-2651-40A3-9E63-102E6FF7E736}" presName="parentLin" presStyleCnt="0"/>
      <dgm:spPr/>
    </dgm:pt>
    <dgm:pt modelId="{C232DF2A-D89D-40DE-846C-3C1950ED26DC}" type="pres">
      <dgm:prSet presAssocID="{E22AE692-2651-40A3-9E63-102E6FF7E736}" presName="parentLeftMargin" presStyleLbl="node1" presStyleIdx="0" presStyleCnt="3"/>
      <dgm:spPr/>
    </dgm:pt>
    <dgm:pt modelId="{957A556F-5957-46F0-B4A1-F8E8A1A8327A}" type="pres">
      <dgm:prSet presAssocID="{E22AE692-2651-40A3-9E63-102E6FF7E7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548FB2-0C32-44B8-8859-5941B552691A}" type="pres">
      <dgm:prSet presAssocID="{E22AE692-2651-40A3-9E63-102E6FF7E736}" presName="negativeSpace" presStyleCnt="0"/>
      <dgm:spPr/>
    </dgm:pt>
    <dgm:pt modelId="{4730AC8C-4172-4433-9DA5-414DA21ABC58}" type="pres">
      <dgm:prSet presAssocID="{E22AE692-2651-40A3-9E63-102E6FF7E736}" presName="childText" presStyleLbl="conFgAcc1" presStyleIdx="0" presStyleCnt="3">
        <dgm:presLayoutVars>
          <dgm:bulletEnabled val="1"/>
        </dgm:presLayoutVars>
      </dgm:prSet>
      <dgm:spPr/>
    </dgm:pt>
    <dgm:pt modelId="{F32DDBC1-02DA-47AD-8AEB-3A2722E0EC4A}" type="pres">
      <dgm:prSet presAssocID="{677530B7-3632-4A6A-9085-C3F299EA1AB5}" presName="spaceBetweenRectangles" presStyleCnt="0"/>
      <dgm:spPr/>
    </dgm:pt>
    <dgm:pt modelId="{423EB1DB-8413-4087-897F-5E5F4A057901}" type="pres">
      <dgm:prSet presAssocID="{B7B3DBA3-252E-4C4C-8340-DFB3D4D675AD}" presName="parentLin" presStyleCnt="0"/>
      <dgm:spPr/>
    </dgm:pt>
    <dgm:pt modelId="{A906C68A-3C49-4C79-83BF-1D1E493E0B6E}" type="pres">
      <dgm:prSet presAssocID="{B7B3DBA3-252E-4C4C-8340-DFB3D4D675AD}" presName="parentLeftMargin" presStyleLbl="node1" presStyleIdx="0" presStyleCnt="3"/>
      <dgm:spPr/>
    </dgm:pt>
    <dgm:pt modelId="{8A66657C-D430-4229-A6A5-40221AB6C716}" type="pres">
      <dgm:prSet presAssocID="{B7B3DBA3-252E-4C4C-8340-DFB3D4D675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F57143-F853-49F7-9CA8-DEDD642B484B}" type="pres">
      <dgm:prSet presAssocID="{B7B3DBA3-252E-4C4C-8340-DFB3D4D675AD}" presName="negativeSpace" presStyleCnt="0"/>
      <dgm:spPr/>
    </dgm:pt>
    <dgm:pt modelId="{A317BA6C-BB74-4D16-AD52-4FD2E88BC55C}" type="pres">
      <dgm:prSet presAssocID="{B7B3DBA3-252E-4C4C-8340-DFB3D4D675AD}" presName="childText" presStyleLbl="conFgAcc1" presStyleIdx="1" presStyleCnt="3">
        <dgm:presLayoutVars>
          <dgm:bulletEnabled val="1"/>
        </dgm:presLayoutVars>
      </dgm:prSet>
      <dgm:spPr/>
    </dgm:pt>
    <dgm:pt modelId="{511F2237-B406-4C10-8F09-8F2F9C009B9A}" type="pres">
      <dgm:prSet presAssocID="{6150754B-E971-4FB6-BFEC-D6B6A72B35A7}" presName="spaceBetweenRectangles" presStyleCnt="0"/>
      <dgm:spPr/>
    </dgm:pt>
    <dgm:pt modelId="{2EE4383A-47E1-49D8-A083-9BA97E099C58}" type="pres">
      <dgm:prSet presAssocID="{9EC2B0F9-5EDA-4094-9262-5FD263C5869D}" presName="parentLin" presStyleCnt="0"/>
      <dgm:spPr/>
    </dgm:pt>
    <dgm:pt modelId="{3C003E40-03AB-4250-8BCF-8EB46B7F4365}" type="pres">
      <dgm:prSet presAssocID="{9EC2B0F9-5EDA-4094-9262-5FD263C5869D}" presName="parentLeftMargin" presStyleLbl="node1" presStyleIdx="1" presStyleCnt="3"/>
      <dgm:spPr/>
    </dgm:pt>
    <dgm:pt modelId="{EEB746A2-B550-4A80-8BA7-8627B240B8D2}" type="pres">
      <dgm:prSet presAssocID="{9EC2B0F9-5EDA-4094-9262-5FD263C586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1C25E70-6648-4A82-8781-4FDE77B5211B}" type="pres">
      <dgm:prSet presAssocID="{9EC2B0F9-5EDA-4094-9262-5FD263C5869D}" presName="negativeSpace" presStyleCnt="0"/>
      <dgm:spPr/>
    </dgm:pt>
    <dgm:pt modelId="{EE2DA7C6-D85D-4F3D-AB12-A35F3EB49711}" type="pres">
      <dgm:prSet presAssocID="{9EC2B0F9-5EDA-4094-9262-5FD263C586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A10603-4824-4F06-80F0-A3D616DEA1A6}" type="presOf" srcId="{B7B3DBA3-252E-4C4C-8340-DFB3D4D675AD}" destId="{8A66657C-D430-4229-A6A5-40221AB6C716}" srcOrd="1" destOrd="0" presId="urn:microsoft.com/office/officeart/2005/8/layout/list1"/>
    <dgm:cxn modelId="{C97B6605-6F37-4C2D-BAD3-FEE32E68683B}" srcId="{8A4E1904-89CE-49C0-90E8-0BE363D97F4A}" destId="{E22AE692-2651-40A3-9E63-102E6FF7E736}" srcOrd="0" destOrd="0" parTransId="{FDF60001-B4E0-4F95-B75B-8966D04319D0}" sibTransId="{677530B7-3632-4A6A-9085-C3F299EA1AB5}"/>
    <dgm:cxn modelId="{DAE26711-709C-4051-97FF-C060CBFAF762}" srcId="{E22AE692-2651-40A3-9E63-102E6FF7E736}" destId="{F25073E8-0C75-4940-B689-B17CDBA1D0FB}" srcOrd="2" destOrd="0" parTransId="{A533E7E6-0CCA-4382-AFEA-C9FA36648A4D}" sibTransId="{3F76B57F-A9BF-4C68-8385-3A2BE9F4F4D2}"/>
    <dgm:cxn modelId="{A78C581E-390E-4CFC-81F2-07648854B837}" type="presOf" srcId="{ED4D6512-AE12-4FD3-A4AF-E11F45E40ACE}" destId="{4730AC8C-4172-4433-9DA5-414DA21ABC58}" srcOrd="0" destOrd="1" presId="urn:microsoft.com/office/officeart/2005/8/layout/list1"/>
    <dgm:cxn modelId="{4851D11F-AC9A-469D-8685-AC5AE240377B}" type="presOf" srcId="{E22AE692-2651-40A3-9E63-102E6FF7E736}" destId="{C232DF2A-D89D-40DE-846C-3C1950ED26DC}" srcOrd="0" destOrd="0" presId="urn:microsoft.com/office/officeart/2005/8/layout/list1"/>
    <dgm:cxn modelId="{0342ED24-DEC2-4C5B-9014-2D8CB535FCFB}" type="presOf" srcId="{B7B3DBA3-252E-4C4C-8340-DFB3D4D675AD}" destId="{A906C68A-3C49-4C79-83BF-1D1E493E0B6E}" srcOrd="0" destOrd="0" presId="urn:microsoft.com/office/officeart/2005/8/layout/list1"/>
    <dgm:cxn modelId="{FE487E26-7F3D-4A59-B8E6-D0574FF59B3C}" type="presOf" srcId="{9EC2B0F9-5EDA-4094-9262-5FD263C5869D}" destId="{EEB746A2-B550-4A80-8BA7-8627B240B8D2}" srcOrd="1" destOrd="0" presId="urn:microsoft.com/office/officeart/2005/8/layout/list1"/>
    <dgm:cxn modelId="{70D0802B-2B65-4939-9277-F8DAEFE6EFD7}" type="presOf" srcId="{8A4E1904-89CE-49C0-90E8-0BE363D97F4A}" destId="{4725296F-FDF6-466A-A20F-D9C80483F0DE}" srcOrd="0" destOrd="0" presId="urn:microsoft.com/office/officeart/2005/8/layout/list1"/>
    <dgm:cxn modelId="{401C7932-9F62-43D4-A5AD-F2F911076249}" srcId="{8A4E1904-89CE-49C0-90E8-0BE363D97F4A}" destId="{B7B3DBA3-252E-4C4C-8340-DFB3D4D675AD}" srcOrd="1" destOrd="0" parTransId="{A9E941C2-61F0-4EF6-9A11-6E983459ABEB}" sibTransId="{6150754B-E971-4FB6-BFEC-D6B6A72B35A7}"/>
    <dgm:cxn modelId="{698B8837-4AEA-46F3-8677-6C8C9FA239AC}" type="presOf" srcId="{FD49AE29-D14D-4AB9-AF8A-A8F27B85FC01}" destId="{4730AC8C-4172-4433-9DA5-414DA21ABC58}" srcOrd="0" destOrd="3" presId="urn:microsoft.com/office/officeart/2005/8/layout/list1"/>
    <dgm:cxn modelId="{B66B0D38-FB01-402D-BFEE-4293A57E2462}" type="presOf" srcId="{E22AE692-2651-40A3-9E63-102E6FF7E736}" destId="{957A556F-5957-46F0-B4A1-F8E8A1A8327A}" srcOrd="1" destOrd="0" presId="urn:microsoft.com/office/officeart/2005/8/layout/list1"/>
    <dgm:cxn modelId="{2B39EF64-3C51-47E4-BA2E-B321D796EAD5}" type="presOf" srcId="{B653CC9E-0575-41D6-A9E0-C85069FE756E}" destId="{EE2DA7C6-D85D-4F3D-AB12-A35F3EB49711}" srcOrd="0" destOrd="0" presId="urn:microsoft.com/office/officeart/2005/8/layout/list1"/>
    <dgm:cxn modelId="{C742A869-DD2E-4EB5-B39E-7EAC42C5286E}" srcId="{9EC2B0F9-5EDA-4094-9262-5FD263C5869D}" destId="{B653CC9E-0575-41D6-A9E0-C85069FE756E}" srcOrd="0" destOrd="0" parTransId="{E9BB042F-AA00-405F-A579-A8E40432927A}" sibTransId="{7747BDB8-03F1-4117-869B-BA32A338F41C}"/>
    <dgm:cxn modelId="{17A1D76D-AC79-4D9B-BA28-3A0C99DB5F53}" type="presOf" srcId="{D5AC7B96-EB1C-465C-BAD6-708DDB3830DA}" destId="{4730AC8C-4172-4433-9DA5-414DA21ABC58}" srcOrd="0" destOrd="0" presId="urn:microsoft.com/office/officeart/2005/8/layout/list1"/>
    <dgm:cxn modelId="{C3B93D57-C4A1-4A08-B4EA-9790ACAE3023}" type="presOf" srcId="{6EB8B374-B936-4AAB-99CE-BFEB87987663}" destId="{4730AC8C-4172-4433-9DA5-414DA21ABC58}" srcOrd="0" destOrd="4" presId="urn:microsoft.com/office/officeart/2005/8/layout/list1"/>
    <dgm:cxn modelId="{5B0D247A-45D5-483B-850C-AFDC17F1997E}" type="presOf" srcId="{B1A79944-407B-4FF5-9800-DDC8872E17E3}" destId="{4730AC8C-4172-4433-9DA5-414DA21ABC58}" srcOrd="0" destOrd="5" presId="urn:microsoft.com/office/officeart/2005/8/layout/list1"/>
    <dgm:cxn modelId="{307A8B80-A54A-4263-90AB-493DD9A82AAC}" srcId="{E22AE692-2651-40A3-9E63-102E6FF7E736}" destId="{D5AC7B96-EB1C-465C-BAD6-708DDB3830DA}" srcOrd="0" destOrd="0" parTransId="{18EA3810-907D-467C-9A27-50BA6D68C40B}" sibTransId="{6546C7E7-6736-45B7-9C30-1D874C089D2C}"/>
    <dgm:cxn modelId="{1D358685-5AB7-4180-B307-E2025F56FCE1}" srcId="{E22AE692-2651-40A3-9E63-102E6FF7E736}" destId="{6EB8B374-B936-4AAB-99CE-BFEB87987663}" srcOrd="4" destOrd="0" parTransId="{0F30DE6D-3CF8-49B4-AAA1-479A5147FE51}" sibTransId="{48141735-9956-4EA7-B2BF-FFB0D2CE2822}"/>
    <dgm:cxn modelId="{DD5B5291-E5BA-4433-9A35-1722C8D285B5}" srcId="{E22AE692-2651-40A3-9E63-102E6FF7E736}" destId="{FD49AE29-D14D-4AB9-AF8A-A8F27B85FC01}" srcOrd="3" destOrd="0" parTransId="{2F090339-7E5A-489D-98DD-3CC2E23C434E}" sibTransId="{868ED823-A7C1-43AE-AE2E-1551C8C25669}"/>
    <dgm:cxn modelId="{9BB75BA9-433D-4B44-900B-9DED6F2D934F}" srcId="{8A4E1904-89CE-49C0-90E8-0BE363D97F4A}" destId="{9EC2B0F9-5EDA-4094-9262-5FD263C5869D}" srcOrd="2" destOrd="0" parTransId="{D5AB8E29-3D2D-4383-96F6-2B4D8CFF7914}" sibTransId="{79C98122-0925-423E-8F49-DC326505400D}"/>
    <dgm:cxn modelId="{A89080B1-EE97-4942-8EC6-2D8812AA471D}" type="presOf" srcId="{F25073E8-0C75-4940-B689-B17CDBA1D0FB}" destId="{4730AC8C-4172-4433-9DA5-414DA21ABC58}" srcOrd="0" destOrd="2" presId="urn:microsoft.com/office/officeart/2005/8/layout/list1"/>
    <dgm:cxn modelId="{94D230C4-31DC-468C-AA97-FCDA44FE9914}" srcId="{E22AE692-2651-40A3-9E63-102E6FF7E736}" destId="{B1A79944-407B-4FF5-9800-DDC8872E17E3}" srcOrd="5" destOrd="0" parTransId="{F056CBE5-18D6-4AFC-B183-3E5B75EC19E3}" sibTransId="{0BAFE171-B313-4A94-8733-7210C16D99A9}"/>
    <dgm:cxn modelId="{9C5FE8E0-61FA-43F2-B691-FF5B9232E997}" srcId="{E22AE692-2651-40A3-9E63-102E6FF7E736}" destId="{ED4D6512-AE12-4FD3-A4AF-E11F45E40ACE}" srcOrd="1" destOrd="0" parTransId="{F3B948F0-CF94-4B8A-9E39-C88711F05C0F}" sibTransId="{EAB8268B-83A8-4FBF-94CC-C11907B87E1B}"/>
    <dgm:cxn modelId="{3E850BE8-209A-4785-839E-968C82563448}" type="presOf" srcId="{9EC2B0F9-5EDA-4094-9262-5FD263C5869D}" destId="{3C003E40-03AB-4250-8BCF-8EB46B7F4365}" srcOrd="0" destOrd="0" presId="urn:microsoft.com/office/officeart/2005/8/layout/list1"/>
    <dgm:cxn modelId="{1766A5CC-50E8-4D7C-A611-4652B943ABA0}" type="presParOf" srcId="{4725296F-FDF6-466A-A20F-D9C80483F0DE}" destId="{4FE7A27A-0FF9-4B1F-877B-D0734CC85A44}" srcOrd="0" destOrd="0" presId="urn:microsoft.com/office/officeart/2005/8/layout/list1"/>
    <dgm:cxn modelId="{BFE3B663-1806-4758-8017-454D2A95101B}" type="presParOf" srcId="{4FE7A27A-0FF9-4B1F-877B-D0734CC85A44}" destId="{C232DF2A-D89D-40DE-846C-3C1950ED26DC}" srcOrd="0" destOrd="0" presId="urn:microsoft.com/office/officeart/2005/8/layout/list1"/>
    <dgm:cxn modelId="{D34E7513-D032-4731-8D59-6E2E13407B83}" type="presParOf" srcId="{4FE7A27A-0FF9-4B1F-877B-D0734CC85A44}" destId="{957A556F-5957-46F0-B4A1-F8E8A1A8327A}" srcOrd="1" destOrd="0" presId="urn:microsoft.com/office/officeart/2005/8/layout/list1"/>
    <dgm:cxn modelId="{7C3FBDCB-368D-4301-8F09-BC20CDC9897A}" type="presParOf" srcId="{4725296F-FDF6-466A-A20F-D9C80483F0DE}" destId="{68548FB2-0C32-44B8-8859-5941B552691A}" srcOrd="1" destOrd="0" presId="urn:microsoft.com/office/officeart/2005/8/layout/list1"/>
    <dgm:cxn modelId="{028544AD-00D0-4A0C-A99A-598ABE3F0BC3}" type="presParOf" srcId="{4725296F-FDF6-466A-A20F-D9C80483F0DE}" destId="{4730AC8C-4172-4433-9DA5-414DA21ABC58}" srcOrd="2" destOrd="0" presId="urn:microsoft.com/office/officeart/2005/8/layout/list1"/>
    <dgm:cxn modelId="{90075D4F-2D89-4635-8CA8-140A0C202863}" type="presParOf" srcId="{4725296F-FDF6-466A-A20F-D9C80483F0DE}" destId="{F32DDBC1-02DA-47AD-8AEB-3A2722E0EC4A}" srcOrd="3" destOrd="0" presId="urn:microsoft.com/office/officeart/2005/8/layout/list1"/>
    <dgm:cxn modelId="{A61CD275-FF9D-4724-A05A-71CAA7707299}" type="presParOf" srcId="{4725296F-FDF6-466A-A20F-D9C80483F0DE}" destId="{423EB1DB-8413-4087-897F-5E5F4A057901}" srcOrd="4" destOrd="0" presId="urn:microsoft.com/office/officeart/2005/8/layout/list1"/>
    <dgm:cxn modelId="{E28A3E66-2F87-430B-8329-DDB323FA97BB}" type="presParOf" srcId="{423EB1DB-8413-4087-897F-5E5F4A057901}" destId="{A906C68A-3C49-4C79-83BF-1D1E493E0B6E}" srcOrd="0" destOrd="0" presId="urn:microsoft.com/office/officeart/2005/8/layout/list1"/>
    <dgm:cxn modelId="{1C26F3EB-AFBE-4226-B96A-B0B5FCF4E985}" type="presParOf" srcId="{423EB1DB-8413-4087-897F-5E5F4A057901}" destId="{8A66657C-D430-4229-A6A5-40221AB6C716}" srcOrd="1" destOrd="0" presId="urn:microsoft.com/office/officeart/2005/8/layout/list1"/>
    <dgm:cxn modelId="{5FCBCEF6-9B17-4718-9BF7-4CEC5F86B14F}" type="presParOf" srcId="{4725296F-FDF6-466A-A20F-D9C80483F0DE}" destId="{4AF57143-F853-49F7-9CA8-DEDD642B484B}" srcOrd="5" destOrd="0" presId="urn:microsoft.com/office/officeart/2005/8/layout/list1"/>
    <dgm:cxn modelId="{590B6340-92F9-4AD2-88AA-236B8FB7EA6A}" type="presParOf" srcId="{4725296F-FDF6-466A-A20F-D9C80483F0DE}" destId="{A317BA6C-BB74-4D16-AD52-4FD2E88BC55C}" srcOrd="6" destOrd="0" presId="urn:microsoft.com/office/officeart/2005/8/layout/list1"/>
    <dgm:cxn modelId="{D157917B-6FBE-4D17-8BA5-9ED7F8007F05}" type="presParOf" srcId="{4725296F-FDF6-466A-A20F-D9C80483F0DE}" destId="{511F2237-B406-4C10-8F09-8F2F9C009B9A}" srcOrd="7" destOrd="0" presId="urn:microsoft.com/office/officeart/2005/8/layout/list1"/>
    <dgm:cxn modelId="{2E889353-B8C0-4078-8DBA-137FDCEB0258}" type="presParOf" srcId="{4725296F-FDF6-466A-A20F-D9C80483F0DE}" destId="{2EE4383A-47E1-49D8-A083-9BA97E099C58}" srcOrd="8" destOrd="0" presId="urn:microsoft.com/office/officeart/2005/8/layout/list1"/>
    <dgm:cxn modelId="{6FC1E32E-29A2-4409-8E88-0B548E1C78BD}" type="presParOf" srcId="{2EE4383A-47E1-49D8-A083-9BA97E099C58}" destId="{3C003E40-03AB-4250-8BCF-8EB46B7F4365}" srcOrd="0" destOrd="0" presId="urn:microsoft.com/office/officeart/2005/8/layout/list1"/>
    <dgm:cxn modelId="{505609CA-4C3E-4806-865E-54903E35ED95}" type="presParOf" srcId="{2EE4383A-47E1-49D8-A083-9BA97E099C58}" destId="{EEB746A2-B550-4A80-8BA7-8627B240B8D2}" srcOrd="1" destOrd="0" presId="urn:microsoft.com/office/officeart/2005/8/layout/list1"/>
    <dgm:cxn modelId="{5E651734-10E4-41A3-A216-58F81314E799}" type="presParOf" srcId="{4725296F-FDF6-466A-A20F-D9C80483F0DE}" destId="{D1C25E70-6648-4A82-8781-4FDE77B5211B}" srcOrd="9" destOrd="0" presId="urn:microsoft.com/office/officeart/2005/8/layout/list1"/>
    <dgm:cxn modelId="{1D9CC3C9-1AAF-4BB7-84AA-F1EC7C4F9A1B}" type="presParOf" srcId="{4725296F-FDF6-466A-A20F-D9C80483F0DE}" destId="{EE2DA7C6-D85D-4F3D-AB12-A35F3EB497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BD5DD-4994-41B6-9406-9A485628F9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5007AC-9ED4-48F4-9F4F-1ADE29C77501}">
      <dgm:prSet/>
      <dgm:spPr/>
      <dgm:t>
        <a:bodyPr/>
        <a:lstStyle/>
        <a:p>
          <a:r>
            <a:rPr lang="fr-CA"/>
            <a:t>Revues systématiques</a:t>
          </a:r>
          <a:endParaRPr lang="en-US"/>
        </a:p>
      </dgm:t>
    </dgm:pt>
    <dgm:pt modelId="{2C3250F2-0517-436D-924C-01B1FF64CF34}" type="parTrans" cxnId="{D266C478-703E-4BC5-BEE7-643C502B0F45}">
      <dgm:prSet/>
      <dgm:spPr/>
      <dgm:t>
        <a:bodyPr/>
        <a:lstStyle/>
        <a:p>
          <a:endParaRPr lang="en-US"/>
        </a:p>
      </dgm:t>
    </dgm:pt>
    <dgm:pt modelId="{142C0D90-BB27-4E8D-83A0-C5D4DAE7EE28}" type="sibTrans" cxnId="{D266C478-703E-4BC5-BEE7-643C502B0F45}">
      <dgm:prSet/>
      <dgm:spPr/>
      <dgm:t>
        <a:bodyPr/>
        <a:lstStyle/>
        <a:p>
          <a:endParaRPr lang="en-US"/>
        </a:p>
      </dgm:t>
    </dgm:pt>
    <dgm:pt modelId="{71F52928-8830-4987-9B08-5463C42680DB}">
      <dgm:prSet/>
      <dgm:spPr/>
      <dgm:t>
        <a:bodyPr/>
        <a:lstStyle/>
        <a:p>
          <a:r>
            <a:rPr lang="fr-CA"/>
            <a:t>Échantillon ↑</a:t>
          </a:r>
          <a:endParaRPr lang="en-US"/>
        </a:p>
      </dgm:t>
    </dgm:pt>
    <dgm:pt modelId="{FDA6993A-2D38-4AE9-844C-7C845BFC77B9}" type="parTrans" cxnId="{67780A46-5C74-461C-9F60-E859C8DB0838}">
      <dgm:prSet/>
      <dgm:spPr/>
      <dgm:t>
        <a:bodyPr/>
        <a:lstStyle/>
        <a:p>
          <a:endParaRPr lang="en-US"/>
        </a:p>
      </dgm:t>
    </dgm:pt>
    <dgm:pt modelId="{472B3DC8-2910-4123-BBA4-19E1A3A29BD7}" type="sibTrans" cxnId="{67780A46-5C74-461C-9F60-E859C8DB0838}">
      <dgm:prSet/>
      <dgm:spPr/>
      <dgm:t>
        <a:bodyPr/>
        <a:lstStyle/>
        <a:p>
          <a:endParaRPr lang="en-US"/>
        </a:p>
      </dgm:t>
    </dgm:pt>
    <dgm:pt modelId="{EA7290FE-EA05-4906-8642-0B0C6FC21535}">
      <dgm:prSet/>
      <dgm:spPr/>
      <dgm:t>
        <a:bodyPr/>
        <a:lstStyle/>
        <a:p>
          <a:r>
            <a:rPr lang="fr-CA"/>
            <a:t>Multitudes de pays: Généralisation</a:t>
          </a:r>
          <a:endParaRPr lang="en-US"/>
        </a:p>
      </dgm:t>
    </dgm:pt>
    <dgm:pt modelId="{1A269BCE-2311-4E7F-9498-6D2678A4ADE2}" type="parTrans" cxnId="{CC9BE434-7502-4BB0-A410-9823CE1E863F}">
      <dgm:prSet/>
      <dgm:spPr/>
      <dgm:t>
        <a:bodyPr/>
        <a:lstStyle/>
        <a:p>
          <a:endParaRPr lang="en-US"/>
        </a:p>
      </dgm:t>
    </dgm:pt>
    <dgm:pt modelId="{49F0CD65-95BB-4AD3-8B6C-00182E752997}" type="sibTrans" cxnId="{CC9BE434-7502-4BB0-A410-9823CE1E863F}">
      <dgm:prSet/>
      <dgm:spPr/>
      <dgm:t>
        <a:bodyPr/>
        <a:lstStyle/>
        <a:p>
          <a:endParaRPr lang="en-US"/>
        </a:p>
      </dgm:t>
    </dgm:pt>
    <dgm:pt modelId="{AEC8D126-8B6C-4B39-858A-E7395F13E550}">
      <dgm:prSet/>
      <dgm:spPr/>
      <dgm:t>
        <a:bodyPr/>
        <a:lstStyle/>
        <a:p>
          <a:r>
            <a:rPr lang="fr-CA"/>
            <a:t>Majorité des études</a:t>
          </a:r>
          <a:endParaRPr lang="en-US"/>
        </a:p>
      </dgm:t>
    </dgm:pt>
    <dgm:pt modelId="{4E708948-9EF7-48BE-8432-C4A7CAE322C3}" type="parTrans" cxnId="{CAFED7F1-C291-4053-A6C1-AA7082283265}">
      <dgm:prSet/>
      <dgm:spPr/>
      <dgm:t>
        <a:bodyPr/>
        <a:lstStyle/>
        <a:p>
          <a:endParaRPr lang="en-US"/>
        </a:p>
      </dgm:t>
    </dgm:pt>
    <dgm:pt modelId="{BCDA396E-75F0-4DA8-9EBC-18A33B5424BC}" type="sibTrans" cxnId="{CAFED7F1-C291-4053-A6C1-AA7082283265}">
      <dgm:prSet/>
      <dgm:spPr/>
      <dgm:t>
        <a:bodyPr/>
        <a:lstStyle/>
        <a:p>
          <a:endParaRPr lang="en-US"/>
        </a:p>
      </dgm:t>
    </dgm:pt>
    <dgm:pt modelId="{62687AF9-2B8B-4507-A20B-96269F467F2D}">
      <dgm:prSet/>
      <dgm:spPr/>
      <dgm:t>
        <a:bodyPr/>
        <a:lstStyle/>
        <a:p>
          <a:r>
            <a:rPr lang="fr-CA" dirty="0"/>
            <a:t>Soins primaires </a:t>
          </a:r>
          <a:endParaRPr lang="en-US" dirty="0"/>
        </a:p>
      </dgm:t>
    </dgm:pt>
    <dgm:pt modelId="{295FAC93-5A2C-4A9F-B897-5478829782FB}" type="parTrans" cxnId="{E19C60D4-2899-4B6C-AB33-66C476F4E6DD}">
      <dgm:prSet/>
      <dgm:spPr/>
      <dgm:t>
        <a:bodyPr/>
        <a:lstStyle/>
        <a:p>
          <a:endParaRPr lang="en-US"/>
        </a:p>
      </dgm:t>
    </dgm:pt>
    <dgm:pt modelId="{5AEE2026-3BAD-444B-99FB-839922614D9D}" type="sibTrans" cxnId="{E19C60D4-2899-4B6C-AB33-66C476F4E6DD}">
      <dgm:prSet/>
      <dgm:spPr/>
      <dgm:t>
        <a:bodyPr/>
        <a:lstStyle/>
        <a:p>
          <a:endParaRPr lang="en-US"/>
        </a:p>
      </dgm:t>
    </dgm:pt>
    <dgm:pt modelId="{AAF6BE5F-6A07-4726-8884-2A389BD8A749}">
      <dgm:prSet/>
      <dgm:spPr/>
      <dgm:t>
        <a:bodyPr/>
        <a:lstStyle/>
        <a:p>
          <a:r>
            <a:rPr lang="fr-CA"/>
            <a:t>Méthodologie rigoureuse</a:t>
          </a:r>
          <a:endParaRPr lang="en-US"/>
        </a:p>
      </dgm:t>
    </dgm:pt>
    <dgm:pt modelId="{D3909818-D0AE-4FC6-93AA-9C077DCF46C0}" type="parTrans" cxnId="{8C1CBA7C-CACC-4E4A-BB44-826723344B49}">
      <dgm:prSet/>
      <dgm:spPr/>
      <dgm:t>
        <a:bodyPr/>
        <a:lstStyle/>
        <a:p>
          <a:endParaRPr lang="en-US"/>
        </a:p>
      </dgm:t>
    </dgm:pt>
    <dgm:pt modelId="{6E8B4100-4553-4062-B64B-7C9C7B2F5043}" type="sibTrans" cxnId="{8C1CBA7C-CACC-4E4A-BB44-826723344B49}">
      <dgm:prSet/>
      <dgm:spPr/>
      <dgm:t>
        <a:bodyPr/>
        <a:lstStyle/>
        <a:p>
          <a:endParaRPr lang="en-US"/>
        </a:p>
      </dgm:t>
    </dgm:pt>
    <dgm:pt modelId="{83D3F668-E0D4-44FD-B0CB-E14A1D929739}">
      <dgm:prSet/>
      <dgm:spPr/>
      <dgm:t>
        <a:bodyPr/>
        <a:lstStyle/>
        <a:p>
          <a:r>
            <a:rPr lang="fr-CA"/>
            <a:t>PRSIMA checklist</a:t>
          </a:r>
          <a:endParaRPr lang="en-US"/>
        </a:p>
      </dgm:t>
    </dgm:pt>
    <dgm:pt modelId="{A5CDC529-90A8-4EF1-9137-829ACEFFEB73}" type="parTrans" cxnId="{FB184600-E2D3-40C1-B508-68DDAEB69795}">
      <dgm:prSet/>
      <dgm:spPr/>
      <dgm:t>
        <a:bodyPr/>
        <a:lstStyle/>
        <a:p>
          <a:endParaRPr lang="en-US"/>
        </a:p>
      </dgm:t>
    </dgm:pt>
    <dgm:pt modelId="{5287FDCC-2BA0-489E-80DE-5360948E2CE5}" type="sibTrans" cxnId="{FB184600-E2D3-40C1-B508-68DDAEB69795}">
      <dgm:prSet/>
      <dgm:spPr/>
      <dgm:t>
        <a:bodyPr/>
        <a:lstStyle/>
        <a:p>
          <a:endParaRPr lang="en-US"/>
        </a:p>
      </dgm:t>
    </dgm:pt>
    <dgm:pt modelId="{98B8B0B4-6AC3-4544-8BC5-363036ED0D81}">
      <dgm:prSet/>
      <dgm:spPr/>
      <dgm:t>
        <a:bodyPr/>
        <a:lstStyle/>
        <a:p>
          <a:r>
            <a:rPr lang="fr-CA" dirty="0"/>
            <a:t>Évaluation de la qualité des articles</a:t>
          </a:r>
          <a:endParaRPr lang="en-US" dirty="0"/>
        </a:p>
      </dgm:t>
    </dgm:pt>
    <dgm:pt modelId="{28B72F30-9C86-4F6A-8788-CD0725738C3A}" type="parTrans" cxnId="{31843CAE-4036-405E-8267-9C143CF4A0B0}">
      <dgm:prSet/>
      <dgm:spPr/>
      <dgm:t>
        <a:bodyPr/>
        <a:lstStyle/>
        <a:p>
          <a:endParaRPr lang="en-US"/>
        </a:p>
      </dgm:t>
    </dgm:pt>
    <dgm:pt modelId="{CED691DE-DF71-4C0E-B80D-A445AC3FC7A4}" type="sibTrans" cxnId="{31843CAE-4036-405E-8267-9C143CF4A0B0}">
      <dgm:prSet/>
      <dgm:spPr/>
      <dgm:t>
        <a:bodyPr/>
        <a:lstStyle/>
        <a:p>
          <a:endParaRPr lang="en-US"/>
        </a:p>
      </dgm:t>
    </dgm:pt>
    <dgm:pt modelId="{D429F6B4-6B52-4388-83B1-BA2E41B32D58}">
      <dgm:prSet/>
      <dgm:spPr/>
      <dgm:t>
        <a:bodyPr/>
        <a:lstStyle/>
        <a:p>
          <a:r>
            <a:rPr lang="fr-CA" dirty="0"/>
            <a:t>Qualité des articles</a:t>
          </a:r>
          <a:endParaRPr lang="en-US" dirty="0"/>
        </a:p>
      </dgm:t>
    </dgm:pt>
    <dgm:pt modelId="{FB3F7F9E-65C9-4814-A143-2E4856B6A21A}" type="parTrans" cxnId="{0EBA8C46-DF83-45A4-B4C9-E8E0BC796374}">
      <dgm:prSet/>
      <dgm:spPr/>
    </dgm:pt>
    <dgm:pt modelId="{FE5BCE60-24D0-4E69-8AC8-A62993F449D5}" type="sibTrans" cxnId="{0EBA8C46-DF83-45A4-B4C9-E8E0BC796374}">
      <dgm:prSet/>
      <dgm:spPr/>
    </dgm:pt>
    <dgm:pt modelId="{DC3FF089-D362-4C93-85D6-2FEF4DF8388E}" type="pres">
      <dgm:prSet presAssocID="{0F2BD5DD-4994-41B6-9406-9A485628F99B}" presName="linear" presStyleCnt="0">
        <dgm:presLayoutVars>
          <dgm:dir/>
          <dgm:animLvl val="lvl"/>
          <dgm:resizeHandles val="exact"/>
        </dgm:presLayoutVars>
      </dgm:prSet>
      <dgm:spPr/>
    </dgm:pt>
    <dgm:pt modelId="{53DB0C9F-0024-4ABA-B47B-B9C6F85C64B9}" type="pres">
      <dgm:prSet presAssocID="{3B5007AC-9ED4-48F4-9F4F-1ADE29C77501}" presName="parentLin" presStyleCnt="0"/>
      <dgm:spPr/>
    </dgm:pt>
    <dgm:pt modelId="{FA91700A-CB48-4C7C-86C4-B4165BE63781}" type="pres">
      <dgm:prSet presAssocID="{3B5007AC-9ED4-48F4-9F4F-1ADE29C77501}" presName="parentLeftMargin" presStyleLbl="node1" presStyleIdx="0" presStyleCnt="3"/>
      <dgm:spPr/>
    </dgm:pt>
    <dgm:pt modelId="{851BE6FB-FE20-4A8E-9778-5E1CFDB26EDC}" type="pres">
      <dgm:prSet presAssocID="{3B5007AC-9ED4-48F4-9F4F-1ADE29C775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DF5AD2-D75E-4219-AC62-A11EFCF8B27A}" type="pres">
      <dgm:prSet presAssocID="{3B5007AC-9ED4-48F4-9F4F-1ADE29C77501}" presName="negativeSpace" presStyleCnt="0"/>
      <dgm:spPr/>
    </dgm:pt>
    <dgm:pt modelId="{720D1FE9-F64E-46EC-A5E7-E4AB32A91B1C}" type="pres">
      <dgm:prSet presAssocID="{3B5007AC-9ED4-48F4-9F4F-1ADE29C77501}" presName="childText" presStyleLbl="conFgAcc1" presStyleIdx="0" presStyleCnt="3">
        <dgm:presLayoutVars>
          <dgm:bulletEnabled val="1"/>
        </dgm:presLayoutVars>
      </dgm:prSet>
      <dgm:spPr/>
    </dgm:pt>
    <dgm:pt modelId="{172F0E99-A1CF-41B8-AC3B-6693FB5B30F7}" type="pres">
      <dgm:prSet presAssocID="{142C0D90-BB27-4E8D-83A0-C5D4DAE7EE28}" presName="spaceBetweenRectangles" presStyleCnt="0"/>
      <dgm:spPr/>
    </dgm:pt>
    <dgm:pt modelId="{A3B2C345-A71D-475A-BE35-94DA7698EC72}" type="pres">
      <dgm:prSet presAssocID="{AEC8D126-8B6C-4B39-858A-E7395F13E550}" presName="parentLin" presStyleCnt="0"/>
      <dgm:spPr/>
    </dgm:pt>
    <dgm:pt modelId="{73B8D6C3-33E9-4A22-9354-AEC5B9ACB6EE}" type="pres">
      <dgm:prSet presAssocID="{AEC8D126-8B6C-4B39-858A-E7395F13E550}" presName="parentLeftMargin" presStyleLbl="node1" presStyleIdx="0" presStyleCnt="3"/>
      <dgm:spPr/>
    </dgm:pt>
    <dgm:pt modelId="{C9BD2728-7E8F-41BA-AE3F-B521456C3AF6}" type="pres">
      <dgm:prSet presAssocID="{AEC8D126-8B6C-4B39-858A-E7395F13E5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EEFFE1-5AA1-4198-8DC9-5F5E7AB61485}" type="pres">
      <dgm:prSet presAssocID="{AEC8D126-8B6C-4B39-858A-E7395F13E550}" presName="negativeSpace" presStyleCnt="0"/>
      <dgm:spPr/>
    </dgm:pt>
    <dgm:pt modelId="{6B384879-3F6B-4600-89B9-A41A2E0D7815}" type="pres">
      <dgm:prSet presAssocID="{AEC8D126-8B6C-4B39-858A-E7395F13E550}" presName="childText" presStyleLbl="conFgAcc1" presStyleIdx="1" presStyleCnt="3">
        <dgm:presLayoutVars>
          <dgm:bulletEnabled val="1"/>
        </dgm:presLayoutVars>
      </dgm:prSet>
      <dgm:spPr/>
    </dgm:pt>
    <dgm:pt modelId="{C11AAA8D-755F-4CB5-AAEF-7099EE23710D}" type="pres">
      <dgm:prSet presAssocID="{BCDA396E-75F0-4DA8-9EBC-18A33B5424BC}" presName="spaceBetweenRectangles" presStyleCnt="0"/>
      <dgm:spPr/>
    </dgm:pt>
    <dgm:pt modelId="{CDFDB459-2220-41B8-A7C8-08280DDA2DE1}" type="pres">
      <dgm:prSet presAssocID="{AAF6BE5F-6A07-4726-8884-2A389BD8A749}" presName="parentLin" presStyleCnt="0"/>
      <dgm:spPr/>
    </dgm:pt>
    <dgm:pt modelId="{022F6363-2880-4CE9-A980-32D7007ABD96}" type="pres">
      <dgm:prSet presAssocID="{AAF6BE5F-6A07-4726-8884-2A389BD8A749}" presName="parentLeftMargin" presStyleLbl="node1" presStyleIdx="1" presStyleCnt="3"/>
      <dgm:spPr/>
    </dgm:pt>
    <dgm:pt modelId="{E8E5F42E-704C-46C3-83BA-F3AE4005E37F}" type="pres">
      <dgm:prSet presAssocID="{AAF6BE5F-6A07-4726-8884-2A389BD8A74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7A9FAB8-3581-41A7-B8E3-0AF105F9C703}" type="pres">
      <dgm:prSet presAssocID="{AAF6BE5F-6A07-4726-8884-2A389BD8A749}" presName="negativeSpace" presStyleCnt="0"/>
      <dgm:spPr/>
    </dgm:pt>
    <dgm:pt modelId="{8798A55C-D827-4C23-B119-6E2186F507EC}" type="pres">
      <dgm:prSet presAssocID="{AAF6BE5F-6A07-4726-8884-2A389BD8A7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184600-E2D3-40C1-B508-68DDAEB69795}" srcId="{AAF6BE5F-6A07-4726-8884-2A389BD8A749}" destId="{83D3F668-E0D4-44FD-B0CB-E14A1D929739}" srcOrd="0" destOrd="0" parTransId="{A5CDC529-90A8-4EF1-9137-829ACEFFEB73}" sibTransId="{5287FDCC-2BA0-489E-80DE-5360948E2CE5}"/>
    <dgm:cxn modelId="{C619930F-AEAE-442A-8440-12C6B947DF75}" type="presOf" srcId="{71F52928-8830-4987-9B08-5463C42680DB}" destId="{720D1FE9-F64E-46EC-A5E7-E4AB32A91B1C}" srcOrd="0" destOrd="0" presId="urn:microsoft.com/office/officeart/2005/8/layout/list1"/>
    <dgm:cxn modelId="{CC9BE434-7502-4BB0-A410-9823CE1E863F}" srcId="{3B5007AC-9ED4-48F4-9F4F-1ADE29C77501}" destId="{EA7290FE-EA05-4906-8642-0B0C6FC21535}" srcOrd="1" destOrd="0" parTransId="{1A269BCE-2311-4E7F-9498-6D2678A4ADE2}" sibTransId="{49F0CD65-95BB-4AD3-8B6C-00182E752997}"/>
    <dgm:cxn modelId="{272B7344-1234-4662-9C08-EA424AAF0F14}" type="presOf" srcId="{3B5007AC-9ED4-48F4-9F4F-1ADE29C77501}" destId="{851BE6FB-FE20-4A8E-9778-5E1CFDB26EDC}" srcOrd="1" destOrd="0" presId="urn:microsoft.com/office/officeart/2005/8/layout/list1"/>
    <dgm:cxn modelId="{67780A46-5C74-461C-9F60-E859C8DB0838}" srcId="{3B5007AC-9ED4-48F4-9F4F-1ADE29C77501}" destId="{71F52928-8830-4987-9B08-5463C42680DB}" srcOrd="0" destOrd="0" parTransId="{FDA6993A-2D38-4AE9-844C-7C845BFC77B9}" sibTransId="{472B3DC8-2910-4123-BBA4-19E1A3A29BD7}"/>
    <dgm:cxn modelId="{0EBA8C46-DF83-45A4-B4C9-E8E0BC796374}" srcId="{AAF6BE5F-6A07-4726-8884-2A389BD8A749}" destId="{D429F6B4-6B52-4388-83B1-BA2E41B32D58}" srcOrd="2" destOrd="0" parTransId="{FB3F7F9E-65C9-4814-A143-2E4856B6A21A}" sibTransId="{FE5BCE60-24D0-4E69-8AC8-A62993F449D5}"/>
    <dgm:cxn modelId="{F1F82467-786C-4274-8D79-1AA0BD780DC9}" type="presOf" srcId="{EA7290FE-EA05-4906-8642-0B0C6FC21535}" destId="{720D1FE9-F64E-46EC-A5E7-E4AB32A91B1C}" srcOrd="0" destOrd="1" presId="urn:microsoft.com/office/officeart/2005/8/layout/list1"/>
    <dgm:cxn modelId="{D266C478-703E-4BC5-BEE7-643C502B0F45}" srcId="{0F2BD5DD-4994-41B6-9406-9A485628F99B}" destId="{3B5007AC-9ED4-48F4-9F4F-1ADE29C77501}" srcOrd="0" destOrd="0" parTransId="{2C3250F2-0517-436D-924C-01B1FF64CF34}" sibTransId="{142C0D90-BB27-4E8D-83A0-C5D4DAE7EE28}"/>
    <dgm:cxn modelId="{8C1CBA7C-CACC-4E4A-BB44-826723344B49}" srcId="{0F2BD5DD-4994-41B6-9406-9A485628F99B}" destId="{AAF6BE5F-6A07-4726-8884-2A389BD8A749}" srcOrd="2" destOrd="0" parTransId="{D3909818-D0AE-4FC6-93AA-9C077DCF46C0}" sibTransId="{6E8B4100-4553-4062-B64B-7C9C7B2F5043}"/>
    <dgm:cxn modelId="{3CB6157E-09E8-4815-B8B2-8CBA504AF2C4}" type="presOf" srcId="{AAF6BE5F-6A07-4726-8884-2A389BD8A749}" destId="{022F6363-2880-4CE9-A980-32D7007ABD96}" srcOrd="0" destOrd="0" presId="urn:microsoft.com/office/officeart/2005/8/layout/list1"/>
    <dgm:cxn modelId="{C3B2CB8B-8A97-4D1E-8A26-261C3FA02223}" type="presOf" srcId="{AEC8D126-8B6C-4B39-858A-E7395F13E550}" destId="{C9BD2728-7E8F-41BA-AE3F-B521456C3AF6}" srcOrd="1" destOrd="0" presId="urn:microsoft.com/office/officeart/2005/8/layout/list1"/>
    <dgm:cxn modelId="{167B7891-6257-4F3B-8B1E-14C1F05BC73F}" type="presOf" srcId="{D429F6B4-6B52-4388-83B1-BA2E41B32D58}" destId="{8798A55C-D827-4C23-B119-6E2186F507EC}" srcOrd="0" destOrd="2" presId="urn:microsoft.com/office/officeart/2005/8/layout/list1"/>
    <dgm:cxn modelId="{0EF9C196-CDDF-492A-A066-882664CCC1CE}" type="presOf" srcId="{83D3F668-E0D4-44FD-B0CB-E14A1D929739}" destId="{8798A55C-D827-4C23-B119-6E2186F507EC}" srcOrd="0" destOrd="0" presId="urn:microsoft.com/office/officeart/2005/8/layout/list1"/>
    <dgm:cxn modelId="{0FE84C97-BD5D-4027-BF8B-6567758C8D06}" type="presOf" srcId="{62687AF9-2B8B-4507-A20B-96269F467F2D}" destId="{6B384879-3F6B-4600-89B9-A41A2E0D7815}" srcOrd="0" destOrd="0" presId="urn:microsoft.com/office/officeart/2005/8/layout/list1"/>
    <dgm:cxn modelId="{31843CAE-4036-405E-8267-9C143CF4A0B0}" srcId="{AAF6BE5F-6A07-4726-8884-2A389BD8A749}" destId="{98B8B0B4-6AC3-4544-8BC5-363036ED0D81}" srcOrd="1" destOrd="0" parTransId="{28B72F30-9C86-4F6A-8788-CD0725738C3A}" sibTransId="{CED691DE-DF71-4C0E-B80D-A445AC3FC7A4}"/>
    <dgm:cxn modelId="{C0E50DB5-048B-43C0-9239-4A5CC4803A2A}" type="presOf" srcId="{3B5007AC-9ED4-48F4-9F4F-1ADE29C77501}" destId="{FA91700A-CB48-4C7C-86C4-B4165BE63781}" srcOrd="0" destOrd="0" presId="urn:microsoft.com/office/officeart/2005/8/layout/list1"/>
    <dgm:cxn modelId="{B96DEDC4-A8D7-4B33-ACD5-5285A89CFFAC}" type="presOf" srcId="{0F2BD5DD-4994-41B6-9406-9A485628F99B}" destId="{DC3FF089-D362-4C93-85D6-2FEF4DF8388E}" srcOrd="0" destOrd="0" presId="urn:microsoft.com/office/officeart/2005/8/layout/list1"/>
    <dgm:cxn modelId="{33386ACE-1177-45B5-AE8D-9CFBF9E41B4F}" type="presOf" srcId="{98B8B0B4-6AC3-4544-8BC5-363036ED0D81}" destId="{8798A55C-D827-4C23-B119-6E2186F507EC}" srcOrd="0" destOrd="1" presId="urn:microsoft.com/office/officeart/2005/8/layout/list1"/>
    <dgm:cxn modelId="{E19C60D4-2899-4B6C-AB33-66C476F4E6DD}" srcId="{AEC8D126-8B6C-4B39-858A-E7395F13E550}" destId="{62687AF9-2B8B-4507-A20B-96269F467F2D}" srcOrd="0" destOrd="0" parTransId="{295FAC93-5A2C-4A9F-B897-5478829782FB}" sibTransId="{5AEE2026-3BAD-444B-99FB-839922614D9D}"/>
    <dgm:cxn modelId="{F8771FD7-8604-47DE-A277-85ABAF95FACB}" type="presOf" srcId="{AAF6BE5F-6A07-4726-8884-2A389BD8A749}" destId="{E8E5F42E-704C-46C3-83BA-F3AE4005E37F}" srcOrd="1" destOrd="0" presId="urn:microsoft.com/office/officeart/2005/8/layout/list1"/>
    <dgm:cxn modelId="{0D0E4FE5-A098-4AA4-99AB-94CB09D92FBD}" type="presOf" srcId="{AEC8D126-8B6C-4B39-858A-E7395F13E550}" destId="{73B8D6C3-33E9-4A22-9354-AEC5B9ACB6EE}" srcOrd="0" destOrd="0" presId="urn:microsoft.com/office/officeart/2005/8/layout/list1"/>
    <dgm:cxn modelId="{CAFED7F1-C291-4053-A6C1-AA7082283265}" srcId="{0F2BD5DD-4994-41B6-9406-9A485628F99B}" destId="{AEC8D126-8B6C-4B39-858A-E7395F13E550}" srcOrd="1" destOrd="0" parTransId="{4E708948-9EF7-48BE-8432-C4A7CAE322C3}" sibTransId="{BCDA396E-75F0-4DA8-9EBC-18A33B5424BC}"/>
    <dgm:cxn modelId="{D9734D68-037C-4A00-B5F1-08F717264E01}" type="presParOf" srcId="{DC3FF089-D362-4C93-85D6-2FEF4DF8388E}" destId="{53DB0C9F-0024-4ABA-B47B-B9C6F85C64B9}" srcOrd="0" destOrd="0" presId="urn:microsoft.com/office/officeart/2005/8/layout/list1"/>
    <dgm:cxn modelId="{4C5F2EC3-EA6F-4047-BC1A-4F509217B57F}" type="presParOf" srcId="{53DB0C9F-0024-4ABA-B47B-B9C6F85C64B9}" destId="{FA91700A-CB48-4C7C-86C4-B4165BE63781}" srcOrd="0" destOrd="0" presId="urn:microsoft.com/office/officeart/2005/8/layout/list1"/>
    <dgm:cxn modelId="{ADC33573-C256-476B-848E-999DACCCD88B}" type="presParOf" srcId="{53DB0C9F-0024-4ABA-B47B-B9C6F85C64B9}" destId="{851BE6FB-FE20-4A8E-9778-5E1CFDB26EDC}" srcOrd="1" destOrd="0" presId="urn:microsoft.com/office/officeart/2005/8/layout/list1"/>
    <dgm:cxn modelId="{042C9DDD-E48B-4EB0-B7BC-BA3CBAAE2808}" type="presParOf" srcId="{DC3FF089-D362-4C93-85D6-2FEF4DF8388E}" destId="{A9DF5AD2-D75E-4219-AC62-A11EFCF8B27A}" srcOrd="1" destOrd="0" presId="urn:microsoft.com/office/officeart/2005/8/layout/list1"/>
    <dgm:cxn modelId="{857FC3D7-B979-40E9-B642-C2EDE0788AAF}" type="presParOf" srcId="{DC3FF089-D362-4C93-85D6-2FEF4DF8388E}" destId="{720D1FE9-F64E-46EC-A5E7-E4AB32A91B1C}" srcOrd="2" destOrd="0" presId="urn:microsoft.com/office/officeart/2005/8/layout/list1"/>
    <dgm:cxn modelId="{EE635D97-266C-4D25-AF92-F4A535FF8C2E}" type="presParOf" srcId="{DC3FF089-D362-4C93-85D6-2FEF4DF8388E}" destId="{172F0E99-A1CF-41B8-AC3B-6693FB5B30F7}" srcOrd="3" destOrd="0" presId="urn:microsoft.com/office/officeart/2005/8/layout/list1"/>
    <dgm:cxn modelId="{FD4BCDEE-D34A-4555-B698-80772C956ECD}" type="presParOf" srcId="{DC3FF089-D362-4C93-85D6-2FEF4DF8388E}" destId="{A3B2C345-A71D-475A-BE35-94DA7698EC72}" srcOrd="4" destOrd="0" presId="urn:microsoft.com/office/officeart/2005/8/layout/list1"/>
    <dgm:cxn modelId="{CDF8CBB0-D286-4D0A-A3AC-492A5F951353}" type="presParOf" srcId="{A3B2C345-A71D-475A-BE35-94DA7698EC72}" destId="{73B8D6C3-33E9-4A22-9354-AEC5B9ACB6EE}" srcOrd="0" destOrd="0" presId="urn:microsoft.com/office/officeart/2005/8/layout/list1"/>
    <dgm:cxn modelId="{F18E5E2E-A125-43BB-B981-4189E83D9CAF}" type="presParOf" srcId="{A3B2C345-A71D-475A-BE35-94DA7698EC72}" destId="{C9BD2728-7E8F-41BA-AE3F-B521456C3AF6}" srcOrd="1" destOrd="0" presId="urn:microsoft.com/office/officeart/2005/8/layout/list1"/>
    <dgm:cxn modelId="{23F685EF-F8AC-4644-8E29-F07CFEE9A977}" type="presParOf" srcId="{DC3FF089-D362-4C93-85D6-2FEF4DF8388E}" destId="{85EEFFE1-5AA1-4198-8DC9-5F5E7AB61485}" srcOrd="5" destOrd="0" presId="urn:microsoft.com/office/officeart/2005/8/layout/list1"/>
    <dgm:cxn modelId="{30BBAE1A-B50C-4BAF-A88D-B6EBAF19F9DD}" type="presParOf" srcId="{DC3FF089-D362-4C93-85D6-2FEF4DF8388E}" destId="{6B384879-3F6B-4600-89B9-A41A2E0D7815}" srcOrd="6" destOrd="0" presId="urn:microsoft.com/office/officeart/2005/8/layout/list1"/>
    <dgm:cxn modelId="{74C68148-4662-46CC-89C0-E22AD8E9315D}" type="presParOf" srcId="{DC3FF089-D362-4C93-85D6-2FEF4DF8388E}" destId="{C11AAA8D-755F-4CB5-AAEF-7099EE23710D}" srcOrd="7" destOrd="0" presId="urn:microsoft.com/office/officeart/2005/8/layout/list1"/>
    <dgm:cxn modelId="{FE8ECD1F-8805-43BD-9814-17F7CF5505C8}" type="presParOf" srcId="{DC3FF089-D362-4C93-85D6-2FEF4DF8388E}" destId="{CDFDB459-2220-41B8-A7C8-08280DDA2DE1}" srcOrd="8" destOrd="0" presId="urn:microsoft.com/office/officeart/2005/8/layout/list1"/>
    <dgm:cxn modelId="{12EE99DF-F149-492A-A19F-1F972D79B09B}" type="presParOf" srcId="{CDFDB459-2220-41B8-A7C8-08280DDA2DE1}" destId="{022F6363-2880-4CE9-A980-32D7007ABD96}" srcOrd="0" destOrd="0" presId="urn:microsoft.com/office/officeart/2005/8/layout/list1"/>
    <dgm:cxn modelId="{71393AC5-E0B5-4947-8B09-D8E289BEAB99}" type="presParOf" srcId="{CDFDB459-2220-41B8-A7C8-08280DDA2DE1}" destId="{E8E5F42E-704C-46C3-83BA-F3AE4005E37F}" srcOrd="1" destOrd="0" presId="urn:microsoft.com/office/officeart/2005/8/layout/list1"/>
    <dgm:cxn modelId="{A52060E6-ABB6-41C9-90A8-327713614BA9}" type="presParOf" srcId="{DC3FF089-D362-4C93-85D6-2FEF4DF8388E}" destId="{C7A9FAB8-3581-41A7-B8E3-0AF105F9C703}" srcOrd="9" destOrd="0" presId="urn:microsoft.com/office/officeart/2005/8/layout/list1"/>
    <dgm:cxn modelId="{C2FABE6E-1567-45BF-8E43-5AE8F1FD47BD}" type="presParOf" srcId="{DC3FF089-D362-4C93-85D6-2FEF4DF8388E}" destId="{8798A55C-D827-4C23-B119-6E2186F507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7346A9-B48C-4F8F-9DCB-5D1884CDF22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0FF762-D75B-43C2-B410-603C0E058CAB}">
      <dgm:prSet/>
      <dgm:spPr/>
      <dgm:t>
        <a:bodyPr/>
        <a:lstStyle/>
        <a:p>
          <a:pPr algn="ctr"/>
          <a:r>
            <a:rPr lang="fr-CA" dirty="0"/>
            <a:t>Hétérogénéité</a:t>
          </a:r>
          <a:endParaRPr lang="en-US" dirty="0"/>
        </a:p>
      </dgm:t>
    </dgm:pt>
    <dgm:pt modelId="{4F24F7C6-3F4E-4E7D-882B-861909CA1480}" type="parTrans" cxnId="{E0A5229B-8D63-4564-A61A-096D2EDF29AD}">
      <dgm:prSet/>
      <dgm:spPr/>
      <dgm:t>
        <a:bodyPr/>
        <a:lstStyle/>
        <a:p>
          <a:endParaRPr lang="en-US"/>
        </a:p>
      </dgm:t>
    </dgm:pt>
    <dgm:pt modelId="{5ED8C104-2692-4EC1-AC9C-7AB11B48A054}" type="sibTrans" cxnId="{E0A5229B-8D63-4564-A61A-096D2EDF29AD}">
      <dgm:prSet/>
      <dgm:spPr/>
      <dgm:t>
        <a:bodyPr/>
        <a:lstStyle/>
        <a:p>
          <a:endParaRPr lang="en-US"/>
        </a:p>
      </dgm:t>
    </dgm:pt>
    <dgm:pt modelId="{343CEE3B-4DE8-4DE4-B7B9-863291B77752}">
      <dgm:prSet/>
      <dgm:spPr/>
      <dgm:t>
        <a:bodyPr/>
        <a:lstStyle/>
        <a:p>
          <a:r>
            <a:rPr lang="fr-CA" dirty="0"/>
            <a:t>Définition Absences/Issues étudiées</a:t>
          </a:r>
          <a:endParaRPr lang="en-US" dirty="0"/>
        </a:p>
      </dgm:t>
    </dgm:pt>
    <dgm:pt modelId="{BF06F260-B178-4B65-A7E5-3DDA7C3EE7C0}" type="parTrans" cxnId="{43AE3C61-F40A-4F18-8E72-F13E291C308B}">
      <dgm:prSet/>
      <dgm:spPr/>
      <dgm:t>
        <a:bodyPr/>
        <a:lstStyle/>
        <a:p>
          <a:endParaRPr lang="en-US"/>
        </a:p>
      </dgm:t>
    </dgm:pt>
    <dgm:pt modelId="{39D2C76F-77AF-4574-9E48-2E3E144997F5}" type="sibTrans" cxnId="{43AE3C61-F40A-4F18-8E72-F13E291C308B}">
      <dgm:prSet/>
      <dgm:spPr/>
      <dgm:t>
        <a:bodyPr/>
        <a:lstStyle/>
        <a:p>
          <a:endParaRPr lang="en-US"/>
        </a:p>
      </dgm:t>
    </dgm:pt>
    <dgm:pt modelId="{00165C87-5B02-4ADD-AD99-9C428F96E614}">
      <dgm:prSet/>
      <dgm:spPr/>
      <dgm:t>
        <a:bodyPr/>
        <a:lstStyle/>
        <a:p>
          <a:r>
            <a:rPr lang="fr-CA" dirty="0"/>
            <a:t>Taux d’absences</a:t>
          </a:r>
          <a:endParaRPr lang="en-US" dirty="0"/>
        </a:p>
      </dgm:t>
    </dgm:pt>
    <dgm:pt modelId="{8D9C59C2-A97F-4F56-86E0-2F59769DCEB4}" type="parTrans" cxnId="{DBC7D87F-549D-4B9F-849B-FCBA59CDC987}">
      <dgm:prSet/>
      <dgm:spPr/>
      <dgm:t>
        <a:bodyPr/>
        <a:lstStyle/>
        <a:p>
          <a:endParaRPr lang="en-US"/>
        </a:p>
      </dgm:t>
    </dgm:pt>
    <dgm:pt modelId="{ADDE98FE-CB7E-40F1-8D35-D07BE4C9F51F}" type="sibTrans" cxnId="{DBC7D87F-549D-4B9F-849B-FCBA59CDC987}">
      <dgm:prSet/>
      <dgm:spPr/>
      <dgm:t>
        <a:bodyPr/>
        <a:lstStyle/>
        <a:p>
          <a:endParaRPr lang="en-US"/>
        </a:p>
      </dgm:t>
    </dgm:pt>
    <dgm:pt modelId="{D2569413-5B03-4F4A-BD08-435E863DA883}">
      <dgm:prSet/>
      <dgm:spPr/>
      <dgm:t>
        <a:bodyPr/>
        <a:lstStyle/>
        <a:p>
          <a:r>
            <a:rPr lang="fr-CA" dirty="0"/>
            <a:t>Valeurs HbA1c manquantes</a:t>
          </a:r>
          <a:endParaRPr lang="en-US" dirty="0"/>
        </a:p>
      </dgm:t>
    </dgm:pt>
    <dgm:pt modelId="{87B6BF53-D695-4286-BD85-E7596A8816AC}" type="parTrans" cxnId="{2E31D67C-D9D3-4CC6-B93C-E08DFBE8F1CE}">
      <dgm:prSet/>
      <dgm:spPr/>
      <dgm:t>
        <a:bodyPr/>
        <a:lstStyle/>
        <a:p>
          <a:endParaRPr lang="en-US"/>
        </a:p>
      </dgm:t>
    </dgm:pt>
    <dgm:pt modelId="{8B3FBD2C-8BF9-4317-8E83-F4D5E704C9E1}" type="sibTrans" cxnId="{2E31D67C-D9D3-4CC6-B93C-E08DFBE8F1CE}">
      <dgm:prSet/>
      <dgm:spPr/>
      <dgm:t>
        <a:bodyPr/>
        <a:lstStyle/>
        <a:p>
          <a:endParaRPr lang="en-US"/>
        </a:p>
      </dgm:t>
    </dgm:pt>
    <dgm:pt modelId="{FB2EC873-60F1-4748-BB37-B8C8AD17D32B}">
      <dgm:prSet/>
      <dgm:spPr/>
      <dgm:t>
        <a:bodyPr/>
        <a:lstStyle/>
        <a:p>
          <a:r>
            <a:rPr lang="fr-CA" dirty="0"/>
            <a:t>Absences annulées</a:t>
          </a:r>
          <a:endParaRPr lang="en-US" dirty="0"/>
        </a:p>
      </dgm:t>
    </dgm:pt>
    <dgm:pt modelId="{E0B7BABF-495D-4537-B611-FFC4531798AC}" type="parTrans" cxnId="{A93A20BA-3FF1-47DB-AA56-505F069983CE}">
      <dgm:prSet/>
      <dgm:spPr/>
      <dgm:t>
        <a:bodyPr/>
        <a:lstStyle/>
        <a:p>
          <a:endParaRPr lang="en-US"/>
        </a:p>
      </dgm:t>
    </dgm:pt>
    <dgm:pt modelId="{FEEDFC21-92DC-42B6-9978-1ECF73560E66}" type="sibTrans" cxnId="{A93A20BA-3FF1-47DB-AA56-505F069983CE}">
      <dgm:prSet/>
      <dgm:spPr/>
      <dgm:t>
        <a:bodyPr/>
        <a:lstStyle/>
        <a:p>
          <a:endParaRPr lang="en-US"/>
        </a:p>
      </dgm:t>
    </dgm:pt>
    <dgm:pt modelId="{71B86EA2-570F-45A8-A8B2-E82601889336}">
      <dgm:prSet/>
      <dgm:spPr/>
      <dgm:t>
        <a:bodyPr/>
        <a:lstStyle/>
        <a:p>
          <a:r>
            <a:rPr lang="fr-CA" dirty="0"/>
            <a:t>Absences non annulées</a:t>
          </a:r>
          <a:endParaRPr lang="en-US" dirty="0"/>
        </a:p>
      </dgm:t>
    </dgm:pt>
    <dgm:pt modelId="{FF31AAF5-94E5-4D0C-A4A1-B89D54C4AF7D}" type="parTrans" cxnId="{EC9B94FB-4E2F-42A7-A682-8659D06C7CC0}">
      <dgm:prSet/>
      <dgm:spPr/>
      <dgm:t>
        <a:bodyPr/>
        <a:lstStyle/>
        <a:p>
          <a:endParaRPr lang="en-US"/>
        </a:p>
      </dgm:t>
    </dgm:pt>
    <dgm:pt modelId="{A9412CE2-C8A0-49D0-91AB-A5C2319FDFB7}" type="sibTrans" cxnId="{EC9B94FB-4E2F-42A7-A682-8659D06C7CC0}">
      <dgm:prSet/>
      <dgm:spPr/>
      <dgm:t>
        <a:bodyPr/>
        <a:lstStyle/>
        <a:p>
          <a:endParaRPr lang="en-US"/>
        </a:p>
      </dgm:t>
    </dgm:pt>
    <dgm:pt modelId="{76F2781B-9338-4E56-88BE-83F32AEC716A}">
      <dgm:prSet/>
      <dgm:spPr/>
      <dgm:t>
        <a:bodyPr/>
        <a:lstStyle/>
        <a:p>
          <a:r>
            <a:rPr lang="fr-CA"/>
            <a:t>Devis études</a:t>
          </a:r>
          <a:endParaRPr lang="en-US"/>
        </a:p>
      </dgm:t>
    </dgm:pt>
    <dgm:pt modelId="{25DB1AC9-54F8-4B1B-9209-2ABE3DA35DF1}" type="parTrans" cxnId="{AE3FDA40-15EC-4889-B2A7-B44D8BD2CDF5}">
      <dgm:prSet/>
      <dgm:spPr/>
      <dgm:t>
        <a:bodyPr/>
        <a:lstStyle/>
        <a:p>
          <a:endParaRPr lang="en-US"/>
        </a:p>
      </dgm:t>
    </dgm:pt>
    <dgm:pt modelId="{D6FBB405-B1D6-45AF-9F21-76AD402C1A62}" type="sibTrans" cxnId="{AE3FDA40-15EC-4889-B2A7-B44D8BD2CDF5}">
      <dgm:prSet/>
      <dgm:spPr/>
      <dgm:t>
        <a:bodyPr/>
        <a:lstStyle/>
        <a:p>
          <a:endParaRPr lang="en-US"/>
        </a:p>
      </dgm:t>
    </dgm:pt>
    <dgm:pt modelId="{80D29501-8814-4275-98C6-0A069EA357B0}">
      <dgm:prSet/>
      <dgm:spPr/>
      <dgm:t>
        <a:bodyPr/>
        <a:lstStyle/>
        <a:p>
          <a:r>
            <a:rPr lang="fr-CA" dirty="0"/>
            <a:t>Biais</a:t>
          </a:r>
          <a:endParaRPr lang="en-US" dirty="0"/>
        </a:p>
      </dgm:t>
    </dgm:pt>
    <dgm:pt modelId="{5C82304F-BAD3-4B06-8131-185D99318131}" type="parTrans" cxnId="{23C692A4-0D1B-4194-BEC3-C6218EEB94EE}">
      <dgm:prSet/>
      <dgm:spPr/>
      <dgm:t>
        <a:bodyPr/>
        <a:lstStyle/>
        <a:p>
          <a:endParaRPr lang="en-US"/>
        </a:p>
      </dgm:t>
    </dgm:pt>
    <dgm:pt modelId="{B8805B3F-23C1-4520-8B7A-118426970B20}" type="sibTrans" cxnId="{23C692A4-0D1B-4194-BEC3-C6218EEB94EE}">
      <dgm:prSet/>
      <dgm:spPr/>
      <dgm:t>
        <a:bodyPr/>
        <a:lstStyle/>
        <a:p>
          <a:endParaRPr lang="en-US"/>
        </a:p>
      </dgm:t>
    </dgm:pt>
    <dgm:pt modelId="{1BA62975-8923-4043-AF54-90F8229CF025}">
      <dgm:prSet/>
      <dgm:spPr/>
      <dgm:t>
        <a:bodyPr/>
        <a:lstStyle/>
        <a:p>
          <a:r>
            <a:rPr lang="fr-CA"/>
            <a:t>Désirabilité</a:t>
          </a:r>
          <a:endParaRPr lang="en-US"/>
        </a:p>
      </dgm:t>
    </dgm:pt>
    <dgm:pt modelId="{FD5349CC-CE1C-49C9-A530-70943089659F}" type="parTrans" cxnId="{4D6A2A3E-45AB-4E46-8737-466D76D029BE}">
      <dgm:prSet/>
      <dgm:spPr/>
      <dgm:t>
        <a:bodyPr/>
        <a:lstStyle/>
        <a:p>
          <a:endParaRPr lang="en-US"/>
        </a:p>
      </dgm:t>
    </dgm:pt>
    <dgm:pt modelId="{B8E26886-2176-4E5F-B738-2ABE2FCF1C18}" type="sibTrans" cxnId="{4D6A2A3E-45AB-4E46-8737-466D76D029BE}">
      <dgm:prSet/>
      <dgm:spPr/>
      <dgm:t>
        <a:bodyPr/>
        <a:lstStyle/>
        <a:p>
          <a:endParaRPr lang="en-US"/>
        </a:p>
      </dgm:t>
    </dgm:pt>
    <dgm:pt modelId="{6C400E24-BF1D-40CB-A50A-2006C30617A8}">
      <dgm:prSet/>
      <dgm:spPr/>
      <dgm:t>
        <a:bodyPr/>
        <a:lstStyle/>
        <a:p>
          <a:r>
            <a:rPr lang="fr-CA"/>
            <a:t>Attrition</a:t>
          </a:r>
          <a:endParaRPr lang="en-US"/>
        </a:p>
      </dgm:t>
    </dgm:pt>
    <dgm:pt modelId="{6371BAE3-2FB7-464B-929B-CB5640FCAAF9}" type="parTrans" cxnId="{F3DA7AB6-284C-406F-BB52-A54E9B1CE7CD}">
      <dgm:prSet/>
      <dgm:spPr/>
      <dgm:t>
        <a:bodyPr/>
        <a:lstStyle/>
        <a:p>
          <a:endParaRPr lang="en-US"/>
        </a:p>
      </dgm:t>
    </dgm:pt>
    <dgm:pt modelId="{3D42A812-13E8-49D7-9539-C451208EBA87}" type="sibTrans" cxnId="{F3DA7AB6-284C-406F-BB52-A54E9B1CE7CD}">
      <dgm:prSet/>
      <dgm:spPr/>
      <dgm:t>
        <a:bodyPr/>
        <a:lstStyle/>
        <a:p>
          <a:endParaRPr lang="en-US"/>
        </a:p>
      </dgm:t>
    </dgm:pt>
    <dgm:pt modelId="{A86DE00F-E562-43BC-804D-46734E9A6709}">
      <dgm:prSet/>
      <dgm:spPr/>
      <dgm:t>
        <a:bodyPr/>
        <a:lstStyle/>
        <a:p>
          <a:r>
            <a:rPr lang="fr-CA"/>
            <a:t>Sélection</a:t>
          </a:r>
          <a:endParaRPr lang="en-US"/>
        </a:p>
      </dgm:t>
    </dgm:pt>
    <dgm:pt modelId="{89D9191A-1A28-4A71-B604-8EDFB2E5041D}" type="parTrans" cxnId="{AF2E4E9C-CFD4-43B6-8931-C3848CF89618}">
      <dgm:prSet/>
      <dgm:spPr/>
      <dgm:t>
        <a:bodyPr/>
        <a:lstStyle/>
        <a:p>
          <a:endParaRPr lang="en-US"/>
        </a:p>
      </dgm:t>
    </dgm:pt>
    <dgm:pt modelId="{846D4D1D-A665-4117-88B7-E1FA6332B57F}" type="sibTrans" cxnId="{AF2E4E9C-CFD4-43B6-8931-C3848CF89618}">
      <dgm:prSet/>
      <dgm:spPr/>
      <dgm:t>
        <a:bodyPr/>
        <a:lstStyle/>
        <a:p>
          <a:endParaRPr lang="en-US"/>
        </a:p>
      </dgm:t>
    </dgm:pt>
    <dgm:pt modelId="{6043E15E-0014-41A9-BFE2-7FE085EA4409}">
      <dgm:prSet/>
      <dgm:spPr/>
      <dgm:t>
        <a:bodyPr/>
        <a:lstStyle/>
        <a:p>
          <a:r>
            <a:rPr lang="fr-CA"/>
            <a:t>Recueil des données</a:t>
          </a:r>
          <a:endParaRPr lang="en-US"/>
        </a:p>
      </dgm:t>
    </dgm:pt>
    <dgm:pt modelId="{96DEC3F1-5543-4DCC-9D2B-2BFCAD43071F}" type="parTrans" cxnId="{F2038F13-CD98-4FEB-8C2E-764EF6E60C8D}">
      <dgm:prSet/>
      <dgm:spPr/>
      <dgm:t>
        <a:bodyPr/>
        <a:lstStyle/>
        <a:p>
          <a:endParaRPr lang="en-US"/>
        </a:p>
      </dgm:t>
    </dgm:pt>
    <dgm:pt modelId="{35B8A082-9E6E-42B5-8972-2720DA59EC08}" type="sibTrans" cxnId="{F2038F13-CD98-4FEB-8C2E-764EF6E60C8D}">
      <dgm:prSet/>
      <dgm:spPr/>
      <dgm:t>
        <a:bodyPr/>
        <a:lstStyle/>
        <a:p>
          <a:endParaRPr lang="en-US"/>
        </a:p>
      </dgm:t>
    </dgm:pt>
    <dgm:pt modelId="{921B60F6-9EE0-4AA8-80D5-E4B8EF85BEEA}">
      <dgm:prSet/>
      <dgm:spPr/>
      <dgm:t>
        <a:bodyPr/>
        <a:lstStyle/>
        <a:p>
          <a:r>
            <a:rPr lang="fr-CA"/>
            <a:t>Sondage</a:t>
          </a:r>
          <a:endParaRPr lang="en-US"/>
        </a:p>
      </dgm:t>
    </dgm:pt>
    <dgm:pt modelId="{AFCCC01E-6A1D-406C-9851-D2721E3009A8}" type="parTrans" cxnId="{320B1D22-1FF6-40EB-8F26-94B982DECF34}">
      <dgm:prSet/>
      <dgm:spPr/>
      <dgm:t>
        <a:bodyPr/>
        <a:lstStyle/>
        <a:p>
          <a:endParaRPr lang="en-US"/>
        </a:p>
      </dgm:t>
    </dgm:pt>
    <dgm:pt modelId="{B18B2FA3-1A0B-4BEF-84D4-02A1AC08879A}" type="sibTrans" cxnId="{320B1D22-1FF6-40EB-8F26-94B982DECF34}">
      <dgm:prSet/>
      <dgm:spPr/>
      <dgm:t>
        <a:bodyPr/>
        <a:lstStyle/>
        <a:p>
          <a:endParaRPr lang="en-US"/>
        </a:p>
      </dgm:t>
    </dgm:pt>
    <dgm:pt modelId="{ECA0F4D9-C6B9-4D7C-8797-95A09433150C}">
      <dgm:prSet/>
      <dgm:spPr/>
      <dgm:t>
        <a:bodyPr/>
        <a:lstStyle/>
        <a:p>
          <a:r>
            <a:rPr lang="fr-CA"/>
            <a:t>DME</a:t>
          </a:r>
          <a:endParaRPr lang="en-US"/>
        </a:p>
      </dgm:t>
    </dgm:pt>
    <dgm:pt modelId="{1D4BF65D-628E-4F0D-AB51-D98804DC8A11}" type="parTrans" cxnId="{DB55535B-6269-4F4B-89EB-56BE7DA837C8}">
      <dgm:prSet/>
      <dgm:spPr/>
      <dgm:t>
        <a:bodyPr/>
        <a:lstStyle/>
        <a:p>
          <a:endParaRPr lang="en-US"/>
        </a:p>
      </dgm:t>
    </dgm:pt>
    <dgm:pt modelId="{93543713-A4E0-4BA5-B7D7-D82D5F3AFC28}" type="sibTrans" cxnId="{DB55535B-6269-4F4B-89EB-56BE7DA837C8}">
      <dgm:prSet/>
      <dgm:spPr/>
      <dgm:t>
        <a:bodyPr/>
        <a:lstStyle/>
        <a:p>
          <a:endParaRPr lang="en-US"/>
        </a:p>
      </dgm:t>
    </dgm:pt>
    <dgm:pt modelId="{62FDCEBD-0E9D-42AA-9B6F-D70B30430187}">
      <dgm:prSet/>
      <dgm:spPr/>
      <dgm:t>
        <a:bodyPr/>
        <a:lstStyle/>
        <a:p>
          <a:r>
            <a:rPr lang="fr-CA"/>
            <a:t>Questionnaire/Autodéclaration</a:t>
          </a:r>
          <a:endParaRPr lang="en-US"/>
        </a:p>
      </dgm:t>
    </dgm:pt>
    <dgm:pt modelId="{63419012-17DE-4C19-A25D-D947ECDD682D}" type="parTrans" cxnId="{94EF2F23-0900-4C7E-A5F0-2A982210CF24}">
      <dgm:prSet/>
      <dgm:spPr/>
      <dgm:t>
        <a:bodyPr/>
        <a:lstStyle/>
        <a:p>
          <a:endParaRPr lang="en-US"/>
        </a:p>
      </dgm:t>
    </dgm:pt>
    <dgm:pt modelId="{5BFE811F-E234-4402-B2F8-2E837BAE1AFC}" type="sibTrans" cxnId="{94EF2F23-0900-4C7E-A5F0-2A982210CF24}">
      <dgm:prSet/>
      <dgm:spPr/>
      <dgm:t>
        <a:bodyPr/>
        <a:lstStyle/>
        <a:p>
          <a:endParaRPr lang="en-US"/>
        </a:p>
      </dgm:t>
    </dgm:pt>
    <dgm:pt modelId="{1B489FD2-4924-47BB-B73C-2F4D3D6F4AF8}">
      <dgm:prSet/>
      <dgm:spPr/>
      <dgm:t>
        <a:bodyPr/>
        <a:lstStyle/>
        <a:p>
          <a:r>
            <a:rPr lang="en-US" dirty="0" err="1"/>
            <a:t>Pr</a:t>
          </a:r>
          <a:r>
            <a:rPr lang="fr-CA" dirty="0" err="1"/>
            <a:t>ésentation</a:t>
          </a:r>
          <a:r>
            <a:rPr lang="fr-CA" dirty="0"/>
            <a:t> des résultats</a:t>
          </a:r>
          <a:endParaRPr lang="en-US" dirty="0"/>
        </a:p>
      </dgm:t>
    </dgm:pt>
    <dgm:pt modelId="{A655F914-8E3F-469D-B0AA-E48AB122473A}" type="parTrans" cxnId="{684644D8-077F-405E-9631-7453BF35D651}">
      <dgm:prSet/>
      <dgm:spPr/>
    </dgm:pt>
    <dgm:pt modelId="{68AF9831-2E20-430C-96B3-AB8896F27652}" type="sibTrans" cxnId="{684644D8-077F-405E-9631-7453BF35D651}">
      <dgm:prSet/>
      <dgm:spPr/>
    </dgm:pt>
    <dgm:pt modelId="{12204FED-FD88-4C74-A369-51933D4E69A9}" type="pres">
      <dgm:prSet presAssocID="{CE7346A9-B48C-4F8F-9DCB-5D1884CDF22A}" presName="linear" presStyleCnt="0">
        <dgm:presLayoutVars>
          <dgm:dir/>
          <dgm:animLvl val="lvl"/>
          <dgm:resizeHandles val="exact"/>
        </dgm:presLayoutVars>
      </dgm:prSet>
      <dgm:spPr/>
    </dgm:pt>
    <dgm:pt modelId="{BCB0DAF5-B5AA-4AB9-9E90-FF0A5434F1C0}" type="pres">
      <dgm:prSet presAssocID="{8C0FF762-D75B-43C2-B410-603C0E058CAB}" presName="parentLin" presStyleCnt="0"/>
      <dgm:spPr/>
    </dgm:pt>
    <dgm:pt modelId="{358C9BC6-E2D3-4237-B51A-8497B1228233}" type="pres">
      <dgm:prSet presAssocID="{8C0FF762-D75B-43C2-B410-603C0E058CAB}" presName="parentLeftMargin" presStyleLbl="node1" presStyleIdx="0" presStyleCnt="4"/>
      <dgm:spPr/>
    </dgm:pt>
    <dgm:pt modelId="{A14520F6-D44D-4F85-B70D-557733E89F09}" type="pres">
      <dgm:prSet presAssocID="{8C0FF762-D75B-43C2-B410-603C0E058CAB}" presName="parentText" presStyleLbl="node1" presStyleIdx="0" presStyleCnt="4" custScaleX="50050">
        <dgm:presLayoutVars>
          <dgm:chMax val="0"/>
          <dgm:bulletEnabled val="1"/>
        </dgm:presLayoutVars>
      </dgm:prSet>
      <dgm:spPr/>
    </dgm:pt>
    <dgm:pt modelId="{AAB4DAD7-79E9-4DB1-B48B-577CA412090A}" type="pres">
      <dgm:prSet presAssocID="{8C0FF762-D75B-43C2-B410-603C0E058CAB}" presName="negativeSpace" presStyleCnt="0"/>
      <dgm:spPr/>
    </dgm:pt>
    <dgm:pt modelId="{CD315581-F86E-40D4-AC05-4B710B56B6F8}" type="pres">
      <dgm:prSet presAssocID="{8C0FF762-D75B-43C2-B410-603C0E058CAB}" presName="childText" presStyleLbl="conFgAcc1" presStyleIdx="0" presStyleCnt="4">
        <dgm:presLayoutVars>
          <dgm:bulletEnabled val="1"/>
        </dgm:presLayoutVars>
      </dgm:prSet>
      <dgm:spPr/>
    </dgm:pt>
    <dgm:pt modelId="{3EBF6A92-2639-407A-94B7-9CBBD285A133}" type="pres">
      <dgm:prSet presAssocID="{5ED8C104-2692-4EC1-AC9C-7AB11B48A054}" presName="spaceBetweenRectangles" presStyleCnt="0"/>
      <dgm:spPr/>
    </dgm:pt>
    <dgm:pt modelId="{E94E71F5-24C5-4EF3-979D-9384D355C10E}" type="pres">
      <dgm:prSet presAssocID="{343CEE3B-4DE8-4DE4-B7B9-863291B77752}" presName="parentLin" presStyleCnt="0"/>
      <dgm:spPr/>
    </dgm:pt>
    <dgm:pt modelId="{B0F6DA7C-3088-47DC-8EB3-508E2FEC2BD2}" type="pres">
      <dgm:prSet presAssocID="{343CEE3B-4DE8-4DE4-B7B9-863291B77752}" presName="parentLeftMargin" presStyleLbl="node1" presStyleIdx="0" presStyleCnt="4"/>
      <dgm:spPr/>
    </dgm:pt>
    <dgm:pt modelId="{BD8C006B-3FDF-445F-906C-14F984002738}" type="pres">
      <dgm:prSet presAssocID="{343CEE3B-4DE8-4DE4-B7B9-863291B777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502D20-9BD6-4099-A8F8-0E1F038D60AF}" type="pres">
      <dgm:prSet presAssocID="{343CEE3B-4DE8-4DE4-B7B9-863291B77752}" presName="negativeSpace" presStyleCnt="0"/>
      <dgm:spPr/>
    </dgm:pt>
    <dgm:pt modelId="{1A895E6A-D451-44C6-921D-A305989BC3F2}" type="pres">
      <dgm:prSet presAssocID="{343CEE3B-4DE8-4DE4-B7B9-863291B77752}" presName="childText" presStyleLbl="conFgAcc1" presStyleIdx="1" presStyleCnt="4">
        <dgm:presLayoutVars>
          <dgm:bulletEnabled val="1"/>
        </dgm:presLayoutVars>
      </dgm:prSet>
      <dgm:spPr/>
    </dgm:pt>
    <dgm:pt modelId="{FE1DE386-3886-4670-A0B4-BFD2B1B3180D}" type="pres">
      <dgm:prSet presAssocID="{39D2C76F-77AF-4574-9E48-2E3E144997F5}" presName="spaceBetweenRectangles" presStyleCnt="0"/>
      <dgm:spPr/>
    </dgm:pt>
    <dgm:pt modelId="{EAC2EDC1-D002-48C9-B09F-3F4FFD502E9D}" type="pres">
      <dgm:prSet presAssocID="{76F2781B-9338-4E56-88BE-83F32AEC716A}" presName="parentLin" presStyleCnt="0"/>
      <dgm:spPr/>
    </dgm:pt>
    <dgm:pt modelId="{A9C01EC1-BAEA-46BE-9742-3176F39F76ED}" type="pres">
      <dgm:prSet presAssocID="{76F2781B-9338-4E56-88BE-83F32AEC716A}" presName="parentLeftMargin" presStyleLbl="node1" presStyleIdx="1" presStyleCnt="4"/>
      <dgm:spPr/>
    </dgm:pt>
    <dgm:pt modelId="{38589CA8-8583-40D9-85F0-C8C376FC02BE}" type="pres">
      <dgm:prSet presAssocID="{76F2781B-9338-4E56-88BE-83F32AEC71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0DED4D-A107-4368-80C8-5CE204A7924A}" type="pres">
      <dgm:prSet presAssocID="{76F2781B-9338-4E56-88BE-83F32AEC716A}" presName="negativeSpace" presStyleCnt="0"/>
      <dgm:spPr/>
    </dgm:pt>
    <dgm:pt modelId="{66E16AB0-F93E-4A02-892D-3BD2E0975B19}" type="pres">
      <dgm:prSet presAssocID="{76F2781B-9338-4E56-88BE-83F32AEC716A}" presName="childText" presStyleLbl="conFgAcc1" presStyleIdx="2" presStyleCnt="4">
        <dgm:presLayoutVars>
          <dgm:bulletEnabled val="1"/>
        </dgm:presLayoutVars>
      </dgm:prSet>
      <dgm:spPr/>
    </dgm:pt>
    <dgm:pt modelId="{87FCE16A-F48F-49A2-8305-C65D80AA85A8}" type="pres">
      <dgm:prSet presAssocID="{D6FBB405-B1D6-45AF-9F21-76AD402C1A62}" presName="spaceBetweenRectangles" presStyleCnt="0"/>
      <dgm:spPr/>
    </dgm:pt>
    <dgm:pt modelId="{B5357506-EBAB-42F8-A4E5-B461ADAE150C}" type="pres">
      <dgm:prSet presAssocID="{6043E15E-0014-41A9-BFE2-7FE085EA4409}" presName="parentLin" presStyleCnt="0"/>
      <dgm:spPr/>
    </dgm:pt>
    <dgm:pt modelId="{99037760-65DA-4258-89D5-607F5860D09D}" type="pres">
      <dgm:prSet presAssocID="{6043E15E-0014-41A9-BFE2-7FE085EA4409}" presName="parentLeftMargin" presStyleLbl="node1" presStyleIdx="2" presStyleCnt="4"/>
      <dgm:spPr/>
    </dgm:pt>
    <dgm:pt modelId="{1B3B06B8-A038-433B-9E0C-29CA91403C1F}" type="pres">
      <dgm:prSet presAssocID="{6043E15E-0014-41A9-BFE2-7FE085EA44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97B0753-8465-445C-A47F-E72D9EC6C26A}" type="pres">
      <dgm:prSet presAssocID="{6043E15E-0014-41A9-BFE2-7FE085EA4409}" presName="negativeSpace" presStyleCnt="0"/>
      <dgm:spPr/>
    </dgm:pt>
    <dgm:pt modelId="{16686326-A1B5-419E-9C07-DD38FCA8347F}" type="pres">
      <dgm:prSet presAssocID="{6043E15E-0014-41A9-BFE2-7FE085EA44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127409-0956-4BD3-B17F-0E47608FAAB7}" type="presOf" srcId="{62FDCEBD-0E9D-42AA-9B6F-D70B30430187}" destId="{16686326-A1B5-419E-9C07-DD38FCA8347F}" srcOrd="0" destOrd="2" presId="urn:microsoft.com/office/officeart/2005/8/layout/list1"/>
    <dgm:cxn modelId="{B3F5600C-B6CB-4D0D-BA8F-40B568327FCA}" type="presOf" srcId="{D2569413-5B03-4F4A-BD08-435E863DA883}" destId="{1A895E6A-D451-44C6-921D-A305989BC3F2}" srcOrd="0" destOrd="1" presId="urn:microsoft.com/office/officeart/2005/8/layout/list1"/>
    <dgm:cxn modelId="{F2038F13-CD98-4FEB-8C2E-764EF6E60C8D}" srcId="{CE7346A9-B48C-4F8F-9DCB-5D1884CDF22A}" destId="{6043E15E-0014-41A9-BFE2-7FE085EA4409}" srcOrd="3" destOrd="0" parTransId="{96DEC3F1-5543-4DCC-9D2B-2BFCAD43071F}" sibTransId="{35B8A082-9E6E-42B5-8972-2720DA59EC08}"/>
    <dgm:cxn modelId="{7840D421-72A7-42F5-BAAB-3A6025D4EB76}" type="presOf" srcId="{ECA0F4D9-C6B9-4D7C-8797-95A09433150C}" destId="{16686326-A1B5-419E-9C07-DD38FCA8347F}" srcOrd="0" destOrd="1" presId="urn:microsoft.com/office/officeart/2005/8/layout/list1"/>
    <dgm:cxn modelId="{320B1D22-1FF6-40EB-8F26-94B982DECF34}" srcId="{6043E15E-0014-41A9-BFE2-7FE085EA4409}" destId="{921B60F6-9EE0-4AA8-80D5-E4B8EF85BEEA}" srcOrd="0" destOrd="0" parTransId="{AFCCC01E-6A1D-406C-9851-D2721E3009A8}" sibTransId="{B18B2FA3-1A0B-4BEF-84D4-02A1AC08879A}"/>
    <dgm:cxn modelId="{94EF2F23-0900-4C7E-A5F0-2A982210CF24}" srcId="{6043E15E-0014-41A9-BFE2-7FE085EA4409}" destId="{62FDCEBD-0E9D-42AA-9B6F-D70B30430187}" srcOrd="2" destOrd="0" parTransId="{63419012-17DE-4C19-A25D-D947ECDD682D}" sibTransId="{5BFE811F-E234-4402-B2F8-2E837BAE1AFC}"/>
    <dgm:cxn modelId="{EC16E128-0BDC-4C89-A5B7-93BCC092F63D}" type="presOf" srcId="{921B60F6-9EE0-4AA8-80D5-E4B8EF85BEEA}" destId="{16686326-A1B5-419E-9C07-DD38FCA8347F}" srcOrd="0" destOrd="0" presId="urn:microsoft.com/office/officeart/2005/8/layout/list1"/>
    <dgm:cxn modelId="{157C2431-3795-41E8-8692-E2EBD688D2FA}" type="presOf" srcId="{6C400E24-BF1D-40CB-A50A-2006C30617A8}" destId="{66E16AB0-F93E-4A02-892D-3BD2E0975B19}" srcOrd="0" destOrd="3" presId="urn:microsoft.com/office/officeart/2005/8/layout/list1"/>
    <dgm:cxn modelId="{51B8AC39-3A74-437E-8280-9DF6AD5D6527}" type="presOf" srcId="{80D29501-8814-4275-98C6-0A069EA357B0}" destId="{66E16AB0-F93E-4A02-892D-3BD2E0975B19}" srcOrd="0" destOrd="1" presId="urn:microsoft.com/office/officeart/2005/8/layout/list1"/>
    <dgm:cxn modelId="{4D6A2A3E-45AB-4E46-8737-466D76D029BE}" srcId="{80D29501-8814-4275-98C6-0A069EA357B0}" destId="{1BA62975-8923-4043-AF54-90F8229CF025}" srcOrd="0" destOrd="0" parTransId="{FD5349CC-CE1C-49C9-A530-70943089659F}" sibTransId="{B8E26886-2176-4E5F-B738-2ABE2FCF1C18}"/>
    <dgm:cxn modelId="{6CE2593F-1169-4280-AAA1-FA8FBA98941A}" type="presOf" srcId="{1BA62975-8923-4043-AF54-90F8229CF025}" destId="{66E16AB0-F93E-4A02-892D-3BD2E0975B19}" srcOrd="0" destOrd="2" presId="urn:microsoft.com/office/officeart/2005/8/layout/list1"/>
    <dgm:cxn modelId="{AE3FDA40-15EC-4889-B2A7-B44D8BD2CDF5}" srcId="{CE7346A9-B48C-4F8F-9DCB-5D1884CDF22A}" destId="{76F2781B-9338-4E56-88BE-83F32AEC716A}" srcOrd="2" destOrd="0" parTransId="{25DB1AC9-54F8-4B1B-9209-2ABE3DA35DF1}" sibTransId="{D6FBB405-B1D6-45AF-9F21-76AD402C1A62}"/>
    <dgm:cxn modelId="{DB55535B-6269-4F4B-89EB-56BE7DA837C8}" srcId="{6043E15E-0014-41A9-BFE2-7FE085EA4409}" destId="{ECA0F4D9-C6B9-4D7C-8797-95A09433150C}" srcOrd="1" destOrd="0" parTransId="{1D4BF65D-628E-4F0D-AB51-D98804DC8A11}" sibTransId="{93543713-A4E0-4BA5-B7D7-D82D5F3AFC28}"/>
    <dgm:cxn modelId="{E8A98B60-E40B-4C3C-99CA-20656C230C30}" type="presOf" srcId="{6043E15E-0014-41A9-BFE2-7FE085EA4409}" destId="{1B3B06B8-A038-433B-9E0C-29CA91403C1F}" srcOrd="1" destOrd="0" presId="urn:microsoft.com/office/officeart/2005/8/layout/list1"/>
    <dgm:cxn modelId="{43AE3C61-F40A-4F18-8E72-F13E291C308B}" srcId="{CE7346A9-B48C-4F8F-9DCB-5D1884CDF22A}" destId="{343CEE3B-4DE8-4DE4-B7B9-863291B77752}" srcOrd="1" destOrd="0" parTransId="{BF06F260-B178-4B65-A7E5-3DDA7C3EE7C0}" sibTransId="{39D2C76F-77AF-4574-9E48-2E3E144997F5}"/>
    <dgm:cxn modelId="{EDDE8E41-AB2E-44FA-9084-533742536D50}" type="presOf" srcId="{A86DE00F-E562-43BC-804D-46734E9A6709}" destId="{66E16AB0-F93E-4A02-892D-3BD2E0975B19}" srcOrd="0" destOrd="4" presId="urn:microsoft.com/office/officeart/2005/8/layout/list1"/>
    <dgm:cxn modelId="{7571D977-1580-44C7-8D07-1DDF3E99CD71}" type="presOf" srcId="{343CEE3B-4DE8-4DE4-B7B9-863291B77752}" destId="{B0F6DA7C-3088-47DC-8EB3-508E2FEC2BD2}" srcOrd="0" destOrd="0" presId="urn:microsoft.com/office/officeart/2005/8/layout/list1"/>
    <dgm:cxn modelId="{2E31D67C-D9D3-4CC6-B93C-E08DFBE8F1CE}" srcId="{343CEE3B-4DE8-4DE4-B7B9-863291B77752}" destId="{D2569413-5B03-4F4A-BD08-435E863DA883}" srcOrd="1" destOrd="0" parTransId="{87B6BF53-D695-4286-BD85-E7596A8816AC}" sibTransId="{8B3FBD2C-8BF9-4317-8E83-F4D5E704C9E1}"/>
    <dgm:cxn modelId="{DBC7D87F-549D-4B9F-849B-FCBA59CDC987}" srcId="{343CEE3B-4DE8-4DE4-B7B9-863291B77752}" destId="{00165C87-5B02-4ADD-AD99-9C428F96E614}" srcOrd="0" destOrd="0" parTransId="{8D9C59C2-A97F-4F56-86E0-2F59769DCEB4}" sibTransId="{ADDE98FE-CB7E-40F1-8D35-D07BE4C9F51F}"/>
    <dgm:cxn modelId="{B8C34A80-375E-45E3-9A91-7BD380BD7CBE}" type="presOf" srcId="{00165C87-5B02-4ADD-AD99-9C428F96E614}" destId="{1A895E6A-D451-44C6-921D-A305989BC3F2}" srcOrd="0" destOrd="0" presId="urn:microsoft.com/office/officeart/2005/8/layout/list1"/>
    <dgm:cxn modelId="{D6A7D283-386E-48E7-B4EB-6F3383BBF93B}" type="presOf" srcId="{76F2781B-9338-4E56-88BE-83F32AEC716A}" destId="{38589CA8-8583-40D9-85F0-C8C376FC02BE}" srcOrd="1" destOrd="0" presId="urn:microsoft.com/office/officeart/2005/8/layout/list1"/>
    <dgm:cxn modelId="{FD393C84-545B-41C3-8E18-F49B2F502A25}" type="presOf" srcId="{76F2781B-9338-4E56-88BE-83F32AEC716A}" destId="{A9C01EC1-BAEA-46BE-9742-3176F39F76ED}" srcOrd="0" destOrd="0" presId="urn:microsoft.com/office/officeart/2005/8/layout/list1"/>
    <dgm:cxn modelId="{2BC58A86-69B6-45D1-900E-629D554B52F5}" type="presOf" srcId="{CE7346A9-B48C-4F8F-9DCB-5D1884CDF22A}" destId="{12204FED-FD88-4C74-A369-51933D4E69A9}" srcOrd="0" destOrd="0" presId="urn:microsoft.com/office/officeart/2005/8/layout/list1"/>
    <dgm:cxn modelId="{DA14B38E-840E-443E-894E-BCDFABEF29CC}" type="presOf" srcId="{FB2EC873-60F1-4748-BB37-B8C8AD17D32B}" destId="{1A895E6A-D451-44C6-921D-A305989BC3F2}" srcOrd="0" destOrd="2" presId="urn:microsoft.com/office/officeart/2005/8/layout/list1"/>
    <dgm:cxn modelId="{38BF0F94-0C94-424C-A8B2-153A6600AD8E}" type="presOf" srcId="{8C0FF762-D75B-43C2-B410-603C0E058CAB}" destId="{A14520F6-D44D-4F85-B70D-557733E89F09}" srcOrd="1" destOrd="0" presId="urn:microsoft.com/office/officeart/2005/8/layout/list1"/>
    <dgm:cxn modelId="{84EC6A9A-39B4-4B64-9E55-8BB2B40E8C63}" type="presOf" srcId="{1B489FD2-4924-47BB-B73C-2F4D3D6F4AF8}" destId="{66E16AB0-F93E-4A02-892D-3BD2E0975B19}" srcOrd="0" destOrd="0" presId="urn:microsoft.com/office/officeart/2005/8/layout/list1"/>
    <dgm:cxn modelId="{E0A5229B-8D63-4564-A61A-096D2EDF29AD}" srcId="{CE7346A9-B48C-4F8F-9DCB-5D1884CDF22A}" destId="{8C0FF762-D75B-43C2-B410-603C0E058CAB}" srcOrd="0" destOrd="0" parTransId="{4F24F7C6-3F4E-4E7D-882B-861909CA1480}" sibTransId="{5ED8C104-2692-4EC1-AC9C-7AB11B48A054}"/>
    <dgm:cxn modelId="{AF2E4E9C-CFD4-43B6-8931-C3848CF89618}" srcId="{80D29501-8814-4275-98C6-0A069EA357B0}" destId="{A86DE00F-E562-43BC-804D-46734E9A6709}" srcOrd="2" destOrd="0" parTransId="{89D9191A-1A28-4A71-B604-8EDFB2E5041D}" sibTransId="{846D4D1D-A665-4117-88B7-E1FA6332B57F}"/>
    <dgm:cxn modelId="{F32EAF9C-E2D7-4783-8CFF-B6F45B11D70B}" type="presOf" srcId="{71B86EA2-570F-45A8-A8B2-E82601889336}" destId="{1A895E6A-D451-44C6-921D-A305989BC3F2}" srcOrd="0" destOrd="3" presId="urn:microsoft.com/office/officeart/2005/8/layout/list1"/>
    <dgm:cxn modelId="{E500CC9D-943C-404A-A0D4-9EA45B65E7DB}" type="presOf" srcId="{8C0FF762-D75B-43C2-B410-603C0E058CAB}" destId="{358C9BC6-E2D3-4237-B51A-8497B1228233}" srcOrd="0" destOrd="0" presId="urn:microsoft.com/office/officeart/2005/8/layout/list1"/>
    <dgm:cxn modelId="{23C692A4-0D1B-4194-BEC3-C6218EEB94EE}" srcId="{76F2781B-9338-4E56-88BE-83F32AEC716A}" destId="{80D29501-8814-4275-98C6-0A069EA357B0}" srcOrd="1" destOrd="0" parTransId="{5C82304F-BAD3-4B06-8131-185D99318131}" sibTransId="{B8805B3F-23C1-4520-8B7A-118426970B20}"/>
    <dgm:cxn modelId="{8DA000B5-1DCE-43F5-8348-DDBAB3C19255}" type="presOf" srcId="{343CEE3B-4DE8-4DE4-B7B9-863291B77752}" destId="{BD8C006B-3FDF-445F-906C-14F984002738}" srcOrd="1" destOrd="0" presId="urn:microsoft.com/office/officeart/2005/8/layout/list1"/>
    <dgm:cxn modelId="{F3DA7AB6-284C-406F-BB52-A54E9B1CE7CD}" srcId="{80D29501-8814-4275-98C6-0A069EA357B0}" destId="{6C400E24-BF1D-40CB-A50A-2006C30617A8}" srcOrd="1" destOrd="0" parTransId="{6371BAE3-2FB7-464B-929B-CB5640FCAAF9}" sibTransId="{3D42A812-13E8-49D7-9539-C451208EBA87}"/>
    <dgm:cxn modelId="{A93A20BA-3FF1-47DB-AA56-505F069983CE}" srcId="{343CEE3B-4DE8-4DE4-B7B9-863291B77752}" destId="{FB2EC873-60F1-4748-BB37-B8C8AD17D32B}" srcOrd="2" destOrd="0" parTransId="{E0B7BABF-495D-4537-B611-FFC4531798AC}" sibTransId="{FEEDFC21-92DC-42B6-9978-1ECF73560E66}"/>
    <dgm:cxn modelId="{A30F47C5-1E4D-4B1D-B716-C98FCE162C88}" type="presOf" srcId="{6043E15E-0014-41A9-BFE2-7FE085EA4409}" destId="{99037760-65DA-4258-89D5-607F5860D09D}" srcOrd="0" destOrd="0" presId="urn:microsoft.com/office/officeart/2005/8/layout/list1"/>
    <dgm:cxn modelId="{684644D8-077F-405E-9631-7453BF35D651}" srcId="{76F2781B-9338-4E56-88BE-83F32AEC716A}" destId="{1B489FD2-4924-47BB-B73C-2F4D3D6F4AF8}" srcOrd="0" destOrd="0" parTransId="{A655F914-8E3F-469D-B0AA-E48AB122473A}" sibTransId="{68AF9831-2E20-430C-96B3-AB8896F27652}"/>
    <dgm:cxn modelId="{EC9B94FB-4E2F-42A7-A682-8659D06C7CC0}" srcId="{343CEE3B-4DE8-4DE4-B7B9-863291B77752}" destId="{71B86EA2-570F-45A8-A8B2-E82601889336}" srcOrd="3" destOrd="0" parTransId="{FF31AAF5-94E5-4D0C-A4A1-B89D54C4AF7D}" sibTransId="{A9412CE2-C8A0-49D0-91AB-A5C2319FDFB7}"/>
    <dgm:cxn modelId="{A7DF43A8-8842-4063-9F19-6854DBBBC709}" type="presParOf" srcId="{12204FED-FD88-4C74-A369-51933D4E69A9}" destId="{BCB0DAF5-B5AA-4AB9-9E90-FF0A5434F1C0}" srcOrd="0" destOrd="0" presId="urn:microsoft.com/office/officeart/2005/8/layout/list1"/>
    <dgm:cxn modelId="{7E1E3C73-F011-4F81-80C2-D7E7F6C82780}" type="presParOf" srcId="{BCB0DAF5-B5AA-4AB9-9E90-FF0A5434F1C0}" destId="{358C9BC6-E2D3-4237-B51A-8497B1228233}" srcOrd="0" destOrd="0" presId="urn:microsoft.com/office/officeart/2005/8/layout/list1"/>
    <dgm:cxn modelId="{3FE9B64A-4635-4F50-859F-438949D898BB}" type="presParOf" srcId="{BCB0DAF5-B5AA-4AB9-9E90-FF0A5434F1C0}" destId="{A14520F6-D44D-4F85-B70D-557733E89F09}" srcOrd="1" destOrd="0" presId="urn:microsoft.com/office/officeart/2005/8/layout/list1"/>
    <dgm:cxn modelId="{A52AA493-CB8A-479F-8E1C-78BDFE72074D}" type="presParOf" srcId="{12204FED-FD88-4C74-A369-51933D4E69A9}" destId="{AAB4DAD7-79E9-4DB1-B48B-577CA412090A}" srcOrd="1" destOrd="0" presId="urn:microsoft.com/office/officeart/2005/8/layout/list1"/>
    <dgm:cxn modelId="{0B560AB7-2525-41A1-B42C-AA553F9B36C6}" type="presParOf" srcId="{12204FED-FD88-4C74-A369-51933D4E69A9}" destId="{CD315581-F86E-40D4-AC05-4B710B56B6F8}" srcOrd="2" destOrd="0" presId="urn:microsoft.com/office/officeart/2005/8/layout/list1"/>
    <dgm:cxn modelId="{27EB1FC1-49DA-4526-9E15-1AF4936CEB42}" type="presParOf" srcId="{12204FED-FD88-4C74-A369-51933D4E69A9}" destId="{3EBF6A92-2639-407A-94B7-9CBBD285A133}" srcOrd="3" destOrd="0" presId="urn:microsoft.com/office/officeart/2005/8/layout/list1"/>
    <dgm:cxn modelId="{E5965B04-A7EC-4E24-9260-A64ACC74B8B5}" type="presParOf" srcId="{12204FED-FD88-4C74-A369-51933D4E69A9}" destId="{E94E71F5-24C5-4EF3-979D-9384D355C10E}" srcOrd="4" destOrd="0" presId="urn:microsoft.com/office/officeart/2005/8/layout/list1"/>
    <dgm:cxn modelId="{B12189AD-4A6B-46BD-B3BF-876E04696D37}" type="presParOf" srcId="{E94E71F5-24C5-4EF3-979D-9384D355C10E}" destId="{B0F6DA7C-3088-47DC-8EB3-508E2FEC2BD2}" srcOrd="0" destOrd="0" presId="urn:microsoft.com/office/officeart/2005/8/layout/list1"/>
    <dgm:cxn modelId="{65BFF64F-AAB8-4B51-A59B-3260554627C5}" type="presParOf" srcId="{E94E71F5-24C5-4EF3-979D-9384D355C10E}" destId="{BD8C006B-3FDF-445F-906C-14F984002738}" srcOrd="1" destOrd="0" presId="urn:microsoft.com/office/officeart/2005/8/layout/list1"/>
    <dgm:cxn modelId="{23FDE0A9-8368-4A3C-B8ED-1DEC320F6110}" type="presParOf" srcId="{12204FED-FD88-4C74-A369-51933D4E69A9}" destId="{70502D20-9BD6-4099-A8F8-0E1F038D60AF}" srcOrd="5" destOrd="0" presId="urn:microsoft.com/office/officeart/2005/8/layout/list1"/>
    <dgm:cxn modelId="{26CCBD42-EE86-4ED0-96BE-6DC387468FA1}" type="presParOf" srcId="{12204FED-FD88-4C74-A369-51933D4E69A9}" destId="{1A895E6A-D451-44C6-921D-A305989BC3F2}" srcOrd="6" destOrd="0" presId="urn:microsoft.com/office/officeart/2005/8/layout/list1"/>
    <dgm:cxn modelId="{672D1F69-2C62-4A0F-8592-8064AC21F93C}" type="presParOf" srcId="{12204FED-FD88-4C74-A369-51933D4E69A9}" destId="{FE1DE386-3886-4670-A0B4-BFD2B1B3180D}" srcOrd="7" destOrd="0" presId="urn:microsoft.com/office/officeart/2005/8/layout/list1"/>
    <dgm:cxn modelId="{29795F90-810B-4591-9FAB-52A8934DDCD9}" type="presParOf" srcId="{12204FED-FD88-4C74-A369-51933D4E69A9}" destId="{EAC2EDC1-D002-48C9-B09F-3F4FFD502E9D}" srcOrd="8" destOrd="0" presId="urn:microsoft.com/office/officeart/2005/8/layout/list1"/>
    <dgm:cxn modelId="{B1E7AFF0-B629-4D5A-880F-9464E4BD6743}" type="presParOf" srcId="{EAC2EDC1-D002-48C9-B09F-3F4FFD502E9D}" destId="{A9C01EC1-BAEA-46BE-9742-3176F39F76ED}" srcOrd="0" destOrd="0" presId="urn:microsoft.com/office/officeart/2005/8/layout/list1"/>
    <dgm:cxn modelId="{98DDF192-BA5F-4F3A-96EE-799D03F28B47}" type="presParOf" srcId="{EAC2EDC1-D002-48C9-B09F-3F4FFD502E9D}" destId="{38589CA8-8583-40D9-85F0-C8C376FC02BE}" srcOrd="1" destOrd="0" presId="urn:microsoft.com/office/officeart/2005/8/layout/list1"/>
    <dgm:cxn modelId="{7E5C52CF-E318-403C-96D2-3D6FE14FBFFD}" type="presParOf" srcId="{12204FED-FD88-4C74-A369-51933D4E69A9}" destId="{D30DED4D-A107-4368-80C8-5CE204A7924A}" srcOrd="9" destOrd="0" presId="urn:microsoft.com/office/officeart/2005/8/layout/list1"/>
    <dgm:cxn modelId="{43D7B6E6-C51E-46E4-97A8-073CBB821C62}" type="presParOf" srcId="{12204FED-FD88-4C74-A369-51933D4E69A9}" destId="{66E16AB0-F93E-4A02-892D-3BD2E0975B19}" srcOrd="10" destOrd="0" presId="urn:microsoft.com/office/officeart/2005/8/layout/list1"/>
    <dgm:cxn modelId="{40F5548D-4E44-4688-9970-ADAFD325560E}" type="presParOf" srcId="{12204FED-FD88-4C74-A369-51933D4E69A9}" destId="{87FCE16A-F48F-49A2-8305-C65D80AA85A8}" srcOrd="11" destOrd="0" presId="urn:microsoft.com/office/officeart/2005/8/layout/list1"/>
    <dgm:cxn modelId="{2F9D994C-9E2D-47C1-9A24-8CAF4A714BD4}" type="presParOf" srcId="{12204FED-FD88-4C74-A369-51933D4E69A9}" destId="{B5357506-EBAB-42F8-A4E5-B461ADAE150C}" srcOrd="12" destOrd="0" presId="urn:microsoft.com/office/officeart/2005/8/layout/list1"/>
    <dgm:cxn modelId="{786901C3-CEA7-43A4-BD1B-6D5FC857A796}" type="presParOf" srcId="{B5357506-EBAB-42F8-A4E5-B461ADAE150C}" destId="{99037760-65DA-4258-89D5-607F5860D09D}" srcOrd="0" destOrd="0" presId="urn:microsoft.com/office/officeart/2005/8/layout/list1"/>
    <dgm:cxn modelId="{D7283568-2DE1-43FC-B64F-CFC9EDE45301}" type="presParOf" srcId="{B5357506-EBAB-42F8-A4E5-B461ADAE150C}" destId="{1B3B06B8-A038-433B-9E0C-29CA91403C1F}" srcOrd="1" destOrd="0" presId="urn:microsoft.com/office/officeart/2005/8/layout/list1"/>
    <dgm:cxn modelId="{FFB98F9B-19EC-496A-88B0-741A3C43BE44}" type="presParOf" srcId="{12204FED-FD88-4C74-A369-51933D4E69A9}" destId="{197B0753-8465-445C-A47F-E72D9EC6C26A}" srcOrd="13" destOrd="0" presId="urn:microsoft.com/office/officeart/2005/8/layout/list1"/>
    <dgm:cxn modelId="{B1D2636D-78CB-4FCF-AA2E-03C383118D80}" type="presParOf" srcId="{12204FED-FD88-4C74-A369-51933D4E69A9}" destId="{16686326-A1B5-419E-9C07-DD38FCA8347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C33992-871D-41BD-B940-5C83E5C00F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A00C9-EB7B-4FDA-A9AE-11666285BA75}">
      <dgm:prSet/>
      <dgm:spPr/>
      <dgm:t>
        <a:bodyPr/>
        <a:lstStyle/>
        <a:p>
          <a:r>
            <a:rPr lang="fr-CA"/>
            <a:t>Ne considère pas : Combinaisons de facteurs</a:t>
          </a:r>
          <a:endParaRPr lang="en-US"/>
        </a:p>
      </dgm:t>
    </dgm:pt>
    <dgm:pt modelId="{B036AE2B-D103-4687-B477-13A6D7BD5018}" type="parTrans" cxnId="{CD9EDF79-3C49-4CDE-938E-89D6E10765D6}">
      <dgm:prSet/>
      <dgm:spPr/>
      <dgm:t>
        <a:bodyPr/>
        <a:lstStyle/>
        <a:p>
          <a:endParaRPr lang="en-US"/>
        </a:p>
      </dgm:t>
    </dgm:pt>
    <dgm:pt modelId="{565D5677-B783-4C35-ADB9-EC2D68D8C9D8}" type="sibTrans" cxnId="{CD9EDF79-3C49-4CDE-938E-89D6E10765D6}">
      <dgm:prSet/>
      <dgm:spPr/>
      <dgm:t>
        <a:bodyPr/>
        <a:lstStyle/>
        <a:p>
          <a:endParaRPr lang="en-US"/>
        </a:p>
      </dgm:t>
    </dgm:pt>
    <dgm:pt modelId="{B2267619-DE35-40B8-96D9-D959DA01C07F}">
      <dgm:prSet/>
      <dgm:spPr/>
      <dgm:t>
        <a:bodyPr/>
        <a:lstStyle/>
        <a:p>
          <a:r>
            <a:rPr lang="fr-CA"/>
            <a:t>Études observationnelles/qualitatives majoritaires</a:t>
          </a:r>
          <a:endParaRPr lang="en-US"/>
        </a:p>
      </dgm:t>
    </dgm:pt>
    <dgm:pt modelId="{BF993385-37BE-47F4-8303-75AFD2C09AAB}" type="parTrans" cxnId="{3F31EB45-04AD-4845-860A-9965609461FE}">
      <dgm:prSet/>
      <dgm:spPr/>
      <dgm:t>
        <a:bodyPr/>
        <a:lstStyle/>
        <a:p>
          <a:endParaRPr lang="en-US"/>
        </a:p>
      </dgm:t>
    </dgm:pt>
    <dgm:pt modelId="{4F6E5F55-4A86-4E49-BB2B-3431F5620D44}" type="sibTrans" cxnId="{3F31EB45-04AD-4845-860A-9965609461FE}">
      <dgm:prSet/>
      <dgm:spPr/>
      <dgm:t>
        <a:bodyPr/>
        <a:lstStyle/>
        <a:p>
          <a:endParaRPr lang="en-US"/>
        </a:p>
      </dgm:t>
    </dgm:pt>
    <dgm:pt modelId="{D69EF5C1-570A-4824-9E0D-034DBDD6C1AD}">
      <dgm:prSet/>
      <dgm:spPr/>
      <dgm:t>
        <a:bodyPr/>
        <a:lstStyle/>
        <a:p>
          <a:r>
            <a:rPr lang="fr-CA" dirty="0"/>
            <a:t>Présences d’études interventionnelles</a:t>
          </a:r>
          <a:endParaRPr lang="en-US" dirty="0"/>
        </a:p>
      </dgm:t>
    </dgm:pt>
    <dgm:pt modelId="{A8AD2FDE-03D6-49ED-9181-5EA102BB39A5}" type="parTrans" cxnId="{42E1508D-00AE-41E5-9A39-26AD97B66833}">
      <dgm:prSet/>
      <dgm:spPr/>
      <dgm:t>
        <a:bodyPr/>
        <a:lstStyle/>
        <a:p>
          <a:endParaRPr lang="en-US"/>
        </a:p>
      </dgm:t>
    </dgm:pt>
    <dgm:pt modelId="{8997F1A9-9CB5-4A15-BEEC-472E947BF36B}" type="sibTrans" cxnId="{42E1508D-00AE-41E5-9A39-26AD97B66833}">
      <dgm:prSet/>
      <dgm:spPr/>
      <dgm:t>
        <a:bodyPr/>
        <a:lstStyle/>
        <a:p>
          <a:endParaRPr lang="en-US"/>
        </a:p>
      </dgm:t>
    </dgm:pt>
    <dgm:pt modelId="{CAD10BE9-A636-414B-A5EC-8DCF7B78F9FF}">
      <dgm:prSet/>
      <dgm:spPr/>
      <dgm:t>
        <a:bodyPr/>
        <a:lstStyle/>
        <a:p>
          <a:r>
            <a:rPr lang="fr-CA"/>
            <a:t>Population</a:t>
          </a:r>
          <a:endParaRPr lang="en-US"/>
        </a:p>
      </dgm:t>
    </dgm:pt>
    <dgm:pt modelId="{A7D694C6-527A-4B9C-AD26-630731B4D1D6}" type="parTrans" cxnId="{F194B3DE-F2A6-4027-9F5E-2B83DFFF7992}">
      <dgm:prSet/>
      <dgm:spPr/>
      <dgm:t>
        <a:bodyPr/>
        <a:lstStyle/>
        <a:p>
          <a:endParaRPr lang="en-US"/>
        </a:p>
      </dgm:t>
    </dgm:pt>
    <dgm:pt modelId="{AB3A7958-F325-46E5-B23D-B835AA3867E3}" type="sibTrans" cxnId="{F194B3DE-F2A6-4027-9F5E-2B83DFFF7992}">
      <dgm:prSet/>
      <dgm:spPr/>
      <dgm:t>
        <a:bodyPr/>
        <a:lstStyle/>
        <a:p>
          <a:endParaRPr lang="en-US"/>
        </a:p>
      </dgm:t>
    </dgm:pt>
    <dgm:pt modelId="{4C70ECBD-BC49-4DF0-BC21-9FCA9592BCB9}">
      <dgm:prSet/>
      <dgm:spPr/>
      <dgm:t>
        <a:bodyPr/>
        <a:lstStyle/>
        <a:p>
          <a:r>
            <a:rPr lang="fr-CA" dirty="0"/>
            <a:t>Diabétiques</a:t>
          </a:r>
          <a:endParaRPr lang="en-US" dirty="0"/>
        </a:p>
      </dgm:t>
    </dgm:pt>
    <dgm:pt modelId="{5AE27AC6-88D1-4FBA-99C9-89C1D0C6DF7A}" type="parTrans" cxnId="{EFAD2EBE-C4F8-42F7-B70C-7EE7AF378340}">
      <dgm:prSet/>
      <dgm:spPr/>
      <dgm:t>
        <a:bodyPr/>
        <a:lstStyle/>
        <a:p>
          <a:endParaRPr lang="en-US"/>
        </a:p>
      </dgm:t>
    </dgm:pt>
    <dgm:pt modelId="{04C945FB-CDDF-44FF-9D38-090455B562A6}" type="sibTrans" cxnId="{EFAD2EBE-C4F8-42F7-B70C-7EE7AF378340}">
      <dgm:prSet/>
      <dgm:spPr/>
      <dgm:t>
        <a:bodyPr/>
        <a:lstStyle/>
        <a:p>
          <a:endParaRPr lang="en-US"/>
        </a:p>
      </dgm:t>
    </dgm:pt>
    <dgm:pt modelId="{3050E75F-705F-485D-8663-2C91B72C194F}">
      <dgm:prSet/>
      <dgm:spPr/>
      <dgm:t>
        <a:bodyPr/>
        <a:lstStyle/>
        <a:p>
          <a:r>
            <a:rPr lang="fr-CA" dirty="0"/>
            <a:t>Adultes en majorité</a:t>
          </a:r>
          <a:endParaRPr lang="en-US" dirty="0"/>
        </a:p>
      </dgm:t>
    </dgm:pt>
    <dgm:pt modelId="{A9D7D2CA-4AA5-416F-9C78-4AEED380AAF6}" type="parTrans" cxnId="{B3FB5F0D-1DC4-4991-991C-6683D6E4978C}">
      <dgm:prSet/>
      <dgm:spPr/>
      <dgm:t>
        <a:bodyPr/>
        <a:lstStyle/>
        <a:p>
          <a:endParaRPr lang="en-US"/>
        </a:p>
      </dgm:t>
    </dgm:pt>
    <dgm:pt modelId="{48E4BC61-B199-41CF-BAF2-612F48B991ED}" type="sibTrans" cxnId="{B3FB5F0D-1DC4-4991-991C-6683D6E4978C}">
      <dgm:prSet/>
      <dgm:spPr/>
      <dgm:t>
        <a:bodyPr/>
        <a:lstStyle/>
        <a:p>
          <a:endParaRPr lang="en-US"/>
        </a:p>
      </dgm:t>
    </dgm:pt>
    <dgm:pt modelId="{53C1F1A0-3C45-4366-80B8-4DB7065643C1}">
      <dgm:prSet/>
      <dgm:spPr/>
      <dgm:t>
        <a:bodyPr/>
        <a:lstStyle/>
        <a:p>
          <a:r>
            <a:rPr lang="fr-CA"/>
            <a:t>Recoupement de certains articles</a:t>
          </a:r>
          <a:endParaRPr lang="en-US"/>
        </a:p>
      </dgm:t>
    </dgm:pt>
    <dgm:pt modelId="{54B74E76-DC59-4958-802A-BC4B7ECD5619}" type="parTrans" cxnId="{25758B5F-ADCC-4881-B047-2095FD010D78}">
      <dgm:prSet/>
      <dgm:spPr/>
      <dgm:t>
        <a:bodyPr/>
        <a:lstStyle/>
        <a:p>
          <a:endParaRPr lang="en-US"/>
        </a:p>
      </dgm:t>
    </dgm:pt>
    <dgm:pt modelId="{13519996-064B-4C2E-9DAA-AE53640AB6C4}" type="sibTrans" cxnId="{25758B5F-ADCC-4881-B047-2095FD010D78}">
      <dgm:prSet/>
      <dgm:spPr/>
      <dgm:t>
        <a:bodyPr/>
        <a:lstStyle/>
        <a:p>
          <a:endParaRPr lang="en-US"/>
        </a:p>
      </dgm:t>
    </dgm:pt>
    <dgm:pt modelId="{EEC6709B-83C4-473D-97F9-F7D445544C44}">
      <dgm:prSet/>
      <dgm:spPr/>
      <dgm:t>
        <a:bodyPr/>
        <a:lstStyle/>
        <a:p>
          <a:r>
            <a:rPr lang="fr-CA"/>
            <a:t>Temps</a:t>
          </a:r>
          <a:endParaRPr lang="en-US"/>
        </a:p>
      </dgm:t>
    </dgm:pt>
    <dgm:pt modelId="{B04CCE4B-CF6B-4B7A-9DC7-0A181C5E8FBA}" type="parTrans" cxnId="{14A2ED53-7851-4C78-B7D5-E746F966B827}">
      <dgm:prSet/>
      <dgm:spPr/>
      <dgm:t>
        <a:bodyPr/>
        <a:lstStyle/>
        <a:p>
          <a:endParaRPr lang="en-US"/>
        </a:p>
      </dgm:t>
    </dgm:pt>
    <dgm:pt modelId="{876EEF5B-A93B-491B-93F3-1151D2269D1A}" type="sibTrans" cxnId="{14A2ED53-7851-4C78-B7D5-E746F966B827}">
      <dgm:prSet/>
      <dgm:spPr/>
      <dgm:t>
        <a:bodyPr/>
        <a:lstStyle/>
        <a:p>
          <a:endParaRPr lang="en-US"/>
        </a:p>
      </dgm:t>
    </dgm:pt>
    <dgm:pt modelId="{DB213C53-EEC3-44C8-95EA-CB6702033448}">
      <dgm:prSet/>
      <dgm:spPr/>
      <dgm:t>
        <a:bodyPr/>
        <a:lstStyle/>
        <a:p>
          <a:r>
            <a:rPr lang="fr-CA"/>
            <a:t>Études 1980-1990s</a:t>
          </a:r>
          <a:endParaRPr lang="en-US"/>
        </a:p>
      </dgm:t>
    </dgm:pt>
    <dgm:pt modelId="{0D757B5E-FA4C-4F8E-8AB4-39EB182B1F85}" type="parTrans" cxnId="{CEAE62EE-EF8C-49CC-8C6F-720A5DC46A0A}">
      <dgm:prSet/>
      <dgm:spPr/>
      <dgm:t>
        <a:bodyPr/>
        <a:lstStyle/>
        <a:p>
          <a:endParaRPr lang="en-US"/>
        </a:p>
      </dgm:t>
    </dgm:pt>
    <dgm:pt modelId="{14E0F811-0262-4EDF-9E56-7407704AC229}" type="sibTrans" cxnId="{CEAE62EE-EF8C-49CC-8C6F-720A5DC46A0A}">
      <dgm:prSet/>
      <dgm:spPr/>
      <dgm:t>
        <a:bodyPr/>
        <a:lstStyle/>
        <a:p>
          <a:endParaRPr lang="en-US"/>
        </a:p>
      </dgm:t>
    </dgm:pt>
    <dgm:pt modelId="{3BFA2BEC-5D99-49CB-BA79-F222C9D654FE}">
      <dgm:prSet/>
      <dgm:spPr/>
      <dgm:t>
        <a:bodyPr/>
        <a:lstStyle/>
        <a:p>
          <a:r>
            <a:rPr lang="fr-CA" dirty="0"/>
            <a:t>Inclusion études Low </a:t>
          </a:r>
          <a:r>
            <a:rPr lang="fr-CA" dirty="0" err="1"/>
            <a:t>quality</a:t>
          </a:r>
          <a:endParaRPr lang="en-US" dirty="0"/>
        </a:p>
      </dgm:t>
    </dgm:pt>
    <dgm:pt modelId="{515BE76B-2B00-448E-8213-D7931E029F95}" type="parTrans" cxnId="{99CA0711-B88D-40C8-8E7A-FD3E6B7B0E58}">
      <dgm:prSet/>
      <dgm:spPr/>
    </dgm:pt>
    <dgm:pt modelId="{391DA133-18F8-437F-B04F-85BD9B0B4E44}" type="sibTrans" cxnId="{99CA0711-B88D-40C8-8E7A-FD3E6B7B0E58}">
      <dgm:prSet/>
      <dgm:spPr/>
    </dgm:pt>
    <dgm:pt modelId="{DBEAE309-000C-49CD-BB39-A221D464E6B6}" type="pres">
      <dgm:prSet presAssocID="{06C33992-871D-41BD-B940-5C83E5C00F2D}" presName="linear" presStyleCnt="0">
        <dgm:presLayoutVars>
          <dgm:dir/>
          <dgm:animLvl val="lvl"/>
          <dgm:resizeHandles val="exact"/>
        </dgm:presLayoutVars>
      </dgm:prSet>
      <dgm:spPr/>
    </dgm:pt>
    <dgm:pt modelId="{2A3A574F-428F-406D-8BC4-922E89878642}" type="pres">
      <dgm:prSet presAssocID="{AD9A00C9-EB7B-4FDA-A9AE-11666285BA75}" presName="parentLin" presStyleCnt="0"/>
      <dgm:spPr/>
    </dgm:pt>
    <dgm:pt modelId="{11D92830-052D-43C8-85C3-CD92D296042C}" type="pres">
      <dgm:prSet presAssocID="{AD9A00C9-EB7B-4FDA-A9AE-11666285BA75}" presName="parentLeftMargin" presStyleLbl="node1" presStyleIdx="0" presStyleCnt="5"/>
      <dgm:spPr/>
    </dgm:pt>
    <dgm:pt modelId="{E102704F-8627-4BD3-90F0-A3016F1F36F6}" type="pres">
      <dgm:prSet presAssocID="{AD9A00C9-EB7B-4FDA-A9AE-11666285BA7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81AF60-9112-4E8E-8BC5-8DB455D9D220}" type="pres">
      <dgm:prSet presAssocID="{AD9A00C9-EB7B-4FDA-A9AE-11666285BA75}" presName="negativeSpace" presStyleCnt="0"/>
      <dgm:spPr/>
    </dgm:pt>
    <dgm:pt modelId="{4831D7C1-93ED-4F1D-B3C4-5BA047973B3A}" type="pres">
      <dgm:prSet presAssocID="{AD9A00C9-EB7B-4FDA-A9AE-11666285BA75}" presName="childText" presStyleLbl="conFgAcc1" presStyleIdx="0" presStyleCnt="5">
        <dgm:presLayoutVars>
          <dgm:bulletEnabled val="1"/>
        </dgm:presLayoutVars>
      </dgm:prSet>
      <dgm:spPr/>
    </dgm:pt>
    <dgm:pt modelId="{00681A5B-6D5C-489C-93A6-A79E21177B10}" type="pres">
      <dgm:prSet presAssocID="{565D5677-B783-4C35-ADB9-EC2D68D8C9D8}" presName="spaceBetweenRectangles" presStyleCnt="0"/>
      <dgm:spPr/>
    </dgm:pt>
    <dgm:pt modelId="{EE0D7686-FA33-4FF2-A3F8-D0E699BBB6EA}" type="pres">
      <dgm:prSet presAssocID="{B2267619-DE35-40B8-96D9-D959DA01C07F}" presName="parentLin" presStyleCnt="0"/>
      <dgm:spPr/>
    </dgm:pt>
    <dgm:pt modelId="{D12EF990-65F4-4E27-95DA-DCF18C912AC8}" type="pres">
      <dgm:prSet presAssocID="{B2267619-DE35-40B8-96D9-D959DA01C07F}" presName="parentLeftMargin" presStyleLbl="node1" presStyleIdx="0" presStyleCnt="5"/>
      <dgm:spPr/>
    </dgm:pt>
    <dgm:pt modelId="{69270BB6-5694-4FC0-A751-BAD6D62241D0}" type="pres">
      <dgm:prSet presAssocID="{B2267619-DE35-40B8-96D9-D959DA01C0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4828F5D-68BF-482C-9F57-CB66A363D29B}" type="pres">
      <dgm:prSet presAssocID="{B2267619-DE35-40B8-96D9-D959DA01C07F}" presName="negativeSpace" presStyleCnt="0"/>
      <dgm:spPr/>
    </dgm:pt>
    <dgm:pt modelId="{D5F845B2-63EB-45E9-ACFC-D99D87AA0409}" type="pres">
      <dgm:prSet presAssocID="{B2267619-DE35-40B8-96D9-D959DA01C07F}" presName="childText" presStyleLbl="conFgAcc1" presStyleIdx="1" presStyleCnt="5">
        <dgm:presLayoutVars>
          <dgm:bulletEnabled val="1"/>
        </dgm:presLayoutVars>
      </dgm:prSet>
      <dgm:spPr/>
    </dgm:pt>
    <dgm:pt modelId="{75BCE6DF-AC4D-4F8B-9DD9-8C11F386CB66}" type="pres">
      <dgm:prSet presAssocID="{4F6E5F55-4A86-4E49-BB2B-3431F5620D44}" presName="spaceBetweenRectangles" presStyleCnt="0"/>
      <dgm:spPr/>
    </dgm:pt>
    <dgm:pt modelId="{26997DBD-3E4B-484E-90DC-0822E2E79151}" type="pres">
      <dgm:prSet presAssocID="{CAD10BE9-A636-414B-A5EC-8DCF7B78F9FF}" presName="parentLin" presStyleCnt="0"/>
      <dgm:spPr/>
    </dgm:pt>
    <dgm:pt modelId="{30053F7A-3501-4093-B357-8DBE86707305}" type="pres">
      <dgm:prSet presAssocID="{CAD10BE9-A636-414B-A5EC-8DCF7B78F9FF}" presName="parentLeftMargin" presStyleLbl="node1" presStyleIdx="1" presStyleCnt="5"/>
      <dgm:spPr/>
    </dgm:pt>
    <dgm:pt modelId="{8C16E09C-3553-4E6C-8610-E0CDE5842608}" type="pres">
      <dgm:prSet presAssocID="{CAD10BE9-A636-414B-A5EC-8DCF7B78F9F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4E6175-CFA2-454D-A993-13BB937C9868}" type="pres">
      <dgm:prSet presAssocID="{CAD10BE9-A636-414B-A5EC-8DCF7B78F9FF}" presName="negativeSpace" presStyleCnt="0"/>
      <dgm:spPr/>
    </dgm:pt>
    <dgm:pt modelId="{DA01610D-B748-450E-B441-637044A7F826}" type="pres">
      <dgm:prSet presAssocID="{CAD10BE9-A636-414B-A5EC-8DCF7B78F9FF}" presName="childText" presStyleLbl="conFgAcc1" presStyleIdx="2" presStyleCnt="5">
        <dgm:presLayoutVars>
          <dgm:bulletEnabled val="1"/>
        </dgm:presLayoutVars>
      </dgm:prSet>
      <dgm:spPr/>
    </dgm:pt>
    <dgm:pt modelId="{3DDB9F6D-26EF-4B97-BF9E-2FD734AD8941}" type="pres">
      <dgm:prSet presAssocID="{AB3A7958-F325-46E5-B23D-B835AA3867E3}" presName="spaceBetweenRectangles" presStyleCnt="0"/>
      <dgm:spPr/>
    </dgm:pt>
    <dgm:pt modelId="{0E20D60A-217E-4C87-8069-333C82372B28}" type="pres">
      <dgm:prSet presAssocID="{53C1F1A0-3C45-4366-80B8-4DB7065643C1}" presName="parentLin" presStyleCnt="0"/>
      <dgm:spPr/>
    </dgm:pt>
    <dgm:pt modelId="{4B5F60CA-BB69-48E1-9A6E-8DEA9281562B}" type="pres">
      <dgm:prSet presAssocID="{53C1F1A0-3C45-4366-80B8-4DB7065643C1}" presName="parentLeftMargin" presStyleLbl="node1" presStyleIdx="2" presStyleCnt="5"/>
      <dgm:spPr/>
    </dgm:pt>
    <dgm:pt modelId="{D30C1ECA-6EFA-44EA-A1D4-9E708E0AC38E}" type="pres">
      <dgm:prSet presAssocID="{53C1F1A0-3C45-4366-80B8-4DB7065643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74075A-A1B5-45EC-BC3F-7FC1AA61F54A}" type="pres">
      <dgm:prSet presAssocID="{53C1F1A0-3C45-4366-80B8-4DB7065643C1}" presName="negativeSpace" presStyleCnt="0"/>
      <dgm:spPr/>
    </dgm:pt>
    <dgm:pt modelId="{F6B2A296-B90E-4D86-9671-3FD5F02BEF65}" type="pres">
      <dgm:prSet presAssocID="{53C1F1A0-3C45-4366-80B8-4DB7065643C1}" presName="childText" presStyleLbl="conFgAcc1" presStyleIdx="3" presStyleCnt="5">
        <dgm:presLayoutVars>
          <dgm:bulletEnabled val="1"/>
        </dgm:presLayoutVars>
      </dgm:prSet>
      <dgm:spPr/>
    </dgm:pt>
    <dgm:pt modelId="{922A26DD-44CE-46CF-ABCF-33265B0F18DD}" type="pres">
      <dgm:prSet presAssocID="{13519996-064B-4C2E-9DAA-AE53640AB6C4}" presName="spaceBetweenRectangles" presStyleCnt="0"/>
      <dgm:spPr/>
    </dgm:pt>
    <dgm:pt modelId="{285C34F2-F00B-41C2-B0BB-9477C2995BE7}" type="pres">
      <dgm:prSet presAssocID="{EEC6709B-83C4-473D-97F9-F7D445544C44}" presName="parentLin" presStyleCnt="0"/>
      <dgm:spPr/>
    </dgm:pt>
    <dgm:pt modelId="{74074A4A-B7A9-4554-A348-9CA6BE1D8445}" type="pres">
      <dgm:prSet presAssocID="{EEC6709B-83C4-473D-97F9-F7D445544C44}" presName="parentLeftMargin" presStyleLbl="node1" presStyleIdx="3" presStyleCnt="5"/>
      <dgm:spPr/>
    </dgm:pt>
    <dgm:pt modelId="{F63C3364-B2A0-4EFA-B053-17EF11F99F38}" type="pres">
      <dgm:prSet presAssocID="{EEC6709B-83C4-473D-97F9-F7D445544C4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1BA3398-05BE-4A7D-945B-C32A29C85835}" type="pres">
      <dgm:prSet presAssocID="{EEC6709B-83C4-473D-97F9-F7D445544C44}" presName="negativeSpace" presStyleCnt="0"/>
      <dgm:spPr/>
    </dgm:pt>
    <dgm:pt modelId="{556E4ACB-BBC0-4315-9A67-310C2DF004C2}" type="pres">
      <dgm:prSet presAssocID="{EEC6709B-83C4-473D-97F9-F7D445544C4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D49E903-9565-430E-9B0A-72467C815AB6}" type="presOf" srcId="{D69EF5C1-570A-4824-9E0D-034DBDD6C1AD}" destId="{D5F845B2-63EB-45E9-ACFC-D99D87AA0409}" srcOrd="0" destOrd="0" presId="urn:microsoft.com/office/officeart/2005/8/layout/list1"/>
    <dgm:cxn modelId="{B3FB5F0D-1DC4-4991-991C-6683D6E4978C}" srcId="{CAD10BE9-A636-414B-A5EC-8DCF7B78F9FF}" destId="{3050E75F-705F-485D-8663-2C91B72C194F}" srcOrd="1" destOrd="0" parTransId="{A9D7D2CA-4AA5-416F-9C78-4AEED380AAF6}" sibTransId="{48E4BC61-B199-41CF-BAF2-612F48B991ED}"/>
    <dgm:cxn modelId="{73D4470F-17A5-4F3F-B244-90EB9FB91CF5}" type="presOf" srcId="{B2267619-DE35-40B8-96D9-D959DA01C07F}" destId="{69270BB6-5694-4FC0-A751-BAD6D62241D0}" srcOrd="1" destOrd="0" presId="urn:microsoft.com/office/officeart/2005/8/layout/list1"/>
    <dgm:cxn modelId="{99CA0711-B88D-40C8-8E7A-FD3E6B7B0E58}" srcId="{B2267619-DE35-40B8-96D9-D959DA01C07F}" destId="{3BFA2BEC-5D99-49CB-BA79-F222C9D654FE}" srcOrd="1" destOrd="0" parTransId="{515BE76B-2B00-448E-8213-D7931E029F95}" sibTransId="{391DA133-18F8-437F-B04F-85BD9B0B4E44}"/>
    <dgm:cxn modelId="{60CE5614-2A31-4812-AE7E-2AAEA703A4D6}" type="presOf" srcId="{EEC6709B-83C4-473D-97F9-F7D445544C44}" destId="{74074A4A-B7A9-4554-A348-9CA6BE1D8445}" srcOrd="0" destOrd="0" presId="urn:microsoft.com/office/officeart/2005/8/layout/list1"/>
    <dgm:cxn modelId="{F781C02B-D977-428E-AB08-994775EA0E93}" type="presOf" srcId="{DB213C53-EEC3-44C8-95EA-CB6702033448}" destId="{556E4ACB-BBC0-4315-9A67-310C2DF004C2}" srcOrd="0" destOrd="0" presId="urn:microsoft.com/office/officeart/2005/8/layout/list1"/>
    <dgm:cxn modelId="{3255633F-738A-48D9-BD1E-3BB2E3FD4AC4}" type="presOf" srcId="{EEC6709B-83C4-473D-97F9-F7D445544C44}" destId="{F63C3364-B2A0-4EFA-B053-17EF11F99F38}" srcOrd="1" destOrd="0" presId="urn:microsoft.com/office/officeart/2005/8/layout/list1"/>
    <dgm:cxn modelId="{25758B5F-ADCC-4881-B047-2095FD010D78}" srcId="{06C33992-871D-41BD-B940-5C83E5C00F2D}" destId="{53C1F1A0-3C45-4366-80B8-4DB7065643C1}" srcOrd="3" destOrd="0" parTransId="{54B74E76-DC59-4958-802A-BC4B7ECD5619}" sibTransId="{13519996-064B-4C2E-9DAA-AE53640AB6C4}"/>
    <dgm:cxn modelId="{CE874A62-240E-4F9A-AEAD-81314022A37D}" type="presOf" srcId="{B2267619-DE35-40B8-96D9-D959DA01C07F}" destId="{D12EF990-65F4-4E27-95DA-DCF18C912AC8}" srcOrd="0" destOrd="0" presId="urn:microsoft.com/office/officeart/2005/8/layout/list1"/>
    <dgm:cxn modelId="{3F31EB45-04AD-4845-860A-9965609461FE}" srcId="{06C33992-871D-41BD-B940-5C83E5C00F2D}" destId="{B2267619-DE35-40B8-96D9-D959DA01C07F}" srcOrd="1" destOrd="0" parTransId="{BF993385-37BE-47F4-8303-75AFD2C09AAB}" sibTransId="{4F6E5F55-4A86-4E49-BB2B-3431F5620D44}"/>
    <dgm:cxn modelId="{55D3274A-0CF0-40F4-9C84-C90D9C8BB061}" type="presOf" srcId="{53C1F1A0-3C45-4366-80B8-4DB7065643C1}" destId="{4B5F60CA-BB69-48E1-9A6E-8DEA9281562B}" srcOrd="0" destOrd="0" presId="urn:microsoft.com/office/officeart/2005/8/layout/list1"/>
    <dgm:cxn modelId="{9528C64A-63E2-42A7-86FB-31842D82A185}" type="presOf" srcId="{4C70ECBD-BC49-4DF0-BC21-9FCA9592BCB9}" destId="{DA01610D-B748-450E-B441-637044A7F826}" srcOrd="0" destOrd="0" presId="urn:microsoft.com/office/officeart/2005/8/layout/list1"/>
    <dgm:cxn modelId="{47E1BC4C-CE02-477D-833B-E7E520D59D57}" type="presOf" srcId="{CAD10BE9-A636-414B-A5EC-8DCF7B78F9FF}" destId="{30053F7A-3501-4093-B357-8DBE86707305}" srcOrd="0" destOrd="0" presId="urn:microsoft.com/office/officeart/2005/8/layout/list1"/>
    <dgm:cxn modelId="{14A2ED53-7851-4C78-B7D5-E746F966B827}" srcId="{06C33992-871D-41BD-B940-5C83E5C00F2D}" destId="{EEC6709B-83C4-473D-97F9-F7D445544C44}" srcOrd="4" destOrd="0" parTransId="{B04CCE4B-CF6B-4B7A-9DC7-0A181C5E8FBA}" sibTransId="{876EEF5B-A93B-491B-93F3-1151D2269D1A}"/>
    <dgm:cxn modelId="{07BD0374-E37A-4798-897E-7DB99DD2FF4D}" type="presOf" srcId="{CAD10BE9-A636-414B-A5EC-8DCF7B78F9FF}" destId="{8C16E09C-3553-4E6C-8610-E0CDE5842608}" srcOrd="1" destOrd="0" presId="urn:microsoft.com/office/officeart/2005/8/layout/list1"/>
    <dgm:cxn modelId="{A8B94754-512B-45D4-98FD-E414F49E3988}" type="presOf" srcId="{AD9A00C9-EB7B-4FDA-A9AE-11666285BA75}" destId="{11D92830-052D-43C8-85C3-CD92D296042C}" srcOrd="0" destOrd="0" presId="urn:microsoft.com/office/officeart/2005/8/layout/list1"/>
    <dgm:cxn modelId="{CD9EDF79-3C49-4CDE-938E-89D6E10765D6}" srcId="{06C33992-871D-41BD-B940-5C83E5C00F2D}" destId="{AD9A00C9-EB7B-4FDA-A9AE-11666285BA75}" srcOrd="0" destOrd="0" parTransId="{B036AE2B-D103-4687-B477-13A6D7BD5018}" sibTransId="{565D5677-B783-4C35-ADB9-EC2D68D8C9D8}"/>
    <dgm:cxn modelId="{42E1508D-00AE-41E5-9A39-26AD97B66833}" srcId="{B2267619-DE35-40B8-96D9-D959DA01C07F}" destId="{D69EF5C1-570A-4824-9E0D-034DBDD6C1AD}" srcOrd="0" destOrd="0" parTransId="{A8AD2FDE-03D6-49ED-9181-5EA102BB39A5}" sibTransId="{8997F1A9-9CB5-4A15-BEEC-472E947BF36B}"/>
    <dgm:cxn modelId="{9447E796-9036-45C9-9180-D1C02CBB5800}" type="presOf" srcId="{06C33992-871D-41BD-B940-5C83E5C00F2D}" destId="{DBEAE309-000C-49CD-BB39-A221D464E6B6}" srcOrd="0" destOrd="0" presId="urn:microsoft.com/office/officeart/2005/8/layout/list1"/>
    <dgm:cxn modelId="{085C6A9A-801C-498A-822B-38C8BD7A1727}" type="presOf" srcId="{3BFA2BEC-5D99-49CB-BA79-F222C9D654FE}" destId="{D5F845B2-63EB-45E9-ACFC-D99D87AA0409}" srcOrd="0" destOrd="1" presId="urn:microsoft.com/office/officeart/2005/8/layout/list1"/>
    <dgm:cxn modelId="{2A8539A1-E962-4D00-949B-4022CECAC1C1}" type="presOf" srcId="{3050E75F-705F-485D-8663-2C91B72C194F}" destId="{DA01610D-B748-450E-B441-637044A7F826}" srcOrd="0" destOrd="1" presId="urn:microsoft.com/office/officeart/2005/8/layout/list1"/>
    <dgm:cxn modelId="{9B267BA2-2F45-4F87-980C-8B59DEB95A68}" type="presOf" srcId="{53C1F1A0-3C45-4366-80B8-4DB7065643C1}" destId="{D30C1ECA-6EFA-44EA-A1D4-9E708E0AC38E}" srcOrd="1" destOrd="0" presId="urn:microsoft.com/office/officeart/2005/8/layout/list1"/>
    <dgm:cxn modelId="{EFAD2EBE-C4F8-42F7-B70C-7EE7AF378340}" srcId="{CAD10BE9-A636-414B-A5EC-8DCF7B78F9FF}" destId="{4C70ECBD-BC49-4DF0-BC21-9FCA9592BCB9}" srcOrd="0" destOrd="0" parTransId="{5AE27AC6-88D1-4FBA-99C9-89C1D0C6DF7A}" sibTransId="{04C945FB-CDDF-44FF-9D38-090455B562A6}"/>
    <dgm:cxn modelId="{1115CDDC-402E-4A4B-87AD-B2B81B6F19B9}" type="presOf" srcId="{AD9A00C9-EB7B-4FDA-A9AE-11666285BA75}" destId="{E102704F-8627-4BD3-90F0-A3016F1F36F6}" srcOrd="1" destOrd="0" presId="urn:microsoft.com/office/officeart/2005/8/layout/list1"/>
    <dgm:cxn modelId="{F194B3DE-F2A6-4027-9F5E-2B83DFFF7992}" srcId="{06C33992-871D-41BD-B940-5C83E5C00F2D}" destId="{CAD10BE9-A636-414B-A5EC-8DCF7B78F9FF}" srcOrd="2" destOrd="0" parTransId="{A7D694C6-527A-4B9C-AD26-630731B4D1D6}" sibTransId="{AB3A7958-F325-46E5-B23D-B835AA3867E3}"/>
    <dgm:cxn modelId="{CEAE62EE-EF8C-49CC-8C6F-720A5DC46A0A}" srcId="{EEC6709B-83C4-473D-97F9-F7D445544C44}" destId="{DB213C53-EEC3-44C8-95EA-CB6702033448}" srcOrd="0" destOrd="0" parTransId="{0D757B5E-FA4C-4F8E-8AB4-39EB182B1F85}" sibTransId="{14E0F811-0262-4EDF-9E56-7407704AC229}"/>
    <dgm:cxn modelId="{11A21BA8-1AE7-46DE-A5D3-78DBAAD6CB29}" type="presParOf" srcId="{DBEAE309-000C-49CD-BB39-A221D464E6B6}" destId="{2A3A574F-428F-406D-8BC4-922E89878642}" srcOrd="0" destOrd="0" presId="urn:microsoft.com/office/officeart/2005/8/layout/list1"/>
    <dgm:cxn modelId="{F103088E-F786-4FF9-9E81-D1557C7E6254}" type="presParOf" srcId="{2A3A574F-428F-406D-8BC4-922E89878642}" destId="{11D92830-052D-43C8-85C3-CD92D296042C}" srcOrd="0" destOrd="0" presId="urn:microsoft.com/office/officeart/2005/8/layout/list1"/>
    <dgm:cxn modelId="{35DE6445-0C22-4FED-BBE4-BEEC9DAA1702}" type="presParOf" srcId="{2A3A574F-428F-406D-8BC4-922E89878642}" destId="{E102704F-8627-4BD3-90F0-A3016F1F36F6}" srcOrd="1" destOrd="0" presId="urn:microsoft.com/office/officeart/2005/8/layout/list1"/>
    <dgm:cxn modelId="{6542E4D1-4D0B-4F15-815B-28E6457FF3F5}" type="presParOf" srcId="{DBEAE309-000C-49CD-BB39-A221D464E6B6}" destId="{CD81AF60-9112-4E8E-8BC5-8DB455D9D220}" srcOrd="1" destOrd="0" presId="urn:microsoft.com/office/officeart/2005/8/layout/list1"/>
    <dgm:cxn modelId="{D3C7191E-B4F3-4F69-A2A7-2C8D9D8501CE}" type="presParOf" srcId="{DBEAE309-000C-49CD-BB39-A221D464E6B6}" destId="{4831D7C1-93ED-4F1D-B3C4-5BA047973B3A}" srcOrd="2" destOrd="0" presId="urn:microsoft.com/office/officeart/2005/8/layout/list1"/>
    <dgm:cxn modelId="{EC50638D-A2AC-4CAA-B6D6-AA266A010424}" type="presParOf" srcId="{DBEAE309-000C-49CD-BB39-A221D464E6B6}" destId="{00681A5B-6D5C-489C-93A6-A79E21177B10}" srcOrd="3" destOrd="0" presId="urn:microsoft.com/office/officeart/2005/8/layout/list1"/>
    <dgm:cxn modelId="{9324FD53-A62C-4E02-9BDD-34AA185B0B94}" type="presParOf" srcId="{DBEAE309-000C-49CD-BB39-A221D464E6B6}" destId="{EE0D7686-FA33-4FF2-A3F8-D0E699BBB6EA}" srcOrd="4" destOrd="0" presId="urn:microsoft.com/office/officeart/2005/8/layout/list1"/>
    <dgm:cxn modelId="{E14EA39B-C499-497D-83D7-3189DEC96B47}" type="presParOf" srcId="{EE0D7686-FA33-4FF2-A3F8-D0E699BBB6EA}" destId="{D12EF990-65F4-4E27-95DA-DCF18C912AC8}" srcOrd="0" destOrd="0" presId="urn:microsoft.com/office/officeart/2005/8/layout/list1"/>
    <dgm:cxn modelId="{48A1DFF6-612F-4738-8DC7-550997DCEDE9}" type="presParOf" srcId="{EE0D7686-FA33-4FF2-A3F8-D0E699BBB6EA}" destId="{69270BB6-5694-4FC0-A751-BAD6D62241D0}" srcOrd="1" destOrd="0" presId="urn:microsoft.com/office/officeart/2005/8/layout/list1"/>
    <dgm:cxn modelId="{621C1638-037F-4A92-9239-C042687E881E}" type="presParOf" srcId="{DBEAE309-000C-49CD-BB39-A221D464E6B6}" destId="{E4828F5D-68BF-482C-9F57-CB66A363D29B}" srcOrd="5" destOrd="0" presId="urn:microsoft.com/office/officeart/2005/8/layout/list1"/>
    <dgm:cxn modelId="{947AB300-55F8-41BC-BDAC-8020DD5D1CCF}" type="presParOf" srcId="{DBEAE309-000C-49CD-BB39-A221D464E6B6}" destId="{D5F845B2-63EB-45E9-ACFC-D99D87AA0409}" srcOrd="6" destOrd="0" presId="urn:microsoft.com/office/officeart/2005/8/layout/list1"/>
    <dgm:cxn modelId="{7A0E9902-F7CD-4433-8027-A1A51007E229}" type="presParOf" srcId="{DBEAE309-000C-49CD-BB39-A221D464E6B6}" destId="{75BCE6DF-AC4D-4F8B-9DD9-8C11F386CB66}" srcOrd="7" destOrd="0" presId="urn:microsoft.com/office/officeart/2005/8/layout/list1"/>
    <dgm:cxn modelId="{DF3B6287-F460-4813-934B-35443840E498}" type="presParOf" srcId="{DBEAE309-000C-49CD-BB39-A221D464E6B6}" destId="{26997DBD-3E4B-484E-90DC-0822E2E79151}" srcOrd="8" destOrd="0" presId="urn:microsoft.com/office/officeart/2005/8/layout/list1"/>
    <dgm:cxn modelId="{B25836C2-4F6F-470D-B28F-C317A7F12EF7}" type="presParOf" srcId="{26997DBD-3E4B-484E-90DC-0822E2E79151}" destId="{30053F7A-3501-4093-B357-8DBE86707305}" srcOrd="0" destOrd="0" presId="urn:microsoft.com/office/officeart/2005/8/layout/list1"/>
    <dgm:cxn modelId="{97C58F26-92EF-41DB-B2C5-F3C6E9FE2DF3}" type="presParOf" srcId="{26997DBD-3E4B-484E-90DC-0822E2E79151}" destId="{8C16E09C-3553-4E6C-8610-E0CDE5842608}" srcOrd="1" destOrd="0" presId="urn:microsoft.com/office/officeart/2005/8/layout/list1"/>
    <dgm:cxn modelId="{F36A4894-9068-420C-807C-DDB86B4856FC}" type="presParOf" srcId="{DBEAE309-000C-49CD-BB39-A221D464E6B6}" destId="{FA4E6175-CFA2-454D-A993-13BB937C9868}" srcOrd="9" destOrd="0" presId="urn:microsoft.com/office/officeart/2005/8/layout/list1"/>
    <dgm:cxn modelId="{00553567-A0AD-4A05-9EB2-E1BF523C8338}" type="presParOf" srcId="{DBEAE309-000C-49CD-BB39-A221D464E6B6}" destId="{DA01610D-B748-450E-B441-637044A7F826}" srcOrd="10" destOrd="0" presId="urn:microsoft.com/office/officeart/2005/8/layout/list1"/>
    <dgm:cxn modelId="{37CC247A-07D2-481C-92F1-9898AD69C71F}" type="presParOf" srcId="{DBEAE309-000C-49CD-BB39-A221D464E6B6}" destId="{3DDB9F6D-26EF-4B97-BF9E-2FD734AD8941}" srcOrd="11" destOrd="0" presId="urn:microsoft.com/office/officeart/2005/8/layout/list1"/>
    <dgm:cxn modelId="{C90D495A-4BDA-4D0C-98AB-A4A70C28D734}" type="presParOf" srcId="{DBEAE309-000C-49CD-BB39-A221D464E6B6}" destId="{0E20D60A-217E-4C87-8069-333C82372B28}" srcOrd="12" destOrd="0" presId="urn:microsoft.com/office/officeart/2005/8/layout/list1"/>
    <dgm:cxn modelId="{00B756CC-316D-48D5-9DAD-8C9FDF02592F}" type="presParOf" srcId="{0E20D60A-217E-4C87-8069-333C82372B28}" destId="{4B5F60CA-BB69-48E1-9A6E-8DEA9281562B}" srcOrd="0" destOrd="0" presId="urn:microsoft.com/office/officeart/2005/8/layout/list1"/>
    <dgm:cxn modelId="{929DB711-144F-430A-918F-EF284364D80D}" type="presParOf" srcId="{0E20D60A-217E-4C87-8069-333C82372B28}" destId="{D30C1ECA-6EFA-44EA-A1D4-9E708E0AC38E}" srcOrd="1" destOrd="0" presId="urn:microsoft.com/office/officeart/2005/8/layout/list1"/>
    <dgm:cxn modelId="{0AE5ED3D-1C1A-4179-A160-F3C2541D30DD}" type="presParOf" srcId="{DBEAE309-000C-49CD-BB39-A221D464E6B6}" destId="{2174075A-A1B5-45EC-BC3F-7FC1AA61F54A}" srcOrd="13" destOrd="0" presId="urn:microsoft.com/office/officeart/2005/8/layout/list1"/>
    <dgm:cxn modelId="{99AE88F9-7A56-46A8-A9ED-B40CF29354BE}" type="presParOf" srcId="{DBEAE309-000C-49CD-BB39-A221D464E6B6}" destId="{F6B2A296-B90E-4D86-9671-3FD5F02BEF65}" srcOrd="14" destOrd="0" presId="urn:microsoft.com/office/officeart/2005/8/layout/list1"/>
    <dgm:cxn modelId="{7A25A133-CE22-4F47-97FD-D11F4C8E66DF}" type="presParOf" srcId="{DBEAE309-000C-49CD-BB39-A221D464E6B6}" destId="{922A26DD-44CE-46CF-ABCF-33265B0F18DD}" srcOrd="15" destOrd="0" presId="urn:microsoft.com/office/officeart/2005/8/layout/list1"/>
    <dgm:cxn modelId="{9DF55151-B2F7-4AEC-B80A-18733F336776}" type="presParOf" srcId="{DBEAE309-000C-49CD-BB39-A221D464E6B6}" destId="{285C34F2-F00B-41C2-B0BB-9477C2995BE7}" srcOrd="16" destOrd="0" presId="urn:microsoft.com/office/officeart/2005/8/layout/list1"/>
    <dgm:cxn modelId="{E0B8C4A2-0B4A-41FA-8CBD-B531B66FCCEC}" type="presParOf" srcId="{285C34F2-F00B-41C2-B0BB-9477C2995BE7}" destId="{74074A4A-B7A9-4554-A348-9CA6BE1D8445}" srcOrd="0" destOrd="0" presId="urn:microsoft.com/office/officeart/2005/8/layout/list1"/>
    <dgm:cxn modelId="{1C395332-3205-4428-A71F-D60586A88083}" type="presParOf" srcId="{285C34F2-F00B-41C2-B0BB-9477C2995BE7}" destId="{F63C3364-B2A0-4EFA-B053-17EF11F99F38}" srcOrd="1" destOrd="0" presId="urn:microsoft.com/office/officeart/2005/8/layout/list1"/>
    <dgm:cxn modelId="{947FFE89-CA2E-4FEC-B260-A4D25D55AB4F}" type="presParOf" srcId="{DBEAE309-000C-49CD-BB39-A221D464E6B6}" destId="{81BA3398-05BE-4A7D-945B-C32A29C85835}" srcOrd="17" destOrd="0" presId="urn:microsoft.com/office/officeart/2005/8/layout/list1"/>
    <dgm:cxn modelId="{1AD6E504-B143-4F54-9F0D-338C81649F18}" type="presParOf" srcId="{DBEAE309-000C-49CD-BB39-A221D464E6B6}" destId="{556E4ACB-BBC0-4315-9A67-310C2DF004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75FFF0-9841-4396-8F4D-36FB747222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050B16-4D16-446E-948D-3A1E208DC35B}">
      <dgm:prSet/>
      <dgm:spPr/>
      <dgm:t>
        <a:bodyPr/>
        <a:lstStyle/>
        <a:p>
          <a:r>
            <a:rPr lang="fr-CA"/>
            <a:t>Facteurs démographiques	</a:t>
          </a:r>
          <a:endParaRPr lang="en-US"/>
        </a:p>
      </dgm:t>
    </dgm:pt>
    <dgm:pt modelId="{9957AAC3-CE2F-4A60-B53D-F515E65849C1}" type="parTrans" cxnId="{DF584E22-1080-4530-AFD1-163E2CF4A042}">
      <dgm:prSet/>
      <dgm:spPr/>
      <dgm:t>
        <a:bodyPr/>
        <a:lstStyle/>
        <a:p>
          <a:endParaRPr lang="en-US"/>
        </a:p>
      </dgm:t>
    </dgm:pt>
    <dgm:pt modelId="{D03FC944-E12E-4979-B2DB-16525D51DD6F}" type="sibTrans" cxnId="{DF584E22-1080-4530-AFD1-163E2CF4A042}">
      <dgm:prSet/>
      <dgm:spPr/>
      <dgm:t>
        <a:bodyPr/>
        <a:lstStyle/>
        <a:p>
          <a:endParaRPr lang="en-US"/>
        </a:p>
      </dgm:t>
    </dgm:pt>
    <dgm:pt modelId="{11A4BE67-4B97-4A09-B05F-8F6FCAFF08AE}">
      <dgm:prSet/>
      <dgm:spPr/>
      <dgm:t>
        <a:bodyPr/>
        <a:lstStyle/>
        <a:p>
          <a:r>
            <a:rPr lang="fr-CA"/>
            <a:t>Extrêmes âges</a:t>
          </a:r>
          <a:endParaRPr lang="en-US"/>
        </a:p>
      </dgm:t>
    </dgm:pt>
    <dgm:pt modelId="{59E9A9E9-3CBF-44C1-8F59-E1D36162D8D5}" type="parTrans" cxnId="{DC4E6D7E-CBEB-4DAF-8A81-3EEBB8B92AA6}">
      <dgm:prSet/>
      <dgm:spPr/>
      <dgm:t>
        <a:bodyPr/>
        <a:lstStyle/>
        <a:p>
          <a:endParaRPr lang="en-US"/>
        </a:p>
      </dgm:t>
    </dgm:pt>
    <dgm:pt modelId="{D9CBE361-636A-4B2B-835F-BDBB22AEFBB1}" type="sibTrans" cxnId="{DC4E6D7E-CBEB-4DAF-8A81-3EEBB8B92AA6}">
      <dgm:prSet/>
      <dgm:spPr/>
      <dgm:t>
        <a:bodyPr/>
        <a:lstStyle/>
        <a:p>
          <a:endParaRPr lang="en-US"/>
        </a:p>
      </dgm:t>
    </dgm:pt>
    <dgm:pt modelId="{0B9C1D56-1E8A-4796-A65F-2CE8790CD3B0}">
      <dgm:prSet/>
      <dgm:spPr/>
      <dgm:t>
        <a:bodyPr/>
        <a:lstStyle/>
        <a:p>
          <a:r>
            <a:rPr lang="fr-CA"/>
            <a:t>Minorités ethniques</a:t>
          </a:r>
          <a:endParaRPr lang="en-US"/>
        </a:p>
      </dgm:t>
    </dgm:pt>
    <dgm:pt modelId="{AC47B217-A1F2-44BD-83D6-6D4E31E0F2D2}" type="parTrans" cxnId="{B0B18B6E-1D56-48AD-93CD-19FF5E979E72}">
      <dgm:prSet/>
      <dgm:spPr/>
      <dgm:t>
        <a:bodyPr/>
        <a:lstStyle/>
        <a:p>
          <a:endParaRPr lang="en-US"/>
        </a:p>
      </dgm:t>
    </dgm:pt>
    <dgm:pt modelId="{98F78096-6AB0-4CCC-BC5D-9A26B309B361}" type="sibTrans" cxnId="{B0B18B6E-1D56-48AD-93CD-19FF5E979E72}">
      <dgm:prSet/>
      <dgm:spPr/>
      <dgm:t>
        <a:bodyPr/>
        <a:lstStyle/>
        <a:p>
          <a:endParaRPr lang="en-US"/>
        </a:p>
      </dgm:t>
    </dgm:pt>
    <dgm:pt modelId="{0E91FA6F-B331-45F8-A03D-F3202508F77B}">
      <dgm:prSet/>
      <dgm:spPr/>
      <dgm:t>
        <a:bodyPr/>
        <a:lstStyle/>
        <a:p>
          <a:r>
            <a:rPr lang="fr-CA"/>
            <a:t>Faible statut socio-économique</a:t>
          </a:r>
          <a:endParaRPr lang="en-US"/>
        </a:p>
      </dgm:t>
    </dgm:pt>
    <dgm:pt modelId="{9A460498-F15A-4BCA-8CEC-C717FB47B50C}" type="parTrans" cxnId="{36214572-09EF-4F47-AADF-9B937B136F8C}">
      <dgm:prSet/>
      <dgm:spPr/>
      <dgm:t>
        <a:bodyPr/>
        <a:lstStyle/>
        <a:p>
          <a:endParaRPr lang="en-US"/>
        </a:p>
      </dgm:t>
    </dgm:pt>
    <dgm:pt modelId="{A148265E-1FDA-4838-ACA7-FAE296E23E61}" type="sibTrans" cxnId="{36214572-09EF-4F47-AADF-9B937B136F8C}">
      <dgm:prSet/>
      <dgm:spPr/>
      <dgm:t>
        <a:bodyPr/>
        <a:lstStyle/>
        <a:p>
          <a:endParaRPr lang="en-US"/>
        </a:p>
      </dgm:t>
    </dgm:pt>
    <dgm:pt modelId="{9E3F5FB6-049A-4A0E-AEBF-E7099C5BE49C}">
      <dgm:prSet/>
      <dgm:spPr/>
      <dgm:t>
        <a:bodyPr/>
        <a:lstStyle/>
        <a:p>
          <a:r>
            <a:rPr lang="fr-CA"/>
            <a:t>Tabac/Alcool</a:t>
          </a:r>
          <a:endParaRPr lang="en-US"/>
        </a:p>
      </dgm:t>
    </dgm:pt>
    <dgm:pt modelId="{1DEC6F59-66E8-4B6D-AC03-2AE2B000E032}" type="parTrans" cxnId="{9BA2D608-DFFC-4A16-BBEF-43A226109439}">
      <dgm:prSet/>
      <dgm:spPr/>
      <dgm:t>
        <a:bodyPr/>
        <a:lstStyle/>
        <a:p>
          <a:endParaRPr lang="en-US"/>
        </a:p>
      </dgm:t>
    </dgm:pt>
    <dgm:pt modelId="{D2A25B50-490F-48D3-B0CB-7A75E9FCD170}" type="sibTrans" cxnId="{9BA2D608-DFFC-4A16-BBEF-43A226109439}">
      <dgm:prSet/>
      <dgm:spPr/>
      <dgm:t>
        <a:bodyPr/>
        <a:lstStyle/>
        <a:p>
          <a:endParaRPr lang="en-US"/>
        </a:p>
      </dgm:t>
    </dgm:pt>
    <dgm:pt modelId="{A42D10C0-E220-44FE-B953-55A6D97C2E5B}">
      <dgm:prSet/>
      <dgm:spPr/>
      <dgm:t>
        <a:bodyPr/>
        <a:lstStyle/>
        <a:p>
          <a:r>
            <a:rPr lang="fr-CA"/>
            <a:t>Facteurs logistiques</a:t>
          </a:r>
          <a:endParaRPr lang="en-US"/>
        </a:p>
      </dgm:t>
    </dgm:pt>
    <dgm:pt modelId="{4A2D4866-0447-4E71-904F-00DC5BC827D9}" type="parTrans" cxnId="{2EFF3C11-53EB-4138-B678-24F1CF7E3701}">
      <dgm:prSet/>
      <dgm:spPr/>
      <dgm:t>
        <a:bodyPr/>
        <a:lstStyle/>
        <a:p>
          <a:endParaRPr lang="en-US"/>
        </a:p>
      </dgm:t>
    </dgm:pt>
    <dgm:pt modelId="{D4196711-D076-4E0A-AF96-7B7AC26618D9}" type="sibTrans" cxnId="{2EFF3C11-53EB-4138-B678-24F1CF7E3701}">
      <dgm:prSet/>
      <dgm:spPr/>
      <dgm:t>
        <a:bodyPr/>
        <a:lstStyle/>
        <a:p>
          <a:endParaRPr lang="en-US"/>
        </a:p>
      </dgm:t>
    </dgm:pt>
    <dgm:pt modelId="{7D3E6614-C01A-49D2-AC74-D5B9D3736C7B}">
      <dgm:prSet/>
      <dgm:spPr/>
      <dgm:t>
        <a:bodyPr/>
        <a:lstStyle/>
        <a:p>
          <a:r>
            <a:rPr lang="fr-CA"/>
            <a:t>ATCD RDV manqués</a:t>
          </a:r>
          <a:endParaRPr lang="en-US"/>
        </a:p>
      </dgm:t>
    </dgm:pt>
    <dgm:pt modelId="{4BEB444F-53B5-4800-95E1-C15E61516DCF}" type="parTrans" cxnId="{0A4F0BE9-393D-4CF0-BE3B-271A388786AB}">
      <dgm:prSet/>
      <dgm:spPr/>
      <dgm:t>
        <a:bodyPr/>
        <a:lstStyle/>
        <a:p>
          <a:endParaRPr lang="en-US"/>
        </a:p>
      </dgm:t>
    </dgm:pt>
    <dgm:pt modelId="{09A3EF9D-9B81-4298-9864-B3BFF2FC4517}" type="sibTrans" cxnId="{0A4F0BE9-393D-4CF0-BE3B-271A388786AB}">
      <dgm:prSet/>
      <dgm:spPr/>
      <dgm:t>
        <a:bodyPr/>
        <a:lstStyle/>
        <a:p>
          <a:endParaRPr lang="en-US"/>
        </a:p>
      </dgm:t>
    </dgm:pt>
    <dgm:pt modelId="{33015EFF-252E-4AB0-9E03-A6E924E81D99}">
      <dgm:prSet/>
      <dgm:spPr/>
      <dgm:t>
        <a:bodyPr/>
        <a:lstStyle/>
        <a:p>
          <a:r>
            <a:rPr lang="fr-CA"/>
            <a:t>Temps de délai entre date de prise et date de RDV</a:t>
          </a:r>
          <a:endParaRPr lang="en-US"/>
        </a:p>
      </dgm:t>
    </dgm:pt>
    <dgm:pt modelId="{C7A15B32-9422-4FD2-8AD4-AFCEBCFAFA2B}" type="parTrans" cxnId="{E892EC51-8FA7-4C7E-B7C0-CD590B8447C0}">
      <dgm:prSet/>
      <dgm:spPr/>
      <dgm:t>
        <a:bodyPr/>
        <a:lstStyle/>
        <a:p>
          <a:endParaRPr lang="en-US"/>
        </a:p>
      </dgm:t>
    </dgm:pt>
    <dgm:pt modelId="{96B8019D-B30C-49B1-962A-D15FCCC87C9F}" type="sibTrans" cxnId="{E892EC51-8FA7-4C7E-B7C0-CD590B8447C0}">
      <dgm:prSet/>
      <dgm:spPr/>
      <dgm:t>
        <a:bodyPr/>
        <a:lstStyle/>
        <a:p>
          <a:endParaRPr lang="en-US"/>
        </a:p>
      </dgm:t>
    </dgm:pt>
    <dgm:pt modelId="{1C217746-4FCD-4622-91AF-EDE08F564CC7}">
      <dgm:prSet/>
      <dgm:spPr/>
      <dgm:t>
        <a:bodyPr/>
        <a:lstStyle/>
        <a:p>
          <a:r>
            <a:rPr lang="fr-CA"/>
            <a:t>Méthodologie rigoureuse → Qualité de données pauvres</a:t>
          </a:r>
          <a:endParaRPr lang="en-US"/>
        </a:p>
      </dgm:t>
    </dgm:pt>
    <dgm:pt modelId="{2F66ABD6-D966-470B-9D2A-38D4F3B4D038}" type="parTrans" cxnId="{DFA6AF56-F1FF-4864-A4DE-0A5D1D3C5BC3}">
      <dgm:prSet/>
      <dgm:spPr/>
      <dgm:t>
        <a:bodyPr/>
        <a:lstStyle/>
        <a:p>
          <a:endParaRPr lang="en-US"/>
        </a:p>
      </dgm:t>
    </dgm:pt>
    <dgm:pt modelId="{6A673040-5847-4AC2-9DFE-0624AA2894DC}" type="sibTrans" cxnId="{DFA6AF56-F1FF-4864-A4DE-0A5D1D3C5BC3}">
      <dgm:prSet/>
      <dgm:spPr/>
      <dgm:t>
        <a:bodyPr/>
        <a:lstStyle/>
        <a:p>
          <a:endParaRPr lang="en-US"/>
        </a:p>
      </dgm:t>
    </dgm:pt>
    <dgm:pt modelId="{85333365-DAD7-4C2B-82EF-E4758BFEBE39}">
      <dgm:prSet/>
      <dgm:spPr/>
      <dgm:t>
        <a:bodyPr/>
        <a:lstStyle/>
        <a:p>
          <a:r>
            <a:rPr lang="fr-CA"/>
            <a:t>Utilisation méthodes alternatives</a:t>
          </a:r>
          <a:endParaRPr lang="en-US"/>
        </a:p>
      </dgm:t>
    </dgm:pt>
    <dgm:pt modelId="{3A879014-3A97-4F5C-A485-DF4E740510B0}" type="parTrans" cxnId="{147E9753-53BF-48F3-92AB-3FC22AD22667}">
      <dgm:prSet/>
      <dgm:spPr/>
      <dgm:t>
        <a:bodyPr/>
        <a:lstStyle/>
        <a:p>
          <a:endParaRPr lang="en-US"/>
        </a:p>
      </dgm:t>
    </dgm:pt>
    <dgm:pt modelId="{539835E6-6E8A-4825-A241-902803D15E93}" type="sibTrans" cxnId="{147E9753-53BF-48F3-92AB-3FC22AD22667}">
      <dgm:prSet/>
      <dgm:spPr/>
      <dgm:t>
        <a:bodyPr/>
        <a:lstStyle/>
        <a:p>
          <a:endParaRPr lang="en-US"/>
        </a:p>
      </dgm:t>
    </dgm:pt>
    <dgm:pt modelId="{A8CBB112-142F-4758-8614-F71AB0F4BEA8}">
      <dgm:prSet/>
      <dgm:spPr/>
      <dgm:t>
        <a:bodyPr/>
        <a:lstStyle/>
        <a:p>
          <a:r>
            <a:rPr lang="fr-CA"/>
            <a:t>Combinaison et poids des facteurs: prédire absences</a:t>
          </a:r>
          <a:endParaRPr lang="en-US"/>
        </a:p>
      </dgm:t>
    </dgm:pt>
    <dgm:pt modelId="{98AA3BA6-2241-4287-9F51-84073E848AF2}" type="parTrans" cxnId="{201E7545-5378-4BCA-884D-8631566F63EE}">
      <dgm:prSet/>
      <dgm:spPr/>
      <dgm:t>
        <a:bodyPr/>
        <a:lstStyle/>
        <a:p>
          <a:endParaRPr lang="en-US"/>
        </a:p>
      </dgm:t>
    </dgm:pt>
    <dgm:pt modelId="{FD39DAB5-A8F1-4E50-AEB9-AD78FF2CFCDC}" type="sibTrans" cxnId="{201E7545-5378-4BCA-884D-8631566F63EE}">
      <dgm:prSet/>
      <dgm:spPr/>
      <dgm:t>
        <a:bodyPr/>
        <a:lstStyle/>
        <a:p>
          <a:endParaRPr lang="en-US"/>
        </a:p>
      </dgm:t>
    </dgm:pt>
    <dgm:pt modelId="{2A062E80-5F34-4C60-8BC7-46C425DEFC3E}" type="pres">
      <dgm:prSet presAssocID="{DB75FFF0-9841-4396-8F4D-36FB74722213}" presName="linear" presStyleCnt="0">
        <dgm:presLayoutVars>
          <dgm:dir/>
          <dgm:animLvl val="lvl"/>
          <dgm:resizeHandles val="exact"/>
        </dgm:presLayoutVars>
      </dgm:prSet>
      <dgm:spPr/>
    </dgm:pt>
    <dgm:pt modelId="{BB20F244-270C-4C3B-B0C6-A64B49E0250E}" type="pres">
      <dgm:prSet presAssocID="{D9050B16-4D16-446E-948D-3A1E208DC35B}" presName="parentLin" presStyleCnt="0"/>
      <dgm:spPr/>
    </dgm:pt>
    <dgm:pt modelId="{1B5945C6-8DAF-4A11-ADBE-10A0F7826B88}" type="pres">
      <dgm:prSet presAssocID="{D9050B16-4D16-446E-948D-3A1E208DC35B}" presName="parentLeftMargin" presStyleLbl="node1" presStyleIdx="0" presStyleCnt="4"/>
      <dgm:spPr/>
    </dgm:pt>
    <dgm:pt modelId="{6DF74621-72C7-43A4-A96A-E56645F925AE}" type="pres">
      <dgm:prSet presAssocID="{D9050B16-4D16-446E-948D-3A1E208DC3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B6B5DC-DA7E-441D-B327-4578398F9738}" type="pres">
      <dgm:prSet presAssocID="{D9050B16-4D16-446E-948D-3A1E208DC35B}" presName="negativeSpace" presStyleCnt="0"/>
      <dgm:spPr/>
    </dgm:pt>
    <dgm:pt modelId="{76C1558B-E5AD-409A-B9AE-5BCE0A58CD8A}" type="pres">
      <dgm:prSet presAssocID="{D9050B16-4D16-446E-948D-3A1E208DC35B}" presName="childText" presStyleLbl="conFgAcc1" presStyleIdx="0" presStyleCnt="4">
        <dgm:presLayoutVars>
          <dgm:bulletEnabled val="1"/>
        </dgm:presLayoutVars>
      </dgm:prSet>
      <dgm:spPr/>
    </dgm:pt>
    <dgm:pt modelId="{AA69E2A3-B18A-4B68-ADBC-5277F6A9A516}" type="pres">
      <dgm:prSet presAssocID="{D03FC944-E12E-4979-B2DB-16525D51DD6F}" presName="spaceBetweenRectangles" presStyleCnt="0"/>
      <dgm:spPr/>
    </dgm:pt>
    <dgm:pt modelId="{18B3F37D-CE5A-4CBC-A4F3-7D1628D7AB9F}" type="pres">
      <dgm:prSet presAssocID="{A42D10C0-E220-44FE-B953-55A6D97C2E5B}" presName="parentLin" presStyleCnt="0"/>
      <dgm:spPr/>
    </dgm:pt>
    <dgm:pt modelId="{B3D62D3D-B1A8-4306-BD77-B051DC6958D2}" type="pres">
      <dgm:prSet presAssocID="{A42D10C0-E220-44FE-B953-55A6D97C2E5B}" presName="parentLeftMargin" presStyleLbl="node1" presStyleIdx="0" presStyleCnt="4"/>
      <dgm:spPr/>
    </dgm:pt>
    <dgm:pt modelId="{B9606EC0-EB03-44A6-82C3-080E74D05BB5}" type="pres">
      <dgm:prSet presAssocID="{A42D10C0-E220-44FE-B953-55A6D97C2E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055DE8-AE51-464A-B82F-5D401D593187}" type="pres">
      <dgm:prSet presAssocID="{A42D10C0-E220-44FE-B953-55A6D97C2E5B}" presName="negativeSpace" presStyleCnt="0"/>
      <dgm:spPr/>
    </dgm:pt>
    <dgm:pt modelId="{FF087B43-0810-4D4E-A5F7-8348BDA8499C}" type="pres">
      <dgm:prSet presAssocID="{A42D10C0-E220-44FE-B953-55A6D97C2E5B}" presName="childText" presStyleLbl="conFgAcc1" presStyleIdx="1" presStyleCnt="4">
        <dgm:presLayoutVars>
          <dgm:bulletEnabled val="1"/>
        </dgm:presLayoutVars>
      </dgm:prSet>
      <dgm:spPr/>
    </dgm:pt>
    <dgm:pt modelId="{4FCF55EA-CBD3-45E5-98E5-4594E14068A5}" type="pres">
      <dgm:prSet presAssocID="{D4196711-D076-4E0A-AF96-7B7AC26618D9}" presName="spaceBetweenRectangles" presStyleCnt="0"/>
      <dgm:spPr/>
    </dgm:pt>
    <dgm:pt modelId="{22A105F5-6AA4-4FFA-BC44-C1EAF23DB160}" type="pres">
      <dgm:prSet presAssocID="{1C217746-4FCD-4622-91AF-EDE08F564CC7}" presName="parentLin" presStyleCnt="0"/>
      <dgm:spPr/>
    </dgm:pt>
    <dgm:pt modelId="{F83B86E8-0684-4150-AD91-DC943B608098}" type="pres">
      <dgm:prSet presAssocID="{1C217746-4FCD-4622-91AF-EDE08F564CC7}" presName="parentLeftMargin" presStyleLbl="node1" presStyleIdx="1" presStyleCnt="4"/>
      <dgm:spPr/>
    </dgm:pt>
    <dgm:pt modelId="{C764CAB1-04E4-4510-B081-28EB5E2BFD98}" type="pres">
      <dgm:prSet presAssocID="{1C217746-4FCD-4622-91AF-EDE08F564C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8D6CA1-A2A8-4ADD-AAAC-1B5FE868EA26}" type="pres">
      <dgm:prSet presAssocID="{1C217746-4FCD-4622-91AF-EDE08F564CC7}" presName="negativeSpace" presStyleCnt="0"/>
      <dgm:spPr/>
    </dgm:pt>
    <dgm:pt modelId="{22147392-12C3-42D6-A40A-8F389388B5A8}" type="pres">
      <dgm:prSet presAssocID="{1C217746-4FCD-4622-91AF-EDE08F564CC7}" presName="childText" presStyleLbl="conFgAcc1" presStyleIdx="2" presStyleCnt="4">
        <dgm:presLayoutVars>
          <dgm:bulletEnabled val="1"/>
        </dgm:presLayoutVars>
      </dgm:prSet>
      <dgm:spPr/>
    </dgm:pt>
    <dgm:pt modelId="{9C494935-58BE-445F-80D8-F0E3D144BA19}" type="pres">
      <dgm:prSet presAssocID="{6A673040-5847-4AC2-9DFE-0624AA2894DC}" presName="spaceBetweenRectangles" presStyleCnt="0"/>
      <dgm:spPr/>
    </dgm:pt>
    <dgm:pt modelId="{730C7338-B42E-4EDD-ADCD-FF9D054371A6}" type="pres">
      <dgm:prSet presAssocID="{85333365-DAD7-4C2B-82EF-E4758BFEBE39}" presName="parentLin" presStyleCnt="0"/>
      <dgm:spPr/>
    </dgm:pt>
    <dgm:pt modelId="{AC5870D3-F92B-4313-8F8E-E48B792C0968}" type="pres">
      <dgm:prSet presAssocID="{85333365-DAD7-4C2B-82EF-E4758BFEBE39}" presName="parentLeftMargin" presStyleLbl="node1" presStyleIdx="2" presStyleCnt="4"/>
      <dgm:spPr/>
    </dgm:pt>
    <dgm:pt modelId="{569771F2-73FC-4EB1-B097-19701C3A6275}" type="pres">
      <dgm:prSet presAssocID="{85333365-DAD7-4C2B-82EF-E4758BFEBE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5BA4EE4-EFB5-4E42-840F-F308FB824049}" type="pres">
      <dgm:prSet presAssocID="{85333365-DAD7-4C2B-82EF-E4758BFEBE39}" presName="negativeSpace" presStyleCnt="0"/>
      <dgm:spPr/>
    </dgm:pt>
    <dgm:pt modelId="{FE895A2B-C911-426C-BDB7-E98D510624CD}" type="pres">
      <dgm:prSet presAssocID="{85333365-DAD7-4C2B-82EF-E4758BFEBE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A2D608-DFFC-4A16-BBEF-43A226109439}" srcId="{D9050B16-4D16-446E-948D-3A1E208DC35B}" destId="{9E3F5FB6-049A-4A0E-AEBF-E7099C5BE49C}" srcOrd="3" destOrd="0" parTransId="{1DEC6F59-66E8-4B6D-AC03-2AE2B000E032}" sibTransId="{D2A25B50-490F-48D3-B0CB-7A75E9FCD170}"/>
    <dgm:cxn modelId="{F126E00A-53BD-42EE-B1B5-270D19D776BF}" type="presOf" srcId="{0E91FA6F-B331-45F8-A03D-F3202508F77B}" destId="{76C1558B-E5AD-409A-B9AE-5BCE0A58CD8A}" srcOrd="0" destOrd="2" presId="urn:microsoft.com/office/officeart/2005/8/layout/list1"/>
    <dgm:cxn modelId="{2EFF3C11-53EB-4138-B678-24F1CF7E3701}" srcId="{DB75FFF0-9841-4396-8F4D-36FB74722213}" destId="{A42D10C0-E220-44FE-B953-55A6D97C2E5B}" srcOrd="1" destOrd="0" parTransId="{4A2D4866-0447-4E71-904F-00DC5BC827D9}" sibTransId="{D4196711-D076-4E0A-AF96-7B7AC26618D9}"/>
    <dgm:cxn modelId="{3D7A6016-F4FD-4E20-8932-7911DBE8954D}" type="presOf" srcId="{1C217746-4FCD-4622-91AF-EDE08F564CC7}" destId="{C764CAB1-04E4-4510-B081-28EB5E2BFD98}" srcOrd="1" destOrd="0" presId="urn:microsoft.com/office/officeart/2005/8/layout/list1"/>
    <dgm:cxn modelId="{DF584E22-1080-4530-AFD1-163E2CF4A042}" srcId="{DB75FFF0-9841-4396-8F4D-36FB74722213}" destId="{D9050B16-4D16-446E-948D-3A1E208DC35B}" srcOrd="0" destOrd="0" parTransId="{9957AAC3-CE2F-4A60-B53D-F515E65849C1}" sibTransId="{D03FC944-E12E-4979-B2DB-16525D51DD6F}"/>
    <dgm:cxn modelId="{AEFA7536-74F4-44A8-A9A6-8516EB874CC4}" type="presOf" srcId="{0B9C1D56-1E8A-4796-A65F-2CE8790CD3B0}" destId="{76C1558B-E5AD-409A-B9AE-5BCE0A58CD8A}" srcOrd="0" destOrd="1" presId="urn:microsoft.com/office/officeart/2005/8/layout/list1"/>
    <dgm:cxn modelId="{201E7545-5378-4BCA-884D-8631566F63EE}" srcId="{85333365-DAD7-4C2B-82EF-E4758BFEBE39}" destId="{A8CBB112-142F-4758-8614-F71AB0F4BEA8}" srcOrd="0" destOrd="0" parTransId="{98AA3BA6-2241-4287-9F51-84073E848AF2}" sibTransId="{FD39DAB5-A8F1-4E50-AEB9-AD78FF2CFCDC}"/>
    <dgm:cxn modelId="{B0B18B6E-1D56-48AD-93CD-19FF5E979E72}" srcId="{D9050B16-4D16-446E-948D-3A1E208DC35B}" destId="{0B9C1D56-1E8A-4796-A65F-2CE8790CD3B0}" srcOrd="1" destOrd="0" parTransId="{AC47B217-A1F2-44BD-83D6-6D4E31E0F2D2}" sibTransId="{98F78096-6AB0-4CCC-BC5D-9A26B309B361}"/>
    <dgm:cxn modelId="{E892EC51-8FA7-4C7E-B7C0-CD590B8447C0}" srcId="{A42D10C0-E220-44FE-B953-55A6D97C2E5B}" destId="{33015EFF-252E-4AB0-9E03-A6E924E81D99}" srcOrd="1" destOrd="0" parTransId="{C7A15B32-9422-4FD2-8AD4-AFCEBCFAFA2B}" sibTransId="{96B8019D-B30C-49B1-962A-D15FCCC87C9F}"/>
    <dgm:cxn modelId="{36214572-09EF-4F47-AADF-9B937B136F8C}" srcId="{D9050B16-4D16-446E-948D-3A1E208DC35B}" destId="{0E91FA6F-B331-45F8-A03D-F3202508F77B}" srcOrd="2" destOrd="0" parTransId="{9A460498-F15A-4BCA-8CEC-C717FB47B50C}" sibTransId="{A148265E-1FDA-4838-ACA7-FAE296E23E61}"/>
    <dgm:cxn modelId="{147E9753-53BF-48F3-92AB-3FC22AD22667}" srcId="{DB75FFF0-9841-4396-8F4D-36FB74722213}" destId="{85333365-DAD7-4C2B-82EF-E4758BFEBE39}" srcOrd="3" destOrd="0" parTransId="{3A879014-3A97-4F5C-A485-DF4E740510B0}" sibTransId="{539835E6-6E8A-4825-A241-902803D15E93}"/>
    <dgm:cxn modelId="{DFA6AF56-F1FF-4864-A4DE-0A5D1D3C5BC3}" srcId="{DB75FFF0-9841-4396-8F4D-36FB74722213}" destId="{1C217746-4FCD-4622-91AF-EDE08F564CC7}" srcOrd="2" destOrd="0" parTransId="{2F66ABD6-D966-470B-9D2A-38D4F3B4D038}" sibTransId="{6A673040-5847-4AC2-9DFE-0624AA2894DC}"/>
    <dgm:cxn modelId="{13577978-FC26-4F7B-8FB5-29ADBD4DC9E9}" type="presOf" srcId="{11A4BE67-4B97-4A09-B05F-8F6FCAFF08AE}" destId="{76C1558B-E5AD-409A-B9AE-5BCE0A58CD8A}" srcOrd="0" destOrd="0" presId="urn:microsoft.com/office/officeart/2005/8/layout/list1"/>
    <dgm:cxn modelId="{227B2D5A-68C2-4047-A2C6-7A847D125793}" type="presOf" srcId="{7D3E6614-C01A-49D2-AC74-D5B9D3736C7B}" destId="{FF087B43-0810-4D4E-A5F7-8348BDA8499C}" srcOrd="0" destOrd="0" presId="urn:microsoft.com/office/officeart/2005/8/layout/list1"/>
    <dgm:cxn modelId="{E985197B-0F26-4D06-A5CE-0162F6F87D0D}" type="presOf" srcId="{D9050B16-4D16-446E-948D-3A1E208DC35B}" destId="{6DF74621-72C7-43A4-A96A-E56645F925AE}" srcOrd="1" destOrd="0" presId="urn:microsoft.com/office/officeart/2005/8/layout/list1"/>
    <dgm:cxn modelId="{E2C1037C-28D3-423C-A121-C5B1EA7C705C}" type="presOf" srcId="{DB75FFF0-9841-4396-8F4D-36FB74722213}" destId="{2A062E80-5F34-4C60-8BC7-46C425DEFC3E}" srcOrd="0" destOrd="0" presId="urn:microsoft.com/office/officeart/2005/8/layout/list1"/>
    <dgm:cxn modelId="{DC4E6D7E-CBEB-4DAF-8A81-3EEBB8B92AA6}" srcId="{D9050B16-4D16-446E-948D-3A1E208DC35B}" destId="{11A4BE67-4B97-4A09-B05F-8F6FCAFF08AE}" srcOrd="0" destOrd="0" parTransId="{59E9A9E9-3CBF-44C1-8F59-E1D36162D8D5}" sibTransId="{D9CBE361-636A-4B2B-835F-BDBB22AEFBB1}"/>
    <dgm:cxn modelId="{E9EEA982-C1C9-4FC9-BE7A-D21A11256D2D}" type="presOf" srcId="{D9050B16-4D16-446E-948D-3A1E208DC35B}" destId="{1B5945C6-8DAF-4A11-ADBE-10A0F7826B88}" srcOrd="0" destOrd="0" presId="urn:microsoft.com/office/officeart/2005/8/layout/list1"/>
    <dgm:cxn modelId="{813CCDA1-5BB9-40F2-9874-7EB47F578029}" type="presOf" srcId="{A8CBB112-142F-4758-8614-F71AB0F4BEA8}" destId="{FE895A2B-C911-426C-BDB7-E98D510624CD}" srcOrd="0" destOrd="0" presId="urn:microsoft.com/office/officeart/2005/8/layout/list1"/>
    <dgm:cxn modelId="{0347D2A6-ADD7-4CD6-A978-FEEE4627CBE3}" type="presOf" srcId="{1C217746-4FCD-4622-91AF-EDE08F564CC7}" destId="{F83B86E8-0684-4150-AD91-DC943B608098}" srcOrd="0" destOrd="0" presId="urn:microsoft.com/office/officeart/2005/8/layout/list1"/>
    <dgm:cxn modelId="{27661FA7-6562-430B-AF20-BEE86F83C0B6}" type="presOf" srcId="{A42D10C0-E220-44FE-B953-55A6D97C2E5B}" destId="{B3D62D3D-B1A8-4306-BD77-B051DC6958D2}" srcOrd="0" destOrd="0" presId="urn:microsoft.com/office/officeart/2005/8/layout/list1"/>
    <dgm:cxn modelId="{B2F8B0B7-9B9C-40AA-B7CF-C7EC241D2550}" type="presOf" srcId="{85333365-DAD7-4C2B-82EF-E4758BFEBE39}" destId="{AC5870D3-F92B-4313-8F8E-E48B792C0968}" srcOrd="0" destOrd="0" presId="urn:microsoft.com/office/officeart/2005/8/layout/list1"/>
    <dgm:cxn modelId="{0963D9BF-D7B7-4AE4-BB30-2B9F4A8AEA93}" type="presOf" srcId="{9E3F5FB6-049A-4A0E-AEBF-E7099C5BE49C}" destId="{76C1558B-E5AD-409A-B9AE-5BCE0A58CD8A}" srcOrd="0" destOrd="3" presId="urn:microsoft.com/office/officeart/2005/8/layout/list1"/>
    <dgm:cxn modelId="{DC2F1BDC-F6FF-4ADF-8152-274A8354F409}" type="presOf" srcId="{85333365-DAD7-4C2B-82EF-E4758BFEBE39}" destId="{569771F2-73FC-4EB1-B097-19701C3A6275}" srcOrd="1" destOrd="0" presId="urn:microsoft.com/office/officeart/2005/8/layout/list1"/>
    <dgm:cxn modelId="{0A4F0BE9-393D-4CF0-BE3B-271A388786AB}" srcId="{A42D10C0-E220-44FE-B953-55A6D97C2E5B}" destId="{7D3E6614-C01A-49D2-AC74-D5B9D3736C7B}" srcOrd="0" destOrd="0" parTransId="{4BEB444F-53B5-4800-95E1-C15E61516DCF}" sibTransId="{09A3EF9D-9B81-4298-9864-B3BFF2FC4517}"/>
    <dgm:cxn modelId="{9D7E16EB-A327-4986-9FA8-96379AC9464D}" type="presOf" srcId="{33015EFF-252E-4AB0-9E03-A6E924E81D99}" destId="{FF087B43-0810-4D4E-A5F7-8348BDA8499C}" srcOrd="0" destOrd="1" presId="urn:microsoft.com/office/officeart/2005/8/layout/list1"/>
    <dgm:cxn modelId="{6DE31CFC-616B-4488-814A-BE7B6BABBD5D}" type="presOf" srcId="{A42D10C0-E220-44FE-B953-55A6D97C2E5B}" destId="{B9606EC0-EB03-44A6-82C3-080E74D05BB5}" srcOrd="1" destOrd="0" presId="urn:microsoft.com/office/officeart/2005/8/layout/list1"/>
    <dgm:cxn modelId="{CC8DA1D4-5B5C-483D-BC26-3906C9057097}" type="presParOf" srcId="{2A062E80-5F34-4C60-8BC7-46C425DEFC3E}" destId="{BB20F244-270C-4C3B-B0C6-A64B49E0250E}" srcOrd="0" destOrd="0" presId="urn:microsoft.com/office/officeart/2005/8/layout/list1"/>
    <dgm:cxn modelId="{A4031E93-27D4-40AF-8217-E5DF121294BA}" type="presParOf" srcId="{BB20F244-270C-4C3B-B0C6-A64B49E0250E}" destId="{1B5945C6-8DAF-4A11-ADBE-10A0F7826B88}" srcOrd="0" destOrd="0" presId="urn:microsoft.com/office/officeart/2005/8/layout/list1"/>
    <dgm:cxn modelId="{83D8E608-76FC-42C7-A9D2-A8AF480CEA67}" type="presParOf" srcId="{BB20F244-270C-4C3B-B0C6-A64B49E0250E}" destId="{6DF74621-72C7-43A4-A96A-E56645F925AE}" srcOrd="1" destOrd="0" presId="urn:microsoft.com/office/officeart/2005/8/layout/list1"/>
    <dgm:cxn modelId="{B2BCCF89-B389-4148-8848-EB69A2454066}" type="presParOf" srcId="{2A062E80-5F34-4C60-8BC7-46C425DEFC3E}" destId="{7AB6B5DC-DA7E-441D-B327-4578398F9738}" srcOrd="1" destOrd="0" presId="urn:microsoft.com/office/officeart/2005/8/layout/list1"/>
    <dgm:cxn modelId="{173F76A1-2911-4F3E-B315-1596C5D16FD7}" type="presParOf" srcId="{2A062E80-5F34-4C60-8BC7-46C425DEFC3E}" destId="{76C1558B-E5AD-409A-B9AE-5BCE0A58CD8A}" srcOrd="2" destOrd="0" presId="urn:microsoft.com/office/officeart/2005/8/layout/list1"/>
    <dgm:cxn modelId="{BC73EE5B-1920-4CD7-8CD7-2857DDF3B21A}" type="presParOf" srcId="{2A062E80-5F34-4C60-8BC7-46C425DEFC3E}" destId="{AA69E2A3-B18A-4B68-ADBC-5277F6A9A516}" srcOrd="3" destOrd="0" presId="urn:microsoft.com/office/officeart/2005/8/layout/list1"/>
    <dgm:cxn modelId="{FA1D40BD-6A5E-41C0-A78D-F3C5EAD80180}" type="presParOf" srcId="{2A062E80-5F34-4C60-8BC7-46C425DEFC3E}" destId="{18B3F37D-CE5A-4CBC-A4F3-7D1628D7AB9F}" srcOrd="4" destOrd="0" presId="urn:microsoft.com/office/officeart/2005/8/layout/list1"/>
    <dgm:cxn modelId="{642FA039-7C0F-4AFA-91B2-3CD258620609}" type="presParOf" srcId="{18B3F37D-CE5A-4CBC-A4F3-7D1628D7AB9F}" destId="{B3D62D3D-B1A8-4306-BD77-B051DC6958D2}" srcOrd="0" destOrd="0" presId="urn:microsoft.com/office/officeart/2005/8/layout/list1"/>
    <dgm:cxn modelId="{6E88E271-9479-4695-96E5-84BDDC45FAD3}" type="presParOf" srcId="{18B3F37D-CE5A-4CBC-A4F3-7D1628D7AB9F}" destId="{B9606EC0-EB03-44A6-82C3-080E74D05BB5}" srcOrd="1" destOrd="0" presId="urn:microsoft.com/office/officeart/2005/8/layout/list1"/>
    <dgm:cxn modelId="{F35EDEE4-6B6D-436C-AD10-427EE5B25CB1}" type="presParOf" srcId="{2A062E80-5F34-4C60-8BC7-46C425DEFC3E}" destId="{39055DE8-AE51-464A-B82F-5D401D593187}" srcOrd="5" destOrd="0" presId="urn:microsoft.com/office/officeart/2005/8/layout/list1"/>
    <dgm:cxn modelId="{D46353C1-FFF2-424F-AC56-692A8634C79F}" type="presParOf" srcId="{2A062E80-5F34-4C60-8BC7-46C425DEFC3E}" destId="{FF087B43-0810-4D4E-A5F7-8348BDA8499C}" srcOrd="6" destOrd="0" presId="urn:microsoft.com/office/officeart/2005/8/layout/list1"/>
    <dgm:cxn modelId="{9A9F1BB5-1F95-4562-93CD-A8E770ED460C}" type="presParOf" srcId="{2A062E80-5F34-4C60-8BC7-46C425DEFC3E}" destId="{4FCF55EA-CBD3-45E5-98E5-4594E14068A5}" srcOrd="7" destOrd="0" presId="urn:microsoft.com/office/officeart/2005/8/layout/list1"/>
    <dgm:cxn modelId="{F3D776F3-56F4-41B2-9667-EFD3041B2954}" type="presParOf" srcId="{2A062E80-5F34-4C60-8BC7-46C425DEFC3E}" destId="{22A105F5-6AA4-4FFA-BC44-C1EAF23DB160}" srcOrd="8" destOrd="0" presId="urn:microsoft.com/office/officeart/2005/8/layout/list1"/>
    <dgm:cxn modelId="{4E964F96-C11E-4885-A87C-B93FEA2E72CC}" type="presParOf" srcId="{22A105F5-6AA4-4FFA-BC44-C1EAF23DB160}" destId="{F83B86E8-0684-4150-AD91-DC943B608098}" srcOrd="0" destOrd="0" presId="urn:microsoft.com/office/officeart/2005/8/layout/list1"/>
    <dgm:cxn modelId="{9FBF07BF-AEF3-4F2C-A8E5-F71392E71C87}" type="presParOf" srcId="{22A105F5-6AA4-4FFA-BC44-C1EAF23DB160}" destId="{C764CAB1-04E4-4510-B081-28EB5E2BFD98}" srcOrd="1" destOrd="0" presId="urn:microsoft.com/office/officeart/2005/8/layout/list1"/>
    <dgm:cxn modelId="{3F191288-4777-4F9F-A033-6A5C26CB4B14}" type="presParOf" srcId="{2A062E80-5F34-4C60-8BC7-46C425DEFC3E}" destId="{DF8D6CA1-A2A8-4ADD-AAAC-1B5FE868EA26}" srcOrd="9" destOrd="0" presId="urn:microsoft.com/office/officeart/2005/8/layout/list1"/>
    <dgm:cxn modelId="{5821549F-CBBB-43AF-AD3E-CDCB73495AE8}" type="presParOf" srcId="{2A062E80-5F34-4C60-8BC7-46C425DEFC3E}" destId="{22147392-12C3-42D6-A40A-8F389388B5A8}" srcOrd="10" destOrd="0" presId="urn:microsoft.com/office/officeart/2005/8/layout/list1"/>
    <dgm:cxn modelId="{565E9CC8-8A7C-428E-A0A1-C0FBEF0B5141}" type="presParOf" srcId="{2A062E80-5F34-4C60-8BC7-46C425DEFC3E}" destId="{9C494935-58BE-445F-80D8-F0E3D144BA19}" srcOrd="11" destOrd="0" presId="urn:microsoft.com/office/officeart/2005/8/layout/list1"/>
    <dgm:cxn modelId="{8C655B1D-73F8-463D-B69F-E995EE1C97A3}" type="presParOf" srcId="{2A062E80-5F34-4C60-8BC7-46C425DEFC3E}" destId="{730C7338-B42E-4EDD-ADCD-FF9D054371A6}" srcOrd="12" destOrd="0" presId="urn:microsoft.com/office/officeart/2005/8/layout/list1"/>
    <dgm:cxn modelId="{595C6E66-C612-4E1A-9CF2-0E475E8D7EFC}" type="presParOf" srcId="{730C7338-B42E-4EDD-ADCD-FF9D054371A6}" destId="{AC5870D3-F92B-4313-8F8E-E48B792C0968}" srcOrd="0" destOrd="0" presId="urn:microsoft.com/office/officeart/2005/8/layout/list1"/>
    <dgm:cxn modelId="{CBD2283E-14AB-4B45-B81A-A9C04848AACD}" type="presParOf" srcId="{730C7338-B42E-4EDD-ADCD-FF9D054371A6}" destId="{569771F2-73FC-4EB1-B097-19701C3A6275}" srcOrd="1" destOrd="0" presId="urn:microsoft.com/office/officeart/2005/8/layout/list1"/>
    <dgm:cxn modelId="{CF85EC2F-A31A-400E-B7BB-D0E4035BA706}" type="presParOf" srcId="{2A062E80-5F34-4C60-8BC7-46C425DEFC3E}" destId="{55BA4EE4-EFB5-4E42-840F-F308FB824049}" srcOrd="13" destOrd="0" presId="urn:microsoft.com/office/officeart/2005/8/layout/list1"/>
    <dgm:cxn modelId="{324CE724-7EF0-488B-8116-25B4B559DAFE}" type="presParOf" srcId="{2A062E80-5F34-4C60-8BC7-46C425DEFC3E}" destId="{FE895A2B-C911-426C-BDB7-E98D510624C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C353B-14AF-4268-8672-0190BB577A31}">
      <dsp:nvSpPr>
        <dsp:cNvPr id="0" name=""/>
        <dsp:cNvSpPr/>
      </dsp:nvSpPr>
      <dsp:spPr>
        <a:xfrm>
          <a:off x="0" y="306058"/>
          <a:ext cx="10058399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354076" rIns="78064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USA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Soins primaires universitaires: 7-26%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Soins primaires non-universitaires: 16,5-23%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Canada/Qc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7,8% dans 4 GMF-U</a:t>
          </a:r>
        </a:p>
      </dsp:txBody>
      <dsp:txXfrm>
        <a:off x="0" y="306058"/>
        <a:ext cx="10058399" cy="1820700"/>
      </dsp:txXfrm>
    </dsp:sp>
    <dsp:sp modelId="{36B1A4A2-48E6-4F23-910C-8180B3C4B266}">
      <dsp:nvSpPr>
        <dsp:cNvPr id="0" name=""/>
        <dsp:cNvSpPr/>
      </dsp:nvSpPr>
      <dsp:spPr>
        <a:xfrm>
          <a:off x="502920" y="55138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Taux d’absences</a:t>
          </a:r>
        </a:p>
      </dsp:txBody>
      <dsp:txXfrm>
        <a:off x="527418" y="79636"/>
        <a:ext cx="6991884" cy="452844"/>
      </dsp:txXfrm>
    </dsp:sp>
    <dsp:sp modelId="{75BD4C1C-BA22-4441-857C-9AB30266CEEA}">
      <dsp:nvSpPr>
        <dsp:cNvPr id="0" name=""/>
        <dsp:cNvSpPr/>
      </dsp:nvSpPr>
      <dsp:spPr>
        <a:xfrm>
          <a:off x="0" y="2469478"/>
          <a:ext cx="10058399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354076" rIns="78064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Financières: 150-300$ par patient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Utilisation inefficace des ressources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Soins</a:t>
          </a:r>
          <a:r>
            <a:rPr lang="en-US" sz="1700" kern="1200" dirty="0"/>
            <a:t> non </a:t>
          </a:r>
          <a:r>
            <a:rPr lang="en-US" sz="1700" kern="1200" dirty="0" err="1"/>
            <a:t>optimaux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Hospitalisations ↑</a:t>
          </a:r>
        </a:p>
      </dsp:txBody>
      <dsp:txXfrm>
        <a:off x="0" y="2469478"/>
        <a:ext cx="10058399" cy="1526175"/>
      </dsp:txXfrm>
    </dsp:sp>
    <dsp:sp modelId="{B439C7C2-3D23-4C79-804D-1A84D0083263}">
      <dsp:nvSpPr>
        <dsp:cNvPr id="0" name=""/>
        <dsp:cNvSpPr/>
      </dsp:nvSpPr>
      <dsp:spPr>
        <a:xfrm>
          <a:off x="502920" y="2218558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Répercussions</a:t>
          </a:r>
        </a:p>
      </dsp:txBody>
      <dsp:txXfrm>
        <a:off x="527418" y="2243056"/>
        <a:ext cx="699188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269B1-67AD-4DE7-8FA5-BF7A8E8C5217}">
      <dsp:nvSpPr>
        <dsp:cNvPr id="0" name=""/>
        <dsp:cNvSpPr/>
      </dsp:nvSpPr>
      <dsp:spPr>
        <a:xfrm>
          <a:off x="0" y="106652"/>
          <a:ext cx="5141912" cy="12530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1" kern="1200" dirty="0"/>
            <a:t>Population</a:t>
          </a:r>
          <a:r>
            <a:rPr lang="fr-CA" sz="2100" kern="1200" dirty="0"/>
            <a:t> 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Patients ayant des rendez-vous médicaux cédulés</a:t>
          </a:r>
          <a:endParaRPr lang="en-US" sz="2100" kern="1200" dirty="0"/>
        </a:p>
      </dsp:txBody>
      <dsp:txXfrm>
        <a:off x="61170" y="167822"/>
        <a:ext cx="5019572" cy="1130730"/>
      </dsp:txXfrm>
    </dsp:sp>
    <dsp:sp modelId="{F12FAE0C-2672-4E1D-850A-E8FF51D1CB36}">
      <dsp:nvSpPr>
        <dsp:cNvPr id="0" name=""/>
        <dsp:cNvSpPr/>
      </dsp:nvSpPr>
      <dsp:spPr>
        <a:xfrm>
          <a:off x="0" y="1420202"/>
          <a:ext cx="5141912" cy="1253070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1" kern="1200" dirty="0"/>
            <a:t>Intervention</a:t>
          </a:r>
          <a:r>
            <a:rPr lang="fr-CA" sz="2100" kern="1200" dirty="0"/>
            <a:t> 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Non applicable</a:t>
          </a:r>
          <a:endParaRPr lang="en-US" sz="2100" kern="1200" dirty="0"/>
        </a:p>
      </dsp:txBody>
      <dsp:txXfrm>
        <a:off x="61170" y="1481372"/>
        <a:ext cx="5019572" cy="1130730"/>
      </dsp:txXfrm>
    </dsp:sp>
    <dsp:sp modelId="{E069466E-6B5E-49F4-814C-ED8A0172E21A}">
      <dsp:nvSpPr>
        <dsp:cNvPr id="0" name=""/>
        <dsp:cNvSpPr/>
      </dsp:nvSpPr>
      <dsp:spPr>
        <a:xfrm>
          <a:off x="0" y="2733752"/>
          <a:ext cx="5141912" cy="1253070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1" kern="1200" dirty="0"/>
            <a:t>Comparaison</a:t>
          </a:r>
          <a:r>
            <a:rPr lang="fr-CA" sz="2100" kern="1200" dirty="0"/>
            <a:t> 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Non applicable</a:t>
          </a:r>
          <a:endParaRPr lang="en-US" sz="2100" kern="1200" dirty="0"/>
        </a:p>
      </dsp:txBody>
      <dsp:txXfrm>
        <a:off x="61170" y="2794922"/>
        <a:ext cx="5019572" cy="1130730"/>
      </dsp:txXfrm>
    </dsp:sp>
    <dsp:sp modelId="{B4E8D4F0-3778-48C5-83A0-03FD9DF3ED6F}">
      <dsp:nvSpPr>
        <dsp:cNvPr id="0" name=""/>
        <dsp:cNvSpPr/>
      </dsp:nvSpPr>
      <dsp:spPr>
        <a:xfrm>
          <a:off x="0" y="4047302"/>
          <a:ext cx="5141912" cy="125307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1" kern="1200" dirty="0" err="1"/>
            <a:t>Outcome</a:t>
          </a:r>
          <a:r>
            <a:rPr lang="fr-CA" sz="2100" kern="1200" dirty="0"/>
            <a:t> 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Facteurs associés aux absences aux rendez-vous médicaux</a:t>
          </a:r>
          <a:endParaRPr lang="en-US" sz="2100" kern="1200" dirty="0"/>
        </a:p>
      </dsp:txBody>
      <dsp:txXfrm>
        <a:off x="61170" y="4108472"/>
        <a:ext cx="5019572" cy="1130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0AC8C-4172-4433-9DA5-414DA21ABC58}">
      <dsp:nvSpPr>
        <dsp:cNvPr id="0" name=""/>
        <dsp:cNvSpPr/>
      </dsp:nvSpPr>
      <dsp:spPr>
        <a:xfrm>
          <a:off x="0" y="429763"/>
          <a:ext cx="6550913" cy="1896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424" tIns="291592" rIns="50842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Peer-reviewed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Anglais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Aborde la question de recherche dans une des issues étudiées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2010 - Présent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Présence d’analyse de variables objectives/mesurables (âge, sexe, etc.)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RDV médicaux (MD)</a:t>
          </a:r>
        </a:p>
      </dsp:txBody>
      <dsp:txXfrm>
        <a:off x="0" y="429763"/>
        <a:ext cx="6550913" cy="1896300"/>
      </dsp:txXfrm>
    </dsp:sp>
    <dsp:sp modelId="{957A556F-5957-46F0-B4A1-F8E8A1A8327A}">
      <dsp:nvSpPr>
        <dsp:cNvPr id="0" name=""/>
        <dsp:cNvSpPr/>
      </dsp:nvSpPr>
      <dsp:spPr>
        <a:xfrm>
          <a:off x="327545" y="223123"/>
          <a:ext cx="458563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26" tIns="0" rIns="1733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Inclusion</a:t>
          </a:r>
        </a:p>
      </dsp:txBody>
      <dsp:txXfrm>
        <a:off x="347720" y="243298"/>
        <a:ext cx="4545289" cy="372930"/>
      </dsp:txXfrm>
    </dsp:sp>
    <dsp:sp modelId="{A317BA6C-BB74-4D16-AD52-4FD2E88BC55C}">
      <dsp:nvSpPr>
        <dsp:cNvPr id="0" name=""/>
        <dsp:cNvSpPr/>
      </dsp:nvSpPr>
      <dsp:spPr>
        <a:xfrm>
          <a:off x="0" y="2608303"/>
          <a:ext cx="65509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6657C-D430-4229-A6A5-40221AB6C716}">
      <dsp:nvSpPr>
        <dsp:cNvPr id="0" name=""/>
        <dsp:cNvSpPr/>
      </dsp:nvSpPr>
      <dsp:spPr>
        <a:xfrm>
          <a:off x="327545" y="2401663"/>
          <a:ext cx="458563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26" tIns="0" rIns="1733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Priorisation </a:t>
          </a:r>
          <a:r>
            <a:rPr lang="fr-CA" sz="1400" kern="1200"/>
            <a:t>études haute qualité</a:t>
          </a:r>
          <a:endParaRPr lang="en-US" sz="1400" kern="1200"/>
        </a:p>
      </dsp:txBody>
      <dsp:txXfrm>
        <a:off x="347720" y="2421838"/>
        <a:ext cx="4545289" cy="372930"/>
      </dsp:txXfrm>
    </dsp:sp>
    <dsp:sp modelId="{EE2DA7C6-D85D-4F3D-AB12-A35F3EB49711}">
      <dsp:nvSpPr>
        <dsp:cNvPr id="0" name=""/>
        <dsp:cNvSpPr/>
      </dsp:nvSpPr>
      <dsp:spPr>
        <a:xfrm>
          <a:off x="0" y="3243343"/>
          <a:ext cx="6550913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424" tIns="291592" rIns="50842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Résultats: </a:t>
          </a:r>
          <a:r>
            <a:rPr lang="en-US" sz="1400" b="1" kern="1200"/>
            <a:t>4</a:t>
          </a:r>
          <a:endParaRPr lang="en-US" sz="1400" kern="1200"/>
        </a:p>
      </dsp:txBody>
      <dsp:txXfrm>
        <a:off x="0" y="3243343"/>
        <a:ext cx="6550913" cy="584325"/>
      </dsp:txXfrm>
    </dsp:sp>
    <dsp:sp modelId="{EEB746A2-B550-4A80-8BA7-8627B240B8D2}">
      <dsp:nvSpPr>
        <dsp:cNvPr id="0" name=""/>
        <dsp:cNvSpPr/>
      </dsp:nvSpPr>
      <dsp:spPr>
        <a:xfrm>
          <a:off x="327545" y="3036703"/>
          <a:ext cx="458563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26" tIns="0" rIns="1733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Sélection finale</a:t>
          </a:r>
        </a:p>
      </dsp:txBody>
      <dsp:txXfrm>
        <a:off x="347720" y="3056878"/>
        <a:ext cx="4545289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D1FE9-F64E-46EC-A5E7-E4AB32A91B1C}">
      <dsp:nvSpPr>
        <dsp:cNvPr id="0" name=""/>
        <dsp:cNvSpPr/>
      </dsp:nvSpPr>
      <dsp:spPr>
        <a:xfrm>
          <a:off x="0" y="328817"/>
          <a:ext cx="10058399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354076" rIns="78064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/>
            <a:t>Échantillon ↑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/>
            <a:t>Multitudes de pays: Généralisation</a:t>
          </a:r>
          <a:endParaRPr lang="en-US" sz="1700" kern="1200"/>
        </a:p>
      </dsp:txBody>
      <dsp:txXfrm>
        <a:off x="0" y="328817"/>
        <a:ext cx="10058399" cy="990675"/>
      </dsp:txXfrm>
    </dsp:sp>
    <dsp:sp modelId="{851BE6FB-FE20-4A8E-9778-5E1CFDB26EDC}">
      <dsp:nvSpPr>
        <dsp:cNvPr id="0" name=""/>
        <dsp:cNvSpPr/>
      </dsp:nvSpPr>
      <dsp:spPr>
        <a:xfrm>
          <a:off x="502920" y="77897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Revues systématiques</a:t>
          </a:r>
          <a:endParaRPr lang="en-US" sz="1700" kern="1200"/>
        </a:p>
      </dsp:txBody>
      <dsp:txXfrm>
        <a:off x="527418" y="102395"/>
        <a:ext cx="6991884" cy="452844"/>
      </dsp:txXfrm>
    </dsp:sp>
    <dsp:sp modelId="{6B384879-3F6B-4600-89B9-A41A2E0D7815}">
      <dsp:nvSpPr>
        <dsp:cNvPr id="0" name=""/>
        <dsp:cNvSpPr/>
      </dsp:nvSpPr>
      <dsp:spPr>
        <a:xfrm>
          <a:off x="0" y="1662212"/>
          <a:ext cx="10058399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354076" rIns="78064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/>
            <a:t>Soins primaires </a:t>
          </a:r>
          <a:endParaRPr lang="en-US" sz="1700" kern="1200" dirty="0"/>
        </a:p>
      </dsp:txBody>
      <dsp:txXfrm>
        <a:off x="0" y="1662212"/>
        <a:ext cx="10058399" cy="709537"/>
      </dsp:txXfrm>
    </dsp:sp>
    <dsp:sp modelId="{C9BD2728-7E8F-41BA-AE3F-B521456C3AF6}">
      <dsp:nvSpPr>
        <dsp:cNvPr id="0" name=""/>
        <dsp:cNvSpPr/>
      </dsp:nvSpPr>
      <dsp:spPr>
        <a:xfrm>
          <a:off x="502920" y="1411292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Majorité des études</a:t>
          </a:r>
          <a:endParaRPr lang="en-US" sz="1700" kern="1200"/>
        </a:p>
      </dsp:txBody>
      <dsp:txXfrm>
        <a:off x="527418" y="1435790"/>
        <a:ext cx="6991884" cy="452844"/>
      </dsp:txXfrm>
    </dsp:sp>
    <dsp:sp modelId="{8798A55C-D827-4C23-B119-6E2186F507EC}">
      <dsp:nvSpPr>
        <dsp:cNvPr id="0" name=""/>
        <dsp:cNvSpPr/>
      </dsp:nvSpPr>
      <dsp:spPr>
        <a:xfrm>
          <a:off x="0" y="2714469"/>
          <a:ext cx="10058399" cy="1258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354076" rIns="78064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/>
            <a:t>PRSIMA checklist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/>
            <a:t>Évaluation de la qualité des articles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700" kern="1200" dirty="0"/>
            <a:t>Qualité des articles</a:t>
          </a:r>
          <a:endParaRPr lang="en-US" sz="1700" kern="1200" dirty="0"/>
        </a:p>
      </dsp:txBody>
      <dsp:txXfrm>
        <a:off x="0" y="2714469"/>
        <a:ext cx="10058399" cy="1258424"/>
      </dsp:txXfrm>
    </dsp:sp>
    <dsp:sp modelId="{E8E5F42E-704C-46C3-83BA-F3AE4005E37F}">
      <dsp:nvSpPr>
        <dsp:cNvPr id="0" name=""/>
        <dsp:cNvSpPr/>
      </dsp:nvSpPr>
      <dsp:spPr>
        <a:xfrm>
          <a:off x="502920" y="2463549"/>
          <a:ext cx="70408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Méthodologie rigoureuse</a:t>
          </a:r>
          <a:endParaRPr lang="en-US" sz="1700" kern="1200"/>
        </a:p>
      </dsp:txBody>
      <dsp:txXfrm>
        <a:off x="527418" y="2488047"/>
        <a:ext cx="6991884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15581-F86E-40D4-AC05-4B710B56B6F8}">
      <dsp:nvSpPr>
        <dsp:cNvPr id="0" name=""/>
        <dsp:cNvSpPr/>
      </dsp:nvSpPr>
      <dsp:spPr>
        <a:xfrm>
          <a:off x="0" y="310772"/>
          <a:ext cx="514191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520F6-D44D-4F85-B70D-557733E89F09}">
      <dsp:nvSpPr>
        <dsp:cNvPr id="0" name=""/>
        <dsp:cNvSpPr/>
      </dsp:nvSpPr>
      <dsp:spPr>
        <a:xfrm>
          <a:off x="257095" y="104132"/>
          <a:ext cx="180146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46" tIns="0" rIns="136046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Hétérogénéité</a:t>
          </a:r>
          <a:endParaRPr lang="en-US" sz="1400" kern="1200" dirty="0"/>
        </a:p>
      </dsp:txBody>
      <dsp:txXfrm>
        <a:off x="277270" y="124307"/>
        <a:ext cx="1761118" cy="372930"/>
      </dsp:txXfrm>
    </dsp:sp>
    <dsp:sp modelId="{1A895E6A-D451-44C6-921D-A305989BC3F2}">
      <dsp:nvSpPr>
        <dsp:cNvPr id="0" name=""/>
        <dsp:cNvSpPr/>
      </dsp:nvSpPr>
      <dsp:spPr>
        <a:xfrm>
          <a:off x="0" y="945812"/>
          <a:ext cx="5141912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5930"/>
              <a:satOff val="-14509"/>
              <a:lumOff val="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070" tIns="291592" rIns="3990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Taux d’absences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Valeurs HbA1c manquantes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Absences annulées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Absences non annulées</a:t>
          </a:r>
          <a:endParaRPr lang="en-US" sz="1400" kern="1200" dirty="0"/>
        </a:p>
      </dsp:txBody>
      <dsp:txXfrm>
        <a:off x="0" y="945812"/>
        <a:ext cx="5141912" cy="1256850"/>
      </dsp:txXfrm>
    </dsp:sp>
    <dsp:sp modelId="{BD8C006B-3FDF-445F-906C-14F984002738}">
      <dsp:nvSpPr>
        <dsp:cNvPr id="0" name=""/>
        <dsp:cNvSpPr/>
      </dsp:nvSpPr>
      <dsp:spPr>
        <a:xfrm>
          <a:off x="257095" y="739172"/>
          <a:ext cx="3599338" cy="413280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46" tIns="0" rIns="1360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Définition Absences/Issues étudiées</a:t>
          </a:r>
          <a:endParaRPr lang="en-US" sz="1400" kern="1200" dirty="0"/>
        </a:p>
      </dsp:txBody>
      <dsp:txXfrm>
        <a:off x="277270" y="759347"/>
        <a:ext cx="3558988" cy="372930"/>
      </dsp:txXfrm>
    </dsp:sp>
    <dsp:sp modelId="{66E16AB0-F93E-4A02-892D-3BD2E0975B19}">
      <dsp:nvSpPr>
        <dsp:cNvPr id="0" name=""/>
        <dsp:cNvSpPr/>
      </dsp:nvSpPr>
      <dsp:spPr>
        <a:xfrm>
          <a:off x="0" y="2484902"/>
          <a:ext cx="5141912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71860"/>
              <a:satOff val="-29019"/>
              <a:lumOff val="10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070" tIns="291592" rIns="3990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Pr</a:t>
          </a:r>
          <a:r>
            <a:rPr lang="fr-CA" sz="1400" kern="1200" dirty="0" err="1"/>
            <a:t>ésentation</a:t>
          </a:r>
          <a:r>
            <a:rPr lang="fr-CA" sz="1400" kern="1200" dirty="0"/>
            <a:t> des résultats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Biais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/>
            <a:t>Désirabilité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/>
            <a:t>Attrition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/>
            <a:t>Sélection</a:t>
          </a:r>
          <a:endParaRPr lang="en-US" sz="1400" kern="1200"/>
        </a:p>
      </dsp:txBody>
      <dsp:txXfrm>
        <a:off x="0" y="2484902"/>
        <a:ext cx="5141912" cy="1499400"/>
      </dsp:txXfrm>
    </dsp:sp>
    <dsp:sp modelId="{38589CA8-8583-40D9-85F0-C8C376FC02BE}">
      <dsp:nvSpPr>
        <dsp:cNvPr id="0" name=""/>
        <dsp:cNvSpPr/>
      </dsp:nvSpPr>
      <dsp:spPr>
        <a:xfrm>
          <a:off x="257095" y="2278262"/>
          <a:ext cx="3599338" cy="413280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46" tIns="0" rIns="1360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Devis études</a:t>
          </a:r>
          <a:endParaRPr lang="en-US" sz="1400" kern="1200"/>
        </a:p>
      </dsp:txBody>
      <dsp:txXfrm>
        <a:off x="277270" y="2298437"/>
        <a:ext cx="3558988" cy="372930"/>
      </dsp:txXfrm>
    </dsp:sp>
    <dsp:sp modelId="{16686326-A1B5-419E-9C07-DD38FCA8347F}">
      <dsp:nvSpPr>
        <dsp:cNvPr id="0" name=""/>
        <dsp:cNvSpPr/>
      </dsp:nvSpPr>
      <dsp:spPr>
        <a:xfrm>
          <a:off x="0" y="4266542"/>
          <a:ext cx="5141912" cy="103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070" tIns="291592" rIns="3990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/>
            <a:t>Sondage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/>
            <a:t>DME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/>
            <a:t>Questionnaire/Autodéclaration</a:t>
          </a:r>
          <a:endParaRPr lang="en-US" sz="1400" kern="1200"/>
        </a:p>
      </dsp:txBody>
      <dsp:txXfrm>
        <a:off x="0" y="4266542"/>
        <a:ext cx="5141912" cy="1036350"/>
      </dsp:txXfrm>
    </dsp:sp>
    <dsp:sp modelId="{1B3B06B8-A038-433B-9E0C-29CA91403C1F}">
      <dsp:nvSpPr>
        <dsp:cNvPr id="0" name=""/>
        <dsp:cNvSpPr/>
      </dsp:nvSpPr>
      <dsp:spPr>
        <a:xfrm>
          <a:off x="257095" y="4059902"/>
          <a:ext cx="3599338" cy="41328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46" tIns="0" rIns="1360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Recueil des données</a:t>
          </a:r>
          <a:endParaRPr lang="en-US" sz="1400" kern="1200"/>
        </a:p>
      </dsp:txBody>
      <dsp:txXfrm>
        <a:off x="277270" y="4080077"/>
        <a:ext cx="3558988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1D7C1-93ED-4F1D-B3C4-5BA047973B3A}">
      <dsp:nvSpPr>
        <dsp:cNvPr id="0" name=""/>
        <dsp:cNvSpPr/>
      </dsp:nvSpPr>
      <dsp:spPr>
        <a:xfrm>
          <a:off x="0" y="240707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2704F-8627-4BD3-90F0-A3016F1F36F6}">
      <dsp:nvSpPr>
        <dsp:cNvPr id="0" name=""/>
        <dsp:cNvSpPr/>
      </dsp:nvSpPr>
      <dsp:spPr>
        <a:xfrm>
          <a:off x="502920" y="48827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Ne considère pas : Combinaisons de facteurs</a:t>
          </a:r>
          <a:endParaRPr lang="en-US" sz="1300" kern="1200"/>
        </a:p>
      </dsp:txBody>
      <dsp:txXfrm>
        <a:off x="521654" y="67561"/>
        <a:ext cx="7003412" cy="346292"/>
      </dsp:txXfrm>
    </dsp:sp>
    <dsp:sp modelId="{D5F845B2-63EB-45E9-ACFC-D99D87AA0409}">
      <dsp:nvSpPr>
        <dsp:cNvPr id="0" name=""/>
        <dsp:cNvSpPr/>
      </dsp:nvSpPr>
      <dsp:spPr>
        <a:xfrm>
          <a:off x="0" y="830387"/>
          <a:ext cx="10058399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 dirty="0"/>
            <a:t>Présences d’études interventionnelles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 dirty="0"/>
            <a:t>Inclusion études Low </a:t>
          </a:r>
          <a:r>
            <a:rPr lang="fr-CA" sz="1300" kern="1200" dirty="0" err="1"/>
            <a:t>quality</a:t>
          </a:r>
          <a:endParaRPr lang="en-US" sz="1300" kern="1200" dirty="0"/>
        </a:p>
      </dsp:txBody>
      <dsp:txXfrm>
        <a:off x="0" y="830387"/>
        <a:ext cx="10058399" cy="757575"/>
      </dsp:txXfrm>
    </dsp:sp>
    <dsp:sp modelId="{69270BB6-5694-4FC0-A751-BAD6D62241D0}">
      <dsp:nvSpPr>
        <dsp:cNvPr id="0" name=""/>
        <dsp:cNvSpPr/>
      </dsp:nvSpPr>
      <dsp:spPr>
        <a:xfrm>
          <a:off x="502920" y="638507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Études observationnelles/qualitatives majoritaires</a:t>
          </a:r>
          <a:endParaRPr lang="en-US" sz="1300" kern="1200"/>
        </a:p>
      </dsp:txBody>
      <dsp:txXfrm>
        <a:off x="521654" y="657241"/>
        <a:ext cx="7003412" cy="346292"/>
      </dsp:txXfrm>
    </dsp:sp>
    <dsp:sp modelId="{DA01610D-B748-450E-B441-637044A7F826}">
      <dsp:nvSpPr>
        <dsp:cNvPr id="0" name=""/>
        <dsp:cNvSpPr/>
      </dsp:nvSpPr>
      <dsp:spPr>
        <a:xfrm>
          <a:off x="0" y="1850042"/>
          <a:ext cx="10058399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 dirty="0"/>
            <a:t>Diabétiques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 dirty="0"/>
            <a:t>Adultes en majorité</a:t>
          </a:r>
          <a:endParaRPr lang="en-US" sz="1300" kern="1200" dirty="0"/>
        </a:p>
      </dsp:txBody>
      <dsp:txXfrm>
        <a:off x="0" y="1850042"/>
        <a:ext cx="10058399" cy="757575"/>
      </dsp:txXfrm>
    </dsp:sp>
    <dsp:sp modelId="{8C16E09C-3553-4E6C-8610-E0CDE5842608}">
      <dsp:nvSpPr>
        <dsp:cNvPr id="0" name=""/>
        <dsp:cNvSpPr/>
      </dsp:nvSpPr>
      <dsp:spPr>
        <a:xfrm>
          <a:off x="502920" y="1658162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Population</a:t>
          </a:r>
          <a:endParaRPr lang="en-US" sz="1300" kern="1200"/>
        </a:p>
      </dsp:txBody>
      <dsp:txXfrm>
        <a:off x="521654" y="1676896"/>
        <a:ext cx="7003412" cy="346292"/>
      </dsp:txXfrm>
    </dsp:sp>
    <dsp:sp modelId="{F6B2A296-B90E-4D86-9671-3FD5F02BEF65}">
      <dsp:nvSpPr>
        <dsp:cNvPr id="0" name=""/>
        <dsp:cNvSpPr/>
      </dsp:nvSpPr>
      <dsp:spPr>
        <a:xfrm>
          <a:off x="0" y="2869697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C1ECA-6EFA-44EA-A1D4-9E708E0AC38E}">
      <dsp:nvSpPr>
        <dsp:cNvPr id="0" name=""/>
        <dsp:cNvSpPr/>
      </dsp:nvSpPr>
      <dsp:spPr>
        <a:xfrm>
          <a:off x="502920" y="2677817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Recoupement de certains articles</a:t>
          </a:r>
          <a:endParaRPr lang="en-US" sz="1300" kern="1200"/>
        </a:p>
      </dsp:txBody>
      <dsp:txXfrm>
        <a:off x="521654" y="2696551"/>
        <a:ext cx="7003412" cy="346292"/>
      </dsp:txXfrm>
    </dsp:sp>
    <dsp:sp modelId="{556E4ACB-BBC0-4315-9A67-310C2DF004C2}">
      <dsp:nvSpPr>
        <dsp:cNvPr id="0" name=""/>
        <dsp:cNvSpPr/>
      </dsp:nvSpPr>
      <dsp:spPr>
        <a:xfrm>
          <a:off x="0" y="3459377"/>
          <a:ext cx="10058399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/>
            <a:t>Études 1980-1990s</a:t>
          </a:r>
          <a:endParaRPr lang="en-US" sz="1300" kern="1200"/>
        </a:p>
      </dsp:txBody>
      <dsp:txXfrm>
        <a:off x="0" y="3459377"/>
        <a:ext cx="10058399" cy="542587"/>
      </dsp:txXfrm>
    </dsp:sp>
    <dsp:sp modelId="{F63C3364-B2A0-4EFA-B053-17EF11F99F38}">
      <dsp:nvSpPr>
        <dsp:cNvPr id="0" name=""/>
        <dsp:cNvSpPr/>
      </dsp:nvSpPr>
      <dsp:spPr>
        <a:xfrm>
          <a:off x="502920" y="3267497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Temps</a:t>
          </a:r>
          <a:endParaRPr lang="en-US" sz="1300" kern="1200"/>
        </a:p>
      </dsp:txBody>
      <dsp:txXfrm>
        <a:off x="521654" y="3286231"/>
        <a:ext cx="7003412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1558B-E5AD-409A-B9AE-5BCE0A58CD8A}">
      <dsp:nvSpPr>
        <dsp:cNvPr id="0" name=""/>
        <dsp:cNvSpPr/>
      </dsp:nvSpPr>
      <dsp:spPr>
        <a:xfrm>
          <a:off x="0" y="330797"/>
          <a:ext cx="10058399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/>
            <a:t>Extrêmes âges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/>
            <a:t>Minorités ethniques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/>
            <a:t>Faible statut socio-économique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/>
            <a:t>Tabac/Alcool</a:t>
          </a:r>
          <a:endParaRPr lang="en-US" sz="1300" kern="1200"/>
        </a:p>
      </dsp:txBody>
      <dsp:txXfrm>
        <a:off x="0" y="330797"/>
        <a:ext cx="10058399" cy="1167075"/>
      </dsp:txXfrm>
    </dsp:sp>
    <dsp:sp modelId="{6DF74621-72C7-43A4-A96A-E56645F925AE}">
      <dsp:nvSpPr>
        <dsp:cNvPr id="0" name=""/>
        <dsp:cNvSpPr/>
      </dsp:nvSpPr>
      <dsp:spPr>
        <a:xfrm>
          <a:off x="502920" y="138917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Facteurs démographiques	</a:t>
          </a:r>
          <a:endParaRPr lang="en-US" sz="1300" kern="1200"/>
        </a:p>
      </dsp:txBody>
      <dsp:txXfrm>
        <a:off x="521654" y="157651"/>
        <a:ext cx="7003412" cy="346292"/>
      </dsp:txXfrm>
    </dsp:sp>
    <dsp:sp modelId="{FF087B43-0810-4D4E-A5F7-8348BDA8499C}">
      <dsp:nvSpPr>
        <dsp:cNvPr id="0" name=""/>
        <dsp:cNvSpPr/>
      </dsp:nvSpPr>
      <dsp:spPr>
        <a:xfrm>
          <a:off x="0" y="1759952"/>
          <a:ext cx="10058399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/>
            <a:t>ATCD RDV manqués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/>
            <a:t>Temps de délai entre date de prise et date de RDV</a:t>
          </a:r>
          <a:endParaRPr lang="en-US" sz="1300" kern="1200"/>
        </a:p>
      </dsp:txBody>
      <dsp:txXfrm>
        <a:off x="0" y="1759952"/>
        <a:ext cx="10058399" cy="757575"/>
      </dsp:txXfrm>
    </dsp:sp>
    <dsp:sp modelId="{B9606EC0-EB03-44A6-82C3-080E74D05BB5}">
      <dsp:nvSpPr>
        <dsp:cNvPr id="0" name=""/>
        <dsp:cNvSpPr/>
      </dsp:nvSpPr>
      <dsp:spPr>
        <a:xfrm>
          <a:off x="502920" y="1568072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Facteurs logistiques</a:t>
          </a:r>
          <a:endParaRPr lang="en-US" sz="1300" kern="1200"/>
        </a:p>
      </dsp:txBody>
      <dsp:txXfrm>
        <a:off x="521654" y="1586806"/>
        <a:ext cx="7003412" cy="346292"/>
      </dsp:txXfrm>
    </dsp:sp>
    <dsp:sp modelId="{22147392-12C3-42D6-A40A-8F389388B5A8}">
      <dsp:nvSpPr>
        <dsp:cNvPr id="0" name=""/>
        <dsp:cNvSpPr/>
      </dsp:nvSpPr>
      <dsp:spPr>
        <a:xfrm>
          <a:off x="0" y="2779607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4CAB1-04E4-4510-B081-28EB5E2BFD98}">
      <dsp:nvSpPr>
        <dsp:cNvPr id="0" name=""/>
        <dsp:cNvSpPr/>
      </dsp:nvSpPr>
      <dsp:spPr>
        <a:xfrm>
          <a:off x="502920" y="2587727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Méthodologie rigoureuse → Qualité de données pauvres</a:t>
          </a:r>
          <a:endParaRPr lang="en-US" sz="1300" kern="1200"/>
        </a:p>
      </dsp:txBody>
      <dsp:txXfrm>
        <a:off x="521654" y="2606461"/>
        <a:ext cx="7003412" cy="346292"/>
      </dsp:txXfrm>
    </dsp:sp>
    <dsp:sp modelId="{FE895A2B-C911-426C-BDB7-E98D510624CD}">
      <dsp:nvSpPr>
        <dsp:cNvPr id="0" name=""/>
        <dsp:cNvSpPr/>
      </dsp:nvSpPr>
      <dsp:spPr>
        <a:xfrm>
          <a:off x="0" y="3369287"/>
          <a:ext cx="10058399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300" kern="1200"/>
            <a:t>Combinaison et poids des facteurs: prédire absences</a:t>
          </a:r>
          <a:endParaRPr lang="en-US" sz="1300" kern="1200"/>
        </a:p>
      </dsp:txBody>
      <dsp:txXfrm>
        <a:off x="0" y="3369287"/>
        <a:ext cx="10058399" cy="542587"/>
      </dsp:txXfrm>
    </dsp:sp>
    <dsp:sp modelId="{569771F2-73FC-4EB1-B097-19701C3A6275}">
      <dsp:nvSpPr>
        <dsp:cNvPr id="0" name=""/>
        <dsp:cNvSpPr/>
      </dsp:nvSpPr>
      <dsp:spPr>
        <a:xfrm>
          <a:off x="502920" y="3177407"/>
          <a:ext cx="704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Utilisation méthodes alternatives</a:t>
          </a:r>
          <a:endParaRPr lang="en-US" sz="1300" kern="1200"/>
        </a:p>
      </dsp:txBody>
      <dsp:txXfrm>
        <a:off x="521654" y="3196141"/>
        <a:ext cx="700341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A60A-A02E-47A0-A347-723EDBB89EA6}" type="datetimeFigureOut">
              <a:rPr lang="en-US" smtClean="0"/>
              <a:t>2023-05-28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60916-9565-4775-A62A-30215DFE6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5-55% en moyenne partout au monde</a:t>
            </a:r>
            <a:endParaRPr lang="fr-CA" dirty="0"/>
          </a:p>
          <a:p>
            <a:endParaRPr lang="fr-CA" dirty="0"/>
          </a:p>
          <a:p>
            <a:r>
              <a:rPr lang="fr-CA" dirty="0"/>
              <a:t>150 billion/</a:t>
            </a:r>
            <a:r>
              <a:rPr lang="fr-CA" dirty="0" err="1"/>
              <a:t>year</a:t>
            </a:r>
            <a:r>
              <a:rPr lang="fr-CA" baseline="0" dirty="0"/>
              <a:t> US</a:t>
            </a:r>
          </a:p>
          <a:p>
            <a:endParaRPr lang="fr-CA" baseline="0" dirty="0"/>
          </a:p>
          <a:p>
            <a:r>
              <a:rPr lang="fr-CA" baseline="0" dirty="0"/>
              <a:t>Contrôle sous-optimal des maladies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Handle missing data</a:t>
            </a:r>
          </a:p>
          <a:p>
            <a:r>
              <a:rPr lang="en-US" dirty="0"/>
              <a:t>Review large volume of data, multi-dimensional/multi-variety: heterogeneity</a:t>
            </a:r>
          </a:p>
          <a:p>
            <a:r>
              <a:rPr lang="en-US" dirty="0"/>
              <a:t>Conventional statistics: assume linearity and independence among variables</a:t>
            </a:r>
          </a:p>
          <a:p>
            <a:r>
              <a:rPr lang="en-US" dirty="0"/>
              <a:t>Exploit weather data, calculate distance instead of just reports from patients</a:t>
            </a:r>
          </a:p>
          <a:p>
            <a:endParaRPr lang="en-US" dirty="0"/>
          </a:p>
          <a:p>
            <a:r>
              <a:rPr lang="en-US" dirty="0"/>
              <a:t>Interventions:</a:t>
            </a:r>
          </a:p>
          <a:p>
            <a:r>
              <a:rPr lang="en-US" dirty="0"/>
              <a:t>SMS/Appels/</a:t>
            </a:r>
            <a:r>
              <a:rPr lang="en-US" dirty="0" err="1"/>
              <a:t>Courriels</a:t>
            </a:r>
            <a:endParaRPr lang="en-US" dirty="0"/>
          </a:p>
          <a:p>
            <a:r>
              <a:rPr lang="en-US" dirty="0" err="1"/>
              <a:t>Automatisation</a:t>
            </a:r>
            <a:r>
              <a:rPr lang="en-US" dirty="0"/>
              <a:t> avec </a:t>
            </a:r>
            <a:r>
              <a:rPr lang="en-US" dirty="0" err="1"/>
              <a:t>technologie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Clinical</a:t>
            </a:r>
            <a:r>
              <a:rPr lang="fr-CA" dirty="0"/>
              <a:t> </a:t>
            </a:r>
            <a:r>
              <a:rPr lang="fr-CA" dirty="0" err="1"/>
              <a:t>query</a:t>
            </a:r>
            <a:r>
              <a:rPr lang="fr-CA" dirty="0"/>
              <a:t> dans </a:t>
            </a:r>
            <a:r>
              <a:rPr lang="fr-CA" dirty="0" err="1"/>
              <a:t>Pubmed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Ignored</a:t>
            </a:r>
            <a:r>
              <a:rPr lang="fr-CA" dirty="0"/>
              <a:t> </a:t>
            </a:r>
            <a:r>
              <a:rPr lang="fr-CA" dirty="0" err="1"/>
              <a:t>exclusively</a:t>
            </a:r>
            <a:r>
              <a:rPr lang="fr-CA" dirty="0"/>
              <a:t> </a:t>
            </a:r>
            <a:r>
              <a:rPr lang="fr-CA" dirty="0" err="1"/>
              <a:t>survey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</a:t>
            </a:r>
            <a:r>
              <a:rPr lang="fr-CA" dirty="0" err="1"/>
              <a:t>studies</a:t>
            </a:r>
            <a:r>
              <a:rPr lang="fr-CA" dirty="0"/>
              <a:t> </a:t>
            </a:r>
            <a:r>
              <a:rPr lang="fr-CA" dirty="0" err="1"/>
              <a:t>detailing</a:t>
            </a:r>
            <a:r>
              <a:rPr lang="fr-CA" dirty="0"/>
              <a:t> </a:t>
            </a:r>
            <a:r>
              <a:rPr lang="fr-CA" dirty="0" err="1"/>
              <a:t>reasons</a:t>
            </a:r>
            <a:r>
              <a:rPr lang="fr-CA" dirty="0"/>
              <a:t> for non-</a:t>
            </a:r>
            <a:r>
              <a:rPr lang="fr-CA" dirty="0" err="1"/>
              <a:t>attendance</a:t>
            </a:r>
            <a:endParaRPr lang="fr-CA" dirty="0"/>
          </a:p>
          <a:p>
            <a:endParaRPr lang="fr-CA" dirty="0"/>
          </a:p>
          <a:p>
            <a:r>
              <a:rPr lang="fr-CA" dirty="0"/>
              <a:t>Qualité: PRISMA checklist: s’assurer de la standardisation</a:t>
            </a:r>
            <a:r>
              <a:rPr lang="fr-CA" baseline="0" dirty="0"/>
              <a:t> et transparence des revues systématiques/</a:t>
            </a:r>
            <a:r>
              <a:rPr lang="fr-CA" baseline="0" dirty="0" err="1"/>
              <a:t>meta</a:t>
            </a:r>
            <a:r>
              <a:rPr lang="fr-CA" baseline="0" dirty="0"/>
              <a:t>-analyses</a:t>
            </a:r>
          </a:p>
          <a:p>
            <a:r>
              <a:rPr lang="fr-CA" baseline="0" dirty="0"/>
              <a:t>Impact facteur/Journal réputé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Qualite</a:t>
            </a:r>
            <a:r>
              <a:rPr lang="fr-CA" dirty="0"/>
              <a:t> faible (how </a:t>
            </a:r>
            <a:r>
              <a:rPr lang="fr-CA" dirty="0" err="1"/>
              <a:t>did</a:t>
            </a:r>
            <a:r>
              <a:rPr lang="fr-CA" dirty="0"/>
              <a:t> </a:t>
            </a:r>
            <a:r>
              <a:rPr lang="fr-CA" dirty="0" err="1"/>
              <a:t>they</a:t>
            </a:r>
            <a:r>
              <a:rPr lang="fr-CA" dirty="0"/>
              <a:t> </a:t>
            </a:r>
            <a:r>
              <a:rPr lang="fr-CA" dirty="0" err="1"/>
              <a:t>evaluate</a:t>
            </a:r>
            <a:r>
              <a:rPr lang="fr-CA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Heterogenous</a:t>
            </a:r>
            <a:r>
              <a:rPr lang="fr-CA" dirty="0"/>
              <a:t> </a:t>
            </a:r>
            <a:r>
              <a:rPr lang="fr-CA" dirty="0" err="1"/>
              <a:t>definitions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Brewster et al. PRISMA checklist + </a:t>
            </a:r>
            <a:r>
              <a:rPr lang="fr-CA" dirty="0" err="1"/>
              <a:t>Hawker</a:t>
            </a:r>
            <a:r>
              <a:rPr lang="fr-CA" dirty="0"/>
              <a:t> et at. Checklist (</a:t>
            </a:r>
            <a:r>
              <a:rPr lang="fr-CA" dirty="0" err="1"/>
              <a:t>did</a:t>
            </a:r>
            <a:r>
              <a:rPr lang="fr-CA" dirty="0"/>
              <a:t> not </a:t>
            </a:r>
            <a:r>
              <a:rPr lang="fr-CA" dirty="0" err="1"/>
              <a:t>exclude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on </a:t>
            </a:r>
            <a:r>
              <a:rPr lang="fr-CA" dirty="0" err="1"/>
              <a:t>quality</a:t>
            </a:r>
            <a:r>
              <a:rPr lang="fr-CA" dirty="0"/>
              <a:t> </a:t>
            </a:r>
            <a:r>
              <a:rPr lang="fr-CA" dirty="0" err="1"/>
              <a:t>appraisal</a:t>
            </a:r>
            <a:r>
              <a:rPr lang="fr-CA" dirty="0"/>
              <a:t>)</a:t>
            </a:r>
          </a:p>
          <a:p>
            <a:r>
              <a:rPr lang="fr-CA" dirty="0"/>
              <a:t>Sun et al. PRISMA checklist + Joanna Briggs Institute </a:t>
            </a:r>
            <a:r>
              <a:rPr lang="fr-CA" dirty="0" err="1"/>
              <a:t>Quality</a:t>
            </a:r>
            <a:r>
              <a:rPr lang="fr-CA" dirty="0"/>
              <a:t> </a:t>
            </a:r>
            <a:r>
              <a:rPr lang="fr-CA" dirty="0" err="1"/>
              <a:t>appraisal</a:t>
            </a:r>
            <a:r>
              <a:rPr lang="fr-CA" dirty="0"/>
              <a:t> (</a:t>
            </a:r>
            <a:r>
              <a:rPr lang="fr-CA" dirty="0" err="1"/>
              <a:t>did</a:t>
            </a:r>
            <a:r>
              <a:rPr lang="fr-CA" dirty="0"/>
              <a:t> not </a:t>
            </a:r>
            <a:r>
              <a:rPr lang="fr-CA" dirty="0" err="1"/>
              <a:t>exclude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on </a:t>
            </a:r>
            <a:r>
              <a:rPr lang="fr-CA" dirty="0" err="1"/>
              <a:t>quality</a:t>
            </a:r>
            <a:r>
              <a:rPr lang="fr-CA" dirty="0"/>
              <a:t> </a:t>
            </a:r>
            <a:r>
              <a:rPr lang="fr-CA" dirty="0" err="1"/>
              <a:t>appraisal</a:t>
            </a:r>
            <a:r>
              <a:rPr lang="fr-CA" dirty="0"/>
              <a:t>)</a:t>
            </a:r>
          </a:p>
          <a:p>
            <a:r>
              <a:rPr lang="fr-CA" dirty="0"/>
              <a:t>Parsons et al. PRISMA checklist + MMAT </a:t>
            </a:r>
            <a:r>
              <a:rPr lang="fr-CA" dirty="0" err="1"/>
              <a:t>appraisal</a:t>
            </a:r>
            <a:r>
              <a:rPr lang="fr-CA" dirty="0"/>
              <a:t> </a:t>
            </a:r>
            <a:r>
              <a:rPr lang="fr-CA" dirty="0" err="1"/>
              <a:t>tool</a:t>
            </a:r>
            <a:endParaRPr lang="fr-CA" dirty="0"/>
          </a:p>
          <a:p>
            <a:r>
              <a:rPr lang="fr-CA" dirty="0"/>
              <a:t>Dantas et al. PRISMA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9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HbA1c: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fait ds </a:t>
            </a:r>
            <a:r>
              <a:rPr lang="en-US" dirty="0" err="1"/>
              <a:t>autre</a:t>
            </a:r>
            <a:r>
              <a:rPr lang="en-US" dirty="0"/>
              <a:t> Clinique</a:t>
            </a:r>
          </a:p>
          <a:p>
            <a:r>
              <a:rPr lang="fr-CA" dirty="0"/>
              <a:t>Facteurs</a:t>
            </a:r>
            <a:r>
              <a:rPr lang="fr-CA" baseline="0" dirty="0"/>
              <a:t> confondants non évalués dans plusieurs études</a:t>
            </a:r>
          </a:p>
          <a:p>
            <a:endParaRPr lang="fr-CA" baseline="0" dirty="0"/>
          </a:p>
          <a:p>
            <a:r>
              <a:rPr lang="fr-CA" baseline="0" dirty="0" err="1"/>
              <a:t>Heterogeneite</a:t>
            </a:r>
            <a:r>
              <a:rPr lang="fr-CA" baseline="0" dirty="0"/>
              <a:t> du fonctionnement des cliniques: peut avoir un impact (</a:t>
            </a:r>
            <a:r>
              <a:rPr lang="fr-CA" baseline="0" dirty="0" err="1"/>
              <a:t>desinscription</a:t>
            </a:r>
            <a:r>
              <a:rPr lang="fr-CA" baseline="0" dirty="0"/>
              <a:t>, gratuit/frais, etc.)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5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Independence of the </a:t>
            </a:r>
            <a:r>
              <a:rPr lang="fr-CA" dirty="0" err="1"/>
              <a:t>studied</a:t>
            </a:r>
            <a:r>
              <a:rPr lang="fr-CA" dirty="0"/>
              <a:t>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60916-9565-4775-A62A-30215DFE65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4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6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2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2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72EB70D-CD01-44DA-83B3-8FEB3383D307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9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5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1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8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2023-05-28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4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408324-A84C-4A45-93B6-78D079CCE772}" type="datetime1">
              <a:rPr lang="en-US" smtClean="0"/>
              <a:t>2023-05-28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4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6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3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2.wdp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F8E62F-BE18-3466-206E-52DB4ACAC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1" r="-1" b="12490"/>
          <a:stretch/>
        </p:blipFill>
        <p:spPr>
          <a:xfrm>
            <a:off x="0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A8D51-CC8B-4695-F1B6-0B32DF49F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44" y="1215640"/>
            <a:ext cx="6710655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000" dirty="0"/>
              <a:t>Les </a:t>
            </a:r>
            <a:r>
              <a:rPr lang="en-US" sz="4000" dirty="0" err="1"/>
              <a:t>facteurs</a:t>
            </a:r>
            <a:r>
              <a:rPr lang="en-US" sz="4000" dirty="0"/>
              <a:t> </a:t>
            </a:r>
            <a:r>
              <a:rPr lang="fr-CA" sz="4000" dirty="0"/>
              <a:t>ASSOCIÉS AUX absences aux rendez-vous médicaux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B5F74-C3B3-5B5F-86A8-04539F34B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46" y="4694214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/>
              <a:t>Phillip Fei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8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A60A-146C-A596-9D93-FB1155F7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C047E-B8CC-9314-0A3E-C84C2AC6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39040-7113-5A8A-A83E-F28C7E12C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90773"/>
            <a:ext cx="11734800" cy="4481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9F7FDA-986F-69AF-4332-E6ABC464224C}"/>
              </a:ext>
            </a:extLst>
          </p:cNvPr>
          <p:cNvSpPr/>
          <p:nvPr/>
        </p:nvSpPr>
        <p:spPr>
          <a:xfrm>
            <a:off x="523875" y="4743450"/>
            <a:ext cx="7324725" cy="111442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7712B-CF6C-204B-5464-5FB5A33A0B4E}"/>
              </a:ext>
            </a:extLst>
          </p:cNvPr>
          <p:cNvSpPr txBox="1"/>
          <p:nvPr/>
        </p:nvSpPr>
        <p:spPr>
          <a:xfrm>
            <a:off x="-1771650" y="63733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800" b="1" u="none" strike="noStrike" dirty="0">
                <a:effectLst/>
                <a:latin typeface="+mn-lt"/>
              </a:rPr>
              <a:t>Brewster et al. (2020)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17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CE7F3-F57F-5102-A685-DEECFD71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19" y="123825"/>
            <a:ext cx="7028207" cy="6610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361167-227D-E2D1-0D6C-53E10857CABB}"/>
              </a:ext>
            </a:extLst>
          </p:cNvPr>
          <p:cNvSpPr txBox="1"/>
          <p:nvPr/>
        </p:nvSpPr>
        <p:spPr>
          <a:xfrm>
            <a:off x="-1978152" y="63648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800" b="1" u="none" strike="noStrike" dirty="0">
                <a:effectLst/>
                <a:latin typeface="+mn-lt"/>
              </a:rPr>
              <a:t>Sun et al. (2021)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19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C8AAF-97C2-CF61-05BC-1B21A73E1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24" y="484632"/>
            <a:ext cx="7400551" cy="2818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1D65C-86A7-EC88-D6E2-EEA624D8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199" y="3263723"/>
            <a:ext cx="7400552" cy="34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5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49"/>
          <p:cNvPicPr/>
          <p:nvPr/>
        </p:nvPicPr>
        <p:blipFill>
          <a:blip r:embed="rId2"/>
          <a:stretch>
            <a:fillRect/>
          </a:stretch>
        </p:blipFill>
        <p:spPr>
          <a:xfrm>
            <a:off x="4205720" y="484632"/>
            <a:ext cx="6614311" cy="6192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B92B71-9FFC-5A51-D8C3-88D6FD9214E7}"/>
              </a:ext>
            </a:extLst>
          </p:cNvPr>
          <p:cNvSpPr txBox="1"/>
          <p:nvPr/>
        </p:nvSpPr>
        <p:spPr>
          <a:xfrm>
            <a:off x="-189028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800" b="1" u="none" strike="noStrike" dirty="0">
                <a:effectLst/>
                <a:latin typeface="+mn-lt"/>
              </a:rPr>
              <a:t>Parsons et al. (2021)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975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/>
          <p:cNvPicPr/>
          <p:nvPr/>
        </p:nvPicPr>
        <p:blipFill rotWithShape="1">
          <a:blip r:embed="rId2"/>
          <a:srcRect b="42354"/>
          <a:stretch/>
        </p:blipFill>
        <p:spPr>
          <a:xfrm>
            <a:off x="210141" y="1436704"/>
            <a:ext cx="11771717" cy="51057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30A38-4FF0-C317-2AA1-5A731AEDD039}"/>
              </a:ext>
            </a:extLst>
          </p:cNvPr>
          <p:cNvSpPr txBox="1"/>
          <p:nvPr/>
        </p:nvSpPr>
        <p:spPr>
          <a:xfrm>
            <a:off x="-1905000" y="65424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800" b="1" u="none" strike="noStrike" dirty="0" err="1">
                <a:effectLst/>
                <a:latin typeface="+mn-lt"/>
              </a:rPr>
              <a:t>Dantas</a:t>
            </a:r>
            <a:r>
              <a:rPr lang="en-US" sz="1800" b="1" u="none" strike="noStrike" dirty="0">
                <a:effectLst/>
                <a:latin typeface="+mn-lt"/>
              </a:rPr>
              <a:t> et al. (2018)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03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50"/>
          <p:cNvPicPr/>
          <p:nvPr/>
        </p:nvPicPr>
        <p:blipFill rotWithShape="1">
          <a:blip r:embed="rId2"/>
          <a:srcRect t="57366"/>
          <a:stretch/>
        </p:blipFill>
        <p:spPr>
          <a:xfrm>
            <a:off x="307773" y="2240683"/>
            <a:ext cx="11884227" cy="38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0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BE10-7599-885E-58E7-86434B17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Résultats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1DDF58-5972-7CC4-C428-2B47FB67B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983984"/>
              </p:ext>
            </p:extLst>
          </p:nvPr>
        </p:nvGraphicFramePr>
        <p:xfrm>
          <a:off x="3960938" y="1681917"/>
          <a:ext cx="4439494" cy="157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626">
                  <a:extLst>
                    <a:ext uri="{9D8B030D-6E8A-4147-A177-3AD203B41FA5}">
                      <a16:colId xmlns:a16="http://schemas.microsoft.com/office/drawing/2014/main" val="1902523341"/>
                    </a:ext>
                  </a:extLst>
                </a:gridCol>
                <a:gridCol w="814064">
                  <a:extLst>
                    <a:ext uri="{9D8B030D-6E8A-4147-A177-3AD203B41FA5}">
                      <a16:colId xmlns:a16="http://schemas.microsoft.com/office/drawing/2014/main" val="1623788060"/>
                    </a:ext>
                  </a:extLst>
                </a:gridCol>
                <a:gridCol w="1090402">
                  <a:extLst>
                    <a:ext uri="{9D8B030D-6E8A-4147-A177-3AD203B41FA5}">
                      <a16:colId xmlns:a16="http://schemas.microsoft.com/office/drawing/2014/main" val="2291525517"/>
                    </a:ext>
                  </a:extLst>
                </a:gridCol>
                <a:gridCol w="1090402">
                  <a:extLst>
                    <a:ext uri="{9D8B030D-6E8A-4147-A177-3AD203B41FA5}">
                      <a16:colId xmlns:a16="http://schemas.microsoft.com/office/drawing/2014/main" val="771455994"/>
                    </a:ext>
                  </a:extLst>
                </a:gridCol>
              </a:tblGrid>
              <a:tr h="399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Article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Délai de la date du RDV</a:t>
                      </a:r>
                      <a:endParaRPr lang="fr-FR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Date de RDV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RDV 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antérieurs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manqués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822047"/>
                  </a:ext>
                </a:extLst>
              </a:tr>
              <a:tr h="199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Brewster et al. (2020)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Oui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Vendredi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extLst>
                  <a:ext uri="{0D108BD9-81ED-4DB2-BD59-A6C34878D82A}">
                    <a16:rowId xmlns:a16="http://schemas.microsoft.com/office/drawing/2014/main" val="4270514173"/>
                  </a:ext>
                </a:extLst>
              </a:tr>
              <a:tr h="199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Sun et al. (2021)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Oui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extLst>
                  <a:ext uri="{0D108BD9-81ED-4DB2-BD59-A6C34878D82A}">
                    <a16:rowId xmlns:a16="http://schemas.microsoft.com/office/drawing/2014/main" val="2249198578"/>
                  </a:ext>
                </a:extLst>
              </a:tr>
              <a:tr h="199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Parsons et al. (2021)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Oui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Lundi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Oui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extLst>
                  <a:ext uri="{0D108BD9-81ED-4DB2-BD59-A6C34878D82A}">
                    <a16:rowId xmlns:a16="http://schemas.microsoft.com/office/drawing/2014/main" val="3340255473"/>
                  </a:ext>
                </a:extLst>
              </a:tr>
              <a:tr h="578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Dantas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et al. (2018)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Oui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Non; mais certaines études Lundi et Vendredi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Oui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76" marR="6676" marT="6676" marB="0" anchor="ctr"/>
                </a:tc>
                <a:extLst>
                  <a:ext uri="{0D108BD9-81ED-4DB2-BD59-A6C34878D82A}">
                    <a16:rowId xmlns:a16="http://schemas.microsoft.com/office/drawing/2014/main" val="3841659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013ED4-0AD9-E203-C7A3-6F7E386A6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33148"/>
              </p:ext>
            </p:extLst>
          </p:nvPr>
        </p:nvGraphicFramePr>
        <p:xfrm>
          <a:off x="969474" y="3599620"/>
          <a:ext cx="10422423" cy="2168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388">
                  <a:extLst>
                    <a:ext uri="{9D8B030D-6E8A-4147-A177-3AD203B41FA5}">
                      <a16:colId xmlns:a16="http://schemas.microsoft.com/office/drawing/2014/main" val="2031144909"/>
                    </a:ext>
                  </a:extLst>
                </a:gridCol>
                <a:gridCol w="928264">
                  <a:extLst>
                    <a:ext uri="{9D8B030D-6E8A-4147-A177-3AD203B41FA5}">
                      <a16:colId xmlns:a16="http://schemas.microsoft.com/office/drawing/2014/main" val="596742182"/>
                    </a:ext>
                  </a:extLst>
                </a:gridCol>
                <a:gridCol w="928264">
                  <a:extLst>
                    <a:ext uri="{9D8B030D-6E8A-4147-A177-3AD203B41FA5}">
                      <a16:colId xmlns:a16="http://schemas.microsoft.com/office/drawing/2014/main" val="3704297578"/>
                    </a:ext>
                  </a:extLst>
                </a:gridCol>
                <a:gridCol w="649435">
                  <a:extLst>
                    <a:ext uri="{9D8B030D-6E8A-4147-A177-3AD203B41FA5}">
                      <a16:colId xmlns:a16="http://schemas.microsoft.com/office/drawing/2014/main" val="3448090797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933281621"/>
                    </a:ext>
                  </a:extLst>
                </a:gridCol>
                <a:gridCol w="850263">
                  <a:extLst>
                    <a:ext uri="{9D8B030D-6E8A-4147-A177-3AD203B41FA5}">
                      <a16:colId xmlns:a16="http://schemas.microsoft.com/office/drawing/2014/main" val="2238272250"/>
                    </a:ext>
                  </a:extLst>
                </a:gridCol>
                <a:gridCol w="928264">
                  <a:extLst>
                    <a:ext uri="{9D8B030D-6E8A-4147-A177-3AD203B41FA5}">
                      <a16:colId xmlns:a16="http://schemas.microsoft.com/office/drawing/2014/main" val="2669672886"/>
                    </a:ext>
                  </a:extLst>
                </a:gridCol>
                <a:gridCol w="928264">
                  <a:extLst>
                    <a:ext uri="{9D8B030D-6E8A-4147-A177-3AD203B41FA5}">
                      <a16:colId xmlns:a16="http://schemas.microsoft.com/office/drawing/2014/main" val="3359736219"/>
                    </a:ext>
                  </a:extLst>
                </a:gridCol>
                <a:gridCol w="1028937">
                  <a:extLst>
                    <a:ext uri="{9D8B030D-6E8A-4147-A177-3AD203B41FA5}">
                      <a16:colId xmlns:a16="http://schemas.microsoft.com/office/drawing/2014/main" val="3403382945"/>
                    </a:ext>
                  </a:extLst>
                </a:gridCol>
                <a:gridCol w="861729">
                  <a:extLst>
                    <a:ext uri="{9D8B030D-6E8A-4147-A177-3AD203B41FA5}">
                      <a16:colId xmlns:a16="http://schemas.microsoft.com/office/drawing/2014/main" val="2083048392"/>
                    </a:ext>
                  </a:extLst>
                </a:gridCol>
                <a:gridCol w="894126">
                  <a:extLst>
                    <a:ext uri="{9D8B030D-6E8A-4147-A177-3AD203B41FA5}">
                      <a16:colId xmlns:a16="http://schemas.microsoft.com/office/drawing/2014/main" val="1727361881"/>
                    </a:ext>
                  </a:extLst>
                </a:gridCol>
                <a:gridCol w="928264">
                  <a:extLst>
                    <a:ext uri="{9D8B030D-6E8A-4147-A177-3AD203B41FA5}">
                      <a16:colId xmlns:a16="http://schemas.microsoft.com/office/drawing/2014/main" val="1211555736"/>
                    </a:ext>
                  </a:extLst>
                </a:gridCol>
              </a:tblGrid>
              <a:tr h="310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Article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Sexe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Ethnicité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Emploi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Situation financière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Éducation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Assurance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État civil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Support social/familial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Habitudes de vie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Santé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mentale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42380"/>
                  </a:ext>
                </a:extLst>
              </a:tr>
              <a:tr h="310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Brewster et al. (2020)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Jeune adultes et âge &gt;70*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Hommes*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Minorités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Chômage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Bas revenus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Monoparentalité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Alcool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Tabac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Non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4029793"/>
                  </a:ext>
                </a:extLst>
              </a:tr>
              <a:tr h="310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Sun et al. (2021)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Jeune adultes, âge moyen et avancé*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Équivoque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Minorités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Chômage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Non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Moins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éduqués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Faible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support*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Tabac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Non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5707352"/>
                  </a:ext>
                </a:extLst>
              </a:tr>
              <a:tr h="310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Parsons et al. (2021)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Jeune &lt;21 et âge &gt;75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Équivoque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Minorités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Bas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revenus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Inversement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Oui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9184863"/>
                  </a:ext>
                </a:extLst>
              </a:tr>
              <a:tr h="462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Dantas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et al. (2018)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Jeunes adultes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Non; Hommes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Minorités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Bas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revenus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Non, sauf pour RDV </a:t>
                      </a:r>
                      <a:r>
                        <a:rPr lang="fr-FR" sz="1000" u="none" strike="noStrike" dirty="0" err="1">
                          <a:effectLst/>
                          <a:latin typeface="+mn-lt"/>
                        </a:rPr>
                        <a:t>pediatriques</a:t>
                      </a:r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 chez les parents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Inversement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Patients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mariés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↓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Faible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support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Alcool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Tabac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, Drogues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Oui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dépression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05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22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3E25-FE6D-B50A-4086-C8515C07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C2F3A6-4253-F38C-4FD1-4F2FDFEB8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197920"/>
              </p:ext>
            </p:extLst>
          </p:nvPr>
        </p:nvGraphicFramePr>
        <p:xfrm>
          <a:off x="1063752" y="1672171"/>
          <a:ext cx="10194799" cy="4582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388">
                  <a:extLst>
                    <a:ext uri="{9D8B030D-6E8A-4147-A177-3AD203B41FA5}">
                      <a16:colId xmlns:a16="http://schemas.microsoft.com/office/drawing/2014/main" val="248424735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147872554"/>
                    </a:ext>
                  </a:extLst>
                </a:gridCol>
                <a:gridCol w="2105125">
                  <a:extLst>
                    <a:ext uri="{9D8B030D-6E8A-4147-A177-3AD203B41FA5}">
                      <a16:colId xmlns:a16="http://schemas.microsoft.com/office/drawing/2014/main" val="1971323270"/>
                    </a:ext>
                  </a:extLst>
                </a:gridCol>
                <a:gridCol w="1479884">
                  <a:extLst>
                    <a:ext uri="{9D8B030D-6E8A-4147-A177-3AD203B41FA5}">
                      <a16:colId xmlns:a16="http://schemas.microsoft.com/office/drawing/2014/main" val="404100752"/>
                    </a:ext>
                  </a:extLst>
                </a:gridCol>
                <a:gridCol w="1657551">
                  <a:extLst>
                    <a:ext uri="{9D8B030D-6E8A-4147-A177-3AD203B41FA5}">
                      <a16:colId xmlns:a16="http://schemas.microsoft.com/office/drawing/2014/main" val="402210198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1200844601"/>
                    </a:ext>
                  </a:extLst>
                </a:gridCol>
                <a:gridCol w="666751">
                  <a:extLst>
                    <a:ext uri="{9D8B030D-6E8A-4147-A177-3AD203B41FA5}">
                      <a16:colId xmlns:a16="http://schemas.microsoft.com/office/drawing/2014/main" val="3248447095"/>
                    </a:ext>
                  </a:extLst>
                </a:gridCol>
              </a:tblGrid>
              <a:tr h="158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Articles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37" marR="3937" marT="39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Issue </a:t>
                      </a:r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étudiée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37" marR="3937" marT="39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Définition</a:t>
                      </a:r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l'absentéisme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37" marR="3937" marT="39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</a:t>
                      </a:r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et types </a:t>
                      </a:r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d'études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37" marR="3937" marT="39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Population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37" marR="3937" marT="39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Lieu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37" marR="3937" marT="39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937" marR="3937" marT="393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17825"/>
                  </a:ext>
                </a:extLst>
              </a:tr>
              <a:tr h="1015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Brewster et al. (2020)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  <a:latin typeface="+mn-lt"/>
                        </a:rPr>
                        <a:t>Identification de facteurs associés aux rendez-vous manqués en clinique externe de diabète inexpliqués qui n'incluent pas les rendez-vous annulés ou reportés (inclut MD et infirmières)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Pourcentage de RDV manqués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Nombre de personnes manquants au moins 1 RDV dans une période donnée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Pas de valeur HbA1c dans les 12-15 mois précédents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34 études: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15 observationnelles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 ECR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9 qualitative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5 sondages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4 qualité de l’acte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Adultes</a:t>
                      </a:r>
                      <a:endParaRPr lang="en-US" sz="900" u="none" strike="noStrike" dirty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Majoritairement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soins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primaires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16: UK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4: Europe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6: Amérique du Nord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8: Autres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ad 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282665"/>
                  </a:ext>
                </a:extLst>
              </a:tr>
              <a:tr h="1277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Sun et al. (2021)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  <a:latin typeface="+mn-lt"/>
                        </a:rPr>
                        <a:t>Identification de facteurs associés aux rendez-vous manqués divisés en 3 catégories en contexte de soins primaires et cliniques externes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Taux d'absences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Taux de patients manquant des RDV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18 études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12 études de cohortes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2 transversales analytiques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2 qualitative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 cas-témoins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 méthodes mixtes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Adultes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 cliniques externes DM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 soins primaires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endocrino externe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milieu rural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 registres de données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 USA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Japon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 </a:t>
                      </a:r>
                      <a:r>
                        <a:rPr lang="en-US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Océanie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UK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Iran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Singapore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</a:t>
                      </a:r>
                      <a:r>
                        <a:rPr lang="en-US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Malaysie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</a:t>
                      </a:r>
                      <a:r>
                        <a:rPr lang="en-US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Thaïlande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</a:t>
                      </a:r>
                      <a:r>
                        <a:rPr lang="en-US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Espagne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1994-2021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962117"/>
                  </a:ext>
                </a:extLst>
              </a:tr>
              <a:tr h="748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Parsons et al. (2021)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  <a:latin typeface="+mn-lt"/>
                        </a:rPr>
                        <a:t>Raisons des absences aux RDV médicaux en soins primaires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Taux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d'absences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26 études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15 transversales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5 ECNR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4 qualitatives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2 ECR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de tout </a:t>
                      </a:r>
                      <a:r>
                        <a:rPr lang="en-US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âge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A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 US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A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 UK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A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 Can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A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 </a:t>
                      </a:r>
                      <a:r>
                        <a:rPr lang="fr-CA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Malaysie</a:t>
                      </a:r>
                      <a:endParaRPr lang="fr-CA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A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Australie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2003-2021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079614"/>
                  </a:ext>
                </a:extLst>
              </a:tr>
              <a:tr h="1269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  <a:latin typeface="+mn-lt"/>
                        </a:rPr>
                        <a:t>Dantas</a:t>
                      </a:r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 et al. (2018)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  <a:latin typeface="+mn-lt"/>
                        </a:rPr>
                        <a:t>Identification des caractéristiques associés aux absences aux RDV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Taux d'absences des RDV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Taux d'absences seulement pour nouveaux patients, RDV de suivis, ou RDV le plus récent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Définition hétérogène: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Absences non annulés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Absences annulés ou reportés</a:t>
                      </a:r>
                      <a:br>
                        <a:rPr lang="fr-FR" sz="900" u="none" strike="noStrike" dirty="0">
                          <a:effectLst/>
                          <a:latin typeface="+mn-lt"/>
                        </a:rPr>
                      </a:b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105 études</a:t>
                      </a:r>
                      <a:br>
                        <a:rPr lang="fr-FR" sz="900" u="none" strike="noStrike" dirty="0">
                          <a:effectLst/>
                          <a:latin typeface="+mn-lt"/>
                        </a:rPr>
                      </a:b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Non détaillée: hétérogène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Patients de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toutes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spécialités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chemeClr val="accent1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Variés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1980-2016/07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8402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EAB8389-C7DA-7230-5ACD-589C1F015D87}"/>
              </a:ext>
            </a:extLst>
          </p:cNvPr>
          <p:cNvSpPr/>
          <p:nvPr/>
        </p:nvSpPr>
        <p:spPr>
          <a:xfrm>
            <a:off x="3819526" y="1872345"/>
            <a:ext cx="2038350" cy="424270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055F4-55B7-1AAD-66E5-C61D5ACB9CC5}"/>
              </a:ext>
            </a:extLst>
          </p:cNvPr>
          <p:cNvSpPr/>
          <p:nvPr/>
        </p:nvSpPr>
        <p:spPr>
          <a:xfrm>
            <a:off x="9095994" y="1872345"/>
            <a:ext cx="2038350" cy="424270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5CC2-E76B-51AE-4F2D-97D00095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A94B68-27B0-A861-84E8-1472C8A88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393896"/>
              </p:ext>
            </p:extLst>
          </p:nvPr>
        </p:nvGraphicFramePr>
        <p:xfrm>
          <a:off x="544332" y="1819353"/>
          <a:ext cx="11103336" cy="444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807">
                  <a:extLst>
                    <a:ext uri="{9D8B030D-6E8A-4147-A177-3AD203B41FA5}">
                      <a16:colId xmlns:a16="http://schemas.microsoft.com/office/drawing/2014/main" val="4008980592"/>
                    </a:ext>
                  </a:extLst>
                </a:gridCol>
                <a:gridCol w="2166731">
                  <a:extLst>
                    <a:ext uri="{9D8B030D-6E8A-4147-A177-3AD203B41FA5}">
                      <a16:colId xmlns:a16="http://schemas.microsoft.com/office/drawing/2014/main" val="2046663322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858582395"/>
                    </a:ext>
                  </a:extLst>
                </a:gridCol>
                <a:gridCol w="2261373">
                  <a:extLst>
                    <a:ext uri="{9D8B030D-6E8A-4147-A177-3AD203B41FA5}">
                      <a16:colId xmlns:a16="http://schemas.microsoft.com/office/drawing/2014/main" val="1693163760"/>
                    </a:ext>
                  </a:extLst>
                </a:gridCol>
                <a:gridCol w="1850556">
                  <a:extLst>
                    <a:ext uri="{9D8B030D-6E8A-4147-A177-3AD203B41FA5}">
                      <a16:colId xmlns:a16="http://schemas.microsoft.com/office/drawing/2014/main" val="2073284651"/>
                    </a:ext>
                  </a:extLst>
                </a:gridCol>
                <a:gridCol w="1850556">
                  <a:extLst>
                    <a:ext uri="{9D8B030D-6E8A-4147-A177-3AD203B41FA5}">
                      <a16:colId xmlns:a16="http://schemas.microsoft.com/office/drawing/2014/main" val="3393346744"/>
                    </a:ext>
                  </a:extLst>
                </a:gridCol>
              </a:tblGrid>
              <a:tr h="17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Articles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Méthodologie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exhaustive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Critères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d'inclusion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/exclusion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Evaluation de la qualité des articles</a:t>
                      </a:r>
                      <a:endParaRPr lang="fr-FR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Reproductibilité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la </a:t>
                      </a:r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méthologie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Qualité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des études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76985"/>
                  </a:ext>
                </a:extLst>
              </a:tr>
              <a:tr h="1027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Brewster et al. (2020)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PRISMA checklist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Recherche exhaustive de 4 bases de données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Bien définis et appropriés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Spécifiques et repdroductibles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Hawkins et al. Checklist pour l'évaluation de la qualité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Aucune étude n'a été exclue basée sur la qualité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Description exhaustive pour la sélection d'articles, synthèse des données et l'analyse des données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Aucune étude n'a été exclue basée sur l'analyse de qualité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472088"/>
                  </a:ext>
                </a:extLst>
              </a:tr>
              <a:tr h="1141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Sun et al. (2021)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PRISMA checklist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Recherche exhaustive de 5 bases de données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Bien définis et appropriés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Spécifiques et reproductibles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Joanna Briggs Institute </a:t>
                      </a:r>
                      <a:r>
                        <a:rPr lang="fr-FR" sz="1050" u="none" strike="noStrike" dirty="0" err="1">
                          <a:effectLst/>
                        </a:rPr>
                        <a:t>Quality</a:t>
                      </a:r>
                      <a:r>
                        <a:rPr lang="fr-FR" sz="1050" u="none" strike="noStrike" dirty="0">
                          <a:effectLst/>
                        </a:rPr>
                        <a:t> </a:t>
                      </a:r>
                      <a:r>
                        <a:rPr lang="fr-FR" sz="1050" u="none" strike="noStrike" dirty="0" err="1">
                          <a:effectLst/>
                        </a:rPr>
                        <a:t>appraisal</a:t>
                      </a:r>
                      <a:r>
                        <a:rPr lang="fr-FR" sz="1050" u="none" strike="noStrike" dirty="0">
                          <a:effectLst/>
                        </a:rPr>
                        <a:t>  pour l'évaluation de la qualité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Aucune étude n'a été exclue basée sur la qualité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Description exhaustive pour la sélection d'articles, synthèse des données et l'analyse des données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1050" u="none" strike="noStrike" dirty="0">
                          <a:effectLst/>
                        </a:rPr>
                        <a:t>Aucune étude n'a été exclue basée sur l'analyse de qualité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50" b="1" u="none" strike="noStrike" dirty="0">
                          <a:effectLst/>
                        </a:rPr>
                        <a:t>10/18: High </a:t>
                      </a:r>
                      <a:r>
                        <a:rPr lang="fr-FR" sz="1050" b="1" u="none" strike="noStrike" dirty="0" err="1">
                          <a:effectLst/>
                        </a:rPr>
                        <a:t>quality</a:t>
                      </a:r>
                      <a:endParaRPr lang="fr-FR" sz="1050" b="1" u="none" strike="noStrike" dirty="0">
                        <a:effectLst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50" u="none" strike="noStrike" dirty="0">
                          <a:effectLst/>
                        </a:rPr>
                        <a:t>7/18: Medium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50" u="none" strike="noStrike" dirty="0">
                          <a:effectLst/>
                        </a:rPr>
                        <a:t>1/18: Low </a:t>
                      </a:r>
                      <a:r>
                        <a:rPr lang="fr-FR" sz="1050" u="none" strike="noStrike" dirty="0" err="1">
                          <a:effectLst/>
                        </a:rPr>
                        <a:t>quality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899009"/>
                  </a:ext>
                </a:extLst>
              </a:tr>
              <a:tr h="741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Parsons et al. (2021)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PRISMA checklist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Recherche exhaustive de 7 bases de données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Bien définis et appropriés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Spécifiques et repdroductibles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MMAT </a:t>
                      </a:r>
                      <a:r>
                        <a:rPr lang="fr-FR" sz="1050" u="none" strike="noStrike" dirty="0" err="1">
                          <a:effectLst/>
                        </a:rPr>
                        <a:t>appraisal</a:t>
                      </a:r>
                      <a:r>
                        <a:rPr lang="fr-FR" sz="1050" u="none" strike="noStrike" dirty="0">
                          <a:effectLst/>
                        </a:rPr>
                        <a:t> </a:t>
                      </a:r>
                      <a:r>
                        <a:rPr lang="fr-FR" sz="1050" u="none" strike="noStrike" dirty="0" err="1">
                          <a:effectLst/>
                        </a:rPr>
                        <a:t>tool</a:t>
                      </a:r>
                      <a:r>
                        <a:rPr lang="fr-FR" sz="1050" u="none" strike="noStrike" dirty="0">
                          <a:effectLst/>
                        </a:rPr>
                        <a:t> pour </a:t>
                      </a:r>
                      <a:r>
                        <a:rPr lang="fr-FR" sz="1050" u="none" strike="noStrike" dirty="0" err="1">
                          <a:effectLst/>
                        </a:rPr>
                        <a:t>pour</a:t>
                      </a:r>
                      <a:r>
                        <a:rPr lang="fr-FR" sz="1050" u="none" strike="noStrike" dirty="0">
                          <a:effectLst/>
                        </a:rPr>
                        <a:t> l'évaluation de la qualité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Description exhaustive pour la sélection d'articles, synthèse des données et l'analyse des données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1050" u="none" strike="noStrike" dirty="0">
                          <a:effectLst/>
                        </a:rPr>
                        <a:t>Aucune étude n'a été exclue basée sur l'analyse de qualité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50" b="1" u="none" strike="noStrike" dirty="0">
                          <a:effectLst/>
                        </a:rPr>
                        <a:t>25/26: High </a:t>
                      </a:r>
                      <a:r>
                        <a:rPr lang="fr-FR" sz="1050" b="1" u="none" strike="noStrike" dirty="0" err="1">
                          <a:effectLst/>
                        </a:rPr>
                        <a:t>quality</a:t>
                      </a:r>
                      <a:endParaRPr lang="fr-FR" sz="1050" b="1" u="none" strike="noStrike" dirty="0">
                        <a:effectLst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50" u="none" strike="noStrike" dirty="0">
                          <a:effectLst/>
                        </a:rPr>
                        <a:t>1/26: </a:t>
                      </a:r>
                      <a:r>
                        <a:rPr lang="fr-FR" sz="1050" u="none" strike="noStrike" dirty="0" err="1">
                          <a:effectLst/>
                        </a:rPr>
                        <a:t>Moderate</a:t>
                      </a:r>
                      <a:r>
                        <a:rPr lang="fr-FR" sz="1050" u="none" strike="noStrike" dirty="0">
                          <a:effectLst/>
                        </a:rPr>
                        <a:t> </a:t>
                      </a:r>
                      <a:r>
                        <a:rPr lang="fr-FR" sz="1050" u="none" strike="noStrike" dirty="0" err="1">
                          <a:effectLst/>
                        </a:rPr>
                        <a:t>quality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843872"/>
                  </a:ext>
                </a:extLst>
              </a:tr>
              <a:tr h="970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Dantas</a:t>
                      </a:r>
                      <a:r>
                        <a:rPr lang="en-US" sz="1050" b="1" u="none" strike="noStrike" dirty="0">
                          <a:effectLst/>
                        </a:rPr>
                        <a:t> et al. (2018)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PRISMA checklist</a:t>
                      </a:r>
                      <a:endParaRPr lang="en-US" sz="105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Recherche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dans</a:t>
                      </a:r>
                      <a:r>
                        <a:rPr lang="en-US" sz="1050" u="none" strike="noStrike" dirty="0">
                          <a:effectLst/>
                        </a:rPr>
                        <a:t> SCOPUS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>
                          <a:effectLst/>
                        </a:rPr>
                        <a:t>Bien définis et appropriés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Spécifiques et repdroductibles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NA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Description exhaustive pour la sélection d'articles, synthèse des données et l'analyse des données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NA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746194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C7C2888-6648-4F73-ADAD-2AF6F0A68DF5}"/>
              </a:ext>
            </a:extLst>
          </p:cNvPr>
          <p:cNvSpPr/>
          <p:nvPr/>
        </p:nvSpPr>
        <p:spPr>
          <a:xfrm>
            <a:off x="2066925" y="2476500"/>
            <a:ext cx="1314450" cy="20002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D871D-D554-F998-2905-D0139401D15F}"/>
              </a:ext>
            </a:extLst>
          </p:cNvPr>
          <p:cNvSpPr/>
          <p:nvPr/>
        </p:nvSpPr>
        <p:spPr>
          <a:xfrm>
            <a:off x="3895725" y="2476500"/>
            <a:ext cx="1695450" cy="55245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D65E9-D56F-49A7-62CF-750949AD6C97}"/>
              </a:ext>
            </a:extLst>
          </p:cNvPr>
          <p:cNvSpPr/>
          <p:nvPr/>
        </p:nvSpPr>
        <p:spPr>
          <a:xfrm>
            <a:off x="5791200" y="2400300"/>
            <a:ext cx="2076449" cy="268605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886EC-FFD9-EC86-9A90-7F575D2DC30F}"/>
              </a:ext>
            </a:extLst>
          </p:cNvPr>
          <p:cNvSpPr/>
          <p:nvPr/>
        </p:nvSpPr>
        <p:spPr>
          <a:xfrm>
            <a:off x="9829799" y="2476501"/>
            <a:ext cx="1817869" cy="280035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4C057C-DD4B-409C-5883-CDD104C0BDD1}"/>
              </a:ext>
            </a:extLst>
          </p:cNvPr>
          <p:cNvSpPr/>
          <p:nvPr/>
        </p:nvSpPr>
        <p:spPr>
          <a:xfrm>
            <a:off x="7971019" y="2390775"/>
            <a:ext cx="1744481" cy="77152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2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2240-1EC9-E23E-8FBB-6BDF31D3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17AFB1-CBEA-1E1E-CA64-0DF19F158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776443"/>
              </p:ext>
            </p:extLst>
          </p:nvPr>
        </p:nvGraphicFramePr>
        <p:xfrm>
          <a:off x="152400" y="1574248"/>
          <a:ext cx="11887200" cy="4901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811">
                  <a:extLst>
                    <a:ext uri="{9D8B030D-6E8A-4147-A177-3AD203B41FA5}">
                      <a16:colId xmlns:a16="http://schemas.microsoft.com/office/drawing/2014/main" val="1658522607"/>
                    </a:ext>
                  </a:extLst>
                </a:gridCol>
                <a:gridCol w="1692267">
                  <a:extLst>
                    <a:ext uri="{9D8B030D-6E8A-4147-A177-3AD203B41FA5}">
                      <a16:colId xmlns:a16="http://schemas.microsoft.com/office/drawing/2014/main" val="2889397954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053146751"/>
                    </a:ext>
                  </a:extLst>
                </a:gridCol>
                <a:gridCol w="2776330">
                  <a:extLst>
                    <a:ext uri="{9D8B030D-6E8A-4147-A177-3AD203B41FA5}">
                      <a16:colId xmlns:a16="http://schemas.microsoft.com/office/drawing/2014/main" val="1191065714"/>
                    </a:ext>
                  </a:extLst>
                </a:gridCol>
                <a:gridCol w="2802835">
                  <a:extLst>
                    <a:ext uri="{9D8B030D-6E8A-4147-A177-3AD203B41FA5}">
                      <a16:colId xmlns:a16="http://schemas.microsoft.com/office/drawing/2014/main" val="940558828"/>
                    </a:ext>
                  </a:extLst>
                </a:gridCol>
                <a:gridCol w="1898374">
                  <a:extLst>
                    <a:ext uri="{9D8B030D-6E8A-4147-A177-3AD203B41FA5}">
                      <a16:colId xmlns:a16="http://schemas.microsoft.com/office/drawing/2014/main" val="2829346036"/>
                    </a:ext>
                  </a:extLst>
                </a:gridCol>
              </a:tblGrid>
              <a:tr h="171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Articles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Hétérogénéité des résultats cliniques/statistiques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Biais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Forces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Faiblesses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Applicabilité</a:t>
                      </a:r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des </a:t>
                      </a:r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résultats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35121"/>
                  </a:ext>
                </a:extLst>
              </a:tr>
              <a:tr h="93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Brewster et al. (2020)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Pas de méta-analyse due à l'hétérogénéité conceptuelle des méthodologies et analyses statistiques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Définitions hétérogènes des RDV manqués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Biais des articles individuels non discutés: </a:t>
                      </a:r>
                      <a:r>
                        <a:rPr lang="fr-FR" sz="900" u="none" strike="noStrike" dirty="0" err="1">
                          <a:effectLst/>
                        </a:rPr>
                        <a:t>Desirability</a:t>
                      </a:r>
                      <a:r>
                        <a:rPr lang="fr-FR" sz="900" u="none" strike="noStrike" dirty="0">
                          <a:effectLst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</a:rPr>
                        <a:t>recall</a:t>
                      </a:r>
                      <a:r>
                        <a:rPr lang="fr-FR" sz="900" u="none" strike="noStrike" dirty="0">
                          <a:effectLst/>
                        </a:rPr>
                        <a:t>, sampling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Méthodologie rigoureuse pour la sélection d'articles, l'évaluation et la synthèse des données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Inclusion de plusieurs devis différents: analyse compréhensive du sujet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Inclusion de plusieurs pays: validité externe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Non-exclusion d'études à plus basse qualité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Hétérogénéité dans la définition des absences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Hétérogénéité dans la définition des issues étudiées dans les articles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Plusieurs études: analyses univariées → ne tient pas compte des facteurs confondants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Multiples devis différents: méta-analyse impossible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Basé sur l'absentéisme aux RDV de patients </a:t>
                      </a:r>
                      <a:r>
                        <a:rPr lang="fr-FR" sz="900" b="1" u="none" strike="noStrike" dirty="0">
                          <a:effectLst/>
                        </a:rPr>
                        <a:t>diabétiques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u="none" strike="noStrike" dirty="0">
                          <a:effectLst/>
                        </a:rPr>
                        <a:t>Hétérogénéité</a:t>
                      </a:r>
                      <a:r>
                        <a:rPr lang="fr-FR" sz="900" u="none" strike="noStrike" dirty="0">
                          <a:effectLst/>
                        </a:rPr>
                        <a:t> des études dans leur contexte et définition de l'issue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Études qui datent de </a:t>
                      </a:r>
                      <a:r>
                        <a:rPr lang="fr-FR" sz="900" b="1" u="none" strike="noStrike" dirty="0">
                          <a:effectLst/>
                        </a:rPr>
                        <a:t>1985+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490403"/>
                  </a:ext>
                </a:extLst>
              </a:tr>
              <a:tr h="1004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Sun et al. (2021)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Pas de méta-analyse due à définitions hétérogènes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Biais des articles individuels non discutés: </a:t>
                      </a:r>
                      <a:r>
                        <a:rPr lang="fr-FR" sz="900" u="none" strike="noStrike" dirty="0" err="1">
                          <a:effectLst/>
                        </a:rPr>
                        <a:t>Desirability</a:t>
                      </a:r>
                      <a:r>
                        <a:rPr lang="fr-FR" sz="900" u="none" strike="noStrike" dirty="0">
                          <a:effectLst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</a:rPr>
                        <a:t>recall</a:t>
                      </a:r>
                      <a:r>
                        <a:rPr lang="fr-FR" sz="900" u="none" strike="noStrike" dirty="0">
                          <a:effectLst/>
                        </a:rPr>
                        <a:t>, sampling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Certains articles avec petits échantillons: validité interne et externe affectée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Méthodologie rigoureuse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Inclusion de plusieurs devis différents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Inclusion de plusieurs pays: validité externe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Utilisation du </a:t>
                      </a:r>
                      <a:r>
                        <a:rPr lang="fr-FR" sz="900" u="none" strike="noStrike" dirty="0" err="1">
                          <a:effectLst/>
                        </a:rPr>
                        <a:t>Quality</a:t>
                      </a:r>
                      <a:r>
                        <a:rPr lang="fr-FR" sz="900" u="none" strike="noStrike" dirty="0">
                          <a:effectLst/>
                        </a:rPr>
                        <a:t>-</a:t>
                      </a:r>
                      <a:r>
                        <a:rPr lang="fr-FR" sz="900" u="none" strike="noStrike" dirty="0" err="1">
                          <a:effectLst/>
                        </a:rPr>
                        <a:t>Caring</a:t>
                      </a:r>
                      <a:r>
                        <a:rPr lang="fr-FR" sz="900" u="none" strike="noStrike" dirty="0">
                          <a:effectLst/>
                        </a:rPr>
                        <a:t>-Model pour la catégorisation standardisée des facteurs associées aux absences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Non-exclusion d'études à plus basse qualité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Hétérogénéité dans la définition des absences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Hétérogénéité dans la définition des issues étudiées dans les articles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Plusieurs études: analyses univariées → ne tient pas compte des facteurs confondants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Multiples devis différents: méta-analyse impossible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Basé sur l'absentéisme aux RDV de patients </a:t>
                      </a:r>
                      <a:r>
                        <a:rPr lang="fr-FR" sz="900" b="1" u="none" strike="noStrike" dirty="0">
                          <a:effectLst/>
                        </a:rPr>
                        <a:t>diabétiques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u="none" strike="noStrike" dirty="0">
                          <a:effectLst/>
                        </a:rPr>
                        <a:t>Hétérogénéité</a:t>
                      </a:r>
                      <a:r>
                        <a:rPr lang="fr-FR" sz="900" u="none" strike="noStrike" dirty="0">
                          <a:effectLst/>
                        </a:rPr>
                        <a:t> des études dans leur contexte et définition de l'issue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u="none" strike="noStrike" dirty="0">
                          <a:effectLst/>
                        </a:rPr>
                        <a:t>2 études 1994-1995, sinon tous 2003+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531218"/>
                  </a:ext>
                </a:extLst>
              </a:tr>
              <a:tr h="741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Parsons et al. (2021)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Pas de méta-analyse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Définitions hétérogènes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Biais des articles individuels non discutés: </a:t>
                      </a:r>
                      <a:r>
                        <a:rPr lang="fr-FR" sz="900" u="none" strike="noStrike" dirty="0" err="1">
                          <a:effectLst/>
                        </a:rPr>
                        <a:t>Desirability</a:t>
                      </a:r>
                      <a:r>
                        <a:rPr lang="fr-FR" sz="900" u="none" strike="noStrike" dirty="0">
                          <a:effectLst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</a:rPr>
                        <a:t>recall</a:t>
                      </a:r>
                      <a:r>
                        <a:rPr lang="fr-FR" sz="900" u="none" strike="noStrike" dirty="0">
                          <a:effectLst/>
                        </a:rPr>
                        <a:t>, sampling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Méthodologie rigoureuse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Inclusion de plusieurs devis différents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Inclusion de plusieurs pays: validité externe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Non-exclusion d'études à plus basse qualité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Hétérogénéité dans la définition des absences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Hétérogénéité dans la définition des issues étudiées dans les articles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Plusieurs études: analyses univariées → ne tient pas compte des facteurs confondants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Multiples devis différents: méta-analyse impossible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Patients </a:t>
                      </a:r>
                      <a:r>
                        <a:rPr lang="fr-FR" sz="900" b="1" u="none" strike="noStrike" dirty="0">
                          <a:effectLst/>
                        </a:rPr>
                        <a:t>soins primaires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b="1" u="none" strike="noStrike" dirty="0">
                          <a:effectLst/>
                        </a:rPr>
                        <a:t>Hétérogénéité</a:t>
                      </a:r>
                      <a:r>
                        <a:rPr lang="fr-FR" sz="900" u="none" strike="noStrike" dirty="0">
                          <a:effectLst/>
                        </a:rPr>
                        <a:t> des études dans leur contexte et définition de l'issue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u="none" strike="noStrike" dirty="0">
                          <a:effectLst/>
                        </a:rPr>
                        <a:t>Articles récents: 2003+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48084"/>
                  </a:ext>
                </a:extLst>
              </a:tr>
              <a:tr h="970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Dantas</a:t>
                      </a:r>
                      <a:r>
                        <a:rPr lang="en-US" sz="900" b="1" u="none" strike="noStrike" dirty="0">
                          <a:effectLst/>
                        </a:rPr>
                        <a:t> et al. (2018)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Pas de méta-analyse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Définitions hétérogènes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Biais des articles individuels non discutés: </a:t>
                      </a:r>
                      <a:r>
                        <a:rPr lang="fr-FR" sz="900" u="none" strike="noStrike" dirty="0" err="1">
                          <a:effectLst/>
                        </a:rPr>
                        <a:t>Desirability</a:t>
                      </a:r>
                      <a:r>
                        <a:rPr lang="fr-FR" sz="900" u="none" strike="noStrike" dirty="0">
                          <a:effectLst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</a:rPr>
                        <a:t>recall</a:t>
                      </a:r>
                      <a:r>
                        <a:rPr lang="fr-FR" sz="900" u="none" strike="noStrike" dirty="0">
                          <a:effectLst/>
                        </a:rPr>
                        <a:t>, sampling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Méthodologie rigoureuse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Inclusion de plusieurs devis différents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Inclusion de plusieurs pays: validité externe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Analyse uni et multivariée pour les facteurs confondants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Hétérogénéité dans la définition des absences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Hétérogénéité dans la définition des issues étudiées dans les articles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Multiples devis différents: méta-analyse impossible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u="none" strike="noStrike" dirty="0">
                          <a:effectLst/>
                        </a:rPr>
                        <a:t>Inclusion de toutes les spécialités médicales </a:t>
                      </a:r>
                      <a:r>
                        <a:rPr lang="fr-FR" sz="900" u="none" strike="noStrike" dirty="0">
                          <a:effectLst/>
                        </a:rPr>
                        <a:t>non chirurgicales (soins </a:t>
                      </a:r>
                      <a:r>
                        <a:rPr lang="fr-FR" sz="900" b="1" u="none" strike="noStrike" dirty="0">
                          <a:effectLst/>
                        </a:rPr>
                        <a:t>primaires/psychiatrie = majorité)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u="none" strike="noStrike" dirty="0">
                          <a:effectLst/>
                        </a:rPr>
                        <a:t>Études incluses: </a:t>
                      </a:r>
                      <a:r>
                        <a:rPr lang="fr-FR" sz="900" b="1" u="none" strike="noStrike" dirty="0">
                          <a:effectLst/>
                        </a:rPr>
                        <a:t>1980-2016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35566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BD6C52E-F75D-1123-8004-37DA83466FED}"/>
              </a:ext>
            </a:extLst>
          </p:cNvPr>
          <p:cNvSpPr/>
          <p:nvPr/>
        </p:nvSpPr>
        <p:spPr>
          <a:xfrm>
            <a:off x="1063752" y="2000250"/>
            <a:ext cx="10899648" cy="108585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1F12AA-6884-6547-9696-5B432612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fr-CA" sz="3000">
                <a:solidFill>
                  <a:srgbClr val="FFFFFF"/>
                </a:solidFill>
              </a:rPr>
              <a:t>Conflits d’intérêts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25499-2FF1-1D86-8565-3280D68E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fr-CA" dirty="0"/>
              <a:t>Aucun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Forces</a:t>
            </a:r>
            <a:endParaRPr lang="fr-CA" dirty="0"/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1C45180C-D9C4-B683-5070-48AF642E7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98776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69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DFCC5-71EC-53E0-D189-85DC35CF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Limitations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BC7EB1-2D13-5DB4-BF2E-D8E519181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815448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594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Limitations</a:t>
            </a:r>
            <a:endParaRPr lang="fr-CA" dirty="0"/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170BAF5C-2241-75D6-97A7-26947AEE4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87043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780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Conclusion</a:t>
            </a:r>
            <a:endParaRPr lang="fr-CA" dirty="0"/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9322B0DD-B0F0-09E9-77A4-1F29030033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17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041" y="1989060"/>
            <a:ext cx="11622505" cy="4050792"/>
          </a:xfrm>
        </p:spPr>
        <p:txBody>
          <a:bodyPr>
            <a:noAutofit/>
          </a:bodyPr>
          <a:lstStyle/>
          <a:p>
            <a:r>
              <a:rPr lang="en-US" sz="900" dirty="0"/>
              <a:t>1.	</a:t>
            </a:r>
            <a:r>
              <a:rPr lang="en-US" sz="900" dirty="0" err="1"/>
              <a:t>Alaeddini</a:t>
            </a:r>
            <a:r>
              <a:rPr lang="en-US" sz="900" dirty="0"/>
              <a:t>, A., Yang, K., Reddy, C. &amp; Yu, S. A probabilistic model for predicting the probability of no-show in hospital appointments. </a:t>
            </a:r>
            <a:r>
              <a:rPr lang="en-US" sz="900" i="1" dirty="0"/>
              <a:t>Health Care </a:t>
            </a:r>
            <a:r>
              <a:rPr lang="en-US" sz="900" i="1" dirty="0" err="1"/>
              <a:t>Manag</a:t>
            </a:r>
            <a:r>
              <a:rPr lang="en-US" sz="900" i="1" dirty="0"/>
              <a:t>. Sci.</a:t>
            </a:r>
            <a:r>
              <a:rPr lang="en-US" sz="900" dirty="0"/>
              <a:t> </a:t>
            </a:r>
            <a:r>
              <a:rPr lang="en-US" sz="900" b="1" dirty="0"/>
              <a:t>14</a:t>
            </a:r>
            <a:r>
              <a:rPr lang="en-US" sz="900" dirty="0"/>
              <a:t>, 146–157 (2011).</a:t>
            </a:r>
            <a:endParaRPr lang="fr-CA" sz="900" dirty="0"/>
          </a:p>
          <a:p>
            <a:r>
              <a:rPr lang="en-US" sz="900" dirty="0"/>
              <a:t>2.	</a:t>
            </a:r>
            <a:r>
              <a:rPr lang="en-US" sz="900" dirty="0" err="1"/>
              <a:t>Claveau</a:t>
            </a:r>
            <a:r>
              <a:rPr lang="en-US" sz="900" dirty="0"/>
              <a:t>, J., </a:t>
            </a:r>
            <a:r>
              <a:rPr lang="en-US" sz="900" dirty="0" err="1"/>
              <a:t>Authier</a:t>
            </a:r>
            <a:r>
              <a:rPr lang="en-US" sz="900" dirty="0"/>
              <a:t>, M., Rodrigues, I. &amp; </a:t>
            </a:r>
            <a:r>
              <a:rPr lang="en-US" sz="900" dirty="0" err="1"/>
              <a:t>Crevier-Tousignant</a:t>
            </a:r>
            <a:r>
              <a:rPr lang="en-US" sz="900" dirty="0"/>
              <a:t>, M. Patients’ missed appointments in academic family practices in Quebec. </a:t>
            </a:r>
            <a:r>
              <a:rPr lang="en-US" sz="900" i="1" dirty="0"/>
              <a:t>Can. Fam. Physician</a:t>
            </a:r>
            <a:r>
              <a:rPr lang="en-US" sz="900" dirty="0"/>
              <a:t> </a:t>
            </a:r>
            <a:r>
              <a:rPr lang="en-US" sz="900" b="1" dirty="0"/>
              <a:t>66</a:t>
            </a:r>
            <a:r>
              <a:rPr lang="en-US" sz="900" dirty="0"/>
              <a:t>, 349–355 (2020).</a:t>
            </a:r>
            <a:endParaRPr lang="fr-CA" sz="900" dirty="0"/>
          </a:p>
          <a:p>
            <a:r>
              <a:rPr lang="en-US" sz="900" dirty="0"/>
              <a:t>3.	Peng, Y., </a:t>
            </a:r>
            <a:r>
              <a:rPr lang="en-US" sz="900" dirty="0" err="1"/>
              <a:t>Erdem</a:t>
            </a:r>
            <a:r>
              <a:rPr lang="en-US" sz="900" dirty="0"/>
              <a:t>, E., Shi, J., </a:t>
            </a:r>
            <a:r>
              <a:rPr lang="en-US" sz="900" dirty="0" err="1"/>
              <a:t>Masek</a:t>
            </a:r>
            <a:r>
              <a:rPr lang="en-US" sz="900" dirty="0"/>
              <a:t>, C. &amp; Woodbridge, P. Large-scale assessment of missed opportunity risks in a complex hospital setting. </a:t>
            </a:r>
            <a:r>
              <a:rPr lang="en-US" sz="900" i="1" dirty="0"/>
              <a:t>Inform. Health Soc. Care</a:t>
            </a:r>
            <a:r>
              <a:rPr lang="en-US" sz="900" dirty="0"/>
              <a:t> </a:t>
            </a:r>
            <a:r>
              <a:rPr lang="en-US" sz="900" b="1" dirty="0"/>
              <a:t>41</a:t>
            </a:r>
            <a:r>
              <a:rPr lang="en-US" sz="900" dirty="0"/>
              <a:t>, 112–127 (2016).</a:t>
            </a:r>
            <a:endParaRPr lang="fr-CA" sz="900" dirty="0"/>
          </a:p>
          <a:p>
            <a:r>
              <a:rPr lang="en-US" sz="900" dirty="0"/>
              <a:t>4.	</a:t>
            </a:r>
            <a:r>
              <a:rPr lang="en-US" sz="900" dirty="0" err="1"/>
              <a:t>Dantas</a:t>
            </a:r>
            <a:r>
              <a:rPr lang="en-US" sz="900" dirty="0"/>
              <a:t>, L. F., Fleck, J. L., </a:t>
            </a:r>
            <a:r>
              <a:rPr lang="en-US" sz="900" dirty="0" err="1"/>
              <a:t>Cyrino</a:t>
            </a:r>
            <a:r>
              <a:rPr lang="en-US" sz="900" dirty="0"/>
              <a:t> Oliveira, F. L. &amp; </a:t>
            </a:r>
            <a:r>
              <a:rPr lang="en-US" sz="900" dirty="0" err="1"/>
              <a:t>Hamacher</a:t>
            </a:r>
            <a:r>
              <a:rPr lang="en-US" sz="900" dirty="0"/>
              <a:t>, S. No-shows in appointment scheduling – a systematic literature review. </a:t>
            </a:r>
            <a:r>
              <a:rPr lang="en-US" sz="900" i="1" dirty="0"/>
              <a:t>Health Policy</a:t>
            </a:r>
            <a:r>
              <a:rPr lang="en-US" sz="900" dirty="0"/>
              <a:t> </a:t>
            </a:r>
            <a:r>
              <a:rPr lang="en-US" sz="900" b="1" dirty="0"/>
              <a:t>122</a:t>
            </a:r>
            <a:r>
              <a:rPr lang="en-US" sz="900" dirty="0"/>
              <a:t>, 412–421 (2018).</a:t>
            </a:r>
            <a:endParaRPr lang="fr-CA" sz="900" dirty="0"/>
          </a:p>
          <a:p>
            <a:r>
              <a:rPr lang="en-US" sz="900" dirty="0"/>
              <a:t>5.	</a:t>
            </a:r>
            <a:r>
              <a:rPr lang="en-US" sz="900" dirty="0" err="1"/>
              <a:t>Nuti</a:t>
            </a:r>
            <a:r>
              <a:rPr lang="en-US" sz="900" dirty="0"/>
              <a:t>, L. A. </a:t>
            </a:r>
            <a:r>
              <a:rPr lang="en-US" sz="900" i="1" dirty="0"/>
              <a:t>et al.</a:t>
            </a:r>
            <a:r>
              <a:rPr lang="en-US" sz="900" dirty="0"/>
              <a:t> No-shows to primary care appointments: subsequent acute care utilization among diabetic patients. </a:t>
            </a:r>
            <a:r>
              <a:rPr lang="en-US" sz="900" i="1" dirty="0"/>
              <a:t>BMC Health Serv. Res.</a:t>
            </a:r>
            <a:r>
              <a:rPr lang="en-US" sz="900" dirty="0"/>
              <a:t> </a:t>
            </a:r>
            <a:r>
              <a:rPr lang="en-US" sz="900" b="1" dirty="0"/>
              <a:t>12</a:t>
            </a:r>
            <a:r>
              <a:rPr lang="en-US" sz="900" dirty="0"/>
              <a:t>, 304 (2012).</a:t>
            </a:r>
            <a:endParaRPr lang="fr-CA" sz="900" dirty="0"/>
          </a:p>
          <a:p>
            <a:r>
              <a:rPr lang="en-US" sz="900" dirty="0"/>
              <a:t>6.	Hwang, A. S. </a:t>
            </a:r>
            <a:r>
              <a:rPr lang="en-US" sz="900" i="1" dirty="0"/>
              <a:t>et al.</a:t>
            </a:r>
            <a:r>
              <a:rPr lang="en-US" sz="900" dirty="0"/>
              <a:t> Appointment “no-shows” are an independent predictor of subsequent quality of care and resource utilization outcomes. </a:t>
            </a:r>
            <a:r>
              <a:rPr lang="en-US" sz="900" i="1" dirty="0"/>
              <a:t>J. Gen. Intern. Med.</a:t>
            </a:r>
            <a:r>
              <a:rPr lang="en-US" sz="900" dirty="0"/>
              <a:t> </a:t>
            </a:r>
            <a:r>
              <a:rPr lang="en-US" sz="900" b="1" dirty="0"/>
              <a:t>30</a:t>
            </a:r>
            <a:r>
              <a:rPr lang="en-US" sz="900" dirty="0"/>
              <a:t>, 1426–1433 (2015).</a:t>
            </a:r>
            <a:endParaRPr lang="fr-CA" sz="900" dirty="0"/>
          </a:p>
          <a:p>
            <a:r>
              <a:rPr lang="en-US" sz="900" dirty="0"/>
              <a:t>7.	</a:t>
            </a:r>
            <a:r>
              <a:rPr lang="en-US" sz="900" dirty="0" err="1"/>
              <a:t>Schectman</a:t>
            </a:r>
            <a:r>
              <a:rPr lang="en-US" sz="900" dirty="0"/>
              <a:t>, J. M., </a:t>
            </a:r>
            <a:r>
              <a:rPr lang="en-US" sz="900" dirty="0" err="1"/>
              <a:t>Schorling</a:t>
            </a:r>
            <a:r>
              <a:rPr lang="en-US" sz="900" dirty="0"/>
              <a:t>, J. B. &amp; Voss, J. D. Appointment Adherence and Disparities in Outcomes Among Patients with Diabetes. </a:t>
            </a:r>
            <a:r>
              <a:rPr lang="en-US" sz="900" i="1" dirty="0"/>
              <a:t>J. Gen. Intern. Med.</a:t>
            </a:r>
            <a:r>
              <a:rPr lang="en-US" sz="900" dirty="0"/>
              <a:t> </a:t>
            </a:r>
            <a:r>
              <a:rPr lang="en-US" sz="900" b="1" dirty="0"/>
              <a:t>23</a:t>
            </a:r>
            <a:r>
              <a:rPr lang="en-US" sz="900" dirty="0"/>
              <a:t>, 1685–1687 (2008).</a:t>
            </a:r>
            <a:endParaRPr lang="fr-CA" sz="900" dirty="0"/>
          </a:p>
          <a:p>
            <a:r>
              <a:rPr lang="en-US" sz="900" dirty="0"/>
              <a:t>8.	</a:t>
            </a:r>
            <a:r>
              <a:rPr lang="en-US" sz="900" dirty="0" err="1"/>
              <a:t>Moher</a:t>
            </a:r>
            <a:r>
              <a:rPr lang="en-US" sz="900" dirty="0"/>
              <a:t>, D., </a:t>
            </a:r>
            <a:r>
              <a:rPr lang="en-US" sz="900" dirty="0" err="1"/>
              <a:t>Liberati</a:t>
            </a:r>
            <a:r>
              <a:rPr lang="en-US" sz="900" dirty="0"/>
              <a:t>, A., </a:t>
            </a:r>
            <a:r>
              <a:rPr lang="en-US" sz="900" dirty="0" err="1"/>
              <a:t>Tetzlaff</a:t>
            </a:r>
            <a:r>
              <a:rPr lang="en-US" sz="900" dirty="0"/>
              <a:t>, J. &amp; Altman, D. G. Preferred reporting items for systematic reviews and meta-analyses: the PRISMA statement. </a:t>
            </a:r>
            <a:r>
              <a:rPr lang="en-US" sz="900" i="1" dirty="0"/>
              <a:t>BMJ</a:t>
            </a:r>
            <a:r>
              <a:rPr lang="en-US" sz="900" dirty="0"/>
              <a:t> </a:t>
            </a:r>
            <a:r>
              <a:rPr lang="en-US" sz="900" b="1" dirty="0"/>
              <a:t>339</a:t>
            </a:r>
            <a:r>
              <a:rPr lang="en-US" sz="900" dirty="0"/>
              <a:t>, b2535 (2009).</a:t>
            </a:r>
            <a:endParaRPr lang="fr-CA" sz="900" dirty="0"/>
          </a:p>
          <a:p>
            <a:r>
              <a:rPr lang="en-US" sz="900" dirty="0"/>
              <a:t>9.	Brewster, S., Bartholomew, J., Holt, R. I. G. &amp; Price, H. Non-attendance at diabetes outpatient appointments: a systematic review. </a:t>
            </a:r>
            <a:r>
              <a:rPr lang="en-US" sz="900" i="1" dirty="0" err="1"/>
              <a:t>Diabet</a:t>
            </a:r>
            <a:r>
              <a:rPr lang="en-US" sz="900" i="1" dirty="0"/>
              <a:t>. Med. J. Br. </a:t>
            </a:r>
            <a:r>
              <a:rPr lang="en-US" sz="900" i="1" dirty="0" err="1"/>
              <a:t>Diabet</a:t>
            </a:r>
            <a:r>
              <a:rPr lang="en-US" sz="900" i="1" dirty="0"/>
              <a:t>. Assoc.</a:t>
            </a:r>
            <a:r>
              <a:rPr lang="en-US" sz="900" dirty="0"/>
              <a:t> </a:t>
            </a:r>
            <a:r>
              <a:rPr lang="en-US" sz="900" b="1" dirty="0"/>
              <a:t>37</a:t>
            </a:r>
            <a:r>
              <a:rPr lang="en-US" sz="900" dirty="0"/>
              <a:t>, 1427–1442 (2020).</a:t>
            </a:r>
            <a:endParaRPr lang="fr-CA" sz="900" dirty="0"/>
          </a:p>
          <a:p>
            <a:r>
              <a:rPr lang="en-US" sz="900" dirty="0"/>
              <a:t>10.	Sun, C.-A., Taylor, K., Levin, S., </a:t>
            </a:r>
            <a:r>
              <a:rPr lang="en-US" sz="900" dirty="0" err="1"/>
              <a:t>Renda</a:t>
            </a:r>
            <a:r>
              <a:rPr lang="en-US" sz="900" dirty="0"/>
              <a:t>, S. M. &amp; Han, H.-R. Factors associated with missed appointments by adults with type 2 diabetes mellitus: a systematic review. </a:t>
            </a:r>
            <a:r>
              <a:rPr lang="en-US" sz="900" i="1" dirty="0"/>
              <a:t>BMJ Open Diabetes Res. Care</a:t>
            </a:r>
            <a:r>
              <a:rPr lang="en-US" sz="900" dirty="0"/>
              <a:t> </a:t>
            </a:r>
            <a:r>
              <a:rPr lang="en-US" sz="900" b="1" dirty="0"/>
              <a:t>9</a:t>
            </a:r>
            <a:r>
              <a:rPr lang="en-US" sz="900" dirty="0"/>
              <a:t>, e001819 (2021).</a:t>
            </a:r>
            <a:endParaRPr lang="fr-CA" sz="900" dirty="0"/>
          </a:p>
          <a:p>
            <a:r>
              <a:rPr lang="en-US" sz="900" dirty="0"/>
              <a:t>11.	Liu, D. </a:t>
            </a:r>
            <a:r>
              <a:rPr lang="en-US" sz="900" i="1" dirty="0"/>
              <a:t>et al.</a:t>
            </a:r>
            <a:r>
              <a:rPr lang="en-US" sz="900" dirty="0"/>
              <a:t> Machine learning approaches to predicting no-shows in pediatric medical appointment. </a:t>
            </a:r>
            <a:r>
              <a:rPr lang="en-US" sz="900" i="1" dirty="0" err="1"/>
              <a:t>Npj</a:t>
            </a:r>
            <a:r>
              <a:rPr lang="en-US" sz="900" i="1" dirty="0"/>
              <a:t> Digit. Med.</a:t>
            </a:r>
            <a:r>
              <a:rPr lang="en-US" sz="900" dirty="0"/>
              <a:t> </a:t>
            </a:r>
            <a:r>
              <a:rPr lang="en-US" sz="900" b="1" dirty="0"/>
              <a:t>5</a:t>
            </a:r>
            <a:r>
              <a:rPr lang="en-US" sz="900" dirty="0"/>
              <a:t>, 1–11 (2022).</a:t>
            </a:r>
            <a:endParaRPr lang="fr-CA" sz="900" dirty="0"/>
          </a:p>
          <a:p>
            <a:r>
              <a:rPr lang="en-US" sz="900" dirty="0"/>
              <a:t>12.	</a:t>
            </a:r>
            <a:r>
              <a:rPr lang="en-US" sz="900" dirty="0" err="1"/>
              <a:t>Daghistani</a:t>
            </a:r>
            <a:r>
              <a:rPr lang="en-US" sz="900" dirty="0"/>
              <a:t>, T., </a:t>
            </a:r>
            <a:r>
              <a:rPr lang="en-US" sz="900" dirty="0" err="1"/>
              <a:t>AlGhamdi</a:t>
            </a:r>
            <a:r>
              <a:rPr lang="en-US" sz="900" dirty="0"/>
              <a:t>, H., </a:t>
            </a:r>
            <a:r>
              <a:rPr lang="en-US" sz="900" dirty="0" err="1"/>
              <a:t>Alshammari</a:t>
            </a:r>
            <a:r>
              <a:rPr lang="en-US" sz="900" dirty="0"/>
              <a:t>, R. &amp; </a:t>
            </a:r>
            <a:r>
              <a:rPr lang="en-US" sz="900" dirty="0" err="1"/>
              <a:t>AlHazme</a:t>
            </a:r>
            <a:r>
              <a:rPr lang="en-US" sz="900" dirty="0"/>
              <a:t>, R. H. Predictors of outpatients’ no-show: big data analytics using apache spark. </a:t>
            </a:r>
            <a:r>
              <a:rPr lang="en-US" sz="900" i="1" dirty="0"/>
              <a:t>J. Big Data</a:t>
            </a:r>
            <a:r>
              <a:rPr lang="en-US" sz="900" dirty="0"/>
              <a:t> </a:t>
            </a:r>
            <a:r>
              <a:rPr lang="en-US" sz="900" b="1" dirty="0"/>
              <a:t>7</a:t>
            </a:r>
            <a:r>
              <a:rPr lang="en-US" sz="900" dirty="0"/>
              <a:t>, 108 (2020).</a:t>
            </a:r>
            <a:endParaRPr lang="fr-CA" sz="900" dirty="0"/>
          </a:p>
          <a:p>
            <a:r>
              <a:rPr lang="en-US" sz="900" dirty="0"/>
              <a:t>13.	Fan, G., Deng, Z., Ye, Q. &amp; Wang, B. Machine learning-based prediction models for patients no-show in online outpatient appointments. </a:t>
            </a:r>
            <a:r>
              <a:rPr lang="en-US" sz="900" i="1" dirty="0"/>
              <a:t>Data Sci. </a:t>
            </a:r>
            <a:r>
              <a:rPr lang="en-US" sz="900" i="1" dirty="0" err="1"/>
              <a:t>Manag</a:t>
            </a:r>
            <a:r>
              <a:rPr lang="en-US" sz="900" i="1" dirty="0"/>
              <a:t>.</a:t>
            </a:r>
            <a:r>
              <a:rPr lang="en-US" sz="900" dirty="0"/>
              <a:t> </a:t>
            </a:r>
            <a:r>
              <a:rPr lang="en-US" sz="900" b="1" dirty="0"/>
              <a:t>2</a:t>
            </a:r>
            <a:r>
              <a:rPr lang="en-US" sz="900" dirty="0"/>
              <a:t>, 45–52 (2021).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val="24847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AEC4E1-C34D-FDDD-89EC-00DA375F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fr-CA" sz="3000">
                <a:solidFill>
                  <a:srgbClr val="FFFFFF"/>
                </a:solidFill>
              </a:rPr>
              <a:t>Plan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D4A2-89EC-DBD2-DC59-CA3A57812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fr-CA" dirty="0"/>
              <a:t>Introduction</a:t>
            </a:r>
          </a:p>
          <a:p>
            <a:r>
              <a:rPr lang="fr-CA" dirty="0"/>
              <a:t>PICO</a:t>
            </a:r>
          </a:p>
          <a:p>
            <a:r>
              <a:rPr lang="fr-CA" dirty="0"/>
              <a:t>Méthodologie</a:t>
            </a:r>
          </a:p>
          <a:p>
            <a:r>
              <a:rPr lang="fr-CA" dirty="0"/>
              <a:t>Résultats</a:t>
            </a:r>
          </a:p>
          <a:p>
            <a:r>
              <a:rPr lang="fr-CA" dirty="0"/>
              <a:t>Discussion</a:t>
            </a:r>
          </a:p>
          <a:p>
            <a:r>
              <a:rPr lang="fr-CA" dirty="0"/>
              <a:t>Conclusion</a:t>
            </a:r>
          </a:p>
          <a:p>
            <a:r>
              <a:rPr lang="fr-CA" dirty="0"/>
              <a:t>Références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2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1254-DA1C-3786-FB50-C691C5AF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AEC0DB-1957-922A-6246-811F59204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154997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57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E2CE0-DF8F-BC7F-FE5D-430C8CFC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fr-CA" sz="3000">
                <a:solidFill>
                  <a:srgbClr val="FFFFFF"/>
                </a:solidFill>
              </a:rPr>
              <a:t>PICO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72683F-4C7F-D8A9-57BC-16189845F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40244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044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3D37-902C-E717-AB31-FABA69AB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Méthodologie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BC60-A16F-D68A-F266-2F377F5FC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Résultats: 796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endParaRPr lang="fr-CA" dirty="0"/>
          </a:p>
          <a:p>
            <a:r>
              <a:rPr lang="fr-CA" dirty="0"/>
              <a:t>Filtres supplémentaires – Résultats: </a:t>
            </a:r>
            <a:r>
              <a:rPr lang="fr-CA" b="1" dirty="0"/>
              <a:t>36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English, Exclude preprints, from 2010 – 2023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(((primary care) OR (family medicine) OR (outpatient) OR  (medical)))</a:t>
            </a:r>
          </a:p>
          <a:p>
            <a:r>
              <a:rPr lang="en-US" dirty="0"/>
              <a:t>Recherche </a:t>
            </a:r>
            <a:r>
              <a:rPr lang="en-US" dirty="0" err="1"/>
              <a:t>additionnelle</a:t>
            </a:r>
            <a:r>
              <a:rPr lang="en-US" dirty="0"/>
              <a:t> </a:t>
            </a:r>
            <a:r>
              <a:rPr lang="en-US" dirty="0" err="1"/>
              <a:t>basée</a:t>
            </a:r>
            <a:r>
              <a:rPr lang="en-US" dirty="0"/>
              <a:t> sur articles </a:t>
            </a:r>
            <a:r>
              <a:rPr lang="en-US" dirty="0" err="1"/>
              <a:t>similaires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 descr="A screenshot of a schedule&#10;&#10;Description automatically generated with low confidence">
            <a:extLst>
              <a:ext uri="{FF2B5EF4-FFF2-40B4-BE49-F238E27FC236}">
                <a16:creationId xmlns:a16="http://schemas.microsoft.com/office/drawing/2014/main" id="{431C7B24-01CC-F109-45BB-86979CBC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58" y="2447914"/>
            <a:ext cx="8210283" cy="213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5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8CD3-DB8B-482C-AB6C-B2821AE4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</a:t>
            </a:r>
            <a:endParaRPr lang="en-US" dirty="0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DD560720-7BCF-F46B-8212-750C83422C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6550913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7288910" y="2093976"/>
            <a:ext cx="4438270" cy="2949607"/>
            <a:chOff x="7288910" y="2093976"/>
            <a:chExt cx="4438270" cy="29496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3413B2-CE0F-5412-A5CF-2EED59243725}"/>
                </a:ext>
              </a:extLst>
            </p:cNvPr>
            <p:cNvSpPr/>
            <p:nvPr/>
          </p:nvSpPr>
          <p:spPr>
            <a:xfrm>
              <a:off x="8991009" y="2099623"/>
              <a:ext cx="1180563" cy="501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050" dirty="0"/>
                <a:t>Résultats PubMed</a:t>
              </a:r>
            </a:p>
            <a:p>
              <a:pPr algn="ctr"/>
              <a:r>
                <a:rPr lang="fr-CA" sz="1050" dirty="0"/>
                <a:t>n = 796</a:t>
              </a:r>
              <a:endParaRPr lang="en-US" sz="105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CD3797C-98C1-DA60-A025-B7CC558A3587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0171571" y="2344548"/>
              <a:ext cx="3700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EFFAD4B-E1CE-425D-A867-4FA4C7EAA95A}"/>
                </a:ext>
              </a:extLst>
            </p:cNvPr>
            <p:cNvSpPr/>
            <p:nvPr/>
          </p:nvSpPr>
          <p:spPr>
            <a:xfrm>
              <a:off x="10541577" y="2093976"/>
              <a:ext cx="1180563" cy="501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050" dirty="0"/>
                <a:t>Doublons supprimés</a:t>
              </a:r>
            </a:p>
            <a:p>
              <a:pPr algn="ctr"/>
              <a:r>
                <a:rPr lang="fr-CA" sz="1050" dirty="0"/>
                <a:t>n = 0</a:t>
              </a:r>
              <a:endParaRPr lang="en-US" sz="105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9D51265-081B-CE60-9C38-77DEC20BEF83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9581290" y="2600767"/>
              <a:ext cx="0" cy="306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9D0E260-8E10-1BF2-5220-BAFF31F2EA01}"/>
                </a:ext>
              </a:extLst>
            </p:cNvPr>
            <p:cNvSpPr/>
            <p:nvPr/>
          </p:nvSpPr>
          <p:spPr>
            <a:xfrm>
              <a:off x="8937380" y="2958627"/>
              <a:ext cx="1287819" cy="501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050" dirty="0"/>
                <a:t>Filtres supplémentaires</a:t>
              </a:r>
            </a:p>
            <a:p>
              <a:pPr algn="ctr"/>
              <a:r>
                <a:rPr lang="fr-CA" sz="1050" dirty="0"/>
                <a:t>n = 36 </a:t>
              </a:r>
              <a:endParaRPr lang="en-US" sz="105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79D4728-2CE9-C19B-AFC6-EF1CD75D28C0}"/>
                </a:ext>
              </a:extLst>
            </p:cNvPr>
            <p:cNvCxnSpPr>
              <a:cxnSpLocks/>
            </p:cNvCxnSpPr>
            <p:nvPr/>
          </p:nvCxnSpPr>
          <p:spPr>
            <a:xfrm>
              <a:off x="9581290" y="3459772"/>
              <a:ext cx="0" cy="306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B58D23-7C22-9438-1500-0DCD0662A3A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469473" y="4054793"/>
              <a:ext cx="467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A6A86-3AF6-ED2D-2933-8BBB0D1B99AE}"/>
                </a:ext>
              </a:extLst>
            </p:cNvPr>
            <p:cNvSpPr/>
            <p:nvPr/>
          </p:nvSpPr>
          <p:spPr>
            <a:xfrm>
              <a:off x="8937380" y="3804220"/>
              <a:ext cx="1287819" cy="501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050" dirty="0"/>
                <a:t>Articles éligibles</a:t>
              </a:r>
            </a:p>
            <a:p>
              <a:pPr algn="ctr"/>
              <a:r>
                <a:rPr lang="fr-CA" sz="1050" dirty="0"/>
                <a:t>n = 3 </a:t>
              </a:r>
              <a:endParaRPr lang="en-US" sz="105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87805EA-B5B0-B52C-0143-444D87C4C016}"/>
                </a:ext>
              </a:extLst>
            </p:cNvPr>
            <p:cNvCxnSpPr>
              <a:cxnSpLocks/>
              <a:stCxn id="14" idx="3"/>
              <a:endCxn id="20" idx="1"/>
            </p:cNvCxnSpPr>
            <p:nvPr/>
          </p:nvCxnSpPr>
          <p:spPr>
            <a:xfrm>
              <a:off x="10225199" y="3209200"/>
              <a:ext cx="321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BD3DDBB-F87E-3C18-4279-351D91123BB4}"/>
                </a:ext>
              </a:extLst>
            </p:cNvPr>
            <p:cNvSpPr/>
            <p:nvPr/>
          </p:nvSpPr>
          <p:spPr>
            <a:xfrm>
              <a:off x="10546617" y="2958627"/>
              <a:ext cx="1180563" cy="501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050" dirty="0"/>
                <a:t>Articles exclus</a:t>
              </a:r>
            </a:p>
            <a:p>
              <a:pPr algn="ctr"/>
              <a:r>
                <a:rPr lang="fr-CA" sz="1050" dirty="0"/>
                <a:t>n = 33</a:t>
              </a:r>
              <a:endParaRPr lang="en-US" sz="105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21CCB59-9E4B-EED6-951B-1CB6A8B82B9C}"/>
                </a:ext>
              </a:extLst>
            </p:cNvPr>
            <p:cNvSpPr/>
            <p:nvPr/>
          </p:nvSpPr>
          <p:spPr>
            <a:xfrm>
              <a:off x="7288910" y="3804220"/>
              <a:ext cx="1180563" cy="501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050" dirty="0"/>
                <a:t>Articles individuels</a:t>
              </a:r>
            </a:p>
            <a:p>
              <a:pPr algn="ctr"/>
              <a:r>
                <a:rPr lang="fr-CA" sz="1050" dirty="0"/>
                <a:t>n = 1</a:t>
              </a:r>
              <a:endParaRPr lang="en-US" sz="105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2BE06B-78B3-B8B3-5C23-D835C8C56465}"/>
                </a:ext>
              </a:extLst>
            </p:cNvPr>
            <p:cNvCxnSpPr>
              <a:cxnSpLocks/>
            </p:cNvCxnSpPr>
            <p:nvPr/>
          </p:nvCxnSpPr>
          <p:spPr>
            <a:xfrm>
              <a:off x="9581290" y="4305365"/>
              <a:ext cx="0" cy="306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6FC1066-D209-A724-05B5-3F1C9B55AD99}"/>
                </a:ext>
              </a:extLst>
            </p:cNvPr>
            <p:cNvSpPr/>
            <p:nvPr/>
          </p:nvSpPr>
          <p:spPr>
            <a:xfrm>
              <a:off x="8966174" y="4654138"/>
              <a:ext cx="1230230" cy="3894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001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050" dirty="0"/>
                <a:t>Articles retenus</a:t>
              </a:r>
            </a:p>
            <a:p>
              <a:pPr algn="ctr"/>
              <a:r>
                <a:rPr lang="fr-CA" sz="1050" dirty="0"/>
                <a:t>n = 4 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01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8C2F-8110-5254-D237-C0A0CAB6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Analyse méthodologique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A67DD25-B745-C3FD-6A3A-DEC47F742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784565"/>
              </p:ext>
            </p:extLst>
          </p:nvPr>
        </p:nvGraphicFramePr>
        <p:xfrm>
          <a:off x="422107" y="1769122"/>
          <a:ext cx="11152272" cy="4366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358">
                  <a:extLst>
                    <a:ext uri="{9D8B030D-6E8A-4147-A177-3AD203B41FA5}">
                      <a16:colId xmlns:a16="http://schemas.microsoft.com/office/drawing/2014/main" val="1663739342"/>
                    </a:ext>
                  </a:extLst>
                </a:gridCol>
                <a:gridCol w="581060">
                  <a:extLst>
                    <a:ext uri="{9D8B030D-6E8A-4147-A177-3AD203B41FA5}">
                      <a16:colId xmlns:a16="http://schemas.microsoft.com/office/drawing/2014/main" val="3251125950"/>
                    </a:ext>
                  </a:extLst>
                </a:gridCol>
                <a:gridCol w="642225">
                  <a:extLst>
                    <a:ext uri="{9D8B030D-6E8A-4147-A177-3AD203B41FA5}">
                      <a16:colId xmlns:a16="http://schemas.microsoft.com/office/drawing/2014/main" val="572657993"/>
                    </a:ext>
                  </a:extLst>
                </a:gridCol>
                <a:gridCol w="1141732">
                  <a:extLst>
                    <a:ext uri="{9D8B030D-6E8A-4147-A177-3AD203B41FA5}">
                      <a16:colId xmlns:a16="http://schemas.microsoft.com/office/drawing/2014/main" val="1308134318"/>
                    </a:ext>
                  </a:extLst>
                </a:gridCol>
                <a:gridCol w="1753374">
                  <a:extLst>
                    <a:ext uri="{9D8B030D-6E8A-4147-A177-3AD203B41FA5}">
                      <a16:colId xmlns:a16="http://schemas.microsoft.com/office/drawing/2014/main" val="2798680851"/>
                    </a:ext>
                  </a:extLst>
                </a:gridCol>
                <a:gridCol w="1795699">
                  <a:extLst>
                    <a:ext uri="{9D8B030D-6E8A-4147-A177-3AD203B41FA5}">
                      <a16:colId xmlns:a16="http://schemas.microsoft.com/office/drawing/2014/main" val="1538471914"/>
                    </a:ext>
                  </a:extLst>
                </a:gridCol>
                <a:gridCol w="2020976">
                  <a:extLst>
                    <a:ext uri="{9D8B030D-6E8A-4147-A177-3AD203B41FA5}">
                      <a16:colId xmlns:a16="http://schemas.microsoft.com/office/drawing/2014/main" val="1467568017"/>
                    </a:ext>
                  </a:extLst>
                </a:gridCol>
                <a:gridCol w="931129">
                  <a:extLst>
                    <a:ext uri="{9D8B030D-6E8A-4147-A177-3AD203B41FA5}">
                      <a16:colId xmlns:a16="http://schemas.microsoft.com/office/drawing/2014/main" val="2514741698"/>
                    </a:ext>
                  </a:extLst>
                </a:gridCol>
                <a:gridCol w="864008">
                  <a:extLst>
                    <a:ext uri="{9D8B030D-6E8A-4147-A177-3AD203B41FA5}">
                      <a16:colId xmlns:a16="http://schemas.microsoft.com/office/drawing/2014/main" val="2583614612"/>
                    </a:ext>
                  </a:extLst>
                </a:gridCol>
                <a:gridCol w="667711">
                  <a:extLst>
                    <a:ext uri="{9D8B030D-6E8A-4147-A177-3AD203B41FA5}">
                      <a16:colId xmlns:a16="http://schemas.microsoft.com/office/drawing/2014/main" val="1060069825"/>
                    </a:ext>
                  </a:extLst>
                </a:gridCol>
              </a:tblGrid>
              <a:tr h="692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Article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Évaluation de la qualité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Facteur</a:t>
                      </a:r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d'impact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Type </a:t>
                      </a:r>
                      <a:r>
                        <a:rPr lang="en-US" sz="90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d'étude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Inclusion</a:t>
                      </a: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Exclusion</a:t>
                      </a: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But de l'étude pertinent pour le projet</a:t>
                      </a:r>
                      <a:endParaRPr lang="fr-FR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Démographie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Nombre</a:t>
                      </a:r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de participants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Lieu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47825"/>
                  </a:ext>
                </a:extLst>
              </a:tr>
              <a:tr h="881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Brewster et al. (2020)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.213</a:t>
                      </a: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Rev.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systématique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Anglais, Peer-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reviewed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Adresse les objectifs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Patients DM I/II en clinique externe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Patients non-DM I/II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RDV suivi non médicaux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&lt;18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  <a:latin typeface="+mn-lt"/>
                        </a:rPr>
                        <a:t>Identifier les facteurs associés à la non-présentation aux RDV ambulatoires pour les patients diabétiques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Adultes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atteints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de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diabète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34 </a:t>
                      </a:r>
                      <a:r>
                        <a:rPr lang="fr-CA" sz="900" u="none" strike="noStrike" dirty="0">
                          <a:effectLst/>
                          <a:latin typeface="+mn-lt"/>
                        </a:rPr>
                        <a:t>études</a:t>
                      </a:r>
                    </a:p>
                    <a:p>
                      <a:pPr algn="ctr" fontAlgn="b"/>
                      <a:r>
                        <a:rPr lang="fr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(Hétérogène)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UK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, Europe,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Amérique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du Nord,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autres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extLst>
                  <a:ext uri="{0D108BD9-81ED-4DB2-BD59-A6C34878D82A}">
                    <a16:rowId xmlns:a16="http://schemas.microsoft.com/office/drawing/2014/main" val="726279565"/>
                  </a:ext>
                </a:extLst>
              </a:tr>
              <a:tr h="987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Sun et al. (2021)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4.186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Rev.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systématique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Anglais, Peer-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reviewed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Adresse les objectifs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Adultes DM I/II en soins primaires ou en clinique externe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Revues systématiques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Patients non DM I/II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RDV suivi non médicaux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  <a:latin typeface="+mn-lt"/>
                        </a:rPr>
                        <a:t>Identifier les facteurs associés aux RDV manqués chez les adultes atteints de diabète de type 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  <a:latin typeface="+mn-lt"/>
                        </a:rPr>
                        <a:t>Adultes atteints de diabète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18 études</a:t>
                      </a:r>
                    </a:p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Hétérogène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USA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, Europe,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Asie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Océanie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extLst>
                  <a:ext uri="{0D108BD9-81ED-4DB2-BD59-A6C34878D82A}">
                    <a16:rowId xmlns:a16="http://schemas.microsoft.com/office/drawing/2014/main" val="1682684941"/>
                  </a:ext>
                </a:extLst>
              </a:tr>
              <a:tr h="815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Parsons et al. (2021)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.302</a:t>
                      </a: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Rev. systématique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Anglais, 2003-2019/09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Tous les devis d’études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Adresse les objectifs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RDV omni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Identifier quels patients manquent les RDV avec les médecins généralistes et les raisons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Patients en </a:t>
                      </a:r>
                      <a:r>
                        <a:rPr lang="en-US" sz="900" b="1" u="none" strike="noStrike" dirty="0" err="1">
                          <a:effectLst/>
                          <a:latin typeface="+mn-lt"/>
                        </a:rPr>
                        <a:t>médecine</a:t>
                      </a:r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+mn-lt"/>
                        </a:rPr>
                        <a:t>familiale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26 études (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Hétérogène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USA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, UK,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Australie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, Canada,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Malaysie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extLst>
                  <a:ext uri="{0D108BD9-81ED-4DB2-BD59-A6C34878D82A}">
                    <a16:rowId xmlns:a16="http://schemas.microsoft.com/office/drawing/2014/main" val="324630279"/>
                  </a:ext>
                </a:extLst>
              </a:tr>
              <a:tr h="990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  <a:latin typeface="+mn-lt"/>
                        </a:rPr>
                        <a:t>Dantas</a:t>
                      </a:r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 et al. (2018)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3.255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Rev. 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systématique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Études entre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1980-2016/07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Critères extensifs élaborés par auteurs pour choix des articles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Études dont la définition des absences ne concordait pas avec but de l’étude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Qualité faible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  <a:latin typeface="+mn-lt"/>
                        </a:rPr>
                        <a:t>Identifier les facteurs associés aux RDV manqués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  <a:latin typeface="+mn-lt"/>
                        </a:rPr>
                        <a:t>Tous patients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105 études</a:t>
                      </a:r>
                    </a:p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Hétérogène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513" marR="6513" marT="6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Variés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13" marR="6513" marT="6513" marB="0" anchor="ctr"/>
                </a:tc>
                <a:extLst>
                  <a:ext uri="{0D108BD9-81ED-4DB2-BD59-A6C34878D82A}">
                    <a16:rowId xmlns:a16="http://schemas.microsoft.com/office/drawing/2014/main" val="66793393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9A6256D-7B30-925C-5BEB-82EE8BB579D6}"/>
              </a:ext>
            </a:extLst>
          </p:cNvPr>
          <p:cNvSpPr/>
          <p:nvPr/>
        </p:nvSpPr>
        <p:spPr>
          <a:xfrm>
            <a:off x="3762375" y="2895600"/>
            <a:ext cx="1247775" cy="31432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920EC0-4983-79A6-6E34-C18A57158223}"/>
              </a:ext>
            </a:extLst>
          </p:cNvPr>
          <p:cNvSpPr/>
          <p:nvPr/>
        </p:nvSpPr>
        <p:spPr>
          <a:xfrm>
            <a:off x="3762374" y="3771900"/>
            <a:ext cx="1476376" cy="42862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21CD4-995C-7571-D354-0C68EABB1FA4}"/>
              </a:ext>
            </a:extLst>
          </p:cNvPr>
          <p:cNvSpPr/>
          <p:nvPr/>
        </p:nvSpPr>
        <p:spPr>
          <a:xfrm>
            <a:off x="3771899" y="4881300"/>
            <a:ext cx="666751" cy="15742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896DB-D1FC-EA32-2813-B807BDD8A06D}"/>
              </a:ext>
            </a:extLst>
          </p:cNvPr>
          <p:cNvSpPr/>
          <p:nvPr/>
        </p:nvSpPr>
        <p:spPr>
          <a:xfrm>
            <a:off x="10117053" y="2543175"/>
            <a:ext cx="1476376" cy="338337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2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7B31-ABB2-DA11-F079-CE69071F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Analyse méthodologique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1D8BE8-AE56-53F3-0DA5-025797F61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54881"/>
              </p:ext>
            </p:extLst>
          </p:nvPr>
        </p:nvGraphicFramePr>
        <p:xfrm>
          <a:off x="795131" y="1708166"/>
          <a:ext cx="10605051" cy="4837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112">
                  <a:extLst>
                    <a:ext uri="{9D8B030D-6E8A-4147-A177-3AD203B41FA5}">
                      <a16:colId xmlns:a16="http://schemas.microsoft.com/office/drawing/2014/main" val="2308312894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val="3085069659"/>
                    </a:ext>
                  </a:extLst>
                </a:gridCol>
                <a:gridCol w="2566726">
                  <a:extLst>
                    <a:ext uri="{9D8B030D-6E8A-4147-A177-3AD203B41FA5}">
                      <a16:colId xmlns:a16="http://schemas.microsoft.com/office/drawing/2014/main" val="826348522"/>
                    </a:ext>
                  </a:extLst>
                </a:gridCol>
                <a:gridCol w="1981641">
                  <a:extLst>
                    <a:ext uri="{9D8B030D-6E8A-4147-A177-3AD203B41FA5}">
                      <a16:colId xmlns:a16="http://schemas.microsoft.com/office/drawing/2014/main" val="2331581365"/>
                    </a:ext>
                  </a:extLst>
                </a:gridCol>
                <a:gridCol w="1981641">
                  <a:extLst>
                    <a:ext uri="{9D8B030D-6E8A-4147-A177-3AD203B41FA5}">
                      <a16:colId xmlns:a16="http://schemas.microsoft.com/office/drawing/2014/main" val="780514731"/>
                    </a:ext>
                  </a:extLst>
                </a:gridCol>
              </a:tblGrid>
              <a:tr h="1933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</a:txBody>
                  <a:tcPr marL="4297" marR="4297" marT="429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 </a:t>
                      </a:r>
                      <a:r>
                        <a:rPr lang="en-US" sz="10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étudiée</a:t>
                      </a:r>
                      <a:r>
                        <a:rPr lang="en-US" sz="10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lien avec le </a:t>
                      </a:r>
                      <a:r>
                        <a:rPr lang="en-US" sz="10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endParaRPr lang="en-US" sz="10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97" marR="4297" marT="429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Définition</a:t>
                      </a:r>
                      <a:r>
                        <a:rPr lang="en-US" sz="10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absences</a:t>
                      </a:r>
                    </a:p>
                  </a:txBody>
                  <a:tcPr marL="4297" marR="4297" marT="429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r>
                        <a:rPr lang="en-US" sz="10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types </a:t>
                      </a:r>
                      <a:r>
                        <a:rPr lang="en-US" sz="1000" u="none" strike="noStrike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d'études</a:t>
                      </a:r>
                      <a:endParaRPr lang="en-US" sz="10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97" marR="4297" marT="429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4297" marR="4297" marT="429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35616"/>
                  </a:ext>
                </a:extLst>
              </a:tr>
              <a:tr h="1237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Brewster et al. (2020)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Identification de facteurs associés aux rendez-vous manqués </a:t>
                      </a:r>
                      <a:r>
                        <a:rPr lang="fr-FR" sz="1000" b="1" u="none" strike="noStrike" dirty="0">
                          <a:effectLst/>
                        </a:rPr>
                        <a:t>en clinique externe de diabète</a:t>
                      </a:r>
                      <a:r>
                        <a:rPr lang="fr-FR" sz="1000" u="none" strike="noStrike" dirty="0">
                          <a:effectLst/>
                        </a:rPr>
                        <a:t> qui n'incluent pas les rendez-vous annulés ou reportés (</a:t>
                      </a:r>
                      <a:r>
                        <a:rPr lang="fr-FR" sz="1000" b="1" u="none" strike="noStrike" dirty="0">
                          <a:effectLst/>
                        </a:rPr>
                        <a:t>inclut MD et infirmières</a:t>
                      </a:r>
                      <a:r>
                        <a:rPr lang="fr-FR" sz="1000" u="none" strike="noStrike" dirty="0">
                          <a:effectLst/>
                        </a:rPr>
                        <a:t>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Pourcentage de RDV manqués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Nombre de personnes manquant au moins 1 RDV dans une période donnée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Pas de valeur HbA1c dans les 12-15 mois précédents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34 études: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u="none" strike="noStrike" dirty="0">
                          <a:effectLst/>
                        </a:rPr>
                        <a:t>15 observationnelles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1 ECR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9 qualitative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5 sondages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4 qualité de l’acte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Adultes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212730"/>
                  </a:ext>
                </a:extLst>
              </a:tr>
              <a:tr h="928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Sun et al. (2021)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Identification de facteurs associés aux rendez-vous manqués chez les </a:t>
                      </a:r>
                      <a:r>
                        <a:rPr lang="fr-FR" sz="1000" b="1" u="none" strike="noStrike" dirty="0">
                          <a:effectLst/>
                        </a:rPr>
                        <a:t>diabétiques</a:t>
                      </a:r>
                      <a:r>
                        <a:rPr lang="fr-FR" sz="1000" u="none" strike="noStrike" dirty="0">
                          <a:effectLst/>
                        </a:rPr>
                        <a:t> en contexte de </a:t>
                      </a:r>
                      <a:r>
                        <a:rPr lang="fr-FR" sz="1000" b="1" u="none" strike="noStrike" dirty="0">
                          <a:effectLst/>
                        </a:rPr>
                        <a:t>soins primaires et cliniques externes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Taux d'absences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Taux de patients manquant des RDV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18 études: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u="none" strike="noStrike" dirty="0">
                          <a:effectLst/>
                        </a:rPr>
                        <a:t>12 études de cohortes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2 transversales analytiques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2 qualitatives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1 cas-témoins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1 méthodes mixtes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r-FR" sz="1000" b="1" u="none" strike="noStrike" dirty="0">
                          <a:effectLst/>
                        </a:rPr>
                        <a:t>Adultes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7: cliniques externes DM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5: soins primaires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1: endocrino externe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1: milieu rural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4: registres de données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038374"/>
                  </a:ext>
                </a:extLst>
              </a:tr>
              <a:tr h="669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Parsons et al. (2021)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Raisons des absences aux RDV médicaux en </a:t>
                      </a:r>
                      <a:r>
                        <a:rPr lang="fr-FR" sz="1000" b="1" u="none" strike="noStrike" dirty="0">
                          <a:effectLst/>
                        </a:rPr>
                        <a:t>soins primaires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 err="1">
                          <a:effectLst/>
                        </a:rPr>
                        <a:t>Taux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d'absences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26 études: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u="none" strike="noStrike" dirty="0">
                          <a:effectLst/>
                        </a:rPr>
                        <a:t>15 transversales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5 ECNR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4 qualitatives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2 ECR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Patients de </a:t>
                      </a:r>
                      <a:r>
                        <a:rPr lang="en-US" sz="1000" b="1" u="none" strike="noStrike" dirty="0">
                          <a:effectLst/>
                        </a:rPr>
                        <a:t>tout </a:t>
                      </a:r>
                      <a:r>
                        <a:rPr lang="en-US" sz="1000" b="1" u="none" strike="noStrike" dirty="0" err="1">
                          <a:effectLst/>
                        </a:rPr>
                        <a:t>âge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se </a:t>
                      </a:r>
                      <a:r>
                        <a:rPr lang="en-US" sz="1000" u="none" strike="noStrike" dirty="0" err="1">
                          <a:effectLst/>
                        </a:rPr>
                        <a:t>présentant</a:t>
                      </a:r>
                      <a:r>
                        <a:rPr lang="en-US" sz="1000" u="none" strike="noStrike" dirty="0">
                          <a:effectLst/>
                        </a:rPr>
                        <a:t> à des RDV de </a:t>
                      </a:r>
                      <a:r>
                        <a:rPr lang="en-US" sz="1000" u="none" strike="noStrike" dirty="0" err="1">
                          <a:effectLst/>
                        </a:rPr>
                        <a:t>soins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primaires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565811"/>
                  </a:ext>
                </a:extLst>
              </a:tr>
              <a:tr h="1546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Dantas</a:t>
                      </a:r>
                      <a:r>
                        <a:rPr lang="en-US" sz="1000" b="1" u="none" strike="noStrike" dirty="0">
                          <a:effectLst/>
                        </a:rPr>
                        <a:t> et al. (2018)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Identification des caractéristiques associées aux absences aux RDV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Taux d'absences de tous RDV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Taux d'absences seulement pour nouveaux patients, RDV de suivis, ou RDV le plus récent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fr-FR" sz="1000" u="none" strike="noStrike" dirty="0">
                        <a:effectLst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1000" u="none" strike="noStrike" dirty="0">
                          <a:effectLst/>
                        </a:rPr>
                        <a:t>Définition hétérogène: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Absences non annulées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000" u="none" strike="noStrike" dirty="0">
                          <a:effectLst/>
                        </a:rPr>
                        <a:t>Absences annulés ou reportées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105 études</a:t>
                      </a:r>
                    </a:p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Non </a:t>
                      </a:r>
                      <a:r>
                        <a:rPr lang="en-US" sz="1000" u="none" strike="noStrike" dirty="0" err="1">
                          <a:effectLst/>
                        </a:rPr>
                        <a:t>détaillée</a:t>
                      </a:r>
                      <a:r>
                        <a:rPr lang="en-US" sz="1000" u="none" strike="noStrike" dirty="0">
                          <a:effectLst/>
                        </a:rPr>
                        <a:t>: </a:t>
                      </a:r>
                      <a:r>
                        <a:rPr lang="en-US" sz="1000" u="none" strike="noStrike" dirty="0" err="1">
                          <a:effectLst/>
                        </a:rPr>
                        <a:t>hétérogène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Patients de </a:t>
                      </a:r>
                      <a:r>
                        <a:rPr lang="en-US" sz="1000" b="1" u="none" strike="noStrike" dirty="0" err="1">
                          <a:effectLst/>
                        </a:rPr>
                        <a:t>toutes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spécialités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0243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1D7B8A5-95B1-5AC1-29A4-409D5B40BF86}"/>
              </a:ext>
            </a:extLst>
          </p:cNvPr>
          <p:cNvSpPr/>
          <p:nvPr/>
        </p:nvSpPr>
        <p:spPr>
          <a:xfrm>
            <a:off x="4905375" y="1990725"/>
            <a:ext cx="2466975" cy="438264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29C0E-1A24-7295-E6BC-ECF842E0BAF0}"/>
              </a:ext>
            </a:extLst>
          </p:cNvPr>
          <p:cNvSpPr/>
          <p:nvPr/>
        </p:nvSpPr>
        <p:spPr>
          <a:xfrm>
            <a:off x="7467601" y="2042351"/>
            <a:ext cx="1847850" cy="3977449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32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5585</TotalTime>
  <Words>2990</Words>
  <Application>Microsoft Office PowerPoint</Application>
  <PresentationFormat>Widescreen</PresentationFormat>
  <Paragraphs>556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Les facteurs ASSOCIÉS AUX absences aux rendez-vous médicaux</vt:lpstr>
      <vt:lpstr>Conflits d’intérêts</vt:lpstr>
      <vt:lpstr>Plan</vt:lpstr>
      <vt:lpstr>Introduction</vt:lpstr>
      <vt:lpstr>PICO</vt:lpstr>
      <vt:lpstr>Méthodologie</vt:lpstr>
      <vt:lpstr>Méthodologie</vt:lpstr>
      <vt:lpstr>Analyse méthodologique</vt:lpstr>
      <vt:lpstr>Analyse méthodologique</vt:lpstr>
      <vt:lpstr>Résultats</vt:lpstr>
      <vt:lpstr>Résultats</vt:lpstr>
      <vt:lpstr>Résultats</vt:lpstr>
      <vt:lpstr>Résultats</vt:lpstr>
      <vt:lpstr> Résultats</vt:lpstr>
      <vt:lpstr>Résultats</vt:lpstr>
      <vt:lpstr>Résultats</vt:lpstr>
      <vt:lpstr>Discussion</vt:lpstr>
      <vt:lpstr>Discussion</vt:lpstr>
      <vt:lpstr>Discussion</vt:lpstr>
      <vt:lpstr>Forces</vt:lpstr>
      <vt:lpstr>Limitations</vt:lpstr>
      <vt:lpstr>Limitations</vt:lpstr>
      <vt:lpstr>Conclusion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facteurs prédicteurs des absences aux rendez-vous médicaux</dc:title>
  <dc:creator>Phillip Fei</dc:creator>
  <cp:lastModifiedBy>Phillip Fei</cp:lastModifiedBy>
  <cp:revision>22</cp:revision>
  <dcterms:created xsi:type="dcterms:W3CDTF">2023-04-17T00:24:53Z</dcterms:created>
  <dcterms:modified xsi:type="dcterms:W3CDTF">2023-05-29T00:58:44Z</dcterms:modified>
</cp:coreProperties>
</file>