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60" r:id="rId4"/>
    <p:sldId id="264" r:id="rId5"/>
    <p:sldId id="277" r:id="rId6"/>
    <p:sldId id="271" r:id="rId7"/>
    <p:sldId id="262" r:id="rId8"/>
    <p:sldId id="259" r:id="rId9"/>
    <p:sldId id="258" r:id="rId10"/>
    <p:sldId id="270" r:id="rId11"/>
    <p:sldId id="263" r:id="rId12"/>
    <p:sldId id="266" r:id="rId13"/>
    <p:sldId id="276" r:id="rId14"/>
    <p:sldId id="269" r:id="rId15"/>
    <p:sldId id="274" r:id="rId16"/>
    <p:sldId id="267" r:id="rId17"/>
    <p:sldId id="268" r:id="rId18"/>
    <p:sldId id="273" r:id="rId19"/>
    <p:sldId id="272"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6D7"/>
    <a:srgbClr val="00FA00"/>
    <a:srgbClr val="62A0AA"/>
    <a:srgbClr val="FEF1E8"/>
    <a:srgbClr val="BAD5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76480"/>
  </p:normalViewPr>
  <p:slideViewPr>
    <p:cSldViewPr snapToGrid="0">
      <p:cViewPr>
        <p:scale>
          <a:sx n="80" d="100"/>
          <a:sy n="80" d="100"/>
        </p:scale>
        <p:origin x="146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F4AE31-EEC0-484E-A6E2-BB121FF19B97}"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fr-CA"/>
        </a:p>
      </dgm:t>
    </dgm:pt>
    <dgm:pt modelId="{970455A9-67D7-DF47-9D79-DAD4C140A003}">
      <dgm:prSet custT="1"/>
      <dgm:spPr/>
      <dgm:t>
        <a:bodyPr/>
        <a:lstStyle/>
        <a:p>
          <a:r>
            <a:rPr lang="fr-CA" sz="2000" dirty="0"/>
            <a:t>Lombalgie chronique :</a:t>
          </a:r>
        </a:p>
      </dgm:t>
    </dgm:pt>
    <dgm:pt modelId="{0C78517F-0A95-224C-9C74-964317C6EEAF}" type="parTrans" cxnId="{2F7E4564-A539-214A-A9E7-52819534E9B4}">
      <dgm:prSet/>
      <dgm:spPr/>
      <dgm:t>
        <a:bodyPr/>
        <a:lstStyle/>
        <a:p>
          <a:endParaRPr lang="fr-CA" sz="2000"/>
        </a:p>
      </dgm:t>
    </dgm:pt>
    <dgm:pt modelId="{08806167-FADD-144E-A3F5-0AC4D4F80FE1}" type="sibTrans" cxnId="{2F7E4564-A539-214A-A9E7-52819534E9B4}">
      <dgm:prSet/>
      <dgm:spPr/>
      <dgm:t>
        <a:bodyPr/>
        <a:lstStyle/>
        <a:p>
          <a:endParaRPr lang="fr-CA" sz="2000"/>
        </a:p>
      </dgm:t>
    </dgm:pt>
    <dgm:pt modelId="{3B699FC1-79AE-2046-AD8C-987866F0FD88}">
      <dgm:prSet custT="1"/>
      <dgm:spPr/>
      <dgm:t>
        <a:bodyPr/>
        <a:lstStyle/>
        <a:p>
          <a:r>
            <a:rPr lang="fr-CA" sz="2000" dirty="0"/>
            <a:t>Problème commun chez des gens de tous âges</a:t>
          </a:r>
        </a:p>
      </dgm:t>
    </dgm:pt>
    <dgm:pt modelId="{773C1731-EDA4-EA4A-86F4-0544D87F66C4}" type="parTrans" cxnId="{DDDBF903-803E-0E49-B7A1-F5A33BD2380E}">
      <dgm:prSet/>
      <dgm:spPr/>
      <dgm:t>
        <a:bodyPr/>
        <a:lstStyle/>
        <a:p>
          <a:endParaRPr lang="fr-CA" sz="2000"/>
        </a:p>
      </dgm:t>
    </dgm:pt>
    <dgm:pt modelId="{77D8790D-0EAE-2C46-9A08-7F0D5FE353E4}" type="sibTrans" cxnId="{DDDBF903-803E-0E49-B7A1-F5A33BD2380E}">
      <dgm:prSet/>
      <dgm:spPr/>
      <dgm:t>
        <a:bodyPr/>
        <a:lstStyle/>
        <a:p>
          <a:endParaRPr lang="fr-CA" sz="2000"/>
        </a:p>
      </dgm:t>
    </dgm:pt>
    <dgm:pt modelId="{10798B53-423C-FB45-A19E-A098FA37005A}">
      <dgm:prSet custT="1"/>
      <dgm:spPr/>
      <dgm:t>
        <a:bodyPr/>
        <a:lstStyle/>
        <a:p>
          <a:r>
            <a:rPr lang="fr-CA" sz="2000" dirty="0"/>
            <a:t>Impact considérable sur la qualité de vie </a:t>
          </a:r>
        </a:p>
      </dgm:t>
    </dgm:pt>
    <dgm:pt modelId="{BC9206D5-FBDF-C445-B406-98D7EB6EF437}" type="parTrans" cxnId="{C6159F50-0359-944C-9FC8-21D7CABC0FBA}">
      <dgm:prSet/>
      <dgm:spPr/>
      <dgm:t>
        <a:bodyPr/>
        <a:lstStyle/>
        <a:p>
          <a:endParaRPr lang="fr-CA" sz="2000"/>
        </a:p>
      </dgm:t>
    </dgm:pt>
    <dgm:pt modelId="{C6A70B2F-C0DF-6F4C-889E-051E20274F9E}" type="sibTrans" cxnId="{C6159F50-0359-944C-9FC8-21D7CABC0FBA}">
      <dgm:prSet/>
      <dgm:spPr/>
      <dgm:t>
        <a:bodyPr/>
        <a:lstStyle/>
        <a:p>
          <a:endParaRPr lang="fr-CA" sz="2000"/>
        </a:p>
      </dgm:t>
    </dgm:pt>
    <dgm:pt modelId="{498AEBB1-DF79-4C4B-A28F-BAAC79097A0D}">
      <dgm:prSet custT="1"/>
      <dgm:spPr/>
      <dgm:t>
        <a:bodyPr/>
        <a:lstStyle/>
        <a:p>
          <a:r>
            <a:rPr lang="fr-CA" sz="2000" dirty="0"/>
            <a:t>Classé #1 sur 25 problèmes causant une incapacité pendant des années (1990-2013) </a:t>
          </a:r>
        </a:p>
      </dgm:t>
    </dgm:pt>
    <dgm:pt modelId="{F96FE148-AB93-C54E-BF38-BF9677D35AB1}" type="parTrans" cxnId="{89C1C4A5-C5EB-BA46-83D7-F42629B59AC9}">
      <dgm:prSet/>
      <dgm:spPr/>
      <dgm:t>
        <a:bodyPr/>
        <a:lstStyle/>
        <a:p>
          <a:endParaRPr lang="fr-CA" sz="2000"/>
        </a:p>
      </dgm:t>
    </dgm:pt>
    <dgm:pt modelId="{B6DC9031-FF2C-8248-BEFB-348CDDE032CE}" type="sibTrans" cxnId="{89C1C4A5-C5EB-BA46-83D7-F42629B59AC9}">
      <dgm:prSet/>
      <dgm:spPr/>
      <dgm:t>
        <a:bodyPr/>
        <a:lstStyle/>
        <a:p>
          <a:endParaRPr lang="fr-CA" sz="2000"/>
        </a:p>
      </dgm:t>
    </dgm:pt>
    <dgm:pt modelId="{E6E366BE-94FA-B54A-9311-0BF5C878A6A5}">
      <dgm:prSet custT="1"/>
      <dgm:spPr/>
      <dgm:t>
        <a:bodyPr/>
        <a:lstStyle/>
        <a:p>
          <a:r>
            <a:rPr lang="fr-CA" sz="2000" dirty="0"/>
            <a:t>Augmentation importante (18%) dans les 10 dernières années </a:t>
          </a:r>
        </a:p>
      </dgm:t>
    </dgm:pt>
    <dgm:pt modelId="{A194DA62-1CFA-3649-A5F2-FD7E82D220ED}" type="parTrans" cxnId="{762FC851-CB80-0748-966F-19E2C4B562DB}">
      <dgm:prSet/>
      <dgm:spPr/>
      <dgm:t>
        <a:bodyPr/>
        <a:lstStyle/>
        <a:p>
          <a:endParaRPr lang="fr-CA" sz="2000"/>
        </a:p>
      </dgm:t>
    </dgm:pt>
    <dgm:pt modelId="{1AECD8D0-9E88-2745-8DCF-6224AF3E4DC9}" type="sibTrans" cxnId="{762FC851-CB80-0748-966F-19E2C4B562DB}">
      <dgm:prSet/>
      <dgm:spPr/>
      <dgm:t>
        <a:bodyPr/>
        <a:lstStyle/>
        <a:p>
          <a:endParaRPr lang="fr-CA" sz="2000"/>
        </a:p>
      </dgm:t>
    </dgm:pt>
    <dgm:pt modelId="{7365BFFB-8F1C-4345-A94F-29895C0544E2}">
      <dgm:prSet custT="1"/>
      <dgm:spPr/>
      <dgm:t>
        <a:bodyPr/>
        <a:lstStyle/>
        <a:p>
          <a:r>
            <a:rPr lang="fr-CA" sz="2000" dirty="0"/>
            <a:t>Coûts élevés pour le système de santé </a:t>
          </a:r>
        </a:p>
      </dgm:t>
    </dgm:pt>
    <dgm:pt modelId="{828FA189-7CB0-8440-96B0-85C5F0340A40}" type="parTrans" cxnId="{7BE7F5F7-AC32-A541-97BC-DCC231CE6FAD}">
      <dgm:prSet/>
      <dgm:spPr/>
      <dgm:t>
        <a:bodyPr/>
        <a:lstStyle/>
        <a:p>
          <a:endParaRPr lang="fr-CA" sz="2000"/>
        </a:p>
      </dgm:t>
    </dgm:pt>
    <dgm:pt modelId="{DCBBAAB3-04CD-DA49-AFE5-3871155AEB3B}" type="sibTrans" cxnId="{7BE7F5F7-AC32-A541-97BC-DCC231CE6FAD}">
      <dgm:prSet/>
      <dgm:spPr/>
      <dgm:t>
        <a:bodyPr/>
        <a:lstStyle/>
        <a:p>
          <a:endParaRPr lang="fr-CA" sz="2000"/>
        </a:p>
      </dgm:t>
    </dgm:pt>
    <dgm:pt modelId="{2866DF73-E53C-004D-B48A-9E3E1281468F}" type="pres">
      <dgm:prSet presAssocID="{17F4AE31-EEC0-484E-A6E2-BB121FF19B97}" presName="linear" presStyleCnt="0">
        <dgm:presLayoutVars>
          <dgm:animLvl val="lvl"/>
          <dgm:resizeHandles val="exact"/>
        </dgm:presLayoutVars>
      </dgm:prSet>
      <dgm:spPr/>
    </dgm:pt>
    <dgm:pt modelId="{A18B0FF4-237E-EA4D-91D8-B16415CEB66C}" type="pres">
      <dgm:prSet presAssocID="{970455A9-67D7-DF47-9D79-DAD4C140A003}" presName="parentText" presStyleLbl="node1" presStyleIdx="0" presStyleCnt="1" custScaleY="56851" custLinFactNeighborX="-238">
        <dgm:presLayoutVars>
          <dgm:chMax val="0"/>
          <dgm:bulletEnabled val="1"/>
        </dgm:presLayoutVars>
      </dgm:prSet>
      <dgm:spPr/>
    </dgm:pt>
    <dgm:pt modelId="{561BCBF8-9C6B-644A-8349-8AC4D9419CD3}" type="pres">
      <dgm:prSet presAssocID="{970455A9-67D7-DF47-9D79-DAD4C140A003}" presName="childText" presStyleLbl="revTx" presStyleIdx="0" presStyleCnt="1">
        <dgm:presLayoutVars>
          <dgm:bulletEnabled val="1"/>
        </dgm:presLayoutVars>
      </dgm:prSet>
      <dgm:spPr/>
    </dgm:pt>
  </dgm:ptLst>
  <dgm:cxnLst>
    <dgm:cxn modelId="{BA002E02-6C02-CD4F-9192-4AE40E87EDFA}" type="presOf" srcId="{E6E366BE-94FA-B54A-9311-0BF5C878A6A5}" destId="{561BCBF8-9C6B-644A-8349-8AC4D9419CD3}" srcOrd="0" destOrd="3" presId="urn:microsoft.com/office/officeart/2005/8/layout/vList2"/>
    <dgm:cxn modelId="{DDDBF903-803E-0E49-B7A1-F5A33BD2380E}" srcId="{970455A9-67D7-DF47-9D79-DAD4C140A003}" destId="{3B699FC1-79AE-2046-AD8C-987866F0FD88}" srcOrd="0" destOrd="0" parTransId="{773C1731-EDA4-EA4A-86F4-0544D87F66C4}" sibTransId="{77D8790D-0EAE-2C46-9A08-7F0D5FE353E4}"/>
    <dgm:cxn modelId="{8D9A1733-6650-8A40-88F1-E43600030699}" type="presOf" srcId="{3B699FC1-79AE-2046-AD8C-987866F0FD88}" destId="{561BCBF8-9C6B-644A-8349-8AC4D9419CD3}" srcOrd="0" destOrd="0" presId="urn:microsoft.com/office/officeart/2005/8/layout/vList2"/>
    <dgm:cxn modelId="{C6159F50-0359-944C-9FC8-21D7CABC0FBA}" srcId="{970455A9-67D7-DF47-9D79-DAD4C140A003}" destId="{10798B53-423C-FB45-A19E-A098FA37005A}" srcOrd="1" destOrd="0" parTransId="{BC9206D5-FBDF-C445-B406-98D7EB6EF437}" sibTransId="{C6A70B2F-C0DF-6F4C-889E-051E20274F9E}"/>
    <dgm:cxn modelId="{762FC851-CB80-0748-966F-19E2C4B562DB}" srcId="{970455A9-67D7-DF47-9D79-DAD4C140A003}" destId="{E6E366BE-94FA-B54A-9311-0BF5C878A6A5}" srcOrd="3" destOrd="0" parTransId="{A194DA62-1CFA-3649-A5F2-FD7E82D220ED}" sibTransId="{1AECD8D0-9E88-2745-8DCF-6224AF3E4DC9}"/>
    <dgm:cxn modelId="{467B7E56-48E2-C043-AA4C-FCE4F87D996A}" type="presOf" srcId="{10798B53-423C-FB45-A19E-A098FA37005A}" destId="{561BCBF8-9C6B-644A-8349-8AC4D9419CD3}" srcOrd="0" destOrd="1" presId="urn:microsoft.com/office/officeart/2005/8/layout/vList2"/>
    <dgm:cxn modelId="{2F7E4564-A539-214A-A9E7-52819534E9B4}" srcId="{17F4AE31-EEC0-484E-A6E2-BB121FF19B97}" destId="{970455A9-67D7-DF47-9D79-DAD4C140A003}" srcOrd="0" destOrd="0" parTransId="{0C78517F-0A95-224C-9C74-964317C6EEAF}" sibTransId="{08806167-FADD-144E-A3F5-0AC4D4F80FE1}"/>
    <dgm:cxn modelId="{132A2484-26C2-ED4F-9699-E629747B6DBE}" type="presOf" srcId="{498AEBB1-DF79-4C4B-A28F-BAAC79097A0D}" destId="{561BCBF8-9C6B-644A-8349-8AC4D9419CD3}" srcOrd="0" destOrd="2" presId="urn:microsoft.com/office/officeart/2005/8/layout/vList2"/>
    <dgm:cxn modelId="{89C1C4A5-C5EB-BA46-83D7-F42629B59AC9}" srcId="{970455A9-67D7-DF47-9D79-DAD4C140A003}" destId="{498AEBB1-DF79-4C4B-A28F-BAAC79097A0D}" srcOrd="2" destOrd="0" parTransId="{F96FE148-AB93-C54E-BF38-BF9677D35AB1}" sibTransId="{B6DC9031-FF2C-8248-BEFB-348CDDE032CE}"/>
    <dgm:cxn modelId="{34AE95BB-B113-7940-9B11-3204A730A15F}" type="presOf" srcId="{7365BFFB-8F1C-4345-A94F-29895C0544E2}" destId="{561BCBF8-9C6B-644A-8349-8AC4D9419CD3}" srcOrd="0" destOrd="4" presId="urn:microsoft.com/office/officeart/2005/8/layout/vList2"/>
    <dgm:cxn modelId="{AA2AD4D1-AC9F-8D42-BE80-FF9A92DD5B83}" type="presOf" srcId="{17F4AE31-EEC0-484E-A6E2-BB121FF19B97}" destId="{2866DF73-E53C-004D-B48A-9E3E1281468F}" srcOrd="0" destOrd="0" presId="urn:microsoft.com/office/officeart/2005/8/layout/vList2"/>
    <dgm:cxn modelId="{EB5D01EE-F836-4C43-AEEE-B40A75FB96D8}" type="presOf" srcId="{970455A9-67D7-DF47-9D79-DAD4C140A003}" destId="{A18B0FF4-237E-EA4D-91D8-B16415CEB66C}" srcOrd="0" destOrd="0" presId="urn:microsoft.com/office/officeart/2005/8/layout/vList2"/>
    <dgm:cxn modelId="{7BE7F5F7-AC32-A541-97BC-DCC231CE6FAD}" srcId="{970455A9-67D7-DF47-9D79-DAD4C140A003}" destId="{7365BFFB-8F1C-4345-A94F-29895C0544E2}" srcOrd="4" destOrd="0" parTransId="{828FA189-7CB0-8440-96B0-85C5F0340A40}" sibTransId="{DCBBAAB3-04CD-DA49-AFE5-3871155AEB3B}"/>
    <dgm:cxn modelId="{8E4F1F5E-E135-7F4B-97F1-50AD4DFFEE21}" type="presParOf" srcId="{2866DF73-E53C-004D-B48A-9E3E1281468F}" destId="{A18B0FF4-237E-EA4D-91D8-B16415CEB66C}" srcOrd="0" destOrd="0" presId="urn:microsoft.com/office/officeart/2005/8/layout/vList2"/>
    <dgm:cxn modelId="{DD7B0294-C211-D24D-B970-EC35A6E3876E}" type="presParOf" srcId="{2866DF73-E53C-004D-B48A-9E3E1281468F}" destId="{561BCBF8-9C6B-644A-8349-8AC4D9419CD3}"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AE5C13-3EA5-AC4C-9706-F4F1A74C0369}" type="doc">
      <dgm:prSet loTypeId="urn:microsoft.com/office/officeart/2005/8/layout/hProcess9" loCatId="list" qsTypeId="urn:microsoft.com/office/officeart/2005/8/quickstyle/simple1" qsCatId="simple" csTypeId="urn:microsoft.com/office/officeart/2005/8/colors/accent5_2" csCatId="accent5" phldr="1"/>
      <dgm:spPr/>
      <dgm:t>
        <a:bodyPr/>
        <a:lstStyle/>
        <a:p>
          <a:endParaRPr lang="fr-CA"/>
        </a:p>
      </dgm:t>
    </dgm:pt>
    <dgm:pt modelId="{5F0F5976-7F67-714E-8018-00A63FE48EC1}">
      <dgm:prSet phldrT="[Texte]"/>
      <dgm:spPr>
        <a:solidFill>
          <a:srgbClr val="62A0AA"/>
        </a:solidFill>
      </dgm:spPr>
      <dgm:t>
        <a:bodyPr/>
        <a:lstStyle/>
        <a:p>
          <a:r>
            <a:rPr lang="fr-CA" i="1" dirty="0" err="1">
              <a:effectLst/>
              <a:latin typeface="+mn-lt"/>
              <a:ea typeface="Calibri" panose="020F0502020204030204" pitchFamily="34" charset="0"/>
            </a:rPr>
            <a:t>Auricular</a:t>
          </a:r>
          <a:r>
            <a:rPr lang="fr-CA" i="1" dirty="0">
              <a:effectLst/>
              <a:latin typeface="+mn-lt"/>
              <a:ea typeface="Calibri" panose="020F0502020204030204" pitchFamily="34" charset="0"/>
            </a:rPr>
            <a:t> acupuncture </a:t>
          </a:r>
          <a:r>
            <a:rPr lang="fr-CA" i="1" dirty="0" err="1">
              <a:effectLst/>
              <a:latin typeface="+mn-lt"/>
              <a:ea typeface="Calibri" panose="020F0502020204030204" pitchFamily="34" charset="0"/>
            </a:rPr>
            <a:t>chronic</a:t>
          </a:r>
          <a:r>
            <a:rPr lang="fr-CA" i="1" dirty="0">
              <a:effectLst/>
              <a:latin typeface="+mn-lt"/>
              <a:ea typeface="Calibri" panose="020F0502020204030204" pitchFamily="34" charset="0"/>
            </a:rPr>
            <a:t> back pain </a:t>
          </a:r>
          <a:r>
            <a:rPr lang="fr-CA" i="1" dirty="0">
              <a:effectLst/>
              <a:latin typeface="+mn-lt"/>
            </a:rPr>
            <a:t> </a:t>
          </a:r>
          <a:r>
            <a:rPr lang="fr-CA" i="0" dirty="0">
              <a:effectLst/>
              <a:latin typeface="+mn-lt"/>
            </a:rPr>
            <a:t>+ </a:t>
          </a:r>
          <a:r>
            <a:rPr lang="fr-CA" dirty="0"/>
            <a:t>type d'articles sélectionnés</a:t>
          </a:r>
        </a:p>
      </dgm:t>
    </dgm:pt>
    <dgm:pt modelId="{45864C91-E152-6D44-92D3-D2D2B279DD1A}" type="parTrans" cxnId="{61CDBA5F-DD18-1145-84E2-9FF9B6529E04}">
      <dgm:prSet/>
      <dgm:spPr/>
      <dgm:t>
        <a:bodyPr/>
        <a:lstStyle/>
        <a:p>
          <a:endParaRPr lang="fr-CA"/>
        </a:p>
      </dgm:t>
    </dgm:pt>
    <dgm:pt modelId="{1817B173-6D2D-384E-A987-3158F03124C8}" type="sibTrans" cxnId="{61CDBA5F-DD18-1145-84E2-9FF9B6529E04}">
      <dgm:prSet/>
      <dgm:spPr/>
      <dgm:t>
        <a:bodyPr/>
        <a:lstStyle/>
        <a:p>
          <a:endParaRPr lang="fr-CA"/>
        </a:p>
      </dgm:t>
    </dgm:pt>
    <dgm:pt modelId="{6CED16E1-CF39-AE4C-A6E0-0C356B8F5A81}">
      <dgm:prSet phldrT="[Texte]"/>
      <dgm:spPr>
        <a:solidFill>
          <a:srgbClr val="62A0AA"/>
        </a:solidFill>
      </dgm:spPr>
      <dgm:t>
        <a:bodyPr/>
        <a:lstStyle/>
        <a:p>
          <a:r>
            <a:rPr lang="fr-CA" dirty="0"/>
            <a:t>Revue systématique</a:t>
          </a:r>
        </a:p>
        <a:p>
          <a:r>
            <a:rPr lang="fr-CA" dirty="0"/>
            <a:t>(article #3)</a:t>
          </a:r>
        </a:p>
      </dgm:t>
    </dgm:pt>
    <dgm:pt modelId="{DDC2DAE1-AE1F-684D-8EAA-406D8A5EDB28}" type="parTrans" cxnId="{166D4DA3-AC60-FD4D-B4D4-9D7FB649A499}">
      <dgm:prSet/>
      <dgm:spPr/>
      <dgm:t>
        <a:bodyPr/>
        <a:lstStyle/>
        <a:p>
          <a:endParaRPr lang="fr-CA"/>
        </a:p>
      </dgm:t>
    </dgm:pt>
    <dgm:pt modelId="{8B8586E2-7D31-544D-8EA1-51F016A061A9}" type="sibTrans" cxnId="{166D4DA3-AC60-FD4D-B4D4-9D7FB649A499}">
      <dgm:prSet/>
      <dgm:spPr/>
      <dgm:t>
        <a:bodyPr/>
        <a:lstStyle/>
        <a:p>
          <a:endParaRPr lang="fr-CA"/>
        </a:p>
      </dgm:t>
    </dgm:pt>
    <dgm:pt modelId="{9DD7EB21-236D-2848-95AF-5FF469BE9AE4}">
      <dgm:prSet phldrT="[Texte]"/>
      <dgm:spPr>
        <a:solidFill>
          <a:srgbClr val="62A0AA"/>
        </a:solidFill>
      </dgm:spPr>
      <dgm:t>
        <a:bodyPr/>
        <a:lstStyle/>
        <a:p>
          <a:r>
            <a:rPr lang="fr-CA" dirty="0"/>
            <a:t>Date restreinte à partir de 2019</a:t>
          </a:r>
        </a:p>
      </dgm:t>
    </dgm:pt>
    <dgm:pt modelId="{F73ABCC9-D759-9E4F-BB9E-14BD7B7A098B}" type="parTrans" cxnId="{7D663B97-1733-8349-BC24-9168E0C3D000}">
      <dgm:prSet/>
      <dgm:spPr/>
      <dgm:t>
        <a:bodyPr/>
        <a:lstStyle/>
        <a:p>
          <a:endParaRPr lang="fr-CA"/>
        </a:p>
      </dgm:t>
    </dgm:pt>
    <dgm:pt modelId="{83E209EC-53D1-9E47-9D69-863E85EC32BF}" type="sibTrans" cxnId="{7D663B97-1733-8349-BC24-9168E0C3D000}">
      <dgm:prSet/>
      <dgm:spPr/>
      <dgm:t>
        <a:bodyPr/>
        <a:lstStyle/>
        <a:p>
          <a:endParaRPr lang="fr-CA"/>
        </a:p>
      </dgm:t>
    </dgm:pt>
    <dgm:pt modelId="{BCD4141F-31CA-DB4B-801E-0182759289DF}">
      <dgm:prSet/>
      <dgm:spPr>
        <a:solidFill>
          <a:srgbClr val="62A0AA"/>
        </a:solidFill>
      </dgm:spPr>
      <dgm:t>
        <a:bodyPr/>
        <a:lstStyle/>
        <a:p>
          <a:r>
            <a:rPr lang="fr-CA" dirty="0"/>
            <a:t>7 articles trouvés</a:t>
          </a:r>
        </a:p>
      </dgm:t>
    </dgm:pt>
    <dgm:pt modelId="{20ABE5E1-EDE8-B141-94EF-B0CA04F5687A}" type="parTrans" cxnId="{A71A7119-876A-D642-9898-526497B9F626}">
      <dgm:prSet/>
      <dgm:spPr/>
      <dgm:t>
        <a:bodyPr/>
        <a:lstStyle/>
        <a:p>
          <a:endParaRPr lang="fr-CA"/>
        </a:p>
      </dgm:t>
    </dgm:pt>
    <dgm:pt modelId="{D7D68D15-1EE9-1941-AB20-0ECC1ECA49EC}" type="sibTrans" cxnId="{A71A7119-876A-D642-9898-526497B9F626}">
      <dgm:prSet/>
      <dgm:spPr/>
      <dgm:t>
        <a:bodyPr/>
        <a:lstStyle/>
        <a:p>
          <a:endParaRPr lang="fr-CA"/>
        </a:p>
      </dgm:t>
    </dgm:pt>
    <dgm:pt modelId="{DB9B952F-D2AD-8B47-BBCD-332EEC03C4FC}" type="pres">
      <dgm:prSet presAssocID="{E2AE5C13-3EA5-AC4C-9706-F4F1A74C0369}" presName="CompostProcess" presStyleCnt="0">
        <dgm:presLayoutVars>
          <dgm:dir/>
          <dgm:resizeHandles val="exact"/>
        </dgm:presLayoutVars>
      </dgm:prSet>
      <dgm:spPr/>
    </dgm:pt>
    <dgm:pt modelId="{84EC13E2-6CC4-3347-B792-0BEAA6048A31}" type="pres">
      <dgm:prSet presAssocID="{E2AE5C13-3EA5-AC4C-9706-F4F1A74C0369}" presName="arrow" presStyleLbl="bgShp" presStyleIdx="0" presStyleCnt="1"/>
      <dgm:spPr>
        <a:solidFill>
          <a:srgbClr val="BAD5DF"/>
        </a:solidFill>
      </dgm:spPr>
    </dgm:pt>
    <dgm:pt modelId="{CE24418B-3C7D-544F-933B-018C82912971}" type="pres">
      <dgm:prSet presAssocID="{E2AE5C13-3EA5-AC4C-9706-F4F1A74C0369}" presName="linearProcess" presStyleCnt="0"/>
      <dgm:spPr/>
    </dgm:pt>
    <dgm:pt modelId="{C3337EE3-5759-3541-914C-9D071C92E7B2}" type="pres">
      <dgm:prSet presAssocID="{5F0F5976-7F67-714E-8018-00A63FE48EC1}" presName="textNode" presStyleLbl="node1" presStyleIdx="0" presStyleCnt="4">
        <dgm:presLayoutVars>
          <dgm:bulletEnabled val="1"/>
        </dgm:presLayoutVars>
      </dgm:prSet>
      <dgm:spPr/>
    </dgm:pt>
    <dgm:pt modelId="{8741C6F8-E2C7-DB42-BA30-D5609CF7DB9D}" type="pres">
      <dgm:prSet presAssocID="{1817B173-6D2D-384E-A987-3158F03124C8}" presName="sibTrans" presStyleCnt="0"/>
      <dgm:spPr/>
    </dgm:pt>
    <dgm:pt modelId="{0640B33B-E73D-6542-82AC-7F5FF27890A6}" type="pres">
      <dgm:prSet presAssocID="{6CED16E1-CF39-AE4C-A6E0-0C356B8F5A81}" presName="textNode" presStyleLbl="node1" presStyleIdx="1" presStyleCnt="4">
        <dgm:presLayoutVars>
          <dgm:bulletEnabled val="1"/>
        </dgm:presLayoutVars>
      </dgm:prSet>
      <dgm:spPr/>
    </dgm:pt>
    <dgm:pt modelId="{C558C95D-8260-6A41-A5B8-C807D8386EA0}" type="pres">
      <dgm:prSet presAssocID="{8B8586E2-7D31-544D-8EA1-51F016A061A9}" presName="sibTrans" presStyleCnt="0"/>
      <dgm:spPr/>
    </dgm:pt>
    <dgm:pt modelId="{D90BA699-D795-1849-8ED3-9009C2E79C5E}" type="pres">
      <dgm:prSet presAssocID="{9DD7EB21-236D-2848-95AF-5FF469BE9AE4}" presName="textNode" presStyleLbl="node1" presStyleIdx="2" presStyleCnt="4">
        <dgm:presLayoutVars>
          <dgm:bulletEnabled val="1"/>
        </dgm:presLayoutVars>
      </dgm:prSet>
      <dgm:spPr/>
    </dgm:pt>
    <dgm:pt modelId="{61F06178-BDDF-BB47-91FC-8BB7629C1491}" type="pres">
      <dgm:prSet presAssocID="{83E209EC-53D1-9E47-9D69-863E85EC32BF}" presName="sibTrans" presStyleCnt="0"/>
      <dgm:spPr/>
    </dgm:pt>
    <dgm:pt modelId="{E1930459-B931-CD4B-AA68-607A3D733BF0}" type="pres">
      <dgm:prSet presAssocID="{BCD4141F-31CA-DB4B-801E-0182759289DF}" presName="textNode" presStyleLbl="node1" presStyleIdx="3" presStyleCnt="4">
        <dgm:presLayoutVars>
          <dgm:bulletEnabled val="1"/>
        </dgm:presLayoutVars>
      </dgm:prSet>
      <dgm:spPr/>
    </dgm:pt>
  </dgm:ptLst>
  <dgm:cxnLst>
    <dgm:cxn modelId="{A71A7119-876A-D642-9898-526497B9F626}" srcId="{E2AE5C13-3EA5-AC4C-9706-F4F1A74C0369}" destId="{BCD4141F-31CA-DB4B-801E-0182759289DF}" srcOrd="3" destOrd="0" parTransId="{20ABE5E1-EDE8-B141-94EF-B0CA04F5687A}" sibTransId="{D7D68D15-1EE9-1941-AB20-0ECC1ECA49EC}"/>
    <dgm:cxn modelId="{4613F419-C71C-7A44-99C4-4DB41113CD55}" type="presOf" srcId="{BCD4141F-31CA-DB4B-801E-0182759289DF}" destId="{E1930459-B931-CD4B-AA68-607A3D733BF0}" srcOrd="0" destOrd="0" presId="urn:microsoft.com/office/officeart/2005/8/layout/hProcess9"/>
    <dgm:cxn modelId="{C893A03B-37C8-8545-ABFD-D7437EFE1200}" type="presOf" srcId="{6CED16E1-CF39-AE4C-A6E0-0C356B8F5A81}" destId="{0640B33B-E73D-6542-82AC-7F5FF27890A6}" srcOrd="0" destOrd="0" presId="urn:microsoft.com/office/officeart/2005/8/layout/hProcess9"/>
    <dgm:cxn modelId="{61CDBA5F-DD18-1145-84E2-9FF9B6529E04}" srcId="{E2AE5C13-3EA5-AC4C-9706-F4F1A74C0369}" destId="{5F0F5976-7F67-714E-8018-00A63FE48EC1}" srcOrd="0" destOrd="0" parTransId="{45864C91-E152-6D44-92D3-D2D2B279DD1A}" sibTransId="{1817B173-6D2D-384E-A987-3158F03124C8}"/>
    <dgm:cxn modelId="{7D663B97-1733-8349-BC24-9168E0C3D000}" srcId="{E2AE5C13-3EA5-AC4C-9706-F4F1A74C0369}" destId="{9DD7EB21-236D-2848-95AF-5FF469BE9AE4}" srcOrd="2" destOrd="0" parTransId="{F73ABCC9-D759-9E4F-BB9E-14BD7B7A098B}" sibTransId="{83E209EC-53D1-9E47-9D69-863E85EC32BF}"/>
    <dgm:cxn modelId="{BAC26BA1-E72A-934E-9857-9C6D933A969A}" type="presOf" srcId="{E2AE5C13-3EA5-AC4C-9706-F4F1A74C0369}" destId="{DB9B952F-D2AD-8B47-BBCD-332EEC03C4FC}" srcOrd="0" destOrd="0" presId="urn:microsoft.com/office/officeart/2005/8/layout/hProcess9"/>
    <dgm:cxn modelId="{166D4DA3-AC60-FD4D-B4D4-9D7FB649A499}" srcId="{E2AE5C13-3EA5-AC4C-9706-F4F1A74C0369}" destId="{6CED16E1-CF39-AE4C-A6E0-0C356B8F5A81}" srcOrd="1" destOrd="0" parTransId="{DDC2DAE1-AE1F-684D-8EAA-406D8A5EDB28}" sibTransId="{8B8586E2-7D31-544D-8EA1-51F016A061A9}"/>
    <dgm:cxn modelId="{3FFDFCA7-5F88-3249-BA1A-3B051F6B5437}" type="presOf" srcId="{9DD7EB21-236D-2848-95AF-5FF469BE9AE4}" destId="{D90BA699-D795-1849-8ED3-9009C2E79C5E}" srcOrd="0" destOrd="0" presId="urn:microsoft.com/office/officeart/2005/8/layout/hProcess9"/>
    <dgm:cxn modelId="{024644B5-75AB-E742-91F4-2738050788D1}" type="presOf" srcId="{5F0F5976-7F67-714E-8018-00A63FE48EC1}" destId="{C3337EE3-5759-3541-914C-9D071C92E7B2}" srcOrd="0" destOrd="0" presId="urn:microsoft.com/office/officeart/2005/8/layout/hProcess9"/>
    <dgm:cxn modelId="{7A574BCD-2A95-F74C-B471-8B18CBDA247C}" type="presParOf" srcId="{DB9B952F-D2AD-8B47-BBCD-332EEC03C4FC}" destId="{84EC13E2-6CC4-3347-B792-0BEAA6048A31}" srcOrd="0" destOrd="0" presId="urn:microsoft.com/office/officeart/2005/8/layout/hProcess9"/>
    <dgm:cxn modelId="{F31897D6-49EB-3748-9BD6-E3C0A6193541}" type="presParOf" srcId="{DB9B952F-D2AD-8B47-BBCD-332EEC03C4FC}" destId="{CE24418B-3C7D-544F-933B-018C82912971}" srcOrd="1" destOrd="0" presId="urn:microsoft.com/office/officeart/2005/8/layout/hProcess9"/>
    <dgm:cxn modelId="{FB272691-2C47-2A47-A1E1-B4FEA1F43EBC}" type="presParOf" srcId="{CE24418B-3C7D-544F-933B-018C82912971}" destId="{C3337EE3-5759-3541-914C-9D071C92E7B2}" srcOrd="0" destOrd="0" presId="urn:microsoft.com/office/officeart/2005/8/layout/hProcess9"/>
    <dgm:cxn modelId="{8512A5A6-4AB3-104E-A98D-9F05DD56685E}" type="presParOf" srcId="{CE24418B-3C7D-544F-933B-018C82912971}" destId="{8741C6F8-E2C7-DB42-BA30-D5609CF7DB9D}" srcOrd="1" destOrd="0" presId="urn:microsoft.com/office/officeart/2005/8/layout/hProcess9"/>
    <dgm:cxn modelId="{030D45FB-5A5D-EC4F-96B4-0E4B57334141}" type="presParOf" srcId="{CE24418B-3C7D-544F-933B-018C82912971}" destId="{0640B33B-E73D-6542-82AC-7F5FF27890A6}" srcOrd="2" destOrd="0" presId="urn:microsoft.com/office/officeart/2005/8/layout/hProcess9"/>
    <dgm:cxn modelId="{A8CC60E5-D1CF-F643-9698-2605264E0DB0}" type="presParOf" srcId="{CE24418B-3C7D-544F-933B-018C82912971}" destId="{C558C95D-8260-6A41-A5B8-C807D8386EA0}" srcOrd="3" destOrd="0" presId="urn:microsoft.com/office/officeart/2005/8/layout/hProcess9"/>
    <dgm:cxn modelId="{72A5264B-BFBD-4B40-AE32-31DB7D0E67C7}" type="presParOf" srcId="{CE24418B-3C7D-544F-933B-018C82912971}" destId="{D90BA699-D795-1849-8ED3-9009C2E79C5E}" srcOrd="4" destOrd="0" presId="urn:microsoft.com/office/officeart/2005/8/layout/hProcess9"/>
    <dgm:cxn modelId="{B29370FC-E8BE-FC45-87FA-CB36550DE392}" type="presParOf" srcId="{CE24418B-3C7D-544F-933B-018C82912971}" destId="{61F06178-BDDF-BB47-91FC-8BB7629C1491}" srcOrd="5" destOrd="0" presId="urn:microsoft.com/office/officeart/2005/8/layout/hProcess9"/>
    <dgm:cxn modelId="{70A57F4B-DB42-3A49-B74D-6B880AD7164E}" type="presParOf" srcId="{CE24418B-3C7D-544F-933B-018C82912971}" destId="{E1930459-B931-CD4B-AA68-607A3D733BF0}"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C657381-C043-3541-A70F-D4F88D89687C}" type="doc">
      <dgm:prSet loTypeId="urn:microsoft.com/office/officeart/2005/8/layout/chevron1" loCatId="" qsTypeId="urn:microsoft.com/office/officeart/2005/8/quickstyle/simple1" qsCatId="simple" csTypeId="urn:microsoft.com/office/officeart/2005/8/colors/accent1_2" csCatId="accent1" phldr="1"/>
      <dgm:spPr/>
    </dgm:pt>
    <dgm:pt modelId="{6E3FB0E1-1CFF-2044-8B97-961D3FC097B0}">
      <dgm:prSet phldrT="[Texte]"/>
      <dgm:spPr>
        <a:solidFill>
          <a:srgbClr val="BAD5DF"/>
        </a:solidFill>
      </dgm:spPr>
      <dgm:t>
        <a:bodyPr/>
        <a:lstStyle/>
        <a:p>
          <a:r>
            <a:rPr lang="fr-CA" dirty="0"/>
            <a:t>MESH : </a:t>
          </a:r>
          <a:r>
            <a:rPr lang="fr-CA" i="1" dirty="0"/>
            <a:t>acupuncture </a:t>
          </a:r>
          <a:r>
            <a:rPr lang="fr-CA" i="1" dirty="0" err="1"/>
            <a:t>ear</a:t>
          </a:r>
          <a:r>
            <a:rPr lang="fr-CA" i="1" dirty="0"/>
            <a:t>, back pain/</a:t>
          </a:r>
          <a:r>
            <a:rPr lang="fr-CA" i="1" dirty="0" err="1"/>
            <a:t>therapy</a:t>
          </a:r>
          <a:endParaRPr lang="fr-CA" dirty="0"/>
        </a:p>
      </dgm:t>
    </dgm:pt>
    <dgm:pt modelId="{A1E9873E-DD48-5C48-99E8-B186D5D7954E}" type="parTrans" cxnId="{434EB49D-E46D-FA47-A6B2-82F6FB6FAC98}">
      <dgm:prSet/>
      <dgm:spPr/>
      <dgm:t>
        <a:bodyPr/>
        <a:lstStyle/>
        <a:p>
          <a:endParaRPr lang="fr-CA"/>
        </a:p>
      </dgm:t>
    </dgm:pt>
    <dgm:pt modelId="{23B4D73A-DF29-6143-9772-A024E163D136}" type="sibTrans" cxnId="{434EB49D-E46D-FA47-A6B2-82F6FB6FAC98}">
      <dgm:prSet/>
      <dgm:spPr/>
      <dgm:t>
        <a:bodyPr/>
        <a:lstStyle/>
        <a:p>
          <a:endParaRPr lang="fr-CA"/>
        </a:p>
      </dgm:t>
    </dgm:pt>
    <dgm:pt modelId="{FA588E2D-4F54-C24B-8213-42025B0CE276}">
      <dgm:prSet phldrT="[Texte]"/>
      <dgm:spPr>
        <a:solidFill>
          <a:srgbClr val="BAD5DF"/>
        </a:solidFill>
      </dgm:spPr>
      <dgm:t>
        <a:bodyPr/>
        <a:lstStyle/>
        <a:p>
          <a:r>
            <a:rPr lang="fr-CA" dirty="0"/>
            <a:t>16 articles</a:t>
          </a:r>
        </a:p>
      </dgm:t>
    </dgm:pt>
    <dgm:pt modelId="{B44B4DAF-2745-6842-AB0B-8C0D225853D2}" type="parTrans" cxnId="{83A271BC-4290-2744-A6D7-A91DADDD92B6}">
      <dgm:prSet/>
      <dgm:spPr/>
      <dgm:t>
        <a:bodyPr/>
        <a:lstStyle/>
        <a:p>
          <a:endParaRPr lang="fr-CA"/>
        </a:p>
      </dgm:t>
    </dgm:pt>
    <dgm:pt modelId="{BAFF02B4-35FB-3D42-B036-91AB99FAAACB}" type="sibTrans" cxnId="{83A271BC-4290-2744-A6D7-A91DADDD92B6}">
      <dgm:prSet/>
      <dgm:spPr/>
      <dgm:t>
        <a:bodyPr/>
        <a:lstStyle/>
        <a:p>
          <a:endParaRPr lang="fr-CA"/>
        </a:p>
      </dgm:t>
    </dgm:pt>
    <dgm:pt modelId="{E39E1A36-4783-C74A-B960-2C49E24531E1}">
      <dgm:prSet phldrT="[Texte]"/>
      <dgm:spPr>
        <a:solidFill>
          <a:srgbClr val="BAD5DF"/>
        </a:solidFill>
      </dgm:spPr>
      <dgm:t>
        <a:bodyPr/>
        <a:lstStyle/>
        <a:p>
          <a:r>
            <a:rPr lang="fr-CA" dirty="0"/>
            <a:t>Année restreinte à 2019</a:t>
          </a:r>
        </a:p>
      </dgm:t>
    </dgm:pt>
    <dgm:pt modelId="{85DD0ECE-07EF-9247-8680-87CB9131EA15}" type="parTrans" cxnId="{E08A69D9-36CB-A749-A66D-CEA46D3E13F0}">
      <dgm:prSet/>
      <dgm:spPr/>
      <dgm:t>
        <a:bodyPr/>
        <a:lstStyle/>
        <a:p>
          <a:endParaRPr lang="fr-CA"/>
        </a:p>
      </dgm:t>
    </dgm:pt>
    <dgm:pt modelId="{4EF26E73-10BC-4341-BEC1-E2A256DB2A17}" type="sibTrans" cxnId="{E08A69D9-36CB-A749-A66D-CEA46D3E13F0}">
      <dgm:prSet/>
      <dgm:spPr/>
      <dgm:t>
        <a:bodyPr/>
        <a:lstStyle/>
        <a:p>
          <a:endParaRPr lang="fr-CA"/>
        </a:p>
      </dgm:t>
    </dgm:pt>
    <dgm:pt modelId="{EC3F2D16-C2A6-6746-8FEC-D2E2C2002460}">
      <dgm:prSet/>
      <dgm:spPr>
        <a:solidFill>
          <a:srgbClr val="BAD5DF"/>
        </a:solidFill>
      </dgm:spPr>
      <dgm:t>
        <a:bodyPr/>
        <a:lstStyle/>
        <a:p>
          <a:r>
            <a:rPr lang="fr-CA" dirty="0"/>
            <a:t>4 articles : article #3, 3 autres exclus (PICO)</a:t>
          </a:r>
        </a:p>
      </dgm:t>
    </dgm:pt>
    <dgm:pt modelId="{D00BD9F3-9171-0843-AC7C-6A24C3060D38}" type="parTrans" cxnId="{867EA1B4-8F99-3D49-BF7A-EEEE615D0E5F}">
      <dgm:prSet/>
      <dgm:spPr/>
      <dgm:t>
        <a:bodyPr/>
        <a:lstStyle/>
        <a:p>
          <a:endParaRPr lang="fr-CA"/>
        </a:p>
      </dgm:t>
    </dgm:pt>
    <dgm:pt modelId="{7448EDD1-F5F0-4044-AC1E-61DE536FEA42}" type="sibTrans" cxnId="{867EA1B4-8F99-3D49-BF7A-EEEE615D0E5F}">
      <dgm:prSet/>
      <dgm:spPr/>
      <dgm:t>
        <a:bodyPr/>
        <a:lstStyle/>
        <a:p>
          <a:endParaRPr lang="fr-CA"/>
        </a:p>
      </dgm:t>
    </dgm:pt>
    <dgm:pt modelId="{5EA0FCED-BFBA-1946-B38E-3B24CFB90D6A}" type="pres">
      <dgm:prSet presAssocID="{6C657381-C043-3541-A70F-D4F88D89687C}" presName="Name0" presStyleCnt="0">
        <dgm:presLayoutVars>
          <dgm:dir/>
          <dgm:animLvl val="lvl"/>
          <dgm:resizeHandles val="exact"/>
        </dgm:presLayoutVars>
      </dgm:prSet>
      <dgm:spPr/>
    </dgm:pt>
    <dgm:pt modelId="{60577285-DC46-6944-88EB-5D5F99AB9A36}" type="pres">
      <dgm:prSet presAssocID="{6E3FB0E1-1CFF-2044-8B97-961D3FC097B0}" presName="parTxOnly" presStyleLbl="node1" presStyleIdx="0" presStyleCnt="4">
        <dgm:presLayoutVars>
          <dgm:chMax val="0"/>
          <dgm:chPref val="0"/>
          <dgm:bulletEnabled val="1"/>
        </dgm:presLayoutVars>
      </dgm:prSet>
      <dgm:spPr/>
    </dgm:pt>
    <dgm:pt modelId="{A641CB7A-DD0F-1A4B-BCEB-84A5C378B965}" type="pres">
      <dgm:prSet presAssocID="{23B4D73A-DF29-6143-9772-A024E163D136}" presName="parTxOnlySpace" presStyleCnt="0"/>
      <dgm:spPr/>
    </dgm:pt>
    <dgm:pt modelId="{57244493-2BA1-004C-AE03-3DF6C1045561}" type="pres">
      <dgm:prSet presAssocID="{FA588E2D-4F54-C24B-8213-42025B0CE276}" presName="parTxOnly" presStyleLbl="node1" presStyleIdx="1" presStyleCnt="4">
        <dgm:presLayoutVars>
          <dgm:chMax val="0"/>
          <dgm:chPref val="0"/>
          <dgm:bulletEnabled val="1"/>
        </dgm:presLayoutVars>
      </dgm:prSet>
      <dgm:spPr/>
    </dgm:pt>
    <dgm:pt modelId="{235338F6-A9FD-054F-812A-698193ACAFA1}" type="pres">
      <dgm:prSet presAssocID="{BAFF02B4-35FB-3D42-B036-91AB99FAAACB}" presName="parTxOnlySpace" presStyleCnt="0"/>
      <dgm:spPr/>
    </dgm:pt>
    <dgm:pt modelId="{215FB79E-E262-654B-8271-2C9B8A731E5D}" type="pres">
      <dgm:prSet presAssocID="{E39E1A36-4783-C74A-B960-2C49E24531E1}" presName="parTxOnly" presStyleLbl="node1" presStyleIdx="2" presStyleCnt="4">
        <dgm:presLayoutVars>
          <dgm:chMax val="0"/>
          <dgm:chPref val="0"/>
          <dgm:bulletEnabled val="1"/>
        </dgm:presLayoutVars>
      </dgm:prSet>
      <dgm:spPr/>
    </dgm:pt>
    <dgm:pt modelId="{403A405B-8144-CE42-85D4-D91ED1AA6827}" type="pres">
      <dgm:prSet presAssocID="{4EF26E73-10BC-4341-BEC1-E2A256DB2A17}" presName="parTxOnlySpace" presStyleCnt="0"/>
      <dgm:spPr/>
    </dgm:pt>
    <dgm:pt modelId="{2C75284F-A27A-2B4D-959D-D2D0A6153BA2}" type="pres">
      <dgm:prSet presAssocID="{EC3F2D16-C2A6-6746-8FEC-D2E2C2002460}" presName="parTxOnly" presStyleLbl="node1" presStyleIdx="3" presStyleCnt="4">
        <dgm:presLayoutVars>
          <dgm:chMax val="0"/>
          <dgm:chPref val="0"/>
          <dgm:bulletEnabled val="1"/>
        </dgm:presLayoutVars>
      </dgm:prSet>
      <dgm:spPr/>
    </dgm:pt>
  </dgm:ptLst>
  <dgm:cxnLst>
    <dgm:cxn modelId="{FD5E6301-E09D-744C-B894-A1987848212D}" type="presOf" srcId="{6C657381-C043-3541-A70F-D4F88D89687C}" destId="{5EA0FCED-BFBA-1946-B38E-3B24CFB90D6A}" srcOrd="0" destOrd="0" presId="urn:microsoft.com/office/officeart/2005/8/layout/chevron1"/>
    <dgm:cxn modelId="{FC865804-B7F1-AF46-BA6F-1D25C1BA723B}" type="presOf" srcId="{FA588E2D-4F54-C24B-8213-42025B0CE276}" destId="{57244493-2BA1-004C-AE03-3DF6C1045561}" srcOrd="0" destOrd="0" presId="urn:microsoft.com/office/officeart/2005/8/layout/chevron1"/>
    <dgm:cxn modelId="{A0BBFB11-C210-8B47-8D8F-2049CBCD82C7}" type="presOf" srcId="{E39E1A36-4783-C74A-B960-2C49E24531E1}" destId="{215FB79E-E262-654B-8271-2C9B8A731E5D}" srcOrd="0" destOrd="0" presId="urn:microsoft.com/office/officeart/2005/8/layout/chevron1"/>
    <dgm:cxn modelId="{186D6816-4511-934D-83A2-E047AF71A61E}" type="presOf" srcId="{EC3F2D16-C2A6-6746-8FEC-D2E2C2002460}" destId="{2C75284F-A27A-2B4D-959D-D2D0A6153BA2}" srcOrd="0" destOrd="0" presId="urn:microsoft.com/office/officeart/2005/8/layout/chevron1"/>
    <dgm:cxn modelId="{434EB49D-E46D-FA47-A6B2-82F6FB6FAC98}" srcId="{6C657381-C043-3541-A70F-D4F88D89687C}" destId="{6E3FB0E1-1CFF-2044-8B97-961D3FC097B0}" srcOrd="0" destOrd="0" parTransId="{A1E9873E-DD48-5C48-99E8-B186D5D7954E}" sibTransId="{23B4D73A-DF29-6143-9772-A024E163D136}"/>
    <dgm:cxn modelId="{867EA1B4-8F99-3D49-BF7A-EEEE615D0E5F}" srcId="{6C657381-C043-3541-A70F-D4F88D89687C}" destId="{EC3F2D16-C2A6-6746-8FEC-D2E2C2002460}" srcOrd="3" destOrd="0" parTransId="{D00BD9F3-9171-0843-AC7C-6A24C3060D38}" sibTransId="{7448EDD1-F5F0-4044-AC1E-61DE536FEA42}"/>
    <dgm:cxn modelId="{0E4B92B8-CCD2-4343-B75C-D2C26CE16447}" type="presOf" srcId="{6E3FB0E1-1CFF-2044-8B97-961D3FC097B0}" destId="{60577285-DC46-6944-88EB-5D5F99AB9A36}" srcOrd="0" destOrd="0" presId="urn:microsoft.com/office/officeart/2005/8/layout/chevron1"/>
    <dgm:cxn modelId="{83A271BC-4290-2744-A6D7-A91DADDD92B6}" srcId="{6C657381-C043-3541-A70F-D4F88D89687C}" destId="{FA588E2D-4F54-C24B-8213-42025B0CE276}" srcOrd="1" destOrd="0" parTransId="{B44B4DAF-2745-6842-AB0B-8C0D225853D2}" sibTransId="{BAFF02B4-35FB-3D42-B036-91AB99FAAACB}"/>
    <dgm:cxn modelId="{E08A69D9-36CB-A749-A66D-CEA46D3E13F0}" srcId="{6C657381-C043-3541-A70F-D4F88D89687C}" destId="{E39E1A36-4783-C74A-B960-2C49E24531E1}" srcOrd="2" destOrd="0" parTransId="{85DD0ECE-07EF-9247-8680-87CB9131EA15}" sibTransId="{4EF26E73-10BC-4341-BEC1-E2A256DB2A17}"/>
    <dgm:cxn modelId="{B454B29F-02D5-6548-AF8B-6B0159B86BE6}" type="presParOf" srcId="{5EA0FCED-BFBA-1946-B38E-3B24CFB90D6A}" destId="{60577285-DC46-6944-88EB-5D5F99AB9A36}" srcOrd="0" destOrd="0" presId="urn:microsoft.com/office/officeart/2005/8/layout/chevron1"/>
    <dgm:cxn modelId="{766B9D3E-4914-564C-A52F-BEA28C178E21}" type="presParOf" srcId="{5EA0FCED-BFBA-1946-B38E-3B24CFB90D6A}" destId="{A641CB7A-DD0F-1A4B-BCEB-84A5C378B965}" srcOrd="1" destOrd="0" presId="urn:microsoft.com/office/officeart/2005/8/layout/chevron1"/>
    <dgm:cxn modelId="{E14873E6-B2F8-0647-BD6A-FFF039440419}" type="presParOf" srcId="{5EA0FCED-BFBA-1946-B38E-3B24CFB90D6A}" destId="{57244493-2BA1-004C-AE03-3DF6C1045561}" srcOrd="2" destOrd="0" presId="urn:microsoft.com/office/officeart/2005/8/layout/chevron1"/>
    <dgm:cxn modelId="{1DC126F7-5379-0C47-8449-4D2FA20889AC}" type="presParOf" srcId="{5EA0FCED-BFBA-1946-B38E-3B24CFB90D6A}" destId="{235338F6-A9FD-054F-812A-698193ACAFA1}" srcOrd="3" destOrd="0" presId="urn:microsoft.com/office/officeart/2005/8/layout/chevron1"/>
    <dgm:cxn modelId="{7E67781F-A205-F244-AF88-3A604BCEFD8A}" type="presParOf" srcId="{5EA0FCED-BFBA-1946-B38E-3B24CFB90D6A}" destId="{215FB79E-E262-654B-8271-2C9B8A731E5D}" srcOrd="4" destOrd="0" presId="urn:microsoft.com/office/officeart/2005/8/layout/chevron1"/>
    <dgm:cxn modelId="{016CADD5-FBF8-C34A-9408-8EF95EC891C0}" type="presParOf" srcId="{5EA0FCED-BFBA-1946-B38E-3B24CFB90D6A}" destId="{403A405B-8144-CE42-85D4-D91ED1AA6827}" srcOrd="5" destOrd="0" presId="urn:microsoft.com/office/officeart/2005/8/layout/chevron1"/>
    <dgm:cxn modelId="{6825217F-7233-794F-9712-E73E027D2F22}" type="presParOf" srcId="{5EA0FCED-BFBA-1946-B38E-3B24CFB90D6A}" destId="{2C75284F-A27A-2B4D-959D-D2D0A6153BA2}" srcOrd="6" destOrd="0" presId="urn:microsoft.com/office/officeart/2005/8/layout/chevron1"/>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F561F9-B3A2-884E-A74E-BBD791F9A767}" type="doc">
      <dgm:prSet loTypeId="urn:microsoft.com/office/officeart/2005/8/layout/process2" loCatId="" qsTypeId="urn:microsoft.com/office/officeart/2005/8/quickstyle/simple1" qsCatId="simple" csTypeId="urn:microsoft.com/office/officeart/2005/8/colors/accent1_2" csCatId="accent1" phldr="1"/>
      <dgm:spPr/>
    </dgm:pt>
    <dgm:pt modelId="{D5E89628-3D82-B746-8E73-0B2BF904608F}">
      <dgm:prSet phldrT="[Texte]"/>
      <dgm:spPr>
        <a:solidFill>
          <a:srgbClr val="62A0AA"/>
        </a:solidFill>
      </dgm:spPr>
      <dgm:t>
        <a:bodyPr/>
        <a:lstStyle/>
        <a:p>
          <a:pPr>
            <a:buClrTx/>
            <a:buSzTx/>
            <a:buFontTx/>
            <a:buNone/>
          </a:pPr>
          <a:r>
            <a:rPr lang="fr-CA" i="1" dirty="0" err="1">
              <a:effectLst/>
              <a:latin typeface="+mn-lt"/>
              <a:ea typeface="Calibri" panose="020F0502020204030204" pitchFamily="34" charset="0"/>
            </a:rPr>
            <a:t>Auricular</a:t>
          </a:r>
          <a:r>
            <a:rPr lang="fr-CA" i="1" dirty="0">
              <a:effectLst/>
              <a:latin typeface="+mn-lt"/>
              <a:ea typeface="Calibri" panose="020F0502020204030204" pitchFamily="34" charset="0"/>
            </a:rPr>
            <a:t> acupuncture </a:t>
          </a:r>
          <a:r>
            <a:rPr lang="fr-CA" i="1" dirty="0" err="1">
              <a:effectLst/>
              <a:latin typeface="+mn-lt"/>
              <a:ea typeface="Calibri" panose="020F0502020204030204" pitchFamily="34" charset="0"/>
            </a:rPr>
            <a:t>chronic</a:t>
          </a:r>
          <a:r>
            <a:rPr lang="fr-CA" i="1" dirty="0">
              <a:effectLst/>
              <a:latin typeface="+mn-lt"/>
              <a:ea typeface="Calibri" panose="020F0502020204030204" pitchFamily="34" charset="0"/>
            </a:rPr>
            <a:t> back pain</a:t>
          </a:r>
          <a:r>
            <a:rPr lang="fr-CA" dirty="0">
              <a:effectLst/>
              <a:latin typeface="+mn-lt"/>
              <a:ea typeface="Calibri" panose="020F0502020204030204" pitchFamily="34" charset="0"/>
            </a:rPr>
            <a:t> </a:t>
          </a:r>
          <a:r>
            <a:rPr lang="fr-CA" dirty="0">
              <a:effectLst/>
              <a:latin typeface="+mn-lt"/>
            </a:rPr>
            <a:t> + date à partir de 2019</a:t>
          </a:r>
          <a:endParaRPr lang="fr-CA" dirty="0">
            <a:latin typeface="+mn-lt"/>
          </a:endParaRPr>
        </a:p>
      </dgm:t>
    </dgm:pt>
    <dgm:pt modelId="{E12C3371-D766-1E40-8B7A-5593BC4C0FD1}" type="parTrans" cxnId="{CF5ADC41-6E2E-E046-B1BB-35015CF85CCB}">
      <dgm:prSet/>
      <dgm:spPr/>
      <dgm:t>
        <a:bodyPr/>
        <a:lstStyle/>
        <a:p>
          <a:endParaRPr lang="fr-CA"/>
        </a:p>
      </dgm:t>
    </dgm:pt>
    <dgm:pt modelId="{C3C6DB4B-B943-7D4F-A424-41090FEA724D}" type="sibTrans" cxnId="{CF5ADC41-6E2E-E046-B1BB-35015CF85CCB}">
      <dgm:prSet/>
      <dgm:spPr/>
      <dgm:t>
        <a:bodyPr/>
        <a:lstStyle/>
        <a:p>
          <a:endParaRPr lang="fr-CA"/>
        </a:p>
      </dgm:t>
    </dgm:pt>
    <dgm:pt modelId="{A6E41F58-BF92-7948-B3DB-1016DD46F7D5}">
      <dgm:prSet phldrT="[Texte]"/>
      <dgm:spPr>
        <a:solidFill>
          <a:srgbClr val="BAD5DF"/>
        </a:solidFill>
      </dgm:spPr>
      <dgm:t>
        <a:bodyPr/>
        <a:lstStyle/>
        <a:p>
          <a:r>
            <a:rPr lang="fr-CA" dirty="0"/>
            <a:t>7570 résultats</a:t>
          </a:r>
        </a:p>
      </dgm:t>
    </dgm:pt>
    <dgm:pt modelId="{D1E19773-B88B-5443-A66B-3BF74EDF25EA}" type="parTrans" cxnId="{6A8A6A47-3ABD-7743-94FE-9AE270E30596}">
      <dgm:prSet/>
      <dgm:spPr/>
      <dgm:t>
        <a:bodyPr/>
        <a:lstStyle/>
        <a:p>
          <a:endParaRPr lang="fr-CA"/>
        </a:p>
      </dgm:t>
    </dgm:pt>
    <dgm:pt modelId="{858635A8-7985-D445-8072-159AC3FA40CB}" type="sibTrans" cxnId="{6A8A6A47-3ABD-7743-94FE-9AE270E30596}">
      <dgm:prSet/>
      <dgm:spPr/>
      <dgm:t>
        <a:bodyPr/>
        <a:lstStyle/>
        <a:p>
          <a:endParaRPr lang="fr-CA"/>
        </a:p>
      </dgm:t>
    </dgm:pt>
    <dgm:pt modelId="{B92C4332-7A78-9B43-B093-02BA72E736A0}">
      <dgm:prSet phldrT="[Texte]"/>
      <dgm:spPr>
        <a:solidFill>
          <a:srgbClr val="62A0AA"/>
        </a:solidFill>
      </dgm:spPr>
      <dgm:t>
        <a:bodyPr/>
        <a:lstStyle/>
        <a:p>
          <a:r>
            <a:rPr lang="fr-CA" dirty="0"/>
            <a:t>Articles #1, #2 et #3 retrouvés</a:t>
          </a:r>
        </a:p>
        <a:p>
          <a:r>
            <a:rPr lang="fr-CA" dirty="0"/>
            <a:t>Exclusion : PICO, étude en cours</a:t>
          </a:r>
        </a:p>
      </dgm:t>
    </dgm:pt>
    <dgm:pt modelId="{31C5DA2B-BBDD-A04D-9921-9EBB4D8969F0}" type="parTrans" cxnId="{C811CFA0-A816-2C42-9B62-97A46CBE98FA}">
      <dgm:prSet/>
      <dgm:spPr/>
      <dgm:t>
        <a:bodyPr/>
        <a:lstStyle/>
        <a:p>
          <a:endParaRPr lang="fr-CA"/>
        </a:p>
      </dgm:t>
    </dgm:pt>
    <dgm:pt modelId="{9D02C864-036A-454F-8015-A6CC2018B382}" type="sibTrans" cxnId="{C811CFA0-A816-2C42-9B62-97A46CBE98FA}">
      <dgm:prSet/>
      <dgm:spPr/>
      <dgm:t>
        <a:bodyPr/>
        <a:lstStyle/>
        <a:p>
          <a:endParaRPr lang="fr-CA"/>
        </a:p>
      </dgm:t>
    </dgm:pt>
    <dgm:pt modelId="{C32BD089-2414-924B-8926-21446A2006BF}" type="pres">
      <dgm:prSet presAssocID="{B0F561F9-B3A2-884E-A74E-BBD791F9A767}" presName="linearFlow" presStyleCnt="0">
        <dgm:presLayoutVars>
          <dgm:resizeHandles val="exact"/>
        </dgm:presLayoutVars>
      </dgm:prSet>
      <dgm:spPr/>
    </dgm:pt>
    <dgm:pt modelId="{A27164C2-E991-4542-91A6-8835A8512838}" type="pres">
      <dgm:prSet presAssocID="{D5E89628-3D82-B746-8E73-0B2BF904608F}" presName="node" presStyleLbl="node1" presStyleIdx="0" presStyleCnt="3">
        <dgm:presLayoutVars>
          <dgm:bulletEnabled val="1"/>
        </dgm:presLayoutVars>
      </dgm:prSet>
      <dgm:spPr/>
    </dgm:pt>
    <dgm:pt modelId="{32B04B94-7EBF-5940-B04D-F9AAE46CB31B}" type="pres">
      <dgm:prSet presAssocID="{C3C6DB4B-B943-7D4F-A424-41090FEA724D}" presName="sibTrans" presStyleLbl="sibTrans2D1" presStyleIdx="0" presStyleCnt="2"/>
      <dgm:spPr/>
    </dgm:pt>
    <dgm:pt modelId="{B81FB6C5-86D4-AC4D-B674-BF6C2D306937}" type="pres">
      <dgm:prSet presAssocID="{C3C6DB4B-B943-7D4F-A424-41090FEA724D}" presName="connectorText" presStyleLbl="sibTrans2D1" presStyleIdx="0" presStyleCnt="2"/>
      <dgm:spPr/>
    </dgm:pt>
    <dgm:pt modelId="{881E168E-8F17-D345-B3C2-E86C8A3CBC1A}" type="pres">
      <dgm:prSet presAssocID="{A6E41F58-BF92-7948-B3DB-1016DD46F7D5}" presName="node" presStyleLbl="node1" presStyleIdx="1" presStyleCnt="3">
        <dgm:presLayoutVars>
          <dgm:bulletEnabled val="1"/>
        </dgm:presLayoutVars>
      </dgm:prSet>
      <dgm:spPr/>
    </dgm:pt>
    <dgm:pt modelId="{7F0CF8FA-F6DC-AC48-90FB-E7B339D1452D}" type="pres">
      <dgm:prSet presAssocID="{858635A8-7985-D445-8072-159AC3FA40CB}" presName="sibTrans" presStyleLbl="sibTrans2D1" presStyleIdx="1" presStyleCnt="2"/>
      <dgm:spPr/>
    </dgm:pt>
    <dgm:pt modelId="{CFAEAA15-5188-C84C-90D6-B55E738733A1}" type="pres">
      <dgm:prSet presAssocID="{858635A8-7985-D445-8072-159AC3FA40CB}" presName="connectorText" presStyleLbl="sibTrans2D1" presStyleIdx="1" presStyleCnt="2"/>
      <dgm:spPr/>
    </dgm:pt>
    <dgm:pt modelId="{8CC8B619-3777-7B41-872F-5A767EDEC2F8}" type="pres">
      <dgm:prSet presAssocID="{B92C4332-7A78-9B43-B093-02BA72E736A0}" presName="node" presStyleLbl="node1" presStyleIdx="2" presStyleCnt="3">
        <dgm:presLayoutVars>
          <dgm:bulletEnabled val="1"/>
        </dgm:presLayoutVars>
      </dgm:prSet>
      <dgm:spPr/>
    </dgm:pt>
  </dgm:ptLst>
  <dgm:cxnLst>
    <dgm:cxn modelId="{39B40F35-6FBF-F04C-81EC-08165A33956B}" type="presOf" srcId="{C3C6DB4B-B943-7D4F-A424-41090FEA724D}" destId="{32B04B94-7EBF-5940-B04D-F9AAE46CB31B}" srcOrd="0" destOrd="0" presId="urn:microsoft.com/office/officeart/2005/8/layout/process2"/>
    <dgm:cxn modelId="{DFE28238-AC60-9743-8214-2CBA71E267C5}" type="presOf" srcId="{B92C4332-7A78-9B43-B093-02BA72E736A0}" destId="{8CC8B619-3777-7B41-872F-5A767EDEC2F8}" srcOrd="0" destOrd="0" presId="urn:microsoft.com/office/officeart/2005/8/layout/process2"/>
    <dgm:cxn modelId="{2D2DBA38-F3E0-C645-AC22-ECC7FD586DB3}" type="presOf" srcId="{A6E41F58-BF92-7948-B3DB-1016DD46F7D5}" destId="{881E168E-8F17-D345-B3C2-E86C8A3CBC1A}" srcOrd="0" destOrd="0" presId="urn:microsoft.com/office/officeart/2005/8/layout/process2"/>
    <dgm:cxn modelId="{02605D3C-244B-8340-AEB6-A952A4909B16}" type="presOf" srcId="{858635A8-7985-D445-8072-159AC3FA40CB}" destId="{7F0CF8FA-F6DC-AC48-90FB-E7B339D1452D}" srcOrd="0" destOrd="0" presId="urn:microsoft.com/office/officeart/2005/8/layout/process2"/>
    <dgm:cxn modelId="{B5B12B40-B757-D14B-B353-79DD34822DF5}" type="presOf" srcId="{B0F561F9-B3A2-884E-A74E-BBD791F9A767}" destId="{C32BD089-2414-924B-8926-21446A2006BF}" srcOrd="0" destOrd="0" presId="urn:microsoft.com/office/officeart/2005/8/layout/process2"/>
    <dgm:cxn modelId="{CF5ADC41-6E2E-E046-B1BB-35015CF85CCB}" srcId="{B0F561F9-B3A2-884E-A74E-BBD791F9A767}" destId="{D5E89628-3D82-B746-8E73-0B2BF904608F}" srcOrd="0" destOrd="0" parTransId="{E12C3371-D766-1E40-8B7A-5593BC4C0FD1}" sibTransId="{C3C6DB4B-B943-7D4F-A424-41090FEA724D}"/>
    <dgm:cxn modelId="{6A8A6A47-3ABD-7743-94FE-9AE270E30596}" srcId="{B0F561F9-B3A2-884E-A74E-BBD791F9A767}" destId="{A6E41F58-BF92-7948-B3DB-1016DD46F7D5}" srcOrd="1" destOrd="0" parTransId="{D1E19773-B88B-5443-A66B-3BF74EDF25EA}" sibTransId="{858635A8-7985-D445-8072-159AC3FA40CB}"/>
    <dgm:cxn modelId="{9D8F615B-3617-2B43-A831-926566BDD29A}" type="presOf" srcId="{C3C6DB4B-B943-7D4F-A424-41090FEA724D}" destId="{B81FB6C5-86D4-AC4D-B674-BF6C2D306937}" srcOrd="1" destOrd="0" presId="urn:microsoft.com/office/officeart/2005/8/layout/process2"/>
    <dgm:cxn modelId="{00F78E7E-C66F-914C-985D-05DB3DAE91BE}" type="presOf" srcId="{858635A8-7985-D445-8072-159AC3FA40CB}" destId="{CFAEAA15-5188-C84C-90D6-B55E738733A1}" srcOrd="1" destOrd="0" presId="urn:microsoft.com/office/officeart/2005/8/layout/process2"/>
    <dgm:cxn modelId="{C811CFA0-A816-2C42-9B62-97A46CBE98FA}" srcId="{B0F561F9-B3A2-884E-A74E-BBD791F9A767}" destId="{B92C4332-7A78-9B43-B093-02BA72E736A0}" srcOrd="2" destOrd="0" parTransId="{31C5DA2B-BBDD-A04D-9921-9EBB4D8969F0}" sibTransId="{9D02C864-036A-454F-8015-A6CC2018B382}"/>
    <dgm:cxn modelId="{4FCD4BEA-3DAA-E649-BE52-6A0D6E2270A5}" type="presOf" srcId="{D5E89628-3D82-B746-8E73-0B2BF904608F}" destId="{A27164C2-E991-4542-91A6-8835A8512838}" srcOrd="0" destOrd="0" presId="urn:microsoft.com/office/officeart/2005/8/layout/process2"/>
    <dgm:cxn modelId="{5FA03844-E9D1-B44E-BDD9-D73538EE1285}" type="presParOf" srcId="{C32BD089-2414-924B-8926-21446A2006BF}" destId="{A27164C2-E991-4542-91A6-8835A8512838}" srcOrd="0" destOrd="0" presId="urn:microsoft.com/office/officeart/2005/8/layout/process2"/>
    <dgm:cxn modelId="{6864E28D-6900-7C4B-9EBD-8DEA2C1A5AC7}" type="presParOf" srcId="{C32BD089-2414-924B-8926-21446A2006BF}" destId="{32B04B94-7EBF-5940-B04D-F9AAE46CB31B}" srcOrd="1" destOrd="0" presId="urn:microsoft.com/office/officeart/2005/8/layout/process2"/>
    <dgm:cxn modelId="{F3DBC955-E3F6-3846-BE8A-95536C705CC5}" type="presParOf" srcId="{32B04B94-7EBF-5940-B04D-F9AAE46CB31B}" destId="{B81FB6C5-86D4-AC4D-B674-BF6C2D306937}" srcOrd="0" destOrd="0" presId="urn:microsoft.com/office/officeart/2005/8/layout/process2"/>
    <dgm:cxn modelId="{4C3615BA-5E69-E842-B338-E5A468AEB80D}" type="presParOf" srcId="{C32BD089-2414-924B-8926-21446A2006BF}" destId="{881E168E-8F17-D345-B3C2-E86C8A3CBC1A}" srcOrd="2" destOrd="0" presId="urn:microsoft.com/office/officeart/2005/8/layout/process2"/>
    <dgm:cxn modelId="{AE9252DE-035B-DC4B-B5B4-1ACB4B9DD764}" type="presParOf" srcId="{C32BD089-2414-924B-8926-21446A2006BF}" destId="{7F0CF8FA-F6DC-AC48-90FB-E7B339D1452D}" srcOrd="3" destOrd="0" presId="urn:microsoft.com/office/officeart/2005/8/layout/process2"/>
    <dgm:cxn modelId="{E53490C6-0BDC-3146-8238-E361D8CF09F3}" type="presParOf" srcId="{7F0CF8FA-F6DC-AC48-90FB-E7B339D1452D}" destId="{CFAEAA15-5188-C84C-90D6-B55E738733A1}" srcOrd="0" destOrd="0" presId="urn:microsoft.com/office/officeart/2005/8/layout/process2"/>
    <dgm:cxn modelId="{1F8B8218-FB5E-CC46-830C-E0DF3E65B816}" type="presParOf" srcId="{C32BD089-2414-924B-8926-21446A2006BF}" destId="{8CC8B619-3777-7B41-872F-5A767EDEC2F8}"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F561F9-B3A2-884E-A74E-BBD791F9A767}" type="doc">
      <dgm:prSet loTypeId="urn:microsoft.com/office/officeart/2005/8/layout/process2" loCatId="" qsTypeId="urn:microsoft.com/office/officeart/2005/8/quickstyle/simple1" qsCatId="simple" csTypeId="urn:microsoft.com/office/officeart/2005/8/colors/accent1_2" csCatId="accent1" phldr="1"/>
      <dgm:spPr/>
    </dgm:pt>
    <dgm:pt modelId="{D5E89628-3D82-B746-8E73-0B2BF904608F}">
      <dgm:prSet phldrT="[Texte]"/>
      <dgm:spPr>
        <a:solidFill>
          <a:srgbClr val="BAD5DF"/>
        </a:solidFill>
      </dgm:spPr>
      <dgm:t>
        <a:bodyPr/>
        <a:lstStyle/>
        <a:p>
          <a:pPr>
            <a:buClrTx/>
            <a:buSzTx/>
            <a:buFontTx/>
            <a:buNone/>
          </a:pPr>
          <a:r>
            <a:rPr lang="fr-CA" i="0" dirty="0">
              <a:effectLst/>
              <a:latin typeface="+mn-lt"/>
              <a:ea typeface="Calibri" panose="020F0502020204030204" pitchFamily="34" charset="0"/>
            </a:rPr>
            <a:t>Intervention : </a:t>
          </a:r>
          <a:r>
            <a:rPr lang="fr-CA" i="1" dirty="0" err="1">
              <a:effectLst/>
              <a:latin typeface="+mn-lt"/>
              <a:ea typeface="Calibri" panose="020F0502020204030204" pitchFamily="34" charset="0"/>
            </a:rPr>
            <a:t>Auricular</a:t>
          </a:r>
          <a:r>
            <a:rPr lang="fr-CA" i="1" dirty="0">
              <a:effectLst/>
              <a:latin typeface="+mn-lt"/>
              <a:ea typeface="Calibri" panose="020F0502020204030204" pitchFamily="34" charset="0"/>
            </a:rPr>
            <a:t> acupuncture </a:t>
          </a:r>
        </a:p>
        <a:p>
          <a:pPr>
            <a:buClrTx/>
            <a:buSzTx/>
            <a:buFontTx/>
            <a:buNone/>
          </a:pPr>
          <a:r>
            <a:rPr lang="fr-CA" i="0" dirty="0">
              <a:effectLst/>
              <a:latin typeface="+mn-lt"/>
              <a:ea typeface="Calibri" panose="020F0502020204030204" pitchFamily="34" charset="0"/>
            </a:rPr>
            <a:t>Population : </a:t>
          </a:r>
          <a:r>
            <a:rPr lang="fr-CA" i="1" dirty="0" err="1">
              <a:effectLst/>
              <a:latin typeface="+mn-lt"/>
              <a:ea typeface="Calibri" panose="020F0502020204030204" pitchFamily="34" charset="0"/>
            </a:rPr>
            <a:t>chronic</a:t>
          </a:r>
          <a:r>
            <a:rPr lang="fr-CA" i="1" dirty="0">
              <a:effectLst/>
              <a:latin typeface="+mn-lt"/>
              <a:ea typeface="Calibri" panose="020F0502020204030204" pitchFamily="34" charset="0"/>
            </a:rPr>
            <a:t> back pain</a:t>
          </a:r>
          <a:r>
            <a:rPr lang="fr-CA" dirty="0">
              <a:effectLst/>
              <a:latin typeface="+mn-lt"/>
              <a:ea typeface="Calibri" panose="020F0502020204030204" pitchFamily="34" charset="0"/>
            </a:rPr>
            <a:t> </a:t>
          </a:r>
          <a:endParaRPr lang="fr-CA" dirty="0">
            <a:latin typeface="+mn-lt"/>
          </a:endParaRPr>
        </a:p>
      </dgm:t>
    </dgm:pt>
    <dgm:pt modelId="{E12C3371-D766-1E40-8B7A-5593BC4C0FD1}" type="parTrans" cxnId="{CF5ADC41-6E2E-E046-B1BB-35015CF85CCB}">
      <dgm:prSet/>
      <dgm:spPr/>
      <dgm:t>
        <a:bodyPr/>
        <a:lstStyle/>
        <a:p>
          <a:endParaRPr lang="fr-CA"/>
        </a:p>
      </dgm:t>
    </dgm:pt>
    <dgm:pt modelId="{C3C6DB4B-B943-7D4F-A424-41090FEA724D}" type="sibTrans" cxnId="{CF5ADC41-6E2E-E046-B1BB-35015CF85CCB}">
      <dgm:prSet/>
      <dgm:spPr/>
      <dgm:t>
        <a:bodyPr/>
        <a:lstStyle/>
        <a:p>
          <a:endParaRPr lang="fr-CA"/>
        </a:p>
      </dgm:t>
    </dgm:pt>
    <dgm:pt modelId="{A6E41F58-BF92-7948-B3DB-1016DD46F7D5}">
      <dgm:prSet phldrT="[Texte]"/>
      <dgm:spPr>
        <a:solidFill>
          <a:srgbClr val="62A0AA"/>
        </a:solidFill>
      </dgm:spPr>
      <dgm:t>
        <a:bodyPr/>
        <a:lstStyle/>
        <a:p>
          <a:r>
            <a:rPr lang="fr-CA" dirty="0"/>
            <a:t>5 résultats</a:t>
          </a:r>
        </a:p>
      </dgm:t>
    </dgm:pt>
    <dgm:pt modelId="{D1E19773-B88B-5443-A66B-3BF74EDF25EA}" type="parTrans" cxnId="{6A8A6A47-3ABD-7743-94FE-9AE270E30596}">
      <dgm:prSet/>
      <dgm:spPr/>
      <dgm:t>
        <a:bodyPr/>
        <a:lstStyle/>
        <a:p>
          <a:endParaRPr lang="fr-CA"/>
        </a:p>
      </dgm:t>
    </dgm:pt>
    <dgm:pt modelId="{858635A8-7985-D445-8072-159AC3FA40CB}" type="sibTrans" cxnId="{6A8A6A47-3ABD-7743-94FE-9AE270E30596}">
      <dgm:prSet/>
      <dgm:spPr/>
      <dgm:t>
        <a:bodyPr/>
        <a:lstStyle/>
        <a:p>
          <a:endParaRPr lang="fr-CA"/>
        </a:p>
      </dgm:t>
    </dgm:pt>
    <dgm:pt modelId="{B92C4332-7A78-9B43-B093-02BA72E736A0}">
      <dgm:prSet phldrT="[Texte]"/>
      <dgm:spPr>
        <a:solidFill>
          <a:srgbClr val="BAD5DF"/>
        </a:solidFill>
      </dgm:spPr>
      <dgm:t>
        <a:bodyPr/>
        <a:lstStyle/>
        <a:p>
          <a:r>
            <a:rPr lang="fr-CA" dirty="0"/>
            <a:t>Article #2 trouvé</a:t>
          </a:r>
        </a:p>
        <a:p>
          <a:r>
            <a:rPr lang="fr-CA" dirty="0"/>
            <a:t>Exclusion : PICO, étude en cours, lignes directrices</a:t>
          </a:r>
        </a:p>
      </dgm:t>
    </dgm:pt>
    <dgm:pt modelId="{31C5DA2B-BBDD-A04D-9921-9EBB4D8969F0}" type="parTrans" cxnId="{C811CFA0-A816-2C42-9B62-97A46CBE98FA}">
      <dgm:prSet/>
      <dgm:spPr/>
      <dgm:t>
        <a:bodyPr/>
        <a:lstStyle/>
        <a:p>
          <a:endParaRPr lang="fr-CA"/>
        </a:p>
      </dgm:t>
    </dgm:pt>
    <dgm:pt modelId="{9D02C864-036A-454F-8015-A6CC2018B382}" type="sibTrans" cxnId="{C811CFA0-A816-2C42-9B62-97A46CBE98FA}">
      <dgm:prSet/>
      <dgm:spPr/>
      <dgm:t>
        <a:bodyPr/>
        <a:lstStyle/>
        <a:p>
          <a:endParaRPr lang="fr-CA"/>
        </a:p>
      </dgm:t>
    </dgm:pt>
    <dgm:pt modelId="{C32BD089-2414-924B-8926-21446A2006BF}" type="pres">
      <dgm:prSet presAssocID="{B0F561F9-B3A2-884E-A74E-BBD791F9A767}" presName="linearFlow" presStyleCnt="0">
        <dgm:presLayoutVars>
          <dgm:resizeHandles val="exact"/>
        </dgm:presLayoutVars>
      </dgm:prSet>
      <dgm:spPr/>
    </dgm:pt>
    <dgm:pt modelId="{A27164C2-E991-4542-91A6-8835A8512838}" type="pres">
      <dgm:prSet presAssocID="{D5E89628-3D82-B746-8E73-0B2BF904608F}" presName="node" presStyleLbl="node1" presStyleIdx="0" presStyleCnt="3">
        <dgm:presLayoutVars>
          <dgm:bulletEnabled val="1"/>
        </dgm:presLayoutVars>
      </dgm:prSet>
      <dgm:spPr/>
    </dgm:pt>
    <dgm:pt modelId="{32B04B94-7EBF-5940-B04D-F9AAE46CB31B}" type="pres">
      <dgm:prSet presAssocID="{C3C6DB4B-B943-7D4F-A424-41090FEA724D}" presName="sibTrans" presStyleLbl="sibTrans2D1" presStyleIdx="0" presStyleCnt="2"/>
      <dgm:spPr/>
    </dgm:pt>
    <dgm:pt modelId="{B81FB6C5-86D4-AC4D-B674-BF6C2D306937}" type="pres">
      <dgm:prSet presAssocID="{C3C6DB4B-B943-7D4F-A424-41090FEA724D}" presName="connectorText" presStyleLbl="sibTrans2D1" presStyleIdx="0" presStyleCnt="2"/>
      <dgm:spPr/>
    </dgm:pt>
    <dgm:pt modelId="{881E168E-8F17-D345-B3C2-E86C8A3CBC1A}" type="pres">
      <dgm:prSet presAssocID="{A6E41F58-BF92-7948-B3DB-1016DD46F7D5}" presName="node" presStyleLbl="node1" presStyleIdx="1" presStyleCnt="3">
        <dgm:presLayoutVars>
          <dgm:bulletEnabled val="1"/>
        </dgm:presLayoutVars>
      </dgm:prSet>
      <dgm:spPr/>
    </dgm:pt>
    <dgm:pt modelId="{7F0CF8FA-F6DC-AC48-90FB-E7B339D1452D}" type="pres">
      <dgm:prSet presAssocID="{858635A8-7985-D445-8072-159AC3FA40CB}" presName="sibTrans" presStyleLbl="sibTrans2D1" presStyleIdx="1" presStyleCnt="2"/>
      <dgm:spPr/>
    </dgm:pt>
    <dgm:pt modelId="{CFAEAA15-5188-C84C-90D6-B55E738733A1}" type="pres">
      <dgm:prSet presAssocID="{858635A8-7985-D445-8072-159AC3FA40CB}" presName="connectorText" presStyleLbl="sibTrans2D1" presStyleIdx="1" presStyleCnt="2"/>
      <dgm:spPr/>
    </dgm:pt>
    <dgm:pt modelId="{8CC8B619-3777-7B41-872F-5A767EDEC2F8}" type="pres">
      <dgm:prSet presAssocID="{B92C4332-7A78-9B43-B093-02BA72E736A0}" presName="node" presStyleLbl="node1" presStyleIdx="2" presStyleCnt="3">
        <dgm:presLayoutVars>
          <dgm:bulletEnabled val="1"/>
        </dgm:presLayoutVars>
      </dgm:prSet>
      <dgm:spPr/>
    </dgm:pt>
  </dgm:ptLst>
  <dgm:cxnLst>
    <dgm:cxn modelId="{39B40F35-6FBF-F04C-81EC-08165A33956B}" type="presOf" srcId="{C3C6DB4B-B943-7D4F-A424-41090FEA724D}" destId="{32B04B94-7EBF-5940-B04D-F9AAE46CB31B}" srcOrd="0" destOrd="0" presId="urn:microsoft.com/office/officeart/2005/8/layout/process2"/>
    <dgm:cxn modelId="{DFE28238-AC60-9743-8214-2CBA71E267C5}" type="presOf" srcId="{B92C4332-7A78-9B43-B093-02BA72E736A0}" destId="{8CC8B619-3777-7B41-872F-5A767EDEC2F8}" srcOrd="0" destOrd="0" presId="urn:microsoft.com/office/officeart/2005/8/layout/process2"/>
    <dgm:cxn modelId="{2D2DBA38-F3E0-C645-AC22-ECC7FD586DB3}" type="presOf" srcId="{A6E41F58-BF92-7948-B3DB-1016DD46F7D5}" destId="{881E168E-8F17-D345-B3C2-E86C8A3CBC1A}" srcOrd="0" destOrd="0" presId="urn:microsoft.com/office/officeart/2005/8/layout/process2"/>
    <dgm:cxn modelId="{02605D3C-244B-8340-AEB6-A952A4909B16}" type="presOf" srcId="{858635A8-7985-D445-8072-159AC3FA40CB}" destId="{7F0CF8FA-F6DC-AC48-90FB-E7B339D1452D}" srcOrd="0" destOrd="0" presId="urn:microsoft.com/office/officeart/2005/8/layout/process2"/>
    <dgm:cxn modelId="{B5B12B40-B757-D14B-B353-79DD34822DF5}" type="presOf" srcId="{B0F561F9-B3A2-884E-A74E-BBD791F9A767}" destId="{C32BD089-2414-924B-8926-21446A2006BF}" srcOrd="0" destOrd="0" presId="urn:microsoft.com/office/officeart/2005/8/layout/process2"/>
    <dgm:cxn modelId="{CF5ADC41-6E2E-E046-B1BB-35015CF85CCB}" srcId="{B0F561F9-B3A2-884E-A74E-BBD791F9A767}" destId="{D5E89628-3D82-B746-8E73-0B2BF904608F}" srcOrd="0" destOrd="0" parTransId="{E12C3371-D766-1E40-8B7A-5593BC4C0FD1}" sibTransId="{C3C6DB4B-B943-7D4F-A424-41090FEA724D}"/>
    <dgm:cxn modelId="{6A8A6A47-3ABD-7743-94FE-9AE270E30596}" srcId="{B0F561F9-B3A2-884E-A74E-BBD791F9A767}" destId="{A6E41F58-BF92-7948-B3DB-1016DD46F7D5}" srcOrd="1" destOrd="0" parTransId="{D1E19773-B88B-5443-A66B-3BF74EDF25EA}" sibTransId="{858635A8-7985-D445-8072-159AC3FA40CB}"/>
    <dgm:cxn modelId="{9D8F615B-3617-2B43-A831-926566BDD29A}" type="presOf" srcId="{C3C6DB4B-B943-7D4F-A424-41090FEA724D}" destId="{B81FB6C5-86D4-AC4D-B674-BF6C2D306937}" srcOrd="1" destOrd="0" presId="urn:microsoft.com/office/officeart/2005/8/layout/process2"/>
    <dgm:cxn modelId="{00F78E7E-C66F-914C-985D-05DB3DAE91BE}" type="presOf" srcId="{858635A8-7985-D445-8072-159AC3FA40CB}" destId="{CFAEAA15-5188-C84C-90D6-B55E738733A1}" srcOrd="1" destOrd="0" presId="urn:microsoft.com/office/officeart/2005/8/layout/process2"/>
    <dgm:cxn modelId="{C811CFA0-A816-2C42-9B62-97A46CBE98FA}" srcId="{B0F561F9-B3A2-884E-A74E-BBD791F9A767}" destId="{B92C4332-7A78-9B43-B093-02BA72E736A0}" srcOrd="2" destOrd="0" parTransId="{31C5DA2B-BBDD-A04D-9921-9EBB4D8969F0}" sibTransId="{9D02C864-036A-454F-8015-A6CC2018B382}"/>
    <dgm:cxn modelId="{4FCD4BEA-3DAA-E649-BE52-6A0D6E2270A5}" type="presOf" srcId="{D5E89628-3D82-B746-8E73-0B2BF904608F}" destId="{A27164C2-E991-4542-91A6-8835A8512838}" srcOrd="0" destOrd="0" presId="urn:microsoft.com/office/officeart/2005/8/layout/process2"/>
    <dgm:cxn modelId="{5FA03844-E9D1-B44E-BDD9-D73538EE1285}" type="presParOf" srcId="{C32BD089-2414-924B-8926-21446A2006BF}" destId="{A27164C2-E991-4542-91A6-8835A8512838}" srcOrd="0" destOrd="0" presId="urn:microsoft.com/office/officeart/2005/8/layout/process2"/>
    <dgm:cxn modelId="{6864E28D-6900-7C4B-9EBD-8DEA2C1A5AC7}" type="presParOf" srcId="{C32BD089-2414-924B-8926-21446A2006BF}" destId="{32B04B94-7EBF-5940-B04D-F9AAE46CB31B}" srcOrd="1" destOrd="0" presId="urn:microsoft.com/office/officeart/2005/8/layout/process2"/>
    <dgm:cxn modelId="{F3DBC955-E3F6-3846-BE8A-95536C705CC5}" type="presParOf" srcId="{32B04B94-7EBF-5940-B04D-F9AAE46CB31B}" destId="{B81FB6C5-86D4-AC4D-B674-BF6C2D306937}" srcOrd="0" destOrd="0" presId="urn:microsoft.com/office/officeart/2005/8/layout/process2"/>
    <dgm:cxn modelId="{4C3615BA-5E69-E842-B338-E5A468AEB80D}" type="presParOf" srcId="{C32BD089-2414-924B-8926-21446A2006BF}" destId="{881E168E-8F17-D345-B3C2-E86C8A3CBC1A}" srcOrd="2" destOrd="0" presId="urn:microsoft.com/office/officeart/2005/8/layout/process2"/>
    <dgm:cxn modelId="{AE9252DE-035B-DC4B-B5B4-1ACB4B9DD764}" type="presParOf" srcId="{C32BD089-2414-924B-8926-21446A2006BF}" destId="{7F0CF8FA-F6DC-AC48-90FB-E7B339D1452D}" srcOrd="3" destOrd="0" presId="urn:microsoft.com/office/officeart/2005/8/layout/process2"/>
    <dgm:cxn modelId="{E53490C6-0BDC-3146-8238-E361D8CF09F3}" type="presParOf" srcId="{7F0CF8FA-F6DC-AC48-90FB-E7B339D1452D}" destId="{CFAEAA15-5188-C84C-90D6-B55E738733A1}" srcOrd="0" destOrd="0" presId="urn:microsoft.com/office/officeart/2005/8/layout/process2"/>
    <dgm:cxn modelId="{1F8B8218-FB5E-CC46-830C-E0DF3E65B816}" type="presParOf" srcId="{C32BD089-2414-924B-8926-21446A2006BF}" destId="{8CC8B619-3777-7B41-872F-5A767EDEC2F8}" srcOrd="4"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B0FF4-237E-EA4D-91D8-B16415CEB66C}">
      <dsp:nvSpPr>
        <dsp:cNvPr id="0" name=""/>
        <dsp:cNvSpPr/>
      </dsp:nvSpPr>
      <dsp:spPr>
        <a:xfrm>
          <a:off x="0" y="605938"/>
          <a:ext cx="7727576" cy="69176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CA" sz="2000" kern="1200" dirty="0"/>
            <a:t>Lombalgie chronique :</a:t>
          </a:r>
        </a:p>
      </dsp:txBody>
      <dsp:txXfrm>
        <a:off x="33769" y="639707"/>
        <a:ext cx="7660038" cy="624224"/>
      </dsp:txXfrm>
    </dsp:sp>
    <dsp:sp modelId="{561BCBF8-9C6B-644A-8349-8AC4D9419CD3}">
      <dsp:nvSpPr>
        <dsp:cNvPr id="0" name=""/>
        <dsp:cNvSpPr/>
      </dsp:nvSpPr>
      <dsp:spPr>
        <a:xfrm>
          <a:off x="0" y="1297701"/>
          <a:ext cx="7727576" cy="1984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35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fr-CA" sz="2000" kern="1200" dirty="0"/>
            <a:t>Problème commun chez des gens de tous âges</a:t>
          </a:r>
        </a:p>
        <a:p>
          <a:pPr marL="228600" lvl="1" indent="-228600" algn="l" defTabSz="889000">
            <a:lnSpc>
              <a:spcPct val="90000"/>
            </a:lnSpc>
            <a:spcBef>
              <a:spcPct val="0"/>
            </a:spcBef>
            <a:spcAft>
              <a:spcPct val="20000"/>
            </a:spcAft>
            <a:buChar char="•"/>
          </a:pPr>
          <a:r>
            <a:rPr lang="fr-CA" sz="2000" kern="1200" dirty="0"/>
            <a:t>Impact considérable sur la qualité de vie </a:t>
          </a:r>
        </a:p>
        <a:p>
          <a:pPr marL="228600" lvl="1" indent="-228600" algn="l" defTabSz="889000">
            <a:lnSpc>
              <a:spcPct val="90000"/>
            </a:lnSpc>
            <a:spcBef>
              <a:spcPct val="0"/>
            </a:spcBef>
            <a:spcAft>
              <a:spcPct val="20000"/>
            </a:spcAft>
            <a:buChar char="•"/>
          </a:pPr>
          <a:r>
            <a:rPr lang="fr-CA" sz="2000" kern="1200" dirty="0"/>
            <a:t>Classé #1 sur 25 problèmes causant une incapacité pendant des années (1990-2013) </a:t>
          </a:r>
        </a:p>
        <a:p>
          <a:pPr marL="228600" lvl="1" indent="-228600" algn="l" defTabSz="889000">
            <a:lnSpc>
              <a:spcPct val="90000"/>
            </a:lnSpc>
            <a:spcBef>
              <a:spcPct val="0"/>
            </a:spcBef>
            <a:spcAft>
              <a:spcPct val="20000"/>
            </a:spcAft>
            <a:buChar char="•"/>
          </a:pPr>
          <a:r>
            <a:rPr lang="fr-CA" sz="2000" kern="1200" dirty="0"/>
            <a:t>Augmentation importante (18%) dans les 10 dernières années </a:t>
          </a:r>
        </a:p>
        <a:p>
          <a:pPr marL="228600" lvl="1" indent="-228600" algn="l" defTabSz="889000">
            <a:lnSpc>
              <a:spcPct val="90000"/>
            </a:lnSpc>
            <a:spcBef>
              <a:spcPct val="0"/>
            </a:spcBef>
            <a:spcAft>
              <a:spcPct val="20000"/>
            </a:spcAft>
            <a:buChar char="•"/>
          </a:pPr>
          <a:r>
            <a:rPr lang="fr-CA" sz="2000" kern="1200" dirty="0"/>
            <a:t>Coûts élevés pour le système de santé </a:t>
          </a:r>
        </a:p>
      </dsp:txBody>
      <dsp:txXfrm>
        <a:off x="0" y="1297701"/>
        <a:ext cx="7727576" cy="19846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C13E2-6CC4-3347-B792-0BEAA6048A31}">
      <dsp:nvSpPr>
        <dsp:cNvPr id="0" name=""/>
        <dsp:cNvSpPr/>
      </dsp:nvSpPr>
      <dsp:spPr>
        <a:xfrm>
          <a:off x="727485" y="0"/>
          <a:ext cx="8244840" cy="3487288"/>
        </a:xfrm>
        <a:prstGeom prst="rightArrow">
          <a:avLst/>
        </a:prstGeom>
        <a:solidFill>
          <a:srgbClr val="BAD5DF"/>
        </a:solidFill>
        <a:ln>
          <a:noFill/>
        </a:ln>
        <a:effectLst/>
      </dsp:spPr>
      <dsp:style>
        <a:lnRef idx="0">
          <a:scrgbClr r="0" g="0" b="0"/>
        </a:lnRef>
        <a:fillRef idx="1">
          <a:scrgbClr r="0" g="0" b="0"/>
        </a:fillRef>
        <a:effectRef idx="0">
          <a:scrgbClr r="0" g="0" b="0"/>
        </a:effectRef>
        <a:fontRef idx="minor"/>
      </dsp:style>
    </dsp:sp>
    <dsp:sp modelId="{C3337EE3-5759-3541-914C-9D071C92E7B2}">
      <dsp:nvSpPr>
        <dsp:cNvPr id="0" name=""/>
        <dsp:cNvSpPr/>
      </dsp:nvSpPr>
      <dsp:spPr>
        <a:xfrm>
          <a:off x="4854" y="1046186"/>
          <a:ext cx="2334964" cy="1394915"/>
        </a:xfrm>
        <a:prstGeom prst="roundRect">
          <a:avLst/>
        </a:prstGeom>
        <a:solidFill>
          <a:srgbClr val="62A0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i="1" kern="1200" dirty="0" err="1">
              <a:effectLst/>
              <a:latin typeface="+mn-lt"/>
              <a:ea typeface="Calibri" panose="020F0502020204030204" pitchFamily="34" charset="0"/>
            </a:rPr>
            <a:t>Auricular</a:t>
          </a:r>
          <a:r>
            <a:rPr lang="fr-CA" sz="1800" i="1" kern="1200" dirty="0">
              <a:effectLst/>
              <a:latin typeface="+mn-lt"/>
              <a:ea typeface="Calibri" panose="020F0502020204030204" pitchFamily="34" charset="0"/>
            </a:rPr>
            <a:t> acupuncture </a:t>
          </a:r>
          <a:r>
            <a:rPr lang="fr-CA" sz="1800" i="1" kern="1200" dirty="0" err="1">
              <a:effectLst/>
              <a:latin typeface="+mn-lt"/>
              <a:ea typeface="Calibri" panose="020F0502020204030204" pitchFamily="34" charset="0"/>
            </a:rPr>
            <a:t>chronic</a:t>
          </a:r>
          <a:r>
            <a:rPr lang="fr-CA" sz="1800" i="1" kern="1200" dirty="0">
              <a:effectLst/>
              <a:latin typeface="+mn-lt"/>
              <a:ea typeface="Calibri" panose="020F0502020204030204" pitchFamily="34" charset="0"/>
            </a:rPr>
            <a:t> back pain </a:t>
          </a:r>
          <a:r>
            <a:rPr lang="fr-CA" sz="1800" i="1" kern="1200" dirty="0">
              <a:effectLst/>
              <a:latin typeface="+mn-lt"/>
            </a:rPr>
            <a:t> </a:t>
          </a:r>
          <a:r>
            <a:rPr lang="fr-CA" sz="1800" i="0" kern="1200" dirty="0">
              <a:effectLst/>
              <a:latin typeface="+mn-lt"/>
            </a:rPr>
            <a:t>+ </a:t>
          </a:r>
          <a:r>
            <a:rPr lang="fr-CA" sz="1800" kern="1200" dirty="0"/>
            <a:t>type d'articles sélectionnés</a:t>
          </a:r>
        </a:p>
      </dsp:txBody>
      <dsp:txXfrm>
        <a:off x="72948" y="1114280"/>
        <a:ext cx="2198776" cy="1258727"/>
      </dsp:txXfrm>
    </dsp:sp>
    <dsp:sp modelId="{0640B33B-E73D-6542-82AC-7F5FF27890A6}">
      <dsp:nvSpPr>
        <dsp:cNvPr id="0" name=""/>
        <dsp:cNvSpPr/>
      </dsp:nvSpPr>
      <dsp:spPr>
        <a:xfrm>
          <a:off x="2456567" y="1046186"/>
          <a:ext cx="2334964" cy="1394915"/>
        </a:xfrm>
        <a:prstGeom prst="roundRect">
          <a:avLst/>
        </a:prstGeom>
        <a:solidFill>
          <a:srgbClr val="62A0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t>Revue systématique</a:t>
          </a:r>
        </a:p>
        <a:p>
          <a:pPr marL="0" lvl="0" indent="0" algn="ctr" defTabSz="800100">
            <a:lnSpc>
              <a:spcPct val="90000"/>
            </a:lnSpc>
            <a:spcBef>
              <a:spcPct val="0"/>
            </a:spcBef>
            <a:spcAft>
              <a:spcPct val="35000"/>
            </a:spcAft>
            <a:buNone/>
          </a:pPr>
          <a:r>
            <a:rPr lang="fr-CA" sz="1800" kern="1200" dirty="0"/>
            <a:t>(article #3)</a:t>
          </a:r>
        </a:p>
      </dsp:txBody>
      <dsp:txXfrm>
        <a:off x="2524661" y="1114280"/>
        <a:ext cx="2198776" cy="1258727"/>
      </dsp:txXfrm>
    </dsp:sp>
    <dsp:sp modelId="{D90BA699-D795-1849-8ED3-9009C2E79C5E}">
      <dsp:nvSpPr>
        <dsp:cNvPr id="0" name=""/>
        <dsp:cNvSpPr/>
      </dsp:nvSpPr>
      <dsp:spPr>
        <a:xfrm>
          <a:off x="4908280" y="1046186"/>
          <a:ext cx="2334964" cy="1394915"/>
        </a:xfrm>
        <a:prstGeom prst="roundRect">
          <a:avLst/>
        </a:prstGeom>
        <a:solidFill>
          <a:srgbClr val="62A0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t>Date restreinte à partir de 2019</a:t>
          </a:r>
        </a:p>
      </dsp:txBody>
      <dsp:txXfrm>
        <a:off x="4976374" y="1114280"/>
        <a:ext cx="2198776" cy="1258727"/>
      </dsp:txXfrm>
    </dsp:sp>
    <dsp:sp modelId="{E1930459-B931-CD4B-AA68-607A3D733BF0}">
      <dsp:nvSpPr>
        <dsp:cNvPr id="0" name=""/>
        <dsp:cNvSpPr/>
      </dsp:nvSpPr>
      <dsp:spPr>
        <a:xfrm>
          <a:off x="7359992" y="1046186"/>
          <a:ext cx="2334964" cy="1394915"/>
        </a:xfrm>
        <a:prstGeom prst="roundRect">
          <a:avLst/>
        </a:prstGeom>
        <a:solidFill>
          <a:srgbClr val="62A0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t>7 articles trouvés</a:t>
          </a:r>
        </a:p>
      </dsp:txBody>
      <dsp:txXfrm>
        <a:off x="7428086" y="1114280"/>
        <a:ext cx="2198776" cy="1258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77285-DC46-6944-88EB-5D5F99AB9A36}">
      <dsp:nvSpPr>
        <dsp:cNvPr id="0" name=""/>
        <dsp:cNvSpPr/>
      </dsp:nvSpPr>
      <dsp:spPr>
        <a:xfrm>
          <a:off x="3950" y="1072583"/>
          <a:ext cx="2299819" cy="919927"/>
        </a:xfrm>
        <a:prstGeom prst="chevron">
          <a:avLst/>
        </a:prstGeom>
        <a:solidFill>
          <a:srgbClr val="BAD5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fr-CA" sz="1500" kern="1200" dirty="0"/>
            <a:t>MESH : </a:t>
          </a:r>
          <a:r>
            <a:rPr lang="fr-CA" sz="1500" i="1" kern="1200" dirty="0"/>
            <a:t>acupuncture </a:t>
          </a:r>
          <a:r>
            <a:rPr lang="fr-CA" sz="1500" i="1" kern="1200" dirty="0" err="1"/>
            <a:t>ear</a:t>
          </a:r>
          <a:r>
            <a:rPr lang="fr-CA" sz="1500" i="1" kern="1200" dirty="0"/>
            <a:t>, back pain/</a:t>
          </a:r>
          <a:r>
            <a:rPr lang="fr-CA" sz="1500" i="1" kern="1200" dirty="0" err="1"/>
            <a:t>therapy</a:t>
          </a:r>
          <a:endParaRPr lang="fr-CA" sz="1500" kern="1200" dirty="0"/>
        </a:p>
      </dsp:txBody>
      <dsp:txXfrm>
        <a:off x="463914" y="1072583"/>
        <a:ext cx="1379892" cy="919927"/>
      </dsp:txXfrm>
    </dsp:sp>
    <dsp:sp modelId="{57244493-2BA1-004C-AE03-3DF6C1045561}">
      <dsp:nvSpPr>
        <dsp:cNvPr id="0" name=""/>
        <dsp:cNvSpPr/>
      </dsp:nvSpPr>
      <dsp:spPr>
        <a:xfrm>
          <a:off x="2073788" y="1072583"/>
          <a:ext cx="2299819" cy="919927"/>
        </a:xfrm>
        <a:prstGeom prst="chevron">
          <a:avLst/>
        </a:prstGeom>
        <a:solidFill>
          <a:srgbClr val="BAD5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fr-CA" sz="1500" kern="1200" dirty="0"/>
            <a:t>16 articles</a:t>
          </a:r>
        </a:p>
      </dsp:txBody>
      <dsp:txXfrm>
        <a:off x="2533752" y="1072583"/>
        <a:ext cx="1379892" cy="919927"/>
      </dsp:txXfrm>
    </dsp:sp>
    <dsp:sp modelId="{215FB79E-E262-654B-8271-2C9B8A731E5D}">
      <dsp:nvSpPr>
        <dsp:cNvPr id="0" name=""/>
        <dsp:cNvSpPr/>
      </dsp:nvSpPr>
      <dsp:spPr>
        <a:xfrm>
          <a:off x="4143626" y="1072583"/>
          <a:ext cx="2299819" cy="919927"/>
        </a:xfrm>
        <a:prstGeom prst="chevron">
          <a:avLst/>
        </a:prstGeom>
        <a:solidFill>
          <a:srgbClr val="BAD5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fr-CA" sz="1500" kern="1200" dirty="0"/>
            <a:t>Année restreinte à 2019</a:t>
          </a:r>
        </a:p>
      </dsp:txBody>
      <dsp:txXfrm>
        <a:off x="4603590" y="1072583"/>
        <a:ext cx="1379892" cy="919927"/>
      </dsp:txXfrm>
    </dsp:sp>
    <dsp:sp modelId="{2C75284F-A27A-2B4D-959D-D2D0A6153BA2}">
      <dsp:nvSpPr>
        <dsp:cNvPr id="0" name=""/>
        <dsp:cNvSpPr/>
      </dsp:nvSpPr>
      <dsp:spPr>
        <a:xfrm>
          <a:off x="6213463" y="1072583"/>
          <a:ext cx="2299819" cy="919927"/>
        </a:xfrm>
        <a:prstGeom prst="chevron">
          <a:avLst/>
        </a:prstGeom>
        <a:solidFill>
          <a:srgbClr val="BAD5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fr-CA" sz="1500" kern="1200" dirty="0"/>
            <a:t>4 articles : article #3, 3 autres exclus (PICO)</a:t>
          </a:r>
        </a:p>
      </dsp:txBody>
      <dsp:txXfrm>
        <a:off x="6673427" y="1072583"/>
        <a:ext cx="1379892" cy="9199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164C2-E991-4542-91A6-8835A8512838}">
      <dsp:nvSpPr>
        <dsp:cNvPr id="0" name=""/>
        <dsp:cNvSpPr/>
      </dsp:nvSpPr>
      <dsp:spPr>
        <a:xfrm>
          <a:off x="2646038" y="0"/>
          <a:ext cx="2995794" cy="1087834"/>
        </a:xfrm>
        <a:prstGeom prst="roundRect">
          <a:avLst>
            <a:gd name="adj" fmla="val 10000"/>
          </a:avLst>
        </a:prstGeom>
        <a:solidFill>
          <a:srgbClr val="62A0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fr-CA" sz="1800" i="1" kern="1200" dirty="0" err="1">
              <a:effectLst/>
              <a:latin typeface="+mn-lt"/>
              <a:ea typeface="Calibri" panose="020F0502020204030204" pitchFamily="34" charset="0"/>
            </a:rPr>
            <a:t>Auricular</a:t>
          </a:r>
          <a:r>
            <a:rPr lang="fr-CA" sz="1800" i="1" kern="1200" dirty="0">
              <a:effectLst/>
              <a:latin typeface="+mn-lt"/>
              <a:ea typeface="Calibri" panose="020F0502020204030204" pitchFamily="34" charset="0"/>
            </a:rPr>
            <a:t> acupuncture </a:t>
          </a:r>
          <a:r>
            <a:rPr lang="fr-CA" sz="1800" i="1" kern="1200" dirty="0" err="1">
              <a:effectLst/>
              <a:latin typeface="+mn-lt"/>
              <a:ea typeface="Calibri" panose="020F0502020204030204" pitchFamily="34" charset="0"/>
            </a:rPr>
            <a:t>chronic</a:t>
          </a:r>
          <a:r>
            <a:rPr lang="fr-CA" sz="1800" i="1" kern="1200" dirty="0">
              <a:effectLst/>
              <a:latin typeface="+mn-lt"/>
              <a:ea typeface="Calibri" panose="020F0502020204030204" pitchFamily="34" charset="0"/>
            </a:rPr>
            <a:t> back pain</a:t>
          </a:r>
          <a:r>
            <a:rPr lang="fr-CA" sz="1800" kern="1200" dirty="0">
              <a:effectLst/>
              <a:latin typeface="+mn-lt"/>
              <a:ea typeface="Calibri" panose="020F0502020204030204" pitchFamily="34" charset="0"/>
            </a:rPr>
            <a:t> </a:t>
          </a:r>
          <a:r>
            <a:rPr lang="fr-CA" sz="1800" kern="1200" dirty="0">
              <a:effectLst/>
              <a:latin typeface="+mn-lt"/>
            </a:rPr>
            <a:t> + date à partir de 2019</a:t>
          </a:r>
          <a:endParaRPr lang="fr-CA" sz="1800" kern="1200" dirty="0">
            <a:latin typeface="+mn-lt"/>
          </a:endParaRPr>
        </a:p>
      </dsp:txBody>
      <dsp:txXfrm>
        <a:off x="2677900" y="31862"/>
        <a:ext cx="2932070" cy="1024110"/>
      </dsp:txXfrm>
    </dsp:sp>
    <dsp:sp modelId="{32B04B94-7EBF-5940-B04D-F9AAE46CB31B}">
      <dsp:nvSpPr>
        <dsp:cNvPr id="0" name=""/>
        <dsp:cNvSpPr/>
      </dsp:nvSpPr>
      <dsp:spPr>
        <a:xfrm rot="5400000">
          <a:off x="3939966" y="1115030"/>
          <a:ext cx="407937" cy="489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CA" sz="1400" kern="1200"/>
        </a:p>
      </dsp:txBody>
      <dsp:txXfrm rot="-5400000">
        <a:off x="3997078" y="1155824"/>
        <a:ext cx="293715" cy="285556"/>
      </dsp:txXfrm>
    </dsp:sp>
    <dsp:sp modelId="{881E168E-8F17-D345-B3C2-E86C8A3CBC1A}">
      <dsp:nvSpPr>
        <dsp:cNvPr id="0" name=""/>
        <dsp:cNvSpPr/>
      </dsp:nvSpPr>
      <dsp:spPr>
        <a:xfrm>
          <a:off x="2646038" y="1631751"/>
          <a:ext cx="2995794" cy="1087834"/>
        </a:xfrm>
        <a:prstGeom prst="roundRect">
          <a:avLst>
            <a:gd name="adj" fmla="val 10000"/>
          </a:avLst>
        </a:prstGeom>
        <a:solidFill>
          <a:srgbClr val="BAD5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t>7570 résultats</a:t>
          </a:r>
        </a:p>
      </dsp:txBody>
      <dsp:txXfrm>
        <a:off x="2677900" y="1663613"/>
        <a:ext cx="2932070" cy="1024110"/>
      </dsp:txXfrm>
    </dsp:sp>
    <dsp:sp modelId="{7F0CF8FA-F6DC-AC48-90FB-E7B339D1452D}">
      <dsp:nvSpPr>
        <dsp:cNvPr id="0" name=""/>
        <dsp:cNvSpPr/>
      </dsp:nvSpPr>
      <dsp:spPr>
        <a:xfrm rot="5400000">
          <a:off x="3939966" y="2746782"/>
          <a:ext cx="407937" cy="489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CA" sz="1400" kern="1200"/>
        </a:p>
      </dsp:txBody>
      <dsp:txXfrm rot="-5400000">
        <a:off x="3997078" y="2787576"/>
        <a:ext cx="293715" cy="285556"/>
      </dsp:txXfrm>
    </dsp:sp>
    <dsp:sp modelId="{8CC8B619-3777-7B41-872F-5A767EDEC2F8}">
      <dsp:nvSpPr>
        <dsp:cNvPr id="0" name=""/>
        <dsp:cNvSpPr/>
      </dsp:nvSpPr>
      <dsp:spPr>
        <a:xfrm>
          <a:off x="2646038" y="3263503"/>
          <a:ext cx="2995794" cy="1087834"/>
        </a:xfrm>
        <a:prstGeom prst="roundRect">
          <a:avLst>
            <a:gd name="adj" fmla="val 10000"/>
          </a:avLst>
        </a:prstGeom>
        <a:solidFill>
          <a:srgbClr val="62A0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t>Articles #1, #2 et #3 retrouvés</a:t>
          </a:r>
        </a:p>
        <a:p>
          <a:pPr marL="0" lvl="0" indent="0" algn="ctr" defTabSz="800100">
            <a:lnSpc>
              <a:spcPct val="90000"/>
            </a:lnSpc>
            <a:spcBef>
              <a:spcPct val="0"/>
            </a:spcBef>
            <a:spcAft>
              <a:spcPct val="35000"/>
            </a:spcAft>
            <a:buNone/>
          </a:pPr>
          <a:r>
            <a:rPr lang="fr-CA" sz="1800" kern="1200" dirty="0"/>
            <a:t>Exclusion : PICO, étude en cours</a:t>
          </a:r>
        </a:p>
      </dsp:txBody>
      <dsp:txXfrm>
        <a:off x="2677900" y="3295365"/>
        <a:ext cx="2932070" cy="10241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164C2-E991-4542-91A6-8835A8512838}">
      <dsp:nvSpPr>
        <dsp:cNvPr id="0" name=""/>
        <dsp:cNvSpPr/>
      </dsp:nvSpPr>
      <dsp:spPr>
        <a:xfrm>
          <a:off x="2603969" y="0"/>
          <a:ext cx="3079931" cy="1087834"/>
        </a:xfrm>
        <a:prstGeom prst="roundRect">
          <a:avLst>
            <a:gd name="adj" fmla="val 10000"/>
          </a:avLst>
        </a:prstGeom>
        <a:solidFill>
          <a:srgbClr val="BAD5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fr-CA" sz="1800" i="0" kern="1200" dirty="0">
              <a:effectLst/>
              <a:latin typeface="+mn-lt"/>
              <a:ea typeface="Calibri" panose="020F0502020204030204" pitchFamily="34" charset="0"/>
            </a:rPr>
            <a:t>Intervention : </a:t>
          </a:r>
          <a:r>
            <a:rPr lang="fr-CA" sz="1800" i="1" kern="1200" dirty="0" err="1">
              <a:effectLst/>
              <a:latin typeface="+mn-lt"/>
              <a:ea typeface="Calibri" panose="020F0502020204030204" pitchFamily="34" charset="0"/>
            </a:rPr>
            <a:t>Auricular</a:t>
          </a:r>
          <a:r>
            <a:rPr lang="fr-CA" sz="1800" i="1" kern="1200" dirty="0">
              <a:effectLst/>
              <a:latin typeface="+mn-lt"/>
              <a:ea typeface="Calibri" panose="020F0502020204030204" pitchFamily="34" charset="0"/>
            </a:rPr>
            <a:t> acupuncture </a:t>
          </a:r>
        </a:p>
        <a:p>
          <a:pPr marL="0" lvl="0" indent="0" algn="ctr" defTabSz="800100">
            <a:lnSpc>
              <a:spcPct val="90000"/>
            </a:lnSpc>
            <a:spcBef>
              <a:spcPct val="0"/>
            </a:spcBef>
            <a:spcAft>
              <a:spcPct val="35000"/>
            </a:spcAft>
            <a:buClrTx/>
            <a:buSzTx/>
            <a:buFontTx/>
            <a:buNone/>
          </a:pPr>
          <a:r>
            <a:rPr lang="fr-CA" sz="1800" i="0" kern="1200" dirty="0">
              <a:effectLst/>
              <a:latin typeface="+mn-lt"/>
              <a:ea typeface="Calibri" panose="020F0502020204030204" pitchFamily="34" charset="0"/>
            </a:rPr>
            <a:t>Population : </a:t>
          </a:r>
          <a:r>
            <a:rPr lang="fr-CA" sz="1800" i="1" kern="1200" dirty="0" err="1">
              <a:effectLst/>
              <a:latin typeface="+mn-lt"/>
              <a:ea typeface="Calibri" panose="020F0502020204030204" pitchFamily="34" charset="0"/>
            </a:rPr>
            <a:t>chronic</a:t>
          </a:r>
          <a:r>
            <a:rPr lang="fr-CA" sz="1800" i="1" kern="1200" dirty="0">
              <a:effectLst/>
              <a:latin typeface="+mn-lt"/>
              <a:ea typeface="Calibri" panose="020F0502020204030204" pitchFamily="34" charset="0"/>
            </a:rPr>
            <a:t> back pain</a:t>
          </a:r>
          <a:r>
            <a:rPr lang="fr-CA" sz="1800" kern="1200" dirty="0">
              <a:effectLst/>
              <a:latin typeface="+mn-lt"/>
              <a:ea typeface="Calibri" panose="020F0502020204030204" pitchFamily="34" charset="0"/>
            </a:rPr>
            <a:t> </a:t>
          </a:r>
          <a:endParaRPr lang="fr-CA" sz="1800" kern="1200" dirty="0">
            <a:latin typeface="+mn-lt"/>
          </a:endParaRPr>
        </a:p>
      </dsp:txBody>
      <dsp:txXfrm>
        <a:off x="2635831" y="31862"/>
        <a:ext cx="3016207" cy="1024110"/>
      </dsp:txXfrm>
    </dsp:sp>
    <dsp:sp modelId="{32B04B94-7EBF-5940-B04D-F9AAE46CB31B}">
      <dsp:nvSpPr>
        <dsp:cNvPr id="0" name=""/>
        <dsp:cNvSpPr/>
      </dsp:nvSpPr>
      <dsp:spPr>
        <a:xfrm rot="5400000">
          <a:off x="3939966" y="1115030"/>
          <a:ext cx="407937" cy="489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CA" sz="1400" kern="1200"/>
        </a:p>
      </dsp:txBody>
      <dsp:txXfrm rot="-5400000">
        <a:off x="3997078" y="1155824"/>
        <a:ext cx="293715" cy="285556"/>
      </dsp:txXfrm>
    </dsp:sp>
    <dsp:sp modelId="{881E168E-8F17-D345-B3C2-E86C8A3CBC1A}">
      <dsp:nvSpPr>
        <dsp:cNvPr id="0" name=""/>
        <dsp:cNvSpPr/>
      </dsp:nvSpPr>
      <dsp:spPr>
        <a:xfrm>
          <a:off x="2603969" y="1631751"/>
          <a:ext cx="3079931" cy="1087834"/>
        </a:xfrm>
        <a:prstGeom prst="roundRect">
          <a:avLst>
            <a:gd name="adj" fmla="val 10000"/>
          </a:avLst>
        </a:prstGeom>
        <a:solidFill>
          <a:srgbClr val="62A0A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t>5 résultats</a:t>
          </a:r>
        </a:p>
      </dsp:txBody>
      <dsp:txXfrm>
        <a:off x="2635831" y="1663613"/>
        <a:ext cx="3016207" cy="1024110"/>
      </dsp:txXfrm>
    </dsp:sp>
    <dsp:sp modelId="{7F0CF8FA-F6DC-AC48-90FB-E7B339D1452D}">
      <dsp:nvSpPr>
        <dsp:cNvPr id="0" name=""/>
        <dsp:cNvSpPr/>
      </dsp:nvSpPr>
      <dsp:spPr>
        <a:xfrm rot="5400000">
          <a:off x="3939966" y="2746782"/>
          <a:ext cx="407937" cy="489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CA" sz="1400" kern="1200"/>
        </a:p>
      </dsp:txBody>
      <dsp:txXfrm rot="-5400000">
        <a:off x="3997078" y="2787576"/>
        <a:ext cx="293715" cy="285556"/>
      </dsp:txXfrm>
    </dsp:sp>
    <dsp:sp modelId="{8CC8B619-3777-7B41-872F-5A767EDEC2F8}">
      <dsp:nvSpPr>
        <dsp:cNvPr id="0" name=""/>
        <dsp:cNvSpPr/>
      </dsp:nvSpPr>
      <dsp:spPr>
        <a:xfrm>
          <a:off x="2603969" y="3263503"/>
          <a:ext cx="3079931" cy="1087834"/>
        </a:xfrm>
        <a:prstGeom prst="roundRect">
          <a:avLst>
            <a:gd name="adj" fmla="val 10000"/>
          </a:avLst>
        </a:prstGeom>
        <a:solidFill>
          <a:srgbClr val="BAD5D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dirty="0"/>
            <a:t>Article #2 trouvé</a:t>
          </a:r>
        </a:p>
        <a:p>
          <a:pPr marL="0" lvl="0" indent="0" algn="ctr" defTabSz="800100">
            <a:lnSpc>
              <a:spcPct val="90000"/>
            </a:lnSpc>
            <a:spcBef>
              <a:spcPct val="0"/>
            </a:spcBef>
            <a:spcAft>
              <a:spcPct val="35000"/>
            </a:spcAft>
            <a:buNone/>
          </a:pPr>
          <a:r>
            <a:rPr lang="fr-CA" sz="1800" kern="1200" dirty="0"/>
            <a:t>Exclusion : PICO, étude en cours, lignes directrices</a:t>
          </a:r>
        </a:p>
      </dsp:txBody>
      <dsp:txXfrm>
        <a:off x="2635831" y="3295365"/>
        <a:ext cx="3016207" cy="10241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EF16D-6B1F-914C-892F-A312675E885D}" type="datetimeFigureOut">
              <a:rPr lang="fr-CA" smtClean="0"/>
              <a:t>2023-05-28</a:t>
            </a:fld>
            <a:endParaRPr lang="fr-CA"/>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0EF35-B12E-C84A-AF2A-1D0438F5A5B7}" type="slidenum">
              <a:rPr lang="fr-CA" smtClean="0"/>
              <a:t>‹n°›</a:t>
            </a:fld>
            <a:endParaRPr lang="fr-CA"/>
          </a:p>
        </p:txBody>
      </p:sp>
    </p:spTree>
    <p:extLst>
      <p:ext uri="{BB962C8B-B14F-4D97-AF65-F5344CB8AC3E}">
        <p14:creationId xmlns:p14="http://schemas.microsoft.com/office/powerpoint/2010/main" val="66277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Contexte</a:t>
            </a:r>
          </a:p>
          <a:p>
            <a:r>
              <a:rPr lang="fr-CA" dirty="0"/>
              <a:t>PICO</a:t>
            </a:r>
          </a:p>
          <a:p>
            <a:r>
              <a:rPr lang="fr-CA" dirty="0"/>
              <a:t>Méthode</a:t>
            </a:r>
          </a:p>
          <a:p>
            <a:r>
              <a:rPr lang="fr-CA" dirty="0"/>
              <a:t>Informations (N, exclusion, etc.) et Résultats de chaque article</a:t>
            </a:r>
          </a:p>
          <a:p>
            <a:r>
              <a:rPr lang="fr-CA" dirty="0"/>
              <a:t>Discussion : points forts et faibles de chaque article </a:t>
            </a:r>
          </a:p>
          <a:p>
            <a:r>
              <a:rPr lang="fr-CA" dirty="0"/>
              <a:t>Conclusion</a:t>
            </a:r>
          </a:p>
          <a:p>
            <a:r>
              <a:rPr lang="fr-CA" dirty="0"/>
              <a:t>Références</a:t>
            </a:r>
          </a:p>
        </p:txBody>
      </p:sp>
      <p:sp>
        <p:nvSpPr>
          <p:cNvPr id="4" name="Espace réservé du numéro de diapositive 3"/>
          <p:cNvSpPr>
            <a:spLocks noGrp="1"/>
          </p:cNvSpPr>
          <p:nvPr>
            <p:ph type="sldNum" sz="quarter" idx="5"/>
          </p:nvPr>
        </p:nvSpPr>
        <p:spPr/>
        <p:txBody>
          <a:bodyPr/>
          <a:lstStyle/>
          <a:p>
            <a:fld id="{E8D0EF35-B12E-C84A-AF2A-1D0438F5A5B7}" type="slidenum">
              <a:rPr lang="fr-CA" smtClean="0"/>
              <a:t>1</a:t>
            </a:fld>
            <a:endParaRPr lang="fr-CA"/>
          </a:p>
        </p:txBody>
      </p:sp>
    </p:spTree>
    <p:extLst>
      <p:ext uri="{BB962C8B-B14F-4D97-AF65-F5344CB8AC3E}">
        <p14:creationId xmlns:p14="http://schemas.microsoft.com/office/powerpoint/2010/main" val="358674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8D0EF35-B12E-C84A-AF2A-1D0438F5A5B7}" type="slidenum">
              <a:rPr lang="fr-CA" smtClean="0"/>
              <a:t>11</a:t>
            </a:fld>
            <a:endParaRPr lang="fr-CA"/>
          </a:p>
        </p:txBody>
      </p:sp>
    </p:spTree>
    <p:extLst>
      <p:ext uri="{BB962C8B-B14F-4D97-AF65-F5344CB8AC3E}">
        <p14:creationId xmlns:p14="http://schemas.microsoft.com/office/powerpoint/2010/main" val="1905678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800" dirty="0">
                <a:effectLst/>
                <a:latin typeface="Times New Roman" panose="02020603050405020304" pitchFamily="18" charset="0"/>
                <a:ea typeface="Calibri" panose="020F0502020204030204" pitchFamily="34" charset="0"/>
                <a:cs typeface="Times New Roman" panose="02020603050405020304" pitchFamily="18" charset="0"/>
              </a:rPr>
              <a:t>Il est difficile d’évaluer l’impact clinique en se basant sur le </a:t>
            </a:r>
            <a:r>
              <a:rPr lang="fr-CA" sz="1800" i="1" dirty="0">
                <a:effectLst/>
                <a:latin typeface="Times New Roman" panose="02020603050405020304" pitchFamily="18" charset="0"/>
                <a:ea typeface="Calibri" panose="020F0502020204030204" pitchFamily="34" charset="0"/>
                <a:cs typeface="Times New Roman" panose="02020603050405020304" pitchFamily="18" charset="0"/>
              </a:rPr>
              <a:t>Brief Pain Inventory</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(BPI), surtout sans avoir de recommandation pour l’interprétation des résultats et leur répercussion au niveau fonctionnel.</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Times New Roman" panose="02020603050405020304" pitchFamily="18" charset="0"/>
                <a:ea typeface="Calibri" panose="020F0502020204030204" pitchFamily="34" charset="0"/>
                <a:cs typeface="Times New Roman" panose="02020603050405020304" pitchFamily="18" charset="0"/>
              </a:rPr>
              <a:t>En analysant les issues secondaires, les résultats montrent une amélioration par rapport à l’impact de la douleur sur les activités de la vie quotidienne pour le groupe expérimental et placebo, ce qui pourrait laisser sous-entendre qu’il y aurait possiblement un impact significatif au niveau clinique.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p:cNvSpPr>
            <a:spLocks noGrp="1"/>
          </p:cNvSpPr>
          <p:nvPr>
            <p:ph type="sldNum" sz="quarter" idx="5"/>
          </p:nvPr>
        </p:nvSpPr>
        <p:spPr/>
        <p:txBody>
          <a:bodyPr/>
          <a:lstStyle/>
          <a:p>
            <a:fld id="{E8D0EF35-B12E-C84A-AF2A-1D0438F5A5B7}" type="slidenum">
              <a:rPr lang="fr-CA" smtClean="0"/>
              <a:t>12</a:t>
            </a:fld>
            <a:endParaRPr lang="fr-CA"/>
          </a:p>
        </p:txBody>
      </p:sp>
    </p:spTree>
    <p:extLst>
      <p:ext uri="{BB962C8B-B14F-4D97-AF65-F5344CB8AC3E}">
        <p14:creationId xmlns:p14="http://schemas.microsoft.com/office/powerpoint/2010/main" val="4230760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Essai clinique randomisé – meilleur devis</a:t>
            </a:r>
          </a:p>
          <a:p>
            <a:endParaRPr lang="fr-CA" dirty="0"/>
          </a:p>
        </p:txBody>
      </p:sp>
      <p:sp>
        <p:nvSpPr>
          <p:cNvPr id="4" name="Espace réservé du numéro de diapositive 3"/>
          <p:cNvSpPr>
            <a:spLocks noGrp="1"/>
          </p:cNvSpPr>
          <p:nvPr>
            <p:ph type="sldNum" sz="quarter" idx="5"/>
          </p:nvPr>
        </p:nvSpPr>
        <p:spPr/>
        <p:txBody>
          <a:bodyPr/>
          <a:lstStyle/>
          <a:p>
            <a:fld id="{E8D0EF35-B12E-C84A-AF2A-1D0438F5A5B7}" type="slidenum">
              <a:rPr lang="fr-CA" smtClean="0"/>
              <a:t>13</a:t>
            </a:fld>
            <a:endParaRPr lang="fr-CA"/>
          </a:p>
        </p:txBody>
      </p:sp>
    </p:spTree>
    <p:extLst>
      <p:ext uri="{BB962C8B-B14F-4D97-AF65-F5344CB8AC3E}">
        <p14:creationId xmlns:p14="http://schemas.microsoft.com/office/powerpoint/2010/main" val="1168573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dirty="0">
                <a:solidFill>
                  <a:srgbClr val="000000"/>
                </a:solidFill>
                <a:effectLst/>
                <a:ea typeface="Calibri" panose="020F0502020204030204" pitchFamily="34" charset="0"/>
              </a:rPr>
              <a:t>Les études de Yeh et al, Marignan et </a:t>
            </a:r>
            <a:r>
              <a:rPr lang="fr-CA" sz="1200" dirty="0" err="1">
                <a:solidFill>
                  <a:srgbClr val="000000"/>
                </a:solidFill>
                <a:effectLst/>
                <a:ea typeface="Calibri" panose="020F0502020204030204" pitchFamily="34" charset="0"/>
              </a:rPr>
              <a:t>Suen</a:t>
            </a:r>
            <a:r>
              <a:rPr lang="fr-CA" sz="1200" dirty="0">
                <a:solidFill>
                  <a:srgbClr val="000000"/>
                </a:solidFill>
                <a:effectLst/>
                <a:ea typeface="Calibri" panose="020F0502020204030204" pitchFamily="34" charset="0"/>
              </a:rPr>
              <a:t> et al sont les seules (3 études sur 7) qui montrent une </a:t>
            </a:r>
            <a:r>
              <a:rPr lang="fr-CA" sz="1200" dirty="0">
                <a:effectLst/>
                <a:ea typeface="Calibri" panose="020F0502020204030204" pitchFamily="34" charset="0"/>
              </a:rPr>
              <a:t>différence statistiquement significative </a:t>
            </a:r>
            <a:endParaRPr lang="fr-CA" dirty="0"/>
          </a:p>
        </p:txBody>
      </p:sp>
      <p:sp>
        <p:nvSpPr>
          <p:cNvPr id="4" name="Espace réservé du numéro de diapositive 3"/>
          <p:cNvSpPr>
            <a:spLocks noGrp="1"/>
          </p:cNvSpPr>
          <p:nvPr>
            <p:ph type="sldNum" sz="quarter" idx="5"/>
          </p:nvPr>
        </p:nvSpPr>
        <p:spPr/>
        <p:txBody>
          <a:bodyPr/>
          <a:lstStyle/>
          <a:p>
            <a:fld id="{E8D0EF35-B12E-C84A-AF2A-1D0438F5A5B7}" type="slidenum">
              <a:rPr lang="fr-CA" smtClean="0"/>
              <a:t>15</a:t>
            </a:fld>
            <a:endParaRPr lang="fr-CA"/>
          </a:p>
        </p:txBody>
      </p:sp>
    </p:spTree>
    <p:extLst>
      <p:ext uri="{BB962C8B-B14F-4D97-AF65-F5344CB8AC3E}">
        <p14:creationId xmlns:p14="http://schemas.microsoft.com/office/powerpoint/2010/main" val="2233900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t>Limitation : n’ont pas consulté les bases de données de la Chine, pays bercail de l’acupuncture (*articles en mandarin trouvés mais non accessibles)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t>Valeur élevée hétérogénéité : (stratification ou faire des sous-groupes non possible vu les trop grandes différences dans les groupes contrôles – pas de protocole standardisé d’acupuncture auriculaire, groupe contrôle idéal non déterminé) </a:t>
            </a:r>
          </a:p>
          <a:p>
            <a:endParaRPr lang="fr-CA" sz="1800" dirty="0">
              <a:solidFill>
                <a:srgbClr val="000000"/>
              </a:solidFill>
              <a:effectLst/>
              <a:latin typeface="Times New Roman" panose="02020603050405020304" pitchFamily="18" charset="0"/>
              <a:ea typeface="Calibri" panose="020F0502020204030204" pitchFamily="34" charset="0"/>
            </a:endParaRPr>
          </a:p>
          <a:p>
            <a:endParaRPr lang="fr-CA" sz="1800" dirty="0">
              <a:solidFill>
                <a:srgbClr val="000000"/>
              </a:solidFill>
              <a:effectLst/>
              <a:latin typeface="Times New Roman" panose="02020603050405020304" pitchFamily="18" charset="0"/>
              <a:ea typeface="Calibri" panose="020F0502020204030204" pitchFamily="34" charset="0"/>
            </a:endParaRPr>
          </a:p>
          <a:p>
            <a:r>
              <a:rPr lang="fr-CA" sz="1800" dirty="0">
                <a:solidFill>
                  <a:srgbClr val="000000"/>
                </a:solidFill>
                <a:effectLst/>
                <a:latin typeface="Times New Roman" panose="02020603050405020304" pitchFamily="18" charset="0"/>
                <a:ea typeface="Calibri" panose="020F0502020204030204" pitchFamily="34" charset="0"/>
              </a:rPr>
              <a:t>Vu la qualité faible de la méta-analyse, il est difficile d’évaluer s’il y a réellement une </a:t>
            </a:r>
            <a:r>
              <a:rPr lang="fr-CA" sz="1800" dirty="0">
                <a:effectLst/>
                <a:latin typeface="Times New Roman" panose="02020603050405020304" pitchFamily="18" charset="0"/>
                <a:ea typeface="Calibri" panose="020F0502020204030204" pitchFamily="34" charset="0"/>
              </a:rPr>
              <a:t>différence statistiquement significative (surtout que le résultat est près d’être non-statistiquement significatif), et donc par le fait même d’évaluer s’il y a une différence clinique. Il n’y pas eu d’outil ou de recommandations mentionnés dans l’article pour juger de l’impact clinique, et, la douleur, étant très subjective, il est alors impossible d’évaluer cela. </a:t>
            </a:r>
            <a:endParaRPr lang="fr-CA" dirty="0"/>
          </a:p>
        </p:txBody>
      </p:sp>
      <p:sp>
        <p:nvSpPr>
          <p:cNvPr id="4" name="Espace réservé du numéro de diapositive 3"/>
          <p:cNvSpPr>
            <a:spLocks noGrp="1"/>
          </p:cNvSpPr>
          <p:nvPr>
            <p:ph type="sldNum" sz="quarter" idx="5"/>
          </p:nvPr>
        </p:nvSpPr>
        <p:spPr/>
        <p:txBody>
          <a:bodyPr/>
          <a:lstStyle/>
          <a:p>
            <a:fld id="{E8D0EF35-B12E-C84A-AF2A-1D0438F5A5B7}" type="slidenum">
              <a:rPr lang="fr-CA" smtClean="0"/>
              <a:t>16</a:t>
            </a:fld>
            <a:endParaRPr lang="fr-CA"/>
          </a:p>
        </p:txBody>
      </p:sp>
    </p:spTree>
    <p:extLst>
      <p:ext uri="{BB962C8B-B14F-4D97-AF65-F5344CB8AC3E}">
        <p14:creationId xmlns:p14="http://schemas.microsoft.com/office/powerpoint/2010/main" val="4157941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 incisif sur recommandation au pts : non, pas pour l’instant, peut essayer s’ils le veulent. Doit avoir études à plus long terme </a:t>
            </a:r>
          </a:p>
        </p:txBody>
      </p:sp>
      <p:sp>
        <p:nvSpPr>
          <p:cNvPr id="4" name="Espace réservé du numéro de diapositive 3"/>
          <p:cNvSpPr>
            <a:spLocks noGrp="1"/>
          </p:cNvSpPr>
          <p:nvPr>
            <p:ph type="sldNum" sz="quarter" idx="5"/>
          </p:nvPr>
        </p:nvSpPr>
        <p:spPr/>
        <p:txBody>
          <a:bodyPr/>
          <a:lstStyle/>
          <a:p>
            <a:fld id="{E8D0EF35-B12E-C84A-AF2A-1D0438F5A5B7}" type="slidenum">
              <a:rPr lang="fr-CA" smtClean="0"/>
              <a:t>17</a:t>
            </a:fld>
            <a:endParaRPr lang="fr-CA"/>
          </a:p>
        </p:txBody>
      </p:sp>
    </p:spTree>
    <p:extLst>
      <p:ext uri="{BB962C8B-B14F-4D97-AF65-F5344CB8AC3E}">
        <p14:creationId xmlns:p14="http://schemas.microsoft.com/office/powerpoint/2010/main" val="970033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8D0EF35-B12E-C84A-AF2A-1D0438F5A5B7}" type="slidenum">
              <a:rPr lang="fr-CA" smtClean="0"/>
              <a:t>18</a:t>
            </a:fld>
            <a:endParaRPr lang="fr-CA"/>
          </a:p>
        </p:txBody>
      </p:sp>
    </p:spTree>
    <p:extLst>
      <p:ext uri="{BB962C8B-B14F-4D97-AF65-F5344CB8AC3E}">
        <p14:creationId xmlns:p14="http://schemas.microsoft.com/office/powerpoint/2010/main" val="909963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La lombalgie chronique est un problème assez commun chez des gens de tous âges (Vos, 2013) et a un effet important sur la qualité de vie de ces personnes (Reid, 2015). Selon une étude, entre les années 1990 et 2013, les douleurs lombaires basses étaient classées en premier sur 25 problèmes causant une incapacité pendant des années (Vos, 2013). Durant les dix dernières années, il y a eu une augmentation assez importante, soit de 18%, des maux de dos bas chroniques, maintenant considérés comme étant l’un des problèmes musculosquelettiques le plus commun (Lim, 2018). En Amérique, les gens dépenseraient des milliards de dollars par année sur ce problème (</a:t>
            </a:r>
            <a:r>
              <a:rPr lang="fr-CA" sz="1800" dirty="0" err="1">
                <a:effectLst/>
                <a:latin typeface="Times New Roman" panose="02020603050405020304" pitchFamily="18" charset="0"/>
                <a:ea typeface="Calibri" panose="020F0502020204030204" pitchFamily="34" charset="0"/>
                <a:cs typeface="Times New Roman" panose="02020603050405020304" pitchFamily="18" charset="0"/>
              </a:rPr>
              <a:t>Zgierska</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2014). Cette situation économique repose en partie sur les médicaments prescrits (Gore, 2012). De plus, les patients avec lombalgie chronique souffrent d’anxiété et de dépression, aggravant l’invalidé reliée à la douleur.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p:cNvSpPr>
            <a:spLocks noGrp="1"/>
          </p:cNvSpPr>
          <p:nvPr>
            <p:ph type="sldNum" sz="quarter" idx="5"/>
          </p:nvPr>
        </p:nvSpPr>
        <p:spPr/>
        <p:txBody>
          <a:bodyPr/>
          <a:lstStyle/>
          <a:p>
            <a:fld id="{E8D0EF35-B12E-C84A-AF2A-1D0438F5A5B7}" type="slidenum">
              <a:rPr lang="fr-CA" smtClean="0"/>
              <a:t>2</a:t>
            </a:fld>
            <a:endParaRPr lang="fr-CA"/>
          </a:p>
        </p:txBody>
      </p:sp>
    </p:spTree>
    <p:extLst>
      <p:ext uri="{BB962C8B-B14F-4D97-AF65-F5344CB8AC3E}">
        <p14:creationId xmlns:p14="http://schemas.microsoft.com/office/powerpoint/2010/main" val="2087957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Il est souvent recommandé de prendre des médicaments pour pallier la douleur. Cependant, la majorité des médicaments a des effets secondaires et ne procure qu’un soulagement temporaire. Il existe plusieurs méthodes non-pharmacologiques ayant pour but de soulager les douleurs chroniques comme de la réadaptation basée sur la physiothérapie, de la massothérapie, une thérapie </a:t>
            </a:r>
            <a:r>
              <a:rPr lang="fr-CA" sz="1800" dirty="0" err="1">
                <a:effectLst/>
                <a:latin typeface="Times New Roman" panose="02020603050405020304" pitchFamily="18" charset="0"/>
                <a:ea typeface="Calibri" panose="020F0502020204030204" pitchFamily="34" charset="0"/>
                <a:cs typeface="Times New Roman" panose="02020603050405020304" pitchFamily="18" charset="0"/>
              </a:rPr>
              <a:t>cognitivo</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-comportementale et de l’acupuncture parmi tant d’autres (Lim, 2018). En effet, l’auriculothérapie est une de ses méthodes, et celle-ci a comme avantages d’avoir moins de médication à prendre et donc moins d’effets secondaires, en plus d’être une technique non invasive et non douloureuse avec un faible risque d’effets secondaires (saignement local ou infection entres autres) (Round, 2013). L’acupuncture est fortement recommandée par l’</a:t>
            </a:r>
            <a:r>
              <a:rPr lang="fr-CA" sz="1800" i="1" dirty="0">
                <a:effectLst/>
                <a:latin typeface="Times New Roman" panose="02020603050405020304" pitchFamily="18" charset="0"/>
                <a:ea typeface="Calibri" panose="020F0502020204030204" pitchFamily="34" charset="0"/>
                <a:cs typeface="Times New Roman" panose="02020603050405020304" pitchFamily="18" charset="0"/>
              </a:rPr>
              <a:t>American </a:t>
            </a:r>
            <a:r>
              <a:rPr lang="fr-CA" sz="1800" i="1" dirty="0" err="1">
                <a:effectLst/>
                <a:latin typeface="Times New Roman" panose="02020603050405020304" pitchFamily="18" charset="0"/>
                <a:ea typeface="Calibri" panose="020F0502020204030204" pitchFamily="34" charset="0"/>
                <a:cs typeface="Times New Roman" panose="02020603050405020304" pitchFamily="18" charset="0"/>
              </a:rPr>
              <a:t>College</a:t>
            </a:r>
            <a:r>
              <a:rPr lang="fr-CA" sz="1800" i="1" dirty="0">
                <a:effectLst/>
                <a:latin typeface="Times New Roman" panose="02020603050405020304" pitchFamily="18" charset="0"/>
                <a:ea typeface="Calibri" panose="020F0502020204030204" pitchFamily="34" charset="0"/>
                <a:cs typeface="Times New Roman" panose="02020603050405020304" pitchFamily="18" charset="0"/>
              </a:rPr>
              <a:t> of </a:t>
            </a:r>
            <a:r>
              <a:rPr lang="fr-CA" sz="1800" i="1" dirty="0" err="1">
                <a:effectLst/>
                <a:latin typeface="Times New Roman" panose="02020603050405020304" pitchFamily="18" charset="0"/>
                <a:ea typeface="Calibri" panose="020F0502020204030204" pitchFamily="34" charset="0"/>
                <a:cs typeface="Times New Roman" panose="02020603050405020304" pitchFamily="18" charset="0"/>
              </a:rPr>
              <a:t>Physicians</a:t>
            </a:r>
            <a:r>
              <a:rPr lang="fr-CA"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comme un choix de traitement non-pharmacologique pour les douleurs chroniques (</a:t>
            </a:r>
            <a:r>
              <a:rPr lang="fr-CA" sz="1800" dirty="0" err="1">
                <a:effectLst/>
                <a:latin typeface="Times New Roman" panose="02020603050405020304" pitchFamily="18" charset="0"/>
                <a:ea typeface="Calibri" panose="020F0502020204030204" pitchFamily="34" charset="0"/>
                <a:cs typeface="Times New Roman" panose="02020603050405020304" pitchFamily="18" charset="0"/>
              </a:rPr>
              <a:t>Qaseem</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2017). Des études ont été effectuées concernant l’acupuncture auriculaire en particulier, mais vu leur grande hétérogénéité et la rigueur scientifique questionnable, il y a peu d’évidences à ce jour.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p:cNvSpPr>
            <a:spLocks noGrp="1"/>
          </p:cNvSpPr>
          <p:nvPr>
            <p:ph type="sldNum" sz="quarter" idx="5"/>
          </p:nvPr>
        </p:nvSpPr>
        <p:spPr/>
        <p:txBody>
          <a:bodyPr/>
          <a:lstStyle/>
          <a:p>
            <a:fld id="{E8D0EF35-B12E-C84A-AF2A-1D0438F5A5B7}" type="slidenum">
              <a:rPr lang="fr-CA" smtClean="0"/>
              <a:t>3</a:t>
            </a:fld>
            <a:endParaRPr lang="fr-CA"/>
          </a:p>
        </p:txBody>
      </p:sp>
    </p:spTree>
    <p:extLst>
      <p:ext uri="{BB962C8B-B14F-4D97-AF65-F5344CB8AC3E}">
        <p14:creationId xmlns:p14="http://schemas.microsoft.com/office/powerpoint/2010/main" val="278552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dirty="0">
                <a:solidFill>
                  <a:schemeClr val="bg1"/>
                </a:solidFill>
              </a:rPr>
              <a:t>L’effet de l’acupuncture auriculaire chez les patients souffrant de lombalgie chronique</a:t>
            </a:r>
          </a:p>
          <a:p>
            <a:endParaRPr lang="fr-CA" sz="1200" dirty="0">
              <a:solidFill>
                <a:schemeClr val="bg1"/>
              </a:solidFill>
            </a:endParaRPr>
          </a:p>
          <a:p>
            <a:pPr algn="just">
              <a:lnSpc>
                <a:spcPct val="150000"/>
              </a:lnSpc>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Population : Adultes (excluant femmes enceintes) souffrant de lombalgie chronique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Intervention : Acupuncture auriculaire appliquée par professionnel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Comparaison / contrôle : groupe placebo et/ou groupe contrôle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1800" i="1" dirty="0" err="1">
                <a:effectLst/>
                <a:latin typeface="Times New Roman" panose="02020603050405020304" pitchFamily="18" charset="0"/>
                <a:ea typeface="Calibri" panose="020F0502020204030204" pitchFamily="34" charset="0"/>
                <a:cs typeface="Times New Roman" panose="02020603050405020304" pitchFamily="18" charset="0"/>
              </a:rPr>
              <a:t>Outcome</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 / issue : intensité de la douleur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p:cNvSpPr>
            <a:spLocks noGrp="1"/>
          </p:cNvSpPr>
          <p:nvPr>
            <p:ph type="sldNum" sz="quarter" idx="5"/>
          </p:nvPr>
        </p:nvSpPr>
        <p:spPr/>
        <p:txBody>
          <a:bodyPr/>
          <a:lstStyle/>
          <a:p>
            <a:fld id="{E8D0EF35-B12E-C84A-AF2A-1D0438F5A5B7}" type="slidenum">
              <a:rPr lang="fr-CA" smtClean="0"/>
              <a:t>4</a:t>
            </a:fld>
            <a:endParaRPr lang="fr-CA"/>
          </a:p>
        </p:txBody>
      </p:sp>
    </p:spTree>
    <p:extLst>
      <p:ext uri="{BB962C8B-B14F-4D97-AF65-F5344CB8AC3E}">
        <p14:creationId xmlns:p14="http://schemas.microsoft.com/office/powerpoint/2010/main" val="41289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800" dirty="0">
                <a:effectLst/>
                <a:latin typeface="Times New Roman" panose="02020603050405020304" pitchFamily="18" charset="0"/>
                <a:ea typeface="Calibri" panose="020F0502020204030204" pitchFamily="34" charset="0"/>
              </a:rPr>
              <a:t>Mettre nom des articles ou dire si revue systématique ou ECR</a:t>
            </a:r>
            <a:endParaRPr lang="fr-CA" dirty="0"/>
          </a:p>
        </p:txBody>
      </p:sp>
      <p:sp>
        <p:nvSpPr>
          <p:cNvPr id="4" name="Espace réservé du numéro de diapositive 3"/>
          <p:cNvSpPr>
            <a:spLocks noGrp="1"/>
          </p:cNvSpPr>
          <p:nvPr>
            <p:ph type="sldNum" sz="quarter" idx="5"/>
          </p:nvPr>
        </p:nvSpPr>
        <p:spPr/>
        <p:txBody>
          <a:bodyPr/>
          <a:lstStyle/>
          <a:p>
            <a:fld id="{E8D0EF35-B12E-C84A-AF2A-1D0438F5A5B7}" type="slidenum">
              <a:rPr lang="fr-CA" smtClean="0"/>
              <a:t>6</a:t>
            </a:fld>
            <a:endParaRPr lang="fr-CA"/>
          </a:p>
        </p:txBody>
      </p:sp>
    </p:spTree>
    <p:extLst>
      <p:ext uri="{BB962C8B-B14F-4D97-AF65-F5344CB8AC3E}">
        <p14:creationId xmlns:p14="http://schemas.microsoft.com/office/powerpoint/2010/main" val="1237025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err="1">
                <a:effectLst/>
                <a:latin typeface="Times New Roman" panose="02020603050405020304" pitchFamily="18" charset="0"/>
                <a:ea typeface="Calibri" panose="020F0502020204030204" pitchFamily="34" charset="0"/>
              </a:rPr>
              <a:t>auricular</a:t>
            </a:r>
            <a:r>
              <a:rPr lang="fr-CA" sz="1200" dirty="0">
                <a:effectLst/>
                <a:latin typeface="Times New Roman" panose="02020603050405020304" pitchFamily="18" charset="0"/>
                <a:ea typeface="Calibri" panose="020F0502020204030204" pitchFamily="34" charset="0"/>
              </a:rPr>
              <a:t> acupuncture </a:t>
            </a:r>
            <a:r>
              <a:rPr lang="fr-CA" sz="1200" dirty="0" err="1">
                <a:effectLst/>
                <a:latin typeface="Times New Roman" panose="02020603050405020304" pitchFamily="18" charset="0"/>
                <a:ea typeface="Calibri" panose="020F0502020204030204" pitchFamily="34" charset="0"/>
              </a:rPr>
              <a:t>chronic</a:t>
            </a:r>
            <a:r>
              <a:rPr lang="fr-CA" sz="1200" dirty="0">
                <a:effectLst/>
                <a:latin typeface="Times New Roman" panose="02020603050405020304" pitchFamily="18" charset="0"/>
                <a:ea typeface="Calibri" panose="020F0502020204030204" pitchFamily="34" charset="0"/>
              </a:rPr>
              <a:t> back pain </a:t>
            </a:r>
            <a:r>
              <a:rPr lang="fr-CA" dirty="0">
                <a:effectLst/>
              </a:rPr>
              <a:t> </a:t>
            </a:r>
            <a:endParaRPr lang="fr-CA" dirty="0"/>
          </a:p>
          <a:p>
            <a:endParaRPr lang="fr-CA" dirty="0"/>
          </a:p>
        </p:txBody>
      </p:sp>
      <p:sp>
        <p:nvSpPr>
          <p:cNvPr id="4" name="Espace réservé du numéro de diapositive 3"/>
          <p:cNvSpPr>
            <a:spLocks noGrp="1"/>
          </p:cNvSpPr>
          <p:nvPr>
            <p:ph type="sldNum" sz="quarter" idx="5"/>
          </p:nvPr>
        </p:nvSpPr>
        <p:spPr/>
        <p:txBody>
          <a:bodyPr/>
          <a:lstStyle/>
          <a:p>
            <a:fld id="{E8D0EF35-B12E-C84A-AF2A-1D0438F5A5B7}" type="slidenum">
              <a:rPr lang="fr-CA" smtClean="0"/>
              <a:t>7</a:t>
            </a:fld>
            <a:endParaRPr lang="fr-CA"/>
          </a:p>
        </p:txBody>
      </p:sp>
    </p:spTree>
    <p:extLst>
      <p:ext uri="{BB962C8B-B14F-4D97-AF65-F5344CB8AC3E}">
        <p14:creationId xmlns:p14="http://schemas.microsoft.com/office/powerpoint/2010/main" val="2904169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NRPS : échelle sur 10 </a:t>
            </a:r>
            <a:endParaRPr lang="fr-CA" sz="1200" dirty="0">
              <a:solidFill>
                <a:schemeClr val="tx1"/>
              </a:solidFill>
              <a:ea typeface="+mn-ea"/>
              <a:cs typeface="+mn-cs"/>
            </a:endParaRPr>
          </a:p>
          <a:p>
            <a:endParaRPr lang="fr-CA" sz="1200" dirty="0">
              <a:solidFill>
                <a:schemeClr val="tx1"/>
              </a:solidFill>
              <a:ea typeface="+mn-ea"/>
              <a:cs typeface="+mn-cs"/>
            </a:endParaRPr>
          </a:p>
          <a:p>
            <a:r>
              <a:rPr lang="fr-CA" sz="1200" dirty="0">
                <a:solidFill>
                  <a:schemeClr val="bg1"/>
                </a:solidFill>
                <a:ea typeface="Calibri" panose="020F0502020204030204" pitchFamily="34" charset="0"/>
                <a:cs typeface="Times New Roman" panose="02020603050405020304" pitchFamily="18" charset="0"/>
              </a:rPr>
              <a:t>Utilisation des recommandations IMMPACT (</a:t>
            </a:r>
            <a:r>
              <a:rPr lang="fr-CA" sz="1200" i="1" dirty="0">
                <a:solidFill>
                  <a:schemeClr val="bg1"/>
                </a:solidFill>
                <a:ea typeface="Calibri" panose="020F0502020204030204" pitchFamily="34" charset="0"/>
                <a:cs typeface="Times New Roman" panose="02020603050405020304" pitchFamily="18" charset="0"/>
              </a:rPr>
              <a:t>the Initiative on Methods, </a:t>
            </a:r>
            <a:r>
              <a:rPr lang="fr-CA" sz="1200" i="1" dirty="0" err="1">
                <a:solidFill>
                  <a:schemeClr val="bg1"/>
                </a:solidFill>
                <a:ea typeface="Calibri" panose="020F0502020204030204" pitchFamily="34" charset="0"/>
                <a:cs typeface="Times New Roman" panose="02020603050405020304" pitchFamily="18" charset="0"/>
              </a:rPr>
              <a:t>Measurements</a:t>
            </a:r>
            <a:r>
              <a:rPr lang="fr-CA" sz="1200" i="1" dirty="0">
                <a:solidFill>
                  <a:schemeClr val="bg1"/>
                </a:solidFill>
                <a:ea typeface="Calibri" panose="020F0502020204030204" pitchFamily="34" charset="0"/>
                <a:cs typeface="Times New Roman" panose="02020603050405020304" pitchFamily="18" charset="0"/>
              </a:rPr>
              <a:t>, and Pain </a:t>
            </a:r>
            <a:r>
              <a:rPr lang="fr-CA" sz="1200" i="1" dirty="0" err="1">
                <a:solidFill>
                  <a:schemeClr val="bg1"/>
                </a:solidFill>
                <a:ea typeface="Calibri" panose="020F0502020204030204" pitchFamily="34" charset="0"/>
                <a:cs typeface="Times New Roman" panose="02020603050405020304" pitchFamily="18" charset="0"/>
              </a:rPr>
              <a:t>Assessment</a:t>
            </a:r>
            <a:r>
              <a:rPr lang="fr-CA" sz="1200" i="1" dirty="0">
                <a:solidFill>
                  <a:schemeClr val="bg1"/>
                </a:solidFill>
                <a:ea typeface="Calibri" panose="020F0502020204030204" pitchFamily="34" charset="0"/>
                <a:cs typeface="Times New Roman" panose="02020603050405020304" pitchFamily="18" charset="0"/>
              </a:rPr>
              <a:t> in </a:t>
            </a:r>
            <a:r>
              <a:rPr lang="fr-CA" sz="1200" i="1" dirty="0" err="1">
                <a:solidFill>
                  <a:schemeClr val="bg1"/>
                </a:solidFill>
                <a:ea typeface="Calibri" panose="020F0502020204030204" pitchFamily="34" charset="0"/>
                <a:cs typeface="Times New Roman" panose="02020603050405020304" pitchFamily="18" charset="0"/>
              </a:rPr>
              <a:t>Clinical</a:t>
            </a:r>
            <a:r>
              <a:rPr lang="fr-CA" sz="1200" i="1" dirty="0">
                <a:solidFill>
                  <a:schemeClr val="bg1"/>
                </a:solidFill>
                <a:ea typeface="Calibri" panose="020F0502020204030204" pitchFamily="34" charset="0"/>
                <a:cs typeface="Times New Roman" panose="02020603050405020304" pitchFamily="18" charset="0"/>
              </a:rPr>
              <a:t> Trials</a:t>
            </a:r>
            <a:r>
              <a:rPr lang="fr-CA" sz="1200" dirty="0">
                <a:solidFill>
                  <a:schemeClr val="bg1"/>
                </a:solidFill>
                <a:ea typeface="Calibri" panose="020F0502020204030204" pitchFamily="34" charset="0"/>
                <a:cs typeface="Times New Roman" panose="02020603050405020304" pitchFamily="18" charset="0"/>
              </a:rPr>
              <a:t>) </a:t>
            </a:r>
            <a:endParaRPr lang="fr-CA" dirty="0"/>
          </a:p>
          <a:p>
            <a:endParaRPr lang="fr-CA" dirty="0"/>
          </a:p>
          <a:p>
            <a:r>
              <a:rPr lang="fr-CA" dirty="0"/>
              <a:t>Exclusion :</a:t>
            </a: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Infection, inflammation ou blessure à l’oreille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Patients atteints d’un cancer</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Présence d’un piercing (exception : boucle d’oreille normale)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Antécédents d’une thérapie à l’énergie (massage, phytothérapie, reiki, thérapie florale, yoga, homéopathie) dans les 3 mois précédant l’étude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Rapport d’un traitement de physiothérapie concomitant avec l’auriculothérapie</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Utilisation continue de médication visant à soulager la douleur</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Difficulté à répondre aux outils d’évaluation</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Refus de recevoir le traitement à l’oreille via un laser</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Grossesse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rPr>
              <a:t>Non-réponse à 3 tentatives de contact faites par le chercheur </a:t>
            </a:r>
          </a:p>
          <a:p>
            <a:endParaRPr lang="fr-CA" sz="1800" dirty="0">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effectLst/>
                <a:latin typeface="Times New Roman" panose="02020603050405020304" pitchFamily="18" charset="0"/>
                <a:ea typeface="Calibri" panose="020F0502020204030204" pitchFamily="34" charset="0"/>
                <a:cs typeface="Times New Roman" panose="02020603050405020304" pitchFamily="18" charset="0"/>
              </a:rPr>
              <a:t>Utilisation des recommandations IMMPACT (</a:t>
            </a:r>
            <a:r>
              <a:rPr lang="fr-CA" sz="1200" i="1" dirty="0">
                <a:effectLst/>
                <a:latin typeface="Times New Roman" panose="02020603050405020304" pitchFamily="18" charset="0"/>
                <a:ea typeface="Calibri" panose="020F0502020204030204" pitchFamily="34" charset="0"/>
                <a:cs typeface="Times New Roman" panose="02020603050405020304" pitchFamily="18" charset="0"/>
              </a:rPr>
              <a:t>the Initiative on Methods, </a:t>
            </a:r>
            <a:r>
              <a:rPr lang="fr-CA" sz="1200" i="1" dirty="0" err="1">
                <a:effectLst/>
                <a:latin typeface="Times New Roman" panose="02020603050405020304" pitchFamily="18" charset="0"/>
                <a:ea typeface="Calibri" panose="020F0502020204030204" pitchFamily="34" charset="0"/>
                <a:cs typeface="Times New Roman" panose="02020603050405020304" pitchFamily="18" charset="0"/>
              </a:rPr>
              <a:t>Measurements</a:t>
            </a:r>
            <a:r>
              <a:rPr lang="fr-CA" sz="1200" i="1" dirty="0">
                <a:effectLst/>
                <a:latin typeface="Times New Roman" panose="02020603050405020304" pitchFamily="18" charset="0"/>
                <a:ea typeface="Calibri" panose="020F0502020204030204" pitchFamily="34" charset="0"/>
                <a:cs typeface="Times New Roman" panose="02020603050405020304" pitchFamily="18" charset="0"/>
              </a:rPr>
              <a:t>, and Pain </a:t>
            </a:r>
            <a:r>
              <a:rPr lang="fr-CA" sz="1200" i="1" dirty="0" err="1">
                <a:effectLst/>
                <a:latin typeface="Times New Roman" panose="02020603050405020304" pitchFamily="18" charset="0"/>
                <a:ea typeface="Calibri" panose="020F0502020204030204" pitchFamily="34" charset="0"/>
                <a:cs typeface="Times New Roman" panose="02020603050405020304" pitchFamily="18" charset="0"/>
              </a:rPr>
              <a:t>Assessment</a:t>
            </a:r>
            <a:r>
              <a:rPr lang="fr-CA" sz="1200" i="1" dirty="0">
                <a:effectLst/>
                <a:latin typeface="Times New Roman" panose="02020603050405020304" pitchFamily="18" charset="0"/>
                <a:ea typeface="Calibri" panose="020F0502020204030204" pitchFamily="34" charset="0"/>
                <a:cs typeface="Times New Roman" panose="02020603050405020304" pitchFamily="18" charset="0"/>
              </a:rPr>
              <a:t> in </a:t>
            </a:r>
            <a:r>
              <a:rPr lang="fr-CA" sz="1200" i="1" dirty="0" err="1">
                <a:effectLst/>
                <a:latin typeface="Times New Roman" panose="02020603050405020304" pitchFamily="18" charset="0"/>
                <a:ea typeface="Calibri" panose="020F0502020204030204" pitchFamily="34" charset="0"/>
                <a:cs typeface="Times New Roman" panose="02020603050405020304" pitchFamily="18" charset="0"/>
              </a:rPr>
              <a:t>Clinical</a:t>
            </a:r>
            <a:r>
              <a:rPr lang="fr-CA" sz="1200" i="1" dirty="0">
                <a:effectLst/>
                <a:latin typeface="Times New Roman" panose="02020603050405020304" pitchFamily="18" charset="0"/>
                <a:ea typeface="Calibri" panose="020F0502020204030204" pitchFamily="34" charset="0"/>
                <a:cs typeface="Times New Roman" panose="02020603050405020304" pitchFamily="18" charset="0"/>
              </a:rPr>
              <a:t> Trials</a:t>
            </a:r>
            <a:r>
              <a:rPr lang="fr-CA" sz="1200" dirty="0">
                <a:effectLst/>
                <a:latin typeface="Times New Roman" panose="02020603050405020304" pitchFamily="18" charset="0"/>
                <a:ea typeface="Calibri" panose="020F0502020204030204" pitchFamily="34" charset="0"/>
                <a:cs typeface="Times New Roman" panose="02020603050405020304" pitchFamily="18" charset="0"/>
              </a:rPr>
              <a:t>) pour l’interprétation de l’importance clinique des résultats </a:t>
            </a:r>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dirty="0"/>
          </a:p>
        </p:txBody>
      </p:sp>
      <p:sp>
        <p:nvSpPr>
          <p:cNvPr id="4" name="Espace réservé du numéro de diapositive 3"/>
          <p:cNvSpPr>
            <a:spLocks noGrp="1"/>
          </p:cNvSpPr>
          <p:nvPr>
            <p:ph type="sldNum" sz="quarter" idx="5"/>
          </p:nvPr>
        </p:nvSpPr>
        <p:spPr/>
        <p:txBody>
          <a:bodyPr/>
          <a:lstStyle/>
          <a:p>
            <a:fld id="{E8D0EF35-B12E-C84A-AF2A-1D0438F5A5B7}" type="slidenum">
              <a:rPr lang="fr-CA" smtClean="0"/>
              <a:t>8</a:t>
            </a:fld>
            <a:endParaRPr lang="fr-CA"/>
          </a:p>
        </p:txBody>
      </p:sp>
    </p:spTree>
    <p:extLst>
      <p:ext uri="{BB962C8B-B14F-4D97-AF65-F5344CB8AC3E}">
        <p14:creationId xmlns:p14="http://schemas.microsoft.com/office/powerpoint/2010/main" val="286929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800" dirty="0">
                <a:effectLst/>
                <a:latin typeface="Times New Roman" panose="02020603050405020304" pitchFamily="18" charset="0"/>
                <a:ea typeface="Calibri" panose="020F0502020204030204" pitchFamily="34" charset="0"/>
                <a:cs typeface="Times New Roman" panose="02020603050405020304" pitchFamily="18" charset="0"/>
              </a:rPr>
              <a:t>SUIVI 15 jours </a:t>
            </a:r>
          </a:p>
          <a:p>
            <a:endParaRPr lang="fr-CA"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sz="1800" dirty="0">
                <a:effectLst/>
                <a:latin typeface="Times New Roman" panose="02020603050405020304" pitchFamily="18" charset="0"/>
                <a:ea typeface="Calibri" panose="020F0502020204030204" pitchFamily="34" charset="0"/>
                <a:cs typeface="Times New Roman" panose="02020603050405020304" pitchFamily="18" charset="0"/>
              </a:rPr>
              <a:t>Différence entre le groupe expérimental et contrôle au niveau de l’intensité de la douleur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Pré-auriculothérapie : P = 0.223</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Post-auriculothérapie : P = 0.006</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Au suivi 15 jours post-auriculothérapie : P = 0.012</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Times New Roman" panose="02020603050405020304" pitchFamily="18" charset="0"/>
                <a:ea typeface="Calibri" panose="020F0502020204030204" pitchFamily="34" charset="0"/>
                <a:cs typeface="Times New Roman" panose="02020603050405020304" pitchFamily="18" charset="0"/>
              </a:rPr>
              <a:t>Différence de l’intensité de la douleur chez le groupe expérimental entre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Pré-auriculothérapie (3.19 </a:t>
            </a:r>
            <a:r>
              <a:rPr lang="fr-CA" sz="1800"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2.24 ; 2.25-4.14) et post-auriculothérapie (1.11 </a:t>
            </a:r>
            <a:r>
              <a:rPr lang="fr-CA" sz="1800"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1.69 ; 0.40-1.83) : P &lt; 0.001</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Pré-auriculothérapie et au suivi 15 jours post-auriculothérapie (1.32 </a:t>
            </a:r>
            <a:r>
              <a:rPr lang="fr-CA" sz="1800"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2.16 ; 0.41-2.23) : P &lt; 0.001</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Post-auriculothérapie et au suivi 15 jours post-auriculothérapie :    P = 0.794</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Times New Roman" panose="02020603050405020304" pitchFamily="18" charset="0"/>
                <a:ea typeface="Calibri" panose="020F0502020204030204" pitchFamily="34" charset="0"/>
                <a:cs typeface="Times New Roman" panose="02020603050405020304" pitchFamily="18" charset="0"/>
              </a:rPr>
              <a:t>Différence de l’intensité de la douleur chez le groupe contrôle entre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Pré-auriculothérapie (2.48 </a:t>
            </a:r>
            <a:r>
              <a:rPr lang="fr-CA" sz="1800"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1.68 ; 1.75-3.20) et post-auriculothérapie (2.72 </a:t>
            </a:r>
            <a:r>
              <a:rPr lang="fr-CA" sz="1800"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2.13 ; 1.81-3.64) : P = 0.886</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Pré-auriculothérapie et au suivi 15 jours post-auriculothérapie (3.20 </a:t>
            </a:r>
            <a:r>
              <a:rPr lang="fr-CA" sz="1800" dirty="0">
                <a:effectLst/>
                <a:latin typeface="Times New Roman" panose="02020603050405020304" pitchFamily="18" charset="0"/>
                <a:ea typeface="Calibri" panose="020F0502020204030204" pitchFamily="34" charset="0"/>
                <a:cs typeface="Times New Roman" panose="02020603050405020304" pitchFamily="18" charset="0"/>
                <a:sym typeface="Symbol" pitchFamily="2" charset="2"/>
              </a:rPr>
              <a:t></a:t>
            </a: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2.46 ; 2.14-4.27) : P = 0.243</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Post-auriculothérapie et au suivi 15 jours post-auriculothérapie :     P = 0.206</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Times New Roman" panose="02020603050405020304" pitchFamily="18" charset="0"/>
                <a:ea typeface="Calibri" panose="020F0502020204030204" pitchFamily="34" charset="0"/>
                <a:cs typeface="Times New Roman" panose="02020603050405020304" pitchFamily="18" charset="0"/>
              </a:rPr>
              <a:t>Différence de l’intensité de la douleur chez le groupe expérimental en pourcentage selon IMMPACT entre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Pré-auriculothérapie et post-auriculothérapie : 65,20%</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Pré-auriculothérapie et au suivi 15 jours post-auriculothérapie : 58,62%</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Post-auriculothérapie et au suivi 15 jours post-auriculothérapie :     -18,92%</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Times New Roman" panose="02020603050405020304" pitchFamily="18" charset="0"/>
                <a:ea typeface="Calibri" panose="020F0502020204030204" pitchFamily="34" charset="0"/>
                <a:cs typeface="Times New Roman" panose="02020603050405020304" pitchFamily="18" charset="0"/>
              </a:rPr>
              <a:t>Différence de l’intensité de la douleur chez le groupe contrôle en pourcentage selon IMMPACT entre :</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Pré-auriculothérapie et post-auriculothérapie : -9,68%</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Pré-auriculothérapie et au suivi 15 jours post-auriculothérapie :      -29,03%</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Times New Roman" panose="02020603050405020304" pitchFamily="18" charset="0"/>
                <a:ea typeface="Calibri" panose="020F0502020204030204" pitchFamily="34" charset="0"/>
              </a:rPr>
              <a:t>Post-auriculothérapie et au suivi 15 jours post-auriculothérapie :     -17,65%</a:t>
            </a:r>
            <a:r>
              <a:rPr lang="fr-CA" dirty="0">
                <a:effectLst/>
              </a:rPr>
              <a:t> </a:t>
            </a:r>
            <a:endParaRPr lang="fr-CA" dirty="0"/>
          </a:p>
        </p:txBody>
      </p:sp>
      <p:sp>
        <p:nvSpPr>
          <p:cNvPr id="4" name="Espace réservé du numéro de diapositive 3"/>
          <p:cNvSpPr>
            <a:spLocks noGrp="1"/>
          </p:cNvSpPr>
          <p:nvPr>
            <p:ph type="sldNum" sz="quarter" idx="5"/>
          </p:nvPr>
        </p:nvSpPr>
        <p:spPr/>
        <p:txBody>
          <a:bodyPr/>
          <a:lstStyle/>
          <a:p>
            <a:fld id="{E8D0EF35-B12E-C84A-AF2A-1D0438F5A5B7}" type="slidenum">
              <a:rPr lang="fr-CA" smtClean="0"/>
              <a:t>9</a:t>
            </a:fld>
            <a:endParaRPr lang="fr-CA"/>
          </a:p>
        </p:txBody>
      </p:sp>
    </p:spTree>
    <p:extLst>
      <p:ext uri="{BB962C8B-B14F-4D97-AF65-F5344CB8AC3E}">
        <p14:creationId xmlns:p14="http://schemas.microsoft.com/office/powerpoint/2010/main" val="1966338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Essai clinique randomisé = meilleur devis pour réduction des facteurs confondants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Randomisation = réduction facteurs confondants connus et inconnus</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1 seul évaluateur = évaluation + homogène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endParaRPr lang="fr-CA" dirty="0"/>
          </a:p>
        </p:txBody>
      </p:sp>
      <p:sp>
        <p:nvSpPr>
          <p:cNvPr id="4" name="Espace réservé du numéro de diapositive 3"/>
          <p:cNvSpPr>
            <a:spLocks noGrp="1"/>
          </p:cNvSpPr>
          <p:nvPr>
            <p:ph type="sldNum" sz="quarter" idx="5"/>
          </p:nvPr>
        </p:nvSpPr>
        <p:spPr/>
        <p:txBody>
          <a:bodyPr/>
          <a:lstStyle/>
          <a:p>
            <a:fld id="{E8D0EF35-B12E-C84A-AF2A-1D0438F5A5B7}" type="slidenum">
              <a:rPr lang="fr-CA" smtClean="0"/>
              <a:t>10</a:t>
            </a:fld>
            <a:endParaRPr lang="fr-CA"/>
          </a:p>
        </p:txBody>
      </p:sp>
    </p:spTree>
    <p:extLst>
      <p:ext uri="{BB962C8B-B14F-4D97-AF65-F5344CB8AC3E}">
        <p14:creationId xmlns:p14="http://schemas.microsoft.com/office/powerpoint/2010/main" val="232468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73D6BD-073C-B879-426E-78A1C698F533}"/>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p>
        </p:txBody>
      </p:sp>
      <p:sp>
        <p:nvSpPr>
          <p:cNvPr id="3" name="Sous-titre 2">
            <a:extLst>
              <a:ext uri="{FF2B5EF4-FFF2-40B4-BE49-F238E27FC236}">
                <a16:creationId xmlns:a16="http://schemas.microsoft.com/office/drawing/2014/main" id="{68CC60B7-762C-D372-AC0D-F175708E5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p>
        </p:txBody>
      </p:sp>
      <p:sp>
        <p:nvSpPr>
          <p:cNvPr id="4" name="Espace réservé de la date 3">
            <a:extLst>
              <a:ext uri="{FF2B5EF4-FFF2-40B4-BE49-F238E27FC236}">
                <a16:creationId xmlns:a16="http://schemas.microsoft.com/office/drawing/2014/main" id="{8DC0F488-A7A2-86D4-CD75-9135128E7A34}"/>
              </a:ext>
            </a:extLst>
          </p:cNvPr>
          <p:cNvSpPr>
            <a:spLocks noGrp="1"/>
          </p:cNvSpPr>
          <p:nvPr>
            <p:ph type="dt" sz="half" idx="10"/>
          </p:nvPr>
        </p:nvSpPr>
        <p:spPr/>
        <p:txBody>
          <a:bodyPr/>
          <a:lstStyle/>
          <a:p>
            <a:fld id="{58AB9C5E-4AFF-324A-B39A-B699E25F7AAD}" type="datetimeFigureOut">
              <a:rPr lang="fr-CA" smtClean="0"/>
              <a:t>2023-05-28</a:t>
            </a:fld>
            <a:endParaRPr lang="fr-CA"/>
          </a:p>
        </p:txBody>
      </p:sp>
      <p:sp>
        <p:nvSpPr>
          <p:cNvPr id="5" name="Espace réservé du pied de page 4">
            <a:extLst>
              <a:ext uri="{FF2B5EF4-FFF2-40B4-BE49-F238E27FC236}">
                <a16:creationId xmlns:a16="http://schemas.microsoft.com/office/drawing/2014/main" id="{47666D5B-E03E-1FED-E40A-498F26CB439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C954637-327A-B132-4D02-DBC408BD6149}"/>
              </a:ext>
            </a:extLst>
          </p:cNvPr>
          <p:cNvSpPr>
            <a:spLocks noGrp="1"/>
          </p:cNvSpPr>
          <p:nvPr>
            <p:ph type="sldNum" sz="quarter" idx="12"/>
          </p:nvPr>
        </p:nvSpPr>
        <p:spPr/>
        <p:txBody>
          <a:bodyPr/>
          <a:lstStyle/>
          <a:p>
            <a:fld id="{B99C8B0F-3164-FB40-922F-71674CF1D4A0}" type="slidenum">
              <a:rPr lang="fr-CA" smtClean="0"/>
              <a:t>‹n°›</a:t>
            </a:fld>
            <a:endParaRPr lang="fr-CA"/>
          </a:p>
        </p:txBody>
      </p:sp>
    </p:spTree>
    <p:extLst>
      <p:ext uri="{BB962C8B-B14F-4D97-AF65-F5344CB8AC3E}">
        <p14:creationId xmlns:p14="http://schemas.microsoft.com/office/powerpoint/2010/main" val="200827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94434-AE88-BED9-7458-87D8D50FFF27}"/>
              </a:ext>
            </a:extLst>
          </p:cNvPr>
          <p:cNvSpPr>
            <a:spLocks noGrp="1"/>
          </p:cNvSpPr>
          <p:nvPr>
            <p:ph type="title"/>
          </p:nvPr>
        </p:nvSpPr>
        <p:spPr/>
        <p:txBody>
          <a:bodyPr/>
          <a:lstStyle/>
          <a:p>
            <a:r>
              <a:rPr lang="fr-CA"/>
              <a:t>Modifier le style du titre</a:t>
            </a:r>
          </a:p>
        </p:txBody>
      </p:sp>
      <p:sp>
        <p:nvSpPr>
          <p:cNvPr id="3" name="Espace réservé du texte vertical 2">
            <a:extLst>
              <a:ext uri="{FF2B5EF4-FFF2-40B4-BE49-F238E27FC236}">
                <a16:creationId xmlns:a16="http://schemas.microsoft.com/office/drawing/2014/main" id="{991EC921-0A81-7970-7891-C6738BBFAE0F}"/>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AE3DDDEE-E0E9-388E-AE1A-11050A32A1D1}"/>
              </a:ext>
            </a:extLst>
          </p:cNvPr>
          <p:cNvSpPr>
            <a:spLocks noGrp="1"/>
          </p:cNvSpPr>
          <p:nvPr>
            <p:ph type="dt" sz="half" idx="10"/>
          </p:nvPr>
        </p:nvSpPr>
        <p:spPr/>
        <p:txBody>
          <a:bodyPr/>
          <a:lstStyle/>
          <a:p>
            <a:fld id="{58AB9C5E-4AFF-324A-B39A-B699E25F7AAD}" type="datetimeFigureOut">
              <a:rPr lang="fr-CA" smtClean="0"/>
              <a:t>2023-05-28</a:t>
            </a:fld>
            <a:endParaRPr lang="fr-CA"/>
          </a:p>
        </p:txBody>
      </p:sp>
      <p:sp>
        <p:nvSpPr>
          <p:cNvPr id="5" name="Espace réservé du pied de page 4">
            <a:extLst>
              <a:ext uri="{FF2B5EF4-FFF2-40B4-BE49-F238E27FC236}">
                <a16:creationId xmlns:a16="http://schemas.microsoft.com/office/drawing/2014/main" id="{5F3C691D-3E92-A084-D85E-EFA27819AA8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0DFB4684-A9E5-9E64-B6F5-0587FA42D15A}"/>
              </a:ext>
            </a:extLst>
          </p:cNvPr>
          <p:cNvSpPr>
            <a:spLocks noGrp="1"/>
          </p:cNvSpPr>
          <p:nvPr>
            <p:ph type="sldNum" sz="quarter" idx="12"/>
          </p:nvPr>
        </p:nvSpPr>
        <p:spPr/>
        <p:txBody>
          <a:bodyPr/>
          <a:lstStyle/>
          <a:p>
            <a:fld id="{B99C8B0F-3164-FB40-922F-71674CF1D4A0}" type="slidenum">
              <a:rPr lang="fr-CA" smtClean="0"/>
              <a:t>‹n°›</a:t>
            </a:fld>
            <a:endParaRPr lang="fr-CA"/>
          </a:p>
        </p:txBody>
      </p:sp>
    </p:spTree>
    <p:extLst>
      <p:ext uri="{BB962C8B-B14F-4D97-AF65-F5344CB8AC3E}">
        <p14:creationId xmlns:p14="http://schemas.microsoft.com/office/powerpoint/2010/main" val="407654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332947A-090B-6357-42DF-E7B58CCC9C5B}"/>
              </a:ext>
            </a:extLst>
          </p:cNvPr>
          <p:cNvSpPr>
            <a:spLocks noGrp="1"/>
          </p:cNvSpPr>
          <p:nvPr>
            <p:ph type="title" orient="vert"/>
          </p:nvPr>
        </p:nvSpPr>
        <p:spPr>
          <a:xfrm>
            <a:off x="8724900" y="365125"/>
            <a:ext cx="2628900" cy="5811838"/>
          </a:xfrm>
        </p:spPr>
        <p:txBody>
          <a:bodyPr vert="eaVert"/>
          <a:lstStyle/>
          <a:p>
            <a:r>
              <a:rPr lang="fr-CA"/>
              <a:t>Modifier le style du titre</a:t>
            </a:r>
          </a:p>
        </p:txBody>
      </p:sp>
      <p:sp>
        <p:nvSpPr>
          <p:cNvPr id="3" name="Espace réservé du texte vertical 2">
            <a:extLst>
              <a:ext uri="{FF2B5EF4-FFF2-40B4-BE49-F238E27FC236}">
                <a16:creationId xmlns:a16="http://schemas.microsoft.com/office/drawing/2014/main" id="{C8BBA71F-7EA1-8A74-0673-62DCDDA90004}"/>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199ABF53-6C42-90E7-E114-94282CF42E6A}"/>
              </a:ext>
            </a:extLst>
          </p:cNvPr>
          <p:cNvSpPr>
            <a:spLocks noGrp="1"/>
          </p:cNvSpPr>
          <p:nvPr>
            <p:ph type="dt" sz="half" idx="10"/>
          </p:nvPr>
        </p:nvSpPr>
        <p:spPr/>
        <p:txBody>
          <a:bodyPr/>
          <a:lstStyle/>
          <a:p>
            <a:fld id="{58AB9C5E-4AFF-324A-B39A-B699E25F7AAD}" type="datetimeFigureOut">
              <a:rPr lang="fr-CA" smtClean="0"/>
              <a:t>2023-05-28</a:t>
            </a:fld>
            <a:endParaRPr lang="fr-CA"/>
          </a:p>
        </p:txBody>
      </p:sp>
      <p:sp>
        <p:nvSpPr>
          <p:cNvPr id="5" name="Espace réservé du pied de page 4">
            <a:extLst>
              <a:ext uri="{FF2B5EF4-FFF2-40B4-BE49-F238E27FC236}">
                <a16:creationId xmlns:a16="http://schemas.microsoft.com/office/drawing/2014/main" id="{9412CB81-9839-81C7-572D-D8D09779DBF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EED28B05-386E-D0E0-20A3-800EFB08CC72}"/>
              </a:ext>
            </a:extLst>
          </p:cNvPr>
          <p:cNvSpPr>
            <a:spLocks noGrp="1"/>
          </p:cNvSpPr>
          <p:nvPr>
            <p:ph type="sldNum" sz="quarter" idx="12"/>
          </p:nvPr>
        </p:nvSpPr>
        <p:spPr/>
        <p:txBody>
          <a:bodyPr/>
          <a:lstStyle/>
          <a:p>
            <a:fld id="{B99C8B0F-3164-FB40-922F-71674CF1D4A0}" type="slidenum">
              <a:rPr lang="fr-CA" smtClean="0"/>
              <a:t>‹n°›</a:t>
            </a:fld>
            <a:endParaRPr lang="fr-CA"/>
          </a:p>
        </p:txBody>
      </p:sp>
    </p:spTree>
    <p:extLst>
      <p:ext uri="{BB962C8B-B14F-4D97-AF65-F5344CB8AC3E}">
        <p14:creationId xmlns:p14="http://schemas.microsoft.com/office/powerpoint/2010/main" val="415752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E45185-E40B-132C-A79D-2F5C56C4E8DB}"/>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B8969B6E-E492-0FAF-A13B-9E48A9154D6A}"/>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40D5E70B-0416-FE7D-78FF-903943E53A02}"/>
              </a:ext>
            </a:extLst>
          </p:cNvPr>
          <p:cNvSpPr>
            <a:spLocks noGrp="1"/>
          </p:cNvSpPr>
          <p:nvPr>
            <p:ph type="dt" sz="half" idx="10"/>
          </p:nvPr>
        </p:nvSpPr>
        <p:spPr/>
        <p:txBody>
          <a:bodyPr/>
          <a:lstStyle/>
          <a:p>
            <a:fld id="{58AB9C5E-4AFF-324A-B39A-B699E25F7AAD}" type="datetimeFigureOut">
              <a:rPr lang="fr-CA" smtClean="0"/>
              <a:t>2023-05-28</a:t>
            </a:fld>
            <a:endParaRPr lang="fr-CA"/>
          </a:p>
        </p:txBody>
      </p:sp>
      <p:sp>
        <p:nvSpPr>
          <p:cNvPr id="5" name="Espace réservé du pied de page 4">
            <a:extLst>
              <a:ext uri="{FF2B5EF4-FFF2-40B4-BE49-F238E27FC236}">
                <a16:creationId xmlns:a16="http://schemas.microsoft.com/office/drawing/2014/main" id="{3DB085B0-6DF3-D0A6-2064-C3B58367316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8FB0707-5D0E-011F-D64E-9E922A468994}"/>
              </a:ext>
            </a:extLst>
          </p:cNvPr>
          <p:cNvSpPr>
            <a:spLocks noGrp="1"/>
          </p:cNvSpPr>
          <p:nvPr>
            <p:ph type="sldNum" sz="quarter" idx="12"/>
          </p:nvPr>
        </p:nvSpPr>
        <p:spPr/>
        <p:txBody>
          <a:bodyPr/>
          <a:lstStyle/>
          <a:p>
            <a:fld id="{B99C8B0F-3164-FB40-922F-71674CF1D4A0}" type="slidenum">
              <a:rPr lang="fr-CA" smtClean="0"/>
              <a:t>‹n°›</a:t>
            </a:fld>
            <a:endParaRPr lang="fr-CA"/>
          </a:p>
        </p:txBody>
      </p:sp>
    </p:spTree>
    <p:extLst>
      <p:ext uri="{BB962C8B-B14F-4D97-AF65-F5344CB8AC3E}">
        <p14:creationId xmlns:p14="http://schemas.microsoft.com/office/powerpoint/2010/main" val="84623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FE6B8C-8B29-4836-CC0B-437097AC2C84}"/>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p>
        </p:txBody>
      </p:sp>
      <p:sp>
        <p:nvSpPr>
          <p:cNvPr id="3" name="Espace réservé du texte 2">
            <a:extLst>
              <a:ext uri="{FF2B5EF4-FFF2-40B4-BE49-F238E27FC236}">
                <a16:creationId xmlns:a16="http://schemas.microsoft.com/office/drawing/2014/main" id="{5D1F130A-625B-6A47-2756-765AF603A0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7912AD6A-FF12-C736-59A7-30677F570A1A}"/>
              </a:ext>
            </a:extLst>
          </p:cNvPr>
          <p:cNvSpPr>
            <a:spLocks noGrp="1"/>
          </p:cNvSpPr>
          <p:nvPr>
            <p:ph type="dt" sz="half" idx="10"/>
          </p:nvPr>
        </p:nvSpPr>
        <p:spPr/>
        <p:txBody>
          <a:bodyPr/>
          <a:lstStyle/>
          <a:p>
            <a:fld id="{58AB9C5E-4AFF-324A-B39A-B699E25F7AAD}" type="datetimeFigureOut">
              <a:rPr lang="fr-CA" smtClean="0"/>
              <a:t>2023-05-28</a:t>
            </a:fld>
            <a:endParaRPr lang="fr-CA"/>
          </a:p>
        </p:txBody>
      </p:sp>
      <p:sp>
        <p:nvSpPr>
          <p:cNvPr id="5" name="Espace réservé du pied de page 4">
            <a:extLst>
              <a:ext uri="{FF2B5EF4-FFF2-40B4-BE49-F238E27FC236}">
                <a16:creationId xmlns:a16="http://schemas.microsoft.com/office/drawing/2014/main" id="{A17FEB83-2681-6B02-D611-06CAF1962BE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64365683-B7B8-088A-A47C-A63D995E76D7}"/>
              </a:ext>
            </a:extLst>
          </p:cNvPr>
          <p:cNvSpPr>
            <a:spLocks noGrp="1"/>
          </p:cNvSpPr>
          <p:nvPr>
            <p:ph type="sldNum" sz="quarter" idx="12"/>
          </p:nvPr>
        </p:nvSpPr>
        <p:spPr/>
        <p:txBody>
          <a:bodyPr/>
          <a:lstStyle/>
          <a:p>
            <a:fld id="{B99C8B0F-3164-FB40-922F-71674CF1D4A0}" type="slidenum">
              <a:rPr lang="fr-CA" smtClean="0"/>
              <a:t>‹n°›</a:t>
            </a:fld>
            <a:endParaRPr lang="fr-CA"/>
          </a:p>
        </p:txBody>
      </p:sp>
    </p:spTree>
    <p:extLst>
      <p:ext uri="{BB962C8B-B14F-4D97-AF65-F5344CB8AC3E}">
        <p14:creationId xmlns:p14="http://schemas.microsoft.com/office/powerpoint/2010/main" val="161442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0886CB-290E-17A1-6E5D-A8DE5795CB95}"/>
              </a:ext>
            </a:extLst>
          </p:cNvPr>
          <p:cNvSpPr>
            <a:spLocks noGrp="1"/>
          </p:cNvSpPr>
          <p:nvPr>
            <p:ph type="title"/>
          </p:nvPr>
        </p:nvSpPr>
        <p:spPr/>
        <p:txBody>
          <a:bodyPr/>
          <a:lstStyle/>
          <a:p>
            <a:r>
              <a:rPr lang="fr-CA"/>
              <a:t>Modifier le style du titre</a:t>
            </a:r>
          </a:p>
        </p:txBody>
      </p:sp>
      <p:sp>
        <p:nvSpPr>
          <p:cNvPr id="3" name="Espace réservé du contenu 2">
            <a:extLst>
              <a:ext uri="{FF2B5EF4-FFF2-40B4-BE49-F238E27FC236}">
                <a16:creationId xmlns:a16="http://schemas.microsoft.com/office/drawing/2014/main" id="{722614DB-32A9-1AC4-C0DC-3EDBFFFC8415}"/>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a:extLst>
              <a:ext uri="{FF2B5EF4-FFF2-40B4-BE49-F238E27FC236}">
                <a16:creationId xmlns:a16="http://schemas.microsoft.com/office/drawing/2014/main" id="{853B218B-4CE2-3BBA-5DD1-68FDD2D4EAA4}"/>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4">
            <a:extLst>
              <a:ext uri="{FF2B5EF4-FFF2-40B4-BE49-F238E27FC236}">
                <a16:creationId xmlns:a16="http://schemas.microsoft.com/office/drawing/2014/main" id="{DF9DE50D-024F-5ECF-8263-758F407EA24E}"/>
              </a:ext>
            </a:extLst>
          </p:cNvPr>
          <p:cNvSpPr>
            <a:spLocks noGrp="1"/>
          </p:cNvSpPr>
          <p:nvPr>
            <p:ph type="dt" sz="half" idx="10"/>
          </p:nvPr>
        </p:nvSpPr>
        <p:spPr/>
        <p:txBody>
          <a:bodyPr/>
          <a:lstStyle/>
          <a:p>
            <a:fld id="{58AB9C5E-4AFF-324A-B39A-B699E25F7AAD}" type="datetimeFigureOut">
              <a:rPr lang="fr-CA" smtClean="0"/>
              <a:t>2023-05-28</a:t>
            </a:fld>
            <a:endParaRPr lang="fr-CA"/>
          </a:p>
        </p:txBody>
      </p:sp>
      <p:sp>
        <p:nvSpPr>
          <p:cNvPr id="6" name="Espace réservé du pied de page 5">
            <a:extLst>
              <a:ext uri="{FF2B5EF4-FFF2-40B4-BE49-F238E27FC236}">
                <a16:creationId xmlns:a16="http://schemas.microsoft.com/office/drawing/2014/main" id="{CBBAFD8A-3F37-AAB5-2C37-957D90F1D2D4}"/>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58A8E7A-A014-71CB-51D8-5157B726BAB7}"/>
              </a:ext>
            </a:extLst>
          </p:cNvPr>
          <p:cNvSpPr>
            <a:spLocks noGrp="1"/>
          </p:cNvSpPr>
          <p:nvPr>
            <p:ph type="sldNum" sz="quarter" idx="12"/>
          </p:nvPr>
        </p:nvSpPr>
        <p:spPr/>
        <p:txBody>
          <a:bodyPr/>
          <a:lstStyle/>
          <a:p>
            <a:fld id="{B99C8B0F-3164-FB40-922F-71674CF1D4A0}" type="slidenum">
              <a:rPr lang="fr-CA" smtClean="0"/>
              <a:t>‹n°›</a:t>
            </a:fld>
            <a:endParaRPr lang="fr-CA"/>
          </a:p>
        </p:txBody>
      </p:sp>
    </p:spTree>
    <p:extLst>
      <p:ext uri="{BB962C8B-B14F-4D97-AF65-F5344CB8AC3E}">
        <p14:creationId xmlns:p14="http://schemas.microsoft.com/office/powerpoint/2010/main" val="255275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D7CDD9-A3D8-7455-B38D-A70C57C59A0B}"/>
              </a:ext>
            </a:extLst>
          </p:cNvPr>
          <p:cNvSpPr>
            <a:spLocks noGrp="1"/>
          </p:cNvSpPr>
          <p:nvPr>
            <p:ph type="title"/>
          </p:nvPr>
        </p:nvSpPr>
        <p:spPr>
          <a:xfrm>
            <a:off x="839788" y="365125"/>
            <a:ext cx="10515600" cy="1325563"/>
          </a:xfrm>
        </p:spPr>
        <p:txBody>
          <a:bodyPr/>
          <a:lstStyle/>
          <a:p>
            <a:r>
              <a:rPr lang="fr-CA"/>
              <a:t>Modifier le style du titre</a:t>
            </a:r>
          </a:p>
        </p:txBody>
      </p:sp>
      <p:sp>
        <p:nvSpPr>
          <p:cNvPr id="3" name="Espace réservé du texte 2">
            <a:extLst>
              <a:ext uri="{FF2B5EF4-FFF2-40B4-BE49-F238E27FC236}">
                <a16:creationId xmlns:a16="http://schemas.microsoft.com/office/drawing/2014/main" id="{708129C3-2A12-7DA7-782D-CB0F2D2634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9C366DF9-FB72-02BE-DCE4-DD14EA796F06}"/>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u texte 4">
            <a:extLst>
              <a:ext uri="{FF2B5EF4-FFF2-40B4-BE49-F238E27FC236}">
                <a16:creationId xmlns:a16="http://schemas.microsoft.com/office/drawing/2014/main" id="{996FEC51-45E2-C9FA-B841-4AC8D300BB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0C08F9C0-1843-A024-7667-760226A457AE}"/>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7" name="Espace réservé de la date 6">
            <a:extLst>
              <a:ext uri="{FF2B5EF4-FFF2-40B4-BE49-F238E27FC236}">
                <a16:creationId xmlns:a16="http://schemas.microsoft.com/office/drawing/2014/main" id="{6C813BC3-AEF9-4587-514C-1A8DDCE58A7E}"/>
              </a:ext>
            </a:extLst>
          </p:cNvPr>
          <p:cNvSpPr>
            <a:spLocks noGrp="1"/>
          </p:cNvSpPr>
          <p:nvPr>
            <p:ph type="dt" sz="half" idx="10"/>
          </p:nvPr>
        </p:nvSpPr>
        <p:spPr/>
        <p:txBody>
          <a:bodyPr/>
          <a:lstStyle/>
          <a:p>
            <a:fld id="{58AB9C5E-4AFF-324A-B39A-B699E25F7AAD}" type="datetimeFigureOut">
              <a:rPr lang="fr-CA" smtClean="0"/>
              <a:t>2023-05-28</a:t>
            </a:fld>
            <a:endParaRPr lang="fr-CA"/>
          </a:p>
        </p:txBody>
      </p:sp>
      <p:sp>
        <p:nvSpPr>
          <p:cNvPr id="8" name="Espace réservé du pied de page 7">
            <a:extLst>
              <a:ext uri="{FF2B5EF4-FFF2-40B4-BE49-F238E27FC236}">
                <a16:creationId xmlns:a16="http://schemas.microsoft.com/office/drawing/2014/main" id="{70D6DF41-3F5E-285D-B41D-BCE4D027E3B0}"/>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941A8647-5664-7633-9841-B35B92307907}"/>
              </a:ext>
            </a:extLst>
          </p:cNvPr>
          <p:cNvSpPr>
            <a:spLocks noGrp="1"/>
          </p:cNvSpPr>
          <p:nvPr>
            <p:ph type="sldNum" sz="quarter" idx="12"/>
          </p:nvPr>
        </p:nvSpPr>
        <p:spPr/>
        <p:txBody>
          <a:bodyPr/>
          <a:lstStyle/>
          <a:p>
            <a:fld id="{B99C8B0F-3164-FB40-922F-71674CF1D4A0}" type="slidenum">
              <a:rPr lang="fr-CA" smtClean="0"/>
              <a:t>‹n°›</a:t>
            </a:fld>
            <a:endParaRPr lang="fr-CA"/>
          </a:p>
        </p:txBody>
      </p:sp>
    </p:spTree>
    <p:extLst>
      <p:ext uri="{BB962C8B-B14F-4D97-AF65-F5344CB8AC3E}">
        <p14:creationId xmlns:p14="http://schemas.microsoft.com/office/powerpoint/2010/main" val="378734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A669C2-62EC-E9E8-5220-0D3B01B9129C}"/>
              </a:ext>
            </a:extLst>
          </p:cNvPr>
          <p:cNvSpPr>
            <a:spLocks noGrp="1"/>
          </p:cNvSpPr>
          <p:nvPr>
            <p:ph type="title"/>
          </p:nvPr>
        </p:nvSpPr>
        <p:spPr/>
        <p:txBody>
          <a:bodyPr/>
          <a:lstStyle/>
          <a:p>
            <a:r>
              <a:rPr lang="fr-CA"/>
              <a:t>Modifier le style du titre</a:t>
            </a:r>
          </a:p>
        </p:txBody>
      </p:sp>
      <p:sp>
        <p:nvSpPr>
          <p:cNvPr id="3" name="Espace réservé de la date 2">
            <a:extLst>
              <a:ext uri="{FF2B5EF4-FFF2-40B4-BE49-F238E27FC236}">
                <a16:creationId xmlns:a16="http://schemas.microsoft.com/office/drawing/2014/main" id="{BA73170D-1BA3-7574-3D7C-9DBA0AA4000A}"/>
              </a:ext>
            </a:extLst>
          </p:cNvPr>
          <p:cNvSpPr>
            <a:spLocks noGrp="1"/>
          </p:cNvSpPr>
          <p:nvPr>
            <p:ph type="dt" sz="half" idx="10"/>
          </p:nvPr>
        </p:nvSpPr>
        <p:spPr/>
        <p:txBody>
          <a:bodyPr/>
          <a:lstStyle/>
          <a:p>
            <a:fld id="{58AB9C5E-4AFF-324A-B39A-B699E25F7AAD}" type="datetimeFigureOut">
              <a:rPr lang="fr-CA" smtClean="0"/>
              <a:t>2023-05-28</a:t>
            </a:fld>
            <a:endParaRPr lang="fr-CA"/>
          </a:p>
        </p:txBody>
      </p:sp>
      <p:sp>
        <p:nvSpPr>
          <p:cNvPr id="4" name="Espace réservé du pied de page 3">
            <a:extLst>
              <a:ext uri="{FF2B5EF4-FFF2-40B4-BE49-F238E27FC236}">
                <a16:creationId xmlns:a16="http://schemas.microsoft.com/office/drawing/2014/main" id="{E764134F-1132-78DC-F177-5DC74B6569CD}"/>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711ECCB8-3E14-AA50-4E6F-F68596B62CD6}"/>
              </a:ext>
            </a:extLst>
          </p:cNvPr>
          <p:cNvSpPr>
            <a:spLocks noGrp="1"/>
          </p:cNvSpPr>
          <p:nvPr>
            <p:ph type="sldNum" sz="quarter" idx="12"/>
          </p:nvPr>
        </p:nvSpPr>
        <p:spPr/>
        <p:txBody>
          <a:bodyPr/>
          <a:lstStyle/>
          <a:p>
            <a:fld id="{B99C8B0F-3164-FB40-922F-71674CF1D4A0}" type="slidenum">
              <a:rPr lang="fr-CA" smtClean="0"/>
              <a:t>‹n°›</a:t>
            </a:fld>
            <a:endParaRPr lang="fr-CA"/>
          </a:p>
        </p:txBody>
      </p:sp>
    </p:spTree>
    <p:extLst>
      <p:ext uri="{BB962C8B-B14F-4D97-AF65-F5344CB8AC3E}">
        <p14:creationId xmlns:p14="http://schemas.microsoft.com/office/powerpoint/2010/main" val="921216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33FF70E-D873-B8CD-F85C-B01DAE175763}"/>
              </a:ext>
            </a:extLst>
          </p:cNvPr>
          <p:cNvSpPr>
            <a:spLocks noGrp="1"/>
          </p:cNvSpPr>
          <p:nvPr>
            <p:ph type="dt" sz="half" idx="10"/>
          </p:nvPr>
        </p:nvSpPr>
        <p:spPr/>
        <p:txBody>
          <a:bodyPr/>
          <a:lstStyle/>
          <a:p>
            <a:fld id="{58AB9C5E-4AFF-324A-B39A-B699E25F7AAD}" type="datetimeFigureOut">
              <a:rPr lang="fr-CA" smtClean="0"/>
              <a:t>2023-05-28</a:t>
            </a:fld>
            <a:endParaRPr lang="fr-CA"/>
          </a:p>
        </p:txBody>
      </p:sp>
      <p:sp>
        <p:nvSpPr>
          <p:cNvPr id="3" name="Espace réservé du pied de page 2">
            <a:extLst>
              <a:ext uri="{FF2B5EF4-FFF2-40B4-BE49-F238E27FC236}">
                <a16:creationId xmlns:a16="http://schemas.microsoft.com/office/drawing/2014/main" id="{0CC24EEE-E2A3-E234-B71C-D909F5CBB5FB}"/>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E4D8C27A-41CF-3CC9-ECCF-2E0FC98652AF}"/>
              </a:ext>
            </a:extLst>
          </p:cNvPr>
          <p:cNvSpPr>
            <a:spLocks noGrp="1"/>
          </p:cNvSpPr>
          <p:nvPr>
            <p:ph type="sldNum" sz="quarter" idx="12"/>
          </p:nvPr>
        </p:nvSpPr>
        <p:spPr/>
        <p:txBody>
          <a:bodyPr/>
          <a:lstStyle/>
          <a:p>
            <a:fld id="{B99C8B0F-3164-FB40-922F-71674CF1D4A0}" type="slidenum">
              <a:rPr lang="fr-CA" smtClean="0"/>
              <a:t>‹n°›</a:t>
            </a:fld>
            <a:endParaRPr lang="fr-CA"/>
          </a:p>
        </p:txBody>
      </p:sp>
    </p:spTree>
    <p:extLst>
      <p:ext uri="{BB962C8B-B14F-4D97-AF65-F5344CB8AC3E}">
        <p14:creationId xmlns:p14="http://schemas.microsoft.com/office/powerpoint/2010/main" val="119414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A679AD-C0AC-686B-195E-3B7F8AB1A138}"/>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du contenu 2">
            <a:extLst>
              <a:ext uri="{FF2B5EF4-FFF2-40B4-BE49-F238E27FC236}">
                <a16:creationId xmlns:a16="http://schemas.microsoft.com/office/drawing/2014/main" id="{DDBB7F99-CCAC-C4D9-C215-415CE28663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texte 3">
            <a:extLst>
              <a:ext uri="{FF2B5EF4-FFF2-40B4-BE49-F238E27FC236}">
                <a16:creationId xmlns:a16="http://schemas.microsoft.com/office/drawing/2014/main" id="{8FBADEE4-3C46-F039-1EC7-70D47E965D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0F66C480-A2EB-A7B5-88CF-1AB3EB384176}"/>
              </a:ext>
            </a:extLst>
          </p:cNvPr>
          <p:cNvSpPr>
            <a:spLocks noGrp="1"/>
          </p:cNvSpPr>
          <p:nvPr>
            <p:ph type="dt" sz="half" idx="10"/>
          </p:nvPr>
        </p:nvSpPr>
        <p:spPr/>
        <p:txBody>
          <a:bodyPr/>
          <a:lstStyle/>
          <a:p>
            <a:fld id="{58AB9C5E-4AFF-324A-B39A-B699E25F7AAD}" type="datetimeFigureOut">
              <a:rPr lang="fr-CA" smtClean="0"/>
              <a:t>2023-05-28</a:t>
            </a:fld>
            <a:endParaRPr lang="fr-CA"/>
          </a:p>
        </p:txBody>
      </p:sp>
      <p:sp>
        <p:nvSpPr>
          <p:cNvPr id="6" name="Espace réservé du pied de page 5">
            <a:extLst>
              <a:ext uri="{FF2B5EF4-FFF2-40B4-BE49-F238E27FC236}">
                <a16:creationId xmlns:a16="http://schemas.microsoft.com/office/drawing/2014/main" id="{CCD6EB0B-00B4-636C-6B2C-BBB72722B62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3741A10F-596E-490D-21B9-FB4DE909306E}"/>
              </a:ext>
            </a:extLst>
          </p:cNvPr>
          <p:cNvSpPr>
            <a:spLocks noGrp="1"/>
          </p:cNvSpPr>
          <p:nvPr>
            <p:ph type="sldNum" sz="quarter" idx="12"/>
          </p:nvPr>
        </p:nvSpPr>
        <p:spPr/>
        <p:txBody>
          <a:bodyPr/>
          <a:lstStyle/>
          <a:p>
            <a:fld id="{B99C8B0F-3164-FB40-922F-71674CF1D4A0}" type="slidenum">
              <a:rPr lang="fr-CA" smtClean="0"/>
              <a:t>‹n°›</a:t>
            </a:fld>
            <a:endParaRPr lang="fr-CA"/>
          </a:p>
        </p:txBody>
      </p:sp>
    </p:spTree>
    <p:extLst>
      <p:ext uri="{BB962C8B-B14F-4D97-AF65-F5344CB8AC3E}">
        <p14:creationId xmlns:p14="http://schemas.microsoft.com/office/powerpoint/2010/main" val="275492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ABB046-1197-7F25-B645-CEC2587A3F71}"/>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p>
        </p:txBody>
      </p:sp>
      <p:sp>
        <p:nvSpPr>
          <p:cNvPr id="3" name="Espace réservé pour une image  2">
            <a:extLst>
              <a:ext uri="{FF2B5EF4-FFF2-40B4-BE49-F238E27FC236}">
                <a16:creationId xmlns:a16="http://schemas.microsoft.com/office/drawing/2014/main" id="{30F0C398-F103-93AA-F84C-07681B7038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C973C0C0-FB6F-6B06-DDC0-625EB48BB4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441433A2-061C-D634-FEA4-F730EE0CD20A}"/>
              </a:ext>
            </a:extLst>
          </p:cNvPr>
          <p:cNvSpPr>
            <a:spLocks noGrp="1"/>
          </p:cNvSpPr>
          <p:nvPr>
            <p:ph type="dt" sz="half" idx="10"/>
          </p:nvPr>
        </p:nvSpPr>
        <p:spPr/>
        <p:txBody>
          <a:bodyPr/>
          <a:lstStyle/>
          <a:p>
            <a:fld id="{58AB9C5E-4AFF-324A-B39A-B699E25F7AAD}" type="datetimeFigureOut">
              <a:rPr lang="fr-CA" smtClean="0"/>
              <a:t>2023-05-28</a:t>
            </a:fld>
            <a:endParaRPr lang="fr-CA"/>
          </a:p>
        </p:txBody>
      </p:sp>
      <p:sp>
        <p:nvSpPr>
          <p:cNvPr id="6" name="Espace réservé du pied de page 5">
            <a:extLst>
              <a:ext uri="{FF2B5EF4-FFF2-40B4-BE49-F238E27FC236}">
                <a16:creationId xmlns:a16="http://schemas.microsoft.com/office/drawing/2014/main" id="{E8A7EDA1-5112-A680-6138-9CDD967821AD}"/>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9E47122-F7E0-D03B-1D15-1BD8729A23DA}"/>
              </a:ext>
            </a:extLst>
          </p:cNvPr>
          <p:cNvSpPr>
            <a:spLocks noGrp="1"/>
          </p:cNvSpPr>
          <p:nvPr>
            <p:ph type="sldNum" sz="quarter" idx="12"/>
          </p:nvPr>
        </p:nvSpPr>
        <p:spPr/>
        <p:txBody>
          <a:bodyPr/>
          <a:lstStyle/>
          <a:p>
            <a:fld id="{B99C8B0F-3164-FB40-922F-71674CF1D4A0}" type="slidenum">
              <a:rPr lang="fr-CA" smtClean="0"/>
              <a:t>‹n°›</a:t>
            </a:fld>
            <a:endParaRPr lang="fr-CA"/>
          </a:p>
        </p:txBody>
      </p:sp>
    </p:spTree>
    <p:extLst>
      <p:ext uri="{BB962C8B-B14F-4D97-AF65-F5344CB8AC3E}">
        <p14:creationId xmlns:p14="http://schemas.microsoft.com/office/powerpoint/2010/main" val="2121359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2E8BF01-BD8D-3E40-82FF-20629C43EC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p>
        </p:txBody>
      </p:sp>
      <p:sp>
        <p:nvSpPr>
          <p:cNvPr id="3" name="Espace réservé du texte 2">
            <a:extLst>
              <a:ext uri="{FF2B5EF4-FFF2-40B4-BE49-F238E27FC236}">
                <a16:creationId xmlns:a16="http://schemas.microsoft.com/office/drawing/2014/main" id="{5843C894-344D-9E2B-2E98-A9A10476B8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a:extLst>
              <a:ext uri="{FF2B5EF4-FFF2-40B4-BE49-F238E27FC236}">
                <a16:creationId xmlns:a16="http://schemas.microsoft.com/office/drawing/2014/main" id="{902FBD75-A591-EBEF-24ED-220465111C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B9C5E-4AFF-324A-B39A-B699E25F7AAD}" type="datetimeFigureOut">
              <a:rPr lang="fr-CA" smtClean="0"/>
              <a:t>2023-05-28</a:t>
            </a:fld>
            <a:endParaRPr lang="fr-CA"/>
          </a:p>
        </p:txBody>
      </p:sp>
      <p:sp>
        <p:nvSpPr>
          <p:cNvPr id="5" name="Espace réservé du pied de page 4">
            <a:extLst>
              <a:ext uri="{FF2B5EF4-FFF2-40B4-BE49-F238E27FC236}">
                <a16:creationId xmlns:a16="http://schemas.microsoft.com/office/drawing/2014/main" id="{C025B8C7-BEED-892E-A7E2-40CBEC0CB5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206E2F92-7EEE-27B2-8F53-4D0ED7420C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C8B0F-3164-FB40-922F-71674CF1D4A0}" type="slidenum">
              <a:rPr lang="fr-CA" smtClean="0"/>
              <a:t>‹n°›</a:t>
            </a:fld>
            <a:endParaRPr lang="fr-CA"/>
          </a:p>
        </p:txBody>
      </p:sp>
    </p:spTree>
    <p:extLst>
      <p:ext uri="{BB962C8B-B14F-4D97-AF65-F5344CB8AC3E}">
        <p14:creationId xmlns:p14="http://schemas.microsoft.com/office/powerpoint/2010/main" val="3571419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136/bmj.h53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oi.org/10.1016/S0140-6736(15)60692-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24"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6437E4B9-1D1E-6C04-651D-D941B397C498}"/>
              </a:ext>
            </a:extLst>
          </p:cNvPr>
          <p:cNvPicPr>
            <a:picLocks noChangeAspect="1"/>
          </p:cNvPicPr>
          <p:nvPr/>
        </p:nvPicPr>
        <p:blipFill rotWithShape="1">
          <a:blip r:embed="rId3"/>
          <a:srcRect t="58" r="4" b="4"/>
          <a:stretch/>
        </p:blipFill>
        <p:spPr>
          <a:xfrm rot="5400000">
            <a:off x="5002169" y="3199223"/>
            <a:ext cx="6398147" cy="7007473"/>
          </a:xfrm>
          <a:prstGeom prst="rect">
            <a:avLst/>
          </a:prstGeom>
        </p:spPr>
      </p:pic>
      <p:grpSp>
        <p:nvGrpSpPr>
          <p:cNvPr id="27" name="Group 26">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28" name="Freeform: Shape 27">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18884C36-3FB8-5AAB-5B04-AFD9D691DD93}"/>
              </a:ext>
            </a:extLst>
          </p:cNvPr>
          <p:cNvSpPr>
            <a:spLocks noGrp="1"/>
          </p:cNvSpPr>
          <p:nvPr>
            <p:ph type="ctrTitle"/>
          </p:nvPr>
        </p:nvSpPr>
        <p:spPr>
          <a:xfrm>
            <a:off x="789708" y="1014574"/>
            <a:ext cx="10744153" cy="2226769"/>
          </a:xfrm>
          <a:noFill/>
        </p:spPr>
        <p:txBody>
          <a:bodyPr anchor="ctr">
            <a:normAutofit/>
          </a:bodyPr>
          <a:lstStyle/>
          <a:p>
            <a:pPr algn="l"/>
            <a:r>
              <a:rPr lang="fr-CA" sz="4800" dirty="0">
                <a:solidFill>
                  <a:schemeClr val="bg1"/>
                </a:solidFill>
              </a:rPr>
              <a:t>L’effet de l’acupuncture auriculaire chez les patients souffrant de lombalgie chronique</a:t>
            </a:r>
          </a:p>
        </p:txBody>
      </p:sp>
      <p:sp>
        <p:nvSpPr>
          <p:cNvPr id="3" name="Sous-titre 2">
            <a:extLst>
              <a:ext uri="{FF2B5EF4-FFF2-40B4-BE49-F238E27FC236}">
                <a16:creationId xmlns:a16="http://schemas.microsoft.com/office/drawing/2014/main" id="{769F86B6-06F0-415D-811A-0C72557DDF66}"/>
              </a:ext>
            </a:extLst>
          </p:cNvPr>
          <p:cNvSpPr>
            <a:spLocks noGrp="1"/>
          </p:cNvSpPr>
          <p:nvPr>
            <p:ph type="subTitle" idx="1"/>
          </p:nvPr>
        </p:nvSpPr>
        <p:spPr>
          <a:xfrm>
            <a:off x="791822" y="3706091"/>
            <a:ext cx="5631417" cy="2066916"/>
          </a:xfrm>
        </p:spPr>
        <p:txBody>
          <a:bodyPr anchor="t">
            <a:normAutofit/>
          </a:bodyPr>
          <a:lstStyle/>
          <a:p>
            <a:pPr algn="l"/>
            <a:r>
              <a:rPr lang="fr-CA" dirty="0">
                <a:solidFill>
                  <a:schemeClr val="tx2"/>
                </a:solidFill>
              </a:rPr>
              <a:t>Supervision par Dre Sergerie</a:t>
            </a:r>
          </a:p>
          <a:p>
            <a:pPr algn="l"/>
            <a:r>
              <a:rPr lang="fr-CA" dirty="0">
                <a:solidFill>
                  <a:schemeClr val="tx2"/>
                </a:solidFill>
              </a:rPr>
              <a:t>Naomie </a:t>
            </a:r>
            <a:r>
              <a:rPr lang="fr-CA" dirty="0" err="1">
                <a:solidFill>
                  <a:schemeClr val="tx2"/>
                </a:solidFill>
              </a:rPr>
              <a:t>Destrempes</a:t>
            </a:r>
            <a:r>
              <a:rPr lang="fr-CA" dirty="0">
                <a:solidFill>
                  <a:schemeClr val="tx2"/>
                </a:solidFill>
              </a:rPr>
              <a:t> R1</a:t>
            </a:r>
          </a:p>
          <a:p>
            <a:pPr algn="l"/>
            <a:r>
              <a:rPr lang="fr-CA" dirty="0">
                <a:solidFill>
                  <a:schemeClr val="tx2"/>
                </a:solidFill>
              </a:rPr>
              <a:t>UMF St-Eustache </a:t>
            </a:r>
          </a:p>
          <a:p>
            <a:pPr algn="l"/>
            <a:r>
              <a:rPr lang="fr-CA" dirty="0">
                <a:solidFill>
                  <a:schemeClr val="tx2"/>
                </a:solidFill>
              </a:rPr>
              <a:t>Juin 2023</a:t>
            </a:r>
          </a:p>
        </p:txBody>
      </p:sp>
    </p:spTree>
    <p:extLst>
      <p:ext uri="{BB962C8B-B14F-4D97-AF65-F5344CB8AC3E}">
        <p14:creationId xmlns:p14="http://schemas.microsoft.com/office/powerpoint/2010/main" val="1312894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FCAADA2-14BE-41D0-AAB5-63CE70589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AB8356-CBDE-4DFD-A0D1-05042859B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7434727" cy="685799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C02101-A358-4503-9755-19E25B531D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64" y="685798"/>
            <a:ext cx="6074336"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97C08CC-CBCA-1B3B-C0F1-5D844CBA3B76}"/>
              </a:ext>
            </a:extLst>
          </p:cNvPr>
          <p:cNvSpPr>
            <a:spLocks noGrp="1"/>
          </p:cNvSpPr>
          <p:nvPr>
            <p:ph type="title"/>
          </p:nvPr>
        </p:nvSpPr>
        <p:spPr>
          <a:xfrm>
            <a:off x="7489262" y="1592528"/>
            <a:ext cx="4344935" cy="3510314"/>
          </a:xfrm>
        </p:spPr>
        <p:txBody>
          <a:bodyPr vert="horz" lIns="91440" tIns="45720" rIns="91440" bIns="45720" rtlCol="0" anchor="ctr">
            <a:normAutofit/>
          </a:bodyPr>
          <a:lstStyle/>
          <a:p>
            <a:pPr algn="ctr"/>
            <a:r>
              <a:rPr lang="en-US" sz="3600" b="1" dirty="0">
                <a:solidFill>
                  <a:schemeClr val="tx1">
                    <a:lumMod val="65000"/>
                    <a:lumOff val="35000"/>
                  </a:schemeClr>
                </a:solidFill>
              </a:rPr>
              <a:t>Article #1 - Discussion</a:t>
            </a:r>
            <a:endParaRPr lang="en-US" sz="3600" b="1" kern="1200" dirty="0">
              <a:solidFill>
                <a:schemeClr val="tx1">
                  <a:lumMod val="65000"/>
                  <a:lumOff val="35000"/>
                </a:schemeClr>
              </a:solidFill>
              <a:latin typeface="+mj-lt"/>
              <a:ea typeface="+mj-ea"/>
              <a:cs typeface="+mj-cs"/>
            </a:endParaRPr>
          </a:p>
        </p:txBody>
      </p:sp>
      <p:sp>
        <p:nvSpPr>
          <p:cNvPr id="18" name="Rectangle 13">
            <a:extLst>
              <a:ext uri="{FF2B5EF4-FFF2-40B4-BE49-F238E27FC236}">
                <a16:creationId xmlns:a16="http://schemas.microsoft.com/office/drawing/2014/main" id="{CEF3B455-556F-48DE-8356-331B00ACD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4729" y="-1"/>
            <a:ext cx="4757271" cy="6857999"/>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59036FDB-DE4C-0E6E-244F-5E1E0D2697DF}"/>
              </a:ext>
            </a:extLst>
          </p:cNvPr>
          <p:cNvSpPr txBox="1"/>
          <p:nvPr/>
        </p:nvSpPr>
        <p:spPr>
          <a:xfrm>
            <a:off x="707465" y="757986"/>
            <a:ext cx="6074336" cy="5262979"/>
          </a:xfrm>
          <a:prstGeom prst="rect">
            <a:avLst/>
          </a:prstGeom>
          <a:noFill/>
        </p:spPr>
        <p:txBody>
          <a:bodyPr wrap="square" rtlCol="0">
            <a:spAutoFit/>
          </a:bodyPr>
          <a:lstStyle/>
          <a:p>
            <a:r>
              <a:rPr lang="fr-CA" sz="1600" b="1" dirty="0"/>
              <a:t>Validité interne</a:t>
            </a:r>
          </a:p>
          <a:p>
            <a:pPr marL="285750" indent="-285750">
              <a:buFontTx/>
              <a:buChar char="-"/>
            </a:pPr>
            <a:r>
              <a:rPr lang="fr-CA" sz="1600" dirty="0"/>
              <a:t>Essai clinique randomisé </a:t>
            </a:r>
          </a:p>
          <a:p>
            <a:pPr marL="285750" indent="-285750">
              <a:buFontTx/>
              <a:buChar char="-"/>
            </a:pPr>
            <a:r>
              <a:rPr lang="fr-CA" sz="1600" dirty="0"/>
              <a:t>Randomisation </a:t>
            </a:r>
          </a:p>
          <a:p>
            <a:pPr marL="285750" indent="-285750">
              <a:buFontTx/>
              <a:buChar char="-"/>
            </a:pPr>
            <a:r>
              <a:rPr lang="fr-CA" sz="1600" dirty="0"/>
              <a:t>Simple aveugle (évaluateur) = enlève risque d’un biais de détection </a:t>
            </a:r>
          </a:p>
          <a:p>
            <a:pPr marL="742950" lvl="1" indent="-285750">
              <a:buFontTx/>
              <a:buChar char="-"/>
            </a:pPr>
            <a:r>
              <a:rPr lang="fr-CA" sz="1600" dirty="0"/>
              <a:t>1 seul évaluateur </a:t>
            </a:r>
          </a:p>
          <a:p>
            <a:pPr marL="285750" indent="-285750">
              <a:buFontTx/>
              <a:buChar char="-"/>
            </a:pPr>
            <a:r>
              <a:rPr lang="fr-CA" sz="1600" dirty="0"/>
              <a:t>Participants non à l’aveugle = risque de biais de participation/ déclaration/information</a:t>
            </a:r>
          </a:p>
          <a:p>
            <a:pPr marL="285750" indent="-285750">
              <a:buFontTx/>
              <a:buChar char="-"/>
            </a:pPr>
            <a:r>
              <a:rPr lang="fr-CA" sz="1600" dirty="0"/>
              <a:t>Pas de groupe placebo</a:t>
            </a:r>
          </a:p>
          <a:p>
            <a:pPr marL="285750" indent="-285750">
              <a:buFontTx/>
              <a:buChar char="-"/>
            </a:pPr>
            <a:r>
              <a:rPr lang="fr-CA" sz="1600" dirty="0"/>
              <a:t>Pas de biais de sélection/perte au suivi</a:t>
            </a:r>
          </a:p>
          <a:p>
            <a:endParaRPr lang="fr-CA" sz="1600" dirty="0"/>
          </a:p>
          <a:p>
            <a:r>
              <a:rPr lang="fr-CA" sz="1600" b="1" dirty="0"/>
              <a:t>Puissance</a:t>
            </a:r>
            <a:r>
              <a:rPr lang="fr-CA" sz="1600" dirty="0"/>
              <a:t> </a:t>
            </a:r>
            <a:r>
              <a:rPr lang="fr-CA" sz="1600" b="1" dirty="0"/>
              <a:t>atteinte</a:t>
            </a:r>
            <a:r>
              <a:rPr lang="fr-CA" sz="1600" dirty="0"/>
              <a:t> (étude pilote)</a:t>
            </a:r>
          </a:p>
          <a:p>
            <a:endParaRPr lang="fr-CA" sz="1600" dirty="0"/>
          </a:p>
          <a:p>
            <a:r>
              <a:rPr lang="fr-CA" sz="1600" b="1" dirty="0"/>
              <a:t>Validité externe </a:t>
            </a:r>
          </a:p>
          <a:p>
            <a:pPr marL="285750" indent="-285750">
              <a:buFontTx/>
              <a:buChar char="-"/>
            </a:pPr>
            <a:r>
              <a:rPr lang="fr-CA" sz="1600" dirty="0"/>
              <a:t>Beaucoup de critères d’exclusion (dont utilisation de médicaments)</a:t>
            </a:r>
          </a:p>
          <a:p>
            <a:pPr marL="285750" indent="-285750">
              <a:buFontTx/>
              <a:buChar char="-"/>
            </a:pPr>
            <a:r>
              <a:rPr lang="fr-CA" sz="1600" dirty="0"/>
              <a:t>Analyse per protocole </a:t>
            </a:r>
          </a:p>
          <a:p>
            <a:pPr marL="285750" indent="-285750">
              <a:buFontTx/>
              <a:buChar char="-"/>
            </a:pPr>
            <a:endParaRPr lang="fr-CA" sz="1600" dirty="0"/>
          </a:p>
          <a:p>
            <a:r>
              <a:rPr lang="fr-CA" sz="1600" b="1" dirty="0"/>
              <a:t>Conclusion</a:t>
            </a:r>
            <a:r>
              <a:rPr lang="fr-CA" sz="1600" dirty="0"/>
              <a:t> </a:t>
            </a:r>
          </a:p>
          <a:p>
            <a:pPr marL="285750" indent="-285750">
              <a:buFontTx/>
              <a:buChar char="-"/>
            </a:pPr>
            <a:r>
              <a:rPr lang="fr-CA" sz="1600" dirty="0"/>
              <a:t>Résultats montrent une diminution de l’intensité de la douleur avec l’auriculothérapie statistiquement et cliniquement significative</a:t>
            </a:r>
          </a:p>
          <a:p>
            <a:pPr marL="285750" indent="-285750">
              <a:buFontTx/>
              <a:buChar char="-"/>
            </a:pPr>
            <a:r>
              <a:rPr lang="fr-CA" sz="1600" dirty="0"/>
              <a:t>Pas de groupe placebo = effet réel possible du traitement ne peut être évalué</a:t>
            </a:r>
          </a:p>
        </p:txBody>
      </p:sp>
    </p:spTree>
    <p:extLst>
      <p:ext uri="{BB962C8B-B14F-4D97-AF65-F5344CB8AC3E}">
        <p14:creationId xmlns:p14="http://schemas.microsoft.com/office/powerpoint/2010/main" val="819035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5" name="Freeform: Shape 14">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re 1">
            <a:extLst>
              <a:ext uri="{FF2B5EF4-FFF2-40B4-BE49-F238E27FC236}">
                <a16:creationId xmlns:a16="http://schemas.microsoft.com/office/drawing/2014/main" id="{E0D4F669-47CC-37CA-9A4D-AFEFA2FEAD09}"/>
              </a:ext>
            </a:extLst>
          </p:cNvPr>
          <p:cNvSpPr>
            <a:spLocks noGrp="1"/>
          </p:cNvSpPr>
          <p:nvPr>
            <p:ph type="title"/>
          </p:nvPr>
        </p:nvSpPr>
        <p:spPr>
          <a:xfrm>
            <a:off x="2791326" y="4935915"/>
            <a:ext cx="9286384" cy="1724172"/>
          </a:xfrm>
          <a:ln w="38100">
            <a:solidFill>
              <a:schemeClr val="bg1"/>
            </a:solidFill>
            <a:prstDash val="lgDash"/>
          </a:ln>
        </p:spPr>
        <p:txBody>
          <a:bodyPr vert="horz" lIns="91440" tIns="45720" rIns="91440" bIns="45720" rtlCol="0" anchor="b">
            <a:normAutofit/>
          </a:bodyPr>
          <a:lstStyle/>
          <a:p>
            <a:pPr algn="r"/>
            <a:r>
              <a:rPr lang="en-US" sz="3600" b="1" kern="1200" dirty="0">
                <a:solidFill>
                  <a:schemeClr val="bg1"/>
                </a:solidFill>
                <a:latin typeface="+mn-lt"/>
                <a:ea typeface="+mj-ea"/>
                <a:cs typeface="+mj-cs"/>
              </a:rPr>
              <a:t>Article #2 </a:t>
            </a:r>
            <a:r>
              <a:rPr lang="en-US" sz="3600" kern="1200" dirty="0">
                <a:solidFill>
                  <a:schemeClr val="bg1"/>
                </a:solidFill>
                <a:latin typeface="+mj-lt"/>
                <a:ea typeface="+mj-ea"/>
                <a:cs typeface="+mj-cs"/>
              </a:rPr>
              <a:t>- </a:t>
            </a:r>
            <a:r>
              <a:rPr lang="en-US" sz="3600" dirty="0">
                <a:solidFill>
                  <a:schemeClr val="bg1"/>
                </a:solidFill>
                <a:effectLst/>
                <a:latin typeface="+mn-lt"/>
                <a:ea typeface="Calibri" panose="020F0502020204030204" pitchFamily="34" charset="0"/>
              </a:rPr>
              <a:t>« Effects of auricular acupuncture on chronic pain in people with back musculoskeletal disorders: a randomized clinical trial »</a:t>
            </a:r>
            <a:r>
              <a:rPr lang="fr-CA" sz="3600" dirty="0">
                <a:solidFill>
                  <a:schemeClr val="bg1"/>
                </a:solidFill>
                <a:effectLst/>
                <a:latin typeface="+mn-lt"/>
              </a:rPr>
              <a:t> </a:t>
            </a:r>
            <a:endParaRPr lang="en-US" sz="3600" kern="1200" dirty="0">
              <a:solidFill>
                <a:schemeClr val="bg1"/>
              </a:solidFill>
              <a:latin typeface="+mn-lt"/>
              <a:ea typeface="+mj-ea"/>
              <a:cs typeface="+mj-cs"/>
            </a:endParaRPr>
          </a:p>
        </p:txBody>
      </p:sp>
      <p:sp>
        <p:nvSpPr>
          <p:cNvPr id="3" name="ZoneTexte 2">
            <a:extLst>
              <a:ext uri="{FF2B5EF4-FFF2-40B4-BE49-F238E27FC236}">
                <a16:creationId xmlns:a16="http://schemas.microsoft.com/office/drawing/2014/main" id="{E474BDA1-2766-DA16-46A4-FA9707D6D8D1}"/>
              </a:ext>
            </a:extLst>
          </p:cNvPr>
          <p:cNvSpPr txBox="1"/>
          <p:nvPr/>
        </p:nvSpPr>
        <p:spPr>
          <a:xfrm>
            <a:off x="307269" y="480585"/>
            <a:ext cx="11275605" cy="3693319"/>
          </a:xfrm>
          <a:prstGeom prst="rect">
            <a:avLst/>
          </a:prstGeom>
          <a:solidFill>
            <a:srgbClr val="FEF1E8"/>
          </a:solidFill>
        </p:spPr>
        <p:txBody>
          <a:bodyPr wrap="square" rtlCol="0">
            <a:spAutoFit/>
          </a:bodyPr>
          <a:lstStyle/>
          <a:p>
            <a:pPr marL="285750" indent="-285750">
              <a:buFont typeface="Arial" panose="020B0604020202020204" pitchFamily="34" charset="0"/>
              <a:buChar char="•"/>
            </a:pPr>
            <a:r>
              <a:rPr lang="fr-CA" dirty="0"/>
              <a:t>Essai clinique randomisé, Brésil</a:t>
            </a:r>
          </a:p>
          <a:p>
            <a:pPr marL="285750" indent="-285750">
              <a:buFont typeface="Arial" panose="020B0604020202020204" pitchFamily="34" charset="0"/>
              <a:buChar char="•"/>
            </a:pPr>
            <a:r>
              <a:rPr lang="fr-CA" dirty="0"/>
              <a:t>Adultes (18-80 ans) en attente d’un traitement de physiothérapie pour douleur lombaire chronique (3 mois ou plus)</a:t>
            </a:r>
          </a:p>
          <a:p>
            <a:pPr marL="742950" lvl="1" indent="-285750">
              <a:buFont typeface="Arial" panose="020B0604020202020204" pitchFamily="34" charset="0"/>
              <a:buChar char="•"/>
            </a:pPr>
            <a:r>
              <a:rPr lang="fr-CA" dirty="0"/>
              <a:t>Intensité de la douleur </a:t>
            </a:r>
            <a:r>
              <a:rPr lang="fr-CA" sz="1800" dirty="0">
                <a:effectLst/>
                <a:ea typeface="Calibri" panose="020F0502020204030204" pitchFamily="34" charset="0"/>
                <a:cs typeface="Times New Roman" panose="02020603050405020304" pitchFamily="18" charset="0"/>
                <a:sym typeface="Symbol" pitchFamily="2" charset="2"/>
              </a:rPr>
              <a:t></a:t>
            </a:r>
            <a:r>
              <a:rPr lang="fr-CA" sz="1800" dirty="0">
                <a:effectLst/>
                <a:ea typeface="Calibri" panose="020F0502020204030204" pitchFamily="34" charset="0"/>
                <a:cs typeface="Times New Roman" panose="02020603050405020304" pitchFamily="18" charset="0"/>
              </a:rPr>
              <a:t>4/10 en utilisant la </a:t>
            </a:r>
            <a:r>
              <a:rPr lang="fr-CA" sz="1800" i="1" dirty="0" err="1">
                <a:effectLst/>
                <a:ea typeface="Calibri" panose="020F0502020204030204" pitchFamily="34" charset="0"/>
                <a:cs typeface="Times New Roman" panose="02020603050405020304" pitchFamily="18" charset="0"/>
              </a:rPr>
              <a:t>Numerical</a:t>
            </a:r>
            <a:r>
              <a:rPr lang="fr-CA" sz="1800" i="1" dirty="0">
                <a:effectLst/>
                <a:ea typeface="Calibri" panose="020F0502020204030204" pitchFamily="34" charset="0"/>
                <a:cs typeface="Times New Roman" panose="02020603050405020304" pitchFamily="18" charset="0"/>
              </a:rPr>
              <a:t> Rating </a:t>
            </a:r>
            <a:r>
              <a:rPr lang="fr-CA" sz="1800" i="1" dirty="0" err="1">
                <a:effectLst/>
                <a:ea typeface="Calibri" panose="020F0502020204030204" pitchFamily="34" charset="0"/>
                <a:cs typeface="Times New Roman" panose="02020603050405020304" pitchFamily="18" charset="0"/>
              </a:rPr>
              <a:t>Scale</a:t>
            </a:r>
            <a:endParaRPr lang="fr-CA" dirty="0"/>
          </a:p>
          <a:p>
            <a:pPr marL="285750" indent="-285750">
              <a:buFont typeface="Arial" panose="020B0604020202020204" pitchFamily="34" charset="0"/>
              <a:buChar char="•"/>
            </a:pPr>
            <a:r>
              <a:rPr lang="fr-CA" dirty="0"/>
              <a:t>Exclusion : infection/blessure à l’oreille, ATCD thérapie d’énergie dans les 3 derniers mois, </a:t>
            </a:r>
            <a:r>
              <a:rPr lang="fr-CA" dirty="0" err="1"/>
              <a:t>tx</a:t>
            </a:r>
            <a:r>
              <a:rPr lang="fr-CA" dirty="0"/>
              <a:t> actif de physiothérapie, utilisation continue de médicament contre la douleur, grossesse</a:t>
            </a:r>
          </a:p>
          <a:p>
            <a:pPr marL="285750" indent="-285750">
              <a:buFont typeface="Arial" panose="020B0604020202020204" pitchFamily="34" charset="0"/>
              <a:buChar char="•"/>
            </a:pPr>
            <a:r>
              <a:rPr lang="fr-CA" dirty="0"/>
              <a:t>Intervention : 5 séances (1/semaine) d’acupuncture auriculaire</a:t>
            </a:r>
          </a:p>
          <a:p>
            <a:pPr marL="285750" indent="-285750">
              <a:buFont typeface="Arial" panose="020B0604020202020204" pitchFamily="34" charset="0"/>
              <a:buChar char="•"/>
            </a:pPr>
            <a:r>
              <a:rPr lang="fr-CA" dirty="0"/>
              <a:t>Groupe placebo : 5 séances (1/semaine) d’acupuncture auriculaire a/n du « point oculaire »</a:t>
            </a:r>
          </a:p>
          <a:p>
            <a:pPr marL="285750" indent="-285750">
              <a:buFont typeface="Arial" panose="020B0604020202020204" pitchFamily="34" charset="0"/>
              <a:buChar char="•"/>
            </a:pPr>
            <a:r>
              <a:rPr lang="fr-CA" dirty="0"/>
              <a:t>Groupe contrôle : pas de séance  </a:t>
            </a:r>
          </a:p>
          <a:p>
            <a:pPr marL="285750" indent="-285750">
              <a:buFont typeface="Arial" panose="020B0604020202020204" pitchFamily="34" charset="0"/>
              <a:buChar char="•"/>
            </a:pPr>
            <a:r>
              <a:rPr lang="fr-CA" dirty="0"/>
              <a:t>110 participants </a:t>
            </a:r>
          </a:p>
          <a:p>
            <a:pPr marL="742950" lvl="1" indent="-285750">
              <a:buFont typeface="Arial" panose="020B0604020202020204" pitchFamily="34" charset="0"/>
              <a:buChar char="•"/>
            </a:pPr>
            <a:r>
              <a:rPr lang="fr-CA" dirty="0"/>
              <a:t>Groupe expérimental : 37 participants (6 pertes au suivi)</a:t>
            </a:r>
          </a:p>
          <a:p>
            <a:pPr marL="742950" lvl="1" indent="-285750">
              <a:buFont typeface="Arial" panose="020B0604020202020204" pitchFamily="34" charset="0"/>
              <a:buChar char="•"/>
            </a:pPr>
            <a:r>
              <a:rPr lang="fr-CA" dirty="0"/>
              <a:t>Groupe placebo : 36 participants (6 pertes au suivi)</a:t>
            </a:r>
          </a:p>
          <a:p>
            <a:pPr marL="742950" lvl="1" indent="-285750">
              <a:buFont typeface="Arial" panose="020B0604020202020204" pitchFamily="34" charset="0"/>
              <a:buChar char="•"/>
            </a:pPr>
            <a:r>
              <a:rPr lang="fr-CA" dirty="0"/>
              <a:t>Groupe contrôle : 37 participants (15 pertes au suivi)</a:t>
            </a:r>
          </a:p>
          <a:p>
            <a:pPr marL="285750" indent="-285750">
              <a:buFont typeface="Arial" panose="020B0604020202020204" pitchFamily="34" charset="0"/>
              <a:buChar char="•"/>
            </a:pPr>
            <a:endParaRPr lang="fr-CA" dirty="0"/>
          </a:p>
        </p:txBody>
      </p:sp>
      <p:sp>
        <p:nvSpPr>
          <p:cNvPr id="4" name="ZoneTexte 3">
            <a:extLst>
              <a:ext uri="{FF2B5EF4-FFF2-40B4-BE49-F238E27FC236}">
                <a16:creationId xmlns:a16="http://schemas.microsoft.com/office/drawing/2014/main" id="{22262FFA-A302-772B-A118-421B69213D9C}"/>
              </a:ext>
            </a:extLst>
          </p:cNvPr>
          <p:cNvSpPr txBox="1"/>
          <p:nvPr/>
        </p:nvSpPr>
        <p:spPr>
          <a:xfrm>
            <a:off x="6914148" y="3037096"/>
            <a:ext cx="5017357" cy="1477328"/>
          </a:xfrm>
          <a:prstGeom prst="rect">
            <a:avLst/>
          </a:prstGeom>
          <a:solidFill>
            <a:srgbClr val="BAD5DF"/>
          </a:solidFill>
        </p:spPr>
        <p:txBody>
          <a:bodyPr wrap="square" rtlCol="0">
            <a:spAutoFit/>
          </a:bodyPr>
          <a:lstStyle/>
          <a:p>
            <a:pPr marL="285750" indent="-285750">
              <a:buFont typeface="Arial" panose="020B0604020202020204" pitchFamily="34" charset="0"/>
              <a:buChar char="•"/>
            </a:pPr>
            <a:r>
              <a:rPr lang="fr-CA" dirty="0"/>
              <a:t>Issue primaire : intensité de la douleur évaluée via le </a:t>
            </a:r>
            <a:r>
              <a:rPr lang="fr-CA" i="1" dirty="0"/>
              <a:t>Brief Pain Inventory </a:t>
            </a:r>
            <a:r>
              <a:rPr lang="fr-CA" dirty="0"/>
              <a:t>(BPI)</a:t>
            </a:r>
          </a:p>
          <a:p>
            <a:pPr marL="285750" indent="-285750">
              <a:buFont typeface="Arial" panose="020B0604020202020204" pitchFamily="34" charset="0"/>
              <a:buChar char="•"/>
            </a:pPr>
            <a:r>
              <a:rPr lang="fr-CA" dirty="0"/>
              <a:t>Issues secondaires : impact sur les activités quotidiennes, soulagement procuré par l’intervention, seuil de tolérance à la douleur</a:t>
            </a:r>
          </a:p>
        </p:txBody>
      </p:sp>
    </p:spTree>
    <p:extLst>
      <p:ext uri="{BB962C8B-B14F-4D97-AF65-F5344CB8AC3E}">
        <p14:creationId xmlns:p14="http://schemas.microsoft.com/office/powerpoint/2010/main" val="1641041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553A920-633F-A3C6-E054-B38A72234E76}"/>
              </a:ext>
            </a:extLst>
          </p:cNvPr>
          <p:cNvSpPr>
            <a:spLocks noGrp="1"/>
          </p:cNvSpPr>
          <p:nvPr>
            <p:ph type="title"/>
          </p:nvPr>
        </p:nvSpPr>
        <p:spPr>
          <a:xfrm>
            <a:off x="2749491" y="641997"/>
            <a:ext cx="6693018" cy="849917"/>
          </a:xfrm>
        </p:spPr>
        <p:txBody>
          <a:bodyPr vert="horz" lIns="91440" tIns="45720" rIns="91440" bIns="45720" rtlCol="0" anchor="b">
            <a:normAutofit/>
          </a:bodyPr>
          <a:lstStyle/>
          <a:p>
            <a:pPr algn="ctr"/>
            <a:r>
              <a:rPr lang="fr-CA" sz="3200" b="1" kern="1200" dirty="0">
                <a:solidFill>
                  <a:schemeClr val="tx1">
                    <a:lumMod val="65000"/>
                    <a:lumOff val="35000"/>
                  </a:schemeClr>
                </a:solidFill>
                <a:latin typeface="+mj-lt"/>
                <a:ea typeface="+mj-ea"/>
                <a:cs typeface="+mj-cs"/>
              </a:rPr>
              <a:t>Article #2 - résultats</a:t>
            </a:r>
          </a:p>
        </p:txBody>
      </p:sp>
      <p:graphicFrame>
        <p:nvGraphicFramePr>
          <p:cNvPr id="3" name="Tableau 3">
            <a:extLst>
              <a:ext uri="{FF2B5EF4-FFF2-40B4-BE49-F238E27FC236}">
                <a16:creationId xmlns:a16="http://schemas.microsoft.com/office/drawing/2014/main" id="{EB46FC5B-0457-C01B-4EAA-03832B027B68}"/>
              </a:ext>
            </a:extLst>
          </p:cNvPr>
          <p:cNvGraphicFramePr>
            <a:graphicFrameLocks noGrp="1"/>
          </p:cNvGraphicFramePr>
          <p:nvPr>
            <p:extLst>
              <p:ext uri="{D42A27DB-BD31-4B8C-83A1-F6EECF244321}">
                <p14:modId xmlns:p14="http://schemas.microsoft.com/office/powerpoint/2010/main" val="3415401412"/>
              </p:ext>
            </p:extLst>
          </p:nvPr>
        </p:nvGraphicFramePr>
        <p:xfrm>
          <a:off x="962527" y="2244624"/>
          <a:ext cx="10266945" cy="2726355"/>
        </p:xfrm>
        <a:graphic>
          <a:graphicData uri="http://schemas.openxmlformats.org/drawingml/2006/table">
            <a:tbl>
              <a:tblPr firstRow="1" bandRow="1">
                <a:tableStyleId>{5C22544A-7EE6-4342-B048-85BDC9FD1C3A}</a:tableStyleId>
              </a:tblPr>
              <a:tblGrid>
                <a:gridCol w="1138989">
                  <a:extLst>
                    <a:ext uri="{9D8B030D-6E8A-4147-A177-3AD203B41FA5}">
                      <a16:colId xmlns:a16="http://schemas.microsoft.com/office/drawing/2014/main" val="2620062546"/>
                    </a:ext>
                  </a:extLst>
                </a:gridCol>
                <a:gridCol w="1475874">
                  <a:extLst>
                    <a:ext uri="{9D8B030D-6E8A-4147-A177-3AD203B41FA5}">
                      <a16:colId xmlns:a16="http://schemas.microsoft.com/office/drawing/2014/main" val="1750663311"/>
                    </a:ext>
                  </a:extLst>
                </a:gridCol>
                <a:gridCol w="2550695">
                  <a:extLst>
                    <a:ext uri="{9D8B030D-6E8A-4147-A177-3AD203B41FA5}">
                      <a16:colId xmlns:a16="http://schemas.microsoft.com/office/drawing/2014/main" val="2740059872"/>
                    </a:ext>
                  </a:extLst>
                </a:gridCol>
                <a:gridCol w="2598821">
                  <a:extLst>
                    <a:ext uri="{9D8B030D-6E8A-4147-A177-3AD203B41FA5}">
                      <a16:colId xmlns:a16="http://schemas.microsoft.com/office/drawing/2014/main" val="1798488017"/>
                    </a:ext>
                  </a:extLst>
                </a:gridCol>
                <a:gridCol w="2502566">
                  <a:extLst>
                    <a:ext uri="{9D8B030D-6E8A-4147-A177-3AD203B41FA5}">
                      <a16:colId xmlns:a16="http://schemas.microsoft.com/office/drawing/2014/main" val="1276646711"/>
                    </a:ext>
                  </a:extLst>
                </a:gridCol>
              </a:tblGrid>
              <a:tr h="482065">
                <a:tc rowSpan="2">
                  <a:txBody>
                    <a:bodyPr/>
                    <a:lstStyle/>
                    <a:p>
                      <a:pPr algn="ctr"/>
                      <a:endParaRPr lang="fr-CA" dirty="0"/>
                    </a:p>
                  </a:txBody>
                  <a:tcPr anchor="ctr">
                    <a:solidFill>
                      <a:srgbClr val="62A0AA"/>
                    </a:solidFill>
                  </a:tcPr>
                </a:tc>
                <a:tc rowSpan="2">
                  <a:txBody>
                    <a:bodyPr/>
                    <a:lstStyle/>
                    <a:p>
                      <a:pPr algn="ctr"/>
                      <a:r>
                        <a:rPr lang="fr-CA" dirty="0"/>
                        <a:t>Groupes</a:t>
                      </a:r>
                    </a:p>
                  </a:txBody>
                  <a:tcPr anchor="ctr">
                    <a:solidFill>
                      <a:srgbClr val="62A0AA"/>
                    </a:solidFill>
                  </a:tcPr>
                </a:tc>
                <a:tc gridSpan="3">
                  <a:txBody>
                    <a:bodyPr/>
                    <a:lstStyle/>
                    <a:p>
                      <a:pPr algn="ctr"/>
                      <a:r>
                        <a:rPr lang="fr-CA" dirty="0"/>
                        <a:t>Évaluation</a:t>
                      </a:r>
                    </a:p>
                  </a:txBody>
                  <a:tcPr anchor="ctr">
                    <a:solidFill>
                      <a:srgbClr val="62A0AA"/>
                    </a:solidFill>
                  </a:tcPr>
                </a:tc>
                <a:tc hMerge="1">
                  <a:txBody>
                    <a:bodyPr/>
                    <a:lstStyle/>
                    <a:p>
                      <a:endParaRPr lang="fr-CA" dirty="0"/>
                    </a:p>
                  </a:txBody>
                  <a:tcPr/>
                </a:tc>
                <a:tc hMerge="1">
                  <a:txBody>
                    <a:bodyPr/>
                    <a:lstStyle/>
                    <a:p>
                      <a:endParaRPr lang="fr-CA" dirty="0"/>
                    </a:p>
                  </a:txBody>
                  <a:tcPr/>
                </a:tc>
                <a:extLst>
                  <a:ext uri="{0D108BD9-81ED-4DB2-BD59-A6C34878D82A}">
                    <a16:rowId xmlns:a16="http://schemas.microsoft.com/office/drawing/2014/main" val="3352308740"/>
                  </a:ext>
                </a:extLst>
              </a:tr>
              <a:tr h="482065">
                <a:tc vMerge="1">
                  <a:txBody>
                    <a:bodyPr/>
                    <a:lstStyle/>
                    <a:p>
                      <a:endParaRPr lang="fr-CA" dirty="0"/>
                    </a:p>
                  </a:txBody>
                  <a:tcPr/>
                </a:tc>
                <a:tc vMerge="1">
                  <a:txBody>
                    <a:bodyPr/>
                    <a:lstStyle/>
                    <a:p>
                      <a:endParaRPr lang="fr-CA" dirty="0"/>
                    </a:p>
                  </a:txBody>
                  <a:tcPr/>
                </a:tc>
                <a:tc>
                  <a:txBody>
                    <a:bodyPr/>
                    <a:lstStyle/>
                    <a:p>
                      <a:pPr algn="ctr"/>
                      <a:r>
                        <a:rPr lang="fr-CA" dirty="0"/>
                        <a:t>Initiale</a:t>
                      </a:r>
                    </a:p>
                  </a:txBody>
                  <a:tcPr anchor="ctr">
                    <a:solidFill>
                      <a:srgbClr val="FEF1E8"/>
                    </a:solidFill>
                  </a:tcPr>
                </a:tc>
                <a:tc>
                  <a:txBody>
                    <a:bodyPr/>
                    <a:lstStyle/>
                    <a:p>
                      <a:pPr algn="ctr"/>
                      <a:r>
                        <a:rPr lang="fr-CA" dirty="0"/>
                        <a:t>Finale</a:t>
                      </a:r>
                    </a:p>
                  </a:txBody>
                  <a:tcPr anchor="ctr">
                    <a:solidFill>
                      <a:srgbClr val="FEF1E8"/>
                    </a:solidFill>
                  </a:tcPr>
                </a:tc>
                <a:tc>
                  <a:txBody>
                    <a:bodyPr/>
                    <a:lstStyle/>
                    <a:p>
                      <a:pPr algn="ctr"/>
                      <a:r>
                        <a:rPr lang="fr-CA" dirty="0"/>
                        <a:t>Au suivi</a:t>
                      </a:r>
                    </a:p>
                  </a:txBody>
                  <a:tcPr anchor="ctr">
                    <a:solidFill>
                      <a:srgbClr val="FEF1E8"/>
                    </a:solidFill>
                  </a:tcPr>
                </a:tc>
                <a:extLst>
                  <a:ext uri="{0D108BD9-81ED-4DB2-BD59-A6C34878D82A}">
                    <a16:rowId xmlns:a16="http://schemas.microsoft.com/office/drawing/2014/main" val="4115481988"/>
                  </a:ext>
                </a:extLst>
              </a:tr>
              <a:tr h="482065">
                <a:tc rowSpan="3">
                  <a:txBody>
                    <a:bodyPr/>
                    <a:lstStyle/>
                    <a:p>
                      <a:pPr algn="ctr"/>
                      <a:r>
                        <a:rPr lang="fr-CA" dirty="0"/>
                        <a:t>Intensité de la douleur</a:t>
                      </a:r>
                    </a:p>
                  </a:txBody>
                  <a:tcPr anchor="ctr">
                    <a:solidFill>
                      <a:srgbClr val="BAD5DF"/>
                    </a:solidFill>
                  </a:tcPr>
                </a:tc>
                <a:tc>
                  <a:txBody>
                    <a:bodyPr/>
                    <a:lstStyle/>
                    <a:p>
                      <a:pPr algn="ctr"/>
                      <a:r>
                        <a:rPr lang="fr-CA" dirty="0"/>
                        <a:t>Expérimental</a:t>
                      </a:r>
                    </a:p>
                  </a:txBody>
                  <a:tcPr anchor="ctr">
                    <a:solidFill>
                      <a:srgbClr val="BAD5DF"/>
                    </a:solidFill>
                  </a:tcPr>
                </a:tc>
                <a:tc>
                  <a:txBody>
                    <a:bodyPr/>
                    <a:lstStyle/>
                    <a:p>
                      <a:pPr algn="ctr"/>
                      <a:r>
                        <a:rPr lang="fr-CA" b="1" dirty="0"/>
                        <a:t>4.86 </a:t>
                      </a:r>
                      <a:r>
                        <a:rPr lang="fr-CA" sz="1800" b="1" kern="1200" dirty="0">
                          <a:solidFill>
                            <a:schemeClr val="tx1"/>
                          </a:solidFill>
                          <a:effectLst/>
                          <a:latin typeface="+mn-lt"/>
                          <a:ea typeface="+mn-ea"/>
                          <a:cs typeface="+mn-cs"/>
                          <a:sym typeface="Symbol" pitchFamily="2" charset="2"/>
                        </a:rPr>
                        <a:t></a:t>
                      </a:r>
                      <a:r>
                        <a:rPr lang="fr-CA" sz="1800" b="1" dirty="0">
                          <a:solidFill>
                            <a:schemeClr val="tx1"/>
                          </a:solidFill>
                          <a:effectLst/>
                        </a:rPr>
                        <a:t> 2.79 (3.93 – 5.79) </a:t>
                      </a:r>
                      <a:r>
                        <a:rPr lang="fr-CA" sz="1800" b="1" baseline="30000" dirty="0">
                          <a:solidFill>
                            <a:schemeClr val="tx1"/>
                          </a:solidFill>
                          <a:effectLst/>
                        </a:rPr>
                        <a:t>A-C</a:t>
                      </a:r>
                      <a:endParaRPr lang="fr-CA" b="1" dirty="0"/>
                    </a:p>
                  </a:txBody>
                  <a:tcPr anchor="ctr">
                    <a:solidFill>
                      <a:srgbClr val="BAD5DF"/>
                    </a:solidFill>
                  </a:tcPr>
                </a:tc>
                <a:tc>
                  <a:txBody>
                    <a:bodyPr/>
                    <a:lstStyle/>
                    <a:p>
                      <a:pPr algn="ctr"/>
                      <a:r>
                        <a:rPr lang="fr-CA" b="1" dirty="0"/>
                        <a:t>2.46 </a:t>
                      </a:r>
                      <a:r>
                        <a:rPr lang="fr-CA" sz="1800" b="1" kern="1200" dirty="0">
                          <a:solidFill>
                            <a:schemeClr val="tx1"/>
                          </a:solidFill>
                          <a:effectLst/>
                          <a:latin typeface="+mn-lt"/>
                          <a:ea typeface="+mn-ea"/>
                          <a:cs typeface="+mn-cs"/>
                          <a:sym typeface="Symbol" pitchFamily="2" charset="2"/>
                        </a:rPr>
                        <a:t></a:t>
                      </a:r>
                      <a:r>
                        <a:rPr lang="fr-CA" sz="1800" b="1" dirty="0">
                          <a:solidFill>
                            <a:schemeClr val="tx1"/>
                          </a:solidFill>
                          <a:effectLst/>
                        </a:rPr>
                        <a:t> 3.03 (1.45 – 3.47) </a:t>
                      </a:r>
                      <a:r>
                        <a:rPr lang="fr-CA" sz="1800" b="1" baseline="30000" dirty="0">
                          <a:solidFill>
                            <a:schemeClr val="tx1"/>
                          </a:solidFill>
                          <a:effectLst/>
                        </a:rPr>
                        <a:t>A-B</a:t>
                      </a:r>
                      <a:endParaRPr lang="fr-CA" b="1" dirty="0"/>
                    </a:p>
                  </a:txBody>
                  <a:tcPr anchor="ctr">
                    <a:solidFill>
                      <a:srgbClr val="BAD5DF"/>
                    </a:solidFill>
                  </a:tcPr>
                </a:tc>
                <a:tc>
                  <a:txBody>
                    <a:bodyPr/>
                    <a:lstStyle/>
                    <a:p>
                      <a:pPr algn="ctr"/>
                      <a:r>
                        <a:rPr lang="fr-CA" b="1" dirty="0"/>
                        <a:t>3.78 </a:t>
                      </a:r>
                      <a:r>
                        <a:rPr lang="fr-CA" sz="1800" b="1" kern="1200" dirty="0">
                          <a:solidFill>
                            <a:schemeClr val="tx1"/>
                          </a:solidFill>
                          <a:effectLst/>
                          <a:latin typeface="+mn-lt"/>
                          <a:ea typeface="+mn-ea"/>
                          <a:cs typeface="+mn-cs"/>
                          <a:sym typeface="Symbol" pitchFamily="2" charset="2"/>
                        </a:rPr>
                        <a:t></a:t>
                      </a:r>
                      <a:r>
                        <a:rPr lang="fr-CA" sz="1800" b="1" dirty="0">
                          <a:solidFill>
                            <a:schemeClr val="tx1"/>
                          </a:solidFill>
                          <a:effectLst/>
                        </a:rPr>
                        <a:t> 3.49 (2.61 – 4.94) </a:t>
                      </a:r>
                      <a:r>
                        <a:rPr lang="fr-CA" sz="1800" b="1" baseline="30000" dirty="0">
                          <a:solidFill>
                            <a:schemeClr val="tx1"/>
                          </a:solidFill>
                          <a:effectLst/>
                        </a:rPr>
                        <a:t>B-C</a:t>
                      </a:r>
                      <a:endParaRPr lang="fr-CA" b="1" dirty="0"/>
                    </a:p>
                  </a:txBody>
                  <a:tcPr anchor="ctr">
                    <a:solidFill>
                      <a:srgbClr val="BAD5DF"/>
                    </a:solidFill>
                  </a:tcPr>
                </a:tc>
                <a:extLst>
                  <a:ext uri="{0D108BD9-81ED-4DB2-BD59-A6C34878D82A}">
                    <a16:rowId xmlns:a16="http://schemas.microsoft.com/office/drawing/2014/main" val="3516682519"/>
                  </a:ext>
                </a:extLst>
              </a:tr>
              <a:tr h="482065">
                <a:tc vMerge="1">
                  <a:txBody>
                    <a:bodyPr/>
                    <a:lstStyle/>
                    <a:p>
                      <a:endParaRPr lang="fr-CA" dirty="0"/>
                    </a:p>
                  </a:txBody>
                  <a:tcPr/>
                </a:tc>
                <a:tc>
                  <a:txBody>
                    <a:bodyPr/>
                    <a:lstStyle/>
                    <a:p>
                      <a:pPr algn="ctr"/>
                      <a:r>
                        <a:rPr lang="fr-CA" dirty="0"/>
                        <a:t>Placebo</a:t>
                      </a:r>
                    </a:p>
                  </a:txBody>
                  <a:tcPr anchor="ctr">
                    <a:solidFill>
                      <a:srgbClr val="FEF1E8"/>
                    </a:solidFill>
                  </a:tcPr>
                </a:tc>
                <a:tc>
                  <a:txBody>
                    <a:bodyPr/>
                    <a:lstStyle/>
                    <a:p>
                      <a:pPr algn="ctr"/>
                      <a:r>
                        <a:rPr lang="fr-CA" b="1" dirty="0"/>
                        <a:t>4.89 </a:t>
                      </a:r>
                      <a:r>
                        <a:rPr lang="fr-CA" sz="1800" b="1" kern="1200" dirty="0">
                          <a:solidFill>
                            <a:schemeClr val="tx1"/>
                          </a:solidFill>
                          <a:effectLst/>
                          <a:latin typeface="+mn-lt"/>
                          <a:ea typeface="+mn-ea"/>
                          <a:cs typeface="+mn-cs"/>
                          <a:sym typeface="Symbol" pitchFamily="2" charset="2"/>
                        </a:rPr>
                        <a:t></a:t>
                      </a:r>
                      <a:r>
                        <a:rPr lang="fr-CA" sz="1800" b="1" dirty="0">
                          <a:solidFill>
                            <a:schemeClr val="tx1"/>
                          </a:solidFill>
                          <a:effectLst/>
                        </a:rPr>
                        <a:t> 2.74 ( 3.96 – 5.81) </a:t>
                      </a:r>
                      <a:r>
                        <a:rPr lang="fr-CA" sz="1800" b="1" baseline="30000" dirty="0">
                          <a:solidFill>
                            <a:schemeClr val="tx1"/>
                          </a:solidFill>
                          <a:effectLst/>
                        </a:rPr>
                        <a:t>A</a:t>
                      </a:r>
                      <a:endParaRPr lang="fr-CA" b="1" baseline="30000" dirty="0"/>
                    </a:p>
                  </a:txBody>
                  <a:tcPr anchor="ctr">
                    <a:solidFill>
                      <a:srgbClr val="FEF1E8"/>
                    </a:solidFill>
                  </a:tcPr>
                </a:tc>
                <a:tc>
                  <a:txBody>
                    <a:bodyPr/>
                    <a:lstStyle/>
                    <a:p>
                      <a:pPr algn="ctr"/>
                      <a:r>
                        <a:rPr lang="fr-CA" b="1" dirty="0"/>
                        <a:t>2.89 </a:t>
                      </a:r>
                      <a:r>
                        <a:rPr lang="fr-CA" sz="1800" b="1" kern="1200" dirty="0">
                          <a:solidFill>
                            <a:schemeClr val="tx1"/>
                          </a:solidFill>
                          <a:effectLst/>
                          <a:latin typeface="+mn-lt"/>
                          <a:ea typeface="+mn-ea"/>
                          <a:cs typeface="+mn-cs"/>
                          <a:sym typeface="Symbol" pitchFamily="2" charset="2"/>
                        </a:rPr>
                        <a:t></a:t>
                      </a:r>
                      <a:r>
                        <a:rPr lang="fr-CA" sz="1800" b="1" dirty="0">
                          <a:solidFill>
                            <a:schemeClr val="tx1"/>
                          </a:solidFill>
                          <a:effectLst/>
                        </a:rPr>
                        <a:t> 2.98 (1.96 – 3.81) </a:t>
                      </a:r>
                      <a:r>
                        <a:rPr lang="fr-CA" sz="1800" b="1" baseline="30000" dirty="0">
                          <a:solidFill>
                            <a:schemeClr val="tx1"/>
                          </a:solidFill>
                          <a:effectLst/>
                        </a:rPr>
                        <a:t>A</a:t>
                      </a:r>
                      <a:endParaRPr lang="fr-CA" b="1" dirty="0"/>
                    </a:p>
                  </a:txBody>
                  <a:tcPr anchor="ctr">
                    <a:solidFill>
                      <a:srgbClr val="FEF1E8"/>
                    </a:solidFill>
                  </a:tcPr>
                </a:tc>
                <a:tc>
                  <a:txBody>
                    <a:bodyPr/>
                    <a:lstStyle/>
                    <a:p>
                      <a:pPr algn="ctr"/>
                      <a:r>
                        <a:rPr lang="fr-CA" dirty="0"/>
                        <a:t>3.61 </a:t>
                      </a:r>
                      <a:r>
                        <a:rPr lang="fr-CA" sz="1800" b="1" kern="1200" dirty="0">
                          <a:solidFill>
                            <a:schemeClr val="tx1"/>
                          </a:solidFill>
                          <a:effectLst/>
                          <a:latin typeface="+mn-lt"/>
                          <a:ea typeface="+mn-ea"/>
                          <a:cs typeface="+mn-cs"/>
                          <a:sym typeface="Symbol" pitchFamily="2" charset="2"/>
                        </a:rPr>
                        <a:t></a:t>
                      </a:r>
                      <a:r>
                        <a:rPr lang="fr-CA" sz="1800" dirty="0">
                          <a:solidFill>
                            <a:schemeClr val="tx1"/>
                          </a:solidFill>
                          <a:effectLst/>
                        </a:rPr>
                        <a:t> 3.49 (2.43 – 4.79)</a:t>
                      </a:r>
                      <a:endParaRPr lang="fr-CA" dirty="0"/>
                    </a:p>
                  </a:txBody>
                  <a:tcPr anchor="ctr">
                    <a:solidFill>
                      <a:srgbClr val="FEF1E8"/>
                    </a:solidFill>
                  </a:tcPr>
                </a:tc>
                <a:extLst>
                  <a:ext uri="{0D108BD9-81ED-4DB2-BD59-A6C34878D82A}">
                    <a16:rowId xmlns:a16="http://schemas.microsoft.com/office/drawing/2014/main" val="1953998041"/>
                  </a:ext>
                </a:extLst>
              </a:tr>
              <a:tr h="482065">
                <a:tc vMerge="1">
                  <a:txBody>
                    <a:bodyPr/>
                    <a:lstStyle/>
                    <a:p>
                      <a:endParaRPr lang="fr-CA" dirty="0"/>
                    </a:p>
                  </a:txBody>
                  <a:tcPr/>
                </a:tc>
                <a:tc>
                  <a:txBody>
                    <a:bodyPr/>
                    <a:lstStyle/>
                    <a:p>
                      <a:pPr algn="ctr"/>
                      <a:r>
                        <a:rPr lang="fr-CA" dirty="0"/>
                        <a:t>Contrôle</a:t>
                      </a:r>
                    </a:p>
                  </a:txBody>
                  <a:tcPr anchor="ctr">
                    <a:solidFill>
                      <a:srgbClr val="BAD5DF"/>
                    </a:solidFill>
                  </a:tcPr>
                </a:tc>
                <a:tc>
                  <a:txBody>
                    <a:bodyPr/>
                    <a:lstStyle/>
                    <a:p>
                      <a:pPr algn="ctr"/>
                      <a:r>
                        <a:rPr lang="fr-CA" dirty="0"/>
                        <a:t>3.68 </a:t>
                      </a:r>
                      <a:r>
                        <a:rPr lang="fr-CA" sz="1800" b="1" kern="1200" dirty="0">
                          <a:solidFill>
                            <a:schemeClr val="tx1"/>
                          </a:solidFill>
                          <a:effectLst/>
                          <a:latin typeface="+mn-lt"/>
                          <a:ea typeface="+mn-ea"/>
                          <a:cs typeface="+mn-cs"/>
                          <a:sym typeface="Symbol" pitchFamily="2" charset="2"/>
                        </a:rPr>
                        <a:t></a:t>
                      </a:r>
                      <a:r>
                        <a:rPr lang="fr-CA" sz="1800" dirty="0">
                          <a:solidFill>
                            <a:schemeClr val="tx1"/>
                          </a:solidFill>
                          <a:effectLst/>
                        </a:rPr>
                        <a:t> 3.11 (2.64 – 4.71)</a:t>
                      </a:r>
                      <a:endParaRPr lang="fr-CA" dirty="0"/>
                    </a:p>
                  </a:txBody>
                  <a:tcPr anchor="ctr">
                    <a:solidFill>
                      <a:srgbClr val="BAD5DF"/>
                    </a:solidFill>
                  </a:tcPr>
                </a:tc>
                <a:tc>
                  <a:txBody>
                    <a:bodyPr/>
                    <a:lstStyle/>
                    <a:p>
                      <a:pPr algn="ctr"/>
                      <a:r>
                        <a:rPr lang="fr-CA" dirty="0"/>
                        <a:t>3.65 </a:t>
                      </a:r>
                      <a:r>
                        <a:rPr lang="fr-CA" sz="1800" b="1" kern="1200" dirty="0">
                          <a:solidFill>
                            <a:schemeClr val="tx1"/>
                          </a:solidFill>
                          <a:effectLst/>
                          <a:latin typeface="+mn-lt"/>
                          <a:ea typeface="+mn-ea"/>
                          <a:cs typeface="+mn-cs"/>
                          <a:sym typeface="Symbol" pitchFamily="2" charset="2"/>
                        </a:rPr>
                        <a:t></a:t>
                      </a:r>
                      <a:r>
                        <a:rPr lang="fr-CA" sz="1800" dirty="0">
                          <a:solidFill>
                            <a:schemeClr val="tx1"/>
                          </a:solidFill>
                          <a:effectLst/>
                        </a:rPr>
                        <a:t> 3.35 (2.53 – 4.76)</a:t>
                      </a:r>
                      <a:endParaRPr lang="fr-CA" dirty="0"/>
                    </a:p>
                  </a:txBody>
                  <a:tcPr anchor="ctr">
                    <a:solidFill>
                      <a:srgbClr val="BAD5DF"/>
                    </a:solidFill>
                  </a:tcPr>
                </a:tc>
                <a:tc>
                  <a:txBody>
                    <a:bodyPr/>
                    <a:lstStyle/>
                    <a:p>
                      <a:pPr algn="ctr"/>
                      <a:r>
                        <a:rPr lang="fr-CA" dirty="0"/>
                        <a:t>3.73 </a:t>
                      </a:r>
                      <a:r>
                        <a:rPr lang="fr-CA" sz="1800" b="1" kern="1200" dirty="0">
                          <a:solidFill>
                            <a:schemeClr val="tx1"/>
                          </a:solidFill>
                          <a:effectLst/>
                          <a:latin typeface="+mn-lt"/>
                          <a:ea typeface="+mn-ea"/>
                          <a:cs typeface="+mn-cs"/>
                          <a:sym typeface="Symbol" pitchFamily="2" charset="2"/>
                        </a:rPr>
                        <a:t></a:t>
                      </a:r>
                      <a:r>
                        <a:rPr lang="fr-CA" sz="1800" dirty="0">
                          <a:solidFill>
                            <a:schemeClr val="tx1"/>
                          </a:solidFill>
                          <a:effectLst/>
                        </a:rPr>
                        <a:t> 2.86 (2.77 – 4.68) </a:t>
                      </a:r>
                      <a:endParaRPr lang="fr-CA" dirty="0"/>
                    </a:p>
                  </a:txBody>
                  <a:tcPr anchor="ctr">
                    <a:solidFill>
                      <a:srgbClr val="BAD5DF"/>
                    </a:solidFill>
                  </a:tcPr>
                </a:tc>
                <a:extLst>
                  <a:ext uri="{0D108BD9-81ED-4DB2-BD59-A6C34878D82A}">
                    <a16:rowId xmlns:a16="http://schemas.microsoft.com/office/drawing/2014/main" val="1910577873"/>
                  </a:ext>
                </a:extLst>
              </a:tr>
            </a:tbl>
          </a:graphicData>
        </a:graphic>
      </p:graphicFrame>
      <p:sp>
        <p:nvSpPr>
          <p:cNvPr id="4" name="ZoneTexte 3">
            <a:extLst>
              <a:ext uri="{FF2B5EF4-FFF2-40B4-BE49-F238E27FC236}">
                <a16:creationId xmlns:a16="http://schemas.microsoft.com/office/drawing/2014/main" id="{E5D1E877-418C-35C8-2006-99125CA5A285}"/>
              </a:ext>
            </a:extLst>
          </p:cNvPr>
          <p:cNvSpPr txBox="1"/>
          <p:nvPr/>
        </p:nvSpPr>
        <p:spPr>
          <a:xfrm>
            <a:off x="5807242" y="5356841"/>
            <a:ext cx="5566611" cy="923330"/>
          </a:xfrm>
          <a:prstGeom prst="rect">
            <a:avLst/>
          </a:prstGeom>
          <a:noFill/>
        </p:spPr>
        <p:txBody>
          <a:bodyPr wrap="square" rtlCol="0">
            <a:spAutoFit/>
          </a:bodyPr>
          <a:lstStyle/>
          <a:p>
            <a:pPr algn="r"/>
            <a:r>
              <a:rPr lang="fr-CA" sz="1800" dirty="0">
                <a:solidFill>
                  <a:schemeClr val="tx1"/>
                </a:solidFill>
              </a:rPr>
              <a:t>Résultats : Moyenne </a:t>
            </a:r>
            <a:r>
              <a:rPr lang="fr-CA" sz="1800" b="1" kern="1200" dirty="0">
                <a:solidFill>
                  <a:schemeClr val="tx1"/>
                </a:solidFill>
                <a:effectLst/>
                <a:latin typeface="+mn-lt"/>
                <a:ea typeface="+mn-ea"/>
                <a:cs typeface="+mn-cs"/>
                <a:sym typeface="Symbol" pitchFamily="2" charset="2"/>
              </a:rPr>
              <a:t></a:t>
            </a:r>
            <a:r>
              <a:rPr lang="fr-CA" sz="1800" dirty="0">
                <a:solidFill>
                  <a:schemeClr val="tx1"/>
                </a:solidFill>
                <a:effectLst/>
              </a:rPr>
              <a:t> écart-type (IC95%)</a:t>
            </a:r>
          </a:p>
          <a:p>
            <a:pPr algn="r"/>
            <a:r>
              <a:rPr lang="fr-CA" dirty="0"/>
              <a:t>A-B-C : différence statistiquement significative (P&lt;0.05)</a:t>
            </a:r>
            <a:endParaRPr lang="fr-CA" sz="1800" dirty="0">
              <a:solidFill>
                <a:schemeClr val="tx1"/>
              </a:solidFill>
            </a:endParaRPr>
          </a:p>
          <a:p>
            <a:pPr algn="r"/>
            <a:endParaRPr lang="fr-CA" dirty="0"/>
          </a:p>
        </p:txBody>
      </p:sp>
    </p:spTree>
    <p:extLst>
      <p:ext uri="{BB962C8B-B14F-4D97-AF65-F5344CB8AC3E}">
        <p14:creationId xmlns:p14="http://schemas.microsoft.com/office/powerpoint/2010/main" val="409280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7250CB5-9DDC-48C3-9D2D-C15BFFF4F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38FEF35-B9B3-413E-A8C4-9FF5A15A4E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1" y="1371600"/>
            <a:ext cx="6770084" cy="4114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A5768C5-4592-952A-990D-6C8E5C10E79A}"/>
              </a:ext>
            </a:extLst>
          </p:cNvPr>
          <p:cNvSpPr>
            <a:spLocks noGrp="1"/>
          </p:cNvSpPr>
          <p:nvPr>
            <p:ph type="title"/>
          </p:nvPr>
        </p:nvSpPr>
        <p:spPr>
          <a:xfrm>
            <a:off x="3428042" y="199718"/>
            <a:ext cx="5335916" cy="1020289"/>
          </a:xfrm>
        </p:spPr>
        <p:txBody>
          <a:bodyPr vert="horz" lIns="91440" tIns="45720" rIns="91440" bIns="45720" rtlCol="0" anchor="ctr">
            <a:normAutofit/>
          </a:bodyPr>
          <a:lstStyle/>
          <a:p>
            <a:pPr algn="ctr"/>
            <a:r>
              <a:rPr lang="en-US" sz="3200" b="1" kern="1200" dirty="0">
                <a:solidFill>
                  <a:srgbClr val="595959"/>
                </a:solidFill>
                <a:latin typeface="+mj-lt"/>
                <a:ea typeface="+mj-ea"/>
                <a:cs typeface="+mj-cs"/>
              </a:rPr>
              <a:t>Article #2 - Discussion</a:t>
            </a:r>
          </a:p>
        </p:txBody>
      </p:sp>
      <p:sp>
        <p:nvSpPr>
          <p:cNvPr id="11" name="Rectangle 10">
            <a:extLst>
              <a:ext uri="{FF2B5EF4-FFF2-40B4-BE49-F238E27FC236}">
                <a16:creationId xmlns:a16="http://schemas.microsoft.com/office/drawing/2014/main" id="{A7ECB318-89A9-43A0-BC79-4B763473F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1685" y="1371600"/>
            <a:ext cx="2704023" cy="4114800"/>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46566CA0-EF94-FEAF-8F96-896CFE04B333}"/>
              </a:ext>
            </a:extLst>
          </p:cNvPr>
          <p:cNvSpPr txBox="1"/>
          <p:nvPr/>
        </p:nvSpPr>
        <p:spPr>
          <a:xfrm>
            <a:off x="360946" y="1115734"/>
            <a:ext cx="11470107" cy="5539978"/>
          </a:xfrm>
          <a:prstGeom prst="rect">
            <a:avLst/>
          </a:prstGeom>
          <a:solidFill>
            <a:srgbClr val="FEF1E8"/>
          </a:solidFill>
          <a:ln w="38100">
            <a:solidFill>
              <a:srgbClr val="62A0AA"/>
            </a:solidFill>
            <a:prstDash val="lgDash"/>
          </a:ln>
        </p:spPr>
        <p:txBody>
          <a:bodyPr wrap="square" rtlCol="0">
            <a:spAutoFit/>
          </a:bodyPr>
          <a:lstStyle/>
          <a:p>
            <a:r>
              <a:rPr lang="fr-CA" sz="1600" b="1" dirty="0"/>
              <a:t>Validité interne</a:t>
            </a:r>
          </a:p>
          <a:p>
            <a:pPr marL="285750" indent="-285750">
              <a:buFontTx/>
              <a:buChar char="-"/>
            </a:pPr>
            <a:r>
              <a:rPr lang="fr-CA" sz="1600" dirty="0"/>
              <a:t>Essai clinique randomisé </a:t>
            </a:r>
          </a:p>
          <a:p>
            <a:pPr marL="285750" indent="-285750">
              <a:buFontTx/>
              <a:buChar char="-"/>
            </a:pPr>
            <a:r>
              <a:rPr lang="fr-CA" sz="1600" dirty="0"/>
              <a:t>Randomisation adéquate (groupes similaires) </a:t>
            </a:r>
          </a:p>
          <a:p>
            <a:pPr marL="285750" indent="-285750">
              <a:buFontTx/>
              <a:buChar char="-"/>
            </a:pPr>
            <a:r>
              <a:rPr lang="fr-CA" sz="1600" dirty="0"/>
              <a:t>Pertes au suivi + grandes dans le groupe contrôle = biais de sélection possible</a:t>
            </a:r>
          </a:p>
          <a:p>
            <a:pPr marL="285750" indent="-285750">
              <a:buFontTx/>
              <a:buChar char="-"/>
            </a:pPr>
            <a:r>
              <a:rPr lang="fr-CA" sz="1600" dirty="0"/>
              <a:t>Analyse par intention de traiter = permet de conserver l’intégrité de la randomisation</a:t>
            </a:r>
          </a:p>
          <a:p>
            <a:pPr marL="285750" indent="-285750">
              <a:buFontTx/>
              <a:buChar char="-"/>
            </a:pPr>
            <a:r>
              <a:rPr lang="fr-CA" sz="1600" dirty="0"/>
              <a:t>Possibilité de reconnaitre groupe expérimental vs contrôle (nombre de points d’acupuncture différents entre les 2 groupes) = possibilité biais de participation/déclaration/information</a:t>
            </a:r>
          </a:p>
          <a:p>
            <a:pPr marL="285750" indent="-285750">
              <a:buFontTx/>
              <a:buChar char="-"/>
            </a:pPr>
            <a:endParaRPr lang="fr-CA" sz="1600" dirty="0"/>
          </a:p>
          <a:p>
            <a:r>
              <a:rPr lang="fr-CA" sz="1600" b="1" dirty="0"/>
              <a:t>Puissance atteinte</a:t>
            </a:r>
            <a:r>
              <a:rPr lang="fr-CA" sz="1600" dirty="0"/>
              <a:t> (+ de participants que nécessaire pour contrer les pertes au suivi) </a:t>
            </a:r>
          </a:p>
          <a:p>
            <a:endParaRPr lang="fr-CA" sz="1600" dirty="0"/>
          </a:p>
          <a:p>
            <a:r>
              <a:rPr lang="fr-CA" sz="1600" b="1" dirty="0"/>
              <a:t>Validité externe </a:t>
            </a:r>
          </a:p>
          <a:p>
            <a:pPr marL="285750" indent="-285750">
              <a:buFontTx/>
              <a:buChar char="-"/>
            </a:pPr>
            <a:r>
              <a:rPr lang="fr-CA" sz="1600" dirty="0"/>
              <a:t>Critères d’inclusion : représentent bien la population</a:t>
            </a:r>
          </a:p>
          <a:p>
            <a:pPr marL="285750" indent="-285750">
              <a:buFontTx/>
              <a:buChar char="-"/>
            </a:pPr>
            <a:r>
              <a:rPr lang="fr-CA" sz="1600" dirty="0"/>
              <a:t>Critères d’exclusion : médication en continue = moins représentatif </a:t>
            </a:r>
          </a:p>
          <a:p>
            <a:pPr marL="285750" indent="-285750">
              <a:buFontTx/>
              <a:buChar char="-"/>
            </a:pPr>
            <a:endParaRPr lang="fr-CA" sz="1600" dirty="0"/>
          </a:p>
          <a:p>
            <a:r>
              <a:rPr lang="fr-CA" sz="1600" b="1" dirty="0"/>
              <a:t>Conclusion</a:t>
            </a:r>
            <a:r>
              <a:rPr lang="fr-CA" sz="1600" dirty="0"/>
              <a:t> </a:t>
            </a:r>
          </a:p>
          <a:p>
            <a:pPr marL="285750" indent="-285750">
              <a:buFontTx/>
              <a:buChar char="-"/>
            </a:pPr>
            <a:r>
              <a:rPr lang="fr-CA" sz="1600" dirty="0"/>
              <a:t>Différence statistiquement significative pour le groupe placebo et pour le groupe expérimental</a:t>
            </a:r>
          </a:p>
          <a:p>
            <a:pPr marL="285750" indent="-285750">
              <a:buFontTx/>
              <a:buChar char="-"/>
            </a:pPr>
            <a:r>
              <a:rPr lang="fr-CA" sz="1600" dirty="0"/>
              <a:t>Aspect placebo : pas de différence pour l’intensité de la douleur entre avant le traitement et au suivi de 15 jours (retour au niveau pré-traitement, contrairement au groupe expérimental) </a:t>
            </a:r>
          </a:p>
          <a:p>
            <a:pPr marL="285750" indent="-285750">
              <a:buFontTx/>
              <a:buChar char="-"/>
            </a:pPr>
            <a:r>
              <a:rPr lang="fr-CA" sz="1600" dirty="0"/>
              <a:t>Groupe expérimental : augmentation significative de l’intensité de la douleur entre post-traitement et au suivi</a:t>
            </a:r>
          </a:p>
          <a:p>
            <a:pPr marL="285750" indent="-285750">
              <a:buFontTx/>
              <a:buChar char="-"/>
            </a:pPr>
            <a:r>
              <a:rPr lang="fr-CA" sz="1600" dirty="0"/>
              <a:t>Impact clinique : en se basant sur l’issue secondaire (impact de la douleur a/n des activités quotidiennes) </a:t>
            </a:r>
            <a:r>
              <a:rPr lang="fr-CA" sz="1600" dirty="0">
                <a:sym typeface="Wingdings" pitchFamily="2" charset="2"/>
              </a:rPr>
              <a:t> différence statistiquement significative entre le groupe expérimental et placebo</a:t>
            </a:r>
            <a:endParaRPr lang="fr-CA" sz="1600" dirty="0"/>
          </a:p>
          <a:p>
            <a:endParaRPr lang="fr-CA" dirty="0"/>
          </a:p>
        </p:txBody>
      </p:sp>
    </p:spTree>
    <p:extLst>
      <p:ext uri="{BB962C8B-B14F-4D97-AF65-F5344CB8AC3E}">
        <p14:creationId xmlns:p14="http://schemas.microsoft.com/office/powerpoint/2010/main" val="809507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6BE11944-ED05-4FE9-9927-06C110BB3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2812508-238C-4BCD-BDD3-25C99C5CA2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167"/>
            <a:ext cx="12188952" cy="3490956"/>
            <a:chOff x="651279" y="598259"/>
            <a:chExt cx="10889442" cy="5680742"/>
          </a:xfrm>
        </p:grpSpPr>
        <p:sp>
          <p:nvSpPr>
            <p:cNvPr id="13" name="Color">
              <a:extLst>
                <a:ext uri="{FF2B5EF4-FFF2-40B4-BE49-F238E27FC236}">
                  <a16:creationId xmlns:a16="http://schemas.microsoft.com/office/drawing/2014/main" id="{EA98B5EE-6906-45B1-8691-D06F06B6C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3CB4D77E-DA74-4797-88E4-C7D817D315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re 1">
            <a:extLst>
              <a:ext uri="{FF2B5EF4-FFF2-40B4-BE49-F238E27FC236}">
                <a16:creationId xmlns:a16="http://schemas.microsoft.com/office/drawing/2014/main" id="{2A5768C5-4592-952A-990D-6C8E5C10E79A}"/>
              </a:ext>
            </a:extLst>
          </p:cNvPr>
          <p:cNvSpPr>
            <a:spLocks noGrp="1"/>
          </p:cNvSpPr>
          <p:nvPr>
            <p:ph type="title"/>
          </p:nvPr>
        </p:nvSpPr>
        <p:spPr>
          <a:xfrm>
            <a:off x="656708" y="1223120"/>
            <a:ext cx="11166324" cy="2226769"/>
          </a:xfrm>
        </p:spPr>
        <p:txBody>
          <a:bodyPr vert="horz" lIns="91440" tIns="45720" rIns="91440" bIns="45720" rtlCol="0" anchor="ctr">
            <a:normAutofit/>
          </a:bodyPr>
          <a:lstStyle/>
          <a:p>
            <a:pPr algn="ctr"/>
            <a:r>
              <a:rPr lang="en-US" sz="4800" kern="1200" dirty="0">
                <a:solidFill>
                  <a:schemeClr val="bg1"/>
                </a:solidFill>
                <a:latin typeface="+mj-lt"/>
                <a:ea typeface="+mj-ea"/>
                <a:cs typeface="+mj-cs"/>
              </a:rPr>
              <a:t>Article #3 - </a:t>
            </a:r>
            <a:r>
              <a:rPr lang="en-US" sz="4000" dirty="0">
                <a:solidFill>
                  <a:schemeClr val="bg1"/>
                </a:solidFill>
                <a:effectLst/>
                <a:ea typeface="Calibri" panose="020F0502020204030204" pitchFamily="34" charset="0"/>
                <a:cs typeface="Times New Roman" panose="02020603050405020304" pitchFamily="18" charset="0"/>
              </a:rPr>
              <a:t>« Auricular acupuncture for chronic back pain in adults: a systematic review and metanalysis » </a:t>
            </a:r>
            <a:endParaRPr lang="en-US" sz="4000" kern="1200" dirty="0">
              <a:solidFill>
                <a:schemeClr val="bg1"/>
              </a:solidFill>
              <a:ea typeface="+mj-ea"/>
              <a:cs typeface="+mj-cs"/>
            </a:endParaRPr>
          </a:p>
        </p:txBody>
      </p:sp>
      <p:sp>
        <p:nvSpPr>
          <p:cNvPr id="3" name="ZoneTexte 2">
            <a:extLst>
              <a:ext uri="{FF2B5EF4-FFF2-40B4-BE49-F238E27FC236}">
                <a16:creationId xmlns:a16="http://schemas.microsoft.com/office/drawing/2014/main" id="{7F097255-F427-4821-BEC2-E9042AC76960}"/>
              </a:ext>
            </a:extLst>
          </p:cNvPr>
          <p:cNvSpPr txBox="1"/>
          <p:nvPr/>
        </p:nvSpPr>
        <p:spPr>
          <a:xfrm>
            <a:off x="124119" y="3460873"/>
            <a:ext cx="12040235" cy="3970318"/>
          </a:xfrm>
          <a:prstGeom prst="rect">
            <a:avLst/>
          </a:prstGeom>
          <a:noFill/>
        </p:spPr>
        <p:txBody>
          <a:bodyPr wrap="square" rtlCol="0">
            <a:spAutoFit/>
          </a:bodyPr>
          <a:lstStyle/>
          <a:p>
            <a:pPr marL="285750" indent="-285750">
              <a:buFont typeface="Arial" panose="020B0604020202020204" pitchFamily="34" charset="0"/>
              <a:buChar char="•"/>
            </a:pPr>
            <a:r>
              <a:rPr lang="fr-CA" dirty="0"/>
              <a:t>Revue systématique et méta-analyse </a:t>
            </a:r>
          </a:p>
          <a:p>
            <a:pPr marL="285750" indent="-285750">
              <a:buFont typeface="Arial" panose="020B0604020202020204" pitchFamily="34" charset="0"/>
              <a:buChar char="•"/>
            </a:pPr>
            <a:r>
              <a:rPr lang="fr-CA" dirty="0"/>
              <a:t>Adultes (18 ans et plus) avec lombalgie chronique </a:t>
            </a:r>
          </a:p>
          <a:p>
            <a:pPr marL="742950" lvl="1" indent="-285750">
              <a:buFont typeface="Courier New" panose="02070309020205020404" pitchFamily="49" charset="0"/>
              <a:buChar char="o"/>
            </a:pPr>
            <a:r>
              <a:rPr lang="fr-CA" dirty="0"/>
              <a:t>Critères d’inclusion : essais cliniques randomisés répondant au PICO, pas de restriction concernant l’année et la langue</a:t>
            </a:r>
          </a:p>
          <a:p>
            <a:pPr marL="285750" indent="-285750">
              <a:buFont typeface="Arial" panose="020B0604020202020204" pitchFamily="34" charset="0"/>
              <a:buChar char="•"/>
            </a:pPr>
            <a:r>
              <a:rPr lang="fr-CA" dirty="0"/>
              <a:t>Exclusion : études n’ayant pas le résumé complet en ligne, non accessibles, études avec femmes enceintes </a:t>
            </a:r>
          </a:p>
          <a:p>
            <a:pPr marL="285750" indent="-285750">
              <a:buFont typeface="Arial" panose="020B0604020202020204" pitchFamily="34" charset="0"/>
              <a:buChar char="•"/>
            </a:pPr>
            <a:r>
              <a:rPr lang="fr-CA" dirty="0"/>
              <a:t>Intervention : </a:t>
            </a:r>
            <a:r>
              <a:rPr lang="fr-CA" sz="1800" dirty="0">
                <a:solidFill>
                  <a:srgbClr val="000000"/>
                </a:solidFill>
                <a:effectLst/>
                <a:ea typeface="Calibri" panose="020F0502020204030204" pitchFamily="34" charset="0"/>
              </a:rPr>
              <a:t>Acupuncture auriculaire (aiguille/perforation, pression, stimulation électrique, stimulation magnétique et autres) </a:t>
            </a:r>
          </a:p>
          <a:p>
            <a:pPr marL="285750" indent="-285750">
              <a:buFont typeface="Arial" panose="020B0604020202020204" pitchFamily="34" charset="0"/>
              <a:buChar char="•"/>
            </a:pPr>
            <a:r>
              <a:rPr lang="fr-CA" dirty="0">
                <a:solidFill>
                  <a:srgbClr val="000000"/>
                </a:solidFill>
              </a:rPr>
              <a:t>Contrôle/comparaison : </a:t>
            </a:r>
            <a:r>
              <a:rPr lang="fr-CA" sz="1800" dirty="0">
                <a:solidFill>
                  <a:srgbClr val="000000"/>
                </a:solidFill>
                <a:effectLst/>
                <a:ea typeface="Calibri" panose="020F0502020204030204" pitchFamily="34" charset="0"/>
              </a:rPr>
              <a:t>Acupuncture simulée, traitement médical standard, pas de traitement</a:t>
            </a:r>
            <a:r>
              <a:rPr lang="fr-CA" dirty="0">
                <a:effectLst/>
              </a:rPr>
              <a:t> </a:t>
            </a:r>
          </a:p>
          <a:p>
            <a:pPr marL="285750" indent="-285750">
              <a:buFont typeface="Arial" panose="020B0604020202020204" pitchFamily="34" charset="0"/>
              <a:buChar char="•"/>
            </a:pPr>
            <a:r>
              <a:rPr lang="fr-CA" dirty="0"/>
              <a:t>Issue primaire : intensité de la douleur </a:t>
            </a:r>
          </a:p>
          <a:p>
            <a:pPr marL="285750" indent="-285750">
              <a:buFont typeface="Arial" panose="020B0604020202020204" pitchFamily="34" charset="0"/>
              <a:buChar char="•"/>
            </a:pPr>
            <a:r>
              <a:rPr lang="fr-CA" dirty="0"/>
              <a:t>Nombre d’études : 15 pour l’analyse qualitative, dont 7 incluses dans l’analyse quantitative </a:t>
            </a:r>
          </a:p>
          <a:p>
            <a:pPr marL="285750" indent="-285750">
              <a:buFont typeface="Arial" panose="020B0604020202020204" pitchFamily="34" charset="0"/>
              <a:buChar char="•"/>
            </a:pPr>
            <a:r>
              <a:rPr lang="fr-CA" dirty="0"/>
              <a:t>Nombre de participants : 930 (groupe expérimental 462 / groupe contrôle 468)</a:t>
            </a:r>
          </a:p>
          <a:p>
            <a:pPr marL="285750" indent="-285750">
              <a:buFont typeface="Arial" panose="020B0604020202020204" pitchFamily="34" charset="0"/>
              <a:buChar char="•"/>
            </a:pPr>
            <a:r>
              <a:rPr lang="fr-CA" dirty="0"/>
              <a:t>2 évaluateurs indépendants (3</a:t>
            </a:r>
            <a:r>
              <a:rPr lang="fr-CA" baseline="30000" dirty="0"/>
              <a:t>e</a:t>
            </a:r>
            <a:r>
              <a:rPr lang="fr-CA" dirty="0"/>
              <a:t> évaluateur pour vérification et consensus) </a:t>
            </a:r>
          </a:p>
          <a:p>
            <a:pPr marL="285750" indent="-285750">
              <a:buFont typeface="Arial" panose="020B0604020202020204" pitchFamily="34" charset="0"/>
              <a:buChar char="•"/>
            </a:pPr>
            <a:r>
              <a:rPr lang="fr-CA" sz="1800" dirty="0">
                <a:solidFill>
                  <a:srgbClr val="000000"/>
                </a:solidFill>
                <a:effectLst/>
                <a:ea typeface="Calibri" panose="020F0502020204030204" pitchFamily="34" charset="0"/>
                <a:cs typeface="Times New Roman" panose="02020603050405020304" pitchFamily="18" charset="0"/>
              </a:rPr>
              <a:t>Évaluation de la qualité méthodologique : via l’échelle </a:t>
            </a:r>
            <a:r>
              <a:rPr lang="fr-CA" sz="1800" dirty="0" err="1">
                <a:solidFill>
                  <a:srgbClr val="000000"/>
                </a:solidFill>
                <a:effectLst/>
                <a:ea typeface="Calibri" panose="020F0502020204030204" pitchFamily="34" charset="0"/>
                <a:cs typeface="Times New Roman" panose="02020603050405020304" pitchFamily="18" charset="0"/>
              </a:rPr>
              <a:t>Jadad</a:t>
            </a:r>
            <a:r>
              <a:rPr lang="fr-CA" sz="1800" dirty="0">
                <a:solidFill>
                  <a:srgbClr val="000000"/>
                </a:solidFill>
                <a:effectLst/>
                <a:ea typeface="Calibri" panose="020F0502020204030204" pitchFamily="34" charset="0"/>
                <a:cs typeface="Times New Roman" panose="02020603050405020304" pitchFamily="18" charset="0"/>
              </a:rPr>
              <a:t> </a:t>
            </a:r>
            <a:endParaRPr lang="fr-CA" sz="18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fr-CA" dirty="0"/>
          </a:p>
          <a:p>
            <a:pPr marL="285750" indent="-285750">
              <a:buFont typeface="Arial" panose="020B0604020202020204" pitchFamily="34" charset="0"/>
              <a:buChar char="•"/>
            </a:pPr>
            <a:endParaRPr lang="fr-CA" dirty="0"/>
          </a:p>
        </p:txBody>
      </p:sp>
    </p:spTree>
    <p:extLst>
      <p:ext uri="{BB962C8B-B14F-4D97-AF65-F5344CB8AC3E}">
        <p14:creationId xmlns:p14="http://schemas.microsoft.com/office/powerpoint/2010/main" val="109824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18DCEAB-4547-7ED8-E538-E1564167C391}"/>
              </a:ext>
            </a:extLst>
          </p:cNvPr>
          <p:cNvSpPr>
            <a:spLocks noGrp="1"/>
          </p:cNvSpPr>
          <p:nvPr>
            <p:ph type="title"/>
          </p:nvPr>
        </p:nvSpPr>
        <p:spPr>
          <a:xfrm>
            <a:off x="2653552" y="250569"/>
            <a:ext cx="6884895" cy="1074507"/>
          </a:xfrm>
        </p:spPr>
        <p:txBody>
          <a:bodyPr vert="horz" lIns="91440" tIns="45720" rIns="91440" bIns="45720" rtlCol="0" anchor="b">
            <a:normAutofit/>
          </a:bodyPr>
          <a:lstStyle/>
          <a:p>
            <a:pPr algn="ctr"/>
            <a:r>
              <a:rPr lang="fr-FR" sz="3200" kern="1200" dirty="0">
                <a:solidFill>
                  <a:schemeClr val="tx1">
                    <a:lumMod val="65000"/>
                    <a:lumOff val="35000"/>
                  </a:schemeClr>
                </a:solidFill>
                <a:latin typeface="+mj-lt"/>
                <a:ea typeface="+mj-ea"/>
                <a:cs typeface="+mj-cs"/>
              </a:rPr>
              <a:t>Article #3 – résultats </a:t>
            </a:r>
          </a:p>
        </p:txBody>
      </p:sp>
      <p:sp>
        <p:nvSpPr>
          <p:cNvPr id="4" name="ZoneTexte 3">
            <a:extLst>
              <a:ext uri="{FF2B5EF4-FFF2-40B4-BE49-F238E27FC236}">
                <a16:creationId xmlns:a16="http://schemas.microsoft.com/office/drawing/2014/main" id="{675C4829-21E7-C8BD-07D0-11097E3EA7A2}"/>
              </a:ext>
            </a:extLst>
          </p:cNvPr>
          <p:cNvSpPr txBox="1"/>
          <p:nvPr/>
        </p:nvSpPr>
        <p:spPr>
          <a:xfrm>
            <a:off x="757809" y="2293811"/>
            <a:ext cx="4086907" cy="3693319"/>
          </a:xfrm>
          <a:prstGeom prst="rect">
            <a:avLst/>
          </a:prstGeom>
          <a:noFill/>
        </p:spPr>
        <p:txBody>
          <a:bodyPr wrap="square" rtlCol="0">
            <a:spAutoFit/>
          </a:bodyPr>
          <a:lstStyle/>
          <a:p>
            <a:r>
              <a:rPr lang="fr-CA" dirty="0">
                <a:solidFill>
                  <a:srgbClr val="000000"/>
                </a:solidFill>
                <a:ea typeface="Calibri" panose="020F0502020204030204" pitchFamily="34" charset="0"/>
                <a:cs typeface="Times New Roman" panose="02020603050405020304" pitchFamily="18" charset="0"/>
              </a:rPr>
              <a:t>Méta-analyse :</a:t>
            </a:r>
          </a:p>
          <a:p>
            <a:pPr marL="342900" indent="-342900">
              <a:buFont typeface="Times New Roman" panose="02020603050405020304" pitchFamily="18" charset="0"/>
              <a:buChar char="-"/>
            </a:pPr>
            <a:r>
              <a:rPr lang="fr-CA" dirty="0">
                <a:ea typeface="Calibri" panose="020F0502020204030204" pitchFamily="34" charset="0"/>
                <a:cs typeface="Times New Roman" panose="02020603050405020304" pitchFamily="18" charset="0"/>
              </a:rPr>
              <a:t>R</a:t>
            </a:r>
            <a:r>
              <a:rPr lang="fr-CA" sz="1800" dirty="0">
                <a:effectLst/>
                <a:ea typeface="Calibri" panose="020F0502020204030204" pitchFamily="34" charset="0"/>
                <a:cs typeface="Times New Roman" panose="02020603050405020304" pitchFamily="18" charset="0"/>
              </a:rPr>
              <a:t>ésultat global : différence statistiquement significative au niveau de la réduction de l’intensité de la douleur avec l’acupuncture auriculaire (différence absolue entre moyenne -0.56, IC 95% -1.09 à -0.03, p=0.038)</a:t>
            </a:r>
          </a:p>
          <a:p>
            <a:pPr marL="342900" indent="-342900">
              <a:buFont typeface="Times New Roman" panose="02020603050405020304" pitchFamily="18" charset="0"/>
              <a:buChar char="-"/>
            </a:pPr>
            <a:r>
              <a:rPr lang="fr-CA" dirty="0">
                <a:ea typeface="Calibri" panose="020F0502020204030204" pitchFamily="34" charset="0"/>
              </a:rPr>
              <a:t>** À</a:t>
            </a:r>
            <a:r>
              <a:rPr lang="fr-CA" sz="1800" dirty="0">
                <a:effectLst/>
                <a:ea typeface="Calibri" panose="020F0502020204030204" pitchFamily="34" charset="0"/>
              </a:rPr>
              <a:t> noter que les études </a:t>
            </a:r>
            <a:r>
              <a:rPr lang="fr-CA" sz="1800" dirty="0" err="1">
                <a:effectLst/>
                <a:ea typeface="Calibri" panose="020F0502020204030204" pitchFamily="34" charset="0"/>
              </a:rPr>
              <a:t>Suen</a:t>
            </a:r>
            <a:r>
              <a:rPr lang="fr-CA" sz="1800" dirty="0">
                <a:effectLst/>
                <a:ea typeface="Calibri" panose="020F0502020204030204" pitchFamily="34" charset="0"/>
              </a:rPr>
              <a:t> et al, et </a:t>
            </a:r>
            <a:r>
              <a:rPr lang="fr-CA" sz="1800" dirty="0" err="1">
                <a:effectLst/>
                <a:ea typeface="Calibri" panose="020F0502020204030204" pitchFamily="34" charset="0"/>
              </a:rPr>
              <a:t>Zhangxiu</a:t>
            </a:r>
            <a:r>
              <a:rPr lang="fr-CA" sz="1800" dirty="0">
                <a:effectLst/>
                <a:ea typeface="Calibri" panose="020F0502020204030204" pitchFamily="34" charset="0"/>
              </a:rPr>
              <a:t> et al : jugées de faible qualité selon le score de </a:t>
            </a:r>
            <a:r>
              <a:rPr lang="fr-CA" sz="1800" dirty="0" err="1">
                <a:effectLst/>
                <a:ea typeface="Calibri" panose="020F0502020204030204" pitchFamily="34" charset="0"/>
              </a:rPr>
              <a:t>Jadad</a:t>
            </a:r>
            <a:endParaRPr lang="fr-CA" sz="1800" dirty="0">
              <a:solidFill>
                <a:srgbClr val="000000"/>
              </a:solidFill>
              <a:effectLst/>
              <a:ea typeface="Calibri" panose="020F0502020204030204" pitchFamily="34" charset="0"/>
              <a:cs typeface="Times New Roman" panose="02020603050405020304" pitchFamily="18" charset="0"/>
            </a:endParaRPr>
          </a:p>
          <a:p>
            <a:pPr marL="342900" indent="-342900">
              <a:buFont typeface="Times New Roman" panose="02020603050405020304" pitchFamily="18" charset="0"/>
              <a:buChar char="-"/>
            </a:pPr>
            <a:endParaRPr lang="fr-CA" sz="1800" dirty="0">
              <a:effectLst/>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endParaRPr lang="fr-CA" sz="1800" dirty="0">
              <a:effectLst/>
              <a:ea typeface="Calibri" panose="020F0502020204030204" pitchFamily="34" charset="0"/>
              <a:cs typeface="Times New Roman" panose="02020603050405020304" pitchFamily="18" charset="0"/>
            </a:endParaRPr>
          </a:p>
          <a:p>
            <a:endParaRPr lang="fr-CA" dirty="0"/>
          </a:p>
        </p:txBody>
      </p:sp>
      <p:pic>
        <p:nvPicPr>
          <p:cNvPr id="5" name="Image 4">
            <a:extLst>
              <a:ext uri="{FF2B5EF4-FFF2-40B4-BE49-F238E27FC236}">
                <a16:creationId xmlns:a16="http://schemas.microsoft.com/office/drawing/2014/main" id="{69FA05D2-37C3-8A64-F2C2-A8A74E6AFADA}"/>
              </a:ext>
            </a:extLst>
          </p:cNvPr>
          <p:cNvPicPr>
            <a:picLocks noChangeAspect="1"/>
          </p:cNvPicPr>
          <p:nvPr/>
        </p:nvPicPr>
        <p:blipFill>
          <a:blip r:embed="rId3"/>
          <a:stretch>
            <a:fillRect/>
          </a:stretch>
        </p:blipFill>
        <p:spPr>
          <a:xfrm>
            <a:off x="4916725" y="2406105"/>
            <a:ext cx="6447037" cy="3464189"/>
          </a:xfrm>
          <a:prstGeom prst="rect">
            <a:avLst/>
          </a:prstGeom>
          <a:ln w="28575">
            <a:solidFill>
              <a:srgbClr val="62A0AA"/>
            </a:solidFill>
          </a:ln>
        </p:spPr>
      </p:pic>
      <p:sp>
        <p:nvSpPr>
          <p:cNvPr id="6" name="ZoneTexte 5">
            <a:extLst>
              <a:ext uri="{FF2B5EF4-FFF2-40B4-BE49-F238E27FC236}">
                <a16:creationId xmlns:a16="http://schemas.microsoft.com/office/drawing/2014/main" id="{3948A87A-98BF-6045-A4FD-D5DA85104BED}"/>
              </a:ext>
            </a:extLst>
          </p:cNvPr>
          <p:cNvSpPr txBox="1"/>
          <p:nvPr/>
        </p:nvSpPr>
        <p:spPr>
          <a:xfrm>
            <a:off x="782052" y="1325076"/>
            <a:ext cx="10820400" cy="923330"/>
          </a:xfrm>
          <a:prstGeom prst="rect">
            <a:avLst/>
          </a:prstGeom>
          <a:noFill/>
        </p:spPr>
        <p:txBody>
          <a:bodyPr wrap="square" rtlCol="0">
            <a:spAutoFit/>
          </a:bodyPr>
          <a:lstStyle/>
          <a:p>
            <a:r>
              <a:rPr lang="fr-CA" sz="1800" dirty="0">
                <a:solidFill>
                  <a:srgbClr val="000000"/>
                </a:solidFill>
                <a:effectLst/>
                <a:ea typeface="Calibri" panose="020F0502020204030204" pitchFamily="34" charset="0"/>
                <a:cs typeface="Times New Roman" panose="02020603050405020304" pitchFamily="18" charset="0"/>
              </a:rPr>
              <a:t>Qualitatif :</a:t>
            </a:r>
            <a:endParaRPr lang="fr-CA" sz="1800" dirty="0">
              <a:effectLst/>
              <a:ea typeface="Calibri" panose="020F0502020204030204" pitchFamily="34" charset="0"/>
              <a:cs typeface="Times New Roman" panose="02020603050405020304" pitchFamily="18" charset="0"/>
            </a:endParaRPr>
          </a:p>
          <a:p>
            <a:pPr marL="342900" indent="-342900">
              <a:buFont typeface="Times New Roman" panose="02020603050405020304" pitchFamily="18" charset="0"/>
              <a:buChar char="-"/>
            </a:pPr>
            <a:r>
              <a:rPr lang="fr-CA" dirty="0">
                <a:solidFill>
                  <a:srgbClr val="000000"/>
                </a:solidFill>
                <a:ea typeface="Calibri" panose="020F0502020204030204" pitchFamily="34" charset="0"/>
                <a:cs typeface="Times New Roman" panose="02020603050405020304" pitchFamily="18" charset="0"/>
              </a:rPr>
              <a:t>Réduction de l’intensité de la douleur avec l’acupuncture auriculaire dans 80% des études (12 études sur 15)</a:t>
            </a:r>
          </a:p>
          <a:p>
            <a:endParaRPr lang="fr-CA" dirty="0"/>
          </a:p>
        </p:txBody>
      </p:sp>
      <p:cxnSp>
        <p:nvCxnSpPr>
          <p:cNvPr id="7" name="Connecteur droit 6">
            <a:extLst>
              <a:ext uri="{FF2B5EF4-FFF2-40B4-BE49-F238E27FC236}">
                <a16:creationId xmlns:a16="http://schemas.microsoft.com/office/drawing/2014/main" id="{999FFF4C-A87A-4CE5-F5B5-6394C97ACD9F}"/>
              </a:ext>
            </a:extLst>
          </p:cNvPr>
          <p:cNvCxnSpPr>
            <a:cxnSpLocks/>
          </p:cNvCxnSpPr>
          <p:nvPr/>
        </p:nvCxnSpPr>
        <p:spPr>
          <a:xfrm>
            <a:off x="5080000" y="4262311"/>
            <a:ext cx="647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A7753491-AF03-0FC2-0ED8-72EF1BC36A9A}"/>
              </a:ext>
            </a:extLst>
          </p:cNvPr>
          <p:cNvCxnSpPr>
            <a:cxnSpLocks/>
          </p:cNvCxnSpPr>
          <p:nvPr/>
        </p:nvCxnSpPr>
        <p:spPr>
          <a:xfrm>
            <a:off x="5080000" y="4617911"/>
            <a:ext cx="76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4A31FA1D-DDCD-7572-8A4F-503B97ADC80B}"/>
              </a:ext>
            </a:extLst>
          </p:cNvPr>
          <p:cNvCxnSpPr>
            <a:cxnSpLocks/>
          </p:cNvCxnSpPr>
          <p:nvPr/>
        </p:nvCxnSpPr>
        <p:spPr>
          <a:xfrm>
            <a:off x="5873750" y="3005011"/>
            <a:ext cx="444500"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B2991AD1-C553-0C45-33DC-48EFDAFEB898}"/>
              </a:ext>
            </a:extLst>
          </p:cNvPr>
          <p:cNvCxnSpPr>
            <a:cxnSpLocks/>
          </p:cNvCxnSpPr>
          <p:nvPr/>
        </p:nvCxnSpPr>
        <p:spPr>
          <a:xfrm>
            <a:off x="5873750" y="3601911"/>
            <a:ext cx="444500"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70B79D10-1AA5-873A-490B-862D559B0B76}"/>
              </a:ext>
            </a:extLst>
          </p:cNvPr>
          <p:cNvCxnSpPr>
            <a:cxnSpLocks/>
          </p:cNvCxnSpPr>
          <p:nvPr/>
        </p:nvCxnSpPr>
        <p:spPr>
          <a:xfrm>
            <a:off x="6096000" y="4516311"/>
            <a:ext cx="1181100" cy="0"/>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96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C75B1D-4749-49A1-8553-FD296DD7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8ECCF6-3858-46C9-8F9F-C06506CC3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1" y="1371600"/>
            <a:ext cx="9486899" cy="41148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D0F95DF-C774-F149-4E6E-CDEFA040663C}"/>
              </a:ext>
            </a:extLst>
          </p:cNvPr>
          <p:cNvSpPr>
            <a:spLocks noGrp="1"/>
          </p:cNvSpPr>
          <p:nvPr>
            <p:ph type="title"/>
          </p:nvPr>
        </p:nvSpPr>
        <p:spPr>
          <a:xfrm>
            <a:off x="2653552" y="387985"/>
            <a:ext cx="6884895" cy="863300"/>
          </a:xfrm>
        </p:spPr>
        <p:txBody>
          <a:bodyPr vert="horz" lIns="91440" tIns="45720" rIns="91440" bIns="45720" rtlCol="0" anchor="b">
            <a:normAutofit/>
          </a:bodyPr>
          <a:lstStyle/>
          <a:p>
            <a:pPr algn="ctr"/>
            <a:r>
              <a:rPr lang="en-US" sz="3200" b="1" kern="1200" dirty="0">
                <a:solidFill>
                  <a:srgbClr val="595959"/>
                </a:solidFill>
                <a:latin typeface="+mj-lt"/>
                <a:ea typeface="+mj-ea"/>
                <a:cs typeface="+mj-cs"/>
              </a:rPr>
              <a:t>Article #3 - Discussion</a:t>
            </a:r>
          </a:p>
        </p:txBody>
      </p:sp>
      <p:sp>
        <p:nvSpPr>
          <p:cNvPr id="3" name="ZoneTexte 2">
            <a:extLst>
              <a:ext uri="{FF2B5EF4-FFF2-40B4-BE49-F238E27FC236}">
                <a16:creationId xmlns:a16="http://schemas.microsoft.com/office/drawing/2014/main" id="{6F6E63C4-65A1-AD4D-E0E7-BB61E1F7BB73}"/>
              </a:ext>
            </a:extLst>
          </p:cNvPr>
          <p:cNvSpPr txBox="1"/>
          <p:nvPr/>
        </p:nvSpPr>
        <p:spPr>
          <a:xfrm>
            <a:off x="1333500" y="1331494"/>
            <a:ext cx="9525000" cy="4247317"/>
          </a:xfrm>
          <a:prstGeom prst="rect">
            <a:avLst/>
          </a:prstGeom>
          <a:noFill/>
        </p:spPr>
        <p:txBody>
          <a:bodyPr wrap="square" rtlCol="0">
            <a:spAutoFit/>
          </a:bodyPr>
          <a:lstStyle/>
          <a:p>
            <a:r>
              <a:rPr lang="fr-CA" b="1" dirty="0"/>
              <a:t>Validité interne</a:t>
            </a:r>
          </a:p>
          <a:p>
            <a:pPr marL="285750" indent="-285750">
              <a:buFontTx/>
              <a:buChar char="-"/>
            </a:pPr>
            <a:r>
              <a:rPr lang="fr-CA" dirty="0"/>
              <a:t>Étude développée et effectuée selon les critères de PRISMA</a:t>
            </a:r>
          </a:p>
          <a:p>
            <a:pPr marL="285750" indent="-285750">
              <a:buFontTx/>
              <a:buChar char="-"/>
            </a:pPr>
            <a:r>
              <a:rPr lang="fr-CA" dirty="0"/>
              <a:t>Recherche d’articles adéquate</a:t>
            </a:r>
          </a:p>
          <a:p>
            <a:pPr marL="742950" lvl="1" indent="-285750">
              <a:buFont typeface="Arial" panose="020B0604020202020204" pitchFamily="34" charset="0"/>
              <a:buChar char="•"/>
            </a:pPr>
            <a:r>
              <a:rPr lang="fr-CA" dirty="0"/>
              <a:t>Limitation : n’ont pas consulté les bases de données de la Chine, pays bercail de l’acupuncture</a:t>
            </a:r>
          </a:p>
          <a:p>
            <a:pPr marL="285750" indent="-285750">
              <a:buFontTx/>
              <a:buChar char="-"/>
            </a:pPr>
            <a:r>
              <a:rPr lang="fr-CA" dirty="0"/>
              <a:t>Pas de </a:t>
            </a:r>
            <a:r>
              <a:rPr lang="fr-CA" i="1" dirty="0" err="1"/>
              <a:t>funnel</a:t>
            </a:r>
            <a:r>
              <a:rPr lang="fr-CA" i="1" dirty="0"/>
              <a:t> plot</a:t>
            </a:r>
            <a:r>
              <a:rPr lang="fr-CA" dirty="0"/>
              <a:t> = biais de publication?</a:t>
            </a:r>
          </a:p>
          <a:p>
            <a:pPr marL="285750" indent="-285750">
              <a:buFontTx/>
              <a:buChar char="-"/>
            </a:pPr>
            <a:r>
              <a:rPr lang="fr-CA" dirty="0"/>
              <a:t>Valeur élevée d’hétérogénéité entre les études </a:t>
            </a:r>
          </a:p>
          <a:p>
            <a:pPr marL="285750" indent="-285750">
              <a:buFontTx/>
              <a:buChar char="-"/>
            </a:pPr>
            <a:r>
              <a:rPr lang="fr-CA" dirty="0"/>
              <a:t>Seulement essais cliniques randomisés inclus (étude observationnelle?)</a:t>
            </a:r>
          </a:p>
          <a:p>
            <a:pPr marL="285750" indent="-285750">
              <a:buFontTx/>
              <a:buChar char="-"/>
            </a:pPr>
            <a:r>
              <a:rPr lang="fr-CA" dirty="0"/>
              <a:t>Échelle de </a:t>
            </a:r>
            <a:r>
              <a:rPr lang="fr-CA" dirty="0" err="1"/>
              <a:t>Jadad</a:t>
            </a:r>
            <a:r>
              <a:rPr lang="fr-CA" dirty="0"/>
              <a:t> utilisée pour évaluation de la qualité méthodologique </a:t>
            </a:r>
          </a:p>
          <a:p>
            <a:pPr marL="762000" indent="-285750">
              <a:buFont typeface="Arial" panose="020B0604020202020204" pitchFamily="34" charset="0"/>
              <a:buChar char="•"/>
            </a:pPr>
            <a:r>
              <a:rPr lang="fr-CA" dirty="0"/>
              <a:t>3 études de mauvaise qualité dont 2 se retrouvent dans la méta-analyse (avec le % de poids les + élevés) </a:t>
            </a:r>
          </a:p>
          <a:p>
            <a:endParaRPr lang="fr-CA" b="1" dirty="0"/>
          </a:p>
          <a:p>
            <a:r>
              <a:rPr lang="fr-CA" b="1" dirty="0"/>
              <a:t>Validité externe :</a:t>
            </a:r>
          </a:p>
          <a:p>
            <a:pPr marL="285750" indent="-285750">
              <a:buFontTx/>
              <a:buChar char="-"/>
            </a:pPr>
            <a:r>
              <a:rPr lang="fr-CA" dirty="0"/>
              <a:t>Difficile à évaluer puisque le résultat en soi de la méta-analyse n’est pas fiable</a:t>
            </a:r>
          </a:p>
          <a:p>
            <a:pPr marL="285750" indent="-285750">
              <a:buFontTx/>
              <a:buChar char="-"/>
            </a:pPr>
            <a:r>
              <a:rPr lang="fr-CA" dirty="0"/>
              <a:t>Pas de détails sur les critères d’inclusion et d’exclusion des populations de chaque étude</a:t>
            </a:r>
            <a:endParaRPr lang="fr-CA" sz="1600" dirty="0"/>
          </a:p>
        </p:txBody>
      </p:sp>
    </p:spTree>
    <p:extLst>
      <p:ext uri="{BB962C8B-B14F-4D97-AF65-F5344CB8AC3E}">
        <p14:creationId xmlns:p14="http://schemas.microsoft.com/office/powerpoint/2010/main" val="631549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re 1">
            <a:extLst>
              <a:ext uri="{FF2B5EF4-FFF2-40B4-BE49-F238E27FC236}">
                <a16:creationId xmlns:a16="http://schemas.microsoft.com/office/drawing/2014/main" id="{D0D6E256-0482-29AD-C4DA-687EC93913E9}"/>
              </a:ext>
            </a:extLst>
          </p:cNvPr>
          <p:cNvSpPr>
            <a:spLocks noGrp="1"/>
          </p:cNvSpPr>
          <p:nvPr>
            <p:ph type="title"/>
          </p:nvPr>
        </p:nvSpPr>
        <p:spPr>
          <a:xfrm>
            <a:off x="786385" y="841248"/>
            <a:ext cx="5129600" cy="5340097"/>
          </a:xfrm>
        </p:spPr>
        <p:txBody>
          <a:bodyPr anchor="ctr">
            <a:normAutofit/>
          </a:bodyPr>
          <a:lstStyle/>
          <a:p>
            <a:r>
              <a:rPr lang="fr-CA" sz="4800" dirty="0">
                <a:solidFill>
                  <a:schemeClr val="bg1"/>
                </a:solidFill>
              </a:rPr>
              <a:t>Conclusion</a:t>
            </a:r>
          </a:p>
        </p:txBody>
      </p:sp>
      <p:sp>
        <p:nvSpPr>
          <p:cNvPr id="3" name="Espace réservé du contenu 2">
            <a:extLst>
              <a:ext uri="{FF2B5EF4-FFF2-40B4-BE49-F238E27FC236}">
                <a16:creationId xmlns:a16="http://schemas.microsoft.com/office/drawing/2014/main" id="{D017BBA7-B032-669C-9CD1-4A24D9D93263}"/>
              </a:ext>
            </a:extLst>
          </p:cNvPr>
          <p:cNvSpPr>
            <a:spLocks noGrp="1"/>
          </p:cNvSpPr>
          <p:nvPr>
            <p:ph idx="1"/>
          </p:nvPr>
        </p:nvSpPr>
        <p:spPr>
          <a:xfrm>
            <a:off x="6193911" y="-641683"/>
            <a:ext cx="5821625" cy="8373979"/>
          </a:xfrm>
        </p:spPr>
        <p:txBody>
          <a:bodyPr anchor="ctr">
            <a:normAutofit/>
          </a:bodyPr>
          <a:lstStyle/>
          <a:p>
            <a:r>
              <a:rPr lang="fr-CA" sz="2400" dirty="0">
                <a:solidFill>
                  <a:schemeClr val="tx2"/>
                </a:solidFill>
              </a:rPr>
              <a:t>Réponse à la question PICO : </a:t>
            </a:r>
          </a:p>
          <a:p>
            <a:pPr lvl="1"/>
            <a:r>
              <a:rPr lang="fr-CA" sz="1800" dirty="0">
                <a:solidFill>
                  <a:schemeClr val="tx2"/>
                </a:solidFill>
              </a:rPr>
              <a:t>Éléments en faveur de l’effet positif de l’acupuncture auriculaire</a:t>
            </a:r>
          </a:p>
          <a:p>
            <a:pPr lvl="1"/>
            <a:r>
              <a:rPr lang="fr-CA" sz="1800" dirty="0">
                <a:solidFill>
                  <a:schemeClr val="tx2"/>
                </a:solidFill>
              </a:rPr>
              <a:t>Étude #1 : différence statistiquement et cliniquement significative, pas de groupe placebo</a:t>
            </a:r>
          </a:p>
          <a:p>
            <a:pPr lvl="1"/>
            <a:r>
              <a:rPr lang="fr-CA" sz="1800" dirty="0">
                <a:solidFill>
                  <a:schemeClr val="tx2"/>
                </a:solidFill>
              </a:rPr>
              <a:t>Étude #2 : différence statistiquement et possiblement cliniquement significative. Effet placebo bien démontré.</a:t>
            </a:r>
          </a:p>
          <a:p>
            <a:pPr lvl="1"/>
            <a:r>
              <a:rPr lang="fr-CA" sz="1800" dirty="0">
                <a:solidFill>
                  <a:schemeClr val="tx2"/>
                </a:solidFill>
              </a:rPr>
              <a:t>Revue systématique et méta-analyse : limitation quant à l’interprétation des résultats </a:t>
            </a:r>
          </a:p>
          <a:p>
            <a:pPr lvl="1"/>
            <a:r>
              <a:rPr lang="fr-CA" sz="1800" dirty="0">
                <a:solidFill>
                  <a:schemeClr val="tx2"/>
                </a:solidFill>
              </a:rPr>
              <a:t>Effet placebo : difficile à départager de l’effet de l’acupuncture seul</a:t>
            </a:r>
          </a:p>
          <a:p>
            <a:r>
              <a:rPr lang="fr-CA" sz="2400" dirty="0">
                <a:solidFill>
                  <a:schemeClr val="tx2"/>
                </a:solidFill>
              </a:rPr>
              <a:t>Recommandation pour les patients : non pour l’instant </a:t>
            </a:r>
          </a:p>
          <a:p>
            <a:r>
              <a:rPr lang="fr-CA" sz="2400" dirty="0">
                <a:solidFill>
                  <a:schemeClr val="tx2"/>
                </a:solidFill>
              </a:rPr>
              <a:t>Prochaines études : protocole validé, groupe placebo et contrôle, effet à + long terme à évaluer </a:t>
            </a:r>
          </a:p>
        </p:txBody>
      </p:sp>
    </p:spTree>
    <p:extLst>
      <p:ext uri="{BB962C8B-B14F-4D97-AF65-F5344CB8AC3E}">
        <p14:creationId xmlns:p14="http://schemas.microsoft.com/office/powerpoint/2010/main" val="2004597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D0F95DF-C774-F149-4E6E-CDEFA040663C}"/>
              </a:ext>
            </a:extLst>
          </p:cNvPr>
          <p:cNvSpPr>
            <a:spLocks noGrp="1"/>
          </p:cNvSpPr>
          <p:nvPr>
            <p:ph type="title"/>
          </p:nvPr>
        </p:nvSpPr>
        <p:spPr>
          <a:xfrm>
            <a:off x="2653552" y="0"/>
            <a:ext cx="6884895" cy="710900"/>
          </a:xfrm>
        </p:spPr>
        <p:txBody>
          <a:bodyPr vert="horz" lIns="91440" tIns="45720" rIns="91440" bIns="45720" rtlCol="0" anchor="b">
            <a:normAutofit/>
          </a:bodyPr>
          <a:lstStyle/>
          <a:p>
            <a:pPr algn="ctr"/>
            <a:r>
              <a:rPr lang="fr-FR" sz="3200" b="1" kern="1200" dirty="0">
                <a:solidFill>
                  <a:schemeClr val="tx1">
                    <a:lumMod val="65000"/>
                    <a:lumOff val="35000"/>
                  </a:schemeClr>
                </a:solidFill>
                <a:latin typeface="+mj-lt"/>
                <a:ea typeface="+mj-ea"/>
                <a:cs typeface="+mj-cs"/>
              </a:rPr>
              <a:t>Références</a:t>
            </a:r>
          </a:p>
        </p:txBody>
      </p:sp>
      <p:sp>
        <p:nvSpPr>
          <p:cNvPr id="3" name="ZoneTexte 2">
            <a:extLst>
              <a:ext uri="{FF2B5EF4-FFF2-40B4-BE49-F238E27FC236}">
                <a16:creationId xmlns:a16="http://schemas.microsoft.com/office/drawing/2014/main" id="{0EDD6945-7FB5-AF87-2529-00336D851481}"/>
              </a:ext>
            </a:extLst>
          </p:cNvPr>
          <p:cNvSpPr txBox="1"/>
          <p:nvPr/>
        </p:nvSpPr>
        <p:spPr>
          <a:xfrm>
            <a:off x="685801" y="637674"/>
            <a:ext cx="10820400" cy="6124754"/>
          </a:xfrm>
          <a:prstGeom prst="rect">
            <a:avLst/>
          </a:prstGeom>
          <a:noFill/>
        </p:spPr>
        <p:txBody>
          <a:bodyPr wrap="square" rtlCol="0">
            <a:spAutoFit/>
          </a:bodyPr>
          <a:lstStyle/>
          <a:p>
            <a:pPr marL="171450" indent="-171450" algn="just">
              <a:buFont typeface="Arial" panose="020B0604020202020204" pitchFamily="34" charset="0"/>
              <a:buChar char="•"/>
            </a:pPr>
            <a:r>
              <a:rPr lang="fr-CA" sz="1100" b="1" dirty="0">
                <a:effectLst/>
                <a:ea typeface="Calibri" panose="020F0502020204030204" pitchFamily="34" charset="0"/>
                <a:cs typeface="Times New Roman" panose="02020603050405020304" pitchFamily="18" charset="0"/>
              </a:rPr>
              <a:t>Étude #1</a:t>
            </a:r>
            <a:endParaRPr lang="fr-CA" sz="1100" dirty="0">
              <a:effectLst/>
              <a:ea typeface="Calibri" panose="020F0502020204030204" pitchFamily="34" charset="0"/>
              <a:cs typeface="Times New Roman" panose="02020603050405020304" pitchFamily="18" charset="0"/>
            </a:endParaRPr>
          </a:p>
          <a:p>
            <a:pPr algn="just"/>
            <a:r>
              <a:rPr lang="fr-CA" sz="1100" dirty="0">
                <a:effectLst/>
                <a:ea typeface="Calibri" panose="020F0502020204030204" pitchFamily="34" charset="0"/>
                <a:cs typeface="Times New Roman" panose="02020603050405020304" pitchFamily="18" charset="0"/>
              </a:rPr>
              <a:t>Flavia da Silva Menezes, Erika de </a:t>
            </a:r>
            <a:r>
              <a:rPr lang="fr-CA" sz="1100" dirty="0" err="1">
                <a:effectLst/>
                <a:ea typeface="Calibri" panose="020F0502020204030204" pitchFamily="34" charset="0"/>
                <a:cs typeface="Times New Roman" panose="02020603050405020304" pitchFamily="18" charset="0"/>
              </a:rPr>
              <a:t>Cássia</a:t>
            </a:r>
            <a:r>
              <a:rPr lang="fr-CA" sz="1100" dirty="0">
                <a:effectLst/>
                <a:ea typeface="Calibri" panose="020F0502020204030204" pitchFamily="34" charset="0"/>
                <a:cs typeface="Times New Roman" panose="02020603050405020304" pitchFamily="18" charset="0"/>
              </a:rPr>
              <a:t> Lopes Chaves, Ana Paula </a:t>
            </a:r>
            <a:r>
              <a:rPr lang="fr-CA" sz="1100" dirty="0" err="1">
                <a:effectLst/>
                <a:ea typeface="Calibri" panose="020F0502020204030204" pitchFamily="34" charset="0"/>
                <a:cs typeface="Times New Roman" panose="02020603050405020304" pitchFamily="18" charset="0"/>
              </a:rPr>
              <a:t>Aparecida</a:t>
            </a:r>
            <a:r>
              <a:rPr lang="fr-CA" sz="1100" dirty="0">
                <a:effectLst/>
                <a:ea typeface="Calibri" panose="020F0502020204030204" pitchFamily="34" charset="0"/>
                <a:cs typeface="Times New Roman" panose="02020603050405020304" pitchFamily="18" charset="0"/>
              </a:rPr>
              <a:t> </a:t>
            </a:r>
            <a:r>
              <a:rPr lang="fr-CA" sz="1100" dirty="0" err="1">
                <a:effectLst/>
                <a:ea typeface="Calibri" panose="020F0502020204030204" pitchFamily="34" charset="0"/>
                <a:cs typeface="Times New Roman" panose="02020603050405020304" pitchFamily="18" charset="0"/>
              </a:rPr>
              <a:t>Mantuani</a:t>
            </a:r>
            <a:r>
              <a:rPr lang="fr-CA" sz="1100" dirty="0">
                <a:effectLst/>
                <a:ea typeface="Calibri" panose="020F0502020204030204" pitchFamily="34" charset="0"/>
                <a:cs typeface="Times New Roman" panose="02020603050405020304" pitchFamily="18" charset="0"/>
              </a:rPr>
              <a:t>, </a:t>
            </a:r>
            <a:r>
              <a:rPr lang="fr-CA" sz="1100" dirty="0" err="1">
                <a:effectLst/>
                <a:ea typeface="Calibri" panose="020F0502020204030204" pitchFamily="34" charset="0"/>
                <a:cs typeface="Times New Roman" panose="02020603050405020304" pitchFamily="18" charset="0"/>
              </a:rPr>
              <a:t>Ligia</a:t>
            </a:r>
            <a:r>
              <a:rPr lang="fr-CA" sz="1100" dirty="0">
                <a:effectLst/>
                <a:ea typeface="Calibri" panose="020F0502020204030204" pitchFamily="34" charset="0"/>
                <a:cs typeface="Times New Roman" panose="02020603050405020304" pitchFamily="18" charset="0"/>
              </a:rPr>
              <a:t> de Sousa Marino, </a:t>
            </a:r>
            <a:r>
              <a:rPr lang="fr-CA" sz="1100" dirty="0" err="1">
                <a:effectLst/>
                <a:ea typeface="Calibri" panose="020F0502020204030204" pitchFamily="34" charset="0"/>
                <a:cs typeface="Times New Roman" panose="02020603050405020304" pitchFamily="18" charset="0"/>
              </a:rPr>
              <a:t>Marcela</a:t>
            </a:r>
            <a:r>
              <a:rPr lang="fr-CA" sz="1100" dirty="0">
                <a:effectLst/>
                <a:ea typeface="Calibri" panose="020F0502020204030204" pitchFamily="34" charset="0"/>
                <a:cs typeface="Times New Roman" panose="02020603050405020304" pitchFamily="18" charset="0"/>
              </a:rPr>
              <a:t> Albertini </a:t>
            </a:r>
            <a:r>
              <a:rPr lang="fr-CA" sz="1100" dirty="0" err="1">
                <a:effectLst/>
                <a:ea typeface="Calibri" panose="020F0502020204030204" pitchFamily="34" charset="0"/>
                <a:cs typeface="Times New Roman" panose="02020603050405020304" pitchFamily="18" charset="0"/>
              </a:rPr>
              <a:t>Roquim</a:t>
            </a:r>
            <a:r>
              <a:rPr lang="fr-CA" sz="1100" dirty="0">
                <a:effectLst/>
                <a:ea typeface="Calibri" panose="020F0502020204030204" pitchFamily="34" charset="0"/>
                <a:cs typeface="Times New Roman" panose="02020603050405020304" pitchFamily="18" charset="0"/>
              </a:rPr>
              <a:t> Alcantara, Melissa Santos </a:t>
            </a:r>
            <a:r>
              <a:rPr lang="fr-CA" sz="1100" dirty="0" err="1">
                <a:effectLst/>
                <a:ea typeface="Calibri" panose="020F0502020204030204" pitchFamily="34" charset="0"/>
                <a:cs typeface="Times New Roman" panose="02020603050405020304" pitchFamily="18" charset="0"/>
              </a:rPr>
              <a:t>Nassif</a:t>
            </a:r>
            <a:r>
              <a:rPr lang="fr-CA" sz="1100" dirty="0">
                <a:effectLst/>
                <a:ea typeface="Calibri" panose="020F0502020204030204" pitchFamily="34" charset="0"/>
                <a:cs typeface="Times New Roman" panose="02020603050405020304" pitchFamily="18" charset="0"/>
              </a:rPr>
              <a:t>, Caroline de Castro Moura, Leonardo César Carvalho, Denise Hollanda </a:t>
            </a:r>
            <a:r>
              <a:rPr lang="fr-CA" sz="1100" dirty="0" err="1">
                <a:effectLst/>
                <a:ea typeface="Calibri" panose="020F0502020204030204" pitchFamily="34" charset="0"/>
                <a:cs typeface="Times New Roman" panose="02020603050405020304" pitchFamily="18" charset="0"/>
              </a:rPr>
              <a:t>Iunes</a:t>
            </a:r>
            <a:r>
              <a:rPr lang="fr-CA" sz="1100" dirty="0">
                <a:effectLst/>
                <a:ea typeface="Calibri" panose="020F0502020204030204" pitchFamily="34" charset="0"/>
                <a:cs typeface="Times New Roman" panose="02020603050405020304" pitchFamily="18" charset="0"/>
              </a:rPr>
              <a:t>, </a:t>
            </a:r>
            <a:r>
              <a:rPr lang="fr-CA" sz="1100" dirty="0" err="1">
                <a:effectLst/>
                <a:ea typeface="Calibri" panose="020F0502020204030204" pitchFamily="34" charset="0"/>
                <a:cs typeface="Times New Roman" panose="02020603050405020304" pitchFamily="18" charset="0"/>
              </a:rPr>
              <a:t>Effects</a:t>
            </a:r>
            <a:r>
              <a:rPr lang="fr-CA" sz="1100" dirty="0">
                <a:effectLst/>
                <a:ea typeface="Calibri" panose="020F0502020204030204" pitchFamily="34" charset="0"/>
                <a:cs typeface="Times New Roman" panose="02020603050405020304" pitchFamily="18" charset="0"/>
              </a:rPr>
              <a:t> of </a:t>
            </a:r>
            <a:r>
              <a:rPr lang="fr-CA" sz="1100" dirty="0" err="1">
                <a:effectLst/>
                <a:ea typeface="Calibri" panose="020F0502020204030204" pitchFamily="34" charset="0"/>
                <a:cs typeface="Times New Roman" panose="02020603050405020304" pitchFamily="18" charset="0"/>
              </a:rPr>
              <a:t>low</a:t>
            </a:r>
            <a:r>
              <a:rPr lang="fr-CA" sz="1100" dirty="0">
                <a:effectLst/>
                <a:ea typeface="Calibri" panose="020F0502020204030204" pitchFamily="34" charset="0"/>
                <a:cs typeface="Times New Roman" panose="02020603050405020304" pitchFamily="18" charset="0"/>
              </a:rPr>
              <a:t>-power laser </a:t>
            </a:r>
            <a:r>
              <a:rPr lang="fr-CA" sz="1100" dirty="0" err="1">
                <a:effectLst/>
                <a:ea typeface="Calibri" panose="020F0502020204030204" pitchFamily="34" charset="0"/>
                <a:cs typeface="Times New Roman" panose="02020603050405020304" pitchFamily="18" charset="0"/>
              </a:rPr>
              <a:t>auriculotherapy</a:t>
            </a:r>
            <a:r>
              <a:rPr lang="fr-CA" sz="1100" dirty="0">
                <a:effectLst/>
                <a:ea typeface="Calibri" panose="020F0502020204030204" pitchFamily="34" charset="0"/>
                <a:cs typeface="Times New Roman" panose="02020603050405020304" pitchFamily="18" charset="0"/>
              </a:rPr>
              <a:t> on </a:t>
            </a:r>
            <a:r>
              <a:rPr lang="fr-CA" sz="1100" dirty="0" err="1">
                <a:effectLst/>
                <a:ea typeface="Calibri" panose="020F0502020204030204" pitchFamily="34" charset="0"/>
                <a:cs typeface="Times New Roman" panose="02020603050405020304" pitchFamily="18" charset="0"/>
              </a:rPr>
              <a:t>chronic</a:t>
            </a:r>
            <a:r>
              <a:rPr lang="fr-CA" sz="1100" dirty="0">
                <a:effectLst/>
                <a:ea typeface="Calibri" panose="020F0502020204030204" pitchFamily="34" charset="0"/>
                <a:cs typeface="Times New Roman" panose="02020603050405020304" pitchFamily="18" charset="0"/>
              </a:rPr>
              <a:t> spinal pain: </a:t>
            </a:r>
            <a:r>
              <a:rPr lang="fr-CA" sz="1100" dirty="0" err="1">
                <a:effectLst/>
                <a:ea typeface="Calibri" panose="020F0502020204030204" pitchFamily="34" charset="0"/>
                <a:cs typeface="Times New Roman" panose="02020603050405020304" pitchFamily="18" charset="0"/>
              </a:rPr>
              <a:t>Randomized</a:t>
            </a:r>
            <a:r>
              <a:rPr lang="fr-CA" sz="1100" dirty="0">
                <a:effectLst/>
                <a:ea typeface="Calibri" panose="020F0502020204030204" pitchFamily="34" charset="0"/>
                <a:cs typeface="Times New Roman" panose="02020603050405020304" pitchFamily="18" charset="0"/>
              </a:rPr>
              <a:t> </a:t>
            </a:r>
            <a:r>
              <a:rPr lang="fr-CA" sz="1100" dirty="0" err="1">
                <a:effectLst/>
                <a:ea typeface="Calibri" panose="020F0502020204030204" pitchFamily="34" charset="0"/>
                <a:cs typeface="Times New Roman" panose="02020603050405020304" pitchFamily="18" charset="0"/>
              </a:rPr>
              <a:t>clinical</a:t>
            </a:r>
            <a:r>
              <a:rPr lang="fr-CA" sz="1100" dirty="0">
                <a:effectLst/>
                <a:ea typeface="Calibri" panose="020F0502020204030204" pitchFamily="34" charset="0"/>
                <a:cs typeface="Times New Roman" panose="02020603050405020304" pitchFamily="18" charset="0"/>
              </a:rPr>
              <a:t> trial, </a:t>
            </a:r>
            <a:r>
              <a:rPr lang="fr-CA" sz="1100" dirty="0" err="1">
                <a:effectLst/>
                <a:ea typeface="Calibri" panose="020F0502020204030204" pitchFamily="34" charset="0"/>
                <a:cs typeface="Times New Roman" panose="02020603050405020304" pitchFamily="18" charset="0"/>
              </a:rPr>
              <a:t>Complementary</a:t>
            </a:r>
            <a:r>
              <a:rPr lang="fr-CA" sz="1100" dirty="0">
                <a:effectLst/>
                <a:ea typeface="Calibri" panose="020F0502020204030204" pitchFamily="34" charset="0"/>
                <a:cs typeface="Times New Roman" panose="02020603050405020304" pitchFamily="18" charset="0"/>
              </a:rPr>
              <a:t> </a:t>
            </a:r>
            <a:r>
              <a:rPr lang="fr-CA" sz="1100" dirty="0" err="1">
                <a:effectLst/>
                <a:ea typeface="Calibri" panose="020F0502020204030204" pitchFamily="34" charset="0"/>
                <a:cs typeface="Times New Roman" panose="02020603050405020304" pitchFamily="18" charset="0"/>
              </a:rPr>
              <a:t>Therapies</a:t>
            </a:r>
            <a:r>
              <a:rPr lang="fr-CA" sz="1100" dirty="0">
                <a:effectLst/>
                <a:ea typeface="Calibri" panose="020F0502020204030204" pitchFamily="34" charset="0"/>
                <a:cs typeface="Times New Roman" panose="02020603050405020304" pitchFamily="18" charset="0"/>
              </a:rPr>
              <a:t> in </a:t>
            </a:r>
            <a:r>
              <a:rPr lang="fr-CA" sz="1100" dirty="0" err="1">
                <a:effectLst/>
                <a:ea typeface="Calibri" panose="020F0502020204030204" pitchFamily="34" charset="0"/>
                <a:cs typeface="Times New Roman" panose="02020603050405020304" pitchFamily="18" charset="0"/>
              </a:rPr>
              <a:t>Clinical</a:t>
            </a:r>
            <a:r>
              <a:rPr lang="fr-CA" sz="1100" dirty="0">
                <a:effectLst/>
                <a:ea typeface="Calibri" panose="020F0502020204030204" pitchFamily="34" charset="0"/>
                <a:cs typeface="Times New Roman" panose="02020603050405020304" pitchFamily="18" charset="0"/>
              </a:rPr>
              <a:t> Practice, Volume 48, 2022, 101578, ISSN 1744-3881, https://</a:t>
            </a:r>
            <a:r>
              <a:rPr lang="fr-CA" sz="1100" dirty="0" err="1">
                <a:effectLst/>
                <a:ea typeface="Calibri" panose="020F0502020204030204" pitchFamily="34" charset="0"/>
                <a:cs typeface="Times New Roman" panose="02020603050405020304" pitchFamily="18" charset="0"/>
              </a:rPr>
              <a:t>doi.org</a:t>
            </a:r>
            <a:r>
              <a:rPr lang="fr-CA" sz="1100" dirty="0">
                <a:effectLst/>
                <a:ea typeface="Calibri" panose="020F0502020204030204" pitchFamily="34" charset="0"/>
                <a:cs typeface="Times New Roman" panose="02020603050405020304" pitchFamily="18" charset="0"/>
              </a:rPr>
              <a:t>/10.1016/j.ctcp.2022.101578. </a:t>
            </a:r>
          </a:p>
          <a:p>
            <a:pPr marL="171450" indent="-171450" algn="just">
              <a:buFont typeface="Arial" panose="020B0604020202020204" pitchFamily="34" charset="0"/>
              <a:buChar char="•"/>
            </a:pPr>
            <a:r>
              <a:rPr lang="en-US" sz="1100" b="1" dirty="0">
                <a:effectLst/>
                <a:ea typeface="Calibri" panose="020F0502020204030204" pitchFamily="34" charset="0"/>
                <a:cs typeface="Times New Roman" panose="02020603050405020304" pitchFamily="18" charset="0"/>
              </a:rPr>
              <a:t>Étude #2 </a:t>
            </a:r>
            <a:endParaRPr lang="fr-CA" sz="1100" dirty="0">
              <a:effectLst/>
              <a:ea typeface="Calibri" panose="020F0502020204030204" pitchFamily="34" charset="0"/>
              <a:cs typeface="Times New Roman" panose="02020603050405020304" pitchFamily="18" charset="0"/>
            </a:endParaRPr>
          </a:p>
          <a:p>
            <a:pPr algn="just"/>
            <a:r>
              <a:rPr lang="fr-CA" sz="1100" dirty="0">
                <a:effectLst/>
                <a:ea typeface="Calibri" panose="020F0502020204030204" pitchFamily="34" charset="0"/>
                <a:cs typeface="Times New Roman" panose="02020603050405020304" pitchFamily="18" charset="0"/>
              </a:rPr>
              <a:t>Moura CC, Chaves ECL, </a:t>
            </a:r>
            <a:r>
              <a:rPr lang="fr-CA" sz="1100" dirty="0" err="1">
                <a:effectLst/>
                <a:ea typeface="Calibri" panose="020F0502020204030204" pitchFamily="34" charset="0"/>
                <a:cs typeface="Times New Roman" panose="02020603050405020304" pitchFamily="18" charset="0"/>
              </a:rPr>
              <a:t>Chianca</a:t>
            </a:r>
            <a:r>
              <a:rPr lang="fr-CA" sz="1100" dirty="0">
                <a:effectLst/>
                <a:ea typeface="Calibri" panose="020F0502020204030204" pitchFamily="34" charset="0"/>
                <a:cs typeface="Times New Roman" panose="02020603050405020304" pitchFamily="18" charset="0"/>
              </a:rPr>
              <a:t> TCM, </a:t>
            </a:r>
            <a:r>
              <a:rPr lang="fr-CA" sz="1100" dirty="0" err="1">
                <a:effectLst/>
                <a:ea typeface="Calibri" panose="020F0502020204030204" pitchFamily="34" charset="0"/>
                <a:cs typeface="Times New Roman" panose="02020603050405020304" pitchFamily="18" charset="0"/>
              </a:rPr>
              <a:t>Ruginsk</a:t>
            </a:r>
            <a:r>
              <a:rPr lang="fr-CA" sz="1100" dirty="0">
                <a:effectLst/>
                <a:ea typeface="Calibri" panose="020F0502020204030204" pitchFamily="34" charset="0"/>
                <a:cs typeface="Times New Roman" panose="02020603050405020304" pitchFamily="18" charset="0"/>
              </a:rPr>
              <a:t> SG, Nogueira DA, </a:t>
            </a:r>
            <a:r>
              <a:rPr lang="fr-CA" sz="1100" dirty="0" err="1">
                <a:effectLst/>
                <a:ea typeface="Calibri" panose="020F0502020204030204" pitchFamily="34" charset="0"/>
                <a:cs typeface="Times New Roman" panose="02020603050405020304" pitchFamily="18" charset="0"/>
              </a:rPr>
              <a:t>Iunes</a:t>
            </a:r>
            <a:r>
              <a:rPr lang="fr-CA" sz="1100" dirty="0">
                <a:effectLst/>
                <a:ea typeface="Calibri" panose="020F0502020204030204" pitchFamily="34" charset="0"/>
                <a:cs typeface="Times New Roman" panose="02020603050405020304" pitchFamily="18" charset="0"/>
              </a:rPr>
              <a:t> DH. </a:t>
            </a:r>
            <a:r>
              <a:rPr lang="en-US" sz="1100" dirty="0">
                <a:effectLst/>
                <a:ea typeface="Calibri" panose="020F0502020204030204" pitchFamily="34" charset="0"/>
                <a:cs typeface="Times New Roman" panose="02020603050405020304" pitchFamily="18" charset="0"/>
              </a:rPr>
              <a:t>Effects of auricular acupuncture on chronic pain in people with back musculoskeletal disorders: a randomized clinical trial. Rev Esc </a:t>
            </a:r>
            <a:r>
              <a:rPr lang="en-US" sz="1100" dirty="0" err="1">
                <a:effectLst/>
                <a:ea typeface="Calibri" panose="020F0502020204030204" pitchFamily="34" charset="0"/>
                <a:cs typeface="Times New Roman" panose="02020603050405020304" pitchFamily="18" charset="0"/>
              </a:rPr>
              <a:t>Enferm</a:t>
            </a:r>
            <a:r>
              <a:rPr lang="en-US" sz="1100" dirty="0">
                <a:effectLst/>
                <a:ea typeface="Calibri" panose="020F0502020204030204" pitchFamily="34" charset="0"/>
                <a:cs typeface="Times New Roman" panose="02020603050405020304" pitchFamily="18" charset="0"/>
              </a:rPr>
              <a:t> USP. 2019;53:e03418. DOI: http://</a:t>
            </a:r>
            <a:r>
              <a:rPr lang="en-US" sz="1100" dirty="0" err="1">
                <a:effectLst/>
                <a:ea typeface="Calibri" panose="020F0502020204030204" pitchFamily="34" charset="0"/>
                <a:cs typeface="Times New Roman" panose="02020603050405020304" pitchFamily="18" charset="0"/>
              </a:rPr>
              <a:t>dx.doi.org</a:t>
            </a:r>
            <a:r>
              <a:rPr lang="en-US" sz="1100" dirty="0">
                <a:effectLst/>
                <a:ea typeface="Calibri" panose="020F0502020204030204" pitchFamily="34" charset="0"/>
                <a:cs typeface="Times New Roman" panose="02020603050405020304" pitchFamily="18" charset="0"/>
              </a:rPr>
              <a:t>/10.1590/S1980-220X2018009003418 </a:t>
            </a:r>
            <a:endParaRPr lang="fr-CA" sz="1100" dirty="0">
              <a:effectLs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100" b="1" dirty="0">
                <a:effectLst/>
                <a:ea typeface="Calibri" panose="020F0502020204030204" pitchFamily="34" charset="0"/>
                <a:cs typeface="Times New Roman" panose="02020603050405020304" pitchFamily="18" charset="0"/>
              </a:rPr>
              <a:t>Étude #3</a:t>
            </a:r>
            <a:endParaRPr lang="fr-CA" sz="1100" dirty="0">
              <a:effectLst/>
              <a:ea typeface="Calibri" panose="020F0502020204030204" pitchFamily="34" charset="0"/>
              <a:cs typeface="Times New Roman" panose="02020603050405020304" pitchFamily="18" charset="0"/>
            </a:endParaRPr>
          </a:p>
          <a:p>
            <a:pPr algn="just"/>
            <a:r>
              <a:rPr lang="en-US" sz="1100" dirty="0">
                <a:effectLst/>
                <a:ea typeface="Calibri" panose="020F0502020204030204" pitchFamily="34" charset="0"/>
                <a:cs typeface="Times New Roman" panose="02020603050405020304" pitchFamily="18" charset="0"/>
              </a:rPr>
              <a:t>Moura CC, Chaves ECL, Cardoso ACLR, Nogueira DA, Azevedo C, </a:t>
            </a:r>
            <a:r>
              <a:rPr lang="en-US" sz="1100" dirty="0" err="1">
                <a:effectLst/>
                <a:ea typeface="Calibri" panose="020F0502020204030204" pitchFamily="34" charset="0"/>
                <a:cs typeface="Times New Roman" panose="02020603050405020304" pitchFamily="18" charset="0"/>
              </a:rPr>
              <a:t>Chianca</a:t>
            </a:r>
            <a:r>
              <a:rPr lang="en-US" sz="1100" dirty="0">
                <a:effectLst/>
                <a:ea typeface="Calibri" panose="020F0502020204030204" pitchFamily="34" charset="0"/>
                <a:cs typeface="Times New Roman" panose="02020603050405020304" pitchFamily="18" charset="0"/>
              </a:rPr>
              <a:t> TCM. Auricular acupuncture for chronic back pain in adults: a systematic review and metanalysis. Rev Esc </a:t>
            </a:r>
            <a:r>
              <a:rPr lang="en-US" sz="1100" dirty="0" err="1">
                <a:effectLst/>
                <a:ea typeface="Calibri" panose="020F0502020204030204" pitchFamily="34" charset="0"/>
                <a:cs typeface="Times New Roman" panose="02020603050405020304" pitchFamily="18" charset="0"/>
              </a:rPr>
              <a:t>Enferm</a:t>
            </a:r>
            <a:r>
              <a:rPr lang="en-US" sz="1100" dirty="0">
                <a:effectLst/>
                <a:ea typeface="Calibri" panose="020F0502020204030204" pitchFamily="34" charset="0"/>
                <a:cs typeface="Times New Roman" panose="02020603050405020304" pitchFamily="18" charset="0"/>
              </a:rPr>
              <a:t> USP. 2019;53:e03461. DOI: http://</a:t>
            </a:r>
            <a:r>
              <a:rPr lang="en-US" sz="1100" dirty="0" err="1">
                <a:effectLst/>
                <a:ea typeface="Calibri" panose="020F0502020204030204" pitchFamily="34" charset="0"/>
                <a:cs typeface="Times New Roman" panose="02020603050405020304" pitchFamily="18" charset="0"/>
              </a:rPr>
              <a:t>dx.doi.org</a:t>
            </a:r>
            <a:r>
              <a:rPr lang="en-US" sz="1100" dirty="0">
                <a:effectLst/>
                <a:ea typeface="Calibri" panose="020F0502020204030204" pitchFamily="34" charset="0"/>
                <a:cs typeface="Times New Roman" panose="02020603050405020304" pitchFamily="18" charset="0"/>
              </a:rPr>
              <a:t>/10.1590/S1980-220X2018021703461</a:t>
            </a:r>
            <a:endParaRPr lang="fr-CA" sz="1100" dirty="0">
              <a:effectLst/>
              <a:ea typeface="Calibri" panose="020F0502020204030204" pitchFamily="34" charset="0"/>
              <a:cs typeface="Times New Roman" panose="02020603050405020304" pitchFamily="18" charset="0"/>
            </a:endParaRPr>
          </a:p>
          <a:p>
            <a:pPr algn="just"/>
            <a:r>
              <a:rPr lang="en-US" sz="1100" dirty="0">
                <a:effectLst/>
                <a:ea typeface="Calibri" panose="020F0502020204030204" pitchFamily="34" charset="0"/>
                <a:cs typeface="Times New Roman" panose="02020603050405020304" pitchFamily="18" charset="0"/>
              </a:rPr>
              <a:t> </a:t>
            </a:r>
            <a:endParaRPr lang="fr-CA" sz="1100" dirty="0">
              <a:effectLs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100" dirty="0" err="1">
                <a:effectLst/>
                <a:ea typeface="Calibri" panose="020F0502020204030204" pitchFamily="34" charset="0"/>
                <a:cs typeface="Times New Roman" panose="02020603050405020304" pitchFamily="18" charset="0"/>
              </a:rPr>
              <a:t>Buteau</a:t>
            </a:r>
            <a:r>
              <a:rPr lang="en-US" sz="1100" dirty="0">
                <a:effectLst/>
                <a:ea typeface="Calibri" panose="020F0502020204030204" pitchFamily="34" charset="0"/>
                <a:cs typeface="Times New Roman" panose="02020603050405020304" pitchFamily="18" charset="0"/>
              </a:rPr>
              <a:t> S, Goldberg MS. Methodological issues related to pooling results from panel studies of heart rate variability and its association with ambient air pollution. Environmental Research 2015; 140(0) : 462-5.</a:t>
            </a:r>
            <a:endParaRPr lang="fr-CA" sz="1100" dirty="0">
              <a:effectLs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100" dirty="0">
                <a:effectLst/>
                <a:ea typeface="Calibri" panose="020F0502020204030204" pitchFamily="34" charset="0"/>
                <a:cs typeface="Times New Roman" panose="02020603050405020304" pitchFamily="18" charset="0"/>
              </a:rPr>
              <a:t>Gore M, </a:t>
            </a:r>
            <a:r>
              <a:rPr lang="en-US" sz="1100" dirty="0" err="1">
                <a:effectLst/>
                <a:ea typeface="Calibri" panose="020F0502020204030204" pitchFamily="34" charset="0"/>
                <a:cs typeface="Times New Roman" panose="02020603050405020304" pitchFamily="18" charset="0"/>
              </a:rPr>
              <a:t>Sadosky</a:t>
            </a:r>
            <a:r>
              <a:rPr lang="en-US" sz="1100" dirty="0">
                <a:effectLst/>
                <a:ea typeface="Calibri" panose="020F0502020204030204" pitchFamily="34" charset="0"/>
                <a:cs typeface="Times New Roman" panose="02020603050405020304" pitchFamily="18" charset="0"/>
              </a:rPr>
              <a:t> A, Stacey BR, Tai KS, Leslie D. The burden of chronic low back pain: clinical comorbidities, treatment patterns, and health care costs in usual care settings. Spine (Phila Pa 1976) 2012; 37(11): E668-E677</a:t>
            </a:r>
            <a:endParaRPr lang="fr-CA" sz="1100" dirty="0">
              <a:effectLs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100" dirty="0">
                <a:effectLst/>
                <a:ea typeface="Calibri" panose="020F0502020204030204" pitchFamily="34" charset="0"/>
                <a:cs typeface="Times New Roman" panose="02020603050405020304" pitchFamily="18" charset="0"/>
              </a:rPr>
              <a:t>Hartling L, Ospina M, Liang Y, Dryden DM, Hooton N, Krebs </a:t>
            </a:r>
            <a:r>
              <a:rPr lang="en-US" sz="1100" dirty="0" err="1">
                <a:effectLst/>
                <a:ea typeface="Calibri" panose="020F0502020204030204" pitchFamily="34" charset="0"/>
                <a:cs typeface="Times New Roman" panose="02020603050405020304" pitchFamily="18" charset="0"/>
              </a:rPr>
              <a:t>Seida</a:t>
            </a:r>
            <a:r>
              <a:rPr lang="en-US" sz="1100" dirty="0">
                <a:effectLst/>
                <a:ea typeface="Calibri" panose="020F0502020204030204" pitchFamily="34" charset="0"/>
                <a:cs typeface="Times New Roman" panose="02020603050405020304" pitchFamily="18" charset="0"/>
              </a:rPr>
              <a:t> J, Klassen TP. Risk of bias versus quality assessment of </a:t>
            </a:r>
            <a:r>
              <a:rPr lang="en-US" sz="1100" dirty="0" err="1">
                <a:effectLst/>
                <a:ea typeface="Calibri" panose="020F0502020204030204" pitchFamily="34" charset="0"/>
                <a:cs typeface="Times New Roman" panose="02020603050405020304" pitchFamily="18" charset="0"/>
              </a:rPr>
              <a:t>randomised</a:t>
            </a:r>
            <a:r>
              <a:rPr lang="en-US" sz="1100" dirty="0">
                <a:effectLst/>
                <a:ea typeface="Calibri" panose="020F0502020204030204" pitchFamily="34" charset="0"/>
                <a:cs typeface="Times New Roman" panose="02020603050405020304" pitchFamily="18" charset="0"/>
              </a:rPr>
              <a:t> controlled trials: cross sectional study. BMJ. 2009 Oct 19;339:b4012. </a:t>
            </a:r>
            <a:r>
              <a:rPr lang="en-US" sz="1100" dirty="0" err="1">
                <a:effectLst/>
                <a:ea typeface="Calibri" panose="020F0502020204030204" pitchFamily="34" charset="0"/>
                <a:cs typeface="Times New Roman" panose="02020603050405020304" pitchFamily="18" charset="0"/>
              </a:rPr>
              <a:t>doi</a:t>
            </a:r>
            <a:r>
              <a:rPr lang="en-US" sz="1100" dirty="0">
                <a:effectLst/>
                <a:ea typeface="Calibri" panose="020F0502020204030204" pitchFamily="34" charset="0"/>
                <a:cs typeface="Times New Roman" panose="02020603050405020304" pitchFamily="18" charset="0"/>
              </a:rPr>
              <a:t>: 10.1136/bmj.b4012. </a:t>
            </a:r>
            <a:r>
              <a:rPr lang="fr-CA" sz="1100" dirty="0">
                <a:effectLst/>
                <a:ea typeface="Calibri" panose="020F0502020204030204" pitchFamily="34" charset="0"/>
                <a:cs typeface="Times New Roman" panose="02020603050405020304" pitchFamily="18" charset="0"/>
              </a:rPr>
              <a:t>PMID: 19841007; PMCID: PMC2764034.</a:t>
            </a:r>
          </a:p>
          <a:p>
            <a:pPr marL="171450" indent="-171450" algn="just">
              <a:buFont typeface="Arial" panose="020B0604020202020204" pitchFamily="34" charset="0"/>
              <a:buChar char="•"/>
            </a:pPr>
            <a:r>
              <a:rPr lang="fr-CA" sz="1100" dirty="0">
                <a:effectLst/>
                <a:ea typeface="Calibri" panose="020F0502020204030204" pitchFamily="34" charset="0"/>
                <a:cs typeface="Times New Roman" panose="02020603050405020304" pitchFamily="18" charset="0"/>
              </a:rPr>
              <a:t>Lafrance Jean-Philippe. PHL 6094 : revue systématique et méta-analyse, dans le cadre du cours PHL 6094, Université de Montréal, Printemps 2022</a:t>
            </a:r>
          </a:p>
          <a:p>
            <a:pPr marL="171450" indent="-171450" algn="just">
              <a:buFont typeface="Arial" panose="020B0604020202020204" pitchFamily="34" charset="0"/>
              <a:buChar char="•"/>
            </a:pPr>
            <a:r>
              <a:rPr lang="en-US" sz="1100" dirty="0">
                <a:effectLst/>
                <a:ea typeface="Calibri" panose="020F0502020204030204" pitchFamily="34" charset="0"/>
                <a:cs typeface="Times New Roman" panose="02020603050405020304" pitchFamily="18" charset="0"/>
              </a:rPr>
              <a:t>Li J, Liu Z, Chen R, Hu D, Li W, Li X, Chen X, Huang B, Liao L. The quality of reports of randomized clinical trials on traditional Chinese medicine treatments: a systematic review of articles indexed in the China National Knowledge Infrastructure database from 2005 to 2012. BMC Complement Altern Med. 2014 Sep 26;14:362. </a:t>
            </a:r>
            <a:r>
              <a:rPr lang="en-US" sz="1100" dirty="0" err="1">
                <a:effectLst/>
                <a:ea typeface="Calibri" panose="020F0502020204030204" pitchFamily="34" charset="0"/>
                <a:cs typeface="Times New Roman" panose="02020603050405020304" pitchFamily="18" charset="0"/>
              </a:rPr>
              <a:t>doi</a:t>
            </a:r>
            <a:r>
              <a:rPr lang="en-US" sz="1100" dirty="0">
                <a:effectLst/>
                <a:ea typeface="Calibri" panose="020F0502020204030204" pitchFamily="34" charset="0"/>
                <a:cs typeface="Times New Roman" panose="02020603050405020304" pitchFamily="18" charset="0"/>
              </a:rPr>
              <a:t>: 10.1186/1472-6882-14-362. PMID: 25256890; PMCID: PMC4192762.</a:t>
            </a:r>
            <a:endParaRPr lang="fr-CA" sz="1100" dirty="0">
              <a:effectLs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100" dirty="0">
                <a:effectLst/>
                <a:ea typeface="Calibri" panose="020F0502020204030204" pitchFamily="34" charset="0"/>
                <a:cs typeface="Times New Roman" panose="02020603050405020304" pitchFamily="18" charset="0"/>
              </a:rPr>
              <a:t>Lim TK, Ma Y, Berger F, </a:t>
            </a:r>
            <a:r>
              <a:rPr lang="en-US" sz="1100" dirty="0" err="1">
                <a:effectLst/>
                <a:ea typeface="Calibri" panose="020F0502020204030204" pitchFamily="34" charset="0"/>
                <a:cs typeface="Times New Roman" panose="02020603050405020304" pitchFamily="18" charset="0"/>
              </a:rPr>
              <a:t>Litscher</a:t>
            </a:r>
            <a:r>
              <a:rPr lang="en-US" sz="1100" dirty="0">
                <a:effectLst/>
                <a:ea typeface="Calibri" panose="020F0502020204030204" pitchFamily="34" charset="0"/>
                <a:cs typeface="Times New Roman" panose="02020603050405020304" pitchFamily="18" charset="0"/>
              </a:rPr>
              <a:t> G. Acupuncture and neural mechanism in the management of low back pain-an update. Medicines (Basel). 2018;5(3):1-34.</a:t>
            </a:r>
            <a:endParaRPr lang="fr-CA" sz="1100" dirty="0">
              <a:effectLs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100" dirty="0">
                <a:effectLst/>
                <a:ea typeface="Calibri" panose="020F0502020204030204" pitchFamily="34" charset="0"/>
                <a:cs typeface="Times New Roman" panose="02020603050405020304" pitchFamily="18" charset="0"/>
              </a:rPr>
              <a:t>Olivo SA, Macedo LG, </a:t>
            </a:r>
            <a:r>
              <a:rPr lang="en-US" sz="1100" dirty="0" err="1">
                <a:effectLst/>
                <a:ea typeface="Calibri" panose="020F0502020204030204" pitchFamily="34" charset="0"/>
                <a:cs typeface="Times New Roman" panose="02020603050405020304" pitchFamily="18" charset="0"/>
              </a:rPr>
              <a:t>Gadotti</a:t>
            </a:r>
            <a:r>
              <a:rPr lang="en-US" sz="1100" dirty="0">
                <a:effectLst/>
                <a:ea typeface="Calibri" panose="020F0502020204030204" pitchFamily="34" charset="0"/>
                <a:cs typeface="Times New Roman" panose="02020603050405020304" pitchFamily="18" charset="0"/>
              </a:rPr>
              <a:t> IC, Fuentes J, Stanton T, Magee DJ. Scales to assess the quality of randomized controlled trials: a systematic review. Phys </a:t>
            </a:r>
            <a:r>
              <a:rPr lang="en-US" sz="1100" dirty="0" err="1">
                <a:effectLst/>
                <a:ea typeface="Calibri" panose="020F0502020204030204" pitchFamily="34" charset="0"/>
                <a:cs typeface="Times New Roman" panose="02020603050405020304" pitchFamily="18" charset="0"/>
              </a:rPr>
              <a:t>Ther</a:t>
            </a:r>
            <a:r>
              <a:rPr lang="en-US" sz="1100" dirty="0">
                <a:effectLst/>
                <a:ea typeface="Calibri" panose="020F0502020204030204" pitchFamily="34" charset="0"/>
                <a:cs typeface="Times New Roman" panose="02020603050405020304" pitchFamily="18" charset="0"/>
              </a:rPr>
              <a:t>. 2008 Feb;88(2):156-75. </a:t>
            </a:r>
            <a:r>
              <a:rPr lang="en-US" sz="1100" dirty="0" err="1">
                <a:effectLst/>
                <a:ea typeface="Calibri" panose="020F0502020204030204" pitchFamily="34" charset="0"/>
                <a:cs typeface="Times New Roman" panose="02020603050405020304" pitchFamily="18" charset="0"/>
              </a:rPr>
              <a:t>doi</a:t>
            </a:r>
            <a:r>
              <a:rPr lang="en-US" sz="1100" dirty="0">
                <a:effectLst/>
                <a:ea typeface="Calibri" panose="020F0502020204030204" pitchFamily="34" charset="0"/>
                <a:cs typeface="Times New Roman" panose="02020603050405020304" pitchFamily="18" charset="0"/>
              </a:rPr>
              <a:t>: 10.2522/ptj.20070147. </a:t>
            </a:r>
            <a:r>
              <a:rPr lang="en-US" sz="1100" dirty="0" err="1">
                <a:effectLst/>
                <a:ea typeface="Calibri" panose="020F0502020204030204" pitchFamily="34" charset="0"/>
                <a:cs typeface="Times New Roman" panose="02020603050405020304" pitchFamily="18" charset="0"/>
              </a:rPr>
              <a:t>Epub</a:t>
            </a:r>
            <a:r>
              <a:rPr lang="en-US" sz="1100" dirty="0">
                <a:effectLst/>
                <a:ea typeface="Calibri" panose="020F0502020204030204" pitchFamily="34" charset="0"/>
                <a:cs typeface="Times New Roman" panose="02020603050405020304" pitchFamily="18" charset="0"/>
              </a:rPr>
              <a:t> 2007 Dec 11. PMID: 18073267.</a:t>
            </a:r>
            <a:endParaRPr lang="fr-CA" sz="1100" dirty="0">
              <a:effectLs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100" dirty="0">
                <a:effectLst/>
                <a:ea typeface="Calibri" panose="020F0502020204030204" pitchFamily="34" charset="0"/>
                <a:cs typeface="Times New Roman" panose="02020603050405020304" pitchFamily="18" charset="0"/>
              </a:rPr>
              <a:t>A. </a:t>
            </a:r>
            <a:r>
              <a:rPr lang="en-US" sz="1100" dirty="0" err="1">
                <a:effectLst/>
                <a:ea typeface="Calibri" panose="020F0502020204030204" pitchFamily="34" charset="0"/>
                <a:cs typeface="Times New Roman" panose="02020603050405020304" pitchFamily="18" charset="0"/>
              </a:rPr>
              <a:t>Qaseem</a:t>
            </a:r>
            <a:r>
              <a:rPr lang="en-US" sz="1100" dirty="0">
                <a:effectLst/>
                <a:ea typeface="Calibri" panose="020F0502020204030204" pitchFamily="34" charset="0"/>
                <a:cs typeface="Times New Roman" panose="02020603050405020304" pitchFamily="18" charset="0"/>
              </a:rPr>
              <a:t>, T.J. Wilt, R.M. McLean, </a:t>
            </a:r>
            <a:r>
              <a:rPr lang="en-US" sz="1100" dirty="0" err="1">
                <a:effectLst/>
                <a:ea typeface="Calibri" panose="020F0502020204030204" pitchFamily="34" charset="0"/>
                <a:cs typeface="Times New Roman" panose="02020603050405020304" pitchFamily="18" charset="0"/>
              </a:rPr>
              <a:t>Forciea</a:t>
            </a:r>
            <a:r>
              <a:rPr lang="en-US" sz="1100" dirty="0">
                <a:effectLst/>
                <a:ea typeface="Calibri" panose="020F0502020204030204" pitchFamily="34" charset="0"/>
                <a:cs typeface="Times New Roman" panose="02020603050405020304" pitchFamily="18" charset="0"/>
              </a:rPr>
              <a:t> MA, Noninvasive treatments for acute, subacute, and chronic low back pain: a clinical practice guideline from the American College of Physicians, Ann. Intern. Med. 166 (2017) 514e530, https:// </a:t>
            </a:r>
            <a:r>
              <a:rPr lang="en-US" sz="1100" dirty="0" err="1">
                <a:effectLst/>
                <a:ea typeface="Calibri" panose="020F0502020204030204" pitchFamily="34" charset="0"/>
                <a:cs typeface="Times New Roman" panose="02020603050405020304" pitchFamily="18" charset="0"/>
              </a:rPr>
              <a:t>doi.org</a:t>
            </a:r>
            <a:r>
              <a:rPr lang="en-US" sz="1100" dirty="0">
                <a:effectLst/>
                <a:ea typeface="Calibri" panose="020F0502020204030204" pitchFamily="34" charset="0"/>
                <a:cs typeface="Times New Roman" panose="02020603050405020304" pitchFamily="18" charset="0"/>
              </a:rPr>
              <a:t>/10.7326/M16-2367.</a:t>
            </a:r>
            <a:endParaRPr lang="fr-CA" sz="1100" dirty="0">
              <a:effectLs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100" dirty="0">
                <a:effectLst/>
                <a:ea typeface="Calibri" panose="020F0502020204030204" pitchFamily="34" charset="0"/>
                <a:cs typeface="Times New Roman" panose="02020603050405020304" pitchFamily="18" charset="0"/>
              </a:rPr>
              <a:t>M.C. Reid, C. Eccleston, K. Pillemer, Management of chronic pain in older adults, BMJ 350 (2015) h532, </a:t>
            </a:r>
            <a:r>
              <a:rPr lang="en-US" sz="1100" u="sng" dirty="0">
                <a:solidFill>
                  <a:srgbClr val="0563C1"/>
                </a:solidFill>
                <a:effectLst/>
                <a:ea typeface="Calibri" panose="020F0502020204030204" pitchFamily="34" charset="0"/>
                <a:cs typeface="Times New Roman" panose="02020603050405020304" pitchFamily="18" charset="0"/>
                <a:hlinkClick r:id="rId3"/>
              </a:rPr>
              <a:t>https://doi.org/10.1136/bmj.h532</a:t>
            </a:r>
            <a:r>
              <a:rPr lang="en-US" sz="1100" dirty="0">
                <a:effectLst/>
                <a:ea typeface="Calibri" panose="020F0502020204030204" pitchFamily="34" charset="0"/>
                <a:cs typeface="Times New Roman" panose="02020603050405020304" pitchFamily="18" charset="0"/>
              </a:rPr>
              <a:t>.</a:t>
            </a:r>
            <a:endParaRPr lang="fr-CA" sz="1100" dirty="0">
              <a:effectLs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100" dirty="0">
                <a:effectLst/>
                <a:ea typeface="Calibri" panose="020F0502020204030204" pitchFamily="34" charset="0"/>
                <a:cs typeface="Times New Roman" panose="02020603050405020304" pitchFamily="18" charset="0"/>
              </a:rPr>
              <a:t>R. Round, B. </a:t>
            </a:r>
            <a:r>
              <a:rPr lang="en-US" sz="1100" dirty="0" err="1">
                <a:effectLst/>
                <a:ea typeface="Calibri" panose="020F0502020204030204" pitchFamily="34" charset="0"/>
                <a:cs typeface="Times New Roman" panose="02020603050405020304" pitchFamily="18" charset="0"/>
              </a:rPr>
              <a:t>Litscher</a:t>
            </a:r>
            <a:r>
              <a:rPr lang="en-US" sz="1100" dirty="0">
                <a:effectLst/>
                <a:ea typeface="Calibri" panose="020F0502020204030204" pitchFamily="34" charset="0"/>
                <a:cs typeface="Times New Roman" panose="02020603050405020304" pitchFamily="18" charset="0"/>
              </a:rPr>
              <a:t>, F. Bahr, Auricular acupuncture with laser, Evid Based Complement Altern Med. 2013 (2013) 984763, https://</a:t>
            </a:r>
            <a:r>
              <a:rPr lang="en-US" sz="1100" dirty="0" err="1">
                <a:effectLst/>
                <a:ea typeface="Calibri" panose="020F0502020204030204" pitchFamily="34" charset="0"/>
                <a:cs typeface="Times New Roman" panose="02020603050405020304" pitchFamily="18" charset="0"/>
              </a:rPr>
              <a:t>doi.org</a:t>
            </a:r>
            <a:r>
              <a:rPr lang="en-US" sz="1100" dirty="0">
                <a:effectLst/>
                <a:ea typeface="Calibri" panose="020F0502020204030204" pitchFamily="34" charset="0"/>
                <a:cs typeface="Times New Roman" panose="02020603050405020304" pitchFamily="18" charset="0"/>
              </a:rPr>
              <a:t>/10.1155/2013/ 984763.</a:t>
            </a:r>
            <a:endParaRPr lang="fr-CA" sz="1100" dirty="0">
              <a:effectLs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100" dirty="0">
                <a:effectLst/>
                <a:ea typeface="Calibri" panose="020F0502020204030204" pitchFamily="34" charset="0"/>
                <a:cs typeface="Times New Roman" panose="02020603050405020304" pitchFamily="18" charset="0"/>
              </a:rPr>
              <a:t>Vos T, Barber RM, Bell B, </a:t>
            </a:r>
            <a:r>
              <a:rPr lang="en-US" sz="1100" dirty="0" err="1">
                <a:effectLst/>
                <a:ea typeface="Calibri" panose="020F0502020204030204" pitchFamily="34" charset="0"/>
                <a:cs typeface="Times New Roman" panose="02020603050405020304" pitchFamily="18" charset="0"/>
              </a:rPr>
              <a:t>Bertozzi</a:t>
            </a:r>
            <a:r>
              <a:rPr lang="en-US" sz="1100" dirty="0">
                <a:effectLst/>
                <a:ea typeface="Calibri" panose="020F0502020204030204" pitchFamily="34" charset="0"/>
                <a:cs typeface="Times New Roman" panose="02020603050405020304" pitchFamily="18" charset="0"/>
              </a:rPr>
              <a:t>-Villa A, </a:t>
            </a:r>
            <a:r>
              <a:rPr lang="en-US" sz="1100" dirty="0" err="1">
                <a:effectLst/>
                <a:ea typeface="Calibri" panose="020F0502020204030204" pitchFamily="34" charset="0"/>
                <a:cs typeface="Times New Roman" panose="02020603050405020304" pitchFamily="18" charset="0"/>
              </a:rPr>
              <a:t>Biryukov</a:t>
            </a:r>
            <a:r>
              <a:rPr lang="en-US" sz="1100" dirty="0">
                <a:effectLst/>
                <a:ea typeface="Calibri" panose="020F0502020204030204" pitchFamily="34" charset="0"/>
                <a:cs typeface="Times New Roman" panose="02020603050405020304" pitchFamily="18" charset="0"/>
              </a:rPr>
              <a:t> S, </a:t>
            </a:r>
            <a:r>
              <a:rPr lang="en-US" sz="1100" dirty="0" err="1">
                <a:effectLst/>
                <a:ea typeface="Calibri" panose="020F0502020204030204" pitchFamily="34" charset="0"/>
                <a:cs typeface="Times New Roman" panose="02020603050405020304" pitchFamily="18" charset="0"/>
              </a:rPr>
              <a:t>Bolliger</a:t>
            </a:r>
            <a:r>
              <a:rPr lang="en-US" sz="1100" dirty="0">
                <a:effectLst/>
                <a:ea typeface="Calibri" panose="020F0502020204030204" pitchFamily="34" charset="0"/>
                <a:cs typeface="Times New Roman" panose="02020603050405020304" pitchFamily="18" charset="0"/>
              </a:rPr>
              <a:t> I, et al. Global, regional, and national incidence, prevalence, and years lived with disability for 301 acute and chronic diseases and injuries in 188 countries, 1990-2013: a systematic analysis for the Global Burden of Disease Study 2013. Lancet. 2015;386(9995):743-800. DOI: </a:t>
            </a:r>
            <a:r>
              <a:rPr lang="en-US" sz="1100" u="sng" dirty="0">
                <a:solidFill>
                  <a:srgbClr val="0563C1"/>
                </a:solidFill>
                <a:effectLst/>
                <a:ea typeface="Calibri" panose="020F0502020204030204" pitchFamily="34" charset="0"/>
                <a:cs typeface="Times New Roman" panose="02020603050405020304" pitchFamily="18" charset="0"/>
                <a:hlinkClick r:id="rId4"/>
              </a:rPr>
              <a:t>https://doi.org/10.1016/S0140-6736(15)60692-4</a:t>
            </a:r>
            <a:endParaRPr lang="fr-CA" sz="1100" dirty="0">
              <a:effectLst/>
              <a:ea typeface="Calibri" panose="020F0502020204030204" pitchFamily="34" charset="0"/>
              <a:cs typeface="Times New Roman" panose="02020603050405020304" pitchFamily="18" charset="0"/>
            </a:endParaRPr>
          </a:p>
          <a:p>
            <a:pPr marL="171450" indent="-171450" algn="just">
              <a:buFont typeface="Arial" panose="020B0604020202020204" pitchFamily="34" charset="0"/>
              <a:buChar char="•"/>
            </a:pPr>
            <a:r>
              <a:rPr lang="en-US" sz="1100" dirty="0" err="1">
                <a:effectLst/>
                <a:ea typeface="Calibri" panose="020F0502020204030204" pitchFamily="34" charset="0"/>
                <a:cs typeface="Times New Roman" panose="02020603050405020304" pitchFamily="18" charset="0"/>
              </a:rPr>
              <a:t>Zgierska</a:t>
            </a:r>
            <a:r>
              <a:rPr lang="en-US" sz="1100" dirty="0">
                <a:effectLst/>
                <a:ea typeface="Calibri" panose="020F0502020204030204" pitchFamily="34" charset="0"/>
                <a:cs typeface="Times New Roman" panose="02020603050405020304" pitchFamily="18" charset="0"/>
              </a:rPr>
              <a:t> A, Wallace ML., </a:t>
            </a:r>
            <a:r>
              <a:rPr lang="en-US" sz="1100" dirty="0" err="1">
                <a:effectLst/>
                <a:ea typeface="Calibri" panose="020F0502020204030204" pitchFamily="34" charset="0"/>
                <a:cs typeface="Times New Roman" panose="02020603050405020304" pitchFamily="18" charset="0"/>
              </a:rPr>
              <a:t>Burzinski</a:t>
            </a:r>
            <a:r>
              <a:rPr lang="en-US" sz="1100" dirty="0">
                <a:effectLst/>
                <a:ea typeface="Calibri" panose="020F0502020204030204" pitchFamily="34" charset="0"/>
                <a:cs typeface="Times New Roman" panose="02020603050405020304" pitchFamily="18" charset="0"/>
              </a:rPr>
              <a:t> CA, Cox J, </a:t>
            </a:r>
            <a:r>
              <a:rPr lang="en-US" sz="1100" dirty="0" err="1">
                <a:effectLst/>
                <a:ea typeface="Calibri" panose="020F0502020204030204" pitchFamily="34" charset="0"/>
                <a:cs typeface="Times New Roman" panose="02020603050405020304" pitchFamily="18" charset="0"/>
              </a:rPr>
              <a:t>Backonja</a:t>
            </a:r>
            <a:r>
              <a:rPr lang="en-US" sz="1100" dirty="0">
                <a:effectLst/>
                <a:ea typeface="Calibri" panose="020F0502020204030204" pitchFamily="34" charset="0"/>
                <a:cs typeface="Times New Roman" panose="02020603050405020304" pitchFamily="18" charset="0"/>
              </a:rPr>
              <a:t> M. </a:t>
            </a:r>
            <a:r>
              <a:rPr lang="en-US" sz="1100" dirty="0" err="1">
                <a:effectLst/>
                <a:ea typeface="Calibri" panose="020F0502020204030204" pitchFamily="34" charset="0"/>
                <a:cs typeface="Times New Roman" panose="02020603050405020304" pitchFamily="18" charset="0"/>
              </a:rPr>
              <a:t>Pharmalogical</a:t>
            </a:r>
            <a:r>
              <a:rPr lang="en-US" sz="1100" dirty="0">
                <a:effectLst/>
                <a:ea typeface="Calibri" panose="020F0502020204030204" pitchFamily="34" charset="0"/>
                <a:cs typeface="Times New Roman" panose="02020603050405020304" pitchFamily="18" charset="0"/>
              </a:rPr>
              <a:t> and toxicological profile of </a:t>
            </a:r>
            <a:r>
              <a:rPr lang="en-US" sz="1100" dirty="0" err="1">
                <a:effectLst/>
                <a:ea typeface="Calibri" panose="020F0502020204030204" pitchFamily="34" charset="0"/>
                <a:cs typeface="Times New Roman" panose="02020603050405020304" pitchFamily="18" charset="0"/>
              </a:rPr>
              <a:t>opiod</a:t>
            </a:r>
            <a:r>
              <a:rPr lang="en-US" sz="1100" dirty="0">
                <a:effectLst/>
                <a:ea typeface="Calibri" panose="020F0502020204030204" pitchFamily="34" charset="0"/>
                <a:cs typeface="Times New Roman" panose="02020603050405020304" pitchFamily="18" charset="0"/>
              </a:rPr>
              <a:t>-treated, chronic low back pain patients entering a mindfulness intervention randomized controlled trial. J </a:t>
            </a:r>
            <a:r>
              <a:rPr lang="en-US" sz="1100" dirty="0" err="1">
                <a:effectLst/>
                <a:ea typeface="Calibri" panose="020F0502020204030204" pitchFamily="34" charset="0"/>
                <a:cs typeface="Times New Roman" panose="02020603050405020304" pitchFamily="18" charset="0"/>
              </a:rPr>
              <a:t>Opooid</a:t>
            </a:r>
            <a:r>
              <a:rPr lang="en-US" sz="1100" dirty="0">
                <a:effectLst/>
                <a:ea typeface="Calibri" panose="020F0502020204030204" pitchFamily="34" charset="0"/>
                <a:cs typeface="Times New Roman" panose="02020603050405020304" pitchFamily="18" charset="0"/>
              </a:rPr>
              <a:t> </a:t>
            </a:r>
            <a:r>
              <a:rPr lang="en-US" sz="1100" dirty="0" err="1">
                <a:effectLst/>
                <a:ea typeface="Calibri" panose="020F0502020204030204" pitchFamily="34" charset="0"/>
                <a:cs typeface="Times New Roman" panose="02020603050405020304" pitchFamily="18" charset="0"/>
              </a:rPr>
              <a:t>Manag</a:t>
            </a:r>
            <a:r>
              <a:rPr lang="en-US" sz="1100" dirty="0">
                <a:effectLst/>
                <a:ea typeface="Calibri" panose="020F0502020204030204" pitchFamily="34" charset="0"/>
                <a:cs typeface="Times New Roman" panose="02020603050405020304" pitchFamily="18" charset="0"/>
              </a:rPr>
              <a:t> 2014; 10(5): 323-335</a:t>
            </a:r>
            <a:endParaRPr lang="fr-CA" sz="1100" dirty="0">
              <a:effectLst/>
              <a:ea typeface="Calibri" panose="020F0502020204030204" pitchFamily="34" charset="0"/>
              <a:cs typeface="Times New Roman" panose="02020603050405020304" pitchFamily="18" charset="0"/>
            </a:endParaRPr>
          </a:p>
          <a:p>
            <a:r>
              <a:rPr lang="en-US" sz="1100" dirty="0">
                <a:effectLst/>
                <a:ea typeface="Calibri" panose="020F0502020204030204" pitchFamily="34" charset="0"/>
                <a:cs typeface="Times New Roman" panose="02020603050405020304" pitchFamily="18" charset="0"/>
              </a:rPr>
              <a:t> </a:t>
            </a:r>
            <a:endParaRPr lang="fr-CA" sz="1100" dirty="0">
              <a:effectLst/>
              <a:ea typeface="Calibri" panose="020F0502020204030204" pitchFamily="34" charset="0"/>
              <a:cs typeface="Times New Roman" panose="02020603050405020304" pitchFamily="18" charset="0"/>
            </a:endParaRPr>
          </a:p>
          <a:p>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2548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189EED0A-7932-43AA-A3FC-65AF9701D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2C08F9D-5E93-4968-B61C-1548E923A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7424" y="1380565"/>
            <a:ext cx="4738576" cy="409687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97C08CC-CBCA-1B3B-C0F1-5D844CBA3B76}"/>
              </a:ext>
            </a:extLst>
          </p:cNvPr>
          <p:cNvSpPr>
            <a:spLocks noGrp="1"/>
          </p:cNvSpPr>
          <p:nvPr>
            <p:ph type="title"/>
          </p:nvPr>
        </p:nvSpPr>
        <p:spPr>
          <a:xfrm>
            <a:off x="1863578" y="1851813"/>
            <a:ext cx="3718514" cy="3154375"/>
          </a:xfrm>
        </p:spPr>
        <p:txBody>
          <a:bodyPr vert="horz" lIns="91440" tIns="45720" rIns="91440" bIns="45720" rtlCol="0" anchor="ctr">
            <a:normAutofit/>
          </a:bodyPr>
          <a:lstStyle/>
          <a:p>
            <a:pPr algn="ctr"/>
            <a:r>
              <a:rPr lang="fr-FR" sz="2800" b="1" kern="1200" dirty="0">
                <a:solidFill>
                  <a:srgbClr val="595959"/>
                </a:solidFill>
                <a:latin typeface="+mj-lt"/>
                <a:ea typeface="+mj-ea"/>
                <a:cs typeface="+mj-cs"/>
              </a:rPr>
              <a:t>Remerciement</a:t>
            </a:r>
            <a:br>
              <a:rPr lang="fr-FR" sz="2800" kern="1200" dirty="0">
                <a:solidFill>
                  <a:srgbClr val="595959"/>
                </a:solidFill>
                <a:latin typeface="+mj-lt"/>
                <a:ea typeface="+mj-ea"/>
                <a:cs typeface="+mj-cs"/>
              </a:rPr>
            </a:br>
            <a:br>
              <a:rPr lang="fr-FR" sz="2800" kern="1200" dirty="0">
                <a:solidFill>
                  <a:srgbClr val="595959"/>
                </a:solidFill>
                <a:latin typeface="+mj-lt"/>
                <a:ea typeface="+mj-ea"/>
                <a:cs typeface="+mj-cs"/>
              </a:rPr>
            </a:br>
            <a:r>
              <a:rPr lang="fr-FR" sz="2800" kern="1200" dirty="0">
                <a:solidFill>
                  <a:srgbClr val="595959"/>
                </a:solidFill>
                <a:latin typeface="+mj-lt"/>
                <a:ea typeface="+mj-ea"/>
                <a:cs typeface="+mj-cs"/>
              </a:rPr>
              <a:t>Dre Véronique Sergerie</a:t>
            </a:r>
          </a:p>
        </p:txBody>
      </p:sp>
      <p:sp>
        <p:nvSpPr>
          <p:cNvPr id="11" name="Rectangle 10">
            <a:extLst>
              <a:ext uri="{FF2B5EF4-FFF2-40B4-BE49-F238E27FC236}">
                <a16:creationId xmlns:a16="http://schemas.microsoft.com/office/drawing/2014/main" id="{F5124EDF-493E-43EB-95A9-CCA9399E3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34728" y="0"/>
            <a:ext cx="4757272" cy="6858000"/>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436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569350CF-E243-F8DA-00CA-D240BD5CEF04}"/>
              </a:ext>
            </a:extLst>
          </p:cNvPr>
          <p:cNvPicPr>
            <a:picLocks noChangeAspect="1"/>
          </p:cNvPicPr>
          <p:nvPr/>
        </p:nvPicPr>
        <p:blipFill>
          <a:blip r:embed="rId3"/>
          <a:stretch>
            <a:fillRect/>
          </a:stretch>
        </p:blipFill>
        <p:spPr>
          <a:xfrm>
            <a:off x="7619999" y="2910776"/>
            <a:ext cx="5778559" cy="4510923"/>
          </a:xfrm>
          <a:prstGeom prst="ellipse">
            <a:avLst/>
          </a:prstGeom>
          <a:ln>
            <a:noFill/>
          </a:ln>
          <a:effectLst>
            <a:softEdge rad="112500"/>
          </a:effectLst>
        </p:spPr>
      </p:pic>
      <p:sp>
        <p:nvSpPr>
          <p:cNvPr id="2" name="Titre 1">
            <a:extLst>
              <a:ext uri="{FF2B5EF4-FFF2-40B4-BE49-F238E27FC236}">
                <a16:creationId xmlns:a16="http://schemas.microsoft.com/office/drawing/2014/main" id="{8D6B37E8-CBDB-8E13-A90A-DBFDA2127D0C}"/>
              </a:ext>
            </a:extLst>
          </p:cNvPr>
          <p:cNvSpPr>
            <a:spLocks noGrp="1"/>
          </p:cNvSpPr>
          <p:nvPr>
            <p:ph type="title"/>
          </p:nvPr>
        </p:nvSpPr>
        <p:spPr>
          <a:xfrm>
            <a:off x="2351158" y="1422500"/>
            <a:ext cx="6972134" cy="888360"/>
          </a:xfrm>
        </p:spPr>
        <p:txBody>
          <a:bodyPr anchor="b">
            <a:normAutofit/>
          </a:bodyPr>
          <a:lstStyle/>
          <a:p>
            <a:pPr algn="ctr"/>
            <a:r>
              <a:rPr lang="fr-CA" sz="4800" b="1" dirty="0">
                <a:solidFill>
                  <a:schemeClr val="tx1">
                    <a:lumMod val="65000"/>
                    <a:lumOff val="35000"/>
                  </a:schemeClr>
                </a:solidFill>
              </a:rPr>
              <a:t>Contexte</a:t>
            </a:r>
            <a:endParaRPr lang="fr-CA" sz="3200" b="1" dirty="0">
              <a:solidFill>
                <a:schemeClr val="tx1">
                  <a:lumMod val="65000"/>
                  <a:lumOff val="35000"/>
                </a:schemeClr>
              </a:solidFill>
            </a:endParaRPr>
          </a:p>
        </p:txBody>
      </p:sp>
      <p:pic>
        <p:nvPicPr>
          <p:cNvPr id="6" name="Image 5">
            <a:extLst>
              <a:ext uri="{FF2B5EF4-FFF2-40B4-BE49-F238E27FC236}">
                <a16:creationId xmlns:a16="http://schemas.microsoft.com/office/drawing/2014/main" id="{94D88A5A-FABA-3D10-864D-B2A88548FF18}"/>
              </a:ext>
            </a:extLst>
          </p:cNvPr>
          <p:cNvPicPr>
            <a:picLocks noChangeAspect="1"/>
          </p:cNvPicPr>
          <p:nvPr/>
        </p:nvPicPr>
        <p:blipFill>
          <a:blip r:embed="rId4"/>
          <a:stretch>
            <a:fillRect/>
          </a:stretch>
        </p:blipFill>
        <p:spPr>
          <a:xfrm>
            <a:off x="232399" y="122101"/>
            <a:ext cx="2367366" cy="2818293"/>
          </a:xfrm>
          <a:prstGeom prst="ellipse">
            <a:avLst/>
          </a:prstGeom>
          <a:ln>
            <a:noFill/>
          </a:ln>
          <a:effectLst>
            <a:softEdge rad="112500"/>
          </a:effectLst>
        </p:spPr>
      </p:pic>
      <p:graphicFrame>
        <p:nvGraphicFramePr>
          <p:cNvPr id="4" name="Espace réservé du contenu 3">
            <a:extLst>
              <a:ext uri="{FF2B5EF4-FFF2-40B4-BE49-F238E27FC236}">
                <a16:creationId xmlns:a16="http://schemas.microsoft.com/office/drawing/2014/main" id="{601D5D65-A647-703A-3E62-067D4B3004F2}"/>
              </a:ext>
            </a:extLst>
          </p:cNvPr>
          <p:cNvGraphicFramePr>
            <a:graphicFrameLocks noGrp="1"/>
          </p:cNvGraphicFramePr>
          <p:nvPr>
            <p:ph idx="1"/>
            <p:extLst>
              <p:ext uri="{D42A27DB-BD31-4B8C-83A1-F6EECF244321}">
                <p14:modId xmlns:p14="http://schemas.microsoft.com/office/powerpoint/2010/main" val="3028045880"/>
              </p:ext>
            </p:extLst>
          </p:nvPr>
        </p:nvGraphicFramePr>
        <p:xfrm>
          <a:off x="1559859" y="2226956"/>
          <a:ext cx="7727576" cy="38882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3260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A12BBDB1-A811-4A94-B034-72085F97AB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24" name="Color">
              <a:extLst>
                <a:ext uri="{FF2B5EF4-FFF2-40B4-BE49-F238E27FC236}">
                  <a16:creationId xmlns:a16="http://schemas.microsoft.com/office/drawing/2014/main" id="{3FB23A95-33AD-4DE4-895C-417071F3B0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lor">
              <a:extLst>
                <a:ext uri="{FF2B5EF4-FFF2-40B4-BE49-F238E27FC236}">
                  <a16:creationId xmlns:a16="http://schemas.microsoft.com/office/drawing/2014/main" id="{9EF3A635-DBD5-4992-A85E-C24680FFE8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Image 9" descr="Woman getting facial acupuncture">
            <a:extLst>
              <a:ext uri="{FF2B5EF4-FFF2-40B4-BE49-F238E27FC236}">
                <a16:creationId xmlns:a16="http://schemas.microsoft.com/office/drawing/2014/main" id="{EE5FE2F9-2ACB-40B2-3871-F0BBD5C34E40}"/>
              </a:ext>
            </a:extLst>
          </p:cNvPr>
          <p:cNvPicPr>
            <a:picLocks noChangeAspect="1"/>
          </p:cNvPicPr>
          <p:nvPr/>
        </p:nvPicPr>
        <p:blipFill rotWithShape="1">
          <a:blip r:embed="rId3"/>
          <a:srcRect t="3733" r="1" b="7623"/>
          <a:stretch/>
        </p:blipFill>
        <p:spPr>
          <a:xfrm>
            <a:off x="6792172" y="598259"/>
            <a:ext cx="4756760" cy="2814583"/>
          </a:xfrm>
          <a:prstGeom prst="rect">
            <a:avLst/>
          </a:prstGeom>
        </p:spPr>
      </p:pic>
      <p:pic>
        <p:nvPicPr>
          <p:cNvPr id="8" name="Image 7" descr="Person holding acupuncture needle inserted in lower of back of laying person partially covered with towel">
            <a:extLst>
              <a:ext uri="{FF2B5EF4-FFF2-40B4-BE49-F238E27FC236}">
                <a16:creationId xmlns:a16="http://schemas.microsoft.com/office/drawing/2014/main" id="{45A356FC-14A7-7AE6-BEFC-4837598349EC}"/>
              </a:ext>
            </a:extLst>
          </p:cNvPr>
          <p:cNvPicPr>
            <a:picLocks noChangeAspect="1"/>
          </p:cNvPicPr>
          <p:nvPr/>
        </p:nvPicPr>
        <p:blipFill rotWithShape="1">
          <a:blip r:embed="rId4"/>
          <a:srcRect t="2717" r="1" b="8639"/>
          <a:stretch/>
        </p:blipFill>
        <p:spPr>
          <a:xfrm>
            <a:off x="6792172" y="3464418"/>
            <a:ext cx="4756760" cy="2814583"/>
          </a:xfrm>
          <a:prstGeom prst="rect">
            <a:avLst/>
          </a:prstGeom>
        </p:spPr>
      </p:pic>
      <p:grpSp>
        <p:nvGrpSpPr>
          <p:cNvPr id="27" name="Group 2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8" name="Freeform: Shape 2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re 1">
            <a:extLst>
              <a:ext uri="{FF2B5EF4-FFF2-40B4-BE49-F238E27FC236}">
                <a16:creationId xmlns:a16="http://schemas.microsoft.com/office/drawing/2014/main" id="{0DDC22F1-185C-5A80-5B25-11CFDDDDC868}"/>
              </a:ext>
            </a:extLst>
          </p:cNvPr>
          <p:cNvSpPr>
            <a:spLocks noGrp="1"/>
          </p:cNvSpPr>
          <p:nvPr>
            <p:ph type="title"/>
          </p:nvPr>
        </p:nvSpPr>
        <p:spPr>
          <a:xfrm>
            <a:off x="786383" y="1167008"/>
            <a:ext cx="5074368" cy="1022319"/>
          </a:xfrm>
        </p:spPr>
        <p:txBody>
          <a:bodyPr anchor="b">
            <a:normAutofit/>
          </a:bodyPr>
          <a:lstStyle/>
          <a:p>
            <a:r>
              <a:rPr lang="fr-CA" sz="4800" b="1" dirty="0">
                <a:solidFill>
                  <a:schemeClr val="bg1"/>
                </a:solidFill>
              </a:rPr>
              <a:t>Contexte (suite)</a:t>
            </a:r>
          </a:p>
        </p:txBody>
      </p:sp>
      <p:sp>
        <p:nvSpPr>
          <p:cNvPr id="3" name="Espace réservé du contenu 2">
            <a:extLst>
              <a:ext uri="{FF2B5EF4-FFF2-40B4-BE49-F238E27FC236}">
                <a16:creationId xmlns:a16="http://schemas.microsoft.com/office/drawing/2014/main" id="{0D9D5FD7-1F6B-B606-0A28-8AD7D72CB142}"/>
              </a:ext>
            </a:extLst>
          </p:cNvPr>
          <p:cNvSpPr>
            <a:spLocks noGrp="1"/>
          </p:cNvSpPr>
          <p:nvPr>
            <p:ph idx="1"/>
          </p:nvPr>
        </p:nvSpPr>
        <p:spPr>
          <a:xfrm>
            <a:off x="786383" y="2287430"/>
            <a:ext cx="5829570" cy="3901925"/>
          </a:xfrm>
        </p:spPr>
        <p:txBody>
          <a:bodyPr anchor="t">
            <a:noAutofit/>
          </a:bodyPr>
          <a:lstStyle/>
          <a:p>
            <a:pPr marL="0" indent="0">
              <a:buNone/>
            </a:pPr>
            <a:r>
              <a:rPr lang="fr-CA" sz="2000" dirty="0">
                <a:solidFill>
                  <a:schemeClr val="bg1"/>
                </a:solidFill>
              </a:rPr>
              <a:t>Traitements :</a:t>
            </a:r>
          </a:p>
          <a:p>
            <a:r>
              <a:rPr lang="fr-CA" sz="2000" dirty="0">
                <a:solidFill>
                  <a:schemeClr val="bg1"/>
                </a:solidFill>
              </a:rPr>
              <a:t>Pharmacologiques : </a:t>
            </a:r>
          </a:p>
          <a:p>
            <a:pPr lvl="1">
              <a:buFont typeface="Courier New" panose="02070309020205020404" pitchFamily="49" charset="0"/>
              <a:buChar char="o"/>
            </a:pPr>
            <a:r>
              <a:rPr lang="fr-CA" sz="2000" dirty="0">
                <a:solidFill>
                  <a:schemeClr val="bg1"/>
                </a:solidFill>
              </a:rPr>
              <a:t>Effets secondaires</a:t>
            </a:r>
          </a:p>
          <a:p>
            <a:pPr lvl="1">
              <a:buFont typeface="Courier New" panose="02070309020205020404" pitchFamily="49" charset="0"/>
              <a:buChar char="o"/>
            </a:pPr>
            <a:r>
              <a:rPr lang="fr-CA" sz="2000" dirty="0">
                <a:solidFill>
                  <a:schemeClr val="bg1"/>
                </a:solidFill>
              </a:rPr>
              <a:t>Soulagement temporaire </a:t>
            </a:r>
          </a:p>
          <a:p>
            <a:r>
              <a:rPr lang="fr-CA" sz="2000" dirty="0">
                <a:solidFill>
                  <a:schemeClr val="bg1"/>
                </a:solidFill>
              </a:rPr>
              <a:t>Non-pharmacologiques : </a:t>
            </a:r>
          </a:p>
          <a:p>
            <a:pPr lvl="1">
              <a:buFont typeface="Wingdings" pitchFamily="2" charset="2"/>
              <a:buChar char="§"/>
            </a:pPr>
            <a:r>
              <a:rPr lang="fr-CA" sz="2000" dirty="0">
                <a:solidFill>
                  <a:schemeClr val="bg1"/>
                </a:solidFill>
              </a:rPr>
              <a:t>Plusieurs méthodes : physiothérapie, massothérapie, TCC</a:t>
            </a:r>
          </a:p>
          <a:p>
            <a:pPr lvl="1">
              <a:buFont typeface="Wingdings" pitchFamily="2" charset="2"/>
              <a:buChar char="§"/>
            </a:pPr>
            <a:r>
              <a:rPr lang="fr-CA" sz="2000" dirty="0">
                <a:solidFill>
                  <a:schemeClr val="bg1"/>
                </a:solidFill>
              </a:rPr>
              <a:t>Acupuncture : fortement recommandée par l’</a:t>
            </a:r>
            <a:r>
              <a:rPr lang="fr-CA" sz="2000" i="1" dirty="0">
                <a:solidFill>
                  <a:schemeClr val="bg1"/>
                </a:solidFill>
              </a:rPr>
              <a:t>American </a:t>
            </a:r>
            <a:r>
              <a:rPr lang="fr-CA" sz="2000" i="1" dirty="0" err="1">
                <a:solidFill>
                  <a:schemeClr val="bg1"/>
                </a:solidFill>
              </a:rPr>
              <a:t>College</a:t>
            </a:r>
            <a:r>
              <a:rPr lang="fr-CA" sz="2000" i="1" dirty="0">
                <a:solidFill>
                  <a:schemeClr val="bg1"/>
                </a:solidFill>
              </a:rPr>
              <a:t> of </a:t>
            </a:r>
            <a:r>
              <a:rPr lang="fr-CA" sz="2000" i="1" dirty="0" err="1">
                <a:solidFill>
                  <a:schemeClr val="bg1"/>
                </a:solidFill>
              </a:rPr>
              <a:t>Physicians</a:t>
            </a:r>
            <a:r>
              <a:rPr lang="fr-CA" sz="2000" i="1" dirty="0">
                <a:solidFill>
                  <a:schemeClr val="bg1"/>
                </a:solidFill>
              </a:rPr>
              <a:t> </a:t>
            </a:r>
          </a:p>
          <a:p>
            <a:pPr lvl="1">
              <a:buFont typeface="Wingdings" pitchFamily="2" charset="2"/>
              <a:buChar char="§"/>
            </a:pPr>
            <a:r>
              <a:rPr lang="fr-CA" sz="2000" dirty="0">
                <a:solidFill>
                  <a:schemeClr val="bg1"/>
                </a:solidFill>
              </a:rPr>
              <a:t>Acupuncture auriculaire : méthode non-invasive et non douloureuse, faible risque d’effets secondaires</a:t>
            </a:r>
          </a:p>
        </p:txBody>
      </p:sp>
    </p:spTree>
    <p:extLst>
      <p:ext uri="{BB962C8B-B14F-4D97-AF65-F5344CB8AC3E}">
        <p14:creationId xmlns:p14="http://schemas.microsoft.com/office/powerpoint/2010/main" val="21036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13"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re 1">
            <a:extLst>
              <a:ext uri="{FF2B5EF4-FFF2-40B4-BE49-F238E27FC236}">
                <a16:creationId xmlns:a16="http://schemas.microsoft.com/office/drawing/2014/main" id="{3D500597-B359-82F4-72B0-3759D554D5D7}"/>
              </a:ext>
            </a:extLst>
          </p:cNvPr>
          <p:cNvSpPr>
            <a:spLocks noGrp="1"/>
          </p:cNvSpPr>
          <p:nvPr>
            <p:ph type="title"/>
          </p:nvPr>
        </p:nvSpPr>
        <p:spPr>
          <a:xfrm rot="16200000">
            <a:off x="-1325880" y="1947672"/>
            <a:ext cx="5961888" cy="2788920"/>
          </a:xfrm>
        </p:spPr>
        <p:txBody>
          <a:bodyPr anchor="ctr">
            <a:normAutofit/>
          </a:bodyPr>
          <a:lstStyle/>
          <a:p>
            <a:pPr algn="ctr"/>
            <a:r>
              <a:rPr lang="fr-CA" sz="4800" b="1" dirty="0">
                <a:solidFill>
                  <a:schemeClr val="bg1"/>
                </a:solidFill>
              </a:rPr>
              <a:t>Question PICO</a:t>
            </a:r>
          </a:p>
        </p:txBody>
      </p:sp>
      <p:sp>
        <p:nvSpPr>
          <p:cNvPr id="3" name="Espace réservé du contenu 2">
            <a:extLst>
              <a:ext uri="{FF2B5EF4-FFF2-40B4-BE49-F238E27FC236}">
                <a16:creationId xmlns:a16="http://schemas.microsoft.com/office/drawing/2014/main" id="{A800ED1C-7D98-AD7E-B16A-D4B559E63ABD}"/>
              </a:ext>
            </a:extLst>
          </p:cNvPr>
          <p:cNvSpPr>
            <a:spLocks noGrp="1"/>
          </p:cNvSpPr>
          <p:nvPr>
            <p:ph idx="1"/>
          </p:nvPr>
        </p:nvSpPr>
        <p:spPr>
          <a:xfrm>
            <a:off x="4071068" y="841247"/>
            <a:ext cx="6877878" cy="5120640"/>
          </a:xfrm>
        </p:spPr>
        <p:txBody>
          <a:bodyPr anchor="ctr">
            <a:normAutofit/>
          </a:bodyPr>
          <a:lstStyle/>
          <a:p>
            <a:r>
              <a:rPr lang="fr-CA" dirty="0">
                <a:solidFill>
                  <a:schemeClr val="tx2"/>
                </a:solidFill>
              </a:rPr>
              <a:t>Population : adultes (excluant femme enceinte) souffrant de lombalgie chronique</a:t>
            </a:r>
          </a:p>
          <a:p>
            <a:r>
              <a:rPr lang="fr-CA" dirty="0">
                <a:solidFill>
                  <a:schemeClr val="tx2"/>
                </a:solidFill>
              </a:rPr>
              <a:t>Intervention : acupuncture auriculaire appliquée par un professionnel</a:t>
            </a:r>
          </a:p>
          <a:p>
            <a:r>
              <a:rPr lang="fr-CA" dirty="0">
                <a:solidFill>
                  <a:schemeClr val="tx2"/>
                </a:solidFill>
              </a:rPr>
              <a:t>Comparaison / contrôle : groupe placebo et/ou groupe contrôle</a:t>
            </a:r>
          </a:p>
          <a:p>
            <a:r>
              <a:rPr lang="fr-CA" i="1" dirty="0" err="1">
                <a:solidFill>
                  <a:schemeClr val="tx2"/>
                </a:solidFill>
              </a:rPr>
              <a:t>Outcome</a:t>
            </a:r>
            <a:r>
              <a:rPr lang="fr-CA" dirty="0">
                <a:solidFill>
                  <a:schemeClr val="tx2"/>
                </a:solidFill>
              </a:rPr>
              <a:t> / issue : intensité de la douleur </a:t>
            </a:r>
          </a:p>
        </p:txBody>
      </p:sp>
    </p:spTree>
    <p:extLst>
      <p:ext uri="{BB962C8B-B14F-4D97-AF65-F5344CB8AC3E}">
        <p14:creationId xmlns:p14="http://schemas.microsoft.com/office/powerpoint/2010/main" val="2134359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19DDB-142E-6B79-D4DB-C16B697CF7E8}"/>
              </a:ext>
            </a:extLst>
          </p:cNvPr>
          <p:cNvSpPr>
            <a:spLocks noGrp="1"/>
          </p:cNvSpPr>
          <p:nvPr>
            <p:ph type="title"/>
          </p:nvPr>
        </p:nvSpPr>
        <p:spPr>
          <a:solidFill>
            <a:srgbClr val="62A0AA"/>
          </a:solidFill>
        </p:spPr>
        <p:txBody>
          <a:bodyPr/>
          <a:lstStyle/>
          <a:p>
            <a:pPr algn="ctr"/>
            <a:r>
              <a:rPr lang="fr-CA" sz="4800" b="1" dirty="0">
                <a:solidFill>
                  <a:schemeClr val="bg1"/>
                </a:solidFill>
              </a:rPr>
              <a:t>Articles</a:t>
            </a:r>
            <a:endParaRPr lang="fr-CA" b="1" dirty="0">
              <a:solidFill>
                <a:schemeClr val="bg1"/>
              </a:solidFill>
            </a:endParaRPr>
          </a:p>
        </p:txBody>
      </p:sp>
      <p:sp>
        <p:nvSpPr>
          <p:cNvPr id="3" name="Espace réservé du contenu 2">
            <a:extLst>
              <a:ext uri="{FF2B5EF4-FFF2-40B4-BE49-F238E27FC236}">
                <a16:creationId xmlns:a16="http://schemas.microsoft.com/office/drawing/2014/main" id="{075832DD-F9DC-D097-EB4F-54A446DB2866}"/>
              </a:ext>
            </a:extLst>
          </p:cNvPr>
          <p:cNvSpPr>
            <a:spLocks noGrp="1"/>
          </p:cNvSpPr>
          <p:nvPr>
            <p:ph idx="1"/>
          </p:nvPr>
        </p:nvSpPr>
        <p:spPr>
          <a:solidFill>
            <a:srgbClr val="FEF1E8"/>
          </a:solidFill>
        </p:spPr>
        <p:txBody>
          <a:bodyPr/>
          <a:lstStyle/>
          <a:p>
            <a:pPr marL="342900" lvl="0" indent="-342900" algn="just">
              <a:lnSpc>
                <a:spcPct val="150000"/>
              </a:lnSpc>
              <a:buFont typeface="+mj-lt"/>
              <a:buAutoNum type="arabicPeriod"/>
            </a:pPr>
            <a:endParaRPr lang="en-US" sz="20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2000" dirty="0">
                <a:effectLst/>
                <a:ea typeface="Calibri" panose="020F0502020204030204" pitchFamily="34" charset="0"/>
                <a:cs typeface="Times New Roman" panose="02020603050405020304" pitchFamily="18" charset="0"/>
              </a:rPr>
              <a:t>Menezes (2022). « Effects of low-power laser auriculotherapy on chronic spinal pain: Randomized clinical trial » </a:t>
            </a:r>
            <a:endParaRPr lang="fr-CA" sz="20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2000" dirty="0">
                <a:effectLst/>
                <a:ea typeface="Calibri" panose="020F0502020204030204" pitchFamily="34" charset="0"/>
                <a:cs typeface="Times New Roman" panose="02020603050405020304" pitchFamily="18" charset="0"/>
              </a:rPr>
              <a:t>Moura (2019). « Effects of auricular acupuncture on chronic pain in people with back musculoskeletal disorders: a randomized clinical trial »</a:t>
            </a:r>
            <a:endParaRPr lang="fr-CA" sz="2000" dirty="0">
              <a:effectLst/>
              <a:ea typeface="Calibri" panose="020F0502020204030204" pitchFamily="34" charset="0"/>
              <a:cs typeface="Times New Roman" panose="02020603050405020304" pitchFamily="18" charset="0"/>
            </a:endParaRPr>
          </a:p>
          <a:p>
            <a:pPr marL="342900" lvl="0" indent="-342900" algn="just">
              <a:lnSpc>
                <a:spcPct val="150000"/>
              </a:lnSpc>
              <a:buFont typeface="+mj-lt"/>
              <a:buAutoNum type="arabicPeriod"/>
            </a:pPr>
            <a:r>
              <a:rPr lang="en-US" sz="2000" dirty="0">
                <a:effectLst/>
                <a:ea typeface="Calibri" panose="020F0502020204030204" pitchFamily="34" charset="0"/>
                <a:cs typeface="Times New Roman" panose="02020603050405020304" pitchFamily="18" charset="0"/>
              </a:rPr>
              <a:t>Moura (2019). « Auricular acupuncture for chronic back pain in adults: a systematic review and metanalysis » </a:t>
            </a:r>
            <a:endParaRPr lang="fr-CA" sz="2000" dirty="0">
              <a:effectLst/>
              <a:ea typeface="Calibri" panose="020F0502020204030204" pitchFamily="34" charset="0"/>
              <a:cs typeface="Times New Roman" panose="02020603050405020304" pitchFamily="18" charset="0"/>
            </a:endParaRPr>
          </a:p>
          <a:p>
            <a:endParaRPr lang="fr-CA" dirty="0"/>
          </a:p>
        </p:txBody>
      </p:sp>
    </p:spTree>
    <p:extLst>
      <p:ext uri="{BB962C8B-B14F-4D97-AF65-F5344CB8AC3E}">
        <p14:creationId xmlns:p14="http://schemas.microsoft.com/office/powerpoint/2010/main" val="110117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B299CAB-C506-454B-90FC-406572829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C8D99311-F254-40F1-8AB5-EE3E7B9B6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48D9BCF-7442-94EC-11A7-7C1F3F29BA78}"/>
              </a:ext>
            </a:extLst>
          </p:cNvPr>
          <p:cNvSpPr>
            <a:spLocks noGrp="1"/>
          </p:cNvSpPr>
          <p:nvPr>
            <p:ph type="title"/>
          </p:nvPr>
        </p:nvSpPr>
        <p:spPr>
          <a:xfrm>
            <a:off x="1616054" y="621914"/>
            <a:ext cx="8959893" cy="1004836"/>
          </a:xfrm>
        </p:spPr>
        <p:txBody>
          <a:bodyPr anchor="ctr">
            <a:normAutofit/>
          </a:bodyPr>
          <a:lstStyle/>
          <a:p>
            <a:pPr algn="ctr"/>
            <a:r>
              <a:rPr lang="fr-CA" sz="3600" b="1" dirty="0">
                <a:solidFill>
                  <a:srgbClr val="595959"/>
                </a:solidFill>
              </a:rPr>
              <a:t>Méthode</a:t>
            </a:r>
            <a:endParaRPr lang="fr-CA" sz="3200" b="1" dirty="0">
              <a:solidFill>
                <a:srgbClr val="595959"/>
              </a:solidFill>
            </a:endParaRPr>
          </a:p>
        </p:txBody>
      </p:sp>
      <p:sp>
        <p:nvSpPr>
          <p:cNvPr id="16" name="Rectangle 11">
            <a:extLst>
              <a:ext uri="{FF2B5EF4-FFF2-40B4-BE49-F238E27FC236}">
                <a16:creationId xmlns:a16="http://schemas.microsoft.com/office/drawing/2014/main" id="{7D89E3CB-00ED-4691-9F0F-F23EA35647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E1A73E0-1AEE-BB6C-3675-62FF0DF79477}"/>
              </a:ext>
            </a:extLst>
          </p:cNvPr>
          <p:cNvSpPr>
            <a:spLocks noGrp="1"/>
          </p:cNvSpPr>
          <p:nvPr>
            <p:ph idx="1"/>
          </p:nvPr>
        </p:nvSpPr>
        <p:spPr>
          <a:xfrm>
            <a:off x="762911" y="1326948"/>
            <a:ext cx="6355067" cy="587721"/>
          </a:xfrm>
        </p:spPr>
        <p:txBody>
          <a:bodyPr anchor="t">
            <a:normAutofit/>
          </a:bodyPr>
          <a:lstStyle/>
          <a:p>
            <a:r>
              <a:rPr lang="fr-CA" sz="2000" dirty="0">
                <a:solidFill>
                  <a:schemeClr val="tx1">
                    <a:lumMod val="65000"/>
                    <a:lumOff val="35000"/>
                  </a:schemeClr>
                </a:solidFill>
              </a:rPr>
              <a:t>1</a:t>
            </a:r>
            <a:r>
              <a:rPr lang="fr-CA" sz="2000" baseline="30000" dirty="0">
                <a:solidFill>
                  <a:schemeClr val="tx1">
                    <a:lumMod val="65000"/>
                    <a:lumOff val="35000"/>
                  </a:schemeClr>
                </a:solidFill>
              </a:rPr>
              <a:t>e</a:t>
            </a:r>
            <a:r>
              <a:rPr lang="fr-CA" sz="2000" dirty="0">
                <a:solidFill>
                  <a:schemeClr val="tx1">
                    <a:lumMod val="65000"/>
                    <a:lumOff val="35000"/>
                  </a:schemeClr>
                </a:solidFill>
              </a:rPr>
              <a:t> base de données utilisée : </a:t>
            </a:r>
            <a:r>
              <a:rPr lang="fr-CA" sz="2000" dirty="0" err="1">
                <a:solidFill>
                  <a:schemeClr val="tx1">
                    <a:lumMod val="65000"/>
                    <a:lumOff val="35000"/>
                  </a:schemeClr>
                </a:solidFill>
              </a:rPr>
              <a:t>Pubmed</a:t>
            </a:r>
            <a:r>
              <a:rPr lang="fr-CA" sz="2000" dirty="0">
                <a:solidFill>
                  <a:schemeClr val="tx1">
                    <a:lumMod val="65000"/>
                    <a:lumOff val="35000"/>
                  </a:schemeClr>
                </a:solidFill>
              </a:rPr>
              <a:t> </a:t>
            </a:r>
          </a:p>
        </p:txBody>
      </p:sp>
      <p:graphicFrame>
        <p:nvGraphicFramePr>
          <p:cNvPr id="4" name="Diagramme 3">
            <a:extLst>
              <a:ext uri="{FF2B5EF4-FFF2-40B4-BE49-F238E27FC236}">
                <a16:creationId xmlns:a16="http://schemas.microsoft.com/office/drawing/2014/main" id="{BE6BC52C-4FED-8DA6-BA0F-F6E9C5899998}"/>
              </a:ext>
            </a:extLst>
          </p:cNvPr>
          <p:cNvGraphicFramePr/>
          <p:nvPr>
            <p:extLst>
              <p:ext uri="{D42A27DB-BD31-4B8C-83A1-F6EECF244321}">
                <p14:modId xmlns:p14="http://schemas.microsoft.com/office/powerpoint/2010/main" val="3276651114"/>
              </p:ext>
            </p:extLst>
          </p:nvPr>
        </p:nvGraphicFramePr>
        <p:xfrm>
          <a:off x="1244202" y="1383992"/>
          <a:ext cx="9699812" cy="3487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FEB071F9-EA8D-F5A6-DA03-33FE3828013C}"/>
              </a:ext>
            </a:extLst>
          </p:cNvPr>
          <p:cNvSpPr txBox="1"/>
          <p:nvPr/>
        </p:nvSpPr>
        <p:spPr>
          <a:xfrm>
            <a:off x="1244202" y="3979278"/>
            <a:ext cx="2431327" cy="949045"/>
          </a:xfrm>
          <a:prstGeom prst="rect">
            <a:avLst/>
          </a:prstGeom>
          <a:noFill/>
        </p:spPr>
        <p:txBody>
          <a:bodyPr wrap="square" rtlCol="0">
            <a:spAutoFit/>
          </a:bodyPr>
          <a:lstStyle/>
          <a:p>
            <a:r>
              <a:rPr lang="fr-CA" sz="1400" dirty="0"/>
              <a:t>Type d’articles : essais cliniques, méta-analyses, essais cliniques randomisés et revues systématiques </a:t>
            </a:r>
          </a:p>
        </p:txBody>
      </p:sp>
      <p:sp>
        <p:nvSpPr>
          <p:cNvPr id="9" name="ZoneTexte 8">
            <a:extLst>
              <a:ext uri="{FF2B5EF4-FFF2-40B4-BE49-F238E27FC236}">
                <a16:creationId xmlns:a16="http://schemas.microsoft.com/office/drawing/2014/main" id="{64C5BC6E-6F18-CEF3-961B-76EAC1DADEAE}"/>
              </a:ext>
            </a:extLst>
          </p:cNvPr>
          <p:cNvSpPr txBox="1"/>
          <p:nvPr/>
        </p:nvSpPr>
        <p:spPr>
          <a:xfrm>
            <a:off x="8618991" y="3991188"/>
            <a:ext cx="2617694" cy="923330"/>
          </a:xfrm>
          <a:prstGeom prst="rect">
            <a:avLst/>
          </a:prstGeom>
          <a:noFill/>
        </p:spPr>
        <p:txBody>
          <a:bodyPr wrap="square" rtlCol="0">
            <a:spAutoFit/>
          </a:bodyPr>
          <a:lstStyle/>
          <a:p>
            <a:r>
              <a:rPr lang="fr-CA" dirty="0"/>
              <a:t>Exclusion : 5 articles car ne répondaient pas à la question PICO</a:t>
            </a:r>
          </a:p>
        </p:txBody>
      </p:sp>
      <p:sp>
        <p:nvSpPr>
          <p:cNvPr id="11" name="ZoneTexte 10">
            <a:extLst>
              <a:ext uri="{FF2B5EF4-FFF2-40B4-BE49-F238E27FC236}">
                <a16:creationId xmlns:a16="http://schemas.microsoft.com/office/drawing/2014/main" id="{B7DF983E-5554-57F7-C739-DA7622906C96}"/>
              </a:ext>
            </a:extLst>
          </p:cNvPr>
          <p:cNvSpPr txBox="1"/>
          <p:nvPr/>
        </p:nvSpPr>
        <p:spPr>
          <a:xfrm>
            <a:off x="8565949" y="2015420"/>
            <a:ext cx="2606568" cy="369332"/>
          </a:xfrm>
          <a:prstGeom prst="rect">
            <a:avLst/>
          </a:prstGeom>
          <a:noFill/>
        </p:spPr>
        <p:txBody>
          <a:bodyPr wrap="square" rtlCol="0">
            <a:spAutoFit/>
          </a:bodyPr>
          <a:lstStyle/>
          <a:p>
            <a:r>
              <a:rPr lang="fr-CA" dirty="0"/>
              <a:t>Articles #2 et #3 retenus</a:t>
            </a:r>
          </a:p>
        </p:txBody>
      </p:sp>
      <p:graphicFrame>
        <p:nvGraphicFramePr>
          <p:cNvPr id="17" name="Diagramme 16">
            <a:extLst>
              <a:ext uri="{FF2B5EF4-FFF2-40B4-BE49-F238E27FC236}">
                <a16:creationId xmlns:a16="http://schemas.microsoft.com/office/drawing/2014/main" id="{D775C08E-BCEA-9282-7C52-2031038B38DE}"/>
              </a:ext>
            </a:extLst>
          </p:cNvPr>
          <p:cNvGraphicFramePr/>
          <p:nvPr>
            <p:extLst>
              <p:ext uri="{D42A27DB-BD31-4B8C-83A1-F6EECF244321}">
                <p14:modId xmlns:p14="http://schemas.microsoft.com/office/powerpoint/2010/main" val="4180726359"/>
              </p:ext>
            </p:extLst>
          </p:nvPr>
        </p:nvGraphicFramePr>
        <p:xfrm>
          <a:off x="1799252" y="4215611"/>
          <a:ext cx="8517234" cy="306509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4510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7FCFAB8-9E9C-414D-9FCB-CECED12D5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6C16827-9A48-4468-BE81-11EC18E0A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54102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40C79D3-DC71-A13E-30D9-BE5B59C84CE8}"/>
              </a:ext>
            </a:extLst>
          </p:cNvPr>
          <p:cNvSpPr>
            <a:spLocks noGrp="1"/>
          </p:cNvSpPr>
          <p:nvPr>
            <p:ph type="title"/>
          </p:nvPr>
        </p:nvSpPr>
        <p:spPr>
          <a:xfrm>
            <a:off x="1865090" y="-53789"/>
            <a:ext cx="8461820" cy="1109104"/>
          </a:xfrm>
        </p:spPr>
        <p:txBody>
          <a:bodyPr>
            <a:normAutofit/>
          </a:bodyPr>
          <a:lstStyle/>
          <a:p>
            <a:pPr algn="ctr"/>
            <a:r>
              <a:rPr lang="fr-CA" sz="3600" b="1" dirty="0">
                <a:solidFill>
                  <a:srgbClr val="595959"/>
                </a:solidFill>
              </a:rPr>
              <a:t>Méthode (suite)</a:t>
            </a:r>
          </a:p>
        </p:txBody>
      </p:sp>
      <p:sp>
        <p:nvSpPr>
          <p:cNvPr id="12" name="Rectangle 11">
            <a:extLst>
              <a:ext uri="{FF2B5EF4-FFF2-40B4-BE49-F238E27FC236}">
                <a16:creationId xmlns:a16="http://schemas.microsoft.com/office/drawing/2014/main" id="{899956BA-5C38-49F9-88D6-BD6C71E9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799"/>
            <a:ext cx="5410200" cy="5486401"/>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Espace réservé du contenu 3">
            <a:extLst>
              <a:ext uri="{FF2B5EF4-FFF2-40B4-BE49-F238E27FC236}">
                <a16:creationId xmlns:a16="http://schemas.microsoft.com/office/drawing/2014/main" id="{4EB077C9-084C-129E-697E-858AAA693150}"/>
              </a:ext>
            </a:extLst>
          </p:cNvPr>
          <p:cNvGraphicFramePr>
            <a:graphicFrameLocks noGrp="1"/>
          </p:cNvGraphicFramePr>
          <p:nvPr>
            <p:ph idx="1"/>
            <p:extLst>
              <p:ext uri="{D42A27DB-BD31-4B8C-83A1-F6EECF244321}">
                <p14:modId xmlns:p14="http://schemas.microsoft.com/office/powerpoint/2010/main" val="2106227838"/>
              </p:ext>
            </p:extLst>
          </p:nvPr>
        </p:nvGraphicFramePr>
        <p:xfrm>
          <a:off x="-753036" y="1741114"/>
          <a:ext cx="828787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id="{AEEEB641-F8C9-E1C9-1214-CCF5F1E0BB9F}"/>
              </a:ext>
            </a:extLst>
          </p:cNvPr>
          <p:cNvSpPr txBox="1"/>
          <p:nvPr/>
        </p:nvSpPr>
        <p:spPr>
          <a:xfrm>
            <a:off x="8035550" y="1055315"/>
            <a:ext cx="1463862" cy="369332"/>
          </a:xfrm>
          <a:prstGeom prst="rect">
            <a:avLst/>
          </a:prstGeom>
          <a:noFill/>
        </p:spPr>
        <p:txBody>
          <a:bodyPr wrap="none" rtlCol="0">
            <a:spAutoFit/>
          </a:bodyPr>
          <a:lstStyle/>
          <a:p>
            <a:r>
              <a:rPr lang="fr-CA" dirty="0"/>
              <a:t>Trip </a:t>
            </a:r>
            <a:r>
              <a:rPr lang="fr-CA" dirty="0" err="1"/>
              <a:t>Database</a:t>
            </a:r>
            <a:endParaRPr lang="fr-CA" dirty="0"/>
          </a:p>
        </p:txBody>
      </p:sp>
      <p:sp>
        <p:nvSpPr>
          <p:cNvPr id="6" name="ZoneTexte 5">
            <a:extLst>
              <a:ext uri="{FF2B5EF4-FFF2-40B4-BE49-F238E27FC236}">
                <a16:creationId xmlns:a16="http://schemas.microsoft.com/office/drawing/2014/main" id="{7E64BE97-893D-8A5A-1BD2-3FE05EEB3B48}"/>
              </a:ext>
            </a:extLst>
          </p:cNvPr>
          <p:cNvSpPr txBox="1"/>
          <p:nvPr/>
        </p:nvSpPr>
        <p:spPr>
          <a:xfrm>
            <a:off x="2446990" y="1109104"/>
            <a:ext cx="1579278" cy="369332"/>
          </a:xfrm>
          <a:prstGeom prst="rect">
            <a:avLst/>
          </a:prstGeom>
          <a:noFill/>
        </p:spPr>
        <p:txBody>
          <a:bodyPr wrap="none" rtlCol="0">
            <a:spAutoFit/>
          </a:bodyPr>
          <a:lstStyle/>
          <a:p>
            <a:r>
              <a:rPr lang="fr-CA" dirty="0"/>
              <a:t>Google scholar</a:t>
            </a:r>
          </a:p>
        </p:txBody>
      </p:sp>
      <p:graphicFrame>
        <p:nvGraphicFramePr>
          <p:cNvPr id="7" name="Espace réservé du contenu 3">
            <a:extLst>
              <a:ext uri="{FF2B5EF4-FFF2-40B4-BE49-F238E27FC236}">
                <a16:creationId xmlns:a16="http://schemas.microsoft.com/office/drawing/2014/main" id="{CECB732D-E25A-BECE-DE22-CA1F12FC09EF}"/>
              </a:ext>
            </a:extLst>
          </p:cNvPr>
          <p:cNvGraphicFramePr>
            <a:graphicFrameLocks/>
          </p:cNvGraphicFramePr>
          <p:nvPr>
            <p:extLst>
              <p:ext uri="{D42A27DB-BD31-4B8C-83A1-F6EECF244321}">
                <p14:modId xmlns:p14="http://schemas.microsoft.com/office/powerpoint/2010/main" val="135201648"/>
              </p:ext>
            </p:extLst>
          </p:nvPr>
        </p:nvGraphicFramePr>
        <p:xfrm>
          <a:off x="4623546" y="1697316"/>
          <a:ext cx="8287871"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0453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re 1">
            <a:extLst>
              <a:ext uri="{FF2B5EF4-FFF2-40B4-BE49-F238E27FC236}">
                <a16:creationId xmlns:a16="http://schemas.microsoft.com/office/drawing/2014/main" id="{B0F26AFE-0460-B153-3408-97837B4F7DB4}"/>
              </a:ext>
            </a:extLst>
          </p:cNvPr>
          <p:cNvSpPr>
            <a:spLocks noGrp="1"/>
          </p:cNvSpPr>
          <p:nvPr>
            <p:ph type="title"/>
          </p:nvPr>
        </p:nvSpPr>
        <p:spPr>
          <a:xfrm>
            <a:off x="460143" y="600135"/>
            <a:ext cx="5129600" cy="2342557"/>
          </a:xfrm>
          <a:ln w="38100">
            <a:solidFill>
              <a:schemeClr val="bg1"/>
            </a:solidFill>
            <a:prstDash val="dash"/>
          </a:ln>
        </p:spPr>
        <p:txBody>
          <a:bodyPr anchor="ctr">
            <a:normAutofit/>
          </a:bodyPr>
          <a:lstStyle/>
          <a:p>
            <a:r>
              <a:rPr lang="fr-CA" sz="4800" b="1" dirty="0">
                <a:solidFill>
                  <a:schemeClr val="bg1"/>
                </a:solidFill>
              </a:rPr>
              <a:t>Article #1</a:t>
            </a:r>
            <a:br>
              <a:rPr lang="fr-CA" sz="4800" b="1" dirty="0">
                <a:solidFill>
                  <a:schemeClr val="bg1"/>
                </a:solidFill>
              </a:rPr>
            </a:br>
            <a:r>
              <a:rPr lang="en-US" sz="2800" dirty="0">
                <a:solidFill>
                  <a:schemeClr val="bg1"/>
                </a:solidFill>
                <a:effectLst/>
                <a:latin typeface="+mn-lt"/>
                <a:ea typeface="Calibri" panose="020F0502020204030204" pitchFamily="34" charset="0"/>
              </a:rPr>
              <a:t>« Effects of low-power laser auriculotherapy on chronic spinal pain: Randomized clinical trial »</a:t>
            </a:r>
            <a:r>
              <a:rPr lang="fr-CA" sz="3200" dirty="0">
                <a:solidFill>
                  <a:schemeClr val="bg1"/>
                </a:solidFill>
                <a:effectLst/>
                <a:latin typeface="+mn-lt"/>
              </a:rPr>
              <a:t> </a:t>
            </a:r>
            <a:endParaRPr lang="fr-CA" sz="4800" b="1" dirty="0">
              <a:solidFill>
                <a:schemeClr val="bg1"/>
              </a:solidFill>
              <a:latin typeface="+mn-lt"/>
            </a:endParaRPr>
          </a:p>
        </p:txBody>
      </p:sp>
      <p:sp>
        <p:nvSpPr>
          <p:cNvPr id="3" name="Espace réservé du contenu 2">
            <a:extLst>
              <a:ext uri="{FF2B5EF4-FFF2-40B4-BE49-F238E27FC236}">
                <a16:creationId xmlns:a16="http://schemas.microsoft.com/office/drawing/2014/main" id="{CBCA6165-5D6E-F9E6-6DDA-2F5DB579B278}"/>
              </a:ext>
            </a:extLst>
          </p:cNvPr>
          <p:cNvSpPr>
            <a:spLocks noGrp="1"/>
          </p:cNvSpPr>
          <p:nvPr>
            <p:ph idx="1"/>
          </p:nvPr>
        </p:nvSpPr>
        <p:spPr>
          <a:xfrm>
            <a:off x="6464410" y="841247"/>
            <a:ext cx="4484536" cy="5340097"/>
          </a:xfrm>
        </p:spPr>
        <p:txBody>
          <a:bodyPr anchor="ctr">
            <a:normAutofit/>
          </a:bodyPr>
          <a:lstStyle/>
          <a:p>
            <a:r>
              <a:rPr lang="fr-CA" sz="1800" dirty="0">
                <a:solidFill>
                  <a:schemeClr val="tx2"/>
                </a:solidFill>
              </a:rPr>
              <a:t>Essai clinique randomisé, Brésil</a:t>
            </a:r>
          </a:p>
          <a:p>
            <a:r>
              <a:rPr lang="fr-CA" sz="1800" dirty="0">
                <a:solidFill>
                  <a:schemeClr val="tx2"/>
                </a:solidFill>
              </a:rPr>
              <a:t>Adultes (18-65 ans) avec lombalgie chronique (3 mois ou plus)</a:t>
            </a:r>
          </a:p>
          <a:p>
            <a:pPr lvl="1"/>
            <a:r>
              <a:rPr lang="fr-CA" sz="1400" dirty="0">
                <a:solidFill>
                  <a:schemeClr val="tx2"/>
                </a:solidFill>
              </a:rPr>
              <a:t>Niveau intensité douleur selon NPRS &gt;4/10 dans les 7 derniers jours</a:t>
            </a:r>
          </a:p>
          <a:p>
            <a:r>
              <a:rPr lang="fr-CA" sz="1800" dirty="0">
                <a:solidFill>
                  <a:schemeClr val="tx2"/>
                </a:solidFill>
              </a:rPr>
              <a:t>Exclusion : infection/blessure oreille, cancer, ATCD thérapie à l’énergie dans les 3 derniers mois, </a:t>
            </a:r>
            <a:r>
              <a:rPr lang="fr-CA" sz="1800" dirty="0" err="1">
                <a:solidFill>
                  <a:schemeClr val="tx2"/>
                </a:solidFill>
              </a:rPr>
              <a:t>tx</a:t>
            </a:r>
            <a:r>
              <a:rPr lang="fr-CA" sz="1800" dirty="0">
                <a:solidFill>
                  <a:schemeClr val="tx2"/>
                </a:solidFill>
              </a:rPr>
              <a:t> physio concomitant, médication pour soulager la douleur </a:t>
            </a:r>
          </a:p>
          <a:p>
            <a:r>
              <a:rPr lang="fr-CA" sz="1800" dirty="0">
                <a:solidFill>
                  <a:schemeClr val="tx2"/>
                </a:solidFill>
              </a:rPr>
              <a:t>Intervention : 10 sessions d’auriculothérapie au laser (2/semaine)</a:t>
            </a:r>
          </a:p>
          <a:p>
            <a:r>
              <a:rPr lang="fr-CA" sz="1800" dirty="0">
                <a:solidFill>
                  <a:schemeClr val="tx2"/>
                </a:solidFill>
              </a:rPr>
              <a:t>Contrôle : pas de session d’auriculothérapie</a:t>
            </a:r>
          </a:p>
          <a:p>
            <a:r>
              <a:rPr lang="fr-CA" sz="1800" dirty="0">
                <a:solidFill>
                  <a:schemeClr val="tx2"/>
                </a:solidFill>
              </a:rPr>
              <a:t>50 participants / 25 dans chaque groupe (1 perte au suivi groupe expérimental et 2 pour le groupe contrôle) </a:t>
            </a:r>
          </a:p>
        </p:txBody>
      </p:sp>
      <p:sp>
        <p:nvSpPr>
          <p:cNvPr id="4" name="Espace réservé du contenu 2">
            <a:extLst>
              <a:ext uri="{FF2B5EF4-FFF2-40B4-BE49-F238E27FC236}">
                <a16:creationId xmlns:a16="http://schemas.microsoft.com/office/drawing/2014/main" id="{1EB24433-8BCA-5226-A9EB-93D2CFD433AD}"/>
              </a:ext>
            </a:extLst>
          </p:cNvPr>
          <p:cNvSpPr txBox="1">
            <a:spLocks/>
          </p:cNvSpPr>
          <p:nvPr/>
        </p:nvSpPr>
        <p:spPr>
          <a:xfrm>
            <a:off x="375001" y="3254727"/>
            <a:ext cx="5214742" cy="312981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800" dirty="0">
                <a:solidFill>
                  <a:schemeClr val="bg1"/>
                </a:solidFill>
              </a:rPr>
              <a:t>Issue primaire : intensité de la douleur (évaluée via </a:t>
            </a:r>
            <a:r>
              <a:rPr lang="fr-CA" sz="1800" i="1" dirty="0" err="1">
                <a:solidFill>
                  <a:schemeClr val="bg1"/>
                </a:solidFill>
                <a:ea typeface="Calibri" panose="020F0502020204030204" pitchFamily="34" charset="0"/>
                <a:cs typeface="Times New Roman" panose="02020603050405020304" pitchFamily="18" charset="0"/>
              </a:rPr>
              <a:t>Numeric</a:t>
            </a:r>
            <a:r>
              <a:rPr lang="fr-CA" sz="1800" i="1" dirty="0">
                <a:solidFill>
                  <a:schemeClr val="bg1"/>
                </a:solidFill>
                <a:ea typeface="Calibri" panose="020F0502020204030204" pitchFamily="34" charset="0"/>
                <a:cs typeface="Times New Roman" panose="02020603050405020304" pitchFamily="18" charset="0"/>
              </a:rPr>
              <a:t> Pain Rating </a:t>
            </a:r>
            <a:r>
              <a:rPr lang="fr-CA" sz="1800" i="1" dirty="0" err="1">
                <a:solidFill>
                  <a:schemeClr val="bg1"/>
                </a:solidFill>
                <a:ea typeface="Calibri" panose="020F0502020204030204" pitchFamily="34" charset="0"/>
                <a:cs typeface="Times New Roman" panose="02020603050405020304" pitchFamily="18" charset="0"/>
              </a:rPr>
              <a:t>Scale</a:t>
            </a:r>
            <a:r>
              <a:rPr lang="fr-CA" sz="1800" dirty="0">
                <a:solidFill>
                  <a:schemeClr val="bg1"/>
                </a:solidFill>
                <a:ea typeface="Calibri" panose="020F0502020204030204" pitchFamily="34" charset="0"/>
                <a:cs typeface="Times New Roman" panose="02020603050405020304" pitchFamily="18" charset="0"/>
              </a:rPr>
              <a:t> (NPRS))</a:t>
            </a:r>
          </a:p>
          <a:p>
            <a:pPr marL="147955">
              <a:lnSpc>
                <a:spcPct val="100000"/>
              </a:lnSpc>
              <a:spcBef>
                <a:spcPts val="0"/>
              </a:spcBef>
            </a:pPr>
            <a:r>
              <a:rPr lang="fr-CA" sz="1800" dirty="0">
                <a:solidFill>
                  <a:schemeClr val="bg1"/>
                </a:solidFill>
                <a:ea typeface="Calibri" panose="020F0502020204030204" pitchFamily="34" charset="0"/>
                <a:cs typeface="Times New Roman" panose="02020603050405020304" pitchFamily="18" charset="0"/>
              </a:rPr>
              <a:t>Utilisation des recommandations IMMPACT pour l’interprétation de l’importance clinique des résultats</a:t>
            </a:r>
          </a:p>
          <a:p>
            <a:pPr marL="500063" lvl="1" indent="-233363">
              <a:lnSpc>
                <a:spcPct val="100000"/>
              </a:lnSpc>
              <a:spcBef>
                <a:spcPts val="0"/>
              </a:spcBef>
            </a:pPr>
            <a:r>
              <a:rPr lang="fr-CA" sz="1800" dirty="0">
                <a:solidFill>
                  <a:schemeClr val="bg1"/>
                </a:solidFill>
                <a:ea typeface="Calibri" panose="020F0502020204030204" pitchFamily="34" charset="0"/>
                <a:cs typeface="Times New Roman" panose="02020603050405020304" pitchFamily="18" charset="0"/>
              </a:rPr>
              <a:t>Réduction de la douleur de 10-20% : changement de faible importance</a:t>
            </a:r>
          </a:p>
          <a:p>
            <a:pPr marL="500063" lvl="1" indent="-233363">
              <a:lnSpc>
                <a:spcPct val="100000"/>
              </a:lnSpc>
              <a:spcBef>
                <a:spcPts val="0"/>
              </a:spcBef>
            </a:pPr>
            <a:r>
              <a:rPr lang="fr-CA" sz="1800" dirty="0">
                <a:solidFill>
                  <a:schemeClr val="bg1"/>
                </a:solidFill>
                <a:ea typeface="Calibri" panose="020F0502020204030204" pitchFamily="34" charset="0"/>
                <a:cs typeface="Times New Roman" panose="02020603050405020304" pitchFamily="18" charset="0"/>
              </a:rPr>
              <a:t>Réduction </a:t>
            </a:r>
            <a:r>
              <a:rPr lang="fr-CA" sz="1800" dirty="0">
                <a:solidFill>
                  <a:schemeClr val="bg1"/>
                </a:solidFill>
                <a:ea typeface="Calibri" panose="020F0502020204030204" pitchFamily="34" charset="0"/>
                <a:cs typeface="Times New Roman" panose="02020603050405020304" pitchFamily="18" charset="0"/>
                <a:sym typeface="Symbol" pitchFamily="2" charset="2"/>
              </a:rPr>
              <a:t></a:t>
            </a:r>
            <a:r>
              <a:rPr lang="fr-CA" sz="1800" dirty="0">
                <a:solidFill>
                  <a:schemeClr val="bg1"/>
                </a:solidFill>
                <a:ea typeface="Calibri" panose="020F0502020204030204" pitchFamily="34" charset="0"/>
                <a:cs typeface="Times New Roman" panose="02020603050405020304" pitchFamily="18" charset="0"/>
              </a:rPr>
              <a:t>30% : changement modérément important </a:t>
            </a:r>
          </a:p>
          <a:p>
            <a:pPr marL="500063" lvl="1" indent="-233363">
              <a:lnSpc>
                <a:spcPct val="100000"/>
              </a:lnSpc>
              <a:spcBef>
                <a:spcPts val="0"/>
              </a:spcBef>
            </a:pPr>
            <a:r>
              <a:rPr lang="fr-CA" sz="1800" dirty="0">
                <a:solidFill>
                  <a:schemeClr val="bg1"/>
                </a:solidFill>
                <a:ea typeface="Calibri" panose="020F0502020204030204" pitchFamily="34" charset="0"/>
              </a:rPr>
              <a:t>Réduction </a:t>
            </a:r>
            <a:r>
              <a:rPr lang="fr-CA" sz="1800" dirty="0">
                <a:solidFill>
                  <a:schemeClr val="bg1"/>
                </a:solidFill>
                <a:ea typeface="Calibri" panose="020F0502020204030204" pitchFamily="34" charset="0"/>
                <a:cs typeface="Times New Roman" panose="02020603050405020304" pitchFamily="18" charset="0"/>
                <a:sym typeface="Symbol" pitchFamily="2" charset="2"/>
              </a:rPr>
              <a:t></a:t>
            </a:r>
            <a:r>
              <a:rPr lang="fr-CA" sz="1800" dirty="0">
                <a:solidFill>
                  <a:schemeClr val="bg1"/>
                </a:solidFill>
                <a:ea typeface="Calibri" panose="020F0502020204030204" pitchFamily="34" charset="0"/>
              </a:rPr>
              <a:t>50% : amélioration substantielle </a:t>
            </a:r>
            <a:endParaRPr lang="fr-CA" sz="1800" dirty="0">
              <a:solidFill>
                <a:schemeClr val="bg1"/>
              </a:solidFill>
            </a:endParaRPr>
          </a:p>
        </p:txBody>
      </p:sp>
    </p:spTree>
    <p:extLst>
      <p:ext uri="{BB962C8B-B14F-4D97-AF65-F5344CB8AC3E}">
        <p14:creationId xmlns:p14="http://schemas.microsoft.com/office/powerpoint/2010/main" val="165453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EBF13D5-64BB-423E-9E4C-F39114475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EBC7BED-6AA7-4C43-BEE8-A3CB5F8C1E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1C89947A-0D9D-4559-A1F6-5F6CD1970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E0255540-1F77-4262-B834-1ED14250F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BA19DEE5-2EE5-445A-B461-7D2879B052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FCA5807F-F210-4970-A34F-3573405B4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E9A8BB80-30A6-41EC-BE13-1B088DC3E3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re 1">
            <a:extLst>
              <a:ext uri="{FF2B5EF4-FFF2-40B4-BE49-F238E27FC236}">
                <a16:creationId xmlns:a16="http://schemas.microsoft.com/office/drawing/2014/main" id="{05BC6175-08F4-68FB-9C48-EF5AEC93F86F}"/>
              </a:ext>
            </a:extLst>
          </p:cNvPr>
          <p:cNvSpPr>
            <a:spLocks noGrp="1"/>
          </p:cNvSpPr>
          <p:nvPr>
            <p:ph type="title"/>
          </p:nvPr>
        </p:nvSpPr>
        <p:spPr>
          <a:xfrm>
            <a:off x="1014984" y="908263"/>
            <a:ext cx="10158984" cy="903965"/>
          </a:xfrm>
        </p:spPr>
        <p:txBody>
          <a:bodyPr anchor="b">
            <a:normAutofit/>
          </a:bodyPr>
          <a:lstStyle/>
          <a:p>
            <a:r>
              <a:rPr lang="fr-CA" sz="4800" b="1" dirty="0">
                <a:solidFill>
                  <a:schemeClr val="bg1"/>
                </a:solidFill>
              </a:rPr>
              <a:t>Article #1 - résultats</a:t>
            </a:r>
          </a:p>
        </p:txBody>
      </p:sp>
      <p:graphicFrame>
        <p:nvGraphicFramePr>
          <p:cNvPr id="4" name="Tableau 4">
            <a:extLst>
              <a:ext uri="{FF2B5EF4-FFF2-40B4-BE49-F238E27FC236}">
                <a16:creationId xmlns:a16="http://schemas.microsoft.com/office/drawing/2014/main" id="{01654C72-8243-4016-84E6-1C112F2308F5}"/>
              </a:ext>
            </a:extLst>
          </p:cNvPr>
          <p:cNvGraphicFramePr>
            <a:graphicFrameLocks noGrp="1"/>
          </p:cNvGraphicFramePr>
          <p:nvPr>
            <p:extLst>
              <p:ext uri="{D42A27DB-BD31-4B8C-83A1-F6EECF244321}">
                <p14:modId xmlns:p14="http://schemas.microsoft.com/office/powerpoint/2010/main" val="254566793"/>
              </p:ext>
            </p:extLst>
          </p:nvPr>
        </p:nvGraphicFramePr>
        <p:xfrm>
          <a:off x="799935" y="1825625"/>
          <a:ext cx="10573920" cy="2466187"/>
        </p:xfrm>
        <a:graphic>
          <a:graphicData uri="http://schemas.openxmlformats.org/drawingml/2006/table">
            <a:tbl>
              <a:tblPr firstRow="1" bandRow="1">
                <a:tableStyleId>{5C22544A-7EE6-4342-B048-85BDC9FD1C3A}</a:tableStyleId>
              </a:tblPr>
              <a:tblGrid>
                <a:gridCol w="1109076">
                  <a:extLst>
                    <a:ext uri="{9D8B030D-6E8A-4147-A177-3AD203B41FA5}">
                      <a16:colId xmlns:a16="http://schemas.microsoft.com/office/drawing/2014/main" val="4241672476"/>
                    </a:ext>
                  </a:extLst>
                </a:gridCol>
                <a:gridCol w="1411705">
                  <a:extLst>
                    <a:ext uri="{9D8B030D-6E8A-4147-A177-3AD203B41FA5}">
                      <a16:colId xmlns:a16="http://schemas.microsoft.com/office/drawing/2014/main" val="2243592578"/>
                    </a:ext>
                  </a:extLst>
                </a:gridCol>
                <a:gridCol w="1556084">
                  <a:extLst>
                    <a:ext uri="{9D8B030D-6E8A-4147-A177-3AD203B41FA5}">
                      <a16:colId xmlns:a16="http://schemas.microsoft.com/office/drawing/2014/main" val="701304064"/>
                    </a:ext>
                  </a:extLst>
                </a:gridCol>
                <a:gridCol w="1604211">
                  <a:extLst>
                    <a:ext uri="{9D8B030D-6E8A-4147-A177-3AD203B41FA5}">
                      <a16:colId xmlns:a16="http://schemas.microsoft.com/office/drawing/2014/main" val="2203759337"/>
                    </a:ext>
                  </a:extLst>
                </a:gridCol>
                <a:gridCol w="1716505">
                  <a:extLst>
                    <a:ext uri="{9D8B030D-6E8A-4147-A177-3AD203B41FA5}">
                      <a16:colId xmlns:a16="http://schemas.microsoft.com/office/drawing/2014/main" val="2462412218"/>
                    </a:ext>
                  </a:extLst>
                </a:gridCol>
                <a:gridCol w="1042737">
                  <a:extLst>
                    <a:ext uri="{9D8B030D-6E8A-4147-A177-3AD203B41FA5}">
                      <a16:colId xmlns:a16="http://schemas.microsoft.com/office/drawing/2014/main" val="691058856"/>
                    </a:ext>
                  </a:extLst>
                </a:gridCol>
                <a:gridCol w="978568">
                  <a:extLst>
                    <a:ext uri="{9D8B030D-6E8A-4147-A177-3AD203B41FA5}">
                      <a16:colId xmlns:a16="http://schemas.microsoft.com/office/drawing/2014/main" val="1037707043"/>
                    </a:ext>
                  </a:extLst>
                </a:gridCol>
                <a:gridCol w="1155034">
                  <a:extLst>
                    <a:ext uri="{9D8B030D-6E8A-4147-A177-3AD203B41FA5}">
                      <a16:colId xmlns:a16="http://schemas.microsoft.com/office/drawing/2014/main" val="3168208403"/>
                    </a:ext>
                  </a:extLst>
                </a:gridCol>
              </a:tblGrid>
              <a:tr h="792746">
                <a:tc>
                  <a:txBody>
                    <a:bodyPr/>
                    <a:lstStyle/>
                    <a:p>
                      <a:pPr algn="ctr"/>
                      <a:r>
                        <a:rPr lang="fr-CA" sz="1600" dirty="0">
                          <a:solidFill>
                            <a:schemeClr val="tx1"/>
                          </a:solidFill>
                        </a:rPr>
                        <a:t>Variable</a:t>
                      </a:r>
                    </a:p>
                  </a:txBody>
                  <a:tcPr anchor="ctr">
                    <a:solidFill>
                      <a:srgbClr val="FBE6D7"/>
                    </a:solidFill>
                  </a:tcPr>
                </a:tc>
                <a:tc>
                  <a:txBody>
                    <a:bodyPr/>
                    <a:lstStyle/>
                    <a:p>
                      <a:pPr algn="ctr"/>
                      <a:r>
                        <a:rPr lang="fr-CA" sz="1600" dirty="0">
                          <a:solidFill>
                            <a:schemeClr val="tx1"/>
                          </a:solidFill>
                        </a:rPr>
                        <a:t>Groupes</a:t>
                      </a:r>
                    </a:p>
                  </a:txBody>
                  <a:tcPr anchor="ctr">
                    <a:solidFill>
                      <a:srgbClr val="FBE6D7"/>
                    </a:solidFill>
                  </a:tcPr>
                </a:tc>
                <a:tc>
                  <a:txBody>
                    <a:bodyPr/>
                    <a:lstStyle/>
                    <a:p>
                      <a:pPr algn="ctr"/>
                      <a:r>
                        <a:rPr lang="fr-CA" sz="1400" dirty="0">
                          <a:solidFill>
                            <a:schemeClr val="tx1"/>
                          </a:solidFill>
                        </a:rPr>
                        <a:t>Moyenne pré-</a:t>
                      </a:r>
                      <a:r>
                        <a:rPr lang="fr-CA" sz="1400" dirty="0" err="1">
                          <a:solidFill>
                            <a:schemeClr val="tx1"/>
                          </a:solidFill>
                        </a:rPr>
                        <a:t>tx</a:t>
                      </a:r>
                      <a:r>
                        <a:rPr lang="fr-CA" sz="1400" dirty="0">
                          <a:solidFill>
                            <a:schemeClr val="tx1"/>
                          </a:solidFill>
                        </a:rPr>
                        <a:t> </a:t>
                      </a:r>
                      <a:r>
                        <a:rPr lang="fr-CA" sz="1400" b="1" kern="1200" dirty="0">
                          <a:solidFill>
                            <a:schemeClr val="tx1"/>
                          </a:solidFill>
                          <a:effectLst/>
                          <a:latin typeface="+mn-lt"/>
                          <a:ea typeface="+mn-ea"/>
                          <a:cs typeface="+mn-cs"/>
                          <a:sym typeface="Symbol" pitchFamily="2" charset="2"/>
                        </a:rPr>
                        <a:t></a:t>
                      </a:r>
                      <a:r>
                        <a:rPr lang="fr-CA" sz="1400" dirty="0">
                          <a:solidFill>
                            <a:schemeClr val="tx1"/>
                          </a:solidFill>
                          <a:effectLst/>
                        </a:rPr>
                        <a:t> écart-type (IC95%)</a:t>
                      </a:r>
                      <a:endParaRPr lang="fr-CA" sz="1400" dirty="0">
                        <a:solidFill>
                          <a:schemeClr val="tx1"/>
                        </a:solidFill>
                      </a:endParaRPr>
                    </a:p>
                  </a:txBody>
                  <a:tcPr anchor="ctr">
                    <a:solidFill>
                      <a:srgbClr val="FBE6D7"/>
                    </a:solidFill>
                  </a:tcPr>
                </a:tc>
                <a:tc>
                  <a:txBody>
                    <a:bodyPr/>
                    <a:lstStyle/>
                    <a:p>
                      <a:pPr algn="ctr"/>
                      <a:r>
                        <a:rPr lang="fr-CA" sz="1400" dirty="0">
                          <a:solidFill>
                            <a:schemeClr val="tx1"/>
                          </a:solidFill>
                        </a:rPr>
                        <a:t>Moyenne post-</a:t>
                      </a:r>
                      <a:r>
                        <a:rPr lang="fr-CA" sz="1400" dirty="0" err="1">
                          <a:solidFill>
                            <a:schemeClr val="tx1"/>
                          </a:solidFill>
                        </a:rPr>
                        <a:t>tx</a:t>
                      </a:r>
                      <a:r>
                        <a:rPr lang="fr-CA" sz="1400" dirty="0">
                          <a:solidFill>
                            <a:schemeClr val="tx1"/>
                          </a:solidFill>
                        </a:rPr>
                        <a:t> </a:t>
                      </a:r>
                      <a:r>
                        <a:rPr lang="fr-CA" sz="1400" b="1" kern="1200" dirty="0">
                          <a:solidFill>
                            <a:schemeClr val="tx1"/>
                          </a:solidFill>
                          <a:effectLst/>
                          <a:latin typeface="+mn-lt"/>
                          <a:ea typeface="+mn-ea"/>
                          <a:cs typeface="+mn-cs"/>
                          <a:sym typeface="Symbol" pitchFamily="2" charset="2"/>
                        </a:rPr>
                        <a:t></a:t>
                      </a:r>
                      <a:r>
                        <a:rPr lang="fr-CA" sz="1400" dirty="0">
                          <a:solidFill>
                            <a:schemeClr val="tx1"/>
                          </a:solidFill>
                          <a:effectLst/>
                        </a:rPr>
                        <a:t> écart-type (IC95%)</a:t>
                      </a:r>
                      <a:endParaRPr lang="fr-CA" sz="1400" dirty="0">
                        <a:solidFill>
                          <a:schemeClr val="tx1"/>
                        </a:solidFill>
                      </a:endParaRPr>
                    </a:p>
                  </a:txBody>
                  <a:tcPr anchor="ctr">
                    <a:solidFill>
                      <a:srgbClr val="FBE6D7"/>
                    </a:solidFill>
                  </a:tcPr>
                </a:tc>
                <a:tc>
                  <a:txBody>
                    <a:bodyPr/>
                    <a:lstStyle/>
                    <a:p>
                      <a:pPr algn="ctr"/>
                      <a:r>
                        <a:rPr lang="fr-CA" sz="1400" dirty="0">
                          <a:solidFill>
                            <a:schemeClr val="tx1"/>
                          </a:solidFill>
                        </a:rPr>
                        <a:t>Moyenne au suivi </a:t>
                      </a:r>
                      <a:r>
                        <a:rPr lang="fr-CA" sz="1400" b="1" kern="1200" dirty="0">
                          <a:solidFill>
                            <a:schemeClr val="tx1"/>
                          </a:solidFill>
                          <a:effectLst/>
                          <a:latin typeface="+mn-lt"/>
                          <a:ea typeface="+mn-ea"/>
                          <a:cs typeface="+mn-cs"/>
                          <a:sym typeface="Symbol" pitchFamily="2" charset="2"/>
                        </a:rPr>
                        <a:t></a:t>
                      </a:r>
                      <a:r>
                        <a:rPr lang="fr-CA" sz="1400" dirty="0">
                          <a:solidFill>
                            <a:schemeClr val="tx1"/>
                          </a:solidFill>
                          <a:effectLst/>
                        </a:rPr>
                        <a:t> écart-type (IC95%)</a:t>
                      </a:r>
                      <a:endParaRPr lang="fr-CA" sz="1400" dirty="0">
                        <a:solidFill>
                          <a:schemeClr val="tx1"/>
                        </a:solidFill>
                      </a:endParaRPr>
                    </a:p>
                  </a:txBody>
                  <a:tcPr anchor="ctr">
                    <a:solidFill>
                      <a:srgbClr val="FBE6D7"/>
                    </a:solidFill>
                  </a:tcPr>
                </a:tc>
                <a:tc>
                  <a:txBody>
                    <a:bodyPr/>
                    <a:lstStyle/>
                    <a:p>
                      <a:pPr algn="ctr"/>
                      <a:r>
                        <a:rPr lang="fr-CA" sz="1600" dirty="0">
                          <a:solidFill>
                            <a:schemeClr val="tx1"/>
                          </a:solidFill>
                        </a:rPr>
                        <a:t>Valeur P</a:t>
                      </a:r>
                    </a:p>
                    <a:p>
                      <a:pPr algn="ctr"/>
                      <a:r>
                        <a:rPr lang="fr-CA" sz="1600" dirty="0">
                          <a:solidFill>
                            <a:schemeClr val="tx1"/>
                          </a:solidFill>
                        </a:rPr>
                        <a:t>Pré-Post</a:t>
                      </a:r>
                    </a:p>
                  </a:txBody>
                  <a:tcPr anchor="ctr">
                    <a:solidFill>
                      <a:srgbClr val="FBE6D7"/>
                    </a:solidFill>
                  </a:tcPr>
                </a:tc>
                <a:tc>
                  <a:txBody>
                    <a:bodyPr/>
                    <a:lstStyle/>
                    <a:p>
                      <a:pPr algn="ctr"/>
                      <a:r>
                        <a:rPr lang="fr-CA" sz="1600" dirty="0">
                          <a:solidFill>
                            <a:schemeClr val="tx1"/>
                          </a:solidFill>
                        </a:rPr>
                        <a:t>Valeur P</a:t>
                      </a:r>
                    </a:p>
                    <a:p>
                      <a:pPr algn="ctr"/>
                      <a:r>
                        <a:rPr lang="fr-CA" sz="1600" dirty="0">
                          <a:solidFill>
                            <a:schemeClr val="tx1"/>
                          </a:solidFill>
                        </a:rPr>
                        <a:t>Pré-Suivi</a:t>
                      </a:r>
                    </a:p>
                  </a:txBody>
                  <a:tcPr anchor="ctr">
                    <a:solidFill>
                      <a:srgbClr val="FBE6D7"/>
                    </a:solidFill>
                  </a:tcPr>
                </a:tc>
                <a:tc>
                  <a:txBody>
                    <a:bodyPr/>
                    <a:lstStyle/>
                    <a:p>
                      <a:pPr algn="ctr"/>
                      <a:r>
                        <a:rPr lang="fr-CA" sz="1600" dirty="0">
                          <a:solidFill>
                            <a:schemeClr val="tx1"/>
                          </a:solidFill>
                        </a:rPr>
                        <a:t>Valeur P</a:t>
                      </a:r>
                    </a:p>
                    <a:p>
                      <a:pPr algn="ctr"/>
                      <a:r>
                        <a:rPr lang="fr-CA" sz="1600" dirty="0">
                          <a:solidFill>
                            <a:schemeClr val="tx1"/>
                          </a:solidFill>
                        </a:rPr>
                        <a:t>Post-Suivi</a:t>
                      </a:r>
                    </a:p>
                  </a:txBody>
                  <a:tcPr anchor="ctr">
                    <a:solidFill>
                      <a:srgbClr val="FBE6D7"/>
                    </a:solidFill>
                  </a:tcPr>
                </a:tc>
                <a:extLst>
                  <a:ext uri="{0D108BD9-81ED-4DB2-BD59-A6C34878D82A}">
                    <a16:rowId xmlns:a16="http://schemas.microsoft.com/office/drawing/2014/main" val="883847783"/>
                  </a:ext>
                </a:extLst>
              </a:tr>
              <a:tr h="558793">
                <a:tc rowSpan="2">
                  <a:txBody>
                    <a:bodyPr/>
                    <a:lstStyle/>
                    <a:p>
                      <a:pPr algn="ctr"/>
                      <a:r>
                        <a:rPr lang="fr-CA" sz="1600" dirty="0"/>
                        <a:t>Intensité de la douleur</a:t>
                      </a:r>
                    </a:p>
                  </a:txBody>
                  <a:tcPr anchor="ctr">
                    <a:solidFill>
                      <a:srgbClr val="FEF1E8"/>
                    </a:solidFill>
                  </a:tcPr>
                </a:tc>
                <a:tc>
                  <a:txBody>
                    <a:bodyPr/>
                    <a:lstStyle/>
                    <a:p>
                      <a:pPr algn="ctr"/>
                      <a:r>
                        <a:rPr lang="fr-CA" sz="1600" dirty="0"/>
                        <a:t>Expérimental</a:t>
                      </a:r>
                    </a:p>
                  </a:txBody>
                  <a:tcPr anchor="ctr">
                    <a:solidFill>
                      <a:srgbClr val="FEF1E8"/>
                    </a:solidFill>
                  </a:tcPr>
                </a:tc>
                <a:tc>
                  <a:txBody>
                    <a:bodyPr/>
                    <a:lstStyle/>
                    <a:p>
                      <a:pPr algn="ctr"/>
                      <a:r>
                        <a:rPr lang="fr-CA" sz="1600" dirty="0"/>
                        <a:t>3.19 </a:t>
                      </a:r>
                      <a:r>
                        <a:rPr lang="fr-CA" sz="1600" b="0" kern="1200" dirty="0">
                          <a:solidFill>
                            <a:schemeClr val="tx1"/>
                          </a:solidFill>
                          <a:effectLst/>
                          <a:latin typeface="+mn-lt"/>
                          <a:ea typeface="+mn-ea"/>
                          <a:cs typeface="+mn-cs"/>
                          <a:sym typeface="Symbol" pitchFamily="2" charset="2"/>
                        </a:rPr>
                        <a:t> 2.24 (2.25 ; 4.14)</a:t>
                      </a:r>
                      <a:endParaRPr lang="fr-CA" sz="1600" b="0" dirty="0">
                        <a:solidFill>
                          <a:schemeClr val="tx1"/>
                        </a:solidFill>
                      </a:endParaRPr>
                    </a:p>
                  </a:txBody>
                  <a:tcPr anchor="ctr">
                    <a:solidFill>
                      <a:srgbClr val="FEF1E8"/>
                    </a:solidFill>
                  </a:tcPr>
                </a:tc>
                <a:tc>
                  <a:txBody>
                    <a:bodyPr/>
                    <a:lstStyle/>
                    <a:p>
                      <a:pPr algn="ctr"/>
                      <a:r>
                        <a:rPr lang="fr-CA" sz="1600" dirty="0"/>
                        <a:t>1.11 </a:t>
                      </a:r>
                      <a:r>
                        <a:rPr lang="fr-CA" sz="1600" b="0" kern="1200" dirty="0">
                          <a:solidFill>
                            <a:schemeClr val="tx1"/>
                          </a:solidFill>
                          <a:effectLst/>
                          <a:latin typeface="+mn-lt"/>
                          <a:ea typeface="+mn-ea"/>
                          <a:cs typeface="+mn-cs"/>
                          <a:sym typeface="Symbol" pitchFamily="2" charset="2"/>
                        </a:rPr>
                        <a:t> 1.69 (0.40 ; 1.83)</a:t>
                      </a:r>
                      <a:endParaRPr lang="fr-CA" sz="1600" dirty="0"/>
                    </a:p>
                  </a:txBody>
                  <a:tcPr anchor="ctr">
                    <a:solidFill>
                      <a:srgbClr val="FEF1E8"/>
                    </a:solidFill>
                  </a:tcPr>
                </a:tc>
                <a:tc>
                  <a:txBody>
                    <a:bodyPr/>
                    <a:lstStyle/>
                    <a:p>
                      <a:pPr algn="ctr"/>
                      <a:r>
                        <a:rPr lang="fr-CA" sz="1600" dirty="0"/>
                        <a:t>1.32 </a:t>
                      </a:r>
                      <a:r>
                        <a:rPr lang="fr-CA" sz="1600" b="0" kern="1200" dirty="0">
                          <a:solidFill>
                            <a:schemeClr val="tx1"/>
                          </a:solidFill>
                          <a:effectLst/>
                          <a:latin typeface="+mn-lt"/>
                          <a:ea typeface="+mn-ea"/>
                          <a:cs typeface="+mn-cs"/>
                          <a:sym typeface="Symbol" pitchFamily="2" charset="2"/>
                        </a:rPr>
                        <a:t> 2.16 (0,41 ; 2.23)</a:t>
                      </a:r>
                      <a:endParaRPr lang="fr-CA" sz="1600" dirty="0"/>
                    </a:p>
                  </a:txBody>
                  <a:tcPr anchor="ctr">
                    <a:solidFill>
                      <a:srgbClr val="FEF1E8"/>
                    </a:solidFill>
                  </a:tcPr>
                </a:tc>
                <a:tc>
                  <a:txBody>
                    <a:bodyPr/>
                    <a:lstStyle/>
                    <a:p>
                      <a:pPr algn="ctr"/>
                      <a:r>
                        <a:rPr lang="fr-CA" sz="1600" b="1" u="sng" dirty="0"/>
                        <a:t>&lt; 0.001</a:t>
                      </a:r>
                    </a:p>
                  </a:txBody>
                  <a:tcPr anchor="ctr">
                    <a:solidFill>
                      <a:srgbClr val="FEF1E8"/>
                    </a:solidFill>
                  </a:tcPr>
                </a:tc>
                <a:tc>
                  <a:txBody>
                    <a:bodyPr/>
                    <a:lstStyle/>
                    <a:p>
                      <a:pPr algn="ctr"/>
                      <a:r>
                        <a:rPr lang="fr-CA" sz="1600" b="1" u="sng" dirty="0"/>
                        <a:t>&lt; 0.001</a:t>
                      </a:r>
                    </a:p>
                  </a:txBody>
                  <a:tcPr anchor="ctr">
                    <a:solidFill>
                      <a:srgbClr val="FEF1E8"/>
                    </a:solidFill>
                  </a:tcPr>
                </a:tc>
                <a:tc>
                  <a:txBody>
                    <a:bodyPr/>
                    <a:lstStyle/>
                    <a:p>
                      <a:pPr algn="ctr"/>
                      <a:r>
                        <a:rPr lang="fr-CA" sz="1600" dirty="0"/>
                        <a:t>0.794</a:t>
                      </a:r>
                    </a:p>
                  </a:txBody>
                  <a:tcPr anchor="ctr">
                    <a:solidFill>
                      <a:srgbClr val="FEF1E8"/>
                    </a:solidFill>
                  </a:tcPr>
                </a:tc>
                <a:extLst>
                  <a:ext uri="{0D108BD9-81ED-4DB2-BD59-A6C34878D82A}">
                    <a16:rowId xmlns:a16="http://schemas.microsoft.com/office/drawing/2014/main" val="827756612"/>
                  </a:ext>
                </a:extLst>
              </a:tr>
              <a:tr h="558793">
                <a:tc vMerge="1">
                  <a:txBody>
                    <a:bodyPr/>
                    <a:lstStyle/>
                    <a:p>
                      <a:endParaRPr lang="fr-CA" dirty="0"/>
                    </a:p>
                  </a:txBody>
                  <a:tcPr/>
                </a:tc>
                <a:tc>
                  <a:txBody>
                    <a:bodyPr/>
                    <a:lstStyle/>
                    <a:p>
                      <a:pPr algn="ctr"/>
                      <a:r>
                        <a:rPr lang="fr-CA" sz="1600" dirty="0"/>
                        <a:t>Contrôle</a:t>
                      </a:r>
                    </a:p>
                  </a:txBody>
                  <a:tcPr anchor="ctr">
                    <a:solidFill>
                      <a:srgbClr val="FEF1E8"/>
                    </a:solidFill>
                  </a:tcPr>
                </a:tc>
                <a:tc>
                  <a:txBody>
                    <a:bodyPr/>
                    <a:lstStyle/>
                    <a:p>
                      <a:pPr algn="ctr"/>
                      <a:r>
                        <a:rPr lang="fr-CA" sz="1600" dirty="0"/>
                        <a:t>2.48 </a:t>
                      </a:r>
                      <a:r>
                        <a:rPr lang="fr-CA" sz="1600" b="0" kern="1200" dirty="0">
                          <a:solidFill>
                            <a:schemeClr val="tx1"/>
                          </a:solidFill>
                          <a:effectLst/>
                          <a:latin typeface="+mn-lt"/>
                          <a:ea typeface="+mn-ea"/>
                          <a:cs typeface="+mn-cs"/>
                          <a:sym typeface="Symbol" pitchFamily="2" charset="2"/>
                        </a:rPr>
                        <a:t> 1.68 (1.75 ; 3.20)</a:t>
                      </a:r>
                      <a:endParaRPr lang="fr-CA" sz="1600" dirty="0"/>
                    </a:p>
                  </a:txBody>
                  <a:tcPr anchor="ctr">
                    <a:solidFill>
                      <a:srgbClr val="FEF1E8"/>
                    </a:solidFill>
                  </a:tcPr>
                </a:tc>
                <a:tc>
                  <a:txBody>
                    <a:bodyPr/>
                    <a:lstStyle/>
                    <a:p>
                      <a:pPr algn="ctr"/>
                      <a:r>
                        <a:rPr lang="fr-CA" sz="1600" dirty="0"/>
                        <a:t>2.72 </a:t>
                      </a:r>
                      <a:r>
                        <a:rPr lang="fr-CA" sz="1600" b="0" kern="1200" dirty="0">
                          <a:solidFill>
                            <a:schemeClr val="tx1"/>
                          </a:solidFill>
                          <a:effectLst/>
                          <a:latin typeface="+mn-lt"/>
                          <a:ea typeface="+mn-ea"/>
                          <a:cs typeface="+mn-cs"/>
                          <a:sym typeface="Symbol" pitchFamily="2" charset="2"/>
                        </a:rPr>
                        <a:t> 2.13 (1.81 ; 3.64)</a:t>
                      </a:r>
                      <a:endParaRPr lang="fr-CA" sz="1600" dirty="0"/>
                    </a:p>
                  </a:txBody>
                  <a:tcPr anchor="ctr">
                    <a:solidFill>
                      <a:srgbClr val="FEF1E8"/>
                    </a:solidFill>
                  </a:tcPr>
                </a:tc>
                <a:tc>
                  <a:txBody>
                    <a:bodyPr/>
                    <a:lstStyle/>
                    <a:p>
                      <a:pPr algn="ctr"/>
                      <a:r>
                        <a:rPr lang="fr-CA" sz="1600" dirty="0"/>
                        <a:t>3.20 </a:t>
                      </a:r>
                      <a:r>
                        <a:rPr lang="fr-CA" sz="1600" b="0" kern="1200" dirty="0">
                          <a:solidFill>
                            <a:schemeClr val="tx1"/>
                          </a:solidFill>
                          <a:effectLst/>
                          <a:latin typeface="+mn-lt"/>
                          <a:ea typeface="+mn-ea"/>
                          <a:cs typeface="+mn-cs"/>
                          <a:sym typeface="Symbol" pitchFamily="2" charset="2"/>
                        </a:rPr>
                        <a:t> 2.46 (2.14 ; 4.27)</a:t>
                      </a:r>
                      <a:endParaRPr lang="fr-CA" sz="1600" dirty="0"/>
                    </a:p>
                  </a:txBody>
                  <a:tcPr anchor="ctr">
                    <a:solidFill>
                      <a:srgbClr val="FEF1E8"/>
                    </a:solidFill>
                  </a:tcPr>
                </a:tc>
                <a:tc>
                  <a:txBody>
                    <a:bodyPr/>
                    <a:lstStyle/>
                    <a:p>
                      <a:pPr algn="ctr"/>
                      <a:r>
                        <a:rPr lang="fr-CA" sz="1600" dirty="0"/>
                        <a:t>0.886</a:t>
                      </a:r>
                    </a:p>
                  </a:txBody>
                  <a:tcPr anchor="ctr">
                    <a:solidFill>
                      <a:srgbClr val="FEF1E8"/>
                    </a:solidFill>
                  </a:tcPr>
                </a:tc>
                <a:tc>
                  <a:txBody>
                    <a:bodyPr/>
                    <a:lstStyle/>
                    <a:p>
                      <a:pPr algn="ctr"/>
                      <a:r>
                        <a:rPr lang="fr-CA" sz="1600" dirty="0"/>
                        <a:t>0.243</a:t>
                      </a:r>
                    </a:p>
                  </a:txBody>
                  <a:tcPr anchor="ctr">
                    <a:solidFill>
                      <a:srgbClr val="FEF1E8"/>
                    </a:solidFill>
                  </a:tcPr>
                </a:tc>
                <a:tc>
                  <a:txBody>
                    <a:bodyPr/>
                    <a:lstStyle/>
                    <a:p>
                      <a:pPr algn="ctr"/>
                      <a:r>
                        <a:rPr lang="fr-CA" sz="1600" dirty="0"/>
                        <a:t>0.206</a:t>
                      </a:r>
                    </a:p>
                  </a:txBody>
                  <a:tcPr anchor="ctr">
                    <a:solidFill>
                      <a:srgbClr val="FEF1E8"/>
                    </a:solidFill>
                  </a:tcPr>
                </a:tc>
                <a:extLst>
                  <a:ext uri="{0D108BD9-81ED-4DB2-BD59-A6C34878D82A}">
                    <a16:rowId xmlns:a16="http://schemas.microsoft.com/office/drawing/2014/main" val="4179919655"/>
                  </a:ext>
                </a:extLst>
              </a:tr>
              <a:tr h="515201">
                <a:tc gridSpan="2">
                  <a:txBody>
                    <a:bodyPr/>
                    <a:lstStyle/>
                    <a:p>
                      <a:pPr algn="ctr"/>
                      <a:endParaRPr lang="fr-CA" sz="1600" dirty="0"/>
                    </a:p>
                  </a:txBody>
                  <a:tcPr anchor="ctr">
                    <a:solidFill>
                      <a:srgbClr val="FEF1E8"/>
                    </a:solidFill>
                  </a:tcPr>
                </a:tc>
                <a:tc hMerge="1">
                  <a:txBody>
                    <a:bodyPr/>
                    <a:lstStyle/>
                    <a:p>
                      <a:endParaRPr lang="fr-CA" dirty="0"/>
                    </a:p>
                  </a:txBody>
                  <a:tcPr/>
                </a:tc>
                <a:tc>
                  <a:txBody>
                    <a:bodyPr/>
                    <a:lstStyle/>
                    <a:p>
                      <a:pPr algn="ctr"/>
                      <a:r>
                        <a:rPr lang="fr-CA" sz="1600" dirty="0"/>
                        <a:t>0.223</a:t>
                      </a:r>
                    </a:p>
                  </a:txBody>
                  <a:tcPr anchor="ctr">
                    <a:solidFill>
                      <a:srgbClr val="FEF1E8"/>
                    </a:solidFill>
                  </a:tcPr>
                </a:tc>
                <a:tc>
                  <a:txBody>
                    <a:bodyPr/>
                    <a:lstStyle/>
                    <a:p>
                      <a:pPr algn="ctr"/>
                      <a:r>
                        <a:rPr lang="fr-CA" sz="1600" b="1" dirty="0"/>
                        <a:t>0.006</a:t>
                      </a:r>
                    </a:p>
                  </a:txBody>
                  <a:tcPr anchor="ctr">
                    <a:solidFill>
                      <a:srgbClr val="FEF1E8"/>
                    </a:solidFill>
                  </a:tcPr>
                </a:tc>
                <a:tc>
                  <a:txBody>
                    <a:bodyPr/>
                    <a:lstStyle/>
                    <a:p>
                      <a:pPr algn="ctr"/>
                      <a:r>
                        <a:rPr lang="fr-CA" sz="1600" b="1" dirty="0"/>
                        <a:t>0.012</a:t>
                      </a:r>
                    </a:p>
                  </a:txBody>
                  <a:tcPr anchor="ctr">
                    <a:solidFill>
                      <a:srgbClr val="FEF1E8"/>
                    </a:solidFill>
                  </a:tcPr>
                </a:tc>
                <a:tc gridSpan="3">
                  <a:txBody>
                    <a:bodyPr/>
                    <a:lstStyle/>
                    <a:p>
                      <a:pPr algn="ctr"/>
                      <a:endParaRPr lang="fr-CA" sz="1600" dirty="0"/>
                    </a:p>
                  </a:txBody>
                  <a:tcPr anchor="ctr">
                    <a:solidFill>
                      <a:srgbClr val="FEF1E8"/>
                    </a:solidFill>
                  </a:tcPr>
                </a:tc>
                <a:tc hMerge="1">
                  <a:txBody>
                    <a:bodyPr/>
                    <a:lstStyle/>
                    <a:p>
                      <a:endParaRPr lang="fr-CA" dirty="0"/>
                    </a:p>
                  </a:txBody>
                  <a:tcPr/>
                </a:tc>
                <a:tc hMerge="1">
                  <a:txBody>
                    <a:bodyPr/>
                    <a:lstStyle/>
                    <a:p>
                      <a:endParaRPr lang="fr-CA" dirty="0"/>
                    </a:p>
                  </a:txBody>
                  <a:tcPr/>
                </a:tc>
                <a:extLst>
                  <a:ext uri="{0D108BD9-81ED-4DB2-BD59-A6C34878D82A}">
                    <a16:rowId xmlns:a16="http://schemas.microsoft.com/office/drawing/2014/main" val="878088389"/>
                  </a:ext>
                </a:extLst>
              </a:tr>
            </a:tbl>
          </a:graphicData>
        </a:graphic>
      </p:graphicFrame>
      <p:graphicFrame>
        <p:nvGraphicFramePr>
          <p:cNvPr id="7" name="Tableau 8">
            <a:extLst>
              <a:ext uri="{FF2B5EF4-FFF2-40B4-BE49-F238E27FC236}">
                <a16:creationId xmlns:a16="http://schemas.microsoft.com/office/drawing/2014/main" id="{3BDF405A-C9E7-F55F-3645-DE495F1EA1F4}"/>
              </a:ext>
            </a:extLst>
          </p:cNvPr>
          <p:cNvGraphicFramePr>
            <a:graphicFrameLocks noGrp="1"/>
          </p:cNvGraphicFramePr>
          <p:nvPr>
            <p:ph idx="1"/>
            <p:extLst>
              <p:ext uri="{D42A27DB-BD31-4B8C-83A1-F6EECF244321}">
                <p14:modId xmlns:p14="http://schemas.microsoft.com/office/powerpoint/2010/main" val="738845956"/>
              </p:ext>
            </p:extLst>
          </p:nvPr>
        </p:nvGraphicFramePr>
        <p:xfrm>
          <a:off x="829095" y="4509480"/>
          <a:ext cx="10515600" cy="1495882"/>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75925684"/>
                    </a:ext>
                  </a:extLst>
                </a:gridCol>
                <a:gridCol w="2103120">
                  <a:extLst>
                    <a:ext uri="{9D8B030D-6E8A-4147-A177-3AD203B41FA5}">
                      <a16:colId xmlns:a16="http://schemas.microsoft.com/office/drawing/2014/main" val="1487847459"/>
                    </a:ext>
                  </a:extLst>
                </a:gridCol>
                <a:gridCol w="2103120">
                  <a:extLst>
                    <a:ext uri="{9D8B030D-6E8A-4147-A177-3AD203B41FA5}">
                      <a16:colId xmlns:a16="http://schemas.microsoft.com/office/drawing/2014/main" val="2676354016"/>
                    </a:ext>
                  </a:extLst>
                </a:gridCol>
                <a:gridCol w="2103120">
                  <a:extLst>
                    <a:ext uri="{9D8B030D-6E8A-4147-A177-3AD203B41FA5}">
                      <a16:colId xmlns:a16="http://schemas.microsoft.com/office/drawing/2014/main" val="3732622830"/>
                    </a:ext>
                  </a:extLst>
                </a:gridCol>
                <a:gridCol w="2103120">
                  <a:extLst>
                    <a:ext uri="{9D8B030D-6E8A-4147-A177-3AD203B41FA5}">
                      <a16:colId xmlns:a16="http://schemas.microsoft.com/office/drawing/2014/main" val="2228677759"/>
                    </a:ext>
                  </a:extLst>
                </a:gridCol>
              </a:tblGrid>
              <a:tr h="383362">
                <a:tc rowSpan="2">
                  <a:txBody>
                    <a:bodyPr/>
                    <a:lstStyle/>
                    <a:p>
                      <a:pPr algn="ctr"/>
                      <a:r>
                        <a:rPr lang="fr-CA" b="1" dirty="0">
                          <a:solidFill>
                            <a:schemeClr val="tx1"/>
                          </a:solidFill>
                        </a:rPr>
                        <a:t>Variable</a:t>
                      </a:r>
                    </a:p>
                  </a:txBody>
                  <a:tcPr anchor="ctr">
                    <a:solidFill>
                      <a:srgbClr val="FBE6D7"/>
                    </a:solidFill>
                  </a:tcPr>
                </a:tc>
                <a:tc rowSpan="2">
                  <a:txBody>
                    <a:bodyPr/>
                    <a:lstStyle/>
                    <a:p>
                      <a:pPr algn="ctr"/>
                      <a:r>
                        <a:rPr lang="fr-CA" b="1" dirty="0">
                          <a:solidFill>
                            <a:schemeClr val="tx1"/>
                          </a:solidFill>
                        </a:rPr>
                        <a:t>Groupe</a:t>
                      </a:r>
                    </a:p>
                  </a:txBody>
                  <a:tcPr anchor="ctr">
                    <a:solidFill>
                      <a:srgbClr val="FBE6D7"/>
                    </a:solidFill>
                  </a:tcPr>
                </a:tc>
                <a:tc gridSpan="3">
                  <a:txBody>
                    <a:bodyPr/>
                    <a:lstStyle/>
                    <a:p>
                      <a:pPr algn="ctr"/>
                      <a:r>
                        <a:rPr lang="fr-CA" b="1" dirty="0">
                          <a:solidFill>
                            <a:schemeClr val="tx1"/>
                          </a:solidFill>
                        </a:rPr>
                        <a:t>Importance clinique</a:t>
                      </a:r>
                    </a:p>
                  </a:txBody>
                  <a:tcPr anchor="ctr">
                    <a:solidFill>
                      <a:srgbClr val="FBE6D7"/>
                    </a:solidFill>
                  </a:tcPr>
                </a:tc>
                <a:tc hMerge="1">
                  <a:txBody>
                    <a:bodyPr/>
                    <a:lstStyle/>
                    <a:p>
                      <a:endParaRPr lang="fr-CA" dirty="0"/>
                    </a:p>
                  </a:txBody>
                  <a:tcPr/>
                </a:tc>
                <a:tc hMerge="1">
                  <a:txBody>
                    <a:bodyPr/>
                    <a:lstStyle/>
                    <a:p>
                      <a:endParaRPr lang="fr-CA" dirty="0"/>
                    </a:p>
                  </a:txBody>
                  <a:tcPr/>
                </a:tc>
                <a:extLst>
                  <a:ext uri="{0D108BD9-81ED-4DB2-BD59-A6C34878D82A}">
                    <a16:rowId xmlns:a16="http://schemas.microsoft.com/office/drawing/2014/main" val="702872113"/>
                  </a:ext>
                </a:extLst>
              </a:tr>
              <a:tr h="370840">
                <a:tc vMerge="1">
                  <a:txBody>
                    <a:bodyPr/>
                    <a:lstStyle/>
                    <a:p>
                      <a:endParaRPr lang="fr-CA" dirty="0"/>
                    </a:p>
                  </a:txBody>
                  <a:tcPr/>
                </a:tc>
                <a:tc vMerge="1">
                  <a:txBody>
                    <a:bodyPr/>
                    <a:lstStyle/>
                    <a:p>
                      <a:endParaRPr lang="fr-CA" dirty="0"/>
                    </a:p>
                  </a:txBody>
                  <a:tcPr/>
                </a:tc>
                <a:tc>
                  <a:txBody>
                    <a:bodyPr/>
                    <a:lstStyle/>
                    <a:p>
                      <a:pPr algn="ctr"/>
                      <a:r>
                        <a:rPr lang="fr-CA" b="1" dirty="0">
                          <a:solidFill>
                            <a:schemeClr val="tx1"/>
                          </a:solidFill>
                        </a:rPr>
                        <a:t>Pré-Post</a:t>
                      </a:r>
                    </a:p>
                  </a:txBody>
                  <a:tcPr anchor="ctr">
                    <a:solidFill>
                      <a:srgbClr val="FBE6D7"/>
                    </a:solidFill>
                  </a:tcPr>
                </a:tc>
                <a:tc>
                  <a:txBody>
                    <a:bodyPr/>
                    <a:lstStyle/>
                    <a:p>
                      <a:pPr algn="ctr"/>
                      <a:r>
                        <a:rPr lang="fr-CA" b="1" dirty="0">
                          <a:solidFill>
                            <a:schemeClr val="tx1"/>
                          </a:solidFill>
                        </a:rPr>
                        <a:t>Pré-Suivi</a:t>
                      </a:r>
                    </a:p>
                  </a:txBody>
                  <a:tcPr anchor="ctr">
                    <a:solidFill>
                      <a:srgbClr val="FBE6D7"/>
                    </a:solidFill>
                  </a:tcPr>
                </a:tc>
                <a:tc>
                  <a:txBody>
                    <a:bodyPr/>
                    <a:lstStyle/>
                    <a:p>
                      <a:pPr algn="ctr"/>
                      <a:r>
                        <a:rPr lang="fr-CA" b="1" dirty="0">
                          <a:solidFill>
                            <a:schemeClr val="tx1"/>
                          </a:solidFill>
                        </a:rPr>
                        <a:t>Post-Suivi</a:t>
                      </a:r>
                    </a:p>
                  </a:txBody>
                  <a:tcPr anchor="ctr">
                    <a:solidFill>
                      <a:srgbClr val="FBE6D7"/>
                    </a:solidFill>
                  </a:tcPr>
                </a:tc>
                <a:extLst>
                  <a:ext uri="{0D108BD9-81ED-4DB2-BD59-A6C34878D82A}">
                    <a16:rowId xmlns:a16="http://schemas.microsoft.com/office/drawing/2014/main" val="2362718265"/>
                  </a:ext>
                </a:extLst>
              </a:tr>
              <a:tr h="370840">
                <a:tc rowSpan="2">
                  <a:txBody>
                    <a:bodyPr/>
                    <a:lstStyle/>
                    <a:p>
                      <a:pPr algn="ctr"/>
                      <a:r>
                        <a:rPr lang="fr-CA" dirty="0"/>
                        <a:t>Intensité de la douleur</a:t>
                      </a:r>
                    </a:p>
                  </a:txBody>
                  <a:tcPr anchor="ctr">
                    <a:solidFill>
                      <a:srgbClr val="FEF1E8"/>
                    </a:solidFill>
                  </a:tcPr>
                </a:tc>
                <a:tc>
                  <a:txBody>
                    <a:bodyPr/>
                    <a:lstStyle/>
                    <a:p>
                      <a:pPr algn="ctr"/>
                      <a:r>
                        <a:rPr lang="fr-CA" dirty="0"/>
                        <a:t>Expérimental</a:t>
                      </a:r>
                    </a:p>
                  </a:txBody>
                  <a:tcPr anchor="ctr">
                    <a:solidFill>
                      <a:srgbClr val="FEF1E8"/>
                    </a:solidFill>
                  </a:tcPr>
                </a:tc>
                <a:tc>
                  <a:txBody>
                    <a:bodyPr/>
                    <a:lstStyle/>
                    <a:p>
                      <a:pPr algn="ctr"/>
                      <a:r>
                        <a:rPr lang="fr-CA" u="sng" dirty="0"/>
                        <a:t>65.20%</a:t>
                      </a:r>
                    </a:p>
                  </a:txBody>
                  <a:tcPr anchor="ctr">
                    <a:solidFill>
                      <a:srgbClr val="FEF1E8"/>
                    </a:solidFill>
                  </a:tcPr>
                </a:tc>
                <a:tc>
                  <a:txBody>
                    <a:bodyPr/>
                    <a:lstStyle/>
                    <a:p>
                      <a:pPr algn="ctr"/>
                      <a:r>
                        <a:rPr lang="fr-CA" u="sng" dirty="0"/>
                        <a:t>58.62%</a:t>
                      </a:r>
                    </a:p>
                  </a:txBody>
                  <a:tcPr anchor="ctr">
                    <a:solidFill>
                      <a:srgbClr val="FEF1E8"/>
                    </a:solidFill>
                  </a:tcPr>
                </a:tc>
                <a:tc>
                  <a:txBody>
                    <a:bodyPr/>
                    <a:lstStyle/>
                    <a:p>
                      <a:pPr algn="ctr"/>
                      <a:r>
                        <a:rPr lang="fr-CA" dirty="0"/>
                        <a:t>-18.92%</a:t>
                      </a:r>
                    </a:p>
                  </a:txBody>
                  <a:tcPr anchor="ctr">
                    <a:solidFill>
                      <a:srgbClr val="FEF1E8"/>
                    </a:solidFill>
                  </a:tcPr>
                </a:tc>
                <a:extLst>
                  <a:ext uri="{0D108BD9-81ED-4DB2-BD59-A6C34878D82A}">
                    <a16:rowId xmlns:a16="http://schemas.microsoft.com/office/drawing/2014/main" val="2212194416"/>
                  </a:ext>
                </a:extLst>
              </a:tr>
              <a:tr h="370840">
                <a:tc vMerge="1">
                  <a:txBody>
                    <a:bodyPr/>
                    <a:lstStyle/>
                    <a:p>
                      <a:endParaRPr lang="fr-CA" dirty="0"/>
                    </a:p>
                  </a:txBody>
                  <a:tcPr/>
                </a:tc>
                <a:tc>
                  <a:txBody>
                    <a:bodyPr/>
                    <a:lstStyle/>
                    <a:p>
                      <a:pPr algn="ctr"/>
                      <a:r>
                        <a:rPr lang="fr-CA" dirty="0"/>
                        <a:t>Contrôle</a:t>
                      </a:r>
                    </a:p>
                  </a:txBody>
                  <a:tcPr anchor="ctr">
                    <a:solidFill>
                      <a:srgbClr val="FEF1E8"/>
                    </a:solidFill>
                  </a:tcPr>
                </a:tc>
                <a:tc>
                  <a:txBody>
                    <a:bodyPr/>
                    <a:lstStyle/>
                    <a:p>
                      <a:pPr algn="ctr"/>
                      <a:r>
                        <a:rPr lang="fr-CA" dirty="0"/>
                        <a:t>-9.68%</a:t>
                      </a:r>
                    </a:p>
                  </a:txBody>
                  <a:tcPr anchor="ctr">
                    <a:solidFill>
                      <a:srgbClr val="FEF1E8"/>
                    </a:solidFill>
                  </a:tcPr>
                </a:tc>
                <a:tc>
                  <a:txBody>
                    <a:bodyPr/>
                    <a:lstStyle/>
                    <a:p>
                      <a:pPr algn="ctr"/>
                      <a:r>
                        <a:rPr lang="fr-CA" dirty="0"/>
                        <a:t>-29.03%</a:t>
                      </a:r>
                    </a:p>
                  </a:txBody>
                  <a:tcPr anchor="ctr">
                    <a:solidFill>
                      <a:srgbClr val="FEF1E8"/>
                    </a:solidFill>
                  </a:tcPr>
                </a:tc>
                <a:tc>
                  <a:txBody>
                    <a:bodyPr/>
                    <a:lstStyle/>
                    <a:p>
                      <a:pPr algn="ctr"/>
                      <a:r>
                        <a:rPr lang="fr-CA" dirty="0"/>
                        <a:t>-17.65%</a:t>
                      </a:r>
                    </a:p>
                  </a:txBody>
                  <a:tcPr anchor="ctr">
                    <a:solidFill>
                      <a:srgbClr val="FEF1E8"/>
                    </a:solidFill>
                  </a:tcPr>
                </a:tc>
                <a:extLst>
                  <a:ext uri="{0D108BD9-81ED-4DB2-BD59-A6C34878D82A}">
                    <a16:rowId xmlns:a16="http://schemas.microsoft.com/office/drawing/2014/main" val="3078252490"/>
                  </a:ext>
                </a:extLst>
              </a:tr>
            </a:tbl>
          </a:graphicData>
        </a:graphic>
      </p:graphicFrame>
      <p:sp>
        <p:nvSpPr>
          <p:cNvPr id="3" name="ZoneTexte 2">
            <a:extLst>
              <a:ext uri="{FF2B5EF4-FFF2-40B4-BE49-F238E27FC236}">
                <a16:creationId xmlns:a16="http://schemas.microsoft.com/office/drawing/2014/main" id="{327B1026-2AE3-5EC9-4F2C-E9B82C148B50}"/>
              </a:ext>
            </a:extLst>
          </p:cNvPr>
          <p:cNvSpPr txBox="1"/>
          <p:nvPr/>
        </p:nvSpPr>
        <p:spPr>
          <a:xfrm>
            <a:off x="9557987" y="1360245"/>
            <a:ext cx="1786708" cy="307777"/>
          </a:xfrm>
          <a:prstGeom prst="rect">
            <a:avLst/>
          </a:prstGeom>
          <a:solidFill>
            <a:srgbClr val="FBE6D7"/>
          </a:solidFill>
        </p:spPr>
        <p:txBody>
          <a:bodyPr wrap="none" rtlCol="0">
            <a:spAutoFit/>
          </a:bodyPr>
          <a:lstStyle/>
          <a:p>
            <a:r>
              <a:rPr lang="fr-CA" sz="1400" dirty="0"/>
              <a:t>Suivi : 15 jours post-</a:t>
            </a:r>
            <a:r>
              <a:rPr lang="fr-CA" sz="1400" dirty="0" err="1"/>
              <a:t>tx</a:t>
            </a:r>
            <a:endParaRPr lang="fr-CA" sz="1400" dirty="0"/>
          </a:p>
        </p:txBody>
      </p:sp>
    </p:spTree>
    <p:extLst>
      <p:ext uri="{BB962C8B-B14F-4D97-AF65-F5344CB8AC3E}">
        <p14:creationId xmlns:p14="http://schemas.microsoft.com/office/powerpoint/2010/main" val="2615372943"/>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8075</TotalTime>
  <Words>3755</Words>
  <Application>Microsoft Macintosh PowerPoint</Application>
  <PresentationFormat>Grand écran</PresentationFormat>
  <Paragraphs>344</Paragraphs>
  <Slides>19</Slides>
  <Notes>16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Calibri Light</vt:lpstr>
      <vt:lpstr>Courier New</vt:lpstr>
      <vt:lpstr>Times New Roman</vt:lpstr>
      <vt:lpstr>Wingdings</vt:lpstr>
      <vt:lpstr>Thème Office</vt:lpstr>
      <vt:lpstr>L’effet de l’acupuncture auriculaire chez les patients souffrant de lombalgie chronique</vt:lpstr>
      <vt:lpstr>Contexte</vt:lpstr>
      <vt:lpstr>Contexte (suite)</vt:lpstr>
      <vt:lpstr>Question PICO</vt:lpstr>
      <vt:lpstr>Articles</vt:lpstr>
      <vt:lpstr>Méthode</vt:lpstr>
      <vt:lpstr>Méthode (suite)</vt:lpstr>
      <vt:lpstr>Article #1 « Effects of low-power laser auriculotherapy on chronic spinal pain: Randomized clinical trial » </vt:lpstr>
      <vt:lpstr>Article #1 - résultats</vt:lpstr>
      <vt:lpstr>Article #1 - Discussion</vt:lpstr>
      <vt:lpstr>Article #2 - « Effects of auricular acupuncture on chronic pain in people with back musculoskeletal disorders: a randomized clinical trial » </vt:lpstr>
      <vt:lpstr>Article #2 - résultats</vt:lpstr>
      <vt:lpstr>Article #2 - Discussion</vt:lpstr>
      <vt:lpstr>Article #3 - « Auricular acupuncture for chronic back pain in adults: a systematic review and metanalysis » </vt:lpstr>
      <vt:lpstr>Article #3 – résultats </vt:lpstr>
      <vt:lpstr>Article #3 - Discussion</vt:lpstr>
      <vt:lpstr>Conclusion</vt:lpstr>
      <vt:lpstr>Références</vt:lpstr>
      <vt:lpstr>Remerciement  Dre Véronique Sergerie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Naomie Destrempes</dc:creator>
  <cp:lastModifiedBy>Naomie Destrempes</cp:lastModifiedBy>
  <cp:revision>67</cp:revision>
  <dcterms:created xsi:type="dcterms:W3CDTF">2023-05-01T19:59:57Z</dcterms:created>
  <dcterms:modified xsi:type="dcterms:W3CDTF">2023-05-28T21:00:51Z</dcterms:modified>
</cp:coreProperties>
</file>