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8"/>
  </p:notesMasterIdLst>
  <p:sldIdLst>
    <p:sldId id="256" r:id="rId2"/>
    <p:sldId id="307" r:id="rId3"/>
    <p:sldId id="315" r:id="rId4"/>
    <p:sldId id="319" r:id="rId5"/>
    <p:sldId id="322" r:id="rId6"/>
    <p:sldId id="314" r:id="rId7"/>
    <p:sldId id="323" r:id="rId8"/>
    <p:sldId id="308" r:id="rId9"/>
    <p:sldId id="296" r:id="rId10"/>
    <p:sldId id="297" r:id="rId11"/>
    <p:sldId id="298" r:id="rId12"/>
    <p:sldId id="299" r:id="rId13"/>
    <p:sldId id="316" r:id="rId14"/>
    <p:sldId id="317" r:id="rId15"/>
    <p:sldId id="318" r:id="rId16"/>
    <p:sldId id="300" r:id="rId17"/>
    <p:sldId id="301" r:id="rId18"/>
    <p:sldId id="309" r:id="rId19"/>
    <p:sldId id="312" r:id="rId20"/>
    <p:sldId id="303" r:id="rId21"/>
    <p:sldId id="310" r:id="rId22"/>
    <p:sldId id="306" r:id="rId23"/>
    <p:sldId id="313" r:id="rId24"/>
    <p:sldId id="311" r:id="rId25"/>
    <p:sldId id="320" r:id="rId26"/>
    <p:sldId id="321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volini" panose="03000502040302020204" pitchFamily="66" charset="0"/>
      <p:regular r:id="rId33"/>
      <p:bold r:id="rId34"/>
      <p:italic r:id="rId35"/>
      <p:boldItalic r:id="rId36"/>
    </p:embeddedFont>
    <p:embeddedFont>
      <p:font typeface="Montserrat" panose="00000500000000000000" pitchFamily="2" charset="0"/>
      <p:regular r:id="rId37"/>
      <p:bold r:id="rId38"/>
      <p:italic r:id="rId39"/>
      <p:boldItalic r:id="rId40"/>
    </p:embeddedFont>
    <p:embeddedFont>
      <p:font typeface="PT Serif" panose="020A0603040505020204" pitchFamily="18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10C0AB-DD1D-45C3-ACD8-0CCA37BDD9E1}" v="5" dt="2023-05-28T00:50:20.815"/>
    <p1510:client id="{E063D561-A7EA-470F-8259-987D0B59693A}" v="660" dt="2023-05-28T00:44:53.616"/>
  </p1510:revLst>
</p1510:revInfo>
</file>

<file path=ppt/tableStyles.xml><?xml version="1.0" encoding="utf-8"?>
<a:tblStyleLst xmlns:a="http://schemas.openxmlformats.org/drawingml/2006/main" def="{4E4EEC15-A9DF-411B-84D9-FE5B546B08F0}">
  <a:tblStyle styleId="{4E4EEC15-A9DF-411B-84D9-FE5B546B08F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6D7A6AC-8C31-4B84-A4D2-314A5D9CE9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1231" autoAdjust="0"/>
  </p:normalViewPr>
  <p:slideViewPr>
    <p:cSldViewPr snapToGrid="0">
      <p:cViewPr varScale="1">
        <p:scale>
          <a:sx n="131" d="100"/>
          <a:sy n="131" d="100"/>
        </p:scale>
        <p:origin x="1068" y="126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atrice Deschênes" userId="1a6b23b0a4f7cdb2" providerId="LiveId" clId="{C810C0AB-DD1D-45C3-ACD8-0CCA37BDD9E1}"/>
    <pc:docChg chg="custSel modSld">
      <pc:chgData name="Béatrice Deschênes" userId="1a6b23b0a4f7cdb2" providerId="LiveId" clId="{C810C0AB-DD1D-45C3-ACD8-0CCA37BDD9E1}" dt="2023-05-28T00:53:35.104" v="184" actId="20577"/>
      <pc:docMkLst>
        <pc:docMk/>
      </pc:docMkLst>
      <pc:sldChg chg="modSp mod modNotesTx">
        <pc:chgData name="Béatrice Deschênes" userId="1a6b23b0a4f7cdb2" providerId="LiveId" clId="{C810C0AB-DD1D-45C3-ACD8-0CCA37BDD9E1}" dt="2023-05-28T00:53:35.104" v="184" actId="20577"/>
        <pc:sldMkLst>
          <pc:docMk/>
          <pc:sldMk cId="2697716153" sldId="300"/>
        </pc:sldMkLst>
        <pc:spChg chg="mod">
          <ac:chgData name="Béatrice Deschênes" userId="1a6b23b0a4f7cdb2" providerId="LiveId" clId="{C810C0AB-DD1D-45C3-ACD8-0CCA37BDD9E1}" dt="2023-05-28T00:52:54.426" v="22" actId="20577"/>
          <ac:spMkLst>
            <pc:docMk/>
            <pc:sldMk cId="2697716153" sldId="300"/>
            <ac:spMk id="6" creationId="{E0E904B4-92A5-FE49-1103-E255B61A35A5}"/>
          </ac:spMkLst>
        </pc:spChg>
      </pc:sldChg>
      <pc:sldChg chg="modSp">
        <pc:chgData name="Béatrice Deschênes" userId="1a6b23b0a4f7cdb2" providerId="LiveId" clId="{C810C0AB-DD1D-45C3-ACD8-0CCA37BDD9E1}" dt="2023-05-28T00:50:20.814" v="4" actId="20577"/>
        <pc:sldMkLst>
          <pc:docMk/>
          <pc:sldMk cId="760717837" sldId="317"/>
        </pc:sldMkLst>
        <pc:spChg chg="mod">
          <ac:chgData name="Béatrice Deschênes" userId="1a6b23b0a4f7cdb2" providerId="LiveId" clId="{C810C0AB-DD1D-45C3-ACD8-0CCA37BDD9E1}" dt="2023-05-28T00:50:15.219" v="0" actId="313"/>
          <ac:spMkLst>
            <pc:docMk/>
            <pc:sldMk cId="760717837" sldId="317"/>
            <ac:spMk id="2" creationId="{4F6FF05F-2A7D-9C93-BA20-2EB3CC165FA2}"/>
          </ac:spMkLst>
        </pc:spChg>
        <pc:spChg chg="mod">
          <ac:chgData name="Béatrice Deschênes" userId="1a6b23b0a4f7cdb2" providerId="LiveId" clId="{C810C0AB-DD1D-45C3-ACD8-0CCA37BDD9E1}" dt="2023-05-28T00:50:20.814" v="4" actId="20577"/>
          <ac:spMkLst>
            <pc:docMk/>
            <pc:sldMk cId="760717837" sldId="317"/>
            <ac:spMk id="7" creationId="{E843113B-8ECB-B1F7-D255-4056FFB8509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7851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Ne répond pas à PICO -&gt; ex: </a:t>
            </a:r>
            <a:r>
              <a:rPr lang="fr-CA" dirty="0" err="1"/>
              <a:t>tourette</a:t>
            </a:r>
            <a:r>
              <a:rPr lang="fr-CA" dirty="0"/>
              <a:t>, analyse du contenu plutôt qu’étude de patients</a:t>
            </a:r>
          </a:p>
        </p:txBody>
      </p:sp>
    </p:spTree>
    <p:extLst>
      <p:ext uri="{BB962C8B-B14F-4D97-AF65-F5344CB8AC3E}">
        <p14:creationId xmlns:p14="http://schemas.microsoft.com/office/powerpoint/2010/main" val="1163127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r-CA" dirty="0"/>
              <a:t>92% x 294 participants = 270,5 participants ayant répondus</a:t>
            </a:r>
          </a:p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r-CA" dirty="0"/>
              <a:t>57% x 270,5 = 154,19 participants avec exposition </a:t>
            </a:r>
            <a:r>
              <a:rPr lang="fr-CA" dirty="0" err="1"/>
              <a:t>medias</a:t>
            </a:r>
            <a:r>
              <a:rPr lang="fr-CA" dirty="0"/>
              <a:t> sociaux =&gt; 52% de l’</a:t>
            </a:r>
            <a:r>
              <a:rPr lang="fr-CA" dirty="0" err="1"/>
              <a:t>echantillonnage</a:t>
            </a:r>
            <a:r>
              <a:rPr lang="fr-CA"/>
              <a:t> total 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307163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X2 </a:t>
            </a:r>
            <a:r>
              <a:rPr lang="fr-CA" dirty="0" err="1"/>
              <a:t>statistically</a:t>
            </a:r>
            <a:r>
              <a:rPr lang="fr-CA" dirty="0"/>
              <a:t> significative si &gt; 3,84</a:t>
            </a:r>
          </a:p>
          <a:p>
            <a:pPr lvl="1"/>
            <a:r>
              <a:rPr lang="fr-CA" dirty="0"/>
              <a:t>Compare </a:t>
            </a:r>
            <a:r>
              <a:rPr lang="fr-CA" dirty="0" err="1"/>
              <a:t>observed</a:t>
            </a:r>
            <a:r>
              <a:rPr lang="fr-CA" dirty="0"/>
              <a:t> </a:t>
            </a:r>
            <a:r>
              <a:rPr lang="fr-CA" dirty="0" err="1"/>
              <a:t>frequencies</a:t>
            </a:r>
            <a:r>
              <a:rPr lang="fr-CA" dirty="0"/>
              <a:t> with expected </a:t>
            </a:r>
            <a:r>
              <a:rPr lang="fr-CA" dirty="0" err="1"/>
              <a:t>frquencies</a:t>
            </a:r>
            <a:r>
              <a:rPr lang="fr-CA" dirty="0"/>
              <a:t> if </a:t>
            </a:r>
            <a:r>
              <a:rPr lang="fr-CA" dirty="0" err="1"/>
              <a:t>there</a:t>
            </a:r>
            <a:r>
              <a:rPr lang="fr-CA" dirty="0"/>
              <a:t> were no </a:t>
            </a:r>
            <a:r>
              <a:rPr lang="fr-CA" dirty="0" err="1"/>
              <a:t>relationship</a:t>
            </a:r>
            <a:r>
              <a:rPr lang="fr-CA" dirty="0"/>
              <a:t> between the 2 variables</a:t>
            </a:r>
          </a:p>
        </p:txBody>
      </p:sp>
    </p:spTree>
    <p:extLst>
      <p:ext uri="{BB962C8B-B14F-4D97-AF65-F5344CB8AC3E}">
        <p14:creationId xmlns:p14="http://schemas.microsoft.com/office/powerpoint/2010/main" val="42232532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Coprophenomena</a:t>
            </a:r>
            <a:r>
              <a:rPr 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is the involuntary use of words or gestures that society may deem unacceptable. 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1482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Mention que mêmes auteurs?? = biais</a:t>
            </a:r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fr-CA" dirty="0"/>
              <a:t>Articles observationnels étudiant multiples paramètres autour des tics fonctionnels, donc survol avec peu de rigueur, surtout pour les médias sociaux</a:t>
            </a:r>
          </a:p>
          <a:p>
            <a:pPr marL="13970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801017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r-CA" dirty="0"/>
              <a:t>Faites des liens entre les études. Répondez à la question PICO de départ. Repérez les forces et les limites des études analysées. Vos pairs veulent connaître votre interprétation des résultats et votre position personnelle. 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01603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Phénomène complexe, multifactoriel </a:t>
            </a:r>
          </a:p>
          <a:p>
            <a:pPr marL="139700" indent="0">
              <a:buNone/>
            </a:pPr>
            <a:r>
              <a:rPr lang="fr-CA" dirty="0"/>
              <a:t>Pandémie = source de stress, isolement =&gt; Vulnérabilité</a:t>
            </a:r>
          </a:p>
        </p:txBody>
      </p:sp>
    </p:spTree>
    <p:extLst>
      <p:ext uri="{BB962C8B-B14F-4D97-AF65-F5344CB8AC3E}">
        <p14:creationId xmlns:p14="http://schemas.microsoft.com/office/powerpoint/2010/main" val="4109593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Finir par conclusion forte. Dites si votre étude répond ou non à la question et </a:t>
            </a:r>
            <a:r>
              <a:rPr lang="fr-CA" dirty="0" err="1"/>
              <a:t>propsez</a:t>
            </a:r>
            <a:r>
              <a:rPr lang="fr-CA" dirty="0"/>
              <a:t> des études futures. Offrez des solutions pratiques. </a:t>
            </a:r>
          </a:p>
          <a:p>
            <a:pPr marL="171450" indent="-171450">
              <a:buFontTx/>
              <a:buChar char="-"/>
            </a:pPr>
            <a:r>
              <a:rPr lang="fr-CA" dirty="0"/>
              <a:t>Quantifier l’exposition médias sociaux, et spécifiquement au contenu relié au tics (vs pas relié)</a:t>
            </a:r>
          </a:p>
          <a:p>
            <a:pPr marL="171450" indent="-171450">
              <a:buFontTx/>
              <a:buChar char="-"/>
            </a:pPr>
            <a:r>
              <a:rPr lang="fr-CA" dirty="0"/>
              <a:t>Qualifier la qualité (déjà un peu fait – faire une </a:t>
            </a:r>
            <a:r>
              <a:rPr lang="fr-CA" dirty="0" err="1"/>
              <a:t>parenthese</a:t>
            </a:r>
            <a:r>
              <a:rPr lang="fr-CA" dirty="0"/>
              <a:t> avec </a:t>
            </a:r>
            <a:r>
              <a:rPr lang="fr-CA" dirty="0" err="1"/>
              <a:t>tiktok</a:t>
            </a:r>
            <a:r>
              <a:rPr lang="fr-CA" dirty="0"/>
              <a:t> tics </a:t>
            </a:r>
            <a:r>
              <a:rPr lang="fr-CA" dirty="0" err="1"/>
              <a:t>la’rticle</a:t>
            </a:r>
            <a:r>
              <a:rPr lang="fr-CA" dirty="0"/>
              <a:t>)</a:t>
            </a:r>
          </a:p>
          <a:p>
            <a:pPr marL="171450" indent="-171450">
              <a:buFontTx/>
              <a:buChar char="-"/>
            </a:pPr>
            <a:r>
              <a:rPr lang="fr-CA" dirty="0"/>
              <a:t>Besoin de plus d’études, surtout sur social media --- déjà bcp de talk dans les médias populaires sur </a:t>
            </a:r>
            <a:r>
              <a:rPr lang="fr-CA" dirty="0" err="1"/>
              <a:t>tiktok</a:t>
            </a:r>
            <a:r>
              <a:rPr lang="fr-CA" dirty="0"/>
              <a:t> tics </a:t>
            </a:r>
          </a:p>
          <a:p>
            <a:pPr marL="171450" indent="-171450">
              <a:buFontTx/>
              <a:buChar char="-"/>
            </a:pPr>
            <a:endParaRPr lang="fr-CA" dirty="0"/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21179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Un questionnaire avec liste de tics moteurs et vocaux à cocher présents dans la dernière semaine et la pire période connue de tics. Le score est ensuite calculé selon ces tableaux ci-haut. </a:t>
            </a:r>
          </a:p>
        </p:txBody>
      </p:sp>
    </p:spTree>
    <p:extLst>
      <p:ext uri="{BB962C8B-B14F-4D97-AF65-F5344CB8AC3E}">
        <p14:creationId xmlns:p14="http://schemas.microsoft.com/office/powerpoint/2010/main" val="1411906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CA" dirty="0"/>
              <a:t>Amorce: </a:t>
            </a:r>
            <a:r>
              <a:rPr lang="fr-CA" sz="1100" b="0" i="0" u="none" strike="noStrike" baseline="0" dirty="0">
                <a:latin typeface="ArialMT"/>
              </a:rPr>
              <a:t>Attirez l’attention du lecteur en expliquant pourquoi vous avez choisi ce sujet. Démarrez avec une situation clinique, une question ou des statistiques percutantes.</a:t>
            </a:r>
          </a:p>
          <a:p>
            <a:pPr marL="139700" indent="0">
              <a:buNone/>
            </a:pPr>
            <a:r>
              <a:rPr lang="fr-CA" dirty="0" err="1"/>
              <a:t>Nearly</a:t>
            </a:r>
            <a:r>
              <a:rPr lang="fr-CA" dirty="0"/>
              <a:t> </a:t>
            </a:r>
            <a:r>
              <a:rPr lang="fr-CA" dirty="0" err="1"/>
              <a:t>half</a:t>
            </a:r>
            <a:r>
              <a:rPr lang="fr-CA" dirty="0"/>
              <a:t> of </a:t>
            </a:r>
            <a:r>
              <a:rPr lang="fr-CA" dirty="0" err="1"/>
              <a:t>Gen</a:t>
            </a:r>
            <a:r>
              <a:rPr lang="fr-CA" dirty="0"/>
              <a:t> Z </a:t>
            </a:r>
            <a:r>
              <a:rPr lang="fr-CA" dirty="0" err="1"/>
              <a:t>goes</a:t>
            </a:r>
            <a:r>
              <a:rPr lang="fr-CA" dirty="0"/>
              <a:t> to </a:t>
            </a:r>
            <a:r>
              <a:rPr lang="fr-CA" dirty="0" err="1"/>
              <a:t>TikTok</a:t>
            </a:r>
            <a:r>
              <a:rPr lang="fr-CA" dirty="0"/>
              <a:t> when looking for information</a:t>
            </a:r>
          </a:p>
          <a:p>
            <a:pPr marL="13970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425259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Score total ensuite mis ensemble</a:t>
            </a:r>
          </a:p>
        </p:txBody>
      </p:sp>
    </p:spTree>
    <p:extLst>
      <p:ext uri="{BB962C8B-B14F-4D97-AF65-F5344CB8AC3E}">
        <p14:creationId xmlns:p14="http://schemas.microsoft.com/office/powerpoint/2010/main" val="3041582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fr-CA" dirty="0"/>
          </a:p>
          <a:p>
            <a:pPr marL="139700" indent="0">
              <a:buNone/>
            </a:pPr>
            <a:r>
              <a:rPr lang="fr-CA" dirty="0"/>
              <a:t>On y retrouve aussi des vidéos de type « défi » où des gens dits atteints de la Tourette tentent d’exécuter des tâches du quotidien comme cuisiner, mais se voient limités par leurs tics. Le tout présenté de façon humoristique. </a:t>
            </a:r>
          </a:p>
          <a:p>
            <a:pPr marL="139700" indent="0">
              <a:buNone/>
            </a:pPr>
            <a:r>
              <a:rPr lang="fr-CA" dirty="0"/>
              <a:t>Tics incluent des mouvements importants des MS, phrases/mots vulgaires, gestes vulgaires, gestes </a:t>
            </a:r>
            <a:r>
              <a:rPr lang="fr-CA" dirty="0" err="1"/>
              <a:t>automutilatoires</a:t>
            </a:r>
            <a:r>
              <a:rPr lang="fr-CA" dirty="0"/>
              <a:t> (se frapper), phrases hors contexte (citation de film), etc. </a:t>
            </a:r>
          </a:p>
        </p:txBody>
      </p:sp>
    </p:spTree>
    <p:extLst>
      <p:ext uri="{BB962C8B-B14F-4D97-AF65-F5344CB8AC3E}">
        <p14:creationId xmlns:p14="http://schemas.microsoft.com/office/powerpoint/2010/main" val="3484491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fr-CA" dirty="0"/>
              <a:t>Expliquer nouveau phénomène de tics à présentation abrupte, sévérité importante, tics complexes</a:t>
            </a:r>
          </a:p>
          <a:p>
            <a:pPr marL="139700" indent="0"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78511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# références par année</a:t>
            </a:r>
          </a:p>
        </p:txBody>
      </p:sp>
    </p:spTree>
    <p:extLst>
      <p:ext uri="{BB962C8B-B14F-4D97-AF65-F5344CB8AC3E}">
        <p14:creationId xmlns:p14="http://schemas.microsoft.com/office/powerpoint/2010/main" val="2166449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Source: 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Prato, A., Saia, F.,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Milana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 M. C.,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Scerbo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 M., Barone, R., &amp; Rizzo, R. (2023). Functional tic-like </a:t>
            </a:r>
            <a:r>
              <a:rPr lang="en-US" b="0" i="0" dirty="0" err="1">
                <a:solidFill>
                  <a:srgbClr val="212121"/>
                </a:solidFill>
                <a:effectLst/>
                <a:latin typeface="BlinkMacSystemFont"/>
              </a:rPr>
              <a:t>behaviours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 during the COVID-19 pandemic: Follow-up over 12 months. 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Frontiers in pediatrics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b="0" i="1" dirty="0">
                <a:solidFill>
                  <a:srgbClr val="212121"/>
                </a:solidFill>
                <a:effectLst/>
                <a:latin typeface="BlinkMacSystemFont"/>
              </a:rPr>
              <a:t>10</a:t>
            </a:r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, 1003825. https://doi.org/10.3389/fped.2022.1003825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71685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Intéressant; </a:t>
            </a:r>
            <a:r>
              <a:rPr lang="fr-CA" dirty="0" err="1"/>
              <a:t>females</a:t>
            </a:r>
            <a:r>
              <a:rPr lang="fr-CA" dirty="0"/>
              <a:t> aussi majoritaire dans la consommation </a:t>
            </a:r>
            <a:r>
              <a:rPr lang="fr-CA" dirty="0" err="1"/>
              <a:t>TikTok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99591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fr-CA" dirty="0"/>
              <a:t>Phénomène nouveau</a:t>
            </a:r>
          </a:p>
          <a:p>
            <a:pPr marL="139700" indent="0">
              <a:buNone/>
            </a:pPr>
            <a:r>
              <a:rPr lang="fr-CA" dirty="0"/>
              <a:t>Impact qui peut être important sur qualité de vie et fonctionnement </a:t>
            </a:r>
          </a:p>
        </p:txBody>
      </p:sp>
    </p:spTree>
    <p:extLst>
      <p:ext uri="{BB962C8B-B14F-4D97-AF65-F5344CB8AC3E}">
        <p14:creationId xmlns:p14="http://schemas.microsoft.com/office/powerpoint/2010/main" val="4083498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dirty="0"/>
              <a:t>Age déterminé selon consommation </a:t>
            </a:r>
            <a:r>
              <a:rPr lang="fr-CA" dirty="0" err="1"/>
              <a:t>tiktok</a:t>
            </a:r>
            <a:r>
              <a:rPr lang="fr-CA" dirty="0"/>
              <a:t>/</a:t>
            </a:r>
            <a:r>
              <a:rPr lang="fr-CA" dirty="0" err="1"/>
              <a:t>medias</a:t>
            </a:r>
            <a:r>
              <a:rPr lang="fr-CA" dirty="0"/>
              <a:t> sociaux + développement cortex frontal/population d’intérêt pour tb développementaux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230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34275" y="1839413"/>
            <a:ext cx="7888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 rot="10800000">
            <a:off x="2588100" y="3488719"/>
            <a:ext cx="3967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oval" w="med" len="med"/>
            <a:tailEnd type="oval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600500" y="2040544"/>
            <a:ext cx="585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600400" y="3182963"/>
            <a:ext cx="58578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i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i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 i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 rot="10800000">
            <a:off x="-15990" y="2933511"/>
            <a:ext cx="2476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2318100" y="113175"/>
            <a:ext cx="45078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617100" y="1269863"/>
            <a:ext cx="7909800" cy="32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□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cxnSp>
        <p:nvCxnSpPr>
          <p:cNvPr id="24" name="Google Shape;24;p5"/>
          <p:cNvCxnSpPr/>
          <p:nvPr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5" name="Google Shape;25;p5"/>
          <p:cNvCxnSpPr/>
          <p:nvPr/>
        </p:nvCxnSpPr>
        <p:spPr>
          <a:xfrm>
            <a:off x="6825900" y="541800"/>
            <a:ext cx="233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626350" y="1346063"/>
            <a:ext cx="36444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4870698" y="1346063"/>
            <a:ext cx="36444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□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2318100" y="113175"/>
            <a:ext cx="45078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31" name="Google Shape;31;p6"/>
          <p:cNvCxnSpPr/>
          <p:nvPr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2" name="Google Shape;32;p6"/>
          <p:cNvCxnSpPr/>
          <p:nvPr/>
        </p:nvCxnSpPr>
        <p:spPr>
          <a:xfrm>
            <a:off x="6825900" y="541800"/>
            <a:ext cx="233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3" name="Google Shape;33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2318100" y="113175"/>
            <a:ext cx="45078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cxnSp>
        <p:nvCxnSpPr>
          <p:cNvPr id="44" name="Google Shape;44;p8"/>
          <p:cNvCxnSpPr/>
          <p:nvPr/>
        </p:nvCxnSpPr>
        <p:spPr>
          <a:xfrm rot="10800000">
            <a:off x="-23700" y="541800"/>
            <a:ext cx="2341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45" name="Google Shape;45;p8"/>
          <p:cNvCxnSpPr/>
          <p:nvPr/>
        </p:nvCxnSpPr>
        <p:spPr>
          <a:xfrm>
            <a:off x="6825900" y="541800"/>
            <a:ext cx="233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2600500" y="4396706"/>
            <a:ext cx="395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 i="1"/>
            </a:lvl1pPr>
          </a:lstStyle>
          <a:p>
            <a:endParaRPr/>
          </a:p>
        </p:txBody>
      </p:sp>
      <p:cxnSp>
        <p:nvCxnSpPr>
          <p:cNvPr id="49" name="Google Shape;49;p9"/>
          <p:cNvCxnSpPr/>
          <p:nvPr/>
        </p:nvCxnSpPr>
        <p:spPr>
          <a:xfrm rot="10800000">
            <a:off x="-15900" y="4689847"/>
            <a:ext cx="23340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50" name="Google Shape;50;p9"/>
          <p:cNvCxnSpPr/>
          <p:nvPr/>
        </p:nvCxnSpPr>
        <p:spPr>
          <a:xfrm>
            <a:off x="6825900" y="4689847"/>
            <a:ext cx="2339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30350" y="206000"/>
            <a:ext cx="42834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17100" y="1269863"/>
            <a:ext cx="7909800" cy="3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erif"/>
              <a:buChar char="○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marL="914400" lvl="1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erif"/>
              <a:buChar char="□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marL="1371600" lvl="2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PT Serif"/>
              <a:buChar char="○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marL="1828800" lvl="3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□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marL="2286000" lvl="4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○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marL="2743200" lvl="5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■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marL="3200400" lvl="6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●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marL="3657600" lvl="7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○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marL="4114800" lvl="8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erif"/>
              <a:buChar char="■"/>
              <a:defRPr sz="2400">
                <a:solidFill>
                  <a:schemeClr val="dk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1pPr>
            <a:lvl2pPr lvl="1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2pPr>
            <a:lvl3pPr lvl="2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3pPr>
            <a:lvl4pPr lvl="3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4pPr>
            <a:lvl5pPr lvl="4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5pPr>
            <a:lvl6pPr lvl="5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6pPr>
            <a:lvl7pPr lvl="6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7pPr>
            <a:lvl8pPr lvl="7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8pPr>
            <a:lvl9pPr lvl="8" algn="ctr">
              <a:buNone/>
              <a:defRPr sz="1300">
                <a:solidFill>
                  <a:schemeClr val="accent1"/>
                </a:solidFill>
                <a:latin typeface="PT Serif"/>
                <a:ea typeface="PT Serif"/>
                <a:cs typeface="PT Serif"/>
                <a:sym typeface="PT Serif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allaroomedia.com/blog/social-media/tiktok-statistics/" TargetMode="External"/><Relationship Id="rId4" Type="http://schemas.openxmlformats.org/officeDocument/2006/relationships/hyperlink" Target="https://canadiansinternet.com/2022-report-social-media-use-in-canada-statistics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pc.15932" TargetMode="External"/><Relationship Id="rId2" Type="http://schemas.openxmlformats.org/officeDocument/2006/relationships/hyperlink" Target="https://doi.org/10.1002/mds.28778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doi.org/10.1111/ene.15611" TargetMode="External"/><Relationship Id="rId4" Type="http://schemas.openxmlformats.org/officeDocument/2006/relationships/hyperlink" Target="https://doi.org/10.1111/ene.15034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ctrTitle"/>
          </p:nvPr>
        </p:nvSpPr>
        <p:spPr>
          <a:xfrm>
            <a:off x="627600" y="1350016"/>
            <a:ext cx="78888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i="1" dirty="0" err="1"/>
              <a:t>Tic</a:t>
            </a:r>
            <a:r>
              <a:rPr lang="fr-CA" dirty="0" err="1"/>
              <a:t>Tok</a:t>
            </a:r>
            <a:endParaRPr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64D3FD-803F-3BB8-DE18-3DD6598B0D9D}"/>
              </a:ext>
            </a:extLst>
          </p:cNvPr>
          <p:cNvSpPr txBox="1"/>
          <p:nvPr/>
        </p:nvSpPr>
        <p:spPr>
          <a:xfrm>
            <a:off x="710484" y="2409728"/>
            <a:ext cx="77230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chemeClr val="bg1"/>
                </a:solidFill>
              </a:rPr>
              <a:t>Par Béatrice Daigneault-Deschênes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R1, CUMF Sud-de-Lanaudière (Claude-David)</a:t>
            </a:r>
          </a:p>
          <a:p>
            <a:pPr algn="ctr"/>
            <a:r>
              <a:rPr lang="fr-CA" dirty="0">
                <a:solidFill>
                  <a:schemeClr val="bg1"/>
                </a:solidFill>
              </a:rPr>
              <a:t>Superviseure: Dre Valérie Charbonneau</a:t>
            </a:r>
          </a:p>
        </p:txBody>
      </p:sp>
      <p:pic>
        <p:nvPicPr>
          <p:cNvPr id="1028" name="Picture 4" descr="Tik Tok Logo transparent PNG - StickPNG">
            <a:extLst>
              <a:ext uri="{FF2B5EF4-FFF2-40B4-BE49-F238E27FC236}">
                <a16:creationId xmlns:a16="http://schemas.microsoft.com/office/drawing/2014/main" id="{4AAD48F0-06A8-6F76-ECE0-BF9FD17F7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16"/>
          <a:stretch/>
        </p:blipFill>
        <p:spPr bwMode="auto">
          <a:xfrm rot="739126">
            <a:off x="-381776" y="14031"/>
            <a:ext cx="4221764" cy="314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>
            <a:spLocks noGrp="1"/>
          </p:cNvSpPr>
          <p:nvPr>
            <p:ph type="title"/>
          </p:nvPr>
        </p:nvSpPr>
        <p:spPr>
          <a:xfrm>
            <a:off x="2318100" y="113175"/>
            <a:ext cx="45078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 PICO</a:t>
            </a:r>
            <a:endParaRPr dirty="0"/>
          </a:p>
        </p:txBody>
      </p:sp>
      <p:sp>
        <p:nvSpPr>
          <p:cNvPr id="168" name="Google Shape;168;p22"/>
          <p:cNvSpPr/>
          <p:nvPr/>
        </p:nvSpPr>
        <p:spPr>
          <a:xfrm>
            <a:off x="2291974" y="1447203"/>
            <a:ext cx="2453099" cy="2443800"/>
          </a:xfrm>
          <a:prstGeom prst="ellipse">
            <a:avLst/>
          </a:prstGeom>
          <a:solidFill>
            <a:srgbClr val="8F7B87">
              <a:alpha val="7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600" dirty="0">
                <a:solidFill>
                  <a:schemeClr val="lt2"/>
                </a:solidFill>
                <a:latin typeface="PT Serif"/>
                <a:ea typeface="PT Serif"/>
                <a:cs typeface="PT Serif"/>
                <a:sym typeface="PT Serif"/>
              </a:rPr>
              <a:t>Exposition aux tics via les médias sociaux lors de la pandémie de la COVID-19</a:t>
            </a:r>
          </a:p>
        </p:txBody>
      </p:sp>
      <p:sp>
        <p:nvSpPr>
          <p:cNvPr id="169" name="Google Shape;169;p22"/>
          <p:cNvSpPr/>
          <p:nvPr/>
        </p:nvSpPr>
        <p:spPr>
          <a:xfrm>
            <a:off x="45391" y="1447203"/>
            <a:ext cx="2453100" cy="2443800"/>
          </a:xfrm>
          <a:prstGeom prst="ellipse">
            <a:avLst/>
          </a:prstGeom>
          <a:solidFill>
            <a:srgbClr val="8F7B87">
              <a:alpha val="3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2"/>
                </a:solidFill>
                <a:latin typeface="PT Serif"/>
                <a:ea typeface="PT Serif"/>
                <a:cs typeface="PT Serif"/>
                <a:sym typeface="PT Serif"/>
              </a:rPr>
              <a:t>Population générale ≤ 25 ans</a:t>
            </a:r>
            <a:endParaRPr sz="1800" dirty="0">
              <a:solidFill>
                <a:schemeClr val="lt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170" name="Google Shape;170;p22"/>
          <p:cNvSpPr/>
          <p:nvPr/>
        </p:nvSpPr>
        <p:spPr>
          <a:xfrm>
            <a:off x="4468742" y="1447203"/>
            <a:ext cx="2453100" cy="2443800"/>
          </a:xfrm>
          <a:prstGeom prst="ellipse">
            <a:avLst/>
          </a:prstGeom>
          <a:solidFill>
            <a:srgbClr val="8F7B87">
              <a:alpha val="3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dirty="0">
                <a:solidFill>
                  <a:schemeClr val="lt2"/>
                </a:solidFill>
                <a:latin typeface="PT Serif"/>
                <a:ea typeface="PT Serif"/>
                <a:cs typeface="PT Serif"/>
                <a:sym typeface="PT Serif"/>
              </a:rPr>
              <a:t>Pas d’exposition à des tics via médias sociaux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2" name="Google Shape;168;p22">
            <a:extLst>
              <a:ext uri="{FF2B5EF4-FFF2-40B4-BE49-F238E27FC236}">
                <a16:creationId xmlns:a16="http://schemas.microsoft.com/office/drawing/2014/main" id="{E88DD7EC-1870-8A0B-7E9F-D33C69F3C7B8}"/>
              </a:ext>
            </a:extLst>
          </p:cNvPr>
          <p:cNvSpPr/>
          <p:nvPr/>
        </p:nvSpPr>
        <p:spPr>
          <a:xfrm>
            <a:off x="6645509" y="1447203"/>
            <a:ext cx="2453100" cy="2443800"/>
          </a:xfrm>
          <a:prstGeom prst="ellipse">
            <a:avLst/>
          </a:prstGeom>
          <a:solidFill>
            <a:srgbClr val="8F7B87">
              <a:alpha val="784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CA" sz="1800" dirty="0">
                <a:solidFill>
                  <a:schemeClr val="lt2"/>
                </a:solidFill>
                <a:latin typeface="PT Serif"/>
                <a:ea typeface="PT Serif"/>
                <a:cs typeface="PT Serif"/>
                <a:sym typeface="PT Serif"/>
              </a:rPr>
              <a:t>Symptômes de tics fonctionnels</a:t>
            </a:r>
            <a:endParaRPr sz="1800" dirty="0">
              <a:solidFill>
                <a:schemeClr val="lt2"/>
              </a:solidFill>
              <a:latin typeface="PT Serif"/>
              <a:ea typeface="PT Serif"/>
              <a:cs typeface="PT Serif"/>
              <a:sym typeface="PT Serif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F67ED5E-A7BB-6790-F550-4C5D3916FDB0}"/>
              </a:ext>
            </a:extLst>
          </p:cNvPr>
          <p:cNvSpPr txBox="1"/>
          <p:nvPr/>
        </p:nvSpPr>
        <p:spPr>
          <a:xfrm>
            <a:off x="834813" y="4059854"/>
            <a:ext cx="87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i="1" dirty="0">
                <a:latin typeface="Cavolini" panose="020B0502040204020203" pitchFamily="66" charset="0"/>
                <a:cs typeface="Cavolini" panose="020B0502040204020203" pitchFamily="66" charset="0"/>
              </a:rPr>
              <a:t>P</a:t>
            </a:r>
            <a:endParaRPr lang="fr-CA" b="1" i="1" dirty="0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A671669-5A8B-70C7-F1DE-D1F0EF447E7E}"/>
              </a:ext>
            </a:extLst>
          </p:cNvPr>
          <p:cNvSpPr txBox="1"/>
          <p:nvPr/>
        </p:nvSpPr>
        <p:spPr>
          <a:xfrm>
            <a:off x="3081395" y="4059854"/>
            <a:ext cx="87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i="1" dirty="0">
                <a:latin typeface="Cavolini" panose="020B0502040204020203" pitchFamily="66" charset="0"/>
                <a:cs typeface="Cavolini" panose="020B0502040204020203" pitchFamily="66" charset="0"/>
              </a:rPr>
              <a:t>I</a:t>
            </a:r>
            <a:endParaRPr lang="fr-CA" b="1" i="1" dirty="0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9CE1110-9AD0-8510-29D2-02BB5D7BE0B7}"/>
              </a:ext>
            </a:extLst>
          </p:cNvPr>
          <p:cNvSpPr txBox="1"/>
          <p:nvPr/>
        </p:nvSpPr>
        <p:spPr>
          <a:xfrm>
            <a:off x="7434931" y="4059854"/>
            <a:ext cx="87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i="1" dirty="0">
                <a:latin typeface="Cavolini" panose="020B0502040204020203" pitchFamily="66" charset="0"/>
                <a:cs typeface="Cavolini" panose="020B0502040204020203" pitchFamily="66" charset="0"/>
              </a:rPr>
              <a:t>O</a:t>
            </a:r>
            <a:endParaRPr lang="fr-CA" b="1" i="1" dirty="0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5B9EDF9-FCBA-43FE-9ED6-0191E288B074}"/>
              </a:ext>
            </a:extLst>
          </p:cNvPr>
          <p:cNvSpPr txBox="1"/>
          <p:nvPr/>
        </p:nvSpPr>
        <p:spPr>
          <a:xfrm>
            <a:off x="5258163" y="4059854"/>
            <a:ext cx="87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i="1" dirty="0">
                <a:latin typeface="Cavolini" panose="020B0502040204020203" pitchFamily="66" charset="0"/>
                <a:cs typeface="Cavolini" panose="020B0502040204020203" pitchFamily="66" charset="0"/>
              </a:rPr>
              <a:t>C</a:t>
            </a:r>
            <a:endParaRPr lang="fr-CA" b="1" i="1" dirty="0">
              <a:latin typeface="Cavolini" panose="020B0502040204020203" pitchFamily="66" charset="0"/>
              <a:cs typeface="Cavolini" panose="020B0502040204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63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169" grpId="0" animBg="1"/>
      <p:bldP spid="17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289082-0971-9C83-F1B1-B61760C30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Méthode (2-3 diapos)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3C31E98-F68B-9EB3-5A2B-D27994275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000" y="970574"/>
            <a:ext cx="8699500" cy="3969725"/>
          </a:xfrm>
        </p:spPr>
        <p:txBody>
          <a:bodyPr/>
          <a:lstStyle/>
          <a:p>
            <a:r>
              <a:rPr lang="fr-CA" sz="2000" dirty="0"/>
              <a:t>Recherche via PubMed et Google Scholar</a:t>
            </a:r>
          </a:p>
          <a:p>
            <a:pPr lvl="1"/>
            <a:r>
              <a:rPr lang="fr-CA" sz="2000" dirty="0"/>
              <a:t>Utilisation de mots-clés; tics, functional tics, social media, </a:t>
            </a:r>
            <a:r>
              <a:rPr lang="fr-CA" sz="2000" dirty="0" err="1"/>
              <a:t>tiktok</a:t>
            </a:r>
            <a:endParaRPr lang="fr-CA" sz="2000" dirty="0"/>
          </a:p>
          <a:p>
            <a:pPr lvl="1"/>
            <a:r>
              <a:rPr lang="fr-CA" sz="2000" i="1" dirty="0"/>
              <a:t>MESH</a:t>
            </a:r>
            <a:endParaRPr lang="fr-CA" sz="2000" dirty="0"/>
          </a:p>
          <a:p>
            <a:pPr lvl="1"/>
            <a:r>
              <a:rPr lang="fr-CA" sz="2000" dirty="0"/>
              <a:t>Pas d’article additionnel via Google Scholar</a:t>
            </a:r>
          </a:p>
          <a:p>
            <a:r>
              <a:rPr lang="fr-CA" sz="2000" u="sng" dirty="0"/>
              <a:t>Critères d’inclusion</a:t>
            </a:r>
            <a:r>
              <a:rPr lang="fr-CA" sz="2000" dirty="0"/>
              <a:t>: Étude menée pendant la pandémie, sujet = tics fonctionnels</a:t>
            </a:r>
          </a:p>
          <a:p>
            <a:r>
              <a:rPr lang="fr-CA" sz="2000" u="sng" dirty="0"/>
              <a:t>Critères d’exclusion</a:t>
            </a:r>
            <a:r>
              <a:rPr lang="fr-CA" sz="2000" dirty="0"/>
              <a:t>: article au sujet du syndrome de la Tourette, rapports de cas, revue littéraire sans démarche scientifique, population adulte &gt;25 ans </a:t>
            </a:r>
          </a:p>
        </p:txBody>
      </p:sp>
    </p:spTree>
    <p:extLst>
      <p:ext uri="{BB962C8B-B14F-4D97-AF65-F5344CB8AC3E}">
        <p14:creationId xmlns:p14="http://schemas.microsoft.com/office/powerpoint/2010/main" val="2393468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0788FF8-0EF2-2179-3378-8B4C67D81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Recherche PubMed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1E5927A-9647-B5B3-E344-ACA3C0963A6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09" y="345555"/>
            <a:ext cx="8947181" cy="363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251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C57030-9D43-24A3-4FE7-68D59749A2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Les articles…</a:t>
            </a:r>
          </a:p>
        </p:txBody>
      </p:sp>
    </p:spTree>
    <p:extLst>
      <p:ext uri="{BB962C8B-B14F-4D97-AF65-F5344CB8AC3E}">
        <p14:creationId xmlns:p14="http://schemas.microsoft.com/office/powerpoint/2010/main" val="227433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F6FF05F-2A7D-9C93-BA20-2EB3CC165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549" y="533039"/>
            <a:ext cx="4093028" cy="4361178"/>
          </a:xfrm>
        </p:spPr>
        <p:txBody>
          <a:bodyPr/>
          <a:lstStyle/>
          <a:p>
            <a:pPr marL="101600" indent="0" algn="ctr">
              <a:buNone/>
            </a:pPr>
            <a:r>
              <a:rPr lang="fr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#1: 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Rapid Onset Functional Tic-Like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Behaviors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in Young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Females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During the COVID-19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Pandemic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</a:t>
            </a:r>
            <a:r>
              <a:rPr lang="fr-CA" sz="1400" b="0" i="1" dirty="0">
                <a:latin typeface="PT Serif" panose="020A0603040505020204" pitchFamily="18" charset="0"/>
              </a:rPr>
              <a:t>(</a:t>
            </a:r>
            <a:r>
              <a:rPr lang="fr-CA" sz="1400" u="none" strike="noStrike" dirty="0" err="1"/>
              <a:t>Pringsheim</a:t>
            </a:r>
            <a:r>
              <a:rPr lang="fr-CA" sz="1400" u="none" strike="noStrike" dirty="0"/>
              <a:t> et al. 2021)</a:t>
            </a:r>
          </a:p>
          <a:p>
            <a:r>
              <a:rPr lang="fr-CA" sz="1300" dirty="0"/>
              <a:t>Données prospectives 2012-2021</a:t>
            </a:r>
          </a:p>
          <a:p>
            <a:pPr lvl="1"/>
            <a:r>
              <a:rPr lang="fr-CA" sz="1300" dirty="0"/>
              <a:t>Issue initiale = Évolution long terme jeunes avec tics</a:t>
            </a:r>
          </a:p>
          <a:p>
            <a:r>
              <a:rPr lang="fr-CA" sz="1300" dirty="0"/>
              <a:t>Recrutement via </a:t>
            </a:r>
            <a:r>
              <a:rPr lang="fr-CA" sz="1300" i="1" dirty="0"/>
              <a:t>Calgary Tourette and </a:t>
            </a:r>
            <a:r>
              <a:rPr lang="fr-CA" sz="1300" i="1" dirty="0" err="1"/>
              <a:t>Pediatric</a:t>
            </a:r>
            <a:r>
              <a:rPr lang="fr-CA" sz="1300" i="1" dirty="0"/>
              <a:t> Movement Disorders Clinic</a:t>
            </a:r>
            <a:r>
              <a:rPr lang="fr-CA" sz="1300" dirty="0"/>
              <a:t> =&gt; 290 participants</a:t>
            </a:r>
          </a:p>
          <a:p>
            <a:r>
              <a:rPr lang="fr-CA" sz="1300" dirty="0"/>
              <a:t>Division 2 sous-groupes; Tics primaires/Tics fonctionnels</a:t>
            </a:r>
          </a:p>
          <a:p>
            <a:pPr lvl="1"/>
            <a:r>
              <a:rPr lang="fr-CA" sz="1300" dirty="0"/>
              <a:t>Dx par expert tb mouvement</a:t>
            </a:r>
          </a:p>
          <a:p>
            <a:pPr lvl="1"/>
            <a:r>
              <a:rPr lang="fr-CA" sz="1300" dirty="0"/>
              <a:t>Tics fonctionnels = 20</a:t>
            </a:r>
          </a:p>
          <a:p>
            <a:r>
              <a:rPr lang="fr-CA" sz="1300" dirty="0"/>
              <a:t>Démographique, comorbidités, évolution tics, caractéristiques tics, sévérité tics (YGTSS), traitements </a:t>
            </a:r>
          </a:p>
          <a:p>
            <a:r>
              <a:rPr lang="fr-CA" sz="1300" dirty="0"/>
              <a:t>Âge moyen = 13,9 ans. 95% F (P &lt; 0,0001)</a:t>
            </a:r>
          </a:p>
          <a:p>
            <a:pPr lvl="1"/>
            <a:endParaRPr lang="fr-CA" sz="13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1501F1-3ACF-B78E-A537-A4350EA9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Méthodes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843113B-8ECB-B1F7-D255-4056FFB850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9788" y="446366"/>
            <a:ext cx="4094162" cy="4447897"/>
          </a:xfrm>
        </p:spPr>
        <p:txBody>
          <a:bodyPr/>
          <a:lstStyle/>
          <a:p>
            <a:pPr marL="101600" indent="0" algn="ctr">
              <a:buNone/>
            </a:pPr>
            <a:r>
              <a:rPr lang="fr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#2: 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Rapid onset functional tic-like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behaviours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in children and adolescents during COVID-19: Clinical features, assessment and biopsychosocial treatment approach </a:t>
            </a:r>
            <a:r>
              <a:rPr lang="fr-CA" sz="1400" b="0" i="1" dirty="0">
                <a:effectLst/>
                <a:latin typeface="PT Serif" panose="020A0603040505020204" pitchFamily="18" charset="0"/>
              </a:rPr>
              <a:t>(</a:t>
            </a:r>
            <a:r>
              <a:rPr lang="da-DK" sz="1400" u="none" strike="noStrike" dirty="0">
                <a:effectLst/>
              </a:rPr>
              <a:t>Han et al. 2022)</a:t>
            </a:r>
            <a:endParaRPr lang="fr-CA" sz="1400" u="none" strike="noStrike" dirty="0">
              <a:effectLst/>
            </a:endParaRPr>
          </a:p>
          <a:p>
            <a:r>
              <a:rPr lang="fr-CA" sz="1400" dirty="0"/>
              <a:t>Données rétrospectives jan 2018-juillet 2021</a:t>
            </a:r>
          </a:p>
          <a:p>
            <a:r>
              <a:rPr lang="fr-CA" sz="1400" dirty="0"/>
              <a:t>Références pour tics (</a:t>
            </a:r>
            <a:r>
              <a:rPr lang="fr-CA" sz="1400" dirty="0" err="1"/>
              <a:t>Westmead</a:t>
            </a:r>
            <a:r>
              <a:rPr lang="fr-CA" sz="1400" dirty="0"/>
              <a:t> </a:t>
            </a:r>
            <a:r>
              <a:rPr lang="fr-CA" sz="1400" dirty="0" err="1"/>
              <a:t>Children’s</a:t>
            </a:r>
            <a:r>
              <a:rPr lang="fr-CA" sz="1400" dirty="0"/>
              <a:t> Hospital)</a:t>
            </a:r>
          </a:p>
          <a:p>
            <a:pPr lvl="1"/>
            <a:r>
              <a:rPr lang="fr-CA" sz="1400" dirty="0"/>
              <a:t>Récolte par lettres cliniques et vidéos</a:t>
            </a:r>
          </a:p>
          <a:p>
            <a:r>
              <a:rPr lang="fr-CA" sz="1400" dirty="0"/>
              <a:t>2 sous-groupes: tics chroniques/</a:t>
            </a:r>
            <a:r>
              <a:rPr lang="fr-CA" sz="1400" dirty="0" err="1"/>
              <a:t>Tourett</a:t>
            </a:r>
            <a:r>
              <a:rPr lang="fr-CA" sz="1400" dirty="0"/>
              <a:t> vs tics fonctionnels</a:t>
            </a:r>
          </a:p>
          <a:p>
            <a:pPr lvl="1"/>
            <a:r>
              <a:rPr lang="fr-CA" sz="1400" dirty="0"/>
              <a:t>N = 22 tics fonctionnels</a:t>
            </a:r>
          </a:p>
          <a:p>
            <a:r>
              <a:rPr lang="fr-CA" sz="1400" dirty="0"/>
              <a:t>55% plus absentéisme scolaire, 36% plus </a:t>
            </a:r>
            <a:r>
              <a:rPr lang="fr-CA" sz="1400" dirty="0" err="1"/>
              <a:t>hospit</a:t>
            </a:r>
            <a:r>
              <a:rPr lang="fr-CA" sz="1400" dirty="0"/>
              <a:t>/urgence </a:t>
            </a:r>
          </a:p>
          <a:p>
            <a:r>
              <a:rPr lang="fr-CA" sz="1400" dirty="0" err="1"/>
              <a:t>Stresseur</a:t>
            </a:r>
            <a:r>
              <a:rPr lang="fr-CA" sz="1400" dirty="0"/>
              <a:t> aigue 81,8%</a:t>
            </a:r>
          </a:p>
        </p:txBody>
      </p:sp>
    </p:spTree>
    <p:extLst>
      <p:ext uri="{BB962C8B-B14F-4D97-AF65-F5344CB8AC3E}">
        <p14:creationId xmlns:p14="http://schemas.microsoft.com/office/powerpoint/2010/main" val="76071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F6FF05F-2A7D-9C93-BA20-2EB3CC165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549" y="593710"/>
            <a:ext cx="4093028" cy="4436615"/>
          </a:xfrm>
        </p:spPr>
        <p:txBody>
          <a:bodyPr/>
          <a:lstStyle/>
          <a:p>
            <a:pPr marL="101600" indent="0" algn="ctr">
              <a:buNone/>
            </a:pPr>
            <a:r>
              <a:rPr lang="fr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#3: 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Rapid onset of functional tic-like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behaviours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in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young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adults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during the COVID-19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pandemic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</a:t>
            </a:r>
            <a:r>
              <a:rPr lang="fr-CA" sz="1400" b="0" i="1" dirty="0">
                <a:effectLst/>
                <a:latin typeface="PT Serif" panose="020A0603040505020204" pitchFamily="18" charset="0"/>
              </a:rPr>
              <a:t>(</a:t>
            </a:r>
            <a:r>
              <a:rPr lang="fr-CA" sz="1400" u="none" strike="noStrike" dirty="0" err="1">
                <a:effectLst/>
              </a:rPr>
              <a:t>Pringsheim</a:t>
            </a:r>
            <a:r>
              <a:rPr lang="fr-CA" sz="1400" u="none" strike="noStrike" dirty="0">
                <a:effectLst/>
              </a:rPr>
              <a:t> &amp; </a:t>
            </a:r>
            <a:r>
              <a:rPr lang="fr-CA" sz="1400" dirty="0"/>
              <a:t>Martino</a:t>
            </a:r>
            <a:r>
              <a:rPr lang="fr-CA" sz="1400" u="none" strike="noStrike" dirty="0">
                <a:effectLst/>
              </a:rPr>
              <a:t> 2021)</a:t>
            </a:r>
          </a:p>
          <a:p>
            <a:r>
              <a:rPr lang="fr-CA" sz="1400" dirty="0"/>
              <a:t>Données prospectives</a:t>
            </a:r>
          </a:p>
          <a:p>
            <a:r>
              <a:rPr lang="fr-CA" sz="1400" dirty="0"/>
              <a:t>Recrutement via référence au </a:t>
            </a:r>
            <a:r>
              <a:rPr lang="fr-CA" sz="1400" i="1" dirty="0"/>
              <a:t>Calgary Movement disorders Program</a:t>
            </a:r>
            <a:r>
              <a:rPr lang="fr-CA" sz="1400" dirty="0"/>
              <a:t> pour tics </a:t>
            </a:r>
          </a:p>
          <a:p>
            <a:r>
              <a:rPr lang="fr-CA" sz="1400" dirty="0"/>
              <a:t>Questionnaires + évaluation clinique </a:t>
            </a:r>
          </a:p>
          <a:p>
            <a:pPr lvl="1"/>
            <a:r>
              <a:rPr lang="fr-CA" sz="1400" dirty="0"/>
              <a:t>9 patients tics fonctionnels</a:t>
            </a:r>
          </a:p>
          <a:p>
            <a:r>
              <a:rPr lang="fr-CA" sz="1400" dirty="0"/>
              <a:t>Démographique, comorbidité</a:t>
            </a:r>
            <a:r>
              <a:rPr lang="fr-CA" sz="1400"/>
              <a:t>, YGTSS…</a:t>
            </a:r>
            <a:endParaRPr lang="fr-CA" sz="1400" dirty="0"/>
          </a:p>
          <a:p>
            <a:r>
              <a:rPr lang="fr-CA" sz="1400" dirty="0"/>
              <a:t>Tics primaires vs fonctionnels</a:t>
            </a:r>
          </a:p>
          <a:p>
            <a:r>
              <a:rPr lang="fr-CA" sz="1400" dirty="0"/>
              <a:t>YGTSS (impact) score 33,8 fonctionnel vs 19,1 tics primaires (p = 0,003)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1501F1-3ACF-B78E-A537-A4350EA96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Méthodes</a:t>
            </a:r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E843113B-8ECB-B1F7-D255-4056FFB8509F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49788" y="593710"/>
            <a:ext cx="4094162" cy="4300553"/>
          </a:xfrm>
        </p:spPr>
        <p:txBody>
          <a:bodyPr/>
          <a:lstStyle/>
          <a:p>
            <a:pPr marL="101600" indent="0" algn="ctr">
              <a:buNone/>
            </a:pPr>
            <a:r>
              <a:rPr lang="fr-CA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#4: 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The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spectrum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of functional tic-like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behaviours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: Data from an international </a:t>
            </a:r>
            <a:r>
              <a:rPr lang="fr-CA" sz="1400" b="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registry</a:t>
            </a:r>
            <a:r>
              <a:rPr lang="fr-CA" sz="1400" b="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T Serif" panose="020A0603040505020204" pitchFamily="18" charset="0"/>
              </a:rPr>
              <a:t> </a:t>
            </a:r>
            <a:r>
              <a:rPr lang="fr-CA" sz="1400" b="0" i="1" dirty="0">
                <a:effectLst/>
                <a:latin typeface="PT Serif" panose="020A0603040505020204" pitchFamily="18" charset="0"/>
              </a:rPr>
              <a:t>(</a:t>
            </a:r>
            <a:r>
              <a:rPr lang="da-DK" sz="1400" u="none" strike="noStrike" dirty="0">
                <a:effectLst/>
              </a:rPr>
              <a:t>Martino et al. 2023)</a:t>
            </a:r>
            <a:endParaRPr lang="fr-CA" sz="1400" u="none" strike="noStrike" dirty="0">
              <a:effectLst/>
            </a:endParaRPr>
          </a:p>
          <a:p>
            <a:r>
              <a:rPr lang="fr-CA" sz="1400" dirty="0"/>
              <a:t>10 centres tertiaires à travers le monde (Amérique du Nord et Europe)</a:t>
            </a:r>
          </a:p>
          <a:p>
            <a:r>
              <a:rPr lang="fr-CA" sz="1400" dirty="0"/>
              <a:t>N = 294, uniquement tics fonctionnels </a:t>
            </a:r>
          </a:p>
          <a:p>
            <a:r>
              <a:rPr lang="fr-CA" sz="1400" dirty="0"/>
              <a:t>Critères inclusion; dx tb tics fonctionnels par spécialiste, avec max sévérité sc fin 2019-juin 2022. </a:t>
            </a:r>
          </a:p>
          <a:p>
            <a:r>
              <a:rPr lang="fr-CA" sz="1400" dirty="0"/>
              <a:t>Rétrospectif</a:t>
            </a:r>
          </a:p>
          <a:p>
            <a:pPr lvl="1"/>
            <a:r>
              <a:rPr lang="fr-CA" sz="1400" dirty="0"/>
              <a:t>Révision dossiers cliniques </a:t>
            </a:r>
          </a:p>
          <a:p>
            <a:r>
              <a:rPr lang="fr-CA" sz="1400" dirty="0"/>
              <a:t>F = 87%. Age médian 15,1 ans. </a:t>
            </a:r>
          </a:p>
          <a:p>
            <a:r>
              <a:rPr lang="fr-CA" sz="1400" dirty="0"/>
              <a:t>Facteur précipitant 64%</a:t>
            </a:r>
          </a:p>
          <a:p>
            <a:endParaRPr lang="fr-CA" sz="1400" dirty="0"/>
          </a:p>
        </p:txBody>
      </p:sp>
    </p:spTree>
    <p:extLst>
      <p:ext uri="{BB962C8B-B14F-4D97-AF65-F5344CB8AC3E}">
        <p14:creationId xmlns:p14="http://schemas.microsoft.com/office/powerpoint/2010/main" val="336246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E6ED5-CE63-6C66-AF5C-BBB7CBC61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Résultats (PICO)</a:t>
            </a:r>
            <a:endParaRPr lang="fr-CA" dirty="0">
              <a:solidFill>
                <a:srgbClr val="C00000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E68DE6-8FD4-1A5E-1513-81C435A45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356894"/>
              </p:ext>
            </p:extLst>
          </p:nvPr>
        </p:nvGraphicFramePr>
        <p:xfrm>
          <a:off x="382984" y="1454250"/>
          <a:ext cx="8351713" cy="2597049"/>
        </p:xfrm>
        <a:graphic>
          <a:graphicData uri="http://schemas.openxmlformats.org/drawingml/2006/table">
            <a:tbl>
              <a:tblPr>
                <a:tableStyleId>{4E4EEC15-A9DF-411B-84D9-FE5B546B08F0}</a:tableStyleId>
              </a:tblPr>
              <a:tblGrid>
                <a:gridCol w="1407716">
                  <a:extLst>
                    <a:ext uri="{9D8B030D-6E8A-4147-A177-3AD203B41FA5}">
                      <a16:colId xmlns:a16="http://schemas.microsoft.com/office/drawing/2014/main" val="2848799494"/>
                    </a:ext>
                  </a:extLst>
                </a:gridCol>
                <a:gridCol w="1840420">
                  <a:extLst>
                    <a:ext uri="{9D8B030D-6E8A-4147-A177-3AD203B41FA5}">
                      <a16:colId xmlns:a16="http://schemas.microsoft.com/office/drawing/2014/main" val="925102289"/>
                    </a:ext>
                  </a:extLst>
                </a:gridCol>
                <a:gridCol w="1654032">
                  <a:extLst>
                    <a:ext uri="{9D8B030D-6E8A-4147-A177-3AD203B41FA5}">
                      <a16:colId xmlns:a16="http://schemas.microsoft.com/office/drawing/2014/main" val="480223026"/>
                    </a:ext>
                  </a:extLst>
                </a:gridCol>
                <a:gridCol w="1821832">
                  <a:extLst>
                    <a:ext uri="{9D8B030D-6E8A-4147-A177-3AD203B41FA5}">
                      <a16:colId xmlns:a16="http://schemas.microsoft.com/office/drawing/2014/main" val="3744230335"/>
                    </a:ext>
                  </a:extLst>
                </a:gridCol>
                <a:gridCol w="1627713">
                  <a:extLst>
                    <a:ext uri="{9D8B030D-6E8A-4147-A177-3AD203B41FA5}">
                      <a16:colId xmlns:a16="http://schemas.microsoft.com/office/drawing/2014/main" val="1700496390"/>
                    </a:ext>
                  </a:extLst>
                </a:gridCol>
              </a:tblGrid>
              <a:tr h="1004098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 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Article #1</a:t>
                      </a:r>
                      <a:br>
                        <a:rPr lang="fr-CA" sz="1200" u="none" strike="noStrike" dirty="0">
                          <a:effectLst/>
                        </a:rPr>
                      </a:br>
                      <a:r>
                        <a:rPr lang="fr-CA" sz="1200" u="none" strike="noStrike" dirty="0">
                          <a:effectLst/>
                        </a:rPr>
                        <a:t>(</a:t>
                      </a:r>
                      <a:r>
                        <a:rPr lang="fr-CA" sz="1200" u="none" strike="noStrike" dirty="0" err="1">
                          <a:effectLst/>
                        </a:rPr>
                        <a:t>Pringsheim</a:t>
                      </a:r>
                      <a:r>
                        <a:rPr lang="fr-CA" sz="1200" u="none" strike="noStrike" dirty="0">
                          <a:effectLst/>
                        </a:rPr>
                        <a:t> et al. 2021)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1200" u="none" strike="noStrike" dirty="0">
                          <a:effectLst/>
                        </a:rPr>
                        <a:t>Article #2</a:t>
                      </a:r>
                      <a:br>
                        <a:rPr lang="da-DK" sz="1200" u="none" strike="noStrike" dirty="0">
                          <a:effectLst/>
                        </a:rPr>
                      </a:br>
                      <a:r>
                        <a:rPr lang="da-DK" sz="1200" u="none" strike="noStrike" dirty="0">
                          <a:effectLst/>
                        </a:rPr>
                        <a:t>(Han et al. 2022)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Article #3</a:t>
                      </a:r>
                      <a:br>
                        <a:rPr lang="fr-CA" sz="1200" u="none" strike="noStrike" dirty="0">
                          <a:effectLst/>
                        </a:rPr>
                      </a:br>
                      <a:r>
                        <a:rPr lang="fr-CA" sz="1200" u="none" strike="noStrike" dirty="0">
                          <a:effectLst/>
                        </a:rPr>
                        <a:t>(</a:t>
                      </a:r>
                      <a:r>
                        <a:rPr lang="fr-CA" sz="1200" u="none" strike="noStrike" dirty="0" err="1">
                          <a:effectLst/>
                        </a:rPr>
                        <a:t>Pringsheim</a:t>
                      </a:r>
                      <a:r>
                        <a:rPr lang="fr-CA" sz="1200" u="none" strike="noStrike" dirty="0">
                          <a:effectLst/>
                        </a:rPr>
                        <a:t> T., Martino D. 2021)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Article #4</a:t>
                      </a:r>
                      <a:br>
                        <a:rPr lang="fr-CA" sz="1200" u="none" strike="noStrike" dirty="0">
                          <a:effectLst/>
                        </a:rPr>
                      </a:br>
                      <a:r>
                        <a:rPr lang="fr-CA" sz="1200" u="none" strike="noStrike" dirty="0">
                          <a:effectLst/>
                        </a:rPr>
                        <a:t>(Martino et al. 2023)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416303"/>
                  </a:ext>
                </a:extLst>
              </a:tr>
              <a:tr h="397622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Type d'étude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Cohorte, prospective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Cohorte, rétrospective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Cohorte, prospective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Cohorte, rétrospective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extLst>
                  <a:ext uri="{0D108BD9-81ED-4DB2-BD59-A6C34878D82A}">
                    <a16:rowId xmlns:a16="http://schemas.microsoft.com/office/drawing/2014/main" val="3821496502"/>
                  </a:ext>
                </a:extLst>
              </a:tr>
              <a:tr h="397622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N = ? 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290 (20)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185 (22)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33 (9)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294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extLst>
                  <a:ext uri="{0D108BD9-81ED-4DB2-BD59-A6C34878D82A}">
                    <a16:rowId xmlns:a16="http://schemas.microsoft.com/office/drawing/2014/main" val="3630228566"/>
                  </a:ext>
                </a:extLst>
              </a:tr>
              <a:tr h="400085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Exposition médias sociaux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A" sz="1200" u="none" strike="noStrike" dirty="0">
                          <a:effectLst/>
                        </a:rPr>
                        <a:t>100%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18,2%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100%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57%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extLst>
                  <a:ext uri="{0D108BD9-81ED-4DB2-BD59-A6C34878D82A}">
                    <a16:rowId xmlns:a16="http://schemas.microsoft.com/office/drawing/2014/main" val="834612739"/>
                  </a:ext>
                </a:extLst>
              </a:tr>
              <a:tr h="397622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Statistiques?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>
                    <a:solidFill>
                      <a:schemeClr val="accent6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Non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Non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>
                          <a:effectLst/>
                        </a:rPr>
                        <a:t>Non</a:t>
                      </a:r>
                      <a:endParaRPr lang="fr-CA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1200" u="none" strike="noStrike" dirty="0">
                          <a:effectLst/>
                        </a:rPr>
                        <a:t>Oui</a:t>
                      </a:r>
                      <a:endParaRPr lang="fr-CA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243" marR="4243" marT="4243" marB="0" anchor="ctr"/>
                </a:tc>
                <a:extLst>
                  <a:ext uri="{0D108BD9-81ED-4DB2-BD59-A6C34878D82A}">
                    <a16:rowId xmlns:a16="http://schemas.microsoft.com/office/drawing/2014/main" val="2918928850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E0E904B4-92A5-FE49-1103-E255B61A35A5}"/>
              </a:ext>
            </a:extLst>
          </p:cNvPr>
          <p:cNvSpPr txBox="1"/>
          <p:nvPr/>
        </p:nvSpPr>
        <p:spPr>
          <a:xfrm>
            <a:off x="6836228" y="4254192"/>
            <a:ext cx="2116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92% participants ont répondus =&gt; 52% n total</a:t>
            </a:r>
          </a:p>
          <a:p>
            <a:r>
              <a:rPr lang="fr-CA" sz="1200" dirty="0"/>
              <a:t>44% </a:t>
            </a:r>
            <a:r>
              <a:rPr lang="fr-CA" sz="1200" dirty="0" err="1"/>
              <a:t>Tiktok</a:t>
            </a:r>
            <a:r>
              <a:rPr lang="fr-CA" sz="1200" dirty="0"/>
              <a:t>, 56% autre</a:t>
            </a:r>
          </a:p>
        </p:txBody>
      </p:sp>
      <p:sp>
        <p:nvSpPr>
          <p:cNvPr id="10" name="Flèche : virage 9">
            <a:extLst>
              <a:ext uri="{FF2B5EF4-FFF2-40B4-BE49-F238E27FC236}">
                <a16:creationId xmlns:a16="http://schemas.microsoft.com/office/drawing/2014/main" id="{3CB8A314-1443-855B-0B3D-6FD42DC5EFDC}"/>
              </a:ext>
            </a:extLst>
          </p:cNvPr>
          <p:cNvSpPr/>
          <p:nvPr/>
        </p:nvSpPr>
        <p:spPr>
          <a:xfrm rot="5400000">
            <a:off x="8153783" y="3673278"/>
            <a:ext cx="856970" cy="304858"/>
          </a:xfrm>
          <a:prstGeom prst="bentArrow">
            <a:avLst>
              <a:gd name="adj1" fmla="val 3336"/>
              <a:gd name="adj2" fmla="val 23334"/>
              <a:gd name="adj3" fmla="val 26667"/>
              <a:gd name="adj4" fmla="val 470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7161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A053CE-B409-E105-2417-6526444C9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Article #4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BDE2D99-2E44-1721-2076-3734BD6E0E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F789DA2-BB47-214C-AD17-5C16B91C6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5386"/>
            <a:ext cx="9144000" cy="42898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81019A-B0D0-D12D-8153-C5F72C262D27}"/>
              </a:ext>
            </a:extLst>
          </p:cNvPr>
          <p:cNvSpPr/>
          <p:nvPr/>
        </p:nvSpPr>
        <p:spPr>
          <a:xfrm>
            <a:off x="114300" y="4424925"/>
            <a:ext cx="8547100" cy="42845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651CCAC-DEB1-C209-9348-C8BBC1B91F4A}"/>
              </a:ext>
            </a:extLst>
          </p:cNvPr>
          <p:cNvSpPr txBox="1"/>
          <p:nvPr/>
        </p:nvSpPr>
        <p:spPr>
          <a:xfrm>
            <a:off x="0" y="4842988"/>
            <a:ext cx="2491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Source: Martino et al. 2023</a:t>
            </a:r>
          </a:p>
        </p:txBody>
      </p:sp>
    </p:spTree>
    <p:extLst>
      <p:ext uri="{BB962C8B-B14F-4D97-AF65-F5344CB8AC3E}">
        <p14:creationId xmlns:p14="http://schemas.microsoft.com/office/powerpoint/2010/main" val="206136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C35D18-E4B4-8F58-F863-5FCA86B407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Médias sociaux (+) vs (-)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1E3B48-7C46-B805-CB05-4B47E0EFA3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C32D868-C523-2FCA-36B7-BF3F63EC7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7000"/>
            <a:ext cx="9144000" cy="34494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5C7BEA-D355-8246-8E32-B5033A97A102}"/>
              </a:ext>
            </a:extLst>
          </p:cNvPr>
          <p:cNvSpPr/>
          <p:nvPr/>
        </p:nvSpPr>
        <p:spPr>
          <a:xfrm>
            <a:off x="0" y="2107474"/>
            <a:ext cx="8804366" cy="46427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54F640-E633-E138-59DC-5E97D1DD06B3}"/>
              </a:ext>
            </a:extLst>
          </p:cNvPr>
          <p:cNvSpPr txBox="1"/>
          <p:nvPr/>
        </p:nvSpPr>
        <p:spPr>
          <a:xfrm>
            <a:off x="0" y="4842988"/>
            <a:ext cx="24917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" dirty="0"/>
              <a:t>Source: Martino et al. 2023</a:t>
            </a:r>
          </a:p>
        </p:txBody>
      </p:sp>
    </p:spTree>
    <p:extLst>
      <p:ext uri="{BB962C8B-B14F-4D97-AF65-F5344CB8AC3E}">
        <p14:creationId xmlns:p14="http://schemas.microsoft.com/office/powerpoint/2010/main" val="30791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EC5F8C0-6C99-71F9-183E-4B20A42F2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" y="970574"/>
            <a:ext cx="4152900" cy="3913845"/>
          </a:xfrm>
        </p:spPr>
        <p:txBody>
          <a:bodyPr/>
          <a:lstStyle/>
          <a:p>
            <a:pPr marL="101600" indent="0">
              <a:buNone/>
            </a:pPr>
            <a:r>
              <a:rPr lang="fr-CA" sz="1600" u="sng" dirty="0"/>
              <a:t>Points positifs</a:t>
            </a:r>
            <a:endParaRPr lang="fr-CA" sz="1600" dirty="0"/>
          </a:p>
          <a:p>
            <a:r>
              <a:rPr lang="fr-CA" sz="1600" dirty="0"/>
              <a:t>Expertise des auteurs (psychiatres, neurologistes, spécialistes des troubles de mouvement…)</a:t>
            </a:r>
          </a:p>
          <a:p>
            <a:r>
              <a:rPr lang="fr-CA" sz="1600" dirty="0"/>
              <a:t>Population démographiquement similaire à la notre</a:t>
            </a:r>
          </a:p>
          <a:p>
            <a:r>
              <a:rPr lang="fr-CA" sz="1600" dirty="0"/>
              <a:t>Utilisation d’outils reconnus (notamment Yale Global Tic Severity </a:t>
            </a:r>
            <a:r>
              <a:rPr lang="fr-CA" sz="1600" dirty="0" err="1"/>
              <a:t>Scale</a:t>
            </a:r>
            <a:r>
              <a:rPr lang="fr-CA" sz="1600" dirty="0"/>
              <a:t> score) dans leurs évaluations</a:t>
            </a:r>
          </a:p>
          <a:p>
            <a:r>
              <a:rPr lang="fr-CA" sz="1600" dirty="0"/>
              <a:t>Éthique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2B8E0C8-BE89-4C0B-2905-259F7BDA851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671060" y="970574"/>
            <a:ext cx="4206240" cy="3913845"/>
          </a:xfrm>
        </p:spPr>
        <p:txBody>
          <a:bodyPr/>
          <a:lstStyle/>
          <a:p>
            <a:pPr marL="101600" indent="0">
              <a:buNone/>
            </a:pPr>
            <a:r>
              <a:rPr lang="fr-CA" sz="1600" u="sng" dirty="0"/>
              <a:t>Points négatifs</a:t>
            </a:r>
            <a:endParaRPr lang="fr-CA" sz="1600" dirty="0"/>
          </a:p>
          <a:p>
            <a:r>
              <a:rPr lang="fr-CA" sz="1600" dirty="0"/>
              <a:t>Auteurs </a:t>
            </a:r>
          </a:p>
          <a:p>
            <a:r>
              <a:rPr lang="fr-CA" sz="1600" dirty="0"/>
              <a:t>Biais sélection</a:t>
            </a:r>
          </a:p>
          <a:p>
            <a:r>
              <a:rPr lang="fr-CA" sz="1600" dirty="0"/>
              <a:t>Échantillonnage tics fonctionnels petit pour 3 des 4 articles</a:t>
            </a:r>
          </a:p>
          <a:p>
            <a:r>
              <a:rPr lang="fr-CA" sz="1600" dirty="0"/>
              <a:t>Absence de données statistiques sur PICO pour 3 des 4 articles</a:t>
            </a:r>
          </a:p>
          <a:p>
            <a:r>
              <a:rPr lang="fr-CA" sz="1600" dirty="0"/>
              <a:t>Résultat dichotomique (oui/non)</a:t>
            </a:r>
          </a:p>
          <a:p>
            <a:pPr lvl="1"/>
            <a:r>
              <a:rPr lang="fr-CA" sz="1600" dirty="0"/>
              <a:t>Pas de quantification</a:t>
            </a:r>
          </a:p>
          <a:p>
            <a:pPr lvl="1"/>
            <a:r>
              <a:rPr lang="fr-CA" sz="1600" dirty="0"/>
              <a:t>Possibilité de non-divulgation</a:t>
            </a:r>
          </a:p>
          <a:p>
            <a:r>
              <a:rPr lang="fr-CA" sz="1600" dirty="0"/>
              <a:t>Très peu de littérature</a:t>
            </a:r>
          </a:p>
          <a:p>
            <a:endParaRPr lang="fr-CA" sz="16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CBEC420-9DF5-9652-CE82-84E29A976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Critique</a:t>
            </a:r>
          </a:p>
        </p:txBody>
      </p:sp>
    </p:spTree>
    <p:extLst>
      <p:ext uri="{BB962C8B-B14F-4D97-AF65-F5344CB8AC3E}">
        <p14:creationId xmlns:p14="http://schemas.microsoft.com/office/powerpoint/2010/main" val="360825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60EDE-2C01-AF94-17F6-02BA2C68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Quelques chiffres…</a:t>
            </a:r>
          </a:p>
        </p:txBody>
      </p:sp>
      <p:pic>
        <p:nvPicPr>
          <p:cNvPr id="2050" name="Picture 2" descr="US TikTok Users, 2019-2025 (millions, % change, and % of internet users)">
            <a:extLst>
              <a:ext uri="{FF2B5EF4-FFF2-40B4-BE49-F238E27FC236}">
                <a16:creationId xmlns:a16="http://schemas.microsoft.com/office/drawing/2014/main" id="{4D19A6DB-2EDC-2ED1-AD5A-41B16EDA5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133" y="888025"/>
            <a:ext cx="3950917" cy="364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D514939-433E-2E29-3735-11210E5C342C}"/>
              </a:ext>
            </a:extLst>
          </p:cNvPr>
          <p:cNvSpPr txBox="1"/>
          <p:nvPr/>
        </p:nvSpPr>
        <p:spPr>
          <a:xfrm>
            <a:off x="361950" y="1139845"/>
            <a:ext cx="39509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76% des Canadiens entre 18 et 24 ans ont un compte </a:t>
            </a:r>
            <a:r>
              <a:rPr lang="fr-CA" sz="1600" dirty="0" err="1"/>
              <a:t>TikTok</a:t>
            </a:r>
            <a:r>
              <a:rPr lang="fr-CA" sz="1600" dirty="0"/>
              <a:t>. 65% d’entre eux visitent la plateforme quotidiennement. </a:t>
            </a:r>
          </a:p>
          <a:p>
            <a:r>
              <a:rPr lang="fr-CA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fr-CA" sz="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https://canadiansinternet.com/2022-report-social-media-use-in-canada-statistics/</a:t>
            </a:r>
            <a:endParaRPr lang="fr-CA" sz="800" dirty="0"/>
          </a:p>
          <a:p>
            <a:endParaRPr lang="fr-CA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58050C-6FF6-BA44-C74F-DD258F8B2E70}"/>
              </a:ext>
            </a:extLst>
          </p:cNvPr>
          <p:cNvSpPr txBox="1"/>
          <p:nvPr/>
        </p:nvSpPr>
        <p:spPr>
          <a:xfrm>
            <a:off x="361950" y="2349682"/>
            <a:ext cx="360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États-Unis: 60% utilisateurs entre 16 et 24 ans </a:t>
            </a:r>
          </a:p>
          <a:p>
            <a:r>
              <a:rPr lang="fr-CA" sz="1600" dirty="0">
                <a:latin typeface="PT Serif" panose="020A0603040505020204" pitchFamily="18" charset="0"/>
              </a:rPr>
              <a:t>60% </a:t>
            </a:r>
            <a:r>
              <a:rPr lang="fr-CA" sz="1600" b="0" i="0" dirty="0">
                <a:solidFill>
                  <a:srgbClr val="202124"/>
                </a:solidFill>
                <a:effectLst/>
                <a:latin typeface="PT Serif" panose="020A0603040505020204" pitchFamily="18" charset="0"/>
              </a:rPr>
              <a:t>♀ / 40% ♂</a:t>
            </a:r>
            <a:endParaRPr lang="fr-CA" sz="1600" dirty="0">
              <a:latin typeface="PT Serif" panose="020A0603040505020204" pitchFamily="18" charset="0"/>
            </a:endParaRPr>
          </a:p>
          <a:p>
            <a:r>
              <a:rPr lang="fr-CA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fr-CA" sz="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https://wallaroomedia.com/blog/social-media/tiktok-statistics/</a:t>
            </a:r>
            <a:endParaRPr lang="fr-CA" sz="8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E2E0C53-3B08-3F89-A76D-EB58794D6280}"/>
              </a:ext>
            </a:extLst>
          </p:cNvPr>
          <p:cNvSpPr txBox="1"/>
          <p:nvPr/>
        </p:nvSpPr>
        <p:spPr>
          <a:xfrm>
            <a:off x="361950" y="3455015"/>
            <a:ext cx="3600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/>
              <a:t>Près de la moitié des jeunes de la génération Z vont vers </a:t>
            </a:r>
            <a:r>
              <a:rPr lang="fr-CA" sz="1600" dirty="0" err="1"/>
              <a:t>TikTok</a:t>
            </a:r>
            <a:r>
              <a:rPr lang="fr-CA" sz="1600" dirty="0"/>
              <a:t> pour la recherche d’information. </a:t>
            </a:r>
            <a:endParaRPr lang="fr-CA" sz="1600" dirty="0">
              <a:latin typeface="PT Serif" panose="020A0603040505020204" pitchFamily="18" charset="0"/>
            </a:endParaRPr>
          </a:p>
          <a:p>
            <a:r>
              <a:rPr lang="fr-CA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fr-CA" sz="800" dirty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https://wallaroomedia.com/blog/social-media/tiktok-statistics/</a:t>
            </a:r>
            <a:endParaRPr lang="fr-CA" sz="800" dirty="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4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36D7FC-717F-FFF2-5532-7F2D8E6FA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Discussion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8B39468-8485-B19D-D9FB-BD7E80F12E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Phénomène nouveau =&gt; Données limitées</a:t>
            </a:r>
          </a:p>
          <a:p>
            <a:r>
              <a:rPr lang="fr-CA" dirty="0"/>
              <a:t>Études descriptives =&gt; Pas d’unité de mesure</a:t>
            </a:r>
          </a:p>
          <a:p>
            <a:r>
              <a:rPr lang="fr-CA" dirty="0"/>
              <a:t>Lien de causalité ne peut être établi actuellement</a:t>
            </a:r>
          </a:p>
          <a:p>
            <a:pPr lvl="1"/>
            <a:r>
              <a:rPr lang="fr-CA" dirty="0"/>
              <a:t>Lien plausible!</a:t>
            </a:r>
          </a:p>
        </p:txBody>
      </p:sp>
    </p:spTree>
    <p:extLst>
      <p:ext uri="{BB962C8B-B14F-4D97-AF65-F5344CB8AC3E}">
        <p14:creationId xmlns:p14="http://schemas.microsoft.com/office/powerpoint/2010/main" val="3092984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58E18745-CC03-B1B1-A347-34F7EBB996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600" dirty="0"/>
              <a:t>Modèle pathophysiologique hypothétique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6EE700-FF63-23D2-2E54-D8D1234AAB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9004" y="414117"/>
            <a:ext cx="7305991" cy="39825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E6E395E-4142-106C-676B-B5EDEF9C5A4E}"/>
              </a:ext>
            </a:extLst>
          </p:cNvPr>
          <p:cNvSpPr txBox="1"/>
          <p:nvPr/>
        </p:nvSpPr>
        <p:spPr>
          <a:xfrm>
            <a:off x="114300" y="4838700"/>
            <a:ext cx="19126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900" dirty="0"/>
              <a:t>Source: </a:t>
            </a:r>
            <a:r>
              <a:rPr lang="fr-CA" sz="900" dirty="0" err="1"/>
              <a:t>Pringsheim</a:t>
            </a:r>
            <a:r>
              <a:rPr lang="fr-CA" sz="9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3650896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1FC18C-E3CE-1B83-D0DB-B0EBD0DC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Conclusion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A6E2AA-255C-E8F2-F202-17396884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7100" y="853440"/>
            <a:ext cx="7909800" cy="3832859"/>
          </a:xfrm>
        </p:spPr>
        <p:txBody>
          <a:bodyPr/>
          <a:lstStyle/>
          <a:p>
            <a:r>
              <a:rPr lang="fr-CA" dirty="0"/>
              <a:t>Études observationnelles + phénomène nouveau =&gt; Limite aux applications cliniques concrètes</a:t>
            </a:r>
          </a:p>
          <a:p>
            <a:pPr lvl="1"/>
            <a:r>
              <a:rPr lang="fr-CA" dirty="0"/>
              <a:t>Besoin davantage d’études ++</a:t>
            </a:r>
          </a:p>
          <a:p>
            <a:pPr lvl="1"/>
            <a:r>
              <a:rPr lang="fr-CA" dirty="0"/>
              <a:t>Plus de rigueur</a:t>
            </a:r>
          </a:p>
          <a:p>
            <a:r>
              <a:rPr lang="fr-CA" dirty="0"/>
              <a:t>Utile pour: </a:t>
            </a:r>
          </a:p>
          <a:p>
            <a:pPr lvl="1"/>
            <a:r>
              <a:rPr lang="fr-CA" dirty="0"/>
              <a:t>Tourette vs tics fonctionnels</a:t>
            </a:r>
          </a:p>
          <a:p>
            <a:pPr lvl="1"/>
            <a:r>
              <a:rPr lang="fr-CA" dirty="0"/>
              <a:t>Leçon: Questionner utilisation médias sociaux/internet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63050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E6934-F7F6-9D50-410E-F79C71EC4E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Questions?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D0876FA-1031-10F8-DB8F-5655F0D49A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Merci pour votre écoute</a:t>
            </a:r>
          </a:p>
        </p:txBody>
      </p:sp>
    </p:spTree>
    <p:extLst>
      <p:ext uri="{BB962C8B-B14F-4D97-AF65-F5344CB8AC3E}">
        <p14:creationId xmlns:p14="http://schemas.microsoft.com/office/powerpoint/2010/main" val="1538772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F1BB6D-E82B-D63E-7BD0-EA27597C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Bibliographie des articles analysés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65DECC-A91D-E72F-85E5-45D1EF1DD9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CA" sz="1200" b="0" i="0" dirty="0" err="1">
                <a:effectLst/>
                <a:latin typeface="PT Serif" panose="020A0603040505020204" pitchFamily="18" charset="0"/>
              </a:rPr>
              <a:t>Pringsheim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 T., et al. (2021). Rapid Onset Functional Tic-Like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Behaviors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in Young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Females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During the COVID-19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Pandemic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.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Movement disorders : official journal of the Movement Disorder Society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36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(12), 2707–2713. </a:t>
            </a:r>
            <a:r>
              <a:rPr lang="fr-CA" sz="1200" b="0" i="0" dirty="0">
                <a:effectLst/>
                <a:latin typeface="PT Serif" panose="020A0603040505020204" pitchFamily="18" charset="0"/>
                <a:hlinkClick r:id="rId2"/>
              </a:rPr>
              <a:t>https://doi.org/10.1002/mds.28778</a:t>
            </a:r>
            <a:endParaRPr lang="fr-CA" sz="1200" b="0" i="0" dirty="0">
              <a:effectLst/>
              <a:latin typeface="PT Serif" panose="020A0603040505020204" pitchFamily="18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CA" sz="1200" b="0" i="0" dirty="0">
                <a:effectLst/>
                <a:latin typeface="PT Serif" panose="020A0603040505020204" pitchFamily="18" charset="0"/>
              </a:rPr>
              <a:t>Han, V. X., et al. (2022). Rapid onset functional tic-like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behaviours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in children and adolescents during COVID-19: Clinical features, assessment and biopsychosocial treatment approach.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Journal of 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paediatrics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 and 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child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 health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58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(7), 1181–1187. </a:t>
            </a:r>
            <a:r>
              <a:rPr lang="fr-CA" sz="1200" b="0" i="0" dirty="0">
                <a:effectLst/>
                <a:latin typeface="PT Serif" panose="020A0603040505020204" pitchFamily="18" charset="0"/>
                <a:hlinkClick r:id="rId3"/>
              </a:rPr>
              <a:t>https://doi.org/10.1111/jpc.15932</a:t>
            </a:r>
            <a:endParaRPr lang="fr-CA" sz="1200" b="0" i="0" dirty="0">
              <a:effectLst/>
              <a:latin typeface="PT Serif" panose="020A0603040505020204" pitchFamily="18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CA" sz="1200" b="0" i="0" dirty="0" err="1">
                <a:effectLst/>
                <a:latin typeface="PT Serif" panose="020A0603040505020204" pitchFamily="18" charset="0"/>
              </a:rPr>
              <a:t>Pringsheim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 T., &amp; Martino, D. (2021). Rapid onset of functional tic-like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behaviours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in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young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adults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during the COVID-19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pandemic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. 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European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 journal of 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neurology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28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(11), 3805–3808. </a:t>
            </a:r>
            <a:r>
              <a:rPr lang="fr-CA" sz="1200" b="0" i="0" dirty="0">
                <a:effectLst/>
                <a:latin typeface="PT Serif" panose="020A0603040505020204" pitchFamily="18" charset="0"/>
                <a:hlinkClick r:id="rId4"/>
              </a:rPr>
              <a:t>https://doi.org/10.1111/ene.15034</a:t>
            </a:r>
            <a:endParaRPr lang="fr-CA" sz="1200" b="0" i="0" dirty="0">
              <a:effectLst/>
              <a:latin typeface="PT Serif" panose="020A0603040505020204" pitchFamily="18" charset="0"/>
            </a:endParaRPr>
          </a:p>
          <a:p>
            <a:pPr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fr-CA" sz="1200" b="0" i="0" dirty="0">
                <a:effectLst/>
                <a:latin typeface="PT Serif" panose="020A0603040505020204" pitchFamily="18" charset="0"/>
              </a:rPr>
              <a:t>Martino, D., et al. (2023). The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spectrum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 of functional tic-like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behaviours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: Data from an international </a:t>
            </a:r>
            <a:r>
              <a:rPr lang="fr-CA" sz="1200" b="0" i="0" dirty="0" err="1">
                <a:effectLst/>
                <a:latin typeface="PT Serif" panose="020A0603040505020204" pitchFamily="18" charset="0"/>
              </a:rPr>
              <a:t>registry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. 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European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 journal of </a:t>
            </a:r>
            <a:r>
              <a:rPr lang="fr-CA" sz="1200" b="0" i="1" dirty="0" err="1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neurology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, </a:t>
            </a:r>
            <a:r>
              <a:rPr lang="fr-CA" sz="1200" b="0" i="1" dirty="0">
                <a:solidFill>
                  <a:srgbClr val="212121"/>
                </a:solidFill>
                <a:effectLst/>
                <a:latin typeface="PT Serif" panose="020A0603040505020204" pitchFamily="18" charset="0"/>
              </a:rPr>
              <a:t>30</a:t>
            </a:r>
            <a:r>
              <a:rPr lang="fr-CA" sz="1200" b="0" i="0" dirty="0">
                <a:effectLst/>
                <a:latin typeface="PT Serif" panose="020A0603040505020204" pitchFamily="18" charset="0"/>
              </a:rPr>
              <a:t>(2), 334–343. </a:t>
            </a:r>
            <a:r>
              <a:rPr lang="fr-CA" sz="1200" b="0" i="0" dirty="0">
                <a:effectLst/>
                <a:latin typeface="PT Serif" panose="020A0603040505020204" pitchFamily="18" charset="0"/>
                <a:hlinkClick r:id="rId5"/>
              </a:rPr>
              <a:t>https://doi.org/10.1111/ene.15611</a:t>
            </a:r>
            <a:endParaRPr lang="fr-CA" sz="1200" b="0" i="0" dirty="0">
              <a:effectLst/>
              <a:latin typeface="PT Serif" panose="020A0603040505020204" pitchFamily="18" charset="0"/>
            </a:endParaRPr>
          </a:p>
          <a:p>
            <a:endParaRPr lang="fr-CA" sz="1600" dirty="0"/>
          </a:p>
        </p:txBody>
      </p:sp>
    </p:spTree>
    <p:extLst>
      <p:ext uri="{BB962C8B-B14F-4D97-AF65-F5344CB8AC3E}">
        <p14:creationId xmlns:p14="http://schemas.microsoft.com/office/powerpoint/2010/main" val="3576031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C58978-44C0-9B3C-7BE7-67D859BE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39798" y="-274357"/>
            <a:ext cx="7394557" cy="857400"/>
          </a:xfrm>
        </p:spPr>
        <p:txBody>
          <a:bodyPr/>
          <a:lstStyle/>
          <a:p>
            <a:r>
              <a:rPr lang="fr-CA" dirty="0"/>
              <a:t>Annexe: Yale Global Tic Severity </a:t>
            </a:r>
            <a:r>
              <a:rPr lang="fr-CA" dirty="0" err="1"/>
              <a:t>Scale</a:t>
            </a:r>
            <a:endParaRPr lang="fr-CA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E3C37E-34E0-F4C2-BAF5-C328C60D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70" y="303167"/>
            <a:ext cx="3343740" cy="45371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211EB7-B3BA-7673-41AD-B27C30B74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876" y="303167"/>
            <a:ext cx="3216544" cy="294501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AB0283E-E86C-E97D-ABAE-731AEFBF0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733" y="3283019"/>
            <a:ext cx="3164831" cy="172719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933ABA8-1760-4956-86C9-C9EA497DC0A6}"/>
              </a:ext>
            </a:extLst>
          </p:cNvPr>
          <p:cNvSpPr txBox="1"/>
          <p:nvPr/>
        </p:nvSpPr>
        <p:spPr>
          <a:xfrm>
            <a:off x="7371538" y="4689009"/>
            <a:ext cx="19111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00" dirty="0"/>
              <a:t>Source: Canadian </a:t>
            </a:r>
            <a:r>
              <a:rPr lang="fr-CA" sz="700" dirty="0" err="1"/>
              <a:t>Pediatric</a:t>
            </a:r>
            <a:r>
              <a:rPr lang="fr-CA" sz="700" dirty="0"/>
              <a:t> Society</a:t>
            </a:r>
          </a:p>
          <a:p>
            <a:r>
              <a:rPr lang="fr-CA" sz="700" dirty="0"/>
              <a:t>https://cps.ca/uploads/mh_tools/YGTSS-Clinician_Revised_2017.pdf</a:t>
            </a:r>
          </a:p>
        </p:txBody>
      </p:sp>
    </p:spTree>
    <p:extLst>
      <p:ext uri="{BB962C8B-B14F-4D97-AF65-F5344CB8AC3E}">
        <p14:creationId xmlns:p14="http://schemas.microsoft.com/office/powerpoint/2010/main" val="3695025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9D916-F33B-ACDA-B3D6-87336EC11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57072-18FC-CA2D-D51C-811EFBE259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 smtClean="0"/>
              <a:t>26</a:t>
            </a:fld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FAE02D2-FB38-9430-0688-14BAAED64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38" y="0"/>
            <a:ext cx="51867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4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ACED2-00FE-0700-9FFE-532DA23CF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CA" dirty="0"/>
              <a:t>#Tourette (et variants)	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3DD0D57-8E1B-EB2D-BD85-A396F7493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/>
              <a:t>&gt; 10 milliards de vue!</a:t>
            </a:r>
          </a:p>
        </p:txBody>
      </p:sp>
    </p:spTree>
    <p:extLst>
      <p:ext uri="{BB962C8B-B14F-4D97-AF65-F5344CB8AC3E}">
        <p14:creationId xmlns:p14="http://schemas.microsoft.com/office/powerpoint/2010/main" val="2103205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30524_215110000_iOS">
            <a:hlinkClick r:id="" action="ppaction://media"/>
            <a:extLst>
              <a:ext uri="{FF2B5EF4-FFF2-40B4-BE49-F238E27FC236}">
                <a16:creationId xmlns:a16="http://schemas.microsoft.com/office/drawing/2014/main" id="{0A47CC9D-4E91-3F4C-2CC9-652616F9F9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6807" y="48391"/>
            <a:ext cx="2743200" cy="48768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B79FBF-2073-CC2F-83C8-6DE40D94407E}"/>
              </a:ext>
            </a:extLst>
          </p:cNvPr>
          <p:cNvSpPr txBox="1"/>
          <p:nvPr/>
        </p:nvSpPr>
        <p:spPr>
          <a:xfrm>
            <a:off x="6062775" y="2094696"/>
            <a:ext cx="28775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>
                <a:solidFill>
                  <a:schemeClr val="tx2"/>
                </a:solidFill>
                <a:latin typeface="PT Serif" panose="020A0603040505020204" pitchFamily="18" charset="0"/>
              </a:rPr>
              <a:t>Exemple de vidéo trouvé sous #tourette sur la plateforme </a:t>
            </a:r>
            <a:r>
              <a:rPr lang="fr-CA" dirty="0" err="1">
                <a:solidFill>
                  <a:schemeClr val="tx2"/>
                </a:solidFill>
                <a:latin typeface="PT Serif" panose="020A0603040505020204" pitchFamily="18" charset="0"/>
              </a:rPr>
              <a:t>Tiktok</a:t>
            </a:r>
            <a:r>
              <a:rPr lang="fr-CA" dirty="0">
                <a:solidFill>
                  <a:schemeClr val="tx2"/>
                </a:solidFill>
                <a:latin typeface="PT Serif" panose="020A0603040505020204" pitchFamily="18" charset="0"/>
              </a:rPr>
              <a:t> (14,9 millions de</a:t>
            </a:r>
            <a:r>
              <a:rPr lang="fr-CA" i="1" dirty="0">
                <a:solidFill>
                  <a:schemeClr val="tx2"/>
                </a:solidFill>
                <a:latin typeface="PT Serif" panose="020A0603040505020204" pitchFamily="18" charset="0"/>
              </a:rPr>
              <a:t> j’aime</a:t>
            </a:r>
            <a:r>
              <a:rPr lang="fr-CA" dirty="0">
                <a:solidFill>
                  <a:schemeClr val="tx2"/>
                </a:solidFill>
                <a:latin typeface="PT Serif" panose="020A0603040505020204" pitchFamily="18" charset="0"/>
              </a:rPr>
              <a:t>), où une jeune femme documente ses tics.</a:t>
            </a:r>
          </a:p>
        </p:txBody>
      </p:sp>
    </p:spTree>
    <p:extLst>
      <p:ext uri="{BB962C8B-B14F-4D97-AF65-F5344CB8AC3E}">
        <p14:creationId xmlns:p14="http://schemas.microsoft.com/office/powerpoint/2010/main" val="346079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FB7A1702-5414-ACB5-195C-7684E5C4FA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Références tics fonctionnels pré- vs </a:t>
            </a:r>
            <a:r>
              <a:rPr lang="fr-CA" dirty="0" err="1"/>
              <a:t>post-pandémie</a:t>
            </a:r>
            <a:r>
              <a:rPr lang="fr-CA" dirty="0"/>
              <a:t> COVID-19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0FB1CD-43E2-2B52-F267-D3AF0B05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18" y="84029"/>
            <a:ext cx="7458211" cy="414397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4C991D-A7AD-751C-5938-CCDF7C7AB984}"/>
              </a:ext>
            </a:extLst>
          </p:cNvPr>
          <p:cNvSpPr txBox="1"/>
          <p:nvPr/>
        </p:nvSpPr>
        <p:spPr>
          <a:xfrm>
            <a:off x="7581900" y="4928056"/>
            <a:ext cx="1981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" dirty="0"/>
              <a:t>Source: </a:t>
            </a:r>
            <a:r>
              <a:rPr lang="fr-CA" sz="600" dirty="0" err="1"/>
              <a:t>Pringsheim</a:t>
            </a:r>
            <a:r>
              <a:rPr lang="fr-CA" sz="600" dirty="0"/>
              <a:t> et al. 2021</a:t>
            </a:r>
          </a:p>
        </p:txBody>
      </p:sp>
    </p:spTree>
    <p:extLst>
      <p:ext uri="{BB962C8B-B14F-4D97-AF65-F5344CB8AC3E}">
        <p14:creationId xmlns:p14="http://schemas.microsoft.com/office/powerpoint/2010/main" val="4211331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BDEB7-9781-BDB1-815B-2C547CF2D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5726E68-D6E0-C7E1-60E4-8F4132B5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77" y="0"/>
            <a:ext cx="5162245" cy="51435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4590DB2-9003-9587-4F36-07B8FBCED519}"/>
              </a:ext>
            </a:extLst>
          </p:cNvPr>
          <p:cNvSpPr txBox="1"/>
          <p:nvPr/>
        </p:nvSpPr>
        <p:spPr>
          <a:xfrm>
            <a:off x="7737565" y="4928056"/>
            <a:ext cx="1981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" dirty="0"/>
              <a:t>Source: VX Han et al. 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E8886C-AB88-B1E6-8CF4-F13B39DCD8A7}"/>
              </a:ext>
            </a:extLst>
          </p:cNvPr>
          <p:cNvSpPr/>
          <p:nvPr/>
        </p:nvSpPr>
        <p:spPr>
          <a:xfrm>
            <a:off x="2699657" y="1663337"/>
            <a:ext cx="2037806" cy="17591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0488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DC1E1D-9496-3905-C9FD-04BD6FAF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Troubles de tics primaires vs fonctionnels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2B997D-B140-FB34-1D73-C521F943C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659" y="841173"/>
            <a:ext cx="8446282" cy="418915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E9B765D-5136-53E2-CFF4-CC3921EC2DE1}"/>
              </a:ext>
            </a:extLst>
          </p:cNvPr>
          <p:cNvSpPr txBox="1"/>
          <p:nvPr/>
        </p:nvSpPr>
        <p:spPr>
          <a:xfrm>
            <a:off x="7757232" y="4892690"/>
            <a:ext cx="138676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" dirty="0"/>
              <a:t>Source: Prato et al. (2023)</a:t>
            </a:r>
          </a:p>
        </p:txBody>
      </p:sp>
    </p:spTree>
    <p:extLst>
      <p:ext uri="{BB962C8B-B14F-4D97-AF65-F5344CB8AC3E}">
        <p14:creationId xmlns:p14="http://schemas.microsoft.com/office/powerpoint/2010/main" val="3824479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8CB3767-3F97-C40C-84DB-E77FB77BAC3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081" y="0"/>
            <a:ext cx="2499837" cy="5143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0605B0-6BB2-7734-FAE2-88850F2C0350}"/>
              </a:ext>
            </a:extLst>
          </p:cNvPr>
          <p:cNvSpPr txBox="1"/>
          <p:nvPr/>
        </p:nvSpPr>
        <p:spPr>
          <a:xfrm>
            <a:off x="7581900" y="4928056"/>
            <a:ext cx="19812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00" dirty="0"/>
              <a:t>Source: </a:t>
            </a:r>
            <a:r>
              <a:rPr lang="fr-CA" sz="600" dirty="0" err="1"/>
              <a:t>Pringsheim</a:t>
            </a:r>
            <a:r>
              <a:rPr lang="fr-CA" sz="600" dirty="0"/>
              <a:t> et al. 2021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8132AA-3333-B16F-BD7D-61F69D4D4BF9}"/>
              </a:ext>
            </a:extLst>
          </p:cNvPr>
          <p:cNvSpPr/>
          <p:nvPr/>
        </p:nvSpPr>
        <p:spPr>
          <a:xfrm>
            <a:off x="4920343" y="0"/>
            <a:ext cx="635726" cy="26996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33872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5D9A0B-C476-A735-3CFD-B33A457F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Problème clinique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2ED7F1F-049D-B78A-BADA-12A0C39D95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Münchhausen par internet? Syndrome de conversion? Maladie psychogène de masse? </a:t>
            </a:r>
          </a:p>
          <a:p>
            <a:r>
              <a:rPr lang="fr-CA" dirty="0"/>
              <a:t>Tendance?</a:t>
            </a:r>
          </a:p>
          <a:p>
            <a:r>
              <a:rPr lang="fr-CA" dirty="0"/>
              <a:t>Une variante du syndrome de Gilles de la Tourette? </a:t>
            </a:r>
          </a:p>
        </p:txBody>
      </p:sp>
    </p:spTree>
    <p:extLst>
      <p:ext uri="{BB962C8B-B14F-4D97-AF65-F5344CB8AC3E}">
        <p14:creationId xmlns:p14="http://schemas.microsoft.com/office/powerpoint/2010/main" val="351148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Beatrice template">
  <a:themeElements>
    <a:clrScheme name="Custom 347">
      <a:dk1>
        <a:srgbClr val="1D1D1B"/>
      </a:dk1>
      <a:lt1>
        <a:srgbClr val="F3EFEA"/>
      </a:lt1>
      <a:dk2>
        <a:srgbClr val="434343"/>
      </a:dk2>
      <a:lt2>
        <a:srgbClr val="FFFFFF"/>
      </a:lt2>
      <a:accent1>
        <a:srgbClr val="8F7B87"/>
      </a:accent1>
      <a:accent2>
        <a:srgbClr val="A797A1"/>
      </a:accent2>
      <a:accent3>
        <a:srgbClr val="C0B5BC"/>
      </a:accent3>
      <a:accent4>
        <a:srgbClr val="E4DDE1"/>
      </a:accent4>
      <a:accent5>
        <a:srgbClr val="EFECED"/>
      </a:accent5>
      <a:accent6>
        <a:srgbClr val="F3EFEA"/>
      </a:accent6>
      <a:hlink>
        <a:srgbClr val="1D1D1B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9170</TotalTime>
  <Words>1701</Words>
  <Application>Microsoft Office PowerPoint</Application>
  <PresentationFormat>Affichage à l'écran (16:9)</PresentationFormat>
  <Paragraphs>179</Paragraphs>
  <Slides>26</Slides>
  <Notes>20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5" baseType="lpstr">
      <vt:lpstr>Cavolini</vt:lpstr>
      <vt:lpstr>ArialMT</vt:lpstr>
      <vt:lpstr>arial</vt:lpstr>
      <vt:lpstr>Montserrat</vt:lpstr>
      <vt:lpstr>PT Serif</vt:lpstr>
      <vt:lpstr>arial</vt:lpstr>
      <vt:lpstr>BlinkMacSystemFont</vt:lpstr>
      <vt:lpstr>Calibri</vt:lpstr>
      <vt:lpstr>Beatrice template</vt:lpstr>
      <vt:lpstr>TicTok</vt:lpstr>
      <vt:lpstr>Quelques chiffres…</vt:lpstr>
      <vt:lpstr>#Tourette (et variants) </vt:lpstr>
      <vt:lpstr>Présentation PowerPoint</vt:lpstr>
      <vt:lpstr>Présentation PowerPoint</vt:lpstr>
      <vt:lpstr>Présentation PowerPoint</vt:lpstr>
      <vt:lpstr>Troubles de tics primaires vs fonctionnels</vt:lpstr>
      <vt:lpstr>Présentation PowerPoint</vt:lpstr>
      <vt:lpstr>Problème clinique</vt:lpstr>
      <vt:lpstr>Question PICO</vt:lpstr>
      <vt:lpstr>Méthode (2-3 diapos)</vt:lpstr>
      <vt:lpstr>Présentation PowerPoint</vt:lpstr>
      <vt:lpstr>Les articles…</vt:lpstr>
      <vt:lpstr>Méthodes</vt:lpstr>
      <vt:lpstr>Méthodes</vt:lpstr>
      <vt:lpstr>Résultats (PICO)</vt:lpstr>
      <vt:lpstr>Article #4</vt:lpstr>
      <vt:lpstr>Médias sociaux (+) vs (-)</vt:lpstr>
      <vt:lpstr>Critique</vt:lpstr>
      <vt:lpstr>Discussion</vt:lpstr>
      <vt:lpstr>Présentation PowerPoint</vt:lpstr>
      <vt:lpstr>Conclusion</vt:lpstr>
      <vt:lpstr>Questions?</vt:lpstr>
      <vt:lpstr>Bibliographie des articles analysés</vt:lpstr>
      <vt:lpstr>Annexe: Yale Global Tic Severity Scale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Béatrice Deschênes</dc:creator>
  <cp:lastModifiedBy>Béatrice Deschênes</cp:lastModifiedBy>
  <cp:revision>3</cp:revision>
  <dcterms:modified xsi:type="dcterms:W3CDTF">2023-05-28T00:53:56Z</dcterms:modified>
</cp:coreProperties>
</file>