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4C6534-F967-48B4-9D06-37065CB17ED8}">
  <a:tblStyle styleId="{9F4C6534-F967-48B4-9D06-37065CB17E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4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61a6e4b8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61a6e4b8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61a6e4b8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461a6e4b8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61a6e4b8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461a6e4b8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61a6e4b8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61a6e4b8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61a6e4b8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461a6e4b8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61a6e4b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461a6e4b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61a6e4b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461a6e4b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61a6e4b8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461a6e4b8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61a6e4b8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461a6e4b8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61a6e4b8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61a6e4b8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4d0ed38a8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4d0ed38a8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61a6e4b8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461a6e4b8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61a6e4b8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461a6e4b8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b352bfe0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4b352bfe0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b352bfe0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4b352bfe0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4d0ed38a8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4d0ed38a8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4d0ed38a8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4d0ed38a8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4d0ed38a8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4d0ed38a8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4d0ed38a8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4d0ed38a8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4d0ed38a8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4d0ed38a8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4d0ed38a8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4d0ed38a8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4d0ed38a8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4d0ed38a8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sss.qc.ca/fileadmin/doc/INESSS/Outils/Guides_antibio_II/intra-abdo_2012_web_FR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112200" y="284375"/>
            <a:ext cx="59373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490" b="1">
                <a:latin typeface="Arial"/>
                <a:ea typeface="Arial"/>
                <a:cs typeface="Arial"/>
                <a:sym typeface="Arial"/>
              </a:rPr>
              <a:t>L’antibiothérapie pour le traitement de la diverticulite aiguë non compliquée est-elle vraiment nécessaire ?</a:t>
            </a:r>
            <a:endParaRPr sz="3400"/>
          </a:p>
        </p:txBody>
      </p:sp>
      <p:sp>
        <p:nvSpPr>
          <p:cNvPr id="135" name="Google Shape;135;p13"/>
          <p:cNvSpPr txBox="1"/>
          <p:nvPr/>
        </p:nvSpPr>
        <p:spPr>
          <a:xfrm>
            <a:off x="4721550" y="3473275"/>
            <a:ext cx="2718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>
                <a:solidFill>
                  <a:schemeClr val="lt1"/>
                </a:solidFill>
              </a:rPr>
              <a:t>Présenté par 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lt1"/>
                </a:solidFill>
              </a:rPr>
              <a:t>Frédérique Cigna et</a:t>
            </a:r>
            <a:endParaRPr sz="15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lt1"/>
                </a:solidFill>
              </a:rPr>
              <a:t>Juliette Le Blanc </a:t>
            </a:r>
            <a:endParaRPr sz="15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C-</a:t>
            </a:r>
            <a:r>
              <a:rPr lang="fr" sz="1500">
                <a:solidFill>
                  <a:schemeClr val="lt1"/>
                </a:solidFill>
              </a:rPr>
              <a:t>UMF Sacré-Coeur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1308400" y="1758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 2 : DIABOLO</a:t>
            </a:r>
            <a:endParaRPr sz="3000" b="1" u="sng"/>
          </a:p>
        </p:txBody>
      </p:sp>
      <p:sp>
        <p:nvSpPr>
          <p:cNvPr id="211" name="Google Shape;211;p22"/>
          <p:cNvSpPr txBox="1">
            <a:spLocks noGrp="1"/>
          </p:cNvSpPr>
          <p:nvPr>
            <p:ph type="body" idx="1"/>
          </p:nvPr>
        </p:nvSpPr>
        <p:spPr>
          <a:xfrm>
            <a:off x="437275" y="1394375"/>
            <a:ext cx="44475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Date de publication  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: 2017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Type d’étude :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  ECR étude de supériorité </a:t>
            </a:r>
            <a:r>
              <a:rPr lang="fr" sz="1400" b="1" u="sng">
                <a:latin typeface="Arial"/>
                <a:ea typeface="Arial"/>
                <a:cs typeface="Arial"/>
                <a:sym typeface="Arial"/>
              </a:rPr>
              <a:t>ouverte</a:t>
            </a:r>
            <a:endParaRPr sz="14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Population 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: 528 patients dans 22 sites cliniques aux Pays-Bas (départements de chirurgie et de gastroentérologie)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Durée de l’étude 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: Suivi en personne à 2 et 6 mois, puis suivi téléphonique à 12 et 24 mois.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Classification utilisée: 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Hinchley 1a ou 1b et Ambrosetti modéré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Critères inclusion spécifique :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 1er épisode de diverticulite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2" name="Google Shape;212;p22"/>
          <p:cNvGraphicFramePr/>
          <p:nvPr/>
        </p:nvGraphicFramePr>
        <p:xfrm>
          <a:off x="5202550" y="1584875"/>
          <a:ext cx="3610250" cy="2679620"/>
        </p:xfrm>
        <a:graphic>
          <a:graphicData uri="http://schemas.openxmlformats.org/drawingml/2006/table">
            <a:tbl>
              <a:tblPr>
                <a:noFill/>
                <a:tableStyleId>{9F4C6534-F967-48B4-9D06-37065CB17ED8}</a:tableStyleId>
              </a:tblPr>
              <a:tblGrid>
                <a:gridCol w="361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u="sng">
                          <a:solidFill>
                            <a:schemeClr val="lt1"/>
                          </a:solidFill>
                        </a:rPr>
                        <a:t> Groupe contrôle</a:t>
                      </a:r>
                      <a:endParaRPr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(N = 262)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Observation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u="sng">
                          <a:solidFill>
                            <a:schemeClr val="lt1"/>
                          </a:solidFill>
                        </a:rPr>
                        <a:t>Groupe intervention</a:t>
                      </a:r>
                      <a:endParaRPr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 (N = 266)</a:t>
                      </a:r>
                      <a:endParaRPr sz="1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Clavulin x 10 jours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1200 mg IV QID x 48h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Puis 625 mg PO TID si toléré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(si allergie : cipro-flagyl)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>
            <a:spLocks noGrp="1"/>
          </p:cNvSpPr>
          <p:nvPr>
            <p:ph type="title"/>
          </p:nvPr>
        </p:nvSpPr>
        <p:spPr>
          <a:xfrm>
            <a:off x="522725" y="992100"/>
            <a:ext cx="82875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 b="1" u="sng">
                <a:latin typeface="Arial"/>
                <a:ea typeface="Arial"/>
                <a:cs typeface="Arial"/>
                <a:sym typeface="Arial"/>
              </a:rPr>
              <a:t>Issue primaire : </a:t>
            </a:r>
            <a:endParaRPr sz="155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Temps de guérison à 6 mois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(Congé, diète normale, absence de fièvre, score de douleur VAS &lt; 4 sans médication et reprise des activités normales)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Différence de 2 jours → 12 jours (ATB) et 14 jours (Intervention)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Non statistiquement significative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 b="1" u="sng">
                <a:latin typeface="Arial"/>
                <a:ea typeface="Arial"/>
                <a:cs typeface="Arial"/>
                <a:sym typeface="Arial"/>
              </a:rPr>
              <a:t>Issues secondaires : </a:t>
            </a:r>
            <a:endParaRPr sz="1550" b="1"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Nombre de patients traités en externes (13 vs 0.4%, p = 0.006) durée d’hospitalisation (2 vs 3 jours, p = 0.006)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Taux de réadmission comparable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Nombre de jours passés hors de l’hôpital 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Complications, récurrences, chirurgies, morbidité et mortalité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2120100" y="78000"/>
            <a:ext cx="49038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 2 : DIABOLO</a:t>
            </a:r>
            <a:endParaRPr sz="3000" b="1" u="sng"/>
          </a:p>
        </p:txBody>
      </p:sp>
      <p:sp>
        <p:nvSpPr>
          <p:cNvPr id="219" name="Google Shape;219;p23"/>
          <p:cNvSpPr/>
          <p:nvPr/>
        </p:nvSpPr>
        <p:spPr>
          <a:xfrm>
            <a:off x="4699700" y="3799450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6439750" y="4060525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544525" y="1350950"/>
            <a:ext cx="84615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50" b="1" u="sng">
                <a:latin typeface="Arial"/>
                <a:ea typeface="Arial"/>
                <a:cs typeface="Arial"/>
                <a:sym typeface="Arial"/>
              </a:rPr>
              <a:t>Issue primaire : </a:t>
            </a:r>
            <a:endParaRPr sz="165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50">
                <a:latin typeface="Arial"/>
                <a:ea typeface="Arial"/>
                <a:cs typeface="Arial"/>
                <a:sym typeface="Arial"/>
              </a:rPr>
              <a:t>Récurrence de diverticulite (à ≥ 1 reprise)</a:t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50">
                <a:latin typeface="Arial"/>
                <a:ea typeface="Arial"/>
                <a:cs typeface="Arial"/>
                <a:sym typeface="Arial"/>
              </a:rPr>
              <a:t>Similaire dans les 2 groupes (15.4% vs 14.9%) p = 0.885</a:t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50" b="1" u="sng">
                <a:latin typeface="Arial"/>
                <a:ea typeface="Arial"/>
                <a:cs typeface="Arial"/>
                <a:sym typeface="Arial"/>
              </a:rPr>
              <a:t>Issues secondaires :</a:t>
            </a:r>
            <a:r>
              <a:rPr lang="fr" sz="1650">
                <a:latin typeface="Arial"/>
                <a:ea typeface="Arial"/>
                <a:cs typeface="Arial"/>
                <a:sym typeface="Arial"/>
              </a:rPr>
              <a:t> </a:t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SzPts val="1650"/>
              <a:buFont typeface="Arial"/>
              <a:buAutoNum type="arabicPeriod"/>
            </a:pPr>
            <a:r>
              <a:rPr lang="fr" sz="1650">
                <a:latin typeface="Arial"/>
                <a:ea typeface="Arial"/>
                <a:cs typeface="Arial"/>
                <a:sym typeface="Arial"/>
              </a:rPr>
              <a:t>Nécessité de chirurgie dans les 12 mois suivant le traitement </a:t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SzPts val="1650"/>
              <a:buFont typeface="Arial"/>
              <a:buAutoNum type="arabicPeriod"/>
            </a:pPr>
            <a:r>
              <a:rPr lang="fr" sz="1650">
                <a:latin typeface="Arial"/>
                <a:ea typeface="Arial"/>
                <a:cs typeface="Arial"/>
                <a:sym typeface="Arial"/>
              </a:rPr>
              <a:t>Sigmoïdectomie et chirurgie élective un peu plus élevé dans le groupe observation (9% vs 5% p = 0.085)</a:t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50">
                <a:latin typeface="Arial"/>
                <a:ea typeface="Arial"/>
                <a:cs typeface="Arial"/>
                <a:sym typeface="Arial"/>
              </a:rPr>
              <a:t>        Mais différence non statistiquement significative</a:t>
            </a:r>
            <a:endParaRPr sz="16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/>
          </p:nvPr>
        </p:nvSpPr>
        <p:spPr>
          <a:xfrm>
            <a:off x="1076250" y="45050"/>
            <a:ext cx="73110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#3 : DIABOLO (long term)</a:t>
            </a:r>
            <a:endParaRPr sz="3000" b="1" u="sng"/>
          </a:p>
        </p:txBody>
      </p:sp>
      <p:sp>
        <p:nvSpPr>
          <p:cNvPr id="227" name="Google Shape;227;p24"/>
          <p:cNvSpPr txBox="1"/>
          <p:nvPr/>
        </p:nvSpPr>
        <p:spPr>
          <a:xfrm>
            <a:off x="1481050" y="1089625"/>
            <a:ext cx="6393900" cy="40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Suivi à 12 et 24 mois et revue des dossiers médicaux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6874550" y="3146975"/>
            <a:ext cx="1632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"/>
          <p:cNvSpPr/>
          <p:nvPr/>
        </p:nvSpPr>
        <p:spPr>
          <a:xfrm>
            <a:off x="5613200" y="3940975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1319400" y="2520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#4 : AVOD</a:t>
            </a:r>
            <a:endParaRPr sz="3000" b="1" u="sng"/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1"/>
          </p:nvPr>
        </p:nvSpPr>
        <p:spPr>
          <a:xfrm>
            <a:off x="1384650" y="1253150"/>
            <a:ext cx="3726300" cy="3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600" b="1"/>
              <a:t>Date de publication  </a:t>
            </a:r>
            <a:r>
              <a:rPr lang="fr" sz="5600"/>
              <a:t>: 2012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5600" b="1"/>
              <a:t>Type d’étude :</a:t>
            </a:r>
            <a:r>
              <a:rPr lang="fr" sz="5600"/>
              <a:t>  ECR de non infériorité </a:t>
            </a:r>
            <a:r>
              <a:rPr lang="fr" sz="5600" b="1" u="sng"/>
              <a:t>ouvert</a:t>
            </a:r>
            <a:endParaRPr sz="5600" b="1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5600" b="1"/>
              <a:t>Population </a:t>
            </a:r>
            <a:r>
              <a:rPr lang="fr" sz="5600"/>
              <a:t>: 623 patients dans 10 départements de chirurgie en Suède et 1 en Islande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5600" b="1"/>
              <a:t>Durée de l’étude </a:t>
            </a:r>
            <a:r>
              <a:rPr lang="fr" sz="5600"/>
              <a:t>: Coloscopie, lavement baryté ou coloscopie virtuelle 6 à 8 semaines après le congé. Questionnaire par téléphone ou par courriel à 12 mois 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5600" b="1"/>
              <a:t>Classification utilisée:</a:t>
            </a:r>
            <a:r>
              <a:rPr lang="fr" sz="5600"/>
              <a:t>  Aucune - définie en tant que </a:t>
            </a:r>
            <a:r>
              <a:rPr lang="fr" sz="5600">
                <a:latin typeface="Arial"/>
                <a:ea typeface="Arial"/>
                <a:cs typeface="Arial"/>
                <a:sym typeface="Arial"/>
              </a:rPr>
              <a:t>’absence d’abcès, de fistule, d’air libre ou de perforation au scan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236" name="Google Shape;236;p25"/>
          <p:cNvGraphicFramePr/>
          <p:nvPr/>
        </p:nvGraphicFramePr>
        <p:xfrm>
          <a:off x="5601800" y="1192725"/>
          <a:ext cx="3105625" cy="3505080"/>
        </p:xfrm>
        <a:graphic>
          <a:graphicData uri="http://schemas.openxmlformats.org/drawingml/2006/table">
            <a:tbl>
              <a:tblPr>
                <a:noFill/>
                <a:tableStyleId>{9F4C6534-F967-48B4-9D06-37065CB17ED8}</a:tableStyleId>
              </a:tblPr>
              <a:tblGrid>
                <a:gridCol w="310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fr" b="1" u="sng">
                          <a:solidFill>
                            <a:schemeClr val="lt1"/>
                          </a:solidFill>
                        </a:rPr>
                        <a:t>Groupe contrôle</a:t>
                      </a:r>
                      <a:endParaRPr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(N = 309)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Traitement conservateur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Hydratation IV seule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u="sng">
                          <a:solidFill>
                            <a:schemeClr val="lt1"/>
                          </a:solidFill>
                        </a:rPr>
                        <a:t>Groupe intervention</a:t>
                      </a:r>
                      <a:endParaRPr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Hydratation IV + ATB IV ou PO x 7 j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lt1"/>
                          </a:solidFill>
                        </a:rPr>
                        <a:t>IV </a:t>
                      </a:r>
                      <a:r>
                        <a:rPr lang="fr">
                          <a:solidFill>
                            <a:schemeClr val="lt1"/>
                          </a:solidFill>
                        </a:rPr>
                        <a:t>: Céphalo de 2e ou 3e génération + métronidazole </a:t>
                      </a:r>
                      <a:r>
                        <a:rPr lang="fr" u="sng">
                          <a:solidFill>
                            <a:schemeClr val="lt1"/>
                          </a:solidFill>
                        </a:rPr>
                        <a:t>ou </a:t>
                      </a:r>
                      <a:r>
                        <a:rPr lang="fr">
                          <a:solidFill>
                            <a:schemeClr val="lt1"/>
                          </a:solidFill>
                        </a:rPr>
                        <a:t>Carbapénème </a:t>
                      </a:r>
                      <a:r>
                        <a:rPr lang="fr" u="sng">
                          <a:solidFill>
                            <a:schemeClr val="lt1"/>
                          </a:solidFill>
                        </a:rPr>
                        <a:t>ou</a:t>
                      </a:r>
                      <a:r>
                        <a:rPr lang="fr">
                          <a:solidFill>
                            <a:schemeClr val="lt1"/>
                          </a:solidFill>
                        </a:rPr>
                        <a:t> Tazo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lt1"/>
                          </a:solidFill>
                        </a:rPr>
                        <a:t>PO </a:t>
                      </a:r>
                      <a:r>
                        <a:rPr lang="fr">
                          <a:solidFill>
                            <a:schemeClr val="lt1"/>
                          </a:solidFill>
                        </a:rPr>
                        <a:t>: Ciprofloxacine </a:t>
                      </a:r>
                      <a:r>
                        <a:rPr lang="fr" u="sng">
                          <a:solidFill>
                            <a:schemeClr val="lt1"/>
                          </a:solidFill>
                        </a:rPr>
                        <a:t>ou </a:t>
                      </a:r>
                      <a:r>
                        <a:rPr lang="fr">
                          <a:solidFill>
                            <a:schemeClr val="lt1"/>
                          </a:solidFill>
                        </a:rPr>
                        <a:t>Cefadroxil + métronidazole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1319400" y="2520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#4 : AVOD</a:t>
            </a:r>
            <a:endParaRPr sz="3000" b="1" u="sng"/>
          </a:p>
        </p:txBody>
      </p:sp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1089750" y="1231050"/>
            <a:ext cx="7824300" cy="3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 b="1" u="sng">
                <a:latin typeface="Arial"/>
                <a:ea typeface="Arial"/>
                <a:cs typeface="Arial"/>
                <a:sym typeface="Arial"/>
              </a:rPr>
              <a:t>Issues primaires : </a:t>
            </a:r>
            <a:endParaRPr sz="155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1. Taux de complication durant l’hospitalisation entre le groupe antibiotique (1.0%) et le groupe avec traitement conservateur (1.9%) P = 0.302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2. Taux de chirurgie durant l’hospitalisation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 b="1" u="sng">
                <a:latin typeface="Arial"/>
                <a:ea typeface="Arial"/>
                <a:cs typeface="Arial"/>
                <a:sym typeface="Arial"/>
              </a:rPr>
              <a:t>Issues secondaires : </a:t>
            </a:r>
            <a:endParaRPr sz="1550" b="1"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Taux de complications et de chirurgie à 12 mois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Taux de récurrence (16.2% vs 15.8%), expliquée par le plus grand nombre de pts avec un atcd de diverticulite dans le groupe conservateur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Symptômes digestifs à 12 mois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Résultats à la coloscopie de suivi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5078100" y="2081525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6"/>
          <p:cNvSpPr/>
          <p:nvPr/>
        </p:nvSpPr>
        <p:spPr>
          <a:xfrm>
            <a:off x="5939550" y="2816400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6"/>
          <p:cNvSpPr/>
          <p:nvPr/>
        </p:nvSpPr>
        <p:spPr>
          <a:xfrm>
            <a:off x="4615550" y="3506350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4741050" y="3767475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1308400" y="1758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#5 : STAND</a:t>
            </a:r>
            <a:endParaRPr sz="3000" b="1" u="sng"/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1"/>
          </p:nvPr>
        </p:nvSpPr>
        <p:spPr>
          <a:xfrm>
            <a:off x="1241975" y="1089900"/>
            <a:ext cx="3283800" cy="3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Date de publication  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: 2021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Type d’étude :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  ECR de type non infériorité en double aveugle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Population 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: 180 patients dans 3 hôpitaux en Nouvelle-Zélande et 1 hôpital en Australie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Durée de l’étude 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: Questionnaire à 12h et 48h puis die ad congé et Suivi téléphonique à 30 jours post-congé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400" b="1">
                <a:latin typeface="Arial"/>
                <a:ea typeface="Arial"/>
                <a:cs typeface="Arial"/>
                <a:sym typeface="Arial"/>
              </a:rPr>
              <a:t>Classification utilisée:</a:t>
            </a:r>
            <a:r>
              <a:rPr lang="fr" sz="1400">
                <a:latin typeface="Arial"/>
                <a:ea typeface="Arial"/>
                <a:cs typeface="Arial"/>
                <a:sym typeface="Arial"/>
              </a:rPr>
              <a:t> Hinchley 1a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3" name="Google Shape;253;p27"/>
          <p:cNvGraphicFramePr/>
          <p:nvPr/>
        </p:nvGraphicFramePr>
        <p:xfrm>
          <a:off x="4923100" y="1170425"/>
          <a:ext cx="3628750" cy="3078360"/>
        </p:xfrm>
        <a:graphic>
          <a:graphicData uri="http://schemas.openxmlformats.org/drawingml/2006/table">
            <a:tbl>
              <a:tblPr>
                <a:noFill/>
                <a:tableStyleId>{9F4C6534-F967-48B4-9D06-37065CB17ED8}</a:tableStyleId>
              </a:tblPr>
              <a:tblGrid>
                <a:gridCol w="36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u="sng">
                          <a:solidFill>
                            <a:schemeClr val="lt1"/>
                          </a:solidFill>
                        </a:rPr>
                        <a:t> Groupe contrôle</a:t>
                      </a:r>
                      <a:endParaRPr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(N = 95)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Placebo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u="sng">
                          <a:solidFill>
                            <a:schemeClr val="lt1"/>
                          </a:solidFill>
                        </a:rPr>
                        <a:t>Groupe intervention</a:t>
                      </a:r>
                      <a:endParaRPr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Céfuroxime 750 mg IV Q6H + Métronidazole 400 mg PO TID max 2 jours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u="sng">
                          <a:solidFill>
                            <a:schemeClr val="lt1"/>
                          </a:solidFill>
                        </a:rPr>
                        <a:t>ET/OU </a:t>
                      </a:r>
                      <a:endParaRPr u="sng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Clavulin 625 mg PO TID maximum 5 jours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IV puis PO ou PO selon MD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490100" y="1111725"/>
            <a:ext cx="83637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 b="1" u="sng">
                <a:latin typeface="Arial"/>
                <a:ea typeface="Arial"/>
                <a:cs typeface="Arial"/>
                <a:sym typeface="Arial"/>
              </a:rPr>
              <a:t>Issue primaire : </a:t>
            </a:r>
            <a:endParaRPr sz="155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Durée d’hospitalisation non prolongée pour le groupe placebo vs le groupe antibiotique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(p = 0.15)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Durée médiane d’hospitalisation de 45.8h dans le groupe placebo et de 40h (IC 95% 24.4-57.6) dans le groupe antibiotique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 b="1" u="sng">
                <a:latin typeface="Arial"/>
                <a:ea typeface="Arial"/>
                <a:cs typeface="Arial"/>
                <a:sym typeface="Arial"/>
              </a:rPr>
              <a:t>Issues secondaires : </a:t>
            </a:r>
            <a:endParaRPr sz="1550" b="1" u="sng">
              <a:latin typeface="Arial"/>
              <a:ea typeface="Arial"/>
              <a:cs typeface="Arial"/>
              <a:sym typeface="Arial"/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Réduction leucocytes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Réduction de la douleur à 12h et à 24h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Nécessité de chirugie → 2 pts (ATB) vs 0 (placebo)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Réadmission à 1 semaine et à 30 jours 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Mortalité (1 seul décès dans le groupe ATB, non-relié à la diverticulite)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AutoNum type="arabicPeriod"/>
            </a:pPr>
            <a:r>
              <a:rPr lang="fr" sz="1550">
                <a:latin typeface="Arial"/>
                <a:ea typeface="Arial"/>
                <a:cs typeface="Arial"/>
                <a:sym typeface="Arial"/>
              </a:rPr>
              <a:t>Événement indésirable</a:t>
            </a: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1598725" y="55925"/>
            <a:ext cx="56436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#5 : STAND</a:t>
            </a:r>
            <a:endParaRPr sz="3000" b="1" u="sng"/>
          </a:p>
        </p:txBody>
      </p:sp>
      <p:sp>
        <p:nvSpPr>
          <p:cNvPr id="260" name="Google Shape;260;p28"/>
          <p:cNvSpPr/>
          <p:nvPr/>
        </p:nvSpPr>
        <p:spPr>
          <a:xfrm>
            <a:off x="3958050" y="2178425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2686425" y="2908225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4273725" y="3114925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8"/>
          <p:cNvSpPr/>
          <p:nvPr/>
        </p:nvSpPr>
        <p:spPr>
          <a:xfrm>
            <a:off x="4273725" y="3582650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8"/>
          <p:cNvSpPr/>
          <p:nvPr/>
        </p:nvSpPr>
        <p:spPr>
          <a:xfrm>
            <a:off x="2882025" y="4072150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97" y="118525"/>
            <a:ext cx="8588401" cy="490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850" y="0"/>
            <a:ext cx="75684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>
            <a:spLocks noGrp="1"/>
          </p:cNvSpPr>
          <p:nvPr>
            <p:ph type="title"/>
          </p:nvPr>
        </p:nvSpPr>
        <p:spPr>
          <a:xfrm>
            <a:off x="-226975" y="634850"/>
            <a:ext cx="7038900" cy="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Discussion - LIMITATIONS</a:t>
            </a:r>
            <a:endParaRPr/>
          </a:p>
        </p:txBody>
      </p:sp>
      <p:sp>
        <p:nvSpPr>
          <p:cNvPr id="281" name="Google Shape;281;p31"/>
          <p:cNvSpPr txBox="1">
            <a:spLocks noGrp="1"/>
          </p:cNvSpPr>
          <p:nvPr>
            <p:ph type="body" idx="1"/>
          </p:nvPr>
        </p:nvSpPr>
        <p:spPr>
          <a:xfrm>
            <a:off x="392750" y="1580650"/>
            <a:ext cx="8057100" cy="3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5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Critères d’inclusion variables ( classification de Hinchey 1a ou 1b, Neff 0 ou Ambrosetti)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Grande variété d’interventions étudiées (différents régimes antibiotiques, placebo ou non, pas de traitement ATB standard dans l’étude AVOD…) → vs force?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Seul double-aveugle = STAND → possible biais d’observation dans les autres études vs pas “d’effet placebo”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Besoin de plus de caractéristiques pour le tableau 1 : statut tabagique, consommation d’alcool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Nombreux critères d’exclusion (surtout pour l’étude DINAMO (vu contexte externe) → possible biais de sélection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SzPts val="1500"/>
              <a:buChar char="-"/>
            </a:pPr>
            <a:r>
              <a:rPr lang="fr" sz="1500"/>
              <a:t>Plusieurs issues secondaires analysées  = + de risque d’erreur de type 2</a:t>
            </a:r>
            <a:endParaRPr sz="1500"/>
          </a:p>
        </p:txBody>
      </p:sp>
      <p:pic>
        <p:nvPicPr>
          <p:cNvPr id="282" name="Google Shape;282;p31"/>
          <p:cNvPicPr preferRelativeResize="0"/>
          <p:nvPr/>
        </p:nvPicPr>
        <p:blipFill rotWithShape="1">
          <a:blip r:embed="rId3">
            <a:alphaModFix/>
          </a:blip>
          <a:srcRect l="7359" t="21566" r="7359" b="22051"/>
          <a:stretch/>
        </p:blipFill>
        <p:spPr>
          <a:xfrm>
            <a:off x="5973875" y="209312"/>
            <a:ext cx="1908700" cy="13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10500" y="3611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CAS CLINIQUE</a:t>
            </a:r>
            <a:endParaRPr sz="3000" b="1" u="sng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035225" y="1567550"/>
            <a:ext cx="3686400" cy="31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fr" sz="1860">
                <a:latin typeface="Calibri"/>
                <a:ea typeface="Calibri"/>
                <a:cs typeface="Calibri"/>
                <a:sym typeface="Calibri"/>
              </a:rPr>
              <a:t>Vous voyez à l’urgence</a:t>
            </a:r>
            <a:endParaRPr sz="186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fr" sz="1860">
                <a:latin typeface="Calibri"/>
                <a:ea typeface="Calibri"/>
                <a:cs typeface="Calibri"/>
                <a:sym typeface="Calibri"/>
              </a:rPr>
              <a:t>H, 68 ans</a:t>
            </a:r>
            <a:endParaRPr sz="186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fr" sz="1860">
                <a:latin typeface="Calibri"/>
                <a:ea typeface="Calibri"/>
                <a:cs typeface="Calibri"/>
                <a:sym typeface="Calibri"/>
              </a:rPr>
              <a:t> ATCD:</a:t>
            </a:r>
            <a:endParaRPr sz="186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fr" sz="1860">
                <a:latin typeface="Calibri"/>
                <a:ea typeface="Calibri"/>
                <a:cs typeface="Calibri"/>
                <a:sym typeface="Calibri"/>
              </a:rPr>
              <a:t>HTA/DLP/DB2 </a:t>
            </a:r>
            <a:endParaRPr sz="186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fr" sz="1860">
                <a:latin typeface="Calibri"/>
                <a:ea typeface="Calibri"/>
                <a:cs typeface="Calibri"/>
                <a:sym typeface="Calibri"/>
              </a:rPr>
              <a:t>RC : Douleur FIG</a:t>
            </a:r>
            <a:endParaRPr sz="186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fr" sz="1860">
                <a:latin typeface="Calibri"/>
                <a:ea typeface="Calibri"/>
                <a:cs typeface="Calibri"/>
                <a:sym typeface="Calibri"/>
              </a:rPr>
              <a:t>Vous suspectez une diverticulite et l’envoyer au scan</a:t>
            </a:r>
            <a:endParaRPr sz="186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endParaRPr sz="1287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162"/>
          </a:p>
        </p:txBody>
      </p:sp>
      <p:sp>
        <p:nvSpPr>
          <p:cNvPr id="142" name="Google Shape;142;p14"/>
          <p:cNvSpPr txBox="1"/>
          <p:nvPr/>
        </p:nvSpPr>
        <p:spPr>
          <a:xfrm>
            <a:off x="5319600" y="1491450"/>
            <a:ext cx="30168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Vous recevez le rapport du radiologiste:</a:t>
            </a:r>
            <a:endParaRPr sz="1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Épaississement pariétal du côlon sigmoïde centré sur un diverticule avec une micro-perforation, sans signe d’air libre, sans collection.</a:t>
            </a:r>
            <a:endParaRPr sz="1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 ce stade-ci quel serait votre traitement ?</a:t>
            </a:r>
            <a:endParaRPr sz="1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760"/>
              <a:t>Discussion - FORCES</a:t>
            </a:r>
            <a:endParaRPr sz="2760"/>
          </a:p>
        </p:txBody>
      </p:sp>
      <p:sp>
        <p:nvSpPr>
          <p:cNvPr id="288" name="Google Shape;288;p32"/>
          <p:cNvSpPr txBox="1">
            <a:spLocks noGrp="1"/>
          </p:cNvSpPr>
          <p:nvPr>
            <p:ph type="body" idx="1"/>
          </p:nvPr>
        </p:nvSpPr>
        <p:spPr>
          <a:xfrm>
            <a:off x="1052550" y="1353150"/>
            <a:ext cx="7038900" cy="34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fr" sz="1900"/>
              <a:t>Devis approprié (ERC)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fr" sz="1900"/>
              <a:t>Pas conflit d’intérêt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fr" sz="1900"/>
              <a:t>Bonne comparabilité des groupes contrôles vs étude pour le score VAS et les marqueurs inflammatoires en début d’étude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fr" sz="1900"/>
              <a:t>Malgré différentes méthodologies, résultats concordants entre les 5 études = +++ rassurant</a:t>
            </a:r>
            <a:endParaRPr sz="1900"/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 t="27594" b="15036"/>
          <a:stretch/>
        </p:blipFill>
        <p:spPr>
          <a:xfrm>
            <a:off x="4662425" y="1059650"/>
            <a:ext cx="3211474" cy="151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title"/>
          </p:nvPr>
        </p:nvSpPr>
        <p:spPr>
          <a:xfrm>
            <a:off x="185250" y="158450"/>
            <a:ext cx="4587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title"/>
          </p:nvPr>
        </p:nvSpPr>
        <p:spPr>
          <a:xfrm>
            <a:off x="108850" y="997375"/>
            <a:ext cx="5535900" cy="39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latin typeface="Arial"/>
                <a:ea typeface="Arial"/>
                <a:cs typeface="Arial"/>
                <a:sym typeface="Arial"/>
              </a:rPr>
              <a:t>Une prise en charge conservatrice n’est pas inférieure à l’utilisation empirique d’antibiotiques pour les premiers épisodes de diverticulites aiguës non-compliquées (Type 1a de Hinchey).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latin typeface="Arial"/>
                <a:ea typeface="Arial"/>
                <a:cs typeface="Arial"/>
                <a:sym typeface="Arial"/>
              </a:rPr>
              <a:t>Plus d’études requises pour les diverticulites de type 1b ou pour les diverticulites récurrentes.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latin typeface="Arial"/>
                <a:ea typeface="Arial"/>
                <a:cs typeface="Arial"/>
                <a:sym typeface="Arial"/>
              </a:rPr>
              <a:t>Besoin de préciser les critères pour débuter des ATB si échec du traitement conservateur.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latin typeface="Arial"/>
                <a:ea typeface="Arial"/>
                <a:cs typeface="Arial"/>
                <a:sym typeface="Arial"/>
              </a:rPr>
              <a:t>Besoin d’un consensus pour le choix d’ATB dans les diverticulites plus compliquées.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003245" y="1043129"/>
            <a:ext cx="4718326" cy="294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Bibliographie (1)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body" idx="1"/>
          </p:nvPr>
        </p:nvSpPr>
        <p:spPr>
          <a:xfrm>
            <a:off x="252750" y="1053500"/>
            <a:ext cx="8638500" cy="3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Hall J, Hardiman K, Lee S, et al. The American Society of Colon and Rectal Surgeons Clinical Practice Guidelines for the Treatment of Left-Sided Colonic Diverticulitis. </a:t>
            </a:r>
            <a:r>
              <a:rPr lang="fr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Dis Colon Rectum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2020;63(6):728-747. doi:10.1097/DCR.0000000000001679</a:t>
            </a:r>
            <a:endParaRPr baseline="300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Bharucha AE, Parthasarathy G, Ditah I, et al. Temporal Trends in the Incidence and Natural History of Diverticulitis: A Population-Based Study. </a:t>
            </a:r>
            <a:r>
              <a:rPr lang="fr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Am J Gastroenterol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2015;110(11):1589-1596. doi:10.1038/ajg.2015.302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Institut national d'excellence en santé et en services sociaux. (2012). </a:t>
            </a:r>
            <a:r>
              <a:rPr lang="fr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Antibiotiques : Infections intra-abdominales chez l'adulte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Repéré à</a:t>
            </a:r>
            <a:r>
              <a:rPr lang="fr">
                <a:highlight>
                  <a:schemeClr val="dk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fr" u="sng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https://www.inesss.qc.ca/fileadmin/doc/INESSS/Outils/Guides_antibio_II/intra-abdo_2012_web_FR.pdf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Mora-López L, Ruiz-Edo N, Estrada-Ferrer O, et al. Efficacy and Safety of Nonantibiotic Outpatient Treatment in Mild Acute Diverticulitis (DINAMO-study): A Multicentre, Randomised, Open-label, Noninferiority Trial. </a:t>
            </a:r>
            <a:r>
              <a:rPr lang="fr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Ann Surg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2021;274(5):e435-e442. doi:10.1097/SLA.0000000000005031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Daniels L, Ünlü Ç, de Korte N, et al. Randomized clinical trial of observational versus antibiotic treatment for a first episode of CT-proven uncomplicated acute diverticulitis. </a:t>
            </a:r>
            <a:r>
              <a:rPr lang="fr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Br J Surg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2017;104(1):52-61. doi:10.1002/bjs.10309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Chabok A, Påhlman L, Hjern F, Haapaniemi S, Smedh K; AVOD Study Group. Randomized clinical trial of antibiotics in acute uncomplicated diverticulitis. </a:t>
            </a:r>
            <a:r>
              <a:rPr lang="fr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Br J Surg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2012;99(4):532-539. doi:10.1002/bjs.8688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Jaung R, Nisbet S, Gosselink MP, et al. Antibiotics Do Not Reduce Length of Hospital Stay for Uncomplicated Diverticulitis in a Pragmatic Double-Blind Randomized Trial. </a:t>
            </a:r>
            <a:r>
              <a:rPr lang="fr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Clin Gastroenterol Hepatol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2021;19(3):503-510.e1. doi:10.1016/j.cgh.2020.03.049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Van Dijk ST, Daniels L, Ünlü Ç, et al. Long-Term Effects of Omitting Antibiotics in Uncomplicated Acute Diverticulitis. </a:t>
            </a:r>
            <a:r>
              <a:rPr lang="fr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Am J Gastroenterol</a:t>
            </a:r>
            <a:r>
              <a:rPr lang="fr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2018;113(7):1045-1052. doi:10.1038/s41395-018-0030-y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Bibliographie (2)</a:t>
            </a:r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body" idx="1"/>
          </p:nvPr>
        </p:nvSpPr>
        <p:spPr>
          <a:xfrm>
            <a:off x="252750" y="1041100"/>
            <a:ext cx="8638500" cy="3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Au S, Aly EH. Treatment of Uncomplicated Acute Diverticulitis Without Antibiotics: A Systematic Review and Meta-analysis. </a:t>
            </a:r>
            <a:r>
              <a:rPr lang="fr" sz="5200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Dis Colon Rectum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2019;62(12):1533-1547. doi:10.1097/DCR.0000000000001330</a:t>
            </a:r>
            <a:endParaRPr sz="52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Desai M, Fathallah J, Nutalapati V, Saligram S. Antibiotics Versus No Antibiotics for Acute Uncomplicated Diverticulitis: A Systematic Review and Meta-analysis. </a:t>
            </a:r>
            <a:r>
              <a:rPr lang="fr" sz="5200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Dis Colon Rectum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2019;62(8):1005-1012. doi:10.1097/DCR.0000000000001324</a:t>
            </a:r>
            <a:endParaRPr sz="52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Van Dijk ST, Chabok A, Dijkgraaf MG, Boermeester MA, Smedh K. Observational versus antibiotic treatment for uncomplicated diverticulitis: an individual-patient data meta-analysis. </a:t>
            </a:r>
            <a:r>
              <a:rPr lang="fr" sz="5200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Br J Surg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2020;107(8):1062-1069. doi:10.1002/bjs.11465</a:t>
            </a:r>
            <a:endParaRPr sz="52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Emile SH, Elfeki H, Sakr A, Shalaby M. Management of acute uncomplicated diverticulitis without antibiotics: a systematic review, meta-analysis, and meta-regression of predictors of treatment failure. </a:t>
            </a:r>
            <a:r>
              <a:rPr lang="fr" sz="5200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Tech Coloproctol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2018;22(7):499-509. doi:10.1007/s10151-018-1817-y</a:t>
            </a:r>
            <a:endParaRPr sz="52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Tandon A, Fretwell VL, Nunes QM, Rooney PS. Antibiotics versus no antibiotics in the treatment of acute uncomplicated diverticulitis - a systematic review and meta-analysis [published online ahead of print, 2018 Jan 11]. </a:t>
            </a:r>
            <a:r>
              <a:rPr lang="fr" sz="5200" i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Colorectal Dis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2018;10.1111/codi.14013. doi:10.1111/codi.14013</a:t>
            </a:r>
            <a:endParaRPr sz="52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5200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de Korte N, Kuyvenhoven JP, van der Peet DL, et al. Mild colonic diverticulitis can be treated without antibiotics. A case-control study. Colorectal Disease : the Official Journal of the Association of Coloproctology of Great Britain and Ireland. 2012 Mar;14(3):325-330. DOI: 10.1111/j.1463-1318.2011.02609.x. PMID: 21689302.</a:t>
            </a:r>
            <a:endParaRPr sz="52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baseline="300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fr" sz="5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Isacson D, Andreasson K, Nikberg M, Smedh K, Chabok A. No antibiotics in acute uncomplicated diverticulitis: does it work? Scand J Gastroenterol. 2014 Dec;49(12):1441-6. doi: 10.3109/00365521.2014.968861. Epub 2014 Nov 5. PMID: 25369865</a:t>
            </a:r>
            <a:r>
              <a:rPr lang="fr" sz="5200" b="1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480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LIGNES DIRECTRICES</a:t>
            </a:r>
            <a:endParaRPr sz="3000" b="1" u="sng"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449325" y="1534925"/>
            <a:ext cx="9447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 b="1"/>
              <a:t>INESSS</a:t>
            </a:r>
            <a:endParaRPr sz="1600" b="1"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1907225"/>
            <a:ext cx="5943449" cy="7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050" y="3216050"/>
            <a:ext cx="5699642" cy="17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6809400" y="2157400"/>
            <a:ext cx="19683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American Society of Colon and Rectal Surgeons (ASCRS)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OBJECTIFS</a:t>
            </a:r>
            <a:endParaRPr sz="3000" b="1" u="sng"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1123500" y="1351350"/>
            <a:ext cx="7708500" cy="3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 b="1" u="sng">
                <a:latin typeface="Arial"/>
                <a:ea typeface="Arial"/>
                <a:cs typeface="Arial"/>
                <a:sym typeface="Arial"/>
              </a:rPr>
              <a:t>Population : 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Patients adultes avec diverticulite aiguë non-compliquée diagnostiqué au scan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 b="1" u="sng">
                <a:latin typeface="Arial"/>
                <a:ea typeface="Arial"/>
                <a:cs typeface="Arial"/>
                <a:sym typeface="Arial"/>
              </a:rPr>
              <a:t>Intervention: 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Traitement conservateur sans antibiotiques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 b="1" u="sng">
                <a:latin typeface="Arial"/>
                <a:ea typeface="Arial"/>
                <a:cs typeface="Arial"/>
                <a:sym typeface="Arial"/>
              </a:rPr>
              <a:t>Contrôle</a:t>
            </a:r>
            <a:r>
              <a:rPr lang="fr" sz="1800" u="sng">
                <a:latin typeface="Arial"/>
                <a:ea typeface="Arial"/>
                <a:cs typeface="Arial"/>
                <a:sym typeface="Arial"/>
              </a:rPr>
              <a:t>: </a:t>
            </a: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Traitement standard avec antibiothérapie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 b="1" u="sng">
                <a:latin typeface="Arial"/>
                <a:ea typeface="Arial"/>
                <a:cs typeface="Arial"/>
                <a:sym typeface="Arial"/>
              </a:rPr>
              <a:t>Issues observées :</a:t>
            </a: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latin typeface="Arial"/>
                <a:ea typeface="Arial"/>
                <a:cs typeface="Arial"/>
                <a:sym typeface="Arial"/>
              </a:rPr>
              <a:t>Prévention des complications, des hospitalisation et des taux de chirurgies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MÉTHODOLOGIE</a:t>
            </a:r>
            <a:endParaRPr sz="3000" b="1" u="sng"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1297500" y="116647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11">
                <a:latin typeface="Arial"/>
                <a:ea typeface="Arial"/>
                <a:cs typeface="Arial"/>
                <a:sym typeface="Arial"/>
              </a:rPr>
              <a:t>Bases de données Medline et PubMED interrogées avec les mots clés ‘’diverticulite’’, “non-compliqué” et ‘’antibiotiques’’</a:t>
            </a:r>
            <a:endParaRPr sz="181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fr" sz="1811" u="sng">
                <a:latin typeface="Arial"/>
                <a:ea typeface="Arial"/>
                <a:cs typeface="Arial"/>
                <a:sym typeface="Arial"/>
              </a:rPr>
              <a:t>Critères d’inclusion </a:t>
            </a:r>
            <a:endParaRPr sz="181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fr" sz="1811">
                <a:latin typeface="Arial"/>
                <a:ea typeface="Arial"/>
                <a:cs typeface="Arial"/>
                <a:sym typeface="Arial"/>
              </a:rPr>
              <a:t>Essai Clinique Randomisé</a:t>
            </a:r>
            <a:endParaRPr sz="181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fr" sz="1811">
                <a:latin typeface="Arial"/>
                <a:ea typeface="Arial"/>
                <a:cs typeface="Arial"/>
                <a:sym typeface="Arial"/>
              </a:rPr>
              <a:t>Publié &gt; 2010</a:t>
            </a:r>
            <a:endParaRPr sz="181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fr" sz="1811">
                <a:latin typeface="Arial"/>
                <a:ea typeface="Arial"/>
                <a:cs typeface="Arial"/>
                <a:sym typeface="Arial"/>
              </a:rPr>
              <a:t>Comparant spécifiquement le traitement pour les diverticulites non compliqué selon des critères radiologiques définis chez la population adulte</a:t>
            </a:r>
            <a:endParaRPr sz="181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181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202"/>
          </a:p>
        </p:txBody>
      </p:sp>
      <p:sp>
        <p:nvSpPr>
          <p:cNvPr id="164" name="Google Shape;164;p17"/>
          <p:cNvSpPr txBox="1"/>
          <p:nvPr/>
        </p:nvSpPr>
        <p:spPr>
          <a:xfrm>
            <a:off x="1807300" y="4223525"/>
            <a:ext cx="567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 articles retenus</a:t>
            </a:r>
            <a:endParaRPr sz="1900"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DÉFINITION</a:t>
            </a:r>
            <a:endParaRPr sz="3000" b="1" u="sng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612400" y="1307850"/>
            <a:ext cx="71538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Critères radiologiques de diverticulite non-compliquée</a:t>
            </a: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AutoNum type="arabicParenR"/>
            </a:pPr>
            <a:r>
              <a:rPr lang="fr" sz="1700"/>
              <a:t>Échelle de Hinchley - Utilisé dans ⅗ articles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225" y="2477456"/>
            <a:ext cx="4182425" cy="20672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5635025" y="1863850"/>
            <a:ext cx="262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3269900" y="3255500"/>
            <a:ext cx="239400" cy="2394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3231950" y="2951275"/>
            <a:ext cx="315300" cy="2394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DÉFINITION</a:t>
            </a:r>
            <a:endParaRPr u="sng"/>
          </a:p>
        </p:txBody>
      </p:sp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1052550" y="1480575"/>
            <a:ext cx="32775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500"/>
              <a:t>2) Classification de Neff</a:t>
            </a:r>
            <a:endParaRPr sz="6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63" y="2023276"/>
            <a:ext cx="3359125" cy="27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5667625" y="2023275"/>
            <a:ext cx="279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3) Classification d’Ambrosetti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42962"/>
            <a:ext cx="4468050" cy="10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600250" y="2423475"/>
            <a:ext cx="390000" cy="2352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4283850" y="3006763"/>
            <a:ext cx="334200" cy="2826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#1 : DINAMO</a:t>
            </a:r>
            <a:endParaRPr sz="3000" b="1" u="sng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1123525" y="1164500"/>
            <a:ext cx="4044000" cy="3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fr" sz="1597" b="1"/>
              <a:t>Date de publication  </a:t>
            </a:r>
            <a:r>
              <a:rPr lang="fr" sz="1597"/>
              <a:t>: 2021</a:t>
            </a:r>
            <a:endParaRPr sz="1597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fr" sz="1597" b="1"/>
              <a:t>Type d’étude :</a:t>
            </a:r>
            <a:r>
              <a:rPr lang="fr" sz="1597"/>
              <a:t>  ECR de non infériorité ouvert</a:t>
            </a:r>
            <a:endParaRPr sz="1597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fr" sz="1597" b="1"/>
              <a:t>Population </a:t>
            </a:r>
            <a:r>
              <a:rPr lang="fr" sz="1597"/>
              <a:t>:</a:t>
            </a:r>
            <a:endParaRPr sz="1597"/>
          </a:p>
          <a:p>
            <a:pPr marL="457200" lvl="0" indent="-330041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98"/>
              <a:buChar char="-"/>
            </a:pPr>
            <a:r>
              <a:rPr lang="fr" sz="1597"/>
              <a:t>480 patients </a:t>
            </a:r>
            <a:endParaRPr sz="1597"/>
          </a:p>
          <a:p>
            <a:pPr marL="457200" lvl="0" indent="-33004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8"/>
              <a:buChar char="-"/>
            </a:pPr>
            <a:r>
              <a:rPr lang="fr" sz="1597"/>
              <a:t>15 unités de chirurgie colorectale de 2e et 3e ligne Espagne</a:t>
            </a:r>
            <a:endParaRPr sz="1597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fr" sz="1597" b="1"/>
              <a:t>Durée de l’étude </a:t>
            </a:r>
            <a:r>
              <a:rPr lang="fr" sz="1597"/>
              <a:t>: </a:t>
            </a:r>
            <a:r>
              <a:rPr lang="fr" sz="1597">
                <a:latin typeface="Arial"/>
                <a:ea typeface="Arial"/>
                <a:cs typeface="Arial"/>
                <a:sym typeface="Arial"/>
              </a:rPr>
              <a:t>Suivi à à 2, 7, 30 et 90 jours</a:t>
            </a:r>
            <a:endParaRPr sz="159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fr" sz="1597" b="1">
                <a:latin typeface="Arial"/>
                <a:ea typeface="Arial"/>
                <a:cs typeface="Arial"/>
                <a:sym typeface="Arial"/>
              </a:rPr>
              <a:t>Classification utilisée</a:t>
            </a:r>
            <a:r>
              <a:rPr lang="fr" sz="1597">
                <a:latin typeface="Arial"/>
                <a:ea typeface="Arial"/>
                <a:cs typeface="Arial"/>
                <a:sym typeface="Arial"/>
              </a:rPr>
              <a:t> : Neff 0</a:t>
            </a:r>
            <a:endParaRPr sz="159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endParaRPr sz="159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endParaRPr sz="159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endParaRPr sz="72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endParaRPr sz="622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endParaRPr sz="622"/>
          </a:p>
        </p:txBody>
      </p:sp>
      <p:graphicFrame>
        <p:nvGraphicFramePr>
          <p:cNvPr id="192" name="Google Shape;192;p20"/>
          <p:cNvGraphicFramePr/>
          <p:nvPr/>
        </p:nvGraphicFramePr>
        <p:xfrm>
          <a:off x="5535200" y="1405725"/>
          <a:ext cx="3266075" cy="2928675"/>
        </p:xfrm>
        <a:graphic>
          <a:graphicData uri="http://schemas.openxmlformats.org/drawingml/2006/table">
            <a:tbl>
              <a:tblPr>
                <a:noFill/>
                <a:tableStyleId>{9F4C6534-F967-48B4-9D06-37065CB17ED8}</a:tableStyleId>
              </a:tblPr>
              <a:tblGrid>
                <a:gridCol w="326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u="sng">
                          <a:solidFill>
                            <a:schemeClr val="lt1"/>
                          </a:solidFill>
                        </a:rPr>
                        <a:t> Groupe contrôle</a:t>
                      </a:r>
                      <a:endParaRPr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(N = 238)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</a:rPr>
                        <a:t>Ibuprofène+Acétaminophène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u="sng">
                          <a:solidFill>
                            <a:schemeClr val="lt1"/>
                          </a:solidFill>
                        </a:rPr>
                        <a:t>Groupe intervention</a:t>
                      </a:r>
                      <a:endParaRPr sz="1800" b="1" u="sng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fr" sz="1200">
                          <a:solidFill>
                            <a:schemeClr val="lt1"/>
                          </a:solidFill>
                        </a:rPr>
                        <a:t>(N = 242)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lt1"/>
                          </a:solidFill>
                        </a:rPr>
                        <a:t>Clavulin 875/125 mg Q8H pour 7 jours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lt1"/>
                          </a:solidFill>
                        </a:rPr>
                        <a:t>IV pour 24h à l’urgence puis PO en externe si sx contrôlés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1297500" y="295900"/>
            <a:ext cx="7038900" cy="914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u="sng"/>
              <a:t>ÉTUDE #1 : DINAMO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54375" y="2394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1252750" y="1091775"/>
            <a:ext cx="5872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Issue primaire :</a:t>
            </a:r>
            <a:r>
              <a:rPr lang="fr" sz="155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55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Réhospitalisation à 90 jours </a:t>
            </a:r>
            <a:endParaRPr sz="15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>
                <a:solidFill>
                  <a:schemeClr val="lt1"/>
                </a:solidFill>
              </a:rPr>
              <a:t>Différence non statistiquement significative  : 2.58 % avec IC 95% (6.32 à -1.17) </a:t>
            </a:r>
            <a:endParaRPr sz="155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50" u="sng">
                <a:solidFill>
                  <a:schemeClr val="lt1"/>
                </a:solidFill>
              </a:rPr>
              <a:t>Issues secondaires : </a:t>
            </a:r>
            <a:endParaRPr sz="1550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chemeClr val="lt1"/>
              </a:solidFill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AutoNum type="arabicPeriod"/>
            </a:pPr>
            <a:r>
              <a:rPr lang="fr" sz="1550">
                <a:solidFill>
                  <a:schemeClr val="lt1"/>
                </a:solidFill>
              </a:rPr>
              <a:t>Reconsultation à l’urgence </a:t>
            </a:r>
            <a:endParaRPr sz="1550">
              <a:solidFill>
                <a:schemeClr val="lt1"/>
              </a:solidFill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AutoNum type="arabicPeriod"/>
            </a:pPr>
            <a:r>
              <a:rPr lang="fr" sz="1550">
                <a:solidFill>
                  <a:schemeClr val="lt1"/>
                </a:solidFill>
              </a:rPr>
              <a:t>Contrôle de la douleur</a:t>
            </a:r>
            <a:endParaRPr sz="1550">
              <a:solidFill>
                <a:schemeClr val="lt1"/>
              </a:solidFill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AutoNum type="arabicPeriod"/>
            </a:pPr>
            <a:r>
              <a:rPr lang="fr" sz="1550">
                <a:solidFill>
                  <a:schemeClr val="lt1"/>
                </a:solidFill>
              </a:rPr>
              <a:t>Aucune chx urgente requise dans les 2 groupes</a:t>
            </a:r>
            <a:endParaRPr sz="1550">
              <a:solidFill>
                <a:schemeClr val="lt1"/>
              </a:solidFill>
            </a:endParaRPr>
          </a:p>
          <a:p>
            <a:pPr marL="179999" lvl="0" indent="-27842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AutoNum type="arabicPeriod"/>
            </a:pPr>
            <a:r>
              <a:rPr lang="fr" sz="1550">
                <a:solidFill>
                  <a:schemeClr val="lt1"/>
                </a:solidFill>
              </a:rPr>
              <a:t>Progression radiologique  </a:t>
            </a:r>
            <a:endParaRPr sz="155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152400" y="152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3655775" y="3299150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7266150" y="3462350"/>
            <a:ext cx="1587600" cy="1152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Pas de différence statistiquement significative</a:t>
            </a:r>
            <a:endParaRPr sz="1200"/>
          </a:p>
        </p:txBody>
      </p:sp>
      <p:sp>
        <p:nvSpPr>
          <p:cNvPr id="203" name="Google Shape;203;p21"/>
          <p:cNvSpPr/>
          <p:nvPr/>
        </p:nvSpPr>
        <p:spPr>
          <a:xfrm>
            <a:off x="8266575" y="4169325"/>
            <a:ext cx="341700" cy="3153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4003750" y="3092450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3851375" y="3778025"/>
            <a:ext cx="195600" cy="206700"/>
          </a:xfrm>
          <a:prstGeom prst="flowChartSummingJunction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2044</Words>
  <Application>Microsoft Office PowerPoint</Application>
  <PresentationFormat>Affichage à l'écran (16:9)</PresentationFormat>
  <Paragraphs>207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Montserrat</vt:lpstr>
      <vt:lpstr>Lato</vt:lpstr>
      <vt:lpstr>Focus</vt:lpstr>
      <vt:lpstr>L’antibiothérapie pour le traitement de la diverticulite aiguë non compliquée est-elle vraiment nécessaire ?</vt:lpstr>
      <vt:lpstr>CAS CLINIQUE</vt:lpstr>
      <vt:lpstr>LIGNES DIRECTRICES</vt:lpstr>
      <vt:lpstr>OBJECTIFS</vt:lpstr>
      <vt:lpstr>MÉTHODOLOGIE</vt:lpstr>
      <vt:lpstr>DÉFINITION</vt:lpstr>
      <vt:lpstr>DÉFINITION</vt:lpstr>
      <vt:lpstr>ÉTUDE #1 : DINAMO</vt:lpstr>
      <vt:lpstr>ÉTUDE #1 : DINAMO</vt:lpstr>
      <vt:lpstr>ÉTUDE # 2 : DIABOLO</vt:lpstr>
      <vt:lpstr>Issue primaire :  Temps de guérison à 6 mois  (Congé, diète normale, absence de fièvre, score de douleur VAS &lt; 4 sans médication et reprise des activités normales)   Différence de 2 jours → 12 jours (ATB) et 14 jours (Intervention)  Non statistiquement significative  Issues secondaires :  Nombre de patients traités en externes (13 vs 0.4%, p = 0.006) durée d’hospitalisation (2 vs 3 jours, p = 0.006)  Taux de réadmission comparable Nombre de jours passés hors de l’hôpital   Complications, récurrences, chirurgies, morbidité et mortalité </vt:lpstr>
      <vt:lpstr>Issue primaire :  Récurrence de diverticulite (à ≥ 1 reprise) Similaire dans les 2 groupes (15.4% vs 14.9%) p = 0.885  Issues secondaires :  Nécessité de chirurgie dans les 12 mois suivant le traitement  Sigmoïdectomie et chirurgie élective un peu plus élevé dans le groupe observation (9% vs 5% p = 0.085)         Mais différence non statistiquement significative </vt:lpstr>
      <vt:lpstr>ÉTUDE #4 : AVOD</vt:lpstr>
      <vt:lpstr>ÉTUDE #4 : AVOD</vt:lpstr>
      <vt:lpstr>ÉTUDE #5 : STAND</vt:lpstr>
      <vt:lpstr>Issue primaire :  Durée d’hospitalisation non prolongée pour le groupe placebo vs le groupe antibiotique  (p = 0.15)  Durée médiane d’hospitalisation de 45.8h dans le groupe placebo et de 40h (IC 95% 24.4-57.6) dans le groupe antibiotique  Issues secondaires :  Réduction leucocytes  Réduction de la douleur à 12h et à 24h  Nécessité de chirugie → 2 pts (ATB) vs 0 (placebo) Réadmission à 1 semaine et à 30 jours  Mortalité (1 seul décès dans le groupe ATB, non-relié à la diverticulite) Événement indésirable  </vt:lpstr>
      <vt:lpstr>Présentation PowerPoint</vt:lpstr>
      <vt:lpstr>Présentation PowerPoint</vt:lpstr>
      <vt:lpstr>Discussion - LIMITATIONS</vt:lpstr>
      <vt:lpstr>Discussion - FORCES</vt:lpstr>
      <vt:lpstr>Conclusion</vt:lpstr>
      <vt:lpstr>Bibliographie (1)</vt:lpstr>
      <vt:lpstr>Bibliographie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L’antibiothérapie pour le traitement de la diverticulite aiguë non compliquée est-elle vraiment nécessaire ?</dc:title>
  <dc:creator>Frédérique Cigna</dc:creator>
  <cp:lastModifiedBy>Frédérique Cigna</cp:lastModifiedBy>
  <cp:revision>1</cp:revision>
  <dcterms:modified xsi:type="dcterms:W3CDTF">2023-05-28T16:47:24Z</dcterms:modified>
</cp:coreProperties>
</file>