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0"/>
  </p:notesMasterIdLst>
  <p:sldIdLst>
    <p:sldId id="256" r:id="rId2"/>
    <p:sldId id="274" r:id="rId3"/>
    <p:sldId id="275" r:id="rId4"/>
    <p:sldId id="257" r:id="rId5"/>
    <p:sldId id="258" r:id="rId6"/>
    <p:sldId id="277" r:id="rId7"/>
    <p:sldId id="259" r:id="rId8"/>
    <p:sldId id="260" r:id="rId9"/>
    <p:sldId id="261" r:id="rId10"/>
    <p:sldId id="269" r:id="rId11"/>
    <p:sldId id="262" r:id="rId12"/>
    <p:sldId id="263" r:id="rId13"/>
    <p:sldId id="264" r:id="rId14"/>
    <p:sldId id="265" r:id="rId15"/>
    <p:sldId id="271" r:id="rId16"/>
    <p:sldId id="266" r:id="rId17"/>
    <p:sldId id="273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B74"/>
    <a:srgbClr val="E0E4E6"/>
    <a:srgbClr val="E8F2FA"/>
    <a:srgbClr val="CCE3F5"/>
    <a:srgbClr val="649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03"/>
  </p:normalViewPr>
  <p:slideViewPr>
    <p:cSldViewPr snapToGrid="0">
      <p:cViewPr varScale="1">
        <p:scale>
          <a:sx n="108" d="100"/>
          <a:sy n="108" d="100"/>
        </p:scale>
        <p:origin x="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C074D-0310-1C4A-BEC8-E0D11DD08838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C0F53-7F71-2747-BA32-9FE130C3D7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5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52DE735-B2F1-1543-B3B8-255830D7090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B6396E0-4190-5E47-A8FC-52A0A2196951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29639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E735-B2F1-1543-B3B8-255830D7090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96E0-4190-5E47-A8FC-52A0A2196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63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E735-B2F1-1543-B3B8-255830D7090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96E0-4190-5E47-A8FC-52A0A2196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34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E735-B2F1-1543-B3B8-255830D7090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96E0-4190-5E47-A8FC-52A0A2196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69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2DE735-B2F1-1543-B3B8-255830D7090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6396E0-4190-5E47-A8FC-52A0A219695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25681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E735-B2F1-1543-B3B8-255830D7090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96E0-4190-5E47-A8FC-52A0A2196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69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E735-B2F1-1543-B3B8-255830D7090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96E0-4190-5E47-A8FC-52A0A2196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89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E735-B2F1-1543-B3B8-255830D7090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96E0-4190-5E47-A8FC-52A0A2196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31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E735-B2F1-1543-B3B8-255830D7090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96E0-4190-5E47-A8FC-52A0A2196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18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2DE735-B2F1-1543-B3B8-255830D7090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6396E0-4190-5E47-A8FC-52A0A219695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984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2DE735-B2F1-1543-B3B8-255830D7090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6396E0-4190-5E47-A8FC-52A0A219695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738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52DE735-B2F1-1543-B3B8-255830D70903}" type="datetimeFigureOut">
              <a:rPr lang="fr-FR" smtClean="0"/>
              <a:t>27/05/2023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B6396E0-4190-5E47-A8FC-52A0A219695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168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139883926050920" TargetMode="External"/><Relationship Id="rId3" Type="http://schemas.openxmlformats.org/officeDocument/2006/relationships/hyperlink" Target="https://doi.org/10.6001/actamedica.v25i2.3757" TargetMode="External"/><Relationship Id="rId7" Type="http://schemas.openxmlformats.org/officeDocument/2006/relationships/hyperlink" Target="https://doi.org/10.1016/0303-8467(92)90177-5" TargetMode="External"/><Relationship Id="rId2" Type="http://schemas.openxmlformats.org/officeDocument/2006/relationships/hyperlink" Target="https://www.itmp.fr/wp-content/uploads/2013/08/N%C3%A9vralgie-darnol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S1073-5437(09)79398-2" TargetMode="External"/><Relationship Id="rId5" Type="http://schemas.openxmlformats.org/officeDocument/2006/relationships/hyperlink" Target="https://doi.org/10.1155/2021/5572121" TargetMode="External"/><Relationship Id="rId10" Type="http://schemas.openxmlformats.org/officeDocument/2006/relationships/hyperlink" Target="https://megahealthclinic.com/occipital-neuralgia/" TargetMode="External"/><Relationship Id="rId4" Type="http://schemas.openxmlformats.org/officeDocument/2006/relationships/hyperlink" Target="https://doi.org/10.21129/nerve.2021.7.2.31" TargetMode="External"/><Relationship Id="rId9" Type="http://schemas.openxmlformats.org/officeDocument/2006/relationships/hyperlink" Target="https://virtualheadachespecialist.com/what-is-occipital-nerve-decompression-for-occipital-neuralgia-and-can-it-help-yo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0E765D-2B34-0949-57BA-684014F3A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355" y="1448622"/>
            <a:ext cx="9144000" cy="3820064"/>
          </a:xfrm>
        </p:spPr>
        <p:txBody>
          <a:bodyPr>
            <a:normAutofit fontScale="90000"/>
          </a:bodyPr>
          <a:lstStyle/>
          <a:p>
            <a:r>
              <a:rPr lang="fr-C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Névralgie d’Arnold : </a:t>
            </a:r>
            <a:br>
              <a:rPr lang="fr-C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C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Faut-il vraiment l’infiltrer ?</a:t>
            </a:r>
            <a:br>
              <a:rPr lang="fr-C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CA" sz="1800" b="1" dirty="0">
                <a:solidFill>
                  <a:srgbClr val="E0E4E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fr-C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 : David Cartier</a:t>
            </a:r>
            <a:br>
              <a:rPr lang="fr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fr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Supervisé par Dre </a:t>
            </a:r>
            <a:r>
              <a:rPr lang="fr-C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Pacitto</a:t>
            </a:r>
            <a:r>
              <a:rPr lang="fr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-Allard</a:t>
            </a:r>
            <a:br>
              <a:rPr lang="fr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fr-C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GMF-U Laval Cité-de-la-Santé</a:t>
            </a:r>
            <a:br>
              <a:rPr lang="fr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Université de Montréal</a:t>
            </a:r>
            <a:br>
              <a:rPr lang="fr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C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2023</a:t>
            </a:r>
            <a:br>
              <a:rPr lang="fr-CA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r-FR" dirty="0"/>
          </a:p>
        </p:txBody>
      </p:sp>
      <p:pic>
        <p:nvPicPr>
          <p:cNvPr id="1028" name="Picture 4" descr="VOUS SOUFFREZ DE MAUX DE TÊTE?  DE MIGRAINES?  DE CÉPHALÉES?">
            <a:extLst>
              <a:ext uri="{FF2B5EF4-FFF2-40B4-BE49-F238E27FC236}">
                <a16:creationId xmlns:a16="http://schemas.microsoft.com/office/drawing/2014/main" id="{C57E795C-F6F0-F007-E08B-8810A8A50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89" y="4387980"/>
            <a:ext cx="4633732" cy="247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88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2915B-0BA9-95D2-C181-6609AF21A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" pitchFamily="2" charset="0"/>
              </a:rPr>
              <a:t>Méthode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251B8B-3F75-E0EB-6B2F-9B558F90F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185" y="789546"/>
            <a:ext cx="8245313" cy="560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1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A52E5-708C-3096-254F-CD4BFE49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35" y="0"/>
            <a:ext cx="9603275" cy="1049235"/>
          </a:xfrm>
        </p:spPr>
        <p:txBody>
          <a:bodyPr/>
          <a:lstStyle/>
          <a:p>
            <a:r>
              <a:rPr lang="fr-FR" dirty="0">
                <a:latin typeface="Times" pitchFamily="2" charset="0"/>
              </a:rPr>
              <a:t>Résultats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62C94AD-8D4D-EF3E-0555-85B5BC83B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193166"/>
              </p:ext>
            </p:extLst>
          </p:nvPr>
        </p:nvGraphicFramePr>
        <p:xfrm>
          <a:off x="797655" y="633461"/>
          <a:ext cx="11394345" cy="6305400"/>
        </p:xfrm>
        <a:graphic>
          <a:graphicData uri="http://schemas.openxmlformats.org/drawingml/2006/table">
            <a:tbl>
              <a:tblPr bandRow="1"/>
              <a:tblGrid>
                <a:gridCol w="1186094">
                  <a:extLst>
                    <a:ext uri="{9D8B030D-6E8A-4147-A177-3AD203B41FA5}">
                      <a16:colId xmlns:a16="http://schemas.microsoft.com/office/drawing/2014/main" val="3136748480"/>
                    </a:ext>
                  </a:extLst>
                </a:gridCol>
                <a:gridCol w="3392698">
                  <a:extLst>
                    <a:ext uri="{9D8B030D-6E8A-4147-A177-3AD203B41FA5}">
                      <a16:colId xmlns:a16="http://schemas.microsoft.com/office/drawing/2014/main" val="1251311070"/>
                    </a:ext>
                  </a:extLst>
                </a:gridCol>
                <a:gridCol w="3705213">
                  <a:extLst>
                    <a:ext uri="{9D8B030D-6E8A-4147-A177-3AD203B41FA5}">
                      <a16:colId xmlns:a16="http://schemas.microsoft.com/office/drawing/2014/main" val="3767590665"/>
                    </a:ext>
                  </a:extLst>
                </a:gridCol>
                <a:gridCol w="3110340">
                  <a:extLst>
                    <a:ext uri="{9D8B030D-6E8A-4147-A177-3AD203B41FA5}">
                      <a16:colId xmlns:a16="http://schemas.microsoft.com/office/drawing/2014/main" val="3678809098"/>
                    </a:ext>
                  </a:extLst>
                </a:gridCol>
              </a:tblGrid>
              <a:tr h="1282332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Étude </a:t>
                      </a:r>
                      <a:endParaRPr lang="fr-CA" sz="16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1: Effectiveness of treatment of occipital neuralgia using the nerve block technique: a prospective analysis of 44 patients</a:t>
                      </a:r>
                      <a:r>
                        <a:rPr lang="en-US" sz="1600" b="1" baseline="30000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4</a:t>
                      </a:r>
                      <a:endParaRPr lang="fr-CA" sz="16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2: Could a Simple Nerve Block be Considered as a Treatment Option for Occipital Neuralgia with Both Short-Term and Long-Term Effects?</a:t>
                      </a:r>
                      <a:r>
                        <a:rPr lang="en-US" sz="1600" b="1" baseline="30000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5</a:t>
                      </a:r>
                      <a:endParaRPr lang="fr-CA" sz="16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3: Occipital Nerve Blockade for the Treatment of Occipital Neuralgia-Like Acute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Postcraniotomy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 Headache: A Retrospective Study</a:t>
                      </a:r>
                      <a:r>
                        <a:rPr lang="en-US" sz="1600" b="1" baseline="30000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6</a:t>
                      </a:r>
                      <a:endParaRPr lang="fr-CA" sz="16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B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520241"/>
                  </a:ext>
                </a:extLst>
              </a:tr>
              <a:tr h="812127"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Population</a:t>
                      </a: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44 adultes avec diagnostic de névralgie d’Arnold.</a:t>
                      </a: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309 patients avec diagnostic de névralgie d’Arnold.</a:t>
                      </a: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51 patients post craniotomie avec diagnostic de névralgie d’Arnold.</a:t>
                      </a: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257343"/>
                  </a:ext>
                </a:extLst>
              </a:tr>
              <a:tr h="379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Type de devis</a:t>
                      </a: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Étude cas-croisé prospectif</a:t>
                      </a: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Étude cas-croisé rétrospectif</a:t>
                      </a: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Étude cas-croisé rétrospectif</a:t>
                      </a: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202535"/>
                  </a:ext>
                </a:extLst>
              </a:tr>
              <a:tr h="119929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Intervention de </a:t>
                      </a:r>
                    </a:p>
                    <a:p>
                      <a:pPr algn="ctr"/>
                      <a:r>
                        <a:rPr lang="fr-FR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l’étude </a:t>
                      </a:r>
                      <a:endParaRPr lang="fr-CA" sz="1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Infiltration:</a:t>
                      </a:r>
                      <a:endParaRPr lang="fr-CA" sz="1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The injection solution involved (lidocaine or bupivacaine) and 4 mg of dexamethasone</a:t>
                      </a:r>
                      <a:endParaRPr lang="fr-CA" sz="1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CA" sz="1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Sans aide technique</a:t>
                      </a:r>
                      <a:endParaRPr lang="fr-CA" sz="1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Infiltration :</a:t>
                      </a:r>
                    </a:p>
                    <a:p>
                      <a:pPr algn="ctr"/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4.5cc normal saline, 3 cc </a:t>
                      </a:r>
                      <a:r>
                        <a:rPr lang="fr-CA" sz="1400" b="1" dirty="0" err="1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lidocaine</a:t>
                      </a:r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 2%, and 0.5 cc triamcinolone </a:t>
                      </a:r>
                      <a:r>
                        <a:rPr lang="fr-CA" sz="1400" b="1" dirty="0" err="1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acetonide</a:t>
                      </a:r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 (20 mg/ cc)</a:t>
                      </a:r>
                    </a:p>
                    <a:p>
                      <a:pPr algn="ctr"/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Sans aide technique</a:t>
                      </a:r>
                    </a:p>
                    <a:p>
                      <a:pPr algn="ctr"/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Infiltration :</a:t>
                      </a:r>
                    </a:p>
                    <a:p>
                      <a:pPr algn="ctr"/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1% </a:t>
                      </a:r>
                      <a:r>
                        <a:rPr lang="fr-CA" sz="1400" b="1" dirty="0" err="1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lidocaine</a:t>
                      </a:r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 and </a:t>
                      </a:r>
                      <a:r>
                        <a:rPr lang="fr-CA" sz="1400" b="1" dirty="0" err="1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dexamethasone</a:t>
                      </a:r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 (4 mg) diluée avec NS</a:t>
                      </a:r>
                    </a:p>
                    <a:p>
                      <a:pPr algn="ctr"/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Sans aide technique</a:t>
                      </a:r>
                    </a:p>
                    <a:p>
                      <a:pPr algn="ctr"/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0938"/>
                  </a:ext>
                </a:extLst>
              </a:tr>
              <a:tr h="2550898"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Résultats</a:t>
                      </a: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Diminution VAS SCORE pré-intervention vs 6 mois post de 7.23 ± 0.93 à 2.21 ± 1.73</a:t>
                      </a:r>
                    </a:p>
                    <a:p>
                      <a:pPr algn="ctr"/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Pas de différence 24h post intervention et 6 mois post intervention (1.95 ± 1.59 vs 2.21 ± 1.73)</a:t>
                      </a:r>
                      <a:r>
                        <a:rPr lang="fr-CA" sz="1400" b="1" dirty="0">
                          <a:effectLst/>
                          <a:latin typeface="Times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Diminution de la nécessité de médication de 100% à 16,6% à 6 mois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-Pas de différence statistique entre </a:t>
                      </a:r>
                      <a:r>
                        <a:rPr lang="fr-CA" sz="1400" b="1" kern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bupi</a:t>
                      </a: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vs épi </a:t>
                      </a:r>
                    </a:p>
                    <a:p>
                      <a:pPr algn="ctr"/>
                      <a:endParaRPr lang="fr-CA" sz="1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VAS SCORE: </a:t>
                      </a:r>
                    </a:p>
                    <a:p>
                      <a:pPr algn="ctr"/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Initial : 7.20±0.94</a:t>
                      </a:r>
                    </a:p>
                    <a:p>
                      <a:pPr algn="ctr"/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fr-CA" sz="1400" b="1" kern="1200" baseline="30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semaine 2.90±1.54</a:t>
                      </a:r>
                    </a:p>
                    <a:p>
                      <a:pPr algn="ctr"/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fr-CA" sz="1400" b="1" kern="1200" baseline="30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mois 3.48±1.66</a:t>
                      </a:r>
                    </a:p>
                    <a:p>
                      <a:pPr algn="ctr"/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fr-CA" sz="1400" b="1" kern="1200" baseline="30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mois 3.06±1.55</a:t>
                      </a:r>
                    </a:p>
                    <a:p>
                      <a:pPr algn="ctr"/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fr-CA" sz="1400" b="1" kern="1200" baseline="30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mois 2.71±1.07</a:t>
                      </a:r>
                    </a:p>
                    <a:p>
                      <a:pPr algn="ctr"/>
                      <a:endParaRPr lang="fr-CA" sz="1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NRS</a:t>
                      </a:r>
                    </a:p>
                    <a:p>
                      <a:pPr algn="ctr"/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Initial : 8,0±0,9</a:t>
                      </a:r>
                    </a:p>
                    <a:p>
                      <a:pPr algn="ctr"/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 journée 2,1±1,4</a:t>
                      </a:r>
                    </a:p>
                    <a:p>
                      <a:pPr algn="ctr"/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Au congé : 1,6±0,6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BNI 1 :  À 1 mois 73%.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            À 3 mois : 85%</a:t>
                      </a:r>
                      <a:r>
                        <a:rPr lang="fr-CA" sz="1400" b="1" dirty="0">
                          <a:effectLst/>
                          <a:latin typeface="Times" pitchFamily="2" charset="0"/>
                        </a:rPr>
                        <a:t> </a:t>
                      </a:r>
                      <a:endParaRPr lang="fr-CA" sz="1400" b="1" kern="12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CA" sz="1400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04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60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CD26A5-1E94-5874-A8CF-85173C3C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77" y="0"/>
            <a:ext cx="9603275" cy="1049235"/>
          </a:xfrm>
        </p:spPr>
        <p:txBody>
          <a:bodyPr/>
          <a:lstStyle/>
          <a:p>
            <a:r>
              <a:rPr lang="fr-FR" dirty="0">
                <a:latin typeface="Times" pitchFamily="2" charset="0"/>
              </a:rPr>
              <a:t>Résultats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4580329-5F5A-BB4C-C89F-A8D691507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95441"/>
              </p:ext>
            </p:extLst>
          </p:nvPr>
        </p:nvGraphicFramePr>
        <p:xfrm>
          <a:off x="1462549" y="696685"/>
          <a:ext cx="9723611" cy="6161315"/>
        </p:xfrm>
        <a:graphic>
          <a:graphicData uri="http://schemas.openxmlformats.org/drawingml/2006/table">
            <a:tbl>
              <a:tblPr bandRow="1"/>
              <a:tblGrid>
                <a:gridCol w="1937855">
                  <a:extLst>
                    <a:ext uri="{9D8B030D-6E8A-4147-A177-3AD203B41FA5}">
                      <a16:colId xmlns:a16="http://schemas.microsoft.com/office/drawing/2014/main" val="3674203281"/>
                    </a:ext>
                  </a:extLst>
                </a:gridCol>
                <a:gridCol w="3407128">
                  <a:extLst>
                    <a:ext uri="{9D8B030D-6E8A-4147-A177-3AD203B41FA5}">
                      <a16:colId xmlns:a16="http://schemas.microsoft.com/office/drawing/2014/main" val="90439655"/>
                    </a:ext>
                  </a:extLst>
                </a:gridCol>
                <a:gridCol w="4378628">
                  <a:extLst>
                    <a:ext uri="{9D8B030D-6E8A-4147-A177-3AD203B41FA5}">
                      <a16:colId xmlns:a16="http://schemas.microsoft.com/office/drawing/2014/main" val="3788685215"/>
                    </a:ext>
                  </a:extLst>
                </a:gridCol>
              </a:tblGrid>
              <a:tr h="1400738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Étude </a:t>
                      </a:r>
                      <a:endParaRPr lang="fr-CA" sz="16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4: Occipital Nerve Blocks: Effect of Symptomatic Medication Overuse and Headache Type on Failure Ratehead_1549 1479..1485</a:t>
                      </a:r>
                      <a:r>
                        <a:rPr lang="en-US" sz="1600" b="1" baseline="30000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7</a:t>
                      </a:r>
                      <a:endParaRPr lang="fr-CA" sz="16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CA" sz="16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5: Headache and the greater occipital nerve</a:t>
                      </a:r>
                      <a:r>
                        <a:rPr lang="en-US" sz="1600" b="1" kern="1200" baseline="30000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8</a:t>
                      </a:r>
                      <a:endParaRPr lang="fr-CA" sz="1600" kern="12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CA" sz="16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B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487820"/>
                  </a:ext>
                </a:extLst>
              </a:tr>
              <a:tr h="887116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Population</a:t>
                      </a: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121 patients qui ont eu un bloc pour un diagnostic de céphalée.</a:t>
                      </a:r>
                    </a:p>
                    <a:p>
                      <a:pPr algn="ctr"/>
                      <a:r>
                        <a:rPr lang="fr-CA" sz="16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21 avec névralgie d’Arnold.</a:t>
                      </a:r>
                      <a:r>
                        <a:rPr lang="fr-CA" sz="1600" b="1" dirty="0">
                          <a:effectLst/>
                          <a:latin typeface="Times" pitchFamily="2" charset="0"/>
                        </a:rPr>
                        <a:t> </a:t>
                      </a:r>
                      <a:endParaRPr lang="fr-CA" sz="16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500 patients avec céphalée idiopathique</a:t>
                      </a:r>
                    </a:p>
                    <a:p>
                      <a:pPr algn="ctr"/>
                      <a:r>
                        <a:rPr lang="fr-CA" sz="16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86 avec névralgie d’Arnold</a:t>
                      </a:r>
                      <a:r>
                        <a:rPr lang="fr-CA" sz="1600" b="1" dirty="0">
                          <a:effectLst/>
                          <a:latin typeface="Times" pitchFamily="2" charset="0"/>
                        </a:rPr>
                        <a:t> </a:t>
                      </a:r>
                      <a:endParaRPr lang="fr-CA" sz="16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59588"/>
                  </a:ext>
                </a:extLst>
              </a:tr>
              <a:tr h="5954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Type de devis</a:t>
                      </a:r>
                    </a:p>
                    <a:p>
                      <a:pPr algn="ctr"/>
                      <a:endParaRPr lang="fr-CA" sz="16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Étude cas-croisé rétrospectif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Étude cas-croisé prospectif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960755"/>
                  </a:ext>
                </a:extLst>
              </a:tr>
              <a:tr h="1382115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Intervention de l’étude </a:t>
                      </a:r>
                      <a:endParaRPr lang="fr-CA" sz="16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Infiltration :</a:t>
                      </a:r>
                      <a:endParaRPr lang="fr-CA" sz="16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1.5 cc of 0.5% </a:t>
                      </a:r>
                      <a:r>
                        <a:rPr lang="en-US" sz="1600" b="1" dirty="0" err="1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bupivicaine</a:t>
                      </a:r>
                      <a:r>
                        <a:rPr lang="en-US" sz="16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 and 60 mg of methylprednisolone acetate suspension.</a:t>
                      </a:r>
                      <a:endParaRPr lang="fr-CA" sz="16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Aide technique?</a:t>
                      </a:r>
                      <a:endParaRPr lang="fr-CA" sz="16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Infiltration :</a:t>
                      </a:r>
                    </a:p>
                    <a:p>
                      <a:pPr algn="ctr"/>
                      <a:r>
                        <a:rPr lang="fr-CA" sz="16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4cc de </a:t>
                      </a:r>
                      <a:r>
                        <a:rPr lang="fr-CA" sz="1600" b="1" dirty="0" err="1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lidocaine</a:t>
                      </a:r>
                      <a:r>
                        <a:rPr lang="fr-CA" sz="16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 1%+ 160 mg (</a:t>
                      </a:r>
                      <a:r>
                        <a:rPr lang="fr-CA" sz="1600" b="1" dirty="0" err="1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méthylprednisone</a:t>
                      </a:r>
                      <a:r>
                        <a:rPr lang="fr-CA" sz="16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) </a:t>
                      </a:r>
                      <a:r>
                        <a:rPr lang="fr-CA" sz="1600" b="1" dirty="0" err="1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depomédrol</a:t>
                      </a:r>
                      <a:endParaRPr lang="fr-CA" sz="16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CA" sz="16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fr-CA" sz="16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Aide technique?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58886"/>
                  </a:ext>
                </a:extLst>
              </a:tr>
              <a:tr h="1895877"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Résultats</a:t>
                      </a: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77% amélioration à 1 semaine.</a:t>
                      </a:r>
                      <a:r>
                        <a:rPr lang="fr-CA" sz="1600" b="1" dirty="0">
                          <a:effectLst/>
                          <a:latin typeface="Times" pitchFamily="2" charset="0"/>
                        </a:rPr>
                        <a:t> </a:t>
                      </a:r>
                      <a:endParaRPr lang="fr-CA" sz="1600" b="1" kern="12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8,9 semaines de soulagement si bien répondu initialement.</a:t>
                      </a:r>
                      <a:r>
                        <a:rPr lang="fr-CA" sz="1600" b="1" dirty="0">
                          <a:effectLst/>
                          <a:latin typeface="Times" pitchFamily="2" charset="0"/>
                        </a:rPr>
                        <a:t> </a:t>
                      </a:r>
                      <a:endParaRPr lang="fr-CA" sz="16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75 patients sur 86 n’avaient plus de maux de tête, avec temps moyen de soulagement de 31 jours.</a:t>
                      </a:r>
                    </a:p>
                    <a:p>
                      <a:pPr algn="ctr"/>
                      <a:endParaRPr lang="fr-CA" sz="16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53041" marR="5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18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21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201A3-8CFD-8E62-B70C-1A82D25A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10" y="267272"/>
            <a:ext cx="9603275" cy="1049235"/>
          </a:xfrm>
        </p:spPr>
        <p:txBody>
          <a:bodyPr/>
          <a:lstStyle/>
          <a:p>
            <a:r>
              <a:rPr lang="fr-FR" dirty="0">
                <a:latin typeface="Times" pitchFamily="2" charset="0"/>
              </a:rPr>
              <a:t>Discussion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53EE81-F840-8CEA-7296-C022B3B3E4EB}"/>
              </a:ext>
            </a:extLst>
          </p:cNvPr>
          <p:cNvSpPr txBox="1"/>
          <p:nvPr/>
        </p:nvSpPr>
        <p:spPr>
          <a:xfrm>
            <a:off x="1667333" y="1018366"/>
            <a:ext cx="9375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>
                <a:effectLst/>
                <a:latin typeface="Times" pitchFamily="2" charset="0"/>
                <a:ea typeface="Times New Roman" panose="02020603050405020304" pitchFamily="18" charset="0"/>
              </a:rPr>
              <a:t>L</a:t>
            </a:r>
            <a:r>
              <a:rPr lang="fr-CA" sz="1800" dirty="0">
                <a:effectLst/>
                <a:latin typeface="Times" pitchFamily="2" charset="0"/>
                <a:ea typeface="Times New Roman" panose="02020603050405020304" pitchFamily="18" charset="0"/>
              </a:rPr>
              <a:t>es résultats des 5 études révisées vont en faveur de l’efficacité de l’infiltration d’anesthésique locaux et de corticostéroïdes le long du nerf occipitale dans le traitement de la douleur pour la névralgie d’Arnold.</a:t>
            </a:r>
            <a:r>
              <a:rPr lang="fr-CA" dirty="0">
                <a:effectLst/>
                <a:latin typeface="Times" pitchFamily="2" charset="0"/>
              </a:rPr>
              <a:t> </a:t>
            </a:r>
            <a:endParaRPr lang="fr-FR" dirty="0">
              <a:latin typeface="Time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2712FD8-8320-332A-7F49-D0F0C7876DC9}"/>
              </a:ext>
            </a:extLst>
          </p:cNvPr>
          <p:cNvSpPr txBox="1"/>
          <p:nvPr/>
        </p:nvSpPr>
        <p:spPr>
          <a:xfrm>
            <a:off x="904063" y="2299379"/>
            <a:ext cx="519193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latin typeface="Times" pitchFamily="2" charset="0"/>
            </a:endParaRPr>
          </a:p>
          <a:p>
            <a:pPr lvl="1" algn="ctr"/>
            <a:r>
              <a:rPr lang="fr-FR" u="sng" dirty="0">
                <a:latin typeface="Times" pitchFamily="2" charset="0"/>
              </a:rPr>
              <a:t>Points forts </a:t>
            </a:r>
            <a:br>
              <a:rPr lang="fr-FR" dirty="0">
                <a:latin typeface="Times" pitchFamily="2" charset="0"/>
              </a:rPr>
            </a:br>
            <a:endParaRPr lang="fr-FR" dirty="0">
              <a:latin typeface="Times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1800" dirty="0">
                <a:effectLst/>
                <a:latin typeface="Times" pitchFamily="2" charset="0"/>
                <a:ea typeface="Times New Roman" panose="02020603050405020304" pitchFamily="18" charset="0"/>
              </a:rPr>
              <a:t>Dans tous les cas, chaque étude individuellement injectait donc des substances similaires, </a:t>
            </a:r>
            <a: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  <a:t>des quantités similaires et à des endroits similaires.</a:t>
            </a:r>
            <a:b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</a:br>
            <a:endParaRPr lang="fr-CA" dirty="0"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fr-CA" sz="1800" dirty="0">
                <a:effectLst/>
                <a:latin typeface="Times" pitchFamily="2" charset="0"/>
                <a:ea typeface="Times New Roman" panose="02020603050405020304" pitchFamily="18" charset="0"/>
              </a:rPr>
              <a:t>3 études spécifient ne pas avoir utilisé d’aide à l’injection comme une échographie</a:t>
            </a:r>
            <a:r>
              <a:rPr lang="fr-CA" sz="1800" dirty="0">
                <a:latin typeface="Times" pitchFamily="2" charset="0"/>
                <a:ea typeface="Times New Roman" panose="02020603050405020304" pitchFamily="18" charset="0"/>
              </a:rPr>
              <a:t>.</a:t>
            </a:r>
            <a:br>
              <a:rPr lang="fr-CA" dirty="0">
                <a:effectLst/>
                <a:latin typeface="Times" pitchFamily="2" charset="0"/>
              </a:rPr>
            </a:br>
            <a:endParaRPr lang="fr-CA" dirty="0">
              <a:effectLst/>
              <a:latin typeface="Times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dirty="0">
                <a:latin typeface="Times" pitchFamily="2" charset="0"/>
              </a:rPr>
              <a:t>Ce sont toutes des études cas-croisé donc pas de variabilité entre les groupes. </a:t>
            </a:r>
            <a:endParaRPr lang="fr-CA" dirty="0">
              <a:effectLst/>
              <a:latin typeface="Times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A5F4AC5-557D-2ACF-AF50-14AC634AD5F8}"/>
              </a:ext>
            </a:extLst>
          </p:cNvPr>
          <p:cNvSpPr txBox="1"/>
          <p:nvPr/>
        </p:nvSpPr>
        <p:spPr>
          <a:xfrm>
            <a:off x="6355080" y="2566886"/>
            <a:ext cx="4815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u="sng" dirty="0">
                <a:latin typeface="Times" pitchFamily="2" charset="0"/>
              </a:rPr>
              <a:t>Points faibles</a:t>
            </a:r>
            <a:br>
              <a:rPr lang="fr-CA" u="sng" dirty="0">
                <a:latin typeface="Times" pitchFamily="2" charset="0"/>
              </a:rPr>
            </a:br>
            <a:endParaRPr lang="fr-CA" u="sng" dirty="0">
              <a:latin typeface="Times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>
                <a:latin typeface="Times" pitchFamily="2" charset="0"/>
                <a:ea typeface="Times New Roman" panose="02020603050405020304" pitchFamily="18" charset="0"/>
              </a:rPr>
              <a:t>F</a:t>
            </a:r>
            <a: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  <a:t>aible nombre de participants (entre 44 et 309 patients)</a:t>
            </a:r>
            <a:b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</a:br>
            <a:endParaRPr lang="fr-CA" dirty="0"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>
                <a:latin typeface="Times" pitchFamily="2" charset="0"/>
                <a:ea typeface="Times New Roman" panose="02020603050405020304" pitchFamily="18" charset="0"/>
              </a:rPr>
              <a:t>U</a:t>
            </a:r>
            <a: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  <a:t>n biais d’observation double</a:t>
            </a:r>
            <a:r>
              <a:rPr lang="fr-CA" dirty="0">
                <a:effectLst/>
                <a:latin typeface="Times" pitchFamily="2" charset="0"/>
              </a:rPr>
              <a:t>  </a:t>
            </a:r>
            <a:br>
              <a:rPr lang="fr-CA" dirty="0">
                <a:effectLst/>
                <a:latin typeface="Times" pitchFamily="2" charset="0"/>
              </a:rPr>
            </a:br>
            <a:endParaRPr lang="fr-CA" dirty="0">
              <a:effectLst/>
              <a:latin typeface="Times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  <a:t>Le facteur de confusion du nombre d’injection au jour 1 revient dans 4 des 5 études</a:t>
            </a:r>
            <a:r>
              <a:rPr lang="fr-CA" dirty="0">
                <a:effectLst/>
                <a:latin typeface="Times" pitchFamily="2" charset="0"/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dirty="0">
                <a:latin typeface="Times" pitchFamily="2" charset="0"/>
              </a:rPr>
              <a:t>Étude 1: 52%</a:t>
            </a:r>
            <a:endParaRPr lang="fr-CA" dirty="0"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dirty="0">
                <a:effectLst/>
                <a:latin typeface="Times" pitchFamily="2" charset="0"/>
              </a:rPr>
              <a:t>Étude 2: </a:t>
            </a:r>
            <a: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  <a:t>57%</a:t>
            </a:r>
            <a:endParaRPr lang="fr-CA" dirty="0">
              <a:effectLst/>
              <a:latin typeface="Times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dirty="0">
                <a:latin typeface="Times" pitchFamily="2" charset="0"/>
              </a:rPr>
              <a:t>Étude 3: 5%</a:t>
            </a:r>
            <a: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  <a:t> </a:t>
            </a:r>
            <a:endParaRPr lang="fr-CA" dirty="0">
              <a:latin typeface="Times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dirty="0">
                <a:effectLst/>
                <a:latin typeface="Times" pitchFamily="2" charset="0"/>
              </a:rPr>
              <a:t>Étude 4</a:t>
            </a:r>
            <a:r>
              <a:rPr lang="fr-CA" dirty="0">
                <a:latin typeface="Times" pitchFamily="2" charset="0"/>
              </a:rPr>
              <a:t>: Entre 1 et 6 injections</a:t>
            </a:r>
            <a:endParaRPr lang="fr-CA" dirty="0">
              <a:effectLst/>
              <a:latin typeface="Times" pitchFamily="2" charset="0"/>
            </a:endParaRP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FA3EA63-04C1-CA25-1DB7-28EE7F3E814A}"/>
              </a:ext>
            </a:extLst>
          </p:cNvPr>
          <p:cNvSpPr txBox="1"/>
          <p:nvPr/>
        </p:nvSpPr>
        <p:spPr>
          <a:xfrm>
            <a:off x="4693920" y="1980655"/>
            <a:ext cx="332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Times" pitchFamily="2" charset="0"/>
              </a:rPr>
              <a:t>Points communs </a:t>
            </a:r>
          </a:p>
        </p:txBody>
      </p:sp>
    </p:spTree>
    <p:extLst>
      <p:ext uri="{BB962C8B-B14F-4D97-AF65-F5344CB8AC3E}">
        <p14:creationId xmlns:p14="http://schemas.microsoft.com/office/powerpoint/2010/main" val="2453942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C2E65B-CF36-FE98-1AC6-05AD6D12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926" y="247130"/>
            <a:ext cx="9603275" cy="1049235"/>
          </a:xfrm>
        </p:spPr>
        <p:txBody>
          <a:bodyPr/>
          <a:lstStyle/>
          <a:p>
            <a:r>
              <a:rPr lang="fr-FR" dirty="0">
                <a:latin typeface="Times" pitchFamily="2" charset="0"/>
              </a:rPr>
              <a:t>Discussion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76A494-7A29-3250-B358-218E6F9B6704}"/>
              </a:ext>
            </a:extLst>
          </p:cNvPr>
          <p:cNvSpPr txBox="1"/>
          <p:nvPr/>
        </p:nvSpPr>
        <p:spPr>
          <a:xfrm>
            <a:off x="4621878" y="650031"/>
            <a:ext cx="2948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b="1" dirty="0">
                <a:effectLst/>
                <a:latin typeface="Times" pitchFamily="2" charset="0"/>
                <a:ea typeface="Times New Roman" panose="02020603050405020304" pitchFamily="18" charset="0"/>
              </a:rPr>
              <a:t>Caractéristiques spécifiques</a:t>
            </a:r>
            <a:endParaRPr lang="fr-CA" sz="1800" dirty="0"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endParaRPr lang="fr-FR" dirty="0">
              <a:latin typeface="Times" pitchFamily="2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F604653-F4DC-2B56-B880-BFD0A2C92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15017"/>
              </p:ext>
            </p:extLst>
          </p:nvPr>
        </p:nvGraphicFramePr>
        <p:xfrm>
          <a:off x="813395" y="973197"/>
          <a:ext cx="11378605" cy="5976521"/>
        </p:xfrm>
        <a:graphic>
          <a:graphicData uri="http://schemas.openxmlformats.org/drawingml/2006/table">
            <a:tbl>
              <a:tblPr bandRow="1"/>
              <a:tblGrid>
                <a:gridCol w="695365">
                  <a:extLst>
                    <a:ext uri="{9D8B030D-6E8A-4147-A177-3AD203B41FA5}">
                      <a16:colId xmlns:a16="http://schemas.microsoft.com/office/drawing/2014/main" val="3311919307"/>
                    </a:ext>
                  </a:extLst>
                </a:gridCol>
                <a:gridCol w="2422090">
                  <a:extLst>
                    <a:ext uri="{9D8B030D-6E8A-4147-A177-3AD203B41FA5}">
                      <a16:colId xmlns:a16="http://schemas.microsoft.com/office/drawing/2014/main" val="49872347"/>
                    </a:ext>
                  </a:extLst>
                </a:gridCol>
                <a:gridCol w="2469950">
                  <a:extLst>
                    <a:ext uri="{9D8B030D-6E8A-4147-A177-3AD203B41FA5}">
                      <a16:colId xmlns:a16="http://schemas.microsoft.com/office/drawing/2014/main" val="1063878721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1357999138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253155052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439037648"/>
                    </a:ext>
                  </a:extLst>
                </a:gridCol>
              </a:tblGrid>
              <a:tr h="1782663"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Étude</a:t>
                      </a:r>
                      <a:endParaRPr lang="fr-CA" sz="14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45390" marR="45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1: Effectiveness of treatment of occipital neuralgia using the nerve block technique: a prospective analysis of 44 patients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4</a:t>
                      </a:r>
                      <a:endParaRPr lang="fr-CA" sz="14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CA" sz="14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45390" marR="45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2: Could a Simple Nerve Block be Considered as a Treatment Option for Occipital Neuralgia with Both Short-Term and Long-Term Effects?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5</a:t>
                      </a:r>
                      <a:endParaRPr lang="fr-CA" sz="14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CA" sz="14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45390" marR="45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3: Occipital Nerve Blockade for the Treatment of Occipital Neuralgia-Like Acute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Postcraniotomy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 Headache: A Retrospective Study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6</a:t>
                      </a:r>
                      <a:endParaRPr lang="fr-CA" sz="14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CA" sz="14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45390" marR="45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4: Occipital Nerve Blocks: Effect of Symptomatic Medication Overuse and Headache Type on Failure Ratehead_1549 1479..1485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7</a:t>
                      </a:r>
                      <a:endParaRPr lang="fr-CA" sz="14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CA" sz="14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45390" marR="45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5: Headache and the greater occipital nerve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8</a:t>
                      </a:r>
                      <a:endParaRPr lang="fr-CA" sz="14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CA" sz="14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45390" marR="45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B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983910"/>
                  </a:ext>
                </a:extLst>
              </a:tr>
              <a:tr h="1188442"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Points forts</a:t>
                      </a:r>
                    </a:p>
                  </a:txBody>
                  <a:tcPr marL="45390" marR="45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Elle présente une bonne reproductivité et des résultats statistiquement et cliniquement significatifs qui s’étalent jusqu’à 6 mois.</a:t>
                      </a:r>
                      <a:r>
                        <a:rPr lang="fr-CA" sz="1400" b="1" dirty="0">
                          <a:effectLst/>
                          <a:latin typeface="Times" pitchFamily="2" charset="0"/>
                        </a:rPr>
                        <a:t> </a:t>
                      </a:r>
                      <a:endParaRPr lang="fr-CA" sz="1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45390" marR="45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La plus grande population:  309 patients.  </a:t>
                      </a:r>
                      <a:endParaRPr lang="fr-CA" sz="1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45390" marR="45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NRS diminuait grandement lors la première journée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61% des patients ne prenaient plus de médication après 24h</a:t>
                      </a:r>
                      <a:r>
                        <a:rPr lang="fr-CA" sz="1400" b="1" dirty="0">
                          <a:effectLst/>
                          <a:latin typeface="Times" pitchFamily="2" charset="0"/>
                        </a:rPr>
                        <a:t> </a:t>
                      </a:r>
                      <a:endParaRPr lang="fr-CA" sz="1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45390" marR="45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45390" marR="45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La plus ancienne des études</a:t>
                      </a:r>
                      <a:r>
                        <a:rPr lang="fr-CA" sz="1400" b="1" dirty="0">
                          <a:effectLst/>
                          <a:latin typeface="Times" pitchFamily="2" charset="0"/>
                        </a:rPr>
                        <a:t> </a:t>
                      </a:r>
                      <a:endParaRPr lang="fr-CA" sz="1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45390" marR="45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56587"/>
                  </a:ext>
                </a:extLst>
              </a:tr>
              <a:tr h="2913698"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Points faibles</a:t>
                      </a:r>
                    </a:p>
                  </a:txBody>
                  <a:tcPr marL="45390" marR="45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Petite population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Aucune mention de la façon dont le diagnostic est réalisé chez les patients.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Grand pourcentage de la population qui a reçu plus d’une infiltration au jour 1</a:t>
                      </a:r>
                      <a:r>
                        <a:rPr lang="fr-CA" sz="1400" b="1" dirty="0"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fr-CA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90" marR="45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Défauts dans la méthodologie</a:t>
                      </a:r>
                      <a:r>
                        <a:rPr lang="fr-CA" sz="1400" b="1" dirty="0"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Times" pitchFamily="2" charset="0"/>
                        </a:rPr>
                        <a:t>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En effet, lors de l’analyse statistique, les patients qui ont été perdus au suivi se voyaient attribuer le VAS-SCORE de la rencontre précédente.</a:t>
                      </a:r>
                      <a:r>
                        <a:rPr lang="fr-CA" sz="1400" b="1" dirty="0">
                          <a:effectLst/>
                          <a:latin typeface="Times" pitchFamily="2" charset="0"/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Plusieurs patients ont reçu d’autres infiltrations après le jour 1, mais non prises en considération dans l’analyse.</a:t>
                      </a:r>
                      <a:r>
                        <a:rPr lang="fr-CA" sz="1400" b="1" dirty="0">
                          <a:effectLst/>
                          <a:latin typeface="Times" pitchFamily="2" charset="0"/>
                        </a:rPr>
                        <a:t> </a:t>
                      </a:r>
                      <a:endParaRPr lang="fr-CA" sz="1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45390" marR="45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Les patients étant post intervention chirurgicale ne se comparent probablement que très peu aux patients vus en clinique.</a:t>
                      </a:r>
                      <a:r>
                        <a:rPr lang="fr-CA" sz="1400" b="1" dirty="0"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390" marR="45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Aucune mention de la façon dont le diagnostic est réalisé chez les patients.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b="1" kern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Outcome</a:t>
                      </a: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: Si l’infiltration a aidé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Les moments de suivi ne sont pas notés</a:t>
                      </a:r>
                      <a:r>
                        <a:rPr lang="fr-CA" sz="1400" b="1" dirty="0">
                          <a:effectLst/>
                          <a:latin typeface="Times" pitchFamily="2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Aucune analyse statistique </a:t>
                      </a:r>
                    </a:p>
                  </a:txBody>
                  <a:tcPr marL="45390" marR="45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Aucune information n’est donnée sur la collecte de l’information en lien avec la douleur</a:t>
                      </a:r>
                      <a:r>
                        <a:rPr lang="fr-CA" sz="1400" b="1" dirty="0">
                          <a:effectLst/>
                          <a:latin typeface="Times" pitchFamily="2" charset="0"/>
                        </a:rPr>
                        <a:t> </a:t>
                      </a:r>
                    </a:p>
                    <a:p>
                      <a:pPr algn="l"/>
                      <a:endParaRPr lang="fr-CA" sz="1400" b="1" kern="12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fr-CA" sz="1400" b="1" kern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Outcome</a:t>
                      </a: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: « </a:t>
                      </a:r>
                      <a:r>
                        <a:rPr lang="fr-CA" sz="1400" b="1" kern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headache</a:t>
                      </a: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free »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Biais de sélection: car grave en chirurgie. </a:t>
                      </a:r>
                    </a:p>
                    <a:p>
                      <a:pPr algn="l"/>
                      <a:r>
                        <a:rPr lang="fr-CA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Diagnostique?</a:t>
                      </a:r>
                      <a:endParaRPr lang="fr-CA" sz="14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45390" marR="45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1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072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622FE-F9E0-59E7-9FA1-696A693C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" pitchFamily="2" charset="0"/>
              </a:rPr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418F81-5595-D2B2-7A18-E15D3F4F4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Times" pitchFamily="2" charset="0"/>
              </a:rPr>
              <a:t>Étude 1: Validité interne et externe adéquate</a:t>
            </a:r>
          </a:p>
          <a:p>
            <a:r>
              <a:rPr lang="fr-FR" dirty="0">
                <a:latin typeface="Times" pitchFamily="2" charset="0"/>
              </a:rPr>
              <a:t>Étude 2: Facteurs de confusions qui limitent la validité interne</a:t>
            </a:r>
          </a:p>
          <a:p>
            <a:r>
              <a:rPr lang="fr-FR" dirty="0">
                <a:latin typeface="Times" pitchFamily="2" charset="0"/>
              </a:rPr>
              <a:t>Étude 3:  Validité externe est très basse</a:t>
            </a:r>
          </a:p>
          <a:p>
            <a:r>
              <a:rPr lang="fr-FR" dirty="0">
                <a:latin typeface="Times" pitchFamily="2" charset="0"/>
              </a:rPr>
              <a:t>Étude 4-5: Aucune analyse statistique</a:t>
            </a:r>
          </a:p>
        </p:txBody>
      </p:sp>
    </p:spTree>
    <p:extLst>
      <p:ext uri="{BB962C8B-B14F-4D97-AF65-F5344CB8AC3E}">
        <p14:creationId xmlns:p14="http://schemas.microsoft.com/office/powerpoint/2010/main" val="2957005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46DD4-88CF-6B61-F38A-4568F163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" pitchFamily="2" charset="0"/>
              </a:rPr>
              <a:t>Conclusion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F7FD8D-0211-751E-D038-75468AA99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  <a:t>La revue de la littérature permet de répondre en partie à la question de recherche  puisque toutes les études montrent un effet bénéfique dans le soulagement de la douleur, même si la méthodologie de certaines études est déficiente.</a:t>
            </a:r>
          </a:p>
          <a:p>
            <a:r>
              <a:rPr lang="fr-CA" dirty="0">
                <a:latin typeface="Times" pitchFamily="2" charset="0"/>
                <a:ea typeface="Times New Roman" panose="02020603050405020304" pitchFamily="18" charset="0"/>
              </a:rPr>
              <a:t>L</a:t>
            </a:r>
            <a: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  <a:t>a technique reste sécuritaire, accessible et amène peu d’effets secondaires, il reste pertinent de continuer à l’utiliser. </a:t>
            </a:r>
          </a:p>
          <a:p>
            <a: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  <a:t>L’infiltration à </a:t>
            </a:r>
            <a:r>
              <a:rPr lang="fr-CA" b="1" dirty="0">
                <a:effectLst/>
                <a:latin typeface="Times" pitchFamily="2" charset="0"/>
                <a:ea typeface="Times New Roman" panose="02020603050405020304" pitchFamily="18" charset="0"/>
              </a:rPr>
              <a:t>plusieurs reprises et endroits </a:t>
            </a:r>
            <a: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  <a:t>au jour 0 selon la localisation de la douleur du patient semble donc bénéfique pour le soulagement</a:t>
            </a:r>
            <a:r>
              <a:rPr lang="fr-CA" dirty="0">
                <a:latin typeface="Times" pitchFamily="2" charset="0"/>
                <a:ea typeface="Times New Roman" panose="02020603050405020304" pitchFamily="18" charset="0"/>
              </a:rPr>
              <a:t>. </a:t>
            </a:r>
            <a:endParaRPr lang="fr-CA" dirty="0">
              <a:latin typeface="Times" pitchFamily="2" charset="0"/>
            </a:endParaRPr>
          </a:p>
          <a:p>
            <a: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  <a:t>Il serait pertinent de faire un essai clinique randomisé qui compare une infiltration de soluté neutre avec une infiltration d’anesthésiques locaux et de corticostéroïdes</a:t>
            </a:r>
            <a:r>
              <a:rPr lang="fr-CA" dirty="0">
                <a:effectLst/>
                <a:latin typeface="Times" pitchFamily="2" charset="0"/>
              </a:rPr>
              <a:t> .</a:t>
            </a:r>
            <a:endParaRPr lang="fr-CA" dirty="0"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pPr lvl="1"/>
            <a:endParaRPr lang="fr-CA" sz="1000" dirty="0"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pPr lvl="1"/>
            <a:endParaRPr lang="fr-CA" dirty="0">
              <a:latin typeface="Times" pitchFamily="2" charset="0"/>
              <a:ea typeface="Times New Roman" panose="02020603050405020304" pitchFamily="18" charset="0"/>
            </a:endParaRPr>
          </a:p>
          <a:p>
            <a:pPr lvl="1"/>
            <a:endParaRPr lang="fr-CA" dirty="0"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pPr lvl="1"/>
            <a:endParaRPr lang="fr-CA" dirty="0">
              <a:latin typeface="Times" pitchFamily="2" charset="0"/>
              <a:ea typeface="Times New Roman" panose="02020603050405020304" pitchFamily="18" charset="0"/>
            </a:endParaRPr>
          </a:p>
          <a:p>
            <a:pPr lvl="1"/>
            <a:endParaRPr lang="fr-CA" dirty="0"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pPr lvl="2"/>
            <a:endParaRPr lang="fr-CA" dirty="0">
              <a:latin typeface="Times" pitchFamily="2" charset="0"/>
              <a:ea typeface="Times New Roman" panose="02020603050405020304" pitchFamily="18" charset="0"/>
            </a:endParaRPr>
          </a:p>
          <a:p>
            <a:pPr lvl="2"/>
            <a:endParaRPr lang="fr-CA" dirty="0"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pPr lvl="2"/>
            <a:endParaRPr lang="fr-CA" dirty="0">
              <a:latin typeface="Times" pitchFamily="2" charset="0"/>
              <a:ea typeface="Times New Roman" panose="02020603050405020304" pitchFamily="18" charset="0"/>
            </a:endParaRPr>
          </a:p>
          <a:p>
            <a:pPr lvl="2"/>
            <a:endParaRPr lang="fr-CA" dirty="0"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pPr lvl="2"/>
            <a:endParaRPr lang="fr-CA" dirty="0">
              <a:latin typeface="Times" pitchFamily="2" charset="0"/>
              <a:ea typeface="Times New Roman" panose="02020603050405020304" pitchFamily="18" charset="0"/>
            </a:endParaRPr>
          </a:p>
          <a:p>
            <a:pPr lvl="2"/>
            <a:endParaRPr lang="fr-CA" dirty="0"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pPr lvl="2"/>
            <a:endParaRPr lang="fr-CA" dirty="0"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CA" sz="1800" dirty="0"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pPr lvl="1"/>
            <a:endParaRPr lang="fr-CA" sz="1800" dirty="0"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FR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6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F64E3-EEED-DDFB-E5DA-C23873E24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0"/>
            <a:ext cx="8361229" cy="2098226"/>
          </a:xfrm>
        </p:spPr>
        <p:txBody>
          <a:bodyPr/>
          <a:lstStyle/>
          <a:p>
            <a:r>
              <a:rPr lang="fr-FR" sz="4400" dirty="0">
                <a:latin typeface="Times" pitchFamily="2" charset="0"/>
              </a:rPr>
              <a:t>Remerciements</a:t>
            </a:r>
            <a:endParaRPr lang="fr-FR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E76260-2014-3489-0E18-D8E1ADFCB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5385" y="2643845"/>
            <a:ext cx="8787161" cy="2485715"/>
          </a:xfrm>
        </p:spPr>
        <p:txBody>
          <a:bodyPr>
            <a:normAutofit fontScale="55000" lnSpcReduction="20000"/>
          </a:bodyPr>
          <a:lstStyle/>
          <a:p>
            <a:r>
              <a:rPr lang="fr-FR" sz="4600" dirty="0">
                <a:solidFill>
                  <a:srgbClr val="345B74"/>
                </a:solidFill>
                <a:latin typeface="Times" pitchFamily="2" charset="0"/>
              </a:rPr>
              <a:t>Je tiens à remercier Dre </a:t>
            </a:r>
            <a:r>
              <a:rPr lang="fr-FR" sz="4600" dirty="0" err="1">
                <a:solidFill>
                  <a:srgbClr val="345B74"/>
                </a:solidFill>
                <a:latin typeface="Times" pitchFamily="2" charset="0"/>
              </a:rPr>
              <a:t>Pacitto</a:t>
            </a:r>
            <a:r>
              <a:rPr lang="fr-FR" sz="4600" dirty="0">
                <a:solidFill>
                  <a:srgbClr val="345B74"/>
                </a:solidFill>
                <a:latin typeface="Times" pitchFamily="2" charset="0"/>
              </a:rPr>
              <a:t>-Allard </a:t>
            </a:r>
            <a:r>
              <a:rPr lang="fr-CA" sz="4600" b="0" dirty="0">
                <a:solidFill>
                  <a:srgbClr val="345B74"/>
                </a:solidFill>
                <a:effectLst/>
                <a:latin typeface="Times" pitchFamily="2" charset="0"/>
              </a:rPr>
              <a:t> pour son soutien et sa disponibilité qui m'ont permis de réaliser se projet d’érudition.</a:t>
            </a:r>
          </a:p>
          <a:p>
            <a:endParaRPr lang="fr-CA" sz="4600" b="0" dirty="0">
              <a:solidFill>
                <a:srgbClr val="345B74"/>
              </a:solidFill>
              <a:effectLst/>
              <a:latin typeface="Times" pitchFamily="2" charset="0"/>
            </a:endParaRPr>
          </a:p>
          <a:p>
            <a:r>
              <a:rPr lang="fr-CA" sz="4600" dirty="0">
                <a:solidFill>
                  <a:srgbClr val="345B74"/>
                </a:solidFill>
                <a:latin typeface="Times" pitchFamily="2" charset="0"/>
              </a:rPr>
              <a:t>J’adresse aussi mes sincères remerciements à Mme </a:t>
            </a:r>
            <a:r>
              <a:rPr lang="fr-CA" sz="4600" dirty="0" err="1">
                <a:solidFill>
                  <a:srgbClr val="345B74"/>
                </a:solidFill>
                <a:latin typeface="Times" pitchFamily="2" charset="0"/>
              </a:rPr>
              <a:t>Caputo</a:t>
            </a:r>
            <a:r>
              <a:rPr lang="fr-CA" sz="4600" dirty="0">
                <a:solidFill>
                  <a:srgbClr val="345B74"/>
                </a:solidFill>
                <a:latin typeface="Times" pitchFamily="2" charset="0"/>
              </a:rPr>
              <a:t> </a:t>
            </a:r>
            <a:r>
              <a:rPr lang="fr-CA" sz="4600" b="0" dirty="0">
                <a:solidFill>
                  <a:srgbClr val="345B74"/>
                </a:solidFill>
                <a:effectLst/>
                <a:latin typeface="Times" pitchFamily="2" charset="0"/>
              </a:rPr>
              <a:t>pour sa collaboration, tous les efforts déployés et la qualité de l'enseignement dispensé.</a:t>
            </a:r>
            <a:endParaRPr lang="fr-FR" sz="4600" dirty="0">
              <a:solidFill>
                <a:srgbClr val="345B74"/>
              </a:solidFill>
              <a:latin typeface="Times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1948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DE553-2ED3-D70F-5C0A-895499ED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" pitchFamily="2" charset="0"/>
              </a:rPr>
              <a:t>Références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147FF0-927D-5432-2E67-EFB9EAD66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883933"/>
          </a:xfrm>
        </p:spPr>
        <p:txBody>
          <a:bodyPr>
            <a:normAutofit fontScale="77500" lnSpcReduction="20000"/>
          </a:bodyPr>
          <a:lstStyle/>
          <a:p>
            <a:r>
              <a:rPr lang="fr-CA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1. Rasmussen BK, Jensen R, </a:t>
            </a:r>
            <a:r>
              <a:rPr lang="fr-CA" sz="1600" dirty="0" err="1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Schrod</a:t>
            </a:r>
            <a:r>
              <a:rPr lang="fr-CA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 M et coll. </a:t>
            </a:r>
            <a:r>
              <a:rPr lang="en-US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Epidemiology of head - ache in a general population: a prevalence study. </a:t>
            </a:r>
            <a:r>
              <a:rPr lang="fr-CA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J Clin </a:t>
            </a:r>
            <a:r>
              <a:rPr lang="fr-CA" sz="1600" dirty="0" err="1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Epidemiol</a:t>
            </a:r>
            <a:r>
              <a:rPr lang="fr-CA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 1991 ; 44 : 1147-57.)</a:t>
            </a:r>
          </a:p>
          <a:p>
            <a:r>
              <a:rPr lang="fr-FR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2. </a:t>
            </a:r>
            <a:r>
              <a:rPr lang="fr-CA" sz="1600" dirty="0" err="1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Cerbo</a:t>
            </a:r>
            <a:r>
              <a:rPr lang="fr-CA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 R, Villani V, </a:t>
            </a:r>
            <a:r>
              <a:rPr lang="fr-CA" sz="1600" dirty="0" err="1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Bruti</a:t>
            </a:r>
            <a:r>
              <a:rPr lang="fr-CA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 G et coll. </a:t>
            </a:r>
            <a:r>
              <a:rPr lang="en-US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Primary headache in emergency department: prevalence, clinical features and therapeutical approach. J Headache Pain 2005 ; 6 : 187-9.</a:t>
            </a:r>
            <a:endParaRPr lang="fr-CA" sz="1600" dirty="0">
              <a:solidFill>
                <a:srgbClr val="345B74"/>
              </a:solidFill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r>
              <a:rPr lang="fr-CA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3. </a:t>
            </a:r>
            <a:r>
              <a:rPr lang="fr-CA" sz="1600" dirty="0" err="1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Barilec</a:t>
            </a:r>
            <a:r>
              <a:rPr lang="fr-CA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 F. La névralgie d’Arnold: Physiopathologie et approche pragmatique en thérapie manuelle. (</a:t>
            </a:r>
            <a:r>
              <a:rPr lang="fr-CA" sz="1600" u="sng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https://www.itmp.fr/wp-content/uploads/2013/08/N%C3%A9vralgie-darnold.pdf</a:t>
            </a:r>
            <a:endParaRPr lang="fr-CA" sz="1600" dirty="0">
              <a:solidFill>
                <a:srgbClr val="345B74"/>
              </a:solidFill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4. Étude 1</a:t>
            </a:r>
            <a:r>
              <a:rPr lang="fr-CA" sz="1600" dirty="0">
                <a:solidFill>
                  <a:srgbClr val="345B74"/>
                </a:solidFill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Juškys</a:t>
            </a:r>
            <a:r>
              <a:rPr lang="en-US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, R., &amp; </a:t>
            </a:r>
            <a:r>
              <a:rPr lang="en-US" sz="1600" dirty="0" err="1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Šustickas</a:t>
            </a:r>
            <a:r>
              <a:rPr lang="en-US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, G. (2018). Effectiveness of treatment of occipital neuralgia using the nerve block technique : A prospective analysis of 44 patients. </a:t>
            </a:r>
            <a:r>
              <a:rPr lang="fr-CA" sz="1600" i="1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Acta </a:t>
            </a:r>
            <a:r>
              <a:rPr lang="fr-CA" sz="1600" i="1" dirty="0" err="1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medica</a:t>
            </a:r>
            <a:r>
              <a:rPr lang="fr-CA" sz="1600" i="1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fr-CA" sz="1600" i="1" dirty="0" err="1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Lituanica</a:t>
            </a:r>
            <a:r>
              <a:rPr lang="fr-CA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, </a:t>
            </a:r>
            <a:r>
              <a:rPr lang="fr-CA" sz="1600" i="1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25</a:t>
            </a:r>
            <a:r>
              <a:rPr lang="fr-CA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(2), 53‑60. </a:t>
            </a:r>
            <a:r>
              <a:rPr lang="fr-CA" sz="1600" u="sng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https://doi.org/10.6001/actamedica.v25i2.3757</a:t>
            </a:r>
            <a:endParaRPr lang="fr-CA" sz="1600" dirty="0">
              <a:solidFill>
                <a:srgbClr val="345B74"/>
              </a:solidFill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5. Étude 2 Kwun, J.-W., Kim, Y. J., &amp; So, J.-S. (2021). Could a simple nerve block be considered as a treatment option for occipital neuralgia with both short-term and long-term effects? </a:t>
            </a:r>
            <a:r>
              <a:rPr lang="fr-CA" sz="1600" i="1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The Nerve</a:t>
            </a:r>
            <a:r>
              <a:rPr lang="fr-CA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, </a:t>
            </a:r>
            <a:r>
              <a:rPr lang="fr-CA" sz="1600" i="1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7</a:t>
            </a:r>
            <a:r>
              <a:rPr lang="fr-CA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(2), 31‑35. </a:t>
            </a:r>
            <a:r>
              <a:rPr lang="fr-CA" sz="1600" u="sng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https://doi.org/10.21129/nerve.2021.7.2.31</a:t>
            </a:r>
            <a:endParaRPr lang="fr-CA" sz="1600" dirty="0">
              <a:solidFill>
                <a:srgbClr val="345B74"/>
              </a:solidFill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6. Étude 3</a:t>
            </a:r>
            <a:r>
              <a:rPr lang="fr-CA" sz="1600" dirty="0">
                <a:solidFill>
                  <a:srgbClr val="345B74"/>
                </a:solidFill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Wang, S., Han, X., Zhao, C., &amp; Luo, F. (2021). Occipital nerve blockade for the treatment of occipital neuralgia-like acute </a:t>
            </a:r>
            <a:r>
              <a:rPr lang="en-US" sz="1600" dirty="0" err="1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postcraniotomy</a:t>
            </a:r>
            <a:r>
              <a:rPr lang="en-US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 headache : A retrospective study. </a:t>
            </a:r>
            <a:r>
              <a:rPr lang="fr-CA" sz="1600" i="1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Pain </a:t>
            </a:r>
            <a:r>
              <a:rPr lang="fr-CA" sz="1600" i="1" dirty="0" err="1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Research</a:t>
            </a:r>
            <a:r>
              <a:rPr lang="fr-CA" sz="1600" i="1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 and Management</a:t>
            </a:r>
            <a:r>
              <a:rPr lang="fr-CA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, </a:t>
            </a:r>
            <a:r>
              <a:rPr lang="fr-CA" sz="1600" i="1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2021</a:t>
            </a:r>
            <a:r>
              <a:rPr lang="fr-CA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, 1‑6. </a:t>
            </a:r>
            <a:r>
              <a:rPr lang="fr-CA" sz="1600" u="sng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https://doi.org/10.1155/2021/5572121</a:t>
            </a:r>
            <a:endParaRPr lang="fr-CA" sz="1600" dirty="0">
              <a:solidFill>
                <a:srgbClr val="345B74"/>
              </a:solidFill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7. Étude 4 Abram, S. E. (2010). Occipital nerve blocks : Effect of symptomatic medication: overuse and headache type on failure rate. </a:t>
            </a:r>
            <a:r>
              <a:rPr lang="en-US" sz="1600" i="1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Yearbook of Anesthesiology and Pain Management</a:t>
            </a:r>
            <a:r>
              <a:rPr lang="en-US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, </a:t>
            </a:r>
            <a:r>
              <a:rPr lang="en-US" sz="1600" i="1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2010</a:t>
            </a:r>
            <a:r>
              <a:rPr lang="en-US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, 376‑377. </a:t>
            </a:r>
            <a:r>
              <a:rPr lang="en-US" sz="1600" u="sng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https://doi.org/10.1016/S1073-5437(09)79398-2</a:t>
            </a:r>
            <a:endParaRPr lang="fr-CA" sz="1600" dirty="0">
              <a:solidFill>
                <a:srgbClr val="345B74"/>
              </a:solidFill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8. Étude 5 </a:t>
            </a:r>
            <a:r>
              <a:rPr lang="fr-CA" sz="1600" dirty="0">
                <a:solidFill>
                  <a:srgbClr val="345B74"/>
                </a:solidFill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Anthony, M. (1992). Headache and the greater occipital nerve. </a:t>
            </a:r>
            <a:r>
              <a:rPr lang="en-US" sz="1600" i="1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Clinical Neurology and Neurosurgery</a:t>
            </a:r>
            <a:r>
              <a:rPr lang="en-US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, </a:t>
            </a:r>
            <a:r>
              <a:rPr lang="en-US" sz="1600" i="1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94</a:t>
            </a:r>
            <a:r>
              <a:rPr lang="en-US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(4), 297‑301. </a:t>
            </a:r>
            <a:r>
              <a:rPr lang="fr-CA" sz="1600" u="sng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https://doi.org/10.1016/0303-8467(92)90177-5</a:t>
            </a:r>
            <a:endParaRPr lang="fr-CA" sz="1600" u="sng" dirty="0">
              <a:solidFill>
                <a:srgbClr val="345B74"/>
              </a:solidFill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345B74"/>
                </a:solidFill>
                <a:latin typeface="Times" pitchFamily="2" charset="0"/>
                <a:ea typeface="Times New Roman" panose="02020603050405020304" pitchFamily="18" charset="0"/>
              </a:rPr>
              <a:t>9.</a:t>
            </a:r>
            <a:r>
              <a:rPr lang="en-US" sz="16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fr-CA" sz="1600" b="0" i="0" dirty="0" err="1">
                <a:solidFill>
                  <a:srgbClr val="345B74"/>
                </a:solidFill>
                <a:effectLst/>
                <a:latin typeface="Times" pitchFamily="2" charset="0"/>
              </a:rPr>
              <a:t>Adminrockland</a:t>
            </a:r>
            <a:r>
              <a:rPr lang="fr-CA" sz="1600" b="0" i="0" dirty="0">
                <a:solidFill>
                  <a:srgbClr val="345B74"/>
                </a:solidFill>
                <a:effectLst/>
                <a:latin typeface="Times" pitchFamily="2" charset="0"/>
              </a:rPr>
              <a:t>. (2023, March 1). </a:t>
            </a:r>
            <a:r>
              <a:rPr lang="fr-CA" sz="1600" b="0" i="1" dirty="0">
                <a:solidFill>
                  <a:srgbClr val="345B74"/>
                </a:solidFill>
                <a:effectLst/>
                <a:latin typeface="Times" pitchFamily="2" charset="0"/>
              </a:rPr>
              <a:t>douleur, maux de tête, céphalées</a:t>
            </a:r>
            <a:r>
              <a:rPr lang="fr-CA" sz="1600" b="0" i="0" dirty="0">
                <a:solidFill>
                  <a:srgbClr val="345B74"/>
                </a:solidFill>
                <a:effectLst/>
                <a:latin typeface="Times" pitchFamily="2" charset="0"/>
              </a:rPr>
              <a:t>. </a:t>
            </a:r>
            <a:r>
              <a:rPr lang="fr-CA" sz="1600" b="0" i="0" dirty="0" err="1">
                <a:solidFill>
                  <a:srgbClr val="345B74"/>
                </a:solidFill>
                <a:effectLst/>
                <a:latin typeface="Times" pitchFamily="2" charset="0"/>
              </a:rPr>
              <a:t>Kinatex</a:t>
            </a:r>
            <a:r>
              <a:rPr lang="fr-CA" sz="1600" b="0" i="0" dirty="0">
                <a:solidFill>
                  <a:srgbClr val="345B74"/>
                </a:solidFill>
                <a:effectLst/>
                <a:latin typeface="Times" pitchFamily="2" charset="0"/>
              </a:rPr>
              <a:t> Rockland. https://</a:t>
            </a:r>
            <a:r>
              <a:rPr lang="fr-CA" sz="1600" b="0" i="0" dirty="0" err="1">
                <a:solidFill>
                  <a:srgbClr val="345B74"/>
                </a:solidFill>
                <a:effectLst/>
                <a:latin typeface="Times" pitchFamily="2" charset="0"/>
              </a:rPr>
              <a:t>www.kinatex.com</a:t>
            </a:r>
            <a:r>
              <a:rPr lang="fr-CA" sz="1600" b="0" i="0" dirty="0">
                <a:solidFill>
                  <a:srgbClr val="345B74"/>
                </a:solidFill>
                <a:effectLst/>
                <a:latin typeface="Times" pitchFamily="2" charset="0"/>
              </a:rPr>
              <a:t>/cliniques/</a:t>
            </a:r>
            <a:r>
              <a:rPr lang="fr-CA" sz="1600" b="0" i="0" dirty="0" err="1">
                <a:solidFill>
                  <a:srgbClr val="345B74"/>
                </a:solidFill>
                <a:effectLst/>
                <a:latin typeface="Times" pitchFamily="2" charset="0"/>
              </a:rPr>
              <a:t>rockland</a:t>
            </a:r>
            <a:r>
              <a:rPr lang="fr-CA" sz="1600" b="0" i="0" dirty="0">
                <a:solidFill>
                  <a:srgbClr val="345B74"/>
                </a:solidFill>
                <a:effectLst/>
                <a:latin typeface="Times" pitchFamily="2" charset="0"/>
              </a:rPr>
              <a:t>/</a:t>
            </a:r>
            <a:r>
              <a:rPr lang="fr-CA" sz="1600" b="0" i="0" dirty="0" err="1">
                <a:solidFill>
                  <a:srgbClr val="345B74"/>
                </a:solidFill>
                <a:effectLst/>
                <a:latin typeface="Times" pitchFamily="2" charset="0"/>
              </a:rPr>
              <a:t>education</a:t>
            </a:r>
            <a:r>
              <a:rPr lang="fr-CA" sz="1600" b="0" i="0" dirty="0">
                <a:solidFill>
                  <a:srgbClr val="345B74"/>
                </a:solidFill>
                <a:effectLst/>
                <a:latin typeface="Times" pitchFamily="2" charset="0"/>
              </a:rPr>
              <a:t>-et-conseils/vous-souffrez-de-maux-de-</a:t>
            </a:r>
            <a:r>
              <a:rPr lang="fr-CA" sz="1600" b="0" i="0" dirty="0" err="1">
                <a:solidFill>
                  <a:srgbClr val="345B74"/>
                </a:solidFill>
                <a:effectLst/>
                <a:latin typeface="Times" pitchFamily="2" charset="0"/>
              </a:rPr>
              <a:t>tete</a:t>
            </a:r>
            <a:r>
              <a:rPr lang="fr-CA" sz="1600" b="0" i="0" dirty="0">
                <a:solidFill>
                  <a:srgbClr val="345B74"/>
                </a:solidFill>
                <a:effectLst/>
                <a:latin typeface="Times" pitchFamily="2" charset="0"/>
              </a:rPr>
              <a:t>-de-migraines-de-</a:t>
            </a:r>
            <a:r>
              <a:rPr lang="fr-CA" sz="1600" b="0" i="0" dirty="0" err="1">
                <a:solidFill>
                  <a:srgbClr val="345B74"/>
                </a:solidFill>
                <a:effectLst/>
                <a:latin typeface="Times" pitchFamily="2" charset="0"/>
              </a:rPr>
              <a:t>cephalees</a:t>
            </a:r>
            <a:r>
              <a:rPr lang="fr-CA" sz="1600" b="0" i="0" dirty="0">
                <a:solidFill>
                  <a:srgbClr val="345B74"/>
                </a:solidFill>
                <a:effectLst/>
                <a:latin typeface="Times" pitchFamily="2" charset="0"/>
              </a:rPr>
              <a:t>/</a:t>
            </a:r>
          </a:p>
          <a:p>
            <a:r>
              <a:rPr lang="en-US" sz="1600" dirty="0">
                <a:solidFill>
                  <a:srgbClr val="345B74"/>
                </a:solidFill>
                <a:latin typeface="Times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 </a:t>
            </a:r>
            <a:r>
              <a:rPr lang="fr-CA" sz="1600" b="0" i="1" dirty="0" err="1">
                <a:solidFill>
                  <a:srgbClr val="345B74"/>
                </a:solidFill>
                <a:effectLst/>
                <a:latin typeface="Times" pitchFamily="2" charset="0"/>
              </a:rPr>
              <a:t>nevralgie</a:t>
            </a:r>
            <a:r>
              <a:rPr lang="fr-CA" sz="1600" b="0" i="1" dirty="0">
                <a:solidFill>
                  <a:srgbClr val="345B74"/>
                </a:solidFill>
                <a:effectLst/>
                <a:latin typeface="Times" pitchFamily="2" charset="0"/>
              </a:rPr>
              <a:t> du nerf </a:t>
            </a:r>
            <a:r>
              <a:rPr lang="fr-CA" sz="1600" b="0" i="1" dirty="0" err="1">
                <a:solidFill>
                  <a:srgbClr val="345B74"/>
                </a:solidFill>
                <a:effectLst/>
                <a:latin typeface="Times" pitchFamily="2" charset="0"/>
              </a:rPr>
              <a:t>d’arnold</a:t>
            </a:r>
            <a:r>
              <a:rPr lang="fr-CA" sz="1600" b="0" i="0" dirty="0">
                <a:solidFill>
                  <a:srgbClr val="345B74"/>
                </a:solidFill>
                <a:effectLst/>
                <a:latin typeface="Times" pitchFamily="2" charset="0"/>
              </a:rPr>
              <a:t>. (</a:t>
            </a:r>
            <a:r>
              <a:rPr lang="fr-CA" sz="1600" b="0" i="0" dirty="0" err="1">
                <a:solidFill>
                  <a:srgbClr val="345B74"/>
                </a:solidFill>
                <a:effectLst/>
                <a:latin typeface="Times" pitchFamily="2" charset="0"/>
              </a:rPr>
              <a:t>n.d</a:t>
            </a:r>
            <a:r>
              <a:rPr lang="fr-CA" sz="1600" b="0" i="0" dirty="0">
                <a:solidFill>
                  <a:srgbClr val="345B74"/>
                </a:solidFill>
                <a:effectLst/>
                <a:latin typeface="Times" pitchFamily="2" charset="0"/>
              </a:rPr>
              <a:t>.). Facebook. </a:t>
            </a:r>
            <a:r>
              <a:rPr lang="fr-CA" sz="1600" b="0" i="0" dirty="0" err="1">
                <a:solidFill>
                  <a:srgbClr val="345B74"/>
                </a:solidFill>
                <a:effectLst/>
                <a:latin typeface="Times" pitchFamily="2" charset="0"/>
              </a:rPr>
              <a:t>Retrieved</a:t>
            </a:r>
            <a:r>
              <a:rPr lang="fr-CA" sz="1600" b="0" i="0" dirty="0">
                <a:solidFill>
                  <a:srgbClr val="345B74"/>
                </a:solidFill>
                <a:effectLst/>
                <a:latin typeface="Times" pitchFamily="2" charset="0"/>
              </a:rPr>
              <a:t> April 29, 2023 </a:t>
            </a:r>
            <a:r>
              <a:rPr lang="fr-CA" sz="1600" b="0" i="0" dirty="0" err="1">
                <a:solidFill>
                  <a:srgbClr val="345B74"/>
                </a:solidFill>
                <a:effectLst/>
                <a:latin typeface="Times" pitchFamily="2" charset="0"/>
              </a:rPr>
              <a:t>from</a:t>
            </a:r>
            <a:r>
              <a:rPr lang="fr-CA" sz="1600" b="0" i="0" dirty="0">
                <a:solidFill>
                  <a:srgbClr val="345B74"/>
                </a:solidFill>
                <a:effectLst/>
                <a:latin typeface="Times" pitchFamily="2" charset="0"/>
              </a:rPr>
              <a:t> https://</a:t>
            </a:r>
            <a:r>
              <a:rPr lang="fr-CA" sz="1600" b="0" i="0" dirty="0" err="1">
                <a:solidFill>
                  <a:srgbClr val="345B74"/>
                </a:solidFill>
                <a:effectLst/>
                <a:latin typeface="Times" pitchFamily="2" charset="0"/>
              </a:rPr>
              <a:t>www.facebook.com</a:t>
            </a:r>
            <a:r>
              <a:rPr lang="fr-CA" sz="1600" b="0" i="0" dirty="0">
                <a:solidFill>
                  <a:srgbClr val="345B74"/>
                </a:solidFill>
                <a:effectLst/>
                <a:latin typeface="Times" pitchFamily="2" charset="0"/>
              </a:rPr>
              <a:t>/groups/139883926050920</a:t>
            </a:r>
          </a:p>
          <a:p>
            <a:r>
              <a:rPr lang="en-US" sz="18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11.YOU?. </a:t>
            </a:r>
            <a:r>
              <a:rPr lang="en-US" sz="1800" dirty="0" err="1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virtualheadachespecialist</a:t>
            </a:r>
            <a:r>
              <a:rPr lang="en-US" sz="18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345B74"/>
                </a:solidFill>
                <a:effectLst/>
                <a:latin typeface="Times" pitchFamily="2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https://virtualheadachespecialist.com/what-is-occipital-nerve-decompression-for-occipital-neuralgia-and-can-it-help-you/</a:t>
            </a:r>
            <a:endParaRPr lang="fr-CA" sz="1800" dirty="0">
              <a:solidFill>
                <a:srgbClr val="345B74"/>
              </a:solidFill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r>
              <a:rPr lang="fr-CA" sz="18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12.Sepahdoost, A. (6 mai 2020). Occipital </a:t>
            </a:r>
            <a:r>
              <a:rPr lang="fr-CA" sz="1800" dirty="0" err="1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Neuralgia</a:t>
            </a:r>
            <a:r>
              <a:rPr lang="fr-CA" sz="18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Megahealthclinic</a:t>
            </a:r>
            <a:r>
              <a:rPr lang="en-US" sz="1800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.  </a:t>
            </a:r>
            <a:r>
              <a:rPr lang="en-US" sz="1800" u="sng" dirty="0">
                <a:solidFill>
                  <a:srgbClr val="345B74"/>
                </a:solidFill>
                <a:effectLst/>
                <a:latin typeface="Times" pitchFamily="2" charset="0"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https://megahealthclinic.com/occipital-neuralgia/</a:t>
            </a:r>
            <a:endParaRPr lang="fr-CA" sz="1800" dirty="0">
              <a:solidFill>
                <a:srgbClr val="345B74"/>
              </a:solidFill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endParaRPr lang="fr-CA" sz="1800" u="sng" dirty="0">
              <a:solidFill>
                <a:srgbClr val="345B74"/>
              </a:solidFill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endParaRPr lang="fr-CA" sz="1800" dirty="0">
              <a:solidFill>
                <a:srgbClr val="345B74"/>
              </a:solidFill>
              <a:effectLst/>
              <a:latin typeface="Times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ADFF46-9247-8481-39A6-97B74343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853" y="2312718"/>
            <a:ext cx="11109366" cy="1485900"/>
          </a:xfrm>
        </p:spPr>
        <p:txBody>
          <a:bodyPr>
            <a:noAutofit/>
          </a:bodyPr>
          <a:lstStyle/>
          <a:p>
            <a:r>
              <a:rPr lang="fr-FR" sz="8000" dirty="0">
                <a:latin typeface="Times" pitchFamily="2" charset="0"/>
              </a:rPr>
              <a:t>Aucun conflit d’intérêts</a:t>
            </a:r>
          </a:p>
        </p:txBody>
      </p:sp>
    </p:spTree>
    <p:extLst>
      <p:ext uri="{BB962C8B-B14F-4D97-AF65-F5344CB8AC3E}">
        <p14:creationId xmlns:p14="http://schemas.microsoft.com/office/powerpoint/2010/main" val="230146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3F5F5-6AEA-9772-09B0-206D7CFC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CAE732-D527-9334-13C5-6B5279A5D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fr-CA" b="0" i="0" dirty="0">
                <a:solidFill>
                  <a:srgbClr val="345B74"/>
                </a:solidFill>
                <a:effectLst/>
                <a:latin typeface="Times" pitchFamily="2" charset="0"/>
              </a:rPr>
              <a:t>Est-ce que l'infiltration d'anesthésique locaux et de corticostéroïdes est efficace dans le soulagement de la névralgie d'Arnold</a:t>
            </a:r>
          </a:p>
          <a:p>
            <a:pPr algn="l">
              <a:buFont typeface="+mj-lt"/>
              <a:buAutoNum type="arabicPeriod"/>
            </a:pPr>
            <a:r>
              <a:rPr lang="fr-CA" b="0" i="0" dirty="0">
                <a:solidFill>
                  <a:srgbClr val="345B74"/>
                </a:solidFill>
                <a:effectLst/>
                <a:latin typeface="Times" pitchFamily="2" charset="0"/>
              </a:rPr>
              <a:t>Les critères diagnostics de la névralgie d'Arnold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96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9D0A0D-CA5A-E112-5160-B2C9B7EF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38" y="1180485"/>
            <a:ext cx="9603275" cy="3450613"/>
          </a:xfrm>
        </p:spPr>
        <p:txBody>
          <a:bodyPr/>
          <a:lstStyle/>
          <a:p>
            <a:r>
              <a:rPr lang="fr-CA" sz="1800" dirty="0">
                <a:latin typeface="Times" pitchFamily="2" charset="0"/>
                <a:ea typeface="Times New Roman" panose="02020603050405020304" pitchFamily="18" charset="0"/>
              </a:rPr>
              <a:t>L</a:t>
            </a:r>
            <a:r>
              <a:rPr lang="fr-CA" sz="1800" dirty="0">
                <a:effectLst/>
                <a:latin typeface="Times" pitchFamily="2" charset="0"/>
                <a:ea typeface="Times New Roman" panose="02020603050405020304" pitchFamily="18" charset="0"/>
              </a:rPr>
              <a:t>a céphalée représente 3% des motifs de consultations en cabinet</a:t>
            </a:r>
            <a:r>
              <a:rPr lang="fr-CA" sz="1800" baseline="30000" dirty="0">
                <a:effectLst/>
                <a:latin typeface="Times" pitchFamily="2" charset="0"/>
                <a:ea typeface="Times New Roman" panose="02020603050405020304" pitchFamily="18" charset="0"/>
              </a:rPr>
              <a:t>1</a:t>
            </a:r>
            <a:r>
              <a:rPr lang="fr-CA" dirty="0">
                <a:effectLst/>
                <a:latin typeface="Times" pitchFamily="2" charset="0"/>
              </a:rPr>
              <a:t> </a:t>
            </a:r>
          </a:p>
          <a:p>
            <a:r>
              <a:rPr lang="fr-CA" sz="1800" dirty="0">
                <a:latin typeface="Times" pitchFamily="2" charset="0"/>
                <a:ea typeface="Times New Roman" panose="02020603050405020304" pitchFamily="18" charset="0"/>
              </a:rPr>
              <a:t>L</a:t>
            </a:r>
            <a:r>
              <a:rPr lang="fr-CA" sz="1800" dirty="0">
                <a:effectLst/>
                <a:latin typeface="Times" pitchFamily="2" charset="0"/>
                <a:ea typeface="Times New Roman" panose="02020603050405020304" pitchFamily="18" charset="0"/>
              </a:rPr>
              <a:t>a névralgie d’Arnold est plutôt rare et représenterait un peu moins de 1% des céphalées</a:t>
            </a:r>
            <a:r>
              <a:rPr lang="fr-CA" sz="1800" baseline="30000" dirty="0">
                <a:latin typeface="Times" pitchFamily="2" charset="0"/>
                <a:ea typeface="Times New Roman" panose="02020603050405020304" pitchFamily="18" charset="0"/>
              </a:rPr>
              <a:t>2</a:t>
            </a:r>
            <a:endParaRPr lang="fr-CA" sz="1800" dirty="0">
              <a:latin typeface="Times" pitchFamily="2" charset="0"/>
              <a:ea typeface="Times New Roman" panose="02020603050405020304" pitchFamily="18" charset="0"/>
            </a:endParaRPr>
          </a:p>
          <a:p>
            <a:r>
              <a:rPr lang="fr-CA" sz="1800" dirty="0">
                <a:latin typeface="Times" pitchFamily="2" charset="0"/>
                <a:ea typeface="Times New Roman" panose="02020603050405020304" pitchFamily="18" charset="0"/>
              </a:rPr>
              <a:t>P</a:t>
            </a:r>
            <a:r>
              <a:rPr lang="fr-CA" sz="1800" dirty="0">
                <a:effectLst/>
                <a:latin typeface="Times" pitchFamily="2" charset="0"/>
                <a:ea typeface="Times New Roman" panose="02020603050405020304" pitchFamily="18" charset="0"/>
              </a:rPr>
              <a:t>résentation intense et récurrente peut grandement limiter la fonctionnalité d’un patient</a:t>
            </a:r>
            <a:r>
              <a:rPr lang="fr-CA" sz="1800" dirty="0">
                <a:latin typeface="Times" pitchFamily="2" charset="0"/>
                <a:ea typeface="Times New Roman" panose="02020603050405020304" pitchFamily="18" charset="0"/>
              </a:rPr>
              <a:t>. </a:t>
            </a:r>
            <a:endParaRPr lang="fr-FR" dirty="0">
              <a:latin typeface="Times" pitchFamily="2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40EEA94-EC40-547B-B44D-ED2E58A08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897" b="-1"/>
          <a:stretch/>
        </p:blipFill>
        <p:spPr>
          <a:xfrm>
            <a:off x="781366" y="3026229"/>
            <a:ext cx="10167684" cy="13532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2BE7C74-D301-421C-004D-8E383C914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343"/>
          <a:stretch/>
        </p:blipFill>
        <p:spPr>
          <a:xfrm>
            <a:off x="1248139" y="4677019"/>
            <a:ext cx="10725395" cy="155259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576E1D1-DE87-E438-514F-2E2A51354731}"/>
              </a:ext>
            </a:extLst>
          </p:cNvPr>
          <p:cNvSpPr txBox="1"/>
          <p:nvPr/>
        </p:nvSpPr>
        <p:spPr>
          <a:xfrm>
            <a:off x="781365" y="295260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345B74"/>
                </a:solidFill>
                <a:latin typeface="Times" pitchFamily="2" charset="0"/>
              </a:rPr>
              <a:t>AMORCE</a:t>
            </a:r>
          </a:p>
        </p:txBody>
      </p:sp>
    </p:spTree>
    <p:extLst>
      <p:ext uri="{BB962C8B-B14F-4D97-AF65-F5344CB8AC3E}">
        <p14:creationId xmlns:p14="http://schemas.microsoft.com/office/powerpoint/2010/main" val="103725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DB5EFD-1E5F-C48C-621E-670B53F2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4730"/>
            <a:ext cx="9601200" cy="1485900"/>
          </a:xfrm>
        </p:spPr>
        <p:txBody>
          <a:bodyPr/>
          <a:lstStyle/>
          <a:p>
            <a:r>
              <a:rPr lang="fr-FR" dirty="0">
                <a:latin typeface="Times" pitchFamily="2" charset="0"/>
              </a:rPr>
              <a:t>Introduction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0DB383-ABC7-C520-4A1E-4B1811BA6E3C}"/>
              </a:ext>
            </a:extLst>
          </p:cNvPr>
          <p:cNvSpPr txBox="1"/>
          <p:nvPr/>
        </p:nvSpPr>
        <p:spPr>
          <a:xfrm>
            <a:off x="948346" y="1380031"/>
            <a:ext cx="108566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45B74"/>
                </a:solidFill>
                <a:latin typeface="Times" pitchFamily="2" charset="0"/>
              </a:rPr>
              <a:t>Selon </a:t>
            </a:r>
            <a:r>
              <a:rPr lang="fr-FR" dirty="0" err="1">
                <a:solidFill>
                  <a:srgbClr val="345B74"/>
                </a:solidFill>
                <a:latin typeface="Times" pitchFamily="2" charset="0"/>
              </a:rPr>
              <a:t>uptodate</a:t>
            </a:r>
            <a:r>
              <a:rPr lang="fr-FR" dirty="0">
                <a:solidFill>
                  <a:srgbClr val="345B74"/>
                </a:solidFill>
                <a:latin typeface="Times" pitchFamily="2" charset="0"/>
              </a:rPr>
              <a:t>, la prise en charge initiale de la névralgie d’Arnold est l’infiltration d’anesthésiques locaux et de </a:t>
            </a:r>
          </a:p>
          <a:p>
            <a:r>
              <a:rPr lang="fr-FR" dirty="0">
                <a:solidFill>
                  <a:srgbClr val="345B74"/>
                </a:solidFill>
                <a:latin typeface="Times" pitchFamily="2" charset="0"/>
              </a:rPr>
              <a:t>	</a:t>
            </a:r>
            <a:r>
              <a:rPr lang="fr-FR" dirty="0" err="1">
                <a:solidFill>
                  <a:srgbClr val="345B74"/>
                </a:solidFill>
                <a:latin typeface="Times" pitchFamily="2" charset="0"/>
              </a:rPr>
              <a:t>corticostéroides</a:t>
            </a:r>
            <a:r>
              <a:rPr lang="fr-FR" dirty="0">
                <a:solidFill>
                  <a:srgbClr val="345B74"/>
                </a:solidFill>
                <a:latin typeface="Times" pitchFamily="2" charset="0"/>
              </a:rPr>
              <a:t> en citant l’un des articles analysés dans cette présente recherche.</a:t>
            </a:r>
          </a:p>
          <a:p>
            <a:endParaRPr lang="fr-FR" dirty="0">
              <a:solidFill>
                <a:srgbClr val="345B74"/>
              </a:solidFill>
              <a:latin typeface="Times" pitchFamily="2" charset="0"/>
            </a:endParaRPr>
          </a:p>
          <a:p>
            <a:r>
              <a:rPr lang="fr-FR" dirty="0">
                <a:solidFill>
                  <a:srgbClr val="345B74"/>
                </a:solidFill>
                <a:latin typeface="Times" pitchFamily="2" charset="0"/>
              </a:rPr>
              <a:t>Options de traitement limitées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45B74"/>
                </a:solidFill>
                <a:latin typeface="Times" pitchFamily="2" charset="0"/>
              </a:rPr>
              <a:t>La médication orale n’a pas été étudiée spécifiquement dans la névralgie d’Arnold;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45B74"/>
                </a:solidFill>
                <a:latin typeface="Times" pitchFamily="2" charset="0"/>
              </a:rPr>
              <a:t>Radiofréquence pulsée mais peu d’évidence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45B74"/>
                </a:solidFill>
                <a:latin typeface="Times" pitchFamily="2" charset="0"/>
              </a:rPr>
              <a:t>L’option chirurgicale de décompression est invasive. </a:t>
            </a:r>
          </a:p>
          <a:p>
            <a:pPr lvl="1"/>
            <a:r>
              <a:rPr lang="fr-FR" dirty="0">
                <a:solidFill>
                  <a:srgbClr val="345B74"/>
                </a:solidFill>
                <a:latin typeface="Times" pitchFamily="2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45B74"/>
                </a:solidFill>
                <a:latin typeface="Times" pitchFamily="2" charset="0"/>
              </a:rPr>
              <a:t>L’infiltration est autant diagnostique que curative. </a:t>
            </a:r>
          </a:p>
          <a:p>
            <a:endParaRPr lang="fr-FR" dirty="0">
              <a:solidFill>
                <a:srgbClr val="345B74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3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16DD5F5-F086-1058-2723-C21727CDE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1422918"/>
            <a:ext cx="96012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>
                <a:latin typeface="Times" pitchFamily="2" charset="0"/>
              </a:rPr>
              <a:t>A) Douleur unilatérale ou bilatérale dans la ou les distribution(s) des  grand et petits nerfs occipitaux et répondant aux critères B-D </a:t>
            </a:r>
          </a:p>
          <a:p>
            <a:pPr marL="0" indent="0">
              <a:buNone/>
            </a:pPr>
            <a:r>
              <a:rPr lang="fr-FR" sz="1800" dirty="0">
                <a:latin typeface="Times" pitchFamily="2" charset="0"/>
              </a:rPr>
              <a:t>B) La douleur a au moins deux des trois caractéristiques suivantes : </a:t>
            </a:r>
          </a:p>
          <a:p>
            <a:pPr lvl="1"/>
            <a:r>
              <a:rPr lang="fr-FR" sz="1800" i="0" dirty="0">
                <a:latin typeface="Times" pitchFamily="2" charset="0"/>
              </a:rPr>
              <a:t>se reproduisant dans des attaques paroxystiques d'une durée de quelques secondes à quelques minutes </a:t>
            </a:r>
          </a:p>
          <a:p>
            <a:pPr lvl="1"/>
            <a:r>
              <a:rPr lang="fr-FR" sz="1800" i="0" dirty="0">
                <a:latin typeface="Times" pitchFamily="2" charset="0"/>
              </a:rPr>
              <a:t>sévère en intensité </a:t>
            </a:r>
          </a:p>
          <a:p>
            <a:pPr lvl="1"/>
            <a:r>
              <a:rPr lang="fr-FR" sz="1800" i="0" dirty="0">
                <a:latin typeface="Times" pitchFamily="2" charset="0"/>
              </a:rPr>
              <a:t>aigu, coup de couteau ou tranchant en qualité </a:t>
            </a:r>
          </a:p>
          <a:p>
            <a:pPr marL="0" indent="0">
              <a:buNone/>
            </a:pPr>
            <a:r>
              <a:rPr lang="fr-FR" sz="1800" dirty="0">
                <a:latin typeface="Times" pitchFamily="2" charset="0"/>
              </a:rPr>
              <a:t>C) La douleur est associée aux deux éléments suivants : </a:t>
            </a:r>
          </a:p>
          <a:p>
            <a:pPr lvl="1"/>
            <a:r>
              <a:rPr lang="fr-FR" sz="1800" i="0" dirty="0">
                <a:latin typeface="Times" pitchFamily="2" charset="0"/>
              </a:rPr>
              <a:t>dysesthésie et/ou allodynie apparente lors de stimulations anodines du cuir chevelu  et/ou des cheveux </a:t>
            </a:r>
          </a:p>
          <a:p>
            <a:pPr lvl="1"/>
            <a:r>
              <a:rPr lang="fr-FR" sz="1800" i="0" dirty="0">
                <a:latin typeface="Times" pitchFamily="2" charset="0"/>
              </a:rPr>
              <a:t>l'un ou l'autre des éléments suivants : </a:t>
            </a:r>
          </a:p>
          <a:p>
            <a:pPr lvl="2"/>
            <a:r>
              <a:rPr lang="fr-FR" dirty="0">
                <a:latin typeface="Times" pitchFamily="2" charset="0"/>
              </a:rPr>
              <a:t> sensibilité sur les branches nerveuses affectées </a:t>
            </a:r>
          </a:p>
          <a:p>
            <a:pPr lvl="2"/>
            <a:r>
              <a:rPr lang="fr-FR" dirty="0">
                <a:latin typeface="Times" pitchFamily="2" charset="0"/>
              </a:rPr>
              <a:t> points de déclenchement à l'émergence du nerf grand occipital ou dans la distribution de C2 </a:t>
            </a:r>
          </a:p>
          <a:p>
            <a:pPr marL="0" indent="0">
              <a:buNone/>
            </a:pPr>
            <a:r>
              <a:rPr lang="fr-FR" sz="1800" dirty="0">
                <a:latin typeface="Times" pitchFamily="2" charset="0"/>
              </a:rPr>
              <a:t>D) La douleur est atténuée temporairement par un bloc anesthésique local du ou des nerfs touchés </a:t>
            </a:r>
          </a:p>
          <a:p>
            <a:pPr marL="0" indent="0">
              <a:buNone/>
            </a:pPr>
            <a:r>
              <a:rPr lang="fr-FR" sz="1800" dirty="0">
                <a:latin typeface="Times" pitchFamily="2" charset="0"/>
              </a:rPr>
              <a:t>E) Pas mieux expliqué par un autre diagnostic ICHD-3.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A6ED36-4D19-B166-1005-66055C9AD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886" y="0"/>
            <a:ext cx="2656114" cy="1422918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71234F0D-0330-28D8-FE7C-884B10D8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43" y="151410"/>
            <a:ext cx="9601200" cy="1485900"/>
          </a:xfrm>
        </p:spPr>
        <p:txBody>
          <a:bodyPr/>
          <a:lstStyle/>
          <a:p>
            <a:r>
              <a:rPr lang="fr-FR" dirty="0"/>
              <a:t>Critères diagnostiques ICHD-3 </a:t>
            </a:r>
            <a:br>
              <a:rPr lang="fr-FR" dirty="0"/>
            </a:br>
            <a:r>
              <a:rPr lang="fr-FR" dirty="0"/>
              <a:t>2018 </a:t>
            </a:r>
          </a:p>
        </p:txBody>
      </p:sp>
    </p:spTree>
    <p:extLst>
      <p:ext uri="{BB962C8B-B14F-4D97-AF65-F5344CB8AC3E}">
        <p14:creationId xmlns:p14="http://schemas.microsoft.com/office/powerpoint/2010/main" val="362602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0AE83-97ED-5E9E-1939-16BFCA8E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" pitchFamily="2" charset="0"/>
              </a:rPr>
              <a:t>PICO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E5E7FE-C6D0-5640-2F59-19F3D4885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640" y="1509194"/>
            <a:ext cx="9601200" cy="3581400"/>
          </a:xfrm>
        </p:spPr>
        <p:txBody>
          <a:bodyPr>
            <a:normAutofit/>
          </a:bodyPr>
          <a:lstStyle/>
          <a:p>
            <a:r>
              <a:rPr lang="fr-C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Est-ce que l’infiltration d’anesthésiques locaux et de corticostéroïdes le long du nerf occipital est efficace dans le soulagement de la </a:t>
            </a:r>
            <a:r>
              <a:rPr lang="fr-C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fr-C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évralgie d’Arnold</a:t>
            </a:r>
            <a:r>
              <a:rPr lang="fr-C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fr-FR" sz="2400" dirty="0"/>
          </a:p>
        </p:txBody>
      </p:sp>
      <p:pic>
        <p:nvPicPr>
          <p:cNvPr id="5" name="Image 4" descr="WHAT IS OCCIPITAL NERVE DECOMPRESSION FOR OCCIPITAL NEURALGIA, AND CAN IT  HELP YOU? - Virtual Headache Specialist">
            <a:extLst>
              <a:ext uri="{FF2B5EF4-FFF2-40B4-BE49-F238E27FC236}">
                <a16:creationId xmlns:a16="http://schemas.microsoft.com/office/drawing/2014/main" id="{2AEFD985-42E4-FF22-9A02-4288C9287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76" y="2787721"/>
            <a:ext cx="3241943" cy="31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Anatomic landmarks for the needle insertion point of the greater... |  Download Scientific Diagram">
            <a:extLst>
              <a:ext uri="{FF2B5EF4-FFF2-40B4-BE49-F238E27FC236}">
                <a16:creationId xmlns:a16="http://schemas.microsoft.com/office/drawing/2014/main" id="{61681323-881C-990B-EC44-1472674BE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79" y="2791538"/>
            <a:ext cx="3472445" cy="304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5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671E-8691-3EB5-D707-0A8D03C1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" pitchFamily="2" charset="0"/>
              </a:rPr>
              <a:t>Méthode</a:t>
            </a:r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613835B4-760C-DC04-4A73-BADBEFB38F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0160"/>
              </p:ext>
            </p:extLst>
          </p:nvPr>
        </p:nvGraphicFramePr>
        <p:xfrm>
          <a:off x="1371600" y="1783080"/>
          <a:ext cx="10027919" cy="487680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193044">
                  <a:extLst>
                    <a:ext uri="{9D8B030D-6E8A-4147-A177-3AD203B41FA5}">
                      <a16:colId xmlns:a16="http://schemas.microsoft.com/office/drawing/2014/main" val="3482400666"/>
                    </a:ext>
                  </a:extLst>
                </a:gridCol>
                <a:gridCol w="3185529">
                  <a:extLst>
                    <a:ext uri="{9D8B030D-6E8A-4147-A177-3AD203B41FA5}">
                      <a16:colId xmlns:a16="http://schemas.microsoft.com/office/drawing/2014/main" val="3282924305"/>
                    </a:ext>
                  </a:extLst>
                </a:gridCol>
                <a:gridCol w="3649346">
                  <a:extLst>
                    <a:ext uri="{9D8B030D-6E8A-4147-A177-3AD203B41FA5}">
                      <a16:colId xmlns:a16="http://schemas.microsoft.com/office/drawing/2014/main" val="1226261704"/>
                    </a:ext>
                  </a:extLst>
                </a:gridCol>
              </a:tblGrid>
              <a:tr h="55318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fr-CA" sz="24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Medline</a:t>
                      </a:r>
                      <a:endParaRPr lang="fr-CA" sz="24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45B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fr-CA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Embase</a:t>
                      </a:r>
                      <a:endParaRPr lang="fr-CA" sz="24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45B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fr-CA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Cochrane</a:t>
                      </a:r>
                      <a:endParaRPr lang="fr-CA" sz="24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45B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10463"/>
                  </a:ext>
                </a:extLst>
              </a:tr>
              <a:tr h="55318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fr-CA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"</a:t>
                      </a:r>
                      <a:r>
                        <a:rPr lang="fr-CA" sz="2000" b="1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cephalalgi</a:t>
                      </a:r>
                      <a:r>
                        <a:rPr lang="fr-CA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*".</a:t>
                      </a:r>
                      <a:r>
                        <a:rPr lang="fr-CA" sz="2000" b="1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af</a:t>
                      </a:r>
                      <a:r>
                        <a:rPr lang="fr-CA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fr-CA" sz="20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fr-CA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"</a:t>
                      </a:r>
                      <a:r>
                        <a:rPr lang="fr-CA" sz="2000" b="1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cephalalgi</a:t>
                      </a:r>
                      <a:r>
                        <a:rPr lang="fr-CA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*".</a:t>
                      </a:r>
                      <a:r>
                        <a:rPr lang="fr-CA" sz="2000" b="1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af</a:t>
                      </a:r>
                      <a:r>
                        <a:rPr lang="fr-CA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fr-CA" sz="20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fr-CA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"</a:t>
                      </a:r>
                      <a:r>
                        <a:rPr lang="fr-CA" sz="2000" b="1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cephalalgi</a:t>
                      </a:r>
                      <a:r>
                        <a:rPr lang="fr-CA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*".</a:t>
                      </a:r>
                      <a:r>
                        <a:rPr lang="fr-CA" sz="2000" b="1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af</a:t>
                      </a:r>
                      <a:r>
                        <a:rPr lang="fr-CA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fr-CA" sz="20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4979728"/>
                  </a:ext>
                </a:extLst>
              </a:tr>
              <a:tr h="55318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fr-FR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occipital </a:t>
                      </a:r>
                      <a:r>
                        <a:rPr lang="fr-FR" sz="2000" b="1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neuralgia</a:t>
                      </a:r>
                      <a:r>
                        <a:rPr lang="fr-FR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*".</a:t>
                      </a:r>
                      <a:r>
                        <a:rPr lang="fr-FR" sz="2000" b="1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af</a:t>
                      </a:r>
                      <a:r>
                        <a:rPr lang="fr-FR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fr-CA" sz="20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fr-FR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"occipital </a:t>
                      </a:r>
                      <a:r>
                        <a:rPr lang="fr-FR" sz="2000" b="1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neuralgia</a:t>
                      </a:r>
                      <a:r>
                        <a:rPr lang="fr-FR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*".</a:t>
                      </a:r>
                      <a:r>
                        <a:rPr lang="fr-FR" sz="2000" b="1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af</a:t>
                      </a:r>
                      <a:r>
                        <a:rPr lang="fr-FR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fr-CA" sz="20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fr-FR" sz="20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"occipital neuralgia*".af.</a:t>
                      </a:r>
                      <a:endParaRPr lang="fr-CA" sz="2000" b="1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5926275"/>
                  </a:ext>
                </a:extLst>
              </a:tr>
              <a:tr h="554404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fr-CA" sz="2000" b="1" dirty="0">
                          <a:solidFill>
                            <a:srgbClr val="2D2D2D"/>
                          </a:solidFill>
                          <a:effectLst/>
                          <a:latin typeface="Times" pitchFamily="2" charset="0"/>
                        </a:rPr>
                        <a:t>1 or 2</a:t>
                      </a:r>
                      <a:endParaRPr lang="fr-CA" sz="20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fr-CA" sz="2000" b="1" dirty="0">
                          <a:solidFill>
                            <a:srgbClr val="2D2D2D"/>
                          </a:solidFill>
                          <a:effectLst/>
                          <a:latin typeface="Times" pitchFamily="2" charset="0"/>
                        </a:rPr>
                        <a:t>1 or 2</a:t>
                      </a:r>
                      <a:endParaRPr lang="fr-CA" sz="20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fr-CA" sz="2000" b="1" dirty="0">
                          <a:solidFill>
                            <a:srgbClr val="2D2D2D"/>
                          </a:solidFill>
                          <a:effectLst/>
                          <a:latin typeface="Times" pitchFamily="2" charset="0"/>
                        </a:rPr>
                        <a:t>1 or 2</a:t>
                      </a:r>
                      <a:endParaRPr lang="fr-CA" sz="20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174343"/>
                  </a:ext>
                </a:extLst>
              </a:tr>
              <a:tr h="1268522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fr-CA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"Nerve block*".</a:t>
                      </a:r>
                      <a:r>
                        <a:rPr lang="fr-CA" sz="2000" b="1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af</a:t>
                      </a:r>
                      <a:r>
                        <a:rPr lang="fr-CA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fr-CA" sz="20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fr-FR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"Nerve block*".</a:t>
                      </a:r>
                      <a:r>
                        <a:rPr lang="fr-FR" sz="2000" b="1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af</a:t>
                      </a:r>
                      <a:r>
                        <a:rPr lang="fr-FR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fr-CA" sz="20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Nerve </a:t>
                      </a:r>
                      <a:r>
                        <a:rPr lang="en-US" sz="2000" b="1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Block.mp</a:t>
                      </a: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. [</a:t>
                      </a:r>
                      <a:r>
                        <a:rPr lang="en-US" sz="2000" b="1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mp</a:t>
                      </a: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=title, short title, abstract, full text, keywords, caption text]</a:t>
                      </a:r>
                      <a:endParaRPr lang="fr-CA" sz="20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1840101"/>
                  </a:ext>
                </a:extLst>
              </a:tr>
              <a:tr h="554404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3 and 4</a:t>
                      </a:r>
                      <a:endParaRPr lang="fr-CA" sz="2000" b="1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3 and 4</a:t>
                      </a:r>
                      <a:endParaRPr lang="fr-CA" sz="20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3 and 4</a:t>
                      </a:r>
                      <a:endParaRPr lang="fr-CA" sz="20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3249863"/>
                  </a:ext>
                </a:extLst>
              </a:tr>
              <a:tr h="83993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000" b="1">
                          <a:solidFill>
                            <a:srgbClr val="2D2D2D"/>
                          </a:solidFill>
                          <a:effectLst/>
                          <a:latin typeface="Times" pitchFamily="2" charset="0"/>
                        </a:rPr>
                        <a:t>limit 5 to (english or french)</a:t>
                      </a:r>
                      <a:endParaRPr lang="fr-CA" sz="2000" b="1">
                        <a:effectLst/>
                        <a:latin typeface="Times" pitchFamily="2" charset="0"/>
                      </a:endParaRPr>
                    </a:p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en-US" sz="2000" b="1">
                          <a:effectLst/>
                          <a:latin typeface="Times" pitchFamily="2" charset="0"/>
                        </a:rPr>
                        <a:t> </a:t>
                      </a:r>
                      <a:endParaRPr lang="fr-CA" sz="2000" b="1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000" b="1">
                          <a:solidFill>
                            <a:srgbClr val="2D2D2D"/>
                          </a:solidFill>
                          <a:effectLst/>
                          <a:latin typeface="Times" pitchFamily="2" charset="0"/>
                        </a:rPr>
                        <a:t>limit 5 to (english or french)</a:t>
                      </a:r>
                      <a:endParaRPr lang="fr-CA" sz="2000" b="1">
                        <a:effectLst/>
                        <a:latin typeface="Times" pitchFamily="2" charset="0"/>
                      </a:endParaRPr>
                    </a:p>
                    <a:p>
                      <a:pPr algn="ctr"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en-US" sz="2000" b="1">
                          <a:effectLst/>
                          <a:latin typeface="Times" pitchFamily="2" charset="0"/>
                        </a:rPr>
                        <a:t> </a:t>
                      </a:r>
                      <a:endParaRPr lang="fr-CA" sz="2000" b="1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000" b="1" dirty="0">
                          <a:solidFill>
                            <a:srgbClr val="2D2D2D"/>
                          </a:solidFill>
                          <a:effectLst/>
                          <a:latin typeface="Times" pitchFamily="2" charset="0"/>
                        </a:rPr>
                        <a:t>limit 5 to (</a:t>
                      </a:r>
                      <a:r>
                        <a:rPr lang="en-US" sz="2000" b="1" dirty="0" err="1">
                          <a:solidFill>
                            <a:srgbClr val="2D2D2D"/>
                          </a:solidFill>
                          <a:effectLst/>
                          <a:latin typeface="Times" pitchFamily="2" charset="0"/>
                        </a:rPr>
                        <a:t>english</a:t>
                      </a:r>
                      <a:r>
                        <a:rPr lang="en-US" sz="2000" b="1" dirty="0">
                          <a:solidFill>
                            <a:srgbClr val="2D2D2D"/>
                          </a:solidFill>
                          <a:effectLst/>
                          <a:latin typeface="Times" pitchFamily="2" charset="0"/>
                        </a:rPr>
                        <a:t> or </a:t>
                      </a:r>
                      <a:r>
                        <a:rPr lang="en-US" sz="2000" b="1" dirty="0" err="1">
                          <a:solidFill>
                            <a:srgbClr val="2D2D2D"/>
                          </a:solidFill>
                          <a:effectLst/>
                          <a:latin typeface="Times" pitchFamily="2" charset="0"/>
                        </a:rPr>
                        <a:t>french</a:t>
                      </a:r>
                      <a:r>
                        <a:rPr lang="en-US" sz="2000" b="1" dirty="0">
                          <a:solidFill>
                            <a:srgbClr val="2D2D2D"/>
                          </a:solidFill>
                          <a:effectLst/>
                          <a:latin typeface="Times" pitchFamily="2" charset="0"/>
                        </a:rPr>
                        <a:t>)</a:t>
                      </a:r>
                      <a:endParaRPr lang="fr-CA" sz="2000" b="1" dirty="0">
                        <a:effectLst/>
                        <a:latin typeface="Times" pitchFamily="2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000" b="1" dirty="0">
                          <a:effectLst/>
                          <a:latin typeface="Times" pitchFamily="2" charset="0"/>
                        </a:rPr>
                        <a:t> </a:t>
                      </a:r>
                      <a:endParaRPr lang="fr-CA" sz="20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14805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A82E620-7A54-FF5C-3324-E01F523008F8}"/>
              </a:ext>
            </a:extLst>
          </p:cNvPr>
          <p:cNvSpPr txBox="1"/>
          <p:nvPr/>
        </p:nvSpPr>
        <p:spPr>
          <a:xfrm>
            <a:off x="1371600" y="1259860"/>
            <a:ext cx="10295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Tableau 2 : Descriptif complet des stratégies retenues pour les recherches sur les différentes bases de données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996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1568E-762E-F4DA-ADEA-2D84FA61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3440"/>
          </a:xfrm>
        </p:spPr>
        <p:txBody>
          <a:bodyPr/>
          <a:lstStyle/>
          <a:p>
            <a:r>
              <a:rPr lang="fr-FR" dirty="0">
                <a:latin typeface="Times" pitchFamily="2" charset="0"/>
              </a:rPr>
              <a:t>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2E6D17-3B16-9280-1CF0-844BBABA5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9240"/>
            <a:ext cx="9601200" cy="3581400"/>
          </a:xfrm>
        </p:spPr>
        <p:txBody>
          <a:bodyPr>
            <a:normAutofit/>
          </a:bodyPr>
          <a:lstStyle/>
          <a:p>
            <a:r>
              <a:rPr lang="fr-FR" dirty="0">
                <a:latin typeface="Times" pitchFamily="2" charset="0"/>
              </a:rPr>
              <a:t>Aucune limite de date de publication</a:t>
            </a:r>
            <a:endParaRPr lang="fr-CA" dirty="0">
              <a:effectLst/>
              <a:latin typeface="Times" pitchFamily="2" charset="0"/>
              <a:ea typeface="Times New Roman" panose="02020603050405020304" pitchFamily="18" charset="0"/>
            </a:endParaRPr>
          </a:p>
          <a:p>
            <a: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  <a:t>Pour que le texte complet soit analysé, le titre ou le résumé devait faire mention de névralgie occipitale ou d’un synonyme et de bloc nerveux par infiltration.</a:t>
            </a:r>
            <a:r>
              <a:rPr lang="fr-CA" dirty="0">
                <a:effectLst/>
                <a:latin typeface="Times" pitchFamily="2" charset="0"/>
              </a:rPr>
              <a:t> </a:t>
            </a:r>
            <a:endParaRPr lang="fr-FR" dirty="0">
              <a:latin typeface="Times" pitchFamily="2" charset="0"/>
            </a:endParaRPr>
          </a:p>
          <a:p>
            <a:r>
              <a:rPr lang="fr-FR" dirty="0">
                <a:latin typeface="Times" pitchFamily="2" charset="0"/>
              </a:rPr>
              <a:t>Critères d’inclusion: </a:t>
            </a:r>
            <a:r>
              <a:rPr lang="fr-CA" dirty="0">
                <a:latin typeface="Times" pitchFamily="2" charset="0"/>
              </a:rPr>
              <a:t>Adultes</a:t>
            </a:r>
            <a: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  <a:t> avec un diagnostic de névralgie occipitale et recevant une infiltration d’anesthésiques locaux et de corticostéroïdes au niveau du nerf occipital. </a:t>
            </a:r>
          </a:p>
          <a:p>
            <a:r>
              <a:rPr lang="fr-CA" dirty="0">
                <a:latin typeface="Times" pitchFamily="2" charset="0"/>
              </a:rPr>
              <a:t>Exclusions: pas de distinction entre </a:t>
            </a:r>
            <a: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  <a:t>la </a:t>
            </a:r>
            <a:r>
              <a:rPr lang="fr-CA" dirty="0">
                <a:latin typeface="Times" pitchFamily="2" charset="0"/>
                <a:ea typeface="Times New Roman" panose="02020603050405020304" pitchFamily="18" charset="0"/>
              </a:rPr>
              <a:t>n</a:t>
            </a:r>
            <a: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  <a:t>évralgie occipitale et la céphalée cervicale </a:t>
            </a:r>
          </a:p>
          <a:p>
            <a:r>
              <a:rPr lang="fr-CA" dirty="0">
                <a:latin typeface="Times" pitchFamily="2" charset="0"/>
                <a:ea typeface="Times New Roman" panose="02020603050405020304" pitchFamily="18" charset="0"/>
              </a:rPr>
              <a:t>L</a:t>
            </a:r>
            <a: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  <a:t>es références des articles sélectionnés ont été recherchées</a:t>
            </a:r>
            <a:r>
              <a:rPr lang="fr-CA" dirty="0">
                <a:effectLst/>
                <a:latin typeface="Times" pitchFamily="2" charset="0"/>
              </a:rPr>
              <a:t> par effet boule de neige</a:t>
            </a:r>
          </a:p>
          <a:p>
            <a:r>
              <a:rPr lang="fr-CA" dirty="0">
                <a:effectLst/>
                <a:latin typeface="Times" pitchFamily="2" charset="0"/>
                <a:ea typeface="Times New Roman" panose="02020603050405020304" pitchFamily="18" charset="0"/>
              </a:rPr>
              <a:t>1 article a été trouvé lors d’une recherche sur l’internet. </a:t>
            </a:r>
          </a:p>
          <a:p>
            <a:pPr marL="0" indent="0">
              <a:buNone/>
            </a:pPr>
            <a:endParaRPr lang="fr-FR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2923"/>
      </p:ext>
    </p:extLst>
  </p:cSld>
  <p:clrMapOvr>
    <a:masterClrMapping/>
  </p:clrMapOvr>
</p:sld>
</file>

<file path=ppt/theme/theme1.xml><?xml version="1.0" encoding="utf-8"?>
<a:theme xmlns:a="http://schemas.openxmlformats.org/drawingml/2006/main" name="Cadrer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drer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dre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{2A4726CC-91A6-114C-82A0-F59409D025D1}tf10001057</Template>
  <TotalTime>25407</TotalTime>
  <Words>2139</Words>
  <Application>Microsoft Macintosh PowerPoint</Application>
  <PresentationFormat>Grand écran</PresentationFormat>
  <Paragraphs>230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Book</vt:lpstr>
      <vt:lpstr>Times</vt:lpstr>
      <vt:lpstr>Times New Roman</vt:lpstr>
      <vt:lpstr>Cadrer</vt:lpstr>
      <vt:lpstr>Névralgie d’Arnold :  Faut-il vraiment l’infiltrer ? . Par : David Cartier  Supervisé par Dre Pacitto-Allard  GMF-U Laval Cité-de-la-Santé Université de Montréal 2023 </vt:lpstr>
      <vt:lpstr>Aucun conflit d’intérêts</vt:lpstr>
      <vt:lpstr>Objectifs</vt:lpstr>
      <vt:lpstr>Présentation PowerPoint</vt:lpstr>
      <vt:lpstr>Introduction</vt:lpstr>
      <vt:lpstr>Critères diagnostiques ICHD-3  2018 </vt:lpstr>
      <vt:lpstr>PICO</vt:lpstr>
      <vt:lpstr>Méthode</vt:lpstr>
      <vt:lpstr>Méthode</vt:lpstr>
      <vt:lpstr>Méthode</vt:lpstr>
      <vt:lpstr>Résultats</vt:lpstr>
      <vt:lpstr>Résultats</vt:lpstr>
      <vt:lpstr>Discussion</vt:lpstr>
      <vt:lpstr>Discussion</vt:lpstr>
      <vt:lpstr>Discussion</vt:lpstr>
      <vt:lpstr>Conclusion </vt:lpstr>
      <vt:lpstr>Remerciements</vt:lpstr>
      <vt:lpstr>Références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Cartier</dc:creator>
  <cp:lastModifiedBy>David Cartier</cp:lastModifiedBy>
  <cp:revision>87</cp:revision>
  <dcterms:created xsi:type="dcterms:W3CDTF">2023-04-01T20:11:21Z</dcterms:created>
  <dcterms:modified xsi:type="dcterms:W3CDTF">2023-05-27T18:25:17Z</dcterms:modified>
</cp:coreProperties>
</file>