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T Sans Narrow" panose="020B0604020202020204" charset="0"/>
      <p:regular r:id="rId17"/>
      <p:bold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6" d="100"/>
          <a:sy n="156" d="100"/>
        </p:scale>
        <p:origin x="-31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9149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a25fbfcc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a25fbfcc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a25fbfcc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3a25fbfcc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a25fbfcc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a25fbfcc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a25fbfcc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a25fbfcc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a25fbfcc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a25fbfcc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a25fbfcc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a25fbfcc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a25fbfcc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a25fbfcc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a25fbfcc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a25fbfcc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a25fbfcc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a25fbfcc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a25fbfcc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a25fbfcc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a25fbfcc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a25fbfcc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a25fbfcc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a25fbfcc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a25fbfcc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a25fbfcc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pq.qc.ca/santescope/syntheses/population-agee-65-ans-plu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ada.ca/fr/sante-publique/services/publications/maladies-et-affections/demence-faits-saillants-systeme-canadien-surveillance-maladies-chroniqu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3359"/>
              <a:t>La zoothérapie pour la gestion des symptômes comportementaux et psychologiques (SCPD)</a:t>
            </a:r>
            <a:endParaRPr sz="3359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6750" y="282761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Par Geneviève Campeau, R1</a:t>
            </a:r>
            <a:endParaRPr sz="17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GMF-U Sud de Lanaudière 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 5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Revue systématique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32 articles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8 ECR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20 quasi expérimentales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Outcomes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Agitation/agressivité (15 études) : 9 ont démontré différence statistiquement significative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Dépression/humeur (9 études) : résultats plus hétérogènes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Comportements sociaux (12 études) : 1 a démontré aucune différence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Critique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Char char="-"/>
            </a:pPr>
            <a:r>
              <a:rPr lang="fr">
                <a:solidFill>
                  <a:srgbClr val="6AA84F"/>
                </a:solidFill>
              </a:rPr>
              <a:t>Méthode rigoureuse pour choix des articles </a:t>
            </a:r>
            <a:endParaRPr>
              <a:solidFill>
                <a:srgbClr val="6AA84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fr">
                <a:solidFill>
                  <a:srgbClr val="FF0000"/>
                </a:solidFill>
              </a:rPr>
              <a:t>Résultats hétérogènes (sauf pour comportements sociaux)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0" y="-3"/>
            <a:ext cx="5315450" cy="181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Discussion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Bénéfices… mais souvent non cliniquement significatif 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Points forts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Études récentes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Études faites dans plusieurs pays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Conclusions similaires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Sujet dont on entend peu parler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Limites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Une seule base de données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Études avec petits 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Conclusion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Zoothérapie = intervention sans effets secondaires 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Plus d’études doivent être effectuées… sur une plus longue période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Logistique dans nos milieux ? Coûts-bénéfices vs pharmaco ?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8451" y="2459625"/>
            <a:ext cx="3289550" cy="224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écoute !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050" y="1264025"/>
            <a:ext cx="2477001" cy="34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0125" y="1266325"/>
            <a:ext cx="2733909" cy="343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950" y="1204775"/>
            <a:ext cx="2432000" cy="34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Références 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Baek, S. M., Lee, Y., &amp; Sohng, K. Y. (2020). The psychological and behavioural effects of an animal‐assisted therapy programme in Korean older adults with dementia. Psychogeriatrics, 20(5), 645-653.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Parra, E. V. (2022). Impact of dog-assisted therapy for institutionalized patients with dementia: a controlled clinical trial. Alternative Therapies in Health and Medicine, 28(1), 26-31.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3. Krüger, J., Izgi, R., Hellweg, R., Ströhle, A., &amp; Jockers-Scherübl, M. C. (2021). Treating Agitation in Patients with Dementia with a Therapy Dog in a Milieu Therapy Setting on a Geropsychiatric Ward. Dementia and Geriatric Cognitive Disorders, 50(6), 541-547.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4. Wesenberg, S., Mueller, C., Nestmann, F., &amp; Holthoff‐Detto, V. (2019). Effects of an animal‐assisted intervention on social behaviour, emotions, and behavioural and psychological symptoms in nursing home residents with dementia. Psychogeriatrics, 19(3), 219-227.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5. Yakimicki, M. L., Edwards, N. E., Richards, E., &amp; Beck, A. M. (2019). Animal-assisted intervention and dementia: A systematic review. Clinical nursing research, 28(1), 9-29.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6.  Institut national de santé publique du Québec, Populations de 65 ans et plus,</a:t>
            </a:r>
            <a:r>
              <a:rPr lang="fr" sz="1167">
                <a:solidFill>
                  <a:srgbClr val="000000"/>
                </a:solidFill>
                <a:uFill>
                  <a:noFill/>
                </a:uFill>
                <a:latin typeface="PT Sans Narrow"/>
                <a:ea typeface="PT Sans Narrow"/>
                <a:cs typeface="PT Sans Narrow"/>
                <a:sym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fr" sz="1167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3"/>
              </a:rPr>
              <a:t>https://www.inspq.qc.ca/santescope/syntheses/population-agee-65-ans-plus</a:t>
            </a:r>
            <a:endParaRPr sz="1167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67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7. Gouvernement du Canada, La démence au Canada, y compris la maladie d’Alzheimer</a:t>
            </a:r>
            <a:r>
              <a:rPr lang="fr" sz="1167">
                <a:solidFill>
                  <a:srgbClr val="000000"/>
                </a:solidFill>
                <a:uFill>
                  <a:noFill/>
                </a:uFill>
                <a:latin typeface="PT Sans Narrow"/>
                <a:ea typeface="PT Sans Narrow"/>
                <a:cs typeface="PT Sans Narrow"/>
                <a:sym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fr" sz="1167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4"/>
              </a:rPr>
              <a:t>https://www.canada.ca/fr/sante-publique/services/publications/maladies-et-affections/demence-faits-saillants-systeme-canadien-surveillance-maladies-chroniques.html</a:t>
            </a:r>
            <a:endParaRPr sz="1167" u="sng">
              <a:solidFill>
                <a:schemeClr val="hlink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Mise en contexte 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SCPD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Population vieillissante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2030 : 25% de la population sera âgée &gt;65 ans  (INSPQ)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TNC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2013-2014 : 7.1% de la pop canadienne avait un dx de TNC (Gouvernement du Canada)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Multiples conséquences d’un TNC…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SCPD : défi thérapeutique de taille pour un MDF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Pharmacothérapie : effets 2nd ++ 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Zoothérapie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Expérience personnelle 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416" y="2871215"/>
            <a:ext cx="2246183" cy="189032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6376416" y="4569025"/>
            <a:ext cx="242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" dirty="0">
                <a:latin typeface="Open Sans"/>
                <a:ea typeface="Open Sans"/>
                <a:cs typeface="Open Sans"/>
                <a:sym typeface="Open Sans"/>
              </a:rPr>
              <a:t>https://fr.freepik.com/vecteurs-premium/medicaments-formulaire-prescription-medicale-dessin-anime_16714335.htm</a:t>
            </a:r>
            <a:endParaRPr sz="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PICO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50">
                <a:solidFill>
                  <a:srgbClr val="666666"/>
                </a:solidFill>
                <a:highlight>
                  <a:srgbClr val="FFFFFF"/>
                </a:highlight>
              </a:rPr>
              <a:t>Chez les patients requérant des soins et atteints d’un TNC, est ce que la zoothérapie aide à réduire les symptômes comportementaux et psychologiques de la démence (SCPD) comparativement aux approches traditionnelles ?</a:t>
            </a:r>
            <a:endParaRPr sz="31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Méthode 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dirty="0"/>
              <a:t>Critères </a:t>
            </a:r>
            <a:r>
              <a:rPr lang="fr" dirty="0">
                <a:solidFill>
                  <a:srgbClr val="00B050"/>
                </a:solidFill>
              </a:rPr>
              <a:t>d’inclusion</a:t>
            </a:r>
            <a:r>
              <a:rPr lang="fr" dirty="0">
                <a:solidFill>
                  <a:srgbClr val="00B0F0"/>
                </a:solidFill>
              </a:rPr>
              <a:t> </a:t>
            </a:r>
            <a:r>
              <a:rPr lang="fr" dirty="0"/>
              <a:t>: 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dirty="0"/>
              <a:t>Population âgée de 65 ans et plus 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dirty="0"/>
              <a:t>Population qui nécessite des soins (hospitalisée ou centre d’hébergement)</a:t>
            </a:r>
            <a:endParaRPr dirty="0"/>
          </a:p>
          <a:p>
            <a:pPr marL="914400" lvl="1" indent="-320357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21428"/>
              <a:buChar char="-"/>
            </a:pPr>
            <a:r>
              <a:rPr lang="fr" dirty="0">
                <a:solidFill>
                  <a:srgbClr val="666666"/>
                </a:solidFill>
              </a:rPr>
              <a:t>Population atteinte d’un TNC (ou démence)</a:t>
            </a:r>
            <a:endParaRPr dirty="0">
              <a:solidFill>
                <a:srgbClr val="666666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-"/>
            </a:pPr>
            <a:r>
              <a:rPr lang="fr" dirty="0">
                <a:solidFill>
                  <a:srgbClr val="666666"/>
                </a:solidFill>
              </a:rPr>
              <a:t>Articles en français et en anglais </a:t>
            </a:r>
            <a:endParaRPr dirty="0">
              <a:solidFill>
                <a:srgbClr val="666666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-"/>
            </a:pPr>
            <a:r>
              <a:rPr lang="fr" dirty="0">
                <a:solidFill>
                  <a:srgbClr val="666666"/>
                </a:solidFill>
              </a:rPr>
              <a:t>Articles datant de 10 ans et moins</a:t>
            </a:r>
            <a:endParaRPr dirty="0">
              <a:solidFill>
                <a:srgbClr val="666666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-"/>
            </a:pPr>
            <a:r>
              <a:rPr lang="fr" dirty="0">
                <a:solidFill>
                  <a:srgbClr val="666666"/>
                </a:solidFill>
              </a:rPr>
              <a:t>Variables étudiées devaient correspondre aux SCPD</a:t>
            </a:r>
            <a:endParaRPr dirty="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ct val="100000"/>
              <a:buChar char="-"/>
            </a:pPr>
            <a:r>
              <a:rPr lang="fr" dirty="0">
                <a:solidFill>
                  <a:srgbClr val="666666"/>
                </a:solidFill>
              </a:rPr>
              <a:t>Critères </a:t>
            </a:r>
            <a:r>
              <a:rPr lang="fr" dirty="0">
                <a:solidFill>
                  <a:srgbClr val="FF0000"/>
                </a:solidFill>
              </a:rPr>
              <a:t>d’exclusion</a:t>
            </a:r>
            <a:r>
              <a:rPr lang="fr" dirty="0">
                <a:solidFill>
                  <a:srgbClr val="666666"/>
                </a:solidFill>
              </a:rPr>
              <a:t> :</a:t>
            </a:r>
            <a:endParaRPr dirty="0">
              <a:solidFill>
                <a:srgbClr val="666666"/>
              </a:solidFill>
            </a:endParaRPr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dirty="0"/>
              <a:t>Population vivant en communauté</a:t>
            </a:r>
            <a:endParaRPr dirty="0"/>
          </a:p>
          <a:p>
            <a:pPr marL="914400" lvl="1" indent="-304165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 dirty="0"/>
              <a:t>Population atteinte d’un trouble psychiatrique autre</a:t>
            </a:r>
            <a:endParaRPr dirty="0"/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998" y="29950"/>
            <a:ext cx="48595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6474225" y="426125"/>
            <a:ext cx="208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 1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Étude coréenne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28 participants : provenant de 2 centres hospitaliers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Randomisation en grappe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Groupe intervention 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2 sessions hebdo de zoothérapie x 8 semaines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Variables étudiées 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Fonction cognitive (MMSE)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Humeur (</a:t>
            </a:r>
            <a:r>
              <a:rPr lang="fr" i="1"/>
              <a:t>Face rating scale</a:t>
            </a:r>
            <a:r>
              <a:rPr lang="fr"/>
              <a:t>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Sx dépressif (CSDD)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AVQ (MBPC)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Résultats : pas de différences significatives entre les 2 groupes (p &gt; 0.5)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Critique : </a:t>
            </a:r>
            <a:r>
              <a:rPr lang="fr">
                <a:solidFill>
                  <a:srgbClr val="FF0000"/>
                </a:solidFill>
              </a:rPr>
              <a:t>petit n, validité externe (population coréenne), groupe contrôle + témoin (pas même milieu)</a:t>
            </a:r>
            <a:r>
              <a:rPr lang="fr"/>
              <a:t>, </a:t>
            </a:r>
            <a:r>
              <a:rPr lang="fr">
                <a:solidFill>
                  <a:schemeClr val="accent5"/>
                </a:solidFill>
              </a:rPr>
              <a:t>outils standardisés + valides 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375" y="32400"/>
            <a:ext cx="4784625" cy="16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 2 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Étude espagnole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 21 participants : tous du même centre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divisés en 2 groupes : contrôle, intervention et “sain”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Assignation au groupe non aléatoire (choix du pt)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Variables mesurées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Sphères cognitive  (MMSE) , fonctionnelle (Index Barthel), émotionnelle (GDS-VE) et comportementale (NIS)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Mesures sur 2 mois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Résultats : différence statistiquement significative pour la sphère cognitive (p &lt; 0.011) et émotionnelle (p &lt; 0.005)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Critique :</a:t>
            </a:r>
            <a:r>
              <a:rPr lang="fr">
                <a:solidFill>
                  <a:srgbClr val="FF0000"/>
                </a:solidFill>
              </a:rPr>
              <a:t> petit n, même centre, assignation non aléatoire, diff. cliniquement significative?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125" y="-3"/>
            <a:ext cx="5023876" cy="16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 3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74757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34 patients d’une aile de gérontopsychiatrie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Patients = leur propre contrôle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Agitation mesurée avec l’OASS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Résultat (après 8 semaines) :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Groupe intervention score de 8.1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Groupe contrôle score de 11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p = 0.006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Critique :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fr">
                <a:solidFill>
                  <a:srgbClr val="FF0000"/>
                </a:solidFill>
              </a:rPr>
              <a:t>Cliniquement significatif  ? (différence de seulement 3 points…)</a:t>
            </a:r>
            <a:endParaRPr>
              <a:solidFill>
                <a:srgbClr val="FF0000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fr">
                <a:solidFill>
                  <a:srgbClr val="FF0000"/>
                </a:solidFill>
              </a:rPr>
              <a:t>Population malade ++</a:t>
            </a:r>
            <a:endParaRPr>
              <a:solidFill>
                <a:srgbClr val="FF0000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fr">
                <a:solidFill>
                  <a:srgbClr val="FF0000"/>
                </a:solidFill>
              </a:rPr>
              <a:t>Étude simple aveugle </a:t>
            </a:r>
            <a:endParaRPr>
              <a:solidFill>
                <a:srgbClr val="FF0000"/>
              </a:solidFill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-"/>
            </a:pPr>
            <a:r>
              <a:rPr lang="fr">
                <a:solidFill>
                  <a:srgbClr val="6AA84F"/>
                </a:solidFill>
              </a:rPr>
              <a:t>Pt = témoin</a:t>
            </a:r>
            <a:endParaRPr>
              <a:solidFill>
                <a:srgbClr val="6AA84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75" y="0"/>
            <a:ext cx="556260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Article 4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Étude allemande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19 patients provenant de 2 résidences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Patient = témoin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Issues : interactions sociales, expressions émotionnelles, SCPD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Mesures 0-3-6 mois	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Enregistrement de 30 minutes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Observation par les chercheurs : utilisation de grilles 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Résultats 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Différence significative pour la durée des interactions physiques (p &lt; 0.001) + plaisir (p &lt; 0.01)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Peu de SCPD observés et pas de différence…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fr"/>
              <a:t>Critique</a:t>
            </a:r>
            <a:endParaRPr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-"/>
            </a:pPr>
            <a:r>
              <a:rPr lang="fr">
                <a:solidFill>
                  <a:srgbClr val="6AA84F"/>
                </a:solidFill>
              </a:rPr>
              <a:t>longue étude !</a:t>
            </a:r>
            <a:endParaRPr>
              <a:solidFill>
                <a:srgbClr val="6AA84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100000"/>
              <a:buChar char="-"/>
            </a:pPr>
            <a:r>
              <a:rPr lang="fr">
                <a:solidFill>
                  <a:srgbClr val="6AA84F"/>
                </a:solidFill>
              </a:rPr>
              <a:t>patient = témoin</a:t>
            </a:r>
            <a:endParaRPr>
              <a:solidFill>
                <a:srgbClr val="6AA84F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fr">
                <a:solidFill>
                  <a:srgbClr val="FF0000"/>
                </a:solidFill>
              </a:rPr>
              <a:t>Pas à l’aveugle…</a:t>
            </a:r>
            <a:endParaRPr>
              <a:solidFill>
                <a:srgbClr val="FF0000"/>
              </a:solidFill>
            </a:endParaRPr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fr">
                <a:solidFill>
                  <a:srgbClr val="FF0000"/>
                </a:solidFill>
              </a:rPr>
              <a:t>Mesure du plaisir 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1776" y="1"/>
            <a:ext cx="5557374" cy="1834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859</Words>
  <Application>Microsoft Office PowerPoint</Application>
  <PresentationFormat>Affichage à l'écran (16:9)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PT Sans Narrow</vt:lpstr>
      <vt:lpstr>Times New Roman</vt:lpstr>
      <vt:lpstr>Open Sans</vt:lpstr>
      <vt:lpstr>Tropic</vt:lpstr>
      <vt:lpstr>La zoothérapie pour la gestion des symptômes comportementaux et psychologiques (SCPD)</vt:lpstr>
      <vt:lpstr>Mise en contexte </vt:lpstr>
      <vt:lpstr>PICO</vt:lpstr>
      <vt:lpstr>Méthode </vt:lpstr>
      <vt:lpstr>Présentation PowerPoint</vt:lpstr>
      <vt:lpstr>Article 1</vt:lpstr>
      <vt:lpstr>Article 2 </vt:lpstr>
      <vt:lpstr>Article 3</vt:lpstr>
      <vt:lpstr>Article 4</vt:lpstr>
      <vt:lpstr>Article 5</vt:lpstr>
      <vt:lpstr>Discussion</vt:lpstr>
      <vt:lpstr>Conclusion</vt:lpstr>
      <vt:lpstr>Merci pour votre écoute !</vt:lpstr>
      <vt:lpstr>Références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zoothérapie pour la gestion des symptômes comportementaux et psychologiques (SCPD)</dc:title>
  <dc:creator>Campeau Geneviève</dc:creator>
  <cp:lastModifiedBy>Campeau Geneviève</cp:lastModifiedBy>
  <cp:revision>2</cp:revision>
  <dcterms:modified xsi:type="dcterms:W3CDTF">2023-05-28T17:51:34Z</dcterms:modified>
</cp:coreProperties>
</file>