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2" r:id="rId2"/>
    <p:sldId id="256" r:id="rId3"/>
    <p:sldId id="272" r:id="rId4"/>
    <p:sldId id="261" r:id="rId5"/>
    <p:sldId id="263" r:id="rId6"/>
    <p:sldId id="258" r:id="rId7"/>
    <p:sldId id="257" r:id="rId8"/>
    <p:sldId id="273" r:id="rId9"/>
    <p:sldId id="264" r:id="rId10"/>
    <p:sldId id="274" r:id="rId11"/>
    <p:sldId id="266" r:id="rId12"/>
    <p:sldId id="275" r:id="rId13"/>
    <p:sldId id="267" r:id="rId14"/>
    <p:sldId id="268" r:id="rId15"/>
    <p:sldId id="259" r:id="rId16"/>
    <p:sldId id="260" r:id="rId17"/>
    <p:sldId id="281" r:id="rId18"/>
    <p:sldId id="282" r:id="rId19"/>
    <p:sldId id="283" r:id="rId20"/>
    <p:sldId id="277" r:id="rId21"/>
    <p:sldId id="278" r:id="rId22"/>
    <p:sldId id="279" r:id="rId23"/>
    <p:sldId id="280" r:id="rId24"/>
    <p:sldId id="284" r:id="rId25"/>
    <p:sldId id="285" r:id="rId26"/>
    <p:sldId id="269" r:id="rId27"/>
    <p:sldId id="270" r:id="rId28"/>
    <p:sldId id="286" r:id="rId29"/>
    <p:sldId id="27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9"/>
    <p:restoredTop sz="63054"/>
  </p:normalViewPr>
  <p:slideViewPr>
    <p:cSldViewPr snapToGrid="0">
      <p:cViewPr varScale="1">
        <p:scale>
          <a:sx n="66" d="100"/>
          <a:sy n="66" d="100"/>
        </p:scale>
        <p:origin x="2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2B0B9-62B1-164B-8727-6424713C334E}"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CA"/>
        </a:p>
      </dgm:t>
    </dgm:pt>
    <dgm:pt modelId="{D9DF1544-D232-3543-948E-F717AE39EE7A}">
      <dgm:prSet phldrT="[Texte]" custT="1"/>
      <dgm:spPr/>
      <dgm:t>
        <a:bodyPr/>
        <a:lstStyle/>
        <a:p>
          <a:r>
            <a:rPr lang="fr-CA" sz="1100">
              <a:latin typeface="Times New Roman" panose="02020603050405020304" pitchFamily="18" charset="0"/>
              <a:cs typeface="Times New Roman" panose="02020603050405020304" pitchFamily="18" charset="0"/>
            </a:rPr>
            <a:t>Documents repérés dans Medline (64)</a:t>
          </a:r>
        </a:p>
      </dgm:t>
    </dgm:pt>
    <dgm:pt modelId="{2CB6CBA9-D7B3-F34C-A109-5FC4751BD909}" type="parTrans" cxnId="{B048CF42-C7D3-1443-873E-78FC65E860B5}">
      <dgm:prSet/>
      <dgm:spPr/>
      <dgm:t>
        <a:bodyPr/>
        <a:lstStyle/>
        <a:p>
          <a:endParaRPr lang="fr-CA" sz="1100">
            <a:latin typeface="Times New Roman" panose="02020603050405020304" pitchFamily="18" charset="0"/>
            <a:cs typeface="Times New Roman" panose="02020603050405020304" pitchFamily="18" charset="0"/>
          </a:endParaRPr>
        </a:p>
      </dgm:t>
    </dgm:pt>
    <dgm:pt modelId="{F10D203D-1E5D-774F-BC5A-2572F2FDDB60}" type="sibTrans" cxnId="{B048CF42-C7D3-1443-873E-78FC65E860B5}">
      <dgm:prSet/>
      <dgm:spPr/>
      <dgm:t>
        <a:bodyPr/>
        <a:lstStyle/>
        <a:p>
          <a:endParaRPr lang="fr-CA" sz="1100">
            <a:latin typeface="Times New Roman" panose="02020603050405020304" pitchFamily="18" charset="0"/>
            <a:cs typeface="Times New Roman" panose="02020603050405020304" pitchFamily="18" charset="0"/>
          </a:endParaRPr>
        </a:p>
      </dgm:t>
    </dgm:pt>
    <dgm:pt modelId="{9539B09A-46EA-9B46-9E3C-E913D2E1E5E9}">
      <dgm:prSet custT="1"/>
      <dgm:spPr/>
      <dgm:t>
        <a:bodyPr/>
        <a:lstStyle/>
        <a:p>
          <a:r>
            <a:rPr lang="fr-CA" sz="1100">
              <a:latin typeface="Times New Roman" panose="02020603050405020304" pitchFamily="18" charset="0"/>
              <a:cs typeface="Times New Roman" panose="02020603050405020304" pitchFamily="18" charset="0"/>
            </a:rPr>
            <a:t>Documents repérés dans Embase (0)</a:t>
          </a:r>
        </a:p>
      </dgm:t>
    </dgm:pt>
    <dgm:pt modelId="{07B133B7-7E28-C14B-A3A5-CB6099BDD235}" type="parTrans" cxnId="{291023B8-7B06-234C-84E6-C7AB15BEEDC4}">
      <dgm:prSet/>
      <dgm:spPr/>
      <dgm:t>
        <a:bodyPr/>
        <a:lstStyle/>
        <a:p>
          <a:endParaRPr lang="fr-CA" sz="1100">
            <a:latin typeface="Times New Roman" panose="02020603050405020304" pitchFamily="18" charset="0"/>
            <a:cs typeface="Times New Roman" panose="02020603050405020304" pitchFamily="18" charset="0"/>
          </a:endParaRPr>
        </a:p>
      </dgm:t>
    </dgm:pt>
    <dgm:pt modelId="{B9A47CA2-CB1C-E247-9198-5ADE093A8BC2}" type="sibTrans" cxnId="{291023B8-7B06-234C-84E6-C7AB15BEEDC4}">
      <dgm:prSet/>
      <dgm:spPr/>
      <dgm:t>
        <a:bodyPr/>
        <a:lstStyle/>
        <a:p>
          <a:endParaRPr lang="fr-CA" sz="1100">
            <a:latin typeface="Times New Roman" panose="02020603050405020304" pitchFamily="18" charset="0"/>
            <a:cs typeface="Times New Roman" panose="02020603050405020304" pitchFamily="18" charset="0"/>
          </a:endParaRPr>
        </a:p>
      </dgm:t>
    </dgm:pt>
    <dgm:pt modelId="{BCD337AB-85B9-8046-9C7C-0CF948161ECE}">
      <dgm:prSet custT="1"/>
      <dgm:spPr/>
      <dgm:t>
        <a:bodyPr/>
        <a:lstStyle/>
        <a:p>
          <a:r>
            <a:rPr lang="fr-CA" sz="1100">
              <a:latin typeface="Times New Roman" panose="02020603050405020304" pitchFamily="18" charset="0"/>
              <a:cs typeface="Times New Roman" panose="02020603050405020304" pitchFamily="18" charset="0"/>
            </a:rPr>
            <a:t>Documents repérés dans Cochrane (0)</a:t>
          </a:r>
        </a:p>
      </dgm:t>
    </dgm:pt>
    <dgm:pt modelId="{7ADCCE70-562A-334F-A798-1960BECB5B7C}" type="parTrans" cxnId="{E30BE611-733E-4D42-8E39-265A3B7DD439}">
      <dgm:prSet/>
      <dgm:spPr/>
      <dgm:t>
        <a:bodyPr/>
        <a:lstStyle/>
        <a:p>
          <a:endParaRPr lang="fr-CA" sz="1100">
            <a:latin typeface="Times New Roman" panose="02020603050405020304" pitchFamily="18" charset="0"/>
            <a:cs typeface="Times New Roman" panose="02020603050405020304" pitchFamily="18" charset="0"/>
          </a:endParaRPr>
        </a:p>
      </dgm:t>
    </dgm:pt>
    <dgm:pt modelId="{3AA12F9F-A4F3-7544-B81C-CA25A20C2C1A}" type="sibTrans" cxnId="{E30BE611-733E-4D42-8E39-265A3B7DD439}">
      <dgm:prSet/>
      <dgm:spPr/>
      <dgm:t>
        <a:bodyPr/>
        <a:lstStyle/>
        <a:p>
          <a:endParaRPr lang="fr-CA" sz="1100">
            <a:latin typeface="Times New Roman" panose="02020603050405020304" pitchFamily="18" charset="0"/>
            <a:cs typeface="Times New Roman" panose="02020603050405020304" pitchFamily="18" charset="0"/>
          </a:endParaRPr>
        </a:p>
      </dgm:t>
    </dgm:pt>
    <dgm:pt modelId="{B876DD40-76E3-104C-9A3F-73CD1165EA06}">
      <dgm:prSet custT="1"/>
      <dgm:spPr/>
      <dgm:t>
        <a:bodyPr/>
        <a:lstStyle/>
        <a:p>
          <a:r>
            <a:rPr lang="fr-CA" sz="1100" dirty="0">
              <a:latin typeface="Times New Roman" panose="02020603050405020304" pitchFamily="18" charset="0"/>
              <a:cs typeface="Times New Roman" panose="02020603050405020304" pitchFamily="18" charset="0"/>
            </a:rPr>
            <a:t>Documents exclus sur la base du titre (62)</a:t>
          </a:r>
        </a:p>
      </dgm:t>
    </dgm:pt>
    <dgm:pt modelId="{6388BF40-F476-9348-9059-038D6E3F145E}" type="parTrans" cxnId="{CC9A6315-8A2B-0B4D-BA82-CB2B2A36D3FE}">
      <dgm:prSet/>
      <dgm:spPr/>
      <dgm:t>
        <a:bodyPr/>
        <a:lstStyle/>
        <a:p>
          <a:endParaRPr lang="fr-CA" sz="1100">
            <a:latin typeface="Times New Roman" panose="02020603050405020304" pitchFamily="18" charset="0"/>
            <a:cs typeface="Times New Roman" panose="02020603050405020304" pitchFamily="18" charset="0"/>
          </a:endParaRPr>
        </a:p>
      </dgm:t>
    </dgm:pt>
    <dgm:pt modelId="{E4C217D7-26CE-5A46-BCD1-AF1BD9AEBFB0}" type="sibTrans" cxnId="{CC9A6315-8A2B-0B4D-BA82-CB2B2A36D3FE}">
      <dgm:prSet/>
      <dgm:spPr/>
      <dgm:t>
        <a:bodyPr/>
        <a:lstStyle/>
        <a:p>
          <a:endParaRPr lang="fr-CA" sz="1100">
            <a:latin typeface="Times New Roman" panose="02020603050405020304" pitchFamily="18" charset="0"/>
            <a:cs typeface="Times New Roman" panose="02020603050405020304" pitchFamily="18" charset="0"/>
          </a:endParaRPr>
        </a:p>
      </dgm:t>
    </dgm:pt>
    <dgm:pt modelId="{4A2855F8-63C6-B347-863E-BA1E201AA397}">
      <dgm:prSet custT="1"/>
      <dgm:spPr/>
      <dgm:t>
        <a:bodyPr/>
        <a:lstStyle/>
        <a:p>
          <a:r>
            <a:rPr lang="fr-CA" sz="1100">
              <a:latin typeface="Times New Roman" panose="02020603050405020304" pitchFamily="18" charset="0"/>
              <a:cs typeface="Times New Roman" panose="02020603050405020304" pitchFamily="18" charset="0"/>
            </a:rPr>
            <a:t>Documents après élimination de doublons (64)</a:t>
          </a:r>
        </a:p>
      </dgm:t>
    </dgm:pt>
    <dgm:pt modelId="{CE8AC022-54FD-ED4F-826D-F2A87A6D525F}" type="parTrans" cxnId="{27A427AB-ADAB-9B4F-8861-063929C1E914}">
      <dgm:prSet/>
      <dgm:spPr/>
      <dgm:t>
        <a:bodyPr/>
        <a:lstStyle/>
        <a:p>
          <a:endParaRPr lang="fr-CA" sz="1100">
            <a:latin typeface="Times New Roman" panose="02020603050405020304" pitchFamily="18" charset="0"/>
            <a:cs typeface="Times New Roman" panose="02020603050405020304" pitchFamily="18" charset="0"/>
          </a:endParaRPr>
        </a:p>
      </dgm:t>
    </dgm:pt>
    <dgm:pt modelId="{C250B146-5447-8D45-9A26-1B5CBCF1FBE9}" type="sibTrans" cxnId="{27A427AB-ADAB-9B4F-8861-063929C1E914}">
      <dgm:prSet/>
      <dgm:spPr/>
      <dgm:t>
        <a:bodyPr/>
        <a:lstStyle/>
        <a:p>
          <a:endParaRPr lang="fr-CA" sz="1100">
            <a:latin typeface="Times New Roman" panose="02020603050405020304" pitchFamily="18" charset="0"/>
            <a:cs typeface="Times New Roman" panose="02020603050405020304" pitchFamily="18" charset="0"/>
          </a:endParaRPr>
        </a:p>
      </dgm:t>
    </dgm:pt>
    <dgm:pt modelId="{B8BE072A-0DDB-844A-AEA0-FB9BD3DD5746}">
      <dgm:prSet custT="1"/>
      <dgm:spPr/>
      <dgm:t>
        <a:bodyPr/>
        <a:lstStyle/>
        <a:p>
          <a:r>
            <a:rPr lang="fr-CA" sz="1100">
              <a:latin typeface="Times New Roman" panose="02020603050405020304" pitchFamily="18" charset="0"/>
              <a:cs typeface="Times New Roman" panose="02020603050405020304" pitchFamily="18" charset="0"/>
            </a:rPr>
            <a:t>Documents sélectionnés (64)</a:t>
          </a:r>
        </a:p>
      </dgm:t>
    </dgm:pt>
    <dgm:pt modelId="{5EF8CA66-3C53-7347-BA24-1B52B6B09425}" type="sibTrans" cxnId="{680275C6-E42A-B048-AE03-4422AC4F3270}">
      <dgm:prSet/>
      <dgm:spPr/>
      <dgm:t>
        <a:bodyPr/>
        <a:lstStyle/>
        <a:p>
          <a:endParaRPr lang="fr-CA" sz="1100">
            <a:latin typeface="Times New Roman" panose="02020603050405020304" pitchFamily="18" charset="0"/>
            <a:cs typeface="Times New Roman" panose="02020603050405020304" pitchFamily="18" charset="0"/>
          </a:endParaRPr>
        </a:p>
      </dgm:t>
    </dgm:pt>
    <dgm:pt modelId="{39EA571C-5C14-B845-BED1-A2D42306EB73}" type="parTrans" cxnId="{680275C6-E42A-B048-AE03-4422AC4F3270}">
      <dgm:prSet/>
      <dgm:spPr/>
      <dgm:t>
        <a:bodyPr/>
        <a:lstStyle/>
        <a:p>
          <a:endParaRPr lang="fr-CA" sz="1100">
            <a:latin typeface="Times New Roman" panose="02020603050405020304" pitchFamily="18" charset="0"/>
            <a:cs typeface="Times New Roman" panose="02020603050405020304" pitchFamily="18" charset="0"/>
          </a:endParaRPr>
        </a:p>
      </dgm:t>
    </dgm:pt>
    <dgm:pt modelId="{7B973936-BBFC-D941-84B7-DFD26240CC57}">
      <dgm:prSet custT="1"/>
      <dgm:spPr/>
      <dgm:t>
        <a:bodyPr/>
        <a:lstStyle/>
        <a:p>
          <a:r>
            <a:rPr lang="fr-CA" sz="1100">
              <a:latin typeface="Times New Roman" panose="02020603050405020304" pitchFamily="18" charset="0"/>
              <a:cs typeface="Times New Roman" panose="02020603050405020304" pitchFamily="18" charset="0"/>
            </a:rPr>
            <a:t>Documents répondant aux critères et jugés utile suite à l'application de la grille G-TRUST	 (2) </a:t>
          </a:r>
        </a:p>
      </dgm:t>
    </dgm:pt>
    <dgm:pt modelId="{608E5FCB-E642-254B-9A6D-77B7E3009BF4}" type="parTrans" cxnId="{64FB03A9-DD7B-0A44-AEC7-585A8B4ABE86}">
      <dgm:prSet/>
      <dgm:spPr/>
      <dgm:t>
        <a:bodyPr/>
        <a:lstStyle/>
        <a:p>
          <a:endParaRPr lang="fr-CA" sz="1100">
            <a:latin typeface="Times New Roman" panose="02020603050405020304" pitchFamily="18" charset="0"/>
            <a:cs typeface="Times New Roman" panose="02020603050405020304" pitchFamily="18" charset="0"/>
          </a:endParaRPr>
        </a:p>
      </dgm:t>
    </dgm:pt>
    <dgm:pt modelId="{61DD41E0-1A3F-314D-A611-3925FF9360EC}" type="sibTrans" cxnId="{64FB03A9-DD7B-0A44-AEC7-585A8B4ABE86}">
      <dgm:prSet/>
      <dgm:spPr/>
      <dgm:t>
        <a:bodyPr/>
        <a:lstStyle/>
        <a:p>
          <a:endParaRPr lang="fr-CA" sz="1100">
            <a:latin typeface="Times New Roman" panose="02020603050405020304" pitchFamily="18" charset="0"/>
            <a:cs typeface="Times New Roman" panose="02020603050405020304" pitchFamily="18" charset="0"/>
          </a:endParaRPr>
        </a:p>
      </dgm:t>
    </dgm:pt>
    <dgm:pt modelId="{7CB6F0E1-8D66-D14E-BE5E-C8EBAE1BAB62}">
      <dgm:prSet custT="1"/>
      <dgm:spPr/>
      <dgm:t>
        <a:bodyPr/>
        <a:lstStyle/>
        <a:p>
          <a:r>
            <a:rPr lang="fr-CA" sz="1100">
              <a:latin typeface="Times New Roman" panose="02020603050405020304" pitchFamily="18" charset="0"/>
              <a:cs typeface="Times New Roman" panose="02020603050405020304" pitchFamily="18" charset="0"/>
            </a:rPr>
            <a:t>Documents sélectionnés (2) </a:t>
          </a:r>
        </a:p>
      </dgm:t>
    </dgm:pt>
    <dgm:pt modelId="{BFE75DE5-79F6-C543-8136-CFF2646972C4}" type="parTrans" cxnId="{13084D99-932A-7048-A512-6F0C8C9B8198}">
      <dgm:prSet/>
      <dgm:spPr/>
      <dgm:t>
        <a:bodyPr/>
        <a:lstStyle/>
        <a:p>
          <a:endParaRPr lang="fr-CA" sz="1100">
            <a:latin typeface="Times New Roman" panose="02020603050405020304" pitchFamily="18" charset="0"/>
            <a:cs typeface="Times New Roman" panose="02020603050405020304" pitchFamily="18" charset="0"/>
          </a:endParaRPr>
        </a:p>
      </dgm:t>
    </dgm:pt>
    <dgm:pt modelId="{09132272-D8E6-0E48-A6A1-A11202EF773B}" type="sibTrans" cxnId="{13084D99-932A-7048-A512-6F0C8C9B8198}">
      <dgm:prSet/>
      <dgm:spPr/>
      <dgm:t>
        <a:bodyPr/>
        <a:lstStyle/>
        <a:p>
          <a:endParaRPr lang="fr-CA" sz="1100">
            <a:latin typeface="Times New Roman" panose="02020603050405020304" pitchFamily="18" charset="0"/>
            <a:cs typeface="Times New Roman" panose="02020603050405020304" pitchFamily="18" charset="0"/>
          </a:endParaRPr>
        </a:p>
      </dgm:t>
    </dgm:pt>
    <dgm:pt modelId="{B7A661C1-4B0F-7946-8D4C-DCD2EBAAC83E}">
      <dgm:prSet custT="1"/>
      <dgm:spPr/>
      <dgm:t>
        <a:bodyPr/>
        <a:lstStyle/>
        <a:p>
          <a:r>
            <a:rPr lang="fr-CA" sz="1100">
              <a:latin typeface="Times New Roman" panose="02020603050405020304" pitchFamily="18" charset="0"/>
              <a:cs typeface="Times New Roman" panose="02020603050405020304" pitchFamily="18" charset="0"/>
            </a:rPr>
            <a:t>Recensement de la littérature grise</a:t>
          </a:r>
        </a:p>
      </dgm:t>
    </dgm:pt>
    <dgm:pt modelId="{0AAFBC38-78B0-E64A-94D8-BC40971B4721}" type="parTrans" cxnId="{260F0554-A49F-8344-9138-1FB9B634E993}">
      <dgm:prSet/>
      <dgm:spPr/>
      <dgm:t>
        <a:bodyPr/>
        <a:lstStyle/>
        <a:p>
          <a:endParaRPr lang="fr-CA" sz="1100"/>
        </a:p>
      </dgm:t>
    </dgm:pt>
    <dgm:pt modelId="{BE39EA96-A5A8-3448-8019-7AA6181D25E8}" type="sibTrans" cxnId="{260F0554-A49F-8344-9138-1FB9B634E993}">
      <dgm:prSet/>
      <dgm:spPr/>
      <dgm:t>
        <a:bodyPr/>
        <a:lstStyle/>
        <a:p>
          <a:endParaRPr lang="fr-CA" sz="1100"/>
        </a:p>
      </dgm:t>
    </dgm:pt>
    <dgm:pt modelId="{658C4784-CF20-C144-8409-CB8304D0699D}">
      <dgm:prSet custT="1"/>
      <dgm:spPr/>
      <dgm:t>
        <a:bodyPr/>
        <a:lstStyle/>
        <a:p>
          <a:r>
            <a:rPr lang="fr-CA" sz="1100">
              <a:latin typeface="Times New Roman" panose="02020603050405020304" pitchFamily="18" charset="0"/>
              <a:cs typeface="Times New Roman" panose="02020603050405020304" pitchFamily="18" charset="0"/>
            </a:rPr>
            <a:t>Documents  sélectionnés (2)</a:t>
          </a:r>
        </a:p>
      </dgm:t>
    </dgm:pt>
    <dgm:pt modelId="{5DD7815C-B9E4-7A42-A3B5-793B5A2B5CF6}" type="parTrans" cxnId="{458F48E4-5D40-AE47-9EC9-7767ABE35E95}">
      <dgm:prSet/>
      <dgm:spPr/>
      <dgm:t>
        <a:bodyPr/>
        <a:lstStyle/>
        <a:p>
          <a:endParaRPr lang="fr-CA" sz="1100"/>
        </a:p>
      </dgm:t>
    </dgm:pt>
    <dgm:pt modelId="{362AAFFD-3837-0A47-94FA-2F616086E9CC}" type="sibTrans" cxnId="{458F48E4-5D40-AE47-9EC9-7767ABE35E95}">
      <dgm:prSet/>
      <dgm:spPr/>
      <dgm:t>
        <a:bodyPr/>
        <a:lstStyle/>
        <a:p>
          <a:endParaRPr lang="fr-CA" sz="1100"/>
        </a:p>
      </dgm:t>
    </dgm:pt>
    <dgm:pt modelId="{E1D0E9B0-EF6D-964A-8011-73D2333B8A1A}">
      <dgm:prSet custT="1"/>
      <dgm:spPr/>
      <dgm:t>
        <a:bodyPr/>
        <a:lstStyle/>
        <a:p>
          <a:r>
            <a:rPr lang="fr-CA" sz="1100" dirty="0">
              <a:latin typeface="Times New Roman" panose="02020603050405020304" pitchFamily="18" charset="0"/>
              <a:cs typeface="Times New Roman" panose="02020603050405020304" pitchFamily="18" charset="0"/>
            </a:rPr>
            <a:t>Documents répondant aux critères et jugés utile suite à l'application de la grille G-TRUST	 (1)</a:t>
          </a:r>
        </a:p>
      </dgm:t>
    </dgm:pt>
    <dgm:pt modelId="{47C26D3E-D193-5B46-909C-770EB19514B4}" type="parTrans" cxnId="{4B65007C-96BB-3A47-872B-D2B98243D5A0}">
      <dgm:prSet/>
      <dgm:spPr/>
      <dgm:t>
        <a:bodyPr/>
        <a:lstStyle/>
        <a:p>
          <a:endParaRPr lang="fr-CA" sz="1100"/>
        </a:p>
      </dgm:t>
    </dgm:pt>
    <dgm:pt modelId="{679BAD0E-2001-AD4A-8511-FAC3AA526CF0}" type="sibTrans" cxnId="{4B65007C-96BB-3A47-872B-D2B98243D5A0}">
      <dgm:prSet/>
      <dgm:spPr/>
      <dgm:t>
        <a:bodyPr/>
        <a:lstStyle/>
        <a:p>
          <a:endParaRPr lang="fr-CA" sz="1100"/>
        </a:p>
      </dgm:t>
    </dgm:pt>
    <dgm:pt modelId="{E8D3B30C-4C03-A84F-BF06-120A46BBE6BD}">
      <dgm:prSet custT="1"/>
      <dgm:spPr/>
      <dgm:t>
        <a:bodyPr/>
        <a:lstStyle/>
        <a:p>
          <a:r>
            <a:rPr lang="fr-CA" sz="1100">
              <a:latin typeface="Times New Roman" panose="02020603050405020304" pitchFamily="18" charset="0"/>
              <a:cs typeface="Times New Roman" panose="02020603050405020304" pitchFamily="18" charset="0"/>
            </a:rPr>
            <a:t>Documents sélectionnés (1)</a:t>
          </a:r>
        </a:p>
      </dgm:t>
    </dgm:pt>
    <dgm:pt modelId="{97A6E910-8454-004A-A142-79B116939E72}" type="parTrans" cxnId="{0E831864-7B06-F14E-9CF2-5FB8D2E7F5B1}">
      <dgm:prSet/>
      <dgm:spPr/>
      <dgm:t>
        <a:bodyPr/>
        <a:lstStyle/>
        <a:p>
          <a:endParaRPr lang="fr-CA" sz="1100"/>
        </a:p>
      </dgm:t>
    </dgm:pt>
    <dgm:pt modelId="{A2E2B6D0-37FD-1949-B6DE-6F87AE676D37}" type="sibTrans" cxnId="{0E831864-7B06-F14E-9CF2-5FB8D2E7F5B1}">
      <dgm:prSet/>
      <dgm:spPr/>
      <dgm:t>
        <a:bodyPr/>
        <a:lstStyle/>
        <a:p>
          <a:endParaRPr lang="fr-CA" sz="1100"/>
        </a:p>
      </dgm:t>
    </dgm:pt>
    <dgm:pt modelId="{8399A85C-1D0D-3E4F-B838-3808162FDD59}" type="pres">
      <dgm:prSet presAssocID="{4542B0B9-62B1-164B-8727-6424713C334E}" presName="hierChild1" presStyleCnt="0">
        <dgm:presLayoutVars>
          <dgm:orgChart val="1"/>
          <dgm:chPref val="1"/>
          <dgm:dir/>
          <dgm:animOne val="branch"/>
          <dgm:animLvl val="lvl"/>
          <dgm:resizeHandles/>
        </dgm:presLayoutVars>
      </dgm:prSet>
      <dgm:spPr/>
    </dgm:pt>
    <dgm:pt modelId="{6940B002-FB6A-7149-B601-CC491D8B74F2}" type="pres">
      <dgm:prSet presAssocID="{9539B09A-46EA-9B46-9E3C-E913D2E1E5E9}" presName="hierRoot1" presStyleCnt="0">
        <dgm:presLayoutVars>
          <dgm:hierBranch/>
        </dgm:presLayoutVars>
      </dgm:prSet>
      <dgm:spPr/>
    </dgm:pt>
    <dgm:pt modelId="{522353D2-2600-7445-9393-EA2B15EF84F4}" type="pres">
      <dgm:prSet presAssocID="{9539B09A-46EA-9B46-9E3C-E913D2E1E5E9}" presName="rootComposite1" presStyleCnt="0"/>
      <dgm:spPr/>
    </dgm:pt>
    <dgm:pt modelId="{B5B23D7D-30FE-DA4C-9203-E785F9207E3F}" type="pres">
      <dgm:prSet presAssocID="{9539B09A-46EA-9B46-9E3C-E913D2E1E5E9}" presName="rootText1" presStyleLbl="node0" presStyleIdx="0" presStyleCnt="4">
        <dgm:presLayoutVars>
          <dgm:chPref val="3"/>
        </dgm:presLayoutVars>
      </dgm:prSet>
      <dgm:spPr/>
    </dgm:pt>
    <dgm:pt modelId="{DF53AFD1-CD8E-7A4C-80C3-5933CDE3176A}" type="pres">
      <dgm:prSet presAssocID="{9539B09A-46EA-9B46-9E3C-E913D2E1E5E9}" presName="rootConnector1" presStyleLbl="node1" presStyleIdx="0" presStyleCnt="0"/>
      <dgm:spPr/>
    </dgm:pt>
    <dgm:pt modelId="{05766211-7DF8-C943-9EC0-07D89206C96F}" type="pres">
      <dgm:prSet presAssocID="{9539B09A-46EA-9B46-9E3C-E913D2E1E5E9}" presName="hierChild2" presStyleCnt="0"/>
      <dgm:spPr/>
    </dgm:pt>
    <dgm:pt modelId="{D599C877-C745-934D-B1F8-8DBD79A40B2E}" type="pres">
      <dgm:prSet presAssocID="{9539B09A-46EA-9B46-9E3C-E913D2E1E5E9}" presName="hierChild3" presStyleCnt="0"/>
      <dgm:spPr/>
    </dgm:pt>
    <dgm:pt modelId="{7CAEAF2C-8B13-A04B-A2DF-DA9F9D7839F5}" type="pres">
      <dgm:prSet presAssocID="{BCD337AB-85B9-8046-9C7C-0CF948161ECE}" presName="hierRoot1" presStyleCnt="0">
        <dgm:presLayoutVars>
          <dgm:hierBranch val="init"/>
        </dgm:presLayoutVars>
      </dgm:prSet>
      <dgm:spPr/>
    </dgm:pt>
    <dgm:pt modelId="{27A831E5-B91F-0540-AA5E-597A6967FA81}" type="pres">
      <dgm:prSet presAssocID="{BCD337AB-85B9-8046-9C7C-0CF948161ECE}" presName="rootComposite1" presStyleCnt="0"/>
      <dgm:spPr/>
    </dgm:pt>
    <dgm:pt modelId="{1B2AF8F3-61D6-EF40-BB28-0A544F717330}" type="pres">
      <dgm:prSet presAssocID="{BCD337AB-85B9-8046-9C7C-0CF948161ECE}" presName="rootText1" presStyleLbl="node0" presStyleIdx="1" presStyleCnt="4">
        <dgm:presLayoutVars>
          <dgm:chPref val="3"/>
        </dgm:presLayoutVars>
      </dgm:prSet>
      <dgm:spPr/>
    </dgm:pt>
    <dgm:pt modelId="{DBB5FF65-E3C5-9D4A-AA9D-203680DB52B5}" type="pres">
      <dgm:prSet presAssocID="{BCD337AB-85B9-8046-9C7C-0CF948161ECE}" presName="rootConnector1" presStyleLbl="node1" presStyleIdx="0" presStyleCnt="0"/>
      <dgm:spPr/>
    </dgm:pt>
    <dgm:pt modelId="{0DC4E712-3787-7C4D-B3EC-4E7FFAB8C443}" type="pres">
      <dgm:prSet presAssocID="{BCD337AB-85B9-8046-9C7C-0CF948161ECE}" presName="hierChild2" presStyleCnt="0"/>
      <dgm:spPr/>
    </dgm:pt>
    <dgm:pt modelId="{185F3FC6-C709-B847-8677-3D3D14277F71}" type="pres">
      <dgm:prSet presAssocID="{BCD337AB-85B9-8046-9C7C-0CF948161ECE}" presName="hierChild3" presStyleCnt="0"/>
      <dgm:spPr/>
    </dgm:pt>
    <dgm:pt modelId="{C30C40E5-6314-2E48-930E-4753659D17F3}" type="pres">
      <dgm:prSet presAssocID="{D9DF1544-D232-3543-948E-F717AE39EE7A}" presName="hierRoot1" presStyleCnt="0">
        <dgm:presLayoutVars>
          <dgm:hierBranch val="init"/>
        </dgm:presLayoutVars>
      </dgm:prSet>
      <dgm:spPr/>
    </dgm:pt>
    <dgm:pt modelId="{FD167A9B-6A16-2643-8E59-2368D6FE1364}" type="pres">
      <dgm:prSet presAssocID="{D9DF1544-D232-3543-948E-F717AE39EE7A}" presName="rootComposite1" presStyleCnt="0"/>
      <dgm:spPr/>
    </dgm:pt>
    <dgm:pt modelId="{379D3D05-6D6F-874C-BA2E-65BBA3A8B5C7}" type="pres">
      <dgm:prSet presAssocID="{D9DF1544-D232-3543-948E-F717AE39EE7A}" presName="rootText1" presStyleLbl="node0" presStyleIdx="2" presStyleCnt="4">
        <dgm:presLayoutVars>
          <dgm:chPref val="3"/>
        </dgm:presLayoutVars>
      </dgm:prSet>
      <dgm:spPr/>
    </dgm:pt>
    <dgm:pt modelId="{FAC0CF07-D811-8B45-B34A-0FF04F46A9F4}" type="pres">
      <dgm:prSet presAssocID="{D9DF1544-D232-3543-948E-F717AE39EE7A}" presName="rootConnector1" presStyleLbl="node1" presStyleIdx="0" presStyleCnt="0"/>
      <dgm:spPr/>
    </dgm:pt>
    <dgm:pt modelId="{4A79B2D4-D48D-9F4C-A6FB-14C31CBDD625}" type="pres">
      <dgm:prSet presAssocID="{D9DF1544-D232-3543-948E-F717AE39EE7A}" presName="hierChild2" presStyleCnt="0"/>
      <dgm:spPr/>
    </dgm:pt>
    <dgm:pt modelId="{6286BB2C-9736-FD41-B09B-ECD3A9201ABA}" type="pres">
      <dgm:prSet presAssocID="{39EA571C-5C14-B845-BED1-A2D42306EB73}" presName="Name37" presStyleLbl="parChTrans1D2" presStyleIdx="0" presStyleCnt="2"/>
      <dgm:spPr/>
    </dgm:pt>
    <dgm:pt modelId="{A7AACDDF-F487-0F4B-9603-68AA597DFBAA}" type="pres">
      <dgm:prSet presAssocID="{B8BE072A-0DDB-844A-AEA0-FB9BD3DD5746}" presName="hierRoot2" presStyleCnt="0">
        <dgm:presLayoutVars>
          <dgm:hierBranch/>
        </dgm:presLayoutVars>
      </dgm:prSet>
      <dgm:spPr/>
    </dgm:pt>
    <dgm:pt modelId="{4936402F-CEC6-AB48-9DF5-61E229BD6FD0}" type="pres">
      <dgm:prSet presAssocID="{B8BE072A-0DDB-844A-AEA0-FB9BD3DD5746}" presName="rootComposite" presStyleCnt="0"/>
      <dgm:spPr/>
    </dgm:pt>
    <dgm:pt modelId="{BC7603ED-F520-4848-91DD-07EB8B568AA8}" type="pres">
      <dgm:prSet presAssocID="{B8BE072A-0DDB-844A-AEA0-FB9BD3DD5746}" presName="rootText" presStyleLbl="node2" presStyleIdx="0" presStyleCnt="2">
        <dgm:presLayoutVars>
          <dgm:chPref val="3"/>
        </dgm:presLayoutVars>
      </dgm:prSet>
      <dgm:spPr/>
    </dgm:pt>
    <dgm:pt modelId="{99D4E5B5-6C28-6E46-B039-2D34BFDB6769}" type="pres">
      <dgm:prSet presAssocID="{B8BE072A-0DDB-844A-AEA0-FB9BD3DD5746}" presName="rootConnector" presStyleLbl="node2" presStyleIdx="0" presStyleCnt="2"/>
      <dgm:spPr/>
    </dgm:pt>
    <dgm:pt modelId="{762C7850-D210-4046-8C43-8FD4197D7DF3}" type="pres">
      <dgm:prSet presAssocID="{B8BE072A-0DDB-844A-AEA0-FB9BD3DD5746}" presName="hierChild4" presStyleCnt="0"/>
      <dgm:spPr/>
    </dgm:pt>
    <dgm:pt modelId="{DA55B2B6-7C1C-954B-9CC3-BBCDC6ABAC4E}" type="pres">
      <dgm:prSet presAssocID="{CE8AC022-54FD-ED4F-826D-F2A87A6D525F}" presName="Name35" presStyleLbl="parChTrans1D3" presStyleIdx="0" presStyleCnt="4"/>
      <dgm:spPr/>
    </dgm:pt>
    <dgm:pt modelId="{1F820779-00FD-D54B-90EA-B49BE84AD122}" type="pres">
      <dgm:prSet presAssocID="{4A2855F8-63C6-B347-863E-BA1E201AA397}" presName="hierRoot2" presStyleCnt="0">
        <dgm:presLayoutVars>
          <dgm:hierBranch/>
        </dgm:presLayoutVars>
      </dgm:prSet>
      <dgm:spPr/>
    </dgm:pt>
    <dgm:pt modelId="{4873D3E4-F968-5444-94D5-0951F07B2A7D}" type="pres">
      <dgm:prSet presAssocID="{4A2855F8-63C6-B347-863E-BA1E201AA397}" presName="rootComposite" presStyleCnt="0"/>
      <dgm:spPr/>
    </dgm:pt>
    <dgm:pt modelId="{A09235A4-8740-2041-A12D-592DA8D8D8A3}" type="pres">
      <dgm:prSet presAssocID="{4A2855F8-63C6-B347-863E-BA1E201AA397}" presName="rootText" presStyleLbl="node3" presStyleIdx="0" presStyleCnt="4">
        <dgm:presLayoutVars>
          <dgm:chPref val="3"/>
        </dgm:presLayoutVars>
      </dgm:prSet>
      <dgm:spPr/>
    </dgm:pt>
    <dgm:pt modelId="{6CC3753C-BC09-1149-ACD3-B712B1AFC66D}" type="pres">
      <dgm:prSet presAssocID="{4A2855F8-63C6-B347-863E-BA1E201AA397}" presName="rootConnector" presStyleLbl="node3" presStyleIdx="0" presStyleCnt="4"/>
      <dgm:spPr/>
    </dgm:pt>
    <dgm:pt modelId="{B8A3FA37-BD9F-FD48-B977-D570A5696BB1}" type="pres">
      <dgm:prSet presAssocID="{4A2855F8-63C6-B347-863E-BA1E201AA397}" presName="hierChild4" presStyleCnt="0"/>
      <dgm:spPr/>
    </dgm:pt>
    <dgm:pt modelId="{3ED3F36C-E2F3-BC4B-B332-47C197AC2116}" type="pres">
      <dgm:prSet presAssocID="{608E5FCB-E642-254B-9A6D-77B7E3009BF4}" presName="Name35" presStyleLbl="parChTrans1D4" presStyleIdx="0" presStyleCnt="2"/>
      <dgm:spPr/>
    </dgm:pt>
    <dgm:pt modelId="{F16CCF33-7B76-8A49-BA58-DB25CB1D9B44}" type="pres">
      <dgm:prSet presAssocID="{7B973936-BBFC-D941-84B7-DFD26240CC57}" presName="hierRoot2" presStyleCnt="0">
        <dgm:presLayoutVars>
          <dgm:hierBranch val="init"/>
        </dgm:presLayoutVars>
      </dgm:prSet>
      <dgm:spPr/>
    </dgm:pt>
    <dgm:pt modelId="{52758596-2F71-5B45-AD86-522247E2C046}" type="pres">
      <dgm:prSet presAssocID="{7B973936-BBFC-D941-84B7-DFD26240CC57}" presName="rootComposite" presStyleCnt="0"/>
      <dgm:spPr/>
    </dgm:pt>
    <dgm:pt modelId="{ABA9227F-1C7F-B34C-95B5-3BB8CB3E4F0A}" type="pres">
      <dgm:prSet presAssocID="{7B973936-BBFC-D941-84B7-DFD26240CC57}" presName="rootText" presStyleLbl="node4" presStyleIdx="0" presStyleCnt="2" custScaleX="166663" custScaleY="117359">
        <dgm:presLayoutVars>
          <dgm:chPref val="3"/>
        </dgm:presLayoutVars>
      </dgm:prSet>
      <dgm:spPr/>
    </dgm:pt>
    <dgm:pt modelId="{7D2A020B-8542-B14D-8142-FA38E31E2CAE}" type="pres">
      <dgm:prSet presAssocID="{7B973936-BBFC-D941-84B7-DFD26240CC57}" presName="rootConnector" presStyleLbl="node4" presStyleIdx="0" presStyleCnt="2"/>
      <dgm:spPr/>
    </dgm:pt>
    <dgm:pt modelId="{9998510C-4177-7244-9252-A1D6D358EBFA}" type="pres">
      <dgm:prSet presAssocID="{7B973936-BBFC-D941-84B7-DFD26240CC57}" presName="hierChild4" presStyleCnt="0"/>
      <dgm:spPr/>
    </dgm:pt>
    <dgm:pt modelId="{166ACA53-880A-E047-B069-79B50889E974}" type="pres">
      <dgm:prSet presAssocID="{BFE75DE5-79F6-C543-8136-CFF2646972C4}" presName="Name37" presStyleLbl="parChTrans1D4" presStyleIdx="1" presStyleCnt="2"/>
      <dgm:spPr/>
    </dgm:pt>
    <dgm:pt modelId="{C9545551-CBBC-7E47-B24F-EE564FE03578}" type="pres">
      <dgm:prSet presAssocID="{7CB6F0E1-8D66-D14E-BE5E-C8EBAE1BAB62}" presName="hierRoot2" presStyleCnt="0">
        <dgm:presLayoutVars>
          <dgm:hierBranch/>
        </dgm:presLayoutVars>
      </dgm:prSet>
      <dgm:spPr/>
    </dgm:pt>
    <dgm:pt modelId="{BA385DB6-05A7-BC49-BDCD-E6D87641078B}" type="pres">
      <dgm:prSet presAssocID="{7CB6F0E1-8D66-D14E-BE5E-C8EBAE1BAB62}" presName="rootComposite" presStyleCnt="0"/>
      <dgm:spPr/>
    </dgm:pt>
    <dgm:pt modelId="{8D285B26-0499-364A-92DF-7CD758C5C2AB}" type="pres">
      <dgm:prSet presAssocID="{7CB6F0E1-8D66-D14E-BE5E-C8EBAE1BAB62}" presName="rootText" presStyleLbl="node4" presStyleIdx="1" presStyleCnt="2">
        <dgm:presLayoutVars>
          <dgm:chPref val="3"/>
        </dgm:presLayoutVars>
      </dgm:prSet>
      <dgm:spPr/>
    </dgm:pt>
    <dgm:pt modelId="{EF175208-DE7F-474D-BBA7-77A2C90F3C87}" type="pres">
      <dgm:prSet presAssocID="{7CB6F0E1-8D66-D14E-BE5E-C8EBAE1BAB62}" presName="rootConnector" presStyleLbl="node4" presStyleIdx="1" presStyleCnt="2"/>
      <dgm:spPr/>
    </dgm:pt>
    <dgm:pt modelId="{CDE694E7-F71C-BC47-AFFD-ACDBF9D0AEC1}" type="pres">
      <dgm:prSet presAssocID="{7CB6F0E1-8D66-D14E-BE5E-C8EBAE1BAB62}" presName="hierChild4" presStyleCnt="0"/>
      <dgm:spPr/>
    </dgm:pt>
    <dgm:pt modelId="{2596A6E6-633F-5543-A84F-39BDD0A076B6}" type="pres">
      <dgm:prSet presAssocID="{7CB6F0E1-8D66-D14E-BE5E-C8EBAE1BAB62}" presName="hierChild5" presStyleCnt="0"/>
      <dgm:spPr/>
    </dgm:pt>
    <dgm:pt modelId="{7625D0E4-0C0A-E34C-96C8-E64FF78C32B1}" type="pres">
      <dgm:prSet presAssocID="{7B973936-BBFC-D941-84B7-DFD26240CC57}" presName="hierChild5" presStyleCnt="0"/>
      <dgm:spPr/>
    </dgm:pt>
    <dgm:pt modelId="{E8DC400A-1953-8F48-B6ED-0CABD4EB36FC}" type="pres">
      <dgm:prSet presAssocID="{4A2855F8-63C6-B347-863E-BA1E201AA397}" presName="hierChild5" presStyleCnt="0"/>
      <dgm:spPr/>
    </dgm:pt>
    <dgm:pt modelId="{4CDA4C98-A017-D442-A433-1E0296FBD5E1}" type="pres">
      <dgm:prSet presAssocID="{6388BF40-F476-9348-9059-038D6E3F145E}" presName="Name35" presStyleLbl="parChTrans1D3" presStyleIdx="1" presStyleCnt="4"/>
      <dgm:spPr/>
    </dgm:pt>
    <dgm:pt modelId="{E2BD2185-960A-4248-A170-A00B9992190F}" type="pres">
      <dgm:prSet presAssocID="{B876DD40-76E3-104C-9A3F-73CD1165EA06}" presName="hierRoot2" presStyleCnt="0">
        <dgm:presLayoutVars>
          <dgm:hierBranch val="init"/>
        </dgm:presLayoutVars>
      </dgm:prSet>
      <dgm:spPr/>
    </dgm:pt>
    <dgm:pt modelId="{45867F23-12E4-D74B-8408-E68EEC0C47CD}" type="pres">
      <dgm:prSet presAssocID="{B876DD40-76E3-104C-9A3F-73CD1165EA06}" presName="rootComposite" presStyleCnt="0"/>
      <dgm:spPr/>
    </dgm:pt>
    <dgm:pt modelId="{658192FC-9A80-DB47-8B7E-E9D2F48B287F}" type="pres">
      <dgm:prSet presAssocID="{B876DD40-76E3-104C-9A3F-73CD1165EA06}" presName="rootText" presStyleLbl="node3" presStyleIdx="1" presStyleCnt="4">
        <dgm:presLayoutVars>
          <dgm:chPref val="3"/>
        </dgm:presLayoutVars>
      </dgm:prSet>
      <dgm:spPr/>
    </dgm:pt>
    <dgm:pt modelId="{2D9A0214-2D53-8446-8FB0-474F3AFCFAE5}" type="pres">
      <dgm:prSet presAssocID="{B876DD40-76E3-104C-9A3F-73CD1165EA06}" presName="rootConnector" presStyleLbl="node3" presStyleIdx="1" presStyleCnt="4"/>
      <dgm:spPr/>
    </dgm:pt>
    <dgm:pt modelId="{C316AE59-A13D-2849-95A1-0E5D89D97670}" type="pres">
      <dgm:prSet presAssocID="{B876DD40-76E3-104C-9A3F-73CD1165EA06}" presName="hierChild4" presStyleCnt="0"/>
      <dgm:spPr/>
    </dgm:pt>
    <dgm:pt modelId="{CC90A40A-FF60-4C4B-BB9A-436AAEE64696}" type="pres">
      <dgm:prSet presAssocID="{B876DD40-76E3-104C-9A3F-73CD1165EA06}" presName="hierChild5" presStyleCnt="0"/>
      <dgm:spPr/>
    </dgm:pt>
    <dgm:pt modelId="{8CB38E39-D7A5-C842-B8FA-0747FBE6C3D1}" type="pres">
      <dgm:prSet presAssocID="{B8BE072A-0DDB-844A-AEA0-FB9BD3DD5746}" presName="hierChild5" presStyleCnt="0"/>
      <dgm:spPr/>
    </dgm:pt>
    <dgm:pt modelId="{6BED6657-53FD-4849-8275-ADC38189CC4A}" type="pres">
      <dgm:prSet presAssocID="{D9DF1544-D232-3543-948E-F717AE39EE7A}" presName="hierChild3" presStyleCnt="0"/>
      <dgm:spPr/>
    </dgm:pt>
    <dgm:pt modelId="{5864441C-BF0D-F04D-A08F-38FE22CE1D1B}" type="pres">
      <dgm:prSet presAssocID="{B7A661C1-4B0F-7946-8D4C-DCD2EBAAC83E}" presName="hierRoot1" presStyleCnt="0">
        <dgm:presLayoutVars>
          <dgm:hierBranch val="init"/>
        </dgm:presLayoutVars>
      </dgm:prSet>
      <dgm:spPr/>
    </dgm:pt>
    <dgm:pt modelId="{E01C3B13-7D91-7446-A26E-87A1653AA7BA}" type="pres">
      <dgm:prSet presAssocID="{B7A661C1-4B0F-7946-8D4C-DCD2EBAAC83E}" presName="rootComposite1" presStyleCnt="0"/>
      <dgm:spPr/>
    </dgm:pt>
    <dgm:pt modelId="{959F3B70-BD3C-F74F-BDCA-09D057525838}" type="pres">
      <dgm:prSet presAssocID="{B7A661C1-4B0F-7946-8D4C-DCD2EBAAC83E}" presName="rootText1" presStyleLbl="node0" presStyleIdx="3" presStyleCnt="4">
        <dgm:presLayoutVars>
          <dgm:chPref val="3"/>
        </dgm:presLayoutVars>
      </dgm:prSet>
      <dgm:spPr/>
    </dgm:pt>
    <dgm:pt modelId="{CDE96041-9798-7D4D-9769-A7834D137838}" type="pres">
      <dgm:prSet presAssocID="{B7A661C1-4B0F-7946-8D4C-DCD2EBAAC83E}" presName="rootConnector1" presStyleLbl="node1" presStyleIdx="0" presStyleCnt="0"/>
      <dgm:spPr/>
    </dgm:pt>
    <dgm:pt modelId="{805C525D-B4E4-984F-973E-4CFC9565A234}" type="pres">
      <dgm:prSet presAssocID="{B7A661C1-4B0F-7946-8D4C-DCD2EBAAC83E}" presName="hierChild2" presStyleCnt="0"/>
      <dgm:spPr/>
    </dgm:pt>
    <dgm:pt modelId="{6C2DDC73-0FE8-E74A-AC7C-B32E6581F45B}" type="pres">
      <dgm:prSet presAssocID="{5DD7815C-B9E4-7A42-A3B5-793B5A2B5CF6}" presName="Name37" presStyleLbl="parChTrans1D2" presStyleIdx="1" presStyleCnt="2"/>
      <dgm:spPr/>
    </dgm:pt>
    <dgm:pt modelId="{1FFF0E07-BE8F-1049-9F35-65B7FFDBC49A}" type="pres">
      <dgm:prSet presAssocID="{658C4784-CF20-C144-8409-CB8304D0699D}" presName="hierRoot2" presStyleCnt="0">
        <dgm:presLayoutVars>
          <dgm:hierBranch val="init"/>
        </dgm:presLayoutVars>
      </dgm:prSet>
      <dgm:spPr/>
    </dgm:pt>
    <dgm:pt modelId="{BE53313D-61BB-D649-80B4-DF5E2030EF2F}" type="pres">
      <dgm:prSet presAssocID="{658C4784-CF20-C144-8409-CB8304D0699D}" presName="rootComposite" presStyleCnt="0"/>
      <dgm:spPr/>
    </dgm:pt>
    <dgm:pt modelId="{F7BDEA32-B809-B343-8AE8-1ABB167EF1D3}" type="pres">
      <dgm:prSet presAssocID="{658C4784-CF20-C144-8409-CB8304D0699D}" presName="rootText" presStyleLbl="node2" presStyleIdx="1" presStyleCnt="2">
        <dgm:presLayoutVars>
          <dgm:chPref val="3"/>
        </dgm:presLayoutVars>
      </dgm:prSet>
      <dgm:spPr/>
    </dgm:pt>
    <dgm:pt modelId="{99BD7310-31EC-9E40-B844-DDF084FAE4BE}" type="pres">
      <dgm:prSet presAssocID="{658C4784-CF20-C144-8409-CB8304D0699D}" presName="rootConnector" presStyleLbl="node2" presStyleIdx="1" presStyleCnt="2"/>
      <dgm:spPr/>
    </dgm:pt>
    <dgm:pt modelId="{917298D8-9B76-0544-95EE-9C0DDED524AE}" type="pres">
      <dgm:prSet presAssocID="{658C4784-CF20-C144-8409-CB8304D0699D}" presName="hierChild4" presStyleCnt="0"/>
      <dgm:spPr/>
    </dgm:pt>
    <dgm:pt modelId="{4D947E1A-D0C9-1F49-BEE1-13CE5280B02D}" type="pres">
      <dgm:prSet presAssocID="{47C26D3E-D193-5B46-909C-770EB19514B4}" presName="Name37" presStyleLbl="parChTrans1D3" presStyleIdx="2" presStyleCnt="4"/>
      <dgm:spPr/>
    </dgm:pt>
    <dgm:pt modelId="{7ACC799C-F937-F440-A784-C9DFDEAA1E72}" type="pres">
      <dgm:prSet presAssocID="{E1D0E9B0-EF6D-964A-8011-73D2333B8A1A}" presName="hierRoot2" presStyleCnt="0">
        <dgm:presLayoutVars>
          <dgm:hierBranch val="init"/>
        </dgm:presLayoutVars>
      </dgm:prSet>
      <dgm:spPr/>
    </dgm:pt>
    <dgm:pt modelId="{F4CDCBCD-DDA7-054C-8BA5-FC3F0A536CB8}" type="pres">
      <dgm:prSet presAssocID="{E1D0E9B0-EF6D-964A-8011-73D2333B8A1A}" presName="rootComposite" presStyleCnt="0"/>
      <dgm:spPr/>
    </dgm:pt>
    <dgm:pt modelId="{58901465-F603-A74C-9937-86EB5061059B}" type="pres">
      <dgm:prSet presAssocID="{E1D0E9B0-EF6D-964A-8011-73D2333B8A1A}" presName="rootText" presStyleLbl="node3" presStyleIdx="2" presStyleCnt="4" custScaleX="203090" custScaleY="111981">
        <dgm:presLayoutVars>
          <dgm:chPref val="3"/>
        </dgm:presLayoutVars>
      </dgm:prSet>
      <dgm:spPr/>
    </dgm:pt>
    <dgm:pt modelId="{FEF7CE02-E550-1E4C-A76C-E049F8C36EFD}" type="pres">
      <dgm:prSet presAssocID="{E1D0E9B0-EF6D-964A-8011-73D2333B8A1A}" presName="rootConnector" presStyleLbl="node3" presStyleIdx="2" presStyleCnt="4"/>
      <dgm:spPr/>
    </dgm:pt>
    <dgm:pt modelId="{67BB459C-56AF-FA40-8875-C80E18603A11}" type="pres">
      <dgm:prSet presAssocID="{E1D0E9B0-EF6D-964A-8011-73D2333B8A1A}" presName="hierChild4" presStyleCnt="0"/>
      <dgm:spPr/>
    </dgm:pt>
    <dgm:pt modelId="{E487DA97-8851-CD49-BE58-48118EC4B3D2}" type="pres">
      <dgm:prSet presAssocID="{E1D0E9B0-EF6D-964A-8011-73D2333B8A1A}" presName="hierChild5" presStyleCnt="0"/>
      <dgm:spPr/>
    </dgm:pt>
    <dgm:pt modelId="{EBC3FC5E-6160-7843-816C-BAF99016AE5D}" type="pres">
      <dgm:prSet presAssocID="{97A6E910-8454-004A-A142-79B116939E72}" presName="Name37" presStyleLbl="parChTrans1D3" presStyleIdx="3" presStyleCnt="4"/>
      <dgm:spPr/>
    </dgm:pt>
    <dgm:pt modelId="{408E77A3-D6A9-114F-AACD-931F6CD08168}" type="pres">
      <dgm:prSet presAssocID="{E8D3B30C-4C03-A84F-BF06-120A46BBE6BD}" presName="hierRoot2" presStyleCnt="0">
        <dgm:presLayoutVars>
          <dgm:hierBranch val="init"/>
        </dgm:presLayoutVars>
      </dgm:prSet>
      <dgm:spPr/>
    </dgm:pt>
    <dgm:pt modelId="{3BC6346D-6F35-5246-B4F5-9E73375B497F}" type="pres">
      <dgm:prSet presAssocID="{E8D3B30C-4C03-A84F-BF06-120A46BBE6BD}" presName="rootComposite" presStyleCnt="0"/>
      <dgm:spPr/>
    </dgm:pt>
    <dgm:pt modelId="{601AC32B-82EF-374D-8F35-BD80609FEAAB}" type="pres">
      <dgm:prSet presAssocID="{E8D3B30C-4C03-A84F-BF06-120A46BBE6BD}" presName="rootText" presStyleLbl="node3" presStyleIdx="3" presStyleCnt="4">
        <dgm:presLayoutVars>
          <dgm:chPref val="3"/>
        </dgm:presLayoutVars>
      </dgm:prSet>
      <dgm:spPr/>
    </dgm:pt>
    <dgm:pt modelId="{0C154C49-2951-0E47-A5DE-5DD13D591830}" type="pres">
      <dgm:prSet presAssocID="{E8D3B30C-4C03-A84F-BF06-120A46BBE6BD}" presName="rootConnector" presStyleLbl="node3" presStyleIdx="3" presStyleCnt="4"/>
      <dgm:spPr/>
    </dgm:pt>
    <dgm:pt modelId="{6B4F4F4D-638B-3249-8024-0C0CA0C88F57}" type="pres">
      <dgm:prSet presAssocID="{E8D3B30C-4C03-A84F-BF06-120A46BBE6BD}" presName="hierChild4" presStyleCnt="0"/>
      <dgm:spPr/>
    </dgm:pt>
    <dgm:pt modelId="{A569A347-C25B-EB43-9357-BEA5C0E2A385}" type="pres">
      <dgm:prSet presAssocID="{E8D3B30C-4C03-A84F-BF06-120A46BBE6BD}" presName="hierChild5" presStyleCnt="0"/>
      <dgm:spPr/>
    </dgm:pt>
    <dgm:pt modelId="{23AE1E41-F733-8745-BE68-720557D106F5}" type="pres">
      <dgm:prSet presAssocID="{658C4784-CF20-C144-8409-CB8304D0699D}" presName="hierChild5" presStyleCnt="0"/>
      <dgm:spPr/>
    </dgm:pt>
    <dgm:pt modelId="{D830F62D-E742-FC4F-B688-C1AEDF880695}" type="pres">
      <dgm:prSet presAssocID="{B7A661C1-4B0F-7946-8D4C-DCD2EBAAC83E}" presName="hierChild3" presStyleCnt="0"/>
      <dgm:spPr/>
    </dgm:pt>
  </dgm:ptLst>
  <dgm:cxnLst>
    <dgm:cxn modelId="{60DC4600-1A31-6740-B2EF-CB498297BFFE}" type="presOf" srcId="{BCD337AB-85B9-8046-9C7C-0CF948161ECE}" destId="{DBB5FF65-E3C5-9D4A-AA9D-203680DB52B5}" srcOrd="1" destOrd="0" presId="urn:microsoft.com/office/officeart/2005/8/layout/orgChart1"/>
    <dgm:cxn modelId="{EAD51F02-6532-6347-B23C-5EA8815A6EDB}" type="presOf" srcId="{7CB6F0E1-8D66-D14E-BE5E-C8EBAE1BAB62}" destId="{8D285B26-0499-364A-92DF-7CD758C5C2AB}" srcOrd="0" destOrd="0" presId="urn:microsoft.com/office/officeart/2005/8/layout/orgChart1"/>
    <dgm:cxn modelId="{11B83902-FE24-9047-9C32-9731F6DDACD7}" type="presOf" srcId="{E1D0E9B0-EF6D-964A-8011-73D2333B8A1A}" destId="{FEF7CE02-E550-1E4C-A76C-E049F8C36EFD}" srcOrd="1" destOrd="0" presId="urn:microsoft.com/office/officeart/2005/8/layout/orgChart1"/>
    <dgm:cxn modelId="{82635107-9FA4-9F43-85C7-EA61D7870E3D}" type="presOf" srcId="{4A2855F8-63C6-B347-863E-BA1E201AA397}" destId="{A09235A4-8740-2041-A12D-592DA8D8D8A3}" srcOrd="0" destOrd="0" presId="urn:microsoft.com/office/officeart/2005/8/layout/orgChart1"/>
    <dgm:cxn modelId="{E30BE611-733E-4D42-8E39-265A3B7DD439}" srcId="{4542B0B9-62B1-164B-8727-6424713C334E}" destId="{BCD337AB-85B9-8046-9C7C-0CF948161ECE}" srcOrd="1" destOrd="0" parTransId="{7ADCCE70-562A-334F-A798-1960BECB5B7C}" sibTransId="{3AA12F9F-A4F3-7544-B81C-CA25A20C2C1A}"/>
    <dgm:cxn modelId="{12598914-6613-124E-91F0-0181BACC3501}" type="presOf" srcId="{E1D0E9B0-EF6D-964A-8011-73D2333B8A1A}" destId="{58901465-F603-A74C-9937-86EB5061059B}" srcOrd="0" destOrd="0" presId="urn:microsoft.com/office/officeart/2005/8/layout/orgChart1"/>
    <dgm:cxn modelId="{CC9A6315-8A2B-0B4D-BA82-CB2B2A36D3FE}" srcId="{B8BE072A-0DDB-844A-AEA0-FB9BD3DD5746}" destId="{B876DD40-76E3-104C-9A3F-73CD1165EA06}" srcOrd="1" destOrd="0" parTransId="{6388BF40-F476-9348-9059-038D6E3F145E}" sibTransId="{E4C217D7-26CE-5A46-BCD1-AF1BD9AEBFB0}"/>
    <dgm:cxn modelId="{9C69F516-155D-2B41-ABD8-D569452C72F9}" type="presOf" srcId="{658C4784-CF20-C144-8409-CB8304D0699D}" destId="{F7BDEA32-B809-B343-8AE8-1ABB167EF1D3}" srcOrd="0" destOrd="0" presId="urn:microsoft.com/office/officeart/2005/8/layout/orgChart1"/>
    <dgm:cxn modelId="{CA2CFA21-A2DC-D04A-B9F7-7A4836CC393C}" type="presOf" srcId="{658C4784-CF20-C144-8409-CB8304D0699D}" destId="{99BD7310-31EC-9E40-B844-DDF084FAE4BE}" srcOrd="1" destOrd="0" presId="urn:microsoft.com/office/officeart/2005/8/layout/orgChart1"/>
    <dgm:cxn modelId="{DD958734-5F13-164E-8A17-740CF8B7DD38}" type="presOf" srcId="{E8D3B30C-4C03-A84F-BF06-120A46BBE6BD}" destId="{601AC32B-82EF-374D-8F35-BD80609FEAAB}" srcOrd="0" destOrd="0" presId="urn:microsoft.com/office/officeart/2005/8/layout/orgChart1"/>
    <dgm:cxn modelId="{08C8753A-2976-B44A-B522-F2F73C4BD56A}" type="presOf" srcId="{7B973936-BBFC-D941-84B7-DFD26240CC57}" destId="{7D2A020B-8542-B14D-8142-FA38E31E2CAE}" srcOrd="1" destOrd="0" presId="urn:microsoft.com/office/officeart/2005/8/layout/orgChart1"/>
    <dgm:cxn modelId="{B048CF42-C7D3-1443-873E-78FC65E860B5}" srcId="{4542B0B9-62B1-164B-8727-6424713C334E}" destId="{D9DF1544-D232-3543-948E-F717AE39EE7A}" srcOrd="2" destOrd="0" parTransId="{2CB6CBA9-D7B3-F34C-A109-5FC4751BD909}" sibTransId="{F10D203D-1E5D-774F-BC5A-2572F2FDDB60}"/>
    <dgm:cxn modelId="{260F0554-A49F-8344-9138-1FB9B634E993}" srcId="{4542B0B9-62B1-164B-8727-6424713C334E}" destId="{B7A661C1-4B0F-7946-8D4C-DCD2EBAAC83E}" srcOrd="3" destOrd="0" parTransId="{0AAFBC38-78B0-E64A-94D8-BC40971B4721}" sibTransId="{BE39EA96-A5A8-3448-8019-7AA6181D25E8}"/>
    <dgm:cxn modelId="{3C632254-5396-224A-BE4F-49CF15E024D1}" type="presOf" srcId="{4A2855F8-63C6-B347-863E-BA1E201AA397}" destId="{6CC3753C-BC09-1149-ACD3-B712B1AFC66D}" srcOrd="1" destOrd="0" presId="urn:microsoft.com/office/officeart/2005/8/layout/orgChart1"/>
    <dgm:cxn modelId="{8EDC935C-37AC-A349-A9FF-37DB4E4F6C29}" type="presOf" srcId="{47C26D3E-D193-5B46-909C-770EB19514B4}" destId="{4D947E1A-D0C9-1F49-BEE1-13CE5280B02D}" srcOrd="0" destOrd="0" presId="urn:microsoft.com/office/officeart/2005/8/layout/orgChart1"/>
    <dgm:cxn modelId="{BAD7B05E-61E1-EA43-8D90-0AABD2CCF93A}" type="presOf" srcId="{5DD7815C-B9E4-7A42-A3B5-793B5A2B5CF6}" destId="{6C2DDC73-0FE8-E74A-AC7C-B32E6581F45B}" srcOrd="0" destOrd="0" presId="urn:microsoft.com/office/officeart/2005/8/layout/orgChart1"/>
    <dgm:cxn modelId="{9AF68561-28F8-BC45-95DD-C4C38F2F1594}" type="presOf" srcId="{9539B09A-46EA-9B46-9E3C-E913D2E1E5E9}" destId="{DF53AFD1-CD8E-7A4C-80C3-5933CDE3176A}" srcOrd="1" destOrd="0" presId="urn:microsoft.com/office/officeart/2005/8/layout/orgChart1"/>
    <dgm:cxn modelId="{0E831864-7B06-F14E-9CF2-5FB8D2E7F5B1}" srcId="{658C4784-CF20-C144-8409-CB8304D0699D}" destId="{E8D3B30C-4C03-A84F-BF06-120A46BBE6BD}" srcOrd="1" destOrd="0" parTransId="{97A6E910-8454-004A-A142-79B116939E72}" sibTransId="{A2E2B6D0-37FD-1949-B6DE-6F87AE676D37}"/>
    <dgm:cxn modelId="{38E74166-ADD6-7F45-A5AD-40955E0B7D51}" type="presOf" srcId="{7CB6F0E1-8D66-D14E-BE5E-C8EBAE1BAB62}" destId="{EF175208-DE7F-474D-BBA7-77A2C90F3C87}" srcOrd="1" destOrd="0" presId="urn:microsoft.com/office/officeart/2005/8/layout/orgChart1"/>
    <dgm:cxn modelId="{F245AF67-87BC-294F-9743-E8DF6C666A14}" type="presOf" srcId="{9539B09A-46EA-9B46-9E3C-E913D2E1E5E9}" destId="{B5B23D7D-30FE-DA4C-9203-E785F9207E3F}" srcOrd="0" destOrd="0" presId="urn:microsoft.com/office/officeart/2005/8/layout/orgChart1"/>
    <dgm:cxn modelId="{007DEB77-4E01-2D40-8D8C-67A4CB5DBA89}" type="presOf" srcId="{B7A661C1-4B0F-7946-8D4C-DCD2EBAAC83E}" destId="{CDE96041-9798-7D4D-9769-A7834D137838}" srcOrd="1" destOrd="0" presId="urn:microsoft.com/office/officeart/2005/8/layout/orgChart1"/>
    <dgm:cxn modelId="{4B65007C-96BB-3A47-872B-D2B98243D5A0}" srcId="{658C4784-CF20-C144-8409-CB8304D0699D}" destId="{E1D0E9B0-EF6D-964A-8011-73D2333B8A1A}" srcOrd="0" destOrd="0" parTransId="{47C26D3E-D193-5B46-909C-770EB19514B4}" sibTransId="{679BAD0E-2001-AD4A-8511-FAC3AA526CF0}"/>
    <dgm:cxn modelId="{3CFE397C-799B-D74E-B1C5-3AA23CE12084}" type="presOf" srcId="{BFE75DE5-79F6-C543-8136-CFF2646972C4}" destId="{166ACA53-880A-E047-B069-79B50889E974}" srcOrd="0" destOrd="0" presId="urn:microsoft.com/office/officeart/2005/8/layout/orgChart1"/>
    <dgm:cxn modelId="{A3C1E28B-4783-E24C-B960-DF9BE32DF11B}" type="presOf" srcId="{B876DD40-76E3-104C-9A3F-73CD1165EA06}" destId="{2D9A0214-2D53-8446-8FB0-474F3AFCFAE5}" srcOrd="1" destOrd="0" presId="urn:microsoft.com/office/officeart/2005/8/layout/orgChart1"/>
    <dgm:cxn modelId="{13084D99-932A-7048-A512-6F0C8C9B8198}" srcId="{7B973936-BBFC-D941-84B7-DFD26240CC57}" destId="{7CB6F0E1-8D66-D14E-BE5E-C8EBAE1BAB62}" srcOrd="0" destOrd="0" parTransId="{BFE75DE5-79F6-C543-8136-CFF2646972C4}" sibTransId="{09132272-D8E6-0E48-A6A1-A11202EF773B}"/>
    <dgm:cxn modelId="{0ED3FF9B-02FC-E54B-B00A-6D9C1DEC61C1}" type="presOf" srcId="{4542B0B9-62B1-164B-8727-6424713C334E}" destId="{8399A85C-1D0D-3E4F-B838-3808162FDD59}" srcOrd="0" destOrd="0" presId="urn:microsoft.com/office/officeart/2005/8/layout/orgChart1"/>
    <dgm:cxn modelId="{C1BFD6A0-F7B9-9343-9E44-94481816AB47}" type="presOf" srcId="{B876DD40-76E3-104C-9A3F-73CD1165EA06}" destId="{658192FC-9A80-DB47-8B7E-E9D2F48B287F}" srcOrd="0" destOrd="0" presId="urn:microsoft.com/office/officeart/2005/8/layout/orgChart1"/>
    <dgm:cxn modelId="{D2CC51A1-D432-2849-966C-E0437227AB89}" type="presOf" srcId="{97A6E910-8454-004A-A142-79B116939E72}" destId="{EBC3FC5E-6160-7843-816C-BAF99016AE5D}" srcOrd="0" destOrd="0" presId="urn:microsoft.com/office/officeart/2005/8/layout/orgChart1"/>
    <dgm:cxn modelId="{D0B8F7A4-36B1-6D49-8858-F425264D0C04}" type="presOf" srcId="{BCD337AB-85B9-8046-9C7C-0CF948161ECE}" destId="{1B2AF8F3-61D6-EF40-BB28-0A544F717330}" srcOrd="0" destOrd="0" presId="urn:microsoft.com/office/officeart/2005/8/layout/orgChart1"/>
    <dgm:cxn modelId="{1061BEA8-85C4-EC48-A3E5-DE7BA7DAF9AA}" type="presOf" srcId="{E8D3B30C-4C03-A84F-BF06-120A46BBE6BD}" destId="{0C154C49-2951-0E47-A5DE-5DD13D591830}" srcOrd="1" destOrd="0" presId="urn:microsoft.com/office/officeart/2005/8/layout/orgChart1"/>
    <dgm:cxn modelId="{64FB03A9-DD7B-0A44-AEC7-585A8B4ABE86}" srcId="{4A2855F8-63C6-B347-863E-BA1E201AA397}" destId="{7B973936-BBFC-D941-84B7-DFD26240CC57}" srcOrd="0" destOrd="0" parTransId="{608E5FCB-E642-254B-9A6D-77B7E3009BF4}" sibTransId="{61DD41E0-1A3F-314D-A611-3925FF9360EC}"/>
    <dgm:cxn modelId="{27A427AB-ADAB-9B4F-8861-063929C1E914}" srcId="{B8BE072A-0DDB-844A-AEA0-FB9BD3DD5746}" destId="{4A2855F8-63C6-B347-863E-BA1E201AA397}" srcOrd="0" destOrd="0" parTransId="{CE8AC022-54FD-ED4F-826D-F2A87A6D525F}" sibTransId="{C250B146-5447-8D45-9A26-1B5CBCF1FBE9}"/>
    <dgm:cxn modelId="{28683EB7-806A-2D4E-9788-7A0327E80270}" type="presOf" srcId="{CE8AC022-54FD-ED4F-826D-F2A87A6D525F}" destId="{DA55B2B6-7C1C-954B-9CC3-BBCDC6ABAC4E}" srcOrd="0" destOrd="0" presId="urn:microsoft.com/office/officeart/2005/8/layout/orgChart1"/>
    <dgm:cxn modelId="{291023B8-7B06-234C-84E6-C7AB15BEEDC4}" srcId="{4542B0B9-62B1-164B-8727-6424713C334E}" destId="{9539B09A-46EA-9B46-9E3C-E913D2E1E5E9}" srcOrd="0" destOrd="0" parTransId="{07B133B7-7E28-C14B-A3A5-CB6099BDD235}" sibTransId="{B9A47CA2-CB1C-E247-9198-5ADE093A8BC2}"/>
    <dgm:cxn modelId="{EE8147C1-702F-5E4B-A4AA-D7D41BF4C441}" type="presOf" srcId="{B7A661C1-4B0F-7946-8D4C-DCD2EBAAC83E}" destId="{959F3B70-BD3C-F74F-BDCA-09D057525838}" srcOrd="0" destOrd="0" presId="urn:microsoft.com/office/officeart/2005/8/layout/orgChart1"/>
    <dgm:cxn modelId="{680275C6-E42A-B048-AE03-4422AC4F3270}" srcId="{D9DF1544-D232-3543-948E-F717AE39EE7A}" destId="{B8BE072A-0DDB-844A-AEA0-FB9BD3DD5746}" srcOrd="0" destOrd="0" parTransId="{39EA571C-5C14-B845-BED1-A2D42306EB73}" sibTransId="{5EF8CA66-3C53-7347-BA24-1B52B6B09425}"/>
    <dgm:cxn modelId="{8845F3C7-7F1C-4A4C-BA90-B8B323C527AF}" type="presOf" srcId="{7B973936-BBFC-D941-84B7-DFD26240CC57}" destId="{ABA9227F-1C7F-B34C-95B5-3BB8CB3E4F0A}" srcOrd="0" destOrd="0" presId="urn:microsoft.com/office/officeart/2005/8/layout/orgChart1"/>
    <dgm:cxn modelId="{31DDA0DA-728C-AC4E-A9A8-92E127C5EC37}" type="presOf" srcId="{B8BE072A-0DDB-844A-AEA0-FB9BD3DD5746}" destId="{BC7603ED-F520-4848-91DD-07EB8B568AA8}" srcOrd="0" destOrd="0" presId="urn:microsoft.com/office/officeart/2005/8/layout/orgChart1"/>
    <dgm:cxn modelId="{458F48E4-5D40-AE47-9EC9-7767ABE35E95}" srcId="{B7A661C1-4B0F-7946-8D4C-DCD2EBAAC83E}" destId="{658C4784-CF20-C144-8409-CB8304D0699D}" srcOrd="0" destOrd="0" parTransId="{5DD7815C-B9E4-7A42-A3B5-793B5A2B5CF6}" sibTransId="{362AAFFD-3837-0A47-94FA-2F616086E9CC}"/>
    <dgm:cxn modelId="{C77392E4-FC0B-F545-A9E1-746461D0B133}" type="presOf" srcId="{6388BF40-F476-9348-9059-038D6E3F145E}" destId="{4CDA4C98-A017-D442-A433-1E0296FBD5E1}" srcOrd="0" destOrd="0" presId="urn:microsoft.com/office/officeart/2005/8/layout/orgChart1"/>
    <dgm:cxn modelId="{F1D995F4-1D71-1446-BC29-573C6F0CFBE6}" type="presOf" srcId="{B8BE072A-0DDB-844A-AEA0-FB9BD3DD5746}" destId="{99D4E5B5-6C28-6E46-B039-2D34BFDB6769}" srcOrd="1" destOrd="0" presId="urn:microsoft.com/office/officeart/2005/8/layout/orgChart1"/>
    <dgm:cxn modelId="{9A9422F6-E5A0-6141-9C68-1A23F8DA00F6}" type="presOf" srcId="{39EA571C-5C14-B845-BED1-A2D42306EB73}" destId="{6286BB2C-9736-FD41-B09B-ECD3A9201ABA}" srcOrd="0" destOrd="0" presId="urn:microsoft.com/office/officeart/2005/8/layout/orgChart1"/>
    <dgm:cxn modelId="{14C97EF6-4E4D-B14D-A64C-37F97E4F9582}" type="presOf" srcId="{D9DF1544-D232-3543-948E-F717AE39EE7A}" destId="{FAC0CF07-D811-8B45-B34A-0FF04F46A9F4}" srcOrd="1" destOrd="0" presId="urn:microsoft.com/office/officeart/2005/8/layout/orgChart1"/>
    <dgm:cxn modelId="{161C48F9-92E7-E94F-BCA2-67E4AD05F67D}" type="presOf" srcId="{608E5FCB-E642-254B-9A6D-77B7E3009BF4}" destId="{3ED3F36C-E2F3-BC4B-B332-47C197AC2116}" srcOrd="0" destOrd="0" presId="urn:microsoft.com/office/officeart/2005/8/layout/orgChart1"/>
    <dgm:cxn modelId="{85C7DAFF-85A6-B543-8947-B6E65FA218D0}" type="presOf" srcId="{D9DF1544-D232-3543-948E-F717AE39EE7A}" destId="{379D3D05-6D6F-874C-BA2E-65BBA3A8B5C7}" srcOrd="0" destOrd="0" presId="urn:microsoft.com/office/officeart/2005/8/layout/orgChart1"/>
    <dgm:cxn modelId="{AD426A21-9346-544C-BE7C-E2ED6571C46A}" type="presParOf" srcId="{8399A85C-1D0D-3E4F-B838-3808162FDD59}" destId="{6940B002-FB6A-7149-B601-CC491D8B74F2}" srcOrd="0" destOrd="0" presId="urn:microsoft.com/office/officeart/2005/8/layout/orgChart1"/>
    <dgm:cxn modelId="{03324EB3-A13D-5148-8698-8D3546DE42F4}" type="presParOf" srcId="{6940B002-FB6A-7149-B601-CC491D8B74F2}" destId="{522353D2-2600-7445-9393-EA2B15EF84F4}" srcOrd="0" destOrd="0" presId="urn:microsoft.com/office/officeart/2005/8/layout/orgChart1"/>
    <dgm:cxn modelId="{D28B97E5-658E-B642-A6D2-64F90042B4CF}" type="presParOf" srcId="{522353D2-2600-7445-9393-EA2B15EF84F4}" destId="{B5B23D7D-30FE-DA4C-9203-E785F9207E3F}" srcOrd="0" destOrd="0" presId="urn:microsoft.com/office/officeart/2005/8/layout/orgChart1"/>
    <dgm:cxn modelId="{16CA26FE-2A0F-F544-9622-D39F456CE6B8}" type="presParOf" srcId="{522353D2-2600-7445-9393-EA2B15EF84F4}" destId="{DF53AFD1-CD8E-7A4C-80C3-5933CDE3176A}" srcOrd="1" destOrd="0" presId="urn:microsoft.com/office/officeart/2005/8/layout/orgChart1"/>
    <dgm:cxn modelId="{65FBA3DA-2048-7A41-B337-6B1A513D7BD4}" type="presParOf" srcId="{6940B002-FB6A-7149-B601-CC491D8B74F2}" destId="{05766211-7DF8-C943-9EC0-07D89206C96F}" srcOrd="1" destOrd="0" presId="urn:microsoft.com/office/officeart/2005/8/layout/orgChart1"/>
    <dgm:cxn modelId="{FA181B7A-029C-0049-BBF5-CAAC4C7F0468}" type="presParOf" srcId="{6940B002-FB6A-7149-B601-CC491D8B74F2}" destId="{D599C877-C745-934D-B1F8-8DBD79A40B2E}" srcOrd="2" destOrd="0" presId="urn:microsoft.com/office/officeart/2005/8/layout/orgChart1"/>
    <dgm:cxn modelId="{F1723BCC-23D5-364D-8CD0-DE4938428493}" type="presParOf" srcId="{8399A85C-1D0D-3E4F-B838-3808162FDD59}" destId="{7CAEAF2C-8B13-A04B-A2DF-DA9F9D7839F5}" srcOrd="1" destOrd="0" presId="urn:microsoft.com/office/officeart/2005/8/layout/orgChart1"/>
    <dgm:cxn modelId="{FE3A772B-987D-894B-AD26-C31F1F49FED6}" type="presParOf" srcId="{7CAEAF2C-8B13-A04B-A2DF-DA9F9D7839F5}" destId="{27A831E5-B91F-0540-AA5E-597A6967FA81}" srcOrd="0" destOrd="0" presId="urn:microsoft.com/office/officeart/2005/8/layout/orgChart1"/>
    <dgm:cxn modelId="{4514381C-9344-1F4C-9B29-90C1954BCA0A}" type="presParOf" srcId="{27A831E5-B91F-0540-AA5E-597A6967FA81}" destId="{1B2AF8F3-61D6-EF40-BB28-0A544F717330}" srcOrd="0" destOrd="0" presId="urn:microsoft.com/office/officeart/2005/8/layout/orgChart1"/>
    <dgm:cxn modelId="{A0C4075A-F875-784A-8704-53540C1B55F0}" type="presParOf" srcId="{27A831E5-B91F-0540-AA5E-597A6967FA81}" destId="{DBB5FF65-E3C5-9D4A-AA9D-203680DB52B5}" srcOrd="1" destOrd="0" presId="urn:microsoft.com/office/officeart/2005/8/layout/orgChart1"/>
    <dgm:cxn modelId="{D699F8B0-4B3A-7346-9F2D-ACB4DFF7D8BD}" type="presParOf" srcId="{7CAEAF2C-8B13-A04B-A2DF-DA9F9D7839F5}" destId="{0DC4E712-3787-7C4D-B3EC-4E7FFAB8C443}" srcOrd="1" destOrd="0" presId="urn:microsoft.com/office/officeart/2005/8/layout/orgChart1"/>
    <dgm:cxn modelId="{03F03598-97AD-ED4A-BE34-4F65B6B6CAEC}" type="presParOf" srcId="{7CAEAF2C-8B13-A04B-A2DF-DA9F9D7839F5}" destId="{185F3FC6-C709-B847-8677-3D3D14277F71}" srcOrd="2" destOrd="0" presId="urn:microsoft.com/office/officeart/2005/8/layout/orgChart1"/>
    <dgm:cxn modelId="{8B5B6845-AE70-5B4A-93F7-2DCF3694D7F3}" type="presParOf" srcId="{8399A85C-1D0D-3E4F-B838-3808162FDD59}" destId="{C30C40E5-6314-2E48-930E-4753659D17F3}" srcOrd="2" destOrd="0" presId="urn:microsoft.com/office/officeart/2005/8/layout/orgChart1"/>
    <dgm:cxn modelId="{27E835DE-5C7F-DA41-9FD3-6AA5D5FC847E}" type="presParOf" srcId="{C30C40E5-6314-2E48-930E-4753659D17F3}" destId="{FD167A9B-6A16-2643-8E59-2368D6FE1364}" srcOrd="0" destOrd="0" presId="urn:microsoft.com/office/officeart/2005/8/layout/orgChart1"/>
    <dgm:cxn modelId="{C705FE83-8410-8B48-9429-B8BE68A929DB}" type="presParOf" srcId="{FD167A9B-6A16-2643-8E59-2368D6FE1364}" destId="{379D3D05-6D6F-874C-BA2E-65BBA3A8B5C7}" srcOrd="0" destOrd="0" presId="urn:microsoft.com/office/officeart/2005/8/layout/orgChart1"/>
    <dgm:cxn modelId="{F5AD75FF-1688-184F-9100-E9C57866FE9A}" type="presParOf" srcId="{FD167A9B-6A16-2643-8E59-2368D6FE1364}" destId="{FAC0CF07-D811-8B45-B34A-0FF04F46A9F4}" srcOrd="1" destOrd="0" presId="urn:microsoft.com/office/officeart/2005/8/layout/orgChart1"/>
    <dgm:cxn modelId="{8B7920D1-C1C5-FC4E-AE3E-CBCB816323C1}" type="presParOf" srcId="{C30C40E5-6314-2E48-930E-4753659D17F3}" destId="{4A79B2D4-D48D-9F4C-A6FB-14C31CBDD625}" srcOrd="1" destOrd="0" presId="urn:microsoft.com/office/officeart/2005/8/layout/orgChart1"/>
    <dgm:cxn modelId="{8AE13801-73CB-0540-BA2F-323B7DEBD2E7}" type="presParOf" srcId="{4A79B2D4-D48D-9F4C-A6FB-14C31CBDD625}" destId="{6286BB2C-9736-FD41-B09B-ECD3A9201ABA}" srcOrd="0" destOrd="0" presId="urn:microsoft.com/office/officeart/2005/8/layout/orgChart1"/>
    <dgm:cxn modelId="{371AC732-5F93-FA41-BEE3-6EC1BF6022D7}" type="presParOf" srcId="{4A79B2D4-D48D-9F4C-A6FB-14C31CBDD625}" destId="{A7AACDDF-F487-0F4B-9603-68AA597DFBAA}" srcOrd="1" destOrd="0" presId="urn:microsoft.com/office/officeart/2005/8/layout/orgChart1"/>
    <dgm:cxn modelId="{687CBEFB-3209-234F-B5C8-6FD6C3669A18}" type="presParOf" srcId="{A7AACDDF-F487-0F4B-9603-68AA597DFBAA}" destId="{4936402F-CEC6-AB48-9DF5-61E229BD6FD0}" srcOrd="0" destOrd="0" presId="urn:microsoft.com/office/officeart/2005/8/layout/orgChart1"/>
    <dgm:cxn modelId="{6B81B1F5-B6A2-E748-AFAE-D1C483AFBACF}" type="presParOf" srcId="{4936402F-CEC6-AB48-9DF5-61E229BD6FD0}" destId="{BC7603ED-F520-4848-91DD-07EB8B568AA8}" srcOrd="0" destOrd="0" presId="urn:microsoft.com/office/officeart/2005/8/layout/orgChart1"/>
    <dgm:cxn modelId="{F8226B13-A401-A648-8EEE-1E40A1EC1BB1}" type="presParOf" srcId="{4936402F-CEC6-AB48-9DF5-61E229BD6FD0}" destId="{99D4E5B5-6C28-6E46-B039-2D34BFDB6769}" srcOrd="1" destOrd="0" presId="urn:microsoft.com/office/officeart/2005/8/layout/orgChart1"/>
    <dgm:cxn modelId="{45481AEA-21F0-F64A-A04E-1C435EE0059E}" type="presParOf" srcId="{A7AACDDF-F487-0F4B-9603-68AA597DFBAA}" destId="{762C7850-D210-4046-8C43-8FD4197D7DF3}" srcOrd="1" destOrd="0" presId="urn:microsoft.com/office/officeart/2005/8/layout/orgChart1"/>
    <dgm:cxn modelId="{13DB5C15-8B7E-4A45-B573-EB62A889C8B6}" type="presParOf" srcId="{762C7850-D210-4046-8C43-8FD4197D7DF3}" destId="{DA55B2B6-7C1C-954B-9CC3-BBCDC6ABAC4E}" srcOrd="0" destOrd="0" presId="urn:microsoft.com/office/officeart/2005/8/layout/orgChart1"/>
    <dgm:cxn modelId="{512C8093-26F8-9142-9C01-813BC43F78F0}" type="presParOf" srcId="{762C7850-D210-4046-8C43-8FD4197D7DF3}" destId="{1F820779-00FD-D54B-90EA-B49BE84AD122}" srcOrd="1" destOrd="0" presId="urn:microsoft.com/office/officeart/2005/8/layout/orgChart1"/>
    <dgm:cxn modelId="{214B419C-5048-B941-B7E3-C06C03CEC208}" type="presParOf" srcId="{1F820779-00FD-D54B-90EA-B49BE84AD122}" destId="{4873D3E4-F968-5444-94D5-0951F07B2A7D}" srcOrd="0" destOrd="0" presId="urn:microsoft.com/office/officeart/2005/8/layout/orgChart1"/>
    <dgm:cxn modelId="{034FC3CF-7774-974D-9A59-962842756821}" type="presParOf" srcId="{4873D3E4-F968-5444-94D5-0951F07B2A7D}" destId="{A09235A4-8740-2041-A12D-592DA8D8D8A3}" srcOrd="0" destOrd="0" presId="urn:microsoft.com/office/officeart/2005/8/layout/orgChart1"/>
    <dgm:cxn modelId="{6EF304FA-47C4-3947-82C3-0B3C51FA6A44}" type="presParOf" srcId="{4873D3E4-F968-5444-94D5-0951F07B2A7D}" destId="{6CC3753C-BC09-1149-ACD3-B712B1AFC66D}" srcOrd="1" destOrd="0" presId="urn:microsoft.com/office/officeart/2005/8/layout/orgChart1"/>
    <dgm:cxn modelId="{36FB2E0B-F847-2F4A-B3A8-C7B0EB5E4BD5}" type="presParOf" srcId="{1F820779-00FD-D54B-90EA-B49BE84AD122}" destId="{B8A3FA37-BD9F-FD48-B977-D570A5696BB1}" srcOrd="1" destOrd="0" presId="urn:microsoft.com/office/officeart/2005/8/layout/orgChart1"/>
    <dgm:cxn modelId="{C3158DBD-F0DD-5843-B138-29E00DCC1BAC}" type="presParOf" srcId="{B8A3FA37-BD9F-FD48-B977-D570A5696BB1}" destId="{3ED3F36C-E2F3-BC4B-B332-47C197AC2116}" srcOrd="0" destOrd="0" presId="urn:microsoft.com/office/officeart/2005/8/layout/orgChart1"/>
    <dgm:cxn modelId="{F3800EA9-DD24-2046-89DA-FD441B48CF0F}" type="presParOf" srcId="{B8A3FA37-BD9F-FD48-B977-D570A5696BB1}" destId="{F16CCF33-7B76-8A49-BA58-DB25CB1D9B44}" srcOrd="1" destOrd="0" presId="urn:microsoft.com/office/officeart/2005/8/layout/orgChart1"/>
    <dgm:cxn modelId="{B22D6E7C-046B-BA4D-BCF1-5AD92D83B53E}" type="presParOf" srcId="{F16CCF33-7B76-8A49-BA58-DB25CB1D9B44}" destId="{52758596-2F71-5B45-AD86-522247E2C046}" srcOrd="0" destOrd="0" presId="urn:microsoft.com/office/officeart/2005/8/layout/orgChart1"/>
    <dgm:cxn modelId="{F10FF110-68F4-934D-A3FD-9D0929E20CF6}" type="presParOf" srcId="{52758596-2F71-5B45-AD86-522247E2C046}" destId="{ABA9227F-1C7F-B34C-95B5-3BB8CB3E4F0A}" srcOrd="0" destOrd="0" presId="urn:microsoft.com/office/officeart/2005/8/layout/orgChart1"/>
    <dgm:cxn modelId="{BBADDAF0-6427-2F40-A942-9614C88528C0}" type="presParOf" srcId="{52758596-2F71-5B45-AD86-522247E2C046}" destId="{7D2A020B-8542-B14D-8142-FA38E31E2CAE}" srcOrd="1" destOrd="0" presId="urn:microsoft.com/office/officeart/2005/8/layout/orgChart1"/>
    <dgm:cxn modelId="{0E6E3F25-B6FF-9748-ABC2-6F5FFCCB2232}" type="presParOf" srcId="{F16CCF33-7B76-8A49-BA58-DB25CB1D9B44}" destId="{9998510C-4177-7244-9252-A1D6D358EBFA}" srcOrd="1" destOrd="0" presId="urn:microsoft.com/office/officeart/2005/8/layout/orgChart1"/>
    <dgm:cxn modelId="{21CCD4A1-0948-1246-A04F-D91D4FCF353C}" type="presParOf" srcId="{9998510C-4177-7244-9252-A1D6D358EBFA}" destId="{166ACA53-880A-E047-B069-79B50889E974}" srcOrd="0" destOrd="0" presId="urn:microsoft.com/office/officeart/2005/8/layout/orgChart1"/>
    <dgm:cxn modelId="{DEADE651-E95A-944F-8A68-104E52D6F98C}" type="presParOf" srcId="{9998510C-4177-7244-9252-A1D6D358EBFA}" destId="{C9545551-CBBC-7E47-B24F-EE564FE03578}" srcOrd="1" destOrd="0" presId="urn:microsoft.com/office/officeart/2005/8/layout/orgChart1"/>
    <dgm:cxn modelId="{25D724FF-9320-9747-A465-6045E2644115}" type="presParOf" srcId="{C9545551-CBBC-7E47-B24F-EE564FE03578}" destId="{BA385DB6-05A7-BC49-BDCD-E6D87641078B}" srcOrd="0" destOrd="0" presId="urn:microsoft.com/office/officeart/2005/8/layout/orgChart1"/>
    <dgm:cxn modelId="{64310DBB-DA92-6048-BEDD-73D9FE92140D}" type="presParOf" srcId="{BA385DB6-05A7-BC49-BDCD-E6D87641078B}" destId="{8D285B26-0499-364A-92DF-7CD758C5C2AB}" srcOrd="0" destOrd="0" presId="urn:microsoft.com/office/officeart/2005/8/layout/orgChart1"/>
    <dgm:cxn modelId="{88AF2F53-02A9-D246-9B52-4C1EC9941B95}" type="presParOf" srcId="{BA385DB6-05A7-BC49-BDCD-E6D87641078B}" destId="{EF175208-DE7F-474D-BBA7-77A2C90F3C87}" srcOrd="1" destOrd="0" presId="urn:microsoft.com/office/officeart/2005/8/layout/orgChart1"/>
    <dgm:cxn modelId="{086CDB75-B9A3-5A44-80E0-255D251DB192}" type="presParOf" srcId="{C9545551-CBBC-7E47-B24F-EE564FE03578}" destId="{CDE694E7-F71C-BC47-AFFD-ACDBF9D0AEC1}" srcOrd="1" destOrd="0" presId="urn:microsoft.com/office/officeart/2005/8/layout/orgChart1"/>
    <dgm:cxn modelId="{B7A40656-81BD-7546-AB65-42C59FE0630E}" type="presParOf" srcId="{C9545551-CBBC-7E47-B24F-EE564FE03578}" destId="{2596A6E6-633F-5543-A84F-39BDD0A076B6}" srcOrd="2" destOrd="0" presId="urn:microsoft.com/office/officeart/2005/8/layout/orgChart1"/>
    <dgm:cxn modelId="{F489D53C-084B-0640-B047-E962C0909753}" type="presParOf" srcId="{F16CCF33-7B76-8A49-BA58-DB25CB1D9B44}" destId="{7625D0E4-0C0A-E34C-96C8-E64FF78C32B1}" srcOrd="2" destOrd="0" presId="urn:microsoft.com/office/officeart/2005/8/layout/orgChart1"/>
    <dgm:cxn modelId="{ED816FDA-712E-4F4E-9BCF-44B66B969F70}" type="presParOf" srcId="{1F820779-00FD-D54B-90EA-B49BE84AD122}" destId="{E8DC400A-1953-8F48-B6ED-0CABD4EB36FC}" srcOrd="2" destOrd="0" presId="urn:microsoft.com/office/officeart/2005/8/layout/orgChart1"/>
    <dgm:cxn modelId="{78DBCCCA-1CDA-D341-80A3-F935E2CD188D}" type="presParOf" srcId="{762C7850-D210-4046-8C43-8FD4197D7DF3}" destId="{4CDA4C98-A017-D442-A433-1E0296FBD5E1}" srcOrd="2" destOrd="0" presId="urn:microsoft.com/office/officeart/2005/8/layout/orgChart1"/>
    <dgm:cxn modelId="{DB857D5C-3926-634F-9945-5B3407E29A42}" type="presParOf" srcId="{762C7850-D210-4046-8C43-8FD4197D7DF3}" destId="{E2BD2185-960A-4248-A170-A00B9992190F}" srcOrd="3" destOrd="0" presId="urn:microsoft.com/office/officeart/2005/8/layout/orgChart1"/>
    <dgm:cxn modelId="{1EF17420-960A-1742-AECC-28D32F3F3587}" type="presParOf" srcId="{E2BD2185-960A-4248-A170-A00B9992190F}" destId="{45867F23-12E4-D74B-8408-E68EEC0C47CD}" srcOrd="0" destOrd="0" presId="urn:microsoft.com/office/officeart/2005/8/layout/orgChart1"/>
    <dgm:cxn modelId="{D8BFBD55-4747-9749-90AE-42296CBFA545}" type="presParOf" srcId="{45867F23-12E4-D74B-8408-E68EEC0C47CD}" destId="{658192FC-9A80-DB47-8B7E-E9D2F48B287F}" srcOrd="0" destOrd="0" presId="urn:microsoft.com/office/officeart/2005/8/layout/orgChart1"/>
    <dgm:cxn modelId="{B38FAAAB-C1C8-BE41-84CF-57AD37FA9B76}" type="presParOf" srcId="{45867F23-12E4-D74B-8408-E68EEC0C47CD}" destId="{2D9A0214-2D53-8446-8FB0-474F3AFCFAE5}" srcOrd="1" destOrd="0" presId="urn:microsoft.com/office/officeart/2005/8/layout/orgChart1"/>
    <dgm:cxn modelId="{1AE2E9DB-4A30-BE44-BC21-66CFF8761601}" type="presParOf" srcId="{E2BD2185-960A-4248-A170-A00B9992190F}" destId="{C316AE59-A13D-2849-95A1-0E5D89D97670}" srcOrd="1" destOrd="0" presId="urn:microsoft.com/office/officeart/2005/8/layout/orgChart1"/>
    <dgm:cxn modelId="{43B55ED7-D79D-8142-9FCA-2D5E339A8EA8}" type="presParOf" srcId="{E2BD2185-960A-4248-A170-A00B9992190F}" destId="{CC90A40A-FF60-4C4B-BB9A-436AAEE64696}" srcOrd="2" destOrd="0" presId="urn:microsoft.com/office/officeart/2005/8/layout/orgChart1"/>
    <dgm:cxn modelId="{69E0CA05-2171-F04A-BB40-1F0A8226A0C6}" type="presParOf" srcId="{A7AACDDF-F487-0F4B-9603-68AA597DFBAA}" destId="{8CB38E39-D7A5-C842-B8FA-0747FBE6C3D1}" srcOrd="2" destOrd="0" presId="urn:microsoft.com/office/officeart/2005/8/layout/orgChart1"/>
    <dgm:cxn modelId="{5E61CFDA-F6C4-A449-82E6-4FB9D47BC9FD}" type="presParOf" srcId="{C30C40E5-6314-2E48-930E-4753659D17F3}" destId="{6BED6657-53FD-4849-8275-ADC38189CC4A}" srcOrd="2" destOrd="0" presId="urn:microsoft.com/office/officeart/2005/8/layout/orgChart1"/>
    <dgm:cxn modelId="{A36265A3-3E2B-2E44-85FC-B1943658A49C}" type="presParOf" srcId="{8399A85C-1D0D-3E4F-B838-3808162FDD59}" destId="{5864441C-BF0D-F04D-A08F-38FE22CE1D1B}" srcOrd="3" destOrd="0" presId="urn:microsoft.com/office/officeart/2005/8/layout/orgChart1"/>
    <dgm:cxn modelId="{947C9B97-3CD4-544C-BB33-EE90CB6D6EC3}" type="presParOf" srcId="{5864441C-BF0D-F04D-A08F-38FE22CE1D1B}" destId="{E01C3B13-7D91-7446-A26E-87A1653AA7BA}" srcOrd="0" destOrd="0" presId="urn:microsoft.com/office/officeart/2005/8/layout/orgChart1"/>
    <dgm:cxn modelId="{EB6B28E6-D5E5-BB44-A6C6-8DEB649272BE}" type="presParOf" srcId="{E01C3B13-7D91-7446-A26E-87A1653AA7BA}" destId="{959F3B70-BD3C-F74F-BDCA-09D057525838}" srcOrd="0" destOrd="0" presId="urn:microsoft.com/office/officeart/2005/8/layout/orgChart1"/>
    <dgm:cxn modelId="{0E4BF3EB-9EE7-754B-9C7C-1C97410B1E09}" type="presParOf" srcId="{E01C3B13-7D91-7446-A26E-87A1653AA7BA}" destId="{CDE96041-9798-7D4D-9769-A7834D137838}" srcOrd="1" destOrd="0" presId="urn:microsoft.com/office/officeart/2005/8/layout/orgChart1"/>
    <dgm:cxn modelId="{E72B0C92-3167-404B-BB97-670AD82596F4}" type="presParOf" srcId="{5864441C-BF0D-F04D-A08F-38FE22CE1D1B}" destId="{805C525D-B4E4-984F-973E-4CFC9565A234}" srcOrd="1" destOrd="0" presId="urn:microsoft.com/office/officeart/2005/8/layout/orgChart1"/>
    <dgm:cxn modelId="{EA69BB7D-115D-7044-A8FE-3290193919E9}" type="presParOf" srcId="{805C525D-B4E4-984F-973E-4CFC9565A234}" destId="{6C2DDC73-0FE8-E74A-AC7C-B32E6581F45B}" srcOrd="0" destOrd="0" presId="urn:microsoft.com/office/officeart/2005/8/layout/orgChart1"/>
    <dgm:cxn modelId="{83EB0C4E-DDDB-114C-8221-55AAAA0902FD}" type="presParOf" srcId="{805C525D-B4E4-984F-973E-4CFC9565A234}" destId="{1FFF0E07-BE8F-1049-9F35-65B7FFDBC49A}" srcOrd="1" destOrd="0" presId="urn:microsoft.com/office/officeart/2005/8/layout/orgChart1"/>
    <dgm:cxn modelId="{DFBFFCF1-BED9-1542-8842-4A10C5495332}" type="presParOf" srcId="{1FFF0E07-BE8F-1049-9F35-65B7FFDBC49A}" destId="{BE53313D-61BB-D649-80B4-DF5E2030EF2F}" srcOrd="0" destOrd="0" presId="urn:microsoft.com/office/officeart/2005/8/layout/orgChart1"/>
    <dgm:cxn modelId="{54DC3C0F-19FA-4745-A4F1-6A8B751F7103}" type="presParOf" srcId="{BE53313D-61BB-D649-80B4-DF5E2030EF2F}" destId="{F7BDEA32-B809-B343-8AE8-1ABB167EF1D3}" srcOrd="0" destOrd="0" presId="urn:microsoft.com/office/officeart/2005/8/layout/orgChart1"/>
    <dgm:cxn modelId="{18B9DF1F-67EF-D94C-81F6-44CAAB494B34}" type="presParOf" srcId="{BE53313D-61BB-D649-80B4-DF5E2030EF2F}" destId="{99BD7310-31EC-9E40-B844-DDF084FAE4BE}" srcOrd="1" destOrd="0" presId="urn:microsoft.com/office/officeart/2005/8/layout/orgChart1"/>
    <dgm:cxn modelId="{7670FA6E-A865-364E-8873-85E8D912FA25}" type="presParOf" srcId="{1FFF0E07-BE8F-1049-9F35-65B7FFDBC49A}" destId="{917298D8-9B76-0544-95EE-9C0DDED524AE}" srcOrd="1" destOrd="0" presId="urn:microsoft.com/office/officeart/2005/8/layout/orgChart1"/>
    <dgm:cxn modelId="{1C96E40D-A0B0-474B-9311-6BE9F9E549CB}" type="presParOf" srcId="{917298D8-9B76-0544-95EE-9C0DDED524AE}" destId="{4D947E1A-D0C9-1F49-BEE1-13CE5280B02D}" srcOrd="0" destOrd="0" presId="urn:microsoft.com/office/officeart/2005/8/layout/orgChart1"/>
    <dgm:cxn modelId="{587179D0-E06D-2E47-934F-0B6EF1F33A2C}" type="presParOf" srcId="{917298D8-9B76-0544-95EE-9C0DDED524AE}" destId="{7ACC799C-F937-F440-A784-C9DFDEAA1E72}" srcOrd="1" destOrd="0" presId="urn:microsoft.com/office/officeart/2005/8/layout/orgChart1"/>
    <dgm:cxn modelId="{51351D77-0DB7-C44A-A46E-139222034FCE}" type="presParOf" srcId="{7ACC799C-F937-F440-A784-C9DFDEAA1E72}" destId="{F4CDCBCD-DDA7-054C-8BA5-FC3F0A536CB8}" srcOrd="0" destOrd="0" presId="urn:microsoft.com/office/officeart/2005/8/layout/orgChart1"/>
    <dgm:cxn modelId="{381F663C-8AB0-8347-99A1-A0B7D6839BCF}" type="presParOf" srcId="{F4CDCBCD-DDA7-054C-8BA5-FC3F0A536CB8}" destId="{58901465-F603-A74C-9937-86EB5061059B}" srcOrd="0" destOrd="0" presId="urn:microsoft.com/office/officeart/2005/8/layout/orgChart1"/>
    <dgm:cxn modelId="{83718EB7-A66D-A845-B233-B248C4033AD3}" type="presParOf" srcId="{F4CDCBCD-DDA7-054C-8BA5-FC3F0A536CB8}" destId="{FEF7CE02-E550-1E4C-A76C-E049F8C36EFD}" srcOrd="1" destOrd="0" presId="urn:microsoft.com/office/officeart/2005/8/layout/orgChart1"/>
    <dgm:cxn modelId="{E4926E94-DCF8-8A43-90DB-94213D9AA883}" type="presParOf" srcId="{7ACC799C-F937-F440-A784-C9DFDEAA1E72}" destId="{67BB459C-56AF-FA40-8875-C80E18603A11}" srcOrd="1" destOrd="0" presId="urn:microsoft.com/office/officeart/2005/8/layout/orgChart1"/>
    <dgm:cxn modelId="{6CE5ACBC-E6ED-8544-995E-F7A2A37AE9DC}" type="presParOf" srcId="{7ACC799C-F937-F440-A784-C9DFDEAA1E72}" destId="{E487DA97-8851-CD49-BE58-48118EC4B3D2}" srcOrd="2" destOrd="0" presId="urn:microsoft.com/office/officeart/2005/8/layout/orgChart1"/>
    <dgm:cxn modelId="{423D0A0E-F7DB-3741-96A0-902023704AF1}" type="presParOf" srcId="{917298D8-9B76-0544-95EE-9C0DDED524AE}" destId="{EBC3FC5E-6160-7843-816C-BAF99016AE5D}" srcOrd="2" destOrd="0" presId="urn:microsoft.com/office/officeart/2005/8/layout/orgChart1"/>
    <dgm:cxn modelId="{EC243B4E-809E-7349-92D7-065526ED979F}" type="presParOf" srcId="{917298D8-9B76-0544-95EE-9C0DDED524AE}" destId="{408E77A3-D6A9-114F-AACD-931F6CD08168}" srcOrd="3" destOrd="0" presId="urn:microsoft.com/office/officeart/2005/8/layout/orgChart1"/>
    <dgm:cxn modelId="{D878D0FF-D394-C340-8AC0-5B498E9E04AA}" type="presParOf" srcId="{408E77A3-D6A9-114F-AACD-931F6CD08168}" destId="{3BC6346D-6F35-5246-B4F5-9E73375B497F}" srcOrd="0" destOrd="0" presId="urn:microsoft.com/office/officeart/2005/8/layout/orgChart1"/>
    <dgm:cxn modelId="{9D7E7371-6CF3-AB42-9E44-5FA9F1FF8869}" type="presParOf" srcId="{3BC6346D-6F35-5246-B4F5-9E73375B497F}" destId="{601AC32B-82EF-374D-8F35-BD80609FEAAB}" srcOrd="0" destOrd="0" presId="urn:microsoft.com/office/officeart/2005/8/layout/orgChart1"/>
    <dgm:cxn modelId="{9FEDE3EA-20F8-3B4C-9E2B-1C1E836C2CCC}" type="presParOf" srcId="{3BC6346D-6F35-5246-B4F5-9E73375B497F}" destId="{0C154C49-2951-0E47-A5DE-5DD13D591830}" srcOrd="1" destOrd="0" presId="urn:microsoft.com/office/officeart/2005/8/layout/orgChart1"/>
    <dgm:cxn modelId="{F3AC919B-2F30-0142-8F77-1D540BAE887B}" type="presParOf" srcId="{408E77A3-D6A9-114F-AACD-931F6CD08168}" destId="{6B4F4F4D-638B-3249-8024-0C0CA0C88F57}" srcOrd="1" destOrd="0" presId="urn:microsoft.com/office/officeart/2005/8/layout/orgChart1"/>
    <dgm:cxn modelId="{0B06AF3E-9A52-3A4A-976D-FC5A3EB78D46}" type="presParOf" srcId="{408E77A3-D6A9-114F-AACD-931F6CD08168}" destId="{A569A347-C25B-EB43-9357-BEA5C0E2A385}" srcOrd="2" destOrd="0" presId="urn:microsoft.com/office/officeart/2005/8/layout/orgChart1"/>
    <dgm:cxn modelId="{481C8D33-FE02-ED48-8EA1-704AC8293AC3}" type="presParOf" srcId="{1FFF0E07-BE8F-1049-9F35-65B7FFDBC49A}" destId="{23AE1E41-F733-8745-BE68-720557D106F5}" srcOrd="2" destOrd="0" presId="urn:microsoft.com/office/officeart/2005/8/layout/orgChart1"/>
    <dgm:cxn modelId="{321208AD-8869-1B49-9406-25604CC0F877}" type="presParOf" srcId="{5864441C-BF0D-F04D-A08F-38FE22CE1D1B}" destId="{D830F62D-E742-FC4F-B688-C1AEDF88069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BAA90-96F8-470B-801A-A2CB896D21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AA2B00-66E8-488E-9DD7-D1E5AA45D6D4}">
      <dgm:prSet/>
      <dgm:spPr/>
      <dgm:t>
        <a:bodyPr/>
        <a:lstStyle/>
        <a:p>
          <a:pPr>
            <a:lnSpc>
              <a:spcPct val="100000"/>
            </a:lnSpc>
          </a:pPr>
          <a:r>
            <a:rPr lang="fr-FR" dirty="0"/>
            <a:t>Guides de pratique : résultats étonnement bas vu un manque de rigueur et transparence</a:t>
          </a:r>
          <a:endParaRPr lang="en-US" dirty="0"/>
        </a:p>
      </dgm:t>
    </dgm:pt>
    <dgm:pt modelId="{0EBC2DE5-D969-4A5D-A07B-5CC8F39EEC7E}" type="parTrans" cxnId="{BC1E0279-25C4-4EBF-B205-E18100F87E41}">
      <dgm:prSet/>
      <dgm:spPr/>
      <dgm:t>
        <a:bodyPr/>
        <a:lstStyle/>
        <a:p>
          <a:endParaRPr lang="en-US"/>
        </a:p>
      </dgm:t>
    </dgm:pt>
    <dgm:pt modelId="{617BA22F-F31E-4AAE-8C7C-2CFF7AB033C8}" type="sibTrans" cxnId="{BC1E0279-25C4-4EBF-B205-E18100F87E41}">
      <dgm:prSet/>
      <dgm:spPr/>
      <dgm:t>
        <a:bodyPr/>
        <a:lstStyle/>
        <a:p>
          <a:endParaRPr lang="en-US"/>
        </a:p>
      </dgm:t>
    </dgm:pt>
    <dgm:pt modelId="{60B4B207-474A-4C8A-AF57-7E5501CC472C}">
      <dgm:prSet/>
      <dgm:spPr/>
      <dgm:t>
        <a:bodyPr/>
        <a:lstStyle/>
        <a:p>
          <a:pPr>
            <a:lnSpc>
              <a:spcPct val="100000"/>
            </a:lnSpc>
          </a:pPr>
          <a:r>
            <a:rPr lang="fr-FR"/>
            <a:t>Guides de pratique : susceptible aux biais de confirmation</a:t>
          </a:r>
          <a:endParaRPr lang="en-US"/>
        </a:p>
      </dgm:t>
    </dgm:pt>
    <dgm:pt modelId="{77A4EB10-2B28-4EFF-B7F0-9F484F239663}" type="parTrans" cxnId="{ABBDD1D7-2407-4F34-BAB4-6001069CDA6A}">
      <dgm:prSet/>
      <dgm:spPr/>
      <dgm:t>
        <a:bodyPr/>
        <a:lstStyle/>
        <a:p>
          <a:endParaRPr lang="en-US"/>
        </a:p>
      </dgm:t>
    </dgm:pt>
    <dgm:pt modelId="{AFEFBD71-8493-429E-9CBC-5AEFBF51AF75}" type="sibTrans" cxnId="{ABBDD1D7-2407-4F34-BAB4-6001069CDA6A}">
      <dgm:prSet/>
      <dgm:spPr/>
      <dgm:t>
        <a:bodyPr/>
        <a:lstStyle/>
        <a:p>
          <a:endParaRPr lang="en-US"/>
        </a:p>
      </dgm:t>
    </dgm:pt>
    <dgm:pt modelId="{E27E524D-C454-43B9-B26E-D7BE0B7AC558}">
      <dgm:prSet/>
      <dgm:spPr/>
      <dgm:t>
        <a:bodyPr/>
        <a:lstStyle/>
        <a:p>
          <a:pPr>
            <a:lnSpc>
              <a:spcPct val="100000"/>
            </a:lnSpc>
          </a:pPr>
          <a:r>
            <a:rPr lang="fr-FR"/>
            <a:t>Validité externe acceptable considérant population et systèmes de soins semblables au nôtre</a:t>
          </a:r>
          <a:endParaRPr lang="en-US"/>
        </a:p>
      </dgm:t>
    </dgm:pt>
    <dgm:pt modelId="{BB4C2A5D-D441-4A6C-A1B3-F3600481E702}" type="parTrans" cxnId="{B79DE727-28D6-4E98-9672-6B36CC2F8E44}">
      <dgm:prSet/>
      <dgm:spPr/>
      <dgm:t>
        <a:bodyPr/>
        <a:lstStyle/>
        <a:p>
          <a:endParaRPr lang="en-US"/>
        </a:p>
      </dgm:t>
    </dgm:pt>
    <dgm:pt modelId="{4939E6D9-336E-4875-8ED9-AC41C165FB62}" type="sibTrans" cxnId="{B79DE727-28D6-4E98-9672-6B36CC2F8E44}">
      <dgm:prSet/>
      <dgm:spPr/>
      <dgm:t>
        <a:bodyPr/>
        <a:lstStyle/>
        <a:p>
          <a:endParaRPr lang="en-US"/>
        </a:p>
      </dgm:t>
    </dgm:pt>
    <dgm:pt modelId="{DDD79138-8E72-44EC-A862-DF99F41F5F9E}" type="pres">
      <dgm:prSet presAssocID="{75ABAA90-96F8-470B-801A-A2CB896D2171}" presName="root" presStyleCnt="0">
        <dgm:presLayoutVars>
          <dgm:dir/>
          <dgm:resizeHandles val="exact"/>
        </dgm:presLayoutVars>
      </dgm:prSet>
      <dgm:spPr/>
    </dgm:pt>
    <dgm:pt modelId="{9F801B13-2290-4FDC-AEBE-255D604B6DE1}" type="pres">
      <dgm:prSet presAssocID="{72AA2B00-66E8-488E-9DD7-D1E5AA45D6D4}" presName="compNode" presStyleCnt="0"/>
      <dgm:spPr/>
    </dgm:pt>
    <dgm:pt modelId="{908CC5F1-FF2A-41E3-9127-2020B677BA96}" type="pres">
      <dgm:prSet presAssocID="{72AA2B00-66E8-488E-9DD7-D1E5AA45D6D4}" presName="bgRect" presStyleLbl="bgShp" presStyleIdx="0" presStyleCnt="3"/>
      <dgm:spPr/>
    </dgm:pt>
    <dgm:pt modelId="{6EDA8945-BE0D-4430-9F8E-83D12A736918}" type="pres">
      <dgm:prSet presAssocID="{72AA2B00-66E8-488E-9DD7-D1E5AA45D6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che"/>
        </a:ext>
      </dgm:extLst>
    </dgm:pt>
    <dgm:pt modelId="{64DAF551-D778-4AE8-AEC9-CCA5D942ECF0}" type="pres">
      <dgm:prSet presAssocID="{72AA2B00-66E8-488E-9DD7-D1E5AA45D6D4}" presName="spaceRect" presStyleCnt="0"/>
      <dgm:spPr/>
    </dgm:pt>
    <dgm:pt modelId="{5CCEB5DB-8E66-4349-87F5-1BC88F71305B}" type="pres">
      <dgm:prSet presAssocID="{72AA2B00-66E8-488E-9DD7-D1E5AA45D6D4}" presName="parTx" presStyleLbl="revTx" presStyleIdx="0" presStyleCnt="3">
        <dgm:presLayoutVars>
          <dgm:chMax val="0"/>
          <dgm:chPref val="0"/>
        </dgm:presLayoutVars>
      </dgm:prSet>
      <dgm:spPr/>
    </dgm:pt>
    <dgm:pt modelId="{6E448591-B3DC-45A7-90E2-6EB421F64C3C}" type="pres">
      <dgm:prSet presAssocID="{617BA22F-F31E-4AAE-8C7C-2CFF7AB033C8}" presName="sibTrans" presStyleCnt="0"/>
      <dgm:spPr/>
    </dgm:pt>
    <dgm:pt modelId="{A62C0BC2-1EA0-4981-9901-85424FAF81C4}" type="pres">
      <dgm:prSet presAssocID="{60B4B207-474A-4C8A-AF57-7E5501CC472C}" presName="compNode" presStyleCnt="0"/>
      <dgm:spPr/>
    </dgm:pt>
    <dgm:pt modelId="{71E5ACCC-3175-45A9-9CCD-2AD4C128A91F}" type="pres">
      <dgm:prSet presAssocID="{60B4B207-474A-4C8A-AF57-7E5501CC472C}" presName="bgRect" presStyleLbl="bgShp" presStyleIdx="1" presStyleCnt="3"/>
      <dgm:spPr/>
    </dgm:pt>
    <dgm:pt modelId="{56DC15DB-FCB4-4BFC-A106-2FDCAF10AA32}" type="pres">
      <dgm:prSet presAssocID="{60B4B207-474A-4C8A-AF57-7E5501CC47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vres"/>
        </a:ext>
      </dgm:extLst>
    </dgm:pt>
    <dgm:pt modelId="{258B30F2-952F-4A5D-9479-AADA9D59B27B}" type="pres">
      <dgm:prSet presAssocID="{60B4B207-474A-4C8A-AF57-7E5501CC472C}" presName="spaceRect" presStyleCnt="0"/>
      <dgm:spPr/>
    </dgm:pt>
    <dgm:pt modelId="{0171E7E4-0B65-4200-9D38-B0CAE3F6B931}" type="pres">
      <dgm:prSet presAssocID="{60B4B207-474A-4C8A-AF57-7E5501CC472C}" presName="parTx" presStyleLbl="revTx" presStyleIdx="1" presStyleCnt="3">
        <dgm:presLayoutVars>
          <dgm:chMax val="0"/>
          <dgm:chPref val="0"/>
        </dgm:presLayoutVars>
      </dgm:prSet>
      <dgm:spPr/>
    </dgm:pt>
    <dgm:pt modelId="{B93B2FE0-58FA-4CC9-A7AB-762FB65E9EFF}" type="pres">
      <dgm:prSet presAssocID="{AFEFBD71-8493-429E-9CBC-5AEFBF51AF75}" presName="sibTrans" presStyleCnt="0"/>
      <dgm:spPr/>
    </dgm:pt>
    <dgm:pt modelId="{89038533-5CAF-4148-8158-D9B38051522C}" type="pres">
      <dgm:prSet presAssocID="{E27E524D-C454-43B9-B26E-D7BE0B7AC558}" presName="compNode" presStyleCnt="0"/>
      <dgm:spPr/>
    </dgm:pt>
    <dgm:pt modelId="{8DB2FA27-CB87-4091-BACB-3FEECF7C039A}" type="pres">
      <dgm:prSet presAssocID="{E27E524D-C454-43B9-B26E-D7BE0B7AC558}" presName="bgRect" presStyleLbl="bgShp" presStyleIdx="2" presStyleCnt="3"/>
      <dgm:spPr/>
    </dgm:pt>
    <dgm:pt modelId="{0F7B91AA-E0CC-4778-8191-C67C4D5C6E4C}" type="pres">
      <dgm:prSet presAssocID="{E27E524D-C454-43B9-B26E-D7BE0B7AC5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éthoscope"/>
        </a:ext>
      </dgm:extLst>
    </dgm:pt>
    <dgm:pt modelId="{7B40129E-BEDC-4AF1-89B2-555EE3C57604}" type="pres">
      <dgm:prSet presAssocID="{E27E524D-C454-43B9-B26E-D7BE0B7AC558}" presName="spaceRect" presStyleCnt="0"/>
      <dgm:spPr/>
    </dgm:pt>
    <dgm:pt modelId="{9097C213-46DF-4D24-B438-1B27CCD4F29A}" type="pres">
      <dgm:prSet presAssocID="{E27E524D-C454-43B9-B26E-D7BE0B7AC558}" presName="parTx" presStyleLbl="revTx" presStyleIdx="2" presStyleCnt="3">
        <dgm:presLayoutVars>
          <dgm:chMax val="0"/>
          <dgm:chPref val="0"/>
        </dgm:presLayoutVars>
      </dgm:prSet>
      <dgm:spPr/>
    </dgm:pt>
  </dgm:ptLst>
  <dgm:cxnLst>
    <dgm:cxn modelId="{3F7ACB1B-CB2A-4803-AEA6-30B114D4BC5E}" type="presOf" srcId="{60B4B207-474A-4C8A-AF57-7E5501CC472C}" destId="{0171E7E4-0B65-4200-9D38-B0CAE3F6B931}" srcOrd="0" destOrd="0" presId="urn:microsoft.com/office/officeart/2018/2/layout/IconVerticalSolidList"/>
    <dgm:cxn modelId="{B79DE727-28D6-4E98-9672-6B36CC2F8E44}" srcId="{75ABAA90-96F8-470B-801A-A2CB896D2171}" destId="{E27E524D-C454-43B9-B26E-D7BE0B7AC558}" srcOrd="2" destOrd="0" parTransId="{BB4C2A5D-D441-4A6C-A1B3-F3600481E702}" sibTransId="{4939E6D9-336E-4875-8ED9-AC41C165FB62}"/>
    <dgm:cxn modelId="{BC1E0279-25C4-4EBF-B205-E18100F87E41}" srcId="{75ABAA90-96F8-470B-801A-A2CB896D2171}" destId="{72AA2B00-66E8-488E-9DD7-D1E5AA45D6D4}" srcOrd="0" destOrd="0" parTransId="{0EBC2DE5-D969-4A5D-A07B-5CC8F39EEC7E}" sibTransId="{617BA22F-F31E-4AAE-8C7C-2CFF7AB033C8}"/>
    <dgm:cxn modelId="{58BD2093-1C5E-45E6-8DAF-3F1E327EE4C8}" type="presOf" srcId="{E27E524D-C454-43B9-B26E-D7BE0B7AC558}" destId="{9097C213-46DF-4D24-B438-1B27CCD4F29A}" srcOrd="0" destOrd="0" presId="urn:microsoft.com/office/officeart/2018/2/layout/IconVerticalSolidList"/>
    <dgm:cxn modelId="{D0AAA9A5-542E-4082-B57F-5E8E4217DD9D}" type="presOf" srcId="{75ABAA90-96F8-470B-801A-A2CB896D2171}" destId="{DDD79138-8E72-44EC-A862-DF99F41F5F9E}" srcOrd="0" destOrd="0" presId="urn:microsoft.com/office/officeart/2018/2/layout/IconVerticalSolidList"/>
    <dgm:cxn modelId="{9EE181C6-4C5D-4C4D-ABB3-179CE6D3AF68}" type="presOf" srcId="{72AA2B00-66E8-488E-9DD7-D1E5AA45D6D4}" destId="{5CCEB5DB-8E66-4349-87F5-1BC88F71305B}" srcOrd="0" destOrd="0" presId="urn:microsoft.com/office/officeart/2018/2/layout/IconVerticalSolidList"/>
    <dgm:cxn modelId="{ABBDD1D7-2407-4F34-BAB4-6001069CDA6A}" srcId="{75ABAA90-96F8-470B-801A-A2CB896D2171}" destId="{60B4B207-474A-4C8A-AF57-7E5501CC472C}" srcOrd="1" destOrd="0" parTransId="{77A4EB10-2B28-4EFF-B7F0-9F484F239663}" sibTransId="{AFEFBD71-8493-429E-9CBC-5AEFBF51AF75}"/>
    <dgm:cxn modelId="{AD963482-3889-47FE-A808-3CA77485719E}" type="presParOf" srcId="{DDD79138-8E72-44EC-A862-DF99F41F5F9E}" destId="{9F801B13-2290-4FDC-AEBE-255D604B6DE1}" srcOrd="0" destOrd="0" presId="urn:microsoft.com/office/officeart/2018/2/layout/IconVerticalSolidList"/>
    <dgm:cxn modelId="{4E1BE141-38A1-47B0-B65C-DCAD78C5E9F9}" type="presParOf" srcId="{9F801B13-2290-4FDC-AEBE-255D604B6DE1}" destId="{908CC5F1-FF2A-41E3-9127-2020B677BA96}" srcOrd="0" destOrd="0" presId="urn:microsoft.com/office/officeart/2018/2/layout/IconVerticalSolidList"/>
    <dgm:cxn modelId="{21A359C7-FC49-4ECA-831F-12B8DF65FB5E}" type="presParOf" srcId="{9F801B13-2290-4FDC-AEBE-255D604B6DE1}" destId="{6EDA8945-BE0D-4430-9F8E-83D12A736918}" srcOrd="1" destOrd="0" presId="urn:microsoft.com/office/officeart/2018/2/layout/IconVerticalSolidList"/>
    <dgm:cxn modelId="{ECAECBAB-F1FA-4389-B2FF-295292840CA5}" type="presParOf" srcId="{9F801B13-2290-4FDC-AEBE-255D604B6DE1}" destId="{64DAF551-D778-4AE8-AEC9-CCA5D942ECF0}" srcOrd="2" destOrd="0" presId="urn:microsoft.com/office/officeart/2018/2/layout/IconVerticalSolidList"/>
    <dgm:cxn modelId="{4F54E88F-4FB0-4CA3-BBA3-9DED81C3A0EC}" type="presParOf" srcId="{9F801B13-2290-4FDC-AEBE-255D604B6DE1}" destId="{5CCEB5DB-8E66-4349-87F5-1BC88F71305B}" srcOrd="3" destOrd="0" presId="urn:microsoft.com/office/officeart/2018/2/layout/IconVerticalSolidList"/>
    <dgm:cxn modelId="{34806181-8748-44C9-9871-59E4A2CFBE10}" type="presParOf" srcId="{DDD79138-8E72-44EC-A862-DF99F41F5F9E}" destId="{6E448591-B3DC-45A7-90E2-6EB421F64C3C}" srcOrd="1" destOrd="0" presId="urn:microsoft.com/office/officeart/2018/2/layout/IconVerticalSolidList"/>
    <dgm:cxn modelId="{82249597-AB5C-4D6F-BA93-1A3F6116DEBF}" type="presParOf" srcId="{DDD79138-8E72-44EC-A862-DF99F41F5F9E}" destId="{A62C0BC2-1EA0-4981-9901-85424FAF81C4}" srcOrd="2" destOrd="0" presId="urn:microsoft.com/office/officeart/2018/2/layout/IconVerticalSolidList"/>
    <dgm:cxn modelId="{AD0AF5D2-B884-46DD-B6B5-D0D6FCA76FDE}" type="presParOf" srcId="{A62C0BC2-1EA0-4981-9901-85424FAF81C4}" destId="{71E5ACCC-3175-45A9-9CCD-2AD4C128A91F}" srcOrd="0" destOrd="0" presId="urn:microsoft.com/office/officeart/2018/2/layout/IconVerticalSolidList"/>
    <dgm:cxn modelId="{D2304B6E-6B68-49DA-A6B2-BAFDC3D2C777}" type="presParOf" srcId="{A62C0BC2-1EA0-4981-9901-85424FAF81C4}" destId="{56DC15DB-FCB4-4BFC-A106-2FDCAF10AA32}" srcOrd="1" destOrd="0" presId="urn:microsoft.com/office/officeart/2018/2/layout/IconVerticalSolidList"/>
    <dgm:cxn modelId="{E0C4F209-CDE3-4858-8283-B2229D41BB15}" type="presParOf" srcId="{A62C0BC2-1EA0-4981-9901-85424FAF81C4}" destId="{258B30F2-952F-4A5D-9479-AADA9D59B27B}" srcOrd="2" destOrd="0" presId="urn:microsoft.com/office/officeart/2018/2/layout/IconVerticalSolidList"/>
    <dgm:cxn modelId="{BDEBAA3A-62C8-4957-B57B-BB473BFD9E72}" type="presParOf" srcId="{A62C0BC2-1EA0-4981-9901-85424FAF81C4}" destId="{0171E7E4-0B65-4200-9D38-B0CAE3F6B931}" srcOrd="3" destOrd="0" presId="urn:microsoft.com/office/officeart/2018/2/layout/IconVerticalSolidList"/>
    <dgm:cxn modelId="{87EC9193-24B8-4CC4-A24B-8210C7849836}" type="presParOf" srcId="{DDD79138-8E72-44EC-A862-DF99F41F5F9E}" destId="{B93B2FE0-58FA-4CC9-A7AB-762FB65E9EFF}" srcOrd="3" destOrd="0" presId="urn:microsoft.com/office/officeart/2018/2/layout/IconVerticalSolidList"/>
    <dgm:cxn modelId="{9A5B25F0-6C90-452A-B045-A03202D833FB}" type="presParOf" srcId="{DDD79138-8E72-44EC-A862-DF99F41F5F9E}" destId="{89038533-5CAF-4148-8158-D9B38051522C}" srcOrd="4" destOrd="0" presId="urn:microsoft.com/office/officeart/2018/2/layout/IconVerticalSolidList"/>
    <dgm:cxn modelId="{76F27700-04F8-4625-AE69-649E658A25C6}" type="presParOf" srcId="{89038533-5CAF-4148-8158-D9B38051522C}" destId="{8DB2FA27-CB87-4091-BACB-3FEECF7C039A}" srcOrd="0" destOrd="0" presId="urn:microsoft.com/office/officeart/2018/2/layout/IconVerticalSolidList"/>
    <dgm:cxn modelId="{C8047B94-5F7B-484D-B65F-B7732DC54E9A}" type="presParOf" srcId="{89038533-5CAF-4148-8158-D9B38051522C}" destId="{0F7B91AA-E0CC-4778-8191-C67C4D5C6E4C}" srcOrd="1" destOrd="0" presId="urn:microsoft.com/office/officeart/2018/2/layout/IconVerticalSolidList"/>
    <dgm:cxn modelId="{A7042EC5-02F0-4D9A-A26A-9265C0D8E76B}" type="presParOf" srcId="{89038533-5CAF-4148-8158-D9B38051522C}" destId="{7B40129E-BEDC-4AF1-89B2-555EE3C57604}" srcOrd="2" destOrd="0" presId="urn:microsoft.com/office/officeart/2018/2/layout/IconVerticalSolidList"/>
    <dgm:cxn modelId="{CABB4EB0-8E5B-49F8-9D47-E19C35D4C744}" type="presParOf" srcId="{89038533-5CAF-4148-8158-D9B38051522C}" destId="{9097C213-46DF-4D24-B438-1B27CCD4F2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3FC5E-6160-7843-816C-BAF99016AE5D}">
      <dsp:nvSpPr>
        <dsp:cNvPr id="0" name=""/>
        <dsp:cNvSpPr/>
      </dsp:nvSpPr>
      <dsp:spPr>
        <a:xfrm>
          <a:off x="4343309" y="1623570"/>
          <a:ext cx="159260" cy="1305839"/>
        </a:xfrm>
        <a:custGeom>
          <a:avLst/>
          <a:gdLst/>
          <a:ahLst/>
          <a:cxnLst/>
          <a:rect l="0" t="0" r="0" b="0"/>
          <a:pathLst>
            <a:path>
              <a:moveTo>
                <a:pt x="0" y="0"/>
              </a:moveTo>
              <a:lnTo>
                <a:pt x="0" y="1305839"/>
              </a:lnTo>
              <a:lnTo>
                <a:pt x="159260" y="1305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947E1A-D0C9-1F49-BEE1-13CE5280B02D}">
      <dsp:nvSpPr>
        <dsp:cNvPr id="0" name=""/>
        <dsp:cNvSpPr/>
      </dsp:nvSpPr>
      <dsp:spPr>
        <a:xfrm>
          <a:off x="4343309" y="1623570"/>
          <a:ext cx="159260" cy="520202"/>
        </a:xfrm>
        <a:custGeom>
          <a:avLst/>
          <a:gdLst/>
          <a:ahLst/>
          <a:cxnLst/>
          <a:rect l="0" t="0" r="0" b="0"/>
          <a:pathLst>
            <a:path>
              <a:moveTo>
                <a:pt x="0" y="0"/>
              </a:moveTo>
              <a:lnTo>
                <a:pt x="0" y="520202"/>
              </a:lnTo>
              <a:lnTo>
                <a:pt x="159260" y="5202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2DDC73-0FE8-E74A-AC7C-B32E6581F45B}">
      <dsp:nvSpPr>
        <dsp:cNvPr id="0" name=""/>
        <dsp:cNvSpPr/>
      </dsp:nvSpPr>
      <dsp:spPr>
        <a:xfrm>
          <a:off x="4722285" y="869735"/>
          <a:ext cx="91440" cy="222965"/>
        </a:xfrm>
        <a:custGeom>
          <a:avLst/>
          <a:gdLst/>
          <a:ahLst/>
          <a:cxnLst/>
          <a:rect l="0" t="0" r="0" b="0"/>
          <a:pathLst>
            <a:path>
              <a:moveTo>
                <a:pt x="45720" y="0"/>
              </a:moveTo>
              <a:lnTo>
                <a:pt x="45720" y="222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DA4C98-A017-D442-A433-1E0296FBD5E1}">
      <dsp:nvSpPr>
        <dsp:cNvPr id="0" name=""/>
        <dsp:cNvSpPr/>
      </dsp:nvSpPr>
      <dsp:spPr>
        <a:xfrm>
          <a:off x="3106382" y="1623570"/>
          <a:ext cx="642352" cy="222965"/>
        </a:xfrm>
        <a:custGeom>
          <a:avLst/>
          <a:gdLst/>
          <a:ahLst/>
          <a:cxnLst/>
          <a:rect l="0" t="0" r="0" b="0"/>
          <a:pathLst>
            <a:path>
              <a:moveTo>
                <a:pt x="0" y="0"/>
              </a:moveTo>
              <a:lnTo>
                <a:pt x="0" y="111482"/>
              </a:lnTo>
              <a:lnTo>
                <a:pt x="642352" y="111482"/>
              </a:lnTo>
              <a:lnTo>
                <a:pt x="642352" y="222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6ACA53-880A-E047-B069-79B50889E974}">
      <dsp:nvSpPr>
        <dsp:cNvPr id="0" name=""/>
        <dsp:cNvSpPr/>
      </dsp:nvSpPr>
      <dsp:spPr>
        <a:xfrm>
          <a:off x="1756218" y="3223394"/>
          <a:ext cx="265429" cy="488400"/>
        </a:xfrm>
        <a:custGeom>
          <a:avLst/>
          <a:gdLst/>
          <a:ahLst/>
          <a:cxnLst/>
          <a:rect l="0" t="0" r="0" b="0"/>
          <a:pathLst>
            <a:path>
              <a:moveTo>
                <a:pt x="0" y="0"/>
              </a:moveTo>
              <a:lnTo>
                <a:pt x="0" y="488400"/>
              </a:lnTo>
              <a:lnTo>
                <a:pt x="265429" y="4884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3F36C-E2F3-BC4B-B332-47C197AC2116}">
      <dsp:nvSpPr>
        <dsp:cNvPr id="0" name=""/>
        <dsp:cNvSpPr/>
      </dsp:nvSpPr>
      <dsp:spPr>
        <a:xfrm>
          <a:off x="2418309" y="2377405"/>
          <a:ext cx="91440" cy="222965"/>
        </a:xfrm>
        <a:custGeom>
          <a:avLst/>
          <a:gdLst/>
          <a:ahLst/>
          <a:cxnLst/>
          <a:rect l="0" t="0" r="0" b="0"/>
          <a:pathLst>
            <a:path>
              <a:moveTo>
                <a:pt x="45720" y="0"/>
              </a:moveTo>
              <a:lnTo>
                <a:pt x="45720" y="222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5B2B6-7C1C-954B-9CC3-BBCDC6ABAC4E}">
      <dsp:nvSpPr>
        <dsp:cNvPr id="0" name=""/>
        <dsp:cNvSpPr/>
      </dsp:nvSpPr>
      <dsp:spPr>
        <a:xfrm>
          <a:off x="2464029" y="1623570"/>
          <a:ext cx="642352" cy="222965"/>
        </a:xfrm>
        <a:custGeom>
          <a:avLst/>
          <a:gdLst/>
          <a:ahLst/>
          <a:cxnLst/>
          <a:rect l="0" t="0" r="0" b="0"/>
          <a:pathLst>
            <a:path>
              <a:moveTo>
                <a:pt x="642352" y="0"/>
              </a:moveTo>
              <a:lnTo>
                <a:pt x="642352" y="111482"/>
              </a:lnTo>
              <a:lnTo>
                <a:pt x="0" y="111482"/>
              </a:lnTo>
              <a:lnTo>
                <a:pt x="0" y="222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6BB2C-9736-FD41-B09B-ECD3A9201ABA}">
      <dsp:nvSpPr>
        <dsp:cNvPr id="0" name=""/>
        <dsp:cNvSpPr/>
      </dsp:nvSpPr>
      <dsp:spPr>
        <a:xfrm>
          <a:off x="3060662" y="869735"/>
          <a:ext cx="91440" cy="222965"/>
        </a:xfrm>
        <a:custGeom>
          <a:avLst/>
          <a:gdLst/>
          <a:ahLst/>
          <a:cxnLst/>
          <a:rect l="0" t="0" r="0" b="0"/>
          <a:pathLst>
            <a:path>
              <a:moveTo>
                <a:pt x="45720" y="0"/>
              </a:moveTo>
              <a:lnTo>
                <a:pt x="45720" y="222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23D7D-30FE-DA4C-9203-E785F9207E3F}">
      <dsp:nvSpPr>
        <dsp:cNvPr id="0" name=""/>
        <dsp:cNvSpPr/>
      </dsp:nvSpPr>
      <dsp:spPr>
        <a:xfrm>
          <a:off x="6102" y="33886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repérés dans Embase (0)</a:t>
          </a:r>
        </a:p>
      </dsp:txBody>
      <dsp:txXfrm>
        <a:off x="6102" y="338865"/>
        <a:ext cx="1061739" cy="530869"/>
      </dsp:txXfrm>
    </dsp:sp>
    <dsp:sp modelId="{1B2AF8F3-61D6-EF40-BB28-0A544F717330}">
      <dsp:nvSpPr>
        <dsp:cNvPr id="0" name=""/>
        <dsp:cNvSpPr/>
      </dsp:nvSpPr>
      <dsp:spPr>
        <a:xfrm>
          <a:off x="1290807" y="33886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repérés dans Cochrane (0)</a:t>
          </a:r>
        </a:p>
      </dsp:txBody>
      <dsp:txXfrm>
        <a:off x="1290807" y="338865"/>
        <a:ext cx="1061739" cy="530869"/>
      </dsp:txXfrm>
    </dsp:sp>
    <dsp:sp modelId="{379D3D05-6D6F-874C-BA2E-65BBA3A8B5C7}">
      <dsp:nvSpPr>
        <dsp:cNvPr id="0" name=""/>
        <dsp:cNvSpPr/>
      </dsp:nvSpPr>
      <dsp:spPr>
        <a:xfrm>
          <a:off x="2575512" y="33886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repérés dans Medline (64)</a:t>
          </a:r>
        </a:p>
      </dsp:txBody>
      <dsp:txXfrm>
        <a:off x="2575512" y="338865"/>
        <a:ext cx="1061739" cy="530869"/>
      </dsp:txXfrm>
    </dsp:sp>
    <dsp:sp modelId="{BC7603ED-F520-4848-91DD-07EB8B568AA8}">
      <dsp:nvSpPr>
        <dsp:cNvPr id="0" name=""/>
        <dsp:cNvSpPr/>
      </dsp:nvSpPr>
      <dsp:spPr>
        <a:xfrm>
          <a:off x="2575512" y="1092700"/>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sélectionnés (64)</a:t>
          </a:r>
        </a:p>
      </dsp:txBody>
      <dsp:txXfrm>
        <a:off x="2575512" y="1092700"/>
        <a:ext cx="1061739" cy="530869"/>
      </dsp:txXfrm>
    </dsp:sp>
    <dsp:sp modelId="{A09235A4-8740-2041-A12D-592DA8D8D8A3}">
      <dsp:nvSpPr>
        <dsp:cNvPr id="0" name=""/>
        <dsp:cNvSpPr/>
      </dsp:nvSpPr>
      <dsp:spPr>
        <a:xfrm>
          <a:off x="1933159" y="184653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après élimination de doublons (64)</a:t>
          </a:r>
        </a:p>
      </dsp:txBody>
      <dsp:txXfrm>
        <a:off x="1933159" y="1846535"/>
        <a:ext cx="1061739" cy="530869"/>
      </dsp:txXfrm>
    </dsp:sp>
    <dsp:sp modelId="{ABA9227F-1C7F-B34C-95B5-3BB8CB3E4F0A}">
      <dsp:nvSpPr>
        <dsp:cNvPr id="0" name=""/>
        <dsp:cNvSpPr/>
      </dsp:nvSpPr>
      <dsp:spPr>
        <a:xfrm>
          <a:off x="1579266" y="2600370"/>
          <a:ext cx="1769527" cy="6230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répondant aux critères et jugés utile suite à l'application de la grille G-TRUST	 (2) </a:t>
          </a:r>
        </a:p>
      </dsp:txBody>
      <dsp:txXfrm>
        <a:off x="1579266" y="2600370"/>
        <a:ext cx="1769527" cy="623023"/>
      </dsp:txXfrm>
    </dsp:sp>
    <dsp:sp modelId="{8D285B26-0499-364A-92DF-7CD758C5C2AB}">
      <dsp:nvSpPr>
        <dsp:cNvPr id="0" name=""/>
        <dsp:cNvSpPr/>
      </dsp:nvSpPr>
      <dsp:spPr>
        <a:xfrm>
          <a:off x="2021648" y="3446359"/>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sélectionnés (2) </a:t>
          </a:r>
        </a:p>
      </dsp:txBody>
      <dsp:txXfrm>
        <a:off x="2021648" y="3446359"/>
        <a:ext cx="1061739" cy="530869"/>
      </dsp:txXfrm>
    </dsp:sp>
    <dsp:sp modelId="{658192FC-9A80-DB47-8B7E-E9D2F48B287F}">
      <dsp:nvSpPr>
        <dsp:cNvPr id="0" name=""/>
        <dsp:cNvSpPr/>
      </dsp:nvSpPr>
      <dsp:spPr>
        <a:xfrm>
          <a:off x="3217865" y="184653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Times New Roman" panose="02020603050405020304" pitchFamily="18" charset="0"/>
              <a:cs typeface="Times New Roman" panose="02020603050405020304" pitchFamily="18" charset="0"/>
            </a:rPr>
            <a:t>Documents exclus sur la base du titre (62)</a:t>
          </a:r>
        </a:p>
      </dsp:txBody>
      <dsp:txXfrm>
        <a:off x="3217865" y="1846535"/>
        <a:ext cx="1061739" cy="530869"/>
      </dsp:txXfrm>
    </dsp:sp>
    <dsp:sp modelId="{959F3B70-BD3C-F74F-BDCA-09D057525838}">
      <dsp:nvSpPr>
        <dsp:cNvPr id="0" name=""/>
        <dsp:cNvSpPr/>
      </dsp:nvSpPr>
      <dsp:spPr>
        <a:xfrm>
          <a:off x="4237135" y="338865"/>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Recensement de la littérature grise</a:t>
          </a:r>
        </a:p>
      </dsp:txBody>
      <dsp:txXfrm>
        <a:off x="4237135" y="338865"/>
        <a:ext cx="1061739" cy="530869"/>
      </dsp:txXfrm>
    </dsp:sp>
    <dsp:sp modelId="{F7BDEA32-B809-B343-8AE8-1ABB167EF1D3}">
      <dsp:nvSpPr>
        <dsp:cNvPr id="0" name=""/>
        <dsp:cNvSpPr/>
      </dsp:nvSpPr>
      <dsp:spPr>
        <a:xfrm>
          <a:off x="4237135" y="1092700"/>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sélectionnés (2)</a:t>
          </a:r>
        </a:p>
      </dsp:txBody>
      <dsp:txXfrm>
        <a:off x="4237135" y="1092700"/>
        <a:ext cx="1061739" cy="530869"/>
      </dsp:txXfrm>
    </dsp:sp>
    <dsp:sp modelId="{58901465-F603-A74C-9937-86EB5061059B}">
      <dsp:nvSpPr>
        <dsp:cNvPr id="0" name=""/>
        <dsp:cNvSpPr/>
      </dsp:nvSpPr>
      <dsp:spPr>
        <a:xfrm>
          <a:off x="4502570" y="1846535"/>
          <a:ext cx="2156287" cy="594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Times New Roman" panose="02020603050405020304" pitchFamily="18" charset="0"/>
              <a:cs typeface="Times New Roman" panose="02020603050405020304" pitchFamily="18" charset="0"/>
            </a:rPr>
            <a:t>Documents répondant aux critères et jugés utile suite à l'application de la grille G-TRUST	 (1)</a:t>
          </a:r>
        </a:p>
      </dsp:txBody>
      <dsp:txXfrm>
        <a:off x="4502570" y="1846535"/>
        <a:ext cx="2156287" cy="594473"/>
      </dsp:txXfrm>
    </dsp:sp>
    <dsp:sp modelId="{601AC32B-82EF-374D-8F35-BD80609FEAAB}">
      <dsp:nvSpPr>
        <dsp:cNvPr id="0" name=""/>
        <dsp:cNvSpPr/>
      </dsp:nvSpPr>
      <dsp:spPr>
        <a:xfrm>
          <a:off x="4502570" y="2663974"/>
          <a:ext cx="1061739" cy="53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CA" sz="1100" kern="1200">
              <a:latin typeface="Times New Roman" panose="02020603050405020304" pitchFamily="18" charset="0"/>
              <a:cs typeface="Times New Roman" panose="02020603050405020304" pitchFamily="18" charset="0"/>
            </a:rPr>
            <a:t>Documents sélectionnés (1)</a:t>
          </a:r>
        </a:p>
      </dsp:txBody>
      <dsp:txXfrm>
        <a:off x="4502570" y="2663974"/>
        <a:ext cx="1061739" cy="530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CC5F1-FF2A-41E3-9127-2020B677BA96}">
      <dsp:nvSpPr>
        <dsp:cNvPr id="0" name=""/>
        <dsp:cNvSpPr/>
      </dsp:nvSpPr>
      <dsp:spPr>
        <a:xfrm>
          <a:off x="0" y="606"/>
          <a:ext cx="10515600" cy="1420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A8945-BE0D-4430-9F8E-83D12A736918}">
      <dsp:nvSpPr>
        <dsp:cNvPr id="0" name=""/>
        <dsp:cNvSpPr/>
      </dsp:nvSpPr>
      <dsp:spPr>
        <a:xfrm>
          <a:off x="429622" y="320160"/>
          <a:ext cx="781131" cy="781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EB5DB-8E66-4349-87F5-1BC88F71305B}">
      <dsp:nvSpPr>
        <dsp:cNvPr id="0" name=""/>
        <dsp:cNvSpPr/>
      </dsp:nvSpPr>
      <dsp:spPr>
        <a:xfrm>
          <a:off x="1640375" y="606"/>
          <a:ext cx="8875224" cy="142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09" tIns="150309" rIns="150309" bIns="150309" numCol="1" spcCol="1270" anchor="ctr" anchorCtr="0">
          <a:noAutofit/>
        </a:bodyPr>
        <a:lstStyle/>
        <a:p>
          <a:pPr marL="0" lvl="0" indent="0" algn="l" defTabSz="1111250">
            <a:lnSpc>
              <a:spcPct val="100000"/>
            </a:lnSpc>
            <a:spcBef>
              <a:spcPct val="0"/>
            </a:spcBef>
            <a:spcAft>
              <a:spcPct val="35000"/>
            </a:spcAft>
            <a:buNone/>
          </a:pPr>
          <a:r>
            <a:rPr lang="fr-FR" sz="2500" kern="1200" dirty="0"/>
            <a:t>Guides de pratique : résultats étonnement bas vu un manque de rigueur et transparence</a:t>
          </a:r>
          <a:endParaRPr lang="en-US" sz="2500" kern="1200" dirty="0"/>
        </a:p>
      </dsp:txBody>
      <dsp:txXfrm>
        <a:off x="1640375" y="606"/>
        <a:ext cx="8875224" cy="1420238"/>
      </dsp:txXfrm>
    </dsp:sp>
    <dsp:sp modelId="{71E5ACCC-3175-45A9-9CCD-2AD4C128A91F}">
      <dsp:nvSpPr>
        <dsp:cNvPr id="0" name=""/>
        <dsp:cNvSpPr/>
      </dsp:nvSpPr>
      <dsp:spPr>
        <a:xfrm>
          <a:off x="0" y="1775905"/>
          <a:ext cx="10515600" cy="1420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C15DB-FCB4-4BFC-A106-2FDCAF10AA32}">
      <dsp:nvSpPr>
        <dsp:cNvPr id="0" name=""/>
        <dsp:cNvSpPr/>
      </dsp:nvSpPr>
      <dsp:spPr>
        <a:xfrm>
          <a:off x="429622" y="2095459"/>
          <a:ext cx="781131" cy="781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1E7E4-0B65-4200-9D38-B0CAE3F6B931}">
      <dsp:nvSpPr>
        <dsp:cNvPr id="0" name=""/>
        <dsp:cNvSpPr/>
      </dsp:nvSpPr>
      <dsp:spPr>
        <a:xfrm>
          <a:off x="1640375" y="1775905"/>
          <a:ext cx="8875224" cy="142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09" tIns="150309" rIns="150309" bIns="150309" numCol="1" spcCol="1270" anchor="ctr" anchorCtr="0">
          <a:noAutofit/>
        </a:bodyPr>
        <a:lstStyle/>
        <a:p>
          <a:pPr marL="0" lvl="0" indent="0" algn="l" defTabSz="1111250">
            <a:lnSpc>
              <a:spcPct val="100000"/>
            </a:lnSpc>
            <a:spcBef>
              <a:spcPct val="0"/>
            </a:spcBef>
            <a:spcAft>
              <a:spcPct val="35000"/>
            </a:spcAft>
            <a:buNone/>
          </a:pPr>
          <a:r>
            <a:rPr lang="fr-FR" sz="2500" kern="1200"/>
            <a:t>Guides de pratique : susceptible aux biais de confirmation</a:t>
          </a:r>
          <a:endParaRPr lang="en-US" sz="2500" kern="1200"/>
        </a:p>
      </dsp:txBody>
      <dsp:txXfrm>
        <a:off x="1640375" y="1775905"/>
        <a:ext cx="8875224" cy="1420238"/>
      </dsp:txXfrm>
    </dsp:sp>
    <dsp:sp modelId="{8DB2FA27-CB87-4091-BACB-3FEECF7C039A}">
      <dsp:nvSpPr>
        <dsp:cNvPr id="0" name=""/>
        <dsp:cNvSpPr/>
      </dsp:nvSpPr>
      <dsp:spPr>
        <a:xfrm>
          <a:off x="0" y="3551204"/>
          <a:ext cx="10515600" cy="1420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B91AA-E0CC-4778-8191-C67C4D5C6E4C}">
      <dsp:nvSpPr>
        <dsp:cNvPr id="0" name=""/>
        <dsp:cNvSpPr/>
      </dsp:nvSpPr>
      <dsp:spPr>
        <a:xfrm>
          <a:off x="429622" y="3870757"/>
          <a:ext cx="781131" cy="7811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7C213-46DF-4D24-B438-1B27CCD4F29A}">
      <dsp:nvSpPr>
        <dsp:cNvPr id="0" name=""/>
        <dsp:cNvSpPr/>
      </dsp:nvSpPr>
      <dsp:spPr>
        <a:xfrm>
          <a:off x="1640375" y="3551204"/>
          <a:ext cx="8875224" cy="142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09" tIns="150309" rIns="150309" bIns="150309" numCol="1" spcCol="1270" anchor="ctr" anchorCtr="0">
          <a:noAutofit/>
        </a:bodyPr>
        <a:lstStyle/>
        <a:p>
          <a:pPr marL="0" lvl="0" indent="0" algn="l" defTabSz="1111250">
            <a:lnSpc>
              <a:spcPct val="100000"/>
            </a:lnSpc>
            <a:spcBef>
              <a:spcPct val="0"/>
            </a:spcBef>
            <a:spcAft>
              <a:spcPct val="35000"/>
            </a:spcAft>
            <a:buNone/>
          </a:pPr>
          <a:r>
            <a:rPr lang="fr-FR" sz="2500" kern="1200"/>
            <a:t>Validité externe acceptable considérant population et systèmes de soins semblables au nôtre</a:t>
          </a:r>
          <a:endParaRPr lang="en-US" sz="2500" kern="1200"/>
        </a:p>
      </dsp:txBody>
      <dsp:txXfrm>
        <a:off x="1640375" y="3551204"/>
        <a:ext cx="8875224" cy="14202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A99-8209-A643-B646-C9979A0556EC}" type="datetimeFigureOut">
              <a:rPr lang="fr-FR" smtClean="0"/>
              <a:t>27/05/2023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C8B9D-6E51-CD46-B9A8-4D018B5F1188}" type="slidenum">
              <a:rPr lang="fr-FR" smtClean="0"/>
              <a:t>‹n°›</a:t>
            </a:fld>
            <a:endParaRPr lang="fr-FR"/>
          </a:p>
        </p:txBody>
      </p:sp>
    </p:spTree>
    <p:extLst>
      <p:ext uri="{BB962C8B-B14F-4D97-AF65-F5344CB8AC3E}">
        <p14:creationId xmlns:p14="http://schemas.microsoft.com/office/powerpoint/2010/main" val="160160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a:t>
            </a:fld>
            <a:endParaRPr lang="fr-FR"/>
          </a:p>
        </p:txBody>
      </p:sp>
    </p:spTree>
    <p:extLst>
      <p:ext uri="{BB962C8B-B14F-4D97-AF65-F5344CB8AC3E}">
        <p14:creationId xmlns:p14="http://schemas.microsoft.com/office/powerpoint/2010/main" val="139979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final, 3 guides sélectionnés.</a:t>
            </a:r>
          </a:p>
          <a:p>
            <a:endParaRPr lang="fr-FR" dirty="0"/>
          </a:p>
          <a:p>
            <a:r>
              <a:rPr lang="fr-FR" dirty="0"/>
              <a:t>Lui du World Organisation fait aux États-Unis avait une mise à jour publiée en 2017.</a:t>
            </a:r>
          </a:p>
          <a:p>
            <a:endParaRPr lang="fr-FR" dirty="0"/>
          </a:p>
          <a:p>
            <a:r>
              <a:rPr lang="fr-FR" dirty="0"/>
              <a:t>L’ACG fait par le Canada a été publié en novembre 2021.</a:t>
            </a:r>
          </a:p>
          <a:p>
            <a:endParaRPr lang="fr-FR" dirty="0"/>
          </a:p>
          <a:p>
            <a:r>
              <a:rPr lang="fr-FR" dirty="0"/>
              <a:t>Le guide du GESA d’Australie a été publié en 2011, encore une fois auteurs contactés pour obtenir la version longue du guide parce que seulement une version abrégée disponible. </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11</a:t>
            </a:fld>
            <a:endParaRPr lang="fr-FR"/>
          </a:p>
        </p:txBody>
      </p:sp>
    </p:spTree>
    <p:extLst>
      <p:ext uri="{BB962C8B-B14F-4D97-AF65-F5344CB8AC3E}">
        <p14:creationId xmlns:p14="http://schemas.microsoft.com/office/powerpoint/2010/main" val="196429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Application de la grille AGREE-II aux 3 guides sélectionnés</a:t>
            </a:r>
          </a:p>
          <a:p>
            <a:endParaRPr lang="fr-FR" dirty="0"/>
          </a:p>
          <a:p>
            <a:r>
              <a:rPr lang="fr-FR" dirty="0"/>
              <a:t>Grille de 6 domaines qui comportent au total 23 éléments différents.</a:t>
            </a:r>
          </a:p>
          <a:p>
            <a:endParaRPr lang="fr-FR" dirty="0"/>
          </a:p>
          <a:p>
            <a:r>
              <a:rPr lang="fr-FR" dirty="0"/>
              <a:t>Aperçu de la grille </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12</a:t>
            </a:fld>
            <a:endParaRPr lang="fr-FR"/>
          </a:p>
        </p:txBody>
      </p:sp>
    </p:spTree>
    <p:extLst>
      <p:ext uri="{BB962C8B-B14F-4D97-AF65-F5344CB8AC3E}">
        <p14:creationId xmlns:p14="http://schemas.microsoft.com/office/powerpoint/2010/main" val="235326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a:p>
            <a:endParaRPr lang="fr-FR" dirty="0"/>
          </a:p>
          <a:p>
            <a:r>
              <a:rPr lang="fr-FR" dirty="0"/>
              <a:t>Par soucis d’uniformité j’ai décidé de faire une échelle de notation détaillée AVANT d’appliquer la grille.</a:t>
            </a:r>
          </a:p>
          <a:p>
            <a:r>
              <a:rPr lang="fr-FR" dirty="0"/>
              <a:t>Score de 0 quand un élément de la grille ne s’applique pas au guide de pratique</a:t>
            </a:r>
          </a:p>
          <a:p>
            <a:r>
              <a:rPr lang="fr-FR" dirty="0"/>
              <a:t>Score de 1 si absence d’informations pertinentes en lien avec un élément</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13</a:t>
            </a:fld>
            <a:endParaRPr lang="fr-FR"/>
          </a:p>
        </p:txBody>
      </p:sp>
    </p:spTree>
    <p:extLst>
      <p:ext uri="{BB962C8B-B14F-4D97-AF65-F5344CB8AC3E}">
        <p14:creationId xmlns:p14="http://schemas.microsoft.com/office/powerpoint/2010/main" val="236527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Scores obtenus pour chacun des guides, plutôt bas, étonnement parce que c’est des documents longs qui paraissent à première vue complet et élaboré selon une certaine rigueur. </a:t>
            </a:r>
          </a:p>
          <a:p>
            <a:endParaRPr lang="fr-FR" dirty="0"/>
          </a:p>
          <a:p>
            <a:r>
              <a:rPr lang="fr-FR" dirty="0"/>
              <a:t>Principale raison : </a:t>
            </a:r>
          </a:p>
          <a:p>
            <a:pPr marL="171450" indent="-171450">
              <a:buFontTx/>
              <a:buChar char="-"/>
            </a:pPr>
            <a:r>
              <a:rPr lang="fr-FR" dirty="0"/>
              <a:t>Manque de rigueur dans l’élaboration des recommandations</a:t>
            </a:r>
          </a:p>
          <a:p>
            <a:pPr marL="171450" indent="-171450">
              <a:buFontTx/>
              <a:buChar char="-"/>
            </a:pPr>
            <a:r>
              <a:rPr lang="fr-FR" dirty="0"/>
              <a:t>Beaucoup d’informations manquantes quant aux références, méthodologie, critères de sélection des preuves, formulation des recommandations, etc.</a:t>
            </a:r>
          </a:p>
          <a:p>
            <a:pPr marL="171450" indent="-171450">
              <a:buFontTx/>
              <a:buChar char="-"/>
            </a:pPr>
            <a:r>
              <a:rPr lang="fr-FR" dirty="0"/>
              <a:t>Question de recherche, population cible, objectif du guide non mentionné</a:t>
            </a:r>
          </a:p>
          <a:p>
            <a:pPr marL="171450" indent="-171450">
              <a:buFontTx/>
              <a:buChar char="-"/>
            </a:pPr>
            <a:r>
              <a:rPr lang="fr-FR" dirty="0"/>
              <a:t>Difficile de savoir la fonction des membres qui ont écris le guide : gastro, médecin de famille, etc. </a:t>
            </a:r>
          </a:p>
          <a:p>
            <a:pPr marL="171450" indent="-171450">
              <a:buFontTx/>
              <a:buChar char="-"/>
            </a:pPr>
            <a:r>
              <a:rPr lang="fr-FR" dirty="0"/>
              <a:t>Pas de déclaration de conflit d’intérêt dans tous les guides</a:t>
            </a:r>
          </a:p>
          <a:p>
            <a:endParaRPr lang="fr-FR" i="1"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14</a:t>
            </a:fld>
            <a:endParaRPr lang="fr-FR"/>
          </a:p>
        </p:txBody>
      </p:sp>
    </p:spTree>
    <p:extLst>
      <p:ext uri="{BB962C8B-B14F-4D97-AF65-F5344CB8AC3E}">
        <p14:creationId xmlns:p14="http://schemas.microsoft.com/office/powerpoint/2010/main" val="72324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Surestimation parce que avant d’appliquer la grille, j’ai établi une échelle de notation : le score de 0 était réservé aux éléments qui s’appliquaient pas aux guides.</a:t>
            </a:r>
          </a:p>
          <a:p>
            <a:r>
              <a:rPr lang="fr-FR" dirty="0"/>
              <a:t>Donc d’emblé le plus bas score possible était de 1, donc au final, si je n’avais pas choisi ça, les scores auraient été encore plus bas.</a:t>
            </a:r>
          </a:p>
          <a:p>
            <a:endParaRPr lang="fr-FR" dirty="0"/>
          </a:p>
          <a:p>
            <a:r>
              <a:rPr lang="fr-FR" dirty="0"/>
              <a:t>L’autre limite est comme je l’ai dit précédemment le fait que j’étais la seule évaluatrice. </a:t>
            </a:r>
          </a:p>
          <a:p>
            <a:r>
              <a:rPr lang="fr-FR" dirty="0"/>
              <a:t>Toutefois, j’ai ajouté toutes les grilles détaillées en annexe du projet et j’ai justifié mon score pour chaque élément de chaque grille de chaque étude (!!!)</a:t>
            </a:r>
          </a:p>
          <a:p>
            <a:endParaRPr lang="fr-FR" sz="1200" dirty="0">
              <a:effectLst/>
              <a:latin typeface="+mn-lt"/>
              <a:ea typeface="+mn-ea"/>
            </a:endParaRPr>
          </a:p>
          <a:p>
            <a:r>
              <a:rPr lang="fr-FR" sz="1200" dirty="0">
                <a:effectLst/>
                <a:latin typeface="+mn-lt"/>
                <a:ea typeface="+mn-ea"/>
              </a:rPr>
              <a:t>Je crois que les </a:t>
            </a:r>
            <a:r>
              <a:rPr lang="fr-CA" sz="1800" dirty="0">
                <a:effectLst/>
                <a:latin typeface="Times New Roman" panose="02020603050405020304" pitchFamily="18" charset="0"/>
                <a:ea typeface="Times New Roman" panose="02020603050405020304" pitchFamily="18" charset="0"/>
              </a:rPr>
              <a:t>guides de pratiques sont fortement susceptibles aux biais de confirmation. </a:t>
            </a: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Les auteurs, pour la plupart des spécialistes, peuvent facilement rechercher des études qui appuient leurs pratiques plutôt que de rechercher des études avec le plus d’évidences, indépendamment de si cela correspond ou non à leur pratique. </a:t>
            </a:r>
          </a:p>
          <a:p>
            <a:endParaRPr lang="fr-CA" sz="1800" dirty="0">
              <a:effectLst/>
              <a:latin typeface="Times New Roman" panose="02020603050405020304" pitchFamily="18" charset="0"/>
            </a:endParaRPr>
          </a:p>
          <a:p>
            <a:r>
              <a:rPr lang="fr-CA" sz="1800" dirty="0">
                <a:effectLst/>
                <a:latin typeface="Times New Roman" panose="02020603050405020304" pitchFamily="18" charset="0"/>
              </a:rPr>
              <a:t>Validité externe qui à mon avis est importante surtout dans ce genre de maladie ou la prise en charge change et dépend de la prévalence et des ressources disponibles. Guides de pratiques élaborés dans des pays avec systèmes de soins semblables au nôtre (États-Unis, Australie, etc.).</a:t>
            </a:r>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15</a:t>
            </a:fld>
            <a:endParaRPr lang="fr-FR"/>
          </a:p>
        </p:txBody>
      </p:sp>
    </p:spTree>
    <p:extLst>
      <p:ext uri="{BB962C8B-B14F-4D97-AF65-F5344CB8AC3E}">
        <p14:creationId xmlns:p14="http://schemas.microsoft.com/office/powerpoint/2010/main" val="93858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Symptômes typiques du RGO sont surtout le pyrosis et la régurgitation</a:t>
            </a: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But de traiter est de prévenir la principale complication qui est l’</a:t>
            </a:r>
            <a:r>
              <a:rPr lang="fr-CA" sz="1800" i="0" dirty="0" err="1">
                <a:effectLst/>
                <a:latin typeface="Times New Roman" panose="02020603050405020304" pitchFamily="18" charset="0"/>
                <a:ea typeface="Times New Roman" panose="02020603050405020304" pitchFamily="18" charset="0"/>
                <a:cs typeface="Times New Roman" panose="02020603050405020304" pitchFamily="18" charset="0"/>
              </a:rPr>
              <a:t>oeosophage</a:t>
            </a: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 de Barrett</a:t>
            </a: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Le diagnostic est clinique, 1/3 des cas de RGO sont visibles à l’OGD</a:t>
            </a: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Symptômes d’alarmes = OGD</a:t>
            </a: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La pHmétrie est un test intéressant pour évaluer s’il y a une corrélation entre les symptômes et les RGO chez les patients qui ne répondent pas à une thérapie aux IPP. </a:t>
            </a:r>
            <a:endParaRPr lang="fr-CA" sz="180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Une fois qu’il y a eu réponse au traitement, il devrait être possible pour les patients de prendre des IPP au besoin selon leur symptomatologie. </a:t>
            </a:r>
            <a:endParaRPr lang="fr-CA" sz="180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CA" sz="1800" i="0" dirty="0">
                <a:effectLst/>
                <a:latin typeface="Times New Roman" panose="02020603050405020304" pitchFamily="18" charset="0"/>
                <a:ea typeface="Times New Roman" panose="02020603050405020304" pitchFamily="18" charset="0"/>
                <a:cs typeface="Times New Roman" panose="02020603050405020304" pitchFamily="18" charset="0"/>
              </a:rPr>
              <a:t>Modification du poids, consommation alcool sont des FR sur lesquels les auteurs insistent dans les 3 guides.</a:t>
            </a:r>
            <a:endParaRPr lang="fr-CA"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16</a:t>
            </a:fld>
            <a:endParaRPr lang="fr-FR"/>
          </a:p>
        </p:txBody>
      </p:sp>
    </p:spTree>
    <p:extLst>
      <p:ext uri="{BB962C8B-B14F-4D97-AF65-F5344CB8AC3E}">
        <p14:creationId xmlns:p14="http://schemas.microsoft.com/office/powerpoint/2010/main" val="377359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Parmi les éléments sur lesquels les auteurs s’entendent : </a:t>
            </a:r>
          </a:p>
          <a:p>
            <a:r>
              <a:rPr lang="fr-FR" dirty="0"/>
              <a:t>Sx atypiques du RGO donc les sx qu’on ne peut pas nécessairement dire qu’ils sont associés au RGO</a:t>
            </a:r>
          </a:p>
          <a:p>
            <a:r>
              <a:rPr lang="fr-FR" dirty="0"/>
              <a:t>Si amélioration de ces sx avec IPP -&gt; confirme que 2</a:t>
            </a:r>
            <a:r>
              <a:rPr lang="fr-FR" baseline="30000" dirty="0"/>
              <a:t>nd</a:t>
            </a:r>
            <a:r>
              <a:rPr lang="fr-FR" dirty="0"/>
              <a:t> à RGO, mais peuvent aussi persister et dans ce cas là investigations supplémentaires et autres dx à suspecter</a:t>
            </a:r>
          </a:p>
          <a:p>
            <a:endParaRPr lang="fr-FR" dirty="0"/>
          </a:p>
          <a:p>
            <a:r>
              <a:rPr lang="fr-FR" dirty="0"/>
              <a:t>Sx d’alarmes :</a:t>
            </a:r>
          </a:p>
          <a:p>
            <a:r>
              <a:rPr lang="fr-FR" dirty="0"/>
              <a:t>Si quelqu’un n’a JAMAIS eu de RGO et de novo à 55-60 ans, considéré comme un </a:t>
            </a:r>
            <a:r>
              <a:rPr lang="fr-FR" dirty="0" err="1"/>
              <a:t>red</a:t>
            </a:r>
            <a:r>
              <a:rPr lang="fr-FR" dirty="0"/>
              <a:t> flag</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17</a:t>
            </a:fld>
            <a:endParaRPr lang="fr-FR"/>
          </a:p>
        </p:txBody>
      </p:sp>
    </p:spTree>
    <p:extLst>
      <p:ext uri="{BB962C8B-B14F-4D97-AF65-F5344CB8AC3E}">
        <p14:creationId xmlns:p14="http://schemas.microsoft.com/office/powerpoint/2010/main" val="229825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prise en charge non-pharmacologique a une grande importance…</a:t>
            </a:r>
          </a:p>
          <a:p>
            <a:r>
              <a:rPr lang="fr-FR" dirty="0"/>
              <a:t>Perte de poids et cessation tabagique sont vrmt importants </a:t>
            </a:r>
            <a:r>
              <a:rPr lang="fr-FR" dirty="0" err="1"/>
              <a:t>pcq</a:t>
            </a:r>
            <a:r>
              <a:rPr lang="fr-FR" dirty="0"/>
              <a:t> sont aussi FR de néo de l’œsophage</a:t>
            </a:r>
          </a:p>
          <a:p>
            <a:endParaRPr lang="fr-FR" dirty="0"/>
          </a:p>
          <a:p>
            <a:r>
              <a:rPr lang="fr-FR" dirty="0"/>
              <a:t>Le temps d’administration des IPP est important à valider </a:t>
            </a:r>
            <a:r>
              <a:rPr lang="fr-FR" dirty="0" err="1"/>
              <a:t>pcq</a:t>
            </a:r>
            <a:r>
              <a:rPr lang="fr-FR" dirty="0"/>
              <a:t> si la prise est le soir ou encore pas au bon moment, ne joue pas vrmt sur l’acidité gastrique SAUF pour le </a:t>
            </a:r>
            <a:r>
              <a:rPr lang="fr-FR" dirty="0" err="1"/>
              <a:t>dexilant</a:t>
            </a:r>
            <a:r>
              <a:rPr lang="fr-FR" dirty="0"/>
              <a:t> avec son double mécanisme d’action.</a:t>
            </a:r>
          </a:p>
          <a:p>
            <a:endParaRPr lang="fr-FR" dirty="0"/>
          </a:p>
          <a:p>
            <a:r>
              <a:rPr lang="fr-FR" dirty="0"/>
              <a:t>Si on a des aliments à éviter : chocolat, menthe, repas gras ou épicé et alcool sont ceux qui ont montré un </a:t>
            </a:r>
            <a:r>
              <a:rPr lang="fr-FR" dirty="0" err="1"/>
              <a:t>relachement</a:t>
            </a:r>
            <a:r>
              <a:rPr lang="fr-FR" dirty="0"/>
              <a:t> du sphincter </a:t>
            </a:r>
            <a:r>
              <a:rPr lang="fr-FR" dirty="0" err="1"/>
              <a:t>oesophagien</a:t>
            </a:r>
            <a:r>
              <a:rPr lang="fr-FR" dirty="0"/>
              <a:t> inférieur en laboratoire sont probablement les plus important avec la cessation tabagique.</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18</a:t>
            </a:fld>
            <a:endParaRPr lang="fr-FR"/>
          </a:p>
        </p:txBody>
      </p:sp>
    </p:spTree>
    <p:extLst>
      <p:ext uri="{BB962C8B-B14F-4D97-AF65-F5344CB8AC3E}">
        <p14:creationId xmlns:p14="http://schemas.microsoft.com/office/powerpoint/2010/main" val="280664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Seulement pour mentionner les FR de l’œsophage de </a:t>
            </a:r>
            <a:r>
              <a:rPr lang="fr-FR" dirty="0" err="1"/>
              <a:t>barrett</a:t>
            </a:r>
            <a:endParaRPr lang="fr-FR" dirty="0"/>
          </a:p>
          <a:p>
            <a:endParaRPr lang="fr-FR" dirty="0"/>
          </a:p>
          <a:p>
            <a:r>
              <a:rPr lang="fr-FR" dirty="0"/>
              <a:t>Si pt est connu avec du RGO x 10 ans ET 2 facteurs de risques ou plus = indication de OGD d’emblé</a:t>
            </a:r>
          </a:p>
          <a:p>
            <a:endParaRPr lang="fr-FR" dirty="0"/>
          </a:p>
          <a:p>
            <a:r>
              <a:rPr lang="fr-FR" dirty="0"/>
              <a:t>Donc pt de 60 ans</a:t>
            </a:r>
          </a:p>
          <a:p>
            <a:r>
              <a:rPr lang="fr-FR" dirty="0"/>
              <a:t>Fumeur</a:t>
            </a:r>
          </a:p>
          <a:p>
            <a:r>
              <a:rPr lang="fr-FR" dirty="0"/>
              <a:t>DX RGO x 10 ans chronique qui nécessite IPP</a:t>
            </a:r>
          </a:p>
          <a:p>
            <a:endParaRPr lang="fr-FR" dirty="0"/>
          </a:p>
          <a:p>
            <a:r>
              <a:rPr lang="fr-FR" dirty="0"/>
              <a:t>Devrait avoir dépistage de l’œsophage de Barrett avec OGD si n’a jamais eu d’OGD</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19</a:t>
            </a:fld>
            <a:endParaRPr lang="fr-FR"/>
          </a:p>
        </p:txBody>
      </p:sp>
    </p:spTree>
    <p:extLst>
      <p:ext uri="{BB962C8B-B14F-4D97-AF65-F5344CB8AC3E}">
        <p14:creationId xmlns:p14="http://schemas.microsoft.com/office/powerpoint/2010/main" val="385010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L’ultime objectif de cette revue de guide était de définir la PEC optimale du RGO en première ligne... </a:t>
            </a:r>
          </a:p>
          <a:p>
            <a:endParaRPr lang="fr-FR" dirty="0"/>
          </a:p>
          <a:p>
            <a:r>
              <a:rPr lang="fr-FR" dirty="0"/>
              <a:t>J’ai donc décidé de faire un algorithme basé sur les recommandations des 3 guides de pratiques + littérature grise (Médecin du Québec, </a:t>
            </a:r>
            <a:r>
              <a:rPr lang="fr-FR" dirty="0" err="1"/>
              <a:t>UpToDate</a:t>
            </a:r>
            <a:r>
              <a:rPr lang="fr-FR" dirty="0"/>
              <a:t>, etc.)</a:t>
            </a:r>
          </a:p>
          <a:p>
            <a:endParaRPr lang="fr-FR" dirty="0"/>
          </a:p>
          <a:p>
            <a:r>
              <a:rPr lang="fr-FR" dirty="0"/>
              <a:t>J’ai aussi demandé à un gastro-entérologue à la CSL de revoir l’algorithme pour voir s’il était d’accord et aussi dans le but de pouvoir le rendre disponible pour qu’il puisse être utilisé et utilisable à la CSL. </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20</a:t>
            </a:fld>
            <a:endParaRPr lang="fr-FR"/>
          </a:p>
        </p:txBody>
      </p:sp>
    </p:spTree>
    <p:extLst>
      <p:ext uri="{BB962C8B-B14F-4D97-AF65-F5344CB8AC3E}">
        <p14:creationId xmlns:p14="http://schemas.microsoft.com/office/powerpoint/2010/main" val="118422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3</a:t>
            </a:fld>
            <a:endParaRPr lang="fr-FR"/>
          </a:p>
        </p:txBody>
      </p:sp>
    </p:spTree>
    <p:extLst>
      <p:ext uri="{BB962C8B-B14F-4D97-AF65-F5344CB8AC3E}">
        <p14:creationId xmlns:p14="http://schemas.microsoft.com/office/powerpoint/2010/main" val="165339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la symptomatologie est légère, intermittente, pas d’impact sur la qualité de vie, parfois ça vaut la peine d’essayer seulement la modification des HDV</a:t>
            </a:r>
          </a:p>
          <a:p>
            <a:endParaRPr lang="fr-FR" dirty="0"/>
          </a:p>
          <a:p>
            <a:r>
              <a:rPr lang="fr-FR" dirty="0"/>
              <a:t>PAR CONTRE, si les sx sont présents 3 fois par semaine ou plus ET/OU ont un impact sur la qualité de vie, on recommande de débuter IPP d’emblé</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21</a:t>
            </a:fld>
            <a:endParaRPr lang="fr-FR"/>
          </a:p>
        </p:txBody>
      </p:sp>
    </p:spTree>
    <p:extLst>
      <p:ext uri="{BB962C8B-B14F-4D97-AF65-F5344CB8AC3E}">
        <p14:creationId xmlns:p14="http://schemas.microsoft.com/office/powerpoint/2010/main" val="217568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rPr>
              <a:t>Si les sx continuent : Considérer de faire un </a:t>
            </a:r>
            <a:r>
              <a:rPr lang="fr-CA" sz="1800" kern="100" baseline="0" dirty="0" err="1">
                <a:effectLst/>
                <a:latin typeface="Calibri Light" panose="020F0302020204030204" pitchFamily="34" charset="0"/>
                <a:ea typeface="Calibri" panose="020F0502020204030204" pitchFamily="34" charset="0"/>
                <a:cs typeface="Times New Roman" panose="02020603050405020304" pitchFamily="18" charset="0"/>
              </a:rPr>
              <a:t>breath</a:t>
            </a:r>
            <a:r>
              <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rPr>
              <a:t> test pour H pylori</a:t>
            </a:r>
          </a:p>
          <a:p>
            <a:r>
              <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rPr>
              <a:t>Dans les pays ou la prévalence est VRMT élevé, on la fait d’emblé. Ici, prévalence &lt; 30% environ 15% donc c’est OK d’y aller au cas par cas</a:t>
            </a:r>
          </a:p>
          <a:p>
            <a:r>
              <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rPr>
              <a:t>L’autre chose c’est d’optimiser la dose d’IPP donc augmenter à BID</a:t>
            </a:r>
          </a:p>
          <a:p>
            <a:r>
              <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rPr>
              <a:t>*Tjrs aussi valider le moment de la prise est les mesures non pharmaco</a:t>
            </a:r>
          </a:p>
          <a:p>
            <a:endParaRPr lang="fr-CA" sz="1800" kern="100" baseline="0" dirty="0">
              <a:effectLst/>
              <a:latin typeface="Calibri Light" panose="020F0302020204030204" pitchFamily="34" charset="0"/>
              <a:ea typeface="Calibri" panose="020F0502020204030204" pitchFamily="34" charset="0"/>
              <a:cs typeface="Times New Roman" panose="02020603050405020304" pitchFamily="18" charset="0"/>
            </a:endParaRPr>
          </a:p>
          <a:p>
            <a:r>
              <a:rPr lang="fr-CA" sz="1800" kern="100" baseline="30000" dirty="0">
                <a:effectLst/>
                <a:latin typeface="Calibri Light" panose="020F0302020204030204" pitchFamily="34" charset="0"/>
                <a:ea typeface="Calibri" panose="020F0502020204030204" pitchFamily="34" charset="0"/>
                <a:cs typeface="Times New Roman" panose="02020603050405020304" pitchFamily="18" charset="0"/>
              </a:rPr>
              <a:t>a </a:t>
            </a:r>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L’optimisation de la dose d’IPP à BID est supérieur à une double dose DIE pour maintenir un pH gastrique &gt; 4 pendant 24 heures.</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 </a:t>
            </a:r>
          </a:p>
          <a:p>
            <a:pPr algn="just"/>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Y’a aussi l’option de changer l’IPP par un autre, mais…</a:t>
            </a:r>
          </a:p>
          <a:p>
            <a:pPr algn="just"/>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1800" kern="100" baseline="30000" dirty="0">
                <a:effectLst/>
                <a:latin typeface="Calibri Light" panose="020F0302020204030204" pitchFamily="34" charset="0"/>
                <a:ea typeface="Calibri" panose="020F0502020204030204" pitchFamily="34" charset="0"/>
                <a:cs typeface="Times New Roman" panose="02020603050405020304" pitchFamily="18" charset="0"/>
              </a:rPr>
              <a:t>b </a:t>
            </a:r>
            <a:r>
              <a:rPr lang="fr-CA" sz="1800" kern="100" dirty="0">
                <a:solidFill>
                  <a:srgbClr val="212121"/>
                </a:solidFill>
                <a:effectLst/>
                <a:latin typeface="Calibri Light" panose="020F0302020204030204" pitchFamily="34" charset="0"/>
                <a:ea typeface="Calibri" panose="020F0502020204030204" pitchFamily="34" charset="0"/>
                <a:cs typeface="Times New Roman" panose="02020603050405020304" pitchFamily="18" charset="0"/>
              </a:rPr>
              <a:t>Remplacer un IPP par un autre IPP chez un patient souffrant de RGO serait autant efficace qu’augmenter la posologie à BID. </a:t>
            </a:r>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Certaines études suggèrent qu’une variation inter-individuelle du métabolisme du CYP2C19 affecte la réponse aux IPP.  Si un changement de molécule est considéré, il peut être intéressant d’opter pour un IPP qui ne dépend pas du CYP2C19, tel que le rabeprazole.</a:t>
            </a:r>
            <a:r>
              <a:rPr lang="fr-CA" sz="1800" kern="100" baseline="30000" dirty="0">
                <a:effectLst/>
                <a:latin typeface="Calibri Light" panose="020F0302020204030204" pitchFamily="34" charset="0"/>
                <a:ea typeface="Calibri" panose="020F0502020204030204" pitchFamily="34" charset="0"/>
                <a:cs typeface="Times New Roman" panose="02020603050405020304" pitchFamily="18" charset="0"/>
              </a:rPr>
              <a:t>1</a:t>
            </a:r>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 Selon une étude, chez les patients ne répondant pas aux IPP, la majorité de leurs épisodes de RGO étaient causé par un reflux faiblement acide. De plus, jusqu’à 5% de tous les épisodes de RGO peuvent être des reflux alcalins. Dans ces contextes, l’ajout d’IPP ajoute peu de soulagement supplémentaire.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 </a:t>
            </a:r>
          </a:p>
          <a:p>
            <a:pPr algn="just"/>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Ultimement si malgré ces changements la, soit augmenter la dose, changer de molécule et un </a:t>
            </a:r>
            <a:r>
              <a:rPr lang="fr-CA" sz="1800" kern="100" dirty="0" err="1">
                <a:effectLst/>
                <a:latin typeface="Calibri Light" panose="020F0302020204030204" pitchFamily="34" charset="0"/>
                <a:ea typeface="Calibri" panose="020F0502020204030204" pitchFamily="34" charset="0"/>
                <a:cs typeface="Times New Roman" panose="02020603050405020304" pitchFamily="18" charset="0"/>
              </a:rPr>
              <a:t>breath</a:t>
            </a:r>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 test négatif si applicable, indication de faire OGD…</a:t>
            </a:r>
          </a:p>
          <a:p>
            <a:pPr algn="just"/>
            <a:endParaRPr lang="fr-CA"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endParaRPr lang="fr-CA"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Si les symptômes sont soulagés avec IPP, tenter un sevrage après que les sx soient résolu depuis 8 sem. Si ça échoue, on recommence l’IPP à la dose qui était efficace et on retente le sevrage. On met l’IPP en PRN. </a:t>
            </a:r>
          </a:p>
          <a:p>
            <a:pPr algn="just"/>
            <a:endParaRPr lang="fr-CA"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r>
              <a:rPr lang="fr-CA" sz="1800" kern="100" baseline="30000" dirty="0">
                <a:effectLst/>
                <a:latin typeface="Calibri Light" panose="020F0302020204030204" pitchFamily="34" charset="0"/>
                <a:ea typeface="Calibri" panose="020F0502020204030204" pitchFamily="34" charset="0"/>
                <a:cs typeface="Times New Roman" panose="02020603050405020304" pitchFamily="18" charset="0"/>
              </a:rPr>
              <a:t>c </a:t>
            </a:r>
            <a:r>
              <a:rPr lang="fr-CA" sz="1800" kern="100" dirty="0">
                <a:effectLst/>
                <a:latin typeface="Calibri Light" panose="020F0302020204030204" pitchFamily="34" charset="0"/>
                <a:ea typeface="Calibri" panose="020F0502020204030204" pitchFamily="34" charset="0"/>
                <a:cs typeface="Times New Roman" panose="02020603050405020304" pitchFamily="18" charset="0"/>
              </a:rPr>
              <a:t>Bien que le RGO soit une condition chronique, la suppression de l’acidité gastrique peut ne plus être nécessaire avec le temps. Toutefois, ne sont pas visés les patients qui présentent un œsophage de Barrett, une oesophagite érosive grade D selon la classification de Los Angeles ou encore des saignements gastrointestinaux.</a:t>
            </a:r>
          </a:p>
          <a:p>
            <a:pPr algn="just"/>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22</a:t>
            </a:fld>
            <a:endParaRPr lang="fr-FR"/>
          </a:p>
        </p:txBody>
      </p:sp>
    </p:spTree>
    <p:extLst>
      <p:ext uri="{BB962C8B-B14F-4D97-AF65-F5344CB8AC3E}">
        <p14:creationId xmlns:p14="http://schemas.microsoft.com/office/powerpoint/2010/main" val="222116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Si résultat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aN</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…besoin d’aide de la gastro, à ce moment là qu’on peut penser à manométrie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oesophagienne</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 ou pHmétrie voir si y’a pas autre chose ou si on peut pas mettre le RGO en évidence d’une autre manière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pcq</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 l’OGD N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exlcue</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 pas le dx de 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aseline="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Mais si l’OGD est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aN</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 c’est pas mal sur le RGO est confirmé.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Si ça montre un œsophage de </a:t>
            </a:r>
            <a:r>
              <a:rPr lang="fr-CA" sz="1800" baseline="0" dirty="0" err="1">
                <a:effectLst/>
                <a:latin typeface="Calibri Light" panose="020F0302020204030204" pitchFamily="34" charset="0"/>
                <a:ea typeface="Calibri" panose="020F0502020204030204" pitchFamily="34" charset="0"/>
                <a:cs typeface="Times New Roman" panose="02020603050405020304" pitchFamily="18" charset="0"/>
              </a:rPr>
              <a:t>barrett</a:t>
            </a: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 c’est PEC gastro avec suivi endoscopique chaque 2-3 ans et IPP à vie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aseline="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Sinon, si RGO confirmé à l’OGD, PEC avec IPP, on peut changer de molécule si pas déjà tenté dans le passé. Si persiste quand même les sx, réf en spécialité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Si pas de CI, tenter de cesser IPP 1 fois par année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aseline="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0" dirty="0">
                <a:effectLst/>
                <a:latin typeface="Calibri Light" panose="020F0302020204030204" pitchFamily="34" charset="0"/>
                <a:ea typeface="Calibri" panose="020F0502020204030204" pitchFamily="34" charset="0"/>
                <a:cs typeface="Times New Roman" panose="02020603050405020304" pitchFamily="18" charset="0"/>
              </a:rPr>
              <a:t>Le magnésium….les recommandations varient. Selon la FDA, on devrait le doser avant de débuter l’IPP et aux suivis annuellement. Selon l’association américaine des gastroentérologues, pas obligé parce que manque de preuve pour le doser d’emblé avant 1 an, donc à la discrétion du clinicien, mais pas une conduite meilleure que l’autre selon les évidences disponibles actuellement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aseline="300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aseline="30000" dirty="0">
                <a:effectLst/>
                <a:latin typeface="Calibri Light" panose="020F0302020204030204" pitchFamily="34" charset="0"/>
                <a:ea typeface="Calibri" panose="020F0502020204030204" pitchFamily="34" charset="0"/>
                <a:cs typeface="Times New Roman" panose="02020603050405020304" pitchFamily="18" charset="0"/>
              </a:rPr>
              <a:t>d</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Données contradictoires entre la FDA et l’Association américaine de gastroentérologie quant à la nécessité de doser le magnésium avant de débuter un traitement et aux suivis. Il n’y a pas suffisamment de données actuellement pour émettre une recommandation significative quant à la surveillance du taux sérique de magnésium chez les patients traités chroniquement avec IPPs.</a:t>
            </a:r>
            <a:r>
              <a:rPr lang="fr-CA" sz="1800" baseline="30000" dirty="0">
                <a:effectLst/>
                <a:latin typeface="Calibri Light" panose="020F0302020204030204" pitchFamily="34" charset="0"/>
                <a:ea typeface="Calibri" panose="020F0502020204030204" pitchFamily="34" charset="0"/>
                <a:cs typeface="Times New Roman" panose="02020603050405020304" pitchFamily="18" charset="0"/>
              </a:rPr>
              <a:t>1</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23</a:t>
            </a:fld>
            <a:endParaRPr lang="fr-FR"/>
          </a:p>
        </p:txBody>
      </p:sp>
    </p:spTree>
    <p:extLst>
      <p:ext uri="{BB962C8B-B14F-4D97-AF65-F5344CB8AC3E}">
        <p14:creationId xmlns:p14="http://schemas.microsoft.com/office/powerpoint/2010/main" val="297445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part les 3 conditions mentionnées précédemment (œsophage de Barrett, oesophagite érosive grade D ou saignement gastro-intestinaux), pour ce qui est du RGO (j’exclu les autres pathologies) il n’y a pas de raison de laisser un patient sous IPP à long terme sans le réévaluer.</a:t>
            </a:r>
          </a:p>
          <a:p>
            <a:endParaRPr lang="fr-FR" dirty="0"/>
          </a:p>
          <a:p>
            <a:r>
              <a:rPr lang="fr-FR" dirty="0"/>
              <a:t>Molécule avec un large spectre d’effets indésirables potentiels</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24</a:t>
            </a:fld>
            <a:endParaRPr lang="fr-FR"/>
          </a:p>
        </p:txBody>
      </p:sp>
    </p:spTree>
    <p:extLst>
      <p:ext uri="{BB962C8B-B14F-4D97-AF65-F5344CB8AC3E}">
        <p14:creationId xmlns:p14="http://schemas.microsoft.com/office/powerpoint/2010/main" val="3821813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début de mon projet j’avais dans l’idée de faire aussi un outil de déprescription puis je me suis rendue compte qu’il y en a plein de disponible. Celui-là est vraiment intéressant de </a:t>
            </a:r>
            <a:r>
              <a:rPr lang="fr-FR" dirty="0" err="1"/>
              <a:t>deprescribing.org</a:t>
            </a:r>
            <a:r>
              <a:rPr lang="fr-FR" dirty="0"/>
              <a:t> et je ne le connaissais pas alors je vous le met ici en référence.</a:t>
            </a:r>
          </a:p>
          <a:p>
            <a:endParaRPr lang="fr-FR" dirty="0"/>
          </a:p>
          <a:p>
            <a:r>
              <a:rPr lang="fr-FR" dirty="0" err="1"/>
              <a:t>Choosing</a:t>
            </a:r>
            <a:r>
              <a:rPr lang="fr-FR" dirty="0"/>
              <a:t> </a:t>
            </a:r>
            <a:r>
              <a:rPr lang="fr-FR" dirty="0" err="1"/>
              <a:t>wisely</a:t>
            </a:r>
            <a:r>
              <a:rPr lang="fr-FR" dirty="0"/>
              <a:t> ont aussi des recommandations sur la déprescription.</a:t>
            </a:r>
          </a:p>
          <a:p>
            <a:endParaRPr lang="fr-FR" dirty="0"/>
          </a:p>
          <a:p>
            <a:r>
              <a:rPr lang="fr-FR" dirty="0"/>
              <a:t>https://</a:t>
            </a:r>
            <a:r>
              <a:rPr lang="fr-FR" dirty="0" err="1"/>
              <a:t>deprescribing.org</a:t>
            </a:r>
            <a:r>
              <a:rPr lang="fr-FR" dirty="0"/>
              <a:t>/</a:t>
            </a:r>
            <a:r>
              <a:rPr lang="fr-FR" dirty="0" err="1"/>
              <a:t>wp</a:t>
            </a:r>
            <a:r>
              <a:rPr lang="fr-FR" dirty="0"/>
              <a:t>-content/</a:t>
            </a:r>
            <a:r>
              <a:rPr lang="fr-FR" dirty="0" err="1"/>
              <a:t>uploads</a:t>
            </a:r>
            <a:r>
              <a:rPr lang="fr-FR" dirty="0"/>
              <a:t>/2018/11/deprescribing-algorithms-2018_Fr.pdf</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25</a:t>
            </a:fld>
            <a:endParaRPr lang="fr-FR"/>
          </a:p>
        </p:txBody>
      </p:sp>
    </p:spTree>
    <p:extLst>
      <p:ext uri="{BB962C8B-B14F-4D97-AF65-F5344CB8AC3E}">
        <p14:creationId xmlns:p14="http://schemas.microsoft.com/office/powerpoint/2010/main" val="370125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Considérant que cette maladie dépend grandement des ressources et que la prévalence change vraiment beaucoup selon les régions, probablement utopique de penser qu’on pourrait avoir UN guide et s’y fier. Probablement que l’outil le mieux adapté à ce type de maladie là est un algorithme qui varie et qui est adapté selon les différentes régions et ressources…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Déprescription des IPP à optimiser </a:t>
            </a:r>
            <a:r>
              <a:rPr lang="fr-FR" dirty="0" err="1"/>
              <a:t>pcq</a:t>
            </a:r>
            <a:r>
              <a:rPr lang="fr-FR" dirty="0"/>
              <a:t> peu de conditions qui nécessite un traitement IPP à vie</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26</a:t>
            </a:fld>
            <a:endParaRPr lang="fr-FR"/>
          </a:p>
        </p:txBody>
      </p:sp>
    </p:spTree>
    <p:extLst>
      <p:ext uri="{BB962C8B-B14F-4D97-AF65-F5344CB8AC3E}">
        <p14:creationId xmlns:p14="http://schemas.microsoft.com/office/powerpoint/2010/main" val="626652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Mes recommandations pour une meilleure PEC de cette maladie sont résumés dans l’algorithme que je vous ai présenté et les éléments sur lesquels les 3 guides s’entendent.</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27</a:t>
            </a:fld>
            <a:endParaRPr lang="fr-FR"/>
          </a:p>
        </p:txBody>
      </p:sp>
    </p:spTree>
    <p:extLst>
      <p:ext uri="{BB962C8B-B14F-4D97-AF65-F5344CB8AC3E}">
        <p14:creationId xmlns:p14="http://schemas.microsoft.com/office/powerpoint/2010/main" val="288849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28</a:t>
            </a:fld>
            <a:endParaRPr lang="fr-FR"/>
          </a:p>
        </p:txBody>
      </p:sp>
    </p:spTree>
    <p:extLst>
      <p:ext uri="{BB962C8B-B14F-4D97-AF65-F5344CB8AC3E}">
        <p14:creationId xmlns:p14="http://schemas.microsoft.com/office/powerpoint/2010/main" val="3739363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29</a:t>
            </a:fld>
            <a:endParaRPr lang="fr-FR"/>
          </a:p>
        </p:txBody>
      </p:sp>
    </p:spTree>
    <p:extLst>
      <p:ext uri="{BB962C8B-B14F-4D97-AF65-F5344CB8AC3E}">
        <p14:creationId xmlns:p14="http://schemas.microsoft.com/office/powerpoint/2010/main" val="219235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2016, se classait au 7</a:t>
            </a:r>
            <a:r>
              <a:rPr lang="fr-FR" baseline="30000" dirty="0"/>
              <a:t>e</a:t>
            </a:r>
            <a:r>
              <a:rPr lang="fr-FR" dirty="0"/>
              <a:t> rang des dépenses des régimes publics d’assurance médicaments. </a:t>
            </a:r>
          </a:p>
          <a:p>
            <a:r>
              <a:rPr lang="fr-FR" dirty="0"/>
              <a:t>Un canadien sur 6 allait en présenter les symptômes au cours de sa vie.</a:t>
            </a:r>
          </a:p>
          <a:p>
            <a:r>
              <a:rPr lang="fr-FR" dirty="0"/>
              <a:t>15% des gens qui sont atteint de RGO de manière chronique sont à risque de développer un œsophage de Barrett. </a:t>
            </a:r>
          </a:p>
          <a:p>
            <a:r>
              <a:rPr lang="fr-FR" dirty="0"/>
              <a:t>Et on sait que l’œsophage de Barret est le principal facteur de risque de cancer de l’œsophage. Ce qu’on sait aussi, c’est que le nombre de décès lié au cancer de l’œsophage est en hausse au Canada.</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4</a:t>
            </a:fld>
            <a:endParaRPr lang="fr-FR"/>
          </a:p>
        </p:txBody>
      </p:sp>
    </p:spTree>
    <p:extLst>
      <p:ext uri="{BB962C8B-B14F-4D97-AF65-F5344CB8AC3E}">
        <p14:creationId xmlns:p14="http://schemas.microsoft.com/office/powerpoint/2010/main" val="131224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Ultimement, mon le but de faire une recherche sur revue des guides de pratiques est parvenir à élaborer un algorithme de prise en charge applicable à la médecine familiale.</a:t>
            </a:r>
          </a:p>
          <a:p>
            <a:endParaRPr lang="fr-FR" dirty="0"/>
          </a:p>
          <a:p>
            <a:r>
              <a:rPr lang="fr-FR" dirty="0"/>
              <a:t>Diminue l’hétérogénéité de la pratique </a:t>
            </a:r>
          </a:p>
          <a:p>
            <a:r>
              <a:rPr lang="fr-FR" dirty="0"/>
              <a:t>offre un meilleur service à la population considérant que la gastro-entérologie était parmi les spécialité avec les plus longues listes d’attentes en 2021. </a:t>
            </a:r>
          </a:p>
          <a:p>
            <a:endParaRPr lang="fr-FR" dirty="0"/>
          </a:p>
          <a:p>
            <a:r>
              <a:rPr lang="fr-FR" dirty="0"/>
              <a:t>L’autre point est que lors d’un reportage à Radio-Canada la directrice de l’association des gastro-entérologues du Québec a suggéré comme solution d’offrir des outils aux médecins de famille pour diminuer les demandes de consultation en spécialité, lorsque cela est possible évidemment. </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5</a:t>
            </a:fld>
            <a:endParaRPr lang="fr-FR"/>
          </a:p>
        </p:txBody>
      </p:sp>
    </p:spTree>
    <p:extLst>
      <p:ext uri="{BB962C8B-B14F-4D97-AF65-F5344CB8AC3E}">
        <p14:creationId xmlns:p14="http://schemas.microsoft.com/office/powerpoint/2010/main" val="13614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 question de recherche était donc la suivante : Chez les adultes souffrant de RGO, quel est la prise en charge optimale </a:t>
            </a:r>
            <a:r>
              <a:rPr lang="fr-FR" u="sng" dirty="0"/>
              <a:t>en première ligne</a:t>
            </a:r>
            <a:r>
              <a:rPr lang="fr-FR" u="none" dirty="0"/>
              <a:t> selon les recommandations scientifiques comparativement à la pratique habituelle pour assurer un soulagement des symptômes et une réduction des complications associées à cette maladie?</a:t>
            </a:r>
          </a:p>
          <a:p>
            <a:endParaRPr lang="fr-FR" u="none"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6</a:t>
            </a:fld>
            <a:endParaRPr lang="fr-FR"/>
          </a:p>
        </p:txBody>
      </p:sp>
    </p:spTree>
    <p:extLst>
      <p:ext uri="{BB962C8B-B14F-4D97-AF65-F5344CB8AC3E}">
        <p14:creationId xmlns:p14="http://schemas.microsoft.com/office/powerpoint/2010/main" val="108785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 qui est de la méthodologie j’ai fait ma recherche dans les bases de données EMBASE, </a:t>
            </a:r>
            <a:r>
              <a:rPr lang="fr-FR" dirty="0" err="1"/>
              <a:t>Medline</a:t>
            </a:r>
            <a:r>
              <a:rPr lang="fr-FR" dirty="0"/>
              <a:t> et Cochrane.</a:t>
            </a:r>
          </a:p>
          <a:p>
            <a:endParaRPr lang="fr-FR" dirty="0"/>
          </a:p>
          <a:p>
            <a:r>
              <a:rPr lang="fr-FR" dirty="0"/>
              <a:t>J’ai aussi fait un recensement de la littérature grise et utilisé l’effet boule de neige parmi les ressources qui sont mentionné ici. </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7</a:t>
            </a:fld>
            <a:endParaRPr lang="fr-FR"/>
          </a:p>
        </p:txBody>
      </p:sp>
    </p:spTree>
    <p:extLst>
      <p:ext uri="{BB962C8B-B14F-4D97-AF65-F5344CB8AC3E}">
        <p14:creationId xmlns:p14="http://schemas.microsoft.com/office/powerpoint/2010/main" val="63916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Critères d’inclusion et d’exclusion que j’ai choisi </a:t>
            </a:r>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8</a:t>
            </a:fld>
            <a:endParaRPr lang="fr-FR"/>
          </a:p>
        </p:txBody>
      </p:sp>
    </p:spTree>
    <p:extLst>
      <p:ext uri="{BB962C8B-B14F-4D97-AF65-F5344CB8AC3E}">
        <p14:creationId xmlns:p14="http://schemas.microsoft.com/office/powerpoint/2010/main" val="324111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j’ai mis le diagramme de flot pour vous montrer qu’il y en a pas tant que ça des guides de pratiques qui sont sans prise en charge chirurgicale et/ou endoscopique…</a:t>
            </a:r>
          </a:p>
          <a:p>
            <a:endParaRPr lang="fr-FR" dirty="0"/>
          </a:p>
          <a:p>
            <a:r>
              <a:rPr lang="fr-FR" dirty="0"/>
              <a:t>Ensuite, application de la grille G-TRUST pour connaître l’utilité du guide.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 final, 3 guides retenus sur 4 </a:t>
            </a:r>
            <a:r>
              <a:rPr lang="fr-FR" dirty="0" err="1"/>
              <a:t>pcq</a:t>
            </a:r>
            <a:r>
              <a:rPr lang="fr-FR" dirty="0"/>
              <a:t> un pas utile selon G-TRUST.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J’ai tenté de contacter les auteurs à 2 reprises par e-mail pour voir s’il avait une version plus élaboré, mais sans réponse, donc je l’ai exclu de mon étude.</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9</a:t>
            </a:fld>
            <a:endParaRPr lang="fr-FR"/>
          </a:p>
        </p:txBody>
      </p:sp>
    </p:spTree>
    <p:extLst>
      <p:ext uri="{BB962C8B-B14F-4D97-AF65-F5344CB8AC3E}">
        <p14:creationId xmlns:p14="http://schemas.microsoft.com/office/powerpoint/2010/main" val="35276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Apperçu</a:t>
            </a:r>
            <a:r>
              <a:rPr lang="fr-FR" dirty="0"/>
              <a:t> de la grille G-TRUST : </a:t>
            </a:r>
          </a:p>
          <a:p>
            <a:endParaRPr lang="fr-FR" dirty="0"/>
          </a:p>
          <a:p>
            <a:r>
              <a:rPr lang="fr-FR" dirty="0"/>
              <a:t>Vraiment grille simple qui permet de connaître l’utilité du guide pis savoir si c’est pertinent de l’inclure ou non dans une étude.</a:t>
            </a:r>
          </a:p>
          <a:p>
            <a:endParaRPr lang="fr-FR" dirty="0"/>
          </a:p>
        </p:txBody>
      </p:sp>
      <p:sp>
        <p:nvSpPr>
          <p:cNvPr id="4" name="Espace réservé du numéro de diapositive 3"/>
          <p:cNvSpPr>
            <a:spLocks noGrp="1"/>
          </p:cNvSpPr>
          <p:nvPr>
            <p:ph type="sldNum" sz="quarter" idx="5"/>
          </p:nvPr>
        </p:nvSpPr>
        <p:spPr/>
        <p:txBody>
          <a:bodyPr/>
          <a:lstStyle/>
          <a:p>
            <a:fld id="{746C8B9D-6E51-CD46-B9A8-4D018B5F1188}" type="slidenum">
              <a:rPr lang="fr-FR" smtClean="0"/>
              <a:t>10</a:t>
            </a:fld>
            <a:endParaRPr lang="fr-FR"/>
          </a:p>
        </p:txBody>
      </p:sp>
    </p:spTree>
    <p:extLst>
      <p:ext uri="{BB962C8B-B14F-4D97-AF65-F5344CB8AC3E}">
        <p14:creationId xmlns:p14="http://schemas.microsoft.com/office/powerpoint/2010/main" val="280510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A65DE-6443-2012-523C-FF8493ED6A24}"/>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A4BCB90C-D551-4B60-F690-D2255E7A1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59E637F3-68B4-9F0B-60F8-7385D98B50C5}"/>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D8C2F720-C8C1-3A25-CA34-64BFB8DAE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5D785C-11C2-F360-34BE-89E4E8CCAF15}"/>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186339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38DC2-431C-AC46-B223-4B0072A2CF02}"/>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D3252397-C787-D37A-D1BB-A453F625E9D9}"/>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55153A8-F79E-A3E6-DD32-9C6303648939}"/>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AD343F82-85CD-5B42-7996-48874254A3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93C6D8-FB38-A7EA-D323-DD94E3FEAD93}"/>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64919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B9A230F-4435-F4D2-F041-3E774A68A57E}"/>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A343CD8D-2DAE-C5D8-052A-BDC20957D531}"/>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544F695-9404-90F2-44DB-85EEC6B77840}"/>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EC3A169C-0B54-D494-555B-7B84A437FB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1C21BA-AD82-CB4E-BA73-2E71FEB2BE21}"/>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213885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F586-45C4-ABC8-EF0C-EA0A454A22DF}"/>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65C7E41F-67D3-1F62-8495-57A5B24CEADC}"/>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FFABE3D-629A-CF83-879D-C85C1037AFE7}"/>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1B290E40-C7B4-E91A-F11E-16FA28FEE8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49582E-8CD0-9F70-E72D-68C1F9499817}"/>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284481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B7754-7AAC-0051-9ABD-355F5895E6DB}"/>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26F83505-A8AA-B5CE-7D79-B82EBE0C0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9E3ED83-3B3C-2851-7346-7D1276D956BD}"/>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21B3CBE9-6217-41E8-8C43-9998CB16F5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1E11D0-1DBE-ACF4-7150-6C6977970EFA}"/>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198587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59F46A-BEA5-97CD-8E2C-1B748B75AAC8}"/>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AE4B3B32-1D18-FC55-BB04-6B10273DE240}"/>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2E35AEC0-AE7D-CE14-EA5F-27F472C3537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4E35FF05-4054-B84E-FF1D-3FA9D34A6B17}"/>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FBAFF5D7-654C-D57E-8D45-3A563B61BF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727500-319F-F120-850D-AC3104E55C59}"/>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361877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5016A-CC9D-8B31-56C9-61D2CFBEF16E}"/>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1B105154-4BFC-5969-015E-205BAB47C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C7AC485C-B7C5-173A-C039-D48E1A1856C0}"/>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D5716FE0-0B8C-3B04-448A-3D12065D6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21874D2B-A29F-3F37-EB63-FB2EA58E585F}"/>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533C4450-5206-348E-DD03-DC29CC210D5F}"/>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8" name="Espace réservé du pied de page 7">
            <a:extLst>
              <a:ext uri="{FF2B5EF4-FFF2-40B4-BE49-F238E27FC236}">
                <a16:creationId xmlns:a16="http://schemas.microsoft.com/office/drawing/2014/main" id="{041EAD14-A8E3-496B-BDAF-AC4F9C5ABA3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5E47113-5EC5-1880-03F5-65B1F08CA789}"/>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156220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0D87C-D206-C873-ADD8-24C3B02A3A7E}"/>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161CB94F-873D-F179-4B11-C863C18C1FE5}"/>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4" name="Espace réservé du pied de page 3">
            <a:extLst>
              <a:ext uri="{FF2B5EF4-FFF2-40B4-BE49-F238E27FC236}">
                <a16:creationId xmlns:a16="http://schemas.microsoft.com/office/drawing/2014/main" id="{6C0A084D-314B-2232-7E74-034D5D90B3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A54230C-4778-D2CC-788F-10CF1C8E9D37}"/>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104945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6E6F12-B4F9-DC20-E2D2-E191EDBFFA20}"/>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3" name="Espace réservé du pied de page 2">
            <a:extLst>
              <a:ext uri="{FF2B5EF4-FFF2-40B4-BE49-F238E27FC236}">
                <a16:creationId xmlns:a16="http://schemas.microsoft.com/office/drawing/2014/main" id="{7ABDF4E9-DE7A-8899-9DA0-E9B8CDA706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CE13AF-7A94-D433-AB87-137A2D3AF00F}"/>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254695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94497-0E34-3959-FED2-82506F6393B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60E42B1E-742A-0C15-08EF-7A89BF559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5E4FEBE7-CEAD-0866-D442-6C58989B8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AD7059A9-F35D-1C8C-FB75-F19293AFE91F}"/>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985B21E6-0404-CA29-A43F-C333BB0E90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65DEDB-19EF-6C93-BDD0-A4E21169E0D5}"/>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380663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0BBCA-4C83-1D12-7FC7-267F61BFAEB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04728AB9-39C2-8C82-A4B1-B1956A236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1402412-46D0-20C5-2C32-23B100E4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678562D-DEB7-76E2-515B-FE03C0F02825}"/>
              </a:ext>
            </a:extLst>
          </p:cNvPr>
          <p:cNvSpPr>
            <a:spLocks noGrp="1"/>
          </p:cNvSpPr>
          <p:nvPr>
            <p:ph type="dt" sz="half" idx="10"/>
          </p:nvPr>
        </p:nvSpPr>
        <p:spPr/>
        <p:txBody>
          <a:bodyPr/>
          <a:lstStyle/>
          <a:p>
            <a:fld id="{FCD1CCC8-8681-2849-AC20-CDA53FBE322A}"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D7D5B8D9-A942-B3ED-936A-97EC20FDAD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B64C78-AC18-A821-32DE-C4FE282B6837}"/>
              </a:ext>
            </a:extLst>
          </p:cNvPr>
          <p:cNvSpPr>
            <a:spLocks noGrp="1"/>
          </p:cNvSpPr>
          <p:nvPr>
            <p:ph type="sldNum" sz="quarter" idx="12"/>
          </p:nvPr>
        </p:nvSpPr>
        <p:spPr/>
        <p:txBody>
          <a:bodyPr/>
          <a:lstStyle/>
          <a:p>
            <a:fld id="{2790CE84-80CD-E241-8DCE-C217913EFA6C}" type="slidenum">
              <a:rPr lang="fr-FR" smtClean="0"/>
              <a:t>‹n°›</a:t>
            </a:fld>
            <a:endParaRPr lang="fr-FR"/>
          </a:p>
        </p:txBody>
      </p:sp>
    </p:spTree>
    <p:extLst>
      <p:ext uri="{BB962C8B-B14F-4D97-AF65-F5344CB8AC3E}">
        <p14:creationId xmlns:p14="http://schemas.microsoft.com/office/powerpoint/2010/main" val="157962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E1B81CB-ADCD-4CCB-B7CC-68BE61AEE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8DDCF4C8-1BBA-7286-D3E2-CA346B640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483D41D-C172-E9CE-B050-7995810F1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1CCC8-8681-2849-AC20-CDA53FBE322A}"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A4E19D1C-E6A6-4546-1939-B0E955BEE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0D56981-94DC-B3E9-F81D-307C34672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0CE84-80CD-E241-8DCE-C217913EFA6C}" type="slidenum">
              <a:rPr lang="fr-FR" smtClean="0"/>
              <a:t>‹n°›</a:t>
            </a:fld>
            <a:endParaRPr lang="fr-FR"/>
          </a:p>
        </p:txBody>
      </p:sp>
    </p:spTree>
    <p:extLst>
      <p:ext uri="{BB962C8B-B14F-4D97-AF65-F5344CB8AC3E}">
        <p14:creationId xmlns:p14="http://schemas.microsoft.com/office/powerpoint/2010/main" val="304913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0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2" name="Rectangle 10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0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0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06F0FCF-10E4-0382-AFAE-9EB6092633A7}"/>
              </a:ext>
            </a:extLst>
          </p:cNvPr>
          <p:cNvSpPr>
            <a:spLocks noGrp="1"/>
          </p:cNvSpPr>
          <p:nvPr>
            <p:ph type="title"/>
          </p:nvPr>
        </p:nvSpPr>
        <p:spPr>
          <a:xfrm>
            <a:off x="1282963" y="1238080"/>
            <a:ext cx="9849751" cy="1349671"/>
          </a:xfrm>
        </p:spPr>
        <p:txBody>
          <a:bodyPr anchor="b">
            <a:normAutofit/>
          </a:bodyPr>
          <a:lstStyle/>
          <a:p>
            <a:r>
              <a:rPr lang="fr-CA" sz="3000" b="1">
                <a:effectLst/>
                <a:ea typeface="Times New Roman" panose="02020603050405020304" pitchFamily="18" charset="0"/>
                <a:cs typeface="Arial" panose="020B0604020202020204" pitchFamily="34" charset="0"/>
              </a:rPr>
              <a:t>Prise en charge pharmacologique et non pharmacologique du reflux gastro-œsophagien chez l’adulte</a:t>
            </a:r>
            <a:r>
              <a:rPr lang="fr-CA" sz="3000" b="1">
                <a:effectLst/>
                <a:cs typeface="Arial" panose="020B0604020202020204" pitchFamily="34" charset="0"/>
              </a:rPr>
              <a:t> en médecine familiale</a:t>
            </a:r>
            <a:r>
              <a:rPr lang="fr-CA" sz="3000">
                <a:effectLst/>
                <a:cs typeface="Arial" panose="020B0604020202020204" pitchFamily="34" charset="0"/>
              </a:rPr>
              <a:t>, une revue des guides de pratiques </a:t>
            </a:r>
            <a:endParaRPr lang="fr-FR" sz="3000" dirty="0">
              <a:cs typeface="Arial" panose="020B0604020202020204" pitchFamily="34" charset="0"/>
            </a:endParaRPr>
          </a:p>
        </p:txBody>
      </p:sp>
      <p:sp>
        <p:nvSpPr>
          <p:cNvPr id="3" name="Espace réservé du contenu 2">
            <a:extLst>
              <a:ext uri="{FF2B5EF4-FFF2-40B4-BE49-F238E27FC236}">
                <a16:creationId xmlns:a16="http://schemas.microsoft.com/office/drawing/2014/main" id="{05A0972E-B2FA-27BA-51C1-D00F4BD84406}"/>
              </a:ext>
            </a:extLst>
          </p:cNvPr>
          <p:cNvSpPr>
            <a:spLocks noGrp="1"/>
          </p:cNvSpPr>
          <p:nvPr>
            <p:ph idx="1"/>
          </p:nvPr>
        </p:nvSpPr>
        <p:spPr>
          <a:xfrm>
            <a:off x="1289304" y="2902913"/>
            <a:ext cx="9849751" cy="3032168"/>
          </a:xfrm>
        </p:spPr>
        <p:txBody>
          <a:bodyPr anchor="ctr">
            <a:normAutofit/>
          </a:bodyPr>
          <a:lstStyle/>
          <a:p>
            <a:pPr marL="0" indent="0">
              <a:buNone/>
            </a:pPr>
            <a:endParaRPr lang="fr-FR" sz="1700" dirty="0">
              <a:latin typeface="+mj-lt"/>
              <a:cs typeface="Arial" panose="020B0604020202020204" pitchFamily="34" charset="0"/>
            </a:endParaRPr>
          </a:p>
          <a:p>
            <a:pPr marL="0" indent="0">
              <a:buNone/>
            </a:pPr>
            <a:endParaRPr lang="fr-FR" sz="1700" dirty="0">
              <a:latin typeface="+mj-lt"/>
              <a:cs typeface="Arial" panose="020B0604020202020204" pitchFamily="34" charset="0"/>
            </a:endParaRPr>
          </a:p>
          <a:p>
            <a:pPr marL="0" indent="0">
              <a:buNone/>
            </a:pPr>
            <a:r>
              <a:rPr lang="fr-FR" sz="1700" dirty="0">
                <a:latin typeface="+mj-lt"/>
                <a:cs typeface="Arial" panose="020B0604020202020204" pitchFamily="34" charset="0"/>
              </a:rPr>
              <a:t>Présenté par : </a:t>
            </a:r>
          </a:p>
          <a:p>
            <a:pPr marL="0" indent="0">
              <a:buNone/>
            </a:pPr>
            <a:r>
              <a:rPr lang="fr-FR" sz="1700" dirty="0">
                <a:latin typeface="+mj-lt"/>
                <a:cs typeface="Arial" panose="020B0604020202020204" pitchFamily="34" charset="0"/>
              </a:rPr>
              <a:t>Cynthia Brisson R1</a:t>
            </a:r>
          </a:p>
          <a:p>
            <a:pPr marL="0" indent="0">
              <a:buNone/>
            </a:pPr>
            <a:r>
              <a:rPr lang="fr-FR" sz="1700" dirty="0">
                <a:latin typeface="+mj-lt"/>
                <a:cs typeface="Arial" panose="020B0604020202020204" pitchFamily="34" charset="0"/>
              </a:rPr>
              <a:t>CUMF Cité de la Santé, Laval</a:t>
            </a:r>
          </a:p>
          <a:p>
            <a:pPr marL="0" indent="0">
              <a:buNone/>
            </a:pPr>
            <a:endParaRPr lang="fr-FR" sz="1700" dirty="0">
              <a:latin typeface="+mj-lt"/>
              <a:cs typeface="Arial" panose="020B0604020202020204" pitchFamily="34" charset="0"/>
            </a:endParaRPr>
          </a:p>
          <a:p>
            <a:pPr marL="0" indent="0">
              <a:buNone/>
            </a:pPr>
            <a:endParaRPr lang="fr-FR" sz="1700" dirty="0">
              <a:latin typeface="+mj-lt"/>
              <a:cs typeface="Arial" panose="020B0604020202020204" pitchFamily="34" charset="0"/>
            </a:endParaRPr>
          </a:p>
          <a:p>
            <a:pPr marL="0" indent="0">
              <a:buNone/>
            </a:pPr>
            <a:r>
              <a:rPr lang="fr-FR" sz="1700" dirty="0">
                <a:latin typeface="+mj-lt"/>
                <a:cs typeface="Arial" panose="020B0604020202020204" pitchFamily="34" charset="0"/>
              </a:rPr>
              <a:t>Sous la supervision de Dre Annie Pacitto-Allard</a:t>
            </a:r>
          </a:p>
        </p:txBody>
      </p:sp>
    </p:spTree>
    <p:extLst>
      <p:ext uri="{BB962C8B-B14F-4D97-AF65-F5344CB8AC3E}">
        <p14:creationId xmlns:p14="http://schemas.microsoft.com/office/powerpoint/2010/main" val="70293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C45C86B-4952-C8C3-CD03-FEAE29ECE2F7}"/>
              </a:ext>
            </a:extLst>
          </p:cNvPr>
          <p:cNvPicPr>
            <a:picLocks noChangeAspect="1"/>
          </p:cNvPicPr>
          <p:nvPr/>
        </p:nvPicPr>
        <p:blipFill>
          <a:blip r:embed="rId3"/>
          <a:stretch>
            <a:fillRect/>
          </a:stretch>
        </p:blipFill>
        <p:spPr>
          <a:xfrm>
            <a:off x="4038600" y="1144588"/>
            <a:ext cx="3643313" cy="4560888"/>
          </a:xfrm>
          <a:prstGeom prst="rect">
            <a:avLst/>
          </a:prstGeom>
        </p:spPr>
      </p:pic>
      <p:pic>
        <p:nvPicPr>
          <p:cNvPr id="7" name="Image 6">
            <a:extLst>
              <a:ext uri="{FF2B5EF4-FFF2-40B4-BE49-F238E27FC236}">
                <a16:creationId xmlns:a16="http://schemas.microsoft.com/office/drawing/2014/main" id="{A2E4DB60-3E98-FF75-0033-BE25C93FD4E3}"/>
              </a:ext>
            </a:extLst>
          </p:cNvPr>
          <p:cNvPicPr>
            <a:picLocks noChangeAspect="1"/>
          </p:cNvPicPr>
          <p:nvPr/>
        </p:nvPicPr>
        <p:blipFill>
          <a:blip r:embed="rId4"/>
          <a:stretch>
            <a:fillRect/>
          </a:stretch>
        </p:blipFill>
        <p:spPr>
          <a:xfrm>
            <a:off x="7737475" y="1144588"/>
            <a:ext cx="3487738" cy="4560888"/>
          </a:xfrm>
          <a:prstGeom prst="rect">
            <a:avLst/>
          </a:prstGeom>
        </p:spPr>
      </p:pic>
      <p:sp>
        <p:nvSpPr>
          <p:cNvPr id="2" name="Titre 1">
            <a:extLst>
              <a:ext uri="{FF2B5EF4-FFF2-40B4-BE49-F238E27FC236}">
                <a16:creationId xmlns:a16="http://schemas.microsoft.com/office/drawing/2014/main" id="{BEA19452-1663-F92D-9577-C7DA45C7B63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Grille G-TRUST</a:t>
            </a:r>
          </a:p>
        </p:txBody>
      </p:sp>
    </p:spTree>
    <p:extLst>
      <p:ext uri="{BB962C8B-B14F-4D97-AF65-F5344CB8AC3E}">
        <p14:creationId xmlns:p14="http://schemas.microsoft.com/office/powerpoint/2010/main" val="359190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8">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D0FB0A4-8A1D-D547-7E96-0A9DF4A189F1}"/>
              </a:ext>
            </a:extLst>
          </p:cNvPr>
          <p:cNvSpPr>
            <a:spLocks noGrp="1"/>
          </p:cNvSpPr>
          <p:nvPr>
            <p:ph type="title"/>
          </p:nvPr>
        </p:nvSpPr>
        <p:spPr>
          <a:xfrm>
            <a:off x="841248" y="510047"/>
            <a:ext cx="3300984" cy="1645920"/>
          </a:xfrm>
        </p:spPr>
        <p:txBody>
          <a:bodyPr>
            <a:normAutofit/>
          </a:bodyPr>
          <a:lstStyle/>
          <a:p>
            <a:r>
              <a:rPr lang="fr-FR" sz="2800"/>
              <a:t>Articles sélectionnés</a:t>
            </a:r>
          </a:p>
        </p:txBody>
      </p:sp>
      <p:sp>
        <p:nvSpPr>
          <p:cNvPr id="27" name="Rectangle 20">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2">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83BDC3B-5AED-D533-FA29-4774BDF1ABAD}"/>
              </a:ext>
            </a:extLst>
          </p:cNvPr>
          <p:cNvSpPr>
            <a:spLocks noGrp="1"/>
          </p:cNvSpPr>
          <p:nvPr>
            <p:ph idx="1"/>
          </p:nvPr>
        </p:nvSpPr>
        <p:spPr>
          <a:xfrm>
            <a:off x="4581144" y="510047"/>
            <a:ext cx="6858000" cy="1645920"/>
          </a:xfrm>
        </p:spPr>
        <p:txBody>
          <a:bodyPr anchor="ctr">
            <a:normAutofit/>
          </a:bodyPr>
          <a:lstStyle/>
          <a:p>
            <a:pPr marL="0" indent="0">
              <a:buNone/>
            </a:pPr>
            <a:endParaRPr lang="fr-FR" sz="1800"/>
          </a:p>
          <a:p>
            <a:pPr marL="0" indent="0">
              <a:buNone/>
            </a:pPr>
            <a:endParaRPr lang="fr-FR" sz="1800"/>
          </a:p>
          <a:p>
            <a:pPr marL="0" indent="0">
              <a:buNone/>
            </a:pPr>
            <a:endParaRPr lang="fr-FR" sz="1800"/>
          </a:p>
          <a:p>
            <a:pPr marL="0" indent="0">
              <a:buNone/>
            </a:pPr>
            <a:endParaRPr lang="fr-FR" sz="1800"/>
          </a:p>
          <a:p>
            <a:pPr marL="0" indent="0">
              <a:buNone/>
            </a:pPr>
            <a:endParaRPr lang="fr-FR" sz="1800"/>
          </a:p>
          <a:p>
            <a:pPr marL="0" indent="0">
              <a:buNone/>
            </a:pPr>
            <a:endParaRPr lang="fr-FR" sz="1800"/>
          </a:p>
          <a:p>
            <a:pPr marL="0" indent="0">
              <a:buNone/>
            </a:pPr>
            <a:endParaRPr lang="fr-FR" sz="1800"/>
          </a:p>
          <a:p>
            <a:pPr>
              <a:buFontTx/>
              <a:buChar char="-"/>
            </a:pPr>
            <a:endParaRPr lang="fr-FR" sz="1800"/>
          </a:p>
          <a:p>
            <a:pPr marL="0" indent="0">
              <a:buNone/>
            </a:pPr>
            <a:endParaRPr lang="fr-FR" sz="1800"/>
          </a:p>
        </p:txBody>
      </p:sp>
      <p:pic>
        <p:nvPicPr>
          <p:cNvPr id="10" name="Image 9">
            <a:extLst>
              <a:ext uri="{FF2B5EF4-FFF2-40B4-BE49-F238E27FC236}">
                <a16:creationId xmlns:a16="http://schemas.microsoft.com/office/drawing/2014/main" id="{E4081B24-72A1-EA5E-3776-E40DE40C8F0C}"/>
              </a:ext>
            </a:extLst>
          </p:cNvPr>
          <p:cNvPicPr>
            <a:picLocks noChangeAspect="1"/>
          </p:cNvPicPr>
          <p:nvPr/>
        </p:nvPicPr>
        <p:blipFill>
          <a:blip r:embed="rId3"/>
          <a:stretch>
            <a:fillRect/>
          </a:stretch>
        </p:blipFill>
        <p:spPr>
          <a:xfrm>
            <a:off x="557784" y="3677864"/>
            <a:ext cx="3584448" cy="1496507"/>
          </a:xfrm>
          <a:prstGeom prst="rect">
            <a:avLst/>
          </a:prstGeom>
        </p:spPr>
      </p:pic>
      <p:pic>
        <p:nvPicPr>
          <p:cNvPr id="12" name="Image 11">
            <a:extLst>
              <a:ext uri="{FF2B5EF4-FFF2-40B4-BE49-F238E27FC236}">
                <a16:creationId xmlns:a16="http://schemas.microsoft.com/office/drawing/2014/main" id="{DA79747C-1D81-35C2-BE8D-F862662729F6}"/>
              </a:ext>
            </a:extLst>
          </p:cNvPr>
          <p:cNvPicPr>
            <a:picLocks noChangeAspect="1"/>
          </p:cNvPicPr>
          <p:nvPr/>
        </p:nvPicPr>
        <p:blipFill>
          <a:blip r:embed="rId4"/>
          <a:stretch>
            <a:fillRect/>
          </a:stretch>
        </p:blipFill>
        <p:spPr>
          <a:xfrm rot="16200000">
            <a:off x="5646961" y="2633894"/>
            <a:ext cx="985723" cy="3584448"/>
          </a:xfrm>
          <a:prstGeom prst="rect">
            <a:avLst/>
          </a:prstGeom>
        </p:spPr>
      </p:pic>
      <p:pic>
        <p:nvPicPr>
          <p:cNvPr id="6" name="Image 5">
            <a:extLst>
              <a:ext uri="{FF2B5EF4-FFF2-40B4-BE49-F238E27FC236}">
                <a16:creationId xmlns:a16="http://schemas.microsoft.com/office/drawing/2014/main" id="{C5499B24-A7B1-6397-C6F1-6AE6CBA80085}"/>
              </a:ext>
            </a:extLst>
          </p:cNvPr>
          <p:cNvPicPr>
            <a:picLocks noChangeAspect="1"/>
          </p:cNvPicPr>
          <p:nvPr/>
        </p:nvPicPr>
        <p:blipFill>
          <a:blip r:embed="rId5"/>
          <a:stretch>
            <a:fillRect/>
          </a:stretch>
        </p:blipFill>
        <p:spPr>
          <a:xfrm>
            <a:off x="8137415" y="4018387"/>
            <a:ext cx="3584448" cy="815462"/>
          </a:xfrm>
          <a:prstGeom prst="rect">
            <a:avLst/>
          </a:prstGeom>
        </p:spPr>
      </p:pic>
    </p:spTree>
    <p:extLst>
      <p:ext uri="{BB962C8B-B14F-4D97-AF65-F5344CB8AC3E}">
        <p14:creationId xmlns:p14="http://schemas.microsoft.com/office/powerpoint/2010/main" val="228709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E4C696-E493-21D4-CE52-CE61B1CB656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Grille AGREE-II</a:t>
            </a:r>
          </a:p>
        </p:txBody>
      </p:sp>
      <p:graphicFrame>
        <p:nvGraphicFramePr>
          <p:cNvPr id="4" name="Tableau 3">
            <a:extLst>
              <a:ext uri="{FF2B5EF4-FFF2-40B4-BE49-F238E27FC236}">
                <a16:creationId xmlns:a16="http://schemas.microsoft.com/office/drawing/2014/main" id="{B5EC1F1F-9327-2BE0-9EC1-87041936F33E}"/>
              </a:ext>
            </a:extLst>
          </p:cNvPr>
          <p:cNvGraphicFramePr>
            <a:graphicFrameLocks noGrp="1"/>
          </p:cNvGraphicFramePr>
          <p:nvPr>
            <p:extLst>
              <p:ext uri="{D42A27DB-BD31-4B8C-83A1-F6EECF244321}">
                <p14:modId xmlns:p14="http://schemas.microsoft.com/office/powerpoint/2010/main" val="2119369042"/>
              </p:ext>
            </p:extLst>
          </p:nvPr>
        </p:nvGraphicFramePr>
        <p:xfrm>
          <a:off x="62756" y="2087541"/>
          <a:ext cx="5848057" cy="3523770"/>
        </p:xfrm>
        <a:graphic>
          <a:graphicData uri="http://schemas.openxmlformats.org/drawingml/2006/table">
            <a:tbl>
              <a:tblPr firstRow="1" firstCol="1" bandRow="1"/>
              <a:tblGrid>
                <a:gridCol w="1650084">
                  <a:extLst>
                    <a:ext uri="{9D8B030D-6E8A-4147-A177-3AD203B41FA5}">
                      <a16:colId xmlns:a16="http://schemas.microsoft.com/office/drawing/2014/main" val="125122074"/>
                    </a:ext>
                  </a:extLst>
                </a:gridCol>
                <a:gridCol w="4197973">
                  <a:extLst>
                    <a:ext uri="{9D8B030D-6E8A-4147-A177-3AD203B41FA5}">
                      <a16:colId xmlns:a16="http://schemas.microsoft.com/office/drawing/2014/main" val="1020630005"/>
                    </a:ext>
                  </a:extLst>
                </a:gridCol>
              </a:tblGrid>
              <a:tr h="129376">
                <a:tc>
                  <a:txBody>
                    <a:bodyPr/>
                    <a:lstStyle/>
                    <a:p>
                      <a:pPr algn="just" fontAlgn="t">
                        <a:spcBef>
                          <a:spcPts val="0"/>
                        </a:spcBef>
                        <a:spcAft>
                          <a:spcPts val="0"/>
                        </a:spcAft>
                      </a:pPr>
                      <a:r>
                        <a:rPr lang="fr-CA"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Domaines</a:t>
                      </a:r>
                      <a:endParaRPr lang="fr-CA" sz="4000" b="0" i="0" u="none" strike="noStrike">
                        <a:effectLst/>
                        <a:latin typeface="Arial" panose="020B0604020202020204" pitchFamily="34" charset="0"/>
                      </a:endParaRPr>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CA"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Éléments</a:t>
                      </a:r>
                      <a:endParaRPr lang="fr-CA" sz="4000" b="0" i="0" u="none" strike="noStrike">
                        <a:effectLst/>
                        <a:latin typeface="Arial" panose="020B0604020202020204" pitchFamily="34" charset="0"/>
                      </a:endParaRPr>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07714"/>
                  </a:ext>
                </a:extLst>
              </a:tr>
              <a:tr h="129376">
                <a:tc rowSpan="3">
                  <a:txBody>
                    <a:bodyPr/>
                    <a:lstStyle/>
                    <a:p>
                      <a:pPr algn="l" fontAlgn="t">
                        <a:spcBef>
                          <a:spcPts val="0"/>
                        </a:spcBef>
                        <a:spcAft>
                          <a:spcPts val="0"/>
                        </a:spcAft>
                      </a:pPr>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 Champ et objectifs</a:t>
                      </a:r>
                      <a:endParaRPr lang="fr-CA" sz="4000" b="0" i="0" u="none" strike="noStrike">
                        <a:effectLst/>
                        <a:latin typeface="Arial" panose="020B0604020202020204" pitchFamily="34" charset="0"/>
                      </a:endParaRPr>
                    </a:p>
                  </a:txBody>
                  <a:tcPr marL="70408" marR="70408" marT="35204" marB="35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 Objectif</a:t>
                      </a:r>
                      <a:endParaRPr lang="fr-CA" sz="4000" b="0" i="0" u="none" strike="noStrike">
                        <a:effectLst/>
                        <a:latin typeface="Arial" panose="020B0604020202020204" pitchFamily="34" charset="0"/>
                      </a:endParaRPr>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617049"/>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 Questions</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982978"/>
                  </a:ext>
                </a:extLst>
              </a:tr>
              <a:tr h="129376">
                <a:tc vMerge="1">
                  <a:txBody>
                    <a:bodyPr/>
                    <a:lstStyle/>
                    <a:p>
                      <a:endParaRPr lang="fr-FR"/>
                    </a:p>
                  </a:txBody>
                  <a:tcPr/>
                </a:tc>
                <a:tc>
                  <a:txBody>
                    <a:bodyPr/>
                    <a:lstStyle/>
                    <a:p>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3. Population</a:t>
                      </a:r>
                      <a:endParaRPr lang="fr-FR" sz="4800" dirty="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56983"/>
                  </a:ext>
                </a:extLst>
              </a:tr>
              <a:tr h="129376">
                <a:tc rowSpan="3">
                  <a:txBody>
                    <a:bodyPr/>
                    <a:lstStyle/>
                    <a:p>
                      <a:pPr algn="l" fontAlgn="t">
                        <a:spcBef>
                          <a:spcPts val="0"/>
                        </a:spcBef>
                        <a:spcAft>
                          <a:spcPts val="0"/>
                        </a:spcAft>
                      </a:pPr>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2. Participation des groupes concernés</a:t>
                      </a:r>
                      <a:endParaRPr lang="fr-CA" sz="4000" b="0" i="0" u="none" strike="noStrike" dirty="0">
                        <a:effectLst/>
                        <a:latin typeface="Arial" panose="020B0604020202020204" pitchFamily="34" charset="0"/>
                      </a:endParaRPr>
                    </a:p>
                  </a:txBody>
                  <a:tcPr marL="70408" marR="70408" marT="35204" marB="35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4. Membres du groupe</a:t>
                      </a:r>
                      <a:endParaRPr lang="fr-CA" sz="4000" b="0" i="0" u="none" strike="noStrike" dirty="0">
                        <a:effectLst/>
                        <a:latin typeface="Arial" panose="020B0604020202020204" pitchFamily="34" charset="0"/>
                      </a:endParaRPr>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626204"/>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 Opinions et préférences de la population cible</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273734"/>
                  </a:ext>
                </a:extLst>
              </a:tr>
              <a:tr h="129376">
                <a:tc vMerge="1">
                  <a:txBody>
                    <a:bodyPr/>
                    <a:lstStyle/>
                    <a:p>
                      <a:endParaRPr lang="fr-FR"/>
                    </a:p>
                  </a:txBody>
                  <a:tcPr/>
                </a:tc>
                <a:tc>
                  <a:txBody>
                    <a:bodyPr/>
                    <a:lstStyle/>
                    <a:p>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6. Utilisateurs cibles</a:t>
                      </a:r>
                      <a:endParaRPr lang="fr-FR" sz="4800" dirty="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001815"/>
                  </a:ext>
                </a:extLst>
              </a:tr>
              <a:tr h="129376">
                <a:tc rowSpan="8">
                  <a:txBody>
                    <a:bodyPr/>
                    <a:lstStyle/>
                    <a:p>
                      <a:pPr algn="l" fontAlgn="t">
                        <a:spcBef>
                          <a:spcPts val="0"/>
                        </a:spcBef>
                        <a:spcAft>
                          <a:spcPts val="0"/>
                        </a:spcAft>
                      </a:pPr>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 Rigueur d’élaboration de la recommandation</a:t>
                      </a:r>
                      <a:endParaRPr lang="fr-CA" sz="4000" b="0" i="0" u="none" strike="noStrike">
                        <a:effectLst/>
                        <a:latin typeface="Arial" panose="020B0604020202020204" pitchFamily="34" charset="0"/>
                      </a:endParaRPr>
                    </a:p>
                  </a:txBody>
                  <a:tcPr marL="70408" marR="70408" marT="35204" marB="35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7. Méthodologie</a:t>
                      </a:r>
                      <a:endParaRPr lang="fr-CA" sz="4000" b="0" i="0" u="none" strike="noStrike" dirty="0">
                        <a:effectLst/>
                        <a:latin typeface="Arial" panose="020B0604020202020204" pitchFamily="34" charset="0"/>
                      </a:endParaRPr>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248782"/>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8. Critères de sélection de preuves</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520346"/>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9. Forces et limites des preuves</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206727"/>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 Formulation des recommandations</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024047"/>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11. Considération des bénéfices, effets secondaires et risques en termes de santé</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443513"/>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12. Lien entre les recommandations et les évidences</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407193"/>
                  </a:ext>
                </a:extLst>
              </a:tr>
              <a:tr h="129376">
                <a:tc vMerge="1">
                  <a:txBody>
                    <a:bodyPr/>
                    <a:lstStyle/>
                    <a:p>
                      <a:endParaRPr lang="fr-FR"/>
                    </a:p>
                  </a:txBody>
                  <a:tcPr/>
                </a:tc>
                <a:tc>
                  <a:txBody>
                    <a:bodyPr/>
                    <a:lstStyle/>
                    <a:p>
                      <a:r>
                        <a:rPr lang="fr-CA"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13. Révision externe</a:t>
                      </a:r>
                      <a:endParaRPr lang="fr-FR" sz="480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024352"/>
                  </a:ext>
                </a:extLst>
              </a:tr>
              <a:tr h="129376">
                <a:tc vMerge="1">
                  <a:txBody>
                    <a:bodyPr/>
                    <a:lstStyle/>
                    <a:p>
                      <a:endParaRPr lang="fr-FR"/>
                    </a:p>
                  </a:txBody>
                  <a:tcPr/>
                </a:tc>
                <a:tc>
                  <a:txBody>
                    <a:bodyPr/>
                    <a:lstStyle/>
                    <a:p>
                      <a:r>
                        <a:rPr lang="fr-CA"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14. Procédure d’actualisation</a:t>
                      </a:r>
                      <a:endParaRPr lang="fr-FR" sz="4800" dirty="0"/>
                    </a:p>
                  </a:txBody>
                  <a:tcPr marL="52806" marR="52806" marT="7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53164"/>
                  </a:ext>
                </a:extLst>
              </a:tr>
            </a:tbl>
          </a:graphicData>
        </a:graphic>
      </p:graphicFrame>
      <p:graphicFrame>
        <p:nvGraphicFramePr>
          <p:cNvPr id="13" name="Tableau 12">
            <a:extLst>
              <a:ext uri="{FF2B5EF4-FFF2-40B4-BE49-F238E27FC236}">
                <a16:creationId xmlns:a16="http://schemas.microsoft.com/office/drawing/2014/main" id="{BF4C753B-BFEC-DA89-0434-90C5BBA033DA}"/>
              </a:ext>
            </a:extLst>
          </p:cNvPr>
          <p:cNvGraphicFramePr>
            <a:graphicFrameLocks noGrp="1"/>
          </p:cNvGraphicFramePr>
          <p:nvPr>
            <p:extLst>
              <p:ext uri="{D42A27DB-BD31-4B8C-83A1-F6EECF244321}">
                <p14:modId xmlns:p14="http://schemas.microsoft.com/office/powerpoint/2010/main" val="814835031"/>
              </p:ext>
            </p:extLst>
          </p:nvPr>
        </p:nvGraphicFramePr>
        <p:xfrm>
          <a:off x="5973569" y="2602490"/>
          <a:ext cx="6155675" cy="2493873"/>
        </p:xfrm>
        <a:graphic>
          <a:graphicData uri="http://schemas.openxmlformats.org/drawingml/2006/table">
            <a:tbl>
              <a:tblPr firstRow="1" firstCol="1" bandRow="1"/>
              <a:tblGrid>
                <a:gridCol w="1906407">
                  <a:extLst>
                    <a:ext uri="{9D8B030D-6E8A-4147-A177-3AD203B41FA5}">
                      <a16:colId xmlns:a16="http://schemas.microsoft.com/office/drawing/2014/main" val="2281407146"/>
                    </a:ext>
                  </a:extLst>
                </a:gridCol>
                <a:gridCol w="4249268">
                  <a:extLst>
                    <a:ext uri="{9D8B030D-6E8A-4147-A177-3AD203B41FA5}">
                      <a16:colId xmlns:a16="http://schemas.microsoft.com/office/drawing/2014/main" val="2118039057"/>
                    </a:ext>
                  </a:extLst>
                </a:gridCol>
              </a:tblGrid>
              <a:tr h="277097">
                <a:tc rowSpan="3">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4. Clarté et présentation</a:t>
                      </a:r>
                      <a:endParaRPr lang="fr-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CA" sz="1400">
                          <a:effectLst/>
                          <a:latin typeface="Times New Roman" panose="02020603050405020304" pitchFamily="18" charset="0"/>
                          <a:ea typeface="Times New Roman" panose="02020603050405020304" pitchFamily="18" charset="0"/>
                          <a:cs typeface="Times New Roman" panose="02020603050405020304" pitchFamily="18" charset="0"/>
                        </a:rPr>
                        <a:t>15. Précision des recommandations</a:t>
                      </a:r>
                      <a:endParaRPr lang="fr-C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191981"/>
                  </a:ext>
                </a:extLst>
              </a:tr>
              <a:tr h="277097">
                <a:tc vMerge="1">
                  <a:txBody>
                    <a:bodyPr/>
                    <a:lstStyle/>
                    <a:p>
                      <a:endParaRPr lang="fr-FR"/>
                    </a:p>
                  </a:txBody>
                  <a:tcPr/>
                </a:tc>
                <a:tc>
                  <a:txBody>
                    <a:bodyPr/>
                    <a:lstStyle/>
                    <a:p>
                      <a:r>
                        <a:rPr lang="fr-CA" sz="1400">
                          <a:effectLst/>
                          <a:latin typeface="Times New Roman" panose="02020603050405020304" pitchFamily="18" charset="0"/>
                          <a:ea typeface="Times New Roman" panose="02020603050405020304" pitchFamily="18" charset="0"/>
                          <a:cs typeface="Times New Roman" panose="02020603050405020304" pitchFamily="18" charset="0"/>
                        </a:rPr>
                        <a:t>16. Options de prise en charge</a:t>
                      </a:r>
                      <a:endParaRPr lang="fr-FR" sz="40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452913"/>
                  </a:ext>
                </a:extLst>
              </a:tr>
              <a:tr h="277097">
                <a:tc vMerge="1">
                  <a:txBody>
                    <a:bodyPr/>
                    <a:lstStyle/>
                    <a:p>
                      <a:endParaRPr lang="fr-FR"/>
                    </a:p>
                  </a:txBody>
                  <a:tcPr/>
                </a:tc>
                <a:tc>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17. Recommandations clés identifiables</a:t>
                      </a:r>
                      <a:endParaRPr lang="fr-FR" sz="4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570202"/>
                  </a:ext>
                </a:extLst>
              </a:tr>
              <a:tr h="277097">
                <a:tc rowSpan="4">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5. Applicabilité</a:t>
                      </a:r>
                      <a:endParaRPr lang="fr-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18. Éléments facilitant et obstacles de l’application</a:t>
                      </a:r>
                      <a:endParaRPr lang="fr-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39183"/>
                  </a:ext>
                </a:extLst>
              </a:tr>
              <a:tr h="277097">
                <a:tc vMerge="1">
                  <a:txBody>
                    <a:bodyPr/>
                    <a:lstStyle/>
                    <a:p>
                      <a:endParaRPr lang="fr-FR"/>
                    </a:p>
                  </a:txBody>
                  <a:tcPr/>
                </a:tc>
                <a:tc>
                  <a:txBody>
                    <a:bodyPr/>
                    <a:lstStyle/>
                    <a:p>
                      <a:r>
                        <a:rPr lang="fr-CA" sz="1400">
                          <a:effectLst/>
                          <a:latin typeface="Times New Roman" panose="02020603050405020304" pitchFamily="18" charset="0"/>
                          <a:ea typeface="Times New Roman" panose="02020603050405020304" pitchFamily="18" charset="0"/>
                          <a:cs typeface="Times New Roman" panose="02020603050405020304" pitchFamily="18" charset="0"/>
                        </a:rPr>
                        <a:t>19. Conseils et/ou outils pour la mise en pratique</a:t>
                      </a:r>
                      <a:endParaRPr lang="fr-FR" sz="40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402338"/>
                  </a:ext>
                </a:extLst>
              </a:tr>
              <a:tr h="277097">
                <a:tc vMerge="1">
                  <a:txBody>
                    <a:bodyPr/>
                    <a:lstStyle/>
                    <a:p>
                      <a:endParaRPr lang="fr-FR"/>
                    </a:p>
                  </a:txBody>
                  <a:tcPr/>
                </a:tc>
                <a:tc>
                  <a:txBody>
                    <a:bodyPr/>
                    <a:lstStyle/>
                    <a:p>
                      <a:r>
                        <a:rPr lang="fr-CA" sz="1400">
                          <a:effectLst/>
                          <a:latin typeface="Times New Roman" panose="02020603050405020304" pitchFamily="18" charset="0"/>
                          <a:ea typeface="Times New Roman" panose="02020603050405020304" pitchFamily="18" charset="0"/>
                          <a:cs typeface="Times New Roman" panose="02020603050405020304" pitchFamily="18" charset="0"/>
                        </a:rPr>
                        <a:t>20. Répercussions potentielles sur les ressources</a:t>
                      </a:r>
                      <a:endParaRPr lang="fr-FR" sz="40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64127"/>
                  </a:ext>
                </a:extLst>
              </a:tr>
              <a:tr h="277097">
                <a:tc vMerge="1">
                  <a:txBody>
                    <a:bodyPr/>
                    <a:lstStyle/>
                    <a:p>
                      <a:endParaRPr lang="fr-FR"/>
                    </a:p>
                  </a:txBody>
                  <a:tcPr/>
                </a:tc>
                <a:tc>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21. Critères de suivi et de vérification</a:t>
                      </a:r>
                      <a:endParaRPr lang="fr-FR" sz="4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753911"/>
                  </a:ext>
                </a:extLst>
              </a:tr>
              <a:tr h="277097">
                <a:tc rowSpan="2">
                  <a:txBody>
                    <a:bodyPr/>
                    <a:lstStyle/>
                    <a:p>
                      <a:r>
                        <a:rPr lang="fr-CA" sz="1400">
                          <a:effectLst/>
                          <a:latin typeface="Times New Roman" panose="02020603050405020304" pitchFamily="18" charset="0"/>
                          <a:ea typeface="Times New Roman" panose="02020603050405020304" pitchFamily="18" charset="0"/>
                          <a:cs typeface="Times New Roman" panose="02020603050405020304" pitchFamily="18" charset="0"/>
                        </a:rPr>
                        <a:t>6. Indépendance éditoriale</a:t>
                      </a:r>
                      <a:endParaRPr lang="fr-C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22. Influence des organismes de financement</a:t>
                      </a:r>
                      <a:endParaRPr lang="fr-FR" sz="4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761889"/>
                  </a:ext>
                </a:extLst>
              </a:tr>
              <a:tr h="277097">
                <a:tc vMerge="1">
                  <a:txBody>
                    <a:bodyPr/>
                    <a:lstStyle/>
                    <a:p>
                      <a:endParaRPr lang="fr-FR"/>
                    </a:p>
                  </a:txBody>
                  <a:tcPr/>
                </a:tc>
                <a:tc>
                  <a:txBody>
                    <a:bodyPr/>
                    <a:lstStyle/>
                    <a:p>
                      <a:r>
                        <a:rPr lang="fr-CA" sz="1400" dirty="0">
                          <a:effectLst/>
                          <a:latin typeface="Times New Roman" panose="02020603050405020304" pitchFamily="18" charset="0"/>
                          <a:ea typeface="Times New Roman" panose="02020603050405020304" pitchFamily="18" charset="0"/>
                          <a:cs typeface="Times New Roman" panose="02020603050405020304" pitchFamily="18" charset="0"/>
                        </a:rPr>
                        <a:t>23. Conflits d’intérêts</a:t>
                      </a:r>
                      <a:endParaRPr lang="fr-FR" sz="4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61808"/>
                  </a:ext>
                </a:extLst>
              </a:tr>
            </a:tbl>
          </a:graphicData>
        </a:graphic>
      </p:graphicFrame>
    </p:spTree>
    <p:extLst>
      <p:ext uri="{BB962C8B-B14F-4D97-AF65-F5344CB8AC3E}">
        <p14:creationId xmlns:p14="http://schemas.microsoft.com/office/powerpoint/2010/main" val="3857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8C476C-3E28-8841-3EF7-13671A287FF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Échelle de notation détaillée</a:t>
            </a:r>
          </a:p>
        </p:txBody>
      </p:sp>
      <p:graphicFrame>
        <p:nvGraphicFramePr>
          <p:cNvPr id="3" name="Tableau 2">
            <a:extLst>
              <a:ext uri="{FF2B5EF4-FFF2-40B4-BE49-F238E27FC236}">
                <a16:creationId xmlns:a16="http://schemas.microsoft.com/office/drawing/2014/main" id="{1A24EDC8-36ED-6460-56C7-7359020F25A4}"/>
              </a:ext>
            </a:extLst>
          </p:cNvPr>
          <p:cNvGraphicFramePr>
            <a:graphicFrameLocks noGrp="1"/>
          </p:cNvGraphicFramePr>
          <p:nvPr>
            <p:extLst>
              <p:ext uri="{D42A27DB-BD31-4B8C-83A1-F6EECF244321}">
                <p14:modId xmlns:p14="http://schemas.microsoft.com/office/powerpoint/2010/main" val="2025818482"/>
              </p:ext>
            </p:extLst>
          </p:nvPr>
        </p:nvGraphicFramePr>
        <p:xfrm>
          <a:off x="432225" y="3321950"/>
          <a:ext cx="11327553" cy="1740846"/>
        </p:xfrm>
        <a:graphic>
          <a:graphicData uri="http://schemas.openxmlformats.org/drawingml/2006/table">
            <a:tbl>
              <a:tblPr firstRow="1" firstCol="1" bandRow="1">
                <a:tableStyleId>{3B4B98B0-60AC-42C2-AFA5-B58CD77FA1E5}</a:tableStyleId>
              </a:tblPr>
              <a:tblGrid>
                <a:gridCol w="3146840">
                  <a:extLst>
                    <a:ext uri="{9D8B030D-6E8A-4147-A177-3AD203B41FA5}">
                      <a16:colId xmlns:a16="http://schemas.microsoft.com/office/drawing/2014/main" val="1076069690"/>
                    </a:ext>
                  </a:extLst>
                </a:gridCol>
                <a:gridCol w="1420361">
                  <a:extLst>
                    <a:ext uri="{9D8B030D-6E8A-4147-A177-3AD203B41FA5}">
                      <a16:colId xmlns:a16="http://schemas.microsoft.com/office/drawing/2014/main" val="2527804103"/>
                    </a:ext>
                  </a:extLst>
                </a:gridCol>
                <a:gridCol w="1846699">
                  <a:extLst>
                    <a:ext uri="{9D8B030D-6E8A-4147-A177-3AD203B41FA5}">
                      <a16:colId xmlns:a16="http://schemas.microsoft.com/office/drawing/2014/main" val="3016068984"/>
                    </a:ext>
                  </a:extLst>
                </a:gridCol>
                <a:gridCol w="796217">
                  <a:extLst>
                    <a:ext uri="{9D8B030D-6E8A-4147-A177-3AD203B41FA5}">
                      <a16:colId xmlns:a16="http://schemas.microsoft.com/office/drawing/2014/main" val="1123025674"/>
                    </a:ext>
                  </a:extLst>
                </a:gridCol>
                <a:gridCol w="796217">
                  <a:extLst>
                    <a:ext uri="{9D8B030D-6E8A-4147-A177-3AD203B41FA5}">
                      <a16:colId xmlns:a16="http://schemas.microsoft.com/office/drawing/2014/main" val="361613906"/>
                    </a:ext>
                  </a:extLst>
                </a:gridCol>
                <a:gridCol w="796217">
                  <a:extLst>
                    <a:ext uri="{9D8B030D-6E8A-4147-A177-3AD203B41FA5}">
                      <a16:colId xmlns:a16="http://schemas.microsoft.com/office/drawing/2014/main" val="1590949890"/>
                    </a:ext>
                  </a:extLst>
                </a:gridCol>
                <a:gridCol w="796217">
                  <a:extLst>
                    <a:ext uri="{9D8B030D-6E8A-4147-A177-3AD203B41FA5}">
                      <a16:colId xmlns:a16="http://schemas.microsoft.com/office/drawing/2014/main" val="2311551459"/>
                    </a:ext>
                  </a:extLst>
                </a:gridCol>
                <a:gridCol w="796217">
                  <a:extLst>
                    <a:ext uri="{9D8B030D-6E8A-4147-A177-3AD203B41FA5}">
                      <a16:colId xmlns:a16="http://schemas.microsoft.com/office/drawing/2014/main" val="2461302772"/>
                    </a:ext>
                  </a:extLst>
                </a:gridCol>
                <a:gridCol w="932568">
                  <a:extLst>
                    <a:ext uri="{9D8B030D-6E8A-4147-A177-3AD203B41FA5}">
                      <a16:colId xmlns:a16="http://schemas.microsoft.com/office/drawing/2014/main" val="4034244303"/>
                    </a:ext>
                  </a:extLst>
                </a:gridCol>
              </a:tblGrid>
              <a:tr h="361582">
                <a:tc>
                  <a:txBody>
                    <a:bodyPr/>
                    <a:lstStyle/>
                    <a:p>
                      <a:pPr algn="just">
                        <a:lnSpc>
                          <a:spcPct val="115000"/>
                        </a:lnSpc>
                      </a:pPr>
                      <a:r>
                        <a:rPr lang="fr-CA" sz="1900">
                          <a:effectLst/>
                        </a:rPr>
                        <a:t>SCORE</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0</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1</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2</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3</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4</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5</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6</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just">
                        <a:lnSpc>
                          <a:spcPct val="115000"/>
                        </a:lnSpc>
                      </a:pPr>
                      <a:r>
                        <a:rPr lang="fr-CA" sz="1900">
                          <a:effectLst/>
                        </a:rPr>
                        <a:t>7</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extLst>
                  <a:ext uri="{0D108BD9-81ED-4DB2-BD59-A6C34878D82A}">
                    <a16:rowId xmlns:a16="http://schemas.microsoft.com/office/drawing/2014/main" val="2021099351"/>
                  </a:ext>
                </a:extLst>
              </a:tr>
              <a:tr h="1379264">
                <a:tc>
                  <a:txBody>
                    <a:bodyPr/>
                    <a:lstStyle/>
                    <a:p>
                      <a:pPr algn="l">
                        <a:lnSpc>
                          <a:spcPct val="115000"/>
                        </a:lnSpc>
                      </a:pPr>
                      <a:r>
                        <a:rPr lang="fr-CA" sz="1900">
                          <a:effectLst/>
                        </a:rPr>
                        <a:t>% de l’ensemble des critères et considérations présentés dans AGREE-II sont respectés</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a:t>
                      </a:r>
                    </a:p>
                    <a:p>
                      <a:pPr algn="l">
                        <a:lnSpc>
                          <a:spcPct val="115000"/>
                        </a:lnSpc>
                      </a:pPr>
                      <a:r>
                        <a:rPr lang="fr-CA" sz="1900">
                          <a:effectLst/>
                        </a:rPr>
                        <a:t>Ne s’applique pas</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0%</a:t>
                      </a:r>
                    </a:p>
                    <a:p>
                      <a:pPr algn="l">
                        <a:lnSpc>
                          <a:spcPct val="115000"/>
                        </a:lnSpc>
                      </a:pPr>
                      <a:r>
                        <a:rPr lang="fr-CA" sz="1900">
                          <a:effectLst/>
                        </a:rPr>
                        <a:t>Absence d’informations pertinentes</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1 à 19%</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20 à 39%</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40 à 59%</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60 à 79%</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a:effectLst/>
                        </a:rPr>
                        <a:t>80 à 99%</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tc>
                  <a:txBody>
                    <a:bodyPr/>
                    <a:lstStyle/>
                    <a:p>
                      <a:pPr algn="l">
                        <a:lnSpc>
                          <a:spcPct val="115000"/>
                        </a:lnSpc>
                      </a:pPr>
                      <a:r>
                        <a:rPr lang="fr-CA" sz="1900" dirty="0">
                          <a:effectLst/>
                        </a:rPr>
                        <a:t>100%</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2963" marR="82963" marT="0" marB="0"/>
                </a:tc>
                <a:extLst>
                  <a:ext uri="{0D108BD9-81ED-4DB2-BD59-A6C34878D82A}">
                    <a16:rowId xmlns:a16="http://schemas.microsoft.com/office/drawing/2014/main" val="3955073782"/>
                  </a:ext>
                </a:extLst>
              </a:tr>
            </a:tbl>
          </a:graphicData>
        </a:graphic>
      </p:graphicFrame>
    </p:spTree>
    <p:extLst>
      <p:ext uri="{BB962C8B-B14F-4D97-AF65-F5344CB8AC3E}">
        <p14:creationId xmlns:p14="http://schemas.microsoft.com/office/powerpoint/2010/main" val="391243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BAC62A54-77A6-172D-F246-2671046CB12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Résultats</a:t>
            </a:r>
          </a:p>
        </p:txBody>
      </p:sp>
      <p:graphicFrame>
        <p:nvGraphicFramePr>
          <p:cNvPr id="8" name="Tableau 7">
            <a:extLst>
              <a:ext uri="{FF2B5EF4-FFF2-40B4-BE49-F238E27FC236}">
                <a16:creationId xmlns:a16="http://schemas.microsoft.com/office/drawing/2014/main" id="{3BA8169C-AC32-805A-A636-95CCFDE5A60F}"/>
              </a:ext>
            </a:extLst>
          </p:cNvPr>
          <p:cNvGraphicFramePr>
            <a:graphicFrameLocks noGrp="1"/>
          </p:cNvGraphicFramePr>
          <p:nvPr>
            <p:extLst>
              <p:ext uri="{D42A27DB-BD31-4B8C-83A1-F6EECF244321}">
                <p14:modId xmlns:p14="http://schemas.microsoft.com/office/powerpoint/2010/main" val="748068291"/>
              </p:ext>
            </p:extLst>
          </p:nvPr>
        </p:nvGraphicFramePr>
        <p:xfrm>
          <a:off x="4507996" y="467208"/>
          <a:ext cx="7214614" cy="5923587"/>
        </p:xfrm>
        <a:graphic>
          <a:graphicData uri="http://schemas.openxmlformats.org/drawingml/2006/table">
            <a:tbl>
              <a:tblPr firstRow="1" firstCol="1" bandRow="1">
                <a:noFill/>
              </a:tblPr>
              <a:tblGrid>
                <a:gridCol w="3082168">
                  <a:extLst>
                    <a:ext uri="{9D8B030D-6E8A-4147-A177-3AD203B41FA5}">
                      <a16:colId xmlns:a16="http://schemas.microsoft.com/office/drawing/2014/main" val="259904674"/>
                    </a:ext>
                  </a:extLst>
                </a:gridCol>
                <a:gridCol w="1350713">
                  <a:extLst>
                    <a:ext uri="{9D8B030D-6E8A-4147-A177-3AD203B41FA5}">
                      <a16:colId xmlns:a16="http://schemas.microsoft.com/office/drawing/2014/main" val="716601034"/>
                    </a:ext>
                  </a:extLst>
                </a:gridCol>
                <a:gridCol w="1350712">
                  <a:extLst>
                    <a:ext uri="{9D8B030D-6E8A-4147-A177-3AD203B41FA5}">
                      <a16:colId xmlns:a16="http://schemas.microsoft.com/office/drawing/2014/main" val="4150023631"/>
                    </a:ext>
                  </a:extLst>
                </a:gridCol>
                <a:gridCol w="1431021">
                  <a:extLst>
                    <a:ext uri="{9D8B030D-6E8A-4147-A177-3AD203B41FA5}">
                      <a16:colId xmlns:a16="http://schemas.microsoft.com/office/drawing/2014/main" val="2126575127"/>
                    </a:ext>
                  </a:extLst>
                </a:gridCol>
              </a:tblGrid>
              <a:tr h="410238">
                <a:tc gridSpan="4">
                  <a:txBody>
                    <a:bodyPr/>
                    <a:lstStyle/>
                    <a:p>
                      <a:pPr marL="365760" indent="-365760" algn="l">
                        <a:spcBef>
                          <a:spcPts val="200"/>
                        </a:spcBef>
                      </a:pPr>
                      <a:r>
                        <a:rPr lang="fr-CA" sz="1600" b="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Tableau 5 : Résultats sommaires de l’application de la grille d’évaluation AGREE-II </a:t>
                      </a:r>
                      <a:endParaRPr lang="fr-CA" sz="1600" b="0" kern="1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58" marR="46258" marT="34007" marB="92516" anchor="b">
                    <a:lnL w="12700" cmpd="sng">
                      <a:noFill/>
                    </a:lnL>
                    <a:lnR w="12700" cmpd="sng">
                      <a:noFill/>
                    </a:lnR>
                    <a:lnT w="9525" cap="flat" cmpd="sng" algn="ctr">
                      <a:noFill/>
                      <a:prstDash val="solid"/>
                    </a:lnT>
                    <a:lnB w="38100" cmpd="sng">
                      <a:noFill/>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3178542"/>
                  </a:ext>
                </a:extLst>
              </a:tr>
              <a:tr h="411459">
                <a:tc rowSpan="2">
                  <a:txBody>
                    <a:bodyPr/>
                    <a:lstStyle/>
                    <a:p>
                      <a:pPr algn="l">
                        <a:lnSpc>
                          <a:spcPct val="150000"/>
                        </a:lnSpc>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Domaines</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38100" cmpd="sng">
                      <a:noFill/>
                    </a:lnT>
                    <a:lnB w="12700" cmpd="sng">
                      <a:noFill/>
                      <a:prstDash val="solid"/>
                    </a:lnB>
                    <a:noFill/>
                  </a:tcPr>
                </a:tc>
                <a:tc gridSpan="3">
                  <a:txBody>
                    <a:bodyPr/>
                    <a:lstStyle/>
                    <a:p>
                      <a:pPr algn="ctr">
                        <a:lnSpc>
                          <a:spcPct val="150000"/>
                        </a:lnSpc>
                      </a:pPr>
                      <a:r>
                        <a:rPr lang="fr-CA"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Guides de pratiques</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38100" cmpd="sng">
                      <a:noFill/>
                    </a:lnT>
                    <a:lnB w="12700" cap="flat" cmpd="sng" algn="ctr">
                      <a:solidFill>
                        <a:schemeClr val="accent1"/>
                      </a:solidFill>
                      <a:prstDash val="soli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63043095"/>
                  </a:ext>
                </a:extLst>
              </a:tr>
              <a:tr h="533592">
                <a:tc vMerge="1">
                  <a:txBody>
                    <a:bodyPr/>
                    <a:lstStyle/>
                    <a:p>
                      <a:endParaRPr lang="fr-FR"/>
                    </a:p>
                  </a:txBody>
                  <a:tcPr/>
                </a:tc>
                <a:tc>
                  <a:txBody>
                    <a:bodyPr/>
                    <a:lstStyle/>
                    <a:p>
                      <a:pPr algn="ctr"/>
                      <a:r>
                        <a:rPr lang="fr-CA" sz="12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ACG Clinical Guidelines</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r>
                        <a:rPr lang="fr-CA" sz="12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WGO Global Guideline</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r>
                        <a:rPr lang="fr-CA" sz="12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GORD Clinical Resource</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411666677"/>
                  </a:ext>
                </a:extLst>
              </a:tr>
              <a:tr h="494016">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Champs et objectifs</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05908573"/>
                  </a:ext>
                </a:extLst>
              </a:tr>
              <a:tr h="864078">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Participations des groupes concernés</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35127957"/>
                  </a:ext>
                </a:extLst>
              </a:tr>
              <a:tr h="864078">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Rigueur d’élaboration de la recommandation</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32/56</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19/56</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14/56</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074172501"/>
                  </a:ext>
                </a:extLst>
              </a:tr>
              <a:tr h="494016">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Clarté et présentation</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9/21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64624290"/>
                  </a:ext>
                </a:extLst>
              </a:tr>
              <a:tr h="494016">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Applicabilité</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15/28</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18/28</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6/28</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2573082003"/>
                  </a:ext>
                </a:extLst>
              </a:tr>
              <a:tr h="494016">
                <a:tc>
                  <a:txBody>
                    <a:bodyPr/>
                    <a:lstStyle/>
                    <a:p>
                      <a:pPr marL="0" lvl="0" indent="0" algn="l">
                        <a:lnSpc>
                          <a:spcPct val="150000"/>
                        </a:lnSpc>
                        <a:buFontTx/>
                        <a:buNone/>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Indépendance éditoriale</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12/14</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2/14</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l">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2/14</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31820729"/>
                  </a:ext>
                </a:extLst>
              </a:tr>
              <a:tr h="432039">
                <a:tc rowSpan="2">
                  <a:txBody>
                    <a:bodyPr/>
                    <a:lstStyle/>
                    <a:p>
                      <a:pPr algn="l">
                        <a:lnSpc>
                          <a:spcPct val="150000"/>
                        </a:lnSpc>
                      </a:pPr>
                      <a:r>
                        <a:rPr lang="fr-CA" sz="1600" b="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Évaluation générale du guide de pratique</a:t>
                      </a:r>
                      <a:endParaRPr lang="fr-CA" sz="1600" b="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102/161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85/161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42/161</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778056783"/>
                  </a:ext>
                </a:extLst>
              </a:tr>
              <a:tr h="432039">
                <a:tc vMerge="1">
                  <a:txBody>
                    <a:bodyPr/>
                    <a:lstStyle/>
                    <a:p>
                      <a:endParaRPr lang="fr-FR"/>
                    </a:p>
                  </a:txBody>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63% - niveau 5</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52% - niveau 4</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a:lnSpc>
                          <a:spcPct val="150000"/>
                        </a:lnSpc>
                      </a:pPr>
                      <a:r>
                        <a:rPr lang="fr-CA"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 - niveau 3</a:t>
                      </a:r>
                      <a:endParaRPr lang="fr-CA" sz="1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58" marR="46258" marT="34007" marB="92516">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56673029"/>
                  </a:ext>
                </a:extLst>
              </a:tr>
            </a:tbl>
          </a:graphicData>
        </a:graphic>
      </p:graphicFrame>
    </p:spTree>
    <p:extLst>
      <p:ext uri="{BB962C8B-B14F-4D97-AF65-F5344CB8AC3E}">
        <p14:creationId xmlns:p14="http://schemas.microsoft.com/office/powerpoint/2010/main" val="193009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CD898-89FC-9051-0686-94403F319206}"/>
              </a:ext>
            </a:extLst>
          </p:cNvPr>
          <p:cNvSpPr>
            <a:spLocks noGrp="1"/>
          </p:cNvSpPr>
          <p:nvPr>
            <p:ph type="title"/>
          </p:nvPr>
        </p:nvSpPr>
        <p:spPr/>
        <p:txBody>
          <a:bodyPr/>
          <a:lstStyle/>
          <a:p>
            <a:r>
              <a:rPr lang="fr-FR" dirty="0"/>
              <a:t>Discussion</a:t>
            </a:r>
          </a:p>
        </p:txBody>
      </p:sp>
      <p:graphicFrame>
        <p:nvGraphicFramePr>
          <p:cNvPr id="9" name="Espace réservé du contenu 2">
            <a:extLst>
              <a:ext uri="{FF2B5EF4-FFF2-40B4-BE49-F238E27FC236}">
                <a16:creationId xmlns:a16="http://schemas.microsoft.com/office/drawing/2014/main" id="{D4F7E49D-D4D7-1E2B-7256-1A74419F09A2}"/>
              </a:ext>
            </a:extLst>
          </p:cNvPr>
          <p:cNvGraphicFramePr>
            <a:graphicFrameLocks noGrp="1"/>
          </p:cNvGraphicFramePr>
          <p:nvPr>
            <p:ph idx="1"/>
            <p:extLst>
              <p:ext uri="{D42A27DB-BD31-4B8C-83A1-F6EECF244321}">
                <p14:modId xmlns:p14="http://schemas.microsoft.com/office/powerpoint/2010/main" val="1750035054"/>
              </p:ext>
            </p:extLst>
          </p:nvPr>
        </p:nvGraphicFramePr>
        <p:xfrm>
          <a:off x="838200" y="1520825"/>
          <a:ext cx="10515600"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9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9F5389-75D0-623C-5E85-6AE7C8FC1A4F}"/>
              </a:ext>
            </a:extLst>
          </p:cNvPr>
          <p:cNvSpPr>
            <a:spLocks noGrp="1"/>
          </p:cNvSpPr>
          <p:nvPr>
            <p:ph type="title"/>
          </p:nvPr>
        </p:nvSpPr>
        <p:spPr>
          <a:xfrm>
            <a:off x="6513788" y="365125"/>
            <a:ext cx="4840010" cy="1807305"/>
          </a:xfrm>
        </p:spPr>
        <p:txBody>
          <a:bodyPr>
            <a:normAutofit/>
          </a:bodyPr>
          <a:lstStyle/>
          <a:p>
            <a:r>
              <a:rPr lang="fr-FR" dirty="0"/>
              <a:t>Consensus </a:t>
            </a:r>
          </a:p>
        </p:txBody>
      </p:sp>
      <p:pic>
        <p:nvPicPr>
          <p:cNvPr id="5" name="Picture 4" descr="Personne utilisant un microscope">
            <a:extLst>
              <a:ext uri="{FF2B5EF4-FFF2-40B4-BE49-F238E27FC236}">
                <a16:creationId xmlns:a16="http://schemas.microsoft.com/office/drawing/2014/main" id="{D6F1C134-D0B4-1EA5-9781-E427ACDE8F23}"/>
              </a:ext>
            </a:extLst>
          </p:cNvPr>
          <p:cNvPicPr>
            <a:picLocks noChangeAspect="1"/>
          </p:cNvPicPr>
          <p:nvPr/>
        </p:nvPicPr>
        <p:blipFill rotWithShape="1">
          <a:blip r:embed="rId3"/>
          <a:srcRect l="19623" r="3667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35A7D2FC-85FA-C753-5B3C-12CE98A4542C}"/>
              </a:ext>
            </a:extLst>
          </p:cNvPr>
          <p:cNvSpPr>
            <a:spLocks noGrp="1"/>
          </p:cNvSpPr>
          <p:nvPr>
            <p:ph idx="1"/>
          </p:nvPr>
        </p:nvSpPr>
        <p:spPr>
          <a:xfrm>
            <a:off x="6513787" y="2172430"/>
            <a:ext cx="5237229" cy="3843666"/>
          </a:xfrm>
        </p:spPr>
        <p:txBody>
          <a:bodyPr>
            <a:normAutofit/>
          </a:bodyPr>
          <a:lstStyle/>
          <a:p>
            <a:r>
              <a:rPr lang="fr-FR" sz="2400" dirty="0"/>
              <a:t>But de traiter : prévention œsophage de Barrett</a:t>
            </a:r>
          </a:p>
          <a:p>
            <a:pPr marL="0" indent="0">
              <a:buNone/>
            </a:pPr>
            <a:endParaRPr lang="fr-FR" sz="2400" dirty="0"/>
          </a:p>
          <a:p>
            <a:r>
              <a:rPr lang="fr-FR" sz="2400" dirty="0"/>
              <a:t>Diagnostic : clinique</a:t>
            </a:r>
          </a:p>
          <a:p>
            <a:pPr lvl="1"/>
            <a:r>
              <a:rPr lang="fr-FR" dirty="0"/>
              <a:t>1/3 des cas de RGO sont visibles à l’endoscopie</a:t>
            </a:r>
          </a:p>
          <a:p>
            <a:endParaRPr lang="fr-FR" sz="2400" dirty="0"/>
          </a:p>
          <a:p>
            <a:r>
              <a:rPr lang="fr-FR" sz="2400" dirty="0"/>
              <a:t>OGD en présence de symptômes d’alarmes</a:t>
            </a:r>
          </a:p>
        </p:txBody>
      </p:sp>
    </p:spTree>
    <p:extLst>
      <p:ext uri="{BB962C8B-B14F-4D97-AF65-F5344CB8AC3E}">
        <p14:creationId xmlns:p14="http://schemas.microsoft.com/office/powerpoint/2010/main" val="110852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89E45E-D9DF-E5E0-0AAA-251A6C375FA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Consensus</a:t>
            </a:r>
          </a:p>
        </p:txBody>
      </p:sp>
      <p:pic>
        <p:nvPicPr>
          <p:cNvPr id="4" name="Image 3">
            <a:extLst>
              <a:ext uri="{FF2B5EF4-FFF2-40B4-BE49-F238E27FC236}">
                <a16:creationId xmlns:a16="http://schemas.microsoft.com/office/drawing/2014/main" id="{50CA347A-0D68-CCD4-4C1F-6E46BD2E3A74}"/>
              </a:ext>
            </a:extLst>
          </p:cNvPr>
          <p:cNvPicPr>
            <a:picLocks noChangeAspect="1"/>
          </p:cNvPicPr>
          <p:nvPr/>
        </p:nvPicPr>
        <p:blipFill>
          <a:blip r:embed="rId3"/>
          <a:stretch>
            <a:fillRect/>
          </a:stretch>
        </p:blipFill>
        <p:spPr>
          <a:xfrm>
            <a:off x="432225" y="2096777"/>
            <a:ext cx="11327549" cy="4191191"/>
          </a:xfrm>
          <a:prstGeom prst="rect">
            <a:avLst/>
          </a:prstGeom>
        </p:spPr>
      </p:pic>
    </p:spTree>
    <p:extLst>
      <p:ext uri="{BB962C8B-B14F-4D97-AF65-F5344CB8AC3E}">
        <p14:creationId xmlns:p14="http://schemas.microsoft.com/office/powerpoint/2010/main" val="415644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A042B2-6637-1797-CB04-91471251EAE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Consensus</a:t>
            </a:r>
          </a:p>
        </p:txBody>
      </p:sp>
      <p:pic>
        <p:nvPicPr>
          <p:cNvPr id="7" name="Image 6">
            <a:extLst>
              <a:ext uri="{FF2B5EF4-FFF2-40B4-BE49-F238E27FC236}">
                <a16:creationId xmlns:a16="http://schemas.microsoft.com/office/drawing/2014/main" id="{921F3804-01D1-C386-8121-A235AD968A38}"/>
              </a:ext>
            </a:extLst>
          </p:cNvPr>
          <p:cNvPicPr>
            <a:picLocks noChangeAspect="1"/>
          </p:cNvPicPr>
          <p:nvPr/>
        </p:nvPicPr>
        <p:blipFill>
          <a:blip r:embed="rId3"/>
          <a:stretch>
            <a:fillRect/>
          </a:stretch>
        </p:blipFill>
        <p:spPr>
          <a:xfrm>
            <a:off x="432225" y="2167573"/>
            <a:ext cx="11327549" cy="4049599"/>
          </a:xfrm>
          <a:prstGeom prst="rect">
            <a:avLst/>
          </a:prstGeom>
        </p:spPr>
      </p:pic>
    </p:spTree>
    <p:extLst>
      <p:ext uri="{BB962C8B-B14F-4D97-AF65-F5344CB8AC3E}">
        <p14:creationId xmlns:p14="http://schemas.microsoft.com/office/powerpoint/2010/main" val="84879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E473FC-6E2A-99BC-CA1D-B34BE3B8302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Consensus</a:t>
            </a:r>
          </a:p>
        </p:txBody>
      </p:sp>
      <p:pic>
        <p:nvPicPr>
          <p:cNvPr id="7" name="Image 6">
            <a:extLst>
              <a:ext uri="{FF2B5EF4-FFF2-40B4-BE49-F238E27FC236}">
                <a16:creationId xmlns:a16="http://schemas.microsoft.com/office/drawing/2014/main" id="{C5426E52-400F-DDB8-27C2-46ECB17FFDBF}"/>
              </a:ext>
            </a:extLst>
          </p:cNvPr>
          <p:cNvPicPr>
            <a:picLocks noChangeAspect="1"/>
          </p:cNvPicPr>
          <p:nvPr/>
        </p:nvPicPr>
        <p:blipFill>
          <a:blip r:embed="rId3"/>
          <a:stretch>
            <a:fillRect/>
          </a:stretch>
        </p:blipFill>
        <p:spPr>
          <a:xfrm>
            <a:off x="432225" y="2691472"/>
            <a:ext cx="11327549" cy="3001801"/>
          </a:xfrm>
          <a:prstGeom prst="rect">
            <a:avLst/>
          </a:prstGeom>
        </p:spPr>
      </p:pic>
    </p:spTree>
    <p:extLst>
      <p:ext uri="{BB962C8B-B14F-4D97-AF65-F5344CB8AC3E}">
        <p14:creationId xmlns:p14="http://schemas.microsoft.com/office/powerpoint/2010/main" val="257732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Titre 1">
            <a:extLst>
              <a:ext uri="{FF2B5EF4-FFF2-40B4-BE49-F238E27FC236}">
                <a16:creationId xmlns:a16="http://schemas.microsoft.com/office/drawing/2014/main" id="{2BB9BBD4-48B3-02EB-9A79-EEA0A6281500}"/>
              </a:ext>
            </a:extLst>
          </p:cNvPr>
          <p:cNvSpPr txBox="1">
            <a:spLocks/>
          </p:cNvSpPr>
          <p:nvPr/>
        </p:nvSpPr>
        <p:spPr>
          <a:xfrm>
            <a:off x="838200" y="713312"/>
            <a:ext cx="4038600" cy="54313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kern="1200">
                <a:solidFill>
                  <a:schemeClr val="tx1"/>
                </a:solidFill>
                <a:latin typeface="+mj-lt"/>
                <a:ea typeface="+mj-ea"/>
                <a:cs typeface="+mj-cs"/>
              </a:rPr>
              <a:t>Conflits d’intérêt</a:t>
            </a:r>
          </a:p>
        </p:txBody>
      </p:sp>
      <p:sp>
        <p:nvSpPr>
          <p:cNvPr id="6" name="Espace réservé du contenu 2">
            <a:extLst>
              <a:ext uri="{FF2B5EF4-FFF2-40B4-BE49-F238E27FC236}">
                <a16:creationId xmlns:a16="http://schemas.microsoft.com/office/drawing/2014/main" id="{3231CFBD-0719-C4E2-0FF2-959B05BDE02B}"/>
              </a:ext>
            </a:extLst>
          </p:cNvPr>
          <p:cNvSpPr txBox="1">
            <a:spLocks/>
          </p:cNvSpPr>
          <p:nvPr/>
        </p:nvSpPr>
        <p:spPr>
          <a:xfrm>
            <a:off x="6095999" y="713313"/>
            <a:ext cx="5257801" cy="54313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a:t>Aucun conflit d’intérêt à déclarer.</a:t>
            </a:r>
          </a:p>
          <a:p>
            <a:pPr indent="-228600" algn="l">
              <a:buFont typeface="Arial" panose="020B0604020202020204" pitchFamily="34" charset="0"/>
              <a:buChar char="•"/>
            </a:pPr>
            <a:endParaRPr lang="en-US" sz="2000"/>
          </a:p>
        </p:txBody>
      </p:sp>
    </p:spTree>
    <p:extLst>
      <p:ext uri="{BB962C8B-B14F-4D97-AF65-F5344CB8AC3E}">
        <p14:creationId xmlns:p14="http://schemas.microsoft.com/office/powerpoint/2010/main" val="217960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D1521B01-B7B8-F15A-D33B-1556CFD9046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Algorithme</a:t>
            </a:r>
          </a:p>
        </p:txBody>
      </p:sp>
      <p:pic>
        <p:nvPicPr>
          <p:cNvPr id="7" name="Image 6">
            <a:extLst>
              <a:ext uri="{FF2B5EF4-FFF2-40B4-BE49-F238E27FC236}">
                <a16:creationId xmlns:a16="http://schemas.microsoft.com/office/drawing/2014/main" id="{5A4316C1-9484-A060-AA93-B170A7677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427" y="572117"/>
            <a:ext cx="7225748" cy="5347056"/>
          </a:xfrm>
          <a:prstGeom prst="rect">
            <a:avLst/>
          </a:prstGeom>
        </p:spPr>
      </p:pic>
    </p:spTree>
    <p:extLst>
      <p:ext uri="{BB962C8B-B14F-4D97-AF65-F5344CB8AC3E}">
        <p14:creationId xmlns:p14="http://schemas.microsoft.com/office/powerpoint/2010/main" val="401561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E00BBF-9DD2-2BB8-2973-C63087F7FF3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Algorithme</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21FB89C3-1DBF-B5B9-D91D-34382BDDF96E}"/>
              </a:ext>
            </a:extLst>
          </p:cNvPr>
          <p:cNvPicPr>
            <a:picLocks noChangeAspect="1"/>
          </p:cNvPicPr>
          <p:nvPr/>
        </p:nvPicPr>
        <p:blipFill>
          <a:blip r:embed="rId3"/>
          <a:stretch>
            <a:fillRect/>
          </a:stretch>
        </p:blipFill>
        <p:spPr>
          <a:xfrm>
            <a:off x="535761" y="2089689"/>
            <a:ext cx="11120477" cy="3586353"/>
          </a:xfrm>
          <a:prstGeom prst="rect">
            <a:avLst/>
          </a:prstGeom>
        </p:spPr>
      </p:pic>
    </p:spTree>
    <p:extLst>
      <p:ext uri="{BB962C8B-B14F-4D97-AF65-F5344CB8AC3E}">
        <p14:creationId xmlns:p14="http://schemas.microsoft.com/office/powerpoint/2010/main" val="22522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FEDB9D-232F-3301-97D6-4FCA6E9F9E6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Algorithme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0B2A2FFF-2118-BDFE-78D9-568053084B73}"/>
              </a:ext>
            </a:extLst>
          </p:cNvPr>
          <p:cNvPicPr>
            <a:picLocks noChangeAspect="1"/>
          </p:cNvPicPr>
          <p:nvPr/>
        </p:nvPicPr>
        <p:blipFill>
          <a:blip r:embed="rId3"/>
          <a:stretch>
            <a:fillRect/>
          </a:stretch>
        </p:blipFill>
        <p:spPr>
          <a:xfrm>
            <a:off x="319265" y="2439222"/>
            <a:ext cx="11548872" cy="3060452"/>
          </a:xfrm>
          <a:prstGeom prst="rect">
            <a:avLst/>
          </a:prstGeom>
        </p:spPr>
      </p:pic>
    </p:spTree>
    <p:extLst>
      <p:ext uri="{BB962C8B-B14F-4D97-AF65-F5344CB8AC3E}">
        <p14:creationId xmlns:p14="http://schemas.microsoft.com/office/powerpoint/2010/main" val="3646322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8E37CF-1AD4-9F5D-890B-F3F781B52EBC}"/>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Algorithme</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34A5EB3-2025-0021-DE2F-5D8F50DD8524}"/>
              </a:ext>
            </a:extLst>
          </p:cNvPr>
          <p:cNvPicPr>
            <a:picLocks noChangeAspect="1"/>
          </p:cNvPicPr>
          <p:nvPr/>
        </p:nvPicPr>
        <p:blipFill>
          <a:blip r:embed="rId3"/>
          <a:stretch>
            <a:fillRect/>
          </a:stretch>
        </p:blipFill>
        <p:spPr>
          <a:xfrm>
            <a:off x="319265" y="2348650"/>
            <a:ext cx="11548872" cy="3349172"/>
          </a:xfrm>
          <a:prstGeom prst="rect">
            <a:avLst/>
          </a:prstGeom>
        </p:spPr>
      </p:pic>
    </p:spTree>
    <p:extLst>
      <p:ext uri="{BB962C8B-B14F-4D97-AF65-F5344CB8AC3E}">
        <p14:creationId xmlns:p14="http://schemas.microsoft.com/office/powerpoint/2010/main" val="285663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6A2832-D9C8-A0E5-5246-5D23BE30530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(dé)prescription</a:t>
            </a:r>
          </a:p>
        </p:txBody>
      </p:sp>
      <p:pic>
        <p:nvPicPr>
          <p:cNvPr id="7" name="Image 6">
            <a:extLst>
              <a:ext uri="{FF2B5EF4-FFF2-40B4-BE49-F238E27FC236}">
                <a16:creationId xmlns:a16="http://schemas.microsoft.com/office/drawing/2014/main" id="{69927E30-EBA7-502D-F9B0-2CF7B4749598}"/>
              </a:ext>
            </a:extLst>
          </p:cNvPr>
          <p:cNvPicPr>
            <a:picLocks noChangeAspect="1"/>
          </p:cNvPicPr>
          <p:nvPr/>
        </p:nvPicPr>
        <p:blipFill>
          <a:blip r:embed="rId3"/>
          <a:stretch>
            <a:fillRect/>
          </a:stretch>
        </p:blipFill>
        <p:spPr>
          <a:xfrm>
            <a:off x="801783" y="1675227"/>
            <a:ext cx="10588434" cy="4394199"/>
          </a:xfrm>
          <a:prstGeom prst="rect">
            <a:avLst/>
          </a:prstGeom>
        </p:spPr>
      </p:pic>
    </p:spTree>
    <p:extLst>
      <p:ext uri="{BB962C8B-B14F-4D97-AF65-F5344CB8AC3E}">
        <p14:creationId xmlns:p14="http://schemas.microsoft.com/office/powerpoint/2010/main" val="87211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6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6C2E81B3-32BF-9017-8E0C-20A45D61B263}"/>
              </a:ext>
            </a:extLst>
          </p:cNvPr>
          <p:cNvPicPr>
            <a:picLocks noChangeAspect="1"/>
          </p:cNvPicPr>
          <p:nvPr/>
        </p:nvPicPr>
        <p:blipFill>
          <a:blip r:embed="rId3"/>
          <a:stretch>
            <a:fillRect/>
          </a:stretch>
        </p:blipFill>
        <p:spPr>
          <a:xfrm>
            <a:off x="2430824" y="643467"/>
            <a:ext cx="7330352" cy="5571066"/>
          </a:xfrm>
          <a:prstGeom prst="rect">
            <a:avLst/>
          </a:prstGeom>
        </p:spPr>
      </p:pic>
    </p:spTree>
    <p:extLst>
      <p:ext uri="{BB962C8B-B14F-4D97-AF65-F5344CB8AC3E}">
        <p14:creationId xmlns:p14="http://schemas.microsoft.com/office/powerpoint/2010/main" val="15287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0060-1016-6E27-F246-590F84E2137B}"/>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EAB314BB-6153-C3D4-4770-9A7E04389F70}"/>
              </a:ext>
            </a:extLst>
          </p:cNvPr>
          <p:cNvSpPr>
            <a:spLocks noGrp="1"/>
          </p:cNvSpPr>
          <p:nvPr>
            <p:ph idx="1"/>
          </p:nvPr>
        </p:nvSpPr>
        <p:spPr>
          <a:xfrm>
            <a:off x="588936" y="1825625"/>
            <a:ext cx="11267266" cy="4667250"/>
          </a:xfrm>
        </p:spPr>
        <p:txBody>
          <a:bodyPr>
            <a:normAutofit fontScale="92500" lnSpcReduction="20000"/>
          </a:bodyPr>
          <a:lstStyle/>
          <a:p>
            <a:r>
              <a:rPr lang="fr-FR" dirty="0"/>
              <a:t>Guides de pratiques : rigueur et transparence à améliorer </a:t>
            </a:r>
          </a:p>
          <a:p>
            <a:pPr marL="0" indent="0">
              <a:buNone/>
            </a:pPr>
            <a:endParaRPr lang="fr-FR" dirty="0"/>
          </a:p>
          <a:p>
            <a:r>
              <a:rPr lang="fr-FR" dirty="0"/>
              <a:t>Gold standard pour le RGO probablement </a:t>
            </a:r>
            <a:r>
              <a:rPr lang="fr-FR" u="sng" dirty="0"/>
              <a:t>utopique</a:t>
            </a:r>
          </a:p>
          <a:p>
            <a:pPr marL="0" indent="0">
              <a:buNone/>
            </a:pPr>
            <a:endParaRPr lang="fr-FR" dirty="0"/>
          </a:p>
          <a:p>
            <a:r>
              <a:rPr lang="fr-FR" dirty="0"/>
              <a:t>Outil/algorithme standardisé selon les différentes régions pour permettre meilleure uniformité dans la prise en charge et diminuer les références en spécialité si applicable </a:t>
            </a:r>
          </a:p>
          <a:p>
            <a:endParaRPr lang="fr-FR" dirty="0"/>
          </a:p>
          <a:p>
            <a:r>
              <a:rPr lang="fr-FR" dirty="0"/>
              <a:t>Déprescription des IPP : </a:t>
            </a:r>
          </a:p>
          <a:p>
            <a:pPr lvl="1"/>
            <a:r>
              <a:rPr lang="fr-FR" dirty="0"/>
              <a:t>Peu de conditions qui nécessite IPP à vie</a:t>
            </a:r>
          </a:p>
          <a:p>
            <a:pPr lvl="1"/>
            <a:r>
              <a:rPr lang="fr-FR" dirty="0"/>
              <a:t>Molécule avec effets indésirables non négligeables</a:t>
            </a:r>
          </a:p>
          <a:p>
            <a:pPr lvl="1"/>
            <a:r>
              <a:rPr lang="fr-FR" dirty="0"/>
              <a:t>Plusieurs ressources disponibles pour nous aider</a:t>
            </a:r>
          </a:p>
        </p:txBody>
      </p:sp>
    </p:spTree>
    <p:extLst>
      <p:ext uri="{BB962C8B-B14F-4D97-AF65-F5344CB8AC3E}">
        <p14:creationId xmlns:p14="http://schemas.microsoft.com/office/powerpoint/2010/main" val="44020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CCADF3-6C5C-8B19-6DAE-AF243E79CEFD}"/>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4000">
                <a:solidFill>
                  <a:srgbClr val="FFFFFF"/>
                </a:solidFill>
              </a:rPr>
              <a:t>Recommandations</a:t>
            </a:r>
          </a:p>
        </p:txBody>
      </p:sp>
      <p:pic>
        <p:nvPicPr>
          <p:cNvPr id="7" name="Image 6">
            <a:extLst>
              <a:ext uri="{FF2B5EF4-FFF2-40B4-BE49-F238E27FC236}">
                <a16:creationId xmlns:a16="http://schemas.microsoft.com/office/drawing/2014/main" id="{2233EF77-C313-DD54-1DE0-7AF4CD6CBC95}"/>
              </a:ext>
            </a:extLst>
          </p:cNvPr>
          <p:cNvPicPr>
            <a:picLocks noChangeAspect="1"/>
          </p:cNvPicPr>
          <p:nvPr/>
        </p:nvPicPr>
        <p:blipFill>
          <a:blip r:embed="rId3"/>
          <a:stretch>
            <a:fillRect/>
          </a:stretch>
        </p:blipFill>
        <p:spPr>
          <a:xfrm>
            <a:off x="1363769" y="2449281"/>
            <a:ext cx="2777490" cy="3526972"/>
          </a:xfrm>
          <a:prstGeom prst="rect">
            <a:avLst/>
          </a:prstGeom>
        </p:spPr>
      </p:pic>
      <p:pic>
        <p:nvPicPr>
          <p:cNvPr id="4" name="Image 3">
            <a:extLst>
              <a:ext uri="{FF2B5EF4-FFF2-40B4-BE49-F238E27FC236}">
                <a16:creationId xmlns:a16="http://schemas.microsoft.com/office/drawing/2014/main" id="{778B9AFC-0DDB-145B-FFDA-C609A0C5D2CC}"/>
              </a:ext>
            </a:extLst>
          </p:cNvPr>
          <p:cNvPicPr>
            <a:picLocks noChangeAspect="1"/>
          </p:cNvPicPr>
          <p:nvPr/>
        </p:nvPicPr>
        <p:blipFill>
          <a:blip r:embed="rId4"/>
          <a:stretch>
            <a:fillRect/>
          </a:stretch>
        </p:blipFill>
        <p:spPr>
          <a:xfrm>
            <a:off x="4658759" y="2449281"/>
            <a:ext cx="2874481" cy="3526972"/>
          </a:xfrm>
          <a:prstGeom prst="rect">
            <a:avLst/>
          </a:prstGeom>
        </p:spPr>
      </p:pic>
      <p:pic>
        <p:nvPicPr>
          <p:cNvPr id="11" name="Image 10">
            <a:extLst>
              <a:ext uri="{FF2B5EF4-FFF2-40B4-BE49-F238E27FC236}">
                <a16:creationId xmlns:a16="http://schemas.microsoft.com/office/drawing/2014/main" id="{E0AB8919-0FEF-F540-A36E-CC09E57FF312}"/>
              </a:ext>
            </a:extLst>
          </p:cNvPr>
          <p:cNvPicPr>
            <a:picLocks noChangeAspect="1"/>
          </p:cNvPicPr>
          <p:nvPr/>
        </p:nvPicPr>
        <p:blipFill>
          <a:blip r:embed="rId5"/>
          <a:stretch>
            <a:fillRect/>
          </a:stretch>
        </p:blipFill>
        <p:spPr>
          <a:xfrm>
            <a:off x="8050740" y="2449281"/>
            <a:ext cx="2936204" cy="3526972"/>
          </a:xfrm>
          <a:prstGeom prst="rect">
            <a:avLst/>
          </a:prstGeom>
        </p:spPr>
      </p:pic>
    </p:spTree>
    <p:extLst>
      <p:ext uri="{BB962C8B-B14F-4D97-AF65-F5344CB8AC3E}">
        <p14:creationId xmlns:p14="http://schemas.microsoft.com/office/powerpoint/2010/main" val="230430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Blue and yellow dyes in liquid">
            <a:extLst>
              <a:ext uri="{FF2B5EF4-FFF2-40B4-BE49-F238E27FC236}">
                <a16:creationId xmlns:a16="http://schemas.microsoft.com/office/drawing/2014/main" id="{48F4D96B-4704-922A-5247-5EDF97201628}"/>
              </a:ext>
            </a:extLst>
          </p:cNvPr>
          <p:cNvPicPr>
            <a:picLocks noChangeAspect="1"/>
          </p:cNvPicPr>
          <p:nvPr/>
        </p:nvPicPr>
        <p:blipFill rotWithShape="1">
          <a:blip r:embed="rId3"/>
          <a:srcRect l="3236" r="2646" b="-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5A439E5-2317-E9C5-8689-F59547BDDC93}"/>
              </a:ext>
            </a:extLst>
          </p:cNvPr>
          <p:cNvSpPr>
            <a:spLocks noGrp="1"/>
          </p:cNvSpPr>
          <p:nvPr>
            <p:ph type="title"/>
          </p:nvPr>
        </p:nvSpPr>
        <p:spPr>
          <a:xfrm>
            <a:off x="7531610" y="365125"/>
            <a:ext cx="3822189" cy="1899912"/>
          </a:xfrm>
        </p:spPr>
        <p:txBody>
          <a:bodyPr>
            <a:normAutofit/>
          </a:bodyPr>
          <a:lstStyle/>
          <a:p>
            <a:r>
              <a:rPr lang="fr-FR" sz="4000"/>
              <a:t>Remerciements</a:t>
            </a:r>
          </a:p>
        </p:txBody>
      </p:sp>
      <p:sp>
        <p:nvSpPr>
          <p:cNvPr id="3" name="Espace réservé du contenu 2">
            <a:extLst>
              <a:ext uri="{FF2B5EF4-FFF2-40B4-BE49-F238E27FC236}">
                <a16:creationId xmlns:a16="http://schemas.microsoft.com/office/drawing/2014/main" id="{9426F0AC-9379-A6D9-AD59-F9546B7989B6}"/>
              </a:ext>
            </a:extLst>
          </p:cNvPr>
          <p:cNvSpPr>
            <a:spLocks noGrp="1"/>
          </p:cNvSpPr>
          <p:nvPr>
            <p:ph idx="1"/>
          </p:nvPr>
        </p:nvSpPr>
        <p:spPr>
          <a:xfrm>
            <a:off x="7531610" y="2434201"/>
            <a:ext cx="3822189" cy="3742762"/>
          </a:xfrm>
        </p:spPr>
        <p:txBody>
          <a:bodyPr>
            <a:normAutofit/>
          </a:bodyPr>
          <a:lstStyle/>
          <a:p>
            <a:r>
              <a:rPr lang="fr-FR" sz="2000" dirty="0"/>
              <a:t>Annie Pacitto-Allard</a:t>
            </a:r>
          </a:p>
          <a:p>
            <a:endParaRPr lang="fr-FR" sz="2000" dirty="0"/>
          </a:p>
          <a:p>
            <a:r>
              <a:rPr lang="fr-FR" sz="2000" dirty="0" err="1"/>
              <a:t>Loredana</a:t>
            </a:r>
            <a:r>
              <a:rPr lang="fr-FR" sz="2000" dirty="0"/>
              <a:t> </a:t>
            </a:r>
            <a:r>
              <a:rPr lang="fr-FR" sz="2000" dirty="0" err="1"/>
              <a:t>Caputto</a:t>
            </a:r>
            <a:endParaRPr lang="fr-FR" sz="2000" dirty="0"/>
          </a:p>
          <a:p>
            <a:endParaRPr lang="fr-FR" sz="2000" dirty="0"/>
          </a:p>
          <a:p>
            <a:r>
              <a:rPr lang="fr-FR" sz="2000" dirty="0"/>
              <a:t>Dr David </a:t>
            </a:r>
            <a:r>
              <a:rPr lang="fr-FR" sz="2000" dirty="0" err="1"/>
              <a:t>Farber</a:t>
            </a:r>
            <a:endParaRPr lang="fr-FR" sz="2000" dirty="0"/>
          </a:p>
        </p:txBody>
      </p:sp>
    </p:spTree>
    <p:extLst>
      <p:ext uri="{BB962C8B-B14F-4D97-AF65-F5344CB8AC3E}">
        <p14:creationId xmlns:p14="http://schemas.microsoft.com/office/powerpoint/2010/main" val="123771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Loupe sur arrière-plan clair">
            <a:extLst>
              <a:ext uri="{FF2B5EF4-FFF2-40B4-BE49-F238E27FC236}">
                <a16:creationId xmlns:a16="http://schemas.microsoft.com/office/drawing/2014/main" id="{158BE829-5A17-F82C-A6FB-9BFD1FD83A87}"/>
              </a:ext>
            </a:extLst>
          </p:cNvPr>
          <p:cNvPicPr>
            <a:picLocks noChangeAspect="1"/>
          </p:cNvPicPr>
          <p:nvPr/>
        </p:nvPicPr>
        <p:blipFill rotWithShape="1">
          <a:blip r:embed="rId3">
            <a:grayscl/>
          </a:blip>
          <a:srcRect b="15730"/>
          <a:stretch/>
        </p:blipFill>
        <p:spPr>
          <a:xfrm>
            <a:off x="20" y="10"/>
            <a:ext cx="12191980" cy="6857990"/>
          </a:xfrm>
          <a:prstGeom prst="rect">
            <a:avLst/>
          </a:prstGeom>
        </p:spPr>
      </p:pic>
      <p:sp>
        <p:nvSpPr>
          <p:cNvPr id="8" name="Freeform 12">
            <a:extLst>
              <a:ext uri="{FF2B5EF4-FFF2-40B4-BE49-F238E27FC236}">
                <a16:creationId xmlns:a16="http://schemas.microsoft.com/office/drawing/2014/main" id="{5625EBD2-B0F5-41AE-B3A7-8EC468264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1594" y="2311110"/>
            <a:ext cx="7028812" cy="2235780"/>
          </a:xfrm>
          <a:custGeom>
            <a:avLst/>
            <a:gdLst>
              <a:gd name="connsiteX0" fmla="*/ 0 w 8935452"/>
              <a:gd name="connsiteY0" fmla="*/ 0 h 3735526"/>
              <a:gd name="connsiteX1" fmla="*/ 8935452 w 8935452"/>
              <a:gd name="connsiteY1" fmla="*/ 0 h 3735526"/>
              <a:gd name="connsiteX2" fmla="*/ 8935452 w 8935452"/>
              <a:gd name="connsiteY2" fmla="*/ 3384463 h 3735526"/>
              <a:gd name="connsiteX3" fmla="*/ 4674433 w 8935452"/>
              <a:gd name="connsiteY3" fmla="*/ 3384463 h 3735526"/>
              <a:gd name="connsiteX4" fmla="*/ 4470816 w 8935452"/>
              <a:gd name="connsiteY4" fmla="*/ 3735526 h 3735526"/>
              <a:gd name="connsiteX5" fmla="*/ 4267200 w 8935452"/>
              <a:gd name="connsiteY5" fmla="*/ 3384463 h 3735526"/>
              <a:gd name="connsiteX6" fmla="*/ 0 w 8935452"/>
              <a:gd name="connsiteY6" fmla="*/ 3384463 h 373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452" h="3735526">
                <a:moveTo>
                  <a:pt x="0" y="0"/>
                </a:moveTo>
                <a:lnTo>
                  <a:pt x="8935452" y="0"/>
                </a:lnTo>
                <a:lnTo>
                  <a:pt x="8935452" y="3384463"/>
                </a:lnTo>
                <a:lnTo>
                  <a:pt x="4674433" y="3384463"/>
                </a:lnTo>
                <a:lnTo>
                  <a:pt x="4470816" y="3735526"/>
                </a:lnTo>
                <a:lnTo>
                  <a:pt x="4267200" y="3384463"/>
                </a:lnTo>
                <a:lnTo>
                  <a:pt x="0" y="3384463"/>
                </a:lnTo>
                <a:close/>
              </a:path>
            </a:pathLst>
          </a:custGeom>
          <a:solidFill>
            <a:schemeClr val="bg2"/>
          </a:solidFill>
          <a:ln w="1905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8972C65-7F35-6C6D-372E-6F8004EFC0DC}"/>
              </a:ext>
            </a:extLst>
          </p:cNvPr>
          <p:cNvSpPr>
            <a:spLocks noGrp="1"/>
          </p:cNvSpPr>
          <p:nvPr>
            <p:ph type="title"/>
          </p:nvPr>
        </p:nvSpPr>
        <p:spPr>
          <a:xfrm>
            <a:off x="3167062" y="2486025"/>
            <a:ext cx="5857875" cy="1676400"/>
          </a:xfrm>
        </p:spPr>
        <p:txBody>
          <a:bodyPr vert="horz" lIns="91440" tIns="45720" rIns="91440" bIns="45720" rtlCol="0" anchor="ctr">
            <a:normAutofit/>
          </a:bodyPr>
          <a:lstStyle/>
          <a:p>
            <a:pPr algn="ctr"/>
            <a:r>
              <a:rPr lang="en-US">
                <a:solidFill>
                  <a:schemeClr val="tx2"/>
                </a:solidFill>
              </a:rPr>
              <a:t>MERCI !</a:t>
            </a:r>
          </a:p>
        </p:txBody>
      </p:sp>
    </p:spTree>
    <p:extLst>
      <p:ext uri="{BB962C8B-B14F-4D97-AF65-F5344CB8AC3E}">
        <p14:creationId xmlns:p14="http://schemas.microsoft.com/office/powerpoint/2010/main" val="29358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1E0AF3-F8E6-25F9-E995-8A66F6B02B70}"/>
              </a:ext>
            </a:extLst>
          </p:cNvPr>
          <p:cNvSpPr>
            <a:spLocks noGrp="1"/>
          </p:cNvSpPr>
          <p:nvPr>
            <p:ph type="title"/>
          </p:nvPr>
        </p:nvSpPr>
        <p:spPr>
          <a:xfrm>
            <a:off x="466722" y="586855"/>
            <a:ext cx="3201366" cy="3387497"/>
          </a:xfrm>
        </p:spPr>
        <p:txBody>
          <a:bodyPr anchor="b">
            <a:normAutofit/>
          </a:bodyPr>
          <a:lstStyle/>
          <a:p>
            <a:r>
              <a:rPr lang="fr-FR" sz="4000" dirty="0">
                <a:solidFill>
                  <a:srgbClr val="FFFFFF"/>
                </a:solidFill>
              </a:rPr>
              <a:t>Objectifs de la </a:t>
            </a:r>
            <a:r>
              <a:rPr lang="fr-FR" dirty="0">
                <a:solidFill>
                  <a:srgbClr val="FFFFFF"/>
                </a:solidFill>
              </a:rPr>
              <a:t>présentation</a:t>
            </a:r>
            <a:endParaRPr lang="fr-FR" sz="4000" dirty="0">
              <a:solidFill>
                <a:srgbClr val="FFFFFF"/>
              </a:solidFill>
            </a:endParaRPr>
          </a:p>
        </p:txBody>
      </p:sp>
      <p:sp>
        <p:nvSpPr>
          <p:cNvPr id="3" name="Espace réservé du contenu 2">
            <a:extLst>
              <a:ext uri="{FF2B5EF4-FFF2-40B4-BE49-F238E27FC236}">
                <a16:creationId xmlns:a16="http://schemas.microsoft.com/office/drawing/2014/main" id="{A133476D-8A62-DE34-176B-B936A3B7E16D}"/>
              </a:ext>
            </a:extLst>
          </p:cNvPr>
          <p:cNvSpPr>
            <a:spLocks noGrp="1"/>
          </p:cNvSpPr>
          <p:nvPr>
            <p:ph idx="1"/>
          </p:nvPr>
        </p:nvSpPr>
        <p:spPr>
          <a:xfrm>
            <a:off x="4134810" y="649480"/>
            <a:ext cx="7862749" cy="5546047"/>
          </a:xfrm>
        </p:spPr>
        <p:txBody>
          <a:bodyPr anchor="ctr">
            <a:normAutofit/>
          </a:bodyPr>
          <a:lstStyle/>
          <a:p>
            <a:pPr algn="just">
              <a:buFont typeface="+mj-lt"/>
              <a:buAutoNum type="arabicPeriod"/>
            </a:pPr>
            <a:r>
              <a:rPr lang="fr-CA" b="0" i="0" u="none" strike="noStrike" dirty="0">
                <a:effectLst/>
                <a:latin typeface="Calibri" panose="020F0502020204030204" pitchFamily="34" charset="0"/>
              </a:rPr>
              <a:t> Se familiariser avec la prise en charge pharmacologique et non pharmacologique du RGO chez l’adulte selon les guidelines disponibles dans un contexte de médecine familiale </a:t>
            </a:r>
          </a:p>
          <a:p>
            <a:pPr algn="just">
              <a:buFont typeface="+mj-lt"/>
              <a:buAutoNum type="arabicPeriod"/>
            </a:pPr>
            <a:endParaRPr lang="fr-CA" b="0" i="0" u="none" strike="noStrike" dirty="0">
              <a:effectLst/>
              <a:latin typeface="Calibri" panose="020F0502020204030204" pitchFamily="34" charset="0"/>
            </a:endParaRPr>
          </a:p>
          <a:p>
            <a:pPr algn="just">
              <a:buFont typeface="+mj-lt"/>
              <a:buAutoNum type="arabicPeriod"/>
            </a:pPr>
            <a:r>
              <a:rPr lang="fr-CA" b="0" i="0" u="none" strike="noStrike" dirty="0">
                <a:effectLst/>
                <a:latin typeface="Calibri" panose="020F0502020204030204" pitchFamily="34" charset="0"/>
              </a:rPr>
              <a:t> Connaître les signaux d’alarmes du RGO et ainsi que leur prise en charge en première ligne</a:t>
            </a:r>
          </a:p>
          <a:p>
            <a:pPr algn="just">
              <a:buFont typeface="+mj-lt"/>
              <a:buAutoNum type="arabicPeriod"/>
            </a:pPr>
            <a:endParaRPr lang="fr-CA" b="0" i="0" u="none" strike="noStrike" dirty="0">
              <a:effectLst/>
              <a:latin typeface="Calibri" panose="020F0502020204030204" pitchFamily="34" charset="0"/>
            </a:endParaRPr>
          </a:p>
          <a:p>
            <a:pPr algn="just">
              <a:buFont typeface="+mj-lt"/>
              <a:buAutoNum type="arabicPeriod"/>
            </a:pPr>
            <a:r>
              <a:rPr lang="fr-CA" b="0" i="0" u="none" strike="noStrike" dirty="0">
                <a:effectLst/>
                <a:latin typeface="Calibri" panose="020F0502020204030204" pitchFamily="34" charset="0"/>
              </a:rPr>
              <a:t> Reconnaître les complications du RGO</a:t>
            </a:r>
          </a:p>
          <a:p>
            <a:pPr marL="0" indent="0" algn="just">
              <a:buNone/>
            </a:pPr>
            <a:endParaRPr lang="fr-FR" dirty="0"/>
          </a:p>
        </p:txBody>
      </p:sp>
    </p:spTree>
    <p:extLst>
      <p:ext uri="{BB962C8B-B14F-4D97-AF65-F5344CB8AC3E}">
        <p14:creationId xmlns:p14="http://schemas.microsoft.com/office/powerpoint/2010/main" val="18936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7" name="Rectangle 3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845A0EB-054F-E2A5-BB5A-BE3179278E65}"/>
              </a:ext>
            </a:extLst>
          </p:cNvPr>
          <p:cNvSpPr>
            <a:spLocks noGrp="1"/>
          </p:cNvSpPr>
          <p:nvPr>
            <p:ph type="title"/>
          </p:nvPr>
        </p:nvSpPr>
        <p:spPr>
          <a:xfrm>
            <a:off x="1282963" y="1238080"/>
            <a:ext cx="9849751" cy="1349671"/>
          </a:xfrm>
        </p:spPr>
        <p:txBody>
          <a:bodyPr anchor="b">
            <a:normAutofit/>
          </a:bodyPr>
          <a:lstStyle/>
          <a:p>
            <a:r>
              <a:rPr lang="fr-FR" sz="5400"/>
              <a:t>Quelques faits</a:t>
            </a:r>
          </a:p>
        </p:txBody>
      </p:sp>
      <p:sp>
        <p:nvSpPr>
          <p:cNvPr id="3" name="Espace réservé du contenu 2">
            <a:extLst>
              <a:ext uri="{FF2B5EF4-FFF2-40B4-BE49-F238E27FC236}">
                <a16:creationId xmlns:a16="http://schemas.microsoft.com/office/drawing/2014/main" id="{E162FF7D-C2C1-71A9-F589-408250C8FDEC}"/>
              </a:ext>
            </a:extLst>
          </p:cNvPr>
          <p:cNvSpPr>
            <a:spLocks noGrp="1"/>
          </p:cNvSpPr>
          <p:nvPr>
            <p:ph idx="1"/>
          </p:nvPr>
        </p:nvSpPr>
        <p:spPr>
          <a:xfrm>
            <a:off x="1289304" y="2902913"/>
            <a:ext cx="9849751" cy="3032168"/>
          </a:xfrm>
        </p:spPr>
        <p:txBody>
          <a:bodyPr anchor="ctr">
            <a:normAutofit/>
          </a:bodyPr>
          <a:lstStyle/>
          <a:p>
            <a:r>
              <a:rPr lang="fr-FR" sz="1900"/>
              <a:t>IPP parmi les médicaments les plus prescrits dans le monde</a:t>
            </a:r>
          </a:p>
          <a:p>
            <a:pPr marL="0" indent="0">
              <a:buNone/>
            </a:pPr>
            <a:endParaRPr lang="fr-FR" sz="1900"/>
          </a:p>
          <a:p>
            <a:r>
              <a:rPr lang="fr-FR" sz="1900"/>
              <a:t>Environ un canadien sur 6 souffrira de RGO au cours de sa vie</a:t>
            </a:r>
          </a:p>
          <a:p>
            <a:pPr marL="0" indent="0">
              <a:buNone/>
            </a:pPr>
            <a:endParaRPr lang="fr-FR" sz="1900"/>
          </a:p>
          <a:p>
            <a:r>
              <a:rPr lang="fr-FR" sz="1900"/>
              <a:t>15% des personnes atteintes RGO peuvent développer un œsophage de Barrett</a:t>
            </a:r>
          </a:p>
          <a:p>
            <a:pPr marL="0" indent="0">
              <a:buNone/>
            </a:pPr>
            <a:endParaRPr lang="fr-FR" sz="1900"/>
          </a:p>
          <a:p>
            <a:r>
              <a:rPr lang="fr-FR" sz="1900"/>
              <a:t>L’Œsophage de Barrett est le principale risque de cancer de l’œsophage et le nombre de décès associé à cette maladie est en hausse au Canada</a:t>
            </a:r>
          </a:p>
          <a:p>
            <a:endParaRPr lang="fr-FR" sz="1900"/>
          </a:p>
        </p:txBody>
      </p:sp>
    </p:spTree>
    <p:extLst>
      <p:ext uri="{BB962C8B-B14F-4D97-AF65-F5344CB8AC3E}">
        <p14:creationId xmlns:p14="http://schemas.microsoft.com/office/powerpoint/2010/main" val="115475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DEF267-6B94-E830-D8AB-E61CD2861F46}"/>
              </a:ext>
            </a:extLst>
          </p:cNvPr>
          <p:cNvSpPr>
            <a:spLocks noGrp="1"/>
          </p:cNvSpPr>
          <p:nvPr>
            <p:ph type="title"/>
          </p:nvPr>
        </p:nvSpPr>
        <p:spPr>
          <a:xfrm>
            <a:off x="645065" y="1463040"/>
            <a:ext cx="3796306" cy="2690949"/>
          </a:xfrm>
        </p:spPr>
        <p:txBody>
          <a:bodyPr anchor="t">
            <a:normAutofit/>
          </a:bodyPr>
          <a:lstStyle/>
          <a:p>
            <a:r>
              <a:rPr lang="fr-FR"/>
              <a:t>Objectif de la revue de guides de pratique</a:t>
            </a: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5C3104A-CFC8-7770-A752-8FCA8AA55228}"/>
              </a:ext>
            </a:extLst>
          </p:cNvPr>
          <p:cNvSpPr>
            <a:spLocks noGrp="1"/>
          </p:cNvSpPr>
          <p:nvPr>
            <p:ph idx="1"/>
          </p:nvPr>
        </p:nvSpPr>
        <p:spPr>
          <a:xfrm>
            <a:off x="5656218" y="1463039"/>
            <a:ext cx="5542387" cy="4300447"/>
          </a:xfrm>
        </p:spPr>
        <p:txBody>
          <a:bodyPr anchor="t">
            <a:normAutofit/>
          </a:bodyPr>
          <a:lstStyle/>
          <a:p>
            <a:pPr marL="0" indent="0">
              <a:buNone/>
            </a:pPr>
            <a:r>
              <a:rPr lang="fr-FR" sz="2200" dirty="0"/>
              <a:t>Création d’outil pour mieux guider les médecins de famille dans leur pratique quant à la prise en charge tant pharmacologique que non pharmacologique du RGO</a:t>
            </a:r>
          </a:p>
          <a:p>
            <a:pPr marL="0" indent="0">
              <a:buNone/>
            </a:pPr>
            <a:endParaRPr lang="fr-FR" sz="2200" dirty="0"/>
          </a:p>
          <a:p>
            <a:pPr marL="0" indent="0" algn="ctr">
              <a:buNone/>
            </a:pPr>
            <a:r>
              <a:rPr lang="fr-FR" sz="2200" dirty="0"/>
              <a:t>ET</a:t>
            </a:r>
          </a:p>
          <a:p>
            <a:pPr marL="0" indent="0">
              <a:buNone/>
            </a:pPr>
            <a:endParaRPr lang="fr-FR" sz="2200" dirty="0"/>
          </a:p>
          <a:p>
            <a:pPr marL="0" indent="0">
              <a:buNone/>
            </a:pPr>
            <a:r>
              <a:rPr lang="fr-FR" sz="2200" dirty="0"/>
              <a:t>L’une des pistes de solution possible pour contribuer à diminuer les listes d’attentes en gastro-entérologie</a:t>
            </a:r>
          </a:p>
        </p:txBody>
      </p:sp>
    </p:spTree>
    <p:extLst>
      <p:ext uri="{BB962C8B-B14F-4D97-AF65-F5344CB8AC3E}">
        <p14:creationId xmlns:p14="http://schemas.microsoft.com/office/powerpoint/2010/main" val="31297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1F68E5-E7B2-6FF6-2F94-88D43FDE4352}"/>
              </a:ext>
            </a:extLst>
          </p:cNvPr>
          <p:cNvSpPr>
            <a:spLocks noGrp="1"/>
          </p:cNvSpPr>
          <p:nvPr>
            <p:ph type="title"/>
          </p:nvPr>
        </p:nvSpPr>
        <p:spPr>
          <a:xfrm>
            <a:off x="1629751" y="934327"/>
            <a:ext cx="8924392" cy="1058275"/>
          </a:xfrm>
        </p:spPr>
        <p:txBody>
          <a:bodyPr>
            <a:normAutofit/>
          </a:bodyPr>
          <a:lstStyle/>
          <a:p>
            <a:pPr algn="ctr"/>
            <a:r>
              <a:rPr lang="fr-FR"/>
              <a:t>Question PICO</a:t>
            </a:r>
          </a:p>
        </p:txBody>
      </p:sp>
      <p:sp>
        <p:nvSpPr>
          <p:cNvPr id="29" name="Freeform: Shape 28">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31327444-FB40-81ED-4469-67C5F2FF290F}"/>
              </a:ext>
            </a:extLst>
          </p:cNvPr>
          <p:cNvSpPr>
            <a:spLocks noGrp="1"/>
          </p:cNvSpPr>
          <p:nvPr>
            <p:ph idx="1"/>
          </p:nvPr>
        </p:nvSpPr>
        <p:spPr>
          <a:xfrm>
            <a:off x="1941207" y="2752316"/>
            <a:ext cx="8309586" cy="2756848"/>
          </a:xfrm>
        </p:spPr>
        <p:txBody>
          <a:bodyPr>
            <a:normAutofit/>
          </a:bodyPr>
          <a:lstStyle/>
          <a:p>
            <a:r>
              <a:rPr lang="fr-CA" sz="2000">
                <a:effectLst/>
                <a:ea typeface="Times New Roman" panose="02020603050405020304" pitchFamily="18" charset="0"/>
                <a:cs typeface="Times New Roman" panose="02020603050405020304" pitchFamily="18" charset="0"/>
              </a:rPr>
              <a:t>P : 	Adultes souffrant de reflux gastro-œsophagien </a:t>
            </a:r>
            <a:endParaRPr lang="fr-CA" sz="2000">
              <a:effectLst/>
              <a:ea typeface="Calibri" panose="020F0502020204030204" pitchFamily="34" charset="0"/>
              <a:cs typeface="Times New Roman" panose="02020603050405020304" pitchFamily="18" charset="0"/>
            </a:endParaRPr>
          </a:p>
          <a:p>
            <a:r>
              <a:rPr lang="fr-CA" sz="2000">
                <a:effectLst/>
                <a:ea typeface="Times New Roman" panose="02020603050405020304" pitchFamily="18" charset="0"/>
                <a:cs typeface="Times New Roman" panose="02020603050405020304" pitchFamily="18" charset="0"/>
              </a:rPr>
              <a:t>I : 	Prise en charge optimale </a:t>
            </a:r>
            <a:r>
              <a:rPr lang="fr-CA" sz="2000" u="sng">
                <a:effectLst/>
                <a:ea typeface="Times New Roman" panose="02020603050405020304" pitchFamily="18" charset="0"/>
                <a:cs typeface="Times New Roman" panose="02020603050405020304" pitchFamily="18" charset="0"/>
              </a:rPr>
              <a:t>en première ligne</a:t>
            </a:r>
            <a:r>
              <a:rPr lang="fr-CA" sz="2000">
                <a:effectLst/>
                <a:ea typeface="Times New Roman" panose="02020603050405020304" pitchFamily="18" charset="0"/>
                <a:cs typeface="Times New Roman" panose="02020603050405020304" pitchFamily="18" charset="0"/>
              </a:rPr>
              <a:t>  selon les 	recommandations scientifiques actuelles</a:t>
            </a:r>
            <a:endParaRPr lang="fr-CA" sz="2000">
              <a:effectLst/>
              <a:ea typeface="Calibri" panose="020F0502020204030204" pitchFamily="34" charset="0"/>
              <a:cs typeface="Times New Roman" panose="02020603050405020304" pitchFamily="18" charset="0"/>
            </a:endParaRPr>
          </a:p>
          <a:p>
            <a:r>
              <a:rPr lang="fr-CA" sz="2000">
                <a:effectLst/>
                <a:ea typeface="Times New Roman" panose="02020603050405020304" pitchFamily="18" charset="0"/>
                <a:cs typeface="Times New Roman" panose="02020603050405020304" pitchFamily="18" charset="0"/>
              </a:rPr>
              <a:t>C : 	Pratique habituelle</a:t>
            </a:r>
            <a:endParaRPr lang="fr-CA" sz="2000">
              <a:effectLst/>
              <a:ea typeface="Calibri" panose="020F0502020204030204" pitchFamily="34" charset="0"/>
              <a:cs typeface="Times New Roman" panose="02020603050405020304" pitchFamily="18" charset="0"/>
            </a:endParaRPr>
          </a:p>
          <a:p>
            <a:r>
              <a:rPr lang="fr-CA" sz="2000">
                <a:effectLst/>
                <a:ea typeface="Times New Roman" panose="02020603050405020304" pitchFamily="18" charset="0"/>
                <a:cs typeface="Times New Roman" panose="02020603050405020304" pitchFamily="18" charset="0"/>
              </a:rPr>
              <a:t>O : 	Soulagement des symptômes et réduction des complications 	associées à cette maladie </a:t>
            </a:r>
            <a:endParaRPr lang="fr-CA" sz="2000">
              <a:effectLst/>
              <a:ea typeface="Calibri" panose="020F0502020204030204" pitchFamily="34" charset="0"/>
              <a:cs typeface="Times New Roman" panose="02020603050405020304" pitchFamily="18" charset="0"/>
            </a:endParaRPr>
          </a:p>
          <a:p>
            <a:pPr marL="0" indent="0">
              <a:buNone/>
            </a:pPr>
            <a:endParaRPr lang="fr-FR" sz="2000"/>
          </a:p>
        </p:txBody>
      </p:sp>
    </p:spTree>
    <p:extLst>
      <p:ext uri="{BB962C8B-B14F-4D97-AF65-F5344CB8AC3E}">
        <p14:creationId xmlns:p14="http://schemas.microsoft.com/office/powerpoint/2010/main" val="267186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8AB1C2-ADA5-29B3-1F69-636A5E655EF3}"/>
              </a:ext>
            </a:extLst>
          </p:cNvPr>
          <p:cNvSpPr>
            <a:spLocks noGrp="1"/>
          </p:cNvSpPr>
          <p:nvPr>
            <p:ph type="title"/>
          </p:nvPr>
        </p:nvSpPr>
        <p:spPr>
          <a:xfrm>
            <a:off x="1043631" y="809898"/>
            <a:ext cx="9942716" cy="1554480"/>
          </a:xfrm>
        </p:spPr>
        <p:txBody>
          <a:bodyPr anchor="ctr">
            <a:normAutofit/>
          </a:bodyPr>
          <a:lstStyle/>
          <a:p>
            <a:r>
              <a:rPr lang="fr-FR" sz="4800"/>
              <a:t>Méthodologie </a:t>
            </a:r>
          </a:p>
        </p:txBody>
      </p:sp>
      <p:sp>
        <p:nvSpPr>
          <p:cNvPr id="3" name="Espace réservé du contenu 2">
            <a:extLst>
              <a:ext uri="{FF2B5EF4-FFF2-40B4-BE49-F238E27FC236}">
                <a16:creationId xmlns:a16="http://schemas.microsoft.com/office/drawing/2014/main" id="{07F194A8-43FA-822B-3B64-244A0BC4CAE1}"/>
              </a:ext>
            </a:extLst>
          </p:cNvPr>
          <p:cNvSpPr>
            <a:spLocks noGrp="1"/>
          </p:cNvSpPr>
          <p:nvPr>
            <p:ph idx="1"/>
          </p:nvPr>
        </p:nvSpPr>
        <p:spPr>
          <a:xfrm>
            <a:off x="836021" y="2600360"/>
            <a:ext cx="10515601" cy="3903476"/>
          </a:xfrm>
        </p:spPr>
        <p:txBody>
          <a:bodyPr anchor="ctr">
            <a:normAutofit lnSpcReduction="10000"/>
          </a:bodyPr>
          <a:lstStyle/>
          <a:p>
            <a:pPr marL="0" indent="0">
              <a:buNone/>
            </a:pPr>
            <a:r>
              <a:rPr lang="fr-FR" sz="2000" b="1" dirty="0"/>
              <a:t>Interrogation des différentes bases de données : </a:t>
            </a:r>
          </a:p>
          <a:p>
            <a:pPr>
              <a:buFontTx/>
              <a:buChar char="-"/>
            </a:pPr>
            <a:r>
              <a:rPr lang="fr-FR" sz="2000" dirty="0"/>
              <a:t>EMBASE, </a:t>
            </a:r>
            <a:r>
              <a:rPr lang="fr-FR" sz="2000" dirty="0" err="1"/>
              <a:t>Medline</a:t>
            </a:r>
            <a:r>
              <a:rPr lang="fr-FR" sz="2000" dirty="0"/>
              <a:t> et Cochrane</a:t>
            </a:r>
          </a:p>
          <a:p>
            <a:pPr marL="0" indent="0">
              <a:buNone/>
            </a:pPr>
            <a:endParaRPr lang="fr-FR" sz="2000" dirty="0"/>
          </a:p>
          <a:p>
            <a:pPr marL="0" indent="0">
              <a:buNone/>
            </a:pPr>
            <a:r>
              <a:rPr lang="fr-FR" sz="2000" b="1" dirty="0"/>
              <a:t>Recensement de la littérature grise et utilisation de l’effet boule de neige parmi les sources suivantes :</a:t>
            </a:r>
          </a:p>
          <a:p>
            <a:pPr marL="0" indent="0">
              <a:buNone/>
            </a:pPr>
            <a:r>
              <a:rPr lang="fr-FR" sz="2000" dirty="0"/>
              <a:t>- Banques de données du CMFC, CMQ, Canadian </a:t>
            </a:r>
            <a:r>
              <a:rPr lang="fr-FR" sz="2000" dirty="0" err="1"/>
              <a:t>Task</a:t>
            </a:r>
            <a:r>
              <a:rPr lang="fr-FR" sz="2000" dirty="0"/>
              <a:t> Force on </a:t>
            </a:r>
            <a:r>
              <a:rPr lang="fr-FR" sz="2000" dirty="0" err="1"/>
              <a:t>Preventive</a:t>
            </a:r>
            <a:r>
              <a:rPr lang="fr-FR" sz="2000" dirty="0"/>
              <a:t> </a:t>
            </a:r>
            <a:r>
              <a:rPr lang="fr-FR" sz="2000" dirty="0" err="1"/>
              <a:t>Health</a:t>
            </a:r>
            <a:r>
              <a:rPr lang="fr-FR" sz="2000" dirty="0"/>
              <a:t> Care, INESSS, INSPQ</a:t>
            </a:r>
          </a:p>
          <a:p>
            <a:pPr>
              <a:buFontTx/>
              <a:buChar char="-"/>
            </a:pPr>
            <a:r>
              <a:rPr lang="fr-FR" sz="2000" dirty="0"/>
              <a:t>Association des gastro-entérologues du Québec</a:t>
            </a:r>
          </a:p>
          <a:p>
            <a:pPr>
              <a:buFontTx/>
              <a:buChar char="-"/>
            </a:pPr>
            <a:r>
              <a:rPr lang="fr-FR" sz="2000" dirty="0"/>
              <a:t>Canadian Association of Gastroenterology</a:t>
            </a:r>
          </a:p>
          <a:p>
            <a:pPr>
              <a:buFontTx/>
              <a:buChar char="-"/>
            </a:pPr>
            <a:r>
              <a:rPr lang="fr-FR" sz="2000" dirty="0" err="1"/>
              <a:t>UpToDate</a:t>
            </a:r>
            <a:endParaRPr lang="fr-FR" sz="2000" dirty="0"/>
          </a:p>
          <a:p>
            <a:pPr>
              <a:buFontTx/>
              <a:buChar char="-"/>
            </a:pPr>
            <a:r>
              <a:rPr lang="fr-FR" sz="2000" dirty="0"/>
              <a:t>Gastroenterology Society of </a:t>
            </a:r>
            <a:r>
              <a:rPr lang="fr-FR" sz="2000" dirty="0" err="1"/>
              <a:t>Australia</a:t>
            </a:r>
            <a:endParaRPr lang="fr-FR"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4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5">
            <a:extLst>
              <a:ext uri="{FF2B5EF4-FFF2-40B4-BE49-F238E27FC236}">
                <a16:creationId xmlns:a16="http://schemas.microsoft.com/office/drawing/2014/main" id="{EB170804-3522-0126-5DDA-36A3F3375CBE}"/>
              </a:ext>
            </a:extLst>
          </p:cNvPr>
          <p:cNvSpPr txBox="1">
            <a:spLocks/>
          </p:cNvSpPr>
          <p:nvPr/>
        </p:nvSpPr>
        <p:spPr>
          <a:xfrm>
            <a:off x="6742873" y="3695292"/>
            <a:ext cx="5449126"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dirty="0" err="1">
                <a:solidFill>
                  <a:schemeClr val="tx1"/>
                </a:solidFill>
                <a:latin typeface="+mj-lt"/>
                <a:ea typeface="+mj-ea"/>
                <a:cs typeface="+mj-cs"/>
              </a:rPr>
              <a:t>Critères</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d’inclusion</a:t>
            </a:r>
            <a:r>
              <a:rPr lang="en-US" sz="5400" kern="1200" dirty="0">
                <a:solidFill>
                  <a:schemeClr val="tx1"/>
                </a:solidFill>
                <a:latin typeface="+mj-lt"/>
                <a:ea typeface="+mj-ea"/>
                <a:cs typeface="+mj-cs"/>
              </a:rPr>
              <a:t> et </a:t>
            </a:r>
            <a:r>
              <a:rPr lang="en-US" sz="5400" kern="1200" dirty="0" err="1">
                <a:solidFill>
                  <a:schemeClr val="tx1"/>
                </a:solidFill>
                <a:latin typeface="+mj-lt"/>
                <a:ea typeface="+mj-ea"/>
                <a:cs typeface="+mj-cs"/>
              </a:rPr>
              <a:t>d’exclusion</a:t>
            </a:r>
            <a:r>
              <a:rPr lang="en-US" sz="5400" kern="1200" dirty="0">
                <a:solidFill>
                  <a:schemeClr val="tx1"/>
                </a:solidFill>
                <a:latin typeface="+mj-lt"/>
                <a:ea typeface="+mj-ea"/>
                <a:cs typeface="+mj-cs"/>
              </a:rPr>
              <a:t> </a:t>
            </a:r>
          </a:p>
        </p:txBody>
      </p:sp>
      <p:sp>
        <p:nvSpPr>
          <p:cNvPr id="60" name="Rectangle 5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65" name="Rectangle 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au 1">
            <a:extLst>
              <a:ext uri="{FF2B5EF4-FFF2-40B4-BE49-F238E27FC236}">
                <a16:creationId xmlns:a16="http://schemas.microsoft.com/office/drawing/2014/main" id="{D72BEF64-2018-0914-F052-FE07BEBB53D4}"/>
              </a:ext>
            </a:extLst>
          </p:cNvPr>
          <p:cNvGraphicFramePr>
            <a:graphicFrameLocks noGrp="1"/>
          </p:cNvGraphicFramePr>
          <p:nvPr>
            <p:extLst>
              <p:ext uri="{D42A27DB-BD31-4B8C-83A1-F6EECF244321}">
                <p14:modId xmlns:p14="http://schemas.microsoft.com/office/powerpoint/2010/main" val="3545516577"/>
              </p:ext>
            </p:extLst>
          </p:nvPr>
        </p:nvGraphicFramePr>
        <p:xfrm>
          <a:off x="535665" y="992629"/>
          <a:ext cx="5912955" cy="5331646"/>
        </p:xfrm>
        <a:graphic>
          <a:graphicData uri="http://schemas.openxmlformats.org/drawingml/2006/table">
            <a:tbl>
              <a:tblPr firstRow="1" firstCol="1">
                <a:solidFill>
                  <a:srgbClr val="F7F7F7"/>
                </a:solidFill>
              </a:tblPr>
              <a:tblGrid>
                <a:gridCol w="3009690">
                  <a:extLst>
                    <a:ext uri="{9D8B030D-6E8A-4147-A177-3AD203B41FA5}">
                      <a16:colId xmlns:a16="http://schemas.microsoft.com/office/drawing/2014/main" val="2311430922"/>
                    </a:ext>
                  </a:extLst>
                </a:gridCol>
                <a:gridCol w="2903265">
                  <a:extLst>
                    <a:ext uri="{9D8B030D-6E8A-4147-A177-3AD203B41FA5}">
                      <a16:colId xmlns:a16="http://schemas.microsoft.com/office/drawing/2014/main" val="879550087"/>
                    </a:ext>
                  </a:extLst>
                </a:gridCol>
              </a:tblGrid>
              <a:tr h="528278">
                <a:tc>
                  <a:txBody>
                    <a:bodyPr/>
                    <a:lstStyle/>
                    <a:p>
                      <a:pPr algn="l" fontAlgn="t">
                        <a:spcBef>
                          <a:spcPts val="0"/>
                        </a:spcBef>
                        <a:spcAft>
                          <a:spcPts val="0"/>
                        </a:spcAft>
                      </a:pPr>
                      <a:r>
                        <a:rPr lang="fr-CA" sz="1800" b="1" i="0" u="none" strike="noStrike"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Critères </a:t>
                      </a:r>
                    </a:p>
                    <a:p>
                      <a:pPr algn="l" fontAlgn="t">
                        <a:spcBef>
                          <a:spcPts val="0"/>
                        </a:spcBef>
                        <a:spcAft>
                          <a:spcPts val="0"/>
                        </a:spcAft>
                      </a:pPr>
                      <a:r>
                        <a:rPr lang="fr-CA" sz="1800" b="1" i="0" u="none" strike="noStrike"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d’inclusions</a:t>
                      </a:r>
                      <a:endParaRPr lang="fr-CA" sz="1800" b="1" i="0" u="none" strike="noStrike" cap="all" spc="60" dirty="0">
                        <a:solidFill>
                          <a:schemeClr val="tx1"/>
                        </a:solidFill>
                        <a:effectLst/>
                        <a:latin typeface="Arial" panose="020B0604020202020204" pitchFamily="34" charset="0"/>
                      </a:endParaRPr>
                    </a:p>
                  </a:txBody>
                  <a:tcPr marL="141272" marR="141272" marT="141272" marB="141272">
                    <a:lnL w="12700" cmpd="sng">
                      <a:noFill/>
                    </a:lnL>
                    <a:lnR w="12700" cmpd="sng">
                      <a:noFill/>
                    </a:lnR>
                    <a:lnT w="12700" cmpd="sng">
                      <a:noFill/>
                    </a:lnT>
                    <a:lnB w="38100" cmpd="sng">
                      <a:noFill/>
                    </a:lnB>
                    <a:noFill/>
                  </a:tcPr>
                </a:tc>
                <a:tc>
                  <a:txBody>
                    <a:bodyPr/>
                    <a:lstStyle/>
                    <a:p>
                      <a:pPr algn="l" fontAlgn="t">
                        <a:spcBef>
                          <a:spcPts val="0"/>
                        </a:spcBef>
                        <a:spcAft>
                          <a:spcPts val="0"/>
                        </a:spcAft>
                      </a:pPr>
                      <a:r>
                        <a:rPr lang="fr-CA" sz="1800" b="1" i="0" u="none" strike="noStrike" cap="all" spc="6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Critères d’exclusions</a:t>
                      </a:r>
                      <a:endParaRPr lang="fr-CA" sz="1800" b="1" i="0" u="none" strike="noStrike" cap="all" spc="60">
                        <a:solidFill>
                          <a:schemeClr val="tx1"/>
                        </a:solidFill>
                        <a:effectLst/>
                        <a:latin typeface="Arial" panose="020B0604020202020204" pitchFamily="34" charset="0"/>
                      </a:endParaRPr>
                    </a:p>
                  </a:txBody>
                  <a:tcPr marL="141272" marR="141272" marT="141272" marB="141272">
                    <a:lnL w="12700" cmpd="sng">
                      <a:noFill/>
                    </a:lnL>
                    <a:lnR w="12700" cmpd="sng">
                      <a:noFill/>
                    </a:lnR>
                    <a:lnT w="12700" cmpd="sng">
                      <a:noFill/>
                    </a:lnT>
                    <a:lnB w="38100" cmpd="sng">
                      <a:noFill/>
                    </a:lnB>
                    <a:noFill/>
                  </a:tcPr>
                </a:tc>
                <a:extLst>
                  <a:ext uri="{0D108BD9-81ED-4DB2-BD59-A6C34878D82A}">
                    <a16:rowId xmlns:a16="http://schemas.microsoft.com/office/drawing/2014/main" val="2188158421"/>
                  </a:ext>
                </a:extLst>
              </a:tr>
              <a:tr h="4192932">
                <a:tc>
                  <a:txBody>
                    <a:bodyPr/>
                    <a:lstStyle/>
                    <a:p>
                      <a:pPr marL="342900" indent="-342900" algn="l" fontAlgn="t">
                        <a:spcBef>
                          <a:spcPts val="0"/>
                        </a:spcBef>
                        <a:spcAft>
                          <a:spcPts val="0"/>
                        </a:spcAft>
                        <a:buClrTx/>
                        <a:buSzPts val="1050"/>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Adultes âgés de 18 ans ou plus</a:t>
                      </a:r>
                    </a:p>
                    <a:p>
                      <a:pPr marL="285750" indent="-285750" algn="l" fontAlgn="t">
                        <a:spcBef>
                          <a:spcPts val="0"/>
                        </a:spcBef>
                        <a:spcAft>
                          <a:spcPts val="0"/>
                        </a:spcAft>
                        <a:buClrTx/>
                        <a:buSzPts val="1050"/>
                        <a:buFont typeface="Arial" panose="020B0604020202020204" pitchFamily="34" charset="0"/>
                        <a:buChar char="•"/>
                      </a:pP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Articles rédigés en anglais ou français parues dans les 11 dernières années</a:t>
                      </a: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endPar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Guide de pratique ou ligne directrice sur le reflux gastro-œsophagien</a:t>
                      </a:r>
                      <a:endParaRPr lang="fr-CA" sz="1800" b="0" i="0" u="none" strike="noStrike" cap="none" spc="0" dirty="0">
                        <a:solidFill>
                          <a:schemeClr val="tx1"/>
                        </a:solidFill>
                        <a:effectLst/>
                        <a:latin typeface="Arial" panose="020B0604020202020204" pitchFamily="34" charset="0"/>
                      </a:endParaRPr>
                    </a:p>
                  </a:txBody>
                  <a:tcPr marL="123550" marR="123550" marT="17160" marB="94182">
                    <a:lnL w="12700" cmpd="sng">
                      <a:noFill/>
                      <a:prstDash val="solid"/>
                    </a:lnL>
                    <a:lnR w="12700" cmpd="sng">
                      <a:noFill/>
                      <a:prstDash val="solid"/>
                    </a:lnR>
                    <a:lnT w="38100" cmpd="sng">
                      <a:noFill/>
                    </a:lnT>
                    <a:lnB w="12700" cap="flat" cmpd="sng" algn="ctr">
                      <a:solidFill>
                        <a:schemeClr val="tx1">
                          <a:lumMod val="50000"/>
                          <a:lumOff val="50000"/>
                        </a:schemeClr>
                      </a:solidFill>
                      <a:prstDash val="solid"/>
                    </a:lnB>
                    <a:solidFill>
                      <a:srgbClr val="F7F7F7"/>
                    </a:solidFill>
                  </a:tcPr>
                </a:tc>
                <a:tc>
                  <a:txBody>
                    <a:bodyPr/>
                    <a:lstStyle/>
                    <a:p>
                      <a:pPr marL="285750" indent="-285750" algn="l" fontAlgn="t">
                        <a:spcBef>
                          <a:spcPts val="0"/>
                        </a:spcBef>
                        <a:spcAft>
                          <a:spcPts val="0"/>
                        </a:spcAft>
                        <a:buClrTx/>
                        <a:buSzPts val="1050"/>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Lettres et conférence</a:t>
                      </a:r>
                    </a:p>
                    <a:p>
                      <a:pPr marL="285750" indent="-285750" algn="l" fontAlgn="t">
                        <a:spcBef>
                          <a:spcPts val="0"/>
                        </a:spcBef>
                        <a:spcAft>
                          <a:spcPts val="0"/>
                        </a:spcAft>
                        <a:buClrTx/>
                        <a:buSzPts val="1050"/>
                        <a:buFont typeface="Arial" panose="020B0604020202020204" pitchFamily="34" charset="0"/>
                        <a:buChar char="•"/>
                      </a:pP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Guide de pratique basé sur une population précise </a:t>
                      </a: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lien avec une prise en charge chirurgical</a:t>
                      </a: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endPar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Œsophagite de Barrett et adénocarcinome gastrique</a:t>
                      </a: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endPar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Monitoring gastroœsophagien </a:t>
                      </a:r>
                      <a:endParaRPr lang="fr-CA" sz="1800" b="0" i="0" u="none" strike="noStrike" cap="none" spc="0" dirty="0">
                        <a:solidFill>
                          <a:schemeClr val="tx1"/>
                        </a:solidFill>
                        <a:effectLst/>
                        <a:latin typeface="Arial" panose="020B0604020202020204" pitchFamily="34" charset="0"/>
                      </a:endParaRPr>
                    </a:p>
                    <a:p>
                      <a:pPr marL="285750" indent="-285750" algn="l" fontAlgn="t">
                        <a:spcBef>
                          <a:spcPts val="0"/>
                        </a:spcBef>
                        <a:spcAft>
                          <a:spcPts val="0"/>
                        </a:spcAft>
                        <a:buFont typeface="Arial" panose="020B0604020202020204" pitchFamily="34" charset="0"/>
                        <a:buChar char="•"/>
                      </a:pPr>
                      <a:endPar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l" fontAlgn="t">
                        <a:spcBef>
                          <a:spcPts val="0"/>
                        </a:spcBef>
                        <a:spcAft>
                          <a:spcPts val="0"/>
                        </a:spcAft>
                        <a:buFont typeface="Arial" panose="020B0604020202020204" pitchFamily="34" charset="0"/>
                        <a:buChar char="•"/>
                      </a:pPr>
                      <a:r>
                        <a:rPr lang="fr-CA" sz="1800" b="0" i="0" u="none" strike="noStrike"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Dyspepsie </a:t>
                      </a:r>
                      <a:endParaRPr lang="fr-CA" sz="1800" b="0" i="0" u="none" strike="noStrike" cap="none" spc="0" dirty="0">
                        <a:solidFill>
                          <a:schemeClr val="tx1"/>
                        </a:solidFill>
                        <a:effectLst/>
                        <a:latin typeface="Arial" panose="020B0604020202020204" pitchFamily="34" charset="0"/>
                      </a:endParaRPr>
                    </a:p>
                  </a:txBody>
                  <a:tcPr marL="123550" marR="123550" marT="17160" marB="94182">
                    <a:lnL w="12700" cmpd="sng">
                      <a:noFill/>
                      <a:prstDash val="solid"/>
                    </a:lnL>
                    <a:lnR w="12700" cmpd="sng">
                      <a:noFill/>
                      <a:prstDash val="solid"/>
                    </a:lnR>
                    <a:lnT w="38100" cmpd="sng">
                      <a:noFill/>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766062184"/>
                  </a:ext>
                </a:extLst>
              </a:tr>
            </a:tbl>
          </a:graphicData>
        </a:graphic>
      </p:graphicFrame>
    </p:spTree>
    <p:extLst>
      <p:ext uri="{BB962C8B-B14F-4D97-AF65-F5344CB8AC3E}">
        <p14:creationId xmlns:p14="http://schemas.microsoft.com/office/powerpoint/2010/main" val="365652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9726B-8393-602E-D719-2500F923507C}"/>
              </a:ext>
            </a:extLst>
          </p:cNvPr>
          <p:cNvSpPr>
            <a:spLocks noGrp="1"/>
          </p:cNvSpPr>
          <p:nvPr>
            <p:ph type="title"/>
          </p:nvPr>
        </p:nvSpPr>
        <p:spPr/>
        <p:txBody>
          <a:bodyPr/>
          <a:lstStyle/>
          <a:p>
            <a:r>
              <a:rPr lang="fr-FR" dirty="0"/>
              <a:t>Diagramme de flot</a:t>
            </a:r>
          </a:p>
        </p:txBody>
      </p:sp>
      <p:sp>
        <p:nvSpPr>
          <p:cNvPr id="4" name="Rectangle 2">
            <a:extLst>
              <a:ext uri="{FF2B5EF4-FFF2-40B4-BE49-F238E27FC236}">
                <a16:creationId xmlns:a16="http://schemas.microsoft.com/office/drawing/2014/main" id="{C10CAEF8-6764-6D98-FF76-E7B25A1662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Diagramme 4">
            <a:extLst>
              <a:ext uri="{FF2B5EF4-FFF2-40B4-BE49-F238E27FC236}">
                <a16:creationId xmlns:a16="http://schemas.microsoft.com/office/drawing/2014/main" id="{F6EDE456-4562-AA75-29C7-2F8CE61BB0FA}"/>
              </a:ext>
            </a:extLst>
          </p:cNvPr>
          <p:cNvGraphicFramePr/>
          <p:nvPr>
            <p:extLst>
              <p:ext uri="{D42A27DB-BD31-4B8C-83A1-F6EECF244321}">
                <p14:modId xmlns:p14="http://schemas.microsoft.com/office/powerpoint/2010/main" val="2515078244"/>
              </p:ext>
            </p:extLst>
          </p:nvPr>
        </p:nvGraphicFramePr>
        <p:xfrm>
          <a:off x="2763520" y="1444373"/>
          <a:ext cx="6664960" cy="431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a:extLst>
              <a:ext uri="{FF2B5EF4-FFF2-40B4-BE49-F238E27FC236}">
                <a16:creationId xmlns:a16="http://schemas.microsoft.com/office/drawing/2014/main" id="{D54D7330-3E9F-94C8-E0BF-0B87A673D9FA}"/>
              </a:ext>
            </a:extLst>
          </p:cNvPr>
          <p:cNvSpPr>
            <a:spLocks noChangeArrowheads="1"/>
          </p:cNvSpPr>
          <p:nvPr/>
        </p:nvSpPr>
        <p:spPr bwMode="auto">
          <a:xfrm>
            <a:off x="0" y="4775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0716531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4143</TotalTime>
  <Words>3259</Words>
  <Application>Microsoft Macintosh PowerPoint</Application>
  <PresentationFormat>Grand écran</PresentationFormat>
  <Paragraphs>381</Paragraphs>
  <Slides>29</Slides>
  <Notes>28</Notes>
  <HiddenSlides>7</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Times New Roman</vt:lpstr>
      <vt:lpstr>Thème Office</vt:lpstr>
      <vt:lpstr>Prise en charge pharmacologique et non pharmacologique du reflux gastro-œsophagien chez l’adulte en médecine familiale, une revue des guides de pratiques </vt:lpstr>
      <vt:lpstr>Présentation PowerPoint</vt:lpstr>
      <vt:lpstr>Objectifs de la présentation</vt:lpstr>
      <vt:lpstr>Quelques faits</vt:lpstr>
      <vt:lpstr>Objectif de la revue de guides de pratique</vt:lpstr>
      <vt:lpstr>Question PICO</vt:lpstr>
      <vt:lpstr>Méthodologie </vt:lpstr>
      <vt:lpstr>Présentation PowerPoint</vt:lpstr>
      <vt:lpstr>Diagramme de flot</vt:lpstr>
      <vt:lpstr>Grille G-TRUST</vt:lpstr>
      <vt:lpstr>Articles sélectionnés</vt:lpstr>
      <vt:lpstr>Grille AGREE-II</vt:lpstr>
      <vt:lpstr>Échelle de notation détaillée</vt:lpstr>
      <vt:lpstr>Résultats</vt:lpstr>
      <vt:lpstr>Discussion</vt:lpstr>
      <vt:lpstr>Consensus </vt:lpstr>
      <vt:lpstr>Consensus</vt:lpstr>
      <vt:lpstr>Consensus</vt:lpstr>
      <vt:lpstr>Consensus</vt:lpstr>
      <vt:lpstr>Algorithme</vt:lpstr>
      <vt:lpstr>Algorithme</vt:lpstr>
      <vt:lpstr>Algorithme</vt:lpstr>
      <vt:lpstr>Algorithme</vt:lpstr>
      <vt:lpstr>(dé)prescription</vt:lpstr>
      <vt:lpstr>Présentation PowerPoint</vt:lpstr>
      <vt:lpstr>Conclusion</vt:lpstr>
      <vt:lpstr>Recommandations</vt:lpstr>
      <vt:lpstr>Remerciements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Conflit d’intérêt :  Aucun conflit d’intérêt   Objectif :  Commence par un verbe d’action </dc:title>
  <dc:creator>Cynthia Brisson</dc:creator>
  <cp:lastModifiedBy>Cynthia Brisson</cp:lastModifiedBy>
  <cp:revision>48</cp:revision>
  <dcterms:created xsi:type="dcterms:W3CDTF">2022-11-04T13:45:07Z</dcterms:created>
  <dcterms:modified xsi:type="dcterms:W3CDTF">2023-05-27T12:52:26Z</dcterms:modified>
</cp:coreProperties>
</file>