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sldIdLst>
    <p:sldId id="256" r:id="rId5"/>
    <p:sldId id="257" r:id="rId6"/>
    <p:sldId id="258" r:id="rId7"/>
    <p:sldId id="259" r:id="rId8"/>
    <p:sldId id="288" r:id="rId9"/>
    <p:sldId id="289" r:id="rId10"/>
    <p:sldId id="287" r:id="rId11"/>
    <p:sldId id="286" r:id="rId12"/>
    <p:sldId id="260" r:id="rId13"/>
    <p:sldId id="278" r:id="rId14"/>
    <p:sldId id="27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01"/>
    <p:restoredTop sz="80394"/>
  </p:normalViewPr>
  <p:slideViewPr>
    <p:cSldViewPr snapToGrid="0">
      <p:cViewPr varScale="1">
        <p:scale>
          <a:sx n="87" d="100"/>
          <a:sy n="87" d="100"/>
        </p:scale>
        <p:origin x="1816" y="184"/>
      </p:cViewPr>
      <p:guideLst/>
    </p:cSldViewPr>
  </p:slideViewPr>
  <p:notesTextViewPr>
    <p:cViewPr>
      <p:scale>
        <a:sx n="95" d="100"/>
        <a:sy n="95" d="100"/>
      </p:scale>
      <p:origin x="0" y="0"/>
    </p:cViewPr>
  </p:notesTextViewPr>
  <p:sorterViewPr>
    <p:cViewPr>
      <p:scale>
        <a:sx n="126" d="100"/>
        <a:sy n="12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5/27/23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4</a:t>
            </a:fld>
            <a:endParaRPr lang="en-US" dirty="0"/>
          </a:p>
        </p:txBody>
      </p:sp>
    </p:spTree>
    <p:extLst>
      <p:ext uri="{BB962C8B-B14F-4D97-AF65-F5344CB8AC3E}">
        <p14:creationId xmlns:p14="http://schemas.microsoft.com/office/powerpoint/2010/main" val="4179638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8</a:t>
            </a:fld>
            <a:endParaRPr lang="en-US" dirty="0"/>
          </a:p>
        </p:txBody>
      </p:sp>
    </p:spTree>
    <p:extLst>
      <p:ext uri="{BB962C8B-B14F-4D97-AF65-F5344CB8AC3E}">
        <p14:creationId xmlns:p14="http://schemas.microsoft.com/office/powerpoint/2010/main" val="999135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800" dirty="0">
                <a:effectLst/>
                <a:latin typeface="Calibri" panose="020F0502020204030204" pitchFamily="34" charset="0"/>
                <a:ea typeface="Times New Roman" panose="02020603050405020304" pitchFamily="18" charset="0"/>
              </a:rPr>
              <a:t>Notre analyse n'a pas montré de différence significative dans l'incidence de l'infection en comparant une étude à l'autre. Cependant, toutes les études ont démontré que les probiotiques ont mieux réussi que le placebo à réduire l'incidence des infections chez les enfants fréquentant des garderies, même si la différence était seulement significative dans deux sur cinq des études. Dans les 2 études significatives, les probiotiques ont également diminué la durée moyenne d'un épisode d'IVRS aiguë, l'utilisation d'antibiotiques et l'absence des garderies. Cela indique que les probiotiques peuvent avoir des bénéfices, mais compte tenu de la petite taille de notre échantillon (5 articles), il serait nécessaire de procéder à une analyse littéraire plus large et plus ciblée.</a:t>
            </a:r>
            <a:endParaRPr lang="en-CA" sz="1800" dirty="0">
              <a:effectLst/>
              <a:latin typeface="Times New Roman" panose="02020603050405020304" pitchFamily="18" charset="0"/>
              <a:ea typeface="Times New Roman" panose="02020603050405020304" pitchFamily="18" charset="0"/>
            </a:endParaRPr>
          </a:p>
          <a:p>
            <a:pPr indent="457200"/>
            <a:r>
              <a:rPr lang="fr-CA" sz="1800" dirty="0">
                <a:effectLst/>
                <a:latin typeface="Calibri" panose="020F0502020204030204" pitchFamily="34" charset="0"/>
                <a:ea typeface="Times New Roman" panose="02020603050405020304" pitchFamily="18" charset="0"/>
              </a:rPr>
              <a:t>Pour mieux répondre à notre question PICO, il faudrait inclure plus d’articles avec des essais qui utilisent la même espèce de probiotique, qui compare les effets des différents probiotiques sur les infections, ainsi que la dépendance à la dose, la différence des résultats avec les différentes durés de la consommation des probiotiques et leurs bénéfices à long terme.</a:t>
            </a:r>
          </a:p>
          <a:p>
            <a:pPr indent="457200"/>
            <a:r>
              <a:rPr lang="fr-CA" sz="1800" dirty="0">
                <a:effectLst/>
                <a:latin typeface="Calibri" panose="020F0502020204030204" pitchFamily="34" charset="0"/>
                <a:ea typeface="Times New Roman" panose="02020603050405020304" pitchFamily="18" charset="0"/>
              </a:rPr>
              <a:t>On sait encore très peu concernant des probiotiques.!!</a:t>
            </a:r>
          </a:p>
          <a:p>
            <a:pPr indent="457200"/>
            <a:endParaRPr lang="fr-CA" sz="1800" dirty="0">
              <a:effectLst/>
              <a:latin typeface="Calibri" panose="020F0502020204030204" pitchFamily="34" charset="0"/>
              <a:ea typeface="Times New Roman" panose="02020603050405020304" pitchFamily="18" charset="0"/>
            </a:endParaRPr>
          </a:p>
          <a:p>
            <a:pPr marL="0" marR="0" lvl="0" indent="457200" algn="l" defTabSz="914400" rtl="0" eaLnBrk="1" fontAlgn="auto" latinLnBrk="0" hangingPunct="1">
              <a:lnSpc>
                <a:spcPct val="100000"/>
              </a:lnSpc>
              <a:spcBef>
                <a:spcPts val="0"/>
              </a:spcBef>
              <a:spcAft>
                <a:spcPts val="0"/>
              </a:spcAft>
              <a:buClrTx/>
              <a:buSzTx/>
              <a:buFontTx/>
              <a:buNone/>
              <a:tabLst/>
              <a:defRPr/>
            </a:pPr>
            <a:r>
              <a:rPr lang="en-CA" sz="3600" dirty="0">
                <a:effectLst/>
              </a:rPr>
              <a:t>We can safely prescribe and tell parents that we have differen</a:t>
            </a:r>
            <a:r>
              <a:rPr lang="en-CA" sz="3600" dirty="0"/>
              <a:t>t responses based on studies</a:t>
            </a:r>
            <a:endParaRPr lang="en-US" sz="3600" dirty="0">
              <a:effectLst/>
            </a:endParaRPr>
          </a:p>
          <a:p>
            <a:pPr indent="457200"/>
            <a:endParaRPr lang="en-CA" sz="1800" dirty="0">
              <a:effectLst/>
              <a:latin typeface="Times New Roman" panose="02020603050405020304" pitchFamily="18" charset="0"/>
              <a:ea typeface="Times New Roman" panose="02020603050405020304" pitchFamily="18" charset="0"/>
            </a:endParaRPr>
          </a:p>
          <a:p>
            <a:r>
              <a:rPr lang="fr-CA" sz="1800" dirty="0">
                <a:effectLst/>
                <a:latin typeface="Calibri" panose="020F0502020204030204" pitchFamily="34"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10</a:t>
            </a:fld>
            <a:endParaRPr lang="en-US" dirty="0"/>
          </a:p>
        </p:txBody>
      </p:sp>
    </p:spTree>
    <p:extLst>
      <p:ext uri="{BB962C8B-B14F-4D97-AF65-F5344CB8AC3E}">
        <p14:creationId xmlns:p14="http://schemas.microsoft.com/office/powerpoint/2010/main" val="2603656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11</a:t>
            </a:fld>
            <a:endParaRPr lang="en-US" dirty="0"/>
          </a:p>
        </p:txBody>
      </p:sp>
    </p:spTree>
    <p:extLst>
      <p:ext uri="{BB962C8B-B14F-4D97-AF65-F5344CB8AC3E}">
        <p14:creationId xmlns:p14="http://schemas.microsoft.com/office/powerpoint/2010/main" val="4285258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3" y="1122363"/>
            <a:ext cx="7096933"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solidFill>
                  <a:schemeClr val="bg1"/>
                </a:solidFill>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5F02DCD1-2C6B-F948-9F72-3BB0CF3D512E}" type="datetime1">
              <a:rPr lang="en-US" smtClean="0"/>
              <a:pPr/>
              <a:t>5/27/23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C1583C39-01BF-7F43-854C-FBB4E9AB6B0C}" type="datetime1">
              <a:rPr lang="en-US" smtClean="0"/>
              <a:pPr/>
              <a:t>5/27/23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6283235"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6283235"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1" y="2526318"/>
            <a:ext cx="3218688"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4B103E64-1627-9140-8127-1849FED275E1}" type="datetime1">
              <a:rPr lang="en-US" smtClean="0"/>
              <a:pPr/>
              <a:t>5/27/23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4683787"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4683788"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8200082"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820008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122363"/>
            <a:ext cx="6220278"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a:no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17467"/>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DD9C8446-696E-6942-B6C8-CC9CAD0B34E0}" type="datetime1">
              <a:rPr lang="en-US" smtClean="0"/>
              <a:pPr/>
              <a:t>5/27/23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1167492" y="2653167"/>
            <a:ext cx="9779183" cy="3436483"/>
          </a:xfrm>
        </p:spPr>
        <p:txBody>
          <a:bodyPr>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fld id="{F5592931-05C6-8543-8B6E-A8BD29BD5C2B}" type="datetime1">
              <a:rPr lang="en-US" smtClean="0"/>
              <a:pPr/>
              <a:t>5/27/23</a:t>
            </a:fld>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059400"/>
            <a:ext cx="6245912" cy="2387600"/>
          </a:xfrm>
        </p:spPr>
        <p:txBody>
          <a:bodyPr anchor="b">
            <a:noAutofit/>
          </a:bodyPr>
          <a:lstStyle>
            <a:lvl1pPr algn="l">
              <a:defRPr sz="6000" b="1">
                <a:solidFill>
                  <a:schemeClr val="bg1"/>
                </a:solidFill>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7E7AB22C-8B7E-9B4A-8C65-396C3C874D86}" type="datetime1">
              <a:rPr lang="en-US" smtClean="0"/>
              <a:pPr/>
              <a:t>5/27/23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3"/>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8CE9AC2A-20AD-8C48-B5EB-B5322BDBCDEE}" type="datetime1">
              <a:rPr lang="en-US" smtClean="0"/>
              <a:pPr/>
              <a:t>5/27/23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a:noAutofit/>
          </a:bodyPr>
          <a:lstStyle>
            <a:lvl1pPr algn="ctr">
              <a:lnSpc>
                <a:spcPct val="100000"/>
              </a:lnSpc>
              <a:defRPr sz="4600">
                <a:solidFill>
                  <a:schemeClr val="bg1"/>
                </a:solidFill>
                <a:latin typeface="+mj-lt"/>
              </a:defRPr>
            </a:lvl1p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6881813" y="4494213"/>
            <a:ext cx="3511550" cy="679450"/>
          </a:xfrm>
        </p:spPr>
        <p:txBody>
          <a:bodyPr>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noAutofit/>
          </a:bodyPr>
          <a:lstStyle>
            <a:lvl1pPr>
              <a:defRPr>
                <a:solidFill>
                  <a:schemeClr val="accent2"/>
                </a:solidFill>
                <a:latin typeface="+mn-lt"/>
              </a:defRPr>
            </a:lvl1pPr>
          </a:lstStyle>
          <a:p>
            <a:fld id="{4CF75428-5BE0-934D-BB71-675F8E23A386}" type="datetime1">
              <a:rPr lang="en-US" smtClean="0"/>
              <a:pPr/>
              <a:t>5/27/23</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a:noAutofit/>
          </a:bodyPr>
          <a:lstStyle>
            <a:lvl1pPr>
              <a:defRPr>
                <a:solidFill>
                  <a:schemeClr val="accent3"/>
                </a:solidFill>
                <a:latin typeface="+mn-lt"/>
              </a:defRPr>
            </a:lvl1pPr>
          </a:lstStyle>
          <a:p>
            <a:fld id="{9A85C5CA-AE29-AB4C-8F85-0373C72001D8}" type="datetime1">
              <a:rPr lang="en-US" smtClean="0"/>
              <a:pPr/>
              <a:t>5/27/23</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a:noAutofit/>
          </a:bodyPr>
          <a:lstStyle>
            <a:lvl1pPr>
              <a:defRPr>
                <a:solidFill>
                  <a:schemeClr val="accent3"/>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Oval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p:txBody>
          <a:bodyPr>
            <a:noAutofit/>
          </a:bodyPr>
          <a:lstStyle>
            <a:lvl1pPr>
              <a:defRPr>
                <a:solidFill>
                  <a:schemeClr val="accent3"/>
                </a:solidFill>
                <a:latin typeface="+mn-lt"/>
              </a:defRPr>
            </a:lvl1pPr>
          </a:lstStyle>
          <a:p>
            <a:fld id="{75594855-01E8-5A4B-B2B8-E2ECEF879100}" type="datetime1">
              <a:rPr lang="en-US" smtClean="0"/>
              <a:pPr/>
              <a:t>5/27/23</a:t>
            </a:fld>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p:txBody>
          <a:bodyPr>
            <a:noAutofit/>
          </a:bodyPr>
          <a:lstStyle>
            <a:lvl1pPr>
              <a:defRPr>
                <a:solidFill>
                  <a:schemeClr val="accent3"/>
                </a:solidFill>
                <a:latin typeface="+mn-lt"/>
              </a:defRPr>
            </a:lvl1pPr>
          </a:lstStyle>
          <a:p>
            <a:r>
              <a:rPr lang="en-US" dirty="0"/>
              <a:t>PRESENTATION 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fld id="{B562DF68-3089-814D-8A14-C651FE91885E}" type="datetime1">
              <a:rPr lang="en-US" smtClean="0"/>
              <a:pPr/>
              <a:t>5/27/23</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google.com/url?q=https://www.google.com/url?q%3Dhttps://pubmed.ncbi.nlm.nih.gov/11387176/%26amp;sa%3DD%26amp;source%3Deditors%26amp;ust%3D1681669382370814%26amp;usg%3DAOvVaw2I7MW3HRcX-toTbpJhiyVr&amp;sa=D&amp;source=docs&amp;ust=1681669382409438&amp;usg=AOvVaw0F9qADztQS33EmgKx_jjAy" TargetMode="External"/><Relationship Id="rId7" Type="http://schemas.openxmlformats.org/officeDocument/2006/relationships/hyperlink" Target="https://www.google.com/url?q=https://www.google.com/url?q%3Dhttps://pubmed.ncbi.nlm.nih.gov/27168455/%26amp;sa%3DD%26amp;source%3Deditors%26amp;ust%3D1681669382375022%26amp;usg%3DAOvVaw35prmFGuvadYXeSuV38DPd&amp;sa=D&amp;source=docs&amp;ust=1681669382410752&amp;usg=AOvVaw1xI6sZIKTCxgfBk0WUbOSp"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hyperlink" Target="https://www.google.com/url?q=https://www.google.com/url?q%3Dhttps://pubmed.ncbi.nlm.nih.gov/20485304/%26amp;sa%3DD%26amp;source%3Deditors%26amp;ust%3D1681669382373984%26amp;usg%3DAOvVaw2eHQ-ja7hwVQrFh_K86lxd&amp;sa=D&amp;source=docs&amp;ust=1681669382410462&amp;usg=AOvVaw1azujMZ9esa5PnH5KEW3Bf" TargetMode="External"/><Relationship Id="rId5" Type="http://schemas.openxmlformats.org/officeDocument/2006/relationships/hyperlink" Target="https://www.google.com/url?q=https://www.google.com/url?q%3Dhttps://pubmed.ncbi.nlm.nih.gov/31734734/%26amp;sa%3DD%26amp;source%3Deditors%26amp;ust%3D1681669382373095%26amp;usg%3DAOvVaw2vGhGI4hHTNElL7X6OZh11&amp;sa=D&amp;source=docs&amp;ust=1681669382410231&amp;usg=AOvVaw3EskS6Vxwe1gmgShY-lWmH" TargetMode="External"/><Relationship Id="rId4" Type="http://schemas.openxmlformats.org/officeDocument/2006/relationships/hyperlink" Target="https://www.google.com/url?q=https://www.google.com/url?q%3Dhttps://pubmed.ncbi.nlm.nih.gov/28654019/%26amp;sa%3DD%26amp;source%3Deditors%26amp;ust%3D1681669382371909%26amp;usg%3DAOvVaw1mTUrJTCTBQzBrGeSUfFDF&amp;sa=D&amp;source=docs&amp;ust=1681669382409887&amp;usg=AOvVaw2e3ooTOxrtc385UNm8nFCF"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5615" y="334088"/>
            <a:ext cx="8075240" cy="2188395"/>
          </a:xfrm>
        </p:spPr>
        <p:txBody>
          <a:bodyPr/>
          <a:lstStyle/>
          <a:p>
            <a:pPr algn="ctr"/>
            <a:r>
              <a:rPr lang="fr-CA" sz="4800" b="1" dirty="0">
                <a:solidFill>
                  <a:srgbClr val="000000"/>
                </a:solidFill>
                <a:effectLst/>
                <a:latin typeface="Calibri" panose="020F0502020204030204" pitchFamily="34" charset="0"/>
                <a:ea typeface="Times New Roman" panose="02020603050405020304" pitchFamily="18" charset="0"/>
              </a:rPr>
              <a:t>Les Probiotiques en prévention des infections chez les enfants</a:t>
            </a:r>
            <a:endParaRPr lang="en-CA" sz="4800" dirty="0">
              <a:effectLst/>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1167493" y="3602038"/>
            <a:ext cx="9500507" cy="806675"/>
          </a:xfrm>
        </p:spPr>
        <p:txBody>
          <a:bodyPr/>
          <a:lstStyle/>
          <a:p>
            <a:pPr algn="ctr"/>
            <a:r>
              <a:rPr lang="fr-CA" sz="2000" dirty="0">
                <a:solidFill>
                  <a:srgbClr val="000000"/>
                </a:solidFill>
                <a:effectLst/>
                <a:latin typeface="Calibri" panose="020F0502020204030204" pitchFamily="34" charset="0"/>
                <a:ea typeface="Times New Roman" panose="02020603050405020304" pitchFamily="18" charset="0"/>
              </a:rPr>
              <a:t> </a:t>
            </a:r>
            <a:r>
              <a:rPr lang="fr-CA" sz="2400" dirty="0">
                <a:solidFill>
                  <a:srgbClr val="000000"/>
                </a:solidFill>
                <a:effectLst/>
                <a:latin typeface="Calibri" panose="020F0502020204030204" pitchFamily="34" charset="0"/>
                <a:ea typeface="Times New Roman" panose="02020603050405020304" pitchFamily="18" charset="0"/>
              </a:rPr>
              <a:t> </a:t>
            </a:r>
            <a:r>
              <a:rPr lang="fr-CA" sz="2400" dirty="0" err="1">
                <a:solidFill>
                  <a:srgbClr val="000000"/>
                </a:solidFill>
                <a:effectLst/>
                <a:latin typeface="Calibri" panose="020F0502020204030204" pitchFamily="34" charset="0"/>
                <a:ea typeface="Times New Roman" panose="02020603050405020304" pitchFamily="18" charset="0"/>
              </a:rPr>
              <a:t>Shogher</a:t>
            </a:r>
            <a:r>
              <a:rPr lang="fr-CA" sz="2400" dirty="0">
                <a:solidFill>
                  <a:srgbClr val="000000"/>
                </a:solidFill>
                <a:effectLst/>
                <a:latin typeface="Calibri" panose="020F0502020204030204" pitchFamily="34" charset="0"/>
                <a:ea typeface="Times New Roman" panose="02020603050405020304" pitchFamily="18" charset="0"/>
              </a:rPr>
              <a:t> </a:t>
            </a:r>
            <a:r>
              <a:rPr lang="fr-CA" sz="2400" dirty="0" err="1">
                <a:solidFill>
                  <a:srgbClr val="000000"/>
                </a:solidFill>
                <a:effectLst/>
                <a:latin typeface="Calibri" panose="020F0502020204030204" pitchFamily="34" charset="0"/>
                <a:ea typeface="Times New Roman" panose="02020603050405020304" pitchFamily="18" charset="0"/>
              </a:rPr>
              <a:t>Boyadjian</a:t>
            </a:r>
            <a:r>
              <a:rPr lang="fr-CA" sz="2400" dirty="0">
                <a:solidFill>
                  <a:srgbClr val="000000"/>
                </a:solidFill>
                <a:effectLst/>
                <a:latin typeface="Calibri" panose="020F0502020204030204" pitchFamily="34" charset="0"/>
                <a:ea typeface="Times New Roman" panose="02020603050405020304" pitchFamily="18" charset="0"/>
              </a:rPr>
              <a:t>, M.D. et Shawn </a:t>
            </a:r>
            <a:r>
              <a:rPr lang="fr-CA" sz="2400" dirty="0" err="1">
                <a:solidFill>
                  <a:srgbClr val="000000"/>
                </a:solidFill>
                <a:effectLst/>
                <a:latin typeface="Calibri" panose="020F0502020204030204" pitchFamily="34" charset="0"/>
                <a:ea typeface="Times New Roman" panose="02020603050405020304" pitchFamily="18" charset="0"/>
              </a:rPr>
              <a:t>Goldsman</a:t>
            </a:r>
            <a:r>
              <a:rPr lang="fr-CA" sz="2400" dirty="0">
                <a:solidFill>
                  <a:srgbClr val="000000"/>
                </a:solidFill>
                <a:effectLst/>
                <a:latin typeface="Calibri" panose="020F0502020204030204" pitchFamily="34" charset="0"/>
                <a:ea typeface="Times New Roman" panose="02020603050405020304" pitchFamily="18" charset="0"/>
              </a:rPr>
              <a:t>, M.D.</a:t>
            </a:r>
            <a:endParaRPr lang="en-CA" sz="2000" dirty="0">
              <a:effectLst/>
              <a:latin typeface="Times New Roman" panose="02020603050405020304" pitchFamily="18" charset="0"/>
              <a:ea typeface="Times New Roman" panose="02020603050405020304" pitchFamily="18" charset="0"/>
            </a:endParaRPr>
          </a:p>
          <a:p>
            <a:pPr algn="ctr"/>
            <a:r>
              <a:rPr lang="fr-CA" sz="1800" dirty="0">
                <a:solidFill>
                  <a:srgbClr val="000000"/>
                </a:solidFill>
                <a:effectLst/>
                <a:latin typeface="Calibri" panose="020F0502020204030204" pitchFamily="34"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algn="ctr"/>
            <a:r>
              <a:rPr lang="fr-CA" sz="1800" dirty="0">
                <a:solidFill>
                  <a:srgbClr val="000000"/>
                </a:solidFill>
                <a:effectLst/>
                <a:latin typeface="Calibri" panose="020F0502020204030204" pitchFamily="34"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algn="ctr"/>
            <a:r>
              <a:rPr lang="fr-CA" sz="1800" dirty="0">
                <a:solidFill>
                  <a:srgbClr val="000000"/>
                </a:solidFill>
                <a:latin typeface="Calibri" panose="020F0502020204030204" pitchFamily="34" charset="0"/>
                <a:ea typeface="Times New Roman" panose="02020603050405020304" pitchFamily="18" charset="0"/>
              </a:rPr>
              <a:t>R</a:t>
            </a:r>
            <a:r>
              <a:rPr lang="fr-CA" sz="1800" dirty="0">
                <a:solidFill>
                  <a:srgbClr val="000000"/>
                </a:solidFill>
                <a:effectLst/>
                <a:latin typeface="Calibri" panose="020F0502020204030204" pitchFamily="34" charset="0"/>
                <a:ea typeface="Times New Roman" panose="02020603050405020304" pitchFamily="18" charset="0"/>
              </a:rPr>
              <a:t>evue de littérature </a:t>
            </a:r>
            <a:endParaRPr lang="en-CA" sz="1800" dirty="0">
              <a:effectLst/>
              <a:latin typeface="Times New Roman" panose="02020603050405020304" pitchFamily="18" charset="0"/>
              <a:ea typeface="Times New Roman" panose="02020603050405020304" pitchFamily="18" charset="0"/>
            </a:endParaRPr>
          </a:p>
          <a:p>
            <a:pPr algn="ctr"/>
            <a:r>
              <a:rPr lang="fr-CA" sz="1800" dirty="0">
                <a:solidFill>
                  <a:srgbClr val="000000"/>
                </a:solidFill>
                <a:effectLst/>
                <a:latin typeface="Calibri" panose="020F0502020204030204" pitchFamily="34" charset="0"/>
                <a:ea typeface="Times New Roman" panose="02020603050405020304" pitchFamily="18" charset="0"/>
              </a:rPr>
              <a:t>UMF de Shawinigan</a:t>
            </a:r>
            <a:endParaRPr lang="en-CA" sz="1800" dirty="0">
              <a:effectLst/>
              <a:latin typeface="Times New Roman" panose="02020603050405020304" pitchFamily="18" charset="0"/>
              <a:ea typeface="Times New Roman" panose="02020603050405020304" pitchFamily="18" charset="0"/>
            </a:endParaRPr>
          </a:p>
          <a:p>
            <a:pPr algn="ctr"/>
            <a:r>
              <a:rPr lang="fr-CA" sz="1800" dirty="0">
                <a:solidFill>
                  <a:srgbClr val="000000"/>
                </a:solidFill>
                <a:effectLst/>
                <a:latin typeface="Calibri" panose="020F0502020204030204" pitchFamily="34" charset="0"/>
                <a:ea typeface="Times New Roman" panose="02020603050405020304" pitchFamily="18" charset="0"/>
              </a:rPr>
              <a:t> Projet d’érudition supervisé par Dr. Camille Dumais</a:t>
            </a:r>
            <a:endParaRPr lang="en-CA" sz="1800" dirty="0">
              <a:effectLst/>
              <a:latin typeface="Times New Roman" panose="02020603050405020304" pitchFamily="18" charset="0"/>
              <a:ea typeface="Times New Roman" panose="02020603050405020304" pitchFamily="18" charset="0"/>
            </a:endParaRPr>
          </a:p>
          <a:p>
            <a:pPr algn="ctr"/>
            <a:r>
              <a:rPr lang="fr-CA" sz="1800" dirty="0">
                <a:solidFill>
                  <a:srgbClr val="000000"/>
                </a:solidFill>
                <a:effectLst/>
                <a:latin typeface="Calibri" panose="020F0502020204030204" pitchFamily="34" charset="0"/>
                <a:ea typeface="Times New Roman" panose="02020603050405020304" pitchFamily="18" charset="0"/>
              </a:rPr>
              <a:t> 2 juin 2023</a:t>
            </a:r>
            <a:endParaRPr lang="en-C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1A202-23A3-4F3A-AA92-0172C8D2DA06}"/>
              </a:ext>
            </a:extLst>
          </p:cNvPr>
          <p:cNvSpPr>
            <a:spLocks noGrp="1"/>
          </p:cNvSpPr>
          <p:nvPr>
            <p:ph type="title"/>
          </p:nvPr>
        </p:nvSpPr>
        <p:spPr>
          <a:xfrm>
            <a:off x="1167492" y="381000"/>
            <a:ext cx="9779183" cy="1325563"/>
          </a:xfrm>
        </p:spPr>
        <p:txBody>
          <a:bodyPr/>
          <a:lstStyle/>
          <a:p>
            <a:r>
              <a:rPr lang="en-US" dirty="0"/>
              <a:t>Conclusion </a:t>
            </a:r>
          </a:p>
        </p:txBody>
      </p:sp>
      <p:sp>
        <p:nvSpPr>
          <p:cNvPr id="3" name="Content Placeholder 2">
            <a:extLst>
              <a:ext uri="{FF2B5EF4-FFF2-40B4-BE49-F238E27FC236}">
                <a16:creationId xmlns:a16="http://schemas.microsoft.com/office/drawing/2014/main" id="{7B943E7C-A74D-4CB3-844B-51917C88C95F}"/>
              </a:ext>
            </a:extLst>
          </p:cNvPr>
          <p:cNvSpPr>
            <a:spLocks noGrp="1"/>
          </p:cNvSpPr>
          <p:nvPr>
            <p:ph type="body" idx="1"/>
          </p:nvPr>
        </p:nvSpPr>
        <p:spPr>
          <a:xfrm>
            <a:off x="976992" y="2437267"/>
            <a:ext cx="9779183" cy="4039733"/>
          </a:xfrm>
        </p:spPr>
        <p:txBody>
          <a:bodyPr vert="horz" lIns="91440" tIns="45720" rIns="91440" bIns="45720" rtlCol="0" anchor="t">
            <a:normAutofit lnSpcReduction="10000"/>
          </a:bodyPr>
          <a:lstStyle/>
          <a:p>
            <a:pPr marL="342900" indent="-342900">
              <a:buFont typeface="Arial" panose="020B0604020202020204" pitchFamily="34" charset="0"/>
              <a:buChar char="•"/>
            </a:pPr>
            <a:r>
              <a:rPr lang="fr-CA" sz="2200" dirty="0">
                <a:latin typeface="Arial" panose="020B0604020202020204" pitchFamily="34" charset="0"/>
                <a:ea typeface="Times New Roman" panose="02020603050405020304" pitchFamily="18" charset="0"/>
                <a:cs typeface="Arial" panose="020B0604020202020204" pitchFamily="34" charset="0"/>
              </a:rPr>
              <a:t>L</a:t>
            </a:r>
            <a:r>
              <a:rPr lang="fr-CA" sz="2200" dirty="0">
                <a:effectLst/>
                <a:latin typeface="Arial" panose="020B0604020202020204" pitchFamily="34" charset="0"/>
                <a:ea typeface="Times New Roman" panose="02020603050405020304" pitchFamily="18" charset="0"/>
                <a:cs typeface="Arial" panose="020B0604020202020204" pitchFamily="34" charset="0"/>
              </a:rPr>
              <a:t>es probiotiques ont mieux réussi que le placebo à réduire l'incidence des infections </a:t>
            </a:r>
            <a:r>
              <a:rPr lang="en-CA" sz="2200" dirty="0" err="1">
                <a:latin typeface="Arial" panose="020B0604020202020204" pitchFamily="34" charset="0"/>
                <a:ea typeface="Times New Roman" panose="02020603050405020304" pitchFamily="18" charset="0"/>
                <a:cs typeface="Arial" panose="020B0604020202020204" pitchFamily="34" charset="0"/>
              </a:rPr>
              <a:t>mais</a:t>
            </a:r>
            <a:r>
              <a:rPr lang="en-CA" sz="2200" dirty="0">
                <a:latin typeface="Arial" panose="020B0604020202020204" pitchFamily="34" charset="0"/>
                <a:ea typeface="Times New Roman" panose="02020603050405020304" pitchFamily="18" charset="0"/>
                <a:cs typeface="Arial" panose="020B0604020202020204" pitchFamily="34" charset="0"/>
              </a:rPr>
              <a:t> les </a:t>
            </a:r>
            <a:r>
              <a:rPr lang="en-CA" sz="2200" dirty="0" err="1">
                <a:latin typeface="Arial" panose="020B0604020202020204" pitchFamily="34" charset="0"/>
                <a:ea typeface="Times New Roman" panose="02020603050405020304" pitchFamily="18" charset="0"/>
                <a:cs typeface="Arial" panose="020B0604020202020204" pitchFamily="34" charset="0"/>
              </a:rPr>
              <a:t>résultats</a:t>
            </a:r>
            <a:r>
              <a:rPr lang="en-CA" sz="2200" dirty="0">
                <a:latin typeface="Arial" panose="020B0604020202020204" pitchFamily="34" charset="0"/>
                <a:ea typeface="Times New Roman" panose="02020603050405020304" pitchFamily="18" charset="0"/>
                <a:cs typeface="Arial" panose="020B0604020202020204" pitchFamily="34" charset="0"/>
              </a:rPr>
              <a:t> ne </a:t>
            </a:r>
            <a:r>
              <a:rPr lang="en-CA" sz="2200" dirty="0" err="1">
                <a:latin typeface="Arial" panose="020B0604020202020204" pitchFamily="34" charset="0"/>
                <a:ea typeface="Times New Roman" panose="02020603050405020304" pitchFamily="18" charset="0"/>
                <a:cs typeface="Arial" panose="020B0604020202020204" pitchFamily="34" charset="0"/>
              </a:rPr>
              <a:t>sont</a:t>
            </a:r>
            <a:r>
              <a:rPr lang="en-CA" sz="2200" dirty="0">
                <a:latin typeface="Arial" panose="020B0604020202020204" pitchFamily="34" charset="0"/>
                <a:ea typeface="Times New Roman" panose="02020603050405020304" pitchFamily="18" charset="0"/>
                <a:cs typeface="Arial" panose="020B0604020202020204" pitchFamily="34" charset="0"/>
              </a:rPr>
              <a:t> pas </a:t>
            </a:r>
            <a:r>
              <a:rPr lang="en-CA" sz="2200" dirty="0" err="1">
                <a:latin typeface="Arial" panose="020B0604020202020204" pitchFamily="34" charset="0"/>
                <a:ea typeface="Times New Roman" panose="02020603050405020304" pitchFamily="18" charset="0"/>
                <a:cs typeface="Arial" panose="020B0604020202020204" pitchFamily="34" charset="0"/>
              </a:rPr>
              <a:t>cliniquement</a:t>
            </a:r>
            <a:r>
              <a:rPr lang="en-CA" sz="2200" dirty="0">
                <a:latin typeface="Arial" panose="020B0604020202020204" pitchFamily="34" charset="0"/>
                <a:ea typeface="Times New Roman" panose="02020603050405020304" pitchFamily="18" charset="0"/>
                <a:cs typeface="Arial" panose="020B0604020202020204" pitchFamily="34" charset="0"/>
              </a:rPr>
              <a:t> significative.</a:t>
            </a:r>
            <a:endParaRPr lang="en-US"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Meta </a:t>
            </a:r>
            <a:r>
              <a:rPr lang="en-US" sz="2200" dirty="0" err="1">
                <a:latin typeface="Arial" panose="020B0604020202020204" pitchFamily="34" charset="0"/>
                <a:cs typeface="Arial" panose="020B0604020202020204" pitchFamily="34" charset="0"/>
              </a:rPr>
              <a:t>analyse</a:t>
            </a:r>
            <a:r>
              <a:rPr lang="en-US" sz="2200" dirty="0">
                <a:latin typeface="Arial" panose="020B0604020202020204" pitchFamily="34" charset="0"/>
                <a:cs typeface="Arial" panose="020B0604020202020204" pitchFamily="34" charset="0"/>
              </a:rPr>
              <a:t> qui </a:t>
            </a:r>
            <a:r>
              <a:rPr lang="en-US" sz="2200" dirty="0" err="1">
                <a:latin typeface="Arial" panose="020B0604020202020204" pitchFamily="34" charset="0"/>
                <a:cs typeface="Arial" panose="020B0604020202020204" pitchFamily="34" charset="0"/>
              </a:rPr>
              <a:t>inclus</a:t>
            </a:r>
            <a:r>
              <a:rPr lang="en-US" sz="2200" dirty="0">
                <a:latin typeface="Arial" panose="020B0604020202020204" pitchFamily="34" charset="0"/>
                <a:cs typeface="Arial" panose="020B0604020202020204" pitchFamily="34" charset="0"/>
              </a:rPr>
              <a:t> plus des articles.</a:t>
            </a:r>
          </a:p>
          <a:p>
            <a:pPr marL="342900" indent="-342900">
              <a:buFont typeface="Arial" panose="020B0604020202020204" pitchFamily="34" charset="0"/>
              <a:buChar char="•"/>
            </a:pPr>
            <a:r>
              <a:rPr lang="en-US" sz="2200" dirty="0" err="1">
                <a:latin typeface="Arial" panose="020B0604020202020204" pitchFamily="34" charset="0"/>
                <a:cs typeface="Arial" panose="020B0604020202020204" pitchFamily="34" charset="0"/>
              </a:rPr>
              <a:t>Essais</a:t>
            </a:r>
            <a:r>
              <a:rPr lang="en-US" sz="2200" dirty="0">
                <a:latin typeface="Arial" panose="020B0604020202020204" pitchFamily="34" charset="0"/>
                <a:cs typeface="Arial" panose="020B0604020202020204" pitchFamily="34" charset="0"/>
              </a:rPr>
              <a:t> avec la </a:t>
            </a:r>
            <a:r>
              <a:rPr lang="en-US" sz="2200" dirty="0" err="1">
                <a:latin typeface="Arial" panose="020B0604020202020204" pitchFamily="34" charset="0"/>
                <a:cs typeface="Arial" panose="020B0604020202020204" pitchFamily="34" charset="0"/>
              </a:rPr>
              <a:t>même</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espèce</a:t>
            </a:r>
            <a:r>
              <a:rPr lang="en-US" sz="2200" dirty="0">
                <a:latin typeface="Arial" panose="020B0604020202020204" pitchFamily="34" charset="0"/>
                <a:cs typeface="Arial" panose="020B0604020202020204" pitchFamily="34" charset="0"/>
              </a:rPr>
              <a:t> de </a:t>
            </a:r>
            <a:r>
              <a:rPr lang="en-US" sz="2200" dirty="0" err="1">
                <a:latin typeface="Arial" panose="020B0604020202020204" pitchFamily="34" charset="0"/>
                <a:cs typeface="Arial" panose="020B0604020202020204" pitchFamily="34" charset="0"/>
              </a:rPr>
              <a:t>probiotique</a:t>
            </a:r>
            <a:r>
              <a:rPr lang="en-US" sz="2200" dirty="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Une </a:t>
            </a:r>
            <a:r>
              <a:rPr lang="en-US" sz="2200" dirty="0" err="1">
                <a:latin typeface="Arial" panose="020B0604020202020204" pitchFamily="34" charset="0"/>
                <a:cs typeface="Arial" panose="020B0604020202020204" pitchFamily="34" charset="0"/>
              </a:rPr>
              <a:t>comparaison</a:t>
            </a:r>
            <a:r>
              <a:rPr lang="en-US" sz="2200" dirty="0">
                <a:latin typeface="Arial" panose="020B0604020202020204" pitchFamily="34" charset="0"/>
                <a:cs typeface="Arial" panose="020B0604020202020204" pitchFamily="34" charset="0"/>
              </a:rPr>
              <a:t> des </a:t>
            </a:r>
            <a:r>
              <a:rPr lang="en-US" sz="2200" dirty="0" err="1">
                <a:latin typeface="Arial" panose="020B0604020202020204" pitchFamily="34" charset="0"/>
                <a:cs typeface="Arial" panose="020B0604020202020204" pitchFamily="34" charset="0"/>
              </a:rPr>
              <a:t>effets</a:t>
            </a:r>
            <a:r>
              <a:rPr lang="en-US" sz="2200" dirty="0">
                <a:latin typeface="Arial" panose="020B0604020202020204" pitchFamily="34" charset="0"/>
                <a:cs typeface="Arial" panose="020B0604020202020204" pitchFamily="34" charset="0"/>
              </a:rPr>
              <a:t> de </a:t>
            </a:r>
            <a:r>
              <a:rPr lang="en-US" sz="2200" dirty="0" err="1">
                <a:latin typeface="Arial" panose="020B0604020202020204" pitchFamily="34" charset="0"/>
                <a:cs typeface="Arial" panose="020B0604020202020204" pitchFamily="34" charset="0"/>
              </a:rPr>
              <a:t>differents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espèces</a:t>
            </a:r>
            <a:r>
              <a:rPr lang="en-US" sz="2200" dirty="0">
                <a:latin typeface="Arial" panose="020B0604020202020204" pitchFamily="34" charset="0"/>
                <a:cs typeface="Arial" panose="020B0604020202020204" pitchFamily="34" charset="0"/>
              </a:rPr>
              <a:t> de </a:t>
            </a:r>
            <a:r>
              <a:rPr lang="en-US" sz="2200" dirty="0" err="1">
                <a:latin typeface="Arial" panose="020B0604020202020204" pitchFamily="34" charset="0"/>
                <a:cs typeface="Arial" panose="020B0604020202020204" pitchFamily="34" charset="0"/>
              </a:rPr>
              <a:t>probiotiques</a:t>
            </a:r>
            <a:r>
              <a:rPr lang="en-US" sz="2200" dirty="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La dependance de la dose, la durée de la consummation et les </a:t>
            </a:r>
            <a:r>
              <a:rPr lang="en-US" sz="2200" dirty="0" err="1">
                <a:latin typeface="Arial" panose="020B0604020202020204" pitchFamily="34" charset="0"/>
                <a:cs typeface="Arial" panose="020B0604020202020204" pitchFamily="34" charset="0"/>
              </a:rPr>
              <a:t>bénéfices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à</a:t>
            </a:r>
            <a:r>
              <a:rPr lang="en-US" sz="2200" dirty="0">
                <a:latin typeface="Arial" panose="020B0604020202020204" pitchFamily="34" charset="0"/>
                <a:cs typeface="Arial" panose="020B0604020202020204" pitchFamily="34" charset="0"/>
              </a:rPr>
              <a:t> longue </a:t>
            </a:r>
            <a:r>
              <a:rPr lang="en-US" sz="2200" dirty="0" err="1">
                <a:latin typeface="Arial" panose="020B0604020202020204" pitchFamily="34" charset="0"/>
                <a:cs typeface="Arial" panose="020B0604020202020204" pitchFamily="34" charset="0"/>
              </a:rPr>
              <a:t>terme</a:t>
            </a:r>
            <a:r>
              <a:rPr lang="en-US" sz="2200" dirty="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742924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8549111" y="2563537"/>
            <a:ext cx="6220278" cy="865463"/>
          </a:xfrm>
        </p:spPr>
        <p:txBody>
          <a:bodyPr/>
          <a:lstStyle/>
          <a:p>
            <a:r>
              <a:rPr lang="en-US" dirty="0"/>
              <a:t>Merci</a:t>
            </a:r>
          </a:p>
        </p:txBody>
      </p:sp>
      <p:sp>
        <p:nvSpPr>
          <p:cNvPr id="3" name="Content Placeholder 2">
            <a:extLst>
              <a:ext uri="{FF2B5EF4-FFF2-40B4-BE49-F238E27FC236}">
                <a16:creationId xmlns:a16="http://schemas.microsoft.com/office/drawing/2014/main" id="{BABC2CE0-8806-4B2A-A10A-32984D317434}"/>
              </a:ext>
            </a:extLst>
          </p:cNvPr>
          <p:cNvSpPr>
            <a:spLocks noGrp="1"/>
          </p:cNvSpPr>
          <p:nvPr>
            <p:ph type="subTitle" idx="1"/>
          </p:nvPr>
        </p:nvSpPr>
        <p:spPr>
          <a:xfrm>
            <a:off x="304801" y="1258958"/>
            <a:ext cx="7553738" cy="5455762"/>
          </a:xfrm>
        </p:spPr>
        <p:txBody>
          <a:bodyPr>
            <a:normAutofit fontScale="92500"/>
          </a:bodyPr>
          <a:lstStyle/>
          <a:p>
            <a:pPr marL="342900" lvl="0" indent="-342900">
              <a:buFont typeface="+mj-lt"/>
              <a:buAutoNum type="arabicPeriod"/>
            </a:pPr>
            <a:r>
              <a:rPr lang="en-CA" sz="2000" dirty="0">
                <a:effectLst/>
                <a:latin typeface="Calibri" panose="020F0502020204030204" pitchFamily="34" charset="0"/>
                <a:ea typeface="Calibri" panose="020F0502020204030204" pitchFamily="34" charset="0"/>
                <a:cs typeface="Times New Roman" panose="02020603050405020304" pitchFamily="18" charset="0"/>
              </a:rPr>
              <a:t>Effect of long term consumption of probiotic milk on infections in children attending day care centres: double blind, randomised trial </a:t>
            </a:r>
            <a:r>
              <a:rPr lang="en-CA" sz="2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https://pubmed.ncbi.nlm.nih.gov/11387176/</a:t>
            </a:r>
            <a:endParaRPr lang="en-CA" sz="2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CA" sz="2000" dirty="0">
                <a:effectLst/>
                <a:latin typeface="Calibri" panose="020F0502020204030204" pitchFamily="34" charset="0"/>
                <a:ea typeface="Calibri" panose="020F0502020204030204" pitchFamily="34" charset="0"/>
                <a:cs typeface="Times New Roman" panose="02020603050405020304" pitchFamily="18" charset="0"/>
              </a:rPr>
              <a:t>Preventive Effect of Cow's Milk Fermented with Lactobacillus </a:t>
            </a:r>
            <a:r>
              <a:rPr lang="en-CA" sz="2000" dirty="0" err="1">
                <a:effectLst/>
                <a:latin typeface="Calibri" panose="020F0502020204030204" pitchFamily="34" charset="0"/>
                <a:ea typeface="Calibri" panose="020F0502020204030204" pitchFamily="34" charset="0"/>
                <a:cs typeface="Times New Roman" panose="02020603050405020304" pitchFamily="18" charset="0"/>
              </a:rPr>
              <a:t>paracasei</a:t>
            </a:r>
            <a:r>
              <a:rPr lang="en-CA" sz="2000" dirty="0">
                <a:effectLst/>
                <a:latin typeface="Calibri" panose="020F0502020204030204" pitchFamily="34" charset="0"/>
                <a:ea typeface="Calibri" panose="020F0502020204030204" pitchFamily="34" charset="0"/>
                <a:cs typeface="Times New Roman" panose="02020603050405020304" pitchFamily="18" charset="0"/>
              </a:rPr>
              <a:t> CBA L74 on Common Infectious Diseases in Children: A Multicenter Randomized Controlled Trial </a:t>
            </a:r>
            <a:r>
              <a:rPr lang="en-CA" sz="2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https://pubmed.ncbi.nlm.nih.gov/28654019/</a:t>
            </a:r>
            <a:endParaRPr lang="en-CA" sz="20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CA" sz="2000" dirty="0">
                <a:effectLst/>
                <a:latin typeface="Calibri" panose="020F0502020204030204" pitchFamily="34" charset="0"/>
                <a:ea typeface="Calibri" panose="020F0502020204030204" pitchFamily="34" charset="0"/>
                <a:cs typeface="Times New Roman" panose="02020603050405020304" pitchFamily="18" charset="0"/>
              </a:rPr>
              <a:t>Evaluation of the efficacy of Lactobacillus plantarum HEAL9 and Lactobacillus </a:t>
            </a:r>
            <a:r>
              <a:rPr lang="en-CA" sz="2000" dirty="0" err="1">
                <a:effectLst/>
                <a:latin typeface="Calibri" panose="020F0502020204030204" pitchFamily="34" charset="0"/>
                <a:ea typeface="Calibri" panose="020F0502020204030204" pitchFamily="34" charset="0"/>
                <a:cs typeface="Times New Roman" panose="02020603050405020304" pitchFamily="18" charset="0"/>
              </a:rPr>
              <a:t>paracasei</a:t>
            </a:r>
            <a:r>
              <a:rPr lang="en-CA" sz="2000" dirty="0">
                <a:effectLst/>
                <a:latin typeface="Calibri" panose="020F0502020204030204" pitchFamily="34" charset="0"/>
                <a:ea typeface="Calibri" panose="020F0502020204030204" pitchFamily="34" charset="0"/>
                <a:cs typeface="Times New Roman" panose="02020603050405020304" pitchFamily="18" charset="0"/>
              </a:rPr>
              <a:t> 8700:2 on aspects of common cold infections in children attending day care: a randomised, double-blind, placebo-controlled clinical study </a:t>
            </a:r>
            <a:r>
              <a:rPr lang="en-CA" sz="2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https://pubmed.ncbi.nlm.nih.gov/31734734/</a:t>
            </a:r>
            <a:endParaRPr lang="en-CA" sz="20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CA" sz="2000" dirty="0">
                <a:effectLst/>
                <a:latin typeface="Calibri" panose="020F0502020204030204" pitchFamily="34" charset="0"/>
                <a:ea typeface="Calibri" panose="020F0502020204030204" pitchFamily="34" charset="0"/>
                <a:cs typeface="Times New Roman" panose="02020603050405020304" pitchFamily="18" charset="0"/>
              </a:rPr>
              <a:t>Use of a fermented dairy probiotic drink containing Lactobacillus </a:t>
            </a:r>
            <a:r>
              <a:rPr lang="en-CA" sz="2000" dirty="0" err="1">
                <a:effectLst/>
                <a:latin typeface="Calibri" panose="020F0502020204030204" pitchFamily="34" charset="0"/>
                <a:ea typeface="Calibri" panose="020F0502020204030204" pitchFamily="34" charset="0"/>
                <a:cs typeface="Times New Roman" panose="02020603050405020304" pitchFamily="18" charset="0"/>
              </a:rPr>
              <a:t>casei</a:t>
            </a:r>
            <a:r>
              <a:rPr lang="en-CA" sz="2000" dirty="0">
                <a:effectLst/>
                <a:latin typeface="Calibri" panose="020F0502020204030204" pitchFamily="34" charset="0"/>
                <a:ea typeface="Calibri" panose="020F0502020204030204" pitchFamily="34" charset="0"/>
                <a:cs typeface="Times New Roman" panose="02020603050405020304" pitchFamily="18" charset="0"/>
              </a:rPr>
              <a:t> (DN-114 001) to decrease the rate of illness in kids: the DRINK study. A patient-oriented, double-blind, cluster-randomized, placebo-controlled, clinical trial </a:t>
            </a:r>
            <a:r>
              <a:rPr lang="en-CA" sz="2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https://pubmed.ncbi.nlm.nih.gov/20485304/</a:t>
            </a:r>
            <a:endParaRPr lang="en-CA" sz="2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CA" sz="2000" dirty="0">
                <a:effectLst/>
                <a:latin typeface="Calibri" panose="020F0502020204030204" pitchFamily="34" charset="0"/>
                <a:ea typeface="Calibri" panose="020F0502020204030204" pitchFamily="34" charset="0"/>
                <a:cs typeface="Times New Roman" panose="02020603050405020304" pitchFamily="18" charset="0"/>
              </a:rPr>
              <a:t>Fermented Milk Consumption and Common Infections in Children Attending Day-Care Centers: A Randomized Trial </a:t>
            </a:r>
            <a:r>
              <a:rPr lang="en-CA" sz="2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rPr>
              <a:t>https://pubmed.ncbi.nlm.nih.gov/27168455/</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9C55EFA-FF33-4B0F-0477-BFE312A8A839}"/>
              </a:ext>
            </a:extLst>
          </p:cNvPr>
          <p:cNvSpPr txBox="1">
            <a:spLocks/>
          </p:cNvSpPr>
          <p:nvPr/>
        </p:nvSpPr>
        <p:spPr>
          <a:xfrm>
            <a:off x="670535" y="492367"/>
            <a:ext cx="6220278" cy="865463"/>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tx1"/>
                </a:solidFill>
                <a:latin typeface="+mj-lt"/>
                <a:ea typeface="+mj-ea"/>
                <a:cs typeface="+mj-cs"/>
              </a:defRPr>
            </a:lvl1pPr>
          </a:lstStyle>
          <a:p>
            <a:r>
              <a:rPr lang="en-US" sz="2800" dirty="0" err="1"/>
              <a:t>Références</a:t>
            </a:r>
            <a:r>
              <a:rPr lang="en-US" sz="2800" dirty="0"/>
              <a:t>:</a:t>
            </a:r>
          </a:p>
        </p:txBody>
      </p:sp>
    </p:spTree>
    <p:extLst>
      <p:ext uri="{BB962C8B-B14F-4D97-AF65-F5344CB8AC3E}">
        <p14:creationId xmlns:p14="http://schemas.microsoft.com/office/powerpoint/2010/main" val="926184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9DD5E8F5-AD9D-A701-B7CF-113258BE07BB}"/>
              </a:ext>
              <a:ext uri="{C183D7F6-B498-43B3-948B-1728B52AA6E4}">
                <adec:decorative xmlns:adec="http://schemas.microsoft.com/office/drawing/2017/decorative" val="1"/>
              </a:ext>
            </a:extLst>
          </p:cNvPr>
          <p:cNvPicPr>
            <a:picLocks noGrp="1" noChangeAspect="1"/>
          </p:cNvPicPr>
          <p:nvPr>
            <p:ph idx="1"/>
          </p:nvPr>
        </p:nvPicPr>
        <p:blipFill>
          <a:blip r:embed="rId2"/>
          <a:stretch>
            <a:fillRect/>
          </a:stretch>
        </p:blipFill>
        <p:spPr>
          <a:xfrm>
            <a:off x="972643" y="14430"/>
            <a:ext cx="3896257" cy="6843570"/>
          </a:xfrm>
        </p:spPr>
      </p:pic>
      <p:sp>
        <p:nvSpPr>
          <p:cNvPr id="11" name="TextBox 10">
            <a:extLst>
              <a:ext uri="{FF2B5EF4-FFF2-40B4-BE49-F238E27FC236}">
                <a16:creationId xmlns:a16="http://schemas.microsoft.com/office/drawing/2014/main" id="{6E69EE02-DD83-A9E7-746B-BFD87911FC1E}"/>
              </a:ext>
            </a:extLst>
          </p:cNvPr>
          <p:cNvSpPr txBox="1"/>
          <p:nvPr/>
        </p:nvSpPr>
        <p:spPr>
          <a:xfrm>
            <a:off x="5167586" y="136525"/>
            <a:ext cx="5675586" cy="646331"/>
          </a:xfrm>
          <a:prstGeom prst="rect">
            <a:avLst/>
          </a:prstGeom>
          <a:noFill/>
        </p:spPr>
        <p:txBody>
          <a:bodyPr wrap="square" rtlCol="0">
            <a:spAutoFit/>
          </a:bodyPr>
          <a:lstStyle/>
          <a:p>
            <a:r>
              <a:rPr lang="en-US" sz="3600" b="1" dirty="0"/>
              <a:t>Cas Clinique</a:t>
            </a:r>
          </a:p>
        </p:txBody>
      </p:sp>
      <p:sp>
        <p:nvSpPr>
          <p:cNvPr id="12" name="TextBox 11">
            <a:extLst>
              <a:ext uri="{FF2B5EF4-FFF2-40B4-BE49-F238E27FC236}">
                <a16:creationId xmlns:a16="http://schemas.microsoft.com/office/drawing/2014/main" id="{1A688E38-A45B-FE72-02A4-CD4BE1E3BA8A}"/>
              </a:ext>
            </a:extLst>
          </p:cNvPr>
          <p:cNvSpPr txBox="1"/>
          <p:nvPr/>
        </p:nvSpPr>
        <p:spPr>
          <a:xfrm>
            <a:off x="5257800" y="889000"/>
            <a:ext cx="5283200" cy="3139321"/>
          </a:xfrm>
          <a:prstGeom prst="rect">
            <a:avLst/>
          </a:prstGeom>
          <a:noFill/>
        </p:spPr>
        <p:txBody>
          <a:bodyPr wrap="square" rtlCol="0">
            <a:spAutoFit/>
          </a:bodyPr>
          <a:lstStyle/>
          <a:p>
            <a:r>
              <a:rPr lang="en-US" dirty="0"/>
              <a:t>♂, 3ans</a:t>
            </a:r>
          </a:p>
          <a:p>
            <a:r>
              <a:rPr lang="en-US" dirty="0"/>
              <a:t>SRV, </a:t>
            </a:r>
            <a:r>
              <a:rPr lang="en-US" dirty="0" err="1"/>
              <a:t>rhinorhée</a:t>
            </a:r>
            <a:r>
              <a:rPr lang="en-US" dirty="0"/>
              <a:t> et </a:t>
            </a:r>
            <a:r>
              <a:rPr lang="en-US" dirty="0" err="1"/>
              <a:t>toux</a:t>
            </a:r>
            <a:endParaRPr lang="en-US" dirty="0"/>
          </a:p>
          <a:p>
            <a:r>
              <a:rPr lang="en-US" dirty="0" err="1"/>
              <a:t>Anamnèse</a:t>
            </a:r>
            <a:r>
              <a:rPr lang="en-US" dirty="0"/>
              <a:t>: BS, 3e episode de </a:t>
            </a:r>
            <a:r>
              <a:rPr lang="en-US" dirty="0" err="1"/>
              <a:t>rhume</a:t>
            </a:r>
            <a:r>
              <a:rPr lang="en-US" dirty="0"/>
              <a:t> </a:t>
            </a:r>
            <a:r>
              <a:rPr lang="en-US" dirty="0" err="1"/>
              <a:t>depuis</a:t>
            </a:r>
            <a:r>
              <a:rPr lang="en-US" dirty="0"/>
              <a:t> </a:t>
            </a:r>
            <a:r>
              <a:rPr lang="en-US" dirty="0" err="1"/>
              <a:t>qu’il</a:t>
            </a:r>
            <a:r>
              <a:rPr lang="en-US" dirty="0"/>
              <a:t> a </a:t>
            </a:r>
            <a:r>
              <a:rPr lang="en-US" dirty="0" err="1"/>
              <a:t>commencé</a:t>
            </a:r>
            <a:r>
              <a:rPr lang="en-US" dirty="0"/>
              <a:t> </a:t>
            </a:r>
            <a:r>
              <a:rPr lang="en-US" dirty="0" err="1"/>
              <a:t>aller</a:t>
            </a:r>
            <a:r>
              <a:rPr lang="en-US" dirty="0"/>
              <a:t> </a:t>
            </a:r>
            <a:r>
              <a:rPr lang="en-US" dirty="0" err="1"/>
              <a:t>à</a:t>
            </a:r>
            <a:r>
              <a:rPr lang="en-US" dirty="0"/>
              <a:t> la </a:t>
            </a:r>
            <a:r>
              <a:rPr lang="en-US" dirty="0" err="1"/>
              <a:t>garderie</a:t>
            </a:r>
            <a:endParaRPr lang="en-US" dirty="0"/>
          </a:p>
          <a:p>
            <a:r>
              <a:rPr lang="en-US" dirty="0"/>
              <a:t>E/P: BEG, SV N, </a:t>
            </a:r>
            <a:r>
              <a:rPr lang="en-US" dirty="0" err="1"/>
              <a:t>léger</a:t>
            </a:r>
            <a:r>
              <a:rPr lang="en-US" dirty="0"/>
              <a:t> </a:t>
            </a:r>
            <a:r>
              <a:rPr lang="en-US" dirty="0" err="1"/>
              <a:t>érythème</a:t>
            </a:r>
            <a:r>
              <a:rPr lang="en-US" dirty="0"/>
              <a:t> pharynx</a:t>
            </a:r>
          </a:p>
          <a:p>
            <a:r>
              <a:rPr lang="en-US" dirty="0"/>
              <a:t>        </a:t>
            </a:r>
            <a:r>
              <a:rPr lang="en-US" dirty="0" err="1"/>
              <a:t>reste</a:t>
            </a:r>
            <a:r>
              <a:rPr lang="en-US" dirty="0"/>
              <a:t> s/p</a:t>
            </a:r>
          </a:p>
          <a:p>
            <a:r>
              <a:rPr lang="en-US" dirty="0"/>
              <a:t>CAT: </a:t>
            </a:r>
            <a:r>
              <a:rPr lang="en-US" dirty="0" err="1"/>
              <a:t>traitement</a:t>
            </a:r>
            <a:r>
              <a:rPr lang="en-US" dirty="0"/>
              <a:t> du support, revoir PRN</a:t>
            </a:r>
          </a:p>
          <a:p>
            <a:endParaRPr lang="en-US" dirty="0"/>
          </a:p>
          <a:p>
            <a:endParaRPr lang="en-US" dirty="0"/>
          </a:p>
          <a:p>
            <a:r>
              <a:rPr lang="en-US" dirty="0"/>
              <a:t>Comment </a:t>
            </a:r>
            <a:r>
              <a:rPr lang="en-US" dirty="0" err="1"/>
              <a:t>renforcer</a:t>
            </a:r>
            <a:r>
              <a:rPr lang="en-US" dirty="0"/>
              <a:t> le </a:t>
            </a:r>
            <a:r>
              <a:rPr lang="en-US" dirty="0" err="1"/>
              <a:t>système</a:t>
            </a:r>
            <a:r>
              <a:rPr lang="en-US" dirty="0"/>
              <a:t> </a:t>
            </a:r>
            <a:r>
              <a:rPr lang="en-US" dirty="0" err="1"/>
              <a:t>immunitaire</a:t>
            </a:r>
            <a:r>
              <a:rPr lang="en-US" dirty="0"/>
              <a:t> pour </a:t>
            </a:r>
            <a:r>
              <a:rPr lang="en-US" dirty="0" err="1"/>
              <a:t>prévenir</a:t>
            </a:r>
            <a:r>
              <a:rPr lang="en-US" dirty="0"/>
              <a:t> les infections?</a:t>
            </a:r>
          </a:p>
        </p:txBody>
      </p:sp>
    </p:spTree>
    <p:extLst>
      <p:ext uri="{BB962C8B-B14F-4D97-AF65-F5344CB8AC3E}">
        <p14:creationId xmlns:p14="http://schemas.microsoft.com/office/powerpoint/2010/main" val="132560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1167492" y="381000"/>
            <a:ext cx="9779183" cy="1325563"/>
          </a:xfrm>
        </p:spPr>
        <p:txBody>
          <a:bodyPr/>
          <a:lstStyle/>
          <a:p>
            <a:r>
              <a:rPr lang="en-US" dirty="0"/>
              <a:t>Introduction</a:t>
            </a: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idx="1"/>
          </p:nvPr>
        </p:nvSpPr>
        <p:spPr>
          <a:xfrm>
            <a:off x="1167492" y="2653167"/>
            <a:ext cx="9779183" cy="3703183"/>
          </a:xfrm>
        </p:spPr>
        <p:txBody>
          <a:bodyPr vert="horz" lIns="91440" tIns="45720" rIns="91440" bIns="45720" rtlCol="0" anchor="t">
            <a:normAutofit fontScale="92500"/>
          </a:bodyPr>
          <a:lstStyle/>
          <a:p>
            <a:pPr marL="285750" indent="-285750">
              <a:buFont typeface="Wingdings" pitchFamily="2" charset="2"/>
              <a:buChar char="Ø"/>
            </a:pPr>
            <a:r>
              <a:rPr lang="fr-CA" sz="1800" dirty="0">
                <a:effectLst/>
                <a:latin typeface="Calibri" panose="020F0502020204030204" pitchFamily="34" charset="0"/>
                <a:ea typeface="Times New Roman" panose="02020603050405020304" pitchFamily="18" charset="0"/>
              </a:rPr>
              <a:t>Les enfants fréquentant les garderies sont exposés à un risque élevé d'infection respiratoire et gastro-intestinale.</a:t>
            </a:r>
          </a:p>
          <a:p>
            <a:pPr marL="285750" indent="-285750">
              <a:buFont typeface="Wingdings" pitchFamily="2" charset="2"/>
              <a:buChar char="Ø"/>
            </a:pPr>
            <a:r>
              <a:rPr lang="fr-CA" sz="1800" dirty="0">
                <a:latin typeface="Calibri" panose="020F0502020204030204" pitchFamily="34" charset="0"/>
                <a:ea typeface="Times New Roman" panose="02020603050405020304" pitchFamily="18" charset="0"/>
              </a:rPr>
              <a:t>G</a:t>
            </a:r>
            <a:r>
              <a:rPr lang="fr-CA" sz="1800" dirty="0">
                <a:effectLst/>
                <a:latin typeface="Calibri" panose="020F0502020204030204" pitchFamily="34" charset="0"/>
                <a:ea typeface="Times New Roman" panose="02020603050405020304" pitchFamily="18" charset="0"/>
              </a:rPr>
              <a:t>rande incommodité pour les enfants et leurs parents</a:t>
            </a:r>
            <a:r>
              <a:rPr lang="en-CA" sz="1800" dirty="0">
                <a:latin typeface="Calibri" panose="020F0502020204030204" pitchFamily="34" charset="0"/>
                <a:ea typeface="Times New Roman" panose="02020603050405020304" pitchFamily="18" charset="0"/>
              </a:rPr>
              <a:t>.</a:t>
            </a:r>
          </a:p>
          <a:p>
            <a:pPr marL="285750" indent="-285750">
              <a:buFont typeface="Wingdings" pitchFamily="2" charset="2"/>
              <a:buChar char="Ø"/>
            </a:pPr>
            <a:r>
              <a:rPr lang="fr-CA" sz="1800" dirty="0">
                <a:latin typeface="Calibri" panose="020F0502020204030204" pitchFamily="34" charset="0"/>
                <a:ea typeface="Times New Roman" panose="02020603050405020304" pitchFamily="18" charset="0"/>
              </a:rPr>
              <a:t>J</a:t>
            </a:r>
            <a:r>
              <a:rPr lang="fr-CA" sz="1800" dirty="0">
                <a:effectLst/>
                <a:latin typeface="Calibri" panose="020F0502020204030204" pitchFamily="34" charset="0"/>
                <a:ea typeface="Times New Roman" panose="02020603050405020304" pitchFamily="18" charset="0"/>
              </a:rPr>
              <a:t>ournées de garderie et de travail manquées</a:t>
            </a:r>
            <a:r>
              <a:rPr lang="en-CA" sz="1800" dirty="0">
                <a:effectLst/>
              </a:rPr>
              <a:t> </a:t>
            </a:r>
            <a:endParaRPr lang="en-CA" sz="1800" dirty="0">
              <a:latin typeface="Calibri" panose="020F0502020204030204" pitchFamily="34" charset="0"/>
              <a:ea typeface="Times New Roman" panose="02020603050405020304" pitchFamily="18" charset="0"/>
            </a:endParaRPr>
          </a:p>
          <a:p>
            <a:pPr marL="285750" indent="-285750">
              <a:buFont typeface="Wingdings" pitchFamily="2" charset="2"/>
              <a:buChar char="Ø"/>
            </a:pPr>
            <a:r>
              <a:rPr lang="fr-CA" sz="1800" dirty="0">
                <a:latin typeface="Calibri" panose="020F0502020204030204" pitchFamily="34" charset="0"/>
                <a:ea typeface="Times New Roman" panose="02020603050405020304" pitchFamily="18" charset="0"/>
              </a:rPr>
              <a:t>C</a:t>
            </a:r>
            <a:r>
              <a:rPr lang="fr-CA" sz="1800" dirty="0">
                <a:effectLst/>
                <a:latin typeface="Calibri" panose="020F0502020204030204" pitchFamily="34" charset="0"/>
                <a:ea typeface="Times New Roman" panose="02020603050405020304" pitchFamily="18" charset="0"/>
              </a:rPr>
              <a:t>oûteux en termes d'examens médicaux, d'utilisation de médicaments, de nécessité d'hospitalisation</a:t>
            </a:r>
            <a:r>
              <a:rPr lang="en-CA" sz="1800" dirty="0">
                <a:latin typeface="Calibri" panose="020F0502020204030204" pitchFamily="34" charset="0"/>
                <a:ea typeface="Times New Roman" panose="02020603050405020304" pitchFamily="18" charset="0"/>
              </a:rPr>
              <a:t>, etc.</a:t>
            </a:r>
          </a:p>
          <a:p>
            <a:pPr marL="285750" indent="-285750">
              <a:buFont typeface="Wingdings" pitchFamily="2" charset="2"/>
              <a:buChar char="Ø"/>
            </a:pPr>
            <a:r>
              <a:rPr lang="en-CA" sz="1800" dirty="0" err="1">
                <a:latin typeface="Calibri" panose="020F0502020204030204" pitchFamily="34" charset="0"/>
                <a:ea typeface="Times New Roman" panose="02020603050405020304" pitchFamily="18" charset="0"/>
              </a:rPr>
              <a:t>Plusieurs</a:t>
            </a:r>
            <a:r>
              <a:rPr lang="en-CA" sz="1800" dirty="0">
                <a:latin typeface="Calibri" panose="020F0502020204030204" pitchFamily="34" charset="0"/>
                <a:ea typeface="Times New Roman" panose="02020603050405020304" pitchFamily="18" charset="0"/>
              </a:rPr>
              <a:t> </a:t>
            </a:r>
            <a:r>
              <a:rPr lang="en-CA" sz="1800" dirty="0" err="1">
                <a:latin typeface="Calibri" panose="020F0502020204030204" pitchFamily="34" charset="0"/>
                <a:ea typeface="Times New Roman" panose="02020603050405020304" pitchFamily="18" charset="0"/>
              </a:rPr>
              <a:t>incertidudes</a:t>
            </a:r>
            <a:r>
              <a:rPr lang="en-CA" sz="1800" dirty="0">
                <a:latin typeface="Calibri" panose="020F0502020204030204" pitchFamily="34" charset="0"/>
                <a:ea typeface="Times New Roman" panose="02020603050405020304" pitchFamily="18" charset="0"/>
              </a:rPr>
              <a:t> sur les </a:t>
            </a:r>
            <a:r>
              <a:rPr lang="en-CA" sz="1800" dirty="0" err="1">
                <a:latin typeface="Calibri" panose="020F0502020204030204" pitchFamily="34" charset="0"/>
                <a:ea typeface="Times New Roman" panose="02020603050405020304" pitchFamily="18" charset="0"/>
              </a:rPr>
              <a:t>probiotiques</a:t>
            </a:r>
            <a:r>
              <a:rPr lang="en-CA" sz="1800" dirty="0">
                <a:latin typeface="Calibri" panose="020F0502020204030204" pitchFamily="34" charset="0"/>
                <a:ea typeface="Times New Roman" panose="02020603050405020304" pitchFamily="18" charset="0"/>
              </a:rPr>
              <a:t>.</a:t>
            </a:r>
          </a:p>
          <a:p>
            <a:pPr marL="285750" indent="-285750">
              <a:buFont typeface="Wingdings" pitchFamily="2" charset="2"/>
              <a:buChar char="Ø"/>
            </a:pPr>
            <a:r>
              <a:rPr lang="en-CA" sz="1800" dirty="0">
                <a:latin typeface="Calibri" panose="020F0502020204030204" pitchFamily="34" charset="0"/>
                <a:ea typeface="Times New Roman" panose="02020603050405020304" pitchFamily="18" charset="0"/>
              </a:rPr>
              <a:t>Prevention! </a:t>
            </a:r>
            <a:r>
              <a:rPr lang="en-CA" sz="1800" dirty="0" err="1">
                <a:latin typeface="Calibri" panose="020F0502020204030204" pitchFamily="34" charset="0"/>
                <a:ea typeface="Times New Roman" panose="02020603050405020304" pitchFamily="18" charset="0"/>
              </a:rPr>
              <a:t>C’est</a:t>
            </a:r>
            <a:r>
              <a:rPr lang="en-CA" sz="1800" dirty="0">
                <a:latin typeface="Calibri" panose="020F0502020204030204" pitchFamily="34" charset="0"/>
                <a:ea typeface="Times New Roman" panose="02020603050405020304" pitchFamily="18" charset="0"/>
              </a:rPr>
              <a:t> le travail des </a:t>
            </a:r>
            <a:r>
              <a:rPr lang="en-CA" sz="1800" dirty="0" err="1">
                <a:latin typeface="Calibri" panose="020F0502020204030204" pitchFamily="34" charset="0"/>
                <a:ea typeface="Times New Roman" panose="02020603050405020304" pitchFamily="18" charset="0"/>
              </a:rPr>
              <a:t>médecins</a:t>
            </a:r>
            <a:r>
              <a:rPr lang="en-CA" sz="1800" dirty="0">
                <a:latin typeface="Calibri" panose="020F0502020204030204" pitchFamily="34" charset="0"/>
                <a:ea typeface="Times New Roman" panose="02020603050405020304" pitchFamily="18" charset="0"/>
              </a:rPr>
              <a:t> de </a:t>
            </a:r>
            <a:r>
              <a:rPr lang="en-CA" sz="1800" dirty="0" err="1">
                <a:latin typeface="Calibri" panose="020F0502020204030204" pitchFamily="34" charset="0"/>
                <a:ea typeface="Times New Roman" panose="02020603050405020304" pitchFamily="18" charset="0"/>
              </a:rPr>
              <a:t>famille</a:t>
            </a:r>
            <a:r>
              <a:rPr lang="en-CA" sz="1800" dirty="0">
                <a:latin typeface="Calibri" panose="020F0502020204030204" pitchFamily="34" charset="0"/>
                <a:ea typeface="Times New Roman" panose="02020603050405020304" pitchFamily="18" charset="0"/>
              </a:rPr>
              <a:t>.</a:t>
            </a:r>
          </a:p>
        </p:txBody>
      </p:sp>
    </p:spTree>
    <p:extLst>
      <p:ext uri="{BB962C8B-B14F-4D97-AF65-F5344CB8AC3E}">
        <p14:creationId xmlns:p14="http://schemas.microsoft.com/office/powerpoint/2010/main" val="1639799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0" y="539647"/>
            <a:ext cx="7285220" cy="5441428"/>
          </a:xfrm>
        </p:spPr>
        <p:txBody>
          <a:bodyPr/>
          <a:lstStyle/>
          <a:p>
            <a:r>
              <a:rPr lang="fr-CA" sz="2800" dirty="0">
                <a:effectLst/>
                <a:latin typeface="Calibri" panose="020F0502020204030204" pitchFamily="34" charset="0"/>
                <a:ea typeface="Times New Roman" panose="02020603050405020304" pitchFamily="18" charset="0"/>
              </a:rPr>
              <a:t>Les probiotiques ont-ils un effet sur l’incidence, durée et sévérité des symptômes des infections GI et/ou respiratoire chez les enfants fréquentant les garderies/maternelle?</a:t>
            </a:r>
            <a:br>
              <a:rPr lang="fr-CA" sz="2800" dirty="0">
                <a:effectLst/>
                <a:latin typeface="Calibri" panose="020F0502020204030204" pitchFamily="34" charset="0"/>
                <a:ea typeface="Times New Roman" panose="02020603050405020304" pitchFamily="18" charset="0"/>
              </a:rPr>
            </a:br>
            <a:br>
              <a:rPr lang="fr-CA" sz="2800" dirty="0">
                <a:effectLst/>
                <a:latin typeface="Calibri" panose="020F0502020204030204" pitchFamily="34" charset="0"/>
                <a:ea typeface="Times New Roman" panose="02020603050405020304" pitchFamily="18" charset="0"/>
              </a:rPr>
            </a:br>
            <a:br>
              <a:rPr lang="fr-CA" sz="2800" dirty="0">
                <a:effectLst/>
                <a:latin typeface="Calibri" panose="020F0502020204030204" pitchFamily="34" charset="0"/>
                <a:ea typeface="Times New Roman" panose="02020603050405020304" pitchFamily="18" charset="0"/>
              </a:rPr>
            </a:br>
            <a:br>
              <a:rPr lang="en-CA" sz="2800" dirty="0">
                <a:effectLst/>
                <a:latin typeface="Times New Roman" panose="02020603050405020304" pitchFamily="18" charset="0"/>
                <a:ea typeface="Times New Roman" panose="02020603050405020304" pitchFamily="18" charset="0"/>
              </a:rPr>
            </a:br>
            <a:r>
              <a:rPr lang="fr-CA" sz="2800" b="0" dirty="0">
                <a:solidFill>
                  <a:schemeClr val="tx1"/>
                </a:solidFill>
                <a:effectLst/>
                <a:latin typeface="Calibri" panose="020F0502020204030204" pitchFamily="34" charset="0"/>
                <a:ea typeface="Times New Roman" panose="02020603050405020304" pitchFamily="18" charset="0"/>
              </a:rPr>
              <a:t>P: Enfants de 1-6 ans en garderie</a:t>
            </a:r>
            <a:br>
              <a:rPr lang="en-CA" sz="2800" b="0" dirty="0">
                <a:solidFill>
                  <a:schemeClr val="tx1"/>
                </a:solidFill>
                <a:effectLst/>
                <a:latin typeface="Times New Roman" panose="02020603050405020304" pitchFamily="18" charset="0"/>
                <a:ea typeface="Times New Roman" panose="02020603050405020304" pitchFamily="18" charset="0"/>
              </a:rPr>
            </a:br>
            <a:r>
              <a:rPr lang="fr-CA" sz="2800" b="0" dirty="0">
                <a:solidFill>
                  <a:schemeClr val="tx1"/>
                </a:solidFill>
                <a:effectLst/>
                <a:latin typeface="Calibri" panose="020F0502020204030204" pitchFamily="34" charset="0"/>
                <a:ea typeface="Times New Roman" panose="02020603050405020304" pitchFamily="18" charset="0"/>
              </a:rPr>
              <a:t>I: Utilisation de probiotique régulière</a:t>
            </a:r>
            <a:br>
              <a:rPr lang="en-CA" sz="2800" b="0" dirty="0">
                <a:solidFill>
                  <a:schemeClr val="tx1"/>
                </a:solidFill>
                <a:effectLst/>
                <a:latin typeface="Times New Roman" panose="02020603050405020304" pitchFamily="18" charset="0"/>
                <a:ea typeface="Times New Roman" panose="02020603050405020304" pitchFamily="18" charset="0"/>
              </a:rPr>
            </a:br>
            <a:r>
              <a:rPr lang="fr-CA" sz="2800" b="0" dirty="0">
                <a:solidFill>
                  <a:schemeClr val="tx1"/>
                </a:solidFill>
                <a:effectLst/>
                <a:latin typeface="Calibri" panose="020F0502020204030204" pitchFamily="34" charset="0"/>
                <a:ea typeface="Times New Roman" panose="02020603050405020304" pitchFamily="18" charset="0"/>
              </a:rPr>
              <a:t>C: Non-utilisation de probiotique</a:t>
            </a:r>
            <a:br>
              <a:rPr lang="en-CA" sz="2800" b="0" dirty="0">
                <a:solidFill>
                  <a:schemeClr val="tx1"/>
                </a:solidFill>
                <a:effectLst/>
                <a:latin typeface="Times New Roman" panose="02020603050405020304" pitchFamily="18" charset="0"/>
                <a:ea typeface="Times New Roman" panose="02020603050405020304" pitchFamily="18" charset="0"/>
              </a:rPr>
            </a:br>
            <a:r>
              <a:rPr lang="fr-CA" sz="2800" b="0" dirty="0">
                <a:solidFill>
                  <a:schemeClr val="tx1"/>
                </a:solidFill>
                <a:effectLst/>
                <a:latin typeface="Calibri" panose="020F0502020204030204" pitchFamily="34" charset="0"/>
                <a:ea typeface="Times New Roman" panose="02020603050405020304" pitchFamily="18" charset="0"/>
              </a:rPr>
              <a:t>O: Incidence de maladie infectieuse respiratoire/gastro-intestinale, et leur évolution (ex: durée, sévérité, etc.)</a:t>
            </a:r>
            <a:endParaRPr lang="en-CA" sz="2800" b="0" dirty="0">
              <a:solidFill>
                <a:schemeClr val="tx1"/>
              </a:solidFill>
              <a:effectLst/>
              <a:latin typeface="Times New Roman" panose="02020603050405020304" pitchFamily="18" charset="0"/>
              <a:ea typeface="Times New Roman" panose="02020603050405020304" pitchFamily="18" charset="0"/>
            </a:endParaRPr>
          </a:p>
        </p:txBody>
      </p:sp>
      <p:sp>
        <p:nvSpPr>
          <p:cNvPr id="3" name="Title 1">
            <a:extLst>
              <a:ext uri="{FF2B5EF4-FFF2-40B4-BE49-F238E27FC236}">
                <a16:creationId xmlns:a16="http://schemas.microsoft.com/office/drawing/2014/main" id="{644650FE-1C97-B128-4FD8-57A466D19F52}"/>
              </a:ext>
            </a:extLst>
          </p:cNvPr>
          <p:cNvSpPr txBox="1">
            <a:spLocks/>
          </p:cNvSpPr>
          <p:nvPr/>
        </p:nvSpPr>
        <p:spPr>
          <a:xfrm>
            <a:off x="2245157" y="2223051"/>
            <a:ext cx="2211811" cy="139479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bg1"/>
                </a:solidFill>
                <a:latin typeface="+mj-lt"/>
                <a:ea typeface="+mj-ea"/>
                <a:cs typeface="+mj-cs"/>
              </a:defRPr>
            </a:lvl1pPr>
          </a:lstStyle>
          <a:p>
            <a:r>
              <a:rPr lang="en-US" dirty="0"/>
              <a:t>PICO </a:t>
            </a:r>
          </a:p>
        </p:txBody>
      </p:sp>
    </p:spTree>
    <p:extLst>
      <p:ext uri="{BB962C8B-B14F-4D97-AF65-F5344CB8AC3E}">
        <p14:creationId xmlns:p14="http://schemas.microsoft.com/office/powerpoint/2010/main" val="3446797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9843D8-43E9-D6FE-436C-618F4A405F6F}"/>
              </a:ext>
            </a:extLst>
          </p:cNvPr>
          <p:cNvSpPr>
            <a:spLocks noGrp="1"/>
          </p:cNvSpPr>
          <p:nvPr>
            <p:ph type="title"/>
          </p:nvPr>
        </p:nvSpPr>
        <p:spPr>
          <a:xfrm>
            <a:off x="941714" y="51741"/>
            <a:ext cx="9779183" cy="770526"/>
          </a:xfrm>
        </p:spPr>
        <p:txBody>
          <a:bodyPr/>
          <a:lstStyle/>
          <a:p>
            <a:r>
              <a:rPr lang="fr-CA"/>
              <a:t>Méthodes</a:t>
            </a:r>
          </a:p>
        </p:txBody>
      </p:sp>
      <p:sp>
        <p:nvSpPr>
          <p:cNvPr id="4" name="Content Placeholder 3">
            <a:extLst>
              <a:ext uri="{FF2B5EF4-FFF2-40B4-BE49-F238E27FC236}">
                <a16:creationId xmlns:a16="http://schemas.microsoft.com/office/drawing/2014/main" id="{A2ECE533-2F3E-C6AC-0C63-74EC87C0B134}"/>
              </a:ext>
            </a:extLst>
          </p:cNvPr>
          <p:cNvSpPr>
            <a:spLocks noGrp="1"/>
          </p:cNvSpPr>
          <p:nvPr>
            <p:ph idx="1"/>
          </p:nvPr>
        </p:nvSpPr>
        <p:spPr>
          <a:xfrm>
            <a:off x="1159429" y="1013808"/>
            <a:ext cx="6048352" cy="2520759"/>
          </a:xfrm>
        </p:spPr>
        <p:txBody>
          <a:bodyPr vert="horz" lIns="91440" tIns="45720" rIns="91440" bIns="45720" rtlCol="0" anchor="t">
            <a:noAutofit/>
          </a:bodyPr>
          <a:lstStyle/>
          <a:p>
            <a:r>
              <a:rPr lang="en-US" sz="1600" dirty="0">
                <a:solidFill>
                  <a:srgbClr val="1E1919"/>
                </a:solidFill>
                <a:latin typeface="Arial"/>
                <a:cs typeface="Arial"/>
              </a:rPr>
              <a:t>Recherche </a:t>
            </a:r>
            <a:r>
              <a:rPr lang="en-US" sz="1600" dirty="0">
                <a:solidFill>
                  <a:srgbClr val="1E1919"/>
                </a:solidFill>
                <a:latin typeface="Arial"/>
                <a:ea typeface="+mn-lt"/>
                <a:cs typeface="Arial"/>
              </a:rPr>
              <a:t>des article </a:t>
            </a:r>
            <a:r>
              <a:rPr lang="en-US" sz="1600" dirty="0" err="1">
                <a:solidFill>
                  <a:srgbClr val="1E1919"/>
                </a:solidFill>
                <a:latin typeface="Arial"/>
                <a:ea typeface="+mn-lt"/>
                <a:cs typeface="Arial"/>
              </a:rPr>
              <a:t>utilisant</a:t>
            </a:r>
            <a:r>
              <a:rPr lang="en-US" sz="1600" dirty="0">
                <a:solidFill>
                  <a:srgbClr val="1E1919"/>
                </a:solidFill>
                <a:latin typeface="Arial"/>
                <a:ea typeface="+mn-lt"/>
                <a:cs typeface="Arial"/>
              </a:rPr>
              <a:t> la base</a:t>
            </a:r>
            <a:r>
              <a:rPr lang="en-US" sz="1600" dirty="0">
                <a:solidFill>
                  <a:srgbClr val="1E1919"/>
                </a:solidFill>
                <a:latin typeface="Arial"/>
                <a:cs typeface="Arial"/>
              </a:rPr>
              <a:t> de </a:t>
            </a:r>
            <a:r>
              <a:rPr lang="en-US" sz="1600" dirty="0" err="1">
                <a:solidFill>
                  <a:srgbClr val="1E1919"/>
                </a:solidFill>
                <a:latin typeface="Arial"/>
                <a:cs typeface="Arial"/>
              </a:rPr>
              <a:t>données</a:t>
            </a:r>
            <a:r>
              <a:rPr lang="en-US" sz="1600" dirty="0">
                <a:solidFill>
                  <a:srgbClr val="1E1919"/>
                </a:solidFill>
                <a:latin typeface="Arial"/>
                <a:cs typeface="Arial"/>
              </a:rPr>
              <a:t> </a:t>
            </a:r>
            <a:r>
              <a:rPr lang="en-US" sz="1600" dirty="0" err="1">
                <a:solidFill>
                  <a:srgbClr val="1E1919"/>
                </a:solidFill>
                <a:latin typeface="Arial"/>
                <a:cs typeface="Arial"/>
              </a:rPr>
              <a:t>Pubmed</a:t>
            </a:r>
            <a:r>
              <a:rPr lang="en-US" sz="1600" dirty="0">
                <a:solidFill>
                  <a:srgbClr val="1E1919"/>
                </a:solidFill>
                <a:latin typeface="Arial"/>
                <a:cs typeface="Arial"/>
              </a:rPr>
              <a:t> </a:t>
            </a:r>
            <a:endParaRPr lang="en-US" sz="1600" dirty="0">
              <a:solidFill>
                <a:srgbClr val="000000"/>
              </a:solidFill>
              <a:latin typeface="Arial"/>
              <a:cs typeface="Arial"/>
            </a:endParaRPr>
          </a:p>
          <a:p>
            <a:r>
              <a:rPr lang="en-US" sz="1600" dirty="0" err="1">
                <a:solidFill>
                  <a:srgbClr val="1E1919"/>
                </a:solidFill>
                <a:latin typeface="Arial"/>
                <a:cs typeface="Arial"/>
              </a:rPr>
              <a:t>MeSH</a:t>
            </a:r>
            <a:r>
              <a:rPr lang="en-US" sz="1600" dirty="0">
                <a:solidFill>
                  <a:srgbClr val="1E1919"/>
                </a:solidFill>
                <a:latin typeface="Arial"/>
                <a:cs typeface="Arial"/>
              </a:rPr>
              <a:t>: </a:t>
            </a:r>
            <a:r>
              <a:rPr lang="en-US" sz="1600" dirty="0">
                <a:latin typeface="Arial"/>
                <a:cs typeface="Arial"/>
              </a:rPr>
              <a:t>‘’Probiotic’’+ ‘’children’’ + ‘’infection’’</a:t>
            </a:r>
            <a:endParaRPr lang="en-US" sz="1600" dirty="0">
              <a:solidFill>
                <a:srgbClr val="000000"/>
              </a:solidFill>
              <a:latin typeface="Arial"/>
              <a:cs typeface="Arial"/>
            </a:endParaRPr>
          </a:p>
          <a:p>
            <a:r>
              <a:rPr lang="en-US" sz="1600" dirty="0" err="1">
                <a:solidFill>
                  <a:srgbClr val="1E1919"/>
                </a:solidFill>
                <a:latin typeface="Arial"/>
                <a:cs typeface="Arial"/>
              </a:rPr>
              <a:t>Filtres</a:t>
            </a:r>
            <a:r>
              <a:rPr lang="en-US" sz="1600" dirty="0">
                <a:solidFill>
                  <a:srgbClr val="1E1919"/>
                </a:solidFill>
                <a:latin typeface="Arial"/>
                <a:cs typeface="Arial"/>
              </a:rPr>
              <a:t>: </a:t>
            </a:r>
            <a:r>
              <a:rPr lang="en-US" sz="1600" dirty="0" err="1">
                <a:solidFill>
                  <a:srgbClr val="1E1919"/>
                </a:solidFill>
                <a:latin typeface="Arial"/>
                <a:cs typeface="Arial"/>
              </a:rPr>
              <a:t>Essais</a:t>
            </a:r>
            <a:r>
              <a:rPr lang="en-US" sz="1600" dirty="0">
                <a:solidFill>
                  <a:srgbClr val="1E1919"/>
                </a:solidFill>
                <a:latin typeface="Arial"/>
                <a:cs typeface="Arial"/>
              </a:rPr>
              <a:t> </a:t>
            </a:r>
            <a:r>
              <a:rPr lang="en-US" sz="1600" dirty="0" err="1">
                <a:solidFill>
                  <a:srgbClr val="1E1919"/>
                </a:solidFill>
                <a:latin typeface="Arial"/>
                <a:cs typeface="Arial"/>
              </a:rPr>
              <a:t>cliniques</a:t>
            </a:r>
            <a:r>
              <a:rPr lang="en-US" sz="1600" dirty="0">
                <a:solidFill>
                  <a:srgbClr val="1E1919"/>
                </a:solidFill>
                <a:latin typeface="Arial"/>
                <a:cs typeface="Arial"/>
              </a:rPr>
              <a:t>, Articles </a:t>
            </a:r>
            <a:r>
              <a:rPr lang="en-US" sz="1600" dirty="0" err="1">
                <a:solidFill>
                  <a:srgbClr val="1E1919"/>
                </a:solidFill>
                <a:latin typeface="Arial"/>
                <a:cs typeface="Arial"/>
              </a:rPr>
              <a:t>gratuits</a:t>
            </a:r>
            <a:r>
              <a:rPr lang="en-US" sz="1600" dirty="0">
                <a:solidFill>
                  <a:srgbClr val="1E1919"/>
                </a:solidFill>
                <a:latin typeface="Arial"/>
                <a:cs typeface="Arial"/>
              </a:rPr>
              <a:t>, </a:t>
            </a:r>
            <a:r>
              <a:rPr lang="en-US" sz="1600" dirty="0" err="1">
                <a:solidFill>
                  <a:srgbClr val="1E1919"/>
                </a:solidFill>
                <a:latin typeface="Arial"/>
                <a:cs typeface="Arial"/>
              </a:rPr>
              <a:t>en</a:t>
            </a:r>
            <a:r>
              <a:rPr lang="en-US" sz="1600" dirty="0">
                <a:solidFill>
                  <a:srgbClr val="1E1919"/>
                </a:solidFill>
                <a:latin typeface="Arial"/>
                <a:cs typeface="Arial"/>
              </a:rPr>
              <a:t> date du 1999-2023</a:t>
            </a:r>
            <a:endParaRPr lang="en-US" sz="1600" dirty="0">
              <a:latin typeface="Arial"/>
              <a:cs typeface="Arial"/>
            </a:endParaRPr>
          </a:p>
          <a:p>
            <a:endParaRPr lang="en-US" sz="1600">
              <a:solidFill>
                <a:srgbClr val="1E1919"/>
              </a:solidFill>
              <a:latin typeface="Arial"/>
              <a:cs typeface="Arial"/>
            </a:endParaRPr>
          </a:p>
          <a:p>
            <a:r>
              <a:rPr lang="en-US" sz="1600" dirty="0">
                <a:solidFill>
                  <a:srgbClr val="1E1919"/>
                </a:solidFill>
                <a:latin typeface="Arial"/>
                <a:cs typeface="Arial"/>
              </a:rPr>
              <a:t>119 articles  </a:t>
            </a:r>
            <a:r>
              <a:rPr lang="en-US" sz="1600" dirty="0" err="1">
                <a:solidFill>
                  <a:srgbClr val="1E1919"/>
                </a:solidFill>
                <a:latin typeface="Arial"/>
                <a:cs typeface="Arial"/>
              </a:rPr>
              <a:t>ont</a:t>
            </a:r>
            <a:r>
              <a:rPr lang="en-US" sz="1600" dirty="0">
                <a:solidFill>
                  <a:srgbClr val="1E1919"/>
                </a:solidFill>
                <a:latin typeface="Arial"/>
                <a:cs typeface="Arial"/>
              </a:rPr>
              <a:t> </a:t>
            </a:r>
            <a:r>
              <a:rPr lang="en-US" sz="1600" dirty="0" err="1">
                <a:solidFill>
                  <a:srgbClr val="1E1919"/>
                </a:solidFill>
                <a:latin typeface="Arial"/>
                <a:cs typeface="Arial"/>
              </a:rPr>
              <a:t>été</a:t>
            </a:r>
            <a:r>
              <a:rPr lang="en-US" sz="1600" dirty="0">
                <a:solidFill>
                  <a:srgbClr val="1E1919"/>
                </a:solidFill>
                <a:latin typeface="Arial"/>
                <a:cs typeface="Arial"/>
              </a:rPr>
              <a:t> </a:t>
            </a:r>
            <a:r>
              <a:rPr lang="en-US" sz="1600" dirty="0" err="1">
                <a:solidFill>
                  <a:srgbClr val="1E1919"/>
                </a:solidFill>
                <a:latin typeface="Arial"/>
                <a:cs typeface="Arial"/>
              </a:rPr>
              <a:t>examinés</a:t>
            </a:r>
            <a:endParaRPr lang="en-US" sz="1600" dirty="0">
              <a:solidFill>
                <a:srgbClr val="1E1919"/>
              </a:solidFill>
              <a:latin typeface="Arial"/>
              <a:cs typeface="Arial"/>
            </a:endParaRPr>
          </a:p>
          <a:p>
            <a:r>
              <a:rPr lang="en-US" sz="1600" dirty="0">
                <a:solidFill>
                  <a:srgbClr val="1E1919"/>
                </a:solidFill>
                <a:latin typeface="Arial"/>
                <a:cs typeface="Arial"/>
              </a:rPr>
              <a:t>114 articles </a:t>
            </a:r>
            <a:r>
              <a:rPr lang="en-US" sz="1600" dirty="0" err="1">
                <a:solidFill>
                  <a:srgbClr val="1E1919"/>
                </a:solidFill>
                <a:latin typeface="Arial"/>
                <a:cs typeface="Arial"/>
              </a:rPr>
              <a:t>étaient</a:t>
            </a:r>
            <a:r>
              <a:rPr lang="en-US" sz="1600" dirty="0">
                <a:solidFill>
                  <a:srgbClr val="1E1919"/>
                </a:solidFill>
                <a:latin typeface="Arial"/>
                <a:cs typeface="Arial"/>
              </a:rPr>
              <a:t> </a:t>
            </a:r>
            <a:r>
              <a:rPr lang="en-US" sz="1600" dirty="0" err="1">
                <a:solidFill>
                  <a:srgbClr val="1E1919"/>
                </a:solidFill>
                <a:latin typeface="Arial"/>
                <a:cs typeface="Arial"/>
              </a:rPr>
              <a:t>exclu</a:t>
            </a:r>
            <a:r>
              <a:rPr lang="en-US" sz="1600" dirty="0">
                <a:solidFill>
                  <a:srgbClr val="1E1919"/>
                </a:solidFill>
                <a:latin typeface="Arial"/>
                <a:cs typeface="Arial"/>
              </a:rPr>
              <a:t> </a:t>
            </a:r>
            <a:r>
              <a:rPr lang="en-US" sz="1600" dirty="0" err="1">
                <a:solidFill>
                  <a:srgbClr val="1E1919"/>
                </a:solidFill>
                <a:latin typeface="Arial"/>
                <a:cs typeface="Arial"/>
              </a:rPr>
              <a:t>en</a:t>
            </a:r>
            <a:r>
              <a:rPr lang="en-US" sz="1600" dirty="0">
                <a:solidFill>
                  <a:srgbClr val="1E1919"/>
                </a:solidFill>
                <a:latin typeface="Arial"/>
                <a:cs typeface="Arial"/>
              </a:rPr>
              <a:t> </a:t>
            </a:r>
            <a:r>
              <a:rPr lang="en-US" sz="1600" dirty="0" err="1">
                <a:solidFill>
                  <a:srgbClr val="1E1919"/>
                </a:solidFill>
                <a:latin typeface="Arial"/>
                <a:cs typeface="Arial"/>
              </a:rPr>
              <a:t>appliquant</a:t>
            </a:r>
            <a:r>
              <a:rPr lang="en-US" sz="1600" dirty="0">
                <a:solidFill>
                  <a:srgbClr val="1E1919"/>
                </a:solidFill>
                <a:latin typeface="Arial"/>
                <a:cs typeface="Arial"/>
              </a:rPr>
              <a:t> </a:t>
            </a:r>
            <a:r>
              <a:rPr lang="en-US" sz="1600" dirty="0" err="1">
                <a:solidFill>
                  <a:srgbClr val="1E1919"/>
                </a:solidFill>
                <a:latin typeface="Arial"/>
                <a:cs typeface="Arial"/>
              </a:rPr>
              <a:t>nos</a:t>
            </a:r>
            <a:r>
              <a:rPr lang="en-US" sz="1600" dirty="0">
                <a:solidFill>
                  <a:srgbClr val="1E1919"/>
                </a:solidFill>
                <a:latin typeface="Arial"/>
                <a:cs typeface="Arial"/>
              </a:rPr>
              <a:t> </a:t>
            </a:r>
            <a:r>
              <a:rPr lang="en-US" sz="1600" dirty="0" err="1">
                <a:solidFill>
                  <a:srgbClr val="1E1919"/>
                </a:solidFill>
                <a:latin typeface="Arial"/>
                <a:cs typeface="Arial"/>
              </a:rPr>
              <a:t>critères</a:t>
            </a:r>
            <a:r>
              <a:rPr lang="en-US" sz="1600" dirty="0">
                <a:solidFill>
                  <a:srgbClr val="1E1919"/>
                </a:solidFill>
                <a:latin typeface="Arial"/>
                <a:cs typeface="Arial"/>
              </a:rPr>
              <a:t> </a:t>
            </a:r>
            <a:r>
              <a:rPr lang="en-US" sz="1600" dirty="0" err="1">
                <a:solidFill>
                  <a:srgbClr val="1E1919"/>
                </a:solidFill>
                <a:latin typeface="Arial"/>
                <a:cs typeface="Arial"/>
              </a:rPr>
              <a:t>d'exclusion</a:t>
            </a:r>
            <a:endParaRPr lang="en-US" sz="1600" dirty="0">
              <a:solidFill>
                <a:srgbClr val="1E1919"/>
              </a:solidFill>
              <a:latin typeface="Arial"/>
              <a:cs typeface="Arial"/>
            </a:endParaRPr>
          </a:p>
          <a:p>
            <a:r>
              <a:rPr lang="en-US" sz="1600" dirty="0">
                <a:solidFill>
                  <a:srgbClr val="1E1919"/>
                </a:solidFill>
                <a:latin typeface="Arial"/>
                <a:cs typeface="Arial"/>
              </a:rPr>
              <a:t>5 articles </a:t>
            </a:r>
            <a:r>
              <a:rPr lang="en-US" sz="1600" dirty="0" err="1">
                <a:solidFill>
                  <a:srgbClr val="1E1919"/>
                </a:solidFill>
                <a:latin typeface="Arial"/>
                <a:cs typeface="Arial"/>
              </a:rPr>
              <a:t>inclus</a:t>
            </a:r>
            <a:r>
              <a:rPr lang="en-US" sz="1600" dirty="0">
                <a:solidFill>
                  <a:srgbClr val="1E1919"/>
                </a:solidFill>
                <a:latin typeface="Arial"/>
                <a:cs typeface="Arial"/>
              </a:rPr>
              <a:t> dans </a:t>
            </a:r>
            <a:r>
              <a:rPr lang="en-US" sz="1600" dirty="0" err="1">
                <a:solidFill>
                  <a:srgbClr val="1E1919"/>
                </a:solidFill>
                <a:latin typeface="Arial"/>
                <a:cs typeface="Arial"/>
              </a:rPr>
              <a:t>l'analyse</a:t>
            </a:r>
            <a:r>
              <a:rPr lang="en-US" sz="1600" dirty="0">
                <a:solidFill>
                  <a:srgbClr val="1E1919"/>
                </a:solidFill>
                <a:latin typeface="Arial"/>
                <a:cs typeface="Arial"/>
              </a:rPr>
              <a:t> final</a:t>
            </a:r>
          </a:p>
        </p:txBody>
      </p:sp>
      <p:sp>
        <p:nvSpPr>
          <p:cNvPr id="3" name="TextBox 2">
            <a:extLst>
              <a:ext uri="{FF2B5EF4-FFF2-40B4-BE49-F238E27FC236}">
                <a16:creationId xmlns:a16="http://schemas.microsoft.com/office/drawing/2014/main" id="{7DAEBE6B-94A6-5B1E-CACE-BD741688136B}"/>
              </a:ext>
            </a:extLst>
          </p:cNvPr>
          <p:cNvSpPr txBox="1"/>
          <p:nvPr/>
        </p:nvSpPr>
        <p:spPr>
          <a:xfrm>
            <a:off x="1128789" y="3769782"/>
            <a:ext cx="10490558" cy="268996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spcBef>
                <a:spcPts val="1000"/>
              </a:spcBef>
            </a:pPr>
            <a:r>
              <a:rPr lang="en-US" sz="1600" dirty="0" err="1">
                <a:solidFill>
                  <a:srgbClr val="1E1919"/>
                </a:solidFill>
                <a:latin typeface="Arial"/>
                <a:cs typeface="Arial"/>
              </a:rPr>
              <a:t>Critères</a:t>
            </a:r>
            <a:r>
              <a:rPr lang="en-US" sz="1600" dirty="0">
                <a:solidFill>
                  <a:srgbClr val="1E1919"/>
                </a:solidFill>
                <a:latin typeface="Arial"/>
                <a:cs typeface="Arial"/>
              </a:rPr>
              <a:t> </a:t>
            </a:r>
            <a:r>
              <a:rPr lang="en-US" sz="1600" dirty="0" err="1">
                <a:solidFill>
                  <a:srgbClr val="1E1919"/>
                </a:solidFill>
                <a:latin typeface="Arial"/>
                <a:cs typeface="Arial"/>
              </a:rPr>
              <a:t>d’exclusion</a:t>
            </a:r>
            <a:endParaRPr lang="en-US" sz="1600" dirty="0">
              <a:solidFill>
                <a:srgbClr val="1E1919"/>
              </a:solidFill>
              <a:latin typeface="Arial"/>
              <a:cs typeface="Arial"/>
            </a:endParaRPr>
          </a:p>
          <a:p>
            <a:pPr marL="171450" indent="-171450">
              <a:lnSpc>
                <a:spcPct val="90000"/>
              </a:lnSpc>
              <a:spcBef>
                <a:spcPts val="1000"/>
              </a:spcBef>
              <a:buFont typeface="Arial,Sans-Serif"/>
              <a:buChar char="•"/>
            </a:pPr>
            <a:r>
              <a:rPr lang="en-US" sz="1600" dirty="0" err="1">
                <a:solidFill>
                  <a:srgbClr val="1E1919"/>
                </a:solidFill>
                <a:latin typeface="Arial"/>
                <a:cs typeface="Arial"/>
              </a:rPr>
              <a:t>L'issue</a:t>
            </a:r>
            <a:r>
              <a:rPr lang="en-US" sz="1600" dirty="0">
                <a:solidFill>
                  <a:srgbClr val="1E1919"/>
                </a:solidFill>
                <a:latin typeface="Arial"/>
                <a:cs typeface="Arial"/>
              </a:rPr>
              <a:t> </a:t>
            </a:r>
            <a:r>
              <a:rPr lang="en-US" sz="1600" dirty="0" err="1">
                <a:solidFill>
                  <a:srgbClr val="1E1919"/>
                </a:solidFill>
                <a:latin typeface="Arial"/>
                <a:cs typeface="Arial"/>
              </a:rPr>
              <a:t>primaire</a:t>
            </a:r>
            <a:r>
              <a:rPr lang="en-US" sz="1600" dirty="0">
                <a:solidFill>
                  <a:srgbClr val="1E1919"/>
                </a:solidFill>
                <a:latin typeface="Arial"/>
                <a:cs typeface="Arial"/>
              </a:rPr>
              <a:t> </a:t>
            </a:r>
            <a:r>
              <a:rPr lang="en-US" sz="1600" dirty="0" err="1">
                <a:solidFill>
                  <a:srgbClr val="1E1919"/>
                </a:solidFill>
                <a:latin typeface="Arial"/>
                <a:cs typeface="Arial"/>
              </a:rPr>
              <a:t>n'a</a:t>
            </a:r>
            <a:r>
              <a:rPr lang="en-US" sz="1600" dirty="0">
                <a:solidFill>
                  <a:srgbClr val="1E1919"/>
                </a:solidFill>
                <a:latin typeface="Arial"/>
                <a:cs typeface="Arial"/>
              </a:rPr>
              <a:t> pas </a:t>
            </a:r>
            <a:r>
              <a:rPr lang="en-US" sz="1600" dirty="0" err="1">
                <a:solidFill>
                  <a:srgbClr val="1E1919"/>
                </a:solidFill>
                <a:latin typeface="Arial"/>
                <a:cs typeface="Arial"/>
              </a:rPr>
              <a:t>mesuré</a:t>
            </a:r>
            <a:r>
              <a:rPr lang="en-US" sz="1600" dirty="0">
                <a:solidFill>
                  <a:srgbClr val="1E1919"/>
                </a:solidFill>
                <a:latin typeface="Arial"/>
                <a:cs typeface="Arial"/>
              </a:rPr>
              <a:t> </a:t>
            </a:r>
            <a:r>
              <a:rPr lang="en-US" sz="1600" dirty="0" err="1">
                <a:solidFill>
                  <a:srgbClr val="1E1919"/>
                </a:solidFill>
                <a:latin typeface="Arial"/>
                <a:cs typeface="Arial"/>
              </a:rPr>
              <a:t>l'incidence</a:t>
            </a:r>
            <a:r>
              <a:rPr lang="en-US" sz="1600" dirty="0">
                <a:solidFill>
                  <a:srgbClr val="1E1919"/>
                </a:solidFill>
                <a:latin typeface="Arial"/>
                <a:cs typeface="Arial"/>
              </a:rPr>
              <a:t> des infections GI </a:t>
            </a:r>
            <a:r>
              <a:rPr lang="en-US" sz="1600" dirty="0" err="1">
                <a:solidFill>
                  <a:srgbClr val="1E1919"/>
                </a:solidFill>
                <a:latin typeface="Arial"/>
                <a:cs typeface="Arial"/>
              </a:rPr>
              <a:t>ou</a:t>
            </a:r>
            <a:r>
              <a:rPr lang="en-US" sz="1600" dirty="0">
                <a:solidFill>
                  <a:srgbClr val="1E1919"/>
                </a:solidFill>
                <a:latin typeface="Arial"/>
                <a:cs typeface="Arial"/>
              </a:rPr>
              <a:t> </a:t>
            </a:r>
            <a:r>
              <a:rPr lang="en-US" sz="1600" dirty="0" err="1">
                <a:solidFill>
                  <a:srgbClr val="1E1919"/>
                </a:solidFill>
                <a:latin typeface="Arial"/>
                <a:cs typeface="Arial"/>
              </a:rPr>
              <a:t>respiratoire</a:t>
            </a:r>
            <a:r>
              <a:rPr lang="en-US" sz="1600" dirty="0">
                <a:solidFill>
                  <a:srgbClr val="1E1919"/>
                </a:solidFill>
                <a:latin typeface="Arial"/>
                <a:cs typeface="Arial"/>
              </a:rPr>
              <a:t> (Ex: </a:t>
            </a:r>
            <a:r>
              <a:rPr lang="en-US" sz="1600" dirty="0" err="1">
                <a:solidFill>
                  <a:srgbClr val="1E1919"/>
                </a:solidFill>
                <a:latin typeface="Arial"/>
                <a:cs typeface="Arial"/>
              </a:rPr>
              <a:t>effet</a:t>
            </a:r>
            <a:r>
              <a:rPr lang="en-US" sz="1600" dirty="0">
                <a:solidFill>
                  <a:srgbClr val="1E1919"/>
                </a:solidFill>
                <a:latin typeface="Arial"/>
                <a:cs typeface="Arial"/>
              </a:rPr>
              <a:t> sur les dents) N = 87</a:t>
            </a:r>
            <a:endParaRPr lang="en-US" dirty="0"/>
          </a:p>
          <a:p>
            <a:pPr marL="171450" indent="-171450">
              <a:lnSpc>
                <a:spcPct val="90000"/>
              </a:lnSpc>
              <a:spcBef>
                <a:spcPts val="1000"/>
              </a:spcBef>
              <a:buFont typeface="Arial,Sans-Serif"/>
              <a:buChar char="•"/>
            </a:pPr>
            <a:r>
              <a:rPr lang="en-US" sz="1600" dirty="0" err="1">
                <a:solidFill>
                  <a:srgbClr val="1E1919"/>
                </a:solidFill>
                <a:latin typeface="Arial"/>
                <a:cs typeface="Arial"/>
              </a:rPr>
              <a:t>Probiotique</a:t>
            </a:r>
            <a:r>
              <a:rPr lang="en-US" sz="1600" dirty="0">
                <a:solidFill>
                  <a:srgbClr val="1E1919"/>
                </a:solidFill>
                <a:latin typeface="Arial"/>
                <a:cs typeface="Arial"/>
              </a:rPr>
              <a:t> </a:t>
            </a:r>
            <a:r>
              <a:rPr lang="en-US" sz="1600" dirty="0" err="1">
                <a:solidFill>
                  <a:srgbClr val="1E1919"/>
                </a:solidFill>
                <a:latin typeface="Arial"/>
                <a:cs typeface="Arial"/>
              </a:rPr>
              <a:t>comme</a:t>
            </a:r>
            <a:r>
              <a:rPr lang="en-US" sz="1600" dirty="0">
                <a:solidFill>
                  <a:srgbClr val="1E1919"/>
                </a:solidFill>
                <a:latin typeface="Arial"/>
                <a:cs typeface="Arial"/>
              </a:rPr>
              <a:t> </a:t>
            </a:r>
            <a:r>
              <a:rPr lang="en-US" sz="1600" dirty="0" err="1">
                <a:solidFill>
                  <a:srgbClr val="1E1919"/>
                </a:solidFill>
                <a:latin typeface="Arial"/>
                <a:cs typeface="Arial"/>
              </a:rPr>
              <a:t>traitement</a:t>
            </a:r>
            <a:r>
              <a:rPr lang="en-US" sz="1600" dirty="0">
                <a:solidFill>
                  <a:srgbClr val="1E1919"/>
                </a:solidFill>
                <a:latin typeface="Arial"/>
                <a:cs typeface="Arial"/>
              </a:rPr>
              <a:t> et pas </a:t>
            </a:r>
            <a:r>
              <a:rPr lang="en-US" sz="1600" dirty="0" err="1">
                <a:solidFill>
                  <a:srgbClr val="1E1919"/>
                </a:solidFill>
                <a:latin typeface="Arial"/>
                <a:cs typeface="Arial"/>
              </a:rPr>
              <a:t>en</a:t>
            </a:r>
            <a:r>
              <a:rPr lang="en-US" sz="1600" dirty="0">
                <a:solidFill>
                  <a:srgbClr val="1E1919"/>
                </a:solidFill>
                <a:latin typeface="Arial"/>
                <a:cs typeface="Arial"/>
              </a:rPr>
              <a:t> </a:t>
            </a:r>
            <a:r>
              <a:rPr lang="en-US" sz="1600" dirty="0" err="1">
                <a:solidFill>
                  <a:srgbClr val="1E1919"/>
                </a:solidFill>
                <a:latin typeface="Arial"/>
                <a:cs typeface="Arial"/>
              </a:rPr>
              <a:t>prévention</a:t>
            </a:r>
            <a:r>
              <a:rPr lang="en-US" sz="1600" dirty="0">
                <a:solidFill>
                  <a:srgbClr val="1E1919"/>
                </a:solidFill>
                <a:latin typeface="Arial"/>
                <a:cs typeface="Arial"/>
              </a:rPr>
              <a:t> N = 14</a:t>
            </a:r>
          </a:p>
          <a:p>
            <a:pPr marL="171450" indent="-171450">
              <a:lnSpc>
                <a:spcPct val="90000"/>
              </a:lnSpc>
              <a:spcBef>
                <a:spcPts val="1000"/>
              </a:spcBef>
              <a:buFont typeface="Arial,Sans-Serif"/>
              <a:buChar char="•"/>
            </a:pPr>
            <a:r>
              <a:rPr lang="en-US" sz="1600" dirty="0">
                <a:solidFill>
                  <a:srgbClr val="1E1919"/>
                </a:solidFill>
                <a:latin typeface="Arial"/>
                <a:cs typeface="Arial"/>
              </a:rPr>
              <a:t>Enfants Hospitalisé, </a:t>
            </a:r>
            <a:r>
              <a:rPr lang="en-US" sz="1600" dirty="0" err="1">
                <a:solidFill>
                  <a:srgbClr val="1E1919"/>
                </a:solidFill>
                <a:latin typeface="Arial"/>
                <a:cs typeface="Arial"/>
              </a:rPr>
              <a:t>immunosupprimés</a:t>
            </a:r>
            <a:r>
              <a:rPr lang="en-US" sz="1600" dirty="0">
                <a:solidFill>
                  <a:srgbClr val="1E1919"/>
                </a:solidFill>
                <a:latin typeface="Arial"/>
                <a:cs typeface="Arial"/>
              </a:rPr>
              <a:t> </a:t>
            </a:r>
            <a:r>
              <a:rPr lang="en-US" sz="1600" dirty="0" err="1">
                <a:solidFill>
                  <a:srgbClr val="1E1919"/>
                </a:solidFill>
                <a:latin typeface="Arial"/>
                <a:cs typeface="Arial"/>
              </a:rPr>
              <a:t>ou</a:t>
            </a:r>
            <a:r>
              <a:rPr lang="en-US" sz="1600" dirty="0">
                <a:solidFill>
                  <a:srgbClr val="1E1919"/>
                </a:solidFill>
                <a:latin typeface="Arial"/>
                <a:cs typeface="Arial"/>
              </a:rPr>
              <a:t> </a:t>
            </a:r>
            <a:r>
              <a:rPr lang="en-US" sz="1600" dirty="0" err="1">
                <a:solidFill>
                  <a:srgbClr val="1E1919"/>
                </a:solidFill>
                <a:latin typeface="Arial"/>
                <a:cs typeface="Arial"/>
              </a:rPr>
              <a:t>comorbidités</a:t>
            </a:r>
            <a:r>
              <a:rPr lang="en-US" sz="1600" dirty="0">
                <a:solidFill>
                  <a:srgbClr val="1E1919"/>
                </a:solidFill>
                <a:latin typeface="Arial"/>
                <a:cs typeface="Arial"/>
              </a:rPr>
              <a:t> </a:t>
            </a:r>
            <a:r>
              <a:rPr lang="en-US" sz="1600" dirty="0" err="1">
                <a:solidFill>
                  <a:srgbClr val="1E1919"/>
                </a:solidFill>
                <a:latin typeface="Arial"/>
                <a:cs typeface="Arial"/>
              </a:rPr>
              <a:t>sévère</a:t>
            </a:r>
            <a:r>
              <a:rPr lang="en-US" sz="1600" dirty="0">
                <a:solidFill>
                  <a:srgbClr val="1E1919"/>
                </a:solidFill>
                <a:latin typeface="Arial"/>
                <a:cs typeface="Arial"/>
              </a:rPr>
              <a:t>. N = 1</a:t>
            </a:r>
            <a:endParaRPr lang="en-US" dirty="0">
              <a:solidFill>
                <a:srgbClr val="000000"/>
              </a:solidFill>
              <a:latin typeface="Tenorite"/>
              <a:cs typeface="Arial"/>
            </a:endParaRPr>
          </a:p>
          <a:p>
            <a:pPr marL="171450" indent="-171450">
              <a:lnSpc>
                <a:spcPct val="90000"/>
              </a:lnSpc>
              <a:spcBef>
                <a:spcPts val="1000"/>
              </a:spcBef>
              <a:buFont typeface="Arial,Sans-Serif"/>
              <a:buChar char="•"/>
            </a:pPr>
            <a:r>
              <a:rPr lang="en-US" sz="1600" dirty="0">
                <a:solidFill>
                  <a:srgbClr val="1E1919"/>
                </a:solidFill>
                <a:latin typeface="Arial"/>
                <a:cs typeface="Arial"/>
              </a:rPr>
              <a:t>Prise </a:t>
            </a:r>
            <a:r>
              <a:rPr lang="en-US" sz="1600" dirty="0" err="1">
                <a:solidFill>
                  <a:srgbClr val="1E1919"/>
                </a:solidFill>
                <a:latin typeface="Arial"/>
                <a:cs typeface="Arial"/>
              </a:rPr>
              <a:t>d'antibiotique</a:t>
            </a:r>
            <a:r>
              <a:rPr lang="en-US" sz="1600" dirty="0">
                <a:solidFill>
                  <a:srgbClr val="1E1919"/>
                </a:solidFill>
                <a:latin typeface="Arial"/>
                <a:cs typeface="Arial"/>
              </a:rPr>
              <a:t> pendant </a:t>
            </a:r>
            <a:r>
              <a:rPr lang="en-US" sz="1600" dirty="0" err="1">
                <a:solidFill>
                  <a:srgbClr val="1E1919"/>
                </a:solidFill>
                <a:latin typeface="Arial"/>
                <a:cs typeface="Arial"/>
              </a:rPr>
              <a:t>l'étude</a:t>
            </a:r>
            <a:r>
              <a:rPr lang="en-US" sz="1600" dirty="0">
                <a:solidFill>
                  <a:srgbClr val="1E1919"/>
                </a:solidFill>
                <a:latin typeface="Arial"/>
                <a:cs typeface="Arial"/>
              </a:rPr>
              <a:t>. N = 3</a:t>
            </a:r>
            <a:endParaRPr lang="en-US" dirty="0">
              <a:solidFill>
                <a:srgbClr val="000000"/>
              </a:solidFill>
              <a:latin typeface="Tenorite"/>
              <a:cs typeface="Arial"/>
            </a:endParaRPr>
          </a:p>
          <a:p>
            <a:pPr marL="171450" indent="-171450">
              <a:lnSpc>
                <a:spcPct val="90000"/>
              </a:lnSpc>
              <a:spcBef>
                <a:spcPts val="1000"/>
              </a:spcBef>
              <a:buFont typeface="Arial,Sans-Serif"/>
              <a:buChar char="•"/>
            </a:pPr>
            <a:r>
              <a:rPr lang="en-US" sz="1600" dirty="0">
                <a:solidFill>
                  <a:srgbClr val="1E1919"/>
                </a:solidFill>
                <a:latin typeface="Arial"/>
                <a:cs typeface="Arial"/>
              </a:rPr>
              <a:t>Pas de placebo dans </a:t>
            </a:r>
            <a:r>
              <a:rPr lang="en-US" sz="1600" dirty="0" err="1">
                <a:solidFill>
                  <a:srgbClr val="1E1919"/>
                </a:solidFill>
                <a:latin typeface="Arial"/>
                <a:cs typeface="Arial"/>
              </a:rPr>
              <a:t>l'étude</a:t>
            </a:r>
            <a:r>
              <a:rPr lang="en-US" sz="1600" dirty="0">
                <a:solidFill>
                  <a:srgbClr val="1E1919"/>
                </a:solidFill>
                <a:latin typeface="Arial"/>
                <a:cs typeface="Arial"/>
              </a:rPr>
              <a:t>. N = 3</a:t>
            </a:r>
          </a:p>
          <a:p>
            <a:pPr marL="171450" indent="-171450">
              <a:lnSpc>
                <a:spcPct val="90000"/>
              </a:lnSpc>
              <a:spcBef>
                <a:spcPts val="1000"/>
              </a:spcBef>
              <a:buFont typeface="Arial,Sans-Serif"/>
              <a:buChar char="•"/>
            </a:pPr>
            <a:r>
              <a:rPr lang="en-US" sz="1600" dirty="0" err="1">
                <a:solidFill>
                  <a:srgbClr val="1E1919"/>
                </a:solidFill>
                <a:latin typeface="Arial"/>
                <a:cs typeface="Arial"/>
              </a:rPr>
              <a:t>Autres</a:t>
            </a:r>
            <a:r>
              <a:rPr lang="en-US" sz="1600" dirty="0">
                <a:solidFill>
                  <a:srgbClr val="1E1919"/>
                </a:solidFill>
                <a:latin typeface="Arial"/>
                <a:cs typeface="Arial"/>
              </a:rPr>
              <a:t> N = 6</a:t>
            </a:r>
          </a:p>
          <a:p>
            <a:pPr algn="l"/>
            <a:endParaRPr lang="en-US"/>
          </a:p>
        </p:txBody>
      </p:sp>
    </p:spTree>
    <p:extLst>
      <p:ext uri="{BB962C8B-B14F-4D97-AF65-F5344CB8AC3E}">
        <p14:creationId xmlns:p14="http://schemas.microsoft.com/office/powerpoint/2010/main" val="484490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7DA339-E79B-BBFA-47EE-ABBFAAA15239}"/>
              </a:ext>
            </a:extLst>
          </p:cNvPr>
          <p:cNvSpPr>
            <a:spLocks noGrp="1"/>
          </p:cNvSpPr>
          <p:nvPr>
            <p:ph type="title"/>
          </p:nvPr>
        </p:nvSpPr>
        <p:spPr/>
        <p:txBody>
          <a:bodyPr/>
          <a:lstStyle/>
          <a:p>
            <a:r>
              <a:rPr lang="fr-CA"/>
              <a:t>Méthodes</a:t>
            </a:r>
          </a:p>
        </p:txBody>
      </p:sp>
      <p:sp>
        <p:nvSpPr>
          <p:cNvPr id="3" name="Sous-titre 2">
            <a:extLst>
              <a:ext uri="{FF2B5EF4-FFF2-40B4-BE49-F238E27FC236}">
                <a16:creationId xmlns:a16="http://schemas.microsoft.com/office/drawing/2014/main" id="{F7E14803-A66F-17C3-C8D4-07000734E0A0}"/>
              </a:ext>
            </a:extLst>
          </p:cNvPr>
          <p:cNvSpPr>
            <a:spLocks noGrp="1"/>
          </p:cNvSpPr>
          <p:nvPr>
            <p:ph idx="1"/>
          </p:nvPr>
        </p:nvSpPr>
        <p:spPr>
          <a:xfrm>
            <a:off x="1082826" y="1814746"/>
            <a:ext cx="9779182" cy="3366815"/>
          </a:xfrm>
        </p:spPr>
        <p:txBody>
          <a:bodyPr vert="horz" lIns="91440" tIns="45720" rIns="91440" bIns="45720" rtlCol="0" anchor="t">
            <a:noAutofit/>
          </a:bodyPr>
          <a:lstStyle/>
          <a:p>
            <a:endParaRPr lang="fr-CA"/>
          </a:p>
          <a:p>
            <a:endParaRPr lang="fr-CA">
              <a:ea typeface="+mn-lt"/>
              <a:cs typeface="+mn-lt"/>
            </a:endParaRPr>
          </a:p>
        </p:txBody>
      </p:sp>
      <p:sp>
        <p:nvSpPr>
          <p:cNvPr id="4" name="TextBox 3">
            <a:extLst>
              <a:ext uri="{FF2B5EF4-FFF2-40B4-BE49-F238E27FC236}">
                <a16:creationId xmlns:a16="http://schemas.microsoft.com/office/drawing/2014/main" id="{EE3D61CA-5E2C-4B6E-CD22-ADD788ABD9FD}"/>
              </a:ext>
            </a:extLst>
          </p:cNvPr>
          <p:cNvSpPr txBox="1"/>
          <p:nvPr/>
        </p:nvSpPr>
        <p:spPr>
          <a:xfrm>
            <a:off x="1169581" y="1904999"/>
            <a:ext cx="9904273" cy="258019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latin typeface="Arial"/>
                <a:ea typeface="+mn-lt"/>
                <a:cs typeface="+mn-lt"/>
              </a:rPr>
              <a:t>Pour </a:t>
            </a:r>
            <a:r>
              <a:rPr lang="en-US" sz="1600" err="1">
                <a:latin typeface="Arial"/>
                <a:ea typeface="+mn-lt"/>
                <a:cs typeface="+mn-lt"/>
              </a:rPr>
              <a:t>déterminer</a:t>
            </a:r>
            <a:r>
              <a:rPr lang="en-US" sz="1600" dirty="0">
                <a:latin typeface="Arial"/>
                <a:ea typeface="+mn-lt"/>
                <a:cs typeface="+mn-lt"/>
              </a:rPr>
              <a:t> </a:t>
            </a:r>
            <a:r>
              <a:rPr lang="en-US" sz="1600" err="1">
                <a:latin typeface="Arial"/>
                <a:ea typeface="+mn-lt"/>
                <a:cs typeface="+mn-lt"/>
              </a:rPr>
              <a:t>si</a:t>
            </a:r>
            <a:r>
              <a:rPr lang="en-US" sz="1600" dirty="0">
                <a:latin typeface="Arial"/>
                <a:ea typeface="+mn-lt"/>
                <a:cs typeface="+mn-lt"/>
              </a:rPr>
              <a:t> la signification entre les 5 articles</a:t>
            </a:r>
            <a:r>
              <a:rPr lang="en-US" sz="1600" dirty="0">
                <a:solidFill>
                  <a:srgbClr val="000000"/>
                </a:solidFill>
                <a:latin typeface="Arial"/>
                <a:cs typeface="Arial"/>
              </a:rPr>
              <a:t>,</a:t>
            </a:r>
            <a:r>
              <a:rPr lang="en-US" sz="1600" dirty="0">
                <a:solidFill>
                  <a:srgbClr val="1E1919"/>
                </a:solidFill>
                <a:latin typeface="Arial"/>
                <a:cs typeface="Arial"/>
              </a:rPr>
              <a:t> l</a:t>
            </a:r>
            <a:r>
              <a:rPr lang="en-US" sz="1600" dirty="0">
                <a:solidFill>
                  <a:srgbClr val="000000"/>
                </a:solidFill>
                <a:latin typeface="Arial"/>
                <a:cs typeface="Arial"/>
              </a:rPr>
              <a:t>es</a:t>
            </a:r>
            <a:r>
              <a:rPr lang="en-US" sz="1600" dirty="0">
                <a:latin typeface="Arial"/>
                <a:cs typeface="Arial"/>
              </a:rPr>
              <a:t> </a:t>
            </a:r>
            <a:r>
              <a:rPr lang="en-US" sz="1600" err="1">
                <a:latin typeface="Arial"/>
                <a:cs typeface="Arial"/>
              </a:rPr>
              <a:t>résultats</a:t>
            </a:r>
            <a:r>
              <a:rPr lang="en-US" sz="1600" dirty="0">
                <a:latin typeface="Arial"/>
                <a:cs typeface="Arial"/>
              </a:rPr>
              <a:t> </a:t>
            </a:r>
            <a:r>
              <a:rPr lang="en-US" sz="1600" err="1">
                <a:latin typeface="Arial"/>
                <a:cs typeface="Arial"/>
              </a:rPr>
              <a:t>ont</a:t>
            </a:r>
            <a:r>
              <a:rPr lang="en-US" sz="1600" dirty="0">
                <a:latin typeface="Arial"/>
                <a:cs typeface="Arial"/>
              </a:rPr>
              <a:t> </a:t>
            </a:r>
            <a:r>
              <a:rPr lang="en-US" sz="1600" err="1">
                <a:latin typeface="Arial"/>
                <a:cs typeface="Arial"/>
              </a:rPr>
              <a:t>été</a:t>
            </a:r>
            <a:r>
              <a:rPr lang="en-US" sz="1600" dirty="0">
                <a:latin typeface="Arial"/>
                <a:cs typeface="Arial"/>
              </a:rPr>
              <a:t> </a:t>
            </a:r>
            <a:r>
              <a:rPr lang="en-US" sz="1600" err="1">
                <a:latin typeface="Arial"/>
                <a:cs typeface="Arial"/>
              </a:rPr>
              <a:t>analysé</a:t>
            </a:r>
            <a:r>
              <a:rPr lang="en-US" sz="1600" dirty="0">
                <a:latin typeface="Arial"/>
                <a:cs typeface="Arial"/>
              </a:rPr>
              <a:t> </a:t>
            </a:r>
            <a:r>
              <a:rPr lang="en-US" sz="1600" err="1">
                <a:latin typeface="Arial"/>
                <a:cs typeface="Arial"/>
              </a:rPr>
              <a:t>utilisant</a:t>
            </a:r>
            <a:r>
              <a:rPr lang="en-US" sz="1600" dirty="0">
                <a:latin typeface="Arial"/>
                <a:cs typeface="Arial"/>
              </a:rPr>
              <a:t> un test binomial du chi </a:t>
            </a:r>
            <a:r>
              <a:rPr lang="en-US" sz="1600" err="1">
                <a:latin typeface="Arial"/>
                <a:cs typeface="Arial"/>
              </a:rPr>
              <a:t>carré</a:t>
            </a:r>
            <a:r>
              <a:rPr lang="en-US" sz="1600" dirty="0">
                <a:latin typeface="Arial"/>
                <a:cs typeface="Arial"/>
              </a:rPr>
              <a:t>, avec un </a:t>
            </a:r>
            <a:r>
              <a:rPr lang="en-US" sz="1600" err="1">
                <a:latin typeface="Arial"/>
                <a:cs typeface="Arial"/>
              </a:rPr>
              <a:t>intervalle</a:t>
            </a:r>
            <a:r>
              <a:rPr lang="en-US" sz="1600" dirty="0">
                <a:latin typeface="Arial"/>
                <a:cs typeface="Arial"/>
              </a:rPr>
              <a:t> de </a:t>
            </a:r>
            <a:r>
              <a:rPr lang="en-US" sz="1600" err="1">
                <a:latin typeface="Arial"/>
                <a:cs typeface="Arial"/>
              </a:rPr>
              <a:t>confiance</a:t>
            </a:r>
            <a:r>
              <a:rPr lang="en-US" sz="1600" dirty="0">
                <a:latin typeface="Arial"/>
                <a:cs typeface="Arial"/>
              </a:rPr>
              <a:t> </a:t>
            </a:r>
            <a:r>
              <a:rPr lang="en-US" sz="1600" err="1">
                <a:latin typeface="Arial"/>
                <a:cs typeface="Arial"/>
              </a:rPr>
              <a:t>fixé</a:t>
            </a:r>
            <a:r>
              <a:rPr lang="en-US" sz="1600" dirty="0">
                <a:latin typeface="Arial"/>
                <a:cs typeface="Arial"/>
              </a:rPr>
              <a:t> à 95 % (Z score = 1,96)</a:t>
            </a:r>
            <a:endParaRPr lang="fr-FR"/>
          </a:p>
          <a:p>
            <a:endParaRPr lang="en-US" sz="1600" dirty="0">
              <a:latin typeface="Arial"/>
              <a:cs typeface="Arial"/>
            </a:endParaRPr>
          </a:p>
          <a:p>
            <a:pPr>
              <a:lnSpc>
                <a:spcPct val="90000"/>
              </a:lnSpc>
              <a:spcBef>
                <a:spcPts val="1000"/>
              </a:spcBef>
            </a:pPr>
            <a:r>
              <a:rPr lang="en-US" sz="1600" dirty="0">
                <a:latin typeface="Arial"/>
                <a:cs typeface="Arial"/>
              </a:rPr>
              <a:t>Example de </a:t>
            </a:r>
            <a:r>
              <a:rPr lang="en-US" sz="1600" dirty="0" err="1">
                <a:latin typeface="Arial"/>
                <a:cs typeface="Arial"/>
              </a:rPr>
              <a:t>calcul</a:t>
            </a:r>
            <a:r>
              <a:rPr lang="en-US" sz="1600" dirty="0">
                <a:latin typeface="Arial"/>
                <a:cs typeface="Arial"/>
              </a:rPr>
              <a:t>:</a:t>
            </a:r>
          </a:p>
          <a:p>
            <a:pPr>
              <a:lnSpc>
                <a:spcPct val="90000"/>
              </a:lnSpc>
              <a:spcBef>
                <a:spcPts val="1000"/>
              </a:spcBef>
            </a:pPr>
            <a:r>
              <a:rPr lang="en-US" sz="1600" dirty="0">
                <a:latin typeface="Arial"/>
                <a:cs typeface="Arial"/>
              </a:rPr>
              <a:t>U = np : n=5: p=50% : U= 5 x 50% = 2.5</a:t>
            </a:r>
          </a:p>
          <a:p>
            <a:pPr>
              <a:lnSpc>
                <a:spcPct val="90000"/>
              </a:lnSpc>
              <a:spcBef>
                <a:spcPts val="1000"/>
              </a:spcBef>
            </a:pPr>
            <a:r>
              <a:rPr lang="en-US" sz="1600" dirty="0">
                <a:solidFill>
                  <a:srgbClr val="232629"/>
                </a:solidFill>
                <a:latin typeface="Arial"/>
                <a:cs typeface="Arial"/>
              </a:rPr>
              <a:t>σ=√np(1−p) = √2.5(.5) = √1.25 = 1.12</a:t>
            </a:r>
          </a:p>
          <a:p>
            <a:pPr>
              <a:lnSpc>
                <a:spcPct val="90000"/>
              </a:lnSpc>
              <a:spcBef>
                <a:spcPts val="1000"/>
              </a:spcBef>
            </a:pPr>
            <a:r>
              <a:rPr lang="en-US" sz="1600" dirty="0">
                <a:latin typeface="Arial"/>
                <a:cs typeface="Arial"/>
              </a:rPr>
              <a:t>Z = (2-2.5)/1.12 = 0.45 &lt; 1.96</a:t>
            </a:r>
          </a:p>
          <a:p>
            <a:pPr>
              <a:lnSpc>
                <a:spcPct val="90000"/>
              </a:lnSpc>
              <a:spcBef>
                <a:spcPts val="1000"/>
              </a:spcBef>
            </a:pPr>
            <a:r>
              <a:rPr lang="en-US" sz="1600" dirty="0">
                <a:latin typeface="Arial"/>
                <a:cs typeface="Arial"/>
              </a:rPr>
              <a:t>0.45&lt;1.96 → </a:t>
            </a:r>
            <a:r>
              <a:rPr lang="en-US" sz="1600" dirty="0" err="1">
                <a:latin typeface="Arial"/>
                <a:cs typeface="Arial"/>
              </a:rPr>
              <a:t>Acceptons</a:t>
            </a:r>
            <a:r>
              <a:rPr lang="en-US" sz="1600" dirty="0">
                <a:latin typeface="Arial"/>
                <a:cs typeface="Arial"/>
              </a:rPr>
              <a:t> </a:t>
            </a:r>
            <a:r>
              <a:rPr lang="en-US" sz="1600" dirty="0" err="1">
                <a:latin typeface="Arial"/>
                <a:cs typeface="Arial"/>
              </a:rPr>
              <a:t>l’hypothèse</a:t>
            </a:r>
            <a:r>
              <a:rPr lang="en-US" sz="1600" dirty="0">
                <a:latin typeface="Arial"/>
                <a:cs typeface="Arial"/>
              </a:rPr>
              <a:t> </a:t>
            </a:r>
            <a:r>
              <a:rPr lang="en-US" sz="1600" dirty="0" err="1">
                <a:latin typeface="Arial"/>
                <a:cs typeface="Arial"/>
              </a:rPr>
              <a:t>nulle</a:t>
            </a:r>
            <a:endParaRPr lang="en-US" sz="1600" dirty="0">
              <a:latin typeface="Arial"/>
              <a:cs typeface="Arial"/>
            </a:endParaRPr>
          </a:p>
        </p:txBody>
      </p:sp>
    </p:spTree>
    <p:extLst>
      <p:ext uri="{BB962C8B-B14F-4D97-AF65-F5344CB8AC3E}">
        <p14:creationId xmlns:p14="http://schemas.microsoft.com/office/powerpoint/2010/main" val="565618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75DE-8A44-4EC5-83C6-95BDDF10DFD9}"/>
              </a:ext>
            </a:extLst>
          </p:cNvPr>
          <p:cNvSpPr>
            <a:spLocks noGrp="1"/>
          </p:cNvSpPr>
          <p:nvPr>
            <p:ph type="title"/>
          </p:nvPr>
        </p:nvSpPr>
        <p:spPr/>
        <p:txBody>
          <a:bodyPr/>
          <a:lstStyle/>
          <a:p>
            <a:r>
              <a:rPr lang="en-US" dirty="0"/>
              <a:t>Études</a:t>
            </a:r>
          </a:p>
        </p:txBody>
      </p:sp>
      <p:sp>
        <p:nvSpPr>
          <p:cNvPr id="4" name="Espace réservé du contenu 2">
            <a:extLst>
              <a:ext uri="{FF2B5EF4-FFF2-40B4-BE49-F238E27FC236}">
                <a16:creationId xmlns:a16="http://schemas.microsoft.com/office/drawing/2014/main" id="{C4802B1C-62E7-DC44-BCEB-5E288B016BBB}"/>
              </a:ext>
            </a:extLst>
          </p:cNvPr>
          <p:cNvSpPr>
            <a:spLocks noGrp="1"/>
          </p:cNvSpPr>
          <p:nvPr>
            <p:ph idx="1"/>
          </p:nvPr>
        </p:nvSpPr>
        <p:spPr>
          <a:xfrm>
            <a:off x="1167493" y="2087563"/>
            <a:ext cx="9779182" cy="4283092"/>
          </a:xfrm>
        </p:spPr>
        <p:txBody>
          <a:bodyPr vert="horz" lIns="91440" tIns="45720" rIns="91440" bIns="45720" rtlCol="0" anchor="t">
            <a:noAutofit/>
          </a:bodyPr>
          <a:lstStyle/>
          <a:p>
            <a:pPr marL="457200" indent="-457200">
              <a:buFont typeface="Wingdings" pitchFamily="2" charset="2"/>
              <a:buChar char="ü"/>
            </a:pPr>
            <a:r>
              <a:rPr lang="fr-CA" dirty="0"/>
              <a:t>ECR, double aveugles</a:t>
            </a:r>
            <a:endParaRPr lang="en-US" dirty="0"/>
          </a:p>
          <a:p>
            <a:pPr marL="457200" indent="-457200">
              <a:buFont typeface="Wingdings" pitchFamily="2" charset="2"/>
              <a:buChar char="ü"/>
            </a:pPr>
            <a:r>
              <a:rPr lang="fr-FR" dirty="0"/>
              <a:t>Participants sont des enfants en bonne santé fréquentant des garderies</a:t>
            </a:r>
          </a:p>
          <a:p>
            <a:pPr marL="457200" indent="-457200">
              <a:buFont typeface="Wingdings" pitchFamily="2" charset="2"/>
              <a:buChar char="ü"/>
            </a:pPr>
            <a:r>
              <a:rPr lang="fr-FR" dirty="0"/>
              <a:t>2 groupes, intervention (probiotique), et contrôle (pas de probiotique)</a:t>
            </a:r>
          </a:p>
          <a:p>
            <a:pPr marL="457200" indent="-457200">
              <a:buFont typeface="Wingdings" pitchFamily="2" charset="2"/>
              <a:buChar char="ü"/>
            </a:pPr>
            <a:r>
              <a:rPr lang="fr-FR" dirty="0"/>
              <a:t>Les issues primaires:</a:t>
            </a:r>
          </a:p>
          <a:p>
            <a:pPr marL="1428750" lvl="2" indent="-514350">
              <a:buFont typeface="+mj-lt"/>
              <a:buAutoNum type="arabicPeriod"/>
            </a:pPr>
            <a:r>
              <a:rPr lang="fr-FR" dirty="0"/>
              <a:t>Incidence des infections</a:t>
            </a:r>
          </a:p>
          <a:p>
            <a:pPr marL="1428750" lvl="2" indent="-514350">
              <a:buFont typeface="+mj-lt"/>
              <a:buAutoNum type="arabicPeriod"/>
            </a:pPr>
            <a:r>
              <a:rPr lang="fr-FR" dirty="0"/>
              <a:t>Nombre de jours d’absence de garderie</a:t>
            </a:r>
          </a:p>
          <a:p>
            <a:pPr marL="1428750" lvl="2" indent="-514350">
              <a:buFont typeface="+mj-lt"/>
              <a:buAutoNum type="arabicPeriod"/>
            </a:pPr>
            <a:r>
              <a:rPr lang="fr-FR" dirty="0"/>
              <a:t>Sévérité/ prise de médicaments</a:t>
            </a:r>
          </a:p>
          <a:p>
            <a:pPr marL="1428750" lvl="2" indent="-514350">
              <a:buFont typeface="+mj-lt"/>
              <a:buAutoNum type="arabicPeriod"/>
            </a:pPr>
            <a:endParaRPr lang="fr-FR" dirty="0"/>
          </a:p>
        </p:txBody>
      </p:sp>
    </p:spTree>
    <p:extLst>
      <p:ext uri="{BB962C8B-B14F-4D97-AF65-F5344CB8AC3E}">
        <p14:creationId xmlns:p14="http://schemas.microsoft.com/office/powerpoint/2010/main" val="1622215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0" y="-700876"/>
            <a:ext cx="9463314" cy="1325563"/>
          </a:xfrm>
        </p:spPr>
        <p:txBody>
          <a:bodyPr/>
          <a:lstStyle/>
          <a:p>
            <a:r>
              <a:rPr lang="en-CA" sz="4400" b="1" dirty="0" err="1">
                <a:effectLst/>
                <a:latin typeface="MyriadPro"/>
              </a:rPr>
              <a:t>Résultats</a:t>
            </a:r>
            <a:endParaRPr lang="en-CA" sz="2000" dirty="0"/>
          </a:p>
        </p:txBody>
      </p:sp>
      <p:sp>
        <p:nvSpPr>
          <p:cNvPr id="4" name="Rectangle 1">
            <a:extLst>
              <a:ext uri="{FF2B5EF4-FFF2-40B4-BE49-F238E27FC236}">
                <a16:creationId xmlns:a16="http://schemas.microsoft.com/office/drawing/2014/main" id="{248F9048-3B89-6821-879D-6A78665E9FA0}"/>
              </a:ext>
            </a:extLst>
          </p:cNvPr>
          <p:cNvSpPr>
            <a:spLocks noChangeArrowheads="1"/>
          </p:cNvSpPr>
          <p:nvPr/>
        </p:nvSpPr>
        <p:spPr bwMode="auto">
          <a:xfrm>
            <a:off x="4046538" y="18256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Table 7">
            <a:extLst>
              <a:ext uri="{FF2B5EF4-FFF2-40B4-BE49-F238E27FC236}">
                <a16:creationId xmlns:a16="http://schemas.microsoft.com/office/drawing/2014/main" id="{E698AB18-7E9A-CB89-0687-4CE033FE6446}"/>
              </a:ext>
            </a:extLst>
          </p:cNvPr>
          <p:cNvGraphicFramePr>
            <a:graphicFrameLocks noGrp="1"/>
          </p:cNvGraphicFramePr>
          <p:nvPr>
            <p:extLst>
              <p:ext uri="{D42A27DB-BD31-4B8C-83A1-F6EECF244321}">
                <p14:modId xmlns:p14="http://schemas.microsoft.com/office/powerpoint/2010/main" val="3292405670"/>
              </p:ext>
            </p:extLst>
          </p:nvPr>
        </p:nvGraphicFramePr>
        <p:xfrm>
          <a:off x="282896" y="624687"/>
          <a:ext cx="11293696" cy="5771669"/>
        </p:xfrm>
        <a:graphic>
          <a:graphicData uri="http://schemas.openxmlformats.org/drawingml/2006/table">
            <a:tbl>
              <a:tblPr/>
              <a:tblGrid>
                <a:gridCol w="1783657">
                  <a:extLst>
                    <a:ext uri="{9D8B030D-6E8A-4147-A177-3AD203B41FA5}">
                      <a16:colId xmlns:a16="http://schemas.microsoft.com/office/drawing/2014/main" val="2931062882"/>
                    </a:ext>
                  </a:extLst>
                </a:gridCol>
                <a:gridCol w="1866121">
                  <a:extLst>
                    <a:ext uri="{9D8B030D-6E8A-4147-A177-3AD203B41FA5}">
                      <a16:colId xmlns:a16="http://schemas.microsoft.com/office/drawing/2014/main" val="3387441898"/>
                    </a:ext>
                  </a:extLst>
                </a:gridCol>
                <a:gridCol w="1866121">
                  <a:extLst>
                    <a:ext uri="{9D8B030D-6E8A-4147-A177-3AD203B41FA5}">
                      <a16:colId xmlns:a16="http://schemas.microsoft.com/office/drawing/2014/main" val="3397363190"/>
                    </a:ext>
                  </a:extLst>
                </a:gridCol>
                <a:gridCol w="1866121">
                  <a:extLst>
                    <a:ext uri="{9D8B030D-6E8A-4147-A177-3AD203B41FA5}">
                      <a16:colId xmlns:a16="http://schemas.microsoft.com/office/drawing/2014/main" val="3466634186"/>
                    </a:ext>
                  </a:extLst>
                </a:gridCol>
                <a:gridCol w="1866121">
                  <a:extLst>
                    <a:ext uri="{9D8B030D-6E8A-4147-A177-3AD203B41FA5}">
                      <a16:colId xmlns:a16="http://schemas.microsoft.com/office/drawing/2014/main" val="517838270"/>
                    </a:ext>
                  </a:extLst>
                </a:gridCol>
                <a:gridCol w="2045555">
                  <a:extLst>
                    <a:ext uri="{9D8B030D-6E8A-4147-A177-3AD203B41FA5}">
                      <a16:colId xmlns:a16="http://schemas.microsoft.com/office/drawing/2014/main" val="2751570352"/>
                    </a:ext>
                  </a:extLst>
                </a:gridCol>
              </a:tblGrid>
              <a:tr h="280016">
                <a:tc>
                  <a:txBody>
                    <a:bodyPr/>
                    <a:lstStyle/>
                    <a:p>
                      <a:pPr algn="ctr" rtl="0" fontAlgn="t">
                        <a:spcBef>
                          <a:spcPts val="0"/>
                        </a:spcBef>
                        <a:spcAft>
                          <a:spcPts val="0"/>
                        </a:spcAft>
                      </a:pPr>
                      <a:r>
                        <a:rPr lang="en-CA" sz="1200" b="0" i="0" u="none" strike="noStrike" dirty="0">
                          <a:solidFill>
                            <a:srgbClr val="000000"/>
                          </a:solidFill>
                          <a:effectLst/>
                          <a:latin typeface="Arial" panose="020B0604020202020204" pitchFamily="34" charset="0"/>
                          <a:cs typeface="Arial" panose="020B0604020202020204" pitchFamily="34" charset="0"/>
                        </a:rPr>
                        <a:t>Études</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CA" sz="1200" b="0" i="0" u="none" strike="noStrike" dirty="0">
                          <a:solidFill>
                            <a:srgbClr val="000000"/>
                          </a:solidFill>
                          <a:effectLst/>
                          <a:latin typeface="Arial" panose="020B0604020202020204" pitchFamily="34" charset="0"/>
                          <a:cs typeface="Arial" panose="020B0604020202020204" pitchFamily="34" charset="0"/>
                        </a:rPr>
                        <a:t>1</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CA" sz="1200" b="0" i="0" u="none" strike="noStrike" dirty="0">
                          <a:solidFill>
                            <a:srgbClr val="000000"/>
                          </a:solidFill>
                          <a:effectLst/>
                          <a:latin typeface="Arial" panose="020B0604020202020204" pitchFamily="34" charset="0"/>
                          <a:cs typeface="Arial" panose="020B0604020202020204" pitchFamily="34" charset="0"/>
                        </a:rPr>
                        <a:t>2</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CA" sz="1200" b="0" i="0" u="none" strike="noStrike" dirty="0">
                          <a:solidFill>
                            <a:srgbClr val="000000"/>
                          </a:solidFill>
                          <a:effectLst/>
                          <a:latin typeface="Arial" panose="020B0604020202020204" pitchFamily="34" charset="0"/>
                          <a:cs typeface="Arial" panose="020B0604020202020204" pitchFamily="34" charset="0"/>
                        </a:rPr>
                        <a:t>3</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CA" sz="1200" b="0" i="0" u="none" strike="noStrike" dirty="0">
                          <a:solidFill>
                            <a:srgbClr val="000000"/>
                          </a:solidFill>
                          <a:effectLst/>
                          <a:latin typeface="Arial" panose="020B0604020202020204" pitchFamily="34" charset="0"/>
                          <a:cs typeface="Arial" panose="020B0604020202020204" pitchFamily="34" charset="0"/>
                        </a:rPr>
                        <a:t>4</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CA" sz="1200" b="0" i="0" u="none" strike="noStrike" dirty="0">
                          <a:solidFill>
                            <a:srgbClr val="000000"/>
                          </a:solidFill>
                          <a:effectLst/>
                          <a:latin typeface="Arial" panose="020B0604020202020204" pitchFamily="34" charset="0"/>
                          <a:cs typeface="Arial" panose="020B0604020202020204" pitchFamily="34" charset="0"/>
                        </a:rPr>
                        <a:t>5</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8940145"/>
                  </a:ext>
                </a:extLst>
              </a:tr>
              <a:tr h="330331">
                <a:tc>
                  <a:txBody>
                    <a:bodyPr/>
                    <a:lstStyle/>
                    <a:p>
                      <a:pPr algn="ctr" rtl="0" fontAlgn="t">
                        <a:spcBef>
                          <a:spcPts val="0"/>
                        </a:spcBef>
                        <a:spcAft>
                          <a:spcPts val="0"/>
                        </a:spcAft>
                      </a:pPr>
                      <a:r>
                        <a:rPr lang="en-CA" sz="1200" b="0" i="0" u="none" strike="noStrike" dirty="0">
                          <a:solidFill>
                            <a:srgbClr val="000000"/>
                          </a:solidFill>
                          <a:effectLst/>
                          <a:latin typeface="Arial" panose="020B0604020202020204" pitchFamily="34" charset="0"/>
                          <a:cs typeface="Arial" panose="020B0604020202020204" pitchFamily="34" charset="0"/>
                        </a:rPr>
                        <a:t>Lieu</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CA" sz="1200" b="0" i="0" u="none" strike="noStrike" dirty="0" err="1">
                          <a:solidFill>
                            <a:srgbClr val="000000"/>
                          </a:solidFill>
                          <a:effectLst/>
                          <a:latin typeface="Arial" panose="020B0604020202020204" pitchFamily="34" charset="0"/>
                          <a:cs typeface="Arial" panose="020B0604020202020204" pitchFamily="34" charset="0"/>
                        </a:rPr>
                        <a:t>Finlande</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CA" sz="1200" b="0" i="0" u="none" strike="noStrike" dirty="0">
                          <a:solidFill>
                            <a:srgbClr val="000000"/>
                          </a:solidFill>
                          <a:effectLst/>
                          <a:latin typeface="Arial" panose="020B0604020202020204" pitchFamily="34" charset="0"/>
                          <a:cs typeface="Arial" panose="020B0604020202020204" pitchFamily="34" charset="0"/>
                        </a:rPr>
                        <a:t>Italie</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CA" sz="1200" b="0" i="0" u="none" strike="noStrike" dirty="0" err="1">
                          <a:solidFill>
                            <a:srgbClr val="000000"/>
                          </a:solidFill>
                          <a:effectLst/>
                          <a:latin typeface="Arial" panose="020B0604020202020204" pitchFamily="34" charset="0"/>
                          <a:cs typeface="Arial" panose="020B0604020202020204" pitchFamily="34" charset="0"/>
                        </a:rPr>
                        <a:t>Suède</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CA" sz="1200" b="0" i="0" u="none" strike="noStrike" dirty="0" err="1">
                          <a:solidFill>
                            <a:srgbClr val="000000"/>
                          </a:solidFill>
                          <a:effectLst/>
                          <a:latin typeface="Arial" panose="020B0604020202020204" pitchFamily="34" charset="0"/>
                          <a:cs typeface="Arial" panose="020B0604020202020204" pitchFamily="34" charset="0"/>
                        </a:rPr>
                        <a:t>États</a:t>
                      </a:r>
                      <a:r>
                        <a:rPr lang="en-CA" sz="1200" b="0" i="0" u="none" strike="noStrike" dirty="0">
                          <a:solidFill>
                            <a:srgbClr val="000000"/>
                          </a:solidFill>
                          <a:effectLst/>
                          <a:latin typeface="Arial" panose="020B0604020202020204" pitchFamily="34" charset="0"/>
                          <a:cs typeface="Arial" panose="020B0604020202020204" pitchFamily="34" charset="0"/>
                        </a:rPr>
                        <a:t>-Unis</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CA" sz="1200" b="0" i="0" u="none" strike="noStrike" dirty="0" err="1">
                          <a:solidFill>
                            <a:srgbClr val="000000"/>
                          </a:solidFill>
                          <a:effectLst/>
                          <a:latin typeface="Arial" panose="020B0604020202020204" pitchFamily="34" charset="0"/>
                          <a:cs typeface="Arial" panose="020B0604020202020204" pitchFamily="34" charset="0"/>
                        </a:rPr>
                        <a:t>Russie</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1960461"/>
                  </a:ext>
                </a:extLst>
              </a:tr>
              <a:tr h="280016">
                <a:tc>
                  <a:txBody>
                    <a:bodyPr/>
                    <a:lstStyle/>
                    <a:p>
                      <a:pPr algn="ctr" rtl="0" fontAlgn="t">
                        <a:spcBef>
                          <a:spcPts val="0"/>
                        </a:spcBef>
                        <a:spcAft>
                          <a:spcPts val="0"/>
                        </a:spcAft>
                      </a:pPr>
                      <a:r>
                        <a:rPr lang="en-CA" sz="1200" b="0" i="0" u="none" strike="noStrike" dirty="0">
                          <a:solidFill>
                            <a:srgbClr val="000000"/>
                          </a:solidFill>
                          <a:effectLst/>
                          <a:latin typeface="Arial" panose="020B0604020202020204" pitchFamily="34" charset="0"/>
                          <a:cs typeface="Arial" panose="020B0604020202020204" pitchFamily="34" charset="0"/>
                        </a:rPr>
                        <a:t>Durée</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CA" sz="1200" b="0" i="0" u="none" strike="noStrike" dirty="0">
                          <a:solidFill>
                            <a:srgbClr val="000000"/>
                          </a:solidFill>
                          <a:effectLst/>
                          <a:latin typeface="Arial" panose="020B0604020202020204" pitchFamily="34" charset="0"/>
                          <a:cs typeface="Arial" panose="020B0604020202020204" pitchFamily="34" charset="0"/>
                        </a:rPr>
                        <a:t>7 </a:t>
                      </a:r>
                      <a:r>
                        <a:rPr lang="en-CA" sz="1200" b="0" i="0" u="none" strike="noStrike" dirty="0" err="1">
                          <a:solidFill>
                            <a:srgbClr val="000000"/>
                          </a:solidFill>
                          <a:effectLst/>
                          <a:latin typeface="Arial" panose="020B0604020202020204" pitchFamily="34" charset="0"/>
                          <a:cs typeface="Arial" panose="020B0604020202020204" pitchFamily="34" charset="0"/>
                        </a:rPr>
                        <a:t>mois</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CA" sz="1200" b="0" i="0" u="none" strike="noStrike" dirty="0">
                          <a:solidFill>
                            <a:srgbClr val="000000"/>
                          </a:solidFill>
                          <a:effectLst/>
                          <a:latin typeface="Arial" panose="020B0604020202020204" pitchFamily="34" charset="0"/>
                          <a:cs typeface="Arial" panose="020B0604020202020204" pitchFamily="34" charset="0"/>
                        </a:rPr>
                        <a:t>3 </a:t>
                      </a:r>
                      <a:r>
                        <a:rPr lang="en-CA" sz="1200" b="0" i="0" u="none" strike="noStrike" dirty="0" err="1">
                          <a:solidFill>
                            <a:srgbClr val="000000"/>
                          </a:solidFill>
                          <a:effectLst/>
                          <a:latin typeface="Arial" panose="020B0604020202020204" pitchFamily="34" charset="0"/>
                          <a:cs typeface="Arial" panose="020B0604020202020204" pitchFamily="34" charset="0"/>
                        </a:rPr>
                        <a:t>mois</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CA" sz="1200" b="0" i="0" u="none" strike="noStrike" dirty="0">
                          <a:solidFill>
                            <a:srgbClr val="000000"/>
                          </a:solidFill>
                          <a:effectLst/>
                          <a:latin typeface="Arial" panose="020B0604020202020204" pitchFamily="34" charset="0"/>
                          <a:cs typeface="Arial" panose="020B0604020202020204" pitchFamily="34" charset="0"/>
                        </a:rPr>
                        <a:t>3 </a:t>
                      </a:r>
                      <a:r>
                        <a:rPr lang="en-CA" sz="1200" b="0" i="0" u="none" strike="noStrike" dirty="0" err="1">
                          <a:solidFill>
                            <a:srgbClr val="000000"/>
                          </a:solidFill>
                          <a:effectLst/>
                          <a:latin typeface="Arial" panose="020B0604020202020204" pitchFamily="34" charset="0"/>
                          <a:cs typeface="Arial" panose="020B0604020202020204" pitchFamily="34" charset="0"/>
                        </a:rPr>
                        <a:t>mois</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CA" sz="1200" b="0" i="0" u="none" strike="noStrike" dirty="0">
                          <a:solidFill>
                            <a:srgbClr val="000000"/>
                          </a:solidFill>
                          <a:effectLst/>
                          <a:latin typeface="Arial" panose="020B0604020202020204" pitchFamily="34" charset="0"/>
                          <a:cs typeface="Arial" panose="020B0604020202020204" pitchFamily="34" charset="0"/>
                        </a:rPr>
                        <a:t>3 </a:t>
                      </a:r>
                      <a:r>
                        <a:rPr lang="en-CA" sz="1200" b="0" i="0" u="none" strike="noStrike" dirty="0" err="1">
                          <a:solidFill>
                            <a:srgbClr val="000000"/>
                          </a:solidFill>
                          <a:effectLst/>
                          <a:latin typeface="Arial" panose="020B0604020202020204" pitchFamily="34" charset="0"/>
                          <a:cs typeface="Arial" panose="020B0604020202020204" pitchFamily="34" charset="0"/>
                        </a:rPr>
                        <a:t>mois</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CA" sz="1200" b="0" i="0" u="none" strike="noStrike" dirty="0">
                          <a:solidFill>
                            <a:srgbClr val="000000"/>
                          </a:solidFill>
                          <a:effectLst/>
                          <a:latin typeface="Arial" panose="020B0604020202020204" pitchFamily="34" charset="0"/>
                          <a:cs typeface="Arial" panose="020B0604020202020204" pitchFamily="34" charset="0"/>
                        </a:rPr>
                        <a:t>3 </a:t>
                      </a:r>
                      <a:r>
                        <a:rPr lang="en-CA" sz="1200" b="0" i="0" u="none" strike="noStrike" dirty="0" err="1">
                          <a:solidFill>
                            <a:srgbClr val="000000"/>
                          </a:solidFill>
                          <a:effectLst/>
                          <a:latin typeface="Arial" panose="020B0604020202020204" pitchFamily="34" charset="0"/>
                          <a:cs typeface="Arial" panose="020B0604020202020204" pitchFamily="34" charset="0"/>
                        </a:rPr>
                        <a:t>mois</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5472149"/>
                  </a:ext>
                </a:extLst>
              </a:tr>
              <a:tr h="265597">
                <a:tc>
                  <a:txBody>
                    <a:bodyPr/>
                    <a:lstStyle/>
                    <a:p>
                      <a:pPr algn="ctr" rtl="0" fontAlgn="t">
                        <a:spcBef>
                          <a:spcPts val="0"/>
                        </a:spcBef>
                        <a:spcAft>
                          <a:spcPts val="0"/>
                        </a:spcAft>
                      </a:pPr>
                      <a:r>
                        <a:rPr lang="en-CA" sz="1200" dirty="0">
                          <a:effectLst/>
                          <a:latin typeface="Arial" panose="020B0604020202020204" pitchFamily="34" charset="0"/>
                          <a:cs typeface="Arial" panose="020B0604020202020204" pitchFamily="34" charset="0"/>
                        </a:rPr>
                        <a:t>Taille </a:t>
                      </a:r>
                      <a:r>
                        <a:rPr lang="en-CA" sz="1200" dirty="0" err="1">
                          <a:effectLst/>
                          <a:latin typeface="Arial" panose="020B0604020202020204" pitchFamily="34" charset="0"/>
                          <a:cs typeface="Arial" panose="020B0604020202020204" pitchFamily="34" charset="0"/>
                        </a:rPr>
                        <a:t>d’échantillon</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CA" sz="1200" dirty="0">
                          <a:effectLst/>
                          <a:latin typeface="Arial" panose="020B0604020202020204" pitchFamily="34" charset="0"/>
                          <a:cs typeface="Arial" panose="020B0604020202020204" pitchFamily="34" charset="0"/>
                        </a:rPr>
                        <a:t>513</a:t>
                      </a: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CA" sz="1200" dirty="0">
                          <a:effectLst/>
                          <a:latin typeface="Arial" panose="020B0604020202020204" pitchFamily="34" charset="0"/>
                          <a:cs typeface="Arial" panose="020B0604020202020204" pitchFamily="34" charset="0"/>
                        </a:rPr>
                        <a:t>126</a:t>
                      </a: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CA" sz="1200" dirty="0">
                          <a:effectLst/>
                          <a:latin typeface="Arial" panose="020B0604020202020204" pitchFamily="34" charset="0"/>
                          <a:cs typeface="Arial" panose="020B0604020202020204" pitchFamily="34" charset="0"/>
                        </a:rPr>
                        <a:t>99</a:t>
                      </a: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CA" sz="1200" dirty="0">
                          <a:effectLst/>
                          <a:latin typeface="Arial" panose="020B0604020202020204" pitchFamily="34" charset="0"/>
                          <a:cs typeface="Arial" panose="020B0604020202020204" pitchFamily="34" charset="0"/>
                        </a:rPr>
                        <a:t>638</a:t>
                      </a: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CA" sz="1200" dirty="0">
                          <a:effectLst/>
                          <a:latin typeface="Arial" panose="020B0604020202020204" pitchFamily="34" charset="0"/>
                          <a:cs typeface="Arial" panose="020B0604020202020204" pitchFamily="34" charset="0"/>
                        </a:rPr>
                        <a:t>599</a:t>
                      </a: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4591630"/>
                  </a:ext>
                </a:extLst>
              </a:tr>
              <a:tr h="288474">
                <a:tc>
                  <a:txBody>
                    <a:bodyPr/>
                    <a:lstStyle/>
                    <a:p>
                      <a:pPr algn="ctr" rtl="0" fontAlgn="t">
                        <a:spcBef>
                          <a:spcPts val="0"/>
                        </a:spcBef>
                        <a:spcAft>
                          <a:spcPts val="0"/>
                        </a:spcAft>
                      </a:pPr>
                      <a:r>
                        <a:rPr lang="en-CA" sz="1200" dirty="0">
                          <a:effectLst/>
                          <a:latin typeface="Arial" panose="020B0604020202020204" pitchFamily="34" charset="0"/>
                          <a:cs typeface="Arial" panose="020B0604020202020204" pitchFamily="34" charset="0"/>
                        </a:rPr>
                        <a:t>Age</a:t>
                      </a: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CA" sz="1200" dirty="0">
                          <a:effectLst/>
                          <a:latin typeface="Arial" panose="020B0604020202020204" pitchFamily="34" charset="0"/>
                          <a:cs typeface="Arial" panose="020B0604020202020204" pitchFamily="34" charset="0"/>
                        </a:rPr>
                        <a:t>1-6 </a:t>
                      </a:r>
                      <a:r>
                        <a:rPr lang="en-US" sz="1200" dirty="0">
                          <a:latin typeface="Arial"/>
                        </a:rPr>
                        <a:t>(4.5)</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CA" sz="1200" dirty="0">
                          <a:effectLst/>
                          <a:latin typeface="Arial" panose="020B0604020202020204" pitchFamily="34" charset="0"/>
                          <a:cs typeface="Arial" panose="020B0604020202020204" pitchFamily="34" charset="0"/>
                        </a:rPr>
                        <a:t>1-4 </a:t>
                      </a:r>
                      <a:r>
                        <a:rPr lang="en-US" sz="1200" dirty="0">
                          <a:latin typeface="Arial"/>
                        </a:rPr>
                        <a:t>(2.8)</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CA" sz="1200" dirty="0">
                          <a:effectLst/>
                          <a:latin typeface="Arial" panose="020B0604020202020204" pitchFamily="34" charset="0"/>
                          <a:cs typeface="Arial" panose="020B0604020202020204" pitchFamily="34" charset="0"/>
                        </a:rPr>
                        <a:t>1-6 </a:t>
                      </a:r>
                      <a:r>
                        <a:rPr lang="en-US" sz="1200" dirty="0">
                          <a:latin typeface="Arial"/>
                        </a:rPr>
                        <a:t>(3.1)</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CA" sz="1200" dirty="0">
                          <a:effectLst/>
                          <a:latin typeface="Arial" panose="020B0604020202020204" pitchFamily="34" charset="0"/>
                          <a:cs typeface="Arial" panose="020B0604020202020204" pitchFamily="34" charset="0"/>
                        </a:rPr>
                        <a:t>3-6 </a:t>
                      </a:r>
                      <a:r>
                        <a:rPr lang="en-US" sz="1200" dirty="0">
                          <a:latin typeface="Arial"/>
                        </a:rPr>
                        <a:t>(4.9)</a:t>
                      </a: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CA" sz="1200" dirty="0">
                          <a:effectLst/>
                          <a:latin typeface="Arial" panose="020B0604020202020204" pitchFamily="34" charset="0"/>
                          <a:cs typeface="Arial" panose="020B0604020202020204" pitchFamily="34" charset="0"/>
                        </a:rPr>
                        <a:t>3-6 </a:t>
                      </a:r>
                      <a:r>
                        <a:rPr lang="en-US" sz="1200" dirty="0">
                          <a:latin typeface="Arial"/>
                        </a:rPr>
                        <a:t>(4)</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6404388"/>
                  </a:ext>
                </a:extLst>
              </a:tr>
              <a:tr h="636229">
                <a:tc>
                  <a:txBody>
                    <a:bodyPr/>
                    <a:lstStyle/>
                    <a:p>
                      <a:pPr algn="ctr" rtl="0" fontAlgn="t">
                        <a:spcBef>
                          <a:spcPts val="0"/>
                        </a:spcBef>
                        <a:spcAft>
                          <a:spcPts val="0"/>
                        </a:spcAft>
                      </a:pPr>
                      <a:r>
                        <a:rPr lang="en-CA" sz="1200" dirty="0" err="1">
                          <a:effectLst/>
                          <a:latin typeface="Arial" panose="020B0604020202020204" pitchFamily="34" charset="0"/>
                          <a:cs typeface="Arial" panose="020B0604020202020204" pitchFamily="34" charset="0"/>
                        </a:rPr>
                        <a:t>Probiotique</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CA" sz="1200" b="0" i="0" u="none" strike="noStrike" dirty="0">
                          <a:solidFill>
                            <a:srgbClr val="000000"/>
                          </a:solidFill>
                          <a:effectLst/>
                          <a:latin typeface="Arial" panose="020B0604020202020204" pitchFamily="34" charset="0"/>
                          <a:cs typeface="Arial" panose="020B0604020202020204" pitchFamily="34" charset="0"/>
                        </a:rPr>
                        <a:t>Lactobacillus GG</a:t>
                      </a:r>
                      <a:endParaRPr lang="en-CA" sz="1200" dirty="0">
                        <a:effectLst/>
                        <a:latin typeface="Arial" panose="020B0604020202020204" pitchFamily="34" charset="0"/>
                        <a:cs typeface="Arial" panose="020B0604020202020204" pitchFamily="34" charset="0"/>
                      </a:endParaRPr>
                    </a:p>
                    <a:p>
                      <a:pPr rtl="0" fontAlgn="t">
                        <a:spcBef>
                          <a:spcPts val="0"/>
                        </a:spcBef>
                        <a:spcAft>
                          <a:spcPts val="0"/>
                        </a:spcAft>
                      </a:pP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CA" sz="1200" b="0" i="0" u="none" strike="noStrike" dirty="0">
                          <a:solidFill>
                            <a:srgbClr val="000000"/>
                          </a:solidFill>
                          <a:effectLst/>
                          <a:latin typeface="Arial" panose="020B0604020202020204" pitchFamily="34" charset="0"/>
                          <a:cs typeface="Arial" panose="020B0604020202020204" pitchFamily="34" charset="0"/>
                        </a:rPr>
                        <a:t>Lactobacillus </a:t>
                      </a:r>
                      <a:r>
                        <a:rPr lang="en-CA" sz="1200" b="0" i="0" u="none" strike="noStrike" dirty="0" err="1">
                          <a:solidFill>
                            <a:srgbClr val="000000"/>
                          </a:solidFill>
                          <a:effectLst/>
                          <a:latin typeface="Arial" panose="020B0604020202020204" pitchFamily="34" charset="0"/>
                          <a:cs typeface="Arial" panose="020B0604020202020204" pitchFamily="34" charset="0"/>
                        </a:rPr>
                        <a:t>paracasei</a:t>
                      </a:r>
                      <a:r>
                        <a:rPr lang="en-CA" sz="1200" b="0" i="1" u="none" strike="noStrike" dirty="0">
                          <a:solidFill>
                            <a:srgbClr val="000000"/>
                          </a:solidFill>
                          <a:effectLst/>
                          <a:latin typeface="Arial" panose="020B0604020202020204" pitchFamily="34" charset="0"/>
                          <a:cs typeface="Arial" panose="020B0604020202020204" pitchFamily="34" charset="0"/>
                        </a:rPr>
                        <a:t> </a:t>
                      </a:r>
                      <a:r>
                        <a:rPr lang="en-CA" sz="1200" b="0" i="0" u="none" strike="noStrike" dirty="0">
                          <a:solidFill>
                            <a:srgbClr val="000000"/>
                          </a:solidFill>
                          <a:effectLst/>
                          <a:latin typeface="Arial" panose="020B0604020202020204" pitchFamily="34" charset="0"/>
                          <a:cs typeface="Arial" panose="020B0604020202020204" pitchFamily="34" charset="0"/>
                        </a:rPr>
                        <a:t>CBA L74</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CA" sz="1200" b="0" i="0" u="none" strike="noStrike" dirty="0">
                          <a:solidFill>
                            <a:srgbClr val="000000"/>
                          </a:solidFill>
                          <a:effectLst/>
                          <a:latin typeface="Arial" panose="020B0604020202020204" pitchFamily="34" charset="0"/>
                          <a:cs typeface="Arial" panose="020B0604020202020204" pitchFamily="34" charset="0"/>
                        </a:rPr>
                        <a:t>Lactobacillus Plantarum HEAL9 et L. </a:t>
                      </a:r>
                      <a:r>
                        <a:rPr lang="en-CA" sz="1200" b="0" i="0" u="none" strike="noStrike" dirty="0" err="1">
                          <a:solidFill>
                            <a:srgbClr val="000000"/>
                          </a:solidFill>
                          <a:effectLst/>
                          <a:latin typeface="Arial" panose="020B0604020202020204" pitchFamily="34" charset="0"/>
                          <a:cs typeface="Arial" panose="020B0604020202020204" pitchFamily="34" charset="0"/>
                        </a:rPr>
                        <a:t>paracasei</a:t>
                      </a:r>
                      <a:r>
                        <a:rPr lang="en-CA" sz="1200" b="0" i="0" u="none" strike="noStrike" dirty="0">
                          <a:solidFill>
                            <a:srgbClr val="000000"/>
                          </a:solidFill>
                          <a:effectLst/>
                          <a:latin typeface="Arial" panose="020B0604020202020204" pitchFamily="34" charset="0"/>
                          <a:cs typeface="Arial" panose="020B0604020202020204" pitchFamily="34" charset="0"/>
                        </a:rPr>
                        <a:t> 8700:2</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CA" sz="1200" b="0" i="0" u="none" strike="noStrike" dirty="0">
                          <a:solidFill>
                            <a:srgbClr val="000000"/>
                          </a:solidFill>
                          <a:effectLst/>
                          <a:latin typeface="Arial" panose="020B0604020202020204" pitchFamily="34" charset="0"/>
                          <a:cs typeface="Arial" panose="020B0604020202020204" pitchFamily="34" charset="0"/>
                        </a:rPr>
                        <a:t>Lactobacillus </a:t>
                      </a:r>
                      <a:r>
                        <a:rPr lang="en-CA" sz="1200" b="0" i="0" u="none" strike="noStrike" dirty="0" err="1">
                          <a:solidFill>
                            <a:srgbClr val="000000"/>
                          </a:solidFill>
                          <a:effectLst/>
                          <a:latin typeface="Arial" panose="020B0604020202020204" pitchFamily="34" charset="0"/>
                          <a:cs typeface="Arial" panose="020B0604020202020204" pitchFamily="34" charset="0"/>
                        </a:rPr>
                        <a:t>casei</a:t>
                      </a:r>
                      <a:r>
                        <a:rPr lang="en-CA" sz="1200" b="0" i="0" u="none" strike="noStrike" dirty="0">
                          <a:solidFill>
                            <a:srgbClr val="000000"/>
                          </a:solidFill>
                          <a:effectLst/>
                          <a:latin typeface="Arial" panose="020B0604020202020204" pitchFamily="34" charset="0"/>
                          <a:cs typeface="Arial" panose="020B0604020202020204" pitchFamily="34" charset="0"/>
                        </a:rPr>
                        <a:t>, </a:t>
                      </a:r>
                      <a:r>
                        <a:rPr lang="en-CA" sz="1200" b="0" i="0" u="none" strike="noStrike" dirty="0">
                          <a:solidFill>
                            <a:srgbClr val="212121"/>
                          </a:solidFill>
                          <a:effectLst/>
                          <a:latin typeface="Arial" panose="020B0604020202020204" pitchFamily="34" charset="0"/>
                          <a:cs typeface="Arial" panose="020B0604020202020204" pitchFamily="34" charset="0"/>
                        </a:rPr>
                        <a:t>S.  thermophilus, L.  </a:t>
                      </a:r>
                      <a:r>
                        <a:rPr lang="en-CA" sz="1200" b="0" i="0" u="none" strike="noStrike" dirty="0" err="1">
                          <a:solidFill>
                            <a:srgbClr val="212121"/>
                          </a:solidFill>
                          <a:effectLst/>
                          <a:latin typeface="Arial" panose="020B0604020202020204" pitchFamily="34" charset="0"/>
                          <a:cs typeface="Arial" panose="020B0604020202020204" pitchFamily="34" charset="0"/>
                        </a:rPr>
                        <a:t>delbrueckii</a:t>
                      </a:r>
                      <a:r>
                        <a:rPr lang="en-CA" sz="1200" b="0" i="0" u="none" strike="noStrike" dirty="0">
                          <a:solidFill>
                            <a:srgbClr val="212121"/>
                          </a:solidFill>
                          <a:effectLst/>
                          <a:latin typeface="Arial" panose="020B0604020202020204" pitchFamily="34" charset="0"/>
                          <a:cs typeface="Arial" panose="020B0604020202020204" pitchFamily="34" charset="0"/>
                        </a:rPr>
                        <a:t> </a:t>
                      </a:r>
                      <a:endParaRPr lang="en-CA" sz="1200" i="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fr-CA" sz="1200" b="0" i="0" u="none" strike="noStrike" kern="1200" noProof="0" dirty="0">
                          <a:solidFill>
                            <a:srgbClr val="000000"/>
                          </a:solidFill>
                          <a:effectLst/>
                          <a:latin typeface="Arial"/>
                        </a:rPr>
                        <a:t>S. thermophilus et L. </a:t>
                      </a:r>
                      <a:r>
                        <a:rPr lang="fr-CA" sz="1200" b="0" i="0" u="none" strike="noStrike" kern="1200" noProof="0" dirty="0" err="1">
                          <a:solidFill>
                            <a:srgbClr val="212121"/>
                          </a:solidFill>
                          <a:effectLst/>
                          <a:latin typeface="Arial"/>
                        </a:rPr>
                        <a:t>delbrueckii</a:t>
                      </a:r>
                      <a:r>
                        <a:rPr lang="fr-CA" sz="1200" b="0" i="0" u="none" strike="noStrike" kern="1200" noProof="0" dirty="0">
                          <a:solidFill>
                            <a:srgbClr val="000000"/>
                          </a:solidFill>
                          <a:effectLst/>
                          <a:latin typeface="Arial"/>
                        </a:rPr>
                        <a:t>)</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3869438"/>
                  </a:ext>
                </a:extLst>
              </a:tr>
              <a:tr h="460893">
                <a:tc>
                  <a:txBody>
                    <a:bodyPr/>
                    <a:lstStyle/>
                    <a:p>
                      <a:pPr algn="ctr" rtl="0" fontAlgn="t">
                        <a:spcBef>
                          <a:spcPts val="0"/>
                        </a:spcBef>
                        <a:spcAft>
                          <a:spcPts val="0"/>
                        </a:spcAft>
                      </a:pPr>
                      <a:r>
                        <a:rPr lang="en-CA" sz="1200" dirty="0">
                          <a:effectLst/>
                          <a:latin typeface="Arial" panose="020B0604020202020204" pitchFamily="34" charset="0"/>
                          <a:cs typeface="Arial" panose="020B0604020202020204" pitchFamily="34" charset="0"/>
                        </a:rPr>
                        <a:t>Administration</a:t>
                      </a: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CA" sz="1200" dirty="0">
                          <a:effectLst/>
                          <a:latin typeface="Arial" panose="020B0604020202020204" pitchFamily="34" charset="0"/>
                          <a:cs typeface="Arial" panose="020B0604020202020204" pitchFamily="34" charset="0"/>
                        </a:rPr>
                        <a:t>Lait TID, 5jrs/</a:t>
                      </a:r>
                      <a:r>
                        <a:rPr lang="en-CA" sz="1200" dirty="0" err="1">
                          <a:effectLst/>
                          <a:latin typeface="Arial" panose="020B0604020202020204" pitchFamily="34" charset="0"/>
                          <a:cs typeface="Arial" panose="020B0604020202020204" pitchFamily="34" charset="0"/>
                        </a:rPr>
                        <a:t>sem</a:t>
                      </a:r>
                      <a:endParaRPr lang="en-CA" sz="1200" dirty="0">
                        <a:effectLst/>
                        <a:latin typeface="Arial" panose="020B0604020202020204" pitchFamily="34" charset="0"/>
                        <a:cs typeface="Arial" panose="020B0604020202020204" pitchFamily="34" charset="0"/>
                      </a:endParaRPr>
                    </a:p>
                    <a:p>
                      <a:pPr rtl="0" fontAlgn="t">
                        <a:spcBef>
                          <a:spcPts val="0"/>
                        </a:spcBef>
                        <a:spcAft>
                          <a:spcPts val="0"/>
                        </a:spcAft>
                      </a:pPr>
                      <a:r>
                        <a:rPr lang="en-CA" sz="1200" dirty="0">
                          <a:effectLst/>
                          <a:latin typeface="Arial" panose="020B0604020202020204" pitchFamily="34" charset="0"/>
                          <a:cs typeface="Arial" panose="020B0604020202020204" pitchFamily="34" charset="0"/>
                        </a:rPr>
                        <a:t>260ml/jour</a:t>
                      </a: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CA" sz="1200" dirty="0">
                          <a:effectLst/>
                          <a:latin typeface="Arial" panose="020B0604020202020204" pitchFamily="34" charset="0"/>
                          <a:cs typeface="Arial" panose="020B0604020202020204" pitchFamily="34" charset="0"/>
                        </a:rPr>
                        <a:t>7g de </a:t>
                      </a:r>
                      <a:r>
                        <a:rPr lang="en-CA" sz="1200" dirty="0" err="1">
                          <a:effectLst/>
                          <a:latin typeface="Arial" panose="020B0604020202020204" pitchFamily="34" charset="0"/>
                          <a:cs typeface="Arial" panose="020B0604020202020204" pitchFamily="34" charset="0"/>
                        </a:rPr>
                        <a:t>poudre</a:t>
                      </a:r>
                      <a:r>
                        <a:rPr lang="en-CA" sz="1200" dirty="0">
                          <a:effectLst/>
                          <a:latin typeface="Arial" panose="020B0604020202020204" pitchFamily="34" charset="0"/>
                          <a:cs typeface="Arial" panose="020B0604020202020204" pitchFamily="34" charset="0"/>
                        </a:rPr>
                        <a:t> </a:t>
                      </a:r>
                      <a:r>
                        <a:rPr lang="en-CA" sz="1200" dirty="0" err="1">
                          <a:effectLst/>
                          <a:latin typeface="Arial" panose="020B0604020202020204" pitchFamily="34" charset="0"/>
                          <a:cs typeface="Arial" panose="020B0604020202020204" pitchFamily="34" charset="0"/>
                        </a:rPr>
                        <a:t>dilué</a:t>
                      </a:r>
                      <a:r>
                        <a:rPr lang="en-CA" sz="1200" dirty="0">
                          <a:effectLst/>
                          <a:latin typeface="Arial" panose="020B0604020202020204" pitchFamily="34" charset="0"/>
                          <a:cs typeface="Arial" panose="020B0604020202020204" pitchFamily="34" charset="0"/>
                        </a:rPr>
                        <a:t> dans 150ml </a:t>
                      </a:r>
                      <a:r>
                        <a:rPr lang="en-CA" sz="1200" dirty="0" err="1">
                          <a:effectLst/>
                          <a:latin typeface="Arial" panose="020B0604020202020204" pitchFamily="34" charset="0"/>
                          <a:cs typeface="Arial" panose="020B0604020202020204" pitchFamily="34" charset="0"/>
                        </a:rPr>
                        <a:t>liquide</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CA" sz="1200" dirty="0" err="1">
                          <a:effectLst/>
                          <a:latin typeface="Arial" panose="020B0604020202020204" pitchFamily="34" charset="0"/>
                          <a:cs typeface="Arial" panose="020B0604020202020204" pitchFamily="34" charset="0"/>
                        </a:rPr>
                        <a:t>poudre</a:t>
                      </a:r>
                      <a:r>
                        <a:rPr lang="en-CA" sz="1200" dirty="0">
                          <a:effectLst/>
                          <a:latin typeface="Arial" panose="020B0604020202020204" pitchFamily="34" charset="0"/>
                          <a:cs typeface="Arial" panose="020B0604020202020204" pitchFamily="34" charset="0"/>
                        </a:rPr>
                        <a:t> </a:t>
                      </a:r>
                      <a:r>
                        <a:rPr lang="en-CA" sz="1200" dirty="0" err="1">
                          <a:effectLst/>
                          <a:latin typeface="Arial" panose="020B0604020202020204" pitchFamily="34" charset="0"/>
                          <a:cs typeface="Arial" panose="020B0604020202020204" pitchFamily="34" charset="0"/>
                        </a:rPr>
                        <a:t>dilué</a:t>
                      </a:r>
                      <a:r>
                        <a:rPr lang="en-CA" sz="1200" dirty="0">
                          <a:effectLst/>
                          <a:latin typeface="Arial" panose="020B0604020202020204" pitchFamily="34" charset="0"/>
                          <a:cs typeface="Arial" panose="020B0604020202020204" pitchFamily="34" charset="0"/>
                        </a:rPr>
                        <a:t> dans 100ml liquid, DIE</a:t>
                      </a: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CA" sz="1200" i="0" dirty="0">
                          <a:effectLst/>
                          <a:latin typeface="Arial" panose="020B0604020202020204" pitchFamily="34" charset="0"/>
                          <a:cs typeface="Arial" panose="020B0604020202020204" pitchFamily="34" charset="0"/>
                        </a:rPr>
                        <a:t>Lait 200ml/jour, DIE</a:t>
                      </a: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CA" sz="1200" dirty="0">
                          <a:effectLst/>
                          <a:latin typeface="Arial" panose="020B0604020202020204" pitchFamily="34" charset="0"/>
                          <a:cs typeface="Arial" panose="020B0604020202020204" pitchFamily="34" charset="0"/>
                        </a:rPr>
                        <a:t>Lait 100gr BID/jour</a:t>
                      </a: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7646515"/>
                  </a:ext>
                </a:extLst>
              </a:tr>
              <a:tr h="652815">
                <a:tc>
                  <a:txBody>
                    <a:bodyPr/>
                    <a:lstStyle/>
                    <a:p>
                      <a:pPr lvl="0" algn="ctr">
                        <a:buNone/>
                      </a:pPr>
                      <a:r>
                        <a:rPr lang="en-US" sz="1200" dirty="0">
                          <a:latin typeface="Arial"/>
                        </a:rPr>
                        <a:t>Issue </a:t>
                      </a:r>
                      <a:r>
                        <a:rPr lang="en-US" sz="1200" dirty="0" err="1">
                          <a:latin typeface="Arial"/>
                        </a:rPr>
                        <a:t>Primaire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buNone/>
                      </a:pPr>
                      <a:r>
                        <a:rPr lang="en-US" sz="1200" dirty="0">
                          <a:latin typeface="Arial"/>
                        </a:rPr>
                        <a:t>Incidence OMA, </a:t>
                      </a:r>
                      <a:r>
                        <a:rPr lang="en-US" sz="1200" dirty="0" err="1">
                          <a:latin typeface="Arial"/>
                        </a:rPr>
                        <a:t>bronchite</a:t>
                      </a:r>
                      <a:r>
                        <a:rPr lang="en-US" sz="1200" dirty="0">
                          <a:latin typeface="Arial"/>
                        </a:rPr>
                        <a:t>, </a:t>
                      </a:r>
                      <a:r>
                        <a:rPr lang="en-US" sz="1200" dirty="0" err="1">
                          <a:latin typeface="Arial"/>
                        </a:rPr>
                        <a:t>sinusite</a:t>
                      </a:r>
                      <a:r>
                        <a:rPr lang="en-US" sz="1200" dirty="0">
                          <a:latin typeface="Arial"/>
                        </a:rPr>
                        <a:t>, </a:t>
                      </a:r>
                      <a:r>
                        <a:rPr lang="en-US" sz="1200" dirty="0" err="1">
                          <a:latin typeface="Arial"/>
                        </a:rPr>
                        <a:t>pneumonie</a:t>
                      </a:r>
                      <a:endParaRPr lang="en-US" sz="1200" dirty="0">
                        <a:latin typeface="Aria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buNone/>
                      </a:pPr>
                      <a:r>
                        <a:rPr lang="en-US" sz="1200" b="0" i="0" u="none" strike="noStrike" noProof="0" dirty="0">
                          <a:solidFill>
                            <a:srgbClr val="000000"/>
                          </a:solidFill>
                          <a:latin typeface="Arial"/>
                        </a:rPr>
                        <a:t>Incidence GI/IVRS</a:t>
                      </a:r>
                      <a:endParaRPr lang="en-US" sz="18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buNone/>
                      </a:pPr>
                      <a:r>
                        <a:rPr lang="en-US" sz="1200" b="0" i="0" u="none" strike="noStrike" noProof="0" dirty="0">
                          <a:solidFill>
                            <a:srgbClr val="000000"/>
                          </a:solidFill>
                          <a:latin typeface="Arial"/>
                        </a:rPr>
                        <a:t>Incidence IVRS</a:t>
                      </a:r>
                      <a:endParaRPr lang="en-US" sz="18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buNone/>
                      </a:pPr>
                      <a:r>
                        <a:rPr lang="en-US" sz="1200" dirty="0">
                          <a:latin typeface="Arial"/>
                        </a:rPr>
                        <a:t>Incidence IVRS/IVRI/GI</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buNone/>
                      </a:pPr>
                      <a:r>
                        <a:rPr lang="en-US" sz="1200" dirty="0">
                          <a:latin typeface="Arial"/>
                        </a:rPr>
                        <a:t>Incidence IVRS/IVRI/GI</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9458963"/>
                  </a:ext>
                </a:extLst>
              </a:tr>
              <a:tr h="606185">
                <a:tc>
                  <a:txBody>
                    <a:bodyPr/>
                    <a:lstStyle/>
                    <a:p>
                      <a:pPr lvl="0" algn="ctr">
                        <a:buNone/>
                      </a:pPr>
                      <a:r>
                        <a:rPr lang="en-US" sz="1200" b="0" i="0" u="none" strike="noStrike" noProof="0" dirty="0">
                          <a:solidFill>
                            <a:srgbClr val="000000"/>
                          </a:solidFill>
                          <a:latin typeface="Arial"/>
                        </a:rPr>
                        <a:t>Sub-</a:t>
                      </a:r>
                      <a:r>
                        <a:rPr lang="en-US" sz="1200" b="0" i="0" u="none" strike="noStrike" noProof="0" dirty="0" err="1">
                          <a:solidFill>
                            <a:srgbClr val="000000"/>
                          </a:solidFill>
                          <a:latin typeface="Arial"/>
                        </a:rPr>
                        <a:t>analyse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buNone/>
                      </a:pPr>
                      <a:r>
                        <a:rPr lang="en-US" sz="1100" b="0" i="0" u="none" strike="noStrike" noProof="0" dirty="0">
                          <a:solidFill>
                            <a:srgbClr val="000000"/>
                          </a:solidFill>
                          <a:latin typeface="Arial"/>
                        </a:rPr>
                        <a:t>Sig pour OMA</a:t>
                      </a:r>
                    </a:p>
                    <a:p>
                      <a:pPr lvl="0">
                        <a:buNone/>
                      </a:pPr>
                      <a:r>
                        <a:rPr lang="en-US" sz="1100" b="0" i="0" u="none" strike="noStrike" noProof="0" dirty="0">
                          <a:solidFill>
                            <a:srgbClr val="000000"/>
                          </a:solidFill>
                          <a:latin typeface="Arial"/>
                        </a:rPr>
                        <a:t>Non-Sig pour les </a:t>
                      </a:r>
                      <a:r>
                        <a:rPr lang="en-US" sz="1100" b="0" i="0" u="none" strike="noStrike" noProof="0" dirty="0" err="1">
                          <a:solidFill>
                            <a:srgbClr val="000000"/>
                          </a:solidFill>
                          <a:latin typeface="Arial"/>
                        </a:rPr>
                        <a:t>autres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buNone/>
                      </a:pPr>
                      <a:r>
                        <a:rPr lang="en-US" sz="1100" b="0" i="0" u="none" strike="noStrike" noProof="0" dirty="0">
                          <a:solidFill>
                            <a:srgbClr val="000000"/>
                          </a:solidFill>
                          <a:latin typeface="Arial"/>
                        </a:rPr>
                        <a:t>Sig pour GI, </a:t>
                      </a:r>
                      <a:r>
                        <a:rPr lang="en-US" sz="1100" b="0" i="0" u="none" strike="noStrike" noProof="0" dirty="0" err="1">
                          <a:solidFill>
                            <a:srgbClr val="000000"/>
                          </a:solidFill>
                          <a:latin typeface="Arial"/>
                        </a:rPr>
                        <a:t>pharyngite</a:t>
                      </a:r>
                      <a:r>
                        <a:rPr lang="en-US" sz="1100" b="0" i="0" u="none" strike="noStrike" noProof="0" dirty="0">
                          <a:solidFill>
                            <a:srgbClr val="000000"/>
                          </a:solidFill>
                          <a:latin typeface="Arial"/>
                        </a:rPr>
                        <a:t>, </a:t>
                      </a:r>
                      <a:r>
                        <a:rPr lang="en-US" sz="1100" b="0" i="0" u="none" strike="noStrike" noProof="0" dirty="0" err="1">
                          <a:solidFill>
                            <a:srgbClr val="000000"/>
                          </a:solidFill>
                          <a:latin typeface="Arial"/>
                        </a:rPr>
                        <a:t>laryngite</a:t>
                      </a:r>
                      <a:r>
                        <a:rPr lang="en-US" sz="1100" b="0" i="0" u="none" strike="noStrike" noProof="0" dirty="0">
                          <a:solidFill>
                            <a:srgbClr val="000000"/>
                          </a:solidFill>
                          <a:latin typeface="Arial"/>
                        </a:rPr>
                        <a:t>, </a:t>
                      </a:r>
                      <a:r>
                        <a:rPr lang="en-US" sz="1100" b="0" i="0" u="none" strike="noStrike" noProof="0" dirty="0" err="1">
                          <a:solidFill>
                            <a:srgbClr val="000000"/>
                          </a:solidFill>
                          <a:latin typeface="Arial"/>
                        </a:rPr>
                        <a:t>trachéite</a:t>
                      </a:r>
                      <a:r>
                        <a:rPr lang="en-US" sz="1100" b="0" i="0" u="none" strike="noStrike" noProof="0" dirty="0">
                          <a:solidFill>
                            <a:srgbClr val="000000"/>
                          </a:solidFill>
                          <a:latin typeface="Arial"/>
                        </a:rPr>
                        <a:t>. Non-Sig pour </a:t>
                      </a:r>
                      <a:r>
                        <a:rPr lang="en-US" sz="1100" b="0" i="0" u="none" strike="noStrike" noProof="0" dirty="0" err="1">
                          <a:solidFill>
                            <a:srgbClr val="000000"/>
                          </a:solidFill>
                          <a:latin typeface="Arial"/>
                        </a:rPr>
                        <a:t>Rhinite</a:t>
                      </a:r>
                      <a:r>
                        <a:rPr lang="en-US" sz="1100" b="0" i="0" u="none" strike="noStrike" noProof="0" dirty="0">
                          <a:solidFill>
                            <a:srgbClr val="000000"/>
                          </a:solidFill>
                          <a:latin typeface="Arial"/>
                        </a:rPr>
                        <a:t> et OMA</a:t>
                      </a:r>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buNone/>
                      </a:pPr>
                      <a:r>
                        <a:rPr lang="en-US" sz="1100" dirty="0">
                          <a:latin typeface="Arial"/>
                        </a:rPr>
                        <a:t>N/A</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00000"/>
                        </a:lnSpc>
                        <a:spcBef>
                          <a:spcPts val="0"/>
                        </a:spcBef>
                        <a:spcAft>
                          <a:spcPts val="0"/>
                        </a:spcAft>
                        <a:buNone/>
                      </a:pPr>
                      <a:r>
                        <a:rPr lang="en-US" sz="1100" b="0" i="0" u="none" strike="noStrike" noProof="0" dirty="0">
                          <a:solidFill>
                            <a:srgbClr val="000000"/>
                          </a:solidFill>
                          <a:latin typeface="Arial"/>
                        </a:rPr>
                        <a:t>Sig pour IVRS et GI. Pas Sig pour IVRI</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00000"/>
                        </a:lnSpc>
                        <a:spcBef>
                          <a:spcPts val="0"/>
                        </a:spcBef>
                        <a:spcAft>
                          <a:spcPts val="0"/>
                        </a:spcAft>
                        <a:buNone/>
                      </a:pPr>
                      <a:r>
                        <a:rPr lang="en-US" sz="1100" b="0" i="0" u="none" strike="noStrike" noProof="0" dirty="0">
                          <a:solidFill>
                            <a:srgbClr val="000000"/>
                          </a:solidFill>
                          <a:latin typeface="Arial"/>
                        </a:rPr>
                        <a:t>Pas difference Sig IVRS/IVRI/GI</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6929602"/>
                  </a:ext>
                </a:extLst>
              </a:tr>
              <a:tr h="460893">
                <a:tc>
                  <a:txBody>
                    <a:bodyPr/>
                    <a:lstStyle/>
                    <a:p>
                      <a:pPr algn="ctr" rtl="0" fontAlgn="t">
                        <a:spcBef>
                          <a:spcPts val="0"/>
                        </a:spcBef>
                        <a:spcAft>
                          <a:spcPts val="0"/>
                        </a:spcAft>
                      </a:pPr>
                      <a:r>
                        <a:rPr lang="en-CA" sz="1200" b="0" i="0" u="none" strike="noStrike" dirty="0">
                          <a:solidFill>
                            <a:srgbClr val="000000"/>
                          </a:solidFill>
                          <a:effectLst/>
                          <a:latin typeface="Arial" panose="020B0604020202020204" pitchFamily="34" charset="0"/>
                          <a:cs typeface="Arial" panose="020B0604020202020204" pitchFamily="34" charset="0"/>
                        </a:rPr>
                        <a:t>Reduction </a:t>
                      </a:r>
                      <a:r>
                        <a:rPr lang="en-CA" sz="1200" b="0" i="0" u="none" strike="noStrike" dirty="0" err="1">
                          <a:solidFill>
                            <a:srgbClr val="000000"/>
                          </a:solidFill>
                          <a:effectLst/>
                          <a:latin typeface="Arial" panose="020B0604020202020204" pitchFamily="34" charset="0"/>
                          <a:cs typeface="Arial" panose="020B0604020202020204" pitchFamily="34" charset="0"/>
                        </a:rPr>
                        <a:t>d’incidence</a:t>
                      </a:r>
                      <a:r>
                        <a:rPr lang="en-CA" sz="1200" b="0" i="0" u="none" strike="noStrike" dirty="0">
                          <a:solidFill>
                            <a:srgbClr val="000000"/>
                          </a:solidFill>
                          <a:effectLst/>
                          <a:latin typeface="Arial" panose="020B0604020202020204" pitchFamily="34" charset="0"/>
                          <a:cs typeface="Arial" panose="020B0604020202020204" pitchFamily="34" charset="0"/>
                        </a:rPr>
                        <a:t> des infections</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fr-CA" sz="1200" dirty="0">
                          <a:solidFill>
                            <a:srgbClr val="000000"/>
                          </a:solidFill>
                          <a:effectLst/>
                          <a:highlight>
                            <a:srgbClr val="00FF00"/>
                          </a:highlight>
                          <a:latin typeface="Arial" panose="020B0604020202020204" pitchFamily="34" charset="0"/>
                          <a:ea typeface="Times New Roman" panose="02020603050405020304" pitchFamily="18" charset="0"/>
                          <a:cs typeface="Arial" panose="020B0604020202020204" pitchFamily="34" charset="0"/>
                        </a:rPr>
                        <a:t>8.6%, P = 0,05</a:t>
                      </a:r>
                      <a:endParaRPr lang="en-CA" sz="1200" dirty="0">
                        <a:effectLst/>
                        <a:highlight>
                          <a:srgbClr val="00FF00"/>
                        </a:highligh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CA" sz="1200" b="0" i="0" u="none" strike="noStrike" dirty="0">
                          <a:solidFill>
                            <a:srgbClr val="000000"/>
                          </a:solidFill>
                          <a:effectLst/>
                          <a:highlight>
                            <a:srgbClr val="00FF00"/>
                          </a:highlight>
                          <a:latin typeface="Arial" panose="020B0604020202020204" pitchFamily="34" charset="0"/>
                          <a:cs typeface="Arial" panose="020B0604020202020204" pitchFamily="34" charset="0"/>
                        </a:rPr>
                        <a:t>23%, P &lt;0,01</a:t>
                      </a:r>
                      <a:endParaRPr lang="en-CA" sz="1200" dirty="0">
                        <a:effectLst/>
                        <a:highlight>
                          <a:srgbClr val="00FF00"/>
                        </a:highligh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fr-CA"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Pas différence</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CA" sz="1200" b="0" i="0" u="none" strike="noStrike" dirty="0">
                          <a:solidFill>
                            <a:srgbClr val="000000"/>
                          </a:solidFill>
                          <a:effectLst/>
                          <a:highlight>
                            <a:srgbClr val="00FF00"/>
                          </a:highlight>
                          <a:latin typeface="Arial" panose="020B0604020202020204" pitchFamily="34" charset="0"/>
                          <a:cs typeface="Arial" panose="020B0604020202020204" pitchFamily="34" charset="0"/>
                        </a:rPr>
                        <a:t>19%, P = 0.046</a:t>
                      </a:r>
                      <a:endParaRPr lang="en-CA" sz="1200" dirty="0">
                        <a:effectLst/>
                        <a:highlight>
                          <a:srgbClr val="00FF00"/>
                        </a:highligh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fr-CA"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Pas différence</a:t>
                      </a:r>
                      <a:endParaRPr lang="en-CA" sz="1200" dirty="0">
                        <a:effectLst/>
                        <a:latin typeface="Arial" panose="020B0604020202020204" pitchFamily="34" charset="0"/>
                        <a:cs typeface="Arial" panose="020B0604020202020204" pitchFamily="34" charset="0"/>
                      </a:endParaRPr>
                    </a:p>
                    <a:p>
                      <a:pPr rtl="0" fontAlgn="t">
                        <a:spcBef>
                          <a:spcPts val="0"/>
                        </a:spcBef>
                        <a:spcAft>
                          <a:spcPts val="0"/>
                        </a:spcAft>
                      </a:pP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9070183"/>
                  </a:ext>
                </a:extLst>
              </a:tr>
              <a:tr h="460893">
                <a:tc>
                  <a:txBody>
                    <a:bodyPr/>
                    <a:lstStyle/>
                    <a:p>
                      <a:pPr algn="ctr" rtl="0" fontAlgn="t">
                        <a:spcBef>
                          <a:spcPts val="0"/>
                        </a:spcBef>
                        <a:spcAft>
                          <a:spcPts val="0"/>
                        </a:spcAft>
                      </a:pPr>
                      <a:r>
                        <a:rPr lang="en-CA" sz="1200" b="0" i="0" u="none" strike="noStrike" dirty="0" err="1">
                          <a:solidFill>
                            <a:srgbClr val="000000"/>
                          </a:solidFill>
                          <a:effectLst/>
                          <a:latin typeface="Arial" panose="020B0604020202020204" pitchFamily="34" charset="0"/>
                          <a:cs typeface="Arial" panose="020B0604020202020204" pitchFamily="34" charset="0"/>
                        </a:rPr>
                        <a:t>Jours</a:t>
                      </a:r>
                      <a:r>
                        <a:rPr lang="en-CA" sz="1200" b="0" i="0" u="none" strike="noStrike" dirty="0">
                          <a:solidFill>
                            <a:srgbClr val="000000"/>
                          </a:solidFill>
                          <a:effectLst/>
                          <a:latin typeface="Arial" panose="020B0604020202020204" pitchFamily="34" charset="0"/>
                          <a:cs typeface="Arial" panose="020B0604020202020204" pitchFamily="34" charset="0"/>
                        </a:rPr>
                        <a:t> </a:t>
                      </a:r>
                      <a:r>
                        <a:rPr lang="en-CA" sz="1200" b="0" i="0" u="none" strike="noStrike" dirty="0" err="1">
                          <a:solidFill>
                            <a:srgbClr val="000000"/>
                          </a:solidFill>
                          <a:effectLst/>
                          <a:latin typeface="Arial" panose="020B0604020202020204" pitchFamily="34" charset="0"/>
                          <a:cs typeface="Arial" panose="020B0604020202020204" pitchFamily="34" charset="0"/>
                        </a:rPr>
                        <a:t>d’absence</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fr-CA" sz="1200" dirty="0">
                          <a:solidFill>
                            <a:srgbClr val="000000"/>
                          </a:solidFill>
                          <a:effectLst/>
                          <a:highlight>
                            <a:srgbClr val="00FF00"/>
                          </a:highlight>
                          <a:latin typeface="Arial" panose="020B0604020202020204" pitchFamily="34" charset="0"/>
                          <a:ea typeface="Times New Roman" panose="02020603050405020304" pitchFamily="18" charset="0"/>
                          <a:cs typeface="Arial" panose="020B0604020202020204" pitchFamily="34" charset="0"/>
                        </a:rPr>
                        <a:t>16 %, P = 0,03</a:t>
                      </a:r>
                      <a:endParaRPr lang="en-CA" sz="1200" dirty="0">
                        <a:effectLst/>
                        <a:highlight>
                          <a:srgbClr val="00FF00"/>
                        </a:highligh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CA" sz="1200" b="0" i="0" u="none" strike="noStrike" dirty="0">
                          <a:solidFill>
                            <a:srgbClr val="000000"/>
                          </a:solidFill>
                          <a:effectLst/>
                          <a:highlight>
                            <a:srgbClr val="00FF00"/>
                          </a:highlight>
                          <a:latin typeface="Arial" panose="020B0604020202020204" pitchFamily="34" charset="0"/>
                          <a:cs typeface="Arial" panose="020B0604020202020204" pitchFamily="34" charset="0"/>
                        </a:rPr>
                        <a:t>2 vs 8 </a:t>
                      </a:r>
                      <a:r>
                        <a:rPr lang="en-CA" sz="1200" b="0" i="0" u="none" strike="noStrike" dirty="0" err="1">
                          <a:solidFill>
                            <a:srgbClr val="000000"/>
                          </a:solidFill>
                          <a:effectLst/>
                          <a:highlight>
                            <a:srgbClr val="00FF00"/>
                          </a:highlight>
                          <a:latin typeface="Arial" panose="020B0604020202020204" pitchFamily="34" charset="0"/>
                          <a:cs typeface="Arial" panose="020B0604020202020204" pitchFamily="34" charset="0"/>
                        </a:rPr>
                        <a:t>jours</a:t>
                      </a:r>
                      <a:endParaRPr lang="en-CA" sz="1200" dirty="0">
                        <a:effectLst/>
                        <a:highlight>
                          <a:srgbClr val="00FF00"/>
                        </a:highligh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fr-CA"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Pas différence</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CA" sz="1200" b="0" i="0" u="none" strike="noStrike" dirty="0">
                          <a:solidFill>
                            <a:srgbClr val="000000"/>
                          </a:solidFill>
                          <a:effectLst/>
                          <a:latin typeface="Arial" panose="020B0604020202020204" pitchFamily="34" charset="0"/>
                          <a:cs typeface="Arial" panose="020B0604020202020204" pitchFamily="34" charset="0"/>
                        </a:rPr>
                        <a:t>N/A</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fr-CA"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Pas différence</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8717401"/>
                  </a:ext>
                </a:extLst>
              </a:tr>
              <a:tr h="471229">
                <a:tc>
                  <a:txBody>
                    <a:bodyPr/>
                    <a:lstStyle/>
                    <a:p>
                      <a:pPr algn="ctr" rtl="0" fontAlgn="t">
                        <a:spcBef>
                          <a:spcPts val="0"/>
                        </a:spcBef>
                        <a:spcAft>
                          <a:spcPts val="0"/>
                        </a:spcAft>
                      </a:pPr>
                      <a:r>
                        <a:rPr lang="en-CA" sz="1200" b="0" i="0" u="none" strike="noStrike" dirty="0">
                          <a:solidFill>
                            <a:srgbClr val="000000"/>
                          </a:solidFill>
                          <a:effectLst/>
                          <a:latin typeface="Arial" panose="020B0604020202020204" pitchFamily="34" charset="0"/>
                          <a:cs typeface="Arial" panose="020B0604020202020204" pitchFamily="34" charset="0"/>
                        </a:rPr>
                        <a:t>Prise de </a:t>
                      </a:r>
                      <a:r>
                        <a:rPr lang="en-CA" sz="1200" b="0" i="0" u="none" strike="noStrike" dirty="0" err="1">
                          <a:solidFill>
                            <a:srgbClr val="000000"/>
                          </a:solidFill>
                          <a:effectLst/>
                          <a:latin typeface="Arial" panose="020B0604020202020204" pitchFamily="34" charset="0"/>
                          <a:cs typeface="Arial" panose="020B0604020202020204" pitchFamily="34" charset="0"/>
                        </a:rPr>
                        <a:t>médicaments</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CA" sz="1200" b="0" i="0" u="none" strike="noStrike" dirty="0">
                          <a:solidFill>
                            <a:srgbClr val="000000"/>
                          </a:solidFill>
                          <a:effectLst/>
                          <a:highlight>
                            <a:srgbClr val="00FF00"/>
                          </a:highlight>
                          <a:latin typeface="Arial" panose="020B0604020202020204" pitchFamily="34" charset="0"/>
                          <a:cs typeface="Arial" panose="020B0604020202020204" pitchFamily="34" charset="0"/>
                        </a:rPr>
                        <a:t>19 %, P = 0,03</a:t>
                      </a:r>
                      <a:endParaRPr lang="en-CA" sz="1200" dirty="0">
                        <a:effectLst/>
                        <a:highlight>
                          <a:srgbClr val="00FF00"/>
                        </a:highligh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CA" sz="1200" b="0" i="0" u="none" strike="noStrike" dirty="0">
                          <a:solidFill>
                            <a:srgbClr val="000000"/>
                          </a:solidFill>
                          <a:effectLst/>
                          <a:highlight>
                            <a:srgbClr val="00FF00"/>
                          </a:highlight>
                          <a:latin typeface="Arial" panose="020B0604020202020204" pitchFamily="34" charset="0"/>
                          <a:cs typeface="Arial" panose="020B0604020202020204" pitchFamily="34" charset="0"/>
                        </a:rPr>
                        <a:t>20%, P=0.019</a:t>
                      </a:r>
                      <a:endParaRPr lang="en-CA" sz="1200" dirty="0">
                        <a:effectLst/>
                        <a:highlight>
                          <a:srgbClr val="00FF00"/>
                        </a:highligh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fr-CA"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Pas différence</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buNone/>
                      </a:pPr>
                      <a:r>
                        <a:rPr lang="en-US" sz="1200" dirty="0">
                          <a:highlight>
                            <a:srgbClr val="00FF00"/>
                          </a:highlight>
                          <a:latin typeface="Arial"/>
                        </a:rPr>
                        <a:t>58 </a:t>
                      </a:r>
                      <a:r>
                        <a:rPr lang="en-US" sz="1200" dirty="0" err="1">
                          <a:highlight>
                            <a:srgbClr val="00FF00"/>
                          </a:highlight>
                          <a:latin typeface="Arial"/>
                        </a:rPr>
                        <a:t>prises</a:t>
                      </a:r>
                      <a:r>
                        <a:rPr lang="en-US" sz="1200" dirty="0">
                          <a:highlight>
                            <a:srgbClr val="00FF00"/>
                          </a:highlight>
                          <a:latin typeface="Arial"/>
                        </a:rPr>
                        <a:t> vs 69 </a:t>
                      </a:r>
                      <a:r>
                        <a:rPr lang="en-US" sz="1200" dirty="0" err="1">
                          <a:highlight>
                            <a:srgbClr val="00FF00"/>
                          </a:highlight>
                          <a:latin typeface="Arial"/>
                        </a:rPr>
                        <a:t>prises</a:t>
                      </a:r>
                      <a:r>
                        <a:rPr lang="en-US" sz="1200" dirty="0">
                          <a:highlight>
                            <a:srgbClr val="00FF00"/>
                          </a:highlight>
                          <a:latin typeface="Arial"/>
                        </a:rPr>
                        <a:t> (P = 0.002)</a:t>
                      </a: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fr-CA"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a:t>
                      </a:r>
                      <a:endParaRPr lang="en-CA" sz="1200" dirty="0">
                        <a:effectLst/>
                        <a:latin typeface="Arial" panose="020B0604020202020204" pitchFamily="34" charset="0"/>
                        <a:cs typeface="Arial" panose="020B0604020202020204" pitchFamily="34" charset="0"/>
                      </a:endParaRPr>
                    </a:p>
                    <a:p>
                      <a:pPr rtl="0" fontAlgn="t">
                        <a:spcBef>
                          <a:spcPts val="0"/>
                        </a:spcBef>
                        <a:spcAft>
                          <a:spcPts val="0"/>
                        </a:spcAft>
                      </a:pP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6856994"/>
                  </a:ext>
                </a:extLst>
              </a:tr>
              <a:tr h="460893">
                <a:tc>
                  <a:txBody>
                    <a:bodyPr/>
                    <a:lstStyle/>
                    <a:p>
                      <a:pPr algn="ctr" rtl="0" fontAlgn="t">
                        <a:spcBef>
                          <a:spcPts val="0"/>
                        </a:spcBef>
                        <a:spcAft>
                          <a:spcPts val="0"/>
                        </a:spcAft>
                      </a:pPr>
                      <a:r>
                        <a:rPr lang="en-CA" sz="1200" dirty="0">
                          <a:effectLst/>
                          <a:latin typeface="Arial" panose="020B0604020202020204" pitchFamily="34" charset="0"/>
                          <a:cs typeface="Arial" panose="020B0604020202020204" pitchFamily="34" charset="0"/>
                        </a:rPr>
                        <a:t>Critique</a:t>
                      </a: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CA" sz="1200" dirty="0">
                          <a:effectLst/>
                          <a:latin typeface="Arial" panose="020B0604020202020204" pitchFamily="34" charset="0"/>
                          <a:cs typeface="Arial" panose="020B0604020202020204" pitchFamily="34" charset="0"/>
                        </a:rPr>
                        <a:t>Distribution non-</a:t>
                      </a:r>
                      <a:r>
                        <a:rPr lang="en-CA" sz="1200" dirty="0" err="1">
                          <a:effectLst/>
                          <a:latin typeface="Arial" panose="020B0604020202020204" pitchFamily="34" charset="0"/>
                          <a:cs typeface="Arial" panose="020B0604020202020204" pitchFamily="34" charset="0"/>
                        </a:rPr>
                        <a:t>égale</a:t>
                      </a:r>
                      <a:r>
                        <a:rPr lang="en-CA" sz="1200" dirty="0">
                          <a:effectLst/>
                          <a:latin typeface="Arial" panose="020B0604020202020204" pitchFamily="34" charset="0"/>
                          <a:cs typeface="Arial" panose="020B0604020202020204" pitchFamily="34" charset="0"/>
                        </a:rPr>
                        <a:t> de </a:t>
                      </a:r>
                      <a:r>
                        <a:rPr lang="en-CA" sz="1200" dirty="0" err="1">
                          <a:effectLst/>
                          <a:latin typeface="Arial" panose="020B0604020202020204" pitchFamily="34" charset="0"/>
                          <a:cs typeface="Arial" panose="020B0604020202020204" pitchFamily="34" charset="0"/>
                        </a:rPr>
                        <a:t>l’âge</a:t>
                      </a:r>
                      <a:endParaRPr lang="en-CA" sz="12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CA" sz="1200" dirty="0" err="1">
                          <a:solidFill>
                            <a:srgbClr val="FF0000"/>
                          </a:solidFill>
                          <a:effectLst/>
                          <a:latin typeface="Arial" panose="020B0604020202020204" pitchFamily="34" charset="0"/>
                          <a:cs typeface="Arial" panose="020B0604020202020204" pitchFamily="34" charset="0"/>
                        </a:rPr>
                        <a:t>Conflit</a:t>
                      </a:r>
                      <a:r>
                        <a:rPr lang="en-CA" sz="1200" dirty="0">
                          <a:solidFill>
                            <a:srgbClr val="FF0000"/>
                          </a:solidFill>
                          <a:effectLst/>
                          <a:latin typeface="Arial" panose="020B0604020202020204" pitchFamily="34" charset="0"/>
                          <a:cs typeface="Arial" panose="020B0604020202020204" pitchFamily="34" charset="0"/>
                        </a:rPr>
                        <a:t> </a:t>
                      </a:r>
                      <a:r>
                        <a:rPr lang="en-CA" sz="1200" dirty="0" err="1">
                          <a:solidFill>
                            <a:srgbClr val="FF0000"/>
                          </a:solidFill>
                          <a:effectLst/>
                          <a:latin typeface="Arial" panose="020B0604020202020204" pitchFamily="34" charset="0"/>
                          <a:cs typeface="Arial" panose="020B0604020202020204" pitchFamily="34" charset="0"/>
                        </a:rPr>
                        <a:t>d’intérêt</a:t>
                      </a:r>
                      <a:endParaRPr lang="en-CA" sz="1200" dirty="0">
                        <a:solidFill>
                          <a:srgbClr val="FF0000"/>
                        </a:solidFill>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CA" sz="1200" dirty="0" err="1">
                          <a:solidFill>
                            <a:srgbClr val="FF0000"/>
                          </a:solidFill>
                          <a:effectLst/>
                          <a:latin typeface="Arial" panose="020B0604020202020204" pitchFamily="34" charset="0"/>
                          <a:cs typeface="Arial" panose="020B0604020202020204" pitchFamily="34" charset="0"/>
                        </a:rPr>
                        <a:t>Conflit</a:t>
                      </a:r>
                      <a:r>
                        <a:rPr lang="en-CA" sz="1200" dirty="0">
                          <a:solidFill>
                            <a:srgbClr val="FF0000"/>
                          </a:solidFill>
                          <a:effectLst/>
                          <a:latin typeface="Arial" panose="020B0604020202020204" pitchFamily="34" charset="0"/>
                          <a:cs typeface="Arial" panose="020B0604020202020204" pitchFamily="34" charset="0"/>
                        </a:rPr>
                        <a:t> </a:t>
                      </a:r>
                      <a:r>
                        <a:rPr lang="en-CA" sz="1200" dirty="0" err="1">
                          <a:solidFill>
                            <a:srgbClr val="FF0000"/>
                          </a:solidFill>
                          <a:effectLst/>
                          <a:latin typeface="Arial" panose="020B0604020202020204" pitchFamily="34" charset="0"/>
                          <a:cs typeface="Arial" panose="020B0604020202020204" pitchFamily="34" charset="0"/>
                        </a:rPr>
                        <a:t>d’intérêt</a:t>
                      </a:r>
                      <a:endParaRPr lang="en-CA" sz="1200" dirty="0">
                        <a:solidFill>
                          <a:srgbClr val="FF0000"/>
                        </a:solidFill>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CA" sz="1100" dirty="0" err="1">
                          <a:effectLst/>
                          <a:latin typeface="Arial" panose="020B0604020202020204" pitchFamily="34" charset="0"/>
                          <a:cs typeface="Arial" panose="020B0604020202020204" pitchFamily="34" charset="0"/>
                        </a:rPr>
                        <a:t>Consommation</a:t>
                      </a:r>
                      <a:r>
                        <a:rPr lang="en-CA" sz="1100" dirty="0">
                          <a:effectLst/>
                          <a:latin typeface="Arial" panose="020B0604020202020204" pitchFamily="34" charset="0"/>
                          <a:cs typeface="Arial" panose="020B0604020202020204" pitchFamily="34" charset="0"/>
                        </a:rPr>
                        <a:t> possible de </a:t>
                      </a:r>
                      <a:r>
                        <a:rPr lang="en-CA" sz="1100" dirty="0" err="1">
                          <a:effectLst/>
                          <a:latin typeface="Arial" panose="020B0604020202020204" pitchFamily="34" charset="0"/>
                          <a:cs typeface="Arial" panose="020B0604020202020204" pitchFamily="34" charset="0"/>
                        </a:rPr>
                        <a:t>probiotique</a:t>
                      </a:r>
                      <a:r>
                        <a:rPr lang="en-CA" sz="1100" dirty="0">
                          <a:effectLst/>
                          <a:latin typeface="Arial" panose="020B0604020202020204" pitchFamily="34" charset="0"/>
                          <a:cs typeface="Arial" panose="020B0604020202020204" pitchFamily="34" charset="0"/>
                        </a:rPr>
                        <a:t> par le </a:t>
                      </a:r>
                      <a:r>
                        <a:rPr lang="en-CA" sz="1100" dirty="0" err="1">
                          <a:effectLst/>
                          <a:latin typeface="Arial" panose="020B0604020202020204" pitchFamily="34" charset="0"/>
                          <a:cs typeface="Arial" panose="020B0604020202020204" pitchFamily="34" charset="0"/>
                        </a:rPr>
                        <a:t>groupe</a:t>
                      </a:r>
                      <a:r>
                        <a:rPr lang="en-CA" sz="1100" dirty="0">
                          <a:effectLst/>
                          <a:latin typeface="Arial" panose="020B0604020202020204" pitchFamily="34" charset="0"/>
                          <a:cs typeface="Arial" panose="020B0604020202020204" pitchFamily="34" charset="0"/>
                        </a:rPr>
                        <a:t> de </a:t>
                      </a:r>
                      <a:r>
                        <a:rPr lang="en-CA" sz="1100" dirty="0" err="1">
                          <a:effectLst/>
                          <a:latin typeface="Arial" panose="020B0604020202020204" pitchFamily="34" charset="0"/>
                          <a:cs typeface="Arial" panose="020B0604020202020204" pitchFamily="34" charset="0"/>
                        </a:rPr>
                        <a:t>contrôle</a:t>
                      </a:r>
                      <a:endParaRPr lang="en-CA" sz="11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CA" sz="1100" dirty="0" err="1">
                          <a:effectLst/>
                          <a:latin typeface="Arial" panose="020B0604020202020204" pitchFamily="34" charset="0"/>
                          <a:cs typeface="Arial" panose="020B0604020202020204" pitchFamily="34" charset="0"/>
                        </a:rPr>
                        <a:t>Résultats</a:t>
                      </a:r>
                      <a:r>
                        <a:rPr lang="en-CA" sz="1100" dirty="0">
                          <a:effectLst/>
                          <a:latin typeface="Arial" panose="020B0604020202020204" pitchFamily="34" charset="0"/>
                          <a:cs typeface="Arial" panose="020B0604020202020204" pitchFamily="34" charset="0"/>
                        </a:rPr>
                        <a:t> </a:t>
                      </a:r>
                      <a:r>
                        <a:rPr lang="en-CA" sz="1100" dirty="0" err="1">
                          <a:effectLst/>
                          <a:latin typeface="Arial" panose="020B0604020202020204" pitchFamily="34" charset="0"/>
                          <a:cs typeface="Arial" panose="020B0604020202020204" pitchFamily="34" charset="0"/>
                        </a:rPr>
                        <a:t>calculés</a:t>
                      </a:r>
                      <a:r>
                        <a:rPr lang="en-CA" sz="1100" dirty="0">
                          <a:effectLst/>
                          <a:latin typeface="Arial" panose="020B0604020202020204" pitchFamily="34" charset="0"/>
                          <a:cs typeface="Arial" panose="020B0604020202020204" pitchFamily="34" charset="0"/>
                        </a:rPr>
                        <a:t> </a:t>
                      </a:r>
                      <a:r>
                        <a:rPr lang="en-CA" sz="1100" dirty="0" err="1">
                          <a:effectLst/>
                          <a:latin typeface="Arial" panose="020B0604020202020204" pitchFamily="34" charset="0"/>
                          <a:cs typeface="Arial" panose="020B0604020202020204" pitchFamily="34" charset="0"/>
                        </a:rPr>
                        <a:t>en</a:t>
                      </a:r>
                      <a:r>
                        <a:rPr lang="en-CA" sz="1100" dirty="0">
                          <a:effectLst/>
                          <a:latin typeface="Arial" panose="020B0604020202020204" pitchFamily="34" charset="0"/>
                          <a:cs typeface="Arial" panose="020B0604020202020204" pitchFamily="34" charset="0"/>
                        </a:rPr>
                        <a:t> </a:t>
                      </a:r>
                      <a:r>
                        <a:rPr lang="en-CA" sz="1100" dirty="0" err="1">
                          <a:effectLst/>
                          <a:latin typeface="Arial" panose="020B0604020202020204" pitchFamily="34" charset="0"/>
                          <a:cs typeface="Arial" panose="020B0604020202020204" pitchFamily="34" charset="0"/>
                        </a:rPr>
                        <a:t>utilisant</a:t>
                      </a:r>
                      <a:r>
                        <a:rPr lang="en-CA" sz="1100" dirty="0">
                          <a:effectLst/>
                          <a:latin typeface="Arial" panose="020B0604020202020204" pitchFamily="34" charset="0"/>
                          <a:cs typeface="Arial" panose="020B0604020202020204" pitchFamily="34" charset="0"/>
                        </a:rPr>
                        <a:t> la population et non la taille </a:t>
                      </a:r>
                      <a:r>
                        <a:rPr lang="en-CA" sz="1100" dirty="0" err="1">
                          <a:effectLst/>
                          <a:latin typeface="Arial" panose="020B0604020202020204" pitchFamily="34" charset="0"/>
                          <a:cs typeface="Arial" panose="020B0604020202020204" pitchFamily="34" charset="0"/>
                        </a:rPr>
                        <a:t>d’échantillon</a:t>
                      </a:r>
                      <a:endParaRPr lang="en-CA" sz="1100" dirty="0">
                        <a:effectLst/>
                        <a:latin typeface="Arial" panose="020B0604020202020204" pitchFamily="34" charset="0"/>
                        <a:cs typeface="Arial" panose="020B0604020202020204" pitchFamily="34" charset="0"/>
                      </a:endParaRPr>
                    </a:p>
                  </a:txBody>
                  <a:tcPr marL="37589" marR="37589" marT="37589" marB="375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525396"/>
                  </a:ext>
                </a:extLst>
              </a:tr>
            </a:tbl>
          </a:graphicData>
        </a:graphic>
      </p:graphicFrame>
      <p:sp>
        <p:nvSpPr>
          <p:cNvPr id="9" name="Rectangle 3">
            <a:extLst>
              <a:ext uri="{FF2B5EF4-FFF2-40B4-BE49-F238E27FC236}">
                <a16:creationId xmlns:a16="http://schemas.microsoft.com/office/drawing/2014/main" id="{5F0BDE60-4166-B6D5-5E5E-99C6492D7BF0}"/>
              </a:ext>
            </a:extLst>
          </p:cNvPr>
          <p:cNvSpPr>
            <a:spLocks noChangeArrowheads="1"/>
          </p:cNvSpPr>
          <p:nvPr/>
        </p:nvSpPr>
        <p:spPr bwMode="auto">
          <a:xfrm>
            <a:off x="4308475" y="18049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674799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75DE-8A44-4EC5-83C6-95BDDF10DFD9}"/>
              </a:ext>
            </a:extLst>
          </p:cNvPr>
          <p:cNvSpPr>
            <a:spLocks noGrp="1"/>
          </p:cNvSpPr>
          <p:nvPr>
            <p:ph type="title"/>
          </p:nvPr>
        </p:nvSpPr>
        <p:spPr>
          <a:xfrm>
            <a:off x="240393" y="-254000"/>
            <a:ext cx="9779183" cy="1325563"/>
          </a:xfrm>
        </p:spPr>
        <p:txBody>
          <a:bodyPr/>
          <a:lstStyle/>
          <a:p>
            <a:r>
              <a:rPr lang="en-US" dirty="0"/>
              <a:t>Discussion</a:t>
            </a:r>
          </a:p>
        </p:txBody>
      </p:sp>
      <p:sp>
        <p:nvSpPr>
          <p:cNvPr id="4" name="Espace réservé du contenu 2">
            <a:extLst>
              <a:ext uri="{FF2B5EF4-FFF2-40B4-BE49-F238E27FC236}">
                <a16:creationId xmlns:a16="http://schemas.microsoft.com/office/drawing/2014/main" id="{C4802B1C-62E7-DC44-BCEB-5E288B016BBB}"/>
              </a:ext>
            </a:extLst>
          </p:cNvPr>
          <p:cNvSpPr>
            <a:spLocks noGrp="1"/>
          </p:cNvSpPr>
          <p:nvPr>
            <p:ph idx="1"/>
          </p:nvPr>
        </p:nvSpPr>
        <p:spPr>
          <a:xfrm>
            <a:off x="5714093" y="764381"/>
            <a:ext cx="5144407" cy="5329237"/>
          </a:xfrm>
        </p:spPr>
        <p:txBody>
          <a:bodyPr vert="horz" lIns="91440" tIns="45720" rIns="91440" bIns="45720" rtlCol="0" anchor="t">
            <a:noAutofit/>
          </a:bodyPr>
          <a:lstStyle/>
          <a:p>
            <a:r>
              <a:rPr lang="fr-FR" b="1" dirty="0"/>
              <a:t>Validité Externe:</a:t>
            </a:r>
          </a:p>
          <a:p>
            <a:pPr marL="457200" indent="-457200">
              <a:buFont typeface="Wingdings" pitchFamily="2" charset="2"/>
              <a:buChar char="ü"/>
            </a:pPr>
            <a:r>
              <a:rPr lang="fr-FR" dirty="0"/>
              <a:t>Les probiotique sont disponible au Québec/Canada (Ou </a:t>
            </a:r>
            <a:r>
              <a:rPr lang="fr-FR" dirty="0" err="1"/>
              <a:t>en-ligne</a:t>
            </a:r>
            <a:r>
              <a:rPr lang="fr-FR" dirty="0"/>
              <a:t>)</a:t>
            </a:r>
            <a:endParaRPr lang="en-US" dirty="0"/>
          </a:p>
          <a:p>
            <a:pPr marL="457200" indent="-457200">
              <a:buFont typeface="Wingdings" pitchFamily="2" charset="2"/>
              <a:buChar char="ü"/>
            </a:pPr>
            <a:r>
              <a:rPr lang="fr-FR" dirty="0"/>
              <a:t>Population semblable, </a:t>
            </a:r>
            <a:r>
              <a:rPr lang="fr-FR" dirty="0">
                <a:ea typeface="+mn-lt"/>
                <a:cs typeface="+mn-lt"/>
              </a:rPr>
              <a:t>caucasienne</a:t>
            </a:r>
            <a:r>
              <a:rPr lang="fr-FR" dirty="0"/>
              <a:t> (sauf l'étude de Washington ou 21% Africaine Amérique)</a:t>
            </a:r>
          </a:p>
          <a:p>
            <a:pPr marL="457200" indent="-457200">
              <a:buFont typeface="Wingdings" pitchFamily="2" charset="2"/>
              <a:buChar char="ü"/>
            </a:pPr>
            <a:r>
              <a:rPr lang="fr-FR" dirty="0"/>
              <a:t>Âge de fréquentation de garderie Idem</a:t>
            </a:r>
          </a:p>
          <a:p>
            <a:pPr marL="457200" indent="-457200">
              <a:buFont typeface="Wingdings" pitchFamily="2" charset="2"/>
              <a:buChar char="ü"/>
            </a:pPr>
            <a:r>
              <a:rPr lang="fr-FR" dirty="0"/>
              <a:t>Infection courante </a:t>
            </a:r>
          </a:p>
        </p:txBody>
      </p:sp>
      <p:sp>
        <p:nvSpPr>
          <p:cNvPr id="3" name="Content Placeholder 2">
            <a:extLst>
              <a:ext uri="{FF2B5EF4-FFF2-40B4-BE49-F238E27FC236}">
                <a16:creationId xmlns:a16="http://schemas.microsoft.com/office/drawing/2014/main" id="{7124DBBB-2EBE-248E-B709-5CA99FC11E9B}"/>
              </a:ext>
            </a:extLst>
          </p:cNvPr>
          <p:cNvSpPr txBox="1">
            <a:spLocks/>
          </p:cNvSpPr>
          <p:nvPr/>
        </p:nvSpPr>
        <p:spPr>
          <a:xfrm>
            <a:off x="240393" y="1522867"/>
            <a:ext cx="5269775" cy="5131933"/>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dirty="0"/>
              <a:t>Pas de difference significative dans </a:t>
            </a:r>
            <a:r>
              <a:rPr lang="en-US" dirty="0" err="1"/>
              <a:t>l’incidence</a:t>
            </a:r>
            <a:r>
              <a:rPr lang="en-US" dirty="0"/>
              <a:t> des infection.</a:t>
            </a:r>
          </a:p>
          <a:p>
            <a:pPr marL="342900" indent="-342900">
              <a:buFont typeface="Arial" panose="020B0604020202020204" pitchFamily="34" charset="0"/>
              <a:buChar char="•"/>
            </a:pPr>
            <a:r>
              <a:rPr lang="en-CA" dirty="0"/>
              <a:t>Diminution de </a:t>
            </a:r>
            <a:r>
              <a:rPr lang="fr-CA" dirty="0">
                <a:latin typeface="Calibri" panose="020F0502020204030204" pitchFamily="34" charset="0"/>
                <a:ea typeface="Times New Roman" panose="02020603050405020304" pitchFamily="18" charset="0"/>
              </a:rPr>
              <a:t>l'utilisation d'antibiotiques et les jours d’absence de garderies.</a:t>
            </a:r>
            <a:endParaRPr lang="en-US" dirty="0"/>
          </a:p>
          <a:p>
            <a:pPr marL="342900" indent="-342900">
              <a:buFont typeface="Arial" panose="020B0604020202020204" pitchFamily="34" charset="0"/>
              <a:buChar char="•"/>
            </a:pPr>
            <a:r>
              <a:rPr lang="en-CA" dirty="0"/>
              <a:t>Des </a:t>
            </a:r>
            <a:r>
              <a:rPr lang="en-CA" dirty="0" err="1"/>
              <a:t>probiotiques</a:t>
            </a:r>
            <a:r>
              <a:rPr lang="en-CA" dirty="0"/>
              <a:t> </a:t>
            </a:r>
            <a:r>
              <a:rPr lang="en-CA" dirty="0" err="1"/>
              <a:t>différents</a:t>
            </a:r>
            <a:r>
              <a:rPr lang="en-CA" dirty="0"/>
              <a:t> dans </a:t>
            </a:r>
            <a:r>
              <a:rPr lang="en-CA" dirty="0" err="1"/>
              <a:t>différents</a:t>
            </a:r>
            <a:r>
              <a:rPr lang="en-CA" dirty="0"/>
              <a:t> études.</a:t>
            </a:r>
          </a:p>
          <a:p>
            <a:pPr marL="342900" indent="-342900">
              <a:buFont typeface="Arial" panose="020B0604020202020204" pitchFamily="34" charset="0"/>
              <a:buChar char="•"/>
            </a:pPr>
            <a:r>
              <a:rPr lang="en-CA" dirty="0"/>
              <a:t>Petite taille de </a:t>
            </a:r>
            <a:r>
              <a:rPr lang="en-CA" dirty="0" err="1"/>
              <a:t>notre</a:t>
            </a:r>
            <a:r>
              <a:rPr lang="en-CA" dirty="0"/>
              <a:t> </a:t>
            </a:r>
            <a:r>
              <a:rPr lang="en-CA" dirty="0" err="1"/>
              <a:t>échantillon</a:t>
            </a:r>
            <a:r>
              <a:rPr lang="en-CA" dirty="0"/>
              <a:t> (5 articles).</a:t>
            </a:r>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4212917468"/>
      </p:ext>
    </p:extLst>
  </p:cSld>
  <p:clrMapOvr>
    <a:masterClrMapping/>
  </p:clrMapOvr>
</p:sld>
</file>

<file path=ppt/theme/theme1.xml><?xml version="1.0" encoding="utf-8"?>
<a:theme xmlns:a="http://schemas.openxmlformats.org/drawingml/2006/main" name="Office Theme">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Color Block_Win32_AP_v2" id="{3EA4D81A-EBDE-431D-8B15-A5A6F500D5A4}" vid="{8EBF5489-0BE1-418D-A69C-2193D304C7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4A615295-94F6-4CE2-A1B1-6B7E1DAA5A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334180-0405-413B-834A-44FA9E05ADB7}">
  <ds:schemaRefs>
    <ds:schemaRef ds:uri="http://schemas.microsoft.com/sharepoint/v3/contenttype/forms"/>
  </ds:schemaRefs>
</ds:datastoreItem>
</file>

<file path=customXml/itemProps3.xml><?xml version="1.0" encoding="utf-8"?>
<ds:datastoreItem xmlns:ds="http://schemas.openxmlformats.org/officeDocument/2006/customXml" ds:itemID="{4D5BAB77-79E1-4739-AA51-10C9079186D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Office Theme</Template>
  <TotalTime>2283</TotalTime>
  <Words>1369</Words>
  <Application>Microsoft Macintosh PowerPoint</Application>
  <PresentationFormat>Widescreen</PresentationFormat>
  <Paragraphs>173</Paragraphs>
  <Slides>11</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Arial,Sans-Serif</vt:lpstr>
      <vt:lpstr>Calibri</vt:lpstr>
      <vt:lpstr>MyriadPro</vt:lpstr>
      <vt:lpstr>Tenorite</vt:lpstr>
      <vt:lpstr>Times New Roman</vt:lpstr>
      <vt:lpstr>Wingdings</vt:lpstr>
      <vt:lpstr>Office Theme</vt:lpstr>
      <vt:lpstr>Les Probiotiques en prévention des infections chez les enfants</vt:lpstr>
      <vt:lpstr>PowerPoint Presentation</vt:lpstr>
      <vt:lpstr>Introduction</vt:lpstr>
      <vt:lpstr>Les probiotiques ont-ils un effet sur l’incidence, durée et sévérité des symptômes des infections GI et/ou respiratoire chez les enfants fréquentant les garderies/maternelle?    P: Enfants de 1-6 ans en garderie I: Utilisation de probiotique régulière C: Non-utilisation de probiotique O: Incidence de maladie infectieuse respiratoire/gastro-intestinale, et leur évolution (ex: durée, sévérité, etc.)</vt:lpstr>
      <vt:lpstr>Méthodes</vt:lpstr>
      <vt:lpstr>Méthodes</vt:lpstr>
      <vt:lpstr>Études</vt:lpstr>
      <vt:lpstr>Résultats</vt:lpstr>
      <vt:lpstr>Discussion</vt:lpstr>
      <vt:lpstr>Conclusion </vt:lpstr>
      <vt:lpstr>Merci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Probiotiques en prévention des infections chez les enfants</dc:title>
  <dc:creator>Shogher Boyadjian</dc:creator>
  <cp:lastModifiedBy>Shogher Boyadjian</cp:lastModifiedBy>
  <cp:revision>32</cp:revision>
  <dcterms:created xsi:type="dcterms:W3CDTF">2023-05-10T17:52:47Z</dcterms:created>
  <dcterms:modified xsi:type="dcterms:W3CDTF">2023-05-28T01:16:37Z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