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6"/>
  </p:notesMasterIdLst>
  <p:sldIdLst>
    <p:sldId id="256" r:id="rId3"/>
    <p:sldId id="327" r:id="rId4"/>
    <p:sldId id="275" r:id="rId5"/>
    <p:sldId id="345" r:id="rId6"/>
    <p:sldId id="311" r:id="rId7"/>
    <p:sldId id="291" r:id="rId8"/>
    <p:sldId id="260" r:id="rId9"/>
    <p:sldId id="328" r:id="rId10"/>
    <p:sldId id="329" r:id="rId11"/>
    <p:sldId id="352" r:id="rId12"/>
    <p:sldId id="356" r:id="rId13"/>
    <p:sldId id="339" r:id="rId14"/>
    <p:sldId id="350" r:id="rId15"/>
    <p:sldId id="342" r:id="rId16"/>
    <p:sldId id="351" r:id="rId17"/>
    <p:sldId id="343" r:id="rId18"/>
    <p:sldId id="357" r:id="rId19"/>
    <p:sldId id="258" r:id="rId20"/>
    <p:sldId id="354" r:id="rId21"/>
    <p:sldId id="353" r:id="rId22"/>
    <p:sldId id="346" r:id="rId23"/>
    <p:sldId id="349" r:id="rId24"/>
    <p:sldId id="355" r:id="rId25"/>
    <p:sldId id="308" r:id="rId26"/>
    <p:sldId id="347" r:id="rId27"/>
    <p:sldId id="348" r:id="rId28"/>
    <p:sldId id="289" r:id="rId29"/>
    <p:sldId id="334" r:id="rId30"/>
    <p:sldId id="335" r:id="rId31"/>
    <p:sldId id="336" r:id="rId32"/>
    <p:sldId id="344" r:id="rId33"/>
    <p:sldId id="331" r:id="rId34"/>
    <p:sldId id="330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6B"/>
    <a:srgbClr val="FFB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/>
    <p:restoredTop sz="88542"/>
  </p:normalViewPr>
  <p:slideViewPr>
    <p:cSldViewPr snapToGrid="0">
      <p:cViewPr varScale="1">
        <p:scale>
          <a:sx n="135" d="100"/>
          <a:sy n="135" d="100"/>
        </p:scale>
        <p:origin x="19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7431C-58FA-B943-9553-E7C79BC63142}" type="doc">
      <dgm:prSet loTypeId="urn:microsoft.com/office/officeart/2005/8/layout/process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81FDD9-66DC-4147-96A5-2BCDEDC86B2E}">
      <dgm:prSet phldrT="[Text]"/>
      <dgm:spPr/>
      <dgm:t>
        <a:bodyPr/>
        <a:lstStyle/>
        <a:p>
          <a:r>
            <a:rPr lang="en-US" dirty="0"/>
            <a:t>68 études</a:t>
          </a:r>
        </a:p>
      </dgm:t>
    </dgm:pt>
    <dgm:pt modelId="{B2CA3D4E-C098-494A-824F-25670425EF24}" type="parTrans" cxnId="{8F107C35-940D-C548-8D5A-A82508DC881C}">
      <dgm:prSet/>
      <dgm:spPr/>
      <dgm:t>
        <a:bodyPr/>
        <a:lstStyle/>
        <a:p>
          <a:endParaRPr lang="en-US"/>
        </a:p>
      </dgm:t>
    </dgm:pt>
    <dgm:pt modelId="{F137D411-0749-7A4E-BC2E-2ADD6B354191}" type="sibTrans" cxnId="{8F107C35-940D-C548-8D5A-A82508DC881C}">
      <dgm:prSet/>
      <dgm:spPr/>
      <dgm:t>
        <a:bodyPr/>
        <a:lstStyle/>
        <a:p>
          <a:endParaRPr lang="en-US"/>
        </a:p>
      </dgm:t>
    </dgm:pt>
    <dgm:pt modelId="{3C30ECCF-262A-1241-85C1-6B5D79C88887}">
      <dgm:prSet phldrT="[Text]"/>
      <dgm:spPr/>
      <dgm:t>
        <a:bodyPr/>
        <a:lstStyle/>
        <a:p>
          <a:r>
            <a:rPr lang="en-US" dirty="0"/>
            <a:t>18 études</a:t>
          </a:r>
        </a:p>
      </dgm:t>
    </dgm:pt>
    <dgm:pt modelId="{A2AB7DC8-CA79-F545-B2C0-7A5A24127B59}" type="parTrans" cxnId="{014905A2-431C-5743-9E9E-69E46C5E81B7}">
      <dgm:prSet/>
      <dgm:spPr/>
      <dgm:t>
        <a:bodyPr/>
        <a:lstStyle/>
        <a:p>
          <a:endParaRPr lang="en-US"/>
        </a:p>
      </dgm:t>
    </dgm:pt>
    <dgm:pt modelId="{00AC8D29-DCBB-DF44-895A-7CF1A2019252}" type="sibTrans" cxnId="{014905A2-431C-5743-9E9E-69E46C5E81B7}">
      <dgm:prSet/>
      <dgm:spPr/>
      <dgm:t>
        <a:bodyPr/>
        <a:lstStyle/>
        <a:p>
          <a:endParaRPr lang="en-US"/>
        </a:p>
      </dgm:t>
    </dgm:pt>
    <dgm:pt modelId="{6C546F5D-23CA-0246-A90D-3B8718724AF0}">
      <dgm:prSet phldrT="[Text]"/>
      <dgm:spPr/>
      <dgm:t>
        <a:bodyPr/>
        <a:lstStyle/>
        <a:p>
          <a:r>
            <a:rPr lang="en-US" dirty="0"/>
            <a:t>6 études</a:t>
          </a:r>
        </a:p>
      </dgm:t>
    </dgm:pt>
    <dgm:pt modelId="{DEBDFAAE-5964-7048-AA8C-803790C2D842}" type="parTrans" cxnId="{E6C619AC-36F5-BB4F-A31C-1F705AC0AE7A}">
      <dgm:prSet/>
      <dgm:spPr/>
      <dgm:t>
        <a:bodyPr/>
        <a:lstStyle/>
        <a:p>
          <a:endParaRPr lang="en-US"/>
        </a:p>
      </dgm:t>
    </dgm:pt>
    <dgm:pt modelId="{C5AAE41D-7675-D848-805A-748397C7BAEA}" type="sibTrans" cxnId="{E6C619AC-36F5-BB4F-A31C-1F705AC0AE7A}">
      <dgm:prSet/>
      <dgm:spPr/>
      <dgm:t>
        <a:bodyPr/>
        <a:lstStyle/>
        <a:p>
          <a:endParaRPr lang="en-US"/>
        </a:p>
      </dgm:t>
    </dgm:pt>
    <dgm:pt modelId="{8023478E-B191-CC4F-8BC0-62AB779D5950}">
      <dgm:prSet/>
      <dgm:spPr/>
      <dgm:t>
        <a:bodyPr/>
        <a:lstStyle/>
        <a:p>
          <a:r>
            <a:rPr lang="en-US" dirty="0"/>
            <a:t>6 études</a:t>
          </a:r>
        </a:p>
      </dgm:t>
    </dgm:pt>
    <dgm:pt modelId="{635030D1-13EB-B24B-9A21-3D55E06CAE84}" type="parTrans" cxnId="{B17B7C7F-07EA-744C-8F03-753474D20E89}">
      <dgm:prSet/>
      <dgm:spPr/>
      <dgm:t>
        <a:bodyPr/>
        <a:lstStyle/>
        <a:p>
          <a:endParaRPr lang="en-US"/>
        </a:p>
      </dgm:t>
    </dgm:pt>
    <dgm:pt modelId="{3B3AC2D0-AE5D-544A-9FE4-9D00DC1AFD3A}" type="sibTrans" cxnId="{B17B7C7F-07EA-744C-8F03-753474D20E89}">
      <dgm:prSet/>
      <dgm:spPr/>
      <dgm:t>
        <a:bodyPr/>
        <a:lstStyle/>
        <a:p>
          <a:endParaRPr lang="en-US"/>
        </a:p>
      </dgm:t>
    </dgm:pt>
    <dgm:pt modelId="{6C6DA681-BF57-D547-A8B0-867B5FC0033B}" type="pres">
      <dgm:prSet presAssocID="{DB67431C-58FA-B943-9553-E7C79BC63142}" presName="linearFlow" presStyleCnt="0">
        <dgm:presLayoutVars>
          <dgm:resizeHandles val="exact"/>
        </dgm:presLayoutVars>
      </dgm:prSet>
      <dgm:spPr/>
    </dgm:pt>
    <dgm:pt modelId="{FDD8155F-84D3-2241-8A7B-CD6862F0E1B7}" type="pres">
      <dgm:prSet presAssocID="{C681FDD9-66DC-4147-96A5-2BCDEDC86B2E}" presName="node" presStyleLbl="node1" presStyleIdx="0" presStyleCnt="4">
        <dgm:presLayoutVars>
          <dgm:bulletEnabled val="1"/>
        </dgm:presLayoutVars>
      </dgm:prSet>
      <dgm:spPr/>
    </dgm:pt>
    <dgm:pt modelId="{26BB1C4F-FD2E-E748-892A-980FB93CC9B9}" type="pres">
      <dgm:prSet presAssocID="{F137D411-0749-7A4E-BC2E-2ADD6B354191}" presName="sibTrans" presStyleLbl="sibTrans2D1" presStyleIdx="0" presStyleCnt="3"/>
      <dgm:spPr/>
    </dgm:pt>
    <dgm:pt modelId="{1319D5B6-53BE-0A42-8A64-539E4E546DD1}" type="pres">
      <dgm:prSet presAssocID="{F137D411-0749-7A4E-BC2E-2ADD6B354191}" presName="connectorText" presStyleLbl="sibTrans2D1" presStyleIdx="0" presStyleCnt="3"/>
      <dgm:spPr/>
    </dgm:pt>
    <dgm:pt modelId="{25AD7630-EB8B-9246-AE5D-CC04CA5FCB7A}" type="pres">
      <dgm:prSet presAssocID="{3C30ECCF-262A-1241-85C1-6B5D79C88887}" presName="node" presStyleLbl="node1" presStyleIdx="1" presStyleCnt="4">
        <dgm:presLayoutVars>
          <dgm:bulletEnabled val="1"/>
        </dgm:presLayoutVars>
      </dgm:prSet>
      <dgm:spPr/>
    </dgm:pt>
    <dgm:pt modelId="{337F14BC-CF6F-0F46-BB23-F6D3D7A12A6E}" type="pres">
      <dgm:prSet presAssocID="{00AC8D29-DCBB-DF44-895A-7CF1A2019252}" presName="sibTrans" presStyleLbl="sibTrans2D1" presStyleIdx="1" presStyleCnt="3"/>
      <dgm:spPr/>
    </dgm:pt>
    <dgm:pt modelId="{145F2D0F-C345-2D4B-A25D-7E3F270B5056}" type="pres">
      <dgm:prSet presAssocID="{00AC8D29-DCBB-DF44-895A-7CF1A2019252}" presName="connectorText" presStyleLbl="sibTrans2D1" presStyleIdx="1" presStyleCnt="3"/>
      <dgm:spPr/>
    </dgm:pt>
    <dgm:pt modelId="{6A7AFE50-5136-C54A-8292-86C8644D2366}" type="pres">
      <dgm:prSet presAssocID="{6C546F5D-23CA-0246-A90D-3B8718724AF0}" presName="node" presStyleLbl="node1" presStyleIdx="2" presStyleCnt="4">
        <dgm:presLayoutVars>
          <dgm:bulletEnabled val="1"/>
        </dgm:presLayoutVars>
      </dgm:prSet>
      <dgm:spPr/>
    </dgm:pt>
    <dgm:pt modelId="{2CA25A4A-5C11-CB43-B421-709E5697BABD}" type="pres">
      <dgm:prSet presAssocID="{C5AAE41D-7675-D848-805A-748397C7BAEA}" presName="sibTrans" presStyleLbl="sibTrans2D1" presStyleIdx="2" presStyleCnt="3"/>
      <dgm:spPr/>
    </dgm:pt>
    <dgm:pt modelId="{5D370388-C6ED-F549-8336-3EE68FDEE313}" type="pres">
      <dgm:prSet presAssocID="{C5AAE41D-7675-D848-805A-748397C7BAEA}" presName="connectorText" presStyleLbl="sibTrans2D1" presStyleIdx="2" presStyleCnt="3"/>
      <dgm:spPr/>
    </dgm:pt>
    <dgm:pt modelId="{692A8349-7B72-9D44-8523-E5996CDEE6F2}" type="pres">
      <dgm:prSet presAssocID="{8023478E-B191-CC4F-8BC0-62AB779D5950}" presName="node" presStyleLbl="node1" presStyleIdx="3" presStyleCnt="4">
        <dgm:presLayoutVars>
          <dgm:bulletEnabled val="1"/>
        </dgm:presLayoutVars>
      </dgm:prSet>
      <dgm:spPr/>
    </dgm:pt>
  </dgm:ptLst>
  <dgm:cxnLst>
    <dgm:cxn modelId="{8564B427-07DC-D14B-A792-4582F47629C2}" type="presOf" srcId="{6C546F5D-23CA-0246-A90D-3B8718724AF0}" destId="{6A7AFE50-5136-C54A-8292-86C8644D2366}" srcOrd="0" destOrd="0" presId="urn:microsoft.com/office/officeart/2005/8/layout/process2"/>
    <dgm:cxn modelId="{44B6AE2A-85F6-D646-9D07-CA26D4AB4170}" type="presOf" srcId="{C5AAE41D-7675-D848-805A-748397C7BAEA}" destId="{2CA25A4A-5C11-CB43-B421-709E5697BABD}" srcOrd="0" destOrd="0" presId="urn:microsoft.com/office/officeart/2005/8/layout/process2"/>
    <dgm:cxn modelId="{8F107C35-940D-C548-8D5A-A82508DC881C}" srcId="{DB67431C-58FA-B943-9553-E7C79BC63142}" destId="{C681FDD9-66DC-4147-96A5-2BCDEDC86B2E}" srcOrd="0" destOrd="0" parTransId="{B2CA3D4E-C098-494A-824F-25670425EF24}" sibTransId="{F137D411-0749-7A4E-BC2E-2ADD6B354191}"/>
    <dgm:cxn modelId="{D1A89E56-AB54-314A-95D7-BD6AF17B2B7A}" type="presOf" srcId="{C681FDD9-66DC-4147-96A5-2BCDEDC86B2E}" destId="{FDD8155F-84D3-2241-8A7B-CD6862F0E1B7}" srcOrd="0" destOrd="0" presId="urn:microsoft.com/office/officeart/2005/8/layout/process2"/>
    <dgm:cxn modelId="{9ED5615F-2DA0-5043-9A43-D99CD18EDEC8}" type="presOf" srcId="{3C30ECCF-262A-1241-85C1-6B5D79C88887}" destId="{25AD7630-EB8B-9246-AE5D-CC04CA5FCB7A}" srcOrd="0" destOrd="0" presId="urn:microsoft.com/office/officeart/2005/8/layout/process2"/>
    <dgm:cxn modelId="{B17B7C7F-07EA-744C-8F03-753474D20E89}" srcId="{DB67431C-58FA-B943-9553-E7C79BC63142}" destId="{8023478E-B191-CC4F-8BC0-62AB779D5950}" srcOrd="3" destOrd="0" parTransId="{635030D1-13EB-B24B-9A21-3D55E06CAE84}" sibTransId="{3B3AC2D0-AE5D-544A-9FE4-9D00DC1AFD3A}"/>
    <dgm:cxn modelId="{BEDD7796-4A78-3D46-89D5-13DACC28A5E4}" type="presOf" srcId="{00AC8D29-DCBB-DF44-895A-7CF1A2019252}" destId="{337F14BC-CF6F-0F46-BB23-F6D3D7A12A6E}" srcOrd="0" destOrd="0" presId="urn:microsoft.com/office/officeart/2005/8/layout/process2"/>
    <dgm:cxn modelId="{5AC4E197-581E-1F48-B659-E62D62EB5407}" type="presOf" srcId="{00AC8D29-DCBB-DF44-895A-7CF1A2019252}" destId="{145F2D0F-C345-2D4B-A25D-7E3F270B5056}" srcOrd="1" destOrd="0" presId="urn:microsoft.com/office/officeart/2005/8/layout/process2"/>
    <dgm:cxn modelId="{EA4074A1-ADB4-B54A-A764-A8023D8AAA0C}" type="presOf" srcId="{8023478E-B191-CC4F-8BC0-62AB779D5950}" destId="{692A8349-7B72-9D44-8523-E5996CDEE6F2}" srcOrd="0" destOrd="0" presId="urn:microsoft.com/office/officeart/2005/8/layout/process2"/>
    <dgm:cxn modelId="{014905A2-431C-5743-9E9E-69E46C5E81B7}" srcId="{DB67431C-58FA-B943-9553-E7C79BC63142}" destId="{3C30ECCF-262A-1241-85C1-6B5D79C88887}" srcOrd="1" destOrd="0" parTransId="{A2AB7DC8-CA79-F545-B2C0-7A5A24127B59}" sibTransId="{00AC8D29-DCBB-DF44-895A-7CF1A2019252}"/>
    <dgm:cxn modelId="{E6C619AC-36F5-BB4F-A31C-1F705AC0AE7A}" srcId="{DB67431C-58FA-B943-9553-E7C79BC63142}" destId="{6C546F5D-23CA-0246-A90D-3B8718724AF0}" srcOrd="2" destOrd="0" parTransId="{DEBDFAAE-5964-7048-AA8C-803790C2D842}" sibTransId="{C5AAE41D-7675-D848-805A-748397C7BAEA}"/>
    <dgm:cxn modelId="{3AC34EB8-3BD7-1C44-A84B-254E7418601D}" type="presOf" srcId="{C5AAE41D-7675-D848-805A-748397C7BAEA}" destId="{5D370388-C6ED-F549-8336-3EE68FDEE313}" srcOrd="1" destOrd="0" presId="urn:microsoft.com/office/officeart/2005/8/layout/process2"/>
    <dgm:cxn modelId="{B017E7C9-FDDC-2840-8A14-22BC8CB2B8DC}" type="presOf" srcId="{DB67431C-58FA-B943-9553-E7C79BC63142}" destId="{6C6DA681-BF57-D547-A8B0-867B5FC0033B}" srcOrd="0" destOrd="0" presId="urn:microsoft.com/office/officeart/2005/8/layout/process2"/>
    <dgm:cxn modelId="{7A7A99FD-9AFF-9748-8A57-65FD733DC068}" type="presOf" srcId="{F137D411-0749-7A4E-BC2E-2ADD6B354191}" destId="{26BB1C4F-FD2E-E748-892A-980FB93CC9B9}" srcOrd="0" destOrd="0" presId="urn:microsoft.com/office/officeart/2005/8/layout/process2"/>
    <dgm:cxn modelId="{491744FF-3096-E54B-8A5F-35CEDDB2356D}" type="presOf" srcId="{F137D411-0749-7A4E-BC2E-2ADD6B354191}" destId="{1319D5B6-53BE-0A42-8A64-539E4E546DD1}" srcOrd="1" destOrd="0" presId="urn:microsoft.com/office/officeart/2005/8/layout/process2"/>
    <dgm:cxn modelId="{EFB8A49E-E987-C542-9C63-2AA8A92ECC63}" type="presParOf" srcId="{6C6DA681-BF57-D547-A8B0-867B5FC0033B}" destId="{FDD8155F-84D3-2241-8A7B-CD6862F0E1B7}" srcOrd="0" destOrd="0" presId="urn:microsoft.com/office/officeart/2005/8/layout/process2"/>
    <dgm:cxn modelId="{062E526A-B682-4F4D-9423-60601344BE1F}" type="presParOf" srcId="{6C6DA681-BF57-D547-A8B0-867B5FC0033B}" destId="{26BB1C4F-FD2E-E748-892A-980FB93CC9B9}" srcOrd="1" destOrd="0" presId="urn:microsoft.com/office/officeart/2005/8/layout/process2"/>
    <dgm:cxn modelId="{9CB11828-D2C8-6849-82AE-407D4D574941}" type="presParOf" srcId="{26BB1C4F-FD2E-E748-892A-980FB93CC9B9}" destId="{1319D5B6-53BE-0A42-8A64-539E4E546DD1}" srcOrd="0" destOrd="0" presId="urn:microsoft.com/office/officeart/2005/8/layout/process2"/>
    <dgm:cxn modelId="{513BE671-A3AA-EC4D-ADE6-14483A8BD9D5}" type="presParOf" srcId="{6C6DA681-BF57-D547-A8B0-867B5FC0033B}" destId="{25AD7630-EB8B-9246-AE5D-CC04CA5FCB7A}" srcOrd="2" destOrd="0" presId="urn:microsoft.com/office/officeart/2005/8/layout/process2"/>
    <dgm:cxn modelId="{DE813E50-4D99-DD47-BA6E-41450E2263B2}" type="presParOf" srcId="{6C6DA681-BF57-D547-A8B0-867B5FC0033B}" destId="{337F14BC-CF6F-0F46-BB23-F6D3D7A12A6E}" srcOrd="3" destOrd="0" presId="urn:microsoft.com/office/officeart/2005/8/layout/process2"/>
    <dgm:cxn modelId="{4A240EC9-8FAD-4042-9F3A-E330D810D94A}" type="presParOf" srcId="{337F14BC-CF6F-0F46-BB23-F6D3D7A12A6E}" destId="{145F2D0F-C345-2D4B-A25D-7E3F270B5056}" srcOrd="0" destOrd="0" presId="urn:microsoft.com/office/officeart/2005/8/layout/process2"/>
    <dgm:cxn modelId="{989C7097-C07A-4547-B16D-09DD3F6C9AE2}" type="presParOf" srcId="{6C6DA681-BF57-D547-A8B0-867B5FC0033B}" destId="{6A7AFE50-5136-C54A-8292-86C8644D2366}" srcOrd="4" destOrd="0" presId="urn:microsoft.com/office/officeart/2005/8/layout/process2"/>
    <dgm:cxn modelId="{C2538883-028B-F541-B177-57B25A5CE9F1}" type="presParOf" srcId="{6C6DA681-BF57-D547-A8B0-867B5FC0033B}" destId="{2CA25A4A-5C11-CB43-B421-709E5697BABD}" srcOrd="5" destOrd="0" presId="urn:microsoft.com/office/officeart/2005/8/layout/process2"/>
    <dgm:cxn modelId="{10B14227-1B92-2445-BE0E-EF62AAFC755C}" type="presParOf" srcId="{2CA25A4A-5C11-CB43-B421-709E5697BABD}" destId="{5D370388-C6ED-F549-8336-3EE68FDEE313}" srcOrd="0" destOrd="0" presId="urn:microsoft.com/office/officeart/2005/8/layout/process2"/>
    <dgm:cxn modelId="{DAF9E702-9F91-9949-93FE-543DA80B5CFA}" type="presParOf" srcId="{6C6DA681-BF57-D547-A8B0-867B5FC0033B}" destId="{692A8349-7B72-9D44-8523-E5996CDEE6F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8155F-84D3-2241-8A7B-CD6862F0E1B7}">
      <dsp:nvSpPr>
        <dsp:cNvPr id="0" name=""/>
        <dsp:cNvSpPr/>
      </dsp:nvSpPr>
      <dsp:spPr>
        <a:xfrm>
          <a:off x="1386962" y="1893"/>
          <a:ext cx="1267987" cy="7044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68 études</a:t>
          </a:r>
        </a:p>
      </dsp:txBody>
      <dsp:txXfrm>
        <a:off x="1407594" y="22525"/>
        <a:ext cx="1226723" cy="663173"/>
      </dsp:txXfrm>
    </dsp:sp>
    <dsp:sp modelId="{26BB1C4F-FD2E-E748-892A-980FB93CC9B9}">
      <dsp:nvSpPr>
        <dsp:cNvPr id="0" name=""/>
        <dsp:cNvSpPr/>
      </dsp:nvSpPr>
      <dsp:spPr>
        <a:xfrm rot="5400000">
          <a:off x="1888874" y="723941"/>
          <a:ext cx="264164" cy="31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925858" y="750357"/>
        <a:ext cx="190198" cy="184915"/>
      </dsp:txXfrm>
    </dsp:sp>
    <dsp:sp modelId="{25AD7630-EB8B-9246-AE5D-CC04CA5FCB7A}">
      <dsp:nvSpPr>
        <dsp:cNvPr id="0" name=""/>
        <dsp:cNvSpPr/>
      </dsp:nvSpPr>
      <dsp:spPr>
        <a:xfrm>
          <a:off x="1386962" y="1058549"/>
          <a:ext cx="1267987" cy="704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18 études</a:t>
          </a:r>
        </a:p>
      </dsp:txBody>
      <dsp:txXfrm>
        <a:off x="1407594" y="1079181"/>
        <a:ext cx="1226723" cy="663173"/>
      </dsp:txXfrm>
    </dsp:sp>
    <dsp:sp modelId="{337F14BC-CF6F-0F46-BB23-F6D3D7A12A6E}">
      <dsp:nvSpPr>
        <dsp:cNvPr id="0" name=""/>
        <dsp:cNvSpPr/>
      </dsp:nvSpPr>
      <dsp:spPr>
        <a:xfrm rot="5400000">
          <a:off x="1888874" y="1780598"/>
          <a:ext cx="264164" cy="31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925858" y="1807014"/>
        <a:ext cx="190198" cy="184915"/>
      </dsp:txXfrm>
    </dsp:sp>
    <dsp:sp modelId="{6A7AFE50-5136-C54A-8292-86C8644D2366}">
      <dsp:nvSpPr>
        <dsp:cNvPr id="0" name=""/>
        <dsp:cNvSpPr/>
      </dsp:nvSpPr>
      <dsp:spPr>
        <a:xfrm>
          <a:off x="1386962" y="2115205"/>
          <a:ext cx="1267987" cy="7044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 études</a:t>
          </a:r>
        </a:p>
      </dsp:txBody>
      <dsp:txXfrm>
        <a:off x="1407594" y="2135837"/>
        <a:ext cx="1226723" cy="663173"/>
      </dsp:txXfrm>
    </dsp:sp>
    <dsp:sp modelId="{2CA25A4A-5C11-CB43-B421-709E5697BABD}">
      <dsp:nvSpPr>
        <dsp:cNvPr id="0" name=""/>
        <dsp:cNvSpPr/>
      </dsp:nvSpPr>
      <dsp:spPr>
        <a:xfrm rot="5400000">
          <a:off x="1888874" y="2837254"/>
          <a:ext cx="264164" cy="316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925858" y="2863670"/>
        <a:ext cx="190198" cy="184915"/>
      </dsp:txXfrm>
    </dsp:sp>
    <dsp:sp modelId="{692A8349-7B72-9D44-8523-E5996CDEE6F2}">
      <dsp:nvSpPr>
        <dsp:cNvPr id="0" name=""/>
        <dsp:cNvSpPr/>
      </dsp:nvSpPr>
      <dsp:spPr>
        <a:xfrm>
          <a:off x="1386962" y="3171861"/>
          <a:ext cx="1267987" cy="704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 études</a:t>
          </a:r>
        </a:p>
      </dsp:txBody>
      <dsp:txXfrm>
        <a:off x="1407594" y="3192493"/>
        <a:ext cx="1226723" cy="66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c490f2fbd_3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9c490f2fbd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Seuil de valeur de PCT pas adapté pour l’âge.  « The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cut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-off value of 0.25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mL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same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adult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trials to select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subjects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respiratory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tract infections in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whom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antibiotic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administration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strongly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discouraged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recommended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».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say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« A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studies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have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shown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PCT values of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0.5 and 2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mL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useful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differentiating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viral and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bacterial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CAP.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values are not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sufficiently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sensitive and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specific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because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significant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overlap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data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collected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viral,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bacterial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mixed infection. » </a:t>
            </a:r>
            <a:endParaRPr lang="fr-CA" sz="1100" dirty="0"/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5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fr-CA" sz="3200" b="0" i="0" dirty="0">
                <a:solidFill>
                  <a:srgbClr val="050505"/>
                </a:solidFill>
                <a:effectLst/>
                <a:latin typeface="system-ui"/>
              </a:rPr>
              <a:t>wu ils arrêtent l’</a:t>
            </a:r>
            <a:r>
              <a:rPr lang="fr-CA" sz="3200" b="0" i="0" dirty="0" err="1">
                <a:solidFill>
                  <a:srgbClr val="050505"/>
                </a:solidFill>
                <a:effectLst/>
                <a:latin typeface="system-ui"/>
              </a:rPr>
              <a:t>atb</a:t>
            </a:r>
            <a:r>
              <a:rPr lang="fr-CA" sz="3200" b="0" i="0" dirty="0">
                <a:solidFill>
                  <a:srgbClr val="050505"/>
                </a:solidFill>
                <a:effectLst/>
                <a:latin typeface="system-ui"/>
              </a:rPr>
              <a:t> quand c’est une diminution de </a:t>
            </a:r>
            <a:r>
              <a:rPr lang="fr-CA" sz="3200" b="0" i="0" dirty="0" err="1">
                <a:solidFill>
                  <a:srgbClr val="050505"/>
                </a:solidFill>
                <a:effectLst/>
                <a:latin typeface="system-ui"/>
              </a:rPr>
              <a:t>pct</a:t>
            </a:r>
            <a:r>
              <a:rPr lang="fr-CA" sz="3200" b="0" i="0" dirty="0">
                <a:solidFill>
                  <a:srgbClr val="050505"/>
                </a:solidFill>
                <a:effectLst/>
                <a:latin typeface="system-ui"/>
              </a:rPr>
              <a:t> de 90%</a:t>
            </a:r>
            <a:endParaRPr lang="fr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AUC ranges in val</a:t>
            </a:r>
          </a:p>
          <a:p>
            <a:pPr algn="just">
              <a:lnSpc>
                <a:spcPct val="200000"/>
              </a:lnSpc>
            </a:pP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ue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0 to 1. A model </a:t>
            </a: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whose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predictions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are 100% </a:t>
            </a: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wrong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has an AUC of 0.0; one </a:t>
            </a: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whose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CA" sz="3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predictions</a:t>
            </a:r>
            <a:r>
              <a:rPr lang="fr-CA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are 100% correct has an AUC of 1.0.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Division en 4 groupes</a:t>
            </a:r>
            <a:endParaRPr lang="fr-CA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: léger (congé de l’urgence) </a:t>
            </a:r>
            <a:endParaRPr lang="fr-CA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: léger-mod (hospitalisé) </a:t>
            </a:r>
            <a:endParaRPr lang="fr-CA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3: mod-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(hospitalisé avec fluides/o2/pneumonie compliqué) </a:t>
            </a:r>
            <a:endParaRPr lang="fr-CA" sz="3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4: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severe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(USI, sous amines, drain thoracique, sepsis </a:t>
            </a:r>
            <a:r>
              <a:rPr lang="fr-CA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sév</a:t>
            </a: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.) </a:t>
            </a:r>
            <a:endParaRPr lang="fr-CA" sz="3200" b="0" dirty="0">
              <a:effectLst/>
            </a:endParaRPr>
          </a:p>
          <a:p>
            <a:br>
              <a:rPr lang="fr-CA" sz="3200" dirty="0"/>
            </a:br>
            <a:endParaRPr lang="fr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endParaRPr lang="fr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8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3200" dirty="0">
                <a:effectLst/>
                <a:latin typeface="Times" pitchFamily="2" charset="0"/>
              </a:rPr>
              <a:t>Blood for PCT </a:t>
            </a:r>
            <a:r>
              <a:rPr lang="fr-CA" sz="3200" dirty="0" err="1">
                <a:effectLst/>
                <a:latin typeface="Times" pitchFamily="2" charset="0"/>
              </a:rPr>
              <a:t>was</a:t>
            </a:r>
            <a:r>
              <a:rPr lang="fr-CA" sz="3200" dirty="0">
                <a:effectLst/>
                <a:latin typeface="Times" pitchFamily="2" charset="0"/>
              </a:rPr>
              <a:t> </a:t>
            </a:r>
            <a:r>
              <a:rPr lang="fr-CA" sz="3200" dirty="0" err="1">
                <a:effectLst/>
                <a:latin typeface="Times" pitchFamily="2" charset="0"/>
              </a:rPr>
              <a:t>collected</a:t>
            </a:r>
            <a:r>
              <a:rPr lang="fr-CA" sz="3200" dirty="0">
                <a:effectLst/>
                <a:latin typeface="Times" pitchFamily="2" charset="0"/>
              </a:rPr>
              <a:t> at </a:t>
            </a:r>
            <a:r>
              <a:rPr lang="fr-CA" sz="3200" dirty="0" err="1">
                <a:effectLst/>
                <a:latin typeface="Times" pitchFamily="2" charset="0"/>
              </a:rPr>
              <a:t>enrollment</a:t>
            </a:r>
            <a:r>
              <a:rPr lang="fr-CA" sz="3200" dirty="0">
                <a:effectLst/>
                <a:latin typeface="Times" pitchFamily="2" charset="0"/>
              </a:rPr>
              <a:t> (</a:t>
            </a:r>
            <a:r>
              <a:rPr lang="fr-CA" sz="3200" dirty="0" err="1">
                <a:effectLst/>
                <a:latin typeface="Times" pitchFamily="2" charset="0"/>
              </a:rPr>
              <a:t>blinded</a:t>
            </a:r>
            <a:r>
              <a:rPr lang="fr-CA" sz="3200" dirty="0">
                <a:effectLst/>
                <a:latin typeface="Times" pitchFamily="2" charset="0"/>
              </a:rPr>
              <a:t> to </a:t>
            </a:r>
            <a:r>
              <a:rPr lang="fr-CA" sz="3200" dirty="0" err="1">
                <a:effectLst/>
                <a:latin typeface="Times" pitchFamily="2" charset="0"/>
              </a:rPr>
              <a:t>clinicians</a:t>
            </a:r>
            <a:r>
              <a:rPr lang="fr-CA" sz="3200" dirty="0">
                <a:effectLst/>
                <a:latin typeface="Times" pitchFamily="2" charset="0"/>
              </a:rPr>
              <a:t>). </a:t>
            </a:r>
            <a:r>
              <a:rPr lang="fr-CA" sz="3200" dirty="0" err="1">
                <a:effectLst/>
                <a:latin typeface="Times" pitchFamily="2" charset="0"/>
              </a:rPr>
              <a:t>We</a:t>
            </a:r>
            <a:r>
              <a:rPr lang="fr-CA" sz="3200" dirty="0">
                <a:effectLst/>
                <a:latin typeface="Times" pitchFamily="2" charset="0"/>
              </a:rPr>
              <a:t> </a:t>
            </a:r>
            <a:r>
              <a:rPr lang="fr-CA" sz="3200" dirty="0" err="1">
                <a:effectLst/>
                <a:latin typeface="Times" pitchFamily="2" charset="0"/>
              </a:rPr>
              <a:t>modeled</a:t>
            </a:r>
            <a:r>
              <a:rPr lang="fr-CA" sz="3200" dirty="0">
                <a:effectLst/>
                <a:latin typeface="Times" pitchFamily="2" charset="0"/>
              </a:rPr>
              <a:t> associations </a:t>
            </a:r>
            <a:r>
              <a:rPr lang="fr-CA" sz="3200" dirty="0" err="1">
                <a:effectLst/>
                <a:latin typeface="Times" pitchFamily="2" charset="0"/>
              </a:rPr>
              <a:t>between</a:t>
            </a:r>
            <a:r>
              <a:rPr lang="fr-CA" sz="3200" dirty="0">
                <a:effectLst/>
                <a:latin typeface="Times" pitchFamily="2" charset="0"/>
              </a:rPr>
              <a:t> PCT and (1) </a:t>
            </a:r>
            <a:r>
              <a:rPr lang="fr-CA" sz="3200" dirty="0" err="1">
                <a:effectLst/>
                <a:latin typeface="Times" pitchFamily="2" charset="0"/>
              </a:rPr>
              <a:t>antibiotic</a:t>
            </a:r>
            <a:r>
              <a:rPr lang="fr-CA" sz="3200" dirty="0">
                <a:effectLst/>
                <a:latin typeface="Times" pitchFamily="2" charset="0"/>
              </a:rPr>
              <a:t> initiation and (2) </a:t>
            </a:r>
            <a:r>
              <a:rPr lang="fr-CA" sz="3200" dirty="0" err="1">
                <a:effectLst/>
                <a:latin typeface="Times" pitchFamily="2" charset="0"/>
              </a:rPr>
              <a:t>antibiotic</a:t>
            </a:r>
            <a:endParaRPr lang="fr-CA" sz="3200" dirty="0">
              <a:effectLst/>
              <a:latin typeface="Times" pitchFamily="2" charset="0"/>
            </a:endParaRPr>
          </a:p>
          <a:p>
            <a:r>
              <a:rPr lang="fr-CA" sz="3200" dirty="0" err="1">
                <a:effectLst/>
                <a:latin typeface="Times" pitchFamily="2" charset="0"/>
              </a:rPr>
              <a:t>selection</a:t>
            </a:r>
            <a:r>
              <a:rPr lang="fr-CA" sz="3200" dirty="0">
                <a:effectLst/>
                <a:latin typeface="Times" pitchFamily="2" charset="0"/>
              </a:rPr>
              <a:t> (</a:t>
            </a:r>
            <a:r>
              <a:rPr lang="fr-CA" sz="3200" dirty="0" err="1">
                <a:effectLst/>
                <a:latin typeface="Times" pitchFamily="2" charset="0"/>
              </a:rPr>
              <a:t>narrow</a:t>
            </a:r>
            <a:r>
              <a:rPr lang="fr-CA" sz="3200" dirty="0">
                <a:effectLst/>
                <a:latin typeface="Times" pitchFamily="2" charset="0"/>
              </a:rPr>
              <a:t> versus </a:t>
            </a:r>
            <a:r>
              <a:rPr lang="fr-CA" sz="3200" dirty="0" err="1">
                <a:effectLst/>
                <a:latin typeface="Times" pitchFamily="2" charset="0"/>
              </a:rPr>
              <a:t>broad-spectrum</a:t>
            </a:r>
            <a:r>
              <a:rPr lang="fr-CA" sz="3200" dirty="0">
                <a:effectLst/>
                <a:latin typeface="Times" pitchFamily="2" charset="0"/>
              </a:rPr>
              <a:t>) </a:t>
            </a:r>
            <a:r>
              <a:rPr lang="fr-CA" sz="3200" dirty="0" err="1">
                <a:effectLst/>
                <a:latin typeface="Times" pitchFamily="2" charset="0"/>
              </a:rPr>
              <a:t>using</a:t>
            </a:r>
            <a:r>
              <a:rPr lang="fr-CA" sz="3200" dirty="0">
                <a:effectLst/>
                <a:latin typeface="Times" pitchFamily="2" charset="0"/>
              </a:rPr>
              <a:t> multivariable </a:t>
            </a:r>
            <a:r>
              <a:rPr lang="fr-CA" sz="3200" dirty="0" err="1">
                <a:effectLst/>
                <a:latin typeface="Times" pitchFamily="2" charset="0"/>
              </a:rPr>
              <a:t>logistic</a:t>
            </a:r>
            <a:r>
              <a:rPr lang="fr-CA" sz="3200" dirty="0">
                <a:effectLst/>
                <a:latin typeface="Times" pitchFamily="2" charset="0"/>
              </a:rPr>
              <a:t> </a:t>
            </a:r>
            <a:r>
              <a:rPr lang="fr-CA" sz="3200" dirty="0" err="1">
                <a:effectLst/>
                <a:latin typeface="Times" pitchFamily="2" charset="0"/>
              </a:rPr>
              <a:t>regression</a:t>
            </a:r>
            <a:r>
              <a:rPr lang="fr-CA" sz="3200" dirty="0">
                <a:effectLst/>
                <a:latin typeface="Times" pitchFamily="2" charset="0"/>
              </a:rPr>
              <a:t> </a:t>
            </a:r>
            <a:r>
              <a:rPr lang="fr-CA" sz="3200" dirty="0" err="1">
                <a:effectLst/>
                <a:latin typeface="Times" pitchFamily="2" charset="0"/>
              </a:rPr>
              <a:t>models</a:t>
            </a:r>
            <a:endParaRPr lang="fr-CA" sz="3200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4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CA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6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sz="1100" dirty="0"/>
              <a:t>Possiblement retirer cette slide mais je trouve c’Est un bon résumé </a:t>
            </a:r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sz="1100" dirty="0"/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913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sz="1100" dirty="0"/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198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sz="1100" dirty="0"/>
              <a:t>Possiblement retirer aussi </a:t>
            </a:r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009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c490f2fbd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9c490f2fbd_3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Discordance entre la probabilité objective d’une étiologie bactérienne et l'utilisation empirique d’une antibiothérapie dans la PAC chez l’enfant.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faire la différence entre une pneumonie virale et bactérienne ?? -- &gt; PCT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entité cible pour l’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antibiogouvernance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la réduction de prescription d’ATB chez l’enfant</a:t>
            </a:r>
            <a:r>
              <a:rPr lang="fr-CA" sz="3200" dirty="0">
                <a:effectLst/>
              </a:rPr>
              <a:t> </a:t>
            </a:r>
            <a:endParaRPr dirty="0"/>
          </a:p>
        </p:txBody>
      </p:sp>
      <p:sp>
        <p:nvSpPr>
          <p:cNvPr id="137" name="Google Shape;137;g9c490f2fbd_3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160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sz="800" dirty="0">
                <a:effectLst/>
              </a:rPr>
              <a:t>Biais de financement : Bio Mérieux finance l’étude pour les kits de test de procalcitonine utilisés dans cette étude.</a:t>
            </a:r>
            <a:endParaRPr lang="en-CA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sz="1100" dirty="0"/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67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184150">
              <a:lnSpc>
                <a:spcPct val="150000"/>
              </a:lnSpc>
              <a:buSzPts val="1700"/>
            </a:pPr>
            <a:r>
              <a:rPr lang="fr-CA" sz="8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timing </a:t>
            </a:r>
            <a:r>
              <a:rPr lang="fr-CA" sz="80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before</a:t>
            </a:r>
            <a:r>
              <a:rPr lang="fr-CA" sz="8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fr-CA" sz="80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having</a:t>
            </a:r>
            <a:r>
              <a:rPr lang="fr-CA" sz="8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a </a:t>
            </a:r>
            <a:r>
              <a:rPr lang="fr-CA" sz="80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response</a:t>
            </a:r>
            <a:r>
              <a:rPr lang="fr-CA" sz="8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: va ton attendre la valeur pour </a:t>
            </a:r>
            <a:r>
              <a:rPr lang="fr-CA" sz="80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tx</a:t>
            </a:r>
            <a:r>
              <a:rPr lang="fr-CA" sz="8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? Option: prise de sang  si valeur &lt;0.25 arrêter </a:t>
            </a:r>
            <a:r>
              <a:rPr lang="fr-CA" sz="80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tx</a:t>
            </a:r>
            <a:r>
              <a:rPr lang="fr-CA" sz="8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!</a:t>
            </a:r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0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l’ensemble des preuves existantes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n’est pas suffisant pour clairement établir la supériorité de la PCT comparativement à un autre biomarqueur ou au jugement clinique pour guider la prise en charge d’une PAC dans la population pédiatrique</a:t>
            </a:r>
            <a:r>
              <a:rPr lang="fr-CA" dirty="0">
                <a:effectLst/>
              </a:rPr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288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c490f2fbd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9c490f2fbd_3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Discordance entre la probabilité objective d’une étiologie bactérienne et l'utilisation empirique d’une antibiothérapie dans la PAC chez l’enfant.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 faire la différence entre une pneumonie virale et bactérienne ?? -- &gt; PCT </a:t>
            </a:r>
          </a:p>
        </p:txBody>
      </p:sp>
      <p:sp>
        <p:nvSpPr>
          <p:cNvPr id="137" name="Google Shape;137;g9c490f2fbd_3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43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augmente rapidement en réponse à une infection bactérienne grave, alors que sa sécrétion est habituellement inhibée pendant la réponse de l'hôte à une infection virale</a:t>
            </a:r>
            <a:r>
              <a:rPr lang="fr-CA" dirty="0">
                <a:effectLst/>
              </a:rPr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519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879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c490f2fb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c490f2fb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c490f2fb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c490f2fb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79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l’enfant, à sa présentation, avait une valeur de PCT &lt;0.25 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ne recevait pas d’antibiotiques. Si la valeur était &gt;0.25 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recevait des antibiotiques d’emblée, et poursuivait les ATB jusqu’à ce que la valeur soit &lt;0.25 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CA" sz="1100" dirty="0"/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15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490f2fbd_3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l’enfant, à sa présentation, avait une valeur de PCT &lt;0.25 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ne recevait pas d’antibiotiques. Si la valeur était &gt;0.25 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recevait des antibiotiques d’emblée, et poursuivait les ATB jusqu’à ce que la valeur soit &lt;0.25 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fr-C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fr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CA" sz="1100" dirty="0"/>
          </a:p>
        </p:txBody>
      </p:sp>
      <p:sp>
        <p:nvSpPr>
          <p:cNvPr id="143" name="Google Shape;143;g9c490f2fbd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8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980010" y="363359"/>
            <a:ext cx="518398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980010" y="2849350"/>
            <a:ext cx="5183980" cy="14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540000" y="1906200"/>
            <a:ext cx="8046243" cy="242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5" cy="215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539933" y="2894193"/>
            <a:ext cx="8046245" cy="143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540000" y="1906200"/>
            <a:ext cx="3752850" cy="242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843800" y="1906200"/>
            <a:ext cx="3752851" cy="24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3" cy="50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40000" y="1380524"/>
            <a:ext cx="3761728" cy="42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540000" y="1906200"/>
            <a:ext cx="3752851" cy="242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3"/>
          </p:nvPr>
        </p:nvSpPr>
        <p:spPr>
          <a:xfrm>
            <a:off x="4843800" y="1380524"/>
            <a:ext cx="3761728" cy="42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4"/>
          </p:nvPr>
        </p:nvSpPr>
        <p:spPr>
          <a:xfrm>
            <a:off x="4843800" y="1906200"/>
            <a:ext cx="3752850" cy="242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233059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411141" y="438497"/>
            <a:ext cx="5183980" cy="38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1pPr>
            <a:lvl2pPr marL="914400" lvl="1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3pPr>
            <a:lvl4pPr marL="1828800" lvl="3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540000" y="1906200"/>
            <a:ext cx="2330597" cy="242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232172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411141" y="546498"/>
            <a:ext cx="5192859" cy="37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540000" y="1906200"/>
            <a:ext cx="2321719" cy="24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3388571" y="-870942"/>
            <a:ext cx="2349103" cy="80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6265997" y="1879368"/>
            <a:ext cx="378673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2004118" y="-915240"/>
            <a:ext cx="3786731" cy="669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lvl="0" indent="0" algn="r">
              <a:lnSpc>
                <a:spcPct val="12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4B4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40000" y="1906200"/>
            <a:ext cx="8046243" cy="2420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548878" y="4603500"/>
            <a:ext cx="232172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411141" y="4603500"/>
            <a:ext cx="375285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7704535" y="4603500"/>
            <a:ext cx="890587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0" rIns="0" bIns="135000" anchor="ctr" anchorCtr="0">
            <a:noAutofit/>
          </a:bodyPr>
          <a:lstStyle>
            <a:lvl1pPr marL="0" marR="0" lvl="0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2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56/NEJMoa1802670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173254" y="339969"/>
            <a:ext cx="5525019" cy="230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500" dirty="0">
                <a:solidFill>
                  <a:schemeClr val="bg1"/>
                </a:solidFill>
              </a:rPr>
              <a:t>La procalcitonine en pneumonie acquise en communauté chez la population pédiatrique</a:t>
            </a:r>
            <a:endParaRPr lang="en-GB" sz="3500" dirty="0">
              <a:solidFill>
                <a:schemeClr val="bg1"/>
              </a:solidFill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895531" y="3040192"/>
            <a:ext cx="3761728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 sz="1100" dirty="0"/>
              <a:t>Megan Pepin, MD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 sz="1100" dirty="0"/>
              <a:t>Boubekeur Boudjada, MD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 sz="1100" dirty="0"/>
              <a:t>Projet d’érudition supervisé par Dre Julie Moreau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 sz="1100" dirty="0"/>
              <a:t>Résidents en médecine de famille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 sz="1100" dirty="0"/>
              <a:t>GMF-U Sacré-Cœur </a:t>
            </a:r>
            <a:endParaRPr sz="1100" dirty="0"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l="14977" r="29902" b="-1"/>
          <a:stretch/>
        </p:blipFill>
        <p:spPr>
          <a:xfrm>
            <a:off x="4896800" y="8"/>
            <a:ext cx="4247201" cy="5143493"/>
          </a:xfrm>
          <a:custGeom>
            <a:avLst/>
            <a:gdLst/>
            <a:ahLst/>
            <a:cxnLst/>
            <a:rect l="l" t="t" r="r" b="b"/>
            <a:pathLst>
              <a:path w="5662935" h="6858000" extrusionOk="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1"/>
            <a:ext cx="8046243" cy="239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700"/>
              <a:buNone/>
            </a:pPr>
            <a:endParaRPr lang="fr-C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ts val="1700"/>
              <a:buNone/>
            </a:pPr>
            <a:r>
              <a:rPr lang="fr-CA" sz="1900" u="sng" dirty="0">
                <a:latin typeface="Arial" panose="020B0604020202020204" pitchFamily="34" charset="0"/>
                <a:cs typeface="Arial" panose="020B0604020202020204" pitchFamily="34" charset="0"/>
              </a:rPr>
              <a:t>BAER et coll. (2013) </a:t>
            </a:r>
          </a:p>
          <a:p>
            <a:pPr marL="342900" indent="-342900">
              <a:buSzPts val="1700"/>
            </a:pPr>
            <a:r>
              <a:rPr lang="fr-CA" sz="1900" b="1" dirty="0">
                <a:latin typeface="Arial" panose="020B0604020202020204" pitchFamily="34" charset="0"/>
                <a:cs typeface="Arial" panose="020B0604020202020204" pitchFamily="34" charset="0"/>
              </a:rPr>
              <a:t>N = 337 </a:t>
            </a:r>
          </a:p>
          <a:p>
            <a:pPr>
              <a:lnSpc>
                <a:spcPct val="100000"/>
              </a:lnSpc>
            </a:pPr>
            <a:r>
              <a:rPr lang="fr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: 168 </a:t>
            </a:r>
            <a:endParaRPr lang="en-CA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 : 169 </a:t>
            </a:r>
            <a:endParaRPr lang="fr-CA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ts val="1700"/>
            </a:pPr>
            <a:r>
              <a:rPr lang="fr-CA" sz="19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ATB prescrit selon un </a:t>
            </a:r>
            <a:r>
              <a:rPr lang="fr-CA" sz="1900" b="1" u="sng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algorithme </a:t>
            </a:r>
            <a:r>
              <a:rPr lang="fr-CA" sz="19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 valeur de PCT seuil VS jugement clinique </a:t>
            </a:r>
          </a:p>
          <a:p>
            <a:pPr marL="0" indent="0">
              <a:buSzPts val="1700"/>
              <a:buNone/>
            </a:pPr>
            <a:endParaRPr lang="fr-CA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CA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36F7A0-0436-D2B6-AA22-0441B108136F}"/>
              </a:ext>
            </a:extLst>
          </p:cNvPr>
          <p:cNvSpPr txBox="1"/>
          <p:nvPr/>
        </p:nvSpPr>
        <p:spPr>
          <a:xfrm>
            <a:off x="1140643" y="3327036"/>
            <a:ext cx="6268826" cy="116955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SzPts val="1700"/>
            </a:pP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À </a:t>
            </a:r>
            <a:r>
              <a:rPr lang="fr-CA" sz="14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l’arrivée: </a:t>
            </a:r>
          </a:p>
          <a:p>
            <a:pPr marL="342900" indent="-342900">
              <a:buSzPts val="1700"/>
            </a:pP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Valeur PCT &lt; 0.25 </a:t>
            </a:r>
            <a:r>
              <a:rPr lang="fr-CA" sz="14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ng</a:t>
            </a: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/</a:t>
            </a:r>
            <a:r>
              <a:rPr lang="fr-CA" sz="14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mL</a:t>
            </a:r>
            <a:r>
              <a:rPr lang="fr-CA" sz="14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  <a:r>
              <a:rPr lang="fr-CA" dirty="0">
                <a:latin typeface="Avenir Book" panose="02000503020000020003" pitchFamily="2" charset="0"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CA" sz="14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  <a:sym typeface="Wingdings" pitchFamily="2" charset="2"/>
              </a:rPr>
              <a:t> </a:t>
            </a:r>
            <a:r>
              <a:rPr lang="fr-CA" sz="1400" dirty="0" err="1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  <a:sym typeface="Wingdings" pitchFamily="2" charset="2"/>
              </a:rPr>
              <a:t>ø</a:t>
            </a:r>
            <a:r>
              <a:rPr lang="fr-CA" sz="14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  <a:sym typeface="Wingdings" pitchFamily="2" charset="2"/>
              </a:rPr>
              <a:t> ATB</a:t>
            </a: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SzPts val="1700"/>
            </a:pP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                  &gt;0.25 </a:t>
            </a:r>
            <a:r>
              <a:rPr lang="fr-CA" sz="14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ng</a:t>
            </a: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/</a:t>
            </a:r>
            <a:r>
              <a:rPr lang="fr-CA" sz="14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mL</a:t>
            </a:r>
            <a:r>
              <a:rPr lang="fr-CA" dirty="0">
                <a:latin typeface="Avenir Book" panose="02000503020000020003" pitchFamily="2" charset="0"/>
                <a:ea typeface="Times New Roman" panose="02020603050405020304" pitchFamily="18" charset="0"/>
              </a:rPr>
              <a:t>  </a:t>
            </a:r>
            <a:r>
              <a:rPr lang="fr-CA" dirty="0">
                <a:latin typeface="Avenir Book" panose="02000503020000020003" pitchFamily="2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ATB d'emblée + et poursuit les ATB jusqu’à ce </a:t>
            </a:r>
            <a:b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</a:b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                                        que la valeur soit &lt;0.25 </a:t>
            </a:r>
            <a:r>
              <a:rPr lang="fr-CA" sz="14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ng</a:t>
            </a: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/</a:t>
            </a:r>
            <a:r>
              <a:rPr lang="fr-CA" sz="140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mL</a:t>
            </a:r>
            <a:r>
              <a:rPr lang="fr-CA" sz="1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. </a:t>
            </a:r>
            <a:endParaRPr lang="fr-CA" sz="1400" dirty="0">
              <a:latin typeface="Avenir Book" panose="02000503020000020003" pitchFamily="2" charset="0"/>
            </a:endParaRPr>
          </a:p>
          <a:p>
            <a:endParaRPr lang="fr-FR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A4E3FCC-0746-3666-8413-3C0861CE0DB6}"/>
              </a:ext>
            </a:extLst>
          </p:cNvPr>
          <p:cNvCxnSpPr/>
          <p:nvPr/>
        </p:nvCxnSpPr>
        <p:spPr>
          <a:xfrm>
            <a:off x="3817856" y="2394409"/>
            <a:ext cx="0" cy="895546"/>
          </a:xfrm>
          <a:prstGeom prst="straightConnector1">
            <a:avLst/>
          </a:prstGeom>
          <a:ln>
            <a:solidFill>
              <a:schemeClr val="bg2">
                <a:lumMod val="25000"/>
                <a:lumOff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9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0"/>
            <a:ext cx="8046243" cy="486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700"/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ts val="1700"/>
              <a:buNone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BAER et coll. (2013) </a:t>
            </a:r>
          </a:p>
          <a:p>
            <a:pPr marL="0" indent="0">
              <a:buSzPts val="1700"/>
              <a:buNone/>
            </a:pPr>
            <a:endParaRPr lang="fr-CA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Groupe PCT vs Contrôle </a:t>
            </a:r>
            <a:endParaRPr lang="fr-CA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Moins de jours d’ATB </a:t>
            </a:r>
            <a:r>
              <a:rPr lang="fr-CA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(5,7 VS 9,1, P&lt;0,001)</a:t>
            </a:r>
            <a:endParaRPr lang="en-CA" sz="16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Diminution </a:t>
            </a:r>
            <a:r>
              <a:rPr lang="fr-CA" sz="16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statistiquement significative </a:t>
            </a: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 le début d’ATB (DR -8% IC : -19 – 4)</a:t>
            </a:r>
            <a:endParaRPr lang="en-CA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Diminution </a:t>
            </a:r>
            <a:r>
              <a:rPr lang="fr-CA" sz="16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statistiquement significative </a:t>
            </a: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 les effets indésirables liés aux ATB (DR -9% IC : -23 – 5)</a:t>
            </a:r>
            <a:endParaRPr lang="en-CA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6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 de différence significative </a:t>
            </a: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d’hospitalisation (OR 0.94 IC : 0.54–1.36)</a:t>
            </a:r>
            <a:endParaRPr lang="en-C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SzPts val="1700"/>
            </a:pP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CA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0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30573" y="0"/>
            <a:ext cx="8046243" cy="486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SzPts val="1700"/>
              <a:buNone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ESPOSITO et coll. (2011) </a:t>
            </a:r>
          </a:p>
          <a:p>
            <a:pPr marL="285750" indent="-285750">
              <a:buSzPts val="1700"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ERC </a:t>
            </a:r>
          </a:p>
          <a:p>
            <a:pPr marL="285750" indent="-285750">
              <a:buSzPts val="1700"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N = 319 </a:t>
            </a:r>
          </a:p>
          <a:p>
            <a:pPr marL="800100" lvl="1" indent="-342900">
              <a:buSzPts val="1700"/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155 recevant le traitement basé sur l’algorithme de la PCT</a:t>
            </a:r>
          </a:p>
          <a:p>
            <a:pPr marL="800100" lvl="1" indent="-342900">
              <a:buSzPts val="1700"/>
            </a:pPr>
            <a:r>
              <a:rPr lang="fr-CA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C: 155 recevant les soins usuels (i.e. 7 jours ATB PO).</a:t>
            </a:r>
          </a:p>
          <a:p>
            <a:pPr marL="342900" indent="-342900"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 primaire : 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Instauration ou non du traitement antibiotique basé sur valeur de PCT (&lt;0.25 </a:t>
            </a:r>
            <a:r>
              <a:rPr lang="fr-CA" sz="18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sz="18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fr-CA" sz="18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8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atb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&gt;0.25 </a:t>
            </a:r>
            <a:r>
              <a:rPr lang="fr-CA" sz="18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sz="18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oui). </a:t>
            </a:r>
            <a:br>
              <a:rPr lang="fr-CA" sz="16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C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Groupe PCT vs Contrôle </a:t>
            </a:r>
            <a:endParaRPr lang="fr-C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Moins de début d’ATB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(100 % VS 86 %, p&lt;0,05)</a:t>
            </a:r>
            <a:endParaRPr lang="en-CA" sz="17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Moins de jours d’ATB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(5,37 VS 10,96, P&lt;0,05)</a:t>
            </a:r>
            <a:endParaRPr lang="en-CA" sz="17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Moins d'effets indésirables liés aux ATB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(3,9 % VS 25,2 % ; p &lt; 0,05)</a:t>
            </a:r>
            <a:endParaRPr lang="en-CA" sz="17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ts val="1700"/>
              <a:buNone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36E7-79C5-595B-521F-B607731E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000" u="sng" dirty="0"/>
              <a:t>WU et coll. (2017)  </a:t>
            </a:r>
            <a:endParaRPr lang="fr-FR" sz="2000" u="sng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7EEBB-7349-D9C8-FA80-5AA1B11D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018397"/>
            <a:ext cx="8046243" cy="3878455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Étude </a:t>
            </a:r>
            <a:r>
              <a:rPr lang="fr-CA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endParaRPr lang="fr-CA" sz="17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itchFamily="2" charset="2"/>
              <a:buChar char=""/>
            </a:pP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N=357</a:t>
            </a:r>
          </a:p>
          <a:p>
            <a:pPr marL="342900" indent="-342900"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ATB prescrit selon un </a:t>
            </a:r>
            <a:r>
              <a:rPr lang="fr-CA" sz="1800" b="1" u="sng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algorithme</a:t>
            </a:r>
            <a:r>
              <a:rPr lang="fr-CA" sz="18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avec valeur de PCT seuil VS jugement clinique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Moins de jours d’ATB </a:t>
            </a:r>
            <a:b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( 7,41 VS 4,43,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 95% –4.13, –1.81) </a:t>
            </a:r>
            <a:endParaRPr lang="en-CA" sz="17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Diminution </a:t>
            </a:r>
            <a:r>
              <a:rPr lang="fr-CA" sz="17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statistiquement significative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dans le début d’ATB (94.87% VS 74.19%, p=0.16)</a:t>
            </a:r>
            <a:endParaRPr lang="en-CA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Durée d’hospitalisation comparable (– 0.62 jours IC 95% –1.68, 0.43)</a:t>
            </a:r>
            <a:endParaRPr lang="en-CA" sz="1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5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36E7-79C5-595B-521F-B607731E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000" u="sng" dirty="0">
                <a:effectLst/>
              </a:rPr>
              <a:t>FLORIN et </a:t>
            </a:r>
            <a:r>
              <a:rPr lang="fr-CA" sz="2000" u="sng" dirty="0"/>
              <a:t>coll. </a:t>
            </a:r>
            <a:r>
              <a:rPr lang="fr-CA" sz="2000" u="sng" dirty="0">
                <a:effectLst/>
              </a:rPr>
              <a:t>(2020)</a:t>
            </a:r>
            <a:endParaRPr lang="fr-FR" sz="2000" u="sng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7EEBB-7349-D9C8-FA80-5AA1B11D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018397"/>
            <a:ext cx="8046243" cy="3921247"/>
          </a:xfrm>
        </p:spPr>
        <p:txBody>
          <a:bodyPr/>
          <a:lstStyle/>
          <a:p>
            <a:pPr marL="342900" indent="-342900"/>
            <a:r>
              <a:rPr lang="fr-C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Étude de cohorte prospective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C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N= 477 </a:t>
            </a:r>
          </a:p>
          <a:p>
            <a:pPr marL="342900" indent="-342900"/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Évaluer l'association de biomarqueurs inflammatoires avec le développement d’une maladie sévère chez 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</a:t>
            </a:r>
            <a:r>
              <a:rPr lang="fr-CA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nfants atteints de PAC. </a:t>
            </a:r>
          </a:p>
          <a:p>
            <a:pPr marL="342900" indent="-342900"/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Aucune différence statistique dans le nombre médian de leucocytes, ANC, CRP ou procalcitonine </a:t>
            </a:r>
            <a:r>
              <a:rPr lang="fr-CA" sz="17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 toutes les catégories de gravité</a:t>
            </a:r>
            <a:endParaRPr lang="en-CA" sz="170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CRP et la procalcitonine peuvent avoir une certaine utilité pour </a:t>
            </a:r>
            <a:r>
              <a:rPr lang="fr-CA" sz="17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prédire les conséquences les plus graves 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(empyème nécessitant drainage, septicémie nécessitant amines)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[CRP AUC : 0,74 ; procalcitonine AUC : 0,78]</a:t>
            </a:r>
          </a:p>
          <a:p>
            <a:pPr marL="0" lvl="0" indent="0">
              <a:buNone/>
            </a:pPr>
            <a:r>
              <a:rPr lang="fr-CA" sz="12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ANC = </a:t>
            </a:r>
            <a:r>
              <a:rPr lang="fr-CA" sz="12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absolute</a:t>
            </a:r>
            <a:r>
              <a:rPr lang="fr-CA" sz="12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A" sz="1200" i="1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neutrophil</a:t>
            </a:r>
            <a:r>
              <a:rPr lang="fr-CA" sz="12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count </a:t>
            </a:r>
            <a:endParaRPr lang="en-CA" sz="1200" i="1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CA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0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36E7-79C5-595B-521F-B607731E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000" u="sng" dirty="0"/>
              <a:t>STOCKMANN et coll. (2018)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7EEBB-7349-D9C8-FA80-5AA1B11D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867568"/>
            <a:ext cx="8046243" cy="4147491"/>
          </a:xfrm>
        </p:spPr>
        <p:txBody>
          <a:bodyPr/>
          <a:lstStyle/>
          <a:p>
            <a:pPr marL="285750" indent="-285750"/>
            <a:r>
              <a:rPr lang="fr-C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Étude observationnelle prospective</a:t>
            </a:r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= 532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Cherchent à établir si les valeurs de PCT peuvent aider à définir l’étiologie d’une PAC, soit bactérienne, virale ou atypique. </a:t>
            </a:r>
            <a:endParaRPr lang="fr-CA" sz="1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enfant ayant une PCT &lt; 0.25 </a:t>
            </a:r>
            <a:r>
              <a:rPr lang="fr-CA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avait 5x moins de chance de souffrir de pneumonie bactérienne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(OR 0.2 IC : 0.09–0.41) </a:t>
            </a:r>
            <a:endParaRPr lang="en-CA" sz="17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aleur de PCT faible a une excellente capacité à exclure une PAC bactérienne :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VPN de PCT &lt;0.25 : 96% (IC : 0.91-0.98)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fr-CA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↑ des taux de PCT était associée à une ↑ d'admission USI, d'empyème nécessitant un drainage thoracique et à une durée d'hospitalisation plus longue</a:t>
            </a:r>
            <a:endParaRPr lang="en-CA" sz="17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fr-CA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36E7-79C5-595B-521F-B607731E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000" u="sng" dirty="0">
                <a:effectLst/>
              </a:rPr>
              <a:t>SECKMEN et </a:t>
            </a:r>
            <a:r>
              <a:rPr lang="fr-CA" sz="2000" u="sng" dirty="0"/>
              <a:t>coll. </a:t>
            </a:r>
            <a:r>
              <a:rPr lang="fr-CA" sz="2000" u="sng" dirty="0">
                <a:effectLst/>
              </a:rPr>
              <a:t>(2021)  </a:t>
            </a:r>
            <a:endParaRPr lang="fr-FR" sz="2000" i="1" u="sng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7EEBB-7349-D9C8-FA80-5AA1B11D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800645"/>
            <a:ext cx="8046243" cy="1771105"/>
          </a:xfrm>
        </p:spPr>
        <p:txBody>
          <a:bodyPr/>
          <a:lstStyle/>
          <a:p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Étude de cohorte prospective observationnelle</a:t>
            </a:r>
          </a:p>
          <a:p>
            <a:r>
              <a:rPr lang="fr-CA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N=  488 </a:t>
            </a:r>
            <a:r>
              <a:rPr lang="fr-CA" sz="1700" dirty="0">
                <a:solidFill>
                  <a:schemeClr val="bg2">
                    <a:lumMod val="25000"/>
                    <a:lumOff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(repartis en 4 groupes selon valeur PCT à l’arrivé) </a:t>
            </a:r>
          </a:p>
          <a:p>
            <a:r>
              <a:rPr lang="fr-CA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: D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éterminer si l’initiation + sélection du spectre d’ATB chez les enfant avec PAC étaient associés avec le taux de PCT (taux </a:t>
            </a:r>
            <a:r>
              <a:rPr lang="fr-CA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ø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connu des cliniciens)</a:t>
            </a:r>
          </a:p>
          <a:p>
            <a:endParaRPr lang="fr-CA" sz="17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9700" indent="0">
              <a:buNone/>
            </a:pPr>
            <a:b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73B54B-E73B-70BF-ACF2-7408A432A61F}"/>
              </a:ext>
            </a:extLst>
          </p:cNvPr>
          <p:cNvSpPr txBox="1"/>
          <p:nvPr/>
        </p:nvSpPr>
        <p:spPr>
          <a:xfrm>
            <a:off x="2163451" y="2877947"/>
            <a:ext cx="5208310" cy="166199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fr-CA" sz="1600" u="sng" dirty="0"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Valeur PCT </a:t>
            </a:r>
            <a:r>
              <a:rPr lang="fr-CA" sz="1600" u="sng" dirty="0">
                <a:latin typeface="Avenir Book" panose="02000503020000020003" pitchFamily="2" charset="0"/>
                <a:cs typeface="Abadi" panose="020F0502020204030204" pitchFamily="34" charset="0"/>
              </a:rPr>
              <a:t>avec probabilité d’étiologie bactérienne</a:t>
            </a:r>
            <a:br>
              <a:rPr lang="fr-CA" sz="1600" u="sng" dirty="0">
                <a:latin typeface="Avenir Book" panose="02000503020000020003" pitchFamily="2" charset="0"/>
                <a:cs typeface="Abadi" panose="020F0502020204030204" pitchFamily="34" charset="0"/>
              </a:rPr>
            </a:br>
            <a:r>
              <a:rPr lang="fr-CA" sz="1600" u="sng" dirty="0">
                <a:latin typeface="Avenir Book" panose="02000503020000020003" pitchFamily="2" charset="0"/>
                <a:cs typeface="Abadi" panose="020F0502020204030204" pitchFamily="34" charset="0"/>
              </a:rPr>
              <a:t> </a:t>
            </a:r>
          </a:p>
          <a:p>
            <a:pPr marL="609750" lvl="2" indent="-285750">
              <a:buFont typeface="Arial" panose="020B0604020202020204" pitchFamily="34" charset="0"/>
              <a:buChar char="•"/>
            </a:pPr>
            <a:r>
              <a:rPr lang="fr-CA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groupe 1: &lt;0,1 </a:t>
            </a:r>
            <a:r>
              <a:rPr lang="fr-CA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ng</a:t>
            </a:r>
            <a:r>
              <a:rPr lang="fr-CA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/</a:t>
            </a:r>
            <a:r>
              <a:rPr lang="fr-CA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mL</a:t>
            </a:r>
            <a:r>
              <a:rPr lang="fr-CA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 (très faible)  </a:t>
            </a:r>
            <a:endParaRPr lang="fr-CA" sz="1000" b="0" dirty="0">
              <a:effectLst/>
              <a:latin typeface="Avenir Book" panose="02000503020000020003" pitchFamily="2" charset="0"/>
              <a:cs typeface="Abadi" panose="020F0502020204030204" pitchFamily="34" charset="0"/>
            </a:endParaRPr>
          </a:p>
          <a:p>
            <a:pPr marL="609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groupe 2: 0,1 à &lt;0,25 </a:t>
            </a:r>
            <a:r>
              <a:rPr lang="fr-CA" sz="14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ng</a:t>
            </a: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/</a:t>
            </a:r>
            <a:r>
              <a:rPr lang="fr-CA" sz="14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mL</a:t>
            </a: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 (faible)</a:t>
            </a:r>
            <a:endParaRPr lang="fr-CA" sz="1000" b="0" dirty="0">
              <a:effectLst/>
              <a:latin typeface="Avenir Book" panose="02000503020000020003" pitchFamily="2" charset="0"/>
              <a:cs typeface="Abadi" panose="020F0502020204030204" pitchFamily="34" charset="0"/>
            </a:endParaRPr>
          </a:p>
          <a:p>
            <a:pPr marL="609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groupe 3: 0,25 à &lt;1,0 </a:t>
            </a:r>
            <a:r>
              <a:rPr lang="fr-CA" sz="14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ng</a:t>
            </a: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/</a:t>
            </a:r>
            <a:r>
              <a:rPr lang="fr-CA" sz="14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mL</a:t>
            </a: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 (modéré)</a:t>
            </a:r>
            <a:endParaRPr lang="fr-CA" sz="1000" b="0" dirty="0">
              <a:effectLst/>
              <a:latin typeface="Avenir Book" panose="02000503020000020003" pitchFamily="2" charset="0"/>
              <a:cs typeface="Abadi" panose="020F0502020204030204" pitchFamily="34" charset="0"/>
            </a:endParaRPr>
          </a:p>
          <a:p>
            <a:pPr marL="609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groupe 4: &gt; 1,0 </a:t>
            </a:r>
            <a:r>
              <a:rPr lang="fr-CA" sz="14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ng</a:t>
            </a: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/</a:t>
            </a:r>
            <a:r>
              <a:rPr lang="fr-CA" sz="1400" b="0" i="0" u="none" strike="noStrike" dirty="0" err="1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mL</a:t>
            </a:r>
            <a:r>
              <a:rPr lang="fr-CA" sz="1400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badi" panose="020F0502020204030204" pitchFamily="34" charset="0"/>
              </a:rPr>
              <a:t> (élevé)</a:t>
            </a:r>
            <a:endParaRPr lang="fr-CA" sz="1000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  <a:cs typeface="Abad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58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36E7-79C5-595B-521F-B607731E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000" u="sng" dirty="0">
                <a:effectLst/>
              </a:rPr>
              <a:t>SECKMEN et </a:t>
            </a:r>
            <a:r>
              <a:rPr lang="fr-CA" sz="2000" u="sng" dirty="0"/>
              <a:t>coll. </a:t>
            </a:r>
            <a:r>
              <a:rPr lang="fr-CA" sz="2000" u="sng" dirty="0">
                <a:effectLst/>
              </a:rPr>
              <a:t>(2021)  </a:t>
            </a:r>
            <a:endParaRPr lang="fr-FR" sz="2000" i="1" u="sng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7EEBB-7349-D9C8-FA80-5AA1B11D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800645"/>
            <a:ext cx="8046243" cy="4120147"/>
          </a:xfrm>
        </p:spPr>
        <p:txBody>
          <a:bodyPr/>
          <a:lstStyle/>
          <a:p>
            <a:r>
              <a:rPr lang="fr-CA" sz="17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Issue 1re: initiation d’un </a:t>
            </a:r>
            <a:r>
              <a:rPr lang="fr-CA" sz="17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fr-CA" sz="17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ATB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CA" sz="1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2re: </a:t>
            </a:r>
          </a:p>
          <a:p>
            <a:pPr lvl="1">
              <a:spcBef>
                <a:spcPts val="0"/>
              </a:spcBef>
            </a:pPr>
            <a:r>
              <a:rPr lang="fr-CA" sz="17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Spectre antibiotiques (spectre étroit ou large) </a:t>
            </a:r>
            <a:endParaRPr lang="fr-CA" sz="1700" b="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fr-CA" sz="17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Développement d’une maladie sévère (épanchement </a:t>
            </a:r>
            <a:r>
              <a:rPr lang="fr-CA" sz="1700" b="0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parapneumonique</a:t>
            </a:r>
            <a:r>
              <a:rPr lang="fr-CA" sz="17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USI requis) </a:t>
            </a:r>
            <a:endParaRPr lang="fr-CA" sz="1700" b="0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7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Valeurs de PCT n'étaient 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 associées ni à l'instauration d'un traitement ATB (OR 1,02. CI : 0.97-1.06)  ni à la sélection du spectre d’ATB (OR 1.07 : CI 0.97-1.17) </a:t>
            </a:r>
            <a:endParaRPr lang="fr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Dans le groupe PAC non-sévère (avec valeur PCT &lt;0.25):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 reçu des ATB empirique, </a:t>
            </a:r>
            <a:r>
              <a:rPr lang="fr-CA" sz="17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68% recevant des ATB large spectres  </a:t>
            </a:r>
            <a:r>
              <a:rPr lang="fr-CA" sz="17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CA" sz="1700" b="1" i="1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opporunité</a:t>
            </a:r>
            <a:r>
              <a:rPr lang="fr-CA" sz="1700" b="1" i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réductio</a:t>
            </a:r>
            <a:r>
              <a:rPr lang="fr-CA" sz="17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  <a:p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132 enfants maladie sévère 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36% 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avait valeur de PCT &lt;0.25 </a:t>
            </a:r>
            <a:r>
              <a:rPr lang="fr-CA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fr-CA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sz="1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endParaRPr lang="fr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Discussion</a:t>
            </a:r>
            <a:endParaRPr sz="28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1153398"/>
            <a:ext cx="8046243" cy="343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RAPPEL:  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PAC est d’étiologie</a:t>
            </a:r>
            <a:r>
              <a:rPr lang="fr-CA" sz="18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A" sz="18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virale</a:t>
            </a:r>
            <a:r>
              <a:rPr lang="fr-CA" sz="18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66% des cas et ne nécessite donc pas d’antibiothérapie dans la majorité des cas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Maladie avec potentiel de détérioration rapide = jugé acceptable de débuter une ATB empirique 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Utilisation ATB futile = conséquences négatives =&gt; méthodes plus pratiques d’identification de l’étiologie et du potentiel de sévérité de la PAC nécessaire ! </a:t>
            </a:r>
          </a:p>
          <a:p>
            <a:pPr marL="0" indent="0">
              <a:buSzPts val="1700"/>
              <a:buNone/>
            </a:pPr>
            <a:endParaRPr lang="fr-CA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Discussion</a:t>
            </a:r>
            <a:endParaRPr sz="28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1153398"/>
            <a:ext cx="8046243" cy="343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-184150">
              <a:lnSpc>
                <a:spcPct val="150000"/>
              </a:lnSpc>
              <a:buSzPts val="1700"/>
            </a:pPr>
            <a:r>
              <a:rPr lang="fr-CA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Certaine u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tilité clinique pour </a:t>
            </a:r>
            <a:r>
              <a:rPr lang="fr-CA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exclure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 pneumonies non-sévères, à faible risque de complication, grâce à une valeur prédictive négative de 95%</a:t>
            </a:r>
            <a:endParaRPr lang="fr-CA" sz="17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aible </a:t>
            </a:r>
            <a:r>
              <a:rPr lang="fr-CA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spécifcité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(45% au seuil de 0,25 </a:t>
            </a:r>
            <a:r>
              <a:rPr lang="fr-CA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r-CA" sz="17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 piètre outil pour </a:t>
            </a:r>
            <a:r>
              <a:rPr lang="fr-CA" sz="1700" u="sng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confirmer</a:t>
            </a:r>
            <a:r>
              <a:rPr lang="fr-CA" sz="17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diagnostic de pneumonie bactérienne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Peu utile pour prédire la sévérité des PAC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Peu utile pour détecter les infections bactériennes atypiques</a:t>
            </a:r>
            <a:r>
              <a:rPr lang="fr-CA" sz="1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0739-82D4-122D-8A5C-8A981BD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b="1" dirty="0"/>
              <a:t>Mathias, 6 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DBF9B-5B09-1CA7-BF7F-2C110F0D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150574"/>
            <a:ext cx="8046243" cy="2978366"/>
          </a:xfrm>
        </p:spPr>
        <p:txBody>
          <a:bodyPr/>
          <a:lstStyle/>
          <a:p>
            <a:r>
              <a:rPr lang="fr-CA" sz="2000" dirty="0">
                <a:latin typeface="+mj-lt"/>
              </a:rPr>
              <a:t>Nez qui coule, mal de gorge, toux depuis 9 jours</a:t>
            </a:r>
          </a:p>
          <a:p>
            <a:r>
              <a:rPr lang="fr-CA" sz="2000" dirty="0">
                <a:latin typeface="+mj-lt"/>
              </a:rPr>
              <a:t>Fièvre depuis 3 jours </a:t>
            </a:r>
          </a:p>
          <a:p>
            <a:r>
              <a:rPr lang="fr-CA" sz="2000" dirty="0">
                <a:latin typeface="+mj-lt"/>
              </a:rPr>
              <a:t>S’alimente peu, allure moche </a:t>
            </a:r>
          </a:p>
          <a:p>
            <a:r>
              <a:rPr lang="fr-CA" sz="2000" dirty="0">
                <a:latin typeface="+mj-lt"/>
              </a:rPr>
              <a:t>PCR positif pour RSV</a:t>
            </a:r>
          </a:p>
          <a:p>
            <a:r>
              <a:rPr lang="fr-CA" sz="2000" dirty="0">
                <a:latin typeface="+mj-lt"/>
              </a:rPr>
              <a:t>Radiographie des poumons : infiltrats </a:t>
            </a:r>
            <a:r>
              <a:rPr lang="fr-CA" sz="2000" dirty="0" err="1">
                <a:latin typeface="+mj-lt"/>
              </a:rPr>
              <a:t>multilobaires</a:t>
            </a:r>
            <a:endParaRPr lang="fr-CA" sz="2000" dirty="0">
              <a:latin typeface="+mj-lt"/>
            </a:endParaRPr>
          </a:p>
          <a:p>
            <a:r>
              <a:rPr lang="fr-CA" sz="2000" dirty="0">
                <a:latin typeface="+mj-lt"/>
              </a:rPr>
              <a:t>Tous les autres bilans sont négatifs</a:t>
            </a:r>
          </a:p>
          <a:p>
            <a:endParaRPr lang="fr-CA" sz="2000" dirty="0">
              <a:latin typeface="+mj-lt"/>
            </a:endParaRPr>
          </a:p>
          <a:p>
            <a:pPr marL="139700" indent="0">
              <a:buNone/>
            </a:pPr>
            <a:r>
              <a:rPr lang="fr-CA" sz="2000" dirty="0">
                <a:latin typeface="+mj-lt"/>
              </a:rPr>
              <a:t>Votre conduite ?</a:t>
            </a:r>
          </a:p>
        </p:txBody>
      </p:sp>
      <p:pic>
        <p:nvPicPr>
          <p:cNvPr id="5" name="Picture 4" descr="A child with blue eyes blowing his nose&#10;&#10;Description automatically generated with low confidence">
            <a:extLst>
              <a:ext uri="{FF2B5EF4-FFF2-40B4-BE49-F238E27FC236}">
                <a16:creationId xmlns:a16="http://schemas.microsoft.com/office/drawing/2014/main" id="{4A99539D-4334-78FA-EA16-D8C4B00E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85" y="138044"/>
            <a:ext cx="2344366" cy="16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Discussion</a:t>
            </a:r>
            <a:endParaRPr sz="28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1153398"/>
            <a:ext cx="8046243" cy="343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Mauvaise corrélation entre le jugement clinique des MD pour initiation d’une ATB et 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PCT </a:t>
            </a:r>
          </a:p>
          <a:p>
            <a:pPr marL="635000" lvl="1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PCT ainsi possiblement un bon facteur décisionnel pour l’initiation d’antibiothérapie en PAC </a:t>
            </a:r>
            <a:endParaRPr lang="fr-CA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par le peu d’études mais montrent tous un </a:t>
            </a:r>
            <a:r>
              <a:rPr lang="fr-CA" sz="18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bénéfice sur la </a:t>
            </a:r>
            <a:r>
              <a:rPr lang="fr-CA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quantité</a:t>
            </a:r>
            <a:r>
              <a:rPr lang="fr-CA" sz="18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prescriptions d’antibiotiques et la </a:t>
            </a:r>
            <a:r>
              <a:rPr lang="fr-CA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</a:t>
            </a:r>
            <a:r>
              <a:rPr lang="fr-CA" sz="18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d’antibiothérapie </a:t>
            </a:r>
          </a:p>
        </p:txBody>
      </p:sp>
    </p:spTree>
    <p:extLst>
      <p:ext uri="{BB962C8B-B14F-4D97-AF65-F5344CB8AC3E}">
        <p14:creationId xmlns:p14="http://schemas.microsoft.com/office/powerpoint/2010/main" val="1060913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Discussion</a:t>
            </a:r>
            <a:endParaRPr sz="28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1057145"/>
            <a:ext cx="8046243" cy="302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-184150">
              <a:lnSpc>
                <a:spcPct val="150000"/>
              </a:lnSpc>
              <a:buSzPts val="17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Risque de surutilisation ou d’utilisation inadéquate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2000" u="sng" dirty="0">
                <a:latin typeface="Arial" panose="020B0604020202020204" pitchFamily="34" charset="0"/>
                <a:cs typeface="Arial" panose="020B0604020202020204" pitchFamily="34" charset="0"/>
              </a:rPr>
              <a:t>Manque de données en pédiatrie</a:t>
            </a:r>
          </a:p>
          <a:p>
            <a:pPr marL="635000" lvl="1" indent="-184150">
              <a:lnSpc>
                <a:spcPct val="150000"/>
              </a:lnSpc>
              <a:buSzPts val="17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Les seuils varient entre les études</a:t>
            </a:r>
          </a:p>
          <a:p>
            <a:pPr marL="635000" lvl="1" indent="-184150">
              <a:lnSpc>
                <a:spcPct val="150000"/>
              </a:lnSpc>
              <a:buSzPts val="17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Un seuil trop bas risque d’augmenter la charge antibiotique</a:t>
            </a:r>
          </a:p>
        </p:txBody>
      </p:sp>
    </p:spTree>
    <p:extLst>
      <p:ext uri="{BB962C8B-B14F-4D97-AF65-F5344CB8AC3E}">
        <p14:creationId xmlns:p14="http://schemas.microsoft.com/office/powerpoint/2010/main" val="316864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Discussion : Limitations</a:t>
            </a:r>
            <a:endParaRPr sz="28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1057145"/>
            <a:ext cx="8046243" cy="375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-184150">
              <a:lnSpc>
                <a:spcPct val="150000"/>
              </a:lnSpc>
              <a:buSzPts val="17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Petit nombre de patient dans chaque étude (erreur </a:t>
            </a:r>
            <a:r>
              <a:rPr lang="fr-C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fr-CA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ß</a:t>
            </a:r>
            <a:r>
              <a:rPr lang="fr-C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puissance faible)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Applicabilité? </a:t>
            </a:r>
          </a:p>
          <a:p>
            <a:pPr marL="635000" lvl="1" indent="-184150">
              <a:lnSpc>
                <a:spcPct val="150000"/>
              </a:lnSpc>
              <a:buSzPts val="1700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CA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tudes faites dans centres tertiaires/pédiatrique, accè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 aux labos rapidement, accès a prise de sang et suivi médical rapproché. Au bureau – discutable! </a:t>
            </a:r>
            <a:endParaRPr lang="fr-C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84150">
              <a:lnSpc>
                <a:spcPct val="150000"/>
              </a:lnSpc>
              <a:buSzPts val="1700"/>
            </a:pPr>
            <a:endParaRPr lang="en-C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8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Discussion : Limitations</a:t>
            </a:r>
            <a:endParaRPr sz="2800" b="1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40000" y="464400"/>
            <a:ext cx="8604000" cy="431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0850" lvl="1" indent="0">
              <a:lnSpc>
                <a:spcPct val="150000"/>
              </a:lnSpc>
              <a:buSzPts val="1700"/>
              <a:buNone/>
            </a:pPr>
            <a:endParaRPr lang="fr-CA" sz="1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 secondaires importantes non discutées: empyèmes/re-hospitalisation/</a:t>
            </a:r>
            <a:b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durée des symptômes … 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ucune donnée à savoir si de tels protocoles en pédiatrie mènent réellement à des bénéfices sur </a:t>
            </a:r>
            <a:r>
              <a:rPr lang="fr-CA" sz="1800" u="sng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issues cliniques de morbidité 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CA" sz="1800" u="sng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mortalité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ni sur leur </a:t>
            </a:r>
            <a:r>
              <a:rPr lang="fr-CA" sz="1800" u="sng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économique dans un système de santé</a:t>
            </a: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77800" indent="-184150">
              <a:lnSpc>
                <a:spcPct val="150000"/>
              </a:lnSpc>
              <a:buSzPts val="1700"/>
            </a:pPr>
            <a:r>
              <a:rPr lang="fr-CA" sz="18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Considérations importantes ! </a:t>
            </a:r>
          </a:p>
          <a:p>
            <a:pPr marL="635000" lvl="1" indent="-184150">
              <a:lnSpc>
                <a:spcPct val="150000"/>
              </a:lnSpc>
              <a:buSzPts val="1700"/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Cout d’un test (USA) : 70$/test </a:t>
            </a:r>
          </a:p>
          <a:p>
            <a:pPr marL="635000" lvl="1" indent="-184150">
              <a:lnSpc>
                <a:spcPct val="150000"/>
              </a:lnSpc>
              <a:buSzPts val="1700"/>
            </a:pPr>
            <a:r>
              <a:rPr lang="fr-CA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Temps avant d’obtenir valeur </a:t>
            </a: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SzPts val="1700"/>
              <a:buNone/>
            </a:pPr>
            <a:endParaRPr lang="en-CA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84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CD79-92C1-68F2-A622-C85C1720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/>
              <a:t>Pour conclure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9EA9F-9DBC-2961-2F7A-6C14619B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878" y="1150574"/>
            <a:ext cx="8510281" cy="3619389"/>
          </a:xfrm>
        </p:spPr>
        <p:txBody>
          <a:bodyPr/>
          <a:lstStyle/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Utilité clinique </a:t>
            </a:r>
            <a:r>
              <a:rPr lang="fr-C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non-prouvée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car peu d’étude en pédiatrie </a:t>
            </a:r>
          </a:p>
          <a:p>
            <a:pPr marL="139700" indent="0"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MAIS: </a:t>
            </a:r>
          </a:p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Intéressant pour éliminer la PAC bactérienne sévère, pas pour confirmer le dx </a:t>
            </a:r>
          </a:p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Ne remplace pas le jugement clinique du MD! 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À utiliser surtout/seulement dans les </a:t>
            </a:r>
            <a:r>
              <a:rPr lang="fr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équivoques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, où la conduite sera modifiée</a:t>
            </a:r>
          </a:p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Important de reconnaître les limitations </a:t>
            </a:r>
          </a:p>
        </p:txBody>
      </p:sp>
    </p:spTree>
    <p:extLst>
      <p:ext uri="{BB962C8B-B14F-4D97-AF65-F5344CB8AC3E}">
        <p14:creationId xmlns:p14="http://schemas.microsoft.com/office/powerpoint/2010/main" val="212352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336F9-0875-69B8-7279-372D1595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26" y="1772834"/>
            <a:ext cx="5199063" cy="798916"/>
          </a:xfrm>
        </p:spPr>
        <p:txBody>
          <a:bodyPr/>
          <a:lstStyle/>
          <a:p>
            <a:r>
              <a:rPr lang="fr-FR" sz="4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71886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CD494-57B9-E096-A486-C1039C95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Remerciements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34995D-8549-2519-FE15-E2985A4B8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284031"/>
            <a:ext cx="8046243" cy="2420531"/>
          </a:xfrm>
        </p:spPr>
        <p:txBody>
          <a:bodyPr/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à Dre Julie Moreau pour la supervision du projet </a:t>
            </a:r>
          </a:p>
        </p:txBody>
      </p:sp>
    </p:spTree>
    <p:extLst>
      <p:ext uri="{BB962C8B-B14F-4D97-AF65-F5344CB8AC3E}">
        <p14:creationId xmlns:p14="http://schemas.microsoft.com/office/powerpoint/2010/main" val="171475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7ADF-1CAD-E36B-0323-E0806006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7841-1178-5F80-1895-932D4F2B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018398"/>
            <a:ext cx="8046243" cy="2420531"/>
          </a:xfrm>
        </p:spPr>
        <p:txBody>
          <a:bodyPr/>
          <a:lstStyle/>
          <a:p>
            <a:r>
              <a:rPr lang="en-CA" sz="900" dirty="0" err="1">
                <a:effectLst/>
              </a:rPr>
              <a:t>Chiotos</a:t>
            </a:r>
            <a:r>
              <a:rPr lang="en-CA" sz="900" dirty="0">
                <a:effectLst/>
              </a:rPr>
              <a:t>, K., &amp; Gerber, J. S. (2021). Does procalcitonin have clinical utility in the management of paediatric community-acquired pneumonia? A PRO/CON debate. JAC-antimicrobial resistance, 3(4), dlab153.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/10.1093/</a:t>
            </a:r>
            <a:r>
              <a:rPr lang="en-CA" sz="900" dirty="0" err="1">
                <a:effectLst/>
              </a:rPr>
              <a:t>jacamr</a:t>
            </a:r>
            <a:r>
              <a:rPr lang="en-CA" sz="900" dirty="0">
                <a:effectLst/>
              </a:rPr>
              <a:t>/dlab153</a:t>
            </a:r>
          </a:p>
          <a:p>
            <a:r>
              <a:rPr lang="en-CA" sz="900" dirty="0">
                <a:effectLst/>
              </a:rPr>
              <a:t>Merrill, C. T., Owens, P. L., &amp; Stocks, C. (2008). Pediatric Emergency Department Visits in Community Hospitals from Selected States, 2005. Healthcare Cost and Utilization Project (HCUP) Statistical Briefs. Agency for Healthcare Research and Quality (US). https://</a:t>
            </a:r>
            <a:r>
              <a:rPr lang="en-CA" sz="900" dirty="0" err="1">
                <a:effectLst/>
              </a:rPr>
              <a:t>pubmed.ncbi.nlm.nih.gov</a:t>
            </a:r>
            <a:r>
              <a:rPr lang="en-CA" sz="900" dirty="0">
                <a:effectLst/>
              </a:rPr>
              <a:t>/21735571 </a:t>
            </a:r>
          </a:p>
          <a:p>
            <a:r>
              <a:rPr lang="en-CA" sz="900" dirty="0" err="1">
                <a:effectLst/>
              </a:rPr>
              <a:t>Sekmen</a:t>
            </a:r>
            <a:r>
              <a:rPr lang="en-CA" sz="900" dirty="0">
                <a:effectLst/>
              </a:rPr>
              <a:t>, M., Johnson, J., Zhu, Y., Sartori, L. F., Grijalva, C. G., </a:t>
            </a:r>
            <a:r>
              <a:rPr lang="en-CA" sz="900" dirty="0" err="1">
                <a:effectLst/>
              </a:rPr>
              <a:t>Stassun</a:t>
            </a:r>
            <a:r>
              <a:rPr lang="en-CA" sz="900" dirty="0">
                <a:effectLst/>
              </a:rPr>
              <a:t>, J., Arnold, D. H., </a:t>
            </a:r>
            <a:r>
              <a:rPr lang="en-CA" sz="900" dirty="0" err="1">
                <a:effectLst/>
              </a:rPr>
              <a:t>Ampofo</a:t>
            </a:r>
            <a:r>
              <a:rPr lang="en-CA" sz="900" dirty="0">
                <a:effectLst/>
              </a:rPr>
              <a:t>, K., Robison, J., </a:t>
            </a:r>
            <a:r>
              <a:rPr lang="en-CA" sz="900" dirty="0" err="1">
                <a:effectLst/>
              </a:rPr>
              <a:t>Gesteland</a:t>
            </a:r>
            <a:r>
              <a:rPr lang="en-CA" sz="900" dirty="0">
                <a:effectLst/>
              </a:rPr>
              <a:t>, P. H., Pavia, A. T., &amp; Williams, D. J. (2022). Association Between Procalcitonin and Antibiotics in Children With Community-Acquired Pneumonia. Hospital pediatrics, 12(4), 384–391.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/10.1542/hpeds.2021-006510 </a:t>
            </a:r>
          </a:p>
          <a:p>
            <a:r>
              <a:rPr lang="en-CA" sz="900" dirty="0">
                <a:effectLst/>
              </a:rPr>
              <a:t>Giulia, B., Luisa, A., Concetta, S., Bruna, L. S., Chiara, B., &amp; Marcello, C. (2015). Procalcitonin and community-acquired pneumonia (CAP) in children. </a:t>
            </a:r>
            <a:r>
              <a:rPr lang="en-CA" sz="900" dirty="0" err="1">
                <a:effectLst/>
              </a:rPr>
              <a:t>Clinica</a:t>
            </a:r>
            <a:r>
              <a:rPr lang="en-CA" sz="900" dirty="0">
                <a:effectLst/>
              </a:rPr>
              <a:t> </a:t>
            </a:r>
            <a:r>
              <a:rPr lang="en-CA" sz="900" dirty="0" err="1">
                <a:effectLst/>
              </a:rPr>
              <a:t>chimica</a:t>
            </a:r>
            <a:r>
              <a:rPr lang="en-CA" sz="900" dirty="0">
                <a:effectLst/>
              </a:rPr>
              <a:t> acta; international journal of clinical chemistry, 451(Pt B), 215–218.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/10.1016/j.cca.2015.09.031 </a:t>
            </a:r>
          </a:p>
          <a:p>
            <a:r>
              <a:rPr lang="en-CA" sz="900" dirty="0" err="1">
                <a:effectLst/>
              </a:rPr>
              <a:t>Stockmann</a:t>
            </a:r>
            <a:r>
              <a:rPr lang="en-CA" sz="900" dirty="0">
                <a:effectLst/>
              </a:rPr>
              <a:t>, C., </a:t>
            </a:r>
            <a:r>
              <a:rPr lang="en-CA" sz="900" dirty="0" err="1">
                <a:effectLst/>
              </a:rPr>
              <a:t>Ampofo</a:t>
            </a:r>
            <a:r>
              <a:rPr lang="en-CA" sz="900" dirty="0">
                <a:effectLst/>
              </a:rPr>
              <a:t>, K., </a:t>
            </a:r>
            <a:r>
              <a:rPr lang="en-CA" sz="900" dirty="0" err="1">
                <a:effectLst/>
              </a:rPr>
              <a:t>Killpack</a:t>
            </a:r>
            <a:r>
              <a:rPr lang="en-CA" sz="900" dirty="0">
                <a:effectLst/>
              </a:rPr>
              <a:t>, J., Williams, D. J., Edwards, K. M., Grijalva, C. G., Arnold, S. R., McCullers, J. A., Anderson, E. J., </a:t>
            </a:r>
            <a:r>
              <a:rPr lang="en-CA" sz="900" dirty="0" err="1">
                <a:effectLst/>
              </a:rPr>
              <a:t>Wunderink</a:t>
            </a:r>
            <a:r>
              <a:rPr lang="en-CA" sz="900" dirty="0">
                <a:effectLst/>
              </a:rPr>
              <a:t>, R. G., Self, W. H., Bramley, A., Jain, S., Pavia, A. T., &amp; </a:t>
            </a:r>
            <a:r>
              <a:rPr lang="en-CA" sz="900" dirty="0" err="1">
                <a:effectLst/>
              </a:rPr>
              <a:t>Blaschke</a:t>
            </a:r>
            <a:r>
              <a:rPr lang="en-CA" sz="900" dirty="0">
                <a:effectLst/>
              </a:rPr>
              <a:t>, A. J. (2018). Procalcitonin Accurately Identifies Hospitalized Children With Low Risk of Bacterial Community-Acquired Pneumonia. Journal of the Pediatric Infectious Diseases Society, 7(1), 46–53.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/10.1093/</a:t>
            </a:r>
            <a:r>
              <a:rPr lang="en-CA" sz="900" dirty="0" err="1">
                <a:effectLst/>
              </a:rPr>
              <a:t>jpids</a:t>
            </a:r>
            <a:r>
              <a:rPr lang="en-CA" sz="900" dirty="0">
                <a:effectLst/>
              </a:rPr>
              <a:t>/piw091 </a:t>
            </a:r>
          </a:p>
          <a:p>
            <a:r>
              <a:rPr lang="en-CA" sz="900" dirty="0" err="1">
                <a:effectLst/>
              </a:rPr>
              <a:t>Llor</a:t>
            </a:r>
            <a:r>
              <a:rPr lang="en-CA" sz="900" dirty="0">
                <a:effectLst/>
              </a:rPr>
              <a:t>, C., &amp; Bjerrum, L. (2014). Antimicrobial resistance: risk associated with antibiotic overuse and initiatives to reduce the problem. Therapeutic advances in drug safety, 5(6), 229–241.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/10.1177/2042098614554919</a:t>
            </a:r>
          </a:p>
          <a:p>
            <a:r>
              <a:rPr lang="en-CA" sz="900" dirty="0" err="1">
                <a:effectLst/>
              </a:rPr>
              <a:t>Standiford</a:t>
            </a:r>
            <a:r>
              <a:rPr lang="en-CA" sz="900" dirty="0">
                <a:effectLst/>
              </a:rPr>
              <a:t>, H. C., Chan, S., Tripoli, M., Weekes, E., &amp; Forrest, G. N. (2012). Antimicrobial stewardship at a large tertiary care academic medical center: cost analysis before, during, and after a 7-year program. Infection control and hospital epidemiology, 33(4), 338–345.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/10.1086/664909</a:t>
            </a:r>
          </a:p>
          <a:p>
            <a:endParaRPr lang="en-CA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753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7ADF-1CAD-E36B-0323-E0806006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7841-1178-5F80-1895-932D4F2B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018398"/>
            <a:ext cx="8046243" cy="2420531"/>
          </a:xfrm>
        </p:spPr>
        <p:txBody>
          <a:bodyPr/>
          <a:lstStyle/>
          <a:p>
            <a:r>
              <a:rPr lang="en-CA" sz="900" dirty="0">
                <a:effectLst/>
              </a:rPr>
              <a:t>Davey, P., Marwick, C. A., Scott, C. L., </a:t>
            </a:r>
            <a:r>
              <a:rPr lang="en-CA" sz="900" dirty="0" err="1">
                <a:effectLst/>
              </a:rPr>
              <a:t>Charani</a:t>
            </a:r>
            <a:r>
              <a:rPr lang="en-CA" sz="900" dirty="0">
                <a:effectLst/>
              </a:rPr>
              <a:t>, E., McNeil, K., Brown, E., Gould, I. M., Ramsay, C. R., &amp; Michie, S. (2017). Interventions to improve antibiotic prescribing practices for hospital inpatients. The Cochrane database of systematic reviews, 2(2), CD003543.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/10.1002/14651858.CD003543.pub4</a:t>
            </a:r>
          </a:p>
          <a:p>
            <a:r>
              <a:rPr lang="en-CA" sz="900" dirty="0" err="1">
                <a:effectLst/>
              </a:rPr>
              <a:t>Chanu</a:t>
            </a:r>
            <a:r>
              <a:rPr lang="en-CA" sz="900" dirty="0">
                <a:effectLst/>
              </a:rPr>
              <a:t>, R. and Michael, M. (2022) Procalcitonin use in lower respiratory tract infections, UpToDate. </a:t>
            </a:r>
            <a:r>
              <a:rPr lang="en-CA" sz="900" dirty="0" err="1">
                <a:effectLst/>
              </a:rPr>
              <a:t>Consulté</a:t>
            </a:r>
            <a:r>
              <a:rPr lang="en-CA" sz="900" dirty="0">
                <a:effectLst/>
              </a:rPr>
              <a:t> le 2 mars 2023 : https://</a:t>
            </a:r>
            <a:r>
              <a:rPr lang="en-CA" sz="900" dirty="0" err="1">
                <a:effectLst/>
              </a:rPr>
              <a:t>www.uptodate.com</a:t>
            </a:r>
            <a:r>
              <a:rPr lang="en-CA" sz="900" dirty="0">
                <a:effectLst/>
              </a:rPr>
              <a:t>/contents/procalcitonin-use-in-lower-respiratory-tract-infections</a:t>
            </a:r>
          </a:p>
          <a:p>
            <a:r>
              <a:rPr lang="en-CA" sz="900" dirty="0" err="1">
                <a:effectLst/>
              </a:rPr>
              <a:t>Linscheid</a:t>
            </a:r>
            <a:r>
              <a:rPr lang="en-CA" sz="900" dirty="0">
                <a:effectLst/>
              </a:rPr>
              <a:t>, P., </a:t>
            </a:r>
            <a:r>
              <a:rPr lang="en-CA" sz="900" dirty="0" err="1">
                <a:effectLst/>
              </a:rPr>
              <a:t>Seboek</a:t>
            </a:r>
            <a:r>
              <a:rPr lang="en-CA" sz="900" dirty="0">
                <a:effectLst/>
              </a:rPr>
              <a:t>, D., </a:t>
            </a:r>
            <a:r>
              <a:rPr lang="en-CA" sz="900" dirty="0" err="1">
                <a:effectLst/>
              </a:rPr>
              <a:t>Nylen</a:t>
            </a:r>
            <a:r>
              <a:rPr lang="en-CA" sz="900" dirty="0">
                <a:effectLst/>
              </a:rPr>
              <a:t>, E. S., Langer, I., Schlatter, M., Becker, K. L., Keller, U., &amp; Müller, B. (2003). In vitro and in vivo calcitonin I gene expression in parenchymal cells: a novel product of human adipose tissue. Endocrinology, 144(12), 5578–5584.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/10.1210/en.2003-0854</a:t>
            </a:r>
          </a:p>
          <a:p>
            <a:r>
              <a:rPr lang="en-CA" sz="900" dirty="0">
                <a:effectLst/>
              </a:rPr>
              <a:t>Gilbert D. N. (2017). Role of Procalcitonin in the Management of Infected Patients in the Intensive Care Unit. Infectious disease clinics of North America, 31(3), 435–453.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/10.1016/j.idc.2017.05.003</a:t>
            </a:r>
          </a:p>
          <a:p>
            <a:r>
              <a:rPr lang="en-CA" sz="900" dirty="0">
                <a:effectLst/>
              </a:rPr>
              <a:t>Bergin, S. P., &amp; </a:t>
            </a:r>
            <a:r>
              <a:rPr lang="en-CA" sz="900" dirty="0" err="1">
                <a:effectLst/>
              </a:rPr>
              <a:t>Tsalik</a:t>
            </a:r>
            <a:r>
              <a:rPr lang="en-CA" sz="900" dirty="0">
                <a:effectLst/>
              </a:rPr>
              <a:t>, E. L. (2017). Procalcitonin: The Right Answer but to Which Question?. Clinical infectious diseases : an official publication of the Infectious Diseases Society of America, 65(2), 191–193.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/10.1093/</a:t>
            </a:r>
            <a:r>
              <a:rPr lang="en-CA" sz="900" dirty="0" err="1">
                <a:effectLst/>
              </a:rPr>
              <a:t>cid</a:t>
            </a:r>
            <a:r>
              <a:rPr lang="en-CA" sz="900" dirty="0">
                <a:effectLst/>
              </a:rPr>
              <a:t>/cix323</a:t>
            </a:r>
          </a:p>
          <a:p>
            <a:r>
              <a:rPr lang="en-CA" sz="900" dirty="0">
                <a:effectLst/>
              </a:rPr>
              <a:t>Christ-Crain, M., Jaccard-Stolz, D., </a:t>
            </a:r>
            <a:r>
              <a:rPr lang="en-CA" sz="900" dirty="0" err="1">
                <a:effectLst/>
              </a:rPr>
              <a:t>Bingisser</a:t>
            </a:r>
            <a:r>
              <a:rPr lang="en-CA" sz="900" dirty="0">
                <a:effectLst/>
              </a:rPr>
              <a:t>, R., </a:t>
            </a:r>
            <a:r>
              <a:rPr lang="en-CA" sz="900" dirty="0" err="1">
                <a:effectLst/>
              </a:rPr>
              <a:t>Gencay</a:t>
            </a:r>
            <a:r>
              <a:rPr lang="en-CA" sz="900" dirty="0">
                <a:effectLst/>
              </a:rPr>
              <a:t>, M. M., Huber, P. R., Tamm, M., &amp; Müller, B. (2004). Effect of procalcitonin-guided treatment on antibiotic use and outcome in lower respiratory tract infections: cluster-randomised, single-blinded intervention trial. Lancet (London, England), 363(9409), 600–607.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/10.1016/S0140-6736(04)15591-8</a:t>
            </a:r>
          </a:p>
          <a:p>
            <a:r>
              <a:rPr lang="en-CA" sz="900" dirty="0">
                <a:effectLst/>
              </a:rPr>
              <a:t>Esposito, S., Tagliabue, C., </a:t>
            </a:r>
            <a:r>
              <a:rPr lang="en-CA" sz="900" dirty="0" err="1">
                <a:effectLst/>
              </a:rPr>
              <a:t>Picciolli</a:t>
            </a:r>
            <a:r>
              <a:rPr lang="en-CA" sz="900" dirty="0">
                <a:effectLst/>
              </a:rPr>
              <a:t>, I., </a:t>
            </a:r>
            <a:r>
              <a:rPr lang="en-CA" sz="900" dirty="0" err="1">
                <a:effectLst/>
              </a:rPr>
              <a:t>Semino</a:t>
            </a:r>
            <a:r>
              <a:rPr lang="en-CA" sz="900" dirty="0">
                <a:effectLst/>
              </a:rPr>
              <a:t>, M., Sabatini, C., </a:t>
            </a:r>
            <a:r>
              <a:rPr lang="en-CA" sz="900" dirty="0" err="1">
                <a:effectLst/>
              </a:rPr>
              <a:t>Consolo</a:t>
            </a:r>
            <a:r>
              <a:rPr lang="en-CA" sz="900" dirty="0">
                <a:effectLst/>
              </a:rPr>
              <a:t>, S., </a:t>
            </a:r>
            <a:r>
              <a:rPr lang="en-CA" sz="900" dirty="0" err="1">
                <a:effectLst/>
              </a:rPr>
              <a:t>Bosis</a:t>
            </a:r>
            <a:r>
              <a:rPr lang="en-CA" sz="900" dirty="0">
                <a:effectLst/>
              </a:rPr>
              <a:t>, S., </a:t>
            </a:r>
            <a:r>
              <a:rPr lang="en-CA" sz="900" dirty="0" err="1">
                <a:effectLst/>
              </a:rPr>
              <a:t>Pinzani</a:t>
            </a:r>
            <a:r>
              <a:rPr lang="en-CA" sz="900" dirty="0">
                <a:effectLst/>
              </a:rPr>
              <a:t>, R., &amp; </a:t>
            </a:r>
            <a:r>
              <a:rPr lang="en-CA" sz="900" dirty="0" err="1">
                <a:effectLst/>
              </a:rPr>
              <a:t>Principi</a:t>
            </a:r>
            <a:r>
              <a:rPr lang="en-CA" sz="900" dirty="0">
                <a:effectLst/>
              </a:rPr>
              <a:t>, N. (2011). Procalcitonin measurements for guiding antibiotic treatment in pediatric pneumonia. Respiratory medicine, 105(12), 1939–1945.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/10.1016/j.rmed.2011.09.003</a:t>
            </a:r>
          </a:p>
          <a:p>
            <a:r>
              <a:rPr lang="en-CA" sz="900" dirty="0">
                <a:effectLst/>
              </a:rPr>
              <a:t>Wu, G., Wu, G., Wu, S., &amp; Wu, H. (2017). Comparison of Procalcitonin Guidance-Administered Antibiotics with Standard Guidelines on Antibiotic Therapy in Children with Lower Respiratory Tract Infections: A Retrospective Study in China. Medical principles and practice : international journal of the Kuwait University, Health Science Centre, 26(4), 316–320.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/10.1159/000477936</a:t>
            </a:r>
          </a:p>
          <a:p>
            <a:endParaRPr lang="en-CA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7084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7ADF-1CAD-E36B-0323-E0806006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7841-1178-5F80-1895-932D4F2B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018398"/>
            <a:ext cx="8046243" cy="2420531"/>
          </a:xfrm>
        </p:spPr>
        <p:txBody>
          <a:bodyPr/>
          <a:lstStyle/>
          <a:p>
            <a:r>
              <a:rPr lang="en-CA" sz="900" dirty="0">
                <a:effectLst/>
              </a:rPr>
              <a:t>Baer, G., Baumann, P., </a:t>
            </a:r>
            <a:r>
              <a:rPr lang="en-CA" sz="900" dirty="0" err="1">
                <a:effectLst/>
              </a:rPr>
              <a:t>Buettcher</a:t>
            </a:r>
            <a:r>
              <a:rPr lang="en-CA" sz="900" dirty="0">
                <a:effectLst/>
              </a:rPr>
              <a:t>, M., </a:t>
            </a:r>
            <a:r>
              <a:rPr lang="en-CA" sz="900" dirty="0" err="1">
                <a:effectLst/>
              </a:rPr>
              <a:t>Heininger</a:t>
            </a:r>
            <a:r>
              <a:rPr lang="en-CA" sz="900" dirty="0">
                <a:effectLst/>
              </a:rPr>
              <a:t>, U., </a:t>
            </a:r>
            <a:r>
              <a:rPr lang="en-CA" sz="900" dirty="0" err="1">
                <a:effectLst/>
              </a:rPr>
              <a:t>Berthet</a:t>
            </a:r>
            <a:r>
              <a:rPr lang="en-CA" sz="900" dirty="0">
                <a:effectLst/>
              </a:rPr>
              <a:t>, G., Schäfer, J., Bucher, H. C., </a:t>
            </a:r>
            <a:r>
              <a:rPr lang="en-CA" sz="900" dirty="0" err="1">
                <a:effectLst/>
              </a:rPr>
              <a:t>Trachsel</a:t>
            </a:r>
            <a:r>
              <a:rPr lang="en-CA" sz="900" dirty="0">
                <a:effectLst/>
              </a:rPr>
              <a:t>, D., Schneider, J., Gambon, M., </a:t>
            </a:r>
            <a:r>
              <a:rPr lang="en-CA" sz="900" dirty="0" err="1">
                <a:effectLst/>
              </a:rPr>
              <a:t>Reppucci</a:t>
            </a:r>
            <a:r>
              <a:rPr lang="en-CA" sz="900" dirty="0">
                <a:effectLst/>
              </a:rPr>
              <a:t>, D., Bonhoeffer, J. M., </a:t>
            </a:r>
            <a:r>
              <a:rPr lang="en-CA" sz="900" dirty="0" err="1">
                <a:effectLst/>
              </a:rPr>
              <a:t>Stähelin-Massik</a:t>
            </a:r>
            <a:r>
              <a:rPr lang="en-CA" sz="900" dirty="0">
                <a:effectLst/>
              </a:rPr>
              <a:t>, J., Schuetz, P., Mueller, B., </a:t>
            </a:r>
            <a:r>
              <a:rPr lang="en-CA" sz="900" dirty="0" err="1">
                <a:effectLst/>
              </a:rPr>
              <a:t>Szinnai</a:t>
            </a:r>
            <a:r>
              <a:rPr lang="en-CA" sz="900" dirty="0">
                <a:effectLst/>
              </a:rPr>
              <a:t>, G., Schaad, U. B., &amp; Bonhoeffer, J. (2013). Procalcitonin guidance to reduce antibiotic treatment of lower respiratory tract infection in children and adolescents (</a:t>
            </a:r>
            <a:r>
              <a:rPr lang="en-CA" sz="900" dirty="0" err="1">
                <a:effectLst/>
              </a:rPr>
              <a:t>ProPAED</a:t>
            </a:r>
            <a:r>
              <a:rPr lang="en-CA" sz="900" dirty="0">
                <a:effectLst/>
              </a:rPr>
              <a:t>): a randomized controlled trial. </a:t>
            </a:r>
            <a:r>
              <a:rPr lang="en-CA" sz="900" dirty="0" err="1">
                <a:effectLst/>
              </a:rPr>
              <a:t>PloS</a:t>
            </a:r>
            <a:r>
              <a:rPr lang="en-CA" sz="900" dirty="0">
                <a:effectLst/>
              </a:rPr>
              <a:t> one, 8(8), e68419.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/10.1371/journal.pone.0068419</a:t>
            </a:r>
          </a:p>
          <a:p>
            <a:r>
              <a:rPr lang="en-CA" sz="900" dirty="0">
                <a:effectLst/>
              </a:rPr>
              <a:t>Florin, T. A., </a:t>
            </a:r>
            <a:r>
              <a:rPr lang="en-CA" sz="900" dirty="0" err="1">
                <a:effectLst/>
              </a:rPr>
              <a:t>Ambroggio</a:t>
            </a:r>
            <a:r>
              <a:rPr lang="en-CA" sz="900" dirty="0">
                <a:effectLst/>
              </a:rPr>
              <a:t>, L., Brokamp, C., Zhang, Y., Rattan, M., Crotty, E., Belsky, M. A., Krueger, S., Epperson, T. N., 4th, </a:t>
            </a:r>
            <a:r>
              <a:rPr lang="en-CA" sz="900" dirty="0" err="1">
                <a:effectLst/>
              </a:rPr>
              <a:t>Kachelmeyer</a:t>
            </a:r>
            <a:r>
              <a:rPr lang="en-CA" sz="900" dirty="0">
                <a:effectLst/>
              </a:rPr>
              <a:t>, A., Ruddy, R., &amp; Shah, S. S. (2020). Biomarkers and Disease Severity in Children With Community-Acquired Pneumonia. Pediatrics, 145(6), e20193728.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/10.1542/peds.2019-3728</a:t>
            </a:r>
          </a:p>
          <a:p>
            <a:r>
              <a:rPr lang="en-CA" sz="900" dirty="0">
                <a:effectLst/>
              </a:rPr>
              <a:t>Isaacs D. (1989). Problems in determining the etiology of community-acquired childhood pneumonia. The Pediatric infectious disease journal, 8(3), 143–148. https://</a:t>
            </a:r>
            <a:r>
              <a:rPr lang="en-CA" sz="900" dirty="0" err="1">
                <a:effectLst/>
              </a:rPr>
              <a:t>pubmed.ncbi.nlm.nih.gov</a:t>
            </a:r>
            <a:r>
              <a:rPr lang="en-CA" sz="900" dirty="0">
                <a:effectLst/>
              </a:rPr>
              <a:t>/2785261/</a:t>
            </a:r>
          </a:p>
          <a:p>
            <a:r>
              <a:rPr lang="en-CA" sz="900" dirty="0">
                <a:effectLst/>
              </a:rPr>
              <a:t>Nicole, L.S. and Joan, R. (2018) Uncomplicated pneumonia in healthy Canadian children and youth: Practice points for management, Canadian Paediatric Society. </a:t>
            </a:r>
            <a:r>
              <a:rPr lang="en-CA" sz="900" dirty="0" err="1">
                <a:effectLst/>
              </a:rPr>
              <a:t>Consulté</a:t>
            </a:r>
            <a:r>
              <a:rPr lang="en-CA" sz="900" dirty="0">
                <a:effectLst/>
              </a:rPr>
              <a:t> le 9 mars 2023: https://</a:t>
            </a:r>
            <a:r>
              <a:rPr lang="en-CA" sz="900" dirty="0" err="1">
                <a:effectLst/>
              </a:rPr>
              <a:t>cps.ca</a:t>
            </a:r>
            <a:r>
              <a:rPr lang="en-CA" sz="900" dirty="0">
                <a:effectLst/>
              </a:rPr>
              <a:t>/</a:t>
            </a:r>
            <a:r>
              <a:rPr lang="en-CA" sz="900" dirty="0" err="1">
                <a:effectLst/>
              </a:rPr>
              <a:t>en</a:t>
            </a:r>
            <a:r>
              <a:rPr lang="en-CA" sz="900" dirty="0">
                <a:effectLst/>
              </a:rPr>
              <a:t>/documents/position/pneumonia-management-children-youth</a:t>
            </a:r>
          </a:p>
          <a:p>
            <a:r>
              <a:rPr lang="en-CA" sz="900" dirty="0" err="1">
                <a:effectLst/>
              </a:rPr>
              <a:t>Boussekey</a:t>
            </a:r>
            <a:r>
              <a:rPr lang="en-CA" sz="900" dirty="0">
                <a:effectLst/>
              </a:rPr>
              <a:t>, N., Leroy, O., </a:t>
            </a:r>
            <a:r>
              <a:rPr lang="en-CA" sz="900" dirty="0" err="1">
                <a:effectLst/>
              </a:rPr>
              <a:t>Alfandari</a:t>
            </a:r>
            <a:r>
              <a:rPr lang="en-CA" sz="900" dirty="0">
                <a:effectLst/>
              </a:rPr>
              <a:t>, S., Devos, P., Georges, H., &amp; </a:t>
            </a:r>
            <a:r>
              <a:rPr lang="en-CA" sz="900" dirty="0" err="1">
                <a:effectLst/>
              </a:rPr>
              <a:t>Guery</a:t>
            </a:r>
            <a:r>
              <a:rPr lang="en-CA" sz="900" dirty="0">
                <a:effectLst/>
              </a:rPr>
              <a:t>, B. (2006). Procalcitonin kinetics in the prognosis of severe community-acquired pneumonia. Intensive care medicine, 32(3), 469–472.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/10.1007/s00134-005-0047-8</a:t>
            </a:r>
          </a:p>
          <a:p>
            <a:r>
              <a:rPr lang="en-CA" sz="900" dirty="0" err="1">
                <a:effectLst/>
              </a:rPr>
              <a:t>Boussekey</a:t>
            </a:r>
            <a:r>
              <a:rPr lang="en-CA" sz="900" dirty="0">
                <a:effectLst/>
              </a:rPr>
              <a:t>, N., Leroy, O., Georges, H., Devos, P., </a:t>
            </a:r>
            <a:r>
              <a:rPr lang="en-CA" sz="900" dirty="0" err="1">
                <a:effectLst/>
              </a:rPr>
              <a:t>d'Escrivan</a:t>
            </a:r>
            <a:r>
              <a:rPr lang="en-CA" sz="900" dirty="0">
                <a:effectLst/>
              </a:rPr>
              <a:t>, T., &amp; </a:t>
            </a:r>
            <a:r>
              <a:rPr lang="en-CA" sz="900" dirty="0" err="1">
                <a:effectLst/>
              </a:rPr>
              <a:t>Guery</a:t>
            </a:r>
            <a:r>
              <a:rPr lang="en-CA" sz="900" dirty="0">
                <a:effectLst/>
              </a:rPr>
              <a:t>, B. (2005). Diagnostic and prognostic values of admission procalcitonin levels in community-acquired pneumonia in an intensive care unit. Infection, 33(4), 257–263.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/10.1007/s15010-005-4096-2</a:t>
            </a:r>
          </a:p>
          <a:p>
            <a:r>
              <a:rPr lang="en-CA" sz="900" dirty="0" err="1">
                <a:effectLst/>
              </a:rPr>
              <a:t>Kutz</a:t>
            </a:r>
            <a:r>
              <a:rPr lang="en-CA" sz="900" dirty="0">
                <a:effectLst/>
              </a:rPr>
              <a:t>, A., </a:t>
            </a:r>
            <a:r>
              <a:rPr lang="en-CA" sz="900" dirty="0" err="1">
                <a:effectLst/>
              </a:rPr>
              <a:t>Briel</a:t>
            </a:r>
            <a:r>
              <a:rPr lang="en-CA" sz="900" dirty="0">
                <a:effectLst/>
              </a:rPr>
              <a:t>, M., Christ-Crain, M., Stolz, D., </a:t>
            </a:r>
            <a:r>
              <a:rPr lang="en-CA" sz="900" dirty="0" err="1">
                <a:effectLst/>
              </a:rPr>
              <a:t>Bouadma</a:t>
            </a:r>
            <a:r>
              <a:rPr lang="en-CA" sz="900" dirty="0">
                <a:effectLst/>
              </a:rPr>
              <a:t>, L., Wolff, M., </a:t>
            </a:r>
            <a:r>
              <a:rPr lang="en-CA" sz="900" dirty="0" err="1">
                <a:effectLst/>
              </a:rPr>
              <a:t>Kristoffersen</a:t>
            </a:r>
            <a:r>
              <a:rPr lang="en-CA" sz="900" dirty="0">
                <a:effectLst/>
              </a:rPr>
              <a:t>, K. B., Wei, L., Burkhardt, O., </a:t>
            </a:r>
            <a:r>
              <a:rPr lang="en-CA" sz="900" dirty="0" err="1">
                <a:effectLst/>
              </a:rPr>
              <a:t>Welte</a:t>
            </a:r>
            <a:r>
              <a:rPr lang="en-CA" sz="900" dirty="0">
                <a:effectLst/>
              </a:rPr>
              <a:t>, T., Schroeder, S., </a:t>
            </a:r>
            <a:r>
              <a:rPr lang="en-CA" sz="900" dirty="0" err="1">
                <a:effectLst/>
              </a:rPr>
              <a:t>Nobre</a:t>
            </a:r>
            <a:r>
              <a:rPr lang="en-CA" sz="900" dirty="0">
                <a:effectLst/>
              </a:rPr>
              <a:t>, V., Tamm, M., Bhatnagar, N., Bucher, H. C., </a:t>
            </a:r>
            <a:r>
              <a:rPr lang="en-CA" sz="900" dirty="0" err="1">
                <a:effectLst/>
              </a:rPr>
              <a:t>Luyt</a:t>
            </a:r>
            <a:r>
              <a:rPr lang="en-CA" sz="900" dirty="0">
                <a:effectLst/>
              </a:rPr>
              <a:t>, C. E., </a:t>
            </a:r>
            <a:r>
              <a:rPr lang="en-CA" sz="900" dirty="0" err="1">
                <a:effectLst/>
              </a:rPr>
              <a:t>Chastre</a:t>
            </a:r>
            <a:r>
              <a:rPr lang="en-CA" sz="900" dirty="0">
                <a:effectLst/>
              </a:rPr>
              <a:t>, J., </a:t>
            </a:r>
            <a:r>
              <a:rPr lang="en-CA" sz="900" dirty="0" err="1">
                <a:effectLst/>
              </a:rPr>
              <a:t>Tubach</a:t>
            </a:r>
            <a:r>
              <a:rPr lang="en-CA" sz="900" dirty="0">
                <a:effectLst/>
              </a:rPr>
              <a:t>, F., Mueller, B., &amp; Schuetz, P. (2015). Prognostic value of procalcitonin in respiratory tract infections across clinical settings. Critical care (London, England), 19(1), 74.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/10.1186/s13054-015-0792-1</a:t>
            </a:r>
          </a:p>
        </p:txBody>
      </p:sp>
    </p:spTree>
    <p:extLst>
      <p:ext uri="{BB962C8B-B14F-4D97-AF65-F5344CB8AC3E}">
        <p14:creationId xmlns:p14="http://schemas.microsoft.com/office/powerpoint/2010/main" val="419160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Mise </a:t>
            </a:r>
            <a:r>
              <a:rPr lang="en-GB" sz="2800" b="1" dirty="0" err="1"/>
              <a:t>en</a:t>
            </a:r>
            <a:r>
              <a:rPr lang="en-GB" sz="2800" b="1" dirty="0"/>
              <a:t> </a:t>
            </a:r>
            <a:r>
              <a:rPr lang="en-GB" sz="2800" b="1" dirty="0" err="1"/>
              <a:t>contexte</a:t>
            </a:r>
            <a:r>
              <a:rPr lang="en-GB" sz="2800" b="1" dirty="0"/>
              <a:t> – PAC </a:t>
            </a:r>
            <a:r>
              <a:rPr lang="en-GB" sz="2800" b="1" dirty="0" err="1"/>
              <a:t>pédiatrique</a:t>
            </a:r>
            <a:r>
              <a:rPr lang="en-GB" sz="2800" b="1" dirty="0"/>
              <a:t> </a:t>
            </a:r>
            <a:endParaRPr sz="2800" b="1" dirty="0"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539998" y="1170798"/>
            <a:ext cx="8046300" cy="2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millions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de visites par années aux É-U</a:t>
            </a: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A" sz="28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 </a:t>
            </a:r>
            <a:r>
              <a:rPr lang="fr-CA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d’antibiotiques la plus fréquente</a:t>
            </a: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d’étiologie virale</a:t>
            </a: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Moins de 15%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d’étiologie bactérienne</a:t>
            </a: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des enfants reçoivent des antibiotiques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1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7ADF-1CAD-E36B-0323-E0806006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B7841-1178-5F80-1895-932D4F2B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8" y="1018398"/>
            <a:ext cx="8046243" cy="2714616"/>
          </a:xfrm>
        </p:spPr>
        <p:txBody>
          <a:bodyPr/>
          <a:lstStyle/>
          <a:p>
            <a:r>
              <a:rPr lang="en-CA" sz="900" dirty="0">
                <a:effectLst/>
              </a:rPr>
              <a:t>McCluskey, S. M., Schuetz, P., </a:t>
            </a:r>
            <a:r>
              <a:rPr lang="en-CA" sz="900" dirty="0" err="1">
                <a:effectLst/>
              </a:rPr>
              <a:t>Abers</a:t>
            </a:r>
            <a:r>
              <a:rPr lang="en-CA" sz="900" dirty="0">
                <a:effectLst/>
              </a:rPr>
              <a:t>, M. S., </a:t>
            </a:r>
            <a:r>
              <a:rPr lang="en-CA" sz="900" dirty="0" err="1">
                <a:effectLst/>
              </a:rPr>
              <a:t>Bearnot</a:t>
            </a:r>
            <a:r>
              <a:rPr lang="en-CA" sz="900" dirty="0">
                <a:effectLst/>
              </a:rPr>
              <a:t>, B., Morales, M. E., Hoffman, D., Patel, S., Rosario, L., </a:t>
            </a:r>
            <a:r>
              <a:rPr lang="en-CA" sz="900" dirty="0" err="1">
                <a:effectLst/>
              </a:rPr>
              <a:t>Chiappa</a:t>
            </a:r>
            <a:r>
              <a:rPr lang="en-CA" sz="900" dirty="0">
                <a:effectLst/>
              </a:rPr>
              <a:t>, V., Parry, B. A., Callahan, R. T., Bond, S. A., </a:t>
            </a:r>
            <a:r>
              <a:rPr lang="en-CA" sz="900" dirty="0" err="1">
                <a:effectLst/>
              </a:rPr>
              <a:t>Lewandrowski</a:t>
            </a:r>
            <a:r>
              <a:rPr lang="en-CA" sz="900" dirty="0">
                <a:effectLst/>
              </a:rPr>
              <a:t>, K., Binder, W., </a:t>
            </a:r>
            <a:r>
              <a:rPr lang="en-CA" sz="900" dirty="0" err="1">
                <a:effectLst/>
              </a:rPr>
              <a:t>Filbin</a:t>
            </a:r>
            <a:r>
              <a:rPr lang="en-CA" sz="900" dirty="0">
                <a:effectLst/>
              </a:rPr>
              <a:t>, M. R., Vyas, J. M., &amp; Mansour, M. K. (2017). Serial Procalcitonin as a Predictor of Bacteremia and Need for Intensive Care Unit Care in Adults With Pneumonia, Including Those With Highest Severity: A Prospective Cohort Study. Open forum infectious diseases, 4(1), ofw238.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/10.1093/</a:t>
            </a:r>
            <a:r>
              <a:rPr lang="en-CA" sz="900" dirty="0" err="1">
                <a:effectLst/>
              </a:rPr>
              <a:t>ofid</a:t>
            </a:r>
            <a:r>
              <a:rPr lang="en-CA" sz="900" dirty="0">
                <a:effectLst/>
              </a:rPr>
              <a:t>/ofw238</a:t>
            </a:r>
          </a:p>
          <a:p>
            <a:r>
              <a:rPr lang="en-CA" sz="900" dirty="0">
                <a:effectLst/>
              </a:rPr>
              <a:t>Banerjee R. (2021). CON: Procalcitonin does not have clinical utility in children with community-acquired pneumonia. JAC-antimicrobial resistance, 3(4), dlab152. https://</a:t>
            </a:r>
            <a:r>
              <a:rPr lang="en-CA" sz="900" dirty="0" err="1">
                <a:effectLst/>
              </a:rPr>
              <a:t>doi.org</a:t>
            </a:r>
            <a:r>
              <a:rPr lang="en-CA" sz="900" dirty="0">
                <a:effectLst/>
              </a:rPr>
              <a:t>/10.1093/</a:t>
            </a:r>
            <a:r>
              <a:rPr lang="en-CA" sz="900" dirty="0" err="1">
                <a:effectLst/>
              </a:rPr>
              <a:t>jacamr</a:t>
            </a:r>
            <a:r>
              <a:rPr lang="en-CA" sz="900" dirty="0">
                <a:effectLst/>
              </a:rPr>
              <a:t>/dlab152</a:t>
            </a:r>
          </a:p>
          <a:p>
            <a:r>
              <a:rPr lang="en-CA" sz="900" dirty="0">
                <a:effectLst/>
              </a:rPr>
              <a:t>Huang, D. T., </a:t>
            </a:r>
            <a:r>
              <a:rPr lang="en-CA" sz="900" dirty="0" err="1">
                <a:effectLst/>
              </a:rPr>
              <a:t>Yealy</a:t>
            </a:r>
            <a:r>
              <a:rPr lang="en-CA" sz="900" dirty="0">
                <a:effectLst/>
              </a:rPr>
              <a:t>, D. M., </a:t>
            </a:r>
            <a:r>
              <a:rPr lang="en-CA" sz="900" dirty="0" err="1">
                <a:effectLst/>
              </a:rPr>
              <a:t>Filbin</a:t>
            </a:r>
            <a:r>
              <a:rPr lang="en-CA" sz="900" dirty="0">
                <a:effectLst/>
              </a:rPr>
              <a:t>, M. R., Brown, A. M., Chang, C. H., Doi, Y., </a:t>
            </a:r>
            <a:r>
              <a:rPr lang="en-CA" sz="900" dirty="0" err="1">
                <a:effectLst/>
              </a:rPr>
              <a:t>Donnino</a:t>
            </a:r>
            <a:r>
              <a:rPr lang="en-CA" sz="900" dirty="0">
                <a:effectLst/>
              </a:rPr>
              <a:t>, M. W., Fine, J., Fine, M. J., Fischer, M. A., Holst, J. M., Hou, P. C., Kellum, J. A., Khan, F., Kurz, M. C., </a:t>
            </a:r>
            <a:r>
              <a:rPr lang="en-CA" sz="900" dirty="0" err="1">
                <a:effectLst/>
              </a:rPr>
              <a:t>Lotfipour</a:t>
            </a:r>
            <a:r>
              <a:rPr lang="en-CA" sz="900" dirty="0">
                <a:effectLst/>
              </a:rPr>
              <a:t>, S., LoVecchio, F., Peck-Palmer, O. M., Pike, F., </a:t>
            </a:r>
            <a:r>
              <a:rPr lang="en-CA" sz="900" dirty="0" err="1">
                <a:effectLst/>
              </a:rPr>
              <a:t>Prunty</a:t>
            </a:r>
            <a:r>
              <a:rPr lang="en-CA" sz="900" dirty="0">
                <a:effectLst/>
              </a:rPr>
              <a:t>, H., … </a:t>
            </a:r>
            <a:r>
              <a:rPr lang="en-CA" sz="900" dirty="0" err="1">
                <a:effectLst/>
              </a:rPr>
              <a:t>ProACT</a:t>
            </a:r>
            <a:r>
              <a:rPr lang="en-CA" sz="900" dirty="0">
                <a:effectLst/>
              </a:rPr>
              <a:t> Investigators (2018). Procalcitonin-Guided Use of Antibiotics for Lower Respiratory Tract Infection. The New England journal of medicine, 379(3), 236–249. </a:t>
            </a:r>
            <a:r>
              <a:rPr lang="en-CA" sz="900" dirty="0">
                <a:effectLst/>
                <a:hlinkClick r:id="rId2"/>
              </a:rPr>
              <a:t>https://doi.org/10.1056/NEJMoa1802670</a:t>
            </a:r>
            <a:endParaRPr lang="en-CA" sz="900" dirty="0">
              <a:effectLst/>
            </a:endParaRPr>
          </a:p>
          <a:p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Joseph R.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Yancey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, Md,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Madalyn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 D. Nelson, Md, And Nicholas J.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Whalen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, Do, Carl R.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Procalcitonin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 for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Diagnosis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, Risk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Assessment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, and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Prognosis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 of </a:t>
            </a:r>
            <a:r>
              <a:rPr lang="fr-CA" sz="9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Respiratory</a:t>
            </a:r>
            <a:r>
              <a:rPr lang="fr-CA" sz="900" b="0" i="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 Tract Infections.</a:t>
            </a:r>
            <a:r>
              <a:rPr lang="en-CA" sz="900" dirty="0">
                <a:solidFill>
                  <a:schemeClr val="bg1">
                    <a:lumMod val="95000"/>
                  </a:schemeClr>
                </a:solidFill>
                <a:effectLst/>
                <a:latin typeface="Avenir Book" panose="02000503020000020003" pitchFamily="2" charset="0"/>
              </a:rPr>
              <a:t>Am Fam Physician. 2022;106(3):333-334 </a:t>
            </a:r>
          </a:p>
        </p:txBody>
      </p:sp>
    </p:spTree>
    <p:extLst>
      <p:ext uri="{BB962C8B-B14F-4D97-AF65-F5344CB8AC3E}">
        <p14:creationId xmlns:p14="http://schemas.microsoft.com/office/powerpoint/2010/main" val="239328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11D5-EBDC-647B-3AF1-72B0EB65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2017752"/>
            <a:ext cx="8046241" cy="1107996"/>
          </a:xfrm>
        </p:spPr>
        <p:txBody>
          <a:bodyPr/>
          <a:lstStyle/>
          <a:p>
            <a:pPr algn="ctr"/>
            <a:r>
              <a:rPr lang="fr-CA" sz="4400" b="1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23183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D96868-A827-A749-D010-42DD0375E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0943"/>
              </p:ext>
            </p:extLst>
          </p:nvPr>
        </p:nvGraphicFramePr>
        <p:xfrm>
          <a:off x="0" y="0"/>
          <a:ext cx="9144000" cy="5290761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930685">
                  <a:extLst>
                    <a:ext uri="{9D8B030D-6E8A-4147-A177-3AD203B41FA5}">
                      <a16:colId xmlns:a16="http://schemas.microsoft.com/office/drawing/2014/main" val="4231672558"/>
                    </a:ext>
                  </a:extLst>
                </a:gridCol>
                <a:gridCol w="1948935">
                  <a:extLst>
                    <a:ext uri="{9D8B030D-6E8A-4147-A177-3AD203B41FA5}">
                      <a16:colId xmlns:a16="http://schemas.microsoft.com/office/drawing/2014/main" val="2719689911"/>
                    </a:ext>
                  </a:extLst>
                </a:gridCol>
                <a:gridCol w="825021">
                  <a:extLst>
                    <a:ext uri="{9D8B030D-6E8A-4147-A177-3AD203B41FA5}">
                      <a16:colId xmlns:a16="http://schemas.microsoft.com/office/drawing/2014/main" val="3466404980"/>
                    </a:ext>
                  </a:extLst>
                </a:gridCol>
                <a:gridCol w="2975147">
                  <a:extLst>
                    <a:ext uri="{9D8B030D-6E8A-4147-A177-3AD203B41FA5}">
                      <a16:colId xmlns:a16="http://schemas.microsoft.com/office/drawing/2014/main" val="1844103511"/>
                    </a:ext>
                  </a:extLst>
                </a:gridCol>
                <a:gridCol w="2464212">
                  <a:extLst>
                    <a:ext uri="{9D8B030D-6E8A-4147-A177-3AD203B41FA5}">
                      <a16:colId xmlns:a16="http://schemas.microsoft.com/office/drawing/2014/main" val="4076876611"/>
                    </a:ext>
                  </a:extLst>
                </a:gridCol>
              </a:tblGrid>
              <a:tr h="159488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Auteur, Année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Analyses statistiques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Seuil de signification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(valeur p)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Principaux résultats et signification clinique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Faiblesse/Biais de l’étude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572339057"/>
                  </a:ext>
                </a:extLst>
              </a:tr>
              <a:tr h="598081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Baer et al. 2013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Analyse en sous-groupes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Comparabilité avec test de chi-carré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Modèles de régression logistiques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Test des rangs signés de Wilcoxon 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IC à 95 %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(p&lt;0.05)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/>
                </a:tc>
                <a:tc>
                  <a:txBody>
                    <a:bodyPr/>
                    <a:lstStyle/>
                    <a:p>
                      <a:r>
                        <a:rPr lang="fr-CA" sz="600" dirty="0">
                          <a:effectLst/>
                        </a:rPr>
                        <a:t>Groupe PCT vs contrôle :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Moins de jours d’ATB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(5,7 VS 9,1, P&lt;0,001)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Diminution non statistiquement significative dans le début d’ATB (DR -8% IC : -19 – 4)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Diminution non statistiquement significative dans les effets indésirables liés aux ATB (DR -9% IC : -23 – 5)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Pas de différence significative d’hospitalisation (OR 0.94 IC : 0.54–1.36)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476 patients éligibles mais non randomisés pour raison inconnue ⇒ mauvaise validité externe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Petit échantillon (sous-groupe) de PAC (N = 215) ⇒ possibilité d’erreur de type </a:t>
                      </a:r>
                      <a:r>
                        <a:rPr lang="fr-CA" sz="600" dirty="0" err="1">
                          <a:effectLst/>
                        </a:rPr>
                        <a:t>ß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Seuil de valeur de PCT pas adapté pour l’âge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4200796433"/>
                  </a:ext>
                </a:extLst>
              </a:tr>
              <a:tr h="717698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Esposito et al. 2011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Analyse en sous-groupes </a:t>
                      </a:r>
                      <a:br>
                        <a:rPr lang="fr-CA" sz="600">
                          <a:effectLst/>
                        </a:rPr>
                      </a:br>
                      <a:r>
                        <a:rPr lang="fr-CA" sz="600">
                          <a:effectLst/>
                        </a:rPr>
                        <a:t>Comparabilité avec test de Fisher/chi-carré/ Test t de Student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p&lt;0.05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/>
                </a:tc>
                <a:tc>
                  <a:txBody>
                    <a:bodyPr/>
                    <a:lstStyle/>
                    <a:p>
                      <a:r>
                        <a:rPr lang="fr-CA" sz="600" dirty="0">
                          <a:effectLst/>
                        </a:rPr>
                        <a:t>Groupe PTC vs contrôle: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Moins de début d'ATB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(100 % VS 86 %, p&lt;0,05)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Moins de jours d’ATB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(5,37 VS 10,96, P&lt;0,05)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Moins d'effets indésirables liés aux ATB (3,9 % VS 25,2 % ; p &lt; 0,05)</a:t>
                      </a:r>
                      <a:endParaRPr lang="en-CA" sz="600" dirty="0">
                        <a:effectLst/>
                      </a:endParaRPr>
                    </a:p>
                    <a:p>
                      <a:r>
                        <a:rPr lang="fr-CA" sz="600" dirty="0">
                          <a:effectLst/>
                        </a:rPr>
                        <a:t> 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Inclut principalement des enfants atteints de PAC légère à modérée (algorithme donc non validé pour PAC mod-sévère)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Petit échantillon (N = 319) ⇒ le pouvoir de l’étude est faible, donc sécurité de l’algorithme discutable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Seuil de valeur de PCT pas adapté pour l’âge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2204019959"/>
                  </a:ext>
                </a:extLst>
              </a:tr>
              <a:tr h="996802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Florin et al. 2020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Test des rangs signés de Wilcoxon 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Modèles de régression logistiques 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AUC </a:t>
                      </a:r>
                      <a:br>
                        <a:rPr lang="fr-CA" sz="600">
                          <a:effectLst/>
                        </a:rPr>
                      </a:br>
                      <a:r>
                        <a:rPr lang="fr-CA" sz="600">
                          <a:effectLst/>
                        </a:rPr>
                        <a:t>[0.7-0.8]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p&lt;0.05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Aucune différence statistique dans le nombre médian de leucocytes, ANC, CRP ou procalcitonine dans toutes les catégories de gravité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CRP et la procalcitonine peuvent avoir une certaine utilité pour prédire les conséquences les plus graves (empyème nécessitant drainage, septicémie nécessitant amines) [CRP AUC : 0,74 ; procalcitonine AUC : 0,78]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>
                          <a:effectLst/>
                        </a:rPr>
                        <a:t>Étude à centre unique, les résultats peuvent ne pas être généralisables ; la validation entre les centres est importante</a:t>
                      </a:r>
                      <a:endParaRPr lang="en-CA" sz="60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>
                          <a:effectLst/>
                        </a:rPr>
                        <a:t>Petit échantillon (division en sous-groupes) : impact sur la fiabilité, reproductibilité et validité </a:t>
                      </a:r>
                      <a:endParaRPr lang="en-CA" sz="60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>
                          <a:effectLst/>
                        </a:rPr>
                        <a:t>Pas de mesures de biomarqueurs en série (une seule valeur) ; fiabilité et validité compromise, difficile de tirer des conclusions sur les changements temporels.</a:t>
                      </a:r>
                      <a:endParaRPr lang="en-CA" sz="600">
                        <a:effectLst/>
                      </a:endParaRPr>
                    </a:p>
                    <a:p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1539588493"/>
                  </a:ext>
                </a:extLst>
              </a:tr>
              <a:tr h="877186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Stockmann et al. 2018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 dirty="0">
                          <a:effectLst/>
                        </a:rPr>
                        <a:t>Test de Mann-Whitney</a:t>
                      </a:r>
                      <a:endParaRPr lang="en-CA" sz="600" dirty="0">
                        <a:effectLst/>
                      </a:endParaRPr>
                    </a:p>
                    <a:p>
                      <a:pPr algn="ctr"/>
                      <a:r>
                        <a:rPr lang="fr-CA" sz="600" dirty="0">
                          <a:effectLst/>
                        </a:rPr>
                        <a:t> </a:t>
                      </a:r>
                      <a:endParaRPr lang="en-CA" sz="600" dirty="0">
                        <a:effectLst/>
                      </a:endParaRPr>
                    </a:p>
                    <a:p>
                      <a:pPr algn="ctr"/>
                      <a:r>
                        <a:rPr lang="fr-CA" sz="600" dirty="0">
                          <a:effectLst/>
                        </a:rPr>
                        <a:t>Modèles de régression logistique multivariés 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r>
                        <a:rPr lang="fr-CA" sz="600" dirty="0">
                          <a:effectLst/>
                        </a:rPr>
                        <a:t> </a:t>
                      </a:r>
                      <a:endParaRPr lang="en-CA" sz="600" dirty="0">
                        <a:effectLst/>
                      </a:endParaRPr>
                    </a:p>
                    <a:p>
                      <a:r>
                        <a:rPr lang="fr-CA" sz="600" dirty="0">
                          <a:effectLst/>
                        </a:rPr>
                        <a:t> </a:t>
                      </a:r>
                      <a:endParaRPr lang="en-CA" sz="600" dirty="0">
                        <a:effectLst/>
                      </a:endParaRPr>
                    </a:p>
                    <a:p>
                      <a:r>
                        <a:rPr lang="fr-CA" sz="600" dirty="0">
                          <a:effectLst/>
                        </a:rPr>
                        <a:t> </a:t>
                      </a:r>
                      <a:endParaRPr lang="en-CA" sz="600" dirty="0">
                        <a:effectLst/>
                      </a:endParaRPr>
                    </a:p>
                    <a:p>
                      <a:pPr algn="ctr"/>
                      <a:r>
                        <a:rPr lang="en-US" sz="600" dirty="0">
                          <a:effectLst/>
                        </a:rPr>
                        <a:t>IC </a:t>
                      </a:r>
                      <a:r>
                        <a:rPr lang="en-US" sz="600" dirty="0" err="1">
                          <a:effectLst/>
                        </a:rPr>
                        <a:t>à</a:t>
                      </a:r>
                      <a:r>
                        <a:rPr lang="en-US" sz="600" dirty="0">
                          <a:effectLst/>
                        </a:rPr>
                        <a:t> 95 %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Un enfant ayant une PCT &lt; 0.25 </a:t>
                      </a:r>
                      <a:r>
                        <a:rPr lang="fr-CA" sz="600" dirty="0" err="1">
                          <a:effectLst/>
                        </a:rPr>
                        <a:t>ng</a:t>
                      </a:r>
                      <a:r>
                        <a:rPr lang="fr-CA" sz="600" dirty="0">
                          <a:effectLst/>
                        </a:rPr>
                        <a:t>/</a:t>
                      </a:r>
                      <a:r>
                        <a:rPr lang="fr-CA" sz="600" dirty="0" err="1">
                          <a:effectLst/>
                        </a:rPr>
                        <a:t>mL</a:t>
                      </a:r>
                      <a:r>
                        <a:rPr lang="fr-CA" sz="600" dirty="0">
                          <a:effectLst/>
                        </a:rPr>
                        <a:t> avait cinq fois moins de chance de souffrir de pneumonie bactérienne (OR 0.2 IC : 0.09–0.41) 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Montre qu’une valeur de PCT faible a une excellente capacité à exclure une PAC bactérienne : VPN de PCT &lt;0.25 : 96% (IC : 0.91-0.98)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Augmentation des taux de PCT était associée à une hausse d'admission aux soins intensifs (, à l'empyème nécessitant un drainage thoracique et à une durée d'hospitalisation plus longue (importance dans la prédiction de la sévérité de la maladie)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Mauvaise sensibilité des tests diagnostiques (pneumonie bactérienne vs virale) ⇒ possible biais de classement 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Seulement 38% des patients de la cohorte initiale ont obtenu une mesure de la PCT ⇒ possible biais de sélection 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Biais de financement : Bio Mérieux finance l’étude pour les kits de test de procalcitonine utilisés dans cette étude.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2949053060"/>
                  </a:ext>
                </a:extLst>
              </a:tr>
              <a:tr h="1236035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Sekmen et al. 2021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Modèles de régression logistiques multivariés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Analyses descriptives pour possibilité d'implanter interventions de réduction des antibiotiques 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IC à 95 %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(p&lt;0.05)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Valeurs de PCT n'étaient pas associées à l'instauration d'un traitement ATB 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(OR 1,02. CI : 0.97-1.06) ni à la sélection d’ATB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(OR 1.07 : CI 0.97-1.17) 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Dans le groupe PAC non-sévère (valeur PCT &lt;0.25): 81% ont reçu des ATB empirique, 68% recevant des ATB large spectres 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(opportunité réduction prescription) 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>
                          <a:effectLst/>
                        </a:rPr>
                        <a:t>Plusieurs enfants ont reçu des ATB avant le prélèvement d'un échantillon de sang pour la mesure PCT – donc impact sur la fiabilité des résultats (valeurs faussées)</a:t>
                      </a:r>
                      <a:endParaRPr lang="en-CA" sz="60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>
                          <a:effectLst/>
                        </a:rPr>
                        <a:t>Biais d’échantillonnage : Étude menée dans deux centres de soins tertiaires d’hôpital pour enfants.  Les résultats peuvent ne pas être généralisables aux hôpitaux plus généraux et communautaires.</a:t>
                      </a:r>
                      <a:endParaRPr lang="en-CA" sz="60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>
                          <a:effectLst/>
                        </a:rPr>
                        <a:t>Biais de financement : Bio Mérieux finance l’étude pour les kits de test de procalcitonine utilisés dans cette étude.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2978852499"/>
                  </a:ext>
                </a:extLst>
              </a:tr>
              <a:tr h="459151"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Wu et al.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2017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Comparabilité test t de Student / test  des rangs signés de Wilcoxon pour les variables continues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 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Test de chi-carré pour les variables catégorielles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600">
                          <a:effectLst/>
                        </a:rPr>
                        <a:t>IC à 95 %</a:t>
                      </a:r>
                      <a:endParaRPr lang="en-CA" sz="600">
                        <a:effectLst/>
                      </a:endParaRPr>
                    </a:p>
                    <a:p>
                      <a:pPr algn="ctr"/>
                      <a:r>
                        <a:rPr lang="fr-CA" sz="600">
                          <a:effectLst/>
                        </a:rPr>
                        <a:t>(p&lt;0.05)</a:t>
                      </a:r>
                      <a:endParaRPr lang="en-CA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600" dirty="0">
                          <a:effectLst/>
                        </a:rPr>
                        <a:t>Groupe PCT vs contrôle :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Moins de jours d’ATB </a:t>
                      </a:r>
                      <a:br>
                        <a:rPr lang="fr-CA" sz="600" dirty="0">
                          <a:effectLst/>
                        </a:rPr>
                      </a:br>
                      <a:r>
                        <a:rPr lang="fr-CA" sz="600" dirty="0">
                          <a:effectLst/>
                        </a:rPr>
                        <a:t>( 7,41 VS 4,43, IC 95% –4.13, –1.81) 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Diminution non statistiquement significative dans le début d’ATB (94.87% VS 74.19%, p=0.16)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 algn="just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Durée d’hospitalisation comparable (– 0.62 jours IC 95% –1.68, 0.43)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Petit échantillon (sous-groupe) de PAC (N = 70) ⇒ possibilité d’erreur de type </a:t>
                      </a:r>
                      <a:r>
                        <a:rPr lang="fr-CA" sz="600" dirty="0" err="1">
                          <a:effectLst/>
                        </a:rPr>
                        <a:t>ß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Étude monocentrique chinoise ⇒ mauvaise validité externe pour notre population</a:t>
                      </a:r>
                      <a:endParaRPr lang="en-CA" sz="600" dirty="0">
                        <a:effectLst/>
                      </a:endParaRPr>
                    </a:p>
                    <a:p>
                      <a:pPr marL="342900" lvl="0" indent="-342900">
                        <a:buFont typeface="Symbol" pitchFamily="2" charset="2"/>
                        <a:buChar char=""/>
                      </a:pPr>
                      <a:r>
                        <a:rPr lang="fr-CA" sz="600" dirty="0">
                          <a:effectLst/>
                        </a:rPr>
                        <a:t>Seuil de valeur de PCT pas adapté pour l’âge</a:t>
                      </a:r>
                      <a:endParaRPr lang="en-CA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211" marR="19211" marT="0" marB="0" anchor="ctr"/>
                </a:tc>
                <a:extLst>
                  <a:ext uri="{0D108BD9-81ED-4DB2-BD59-A6C34878D82A}">
                    <a16:rowId xmlns:a16="http://schemas.microsoft.com/office/drawing/2014/main" val="106758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93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4878-8CFF-8DF7-C68E-46416703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4E79E-24B0-3E8B-7272-8B318F87E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3BF043-569B-D329-EE2F-45AE87A41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62487"/>
              </p:ext>
            </p:extLst>
          </p:nvPr>
        </p:nvGraphicFramePr>
        <p:xfrm>
          <a:off x="0" y="0"/>
          <a:ext cx="9143999" cy="51435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519597">
                  <a:extLst>
                    <a:ext uri="{9D8B030D-6E8A-4147-A177-3AD203B41FA5}">
                      <a16:colId xmlns:a16="http://schemas.microsoft.com/office/drawing/2014/main" val="300994910"/>
                    </a:ext>
                  </a:extLst>
                </a:gridCol>
                <a:gridCol w="771781">
                  <a:extLst>
                    <a:ext uri="{9D8B030D-6E8A-4147-A177-3AD203B41FA5}">
                      <a16:colId xmlns:a16="http://schemas.microsoft.com/office/drawing/2014/main" val="3319455796"/>
                    </a:ext>
                  </a:extLst>
                </a:gridCol>
                <a:gridCol w="866409">
                  <a:extLst>
                    <a:ext uri="{9D8B030D-6E8A-4147-A177-3AD203B41FA5}">
                      <a16:colId xmlns:a16="http://schemas.microsoft.com/office/drawing/2014/main" val="3813405655"/>
                    </a:ext>
                  </a:extLst>
                </a:gridCol>
                <a:gridCol w="830770">
                  <a:extLst>
                    <a:ext uri="{9D8B030D-6E8A-4147-A177-3AD203B41FA5}">
                      <a16:colId xmlns:a16="http://schemas.microsoft.com/office/drawing/2014/main" val="3508620562"/>
                    </a:ext>
                  </a:extLst>
                </a:gridCol>
                <a:gridCol w="980087">
                  <a:extLst>
                    <a:ext uri="{9D8B030D-6E8A-4147-A177-3AD203B41FA5}">
                      <a16:colId xmlns:a16="http://schemas.microsoft.com/office/drawing/2014/main" val="897025994"/>
                    </a:ext>
                  </a:extLst>
                </a:gridCol>
                <a:gridCol w="1458149">
                  <a:extLst>
                    <a:ext uri="{9D8B030D-6E8A-4147-A177-3AD203B41FA5}">
                      <a16:colId xmlns:a16="http://schemas.microsoft.com/office/drawing/2014/main" val="922545172"/>
                    </a:ext>
                  </a:extLst>
                </a:gridCol>
                <a:gridCol w="663632">
                  <a:extLst>
                    <a:ext uri="{9D8B030D-6E8A-4147-A177-3AD203B41FA5}">
                      <a16:colId xmlns:a16="http://schemas.microsoft.com/office/drawing/2014/main" val="3820131247"/>
                    </a:ext>
                  </a:extLst>
                </a:gridCol>
                <a:gridCol w="661789">
                  <a:extLst>
                    <a:ext uri="{9D8B030D-6E8A-4147-A177-3AD203B41FA5}">
                      <a16:colId xmlns:a16="http://schemas.microsoft.com/office/drawing/2014/main" val="207219664"/>
                    </a:ext>
                  </a:extLst>
                </a:gridCol>
                <a:gridCol w="1391785">
                  <a:extLst>
                    <a:ext uri="{9D8B030D-6E8A-4147-A177-3AD203B41FA5}">
                      <a16:colId xmlns:a16="http://schemas.microsoft.com/office/drawing/2014/main" val="3045746082"/>
                    </a:ext>
                  </a:extLst>
                </a:gridCol>
              </a:tblGrid>
              <a:tr h="323645"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Étude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Auteur, Année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Type d’étude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Site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Critères inclusion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Critère exclusion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N de patients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Âge moyen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(intervalle)</a:t>
                      </a:r>
                      <a:endParaRPr lang="en-CA" sz="900">
                        <a:effectLst/>
                      </a:endParaRPr>
                    </a:p>
                    <a:p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Groupes/division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3762327532"/>
                  </a:ext>
                </a:extLst>
              </a:tr>
              <a:tr h="647292"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Procalcitonin Guidance to Reduce Antibiotic Treatment of Lower Respiratory Tract Infection in Children and Adolescents (ProPAED): A Randomized Controlled Trial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Baer et al.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2013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ERC 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Multicentrique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(2 hôpitaux)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Suisse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Enfants de 1 mois &lt;18 ans ; Consultant à l'urgence pour IVRI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Barrière de langue ; immunosuppression ; neutropénie ; FK ; croup actif ; hospitalisation dans les 14 derniers jours ; autre infection sévère concomitante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N = 337</a:t>
                      </a:r>
                      <a:br>
                        <a:rPr lang="fr-CA" sz="700" dirty="0">
                          <a:effectLst/>
                        </a:rPr>
                      </a:b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E : 168 </a:t>
                      </a: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C : 169 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>
                          <a:effectLst/>
                        </a:rPr>
                        <a:t>3.8 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en-CA" sz="700">
                          <a:effectLst/>
                        </a:rPr>
                        <a:t>(0.1–18)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Dosage procalcitonine vs jugement clinique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311650903"/>
                  </a:ext>
                </a:extLst>
              </a:tr>
              <a:tr h="807430"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Procalcitonin measurements for guiding antibiotic treatment in pediatric pneumonia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Esposito et al. 2011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ERC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Monocentrique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Italie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Enfants &gt;1 mois &lt;14 a, dx de PAC non-compliquée (confirmée radiologiquement) 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ATB &lt; 10 jours, mx chronique, malnutrition sévère ou autre infection concomitante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N = 319</a:t>
                      </a:r>
                      <a:br>
                        <a:rPr lang="fr-CA" sz="700">
                          <a:effectLst/>
                        </a:rPr>
                      </a:b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E : 155 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C : 155 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E :</a:t>
                      </a:r>
                      <a:r>
                        <a:rPr lang="fr-CA" sz="800">
                          <a:effectLst/>
                        </a:rPr>
                        <a:t> 4.31</a:t>
                      </a:r>
                      <a:br>
                        <a:rPr lang="fr-CA" sz="800">
                          <a:effectLst/>
                        </a:rPr>
                      </a:br>
                      <a:r>
                        <a:rPr lang="fr-CA" sz="800">
                          <a:effectLst/>
                        </a:rPr>
                        <a:t>   C : 4.67  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Groupe traité avec algorithme basé sur valeur PCT vs groupe traité par guidelines standard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2395442497"/>
                  </a:ext>
                </a:extLst>
              </a:tr>
              <a:tr h="829343">
                <a:tc>
                  <a:txBody>
                    <a:bodyPr/>
                    <a:lstStyle/>
                    <a:p>
                      <a:r>
                        <a:rPr lang="en-US" sz="700" dirty="0">
                          <a:effectLst/>
                        </a:rPr>
                        <a:t>Biomarkers and Disease Severity in Children with Community-Acquired Pneumonia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Florin et al. 2020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Étude de cohorte prospective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Monocentrique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USA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Enfant &gt; 3mois &lt;18 ans avec PAC (ø nécessaire de confirmation radiologique) 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Hospitalisé &lt;2 semaines avant la visite à l'urgence, ATCD pneumonie aspiration, immunosuppression, mx chroniques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N = 477</a:t>
                      </a: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5.6 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(n/a)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2 groupes: 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PAC suspectée versus PAC confirmée avec Rxp 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Les 2 groupes sous divisés par sévérité de la maladie (lég/lég-mod/mod-sev/sev)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3918139611"/>
                  </a:ext>
                </a:extLst>
              </a:tr>
              <a:tr h="872608"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Procalcitonin Accurately Identifies Hospitalized Children with Low Risk of Bacterial Community-Acquired Pneumonia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 err="1">
                          <a:effectLst/>
                        </a:rPr>
                        <a:t>Stockmann</a:t>
                      </a:r>
                      <a:r>
                        <a:rPr lang="fr-CA" sz="700" dirty="0">
                          <a:effectLst/>
                        </a:rPr>
                        <a:t> et al. </a:t>
                      </a: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2018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Étude observationnelle prospective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Multicentrique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(2 hôpitaux)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USA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Enfants de &lt; de 18 ans ; Admission à l'hôpital ; Évidence de pneumonie radiologique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Hospitalisation récente, résident ESLD, dx alternatif à la pneumonie, immunosuppression, trachéostomie, FK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>
                          <a:effectLst/>
                        </a:rPr>
                        <a:t>N = 532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>
                          <a:effectLst/>
                        </a:rPr>
                        <a:t>2.4 </a:t>
                      </a:r>
                      <a:br>
                        <a:rPr lang="en-CA" sz="700">
                          <a:effectLst/>
                        </a:rPr>
                      </a:br>
                      <a:r>
                        <a:rPr lang="en-CA" sz="700">
                          <a:effectLst/>
                        </a:rPr>
                        <a:t>(1.0–6.3)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Pneumonie bactérienne typique vs pneumonie bactérienne atypique vs pneumonie virale vs pas de pathogène détecté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369096620"/>
                  </a:ext>
                </a:extLst>
              </a:tr>
              <a:tr h="790012"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Association Between Procalcitonin and Antibiotics in Children with Community-Acquired Pneumonia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Sekmen et al. 2021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Étude de cohorte prospective observationnelle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Multicentriques (2 hôpitaux)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USA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Enfants &gt; 2mois &lt; 18 ans, pneumonie confirmée radiologiquement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Trachéotomie, FK, immunosuppression, hospitalisation &lt; 7 jours précédent, inclut dans l'étude dans les &lt; 28 jours, résident ESLD, infection autre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>
                          <a:effectLst/>
                        </a:rPr>
                        <a:t>N=488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5.0 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(2.0–10.0)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4 groupes selon valeur PCT :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&lt;0,1 ng/mL (très faible) 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0,1 à &lt;0,25 ng/mL (faible) 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0,25 à &lt;1,0 ng/mL (modéré) 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&gt; 1,0 ng/mL (élevé) 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3416346478"/>
                  </a:ext>
                </a:extLst>
              </a:tr>
              <a:tr h="873170"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Comparison of Procalcitonin Guidance- Administered Antibiotics with Standard Guidelines on Antibiotic Therapy in Children with Lower Respiratory Tract Infections: A Retrospective Study in China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Wu et al. 2017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Étude rétrospective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Monocentrique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fr-CA" sz="700">
                          <a:effectLst/>
                        </a:rPr>
                        <a:t>Chine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/>
                </a:tc>
                <a:tc>
                  <a:txBody>
                    <a:bodyPr/>
                    <a:lstStyle/>
                    <a:p>
                      <a:r>
                        <a:rPr lang="fr-CA" sz="700">
                          <a:effectLst/>
                        </a:rPr>
                        <a:t>Enfants de </a:t>
                      </a:r>
                      <a:br>
                        <a:rPr lang="fr-CA" sz="700">
                          <a:effectLst/>
                        </a:rPr>
                      </a:br>
                      <a:r>
                        <a:rPr lang="fr-CA" sz="700">
                          <a:effectLst/>
                        </a:rPr>
                        <a:t>&lt; 14 ans ; IVRI ; ambulatoire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>
                          <a:effectLst/>
                        </a:rPr>
                        <a:t>Hospitalisation récente; immunosuppression; comorbidités mettant la vie en danger; pneumonie nosocomiale; ix chronique nécessitant antibiothérapie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N=357</a:t>
                      </a: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E: 183 </a:t>
                      </a:r>
                      <a:endParaRPr lang="en-CA" sz="900" dirty="0">
                        <a:effectLst/>
                      </a:endParaRPr>
                    </a:p>
                    <a:p>
                      <a:pPr algn="ctr"/>
                      <a:r>
                        <a:rPr lang="fr-CA" sz="700" dirty="0">
                          <a:effectLst/>
                        </a:rPr>
                        <a:t>C : 174 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>
                          <a:effectLst/>
                        </a:rPr>
                        <a:t>E: 4.31</a:t>
                      </a:r>
                      <a:endParaRPr lang="en-CA" sz="900">
                        <a:effectLst/>
                      </a:endParaRPr>
                    </a:p>
                    <a:p>
                      <a:pPr algn="ctr"/>
                      <a:r>
                        <a:rPr lang="en-CA" sz="700">
                          <a:effectLst/>
                        </a:rPr>
                        <a:t>C: 4.67 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700" dirty="0">
                          <a:effectLst/>
                        </a:rPr>
                        <a:t>Dosage procalcitonine vs jugement clinique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44" marR="28544" marT="0" marB="0" anchor="ctr"/>
                </a:tc>
                <a:extLst>
                  <a:ext uri="{0D108BD9-81ED-4DB2-BD59-A6C34878D82A}">
                    <a16:rowId xmlns:a16="http://schemas.microsoft.com/office/drawing/2014/main" val="319392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85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24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800" b="1" dirty="0"/>
              <a:t>Mise </a:t>
            </a:r>
            <a:r>
              <a:rPr lang="en-GB" sz="2800" b="1" dirty="0" err="1"/>
              <a:t>en</a:t>
            </a:r>
            <a:r>
              <a:rPr lang="en-GB" sz="2800" b="1" dirty="0"/>
              <a:t> </a:t>
            </a:r>
            <a:r>
              <a:rPr lang="en-GB" sz="2800" b="1" dirty="0" err="1"/>
              <a:t>contexte</a:t>
            </a:r>
            <a:r>
              <a:rPr lang="en-GB" sz="2800" b="1" dirty="0"/>
              <a:t> – PAC </a:t>
            </a:r>
            <a:r>
              <a:rPr lang="en-GB" sz="2800" b="1" dirty="0" err="1"/>
              <a:t>pédiatrique</a:t>
            </a:r>
            <a:r>
              <a:rPr lang="en-GB" sz="2800" b="1" dirty="0"/>
              <a:t> </a:t>
            </a:r>
            <a:endParaRPr sz="2800" b="1" dirty="0"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539998" y="1170798"/>
            <a:ext cx="8046300" cy="350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Entité cible pour l’</a:t>
            </a:r>
            <a:r>
              <a:rPr lang="fr-CA" sz="200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antibiogouvernance</a:t>
            </a:r>
            <a:r>
              <a:rPr lang="fr-CA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la réduction de prescription d’ATB chez l’enfant</a:t>
            </a:r>
            <a:r>
              <a:rPr lang="fr-CA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endParaRPr lang="fr-CA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0" indent="-184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fr-CA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 </a:t>
            </a:r>
            <a:r>
              <a:rPr lang="fr-CA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(patient + société): </a:t>
            </a:r>
          </a:p>
          <a:p>
            <a:pPr marL="635000" lvl="1" indent="-184150">
              <a:lnSpc>
                <a:spcPct val="150000"/>
              </a:lnSpc>
              <a:spcBef>
                <a:spcPts val="0"/>
              </a:spcBef>
              <a:buSzPts val="1700"/>
            </a:pPr>
            <a:r>
              <a:rPr lang="fr-CA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Diminution du risque d'émergence de résistance bactérienne</a:t>
            </a:r>
          </a:p>
          <a:p>
            <a:pPr marL="635000" lvl="1" indent="-184150">
              <a:lnSpc>
                <a:spcPct val="150000"/>
              </a:lnSpc>
              <a:spcBef>
                <a:spcPts val="0"/>
              </a:spcBef>
              <a:buSzPts val="1700"/>
            </a:pPr>
            <a:r>
              <a:rPr lang="fr-CA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Réduction des effets secondaires associés à l’antibiothérapie</a:t>
            </a:r>
          </a:p>
          <a:p>
            <a:pPr marL="635000" lvl="1" indent="-184150">
              <a:lnSpc>
                <a:spcPct val="150000"/>
              </a:lnSpc>
              <a:spcBef>
                <a:spcPts val="0"/>
              </a:spcBef>
              <a:buSzPts val="1700"/>
            </a:pPr>
            <a:r>
              <a:rPr lang="fr-CA" sz="20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Réduction du coût de traitement</a:t>
            </a:r>
            <a:endParaRPr lang="fr-CA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fr-CA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3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B065-6137-86E8-BA87-F605CA95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/>
              <a:t>Procalcitonine (PCT)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5AF7-FB7F-3E07-E9B0-65608CE9D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59" y="1150574"/>
            <a:ext cx="8430124" cy="2420531"/>
          </a:xfrm>
        </p:spPr>
        <p:txBody>
          <a:bodyPr/>
          <a:lstStyle/>
          <a:p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Pro-hormone de la calcitonine</a:t>
            </a:r>
          </a:p>
          <a:p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Indétectable ou très faible concentration chez les individus en santé</a:t>
            </a:r>
          </a:p>
          <a:p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 rapidement en </a:t>
            </a:r>
            <a:r>
              <a:rPr lang="fr-CA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</a:t>
            </a:r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une </a:t>
            </a:r>
            <a:r>
              <a:rPr lang="fr-CA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infx</a:t>
            </a:r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BACTÉRIENNE</a:t>
            </a:r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grave </a:t>
            </a:r>
          </a:p>
          <a:p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Sécrétion </a:t>
            </a:r>
            <a:r>
              <a:rPr lang="fr-CA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inhibiée</a:t>
            </a:r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pendant réponse de l’hôte à </a:t>
            </a:r>
            <a:r>
              <a:rPr lang="fr-CA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infx</a:t>
            </a:r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virale </a:t>
            </a:r>
          </a:p>
          <a:p>
            <a:endParaRPr lang="fr-CA" sz="2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faux positifs : brûlures, traumas, chocs…</a:t>
            </a:r>
          </a:p>
          <a:p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faux négatifs : c. </a:t>
            </a:r>
            <a:r>
              <a:rPr lang="fr-CA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fr-CA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fr-CA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endParaRPr lang="fr-CA" sz="2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2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2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0BE0-C5A9-0FE1-C4D2-B8E66814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" y="359252"/>
            <a:ext cx="8046245" cy="720748"/>
          </a:xfrm>
        </p:spPr>
        <p:txBody>
          <a:bodyPr/>
          <a:lstStyle/>
          <a:p>
            <a:r>
              <a:rPr lang="fr-CA" dirty="0"/>
              <a:t>Question de recherche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D832-5957-719B-1235-6789437B1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14" y="1580512"/>
            <a:ext cx="8604067" cy="1439307"/>
          </a:xfrm>
        </p:spPr>
        <p:txBody>
          <a:bodyPr/>
          <a:lstStyle/>
          <a:p>
            <a:pPr algn="ctr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Dans une population </a:t>
            </a:r>
            <a:r>
              <a:rPr lang="fr-CA" dirty="0">
                <a:solidFill>
                  <a:srgbClr val="FF7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pédiatrique souffrant de PAC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le dosage de la </a:t>
            </a:r>
            <a:r>
              <a:rPr lang="fr-CA" dirty="0">
                <a:solidFill>
                  <a:srgbClr val="FF7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procalcitonine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est-il supérieur au </a:t>
            </a:r>
            <a:r>
              <a:rPr lang="fr-CA" dirty="0">
                <a:solidFill>
                  <a:srgbClr val="FF7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jugement clinique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pour réduire la </a:t>
            </a:r>
            <a:r>
              <a:rPr lang="fr-CA" dirty="0">
                <a:solidFill>
                  <a:srgbClr val="FF7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 d’antibiotiques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2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300" cy="11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/>
              <a:t>Méthodologie</a:t>
            </a:r>
            <a:endParaRPr sz="2800" b="1"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522300" y="1092575"/>
            <a:ext cx="8324520" cy="24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7800" indent="-196850">
              <a:spcBef>
                <a:spcPts val="400"/>
              </a:spcBef>
              <a:buSzPts val="1700"/>
            </a:pP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Recherche systématique de la littérature via bases de données (PubMed, OVID </a:t>
            </a:r>
            <a:r>
              <a:rPr lang="fr-CA" sz="2500" dirty="0" err="1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, Google Scholar)</a:t>
            </a:r>
          </a:p>
          <a:p>
            <a:pPr marL="177800" indent="-196850">
              <a:spcBef>
                <a:spcPts val="400"/>
              </a:spcBef>
              <a:buSzPts val="1700"/>
            </a:pP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Termes index : « </a:t>
            </a:r>
            <a:r>
              <a:rPr lang="fr-CA" sz="2500" dirty="0" err="1"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 », « </a:t>
            </a:r>
            <a:r>
              <a:rPr lang="fr-CA" sz="25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 »,</a:t>
            </a:r>
            <a:b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fr-CA" sz="2500" dirty="0" err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 », « </a:t>
            </a:r>
            <a:r>
              <a:rPr lang="fr-CA" sz="2500" dirty="0" err="1">
                <a:latin typeface="Arial" panose="020B0604020202020204" pitchFamily="34" charset="0"/>
                <a:cs typeface="Arial" panose="020B0604020202020204" pitchFamily="34" charset="0"/>
              </a:rPr>
              <a:t>procalcitonin</a:t>
            </a: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 », « </a:t>
            </a:r>
            <a:r>
              <a:rPr lang="fr-CA" sz="2500" dirty="0" err="1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fr-CA" sz="2500" dirty="0">
                <a:latin typeface="Arial" panose="020B0604020202020204" pitchFamily="34" charset="0"/>
                <a:cs typeface="Arial" panose="020B0604020202020204" pitchFamily="34" charset="0"/>
              </a:rPr>
              <a:t> »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540000" y="464400"/>
            <a:ext cx="8046300" cy="110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/>
              <a:t>Méthodologie</a:t>
            </a:r>
            <a:endParaRPr sz="2800" b="1"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522301" y="1092574"/>
            <a:ext cx="5540569" cy="28195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400"/>
              </a:spcBef>
              <a:buSzPts val="1700"/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Inclusions</a:t>
            </a:r>
            <a:endParaRPr lang="fr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1" indent="-196850">
              <a:buSzPts val="1700"/>
            </a:pP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Langue française et anglaise</a:t>
            </a:r>
          </a:p>
          <a:p>
            <a:pPr marL="635000" lvl="1" indent="-196850">
              <a:buSzPts val="1700"/>
            </a:pP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≥ 10 participants</a:t>
            </a:r>
          </a:p>
          <a:p>
            <a:pPr marL="635000" lvl="1" indent="-196850">
              <a:buSzPts val="1700"/>
            </a:pP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≤ 18 ans</a:t>
            </a:r>
          </a:p>
          <a:p>
            <a:pPr marL="635000" lvl="1" indent="-196850">
              <a:buSzPts val="1700"/>
            </a:pP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Issues primaires : Initiation d’antibiothérapie en PAC pédiatrique</a:t>
            </a:r>
          </a:p>
          <a:p>
            <a:pPr marL="0" indent="-19050">
              <a:buSzPts val="1700"/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Exclusions</a:t>
            </a:r>
            <a:endParaRPr lang="fr-CA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SzPts val="1700"/>
            </a:pP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Pneumonies nosocomiales </a:t>
            </a:r>
          </a:p>
          <a:p>
            <a:pPr marL="628650" lvl="1" indent="-171450">
              <a:buSzPts val="1700"/>
            </a:pP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Études évaluant la procalcitonine comme marqueur pour une autre maladie infectieuse (i.e. IVRS sans diagnostic clair de pneumonie, sepsis …)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B68DE0-BC94-68F9-E040-7E567E744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575376"/>
              </p:ext>
            </p:extLst>
          </p:nvPr>
        </p:nvGraphicFramePr>
        <p:xfrm>
          <a:off x="5102087" y="363678"/>
          <a:ext cx="4041913" cy="387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840910-A3F5-F458-BBAD-E8001580CB59}"/>
              </a:ext>
            </a:extLst>
          </p:cNvPr>
          <p:cNvSpPr txBox="1"/>
          <p:nvPr/>
        </p:nvSpPr>
        <p:spPr>
          <a:xfrm>
            <a:off x="7921368" y="2086604"/>
            <a:ext cx="1189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  <a:latin typeface="Avenir Book" panose="02000503020000020003" pitchFamily="2" charset="0"/>
              </a:rPr>
              <a:t>Lecture de l’abrégé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F758CC-3E09-F2DA-334C-2650A60A2A6D}"/>
              </a:ext>
            </a:extLst>
          </p:cNvPr>
          <p:cNvCxnSpPr>
            <a:cxnSpLocks/>
          </p:cNvCxnSpPr>
          <p:nvPr/>
        </p:nvCxnSpPr>
        <p:spPr>
          <a:xfrm flipH="1">
            <a:off x="7424530" y="2302048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88A361-8820-D80F-544B-AB0977B78A5B}"/>
              </a:ext>
            </a:extLst>
          </p:cNvPr>
          <p:cNvSpPr txBox="1"/>
          <p:nvPr/>
        </p:nvSpPr>
        <p:spPr>
          <a:xfrm>
            <a:off x="7921368" y="3086350"/>
            <a:ext cx="1189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  <a:latin typeface="Avenir Book" panose="02000503020000020003" pitchFamily="2" charset="0"/>
              </a:rPr>
              <a:t>Lecture de l’article entier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186F1-8850-E6C5-9BF0-2DDDC4CC6AE0}"/>
              </a:ext>
            </a:extLst>
          </p:cNvPr>
          <p:cNvCxnSpPr>
            <a:cxnSpLocks/>
          </p:cNvCxnSpPr>
          <p:nvPr/>
        </p:nvCxnSpPr>
        <p:spPr>
          <a:xfrm flipH="1">
            <a:off x="7391360" y="3386432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14BF6A-EE64-4244-91E3-9E19D85095BF}"/>
              </a:ext>
            </a:extLst>
          </p:cNvPr>
          <p:cNvSpPr txBox="1"/>
          <p:nvPr/>
        </p:nvSpPr>
        <p:spPr>
          <a:xfrm>
            <a:off x="7921368" y="944249"/>
            <a:ext cx="1189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  <a:latin typeface="Avenir Book" panose="02000503020000020003" pitchFamily="2" charset="0"/>
              </a:rPr>
              <a:t>Critères d’inclusion / exclusion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E780D0-0CAB-6BF2-D204-CE15685DE18B}"/>
              </a:ext>
            </a:extLst>
          </p:cNvPr>
          <p:cNvCxnSpPr>
            <a:cxnSpLocks/>
          </p:cNvCxnSpPr>
          <p:nvPr/>
        </p:nvCxnSpPr>
        <p:spPr>
          <a:xfrm flipH="1">
            <a:off x="7391360" y="1244331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6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11D5-EBDC-647B-3AF1-72B0EB65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2017752"/>
            <a:ext cx="8046241" cy="1107996"/>
          </a:xfrm>
        </p:spPr>
        <p:txBody>
          <a:bodyPr/>
          <a:lstStyle/>
          <a:p>
            <a:pPr algn="ctr"/>
            <a:r>
              <a:rPr lang="fr-CA" sz="4400" b="1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4793291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obVTI">
  <a:themeElements>
    <a:clrScheme name="Blob V2">
      <a:dk1>
        <a:srgbClr val="000000"/>
      </a:dk1>
      <a:lt1>
        <a:srgbClr val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5529</Words>
  <Application>Microsoft Macintosh PowerPoint</Application>
  <PresentationFormat>Affichage à l'écran (16:9)</PresentationFormat>
  <Paragraphs>423</Paragraphs>
  <Slides>33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Arial</vt:lpstr>
      <vt:lpstr>Arial</vt:lpstr>
      <vt:lpstr>Avenir</vt:lpstr>
      <vt:lpstr>Avenir Book</vt:lpstr>
      <vt:lpstr>Symbol</vt:lpstr>
      <vt:lpstr>system-ui</vt:lpstr>
      <vt:lpstr>Times</vt:lpstr>
      <vt:lpstr>Times New Roman</vt:lpstr>
      <vt:lpstr>Simple Light</vt:lpstr>
      <vt:lpstr>BlobVTI</vt:lpstr>
      <vt:lpstr>La procalcitonine en pneumonie acquise en communauté chez la population pédiatrique</vt:lpstr>
      <vt:lpstr>Mathias, 6 ans</vt:lpstr>
      <vt:lpstr>Mise en contexte – PAC pédiatrique </vt:lpstr>
      <vt:lpstr>Mise en contexte – PAC pédiatrique </vt:lpstr>
      <vt:lpstr>Procalcitonine (PCT)</vt:lpstr>
      <vt:lpstr>Question de recherche</vt:lpstr>
      <vt:lpstr>Méthodologie</vt:lpstr>
      <vt:lpstr>Méthodologie</vt:lpstr>
      <vt:lpstr>Résultats</vt:lpstr>
      <vt:lpstr>Présentation PowerPoint</vt:lpstr>
      <vt:lpstr>Présentation PowerPoint</vt:lpstr>
      <vt:lpstr>Présentation PowerPoint</vt:lpstr>
      <vt:lpstr>WU et coll. (2017)  </vt:lpstr>
      <vt:lpstr>FLORIN et coll. (2020)</vt:lpstr>
      <vt:lpstr>STOCKMANN et coll. (2018)  </vt:lpstr>
      <vt:lpstr>SECKMEN et coll. (2021)  </vt:lpstr>
      <vt:lpstr>SECKMEN et coll. (2021)  </vt:lpstr>
      <vt:lpstr>Discussion</vt:lpstr>
      <vt:lpstr>Discussion</vt:lpstr>
      <vt:lpstr>Discussion</vt:lpstr>
      <vt:lpstr>Discussion</vt:lpstr>
      <vt:lpstr>Discussion : Limitations</vt:lpstr>
      <vt:lpstr>Discussion : Limitations</vt:lpstr>
      <vt:lpstr>Pour conclure</vt:lpstr>
      <vt:lpstr>QUESTIONS? </vt:lpstr>
      <vt:lpstr>Remerciements </vt:lpstr>
      <vt:lpstr>Bibliographie</vt:lpstr>
      <vt:lpstr>Bibliographie</vt:lpstr>
      <vt:lpstr>Bibliographie</vt:lpstr>
      <vt:lpstr>Bibliographie</vt:lpstr>
      <vt:lpstr>ANNEXES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Procalcitonine et pneumonie acquise en communauté pédiatrique</dc:title>
  <cp:lastModifiedBy>Megan Pepin</cp:lastModifiedBy>
  <cp:revision>116</cp:revision>
  <dcterms:modified xsi:type="dcterms:W3CDTF">2023-05-18T15:42:16Z</dcterms:modified>
</cp:coreProperties>
</file>