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Staatliches"/>
      <p:regular r:id="rId39"/>
    </p:embeddedFont>
    <p:embeddedFont>
      <p:font typeface="Medula One"/>
      <p:regular r:id="rId40"/>
    </p:embeddedFont>
    <p:embeddedFont>
      <p:font typeface="Fira Sans Extra Condensed Medium"/>
      <p:regular r:id="rId41"/>
      <p:bold r:id="rId42"/>
      <p:italic r:id="rId43"/>
      <p:boldItalic r:id="rId44"/>
    </p:embeddedFont>
    <p:embeddedFont>
      <p:font typeface="Abel"/>
      <p:regular r:id="rId45"/>
    </p:embeddedFont>
    <p:embeddedFont>
      <p:font typeface="Bahiana"/>
      <p:regular r:id="rId46"/>
    </p:embeddedFont>
    <p:embeddedFont>
      <p:font typeface="Sansita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49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dulaOne-regular.fntdata"/><Relationship Id="rId42" Type="http://schemas.openxmlformats.org/officeDocument/2006/relationships/font" Target="fonts/FiraSansExtraCondensedMedium-bold.fntdata"/><Relationship Id="rId41" Type="http://schemas.openxmlformats.org/officeDocument/2006/relationships/font" Target="fonts/FiraSansExtraCondensedMedium-regular.fntdata"/><Relationship Id="rId44" Type="http://schemas.openxmlformats.org/officeDocument/2006/relationships/font" Target="fonts/FiraSansExtraCondensedMedium-boldItalic.fntdata"/><Relationship Id="rId43" Type="http://schemas.openxmlformats.org/officeDocument/2006/relationships/font" Target="fonts/FiraSansExtraCondensedMedium-italic.fntdata"/><Relationship Id="rId46" Type="http://schemas.openxmlformats.org/officeDocument/2006/relationships/font" Target="fonts/Bahiana-regular.fntdata"/><Relationship Id="rId45" Type="http://schemas.openxmlformats.org/officeDocument/2006/relationships/font" Target="fonts/Ab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ansita-bold.fntdata"/><Relationship Id="rId47" Type="http://schemas.openxmlformats.org/officeDocument/2006/relationships/font" Target="fonts/Sansita-regular.fntdata"/><Relationship Id="rId49" Type="http://schemas.openxmlformats.org/officeDocument/2006/relationships/font" Target="fonts/Sansit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Staatliches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Sansit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2416fa8cc_1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72416fa8cc_1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44338e020a_6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44338e020a_6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44338e020a_5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44338e020a_5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48945347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48945347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45aa70a84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45aa70a8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1- Déterioration DFG </a:t>
            </a:r>
            <a:endParaRPr b="1" sz="1500">
              <a:solidFill>
                <a:srgbClr val="BF1F3C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ACEI était plus efficace que: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Placebo   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Contrôle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CCB/BB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ARA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*Différence non significative : ARA+ACEI /diurétique 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2- Événements cardiovasculaires: AVC, IM</a:t>
            </a:r>
            <a:endParaRPr b="1" sz="1500">
              <a:solidFill>
                <a:srgbClr val="BF1F3C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ACEI était plus efficace que 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Placebo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Contrôle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*Aucune supériorité : Diurétique, CCB, BB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3 Décès:</a:t>
            </a:r>
            <a:endParaRPr b="1" sz="1500">
              <a:solidFill>
                <a:srgbClr val="BF1F3C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ACEI était plus efficace que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Placebo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D5673"/>
              </a:buClr>
              <a:buSzPts val="1400"/>
              <a:buFont typeface="Abel"/>
              <a:buChar char="●"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ARA</a:t>
            </a:r>
            <a:endParaRPr sz="14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*Différence non significative : aux autres antihypertenseurs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4926ac0a60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4926ac0a60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4926ac0a60_2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4926ac0a60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1- Événements  cardiovasculaires  majeurs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 à une augmentation de l’incidence MACE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1.27      IC: 95%    1.08-1.45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2-Défaillance cardiaque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à une augmentation incidence de la défaillance cardiaque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1.85      IC: 95%    1.53-2.25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3- Insuffisance rénale terminale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à une augmentation incidence IRC terminale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1.30      IC`: 95%    1.17-.47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4- Décès toutes causes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Résultat neutre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4926ac0a60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4926ac0a60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4926ac0a60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24926ac0a60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1- Événements  cardiovasculaires  majeurs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 à une augmentation de l’incidence MACE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1.27      IC: 95%    1.08-1.45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2-Défaillance cardiaque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à une augmentation incidence de la défaillance cardiaque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1.85      IC: 95%    1.53-2.25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3- Insuffisance rénale terminale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à une augmentation incidence IRC terminale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1.30      IC`: 95%    1.17-.47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4- Décès toutes causes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Résultat neutre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48945347b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48945347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44338e020a_6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44338e020a_6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44338e020a_5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44338e020a_5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4926ac0a60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4926ac0a60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44bd68fb6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44bd68fb6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1- Événements  cardiovasculaires  majeurs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 à une augmentation de l’incidence MACE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1.27      IC: 95%    1.08-1.45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2-Défaillance cardiaque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à une augmentation incidence de la défaillance cardiaque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1.85      IC: 95%    1.53-2.25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3- Insuffisance rénale terminale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L’arrêt RASI est associé à une augmentation incidence IRC terminale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             HR: 1.30      IC`: 95%    1.17-.47</a:t>
            </a:r>
            <a:endParaRPr sz="1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4- Décès toutes causes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Résultat neutre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48945347b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48945347b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44338e020a_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44338e020a_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1-Mortalité sur 5 ans</a:t>
            </a:r>
            <a:endParaRPr b="1" sz="18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Continuer RASi est associé  à un risque de mortalité sur 5 ans de 40.9% ( 38.9-42.8)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Comparé à 54.5 (48.5-61.2) chez le groupe ayant cessé les RASi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Avec une différence de risque absolue de 13.6 événements par 100 individus ( 7.0-20.3)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2-Événements cardiovasculaires</a:t>
            </a:r>
            <a:endParaRPr b="1" sz="16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Continuer RASi est associé  à un risque d’événements cardiovasculaires sur 5 ans de 47.6% ( 45.9-49.4)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Comparé à 59.5 (53.8-66.1) chez le groupe ayant cessé les RASi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Avec une différence de risque absolue de 11.9 événements  par 100 individus ( 5.7-18.6)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3- Événements rénaux </a:t>
            </a:r>
            <a:endParaRPr b="1" sz="16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Continuer RASi est associé  à un risque d’événements rénaux  sur 5 ans de 36.1% (34.7-37-7)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Comparé à 27.9 (23.5-32.5) chez le groupe ayant cessé les RASi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Avec une différence de risque absolue de -8.3 événements  par 100 individus ( -12.8- -3.6)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44338e020a_5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244338e020a_5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44385c010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44385c01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44385c010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44385c010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48945347b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48945347b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82ad50bcc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82ad50bcc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44385c010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44385c01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44338e020a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44338e020a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72eb612d7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72eb612d7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44385c010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44385c010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244338e020a_5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244338e020a_5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8aff3fa13d_5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8aff3fa13d_5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44338e020a_5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44338e020a_5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44338e020a_5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44338e020a_5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Aucune idée, quel est alors votre questionnnement?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44338e020a_5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44338e020a_5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Intervention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Comparaison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 :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be81bf08b_0_12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be81bf08b_0_12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6ba96a1c4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6ba96a1c4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44338e020a_6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44338e020a_6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flipH="1">
            <a:off x="2169600" y="1734375"/>
            <a:ext cx="4804800" cy="1198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flipH="1">
            <a:off x="2642700" y="2990921"/>
            <a:ext cx="38586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57950" y="3535850"/>
            <a:ext cx="8246100" cy="1336800"/>
            <a:chOff x="-244475" y="3264275"/>
            <a:chExt cx="8246100" cy="13368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244475" y="4601075"/>
              <a:ext cx="82461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3" name="Google Shape;13;p2"/>
            <p:cNvSpPr/>
            <p:nvPr/>
          </p:nvSpPr>
          <p:spPr>
            <a:xfrm>
              <a:off x="6155033" y="3707252"/>
              <a:ext cx="582715" cy="887841"/>
            </a:xfrm>
            <a:custGeom>
              <a:rect b="b" l="l" r="r" t="t"/>
              <a:pathLst>
                <a:path extrusionOk="0" fill="none" h="41042" w="26937">
                  <a:moveTo>
                    <a:pt x="11472" y="41042"/>
                  </a:moveTo>
                  <a:cubicBezTo>
                    <a:pt x="11472" y="41042"/>
                    <a:pt x="0" y="16439"/>
                    <a:pt x="4642" y="7179"/>
                  </a:cubicBezTo>
                  <a:cubicBezTo>
                    <a:pt x="8249" y="1"/>
                    <a:pt x="16138" y="1516"/>
                    <a:pt x="19625" y="6242"/>
                  </a:cubicBezTo>
                  <a:cubicBezTo>
                    <a:pt x="26936" y="16162"/>
                    <a:pt x="24760" y="41042"/>
                    <a:pt x="24760" y="41042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70919" y="3760056"/>
              <a:ext cx="182643" cy="833479"/>
            </a:xfrm>
            <a:custGeom>
              <a:rect b="b" l="l" r="r" t="t"/>
              <a:pathLst>
                <a:path extrusionOk="0" fill="none" h="38529" w="8443">
                  <a:moveTo>
                    <a:pt x="1" y="1"/>
                  </a:moveTo>
                  <a:cubicBezTo>
                    <a:pt x="1" y="1"/>
                    <a:pt x="5641" y="8586"/>
                    <a:pt x="8443" y="38529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545987" y="3264275"/>
              <a:ext cx="876138" cy="1330831"/>
            </a:xfrm>
            <a:custGeom>
              <a:rect b="b" l="l" r="r" t="t"/>
              <a:pathLst>
                <a:path extrusionOk="0" fill="none" h="61520" w="40501">
                  <a:moveTo>
                    <a:pt x="23353" y="61520"/>
                  </a:moveTo>
                  <a:cubicBezTo>
                    <a:pt x="23353" y="61520"/>
                    <a:pt x="40501" y="24651"/>
                    <a:pt x="32793" y="10774"/>
                  </a:cubicBezTo>
                  <a:cubicBezTo>
                    <a:pt x="26804" y="0"/>
                    <a:pt x="15056" y="2285"/>
                    <a:pt x="10186" y="9380"/>
                  </a:cubicBezTo>
                  <a:cubicBezTo>
                    <a:pt x="1" y="24242"/>
                    <a:pt x="5256" y="61520"/>
                    <a:pt x="5256" y="61520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18873" y="3343859"/>
              <a:ext cx="254679" cy="1248650"/>
            </a:xfrm>
            <a:custGeom>
              <a:rect b="b" l="l" r="r" t="t"/>
              <a:pathLst>
                <a:path extrusionOk="0" fill="none" h="57721" w="11773">
                  <a:moveTo>
                    <a:pt x="11772" y="1"/>
                  </a:moveTo>
                  <a:cubicBezTo>
                    <a:pt x="11772" y="1"/>
                    <a:pt x="1840" y="12867"/>
                    <a:pt x="0" y="57721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88468" y="3624273"/>
              <a:ext cx="648002" cy="970823"/>
            </a:xfrm>
            <a:custGeom>
              <a:rect b="b" l="l" r="r" t="t"/>
              <a:pathLst>
                <a:path extrusionOk="0" fill="none" h="44878" w="29955">
                  <a:moveTo>
                    <a:pt x="13180" y="44878"/>
                  </a:moveTo>
                  <a:cubicBezTo>
                    <a:pt x="13180" y="44878"/>
                    <a:pt x="29955" y="17978"/>
                    <a:pt x="25938" y="7865"/>
                  </a:cubicBezTo>
                  <a:cubicBezTo>
                    <a:pt x="22812" y="1"/>
                    <a:pt x="13973" y="1660"/>
                    <a:pt x="9620" y="6843"/>
                  </a:cubicBezTo>
                  <a:cubicBezTo>
                    <a:pt x="457" y="17689"/>
                    <a:pt x="0" y="44878"/>
                    <a:pt x="0" y="44878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04480" y="3692175"/>
              <a:ext cx="354319" cy="901361"/>
            </a:xfrm>
            <a:custGeom>
              <a:rect b="b" l="l" r="r" t="t"/>
              <a:pathLst>
                <a:path extrusionOk="0" fill="none" h="41667" w="16379">
                  <a:moveTo>
                    <a:pt x="16378" y="0"/>
                  </a:moveTo>
                  <a:cubicBezTo>
                    <a:pt x="16378" y="0"/>
                    <a:pt x="4931" y="13961"/>
                    <a:pt x="0" y="41667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60554" y="4008995"/>
              <a:ext cx="536940" cy="586089"/>
            </a:xfrm>
            <a:custGeom>
              <a:rect b="b" l="l" r="r" t="t"/>
              <a:pathLst>
                <a:path extrusionOk="0" fill="none" h="27093" w="24821">
                  <a:moveTo>
                    <a:pt x="10931" y="27093"/>
                  </a:moveTo>
                  <a:cubicBezTo>
                    <a:pt x="10931" y="27093"/>
                    <a:pt x="24820" y="10847"/>
                    <a:pt x="21489" y="4750"/>
                  </a:cubicBezTo>
                  <a:cubicBezTo>
                    <a:pt x="18904" y="1"/>
                    <a:pt x="12230" y="121"/>
                    <a:pt x="7961" y="4125"/>
                  </a:cubicBezTo>
                  <a:cubicBezTo>
                    <a:pt x="1924" y="9813"/>
                    <a:pt x="0" y="27093"/>
                    <a:pt x="0" y="2709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56795" y="4049836"/>
              <a:ext cx="293185" cy="544468"/>
            </a:xfrm>
            <a:custGeom>
              <a:rect b="b" l="l" r="r" t="t"/>
              <a:pathLst>
                <a:path extrusionOk="0" fill="none" h="25169" w="13553">
                  <a:moveTo>
                    <a:pt x="13553" y="0"/>
                  </a:moveTo>
                  <a:cubicBezTo>
                    <a:pt x="13553" y="0"/>
                    <a:pt x="4077" y="8430"/>
                    <a:pt x="1" y="25169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2361166" y="3707252"/>
              <a:ext cx="582715" cy="887841"/>
            </a:xfrm>
            <a:custGeom>
              <a:rect b="b" l="l" r="r" t="t"/>
              <a:pathLst>
                <a:path extrusionOk="0" fill="none" h="41042" w="26937">
                  <a:moveTo>
                    <a:pt x="11472" y="41042"/>
                  </a:moveTo>
                  <a:cubicBezTo>
                    <a:pt x="11472" y="41042"/>
                    <a:pt x="0" y="16439"/>
                    <a:pt x="4642" y="7179"/>
                  </a:cubicBezTo>
                  <a:cubicBezTo>
                    <a:pt x="8249" y="1"/>
                    <a:pt x="16138" y="1516"/>
                    <a:pt x="19625" y="6242"/>
                  </a:cubicBezTo>
                  <a:cubicBezTo>
                    <a:pt x="26936" y="16162"/>
                    <a:pt x="24760" y="41042"/>
                    <a:pt x="24760" y="41042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2545351" y="3760056"/>
              <a:ext cx="182643" cy="833479"/>
            </a:xfrm>
            <a:custGeom>
              <a:rect b="b" l="l" r="r" t="t"/>
              <a:pathLst>
                <a:path extrusionOk="0" fill="none" h="38529" w="8443">
                  <a:moveTo>
                    <a:pt x="1" y="1"/>
                  </a:moveTo>
                  <a:cubicBezTo>
                    <a:pt x="1" y="1"/>
                    <a:pt x="5641" y="8586"/>
                    <a:pt x="8443" y="38529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1676789" y="3264275"/>
              <a:ext cx="876138" cy="1330831"/>
            </a:xfrm>
            <a:custGeom>
              <a:rect b="b" l="l" r="r" t="t"/>
              <a:pathLst>
                <a:path extrusionOk="0" fill="none" h="61520" w="40501">
                  <a:moveTo>
                    <a:pt x="23353" y="61520"/>
                  </a:moveTo>
                  <a:cubicBezTo>
                    <a:pt x="23353" y="61520"/>
                    <a:pt x="40501" y="24651"/>
                    <a:pt x="32793" y="10774"/>
                  </a:cubicBezTo>
                  <a:cubicBezTo>
                    <a:pt x="26804" y="0"/>
                    <a:pt x="15056" y="2285"/>
                    <a:pt x="10186" y="9380"/>
                  </a:cubicBezTo>
                  <a:cubicBezTo>
                    <a:pt x="1" y="24242"/>
                    <a:pt x="5256" y="61520"/>
                    <a:pt x="5256" y="61520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2025361" y="3343859"/>
              <a:ext cx="254679" cy="1248650"/>
            </a:xfrm>
            <a:custGeom>
              <a:rect b="b" l="l" r="r" t="t"/>
              <a:pathLst>
                <a:path extrusionOk="0" fill="none" h="57721" w="11773">
                  <a:moveTo>
                    <a:pt x="11772" y="1"/>
                  </a:moveTo>
                  <a:cubicBezTo>
                    <a:pt x="11772" y="1"/>
                    <a:pt x="1840" y="12867"/>
                    <a:pt x="0" y="57721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462444" y="3624273"/>
              <a:ext cx="648002" cy="970823"/>
            </a:xfrm>
            <a:custGeom>
              <a:rect b="b" l="l" r="r" t="t"/>
              <a:pathLst>
                <a:path extrusionOk="0" fill="none" h="44878" w="29955">
                  <a:moveTo>
                    <a:pt x="13180" y="44878"/>
                  </a:moveTo>
                  <a:cubicBezTo>
                    <a:pt x="13180" y="44878"/>
                    <a:pt x="29955" y="17978"/>
                    <a:pt x="25938" y="7865"/>
                  </a:cubicBezTo>
                  <a:cubicBezTo>
                    <a:pt x="22812" y="1"/>
                    <a:pt x="13973" y="1660"/>
                    <a:pt x="9620" y="6843"/>
                  </a:cubicBezTo>
                  <a:cubicBezTo>
                    <a:pt x="457" y="17689"/>
                    <a:pt x="0" y="44878"/>
                    <a:pt x="0" y="44878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640115" y="3692175"/>
              <a:ext cx="354319" cy="901361"/>
            </a:xfrm>
            <a:custGeom>
              <a:rect b="b" l="l" r="r" t="t"/>
              <a:pathLst>
                <a:path extrusionOk="0" fill="none" h="41667" w="16379">
                  <a:moveTo>
                    <a:pt x="16378" y="0"/>
                  </a:moveTo>
                  <a:cubicBezTo>
                    <a:pt x="16378" y="0"/>
                    <a:pt x="4931" y="13961"/>
                    <a:pt x="0" y="41667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1301419" y="4008995"/>
              <a:ext cx="536940" cy="586089"/>
            </a:xfrm>
            <a:custGeom>
              <a:rect b="b" l="l" r="r" t="t"/>
              <a:pathLst>
                <a:path extrusionOk="0" fill="none" h="27093" w="24821">
                  <a:moveTo>
                    <a:pt x="10931" y="27093"/>
                  </a:moveTo>
                  <a:cubicBezTo>
                    <a:pt x="10931" y="27093"/>
                    <a:pt x="24820" y="10847"/>
                    <a:pt x="21489" y="4750"/>
                  </a:cubicBezTo>
                  <a:cubicBezTo>
                    <a:pt x="18904" y="1"/>
                    <a:pt x="12230" y="121"/>
                    <a:pt x="7961" y="4125"/>
                  </a:cubicBezTo>
                  <a:cubicBezTo>
                    <a:pt x="1924" y="9813"/>
                    <a:pt x="0" y="27093"/>
                    <a:pt x="0" y="2709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1448934" y="4049836"/>
              <a:ext cx="293185" cy="544468"/>
            </a:xfrm>
            <a:custGeom>
              <a:rect b="b" l="l" r="r" t="t"/>
              <a:pathLst>
                <a:path extrusionOk="0" fill="none" h="25169" w="13553">
                  <a:moveTo>
                    <a:pt x="13553" y="0"/>
                  </a:moveTo>
                  <a:cubicBezTo>
                    <a:pt x="13553" y="0"/>
                    <a:pt x="4077" y="8430"/>
                    <a:pt x="1" y="25169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49476" y="2632025"/>
            <a:ext cx="1443709" cy="568709"/>
          </a:xfrm>
          <a:custGeom>
            <a:rect b="b" l="l" r="r" t="t"/>
            <a:pathLst>
              <a:path extrusionOk="0" h="7205" w="18291">
                <a:moveTo>
                  <a:pt x="8368" y="0"/>
                </a:moveTo>
                <a:cubicBezTo>
                  <a:pt x="7676" y="0"/>
                  <a:pt x="6990" y="281"/>
                  <a:pt x="6506" y="784"/>
                </a:cubicBezTo>
                <a:cubicBezTo>
                  <a:pt x="5652" y="1722"/>
                  <a:pt x="5363" y="3357"/>
                  <a:pt x="4137" y="3633"/>
                </a:cubicBezTo>
                <a:cubicBezTo>
                  <a:pt x="4030" y="3656"/>
                  <a:pt x="3923" y="3665"/>
                  <a:pt x="3816" y="3665"/>
                </a:cubicBezTo>
                <a:cubicBezTo>
                  <a:pt x="3138" y="3665"/>
                  <a:pt x="2459" y="3279"/>
                  <a:pt x="1774" y="3279"/>
                </a:cubicBezTo>
                <a:cubicBezTo>
                  <a:pt x="1692" y="3279"/>
                  <a:pt x="1610" y="3284"/>
                  <a:pt x="1528" y="3297"/>
                </a:cubicBezTo>
                <a:cubicBezTo>
                  <a:pt x="710" y="3429"/>
                  <a:pt x="133" y="4307"/>
                  <a:pt x="60" y="5149"/>
                </a:cubicBezTo>
                <a:cubicBezTo>
                  <a:pt x="0" y="5858"/>
                  <a:pt x="181" y="6544"/>
                  <a:pt x="421" y="7205"/>
                </a:cubicBezTo>
                <a:lnTo>
                  <a:pt x="18290" y="7205"/>
                </a:lnTo>
                <a:cubicBezTo>
                  <a:pt x="18158" y="6940"/>
                  <a:pt x="17869" y="6712"/>
                  <a:pt x="17569" y="6640"/>
                </a:cubicBezTo>
                <a:cubicBezTo>
                  <a:pt x="17389" y="6588"/>
                  <a:pt x="17203" y="6570"/>
                  <a:pt x="17013" y="6570"/>
                </a:cubicBezTo>
                <a:cubicBezTo>
                  <a:pt x="16669" y="6570"/>
                  <a:pt x="16313" y="6629"/>
                  <a:pt x="15958" y="6652"/>
                </a:cubicBezTo>
                <a:cubicBezTo>
                  <a:pt x="15918" y="6654"/>
                  <a:pt x="15878" y="6654"/>
                  <a:pt x="15838" y="6654"/>
                </a:cubicBezTo>
                <a:cubicBezTo>
                  <a:pt x="15338" y="6654"/>
                  <a:pt x="14783" y="6511"/>
                  <a:pt x="14539" y="6099"/>
                </a:cubicBezTo>
                <a:cubicBezTo>
                  <a:pt x="14298" y="5690"/>
                  <a:pt x="14358" y="5052"/>
                  <a:pt x="13937" y="4836"/>
                </a:cubicBezTo>
                <a:cubicBezTo>
                  <a:pt x="13844" y="4785"/>
                  <a:pt x="13750" y="4764"/>
                  <a:pt x="13655" y="4764"/>
                </a:cubicBezTo>
                <a:cubicBezTo>
                  <a:pt x="13215" y="4764"/>
                  <a:pt x="12763" y="5224"/>
                  <a:pt x="12278" y="5293"/>
                </a:cubicBezTo>
                <a:cubicBezTo>
                  <a:pt x="12232" y="5300"/>
                  <a:pt x="12186" y="5304"/>
                  <a:pt x="12141" y="5304"/>
                </a:cubicBezTo>
                <a:cubicBezTo>
                  <a:pt x="11532" y="5304"/>
                  <a:pt x="11055" y="4645"/>
                  <a:pt x="10943" y="4018"/>
                </a:cubicBezTo>
                <a:cubicBezTo>
                  <a:pt x="10823" y="3345"/>
                  <a:pt x="10955" y="2647"/>
                  <a:pt x="10811" y="1974"/>
                </a:cubicBezTo>
                <a:cubicBezTo>
                  <a:pt x="10606" y="1084"/>
                  <a:pt x="9909" y="327"/>
                  <a:pt x="9019" y="86"/>
                </a:cubicBezTo>
                <a:cubicBezTo>
                  <a:pt x="8806" y="28"/>
                  <a:pt x="8587" y="0"/>
                  <a:pt x="8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715747" y="408441"/>
            <a:ext cx="1230864" cy="347147"/>
          </a:xfrm>
          <a:custGeom>
            <a:rect b="b" l="l" r="r" t="t"/>
            <a:pathLst>
              <a:path extrusionOk="0" h="3975" w="14094">
                <a:moveTo>
                  <a:pt x="11185" y="0"/>
                </a:moveTo>
                <a:cubicBezTo>
                  <a:pt x="10854" y="0"/>
                  <a:pt x="10530" y="87"/>
                  <a:pt x="10246" y="283"/>
                </a:cubicBezTo>
                <a:cubicBezTo>
                  <a:pt x="9620" y="704"/>
                  <a:pt x="9284" y="1558"/>
                  <a:pt x="8562" y="1750"/>
                </a:cubicBezTo>
                <a:cubicBezTo>
                  <a:pt x="8453" y="1781"/>
                  <a:pt x="8345" y="1794"/>
                  <a:pt x="8237" y="1794"/>
                </a:cubicBezTo>
                <a:cubicBezTo>
                  <a:pt x="7455" y="1794"/>
                  <a:pt x="6685" y="1094"/>
                  <a:pt x="5902" y="1094"/>
                </a:cubicBezTo>
                <a:cubicBezTo>
                  <a:pt x="5811" y="1094"/>
                  <a:pt x="5720" y="1104"/>
                  <a:pt x="5628" y="1125"/>
                </a:cubicBezTo>
                <a:cubicBezTo>
                  <a:pt x="4570" y="1366"/>
                  <a:pt x="4317" y="2917"/>
                  <a:pt x="3307" y="3290"/>
                </a:cubicBezTo>
                <a:cubicBezTo>
                  <a:pt x="3138" y="3353"/>
                  <a:pt x="2964" y="3377"/>
                  <a:pt x="2788" y="3377"/>
                </a:cubicBezTo>
                <a:cubicBezTo>
                  <a:pt x="2499" y="3377"/>
                  <a:pt x="2203" y="3313"/>
                  <a:pt x="1912" y="3253"/>
                </a:cubicBezTo>
                <a:cubicBezTo>
                  <a:pt x="1656" y="3207"/>
                  <a:pt x="1392" y="3158"/>
                  <a:pt x="1134" y="3158"/>
                </a:cubicBezTo>
                <a:cubicBezTo>
                  <a:pt x="921" y="3158"/>
                  <a:pt x="713" y="3192"/>
                  <a:pt x="517" y="3290"/>
                </a:cubicBezTo>
                <a:cubicBezTo>
                  <a:pt x="241" y="3410"/>
                  <a:pt x="48" y="3698"/>
                  <a:pt x="0" y="3975"/>
                </a:cubicBezTo>
                <a:lnTo>
                  <a:pt x="14094" y="3975"/>
                </a:lnTo>
                <a:cubicBezTo>
                  <a:pt x="13949" y="2953"/>
                  <a:pt x="13793" y="1895"/>
                  <a:pt x="13168" y="1065"/>
                </a:cubicBezTo>
                <a:cubicBezTo>
                  <a:pt x="12710" y="440"/>
                  <a:pt x="11929" y="0"/>
                  <a:pt x="111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-1907772">
            <a:off x="6758558" y="2525730"/>
            <a:ext cx="4111824" cy="2961291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-10191892">
            <a:off x="-745128" y="-881634"/>
            <a:ext cx="2995112" cy="2157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1087850" y="1001879"/>
            <a:ext cx="6968301" cy="2641950"/>
            <a:chOff x="1087850" y="1230975"/>
            <a:chExt cx="6968301" cy="2641950"/>
          </a:xfrm>
        </p:grpSpPr>
        <p:sp>
          <p:nvSpPr>
            <p:cNvPr id="34" name="Google Shape;34;p2"/>
            <p:cNvSpPr/>
            <p:nvPr/>
          </p:nvSpPr>
          <p:spPr>
            <a:xfrm>
              <a:off x="7481088" y="3356602"/>
              <a:ext cx="50061" cy="33"/>
            </a:xfrm>
            <a:custGeom>
              <a:rect b="b" l="l" r="r" t="t"/>
              <a:pathLst>
                <a:path extrusionOk="0" fill="none" h="1" w="1528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28150" y="1872077"/>
              <a:ext cx="50061" cy="33"/>
            </a:xfrm>
            <a:custGeom>
              <a:rect b="b" l="l" r="r" t="t"/>
              <a:pathLst>
                <a:path extrusionOk="0" fill="none" h="1" w="1528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53540" y="1380406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49143" y="1230975"/>
              <a:ext cx="48095" cy="48489"/>
            </a:xfrm>
            <a:custGeom>
              <a:rect b="b" l="l" r="r" t="t"/>
              <a:pathLst>
                <a:path extrusionOk="0" fill="none" h="1480" w="1468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94673" y="2298079"/>
              <a:ext cx="48488" cy="48095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008055" y="2606472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5801" y="2906816"/>
              <a:ext cx="271470" cy="33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99969" y="2906816"/>
              <a:ext cx="120992" cy="33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26296" y="1736308"/>
              <a:ext cx="271503" cy="33"/>
            </a:xfrm>
            <a:custGeom>
              <a:rect b="b" l="l" r="r" t="t"/>
              <a:pathLst>
                <a:path extrusionOk="0" fill="none" h="1" w="8287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437956" y="3872892"/>
              <a:ext cx="121352" cy="33"/>
            </a:xfrm>
            <a:custGeom>
              <a:rect b="b" l="l" r="r" t="t"/>
              <a:pathLst>
                <a:path extrusionOk="0" fill="none" h="1"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24509" y="1580554"/>
              <a:ext cx="184813" cy="33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964560" y="1580554"/>
              <a:ext cx="99303" cy="33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437952" y="1488916"/>
              <a:ext cx="198180" cy="33"/>
            </a:xfrm>
            <a:custGeom>
              <a:rect b="b" l="l" r="r" t="t"/>
              <a:pathLst>
                <a:path extrusionOk="0" fill="none" h="1" w="6049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69179" y="1636234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9818" y="3533070"/>
              <a:ext cx="48095" cy="48489"/>
            </a:xfrm>
            <a:custGeom>
              <a:rect b="b" l="l" r="r" t="t"/>
              <a:pathLst>
                <a:path extrusionOk="0" fill="none" h="1480" w="1468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247798" y="1836382"/>
              <a:ext cx="184813" cy="33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87850" y="1836382"/>
              <a:ext cx="99303" cy="33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1360" y="2133958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722884" y="1872102"/>
              <a:ext cx="184813" cy="33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2935" y="1872102"/>
              <a:ext cx="99303" cy="33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48009" y="3617728"/>
              <a:ext cx="271470" cy="33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02673" y="3151440"/>
              <a:ext cx="120992" cy="33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302073" y="3693404"/>
              <a:ext cx="48489" cy="48095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74801" y="3822653"/>
              <a:ext cx="271470" cy="33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28969" y="3822653"/>
              <a:ext cx="120992" cy="33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idx="1" type="subTitle"/>
          </p:nvPr>
        </p:nvSpPr>
        <p:spPr>
          <a:xfrm>
            <a:off x="3181050" y="3144667"/>
            <a:ext cx="2781900" cy="418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7" name="Google Shape;137;p11"/>
          <p:cNvSpPr txBox="1"/>
          <p:nvPr>
            <p:ph hasCustomPrompt="1" type="title"/>
          </p:nvPr>
        </p:nvSpPr>
        <p:spPr>
          <a:xfrm>
            <a:off x="2475750" y="1825280"/>
            <a:ext cx="4192500" cy="110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38" name="Google Shape;138;p11"/>
          <p:cNvGrpSpPr/>
          <p:nvPr/>
        </p:nvGrpSpPr>
        <p:grpSpPr>
          <a:xfrm>
            <a:off x="1087850" y="1230975"/>
            <a:ext cx="6968301" cy="2641950"/>
            <a:chOff x="1087850" y="1230975"/>
            <a:chExt cx="6968301" cy="2641950"/>
          </a:xfrm>
        </p:grpSpPr>
        <p:sp>
          <p:nvSpPr>
            <p:cNvPr id="139" name="Google Shape;139;p11"/>
            <p:cNvSpPr/>
            <p:nvPr/>
          </p:nvSpPr>
          <p:spPr>
            <a:xfrm>
              <a:off x="7481088" y="3356602"/>
              <a:ext cx="50061" cy="33"/>
            </a:xfrm>
            <a:custGeom>
              <a:rect b="b" l="l" r="r" t="t"/>
              <a:pathLst>
                <a:path extrusionOk="0" fill="none" h="1" w="1528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828150" y="1872077"/>
              <a:ext cx="50061" cy="33"/>
            </a:xfrm>
            <a:custGeom>
              <a:rect b="b" l="l" r="r" t="t"/>
              <a:pathLst>
                <a:path extrusionOk="0" fill="none" h="1" w="1528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3553540" y="1380406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4949143" y="1230975"/>
              <a:ext cx="48095" cy="48489"/>
            </a:xfrm>
            <a:custGeom>
              <a:rect b="b" l="l" r="r" t="t"/>
              <a:pathLst>
                <a:path extrusionOk="0" fill="none" h="1480" w="1468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1994673" y="2298079"/>
              <a:ext cx="48488" cy="48095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8008055" y="2606472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1445801" y="2906816"/>
              <a:ext cx="271470" cy="33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1799969" y="2906816"/>
              <a:ext cx="120992" cy="33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5226296" y="1736308"/>
              <a:ext cx="271503" cy="33"/>
            </a:xfrm>
            <a:custGeom>
              <a:rect b="b" l="l" r="r" t="t"/>
              <a:pathLst>
                <a:path extrusionOk="0" fill="none" h="1" w="8287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6437956" y="3872892"/>
              <a:ext cx="121352" cy="33"/>
            </a:xfrm>
            <a:custGeom>
              <a:rect b="b" l="l" r="r" t="t"/>
              <a:pathLst>
                <a:path extrusionOk="0" fill="none" h="1"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124509" y="1580554"/>
              <a:ext cx="184813" cy="33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2964560" y="1580554"/>
              <a:ext cx="99303" cy="33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6437952" y="1488916"/>
              <a:ext cx="198180" cy="33"/>
            </a:xfrm>
            <a:custGeom>
              <a:rect b="b" l="l" r="r" t="t"/>
              <a:pathLst>
                <a:path extrusionOk="0" fill="none" h="1" w="6049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669179" y="1636234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2319818" y="3533070"/>
              <a:ext cx="48095" cy="48489"/>
            </a:xfrm>
            <a:custGeom>
              <a:rect b="b" l="l" r="r" t="t"/>
              <a:pathLst>
                <a:path extrusionOk="0" fill="none" h="1480" w="1468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247798" y="1836382"/>
              <a:ext cx="184813" cy="33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087850" y="1836382"/>
              <a:ext cx="99303" cy="33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7781360" y="2133958"/>
              <a:ext cx="48095" cy="48095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6722884" y="1872102"/>
              <a:ext cx="184813" cy="33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6562935" y="1872102"/>
              <a:ext cx="99303" cy="33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6748009" y="3617728"/>
              <a:ext cx="271470" cy="33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7902673" y="3151440"/>
              <a:ext cx="120992" cy="33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302073" y="3693404"/>
              <a:ext cx="48489" cy="48095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2574801" y="3822653"/>
              <a:ext cx="271470" cy="33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2928969" y="3822653"/>
              <a:ext cx="120992" cy="33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11"/>
          <p:cNvGrpSpPr/>
          <p:nvPr/>
        </p:nvGrpSpPr>
        <p:grpSpPr>
          <a:xfrm>
            <a:off x="541510" y="751175"/>
            <a:ext cx="7752276" cy="3468888"/>
            <a:chOff x="541510" y="751175"/>
            <a:chExt cx="7752276" cy="3468888"/>
          </a:xfrm>
        </p:grpSpPr>
        <p:sp>
          <p:nvSpPr>
            <p:cNvPr id="165" name="Google Shape;165;p11"/>
            <p:cNvSpPr/>
            <p:nvPr/>
          </p:nvSpPr>
          <p:spPr>
            <a:xfrm>
              <a:off x="541510" y="751175"/>
              <a:ext cx="1597399" cy="629231"/>
            </a:xfrm>
            <a:custGeom>
              <a:rect b="b" l="l" r="r" t="t"/>
              <a:pathLst>
                <a:path extrusionOk="0" h="7205" w="18291">
                  <a:moveTo>
                    <a:pt x="8368" y="0"/>
                  </a:moveTo>
                  <a:cubicBezTo>
                    <a:pt x="7676" y="0"/>
                    <a:pt x="6990" y="281"/>
                    <a:pt x="6506" y="784"/>
                  </a:cubicBezTo>
                  <a:cubicBezTo>
                    <a:pt x="5652" y="1722"/>
                    <a:pt x="5363" y="3357"/>
                    <a:pt x="4137" y="3633"/>
                  </a:cubicBezTo>
                  <a:cubicBezTo>
                    <a:pt x="4030" y="3656"/>
                    <a:pt x="3923" y="3665"/>
                    <a:pt x="3816" y="3665"/>
                  </a:cubicBezTo>
                  <a:cubicBezTo>
                    <a:pt x="3138" y="3665"/>
                    <a:pt x="2459" y="3279"/>
                    <a:pt x="1774" y="3279"/>
                  </a:cubicBezTo>
                  <a:cubicBezTo>
                    <a:pt x="1692" y="3279"/>
                    <a:pt x="1610" y="3284"/>
                    <a:pt x="1528" y="3297"/>
                  </a:cubicBezTo>
                  <a:cubicBezTo>
                    <a:pt x="710" y="3429"/>
                    <a:pt x="133" y="4307"/>
                    <a:pt x="60" y="5149"/>
                  </a:cubicBezTo>
                  <a:cubicBezTo>
                    <a:pt x="0" y="5858"/>
                    <a:pt x="181" y="6544"/>
                    <a:pt x="421" y="7205"/>
                  </a:cubicBezTo>
                  <a:lnTo>
                    <a:pt x="18290" y="7205"/>
                  </a:lnTo>
                  <a:cubicBezTo>
                    <a:pt x="18158" y="6940"/>
                    <a:pt x="17869" y="6712"/>
                    <a:pt x="17569" y="6640"/>
                  </a:cubicBezTo>
                  <a:cubicBezTo>
                    <a:pt x="17389" y="6588"/>
                    <a:pt x="17203" y="6570"/>
                    <a:pt x="17013" y="6570"/>
                  </a:cubicBezTo>
                  <a:cubicBezTo>
                    <a:pt x="16669" y="6570"/>
                    <a:pt x="16313" y="6629"/>
                    <a:pt x="15958" y="6652"/>
                  </a:cubicBezTo>
                  <a:cubicBezTo>
                    <a:pt x="15918" y="6654"/>
                    <a:pt x="15878" y="6654"/>
                    <a:pt x="15838" y="6654"/>
                  </a:cubicBezTo>
                  <a:cubicBezTo>
                    <a:pt x="15338" y="6654"/>
                    <a:pt x="14783" y="6511"/>
                    <a:pt x="14539" y="6099"/>
                  </a:cubicBezTo>
                  <a:cubicBezTo>
                    <a:pt x="14298" y="5690"/>
                    <a:pt x="14358" y="5052"/>
                    <a:pt x="13937" y="4836"/>
                  </a:cubicBezTo>
                  <a:cubicBezTo>
                    <a:pt x="13844" y="4785"/>
                    <a:pt x="13750" y="4764"/>
                    <a:pt x="13655" y="4764"/>
                  </a:cubicBezTo>
                  <a:cubicBezTo>
                    <a:pt x="13215" y="4764"/>
                    <a:pt x="12763" y="5224"/>
                    <a:pt x="12278" y="5293"/>
                  </a:cubicBezTo>
                  <a:cubicBezTo>
                    <a:pt x="12232" y="5300"/>
                    <a:pt x="12186" y="5304"/>
                    <a:pt x="12141" y="5304"/>
                  </a:cubicBezTo>
                  <a:cubicBezTo>
                    <a:pt x="11532" y="5304"/>
                    <a:pt x="11055" y="4645"/>
                    <a:pt x="10943" y="4018"/>
                  </a:cubicBezTo>
                  <a:cubicBezTo>
                    <a:pt x="10823" y="3345"/>
                    <a:pt x="10955" y="2647"/>
                    <a:pt x="10811" y="1974"/>
                  </a:cubicBezTo>
                  <a:cubicBezTo>
                    <a:pt x="10606" y="1084"/>
                    <a:pt x="9909" y="327"/>
                    <a:pt x="9019" y="86"/>
                  </a:cubicBezTo>
                  <a:cubicBezTo>
                    <a:pt x="8806" y="28"/>
                    <a:pt x="8587" y="0"/>
                    <a:pt x="8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7062922" y="3872916"/>
              <a:ext cx="1230864" cy="347147"/>
            </a:xfrm>
            <a:custGeom>
              <a:rect b="b" l="l" r="r" t="t"/>
              <a:pathLst>
                <a:path extrusionOk="0" h="3975" w="14094">
                  <a:moveTo>
                    <a:pt x="11185" y="0"/>
                  </a:moveTo>
                  <a:cubicBezTo>
                    <a:pt x="10854" y="0"/>
                    <a:pt x="10530" y="87"/>
                    <a:pt x="10246" y="283"/>
                  </a:cubicBezTo>
                  <a:cubicBezTo>
                    <a:pt x="9620" y="704"/>
                    <a:pt x="9284" y="1558"/>
                    <a:pt x="8562" y="1750"/>
                  </a:cubicBezTo>
                  <a:cubicBezTo>
                    <a:pt x="8453" y="1781"/>
                    <a:pt x="8345" y="1794"/>
                    <a:pt x="8237" y="1794"/>
                  </a:cubicBezTo>
                  <a:cubicBezTo>
                    <a:pt x="7455" y="1794"/>
                    <a:pt x="6685" y="1094"/>
                    <a:pt x="5902" y="1094"/>
                  </a:cubicBezTo>
                  <a:cubicBezTo>
                    <a:pt x="5811" y="1094"/>
                    <a:pt x="5720" y="1104"/>
                    <a:pt x="5628" y="1125"/>
                  </a:cubicBezTo>
                  <a:cubicBezTo>
                    <a:pt x="4570" y="1366"/>
                    <a:pt x="4317" y="2917"/>
                    <a:pt x="3307" y="3290"/>
                  </a:cubicBezTo>
                  <a:cubicBezTo>
                    <a:pt x="3138" y="3353"/>
                    <a:pt x="2964" y="3377"/>
                    <a:pt x="2788" y="3377"/>
                  </a:cubicBezTo>
                  <a:cubicBezTo>
                    <a:pt x="2499" y="3377"/>
                    <a:pt x="2203" y="3313"/>
                    <a:pt x="1912" y="3253"/>
                  </a:cubicBezTo>
                  <a:cubicBezTo>
                    <a:pt x="1656" y="3207"/>
                    <a:pt x="1392" y="3158"/>
                    <a:pt x="1134" y="3158"/>
                  </a:cubicBezTo>
                  <a:cubicBezTo>
                    <a:pt x="921" y="3158"/>
                    <a:pt x="713" y="3192"/>
                    <a:pt x="517" y="3290"/>
                  </a:cubicBezTo>
                  <a:cubicBezTo>
                    <a:pt x="241" y="3410"/>
                    <a:pt x="48" y="3698"/>
                    <a:pt x="0" y="3975"/>
                  </a:cubicBezTo>
                  <a:lnTo>
                    <a:pt x="14094" y="3975"/>
                  </a:lnTo>
                  <a:cubicBezTo>
                    <a:pt x="13949" y="2953"/>
                    <a:pt x="13793" y="1895"/>
                    <a:pt x="13168" y="1065"/>
                  </a:cubicBezTo>
                  <a:cubicBezTo>
                    <a:pt x="12710" y="440"/>
                    <a:pt x="11929" y="0"/>
                    <a:pt x="11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idx="1" type="subTitle"/>
          </p:nvPr>
        </p:nvSpPr>
        <p:spPr>
          <a:xfrm flipH="1">
            <a:off x="1152039" y="2029915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2"/>
          <p:cNvSpPr txBox="1"/>
          <p:nvPr>
            <p:ph idx="2" type="subTitle"/>
          </p:nvPr>
        </p:nvSpPr>
        <p:spPr>
          <a:xfrm flipH="1">
            <a:off x="1152039" y="3520799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2"/>
          <p:cNvSpPr txBox="1"/>
          <p:nvPr>
            <p:ph idx="3" type="subTitle"/>
          </p:nvPr>
        </p:nvSpPr>
        <p:spPr>
          <a:xfrm flipH="1">
            <a:off x="5382611" y="2029915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2"/>
          <p:cNvSpPr txBox="1"/>
          <p:nvPr>
            <p:ph idx="4" type="subTitle"/>
          </p:nvPr>
        </p:nvSpPr>
        <p:spPr>
          <a:xfrm flipH="1">
            <a:off x="5382611" y="3520799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2"/>
          <p:cNvSpPr txBox="1"/>
          <p:nvPr>
            <p:ph idx="5" type="subTitle"/>
          </p:nvPr>
        </p:nvSpPr>
        <p:spPr>
          <a:xfrm flipH="1">
            <a:off x="1152039" y="1615663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173" name="Google Shape;173;p12"/>
          <p:cNvSpPr txBox="1"/>
          <p:nvPr>
            <p:ph idx="6" type="subTitle"/>
          </p:nvPr>
        </p:nvSpPr>
        <p:spPr>
          <a:xfrm flipH="1">
            <a:off x="1152039" y="3106568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174" name="Google Shape;174;p12"/>
          <p:cNvSpPr txBox="1"/>
          <p:nvPr>
            <p:ph idx="7" type="subTitle"/>
          </p:nvPr>
        </p:nvSpPr>
        <p:spPr>
          <a:xfrm flipH="1">
            <a:off x="5229311" y="1615663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175" name="Google Shape;175;p12"/>
          <p:cNvSpPr txBox="1"/>
          <p:nvPr>
            <p:ph idx="8" type="subTitle"/>
          </p:nvPr>
        </p:nvSpPr>
        <p:spPr>
          <a:xfrm flipH="1">
            <a:off x="5229311" y="3106569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type="ctrTitle"/>
          </p:nvPr>
        </p:nvSpPr>
        <p:spPr>
          <a:xfrm>
            <a:off x="713250" y="457248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hasCustomPrompt="1" idx="9" type="title"/>
          </p:nvPr>
        </p:nvSpPr>
        <p:spPr>
          <a:xfrm>
            <a:off x="706104" y="1707450"/>
            <a:ext cx="430500" cy="3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2"/>
          <p:cNvSpPr txBox="1"/>
          <p:nvPr>
            <p:ph hasCustomPrompt="1" idx="13" type="title"/>
          </p:nvPr>
        </p:nvSpPr>
        <p:spPr>
          <a:xfrm>
            <a:off x="706103" y="3231100"/>
            <a:ext cx="430500" cy="3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7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2"/>
          <p:cNvSpPr txBox="1"/>
          <p:nvPr>
            <p:ph hasCustomPrompt="1" idx="14" type="title"/>
          </p:nvPr>
        </p:nvSpPr>
        <p:spPr>
          <a:xfrm>
            <a:off x="8000151" y="1707450"/>
            <a:ext cx="430500" cy="3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2"/>
          <p:cNvSpPr txBox="1"/>
          <p:nvPr>
            <p:ph hasCustomPrompt="1" idx="15" type="title"/>
          </p:nvPr>
        </p:nvSpPr>
        <p:spPr>
          <a:xfrm>
            <a:off x="8000153" y="3231100"/>
            <a:ext cx="430500" cy="3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2"/>
          <p:cNvSpPr/>
          <p:nvPr/>
        </p:nvSpPr>
        <p:spPr>
          <a:xfrm rot="1134937">
            <a:off x="7284664" y="3373633"/>
            <a:ext cx="4111666" cy="296117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 rot="-10191892">
            <a:off x="-745128" y="-881634"/>
            <a:ext cx="2995112" cy="2157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2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184" name="Google Shape;184;p12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bg>
      <p:bgPr>
        <a:solidFill>
          <a:schemeClr val="accen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type="ctrTitle"/>
          </p:nvPr>
        </p:nvSpPr>
        <p:spPr>
          <a:xfrm>
            <a:off x="3060147" y="3116192"/>
            <a:ext cx="3077100" cy="432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3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7" name="Google Shape;197;p13"/>
          <p:cNvSpPr txBox="1"/>
          <p:nvPr>
            <p:ph idx="1" type="subTitle"/>
          </p:nvPr>
        </p:nvSpPr>
        <p:spPr>
          <a:xfrm>
            <a:off x="1966850" y="1744100"/>
            <a:ext cx="5263500" cy="135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13"/>
          <p:cNvSpPr/>
          <p:nvPr/>
        </p:nvSpPr>
        <p:spPr>
          <a:xfrm rot="1134937">
            <a:off x="7294127" y="3373633"/>
            <a:ext cx="4111666" cy="296117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 rot="9825607">
            <a:off x="-888949" y="-1132392"/>
            <a:ext cx="2995129" cy="2157059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7598504" y="3332235"/>
            <a:ext cx="55982" cy="37"/>
          </a:xfrm>
          <a:custGeom>
            <a:rect b="b" l="l" r="r" t="t"/>
            <a:pathLst>
              <a:path extrusionOk="0" fill="none" h="1" w="1528">
                <a:moveTo>
                  <a:pt x="1528" y="0"/>
                </a:moveTo>
                <a:lnTo>
                  <a:pt x="1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1" name="Google Shape;201;p13"/>
          <p:cNvSpPr/>
          <p:nvPr/>
        </p:nvSpPr>
        <p:spPr>
          <a:xfrm>
            <a:off x="2395090" y="1672076"/>
            <a:ext cx="55982" cy="37"/>
          </a:xfrm>
          <a:custGeom>
            <a:rect b="b" l="l" r="r" t="t"/>
            <a:pathLst>
              <a:path extrusionOk="0" fill="none" h="1" w="1528">
                <a:moveTo>
                  <a:pt x="1527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2" name="Google Shape;202;p13"/>
          <p:cNvSpPr/>
          <p:nvPr/>
        </p:nvSpPr>
        <p:spPr>
          <a:xfrm>
            <a:off x="3206299" y="1122235"/>
            <a:ext cx="53784" cy="53784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3" name="Google Shape;203;p13"/>
          <p:cNvSpPr/>
          <p:nvPr/>
        </p:nvSpPr>
        <p:spPr>
          <a:xfrm>
            <a:off x="4767011" y="955125"/>
            <a:ext cx="53784" cy="54224"/>
          </a:xfrm>
          <a:custGeom>
            <a:rect b="b" l="l" r="r" t="t"/>
            <a:pathLst>
              <a:path extrusionOk="0" fill="none" h="1480" w="1468">
                <a:moveTo>
                  <a:pt x="1467" y="734"/>
                </a:moveTo>
                <a:cubicBezTo>
                  <a:pt x="1467" y="1142"/>
                  <a:pt x="1143" y="1479"/>
                  <a:pt x="734" y="1479"/>
                </a:cubicBezTo>
                <a:cubicBezTo>
                  <a:pt x="325" y="1479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43" y="0"/>
                  <a:pt x="1467" y="337"/>
                  <a:pt x="1467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4" name="Google Shape;204;p13"/>
          <p:cNvSpPr/>
          <p:nvPr/>
        </p:nvSpPr>
        <p:spPr>
          <a:xfrm>
            <a:off x="1463007" y="2148478"/>
            <a:ext cx="54224" cy="53784"/>
          </a:xfrm>
          <a:custGeom>
            <a:rect b="b" l="l" r="r" t="t"/>
            <a:pathLst>
              <a:path extrusionOk="0" fill="none" h="1468" w="148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5" name="Google Shape;205;p13"/>
          <p:cNvSpPr/>
          <p:nvPr/>
        </p:nvSpPr>
        <p:spPr>
          <a:xfrm>
            <a:off x="8187815" y="2493357"/>
            <a:ext cx="53784" cy="53784"/>
          </a:xfrm>
          <a:custGeom>
            <a:rect b="b" l="l" r="r" t="t"/>
            <a:pathLst>
              <a:path extrusionOk="0" fill="none" h="1468" w="1468">
                <a:moveTo>
                  <a:pt x="1467" y="734"/>
                </a:moveTo>
                <a:cubicBezTo>
                  <a:pt x="1467" y="1142"/>
                  <a:pt x="1131" y="1467"/>
                  <a:pt x="734" y="1467"/>
                </a:cubicBezTo>
                <a:cubicBezTo>
                  <a:pt x="325" y="1467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31" y="12"/>
                  <a:pt x="1467" y="325"/>
                  <a:pt x="1467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6" name="Google Shape;206;p13"/>
          <p:cNvSpPr/>
          <p:nvPr/>
        </p:nvSpPr>
        <p:spPr>
          <a:xfrm>
            <a:off x="849200" y="2520231"/>
            <a:ext cx="303578" cy="37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7" name="Google Shape;207;p13"/>
          <p:cNvSpPr/>
          <p:nvPr/>
        </p:nvSpPr>
        <p:spPr>
          <a:xfrm>
            <a:off x="1245268" y="2520231"/>
            <a:ext cx="135302" cy="37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8" name="Google Shape;208;p13"/>
          <p:cNvSpPr/>
          <p:nvPr/>
        </p:nvSpPr>
        <p:spPr>
          <a:xfrm>
            <a:off x="5076954" y="1520244"/>
            <a:ext cx="303615" cy="37"/>
          </a:xfrm>
          <a:custGeom>
            <a:rect b="b" l="l" r="r" t="t"/>
            <a:pathLst>
              <a:path extrusionOk="0" fill="none" h="1" w="8287">
                <a:moveTo>
                  <a:pt x="1" y="0"/>
                </a:moveTo>
                <a:lnTo>
                  <a:pt x="8286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9" name="Google Shape;209;p13"/>
          <p:cNvSpPr/>
          <p:nvPr/>
        </p:nvSpPr>
        <p:spPr>
          <a:xfrm>
            <a:off x="6431962" y="3734563"/>
            <a:ext cx="135705" cy="37"/>
          </a:xfrm>
          <a:custGeom>
            <a:rect b="b" l="l" r="r" t="t"/>
            <a:pathLst>
              <a:path extrusionOk="0" fill="none" h="1" w="3704">
                <a:moveTo>
                  <a:pt x="0" y="0"/>
                </a:moveTo>
                <a:lnTo>
                  <a:pt x="3704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0" name="Google Shape;210;p13"/>
          <p:cNvSpPr/>
          <p:nvPr/>
        </p:nvSpPr>
        <p:spPr>
          <a:xfrm>
            <a:off x="2726510" y="1346063"/>
            <a:ext cx="206672" cy="37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1" name="Google Shape;211;p13"/>
          <p:cNvSpPr/>
          <p:nvPr/>
        </p:nvSpPr>
        <p:spPr>
          <a:xfrm>
            <a:off x="2547639" y="1346063"/>
            <a:ext cx="111048" cy="37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2" name="Google Shape;212;p13"/>
          <p:cNvSpPr/>
          <p:nvPr/>
        </p:nvSpPr>
        <p:spPr>
          <a:xfrm>
            <a:off x="7090640" y="1243584"/>
            <a:ext cx="221620" cy="37"/>
          </a:xfrm>
          <a:custGeom>
            <a:rect b="b" l="l" r="r" t="t"/>
            <a:pathLst>
              <a:path extrusionOk="0" fill="none" h="1" w="6049">
                <a:moveTo>
                  <a:pt x="0" y="1"/>
                </a:moveTo>
                <a:lnTo>
                  <a:pt x="6049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3" name="Google Shape;213;p13"/>
          <p:cNvSpPr/>
          <p:nvPr/>
        </p:nvSpPr>
        <p:spPr>
          <a:xfrm>
            <a:off x="1099005" y="1408331"/>
            <a:ext cx="53784" cy="53784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4" name="Google Shape;214;p13"/>
          <p:cNvSpPr/>
          <p:nvPr/>
        </p:nvSpPr>
        <p:spPr>
          <a:xfrm>
            <a:off x="1826619" y="3354537"/>
            <a:ext cx="53784" cy="54224"/>
          </a:xfrm>
          <a:custGeom>
            <a:rect b="b" l="l" r="r" t="t"/>
            <a:pathLst>
              <a:path extrusionOk="0" fill="none" h="1480" w="1468">
                <a:moveTo>
                  <a:pt x="1467" y="734"/>
                </a:moveTo>
                <a:cubicBezTo>
                  <a:pt x="1467" y="1142"/>
                  <a:pt x="1143" y="1479"/>
                  <a:pt x="734" y="1479"/>
                </a:cubicBezTo>
                <a:cubicBezTo>
                  <a:pt x="325" y="1479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43" y="0"/>
                  <a:pt x="1467" y="337"/>
                  <a:pt x="1467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5" name="Google Shape;215;p13"/>
          <p:cNvSpPr/>
          <p:nvPr/>
        </p:nvSpPr>
        <p:spPr>
          <a:xfrm>
            <a:off x="627772" y="1632158"/>
            <a:ext cx="206672" cy="37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6" name="Google Shape;216;p13"/>
          <p:cNvSpPr/>
          <p:nvPr/>
        </p:nvSpPr>
        <p:spPr>
          <a:xfrm>
            <a:off x="448900" y="1632158"/>
            <a:ext cx="111048" cy="37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7" name="Google Shape;217;p13"/>
          <p:cNvSpPr/>
          <p:nvPr/>
        </p:nvSpPr>
        <p:spPr>
          <a:xfrm>
            <a:off x="7934300" y="1964940"/>
            <a:ext cx="53784" cy="53784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8" name="Google Shape;218;p13"/>
          <p:cNvSpPr/>
          <p:nvPr/>
        </p:nvSpPr>
        <p:spPr>
          <a:xfrm>
            <a:off x="7409281" y="1672104"/>
            <a:ext cx="206672" cy="37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19" name="Google Shape;219;p13"/>
          <p:cNvSpPr/>
          <p:nvPr/>
        </p:nvSpPr>
        <p:spPr>
          <a:xfrm>
            <a:off x="7230409" y="1672104"/>
            <a:ext cx="111048" cy="37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0" name="Google Shape;220;p13"/>
          <p:cNvSpPr/>
          <p:nvPr/>
        </p:nvSpPr>
        <p:spPr>
          <a:xfrm>
            <a:off x="6778696" y="3449211"/>
            <a:ext cx="303578" cy="37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1" name="Google Shape;221;p13"/>
          <p:cNvSpPr/>
          <p:nvPr/>
        </p:nvSpPr>
        <p:spPr>
          <a:xfrm>
            <a:off x="8069965" y="3102801"/>
            <a:ext cx="135302" cy="37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2" name="Google Shape;222;p13"/>
          <p:cNvSpPr/>
          <p:nvPr/>
        </p:nvSpPr>
        <p:spPr>
          <a:xfrm>
            <a:off x="2925082" y="3533840"/>
            <a:ext cx="54224" cy="53784"/>
          </a:xfrm>
          <a:custGeom>
            <a:rect b="b" l="l" r="r" t="t"/>
            <a:pathLst>
              <a:path extrusionOk="0" fill="none" h="1468" w="148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3" name="Google Shape;223;p13"/>
          <p:cNvSpPr/>
          <p:nvPr/>
        </p:nvSpPr>
        <p:spPr>
          <a:xfrm>
            <a:off x="2111768" y="3678381"/>
            <a:ext cx="303578" cy="37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4" name="Google Shape;224;p13"/>
          <p:cNvSpPr/>
          <p:nvPr/>
        </p:nvSpPr>
        <p:spPr>
          <a:xfrm>
            <a:off x="2507836" y="3678381"/>
            <a:ext cx="135302" cy="37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5" name="Google Shape;225;p13"/>
          <p:cNvSpPr/>
          <p:nvPr/>
        </p:nvSpPr>
        <p:spPr>
          <a:xfrm flipH="1" rot="10800000">
            <a:off x="8588125" y="1176031"/>
            <a:ext cx="303578" cy="37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6" name="Google Shape;226;p13"/>
          <p:cNvSpPr/>
          <p:nvPr/>
        </p:nvSpPr>
        <p:spPr>
          <a:xfrm flipH="1" rot="10800000">
            <a:off x="8837930" y="2234184"/>
            <a:ext cx="53784" cy="53784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7" name="Google Shape;227;p13"/>
          <p:cNvSpPr/>
          <p:nvPr/>
        </p:nvSpPr>
        <p:spPr>
          <a:xfrm flipH="1" rot="10800000">
            <a:off x="8366697" y="2064104"/>
            <a:ext cx="206672" cy="37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8" name="Google Shape;228;p13"/>
          <p:cNvSpPr/>
          <p:nvPr/>
        </p:nvSpPr>
        <p:spPr>
          <a:xfrm flipH="1" rot="10800000">
            <a:off x="8187825" y="2064104"/>
            <a:ext cx="111048" cy="37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ng list">
  <p:cSld name="CUSTOM_8"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ctrTitle"/>
          </p:nvPr>
        </p:nvSpPr>
        <p:spPr>
          <a:xfrm>
            <a:off x="939299" y="399031"/>
            <a:ext cx="72654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713225" y="1192425"/>
            <a:ext cx="7717500" cy="34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b="1" sz="1250">
                <a:solidFill>
                  <a:schemeClr val="lt2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2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2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2" name="Google Shape;232;p14"/>
          <p:cNvSpPr/>
          <p:nvPr/>
        </p:nvSpPr>
        <p:spPr>
          <a:xfrm rot="-5400000">
            <a:off x="6716834" y="-821275"/>
            <a:ext cx="4111663" cy="2961175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"/>
          <p:cNvSpPr/>
          <p:nvPr/>
        </p:nvSpPr>
        <p:spPr>
          <a:xfrm rot="3957979">
            <a:off x="-973570" y="3775701"/>
            <a:ext cx="2995101" cy="2157039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14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235" name="Google Shape;235;p14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2_2"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>
            <p:ph type="ctrTitle"/>
          </p:nvPr>
        </p:nvSpPr>
        <p:spPr>
          <a:xfrm>
            <a:off x="720200" y="398353"/>
            <a:ext cx="77037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8" name="Google Shape;248;p15"/>
          <p:cNvSpPr txBox="1"/>
          <p:nvPr>
            <p:ph idx="1" type="subTitle"/>
          </p:nvPr>
        </p:nvSpPr>
        <p:spPr>
          <a:xfrm>
            <a:off x="788437" y="2508081"/>
            <a:ext cx="1691700" cy="78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15"/>
          <p:cNvSpPr txBox="1"/>
          <p:nvPr>
            <p:ph idx="2" type="subTitle"/>
          </p:nvPr>
        </p:nvSpPr>
        <p:spPr>
          <a:xfrm>
            <a:off x="6661765" y="2507830"/>
            <a:ext cx="1693800" cy="78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0" name="Google Shape;250;p15"/>
          <p:cNvSpPr txBox="1"/>
          <p:nvPr>
            <p:ph idx="3" type="subTitle"/>
          </p:nvPr>
        </p:nvSpPr>
        <p:spPr>
          <a:xfrm>
            <a:off x="3762780" y="2508081"/>
            <a:ext cx="1691700" cy="78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15"/>
          <p:cNvSpPr txBox="1"/>
          <p:nvPr>
            <p:ph idx="4" type="subTitle"/>
          </p:nvPr>
        </p:nvSpPr>
        <p:spPr>
          <a:xfrm>
            <a:off x="1290487" y="3583200"/>
            <a:ext cx="6876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252" name="Google Shape;252;p15"/>
          <p:cNvSpPr txBox="1"/>
          <p:nvPr>
            <p:ph idx="5" type="subTitle"/>
          </p:nvPr>
        </p:nvSpPr>
        <p:spPr>
          <a:xfrm>
            <a:off x="7165778" y="3583188"/>
            <a:ext cx="6858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253" name="Google Shape;253;p15"/>
          <p:cNvSpPr txBox="1"/>
          <p:nvPr>
            <p:ph idx="6" type="subTitle"/>
          </p:nvPr>
        </p:nvSpPr>
        <p:spPr>
          <a:xfrm>
            <a:off x="4265730" y="3583188"/>
            <a:ext cx="6858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254" name="Google Shape;254;p15"/>
          <p:cNvSpPr/>
          <p:nvPr/>
        </p:nvSpPr>
        <p:spPr>
          <a:xfrm flipH="1" rot="7586382">
            <a:off x="-1491072" y="-1229311"/>
            <a:ext cx="4408580" cy="3181651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5"/>
          <p:cNvSpPr/>
          <p:nvPr/>
        </p:nvSpPr>
        <p:spPr>
          <a:xfrm flipH="1" rot="-5004160">
            <a:off x="7807557" y="2406049"/>
            <a:ext cx="4408547" cy="3181586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257" name="Google Shape;257;p15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1">
  <p:cSld name="CUSTOM_2_2_1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/>
          <p:nvPr>
            <p:ph type="ctrTitle"/>
          </p:nvPr>
        </p:nvSpPr>
        <p:spPr>
          <a:xfrm>
            <a:off x="720200" y="393398"/>
            <a:ext cx="77037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0" name="Google Shape;270;p16"/>
          <p:cNvSpPr txBox="1"/>
          <p:nvPr>
            <p:ph idx="1" type="subTitle"/>
          </p:nvPr>
        </p:nvSpPr>
        <p:spPr>
          <a:xfrm>
            <a:off x="788354" y="3613181"/>
            <a:ext cx="1691700" cy="78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1" name="Google Shape;271;p16"/>
          <p:cNvSpPr txBox="1"/>
          <p:nvPr>
            <p:ph idx="2" type="subTitle"/>
          </p:nvPr>
        </p:nvSpPr>
        <p:spPr>
          <a:xfrm flipH="1">
            <a:off x="3726653" y="3612930"/>
            <a:ext cx="1693800" cy="78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2" name="Google Shape;272;p16"/>
          <p:cNvSpPr txBox="1"/>
          <p:nvPr>
            <p:ph idx="3" type="subTitle"/>
          </p:nvPr>
        </p:nvSpPr>
        <p:spPr>
          <a:xfrm flipH="1">
            <a:off x="6665057" y="3613181"/>
            <a:ext cx="1691700" cy="78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3" name="Google Shape;273;p16"/>
          <p:cNvSpPr txBox="1"/>
          <p:nvPr>
            <p:ph idx="4" type="subTitle"/>
          </p:nvPr>
        </p:nvSpPr>
        <p:spPr>
          <a:xfrm>
            <a:off x="713204" y="3215275"/>
            <a:ext cx="18420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274" name="Google Shape;274;p16"/>
          <p:cNvSpPr txBox="1"/>
          <p:nvPr>
            <p:ph idx="5" type="subTitle"/>
          </p:nvPr>
        </p:nvSpPr>
        <p:spPr>
          <a:xfrm flipH="1">
            <a:off x="3654653" y="3215263"/>
            <a:ext cx="18378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275" name="Google Shape;275;p16"/>
          <p:cNvSpPr txBox="1"/>
          <p:nvPr>
            <p:ph idx="6" type="subTitle"/>
          </p:nvPr>
        </p:nvSpPr>
        <p:spPr>
          <a:xfrm flipH="1">
            <a:off x="6592007" y="3215263"/>
            <a:ext cx="18378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276" name="Google Shape;276;p16"/>
          <p:cNvSpPr/>
          <p:nvPr/>
        </p:nvSpPr>
        <p:spPr>
          <a:xfrm flipH="1" rot="7586382">
            <a:off x="-1491072" y="-1229311"/>
            <a:ext cx="4408580" cy="3181651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 flipH="1" rot="-5004160">
            <a:off x="7807557" y="2406049"/>
            <a:ext cx="4408547" cy="3181586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16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279" name="Google Shape;279;p16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MAIN_POINT_1"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/>
          <p:nvPr>
            <p:ph type="title"/>
          </p:nvPr>
        </p:nvSpPr>
        <p:spPr>
          <a:xfrm>
            <a:off x="5895849" y="3096075"/>
            <a:ext cx="2631300" cy="174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2" name="Google Shape;292;p17"/>
          <p:cNvSpPr/>
          <p:nvPr/>
        </p:nvSpPr>
        <p:spPr>
          <a:xfrm rot="-5400000">
            <a:off x="7070329" y="-626015"/>
            <a:ext cx="3261495" cy="2348893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"/>
          <p:cNvSpPr/>
          <p:nvPr/>
        </p:nvSpPr>
        <p:spPr>
          <a:xfrm rot="2700000">
            <a:off x="-490954" y="3914879"/>
            <a:ext cx="2995116" cy="2157050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idx="1" type="subTitle"/>
          </p:nvPr>
        </p:nvSpPr>
        <p:spPr>
          <a:xfrm>
            <a:off x="1170176" y="2142890"/>
            <a:ext cx="2822400" cy="7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2" type="subTitle"/>
          </p:nvPr>
        </p:nvSpPr>
        <p:spPr>
          <a:xfrm>
            <a:off x="5141971" y="2142890"/>
            <a:ext cx="2822400" cy="7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3" type="subTitle"/>
          </p:nvPr>
        </p:nvSpPr>
        <p:spPr>
          <a:xfrm>
            <a:off x="1168676" y="3963725"/>
            <a:ext cx="28254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" name="Google Shape;298;p18"/>
          <p:cNvSpPr txBox="1"/>
          <p:nvPr>
            <p:ph idx="4" type="subTitle"/>
          </p:nvPr>
        </p:nvSpPr>
        <p:spPr>
          <a:xfrm>
            <a:off x="5140471" y="3963725"/>
            <a:ext cx="28254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18"/>
          <p:cNvSpPr txBox="1"/>
          <p:nvPr>
            <p:ph type="ctrTitle"/>
          </p:nvPr>
        </p:nvSpPr>
        <p:spPr>
          <a:xfrm>
            <a:off x="713225" y="399243"/>
            <a:ext cx="77175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18"/>
          <p:cNvSpPr/>
          <p:nvPr/>
        </p:nvSpPr>
        <p:spPr>
          <a:xfrm rot="1228637">
            <a:off x="6609752" y="4009523"/>
            <a:ext cx="3537332" cy="2168339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"/>
          <p:cNvSpPr/>
          <p:nvPr/>
        </p:nvSpPr>
        <p:spPr>
          <a:xfrm rot="9825633">
            <a:off x="-1292566" y="-26638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8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03" name="Google Shape;303;p18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">
  <p:cSld name="SECTION_TITLE_AND_DESCRIPTION_1">
    <p:bg>
      <p:bgPr>
        <a:solidFill>
          <a:schemeClr val="accen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ctrTitle"/>
          </p:nvPr>
        </p:nvSpPr>
        <p:spPr>
          <a:xfrm flipH="1">
            <a:off x="2447400" y="2305050"/>
            <a:ext cx="4249200" cy="1754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16" name="Google Shape;316;p19"/>
          <p:cNvSpPr txBox="1"/>
          <p:nvPr>
            <p:ph idx="1" type="subTitle"/>
          </p:nvPr>
        </p:nvSpPr>
        <p:spPr>
          <a:xfrm flipH="1">
            <a:off x="1839450" y="4091575"/>
            <a:ext cx="5465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7" name="Google Shape;317;p19"/>
          <p:cNvSpPr txBox="1"/>
          <p:nvPr>
            <p:ph hasCustomPrompt="1" idx="2" type="title"/>
          </p:nvPr>
        </p:nvSpPr>
        <p:spPr>
          <a:xfrm flipH="1">
            <a:off x="3561300" y="807733"/>
            <a:ext cx="2021400" cy="10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2743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8_1_1"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>
            <p:ph idx="1" type="subTitle"/>
          </p:nvPr>
        </p:nvSpPr>
        <p:spPr>
          <a:xfrm>
            <a:off x="4221775" y="4015251"/>
            <a:ext cx="4098300" cy="34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" name="Google Shape;320;p20"/>
          <p:cNvSpPr txBox="1"/>
          <p:nvPr>
            <p:ph hasCustomPrompt="1" type="title"/>
          </p:nvPr>
        </p:nvSpPr>
        <p:spPr>
          <a:xfrm>
            <a:off x="4221775" y="3343079"/>
            <a:ext cx="3341100" cy="782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20"/>
          <p:cNvSpPr txBox="1"/>
          <p:nvPr>
            <p:ph idx="2" type="subTitle"/>
          </p:nvPr>
        </p:nvSpPr>
        <p:spPr>
          <a:xfrm>
            <a:off x="4221775" y="1345550"/>
            <a:ext cx="4098300" cy="34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2" name="Google Shape;322;p20"/>
          <p:cNvSpPr txBox="1"/>
          <p:nvPr>
            <p:ph hasCustomPrompt="1" idx="3" type="title"/>
          </p:nvPr>
        </p:nvSpPr>
        <p:spPr>
          <a:xfrm>
            <a:off x="4221775" y="673291"/>
            <a:ext cx="3341100" cy="782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20"/>
          <p:cNvSpPr txBox="1"/>
          <p:nvPr>
            <p:ph idx="4" type="subTitle"/>
          </p:nvPr>
        </p:nvSpPr>
        <p:spPr>
          <a:xfrm>
            <a:off x="991733" y="2784782"/>
            <a:ext cx="2528700" cy="747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4" name="Google Shape;324;p20"/>
          <p:cNvSpPr txBox="1"/>
          <p:nvPr>
            <p:ph hasCustomPrompt="1" idx="5" type="title"/>
          </p:nvPr>
        </p:nvSpPr>
        <p:spPr>
          <a:xfrm>
            <a:off x="912683" y="2001136"/>
            <a:ext cx="2686800" cy="782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0"/>
          <p:cNvSpPr/>
          <p:nvPr/>
        </p:nvSpPr>
        <p:spPr>
          <a:xfrm rot="10800000">
            <a:off x="3890675" y="3218857"/>
            <a:ext cx="6169200" cy="13614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 rot="10800000">
            <a:off x="3890675" y="548841"/>
            <a:ext cx="6169200" cy="13614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/>
          <p:nvPr/>
        </p:nvSpPr>
        <p:spPr>
          <a:xfrm rot="-5400000">
            <a:off x="-630375" y="2138250"/>
            <a:ext cx="5772900" cy="25941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/>
          <p:nvPr/>
        </p:nvSpPr>
        <p:spPr>
          <a:xfrm rot="9825633">
            <a:off x="-2458241" y="-42047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7630747" y="2264941"/>
            <a:ext cx="1230864" cy="347147"/>
          </a:xfrm>
          <a:custGeom>
            <a:rect b="b" l="l" r="r" t="t"/>
            <a:pathLst>
              <a:path extrusionOk="0" h="3975" w="14094">
                <a:moveTo>
                  <a:pt x="11185" y="0"/>
                </a:moveTo>
                <a:cubicBezTo>
                  <a:pt x="10854" y="0"/>
                  <a:pt x="10530" y="87"/>
                  <a:pt x="10246" y="283"/>
                </a:cubicBezTo>
                <a:cubicBezTo>
                  <a:pt x="9620" y="704"/>
                  <a:pt x="9284" y="1558"/>
                  <a:pt x="8562" y="1750"/>
                </a:cubicBezTo>
                <a:cubicBezTo>
                  <a:pt x="8453" y="1781"/>
                  <a:pt x="8345" y="1794"/>
                  <a:pt x="8237" y="1794"/>
                </a:cubicBezTo>
                <a:cubicBezTo>
                  <a:pt x="7455" y="1794"/>
                  <a:pt x="6685" y="1094"/>
                  <a:pt x="5902" y="1094"/>
                </a:cubicBezTo>
                <a:cubicBezTo>
                  <a:pt x="5811" y="1094"/>
                  <a:pt x="5720" y="1104"/>
                  <a:pt x="5628" y="1125"/>
                </a:cubicBezTo>
                <a:cubicBezTo>
                  <a:pt x="4570" y="1366"/>
                  <a:pt x="4317" y="2917"/>
                  <a:pt x="3307" y="3290"/>
                </a:cubicBezTo>
                <a:cubicBezTo>
                  <a:pt x="3138" y="3353"/>
                  <a:pt x="2964" y="3377"/>
                  <a:pt x="2788" y="3377"/>
                </a:cubicBezTo>
                <a:cubicBezTo>
                  <a:pt x="2499" y="3377"/>
                  <a:pt x="2203" y="3313"/>
                  <a:pt x="1912" y="3253"/>
                </a:cubicBezTo>
                <a:cubicBezTo>
                  <a:pt x="1656" y="3207"/>
                  <a:pt x="1392" y="3158"/>
                  <a:pt x="1134" y="3158"/>
                </a:cubicBezTo>
                <a:cubicBezTo>
                  <a:pt x="921" y="3158"/>
                  <a:pt x="713" y="3192"/>
                  <a:pt x="517" y="3290"/>
                </a:cubicBezTo>
                <a:cubicBezTo>
                  <a:pt x="241" y="3410"/>
                  <a:pt x="48" y="3698"/>
                  <a:pt x="0" y="3975"/>
                </a:cubicBezTo>
                <a:lnTo>
                  <a:pt x="14094" y="3975"/>
                </a:lnTo>
                <a:cubicBezTo>
                  <a:pt x="13949" y="2953"/>
                  <a:pt x="13793" y="1895"/>
                  <a:pt x="13168" y="1065"/>
                </a:cubicBezTo>
                <a:cubicBezTo>
                  <a:pt x="12710" y="440"/>
                  <a:pt x="11929" y="0"/>
                  <a:pt x="111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ctrTitle"/>
          </p:nvPr>
        </p:nvSpPr>
        <p:spPr>
          <a:xfrm flipH="1">
            <a:off x="1621030" y="3094707"/>
            <a:ext cx="5901900" cy="53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hasCustomPrompt="1" idx="2" type="title"/>
          </p:nvPr>
        </p:nvSpPr>
        <p:spPr>
          <a:xfrm flipH="1">
            <a:off x="4080850" y="1428563"/>
            <a:ext cx="982200" cy="10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2743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7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/>
          <p:nvPr/>
        </p:nvSpPr>
        <p:spPr>
          <a:xfrm rot="5400000">
            <a:off x="2953038" y="317700"/>
            <a:ext cx="3237900" cy="12702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3"/>
          <p:cNvCxnSpPr/>
          <p:nvPr/>
        </p:nvCxnSpPr>
        <p:spPr>
          <a:xfrm>
            <a:off x="295650" y="4836275"/>
            <a:ext cx="8552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" name="Google Shape;64;p3"/>
          <p:cNvSpPr/>
          <p:nvPr/>
        </p:nvSpPr>
        <p:spPr>
          <a:xfrm>
            <a:off x="6501300" y="3810225"/>
            <a:ext cx="673425" cy="1026050"/>
          </a:xfrm>
          <a:custGeom>
            <a:rect b="b" l="l" r="r" t="t"/>
            <a:pathLst>
              <a:path extrusionOk="0" fill="none" h="41042" w="26937">
                <a:moveTo>
                  <a:pt x="11472" y="41042"/>
                </a:moveTo>
                <a:cubicBezTo>
                  <a:pt x="11472" y="41042"/>
                  <a:pt x="0" y="16439"/>
                  <a:pt x="4642" y="7179"/>
                </a:cubicBezTo>
                <a:cubicBezTo>
                  <a:pt x="8249" y="1"/>
                  <a:pt x="16138" y="1516"/>
                  <a:pt x="19625" y="6242"/>
                </a:cubicBezTo>
                <a:cubicBezTo>
                  <a:pt x="26936" y="16162"/>
                  <a:pt x="24760" y="41042"/>
                  <a:pt x="24760" y="41042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6750800" y="3871250"/>
            <a:ext cx="211075" cy="963225"/>
          </a:xfrm>
          <a:custGeom>
            <a:rect b="b" l="l" r="r" t="t"/>
            <a:pathLst>
              <a:path extrusionOk="0" fill="none" h="38529" w="8443">
                <a:moveTo>
                  <a:pt x="1" y="1"/>
                </a:moveTo>
                <a:cubicBezTo>
                  <a:pt x="1" y="1"/>
                  <a:pt x="5641" y="8586"/>
                  <a:pt x="8443" y="3852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6953125" y="3298275"/>
            <a:ext cx="1012525" cy="1538000"/>
          </a:xfrm>
          <a:custGeom>
            <a:rect b="b" l="l" r="r" t="t"/>
            <a:pathLst>
              <a:path extrusionOk="0" fill="none" h="61520" w="40501">
                <a:moveTo>
                  <a:pt x="23353" y="61520"/>
                </a:moveTo>
                <a:cubicBezTo>
                  <a:pt x="23353" y="61520"/>
                  <a:pt x="40501" y="24651"/>
                  <a:pt x="32793" y="10774"/>
                </a:cubicBezTo>
                <a:cubicBezTo>
                  <a:pt x="26804" y="0"/>
                  <a:pt x="15056" y="2285"/>
                  <a:pt x="10186" y="9380"/>
                </a:cubicBezTo>
                <a:cubicBezTo>
                  <a:pt x="1" y="24242"/>
                  <a:pt x="5256" y="61520"/>
                  <a:pt x="5256" y="6152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7268500" y="3390250"/>
            <a:ext cx="294325" cy="1443025"/>
          </a:xfrm>
          <a:custGeom>
            <a:rect b="b" l="l" r="r" t="t"/>
            <a:pathLst>
              <a:path extrusionOk="0" fill="none" h="57721" w="11773">
                <a:moveTo>
                  <a:pt x="11772" y="1"/>
                </a:moveTo>
                <a:cubicBezTo>
                  <a:pt x="11772" y="1"/>
                  <a:pt x="1840" y="12867"/>
                  <a:pt x="0" y="57721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7464500" y="3714325"/>
            <a:ext cx="748875" cy="1121950"/>
          </a:xfrm>
          <a:custGeom>
            <a:rect b="b" l="l" r="r" t="t"/>
            <a:pathLst>
              <a:path extrusionOk="0" fill="none" h="44878" w="29955">
                <a:moveTo>
                  <a:pt x="13180" y="44878"/>
                </a:moveTo>
                <a:cubicBezTo>
                  <a:pt x="13180" y="44878"/>
                  <a:pt x="29955" y="17978"/>
                  <a:pt x="25938" y="7865"/>
                </a:cubicBezTo>
                <a:cubicBezTo>
                  <a:pt x="22812" y="1"/>
                  <a:pt x="13973" y="1660"/>
                  <a:pt x="9620" y="6843"/>
                </a:cubicBezTo>
                <a:cubicBezTo>
                  <a:pt x="457" y="17689"/>
                  <a:pt x="0" y="44878"/>
                  <a:pt x="0" y="4487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7598575" y="3792800"/>
            <a:ext cx="409475" cy="1041675"/>
          </a:xfrm>
          <a:custGeom>
            <a:rect b="b" l="l" r="r" t="t"/>
            <a:pathLst>
              <a:path extrusionOk="0" fill="none" h="41667" w="16379">
                <a:moveTo>
                  <a:pt x="16378" y="0"/>
                </a:moveTo>
                <a:cubicBezTo>
                  <a:pt x="16378" y="0"/>
                  <a:pt x="4931" y="13961"/>
                  <a:pt x="0" y="41667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778950" y="4158950"/>
            <a:ext cx="620525" cy="677325"/>
          </a:xfrm>
          <a:custGeom>
            <a:rect b="b" l="l" r="r" t="t"/>
            <a:pathLst>
              <a:path extrusionOk="0" fill="none" h="27093" w="24821">
                <a:moveTo>
                  <a:pt x="10931" y="27093"/>
                </a:moveTo>
                <a:cubicBezTo>
                  <a:pt x="10931" y="27093"/>
                  <a:pt x="24820" y="10847"/>
                  <a:pt x="21489" y="4750"/>
                </a:cubicBezTo>
                <a:cubicBezTo>
                  <a:pt x="18904" y="1"/>
                  <a:pt x="12230" y="121"/>
                  <a:pt x="7961" y="4125"/>
                </a:cubicBezTo>
                <a:cubicBezTo>
                  <a:pt x="1924" y="9813"/>
                  <a:pt x="0" y="27093"/>
                  <a:pt x="0" y="2709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890175" y="4206150"/>
            <a:ext cx="338825" cy="629225"/>
          </a:xfrm>
          <a:custGeom>
            <a:rect b="b" l="l" r="r" t="t"/>
            <a:pathLst>
              <a:path extrusionOk="0" fill="none" h="25169" w="13553">
                <a:moveTo>
                  <a:pt x="13553" y="0"/>
                </a:moveTo>
                <a:cubicBezTo>
                  <a:pt x="13553" y="0"/>
                  <a:pt x="4077" y="8430"/>
                  <a:pt x="1" y="2516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flipH="1">
            <a:off x="2116750" y="3810225"/>
            <a:ext cx="673425" cy="1026050"/>
          </a:xfrm>
          <a:custGeom>
            <a:rect b="b" l="l" r="r" t="t"/>
            <a:pathLst>
              <a:path extrusionOk="0" fill="none" h="41042" w="26937">
                <a:moveTo>
                  <a:pt x="11472" y="41042"/>
                </a:moveTo>
                <a:cubicBezTo>
                  <a:pt x="11472" y="41042"/>
                  <a:pt x="0" y="16439"/>
                  <a:pt x="4642" y="7179"/>
                </a:cubicBezTo>
                <a:cubicBezTo>
                  <a:pt x="8249" y="1"/>
                  <a:pt x="16138" y="1516"/>
                  <a:pt x="19625" y="6242"/>
                </a:cubicBezTo>
                <a:cubicBezTo>
                  <a:pt x="26936" y="16162"/>
                  <a:pt x="24760" y="41042"/>
                  <a:pt x="24760" y="41042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 flipH="1">
            <a:off x="2329600" y="3871250"/>
            <a:ext cx="211075" cy="963225"/>
          </a:xfrm>
          <a:custGeom>
            <a:rect b="b" l="l" r="r" t="t"/>
            <a:pathLst>
              <a:path extrusionOk="0" fill="none" h="38529" w="8443">
                <a:moveTo>
                  <a:pt x="1" y="1"/>
                </a:moveTo>
                <a:cubicBezTo>
                  <a:pt x="1" y="1"/>
                  <a:pt x="5641" y="8586"/>
                  <a:pt x="8443" y="3852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flipH="1">
            <a:off x="1325825" y="3298275"/>
            <a:ext cx="1012525" cy="1538000"/>
          </a:xfrm>
          <a:custGeom>
            <a:rect b="b" l="l" r="r" t="t"/>
            <a:pathLst>
              <a:path extrusionOk="0" fill="none" h="61520" w="40501">
                <a:moveTo>
                  <a:pt x="23353" y="61520"/>
                </a:moveTo>
                <a:cubicBezTo>
                  <a:pt x="23353" y="61520"/>
                  <a:pt x="40501" y="24651"/>
                  <a:pt x="32793" y="10774"/>
                </a:cubicBezTo>
                <a:cubicBezTo>
                  <a:pt x="26804" y="0"/>
                  <a:pt x="15056" y="2285"/>
                  <a:pt x="10186" y="9380"/>
                </a:cubicBezTo>
                <a:cubicBezTo>
                  <a:pt x="1" y="24242"/>
                  <a:pt x="5256" y="61520"/>
                  <a:pt x="5256" y="6152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flipH="1">
            <a:off x="1728650" y="3390250"/>
            <a:ext cx="294325" cy="1443025"/>
          </a:xfrm>
          <a:custGeom>
            <a:rect b="b" l="l" r="r" t="t"/>
            <a:pathLst>
              <a:path extrusionOk="0" fill="none" h="57721" w="11773">
                <a:moveTo>
                  <a:pt x="11772" y="1"/>
                </a:moveTo>
                <a:cubicBezTo>
                  <a:pt x="11772" y="1"/>
                  <a:pt x="1840" y="12867"/>
                  <a:pt x="0" y="57721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1078100" y="3714325"/>
            <a:ext cx="748875" cy="1121950"/>
          </a:xfrm>
          <a:custGeom>
            <a:rect b="b" l="l" r="r" t="t"/>
            <a:pathLst>
              <a:path extrusionOk="0" fill="none" h="44878" w="29955">
                <a:moveTo>
                  <a:pt x="13180" y="44878"/>
                </a:moveTo>
                <a:cubicBezTo>
                  <a:pt x="13180" y="44878"/>
                  <a:pt x="29955" y="17978"/>
                  <a:pt x="25938" y="7865"/>
                </a:cubicBezTo>
                <a:cubicBezTo>
                  <a:pt x="22812" y="1"/>
                  <a:pt x="13973" y="1660"/>
                  <a:pt x="9620" y="6843"/>
                </a:cubicBezTo>
                <a:cubicBezTo>
                  <a:pt x="457" y="17689"/>
                  <a:pt x="0" y="44878"/>
                  <a:pt x="0" y="4487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 flipH="1">
            <a:off x="1283425" y="3792800"/>
            <a:ext cx="409475" cy="1041675"/>
          </a:xfrm>
          <a:custGeom>
            <a:rect b="b" l="l" r="r" t="t"/>
            <a:pathLst>
              <a:path extrusionOk="0" fill="none" h="41667" w="16379">
                <a:moveTo>
                  <a:pt x="16378" y="0"/>
                </a:moveTo>
                <a:cubicBezTo>
                  <a:pt x="16378" y="0"/>
                  <a:pt x="4931" y="13961"/>
                  <a:pt x="0" y="41667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flipH="1">
            <a:off x="892000" y="4158950"/>
            <a:ext cx="620525" cy="677325"/>
          </a:xfrm>
          <a:custGeom>
            <a:rect b="b" l="l" r="r" t="t"/>
            <a:pathLst>
              <a:path extrusionOk="0" fill="none" h="27093" w="24821">
                <a:moveTo>
                  <a:pt x="10931" y="27093"/>
                </a:moveTo>
                <a:cubicBezTo>
                  <a:pt x="10931" y="27093"/>
                  <a:pt x="24820" y="10847"/>
                  <a:pt x="21489" y="4750"/>
                </a:cubicBezTo>
                <a:cubicBezTo>
                  <a:pt x="18904" y="1"/>
                  <a:pt x="12230" y="121"/>
                  <a:pt x="7961" y="4125"/>
                </a:cubicBezTo>
                <a:cubicBezTo>
                  <a:pt x="1924" y="9813"/>
                  <a:pt x="0" y="27093"/>
                  <a:pt x="0" y="2709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flipH="1">
            <a:off x="1062475" y="4206150"/>
            <a:ext cx="338825" cy="629225"/>
          </a:xfrm>
          <a:custGeom>
            <a:rect b="b" l="l" r="r" t="t"/>
            <a:pathLst>
              <a:path extrusionOk="0" fill="none" h="25169" w="13553">
                <a:moveTo>
                  <a:pt x="13553" y="0"/>
                </a:moveTo>
                <a:cubicBezTo>
                  <a:pt x="13553" y="0"/>
                  <a:pt x="4077" y="8430"/>
                  <a:pt x="1" y="2516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174723" y="1369475"/>
            <a:ext cx="1597399" cy="629231"/>
          </a:xfrm>
          <a:custGeom>
            <a:rect b="b" l="l" r="r" t="t"/>
            <a:pathLst>
              <a:path extrusionOk="0" h="7205" w="18291">
                <a:moveTo>
                  <a:pt x="8368" y="0"/>
                </a:moveTo>
                <a:cubicBezTo>
                  <a:pt x="7676" y="0"/>
                  <a:pt x="6990" y="281"/>
                  <a:pt x="6506" y="784"/>
                </a:cubicBezTo>
                <a:cubicBezTo>
                  <a:pt x="5652" y="1722"/>
                  <a:pt x="5363" y="3357"/>
                  <a:pt x="4137" y="3633"/>
                </a:cubicBezTo>
                <a:cubicBezTo>
                  <a:pt x="4030" y="3656"/>
                  <a:pt x="3923" y="3665"/>
                  <a:pt x="3816" y="3665"/>
                </a:cubicBezTo>
                <a:cubicBezTo>
                  <a:pt x="3138" y="3665"/>
                  <a:pt x="2459" y="3279"/>
                  <a:pt x="1774" y="3279"/>
                </a:cubicBezTo>
                <a:cubicBezTo>
                  <a:pt x="1692" y="3279"/>
                  <a:pt x="1610" y="3284"/>
                  <a:pt x="1528" y="3297"/>
                </a:cubicBezTo>
                <a:cubicBezTo>
                  <a:pt x="710" y="3429"/>
                  <a:pt x="133" y="4307"/>
                  <a:pt x="60" y="5149"/>
                </a:cubicBezTo>
                <a:cubicBezTo>
                  <a:pt x="0" y="5858"/>
                  <a:pt x="181" y="6544"/>
                  <a:pt x="421" y="7205"/>
                </a:cubicBezTo>
                <a:lnTo>
                  <a:pt x="18290" y="7205"/>
                </a:lnTo>
                <a:cubicBezTo>
                  <a:pt x="18158" y="6940"/>
                  <a:pt x="17869" y="6712"/>
                  <a:pt x="17569" y="6640"/>
                </a:cubicBezTo>
                <a:cubicBezTo>
                  <a:pt x="17389" y="6588"/>
                  <a:pt x="17203" y="6570"/>
                  <a:pt x="17013" y="6570"/>
                </a:cubicBezTo>
                <a:cubicBezTo>
                  <a:pt x="16669" y="6570"/>
                  <a:pt x="16313" y="6629"/>
                  <a:pt x="15958" y="6652"/>
                </a:cubicBezTo>
                <a:cubicBezTo>
                  <a:pt x="15918" y="6654"/>
                  <a:pt x="15878" y="6654"/>
                  <a:pt x="15838" y="6654"/>
                </a:cubicBezTo>
                <a:cubicBezTo>
                  <a:pt x="15338" y="6654"/>
                  <a:pt x="14783" y="6511"/>
                  <a:pt x="14539" y="6099"/>
                </a:cubicBezTo>
                <a:cubicBezTo>
                  <a:pt x="14298" y="5690"/>
                  <a:pt x="14358" y="5052"/>
                  <a:pt x="13937" y="4836"/>
                </a:cubicBezTo>
                <a:cubicBezTo>
                  <a:pt x="13844" y="4785"/>
                  <a:pt x="13750" y="4764"/>
                  <a:pt x="13655" y="4764"/>
                </a:cubicBezTo>
                <a:cubicBezTo>
                  <a:pt x="13215" y="4764"/>
                  <a:pt x="12763" y="5224"/>
                  <a:pt x="12278" y="5293"/>
                </a:cubicBezTo>
                <a:cubicBezTo>
                  <a:pt x="12232" y="5300"/>
                  <a:pt x="12186" y="5304"/>
                  <a:pt x="12141" y="5304"/>
                </a:cubicBezTo>
                <a:cubicBezTo>
                  <a:pt x="11532" y="5304"/>
                  <a:pt x="11055" y="4645"/>
                  <a:pt x="10943" y="4018"/>
                </a:cubicBezTo>
                <a:cubicBezTo>
                  <a:pt x="10823" y="3345"/>
                  <a:pt x="10955" y="2647"/>
                  <a:pt x="10811" y="1974"/>
                </a:cubicBezTo>
                <a:cubicBezTo>
                  <a:pt x="10606" y="1084"/>
                  <a:pt x="9909" y="327"/>
                  <a:pt x="9019" y="86"/>
                </a:cubicBezTo>
                <a:cubicBezTo>
                  <a:pt x="8806" y="28"/>
                  <a:pt x="8587" y="0"/>
                  <a:pt x="8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713225" y="1998701"/>
            <a:ext cx="1369356" cy="404597"/>
          </a:xfrm>
          <a:custGeom>
            <a:rect b="b" l="l" r="r" t="t"/>
            <a:pathLst>
              <a:path extrusionOk="0" h="7205" w="18291">
                <a:moveTo>
                  <a:pt x="8368" y="0"/>
                </a:moveTo>
                <a:cubicBezTo>
                  <a:pt x="7676" y="0"/>
                  <a:pt x="6990" y="281"/>
                  <a:pt x="6506" y="784"/>
                </a:cubicBezTo>
                <a:cubicBezTo>
                  <a:pt x="5652" y="1722"/>
                  <a:pt x="5363" y="3357"/>
                  <a:pt x="4137" y="3633"/>
                </a:cubicBezTo>
                <a:cubicBezTo>
                  <a:pt x="4030" y="3656"/>
                  <a:pt x="3923" y="3665"/>
                  <a:pt x="3816" y="3665"/>
                </a:cubicBezTo>
                <a:cubicBezTo>
                  <a:pt x="3138" y="3665"/>
                  <a:pt x="2459" y="3279"/>
                  <a:pt x="1774" y="3279"/>
                </a:cubicBezTo>
                <a:cubicBezTo>
                  <a:pt x="1692" y="3279"/>
                  <a:pt x="1610" y="3284"/>
                  <a:pt x="1528" y="3297"/>
                </a:cubicBezTo>
                <a:cubicBezTo>
                  <a:pt x="710" y="3429"/>
                  <a:pt x="133" y="4307"/>
                  <a:pt x="60" y="5149"/>
                </a:cubicBezTo>
                <a:cubicBezTo>
                  <a:pt x="0" y="5858"/>
                  <a:pt x="181" y="6544"/>
                  <a:pt x="421" y="7205"/>
                </a:cubicBezTo>
                <a:lnTo>
                  <a:pt x="18290" y="7205"/>
                </a:lnTo>
                <a:cubicBezTo>
                  <a:pt x="18158" y="6940"/>
                  <a:pt x="17869" y="6712"/>
                  <a:pt x="17569" y="6640"/>
                </a:cubicBezTo>
                <a:cubicBezTo>
                  <a:pt x="17389" y="6588"/>
                  <a:pt x="17203" y="6570"/>
                  <a:pt x="17013" y="6570"/>
                </a:cubicBezTo>
                <a:cubicBezTo>
                  <a:pt x="16669" y="6570"/>
                  <a:pt x="16313" y="6629"/>
                  <a:pt x="15958" y="6652"/>
                </a:cubicBezTo>
                <a:cubicBezTo>
                  <a:pt x="15918" y="6654"/>
                  <a:pt x="15878" y="6654"/>
                  <a:pt x="15838" y="6654"/>
                </a:cubicBezTo>
                <a:cubicBezTo>
                  <a:pt x="15338" y="6654"/>
                  <a:pt x="14783" y="6511"/>
                  <a:pt x="14539" y="6099"/>
                </a:cubicBezTo>
                <a:cubicBezTo>
                  <a:pt x="14298" y="5690"/>
                  <a:pt x="14358" y="5052"/>
                  <a:pt x="13937" y="4836"/>
                </a:cubicBezTo>
                <a:cubicBezTo>
                  <a:pt x="13844" y="4785"/>
                  <a:pt x="13750" y="4764"/>
                  <a:pt x="13655" y="4764"/>
                </a:cubicBezTo>
                <a:cubicBezTo>
                  <a:pt x="13215" y="4764"/>
                  <a:pt x="12763" y="5224"/>
                  <a:pt x="12278" y="5293"/>
                </a:cubicBezTo>
                <a:cubicBezTo>
                  <a:pt x="12232" y="5300"/>
                  <a:pt x="12186" y="5304"/>
                  <a:pt x="12141" y="5304"/>
                </a:cubicBezTo>
                <a:cubicBezTo>
                  <a:pt x="11532" y="5304"/>
                  <a:pt x="11055" y="4645"/>
                  <a:pt x="10943" y="4018"/>
                </a:cubicBezTo>
                <a:cubicBezTo>
                  <a:pt x="10823" y="3345"/>
                  <a:pt x="10955" y="2647"/>
                  <a:pt x="10811" y="1974"/>
                </a:cubicBezTo>
                <a:cubicBezTo>
                  <a:pt x="10606" y="1084"/>
                  <a:pt x="9909" y="327"/>
                  <a:pt x="9019" y="86"/>
                </a:cubicBezTo>
                <a:cubicBezTo>
                  <a:pt x="8806" y="28"/>
                  <a:pt x="8587" y="0"/>
                  <a:pt x="8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_1"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>
            <p:ph idx="1" type="subTitle"/>
          </p:nvPr>
        </p:nvSpPr>
        <p:spPr>
          <a:xfrm>
            <a:off x="715425" y="3823775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2" name="Google Shape;332;p21"/>
          <p:cNvSpPr txBox="1"/>
          <p:nvPr>
            <p:ph idx="2" type="subTitle"/>
          </p:nvPr>
        </p:nvSpPr>
        <p:spPr>
          <a:xfrm>
            <a:off x="3491575" y="3823775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" name="Google Shape;333;p21"/>
          <p:cNvSpPr txBox="1"/>
          <p:nvPr>
            <p:ph idx="3" type="subTitle"/>
          </p:nvPr>
        </p:nvSpPr>
        <p:spPr>
          <a:xfrm>
            <a:off x="6267775" y="3823775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4" name="Google Shape;334;p21"/>
          <p:cNvSpPr txBox="1"/>
          <p:nvPr>
            <p:ph idx="4" type="subTitle"/>
          </p:nvPr>
        </p:nvSpPr>
        <p:spPr>
          <a:xfrm>
            <a:off x="715425" y="1903886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5" name="Google Shape;335;p21"/>
          <p:cNvSpPr txBox="1"/>
          <p:nvPr>
            <p:ph idx="5" type="subTitle"/>
          </p:nvPr>
        </p:nvSpPr>
        <p:spPr>
          <a:xfrm>
            <a:off x="3428875" y="1903886"/>
            <a:ext cx="22767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6" name="Google Shape;336;p21"/>
          <p:cNvSpPr txBox="1"/>
          <p:nvPr>
            <p:ph idx="6" type="subTitle"/>
          </p:nvPr>
        </p:nvSpPr>
        <p:spPr>
          <a:xfrm>
            <a:off x="6267775" y="1903886"/>
            <a:ext cx="21513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21"/>
          <p:cNvSpPr txBox="1"/>
          <p:nvPr>
            <p:ph idx="7" type="subTitle"/>
          </p:nvPr>
        </p:nvSpPr>
        <p:spPr>
          <a:xfrm>
            <a:off x="715425" y="3410650"/>
            <a:ext cx="8193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338" name="Google Shape;338;p21"/>
          <p:cNvSpPr txBox="1"/>
          <p:nvPr>
            <p:ph idx="8" type="subTitle"/>
          </p:nvPr>
        </p:nvSpPr>
        <p:spPr>
          <a:xfrm>
            <a:off x="4152800" y="3410650"/>
            <a:ext cx="8193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339" name="Google Shape;339;p21"/>
          <p:cNvSpPr txBox="1"/>
          <p:nvPr>
            <p:ph idx="9" type="subTitle"/>
          </p:nvPr>
        </p:nvSpPr>
        <p:spPr>
          <a:xfrm>
            <a:off x="7599775" y="3410650"/>
            <a:ext cx="8193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340" name="Google Shape;340;p21"/>
          <p:cNvSpPr txBox="1"/>
          <p:nvPr>
            <p:ph idx="13" type="subTitle"/>
          </p:nvPr>
        </p:nvSpPr>
        <p:spPr>
          <a:xfrm>
            <a:off x="715425" y="1487600"/>
            <a:ext cx="8193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341" name="Google Shape;341;p21"/>
          <p:cNvSpPr txBox="1"/>
          <p:nvPr>
            <p:ph idx="14" type="subTitle"/>
          </p:nvPr>
        </p:nvSpPr>
        <p:spPr>
          <a:xfrm>
            <a:off x="4152800" y="1487600"/>
            <a:ext cx="8193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342" name="Google Shape;342;p21"/>
          <p:cNvSpPr txBox="1"/>
          <p:nvPr>
            <p:ph idx="15" type="subTitle"/>
          </p:nvPr>
        </p:nvSpPr>
        <p:spPr>
          <a:xfrm>
            <a:off x="7599775" y="1487600"/>
            <a:ext cx="819300" cy="37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1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343" name="Google Shape;343;p21"/>
          <p:cNvSpPr txBox="1"/>
          <p:nvPr>
            <p:ph type="ctrTitle"/>
          </p:nvPr>
        </p:nvSpPr>
        <p:spPr>
          <a:xfrm>
            <a:off x="720200" y="394075"/>
            <a:ext cx="77037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4" name="Google Shape;344;p21"/>
          <p:cNvSpPr/>
          <p:nvPr/>
        </p:nvSpPr>
        <p:spPr>
          <a:xfrm rot="1228637">
            <a:off x="6609752" y="3981123"/>
            <a:ext cx="3537332" cy="2168339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 rot="9825633">
            <a:off x="-1292566" y="-26922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6" name="Google Shape;346;p21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47" name="Google Shape;347;p21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bg>
      <p:bgPr>
        <a:solidFill>
          <a:schemeClr val="accen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/>
          <p:nvPr>
            <p:ph type="title"/>
          </p:nvPr>
        </p:nvSpPr>
        <p:spPr>
          <a:xfrm>
            <a:off x="1531975" y="673025"/>
            <a:ext cx="60801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79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0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0" name="Google Shape;360;p22"/>
          <p:cNvSpPr txBox="1"/>
          <p:nvPr>
            <p:ph idx="1" type="subTitle"/>
          </p:nvPr>
        </p:nvSpPr>
        <p:spPr>
          <a:xfrm flipH="1">
            <a:off x="2410650" y="2411475"/>
            <a:ext cx="4322700" cy="1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1" name="Google Shape;361;p22"/>
          <p:cNvSpPr txBox="1"/>
          <p:nvPr/>
        </p:nvSpPr>
        <p:spPr>
          <a:xfrm>
            <a:off x="2593200" y="3708100"/>
            <a:ext cx="39576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reepik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2" name="Google Shape;362;p22"/>
          <p:cNvSpPr/>
          <p:nvPr/>
        </p:nvSpPr>
        <p:spPr>
          <a:xfrm flipH="1" rot="4684780">
            <a:off x="-1719723" y="284933"/>
            <a:ext cx="4408554" cy="3181629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 flipH="1" rot="-7199905">
            <a:off x="6698354" y="1696250"/>
            <a:ext cx="4408555" cy="3181591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7619834" y="2226802"/>
            <a:ext cx="50061" cy="33"/>
          </a:xfrm>
          <a:custGeom>
            <a:rect b="b" l="l" r="r" t="t"/>
            <a:pathLst>
              <a:path extrusionOk="0" fill="none" h="1" w="1528">
                <a:moveTo>
                  <a:pt x="1528" y="0"/>
                </a:moveTo>
                <a:lnTo>
                  <a:pt x="1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2966896" y="742277"/>
            <a:ext cx="50061" cy="33"/>
          </a:xfrm>
          <a:custGeom>
            <a:rect b="b" l="l" r="r" t="t"/>
            <a:pathLst>
              <a:path extrusionOk="0" fill="none" h="1" w="1528">
                <a:moveTo>
                  <a:pt x="1527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3692285" y="250606"/>
            <a:ext cx="48095" cy="48095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5087889" y="101175"/>
            <a:ext cx="48095" cy="48489"/>
          </a:xfrm>
          <a:custGeom>
            <a:rect b="b" l="l" r="r" t="t"/>
            <a:pathLst>
              <a:path extrusionOk="0" fill="none" h="1480" w="1468">
                <a:moveTo>
                  <a:pt x="1467" y="734"/>
                </a:moveTo>
                <a:cubicBezTo>
                  <a:pt x="1467" y="1142"/>
                  <a:pt x="1143" y="1479"/>
                  <a:pt x="734" y="1479"/>
                </a:cubicBezTo>
                <a:cubicBezTo>
                  <a:pt x="325" y="1479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43" y="0"/>
                  <a:pt x="1467" y="337"/>
                  <a:pt x="1467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2133419" y="1168279"/>
            <a:ext cx="48488" cy="48095"/>
          </a:xfrm>
          <a:custGeom>
            <a:rect b="b" l="l" r="r" t="t"/>
            <a:pathLst>
              <a:path extrusionOk="0" fill="none" h="1468" w="148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8146801" y="1476672"/>
            <a:ext cx="48095" cy="48095"/>
          </a:xfrm>
          <a:custGeom>
            <a:rect b="b" l="l" r="r" t="t"/>
            <a:pathLst>
              <a:path extrusionOk="0" fill="none" h="1468" w="1468">
                <a:moveTo>
                  <a:pt x="1467" y="734"/>
                </a:moveTo>
                <a:cubicBezTo>
                  <a:pt x="1467" y="1142"/>
                  <a:pt x="1131" y="1467"/>
                  <a:pt x="734" y="1467"/>
                </a:cubicBezTo>
                <a:cubicBezTo>
                  <a:pt x="325" y="1467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31" y="12"/>
                  <a:pt x="1467" y="325"/>
                  <a:pt x="1467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1584547" y="1777016"/>
            <a:ext cx="271470" cy="33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1938714" y="1777016"/>
            <a:ext cx="120992" cy="33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5696242" y="274633"/>
            <a:ext cx="271503" cy="33"/>
          </a:xfrm>
          <a:custGeom>
            <a:rect b="b" l="l" r="r" t="t"/>
            <a:pathLst>
              <a:path extrusionOk="0" fill="none" h="1" w="8287">
                <a:moveTo>
                  <a:pt x="1" y="0"/>
                </a:moveTo>
                <a:lnTo>
                  <a:pt x="8286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6576702" y="2743092"/>
            <a:ext cx="121352" cy="33"/>
          </a:xfrm>
          <a:custGeom>
            <a:rect b="b" l="l" r="r" t="t"/>
            <a:pathLst>
              <a:path extrusionOk="0" fill="none" h="1" w="3704">
                <a:moveTo>
                  <a:pt x="0" y="0"/>
                </a:moveTo>
                <a:lnTo>
                  <a:pt x="3704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3263255" y="450754"/>
            <a:ext cx="184813" cy="33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3103306" y="450754"/>
            <a:ext cx="99303" cy="33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6576698" y="359116"/>
            <a:ext cx="198180" cy="33"/>
          </a:xfrm>
          <a:custGeom>
            <a:rect b="b" l="l" r="r" t="t"/>
            <a:pathLst>
              <a:path extrusionOk="0" fill="none" h="1" w="6049">
                <a:moveTo>
                  <a:pt x="0" y="1"/>
                </a:moveTo>
                <a:lnTo>
                  <a:pt x="6049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1807925" y="506434"/>
            <a:ext cx="48095" cy="48095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2458564" y="2403270"/>
            <a:ext cx="48095" cy="48488"/>
          </a:xfrm>
          <a:custGeom>
            <a:rect b="b" l="l" r="r" t="t"/>
            <a:pathLst>
              <a:path extrusionOk="0" fill="none" h="1480" w="1468">
                <a:moveTo>
                  <a:pt x="1467" y="734"/>
                </a:moveTo>
                <a:cubicBezTo>
                  <a:pt x="1467" y="1142"/>
                  <a:pt x="1143" y="1479"/>
                  <a:pt x="734" y="1479"/>
                </a:cubicBezTo>
                <a:cubicBezTo>
                  <a:pt x="325" y="1479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43" y="0"/>
                  <a:pt x="1467" y="337"/>
                  <a:pt x="1467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1386544" y="706582"/>
            <a:ext cx="184813" cy="33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1226595" y="706582"/>
            <a:ext cx="99303" cy="33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6861631" y="1428583"/>
            <a:ext cx="48095" cy="48095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6861629" y="742302"/>
            <a:ext cx="184813" cy="33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6701681" y="742302"/>
            <a:ext cx="99303" cy="33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6886754" y="2487928"/>
            <a:ext cx="271470" cy="33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8041419" y="2021640"/>
            <a:ext cx="120992" cy="33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"/>
          <p:cNvSpPr/>
          <p:nvPr/>
        </p:nvSpPr>
        <p:spPr>
          <a:xfrm>
            <a:off x="3440819" y="2563604"/>
            <a:ext cx="48489" cy="48095"/>
          </a:xfrm>
          <a:custGeom>
            <a:rect b="b" l="l" r="r" t="t"/>
            <a:pathLst>
              <a:path extrusionOk="0" fill="none" h="1468" w="148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2713547" y="2692853"/>
            <a:ext cx="271470" cy="33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3067714" y="2692853"/>
            <a:ext cx="120992" cy="33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7851281" y="742302"/>
            <a:ext cx="99303" cy="33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ng list 02">
  <p:cSld name="TITLE_AND_BODY_1"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92" name="Google Shape;392;p23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93" name="Google Shape;393;p23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23"/>
          <p:cNvSpPr txBox="1"/>
          <p:nvPr>
            <p:ph idx="1" type="subTitle"/>
          </p:nvPr>
        </p:nvSpPr>
        <p:spPr>
          <a:xfrm>
            <a:off x="2196825" y="1499900"/>
            <a:ext cx="4745100" cy="247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1pPr>
            <a:lvl2pPr lvl="1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2pPr>
            <a:lvl3pPr lvl="2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3pPr>
            <a:lvl4pPr lvl="3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4pPr>
            <a:lvl5pPr lvl="4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5pPr>
            <a:lvl6pPr lvl="5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6pPr>
            <a:lvl7pPr lvl="6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7pPr>
            <a:lvl8pPr lvl="7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8pPr>
            <a:lvl9pPr lvl="8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5" name="Google Shape;405;p23"/>
          <p:cNvSpPr/>
          <p:nvPr/>
        </p:nvSpPr>
        <p:spPr>
          <a:xfrm rot="-4364807">
            <a:off x="7354250" y="-224588"/>
            <a:ext cx="3261523" cy="2348913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 rot="5791478">
            <a:off x="-1987479" y="2623048"/>
            <a:ext cx="2995098" cy="215703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1" type="subTitle"/>
          </p:nvPr>
        </p:nvSpPr>
        <p:spPr>
          <a:xfrm flipH="1">
            <a:off x="2175925" y="2820175"/>
            <a:ext cx="2630700" cy="92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4" name="Google Shape;84;p4"/>
          <p:cNvSpPr txBox="1"/>
          <p:nvPr>
            <p:ph type="ctrTitle"/>
          </p:nvPr>
        </p:nvSpPr>
        <p:spPr>
          <a:xfrm>
            <a:off x="2477527" y="1945800"/>
            <a:ext cx="23292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5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5" name="Google Shape;85;p4"/>
          <p:cNvSpPr/>
          <p:nvPr/>
        </p:nvSpPr>
        <p:spPr>
          <a:xfrm rot="-1288059">
            <a:off x="6959940" y="3320379"/>
            <a:ext cx="3537335" cy="216837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9825633">
            <a:off x="-639591" y="-42607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idx="1" type="subTitle"/>
          </p:nvPr>
        </p:nvSpPr>
        <p:spPr>
          <a:xfrm>
            <a:off x="1546535" y="2734316"/>
            <a:ext cx="23553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5"/>
          <p:cNvSpPr txBox="1"/>
          <p:nvPr>
            <p:ph idx="2" type="subTitle"/>
          </p:nvPr>
        </p:nvSpPr>
        <p:spPr>
          <a:xfrm>
            <a:off x="5244550" y="2731362"/>
            <a:ext cx="23553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5"/>
          <p:cNvSpPr txBox="1"/>
          <p:nvPr>
            <p:ph idx="3" type="subTitle"/>
          </p:nvPr>
        </p:nvSpPr>
        <p:spPr>
          <a:xfrm>
            <a:off x="1546525" y="2247625"/>
            <a:ext cx="2355300" cy="4062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91" name="Google Shape;91;p5"/>
          <p:cNvSpPr txBox="1"/>
          <p:nvPr>
            <p:ph idx="4" type="subTitle"/>
          </p:nvPr>
        </p:nvSpPr>
        <p:spPr>
          <a:xfrm>
            <a:off x="5242551" y="2249575"/>
            <a:ext cx="2355300" cy="4023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/>
        </p:txBody>
      </p:sp>
      <p:sp>
        <p:nvSpPr>
          <p:cNvPr id="92" name="Google Shape;92;p5"/>
          <p:cNvSpPr txBox="1"/>
          <p:nvPr>
            <p:ph type="ctrTitle"/>
          </p:nvPr>
        </p:nvSpPr>
        <p:spPr>
          <a:xfrm>
            <a:off x="713225" y="401575"/>
            <a:ext cx="77175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5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5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96" name="Google Shape;96;p5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09" name="Google Shape;109;p6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110" name="Google Shape;110;p6"/>
            <p:cNvSpPr/>
            <p:nvPr/>
          </p:nvSpPr>
          <p:spPr>
            <a:xfrm>
              <a:off x="3861114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135814" y="1054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406064" y="1054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306264" y="295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978889" y="448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856839" y="448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662614" y="3138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932864" y="313888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5342839" y="10358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908514" y="9498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399214" y="31387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ctrTitle"/>
          </p:nvPr>
        </p:nvSpPr>
        <p:spPr>
          <a:xfrm>
            <a:off x="1937700" y="1327400"/>
            <a:ext cx="5268600" cy="13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700">
                <a:solidFill>
                  <a:schemeClr val="accent4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7"/>
          <p:cNvSpPr txBox="1"/>
          <p:nvPr>
            <p:ph idx="1" type="subTitle"/>
          </p:nvPr>
        </p:nvSpPr>
        <p:spPr>
          <a:xfrm>
            <a:off x="2023950" y="2738975"/>
            <a:ext cx="5096100" cy="1283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4" name="Google Shape;124;p7"/>
          <p:cNvSpPr/>
          <p:nvPr/>
        </p:nvSpPr>
        <p:spPr>
          <a:xfrm rot="1873122">
            <a:off x="7711976" y="332703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 rot="9825633">
            <a:off x="-556041" y="-181117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1055325" y="1531950"/>
            <a:ext cx="2707500" cy="20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>
            <p:ph type="ctrTitle"/>
          </p:nvPr>
        </p:nvSpPr>
        <p:spPr>
          <a:xfrm flipH="1">
            <a:off x="998298" y="1884854"/>
            <a:ext cx="4249200" cy="1754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30" name="Google Shape;130;p9"/>
          <p:cNvSpPr txBox="1"/>
          <p:nvPr>
            <p:ph idx="1" type="subTitle"/>
          </p:nvPr>
        </p:nvSpPr>
        <p:spPr>
          <a:xfrm flipH="1">
            <a:off x="998298" y="4091575"/>
            <a:ext cx="5465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9"/>
          <p:cNvSpPr txBox="1"/>
          <p:nvPr>
            <p:ph hasCustomPrompt="1" idx="2" type="title"/>
          </p:nvPr>
        </p:nvSpPr>
        <p:spPr>
          <a:xfrm flipH="1">
            <a:off x="998298" y="807733"/>
            <a:ext cx="2021400" cy="10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2743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type="ctrTitle"/>
          </p:nvPr>
        </p:nvSpPr>
        <p:spPr>
          <a:xfrm>
            <a:off x="4645375" y="1696588"/>
            <a:ext cx="3785400" cy="12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1" type="subTitle"/>
          </p:nvPr>
        </p:nvSpPr>
        <p:spPr>
          <a:xfrm flipH="1">
            <a:off x="4571875" y="3037600"/>
            <a:ext cx="3858900" cy="8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2F2F2">
            <a:alpha val="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5675" y="322000"/>
            <a:ext cx="82266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Medula One"/>
              <a:buNone/>
              <a:defRPr sz="3500">
                <a:solidFill>
                  <a:srgbClr val="20124D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orient="horz" pos="340">
          <p15:clr>
            <a:srgbClr val="EA4335"/>
          </p15:clr>
        </p15:guide>
        <p15:guide id="7" orient="horz" pos="2903">
          <p15:clr>
            <a:srgbClr val="EA4335"/>
          </p15:clr>
        </p15:guide>
        <p15:guide id="8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uptodate.com/contents/antihypertensive-therapy-and-progression-of-nondiabetic-chronic-kidney-disease-in-adults?source=autocomplete&amp;amp;index=0~1&amp;amp;search=antihypertensive%20ther" TargetMode="External"/><Relationship Id="rId4" Type="http://schemas.openxmlformats.org/officeDocument/2006/relationships/hyperlink" Target="https://www.nice.org.uk/guidance/ng203" TargetMode="External"/><Relationship Id="rId5" Type="http://schemas.openxmlformats.org/officeDocument/2006/relationships/hyperlink" Target="https://rx.vigilance.ca/module/mono/fr/594.ht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>
            <p:ph idx="1" type="subTitle"/>
          </p:nvPr>
        </p:nvSpPr>
        <p:spPr>
          <a:xfrm flipH="1">
            <a:off x="2124900" y="3011925"/>
            <a:ext cx="48942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 Samy Bouchtaoui et Rachida Hafile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UMF Dre André-Gagnon (Saint-Jérôme)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Juin 2023</a:t>
            </a:r>
            <a:endParaRPr/>
          </a:p>
        </p:txBody>
      </p:sp>
      <p:sp>
        <p:nvSpPr>
          <p:cNvPr id="413" name="Google Shape;413;p25"/>
          <p:cNvSpPr txBox="1"/>
          <p:nvPr>
            <p:ph type="ctrTitle"/>
          </p:nvPr>
        </p:nvSpPr>
        <p:spPr>
          <a:xfrm flipH="1">
            <a:off x="2169600" y="1734375"/>
            <a:ext cx="4804800" cy="11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La place des IECA dans la thérapie des patients souffrant d’insuffisance rénale avancée</a:t>
            </a:r>
            <a:endParaRPr sz="3200"/>
          </a:p>
        </p:txBody>
      </p:sp>
      <p:sp>
        <p:nvSpPr>
          <p:cNvPr id="414" name="Google Shape;414;p25"/>
          <p:cNvSpPr txBox="1"/>
          <p:nvPr/>
        </p:nvSpPr>
        <p:spPr>
          <a:xfrm>
            <a:off x="5836200" y="4370075"/>
            <a:ext cx="330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bel"/>
                <a:ea typeface="Abel"/>
                <a:cs typeface="Abel"/>
                <a:sym typeface="Abel"/>
              </a:rPr>
              <a:t>Supervisé par Dr Ciprian Bosoi</a:t>
            </a:r>
            <a:endParaRPr sz="19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4"/>
          <p:cNvSpPr txBox="1"/>
          <p:nvPr>
            <p:ph idx="4" type="subTitle"/>
          </p:nvPr>
        </p:nvSpPr>
        <p:spPr>
          <a:xfrm>
            <a:off x="884658" y="4058069"/>
            <a:ext cx="2528700" cy="7476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Lecture des titres +/- résumé</a:t>
            </a:r>
            <a:endParaRPr/>
          </a:p>
        </p:txBody>
      </p:sp>
      <p:sp>
        <p:nvSpPr>
          <p:cNvPr id="621" name="Google Shape;621;p34"/>
          <p:cNvSpPr txBox="1"/>
          <p:nvPr>
            <p:ph idx="4294967295" type="ctrTitle"/>
          </p:nvPr>
        </p:nvSpPr>
        <p:spPr>
          <a:xfrm>
            <a:off x="713250" y="7050"/>
            <a:ext cx="77175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Méthode</a:t>
            </a:r>
            <a:endParaRPr/>
          </a:p>
        </p:txBody>
      </p:sp>
      <p:sp>
        <p:nvSpPr>
          <p:cNvPr id="622" name="Google Shape;622;p34"/>
          <p:cNvSpPr txBox="1"/>
          <p:nvPr>
            <p:ph type="title"/>
          </p:nvPr>
        </p:nvSpPr>
        <p:spPr>
          <a:xfrm>
            <a:off x="5544375" y="3284954"/>
            <a:ext cx="3341100" cy="7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articles retenus</a:t>
            </a:r>
            <a:endParaRPr/>
          </a:p>
        </p:txBody>
      </p:sp>
      <p:sp>
        <p:nvSpPr>
          <p:cNvPr id="623" name="Google Shape;623;p34"/>
          <p:cNvSpPr txBox="1"/>
          <p:nvPr>
            <p:ph idx="3" type="title"/>
          </p:nvPr>
        </p:nvSpPr>
        <p:spPr>
          <a:xfrm>
            <a:off x="5481400" y="631316"/>
            <a:ext cx="3341100" cy="7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articles</a:t>
            </a:r>
            <a:endParaRPr/>
          </a:p>
        </p:txBody>
      </p:sp>
      <p:sp>
        <p:nvSpPr>
          <p:cNvPr id="624" name="Google Shape;624;p34"/>
          <p:cNvSpPr txBox="1"/>
          <p:nvPr>
            <p:ph idx="5" type="title"/>
          </p:nvPr>
        </p:nvSpPr>
        <p:spPr>
          <a:xfrm>
            <a:off x="884658" y="2546648"/>
            <a:ext cx="2686800" cy="7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156 articles</a:t>
            </a:r>
            <a:endParaRPr/>
          </a:p>
        </p:txBody>
      </p:sp>
      <p:sp>
        <p:nvSpPr>
          <p:cNvPr id="625" name="Google Shape;625;p34"/>
          <p:cNvSpPr txBox="1"/>
          <p:nvPr/>
        </p:nvSpPr>
        <p:spPr>
          <a:xfrm>
            <a:off x="5481400" y="1489900"/>
            <a:ext cx="222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Lecture complète</a:t>
            </a:r>
            <a:endParaRPr sz="17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26" name="Google Shape;626;p34"/>
          <p:cNvSpPr txBox="1"/>
          <p:nvPr/>
        </p:nvSpPr>
        <p:spPr>
          <a:xfrm>
            <a:off x="5663250" y="4067350"/>
            <a:ext cx="222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Pour le projet</a:t>
            </a:r>
            <a:endParaRPr sz="17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27" name="Google Shape;627;p34"/>
          <p:cNvSpPr/>
          <p:nvPr/>
        </p:nvSpPr>
        <p:spPr>
          <a:xfrm>
            <a:off x="3086100" y="692800"/>
            <a:ext cx="1417200" cy="9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highlight>
                <a:schemeClr val="accent5"/>
              </a:highlight>
            </a:endParaRPr>
          </a:p>
        </p:txBody>
      </p:sp>
      <p:sp>
        <p:nvSpPr>
          <p:cNvPr id="628" name="Google Shape;628;p34"/>
          <p:cNvSpPr txBox="1"/>
          <p:nvPr/>
        </p:nvSpPr>
        <p:spPr>
          <a:xfrm>
            <a:off x="478450" y="488200"/>
            <a:ext cx="3576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Inclusion :</a:t>
            </a:r>
            <a:endParaRPr sz="13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-Tous les âges;</a:t>
            </a:r>
            <a:endParaRPr sz="13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-Étude de cohorte, Essaie clinique, Méta-analyse;</a:t>
            </a:r>
            <a:endParaRPr sz="13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-Incluant des patients avec IRC ≺30 </a:t>
            </a: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ml/min/1.73m2;</a:t>
            </a:r>
            <a:endParaRPr sz="13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-Adressant ≽ ⅔ issues recherchées;</a:t>
            </a:r>
            <a:endParaRPr sz="13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-En anglais ou en français.</a:t>
            </a:r>
            <a:endParaRPr sz="13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29" name="Google Shape;629;p34"/>
          <p:cNvSpPr/>
          <p:nvPr/>
        </p:nvSpPr>
        <p:spPr>
          <a:xfrm rot="5400000">
            <a:off x="6691650" y="2156800"/>
            <a:ext cx="1417200" cy="9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highlight>
                <a:schemeClr val="accent5"/>
              </a:highlight>
            </a:endParaRPr>
          </a:p>
        </p:txBody>
      </p:sp>
      <p:sp>
        <p:nvSpPr>
          <p:cNvPr id="630" name="Google Shape;630;p34"/>
          <p:cNvSpPr txBox="1"/>
          <p:nvPr/>
        </p:nvSpPr>
        <p:spPr>
          <a:xfrm>
            <a:off x="3939950" y="2199913"/>
            <a:ext cx="33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Exclusion :</a:t>
            </a:r>
            <a:endParaRPr sz="120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-2 articles s’adressant aux IRC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≺60 ml/min/1.73m.*</a:t>
            </a:r>
            <a:r>
              <a:rPr lang="en" sz="12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5"/>
          <p:cNvSpPr txBox="1"/>
          <p:nvPr>
            <p:ph idx="2" type="title"/>
          </p:nvPr>
        </p:nvSpPr>
        <p:spPr>
          <a:xfrm flipH="1">
            <a:off x="4080850" y="1428563"/>
            <a:ext cx="9822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36" name="Google Shape;636;p35"/>
          <p:cNvSpPr txBox="1"/>
          <p:nvPr>
            <p:ph type="ctrTitle"/>
          </p:nvPr>
        </p:nvSpPr>
        <p:spPr>
          <a:xfrm flipH="1">
            <a:off x="1621030" y="3094707"/>
            <a:ext cx="5901900" cy="5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</a:t>
            </a:r>
            <a:endParaRPr/>
          </a:p>
        </p:txBody>
      </p:sp>
      <p:grpSp>
        <p:nvGrpSpPr>
          <p:cNvPr id="637" name="Google Shape;637;p35"/>
          <p:cNvGrpSpPr/>
          <p:nvPr/>
        </p:nvGrpSpPr>
        <p:grpSpPr>
          <a:xfrm>
            <a:off x="2752739" y="2786032"/>
            <a:ext cx="3590150" cy="1156025"/>
            <a:chOff x="2752739" y="2558907"/>
            <a:chExt cx="3590150" cy="1156025"/>
          </a:xfrm>
        </p:grpSpPr>
        <p:sp>
          <p:nvSpPr>
            <p:cNvPr id="638" name="Google Shape;638;p35"/>
            <p:cNvSpPr/>
            <p:nvPr/>
          </p:nvSpPr>
          <p:spPr>
            <a:xfrm>
              <a:off x="4069314" y="35761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119914" y="3594482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561289" y="3594482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306264" y="2748757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026214" y="2680057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2752739" y="2767082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5776164" y="2558907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5932864" y="2767107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5352289" y="36782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6201864" y="3507444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399214" y="2767094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6"/>
          <p:cNvSpPr/>
          <p:nvPr/>
        </p:nvSpPr>
        <p:spPr>
          <a:xfrm>
            <a:off x="-791700" y="14631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6"/>
          <p:cNvSpPr txBox="1"/>
          <p:nvPr>
            <p:ph idx="13" type="subTitle"/>
          </p:nvPr>
        </p:nvSpPr>
        <p:spPr>
          <a:xfrm>
            <a:off x="0" y="1550250"/>
            <a:ext cx="819300" cy="370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Devis</a:t>
            </a:r>
            <a:endParaRPr/>
          </a:p>
        </p:txBody>
      </p:sp>
      <p:sp>
        <p:nvSpPr>
          <p:cNvPr id="655" name="Google Shape;655;p36"/>
          <p:cNvSpPr txBox="1"/>
          <p:nvPr>
            <p:ph idx="4" type="subTitle"/>
          </p:nvPr>
        </p:nvSpPr>
        <p:spPr>
          <a:xfrm>
            <a:off x="0" y="1920450"/>
            <a:ext cx="3866700" cy="1064100"/>
          </a:xfrm>
          <a:prstGeom prst="rect">
            <a:avLst/>
          </a:prstGeom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Méta-analyse</a:t>
            </a:r>
            <a:r>
              <a:rPr lang="en"/>
              <a:t> (44 essaies cliniques randomisées)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Comparant les patients </a:t>
            </a:r>
            <a:r>
              <a:rPr b="1" lang="en"/>
              <a:t>traités par IECA</a:t>
            </a:r>
            <a:r>
              <a:rPr lang="en"/>
              <a:t> </a:t>
            </a:r>
            <a:r>
              <a:rPr b="1" lang="en"/>
              <a:t>au</a:t>
            </a:r>
            <a:r>
              <a:rPr lang="en"/>
              <a:t> </a:t>
            </a:r>
            <a:r>
              <a:rPr b="1" lang="en"/>
              <a:t>autres modalités de traitement</a:t>
            </a:r>
            <a:r>
              <a:rPr lang="en"/>
              <a:t> (ARA/Anti-hypertenseurs/Placebo/Contrôle)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Issues :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Dégradation de l’IRC</a:t>
            </a:r>
            <a:r>
              <a:rPr lang="en"/>
              <a:t> (Creat doublée, Diminution de 50% du DFGe, Transplantation rénale, Dialyse);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Évé cardiovasculaire</a:t>
            </a:r>
            <a:r>
              <a:rPr lang="en"/>
              <a:t> (IM, AVC, IC, Décès);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Mortalité toute cause.</a:t>
            </a:r>
            <a:endParaRPr b="1"/>
          </a:p>
        </p:txBody>
      </p:sp>
      <p:sp>
        <p:nvSpPr>
          <p:cNvPr id="656" name="Google Shape;656;p36"/>
          <p:cNvSpPr txBox="1"/>
          <p:nvPr>
            <p:ph type="ctrTitle"/>
          </p:nvPr>
        </p:nvSpPr>
        <p:spPr>
          <a:xfrm>
            <a:off x="0" y="7450"/>
            <a:ext cx="77037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Article 1 :</a:t>
            </a:r>
            <a:r>
              <a:rPr lang="en" sz="2200">
                <a:solidFill>
                  <a:schemeClr val="dk1"/>
                </a:solidFill>
              </a:rPr>
              <a:t>AEC  inhibitor Benefict to Kindey and cardiovascular outcomes for patients with  Non dialysis Chronic Kidney disease stage 3-5. 2020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Zhang, et al.</a:t>
            </a:r>
            <a:endParaRPr/>
          </a:p>
        </p:txBody>
      </p:sp>
      <p:pic>
        <p:nvPicPr>
          <p:cNvPr id="657" name="Google Shape;6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075" y="1105725"/>
            <a:ext cx="4972500" cy="373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7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3" name="Google Shape;663;p37"/>
          <p:cNvSpPr txBox="1"/>
          <p:nvPr/>
        </p:nvSpPr>
        <p:spPr>
          <a:xfrm>
            <a:off x="6180127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cardiovasculaire (mort),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Les IECAs ont été démontrés comme étant plus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efficaces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que le placebo et les ARA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64" name="Google Shape;664;p37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Cardiovasculaire (Événement),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Les IECAs ont été démontrés comme étant plus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efficaces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que le placebo et  le contrôle.  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65" name="Google Shape;665;p37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A/n rénal,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Les IECAs ont été démontrés comme étant plus efficaces que le Placebo, le Contrôle, les CCB, les BB et les ARA.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66" name="Google Shape;666;p37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de la mortalité,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Les IECAs ont été démontrés comme étant plus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efficaces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que le Placebo, les BB et les ARA.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667" name="Google Shape;667;p37"/>
          <p:cNvCxnSpPr>
            <a:endCxn id="666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68" name="Google Shape;668;p37"/>
          <p:cNvCxnSpPr>
            <a:endCxn id="664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69" name="Google Shape;669;p37"/>
          <p:cNvCxnSpPr>
            <a:endCxn id="663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70" name="Google Shape;670;p37"/>
          <p:cNvCxnSpPr>
            <a:endCxn id="665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1" name="Google Shape;671;p37"/>
          <p:cNvSpPr/>
          <p:nvPr/>
        </p:nvSpPr>
        <p:spPr>
          <a:xfrm>
            <a:off x="3227950" y="1786725"/>
            <a:ext cx="2694688" cy="2231642"/>
          </a:xfrm>
          <a:custGeom>
            <a:rect b="b" l="l" r="r" t="t"/>
            <a:pathLst>
              <a:path extrusionOk="0" h="173029" w="208931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7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7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7"/>
          <p:cNvSpPr txBox="1"/>
          <p:nvPr/>
        </p:nvSpPr>
        <p:spPr>
          <a:xfrm>
            <a:off x="56796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675" name="Google Shape;675;p37"/>
          <p:cNvSpPr txBox="1"/>
          <p:nvPr/>
        </p:nvSpPr>
        <p:spPr>
          <a:xfrm>
            <a:off x="56796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676" name="Google Shape;676;p37"/>
          <p:cNvSpPr txBox="1"/>
          <p:nvPr/>
        </p:nvSpPr>
        <p:spPr>
          <a:xfrm>
            <a:off x="813084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677" name="Google Shape;677;p37"/>
          <p:cNvSpPr txBox="1"/>
          <p:nvPr/>
        </p:nvSpPr>
        <p:spPr>
          <a:xfrm>
            <a:off x="813084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04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678" name="Google Shape;678;p37"/>
          <p:cNvSpPr txBox="1"/>
          <p:nvPr/>
        </p:nvSpPr>
        <p:spPr>
          <a:xfrm rot="-742390">
            <a:off x="7074960" y="1416818"/>
            <a:ext cx="2048276" cy="415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SUCRA 93.3%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79" name="Google Shape;679;p37"/>
          <p:cNvSpPr txBox="1"/>
          <p:nvPr/>
        </p:nvSpPr>
        <p:spPr>
          <a:xfrm rot="1425633">
            <a:off x="2024443" y="3470387"/>
            <a:ext cx="2048321" cy="415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SUCRA 77.2%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80" name="Google Shape;680;p37"/>
          <p:cNvSpPr txBox="1"/>
          <p:nvPr/>
        </p:nvSpPr>
        <p:spPr>
          <a:xfrm rot="805906">
            <a:off x="5233336" y="3811047"/>
            <a:ext cx="2048327" cy="415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SUCRA 86.0%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81" name="Google Shape;681;p37"/>
          <p:cNvSpPr txBox="1"/>
          <p:nvPr/>
        </p:nvSpPr>
        <p:spPr>
          <a:xfrm rot="-1562828">
            <a:off x="-82194" y="2363925"/>
            <a:ext cx="2048233" cy="415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F1F3C"/>
                </a:solidFill>
                <a:latin typeface="Abel"/>
                <a:ea typeface="Abel"/>
                <a:cs typeface="Abel"/>
                <a:sym typeface="Abel"/>
              </a:rPr>
              <a:t>SUCRA 94.1%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8"/>
          <p:cNvSpPr/>
          <p:nvPr/>
        </p:nvSpPr>
        <p:spPr>
          <a:xfrm>
            <a:off x="-791700" y="14631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8"/>
          <p:cNvSpPr txBox="1"/>
          <p:nvPr>
            <p:ph idx="13" type="subTitle"/>
          </p:nvPr>
        </p:nvSpPr>
        <p:spPr>
          <a:xfrm>
            <a:off x="0" y="1550250"/>
            <a:ext cx="819300" cy="370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Devis</a:t>
            </a:r>
            <a:endParaRPr/>
          </a:p>
        </p:txBody>
      </p:sp>
      <p:sp>
        <p:nvSpPr>
          <p:cNvPr id="688" name="Google Shape;688;p38"/>
          <p:cNvSpPr txBox="1"/>
          <p:nvPr>
            <p:ph idx="4" type="subTitle"/>
          </p:nvPr>
        </p:nvSpPr>
        <p:spPr>
          <a:xfrm>
            <a:off x="0" y="1920450"/>
            <a:ext cx="3866700" cy="1064100"/>
          </a:xfrm>
          <a:prstGeom prst="rect">
            <a:avLst/>
          </a:prstGeom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Étude multicentrique randomisée ouverte </a:t>
            </a:r>
            <a:r>
              <a:rPr lang="en"/>
              <a:t>au Royaume-Uni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 = 411 patients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Comparant les patients </a:t>
            </a:r>
            <a:r>
              <a:rPr b="1" lang="en"/>
              <a:t>ayant cessé ARA/IECA à ceux ayant continué ce traitement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Issues :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Évolution DFG</a:t>
            </a:r>
            <a:r>
              <a:rPr lang="en"/>
              <a:t> 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Incidence  IRC terminale/Thérapie rénale de remplacement</a:t>
            </a:r>
            <a:endParaRPr b="1"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Évé cardiovasculaire</a:t>
            </a:r>
            <a:r>
              <a:rPr lang="en"/>
              <a:t> 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Mortalité toute cause.</a:t>
            </a:r>
            <a:endParaRPr b="1"/>
          </a:p>
        </p:txBody>
      </p:sp>
      <p:sp>
        <p:nvSpPr>
          <p:cNvPr id="689" name="Google Shape;689;p38"/>
          <p:cNvSpPr txBox="1"/>
          <p:nvPr>
            <p:ph type="ctrTitle"/>
          </p:nvPr>
        </p:nvSpPr>
        <p:spPr>
          <a:xfrm>
            <a:off x="0" y="7450"/>
            <a:ext cx="77037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Article 2</a:t>
            </a:r>
            <a:r>
              <a:rPr lang="en">
                <a:solidFill>
                  <a:schemeClr val="dk1"/>
                </a:solidFill>
              </a:rPr>
              <a:t>: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lang="en" sz="2200">
                <a:solidFill>
                  <a:schemeClr val="dk1"/>
                </a:solidFill>
              </a:rPr>
              <a:t>Renin angiotensin System Inhibition In advanced Chronic Kidney Disease. 2022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Bhandari, et al.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0" name="Google Shape;6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950" y="926350"/>
            <a:ext cx="4840649" cy="1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950" y="2848573"/>
            <a:ext cx="4840649" cy="211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9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7" name="Google Shape;697;p39"/>
          <p:cNvSpPr txBox="1"/>
          <p:nvPr/>
        </p:nvSpPr>
        <p:spPr>
          <a:xfrm>
            <a:off x="6180127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98" name="Google Shape;698;p39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cardiovasculaire,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Pas de différence significative dans l’incidence des événements cardiovasculaire entre le groupe ayant cessé IECA/ARA et groupe ayant continué le traitement.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99" name="Google Shape;699;p39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rénal,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Pas de différence significative dans l’évolution du DFG entre les 2 groupes: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-0.7 (-2.5 - 1.0).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Pas différence  significative dans le développement IR terminale et le recours à la thérapie de remplacement  entre les 2 groupes: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HR:1.28 (0.99 - 1.65).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00" name="Google Shape;700;p39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de la mortalité,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Pas de différence significative dans l’incidence de la mortalité entre le groupe ayant cessé IECA/ARA et le groupe ayant continué le traitement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0.85 (0.45 - 1.75)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701" name="Google Shape;701;p39"/>
          <p:cNvCxnSpPr>
            <a:endCxn id="700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02" name="Google Shape;702;p39"/>
          <p:cNvCxnSpPr>
            <a:endCxn id="698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03" name="Google Shape;703;p39"/>
          <p:cNvCxnSpPr>
            <a:endCxn id="697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04" name="Google Shape;704;p39"/>
          <p:cNvCxnSpPr>
            <a:endCxn id="699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05" name="Google Shape;705;p39"/>
          <p:cNvSpPr/>
          <p:nvPr/>
        </p:nvSpPr>
        <p:spPr>
          <a:xfrm>
            <a:off x="3227950" y="1786725"/>
            <a:ext cx="2694688" cy="2231642"/>
          </a:xfrm>
          <a:custGeom>
            <a:rect b="b" l="l" r="r" t="t"/>
            <a:pathLst>
              <a:path extrusionOk="0" h="173029" w="208931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9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9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9"/>
          <p:cNvSpPr txBox="1"/>
          <p:nvPr/>
        </p:nvSpPr>
        <p:spPr>
          <a:xfrm>
            <a:off x="567950" y="1844075"/>
            <a:ext cx="445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09" name="Google Shape;709;p39"/>
          <p:cNvSpPr txBox="1"/>
          <p:nvPr/>
        </p:nvSpPr>
        <p:spPr>
          <a:xfrm>
            <a:off x="567950" y="3475400"/>
            <a:ext cx="445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10" name="Google Shape;710;p39"/>
          <p:cNvSpPr txBox="1"/>
          <p:nvPr/>
        </p:nvSpPr>
        <p:spPr>
          <a:xfrm>
            <a:off x="8130850" y="1844078"/>
            <a:ext cx="445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0"/>
          <p:cNvSpPr/>
          <p:nvPr/>
        </p:nvSpPr>
        <p:spPr>
          <a:xfrm>
            <a:off x="-791700" y="14631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0"/>
          <p:cNvSpPr txBox="1"/>
          <p:nvPr>
            <p:ph idx="13" type="subTitle"/>
          </p:nvPr>
        </p:nvSpPr>
        <p:spPr>
          <a:xfrm>
            <a:off x="0" y="1550250"/>
            <a:ext cx="819300" cy="370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Devis</a:t>
            </a:r>
            <a:endParaRPr/>
          </a:p>
        </p:txBody>
      </p:sp>
      <p:sp>
        <p:nvSpPr>
          <p:cNvPr id="717" name="Google Shape;717;p40"/>
          <p:cNvSpPr txBox="1"/>
          <p:nvPr>
            <p:ph idx="4" type="subTitle"/>
          </p:nvPr>
        </p:nvSpPr>
        <p:spPr>
          <a:xfrm>
            <a:off x="0" y="1920450"/>
            <a:ext cx="3866700" cy="1064100"/>
          </a:xfrm>
          <a:prstGeom prst="rect">
            <a:avLst/>
          </a:prstGeom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Étude de cohorte prospective </a:t>
            </a:r>
            <a:r>
              <a:rPr lang="en"/>
              <a:t>(2004-2011) aux Pays-Bas</a:t>
            </a:r>
            <a:endParaRPr b="1"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N=495 patients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Comparant les patients </a:t>
            </a:r>
            <a:r>
              <a:rPr b="1" lang="en"/>
              <a:t>traités par IECA</a:t>
            </a:r>
            <a:r>
              <a:rPr lang="en"/>
              <a:t> </a:t>
            </a:r>
            <a:r>
              <a:rPr b="1" lang="en"/>
              <a:t> seul </a:t>
            </a:r>
            <a:r>
              <a:rPr lang="en"/>
              <a:t> </a:t>
            </a:r>
            <a:r>
              <a:rPr b="1" lang="en"/>
              <a:t>à ceux traités par:  IECA+ ARA/ ARA seul/aucun des 2 médicaments</a:t>
            </a:r>
            <a:endParaRPr b="1"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Issues :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Début hémodialyse</a:t>
            </a:r>
            <a:r>
              <a:rPr lang="en"/>
              <a:t> 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Début thérapie rénale de </a:t>
            </a:r>
            <a:r>
              <a:rPr b="1" lang="en"/>
              <a:t>remplacement + </a:t>
            </a:r>
            <a:r>
              <a:rPr b="1" lang="en"/>
              <a:t>Décès</a:t>
            </a:r>
            <a:endParaRPr b="1"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Déclin annuel de la fonction rénale</a:t>
            </a:r>
            <a:endParaRPr b="1"/>
          </a:p>
        </p:txBody>
      </p:sp>
      <p:sp>
        <p:nvSpPr>
          <p:cNvPr id="718" name="Google Shape;718;p40"/>
          <p:cNvSpPr txBox="1"/>
          <p:nvPr>
            <p:ph type="ctrTitle"/>
          </p:nvPr>
        </p:nvSpPr>
        <p:spPr>
          <a:xfrm>
            <a:off x="0" y="7450"/>
            <a:ext cx="77037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Article 3:</a:t>
            </a:r>
            <a:r>
              <a:rPr lang="en" sz="2200">
                <a:solidFill>
                  <a:schemeClr val="dk1"/>
                </a:solidFill>
              </a:rPr>
              <a:t>Effect Of Dual Compared To Nor Or Single Renin-Angiotensin Blockade On Risk Of Renal Replacement Therapy Or Death in Predialysis Patients. 2017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Wanh, et al.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19" name="Google Shape;7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16263"/>
            <a:ext cx="4583025" cy="12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82200"/>
            <a:ext cx="4600749" cy="1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1500" y="3766109"/>
            <a:ext cx="4664024" cy="126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1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7" name="Google Shape;727;p41"/>
          <p:cNvSpPr txBox="1"/>
          <p:nvPr/>
        </p:nvSpPr>
        <p:spPr>
          <a:xfrm>
            <a:off x="6180127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28" name="Google Shape;728;p41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29" name="Google Shape;729;p41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Déclin annuel de  la fonction rénale: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La thérapie par IECA seul ou l’association ACEI+ARA n’est pas associé à l’accélération du déclin de la fonction rénale.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30" name="Google Shape;730;p41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Début hémodialyse: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Le traitement par IECA seul ou IECA+ARA est associé à   20-30% de moins  de risque de débuter la  dialyse.</a:t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Début thérapie rénale de remplacement/Décès:</a:t>
            </a:r>
            <a:endParaRPr sz="13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Usage ACEI  ou AECI +ARA est associé à 25 % - 21% moins de risque  de recours à la thérapie rénale de remplacement ou de décès.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731" name="Google Shape;731;p41"/>
          <p:cNvCxnSpPr>
            <a:endCxn id="730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2" name="Google Shape;732;p41"/>
          <p:cNvCxnSpPr>
            <a:endCxn id="728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3" name="Google Shape;733;p41"/>
          <p:cNvCxnSpPr>
            <a:endCxn id="727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41"/>
          <p:cNvCxnSpPr>
            <a:endCxn id="729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35" name="Google Shape;735;p41"/>
          <p:cNvSpPr/>
          <p:nvPr/>
        </p:nvSpPr>
        <p:spPr>
          <a:xfrm>
            <a:off x="3227950" y="1786725"/>
            <a:ext cx="2694688" cy="2231642"/>
          </a:xfrm>
          <a:custGeom>
            <a:rect b="b" l="l" r="r" t="t"/>
            <a:pathLst>
              <a:path extrusionOk="0" h="173029" w="208931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1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1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1"/>
          <p:cNvSpPr txBox="1"/>
          <p:nvPr/>
        </p:nvSpPr>
        <p:spPr>
          <a:xfrm>
            <a:off x="567950" y="2341245"/>
            <a:ext cx="4452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39" name="Google Shape;739;p41"/>
          <p:cNvSpPr txBox="1"/>
          <p:nvPr/>
        </p:nvSpPr>
        <p:spPr>
          <a:xfrm>
            <a:off x="567950" y="4090700"/>
            <a:ext cx="4452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40" name="Google Shape;740;p41"/>
          <p:cNvSpPr txBox="1"/>
          <p:nvPr/>
        </p:nvSpPr>
        <p:spPr>
          <a:xfrm>
            <a:off x="8130850" y="2631114"/>
            <a:ext cx="4452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2"/>
          <p:cNvSpPr/>
          <p:nvPr/>
        </p:nvSpPr>
        <p:spPr>
          <a:xfrm>
            <a:off x="-791700" y="14631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2"/>
          <p:cNvSpPr txBox="1"/>
          <p:nvPr>
            <p:ph idx="13" type="subTitle"/>
          </p:nvPr>
        </p:nvSpPr>
        <p:spPr>
          <a:xfrm>
            <a:off x="0" y="1550250"/>
            <a:ext cx="819300" cy="370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Devis</a:t>
            </a:r>
            <a:endParaRPr/>
          </a:p>
        </p:txBody>
      </p:sp>
      <p:sp>
        <p:nvSpPr>
          <p:cNvPr id="747" name="Google Shape;747;p42"/>
          <p:cNvSpPr txBox="1"/>
          <p:nvPr>
            <p:ph idx="4" type="subTitle"/>
          </p:nvPr>
        </p:nvSpPr>
        <p:spPr>
          <a:xfrm>
            <a:off x="-170850" y="1920450"/>
            <a:ext cx="3866700" cy="1064100"/>
          </a:xfrm>
          <a:prstGeom prst="rect">
            <a:avLst/>
          </a:prstGeom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Étude de cohorte rétrospective </a:t>
            </a:r>
            <a:r>
              <a:rPr lang="en"/>
              <a:t>en Pennsylvanie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 = 3909 patients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Comparant les </a:t>
            </a:r>
            <a:r>
              <a:rPr b="1" lang="en"/>
              <a:t>patients </a:t>
            </a:r>
            <a:r>
              <a:rPr b="1" lang="en"/>
              <a:t>ayant cessé la médication</a:t>
            </a:r>
            <a:r>
              <a:rPr lang="en"/>
              <a:t> 6 mois après la diminution du DFGe </a:t>
            </a:r>
            <a:r>
              <a:rPr b="1" lang="en"/>
              <a:t>au autres ayant continués</a:t>
            </a:r>
            <a:r>
              <a:rPr lang="en"/>
              <a:t> la médication.</a:t>
            </a:r>
            <a:r>
              <a:rPr lang="en"/>
              <a:t> 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Issues :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Événement rénal</a:t>
            </a:r>
            <a:r>
              <a:rPr lang="en"/>
              <a:t> (Transplantation rénale, Dialyse);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Évé cardiovasculaire</a:t>
            </a:r>
            <a:r>
              <a:rPr lang="en"/>
              <a:t> (IM, Décès, Stent/Pontage);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Mortalité toute cause;</a:t>
            </a:r>
            <a:br>
              <a:rPr b="1" lang="en"/>
            </a:b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L’incidence d’hyperK+ et l’IRA.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748" name="Google Shape;748;p42"/>
          <p:cNvSpPr txBox="1"/>
          <p:nvPr>
            <p:ph type="ctrTitle"/>
          </p:nvPr>
        </p:nvSpPr>
        <p:spPr>
          <a:xfrm>
            <a:off x="0" y="7450"/>
            <a:ext cx="77037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Article 4 :</a:t>
            </a:r>
            <a:r>
              <a:rPr lang="en" sz="1800">
                <a:solidFill>
                  <a:schemeClr val="dk1"/>
                </a:solidFill>
              </a:rPr>
              <a:t>  </a:t>
            </a:r>
            <a:r>
              <a:rPr lang="en" sz="2200">
                <a:solidFill>
                  <a:schemeClr val="dk1"/>
                </a:solidFill>
              </a:rPr>
              <a:t>Association Between Renin-Angiotensin System Blockade Discontinuation and All-Cause Mortality Among Persons With Low Estimated Glomerular Filtration Rate. 2020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Qiao, et al.</a:t>
            </a:r>
            <a:endParaRPr/>
          </a:p>
        </p:txBody>
      </p:sp>
      <p:pic>
        <p:nvPicPr>
          <p:cNvPr id="749" name="Google Shape;7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975" y="3066000"/>
            <a:ext cx="2810026" cy="207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3975" y="990726"/>
            <a:ext cx="2810026" cy="207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5850" y="3066000"/>
            <a:ext cx="2638125" cy="20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3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7" name="Google Shape;757;p43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cardiovasculaire,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incidence plus élevée d’événement 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1.37 (1.20 à 1.56).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58" name="Google Shape;758;p43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A/n rénal,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incidence plus élevée d’événement 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non significative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1.19 (0.86 à 1.65).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59" name="Google Shape;759;p43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de la mortalité,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mortalité plus élevée 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1.39 (1.20 à 1.60).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760" name="Google Shape;760;p43"/>
          <p:cNvCxnSpPr>
            <a:endCxn id="759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61" name="Google Shape;761;p43"/>
          <p:cNvCxnSpPr>
            <a:endCxn id="757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62" name="Google Shape;762;p43"/>
          <p:cNvCxnSpPr>
            <a:endCxn id="763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43"/>
          <p:cNvCxnSpPr>
            <a:endCxn id="758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65" name="Google Shape;765;p43"/>
          <p:cNvSpPr/>
          <p:nvPr/>
        </p:nvSpPr>
        <p:spPr>
          <a:xfrm>
            <a:off x="3227950" y="1786725"/>
            <a:ext cx="2694688" cy="2231642"/>
          </a:xfrm>
          <a:custGeom>
            <a:rect b="b" l="l" r="r" t="t"/>
            <a:pathLst>
              <a:path extrusionOk="0" h="173029" w="208931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3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3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3"/>
          <p:cNvSpPr txBox="1"/>
          <p:nvPr/>
        </p:nvSpPr>
        <p:spPr>
          <a:xfrm>
            <a:off x="56796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69" name="Google Shape;769;p43"/>
          <p:cNvSpPr txBox="1"/>
          <p:nvPr/>
        </p:nvSpPr>
        <p:spPr>
          <a:xfrm>
            <a:off x="56796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70" name="Google Shape;770;p43"/>
          <p:cNvSpPr txBox="1"/>
          <p:nvPr/>
        </p:nvSpPr>
        <p:spPr>
          <a:xfrm>
            <a:off x="813084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71" name="Google Shape;771;p43"/>
          <p:cNvSpPr txBox="1"/>
          <p:nvPr/>
        </p:nvSpPr>
        <p:spPr>
          <a:xfrm>
            <a:off x="4105875" y="4239750"/>
            <a:ext cx="16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"/>
          <p:cNvSpPr txBox="1"/>
          <p:nvPr>
            <p:ph idx="1" type="subTitle"/>
          </p:nvPr>
        </p:nvSpPr>
        <p:spPr>
          <a:xfrm>
            <a:off x="2023950" y="2738975"/>
            <a:ext cx="5096100" cy="12831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Vous recevez dans votre bureau votre premier patient, Monsieur X; se présentant pour son suivi annuel. </a:t>
            </a:r>
            <a:endParaRPr/>
          </a:p>
        </p:txBody>
      </p:sp>
      <p:sp>
        <p:nvSpPr>
          <p:cNvPr id="420" name="Google Shape;420;p26"/>
          <p:cNvSpPr txBox="1"/>
          <p:nvPr>
            <p:ph type="ctrTitle"/>
          </p:nvPr>
        </p:nvSpPr>
        <p:spPr>
          <a:xfrm>
            <a:off x="1937700" y="1327400"/>
            <a:ext cx="5268600" cy="13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Cas clinique</a:t>
            </a:r>
            <a:endParaRPr sz="4200">
              <a:solidFill>
                <a:schemeClr val="dk1"/>
              </a:solidFill>
            </a:endParaRPr>
          </a:p>
        </p:txBody>
      </p:sp>
      <p:grpSp>
        <p:nvGrpSpPr>
          <p:cNvPr id="421" name="Google Shape;421;p26"/>
          <p:cNvGrpSpPr/>
          <p:nvPr/>
        </p:nvGrpSpPr>
        <p:grpSpPr>
          <a:xfrm>
            <a:off x="1925776" y="864300"/>
            <a:ext cx="5317213" cy="1741357"/>
            <a:chOff x="1925776" y="864300"/>
            <a:chExt cx="5317213" cy="1741357"/>
          </a:xfrm>
        </p:grpSpPr>
        <p:sp>
          <p:nvSpPr>
            <p:cNvPr id="422" name="Google Shape;422;p26"/>
            <p:cNvSpPr/>
            <p:nvPr/>
          </p:nvSpPr>
          <p:spPr>
            <a:xfrm>
              <a:off x="5902364" y="1350525"/>
              <a:ext cx="38200" cy="25"/>
            </a:xfrm>
            <a:custGeom>
              <a:rect b="b" l="l" r="r" t="t"/>
              <a:pathLst>
                <a:path extrusionOk="0" fill="none" h="1" w="1528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3253725" y="1353500"/>
              <a:ext cx="38200" cy="25"/>
            </a:xfrm>
            <a:custGeom>
              <a:rect b="b" l="l" r="r" t="t"/>
              <a:pathLst>
                <a:path extrusionOk="0" fill="none" h="1" w="1528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3807239" y="978325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4872164" y="864300"/>
              <a:ext cx="36700" cy="37000"/>
            </a:xfrm>
            <a:custGeom>
              <a:rect b="b" l="l" r="r" t="t"/>
              <a:pathLst>
                <a:path extrusionOk="0" fill="none" h="1480" w="1468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753864" y="1833600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7206289" y="191388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198914" y="1932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469164" y="193222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5083648" y="1249900"/>
              <a:ext cx="207175" cy="25"/>
            </a:xfrm>
            <a:custGeom>
              <a:rect b="b" l="l" r="r" t="t"/>
              <a:pathLst>
                <a:path extrusionOk="0" fill="none" h="1" w="8287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6002376" y="2571738"/>
              <a:ext cx="92600" cy="25"/>
            </a:xfrm>
            <a:custGeom>
              <a:rect b="b" l="l" r="r" t="t"/>
              <a:pathLst>
                <a:path extrusionOk="0" fill="none" h="1"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3479864" y="1131050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3357814" y="1131050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6457651" y="1061125"/>
              <a:ext cx="151225" cy="25"/>
            </a:xfrm>
            <a:custGeom>
              <a:rect b="b" l="l" r="r" t="t"/>
              <a:pathLst>
                <a:path extrusionOk="0" fill="none" h="1" w="6049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2369364" y="11735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2865839" y="2501500"/>
              <a:ext cx="36700" cy="37000"/>
            </a:xfrm>
            <a:custGeom>
              <a:rect b="b" l="l" r="r" t="t"/>
              <a:pathLst>
                <a:path extrusionOk="0" fill="none" h="1480" w="1468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2047826" y="1326263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1925776" y="1326263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603039" y="187028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6244801" y="1594275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6122751" y="1594275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467564" y="2605632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7125876" y="2329732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4"/>
          <p:cNvSpPr/>
          <p:nvPr/>
        </p:nvSpPr>
        <p:spPr>
          <a:xfrm>
            <a:off x="-791700" y="14631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4"/>
          <p:cNvSpPr txBox="1"/>
          <p:nvPr>
            <p:ph idx="13" type="subTitle"/>
          </p:nvPr>
        </p:nvSpPr>
        <p:spPr>
          <a:xfrm>
            <a:off x="0" y="1550250"/>
            <a:ext cx="819300" cy="370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Devis</a:t>
            </a:r>
            <a:endParaRPr/>
          </a:p>
        </p:txBody>
      </p:sp>
      <p:sp>
        <p:nvSpPr>
          <p:cNvPr id="778" name="Google Shape;778;p44"/>
          <p:cNvSpPr txBox="1"/>
          <p:nvPr>
            <p:ph idx="4" type="subTitle"/>
          </p:nvPr>
        </p:nvSpPr>
        <p:spPr>
          <a:xfrm>
            <a:off x="0" y="1920450"/>
            <a:ext cx="3866700" cy="1064100"/>
          </a:xfrm>
          <a:prstGeom prst="rect">
            <a:avLst/>
          </a:prstGeom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Étude de Cohorte prospective </a:t>
            </a:r>
            <a:r>
              <a:rPr lang="en"/>
              <a:t>(2002-2018) à Hong  Kong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 = 10400 patients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Comparant les patients 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ayant Cessé RASi dans les 6 mois suivant le déclin de la fonction rénale ( DFG&lt;30) et ceux l’ayant continué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Issues: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I</a:t>
            </a:r>
            <a:r>
              <a:rPr b="1" lang="en"/>
              <a:t>RC</a:t>
            </a:r>
            <a:r>
              <a:rPr lang="en"/>
              <a:t> terminale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Évé cardiovasculaires majeurs</a:t>
            </a:r>
            <a:endParaRPr b="1"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Défaillance cardiaque</a:t>
            </a:r>
            <a:endParaRPr b="1"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Mortalité toute cause.</a:t>
            </a:r>
            <a:endParaRPr b="1"/>
          </a:p>
        </p:txBody>
      </p:sp>
      <p:sp>
        <p:nvSpPr>
          <p:cNvPr id="779" name="Google Shape;779;p44"/>
          <p:cNvSpPr txBox="1"/>
          <p:nvPr>
            <p:ph type="ctrTitle"/>
          </p:nvPr>
        </p:nvSpPr>
        <p:spPr>
          <a:xfrm>
            <a:off x="0" y="7450"/>
            <a:ext cx="77037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Article5  :</a:t>
            </a:r>
            <a:r>
              <a:rPr lang="en" sz="2200">
                <a:solidFill>
                  <a:schemeClr val="dk1"/>
                </a:solidFill>
              </a:rPr>
              <a:t> clinical outcomes Following discontinuation Of Renin-Angiotensin  System Inhibitors In Patients  With Type 2 Diabetes and Advanced Chronic kIdney Disease. 2022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Aimin Yang, et al.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80" name="Google Shape;7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275" y="1161375"/>
            <a:ext cx="4972500" cy="390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6" name="Google Shape;786;p45"/>
          <p:cNvSpPr txBox="1"/>
          <p:nvPr/>
        </p:nvSpPr>
        <p:spPr>
          <a:xfrm>
            <a:off x="6180127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de la défaillance cardiaque,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augmentation de l’incidence de la défaillance cardiaque :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1.85 (1.53 - 2.25).</a:t>
            </a:r>
            <a:endParaRPr b="1"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7" name="Google Shape;787;p45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cardiovasculaire,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augmentation de l’incidence d’évén cardiovasculaires : 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1.27 (1.08 - 1.45).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8" name="Google Shape;788;p45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rénal,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augmentation de l’incidence d’IRC terminale :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1.30 (1.17 - 1.47).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9" name="Google Shape;789;p45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de la mortalité,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Aucun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 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significative entre l’arrêt d’IECA/ARA et l’augmentation de la mortalité :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HR 0.93 ( 0.83 - 1.01).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790" name="Google Shape;790;p45"/>
          <p:cNvCxnSpPr>
            <a:endCxn id="789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91" name="Google Shape;791;p45"/>
          <p:cNvCxnSpPr>
            <a:endCxn id="787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92" name="Google Shape;792;p45"/>
          <p:cNvCxnSpPr>
            <a:endCxn id="786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93" name="Google Shape;793;p45"/>
          <p:cNvCxnSpPr>
            <a:endCxn id="788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94" name="Google Shape;794;p45"/>
          <p:cNvSpPr/>
          <p:nvPr/>
        </p:nvSpPr>
        <p:spPr>
          <a:xfrm>
            <a:off x="3227950" y="1786725"/>
            <a:ext cx="2694688" cy="2231642"/>
          </a:xfrm>
          <a:custGeom>
            <a:rect b="b" l="l" r="r" t="t"/>
            <a:pathLst>
              <a:path extrusionOk="0" h="173029" w="208931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5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5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5"/>
          <p:cNvSpPr txBox="1"/>
          <p:nvPr/>
        </p:nvSpPr>
        <p:spPr>
          <a:xfrm>
            <a:off x="56796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98" name="Google Shape;798;p45"/>
          <p:cNvSpPr txBox="1"/>
          <p:nvPr/>
        </p:nvSpPr>
        <p:spPr>
          <a:xfrm>
            <a:off x="56796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99" name="Google Shape;799;p45"/>
          <p:cNvSpPr txBox="1"/>
          <p:nvPr/>
        </p:nvSpPr>
        <p:spPr>
          <a:xfrm>
            <a:off x="813084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800" name="Google Shape;800;p45"/>
          <p:cNvSpPr txBox="1"/>
          <p:nvPr/>
        </p:nvSpPr>
        <p:spPr>
          <a:xfrm>
            <a:off x="813084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04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6"/>
          <p:cNvSpPr/>
          <p:nvPr/>
        </p:nvSpPr>
        <p:spPr>
          <a:xfrm>
            <a:off x="-791700" y="14631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6"/>
          <p:cNvSpPr txBox="1"/>
          <p:nvPr>
            <p:ph idx="13" type="subTitle"/>
          </p:nvPr>
        </p:nvSpPr>
        <p:spPr>
          <a:xfrm>
            <a:off x="0" y="1550250"/>
            <a:ext cx="819300" cy="370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Devis</a:t>
            </a:r>
            <a:endParaRPr/>
          </a:p>
        </p:txBody>
      </p:sp>
      <p:sp>
        <p:nvSpPr>
          <p:cNvPr id="807" name="Google Shape;807;p46"/>
          <p:cNvSpPr txBox="1"/>
          <p:nvPr>
            <p:ph idx="4" type="subTitle"/>
          </p:nvPr>
        </p:nvSpPr>
        <p:spPr>
          <a:xfrm>
            <a:off x="-170850" y="1920450"/>
            <a:ext cx="3866700" cy="1064100"/>
          </a:xfrm>
          <a:prstGeom prst="rect">
            <a:avLst/>
          </a:prstGeom>
        </p:spPr>
        <p:txBody>
          <a:bodyPr anchorCtr="0" anchor="t" bIns="0" lIns="91425" spcFirstLastPara="1" rIns="91425" wrap="square" tIns="162000">
            <a:noAutofit/>
          </a:bodyPr>
          <a:lstStyle/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Étude de cohorte rétrospective </a:t>
            </a:r>
            <a:r>
              <a:rPr lang="en"/>
              <a:t>en Suède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 = 10254 patients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Comparant les </a:t>
            </a:r>
            <a:r>
              <a:rPr b="1" lang="en"/>
              <a:t>patients ayant cessé la médication</a:t>
            </a:r>
            <a:r>
              <a:rPr lang="en"/>
              <a:t> 6 mois après la diminution du DFGe </a:t>
            </a:r>
            <a:r>
              <a:rPr b="1" lang="en"/>
              <a:t>au autres ayant continués</a:t>
            </a:r>
            <a:r>
              <a:rPr lang="en"/>
              <a:t> la médication. </a:t>
            </a:r>
            <a:endParaRPr/>
          </a:p>
          <a:p>
            <a:pPr indent="-3175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Issues :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Mortalité toute cause;</a:t>
            </a:r>
            <a:r>
              <a:rPr lang="en"/>
              <a:t>(Transplantation rénale, Dialyse);</a:t>
            </a:r>
            <a:br>
              <a:rPr lang="en"/>
            </a:b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Évé cardiovasculaire</a:t>
            </a:r>
            <a:r>
              <a:rPr lang="en"/>
              <a:t> (IM, Décès, Stent/Pontage);</a:t>
            </a:r>
            <a:endParaRPr/>
          </a:p>
          <a:p>
            <a:pPr indent="-3175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Événement rénal</a:t>
            </a:r>
            <a:r>
              <a:rPr lang="en">
                <a:solidFill>
                  <a:schemeClr val="dk1"/>
                </a:solidFill>
              </a:rPr>
              <a:t> (Transplantation rénale, Dialyse);</a:t>
            </a:r>
            <a:br>
              <a:rPr b="1" lang="en"/>
            </a:br>
            <a:endParaRPr/>
          </a:p>
          <a:p>
            <a:pPr indent="0" lvl="0" marL="0" rtl="0" algn="just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808" name="Google Shape;808;p46"/>
          <p:cNvSpPr txBox="1"/>
          <p:nvPr>
            <p:ph type="ctrTitle"/>
          </p:nvPr>
        </p:nvSpPr>
        <p:spPr>
          <a:xfrm>
            <a:off x="0" y="7450"/>
            <a:ext cx="77037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Article 6  : </a:t>
            </a:r>
            <a:r>
              <a:rPr lang="en" sz="2200">
                <a:solidFill>
                  <a:schemeClr val="dk1"/>
                </a:solidFill>
              </a:rPr>
              <a:t>Stoping Renin-Angitensin System Inhibitors In Patients With Advanced CKD and Risk Of Adverse Outcomes. 2020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Fu, et al.</a:t>
            </a:r>
            <a:endParaRPr/>
          </a:p>
        </p:txBody>
      </p:sp>
      <p:pic>
        <p:nvPicPr>
          <p:cNvPr id="809" name="Google Shape;8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250" y="1321550"/>
            <a:ext cx="5143349" cy="345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7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p47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cardiovasculaire, 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différence de risque absolu plus élevée d’événement 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11.9 évé/100 individus (5.7 à 18.6).</a:t>
            </a:r>
            <a:endParaRPr b="1"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16" name="Google Shape;816;p47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rénal, 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différence de risque absolu plus basse d’événement  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-8.3 évé/100 individus (-12.8 à -3.6).</a:t>
            </a:r>
            <a:endParaRPr b="1"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17" name="Google Shape;817;p47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A/n de la mortalité, 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Association entre l’arrêt d’IECA/ARA et une différence de risque absolu plus élevée de mortalité : </a:t>
            </a:r>
            <a:r>
              <a:rPr b="1"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13.6 évé/100 individus (7.0 à 20.3).</a:t>
            </a:r>
            <a:endParaRPr b="1"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818" name="Google Shape;818;p47"/>
          <p:cNvCxnSpPr>
            <a:endCxn id="817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47"/>
          <p:cNvCxnSpPr>
            <a:endCxn id="815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20" name="Google Shape;820;p47"/>
          <p:cNvCxnSpPr>
            <a:endCxn id="821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47"/>
          <p:cNvCxnSpPr>
            <a:endCxn id="816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23" name="Google Shape;823;p47"/>
          <p:cNvSpPr/>
          <p:nvPr/>
        </p:nvSpPr>
        <p:spPr>
          <a:xfrm>
            <a:off x="3227950" y="1786725"/>
            <a:ext cx="2694688" cy="2231642"/>
          </a:xfrm>
          <a:custGeom>
            <a:rect b="b" l="l" r="r" t="t"/>
            <a:pathLst>
              <a:path extrusionOk="0" h="173029" w="208931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7"/>
          <p:cNvSpPr/>
          <p:nvPr/>
        </p:nvSpPr>
        <p:spPr>
          <a:xfrm rot="1873122">
            <a:off x="5310801" y="3364881"/>
            <a:ext cx="4426660" cy="3188032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7"/>
          <p:cNvSpPr/>
          <p:nvPr/>
        </p:nvSpPr>
        <p:spPr>
          <a:xfrm rot="9825633">
            <a:off x="-1805241" y="-1054523"/>
            <a:ext cx="4426681" cy="3188047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7"/>
          <p:cNvSpPr txBox="1"/>
          <p:nvPr/>
        </p:nvSpPr>
        <p:spPr>
          <a:xfrm>
            <a:off x="56796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827" name="Google Shape;827;p47"/>
          <p:cNvSpPr txBox="1"/>
          <p:nvPr/>
        </p:nvSpPr>
        <p:spPr>
          <a:xfrm>
            <a:off x="56796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828" name="Google Shape;828;p47"/>
          <p:cNvSpPr txBox="1"/>
          <p:nvPr/>
        </p:nvSpPr>
        <p:spPr>
          <a:xfrm>
            <a:off x="813084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30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"/>
          <p:cNvSpPr txBox="1"/>
          <p:nvPr>
            <p:ph idx="2" type="title"/>
          </p:nvPr>
        </p:nvSpPr>
        <p:spPr>
          <a:xfrm flipH="1">
            <a:off x="4080850" y="1428563"/>
            <a:ext cx="9822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34" name="Google Shape;834;p48"/>
          <p:cNvSpPr txBox="1"/>
          <p:nvPr>
            <p:ph type="ctrTitle"/>
          </p:nvPr>
        </p:nvSpPr>
        <p:spPr>
          <a:xfrm flipH="1">
            <a:off x="1621030" y="3094707"/>
            <a:ext cx="5901900" cy="5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grpSp>
        <p:nvGrpSpPr>
          <p:cNvPr id="835" name="Google Shape;835;p48"/>
          <p:cNvGrpSpPr/>
          <p:nvPr/>
        </p:nvGrpSpPr>
        <p:grpSpPr>
          <a:xfrm>
            <a:off x="2752739" y="2786032"/>
            <a:ext cx="3590150" cy="1156025"/>
            <a:chOff x="2752739" y="2558907"/>
            <a:chExt cx="3590150" cy="1156025"/>
          </a:xfrm>
        </p:grpSpPr>
        <p:sp>
          <p:nvSpPr>
            <p:cNvPr id="836" name="Google Shape;836;p48"/>
            <p:cNvSpPr/>
            <p:nvPr/>
          </p:nvSpPr>
          <p:spPr>
            <a:xfrm>
              <a:off x="4069314" y="35761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3119914" y="3594482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561289" y="3594482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306264" y="2748757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026214" y="2680057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2752739" y="2767082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776164" y="2558907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5932864" y="2767107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352289" y="36782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201864" y="3507444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4399214" y="2767094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9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Continuer ou Cesser les IECAs?</a:t>
            </a:r>
            <a:endParaRPr sz="4200"/>
          </a:p>
        </p:txBody>
      </p:sp>
      <p:sp>
        <p:nvSpPr>
          <p:cNvPr id="852" name="Google Shape;852;p49"/>
          <p:cNvSpPr txBox="1"/>
          <p:nvPr>
            <p:ph idx="1" type="subTitle"/>
          </p:nvPr>
        </p:nvSpPr>
        <p:spPr>
          <a:xfrm>
            <a:off x="648775" y="2228975"/>
            <a:ext cx="6412200" cy="24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b="0" lang="en" sz="1400"/>
              <a:t>Au niveau de la mortalité,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4 études sur 5 remarquent une différence significative positive;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La dernière n’ayant aucune mesure significative.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b="0" lang="en" sz="1400"/>
              <a:t>Au niveau de la morbidité cardiovasculaire,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4 études sur 5 remarquent une différence significative positive;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La dernière n’ayant aucune mesure significative.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b="0" lang="en" sz="1400"/>
              <a:t>Au niveau de la morbidité rénale,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2 études sur 6 remarquent une différence significative positive. 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Une étude ayant une différence significative négative;</a:t>
            </a:r>
            <a:endParaRPr b="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0" lang="en" sz="1400"/>
              <a:t>2 études n’ayant aucune mesure significative.</a:t>
            </a:r>
            <a:endParaRPr b="0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853" name="Google Shape;853;p49"/>
          <p:cNvSpPr txBox="1"/>
          <p:nvPr/>
        </p:nvSpPr>
        <p:spPr>
          <a:xfrm>
            <a:off x="3116050" y="1023363"/>
            <a:ext cx="28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Telle est la question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Limites</a:t>
            </a:r>
            <a:endParaRPr sz="4200"/>
          </a:p>
        </p:txBody>
      </p:sp>
      <p:sp>
        <p:nvSpPr>
          <p:cNvPr id="859" name="Google Shape;859;p50"/>
          <p:cNvSpPr txBox="1"/>
          <p:nvPr>
            <p:ph idx="1" type="subTitle"/>
          </p:nvPr>
        </p:nvSpPr>
        <p:spPr>
          <a:xfrm>
            <a:off x="2196825" y="1499900"/>
            <a:ext cx="4745100" cy="24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b="0" lang="en"/>
              <a:t>Au niveau de la validité externe,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/>
              <a:t>Populations diverses;</a:t>
            </a:r>
            <a:endParaRPr b="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0" lang="en"/>
              <a:t>Certaines n’étant pas comparable au Qc;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/>
              <a:t>Données manquantes a/n des populations.</a:t>
            </a:r>
            <a:endParaRPr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1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Limites</a:t>
            </a:r>
            <a:endParaRPr sz="4200"/>
          </a:p>
        </p:txBody>
      </p:sp>
      <p:sp>
        <p:nvSpPr>
          <p:cNvPr id="865" name="Google Shape;865;p51"/>
          <p:cNvSpPr txBox="1"/>
          <p:nvPr>
            <p:ph idx="1" type="subTitle"/>
          </p:nvPr>
        </p:nvSpPr>
        <p:spPr>
          <a:xfrm>
            <a:off x="2196825" y="1499900"/>
            <a:ext cx="4745100" cy="24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b="0" lang="en"/>
              <a:t>Au niveau de la validité interne,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/>
              <a:t>Traitement non standardisé dans les groupes comparés : Biais de performance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/>
              <a:t>Étude non à l’aveugle : Biais de détection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/>
              <a:t>Plusieurs études ne distinguent pas les IECAs et ARAs : Biais de confusion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lang="en"/>
              <a:t>Différente définition des issues recherchées;</a:t>
            </a:r>
            <a:endParaRPr b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2"/>
          <p:cNvSpPr/>
          <p:nvPr/>
        </p:nvSpPr>
        <p:spPr>
          <a:xfrm rot="-5400000">
            <a:off x="3412680" y="4340275"/>
            <a:ext cx="2391900" cy="677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2"/>
          <p:cNvSpPr/>
          <p:nvPr/>
        </p:nvSpPr>
        <p:spPr>
          <a:xfrm rot="-5400000">
            <a:off x="6312715" y="4340275"/>
            <a:ext cx="2391900" cy="677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2"/>
          <p:cNvSpPr/>
          <p:nvPr/>
        </p:nvSpPr>
        <p:spPr>
          <a:xfrm rot="-5400000">
            <a:off x="438337" y="4340275"/>
            <a:ext cx="2391900" cy="6777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2"/>
          <p:cNvSpPr txBox="1"/>
          <p:nvPr>
            <p:ph type="ctrTitle"/>
          </p:nvPr>
        </p:nvSpPr>
        <p:spPr>
          <a:xfrm>
            <a:off x="720200" y="398353"/>
            <a:ext cx="77037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 final</a:t>
            </a:r>
            <a:endParaRPr/>
          </a:p>
        </p:txBody>
      </p:sp>
      <p:sp>
        <p:nvSpPr>
          <p:cNvPr id="874" name="Google Shape;874;p52"/>
          <p:cNvSpPr txBox="1"/>
          <p:nvPr>
            <p:ph idx="2" type="subTitle"/>
          </p:nvPr>
        </p:nvSpPr>
        <p:spPr>
          <a:xfrm>
            <a:off x="6661765" y="2507830"/>
            <a:ext cx="16938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Aucune conclusion a/n de la morbidité rénale.</a:t>
            </a:r>
            <a:endParaRPr sz="1600"/>
          </a:p>
        </p:txBody>
      </p:sp>
      <p:sp>
        <p:nvSpPr>
          <p:cNvPr id="875" name="Google Shape;875;p52"/>
          <p:cNvSpPr txBox="1"/>
          <p:nvPr>
            <p:ph idx="4" type="subTitle"/>
          </p:nvPr>
        </p:nvSpPr>
        <p:spPr>
          <a:xfrm>
            <a:off x="1290487" y="3583200"/>
            <a:ext cx="6876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1</a:t>
            </a:r>
            <a:endParaRPr b="1" sz="3200"/>
          </a:p>
        </p:txBody>
      </p:sp>
      <p:sp>
        <p:nvSpPr>
          <p:cNvPr id="876" name="Google Shape;876;p52"/>
          <p:cNvSpPr txBox="1"/>
          <p:nvPr>
            <p:ph idx="3" type="subTitle"/>
          </p:nvPr>
        </p:nvSpPr>
        <p:spPr>
          <a:xfrm>
            <a:off x="3762780" y="2508081"/>
            <a:ext cx="1691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Bienfait a/n de  la morbidité cardiovasculaire.</a:t>
            </a:r>
            <a:endParaRPr sz="1600"/>
          </a:p>
        </p:txBody>
      </p:sp>
      <p:sp>
        <p:nvSpPr>
          <p:cNvPr id="877" name="Google Shape;877;p52"/>
          <p:cNvSpPr txBox="1"/>
          <p:nvPr>
            <p:ph idx="1" type="subTitle"/>
          </p:nvPr>
        </p:nvSpPr>
        <p:spPr>
          <a:xfrm>
            <a:off x="788437" y="2508081"/>
            <a:ext cx="1691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Bienfait a/n de la mortalité.</a:t>
            </a:r>
            <a:endParaRPr sz="1600"/>
          </a:p>
        </p:txBody>
      </p:sp>
      <p:sp>
        <p:nvSpPr>
          <p:cNvPr id="878" name="Google Shape;878;p52"/>
          <p:cNvSpPr txBox="1"/>
          <p:nvPr>
            <p:ph idx="5" type="subTitle"/>
          </p:nvPr>
        </p:nvSpPr>
        <p:spPr>
          <a:xfrm>
            <a:off x="7165778" y="3583188"/>
            <a:ext cx="6858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3</a:t>
            </a:r>
            <a:endParaRPr b="1" sz="3200"/>
          </a:p>
        </p:txBody>
      </p:sp>
      <p:sp>
        <p:nvSpPr>
          <p:cNvPr id="879" name="Google Shape;879;p52"/>
          <p:cNvSpPr txBox="1"/>
          <p:nvPr>
            <p:ph idx="6" type="subTitle"/>
          </p:nvPr>
        </p:nvSpPr>
        <p:spPr>
          <a:xfrm>
            <a:off x="4265730" y="3583188"/>
            <a:ext cx="6858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2</a:t>
            </a:r>
            <a:endParaRPr b="1" sz="3200"/>
          </a:p>
        </p:txBody>
      </p:sp>
      <p:sp>
        <p:nvSpPr>
          <p:cNvPr id="880" name="Google Shape;880;p52"/>
          <p:cNvSpPr/>
          <p:nvPr/>
        </p:nvSpPr>
        <p:spPr>
          <a:xfrm>
            <a:off x="1290487" y="1750890"/>
            <a:ext cx="687600" cy="6876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52"/>
          <p:cNvSpPr/>
          <p:nvPr/>
        </p:nvSpPr>
        <p:spPr>
          <a:xfrm>
            <a:off x="4264830" y="1750890"/>
            <a:ext cx="687600" cy="6876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2"/>
          <p:cNvSpPr/>
          <p:nvPr/>
        </p:nvSpPr>
        <p:spPr>
          <a:xfrm>
            <a:off x="7164865" y="1750890"/>
            <a:ext cx="687600" cy="6876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52"/>
          <p:cNvGrpSpPr/>
          <p:nvPr/>
        </p:nvGrpSpPr>
        <p:grpSpPr>
          <a:xfrm>
            <a:off x="4424477" y="1925311"/>
            <a:ext cx="368308" cy="338746"/>
            <a:chOff x="6195998" y="1983102"/>
            <a:chExt cx="368308" cy="338746"/>
          </a:xfrm>
        </p:grpSpPr>
        <p:sp>
          <p:nvSpPr>
            <p:cNvPr id="884" name="Google Shape;884;p52"/>
            <p:cNvSpPr/>
            <p:nvPr/>
          </p:nvSpPr>
          <p:spPr>
            <a:xfrm>
              <a:off x="6267289" y="2161012"/>
              <a:ext cx="67533" cy="67150"/>
            </a:xfrm>
            <a:custGeom>
              <a:rect b="b" l="l" r="r" t="t"/>
              <a:pathLst>
                <a:path extrusionOk="0" h="2108" w="212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6235052" y="2128393"/>
              <a:ext cx="132007" cy="131625"/>
            </a:xfrm>
            <a:custGeom>
              <a:rect b="b" l="l" r="r" t="t"/>
              <a:pathLst>
                <a:path extrusionOk="0" h="4132" w="4144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6195998" y="1983102"/>
              <a:ext cx="368308" cy="338746"/>
            </a:xfrm>
            <a:custGeom>
              <a:rect b="b" l="l" r="r" t="t"/>
              <a:pathLst>
                <a:path extrusionOk="0" h="10634" w="11562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46533" y="1892062"/>
            <a:ext cx="375507" cy="367925"/>
            <a:chOff x="6657194" y="2434073"/>
            <a:chExt cx="375507" cy="367925"/>
          </a:xfrm>
        </p:grpSpPr>
        <p:sp>
          <p:nvSpPr>
            <p:cNvPr id="888" name="Google Shape;888;p52"/>
            <p:cNvSpPr/>
            <p:nvPr/>
          </p:nvSpPr>
          <p:spPr>
            <a:xfrm>
              <a:off x="6657194" y="2434073"/>
              <a:ext cx="190780" cy="367925"/>
            </a:xfrm>
            <a:custGeom>
              <a:rect b="b" l="l" r="r" t="t"/>
              <a:pathLst>
                <a:path extrusionOk="0" h="11550" w="5989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6854409" y="2464399"/>
              <a:ext cx="178292" cy="162365"/>
            </a:xfrm>
            <a:custGeom>
              <a:rect b="b" l="l" r="r" t="t"/>
              <a:pathLst>
                <a:path extrusionOk="0" h="5097" w="55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6854409" y="2631288"/>
              <a:ext cx="177528" cy="162365"/>
            </a:xfrm>
            <a:custGeom>
              <a:rect b="b" l="l" r="r" t="t"/>
              <a:pathLst>
                <a:path extrusionOk="0" h="5097" w="5573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52"/>
          <p:cNvGrpSpPr/>
          <p:nvPr/>
        </p:nvGrpSpPr>
        <p:grpSpPr>
          <a:xfrm>
            <a:off x="7321852" y="1892058"/>
            <a:ext cx="373627" cy="367925"/>
            <a:chOff x="7964906" y="2434073"/>
            <a:chExt cx="373627" cy="367925"/>
          </a:xfrm>
        </p:grpSpPr>
        <p:sp>
          <p:nvSpPr>
            <p:cNvPr id="892" name="Google Shape;892;p52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3"/>
          <p:cNvSpPr txBox="1"/>
          <p:nvPr>
            <p:ph idx="2" type="title"/>
          </p:nvPr>
        </p:nvSpPr>
        <p:spPr>
          <a:xfrm flipH="1">
            <a:off x="4080850" y="1428563"/>
            <a:ext cx="9822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99" name="Google Shape;899;p53"/>
          <p:cNvSpPr txBox="1"/>
          <p:nvPr>
            <p:ph type="ctrTitle"/>
          </p:nvPr>
        </p:nvSpPr>
        <p:spPr>
          <a:xfrm flipH="1">
            <a:off x="1621030" y="3094707"/>
            <a:ext cx="5901900" cy="5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900" name="Google Shape;900;p53"/>
          <p:cNvGrpSpPr/>
          <p:nvPr/>
        </p:nvGrpSpPr>
        <p:grpSpPr>
          <a:xfrm>
            <a:off x="2752739" y="2786032"/>
            <a:ext cx="3590150" cy="1156025"/>
            <a:chOff x="2752739" y="2558907"/>
            <a:chExt cx="3590150" cy="1156025"/>
          </a:xfrm>
        </p:grpSpPr>
        <p:sp>
          <p:nvSpPr>
            <p:cNvPr id="901" name="Google Shape;901;p53"/>
            <p:cNvSpPr/>
            <p:nvPr/>
          </p:nvSpPr>
          <p:spPr>
            <a:xfrm>
              <a:off x="4069314" y="35761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3"/>
            <p:cNvSpPr/>
            <p:nvPr/>
          </p:nvSpPr>
          <p:spPr>
            <a:xfrm>
              <a:off x="3119914" y="3594482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3"/>
            <p:cNvSpPr/>
            <p:nvPr/>
          </p:nvSpPr>
          <p:spPr>
            <a:xfrm>
              <a:off x="3561289" y="3594482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3"/>
            <p:cNvSpPr/>
            <p:nvPr/>
          </p:nvSpPr>
          <p:spPr>
            <a:xfrm>
              <a:off x="3306264" y="2748757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3"/>
            <p:cNvSpPr/>
            <p:nvPr/>
          </p:nvSpPr>
          <p:spPr>
            <a:xfrm>
              <a:off x="3026214" y="2680057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3"/>
            <p:cNvSpPr/>
            <p:nvPr/>
          </p:nvSpPr>
          <p:spPr>
            <a:xfrm>
              <a:off x="2752739" y="2767082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3"/>
            <p:cNvSpPr/>
            <p:nvPr/>
          </p:nvSpPr>
          <p:spPr>
            <a:xfrm>
              <a:off x="5776164" y="2558907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3"/>
            <p:cNvSpPr/>
            <p:nvPr/>
          </p:nvSpPr>
          <p:spPr>
            <a:xfrm>
              <a:off x="5932864" y="2767107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3"/>
            <p:cNvSpPr/>
            <p:nvPr/>
          </p:nvSpPr>
          <p:spPr>
            <a:xfrm>
              <a:off x="5352289" y="36782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3"/>
            <p:cNvSpPr/>
            <p:nvPr/>
          </p:nvSpPr>
          <p:spPr>
            <a:xfrm>
              <a:off x="6201864" y="3507444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3"/>
            <p:cNvSpPr/>
            <p:nvPr/>
          </p:nvSpPr>
          <p:spPr>
            <a:xfrm>
              <a:off x="4399214" y="2767094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"/>
          <p:cNvSpPr txBox="1"/>
          <p:nvPr>
            <p:ph idx="1" type="subTitle"/>
          </p:nvPr>
        </p:nvSpPr>
        <p:spPr>
          <a:xfrm>
            <a:off x="1170175" y="2142904"/>
            <a:ext cx="2822400" cy="10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HTA, DLP, MCAS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Insuffisance rénale (IR)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Arthrose *partout*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MPOC</a:t>
            </a:r>
            <a:endParaRPr/>
          </a:p>
        </p:txBody>
      </p:sp>
      <p:sp>
        <p:nvSpPr>
          <p:cNvPr id="449" name="Google Shape;449;p27"/>
          <p:cNvSpPr txBox="1"/>
          <p:nvPr>
            <p:ph idx="2" type="subTitle"/>
          </p:nvPr>
        </p:nvSpPr>
        <p:spPr>
          <a:xfrm>
            <a:off x="5141976" y="2142900"/>
            <a:ext cx="3507600" cy="7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 145 (DFGe 29 mL/min/1.73mc)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E+ 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LDL 1.92</a:t>
            </a:r>
            <a:endParaRPr/>
          </a:p>
        </p:txBody>
      </p:sp>
      <p:sp>
        <p:nvSpPr>
          <p:cNvPr id="450" name="Google Shape;450;p27"/>
          <p:cNvSpPr txBox="1"/>
          <p:nvPr>
            <p:ph idx="3" type="subTitle"/>
          </p:nvPr>
        </p:nvSpPr>
        <p:spPr>
          <a:xfrm>
            <a:off x="1168676" y="4142175"/>
            <a:ext cx="28254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Ramipril 5 mg DIE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Atorvastatine 80 mg DIE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Inhalateurs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ACET PRN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7"/>
          <p:cNvSpPr txBox="1"/>
          <p:nvPr>
            <p:ph idx="4" type="subTitle"/>
          </p:nvPr>
        </p:nvSpPr>
        <p:spPr>
          <a:xfrm>
            <a:off x="5140471" y="3963725"/>
            <a:ext cx="28254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faire?</a:t>
            </a:r>
            <a:endParaRPr/>
          </a:p>
        </p:txBody>
      </p:sp>
      <p:sp>
        <p:nvSpPr>
          <p:cNvPr id="452" name="Google Shape;452;p27"/>
          <p:cNvSpPr txBox="1"/>
          <p:nvPr>
            <p:ph type="ctrTitle"/>
          </p:nvPr>
        </p:nvSpPr>
        <p:spPr>
          <a:xfrm>
            <a:off x="713225" y="399243"/>
            <a:ext cx="77175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 clinique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4"/>
                </a:solidFill>
              </a:rPr>
              <a:t>Résumé de dossier</a:t>
            </a:r>
            <a:endParaRPr/>
          </a:p>
        </p:txBody>
      </p:sp>
      <p:grpSp>
        <p:nvGrpSpPr>
          <p:cNvPr id="453" name="Google Shape;453;p27"/>
          <p:cNvGrpSpPr/>
          <p:nvPr/>
        </p:nvGrpSpPr>
        <p:grpSpPr>
          <a:xfrm>
            <a:off x="2237571" y="1421731"/>
            <a:ext cx="687600" cy="687600"/>
            <a:chOff x="6209371" y="3314781"/>
            <a:chExt cx="687600" cy="687600"/>
          </a:xfrm>
        </p:grpSpPr>
        <p:sp>
          <p:nvSpPr>
            <p:cNvPr id="454" name="Google Shape;454;p27"/>
            <p:cNvSpPr/>
            <p:nvPr/>
          </p:nvSpPr>
          <p:spPr>
            <a:xfrm>
              <a:off x="6209371" y="3314781"/>
              <a:ext cx="687600" cy="6876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5" name="Google Shape;455;p27"/>
            <p:cNvGrpSpPr/>
            <p:nvPr/>
          </p:nvGrpSpPr>
          <p:grpSpPr>
            <a:xfrm>
              <a:off x="6413773" y="3482766"/>
              <a:ext cx="278795" cy="351615"/>
              <a:chOff x="8010427" y="3348503"/>
              <a:chExt cx="278795" cy="351615"/>
            </a:xfrm>
          </p:grpSpPr>
          <p:sp>
            <p:nvSpPr>
              <p:cNvPr id="456" name="Google Shape;456;p27"/>
              <p:cNvSpPr/>
              <p:nvPr/>
            </p:nvSpPr>
            <p:spPr>
              <a:xfrm>
                <a:off x="8010427" y="3348503"/>
                <a:ext cx="278795" cy="351615"/>
              </a:xfrm>
              <a:custGeom>
                <a:rect b="b" l="l" r="r" t="t"/>
                <a:pathLst>
                  <a:path extrusionOk="0" h="11038" w="8752">
                    <a:moveTo>
                      <a:pt x="6216" y="322"/>
                    </a:moveTo>
                    <a:cubicBezTo>
                      <a:pt x="6323" y="322"/>
                      <a:pt x="6406" y="405"/>
                      <a:pt x="6406" y="512"/>
                    </a:cubicBezTo>
                    <a:lnTo>
                      <a:pt x="6406" y="1215"/>
                    </a:lnTo>
                    <a:cubicBezTo>
                      <a:pt x="6406" y="1310"/>
                      <a:pt x="6323" y="1405"/>
                      <a:pt x="6216" y="1405"/>
                    </a:cubicBezTo>
                    <a:lnTo>
                      <a:pt x="5311" y="1405"/>
                    </a:lnTo>
                    <a:cubicBezTo>
                      <a:pt x="5216" y="1405"/>
                      <a:pt x="5144" y="1477"/>
                      <a:pt x="5144" y="1572"/>
                    </a:cubicBezTo>
                    <a:cubicBezTo>
                      <a:pt x="5144" y="1893"/>
                      <a:pt x="4882" y="2144"/>
                      <a:pt x="4561" y="2144"/>
                    </a:cubicBezTo>
                    <a:lnTo>
                      <a:pt x="4203" y="2144"/>
                    </a:lnTo>
                    <a:cubicBezTo>
                      <a:pt x="3882" y="2144"/>
                      <a:pt x="3632" y="1882"/>
                      <a:pt x="3632" y="1572"/>
                    </a:cubicBezTo>
                    <a:cubicBezTo>
                      <a:pt x="3632" y="1477"/>
                      <a:pt x="3549" y="1405"/>
                      <a:pt x="3465" y="1405"/>
                    </a:cubicBezTo>
                    <a:lnTo>
                      <a:pt x="2560" y="1405"/>
                    </a:lnTo>
                    <a:cubicBezTo>
                      <a:pt x="2453" y="1405"/>
                      <a:pt x="2358" y="1310"/>
                      <a:pt x="2358" y="1215"/>
                    </a:cubicBezTo>
                    <a:lnTo>
                      <a:pt x="2346" y="512"/>
                    </a:lnTo>
                    <a:cubicBezTo>
                      <a:pt x="2346" y="405"/>
                      <a:pt x="2441" y="322"/>
                      <a:pt x="2537" y="322"/>
                    </a:cubicBezTo>
                    <a:close/>
                    <a:moveTo>
                      <a:pt x="2525" y="0"/>
                    </a:moveTo>
                    <a:cubicBezTo>
                      <a:pt x="2239" y="0"/>
                      <a:pt x="2025" y="227"/>
                      <a:pt x="2025" y="512"/>
                    </a:cubicBezTo>
                    <a:lnTo>
                      <a:pt x="632" y="512"/>
                    </a:lnTo>
                    <a:cubicBezTo>
                      <a:pt x="274" y="512"/>
                      <a:pt x="1" y="798"/>
                      <a:pt x="1" y="1143"/>
                    </a:cubicBezTo>
                    <a:lnTo>
                      <a:pt x="1" y="7656"/>
                    </a:lnTo>
                    <a:cubicBezTo>
                      <a:pt x="1" y="7739"/>
                      <a:pt x="72" y="7823"/>
                      <a:pt x="155" y="7823"/>
                    </a:cubicBezTo>
                    <a:cubicBezTo>
                      <a:pt x="251" y="7823"/>
                      <a:pt x="322" y="7739"/>
                      <a:pt x="322" y="7656"/>
                    </a:cubicBezTo>
                    <a:lnTo>
                      <a:pt x="322" y="1143"/>
                    </a:lnTo>
                    <a:cubicBezTo>
                      <a:pt x="322" y="965"/>
                      <a:pt x="477" y="822"/>
                      <a:pt x="655" y="822"/>
                    </a:cubicBezTo>
                    <a:lnTo>
                      <a:pt x="1036" y="822"/>
                    </a:lnTo>
                    <a:lnTo>
                      <a:pt x="1036" y="9918"/>
                    </a:lnTo>
                    <a:cubicBezTo>
                      <a:pt x="1036" y="10002"/>
                      <a:pt x="1108" y="10085"/>
                      <a:pt x="1203" y="10085"/>
                    </a:cubicBezTo>
                    <a:lnTo>
                      <a:pt x="7573" y="10085"/>
                    </a:lnTo>
                    <a:cubicBezTo>
                      <a:pt x="7656" y="10085"/>
                      <a:pt x="7728" y="10002"/>
                      <a:pt x="7728" y="9918"/>
                    </a:cubicBezTo>
                    <a:lnTo>
                      <a:pt x="7728" y="822"/>
                    </a:lnTo>
                    <a:lnTo>
                      <a:pt x="8121" y="822"/>
                    </a:lnTo>
                    <a:cubicBezTo>
                      <a:pt x="8299" y="822"/>
                      <a:pt x="8442" y="965"/>
                      <a:pt x="8442" y="1143"/>
                    </a:cubicBezTo>
                    <a:lnTo>
                      <a:pt x="8442" y="10395"/>
                    </a:lnTo>
                    <a:cubicBezTo>
                      <a:pt x="8442" y="10573"/>
                      <a:pt x="8299" y="10716"/>
                      <a:pt x="8121" y="10716"/>
                    </a:cubicBezTo>
                    <a:lnTo>
                      <a:pt x="667" y="10716"/>
                    </a:lnTo>
                    <a:cubicBezTo>
                      <a:pt x="489" y="10716"/>
                      <a:pt x="334" y="10573"/>
                      <a:pt x="334" y="10395"/>
                    </a:cubicBezTo>
                    <a:lnTo>
                      <a:pt x="334" y="8418"/>
                    </a:lnTo>
                    <a:cubicBezTo>
                      <a:pt x="334" y="8323"/>
                      <a:pt x="263" y="8251"/>
                      <a:pt x="167" y="8251"/>
                    </a:cubicBezTo>
                    <a:cubicBezTo>
                      <a:pt x="84" y="8251"/>
                      <a:pt x="12" y="8323"/>
                      <a:pt x="12" y="8418"/>
                    </a:cubicBezTo>
                    <a:lnTo>
                      <a:pt x="12" y="10395"/>
                    </a:lnTo>
                    <a:cubicBezTo>
                      <a:pt x="12" y="10752"/>
                      <a:pt x="298" y="11037"/>
                      <a:pt x="644" y="11037"/>
                    </a:cubicBezTo>
                    <a:lnTo>
                      <a:pt x="8109" y="11037"/>
                    </a:lnTo>
                    <a:cubicBezTo>
                      <a:pt x="8466" y="11037"/>
                      <a:pt x="8740" y="10752"/>
                      <a:pt x="8740" y="10395"/>
                    </a:cubicBezTo>
                    <a:lnTo>
                      <a:pt x="8740" y="1143"/>
                    </a:lnTo>
                    <a:cubicBezTo>
                      <a:pt x="8752" y="810"/>
                      <a:pt x="8454" y="512"/>
                      <a:pt x="8109" y="512"/>
                    </a:cubicBezTo>
                    <a:lnTo>
                      <a:pt x="7299" y="512"/>
                    </a:lnTo>
                    <a:cubicBezTo>
                      <a:pt x="7216" y="512"/>
                      <a:pt x="7144" y="584"/>
                      <a:pt x="7144" y="679"/>
                    </a:cubicBezTo>
                    <a:cubicBezTo>
                      <a:pt x="7144" y="762"/>
                      <a:pt x="7216" y="834"/>
                      <a:pt x="7299" y="834"/>
                    </a:cubicBezTo>
                    <a:lnTo>
                      <a:pt x="7406" y="834"/>
                    </a:lnTo>
                    <a:lnTo>
                      <a:pt x="7406" y="9764"/>
                    </a:lnTo>
                    <a:lnTo>
                      <a:pt x="1370" y="9764"/>
                    </a:lnTo>
                    <a:lnTo>
                      <a:pt x="1370" y="834"/>
                    </a:lnTo>
                    <a:lnTo>
                      <a:pt x="2037" y="834"/>
                    </a:lnTo>
                    <a:lnTo>
                      <a:pt x="2037" y="1215"/>
                    </a:lnTo>
                    <a:cubicBezTo>
                      <a:pt x="2037" y="1489"/>
                      <a:pt x="2263" y="1715"/>
                      <a:pt x="2537" y="1715"/>
                    </a:cubicBezTo>
                    <a:lnTo>
                      <a:pt x="3299" y="1715"/>
                    </a:lnTo>
                    <a:cubicBezTo>
                      <a:pt x="3370" y="2132"/>
                      <a:pt x="3751" y="2465"/>
                      <a:pt x="4192" y="2465"/>
                    </a:cubicBezTo>
                    <a:lnTo>
                      <a:pt x="4549" y="2465"/>
                    </a:lnTo>
                    <a:cubicBezTo>
                      <a:pt x="5001" y="2465"/>
                      <a:pt x="5370" y="2132"/>
                      <a:pt x="5442" y="1715"/>
                    </a:cubicBezTo>
                    <a:lnTo>
                      <a:pt x="6204" y="1715"/>
                    </a:lnTo>
                    <a:cubicBezTo>
                      <a:pt x="6489" y="1715"/>
                      <a:pt x="6704" y="1489"/>
                      <a:pt x="6704" y="1215"/>
                    </a:cubicBezTo>
                    <a:lnTo>
                      <a:pt x="6704" y="512"/>
                    </a:lnTo>
                    <a:cubicBezTo>
                      <a:pt x="6704" y="227"/>
                      <a:pt x="6489" y="0"/>
                      <a:pt x="62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57" name="Google Shape;457;p27"/>
              <p:cNvSpPr/>
              <p:nvPr/>
            </p:nvSpPr>
            <p:spPr>
              <a:xfrm>
                <a:off x="8078692" y="3438653"/>
                <a:ext cx="142264" cy="100216"/>
              </a:xfrm>
              <a:custGeom>
                <a:rect b="b" l="l" r="r" t="t"/>
                <a:pathLst>
                  <a:path extrusionOk="0" h="3146" w="4466">
                    <a:moveTo>
                      <a:pt x="2742" y="1"/>
                    </a:moveTo>
                    <a:cubicBezTo>
                      <a:pt x="2676" y="1"/>
                      <a:pt x="2609" y="43"/>
                      <a:pt x="2584" y="123"/>
                    </a:cubicBezTo>
                    <a:lnTo>
                      <a:pt x="1989" y="2433"/>
                    </a:lnTo>
                    <a:lnTo>
                      <a:pt x="1429" y="778"/>
                    </a:lnTo>
                    <a:cubicBezTo>
                      <a:pt x="1403" y="705"/>
                      <a:pt x="1335" y="665"/>
                      <a:pt x="1268" y="665"/>
                    </a:cubicBezTo>
                    <a:cubicBezTo>
                      <a:pt x="1216" y="665"/>
                      <a:pt x="1163" y="690"/>
                      <a:pt x="1132" y="742"/>
                    </a:cubicBezTo>
                    <a:lnTo>
                      <a:pt x="656" y="1600"/>
                    </a:lnTo>
                    <a:lnTo>
                      <a:pt x="155" y="1600"/>
                    </a:lnTo>
                    <a:cubicBezTo>
                      <a:pt x="72" y="1600"/>
                      <a:pt x="1" y="1671"/>
                      <a:pt x="1" y="1754"/>
                    </a:cubicBezTo>
                    <a:cubicBezTo>
                      <a:pt x="1" y="1850"/>
                      <a:pt x="72" y="1921"/>
                      <a:pt x="155" y="1921"/>
                    </a:cubicBezTo>
                    <a:lnTo>
                      <a:pt x="739" y="1921"/>
                    </a:lnTo>
                    <a:cubicBezTo>
                      <a:pt x="798" y="1921"/>
                      <a:pt x="846" y="1897"/>
                      <a:pt x="894" y="1838"/>
                    </a:cubicBezTo>
                    <a:lnTo>
                      <a:pt x="1227" y="1219"/>
                    </a:lnTo>
                    <a:lnTo>
                      <a:pt x="1858" y="3040"/>
                    </a:lnTo>
                    <a:cubicBezTo>
                      <a:pt x="1887" y="3110"/>
                      <a:pt x="1951" y="3146"/>
                      <a:pt x="2013" y="3146"/>
                    </a:cubicBezTo>
                    <a:cubicBezTo>
                      <a:pt x="2079" y="3146"/>
                      <a:pt x="2143" y="3107"/>
                      <a:pt x="2168" y="3028"/>
                    </a:cubicBezTo>
                    <a:lnTo>
                      <a:pt x="2763" y="683"/>
                    </a:lnTo>
                    <a:lnTo>
                      <a:pt x="3168" y="1802"/>
                    </a:lnTo>
                    <a:cubicBezTo>
                      <a:pt x="3192" y="1861"/>
                      <a:pt x="3251" y="1909"/>
                      <a:pt x="3311" y="1909"/>
                    </a:cubicBezTo>
                    <a:lnTo>
                      <a:pt x="4287" y="1909"/>
                    </a:lnTo>
                    <a:cubicBezTo>
                      <a:pt x="4370" y="1909"/>
                      <a:pt x="4442" y="1838"/>
                      <a:pt x="4442" y="1742"/>
                    </a:cubicBezTo>
                    <a:cubicBezTo>
                      <a:pt x="4466" y="1671"/>
                      <a:pt x="4382" y="1600"/>
                      <a:pt x="4299" y="1600"/>
                    </a:cubicBezTo>
                    <a:lnTo>
                      <a:pt x="3454" y="1600"/>
                    </a:lnTo>
                    <a:lnTo>
                      <a:pt x="2894" y="111"/>
                    </a:lnTo>
                    <a:cubicBezTo>
                      <a:pt x="2865" y="37"/>
                      <a:pt x="2804" y="1"/>
                      <a:pt x="27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58" name="Google Shape;458;p27"/>
              <p:cNvSpPr/>
              <p:nvPr/>
            </p:nvSpPr>
            <p:spPr>
              <a:xfrm>
                <a:off x="8079074" y="3574928"/>
                <a:ext cx="141882" cy="10257"/>
              </a:xfrm>
              <a:custGeom>
                <a:rect b="b" l="l" r="r" t="t"/>
                <a:pathLst>
                  <a:path extrusionOk="0" h="322" w="4454"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4287" y="322"/>
                    </a:lnTo>
                    <a:cubicBezTo>
                      <a:pt x="4370" y="322"/>
                      <a:pt x="4454" y="250"/>
                      <a:pt x="4454" y="155"/>
                    </a:cubicBezTo>
                    <a:cubicBezTo>
                      <a:pt x="4454" y="72"/>
                      <a:pt x="4370" y="0"/>
                      <a:pt x="4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59" name="Google Shape;459;p27"/>
              <p:cNvSpPr/>
              <p:nvPr/>
            </p:nvSpPr>
            <p:spPr>
              <a:xfrm>
                <a:off x="8079074" y="3619685"/>
                <a:ext cx="141882" cy="10640"/>
              </a:xfrm>
              <a:custGeom>
                <a:rect b="b" l="l" r="r" t="t"/>
                <a:pathLst>
                  <a:path extrusionOk="0" h="334" w="4454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67" y="334"/>
                    </a:cubicBezTo>
                    <a:lnTo>
                      <a:pt x="4287" y="334"/>
                    </a:lnTo>
                    <a:cubicBezTo>
                      <a:pt x="4370" y="334"/>
                      <a:pt x="4454" y="262"/>
                      <a:pt x="4454" y="167"/>
                    </a:cubicBezTo>
                    <a:cubicBezTo>
                      <a:pt x="4454" y="84"/>
                      <a:pt x="4370" y="0"/>
                      <a:pt x="4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460" name="Google Shape;460;p27"/>
          <p:cNvGrpSpPr/>
          <p:nvPr/>
        </p:nvGrpSpPr>
        <p:grpSpPr>
          <a:xfrm>
            <a:off x="6209376" y="3238567"/>
            <a:ext cx="687600" cy="687600"/>
            <a:chOff x="2237576" y="1497917"/>
            <a:chExt cx="687600" cy="687600"/>
          </a:xfrm>
        </p:grpSpPr>
        <p:sp>
          <p:nvSpPr>
            <p:cNvPr id="461" name="Google Shape;461;p27"/>
            <p:cNvSpPr/>
            <p:nvPr/>
          </p:nvSpPr>
          <p:spPr>
            <a:xfrm>
              <a:off x="2237576" y="1497917"/>
              <a:ext cx="687600" cy="6876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" name="Google Shape;462;p27"/>
            <p:cNvGrpSpPr/>
            <p:nvPr/>
          </p:nvGrpSpPr>
          <p:grpSpPr>
            <a:xfrm>
              <a:off x="2405568" y="1666530"/>
              <a:ext cx="351615" cy="350373"/>
              <a:chOff x="6203579" y="3348981"/>
              <a:chExt cx="351615" cy="350373"/>
            </a:xfrm>
          </p:grpSpPr>
          <p:sp>
            <p:nvSpPr>
              <p:cNvPr id="463" name="Google Shape;463;p27"/>
              <p:cNvSpPr/>
              <p:nvPr/>
            </p:nvSpPr>
            <p:spPr>
              <a:xfrm>
                <a:off x="6377667" y="3404249"/>
                <a:ext cx="93686" cy="58072"/>
              </a:xfrm>
              <a:custGeom>
                <a:rect b="b" l="l" r="r" t="t"/>
                <a:pathLst>
                  <a:path extrusionOk="0" h="1823" w="2941">
                    <a:moveTo>
                      <a:pt x="644" y="0"/>
                    </a:moveTo>
                    <a:cubicBezTo>
                      <a:pt x="467" y="0"/>
                      <a:pt x="288" y="39"/>
                      <a:pt x="119" y="120"/>
                    </a:cubicBezTo>
                    <a:cubicBezTo>
                      <a:pt x="36" y="155"/>
                      <a:pt x="0" y="251"/>
                      <a:pt x="36" y="322"/>
                    </a:cubicBezTo>
                    <a:cubicBezTo>
                      <a:pt x="70" y="374"/>
                      <a:pt x="129" y="413"/>
                      <a:pt x="186" y="413"/>
                    </a:cubicBezTo>
                    <a:cubicBezTo>
                      <a:pt x="208" y="413"/>
                      <a:pt x="230" y="407"/>
                      <a:pt x="250" y="394"/>
                    </a:cubicBezTo>
                    <a:cubicBezTo>
                      <a:pt x="370" y="337"/>
                      <a:pt x="498" y="310"/>
                      <a:pt x="625" y="310"/>
                    </a:cubicBezTo>
                    <a:cubicBezTo>
                      <a:pt x="950" y="310"/>
                      <a:pt x="1269" y="487"/>
                      <a:pt x="1441" y="786"/>
                    </a:cubicBezTo>
                    <a:cubicBezTo>
                      <a:pt x="1215" y="1036"/>
                      <a:pt x="1143" y="1406"/>
                      <a:pt x="1286" y="1739"/>
                    </a:cubicBezTo>
                    <a:cubicBezTo>
                      <a:pt x="1322" y="1798"/>
                      <a:pt x="1381" y="1822"/>
                      <a:pt x="1441" y="1822"/>
                    </a:cubicBezTo>
                    <a:cubicBezTo>
                      <a:pt x="1560" y="1822"/>
                      <a:pt x="1631" y="1703"/>
                      <a:pt x="1584" y="1608"/>
                    </a:cubicBezTo>
                    <a:cubicBezTo>
                      <a:pt x="1453" y="1322"/>
                      <a:pt x="1572" y="989"/>
                      <a:pt x="1858" y="858"/>
                    </a:cubicBezTo>
                    <a:cubicBezTo>
                      <a:pt x="1936" y="822"/>
                      <a:pt x="2017" y="805"/>
                      <a:pt x="2096" y="805"/>
                    </a:cubicBezTo>
                    <a:cubicBezTo>
                      <a:pt x="2305" y="805"/>
                      <a:pt x="2501" y="924"/>
                      <a:pt x="2596" y="1132"/>
                    </a:cubicBezTo>
                    <a:cubicBezTo>
                      <a:pt x="2631" y="1193"/>
                      <a:pt x="2699" y="1229"/>
                      <a:pt x="2760" y="1229"/>
                    </a:cubicBezTo>
                    <a:cubicBezTo>
                      <a:pt x="2782" y="1229"/>
                      <a:pt x="2803" y="1224"/>
                      <a:pt x="2822" y="1215"/>
                    </a:cubicBezTo>
                    <a:cubicBezTo>
                      <a:pt x="2893" y="1167"/>
                      <a:pt x="2941" y="1084"/>
                      <a:pt x="2893" y="1013"/>
                    </a:cubicBezTo>
                    <a:cubicBezTo>
                      <a:pt x="2757" y="696"/>
                      <a:pt x="2448" y="503"/>
                      <a:pt x="2108" y="503"/>
                    </a:cubicBezTo>
                    <a:cubicBezTo>
                      <a:pt x="1975" y="503"/>
                      <a:pt x="1837" y="532"/>
                      <a:pt x="1703" y="596"/>
                    </a:cubicBezTo>
                    <a:cubicBezTo>
                      <a:pt x="1476" y="218"/>
                      <a:pt x="1066" y="0"/>
                      <a:pt x="6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4" name="Google Shape;464;p27"/>
              <p:cNvSpPr/>
              <p:nvPr/>
            </p:nvSpPr>
            <p:spPr>
              <a:xfrm>
                <a:off x="6260090" y="3449611"/>
                <a:ext cx="76643" cy="44947"/>
              </a:xfrm>
              <a:custGeom>
                <a:rect b="b" l="l" r="r" t="t"/>
                <a:pathLst>
                  <a:path extrusionOk="0" h="1411" w="2406">
                    <a:moveTo>
                      <a:pt x="1868" y="0"/>
                    </a:moveTo>
                    <a:cubicBezTo>
                      <a:pt x="1523" y="0"/>
                      <a:pt x="1190" y="178"/>
                      <a:pt x="1012" y="541"/>
                    </a:cubicBezTo>
                    <a:cubicBezTo>
                      <a:pt x="891" y="501"/>
                      <a:pt x="765" y="480"/>
                      <a:pt x="638" y="480"/>
                    </a:cubicBezTo>
                    <a:cubicBezTo>
                      <a:pt x="466" y="480"/>
                      <a:pt x="291" y="518"/>
                      <a:pt x="119" y="601"/>
                    </a:cubicBezTo>
                    <a:cubicBezTo>
                      <a:pt x="36" y="636"/>
                      <a:pt x="0" y="732"/>
                      <a:pt x="36" y="803"/>
                    </a:cubicBezTo>
                    <a:cubicBezTo>
                      <a:pt x="70" y="855"/>
                      <a:pt x="129" y="894"/>
                      <a:pt x="186" y="894"/>
                    </a:cubicBezTo>
                    <a:cubicBezTo>
                      <a:pt x="209" y="894"/>
                      <a:pt x="230" y="888"/>
                      <a:pt x="250" y="875"/>
                    </a:cubicBezTo>
                    <a:cubicBezTo>
                      <a:pt x="375" y="820"/>
                      <a:pt x="506" y="794"/>
                      <a:pt x="636" y="794"/>
                    </a:cubicBezTo>
                    <a:cubicBezTo>
                      <a:pt x="990" y="794"/>
                      <a:pt x="1332" y="987"/>
                      <a:pt x="1489" y="1327"/>
                    </a:cubicBezTo>
                    <a:cubicBezTo>
                      <a:pt x="1512" y="1386"/>
                      <a:pt x="1572" y="1410"/>
                      <a:pt x="1631" y="1410"/>
                    </a:cubicBezTo>
                    <a:cubicBezTo>
                      <a:pt x="1750" y="1410"/>
                      <a:pt x="1822" y="1291"/>
                      <a:pt x="1786" y="1196"/>
                    </a:cubicBezTo>
                    <a:cubicBezTo>
                      <a:pt x="1679" y="970"/>
                      <a:pt x="1500" y="779"/>
                      <a:pt x="1310" y="660"/>
                    </a:cubicBezTo>
                    <a:cubicBezTo>
                      <a:pt x="1435" y="426"/>
                      <a:pt x="1654" y="315"/>
                      <a:pt x="1877" y="315"/>
                    </a:cubicBezTo>
                    <a:cubicBezTo>
                      <a:pt x="1971" y="315"/>
                      <a:pt x="2067" y="335"/>
                      <a:pt x="2155" y="374"/>
                    </a:cubicBezTo>
                    <a:cubicBezTo>
                      <a:pt x="2175" y="388"/>
                      <a:pt x="2198" y="394"/>
                      <a:pt x="2221" y="394"/>
                    </a:cubicBezTo>
                    <a:cubicBezTo>
                      <a:pt x="2280" y="394"/>
                      <a:pt x="2341" y="355"/>
                      <a:pt x="2358" y="303"/>
                    </a:cubicBezTo>
                    <a:cubicBezTo>
                      <a:pt x="2405" y="220"/>
                      <a:pt x="2358" y="124"/>
                      <a:pt x="2286" y="89"/>
                    </a:cubicBezTo>
                    <a:cubicBezTo>
                      <a:pt x="2151" y="30"/>
                      <a:pt x="2009" y="0"/>
                      <a:pt x="18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5" name="Google Shape;465;p27"/>
              <p:cNvSpPr/>
              <p:nvPr/>
            </p:nvSpPr>
            <p:spPr>
              <a:xfrm>
                <a:off x="6415574" y="3498349"/>
                <a:ext cx="49343" cy="21598"/>
              </a:xfrm>
              <a:custGeom>
                <a:rect b="b" l="l" r="r" t="t"/>
                <a:pathLst>
                  <a:path extrusionOk="0" h="678" w="1549">
                    <a:moveTo>
                      <a:pt x="642" y="1"/>
                    </a:moveTo>
                    <a:cubicBezTo>
                      <a:pt x="446" y="1"/>
                      <a:pt x="250" y="58"/>
                      <a:pt x="84" y="178"/>
                    </a:cubicBezTo>
                    <a:cubicBezTo>
                      <a:pt x="13" y="237"/>
                      <a:pt x="1" y="333"/>
                      <a:pt x="37" y="404"/>
                    </a:cubicBezTo>
                    <a:cubicBezTo>
                      <a:pt x="75" y="450"/>
                      <a:pt x="128" y="477"/>
                      <a:pt x="180" y="477"/>
                    </a:cubicBezTo>
                    <a:cubicBezTo>
                      <a:pt x="209" y="477"/>
                      <a:pt x="237" y="469"/>
                      <a:pt x="263" y="452"/>
                    </a:cubicBezTo>
                    <a:cubicBezTo>
                      <a:pt x="382" y="366"/>
                      <a:pt x="521" y="324"/>
                      <a:pt x="659" y="324"/>
                    </a:cubicBezTo>
                    <a:cubicBezTo>
                      <a:pt x="865" y="324"/>
                      <a:pt x="1068" y="417"/>
                      <a:pt x="1203" y="595"/>
                    </a:cubicBezTo>
                    <a:cubicBezTo>
                      <a:pt x="1227" y="642"/>
                      <a:pt x="1275" y="678"/>
                      <a:pt x="1334" y="678"/>
                    </a:cubicBezTo>
                    <a:cubicBezTo>
                      <a:pt x="1465" y="678"/>
                      <a:pt x="1549" y="523"/>
                      <a:pt x="1465" y="416"/>
                    </a:cubicBezTo>
                    <a:cubicBezTo>
                      <a:pt x="1268" y="146"/>
                      <a:pt x="954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>
                <a:off x="6344283" y="3473247"/>
                <a:ext cx="41380" cy="32301"/>
              </a:xfrm>
              <a:custGeom>
                <a:rect b="b" l="l" r="r" t="t"/>
                <a:pathLst>
                  <a:path extrusionOk="0" h="1014" w="1299">
                    <a:moveTo>
                      <a:pt x="1122" y="0"/>
                    </a:moveTo>
                    <a:cubicBezTo>
                      <a:pt x="1048" y="0"/>
                      <a:pt x="986" y="56"/>
                      <a:pt x="953" y="133"/>
                    </a:cubicBezTo>
                    <a:cubicBezTo>
                      <a:pt x="899" y="455"/>
                      <a:pt x="612" y="701"/>
                      <a:pt x="293" y="701"/>
                    </a:cubicBezTo>
                    <a:cubicBezTo>
                      <a:pt x="259" y="701"/>
                      <a:pt x="225" y="698"/>
                      <a:pt x="191" y="692"/>
                    </a:cubicBezTo>
                    <a:cubicBezTo>
                      <a:pt x="178" y="689"/>
                      <a:pt x="166" y="687"/>
                      <a:pt x="155" y="687"/>
                    </a:cubicBezTo>
                    <a:cubicBezTo>
                      <a:pt x="87" y="687"/>
                      <a:pt x="33" y="742"/>
                      <a:pt x="12" y="823"/>
                    </a:cubicBezTo>
                    <a:cubicBezTo>
                      <a:pt x="0" y="906"/>
                      <a:pt x="60" y="990"/>
                      <a:pt x="155" y="1002"/>
                    </a:cubicBezTo>
                    <a:cubicBezTo>
                      <a:pt x="215" y="1014"/>
                      <a:pt x="250" y="1014"/>
                      <a:pt x="310" y="1014"/>
                    </a:cubicBezTo>
                    <a:cubicBezTo>
                      <a:pt x="774" y="1014"/>
                      <a:pt x="1203" y="668"/>
                      <a:pt x="1286" y="180"/>
                    </a:cubicBezTo>
                    <a:cubicBezTo>
                      <a:pt x="1298" y="97"/>
                      <a:pt x="1239" y="13"/>
                      <a:pt x="1143" y="2"/>
                    </a:cubicBezTo>
                    <a:cubicBezTo>
                      <a:pt x="1136" y="1"/>
                      <a:pt x="1129" y="0"/>
                      <a:pt x="1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6203579" y="3348981"/>
                <a:ext cx="351615" cy="350373"/>
              </a:xfrm>
              <a:custGeom>
                <a:rect b="b" l="l" r="r" t="t"/>
                <a:pathLst>
                  <a:path extrusionOk="0" h="10999" w="11038">
                    <a:moveTo>
                      <a:pt x="4995" y="1"/>
                    </a:moveTo>
                    <a:cubicBezTo>
                      <a:pt x="4687" y="1"/>
                      <a:pt x="4370" y="111"/>
                      <a:pt x="4132" y="331"/>
                    </a:cubicBezTo>
                    <a:cubicBezTo>
                      <a:pt x="3987" y="258"/>
                      <a:pt x="3828" y="224"/>
                      <a:pt x="3666" y="224"/>
                    </a:cubicBezTo>
                    <a:cubicBezTo>
                      <a:pt x="3298" y="224"/>
                      <a:pt x="2919" y="402"/>
                      <a:pt x="2679" y="700"/>
                    </a:cubicBezTo>
                    <a:cubicBezTo>
                      <a:pt x="2642" y="695"/>
                      <a:pt x="2604" y="692"/>
                      <a:pt x="2566" y="692"/>
                    </a:cubicBezTo>
                    <a:cubicBezTo>
                      <a:pt x="2064" y="692"/>
                      <a:pt x="1551" y="1122"/>
                      <a:pt x="1429" y="1676"/>
                    </a:cubicBezTo>
                    <a:cubicBezTo>
                      <a:pt x="881" y="1795"/>
                      <a:pt x="488" y="2462"/>
                      <a:pt x="643" y="3081"/>
                    </a:cubicBezTo>
                    <a:cubicBezTo>
                      <a:pt x="84" y="3379"/>
                      <a:pt x="0" y="4248"/>
                      <a:pt x="441" y="4784"/>
                    </a:cubicBezTo>
                    <a:cubicBezTo>
                      <a:pt x="336" y="5477"/>
                      <a:pt x="852" y="6142"/>
                      <a:pt x="1432" y="6142"/>
                    </a:cubicBezTo>
                    <a:cubicBezTo>
                      <a:pt x="1510" y="6142"/>
                      <a:pt x="1589" y="6130"/>
                      <a:pt x="1667" y="6105"/>
                    </a:cubicBezTo>
                    <a:cubicBezTo>
                      <a:pt x="1827" y="6308"/>
                      <a:pt x="2150" y="6444"/>
                      <a:pt x="2456" y="6444"/>
                    </a:cubicBezTo>
                    <a:cubicBezTo>
                      <a:pt x="2491" y="6444"/>
                      <a:pt x="2526" y="6442"/>
                      <a:pt x="2560" y="6439"/>
                    </a:cubicBezTo>
                    <a:cubicBezTo>
                      <a:pt x="3002" y="7378"/>
                      <a:pt x="3681" y="7769"/>
                      <a:pt x="4568" y="7769"/>
                    </a:cubicBezTo>
                    <a:cubicBezTo>
                      <a:pt x="4805" y="7769"/>
                      <a:pt x="5056" y="7741"/>
                      <a:pt x="5322" y="7689"/>
                    </a:cubicBezTo>
                    <a:cubicBezTo>
                      <a:pt x="5429" y="8070"/>
                      <a:pt x="5715" y="8534"/>
                      <a:pt x="6382" y="8915"/>
                    </a:cubicBezTo>
                    <a:cubicBezTo>
                      <a:pt x="7454" y="9534"/>
                      <a:pt x="7965" y="10022"/>
                      <a:pt x="8037" y="10487"/>
                    </a:cubicBezTo>
                    <a:cubicBezTo>
                      <a:pt x="8085" y="10796"/>
                      <a:pt x="8346" y="10999"/>
                      <a:pt x="8644" y="10999"/>
                    </a:cubicBezTo>
                    <a:cubicBezTo>
                      <a:pt x="9049" y="10999"/>
                      <a:pt x="9323" y="10630"/>
                      <a:pt x="9251" y="10260"/>
                    </a:cubicBezTo>
                    <a:lnTo>
                      <a:pt x="8835" y="8355"/>
                    </a:lnTo>
                    <a:cubicBezTo>
                      <a:pt x="9275" y="8260"/>
                      <a:pt x="9573" y="7927"/>
                      <a:pt x="9620" y="7593"/>
                    </a:cubicBezTo>
                    <a:cubicBezTo>
                      <a:pt x="9656" y="7308"/>
                      <a:pt x="9763" y="7177"/>
                      <a:pt x="9644" y="6867"/>
                    </a:cubicBezTo>
                    <a:cubicBezTo>
                      <a:pt x="10299" y="6808"/>
                      <a:pt x="10752" y="6081"/>
                      <a:pt x="10609" y="5427"/>
                    </a:cubicBezTo>
                    <a:cubicBezTo>
                      <a:pt x="11025" y="5034"/>
                      <a:pt x="11037" y="4212"/>
                      <a:pt x="10585" y="3831"/>
                    </a:cubicBezTo>
                    <a:cubicBezTo>
                      <a:pt x="10656" y="3307"/>
                      <a:pt x="10323" y="2760"/>
                      <a:pt x="9823" y="2545"/>
                    </a:cubicBezTo>
                    <a:cubicBezTo>
                      <a:pt x="9835" y="2355"/>
                      <a:pt x="9787" y="2164"/>
                      <a:pt x="9704" y="1974"/>
                    </a:cubicBezTo>
                    <a:cubicBezTo>
                      <a:pt x="9673" y="1919"/>
                      <a:pt x="9616" y="1890"/>
                      <a:pt x="9560" y="1890"/>
                    </a:cubicBezTo>
                    <a:cubicBezTo>
                      <a:pt x="9531" y="1890"/>
                      <a:pt x="9502" y="1898"/>
                      <a:pt x="9478" y="1914"/>
                    </a:cubicBezTo>
                    <a:cubicBezTo>
                      <a:pt x="9406" y="1950"/>
                      <a:pt x="9370" y="2057"/>
                      <a:pt x="9418" y="2129"/>
                    </a:cubicBezTo>
                    <a:cubicBezTo>
                      <a:pt x="9513" y="2295"/>
                      <a:pt x="9537" y="2474"/>
                      <a:pt x="9489" y="2605"/>
                    </a:cubicBezTo>
                    <a:cubicBezTo>
                      <a:pt x="9466" y="2700"/>
                      <a:pt x="9525" y="2783"/>
                      <a:pt x="9609" y="2819"/>
                    </a:cubicBezTo>
                    <a:cubicBezTo>
                      <a:pt x="10061" y="2926"/>
                      <a:pt x="10371" y="3438"/>
                      <a:pt x="10251" y="3855"/>
                    </a:cubicBezTo>
                    <a:cubicBezTo>
                      <a:pt x="10240" y="3938"/>
                      <a:pt x="10263" y="4010"/>
                      <a:pt x="10323" y="4034"/>
                    </a:cubicBezTo>
                    <a:cubicBezTo>
                      <a:pt x="10609" y="4212"/>
                      <a:pt x="10716" y="4724"/>
                      <a:pt x="10490" y="5105"/>
                    </a:cubicBezTo>
                    <a:cubicBezTo>
                      <a:pt x="10418" y="4950"/>
                      <a:pt x="10299" y="4748"/>
                      <a:pt x="10085" y="4557"/>
                    </a:cubicBezTo>
                    <a:cubicBezTo>
                      <a:pt x="10051" y="4529"/>
                      <a:pt x="10014" y="4514"/>
                      <a:pt x="9978" y="4514"/>
                    </a:cubicBezTo>
                    <a:cubicBezTo>
                      <a:pt x="9939" y="4514"/>
                      <a:pt x="9902" y="4532"/>
                      <a:pt x="9870" y="4569"/>
                    </a:cubicBezTo>
                    <a:cubicBezTo>
                      <a:pt x="9799" y="4653"/>
                      <a:pt x="9799" y="4736"/>
                      <a:pt x="9882" y="4796"/>
                    </a:cubicBezTo>
                    <a:cubicBezTo>
                      <a:pt x="10085" y="4974"/>
                      <a:pt x="10216" y="5200"/>
                      <a:pt x="10287" y="5462"/>
                    </a:cubicBezTo>
                    <a:lnTo>
                      <a:pt x="10287" y="5498"/>
                    </a:lnTo>
                    <a:cubicBezTo>
                      <a:pt x="10463" y="6016"/>
                      <a:pt x="10035" y="6624"/>
                      <a:pt x="9592" y="6624"/>
                    </a:cubicBezTo>
                    <a:cubicBezTo>
                      <a:pt x="9526" y="6624"/>
                      <a:pt x="9459" y="6611"/>
                      <a:pt x="9394" y="6581"/>
                    </a:cubicBezTo>
                    <a:lnTo>
                      <a:pt x="9359" y="6581"/>
                    </a:lnTo>
                    <a:cubicBezTo>
                      <a:pt x="9251" y="6510"/>
                      <a:pt x="9120" y="6462"/>
                      <a:pt x="8989" y="6462"/>
                    </a:cubicBezTo>
                    <a:lnTo>
                      <a:pt x="8180" y="6462"/>
                    </a:lnTo>
                    <a:cubicBezTo>
                      <a:pt x="8096" y="6462"/>
                      <a:pt x="8013" y="6534"/>
                      <a:pt x="8013" y="6629"/>
                    </a:cubicBezTo>
                    <a:cubicBezTo>
                      <a:pt x="8013" y="6712"/>
                      <a:pt x="8096" y="6796"/>
                      <a:pt x="8180" y="6796"/>
                    </a:cubicBezTo>
                    <a:lnTo>
                      <a:pt x="8989" y="6796"/>
                    </a:lnTo>
                    <a:cubicBezTo>
                      <a:pt x="9251" y="6796"/>
                      <a:pt x="9442" y="7046"/>
                      <a:pt x="9370" y="7296"/>
                    </a:cubicBezTo>
                    <a:cubicBezTo>
                      <a:pt x="9370" y="7308"/>
                      <a:pt x="9359" y="7367"/>
                      <a:pt x="9311" y="7605"/>
                    </a:cubicBezTo>
                    <a:cubicBezTo>
                      <a:pt x="9228" y="7927"/>
                      <a:pt x="8942" y="8141"/>
                      <a:pt x="8632" y="8141"/>
                    </a:cubicBezTo>
                    <a:lnTo>
                      <a:pt x="7596" y="8141"/>
                    </a:lnTo>
                    <a:cubicBezTo>
                      <a:pt x="7275" y="8141"/>
                      <a:pt x="6989" y="7927"/>
                      <a:pt x="6918" y="7605"/>
                    </a:cubicBezTo>
                    <a:cubicBezTo>
                      <a:pt x="6870" y="7355"/>
                      <a:pt x="6858" y="7296"/>
                      <a:pt x="6858" y="7296"/>
                    </a:cubicBezTo>
                    <a:cubicBezTo>
                      <a:pt x="6799" y="7046"/>
                      <a:pt x="6977" y="6796"/>
                      <a:pt x="7239" y="6796"/>
                    </a:cubicBezTo>
                    <a:lnTo>
                      <a:pt x="7501" y="6796"/>
                    </a:lnTo>
                    <a:cubicBezTo>
                      <a:pt x="7584" y="6796"/>
                      <a:pt x="7656" y="6712"/>
                      <a:pt x="7656" y="6629"/>
                    </a:cubicBezTo>
                    <a:cubicBezTo>
                      <a:pt x="7656" y="6534"/>
                      <a:pt x="7584" y="6462"/>
                      <a:pt x="7501" y="6462"/>
                    </a:cubicBezTo>
                    <a:lnTo>
                      <a:pt x="7239" y="6462"/>
                    </a:lnTo>
                    <a:cubicBezTo>
                      <a:pt x="6763" y="6462"/>
                      <a:pt x="6430" y="6915"/>
                      <a:pt x="6549" y="7355"/>
                    </a:cubicBezTo>
                    <a:cubicBezTo>
                      <a:pt x="6584" y="7593"/>
                      <a:pt x="6608" y="7665"/>
                      <a:pt x="6608" y="7665"/>
                    </a:cubicBezTo>
                    <a:cubicBezTo>
                      <a:pt x="6727" y="8129"/>
                      <a:pt x="7144" y="8439"/>
                      <a:pt x="7596" y="8439"/>
                    </a:cubicBezTo>
                    <a:lnTo>
                      <a:pt x="8525" y="8439"/>
                    </a:lnTo>
                    <a:lnTo>
                      <a:pt x="8942" y="10380"/>
                    </a:lnTo>
                    <a:cubicBezTo>
                      <a:pt x="8954" y="10463"/>
                      <a:pt x="8942" y="10558"/>
                      <a:pt x="8882" y="10630"/>
                    </a:cubicBezTo>
                    <a:cubicBezTo>
                      <a:pt x="8818" y="10703"/>
                      <a:pt x="8733" y="10737"/>
                      <a:pt x="8650" y="10737"/>
                    </a:cubicBezTo>
                    <a:cubicBezTo>
                      <a:pt x="8517" y="10737"/>
                      <a:pt x="8388" y="10648"/>
                      <a:pt x="8358" y="10487"/>
                    </a:cubicBezTo>
                    <a:cubicBezTo>
                      <a:pt x="8275" y="9903"/>
                      <a:pt x="7739" y="9368"/>
                      <a:pt x="6561" y="8677"/>
                    </a:cubicBezTo>
                    <a:cubicBezTo>
                      <a:pt x="5751" y="8225"/>
                      <a:pt x="5513" y="7570"/>
                      <a:pt x="5620" y="6998"/>
                    </a:cubicBezTo>
                    <a:lnTo>
                      <a:pt x="5620" y="6998"/>
                    </a:lnTo>
                    <a:cubicBezTo>
                      <a:pt x="5918" y="7129"/>
                      <a:pt x="5870" y="7272"/>
                      <a:pt x="6025" y="7272"/>
                    </a:cubicBezTo>
                    <a:cubicBezTo>
                      <a:pt x="6156" y="7272"/>
                      <a:pt x="6227" y="7117"/>
                      <a:pt x="6156" y="7010"/>
                    </a:cubicBezTo>
                    <a:cubicBezTo>
                      <a:pt x="6025" y="6820"/>
                      <a:pt x="5834" y="6712"/>
                      <a:pt x="5620" y="6653"/>
                    </a:cubicBezTo>
                    <a:lnTo>
                      <a:pt x="5584" y="6617"/>
                    </a:lnTo>
                    <a:cubicBezTo>
                      <a:pt x="5560" y="6605"/>
                      <a:pt x="5537" y="6599"/>
                      <a:pt x="5516" y="6599"/>
                    </a:cubicBezTo>
                    <a:cubicBezTo>
                      <a:pt x="5495" y="6599"/>
                      <a:pt x="5477" y="6605"/>
                      <a:pt x="5465" y="6617"/>
                    </a:cubicBezTo>
                    <a:cubicBezTo>
                      <a:pt x="5422" y="6610"/>
                      <a:pt x="5377" y="6607"/>
                      <a:pt x="5333" y="6607"/>
                    </a:cubicBezTo>
                    <a:cubicBezTo>
                      <a:pt x="5145" y="6607"/>
                      <a:pt x="4950" y="6666"/>
                      <a:pt x="4787" y="6772"/>
                    </a:cubicBezTo>
                    <a:cubicBezTo>
                      <a:pt x="4715" y="6831"/>
                      <a:pt x="4703" y="6927"/>
                      <a:pt x="4751" y="6998"/>
                    </a:cubicBezTo>
                    <a:cubicBezTo>
                      <a:pt x="4789" y="7044"/>
                      <a:pt x="4838" y="7071"/>
                      <a:pt x="4886" y="7071"/>
                    </a:cubicBezTo>
                    <a:cubicBezTo>
                      <a:pt x="4913" y="7071"/>
                      <a:pt x="4940" y="7063"/>
                      <a:pt x="4965" y="7046"/>
                    </a:cubicBezTo>
                    <a:cubicBezTo>
                      <a:pt x="5072" y="6974"/>
                      <a:pt x="5191" y="6939"/>
                      <a:pt x="5310" y="6939"/>
                    </a:cubicBezTo>
                    <a:cubicBezTo>
                      <a:pt x="5298" y="7058"/>
                      <a:pt x="5287" y="7224"/>
                      <a:pt x="5298" y="7403"/>
                    </a:cubicBezTo>
                    <a:cubicBezTo>
                      <a:pt x="5049" y="7450"/>
                      <a:pt x="4820" y="7475"/>
                      <a:pt x="4609" y="7475"/>
                    </a:cubicBezTo>
                    <a:cubicBezTo>
                      <a:pt x="3761" y="7475"/>
                      <a:pt x="3208" y="7082"/>
                      <a:pt x="2846" y="6224"/>
                    </a:cubicBezTo>
                    <a:cubicBezTo>
                      <a:pt x="2798" y="6058"/>
                      <a:pt x="2762" y="5796"/>
                      <a:pt x="2798" y="5688"/>
                    </a:cubicBezTo>
                    <a:cubicBezTo>
                      <a:pt x="2822" y="5605"/>
                      <a:pt x="2786" y="5510"/>
                      <a:pt x="2691" y="5486"/>
                    </a:cubicBezTo>
                    <a:cubicBezTo>
                      <a:pt x="2672" y="5478"/>
                      <a:pt x="2652" y="5474"/>
                      <a:pt x="2633" y="5474"/>
                    </a:cubicBezTo>
                    <a:cubicBezTo>
                      <a:pt x="2568" y="5474"/>
                      <a:pt x="2507" y="5517"/>
                      <a:pt x="2489" y="5581"/>
                    </a:cubicBezTo>
                    <a:cubicBezTo>
                      <a:pt x="2429" y="5748"/>
                      <a:pt x="2453" y="5974"/>
                      <a:pt x="2489" y="6141"/>
                    </a:cubicBezTo>
                    <a:cubicBezTo>
                      <a:pt x="2469" y="6142"/>
                      <a:pt x="2450" y="6143"/>
                      <a:pt x="2431" y="6143"/>
                    </a:cubicBezTo>
                    <a:cubicBezTo>
                      <a:pt x="2141" y="6143"/>
                      <a:pt x="1950" y="5980"/>
                      <a:pt x="1905" y="5879"/>
                    </a:cubicBezTo>
                    <a:cubicBezTo>
                      <a:pt x="1893" y="5843"/>
                      <a:pt x="1858" y="5808"/>
                      <a:pt x="1810" y="5796"/>
                    </a:cubicBezTo>
                    <a:cubicBezTo>
                      <a:pt x="1789" y="5787"/>
                      <a:pt x="1771" y="5783"/>
                      <a:pt x="1753" y="5783"/>
                    </a:cubicBezTo>
                    <a:cubicBezTo>
                      <a:pt x="1701" y="5783"/>
                      <a:pt x="1658" y="5816"/>
                      <a:pt x="1596" y="5843"/>
                    </a:cubicBezTo>
                    <a:cubicBezTo>
                      <a:pt x="1552" y="5855"/>
                      <a:pt x="1509" y="5861"/>
                      <a:pt x="1466" y="5861"/>
                    </a:cubicBezTo>
                    <a:cubicBezTo>
                      <a:pt x="1050" y="5861"/>
                      <a:pt x="679" y="5315"/>
                      <a:pt x="798" y="4807"/>
                    </a:cubicBezTo>
                    <a:cubicBezTo>
                      <a:pt x="846" y="4653"/>
                      <a:pt x="643" y="4653"/>
                      <a:pt x="536" y="4260"/>
                    </a:cubicBezTo>
                    <a:cubicBezTo>
                      <a:pt x="417" y="3855"/>
                      <a:pt x="584" y="3462"/>
                      <a:pt x="893" y="3367"/>
                    </a:cubicBezTo>
                    <a:cubicBezTo>
                      <a:pt x="977" y="3343"/>
                      <a:pt x="1036" y="3248"/>
                      <a:pt x="1000" y="3164"/>
                    </a:cubicBezTo>
                    <a:cubicBezTo>
                      <a:pt x="798" y="2664"/>
                      <a:pt x="1131" y="2045"/>
                      <a:pt x="1596" y="2009"/>
                    </a:cubicBezTo>
                    <a:cubicBezTo>
                      <a:pt x="1667" y="2009"/>
                      <a:pt x="1739" y="1950"/>
                      <a:pt x="1739" y="1867"/>
                    </a:cubicBezTo>
                    <a:cubicBezTo>
                      <a:pt x="1781" y="1436"/>
                      <a:pt x="2175" y="1060"/>
                      <a:pt x="2570" y="1060"/>
                    </a:cubicBezTo>
                    <a:cubicBezTo>
                      <a:pt x="2623" y="1060"/>
                      <a:pt x="2675" y="1067"/>
                      <a:pt x="2727" y="1081"/>
                    </a:cubicBezTo>
                    <a:cubicBezTo>
                      <a:pt x="2736" y="1082"/>
                      <a:pt x="2745" y="1083"/>
                      <a:pt x="2754" y="1083"/>
                    </a:cubicBezTo>
                    <a:cubicBezTo>
                      <a:pt x="2816" y="1083"/>
                      <a:pt x="2874" y="1049"/>
                      <a:pt x="2905" y="997"/>
                    </a:cubicBezTo>
                    <a:cubicBezTo>
                      <a:pt x="3065" y="744"/>
                      <a:pt x="3387" y="579"/>
                      <a:pt x="3692" y="579"/>
                    </a:cubicBezTo>
                    <a:cubicBezTo>
                      <a:pt x="3773" y="579"/>
                      <a:pt x="3854" y="591"/>
                      <a:pt x="3929" y="616"/>
                    </a:cubicBezTo>
                    <a:cubicBezTo>
                      <a:pt x="3870" y="700"/>
                      <a:pt x="3810" y="819"/>
                      <a:pt x="3810" y="962"/>
                    </a:cubicBezTo>
                    <a:cubicBezTo>
                      <a:pt x="3774" y="962"/>
                      <a:pt x="3739" y="974"/>
                      <a:pt x="3703" y="974"/>
                    </a:cubicBezTo>
                    <a:cubicBezTo>
                      <a:pt x="3465" y="1045"/>
                      <a:pt x="3298" y="1212"/>
                      <a:pt x="3298" y="1212"/>
                    </a:cubicBezTo>
                    <a:cubicBezTo>
                      <a:pt x="3239" y="1271"/>
                      <a:pt x="3239" y="1378"/>
                      <a:pt x="3298" y="1438"/>
                    </a:cubicBezTo>
                    <a:cubicBezTo>
                      <a:pt x="3328" y="1468"/>
                      <a:pt x="3370" y="1483"/>
                      <a:pt x="3411" y="1483"/>
                    </a:cubicBezTo>
                    <a:cubicBezTo>
                      <a:pt x="3453" y="1483"/>
                      <a:pt x="3495" y="1468"/>
                      <a:pt x="3524" y="1438"/>
                    </a:cubicBezTo>
                    <a:cubicBezTo>
                      <a:pt x="3532" y="1422"/>
                      <a:pt x="3715" y="1247"/>
                      <a:pt x="3964" y="1247"/>
                    </a:cubicBezTo>
                    <a:cubicBezTo>
                      <a:pt x="4094" y="1247"/>
                      <a:pt x="4243" y="1295"/>
                      <a:pt x="4394" y="1438"/>
                    </a:cubicBezTo>
                    <a:cubicBezTo>
                      <a:pt x="4417" y="1462"/>
                      <a:pt x="4465" y="1474"/>
                      <a:pt x="4513" y="1474"/>
                    </a:cubicBezTo>
                    <a:cubicBezTo>
                      <a:pt x="4656" y="1474"/>
                      <a:pt x="4715" y="1295"/>
                      <a:pt x="4632" y="1200"/>
                    </a:cubicBezTo>
                    <a:cubicBezTo>
                      <a:pt x="4465" y="1033"/>
                      <a:pt x="4286" y="962"/>
                      <a:pt x="4132" y="926"/>
                    </a:cubicBezTo>
                    <a:cubicBezTo>
                      <a:pt x="4155" y="819"/>
                      <a:pt x="4251" y="688"/>
                      <a:pt x="4298" y="664"/>
                    </a:cubicBezTo>
                    <a:lnTo>
                      <a:pt x="4298" y="640"/>
                    </a:lnTo>
                    <a:cubicBezTo>
                      <a:pt x="4502" y="424"/>
                      <a:pt x="4770" y="329"/>
                      <a:pt x="5016" y="329"/>
                    </a:cubicBezTo>
                    <a:cubicBezTo>
                      <a:pt x="5257" y="329"/>
                      <a:pt x="5478" y="421"/>
                      <a:pt x="5596" y="581"/>
                    </a:cubicBezTo>
                    <a:cubicBezTo>
                      <a:pt x="5620" y="628"/>
                      <a:pt x="5668" y="640"/>
                      <a:pt x="5715" y="664"/>
                    </a:cubicBezTo>
                    <a:cubicBezTo>
                      <a:pt x="5763" y="664"/>
                      <a:pt x="5799" y="640"/>
                      <a:pt x="5834" y="616"/>
                    </a:cubicBezTo>
                    <a:cubicBezTo>
                      <a:pt x="5984" y="476"/>
                      <a:pt x="6190" y="411"/>
                      <a:pt x="6397" y="411"/>
                    </a:cubicBezTo>
                    <a:cubicBezTo>
                      <a:pt x="6700" y="411"/>
                      <a:pt x="7005" y="552"/>
                      <a:pt x="7132" y="807"/>
                    </a:cubicBezTo>
                    <a:cubicBezTo>
                      <a:pt x="7153" y="869"/>
                      <a:pt x="7210" y="904"/>
                      <a:pt x="7287" y="904"/>
                    </a:cubicBezTo>
                    <a:cubicBezTo>
                      <a:pt x="7299" y="904"/>
                      <a:pt x="7310" y="904"/>
                      <a:pt x="7323" y="902"/>
                    </a:cubicBezTo>
                    <a:cubicBezTo>
                      <a:pt x="7391" y="883"/>
                      <a:pt x="7462" y="874"/>
                      <a:pt x="7533" y="874"/>
                    </a:cubicBezTo>
                    <a:cubicBezTo>
                      <a:pt x="7908" y="874"/>
                      <a:pt x="8292" y="1123"/>
                      <a:pt x="8382" y="1474"/>
                    </a:cubicBezTo>
                    <a:cubicBezTo>
                      <a:pt x="8392" y="1544"/>
                      <a:pt x="8445" y="1598"/>
                      <a:pt x="8519" y="1598"/>
                    </a:cubicBezTo>
                    <a:cubicBezTo>
                      <a:pt x="8533" y="1598"/>
                      <a:pt x="8546" y="1596"/>
                      <a:pt x="8561" y="1593"/>
                    </a:cubicBezTo>
                    <a:cubicBezTo>
                      <a:pt x="8578" y="1591"/>
                      <a:pt x="8595" y="1590"/>
                      <a:pt x="8612" y="1590"/>
                    </a:cubicBezTo>
                    <a:cubicBezTo>
                      <a:pt x="8726" y="1590"/>
                      <a:pt x="8843" y="1624"/>
                      <a:pt x="8978" y="1676"/>
                    </a:cubicBezTo>
                    <a:cubicBezTo>
                      <a:pt x="8994" y="1682"/>
                      <a:pt x="9013" y="1685"/>
                      <a:pt x="9033" y="1685"/>
                    </a:cubicBezTo>
                    <a:cubicBezTo>
                      <a:pt x="9095" y="1685"/>
                      <a:pt x="9162" y="1654"/>
                      <a:pt x="9180" y="1581"/>
                    </a:cubicBezTo>
                    <a:cubicBezTo>
                      <a:pt x="9216" y="1497"/>
                      <a:pt x="9180" y="1402"/>
                      <a:pt x="9097" y="1378"/>
                    </a:cubicBezTo>
                    <a:cubicBezTo>
                      <a:pt x="8942" y="1319"/>
                      <a:pt x="8799" y="1271"/>
                      <a:pt x="8644" y="1271"/>
                    </a:cubicBezTo>
                    <a:cubicBezTo>
                      <a:pt x="8472" y="841"/>
                      <a:pt x="7989" y="547"/>
                      <a:pt x="7502" y="547"/>
                    </a:cubicBezTo>
                    <a:cubicBezTo>
                      <a:pt x="7450" y="547"/>
                      <a:pt x="7398" y="550"/>
                      <a:pt x="7346" y="557"/>
                    </a:cubicBezTo>
                    <a:cubicBezTo>
                      <a:pt x="7145" y="251"/>
                      <a:pt x="6767" y="81"/>
                      <a:pt x="6386" y="81"/>
                    </a:cubicBezTo>
                    <a:cubicBezTo>
                      <a:pt x="6159" y="81"/>
                      <a:pt x="5931" y="142"/>
                      <a:pt x="5739" y="271"/>
                    </a:cubicBezTo>
                    <a:cubicBezTo>
                      <a:pt x="5542" y="91"/>
                      <a:pt x="5272" y="1"/>
                      <a:pt x="4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468" name="Google Shape;468;p27"/>
          <p:cNvGrpSpPr/>
          <p:nvPr/>
        </p:nvGrpSpPr>
        <p:grpSpPr>
          <a:xfrm>
            <a:off x="2237576" y="3238581"/>
            <a:ext cx="687600" cy="687600"/>
            <a:chOff x="2237576" y="3314781"/>
            <a:chExt cx="687600" cy="687600"/>
          </a:xfrm>
        </p:grpSpPr>
        <p:sp>
          <p:nvSpPr>
            <p:cNvPr id="469" name="Google Shape;469;p27"/>
            <p:cNvSpPr/>
            <p:nvPr/>
          </p:nvSpPr>
          <p:spPr>
            <a:xfrm>
              <a:off x="2237576" y="3314781"/>
              <a:ext cx="687600" cy="6876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" name="Google Shape;470;p27"/>
            <p:cNvGrpSpPr/>
            <p:nvPr/>
          </p:nvGrpSpPr>
          <p:grpSpPr>
            <a:xfrm>
              <a:off x="2470999" y="3482407"/>
              <a:ext cx="220755" cy="352348"/>
              <a:chOff x="5829984" y="3350032"/>
              <a:chExt cx="220755" cy="352348"/>
            </a:xfrm>
          </p:grpSpPr>
          <p:sp>
            <p:nvSpPr>
              <p:cNvPr id="471" name="Google Shape;471;p27"/>
              <p:cNvSpPr/>
              <p:nvPr/>
            </p:nvSpPr>
            <p:spPr>
              <a:xfrm>
                <a:off x="5829984" y="3350032"/>
                <a:ext cx="220755" cy="352348"/>
              </a:xfrm>
              <a:custGeom>
                <a:rect b="b" l="l" r="r" t="t"/>
                <a:pathLst>
                  <a:path extrusionOk="0" h="11061" w="6930">
                    <a:moveTo>
                      <a:pt x="1989" y="333"/>
                    </a:moveTo>
                    <a:lnTo>
                      <a:pt x="1989" y="2060"/>
                    </a:lnTo>
                    <a:lnTo>
                      <a:pt x="1072" y="2060"/>
                    </a:lnTo>
                    <a:lnTo>
                      <a:pt x="1072" y="333"/>
                    </a:lnTo>
                    <a:close/>
                    <a:moveTo>
                      <a:pt x="3299" y="333"/>
                    </a:moveTo>
                    <a:lnTo>
                      <a:pt x="3299" y="2060"/>
                    </a:lnTo>
                    <a:lnTo>
                      <a:pt x="2322" y="2060"/>
                    </a:lnTo>
                    <a:lnTo>
                      <a:pt x="2322" y="333"/>
                    </a:lnTo>
                    <a:close/>
                    <a:moveTo>
                      <a:pt x="4608" y="333"/>
                    </a:moveTo>
                    <a:lnTo>
                      <a:pt x="4608" y="2060"/>
                    </a:lnTo>
                    <a:lnTo>
                      <a:pt x="3632" y="2060"/>
                    </a:lnTo>
                    <a:lnTo>
                      <a:pt x="3632" y="333"/>
                    </a:lnTo>
                    <a:close/>
                    <a:moveTo>
                      <a:pt x="5108" y="2381"/>
                    </a:moveTo>
                    <a:lnTo>
                      <a:pt x="5108" y="2774"/>
                    </a:lnTo>
                    <a:lnTo>
                      <a:pt x="1810" y="2774"/>
                    </a:lnTo>
                    <a:lnTo>
                      <a:pt x="1810" y="2381"/>
                    </a:lnTo>
                    <a:close/>
                    <a:moveTo>
                      <a:pt x="6085" y="3084"/>
                    </a:moveTo>
                    <a:cubicBezTo>
                      <a:pt x="6370" y="3084"/>
                      <a:pt x="6609" y="3322"/>
                      <a:pt x="6609" y="3608"/>
                    </a:cubicBezTo>
                    <a:lnTo>
                      <a:pt x="6609" y="10216"/>
                    </a:lnTo>
                    <a:cubicBezTo>
                      <a:pt x="6609" y="10489"/>
                      <a:pt x="6370" y="10728"/>
                      <a:pt x="6085" y="10728"/>
                    </a:cubicBezTo>
                    <a:lnTo>
                      <a:pt x="846" y="10728"/>
                    </a:lnTo>
                    <a:cubicBezTo>
                      <a:pt x="560" y="10728"/>
                      <a:pt x="322" y="10489"/>
                      <a:pt x="322" y="10216"/>
                    </a:cubicBezTo>
                    <a:lnTo>
                      <a:pt x="322" y="3608"/>
                    </a:lnTo>
                    <a:cubicBezTo>
                      <a:pt x="322" y="3322"/>
                      <a:pt x="560" y="3084"/>
                      <a:pt x="846" y="3084"/>
                    </a:cubicBezTo>
                    <a:close/>
                    <a:moveTo>
                      <a:pt x="905" y="0"/>
                    </a:moveTo>
                    <a:cubicBezTo>
                      <a:pt x="822" y="0"/>
                      <a:pt x="739" y="71"/>
                      <a:pt x="739" y="167"/>
                    </a:cubicBezTo>
                    <a:lnTo>
                      <a:pt x="739" y="2215"/>
                    </a:lnTo>
                    <a:cubicBezTo>
                      <a:pt x="739" y="2310"/>
                      <a:pt x="822" y="2381"/>
                      <a:pt x="905" y="2381"/>
                    </a:cubicBezTo>
                    <a:lnTo>
                      <a:pt x="1501" y="2381"/>
                    </a:lnTo>
                    <a:lnTo>
                      <a:pt x="1501" y="2762"/>
                    </a:lnTo>
                    <a:lnTo>
                      <a:pt x="846" y="2762"/>
                    </a:lnTo>
                    <a:cubicBezTo>
                      <a:pt x="382" y="2762"/>
                      <a:pt x="1" y="3143"/>
                      <a:pt x="1" y="3620"/>
                    </a:cubicBezTo>
                    <a:lnTo>
                      <a:pt x="1" y="10216"/>
                    </a:lnTo>
                    <a:cubicBezTo>
                      <a:pt x="1" y="10668"/>
                      <a:pt x="370" y="11061"/>
                      <a:pt x="846" y="11061"/>
                    </a:cubicBezTo>
                    <a:lnTo>
                      <a:pt x="6085" y="11061"/>
                    </a:lnTo>
                    <a:cubicBezTo>
                      <a:pt x="6549" y="11061"/>
                      <a:pt x="6930" y="10692"/>
                      <a:pt x="6930" y="10216"/>
                    </a:cubicBezTo>
                    <a:lnTo>
                      <a:pt x="6930" y="3608"/>
                    </a:lnTo>
                    <a:cubicBezTo>
                      <a:pt x="6930" y="3143"/>
                      <a:pt x="6549" y="2774"/>
                      <a:pt x="6085" y="2774"/>
                    </a:cubicBezTo>
                    <a:lnTo>
                      <a:pt x="5430" y="2774"/>
                    </a:lnTo>
                    <a:lnTo>
                      <a:pt x="5430" y="2381"/>
                    </a:lnTo>
                    <a:lnTo>
                      <a:pt x="6025" y="2381"/>
                    </a:lnTo>
                    <a:cubicBezTo>
                      <a:pt x="6108" y="2381"/>
                      <a:pt x="6192" y="2310"/>
                      <a:pt x="6192" y="2215"/>
                    </a:cubicBezTo>
                    <a:lnTo>
                      <a:pt x="6192" y="1191"/>
                    </a:lnTo>
                    <a:cubicBezTo>
                      <a:pt x="6192" y="1095"/>
                      <a:pt x="6108" y="1024"/>
                      <a:pt x="6025" y="1024"/>
                    </a:cubicBezTo>
                    <a:cubicBezTo>
                      <a:pt x="5942" y="1024"/>
                      <a:pt x="5858" y="1095"/>
                      <a:pt x="5858" y="1191"/>
                    </a:cubicBezTo>
                    <a:lnTo>
                      <a:pt x="5858" y="2048"/>
                    </a:lnTo>
                    <a:lnTo>
                      <a:pt x="4942" y="2048"/>
                    </a:lnTo>
                    <a:lnTo>
                      <a:pt x="4942" y="321"/>
                    </a:lnTo>
                    <a:lnTo>
                      <a:pt x="5858" y="321"/>
                    </a:lnTo>
                    <a:lnTo>
                      <a:pt x="5858" y="524"/>
                    </a:lnTo>
                    <a:cubicBezTo>
                      <a:pt x="5858" y="607"/>
                      <a:pt x="5942" y="679"/>
                      <a:pt x="6025" y="679"/>
                    </a:cubicBezTo>
                    <a:cubicBezTo>
                      <a:pt x="6108" y="679"/>
                      <a:pt x="6192" y="607"/>
                      <a:pt x="6192" y="524"/>
                    </a:cubicBezTo>
                    <a:lnTo>
                      <a:pt x="6192" y="167"/>
                    </a:lnTo>
                    <a:cubicBezTo>
                      <a:pt x="6192" y="71"/>
                      <a:pt x="6108" y="0"/>
                      <a:pt x="60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72" name="Google Shape;472;p27"/>
              <p:cNvSpPr/>
              <p:nvPr/>
            </p:nvSpPr>
            <p:spPr>
              <a:xfrm>
                <a:off x="5912297" y="3541927"/>
                <a:ext cx="56160" cy="56160"/>
              </a:xfrm>
              <a:custGeom>
                <a:rect b="b" l="l" r="r" t="t"/>
                <a:pathLst>
                  <a:path extrusionOk="0" h="1763" w="1763">
                    <a:moveTo>
                      <a:pt x="881" y="1"/>
                    </a:moveTo>
                    <a:cubicBezTo>
                      <a:pt x="798" y="1"/>
                      <a:pt x="715" y="72"/>
                      <a:pt x="715" y="167"/>
                    </a:cubicBezTo>
                    <a:lnTo>
                      <a:pt x="715" y="715"/>
                    </a:lnTo>
                    <a:lnTo>
                      <a:pt x="167" y="715"/>
                    </a:lnTo>
                    <a:cubicBezTo>
                      <a:pt x="84" y="715"/>
                      <a:pt x="0" y="798"/>
                      <a:pt x="0" y="882"/>
                    </a:cubicBezTo>
                    <a:cubicBezTo>
                      <a:pt x="0" y="977"/>
                      <a:pt x="84" y="1048"/>
                      <a:pt x="167" y="1048"/>
                    </a:cubicBezTo>
                    <a:lnTo>
                      <a:pt x="715" y="1048"/>
                    </a:lnTo>
                    <a:lnTo>
                      <a:pt x="715" y="1596"/>
                    </a:lnTo>
                    <a:cubicBezTo>
                      <a:pt x="715" y="1691"/>
                      <a:pt x="798" y="1763"/>
                      <a:pt x="881" y="1763"/>
                    </a:cubicBezTo>
                    <a:cubicBezTo>
                      <a:pt x="965" y="1763"/>
                      <a:pt x="1048" y="1691"/>
                      <a:pt x="1048" y="1596"/>
                    </a:cubicBezTo>
                    <a:lnTo>
                      <a:pt x="1048" y="1048"/>
                    </a:lnTo>
                    <a:lnTo>
                      <a:pt x="1596" y="1048"/>
                    </a:lnTo>
                    <a:cubicBezTo>
                      <a:pt x="1679" y="1048"/>
                      <a:pt x="1762" y="977"/>
                      <a:pt x="1762" y="882"/>
                    </a:cubicBezTo>
                    <a:cubicBezTo>
                      <a:pt x="1762" y="798"/>
                      <a:pt x="1679" y="715"/>
                      <a:pt x="1596" y="715"/>
                    </a:cubicBezTo>
                    <a:lnTo>
                      <a:pt x="1048" y="715"/>
                    </a:lnTo>
                    <a:lnTo>
                      <a:pt x="1048" y="167"/>
                    </a:lnTo>
                    <a:cubicBezTo>
                      <a:pt x="1048" y="72"/>
                      <a:pt x="965" y="1"/>
                      <a:pt x="8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73" name="Google Shape;473;p27"/>
              <p:cNvSpPr/>
              <p:nvPr/>
            </p:nvSpPr>
            <p:spPr>
              <a:xfrm>
                <a:off x="5885730" y="3515391"/>
                <a:ext cx="109263" cy="109263"/>
              </a:xfrm>
              <a:custGeom>
                <a:rect b="b" l="l" r="r" t="t"/>
                <a:pathLst>
                  <a:path extrusionOk="0" h="3430" w="3430">
                    <a:moveTo>
                      <a:pt x="1715" y="345"/>
                    </a:moveTo>
                    <a:cubicBezTo>
                      <a:pt x="2477" y="345"/>
                      <a:pt x="3096" y="976"/>
                      <a:pt x="3096" y="1727"/>
                    </a:cubicBezTo>
                    <a:cubicBezTo>
                      <a:pt x="3096" y="2489"/>
                      <a:pt x="2477" y="3120"/>
                      <a:pt x="1715" y="3120"/>
                    </a:cubicBezTo>
                    <a:cubicBezTo>
                      <a:pt x="953" y="3120"/>
                      <a:pt x="334" y="2489"/>
                      <a:pt x="334" y="1727"/>
                    </a:cubicBezTo>
                    <a:cubicBezTo>
                      <a:pt x="334" y="976"/>
                      <a:pt x="953" y="345"/>
                      <a:pt x="1715" y="345"/>
                    </a:cubicBezTo>
                    <a:close/>
                    <a:moveTo>
                      <a:pt x="1715" y="0"/>
                    </a:moveTo>
                    <a:cubicBezTo>
                      <a:pt x="775" y="0"/>
                      <a:pt x="1" y="762"/>
                      <a:pt x="1" y="1715"/>
                    </a:cubicBezTo>
                    <a:cubicBezTo>
                      <a:pt x="1" y="2667"/>
                      <a:pt x="775" y="3429"/>
                      <a:pt x="1715" y="3429"/>
                    </a:cubicBezTo>
                    <a:cubicBezTo>
                      <a:pt x="2656" y="3429"/>
                      <a:pt x="3430" y="2667"/>
                      <a:pt x="3430" y="1715"/>
                    </a:cubicBezTo>
                    <a:cubicBezTo>
                      <a:pt x="3430" y="774"/>
                      <a:pt x="2668" y="0"/>
                      <a:pt x="17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74" name="Google Shape;474;p27"/>
              <p:cNvSpPr/>
              <p:nvPr/>
            </p:nvSpPr>
            <p:spPr>
              <a:xfrm>
                <a:off x="5862986" y="3476305"/>
                <a:ext cx="154783" cy="188167"/>
              </a:xfrm>
              <a:custGeom>
                <a:rect b="b" l="l" r="r" t="t"/>
                <a:pathLst>
                  <a:path extrusionOk="0" h="5907" w="4859">
                    <a:moveTo>
                      <a:pt x="167" y="1"/>
                    </a:moveTo>
                    <a:cubicBezTo>
                      <a:pt x="84" y="1"/>
                      <a:pt x="0" y="72"/>
                      <a:pt x="0" y="156"/>
                    </a:cubicBezTo>
                    <a:lnTo>
                      <a:pt x="0" y="5740"/>
                    </a:lnTo>
                    <a:cubicBezTo>
                      <a:pt x="0" y="5835"/>
                      <a:pt x="84" y="5906"/>
                      <a:pt x="167" y="5906"/>
                    </a:cubicBezTo>
                    <a:lnTo>
                      <a:pt x="4691" y="5906"/>
                    </a:lnTo>
                    <a:cubicBezTo>
                      <a:pt x="4787" y="5906"/>
                      <a:pt x="4858" y="5835"/>
                      <a:pt x="4858" y="5740"/>
                    </a:cubicBezTo>
                    <a:lnTo>
                      <a:pt x="4858" y="156"/>
                    </a:lnTo>
                    <a:cubicBezTo>
                      <a:pt x="4858" y="72"/>
                      <a:pt x="4775" y="1"/>
                      <a:pt x="4691" y="1"/>
                    </a:cubicBezTo>
                    <a:lnTo>
                      <a:pt x="1715" y="1"/>
                    </a:lnTo>
                    <a:cubicBezTo>
                      <a:pt x="1632" y="1"/>
                      <a:pt x="1548" y="72"/>
                      <a:pt x="1548" y="156"/>
                    </a:cubicBezTo>
                    <a:cubicBezTo>
                      <a:pt x="1548" y="251"/>
                      <a:pt x="1632" y="322"/>
                      <a:pt x="1715" y="322"/>
                    </a:cubicBezTo>
                    <a:lnTo>
                      <a:pt x="4525" y="322"/>
                    </a:lnTo>
                    <a:lnTo>
                      <a:pt x="4525" y="5597"/>
                    </a:lnTo>
                    <a:lnTo>
                      <a:pt x="334" y="5597"/>
                    </a:lnTo>
                    <a:lnTo>
                      <a:pt x="334" y="322"/>
                    </a:lnTo>
                    <a:lnTo>
                      <a:pt x="881" y="322"/>
                    </a:lnTo>
                    <a:cubicBezTo>
                      <a:pt x="977" y="322"/>
                      <a:pt x="1048" y="251"/>
                      <a:pt x="1048" y="156"/>
                    </a:cubicBezTo>
                    <a:cubicBezTo>
                      <a:pt x="1048" y="72"/>
                      <a:pt x="977" y="1"/>
                      <a:pt x="8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475" name="Google Shape;475;p27"/>
          <p:cNvGrpSpPr/>
          <p:nvPr/>
        </p:nvGrpSpPr>
        <p:grpSpPr>
          <a:xfrm>
            <a:off x="6209371" y="1421717"/>
            <a:ext cx="687600" cy="687600"/>
            <a:chOff x="6209371" y="1497917"/>
            <a:chExt cx="687600" cy="687600"/>
          </a:xfrm>
        </p:grpSpPr>
        <p:sp>
          <p:nvSpPr>
            <p:cNvPr id="476" name="Google Shape;476;p27"/>
            <p:cNvSpPr/>
            <p:nvPr/>
          </p:nvSpPr>
          <p:spPr>
            <a:xfrm>
              <a:off x="6209371" y="1497917"/>
              <a:ext cx="687600" cy="6876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7" name="Google Shape;477;p27"/>
            <p:cNvGrpSpPr/>
            <p:nvPr/>
          </p:nvGrpSpPr>
          <p:grpSpPr>
            <a:xfrm>
              <a:off x="6410556" y="1663915"/>
              <a:ext cx="285230" cy="355597"/>
              <a:chOff x="8007400" y="2902278"/>
              <a:chExt cx="285230" cy="355597"/>
            </a:xfrm>
          </p:grpSpPr>
          <p:sp>
            <p:nvSpPr>
              <p:cNvPr id="478" name="Google Shape;478;p27"/>
              <p:cNvSpPr/>
              <p:nvPr/>
            </p:nvSpPr>
            <p:spPr>
              <a:xfrm>
                <a:off x="8134820" y="3165305"/>
                <a:ext cx="39851" cy="39851"/>
              </a:xfrm>
              <a:custGeom>
                <a:rect b="b" l="l" r="r" t="t"/>
                <a:pathLst>
                  <a:path extrusionOk="0" h="1251" w="1251">
                    <a:moveTo>
                      <a:pt x="632" y="310"/>
                    </a:moveTo>
                    <a:cubicBezTo>
                      <a:pt x="799" y="310"/>
                      <a:pt x="930" y="441"/>
                      <a:pt x="930" y="608"/>
                    </a:cubicBezTo>
                    <a:cubicBezTo>
                      <a:pt x="930" y="775"/>
                      <a:pt x="799" y="906"/>
                      <a:pt x="632" y="906"/>
                    </a:cubicBezTo>
                    <a:cubicBezTo>
                      <a:pt x="465" y="906"/>
                      <a:pt x="334" y="775"/>
                      <a:pt x="334" y="608"/>
                    </a:cubicBezTo>
                    <a:cubicBezTo>
                      <a:pt x="334" y="441"/>
                      <a:pt x="465" y="310"/>
                      <a:pt x="632" y="310"/>
                    </a:cubicBezTo>
                    <a:close/>
                    <a:moveTo>
                      <a:pt x="632" y="1"/>
                    </a:moveTo>
                    <a:cubicBezTo>
                      <a:pt x="287" y="1"/>
                      <a:pt x="1" y="275"/>
                      <a:pt x="1" y="620"/>
                    </a:cubicBezTo>
                    <a:cubicBezTo>
                      <a:pt x="1" y="965"/>
                      <a:pt x="287" y="1251"/>
                      <a:pt x="632" y="1251"/>
                    </a:cubicBezTo>
                    <a:cubicBezTo>
                      <a:pt x="977" y="1251"/>
                      <a:pt x="1251" y="965"/>
                      <a:pt x="1251" y="620"/>
                    </a:cubicBezTo>
                    <a:cubicBezTo>
                      <a:pt x="1251" y="275"/>
                      <a:pt x="977" y="1"/>
                      <a:pt x="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479" name="Google Shape;479;p27"/>
              <p:cNvSpPr/>
              <p:nvPr/>
            </p:nvSpPr>
            <p:spPr>
              <a:xfrm>
                <a:off x="8007400" y="2902278"/>
                <a:ext cx="285230" cy="355597"/>
              </a:xfrm>
              <a:custGeom>
                <a:rect b="b" l="l" r="r" t="t"/>
                <a:pathLst>
                  <a:path extrusionOk="0" h="11163" w="8954">
                    <a:moveTo>
                      <a:pt x="6528" y="337"/>
                    </a:moveTo>
                    <a:cubicBezTo>
                      <a:pt x="6549" y="337"/>
                      <a:pt x="6573" y="346"/>
                      <a:pt x="6596" y="364"/>
                    </a:cubicBezTo>
                    <a:lnTo>
                      <a:pt x="7632" y="1412"/>
                    </a:lnTo>
                    <a:cubicBezTo>
                      <a:pt x="7668" y="1435"/>
                      <a:pt x="7668" y="1483"/>
                      <a:pt x="7632" y="1519"/>
                    </a:cubicBezTo>
                    <a:lnTo>
                      <a:pt x="7489" y="1674"/>
                    </a:lnTo>
                    <a:cubicBezTo>
                      <a:pt x="7472" y="1691"/>
                      <a:pt x="7454" y="1700"/>
                      <a:pt x="7434" y="1700"/>
                    </a:cubicBezTo>
                    <a:cubicBezTo>
                      <a:pt x="7415" y="1700"/>
                      <a:pt x="7394" y="1691"/>
                      <a:pt x="7370" y="1674"/>
                    </a:cubicBezTo>
                    <a:lnTo>
                      <a:pt x="6323" y="626"/>
                    </a:lnTo>
                    <a:cubicBezTo>
                      <a:pt x="6299" y="590"/>
                      <a:pt x="6299" y="542"/>
                      <a:pt x="6323" y="519"/>
                    </a:cubicBezTo>
                    <a:lnTo>
                      <a:pt x="6477" y="364"/>
                    </a:lnTo>
                    <a:cubicBezTo>
                      <a:pt x="6489" y="346"/>
                      <a:pt x="6507" y="337"/>
                      <a:pt x="6528" y="337"/>
                    </a:cubicBezTo>
                    <a:close/>
                    <a:moveTo>
                      <a:pt x="6299" y="1066"/>
                    </a:moveTo>
                    <a:lnTo>
                      <a:pt x="7001" y="1769"/>
                    </a:lnTo>
                    <a:lnTo>
                      <a:pt x="6346" y="2424"/>
                    </a:lnTo>
                    <a:lnTo>
                      <a:pt x="5644" y="1721"/>
                    </a:lnTo>
                    <a:lnTo>
                      <a:pt x="6299" y="1066"/>
                    </a:lnTo>
                    <a:close/>
                    <a:moveTo>
                      <a:pt x="2155" y="4698"/>
                    </a:moveTo>
                    <a:lnTo>
                      <a:pt x="2453" y="4995"/>
                    </a:lnTo>
                    <a:lnTo>
                      <a:pt x="2215" y="5198"/>
                    </a:lnTo>
                    <a:cubicBezTo>
                      <a:pt x="2203" y="5216"/>
                      <a:pt x="2182" y="5225"/>
                      <a:pt x="2160" y="5225"/>
                    </a:cubicBezTo>
                    <a:cubicBezTo>
                      <a:pt x="2137" y="5225"/>
                      <a:pt x="2114" y="5216"/>
                      <a:pt x="2096" y="5198"/>
                    </a:cubicBezTo>
                    <a:lnTo>
                      <a:pt x="1941" y="5031"/>
                    </a:lnTo>
                    <a:cubicBezTo>
                      <a:pt x="1905" y="5007"/>
                      <a:pt x="1905" y="4948"/>
                      <a:pt x="1941" y="4924"/>
                    </a:cubicBezTo>
                    <a:lnTo>
                      <a:pt x="2155" y="4698"/>
                    </a:lnTo>
                    <a:close/>
                    <a:moveTo>
                      <a:pt x="2408" y="3865"/>
                    </a:moveTo>
                    <a:cubicBezTo>
                      <a:pt x="2416" y="3865"/>
                      <a:pt x="2422" y="3869"/>
                      <a:pt x="2429" y="3876"/>
                    </a:cubicBezTo>
                    <a:lnTo>
                      <a:pt x="2572" y="4031"/>
                    </a:lnTo>
                    <a:cubicBezTo>
                      <a:pt x="4203" y="5662"/>
                      <a:pt x="4144" y="5579"/>
                      <a:pt x="4108" y="5603"/>
                    </a:cubicBezTo>
                    <a:lnTo>
                      <a:pt x="3846" y="5876"/>
                    </a:lnTo>
                    <a:cubicBezTo>
                      <a:pt x="3842" y="5879"/>
                      <a:pt x="3839" y="5883"/>
                      <a:pt x="3835" y="5883"/>
                    </a:cubicBezTo>
                    <a:cubicBezTo>
                      <a:pt x="3804" y="5883"/>
                      <a:pt x="3678" y="5722"/>
                      <a:pt x="2120" y="4174"/>
                    </a:cubicBezTo>
                    <a:cubicBezTo>
                      <a:pt x="2096" y="4162"/>
                      <a:pt x="2096" y="4138"/>
                      <a:pt x="2120" y="4138"/>
                    </a:cubicBezTo>
                    <a:cubicBezTo>
                      <a:pt x="2328" y="3930"/>
                      <a:pt x="2378" y="3865"/>
                      <a:pt x="2408" y="3865"/>
                    </a:cubicBezTo>
                    <a:close/>
                    <a:moveTo>
                      <a:pt x="3025" y="5579"/>
                    </a:moveTo>
                    <a:lnTo>
                      <a:pt x="3322" y="5876"/>
                    </a:lnTo>
                    <a:lnTo>
                      <a:pt x="3084" y="6079"/>
                    </a:lnTo>
                    <a:cubicBezTo>
                      <a:pt x="3066" y="6097"/>
                      <a:pt x="3042" y="6106"/>
                      <a:pt x="3020" y="6106"/>
                    </a:cubicBezTo>
                    <a:cubicBezTo>
                      <a:pt x="2998" y="6106"/>
                      <a:pt x="2977" y="6097"/>
                      <a:pt x="2965" y="6079"/>
                    </a:cubicBezTo>
                    <a:lnTo>
                      <a:pt x="2798" y="5912"/>
                    </a:lnTo>
                    <a:cubicBezTo>
                      <a:pt x="2774" y="5888"/>
                      <a:pt x="2774" y="5829"/>
                      <a:pt x="2798" y="5793"/>
                    </a:cubicBezTo>
                    <a:lnTo>
                      <a:pt x="3025" y="5579"/>
                    </a:lnTo>
                    <a:close/>
                    <a:moveTo>
                      <a:pt x="3025" y="6936"/>
                    </a:moveTo>
                    <a:cubicBezTo>
                      <a:pt x="3072" y="6936"/>
                      <a:pt x="3096" y="6972"/>
                      <a:pt x="3096" y="7019"/>
                    </a:cubicBezTo>
                    <a:lnTo>
                      <a:pt x="3096" y="7269"/>
                    </a:lnTo>
                    <a:cubicBezTo>
                      <a:pt x="3096" y="7317"/>
                      <a:pt x="3072" y="7341"/>
                      <a:pt x="3025" y="7341"/>
                    </a:cubicBezTo>
                    <a:lnTo>
                      <a:pt x="405" y="7341"/>
                    </a:lnTo>
                    <a:cubicBezTo>
                      <a:pt x="369" y="7341"/>
                      <a:pt x="334" y="7305"/>
                      <a:pt x="334" y="7269"/>
                    </a:cubicBezTo>
                    <a:lnTo>
                      <a:pt x="334" y="7019"/>
                    </a:lnTo>
                    <a:cubicBezTo>
                      <a:pt x="334" y="6972"/>
                      <a:pt x="358" y="6936"/>
                      <a:pt x="405" y="6936"/>
                    </a:cubicBezTo>
                    <a:close/>
                    <a:moveTo>
                      <a:pt x="1834" y="7674"/>
                    </a:moveTo>
                    <a:cubicBezTo>
                      <a:pt x="2060" y="7960"/>
                      <a:pt x="2322" y="8210"/>
                      <a:pt x="2632" y="8401"/>
                    </a:cubicBezTo>
                    <a:cubicBezTo>
                      <a:pt x="2608" y="8448"/>
                      <a:pt x="2572" y="8496"/>
                      <a:pt x="2548" y="8520"/>
                    </a:cubicBezTo>
                    <a:cubicBezTo>
                      <a:pt x="2489" y="8591"/>
                      <a:pt x="2441" y="8663"/>
                      <a:pt x="2393" y="8746"/>
                    </a:cubicBezTo>
                    <a:cubicBezTo>
                      <a:pt x="2382" y="8770"/>
                      <a:pt x="2334" y="8805"/>
                      <a:pt x="2322" y="8853"/>
                    </a:cubicBezTo>
                    <a:cubicBezTo>
                      <a:pt x="1846" y="8555"/>
                      <a:pt x="1465" y="8151"/>
                      <a:pt x="1167" y="7674"/>
                    </a:cubicBezTo>
                    <a:close/>
                    <a:moveTo>
                      <a:pt x="4632" y="7793"/>
                    </a:moveTo>
                    <a:cubicBezTo>
                      <a:pt x="5870" y="7793"/>
                      <a:pt x="6846" y="8793"/>
                      <a:pt x="6918" y="9936"/>
                    </a:cubicBezTo>
                    <a:lnTo>
                      <a:pt x="2334" y="9936"/>
                    </a:lnTo>
                    <a:cubicBezTo>
                      <a:pt x="2417" y="8770"/>
                      <a:pt x="3406" y="7793"/>
                      <a:pt x="4632" y="7793"/>
                    </a:cubicBezTo>
                    <a:close/>
                    <a:moveTo>
                      <a:pt x="6525" y="1"/>
                    </a:moveTo>
                    <a:cubicBezTo>
                      <a:pt x="6421" y="1"/>
                      <a:pt x="6317" y="42"/>
                      <a:pt x="6239" y="126"/>
                    </a:cubicBezTo>
                    <a:lnTo>
                      <a:pt x="6084" y="269"/>
                    </a:lnTo>
                    <a:cubicBezTo>
                      <a:pt x="5942" y="423"/>
                      <a:pt x="5942" y="662"/>
                      <a:pt x="6073" y="804"/>
                    </a:cubicBezTo>
                    <a:lnTo>
                      <a:pt x="5406" y="1483"/>
                    </a:lnTo>
                    <a:lnTo>
                      <a:pt x="5251" y="1328"/>
                    </a:lnTo>
                    <a:cubicBezTo>
                      <a:pt x="5221" y="1299"/>
                      <a:pt x="5180" y="1284"/>
                      <a:pt x="5136" y="1284"/>
                    </a:cubicBezTo>
                    <a:cubicBezTo>
                      <a:pt x="5093" y="1284"/>
                      <a:pt x="5049" y="1299"/>
                      <a:pt x="5013" y="1328"/>
                    </a:cubicBezTo>
                    <a:lnTo>
                      <a:pt x="3977" y="2376"/>
                    </a:lnTo>
                    <a:cubicBezTo>
                      <a:pt x="3917" y="2436"/>
                      <a:pt x="3917" y="2531"/>
                      <a:pt x="3977" y="2614"/>
                    </a:cubicBezTo>
                    <a:cubicBezTo>
                      <a:pt x="4007" y="2644"/>
                      <a:pt x="4045" y="2659"/>
                      <a:pt x="4087" y="2659"/>
                    </a:cubicBezTo>
                    <a:cubicBezTo>
                      <a:pt x="4129" y="2659"/>
                      <a:pt x="4173" y="2644"/>
                      <a:pt x="4215" y="2614"/>
                    </a:cubicBezTo>
                    <a:lnTo>
                      <a:pt x="5132" y="1685"/>
                    </a:lnTo>
                    <a:lnTo>
                      <a:pt x="6299" y="2852"/>
                    </a:lnTo>
                    <a:lnTo>
                      <a:pt x="4060" y="5079"/>
                    </a:lnTo>
                    <a:lnTo>
                      <a:pt x="2905" y="3924"/>
                    </a:lnTo>
                    <a:lnTo>
                      <a:pt x="3739" y="3090"/>
                    </a:lnTo>
                    <a:cubicBezTo>
                      <a:pt x="3798" y="3031"/>
                      <a:pt x="3798" y="2924"/>
                      <a:pt x="3739" y="2864"/>
                    </a:cubicBezTo>
                    <a:cubicBezTo>
                      <a:pt x="3709" y="2834"/>
                      <a:pt x="3667" y="2820"/>
                      <a:pt x="3624" y="2820"/>
                    </a:cubicBezTo>
                    <a:cubicBezTo>
                      <a:pt x="3581" y="2820"/>
                      <a:pt x="3536" y="2834"/>
                      <a:pt x="3501" y="2864"/>
                    </a:cubicBezTo>
                    <a:lnTo>
                      <a:pt x="2667" y="3698"/>
                    </a:lnTo>
                    <a:lnTo>
                      <a:pt x="2632" y="3662"/>
                    </a:lnTo>
                    <a:cubicBezTo>
                      <a:pt x="2566" y="3596"/>
                      <a:pt x="2477" y="3564"/>
                      <a:pt x="2388" y="3564"/>
                    </a:cubicBezTo>
                    <a:cubicBezTo>
                      <a:pt x="2298" y="3564"/>
                      <a:pt x="2209" y="3596"/>
                      <a:pt x="2143" y="3662"/>
                    </a:cubicBezTo>
                    <a:lnTo>
                      <a:pt x="1870" y="3936"/>
                    </a:lnTo>
                    <a:cubicBezTo>
                      <a:pt x="1739" y="4067"/>
                      <a:pt x="1739" y="4293"/>
                      <a:pt x="1870" y="4424"/>
                    </a:cubicBezTo>
                    <a:lnTo>
                      <a:pt x="1905" y="4460"/>
                    </a:lnTo>
                    <a:cubicBezTo>
                      <a:pt x="1751" y="4638"/>
                      <a:pt x="1548" y="4722"/>
                      <a:pt x="1548" y="4972"/>
                    </a:cubicBezTo>
                    <a:cubicBezTo>
                      <a:pt x="1548" y="5079"/>
                      <a:pt x="1596" y="5186"/>
                      <a:pt x="1667" y="5269"/>
                    </a:cubicBezTo>
                    <a:cubicBezTo>
                      <a:pt x="1786" y="5376"/>
                      <a:pt x="1870" y="5555"/>
                      <a:pt x="2132" y="5555"/>
                    </a:cubicBezTo>
                    <a:cubicBezTo>
                      <a:pt x="2382" y="5555"/>
                      <a:pt x="2465" y="5353"/>
                      <a:pt x="2644" y="5198"/>
                    </a:cubicBezTo>
                    <a:lnTo>
                      <a:pt x="2763" y="5317"/>
                    </a:lnTo>
                    <a:cubicBezTo>
                      <a:pt x="2620" y="5495"/>
                      <a:pt x="2405" y="5591"/>
                      <a:pt x="2405" y="5841"/>
                    </a:cubicBezTo>
                    <a:cubicBezTo>
                      <a:pt x="2405" y="6079"/>
                      <a:pt x="2608" y="6186"/>
                      <a:pt x="2691" y="6305"/>
                    </a:cubicBezTo>
                    <a:cubicBezTo>
                      <a:pt x="2763" y="6377"/>
                      <a:pt x="2870" y="6424"/>
                      <a:pt x="2989" y="6424"/>
                    </a:cubicBezTo>
                    <a:cubicBezTo>
                      <a:pt x="3239" y="6424"/>
                      <a:pt x="3334" y="6210"/>
                      <a:pt x="3513" y="6067"/>
                    </a:cubicBezTo>
                    <a:cubicBezTo>
                      <a:pt x="3525" y="6079"/>
                      <a:pt x="3620" y="6198"/>
                      <a:pt x="3798" y="6198"/>
                    </a:cubicBezTo>
                    <a:cubicBezTo>
                      <a:pt x="3882" y="6198"/>
                      <a:pt x="3977" y="6162"/>
                      <a:pt x="4048" y="6091"/>
                    </a:cubicBezTo>
                    <a:lnTo>
                      <a:pt x="4310" y="5829"/>
                    </a:lnTo>
                    <a:cubicBezTo>
                      <a:pt x="4453" y="5686"/>
                      <a:pt x="4453" y="5472"/>
                      <a:pt x="4310" y="5329"/>
                    </a:cubicBezTo>
                    <a:lnTo>
                      <a:pt x="4287" y="5305"/>
                    </a:lnTo>
                    <a:lnTo>
                      <a:pt x="6239" y="3352"/>
                    </a:lnTo>
                    <a:cubicBezTo>
                      <a:pt x="6930" y="3924"/>
                      <a:pt x="7335" y="4733"/>
                      <a:pt x="7335" y="5626"/>
                    </a:cubicBezTo>
                    <a:cubicBezTo>
                      <a:pt x="7335" y="6555"/>
                      <a:pt x="6906" y="7412"/>
                      <a:pt x="6156" y="7984"/>
                    </a:cubicBezTo>
                    <a:cubicBezTo>
                      <a:pt x="5690" y="7638"/>
                      <a:pt x="5153" y="7470"/>
                      <a:pt x="4619" y="7470"/>
                    </a:cubicBezTo>
                    <a:cubicBezTo>
                      <a:pt x="3993" y="7470"/>
                      <a:pt x="3371" y="7701"/>
                      <a:pt x="2870" y="8151"/>
                    </a:cubicBezTo>
                    <a:cubicBezTo>
                      <a:pt x="2644" y="8008"/>
                      <a:pt x="2453" y="7853"/>
                      <a:pt x="2274" y="7650"/>
                    </a:cubicBezTo>
                    <a:lnTo>
                      <a:pt x="3025" y="7650"/>
                    </a:lnTo>
                    <a:cubicBezTo>
                      <a:pt x="3239" y="7650"/>
                      <a:pt x="3417" y="7472"/>
                      <a:pt x="3417" y="7258"/>
                    </a:cubicBezTo>
                    <a:lnTo>
                      <a:pt x="3417" y="6996"/>
                    </a:lnTo>
                    <a:cubicBezTo>
                      <a:pt x="3417" y="6781"/>
                      <a:pt x="3239" y="6603"/>
                      <a:pt x="3025" y="6603"/>
                    </a:cubicBezTo>
                    <a:lnTo>
                      <a:pt x="405" y="6603"/>
                    </a:lnTo>
                    <a:cubicBezTo>
                      <a:pt x="179" y="6603"/>
                      <a:pt x="0" y="6781"/>
                      <a:pt x="0" y="6996"/>
                    </a:cubicBezTo>
                    <a:lnTo>
                      <a:pt x="0" y="7258"/>
                    </a:lnTo>
                    <a:cubicBezTo>
                      <a:pt x="0" y="7472"/>
                      <a:pt x="179" y="7650"/>
                      <a:pt x="405" y="7650"/>
                    </a:cubicBezTo>
                    <a:lnTo>
                      <a:pt x="774" y="7650"/>
                    </a:lnTo>
                    <a:cubicBezTo>
                      <a:pt x="1036" y="8162"/>
                      <a:pt x="1548" y="8722"/>
                      <a:pt x="2191" y="9127"/>
                    </a:cubicBezTo>
                    <a:cubicBezTo>
                      <a:pt x="2084" y="9377"/>
                      <a:pt x="2036" y="9651"/>
                      <a:pt x="2012" y="9936"/>
                    </a:cubicBezTo>
                    <a:lnTo>
                      <a:pt x="846" y="9936"/>
                    </a:lnTo>
                    <a:cubicBezTo>
                      <a:pt x="774" y="9936"/>
                      <a:pt x="715" y="9972"/>
                      <a:pt x="703" y="10032"/>
                    </a:cubicBezTo>
                    <a:lnTo>
                      <a:pt x="346" y="10948"/>
                    </a:lnTo>
                    <a:cubicBezTo>
                      <a:pt x="298" y="11044"/>
                      <a:pt x="381" y="11163"/>
                      <a:pt x="488" y="11163"/>
                    </a:cubicBezTo>
                    <a:lnTo>
                      <a:pt x="1393" y="11163"/>
                    </a:lnTo>
                    <a:cubicBezTo>
                      <a:pt x="1489" y="11163"/>
                      <a:pt x="1560" y="11091"/>
                      <a:pt x="1560" y="11008"/>
                    </a:cubicBezTo>
                    <a:cubicBezTo>
                      <a:pt x="1560" y="10913"/>
                      <a:pt x="1489" y="10841"/>
                      <a:pt x="1393" y="10841"/>
                    </a:cubicBezTo>
                    <a:lnTo>
                      <a:pt x="739" y="10841"/>
                    </a:lnTo>
                    <a:lnTo>
                      <a:pt x="965" y="10258"/>
                    </a:lnTo>
                    <a:lnTo>
                      <a:pt x="8299" y="10258"/>
                    </a:lnTo>
                    <a:lnTo>
                      <a:pt x="8525" y="10841"/>
                    </a:lnTo>
                    <a:lnTo>
                      <a:pt x="2167" y="10841"/>
                    </a:lnTo>
                    <a:cubicBezTo>
                      <a:pt x="2084" y="10841"/>
                      <a:pt x="2012" y="10913"/>
                      <a:pt x="2012" y="11008"/>
                    </a:cubicBezTo>
                    <a:cubicBezTo>
                      <a:pt x="2012" y="11091"/>
                      <a:pt x="2084" y="11163"/>
                      <a:pt x="2167" y="11163"/>
                    </a:cubicBezTo>
                    <a:lnTo>
                      <a:pt x="8763" y="11163"/>
                    </a:lnTo>
                    <a:cubicBezTo>
                      <a:pt x="8882" y="11163"/>
                      <a:pt x="8954" y="11044"/>
                      <a:pt x="8918" y="10948"/>
                    </a:cubicBezTo>
                    <a:lnTo>
                      <a:pt x="8561" y="10044"/>
                    </a:lnTo>
                    <a:cubicBezTo>
                      <a:pt x="8525" y="9984"/>
                      <a:pt x="8466" y="9936"/>
                      <a:pt x="8406" y="9936"/>
                    </a:cubicBezTo>
                    <a:lnTo>
                      <a:pt x="7251" y="9936"/>
                    </a:lnTo>
                    <a:cubicBezTo>
                      <a:pt x="7216" y="9555"/>
                      <a:pt x="7132" y="9198"/>
                      <a:pt x="6965" y="8889"/>
                    </a:cubicBezTo>
                    <a:cubicBezTo>
                      <a:pt x="7847" y="8210"/>
                      <a:pt x="8430" y="7174"/>
                      <a:pt x="8525" y="6067"/>
                    </a:cubicBezTo>
                    <a:cubicBezTo>
                      <a:pt x="8537" y="5972"/>
                      <a:pt x="8466" y="5900"/>
                      <a:pt x="8382" y="5888"/>
                    </a:cubicBezTo>
                    <a:cubicBezTo>
                      <a:pt x="8371" y="5886"/>
                      <a:pt x="8360" y="5884"/>
                      <a:pt x="8350" y="5884"/>
                    </a:cubicBezTo>
                    <a:cubicBezTo>
                      <a:pt x="8271" y="5884"/>
                      <a:pt x="8214" y="5958"/>
                      <a:pt x="8204" y="6031"/>
                    </a:cubicBezTo>
                    <a:cubicBezTo>
                      <a:pt x="8097" y="7043"/>
                      <a:pt x="7597" y="7972"/>
                      <a:pt x="6799" y="8603"/>
                    </a:cubicBezTo>
                    <a:cubicBezTo>
                      <a:pt x="6751" y="8543"/>
                      <a:pt x="6715" y="8508"/>
                      <a:pt x="6668" y="8460"/>
                    </a:cubicBezTo>
                    <a:cubicBezTo>
                      <a:pt x="6608" y="8389"/>
                      <a:pt x="6537" y="8293"/>
                      <a:pt x="6454" y="8222"/>
                    </a:cubicBezTo>
                    <a:lnTo>
                      <a:pt x="6430" y="8186"/>
                    </a:lnTo>
                    <a:cubicBezTo>
                      <a:pt x="8037" y="6912"/>
                      <a:pt x="8097" y="4460"/>
                      <a:pt x="6477" y="3114"/>
                    </a:cubicBezTo>
                    <a:lnTo>
                      <a:pt x="6632" y="2948"/>
                    </a:lnTo>
                    <a:cubicBezTo>
                      <a:pt x="6692" y="2888"/>
                      <a:pt x="6692" y="2793"/>
                      <a:pt x="6632" y="2733"/>
                    </a:cubicBezTo>
                    <a:lnTo>
                      <a:pt x="6561" y="2650"/>
                    </a:lnTo>
                    <a:lnTo>
                      <a:pt x="6656" y="2567"/>
                    </a:lnTo>
                    <a:cubicBezTo>
                      <a:pt x="7013" y="2793"/>
                      <a:pt x="7489" y="3305"/>
                      <a:pt x="7799" y="3900"/>
                    </a:cubicBezTo>
                    <a:cubicBezTo>
                      <a:pt x="8037" y="4352"/>
                      <a:pt x="8168" y="4876"/>
                      <a:pt x="8216" y="5376"/>
                    </a:cubicBezTo>
                    <a:cubicBezTo>
                      <a:pt x="8216" y="5465"/>
                      <a:pt x="8287" y="5532"/>
                      <a:pt x="8373" y="5532"/>
                    </a:cubicBezTo>
                    <a:cubicBezTo>
                      <a:pt x="8380" y="5532"/>
                      <a:pt x="8387" y="5532"/>
                      <a:pt x="8394" y="5531"/>
                    </a:cubicBezTo>
                    <a:cubicBezTo>
                      <a:pt x="8478" y="5531"/>
                      <a:pt x="8561" y="5436"/>
                      <a:pt x="8537" y="5353"/>
                    </a:cubicBezTo>
                    <a:cubicBezTo>
                      <a:pt x="8454" y="4138"/>
                      <a:pt x="7858" y="3055"/>
                      <a:pt x="6894" y="2328"/>
                    </a:cubicBezTo>
                    <a:lnTo>
                      <a:pt x="7251" y="1971"/>
                    </a:lnTo>
                    <a:cubicBezTo>
                      <a:pt x="7317" y="2002"/>
                      <a:pt x="7384" y="2017"/>
                      <a:pt x="7446" y="2017"/>
                    </a:cubicBezTo>
                    <a:cubicBezTo>
                      <a:pt x="7551" y="2017"/>
                      <a:pt x="7644" y="1975"/>
                      <a:pt x="7704" y="1900"/>
                    </a:cubicBezTo>
                    <a:lnTo>
                      <a:pt x="7858" y="1745"/>
                    </a:lnTo>
                    <a:cubicBezTo>
                      <a:pt x="8025" y="1578"/>
                      <a:pt x="8025" y="1328"/>
                      <a:pt x="7858" y="1162"/>
                    </a:cubicBezTo>
                    <a:lnTo>
                      <a:pt x="6811" y="126"/>
                    </a:lnTo>
                    <a:cubicBezTo>
                      <a:pt x="6733" y="42"/>
                      <a:pt x="6629" y="1"/>
                      <a:pt x="6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4"/>
          <p:cNvSpPr txBox="1"/>
          <p:nvPr>
            <p:ph type="title"/>
          </p:nvPr>
        </p:nvSpPr>
        <p:spPr>
          <a:xfrm>
            <a:off x="5305828" y="3096075"/>
            <a:ext cx="3285000" cy="174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faire avec les pilules?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5"/>
          <p:cNvSpPr/>
          <p:nvPr/>
        </p:nvSpPr>
        <p:spPr>
          <a:xfrm>
            <a:off x="3999093" y="1627751"/>
            <a:ext cx="1136100" cy="1136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5"/>
          <p:cNvSpPr/>
          <p:nvPr/>
        </p:nvSpPr>
        <p:spPr>
          <a:xfrm>
            <a:off x="-918971" y="1650400"/>
            <a:ext cx="3448800" cy="10908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5"/>
          <p:cNvSpPr/>
          <p:nvPr/>
        </p:nvSpPr>
        <p:spPr>
          <a:xfrm>
            <a:off x="6613429" y="1650400"/>
            <a:ext cx="3448800" cy="10908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55"/>
          <p:cNvSpPr txBox="1"/>
          <p:nvPr>
            <p:ph type="ctrTitle"/>
          </p:nvPr>
        </p:nvSpPr>
        <p:spPr>
          <a:xfrm>
            <a:off x="720200" y="393398"/>
            <a:ext cx="77037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faire?</a:t>
            </a:r>
            <a:endParaRPr/>
          </a:p>
        </p:txBody>
      </p:sp>
      <p:sp>
        <p:nvSpPr>
          <p:cNvPr id="925" name="Google Shape;925;p55"/>
          <p:cNvSpPr txBox="1"/>
          <p:nvPr>
            <p:ph idx="1" type="subTitle"/>
          </p:nvPr>
        </p:nvSpPr>
        <p:spPr>
          <a:xfrm>
            <a:off x="788354" y="3613181"/>
            <a:ext cx="1691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/>
              <a:t>Les données sont inconsistantes et ne permettent pas une conclusion hors de tout doute.</a:t>
            </a:r>
            <a:endParaRPr b="0"/>
          </a:p>
        </p:txBody>
      </p:sp>
      <p:sp>
        <p:nvSpPr>
          <p:cNvPr id="926" name="Google Shape;926;p55"/>
          <p:cNvSpPr txBox="1"/>
          <p:nvPr>
            <p:ph idx="2" type="subTitle"/>
          </p:nvPr>
        </p:nvSpPr>
        <p:spPr>
          <a:xfrm flipH="1">
            <a:off x="3726653" y="3612930"/>
            <a:ext cx="16938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-Possibles bienfaits a/n de la mortalité et cardiovasculaire;</a:t>
            </a:r>
            <a:endParaRPr b="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/>
              <a:t>-Aucune conclusion a/n rénal.</a:t>
            </a:r>
            <a:endParaRPr b="0"/>
          </a:p>
        </p:txBody>
      </p:sp>
      <p:sp>
        <p:nvSpPr>
          <p:cNvPr id="927" name="Google Shape;927;p55"/>
          <p:cNvSpPr txBox="1"/>
          <p:nvPr>
            <p:ph idx="3" type="subTitle"/>
          </p:nvPr>
        </p:nvSpPr>
        <p:spPr>
          <a:xfrm flipH="1">
            <a:off x="6667057" y="3821381"/>
            <a:ext cx="1691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/>
              <a:t>D’autant plus important!</a:t>
            </a:r>
            <a:endParaRPr b="0"/>
          </a:p>
        </p:txBody>
      </p:sp>
      <p:sp>
        <p:nvSpPr>
          <p:cNvPr id="928" name="Google Shape;928;p55"/>
          <p:cNvSpPr txBox="1"/>
          <p:nvPr>
            <p:ph idx="4" type="subTitle"/>
          </p:nvPr>
        </p:nvSpPr>
        <p:spPr>
          <a:xfrm>
            <a:off x="713204" y="3215275"/>
            <a:ext cx="1842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 final,</a:t>
            </a:r>
            <a:endParaRPr/>
          </a:p>
        </p:txBody>
      </p:sp>
      <p:sp>
        <p:nvSpPr>
          <p:cNvPr id="929" name="Google Shape;929;p55"/>
          <p:cNvSpPr txBox="1"/>
          <p:nvPr>
            <p:ph idx="5" type="subTitle"/>
          </p:nvPr>
        </p:nvSpPr>
        <p:spPr>
          <a:xfrm flipH="1">
            <a:off x="3654653" y="3215263"/>
            <a:ext cx="18378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Bienfait/Risque?</a:t>
            </a:r>
            <a:endParaRPr/>
          </a:p>
        </p:txBody>
      </p:sp>
      <p:sp>
        <p:nvSpPr>
          <p:cNvPr id="930" name="Google Shape;930;p55"/>
          <p:cNvSpPr txBox="1"/>
          <p:nvPr>
            <p:ph idx="6" type="subTitle"/>
          </p:nvPr>
        </p:nvSpPr>
        <p:spPr>
          <a:xfrm flipH="1">
            <a:off x="6592007" y="3215263"/>
            <a:ext cx="18378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Faire intervenir le patient</a:t>
            </a:r>
            <a:endParaRPr/>
          </a:p>
        </p:txBody>
      </p:sp>
      <p:grpSp>
        <p:nvGrpSpPr>
          <p:cNvPr id="931" name="Google Shape;931;p55"/>
          <p:cNvGrpSpPr/>
          <p:nvPr/>
        </p:nvGrpSpPr>
        <p:grpSpPr>
          <a:xfrm flipH="1">
            <a:off x="4337920" y="1857799"/>
            <a:ext cx="471266" cy="627840"/>
            <a:chOff x="6709751" y="2881842"/>
            <a:chExt cx="261075" cy="347815"/>
          </a:xfrm>
        </p:grpSpPr>
        <p:sp>
          <p:nvSpPr>
            <p:cNvPr id="932" name="Google Shape;932;p55"/>
            <p:cNvSpPr/>
            <p:nvPr/>
          </p:nvSpPr>
          <p:spPr>
            <a:xfrm>
              <a:off x="6709751" y="2881842"/>
              <a:ext cx="261075" cy="347815"/>
            </a:xfrm>
            <a:custGeom>
              <a:rect b="b" l="l" r="r" t="t"/>
              <a:pathLst>
                <a:path extrusionOk="0" h="10979" w="8241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5"/>
            <p:cNvSpPr/>
            <p:nvPr/>
          </p:nvSpPr>
          <p:spPr>
            <a:xfrm>
              <a:off x="6819522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5"/>
            <p:cNvSpPr/>
            <p:nvPr/>
          </p:nvSpPr>
          <p:spPr>
            <a:xfrm>
              <a:off x="6803682" y="3006344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5"/>
            <p:cNvSpPr/>
            <p:nvPr/>
          </p:nvSpPr>
          <p:spPr>
            <a:xfrm>
              <a:off x="6868183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5"/>
            <p:cNvSpPr/>
            <p:nvPr/>
          </p:nvSpPr>
          <p:spPr>
            <a:xfrm>
              <a:off x="6798011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5"/>
            <p:cNvSpPr/>
            <p:nvPr/>
          </p:nvSpPr>
          <p:spPr>
            <a:xfrm>
              <a:off x="6862892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55"/>
          <p:cNvGrpSpPr/>
          <p:nvPr/>
        </p:nvGrpSpPr>
        <p:grpSpPr>
          <a:xfrm flipH="1">
            <a:off x="7258633" y="1849279"/>
            <a:ext cx="504548" cy="644882"/>
            <a:chOff x="4897750" y="2415639"/>
            <a:chExt cx="279513" cy="357255"/>
          </a:xfrm>
        </p:grpSpPr>
        <p:sp>
          <p:nvSpPr>
            <p:cNvPr id="939" name="Google Shape;939;p55"/>
            <p:cNvSpPr/>
            <p:nvPr/>
          </p:nvSpPr>
          <p:spPr>
            <a:xfrm>
              <a:off x="4964119" y="2715522"/>
              <a:ext cx="10613" cy="55472"/>
            </a:xfrm>
            <a:custGeom>
              <a:rect b="b" l="l" r="r" t="t"/>
              <a:pathLst>
                <a:path extrusionOk="0" h="1751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5"/>
            <p:cNvSpPr/>
            <p:nvPr/>
          </p:nvSpPr>
          <p:spPr>
            <a:xfrm>
              <a:off x="5098031" y="2715522"/>
              <a:ext cx="10581" cy="55472"/>
            </a:xfrm>
            <a:custGeom>
              <a:rect b="b" l="l" r="r" t="t"/>
              <a:pathLst>
                <a:path extrusionOk="0" h="1751" w="33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5"/>
            <p:cNvSpPr/>
            <p:nvPr/>
          </p:nvSpPr>
          <p:spPr>
            <a:xfrm>
              <a:off x="4897750" y="2415639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5"/>
            <p:cNvSpPr/>
            <p:nvPr/>
          </p:nvSpPr>
          <p:spPr>
            <a:xfrm>
              <a:off x="4997700" y="25265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5"/>
            <p:cNvSpPr/>
            <p:nvPr/>
          </p:nvSpPr>
          <p:spPr>
            <a:xfrm>
              <a:off x="5064830" y="25265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5"/>
            <p:cNvSpPr/>
            <p:nvPr/>
          </p:nvSpPr>
          <p:spPr>
            <a:xfrm>
              <a:off x="5013160" y="256586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5"/>
            <p:cNvSpPr/>
            <p:nvPr/>
          </p:nvSpPr>
          <p:spPr>
            <a:xfrm>
              <a:off x="4992030" y="2509570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5"/>
            <p:cNvSpPr/>
            <p:nvPr/>
          </p:nvSpPr>
          <p:spPr>
            <a:xfrm>
              <a:off x="5059191" y="2509570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55"/>
          <p:cNvGrpSpPr/>
          <p:nvPr/>
        </p:nvGrpSpPr>
        <p:grpSpPr>
          <a:xfrm>
            <a:off x="1395197" y="1852710"/>
            <a:ext cx="478014" cy="638019"/>
            <a:chOff x="5812066" y="2416019"/>
            <a:chExt cx="264813" cy="353454"/>
          </a:xfrm>
        </p:grpSpPr>
        <p:sp>
          <p:nvSpPr>
            <p:cNvPr id="948" name="Google Shape;948;p55"/>
            <p:cNvSpPr/>
            <p:nvPr/>
          </p:nvSpPr>
          <p:spPr>
            <a:xfrm>
              <a:off x="5812066" y="2416019"/>
              <a:ext cx="264813" cy="353454"/>
            </a:xfrm>
            <a:custGeom>
              <a:rect b="b" l="l" r="r" t="t"/>
              <a:pathLst>
                <a:path extrusionOk="0" h="11157" w="8359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5"/>
            <p:cNvSpPr/>
            <p:nvPr/>
          </p:nvSpPr>
          <p:spPr>
            <a:xfrm>
              <a:off x="5923707" y="2588136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5"/>
            <p:cNvSpPr/>
            <p:nvPr/>
          </p:nvSpPr>
          <p:spPr>
            <a:xfrm>
              <a:off x="5983677" y="2742291"/>
              <a:ext cx="10201" cy="26833"/>
            </a:xfrm>
            <a:custGeom>
              <a:rect b="b" l="l" r="r" t="t"/>
              <a:pathLst>
                <a:path extrusionOk="0" h="847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5"/>
            <p:cNvSpPr/>
            <p:nvPr/>
          </p:nvSpPr>
          <p:spPr>
            <a:xfrm>
              <a:off x="5906726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5"/>
            <p:cNvSpPr/>
            <p:nvPr/>
          </p:nvSpPr>
          <p:spPr>
            <a:xfrm>
              <a:off x="5972747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5"/>
            <p:cNvSpPr/>
            <p:nvPr/>
          </p:nvSpPr>
          <p:spPr>
            <a:xfrm>
              <a:off x="5901055" y="2526931"/>
              <a:ext cx="16252" cy="10581"/>
            </a:xfrm>
            <a:custGeom>
              <a:rect b="b" l="l" r="r" t="t"/>
              <a:pathLst>
                <a:path extrusionOk="0" h="334" w="513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5972367" y="2526899"/>
              <a:ext cx="16220" cy="10613"/>
            </a:xfrm>
            <a:custGeom>
              <a:rect b="b" l="l" r="r" t="t"/>
              <a:pathLst>
                <a:path extrusionOk="0" h="335" w="512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6"/>
          <p:cNvSpPr txBox="1"/>
          <p:nvPr>
            <p:ph type="ctrTitle"/>
          </p:nvPr>
        </p:nvSpPr>
        <p:spPr>
          <a:xfrm>
            <a:off x="939300" y="399013"/>
            <a:ext cx="7265400" cy="17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4"/>
                </a:solidFill>
              </a:rPr>
              <a:t>Merci de votre écoute!</a:t>
            </a:r>
            <a:endParaRPr/>
          </a:p>
        </p:txBody>
      </p:sp>
      <p:sp>
        <p:nvSpPr>
          <p:cNvPr id="960" name="Google Shape;960;p56"/>
          <p:cNvSpPr txBox="1"/>
          <p:nvPr>
            <p:ph idx="1" type="body"/>
          </p:nvPr>
        </p:nvSpPr>
        <p:spPr>
          <a:xfrm>
            <a:off x="713225" y="1192425"/>
            <a:ext cx="7717500" cy="34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4200">
                <a:latin typeface="Medula One"/>
                <a:ea typeface="Medula One"/>
                <a:cs typeface="Medula One"/>
                <a:sym typeface="Medula One"/>
              </a:rPr>
              <a:t>Avez-vous des questions?</a:t>
            </a:r>
            <a:endParaRPr sz="1850"/>
          </a:p>
        </p:txBody>
      </p:sp>
      <p:sp>
        <p:nvSpPr>
          <p:cNvPr id="961" name="Google Shape;961;p56"/>
          <p:cNvSpPr txBox="1"/>
          <p:nvPr/>
        </p:nvSpPr>
        <p:spPr>
          <a:xfrm>
            <a:off x="2857500" y="1687700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Un remerciement spécial à Dr Ciprian Bosoi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962" name="Google Shape;962;p56"/>
          <p:cNvGrpSpPr/>
          <p:nvPr/>
        </p:nvGrpSpPr>
        <p:grpSpPr>
          <a:xfrm>
            <a:off x="6369585" y="2651941"/>
            <a:ext cx="528626" cy="679108"/>
            <a:chOff x="5833775" y="3809445"/>
            <a:chExt cx="235185" cy="352253"/>
          </a:xfrm>
        </p:grpSpPr>
        <p:sp>
          <p:nvSpPr>
            <p:cNvPr id="963" name="Google Shape;963;p56"/>
            <p:cNvSpPr/>
            <p:nvPr/>
          </p:nvSpPr>
          <p:spPr>
            <a:xfrm>
              <a:off x="5859195" y="3855953"/>
              <a:ext cx="168417" cy="206866"/>
            </a:xfrm>
            <a:custGeom>
              <a:rect b="b" l="l" r="r" t="t"/>
              <a:pathLst>
                <a:path extrusionOk="0" h="6494" w="5287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6"/>
            <p:cNvSpPr/>
            <p:nvPr/>
          </p:nvSpPr>
          <p:spPr>
            <a:xfrm>
              <a:off x="5833775" y="4034946"/>
              <a:ext cx="128981" cy="126751"/>
            </a:xfrm>
            <a:custGeom>
              <a:rect b="b" l="l" r="r" t="t"/>
              <a:pathLst>
                <a:path extrusionOk="0" h="3979" w="4049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6"/>
            <p:cNvSpPr/>
            <p:nvPr/>
          </p:nvSpPr>
          <p:spPr>
            <a:xfrm>
              <a:off x="5836068" y="3809445"/>
              <a:ext cx="232892" cy="278285"/>
            </a:xfrm>
            <a:custGeom>
              <a:rect b="b" l="l" r="r" t="t"/>
              <a:pathLst>
                <a:path extrusionOk="0" h="8736" w="7311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57"/>
          <p:cNvSpPr txBox="1"/>
          <p:nvPr>
            <p:ph type="ctrTitle"/>
          </p:nvPr>
        </p:nvSpPr>
        <p:spPr>
          <a:xfrm>
            <a:off x="939299" y="399031"/>
            <a:ext cx="72654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Bibliographie</a:t>
            </a:r>
            <a:endParaRPr/>
          </a:p>
        </p:txBody>
      </p:sp>
      <p:sp>
        <p:nvSpPr>
          <p:cNvPr id="971" name="Google Shape;971;p57"/>
          <p:cNvSpPr txBox="1"/>
          <p:nvPr>
            <p:ph idx="1" type="body"/>
          </p:nvPr>
        </p:nvSpPr>
        <p:spPr>
          <a:xfrm>
            <a:off x="713225" y="1192425"/>
            <a:ext cx="7717500" cy="34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Mann JF, Bakris GL. Uptodate [En ligne]. Antihypertensive therapy and progression of nondiabetic chronic kidney disease in adults ; 16 déc 2019 [cité le 29 avril 2023]. Disponible : </a:t>
            </a:r>
            <a:r>
              <a:rPr b="0" lang="en" sz="900">
                <a:solidFill>
                  <a:srgbClr val="374957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https://www.uptodate.com/contents/antihypertensive-therapy-and-progression-of-nondiabetic-chronic-kidney-disease-in-adults?source=autocomplete&amp;amp;index=0~1&amp;amp;search=antihypertensive%20ther</a:t>
            </a:r>
            <a:endParaRPr b="0" sz="900">
              <a:solidFill>
                <a:srgbClr val="374957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National Institute for Health and Care Excellence. NICE | The National Institute for Health and Care Excellence [En ligne]. Overview | Chronic kidney disease : assessment and management | Guidance | NICE ; 24 nov 2021 [cité le 29 avril 2023]. Disponible : </a:t>
            </a:r>
            <a:r>
              <a:rPr b="0" lang="en" sz="900">
                <a:solidFill>
                  <a:srgbClr val="374957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https://www.nice.org.uk/guidance/ng203</a:t>
            </a:r>
            <a:endParaRPr b="0" sz="900">
              <a:solidFill>
                <a:srgbClr val="374957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Vigilance Santé. RxVigilance [En ligne]. Ramipril Monographie ; [cité le 29 avril 2023]. Disponible : </a:t>
            </a:r>
            <a:r>
              <a:rPr b="0" lang="en" sz="900">
                <a:solidFill>
                  <a:srgbClr val="374957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https://rx.vigilance.ca/module/mono/fr/594.htm</a:t>
            </a:r>
            <a:endParaRPr b="0" sz="900">
              <a:solidFill>
                <a:srgbClr val="374957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Zhang Y, et al. ACE Inhibitor Benefit to Kidney and Cardiovascular Outcomes for Patients with Non-Dialysis Chronic Kidney Disease Stages 3-5: A Network Meta-Analysis of Randomised Clinical Trials. Drugs. 2020 Jun;80(8):797-811. doi: 10.1007/s40265-020-01290-3. PMID: 32333236; PMCID: PMC7242277.</a:t>
            </a:r>
            <a:endParaRPr b="0" sz="900">
              <a:solidFill>
                <a:srgbClr val="374957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Bhandari S, et al; STOP ACEi Trial Investigators. Renin-Angiotensin System Inhibition in Advanced Chronic Kidney Disease. N Engl J Med. 2022 Dec 1;387(22):2021-2032. doi: 10.1056/NEJMoa2210639. Epub 2022 Nov 3. PMID: 36326117.</a:t>
            </a:r>
            <a:endParaRPr b="0" sz="9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Voskamp PWM, et al; PREPARE-2 Study Group. Effect of dual compared to no or single renin-angiotensin system blockade on risk of renal replacement therapy or death in predialysis patients: PREPARE-2 study. J Am Soc Hypertens. 2017 Oct;11(10):635-643. doi: 10.1016/j.jash.2017.07.006. Epub 2017 Jul 22. PMID: 28802945.</a:t>
            </a:r>
            <a:endParaRPr b="0" sz="9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Qiao Y, et al. Association Between Renin-Angiotensin System Blockade Discontinuation and All-Cause Mortality Among Persons With Low Estimated Glomerular Filtration Rate. JAMA Intern Med. 2020 May 1;180(5):718-726. doi: 10.1001/jamainternmed.2020.0193. PMID: 32150237; PMCID: PMC7063544.</a:t>
            </a:r>
            <a:endParaRPr b="0" sz="9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Yang A, et al. Clinical outcomes following discontinuation of renin-angiotensin-system inhibitors in patients with type 2 diabetes and advanced chronic kidney disease: A prospective cohort study. EClinicalMedicine. 2022 Nov 24;55:101751. doi: 10.1016/j.eclinm.2022.101751. PMID: 36457651; PMCID: PMC9706514.</a:t>
            </a:r>
            <a:endParaRPr b="0" sz="9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</a:pPr>
            <a:r>
              <a:rPr b="0" lang="en" sz="900">
                <a:solidFill>
                  <a:srgbClr val="374957"/>
                </a:solidFill>
              </a:rPr>
              <a:t>Fu EL, et al. Stopping Renin-Angiotensin System Inhibitors in Patients with Advanced CKD and Risk of Adverse Outcomes: A Nationwide Study. J Am Soc Nephrol. 2021 Feb;32(2):424-435. doi: 10.1681/ASN.2020050682. Epub 2020 Dec 28. PMID: 33372009; PMCID: PMC8054897.</a:t>
            </a:r>
            <a:endParaRPr b="0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8"/>
          <p:cNvSpPr/>
          <p:nvPr/>
        </p:nvSpPr>
        <p:spPr>
          <a:xfrm>
            <a:off x="-931936" y="2247139"/>
            <a:ext cx="3448800" cy="119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8"/>
          <p:cNvSpPr txBox="1"/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 clinique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4"/>
                </a:solidFill>
              </a:rPr>
              <a:t>Revue de la littérature</a:t>
            </a:r>
            <a:endParaRPr sz="2600">
              <a:solidFill>
                <a:schemeClr val="accent4"/>
              </a:solidFill>
            </a:endParaRPr>
          </a:p>
        </p:txBody>
      </p:sp>
      <p:sp>
        <p:nvSpPr>
          <p:cNvPr id="486" name="Google Shape;486;p28"/>
          <p:cNvSpPr txBox="1"/>
          <p:nvPr>
            <p:ph idx="4294967295" type="subTitle"/>
          </p:nvPr>
        </p:nvSpPr>
        <p:spPr>
          <a:xfrm>
            <a:off x="3400988" y="3791772"/>
            <a:ext cx="1890900" cy="743400"/>
          </a:xfrm>
          <a:prstGeom prst="rect">
            <a:avLst/>
          </a:prstGeom>
        </p:spPr>
        <p:txBody>
          <a:bodyPr anchorCtr="0" anchor="t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" name="Google Shape;487;p28"/>
          <p:cNvSpPr txBox="1"/>
          <p:nvPr>
            <p:ph idx="4294967295" type="subTitle"/>
          </p:nvPr>
        </p:nvSpPr>
        <p:spPr>
          <a:xfrm>
            <a:off x="3393485" y="1238610"/>
            <a:ext cx="1890900" cy="660900"/>
          </a:xfrm>
          <a:prstGeom prst="rect">
            <a:avLst/>
          </a:prstGeom>
        </p:spPr>
        <p:txBody>
          <a:bodyPr anchorCtr="0" anchor="t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RxVigilance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8" name="Google Shape;488;p28"/>
          <p:cNvSpPr txBox="1"/>
          <p:nvPr>
            <p:ph idx="4294967295" type="subTitle"/>
          </p:nvPr>
        </p:nvSpPr>
        <p:spPr>
          <a:xfrm>
            <a:off x="5550300" y="1300517"/>
            <a:ext cx="2793900" cy="5481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Si Clcr ﹤50 mL/min, Ajustement de dose particulier.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9" name="Google Shape;489;p28"/>
          <p:cNvSpPr txBox="1"/>
          <p:nvPr>
            <p:ph idx="4294967295" type="subTitle"/>
          </p:nvPr>
        </p:nvSpPr>
        <p:spPr>
          <a:xfrm>
            <a:off x="3385329" y="2485137"/>
            <a:ext cx="1890900" cy="660900"/>
          </a:xfrm>
          <a:prstGeom prst="rect">
            <a:avLst/>
          </a:prstGeom>
        </p:spPr>
        <p:txBody>
          <a:bodyPr anchorCtr="0" anchor="t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Uptodate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90" name="Google Shape;490;p28"/>
          <p:cNvCxnSpPr/>
          <p:nvPr/>
        </p:nvCxnSpPr>
        <p:spPr>
          <a:xfrm rot="10800000">
            <a:off x="-10024350" y="872127"/>
            <a:ext cx="9751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91" name="Google Shape;491;p28"/>
          <p:cNvGrpSpPr/>
          <p:nvPr/>
        </p:nvGrpSpPr>
        <p:grpSpPr>
          <a:xfrm>
            <a:off x="916773" y="2365666"/>
            <a:ext cx="1203548" cy="1017378"/>
            <a:chOff x="1190625" y="641775"/>
            <a:chExt cx="5219200" cy="4411875"/>
          </a:xfrm>
        </p:grpSpPr>
        <p:sp>
          <p:nvSpPr>
            <p:cNvPr id="492" name="Google Shape;492;p28"/>
            <p:cNvSpPr/>
            <p:nvPr/>
          </p:nvSpPr>
          <p:spPr>
            <a:xfrm>
              <a:off x="1190625" y="3123350"/>
              <a:ext cx="3429175" cy="1930300"/>
            </a:xfrm>
            <a:custGeom>
              <a:rect b="b" l="l" r="r" t="t"/>
              <a:pathLst>
                <a:path extrusionOk="0" h="77212" w="137167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33892"/>
                  </a:lnTo>
                  <a:cubicBezTo>
                    <a:pt x="0" y="36143"/>
                    <a:pt x="1827" y="37970"/>
                    <a:pt x="4077" y="37970"/>
                  </a:cubicBezTo>
                  <a:cubicBezTo>
                    <a:pt x="6328" y="37970"/>
                    <a:pt x="8155" y="36143"/>
                    <a:pt x="8155" y="33892"/>
                  </a:cubicBezTo>
                  <a:lnTo>
                    <a:pt x="8155" y="8155"/>
                  </a:lnTo>
                  <a:lnTo>
                    <a:pt x="23258" y="8155"/>
                  </a:lnTo>
                  <a:cubicBezTo>
                    <a:pt x="24334" y="8155"/>
                    <a:pt x="25215" y="9036"/>
                    <a:pt x="25215" y="10112"/>
                  </a:cubicBezTo>
                  <a:lnTo>
                    <a:pt x="25215" y="42797"/>
                  </a:lnTo>
                  <a:cubicBezTo>
                    <a:pt x="25215" y="43874"/>
                    <a:pt x="24334" y="44722"/>
                    <a:pt x="23258" y="44722"/>
                  </a:cubicBezTo>
                  <a:lnTo>
                    <a:pt x="19050" y="44722"/>
                  </a:lnTo>
                  <a:cubicBezTo>
                    <a:pt x="16799" y="44722"/>
                    <a:pt x="14973" y="46549"/>
                    <a:pt x="14973" y="48799"/>
                  </a:cubicBezTo>
                  <a:cubicBezTo>
                    <a:pt x="14973" y="51083"/>
                    <a:pt x="16799" y="52877"/>
                    <a:pt x="19050" y="52877"/>
                  </a:cubicBezTo>
                  <a:lnTo>
                    <a:pt x="23258" y="52877"/>
                  </a:lnTo>
                  <a:cubicBezTo>
                    <a:pt x="27499" y="52877"/>
                    <a:pt x="31152" y="50267"/>
                    <a:pt x="32652" y="46549"/>
                  </a:cubicBezTo>
                  <a:cubicBezTo>
                    <a:pt x="39013" y="46581"/>
                    <a:pt x="44950" y="49419"/>
                    <a:pt x="49028" y="54312"/>
                  </a:cubicBezTo>
                  <a:lnTo>
                    <a:pt x="59205" y="66545"/>
                  </a:lnTo>
                  <a:cubicBezTo>
                    <a:pt x="64881" y="73330"/>
                    <a:pt x="73166" y="77211"/>
                    <a:pt x="82006" y="77211"/>
                  </a:cubicBezTo>
                  <a:lnTo>
                    <a:pt x="124575" y="77211"/>
                  </a:lnTo>
                  <a:cubicBezTo>
                    <a:pt x="131523" y="77211"/>
                    <a:pt x="137167" y="71568"/>
                    <a:pt x="137167" y="64653"/>
                  </a:cubicBezTo>
                  <a:cubicBezTo>
                    <a:pt x="137167" y="57705"/>
                    <a:pt x="131523" y="52061"/>
                    <a:pt x="124575" y="52061"/>
                  </a:cubicBezTo>
                  <a:lnTo>
                    <a:pt x="108755" y="52061"/>
                  </a:lnTo>
                  <a:cubicBezTo>
                    <a:pt x="106504" y="52061"/>
                    <a:pt x="104677" y="53888"/>
                    <a:pt x="104677" y="56139"/>
                  </a:cubicBezTo>
                  <a:cubicBezTo>
                    <a:pt x="104677" y="58390"/>
                    <a:pt x="106504" y="60216"/>
                    <a:pt x="108755" y="60216"/>
                  </a:cubicBezTo>
                  <a:lnTo>
                    <a:pt x="124575" y="60216"/>
                  </a:lnTo>
                  <a:cubicBezTo>
                    <a:pt x="127022" y="60216"/>
                    <a:pt x="129012" y="62206"/>
                    <a:pt x="129012" y="64653"/>
                  </a:cubicBezTo>
                  <a:cubicBezTo>
                    <a:pt x="129012" y="67099"/>
                    <a:pt x="127022" y="69056"/>
                    <a:pt x="124575" y="69056"/>
                  </a:cubicBezTo>
                  <a:lnTo>
                    <a:pt x="82006" y="69056"/>
                  </a:lnTo>
                  <a:cubicBezTo>
                    <a:pt x="75613" y="69056"/>
                    <a:pt x="69578" y="66251"/>
                    <a:pt x="65501" y="61325"/>
                  </a:cubicBezTo>
                  <a:lnTo>
                    <a:pt x="55291" y="49093"/>
                  </a:lnTo>
                  <a:cubicBezTo>
                    <a:pt x="49843" y="42504"/>
                    <a:pt x="41884" y="38655"/>
                    <a:pt x="33370" y="38426"/>
                  </a:cubicBezTo>
                  <a:lnTo>
                    <a:pt x="33370" y="14353"/>
                  </a:lnTo>
                  <a:lnTo>
                    <a:pt x="48375" y="14353"/>
                  </a:lnTo>
                  <a:cubicBezTo>
                    <a:pt x="55780" y="14353"/>
                    <a:pt x="62793" y="17158"/>
                    <a:pt x="68110" y="22312"/>
                  </a:cubicBezTo>
                  <a:lnTo>
                    <a:pt x="90096" y="43515"/>
                  </a:lnTo>
                  <a:cubicBezTo>
                    <a:pt x="91662" y="45015"/>
                    <a:pt x="91727" y="47527"/>
                    <a:pt x="90259" y="49126"/>
                  </a:cubicBezTo>
                  <a:cubicBezTo>
                    <a:pt x="89470" y="49984"/>
                    <a:pt x="88401" y="50417"/>
                    <a:pt x="87327" y="50417"/>
                  </a:cubicBezTo>
                  <a:cubicBezTo>
                    <a:pt x="86360" y="50417"/>
                    <a:pt x="85389" y="50065"/>
                    <a:pt x="84616" y="49354"/>
                  </a:cubicBezTo>
                  <a:lnTo>
                    <a:pt x="67360" y="33533"/>
                  </a:lnTo>
                  <a:cubicBezTo>
                    <a:pt x="66575" y="32826"/>
                    <a:pt x="65588" y="32473"/>
                    <a:pt x="64602" y="32473"/>
                  </a:cubicBezTo>
                  <a:cubicBezTo>
                    <a:pt x="63498" y="32473"/>
                    <a:pt x="62396" y="32915"/>
                    <a:pt x="61586" y="33794"/>
                  </a:cubicBezTo>
                  <a:cubicBezTo>
                    <a:pt x="60086" y="35458"/>
                    <a:pt x="60184" y="38035"/>
                    <a:pt x="61847" y="39568"/>
                  </a:cubicBezTo>
                  <a:lnTo>
                    <a:pt x="79103" y="55389"/>
                  </a:lnTo>
                  <a:cubicBezTo>
                    <a:pt x="81419" y="57509"/>
                    <a:pt x="84388" y="58553"/>
                    <a:pt x="87323" y="58553"/>
                  </a:cubicBezTo>
                  <a:cubicBezTo>
                    <a:pt x="90585" y="58553"/>
                    <a:pt x="93880" y="57248"/>
                    <a:pt x="96261" y="54671"/>
                  </a:cubicBezTo>
                  <a:cubicBezTo>
                    <a:pt x="100698" y="49843"/>
                    <a:pt x="100502" y="42210"/>
                    <a:pt x="95772" y="37676"/>
                  </a:cubicBezTo>
                  <a:lnTo>
                    <a:pt x="73786" y="16440"/>
                  </a:lnTo>
                  <a:cubicBezTo>
                    <a:pt x="66936" y="9819"/>
                    <a:pt x="57900" y="6198"/>
                    <a:pt x="48375" y="6198"/>
                  </a:cubicBezTo>
                  <a:lnTo>
                    <a:pt x="32587" y="6198"/>
                  </a:lnTo>
                  <a:cubicBezTo>
                    <a:pt x="31054" y="2544"/>
                    <a:pt x="27466" y="0"/>
                    <a:pt x="2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2980625" y="641775"/>
              <a:ext cx="3429200" cy="1930325"/>
            </a:xfrm>
            <a:custGeom>
              <a:rect b="b" l="l" r="r" t="t"/>
              <a:pathLst>
                <a:path extrusionOk="0" h="77213" w="137168">
                  <a:moveTo>
                    <a:pt x="12592" y="1"/>
                  </a:moveTo>
                  <a:cubicBezTo>
                    <a:pt x="5644" y="1"/>
                    <a:pt x="1" y="5644"/>
                    <a:pt x="1" y="12559"/>
                  </a:cubicBezTo>
                  <a:cubicBezTo>
                    <a:pt x="1" y="19508"/>
                    <a:pt x="5644" y="25151"/>
                    <a:pt x="12592" y="25151"/>
                  </a:cubicBezTo>
                  <a:lnTo>
                    <a:pt x="29978" y="25151"/>
                  </a:lnTo>
                  <a:cubicBezTo>
                    <a:pt x="32229" y="25151"/>
                    <a:pt x="34056" y="23324"/>
                    <a:pt x="34056" y="21073"/>
                  </a:cubicBezTo>
                  <a:cubicBezTo>
                    <a:pt x="34056" y="18822"/>
                    <a:pt x="32229" y="16996"/>
                    <a:pt x="29978" y="16996"/>
                  </a:cubicBezTo>
                  <a:lnTo>
                    <a:pt x="12592" y="16996"/>
                  </a:lnTo>
                  <a:cubicBezTo>
                    <a:pt x="10145" y="16996"/>
                    <a:pt x="8156" y="15006"/>
                    <a:pt x="8156" y="12559"/>
                  </a:cubicBezTo>
                  <a:cubicBezTo>
                    <a:pt x="8156" y="10113"/>
                    <a:pt x="10145" y="8156"/>
                    <a:pt x="12592" y="8156"/>
                  </a:cubicBezTo>
                  <a:lnTo>
                    <a:pt x="55161" y="8156"/>
                  </a:lnTo>
                  <a:cubicBezTo>
                    <a:pt x="61554" y="8156"/>
                    <a:pt x="67589" y="10961"/>
                    <a:pt x="71666" y="15887"/>
                  </a:cubicBezTo>
                  <a:lnTo>
                    <a:pt x="81876" y="28119"/>
                  </a:lnTo>
                  <a:cubicBezTo>
                    <a:pt x="87324" y="34708"/>
                    <a:pt x="95283" y="38558"/>
                    <a:pt x="103797" y="38786"/>
                  </a:cubicBezTo>
                  <a:lnTo>
                    <a:pt x="103797" y="62859"/>
                  </a:lnTo>
                  <a:lnTo>
                    <a:pt x="88792" y="62859"/>
                  </a:lnTo>
                  <a:cubicBezTo>
                    <a:pt x="81387" y="62859"/>
                    <a:pt x="74374" y="60054"/>
                    <a:pt x="69057" y="54900"/>
                  </a:cubicBezTo>
                  <a:lnTo>
                    <a:pt x="47071" y="33697"/>
                  </a:lnTo>
                  <a:cubicBezTo>
                    <a:pt x="45505" y="32197"/>
                    <a:pt x="45440" y="29685"/>
                    <a:pt x="46908" y="28087"/>
                  </a:cubicBezTo>
                  <a:cubicBezTo>
                    <a:pt x="47697" y="27229"/>
                    <a:pt x="48766" y="26795"/>
                    <a:pt x="49840" y="26795"/>
                  </a:cubicBezTo>
                  <a:cubicBezTo>
                    <a:pt x="50807" y="26795"/>
                    <a:pt x="51778" y="27147"/>
                    <a:pt x="52551" y="27858"/>
                  </a:cubicBezTo>
                  <a:lnTo>
                    <a:pt x="69807" y="43679"/>
                  </a:lnTo>
                  <a:cubicBezTo>
                    <a:pt x="70592" y="44387"/>
                    <a:pt x="71580" y="44739"/>
                    <a:pt x="72565" y="44739"/>
                  </a:cubicBezTo>
                  <a:cubicBezTo>
                    <a:pt x="73669" y="44739"/>
                    <a:pt x="74771" y="44297"/>
                    <a:pt x="75581" y="43418"/>
                  </a:cubicBezTo>
                  <a:cubicBezTo>
                    <a:pt x="77081" y="41754"/>
                    <a:pt x="76983" y="39177"/>
                    <a:pt x="75320" y="37644"/>
                  </a:cubicBezTo>
                  <a:lnTo>
                    <a:pt x="58064" y="21824"/>
                  </a:lnTo>
                  <a:cubicBezTo>
                    <a:pt x="55738" y="19698"/>
                    <a:pt x="52793" y="18649"/>
                    <a:pt x="49856" y="18649"/>
                  </a:cubicBezTo>
                  <a:cubicBezTo>
                    <a:pt x="46573" y="18649"/>
                    <a:pt x="43299" y="19959"/>
                    <a:pt x="40906" y="22541"/>
                  </a:cubicBezTo>
                  <a:cubicBezTo>
                    <a:pt x="36470" y="27369"/>
                    <a:pt x="36665" y="35002"/>
                    <a:pt x="41395" y="39536"/>
                  </a:cubicBezTo>
                  <a:lnTo>
                    <a:pt x="63381" y="60772"/>
                  </a:lnTo>
                  <a:cubicBezTo>
                    <a:pt x="70231" y="67393"/>
                    <a:pt x="79267" y="71014"/>
                    <a:pt x="88792" y="71014"/>
                  </a:cubicBezTo>
                  <a:lnTo>
                    <a:pt x="104580" y="71014"/>
                  </a:lnTo>
                  <a:cubicBezTo>
                    <a:pt x="106113" y="74668"/>
                    <a:pt x="109701" y="77212"/>
                    <a:pt x="113909" y="77212"/>
                  </a:cubicBezTo>
                  <a:lnTo>
                    <a:pt x="133090" y="77212"/>
                  </a:lnTo>
                  <a:cubicBezTo>
                    <a:pt x="135340" y="77212"/>
                    <a:pt x="137167" y="75385"/>
                    <a:pt x="137167" y="73135"/>
                  </a:cubicBezTo>
                  <a:lnTo>
                    <a:pt x="137167" y="41722"/>
                  </a:lnTo>
                  <a:cubicBezTo>
                    <a:pt x="137167" y="39471"/>
                    <a:pt x="135340" y="37644"/>
                    <a:pt x="133090" y="37644"/>
                  </a:cubicBezTo>
                  <a:cubicBezTo>
                    <a:pt x="130839" y="37644"/>
                    <a:pt x="129012" y="39471"/>
                    <a:pt x="129012" y="41722"/>
                  </a:cubicBezTo>
                  <a:lnTo>
                    <a:pt x="129012" y="69057"/>
                  </a:lnTo>
                  <a:lnTo>
                    <a:pt x="113909" y="69057"/>
                  </a:lnTo>
                  <a:cubicBezTo>
                    <a:pt x="112833" y="69057"/>
                    <a:pt x="111952" y="68176"/>
                    <a:pt x="111952" y="67100"/>
                  </a:cubicBezTo>
                  <a:lnTo>
                    <a:pt x="111952" y="34415"/>
                  </a:lnTo>
                  <a:cubicBezTo>
                    <a:pt x="111952" y="33338"/>
                    <a:pt x="112833" y="32490"/>
                    <a:pt x="113909" y="32490"/>
                  </a:cubicBezTo>
                  <a:lnTo>
                    <a:pt x="117824" y="32490"/>
                  </a:lnTo>
                  <a:cubicBezTo>
                    <a:pt x="120074" y="32490"/>
                    <a:pt x="121901" y="30664"/>
                    <a:pt x="121901" y="28413"/>
                  </a:cubicBezTo>
                  <a:cubicBezTo>
                    <a:pt x="121901" y="26129"/>
                    <a:pt x="120074" y="24335"/>
                    <a:pt x="117824" y="24335"/>
                  </a:cubicBezTo>
                  <a:lnTo>
                    <a:pt x="113909" y="24335"/>
                  </a:lnTo>
                  <a:cubicBezTo>
                    <a:pt x="109669" y="24335"/>
                    <a:pt x="106015" y="26945"/>
                    <a:pt x="104515" y="30664"/>
                  </a:cubicBezTo>
                  <a:cubicBezTo>
                    <a:pt x="98154" y="30631"/>
                    <a:pt x="92217" y="27793"/>
                    <a:pt x="88139" y="22900"/>
                  </a:cubicBezTo>
                  <a:lnTo>
                    <a:pt x="77962" y="10668"/>
                  </a:lnTo>
                  <a:cubicBezTo>
                    <a:pt x="72286" y="3883"/>
                    <a:pt x="64001" y="1"/>
                    <a:pt x="55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4271550" y="4048225"/>
              <a:ext cx="233275" cy="204600"/>
            </a:xfrm>
            <a:custGeom>
              <a:rect b="b" l="l" r="r" t="t"/>
              <a:pathLst>
                <a:path extrusionOk="0" h="8184" w="9331">
                  <a:moveTo>
                    <a:pt x="4664" y="1"/>
                  </a:moveTo>
                  <a:cubicBezTo>
                    <a:pt x="4108" y="1"/>
                    <a:pt x="3542" y="115"/>
                    <a:pt x="3002" y="355"/>
                  </a:cubicBezTo>
                  <a:cubicBezTo>
                    <a:pt x="947" y="1268"/>
                    <a:pt x="1" y="3649"/>
                    <a:pt x="914" y="5704"/>
                  </a:cubicBezTo>
                  <a:cubicBezTo>
                    <a:pt x="1567" y="7270"/>
                    <a:pt x="3067" y="8184"/>
                    <a:pt x="4633" y="8184"/>
                  </a:cubicBezTo>
                  <a:cubicBezTo>
                    <a:pt x="5187" y="8184"/>
                    <a:pt x="5742" y="8053"/>
                    <a:pt x="6264" y="7825"/>
                  </a:cubicBezTo>
                  <a:cubicBezTo>
                    <a:pt x="6296" y="7825"/>
                    <a:pt x="6329" y="7792"/>
                    <a:pt x="6362" y="7792"/>
                  </a:cubicBezTo>
                  <a:cubicBezTo>
                    <a:pt x="8417" y="6879"/>
                    <a:pt x="9330" y="4432"/>
                    <a:pt x="8384" y="2410"/>
                  </a:cubicBezTo>
                  <a:cubicBezTo>
                    <a:pt x="7711" y="895"/>
                    <a:pt x="6223" y="1"/>
                    <a:pt x="4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4536600" y="3895300"/>
              <a:ext cx="231625" cy="204225"/>
            </a:xfrm>
            <a:custGeom>
              <a:rect b="b" l="l" r="r" t="t"/>
              <a:pathLst>
                <a:path extrusionOk="0" h="8169" w="9265">
                  <a:moveTo>
                    <a:pt x="4645" y="0"/>
                  </a:moveTo>
                  <a:cubicBezTo>
                    <a:pt x="3803" y="0"/>
                    <a:pt x="2953" y="258"/>
                    <a:pt x="2218" y="796"/>
                  </a:cubicBezTo>
                  <a:cubicBezTo>
                    <a:pt x="424" y="2133"/>
                    <a:pt x="0" y="4678"/>
                    <a:pt x="1338" y="6472"/>
                  </a:cubicBezTo>
                  <a:cubicBezTo>
                    <a:pt x="2153" y="7581"/>
                    <a:pt x="3393" y="8168"/>
                    <a:pt x="4632" y="8168"/>
                  </a:cubicBezTo>
                  <a:cubicBezTo>
                    <a:pt x="5480" y="8168"/>
                    <a:pt x="6329" y="7907"/>
                    <a:pt x="7046" y="7353"/>
                  </a:cubicBezTo>
                  <a:cubicBezTo>
                    <a:pt x="7046" y="7353"/>
                    <a:pt x="7079" y="7320"/>
                    <a:pt x="7079" y="7320"/>
                  </a:cubicBezTo>
                  <a:cubicBezTo>
                    <a:pt x="8906" y="5983"/>
                    <a:pt x="9264" y="3471"/>
                    <a:pt x="7927" y="1644"/>
                  </a:cubicBezTo>
                  <a:cubicBezTo>
                    <a:pt x="7127" y="571"/>
                    <a:pt x="5896" y="0"/>
                    <a:pt x="4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3985325" y="4141400"/>
              <a:ext cx="222650" cy="204400"/>
            </a:xfrm>
            <a:custGeom>
              <a:rect b="b" l="l" r="r" t="t"/>
              <a:pathLst>
                <a:path extrusionOk="0" h="8176" w="8906">
                  <a:moveTo>
                    <a:pt x="4449" y="1"/>
                  </a:moveTo>
                  <a:cubicBezTo>
                    <a:pt x="4177" y="1"/>
                    <a:pt x="3899" y="28"/>
                    <a:pt x="3621" y="86"/>
                  </a:cubicBezTo>
                  <a:cubicBezTo>
                    <a:pt x="1436" y="542"/>
                    <a:pt x="0" y="2663"/>
                    <a:pt x="424" y="4848"/>
                  </a:cubicBezTo>
                  <a:cubicBezTo>
                    <a:pt x="783" y="6805"/>
                    <a:pt x="2512" y="8175"/>
                    <a:pt x="4437" y="8175"/>
                  </a:cubicBezTo>
                  <a:cubicBezTo>
                    <a:pt x="4665" y="8175"/>
                    <a:pt x="4926" y="8143"/>
                    <a:pt x="5187" y="8110"/>
                  </a:cubicBezTo>
                  <a:cubicBezTo>
                    <a:pt x="5219" y="8110"/>
                    <a:pt x="5285" y="8077"/>
                    <a:pt x="5317" y="8077"/>
                  </a:cubicBezTo>
                  <a:cubicBezTo>
                    <a:pt x="7503" y="7621"/>
                    <a:pt x="8906" y="5435"/>
                    <a:pt x="8449" y="3250"/>
                  </a:cubicBezTo>
                  <a:cubicBezTo>
                    <a:pt x="8049" y="1338"/>
                    <a:pt x="6353" y="1"/>
                    <a:pt x="4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4764925" y="3688450"/>
              <a:ext cx="228375" cy="204750"/>
            </a:xfrm>
            <a:custGeom>
              <a:rect b="b" l="l" r="r" t="t"/>
              <a:pathLst>
                <a:path extrusionOk="0" h="8190" w="9135">
                  <a:moveTo>
                    <a:pt x="4600" y="4079"/>
                  </a:moveTo>
                  <a:lnTo>
                    <a:pt x="5090" y="4536"/>
                  </a:lnTo>
                  <a:lnTo>
                    <a:pt x="5024" y="4503"/>
                  </a:lnTo>
                  <a:lnTo>
                    <a:pt x="4600" y="4079"/>
                  </a:lnTo>
                  <a:close/>
                  <a:moveTo>
                    <a:pt x="4585" y="0"/>
                  </a:moveTo>
                  <a:cubicBezTo>
                    <a:pt x="3474" y="0"/>
                    <a:pt x="2367" y="452"/>
                    <a:pt x="1567" y="1339"/>
                  </a:cubicBezTo>
                  <a:cubicBezTo>
                    <a:pt x="1534" y="1372"/>
                    <a:pt x="1501" y="1437"/>
                    <a:pt x="1469" y="1437"/>
                  </a:cubicBezTo>
                  <a:cubicBezTo>
                    <a:pt x="1" y="3166"/>
                    <a:pt x="197" y="5743"/>
                    <a:pt x="1893" y="7211"/>
                  </a:cubicBezTo>
                  <a:cubicBezTo>
                    <a:pt x="2676" y="7863"/>
                    <a:pt x="3622" y="8189"/>
                    <a:pt x="4568" y="8189"/>
                  </a:cubicBezTo>
                  <a:cubicBezTo>
                    <a:pt x="5677" y="8189"/>
                    <a:pt x="6818" y="7733"/>
                    <a:pt x="7634" y="6819"/>
                  </a:cubicBezTo>
                  <a:cubicBezTo>
                    <a:pt x="9134" y="5123"/>
                    <a:pt x="8971" y="2546"/>
                    <a:pt x="7308" y="1045"/>
                  </a:cubicBezTo>
                  <a:cubicBezTo>
                    <a:pt x="6532" y="345"/>
                    <a:pt x="5557" y="0"/>
                    <a:pt x="4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5063400" y="3158125"/>
              <a:ext cx="228375" cy="204175"/>
            </a:xfrm>
            <a:custGeom>
              <a:rect b="b" l="l" r="r" t="t"/>
              <a:pathLst>
                <a:path extrusionOk="0" h="8167" w="9135">
                  <a:moveTo>
                    <a:pt x="4571" y="1"/>
                  </a:moveTo>
                  <a:cubicBezTo>
                    <a:pt x="2816" y="1"/>
                    <a:pt x="1188" y="1151"/>
                    <a:pt x="653" y="2915"/>
                  </a:cubicBezTo>
                  <a:cubicBezTo>
                    <a:pt x="1" y="5068"/>
                    <a:pt x="1208" y="7351"/>
                    <a:pt x="3361" y="8004"/>
                  </a:cubicBezTo>
                  <a:cubicBezTo>
                    <a:pt x="3752" y="8134"/>
                    <a:pt x="4176" y="8167"/>
                    <a:pt x="4568" y="8167"/>
                  </a:cubicBezTo>
                  <a:cubicBezTo>
                    <a:pt x="6296" y="8167"/>
                    <a:pt x="7927" y="7058"/>
                    <a:pt x="8449" y="5296"/>
                  </a:cubicBezTo>
                  <a:lnTo>
                    <a:pt x="8482" y="5231"/>
                  </a:lnTo>
                  <a:cubicBezTo>
                    <a:pt x="9134" y="3078"/>
                    <a:pt x="7895" y="827"/>
                    <a:pt x="5742" y="175"/>
                  </a:cubicBezTo>
                  <a:cubicBezTo>
                    <a:pt x="5352" y="57"/>
                    <a:pt x="495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5126200" y="2551175"/>
              <a:ext cx="221850" cy="205225"/>
            </a:xfrm>
            <a:custGeom>
              <a:rect b="b" l="l" r="r" t="t"/>
              <a:pathLst>
                <a:path extrusionOk="0" h="8209" w="8874">
                  <a:moveTo>
                    <a:pt x="4439" y="1"/>
                  </a:moveTo>
                  <a:cubicBezTo>
                    <a:pt x="4169" y="1"/>
                    <a:pt x="3895" y="29"/>
                    <a:pt x="3621" y="86"/>
                  </a:cubicBezTo>
                  <a:cubicBezTo>
                    <a:pt x="1403" y="542"/>
                    <a:pt x="0" y="2695"/>
                    <a:pt x="457" y="4914"/>
                  </a:cubicBezTo>
                  <a:cubicBezTo>
                    <a:pt x="816" y="6838"/>
                    <a:pt x="2512" y="8208"/>
                    <a:pt x="4437" y="8208"/>
                  </a:cubicBezTo>
                  <a:cubicBezTo>
                    <a:pt x="4698" y="8208"/>
                    <a:pt x="4926" y="8176"/>
                    <a:pt x="5154" y="8143"/>
                  </a:cubicBezTo>
                  <a:cubicBezTo>
                    <a:pt x="7373" y="7751"/>
                    <a:pt x="8873" y="5631"/>
                    <a:pt x="8449" y="3413"/>
                  </a:cubicBezTo>
                  <a:cubicBezTo>
                    <a:pt x="8449" y="3348"/>
                    <a:pt x="8449" y="3315"/>
                    <a:pt x="8449" y="3250"/>
                  </a:cubicBezTo>
                  <a:cubicBezTo>
                    <a:pt x="8021" y="1339"/>
                    <a:pt x="6321" y="1"/>
                    <a:pt x="4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5130275" y="2857100"/>
              <a:ext cx="211250" cy="205100"/>
            </a:xfrm>
            <a:custGeom>
              <a:rect b="b" l="l" r="r" t="t"/>
              <a:pathLst>
                <a:path extrusionOk="0" h="8204" w="8450">
                  <a:moveTo>
                    <a:pt x="4208" y="0"/>
                  </a:moveTo>
                  <a:cubicBezTo>
                    <a:pt x="2108" y="0"/>
                    <a:pt x="316" y="1605"/>
                    <a:pt x="131" y="3735"/>
                  </a:cubicBezTo>
                  <a:cubicBezTo>
                    <a:pt x="131" y="3767"/>
                    <a:pt x="131" y="3833"/>
                    <a:pt x="131" y="3865"/>
                  </a:cubicBezTo>
                  <a:cubicBezTo>
                    <a:pt x="1" y="6116"/>
                    <a:pt x="1729" y="8040"/>
                    <a:pt x="3948" y="8204"/>
                  </a:cubicBezTo>
                  <a:lnTo>
                    <a:pt x="4209" y="8204"/>
                  </a:lnTo>
                  <a:cubicBezTo>
                    <a:pt x="6329" y="8204"/>
                    <a:pt x="8123" y="6540"/>
                    <a:pt x="8253" y="4420"/>
                  </a:cubicBezTo>
                  <a:cubicBezTo>
                    <a:pt x="8449" y="2169"/>
                    <a:pt x="6785" y="212"/>
                    <a:pt x="4567" y="16"/>
                  </a:cubicBezTo>
                  <a:cubicBezTo>
                    <a:pt x="4447" y="6"/>
                    <a:pt x="4327" y="0"/>
                    <a:pt x="4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4940275" y="3439525"/>
              <a:ext cx="233250" cy="204950"/>
            </a:xfrm>
            <a:custGeom>
              <a:rect b="b" l="l" r="r" t="t"/>
              <a:pathLst>
                <a:path extrusionOk="0" h="8198" w="9330">
                  <a:moveTo>
                    <a:pt x="4682" y="1"/>
                  </a:moveTo>
                  <a:cubicBezTo>
                    <a:pt x="3266" y="1"/>
                    <a:pt x="1891" y="742"/>
                    <a:pt x="1142" y="2065"/>
                  </a:cubicBezTo>
                  <a:lnTo>
                    <a:pt x="1077" y="2163"/>
                  </a:lnTo>
                  <a:cubicBezTo>
                    <a:pt x="0" y="4120"/>
                    <a:pt x="718" y="6631"/>
                    <a:pt x="2708" y="7708"/>
                  </a:cubicBezTo>
                  <a:cubicBezTo>
                    <a:pt x="3327" y="8034"/>
                    <a:pt x="4012" y="8197"/>
                    <a:pt x="4665" y="8197"/>
                  </a:cubicBezTo>
                  <a:cubicBezTo>
                    <a:pt x="6100" y="8197"/>
                    <a:pt x="7503" y="7447"/>
                    <a:pt x="8220" y="6077"/>
                  </a:cubicBezTo>
                  <a:cubicBezTo>
                    <a:pt x="9329" y="4120"/>
                    <a:pt x="8644" y="1641"/>
                    <a:pt x="6687" y="532"/>
                  </a:cubicBezTo>
                  <a:cubicBezTo>
                    <a:pt x="6052" y="172"/>
                    <a:pt x="5362" y="1"/>
                    <a:pt x="4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3050750" y="1454725"/>
              <a:ext cx="233275" cy="204000"/>
            </a:xfrm>
            <a:custGeom>
              <a:rect b="b" l="l" r="r" t="t"/>
              <a:pathLst>
                <a:path extrusionOk="0" h="8160" w="9331">
                  <a:moveTo>
                    <a:pt x="4659" y="1"/>
                  </a:moveTo>
                  <a:cubicBezTo>
                    <a:pt x="4055" y="1"/>
                    <a:pt x="3444" y="138"/>
                    <a:pt x="2871" y="429"/>
                  </a:cubicBezTo>
                  <a:lnTo>
                    <a:pt x="2806" y="462"/>
                  </a:lnTo>
                  <a:cubicBezTo>
                    <a:pt x="816" y="1473"/>
                    <a:pt x="1" y="3919"/>
                    <a:pt x="1012" y="5909"/>
                  </a:cubicBezTo>
                  <a:cubicBezTo>
                    <a:pt x="1730" y="7344"/>
                    <a:pt x="3165" y="8160"/>
                    <a:pt x="4666" y="8160"/>
                  </a:cubicBezTo>
                  <a:cubicBezTo>
                    <a:pt x="5285" y="8160"/>
                    <a:pt x="5905" y="8029"/>
                    <a:pt x="6492" y="7736"/>
                  </a:cubicBezTo>
                  <a:cubicBezTo>
                    <a:pt x="8515" y="6725"/>
                    <a:pt x="9330" y="4278"/>
                    <a:pt x="8319" y="2256"/>
                  </a:cubicBezTo>
                  <a:cubicBezTo>
                    <a:pt x="7599" y="839"/>
                    <a:pt x="6151" y="1"/>
                    <a:pt x="4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3341075" y="1348450"/>
              <a:ext cx="225925" cy="204275"/>
            </a:xfrm>
            <a:custGeom>
              <a:rect b="b" l="l" r="r" t="t"/>
              <a:pathLst>
                <a:path extrusionOk="0" h="8171" w="9037">
                  <a:moveTo>
                    <a:pt x="4544" y="0"/>
                  </a:moveTo>
                  <a:cubicBezTo>
                    <a:pt x="4228" y="0"/>
                    <a:pt x="3908" y="37"/>
                    <a:pt x="3589" y="113"/>
                  </a:cubicBezTo>
                  <a:cubicBezTo>
                    <a:pt x="3556" y="113"/>
                    <a:pt x="3524" y="146"/>
                    <a:pt x="3491" y="146"/>
                  </a:cubicBezTo>
                  <a:cubicBezTo>
                    <a:pt x="1305" y="700"/>
                    <a:pt x="1" y="2918"/>
                    <a:pt x="555" y="5104"/>
                  </a:cubicBezTo>
                  <a:cubicBezTo>
                    <a:pt x="1012" y="6931"/>
                    <a:pt x="2675" y="8170"/>
                    <a:pt x="4502" y="8170"/>
                  </a:cubicBezTo>
                  <a:cubicBezTo>
                    <a:pt x="4828" y="8170"/>
                    <a:pt x="5155" y="8138"/>
                    <a:pt x="5513" y="8040"/>
                  </a:cubicBezTo>
                  <a:cubicBezTo>
                    <a:pt x="7699" y="7518"/>
                    <a:pt x="9036" y="5300"/>
                    <a:pt x="8514" y="3114"/>
                  </a:cubicBezTo>
                  <a:cubicBezTo>
                    <a:pt x="8069" y="1248"/>
                    <a:pt x="6386" y="0"/>
                    <a:pt x="4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2794700" y="1620175"/>
              <a:ext cx="230000" cy="204925"/>
            </a:xfrm>
            <a:custGeom>
              <a:rect b="b" l="l" r="r" t="t"/>
              <a:pathLst>
                <a:path extrusionOk="0" h="8197" w="9200">
                  <a:moveTo>
                    <a:pt x="4596" y="0"/>
                  </a:moveTo>
                  <a:cubicBezTo>
                    <a:pt x="3705" y="0"/>
                    <a:pt x="2808" y="290"/>
                    <a:pt x="2055" y="889"/>
                  </a:cubicBezTo>
                  <a:lnTo>
                    <a:pt x="4567" y="4119"/>
                  </a:lnTo>
                  <a:lnTo>
                    <a:pt x="2055" y="922"/>
                  </a:lnTo>
                  <a:cubicBezTo>
                    <a:pt x="294" y="2325"/>
                    <a:pt x="0" y="4869"/>
                    <a:pt x="1403" y="6631"/>
                  </a:cubicBezTo>
                  <a:cubicBezTo>
                    <a:pt x="2186" y="7642"/>
                    <a:pt x="3393" y="8196"/>
                    <a:pt x="4600" y="8196"/>
                  </a:cubicBezTo>
                  <a:cubicBezTo>
                    <a:pt x="5480" y="8196"/>
                    <a:pt x="6361" y="7903"/>
                    <a:pt x="7111" y="7283"/>
                  </a:cubicBezTo>
                  <a:lnTo>
                    <a:pt x="7177" y="7250"/>
                  </a:lnTo>
                  <a:cubicBezTo>
                    <a:pt x="8938" y="5848"/>
                    <a:pt x="9199" y="3271"/>
                    <a:pt x="7796" y="1509"/>
                  </a:cubicBezTo>
                  <a:cubicBezTo>
                    <a:pt x="6975" y="519"/>
                    <a:pt x="5790" y="0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2306200" y="2380100"/>
              <a:ext cx="225925" cy="204225"/>
            </a:xfrm>
            <a:custGeom>
              <a:rect b="b" l="l" r="r" t="t"/>
              <a:pathLst>
                <a:path extrusionOk="0" h="8169" w="9037">
                  <a:moveTo>
                    <a:pt x="4513" y="1"/>
                  </a:moveTo>
                  <a:cubicBezTo>
                    <a:pt x="2728" y="1"/>
                    <a:pt x="1078" y="1184"/>
                    <a:pt x="588" y="2982"/>
                  </a:cubicBezTo>
                  <a:cubicBezTo>
                    <a:pt x="588" y="3047"/>
                    <a:pt x="556" y="3112"/>
                    <a:pt x="556" y="3145"/>
                  </a:cubicBezTo>
                  <a:cubicBezTo>
                    <a:pt x="1" y="5330"/>
                    <a:pt x="1371" y="7549"/>
                    <a:pt x="3557" y="8070"/>
                  </a:cubicBezTo>
                  <a:cubicBezTo>
                    <a:pt x="3883" y="8136"/>
                    <a:pt x="4176" y="8168"/>
                    <a:pt x="4503" y="8168"/>
                  </a:cubicBezTo>
                  <a:cubicBezTo>
                    <a:pt x="6329" y="8168"/>
                    <a:pt x="7993" y="6929"/>
                    <a:pt x="8450" y="5102"/>
                  </a:cubicBezTo>
                  <a:cubicBezTo>
                    <a:pt x="9037" y="2949"/>
                    <a:pt x="7732" y="731"/>
                    <a:pt x="5579" y="144"/>
                  </a:cubicBezTo>
                  <a:cubicBezTo>
                    <a:pt x="5224" y="47"/>
                    <a:pt x="486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2271150" y="2682800"/>
              <a:ext cx="207975" cy="204875"/>
            </a:xfrm>
            <a:custGeom>
              <a:rect b="b" l="l" r="r" t="t"/>
              <a:pathLst>
                <a:path extrusionOk="0" h="8195" w="8319">
                  <a:moveTo>
                    <a:pt x="4165" y="0"/>
                  </a:moveTo>
                  <a:cubicBezTo>
                    <a:pt x="2019" y="0"/>
                    <a:pt x="224" y="1686"/>
                    <a:pt x="98" y="3856"/>
                  </a:cubicBezTo>
                  <a:cubicBezTo>
                    <a:pt x="98" y="3889"/>
                    <a:pt x="66" y="3954"/>
                    <a:pt x="66" y="3987"/>
                  </a:cubicBezTo>
                  <a:cubicBezTo>
                    <a:pt x="0" y="6238"/>
                    <a:pt x="1794" y="8130"/>
                    <a:pt x="4045" y="8195"/>
                  </a:cubicBezTo>
                  <a:lnTo>
                    <a:pt x="4143" y="8195"/>
                  </a:lnTo>
                  <a:cubicBezTo>
                    <a:pt x="6329" y="8195"/>
                    <a:pt x="8155" y="6466"/>
                    <a:pt x="8221" y="4248"/>
                  </a:cubicBezTo>
                  <a:cubicBezTo>
                    <a:pt x="8318" y="2030"/>
                    <a:pt x="6622" y="138"/>
                    <a:pt x="4404" y="7"/>
                  </a:cubicBezTo>
                  <a:cubicBezTo>
                    <a:pt x="4324" y="3"/>
                    <a:pt x="4244" y="0"/>
                    <a:pt x="4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2409775" y="2093200"/>
              <a:ext cx="233250" cy="204875"/>
            </a:xfrm>
            <a:custGeom>
              <a:rect b="b" l="l" r="r" t="t"/>
              <a:pathLst>
                <a:path extrusionOk="0" h="8195" w="9330">
                  <a:moveTo>
                    <a:pt x="4698" y="1"/>
                  </a:moveTo>
                  <a:cubicBezTo>
                    <a:pt x="3221" y="1"/>
                    <a:pt x="1807" y="802"/>
                    <a:pt x="1077" y="2193"/>
                  </a:cubicBezTo>
                  <a:lnTo>
                    <a:pt x="1012" y="2323"/>
                  </a:lnTo>
                  <a:cubicBezTo>
                    <a:pt x="1" y="4346"/>
                    <a:pt x="849" y="6792"/>
                    <a:pt x="2871" y="7771"/>
                  </a:cubicBezTo>
                  <a:cubicBezTo>
                    <a:pt x="3458" y="8064"/>
                    <a:pt x="4046" y="8195"/>
                    <a:pt x="4665" y="8195"/>
                  </a:cubicBezTo>
                  <a:cubicBezTo>
                    <a:pt x="6166" y="8195"/>
                    <a:pt x="7601" y="7347"/>
                    <a:pt x="8319" y="5944"/>
                  </a:cubicBezTo>
                  <a:cubicBezTo>
                    <a:pt x="9330" y="3954"/>
                    <a:pt x="8547" y="1508"/>
                    <a:pt x="6590" y="464"/>
                  </a:cubicBezTo>
                  <a:cubicBezTo>
                    <a:pt x="5981" y="150"/>
                    <a:pt x="5334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2577775" y="1836100"/>
              <a:ext cx="230000" cy="204275"/>
            </a:xfrm>
            <a:custGeom>
              <a:rect b="b" l="l" r="r" t="t"/>
              <a:pathLst>
                <a:path extrusionOk="0" h="8171" w="9200">
                  <a:moveTo>
                    <a:pt x="4630" y="0"/>
                  </a:moveTo>
                  <a:cubicBezTo>
                    <a:pt x="3451" y="0"/>
                    <a:pt x="2278" y="509"/>
                    <a:pt x="1468" y="1484"/>
                  </a:cubicBezTo>
                  <a:cubicBezTo>
                    <a:pt x="1468" y="1516"/>
                    <a:pt x="1403" y="1549"/>
                    <a:pt x="1403" y="1582"/>
                  </a:cubicBezTo>
                  <a:cubicBezTo>
                    <a:pt x="0" y="3343"/>
                    <a:pt x="294" y="5920"/>
                    <a:pt x="2055" y="7290"/>
                  </a:cubicBezTo>
                  <a:cubicBezTo>
                    <a:pt x="2806" y="7910"/>
                    <a:pt x="3686" y="8171"/>
                    <a:pt x="4600" y="8171"/>
                  </a:cubicBezTo>
                  <a:cubicBezTo>
                    <a:pt x="5774" y="8171"/>
                    <a:pt x="6981" y="7649"/>
                    <a:pt x="7764" y="6670"/>
                  </a:cubicBezTo>
                  <a:cubicBezTo>
                    <a:pt x="9199" y="4942"/>
                    <a:pt x="8938" y="2365"/>
                    <a:pt x="7209" y="929"/>
                  </a:cubicBezTo>
                  <a:cubicBezTo>
                    <a:pt x="6456" y="304"/>
                    <a:pt x="5541" y="0"/>
                    <a:pt x="4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2285825" y="2988025"/>
              <a:ext cx="220200" cy="204650"/>
            </a:xfrm>
            <a:custGeom>
              <a:rect b="b" l="l" r="r" t="t"/>
              <a:pathLst>
                <a:path extrusionOk="0" h="8186" w="8808">
                  <a:moveTo>
                    <a:pt x="4405" y="0"/>
                  </a:moveTo>
                  <a:cubicBezTo>
                    <a:pt x="4168" y="0"/>
                    <a:pt x="3928" y="21"/>
                    <a:pt x="3687" y="63"/>
                  </a:cubicBezTo>
                  <a:cubicBezTo>
                    <a:pt x="1468" y="487"/>
                    <a:pt x="0" y="2575"/>
                    <a:pt x="392" y="4793"/>
                  </a:cubicBezTo>
                  <a:lnTo>
                    <a:pt x="392" y="4859"/>
                  </a:lnTo>
                  <a:cubicBezTo>
                    <a:pt x="751" y="6816"/>
                    <a:pt x="2447" y="8186"/>
                    <a:pt x="4404" y="8186"/>
                  </a:cubicBezTo>
                  <a:cubicBezTo>
                    <a:pt x="4633" y="8186"/>
                    <a:pt x="4893" y="8153"/>
                    <a:pt x="5122" y="8121"/>
                  </a:cubicBezTo>
                  <a:cubicBezTo>
                    <a:pt x="7340" y="7729"/>
                    <a:pt x="8808" y="5576"/>
                    <a:pt x="8416" y="3358"/>
                  </a:cubicBezTo>
                  <a:cubicBezTo>
                    <a:pt x="8068" y="1381"/>
                    <a:pt x="6346" y="0"/>
                    <a:pt x="4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2990425" y="2298875"/>
              <a:ext cx="1633450" cy="1320300"/>
            </a:xfrm>
            <a:custGeom>
              <a:rect b="b" l="l" r="r" t="t"/>
              <a:pathLst>
                <a:path extrusionOk="0" h="52812" w="65338">
                  <a:moveTo>
                    <a:pt x="46385" y="8155"/>
                  </a:moveTo>
                  <a:cubicBezTo>
                    <a:pt x="52322" y="8155"/>
                    <a:pt x="57183" y="12983"/>
                    <a:pt x="57183" y="18920"/>
                  </a:cubicBezTo>
                  <a:cubicBezTo>
                    <a:pt x="57183" y="21725"/>
                    <a:pt x="56106" y="24367"/>
                    <a:pt x="54149" y="26390"/>
                  </a:cubicBezTo>
                  <a:lnTo>
                    <a:pt x="32653" y="43515"/>
                  </a:lnTo>
                  <a:lnTo>
                    <a:pt x="12004" y="27173"/>
                  </a:lnTo>
                  <a:cubicBezTo>
                    <a:pt x="9558" y="25118"/>
                    <a:pt x="8155" y="22117"/>
                    <a:pt x="8155" y="18920"/>
                  </a:cubicBezTo>
                  <a:cubicBezTo>
                    <a:pt x="8155" y="12983"/>
                    <a:pt x="12983" y="8155"/>
                    <a:pt x="18920" y="8155"/>
                  </a:cubicBezTo>
                  <a:cubicBezTo>
                    <a:pt x="23323" y="8155"/>
                    <a:pt x="27205" y="10765"/>
                    <a:pt x="28901" y="14810"/>
                  </a:cubicBezTo>
                  <a:cubicBezTo>
                    <a:pt x="29521" y="16310"/>
                    <a:pt x="31022" y="17322"/>
                    <a:pt x="32653" y="17322"/>
                  </a:cubicBezTo>
                  <a:cubicBezTo>
                    <a:pt x="34316" y="17322"/>
                    <a:pt x="35784" y="16310"/>
                    <a:pt x="36436" y="14810"/>
                  </a:cubicBezTo>
                  <a:cubicBezTo>
                    <a:pt x="38100" y="10765"/>
                    <a:pt x="42014" y="8155"/>
                    <a:pt x="46385" y="8155"/>
                  </a:cubicBezTo>
                  <a:close/>
                  <a:moveTo>
                    <a:pt x="18920" y="0"/>
                  </a:moveTo>
                  <a:cubicBezTo>
                    <a:pt x="8481" y="0"/>
                    <a:pt x="0" y="8482"/>
                    <a:pt x="0" y="18920"/>
                  </a:cubicBezTo>
                  <a:cubicBezTo>
                    <a:pt x="0" y="24563"/>
                    <a:pt x="2479" y="29848"/>
                    <a:pt x="6818" y="33468"/>
                  </a:cubicBezTo>
                  <a:cubicBezTo>
                    <a:pt x="6850" y="33501"/>
                    <a:pt x="6883" y="33501"/>
                    <a:pt x="6883" y="33534"/>
                  </a:cubicBezTo>
                  <a:lnTo>
                    <a:pt x="30141" y="51931"/>
                  </a:lnTo>
                  <a:cubicBezTo>
                    <a:pt x="30858" y="52518"/>
                    <a:pt x="31772" y="52812"/>
                    <a:pt x="32653" y="52812"/>
                  </a:cubicBezTo>
                  <a:cubicBezTo>
                    <a:pt x="33566" y="52812"/>
                    <a:pt x="34447" y="52518"/>
                    <a:pt x="35197" y="51931"/>
                  </a:cubicBezTo>
                  <a:lnTo>
                    <a:pt x="59433" y="32620"/>
                  </a:lnTo>
                  <a:cubicBezTo>
                    <a:pt x="59531" y="32522"/>
                    <a:pt x="59662" y="32425"/>
                    <a:pt x="59760" y="32327"/>
                  </a:cubicBezTo>
                  <a:cubicBezTo>
                    <a:pt x="63348" y="28738"/>
                    <a:pt x="65338" y="23976"/>
                    <a:pt x="65338" y="18920"/>
                  </a:cubicBezTo>
                  <a:cubicBezTo>
                    <a:pt x="65338" y="8482"/>
                    <a:pt x="56824" y="0"/>
                    <a:pt x="46385" y="0"/>
                  </a:cubicBezTo>
                  <a:cubicBezTo>
                    <a:pt x="41068" y="0"/>
                    <a:pt x="36175" y="2186"/>
                    <a:pt x="32653" y="5872"/>
                  </a:cubicBezTo>
                  <a:cubicBezTo>
                    <a:pt x="29162" y="2186"/>
                    <a:pt x="24237" y="0"/>
                    <a:pt x="18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1190625" y="4242200"/>
              <a:ext cx="203875" cy="203075"/>
            </a:xfrm>
            <a:custGeom>
              <a:rect b="b" l="l" r="r" t="t"/>
              <a:pathLst>
                <a:path extrusionOk="0" h="8123" w="8155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296"/>
                    <a:pt x="1827" y="8123"/>
                    <a:pt x="4077" y="8123"/>
                  </a:cubicBezTo>
                  <a:cubicBezTo>
                    <a:pt x="6328" y="8123"/>
                    <a:pt x="8155" y="6296"/>
                    <a:pt x="8155" y="4078"/>
                  </a:cubicBez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6205925" y="1250150"/>
              <a:ext cx="203900" cy="203075"/>
            </a:xfrm>
            <a:custGeom>
              <a:rect b="b" l="l" r="r" t="t"/>
              <a:pathLst>
                <a:path extrusionOk="0" h="8123" w="8156">
                  <a:moveTo>
                    <a:pt x="4078" y="0"/>
                  </a:moveTo>
                  <a:cubicBezTo>
                    <a:pt x="1827" y="0"/>
                    <a:pt x="0" y="1827"/>
                    <a:pt x="0" y="4045"/>
                  </a:cubicBezTo>
                  <a:cubicBezTo>
                    <a:pt x="0" y="6296"/>
                    <a:pt x="1827" y="8123"/>
                    <a:pt x="4078" y="8123"/>
                  </a:cubicBezTo>
                  <a:cubicBezTo>
                    <a:pt x="6328" y="8123"/>
                    <a:pt x="8155" y="6296"/>
                    <a:pt x="8155" y="4045"/>
                  </a:cubicBez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3" name="Google Shape;513;p28"/>
          <p:cNvCxnSpPr>
            <a:stCxn id="484" idx="3"/>
            <a:endCxn id="514" idx="1"/>
          </p:cNvCxnSpPr>
          <p:nvPr/>
        </p:nvCxnSpPr>
        <p:spPr>
          <a:xfrm flipH="1" rot="10800000">
            <a:off x="2516864" y="1569139"/>
            <a:ext cx="556200" cy="12765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15" name="Google Shape;515;p28"/>
          <p:cNvSpPr txBox="1"/>
          <p:nvPr>
            <p:ph idx="4294967295" type="subTitle"/>
          </p:nvPr>
        </p:nvSpPr>
        <p:spPr>
          <a:xfrm>
            <a:off x="5550300" y="2285433"/>
            <a:ext cx="2793900" cy="2919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“Is there a serum creatinine concentration above which one would not use such therapy? The answer appears to be no.”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6" name="Google Shape;516;p28"/>
          <p:cNvSpPr txBox="1"/>
          <p:nvPr>
            <p:ph idx="4294967295" type="subTitle"/>
          </p:nvPr>
        </p:nvSpPr>
        <p:spPr>
          <a:xfrm>
            <a:off x="5637125" y="3023595"/>
            <a:ext cx="2793900" cy="2919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Aucune conclusion claire p/r au bienfait de la thérapie, mais plutôt des citations d’études.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7" name="Google Shape;517;p28"/>
          <p:cNvSpPr txBox="1"/>
          <p:nvPr>
            <p:ph idx="4294967295" type="subTitle"/>
          </p:nvPr>
        </p:nvSpPr>
        <p:spPr>
          <a:xfrm>
            <a:off x="5550300" y="3894916"/>
            <a:ext cx="2793900" cy="2919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Aucun conseil clinique p/r à la progression de l’IR; le guide ne statue que sur les </a:t>
            </a:r>
            <a:r>
              <a:rPr lang="en">
                <a:solidFill>
                  <a:schemeClr val="dk1"/>
                </a:solidFill>
              </a:rPr>
              <a:t>changements</a:t>
            </a:r>
            <a:r>
              <a:rPr lang="en">
                <a:solidFill>
                  <a:schemeClr val="dk1"/>
                </a:solidFill>
              </a:rPr>
              <a:t> aigus de Clcr.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518" name="Google Shape;518;p28"/>
          <p:cNvCxnSpPr>
            <a:stCxn id="487" idx="3"/>
            <a:endCxn id="488" idx="1"/>
          </p:cNvCxnSpPr>
          <p:nvPr/>
        </p:nvCxnSpPr>
        <p:spPr>
          <a:xfrm>
            <a:off x="5284385" y="1569060"/>
            <a:ext cx="265800" cy="5400"/>
          </a:xfrm>
          <a:prstGeom prst="bentConnector3">
            <a:avLst>
              <a:gd fmla="val 50022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28"/>
          <p:cNvCxnSpPr>
            <a:stCxn id="487" idx="3"/>
            <a:endCxn id="520" idx="1"/>
          </p:cNvCxnSpPr>
          <p:nvPr/>
        </p:nvCxnSpPr>
        <p:spPr>
          <a:xfrm>
            <a:off x="5284385" y="1569060"/>
            <a:ext cx="265800" cy="142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28"/>
          <p:cNvCxnSpPr>
            <a:stCxn id="489" idx="3"/>
            <a:endCxn id="515" idx="1"/>
          </p:cNvCxnSpPr>
          <p:nvPr/>
        </p:nvCxnSpPr>
        <p:spPr>
          <a:xfrm flipH="1" rot="10800000">
            <a:off x="5276229" y="2431287"/>
            <a:ext cx="274200" cy="384300"/>
          </a:xfrm>
          <a:prstGeom prst="bentConnector3">
            <a:avLst>
              <a:gd fmla="val 49976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28"/>
          <p:cNvCxnSpPr>
            <a:stCxn id="516" idx="1"/>
            <a:endCxn id="489" idx="3"/>
          </p:cNvCxnSpPr>
          <p:nvPr/>
        </p:nvCxnSpPr>
        <p:spPr>
          <a:xfrm rot="10800000">
            <a:off x="5276225" y="2815545"/>
            <a:ext cx="360900" cy="3540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28"/>
          <p:cNvCxnSpPr>
            <a:stCxn id="517" idx="1"/>
            <a:endCxn id="486" idx="3"/>
          </p:cNvCxnSpPr>
          <p:nvPr/>
        </p:nvCxnSpPr>
        <p:spPr>
          <a:xfrm flipH="1">
            <a:off x="5292000" y="4040866"/>
            <a:ext cx="258300" cy="122700"/>
          </a:xfrm>
          <a:prstGeom prst="bentConnector3">
            <a:avLst>
              <a:gd fmla="val 50022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28"/>
          <p:cNvCxnSpPr>
            <a:stCxn id="525" idx="1"/>
            <a:endCxn id="486" idx="3"/>
          </p:cNvCxnSpPr>
          <p:nvPr/>
        </p:nvCxnSpPr>
        <p:spPr>
          <a:xfrm rot="10800000">
            <a:off x="5291888" y="4163472"/>
            <a:ext cx="258300" cy="142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26" name="Google Shape;526;p28"/>
          <p:cNvSpPr/>
          <p:nvPr/>
        </p:nvSpPr>
        <p:spPr>
          <a:xfrm rot="-5400000">
            <a:off x="7070329" y="-626015"/>
            <a:ext cx="3261495" cy="2348893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8"/>
          <p:cNvSpPr/>
          <p:nvPr/>
        </p:nvSpPr>
        <p:spPr>
          <a:xfrm rot="2700000">
            <a:off x="-490954" y="3914879"/>
            <a:ext cx="2995116" cy="2157050"/>
          </a:xfrm>
          <a:custGeom>
            <a:rect b="b" l="l" r="r" t="t"/>
            <a:pathLst>
              <a:path extrusionOk="0" h="31998" w="4443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8"/>
          <p:cNvSpPr txBox="1"/>
          <p:nvPr/>
        </p:nvSpPr>
        <p:spPr>
          <a:xfrm>
            <a:off x="3073167" y="1418450"/>
            <a:ext cx="4023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b="1" sz="25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528" name="Google Shape;528;p28"/>
          <p:cNvSpPr txBox="1"/>
          <p:nvPr/>
        </p:nvSpPr>
        <p:spPr>
          <a:xfrm>
            <a:off x="3073167" y="2698646"/>
            <a:ext cx="4023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b="1" sz="25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529" name="Google Shape;529;p28"/>
          <p:cNvSpPr txBox="1"/>
          <p:nvPr/>
        </p:nvSpPr>
        <p:spPr>
          <a:xfrm>
            <a:off x="3073167" y="4038944"/>
            <a:ext cx="4023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b="1" sz="2500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cxnSp>
        <p:nvCxnSpPr>
          <p:cNvPr id="530" name="Google Shape;530;p28"/>
          <p:cNvCxnSpPr>
            <a:stCxn id="484" idx="3"/>
            <a:endCxn id="529" idx="1"/>
          </p:cNvCxnSpPr>
          <p:nvPr/>
        </p:nvCxnSpPr>
        <p:spPr>
          <a:xfrm>
            <a:off x="2516864" y="2845639"/>
            <a:ext cx="556200" cy="13440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28"/>
          <p:cNvCxnSpPr>
            <a:stCxn id="528" idx="1"/>
            <a:endCxn id="484" idx="3"/>
          </p:cNvCxnSpPr>
          <p:nvPr/>
        </p:nvCxnSpPr>
        <p:spPr>
          <a:xfrm rot="10800000">
            <a:off x="2516967" y="2845646"/>
            <a:ext cx="556200" cy="3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9"/>
          <p:cNvSpPr txBox="1"/>
          <p:nvPr>
            <p:ph type="ctrTitle"/>
          </p:nvPr>
        </p:nvSpPr>
        <p:spPr>
          <a:xfrm>
            <a:off x="2248650" y="2238000"/>
            <a:ext cx="46467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Quelle est la bonne conduite?</a:t>
            </a:r>
            <a:endParaRPr sz="37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30"/>
          <p:cNvGrpSpPr/>
          <p:nvPr/>
        </p:nvGrpSpPr>
        <p:grpSpPr>
          <a:xfrm>
            <a:off x="4501476" y="1279688"/>
            <a:ext cx="4310063" cy="2662525"/>
            <a:chOff x="4501476" y="1279688"/>
            <a:chExt cx="4310063" cy="2662525"/>
          </a:xfrm>
        </p:grpSpPr>
        <p:sp>
          <p:nvSpPr>
            <p:cNvPr id="542" name="Google Shape;542;p30"/>
            <p:cNvSpPr/>
            <p:nvPr/>
          </p:nvSpPr>
          <p:spPr>
            <a:xfrm>
              <a:off x="6374864" y="127968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 flipH="1" rot="10800000">
              <a:off x="5186100" y="1768931"/>
              <a:ext cx="291481" cy="29157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5649164" y="1600863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4936939" y="1593338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4501476" y="394218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840614" y="1407788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8270964" y="3863788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8071189" y="1611675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8774539" y="1557938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8592564" y="2272538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477164" y="1360225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30"/>
          <p:cNvSpPr txBox="1"/>
          <p:nvPr>
            <p:ph type="ctrTitle"/>
          </p:nvPr>
        </p:nvSpPr>
        <p:spPr>
          <a:xfrm>
            <a:off x="4645375" y="2379713"/>
            <a:ext cx="3785400" cy="12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Ainsi, Quel est la différence 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au niveau de la </a:t>
            </a:r>
            <a:r>
              <a:rPr b="1"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mortalité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de la </a:t>
            </a:r>
            <a:r>
              <a:rPr b="1"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morbidité cardiovasculaire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et de la </a:t>
            </a:r>
            <a:r>
              <a:rPr b="1"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morbidité rénale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entre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le fait de maintenir une </a:t>
            </a:r>
            <a:r>
              <a:rPr b="1"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thérapie avec des IECAs versus la cesser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chez une </a:t>
            </a:r>
            <a:r>
              <a:rPr b="1"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population souffrant d’insuffisance rénale sévère</a:t>
            </a: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(﹤30 ml/min/1.73m2)?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4" name="Google Shape;554;p30"/>
          <p:cNvPicPr preferRelativeResize="0"/>
          <p:nvPr/>
        </p:nvPicPr>
        <p:blipFill rotWithShape="1">
          <a:blip r:embed="rId3">
            <a:alphaModFix/>
          </a:blip>
          <a:srcRect b="0" l="0" r="42732" t="0"/>
          <a:stretch/>
        </p:blipFill>
        <p:spPr>
          <a:xfrm>
            <a:off x="-905850" y="-80750"/>
            <a:ext cx="5318700" cy="522420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1"/>
          <p:cNvSpPr/>
          <p:nvPr/>
        </p:nvSpPr>
        <p:spPr>
          <a:xfrm>
            <a:off x="-624611" y="310945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1"/>
          <p:cNvSpPr/>
          <p:nvPr/>
        </p:nvSpPr>
        <p:spPr>
          <a:xfrm>
            <a:off x="7898765" y="15858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7898765" y="3078225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1"/>
          <p:cNvSpPr/>
          <p:nvPr/>
        </p:nvSpPr>
        <p:spPr>
          <a:xfrm>
            <a:off x="-624611" y="1585800"/>
            <a:ext cx="1776600" cy="5445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1"/>
          <p:cNvSpPr txBox="1"/>
          <p:nvPr>
            <p:ph idx="2" type="subTitle"/>
          </p:nvPr>
        </p:nvSpPr>
        <p:spPr>
          <a:xfrm flipH="1">
            <a:off x="1152039" y="3520799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 final</a:t>
            </a:r>
            <a:endParaRPr/>
          </a:p>
        </p:txBody>
      </p:sp>
      <p:sp>
        <p:nvSpPr>
          <p:cNvPr id="564" name="Google Shape;564;p31"/>
          <p:cNvSpPr txBox="1"/>
          <p:nvPr>
            <p:ph idx="3" type="subTitle"/>
          </p:nvPr>
        </p:nvSpPr>
        <p:spPr>
          <a:xfrm flipH="1">
            <a:off x="5382611" y="2029915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Résumé des composantes pertinentes des articles</a:t>
            </a:r>
            <a:endParaRPr b="0"/>
          </a:p>
        </p:txBody>
      </p:sp>
      <p:sp>
        <p:nvSpPr>
          <p:cNvPr id="565" name="Google Shape;565;p31"/>
          <p:cNvSpPr txBox="1"/>
          <p:nvPr>
            <p:ph idx="4" type="subTitle"/>
          </p:nvPr>
        </p:nvSpPr>
        <p:spPr>
          <a:xfrm flipH="1">
            <a:off x="5382611" y="3520799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Retour à notre questionnement initial</a:t>
            </a:r>
            <a:endParaRPr b="0"/>
          </a:p>
        </p:txBody>
      </p:sp>
      <p:sp>
        <p:nvSpPr>
          <p:cNvPr id="566" name="Google Shape;566;p31"/>
          <p:cNvSpPr txBox="1"/>
          <p:nvPr>
            <p:ph idx="5" type="subTitle"/>
          </p:nvPr>
        </p:nvSpPr>
        <p:spPr>
          <a:xfrm flipH="1">
            <a:off x="1152039" y="1615663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Méthode</a:t>
            </a:r>
            <a:endParaRPr/>
          </a:p>
        </p:txBody>
      </p:sp>
      <p:sp>
        <p:nvSpPr>
          <p:cNvPr id="567" name="Google Shape;567;p31"/>
          <p:cNvSpPr txBox="1"/>
          <p:nvPr>
            <p:ph idx="6" type="subTitle"/>
          </p:nvPr>
        </p:nvSpPr>
        <p:spPr>
          <a:xfrm flipH="1">
            <a:off x="1152039" y="3106568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</a:t>
            </a:r>
            <a:endParaRPr/>
          </a:p>
        </p:txBody>
      </p:sp>
      <p:sp>
        <p:nvSpPr>
          <p:cNvPr id="568" name="Google Shape;568;p31"/>
          <p:cNvSpPr txBox="1"/>
          <p:nvPr>
            <p:ph idx="7" type="subTitle"/>
          </p:nvPr>
        </p:nvSpPr>
        <p:spPr>
          <a:xfrm flipH="1">
            <a:off x="5229311" y="1615663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/>
          </a:p>
        </p:txBody>
      </p:sp>
      <p:sp>
        <p:nvSpPr>
          <p:cNvPr id="569" name="Google Shape;569;p31"/>
          <p:cNvSpPr txBox="1"/>
          <p:nvPr>
            <p:ph idx="8" type="subTitle"/>
          </p:nvPr>
        </p:nvSpPr>
        <p:spPr>
          <a:xfrm flipH="1">
            <a:off x="5229311" y="3106569"/>
            <a:ext cx="26646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70" name="Google Shape;570;p31"/>
          <p:cNvSpPr txBox="1"/>
          <p:nvPr>
            <p:ph type="ctrTitle"/>
          </p:nvPr>
        </p:nvSpPr>
        <p:spPr>
          <a:xfrm>
            <a:off x="713250" y="457248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Plan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571" name="Google Shape;571;p31"/>
          <p:cNvSpPr txBox="1"/>
          <p:nvPr>
            <p:ph idx="9" type="title"/>
          </p:nvPr>
        </p:nvSpPr>
        <p:spPr>
          <a:xfrm>
            <a:off x="706104" y="1707450"/>
            <a:ext cx="430500" cy="3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72" name="Google Shape;572;p31"/>
          <p:cNvSpPr txBox="1"/>
          <p:nvPr>
            <p:ph idx="13" type="title"/>
          </p:nvPr>
        </p:nvSpPr>
        <p:spPr>
          <a:xfrm>
            <a:off x="706103" y="3231100"/>
            <a:ext cx="430500" cy="3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3" name="Google Shape;573;p31"/>
          <p:cNvSpPr txBox="1"/>
          <p:nvPr>
            <p:ph idx="14" type="title"/>
          </p:nvPr>
        </p:nvSpPr>
        <p:spPr>
          <a:xfrm>
            <a:off x="8000151" y="1707450"/>
            <a:ext cx="430500" cy="3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4" name="Google Shape;574;p31"/>
          <p:cNvSpPr txBox="1"/>
          <p:nvPr>
            <p:ph idx="15" type="title"/>
          </p:nvPr>
        </p:nvSpPr>
        <p:spPr>
          <a:xfrm>
            <a:off x="8000153" y="3231100"/>
            <a:ext cx="430500" cy="3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3861114" y="1035888"/>
            <a:ext cx="37000" cy="36700"/>
          </a:xfrm>
          <a:custGeom>
            <a:rect b="b" l="l" r="r" t="t"/>
            <a:pathLst>
              <a:path extrusionOk="0" fill="none" h="1468" w="148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3135814" y="1054225"/>
            <a:ext cx="207150" cy="25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3406064" y="1054225"/>
            <a:ext cx="92325" cy="25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3306264" y="295538"/>
            <a:ext cx="36700" cy="36700"/>
          </a:xfrm>
          <a:custGeom>
            <a:rect b="b" l="l" r="r" t="t"/>
            <a:pathLst>
              <a:path extrusionOk="0" fill="none" h="1468" w="1468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2978889" y="448263"/>
            <a:ext cx="141025" cy="25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2856839" y="448263"/>
            <a:ext cx="75775" cy="25"/>
          </a:xfrm>
          <a:custGeom>
            <a:rect b="b" l="l" r="r" t="t"/>
            <a:pathLst>
              <a:path extrusionOk="0" fill="none" h="1" w="303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5662614" y="313888"/>
            <a:ext cx="207150" cy="25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5932864" y="313888"/>
            <a:ext cx="92325" cy="25"/>
          </a:xfrm>
          <a:custGeom>
            <a:rect b="b" l="l" r="r" t="t"/>
            <a:pathLst>
              <a:path extrusionOk="0" fill="none" h="1" w="3693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5342839" y="1035888"/>
            <a:ext cx="37000" cy="36700"/>
          </a:xfrm>
          <a:custGeom>
            <a:rect b="b" l="l" r="r" t="t"/>
            <a:pathLst>
              <a:path extrusionOk="0" fill="none" h="1468" w="148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1"/>
          <p:cNvSpPr/>
          <p:nvPr/>
        </p:nvSpPr>
        <p:spPr>
          <a:xfrm>
            <a:off x="5908514" y="949838"/>
            <a:ext cx="141025" cy="25"/>
          </a:xfrm>
          <a:custGeom>
            <a:rect b="b" l="l" r="r" t="t"/>
            <a:pathLst>
              <a:path extrusionOk="0" fill="none" h="1" w="564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1"/>
          <p:cNvSpPr/>
          <p:nvPr/>
        </p:nvSpPr>
        <p:spPr>
          <a:xfrm>
            <a:off x="4399214" y="313875"/>
            <a:ext cx="207150" cy="25"/>
          </a:xfrm>
          <a:custGeom>
            <a:rect b="b" l="l" r="r" t="t"/>
            <a:pathLst>
              <a:path extrusionOk="0" fill="none" h="1" w="8286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cap="flat" cmpd="sng" w="11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1"/>
          <p:cNvSpPr txBox="1"/>
          <p:nvPr>
            <p:ph idx="1" type="subTitle"/>
          </p:nvPr>
        </p:nvSpPr>
        <p:spPr>
          <a:xfrm flipH="1">
            <a:off x="1152039" y="2029915"/>
            <a:ext cx="2511300" cy="5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recherche des articles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 txBox="1"/>
          <p:nvPr>
            <p:ph idx="2" type="title"/>
          </p:nvPr>
        </p:nvSpPr>
        <p:spPr>
          <a:xfrm flipH="1">
            <a:off x="4080850" y="1428563"/>
            <a:ext cx="9822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92" name="Google Shape;592;p32"/>
          <p:cNvSpPr txBox="1"/>
          <p:nvPr>
            <p:ph type="ctrTitle"/>
          </p:nvPr>
        </p:nvSpPr>
        <p:spPr>
          <a:xfrm flipH="1">
            <a:off x="1621030" y="3094707"/>
            <a:ext cx="5901900" cy="5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Méthode</a:t>
            </a:r>
            <a:endParaRPr/>
          </a:p>
        </p:txBody>
      </p:sp>
      <p:grpSp>
        <p:nvGrpSpPr>
          <p:cNvPr id="593" name="Google Shape;593;p32"/>
          <p:cNvGrpSpPr/>
          <p:nvPr/>
        </p:nvGrpSpPr>
        <p:grpSpPr>
          <a:xfrm>
            <a:off x="2752739" y="2786032"/>
            <a:ext cx="3590150" cy="1156025"/>
            <a:chOff x="2752739" y="2558907"/>
            <a:chExt cx="3590150" cy="1156025"/>
          </a:xfrm>
        </p:grpSpPr>
        <p:sp>
          <p:nvSpPr>
            <p:cNvPr id="594" name="Google Shape;594;p32"/>
            <p:cNvSpPr/>
            <p:nvPr/>
          </p:nvSpPr>
          <p:spPr>
            <a:xfrm>
              <a:off x="4069314" y="35761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119914" y="3594482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3561289" y="3594482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3306264" y="2748757"/>
              <a:ext cx="36700" cy="36700"/>
            </a:xfrm>
            <a:custGeom>
              <a:rect b="b" l="l" r="r" t="t"/>
              <a:pathLst>
                <a:path extrusionOk="0" fill="none" h="1468" w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3026214" y="2680057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2752739" y="2767082"/>
              <a:ext cx="75775" cy="25"/>
            </a:xfrm>
            <a:custGeom>
              <a:rect b="b" l="l" r="r" t="t"/>
              <a:pathLst>
                <a:path extrusionOk="0" fill="none" h="1" w="303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776164" y="2558907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932864" y="2767107"/>
              <a:ext cx="92325" cy="25"/>
            </a:xfrm>
            <a:custGeom>
              <a:rect b="b" l="l" r="r" t="t"/>
              <a:pathLst>
                <a:path extrusionOk="0" fill="none" h="1" w="3693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52289" y="3678232"/>
              <a:ext cx="37000" cy="36700"/>
            </a:xfrm>
            <a:custGeom>
              <a:rect b="b" l="l" r="r" t="t"/>
              <a:pathLst>
                <a:path extrusionOk="0" fill="none" h="1468" w="148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6201864" y="3507444"/>
              <a:ext cx="141025" cy="25"/>
            </a:xfrm>
            <a:custGeom>
              <a:rect b="b" l="l" r="r" t="t"/>
              <a:pathLst>
                <a:path extrusionOk="0" fill="none" h="1" w="564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399214" y="2767094"/>
              <a:ext cx="207150" cy="25"/>
            </a:xfrm>
            <a:custGeom>
              <a:rect b="b" l="l" r="r" t="t"/>
              <a:pathLst>
                <a:path extrusionOk="0" fill="none" h="1" w="8286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cap="flat" cmpd="sng" w="11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3"/>
          <p:cNvSpPr txBox="1"/>
          <p:nvPr>
            <p:ph idx="1" type="subTitle"/>
          </p:nvPr>
        </p:nvSpPr>
        <p:spPr>
          <a:xfrm>
            <a:off x="168635" y="1788591"/>
            <a:ext cx="23553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PubMed.</a:t>
            </a:r>
            <a:endParaRPr i="1"/>
          </a:p>
        </p:txBody>
      </p:sp>
      <p:sp>
        <p:nvSpPr>
          <p:cNvPr id="610" name="Google Shape;610;p33"/>
          <p:cNvSpPr txBox="1"/>
          <p:nvPr>
            <p:ph idx="2" type="subTitle"/>
          </p:nvPr>
        </p:nvSpPr>
        <p:spPr>
          <a:xfrm>
            <a:off x="3030750" y="1788600"/>
            <a:ext cx="30825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-”ACE inhibitor”;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-”Angiotensin-Converting enzyme inhibitor”;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-”Chronic kidney disease”;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-”Outcome”;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-”Mortality”;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-”Morbidity”;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-Excluant : ‘’Heart failure’’ des titres.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11" name="Google Shape;611;p33"/>
          <p:cNvSpPr txBox="1"/>
          <p:nvPr>
            <p:ph idx="3" type="subTitle"/>
          </p:nvPr>
        </p:nvSpPr>
        <p:spPr>
          <a:xfrm>
            <a:off x="168625" y="1272700"/>
            <a:ext cx="2355300" cy="4062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 de donnée</a:t>
            </a:r>
            <a:endParaRPr/>
          </a:p>
        </p:txBody>
      </p:sp>
      <p:sp>
        <p:nvSpPr>
          <p:cNvPr id="612" name="Google Shape;612;p33"/>
          <p:cNvSpPr txBox="1"/>
          <p:nvPr>
            <p:ph idx="4" type="subTitle"/>
          </p:nvPr>
        </p:nvSpPr>
        <p:spPr>
          <a:xfrm>
            <a:off x="3030751" y="1274638"/>
            <a:ext cx="2355300" cy="4023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Mots-clés</a:t>
            </a:r>
            <a:endParaRPr/>
          </a:p>
        </p:txBody>
      </p:sp>
      <p:sp>
        <p:nvSpPr>
          <p:cNvPr id="613" name="Google Shape;613;p33"/>
          <p:cNvSpPr txBox="1"/>
          <p:nvPr>
            <p:ph type="ctrTitle"/>
          </p:nvPr>
        </p:nvSpPr>
        <p:spPr>
          <a:xfrm>
            <a:off x="713225" y="401575"/>
            <a:ext cx="77175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Méthode</a:t>
            </a:r>
            <a:endParaRPr/>
          </a:p>
        </p:txBody>
      </p:sp>
      <p:sp>
        <p:nvSpPr>
          <p:cNvPr id="614" name="Google Shape;614;p33"/>
          <p:cNvSpPr txBox="1"/>
          <p:nvPr>
            <p:ph idx="4" type="subTitle"/>
          </p:nvPr>
        </p:nvSpPr>
        <p:spPr>
          <a:xfrm>
            <a:off x="6620076" y="1386288"/>
            <a:ext cx="2355300" cy="4023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Années </a:t>
            </a:r>
            <a:endParaRPr/>
          </a:p>
        </p:txBody>
      </p:sp>
      <p:sp>
        <p:nvSpPr>
          <p:cNvPr id="615" name="Google Shape;615;p33"/>
          <p:cNvSpPr txBox="1"/>
          <p:nvPr>
            <p:ph idx="2" type="subTitle"/>
          </p:nvPr>
        </p:nvSpPr>
        <p:spPr>
          <a:xfrm>
            <a:off x="6620075" y="1788600"/>
            <a:ext cx="30825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Entre 2015 et 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dney Disease by Slidesgo">
  <a:themeElements>
    <a:clrScheme name="Simple Light">
      <a:dk1>
        <a:srgbClr val="4D5673"/>
      </a:dk1>
      <a:lt1>
        <a:srgbClr val="FFE0D9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