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276" r:id="rId4"/>
    <p:sldId id="257" r:id="rId5"/>
    <p:sldId id="277" r:id="rId6"/>
    <p:sldId id="258" r:id="rId7"/>
    <p:sldId id="259" r:id="rId8"/>
    <p:sldId id="260" r:id="rId9"/>
    <p:sldId id="261" r:id="rId10"/>
    <p:sldId id="279" r:id="rId11"/>
    <p:sldId id="263" r:id="rId12"/>
    <p:sldId id="264" r:id="rId13"/>
    <p:sldId id="265" r:id="rId14"/>
    <p:sldId id="266" r:id="rId15"/>
    <p:sldId id="262" r:id="rId16"/>
    <p:sldId id="267" r:id="rId17"/>
    <p:sldId id="268" r:id="rId18"/>
    <p:sldId id="269" r:id="rId19"/>
    <p:sldId id="278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12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1802C-5614-4D49-9C33-D87FCEE2E07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6B02CCE-6600-43FA-9276-8B466B9EE6E6}">
      <dgm:prSet/>
      <dgm:spPr/>
      <dgm:t>
        <a:bodyPr/>
        <a:lstStyle/>
        <a:p>
          <a:r>
            <a:rPr lang="fr-CA" baseline="0"/>
            <a:t>P	: Patients avec psoriasis</a:t>
          </a:r>
          <a:endParaRPr lang="en-US"/>
        </a:p>
      </dgm:t>
    </dgm:pt>
    <dgm:pt modelId="{143037AB-5E94-4B88-8602-7D0A82FBB1E1}" type="parTrans" cxnId="{057982F7-3FDF-4DD3-BE4E-45A596705E4F}">
      <dgm:prSet/>
      <dgm:spPr/>
      <dgm:t>
        <a:bodyPr/>
        <a:lstStyle/>
        <a:p>
          <a:endParaRPr lang="en-US"/>
        </a:p>
      </dgm:t>
    </dgm:pt>
    <dgm:pt modelId="{88E96CD1-8200-4479-A48E-13953445BB68}" type="sibTrans" cxnId="{057982F7-3FDF-4DD3-BE4E-45A596705E4F}">
      <dgm:prSet/>
      <dgm:spPr/>
      <dgm:t>
        <a:bodyPr/>
        <a:lstStyle/>
        <a:p>
          <a:endParaRPr lang="en-US"/>
        </a:p>
      </dgm:t>
    </dgm:pt>
    <dgm:pt modelId="{093CA595-BD16-4ACD-AE15-2AB1108BF268}">
      <dgm:prSet/>
      <dgm:spPr/>
      <dgm:t>
        <a:bodyPr/>
        <a:lstStyle/>
        <a:p>
          <a:r>
            <a:rPr lang="fr-CA" baseline="0"/>
            <a:t>I	: Combinaison Betamethasone/calcipotriol</a:t>
          </a:r>
          <a:endParaRPr lang="en-US"/>
        </a:p>
      </dgm:t>
    </dgm:pt>
    <dgm:pt modelId="{1C045CF8-E0B1-4251-85EE-4F208E685B83}" type="parTrans" cxnId="{BFAA8C04-B655-4D7B-A590-D2D355B3731F}">
      <dgm:prSet/>
      <dgm:spPr/>
      <dgm:t>
        <a:bodyPr/>
        <a:lstStyle/>
        <a:p>
          <a:endParaRPr lang="en-US"/>
        </a:p>
      </dgm:t>
    </dgm:pt>
    <dgm:pt modelId="{2B4A6A35-6023-4749-AEA3-2BDA38165713}" type="sibTrans" cxnId="{BFAA8C04-B655-4D7B-A590-D2D355B3731F}">
      <dgm:prSet/>
      <dgm:spPr/>
      <dgm:t>
        <a:bodyPr/>
        <a:lstStyle/>
        <a:p>
          <a:endParaRPr lang="en-US"/>
        </a:p>
      </dgm:t>
    </dgm:pt>
    <dgm:pt modelId="{C05400AD-D6E0-43BC-8700-DF0C485CE2CC}">
      <dgm:prSet/>
      <dgm:spPr/>
      <dgm:t>
        <a:bodyPr/>
        <a:lstStyle/>
        <a:p>
          <a:r>
            <a:rPr lang="fr-CA" baseline="0"/>
            <a:t>C	: Calcipotriol seul</a:t>
          </a:r>
          <a:endParaRPr lang="en-US"/>
        </a:p>
      </dgm:t>
    </dgm:pt>
    <dgm:pt modelId="{2AB094E2-AA66-4C46-8F3D-7BCFC68E0B8F}" type="parTrans" cxnId="{34AF7FC6-31CC-44B9-9A83-09258536ED6E}">
      <dgm:prSet/>
      <dgm:spPr/>
      <dgm:t>
        <a:bodyPr/>
        <a:lstStyle/>
        <a:p>
          <a:endParaRPr lang="en-US"/>
        </a:p>
      </dgm:t>
    </dgm:pt>
    <dgm:pt modelId="{550E5F3B-9B39-4EFA-9B7C-F59E6C98B137}" type="sibTrans" cxnId="{34AF7FC6-31CC-44B9-9A83-09258536ED6E}">
      <dgm:prSet/>
      <dgm:spPr/>
      <dgm:t>
        <a:bodyPr/>
        <a:lstStyle/>
        <a:p>
          <a:endParaRPr lang="en-US"/>
        </a:p>
      </dgm:t>
    </dgm:pt>
    <dgm:pt modelId="{3B90CE84-D14C-496E-868A-28203B9DE557}">
      <dgm:prSet/>
      <dgm:spPr/>
      <dgm:t>
        <a:bodyPr/>
        <a:lstStyle/>
        <a:p>
          <a:r>
            <a:rPr lang="fr-CA" baseline="0"/>
            <a:t>O	: Meilleur contrôle de la maladie</a:t>
          </a:r>
          <a:endParaRPr lang="en-US"/>
        </a:p>
      </dgm:t>
    </dgm:pt>
    <dgm:pt modelId="{3B8E19E6-4BDD-46FC-AFCF-E061B0C152E0}" type="parTrans" cxnId="{3BDD358A-FEB8-441A-8C44-65157950C71C}">
      <dgm:prSet/>
      <dgm:spPr/>
      <dgm:t>
        <a:bodyPr/>
        <a:lstStyle/>
        <a:p>
          <a:endParaRPr lang="en-US"/>
        </a:p>
      </dgm:t>
    </dgm:pt>
    <dgm:pt modelId="{58067F27-F202-4D97-BCCE-1467014D6F0D}" type="sibTrans" cxnId="{3BDD358A-FEB8-441A-8C44-65157950C71C}">
      <dgm:prSet/>
      <dgm:spPr/>
      <dgm:t>
        <a:bodyPr/>
        <a:lstStyle/>
        <a:p>
          <a:endParaRPr lang="en-US"/>
        </a:p>
      </dgm:t>
    </dgm:pt>
    <dgm:pt modelId="{65C9EE10-7426-445E-96FB-A8768F4E0A2E}" type="pres">
      <dgm:prSet presAssocID="{7ED1802C-5614-4D49-9C33-D87FCEE2E078}" presName="linear" presStyleCnt="0">
        <dgm:presLayoutVars>
          <dgm:dir/>
          <dgm:animLvl val="lvl"/>
          <dgm:resizeHandles val="exact"/>
        </dgm:presLayoutVars>
      </dgm:prSet>
      <dgm:spPr/>
    </dgm:pt>
    <dgm:pt modelId="{198DA26A-A196-434E-816B-2B205FC48AE1}" type="pres">
      <dgm:prSet presAssocID="{46B02CCE-6600-43FA-9276-8B466B9EE6E6}" presName="parentLin" presStyleCnt="0"/>
      <dgm:spPr/>
    </dgm:pt>
    <dgm:pt modelId="{74B66A2B-DD8F-4DBF-A5B3-0A6377B0F3A4}" type="pres">
      <dgm:prSet presAssocID="{46B02CCE-6600-43FA-9276-8B466B9EE6E6}" presName="parentLeftMargin" presStyleLbl="node1" presStyleIdx="0" presStyleCnt="4"/>
      <dgm:spPr/>
    </dgm:pt>
    <dgm:pt modelId="{132BACF5-F196-4CF9-ABCC-9D48D006A0C6}" type="pres">
      <dgm:prSet presAssocID="{46B02CCE-6600-43FA-9276-8B466B9EE6E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5AF1F6C-92D2-4A51-BAD4-D455813FEA14}" type="pres">
      <dgm:prSet presAssocID="{46B02CCE-6600-43FA-9276-8B466B9EE6E6}" presName="negativeSpace" presStyleCnt="0"/>
      <dgm:spPr/>
    </dgm:pt>
    <dgm:pt modelId="{9CFFC6ED-10A3-4B2A-B472-0BBE58CBF0F1}" type="pres">
      <dgm:prSet presAssocID="{46B02CCE-6600-43FA-9276-8B466B9EE6E6}" presName="childText" presStyleLbl="conFgAcc1" presStyleIdx="0" presStyleCnt="4">
        <dgm:presLayoutVars>
          <dgm:bulletEnabled val="1"/>
        </dgm:presLayoutVars>
      </dgm:prSet>
      <dgm:spPr/>
    </dgm:pt>
    <dgm:pt modelId="{ED12FDB3-9BBB-4018-8127-9E5CD31B2A03}" type="pres">
      <dgm:prSet presAssocID="{88E96CD1-8200-4479-A48E-13953445BB68}" presName="spaceBetweenRectangles" presStyleCnt="0"/>
      <dgm:spPr/>
    </dgm:pt>
    <dgm:pt modelId="{A2E0F435-F370-472F-9EE0-102A504EAFA1}" type="pres">
      <dgm:prSet presAssocID="{093CA595-BD16-4ACD-AE15-2AB1108BF268}" presName="parentLin" presStyleCnt="0"/>
      <dgm:spPr/>
    </dgm:pt>
    <dgm:pt modelId="{1DA71F42-822D-4A48-A543-D4C74605C302}" type="pres">
      <dgm:prSet presAssocID="{093CA595-BD16-4ACD-AE15-2AB1108BF268}" presName="parentLeftMargin" presStyleLbl="node1" presStyleIdx="0" presStyleCnt="4"/>
      <dgm:spPr/>
    </dgm:pt>
    <dgm:pt modelId="{61F21497-E63E-48C5-AB52-12519274DD36}" type="pres">
      <dgm:prSet presAssocID="{093CA595-BD16-4ACD-AE15-2AB1108BF26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2EFA985-268B-4961-948B-1EA059948363}" type="pres">
      <dgm:prSet presAssocID="{093CA595-BD16-4ACD-AE15-2AB1108BF268}" presName="negativeSpace" presStyleCnt="0"/>
      <dgm:spPr/>
    </dgm:pt>
    <dgm:pt modelId="{65EEAACE-0B7F-42B1-99DE-BF77AA4D7366}" type="pres">
      <dgm:prSet presAssocID="{093CA595-BD16-4ACD-AE15-2AB1108BF268}" presName="childText" presStyleLbl="conFgAcc1" presStyleIdx="1" presStyleCnt="4">
        <dgm:presLayoutVars>
          <dgm:bulletEnabled val="1"/>
        </dgm:presLayoutVars>
      </dgm:prSet>
      <dgm:spPr/>
    </dgm:pt>
    <dgm:pt modelId="{03D046B8-8873-41B4-AA23-2AEE243AADBF}" type="pres">
      <dgm:prSet presAssocID="{2B4A6A35-6023-4749-AEA3-2BDA38165713}" presName="spaceBetweenRectangles" presStyleCnt="0"/>
      <dgm:spPr/>
    </dgm:pt>
    <dgm:pt modelId="{74730E5E-A971-4E0C-9834-4E91A79C22C5}" type="pres">
      <dgm:prSet presAssocID="{C05400AD-D6E0-43BC-8700-DF0C485CE2CC}" presName="parentLin" presStyleCnt="0"/>
      <dgm:spPr/>
    </dgm:pt>
    <dgm:pt modelId="{529771DD-847F-41FF-9EF4-5D5AB9DDC578}" type="pres">
      <dgm:prSet presAssocID="{C05400AD-D6E0-43BC-8700-DF0C485CE2CC}" presName="parentLeftMargin" presStyleLbl="node1" presStyleIdx="1" presStyleCnt="4"/>
      <dgm:spPr/>
    </dgm:pt>
    <dgm:pt modelId="{85875988-0EC1-4044-9CF5-62CCB0856E81}" type="pres">
      <dgm:prSet presAssocID="{C05400AD-D6E0-43BC-8700-DF0C485CE2C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2F71CBE-C327-4048-A721-90BB2BF714C9}" type="pres">
      <dgm:prSet presAssocID="{C05400AD-D6E0-43BC-8700-DF0C485CE2CC}" presName="negativeSpace" presStyleCnt="0"/>
      <dgm:spPr/>
    </dgm:pt>
    <dgm:pt modelId="{A596F67E-B417-4227-95B4-98CACE658549}" type="pres">
      <dgm:prSet presAssocID="{C05400AD-D6E0-43BC-8700-DF0C485CE2CC}" presName="childText" presStyleLbl="conFgAcc1" presStyleIdx="2" presStyleCnt="4">
        <dgm:presLayoutVars>
          <dgm:bulletEnabled val="1"/>
        </dgm:presLayoutVars>
      </dgm:prSet>
      <dgm:spPr/>
    </dgm:pt>
    <dgm:pt modelId="{EE8C6578-66F0-49B3-A885-0633C4ACC313}" type="pres">
      <dgm:prSet presAssocID="{550E5F3B-9B39-4EFA-9B7C-F59E6C98B137}" presName="spaceBetweenRectangles" presStyleCnt="0"/>
      <dgm:spPr/>
    </dgm:pt>
    <dgm:pt modelId="{8E6531B3-EA27-4B40-98E9-25804E8CAD68}" type="pres">
      <dgm:prSet presAssocID="{3B90CE84-D14C-496E-868A-28203B9DE557}" presName="parentLin" presStyleCnt="0"/>
      <dgm:spPr/>
    </dgm:pt>
    <dgm:pt modelId="{C29CD4AA-1D5A-4A1A-836E-5DCC56FB1363}" type="pres">
      <dgm:prSet presAssocID="{3B90CE84-D14C-496E-868A-28203B9DE557}" presName="parentLeftMargin" presStyleLbl="node1" presStyleIdx="2" presStyleCnt="4"/>
      <dgm:spPr/>
    </dgm:pt>
    <dgm:pt modelId="{4961D138-A232-4A65-9FAB-BB0394EDB9AF}" type="pres">
      <dgm:prSet presAssocID="{3B90CE84-D14C-496E-868A-28203B9DE55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151C76D-B2FF-4983-BF99-CD17835E2FDB}" type="pres">
      <dgm:prSet presAssocID="{3B90CE84-D14C-496E-868A-28203B9DE557}" presName="negativeSpace" presStyleCnt="0"/>
      <dgm:spPr/>
    </dgm:pt>
    <dgm:pt modelId="{C515913A-C3FC-4F7C-BE7B-0925596B681C}" type="pres">
      <dgm:prSet presAssocID="{3B90CE84-D14C-496E-868A-28203B9DE55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FAA8C04-B655-4D7B-A590-D2D355B3731F}" srcId="{7ED1802C-5614-4D49-9C33-D87FCEE2E078}" destId="{093CA595-BD16-4ACD-AE15-2AB1108BF268}" srcOrd="1" destOrd="0" parTransId="{1C045CF8-E0B1-4251-85EE-4F208E685B83}" sibTransId="{2B4A6A35-6023-4749-AEA3-2BDA38165713}"/>
    <dgm:cxn modelId="{69C2021F-DDC9-474C-9F2F-B2A6EA95CC35}" type="presOf" srcId="{46B02CCE-6600-43FA-9276-8B466B9EE6E6}" destId="{132BACF5-F196-4CF9-ABCC-9D48D006A0C6}" srcOrd="1" destOrd="0" presId="urn:microsoft.com/office/officeart/2005/8/layout/list1"/>
    <dgm:cxn modelId="{0B83704C-4C6F-46BD-B70D-75322119F533}" type="presOf" srcId="{3B90CE84-D14C-496E-868A-28203B9DE557}" destId="{4961D138-A232-4A65-9FAB-BB0394EDB9AF}" srcOrd="1" destOrd="0" presId="urn:microsoft.com/office/officeart/2005/8/layout/list1"/>
    <dgm:cxn modelId="{77BC7F70-586A-4287-85E1-5DA38EDA9DFE}" type="presOf" srcId="{093CA595-BD16-4ACD-AE15-2AB1108BF268}" destId="{61F21497-E63E-48C5-AB52-12519274DD36}" srcOrd="1" destOrd="0" presId="urn:microsoft.com/office/officeart/2005/8/layout/list1"/>
    <dgm:cxn modelId="{0CE79053-93D8-4B16-9CB0-7E0A16E008B6}" type="presOf" srcId="{46B02CCE-6600-43FA-9276-8B466B9EE6E6}" destId="{74B66A2B-DD8F-4DBF-A5B3-0A6377B0F3A4}" srcOrd="0" destOrd="0" presId="urn:microsoft.com/office/officeart/2005/8/layout/list1"/>
    <dgm:cxn modelId="{4862E182-620A-48EE-8587-7F5D12372FDF}" type="presOf" srcId="{7ED1802C-5614-4D49-9C33-D87FCEE2E078}" destId="{65C9EE10-7426-445E-96FB-A8768F4E0A2E}" srcOrd="0" destOrd="0" presId="urn:microsoft.com/office/officeart/2005/8/layout/list1"/>
    <dgm:cxn modelId="{3BDD358A-FEB8-441A-8C44-65157950C71C}" srcId="{7ED1802C-5614-4D49-9C33-D87FCEE2E078}" destId="{3B90CE84-D14C-496E-868A-28203B9DE557}" srcOrd="3" destOrd="0" parTransId="{3B8E19E6-4BDD-46FC-AFCF-E061B0C152E0}" sibTransId="{58067F27-F202-4D97-BCCE-1467014D6F0D}"/>
    <dgm:cxn modelId="{613E9BA2-F9AF-4A66-BF70-63E9031E2779}" type="presOf" srcId="{3B90CE84-D14C-496E-868A-28203B9DE557}" destId="{C29CD4AA-1D5A-4A1A-836E-5DCC56FB1363}" srcOrd="0" destOrd="0" presId="urn:microsoft.com/office/officeart/2005/8/layout/list1"/>
    <dgm:cxn modelId="{65B24AAA-804B-46E8-8CC7-24FC580BE317}" type="presOf" srcId="{093CA595-BD16-4ACD-AE15-2AB1108BF268}" destId="{1DA71F42-822D-4A48-A543-D4C74605C302}" srcOrd="0" destOrd="0" presId="urn:microsoft.com/office/officeart/2005/8/layout/list1"/>
    <dgm:cxn modelId="{34AF7FC6-31CC-44B9-9A83-09258536ED6E}" srcId="{7ED1802C-5614-4D49-9C33-D87FCEE2E078}" destId="{C05400AD-D6E0-43BC-8700-DF0C485CE2CC}" srcOrd="2" destOrd="0" parTransId="{2AB094E2-AA66-4C46-8F3D-7BCFC68E0B8F}" sibTransId="{550E5F3B-9B39-4EFA-9B7C-F59E6C98B137}"/>
    <dgm:cxn modelId="{BECD32C8-3AE5-4956-BE0B-FEACA43B832C}" type="presOf" srcId="{C05400AD-D6E0-43BC-8700-DF0C485CE2CC}" destId="{85875988-0EC1-4044-9CF5-62CCB0856E81}" srcOrd="1" destOrd="0" presId="urn:microsoft.com/office/officeart/2005/8/layout/list1"/>
    <dgm:cxn modelId="{0BD1C5E3-E44E-4B2F-AA98-D4851E08CB5F}" type="presOf" srcId="{C05400AD-D6E0-43BC-8700-DF0C485CE2CC}" destId="{529771DD-847F-41FF-9EF4-5D5AB9DDC578}" srcOrd="0" destOrd="0" presId="urn:microsoft.com/office/officeart/2005/8/layout/list1"/>
    <dgm:cxn modelId="{057982F7-3FDF-4DD3-BE4E-45A596705E4F}" srcId="{7ED1802C-5614-4D49-9C33-D87FCEE2E078}" destId="{46B02CCE-6600-43FA-9276-8B466B9EE6E6}" srcOrd="0" destOrd="0" parTransId="{143037AB-5E94-4B88-8602-7D0A82FBB1E1}" sibTransId="{88E96CD1-8200-4479-A48E-13953445BB68}"/>
    <dgm:cxn modelId="{21D9B8A1-8DCD-4D25-9E43-74B16AC8221C}" type="presParOf" srcId="{65C9EE10-7426-445E-96FB-A8768F4E0A2E}" destId="{198DA26A-A196-434E-816B-2B205FC48AE1}" srcOrd="0" destOrd="0" presId="urn:microsoft.com/office/officeart/2005/8/layout/list1"/>
    <dgm:cxn modelId="{F22CFCB7-5C21-40B2-A851-75FBD1995133}" type="presParOf" srcId="{198DA26A-A196-434E-816B-2B205FC48AE1}" destId="{74B66A2B-DD8F-4DBF-A5B3-0A6377B0F3A4}" srcOrd="0" destOrd="0" presId="urn:microsoft.com/office/officeart/2005/8/layout/list1"/>
    <dgm:cxn modelId="{4F3A5A98-5097-449F-80EE-5DEC4EBDB707}" type="presParOf" srcId="{198DA26A-A196-434E-816B-2B205FC48AE1}" destId="{132BACF5-F196-4CF9-ABCC-9D48D006A0C6}" srcOrd="1" destOrd="0" presId="urn:microsoft.com/office/officeart/2005/8/layout/list1"/>
    <dgm:cxn modelId="{92FFE83A-DC16-4949-BA90-BFFDBABB176F}" type="presParOf" srcId="{65C9EE10-7426-445E-96FB-A8768F4E0A2E}" destId="{A5AF1F6C-92D2-4A51-BAD4-D455813FEA14}" srcOrd="1" destOrd="0" presId="urn:microsoft.com/office/officeart/2005/8/layout/list1"/>
    <dgm:cxn modelId="{66A57773-C02D-48A9-94A0-7082E72951BC}" type="presParOf" srcId="{65C9EE10-7426-445E-96FB-A8768F4E0A2E}" destId="{9CFFC6ED-10A3-4B2A-B472-0BBE58CBF0F1}" srcOrd="2" destOrd="0" presId="urn:microsoft.com/office/officeart/2005/8/layout/list1"/>
    <dgm:cxn modelId="{B0B7D3B9-E748-452D-9B65-3DF9CB1DEDC5}" type="presParOf" srcId="{65C9EE10-7426-445E-96FB-A8768F4E0A2E}" destId="{ED12FDB3-9BBB-4018-8127-9E5CD31B2A03}" srcOrd="3" destOrd="0" presId="urn:microsoft.com/office/officeart/2005/8/layout/list1"/>
    <dgm:cxn modelId="{982A93FF-86BF-4302-9105-E088282600C0}" type="presParOf" srcId="{65C9EE10-7426-445E-96FB-A8768F4E0A2E}" destId="{A2E0F435-F370-472F-9EE0-102A504EAFA1}" srcOrd="4" destOrd="0" presId="urn:microsoft.com/office/officeart/2005/8/layout/list1"/>
    <dgm:cxn modelId="{2DA460ED-126A-43C8-A62F-6103C5DF5763}" type="presParOf" srcId="{A2E0F435-F370-472F-9EE0-102A504EAFA1}" destId="{1DA71F42-822D-4A48-A543-D4C74605C302}" srcOrd="0" destOrd="0" presId="urn:microsoft.com/office/officeart/2005/8/layout/list1"/>
    <dgm:cxn modelId="{EF02D40F-785D-435B-9361-CDF9C816BC1C}" type="presParOf" srcId="{A2E0F435-F370-472F-9EE0-102A504EAFA1}" destId="{61F21497-E63E-48C5-AB52-12519274DD36}" srcOrd="1" destOrd="0" presId="urn:microsoft.com/office/officeart/2005/8/layout/list1"/>
    <dgm:cxn modelId="{84525E61-013F-4B12-9EA2-D00E113A9A95}" type="presParOf" srcId="{65C9EE10-7426-445E-96FB-A8768F4E0A2E}" destId="{92EFA985-268B-4961-948B-1EA059948363}" srcOrd="5" destOrd="0" presId="urn:microsoft.com/office/officeart/2005/8/layout/list1"/>
    <dgm:cxn modelId="{FE25F8D4-F51A-4925-B212-D1ABE35DD6BC}" type="presParOf" srcId="{65C9EE10-7426-445E-96FB-A8768F4E0A2E}" destId="{65EEAACE-0B7F-42B1-99DE-BF77AA4D7366}" srcOrd="6" destOrd="0" presId="urn:microsoft.com/office/officeart/2005/8/layout/list1"/>
    <dgm:cxn modelId="{91C62974-7BC1-4531-807D-D3D623F0E7CA}" type="presParOf" srcId="{65C9EE10-7426-445E-96FB-A8768F4E0A2E}" destId="{03D046B8-8873-41B4-AA23-2AEE243AADBF}" srcOrd="7" destOrd="0" presId="urn:microsoft.com/office/officeart/2005/8/layout/list1"/>
    <dgm:cxn modelId="{83D1D867-538F-4237-9F96-3E74D7618246}" type="presParOf" srcId="{65C9EE10-7426-445E-96FB-A8768F4E0A2E}" destId="{74730E5E-A971-4E0C-9834-4E91A79C22C5}" srcOrd="8" destOrd="0" presId="urn:microsoft.com/office/officeart/2005/8/layout/list1"/>
    <dgm:cxn modelId="{E640370C-6CF5-43BD-8FA6-75AA43E8DD71}" type="presParOf" srcId="{74730E5E-A971-4E0C-9834-4E91A79C22C5}" destId="{529771DD-847F-41FF-9EF4-5D5AB9DDC578}" srcOrd="0" destOrd="0" presId="urn:microsoft.com/office/officeart/2005/8/layout/list1"/>
    <dgm:cxn modelId="{8CC804AF-4E95-4289-9602-E0EC1FB8A604}" type="presParOf" srcId="{74730E5E-A971-4E0C-9834-4E91A79C22C5}" destId="{85875988-0EC1-4044-9CF5-62CCB0856E81}" srcOrd="1" destOrd="0" presId="urn:microsoft.com/office/officeart/2005/8/layout/list1"/>
    <dgm:cxn modelId="{CDC41CB2-D806-4EEB-8768-3F01E20E57C0}" type="presParOf" srcId="{65C9EE10-7426-445E-96FB-A8768F4E0A2E}" destId="{72F71CBE-C327-4048-A721-90BB2BF714C9}" srcOrd="9" destOrd="0" presId="urn:microsoft.com/office/officeart/2005/8/layout/list1"/>
    <dgm:cxn modelId="{741003C4-D8D0-4AED-8F56-D254C07C61E0}" type="presParOf" srcId="{65C9EE10-7426-445E-96FB-A8768F4E0A2E}" destId="{A596F67E-B417-4227-95B4-98CACE658549}" srcOrd="10" destOrd="0" presId="urn:microsoft.com/office/officeart/2005/8/layout/list1"/>
    <dgm:cxn modelId="{806B31C1-F24C-4E92-A7F5-7BA213E688E0}" type="presParOf" srcId="{65C9EE10-7426-445E-96FB-A8768F4E0A2E}" destId="{EE8C6578-66F0-49B3-A885-0633C4ACC313}" srcOrd="11" destOrd="0" presId="urn:microsoft.com/office/officeart/2005/8/layout/list1"/>
    <dgm:cxn modelId="{8A090E11-0B8F-4E20-B18A-881194F734FD}" type="presParOf" srcId="{65C9EE10-7426-445E-96FB-A8768F4E0A2E}" destId="{8E6531B3-EA27-4B40-98E9-25804E8CAD68}" srcOrd="12" destOrd="0" presId="urn:microsoft.com/office/officeart/2005/8/layout/list1"/>
    <dgm:cxn modelId="{1B563858-4E91-4951-A5A6-F50E66135028}" type="presParOf" srcId="{8E6531B3-EA27-4B40-98E9-25804E8CAD68}" destId="{C29CD4AA-1D5A-4A1A-836E-5DCC56FB1363}" srcOrd="0" destOrd="0" presId="urn:microsoft.com/office/officeart/2005/8/layout/list1"/>
    <dgm:cxn modelId="{119C8B5E-C79E-4897-93F7-1FBFF183FE84}" type="presParOf" srcId="{8E6531B3-EA27-4B40-98E9-25804E8CAD68}" destId="{4961D138-A232-4A65-9FAB-BB0394EDB9AF}" srcOrd="1" destOrd="0" presId="urn:microsoft.com/office/officeart/2005/8/layout/list1"/>
    <dgm:cxn modelId="{ADACD896-1A56-4E37-ACB7-11DA987842DE}" type="presParOf" srcId="{65C9EE10-7426-445E-96FB-A8768F4E0A2E}" destId="{3151C76D-B2FF-4983-BF99-CD17835E2FDB}" srcOrd="13" destOrd="0" presId="urn:microsoft.com/office/officeart/2005/8/layout/list1"/>
    <dgm:cxn modelId="{1700BC6D-6A0E-4815-A26F-774B40268933}" type="presParOf" srcId="{65C9EE10-7426-445E-96FB-A8768F4E0A2E}" destId="{C515913A-C3FC-4F7C-BE7B-0925596B681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740E7A-CF19-4887-B214-E70FE1D3D2E2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475FF-5D9C-477B-BC55-ED69FA3DDD25}">
      <dgm:prSet/>
      <dgm:spPr/>
      <dgm:t>
        <a:bodyPr/>
        <a:lstStyle/>
        <a:p>
          <a:pPr algn="l">
            <a:buNone/>
          </a:pPr>
          <a:r>
            <a:rPr lang="fr-CA" sz="1800"/>
            <a:t>Amélioration du PASI</a:t>
          </a:r>
          <a:endParaRPr lang="en-US" sz="1800"/>
        </a:p>
      </dgm:t>
    </dgm:pt>
    <dgm:pt modelId="{C7B72F3D-1756-472C-98F3-D6F5F8E05139}" type="parTrans" cxnId="{BBB74D1D-1898-45CB-8D8A-A22106BEB912}">
      <dgm:prSet/>
      <dgm:spPr/>
      <dgm:t>
        <a:bodyPr/>
        <a:lstStyle/>
        <a:p>
          <a:endParaRPr lang="en-US"/>
        </a:p>
      </dgm:t>
    </dgm:pt>
    <dgm:pt modelId="{07BBB2B9-CF0C-4171-ABFC-94CEEB428080}" type="sibTrans" cxnId="{BBB74D1D-1898-45CB-8D8A-A22106BEB912}">
      <dgm:prSet/>
      <dgm:spPr/>
      <dgm:t>
        <a:bodyPr/>
        <a:lstStyle/>
        <a:p>
          <a:endParaRPr lang="en-US"/>
        </a:p>
      </dgm:t>
    </dgm:pt>
    <dgm:pt modelId="{C58E54B7-D489-437A-9CB5-DE2992A7BC04}">
      <dgm:prSet custT="1"/>
      <dgm:spPr/>
      <dgm:t>
        <a:bodyPr/>
        <a:lstStyle/>
        <a:p>
          <a:pPr algn="l"/>
          <a:r>
            <a:rPr lang="fr-CA" sz="1200" dirty="0"/>
            <a:t>7 études démontrent une amélioration</a:t>
          </a:r>
          <a:endParaRPr lang="en-US" sz="1200" dirty="0"/>
        </a:p>
      </dgm:t>
    </dgm:pt>
    <dgm:pt modelId="{6B655F7B-56A2-420B-B3D1-3C56269B021B}" type="parTrans" cxnId="{5273FF2F-3910-47A7-A18C-6E28D2E9C2D8}">
      <dgm:prSet/>
      <dgm:spPr/>
      <dgm:t>
        <a:bodyPr/>
        <a:lstStyle/>
        <a:p>
          <a:endParaRPr lang="en-US"/>
        </a:p>
      </dgm:t>
    </dgm:pt>
    <dgm:pt modelId="{BFA778C6-4FA1-49A2-A899-CB2B27BDD285}" type="sibTrans" cxnId="{5273FF2F-3910-47A7-A18C-6E28D2E9C2D8}">
      <dgm:prSet/>
      <dgm:spPr/>
      <dgm:t>
        <a:bodyPr/>
        <a:lstStyle/>
        <a:p>
          <a:endParaRPr lang="en-US"/>
        </a:p>
      </dgm:t>
    </dgm:pt>
    <dgm:pt modelId="{7C0669C7-C7BD-4F17-8134-9441683A9C30}">
      <dgm:prSet custT="1"/>
      <dgm:spPr/>
      <dgm:t>
        <a:bodyPr/>
        <a:lstStyle/>
        <a:p>
          <a:pPr algn="l"/>
          <a:r>
            <a:rPr lang="fr-CA" sz="1200" dirty="0"/>
            <a:t>4 études démontrent aucun bénéfice</a:t>
          </a:r>
          <a:endParaRPr lang="en-US" sz="1200" dirty="0"/>
        </a:p>
      </dgm:t>
    </dgm:pt>
    <dgm:pt modelId="{94722971-6651-452F-8AF4-EFAFE7E3801E}" type="parTrans" cxnId="{19CC1498-4046-4C77-A3F2-3A082610999E}">
      <dgm:prSet/>
      <dgm:spPr/>
      <dgm:t>
        <a:bodyPr/>
        <a:lstStyle/>
        <a:p>
          <a:endParaRPr lang="en-US"/>
        </a:p>
      </dgm:t>
    </dgm:pt>
    <dgm:pt modelId="{A157334D-65F5-4E78-97D8-62BBD283492D}" type="sibTrans" cxnId="{19CC1498-4046-4C77-A3F2-3A082610999E}">
      <dgm:prSet/>
      <dgm:spPr/>
      <dgm:t>
        <a:bodyPr/>
        <a:lstStyle/>
        <a:p>
          <a:endParaRPr lang="en-US"/>
        </a:p>
      </dgm:t>
    </dgm:pt>
    <dgm:pt modelId="{9F280CBE-0ADD-4841-A912-EAAE80CDD184}">
      <dgm:prSet custT="1"/>
      <dgm:spPr/>
      <dgm:t>
        <a:bodyPr/>
        <a:lstStyle/>
        <a:p>
          <a:pPr algn="l"/>
          <a:r>
            <a:rPr lang="fr-CA" sz="1200" dirty="0"/>
            <a:t>2 études n’étaient pas concluantes</a:t>
          </a:r>
          <a:endParaRPr lang="en-US" sz="1200" dirty="0"/>
        </a:p>
      </dgm:t>
    </dgm:pt>
    <dgm:pt modelId="{D8C71BDC-E88A-450A-B2A0-04088914432D}" type="parTrans" cxnId="{951CA33E-0D59-4F5E-9471-F1A286B06CAB}">
      <dgm:prSet/>
      <dgm:spPr/>
      <dgm:t>
        <a:bodyPr/>
        <a:lstStyle/>
        <a:p>
          <a:endParaRPr lang="en-US"/>
        </a:p>
      </dgm:t>
    </dgm:pt>
    <dgm:pt modelId="{EF3F45C9-7A9A-4E26-8633-73C894AF7EDA}" type="sibTrans" cxnId="{951CA33E-0D59-4F5E-9471-F1A286B06CAB}">
      <dgm:prSet/>
      <dgm:spPr/>
      <dgm:t>
        <a:bodyPr/>
        <a:lstStyle/>
        <a:p>
          <a:endParaRPr lang="en-US"/>
        </a:p>
      </dgm:t>
    </dgm:pt>
    <dgm:pt modelId="{A6A16B80-AA88-4EE8-AD47-54CE10D2041B}">
      <dgm:prSet custT="1"/>
      <dgm:spPr/>
      <dgm:t>
        <a:bodyPr/>
        <a:lstStyle/>
        <a:p>
          <a:pPr algn="l"/>
          <a:r>
            <a:rPr lang="fr-CA" sz="1200" dirty="0"/>
            <a:t>0 étude démontre une détérioration</a:t>
          </a:r>
          <a:endParaRPr lang="en-US" sz="1200" dirty="0"/>
        </a:p>
      </dgm:t>
    </dgm:pt>
    <dgm:pt modelId="{3322405B-3F65-479C-9C0A-BA4EA06D25E8}" type="parTrans" cxnId="{9FCC074A-DA40-4F9B-827D-A0A258618736}">
      <dgm:prSet/>
      <dgm:spPr/>
      <dgm:t>
        <a:bodyPr/>
        <a:lstStyle/>
        <a:p>
          <a:endParaRPr lang="en-US"/>
        </a:p>
      </dgm:t>
    </dgm:pt>
    <dgm:pt modelId="{86C9C96B-5800-4736-9B9D-8BB238D601B3}" type="sibTrans" cxnId="{9FCC074A-DA40-4F9B-827D-A0A258618736}">
      <dgm:prSet/>
      <dgm:spPr/>
      <dgm:t>
        <a:bodyPr/>
        <a:lstStyle/>
        <a:p>
          <a:endParaRPr lang="en-US"/>
        </a:p>
      </dgm:t>
    </dgm:pt>
    <dgm:pt modelId="{4ABFA4E4-BD94-43B8-AD51-F681D53EDF4B}">
      <dgm:prSet custT="1"/>
      <dgm:spPr/>
      <dgm:t>
        <a:bodyPr/>
        <a:lstStyle/>
        <a:p>
          <a:pPr algn="l">
            <a:buNone/>
          </a:pPr>
          <a:r>
            <a:rPr lang="fr-CA" sz="1600" dirty="0"/>
            <a:t>Amélioration du PASI </a:t>
          </a:r>
          <a:r>
            <a:rPr lang="fr-CA" sz="1400" dirty="0"/>
            <a:t>de manière significative à court terme (-2,50, p&lt;0,005) et à moyen terme (-1,12 p&lt; 0,00001)</a:t>
          </a:r>
          <a:endParaRPr lang="en-US" sz="1400" dirty="0"/>
        </a:p>
      </dgm:t>
    </dgm:pt>
    <dgm:pt modelId="{BE8FBF25-4C4B-4545-92DC-2F5F6699E1F4}" type="parTrans" cxnId="{138F6F69-3810-4F76-A0FB-3C8308E3BFF8}">
      <dgm:prSet/>
      <dgm:spPr/>
      <dgm:t>
        <a:bodyPr/>
        <a:lstStyle/>
        <a:p>
          <a:endParaRPr lang="en-US"/>
        </a:p>
      </dgm:t>
    </dgm:pt>
    <dgm:pt modelId="{E3DF1C74-4BAA-48A3-951E-C49DBC6A6BA3}" type="sibTrans" cxnId="{138F6F69-3810-4F76-A0FB-3C8308E3BFF8}">
      <dgm:prSet/>
      <dgm:spPr/>
      <dgm:t>
        <a:bodyPr/>
        <a:lstStyle/>
        <a:p>
          <a:endParaRPr lang="en-US"/>
        </a:p>
      </dgm:t>
    </dgm:pt>
    <dgm:pt modelId="{F9BEA743-3AC4-4D4B-9CFA-8DFE8E7F560C}">
      <dgm:prSet custT="1"/>
      <dgm:spPr/>
      <dgm:t>
        <a:bodyPr/>
        <a:lstStyle/>
        <a:p>
          <a:pPr algn="l">
            <a:buNone/>
          </a:pPr>
          <a:r>
            <a:rPr lang="fr-CA" sz="1600" dirty="0"/>
            <a:t>Différence non significative sur le profil sécuritaire</a:t>
          </a:r>
          <a:endParaRPr lang="en-US" sz="1400" dirty="0"/>
        </a:p>
      </dgm:t>
    </dgm:pt>
    <dgm:pt modelId="{FAEBBEE8-7595-476E-9E07-7987E3DA86FF}" type="parTrans" cxnId="{906C6495-0C31-434B-BF99-6F75D79A42F6}">
      <dgm:prSet/>
      <dgm:spPr/>
    </dgm:pt>
    <dgm:pt modelId="{ABDDCDEC-EA33-4E49-9697-7796BAC7B698}" type="sibTrans" cxnId="{906C6495-0C31-434B-BF99-6F75D79A42F6}">
      <dgm:prSet/>
      <dgm:spPr/>
    </dgm:pt>
    <dgm:pt modelId="{093E8D27-8F2E-4EC4-BD3B-49B7623E0BFB}">
      <dgm:prSet custT="1"/>
      <dgm:spPr/>
      <dgm:t>
        <a:bodyPr/>
        <a:lstStyle/>
        <a:p>
          <a:pPr algn="l"/>
          <a:endParaRPr lang="en-US" sz="1400" dirty="0"/>
        </a:p>
      </dgm:t>
    </dgm:pt>
    <dgm:pt modelId="{55E4A8EA-90B9-4AF4-99DD-06688101BF3A}" type="parTrans" cxnId="{635328AC-1806-4427-A4ED-88C0CCBDAD3D}">
      <dgm:prSet/>
      <dgm:spPr/>
    </dgm:pt>
    <dgm:pt modelId="{7D273F59-0180-4872-849C-E0EF47B35549}" type="sibTrans" cxnId="{635328AC-1806-4427-A4ED-88C0CCBDAD3D}">
      <dgm:prSet/>
      <dgm:spPr/>
    </dgm:pt>
    <dgm:pt modelId="{FEDD23FE-33BE-46AF-94AA-CC689B18A962}">
      <dgm:prSet custT="1"/>
      <dgm:spPr/>
      <dgm:t>
        <a:bodyPr/>
        <a:lstStyle/>
        <a:p>
          <a:pPr algn="l">
            <a:buNone/>
          </a:pPr>
          <a:endParaRPr lang="en-US" sz="1400" dirty="0"/>
        </a:p>
      </dgm:t>
    </dgm:pt>
    <dgm:pt modelId="{5C085169-A342-4701-83FE-07DDF0A9BA3D}" type="parTrans" cxnId="{EFDBC639-9928-4C5B-8609-89534873806C}">
      <dgm:prSet/>
      <dgm:spPr/>
    </dgm:pt>
    <dgm:pt modelId="{32200B10-9208-4CA6-8FCD-DE04297B7BA0}" type="sibTrans" cxnId="{EFDBC639-9928-4C5B-8609-89534873806C}">
      <dgm:prSet/>
      <dgm:spPr/>
    </dgm:pt>
    <dgm:pt modelId="{D05CBC0E-CA93-4FA2-AF7B-B24CC7D40D72}" type="pres">
      <dgm:prSet presAssocID="{AB740E7A-CF19-4887-B214-E70FE1D3D2E2}" presName="compositeShape" presStyleCnt="0">
        <dgm:presLayoutVars>
          <dgm:chMax val="7"/>
          <dgm:dir/>
          <dgm:resizeHandles val="exact"/>
        </dgm:presLayoutVars>
      </dgm:prSet>
      <dgm:spPr/>
    </dgm:pt>
    <dgm:pt modelId="{B918CB4E-B48F-4A1A-B30B-C8DFE2E27168}" type="pres">
      <dgm:prSet presAssocID="{AB740E7A-CF19-4887-B214-E70FE1D3D2E2}" presName="wedge1" presStyleLbl="node1" presStyleIdx="0" presStyleCnt="1"/>
      <dgm:spPr/>
    </dgm:pt>
    <dgm:pt modelId="{B50F40FA-029B-4375-BA00-93E3F9066B6E}" type="pres">
      <dgm:prSet presAssocID="{AB740E7A-CF19-4887-B214-E70FE1D3D2E2}" presName="dummy1a" presStyleCnt="0"/>
      <dgm:spPr/>
    </dgm:pt>
    <dgm:pt modelId="{E840C79B-723D-4CCF-A51C-FD516027D6E6}" type="pres">
      <dgm:prSet presAssocID="{AB740E7A-CF19-4887-B214-E70FE1D3D2E2}" presName="dummy1b" presStyleCnt="0"/>
      <dgm:spPr/>
    </dgm:pt>
    <dgm:pt modelId="{59DB9FAD-F2A4-4CB1-AFB6-0746C6CD1A68}" type="pres">
      <dgm:prSet presAssocID="{AB740E7A-CF19-4887-B214-E70FE1D3D2E2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955FA104-056D-4B0B-BCD1-E58C69CF6D94}" type="pres">
      <dgm:prSet presAssocID="{07BBB2B9-CF0C-4171-ABFC-94CEEB428080}" presName="arrowWedge1single" presStyleLbl="fgSibTrans2D1" presStyleIdx="0" presStyleCnt="1"/>
      <dgm:spPr/>
    </dgm:pt>
  </dgm:ptLst>
  <dgm:cxnLst>
    <dgm:cxn modelId="{4AD7711C-F67C-4428-A5F1-6991997E0D71}" type="presOf" srcId="{F9BEA743-3AC4-4D4B-9CFA-8DFE8E7F560C}" destId="{59DB9FAD-F2A4-4CB1-AFB6-0746C6CD1A68}" srcOrd="1" destOrd="6" presId="urn:microsoft.com/office/officeart/2005/8/layout/cycle8"/>
    <dgm:cxn modelId="{BBB74D1D-1898-45CB-8D8A-A22106BEB912}" srcId="{AB740E7A-CF19-4887-B214-E70FE1D3D2E2}" destId="{5DE475FF-5D9C-477B-BC55-ED69FA3DDD25}" srcOrd="0" destOrd="0" parTransId="{C7B72F3D-1756-472C-98F3-D6F5F8E05139}" sibTransId="{07BBB2B9-CF0C-4171-ABFC-94CEEB428080}"/>
    <dgm:cxn modelId="{5273FF2F-3910-47A7-A18C-6E28D2E9C2D8}" srcId="{5DE475FF-5D9C-477B-BC55-ED69FA3DDD25}" destId="{C58E54B7-D489-437A-9CB5-DE2992A7BC04}" srcOrd="0" destOrd="0" parTransId="{6B655F7B-56A2-420B-B3D1-3C56269B021B}" sibTransId="{BFA778C6-4FA1-49A2-A899-CB2B27BDD285}"/>
    <dgm:cxn modelId="{CB2B7831-DA90-4F57-A881-687396C5270E}" type="presOf" srcId="{C58E54B7-D489-437A-9CB5-DE2992A7BC04}" destId="{59DB9FAD-F2A4-4CB1-AFB6-0746C6CD1A68}" srcOrd="1" destOrd="1" presId="urn:microsoft.com/office/officeart/2005/8/layout/cycle8"/>
    <dgm:cxn modelId="{EFDBC639-9928-4C5B-8609-89534873806C}" srcId="{5DE475FF-5D9C-477B-BC55-ED69FA3DDD25}" destId="{FEDD23FE-33BE-46AF-94AA-CC689B18A962}" srcOrd="6" destOrd="0" parTransId="{5C085169-A342-4701-83FE-07DDF0A9BA3D}" sibTransId="{32200B10-9208-4CA6-8FCD-DE04297B7BA0}"/>
    <dgm:cxn modelId="{9377053C-9196-4610-8ED1-C678CE741417}" type="presOf" srcId="{093E8D27-8F2E-4EC4-BD3B-49B7623E0BFB}" destId="{B918CB4E-B48F-4A1A-B30B-C8DFE2E27168}" srcOrd="0" destOrd="5" presId="urn:microsoft.com/office/officeart/2005/8/layout/cycle8"/>
    <dgm:cxn modelId="{E0D8423D-7A21-441D-8F68-46F598EA7D12}" type="presOf" srcId="{5DE475FF-5D9C-477B-BC55-ED69FA3DDD25}" destId="{B918CB4E-B48F-4A1A-B30B-C8DFE2E27168}" srcOrd="0" destOrd="0" presId="urn:microsoft.com/office/officeart/2005/8/layout/cycle8"/>
    <dgm:cxn modelId="{951CA33E-0D59-4F5E-9471-F1A286B06CAB}" srcId="{5DE475FF-5D9C-477B-BC55-ED69FA3DDD25}" destId="{9F280CBE-0ADD-4841-A912-EAAE80CDD184}" srcOrd="2" destOrd="0" parTransId="{D8C71BDC-E88A-450A-B2A0-04088914432D}" sibTransId="{EF3F45C9-7A9A-4E26-8633-73C894AF7EDA}"/>
    <dgm:cxn modelId="{E18A245B-D95B-4A50-8226-7D4A8C6C81B8}" type="presOf" srcId="{AB740E7A-CF19-4887-B214-E70FE1D3D2E2}" destId="{D05CBC0E-CA93-4FA2-AF7B-B24CC7D40D72}" srcOrd="0" destOrd="0" presId="urn:microsoft.com/office/officeart/2005/8/layout/cycle8"/>
    <dgm:cxn modelId="{A7BECE5F-89F9-4B9D-8FD8-E5F03FFEBDC1}" type="presOf" srcId="{FEDD23FE-33BE-46AF-94AA-CC689B18A962}" destId="{B918CB4E-B48F-4A1A-B30B-C8DFE2E27168}" srcOrd="0" destOrd="7" presId="urn:microsoft.com/office/officeart/2005/8/layout/cycle8"/>
    <dgm:cxn modelId="{83B93766-C659-4EC0-91FA-B752589E9D45}" type="presOf" srcId="{7C0669C7-C7BD-4F17-8134-9441683A9C30}" destId="{59DB9FAD-F2A4-4CB1-AFB6-0746C6CD1A68}" srcOrd="1" destOrd="2" presId="urn:microsoft.com/office/officeart/2005/8/layout/cycle8"/>
    <dgm:cxn modelId="{138F6F69-3810-4F76-A0FB-3C8308E3BFF8}" srcId="{5DE475FF-5D9C-477B-BC55-ED69FA3DDD25}" destId="{4ABFA4E4-BD94-43B8-AD51-F681D53EDF4B}" srcOrd="7" destOrd="0" parTransId="{BE8FBF25-4C4B-4545-92DC-2F5F6699E1F4}" sibTransId="{E3DF1C74-4BAA-48A3-951E-C49DBC6A6BA3}"/>
    <dgm:cxn modelId="{9FCC074A-DA40-4F9B-827D-A0A258618736}" srcId="{5DE475FF-5D9C-477B-BC55-ED69FA3DDD25}" destId="{A6A16B80-AA88-4EE8-AD47-54CE10D2041B}" srcOrd="3" destOrd="0" parTransId="{3322405B-3F65-479C-9C0A-BA4EA06D25E8}" sibTransId="{86C9C96B-5800-4736-9B9D-8BB238D601B3}"/>
    <dgm:cxn modelId="{C172BA72-38B2-41CC-9A3B-39B6683F1662}" type="presOf" srcId="{7C0669C7-C7BD-4F17-8134-9441683A9C30}" destId="{B918CB4E-B48F-4A1A-B30B-C8DFE2E27168}" srcOrd="0" destOrd="2" presId="urn:microsoft.com/office/officeart/2005/8/layout/cycle8"/>
    <dgm:cxn modelId="{B548C157-9098-4E65-B28A-3259B9DBCD19}" type="presOf" srcId="{F9BEA743-3AC4-4D4B-9CFA-8DFE8E7F560C}" destId="{B918CB4E-B48F-4A1A-B30B-C8DFE2E27168}" srcOrd="0" destOrd="6" presId="urn:microsoft.com/office/officeart/2005/8/layout/cycle8"/>
    <dgm:cxn modelId="{7B8CD377-FCEB-49E0-B997-23ED9205E317}" type="presOf" srcId="{A6A16B80-AA88-4EE8-AD47-54CE10D2041B}" destId="{59DB9FAD-F2A4-4CB1-AFB6-0746C6CD1A68}" srcOrd="1" destOrd="4" presId="urn:microsoft.com/office/officeart/2005/8/layout/cycle8"/>
    <dgm:cxn modelId="{B4D9A982-06F9-4156-9B3C-4AFD861C5BA8}" type="presOf" srcId="{093E8D27-8F2E-4EC4-BD3B-49B7623E0BFB}" destId="{59DB9FAD-F2A4-4CB1-AFB6-0746C6CD1A68}" srcOrd="1" destOrd="5" presId="urn:microsoft.com/office/officeart/2005/8/layout/cycle8"/>
    <dgm:cxn modelId="{50BEBB82-AC23-41D9-8BE6-65EA6D65244D}" type="presOf" srcId="{A6A16B80-AA88-4EE8-AD47-54CE10D2041B}" destId="{B918CB4E-B48F-4A1A-B30B-C8DFE2E27168}" srcOrd="0" destOrd="4" presId="urn:microsoft.com/office/officeart/2005/8/layout/cycle8"/>
    <dgm:cxn modelId="{5908548D-7872-497E-8E40-4291849D4B68}" type="presOf" srcId="{C58E54B7-D489-437A-9CB5-DE2992A7BC04}" destId="{B918CB4E-B48F-4A1A-B30B-C8DFE2E27168}" srcOrd="0" destOrd="1" presId="urn:microsoft.com/office/officeart/2005/8/layout/cycle8"/>
    <dgm:cxn modelId="{35E08E92-2A33-44F2-AAB6-693B28EFDAFF}" type="presOf" srcId="{4ABFA4E4-BD94-43B8-AD51-F681D53EDF4B}" destId="{B918CB4E-B48F-4A1A-B30B-C8DFE2E27168}" srcOrd="0" destOrd="8" presId="urn:microsoft.com/office/officeart/2005/8/layout/cycle8"/>
    <dgm:cxn modelId="{906C6495-0C31-434B-BF99-6F75D79A42F6}" srcId="{5DE475FF-5D9C-477B-BC55-ED69FA3DDD25}" destId="{F9BEA743-3AC4-4D4B-9CFA-8DFE8E7F560C}" srcOrd="5" destOrd="0" parTransId="{FAEBBEE8-7595-476E-9E07-7987E3DA86FF}" sibTransId="{ABDDCDEC-EA33-4E49-9697-7796BAC7B698}"/>
    <dgm:cxn modelId="{19CC1498-4046-4C77-A3F2-3A082610999E}" srcId="{5DE475FF-5D9C-477B-BC55-ED69FA3DDD25}" destId="{7C0669C7-C7BD-4F17-8134-9441683A9C30}" srcOrd="1" destOrd="0" parTransId="{94722971-6651-452F-8AF4-EFAFE7E3801E}" sibTransId="{A157334D-65F5-4E78-97D8-62BBD283492D}"/>
    <dgm:cxn modelId="{37B610A6-B2A5-4B1C-A072-90AC366F5D6C}" type="presOf" srcId="{9F280CBE-0ADD-4841-A912-EAAE80CDD184}" destId="{B918CB4E-B48F-4A1A-B30B-C8DFE2E27168}" srcOrd="0" destOrd="3" presId="urn:microsoft.com/office/officeart/2005/8/layout/cycle8"/>
    <dgm:cxn modelId="{635328AC-1806-4427-A4ED-88C0CCBDAD3D}" srcId="{5DE475FF-5D9C-477B-BC55-ED69FA3DDD25}" destId="{093E8D27-8F2E-4EC4-BD3B-49B7623E0BFB}" srcOrd="4" destOrd="0" parTransId="{55E4A8EA-90B9-4AF4-99DD-06688101BF3A}" sibTransId="{7D273F59-0180-4872-849C-E0EF47B35549}"/>
    <dgm:cxn modelId="{92B8F9AC-51B6-40BD-A0A3-B6B7D6EAA163}" type="presOf" srcId="{9F280CBE-0ADD-4841-A912-EAAE80CDD184}" destId="{59DB9FAD-F2A4-4CB1-AFB6-0746C6CD1A68}" srcOrd="1" destOrd="3" presId="urn:microsoft.com/office/officeart/2005/8/layout/cycle8"/>
    <dgm:cxn modelId="{E080A3C3-4AF1-4FF0-B84E-F1926D4A1364}" type="presOf" srcId="{FEDD23FE-33BE-46AF-94AA-CC689B18A962}" destId="{59DB9FAD-F2A4-4CB1-AFB6-0746C6CD1A68}" srcOrd="1" destOrd="7" presId="urn:microsoft.com/office/officeart/2005/8/layout/cycle8"/>
    <dgm:cxn modelId="{A4B380DE-C161-4A94-85D7-02DC6F554640}" type="presOf" srcId="{5DE475FF-5D9C-477B-BC55-ED69FA3DDD25}" destId="{59DB9FAD-F2A4-4CB1-AFB6-0746C6CD1A68}" srcOrd="1" destOrd="0" presId="urn:microsoft.com/office/officeart/2005/8/layout/cycle8"/>
    <dgm:cxn modelId="{3327FFFE-7E31-4EE2-9DE9-01FDBF6F1613}" type="presOf" srcId="{4ABFA4E4-BD94-43B8-AD51-F681D53EDF4B}" destId="{59DB9FAD-F2A4-4CB1-AFB6-0746C6CD1A68}" srcOrd="1" destOrd="8" presId="urn:microsoft.com/office/officeart/2005/8/layout/cycle8"/>
    <dgm:cxn modelId="{0D5C1B90-93ED-478F-92A8-5B8BD110FCF7}" type="presParOf" srcId="{D05CBC0E-CA93-4FA2-AF7B-B24CC7D40D72}" destId="{B918CB4E-B48F-4A1A-B30B-C8DFE2E27168}" srcOrd="0" destOrd="0" presId="urn:microsoft.com/office/officeart/2005/8/layout/cycle8"/>
    <dgm:cxn modelId="{21C0D4F8-3CC2-45CF-B449-9644506190A5}" type="presParOf" srcId="{D05CBC0E-CA93-4FA2-AF7B-B24CC7D40D72}" destId="{B50F40FA-029B-4375-BA00-93E3F9066B6E}" srcOrd="1" destOrd="0" presId="urn:microsoft.com/office/officeart/2005/8/layout/cycle8"/>
    <dgm:cxn modelId="{36D7473F-FF6B-400B-BB53-4D5F2C13BE6D}" type="presParOf" srcId="{D05CBC0E-CA93-4FA2-AF7B-B24CC7D40D72}" destId="{E840C79B-723D-4CCF-A51C-FD516027D6E6}" srcOrd="2" destOrd="0" presId="urn:microsoft.com/office/officeart/2005/8/layout/cycle8"/>
    <dgm:cxn modelId="{3E3B097D-8BB5-4939-8BEF-9D1ADA1373AC}" type="presParOf" srcId="{D05CBC0E-CA93-4FA2-AF7B-B24CC7D40D72}" destId="{59DB9FAD-F2A4-4CB1-AFB6-0746C6CD1A68}" srcOrd="3" destOrd="0" presId="urn:microsoft.com/office/officeart/2005/8/layout/cycle8"/>
    <dgm:cxn modelId="{4E3F89F9-4AB9-408C-90B2-F3F782E8E8BC}" type="presParOf" srcId="{D05CBC0E-CA93-4FA2-AF7B-B24CC7D40D72}" destId="{955FA104-056D-4B0B-BCD1-E58C69CF6D94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586526-B8C8-4D44-AFD7-1A994F5575BA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03C0B20-4DEC-41F4-B7D7-E4B546161BEB}">
      <dgm:prSet/>
      <dgm:spPr/>
      <dgm:t>
        <a:bodyPr/>
        <a:lstStyle/>
        <a:p>
          <a:r>
            <a:rPr lang="en-US"/>
            <a:t>Pas de différence statistiquement significative entre le traitement combiné et le traitement calcipotriol seul</a:t>
          </a:r>
        </a:p>
      </dgm:t>
    </dgm:pt>
    <dgm:pt modelId="{8559422D-B6E3-4B37-8058-DCD3562BE247}" type="parTrans" cxnId="{99FDAD1B-97CA-4AF2-B67C-12041FB63834}">
      <dgm:prSet/>
      <dgm:spPr/>
      <dgm:t>
        <a:bodyPr/>
        <a:lstStyle/>
        <a:p>
          <a:endParaRPr lang="en-US"/>
        </a:p>
      </dgm:t>
    </dgm:pt>
    <dgm:pt modelId="{0A9EFE62-2F3F-4CCE-A4E2-BCB71E39AAAD}" type="sibTrans" cxnId="{99FDAD1B-97CA-4AF2-B67C-12041FB63834}">
      <dgm:prSet/>
      <dgm:spPr/>
      <dgm:t>
        <a:bodyPr/>
        <a:lstStyle/>
        <a:p>
          <a:endParaRPr lang="en-US"/>
        </a:p>
      </dgm:t>
    </dgm:pt>
    <dgm:pt modelId="{DC39CE98-7843-4A30-ACDF-B150B1276949}">
      <dgm:prSet/>
      <dgm:spPr/>
      <dgm:t>
        <a:bodyPr/>
        <a:lstStyle/>
        <a:p>
          <a:r>
            <a:rPr lang="fr-CA"/>
            <a:t>Incidence d’événement indésirable statistiquement inférieure pour la combinaison calcipotriol-betamethasone vs calcipotriol seul (11,7 % vs 22,2%, p&lt;0,001)</a:t>
          </a:r>
          <a:endParaRPr lang="en-US"/>
        </a:p>
      </dgm:t>
    </dgm:pt>
    <dgm:pt modelId="{820666E7-DA21-46B3-A0CB-BD7707E4E940}" type="parTrans" cxnId="{7D1A5D1B-DB28-4908-8347-6F27F79495CD}">
      <dgm:prSet/>
      <dgm:spPr/>
      <dgm:t>
        <a:bodyPr/>
        <a:lstStyle/>
        <a:p>
          <a:endParaRPr lang="en-US"/>
        </a:p>
      </dgm:t>
    </dgm:pt>
    <dgm:pt modelId="{DE7E97BE-6028-4980-BA2F-A4ECB0AD4B1D}" type="sibTrans" cxnId="{7D1A5D1B-DB28-4908-8347-6F27F79495CD}">
      <dgm:prSet/>
      <dgm:spPr/>
      <dgm:t>
        <a:bodyPr/>
        <a:lstStyle/>
        <a:p>
          <a:endParaRPr lang="en-US"/>
        </a:p>
      </dgm:t>
    </dgm:pt>
    <dgm:pt modelId="{69829CA6-EE6C-4579-811D-97C7B6A247B4}" type="pres">
      <dgm:prSet presAssocID="{E5586526-B8C8-4D44-AFD7-1A994F5575BA}" presName="Name0" presStyleCnt="0">
        <dgm:presLayoutVars>
          <dgm:dir/>
          <dgm:resizeHandles val="exact"/>
        </dgm:presLayoutVars>
      </dgm:prSet>
      <dgm:spPr/>
    </dgm:pt>
    <dgm:pt modelId="{8F03D9B9-E65A-4951-91CD-95D8F788B26F}" type="pres">
      <dgm:prSet presAssocID="{E5586526-B8C8-4D44-AFD7-1A994F5575BA}" presName="node1" presStyleLbl="node1" presStyleIdx="0" presStyleCnt="2">
        <dgm:presLayoutVars>
          <dgm:bulletEnabled val="1"/>
        </dgm:presLayoutVars>
      </dgm:prSet>
      <dgm:spPr/>
    </dgm:pt>
    <dgm:pt modelId="{FB1DF0B4-BAE4-45A1-8E6B-0D5A3D54D112}" type="pres">
      <dgm:prSet presAssocID="{E5586526-B8C8-4D44-AFD7-1A994F5575BA}" presName="sibTrans" presStyleLbl="bgShp" presStyleIdx="0" presStyleCnt="1"/>
      <dgm:spPr/>
    </dgm:pt>
    <dgm:pt modelId="{6AD450DD-6E68-4AA9-9FF4-94AB35DEE999}" type="pres">
      <dgm:prSet presAssocID="{E5586526-B8C8-4D44-AFD7-1A994F5575BA}" presName="node2" presStyleLbl="node1" presStyleIdx="1" presStyleCnt="2">
        <dgm:presLayoutVars>
          <dgm:bulletEnabled val="1"/>
        </dgm:presLayoutVars>
      </dgm:prSet>
      <dgm:spPr/>
    </dgm:pt>
    <dgm:pt modelId="{2BC03C25-0A19-4BCB-84B3-60520CE8949C}" type="pres">
      <dgm:prSet presAssocID="{E5586526-B8C8-4D44-AFD7-1A994F5575BA}" presName="sp1" presStyleCnt="0"/>
      <dgm:spPr/>
    </dgm:pt>
    <dgm:pt modelId="{6D6B0424-7BE0-4825-95F3-718F8BE1D5F7}" type="pres">
      <dgm:prSet presAssocID="{E5586526-B8C8-4D44-AFD7-1A994F5575BA}" presName="sp2" presStyleCnt="0"/>
      <dgm:spPr/>
    </dgm:pt>
  </dgm:ptLst>
  <dgm:cxnLst>
    <dgm:cxn modelId="{7D1A5D1B-DB28-4908-8347-6F27F79495CD}" srcId="{E5586526-B8C8-4D44-AFD7-1A994F5575BA}" destId="{DC39CE98-7843-4A30-ACDF-B150B1276949}" srcOrd="1" destOrd="0" parTransId="{820666E7-DA21-46B3-A0CB-BD7707E4E940}" sibTransId="{DE7E97BE-6028-4980-BA2F-A4ECB0AD4B1D}"/>
    <dgm:cxn modelId="{99FDAD1B-97CA-4AF2-B67C-12041FB63834}" srcId="{E5586526-B8C8-4D44-AFD7-1A994F5575BA}" destId="{203C0B20-4DEC-41F4-B7D7-E4B546161BEB}" srcOrd="0" destOrd="0" parTransId="{8559422D-B6E3-4B37-8058-DCD3562BE247}" sibTransId="{0A9EFE62-2F3F-4CCE-A4E2-BCB71E39AAAD}"/>
    <dgm:cxn modelId="{2F1BDD20-522B-4539-BFB7-E3A20D832B03}" type="presOf" srcId="{E5586526-B8C8-4D44-AFD7-1A994F5575BA}" destId="{69829CA6-EE6C-4579-811D-97C7B6A247B4}" srcOrd="0" destOrd="0" presId="urn:microsoft.com/office/officeart/2005/8/layout/cycle3"/>
    <dgm:cxn modelId="{4D7B0C31-9CF5-4F04-BDC8-8A0C114C0DAE}" type="presOf" srcId="{203C0B20-4DEC-41F4-B7D7-E4B546161BEB}" destId="{8F03D9B9-E65A-4951-91CD-95D8F788B26F}" srcOrd="0" destOrd="0" presId="urn:microsoft.com/office/officeart/2005/8/layout/cycle3"/>
    <dgm:cxn modelId="{C720C237-1D7F-4B3F-BE32-B656891F609A}" type="presOf" srcId="{DC39CE98-7843-4A30-ACDF-B150B1276949}" destId="{6AD450DD-6E68-4AA9-9FF4-94AB35DEE999}" srcOrd="0" destOrd="0" presId="urn:microsoft.com/office/officeart/2005/8/layout/cycle3"/>
    <dgm:cxn modelId="{3E9C38B5-5AAE-4299-BE7F-BF717ADAF117}" type="presOf" srcId="{0A9EFE62-2F3F-4CCE-A4E2-BCB71E39AAAD}" destId="{FB1DF0B4-BAE4-45A1-8E6B-0D5A3D54D112}" srcOrd="0" destOrd="0" presId="urn:microsoft.com/office/officeart/2005/8/layout/cycle3"/>
    <dgm:cxn modelId="{7205650B-B9BD-4D09-BBA0-86FAA4896EF9}" type="presParOf" srcId="{69829CA6-EE6C-4579-811D-97C7B6A247B4}" destId="{8F03D9B9-E65A-4951-91CD-95D8F788B26F}" srcOrd="0" destOrd="0" presId="urn:microsoft.com/office/officeart/2005/8/layout/cycle3"/>
    <dgm:cxn modelId="{1E507263-E321-4766-894D-BB9BC075B251}" type="presParOf" srcId="{69829CA6-EE6C-4579-811D-97C7B6A247B4}" destId="{FB1DF0B4-BAE4-45A1-8E6B-0D5A3D54D112}" srcOrd="1" destOrd="0" presId="urn:microsoft.com/office/officeart/2005/8/layout/cycle3"/>
    <dgm:cxn modelId="{6F8D4818-96E5-47DD-B982-5566D5D4F662}" type="presParOf" srcId="{69829CA6-EE6C-4579-811D-97C7B6A247B4}" destId="{6AD450DD-6E68-4AA9-9FF4-94AB35DEE999}" srcOrd="2" destOrd="0" presId="urn:microsoft.com/office/officeart/2005/8/layout/cycle3"/>
    <dgm:cxn modelId="{41396CB9-F10F-416E-910B-C3C7758F42F3}" type="presParOf" srcId="{69829CA6-EE6C-4579-811D-97C7B6A247B4}" destId="{2BC03C25-0A19-4BCB-84B3-60520CE8949C}" srcOrd="3" destOrd="0" presId="urn:microsoft.com/office/officeart/2005/8/layout/cycle3"/>
    <dgm:cxn modelId="{DDAC032B-A1FC-4BAF-BC1F-08B2F04352D2}" type="presParOf" srcId="{69829CA6-EE6C-4579-811D-97C7B6A247B4}" destId="{6D6B0424-7BE0-4825-95F3-718F8BE1D5F7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7EADC2-B3D3-49FA-9AA5-3D062AA532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BB01E2-6211-4369-9193-DDE3D6B52A3A}">
      <dgm:prSet/>
      <dgm:spPr/>
      <dgm:t>
        <a:bodyPr/>
        <a:lstStyle/>
        <a:p>
          <a:r>
            <a:rPr lang="en-US" dirty="0"/>
            <a:t>Tx </a:t>
          </a:r>
          <a:r>
            <a:rPr lang="en-US" dirty="0" err="1"/>
            <a:t>combiné</a:t>
          </a:r>
          <a:r>
            <a:rPr lang="en-US" dirty="0"/>
            <a:t> Cal/BD </a:t>
          </a:r>
          <a:r>
            <a:rPr lang="en-US" dirty="0" err="1"/>
            <a:t>est</a:t>
          </a:r>
          <a:r>
            <a:rPr lang="en-US" dirty="0"/>
            <a:t> </a:t>
          </a:r>
          <a:r>
            <a:rPr lang="en-US" dirty="0" err="1"/>
            <a:t>efficace</a:t>
          </a:r>
          <a:r>
            <a:rPr lang="en-US" dirty="0"/>
            <a:t> et bien </a:t>
          </a:r>
          <a:r>
            <a:rPr lang="en-US" dirty="0" err="1"/>
            <a:t>toléré</a:t>
          </a:r>
          <a:r>
            <a:rPr lang="en-US" dirty="0"/>
            <a:t> </a:t>
          </a:r>
          <a:r>
            <a:rPr lang="en-US" dirty="0" err="1"/>
            <a:t>jusqu’à</a:t>
          </a:r>
          <a:r>
            <a:rPr lang="en-US" dirty="0"/>
            <a:t> 1 an </a:t>
          </a:r>
          <a:r>
            <a:rPr lang="en-US" dirty="0" err="1"/>
            <a:t>en</a:t>
          </a:r>
          <a:r>
            <a:rPr lang="en-US" dirty="0"/>
            <a:t> PRN et 16 </a:t>
          </a:r>
          <a:r>
            <a:rPr lang="en-US" dirty="0" err="1"/>
            <a:t>semaines</a:t>
          </a:r>
          <a:r>
            <a:rPr lang="en-US" dirty="0"/>
            <a:t> à dose fixe</a:t>
          </a:r>
        </a:p>
      </dgm:t>
    </dgm:pt>
    <dgm:pt modelId="{2743CFAA-C35C-4542-95EC-4816A29E4C91}" type="parTrans" cxnId="{529AD1B2-E9D0-4971-BA26-C44B60274F44}">
      <dgm:prSet/>
      <dgm:spPr/>
      <dgm:t>
        <a:bodyPr/>
        <a:lstStyle/>
        <a:p>
          <a:endParaRPr lang="en-US"/>
        </a:p>
      </dgm:t>
    </dgm:pt>
    <dgm:pt modelId="{A0978822-CBE7-4636-B27E-02788491C0AE}" type="sibTrans" cxnId="{529AD1B2-E9D0-4971-BA26-C44B60274F44}">
      <dgm:prSet/>
      <dgm:spPr/>
      <dgm:t>
        <a:bodyPr/>
        <a:lstStyle/>
        <a:p>
          <a:endParaRPr lang="en-US"/>
        </a:p>
      </dgm:t>
    </dgm:pt>
    <dgm:pt modelId="{5E25E742-197D-4F71-B49F-4CAD9CD61BCA}">
      <dgm:prSet/>
      <dgm:spPr/>
      <dgm:t>
        <a:bodyPr/>
        <a:lstStyle/>
        <a:p>
          <a:r>
            <a:rPr lang="en-US"/>
            <a:t>Le profil efficacité/sécurité lorsqu’utilisé en PRN du Tx combiné est meilleur que le Cal seul jusqu’à 1 an</a:t>
          </a:r>
        </a:p>
      </dgm:t>
    </dgm:pt>
    <dgm:pt modelId="{FD7B0D43-0CA0-42B7-A5D9-92353ACB4915}" type="parTrans" cxnId="{99799F61-FAAE-4FDE-90A4-889E5BE3C801}">
      <dgm:prSet/>
      <dgm:spPr/>
      <dgm:t>
        <a:bodyPr/>
        <a:lstStyle/>
        <a:p>
          <a:endParaRPr lang="en-US"/>
        </a:p>
      </dgm:t>
    </dgm:pt>
    <dgm:pt modelId="{17C00C05-31A3-423B-9CB3-EEC9BC201B03}" type="sibTrans" cxnId="{99799F61-FAAE-4FDE-90A4-889E5BE3C801}">
      <dgm:prSet/>
      <dgm:spPr/>
      <dgm:t>
        <a:bodyPr/>
        <a:lstStyle/>
        <a:p>
          <a:endParaRPr lang="en-US"/>
        </a:p>
      </dgm:t>
    </dgm:pt>
    <dgm:pt modelId="{5CC0392A-CEA6-48FB-9A6B-A5EBC5FC8B54}">
      <dgm:prSet/>
      <dgm:spPr/>
      <dgm:t>
        <a:bodyPr/>
        <a:lstStyle/>
        <a:p>
          <a:r>
            <a:rPr lang="en-US"/>
            <a:t>Tx combiné est statistiquement plus efficace dans la phase d’induction et pour le traitement de maintien</a:t>
          </a:r>
        </a:p>
      </dgm:t>
    </dgm:pt>
    <dgm:pt modelId="{80B05A6A-5345-4C16-B4BF-6DD9D4A484D0}" type="parTrans" cxnId="{448B6306-D715-4982-A5A3-01ACC5A55C50}">
      <dgm:prSet/>
      <dgm:spPr/>
      <dgm:t>
        <a:bodyPr/>
        <a:lstStyle/>
        <a:p>
          <a:endParaRPr lang="en-US"/>
        </a:p>
      </dgm:t>
    </dgm:pt>
    <dgm:pt modelId="{BB166CCF-E7FA-4285-8EEF-0DD9C1EC4653}" type="sibTrans" cxnId="{448B6306-D715-4982-A5A3-01ACC5A55C50}">
      <dgm:prSet/>
      <dgm:spPr/>
      <dgm:t>
        <a:bodyPr/>
        <a:lstStyle/>
        <a:p>
          <a:endParaRPr lang="en-US"/>
        </a:p>
      </dgm:t>
    </dgm:pt>
    <dgm:pt modelId="{27B8DE19-FA37-4C05-9FFE-0C4EF8F00DEE}" type="pres">
      <dgm:prSet presAssocID="{667EADC2-B3D3-49FA-9AA5-3D062AA5320E}" presName="linear" presStyleCnt="0">
        <dgm:presLayoutVars>
          <dgm:animLvl val="lvl"/>
          <dgm:resizeHandles val="exact"/>
        </dgm:presLayoutVars>
      </dgm:prSet>
      <dgm:spPr/>
    </dgm:pt>
    <dgm:pt modelId="{8BDA9159-3DD6-443C-92DB-E43B6CC70B09}" type="pres">
      <dgm:prSet presAssocID="{AFBB01E2-6211-4369-9193-DDE3D6B52A3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BC35F98-A742-42AB-887D-5C94D9B744FB}" type="pres">
      <dgm:prSet presAssocID="{A0978822-CBE7-4636-B27E-02788491C0AE}" presName="spacer" presStyleCnt="0"/>
      <dgm:spPr/>
    </dgm:pt>
    <dgm:pt modelId="{A282D4A1-24D6-4A39-A33E-E3EB35BFF553}" type="pres">
      <dgm:prSet presAssocID="{5E25E742-197D-4F71-B49F-4CAD9CD61BC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B26F122-4B23-4E65-B781-468931F1CEC2}" type="pres">
      <dgm:prSet presAssocID="{17C00C05-31A3-423B-9CB3-EEC9BC201B03}" presName="spacer" presStyleCnt="0"/>
      <dgm:spPr/>
    </dgm:pt>
    <dgm:pt modelId="{BF5A0356-42C5-48F4-B8AA-F46DF1878879}" type="pres">
      <dgm:prSet presAssocID="{5CC0392A-CEA6-48FB-9A6B-A5EBC5FC8B5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48B6306-D715-4982-A5A3-01ACC5A55C50}" srcId="{667EADC2-B3D3-49FA-9AA5-3D062AA5320E}" destId="{5CC0392A-CEA6-48FB-9A6B-A5EBC5FC8B54}" srcOrd="2" destOrd="0" parTransId="{80B05A6A-5345-4C16-B4BF-6DD9D4A484D0}" sibTransId="{BB166CCF-E7FA-4285-8EEF-0DD9C1EC4653}"/>
    <dgm:cxn modelId="{4799A924-83D5-4980-9EE5-376BABBA0351}" type="presOf" srcId="{AFBB01E2-6211-4369-9193-DDE3D6B52A3A}" destId="{8BDA9159-3DD6-443C-92DB-E43B6CC70B09}" srcOrd="0" destOrd="0" presId="urn:microsoft.com/office/officeart/2005/8/layout/vList2"/>
    <dgm:cxn modelId="{99799F61-FAAE-4FDE-90A4-889E5BE3C801}" srcId="{667EADC2-B3D3-49FA-9AA5-3D062AA5320E}" destId="{5E25E742-197D-4F71-B49F-4CAD9CD61BCA}" srcOrd="1" destOrd="0" parTransId="{FD7B0D43-0CA0-42B7-A5D9-92353ACB4915}" sibTransId="{17C00C05-31A3-423B-9CB3-EEC9BC201B03}"/>
    <dgm:cxn modelId="{5EFCDF49-9F57-44C1-BCC7-07D3EFDC1F84}" type="presOf" srcId="{5E25E742-197D-4F71-B49F-4CAD9CD61BCA}" destId="{A282D4A1-24D6-4A39-A33E-E3EB35BFF553}" srcOrd="0" destOrd="0" presId="urn:microsoft.com/office/officeart/2005/8/layout/vList2"/>
    <dgm:cxn modelId="{105CAF9B-74CE-4C4F-BA69-CCCF959D7CDB}" type="presOf" srcId="{5CC0392A-CEA6-48FB-9A6B-A5EBC5FC8B54}" destId="{BF5A0356-42C5-48F4-B8AA-F46DF1878879}" srcOrd="0" destOrd="0" presId="urn:microsoft.com/office/officeart/2005/8/layout/vList2"/>
    <dgm:cxn modelId="{84109CAE-E1FD-4850-8CBE-F61F1B556902}" type="presOf" srcId="{667EADC2-B3D3-49FA-9AA5-3D062AA5320E}" destId="{27B8DE19-FA37-4C05-9FFE-0C4EF8F00DEE}" srcOrd="0" destOrd="0" presId="urn:microsoft.com/office/officeart/2005/8/layout/vList2"/>
    <dgm:cxn modelId="{529AD1B2-E9D0-4971-BA26-C44B60274F44}" srcId="{667EADC2-B3D3-49FA-9AA5-3D062AA5320E}" destId="{AFBB01E2-6211-4369-9193-DDE3D6B52A3A}" srcOrd="0" destOrd="0" parTransId="{2743CFAA-C35C-4542-95EC-4816A29E4C91}" sibTransId="{A0978822-CBE7-4636-B27E-02788491C0AE}"/>
    <dgm:cxn modelId="{9B2F70E7-914B-4F0F-90A9-A32D0B68AF20}" type="presParOf" srcId="{27B8DE19-FA37-4C05-9FFE-0C4EF8F00DEE}" destId="{8BDA9159-3DD6-443C-92DB-E43B6CC70B09}" srcOrd="0" destOrd="0" presId="urn:microsoft.com/office/officeart/2005/8/layout/vList2"/>
    <dgm:cxn modelId="{D3FFB2D9-206A-4F60-AE35-8BD15A96C505}" type="presParOf" srcId="{27B8DE19-FA37-4C05-9FFE-0C4EF8F00DEE}" destId="{EBC35F98-A742-42AB-887D-5C94D9B744FB}" srcOrd="1" destOrd="0" presId="urn:microsoft.com/office/officeart/2005/8/layout/vList2"/>
    <dgm:cxn modelId="{3D37F055-6156-4286-B992-B91C2032BAA2}" type="presParOf" srcId="{27B8DE19-FA37-4C05-9FFE-0C4EF8F00DEE}" destId="{A282D4A1-24D6-4A39-A33E-E3EB35BFF553}" srcOrd="2" destOrd="0" presId="urn:microsoft.com/office/officeart/2005/8/layout/vList2"/>
    <dgm:cxn modelId="{16A47A05-8457-4EC8-B33B-7D4F45D5D852}" type="presParOf" srcId="{27B8DE19-FA37-4C05-9FFE-0C4EF8F00DEE}" destId="{FB26F122-4B23-4E65-B781-468931F1CEC2}" srcOrd="3" destOrd="0" presId="urn:microsoft.com/office/officeart/2005/8/layout/vList2"/>
    <dgm:cxn modelId="{CCCC2A7F-E898-48F4-9CED-2400817EEC01}" type="presParOf" srcId="{27B8DE19-FA37-4C05-9FFE-0C4EF8F00DEE}" destId="{BF5A0356-42C5-48F4-B8AA-F46DF187887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BF35E7-658D-45C3-BBFA-FCFFB6F20F7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E68F90-B843-452E-AB21-8D01CAE435ED}">
      <dgm:prSet custT="1"/>
      <dgm:spPr/>
      <dgm:t>
        <a:bodyPr/>
        <a:lstStyle/>
        <a:p>
          <a:r>
            <a:rPr lang="fr-CA" sz="2800" dirty="0"/>
            <a:t>Amélioration du PASI de 40% à semaine 1 et 70% à semaine 4 (p&lt; 0.001) comparativement au groupe </a:t>
          </a:r>
          <a:r>
            <a:rPr lang="fr-CA" sz="2800" dirty="0" err="1"/>
            <a:t>calcipotriol</a:t>
          </a:r>
          <a:r>
            <a:rPr lang="fr-CA" sz="2800" dirty="0"/>
            <a:t>.</a:t>
          </a:r>
          <a:endParaRPr lang="en-US" sz="2800" dirty="0"/>
        </a:p>
      </dgm:t>
    </dgm:pt>
    <dgm:pt modelId="{F9B0EF1C-C477-4065-9BD9-1C46867C6152}" type="parTrans" cxnId="{F44BEB69-C02B-4C7F-ABE7-342765C463F3}">
      <dgm:prSet/>
      <dgm:spPr/>
      <dgm:t>
        <a:bodyPr/>
        <a:lstStyle/>
        <a:p>
          <a:endParaRPr lang="en-US"/>
        </a:p>
      </dgm:t>
    </dgm:pt>
    <dgm:pt modelId="{A0B1BF24-DAF9-451E-A48D-C107932B97CD}" type="sibTrans" cxnId="{F44BEB69-C02B-4C7F-ABE7-342765C463F3}">
      <dgm:prSet/>
      <dgm:spPr/>
      <dgm:t>
        <a:bodyPr/>
        <a:lstStyle/>
        <a:p>
          <a:endParaRPr lang="en-US"/>
        </a:p>
      </dgm:t>
    </dgm:pt>
    <dgm:pt modelId="{6BC610F6-E298-42F8-A5A2-E4BC4C03C53F}">
      <dgm:prSet custT="1"/>
      <dgm:spPr/>
      <dgm:t>
        <a:bodyPr/>
        <a:lstStyle/>
        <a:p>
          <a:endParaRPr lang="fr-CA" sz="2800" dirty="0"/>
        </a:p>
        <a:p>
          <a:r>
            <a:rPr lang="fr-CA" sz="2800" dirty="0"/>
            <a:t>Atteinte du PASI 75 chez 70% du groupe combiné vs 40% à semaine 4 (p&lt; 0,01)</a:t>
          </a:r>
          <a:endParaRPr lang="en-US" sz="2800" dirty="0"/>
        </a:p>
      </dgm:t>
    </dgm:pt>
    <dgm:pt modelId="{D46CB975-DCB1-4B63-B6B4-32BA231A000A}" type="parTrans" cxnId="{A088648C-54E2-4582-AEEC-BBD2231B0820}">
      <dgm:prSet/>
      <dgm:spPr/>
      <dgm:t>
        <a:bodyPr/>
        <a:lstStyle/>
        <a:p>
          <a:endParaRPr lang="en-US"/>
        </a:p>
      </dgm:t>
    </dgm:pt>
    <dgm:pt modelId="{C7268465-EB65-47AB-8136-4B9E1CE6CE71}" type="sibTrans" cxnId="{A088648C-54E2-4582-AEEC-BBD2231B0820}">
      <dgm:prSet/>
      <dgm:spPr/>
      <dgm:t>
        <a:bodyPr/>
        <a:lstStyle/>
        <a:p>
          <a:endParaRPr lang="en-US"/>
        </a:p>
      </dgm:t>
    </dgm:pt>
    <dgm:pt modelId="{E8D4AAA3-66D4-41B0-B844-A446019174C7}" type="pres">
      <dgm:prSet presAssocID="{04BF35E7-658D-45C3-BBFA-FCFFB6F20F74}" presName="vert0" presStyleCnt="0">
        <dgm:presLayoutVars>
          <dgm:dir/>
          <dgm:animOne val="branch"/>
          <dgm:animLvl val="lvl"/>
        </dgm:presLayoutVars>
      </dgm:prSet>
      <dgm:spPr/>
    </dgm:pt>
    <dgm:pt modelId="{74ED6E65-22E9-4E8E-975F-D7BF47D1D6F1}" type="pres">
      <dgm:prSet presAssocID="{5FE68F90-B843-452E-AB21-8D01CAE435ED}" presName="thickLine" presStyleLbl="alignNode1" presStyleIdx="0" presStyleCnt="2"/>
      <dgm:spPr/>
    </dgm:pt>
    <dgm:pt modelId="{404E0B98-82B3-4531-971B-B98AC542D198}" type="pres">
      <dgm:prSet presAssocID="{5FE68F90-B843-452E-AB21-8D01CAE435ED}" presName="horz1" presStyleCnt="0"/>
      <dgm:spPr/>
    </dgm:pt>
    <dgm:pt modelId="{902ADF73-FADE-407C-86C2-815AB94182CE}" type="pres">
      <dgm:prSet presAssocID="{5FE68F90-B843-452E-AB21-8D01CAE435ED}" presName="tx1" presStyleLbl="revTx" presStyleIdx="0" presStyleCnt="2"/>
      <dgm:spPr/>
    </dgm:pt>
    <dgm:pt modelId="{C06E96E0-EC9A-4C2E-B16C-5F73EFA1BEC4}" type="pres">
      <dgm:prSet presAssocID="{5FE68F90-B843-452E-AB21-8D01CAE435ED}" presName="vert1" presStyleCnt="0"/>
      <dgm:spPr/>
    </dgm:pt>
    <dgm:pt modelId="{C65317CC-7BE4-4EBC-B751-56C151EF088E}" type="pres">
      <dgm:prSet presAssocID="{6BC610F6-E298-42F8-A5A2-E4BC4C03C53F}" presName="thickLine" presStyleLbl="alignNode1" presStyleIdx="1" presStyleCnt="2"/>
      <dgm:spPr/>
    </dgm:pt>
    <dgm:pt modelId="{36D0A42C-E8CF-460E-84A9-A1FEACE2EEA2}" type="pres">
      <dgm:prSet presAssocID="{6BC610F6-E298-42F8-A5A2-E4BC4C03C53F}" presName="horz1" presStyleCnt="0"/>
      <dgm:spPr/>
    </dgm:pt>
    <dgm:pt modelId="{07CABFCF-D58A-48DD-AEBB-FE417E861D97}" type="pres">
      <dgm:prSet presAssocID="{6BC610F6-E298-42F8-A5A2-E4BC4C03C53F}" presName="tx1" presStyleLbl="revTx" presStyleIdx="1" presStyleCnt="2"/>
      <dgm:spPr/>
    </dgm:pt>
    <dgm:pt modelId="{B56A8AAC-535C-40F5-92DC-264B3B81A3AA}" type="pres">
      <dgm:prSet presAssocID="{6BC610F6-E298-42F8-A5A2-E4BC4C03C53F}" presName="vert1" presStyleCnt="0"/>
      <dgm:spPr/>
    </dgm:pt>
  </dgm:ptLst>
  <dgm:cxnLst>
    <dgm:cxn modelId="{C4FD8A00-3404-4AC7-AFBE-1737233A0DDC}" type="presOf" srcId="{6BC610F6-E298-42F8-A5A2-E4BC4C03C53F}" destId="{07CABFCF-D58A-48DD-AEBB-FE417E861D97}" srcOrd="0" destOrd="0" presId="urn:microsoft.com/office/officeart/2008/layout/LinedList"/>
    <dgm:cxn modelId="{0262AF07-31E8-48AD-9EDE-44432356813C}" type="presOf" srcId="{5FE68F90-B843-452E-AB21-8D01CAE435ED}" destId="{902ADF73-FADE-407C-86C2-815AB94182CE}" srcOrd="0" destOrd="0" presId="urn:microsoft.com/office/officeart/2008/layout/LinedList"/>
    <dgm:cxn modelId="{F44BEB69-C02B-4C7F-ABE7-342765C463F3}" srcId="{04BF35E7-658D-45C3-BBFA-FCFFB6F20F74}" destId="{5FE68F90-B843-452E-AB21-8D01CAE435ED}" srcOrd="0" destOrd="0" parTransId="{F9B0EF1C-C477-4065-9BD9-1C46867C6152}" sibTransId="{A0B1BF24-DAF9-451E-A48D-C107932B97CD}"/>
    <dgm:cxn modelId="{E549347D-8719-4D05-9AC0-391E6F45DEA4}" type="presOf" srcId="{04BF35E7-658D-45C3-BBFA-FCFFB6F20F74}" destId="{E8D4AAA3-66D4-41B0-B844-A446019174C7}" srcOrd="0" destOrd="0" presId="urn:microsoft.com/office/officeart/2008/layout/LinedList"/>
    <dgm:cxn modelId="{A088648C-54E2-4582-AEEC-BBD2231B0820}" srcId="{04BF35E7-658D-45C3-BBFA-FCFFB6F20F74}" destId="{6BC610F6-E298-42F8-A5A2-E4BC4C03C53F}" srcOrd="1" destOrd="0" parTransId="{D46CB975-DCB1-4B63-B6B4-32BA231A000A}" sibTransId="{C7268465-EB65-47AB-8136-4B9E1CE6CE71}"/>
    <dgm:cxn modelId="{DCE569D0-E281-4618-B24D-1893A8E714A1}" type="presParOf" srcId="{E8D4AAA3-66D4-41B0-B844-A446019174C7}" destId="{74ED6E65-22E9-4E8E-975F-D7BF47D1D6F1}" srcOrd="0" destOrd="0" presId="urn:microsoft.com/office/officeart/2008/layout/LinedList"/>
    <dgm:cxn modelId="{80AD8C99-3426-4741-A917-9BADFB57E177}" type="presParOf" srcId="{E8D4AAA3-66D4-41B0-B844-A446019174C7}" destId="{404E0B98-82B3-4531-971B-B98AC542D198}" srcOrd="1" destOrd="0" presId="urn:microsoft.com/office/officeart/2008/layout/LinedList"/>
    <dgm:cxn modelId="{DCA80F64-C78F-454B-9FD1-D49FB06D104F}" type="presParOf" srcId="{404E0B98-82B3-4531-971B-B98AC542D198}" destId="{902ADF73-FADE-407C-86C2-815AB94182CE}" srcOrd="0" destOrd="0" presId="urn:microsoft.com/office/officeart/2008/layout/LinedList"/>
    <dgm:cxn modelId="{E9DE3383-E759-48F9-A32F-BC89EBE9D048}" type="presParOf" srcId="{404E0B98-82B3-4531-971B-B98AC542D198}" destId="{C06E96E0-EC9A-4C2E-B16C-5F73EFA1BEC4}" srcOrd="1" destOrd="0" presId="urn:microsoft.com/office/officeart/2008/layout/LinedList"/>
    <dgm:cxn modelId="{6ED548C4-057F-43BD-86BE-634227927314}" type="presParOf" srcId="{E8D4AAA3-66D4-41B0-B844-A446019174C7}" destId="{C65317CC-7BE4-4EBC-B751-56C151EF088E}" srcOrd="2" destOrd="0" presId="urn:microsoft.com/office/officeart/2008/layout/LinedList"/>
    <dgm:cxn modelId="{5C32343B-7FA6-413B-A209-6614B3801F8C}" type="presParOf" srcId="{E8D4AAA3-66D4-41B0-B844-A446019174C7}" destId="{36D0A42C-E8CF-460E-84A9-A1FEACE2EEA2}" srcOrd="3" destOrd="0" presId="urn:microsoft.com/office/officeart/2008/layout/LinedList"/>
    <dgm:cxn modelId="{A159EBE0-5EF8-4717-9569-4BB767158F95}" type="presParOf" srcId="{36D0A42C-E8CF-460E-84A9-A1FEACE2EEA2}" destId="{07CABFCF-D58A-48DD-AEBB-FE417E861D97}" srcOrd="0" destOrd="0" presId="urn:microsoft.com/office/officeart/2008/layout/LinedList"/>
    <dgm:cxn modelId="{0160BE97-9208-4B5C-8593-181F09B7F1F7}" type="presParOf" srcId="{36D0A42C-E8CF-460E-84A9-A1FEACE2EEA2}" destId="{B56A8AAC-535C-40F5-92DC-264B3B81A3A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69B558-1B4E-4BBB-B5F9-B0E73388DC80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101FFAA4-BC33-4803-B22F-1D602B9D3E1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FR" dirty="0"/>
            <a:t>Étude 1</a:t>
          </a:r>
          <a:endParaRPr lang="en-US" dirty="0"/>
        </a:p>
      </dgm:t>
    </dgm:pt>
    <dgm:pt modelId="{3ECA31AB-559A-4B84-937F-57AC07A7BFFA}" type="parTrans" cxnId="{1005C950-2951-4709-9877-07A03CA289D5}">
      <dgm:prSet/>
      <dgm:spPr/>
      <dgm:t>
        <a:bodyPr/>
        <a:lstStyle/>
        <a:p>
          <a:endParaRPr lang="en-US"/>
        </a:p>
      </dgm:t>
    </dgm:pt>
    <dgm:pt modelId="{58196EBC-6EEA-4E39-935C-A6F68D5FFB73}" type="sibTrans" cxnId="{1005C950-2951-4709-9877-07A03CA289D5}">
      <dgm:prSet/>
      <dgm:spPr/>
      <dgm:t>
        <a:bodyPr/>
        <a:lstStyle/>
        <a:p>
          <a:endParaRPr lang="en-US"/>
        </a:p>
      </dgm:t>
    </dgm:pt>
    <dgm:pt modelId="{30573300-E289-4579-9014-83E775D6C57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 dirty="0"/>
            <a:t>Bonne validité interne</a:t>
          </a:r>
        </a:p>
        <a:p>
          <a:pPr>
            <a:lnSpc>
              <a:spcPct val="100000"/>
            </a:lnSpc>
          </a:pPr>
          <a:r>
            <a:rPr lang="fr-FR" sz="1200" dirty="0"/>
            <a:t>Reproductible</a:t>
          </a:r>
        </a:p>
        <a:p>
          <a:pPr>
            <a:lnSpc>
              <a:spcPct val="100000"/>
            </a:lnSpc>
          </a:pPr>
          <a:r>
            <a:rPr lang="fr-FR" sz="1200" dirty="0"/>
            <a:t>Limitations de l’étude explicitées</a:t>
          </a:r>
          <a:endParaRPr lang="fr-FR" sz="1600" dirty="0"/>
        </a:p>
        <a:p>
          <a:pPr>
            <a:buNone/>
          </a:pPr>
          <a:endParaRPr lang="en-US" sz="1600" dirty="0"/>
        </a:p>
      </dgm:t>
    </dgm:pt>
    <dgm:pt modelId="{F4864A15-7FA8-490F-A90D-B93F874758FB}" type="parTrans" cxnId="{CBEE275F-B3D9-4D5E-986D-FA8FC3B20AFD}">
      <dgm:prSet/>
      <dgm:spPr/>
      <dgm:t>
        <a:bodyPr/>
        <a:lstStyle/>
        <a:p>
          <a:endParaRPr lang="en-US"/>
        </a:p>
      </dgm:t>
    </dgm:pt>
    <dgm:pt modelId="{C7E660E3-B170-478E-BF87-421B364D2B4C}" type="sibTrans" cxnId="{CBEE275F-B3D9-4D5E-986D-FA8FC3B20AFD}">
      <dgm:prSet/>
      <dgm:spPr/>
      <dgm:t>
        <a:bodyPr/>
        <a:lstStyle/>
        <a:p>
          <a:endParaRPr lang="en-US"/>
        </a:p>
      </dgm:t>
    </dgm:pt>
    <dgm:pt modelId="{D3CC8D22-A278-4412-9CBB-0663A829E4E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 dirty="0"/>
            <a:t>Faible validité externe :  </a:t>
          </a:r>
        </a:p>
        <a:p>
          <a:pPr>
            <a:lnSpc>
              <a:spcPct val="100000"/>
            </a:lnSpc>
          </a:pPr>
          <a:r>
            <a:rPr lang="fr-FR" sz="1400" dirty="0"/>
            <a:t> </a:t>
          </a:r>
          <a:r>
            <a:rPr lang="fr-FR" sz="1200" dirty="0"/>
            <a:t>Études de mauvaise qualité</a:t>
          </a:r>
        </a:p>
        <a:p>
          <a:pPr>
            <a:lnSpc>
              <a:spcPct val="100000"/>
            </a:lnSpc>
          </a:pPr>
          <a:r>
            <a:rPr lang="fr-FR" sz="1200" dirty="0"/>
            <a:t> Population à majorité chinoise</a:t>
          </a:r>
          <a:endParaRPr lang="en-US" sz="1400" dirty="0"/>
        </a:p>
      </dgm:t>
    </dgm:pt>
    <dgm:pt modelId="{E3E67382-7BDB-41A4-A1F7-187A83AF57E8}" type="parTrans" cxnId="{8A2EBE1D-4560-4699-921D-257E39F53BD2}">
      <dgm:prSet/>
      <dgm:spPr/>
      <dgm:t>
        <a:bodyPr/>
        <a:lstStyle/>
        <a:p>
          <a:endParaRPr lang="en-US"/>
        </a:p>
      </dgm:t>
    </dgm:pt>
    <dgm:pt modelId="{07E6A2A8-D3EA-4328-B529-58ED957B7088}" type="sibTrans" cxnId="{8A2EBE1D-4560-4699-921D-257E39F53BD2}">
      <dgm:prSet/>
      <dgm:spPr/>
      <dgm:t>
        <a:bodyPr/>
        <a:lstStyle/>
        <a:p>
          <a:endParaRPr lang="en-US"/>
        </a:p>
      </dgm:t>
    </dgm:pt>
    <dgm:pt modelId="{BC89AECB-66E3-4458-BCD3-E3A96D3708D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FR"/>
            <a:t>Étude 2</a:t>
          </a:r>
          <a:endParaRPr lang="en-US"/>
        </a:p>
      </dgm:t>
    </dgm:pt>
    <dgm:pt modelId="{3E23E61D-1105-4D19-BACC-AF5620E0B8BF}" type="parTrans" cxnId="{DBEA1874-E4BE-41DF-B95D-E3627AE6FAC9}">
      <dgm:prSet/>
      <dgm:spPr/>
      <dgm:t>
        <a:bodyPr/>
        <a:lstStyle/>
        <a:p>
          <a:endParaRPr lang="en-US"/>
        </a:p>
      </dgm:t>
    </dgm:pt>
    <dgm:pt modelId="{CD38F5A4-D008-4FA6-9887-2D80B80096CA}" type="sibTrans" cxnId="{DBEA1874-E4BE-41DF-B95D-E3627AE6FAC9}">
      <dgm:prSet/>
      <dgm:spPr/>
      <dgm:t>
        <a:bodyPr/>
        <a:lstStyle/>
        <a:p>
          <a:endParaRPr lang="en-US"/>
        </a:p>
      </dgm:t>
    </dgm:pt>
    <dgm:pt modelId="{D801D4BB-8A51-4865-A5E5-FCE776DD88E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700" dirty="0"/>
            <a:t>Validité interne :</a:t>
          </a:r>
        </a:p>
        <a:p>
          <a:pPr>
            <a:lnSpc>
              <a:spcPct val="100000"/>
            </a:lnSpc>
          </a:pPr>
          <a:r>
            <a:rPr lang="fr-FR" sz="1200" dirty="0"/>
            <a:t>Limitée par le biais d’information lié à l’outil de mesure</a:t>
          </a:r>
        </a:p>
        <a:p>
          <a:pPr>
            <a:buFont typeface="Arial" panose="020B0604020202020204" pitchFamily="34" charset="0"/>
            <a:buNone/>
          </a:pPr>
          <a:endParaRPr lang="en-US" sz="1400" dirty="0"/>
        </a:p>
      </dgm:t>
    </dgm:pt>
    <dgm:pt modelId="{763ADA37-8DD1-4EA5-B293-5EEFAD7E0CDB}" type="parTrans" cxnId="{641BE9ED-5746-47CF-BC3C-84DF67F7CBC4}">
      <dgm:prSet/>
      <dgm:spPr/>
      <dgm:t>
        <a:bodyPr/>
        <a:lstStyle/>
        <a:p>
          <a:endParaRPr lang="en-US"/>
        </a:p>
      </dgm:t>
    </dgm:pt>
    <dgm:pt modelId="{62B57737-DB7B-4396-B0FD-51EC95A0D1E2}" type="sibTrans" cxnId="{641BE9ED-5746-47CF-BC3C-84DF67F7CBC4}">
      <dgm:prSet/>
      <dgm:spPr/>
      <dgm:t>
        <a:bodyPr/>
        <a:lstStyle/>
        <a:p>
          <a:endParaRPr lang="en-US"/>
        </a:p>
      </dgm:t>
    </dgm:pt>
    <dgm:pt modelId="{2B7FD462-6295-4EFD-8F7B-A030BF941EC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700" dirty="0"/>
            <a:t>Bonne validité externe :    </a:t>
          </a:r>
          <a:r>
            <a:rPr lang="fr-FR" sz="1200" dirty="0"/>
            <a:t>Seul bémol, la population  entièrement chinoise</a:t>
          </a:r>
          <a:endParaRPr lang="en-US" sz="1400" dirty="0"/>
        </a:p>
      </dgm:t>
    </dgm:pt>
    <dgm:pt modelId="{F4183C2D-9871-4B84-BBC8-871478386A6C}" type="parTrans" cxnId="{4B1CF041-F76D-47A1-A0FF-F7F25F021AE5}">
      <dgm:prSet/>
      <dgm:spPr/>
      <dgm:t>
        <a:bodyPr/>
        <a:lstStyle/>
        <a:p>
          <a:endParaRPr lang="en-US"/>
        </a:p>
      </dgm:t>
    </dgm:pt>
    <dgm:pt modelId="{15097553-50E7-40F5-9032-40C953536C1F}" type="sibTrans" cxnId="{4B1CF041-F76D-47A1-A0FF-F7F25F021AE5}">
      <dgm:prSet/>
      <dgm:spPr/>
      <dgm:t>
        <a:bodyPr/>
        <a:lstStyle/>
        <a:p>
          <a:endParaRPr lang="en-US"/>
        </a:p>
      </dgm:t>
    </dgm:pt>
    <dgm:pt modelId="{E6DC303B-9158-428D-B008-BE6946120A2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FR"/>
            <a:t>Étude 3</a:t>
          </a:r>
          <a:endParaRPr lang="en-US"/>
        </a:p>
      </dgm:t>
    </dgm:pt>
    <dgm:pt modelId="{F405A837-CA38-41B4-AE8F-3F3137C9AE9F}" type="parTrans" cxnId="{11F5ED52-B443-46CA-8D5C-F5DBB85F4FD6}">
      <dgm:prSet/>
      <dgm:spPr/>
      <dgm:t>
        <a:bodyPr/>
        <a:lstStyle/>
        <a:p>
          <a:endParaRPr lang="en-US"/>
        </a:p>
      </dgm:t>
    </dgm:pt>
    <dgm:pt modelId="{6F74AC86-D11B-47C8-9792-60243806CC50}" type="sibTrans" cxnId="{11F5ED52-B443-46CA-8D5C-F5DBB85F4FD6}">
      <dgm:prSet/>
      <dgm:spPr/>
      <dgm:t>
        <a:bodyPr/>
        <a:lstStyle/>
        <a:p>
          <a:endParaRPr lang="en-US"/>
        </a:p>
      </dgm:t>
    </dgm:pt>
    <dgm:pt modelId="{DA68685E-DD41-4DA5-B92B-6D0340ADE663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sz="1700" dirty="0"/>
            <a:t>Bonne validité interne</a:t>
          </a:r>
          <a:endParaRPr lang="en-US" sz="1700" dirty="0"/>
        </a:p>
      </dgm:t>
    </dgm:pt>
    <dgm:pt modelId="{B3A4F69D-8F84-4BD3-8192-A0D25629A53A}" type="parTrans" cxnId="{4C8B5B51-78DF-4E64-806E-1F26AAA51216}">
      <dgm:prSet/>
      <dgm:spPr/>
      <dgm:t>
        <a:bodyPr/>
        <a:lstStyle/>
        <a:p>
          <a:endParaRPr lang="en-US"/>
        </a:p>
      </dgm:t>
    </dgm:pt>
    <dgm:pt modelId="{9250A891-5184-4A33-AE4F-535F1B26FA85}" type="sibTrans" cxnId="{4C8B5B51-78DF-4E64-806E-1F26AAA51216}">
      <dgm:prSet/>
      <dgm:spPr/>
      <dgm:t>
        <a:bodyPr/>
        <a:lstStyle/>
        <a:p>
          <a:endParaRPr lang="en-US"/>
        </a:p>
      </dgm:t>
    </dgm:pt>
    <dgm:pt modelId="{DADF21C0-C4D0-4D70-9060-BEFFC715CC49}">
      <dgm:prSet custT="1"/>
      <dgm:spPr/>
      <dgm:t>
        <a:bodyPr/>
        <a:lstStyle/>
        <a:p>
          <a:pPr>
            <a:lnSpc>
              <a:spcPct val="100000"/>
            </a:lnSpc>
          </a:pPr>
          <a:endParaRPr lang="fr-FR" sz="1700" dirty="0"/>
        </a:p>
        <a:p>
          <a:pPr>
            <a:lnSpc>
              <a:spcPct val="100000"/>
            </a:lnSpc>
          </a:pPr>
          <a:endParaRPr lang="fr-FR" sz="1700" dirty="0"/>
        </a:p>
        <a:p>
          <a:pPr>
            <a:lnSpc>
              <a:spcPct val="100000"/>
            </a:lnSpc>
          </a:pPr>
          <a:r>
            <a:rPr lang="fr-FR" sz="1700" dirty="0"/>
            <a:t>Bonne validité externe</a:t>
          </a:r>
          <a:endParaRPr lang="fr-FR" sz="1200" dirty="0"/>
        </a:p>
        <a:p>
          <a:pPr>
            <a:lnSpc>
              <a:spcPct val="100000"/>
            </a:lnSpc>
          </a:pPr>
          <a:r>
            <a:rPr lang="fr-FR" sz="1200" dirty="0"/>
            <a:t>Possible biais de compliance surestimant l’efficacité… </a:t>
          </a:r>
          <a:r>
            <a:rPr lang="fr-FR" sz="1200" i="1" dirty="0"/>
            <a:t>mais présent en pratique aussi!</a:t>
          </a:r>
          <a:endParaRPr lang="en-US" sz="1700" dirty="0"/>
        </a:p>
      </dgm:t>
    </dgm:pt>
    <dgm:pt modelId="{50F3DF21-7C22-4E62-8FF9-6149D8421F2D}" type="parTrans" cxnId="{C3EDADC5-DC35-4005-93CE-701E6797E605}">
      <dgm:prSet/>
      <dgm:spPr/>
      <dgm:t>
        <a:bodyPr/>
        <a:lstStyle/>
        <a:p>
          <a:endParaRPr lang="en-US"/>
        </a:p>
      </dgm:t>
    </dgm:pt>
    <dgm:pt modelId="{90F19C1D-18A8-43CD-A37F-A6BEC7CE4A0F}" type="sibTrans" cxnId="{C3EDADC5-DC35-4005-93CE-701E6797E605}">
      <dgm:prSet/>
      <dgm:spPr/>
      <dgm:t>
        <a:bodyPr/>
        <a:lstStyle/>
        <a:p>
          <a:endParaRPr lang="en-US"/>
        </a:p>
      </dgm:t>
    </dgm:pt>
    <dgm:pt modelId="{7620ADEA-970D-4643-AD81-9FDF9728628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FR"/>
            <a:t>Étude 4</a:t>
          </a:r>
          <a:endParaRPr lang="en-US"/>
        </a:p>
      </dgm:t>
    </dgm:pt>
    <dgm:pt modelId="{44EF7DD0-D9FF-480F-9E48-5488D99AA08D}" type="parTrans" cxnId="{B79A826A-6C8F-46C7-AD0B-075E2A4F933B}">
      <dgm:prSet/>
      <dgm:spPr/>
      <dgm:t>
        <a:bodyPr/>
        <a:lstStyle/>
        <a:p>
          <a:endParaRPr lang="en-US"/>
        </a:p>
      </dgm:t>
    </dgm:pt>
    <dgm:pt modelId="{26E4B808-FF3D-4714-9B07-E88FDDB08C58}" type="sibTrans" cxnId="{B79A826A-6C8F-46C7-AD0B-075E2A4F933B}">
      <dgm:prSet/>
      <dgm:spPr/>
      <dgm:t>
        <a:bodyPr/>
        <a:lstStyle/>
        <a:p>
          <a:endParaRPr lang="en-US"/>
        </a:p>
      </dgm:t>
    </dgm:pt>
    <dgm:pt modelId="{6B20BA47-E550-4502-85D1-0BBB4D83B907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sz="1800"/>
            <a:t>Bonne validité interne</a:t>
          </a:r>
          <a:endParaRPr lang="en-US" sz="1800"/>
        </a:p>
      </dgm:t>
    </dgm:pt>
    <dgm:pt modelId="{6B94660D-A5CA-4150-958E-CE0CE2AFD862}" type="parTrans" cxnId="{19822E47-AC07-4F93-94C5-077AFB44D463}">
      <dgm:prSet/>
      <dgm:spPr/>
      <dgm:t>
        <a:bodyPr/>
        <a:lstStyle/>
        <a:p>
          <a:endParaRPr lang="en-US"/>
        </a:p>
      </dgm:t>
    </dgm:pt>
    <dgm:pt modelId="{4CC3FE38-9165-4EAB-914C-AF19FEEE6F6F}" type="sibTrans" cxnId="{19822E47-AC07-4F93-94C5-077AFB44D463}">
      <dgm:prSet/>
      <dgm:spPr/>
      <dgm:t>
        <a:bodyPr/>
        <a:lstStyle/>
        <a:p>
          <a:endParaRPr lang="en-US"/>
        </a:p>
      </dgm:t>
    </dgm:pt>
    <dgm:pt modelId="{81BC78F9-B364-4763-BC77-AEDB004E984A}">
      <dgm:prSet custT="1"/>
      <dgm:spPr/>
      <dgm:t>
        <a:bodyPr/>
        <a:lstStyle/>
        <a:p>
          <a:pPr>
            <a:lnSpc>
              <a:spcPct val="100000"/>
            </a:lnSpc>
          </a:pPr>
          <a:endParaRPr lang="fr-FR" sz="1800" dirty="0"/>
        </a:p>
        <a:p>
          <a:pPr>
            <a:lnSpc>
              <a:spcPct val="100000"/>
            </a:lnSpc>
          </a:pPr>
          <a:endParaRPr lang="fr-FR" sz="1800" dirty="0"/>
        </a:p>
        <a:p>
          <a:pPr>
            <a:lnSpc>
              <a:spcPct val="100000"/>
            </a:lnSpc>
          </a:pPr>
          <a:r>
            <a:rPr lang="fr-FR" sz="1800" dirty="0"/>
            <a:t>Bonne validité externe </a:t>
          </a:r>
          <a:r>
            <a:rPr lang="fr-FR" sz="1400" dirty="0"/>
            <a:t>pour le traitement en aigu (&lt;4-8 semaines) </a:t>
          </a:r>
          <a:endParaRPr lang="en-US" sz="1800" dirty="0"/>
        </a:p>
      </dgm:t>
    </dgm:pt>
    <dgm:pt modelId="{E43504D2-6FEF-4045-8D95-8543C3BEB49B}" type="parTrans" cxnId="{896BC216-AD28-4DFC-BAA0-E8D30A808D72}">
      <dgm:prSet/>
      <dgm:spPr/>
      <dgm:t>
        <a:bodyPr/>
        <a:lstStyle/>
        <a:p>
          <a:endParaRPr lang="en-US"/>
        </a:p>
      </dgm:t>
    </dgm:pt>
    <dgm:pt modelId="{78673260-8641-489D-A9CE-08C1BD0BF6F5}" type="sibTrans" cxnId="{896BC216-AD28-4DFC-BAA0-E8D30A808D72}">
      <dgm:prSet/>
      <dgm:spPr/>
      <dgm:t>
        <a:bodyPr/>
        <a:lstStyle/>
        <a:p>
          <a:endParaRPr lang="en-US"/>
        </a:p>
      </dgm:t>
    </dgm:pt>
    <dgm:pt modelId="{E8745F57-2669-4079-A9BA-713CB5DC14D0}" type="pres">
      <dgm:prSet presAssocID="{7E69B558-1B4E-4BBB-B5F9-B0E73388DC80}" presName="root" presStyleCnt="0">
        <dgm:presLayoutVars>
          <dgm:dir/>
          <dgm:resizeHandles val="exact"/>
        </dgm:presLayoutVars>
      </dgm:prSet>
      <dgm:spPr/>
    </dgm:pt>
    <dgm:pt modelId="{8DDDA767-F503-482F-865F-EE01D26AC2DA}" type="pres">
      <dgm:prSet presAssocID="{101FFAA4-BC33-4803-B22F-1D602B9D3E1B}" presName="compNode" presStyleCnt="0"/>
      <dgm:spPr/>
    </dgm:pt>
    <dgm:pt modelId="{FBB15DC9-C757-499B-BE7E-BC08EB321C76}" type="pres">
      <dgm:prSet presAssocID="{101FFAA4-BC33-4803-B22F-1D602B9D3E1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A8D4BC44-75A5-4EFB-B231-71A68576FDF4}" type="pres">
      <dgm:prSet presAssocID="{101FFAA4-BC33-4803-B22F-1D602B9D3E1B}" presName="iconSpace" presStyleCnt="0"/>
      <dgm:spPr/>
    </dgm:pt>
    <dgm:pt modelId="{BFD90AD5-1D4E-48D1-A297-92D4FE941532}" type="pres">
      <dgm:prSet presAssocID="{101FFAA4-BC33-4803-B22F-1D602B9D3E1B}" presName="parTx" presStyleLbl="revTx" presStyleIdx="0" presStyleCnt="8">
        <dgm:presLayoutVars>
          <dgm:chMax val="0"/>
          <dgm:chPref val="0"/>
        </dgm:presLayoutVars>
      </dgm:prSet>
      <dgm:spPr/>
    </dgm:pt>
    <dgm:pt modelId="{221A0290-3DBA-4251-9C62-5691FA58840A}" type="pres">
      <dgm:prSet presAssocID="{101FFAA4-BC33-4803-B22F-1D602B9D3E1B}" presName="txSpace" presStyleCnt="0"/>
      <dgm:spPr/>
    </dgm:pt>
    <dgm:pt modelId="{37A31A63-634D-4125-A65A-892FFEFC87E9}" type="pres">
      <dgm:prSet presAssocID="{101FFAA4-BC33-4803-B22F-1D602B9D3E1B}" presName="desTx" presStyleLbl="revTx" presStyleIdx="1" presStyleCnt="8" custScaleX="109481">
        <dgm:presLayoutVars/>
      </dgm:prSet>
      <dgm:spPr/>
    </dgm:pt>
    <dgm:pt modelId="{9705A864-3D0C-4C78-AA6E-6C958C018B65}" type="pres">
      <dgm:prSet presAssocID="{58196EBC-6EEA-4E39-935C-A6F68D5FFB73}" presName="sibTrans" presStyleCnt="0"/>
      <dgm:spPr/>
    </dgm:pt>
    <dgm:pt modelId="{CD8D5FCF-992D-4DAC-8326-7825F6CC4571}" type="pres">
      <dgm:prSet presAssocID="{BC89AECB-66E3-4458-BCD3-E3A96D3708DC}" presName="compNode" presStyleCnt="0"/>
      <dgm:spPr/>
    </dgm:pt>
    <dgm:pt modelId="{CB25D684-5103-464E-943C-DDA8E4C1D11F}" type="pres">
      <dgm:prSet presAssocID="{BC89AECB-66E3-4458-BCD3-E3A96D3708D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lle"/>
        </a:ext>
      </dgm:extLst>
    </dgm:pt>
    <dgm:pt modelId="{67411BF7-19EB-429D-A55C-A91BF729DBD3}" type="pres">
      <dgm:prSet presAssocID="{BC89AECB-66E3-4458-BCD3-E3A96D3708DC}" presName="iconSpace" presStyleCnt="0"/>
      <dgm:spPr/>
    </dgm:pt>
    <dgm:pt modelId="{9F32CD4A-BF45-44B7-920A-2B0E1BF5E4B5}" type="pres">
      <dgm:prSet presAssocID="{BC89AECB-66E3-4458-BCD3-E3A96D3708DC}" presName="parTx" presStyleLbl="revTx" presStyleIdx="2" presStyleCnt="8">
        <dgm:presLayoutVars>
          <dgm:chMax val="0"/>
          <dgm:chPref val="0"/>
        </dgm:presLayoutVars>
      </dgm:prSet>
      <dgm:spPr/>
    </dgm:pt>
    <dgm:pt modelId="{DEE968D9-884C-40C9-BC52-52D6FE81A73B}" type="pres">
      <dgm:prSet presAssocID="{BC89AECB-66E3-4458-BCD3-E3A96D3708DC}" presName="txSpace" presStyleCnt="0"/>
      <dgm:spPr/>
    </dgm:pt>
    <dgm:pt modelId="{12781FAB-826B-4DD9-A26E-77D25EB1EC17}" type="pres">
      <dgm:prSet presAssocID="{BC89AECB-66E3-4458-BCD3-E3A96D3708DC}" presName="desTx" presStyleLbl="revTx" presStyleIdx="3" presStyleCnt="8">
        <dgm:presLayoutVars/>
      </dgm:prSet>
      <dgm:spPr/>
    </dgm:pt>
    <dgm:pt modelId="{D6D24A85-5716-49D7-9869-169436BE919D}" type="pres">
      <dgm:prSet presAssocID="{CD38F5A4-D008-4FA6-9887-2D80B80096CA}" presName="sibTrans" presStyleCnt="0"/>
      <dgm:spPr/>
    </dgm:pt>
    <dgm:pt modelId="{EEE274D5-8C47-4B47-A67B-4ED8B38EA401}" type="pres">
      <dgm:prSet presAssocID="{E6DC303B-9158-428D-B008-BE6946120A22}" presName="compNode" presStyleCnt="0"/>
      <dgm:spPr/>
    </dgm:pt>
    <dgm:pt modelId="{C3709384-1EDB-4D0F-A61D-6ECF0E4DA60F}" type="pres">
      <dgm:prSet presAssocID="{E6DC303B-9158-428D-B008-BE6946120A2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546BD6BC-395A-443E-B346-191F3161D0B9}" type="pres">
      <dgm:prSet presAssocID="{E6DC303B-9158-428D-B008-BE6946120A22}" presName="iconSpace" presStyleCnt="0"/>
      <dgm:spPr/>
    </dgm:pt>
    <dgm:pt modelId="{059B4400-6983-4E4C-9164-A4ED905FB37D}" type="pres">
      <dgm:prSet presAssocID="{E6DC303B-9158-428D-B008-BE6946120A22}" presName="parTx" presStyleLbl="revTx" presStyleIdx="4" presStyleCnt="8">
        <dgm:presLayoutVars>
          <dgm:chMax val="0"/>
          <dgm:chPref val="0"/>
        </dgm:presLayoutVars>
      </dgm:prSet>
      <dgm:spPr/>
    </dgm:pt>
    <dgm:pt modelId="{C4FD223D-9932-4AB4-863B-ED4F585794C2}" type="pres">
      <dgm:prSet presAssocID="{E6DC303B-9158-428D-B008-BE6946120A22}" presName="txSpace" presStyleCnt="0"/>
      <dgm:spPr/>
    </dgm:pt>
    <dgm:pt modelId="{9D04905F-67C4-4795-B8F5-0C970D45E203}" type="pres">
      <dgm:prSet presAssocID="{E6DC303B-9158-428D-B008-BE6946120A22}" presName="desTx" presStyleLbl="revTx" presStyleIdx="5" presStyleCnt="8">
        <dgm:presLayoutVars/>
      </dgm:prSet>
      <dgm:spPr/>
    </dgm:pt>
    <dgm:pt modelId="{FC748512-888E-4870-87DA-D810B91C948E}" type="pres">
      <dgm:prSet presAssocID="{6F74AC86-D11B-47C8-9792-60243806CC50}" presName="sibTrans" presStyleCnt="0"/>
      <dgm:spPr/>
    </dgm:pt>
    <dgm:pt modelId="{506856F7-DDE7-4B0C-AC52-DDB55BE8C24A}" type="pres">
      <dgm:prSet presAssocID="{7620ADEA-970D-4643-AD81-9FDF97286285}" presName="compNode" presStyleCnt="0"/>
      <dgm:spPr/>
    </dgm:pt>
    <dgm:pt modelId="{95DD3A59-3808-4A46-85A1-44E409626C96}" type="pres">
      <dgm:prSet presAssocID="{7620ADEA-970D-4643-AD81-9FDF9728628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éthoscope"/>
        </a:ext>
      </dgm:extLst>
    </dgm:pt>
    <dgm:pt modelId="{DF0C6C15-6D38-493E-81FA-0B147F5E245B}" type="pres">
      <dgm:prSet presAssocID="{7620ADEA-970D-4643-AD81-9FDF97286285}" presName="iconSpace" presStyleCnt="0"/>
      <dgm:spPr/>
    </dgm:pt>
    <dgm:pt modelId="{D6356421-1346-4794-A45B-924D628A894F}" type="pres">
      <dgm:prSet presAssocID="{7620ADEA-970D-4643-AD81-9FDF97286285}" presName="parTx" presStyleLbl="revTx" presStyleIdx="6" presStyleCnt="8">
        <dgm:presLayoutVars>
          <dgm:chMax val="0"/>
          <dgm:chPref val="0"/>
        </dgm:presLayoutVars>
      </dgm:prSet>
      <dgm:spPr/>
    </dgm:pt>
    <dgm:pt modelId="{560F9D12-CD26-4DB0-9BBB-484FC1C52183}" type="pres">
      <dgm:prSet presAssocID="{7620ADEA-970D-4643-AD81-9FDF97286285}" presName="txSpace" presStyleCnt="0"/>
      <dgm:spPr/>
    </dgm:pt>
    <dgm:pt modelId="{029DAE3D-2EE1-454E-8C63-EC2231AEA2AD}" type="pres">
      <dgm:prSet presAssocID="{7620ADEA-970D-4643-AD81-9FDF97286285}" presName="desTx" presStyleLbl="revTx" presStyleIdx="7" presStyleCnt="8">
        <dgm:presLayoutVars/>
      </dgm:prSet>
      <dgm:spPr/>
    </dgm:pt>
  </dgm:ptLst>
  <dgm:cxnLst>
    <dgm:cxn modelId="{B6E4E60F-F73E-4C35-A62C-68CEC696B2CB}" type="presOf" srcId="{81BC78F9-B364-4763-BC77-AEDB004E984A}" destId="{029DAE3D-2EE1-454E-8C63-EC2231AEA2AD}" srcOrd="0" destOrd="1" presId="urn:microsoft.com/office/officeart/2018/2/layout/IconLabelDescriptionList"/>
    <dgm:cxn modelId="{896BC216-AD28-4DFC-BAA0-E8D30A808D72}" srcId="{7620ADEA-970D-4643-AD81-9FDF97286285}" destId="{81BC78F9-B364-4763-BC77-AEDB004E984A}" srcOrd="1" destOrd="0" parTransId="{E43504D2-6FEF-4045-8D95-8543C3BEB49B}" sibTransId="{78673260-8641-489D-A9CE-08C1BD0BF6F5}"/>
    <dgm:cxn modelId="{8A2EBE1D-4560-4699-921D-257E39F53BD2}" srcId="{101FFAA4-BC33-4803-B22F-1D602B9D3E1B}" destId="{D3CC8D22-A278-4412-9CBB-0663A829E4E8}" srcOrd="1" destOrd="0" parTransId="{E3E67382-7BDB-41A4-A1F7-187A83AF57E8}" sibTransId="{07E6A2A8-D3EA-4328-B529-58ED957B7088}"/>
    <dgm:cxn modelId="{61086C31-F758-4094-9079-5F901A3434D8}" type="presOf" srcId="{D3CC8D22-A278-4412-9CBB-0663A829E4E8}" destId="{37A31A63-634D-4125-A65A-892FFEFC87E9}" srcOrd="0" destOrd="1" presId="urn:microsoft.com/office/officeart/2018/2/layout/IconLabelDescriptionList"/>
    <dgm:cxn modelId="{96FA2B39-9349-49EE-A56F-CE0F5D720A24}" type="presOf" srcId="{E6DC303B-9158-428D-B008-BE6946120A22}" destId="{059B4400-6983-4E4C-9164-A4ED905FB37D}" srcOrd="0" destOrd="0" presId="urn:microsoft.com/office/officeart/2018/2/layout/IconLabelDescriptionList"/>
    <dgm:cxn modelId="{B786A23A-A62F-4FD0-918E-B0EDBE5D1493}" type="presOf" srcId="{DADF21C0-C4D0-4D70-9060-BEFFC715CC49}" destId="{9D04905F-67C4-4795-B8F5-0C970D45E203}" srcOrd="0" destOrd="1" presId="urn:microsoft.com/office/officeart/2018/2/layout/IconLabelDescriptionList"/>
    <dgm:cxn modelId="{C0F9525C-ECB4-4F0D-9FA1-5CE727F933ED}" type="presOf" srcId="{DA68685E-DD41-4DA5-B92B-6D0340ADE663}" destId="{9D04905F-67C4-4795-B8F5-0C970D45E203}" srcOrd="0" destOrd="0" presId="urn:microsoft.com/office/officeart/2018/2/layout/IconLabelDescriptionList"/>
    <dgm:cxn modelId="{CBEE275F-B3D9-4D5E-986D-FA8FC3B20AFD}" srcId="{101FFAA4-BC33-4803-B22F-1D602B9D3E1B}" destId="{30573300-E289-4579-9014-83E775D6C579}" srcOrd="0" destOrd="0" parTransId="{F4864A15-7FA8-490F-A90D-B93F874758FB}" sibTransId="{C7E660E3-B170-478E-BF87-421B364D2B4C}"/>
    <dgm:cxn modelId="{4B1CF041-F76D-47A1-A0FF-F7F25F021AE5}" srcId="{BC89AECB-66E3-4458-BCD3-E3A96D3708DC}" destId="{2B7FD462-6295-4EFD-8F7B-A030BF941EC2}" srcOrd="1" destOrd="0" parTransId="{F4183C2D-9871-4B84-BBC8-871478386A6C}" sibTransId="{15097553-50E7-40F5-9032-40C953536C1F}"/>
    <dgm:cxn modelId="{8476DB64-B84A-404E-8A94-2325327C6EFB}" type="presOf" srcId="{30573300-E289-4579-9014-83E775D6C579}" destId="{37A31A63-634D-4125-A65A-892FFEFC87E9}" srcOrd="0" destOrd="0" presId="urn:microsoft.com/office/officeart/2018/2/layout/IconLabelDescriptionList"/>
    <dgm:cxn modelId="{18BE5C46-19F5-472D-AE4B-975F430B4EC6}" type="presOf" srcId="{D801D4BB-8A51-4865-A5E5-FCE776DD88E8}" destId="{12781FAB-826B-4DD9-A26E-77D25EB1EC17}" srcOrd="0" destOrd="0" presId="urn:microsoft.com/office/officeart/2018/2/layout/IconLabelDescriptionList"/>
    <dgm:cxn modelId="{19822E47-AC07-4F93-94C5-077AFB44D463}" srcId="{7620ADEA-970D-4643-AD81-9FDF97286285}" destId="{6B20BA47-E550-4502-85D1-0BBB4D83B907}" srcOrd="0" destOrd="0" parTransId="{6B94660D-A5CA-4150-958E-CE0CE2AFD862}" sibTransId="{4CC3FE38-9165-4EAB-914C-AF19FEEE6F6F}"/>
    <dgm:cxn modelId="{54A64B48-4916-4715-B96F-F642BB25328F}" type="presOf" srcId="{101FFAA4-BC33-4803-B22F-1D602B9D3E1B}" destId="{BFD90AD5-1D4E-48D1-A297-92D4FE941532}" srcOrd="0" destOrd="0" presId="urn:microsoft.com/office/officeart/2018/2/layout/IconLabelDescriptionList"/>
    <dgm:cxn modelId="{B79A826A-6C8F-46C7-AD0B-075E2A4F933B}" srcId="{7E69B558-1B4E-4BBB-B5F9-B0E73388DC80}" destId="{7620ADEA-970D-4643-AD81-9FDF97286285}" srcOrd="3" destOrd="0" parTransId="{44EF7DD0-D9FF-480F-9E48-5488D99AA08D}" sibTransId="{26E4B808-FF3D-4714-9B07-E88FDDB08C58}"/>
    <dgm:cxn modelId="{1005C950-2951-4709-9877-07A03CA289D5}" srcId="{7E69B558-1B4E-4BBB-B5F9-B0E73388DC80}" destId="{101FFAA4-BC33-4803-B22F-1D602B9D3E1B}" srcOrd="0" destOrd="0" parTransId="{3ECA31AB-559A-4B84-937F-57AC07A7BFFA}" sibTransId="{58196EBC-6EEA-4E39-935C-A6F68D5FFB73}"/>
    <dgm:cxn modelId="{4C8B5B51-78DF-4E64-806E-1F26AAA51216}" srcId="{E6DC303B-9158-428D-B008-BE6946120A22}" destId="{DA68685E-DD41-4DA5-B92B-6D0340ADE663}" srcOrd="0" destOrd="0" parTransId="{B3A4F69D-8F84-4BD3-8192-A0D25629A53A}" sibTransId="{9250A891-5184-4A33-AE4F-535F1B26FA85}"/>
    <dgm:cxn modelId="{11F5ED52-B443-46CA-8D5C-F5DBB85F4FD6}" srcId="{7E69B558-1B4E-4BBB-B5F9-B0E73388DC80}" destId="{E6DC303B-9158-428D-B008-BE6946120A22}" srcOrd="2" destOrd="0" parTransId="{F405A837-CA38-41B4-AE8F-3F3137C9AE9F}" sibTransId="{6F74AC86-D11B-47C8-9792-60243806CC50}"/>
    <dgm:cxn modelId="{DBEA1874-E4BE-41DF-B95D-E3627AE6FAC9}" srcId="{7E69B558-1B4E-4BBB-B5F9-B0E73388DC80}" destId="{BC89AECB-66E3-4458-BCD3-E3A96D3708DC}" srcOrd="1" destOrd="0" parTransId="{3E23E61D-1105-4D19-BACC-AF5620E0B8BF}" sibTransId="{CD38F5A4-D008-4FA6-9887-2D80B80096CA}"/>
    <dgm:cxn modelId="{C3EDADC5-DC35-4005-93CE-701E6797E605}" srcId="{E6DC303B-9158-428D-B008-BE6946120A22}" destId="{DADF21C0-C4D0-4D70-9060-BEFFC715CC49}" srcOrd="1" destOrd="0" parTransId="{50F3DF21-7C22-4E62-8FF9-6149D8421F2D}" sibTransId="{90F19C1D-18A8-43CD-A37F-A6BEC7CE4A0F}"/>
    <dgm:cxn modelId="{2B50F9D1-B201-4D05-84D4-A4DFC09C87F8}" type="presOf" srcId="{6B20BA47-E550-4502-85D1-0BBB4D83B907}" destId="{029DAE3D-2EE1-454E-8C63-EC2231AEA2AD}" srcOrd="0" destOrd="0" presId="urn:microsoft.com/office/officeart/2018/2/layout/IconLabelDescriptionList"/>
    <dgm:cxn modelId="{7BD169D4-0CC8-406E-8C37-C14045986000}" type="presOf" srcId="{2B7FD462-6295-4EFD-8F7B-A030BF941EC2}" destId="{12781FAB-826B-4DD9-A26E-77D25EB1EC17}" srcOrd="0" destOrd="1" presId="urn:microsoft.com/office/officeart/2018/2/layout/IconLabelDescriptionList"/>
    <dgm:cxn modelId="{74D926D6-3C61-4F0C-B106-A5315D9705BB}" type="presOf" srcId="{7620ADEA-970D-4643-AD81-9FDF97286285}" destId="{D6356421-1346-4794-A45B-924D628A894F}" srcOrd="0" destOrd="0" presId="urn:microsoft.com/office/officeart/2018/2/layout/IconLabelDescriptionList"/>
    <dgm:cxn modelId="{641BE9ED-5746-47CF-BC3C-84DF67F7CBC4}" srcId="{BC89AECB-66E3-4458-BCD3-E3A96D3708DC}" destId="{D801D4BB-8A51-4865-A5E5-FCE776DD88E8}" srcOrd="0" destOrd="0" parTransId="{763ADA37-8DD1-4EA5-B293-5EEFAD7E0CDB}" sibTransId="{62B57737-DB7B-4396-B0FD-51EC95A0D1E2}"/>
    <dgm:cxn modelId="{2ACACCF1-25D0-421F-85D9-3F9CDB394CA5}" type="presOf" srcId="{7E69B558-1B4E-4BBB-B5F9-B0E73388DC80}" destId="{E8745F57-2669-4079-A9BA-713CB5DC14D0}" srcOrd="0" destOrd="0" presId="urn:microsoft.com/office/officeart/2018/2/layout/IconLabelDescriptionList"/>
    <dgm:cxn modelId="{7D03BAFF-D1CB-4EFE-9EE3-FC1A3A2514B0}" type="presOf" srcId="{BC89AECB-66E3-4458-BCD3-E3A96D3708DC}" destId="{9F32CD4A-BF45-44B7-920A-2B0E1BF5E4B5}" srcOrd="0" destOrd="0" presId="urn:microsoft.com/office/officeart/2018/2/layout/IconLabelDescriptionList"/>
    <dgm:cxn modelId="{3CFFC7ED-E858-4C63-AF25-C1E0CC903E47}" type="presParOf" srcId="{E8745F57-2669-4079-A9BA-713CB5DC14D0}" destId="{8DDDA767-F503-482F-865F-EE01D26AC2DA}" srcOrd="0" destOrd="0" presId="urn:microsoft.com/office/officeart/2018/2/layout/IconLabelDescriptionList"/>
    <dgm:cxn modelId="{911C845B-85F1-4BE9-815B-0600E32FEDB2}" type="presParOf" srcId="{8DDDA767-F503-482F-865F-EE01D26AC2DA}" destId="{FBB15DC9-C757-499B-BE7E-BC08EB321C76}" srcOrd="0" destOrd="0" presId="urn:microsoft.com/office/officeart/2018/2/layout/IconLabelDescriptionList"/>
    <dgm:cxn modelId="{1CA33DD6-C796-4FC9-BE23-368AF769A640}" type="presParOf" srcId="{8DDDA767-F503-482F-865F-EE01D26AC2DA}" destId="{A8D4BC44-75A5-4EFB-B231-71A68576FDF4}" srcOrd="1" destOrd="0" presId="urn:microsoft.com/office/officeart/2018/2/layout/IconLabelDescriptionList"/>
    <dgm:cxn modelId="{A7B3C37D-8B92-4FBE-8A9D-3BD3613BE139}" type="presParOf" srcId="{8DDDA767-F503-482F-865F-EE01D26AC2DA}" destId="{BFD90AD5-1D4E-48D1-A297-92D4FE941532}" srcOrd="2" destOrd="0" presId="urn:microsoft.com/office/officeart/2018/2/layout/IconLabelDescriptionList"/>
    <dgm:cxn modelId="{7F696CFD-B9AC-4456-BA15-BFBEDC7FF0A2}" type="presParOf" srcId="{8DDDA767-F503-482F-865F-EE01D26AC2DA}" destId="{221A0290-3DBA-4251-9C62-5691FA58840A}" srcOrd="3" destOrd="0" presId="urn:microsoft.com/office/officeart/2018/2/layout/IconLabelDescriptionList"/>
    <dgm:cxn modelId="{F510405E-DED0-40CF-A26C-F24D1047AB32}" type="presParOf" srcId="{8DDDA767-F503-482F-865F-EE01D26AC2DA}" destId="{37A31A63-634D-4125-A65A-892FFEFC87E9}" srcOrd="4" destOrd="0" presId="urn:microsoft.com/office/officeart/2018/2/layout/IconLabelDescriptionList"/>
    <dgm:cxn modelId="{AFF891CC-6422-4100-8821-3B74F91E2CE4}" type="presParOf" srcId="{E8745F57-2669-4079-A9BA-713CB5DC14D0}" destId="{9705A864-3D0C-4C78-AA6E-6C958C018B65}" srcOrd="1" destOrd="0" presId="urn:microsoft.com/office/officeart/2018/2/layout/IconLabelDescriptionList"/>
    <dgm:cxn modelId="{C284929B-8187-42C2-AF1A-98FFC4697856}" type="presParOf" srcId="{E8745F57-2669-4079-A9BA-713CB5DC14D0}" destId="{CD8D5FCF-992D-4DAC-8326-7825F6CC4571}" srcOrd="2" destOrd="0" presId="urn:microsoft.com/office/officeart/2018/2/layout/IconLabelDescriptionList"/>
    <dgm:cxn modelId="{378D40A0-70AD-4E1C-B9F0-AD1503B1A591}" type="presParOf" srcId="{CD8D5FCF-992D-4DAC-8326-7825F6CC4571}" destId="{CB25D684-5103-464E-943C-DDA8E4C1D11F}" srcOrd="0" destOrd="0" presId="urn:microsoft.com/office/officeart/2018/2/layout/IconLabelDescriptionList"/>
    <dgm:cxn modelId="{7B297F41-CFCD-4D0F-8291-3AC2CBDEEA00}" type="presParOf" srcId="{CD8D5FCF-992D-4DAC-8326-7825F6CC4571}" destId="{67411BF7-19EB-429D-A55C-A91BF729DBD3}" srcOrd="1" destOrd="0" presId="urn:microsoft.com/office/officeart/2018/2/layout/IconLabelDescriptionList"/>
    <dgm:cxn modelId="{0CF4848B-C37E-4A31-A4C5-E5123F5AF205}" type="presParOf" srcId="{CD8D5FCF-992D-4DAC-8326-7825F6CC4571}" destId="{9F32CD4A-BF45-44B7-920A-2B0E1BF5E4B5}" srcOrd="2" destOrd="0" presId="urn:microsoft.com/office/officeart/2018/2/layout/IconLabelDescriptionList"/>
    <dgm:cxn modelId="{D1730391-5845-4D52-9A2E-566F8FF4AE41}" type="presParOf" srcId="{CD8D5FCF-992D-4DAC-8326-7825F6CC4571}" destId="{DEE968D9-884C-40C9-BC52-52D6FE81A73B}" srcOrd="3" destOrd="0" presId="urn:microsoft.com/office/officeart/2018/2/layout/IconLabelDescriptionList"/>
    <dgm:cxn modelId="{07FEB5E2-099A-46E8-A96F-357C034E1330}" type="presParOf" srcId="{CD8D5FCF-992D-4DAC-8326-7825F6CC4571}" destId="{12781FAB-826B-4DD9-A26E-77D25EB1EC17}" srcOrd="4" destOrd="0" presId="urn:microsoft.com/office/officeart/2018/2/layout/IconLabelDescriptionList"/>
    <dgm:cxn modelId="{27521377-ECD5-4E8E-8EFF-BFD3DF9F741A}" type="presParOf" srcId="{E8745F57-2669-4079-A9BA-713CB5DC14D0}" destId="{D6D24A85-5716-49D7-9869-169436BE919D}" srcOrd="3" destOrd="0" presId="urn:microsoft.com/office/officeart/2018/2/layout/IconLabelDescriptionList"/>
    <dgm:cxn modelId="{8CC01BEC-FC8E-42BD-9AA7-DA00F2349193}" type="presParOf" srcId="{E8745F57-2669-4079-A9BA-713CB5DC14D0}" destId="{EEE274D5-8C47-4B47-A67B-4ED8B38EA401}" srcOrd="4" destOrd="0" presId="urn:microsoft.com/office/officeart/2018/2/layout/IconLabelDescriptionList"/>
    <dgm:cxn modelId="{90030FE5-6CD4-49C4-98A3-694FFC972A76}" type="presParOf" srcId="{EEE274D5-8C47-4B47-A67B-4ED8B38EA401}" destId="{C3709384-1EDB-4D0F-A61D-6ECF0E4DA60F}" srcOrd="0" destOrd="0" presId="urn:microsoft.com/office/officeart/2018/2/layout/IconLabelDescriptionList"/>
    <dgm:cxn modelId="{2414F6F6-EA8D-4DB6-BCF0-FEBAA184EFEB}" type="presParOf" srcId="{EEE274D5-8C47-4B47-A67B-4ED8B38EA401}" destId="{546BD6BC-395A-443E-B346-191F3161D0B9}" srcOrd="1" destOrd="0" presId="urn:microsoft.com/office/officeart/2018/2/layout/IconLabelDescriptionList"/>
    <dgm:cxn modelId="{3C844EB5-691C-4855-B35F-EFC765C453DD}" type="presParOf" srcId="{EEE274D5-8C47-4B47-A67B-4ED8B38EA401}" destId="{059B4400-6983-4E4C-9164-A4ED905FB37D}" srcOrd="2" destOrd="0" presId="urn:microsoft.com/office/officeart/2018/2/layout/IconLabelDescriptionList"/>
    <dgm:cxn modelId="{03FFB88D-E5D3-4264-A04F-BF2480BCFB12}" type="presParOf" srcId="{EEE274D5-8C47-4B47-A67B-4ED8B38EA401}" destId="{C4FD223D-9932-4AB4-863B-ED4F585794C2}" srcOrd="3" destOrd="0" presId="urn:microsoft.com/office/officeart/2018/2/layout/IconLabelDescriptionList"/>
    <dgm:cxn modelId="{AD1A79A8-59D3-4BBF-8745-69572D6B4D67}" type="presParOf" srcId="{EEE274D5-8C47-4B47-A67B-4ED8B38EA401}" destId="{9D04905F-67C4-4795-B8F5-0C970D45E203}" srcOrd="4" destOrd="0" presId="urn:microsoft.com/office/officeart/2018/2/layout/IconLabelDescriptionList"/>
    <dgm:cxn modelId="{99AC1A27-B8A5-46CF-9059-2BDA891D103A}" type="presParOf" srcId="{E8745F57-2669-4079-A9BA-713CB5DC14D0}" destId="{FC748512-888E-4870-87DA-D810B91C948E}" srcOrd="5" destOrd="0" presId="urn:microsoft.com/office/officeart/2018/2/layout/IconLabelDescriptionList"/>
    <dgm:cxn modelId="{CA9410AB-91EE-43D2-89B0-E96E8C3E3FC3}" type="presParOf" srcId="{E8745F57-2669-4079-A9BA-713CB5DC14D0}" destId="{506856F7-DDE7-4B0C-AC52-DDB55BE8C24A}" srcOrd="6" destOrd="0" presId="urn:microsoft.com/office/officeart/2018/2/layout/IconLabelDescriptionList"/>
    <dgm:cxn modelId="{9E10E645-F525-41F7-AE66-A929062ABCC5}" type="presParOf" srcId="{506856F7-DDE7-4B0C-AC52-DDB55BE8C24A}" destId="{95DD3A59-3808-4A46-85A1-44E409626C96}" srcOrd="0" destOrd="0" presId="urn:microsoft.com/office/officeart/2018/2/layout/IconLabelDescriptionList"/>
    <dgm:cxn modelId="{54DCB416-0B6F-4784-A8FA-C62D19B390C4}" type="presParOf" srcId="{506856F7-DDE7-4B0C-AC52-DDB55BE8C24A}" destId="{DF0C6C15-6D38-493E-81FA-0B147F5E245B}" srcOrd="1" destOrd="0" presId="urn:microsoft.com/office/officeart/2018/2/layout/IconLabelDescriptionList"/>
    <dgm:cxn modelId="{C57B7081-C451-4E33-A808-DE2FE130BDE4}" type="presParOf" srcId="{506856F7-DDE7-4B0C-AC52-DDB55BE8C24A}" destId="{D6356421-1346-4794-A45B-924D628A894F}" srcOrd="2" destOrd="0" presId="urn:microsoft.com/office/officeart/2018/2/layout/IconLabelDescriptionList"/>
    <dgm:cxn modelId="{8CAB0542-3364-41A8-9E89-ED1B8ECA07B4}" type="presParOf" srcId="{506856F7-DDE7-4B0C-AC52-DDB55BE8C24A}" destId="{560F9D12-CD26-4DB0-9BBB-484FC1C52183}" srcOrd="3" destOrd="0" presId="urn:microsoft.com/office/officeart/2018/2/layout/IconLabelDescriptionList"/>
    <dgm:cxn modelId="{F33B0C55-4667-41D7-829C-824709C0524D}" type="presParOf" srcId="{506856F7-DDE7-4B0C-AC52-DDB55BE8C24A}" destId="{029DAE3D-2EE1-454E-8C63-EC2231AEA2AD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A2F582C-035D-4B5A-B5C4-D9AC6A189AD4}" type="doc">
      <dgm:prSet loTypeId="urn:microsoft.com/office/officeart/2005/8/layout/vProcess5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E556EF2E-1017-4ECB-BF64-05AFBA6CC020}">
      <dgm:prSet custT="1"/>
      <dgm:spPr/>
      <dgm:t>
        <a:bodyPr/>
        <a:lstStyle/>
        <a:p>
          <a:r>
            <a:rPr lang="en-US" sz="4000" dirty="0"/>
            <a:t>Code DE 128</a:t>
          </a:r>
        </a:p>
      </dgm:t>
    </dgm:pt>
    <dgm:pt modelId="{57E9E61D-8384-4AE2-85B9-F6169AED0C99}" type="parTrans" cxnId="{9B896055-DD92-480E-97B2-B76A5E12B09D}">
      <dgm:prSet/>
      <dgm:spPr/>
      <dgm:t>
        <a:bodyPr/>
        <a:lstStyle/>
        <a:p>
          <a:endParaRPr lang="en-US"/>
        </a:p>
      </dgm:t>
    </dgm:pt>
    <dgm:pt modelId="{1DD7CA47-4E92-4C2E-AB91-C97563B6EC7E}" type="sibTrans" cxnId="{9B896055-DD92-480E-97B2-B76A5E12B09D}">
      <dgm:prSet/>
      <dgm:spPr/>
      <dgm:t>
        <a:bodyPr/>
        <a:lstStyle/>
        <a:p>
          <a:endParaRPr lang="en-US"/>
        </a:p>
      </dgm:t>
    </dgm:pt>
    <dgm:pt modelId="{2619843A-4236-4A82-9C79-20952C26FF95}">
      <dgm:prSet/>
      <dgm:spPr/>
      <dgm:t>
        <a:bodyPr/>
        <a:lstStyle/>
        <a:p>
          <a:pPr algn="l"/>
          <a:endParaRPr lang="en-US" dirty="0"/>
        </a:p>
      </dgm:t>
    </dgm:pt>
    <dgm:pt modelId="{A8BF09D9-7717-43B3-A6D6-F8663BA3609E}" type="parTrans" cxnId="{B7F405BA-289C-44AC-A02E-522352292F00}">
      <dgm:prSet/>
      <dgm:spPr/>
      <dgm:t>
        <a:bodyPr/>
        <a:lstStyle/>
        <a:p>
          <a:endParaRPr lang="en-US"/>
        </a:p>
      </dgm:t>
    </dgm:pt>
    <dgm:pt modelId="{CBC05130-31C7-497F-9AEB-6EFAE92D1930}" type="sibTrans" cxnId="{B7F405BA-289C-44AC-A02E-522352292F00}">
      <dgm:prSet/>
      <dgm:spPr/>
      <dgm:t>
        <a:bodyPr/>
        <a:lstStyle/>
        <a:p>
          <a:endParaRPr lang="en-US"/>
        </a:p>
      </dgm:t>
    </dgm:pt>
    <dgm:pt modelId="{3F4B1479-22B6-46DE-AEAB-65A69C960022}" type="pres">
      <dgm:prSet presAssocID="{BA2F582C-035D-4B5A-B5C4-D9AC6A189AD4}" presName="outerComposite" presStyleCnt="0">
        <dgm:presLayoutVars>
          <dgm:chMax val="5"/>
          <dgm:dir/>
          <dgm:resizeHandles val="exact"/>
        </dgm:presLayoutVars>
      </dgm:prSet>
      <dgm:spPr/>
    </dgm:pt>
    <dgm:pt modelId="{F5BF896C-98C4-406C-A224-2FF8DC54B4A6}" type="pres">
      <dgm:prSet presAssocID="{BA2F582C-035D-4B5A-B5C4-D9AC6A189AD4}" presName="dummyMaxCanvas" presStyleCnt="0">
        <dgm:presLayoutVars/>
      </dgm:prSet>
      <dgm:spPr/>
    </dgm:pt>
    <dgm:pt modelId="{D6904FF8-BE5C-4FA5-ADD4-C83C593B07B0}" type="pres">
      <dgm:prSet presAssocID="{BA2F582C-035D-4B5A-B5C4-D9AC6A189AD4}" presName="TwoNodes_1" presStyleLbl="node1" presStyleIdx="0" presStyleCnt="2" custLinFactNeighborX="-218" custLinFactNeighborY="1925">
        <dgm:presLayoutVars>
          <dgm:bulletEnabled val="1"/>
        </dgm:presLayoutVars>
      </dgm:prSet>
      <dgm:spPr/>
    </dgm:pt>
    <dgm:pt modelId="{7C30D086-FF3A-4085-B6B8-13A44DE29797}" type="pres">
      <dgm:prSet presAssocID="{BA2F582C-035D-4B5A-B5C4-D9AC6A189AD4}" presName="TwoNodes_2" presStyleLbl="node1" presStyleIdx="1" presStyleCnt="2" custScaleY="105268">
        <dgm:presLayoutVars>
          <dgm:bulletEnabled val="1"/>
        </dgm:presLayoutVars>
      </dgm:prSet>
      <dgm:spPr/>
    </dgm:pt>
    <dgm:pt modelId="{4B88E8DB-B6F9-404D-98F7-DD5A1C567D90}" type="pres">
      <dgm:prSet presAssocID="{BA2F582C-035D-4B5A-B5C4-D9AC6A189AD4}" presName="TwoConn_1-2" presStyleLbl="fgAccFollowNode1" presStyleIdx="0" presStyleCnt="1">
        <dgm:presLayoutVars>
          <dgm:bulletEnabled val="1"/>
        </dgm:presLayoutVars>
      </dgm:prSet>
      <dgm:spPr/>
    </dgm:pt>
    <dgm:pt modelId="{882A54C9-269E-4471-B71E-F275F09C764A}" type="pres">
      <dgm:prSet presAssocID="{BA2F582C-035D-4B5A-B5C4-D9AC6A189AD4}" presName="TwoNodes_1_text" presStyleLbl="node1" presStyleIdx="1" presStyleCnt="2">
        <dgm:presLayoutVars>
          <dgm:bulletEnabled val="1"/>
        </dgm:presLayoutVars>
      </dgm:prSet>
      <dgm:spPr/>
    </dgm:pt>
    <dgm:pt modelId="{B1108704-1038-4511-989E-60D27D8EDC88}" type="pres">
      <dgm:prSet presAssocID="{BA2F582C-035D-4B5A-B5C4-D9AC6A189AD4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5122081B-8ECE-4B71-B253-BF18DB11D3F0}" type="presOf" srcId="{E556EF2E-1017-4ECB-BF64-05AFBA6CC020}" destId="{D6904FF8-BE5C-4FA5-ADD4-C83C593B07B0}" srcOrd="0" destOrd="0" presId="urn:microsoft.com/office/officeart/2005/8/layout/vProcess5"/>
    <dgm:cxn modelId="{859D2147-09FC-4959-967E-529501CAA25E}" type="presOf" srcId="{2619843A-4236-4A82-9C79-20952C26FF95}" destId="{B1108704-1038-4511-989E-60D27D8EDC88}" srcOrd="1" destOrd="0" presId="urn:microsoft.com/office/officeart/2005/8/layout/vProcess5"/>
    <dgm:cxn modelId="{3F86DE6D-C54F-4DBE-BB9F-015D1D86F6E1}" type="presOf" srcId="{E556EF2E-1017-4ECB-BF64-05AFBA6CC020}" destId="{882A54C9-269E-4471-B71E-F275F09C764A}" srcOrd="1" destOrd="0" presId="urn:microsoft.com/office/officeart/2005/8/layout/vProcess5"/>
    <dgm:cxn modelId="{E2D8FC6D-B80A-4DF4-9BC3-575306FA6FA4}" type="presOf" srcId="{BA2F582C-035D-4B5A-B5C4-D9AC6A189AD4}" destId="{3F4B1479-22B6-46DE-AEAB-65A69C960022}" srcOrd="0" destOrd="0" presId="urn:microsoft.com/office/officeart/2005/8/layout/vProcess5"/>
    <dgm:cxn modelId="{9B896055-DD92-480E-97B2-B76A5E12B09D}" srcId="{BA2F582C-035D-4B5A-B5C4-D9AC6A189AD4}" destId="{E556EF2E-1017-4ECB-BF64-05AFBA6CC020}" srcOrd="0" destOrd="0" parTransId="{57E9E61D-8384-4AE2-85B9-F6169AED0C99}" sibTransId="{1DD7CA47-4E92-4C2E-AB91-C97563B6EC7E}"/>
    <dgm:cxn modelId="{B7F405BA-289C-44AC-A02E-522352292F00}" srcId="{BA2F582C-035D-4B5A-B5C4-D9AC6A189AD4}" destId="{2619843A-4236-4A82-9C79-20952C26FF95}" srcOrd="1" destOrd="0" parTransId="{A8BF09D9-7717-43B3-A6D6-F8663BA3609E}" sibTransId="{CBC05130-31C7-497F-9AEB-6EFAE92D1930}"/>
    <dgm:cxn modelId="{F97400EF-6BF6-4A46-AA4B-44EE2EE7379E}" type="presOf" srcId="{1DD7CA47-4E92-4C2E-AB91-C97563B6EC7E}" destId="{4B88E8DB-B6F9-404D-98F7-DD5A1C567D90}" srcOrd="0" destOrd="0" presId="urn:microsoft.com/office/officeart/2005/8/layout/vProcess5"/>
    <dgm:cxn modelId="{75C966F1-FB40-4940-9A84-BE0F992A002C}" type="presOf" srcId="{2619843A-4236-4A82-9C79-20952C26FF95}" destId="{7C30D086-FF3A-4085-B6B8-13A44DE29797}" srcOrd="0" destOrd="0" presId="urn:microsoft.com/office/officeart/2005/8/layout/vProcess5"/>
    <dgm:cxn modelId="{3304473F-18A3-4F79-B095-75DFC6715222}" type="presParOf" srcId="{3F4B1479-22B6-46DE-AEAB-65A69C960022}" destId="{F5BF896C-98C4-406C-A224-2FF8DC54B4A6}" srcOrd="0" destOrd="0" presId="urn:microsoft.com/office/officeart/2005/8/layout/vProcess5"/>
    <dgm:cxn modelId="{BAC4DD5D-1F13-4AB7-9EF6-8B6A480AF842}" type="presParOf" srcId="{3F4B1479-22B6-46DE-AEAB-65A69C960022}" destId="{D6904FF8-BE5C-4FA5-ADD4-C83C593B07B0}" srcOrd="1" destOrd="0" presId="urn:microsoft.com/office/officeart/2005/8/layout/vProcess5"/>
    <dgm:cxn modelId="{AAEA3A69-AE63-47E6-A90F-534941AE4607}" type="presParOf" srcId="{3F4B1479-22B6-46DE-AEAB-65A69C960022}" destId="{7C30D086-FF3A-4085-B6B8-13A44DE29797}" srcOrd="2" destOrd="0" presId="urn:microsoft.com/office/officeart/2005/8/layout/vProcess5"/>
    <dgm:cxn modelId="{F72563B9-E528-41CB-A155-730867A83BC6}" type="presParOf" srcId="{3F4B1479-22B6-46DE-AEAB-65A69C960022}" destId="{4B88E8DB-B6F9-404D-98F7-DD5A1C567D90}" srcOrd="3" destOrd="0" presId="urn:microsoft.com/office/officeart/2005/8/layout/vProcess5"/>
    <dgm:cxn modelId="{FE125C97-D1A5-4FB1-9AE6-BF50AC3B27BF}" type="presParOf" srcId="{3F4B1479-22B6-46DE-AEAB-65A69C960022}" destId="{882A54C9-269E-4471-B71E-F275F09C764A}" srcOrd="4" destOrd="0" presId="urn:microsoft.com/office/officeart/2005/8/layout/vProcess5"/>
    <dgm:cxn modelId="{C5914AE0-5A1C-45EA-B7DF-D7D80063EB7A}" type="presParOf" srcId="{3F4B1479-22B6-46DE-AEAB-65A69C960022}" destId="{B1108704-1038-4511-989E-60D27D8EDC88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FC6ED-10A3-4B2A-B472-0BBE58CBF0F1}">
      <dsp:nvSpPr>
        <dsp:cNvPr id="0" name=""/>
        <dsp:cNvSpPr/>
      </dsp:nvSpPr>
      <dsp:spPr>
        <a:xfrm>
          <a:off x="0" y="325499"/>
          <a:ext cx="96012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2BACF5-F196-4CF9-ABCC-9D48D006A0C6}">
      <dsp:nvSpPr>
        <dsp:cNvPr id="0" name=""/>
        <dsp:cNvSpPr/>
      </dsp:nvSpPr>
      <dsp:spPr>
        <a:xfrm>
          <a:off x="480060" y="30299"/>
          <a:ext cx="672084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baseline="0"/>
            <a:t>P	: Patients avec psoriasis</a:t>
          </a:r>
          <a:endParaRPr lang="en-US" sz="2000" kern="1200"/>
        </a:p>
      </dsp:txBody>
      <dsp:txXfrm>
        <a:off x="508881" y="59120"/>
        <a:ext cx="6663198" cy="532758"/>
      </dsp:txXfrm>
    </dsp:sp>
    <dsp:sp modelId="{65EEAACE-0B7F-42B1-99DE-BF77AA4D7366}">
      <dsp:nvSpPr>
        <dsp:cNvPr id="0" name=""/>
        <dsp:cNvSpPr/>
      </dsp:nvSpPr>
      <dsp:spPr>
        <a:xfrm>
          <a:off x="0" y="1232700"/>
          <a:ext cx="96012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21497-E63E-48C5-AB52-12519274DD36}">
      <dsp:nvSpPr>
        <dsp:cNvPr id="0" name=""/>
        <dsp:cNvSpPr/>
      </dsp:nvSpPr>
      <dsp:spPr>
        <a:xfrm>
          <a:off x="480060" y="937500"/>
          <a:ext cx="672084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baseline="0"/>
            <a:t>I	: Combinaison Betamethasone/calcipotriol</a:t>
          </a:r>
          <a:endParaRPr lang="en-US" sz="2000" kern="1200"/>
        </a:p>
      </dsp:txBody>
      <dsp:txXfrm>
        <a:off x="508881" y="966321"/>
        <a:ext cx="6663198" cy="532758"/>
      </dsp:txXfrm>
    </dsp:sp>
    <dsp:sp modelId="{A596F67E-B417-4227-95B4-98CACE658549}">
      <dsp:nvSpPr>
        <dsp:cNvPr id="0" name=""/>
        <dsp:cNvSpPr/>
      </dsp:nvSpPr>
      <dsp:spPr>
        <a:xfrm>
          <a:off x="0" y="2139900"/>
          <a:ext cx="96012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875988-0EC1-4044-9CF5-62CCB0856E81}">
      <dsp:nvSpPr>
        <dsp:cNvPr id="0" name=""/>
        <dsp:cNvSpPr/>
      </dsp:nvSpPr>
      <dsp:spPr>
        <a:xfrm>
          <a:off x="480060" y="1844700"/>
          <a:ext cx="672084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baseline="0"/>
            <a:t>C	: Calcipotriol seul</a:t>
          </a:r>
          <a:endParaRPr lang="en-US" sz="2000" kern="1200"/>
        </a:p>
      </dsp:txBody>
      <dsp:txXfrm>
        <a:off x="508881" y="1873521"/>
        <a:ext cx="6663198" cy="532758"/>
      </dsp:txXfrm>
    </dsp:sp>
    <dsp:sp modelId="{C515913A-C3FC-4F7C-BE7B-0925596B681C}">
      <dsp:nvSpPr>
        <dsp:cNvPr id="0" name=""/>
        <dsp:cNvSpPr/>
      </dsp:nvSpPr>
      <dsp:spPr>
        <a:xfrm>
          <a:off x="0" y="3047100"/>
          <a:ext cx="96012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1D138-A232-4A65-9FAB-BB0394EDB9AF}">
      <dsp:nvSpPr>
        <dsp:cNvPr id="0" name=""/>
        <dsp:cNvSpPr/>
      </dsp:nvSpPr>
      <dsp:spPr>
        <a:xfrm>
          <a:off x="480060" y="2751900"/>
          <a:ext cx="672084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baseline="0"/>
            <a:t>O	: Meilleur contrôle de la maladie</a:t>
          </a:r>
          <a:endParaRPr lang="en-US" sz="2000" kern="1200"/>
        </a:p>
      </dsp:txBody>
      <dsp:txXfrm>
        <a:off x="508881" y="2780721"/>
        <a:ext cx="6663198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8CB4E-B48F-4A1A-B30B-C8DFE2E27168}">
      <dsp:nvSpPr>
        <dsp:cNvPr id="0" name=""/>
        <dsp:cNvSpPr/>
      </dsp:nvSpPr>
      <dsp:spPr>
        <a:xfrm>
          <a:off x="432434" y="414019"/>
          <a:ext cx="4347210" cy="43472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/>
            <a:t>Amélioration du PASI</a:t>
          </a:r>
          <a:endParaRPr lang="en-US" sz="18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200" kern="1200" dirty="0"/>
            <a:t>7 études démontrent une amélioration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200" kern="1200" dirty="0"/>
            <a:t>4 études démontrent aucun bénéfice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200" kern="1200" dirty="0"/>
            <a:t>2 études n’étaient pas concluantes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200" kern="1200" dirty="0"/>
            <a:t>0 étude démontre une détérioration</a:t>
          </a:r>
          <a:endParaRPr lang="en-US" sz="12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A" sz="1600" kern="1200" dirty="0"/>
            <a:t>Différence non significative sur le profil sécuritaire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A" sz="1600" kern="1200" dirty="0"/>
            <a:t>Amélioration du PASI </a:t>
          </a:r>
          <a:r>
            <a:rPr lang="fr-CA" sz="1400" kern="1200" dirty="0"/>
            <a:t>de manière significative à court terme (-2,50, p&lt;0,005) et à moyen terme (-1,12 p&lt; 0,00001)</a:t>
          </a:r>
          <a:endParaRPr lang="en-US" sz="1400" kern="1200" dirty="0"/>
        </a:p>
      </dsp:txBody>
      <dsp:txXfrm>
        <a:off x="1156969" y="1138554"/>
        <a:ext cx="2898140" cy="2898140"/>
      </dsp:txXfrm>
    </dsp:sp>
    <dsp:sp modelId="{955FA104-056D-4B0B-BCD1-E58C69CF6D94}">
      <dsp:nvSpPr>
        <dsp:cNvPr id="0" name=""/>
        <dsp:cNvSpPr/>
      </dsp:nvSpPr>
      <dsp:spPr>
        <a:xfrm>
          <a:off x="181321" y="144832"/>
          <a:ext cx="4885436" cy="4885436"/>
        </a:xfrm>
        <a:prstGeom prst="circularArrow">
          <a:avLst>
            <a:gd name="adj1" fmla="val 5085"/>
            <a:gd name="adj2" fmla="val 327528"/>
            <a:gd name="adj3" fmla="val 15844003"/>
            <a:gd name="adj4" fmla="val 16228469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DF0B4-BAE4-45A1-8E6B-0D5A3D54D112}">
      <dsp:nvSpPr>
        <dsp:cNvPr id="0" name=""/>
        <dsp:cNvSpPr/>
      </dsp:nvSpPr>
      <dsp:spPr>
        <a:xfrm>
          <a:off x="246664" y="-198675"/>
          <a:ext cx="4875700" cy="4875700"/>
        </a:xfrm>
        <a:prstGeom prst="circularArrow">
          <a:avLst>
            <a:gd name="adj1" fmla="val 5310"/>
            <a:gd name="adj2" fmla="val 343918"/>
            <a:gd name="adj3" fmla="val 12695751"/>
            <a:gd name="adj4" fmla="val 18075192"/>
            <a:gd name="adj5" fmla="val 6195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03D9B9-E65A-4951-91CD-95D8F788B26F}">
      <dsp:nvSpPr>
        <dsp:cNvPr id="0" name=""/>
        <dsp:cNvSpPr/>
      </dsp:nvSpPr>
      <dsp:spPr>
        <a:xfrm>
          <a:off x="1071512" y="0"/>
          <a:ext cx="3226003" cy="1613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Pas de différence statistiquement significative entre le traitement combiné et le traitement calcipotriol seul</a:t>
          </a:r>
        </a:p>
      </dsp:txBody>
      <dsp:txXfrm>
        <a:off x="1150252" y="78740"/>
        <a:ext cx="3068523" cy="1455521"/>
      </dsp:txXfrm>
    </dsp:sp>
    <dsp:sp modelId="{6AD450DD-6E68-4AA9-9FF4-94AB35DEE999}">
      <dsp:nvSpPr>
        <dsp:cNvPr id="0" name=""/>
        <dsp:cNvSpPr/>
      </dsp:nvSpPr>
      <dsp:spPr>
        <a:xfrm>
          <a:off x="1071512" y="2867558"/>
          <a:ext cx="3226003" cy="1613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700" kern="1200"/>
            <a:t>Incidence d’événement indésirable statistiquement inférieure pour la combinaison calcipotriol-betamethasone vs calcipotriol seul (11,7 % vs 22,2%, p&lt;0,001)</a:t>
          </a:r>
          <a:endParaRPr lang="en-US" sz="1700" kern="1200"/>
        </a:p>
      </dsp:txBody>
      <dsp:txXfrm>
        <a:off x="1150252" y="2946298"/>
        <a:ext cx="3068523" cy="14555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A9159-3DD6-443C-92DB-E43B6CC70B09}">
      <dsp:nvSpPr>
        <dsp:cNvPr id="0" name=""/>
        <dsp:cNvSpPr/>
      </dsp:nvSpPr>
      <dsp:spPr>
        <a:xfrm>
          <a:off x="0" y="29527"/>
          <a:ext cx="4892307" cy="1686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Tx </a:t>
          </a:r>
          <a:r>
            <a:rPr lang="en-US" sz="2500" kern="1200" dirty="0" err="1"/>
            <a:t>combiné</a:t>
          </a:r>
          <a:r>
            <a:rPr lang="en-US" sz="2500" kern="1200" dirty="0"/>
            <a:t> Cal/BD </a:t>
          </a:r>
          <a:r>
            <a:rPr lang="en-US" sz="2500" kern="1200" dirty="0" err="1"/>
            <a:t>est</a:t>
          </a:r>
          <a:r>
            <a:rPr lang="en-US" sz="2500" kern="1200" dirty="0"/>
            <a:t> </a:t>
          </a:r>
          <a:r>
            <a:rPr lang="en-US" sz="2500" kern="1200" dirty="0" err="1"/>
            <a:t>efficace</a:t>
          </a:r>
          <a:r>
            <a:rPr lang="en-US" sz="2500" kern="1200" dirty="0"/>
            <a:t> et bien </a:t>
          </a:r>
          <a:r>
            <a:rPr lang="en-US" sz="2500" kern="1200" dirty="0" err="1"/>
            <a:t>toléré</a:t>
          </a:r>
          <a:r>
            <a:rPr lang="en-US" sz="2500" kern="1200" dirty="0"/>
            <a:t> </a:t>
          </a:r>
          <a:r>
            <a:rPr lang="en-US" sz="2500" kern="1200" dirty="0" err="1"/>
            <a:t>jusqu’à</a:t>
          </a:r>
          <a:r>
            <a:rPr lang="en-US" sz="2500" kern="1200" dirty="0"/>
            <a:t> 1 an </a:t>
          </a:r>
          <a:r>
            <a:rPr lang="en-US" sz="2500" kern="1200" dirty="0" err="1"/>
            <a:t>en</a:t>
          </a:r>
          <a:r>
            <a:rPr lang="en-US" sz="2500" kern="1200" dirty="0"/>
            <a:t> PRN et 16 </a:t>
          </a:r>
          <a:r>
            <a:rPr lang="en-US" sz="2500" kern="1200" dirty="0" err="1"/>
            <a:t>semaines</a:t>
          </a:r>
          <a:r>
            <a:rPr lang="en-US" sz="2500" kern="1200" dirty="0"/>
            <a:t> à dose fixe</a:t>
          </a:r>
        </a:p>
      </dsp:txBody>
      <dsp:txXfrm>
        <a:off x="82325" y="111852"/>
        <a:ext cx="4727657" cy="1521795"/>
      </dsp:txXfrm>
    </dsp:sp>
    <dsp:sp modelId="{A282D4A1-24D6-4A39-A33E-E3EB35BFF553}">
      <dsp:nvSpPr>
        <dsp:cNvPr id="0" name=""/>
        <dsp:cNvSpPr/>
      </dsp:nvSpPr>
      <dsp:spPr>
        <a:xfrm>
          <a:off x="0" y="1787972"/>
          <a:ext cx="4892307" cy="1686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Le profil efficacité/sécurité lorsqu’utilisé en PRN du Tx combiné est meilleur que le Cal seul jusqu’à 1 an</a:t>
          </a:r>
        </a:p>
      </dsp:txBody>
      <dsp:txXfrm>
        <a:off x="82325" y="1870297"/>
        <a:ext cx="4727657" cy="1521795"/>
      </dsp:txXfrm>
    </dsp:sp>
    <dsp:sp modelId="{BF5A0356-42C5-48F4-B8AA-F46DF1878879}">
      <dsp:nvSpPr>
        <dsp:cNvPr id="0" name=""/>
        <dsp:cNvSpPr/>
      </dsp:nvSpPr>
      <dsp:spPr>
        <a:xfrm>
          <a:off x="0" y="3546417"/>
          <a:ext cx="4892307" cy="1686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Tx combiné est statistiquement plus efficace dans la phase d’induction et pour le traitement de maintien</a:t>
          </a:r>
        </a:p>
      </dsp:txBody>
      <dsp:txXfrm>
        <a:off x="82325" y="3628742"/>
        <a:ext cx="4727657" cy="15217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D6E65-22E9-4E8E-975F-D7BF47D1D6F1}">
      <dsp:nvSpPr>
        <dsp:cNvPr id="0" name=""/>
        <dsp:cNvSpPr/>
      </dsp:nvSpPr>
      <dsp:spPr>
        <a:xfrm>
          <a:off x="0" y="0"/>
          <a:ext cx="44619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ADF73-FADE-407C-86C2-815AB94182CE}">
      <dsp:nvSpPr>
        <dsp:cNvPr id="0" name=""/>
        <dsp:cNvSpPr/>
      </dsp:nvSpPr>
      <dsp:spPr>
        <a:xfrm>
          <a:off x="0" y="0"/>
          <a:ext cx="4461934" cy="2269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 dirty="0"/>
            <a:t>Amélioration du PASI de 40% à semaine 1 et 70% à semaine 4 (p&lt; 0.001) comparativement au groupe </a:t>
          </a:r>
          <a:r>
            <a:rPr lang="fr-CA" sz="2800" kern="1200" dirty="0" err="1"/>
            <a:t>calcipotriol</a:t>
          </a:r>
          <a:r>
            <a:rPr lang="fr-CA" sz="2800" kern="1200" dirty="0"/>
            <a:t>.</a:t>
          </a:r>
          <a:endParaRPr lang="en-US" sz="2800" kern="1200" dirty="0"/>
        </a:p>
      </dsp:txBody>
      <dsp:txXfrm>
        <a:off x="0" y="0"/>
        <a:ext cx="4461934" cy="2269067"/>
      </dsp:txXfrm>
    </dsp:sp>
    <dsp:sp modelId="{C65317CC-7BE4-4EBC-B751-56C151EF088E}">
      <dsp:nvSpPr>
        <dsp:cNvPr id="0" name=""/>
        <dsp:cNvSpPr/>
      </dsp:nvSpPr>
      <dsp:spPr>
        <a:xfrm>
          <a:off x="0" y="2269067"/>
          <a:ext cx="44619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ABFCF-D58A-48DD-AEBB-FE417E861D97}">
      <dsp:nvSpPr>
        <dsp:cNvPr id="0" name=""/>
        <dsp:cNvSpPr/>
      </dsp:nvSpPr>
      <dsp:spPr>
        <a:xfrm>
          <a:off x="0" y="2269067"/>
          <a:ext cx="4461934" cy="2269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2800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 dirty="0"/>
            <a:t>Atteinte du PASI 75 chez 70% du groupe combiné vs 40% à semaine 4 (p&lt; 0,01)</a:t>
          </a:r>
          <a:endParaRPr lang="en-US" sz="2800" kern="1200" dirty="0"/>
        </a:p>
      </dsp:txBody>
      <dsp:txXfrm>
        <a:off x="0" y="2269067"/>
        <a:ext cx="4461934" cy="22690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B15DC9-C757-499B-BE7E-BC08EB321C76}">
      <dsp:nvSpPr>
        <dsp:cNvPr id="0" name=""/>
        <dsp:cNvSpPr/>
      </dsp:nvSpPr>
      <dsp:spPr>
        <a:xfrm>
          <a:off x="109871" y="232395"/>
          <a:ext cx="752311" cy="7523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90AD5-1D4E-48D1-A297-92D4FE941532}">
      <dsp:nvSpPr>
        <dsp:cNvPr id="0" name=""/>
        <dsp:cNvSpPr/>
      </dsp:nvSpPr>
      <dsp:spPr>
        <a:xfrm>
          <a:off x="109871" y="1118721"/>
          <a:ext cx="2149461" cy="322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2200" kern="1200" dirty="0"/>
            <a:t>Étude 1</a:t>
          </a:r>
          <a:endParaRPr lang="en-US" sz="2200" kern="1200" dirty="0"/>
        </a:p>
      </dsp:txBody>
      <dsp:txXfrm>
        <a:off x="109871" y="1118721"/>
        <a:ext cx="2149461" cy="322419"/>
      </dsp:txXfrm>
    </dsp:sp>
    <dsp:sp modelId="{37A31A63-634D-4125-A65A-892FFEFC87E9}">
      <dsp:nvSpPr>
        <dsp:cNvPr id="0" name=""/>
        <dsp:cNvSpPr/>
      </dsp:nvSpPr>
      <dsp:spPr>
        <a:xfrm>
          <a:off x="7976" y="1503472"/>
          <a:ext cx="2353251" cy="1845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Bonne validité interne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Reproductible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Limitations de l’étude explicitées</a:t>
          </a:r>
          <a:endParaRPr lang="fr-FR" sz="1600" kern="1200" dirty="0"/>
        </a:p>
        <a:p>
          <a:pPr marL="0" lvl="0" indent="0" algn="l" defTabSz="711200"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Faible validité externe : 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 </a:t>
          </a:r>
          <a:r>
            <a:rPr lang="fr-FR" sz="1200" kern="1200" dirty="0"/>
            <a:t>Études de mauvaise qualité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 Population à majorité chinoise</a:t>
          </a:r>
          <a:endParaRPr lang="en-US" sz="1400" kern="1200" dirty="0"/>
        </a:p>
      </dsp:txBody>
      <dsp:txXfrm>
        <a:off x="7976" y="1503472"/>
        <a:ext cx="2353251" cy="1845532"/>
      </dsp:txXfrm>
    </dsp:sp>
    <dsp:sp modelId="{CB25D684-5103-464E-943C-DDA8E4C1D11F}">
      <dsp:nvSpPr>
        <dsp:cNvPr id="0" name=""/>
        <dsp:cNvSpPr/>
      </dsp:nvSpPr>
      <dsp:spPr>
        <a:xfrm>
          <a:off x="2737383" y="232395"/>
          <a:ext cx="752311" cy="7523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2CD4A-BF45-44B7-920A-2B0E1BF5E4B5}">
      <dsp:nvSpPr>
        <dsp:cNvPr id="0" name=""/>
        <dsp:cNvSpPr/>
      </dsp:nvSpPr>
      <dsp:spPr>
        <a:xfrm>
          <a:off x="2737383" y="1118721"/>
          <a:ext cx="2149461" cy="322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2200" kern="1200"/>
            <a:t>Étude 2</a:t>
          </a:r>
          <a:endParaRPr lang="en-US" sz="2200" kern="1200"/>
        </a:p>
      </dsp:txBody>
      <dsp:txXfrm>
        <a:off x="2737383" y="1118721"/>
        <a:ext cx="2149461" cy="322419"/>
      </dsp:txXfrm>
    </dsp:sp>
    <dsp:sp modelId="{12781FAB-826B-4DD9-A26E-77D25EB1EC17}">
      <dsp:nvSpPr>
        <dsp:cNvPr id="0" name=""/>
        <dsp:cNvSpPr/>
      </dsp:nvSpPr>
      <dsp:spPr>
        <a:xfrm>
          <a:off x="2737383" y="1503472"/>
          <a:ext cx="2149461" cy="1845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Validité interne :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Limitée par le biais d’information lié à l’outil de mesure</a:t>
          </a:r>
        </a:p>
        <a:p>
          <a:pPr marL="0" lvl="0" indent="0" algn="l" defTabSz="7556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4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Bonne validité externe :    </a:t>
          </a:r>
          <a:r>
            <a:rPr lang="fr-FR" sz="1200" kern="1200" dirty="0"/>
            <a:t>Seul bémol, la population  entièrement chinoise</a:t>
          </a:r>
          <a:endParaRPr lang="en-US" sz="1400" kern="1200" dirty="0"/>
        </a:p>
      </dsp:txBody>
      <dsp:txXfrm>
        <a:off x="2737383" y="1503472"/>
        <a:ext cx="2149461" cy="1845532"/>
      </dsp:txXfrm>
    </dsp:sp>
    <dsp:sp modelId="{C3709384-1EDB-4D0F-A61D-6ECF0E4DA60F}">
      <dsp:nvSpPr>
        <dsp:cNvPr id="0" name=""/>
        <dsp:cNvSpPr/>
      </dsp:nvSpPr>
      <dsp:spPr>
        <a:xfrm>
          <a:off x="5263001" y="232395"/>
          <a:ext cx="752311" cy="7523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B4400-6983-4E4C-9164-A4ED905FB37D}">
      <dsp:nvSpPr>
        <dsp:cNvPr id="0" name=""/>
        <dsp:cNvSpPr/>
      </dsp:nvSpPr>
      <dsp:spPr>
        <a:xfrm>
          <a:off x="5263001" y="1118721"/>
          <a:ext cx="2149461" cy="322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2200" kern="1200"/>
            <a:t>Étude 3</a:t>
          </a:r>
          <a:endParaRPr lang="en-US" sz="2200" kern="1200"/>
        </a:p>
      </dsp:txBody>
      <dsp:txXfrm>
        <a:off x="5263001" y="1118721"/>
        <a:ext cx="2149461" cy="322419"/>
      </dsp:txXfrm>
    </dsp:sp>
    <dsp:sp modelId="{9D04905F-67C4-4795-B8F5-0C970D45E203}">
      <dsp:nvSpPr>
        <dsp:cNvPr id="0" name=""/>
        <dsp:cNvSpPr/>
      </dsp:nvSpPr>
      <dsp:spPr>
        <a:xfrm>
          <a:off x="5263001" y="1503472"/>
          <a:ext cx="2149461" cy="1845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Bonne validité interne</a:t>
          </a:r>
          <a:endParaRPr lang="en-US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Bonne validité externe</a:t>
          </a:r>
          <a:endParaRPr lang="fr-FR" sz="12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Possible biais de compliance surestimant l’efficacité… </a:t>
          </a:r>
          <a:r>
            <a:rPr lang="fr-FR" sz="1200" i="1" kern="1200" dirty="0"/>
            <a:t>mais présent en pratique aussi!</a:t>
          </a:r>
          <a:endParaRPr lang="en-US" sz="1700" kern="1200" dirty="0"/>
        </a:p>
      </dsp:txBody>
      <dsp:txXfrm>
        <a:off x="5263001" y="1503472"/>
        <a:ext cx="2149461" cy="1845532"/>
      </dsp:txXfrm>
    </dsp:sp>
    <dsp:sp modelId="{95DD3A59-3808-4A46-85A1-44E409626C96}">
      <dsp:nvSpPr>
        <dsp:cNvPr id="0" name=""/>
        <dsp:cNvSpPr/>
      </dsp:nvSpPr>
      <dsp:spPr>
        <a:xfrm>
          <a:off x="7788618" y="232395"/>
          <a:ext cx="752311" cy="7523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356421-1346-4794-A45B-924D628A894F}">
      <dsp:nvSpPr>
        <dsp:cNvPr id="0" name=""/>
        <dsp:cNvSpPr/>
      </dsp:nvSpPr>
      <dsp:spPr>
        <a:xfrm>
          <a:off x="7788618" y="1118721"/>
          <a:ext cx="2149461" cy="322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2200" kern="1200"/>
            <a:t>Étude 4</a:t>
          </a:r>
          <a:endParaRPr lang="en-US" sz="2200" kern="1200"/>
        </a:p>
      </dsp:txBody>
      <dsp:txXfrm>
        <a:off x="7788618" y="1118721"/>
        <a:ext cx="2149461" cy="322419"/>
      </dsp:txXfrm>
    </dsp:sp>
    <dsp:sp modelId="{029DAE3D-2EE1-454E-8C63-EC2231AEA2AD}">
      <dsp:nvSpPr>
        <dsp:cNvPr id="0" name=""/>
        <dsp:cNvSpPr/>
      </dsp:nvSpPr>
      <dsp:spPr>
        <a:xfrm>
          <a:off x="7788618" y="1503472"/>
          <a:ext cx="2149461" cy="1845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Bonne validité interne</a:t>
          </a:r>
          <a:endParaRPr lang="en-US" sz="1800" kern="120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Bonne validité externe </a:t>
          </a:r>
          <a:r>
            <a:rPr lang="fr-FR" sz="1400" kern="1200" dirty="0"/>
            <a:t>pour le traitement en aigu (&lt;4-8 semaines) </a:t>
          </a:r>
          <a:endParaRPr lang="en-US" sz="1800" kern="1200" dirty="0"/>
        </a:p>
      </dsp:txBody>
      <dsp:txXfrm>
        <a:off x="7788618" y="1503472"/>
        <a:ext cx="2149461" cy="18455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04FF8-BE5C-4FA5-ADD4-C83C593B07B0}">
      <dsp:nvSpPr>
        <dsp:cNvPr id="0" name=""/>
        <dsp:cNvSpPr/>
      </dsp:nvSpPr>
      <dsp:spPr>
        <a:xfrm>
          <a:off x="0" y="9798"/>
          <a:ext cx="8454147" cy="1611630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Code DE 128</a:t>
          </a:r>
        </a:p>
      </dsp:txBody>
      <dsp:txXfrm>
        <a:off x="47203" y="57001"/>
        <a:ext cx="6788402" cy="1517224"/>
      </dsp:txXfrm>
    </dsp:sp>
    <dsp:sp modelId="{7C30D086-FF3A-4085-B6B8-13A44DE29797}">
      <dsp:nvSpPr>
        <dsp:cNvPr id="0" name=""/>
        <dsp:cNvSpPr/>
      </dsp:nvSpPr>
      <dsp:spPr>
        <a:xfrm>
          <a:off x="1491908" y="1906094"/>
          <a:ext cx="8454147" cy="1696530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-122572"/>
            <a:satOff val="-6807"/>
            <a:lumOff val="27256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541598" y="1955784"/>
        <a:ext cx="5815299" cy="1597150"/>
      </dsp:txXfrm>
    </dsp:sp>
    <dsp:sp modelId="{4B88E8DB-B6F9-404D-98F7-DD5A1C567D90}">
      <dsp:nvSpPr>
        <dsp:cNvPr id="0" name=""/>
        <dsp:cNvSpPr/>
      </dsp:nvSpPr>
      <dsp:spPr>
        <a:xfrm>
          <a:off x="7406588" y="1245695"/>
          <a:ext cx="1047559" cy="104755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642289" y="1245695"/>
        <a:ext cx="576157" cy="788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1C2B4-C5CF-4F59-8266-B480A4A62718}" type="datetimeFigureOut">
              <a:rPr lang="fr-CA" smtClean="0"/>
              <a:t>2023-05-28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7CB2E-FA03-41F0-9E0B-4EA1B51CB1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6870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2019, étude de </a:t>
            </a:r>
            <a:r>
              <a:rPr lang="en-US" dirty="0" err="1"/>
              <a:t>l’université</a:t>
            </a:r>
            <a:r>
              <a:rPr lang="en-US" dirty="0"/>
              <a:t> </a:t>
            </a:r>
            <a:r>
              <a:rPr lang="en-US" dirty="0" err="1"/>
              <a:t>Mcgill</a:t>
            </a:r>
            <a:r>
              <a:rPr lang="en-US" dirty="0"/>
              <a:t> sur la population Québécoise de 2000 à 2015</a:t>
            </a:r>
          </a:p>
          <a:p>
            <a:r>
              <a:rPr lang="en-US" dirty="0"/>
              <a:t>RR: 1, 98 vs </a:t>
            </a:r>
            <a:r>
              <a:rPr lang="en-US" dirty="0" err="1"/>
              <a:t>ceux</a:t>
            </a:r>
            <a:r>
              <a:rPr lang="en-US" dirty="0"/>
              <a:t> avec psoriasis </a:t>
            </a:r>
            <a:r>
              <a:rPr lang="en-US" dirty="0" err="1"/>
              <a:t>léger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7CB2E-FA03-41F0-9E0B-4EA1B51CB120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91757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7CB2E-FA03-41F0-9E0B-4EA1B51CB120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5767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7CB2E-FA03-41F0-9E0B-4EA1B51CB120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0238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7CB2E-FA03-41F0-9E0B-4EA1B51CB120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656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4103/0378-6323.175919" TargetMode="External"/><Relationship Id="rId4" Type="http://schemas.openxmlformats.org/officeDocument/2006/relationships/hyperlink" Target="https://doi.org/10.1007/s00403-021-02272-5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814B54-57D6-17AB-2F66-114C2B94D5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sz="5400" dirty="0"/>
              <a:t>Psoriasis: le comprendre, le traiter et le prévenir</a:t>
            </a:r>
            <a:endParaRPr lang="fr-FR" sz="54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D198E8-9C1D-3539-7D49-93036222DE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CA" dirty="0"/>
              <a:t>Par Jasmine Boucher</a:t>
            </a:r>
          </a:p>
          <a:p>
            <a:r>
              <a:rPr lang="fr-CA" dirty="0"/>
              <a:t>Supervisé par Dr Annie </a:t>
            </a:r>
            <a:r>
              <a:rPr lang="fr-CA" dirty="0" err="1"/>
              <a:t>Pacitto</a:t>
            </a:r>
            <a:r>
              <a:rPr lang="fr-CA" dirty="0"/>
              <a:t>-Allard</a:t>
            </a:r>
          </a:p>
          <a:p>
            <a:r>
              <a:rPr lang="fr-CA" dirty="0"/>
              <a:t>CUMF Cité-de-la-Santé</a:t>
            </a:r>
          </a:p>
          <a:p>
            <a:r>
              <a:rPr lang="fr-CA" dirty="0"/>
              <a:t>Juin 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6583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1ABBC-F637-B086-3860-D54B42239C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0675" y="166105"/>
            <a:ext cx="10500251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9000"/>
              </a:lnSpc>
            </a:pPr>
            <a:r>
              <a:rPr lang="en-US" sz="3200" dirty="0"/>
              <a:t>PASI (</a:t>
            </a:r>
            <a:r>
              <a:rPr lang="en-US" sz="3200" i="1" dirty="0"/>
              <a:t>Psoriasis Area Severity Index) – Un </a:t>
            </a:r>
            <a:r>
              <a:rPr lang="en-US" sz="3200" i="1" dirty="0" err="1"/>
              <a:t>bref</a:t>
            </a:r>
            <a:r>
              <a:rPr lang="en-US" sz="3200" i="1" dirty="0"/>
              <a:t> rappel!</a:t>
            </a:r>
          </a:p>
        </p:txBody>
      </p:sp>
      <p:pic>
        <p:nvPicPr>
          <p:cNvPr id="2050" name="Picture 2" descr="Another PASI Calculator Mobile Medical App from Janssen: Simple,  Sophisticated, But Short of a Full Deck - Pharma Marketing Network">
            <a:extLst>
              <a:ext uri="{FF2B5EF4-FFF2-40B4-BE49-F238E27FC236}">
                <a16:creationId xmlns:a16="http://schemas.microsoft.com/office/drawing/2014/main" id="{242511F2-1DAC-CB5F-18E2-D9690D4F356F}"/>
              </a:ext>
            </a:extLst>
          </p:cNvPr>
          <p:cNvPicPr>
            <a:picLocks noGrp="1" noChangeAspect="1" noChangeArrowheads="1"/>
          </p:cNvPicPr>
          <p:nvPr>
            <p:ph type="pic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4980"/>
          <a:stretch/>
        </p:blipFill>
        <p:spPr bwMode="auto">
          <a:xfrm>
            <a:off x="1139368" y="909055"/>
            <a:ext cx="10125075" cy="54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034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B0C1D50-6C76-3E4B-9653-51E063869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i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Clinical efficacy and safety of using calcipotriol–betamethasone compounding agent for psoriasis treatment: a systematic review and meta‐analysis 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- - - Par Ren, J et al.</a:t>
            </a:r>
            <a:endParaRPr lang="fr-CA" sz="60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8" name="Espace réservé du contenu 4">
            <a:extLst>
              <a:ext uri="{FF2B5EF4-FFF2-40B4-BE49-F238E27FC236}">
                <a16:creationId xmlns:a16="http://schemas.microsoft.com/office/drawing/2014/main" id="{F8169783-58F0-C072-F413-D7B254255D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0980129"/>
              </p:ext>
            </p:extLst>
          </p:nvPr>
        </p:nvGraphicFramePr>
        <p:xfrm>
          <a:off x="6256020" y="685801"/>
          <a:ext cx="5212080" cy="517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F2B0B22-1EBA-F41B-EB10-1D455A340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Type </a:t>
            </a:r>
            <a:r>
              <a:rPr lang="en-US" dirty="0" err="1"/>
              <a:t>d’article</a:t>
            </a:r>
            <a:r>
              <a:rPr lang="en-US" dirty="0"/>
              <a:t>: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Revue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systématique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avec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méta-analyse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err="1"/>
              <a:t>Année</a:t>
            </a:r>
            <a:r>
              <a:rPr lang="en-US" dirty="0"/>
              <a:t> de publication: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2021</a:t>
            </a:r>
          </a:p>
          <a:p>
            <a:r>
              <a:rPr lang="en-US" dirty="0"/>
              <a:t>Site de </a:t>
            </a:r>
            <a:r>
              <a:rPr lang="en-US" dirty="0" err="1"/>
              <a:t>l’étude</a:t>
            </a:r>
            <a:r>
              <a:rPr lang="en-US" dirty="0"/>
              <a:t>: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variable,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mais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majoritairement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chinois</a:t>
            </a:r>
          </a:p>
          <a:p>
            <a:r>
              <a:rPr lang="en-US" dirty="0"/>
              <a:t>Question </a:t>
            </a:r>
            <a:r>
              <a:rPr lang="en-US" dirty="0" err="1"/>
              <a:t>clinique</a:t>
            </a:r>
            <a:r>
              <a:rPr lang="en-US" dirty="0"/>
              <a:t>: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Efficacité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et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sécurité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du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traitement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Cal/BD vs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autres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Tx</a:t>
            </a:r>
            <a:endParaRPr lang="fr-CA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68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97F59D-628C-4053-B41F-489D0045F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4BB1650-B616-4EFB-9FB7-5D93104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47C962-A905-4168-832D-BF622B381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527850" y="0"/>
            <a:ext cx="466414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B0CAA55C-9F48-4F94-95AA-563539497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46115038-DED8-4A8B-4977-6A47E15B3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279" y="1038294"/>
            <a:ext cx="3855720" cy="2157884"/>
          </a:xfrm>
        </p:spPr>
        <p:txBody>
          <a:bodyPr>
            <a:normAutofit fontScale="90000"/>
          </a:bodyPr>
          <a:lstStyle/>
          <a:p>
            <a:r>
              <a:rPr lang="en-US" sz="2000" b="1" i="1" dirty="0">
                <a:solidFill>
                  <a:schemeClr val="bg1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Comparison of safety and efficacy between calcipotriol plus betamethasone dipropionate gel and calcipotriol scalp solution as long-term treatment for scalp psoriasis in Chinese patients: a national, </a:t>
            </a:r>
            <a:r>
              <a:rPr lang="en-US" sz="2000" b="1" i="1" dirty="0" err="1">
                <a:solidFill>
                  <a:schemeClr val="bg1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multicentre</a:t>
            </a:r>
            <a:r>
              <a:rPr lang="en-US" sz="2000" b="1" i="1" dirty="0">
                <a:solidFill>
                  <a:schemeClr val="bg1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, prospective, randomized, active-controlled phase 4 trial </a:t>
            </a:r>
            <a:br>
              <a:rPr lang="en-US" sz="2000" b="1" i="1" dirty="0">
                <a:solidFill>
                  <a:schemeClr val="bg1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</a:b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- - - Par Liu, L et al.</a:t>
            </a:r>
            <a:endParaRPr lang="fr-CA" sz="6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551874F0-ECBF-07C2-B3C3-E638413ADC28}"/>
              </a:ext>
            </a:extLst>
          </p:cNvPr>
          <p:cNvSpPr txBox="1">
            <a:spLocks/>
          </p:cNvSpPr>
          <p:nvPr/>
        </p:nvSpPr>
        <p:spPr>
          <a:xfrm>
            <a:off x="8336279" y="3208838"/>
            <a:ext cx="3855720" cy="3011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Type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d’article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Essai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clinique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randomisé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Année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de publication: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2020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Revue de publication: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European Journal of Dermatology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Site de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l’étude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Chine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Question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clinique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Efficacité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et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sécurité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du Tx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combiné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Cal/BD vs Cal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seul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pour le psoriasis du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cuir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chevelu</a:t>
            </a:r>
            <a:endParaRPr lang="fr-CA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23" name="Espace réservé du texte 7">
            <a:extLst>
              <a:ext uri="{FF2B5EF4-FFF2-40B4-BE49-F238E27FC236}">
                <a16:creationId xmlns:a16="http://schemas.microsoft.com/office/drawing/2014/main" id="{2A2C125A-8673-18C9-28FC-C61F666F407D}"/>
              </a:ext>
            </a:extLst>
          </p:cNvPr>
          <p:cNvGraphicFramePr/>
          <p:nvPr/>
        </p:nvGraphicFramePr>
        <p:xfrm>
          <a:off x="1188720" y="1188720"/>
          <a:ext cx="5369029" cy="448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0248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A97F59D-628C-4053-B41F-489D0045F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re 3">
            <a:extLst>
              <a:ext uri="{FF2B5EF4-FFF2-40B4-BE49-F238E27FC236}">
                <a16:creationId xmlns:a16="http://schemas.microsoft.com/office/drawing/2014/main" id="{AA69963D-B806-0CA1-B95E-A630B8B7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919002"/>
            <a:ext cx="3855720" cy="2157884"/>
          </a:xfrm>
        </p:spPr>
        <p:txBody>
          <a:bodyPr>
            <a:normAutofit fontScale="90000"/>
          </a:bodyPr>
          <a:lstStyle/>
          <a:p>
            <a:r>
              <a:rPr lang="en-US" sz="2400" b="1" i="1" dirty="0">
                <a:solidFill>
                  <a:schemeClr val="bg1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Systematic review and practical guidance on the use of topical calcipotriol and topical calcipotriol with betamethasone dipropionate as long-term therapy for mild-to-moderate plaque psoriasis</a:t>
            </a:r>
            <a:br>
              <a:rPr lang="en-US" sz="2400" b="1" i="1" dirty="0">
                <a:solidFill>
                  <a:schemeClr val="bg1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</a:b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- - - Par 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ea typeface="游明朝" panose="02020400000000000000" pitchFamily="18" charset="-128"/>
                <a:cs typeface="Times New Roman" panose="02020603050405020304" pitchFamily="18" charset="0"/>
              </a:rPr>
              <a:t>Z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hao, Y et al.</a:t>
            </a:r>
            <a:endParaRPr lang="fr-CA" sz="6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484E1EF3-89E8-3C72-AD0E-C8D29598119C}"/>
              </a:ext>
            </a:extLst>
          </p:cNvPr>
          <p:cNvSpPr txBox="1">
            <a:spLocks/>
          </p:cNvSpPr>
          <p:nvPr/>
        </p:nvSpPr>
        <p:spPr>
          <a:xfrm>
            <a:off x="723899" y="2856343"/>
            <a:ext cx="4283822" cy="372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Type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</a:rPr>
              <a:t>d’article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: Revue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</a:rPr>
              <a:t>systématique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dirty="0" err="1">
                <a:solidFill>
                  <a:schemeClr val="bg1">
                    <a:lumMod val="95000"/>
                  </a:schemeClr>
                </a:solidFill>
              </a:rPr>
              <a:t>Année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 de publication: 2021</a:t>
            </a:r>
          </a:p>
          <a:p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Revue de publication: Journal of Dermatology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Site de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</a:rPr>
              <a:t>l’étude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kumimoji="0" lang="fr-CA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游明朝" panose="02020400000000000000" pitchFamily="18" charset="-128"/>
                <a:cs typeface="Times New Roman" panose="02020603050405020304" pitchFamily="18" charset="0"/>
              </a:rPr>
              <a:t>11 études chinoises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游明朝" panose="02020400000000000000" pitchFamily="18" charset="-128"/>
                <a:cs typeface="Times New Roman" panose="02020603050405020304" pitchFamily="18" charset="0"/>
              </a:rPr>
              <a:t>		1 étude japonaise 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游明朝" panose="02020400000000000000" pitchFamily="18" charset="-128"/>
                <a:cs typeface="Times New Roman" panose="02020603050405020304" pitchFamily="18" charset="0"/>
              </a:rPr>
              <a:t>		Recherche dans les bases de données chinoise, japonaise, 		coréenne et d’Amérique latine, mais aucune retenue.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Question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</a:rPr>
              <a:t>clinique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1">
                    <a:lumMod val="95000"/>
                  </a:schemeClr>
                </a:solidFill>
              </a:rPr>
              <a:t>Efficacité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</a:rPr>
              <a:t>traitement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</a:rPr>
              <a:t>d’entretien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 Cal/BD vs Cal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</a:rPr>
              <a:t>seul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1">
                    <a:lumMod val="95000"/>
                  </a:schemeClr>
                </a:solidFill>
              </a:rPr>
              <a:t>Traitement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 avec la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</a:rPr>
              <a:t>meilleure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 compliance (formulation,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</a:rPr>
              <a:t>fréquence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, etc.)</a:t>
            </a:r>
            <a:endParaRPr lang="fr-CA" sz="11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25" name="Espace réservé du texte 13">
            <a:extLst>
              <a:ext uri="{FF2B5EF4-FFF2-40B4-BE49-F238E27FC236}">
                <a16:creationId xmlns:a16="http://schemas.microsoft.com/office/drawing/2014/main" id="{39936F82-0EB5-F0EF-C835-84418EF306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1155165"/>
              </p:ext>
            </p:extLst>
          </p:nvPr>
        </p:nvGraphicFramePr>
        <p:xfrm>
          <a:off x="6176720" y="791570"/>
          <a:ext cx="4892308" cy="5262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552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2A97F59D-628C-4053-B41F-489D0045F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id="{F92EA4F6-564D-47A5-A069-C56EB81E0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11A8EAE1-305E-4C3A-BEFC-FA6E5DFF0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5201754" y="392335"/>
            <a:ext cx="1802878" cy="2426365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882E302F-BB64-30CB-25BE-9E927108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935" y="685800"/>
            <a:ext cx="4020455" cy="2417571"/>
          </a:xfrm>
        </p:spPr>
        <p:txBody>
          <a:bodyPr>
            <a:normAutofit/>
          </a:bodyPr>
          <a:lstStyle/>
          <a:p>
            <a:r>
              <a:rPr lang="en-US" sz="2400" b="1" i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Topical calcipotriol/betamethasone dipropionate for psoriasis vulgaris: A systematic review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- -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- - - Par Yan, R et al.</a:t>
            </a:r>
            <a:endParaRPr lang="fr-CA" sz="6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4F942E60-0132-30EF-63CF-E336828B76A2}"/>
              </a:ext>
            </a:extLst>
          </p:cNvPr>
          <p:cNvSpPr txBox="1">
            <a:spLocks/>
          </p:cNvSpPr>
          <p:nvPr/>
        </p:nvSpPr>
        <p:spPr>
          <a:xfrm>
            <a:off x="7334935" y="2856345"/>
            <a:ext cx="4020455" cy="3373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Type </a:t>
            </a:r>
            <a:r>
              <a:rPr lang="en-US" dirty="0" err="1"/>
              <a:t>d’article</a:t>
            </a:r>
            <a:r>
              <a:rPr lang="en-US" dirty="0"/>
              <a:t>: Revue </a:t>
            </a:r>
            <a:r>
              <a:rPr lang="en-US" dirty="0" err="1"/>
              <a:t>systématique</a:t>
            </a:r>
            <a:endParaRPr lang="en-US" dirty="0"/>
          </a:p>
          <a:p>
            <a:r>
              <a:rPr lang="en-US" dirty="0" err="1"/>
              <a:t>Année</a:t>
            </a:r>
            <a:r>
              <a:rPr lang="en-US" dirty="0"/>
              <a:t> de publication: 2016</a:t>
            </a:r>
          </a:p>
          <a:p>
            <a:r>
              <a:rPr lang="en-US" dirty="0"/>
              <a:t>Revue de publication: Indian Journal of Dermatology, Venerology and Leprology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Site de </a:t>
            </a:r>
            <a:r>
              <a:rPr lang="en-US" dirty="0" err="1"/>
              <a:t>l’étude</a:t>
            </a:r>
            <a:r>
              <a:rPr lang="en-US" dirty="0"/>
              <a:t>: </a:t>
            </a:r>
            <a:r>
              <a:rPr lang="fr-CA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1 étude aux États-Unis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CA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	  2 études en Chine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CA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	  4 études en Europe et au Canada</a:t>
            </a:r>
          </a:p>
          <a:p>
            <a:r>
              <a:rPr lang="fr-CA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	  3 études conduites dans plusieurs 	                	         pays à la fois non-identifiés</a:t>
            </a:r>
            <a:endParaRPr lang="en-US" sz="1400" dirty="0"/>
          </a:p>
          <a:p>
            <a:r>
              <a:rPr lang="en-US" dirty="0"/>
              <a:t>Question </a:t>
            </a:r>
            <a:r>
              <a:rPr lang="en-US" dirty="0" err="1"/>
              <a:t>clinique</a:t>
            </a:r>
            <a:r>
              <a:rPr lang="en-US" dirty="0"/>
              <a:t>: </a:t>
            </a:r>
            <a:r>
              <a:rPr lang="en-US" dirty="0" err="1"/>
              <a:t>Efficacité</a:t>
            </a:r>
            <a:r>
              <a:rPr lang="en-US" dirty="0"/>
              <a:t> et la </a:t>
            </a:r>
            <a:r>
              <a:rPr lang="en-US" dirty="0" err="1"/>
              <a:t>tolérance</a:t>
            </a:r>
            <a:r>
              <a:rPr lang="en-US" dirty="0"/>
              <a:t> du calcipotriol/betamethasone </a:t>
            </a:r>
            <a:r>
              <a:rPr lang="en-US" dirty="0" err="1"/>
              <a:t>topique</a:t>
            </a:r>
            <a:r>
              <a:rPr lang="en-US" dirty="0"/>
              <a:t> dans le </a:t>
            </a:r>
            <a:r>
              <a:rPr lang="en-US" dirty="0" err="1"/>
              <a:t>traitement</a:t>
            </a:r>
            <a:r>
              <a:rPr lang="en-US" dirty="0"/>
              <a:t> du psoriasis</a:t>
            </a:r>
            <a:endParaRPr lang="fr-CA" dirty="0"/>
          </a:p>
        </p:txBody>
      </p:sp>
      <p:graphicFrame>
        <p:nvGraphicFramePr>
          <p:cNvPr id="28" name="Espace réservé du texte 8">
            <a:extLst>
              <a:ext uri="{FF2B5EF4-FFF2-40B4-BE49-F238E27FC236}">
                <a16:creationId xmlns:a16="http://schemas.microsoft.com/office/drawing/2014/main" id="{2C802B96-65CB-3652-1B0F-143C932D05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2381854"/>
              </p:ext>
            </p:extLst>
          </p:nvPr>
        </p:nvGraphicFramePr>
        <p:xfrm>
          <a:off x="1023563" y="1329267"/>
          <a:ext cx="4461934" cy="4538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6197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75F4A0-FEAF-4F1B-9C48-7688BF9D4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16DF0CF-EE47-F55E-0692-E57D3A989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469" y="5423537"/>
            <a:ext cx="9867331" cy="868081"/>
          </a:xfrm>
        </p:spPr>
        <p:txBody>
          <a:bodyPr anchor="ctr">
            <a:normAutofit/>
          </a:bodyPr>
          <a:lstStyle/>
          <a:p>
            <a:r>
              <a:rPr lang="fr-CA" dirty="0"/>
              <a:t>Résultats</a:t>
            </a:r>
            <a:endParaRPr lang="fr-FR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1EC79F3-0DE6-47BA-9C5C-039C54F4A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6C2B07-2A41-4CB1-9C51-F037AF417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EB319A-232B-2E52-2BC6-F6E654931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1123486"/>
            <a:ext cx="9639868" cy="3516753"/>
          </a:xfrm>
        </p:spPr>
        <p:txBody>
          <a:bodyPr anchor="ctr">
            <a:normAutofit/>
          </a:bodyPr>
          <a:lstStyle/>
          <a:p>
            <a:r>
              <a:rPr lang="fr-FR" u="sng" dirty="0"/>
              <a:t>Meilleur contrôle des lésions </a:t>
            </a:r>
            <a:r>
              <a:rPr lang="fr-FR" dirty="0"/>
              <a:t>de manière </a:t>
            </a:r>
            <a:r>
              <a:rPr lang="fr-FR" i="1" dirty="0"/>
              <a:t>significative</a:t>
            </a:r>
            <a:r>
              <a:rPr lang="fr-FR" dirty="0"/>
              <a:t> dans la majorité des études pour le </a:t>
            </a:r>
            <a:r>
              <a:rPr lang="fr-FR" dirty="0" err="1"/>
              <a:t>Tx</a:t>
            </a:r>
            <a:r>
              <a:rPr lang="fr-FR" dirty="0"/>
              <a:t> combiné, à court et long terme.</a:t>
            </a:r>
          </a:p>
          <a:p>
            <a:endParaRPr lang="fr-FR" dirty="0"/>
          </a:p>
          <a:p>
            <a:r>
              <a:rPr lang="fr-FR" u="sng" dirty="0"/>
              <a:t>Meilleure observance </a:t>
            </a:r>
            <a:r>
              <a:rPr lang="fr-FR" dirty="0"/>
              <a:t>rapportée à plusieurs reprises pour le </a:t>
            </a:r>
            <a:r>
              <a:rPr lang="fr-FR" dirty="0" err="1"/>
              <a:t>Tx</a:t>
            </a:r>
            <a:r>
              <a:rPr lang="fr-FR" dirty="0"/>
              <a:t> combiné</a:t>
            </a:r>
          </a:p>
          <a:p>
            <a:pPr lvl="3"/>
            <a:r>
              <a:rPr lang="fr-FR" dirty="0"/>
              <a:t>Meilleure appréciation du traitement</a:t>
            </a:r>
          </a:p>
          <a:p>
            <a:endParaRPr lang="fr-FR" dirty="0"/>
          </a:p>
          <a:p>
            <a:r>
              <a:rPr lang="fr-FR" u="sng" dirty="0"/>
              <a:t>Aucune différence ou moins d’effets 2</a:t>
            </a:r>
            <a:r>
              <a:rPr lang="fr-FR" u="sng" baseline="30000" dirty="0"/>
              <a:t>nd</a:t>
            </a:r>
            <a:r>
              <a:rPr lang="fr-FR" dirty="0"/>
              <a:t> pour le traitement combiné</a:t>
            </a:r>
            <a:endParaRPr lang="fr-FR" i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F67AAC-C977-4759-A5C8-6BC998F96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10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1665A6-74DB-4F44-A6EF-F01205E87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11597E-FC2F-FE7D-AE8E-80D168DC4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85800"/>
            <a:ext cx="10905066" cy="1485900"/>
          </a:xfrm>
          <a:noFill/>
        </p:spPr>
        <p:txBody>
          <a:bodyPr>
            <a:normAutofit/>
          </a:bodyPr>
          <a:lstStyle/>
          <a:p>
            <a:pPr algn="ctr"/>
            <a:r>
              <a:rPr lang="fr-CA" dirty="0"/>
              <a:t>En bref </a:t>
            </a:r>
            <a:endParaRPr lang="fr-FR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76395051-ACEB-BDA0-FBAD-2FC25F43EB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7299062"/>
              </p:ext>
            </p:extLst>
          </p:nvPr>
        </p:nvGraphicFramePr>
        <p:xfrm>
          <a:off x="1122972" y="2286000"/>
          <a:ext cx="9946056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995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143BC61-FE49-5417-7626-971FE19E7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Pour ma revue </a:t>
            </a:r>
            <a:r>
              <a:rPr lang="en-US" dirty="0" err="1"/>
              <a:t>brève</a:t>
            </a:r>
            <a:endParaRPr lang="fr-C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9F6A4EA-658E-717C-2A04-8E48C3B90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Forces</a:t>
            </a:r>
            <a:endParaRPr lang="fr-CA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FC330D8-A349-AC03-083F-FDC69A91C6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Bibliothécaire</a:t>
            </a:r>
            <a:r>
              <a:rPr lang="en-US" dirty="0"/>
              <a:t> </a:t>
            </a:r>
            <a:r>
              <a:rPr lang="en-US" dirty="0" err="1"/>
              <a:t>médicale</a:t>
            </a:r>
            <a:endParaRPr lang="en-US" dirty="0"/>
          </a:p>
          <a:p>
            <a:r>
              <a:rPr lang="en-US" dirty="0" err="1"/>
              <a:t>Méthodologie</a:t>
            </a:r>
            <a:r>
              <a:rPr lang="en-US" dirty="0"/>
              <a:t> reproductible</a:t>
            </a:r>
          </a:p>
          <a:p>
            <a:r>
              <a:rPr lang="en-US" dirty="0" err="1"/>
              <a:t>Plusieurs</a:t>
            </a:r>
            <a:r>
              <a:rPr lang="en-US" dirty="0"/>
              <a:t> revues </a:t>
            </a:r>
            <a:r>
              <a:rPr lang="en-US" dirty="0" err="1"/>
              <a:t>systématiques</a:t>
            </a:r>
            <a:r>
              <a:rPr lang="en-US" dirty="0"/>
              <a:t> avec très </a:t>
            </a:r>
            <a:r>
              <a:rPr lang="en-US" dirty="0" err="1"/>
              <a:t>peu</a:t>
            </a:r>
            <a:r>
              <a:rPr lang="en-US" dirty="0"/>
              <a:t> </a:t>
            </a:r>
            <a:r>
              <a:rPr lang="en-US" dirty="0" err="1"/>
              <a:t>d’articles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doublon</a:t>
            </a:r>
            <a:endParaRPr lang="fr-CA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9E3D83D-A4F4-A43E-FAC5-BB452D39C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Limitations</a:t>
            </a:r>
            <a:endParaRPr lang="fr-CA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180A545-CE49-3F50-60BD-BD08A70A0D2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Peu</a:t>
            </a:r>
            <a:r>
              <a:rPr lang="en-US" dirty="0"/>
              <a:t> </a:t>
            </a:r>
            <a:r>
              <a:rPr lang="en-US" dirty="0" err="1"/>
              <a:t>d’articles</a:t>
            </a:r>
            <a:r>
              <a:rPr lang="en-US" dirty="0"/>
              <a:t> </a:t>
            </a:r>
            <a:r>
              <a:rPr lang="en-US" dirty="0" err="1"/>
              <a:t>récents</a:t>
            </a:r>
            <a:r>
              <a:rPr lang="en-US" dirty="0"/>
              <a:t> de </a:t>
            </a:r>
            <a:r>
              <a:rPr lang="en-US" dirty="0" err="1"/>
              <a:t>qualité</a:t>
            </a:r>
            <a:endParaRPr lang="en-US" dirty="0"/>
          </a:p>
          <a:p>
            <a:r>
              <a:rPr lang="en-US" dirty="0"/>
              <a:t>Population </a:t>
            </a:r>
            <a:r>
              <a:rPr lang="en-US" dirty="0" err="1"/>
              <a:t>majoritairement</a:t>
            </a:r>
            <a:r>
              <a:rPr lang="en-US" dirty="0"/>
              <a:t> </a:t>
            </a:r>
            <a:r>
              <a:rPr lang="en-US" dirty="0" err="1"/>
              <a:t>asiatique</a:t>
            </a:r>
            <a:endParaRPr lang="en-US" dirty="0"/>
          </a:p>
          <a:p>
            <a:r>
              <a:rPr lang="en-US" dirty="0" err="1"/>
              <a:t>Hétérogénéité</a:t>
            </a:r>
            <a:r>
              <a:rPr lang="en-US" dirty="0"/>
              <a:t> dans les articles </a:t>
            </a:r>
            <a:r>
              <a:rPr lang="en-US" sz="1400" dirty="0"/>
              <a:t>(</a:t>
            </a:r>
            <a:r>
              <a:rPr lang="en-US" sz="1400" dirty="0" err="1"/>
              <a:t>posologie</a:t>
            </a:r>
            <a:r>
              <a:rPr lang="en-US" sz="1400" dirty="0"/>
              <a:t>, </a:t>
            </a:r>
            <a:r>
              <a:rPr lang="en-US" sz="1400" dirty="0" err="1"/>
              <a:t>localisation</a:t>
            </a:r>
            <a:r>
              <a:rPr lang="en-US" sz="1400" dirty="0"/>
              <a:t> des </a:t>
            </a:r>
            <a:r>
              <a:rPr lang="en-US" sz="1400" dirty="0" err="1"/>
              <a:t>lésions</a:t>
            </a:r>
            <a:r>
              <a:rPr lang="en-US" sz="1400" dirty="0"/>
              <a:t> …)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32528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D7A1BC-D45C-DF32-F2CA-93BE2C29F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fr-CA" dirty="0"/>
              <a:t>Conclusion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FA54FB-CEF2-0EE4-5BE8-43726DA37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r>
              <a:rPr lang="fr-FR" dirty="0"/>
              <a:t>Amélioration des lésions avec le traitement combiné </a:t>
            </a:r>
            <a:r>
              <a:rPr lang="fr-FR" dirty="0" err="1"/>
              <a:t>calcipotriol-betamethasone</a:t>
            </a:r>
            <a:r>
              <a:rPr lang="fr-FR" dirty="0"/>
              <a:t>, à courte ou longue durée.</a:t>
            </a:r>
          </a:p>
          <a:p>
            <a:r>
              <a:rPr lang="fr-FR" dirty="0"/>
              <a:t>Meilleure compliance</a:t>
            </a:r>
          </a:p>
          <a:p>
            <a:r>
              <a:rPr lang="fr-FR" dirty="0"/>
              <a:t>Réponse plus rapide au traitement</a:t>
            </a:r>
          </a:p>
          <a:p>
            <a:r>
              <a:rPr lang="fr-FR" dirty="0"/>
              <a:t>Profil d’effets secondaires comparable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Image 4" descr="Femme souriante avec yeux fermés">
            <a:extLst>
              <a:ext uri="{FF2B5EF4-FFF2-40B4-BE49-F238E27FC236}">
                <a16:creationId xmlns:a16="http://schemas.microsoft.com/office/drawing/2014/main" id="{659013B3-79D8-B0D3-FCB4-03F7B6A40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13" r="28211" b="-1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83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1665A6-74DB-4F44-A6EF-F01205E87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08FADC-569B-053C-E7E3-694D991D7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85800"/>
            <a:ext cx="10905066" cy="14859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err="1"/>
              <a:t>Pratico</a:t>
            </a:r>
            <a:r>
              <a:rPr lang="en-US" dirty="0"/>
              <a:t>-pratique!</a:t>
            </a:r>
            <a:endParaRPr lang="fr-CA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643B44E2-B6DB-33DE-4E30-9F36320233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1753910"/>
              </p:ext>
            </p:extLst>
          </p:nvPr>
        </p:nvGraphicFramePr>
        <p:xfrm>
          <a:off x="1122972" y="2286000"/>
          <a:ext cx="9946056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01DA7CF-2B54-267A-A65A-ED96EDE1027D}"/>
              </a:ext>
            </a:extLst>
          </p:cNvPr>
          <p:cNvSpPr txBox="1"/>
          <p:nvPr/>
        </p:nvSpPr>
        <p:spPr>
          <a:xfrm>
            <a:off x="2786157" y="4562207"/>
            <a:ext cx="8100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Pour le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</a:rPr>
              <a:t>traitement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du psoriasis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</a:rPr>
              <a:t>en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plaque chez les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</a:rPr>
              <a:t>personnes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</a:rPr>
              <a:t>dont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le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</a:rPr>
              <a:t>contrôle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de la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</a:rPr>
              <a:t>maladie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</a:rPr>
              <a:t>est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</a:rPr>
              <a:t>insuffisant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malgré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</a:rPr>
              <a:t>l’utilisation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d’un analogue de la vitamin D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</a:rPr>
              <a:t>ou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d’un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</a:rPr>
              <a:t>corticostéroïde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</a:rPr>
              <a:t>topique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de puissance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</a:rPr>
              <a:t>moyenne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à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</a:rPr>
              <a:t>élevée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9057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BB2811-7E0D-F79E-AA4F-F2AFBABEB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Conflits d’intérêt</a:t>
            </a:r>
            <a:endParaRPr lang="fr-FR" dirty="0"/>
          </a:p>
        </p:txBody>
      </p:sp>
      <p:pic>
        <p:nvPicPr>
          <p:cNvPr id="5" name="Image 4" descr="Vue aérienne de collègues de santé">
            <a:extLst>
              <a:ext uri="{FF2B5EF4-FFF2-40B4-BE49-F238E27FC236}">
                <a16:creationId xmlns:a16="http://schemas.microsoft.com/office/drawing/2014/main" id="{A3F075C6-BA6F-3CFE-4CEA-4645CBF20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61" y="0"/>
            <a:ext cx="10717677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61F781-87B5-5AF4-638B-DA128A624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Aucun conflit d’intérêts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171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77A6167-FCC5-49E8-B280-CECAF151E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F84046EA-4273-437E-9DE5-5AEE713C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" name="Image 2" descr="Trois étudiantes de l’université qui parlent et sourient étant assises">
            <a:extLst>
              <a:ext uri="{FF2B5EF4-FFF2-40B4-BE49-F238E27FC236}">
                <a16:creationId xmlns:a16="http://schemas.microsoft.com/office/drawing/2014/main" id="{871985F2-88B4-1EBB-8E97-441C833CD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037304" y="957358"/>
            <a:ext cx="3894835" cy="5667439"/>
          </a:xfrm>
          <a:prstGeom prst="rect">
            <a:avLst/>
          </a:prstGeom>
        </p:spPr>
      </p:pic>
      <p:sp>
        <p:nvSpPr>
          <p:cNvPr id="11" name="Bulle narrative : ronde 10">
            <a:extLst>
              <a:ext uri="{FF2B5EF4-FFF2-40B4-BE49-F238E27FC236}">
                <a16:creationId xmlns:a16="http://schemas.microsoft.com/office/drawing/2014/main" id="{E93F69E4-04C5-AE7B-1EFF-507893DC547C}"/>
              </a:ext>
            </a:extLst>
          </p:cNvPr>
          <p:cNvSpPr/>
          <p:nvPr/>
        </p:nvSpPr>
        <p:spPr>
          <a:xfrm>
            <a:off x="3037417" y="2317750"/>
            <a:ext cx="3972983" cy="1723898"/>
          </a:xfrm>
          <a:prstGeom prst="wedgeEllipseCallout">
            <a:avLst>
              <a:gd name="adj1" fmla="val 91442"/>
              <a:gd name="adj2" fmla="val 38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3600" dirty="0"/>
              <a:t>Merci de votre écoute!</a:t>
            </a:r>
            <a:endParaRPr lang="fr-FR" sz="3600" dirty="0"/>
          </a:p>
        </p:txBody>
      </p:sp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B979BF16-AE41-8286-009D-451D6900B1C4}"/>
              </a:ext>
            </a:extLst>
          </p:cNvPr>
          <p:cNvSpPr/>
          <p:nvPr/>
        </p:nvSpPr>
        <p:spPr>
          <a:xfrm>
            <a:off x="4942363" y="4762244"/>
            <a:ext cx="2589777" cy="955309"/>
          </a:xfrm>
          <a:prstGeom prst="wedgeEllipseCallout">
            <a:avLst>
              <a:gd name="adj1" fmla="val 78175"/>
              <a:gd name="adj2" fmla="val -1002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Et à Dr </a:t>
            </a:r>
            <a:r>
              <a:rPr lang="en-US" sz="1400" dirty="0" err="1"/>
              <a:t>Pacitto</a:t>
            </a:r>
            <a:r>
              <a:rPr lang="en-US" sz="1400" dirty="0"/>
              <a:t>-Allard et Loredana Caputo!</a:t>
            </a:r>
            <a:endParaRPr lang="fr-CA" sz="1400" dirty="0"/>
          </a:p>
        </p:txBody>
      </p:sp>
    </p:spTree>
    <p:extLst>
      <p:ext uri="{BB962C8B-B14F-4D97-AF65-F5344CB8AC3E}">
        <p14:creationId xmlns:p14="http://schemas.microsoft.com/office/powerpoint/2010/main" val="4054983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A9D24D-A6BB-986B-3679-800DB91F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fr-CA" dirty="0"/>
              <a:t>Bibliographie</a:t>
            </a:r>
            <a:endParaRPr lang="fr-FR" dirty="0"/>
          </a:p>
        </p:txBody>
      </p:sp>
      <p:pic>
        <p:nvPicPr>
          <p:cNvPr id="14" name="Picture 13" descr="Desk with stethoscope and computer keyboard">
            <a:extLst>
              <a:ext uri="{FF2B5EF4-FFF2-40B4-BE49-F238E27FC236}">
                <a16:creationId xmlns:a16="http://schemas.microsoft.com/office/drawing/2014/main" id="{C81D4607-CDF1-016C-B46B-72DEBE13F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51" r="1379" b="-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53B07D-0E37-4808-A77C-56169A6D9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Garnier, Emmanuèle. Quand dermatologie rime avec psychiatrie - PSORIASIS, DÉPRESSION ET SUICIDE. Août 2019, Le Médecin du Québec. https://lemedecinduquebec.org/archives/2019/9/quand-dermatologie-rime-avec-psychiatrie-psoriasis-depression-et-suicide/#:~:text=Un%20total%20de%2019%20051,hommes%2C%20%C3%A9tait%20de%2063%20ans.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200" dirty="0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lang="fr-CA" sz="800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LEO Pharma</a:t>
            </a:r>
            <a:r>
              <a:rPr lang="en-US" sz="800" i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Product Monograph Including Patient Information </a:t>
            </a:r>
            <a:r>
              <a:rPr lang="en-US" sz="800" dirty="0" err="1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Dovonex</a:t>
            </a:r>
            <a:r>
              <a:rPr lang="en-US" sz="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®., </a:t>
            </a:r>
            <a:r>
              <a:rPr lang="en-US" sz="800" dirty="0" err="1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décembre</a:t>
            </a:r>
            <a:r>
              <a:rPr lang="en-US" sz="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2021, https://www.leo-pharma.ca/Files/Billeder/Dovonex%20-%20Ointment%20Non-annotated%20PM%20-%2013-Dec-2021.pdf.</a:t>
            </a:r>
            <a:endParaRPr lang="fr-CA" sz="8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200" dirty="0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lang="fr-CA" sz="800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200" dirty="0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Liu, L.  et all. Comparison of safety and efficacy between calcipotriol plus betamethasone dipropionate gel and calcipotriol scalp solution as long-term treatment for scalp psoriasis in Chinese patients: a national, </a:t>
            </a:r>
            <a:r>
              <a:rPr lang="en-US" sz="800" kern="1200" dirty="0" err="1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multicentre</a:t>
            </a:r>
            <a:r>
              <a:rPr lang="en-US" sz="800" kern="1200" dirty="0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, prospective, randomized, active-controlled phase 4 trial. </a:t>
            </a:r>
            <a:r>
              <a:rPr lang="en-US" sz="800" kern="1200" dirty="0" err="1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Eur</a:t>
            </a:r>
            <a:r>
              <a:rPr lang="en-US" sz="800" kern="1200" dirty="0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J Dermatol 2020; 30(5): 580-90 doi:10.1684/ejd.2020.3876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fr-CA" sz="800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Parisi</a:t>
            </a:r>
            <a:r>
              <a:rPr lang="en-US" sz="800" dirty="0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R, </a:t>
            </a:r>
            <a:r>
              <a:rPr lang="en-US" sz="800" dirty="0" err="1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Symmons</a:t>
            </a:r>
            <a:r>
              <a:rPr lang="en-US" sz="800" dirty="0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DP, Griffiths CE, Ashcroft DM; Identification and Management of Psoriasis and Associated </a:t>
            </a:r>
            <a:r>
              <a:rPr lang="en-US" sz="800" dirty="0" err="1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ComorbidiTy</a:t>
            </a:r>
            <a:r>
              <a:rPr lang="en-US" sz="800" dirty="0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(IMPACT) Project Team. Global epidemiology of psoriasis: A systematic review of incidence and prevalence. J Invest Dermatol 2013;133:377-85.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800" dirty="0">
              <a:effectLst/>
              <a:latin typeface="Calibri Light" panose="020F03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P.G. Another Pasi Calculator Mobile Medical app from Janssen: Simple, sophisticated, but short of a full deck, </a:t>
            </a:r>
            <a:r>
              <a:rPr lang="en-US" sz="800" i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Pharma Marketing Network</a:t>
            </a:r>
            <a:r>
              <a:rPr lang="en-US" sz="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https://www.pharma-mkting.com/blog/another-pasi-calculator-mobile-medica/ (</a:t>
            </a:r>
            <a:r>
              <a:rPr lang="en-US" sz="800" dirty="0" err="1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Consulté</a:t>
            </a:r>
            <a:r>
              <a:rPr lang="en-US" sz="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28 Mai 2023).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fr-CA" sz="8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200" dirty="0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Ren, J., Zhu, Q., Wang, S., Li, X., Sun, Z., Li, N., Feng, J., Ding, H., Dong, S., &amp; Wang, H. (2022). Clinical efficacy and safety of using calcipotriol-betamethasone compounding agent for psoriasis treatment : A systematic review and meta-analysis. </a:t>
            </a:r>
            <a:r>
              <a:rPr lang="en-US" sz="800" i="1" kern="1200" dirty="0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Archives of Dermatological Research</a:t>
            </a:r>
            <a:r>
              <a:rPr lang="en-US" sz="800" kern="1200" dirty="0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, </a:t>
            </a:r>
            <a:r>
              <a:rPr lang="en-US" sz="800" i="1" kern="1200" dirty="0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314</a:t>
            </a:r>
            <a:r>
              <a:rPr lang="en-US" sz="800" kern="1200" dirty="0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(7), 633‑641. </a:t>
            </a:r>
            <a:r>
              <a:rPr lang="en-US" sz="800" u="sng" kern="1200" dirty="0">
                <a:effectLst/>
                <a:latin typeface="Calibri Light" panose="020F0302020204030204" pitchFamily="34" charset="0"/>
                <a:ea typeface="游明朝" panose="02020400000000000000" pitchFamily="18" charset="-128"/>
                <a:cs typeface="Times New Roman" panose="02020603050405020304" pitchFamily="18" charset="0"/>
                <a:hlinkClick r:id="rId4"/>
              </a:rPr>
              <a:t>https://doi.org/10.1007/s00403-021-02272-5</a:t>
            </a:r>
            <a:endParaRPr lang="fr-CA" sz="800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fr-CA" sz="800" dirty="0"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Yan, Ru, et al. “Topical Calcipotriol/Betamethasone Dipropionate for Psoriasis Vulgaris: A Systematic Review.” </a:t>
            </a:r>
            <a:r>
              <a:rPr lang="en-US" sz="800" i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Indian Journal of Dermatology, Venereology, and Leprology</a:t>
            </a:r>
            <a:r>
              <a:rPr lang="en-US" sz="8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82, no. 2, 2016, p. 135. </a:t>
            </a:r>
            <a:r>
              <a:rPr lang="fr-CA" sz="800" i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DOI.org (</a:t>
            </a:r>
            <a:r>
              <a:rPr lang="fr-CA" sz="800" i="1" dirty="0" err="1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Crossref</a:t>
            </a:r>
            <a:r>
              <a:rPr lang="fr-CA" sz="800" i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CA" sz="8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CA" sz="8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https://doi.org/10.4103/0378-6323.175919</a:t>
            </a:r>
            <a:r>
              <a:rPr lang="fr-CA" sz="8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fr-CA" sz="800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Zhao, Yi, et al. </a:t>
            </a:r>
            <a:r>
              <a:rPr lang="en-US" sz="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“Systematic Review and Practical Guidance on the Use of Topical Calcipotriol and Topical Calcipotriol with Betamethasone Dipropionate as Long‐term Therapy for Mild‐to‐moderate Plaque Psoriasis.” </a:t>
            </a:r>
            <a:r>
              <a:rPr lang="en-US" sz="8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Journal of Dermatology</a:t>
            </a:r>
            <a:r>
              <a:rPr lang="en-US" sz="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48, no. 7, July 2021, pp. 940–60. </a:t>
            </a:r>
            <a:r>
              <a:rPr lang="en-US" sz="8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DOI.org (</a:t>
            </a:r>
            <a:r>
              <a:rPr lang="en-US" sz="800" i="1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Crossref</a:t>
            </a:r>
            <a:r>
              <a:rPr lang="en-US" sz="8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https://doi.org/10.1111/1346-8138.15806.</a:t>
            </a:r>
            <a:endParaRPr lang="fr-CA" sz="800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274208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A7D637-6A3E-DFE1-2385-05EDAE51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fr-CA" sz="2800"/>
              <a:t>Objectifs de la présentation</a:t>
            </a:r>
            <a:endParaRPr lang="fr-FR" sz="28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E04054-06BB-4FBD-97CD-A3F71D3AF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423" y="2286000"/>
            <a:ext cx="3508910" cy="3931920"/>
          </a:xfrm>
        </p:spPr>
        <p:txBody>
          <a:bodyPr>
            <a:normAutofit/>
          </a:bodyPr>
          <a:lstStyle/>
          <a:p>
            <a:r>
              <a:rPr lang="fr-CA" sz="1600" dirty="0"/>
              <a:t>Évaluer l’efficacité de la combinaison betamethasone-calcipotriol vs le calcipotriol seul</a:t>
            </a:r>
          </a:p>
          <a:p>
            <a:r>
              <a:rPr lang="fr-CA" sz="1600" dirty="0"/>
              <a:t>Choisir le traitement approprié pour le patient avec le psoriasis en plaque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Image 3" descr="Docteur et patient">
            <a:extLst>
              <a:ext uri="{FF2B5EF4-FFF2-40B4-BE49-F238E27FC236}">
                <a16:creationId xmlns:a16="http://schemas.microsoft.com/office/drawing/2014/main" id="{E86A947F-C26B-4524-3EC4-469E77B5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37" y="1252552"/>
            <a:ext cx="6529342" cy="435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6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1F6550-6545-B0F7-F805-BA7C71115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Introduction	</a:t>
            </a:r>
            <a:endParaRPr lang="fr-FR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8B49CA77-FD4D-D6F3-1379-9D6327736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841"/>
          <a:stretch/>
        </p:blipFill>
        <p:spPr>
          <a:xfrm>
            <a:off x="1621546" y="1428750"/>
            <a:ext cx="9466126" cy="5058833"/>
          </a:xfrm>
        </p:spPr>
      </p:pic>
    </p:spTree>
    <p:extLst>
      <p:ext uri="{BB962C8B-B14F-4D97-AF65-F5344CB8AC3E}">
        <p14:creationId xmlns:p14="http://schemas.microsoft.com/office/powerpoint/2010/main" val="2193170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12" name="Picture 11" descr="Doigt pointant sur une tablette avec des lumières de néon vert">
            <a:extLst>
              <a:ext uri="{FF2B5EF4-FFF2-40B4-BE49-F238E27FC236}">
                <a16:creationId xmlns:a16="http://schemas.microsoft.com/office/drawing/2014/main" id="{756BFD48-D2C3-7771-22F4-BD5E86E54E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14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46E5A74B-3F7A-F848-C77B-ADCBA373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2565582"/>
            <a:ext cx="8361229" cy="13210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9000"/>
              </a:lnSpc>
            </a:pPr>
            <a:r>
              <a:rPr lang="en-US" sz="2400" cap="all" dirty="0" err="1">
                <a:solidFill>
                  <a:schemeClr val="bg2"/>
                </a:solidFill>
              </a:rPr>
              <a:t>Avoir</a:t>
            </a:r>
            <a:r>
              <a:rPr lang="en-US" sz="2400" cap="all" dirty="0">
                <a:solidFill>
                  <a:schemeClr val="bg2"/>
                </a:solidFill>
              </a:rPr>
              <a:t> </a:t>
            </a:r>
            <a:r>
              <a:rPr lang="en-US" sz="2400" cap="all" dirty="0" err="1">
                <a:solidFill>
                  <a:schemeClr val="bg2"/>
                </a:solidFill>
              </a:rPr>
              <a:t>une</a:t>
            </a:r>
            <a:r>
              <a:rPr lang="en-US" sz="2400" cap="all" dirty="0">
                <a:solidFill>
                  <a:schemeClr val="bg2"/>
                </a:solidFill>
              </a:rPr>
              <a:t> </a:t>
            </a:r>
            <a:r>
              <a:rPr lang="en-US" sz="2400" cap="all" dirty="0" err="1">
                <a:solidFill>
                  <a:schemeClr val="bg2"/>
                </a:solidFill>
              </a:rPr>
              <a:t>forme</a:t>
            </a:r>
            <a:r>
              <a:rPr lang="en-US" sz="2400" cap="all" dirty="0">
                <a:solidFill>
                  <a:schemeClr val="bg2"/>
                </a:solidFill>
              </a:rPr>
              <a:t> </a:t>
            </a:r>
            <a:r>
              <a:rPr lang="en-US" sz="2400" cap="all" dirty="0" err="1">
                <a:solidFill>
                  <a:schemeClr val="bg2"/>
                </a:solidFill>
              </a:rPr>
              <a:t>modérée</a:t>
            </a:r>
            <a:r>
              <a:rPr lang="en-US" sz="2400" cap="all" dirty="0">
                <a:solidFill>
                  <a:schemeClr val="bg2"/>
                </a:solidFill>
              </a:rPr>
              <a:t> à grave de psoriasis</a:t>
            </a:r>
            <a:r>
              <a:rPr lang="en-US" sz="2400" i="1" u="sng" cap="all" dirty="0">
                <a:solidFill>
                  <a:schemeClr val="bg2"/>
                </a:solidFill>
              </a:rPr>
              <a:t> Double </a:t>
            </a:r>
            <a:r>
              <a:rPr lang="en-US" sz="2400" cap="all" dirty="0" err="1">
                <a:solidFill>
                  <a:schemeClr val="bg2"/>
                </a:solidFill>
              </a:rPr>
              <a:t>votre</a:t>
            </a:r>
            <a:r>
              <a:rPr lang="en-US" sz="2400" cap="all" dirty="0">
                <a:solidFill>
                  <a:schemeClr val="bg2"/>
                </a:solidFill>
              </a:rPr>
              <a:t> </a:t>
            </a:r>
            <a:r>
              <a:rPr lang="en-US" sz="2400" cap="all" dirty="0" err="1">
                <a:solidFill>
                  <a:schemeClr val="bg2"/>
                </a:solidFill>
              </a:rPr>
              <a:t>risque</a:t>
            </a:r>
            <a:r>
              <a:rPr lang="en-US" sz="2400" cap="all" dirty="0">
                <a:solidFill>
                  <a:schemeClr val="bg2"/>
                </a:solidFill>
              </a:rPr>
              <a:t> </a:t>
            </a:r>
            <a:r>
              <a:rPr lang="en-US" sz="2400" cap="all" dirty="0" err="1">
                <a:solidFill>
                  <a:schemeClr val="bg2"/>
                </a:solidFill>
              </a:rPr>
              <a:t>D’avoir</a:t>
            </a:r>
            <a:r>
              <a:rPr lang="en-US" sz="2400" cap="all" dirty="0">
                <a:solidFill>
                  <a:schemeClr val="bg2"/>
                </a:solidFill>
              </a:rPr>
              <a:t> des </a:t>
            </a:r>
            <a:r>
              <a:rPr lang="en-US" sz="2400" cap="all" dirty="0" err="1">
                <a:solidFill>
                  <a:schemeClr val="bg2"/>
                </a:solidFill>
              </a:rPr>
              <a:t>comportements</a:t>
            </a:r>
            <a:r>
              <a:rPr lang="en-US" sz="2400" cap="all" dirty="0">
                <a:solidFill>
                  <a:schemeClr val="bg2"/>
                </a:solidFill>
              </a:rPr>
              <a:t> </a:t>
            </a:r>
            <a:r>
              <a:rPr lang="en-US" sz="2400" cap="all" dirty="0" err="1">
                <a:solidFill>
                  <a:schemeClr val="bg2"/>
                </a:solidFill>
              </a:rPr>
              <a:t>suicidaires</a:t>
            </a:r>
            <a:br>
              <a:rPr lang="en-US" sz="1800" cap="all" dirty="0">
                <a:solidFill>
                  <a:schemeClr val="bg2"/>
                </a:solidFill>
              </a:rPr>
            </a:br>
            <a:endParaRPr lang="en-US" sz="1800" cap="all" dirty="0">
              <a:solidFill>
                <a:schemeClr val="bg2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02F0A91-EA3A-58A8-7CB8-9016ADB536A9}"/>
              </a:ext>
            </a:extLst>
          </p:cNvPr>
          <p:cNvSpPr txBox="1"/>
          <p:nvPr/>
        </p:nvSpPr>
        <p:spPr>
          <a:xfrm>
            <a:off x="7499307" y="3886679"/>
            <a:ext cx="293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sz="1600" i="1" dirty="0" err="1">
                <a:solidFill>
                  <a:schemeClr val="bg1">
                    <a:lumMod val="95000"/>
                  </a:schemeClr>
                </a:solidFill>
              </a:rPr>
              <a:t>Médecin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</a:rPr>
              <a:t> du Québec, 2019</a:t>
            </a:r>
            <a:endParaRPr lang="fr-CA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20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624288-862A-046D-705D-C49AAE957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PICO</a:t>
            </a:r>
            <a:endParaRPr lang="fr-FR" dirty="0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E96ABB56-0094-0050-6D74-6FB75E6E774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9367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E87B65-CB1C-E419-B1DB-33BA5079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685800"/>
            <a:ext cx="9886950" cy="1485900"/>
          </a:xfrm>
        </p:spPr>
        <p:txBody>
          <a:bodyPr>
            <a:normAutofit/>
          </a:bodyPr>
          <a:lstStyle/>
          <a:p>
            <a:r>
              <a:rPr lang="fr-CA"/>
              <a:t>Méthodologie - </a:t>
            </a:r>
            <a:r>
              <a:rPr lang="fr-CA" i="1"/>
              <a:t>Stratégie de recherche</a:t>
            </a:r>
            <a:endParaRPr lang="fr-FR" i="1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67DF31-260F-8397-D3D8-A4D45F79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pPr rtl="0"/>
            <a:r>
              <a:rPr lang="fr-FR" sz="1100" dirty="0"/>
              <a:t>Ovid </a:t>
            </a:r>
            <a:r>
              <a:rPr lang="fr-FR" sz="1100" dirty="0" err="1"/>
              <a:t>MEDLINE</a:t>
            </a:r>
            <a:r>
              <a:rPr lang="fr-FR" sz="1100" dirty="0"/>
              <a:t>(R) ALL &lt;1946 to November 02, 2022&gt;</a:t>
            </a:r>
            <a:endParaRPr lang="fr-CA" sz="1100" dirty="0"/>
          </a:p>
          <a:p>
            <a:pPr rtl="0"/>
            <a:r>
              <a:rPr lang="fr-FR" sz="1100" dirty="0"/>
              <a:t>1	Psoriasis/	40709</a:t>
            </a:r>
            <a:endParaRPr lang="fr-CA" sz="1100" dirty="0"/>
          </a:p>
          <a:p>
            <a:pPr rtl="0"/>
            <a:r>
              <a:rPr lang="fr-FR" sz="1100" dirty="0"/>
              <a:t>2	</a:t>
            </a:r>
            <a:r>
              <a:rPr lang="fr-FR" sz="1100" dirty="0" err="1"/>
              <a:t>Psoriasis.kf,ti</a:t>
            </a:r>
            <a:r>
              <a:rPr lang="fr-FR" sz="1100" dirty="0"/>
              <a:t>.	33274</a:t>
            </a:r>
            <a:endParaRPr lang="fr-CA" sz="1100" dirty="0"/>
          </a:p>
          <a:p>
            <a:pPr rtl="0"/>
            <a:r>
              <a:rPr lang="fr-FR" sz="1100" dirty="0"/>
              <a:t>3	1 or 2	45912</a:t>
            </a:r>
            <a:endParaRPr lang="fr-CA" sz="1100" dirty="0"/>
          </a:p>
          <a:p>
            <a:pPr rtl="0"/>
            <a:r>
              <a:rPr lang="fr-FR" sz="1100" dirty="0"/>
              <a:t>4	(</a:t>
            </a:r>
            <a:r>
              <a:rPr lang="fr-FR" sz="1100" dirty="0" err="1"/>
              <a:t>Betamethasone</a:t>
            </a:r>
            <a:r>
              <a:rPr lang="fr-FR" sz="1100" dirty="0"/>
              <a:t> and </a:t>
            </a:r>
            <a:r>
              <a:rPr lang="fr-FR" sz="1100" dirty="0" err="1"/>
              <a:t>calcipotri</a:t>
            </a:r>
            <a:r>
              <a:rPr lang="fr-FR" sz="1100" dirty="0"/>
              <a:t>*).</a:t>
            </a:r>
            <a:r>
              <a:rPr lang="fr-FR" sz="1100" dirty="0" err="1"/>
              <a:t>kf,ti</a:t>
            </a:r>
            <a:r>
              <a:rPr lang="fr-FR" sz="1100" dirty="0"/>
              <a:t>.	300</a:t>
            </a:r>
            <a:endParaRPr lang="fr-CA" sz="1100" dirty="0"/>
          </a:p>
          <a:p>
            <a:pPr rtl="0"/>
            <a:r>
              <a:rPr lang="fr-FR" sz="1100" dirty="0"/>
              <a:t>5	</a:t>
            </a:r>
            <a:r>
              <a:rPr lang="fr-FR" sz="1100" dirty="0" err="1"/>
              <a:t>Dovobet.kf,ti</a:t>
            </a:r>
            <a:r>
              <a:rPr lang="fr-FR" sz="1100" dirty="0"/>
              <a:t>.	14</a:t>
            </a:r>
            <a:endParaRPr lang="fr-CA" sz="1100" dirty="0"/>
          </a:p>
          <a:p>
            <a:pPr rtl="0"/>
            <a:r>
              <a:rPr lang="fr-FR" sz="1100" dirty="0"/>
              <a:t>6	</a:t>
            </a:r>
            <a:r>
              <a:rPr lang="fr-FR" sz="1100" dirty="0" err="1"/>
              <a:t>Enstilar.kf,ti</a:t>
            </a:r>
            <a:r>
              <a:rPr lang="fr-FR" sz="1100" dirty="0"/>
              <a:t>.	12</a:t>
            </a:r>
            <a:endParaRPr lang="fr-CA" sz="1100" dirty="0"/>
          </a:p>
          <a:p>
            <a:pPr rtl="0"/>
            <a:r>
              <a:rPr lang="fr-FR" sz="1100" dirty="0"/>
              <a:t>7	4 or 5 or 6	303</a:t>
            </a:r>
            <a:endParaRPr lang="fr-CA" sz="1100" dirty="0"/>
          </a:p>
          <a:p>
            <a:pPr rtl="0"/>
            <a:r>
              <a:rPr lang="fr-FR" sz="1100" dirty="0"/>
              <a:t>8	3 and 7	275</a:t>
            </a:r>
            <a:endParaRPr lang="fr-CA" sz="1100" dirty="0"/>
          </a:p>
          <a:p>
            <a:pPr rtl="0"/>
            <a:r>
              <a:rPr lang="fr-FR" sz="1100" dirty="0"/>
              <a:t>9	limit 8 to </a:t>
            </a:r>
            <a:r>
              <a:rPr lang="fr-FR" sz="1100" dirty="0" err="1"/>
              <a:t>yr</a:t>
            </a:r>
            <a:r>
              <a:rPr lang="fr-FR" sz="1100" dirty="0"/>
              <a:t>=« </a:t>
            </a:r>
            <a:r>
              <a:rPr lang="fr-CA" sz="1100" dirty="0"/>
              <a:t>2016</a:t>
            </a:r>
            <a:r>
              <a:rPr lang="fr-FR" sz="1100" dirty="0"/>
              <a:t> - 2022"	130</a:t>
            </a:r>
            <a:endParaRPr lang="fr-CA" sz="1100" dirty="0"/>
          </a:p>
          <a:p>
            <a:pPr rtl="0"/>
            <a:r>
              <a:rPr lang="fr-FR" sz="1100" dirty="0"/>
              <a:t>10	limit 9 to (</a:t>
            </a:r>
            <a:r>
              <a:rPr lang="fr-FR" sz="1100" dirty="0" err="1"/>
              <a:t>english</a:t>
            </a:r>
            <a:r>
              <a:rPr lang="fr-FR" sz="1100" dirty="0"/>
              <a:t> or </a:t>
            </a:r>
            <a:r>
              <a:rPr lang="fr-FR" sz="1100" dirty="0" err="1"/>
              <a:t>french</a:t>
            </a:r>
            <a:r>
              <a:rPr lang="fr-FR" sz="1100" dirty="0"/>
              <a:t>)	130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A5EB3F-5E90-70C6-AFE9-C7327CE71706}"/>
              </a:ext>
            </a:extLst>
          </p:cNvPr>
          <p:cNvSpPr txBox="1"/>
          <p:nvPr/>
        </p:nvSpPr>
        <p:spPr>
          <a:xfrm>
            <a:off x="1291166" y="1634436"/>
            <a:ext cx="100859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1700" u="sng" dirty="0"/>
              <a:t>La méthodologie a été validée par Loredana Caputo, bibliothécaire professionnelle médicale</a:t>
            </a:r>
            <a:endParaRPr lang="fr-FR" sz="1700" u="sng" dirty="0"/>
          </a:p>
        </p:txBody>
      </p:sp>
      <p:pic>
        <p:nvPicPr>
          <p:cNvPr id="6" name="Image 5" descr="Lunettes de vue posées sur une pile de livres">
            <a:extLst>
              <a:ext uri="{FF2B5EF4-FFF2-40B4-BE49-F238E27FC236}">
                <a16:creationId xmlns:a16="http://schemas.microsoft.com/office/drawing/2014/main" id="{3D2082F4-BAFF-2AD0-2972-035350192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14" r="14355"/>
          <a:stretch/>
        </p:blipFill>
        <p:spPr>
          <a:xfrm>
            <a:off x="1024865" y="2286000"/>
            <a:ext cx="3758592" cy="374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10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90CED2-72DA-49F5-8068-294F7EEF1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43FBEE9-5F5A-4EFB-898C-5D1770B31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31CF04-580E-25BF-55F3-6C90DEE0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4728633"/>
            <a:ext cx="10905066" cy="148590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/>
              <a:t>Méthodologie – </a:t>
            </a:r>
            <a:r>
              <a:rPr lang="en-US" i="1"/>
              <a:t>Critères d’inclusion et d’exclusion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1D0303-B13B-6D28-2D29-607EA9EC3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207" y="643467"/>
            <a:ext cx="4447785" cy="3581400"/>
          </a:xfrm>
        </p:spPr>
        <p:txBody>
          <a:bodyPr/>
          <a:lstStyle/>
          <a:p>
            <a:pPr marL="380208" indent="-380208" defTabSz="905256">
              <a:spcBef>
                <a:spcPts val="990"/>
              </a:spcBef>
              <a:spcAft>
                <a:spcPts val="198"/>
              </a:spcAft>
            </a:pPr>
            <a:r>
              <a:rPr lang="fr-CA" sz="1980" u="sng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INCLUSIONS</a:t>
            </a:r>
          </a:p>
          <a:p>
            <a:pPr marL="380208" indent="-380208" defTabSz="905256">
              <a:spcBef>
                <a:spcPts val="990"/>
              </a:spcBef>
              <a:spcAft>
                <a:spcPts val="198"/>
              </a:spcAft>
              <a:buFont typeface="Arial" panose="020B0604020202020204" pitchFamily="34" charset="0"/>
              <a:buChar char="•"/>
            </a:pPr>
            <a:endParaRPr lang="fr-CA" sz="1980" kern="1200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380208" indent="-380208" defTabSz="905256">
              <a:spcBef>
                <a:spcPts val="990"/>
              </a:spcBef>
              <a:spcAft>
                <a:spcPts val="198"/>
              </a:spcAft>
              <a:buFont typeface="Arial" panose="020B0604020202020204" pitchFamily="34" charset="0"/>
              <a:buChar char="•"/>
            </a:pPr>
            <a:r>
              <a:rPr lang="fr-CA" sz="198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Comparé à Calcipotriol seul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770492-F34C-1952-B11B-3E7587E5D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9008" y="643467"/>
            <a:ext cx="4447785" cy="3581400"/>
          </a:xfrm>
        </p:spPr>
        <p:txBody>
          <a:bodyPr/>
          <a:lstStyle/>
          <a:p>
            <a:pPr marL="380208" indent="-380208" defTabSz="905256">
              <a:spcBef>
                <a:spcPts val="990"/>
              </a:spcBef>
              <a:spcAft>
                <a:spcPts val="198"/>
              </a:spcAft>
            </a:pPr>
            <a:r>
              <a:rPr lang="fr-CA" sz="1980" u="sng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EXCLUSIONS</a:t>
            </a:r>
          </a:p>
          <a:p>
            <a:pPr marL="380208" indent="-380208" defTabSz="905256">
              <a:spcBef>
                <a:spcPts val="990"/>
              </a:spcBef>
              <a:spcAft>
                <a:spcPts val="198"/>
              </a:spcAft>
            </a:pPr>
            <a:endParaRPr lang="fr-CA" sz="1980" kern="1200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380208" indent="-380208" defTabSz="905256">
              <a:spcBef>
                <a:spcPts val="990"/>
              </a:spcBef>
              <a:spcAft>
                <a:spcPts val="198"/>
              </a:spcAft>
              <a:buFont typeface="Arial" panose="020B0604020202020204" pitchFamily="34" charset="0"/>
              <a:buChar char="•"/>
            </a:pPr>
            <a:r>
              <a:rPr lang="fr-CA" sz="198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Formulation mousse</a:t>
            </a:r>
          </a:p>
          <a:p>
            <a:pPr marL="380208" indent="-380208" defTabSz="905256">
              <a:spcBef>
                <a:spcPts val="990"/>
              </a:spcBef>
              <a:spcAft>
                <a:spcPts val="198"/>
              </a:spcAft>
              <a:buFont typeface="Arial" panose="020B0604020202020204" pitchFamily="34" charset="0"/>
              <a:buChar char="•"/>
            </a:pPr>
            <a:r>
              <a:rPr lang="fr-CA" sz="198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Pédiatrie</a:t>
            </a:r>
          </a:p>
          <a:p>
            <a:pPr marL="380208" indent="-380208" defTabSz="905256">
              <a:spcBef>
                <a:spcPts val="990"/>
              </a:spcBef>
              <a:spcAft>
                <a:spcPts val="198"/>
              </a:spcAft>
              <a:buFont typeface="Arial" panose="020B0604020202020204" pitchFamily="34" charset="0"/>
              <a:buChar char="•"/>
            </a:pPr>
            <a:r>
              <a:rPr lang="fr-CA" sz="198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Animaux </a:t>
            </a:r>
          </a:p>
          <a:p>
            <a:pPr marL="380208" indent="-380208" defTabSz="905256">
              <a:spcBef>
                <a:spcPts val="990"/>
              </a:spcBef>
              <a:spcAft>
                <a:spcPts val="198"/>
              </a:spcAft>
              <a:buFont typeface="Arial" panose="020B0604020202020204" pitchFamily="34" charset="0"/>
              <a:buChar char="•"/>
            </a:pPr>
            <a:r>
              <a:rPr lang="fr-CA" sz="198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Appréciation des patients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1725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9044A7-09C0-6461-5178-1B98C97DD4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90800" y="685800"/>
            <a:ext cx="9601200" cy="1485900"/>
          </a:xfrm>
        </p:spPr>
        <p:txBody>
          <a:bodyPr/>
          <a:lstStyle/>
          <a:p>
            <a:r>
              <a:rPr lang="fr-CA" dirty="0"/>
              <a:t>Méthodologie – </a:t>
            </a:r>
            <a:r>
              <a:rPr lang="fr-CA" sz="2800" i="1" dirty="0"/>
              <a:t>Diagramme de flot</a:t>
            </a:r>
            <a:endParaRPr lang="fr-FR" sz="280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3307B-F8CE-3E47-F54C-AD25E0687ABB}"/>
              </a:ext>
            </a:extLst>
          </p:cNvPr>
          <p:cNvSpPr/>
          <p:nvPr/>
        </p:nvSpPr>
        <p:spPr>
          <a:xfrm>
            <a:off x="1890183" y="1665575"/>
            <a:ext cx="2173817" cy="501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solidFill>
                  <a:schemeClr val="tx1"/>
                </a:solidFill>
              </a:rPr>
              <a:t>Medline n=130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BE1C0-45E0-F80C-836D-6B0DFD2D6074}"/>
              </a:ext>
            </a:extLst>
          </p:cNvPr>
          <p:cNvSpPr/>
          <p:nvPr/>
        </p:nvSpPr>
        <p:spPr>
          <a:xfrm>
            <a:off x="4491566" y="1665575"/>
            <a:ext cx="2173817" cy="501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1400" dirty="0">
                <a:solidFill>
                  <a:schemeClr val="tx1"/>
                </a:solidFill>
              </a:rPr>
              <a:t>Embase n= 183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8D17C6-851C-6178-771B-4F1FF8AEF38A}"/>
              </a:ext>
            </a:extLst>
          </p:cNvPr>
          <p:cNvSpPr/>
          <p:nvPr/>
        </p:nvSpPr>
        <p:spPr>
          <a:xfrm>
            <a:off x="7092950" y="1665576"/>
            <a:ext cx="2173817" cy="501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1400" dirty="0">
                <a:solidFill>
                  <a:schemeClr val="tx1"/>
                </a:solidFill>
              </a:rPr>
              <a:t>Cochrane n=0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48F9452-1C23-059C-B05C-3D1B6850BEA4}"/>
              </a:ext>
            </a:extLst>
          </p:cNvPr>
          <p:cNvCxnSpPr>
            <a:cxnSpLocks/>
          </p:cNvCxnSpPr>
          <p:nvPr/>
        </p:nvCxnSpPr>
        <p:spPr>
          <a:xfrm>
            <a:off x="3365500" y="2243667"/>
            <a:ext cx="2021417" cy="423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1789093-4AEF-13B1-A638-3658014909B3}"/>
              </a:ext>
            </a:extLst>
          </p:cNvPr>
          <p:cNvCxnSpPr>
            <a:cxnSpLocks/>
          </p:cNvCxnSpPr>
          <p:nvPr/>
        </p:nvCxnSpPr>
        <p:spPr>
          <a:xfrm flipH="1">
            <a:off x="5715000" y="2243667"/>
            <a:ext cx="2063750" cy="423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9D685AF-7C6B-53AA-3E5A-FA1CD209654E}"/>
              </a:ext>
            </a:extLst>
          </p:cNvPr>
          <p:cNvCxnSpPr>
            <a:cxnSpLocks/>
          </p:cNvCxnSpPr>
          <p:nvPr/>
        </p:nvCxnSpPr>
        <p:spPr>
          <a:xfrm>
            <a:off x="5578474" y="2243667"/>
            <a:ext cx="0" cy="423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EF2C54B-F516-350A-19C9-803985F4EFE2}"/>
              </a:ext>
            </a:extLst>
          </p:cNvPr>
          <p:cNvSpPr/>
          <p:nvPr/>
        </p:nvSpPr>
        <p:spPr>
          <a:xfrm>
            <a:off x="4188883" y="2738967"/>
            <a:ext cx="2779181" cy="687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solidFill>
                  <a:schemeClr val="tx1"/>
                </a:solidFill>
              </a:rPr>
              <a:t>Résultats n=313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813C05-8744-9A1E-E63F-DF0FC32CCB2E}"/>
              </a:ext>
            </a:extLst>
          </p:cNvPr>
          <p:cNvSpPr/>
          <p:nvPr/>
        </p:nvSpPr>
        <p:spPr>
          <a:xfrm>
            <a:off x="4188883" y="3556785"/>
            <a:ext cx="2779181" cy="1004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solidFill>
                  <a:schemeClr val="tx1"/>
                </a:solidFill>
              </a:rPr>
              <a:t>Articles retenus sur la base du titre et du résumé</a:t>
            </a:r>
          </a:p>
          <a:p>
            <a:pPr algn="ctr"/>
            <a:r>
              <a:rPr lang="fr-CA" sz="1400" dirty="0">
                <a:solidFill>
                  <a:schemeClr val="tx1"/>
                </a:solidFill>
              </a:rPr>
              <a:t>n= 6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74EF4B-2F1D-2205-B4A8-220FE39EB0A5}"/>
              </a:ext>
            </a:extLst>
          </p:cNvPr>
          <p:cNvSpPr/>
          <p:nvPr/>
        </p:nvSpPr>
        <p:spPr>
          <a:xfrm>
            <a:off x="4188883" y="4690109"/>
            <a:ext cx="2779181" cy="1004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solidFill>
                  <a:schemeClr val="tx1"/>
                </a:solidFill>
              </a:rPr>
              <a:t>Articles analysés sur la base de la méthodologie</a:t>
            </a:r>
          </a:p>
          <a:p>
            <a:pPr algn="ctr"/>
            <a:r>
              <a:rPr lang="fr-CA" sz="1400" dirty="0">
                <a:solidFill>
                  <a:schemeClr val="tx1"/>
                </a:solidFill>
              </a:rPr>
              <a:t>n=4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DDFC97A-6107-DD46-4EE1-308DCADF2972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>
            <a:off x="5578474" y="3426275"/>
            <a:ext cx="0" cy="130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1C0CC0E-A75C-36B5-F874-EB4C935D50F6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>
            <a:off x="5578474" y="4561417"/>
            <a:ext cx="0" cy="128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4D8E4B2-ADE8-C91B-60DB-1F68D61FA807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6968064" y="3779092"/>
            <a:ext cx="990603" cy="280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6FA32E4D-80E1-2D00-21C1-3B46BEB3B369}"/>
              </a:ext>
            </a:extLst>
          </p:cNvPr>
          <p:cNvSpPr/>
          <p:nvPr/>
        </p:nvSpPr>
        <p:spPr>
          <a:xfrm>
            <a:off x="8041215" y="3148084"/>
            <a:ext cx="2779181" cy="10046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solidFill>
                  <a:schemeClr val="tx1"/>
                </a:solidFill>
              </a:rPr>
              <a:t>Articles exclus</a:t>
            </a:r>
          </a:p>
          <a:p>
            <a:pPr algn="ctr"/>
            <a:r>
              <a:rPr lang="fr-CA" sz="1400" dirty="0">
                <a:solidFill>
                  <a:schemeClr val="tx1"/>
                </a:solidFill>
              </a:rPr>
              <a:t>n= 309</a:t>
            </a:r>
          </a:p>
          <a:p>
            <a:pPr algn="ctr"/>
            <a:r>
              <a:rPr lang="fr-CA" sz="1400" dirty="0">
                <a:solidFill>
                  <a:schemeClr val="tx1"/>
                </a:solidFill>
              </a:rPr>
              <a:t>(inclusions/exclusions)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10667A5-45CD-2B00-6D54-73CA2E3ABFF5}"/>
              </a:ext>
            </a:extLst>
          </p:cNvPr>
          <p:cNvSpPr/>
          <p:nvPr/>
        </p:nvSpPr>
        <p:spPr>
          <a:xfrm>
            <a:off x="8041215" y="4418934"/>
            <a:ext cx="2779181" cy="10046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1400" dirty="0">
                <a:solidFill>
                  <a:schemeClr val="tx1"/>
                </a:solidFill>
              </a:rPr>
              <a:t>Articles exclus</a:t>
            </a:r>
          </a:p>
          <a:p>
            <a:pPr algn="ctr"/>
            <a:r>
              <a:rPr lang="fr-CA" sz="1400" dirty="0">
                <a:solidFill>
                  <a:schemeClr val="tx1"/>
                </a:solidFill>
              </a:rPr>
              <a:t>n= 2</a:t>
            </a:r>
          </a:p>
          <a:p>
            <a:pPr algn="ctr"/>
            <a:r>
              <a:rPr lang="fr-CA" sz="1400" dirty="0">
                <a:solidFill>
                  <a:schemeClr val="tx1"/>
                </a:solidFill>
              </a:rPr>
              <a:t>(Doublons)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BEB988AF-1F79-58E7-C077-F10B7D419E10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6968064" y="4914234"/>
            <a:ext cx="990603" cy="278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5FEF8B52-5BB8-C88C-D337-0B258E9553C2}"/>
              </a:ext>
            </a:extLst>
          </p:cNvPr>
          <p:cNvSpPr/>
          <p:nvPr/>
        </p:nvSpPr>
        <p:spPr>
          <a:xfrm>
            <a:off x="4188882" y="5828325"/>
            <a:ext cx="2779181" cy="5534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solidFill>
                  <a:schemeClr val="bg1"/>
                </a:solidFill>
              </a:rPr>
              <a:t>Articles inclus</a:t>
            </a:r>
          </a:p>
          <a:p>
            <a:pPr algn="ctr"/>
            <a:r>
              <a:rPr lang="fr-CA" sz="1400">
                <a:solidFill>
                  <a:schemeClr val="bg1"/>
                </a:solidFill>
              </a:rPr>
              <a:t>n=4</a:t>
            </a:r>
            <a:endParaRPr lang="fr-FR" sz="1400" dirty="0">
              <a:solidFill>
                <a:schemeClr val="bg1"/>
              </a:solidFill>
            </a:endParaRP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27507B75-DD05-357F-6E1E-21785B7AC7E7}"/>
              </a:ext>
            </a:extLst>
          </p:cNvPr>
          <p:cNvCxnSpPr>
            <a:cxnSpLocks/>
            <a:stCxn id="30" idx="2"/>
            <a:endCxn id="57" idx="0"/>
          </p:cNvCxnSpPr>
          <p:nvPr/>
        </p:nvCxnSpPr>
        <p:spPr>
          <a:xfrm flipH="1">
            <a:off x="5578473" y="5694741"/>
            <a:ext cx="1" cy="133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555989"/>
      </p:ext>
    </p:extLst>
  </p:cSld>
  <p:clrMapOvr>
    <a:masterClrMapping/>
  </p:clrMapOvr>
</p:sld>
</file>

<file path=ppt/theme/theme1.xml><?xml version="1.0" encoding="utf-8"?>
<a:theme xmlns:a="http://schemas.openxmlformats.org/drawingml/2006/main" name="Cadrer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1652</Words>
  <Application>Microsoft Office PowerPoint</Application>
  <PresentationFormat>Grand écran</PresentationFormat>
  <Paragraphs>179</Paragraphs>
  <Slides>21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Franklin Gothic Book</vt:lpstr>
      <vt:lpstr>Cadrer</vt:lpstr>
      <vt:lpstr>Psoriasis: le comprendre, le traiter et le prévenir</vt:lpstr>
      <vt:lpstr>Conflits d’intérêt</vt:lpstr>
      <vt:lpstr>Objectifs de la présentation</vt:lpstr>
      <vt:lpstr>Introduction </vt:lpstr>
      <vt:lpstr>Avoir une forme modérée à grave de psoriasis Double votre risque D’avoir des comportements suicidaires </vt:lpstr>
      <vt:lpstr>PICO</vt:lpstr>
      <vt:lpstr>Méthodologie - Stratégie de recherche</vt:lpstr>
      <vt:lpstr>Méthodologie – Critères d’inclusion et d’exclusion</vt:lpstr>
      <vt:lpstr>Méthodologie – Diagramme de flot</vt:lpstr>
      <vt:lpstr>PASI (Psoriasis Area Severity Index) – Un bref rappel!</vt:lpstr>
      <vt:lpstr>Clinical efficacy and safety of using calcipotriol–betamethasone compounding agent for psoriasis treatment: a systematic review and meta‐analysis - - - Par Ren, J et al.</vt:lpstr>
      <vt:lpstr>Comparison of safety and efficacy between calcipotriol plus betamethasone dipropionate gel and calcipotriol scalp solution as long-term treatment for scalp psoriasis in Chinese patients: a national, multicentre, prospective, randomized, active-controlled phase 4 trial  - - - Par Liu, L et al.</vt:lpstr>
      <vt:lpstr>Systematic review and practical guidance on the use of topical calcipotriol and topical calcipotriol with betamethasone dipropionate as long-term therapy for mild-to-moderate plaque psoriasis - - - Par Zhao, Y et al.</vt:lpstr>
      <vt:lpstr>Topical calcipotriol/betamethasone dipropionate for psoriasis vulgaris: A systematic review- - - - - Par Yan, R et al.</vt:lpstr>
      <vt:lpstr>Résultats</vt:lpstr>
      <vt:lpstr>En bref </vt:lpstr>
      <vt:lpstr>Pour ma revue brève</vt:lpstr>
      <vt:lpstr>Conclusion</vt:lpstr>
      <vt:lpstr>Pratico-pratique!</vt:lpstr>
      <vt:lpstr>Présentation PowerPoint</vt:lpstr>
      <vt:lpstr>Bibliographie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Psoriasis: le comprendre, le traiter et le prévenir</dc:title>
  <dc:creator>Jasmine Boucher</dc:creator>
  <cp:lastModifiedBy>Charles Paquette</cp:lastModifiedBy>
  <cp:revision>11</cp:revision>
  <dcterms:created xsi:type="dcterms:W3CDTF">2022-11-03T14:22:22Z</dcterms:created>
  <dcterms:modified xsi:type="dcterms:W3CDTF">2023-05-29T01:11:56Z</dcterms:modified>
</cp:coreProperties>
</file>