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8"/>
  </p:notesMasterIdLst>
  <p:sldIdLst>
    <p:sldId id="256" r:id="rId2"/>
    <p:sldId id="272" r:id="rId3"/>
    <p:sldId id="257" r:id="rId4"/>
    <p:sldId id="259" r:id="rId5"/>
    <p:sldId id="260" r:id="rId6"/>
    <p:sldId id="261" r:id="rId7"/>
    <p:sldId id="263" r:id="rId8"/>
    <p:sldId id="264" r:id="rId9"/>
    <p:sldId id="273" r:id="rId10"/>
    <p:sldId id="267" r:id="rId11"/>
    <p:sldId id="268" r:id="rId12"/>
    <p:sldId id="266" r:id="rId13"/>
    <p:sldId id="269" r:id="rId14"/>
    <p:sldId id="274"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B79CBD-79D5-4CD6-B5AA-00EE67725890}"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fr-CA"/>
        </a:p>
      </dgm:t>
    </dgm:pt>
    <dgm:pt modelId="{EBC9F961-2360-44DE-8884-835BF5503A79}">
      <dgm:prSet phldrT="[Texte]"/>
      <dgm:spPr/>
      <dgm:t>
        <a:bodyPr/>
        <a:lstStyle/>
        <a:p>
          <a:r>
            <a:rPr lang="fr-CA"/>
            <a:t>Interrogation de la base de donnée PubMed </a:t>
          </a:r>
        </a:p>
      </dgm:t>
    </dgm:pt>
    <dgm:pt modelId="{5E7F7C22-82AB-4EA4-A015-1F96C9B85B2A}" type="parTrans" cxnId="{57A45A0D-6C90-43C7-A3F7-8208797800EC}">
      <dgm:prSet/>
      <dgm:spPr/>
      <dgm:t>
        <a:bodyPr/>
        <a:lstStyle/>
        <a:p>
          <a:endParaRPr lang="fr-CA"/>
        </a:p>
      </dgm:t>
    </dgm:pt>
    <dgm:pt modelId="{A77FE5DB-26E8-43E8-B2CA-E4F789026853}" type="sibTrans" cxnId="{57A45A0D-6C90-43C7-A3F7-8208797800EC}">
      <dgm:prSet/>
      <dgm:spPr/>
      <dgm:t>
        <a:bodyPr/>
        <a:lstStyle/>
        <a:p>
          <a:endParaRPr lang="fr-CA"/>
        </a:p>
      </dgm:t>
    </dgm:pt>
    <dgm:pt modelId="{0412C538-874B-4CB3-B59E-F67458C1A123}">
      <dgm:prSet phldrT="[Texte]"/>
      <dgm:spPr/>
      <dgm:t>
        <a:bodyPr/>
        <a:lstStyle/>
        <a:p>
          <a:r>
            <a:rPr lang="fr-CA" dirty="0"/>
            <a:t>Mots-clés titre/résumé:</a:t>
          </a:r>
        </a:p>
        <a:p>
          <a:r>
            <a:rPr lang="fr-CA" dirty="0"/>
            <a:t>-Dépression</a:t>
          </a:r>
        </a:p>
        <a:p>
          <a:r>
            <a:rPr lang="fr-CA" dirty="0"/>
            <a:t>-Insomnie</a:t>
          </a:r>
        </a:p>
        <a:p>
          <a:r>
            <a:rPr lang="fr-CA" dirty="0"/>
            <a:t>--Articles récents (5ans)</a:t>
          </a:r>
        </a:p>
      </dgm:t>
    </dgm:pt>
    <dgm:pt modelId="{AE703052-9B54-452F-8C3C-7D3FCAF65C66}" type="parTrans" cxnId="{E88D54CA-9397-4A0D-9079-D5BE396CFC2C}">
      <dgm:prSet/>
      <dgm:spPr/>
      <dgm:t>
        <a:bodyPr/>
        <a:lstStyle/>
        <a:p>
          <a:endParaRPr lang="fr-CA"/>
        </a:p>
      </dgm:t>
    </dgm:pt>
    <dgm:pt modelId="{00E8E3F3-892B-4CD0-8154-9390ED9C3561}" type="sibTrans" cxnId="{E88D54CA-9397-4A0D-9079-D5BE396CFC2C}">
      <dgm:prSet/>
      <dgm:spPr/>
      <dgm:t>
        <a:bodyPr/>
        <a:lstStyle/>
        <a:p>
          <a:endParaRPr lang="fr-CA"/>
        </a:p>
      </dgm:t>
    </dgm:pt>
    <dgm:pt modelId="{5F4A3155-F7CA-4F62-971D-3413C956F28E}">
      <dgm:prSet phldrT="[Texte]"/>
      <dgm:spPr/>
      <dgm:t>
        <a:bodyPr/>
        <a:lstStyle/>
        <a:p>
          <a:r>
            <a:rPr lang="fr-CA" dirty="0"/>
            <a:t>n = 331</a:t>
          </a:r>
        </a:p>
      </dgm:t>
    </dgm:pt>
    <dgm:pt modelId="{23C373E6-B2D1-453E-8493-2CB18E431FF3}" type="parTrans" cxnId="{93335D19-FAC1-4C27-A77F-C89AFABBD193}">
      <dgm:prSet/>
      <dgm:spPr/>
      <dgm:t>
        <a:bodyPr/>
        <a:lstStyle/>
        <a:p>
          <a:endParaRPr lang="fr-CA"/>
        </a:p>
      </dgm:t>
    </dgm:pt>
    <dgm:pt modelId="{F7092BD1-8A59-493F-B6CB-F84EE1AB6CC3}" type="sibTrans" cxnId="{93335D19-FAC1-4C27-A77F-C89AFABBD193}">
      <dgm:prSet/>
      <dgm:spPr/>
      <dgm:t>
        <a:bodyPr/>
        <a:lstStyle/>
        <a:p>
          <a:endParaRPr lang="fr-CA"/>
        </a:p>
      </dgm:t>
    </dgm:pt>
    <dgm:pt modelId="{35F4A2C4-C0E6-48C8-A2F0-BEADC89AD24A}">
      <dgm:prSet phldrT="[Texte]"/>
      <dgm:spPr/>
      <dgm:t>
        <a:bodyPr/>
        <a:lstStyle/>
        <a:p>
          <a:r>
            <a:rPr lang="fr-CA"/>
            <a:t>Première épuration</a:t>
          </a:r>
        </a:p>
      </dgm:t>
    </dgm:pt>
    <dgm:pt modelId="{66F48205-7ADA-442E-AF17-9DAF1A30391C}" type="parTrans" cxnId="{2A20263B-5BAD-4708-A1AF-64F83E11D3B6}">
      <dgm:prSet/>
      <dgm:spPr/>
      <dgm:t>
        <a:bodyPr/>
        <a:lstStyle/>
        <a:p>
          <a:endParaRPr lang="fr-CA"/>
        </a:p>
      </dgm:t>
    </dgm:pt>
    <dgm:pt modelId="{83DE8A9A-D402-47BD-9462-50764D4D5DE4}" type="sibTrans" cxnId="{2A20263B-5BAD-4708-A1AF-64F83E11D3B6}">
      <dgm:prSet/>
      <dgm:spPr/>
      <dgm:t>
        <a:bodyPr/>
        <a:lstStyle/>
        <a:p>
          <a:endParaRPr lang="fr-CA"/>
        </a:p>
      </dgm:t>
    </dgm:pt>
    <dgm:pt modelId="{AA68CDDB-CFE2-4AFD-A17D-24F6B81F62FB}">
      <dgm:prSet phldrT="[Texte]"/>
      <dgm:spPr/>
      <dgm:t>
        <a:bodyPr/>
        <a:lstStyle/>
        <a:p>
          <a:r>
            <a:rPr lang="fr-CA" dirty="0"/>
            <a:t>Critères d’exclusions ainsi que pertinence versus question PICO</a:t>
          </a:r>
        </a:p>
      </dgm:t>
    </dgm:pt>
    <dgm:pt modelId="{2F857325-ED53-4969-96DA-8F07E13916E2}" type="parTrans" cxnId="{F5350D74-8344-49FA-810D-2B6ADF426A55}">
      <dgm:prSet/>
      <dgm:spPr/>
      <dgm:t>
        <a:bodyPr/>
        <a:lstStyle/>
        <a:p>
          <a:endParaRPr lang="fr-CA"/>
        </a:p>
      </dgm:t>
    </dgm:pt>
    <dgm:pt modelId="{717C87BD-51DE-47D1-B62A-F398B2C7DB7D}" type="sibTrans" cxnId="{F5350D74-8344-49FA-810D-2B6ADF426A55}">
      <dgm:prSet/>
      <dgm:spPr/>
      <dgm:t>
        <a:bodyPr/>
        <a:lstStyle/>
        <a:p>
          <a:endParaRPr lang="fr-CA"/>
        </a:p>
      </dgm:t>
    </dgm:pt>
    <dgm:pt modelId="{BBA535AD-6779-4301-96D0-CCB4526ECCEE}">
      <dgm:prSet phldrT="[Texte]"/>
      <dgm:spPr/>
      <dgm:t>
        <a:bodyPr/>
        <a:lstStyle/>
        <a:p>
          <a:r>
            <a:rPr lang="fr-CA" dirty="0"/>
            <a:t>n = 13</a:t>
          </a:r>
        </a:p>
      </dgm:t>
    </dgm:pt>
    <dgm:pt modelId="{3AABBE22-12E9-447A-9F43-9785E8D5E034}" type="parTrans" cxnId="{44A2CFBC-6806-4A59-B023-315C5C4C9BA6}">
      <dgm:prSet/>
      <dgm:spPr/>
      <dgm:t>
        <a:bodyPr/>
        <a:lstStyle/>
        <a:p>
          <a:endParaRPr lang="fr-CA"/>
        </a:p>
      </dgm:t>
    </dgm:pt>
    <dgm:pt modelId="{E3E63392-F88F-49CC-AFC4-277A1E409A13}" type="sibTrans" cxnId="{44A2CFBC-6806-4A59-B023-315C5C4C9BA6}">
      <dgm:prSet/>
      <dgm:spPr/>
      <dgm:t>
        <a:bodyPr/>
        <a:lstStyle/>
        <a:p>
          <a:endParaRPr lang="fr-CA"/>
        </a:p>
      </dgm:t>
    </dgm:pt>
    <dgm:pt modelId="{708C5D32-A68D-4C2A-AF94-C8D78057282C}">
      <dgm:prSet phldrT="[Texte]"/>
      <dgm:spPr/>
      <dgm:t>
        <a:bodyPr/>
        <a:lstStyle/>
        <a:p>
          <a:r>
            <a:rPr lang="fr-CA"/>
            <a:t>Deuxième épuration</a:t>
          </a:r>
        </a:p>
      </dgm:t>
    </dgm:pt>
    <dgm:pt modelId="{69724348-5ACB-4746-9036-86E306CC23F0}" type="parTrans" cxnId="{C16B4326-582C-45D8-A825-019EF2D39BCF}">
      <dgm:prSet/>
      <dgm:spPr/>
      <dgm:t>
        <a:bodyPr/>
        <a:lstStyle/>
        <a:p>
          <a:endParaRPr lang="fr-CA"/>
        </a:p>
      </dgm:t>
    </dgm:pt>
    <dgm:pt modelId="{7DDAB843-8D86-4FC5-BB82-5C08472D4605}" type="sibTrans" cxnId="{C16B4326-582C-45D8-A825-019EF2D39BCF}">
      <dgm:prSet/>
      <dgm:spPr/>
      <dgm:t>
        <a:bodyPr/>
        <a:lstStyle/>
        <a:p>
          <a:endParaRPr lang="fr-CA"/>
        </a:p>
      </dgm:t>
    </dgm:pt>
    <dgm:pt modelId="{8313A1F2-DBF3-4297-8539-AC1EAF74490C}">
      <dgm:prSet phldrT="[Texte]"/>
      <dgm:spPr/>
      <dgm:t>
        <a:bodyPr/>
        <a:lstStyle/>
        <a:p>
          <a:r>
            <a:rPr lang="fr-CA" dirty="0"/>
            <a:t>8 articles exclus</a:t>
          </a:r>
        </a:p>
        <a:p>
          <a:r>
            <a:rPr lang="fr-CA" dirty="0"/>
            <a:t>n= 3 population trop précise</a:t>
          </a:r>
        </a:p>
        <a:p>
          <a:r>
            <a:rPr lang="fr-CA" dirty="0"/>
            <a:t>n= 1 atelier collaboratif</a:t>
          </a:r>
        </a:p>
        <a:p>
          <a:r>
            <a:rPr lang="fr-CA" dirty="0"/>
            <a:t>n=4 lien faible avec question PICO</a:t>
          </a:r>
        </a:p>
      </dgm:t>
    </dgm:pt>
    <dgm:pt modelId="{752241B6-627F-4222-91D6-3E3CE41936DF}" type="parTrans" cxnId="{5F5E9B8A-851A-4D15-97CB-338C7A5FE03A}">
      <dgm:prSet/>
      <dgm:spPr/>
      <dgm:t>
        <a:bodyPr/>
        <a:lstStyle/>
        <a:p>
          <a:endParaRPr lang="fr-CA"/>
        </a:p>
      </dgm:t>
    </dgm:pt>
    <dgm:pt modelId="{7A346D45-3E24-4C86-A8C7-A6C149DFED9E}" type="sibTrans" cxnId="{5F5E9B8A-851A-4D15-97CB-338C7A5FE03A}">
      <dgm:prSet/>
      <dgm:spPr/>
      <dgm:t>
        <a:bodyPr/>
        <a:lstStyle/>
        <a:p>
          <a:endParaRPr lang="fr-CA"/>
        </a:p>
      </dgm:t>
    </dgm:pt>
    <dgm:pt modelId="{FCC45CE5-5861-4F23-84AC-C428A347C337}">
      <dgm:prSet phldrT="[Texte]"/>
      <dgm:spPr/>
      <dgm:t>
        <a:bodyPr/>
        <a:lstStyle/>
        <a:p>
          <a:r>
            <a:rPr lang="fr-CA" dirty="0"/>
            <a:t>n = 5</a:t>
          </a:r>
        </a:p>
        <a:p>
          <a:r>
            <a:rPr lang="fr-CA" dirty="0"/>
            <a:t>Sélection pour la revue de la littérature</a:t>
          </a:r>
        </a:p>
      </dgm:t>
    </dgm:pt>
    <dgm:pt modelId="{0427F707-5ACB-41F3-896C-69BF8CEA508C}" type="parTrans" cxnId="{D55767B5-D614-4EDD-A367-340B0318B960}">
      <dgm:prSet/>
      <dgm:spPr/>
      <dgm:t>
        <a:bodyPr/>
        <a:lstStyle/>
        <a:p>
          <a:endParaRPr lang="fr-CA"/>
        </a:p>
      </dgm:t>
    </dgm:pt>
    <dgm:pt modelId="{E44E34C7-D0D6-43A9-951D-BDF3055451AB}" type="sibTrans" cxnId="{D55767B5-D614-4EDD-A367-340B0318B960}">
      <dgm:prSet/>
      <dgm:spPr/>
      <dgm:t>
        <a:bodyPr/>
        <a:lstStyle/>
        <a:p>
          <a:endParaRPr lang="fr-CA"/>
        </a:p>
      </dgm:t>
    </dgm:pt>
    <dgm:pt modelId="{FB73E1AF-7C4A-4AA1-94DF-49798F06C1A9}" type="pres">
      <dgm:prSet presAssocID="{9AB79CBD-79D5-4CD6-B5AA-00EE67725890}" presName="Name0" presStyleCnt="0">
        <dgm:presLayoutVars>
          <dgm:dir/>
          <dgm:resizeHandles val="exact"/>
        </dgm:presLayoutVars>
      </dgm:prSet>
      <dgm:spPr/>
    </dgm:pt>
    <dgm:pt modelId="{C71E23BB-474C-47DE-BA8E-F9915A6E8B43}" type="pres">
      <dgm:prSet presAssocID="{EBC9F961-2360-44DE-8884-835BF5503A79}" presName="node" presStyleLbl="node1" presStyleIdx="0" presStyleCnt="9">
        <dgm:presLayoutVars>
          <dgm:bulletEnabled val="1"/>
        </dgm:presLayoutVars>
      </dgm:prSet>
      <dgm:spPr/>
    </dgm:pt>
    <dgm:pt modelId="{DF1C632A-CBBF-45A4-B39A-D8AE44612348}" type="pres">
      <dgm:prSet presAssocID="{A77FE5DB-26E8-43E8-B2CA-E4F789026853}" presName="sibTrans" presStyleLbl="sibTrans1D1" presStyleIdx="0" presStyleCnt="8"/>
      <dgm:spPr/>
    </dgm:pt>
    <dgm:pt modelId="{63A20FAC-4813-40BB-9FE8-DB3FE69CF4FA}" type="pres">
      <dgm:prSet presAssocID="{A77FE5DB-26E8-43E8-B2CA-E4F789026853}" presName="connectorText" presStyleLbl="sibTrans1D1" presStyleIdx="0" presStyleCnt="8"/>
      <dgm:spPr/>
    </dgm:pt>
    <dgm:pt modelId="{6F0EEE8E-A884-4610-A7E5-9FED206A7597}" type="pres">
      <dgm:prSet presAssocID="{0412C538-874B-4CB3-B59E-F67458C1A123}" presName="node" presStyleLbl="node1" presStyleIdx="1" presStyleCnt="9">
        <dgm:presLayoutVars>
          <dgm:bulletEnabled val="1"/>
        </dgm:presLayoutVars>
      </dgm:prSet>
      <dgm:spPr/>
    </dgm:pt>
    <dgm:pt modelId="{9952A842-25D8-4BD5-AF59-1AD8FB6A66B2}" type="pres">
      <dgm:prSet presAssocID="{00E8E3F3-892B-4CD0-8154-9390ED9C3561}" presName="sibTrans" presStyleLbl="sibTrans1D1" presStyleIdx="1" presStyleCnt="8"/>
      <dgm:spPr/>
    </dgm:pt>
    <dgm:pt modelId="{940FC2D2-B241-4B3C-8715-2AD1A7FA5E08}" type="pres">
      <dgm:prSet presAssocID="{00E8E3F3-892B-4CD0-8154-9390ED9C3561}" presName="connectorText" presStyleLbl="sibTrans1D1" presStyleIdx="1" presStyleCnt="8"/>
      <dgm:spPr/>
    </dgm:pt>
    <dgm:pt modelId="{2360C663-E1F9-4DF4-94F7-A415B4FCE237}" type="pres">
      <dgm:prSet presAssocID="{5F4A3155-F7CA-4F62-971D-3413C956F28E}" presName="node" presStyleLbl="node1" presStyleIdx="2" presStyleCnt="9">
        <dgm:presLayoutVars>
          <dgm:bulletEnabled val="1"/>
        </dgm:presLayoutVars>
      </dgm:prSet>
      <dgm:spPr/>
    </dgm:pt>
    <dgm:pt modelId="{6D762876-F09A-445C-B56E-5EB671E9219F}" type="pres">
      <dgm:prSet presAssocID="{F7092BD1-8A59-493F-B6CB-F84EE1AB6CC3}" presName="sibTrans" presStyleLbl="sibTrans1D1" presStyleIdx="2" presStyleCnt="8"/>
      <dgm:spPr/>
    </dgm:pt>
    <dgm:pt modelId="{A95935B5-1AD4-4A3A-BE52-73DC7F5CD8C6}" type="pres">
      <dgm:prSet presAssocID="{F7092BD1-8A59-493F-B6CB-F84EE1AB6CC3}" presName="connectorText" presStyleLbl="sibTrans1D1" presStyleIdx="2" presStyleCnt="8"/>
      <dgm:spPr/>
    </dgm:pt>
    <dgm:pt modelId="{AB242462-D4FA-4961-86C6-4187716C3B03}" type="pres">
      <dgm:prSet presAssocID="{35F4A2C4-C0E6-48C8-A2F0-BEADC89AD24A}" presName="node" presStyleLbl="node1" presStyleIdx="3" presStyleCnt="9">
        <dgm:presLayoutVars>
          <dgm:bulletEnabled val="1"/>
        </dgm:presLayoutVars>
      </dgm:prSet>
      <dgm:spPr/>
    </dgm:pt>
    <dgm:pt modelId="{277816CC-6BB2-4ECB-9322-FFA3750E124E}" type="pres">
      <dgm:prSet presAssocID="{83DE8A9A-D402-47BD-9462-50764D4D5DE4}" presName="sibTrans" presStyleLbl="sibTrans1D1" presStyleIdx="3" presStyleCnt="8"/>
      <dgm:spPr/>
    </dgm:pt>
    <dgm:pt modelId="{BC56FE25-6636-4549-BF4B-553807B0F37A}" type="pres">
      <dgm:prSet presAssocID="{83DE8A9A-D402-47BD-9462-50764D4D5DE4}" presName="connectorText" presStyleLbl="sibTrans1D1" presStyleIdx="3" presStyleCnt="8"/>
      <dgm:spPr/>
    </dgm:pt>
    <dgm:pt modelId="{4AB61627-AF83-4DB1-870C-3538C2D5DBE0}" type="pres">
      <dgm:prSet presAssocID="{AA68CDDB-CFE2-4AFD-A17D-24F6B81F62FB}" presName="node" presStyleLbl="node1" presStyleIdx="4" presStyleCnt="9">
        <dgm:presLayoutVars>
          <dgm:bulletEnabled val="1"/>
        </dgm:presLayoutVars>
      </dgm:prSet>
      <dgm:spPr/>
    </dgm:pt>
    <dgm:pt modelId="{2CB054E0-3645-4C2B-BB6E-B1958FC21E74}" type="pres">
      <dgm:prSet presAssocID="{717C87BD-51DE-47D1-B62A-F398B2C7DB7D}" presName="sibTrans" presStyleLbl="sibTrans1D1" presStyleIdx="4" presStyleCnt="8"/>
      <dgm:spPr/>
    </dgm:pt>
    <dgm:pt modelId="{232B652C-DF03-4B67-AFEB-D5D7FA921A01}" type="pres">
      <dgm:prSet presAssocID="{717C87BD-51DE-47D1-B62A-F398B2C7DB7D}" presName="connectorText" presStyleLbl="sibTrans1D1" presStyleIdx="4" presStyleCnt="8"/>
      <dgm:spPr/>
    </dgm:pt>
    <dgm:pt modelId="{971ACF55-6D25-417B-B9A6-45BEB77AF9E4}" type="pres">
      <dgm:prSet presAssocID="{BBA535AD-6779-4301-96D0-CCB4526ECCEE}" presName="node" presStyleLbl="node1" presStyleIdx="5" presStyleCnt="9">
        <dgm:presLayoutVars>
          <dgm:bulletEnabled val="1"/>
        </dgm:presLayoutVars>
      </dgm:prSet>
      <dgm:spPr/>
    </dgm:pt>
    <dgm:pt modelId="{29E5C0FC-84BA-4686-B5E0-F46C36529E31}" type="pres">
      <dgm:prSet presAssocID="{E3E63392-F88F-49CC-AFC4-277A1E409A13}" presName="sibTrans" presStyleLbl="sibTrans1D1" presStyleIdx="5" presStyleCnt="8"/>
      <dgm:spPr/>
    </dgm:pt>
    <dgm:pt modelId="{AD94EA99-32C6-4E5B-ABCA-0742B2169109}" type="pres">
      <dgm:prSet presAssocID="{E3E63392-F88F-49CC-AFC4-277A1E409A13}" presName="connectorText" presStyleLbl="sibTrans1D1" presStyleIdx="5" presStyleCnt="8"/>
      <dgm:spPr/>
    </dgm:pt>
    <dgm:pt modelId="{A4F06EB0-D0E5-4193-B884-1EEB9947C522}" type="pres">
      <dgm:prSet presAssocID="{708C5D32-A68D-4C2A-AF94-C8D78057282C}" presName="node" presStyleLbl="node1" presStyleIdx="6" presStyleCnt="9">
        <dgm:presLayoutVars>
          <dgm:bulletEnabled val="1"/>
        </dgm:presLayoutVars>
      </dgm:prSet>
      <dgm:spPr/>
    </dgm:pt>
    <dgm:pt modelId="{8B2AF48C-756E-47E6-A25F-7DFD8F9AD36B}" type="pres">
      <dgm:prSet presAssocID="{7DDAB843-8D86-4FC5-BB82-5C08472D4605}" presName="sibTrans" presStyleLbl="sibTrans1D1" presStyleIdx="6" presStyleCnt="8"/>
      <dgm:spPr/>
    </dgm:pt>
    <dgm:pt modelId="{09C2F3A1-162E-4C8F-AB5C-6EA24D5AEE6D}" type="pres">
      <dgm:prSet presAssocID="{7DDAB843-8D86-4FC5-BB82-5C08472D4605}" presName="connectorText" presStyleLbl="sibTrans1D1" presStyleIdx="6" presStyleCnt="8"/>
      <dgm:spPr/>
    </dgm:pt>
    <dgm:pt modelId="{006F3FA1-D4EF-4346-A610-22F7C226EF3C}" type="pres">
      <dgm:prSet presAssocID="{8313A1F2-DBF3-4297-8539-AC1EAF74490C}" presName="node" presStyleLbl="node1" presStyleIdx="7" presStyleCnt="9">
        <dgm:presLayoutVars>
          <dgm:bulletEnabled val="1"/>
        </dgm:presLayoutVars>
      </dgm:prSet>
      <dgm:spPr/>
    </dgm:pt>
    <dgm:pt modelId="{13131899-8AC9-4F88-A6CA-4484C32F49B6}" type="pres">
      <dgm:prSet presAssocID="{7A346D45-3E24-4C86-A8C7-A6C149DFED9E}" presName="sibTrans" presStyleLbl="sibTrans1D1" presStyleIdx="7" presStyleCnt="8"/>
      <dgm:spPr/>
    </dgm:pt>
    <dgm:pt modelId="{ADBA9B69-B566-4743-AB80-A9AD38B10C20}" type="pres">
      <dgm:prSet presAssocID="{7A346D45-3E24-4C86-A8C7-A6C149DFED9E}" presName="connectorText" presStyleLbl="sibTrans1D1" presStyleIdx="7" presStyleCnt="8"/>
      <dgm:spPr/>
    </dgm:pt>
    <dgm:pt modelId="{2198EA06-2FCA-4686-B628-2E1B91E6C2D9}" type="pres">
      <dgm:prSet presAssocID="{FCC45CE5-5861-4F23-84AC-C428A347C337}" presName="node" presStyleLbl="node1" presStyleIdx="8" presStyleCnt="9">
        <dgm:presLayoutVars>
          <dgm:bulletEnabled val="1"/>
        </dgm:presLayoutVars>
      </dgm:prSet>
      <dgm:spPr/>
    </dgm:pt>
  </dgm:ptLst>
  <dgm:cxnLst>
    <dgm:cxn modelId="{3C852304-823B-491F-BE07-E6086CADD267}" type="presOf" srcId="{0412C538-874B-4CB3-B59E-F67458C1A123}" destId="{6F0EEE8E-A884-4610-A7E5-9FED206A7597}" srcOrd="0" destOrd="0" presId="urn:microsoft.com/office/officeart/2005/8/layout/bProcess3"/>
    <dgm:cxn modelId="{57A45A0D-6C90-43C7-A3F7-8208797800EC}" srcId="{9AB79CBD-79D5-4CD6-B5AA-00EE67725890}" destId="{EBC9F961-2360-44DE-8884-835BF5503A79}" srcOrd="0" destOrd="0" parTransId="{5E7F7C22-82AB-4EA4-A015-1F96C9B85B2A}" sibTransId="{A77FE5DB-26E8-43E8-B2CA-E4F789026853}"/>
    <dgm:cxn modelId="{C084B014-CC28-4942-B497-A67100303E9A}" type="presOf" srcId="{7DDAB843-8D86-4FC5-BB82-5C08472D4605}" destId="{09C2F3A1-162E-4C8F-AB5C-6EA24D5AEE6D}" srcOrd="1" destOrd="0" presId="urn:microsoft.com/office/officeart/2005/8/layout/bProcess3"/>
    <dgm:cxn modelId="{93335D19-FAC1-4C27-A77F-C89AFABBD193}" srcId="{9AB79CBD-79D5-4CD6-B5AA-00EE67725890}" destId="{5F4A3155-F7CA-4F62-971D-3413C956F28E}" srcOrd="2" destOrd="0" parTransId="{23C373E6-B2D1-453E-8493-2CB18E431FF3}" sibTransId="{F7092BD1-8A59-493F-B6CB-F84EE1AB6CC3}"/>
    <dgm:cxn modelId="{4951E21E-1C24-4705-8B17-841E4357385F}" type="presOf" srcId="{E3E63392-F88F-49CC-AFC4-277A1E409A13}" destId="{AD94EA99-32C6-4E5B-ABCA-0742B2169109}" srcOrd="1" destOrd="0" presId="urn:microsoft.com/office/officeart/2005/8/layout/bProcess3"/>
    <dgm:cxn modelId="{C16B4326-582C-45D8-A825-019EF2D39BCF}" srcId="{9AB79CBD-79D5-4CD6-B5AA-00EE67725890}" destId="{708C5D32-A68D-4C2A-AF94-C8D78057282C}" srcOrd="6" destOrd="0" parTransId="{69724348-5ACB-4746-9036-86E306CC23F0}" sibTransId="{7DDAB843-8D86-4FC5-BB82-5C08472D4605}"/>
    <dgm:cxn modelId="{50A0B126-3EBC-41D9-9F40-1400CAB620EB}" type="presOf" srcId="{AA68CDDB-CFE2-4AFD-A17D-24F6B81F62FB}" destId="{4AB61627-AF83-4DB1-870C-3538C2D5DBE0}" srcOrd="0" destOrd="0" presId="urn:microsoft.com/office/officeart/2005/8/layout/bProcess3"/>
    <dgm:cxn modelId="{F862DB2B-537D-42ED-B70C-F3365CAB3FC5}" type="presOf" srcId="{717C87BD-51DE-47D1-B62A-F398B2C7DB7D}" destId="{2CB054E0-3645-4C2B-BB6E-B1958FC21E74}" srcOrd="0" destOrd="0" presId="urn:microsoft.com/office/officeart/2005/8/layout/bProcess3"/>
    <dgm:cxn modelId="{2A20263B-5BAD-4708-A1AF-64F83E11D3B6}" srcId="{9AB79CBD-79D5-4CD6-B5AA-00EE67725890}" destId="{35F4A2C4-C0E6-48C8-A2F0-BEADC89AD24A}" srcOrd="3" destOrd="0" parTransId="{66F48205-7ADA-442E-AF17-9DAF1A30391C}" sibTransId="{83DE8A9A-D402-47BD-9462-50764D4D5DE4}"/>
    <dgm:cxn modelId="{3F415E3E-E2EB-4BAA-A9BD-492B5A98E27D}" type="presOf" srcId="{5F4A3155-F7CA-4F62-971D-3413C956F28E}" destId="{2360C663-E1F9-4DF4-94F7-A415B4FCE237}" srcOrd="0" destOrd="0" presId="urn:microsoft.com/office/officeart/2005/8/layout/bProcess3"/>
    <dgm:cxn modelId="{499DE93E-3908-4A72-BBA0-F97B1B630973}" type="presOf" srcId="{717C87BD-51DE-47D1-B62A-F398B2C7DB7D}" destId="{232B652C-DF03-4B67-AFEB-D5D7FA921A01}" srcOrd="1" destOrd="0" presId="urn:microsoft.com/office/officeart/2005/8/layout/bProcess3"/>
    <dgm:cxn modelId="{A9FC7360-3F99-4554-B193-133745DCB5A1}" type="presOf" srcId="{7DDAB843-8D86-4FC5-BB82-5C08472D4605}" destId="{8B2AF48C-756E-47E6-A25F-7DFD8F9AD36B}" srcOrd="0" destOrd="0" presId="urn:microsoft.com/office/officeart/2005/8/layout/bProcess3"/>
    <dgm:cxn modelId="{A96CBC41-DABD-409C-8BF4-D2D24BADE6AC}" type="presOf" srcId="{E3E63392-F88F-49CC-AFC4-277A1E409A13}" destId="{29E5C0FC-84BA-4686-B5E0-F46C36529E31}" srcOrd="0" destOrd="0" presId="urn:microsoft.com/office/officeart/2005/8/layout/bProcess3"/>
    <dgm:cxn modelId="{596C2B4B-21C5-4FBF-921F-3C043E309955}" type="presOf" srcId="{F7092BD1-8A59-493F-B6CB-F84EE1AB6CC3}" destId="{A95935B5-1AD4-4A3A-BE52-73DC7F5CD8C6}" srcOrd="1" destOrd="0" presId="urn:microsoft.com/office/officeart/2005/8/layout/bProcess3"/>
    <dgm:cxn modelId="{C9B1D24B-29CD-4FF2-A389-1720A69B828E}" type="presOf" srcId="{35F4A2C4-C0E6-48C8-A2F0-BEADC89AD24A}" destId="{AB242462-D4FA-4961-86C6-4187716C3B03}" srcOrd="0" destOrd="0" presId="urn:microsoft.com/office/officeart/2005/8/layout/bProcess3"/>
    <dgm:cxn modelId="{2DACEF50-B558-443D-BE0F-8BA78BA6C248}" type="presOf" srcId="{83DE8A9A-D402-47BD-9462-50764D4D5DE4}" destId="{277816CC-6BB2-4ECB-9322-FFA3750E124E}" srcOrd="0" destOrd="0" presId="urn:microsoft.com/office/officeart/2005/8/layout/bProcess3"/>
    <dgm:cxn modelId="{54CD7A73-86CB-4EFA-840E-A738C5527AB6}" type="presOf" srcId="{BBA535AD-6779-4301-96D0-CCB4526ECCEE}" destId="{971ACF55-6D25-417B-B9A6-45BEB77AF9E4}" srcOrd="0" destOrd="0" presId="urn:microsoft.com/office/officeart/2005/8/layout/bProcess3"/>
    <dgm:cxn modelId="{F5350D74-8344-49FA-810D-2B6ADF426A55}" srcId="{9AB79CBD-79D5-4CD6-B5AA-00EE67725890}" destId="{AA68CDDB-CFE2-4AFD-A17D-24F6B81F62FB}" srcOrd="4" destOrd="0" parTransId="{2F857325-ED53-4969-96DA-8F07E13916E2}" sibTransId="{717C87BD-51DE-47D1-B62A-F398B2C7DB7D}"/>
    <dgm:cxn modelId="{E153A957-F21B-4B6F-B966-11F5ED5871D1}" type="presOf" srcId="{708C5D32-A68D-4C2A-AF94-C8D78057282C}" destId="{A4F06EB0-D0E5-4193-B884-1EEB9947C522}" srcOrd="0" destOrd="0" presId="urn:microsoft.com/office/officeart/2005/8/layout/bProcess3"/>
    <dgm:cxn modelId="{F9A03486-BB87-45ED-95DD-3000C6839B19}" type="presOf" srcId="{7A346D45-3E24-4C86-A8C7-A6C149DFED9E}" destId="{ADBA9B69-B566-4743-AB80-A9AD38B10C20}" srcOrd="1" destOrd="0" presId="urn:microsoft.com/office/officeart/2005/8/layout/bProcess3"/>
    <dgm:cxn modelId="{5F5E9B8A-851A-4D15-97CB-338C7A5FE03A}" srcId="{9AB79CBD-79D5-4CD6-B5AA-00EE67725890}" destId="{8313A1F2-DBF3-4297-8539-AC1EAF74490C}" srcOrd="7" destOrd="0" parTransId="{752241B6-627F-4222-91D6-3E3CE41936DF}" sibTransId="{7A346D45-3E24-4C86-A8C7-A6C149DFED9E}"/>
    <dgm:cxn modelId="{3CF8848F-5505-4259-A601-2532C116D1F6}" type="presOf" srcId="{7A346D45-3E24-4C86-A8C7-A6C149DFED9E}" destId="{13131899-8AC9-4F88-A6CA-4484C32F49B6}" srcOrd="0" destOrd="0" presId="urn:microsoft.com/office/officeart/2005/8/layout/bProcess3"/>
    <dgm:cxn modelId="{B73300AC-BA6E-44BF-9BE2-DB7D03D215D6}" type="presOf" srcId="{FCC45CE5-5861-4F23-84AC-C428A347C337}" destId="{2198EA06-2FCA-4686-B628-2E1B91E6C2D9}" srcOrd="0" destOrd="0" presId="urn:microsoft.com/office/officeart/2005/8/layout/bProcess3"/>
    <dgm:cxn modelId="{C83648AC-A7DC-4327-9986-E8ADA7AC077E}" type="presOf" srcId="{00E8E3F3-892B-4CD0-8154-9390ED9C3561}" destId="{9952A842-25D8-4BD5-AF59-1AD8FB6A66B2}" srcOrd="0" destOrd="0" presId="urn:microsoft.com/office/officeart/2005/8/layout/bProcess3"/>
    <dgm:cxn modelId="{D55767B5-D614-4EDD-A367-340B0318B960}" srcId="{9AB79CBD-79D5-4CD6-B5AA-00EE67725890}" destId="{FCC45CE5-5861-4F23-84AC-C428A347C337}" srcOrd="8" destOrd="0" parTransId="{0427F707-5ACB-41F3-896C-69BF8CEA508C}" sibTransId="{E44E34C7-D0D6-43A9-951D-BDF3055451AB}"/>
    <dgm:cxn modelId="{44A2CFBC-6806-4A59-B023-315C5C4C9BA6}" srcId="{9AB79CBD-79D5-4CD6-B5AA-00EE67725890}" destId="{BBA535AD-6779-4301-96D0-CCB4526ECCEE}" srcOrd="5" destOrd="0" parTransId="{3AABBE22-12E9-447A-9F43-9785E8D5E034}" sibTransId="{E3E63392-F88F-49CC-AFC4-277A1E409A13}"/>
    <dgm:cxn modelId="{3FE530C2-9AFA-4557-8584-8FFBFC63DF8A}" type="presOf" srcId="{A77FE5DB-26E8-43E8-B2CA-E4F789026853}" destId="{63A20FAC-4813-40BB-9FE8-DB3FE69CF4FA}" srcOrd="1" destOrd="0" presId="urn:microsoft.com/office/officeart/2005/8/layout/bProcess3"/>
    <dgm:cxn modelId="{BDDF7FC5-2A60-4AA6-AEE4-8C08278CB401}" type="presOf" srcId="{EBC9F961-2360-44DE-8884-835BF5503A79}" destId="{C71E23BB-474C-47DE-BA8E-F9915A6E8B43}" srcOrd="0" destOrd="0" presId="urn:microsoft.com/office/officeart/2005/8/layout/bProcess3"/>
    <dgm:cxn modelId="{C30072C6-80DE-48A6-9DB5-C1D02769048C}" type="presOf" srcId="{A77FE5DB-26E8-43E8-B2CA-E4F789026853}" destId="{DF1C632A-CBBF-45A4-B39A-D8AE44612348}" srcOrd="0" destOrd="0" presId="urn:microsoft.com/office/officeart/2005/8/layout/bProcess3"/>
    <dgm:cxn modelId="{E88D54CA-9397-4A0D-9079-D5BE396CFC2C}" srcId="{9AB79CBD-79D5-4CD6-B5AA-00EE67725890}" destId="{0412C538-874B-4CB3-B59E-F67458C1A123}" srcOrd="1" destOrd="0" parTransId="{AE703052-9B54-452F-8C3C-7D3FCAF65C66}" sibTransId="{00E8E3F3-892B-4CD0-8154-9390ED9C3561}"/>
    <dgm:cxn modelId="{0780B6CB-E0A5-4B4F-8E8F-E2003E6704CF}" type="presOf" srcId="{83DE8A9A-D402-47BD-9462-50764D4D5DE4}" destId="{BC56FE25-6636-4549-BF4B-553807B0F37A}" srcOrd="1" destOrd="0" presId="urn:microsoft.com/office/officeart/2005/8/layout/bProcess3"/>
    <dgm:cxn modelId="{79B8F5D3-F796-4501-BDA3-0564A88B9362}" type="presOf" srcId="{9AB79CBD-79D5-4CD6-B5AA-00EE67725890}" destId="{FB73E1AF-7C4A-4AA1-94DF-49798F06C1A9}" srcOrd="0" destOrd="0" presId="urn:microsoft.com/office/officeart/2005/8/layout/bProcess3"/>
    <dgm:cxn modelId="{11A968ED-952B-4705-BCA6-721785641D4F}" type="presOf" srcId="{F7092BD1-8A59-493F-B6CB-F84EE1AB6CC3}" destId="{6D762876-F09A-445C-B56E-5EB671E9219F}" srcOrd="0" destOrd="0" presId="urn:microsoft.com/office/officeart/2005/8/layout/bProcess3"/>
    <dgm:cxn modelId="{C73AF8F0-4688-437D-AA01-52F2C6815419}" type="presOf" srcId="{8313A1F2-DBF3-4297-8539-AC1EAF74490C}" destId="{006F3FA1-D4EF-4346-A610-22F7C226EF3C}" srcOrd="0" destOrd="0" presId="urn:microsoft.com/office/officeart/2005/8/layout/bProcess3"/>
    <dgm:cxn modelId="{67344AFD-5021-4C61-91DB-1AE99618DC4F}" type="presOf" srcId="{00E8E3F3-892B-4CD0-8154-9390ED9C3561}" destId="{940FC2D2-B241-4B3C-8715-2AD1A7FA5E08}" srcOrd="1" destOrd="0" presId="urn:microsoft.com/office/officeart/2005/8/layout/bProcess3"/>
    <dgm:cxn modelId="{420A4322-9C8B-42D1-AE06-CE69E4AF3646}" type="presParOf" srcId="{FB73E1AF-7C4A-4AA1-94DF-49798F06C1A9}" destId="{C71E23BB-474C-47DE-BA8E-F9915A6E8B43}" srcOrd="0" destOrd="0" presId="urn:microsoft.com/office/officeart/2005/8/layout/bProcess3"/>
    <dgm:cxn modelId="{633C7A4B-F44D-457E-9E4D-13044C9FC312}" type="presParOf" srcId="{FB73E1AF-7C4A-4AA1-94DF-49798F06C1A9}" destId="{DF1C632A-CBBF-45A4-B39A-D8AE44612348}" srcOrd="1" destOrd="0" presId="urn:microsoft.com/office/officeart/2005/8/layout/bProcess3"/>
    <dgm:cxn modelId="{D12EB2B8-9255-4CBC-8BC1-D56DF2F65C96}" type="presParOf" srcId="{DF1C632A-CBBF-45A4-B39A-D8AE44612348}" destId="{63A20FAC-4813-40BB-9FE8-DB3FE69CF4FA}" srcOrd="0" destOrd="0" presId="urn:microsoft.com/office/officeart/2005/8/layout/bProcess3"/>
    <dgm:cxn modelId="{F588CC42-5AE2-429F-AFC4-4B4E2D99D87E}" type="presParOf" srcId="{FB73E1AF-7C4A-4AA1-94DF-49798F06C1A9}" destId="{6F0EEE8E-A884-4610-A7E5-9FED206A7597}" srcOrd="2" destOrd="0" presId="urn:microsoft.com/office/officeart/2005/8/layout/bProcess3"/>
    <dgm:cxn modelId="{7D64B1F8-2F4F-4FFE-BFE3-17638D5F1BA6}" type="presParOf" srcId="{FB73E1AF-7C4A-4AA1-94DF-49798F06C1A9}" destId="{9952A842-25D8-4BD5-AF59-1AD8FB6A66B2}" srcOrd="3" destOrd="0" presId="urn:microsoft.com/office/officeart/2005/8/layout/bProcess3"/>
    <dgm:cxn modelId="{A9FD0D87-7A63-47FE-A464-C671087F3106}" type="presParOf" srcId="{9952A842-25D8-4BD5-AF59-1AD8FB6A66B2}" destId="{940FC2D2-B241-4B3C-8715-2AD1A7FA5E08}" srcOrd="0" destOrd="0" presId="urn:microsoft.com/office/officeart/2005/8/layout/bProcess3"/>
    <dgm:cxn modelId="{3B98BD4E-B841-4C1E-AE5A-FB765197C6BD}" type="presParOf" srcId="{FB73E1AF-7C4A-4AA1-94DF-49798F06C1A9}" destId="{2360C663-E1F9-4DF4-94F7-A415B4FCE237}" srcOrd="4" destOrd="0" presId="urn:microsoft.com/office/officeart/2005/8/layout/bProcess3"/>
    <dgm:cxn modelId="{26DA0273-FF64-444C-A4B0-E2BCE5FB3B58}" type="presParOf" srcId="{FB73E1AF-7C4A-4AA1-94DF-49798F06C1A9}" destId="{6D762876-F09A-445C-B56E-5EB671E9219F}" srcOrd="5" destOrd="0" presId="urn:microsoft.com/office/officeart/2005/8/layout/bProcess3"/>
    <dgm:cxn modelId="{53CD0122-5E8A-4BF8-AC84-AC158F8BA574}" type="presParOf" srcId="{6D762876-F09A-445C-B56E-5EB671E9219F}" destId="{A95935B5-1AD4-4A3A-BE52-73DC7F5CD8C6}" srcOrd="0" destOrd="0" presId="urn:microsoft.com/office/officeart/2005/8/layout/bProcess3"/>
    <dgm:cxn modelId="{3707E9A1-E98E-469C-BC91-4B345A3D25E0}" type="presParOf" srcId="{FB73E1AF-7C4A-4AA1-94DF-49798F06C1A9}" destId="{AB242462-D4FA-4961-86C6-4187716C3B03}" srcOrd="6" destOrd="0" presId="urn:microsoft.com/office/officeart/2005/8/layout/bProcess3"/>
    <dgm:cxn modelId="{5C126A35-F085-44AB-AD65-FDE356AFE776}" type="presParOf" srcId="{FB73E1AF-7C4A-4AA1-94DF-49798F06C1A9}" destId="{277816CC-6BB2-4ECB-9322-FFA3750E124E}" srcOrd="7" destOrd="0" presId="urn:microsoft.com/office/officeart/2005/8/layout/bProcess3"/>
    <dgm:cxn modelId="{FD7A3074-AA3D-4EDB-AB3E-74C249B91103}" type="presParOf" srcId="{277816CC-6BB2-4ECB-9322-FFA3750E124E}" destId="{BC56FE25-6636-4549-BF4B-553807B0F37A}" srcOrd="0" destOrd="0" presId="urn:microsoft.com/office/officeart/2005/8/layout/bProcess3"/>
    <dgm:cxn modelId="{1F0B3DF7-8E4B-4FC8-BD95-C77B1F7FFB74}" type="presParOf" srcId="{FB73E1AF-7C4A-4AA1-94DF-49798F06C1A9}" destId="{4AB61627-AF83-4DB1-870C-3538C2D5DBE0}" srcOrd="8" destOrd="0" presId="urn:microsoft.com/office/officeart/2005/8/layout/bProcess3"/>
    <dgm:cxn modelId="{B1CBEE48-4703-4BF2-93C0-177F7F1EFED6}" type="presParOf" srcId="{FB73E1AF-7C4A-4AA1-94DF-49798F06C1A9}" destId="{2CB054E0-3645-4C2B-BB6E-B1958FC21E74}" srcOrd="9" destOrd="0" presId="urn:microsoft.com/office/officeart/2005/8/layout/bProcess3"/>
    <dgm:cxn modelId="{9ACA86BF-FA46-41C1-9D86-6828B502D506}" type="presParOf" srcId="{2CB054E0-3645-4C2B-BB6E-B1958FC21E74}" destId="{232B652C-DF03-4B67-AFEB-D5D7FA921A01}" srcOrd="0" destOrd="0" presId="urn:microsoft.com/office/officeart/2005/8/layout/bProcess3"/>
    <dgm:cxn modelId="{4755131F-0DB7-46DC-B309-BE89EF0597BC}" type="presParOf" srcId="{FB73E1AF-7C4A-4AA1-94DF-49798F06C1A9}" destId="{971ACF55-6D25-417B-B9A6-45BEB77AF9E4}" srcOrd="10" destOrd="0" presId="urn:microsoft.com/office/officeart/2005/8/layout/bProcess3"/>
    <dgm:cxn modelId="{183CC8E6-DA19-442E-B6DE-1A810BAA7324}" type="presParOf" srcId="{FB73E1AF-7C4A-4AA1-94DF-49798F06C1A9}" destId="{29E5C0FC-84BA-4686-B5E0-F46C36529E31}" srcOrd="11" destOrd="0" presId="urn:microsoft.com/office/officeart/2005/8/layout/bProcess3"/>
    <dgm:cxn modelId="{F3095DC0-475D-4030-BDFC-11B61261562C}" type="presParOf" srcId="{29E5C0FC-84BA-4686-B5E0-F46C36529E31}" destId="{AD94EA99-32C6-4E5B-ABCA-0742B2169109}" srcOrd="0" destOrd="0" presId="urn:microsoft.com/office/officeart/2005/8/layout/bProcess3"/>
    <dgm:cxn modelId="{5B6FA37E-5590-4014-946B-29FAB5FBD4A3}" type="presParOf" srcId="{FB73E1AF-7C4A-4AA1-94DF-49798F06C1A9}" destId="{A4F06EB0-D0E5-4193-B884-1EEB9947C522}" srcOrd="12" destOrd="0" presId="urn:microsoft.com/office/officeart/2005/8/layout/bProcess3"/>
    <dgm:cxn modelId="{4ECEB912-0A03-4821-9177-A29B279B6E3D}" type="presParOf" srcId="{FB73E1AF-7C4A-4AA1-94DF-49798F06C1A9}" destId="{8B2AF48C-756E-47E6-A25F-7DFD8F9AD36B}" srcOrd="13" destOrd="0" presId="urn:microsoft.com/office/officeart/2005/8/layout/bProcess3"/>
    <dgm:cxn modelId="{27177178-2F0B-4D9D-A9BF-86F7DF988914}" type="presParOf" srcId="{8B2AF48C-756E-47E6-A25F-7DFD8F9AD36B}" destId="{09C2F3A1-162E-4C8F-AB5C-6EA24D5AEE6D}" srcOrd="0" destOrd="0" presId="urn:microsoft.com/office/officeart/2005/8/layout/bProcess3"/>
    <dgm:cxn modelId="{3205B6E6-2B43-4EAC-932E-F8A224237395}" type="presParOf" srcId="{FB73E1AF-7C4A-4AA1-94DF-49798F06C1A9}" destId="{006F3FA1-D4EF-4346-A610-22F7C226EF3C}" srcOrd="14" destOrd="0" presId="urn:microsoft.com/office/officeart/2005/8/layout/bProcess3"/>
    <dgm:cxn modelId="{1E4D0619-11E5-4B42-91B1-901FE4846000}" type="presParOf" srcId="{FB73E1AF-7C4A-4AA1-94DF-49798F06C1A9}" destId="{13131899-8AC9-4F88-A6CA-4484C32F49B6}" srcOrd="15" destOrd="0" presId="urn:microsoft.com/office/officeart/2005/8/layout/bProcess3"/>
    <dgm:cxn modelId="{74A0F07A-B269-4E62-A075-F787D99DA908}" type="presParOf" srcId="{13131899-8AC9-4F88-A6CA-4484C32F49B6}" destId="{ADBA9B69-B566-4743-AB80-A9AD38B10C20}" srcOrd="0" destOrd="0" presId="urn:microsoft.com/office/officeart/2005/8/layout/bProcess3"/>
    <dgm:cxn modelId="{0ACF3079-9E1D-4647-9795-4441D177941B}" type="presParOf" srcId="{FB73E1AF-7C4A-4AA1-94DF-49798F06C1A9}" destId="{2198EA06-2FCA-4686-B628-2E1B91E6C2D9}" srcOrd="16"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C632A-CBBF-45A4-B39A-D8AE44612348}">
      <dsp:nvSpPr>
        <dsp:cNvPr id="0" name=""/>
        <dsp:cNvSpPr/>
      </dsp:nvSpPr>
      <dsp:spPr>
        <a:xfrm>
          <a:off x="2317466" y="581355"/>
          <a:ext cx="449222" cy="91440"/>
        </a:xfrm>
        <a:custGeom>
          <a:avLst/>
          <a:gdLst/>
          <a:ahLst/>
          <a:cxnLst/>
          <a:rect l="0" t="0" r="0" b="0"/>
          <a:pathLst>
            <a:path>
              <a:moveTo>
                <a:pt x="0" y="45720"/>
              </a:moveTo>
              <a:lnTo>
                <a:pt x="449222" y="45720"/>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2530082" y="624676"/>
        <a:ext cx="23991" cy="4798"/>
      </dsp:txXfrm>
    </dsp:sp>
    <dsp:sp modelId="{C71E23BB-474C-47DE-BA8E-F9915A6E8B43}">
      <dsp:nvSpPr>
        <dsp:cNvPr id="0" name=""/>
        <dsp:cNvSpPr/>
      </dsp:nvSpPr>
      <dsp:spPr>
        <a:xfrm>
          <a:off x="233082" y="1220"/>
          <a:ext cx="2086184" cy="125171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CA" sz="1200" kern="1200"/>
            <a:t>Interrogation de la base de donnée PubMed </a:t>
          </a:r>
        </a:p>
      </dsp:txBody>
      <dsp:txXfrm>
        <a:off x="233082" y="1220"/>
        <a:ext cx="2086184" cy="1251710"/>
      </dsp:txXfrm>
    </dsp:sp>
    <dsp:sp modelId="{9952A842-25D8-4BD5-AF59-1AD8FB6A66B2}">
      <dsp:nvSpPr>
        <dsp:cNvPr id="0" name=""/>
        <dsp:cNvSpPr/>
      </dsp:nvSpPr>
      <dsp:spPr>
        <a:xfrm>
          <a:off x="4883473" y="581355"/>
          <a:ext cx="449222" cy="91440"/>
        </a:xfrm>
        <a:custGeom>
          <a:avLst/>
          <a:gdLst/>
          <a:ahLst/>
          <a:cxnLst/>
          <a:rect l="0" t="0" r="0" b="0"/>
          <a:pathLst>
            <a:path>
              <a:moveTo>
                <a:pt x="0" y="45720"/>
              </a:moveTo>
              <a:lnTo>
                <a:pt x="449222" y="45720"/>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5096089" y="624676"/>
        <a:ext cx="23991" cy="4798"/>
      </dsp:txXfrm>
    </dsp:sp>
    <dsp:sp modelId="{6F0EEE8E-A884-4610-A7E5-9FED206A7597}">
      <dsp:nvSpPr>
        <dsp:cNvPr id="0" name=""/>
        <dsp:cNvSpPr/>
      </dsp:nvSpPr>
      <dsp:spPr>
        <a:xfrm>
          <a:off x="2799089" y="1220"/>
          <a:ext cx="2086184" cy="125171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CA" sz="1200" kern="1200" dirty="0"/>
            <a:t>Mots-clés titre/résumé:</a:t>
          </a:r>
        </a:p>
        <a:p>
          <a:pPr marL="0" lvl="0" indent="0" algn="ctr" defTabSz="533400">
            <a:lnSpc>
              <a:spcPct val="90000"/>
            </a:lnSpc>
            <a:spcBef>
              <a:spcPct val="0"/>
            </a:spcBef>
            <a:spcAft>
              <a:spcPct val="35000"/>
            </a:spcAft>
            <a:buNone/>
          </a:pPr>
          <a:r>
            <a:rPr lang="fr-CA" sz="1200" kern="1200" dirty="0"/>
            <a:t>-Dépression</a:t>
          </a:r>
        </a:p>
        <a:p>
          <a:pPr marL="0" lvl="0" indent="0" algn="ctr" defTabSz="533400">
            <a:lnSpc>
              <a:spcPct val="90000"/>
            </a:lnSpc>
            <a:spcBef>
              <a:spcPct val="0"/>
            </a:spcBef>
            <a:spcAft>
              <a:spcPct val="35000"/>
            </a:spcAft>
            <a:buNone/>
          </a:pPr>
          <a:r>
            <a:rPr lang="fr-CA" sz="1200" kern="1200" dirty="0"/>
            <a:t>-Insomnie</a:t>
          </a:r>
        </a:p>
        <a:p>
          <a:pPr marL="0" lvl="0" indent="0" algn="ctr" defTabSz="533400">
            <a:lnSpc>
              <a:spcPct val="90000"/>
            </a:lnSpc>
            <a:spcBef>
              <a:spcPct val="0"/>
            </a:spcBef>
            <a:spcAft>
              <a:spcPct val="35000"/>
            </a:spcAft>
            <a:buNone/>
          </a:pPr>
          <a:r>
            <a:rPr lang="fr-CA" sz="1200" kern="1200" dirty="0"/>
            <a:t>--Articles récents (5ans)</a:t>
          </a:r>
        </a:p>
      </dsp:txBody>
      <dsp:txXfrm>
        <a:off x="2799089" y="1220"/>
        <a:ext cx="2086184" cy="1251710"/>
      </dsp:txXfrm>
    </dsp:sp>
    <dsp:sp modelId="{6D762876-F09A-445C-B56E-5EB671E9219F}">
      <dsp:nvSpPr>
        <dsp:cNvPr id="0" name=""/>
        <dsp:cNvSpPr/>
      </dsp:nvSpPr>
      <dsp:spPr>
        <a:xfrm>
          <a:off x="1276174" y="1251131"/>
          <a:ext cx="5132013" cy="449222"/>
        </a:xfrm>
        <a:custGeom>
          <a:avLst/>
          <a:gdLst/>
          <a:ahLst/>
          <a:cxnLst/>
          <a:rect l="0" t="0" r="0" b="0"/>
          <a:pathLst>
            <a:path>
              <a:moveTo>
                <a:pt x="5132013" y="0"/>
              </a:moveTo>
              <a:lnTo>
                <a:pt x="5132013" y="241711"/>
              </a:lnTo>
              <a:lnTo>
                <a:pt x="0" y="241711"/>
              </a:lnTo>
              <a:lnTo>
                <a:pt x="0" y="449222"/>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3713321" y="1473343"/>
        <a:ext cx="257719" cy="4798"/>
      </dsp:txXfrm>
    </dsp:sp>
    <dsp:sp modelId="{2360C663-E1F9-4DF4-94F7-A415B4FCE237}">
      <dsp:nvSpPr>
        <dsp:cNvPr id="0" name=""/>
        <dsp:cNvSpPr/>
      </dsp:nvSpPr>
      <dsp:spPr>
        <a:xfrm>
          <a:off x="5365096" y="1220"/>
          <a:ext cx="2086184" cy="125171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CA" sz="1200" kern="1200" dirty="0"/>
            <a:t>n = 331</a:t>
          </a:r>
        </a:p>
      </dsp:txBody>
      <dsp:txXfrm>
        <a:off x="5365096" y="1220"/>
        <a:ext cx="2086184" cy="1251710"/>
      </dsp:txXfrm>
    </dsp:sp>
    <dsp:sp modelId="{277816CC-6BB2-4ECB-9322-FFA3750E124E}">
      <dsp:nvSpPr>
        <dsp:cNvPr id="0" name=""/>
        <dsp:cNvSpPr/>
      </dsp:nvSpPr>
      <dsp:spPr>
        <a:xfrm>
          <a:off x="2317466" y="2312889"/>
          <a:ext cx="449222" cy="91440"/>
        </a:xfrm>
        <a:custGeom>
          <a:avLst/>
          <a:gdLst/>
          <a:ahLst/>
          <a:cxnLst/>
          <a:rect l="0" t="0" r="0" b="0"/>
          <a:pathLst>
            <a:path>
              <a:moveTo>
                <a:pt x="0" y="45720"/>
              </a:moveTo>
              <a:lnTo>
                <a:pt x="449222" y="45720"/>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2530082" y="2356209"/>
        <a:ext cx="23991" cy="4798"/>
      </dsp:txXfrm>
    </dsp:sp>
    <dsp:sp modelId="{AB242462-D4FA-4961-86C6-4187716C3B03}">
      <dsp:nvSpPr>
        <dsp:cNvPr id="0" name=""/>
        <dsp:cNvSpPr/>
      </dsp:nvSpPr>
      <dsp:spPr>
        <a:xfrm>
          <a:off x="233082" y="1732753"/>
          <a:ext cx="2086184" cy="125171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CA" sz="1200" kern="1200"/>
            <a:t>Première épuration</a:t>
          </a:r>
        </a:p>
      </dsp:txBody>
      <dsp:txXfrm>
        <a:off x="233082" y="1732753"/>
        <a:ext cx="2086184" cy="1251710"/>
      </dsp:txXfrm>
    </dsp:sp>
    <dsp:sp modelId="{2CB054E0-3645-4C2B-BB6E-B1958FC21E74}">
      <dsp:nvSpPr>
        <dsp:cNvPr id="0" name=""/>
        <dsp:cNvSpPr/>
      </dsp:nvSpPr>
      <dsp:spPr>
        <a:xfrm>
          <a:off x="4883473" y="2312889"/>
          <a:ext cx="449222" cy="91440"/>
        </a:xfrm>
        <a:custGeom>
          <a:avLst/>
          <a:gdLst/>
          <a:ahLst/>
          <a:cxnLst/>
          <a:rect l="0" t="0" r="0" b="0"/>
          <a:pathLst>
            <a:path>
              <a:moveTo>
                <a:pt x="0" y="45720"/>
              </a:moveTo>
              <a:lnTo>
                <a:pt x="449222" y="45720"/>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5096089" y="2356209"/>
        <a:ext cx="23991" cy="4798"/>
      </dsp:txXfrm>
    </dsp:sp>
    <dsp:sp modelId="{4AB61627-AF83-4DB1-870C-3538C2D5DBE0}">
      <dsp:nvSpPr>
        <dsp:cNvPr id="0" name=""/>
        <dsp:cNvSpPr/>
      </dsp:nvSpPr>
      <dsp:spPr>
        <a:xfrm>
          <a:off x="2799089" y="1732753"/>
          <a:ext cx="2086184" cy="125171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CA" sz="1200" kern="1200" dirty="0"/>
            <a:t>Critères d’exclusions ainsi que pertinence versus question PICO</a:t>
          </a:r>
        </a:p>
      </dsp:txBody>
      <dsp:txXfrm>
        <a:off x="2799089" y="1732753"/>
        <a:ext cx="2086184" cy="1251710"/>
      </dsp:txXfrm>
    </dsp:sp>
    <dsp:sp modelId="{29E5C0FC-84BA-4686-B5E0-F46C36529E31}">
      <dsp:nvSpPr>
        <dsp:cNvPr id="0" name=""/>
        <dsp:cNvSpPr/>
      </dsp:nvSpPr>
      <dsp:spPr>
        <a:xfrm>
          <a:off x="1276174" y="2982664"/>
          <a:ext cx="5132013" cy="449222"/>
        </a:xfrm>
        <a:custGeom>
          <a:avLst/>
          <a:gdLst/>
          <a:ahLst/>
          <a:cxnLst/>
          <a:rect l="0" t="0" r="0" b="0"/>
          <a:pathLst>
            <a:path>
              <a:moveTo>
                <a:pt x="5132013" y="0"/>
              </a:moveTo>
              <a:lnTo>
                <a:pt x="5132013" y="241711"/>
              </a:lnTo>
              <a:lnTo>
                <a:pt x="0" y="241711"/>
              </a:lnTo>
              <a:lnTo>
                <a:pt x="0" y="449222"/>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3713321" y="3204876"/>
        <a:ext cx="257719" cy="4798"/>
      </dsp:txXfrm>
    </dsp:sp>
    <dsp:sp modelId="{971ACF55-6D25-417B-B9A6-45BEB77AF9E4}">
      <dsp:nvSpPr>
        <dsp:cNvPr id="0" name=""/>
        <dsp:cNvSpPr/>
      </dsp:nvSpPr>
      <dsp:spPr>
        <a:xfrm>
          <a:off x="5365096" y="1732753"/>
          <a:ext cx="2086184" cy="125171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CA" sz="1200" kern="1200" dirty="0"/>
            <a:t>n = 13</a:t>
          </a:r>
        </a:p>
      </dsp:txBody>
      <dsp:txXfrm>
        <a:off x="5365096" y="1732753"/>
        <a:ext cx="2086184" cy="1251710"/>
      </dsp:txXfrm>
    </dsp:sp>
    <dsp:sp modelId="{8B2AF48C-756E-47E6-A25F-7DFD8F9AD36B}">
      <dsp:nvSpPr>
        <dsp:cNvPr id="0" name=""/>
        <dsp:cNvSpPr/>
      </dsp:nvSpPr>
      <dsp:spPr>
        <a:xfrm>
          <a:off x="2317466" y="4044422"/>
          <a:ext cx="449222" cy="91440"/>
        </a:xfrm>
        <a:custGeom>
          <a:avLst/>
          <a:gdLst/>
          <a:ahLst/>
          <a:cxnLst/>
          <a:rect l="0" t="0" r="0" b="0"/>
          <a:pathLst>
            <a:path>
              <a:moveTo>
                <a:pt x="0" y="45720"/>
              </a:moveTo>
              <a:lnTo>
                <a:pt x="449222" y="45720"/>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2530082" y="4087743"/>
        <a:ext cx="23991" cy="4798"/>
      </dsp:txXfrm>
    </dsp:sp>
    <dsp:sp modelId="{A4F06EB0-D0E5-4193-B884-1EEB9947C522}">
      <dsp:nvSpPr>
        <dsp:cNvPr id="0" name=""/>
        <dsp:cNvSpPr/>
      </dsp:nvSpPr>
      <dsp:spPr>
        <a:xfrm>
          <a:off x="233082" y="3464286"/>
          <a:ext cx="2086184" cy="125171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CA" sz="1200" kern="1200"/>
            <a:t>Deuxième épuration</a:t>
          </a:r>
        </a:p>
      </dsp:txBody>
      <dsp:txXfrm>
        <a:off x="233082" y="3464286"/>
        <a:ext cx="2086184" cy="1251710"/>
      </dsp:txXfrm>
    </dsp:sp>
    <dsp:sp modelId="{13131899-8AC9-4F88-A6CA-4484C32F49B6}">
      <dsp:nvSpPr>
        <dsp:cNvPr id="0" name=""/>
        <dsp:cNvSpPr/>
      </dsp:nvSpPr>
      <dsp:spPr>
        <a:xfrm>
          <a:off x="4883473" y="4044422"/>
          <a:ext cx="449222" cy="91440"/>
        </a:xfrm>
        <a:custGeom>
          <a:avLst/>
          <a:gdLst/>
          <a:ahLst/>
          <a:cxnLst/>
          <a:rect l="0" t="0" r="0" b="0"/>
          <a:pathLst>
            <a:path>
              <a:moveTo>
                <a:pt x="0" y="45720"/>
              </a:moveTo>
              <a:lnTo>
                <a:pt x="449222" y="45720"/>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5096089" y="4087743"/>
        <a:ext cx="23991" cy="4798"/>
      </dsp:txXfrm>
    </dsp:sp>
    <dsp:sp modelId="{006F3FA1-D4EF-4346-A610-22F7C226EF3C}">
      <dsp:nvSpPr>
        <dsp:cNvPr id="0" name=""/>
        <dsp:cNvSpPr/>
      </dsp:nvSpPr>
      <dsp:spPr>
        <a:xfrm>
          <a:off x="2799089" y="3464286"/>
          <a:ext cx="2086184" cy="125171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CA" sz="1200" kern="1200" dirty="0"/>
            <a:t>8 articles exclus</a:t>
          </a:r>
        </a:p>
        <a:p>
          <a:pPr marL="0" lvl="0" indent="0" algn="ctr" defTabSz="533400">
            <a:lnSpc>
              <a:spcPct val="90000"/>
            </a:lnSpc>
            <a:spcBef>
              <a:spcPct val="0"/>
            </a:spcBef>
            <a:spcAft>
              <a:spcPct val="35000"/>
            </a:spcAft>
            <a:buNone/>
          </a:pPr>
          <a:r>
            <a:rPr lang="fr-CA" sz="1200" kern="1200" dirty="0"/>
            <a:t>n= 3 population trop précise</a:t>
          </a:r>
        </a:p>
        <a:p>
          <a:pPr marL="0" lvl="0" indent="0" algn="ctr" defTabSz="533400">
            <a:lnSpc>
              <a:spcPct val="90000"/>
            </a:lnSpc>
            <a:spcBef>
              <a:spcPct val="0"/>
            </a:spcBef>
            <a:spcAft>
              <a:spcPct val="35000"/>
            </a:spcAft>
            <a:buNone/>
          </a:pPr>
          <a:r>
            <a:rPr lang="fr-CA" sz="1200" kern="1200" dirty="0"/>
            <a:t>n= 1 atelier collaboratif</a:t>
          </a:r>
        </a:p>
        <a:p>
          <a:pPr marL="0" lvl="0" indent="0" algn="ctr" defTabSz="533400">
            <a:lnSpc>
              <a:spcPct val="90000"/>
            </a:lnSpc>
            <a:spcBef>
              <a:spcPct val="0"/>
            </a:spcBef>
            <a:spcAft>
              <a:spcPct val="35000"/>
            </a:spcAft>
            <a:buNone/>
          </a:pPr>
          <a:r>
            <a:rPr lang="fr-CA" sz="1200" kern="1200" dirty="0"/>
            <a:t>n=4 lien faible avec question PICO</a:t>
          </a:r>
        </a:p>
      </dsp:txBody>
      <dsp:txXfrm>
        <a:off x="2799089" y="3464286"/>
        <a:ext cx="2086184" cy="1251710"/>
      </dsp:txXfrm>
    </dsp:sp>
    <dsp:sp modelId="{2198EA06-2FCA-4686-B628-2E1B91E6C2D9}">
      <dsp:nvSpPr>
        <dsp:cNvPr id="0" name=""/>
        <dsp:cNvSpPr/>
      </dsp:nvSpPr>
      <dsp:spPr>
        <a:xfrm>
          <a:off x="5365096" y="3464286"/>
          <a:ext cx="2086184" cy="125171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CA" sz="1200" kern="1200" dirty="0"/>
            <a:t>n = 5</a:t>
          </a:r>
        </a:p>
        <a:p>
          <a:pPr marL="0" lvl="0" indent="0" algn="ctr" defTabSz="533400">
            <a:lnSpc>
              <a:spcPct val="90000"/>
            </a:lnSpc>
            <a:spcBef>
              <a:spcPct val="0"/>
            </a:spcBef>
            <a:spcAft>
              <a:spcPct val="35000"/>
            </a:spcAft>
            <a:buNone/>
          </a:pPr>
          <a:r>
            <a:rPr lang="fr-CA" sz="1200" kern="1200" dirty="0"/>
            <a:t>Sélection pour la revue de la littérature</a:t>
          </a:r>
        </a:p>
      </dsp:txBody>
      <dsp:txXfrm>
        <a:off x="5365096" y="3464286"/>
        <a:ext cx="2086184" cy="125171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3701B-0E97-42C8-A2D5-2B29B54DC59C}" type="datetimeFigureOut">
              <a:rPr lang="fr-CA" smtClean="0"/>
              <a:t>2023-05-28</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45C254-D4A0-4F11-AE3E-2F1DABAE5109}" type="slidenum">
              <a:rPr lang="fr-CA" smtClean="0"/>
              <a:t>‹N°›</a:t>
            </a:fld>
            <a:endParaRPr lang="fr-CA"/>
          </a:p>
        </p:txBody>
      </p:sp>
    </p:spTree>
    <p:extLst>
      <p:ext uri="{BB962C8B-B14F-4D97-AF65-F5344CB8AC3E}">
        <p14:creationId xmlns:p14="http://schemas.microsoft.com/office/powerpoint/2010/main" val="2777462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800" dirty="0">
                <a:effectLst/>
                <a:latin typeface="Calibri" panose="020F0502020204030204" pitchFamily="34" charset="0"/>
                <a:ea typeface="Calibri" panose="020F0502020204030204" pitchFamily="34" charset="0"/>
                <a:cs typeface="Times New Roman" panose="02020603050405020304" pitchFamily="18" charset="0"/>
              </a:rPr>
              <a:t>Les critères d’exclusion : Patients avec maladie physique sous-jacente, population trop précise (i.e. enfants de 16-18 ans), patients déjà en dépression, études en cours, langue autre que le français et l’anglais, méta-analyses ou revue de la littérature</a:t>
            </a:r>
            <a:endParaRPr lang="fr-CA" dirty="0"/>
          </a:p>
        </p:txBody>
      </p:sp>
      <p:sp>
        <p:nvSpPr>
          <p:cNvPr id="4" name="Espace réservé du numéro de diapositive 3"/>
          <p:cNvSpPr>
            <a:spLocks noGrp="1"/>
          </p:cNvSpPr>
          <p:nvPr>
            <p:ph type="sldNum" sz="quarter" idx="5"/>
          </p:nvPr>
        </p:nvSpPr>
        <p:spPr/>
        <p:txBody>
          <a:bodyPr/>
          <a:lstStyle/>
          <a:p>
            <a:fld id="{5D45C254-D4A0-4F11-AE3E-2F1DABAE5109}" type="slidenum">
              <a:rPr lang="fr-CA" smtClean="0"/>
              <a:t>6</a:t>
            </a:fld>
            <a:endParaRPr lang="fr-CA"/>
          </a:p>
        </p:txBody>
      </p:sp>
    </p:spTree>
    <p:extLst>
      <p:ext uri="{BB962C8B-B14F-4D97-AF65-F5344CB8AC3E}">
        <p14:creationId xmlns:p14="http://schemas.microsoft.com/office/powerpoint/2010/main" val="566971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D45C254-D4A0-4F11-AE3E-2F1DABAE5109}" type="slidenum">
              <a:rPr lang="fr-CA" smtClean="0"/>
              <a:t>7</a:t>
            </a:fld>
            <a:endParaRPr lang="fr-CA"/>
          </a:p>
        </p:txBody>
      </p:sp>
    </p:spTree>
    <p:extLst>
      <p:ext uri="{BB962C8B-B14F-4D97-AF65-F5344CB8AC3E}">
        <p14:creationId xmlns:p14="http://schemas.microsoft.com/office/powerpoint/2010/main" val="3707273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dirty="0"/>
              <a:t>Cohen D</a:t>
            </a:r>
          </a:p>
          <a:p>
            <a:r>
              <a:rPr lang="en-CA" dirty="0"/>
              <a:t>small effect 0.2</a:t>
            </a:r>
          </a:p>
          <a:p>
            <a:r>
              <a:rPr lang="en-CA" dirty="0"/>
              <a:t>Medium effect 0.5</a:t>
            </a:r>
          </a:p>
          <a:p>
            <a:r>
              <a:rPr lang="en-CA" dirty="0"/>
              <a:t>large effect 0.8</a:t>
            </a:r>
            <a:endParaRPr lang="fr-CA" dirty="0"/>
          </a:p>
        </p:txBody>
      </p:sp>
      <p:sp>
        <p:nvSpPr>
          <p:cNvPr id="4" name="Espace réservé du numéro de diapositive 3"/>
          <p:cNvSpPr>
            <a:spLocks noGrp="1"/>
          </p:cNvSpPr>
          <p:nvPr>
            <p:ph type="sldNum" sz="quarter" idx="5"/>
          </p:nvPr>
        </p:nvSpPr>
        <p:spPr/>
        <p:txBody>
          <a:bodyPr/>
          <a:lstStyle/>
          <a:p>
            <a:fld id="{5D45C254-D4A0-4F11-AE3E-2F1DABAE5109}" type="slidenum">
              <a:rPr lang="fr-CA" smtClean="0"/>
              <a:t>8</a:t>
            </a:fld>
            <a:endParaRPr lang="fr-CA"/>
          </a:p>
        </p:txBody>
      </p:sp>
    </p:spTree>
    <p:extLst>
      <p:ext uri="{BB962C8B-B14F-4D97-AF65-F5344CB8AC3E}">
        <p14:creationId xmlns:p14="http://schemas.microsoft.com/office/powerpoint/2010/main" val="2497830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International classification of </a:t>
            </a:r>
            <a:r>
              <a:rPr lang="fr-CA" dirty="0" err="1"/>
              <a:t>diseases</a:t>
            </a:r>
            <a:r>
              <a:rPr lang="fr-CA" dirty="0"/>
              <a:t> 10th </a:t>
            </a:r>
            <a:r>
              <a:rPr lang="fr-CA" dirty="0" err="1"/>
              <a:t>revision</a:t>
            </a:r>
            <a:endParaRPr lang="fr-CA" dirty="0"/>
          </a:p>
        </p:txBody>
      </p:sp>
      <p:sp>
        <p:nvSpPr>
          <p:cNvPr id="4" name="Espace réservé du numéro de diapositive 3"/>
          <p:cNvSpPr>
            <a:spLocks noGrp="1"/>
          </p:cNvSpPr>
          <p:nvPr>
            <p:ph type="sldNum" sz="quarter" idx="5"/>
          </p:nvPr>
        </p:nvSpPr>
        <p:spPr/>
        <p:txBody>
          <a:bodyPr/>
          <a:lstStyle/>
          <a:p>
            <a:fld id="{5D45C254-D4A0-4F11-AE3E-2F1DABAE5109}" type="slidenum">
              <a:rPr lang="fr-CA" smtClean="0"/>
              <a:t>9</a:t>
            </a:fld>
            <a:endParaRPr lang="fr-CA"/>
          </a:p>
        </p:txBody>
      </p:sp>
    </p:spTree>
    <p:extLst>
      <p:ext uri="{BB962C8B-B14F-4D97-AF65-F5344CB8AC3E}">
        <p14:creationId xmlns:p14="http://schemas.microsoft.com/office/powerpoint/2010/main" val="4255291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a:effectLst/>
                <a:latin typeface="Calibri" panose="020F0502020204030204" pitchFamily="34" charset="0"/>
                <a:ea typeface="Calibri" panose="020F0502020204030204" pitchFamily="34" charset="0"/>
                <a:cs typeface="Times New Roman" panose="02020603050405020304" pitchFamily="18" charset="0"/>
              </a:rPr>
              <a:t>études 1-2-5-6 avaient prévu le coup, par exemple, pour étude 6, créateurs de l’étude ont pris en compte un maximum de 30% de perte au suivi et avaient pris leur population en conséquent)</a:t>
            </a:r>
          </a:p>
          <a:p>
            <a:endParaRPr lang="fr-CA" dirty="0"/>
          </a:p>
        </p:txBody>
      </p:sp>
      <p:sp>
        <p:nvSpPr>
          <p:cNvPr id="4" name="Espace réservé du numéro de diapositive 3"/>
          <p:cNvSpPr>
            <a:spLocks noGrp="1"/>
          </p:cNvSpPr>
          <p:nvPr>
            <p:ph type="sldNum" sz="quarter" idx="5"/>
          </p:nvPr>
        </p:nvSpPr>
        <p:spPr/>
        <p:txBody>
          <a:bodyPr/>
          <a:lstStyle/>
          <a:p>
            <a:fld id="{5D45C254-D4A0-4F11-AE3E-2F1DABAE5109}" type="slidenum">
              <a:rPr lang="fr-CA" smtClean="0"/>
              <a:t>10</a:t>
            </a:fld>
            <a:endParaRPr lang="fr-CA"/>
          </a:p>
        </p:txBody>
      </p:sp>
    </p:spTree>
    <p:extLst>
      <p:ext uri="{BB962C8B-B14F-4D97-AF65-F5344CB8AC3E}">
        <p14:creationId xmlns:p14="http://schemas.microsoft.com/office/powerpoint/2010/main" val="2626312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D7D1B55-64A8-4EDA-9E6E-5EA7CFA039DD}" type="datetimeFigureOut">
              <a:rPr lang="fr-CA" smtClean="0"/>
              <a:t>2023-05-28</a:t>
            </a:fld>
            <a:endParaRPr lang="fr-C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C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A5C1521-F4EB-4BE3-8916-75EE4DC30058}" type="slidenum">
              <a:rPr lang="fr-CA" smtClean="0"/>
              <a:t>‹N°›</a:t>
            </a:fld>
            <a:endParaRPr lang="fr-C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5074917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7D1B55-64A8-4EDA-9E6E-5EA7CFA039DD}" type="datetimeFigureOut">
              <a:rPr lang="fr-CA" smtClean="0"/>
              <a:t>2023-05-28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A5C1521-F4EB-4BE3-8916-75EE4DC30058}" type="slidenum">
              <a:rPr lang="fr-CA" smtClean="0"/>
              <a:t>‹N°›</a:t>
            </a:fld>
            <a:endParaRPr lang="fr-CA"/>
          </a:p>
        </p:txBody>
      </p:sp>
    </p:spTree>
    <p:extLst>
      <p:ext uri="{BB962C8B-B14F-4D97-AF65-F5344CB8AC3E}">
        <p14:creationId xmlns:p14="http://schemas.microsoft.com/office/powerpoint/2010/main" val="2457603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7D1B55-64A8-4EDA-9E6E-5EA7CFA039DD}" type="datetimeFigureOut">
              <a:rPr lang="fr-CA" smtClean="0"/>
              <a:t>2023-05-28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A5C1521-F4EB-4BE3-8916-75EE4DC30058}" type="slidenum">
              <a:rPr lang="fr-CA" smtClean="0"/>
              <a:t>‹N°›</a:t>
            </a:fld>
            <a:endParaRPr lang="fr-CA"/>
          </a:p>
        </p:txBody>
      </p:sp>
    </p:spTree>
    <p:extLst>
      <p:ext uri="{BB962C8B-B14F-4D97-AF65-F5344CB8AC3E}">
        <p14:creationId xmlns:p14="http://schemas.microsoft.com/office/powerpoint/2010/main" val="392404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7D1B55-64A8-4EDA-9E6E-5EA7CFA039DD}" type="datetimeFigureOut">
              <a:rPr lang="fr-CA" smtClean="0"/>
              <a:t>2023-05-28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A5C1521-F4EB-4BE3-8916-75EE4DC30058}" type="slidenum">
              <a:rPr lang="fr-CA" smtClean="0"/>
              <a:t>‹N°›</a:t>
            </a:fld>
            <a:endParaRPr lang="fr-CA"/>
          </a:p>
        </p:txBody>
      </p:sp>
    </p:spTree>
    <p:extLst>
      <p:ext uri="{BB962C8B-B14F-4D97-AF65-F5344CB8AC3E}">
        <p14:creationId xmlns:p14="http://schemas.microsoft.com/office/powerpoint/2010/main" val="213461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D7D1B55-64A8-4EDA-9E6E-5EA7CFA039DD}" type="datetimeFigureOut">
              <a:rPr lang="fr-CA" smtClean="0"/>
              <a:t>2023-05-28</a:t>
            </a:fld>
            <a:endParaRPr lang="fr-C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C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A5C1521-F4EB-4BE3-8916-75EE4DC30058}" type="slidenum">
              <a:rPr lang="fr-CA" smtClean="0"/>
              <a:t>‹N°›</a:t>
            </a:fld>
            <a:endParaRPr lang="fr-C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808537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D7D1B55-64A8-4EDA-9E6E-5EA7CFA039DD}" type="datetimeFigureOut">
              <a:rPr lang="fr-CA" smtClean="0"/>
              <a:t>2023-05-28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A5C1521-F4EB-4BE3-8916-75EE4DC30058}" type="slidenum">
              <a:rPr lang="fr-CA" smtClean="0"/>
              <a:t>‹N°›</a:t>
            </a:fld>
            <a:endParaRPr lang="fr-CA"/>
          </a:p>
        </p:txBody>
      </p:sp>
    </p:spTree>
    <p:extLst>
      <p:ext uri="{BB962C8B-B14F-4D97-AF65-F5344CB8AC3E}">
        <p14:creationId xmlns:p14="http://schemas.microsoft.com/office/powerpoint/2010/main" val="108494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D7D1B55-64A8-4EDA-9E6E-5EA7CFA039DD}" type="datetimeFigureOut">
              <a:rPr lang="fr-CA" smtClean="0"/>
              <a:t>2023-05-28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A5C1521-F4EB-4BE3-8916-75EE4DC30058}" type="slidenum">
              <a:rPr lang="fr-CA" smtClean="0"/>
              <a:t>‹N°›</a:t>
            </a:fld>
            <a:endParaRPr lang="fr-CA"/>
          </a:p>
        </p:txBody>
      </p:sp>
    </p:spTree>
    <p:extLst>
      <p:ext uri="{BB962C8B-B14F-4D97-AF65-F5344CB8AC3E}">
        <p14:creationId xmlns:p14="http://schemas.microsoft.com/office/powerpoint/2010/main" val="248525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D7D1B55-64A8-4EDA-9E6E-5EA7CFA039DD}" type="datetimeFigureOut">
              <a:rPr lang="fr-CA" smtClean="0"/>
              <a:t>2023-05-28</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A5C1521-F4EB-4BE3-8916-75EE4DC30058}" type="slidenum">
              <a:rPr lang="fr-CA" smtClean="0"/>
              <a:t>‹N°›</a:t>
            </a:fld>
            <a:endParaRPr lang="fr-CA"/>
          </a:p>
        </p:txBody>
      </p:sp>
    </p:spTree>
    <p:extLst>
      <p:ext uri="{BB962C8B-B14F-4D97-AF65-F5344CB8AC3E}">
        <p14:creationId xmlns:p14="http://schemas.microsoft.com/office/powerpoint/2010/main" val="255922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D1B55-64A8-4EDA-9E6E-5EA7CFA039DD}" type="datetimeFigureOut">
              <a:rPr lang="fr-CA" smtClean="0"/>
              <a:t>2023-05-28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A5C1521-F4EB-4BE3-8916-75EE4DC30058}" type="slidenum">
              <a:rPr lang="fr-CA" smtClean="0"/>
              <a:t>‹N°›</a:t>
            </a:fld>
            <a:endParaRPr lang="fr-CA"/>
          </a:p>
        </p:txBody>
      </p:sp>
    </p:spTree>
    <p:extLst>
      <p:ext uri="{BB962C8B-B14F-4D97-AF65-F5344CB8AC3E}">
        <p14:creationId xmlns:p14="http://schemas.microsoft.com/office/powerpoint/2010/main" val="13682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D7D1B55-64A8-4EDA-9E6E-5EA7CFA039DD}" type="datetimeFigureOut">
              <a:rPr lang="fr-CA" smtClean="0"/>
              <a:t>2023-05-28</a:t>
            </a:fld>
            <a:endParaRPr lang="fr-C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C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A5C1521-F4EB-4BE3-8916-75EE4DC30058}" type="slidenum">
              <a:rPr lang="fr-CA" smtClean="0"/>
              <a:t>‹N°›</a:t>
            </a:fld>
            <a:endParaRPr lang="fr-C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504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D7D1B55-64A8-4EDA-9E6E-5EA7CFA039DD}" type="datetimeFigureOut">
              <a:rPr lang="fr-CA" smtClean="0"/>
              <a:t>2023-05-28</a:t>
            </a:fld>
            <a:endParaRPr lang="fr-C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C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A5C1521-F4EB-4BE3-8916-75EE4DC30058}" type="slidenum">
              <a:rPr lang="fr-CA" smtClean="0"/>
              <a:t>‹N°›</a:t>
            </a:fld>
            <a:endParaRPr lang="fr-C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378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D7D1B55-64A8-4EDA-9E6E-5EA7CFA039DD}" type="datetimeFigureOut">
              <a:rPr lang="fr-CA" smtClean="0"/>
              <a:t>2023-05-28</a:t>
            </a:fld>
            <a:endParaRPr lang="fr-C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C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A5C1521-F4EB-4BE3-8916-75EE4DC30058}" type="slidenum">
              <a:rPr lang="fr-CA" smtClean="0"/>
              <a:t>‹N°›</a:t>
            </a:fld>
            <a:endParaRPr lang="fr-C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88281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2D4FAD-1FB1-9DA8-234F-C86FE54A125E}"/>
              </a:ext>
            </a:extLst>
          </p:cNvPr>
          <p:cNvSpPr>
            <a:spLocks noGrp="1"/>
          </p:cNvSpPr>
          <p:nvPr>
            <p:ph type="ctrTitle"/>
          </p:nvPr>
        </p:nvSpPr>
        <p:spPr>
          <a:xfrm>
            <a:off x="1915385" y="986021"/>
            <a:ext cx="8361229" cy="2098226"/>
          </a:xfrm>
        </p:spPr>
        <p:txBody>
          <a:bodyPr/>
          <a:lstStyle/>
          <a:p>
            <a:r>
              <a:rPr lang="fr-CA" sz="2800" dirty="0">
                <a:effectLst/>
                <a:latin typeface="Calibri" panose="020F0502020204030204" pitchFamily="34" charset="0"/>
                <a:ea typeface="Calibri" panose="020F0502020204030204" pitchFamily="34" charset="0"/>
                <a:cs typeface="Times New Roman" panose="02020603050405020304" pitchFamily="18" charset="0"/>
              </a:rPr>
              <a:t>Est-ce que traiter l’insomnie diminue le risque d’épisode dépressif caractérisé? </a:t>
            </a:r>
            <a:endParaRPr lang="fr-CA" sz="9600" dirty="0"/>
          </a:p>
        </p:txBody>
      </p:sp>
      <p:sp>
        <p:nvSpPr>
          <p:cNvPr id="3" name="Sous-titre 2">
            <a:extLst>
              <a:ext uri="{FF2B5EF4-FFF2-40B4-BE49-F238E27FC236}">
                <a16:creationId xmlns:a16="http://schemas.microsoft.com/office/drawing/2014/main" id="{258EC2F4-7033-4CEA-F436-151E43966F43}"/>
              </a:ext>
            </a:extLst>
          </p:cNvPr>
          <p:cNvSpPr>
            <a:spLocks noGrp="1"/>
          </p:cNvSpPr>
          <p:nvPr>
            <p:ph type="subTitle" idx="1"/>
          </p:nvPr>
        </p:nvSpPr>
        <p:spPr>
          <a:xfrm>
            <a:off x="1524000" y="3637549"/>
            <a:ext cx="9144000" cy="1655762"/>
          </a:xfrm>
        </p:spPr>
        <p:txBody>
          <a:bodyPr>
            <a:normAutofit/>
          </a:bodyPr>
          <a:lstStyle/>
          <a:p>
            <a:pPr algn="r"/>
            <a:r>
              <a:rPr lang="fr-CA" dirty="0"/>
              <a:t>Alexandre Bouchard </a:t>
            </a:r>
          </a:p>
          <a:p>
            <a:pPr algn="r"/>
            <a:r>
              <a:rPr lang="fr-CA" dirty="0"/>
              <a:t>UMF Andrée-Gagnon</a:t>
            </a:r>
          </a:p>
          <a:p>
            <a:pPr algn="r"/>
            <a:r>
              <a:rPr lang="fr-CA" dirty="0"/>
              <a:t>Vendredi 2 Juin 2023</a:t>
            </a:r>
          </a:p>
          <a:p>
            <a:pPr algn="r"/>
            <a:r>
              <a:rPr lang="fr-CA" dirty="0"/>
              <a:t>Supervision: Dr Ciprian </a:t>
            </a:r>
            <a:r>
              <a:rPr lang="fr-CA" dirty="0" err="1"/>
              <a:t>Bosoï</a:t>
            </a:r>
            <a:endParaRPr lang="fr-CA" dirty="0"/>
          </a:p>
        </p:txBody>
      </p:sp>
    </p:spTree>
    <p:extLst>
      <p:ext uri="{BB962C8B-B14F-4D97-AF65-F5344CB8AC3E}">
        <p14:creationId xmlns:p14="http://schemas.microsoft.com/office/powerpoint/2010/main" val="1702849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D4AF5E-DA89-96AB-6E88-C9083DD1FA19}"/>
              </a:ext>
            </a:extLst>
          </p:cNvPr>
          <p:cNvSpPr>
            <a:spLocks noGrp="1"/>
          </p:cNvSpPr>
          <p:nvPr>
            <p:ph type="title"/>
          </p:nvPr>
        </p:nvSpPr>
        <p:spPr/>
        <p:txBody>
          <a:bodyPr/>
          <a:lstStyle/>
          <a:p>
            <a:r>
              <a:rPr lang="fr-CA" dirty="0"/>
              <a:t>Forces</a:t>
            </a:r>
          </a:p>
        </p:txBody>
      </p:sp>
      <p:sp>
        <p:nvSpPr>
          <p:cNvPr id="3" name="Espace réservé du contenu 2">
            <a:extLst>
              <a:ext uri="{FF2B5EF4-FFF2-40B4-BE49-F238E27FC236}">
                <a16:creationId xmlns:a16="http://schemas.microsoft.com/office/drawing/2014/main" id="{11D7F859-06E9-8E39-6C3D-445F9CFE9689}"/>
              </a:ext>
            </a:extLst>
          </p:cNvPr>
          <p:cNvSpPr>
            <a:spLocks noGrp="1"/>
          </p:cNvSpPr>
          <p:nvPr>
            <p:ph idx="1"/>
          </p:nvPr>
        </p:nvSpPr>
        <p:spPr/>
        <p:txBody>
          <a:bodyPr/>
          <a:lstStyle/>
          <a:p>
            <a:pPr marL="342900" lvl="0" indent="-342900" algn="just">
              <a:lnSpc>
                <a:spcPct val="107000"/>
              </a:lnSpc>
              <a:buFont typeface="Symbol" panose="05050102010706020507" pitchFamily="18" charset="2"/>
              <a:buChar char=""/>
            </a:pPr>
            <a:r>
              <a:rPr lang="fr-CA" sz="1800" dirty="0">
                <a:effectLst/>
                <a:latin typeface="Calibri" panose="020F0502020204030204" pitchFamily="34" charset="0"/>
                <a:ea typeface="Calibri" panose="020F0502020204030204" pitchFamily="34" charset="0"/>
                <a:cs typeface="Times New Roman" panose="02020603050405020304" pitchFamily="18" charset="0"/>
              </a:rPr>
              <a:t>Groupes comparables dans les études cliniques randomisés</a:t>
            </a:r>
          </a:p>
          <a:p>
            <a:pPr marL="342900" lvl="0" indent="-342900" algn="just">
              <a:lnSpc>
                <a:spcPct val="107000"/>
              </a:lnSpc>
              <a:spcAft>
                <a:spcPts val="800"/>
              </a:spcAft>
              <a:buFont typeface="Symbol" panose="05050102010706020507" pitchFamily="18" charset="2"/>
              <a:buChar char=""/>
            </a:pPr>
            <a:r>
              <a:rPr lang="fr-CA" sz="1800" dirty="0">
                <a:effectLst/>
                <a:latin typeface="Calibri" panose="020F0502020204030204" pitchFamily="34" charset="0"/>
                <a:ea typeface="Calibri" panose="020F0502020204030204" pitchFamily="34" charset="0"/>
                <a:cs typeface="Times New Roman" panose="02020603050405020304" pitchFamily="18" charset="0"/>
              </a:rPr>
              <a:t>Études multicentres, meilleure façon de généraliser</a:t>
            </a:r>
          </a:p>
          <a:p>
            <a:pPr marL="342900" lvl="0" indent="-342900" algn="just">
              <a:lnSpc>
                <a:spcPct val="107000"/>
              </a:lnSpc>
              <a:buFont typeface="Symbol" panose="05050102010706020507" pitchFamily="18" charset="2"/>
              <a:buChar char=""/>
            </a:pPr>
            <a:r>
              <a:rPr lang="fr-CA" sz="1800" dirty="0">
                <a:effectLst/>
                <a:latin typeface="Calibri" panose="020F0502020204030204" pitchFamily="34" charset="0"/>
                <a:ea typeface="Calibri" panose="020F0502020204030204" pitchFamily="34" charset="0"/>
                <a:cs typeface="Times New Roman" panose="02020603050405020304" pitchFamily="18" charset="0"/>
              </a:rPr>
              <a:t>Données subjectives avec questionnaires validés</a:t>
            </a:r>
          </a:p>
          <a:p>
            <a:pPr marL="342900" lvl="0" indent="-342900" algn="just">
              <a:lnSpc>
                <a:spcPct val="107000"/>
              </a:lnSpc>
              <a:buFont typeface="Symbol" panose="05050102010706020507" pitchFamily="18" charset="2"/>
              <a:buChar char=""/>
            </a:pPr>
            <a:r>
              <a:rPr lang="fr-CA" sz="1800" dirty="0">
                <a:effectLst/>
                <a:latin typeface="Calibri" panose="020F0502020204030204" pitchFamily="34" charset="0"/>
                <a:ea typeface="Calibri" panose="020F0502020204030204" pitchFamily="34" charset="0"/>
                <a:cs typeface="Times New Roman" panose="02020603050405020304" pitchFamily="18" charset="0"/>
              </a:rPr>
              <a:t>Bonne signification statistique des études</a:t>
            </a:r>
          </a:p>
          <a:p>
            <a:pPr marL="342900" lvl="0" indent="-342900" algn="just">
              <a:lnSpc>
                <a:spcPct val="107000"/>
              </a:lnSpc>
              <a:spcAft>
                <a:spcPts val="800"/>
              </a:spcAft>
              <a:buFont typeface="Symbol" panose="05050102010706020507" pitchFamily="18" charset="2"/>
              <a:buChar char=""/>
            </a:pPr>
            <a:r>
              <a:rPr lang="fr-CA" sz="1800" dirty="0">
                <a:effectLst/>
                <a:latin typeface="Calibri" panose="020F0502020204030204" pitchFamily="34" charset="0"/>
                <a:ea typeface="Calibri" panose="020F0502020204030204" pitchFamily="34" charset="0"/>
                <a:cs typeface="Times New Roman" panose="02020603050405020304" pitchFamily="18" charset="0"/>
              </a:rPr>
              <a:t>Bonne puissance </a:t>
            </a:r>
            <a:r>
              <a:rPr lang="fr-CA" sz="1800" dirty="0">
                <a:latin typeface="Calibri" panose="020F0502020204030204" pitchFamily="34" charset="0"/>
                <a:ea typeface="Calibri" panose="020F0502020204030204" pitchFamily="34" charset="0"/>
                <a:cs typeface="Times New Roman" panose="02020603050405020304" pitchFamily="18" charset="0"/>
              </a:rPr>
              <a:t>des études </a:t>
            </a:r>
            <a:r>
              <a:rPr lang="fr-CA" sz="1800" dirty="0">
                <a:effectLst/>
                <a:latin typeface="Calibri" panose="020F0502020204030204" pitchFamily="34" charset="0"/>
                <a:ea typeface="Calibri" panose="020F0502020204030204" pitchFamily="34" charset="0"/>
                <a:cs typeface="Times New Roman" panose="02020603050405020304" pitchFamily="18" charset="0"/>
              </a:rPr>
              <a:t>malgré le fait que certaines études ont perdu des participants en cours</a:t>
            </a:r>
            <a:endParaRPr lang="fr-CA" dirty="0"/>
          </a:p>
        </p:txBody>
      </p:sp>
    </p:spTree>
    <p:extLst>
      <p:ext uri="{BB962C8B-B14F-4D97-AF65-F5344CB8AC3E}">
        <p14:creationId xmlns:p14="http://schemas.microsoft.com/office/powerpoint/2010/main" val="426180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B1E46-CFC6-A252-A626-366660541675}"/>
              </a:ext>
            </a:extLst>
          </p:cNvPr>
          <p:cNvSpPr>
            <a:spLocks noGrp="1"/>
          </p:cNvSpPr>
          <p:nvPr>
            <p:ph type="title"/>
          </p:nvPr>
        </p:nvSpPr>
        <p:spPr/>
        <p:txBody>
          <a:bodyPr/>
          <a:lstStyle/>
          <a:p>
            <a:r>
              <a:rPr lang="fr-CA" dirty="0"/>
              <a:t>Limites</a:t>
            </a:r>
          </a:p>
        </p:txBody>
      </p:sp>
      <p:sp>
        <p:nvSpPr>
          <p:cNvPr id="3" name="Espace réservé du contenu 2">
            <a:extLst>
              <a:ext uri="{FF2B5EF4-FFF2-40B4-BE49-F238E27FC236}">
                <a16:creationId xmlns:a16="http://schemas.microsoft.com/office/drawing/2014/main" id="{3FC825BC-6263-8BFB-CED5-B38D4AE5E97C}"/>
              </a:ext>
            </a:extLst>
          </p:cNvPr>
          <p:cNvSpPr>
            <a:spLocks noGrp="1"/>
          </p:cNvSpPr>
          <p:nvPr>
            <p:ph idx="1"/>
          </p:nvPr>
        </p:nvSpPr>
        <p:spPr/>
        <p:txBody>
          <a:bodyPr>
            <a:normAutofit fontScale="85000" lnSpcReduction="10000"/>
          </a:bodyPr>
          <a:lstStyle/>
          <a:p>
            <a:pPr marL="342900" lvl="0" indent="-342900" algn="just">
              <a:lnSpc>
                <a:spcPct val="107000"/>
              </a:lnSpc>
              <a:buFont typeface="Symbol" panose="05050102010706020507" pitchFamily="18" charset="2"/>
              <a:buChar char=""/>
            </a:pPr>
            <a:r>
              <a:rPr lang="fr-CA" sz="1800" dirty="0">
                <a:effectLst/>
                <a:latin typeface="Calibri" panose="020F0502020204030204" pitchFamily="34" charset="0"/>
                <a:ea typeface="Calibri" panose="020F0502020204030204" pitchFamily="34" charset="0"/>
                <a:cs typeface="Times New Roman" panose="02020603050405020304" pitchFamily="18" charset="0"/>
              </a:rPr>
              <a:t>Biais de sélection dans la plupart des études (volontariat)</a:t>
            </a:r>
          </a:p>
          <a:p>
            <a:pPr marL="342900" lvl="0" indent="-342900" algn="just">
              <a:lnSpc>
                <a:spcPct val="107000"/>
              </a:lnSpc>
              <a:buFont typeface="Symbol" panose="05050102010706020507" pitchFamily="18" charset="2"/>
              <a:buChar char=""/>
            </a:pPr>
            <a:r>
              <a:rPr lang="fr-CA" sz="1800" dirty="0">
                <a:effectLst/>
                <a:latin typeface="Calibri" panose="020F0502020204030204" pitchFamily="34" charset="0"/>
                <a:ea typeface="Calibri" panose="020F0502020204030204" pitchFamily="34" charset="0"/>
                <a:cs typeface="Times New Roman" panose="02020603050405020304" pitchFamily="18" charset="0"/>
              </a:rPr>
              <a:t>Groupes contrôles ne sont pas toujours un placebo</a:t>
            </a:r>
          </a:p>
          <a:p>
            <a:pPr marL="342900" lvl="0" indent="-342900" algn="just">
              <a:lnSpc>
                <a:spcPct val="107000"/>
              </a:lnSpc>
              <a:buFont typeface="Symbol" panose="05050102010706020507" pitchFamily="18" charset="2"/>
              <a:buChar char=""/>
            </a:pPr>
            <a:r>
              <a:rPr lang="fr-CA" sz="1800" dirty="0">
                <a:effectLst/>
                <a:latin typeface="Calibri" panose="020F0502020204030204" pitchFamily="34" charset="0"/>
                <a:ea typeface="Calibri" panose="020F0502020204030204" pitchFamily="34" charset="0"/>
                <a:cs typeface="Times New Roman" panose="02020603050405020304" pitchFamily="18" charset="0"/>
              </a:rPr>
              <a:t>Échantillons variables, grand échantillon population Japonaise pour une étude de cohorte rétrospective</a:t>
            </a:r>
          </a:p>
          <a:p>
            <a:pPr marL="342900" lvl="0" indent="-342900" algn="just">
              <a:lnSpc>
                <a:spcPct val="107000"/>
              </a:lnSpc>
              <a:spcAft>
                <a:spcPts val="800"/>
              </a:spcAft>
              <a:buFont typeface="Symbol" panose="05050102010706020507" pitchFamily="18" charset="2"/>
              <a:buChar char=""/>
            </a:pPr>
            <a:r>
              <a:rPr lang="fr-CA" sz="1800" dirty="0">
                <a:effectLst/>
                <a:latin typeface="Calibri" panose="020F0502020204030204" pitchFamily="34" charset="0"/>
                <a:ea typeface="Calibri" panose="020F0502020204030204" pitchFamily="34" charset="0"/>
                <a:cs typeface="Times New Roman" panose="02020603050405020304" pitchFamily="18" charset="0"/>
              </a:rPr>
              <a:t>Multiples critères d’exclusions, dont pas de maladie physique sous-jacente, ce qui est peu représentatif de notre clientèle en médecine familiale</a:t>
            </a:r>
          </a:p>
          <a:p>
            <a:pPr marL="342900" lvl="0" indent="-342900" algn="just">
              <a:lnSpc>
                <a:spcPct val="107000"/>
              </a:lnSpc>
              <a:spcAft>
                <a:spcPts val="800"/>
              </a:spcAft>
              <a:buFont typeface="Symbol" panose="05050102010706020507" pitchFamily="18" charset="2"/>
              <a:buChar char=""/>
            </a:pPr>
            <a:r>
              <a:rPr lang="fr-CA" sz="1800" dirty="0">
                <a:effectLst/>
                <a:latin typeface="Calibri" panose="020F0502020204030204" pitchFamily="34" charset="0"/>
                <a:ea typeface="Calibri" panose="020F0502020204030204" pitchFamily="34" charset="0"/>
                <a:cs typeface="Times New Roman" panose="02020603050405020304" pitchFamily="18" charset="0"/>
              </a:rPr>
              <a:t>Temps des études courtes (1-3 ans), compte tenu que la plupart des récidives de la dépression apparaissent même après 20 ans (5 ans 13%, 10 ans 23%, 20 ans 42%) *</a:t>
            </a:r>
          </a:p>
          <a:p>
            <a:pPr marL="342900" lvl="0" indent="-342900" algn="just">
              <a:lnSpc>
                <a:spcPct val="107000"/>
              </a:lnSpc>
              <a:spcAft>
                <a:spcPts val="800"/>
              </a:spcAft>
              <a:buFont typeface="Symbol" panose="05050102010706020507" pitchFamily="18" charset="2"/>
              <a:buChar char=""/>
            </a:pPr>
            <a:r>
              <a:rPr lang="fr-CA" sz="1800" dirty="0">
                <a:effectLst/>
                <a:latin typeface="Calibri" panose="020F0502020204030204" pitchFamily="34" charset="0"/>
                <a:ea typeface="Calibri" panose="020F0502020204030204" pitchFamily="34" charset="0"/>
                <a:cs typeface="Times New Roman" panose="02020603050405020304" pitchFamily="18" charset="0"/>
              </a:rPr>
              <a:t>Biais de mesure possible pour les self-report, avec le PHQ9, PSQI, QIDS-16, GAD7, GSII (malgré que ce soit des questionnaires validés)</a:t>
            </a:r>
          </a:p>
          <a:p>
            <a:pPr marL="342900" lvl="0" indent="-342900" algn="just">
              <a:lnSpc>
                <a:spcPct val="107000"/>
              </a:lnSpc>
              <a:spcAft>
                <a:spcPts val="800"/>
              </a:spcAft>
              <a:buFont typeface="Symbol" panose="05050102010706020507" pitchFamily="18" charset="2"/>
              <a:buChar char=""/>
            </a:pPr>
            <a:r>
              <a:rPr lang="fr-CA" sz="1800" dirty="0">
                <a:latin typeface="Calibri" panose="020F0502020204030204" pitchFamily="34" charset="0"/>
                <a:ea typeface="Calibri" panose="020F0502020204030204" pitchFamily="34" charset="0"/>
                <a:cs typeface="Times New Roman" panose="02020603050405020304" pitchFamily="18" charset="0"/>
              </a:rPr>
              <a:t>Études avec Instruments de mesure, durée de traitement et durée d’étude différents</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CA" dirty="0"/>
          </a:p>
        </p:txBody>
      </p:sp>
      <p:sp>
        <p:nvSpPr>
          <p:cNvPr id="4" name="ZoneTexte 3">
            <a:extLst>
              <a:ext uri="{FF2B5EF4-FFF2-40B4-BE49-F238E27FC236}">
                <a16:creationId xmlns:a16="http://schemas.microsoft.com/office/drawing/2014/main" id="{52D813CE-1A17-19A4-3AC6-7F2EE779CEC4}"/>
              </a:ext>
            </a:extLst>
          </p:cNvPr>
          <p:cNvSpPr txBox="1"/>
          <p:nvPr/>
        </p:nvSpPr>
        <p:spPr>
          <a:xfrm>
            <a:off x="1118586" y="6285390"/>
            <a:ext cx="10515600" cy="877163"/>
          </a:xfrm>
          <a:prstGeom prst="rect">
            <a:avLst/>
          </a:prstGeom>
          <a:noFill/>
        </p:spPr>
        <p:txBody>
          <a:bodyPr wrap="square" rtlCol="0">
            <a:spAutoFit/>
          </a:bodyPr>
          <a:lstStyle/>
          <a:p>
            <a:r>
              <a:rPr lang="en-CA" sz="11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*Eaton WW, Shao H, </a:t>
            </a:r>
            <a:r>
              <a:rPr lang="en-CA" sz="11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Nestadt</a:t>
            </a:r>
            <a:r>
              <a:rPr lang="en-CA" sz="11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G, Lee HB, Bienvenu OJ, </a:t>
            </a:r>
            <a:r>
              <a:rPr lang="en-CA" sz="11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Zandi</a:t>
            </a:r>
            <a:r>
              <a:rPr lang="en-CA" sz="11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P. Population-based study of first onset and chronicity in major depressive disorder. Arch Gen Psychiatry. 2008 May;65(5):513-20. </a:t>
            </a:r>
            <a:r>
              <a:rPr lang="en-CA" sz="11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doi</a:t>
            </a:r>
            <a:r>
              <a:rPr lang="en-CA" sz="11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10.1001/archpsyc.65.5.513. Erratum in: Arch Gen Psychiatry. 2008 Jul;65(7):838. Lee, Ben </a:t>
            </a:r>
            <a:r>
              <a:rPr lang="en-CA" sz="11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Hochang</a:t>
            </a:r>
            <a:r>
              <a:rPr lang="en-CA" sz="11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[corrected to Lee, </a:t>
            </a:r>
            <a:r>
              <a:rPr lang="en-CA" sz="11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Hochang</a:t>
            </a:r>
            <a:r>
              <a:rPr lang="en-CA" sz="11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Benjamin]. PMID: 18458203; PMCID: PMC2761826.</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dirty="0"/>
          </a:p>
        </p:txBody>
      </p:sp>
    </p:spTree>
    <p:extLst>
      <p:ext uri="{BB962C8B-B14F-4D97-AF65-F5344CB8AC3E}">
        <p14:creationId xmlns:p14="http://schemas.microsoft.com/office/powerpoint/2010/main" val="2026963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D8D380-B328-FB8C-BBE3-ED97D013ACDE}"/>
              </a:ext>
            </a:extLst>
          </p:cNvPr>
          <p:cNvSpPr>
            <a:spLocks noGrp="1"/>
          </p:cNvSpPr>
          <p:nvPr>
            <p:ph type="title"/>
          </p:nvPr>
        </p:nvSpPr>
        <p:spPr/>
        <p:txBody>
          <a:bodyPr/>
          <a:lstStyle/>
          <a:p>
            <a:r>
              <a:rPr lang="fr-CA" dirty="0"/>
              <a:t>Discussion </a:t>
            </a:r>
          </a:p>
        </p:txBody>
      </p:sp>
      <p:sp>
        <p:nvSpPr>
          <p:cNvPr id="3" name="Espace réservé du contenu 2">
            <a:extLst>
              <a:ext uri="{FF2B5EF4-FFF2-40B4-BE49-F238E27FC236}">
                <a16:creationId xmlns:a16="http://schemas.microsoft.com/office/drawing/2014/main" id="{7AFED849-3381-21F6-026E-92DAFF2E1258}"/>
              </a:ext>
            </a:extLst>
          </p:cNvPr>
          <p:cNvSpPr>
            <a:spLocks noGrp="1"/>
          </p:cNvSpPr>
          <p:nvPr>
            <p:ph idx="1"/>
          </p:nvPr>
        </p:nvSpPr>
        <p:spPr>
          <a:xfrm>
            <a:off x="642890" y="1452763"/>
            <a:ext cx="10710909" cy="4672829"/>
          </a:xfrm>
        </p:spPr>
        <p:txBody>
          <a:bodyPr>
            <a:normAutofit fontScale="92500" lnSpcReduction="10000"/>
          </a:bodyPr>
          <a:lstStyle/>
          <a:p>
            <a:r>
              <a:rPr lang="fr-CA" sz="1800" b="1" dirty="0">
                <a:effectLst/>
                <a:ea typeface="Times New Roman" panose="02020603050405020304" pitchFamily="18" charset="0"/>
              </a:rPr>
              <a:t>Problème : </a:t>
            </a:r>
            <a:r>
              <a:rPr lang="fr-CA" sz="1800" dirty="0">
                <a:effectLst/>
                <a:ea typeface="Times New Roman" panose="02020603050405020304" pitchFamily="18" charset="0"/>
              </a:rPr>
              <a:t>Épisode dépressif caractérisé</a:t>
            </a:r>
          </a:p>
          <a:p>
            <a:r>
              <a:rPr lang="fr-CA" sz="1800" b="1" dirty="0">
                <a:effectLst/>
                <a:ea typeface="Times New Roman" panose="02020603050405020304" pitchFamily="18" charset="0"/>
              </a:rPr>
              <a:t>Intervention</a:t>
            </a:r>
            <a:r>
              <a:rPr lang="fr-CA" sz="1800" b="1" dirty="0">
                <a:ea typeface="Times New Roman" panose="02020603050405020304" pitchFamily="18" charset="0"/>
              </a:rPr>
              <a:t> : </a:t>
            </a:r>
            <a:r>
              <a:rPr lang="fr-CA" sz="1800" dirty="0">
                <a:effectLst/>
                <a:ea typeface="Times New Roman" panose="02020603050405020304" pitchFamily="18" charset="0"/>
              </a:rPr>
              <a:t>Utilisation d'un traitement contre l'insomnie</a:t>
            </a:r>
          </a:p>
          <a:p>
            <a:r>
              <a:rPr lang="fr-CA" sz="1800" b="1" dirty="0">
                <a:effectLst/>
                <a:ea typeface="Times New Roman" panose="02020603050405020304" pitchFamily="18" charset="0"/>
              </a:rPr>
              <a:t>Comparaison: </a:t>
            </a:r>
            <a:r>
              <a:rPr lang="fr-CA" sz="1800" dirty="0">
                <a:effectLst/>
                <a:ea typeface="Times New Roman" panose="02020603050405020304" pitchFamily="18" charset="0"/>
              </a:rPr>
              <a:t>Versus ne pas traiter l’insomnie</a:t>
            </a:r>
          </a:p>
          <a:p>
            <a:r>
              <a:rPr lang="en-CA" sz="1800" b="1" dirty="0"/>
              <a:t>Issue </a:t>
            </a:r>
            <a:r>
              <a:rPr lang="en-CA" sz="1800" b="1" dirty="0" err="1"/>
              <a:t>Primaire</a:t>
            </a:r>
            <a:r>
              <a:rPr lang="en-CA" sz="1800" b="1" dirty="0"/>
              <a:t>: </a:t>
            </a:r>
            <a:r>
              <a:rPr lang="fr-CA" sz="1800" b="1" dirty="0">
                <a:effectLst/>
                <a:ea typeface="Times New Roman" panose="02020603050405020304" pitchFamily="18" charset="0"/>
              </a:rPr>
              <a:t> </a:t>
            </a:r>
            <a:r>
              <a:rPr lang="fr-CA" sz="1800" dirty="0">
                <a:effectLst/>
                <a:ea typeface="Times New Roman" panose="02020603050405020304" pitchFamily="18" charset="0"/>
              </a:rPr>
              <a:t>Diminution du risque d’incidence ou de récidive de la dépression</a:t>
            </a:r>
          </a:p>
          <a:p>
            <a:endParaRPr lang="fr-CA" dirty="0"/>
          </a:p>
          <a:p>
            <a:endParaRPr lang="fr-CA" dirty="0"/>
          </a:p>
          <a:p>
            <a:endParaRPr lang="fr-CA" dirty="0"/>
          </a:p>
          <a:p>
            <a:endParaRPr lang="fr-CA" dirty="0"/>
          </a:p>
          <a:p>
            <a:endParaRPr lang="fr-CA" dirty="0"/>
          </a:p>
          <a:p>
            <a:endParaRPr lang="fr-CA" dirty="0"/>
          </a:p>
          <a:p>
            <a:endParaRPr lang="fr-CA" dirty="0"/>
          </a:p>
          <a:p>
            <a:r>
              <a:rPr lang="fr-CA" dirty="0"/>
              <a:t>Réponse à la question PICO: Oui*</a:t>
            </a:r>
          </a:p>
          <a:p>
            <a:pPr lvl="1"/>
            <a:endParaRPr lang="fr-CA" dirty="0"/>
          </a:p>
        </p:txBody>
      </p:sp>
      <p:graphicFrame>
        <p:nvGraphicFramePr>
          <p:cNvPr id="4" name="Tableau 4">
            <a:extLst>
              <a:ext uri="{FF2B5EF4-FFF2-40B4-BE49-F238E27FC236}">
                <a16:creationId xmlns:a16="http://schemas.microsoft.com/office/drawing/2014/main" id="{60F59105-FA4D-0C56-9BE1-252872FECE33}"/>
              </a:ext>
            </a:extLst>
          </p:cNvPr>
          <p:cNvGraphicFramePr>
            <a:graphicFrameLocks noGrp="1"/>
          </p:cNvGraphicFramePr>
          <p:nvPr>
            <p:extLst>
              <p:ext uri="{D42A27DB-BD31-4B8C-83A1-F6EECF244321}">
                <p14:modId xmlns:p14="http://schemas.microsoft.com/office/powerpoint/2010/main" val="667632626"/>
              </p:ext>
            </p:extLst>
          </p:nvPr>
        </p:nvGraphicFramePr>
        <p:xfrm>
          <a:off x="2108200" y="2938663"/>
          <a:ext cx="8128000" cy="26517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919000684"/>
                    </a:ext>
                  </a:extLst>
                </a:gridCol>
                <a:gridCol w="4064000">
                  <a:extLst>
                    <a:ext uri="{9D8B030D-6E8A-4147-A177-3AD203B41FA5}">
                      <a16:colId xmlns:a16="http://schemas.microsoft.com/office/drawing/2014/main" val="2525202601"/>
                    </a:ext>
                  </a:extLst>
                </a:gridCol>
              </a:tblGrid>
              <a:tr h="346781">
                <a:tc>
                  <a:txBody>
                    <a:bodyPr/>
                    <a:lstStyle/>
                    <a:p>
                      <a:r>
                        <a:rPr lang="fr-CA" dirty="0"/>
                        <a:t>Validité interne</a:t>
                      </a:r>
                    </a:p>
                  </a:txBody>
                  <a:tcPr/>
                </a:tc>
                <a:tc>
                  <a:txBody>
                    <a:bodyPr/>
                    <a:lstStyle/>
                    <a:p>
                      <a:r>
                        <a:rPr lang="fr-CA" dirty="0"/>
                        <a:t>Validité externe</a:t>
                      </a:r>
                    </a:p>
                  </a:txBody>
                  <a:tcPr/>
                </a:tc>
                <a:extLst>
                  <a:ext uri="{0D108BD9-81ED-4DB2-BD59-A6C34878D82A}">
                    <a16:rowId xmlns:a16="http://schemas.microsoft.com/office/drawing/2014/main" val="3350748573"/>
                  </a:ext>
                </a:extLst>
              </a:tr>
              <a:tr h="598553">
                <a:tc>
                  <a:txBody>
                    <a:bodyPr/>
                    <a:lstStyle/>
                    <a:p>
                      <a:r>
                        <a:rPr lang="fr-CA" dirty="0"/>
                        <a:t>Analyses statistiques selon une intention de traiter</a:t>
                      </a:r>
                    </a:p>
                  </a:txBody>
                  <a:tcPr/>
                </a:tc>
                <a:tc>
                  <a:txBody>
                    <a:bodyPr/>
                    <a:lstStyle/>
                    <a:p>
                      <a:r>
                        <a:rPr lang="fr-CA" dirty="0"/>
                        <a:t>Essais cliniques États-Unis, </a:t>
                      </a:r>
                      <a:r>
                        <a:rPr lang="fr-CA" dirty="0" err="1"/>
                        <a:t>Royaumes-Unis</a:t>
                      </a:r>
                      <a:r>
                        <a:rPr lang="fr-CA" dirty="0"/>
                        <a:t> et Chine</a:t>
                      </a:r>
                    </a:p>
                  </a:txBody>
                  <a:tcPr/>
                </a:tc>
                <a:extLst>
                  <a:ext uri="{0D108BD9-81ED-4DB2-BD59-A6C34878D82A}">
                    <a16:rowId xmlns:a16="http://schemas.microsoft.com/office/drawing/2014/main" val="1265204083"/>
                  </a:ext>
                </a:extLst>
              </a:tr>
              <a:tr h="346781">
                <a:tc>
                  <a:txBody>
                    <a:bodyPr/>
                    <a:lstStyle/>
                    <a:p>
                      <a:r>
                        <a:rPr lang="fr-CA" dirty="0"/>
                        <a:t>Questionnaires validés</a:t>
                      </a:r>
                    </a:p>
                  </a:txBody>
                  <a:tcPr/>
                </a:tc>
                <a:tc>
                  <a:txBody>
                    <a:bodyPr/>
                    <a:lstStyle/>
                    <a:p>
                      <a:r>
                        <a:rPr lang="fr-CA" dirty="0"/>
                        <a:t>Études multicentres</a:t>
                      </a:r>
                    </a:p>
                  </a:txBody>
                  <a:tcPr/>
                </a:tc>
                <a:extLst>
                  <a:ext uri="{0D108BD9-81ED-4DB2-BD59-A6C34878D82A}">
                    <a16:rowId xmlns:a16="http://schemas.microsoft.com/office/drawing/2014/main" val="903019483"/>
                  </a:ext>
                </a:extLst>
              </a:tr>
              <a:tr h="855076">
                <a:tc>
                  <a:txBody>
                    <a:bodyPr/>
                    <a:lstStyle/>
                    <a:p>
                      <a:r>
                        <a:rPr lang="fr-CA" dirty="0"/>
                        <a:t>Bonne puissance dans les études avec taille d’échantillon</a:t>
                      </a:r>
                    </a:p>
                  </a:txBody>
                  <a:tcPr/>
                </a:tc>
                <a:tc>
                  <a:txBody>
                    <a:bodyPr/>
                    <a:lstStyle/>
                    <a:p>
                      <a:r>
                        <a:rPr lang="fr-CA" dirty="0" err="1"/>
                        <a:t>Généralisabilité</a:t>
                      </a:r>
                      <a:r>
                        <a:rPr lang="fr-CA" dirty="0"/>
                        <a:t> des résultats est diminuée, car études </a:t>
                      </a:r>
                      <a:r>
                        <a:rPr lang="fr-CA" dirty="0" err="1"/>
                        <a:t>éxcluaient</a:t>
                      </a:r>
                      <a:r>
                        <a:rPr lang="fr-CA" dirty="0"/>
                        <a:t> patients avec ATCD médicaux </a:t>
                      </a:r>
                    </a:p>
                  </a:txBody>
                  <a:tcPr/>
                </a:tc>
                <a:extLst>
                  <a:ext uri="{0D108BD9-81ED-4DB2-BD59-A6C34878D82A}">
                    <a16:rowId xmlns:a16="http://schemas.microsoft.com/office/drawing/2014/main" val="1680858424"/>
                  </a:ext>
                </a:extLst>
              </a:tr>
              <a:tr h="346781">
                <a:tc>
                  <a:txBody>
                    <a:bodyPr/>
                    <a:lstStyle/>
                    <a:p>
                      <a:endParaRPr lang="fr-CA" dirty="0"/>
                    </a:p>
                  </a:txBody>
                  <a:tcPr/>
                </a:tc>
                <a:tc>
                  <a:txBody>
                    <a:bodyPr/>
                    <a:lstStyle/>
                    <a:p>
                      <a:r>
                        <a:rPr lang="fr-CA" dirty="0"/>
                        <a:t>Deux études avec population &gt;60 ans </a:t>
                      </a:r>
                    </a:p>
                  </a:txBody>
                  <a:tcPr/>
                </a:tc>
                <a:extLst>
                  <a:ext uri="{0D108BD9-81ED-4DB2-BD59-A6C34878D82A}">
                    <a16:rowId xmlns:a16="http://schemas.microsoft.com/office/drawing/2014/main" val="1657229471"/>
                  </a:ext>
                </a:extLst>
              </a:tr>
            </a:tbl>
          </a:graphicData>
        </a:graphic>
      </p:graphicFrame>
    </p:spTree>
    <p:extLst>
      <p:ext uri="{BB962C8B-B14F-4D97-AF65-F5344CB8AC3E}">
        <p14:creationId xmlns:p14="http://schemas.microsoft.com/office/powerpoint/2010/main" val="2350985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1471B4-1233-A758-300D-68D677573C85}"/>
              </a:ext>
            </a:extLst>
          </p:cNvPr>
          <p:cNvSpPr>
            <a:spLocks noGrp="1"/>
          </p:cNvSpPr>
          <p:nvPr>
            <p:ph type="title"/>
          </p:nvPr>
        </p:nvSpPr>
        <p:spPr/>
        <p:txBody>
          <a:bodyPr/>
          <a:lstStyle/>
          <a:p>
            <a:r>
              <a:rPr lang="fr-CA" dirty="0"/>
              <a:t>Conclusion</a:t>
            </a:r>
          </a:p>
        </p:txBody>
      </p:sp>
      <p:sp>
        <p:nvSpPr>
          <p:cNvPr id="3" name="Espace réservé du contenu 2">
            <a:extLst>
              <a:ext uri="{FF2B5EF4-FFF2-40B4-BE49-F238E27FC236}">
                <a16:creationId xmlns:a16="http://schemas.microsoft.com/office/drawing/2014/main" id="{C4EB8B5C-B1EE-B38F-8668-B6B5BE71168A}"/>
              </a:ext>
            </a:extLst>
          </p:cNvPr>
          <p:cNvSpPr>
            <a:spLocks noGrp="1"/>
          </p:cNvSpPr>
          <p:nvPr>
            <p:ph idx="1"/>
          </p:nvPr>
        </p:nvSpPr>
        <p:spPr/>
        <p:txBody>
          <a:bodyPr>
            <a:normAutofit lnSpcReduction="10000"/>
          </a:bodyPr>
          <a:lstStyle/>
          <a:p>
            <a:r>
              <a:rPr lang="en-CA" dirty="0" err="1"/>
              <a:t>Souffrir</a:t>
            </a:r>
            <a:r>
              <a:rPr lang="en-CA" dirty="0"/>
              <a:t> d</a:t>
            </a:r>
            <a:r>
              <a:rPr lang="fr-CA" dirty="0"/>
              <a:t>’insomnie augmente le risque de développer une dépression</a:t>
            </a:r>
          </a:p>
          <a:p>
            <a:r>
              <a:rPr lang="fr-CA" dirty="0"/>
              <a:t>Utiliser un traitement de choix pour l’insomnie, soit la TCC, aide à prévenir un épisode dépressif</a:t>
            </a:r>
          </a:p>
          <a:p>
            <a:pPr lvl="1"/>
            <a:r>
              <a:rPr lang="fr-CA" dirty="0"/>
              <a:t>Cependant, l’accès à la TCC reste difficile dans nos milieux</a:t>
            </a:r>
          </a:p>
          <a:p>
            <a:pPr lvl="2"/>
            <a:r>
              <a:rPr lang="fr-CA" dirty="0"/>
              <a:t>Est-ce qu’il deviendrait pharmaco-économique de privilégier la TCC ?</a:t>
            </a:r>
          </a:p>
          <a:p>
            <a:r>
              <a:rPr lang="fr-CA" dirty="0"/>
              <a:t>Malgré les nombreux critères d’exclusions des articles, soit des patients moins morbides que ceux du quotidien en médecine familiale, le sens des études reste intéressant</a:t>
            </a:r>
          </a:p>
          <a:p>
            <a:endParaRPr lang="fr-CA" dirty="0"/>
          </a:p>
          <a:p>
            <a:r>
              <a:rPr lang="fr-CA" dirty="0"/>
              <a:t>Dans le futur, je serai plus proactif à traiter les signes d’insomnie chez mes patients!</a:t>
            </a:r>
          </a:p>
        </p:txBody>
      </p:sp>
    </p:spTree>
    <p:extLst>
      <p:ext uri="{BB962C8B-B14F-4D97-AF65-F5344CB8AC3E}">
        <p14:creationId xmlns:p14="http://schemas.microsoft.com/office/powerpoint/2010/main" val="203232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59E751-1497-515F-54B1-ADADED5ED180}"/>
              </a:ext>
            </a:extLst>
          </p:cNvPr>
          <p:cNvSpPr>
            <a:spLocks noGrp="1"/>
          </p:cNvSpPr>
          <p:nvPr>
            <p:ph type="title"/>
          </p:nvPr>
        </p:nvSpPr>
        <p:spPr>
          <a:xfrm>
            <a:off x="746449" y="93308"/>
            <a:ext cx="10515600" cy="905522"/>
          </a:xfrm>
        </p:spPr>
        <p:txBody>
          <a:bodyPr/>
          <a:lstStyle/>
          <a:p>
            <a:r>
              <a:rPr lang="fr-CA" dirty="0"/>
              <a:t>Étude Cho (2008), une étude pionnière</a:t>
            </a:r>
          </a:p>
        </p:txBody>
      </p:sp>
      <p:graphicFrame>
        <p:nvGraphicFramePr>
          <p:cNvPr id="4" name="Tableau 4">
            <a:extLst>
              <a:ext uri="{FF2B5EF4-FFF2-40B4-BE49-F238E27FC236}">
                <a16:creationId xmlns:a16="http://schemas.microsoft.com/office/drawing/2014/main" id="{1018B8BD-DE5C-9BA8-B5ED-5D4C26658BED}"/>
              </a:ext>
            </a:extLst>
          </p:cNvPr>
          <p:cNvGraphicFramePr>
            <a:graphicFrameLocks noGrp="1"/>
          </p:cNvGraphicFramePr>
          <p:nvPr>
            <p:extLst>
              <p:ext uri="{D42A27DB-BD31-4B8C-83A1-F6EECF244321}">
                <p14:modId xmlns:p14="http://schemas.microsoft.com/office/powerpoint/2010/main" val="3419690078"/>
              </p:ext>
            </p:extLst>
          </p:nvPr>
        </p:nvGraphicFramePr>
        <p:xfrm>
          <a:off x="2032000" y="905523"/>
          <a:ext cx="8128000" cy="5765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581808303"/>
                    </a:ext>
                  </a:extLst>
                </a:gridCol>
                <a:gridCol w="4064000">
                  <a:extLst>
                    <a:ext uri="{9D8B030D-6E8A-4147-A177-3AD203B41FA5}">
                      <a16:colId xmlns:a16="http://schemas.microsoft.com/office/drawing/2014/main" val="4239800505"/>
                    </a:ext>
                  </a:extLst>
                </a:gridCol>
              </a:tblGrid>
              <a:tr h="370840">
                <a:tc>
                  <a:txBody>
                    <a:bodyPr/>
                    <a:lstStyle/>
                    <a:p>
                      <a:endParaRPr lang="fr-CA" dirty="0"/>
                    </a:p>
                  </a:txBody>
                  <a:tcPr/>
                </a:tc>
                <a:tc>
                  <a:txBody>
                    <a:bodyPr/>
                    <a:lstStyle/>
                    <a:p>
                      <a:r>
                        <a:rPr lang="fr-CA" dirty="0"/>
                        <a:t>Cho (2008) Cohorte Prospective</a:t>
                      </a:r>
                    </a:p>
                  </a:txBody>
                  <a:tcPr/>
                </a:tc>
                <a:extLst>
                  <a:ext uri="{0D108BD9-81ED-4DB2-BD59-A6C34878D82A}">
                    <a16:rowId xmlns:a16="http://schemas.microsoft.com/office/drawing/2014/main" val="957255351"/>
                  </a:ext>
                </a:extLst>
              </a:tr>
              <a:tr h="370840">
                <a:tc>
                  <a:txBody>
                    <a:bodyPr/>
                    <a:lstStyle/>
                    <a:p>
                      <a:r>
                        <a:rPr lang="fr-CA" dirty="0"/>
                        <a:t>Critères étudiés</a:t>
                      </a:r>
                    </a:p>
                  </a:txBody>
                  <a:tcPr/>
                </a:tc>
                <a:tc>
                  <a:txBody>
                    <a:bodyPr/>
                    <a:lstStyle/>
                    <a:p>
                      <a:r>
                        <a:rPr lang="fr-CA" dirty="0"/>
                        <a:t>Récurrence de l’insomnie et de la dépression chez les adultes âgés</a:t>
                      </a:r>
                    </a:p>
                  </a:txBody>
                  <a:tcPr/>
                </a:tc>
                <a:extLst>
                  <a:ext uri="{0D108BD9-81ED-4DB2-BD59-A6C34878D82A}">
                    <a16:rowId xmlns:a16="http://schemas.microsoft.com/office/drawing/2014/main" val="2723217054"/>
                  </a:ext>
                </a:extLst>
              </a:tr>
              <a:tr h="370840">
                <a:tc>
                  <a:txBody>
                    <a:bodyPr/>
                    <a:lstStyle/>
                    <a:p>
                      <a:r>
                        <a:rPr lang="fr-CA" dirty="0"/>
                        <a:t>Population à l’étude </a:t>
                      </a:r>
                    </a:p>
                  </a:txBody>
                  <a:tcPr/>
                </a:tc>
                <a:tc>
                  <a:txBody>
                    <a:bodyPr/>
                    <a:lstStyle/>
                    <a:p>
                      <a:r>
                        <a:rPr lang="fr-CA" dirty="0"/>
                        <a:t>n = 211</a:t>
                      </a:r>
                    </a:p>
                    <a:p>
                      <a:r>
                        <a:rPr lang="fr-CA" dirty="0"/>
                        <a:t>Denver, États-Unis</a:t>
                      </a:r>
                    </a:p>
                    <a:p>
                      <a:r>
                        <a:rPr lang="fr-CA" dirty="0"/>
                        <a:t>Adultes vivants en communautés</a:t>
                      </a:r>
                    </a:p>
                  </a:txBody>
                  <a:tcPr/>
                </a:tc>
                <a:extLst>
                  <a:ext uri="{0D108BD9-81ED-4DB2-BD59-A6C34878D82A}">
                    <a16:rowId xmlns:a16="http://schemas.microsoft.com/office/drawing/2014/main" val="3509622229"/>
                  </a:ext>
                </a:extLst>
              </a:tr>
              <a:tr h="370840">
                <a:tc>
                  <a:txBody>
                    <a:bodyPr/>
                    <a:lstStyle/>
                    <a:p>
                      <a:r>
                        <a:rPr lang="fr-CA" dirty="0"/>
                        <a:t>Instruments utilisés</a:t>
                      </a:r>
                    </a:p>
                  </a:txBody>
                  <a:tcPr/>
                </a:tc>
                <a:tc>
                  <a:txBody>
                    <a:bodyPr/>
                    <a:lstStyle/>
                    <a:p>
                      <a:r>
                        <a:rPr lang="fr-CA" dirty="0"/>
                        <a:t>Critères dépression selon le DSM-IV</a:t>
                      </a:r>
                    </a:p>
                    <a:p>
                      <a:r>
                        <a:rPr lang="fr-CA" dirty="0"/>
                        <a:t>Insomnie selon Pittsburg </a:t>
                      </a:r>
                      <a:r>
                        <a:rPr lang="fr-CA" dirty="0" err="1"/>
                        <a:t>Sleep</a:t>
                      </a:r>
                      <a:r>
                        <a:rPr lang="fr-CA" dirty="0"/>
                        <a:t> </a:t>
                      </a:r>
                      <a:r>
                        <a:rPr lang="fr-CA" dirty="0" err="1"/>
                        <a:t>Quality</a:t>
                      </a:r>
                      <a:r>
                        <a:rPr lang="fr-CA" dirty="0"/>
                        <a:t> Index</a:t>
                      </a:r>
                    </a:p>
                  </a:txBody>
                  <a:tcPr/>
                </a:tc>
                <a:extLst>
                  <a:ext uri="{0D108BD9-81ED-4DB2-BD59-A6C34878D82A}">
                    <a16:rowId xmlns:a16="http://schemas.microsoft.com/office/drawing/2014/main" val="2762822156"/>
                  </a:ext>
                </a:extLst>
              </a:tr>
              <a:tr h="370840">
                <a:tc>
                  <a:txBody>
                    <a:bodyPr/>
                    <a:lstStyle/>
                    <a:p>
                      <a:r>
                        <a:rPr lang="fr-CA" dirty="0"/>
                        <a:t>Résultats</a:t>
                      </a:r>
                    </a:p>
                  </a:txBody>
                  <a:tcPr/>
                </a:tc>
                <a:tc>
                  <a:txBody>
                    <a:bodyPr/>
                    <a:lstStyle/>
                    <a:p>
                      <a:pPr marL="285750" indent="-285750">
                        <a:buFont typeface="Arial" panose="020B0604020202020204" pitchFamily="34" charset="0"/>
                        <a:buChar char="•"/>
                      </a:pPr>
                      <a:r>
                        <a:rPr lang="fr-CA" dirty="0"/>
                        <a:t>Première étude qui démontre que l’insomnie est un facteur de risque indépendant pour la récidive de la dépression chez la population à l’étude</a:t>
                      </a:r>
                    </a:p>
                    <a:p>
                      <a:pPr marL="285750" indent="-285750">
                        <a:buFont typeface="Arial" panose="020B0604020202020204" pitchFamily="34" charset="0"/>
                        <a:buChar char="•"/>
                      </a:pPr>
                      <a:r>
                        <a:rPr lang="fr-CA" dirty="0"/>
                        <a:t>NNT 5 (95% IC = 4 à 14)</a:t>
                      </a:r>
                    </a:p>
                    <a:p>
                      <a:pPr marL="285750" indent="-285750">
                        <a:buFont typeface="Arial" panose="020B0604020202020204" pitchFamily="34" charset="0"/>
                        <a:buChar char="•"/>
                      </a:pPr>
                      <a:r>
                        <a:rPr lang="fr-CA" dirty="0"/>
                        <a:t>Insomnie: HR 4,84 (95% IC = 1,4 – 16,73) pour dépression</a:t>
                      </a:r>
                    </a:p>
                  </a:txBody>
                  <a:tcPr/>
                </a:tc>
                <a:extLst>
                  <a:ext uri="{0D108BD9-81ED-4DB2-BD59-A6C34878D82A}">
                    <a16:rowId xmlns:a16="http://schemas.microsoft.com/office/drawing/2014/main" val="1534797323"/>
                  </a:ext>
                </a:extLst>
              </a:tr>
              <a:tr h="370840">
                <a:tc>
                  <a:txBody>
                    <a:bodyPr/>
                    <a:lstStyle/>
                    <a:p>
                      <a:r>
                        <a:rPr lang="fr-CA" dirty="0"/>
                        <a:t>Discussion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R</a:t>
                      </a:r>
                      <a:r>
                        <a:rPr lang="fr-CA" dirty="0" err="1"/>
                        <a:t>ésultats</a:t>
                      </a:r>
                      <a:r>
                        <a:rPr lang="fr-CA" dirty="0"/>
                        <a:t> statistiquement significatifs pour les issues </a:t>
                      </a:r>
                    </a:p>
                  </a:txBody>
                  <a:tcPr/>
                </a:tc>
                <a:extLst>
                  <a:ext uri="{0D108BD9-81ED-4DB2-BD59-A6C34878D82A}">
                    <a16:rowId xmlns:a16="http://schemas.microsoft.com/office/drawing/2014/main" val="1545755112"/>
                  </a:ext>
                </a:extLst>
              </a:tr>
            </a:tbl>
          </a:graphicData>
        </a:graphic>
      </p:graphicFrame>
    </p:spTree>
    <p:extLst>
      <p:ext uri="{BB962C8B-B14F-4D97-AF65-F5344CB8AC3E}">
        <p14:creationId xmlns:p14="http://schemas.microsoft.com/office/powerpoint/2010/main" val="2867085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2D6435-DEA2-A6D1-8AB7-7F54EEEEA281}"/>
              </a:ext>
            </a:extLst>
          </p:cNvPr>
          <p:cNvSpPr>
            <a:spLocks noGrp="1"/>
          </p:cNvSpPr>
          <p:nvPr>
            <p:ph type="title"/>
          </p:nvPr>
        </p:nvSpPr>
        <p:spPr/>
        <p:txBody>
          <a:bodyPr/>
          <a:lstStyle/>
          <a:p>
            <a:r>
              <a:rPr lang="fr-CA" dirty="0"/>
              <a:t>Références</a:t>
            </a:r>
          </a:p>
        </p:txBody>
      </p:sp>
      <p:sp>
        <p:nvSpPr>
          <p:cNvPr id="3" name="Espace réservé du contenu 2">
            <a:extLst>
              <a:ext uri="{FF2B5EF4-FFF2-40B4-BE49-F238E27FC236}">
                <a16:creationId xmlns:a16="http://schemas.microsoft.com/office/drawing/2014/main" id="{717BCA84-5ABC-B562-E0C6-11CD9734D144}"/>
              </a:ext>
            </a:extLst>
          </p:cNvPr>
          <p:cNvSpPr>
            <a:spLocks noGrp="1"/>
          </p:cNvSpPr>
          <p:nvPr>
            <p:ph idx="1"/>
          </p:nvPr>
        </p:nvSpPr>
        <p:spPr/>
        <p:txBody>
          <a:bodyPr>
            <a:normAutofit fontScale="40000" lnSpcReduction="20000"/>
          </a:bodyPr>
          <a:lstStyle/>
          <a:p>
            <a:pPr marL="342900" lvl="0" indent="-342900" algn="just">
              <a:lnSpc>
                <a:spcPct val="107000"/>
              </a:lnSpc>
              <a:buFont typeface="Symbol" panose="05050102010706020507" pitchFamily="18" charset="2"/>
              <a:buChar char=""/>
            </a:pP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Cheng P, Kalmbach DA, Hsieh HF,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Castelan</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AC,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Sagong</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C, Drake CL. Improved resilience following digital cognitive behavioral therapy for insomnia protects against insomnia and depression one year later. Psychol Med. 2022 Mar 8:1-11.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doi</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10.1017/S0033291722000472.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Epub</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ahead of print. PMID: 35257648; PMCID: PMC9452602.</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Inada K,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Enomoto</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M, Yamato K,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Marumoto</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T, Takeshima M, Mishima K. Effect of residual insomnia and use of hypnotics on relapse of depression: a retrospective cohort study using a health insurance claims database. J Affect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Disord</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2021 Feb 15;281:539-546.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doi</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10.1016/j.jad.2020.12.040.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Epub</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2020 Dec 15. PMID: 33401142.</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Cho HJ, Lavretsky H, Olmstead R, Levin MJ,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Oxman</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MN, Irwin MR. Sleep disturbance and depression recurrence in community-dwelling older adults: a prospective study. Am J Psychiatry. 2008 Dec;165(12):1543-50.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doi</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10.1176/appi.ajp.2008.07121882.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Epub</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2008 Sep 2. PMID: 18765482; PMCID: PMC2707854.</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Espie</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CA, Emsley R, Kyle SD, Gordon C, Drake CL, Siriwardena AN, Cape J, Ong JC, Sheaves B, Foster R, Freeman D, Costa-Font J, Marsden A, Luik AI. Effect of Digital Cognitive Behavioral Therapy for Insomnia on Health, Psychological Well-being, and Sleep-Related Quality of Life: A Randomized Clinical Trial. JAMA Psychiatry. 2019 Jan 1;76(1):21-30.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doi</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10.1001/jamapsychiatry.2018.2745. PMID: 30264137; PMCID: PMC6583463.</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1800" dirty="0">
                <a:solidFill>
                  <a:srgbClr val="212121"/>
                </a:solidFill>
                <a:effectLst/>
                <a:latin typeface="Segoe UI" panose="020B0502040204020203" pitchFamily="34" charset="0"/>
                <a:ea typeface="Times New Roman" panose="02020603050405020304" pitchFamily="18" charset="0"/>
                <a:cs typeface="Times New Roman" panose="02020603050405020304" pitchFamily="18" charset="0"/>
              </a:rPr>
              <a:t>Irwin MR, Carrillo C, Sadeghi N, </a:t>
            </a:r>
            <a:r>
              <a:rPr lang="en-CA" sz="1800" dirty="0" err="1">
                <a:solidFill>
                  <a:srgbClr val="212121"/>
                </a:solidFill>
                <a:effectLst/>
                <a:latin typeface="Segoe UI" panose="020B0502040204020203" pitchFamily="34" charset="0"/>
                <a:ea typeface="Times New Roman" panose="02020603050405020304" pitchFamily="18" charset="0"/>
                <a:cs typeface="Times New Roman" panose="02020603050405020304" pitchFamily="18" charset="0"/>
              </a:rPr>
              <a:t>Bjurstrom</a:t>
            </a:r>
            <a:r>
              <a:rPr lang="en-CA" sz="1800" dirty="0">
                <a:solidFill>
                  <a:srgbClr val="212121"/>
                </a:solidFill>
                <a:effectLst/>
                <a:latin typeface="Segoe UI" panose="020B0502040204020203" pitchFamily="34" charset="0"/>
                <a:ea typeface="Times New Roman" panose="02020603050405020304" pitchFamily="18" charset="0"/>
                <a:cs typeface="Times New Roman" panose="02020603050405020304" pitchFamily="18" charset="0"/>
              </a:rPr>
              <a:t> MF, Breen EC, Olmstead R. Prevention of Incident and Recurrent Major Depression in Older Adults With Insomnia: A Randomized Clinical Trial. </a:t>
            </a:r>
            <a:r>
              <a:rPr lang="fr-CA" sz="1800" dirty="0">
                <a:solidFill>
                  <a:srgbClr val="212121"/>
                </a:solidFill>
                <a:effectLst/>
                <a:latin typeface="Segoe UI" panose="020B0502040204020203" pitchFamily="34" charset="0"/>
                <a:ea typeface="Times New Roman" panose="02020603050405020304" pitchFamily="18" charset="0"/>
                <a:cs typeface="Times New Roman" panose="02020603050405020304" pitchFamily="18" charset="0"/>
              </a:rPr>
              <a:t>JAMA </a:t>
            </a:r>
            <a:r>
              <a:rPr lang="fr-CA" sz="1800" dirty="0" err="1">
                <a:solidFill>
                  <a:srgbClr val="212121"/>
                </a:solidFill>
                <a:effectLst/>
                <a:latin typeface="Segoe UI" panose="020B0502040204020203" pitchFamily="34" charset="0"/>
                <a:ea typeface="Times New Roman" panose="02020603050405020304" pitchFamily="18" charset="0"/>
                <a:cs typeface="Times New Roman" panose="02020603050405020304" pitchFamily="18" charset="0"/>
              </a:rPr>
              <a:t>Psychiatry</a:t>
            </a:r>
            <a:r>
              <a:rPr lang="fr-CA" sz="1800" dirty="0">
                <a:solidFill>
                  <a:srgbClr val="212121"/>
                </a:solidFill>
                <a:effectLst/>
                <a:latin typeface="Segoe UI" panose="020B0502040204020203" pitchFamily="34" charset="0"/>
                <a:ea typeface="Times New Roman" panose="02020603050405020304" pitchFamily="18" charset="0"/>
                <a:cs typeface="Times New Roman" panose="02020603050405020304" pitchFamily="18" charset="0"/>
              </a:rPr>
              <a:t>. 2022 Jan 1;79(1):33-41. </a:t>
            </a:r>
            <a:r>
              <a:rPr lang="fr-CA" sz="1800" dirty="0" err="1">
                <a:solidFill>
                  <a:srgbClr val="212121"/>
                </a:solidFill>
                <a:effectLst/>
                <a:latin typeface="Segoe UI" panose="020B0502040204020203" pitchFamily="34" charset="0"/>
                <a:ea typeface="Times New Roman" panose="02020603050405020304" pitchFamily="18" charset="0"/>
                <a:cs typeface="Times New Roman" panose="02020603050405020304" pitchFamily="18" charset="0"/>
              </a:rPr>
              <a:t>doi</a:t>
            </a:r>
            <a:r>
              <a:rPr lang="fr-CA" sz="1800" dirty="0">
                <a:solidFill>
                  <a:srgbClr val="212121"/>
                </a:solidFill>
                <a:effectLst/>
                <a:latin typeface="Segoe UI" panose="020B0502040204020203" pitchFamily="34" charset="0"/>
                <a:ea typeface="Times New Roman" panose="02020603050405020304" pitchFamily="18" charset="0"/>
                <a:cs typeface="Times New Roman" panose="02020603050405020304" pitchFamily="18" charset="0"/>
              </a:rPr>
              <a:t>: 10.1001/jamapsychiatry.2021.3422. PMID: 34817561; PMCID: PMC8733847.</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Wang M, Zhang H, Zhang X, Zhao Q, Chen J, Hu C, Feng R, Liu D, Fu P, Zhang C, Cao J, Yue J, Yu H, Yang H, Liu B, Xiong W, Tong H, Zhu S, Yang Y. Effects of a online brief modified mindfulness-based stress reduction therapy for anxiety among Chinese adults: A randomized clinical trial. J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Psychiatr</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Res. 2023 May;161:27-33.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doi</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Eaton WW, Shao H,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Nestadt</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G, Lee HB, Bienvenu OJ,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Zandi</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P. Population-based study of first onset and chronicity in major depressive disorder. Arch Gen Psychiatry. 2008 May;65(5):513-20.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doi</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10.1001/archpsyc.65.5.513. Erratum in: Arch Gen Psychiatry. 2008 Jul;65(7):838. Lee, Ben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Hochang</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[corrected to Lee,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Hochang</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Benjamin]. PMID: 18458203; PMCID: PMC2761826.</a:t>
            </a:r>
          </a:p>
          <a:p>
            <a:pPr marL="342900" indent="-342900" algn="just">
              <a:lnSpc>
                <a:spcPct val="107000"/>
              </a:lnSpc>
              <a:spcAft>
                <a:spcPts val="800"/>
              </a:spcAft>
              <a:buFont typeface="Symbol" panose="05050102010706020507" pitchFamily="18" charset="2"/>
              <a:buChar char=""/>
            </a:pPr>
            <a:r>
              <a:rPr lang="fr-CA" sz="1800" b="0" i="0" dirty="0">
                <a:solidFill>
                  <a:srgbClr val="212121"/>
                </a:solidFill>
                <a:effectLst/>
                <a:latin typeface="BlinkMacSystemFont"/>
              </a:rPr>
              <a:t>Shields M, </a:t>
            </a:r>
            <a:r>
              <a:rPr lang="fr-CA" sz="1800" b="0" i="0" dirty="0" err="1">
                <a:solidFill>
                  <a:srgbClr val="212121"/>
                </a:solidFill>
                <a:effectLst/>
                <a:latin typeface="BlinkMacSystemFont"/>
              </a:rPr>
              <a:t>Tonmyr</a:t>
            </a:r>
            <a:r>
              <a:rPr lang="fr-CA" sz="1800" b="0" i="0" dirty="0">
                <a:solidFill>
                  <a:srgbClr val="212121"/>
                </a:solidFill>
                <a:effectLst/>
                <a:latin typeface="BlinkMacSystemFont"/>
              </a:rPr>
              <a:t> L, Gonzalez A, </a:t>
            </a:r>
            <a:r>
              <a:rPr lang="fr-CA" sz="1800" b="0" i="0" dirty="0" err="1">
                <a:solidFill>
                  <a:srgbClr val="212121"/>
                </a:solidFill>
                <a:effectLst/>
                <a:latin typeface="BlinkMacSystemFont"/>
              </a:rPr>
              <a:t>Weeks</a:t>
            </a:r>
            <a:r>
              <a:rPr lang="fr-CA" sz="1800" b="0" i="0" dirty="0">
                <a:solidFill>
                  <a:srgbClr val="212121"/>
                </a:solidFill>
                <a:effectLst/>
                <a:latin typeface="BlinkMacSystemFont"/>
              </a:rPr>
              <a:t> M, Park SB, Robert AM, Blair DL, MacMillan HL. </a:t>
            </a:r>
            <a:r>
              <a:rPr lang="fr-CA" sz="1800" b="0" i="0" dirty="0" err="1">
                <a:solidFill>
                  <a:srgbClr val="212121"/>
                </a:solidFill>
                <a:effectLst/>
                <a:latin typeface="BlinkMacSystemFont"/>
              </a:rPr>
              <a:t>Symptoms</a:t>
            </a:r>
            <a:r>
              <a:rPr lang="fr-CA" sz="1800" b="0" i="0" dirty="0">
                <a:solidFill>
                  <a:srgbClr val="212121"/>
                </a:solidFill>
                <a:effectLst/>
                <a:latin typeface="BlinkMacSystemFont"/>
              </a:rPr>
              <a:t> of major </a:t>
            </a:r>
            <a:r>
              <a:rPr lang="fr-CA" sz="1800" b="0" i="0" dirty="0" err="1">
                <a:solidFill>
                  <a:srgbClr val="212121"/>
                </a:solidFill>
                <a:effectLst/>
                <a:latin typeface="BlinkMacSystemFont"/>
              </a:rPr>
              <a:t>depressive</a:t>
            </a:r>
            <a:r>
              <a:rPr lang="fr-CA" sz="1800" b="0" i="0" dirty="0">
                <a:solidFill>
                  <a:srgbClr val="212121"/>
                </a:solidFill>
                <a:effectLst/>
                <a:latin typeface="BlinkMacSystemFont"/>
              </a:rPr>
              <a:t> </a:t>
            </a:r>
            <a:r>
              <a:rPr lang="fr-CA" sz="1800" b="0" i="0" dirty="0" err="1">
                <a:solidFill>
                  <a:srgbClr val="212121"/>
                </a:solidFill>
                <a:effectLst/>
                <a:latin typeface="BlinkMacSystemFont"/>
              </a:rPr>
              <a:t>disorder</a:t>
            </a:r>
            <a:r>
              <a:rPr lang="fr-CA" sz="1800" b="0" i="0" dirty="0">
                <a:solidFill>
                  <a:srgbClr val="212121"/>
                </a:solidFill>
                <a:effectLst/>
                <a:latin typeface="BlinkMacSystemFont"/>
              </a:rPr>
              <a:t> </a:t>
            </a:r>
            <a:r>
              <a:rPr lang="fr-CA" sz="1800" b="0" i="0" dirty="0" err="1">
                <a:solidFill>
                  <a:srgbClr val="212121"/>
                </a:solidFill>
                <a:effectLst/>
                <a:latin typeface="BlinkMacSystemFont"/>
              </a:rPr>
              <a:t>during</a:t>
            </a:r>
            <a:r>
              <a:rPr lang="fr-CA" sz="1800" b="0" i="0" dirty="0">
                <a:solidFill>
                  <a:srgbClr val="212121"/>
                </a:solidFill>
                <a:effectLst/>
                <a:latin typeface="BlinkMacSystemFont"/>
              </a:rPr>
              <a:t> the COVID-19 </a:t>
            </a:r>
            <a:r>
              <a:rPr lang="fr-CA" sz="1800" b="0" i="0" dirty="0" err="1">
                <a:solidFill>
                  <a:srgbClr val="212121"/>
                </a:solidFill>
                <a:effectLst/>
                <a:latin typeface="BlinkMacSystemFont"/>
              </a:rPr>
              <a:t>pandemic</a:t>
            </a:r>
            <a:r>
              <a:rPr lang="fr-CA" sz="1800" b="0" i="0" dirty="0">
                <a:solidFill>
                  <a:srgbClr val="212121"/>
                </a:solidFill>
                <a:effectLst/>
                <a:latin typeface="BlinkMacSystemFont"/>
              </a:rPr>
              <a:t>: </a:t>
            </a:r>
            <a:r>
              <a:rPr lang="fr-CA" sz="1800" b="0" i="0" dirty="0" err="1">
                <a:solidFill>
                  <a:srgbClr val="212121"/>
                </a:solidFill>
                <a:effectLst/>
                <a:latin typeface="BlinkMacSystemFont"/>
              </a:rPr>
              <a:t>results</a:t>
            </a:r>
            <a:r>
              <a:rPr lang="fr-CA" sz="1800" b="0" i="0" dirty="0">
                <a:solidFill>
                  <a:srgbClr val="212121"/>
                </a:solidFill>
                <a:effectLst/>
                <a:latin typeface="BlinkMacSystemFont"/>
              </a:rPr>
              <a:t> </a:t>
            </a:r>
            <a:r>
              <a:rPr lang="fr-CA" sz="1800" b="0" i="0" dirty="0" err="1">
                <a:solidFill>
                  <a:srgbClr val="212121"/>
                </a:solidFill>
                <a:effectLst/>
                <a:latin typeface="BlinkMacSystemFont"/>
              </a:rPr>
              <a:t>from</a:t>
            </a:r>
            <a:r>
              <a:rPr lang="fr-CA" sz="1800" b="0" i="0" dirty="0">
                <a:solidFill>
                  <a:srgbClr val="212121"/>
                </a:solidFill>
                <a:effectLst/>
                <a:latin typeface="BlinkMacSystemFont"/>
              </a:rPr>
              <a:t> a </a:t>
            </a:r>
            <a:r>
              <a:rPr lang="fr-CA" sz="1800" b="0" i="0" dirty="0" err="1">
                <a:solidFill>
                  <a:srgbClr val="212121"/>
                </a:solidFill>
                <a:effectLst/>
                <a:latin typeface="BlinkMacSystemFont"/>
              </a:rPr>
              <a:t>representative</a:t>
            </a:r>
            <a:r>
              <a:rPr lang="fr-CA" sz="1800" b="0" i="0" dirty="0">
                <a:solidFill>
                  <a:srgbClr val="212121"/>
                </a:solidFill>
                <a:effectLst/>
                <a:latin typeface="BlinkMacSystemFont"/>
              </a:rPr>
              <a:t> </a:t>
            </a:r>
            <a:r>
              <a:rPr lang="fr-CA" sz="1800" b="0" i="0" dirty="0" err="1">
                <a:solidFill>
                  <a:srgbClr val="212121"/>
                </a:solidFill>
                <a:effectLst/>
                <a:latin typeface="BlinkMacSystemFont"/>
              </a:rPr>
              <a:t>sample</a:t>
            </a:r>
            <a:r>
              <a:rPr lang="fr-CA" sz="1800" b="0" i="0" dirty="0">
                <a:solidFill>
                  <a:srgbClr val="212121"/>
                </a:solidFill>
                <a:effectLst/>
                <a:latin typeface="BlinkMacSystemFont"/>
              </a:rPr>
              <a:t> of the Canadian population. </a:t>
            </a:r>
            <a:r>
              <a:rPr lang="fr-CA" sz="1800" b="0" i="0" dirty="0" err="1">
                <a:solidFill>
                  <a:srgbClr val="212121"/>
                </a:solidFill>
                <a:effectLst/>
                <a:latin typeface="BlinkMacSystemFont"/>
              </a:rPr>
              <a:t>Health</a:t>
            </a:r>
            <a:r>
              <a:rPr lang="fr-CA" sz="1800" b="0" i="0" dirty="0">
                <a:solidFill>
                  <a:srgbClr val="212121"/>
                </a:solidFill>
                <a:effectLst/>
                <a:latin typeface="BlinkMacSystemFont"/>
              </a:rPr>
              <a:t> </a:t>
            </a:r>
            <a:r>
              <a:rPr lang="fr-CA" sz="1800" b="0" i="0" dirty="0" err="1">
                <a:solidFill>
                  <a:srgbClr val="212121"/>
                </a:solidFill>
                <a:effectLst/>
                <a:latin typeface="BlinkMacSystemFont"/>
              </a:rPr>
              <a:t>Promot</a:t>
            </a:r>
            <a:r>
              <a:rPr lang="fr-CA" sz="1800" b="0" i="0" dirty="0">
                <a:solidFill>
                  <a:srgbClr val="212121"/>
                </a:solidFill>
                <a:effectLst/>
                <a:latin typeface="BlinkMacSystemFont"/>
              </a:rPr>
              <a:t> </a:t>
            </a:r>
            <a:r>
              <a:rPr lang="fr-CA" sz="1800" b="0" i="0" dirty="0" err="1">
                <a:solidFill>
                  <a:srgbClr val="212121"/>
                </a:solidFill>
                <a:effectLst/>
                <a:latin typeface="BlinkMacSystemFont"/>
              </a:rPr>
              <a:t>Chronic</a:t>
            </a:r>
            <a:r>
              <a:rPr lang="fr-CA" sz="1800" b="0" i="0" dirty="0">
                <a:solidFill>
                  <a:srgbClr val="212121"/>
                </a:solidFill>
                <a:effectLst/>
                <a:latin typeface="BlinkMacSystemFont"/>
              </a:rPr>
              <a:t> Dis </a:t>
            </a:r>
            <a:r>
              <a:rPr lang="fr-CA" sz="1800" b="0" i="0" dirty="0" err="1">
                <a:solidFill>
                  <a:srgbClr val="212121"/>
                </a:solidFill>
                <a:effectLst/>
                <a:latin typeface="BlinkMacSystemFont"/>
              </a:rPr>
              <a:t>Prev</a:t>
            </a:r>
            <a:r>
              <a:rPr lang="fr-CA" sz="1800" b="0" i="0" dirty="0">
                <a:solidFill>
                  <a:srgbClr val="212121"/>
                </a:solidFill>
                <a:effectLst/>
                <a:latin typeface="BlinkMacSystemFont"/>
              </a:rPr>
              <a:t> Can. 2021 </a:t>
            </a:r>
            <a:r>
              <a:rPr lang="fr-CA" sz="1800" b="0" i="0" dirty="0" err="1">
                <a:solidFill>
                  <a:srgbClr val="212121"/>
                </a:solidFill>
                <a:effectLst/>
                <a:latin typeface="BlinkMacSystemFont"/>
              </a:rPr>
              <a:t>Nov</a:t>
            </a:r>
            <a:r>
              <a:rPr lang="fr-CA" sz="1800" b="0" i="0" dirty="0">
                <a:solidFill>
                  <a:srgbClr val="212121"/>
                </a:solidFill>
                <a:effectLst/>
                <a:latin typeface="BlinkMacSystemFont"/>
              </a:rPr>
              <a:t> 10;41(11):340-358. </a:t>
            </a:r>
            <a:r>
              <a:rPr lang="fr-CA" sz="1800" b="0" i="0" dirty="0" err="1">
                <a:solidFill>
                  <a:srgbClr val="212121"/>
                </a:solidFill>
                <a:effectLst/>
                <a:latin typeface="BlinkMacSystemFont"/>
              </a:rPr>
              <a:t>doi</a:t>
            </a:r>
            <a:r>
              <a:rPr lang="fr-CA" sz="1800" b="0" i="0" dirty="0">
                <a:solidFill>
                  <a:srgbClr val="212121"/>
                </a:solidFill>
                <a:effectLst/>
                <a:latin typeface="BlinkMacSystemFont"/>
              </a:rPr>
              <a:t>: 10.24095/hpcdp.41.11.04. Epub 2021 Sep 27. PMID: 34569772; PMCID: PMC8639172.</a:t>
            </a:r>
            <a:endParaRPr lang="fr-CA" sz="1800" dirty="0"/>
          </a:p>
          <a:p>
            <a:pPr marL="342900" indent="-342900" algn="just">
              <a:lnSpc>
                <a:spcPct val="107000"/>
              </a:lnSpc>
              <a:spcAft>
                <a:spcPts val="800"/>
              </a:spcAft>
              <a:buFont typeface="Symbol" panose="05050102010706020507" pitchFamily="18" charset="2"/>
              <a:buChar char=""/>
            </a:pP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Eaton WW, Shao H,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Nestadt</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G, Lee HB, Bienvenu OJ,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Zandi</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P. Population-based study of first onset and chronicity in major depressive disorder. Arch Gen Psychiatry. 2008 May;65(5):513-20.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doi</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10.1001/archpsyc.65.5.513. Erratum in: Arch Gen Psychiatry. 2008 Jul;65(7):838. Lee, Ben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Hochang</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[corrected to Lee, </a:t>
            </a:r>
            <a:r>
              <a:rPr lang="en-CA" sz="1800" dirty="0" err="1">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Hochang</a:t>
            </a:r>
            <a:r>
              <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rPr>
              <a:t> Benjamin]. PMID: 18458203; PMCID: PMC2761826.</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n-CA" sz="1800" dirty="0">
              <a:solidFill>
                <a:srgbClr val="212121"/>
              </a:solidFill>
              <a:effectLst/>
              <a:latin typeface="Segoe UI" panose="020B0502040204020203"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dirty="0"/>
          </a:p>
        </p:txBody>
      </p:sp>
    </p:spTree>
    <p:extLst>
      <p:ext uri="{BB962C8B-B14F-4D97-AF65-F5344CB8AC3E}">
        <p14:creationId xmlns:p14="http://schemas.microsoft.com/office/powerpoint/2010/main" val="935903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F6686E-31BB-9BC8-9EC7-C8C8DDD050CF}"/>
              </a:ext>
            </a:extLst>
          </p:cNvPr>
          <p:cNvSpPr>
            <a:spLocks noGrp="1"/>
          </p:cNvSpPr>
          <p:nvPr>
            <p:ph type="title"/>
          </p:nvPr>
        </p:nvSpPr>
        <p:spPr/>
        <p:txBody>
          <a:bodyPr/>
          <a:lstStyle/>
          <a:p>
            <a:r>
              <a:rPr lang="fr-CA" dirty="0"/>
              <a:t>Questions ?</a:t>
            </a:r>
          </a:p>
        </p:txBody>
      </p:sp>
      <p:sp>
        <p:nvSpPr>
          <p:cNvPr id="3" name="Espace réservé du contenu 2">
            <a:extLst>
              <a:ext uri="{FF2B5EF4-FFF2-40B4-BE49-F238E27FC236}">
                <a16:creationId xmlns:a16="http://schemas.microsoft.com/office/drawing/2014/main" id="{05F3D008-60D7-B392-FC16-B2541278DF31}"/>
              </a:ext>
            </a:extLst>
          </p:cNvPr>
          <p:cNvSpPr>
            <a:spLocks noGrp="1"/>
          </p:cNvSpPr>
          <p:nvPr>
            <p:ph idx="1"/>
          </p:nvPr>
        </p:nvSpPr>
        <p:spPr/>
        <p:txBody>
          <a:bodyPr/>
          <a:lstStyle/>
          <a:p>
            <a:r>
              <a:rPr lang="fr-CA" dirty="0"/>
              <a:t>Merci à Dr Ciprian </a:t>
            </a:r>
            <a:r>
              <a:rPr lang="fr-CA" dirty="0" err="1"/>
              <a:t>Bosoï</a:t>
            </a:r>
            <a:r>
              <a:rPr lang="fr-CA" dirty="0"/>
              <a:t> pour la supervision de ce projet !</a:t>
            </a:r>
          </a:p>
        </p:txBody>
      </p:sp>
    </p:spTree>
    <p:extLst>
      <p:ext uri="{BB962C8B-B14F-4D97-AF65-F5344CB8AC3E}">
        <p14:creationId xmlns:p14="http://schemas.microsoft.com/office/powerpoint/2010/main" val="3997650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8D8A2D-ADB7-49EF-E36F-4F2D93CB448C}"/>
              </a:ext>
            </a:extLst>
          </p:cNvPr>
          <p:cNvSpPr>
            <a:spLocks noGrp="1"/>
          </p:cNvSpPr>
          <p:nvPr>
            <p:ph type="title"/>
          </p:nvPr>
        </p:nvSpPr>
        <p:spPr/>
        <p:txBody>
          <a:bodyPr/>
          <a:lstStyle/>
          <a:p>
            <a:r>
              <a:rPr lang="fr-CA"/>
              <a:t>PLAN </a:t>
            </a:r>
            <a:endParaRPr lang="fr-CA" dirty="0"/>
          </a:p>
        </p:txBody>
      </p:sp>
      <p:sp>
        <p:nvSpPr>
          <p:cNvPr id="3" name="Espace réservé du contenu 2">
            <a:extLst>
              <a:ext uri="{FF2B5EF4-FFF2-40B4-BE49-F238E27FC236}">
                <a16:creationId xmlns:a16="http://schemas.microsoft.com/office/drawing/2014/main" id="{A9CDBFE0-EF03-1EFE-A06B-EA81EA4A9560}"/>
              </a:ext>
            </a:extLst>
          </p:cNvPr>
          <p:cNvSpPr>
            <a:spLocks noGrp="1"/>
          </p:cNvSpPr>
          <p:nvPr>
            <p:ph idx="1"/>
          </p:nvPr>
        </p:nvSpPr>
        <p:spPr/>
        <p:txBody>
          <a:bodyPr>
            <a:normAutofit/>
          </a:bodyPr>
          <a:lstStyle/>
          <a:p>
            <a:r>
              <a:rPr lang="fr-CA"/>
              <a:t>Introduction</a:t>
            </a:r>
          </a:p>
          <a:p>
            <a:r>
              <a:rPr lang="fr-CA"/>
              <a:t>PICO</a:t>
            </a:r>
          </a:p>
          <a:p>
            <a:r>
              <a:rPr lang="fr-CA"/>
              <a:t>Méthodologie</a:t>
            </a:r>
          </a:p>
          <a:p>
            <a:r>
              <a:rPr lang="fr-CA"/>
              <a:t>Résultats</a:t>
            </a:r>
          </a:p>
          <a:p>
            <a:r>
              <a:rPr lang="fr-CA"/>
              <a:t>Discussion</a:t>
            </a:r>
          </a:p>
          <a:p>
            <a:r>
              <a:rPr lang="fr-CA"/>
              <a:t>Conclusion</a:t>
            </a:r>
          </a:p>
          <a:p>
            <a:r>
              <a:rPr lang="fr-CA"/>
              <a:t>Références</a:t>
            </a:r>
          </a:p>
          <a:p>
            <a:r>
              <a:rPr lang="fr-CA"/>
              <a:t>Questions &amp; Remerciements </a:t>
            </a:r>
            <a:endParaRPr lang="fr-CA" dirty="0"/>
          </a:p>
        </p:txBody>
      </p:sp>
    </p:spTree>
    <p:extLst>
      <p:ext uri="{BB962C8B-B14F-4D97-AF65-F5344CB8AC3E}">
        <p14:creationId xmlns:p14="http://schemas.microsoft.com/office/powerpoint/2010/main" val="137188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158FB-8D1F-4D51-36F4-2B493DF9A35C}"/>
              </a:ext>
            </a:extLst>
          </p:cNvPr>
          <p:cNvSpPr>
            <a:spLocks noGrp="1"/>
          </p:cNvSpPr>
          <p:nvPr>
            <p:ph type="title"/>
          </p:nvPr>
        </p:nvSpPr>
        <p:spPr/>
        <p:txBody>
          <a:bodyPr/>
          <a:lstStyle/>
          <a:p>
            <a:r>
              <a:rPr lang="fr-CA" dirty="0"/>
              <a:t>Introduction</a:t>
            </a:r>
          </a:p>
        </p:txBody>
      </p:sp>
      <p:sp>
        <p:nvSpPr>
          <p:cNvPr id="3" name="Espace réservé du contenu 2">
            <a:extLst>
              <a:ext uri="{FF2B5EF4-FFF2-40B4-BE49-F238E27FC236}">
                <a16:creationId xmlns:a16="http://schemas.microsoft.com/office/drawing/2014/main" id="{B5E518AA-9859-54C5-C2D4-F8C0E6705B30}"/>
              </a:ext>
            </a:extLst>
          </p:cNvPr>
          <p:cNvSpPr>
            <a:spLocks noGrp="1"/>
          </p:cNvSpPr>
          <p:nvPr>
            <p:ph idx="1"/>
          </p:nvPr>
        </p:nvSpPr>
        <p:spPr/>
        <p:txBody>
          <a:bodyPr/>
          <a:lstStyle/>
          <a:p>
            <a:r>
              <a:rPr lang="fr-CA" dirty="0"/>
              <a:t>Selon statistique Canada*, depuis pandémie, augmentation de la prévalence de la dépression de 16% par rapport à 7%</a:t>
            </a:r>
          </a:p>
          <a:p>
            <a:endParaRPr lang="fr-CA" dirty="0"/>
          </a:p>
          <a:p>
            <a:r>
              <a:rPr lang="fr-CA" dirty="0"/>
              <a:t>Insomnie et dépression étroitement liés</a:t>
            </a:r>
          </a:p>
          <a:p>
            <a:pPr lvl="1"/>
            <a:r>
              <a:rPr lang="fr-CA" dirty="0"/>
              <a:t>Plainte fréquente en première ligne</a:t>
            </a:r>
          </a:p>
          <a:p>
            <a:pPr lvl="1"/>
            <a:endParaRPr lang="fr-CA" dirty="0"/>
          </a:p>
          <a:p>
            <a:r>
              <a:rPr lang="fr-CA" dirty="0"/>
              <a:t>Traitements courants insomnie: Thérapie </a:t>
            </a:r>
            <a:r>
              <a:rPr lang="fr-CA" dirty="0" err="1"/>
              <a:t>cognitivo</a:t>
            </a:r>
            <a:r>
              <a:rPr lang="fr-CA" dirty="0"/>
              <a:t>-comportementale, médicaments, hygiène de sommeil adéquate</a:t>
            </a:r>
          </a:p>
        </p:txBody>
      </p:sp>
      <p:sp>
        <p:nvSpPr>
          <p:cNvPr id="4" name="ZoneTexte 3">
            <a:extLst>
              <a:ext uri="{FF2B5EF4-FFF2-40B4-BE49-F238E27FC236}">
                <a16:creationId xmlns:a16="http://schemas.microsoft.com/office/drawing/2014/main" id="{4B1381F9-8648-E920-EE21-94D00E99BEC6}"/>
              </a:ext>
            </a:extLst>
          </p:cNvPr>
          <p:cNvSpPr txBox="1"/>
          <p:nvPr/>
        </p:nvSpPr>
        <p:spPr>
          <a:xfrm>
            <a:off x="692458" y="6176963"/>
            <a:ext cx="10156054" cy="591307"/>
          </a:xfrm>
          <a:prstGeom prst="rect">
            <a:avLst/>
          </a:prstGeom>
          <a:noFill/>
        </p:spPr>
        <p:txBody>
          <a:bodyPr wrap="square" rtlCol="0">
            <a:spAutoFit/>
          </a:bodyPr>
          <a:lstStyle/>
          <a:p>
            <a:r>
              <a:rPr lang="fr-CA" sz="1050" b="0" i="0" dirty="0">
                <a:solidFill>
                  <a:srgbClr val="212121"/>
                </a:solidFill>
                <a:effectLst/>
                <a:latin typeface="BlinkMacSystemFont"/>
              </a:rPr>
              <a:t>*Shields M, </a:t>
            </a:r>
            <a:r>
              <a:rPr lang="fr-CA" sz="1050" b="0" i="0" dirty="0" err="1">
                <a:solidFill>
                  <a:srgbClr val="212121"/>
                </a:solidFill>
                <a:effectLst/>
                <a:latin typeface="BlinkMacSystemFont"/>
              </a:rPr>
              <a:t>Tonmyr</a:t>
            </a:r>
            <a:r>
              <a:rPr lang="fr-CA" sz="1050" b="0" i="0" dirty="0">
                <a:solidFill>
                  <a:srgbClr val="212121"/>
                </a:solidFill>
                <a:effectLst/>
                <a:latin typeface="BlinkMacSystemFont"/>
              </a:rPr>
              <a:t> L, Gonzalez A, </a:t>
            </a:r>
            <a:r>
              <a:rPr lang="fr-CA" sz="1050" b="0" i="0" dirty="0" err="1">
                <a:solidFill>
                  <a:srgbClr val="212121"/>
                </a:solidFill>
                <a:effectLst/>
                <a:latin typeface="BlinkMacSystemFont"/>
              </a:rPr>
              <a:t>Weeks</a:t>
            </a:r>
            <a:r>
              <a:rPr lang="fr-CA" sz="1050" b="0" i="0" dirty="0">
                <a:solidFill>
                  <a:srgbClr val="212121"/>
                </a:solidFill>
                <a:effectLst/>
                <a:latin typeface="BlinkMacSystemFont"/>
              </a:rPr>
              <a:t> M, Park SB, Robert AM, Blair DL, MacMillan HL. </a:t>
            </a:r>
            <a:r>
              <a:rPr lang="fr-CA" sz="1050" b="0" i="0" dirty="0" err="1">
                <a:solidFill>
                  <a:srgbClr val="212121"/>
                </a:solidFill>
                <a:effectLst/>
                <a:latin typeface="BlinkMacSystemFont"/>
              </a:rPr>
              <a:t>Symptoms</a:t>
            </a:r>
            <a:r>
              <a:rPr lang="fr-CA" sz="1050" b="0" i="0" dirty="0">
                <a:solidFill>
                  <a:srgbClr val="212121"/>
                </a:solidFill>
                <a:effectLst/>
                <a:latin typeface="BlinkMacSystemFont"/>
              </a:rPr>
              <a:t> of major </a:t>
            </a:r>
            <a:r>
              <a:rPr lang="fr-CA" sz="1050" b="0" i="0" dirty="0" err="1">
                <a:solidFill>
                  <a:srgbClr val="212121"/>
                </a:solidFill>
                <a:effectLst/>
                <a:latin typeface="BlinkMacSystemFont"/>
              </a:rPr>
              <a:t>depressive</a:t>
            </a:r>
            <a:r>
              <a:rPr lang="fr-CA" sz="1050" b="0" i="0" dirty="0">
                <a:solidFill>
                  <a:srgbClr val="212121"/>
                </a:solidFill>
                <a:effectLst/>
                <a:latin typeface="BlinkMacSystemFont"/>
              </a:rPr>
              <a:t> </a:t>
            </a:r>
            <a:r>
              <a:rPr lang="fr-CA" sz="1050" b="0" i="0" dirty="0" err="1">
                <a:solidFill>
                  <a:srgbClr val="212121"/>
                </a:solidFill>
                <a:effectLst/>
                <a:latin typeface="BlinkMacSystemFont"/>
              </a:rPr>
              <a:t>disorder</a:t>
            </a:r>
            <a:r>
              <a:rPr lang="fr-CA" sz="1050" b="0" i="0" dirty="0">
                <a:solidFill>
                  <a:srgbClr val="212121"/>
                </a:solidFill>
                <a:effectLst/>
                <a:latin typeface="BlinkMacSystemFont"/>
              </a:rPr>
              <a:t> </a:t>
            </a:r>
            <a:r>
              <a:rPr lang="fr-CA" sz="1050" b="0" i="0" dirty="0" err="1">
                <a:solidFill>
                  <a:srgbClr val="212121"/>
                </a:solidFill>
                <a:effectLst/>
                <a:latin typeface="BlinkMacSystemFont"/>
              </a:rPr>
              <a:t>during</a:t>
            </a:r>
            <a:r>
              <a:rPr lang="fr-CA" sz="1050" b="0" i="0" dirty="0">
                <a:solidFill>
                  <a:srgbClr val="212121"/>
                </a:solidFill>
                <a:effectLst/>
                <a:latin typeface="BlinkMacSystemFont"/>
              </a:rPr>
              <a:t> the COVID-19 </a:t>
            </a:r>
            <a:r>
              <a:rPr lang="fr-CA" sz="1050" b="0" i="0" dirty="0" err="1">
                <a:solidFill>
                  <a:srgbClr val="212121"/>
                </a:solidFill>
                <a:effectLst/>
                <a:latin typeface="BlinkMacSystemFont"/>
              </a:rPr>
              <a:t>pandemic</a:t>
            </a:r>
            <a:r>
              <a:rPr lang="fr-CA" sz="1050" b="0" i="0" dirty="0">
                <a:solidFill>
                  <a:srgbClr val="212121"/>
                </a:solidFill>
                <a:effectLst/>
                <a:latin typeface="BlinkMacSystemFont"/>
              </a:rPr>
              <a:t>: </a:t>
            </a:r>
            <a:r>
              <a:rPr lang="fr-CA" sz="1050" b="0" i="0" dirty="0" err="1">
                <a:solidFill>
                  <a:srgbClr val="212121"/>
                </a:solidFill>
                <a:effectLst/>
                <a:latin typeface="BlinkMacSystemFont"/>
              </a:rPr>
              <a:t>results</a:t>
            </a:r>
            <a:r>
              <a:rPr lang="fr-CA" sz="1050" b="0" i="0" dirty="0">
                <a:solidFill>
                  <a:srgbClr val="212121"/>
                </a:solidFill>
                <a:effectLst/>
                <a:latin typeface="BlinkMacSystemFont"/>
              </a:rPr>
              <a:t> </a:t>
            </a:r>
            <a:r>
              <a:rPr lang="fr-CA" sz="1050" b="0" i="0" dirty="0" err="1">
                <a:solidFill>
                  <a:srgbClr val="212121"/>
                </a:solidFill>
                <a:effectLst/>
                <a:latin typeface="BlinkMacSystemFont"/>
              </a:rPr>
              <a:t>from</a:t>
            </a:r>
            <a:r>
              <a:rPr lang="fr-CA" sz="1050" b="0" i="0" dirty="0">
                <a:solidFill>
                  <a:srgbClr val="212121"/>
                </a:solidFill>
                <a:effectLst/>
                <a:latin typeface="BlinkMacSystemFont"/>
              </a:rPr>
              <a:t> a </a:t>
            </a:r>
            <a:r>
              <a:rPr lang="fr-CA" sz="1050" b="0" i="0" dirty="0" err="1">
                <a:solidFill>
                  <a:srgbClr val="212121"/>
                </a:solidFill>
                <a:effectLst/>
                <a:latin typeface="BlinkMacSystemFont"/>
              </a:rPr>
              <a:t>representative</a:t>
            </a:r>
            <a:r>
              <a:rPr lang="fr-CA" sz="1050" b="0" i="0" dirty="0">
                <a:solidFill>
                  <a:srgbClr val="212121"/>
                </a:solidFill>
                <a:effectLst/>
                <a:latin typeface="BlinkMacSystemFont"/>
              </a:rPr>
              <a:t> </a:t>
            </a:r>
            <a:r>
              <a:rPr lang="fr-CA" sz="1050" b="0" i="0" dirty="0" err="1">
                <a:solidFill>
                  <a:srgbClr val="212121"/>
                </a:solidFill>
                <a:effectLst/>
                <a:latin typeface="BlinkMacSystemFont"/>
              </a:rPr>
              <a:t>sample</a:t>
            </a:r>
            <a:r>
              <a:rPr lang="fr-CA" sz="1050" b="0" i="0" dirty="0">
                <a:solidFill>
                  <a:srgbClr val="212121"/>
                </a:solidFill>
                <a:effectLst/>
                <a:latin typeface="BlinkMacSystemFont"/>
              </a:rPr>
              <a:t> of the Canadian population. </a:t>
            </a:r>
            <a:r>
              <a:rPr lang="fr-CA" sz="1050" b="0" i="0" dirty="0" err="1">
                <a:solidFill>
                  <a:srgbClr val="212121"/>
                </a:solidFill>
                <a:effectLst/>
                <a:latin typeface="BlinkMacSystemFont"/>
              </a:rPr>
              <a:t>Health</a:t>
            </a:r>
            <a:r>
              <a:rPr lang="fr-CA" sz="1050" b="0" i="0" dirty="0">
                <a:solidFill>
                  <a:srgbClr val="212121"/>
                </a:solidFill>
                <a:effectLst/>
                <a:latin typeface="BlinkMacSystemFont"/>
              </a:rPr>
              <a:t> </a:t>
            </a:r>
            <a:r>
              <a:rPr lang="fr-CA" sz="1050" b="0" i="0" dirty="0" err="1">
                <a:solidFill>
                  <a:srgbClr val="212121"/>
                </a:solidFill>
                <a:effectLst/>
                <a:latin typeface="BlinkMacSystemFont"/>
              </a:rPr>
              <a:t>Promot</a:t>
            </a:r>
            <a:r>
              <a:rPr lang="fr-CA" sz="1050" b="0" i="0" dirty="0">
                <a:solidFill>
                  <a:srgbClr val="212121"/>
                </a:solidFill>
                <a:effectLst/>
                <a:latin typeface="BlinkMacSystemFont"/>
              </a:rPr>
              <a:t> </a:t>
            </a:r>
            <a:r>
              <a:rPr lang="fr-CA" sz="1050" b="0" i="0" dirty="0" err="1">
                <a:solidFill>
                  <a:srgbClr val="212121"/>
                </a:solidFill>
                <a:effectLst/>
                <a:latin typeface="BlinkMacSystemFont"/>
              </a:rPr>
              <a:t>Chronic</a:t>
            </a:r>
            <a:r>
              <a:rPr lang="fr-CA" sz="1050" b="0" i="0" dirty="0">
                <a:solidFill>
                  <a:srgbClr val="212121"/>
                </a:solidFill>
                <a:effectLst/>
                <a:latin typeface="BlinkMacSystemFont"/>
              </a:rPr>
              <a:t> Dis </a:t>
            </a:r>
            <a:r>
              <a:rPr lang="fr-CA" sz="1050" b="0" i="0" dirty="0" err="1">
                <a:solidFill>
                  <a:srgbClr val="212121"/>
                </a:solidFill>
                <a:effectLst/>
                <a:latin typeface="BlinkMacSystemFont"/>
              </a:rPr>
              <a:t>Prev</a:t>
            </a:r>
            <a:r>
              <a:rPr lang="fr-CA" sz="1050" b="0" i="0" dirty="0">
                <a:solidFill>
                  <a:srgbClr val="212121"/>
                </a:solidFill>
                <a:effectLst/>
                <a:latin typeface="BlinkMacSystemFont"/>
              </a:rPr>
              <a:t> Can. 2021 </a:t>
            </a:r>
            <a:r>
              <a:rPr lang="fr-CA" sz="1050" b="0" i="0" dirty="0" err="1">
                <a:solidFill>
                  <a:srgbClr val="212121"/>
                </a:solidFill>
                <a:effectLst/>
                <a:latin typeface="BlinkMacSystemFont"/>
              </a:rPr>
              <a:t>Nov</a:t>
            </a:r>
            <a:r>
              <a:rPr lang="fr-CA" sz="1050" b="0" i="0" dirty="0">
                <a:solidFill>
                  <a:srgbClr val="212121"/>
                </a:solidFill>
                <a:effectLst/>
                <a:latin typeface="BlinkMacSystemFont"/>
              </a:rPr>
              <a:t> 10;41(11):340-358. </a:t>
            </a:r>
            <a:r>
              <a:rPr lang="fr-CA" sz="1050" b="0" i="0" dirty="0" err="1">
                <a:solidFill>
                  <a:srgbClr val="212121"/>
                </a:solidFill>
                <a:effectLst/>
                <a:latin typeface="BlinkMacSystemFont"/>
              </a:rPr>
              <a:t>doi</a:t>
            </a:r>
            <a:r>
              <a:rPr lang="fr-CA" sz="1050" b="0" i="0" dirty="0">
                <a:solidFill>
                  <a:srgbClr val="212121"/>
                </a:solidFill>
                <a:effectLst/>
                <a:latin typeface="BlinkMacSystemFont"/>
              </a:rPr>
              <a:t>: 10.24095/hpcdp.41.11.04. Epub 2021 Sep 27. PMID: 34569772; PMCID: PMC8639172.</a:t>
            </a:r>
            <a:endParaRPr lang="fr-CA" sz="1050" dirty="0"/>
          </a:p>
        </p:txBody>
      </p:sp>
    </p:spTree>
    <p:extLst>
      <p:ext uri="{BB962C8B-B14F-4D97-AF65-F5344CB8AC3E}">
        <p14:creationId xmlns:p14="http://schemas.microsoft.com/office/powerpoint/2010/main" val="105197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36C1C7-0954-E0FC-163C-B76C8418D54C}"/>
              </a:ext>
            </a:extLst>
          </p:cNvPr>
          <p:cNvSpPr>
            <a:spLocks noGrp="1"/>
          </p:cNvSpPr>
          <p:nvPr>
            <p:ph type="title"/>
          </p:nvPr>
        </p:nvSpPr>
        <p:spPr/>
        <p:txBody>
          <a:bodyPr/>
          <a:lstStyle/>
          <a:p>
            <a:r>
              <a:rPr lang="fr-CA" dirty="0"/>
              <a:t>PICO</a:t>
            </a:r>
          </a:p>
        </p:txBody>
      </p:sp>
      <p:sp>
        <p:nvSpPr>
          <p:cNvPr id="3" name="Espace réservé du contenu 2">
            <a:extLst>
              <a:ext uri="{FF2B5EF4-FFF2-40B4-BE49-F238E27FC236}">
                <a16:creationId xmlns:a16="http://schemas.microsoft.com/office/drawing/2014/main" id="{6196D92B-8A88-5EDD-0190-C0D3B68FA585}"/>
              </a:ext>
            </a:extLst>
          </p:cNvPr>
          <p:cNvSpPr>
            <a:spLocks noGrp="1"/>
          </p:cNvSpPr>
          <p:nvPr>
            <p:ph idx="1"/>
          </p:nvPr>
        </p:nvSpPr>
        <p:spPr/>
        <p:txBody>
          <a:bodyPr>
            <a:normAutofit/>
          </a:bodyPr>
          <a:lstStyle/>
          <a:p>
            <a:r>
              <a:rPr lang="fr-CA" b="1" dirty="0">
                <a:effectLst/>
                <a:ea typeface="Times New Roman" panose="02020603050405020304" pitchFamily="18" charset="0"/>
              </a:rPr>
              <a:t>Problème : </a:t>
            </a:r>
            <a:r>
              <a:rPr lang="fr-CA" dirty="0">
                <a:effectLst/>
                <a:ea typeface="Times New Roman" panose="02020603050405020304" pitchFamily="18" charset="0"/>
              </a:rPr>
              <a:t>Épisode dépressif caractérisé</a:t>
            </a:r>
          </a:p>
          <a:p>
            <a:r>
              <a:rPr lang="fr-CA" b="1" dirty="0">
                <a:effectLst/>
                <a:ea typeface="Times New Roman" panose="02020603050405020304" pitchFamily="18" charset="0"/>
              </a:rPr>
              <a:t>Intervention</a:t>
            </a:r>
            <a:r>
              <a:rPr lang="fr-CA" b="1" dirty="0">
                <a:ea typeface="Times New Roman" panose="02020603050405020304" pitchFamily="18" charset="0"/>
              </a:rPr>
              <a:t> : </a:t>
            </a:r>
            <a:r>
              <a:rPr lang="fr-CA" dirty="0">
                <a:effectLst/>
                <a:ea typeface="Times New Roman" panose="02020603050405020304" pitchFamily="18" charset="0"/>
              </a:rPr>
              <a:t>Utilisation d'un traitement contre l'insomnie</a:t>
            </a:r>
          </a:p>
          <a:p>
            <a:r>
              <a:rPr lang="fr-CA" b="1" dirty="0">
                <a:effectLst/>
                <a:ea typeface="Times New Roman" panose="02020603050405020304" pitchFamily="18" charset="0"/>
              </a:rPr>
              <a:t>Comparaison: </a:t>
            </a:r>
            <a:r>
              <a:rPr lang="fr-CA" dirty="0">
                <a:effectLst/>
                <a:ea typeface="Times New Roman" panose="02020603050405020304" pitchFamily="18" charset="0"/>
              </a:rPr>
              <a:t>Versus ne pas traiter l’insomnie</a:t>
            </a:r>
          </a:p>
          <a:p>
            <a:r>
              <a:rPr lang="en-CA" b="1" dirty="0"/>
              <a:t>Issue </a:t>
            </a:r>
            <a:r>
              <a:rPr lang="en-CA" b="1" dirty="0" err="1"/>
              <a:t>Primaire</a:t>
            </a:r>
            <a:r>
              <a:rPr lang="en-CA" b="1" dirty="0"/>
              <a:t>: </a:t>
            </a:r>
            <a:r>
              <a:rPr lang="fr-CA" b="1" dirty="0">
                <a:effectLst/>
                <a:ea typeface="Times New Roman" panose="02020603050405020304" pitchFamily="18" charset="0"/>
              </a:rPr>
              <a:t> </a:t>
            </a:r>
            <a:r>
              <a:rPr lang="fr-CA" dirty="0">
                <a:effectLst/>
                <a:ea typeface="Times New Roman" panose="02020603050405020304" pitchFamily="18" charset="0"/>
              </a:rPr>
              <a:t>Diminution du risque d’incidence ou de récidive de la dépression</a:t>
            </a:r>
            <a:endParaRPr lang="fr-CA" dirty="0"/>
          </a:p>
        </p:txBody>
      </p:sp>
    </p:spTree>
    <p:extLst>
      <p:ext uri="{BB962C8B-B14F-4D97-AF65-F5344CB8AC3E}">
        <p14:creationId xmlns:p14="http://schemas.microsoft.com/office/powerpoint/2010/main" val="1196386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226ADF-9AF6-CF74-19C2-9D14E9EACF17}"/>
              </a:ext>
            </a:extLst>
          </p:cNvPr>
          <p:cNvSpPr>
            <a:spLocks noGrp="1"/>
          </p:cNvSpPr>
          <p:nvPr>
            <p:ph type="title"/>
          </p:nvPr>
        </p:nvSpPr>
        <p:spPr/>
        <p:txBody>
          <a:bodyPr/>
          <a:lstStyle/>
          <a:p>
            <a:r>
              <a:rPr lang="fr-CA" dirty="0"/>
              <a:t>Méthodologie 1</a:t>
            </a:r>
          </a:p>
        </p:txBody>
      </p:sp>
      <p:sp>
        <p:nvSpPr>
          <p:cNvPr id="3" name="Espace réservé du contenu 2">
            <a:extLst>
              <a:ext uri="{FF2B5EF4-FFF2-40B4-BE49-F238E27FC236}">
                <a16:creationId xmlns:a16="http://schemas.microsoft.com/office/drawing/2014/main" id="{A8CD29D2-4EA1-6DAE-00A2-3BA5EAB4E807}"/>
              </a:ext>
            </a:extLst>
          </p:cNvPr>
          <p:cNvSpPr>
            <a:spLocks noGrp="1"/>
          </p:cNvSpPr>
          <p:nvPr>
            <p:ph idx="1"/>
          </p:nvPr>
        </p:nvSpPr>
        <p:spPr/>
        <p:txBody>
          <a:bodyPr/>
          <a:lstStyle/>
          <a:p>
            <a:r>
              <a:rPr lang="fr-CA" dirty="0"/>
              <a:t>Recherche PubMed</a:t>
            </a:r>
          </a:p>
          <a:p>
            <a:pPr lvl="1"/>
            <a:r>
              <a:rPr lang="fr-CA" dirty="0"/>
              <a:t>Termes </a:t>
            </a:r>
            <a:r>
              <a:rPr lang="en-CA" dirty="0"/>
              <a:t>&lt;&lt;Depression&gt;&gt; AND &lt;&lt;Relapse&gt;&gt; AND &lt;&lt;Insomnia&gt;&gt; dans Titre/Résumé</a:t>
            </a:r>
          </a:p>
          <a:p>
            <a:pPr lvl="2"/>
            <a:r>
              <a:rPr lang="en-CA" dirty="0" err="1"/>
              <a:t>Filtre</a:t>
            </a:r>
            <a:r>
              <a:rPr lang="en-CA" dirty="0"/>
              <a:t> Articles </a:t>
            </a:r>
            <a:r>
              <a:rPr lang="en-CA" dirty="0" err="1"/>
              <a:t>récents</a:t>
            </a:r>
            <a:r>
              <a:rPr lang="en-CA" dirty="0"/>
              <a:t> (5 </a:t>
            </a:r>
            <a:r>
              <a:rPr lang="en-CA" dirty="0" err="1"/>
              <a:t>ans</a:t>
            </a:r>
            <a:r>
              <a:rPr lang="en-CA" dirty="0"/>
              <a:t>)</a:t>
            </a:r>
          </a:p>
          <a:p>
            <a:pPr lvl="3"/>
            <a:r>
              <a:rPr lang="fr-CA" dirty="0"/>
              <a:t>Lecture des 43 résumés suggérés</a:t>
            </a:r>
          </a:p>
          <a:p>
            <a:pPr lvl="4"/>
            <a:r>
              <a:rPr lang="fr-CA" dirty="0"/>
              <a:t>1 étude de cohorte rétrospective</a:t>
            </a:r>
          </a:p>
          <a:p>
            <a:pPr lvl="5"/>
            <a:r>
              <a:rPr lang="fr-CA" dirty="0"/>
              <a:t>1 étude de cohorte prospective 2008 intéressante trouvée dans les citations de l’article</a:t>
            </a:r>
          </a:p>
          <a:p>
            <a:pPr lvl="4"/>
            <a:endParaRPr lang="fr-CA" dirty="0"/>
          </a:p>
          <a:p>
            <a:pPr marL="1828800" lvl="4" indent="0">
              <a:buNone/>
            </a:pPr>
            <a:endParaRPr lang="fr-CA" dirty="0"/>
          </a:p>
        </p:txBody>
      </p:sp>
    </p:spTree>
    <p:extLst>
      <p:ext uri="{BB962C8B-B14F-4D97-AF65-F5344CB8AC3E}">
        <p14:creationId xmlns:p14="http://schemas.microsoft.com/office/powerpoint/2010/main" val="306980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A469AA-5030-C2E4-8C40-DCC550B4B94B}"/>
              </a:ext>
            </a:extLst>
          </p:cNvPr>
          <p:cNvSpPr>
            <a:spLocks noGrp="1"/>
          </p:cNvSpPr>
          <p:nvPr>
            <p:ph type="title"/>
          </p:nvPr>
        </p:nvSpPr>
        <p:spPr/>
        <p:txBody>
          <a:bodyPr/>
          <a:lstStyle/>
          <a:p>
            <a:r>
              <a:rPr lang="fr-CA" dirty="0"/>
              <a:t>Méthodologie 2</a:t>
            </a:r>
          </a:p>
        </p:txBody>
      </p:sp>
      <p:graphicFrame>
        <p:nvGraphicFramePr>
          <p:cNvPr id="6" name="Diagramme 5">
            <a:extLst>
              <a:ext uri="{FF2B5EF4-FFF2-40B4-BE49-F238E27FC236}">
                <a16:creationId xmlns:a16="http://schemas.microsoft.com/office/drawing/2014/main" id="{FAB75795-ED9C-47A2-6561-9447FCD367DE}"/>
              </a:ext>
            </a:extLst>
          </p:cNvPr>
          <p:cNvGraphicFramePr/>
          <p:nvPr>
            <p:extLst>
              <p:ext uri="{D42A27DB-BD31-4B8C-83A1-F6EECF244321}">
                <p14:modId xmlns:p14="http://schemas.microsoft.com/office/powerpoint/2010/main" val="1947402234"/>
              </p:ext>
            </p:extLst>
          </p:nvPr>
        </p:nvGraphicFramePr>
        <p:xfrm>
          <a:off x="1219200" y="1558389"/>
          <a:ext cx="7684363" cy="47172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Tableau 7">
            <a:extLst>
              <a:ext uri="{FF2B5EF4-FFF2-40B4-BE49-F238E27FC236}">
                <a16:creationId xmlns:a16="http://schemas.microsoft.com/office/drawing/2014/main" id="{1FFA62A3-6C27-481B-96D6-40B5D0D99C33}"/>
              </a:ext>
            </a:extLst>
          </p:cNvPr>
          <p:cNvGraphicFramePr>
            <a:graphicFrameLocks noGrp="1"/>
          </p:cNvGraphicFramePr>
          <p:nvPr>
            <p:extLst>
              <p:ext uri="{D42A27DB-BD31-4B8C-83A1-F6EECF244321}">
                <p14:modId xmlns:p14="http://schemas.microsoft.com/office/powerpoint/2010/main" val="55932515"/>
              </p:ext>
            </p:extLst>
          </p:nvPr>
        </p:nvGraphicFramePr>
        <p:xfrm>
          <a:off x="9587883" y="1027906"/>
          <a:ext cx="2205607" cy="5494352"/>
        </p:xfrm>
        <a:graphic>
          <a:graphicData uri="http://schemas.openxmlformats.org/drawingml/2006/table">
            <a:tbl>
              <a:tblPr firstRow="1" bandRow="1">
                <a:tableStyleId>{5C22544A-7EE6-4342-B048-85BDC9FD1C3A}</a:tableStyleId>
              </a:tblPr>
              <a:tblGrid>
                <a:gridCol w="2205607">
                  <a:extLst>
                    <a:ext uri="{9D8B030D-6E8A-4147-A177-3AD203B41FA5}">
                      <a16:colId xmlns:a16="http://schemas.microsoft.com/office/drawing/2014/main" val="4073430879"/>
                    </a:ext>
                  </a:extLst>
                </a:gridCol>
              </a:tblGrid>
              <a:tr h="319021">
                <a:tc>
                  <a:txBody>
                    <a:bodyPr/>
                    <a:lstStyle/>
                    <a:p>
                      <a:r>
                        <a:rPr lang="en-CA" dirty="0"/>
                        <a:t>Crit</a:t>
                      </a:r>
                      <a:r>
                        <a:rPr lang="fr-CA" dirty="0"/>
                        <a:t>ères d’exclusions</a:t>
                      </a:r>
                    </a:p>
                  </a:txBody>
                  <a:tcPr/>
                </a:tc>
                <a:extLst>
                  <a:ext uri="{0D108BD9-81ED-4DB2-BD59-A6C34878D82A}">
                    <a16:rowId xmlns:a16="http://schemas.microsoft.com/office/drawing/2014/main" val="291152533"/>
                  </a:ext>
                </a:extLst>
              </a:tr>
              <a:tr h="735496">
                <a:tc>
                  <a:txBody>
                    <a:bodyPr/>
                    <a:lstStyle/>
                    <a:p>
                      <a:pPr marL="0" indent="0">
                        <a:buFont typeface="Arial" panose="020B0604020202020204" pitchFamily="34" charset="0"/>
                        <a:buNone/>
                      </a:pPr>
                      <a:r>
                        <a:rPr lang="fr-CA" dirty="0"/>
                        <a:t>Patients avec maladie physique sous-jacente</a:t>
                      </a:r>
                    </a:p>
                  </a:txBody>
                  <a:tcPr/>
                </a:tc>
                <a:extLst>
                  <a:ext uri="{0D108BD9-81ED-4DB2-BD59-A6C34878D82A}">
                    <a16:rowId xmlns:a16="http://schemas.microsoft.com/office/drawing/2014/main" val="4191286308"/>
                  </a:ext>
                </a:extLst>
              </a:tr>
              <a:tr h="735496">
                <a:tc>
                  <a:txBody>
                    <a:bodyPr/>
                    <a:lstStyle/>
                    <a:p>
                      <a:pPr marL="0" indent="0">
                        <a:buFont typeface="Arial" panose="020B0604020202020204" pitchFamily="34" charset="0"/>
                        <a:buNone/>
                      </a:pPr>
                      <a:r>
                        <a:rPr lang="fr-CA" dirty="0"/>
                        <a:t>Population trop précise (i.e. 16-18 ans)</a:t>
                      </a:r>
                    </a:p>
                  </a:txBody>
                  <a:tcPr/>
                </a:tc>
                <a:extLst>
                  <a:ext uri="{0D108BD9-81ED-4DB2-BD59-A6C34878D82A}">
                    <a16:rowId xmlns:a16="http://schemas.microsoft.com/office/drawing/2014/main" val="1233635164"/>
                  </a:ext>
                </a:extLst>
              </a:tr>
              <a:tr h="735496">
                <a:tc>
                  <a:txBody>
                    <a:bodyPr/>
                    <a:lstStyle/>
                    <a:p>
                      <a:r>
                        <a:rPr lang="fr-CA" dirty="0"/>
                        <a:t>Patients déjà en dépression au moment de l’étude</a:t>
                      </a:r>
                    </a:p>
                  </a:txBody>
                  <a:tcPr/>
                </a:tc>
                <a:extLst>
                  <a:ext uri="{0D108BD9-81ED-4DB2-BD59-A6C34878D82A}">
                    <a16:rowId xmlns:a16="http://schemas.microsoft.com/office/drawing/2014/main" val="3606234405"/>
                  </a:ext>
                </a:extLst>
              </a:tr>
              <a:tr h="735496">
                <a:tc>
                  <a:txBody>
                    <a:bodyPr/>
                    <a:lstStyle/>
                    <a:p>
                      <a:r>
                        <a:rPr lang="fr-CA" dirty="0"/>
                        <a:t>Patients participants à une autre étude</a:t>
                      </a:r>
                    </a:p>
                  </a:txBody>
                  <a:tcPr/>
                </a:tc>
                <a:extLst>
                  <a:ext uri="{0D108BD9-81ED-4DB2-BD59-A6C34878D82A}">
                    <a16:rowId xmlns:a16="http://schemas.microsoft.com/office/drawing/2014/main" val="3711743693"/>
                  </a:ext>
                </a:extLst>
              </a:tr>
              <a:tr h="735496">
                <a:tc>
                  <a:txBody>
                    <a:bodyPr/>
                    <a:lstStyle/>
                    <a:p>
                      <a:r>
                        <a:rPr lang="fr-CA" dirty="0"/>
                        <a:t>Langue autre que le français et l’anglais</a:t>
                      </a:r>
                    </a:p>
                  </a:txBody>
                  <a:tcPr/>
                </a:tc>
                <a:extLst>
                  <a:ext uri="{0D108BD9-81ED-4DB2-BD59-A6C34878D82A}">
                    <a16:rowId xmlns:a16="http://schemas.microsoft.com/office/drawing/2014/main" val="3107197376"/>
                  </a:ext>
                </a:extLst>
              </a:tr>
              <a:tr h="735496">
                <a:tc>
                  <a:txBody>
                    <a:bodyPr/>
                    <a:lstStyle/>
                    <a:p>
                      <a:r>
                        <a:rPr lang="fr-CA" dirty="0"/>
                        <a:t>Méta-Analyse ou revue de la littérature</a:t>
                      </a:r>
                    </a:p>
                  </a:txBody>
                  <a:tcPr/>
                </a:tc>
                <a:extLst>
                  <a:ext uri="{0D108BD9-81ED-4DB2-BD59-A6C34878D82A}">
                    <a16:rowId xmlns:a16="http://schemas.microsoft.com/office/drawing/2014/main" val="1027101433"/>
                  </a:ext>
                </a:extLst>
              </a:tr>
            </a:tbl>
          </a:graphicData>
        </a:graphic>
      </p:graphicFrame>
    </p:spTree>
    <p:extLst>
      <p:ext uri="{BB962C8B-B14F-4D97-AF65-F5344CB8AC3E}">
        <p14:creationId xmlns:p14="http://schemas.microsoft.com/office/powerpoint/2010/main" val="290105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E0D4B8-984E-6F70-CFAB-BE9EF9689FF1}"/>
              </a:ext>
            </a:extLst>
          </p:cNvPr>
          <p:cNvSpPr>
            <a:spLocks noGrp="1"/>
          </p:cNvSpPr>
          <p:nvPr>
            <p:ph type="title"/>
          </p:nvPr>
        </p:nvSpPr>
        <p:spPr>
          <a:xfrm>
            <a:off x="727788" y="27992"/>
            <a:ext cx="10515600" cy="726440"/>
          </a:xfrm>
        </p:spPr>
        <p:txBody>
          <a:bodyPr/>
          <a:lstStyle/>
          <a:p>
            <a:r>
              <a:rPr lang="fr-CA" dirty="0"/>
              <a:t>Essais cliniques randomisés</a:t>
            </a:r>
          </a:p>
        </p:txBody>
      </p:sp>
      <p:graphicFrame>
        <p:nvGraphicFramePr>
          <p:cNvPr id="11" name="Tableau 11">
            <a:extLst>
              <a:ext uri="{FF2B5EF4-FFF2-40B4-BE49-F238E27FC236}">
                <a16:creationId xmlns:a16="http://schemas.microsoft.com/office/drawing/2014/main" id="{59021E38-E77D-923F-2502-D9479E750602}"/>
              </a:ext>
            </a:extLst>
          </p:cNvPr>
          <p:cNvGraphicFramePr>
            <a:graphicFrameLocks noGrp="1"/>
          </p:cNvGraphicFramePr>
          <p:nvPr>
            <p:ph idx="1"/>
            <p:extLst>
              <p:ext uri="{D42A27DB-BD31-4B8C-83A1-F6EECF244321}">
                <p14:modId xmlns:p14="http://schemas.microsoft.com/office/powerpoint/2010/main" val="1045547892"/>
              </p:ext>
            </p:extLst>
          </p:nvPr>
        </p:nvGraphicFramePr>
        <p:xfrm>
          <a:off x="0" y="584399"/>
          <a:ext cx="12191999" cy="6148928"/>
        </p:xfrm>
        <a:graphic>
          <a:graphicData uri="http://schemas.openxmlformats.org/drawingml/2006/table">
            <a:tbl>
              <a:tblPr firstRow="1" bandRow="1">
                <a:tableStyleId>{5C22544A-7EE6-4342-B048-85BDC9FD1C3A}</a:tableStyleId>
              </a:tblPr>
              <a:tblGrid>
                <a:gridCol w="1390791">
                  <a:extLst>
                    <a:ext uri="{9D8B030D-6E8A-4147-A177-3AD203B41FA5}">
                      <a16:colId xmlns:a16="http://schemas.microsoft.com/office/drawing/2014/main" val="740204168"/>
                    </a:ext>
                  </a:extLst>
                </a:gridCol>
                <a:gridCol w="2914879">
                  <a:extLst>
                    <a:ext uri="{9D8B030D-6E8A-4147-A177-3AD203B41FA5}">
                      <a16:colId xmlns:a16="http://schemas.microsoft.com/office/drawing/2014/main" val="517418878"/>
                    </a:ext>
                  </a:extLst>
                </a:gridCol>
                <a:gridCol w="2734322">
                  <a:extLst>
                    <a:ext uri="{9D8B030D-6E8A-4147-A177-3AD203B41FA5}">
                      <a16:colId xmlns:a16="http://schemas.microsoft.com/office/drawing/2014/main" val="822157468"/>
                    </a:ext>
                  </a:extLst>
                </a:gridCol>
                <a:gridCol w="2521258">
                  <a:extLst>
                    <a:ext uri="{9D8B030D-6E8A-4147-A177-3AD203B41FA5}">
                      <a16:colId xmlns:a16="http://schemas.microsoft.com/office/drawing/2014/main" val="2255310155"/>
                    </a:ext>
                  </a:extLst>
                </a:gridCol>
                <a:gridCol w="2630749">
                  <a:extLst>
                    <a:ext uri="{9D8B030D-6E8A-4147-A177-3AD203B41FA5}">
                      <a16:colId xmlns:a16="http://schemas.microsoft.com/office/drawing/2014/main" val="284582592"/>
                    </a:ext>
                  </a:extLst>
                </a:gridCol>
              </a:tblGrid>
              <a:tr h="388208">
                <a:tc>
                  <a:txBody>
                    <a:bodyPr/>
                    <a:lstStyle/>
                    <a:p>
                      <a:endParaRPr lang="fr-CA" dirty="0"/>
                    </a:p>
                  </a:txBody>
                  <a:tcPr/>
                </a:tc>
                <a:tc>
                  <a:txBody>
                    <a:bodyPr/>
                    <a:lstStyle/>
                    <a:p>
                      <a:r>
                        <a:rPr lang="fr-CA" dirty="0"/>
                        <a:t>Cheng (2022)</a:t>
                      </a:r>
                    </a:p>
                  </a:txBody>
                  <a:tcPr/>
                </a:tc>
                <a:tc>
                  <a:txBody>
                    <a:bodyPr/>
                    <a:lstStyle/>
                    <a:p>
                      <a:r>
                        <a:rPr lang="fr-CA" dirty="0" err="1"/>
                        <a:t>Epsie</a:t>
                      </a:r>
                      <a:r>
                        <a:rPr lang="fr-CA" dirty="0"/>
                        <a:t> (2019)</a:t>
                      </a:r>
                    </a:p>
                  </a:txBody>
                  <a:tcPr/>
                </a:tc>
                <a:tc>
                  <a:txBody>
                    <a:bodyPr/>
                    <a:lstStyle/>
                    <a:p>
                      <a:r>
                        <a:rPr lang="fr-CA" dirty="0"/>
                        <a:t>Irwin (2022)</a:t>
                      </a:r>
                    </a:p>
                  </a:txBody>
                  <a:tcPr/>
                </a:tc>
                <a:tc>
                  <a:txBody>
                    <a:bodyPr/>
                    <a:lstStyle/>
                    <a:p>
                      <a:r>
                        <a:rPr lang="fr-CA" dirty="0"/>
                        <a:t>Wang (2023)</a:t>
                      </a:r>
                    </a:p>
                  </a:txBody>
                  <a:tcPr/>
                </a:tc>
                <a:extLst>
                  <a:ext uri="{0D108BD9-81ED-4DB2-BD59-A6C34878D82A}">
                    <a16:rowId xmlns:a16="http://schemas.microsoft.com/office/drawing/2014/main" val="3430378908"/>
                  </a:ext>
                </a:extLst>
              </a:tr>
              <a:tr h="1356085">
                <a:tc>
                  <a:txBody>
                    <a:bodyPr/>
                    <a:lstStyle/>
                    <a:p>
                      <a:r>
                        <a:rPr lang="fr-CA" dirty="0"/>
                        <a:t>Devis</a:t>
                      </a:r>
                    </a:p>
                  </a:txBody>
                  <a:tcPr/>
                </a:tc>
                <a:tc>
                  <a:txBody>
                    <a:bodyPr/>
                    <a:lstStyle/>
                    <a:p>
                      <a:pPr marL="0" algn="l" rtl="0" eaLnBrk="1" fontAlgn="t" latinLnBrk="0" hangingPunct="1">
                        <a:spcBef>
                          <a:spcPts val="0"/>
                        </a:spcBef>
                        <a:spcAft>
                          <a:spcPts val="0"/>
                        </a:spcAft>
                      </a:pPr>
                      <a:r>
                        <a:rPr lang="fr-CA" sz="1800" b="0" i="0" u="none" strike="noStrike" kern="1200" dirty="0">
                          <a:solidFill>
                            <a:srgbClr val="000000"/>
                          </a:solidFill>
                          <a:effectLst/>
                          <a:latin typeface="Calibri" panose="020F0502020204030204" pitchFamily="34" charset="0"/>
                        </a:rPr>
                        <a:t>ECR</a:t>
                      </a:r>
                    </a:p>
                    <a:p>
                      <a:pPr marL="0" algn="l" rtl="0" eaLnBrk="1" fontAlgn="t" latinLnBrk="0" hangingPunct="1">
                        <a:spcBef>
                          <a:spcPts val="0"/>
                        </a:spcBef>
                        <a:spcAft>
                          <a:spcPts val="0"/>
                        </a:spcAft>
                      </a:pPr>
                      <a:r>
                        <a:rPr lang="fr-CA" sz="1800" b="0" i="0" u="none" strike="noStrike" kern="1200" dirty="0">
                          <a:solidFill>
                            <a:srgbClr val="000000"/>
                          </a:solidFill>
                          <a:effectLst/>
                          <a:latin typeface="Calibri" panose="020F0502020204030204" pitchFamily="34" charset="0"/>
                        </a:rPr>
                        <a:t>Sans insu</a:t>
                      </a:r>
                    </a:p>
                    <a:p>
                      <a:pPr marL="0" algn="l" rtl="0" eaLnBrk="1" fontAlgn="t" latinLnBrk="0" hangingPunct="1">
                        <a:spcBef>
                          <a:spcPts val="0"/>
                        </a:spcBef>
                        <a:spcAft>
                          <a:spcPts val="0"/>
                        </a:spcAft>
                      </a:pPr>
                      <a:r>
                        <a:rPr lang="fr-CA" sz="1800" b="0" i="0" u="none" strike="noStrike" kern="1200" dirty="0">
                          <a:solidFill>
                            <a:srgbClr val="000000"/>
                          </a:solidFill>
                          <a:effectLst/>
                          <a:latin typeface="Calibri" panose="020F0502020204030204" pitchFamily="34" charset="0"/>
                        </a:rPr>
                        <a:t>Intention de traiter</a:t>
                      </a:r>
                      <a:endParaRPr lang="fr-CA"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fr-CA" sz="1800" b="0" i="0" u="none" strike="noStrike" kern="1200" dirty="0">
                          <a:solidFill>
                            <a:srgbClr val="000000"/>
                          </a:solidFill>
                          <a:effectLst/>
                          <a:latin typeface="Calibri" panose="020F0502020204030204" pitchFamily="34" charset="0"/>
                        </a:rPr>
                        <a:t>Multicentrique 6 hôpitaux</a:t>
                      </a:r>
                      <a:endParaRPr lang="fr-CA"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fr-CA" sz="1800" b="0" i="0" u="none" strike="noStrike" kern="1200" dirty="0">
                          <a:solidFill>
                            <a:srgbClr val="000000"/>
                          </a:solidFill>
                          <a:effectLst/>
                          <a:latin typeface="Calibri" panose="020F0502020204030204" pitchFamily="34" charset="0"/>
                        </a:rPr>
                        <a:t>38 cliniques</a:t>
                      </a:r>
                      <a:endParaRPr lang="fr-CA"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fr-CA" sz="1800" b="0" i="0" u="none" strike="noStrike" kern="1200" dirty="0">
                          <a:solidFill>
                            <a:srgbClr val="000000"/>
                          </a:solidFill>
                          <a:effectLst/>
                          <a:latin typeface="Calibri" panose="020F0502020204030204" pitchFamily="34" charset="0"/>
                        </a:rPr>
                        <a:t>État du Michigan</a:t>
                      </a:r>
                      <a:endParaRPr lang="fr-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ECR</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Sans insu</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Intention de traiter</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En ligne, citoyens des Royaume- Unis</a:t>
                      </a:r>
                      <a:endParaRPr lang="fr-CA" sz="1800" b="0" i="0" u="none" strike="noStrike" dirty="0">
                        <a:effectLst/>
                        <a:latin typeface="Arial" panose="020B0604020202020204" pitchFamily="34" charset="0"/>
                      </a:endParaRPr>
                    </a:p>
                    <a:p>
                      <a:endParaRPr lang="fr-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ECR</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Sans insu</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Intention de traiter</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Multicentrique État de la Californie</a:t>
                      </a:r>
                      <a:endParaRPr lang="fr-CA" sz="1800" b="0" i="0" u="none" strike="noStrike" dirty="0">
                        <a:effectLst/>
                        <a:latin typeface="Arial" panose="020B0604020202020204" pitchFamily="34" charset="0"/>
                      </a:endParaRPr>
                    </a:p>
                    <a:p>
                      <a:endParaRPr lang="fr-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ECR</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Sans insu</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Intention de traiter ET per-protocole (résultats similaires)</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En ligne, citoyens de Chine</a:t>
                      </a:r>
                      <a:endParaRPr lang="fr-CA" sz="1800" b="0" i="0" u="none" strike="noStrike" dirty="0">
                        <a:effectLst/>
                        <a:latin typeface="Arial" panose="020B0604020202020204" pitchFamily="34" charset="0"/>
                      </a:endParaRPr>
                    </a:p>
                  </a:txBody>
                  <a:tcPr/>
                </a:tc>
                <a:extLst>
                  <a:ext uri="{0D108BD9-81ED-4DB2-BD59-A6C34878D82A}">
                    <a16:rowId xmlns:a16="http://schemas.microsoft.com/office/drawing/2014/main" val="2088312479"/>
                  </a:ext>
                </a:extLst>
              </a:tr>
              <a:tr h="1518852">
                <a:tc>
                  <a:txBody>
                    <a:bodyPr/>
                    <a:lstStyle/>
                    <a:p>
                      <a:r>
                        <a:rPr lang="fr-CA" dirty="0"/>
                        <a:t>Population</a:t>
                      </a:r>
                    </a:p>
                  </a:txBody>
                  <a:tcPr/>
                </a:tc>
                <a:tc>
                  <a:txBody>
                    <a:bodyPr/>
                    <a:lstStyle/>
                    <a:p>
                      <a:pPr marL="0" marR="0" indent="0" algn="l" rtl="0" eaLnBrk="1" fontAlgn="auto" latinLnBrk="0" hangingPunct="1">
                        <a:spcBef>
                          <a:spcPts val="0"/>
                        </a:spcBef>
                        <a:spcAft>
                          <a:spcPts val="0"/>
                        </a:spcAft>
                      </a:pPr>
                      <a:r>
                        <a:rPr lang="fr-CA" sz="1800" b="0" i="0" u="none" strike="noStrike" kern="1200" dirty="0">
                          <a:solidFill>
                            <a:srgbClr val="000000"/>
                          </a:solidFill>
                          <a:effectLst/>
                          <a:latin typeface="Calibri" panose="020F0502020204030204" pitchFamily="34" charset="0"/>
                        </a:rPr>
                        <a:t>n = 1385</a:t>
                      </a:r>
                    </a:p>
                    <a:p>
                      <a:pPr marL="0" marR="0" indent="0" algn="l" rtl="0" eaLnBrk="1" fontAlgn="auto" latinLnBrk="0" hangingPunct="1">
                        <a:spcBef>
                          <a:spcPts val="0"/>
                        </a:spcBef>
                        <a:spcAft>
                          <a:spcPts val="0"/>
                        </a:spcAft>
                      </a:pPr>
                      <a:r>
                        <a:rPr lang="fr-CA" sz="1800" b="0" i="0" u="none" strike="noStrike" kern="1200" dirty="0">
                          <a:solidFill>
                            <a:srgbClr val="000000"/>
                          </a:solidFill>
                          <a:effectLst/>
                          <a:latin typeface="Calibri" panose="020F0502020204030204" pitchFamily="34" charset="0"/>
                        </a:rPr>
                        <a:t>âge moyen : 45 ans </a:t>
                      </a:r>
                    </a:p>
                    <a:p>
                      <a:pPr marL="0" marR="0" indent="0" algn="l" rtl="0" eaLnBrk="1" fontAlgn="auto" latinLnBrk="0" hangingPunct="1">
                        <a:spcBef>
                          <a:spcPts val="0"/>
                        </a:spcBef>
                        <a:spcAft>
                          <a:spcPts val="0"/>
                        </a:spcAft>
                      </a:pPr>
                      <a:r>
                        <a:rPr lang="fr-CA" sz="1800" b="0" i="0" u="none" strike="noStrike" kern="1200" dirty="0">
                          <a:solidFill>
                            <a:srgbClr val="000000"/>
                          </a:solidFill>
                          <a:effectLst/>
                          <a:latin typeface="Calibri" panose="020F0502020204030204" pitchFamily="34" charset="0"/>
                        </a:rPr>
                        <a:t>Patients ayant critères diagnostiques d’insomnie chronique selon DSMV</a:t>
                      </a:r>
                      <a:endParaRPr lang="fr-CA" sz="1800" b="0" i="0" u="none" strike="noStrike" dirty="0">
                        <a:effectLst/>
                        <a:latin typeface="Arial" panose="020B0604020202020204" pitchFamily="34" charset="0"/>
                      </a:endParaRPr>
                    </a:p>
                    <a:p>
                      <a:endParaRPr lang="fr-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n = 1711</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âge moyen : 48 ans </a:t>
                      </a:r>
                      <a:endParaRPr lang="fr-CA" sz="1800" b="0" i="0" u="none" strike="noStrike"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Patients ayant critères diagnostiques d’insomnie chronique selon DSMV</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kern="1200" dirty="0">
                          <a:solidFill>
                            <a:schemeClr val="dk1"/>
                          </a:solidFill>
                          <a:effectLst/>
                          <a:latin typeface="+mn-lt"/>
                          <a:ea typeface="+mn-ea"/>
                          <a:cs typeface="+mn-cs"/>
                        </a:rPr>
                        <a:t>Résultat </a:t>
                      </a:r>
                      <a:r>
                        <a:rPr lang="en-CA" sz="1800" kern="1200" dirty="0">
                          <a:solidFill>
                            <a:schemeClr val="dk1"/>
                          </a:solidFill>
                          <a:effectLst/>
                          <a:latin typeface="+mn-lt"/>
                          <a:ea typeface="+mn-ea"/>
                          <a:cs typeface="+mn-cs"/>
                        </a:rPr>
                        <a:t>&lt;</a:t>
                      </a:r>
                      <a:r>
                        <a:rPr lang="fr-CA" sz="1800" kern="1200" dirty="0">
                          <a:solidFill>
                            <a:schemeClr val="dk1"/>
                          </a:solidFill>
                          <a:effectLst/>
                          <a:latin typeface="+mn-lt"/>
                          <a:ea typeface="+mn-ea"/>
                          <a:cs typeface="+mn-cs"/>
                        </a:rPr>
                        <a:t>16 SCI</a:t>
                      </a:r>
                      <a:endParaRPr lang="fr-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n = 291</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âge moyen: 70 ans </a:t>
                      </a:r>
                      <a:endParaRPr lang="fr-CA" sz="1800" b="0" i="0" u="none" strike="noStrike"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Patients ayant critères diagnostiques d’insomnie chronique selon DSMV</a:t>
                      </a:r>
                      <a:endParaRPr lang="fr-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n = 150</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strike="noStrike" kern="1200" dirty="0">
                          <a:solidFill>
                            <a:srgbClr val="000000"/>
                          </a:solidFill>
                          <a:effectLst/>
                          <a:latin typeface="Calibri" panose="020F0502020204030204" pitchFamily="34" charset="0"/>
                        </a:rPr>
                        <a:t>âge moyen: 42 ans </a:t>
                      </a:r>
                      <a:endParaRPr lang="fr-CA" sz="1800" b="0" i="0" u="none" strike="noStrike"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kern="1200" dirty="0">
                          <a:solidFill>
                            <a:schemeClr val="dk1"/>
                          </a:solidFill>
                          <a:effectLst/>
                          <a:latin typeface="+mn-lt"/>
                          <a:ea typeface="+mn-ea"/>
                          <a:cs typeface="+mn-cs"/>
                        </a:rPr>
                        <a:t>Résultat au test GAD-7 au-dessus de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800" kern="1200" dirty="0">
                        <a:solidFill>
                          <a:schemeClr val="dk1"/>
                        </a:solidFill>
                        <a:effectLst/>
                        <a:latin typeface="+mn-lt"/>
                        <a:ea typeface="+mn-ea"/>
                        <a:cs typeface="+mn-cs"/>
                      </a:endParaRPr>
                    </a:p>
                    <a:p>
                      <a:endParaRPr lang="fr-CA" dirty="0"/>
                    </a:p>
                  </a:txBody>
                  <a:tcPr/>
                </a:tc>
                <a:extLst>
                  <a:ext uri="{0D108BD9-81ED-4DB2-BD59-A6C34878D82A}">
                    <a16:rowId xmlns:a16="http://schemas.microsoft.com/office/drawing/2014/main" val="247197557"/>
                  </a:ext>
                </a:extLst>
              </a:tr>
              <a:tr h="1818728">
                <a:tc>
                  <a:txBody>
                    <a:bodyPr/>
                    <a:lstStyle/>
                    <a:p>
                      <a:r>
                        <a:rPr lang="fr-CA" dirty="0"/>
                        <a:t>Intervention</a:t>
                      </a:r>
                    </a:p>
                  </a:txBody>
                  <a:tcPr/>
                </a:tc>
                <a:tc>
                  <a:txBody>
                    <a:bodyPr/>
                    <a:lstStyle/>
                    <a:p>
                      <a:r>
                        <a:rPr lang="fr-CA" dirty="0"/>
                        <a:t>Thérapie </a:t>
                      </a:r>
                      <a:r>
                        <a:rPr lang="fr-CA" dirty="0" err="1"/>
                        <a:t>cognitivo</a:t>
                      </a:r>
                      <a:r>
                        <a:rPr lang="fr-CA" dirty="0"/>
                        <a:t> comportementale groupe 1</a:t>
                      </a:r>
                    </a:p>
                    <a:p>
                      <a:r>
                        <a:rPr lang="en-CA" dirty="0"/>
                        <a:t>&lt;&lt;NIH guide to healthy sleeping&gt;&gt; </a:t>
                      </a:r>
                      <a:r>
                        <a:rPr lang="en-CA" dirty="0" err="1"/>
                        <a:t>groupe</a:t>
                      </a:r>
                      <a:r>
                        <a:rPr lang="en-CA" dirty="0"/>
                        <a:t> 2</a:t>
                      </a:r>
                    </a:p>
                    <a:p>
                      <a:r>
                        <a:rPr lang="en-CA" dirty="0"/>
                        <a:t>Durée 1 an </a:t>
                      </a:r>
                      <a:endParaRPr lang="fr-CA" dirty="0"/>
                    </a:p>
                  </a:txBody>
                  <a:tcPr/>
                </a:tc>
                <a:tc>
                  <a:txBody>
                    <a:bodyPr/>
                    <a:lstStyle/>
                    <a:p>
                      <a:r>
                        <a:rPr lang="en-CA" dirty="0"/>
                        <a:t>Th</a:t>
                      </a:r>
                      <a:r>
                        <a:rPr lang="fr-CA" dirty="0" err="1"/>
                        <a:t>érapie</a:t>
                      </a:r>
                      <a:r>
                        <a:rPr lang="fr-CA" dirty="0"/>
                        <a:t> </a:t>
                      </a:r>
                      <a:r>
                        <a:rPr lang="fr-CA" dirty="0" err="1"/>
                        <a:t>cognitivo</a:t>
                      </a:r>
                      <a:r>
                        <a:rPr lang="fr-CA" dirty="0"/>
                        <a:t>-comportementale digitale, de 1 à 6 sessions</a:t>
                      </a:r>
                    </a:p>
                    <a:p>
                      <a:r>
                        <a:rPr lang="fr-CA" dirty="0"/>
                        <a:t>Durée 48 semaines</a:t>
                      </a:r>
                    </a:p>
                  </a:txBody>
                  <a:tcPr/>
                </a:tc>
                <a:tc>
                  <a:txBody>
                    <a:bodyPr/>
                    <a:lstStyle/>
                    <a:p>
                      <a:r>
                        <a:rPr lang="fr-CA" dirty="0"/>
                        <a:t>Thérapie </a:t>
                      </a:r>
                      <a:r>
                        <a:rPr lang="fr-CA" dirty="0" err="1"/>
                        <a:t>cognitivo</a:t>
                      </a:r>
                      <a:r>
                        <a:rPr lang="fr-CA" dirty="0"/>
                        <a:t>-comportementale groupe 1</a:t>
                      </a:r>
                    </a:p>
                    <a:p>
                      <a:r>
                        <a:rPr lang="en-CA" dirty="0"/>
                        <a:t>&lt;&lt;Sleep education therapy&gt;&gt; </a:t>
                      </a:r>
                      <a:r>
                        <a:rPr lang="en-CA" dirty="0" err="1"/>
                        <a:t>groupe</a:t>
                      </a:r>
                      <a:r>
                        <a:rPr lang="en-CA" dirty="0"/>
                        <a:t> 2</a:t>
                      </a:r>
                    </a:p>
                    <a:p>
                      <a:r>
                        <a:rPr lang="en-CA" dirty="0"/>
                        <a:t>Durée 2 </a:t>
                      </a:r>
                      <a:r>
                        <a:rPr lang="en-CA" dirty="0" err="1"/>
                        <a:t>mois</a:t>
                      </a:r>
                      <a:endParaRPr lang="fr-CA" dirty="0"/>
                    </a:p>
                  </a:txBody>
                  <a:tcPr/>
                </a:tc>
                <a:tc>
                  <a:txBody>
                    <a:bodyPr/>
                    <a:lstStyle/>
                    <a:p>
                      <a:r>
                        <a:rPr lang="en-CA" dirty="0" err="1"/>
                        <a:t>Thérapie</a:t>
                      </a:r>
                      <a:r>
                        <a:rPr lang="en-CA" dirty="0"/>
                        <a:t> </a:t>
                      </a:r>
                      <a:r>
                        <a:rPr lang="en-CA" dirty="0" err="1"/>
                        <a:t>basée</a:t>
                      </a:r>
                      <a:r>
                        <a:rPr lang="en-CA" dirty="0"/>
                        <a:t> sur la </a:t>
                      </a:r>
                      <a:r>
                        <a:rPr lang="en-CA" dirty="0" err="1"/>
                        <a:t>pleine</a:t>
                      </a:r>
                      <a:r>
                        <a:rPr lang="en-CA" dirty="0"/>
                        <a:t> conscience </a:t>
                      </a:r>
                      <a:r>
                        <a:rPr lang="en-CA" dirty="0" err="1"/>
                        <a:t>modifiée</a:t>
                      </a:r>
                      <a:r>
                        <a:rPr lang="en-CA" dirty="0"/>
                        <a:t> </a:t>
                      </a:r>
                      <a:r>
                        <a:rPr lang="en-CA" dirty="0" err="1"/>
                        <a:t>groupe</a:t>
                      </a:r>
                      <a:r>
                        <a:rPr lang="en-CA" dirty="0"/>
                        <a:t> 1</a:t>
                      </a:r>
                    </a:p>
                    <a:p>
                      <a:r>
                        <a:rPr lang="en-CA" dirty="0" err="1"/>
                        <a:t>Therapie</a:t>
                      </a:r>
                      <a:r>
                        <a:rPr lang="en-CA" dirty="0"/>
                        <a:t> cognitive </a:t>
                      </a:r>
                      <a:r>
                        <a:rPr lang="en-CA" dirty="0" err="1"/>
                        <a:t>comportementale</a:t>
                      </a:r>
                      <a:r>
                        <a:rPr lang="en-CA" dirty="0"/>
                        <a:t> </a:t>
                      </a:r>
                      <a:r>
                        <a:rPr lang="en-CA" dirty="0" err="1"/>
                        <a:t>groupe</a:t>
                      </a:r>
                      <a:r>
                        <a:rPr lang="en-CA" dirty="0"/>
                        <a:t> 2</a:t>
                      </a:r>
                    </a:p>
                    <a:p>
                      <a:r>
                        <a:rPr lang="en-CA" dirty="0"/>
                        <a:t>Durée 6 </a:t>
                      </a:r>
                      <a:r>
                        <a:rPr lang="en-CA" dirty="0" err="1"/>
                        <a:t>mois</a:t>
                      </a:r>
                      <a:endParaRPr lang="fr-CA" dirty="0"/>
                    </a:p>
                  </a:txBody>
                  <a:tcPr/>
                </a:tc>
                <a:extLst>
                  <a:ext uri="{0D108BD9-81ED-4DB2-BD59-A6C34878D82A}">
                    <a16:rowId xmlns:a16="http://schemas.microsoft.com/office/drawing/2014/main" val="3411597311"/>
                  </a:ext>
                </a:extLst>
              </a:tr>
            </a:tbl>
          </a:graphicData>
        </a:graphic>
      </p:graphicFrame>
    </p:spTree>
    <p:extLst>
      <p:ext uri="{BB962C8B-B14F-4D97-AF65-F5344CB8AC3E}">
        <p14:creationId xmlns:p14="http://schemas.microsoft.com/office/powerpoint/2010/main" val="144852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DBC5D2F-FFAD-B158-4F36-456E231D3F79}"/>
              </a:ext>
            </a:extLst>
          </p:cNvPr>
          <p:cNvSpPr>
            <a:spLocks noGrp="1"/>
          </p:cNvSpPr>
          <p:nvPr>
            <p:ph idx="1"/>
          </p:nvPr>
        </p:nvSpPr>
        <p:spPr/>
        <p:txBody>
          <a:bodyPr/>
          <a:lstStyle/>
          <a:p>
            <a:pPr marL="0" algn="l" rtl="0" eaLnBrk="1" fontAlgn="t" latinLnBrk="0" hangingPunct="1">
              <a:spcBef>
                <a:spcPts val="0"/>
              </a:spcBef>
              <a:spcAft>
                <a:spcPts val="0"/>
              </a:spcAft>
            </a:pPr>
            <a:r>
              <a:rPr lang="fr-CA" sz="1800" b="1" i="0" u="none" strike="noStrike" kern="1200" dirty="0">
                <a:solidFill>
                  <a:srgbClr val="FFFFFF"/>
                </a:solidFill>
                <a:effectLst/>
                <a:latin typeface="Calibri" panose="020F0502020204030204" pitchFamily="34" charset="0"/>
              </a:rPr>
              <a:t>Cho (2008)</a:t>
            </a:r>
            <a:endParaRPr lang="fr-CA" sz="1800" b="0" i="0" u="none" strike="noStrike" dirty="0">
              <a:effectLst/>
              <a:latin typeface="Arial" panose="020B0604020202020204" pitchFamily="34" charset="0"/>
            </a:endParaRPr>
          </a:p>
          <a:p>
            <a:endParaRPr lang="fr-CA" dirty="0"/>
          </a:p>
        </p:txBody>
      </p:sp>
      <p:graphicFrame>
        <p:nvGraphicFramePr>
          <p:cNvPr id="4" name="Tableau 11">
            <a:extLst>
              <a:ext uri="{FF2B5EF4-FFF2-40B4-BE49-F238E27FC236}">
                <a16:creationId xmlns:a16="http://schemas.microsoft.com/office/drawing/2014/main" id="{291D320A-98D2-7B0F-F18E-160243BFDB17}"/>
              </a:ext>
            </a:extLst>
          </p:cNvPr>
          <p:cNvGraphicFramePr>
            <a:graphicFrameLocks/>
          </p:cNvGraphicFramePr>
          <p:nvPr>
            <p:extLst>
              <p:ext uri="{D42A27DB-BD31-4B8C-83A1-F6EECF244321}">
                <p14:modId xmlns:p14="http://schemas.microsoft.com/office/powerpoint/2010/main" val="2464981013"/>
              </p:ext>
            </p:extLst>
          </p:nvPr>
        </p:nvGraphicFramePr>
        <p:xfrm>
          <a:off x="1" y="581854"/>
          <a:ext cx="12191999" cy="6778936"/>
        </p:xfrm>
        <a:graphic>
          <a:graphicData uri="http://schemas.openxmlformats.org/drawingml/2006/table">
            <a:tbl>
              <a:tblPr firstRow="1" bandRow="1">
                <a:tableStyleId>{5C22544A-7EE6-4342-B048-85BDC9FD1C3A}</a:tableStyleId>
              </a:tblPr>
              <a:tblGrid>
                <a:gridCol w="1390791">
                  <a:extLst>
                    <a:ext uri="{9D8B030D-6E8A-4147-A177-3AD203B41FA5}">
                      <a16:colId xmlns:a16="http://schemas.microsoft.com/office/drawing/2014/main" val="740204168"/>
                    </a:ext>
                  </a:extLst>
                </a:gridCol>
                <a:gridCol w="3074677">
                  <a:extLst>
                    <a:ext uri="{9D8B030D-6E8A-4147-A177-3AD203B41FA5}">
                      <a16:colId xmlns:a16="http://schemas.microsoft.com/office/drawing/2014/main" val="517418878"/>
                    </a:ext>
                  </a:extLst>
                </a:gridCol>
                <a:gridCol w="2698812">
                  <a:extLst>
                    <a:ext uri="{9D8B030D-6E8A-4147-A177-3AD203B41FA5}">
                      <a16:colId xmlns:a16="http://schemas.microsoft.com/office/drawing/2014/main" val="822157468"/>
                    </a:ext>
                  </a:extLst>
                </a:gridCol>
                <a:gridCol w="2589319">
                  <a:extLst>
                    <a:ext uri="{9D8B030D-6E8A-4147-A177-3AD203B41FA5}">
                      <a16:colId xmlns:a16="http://schemas.microsoft.com/office/drawing/2014/main" val="2255310155"/>
                    </a:ext>
                  </a:extLst>
                </a:gridCol>
                <a:gridCol w="2438400">
                  <a:extLst>
                    <a:ext uri="{9D8B030D-6E8A-4147-A177-3AD203B41FA5}">
                      <a16:colId xmlns:a16="http://schemas.microsoft.com/office/drawing/2014/main" val="284582592"/>
                    </a:ext>
                  </a:extLst>
                </a:gridCol>
              </a:tblGrid>
              <a:tr h="388208">
                <a:tc>
                  <a:txBody>
                    <a:bodyPr/>
                    <a:lstStyle/>
                    <a:p>
                      <a:endParaRPr lang="fr-CA" dirty="0"/>
                    </a:p>
                  </a:txBody>
                  <a:tcPr/>
                </a:tc>
                <a:tc>
                  <a:txBody>
                    <a:bodyPr/>
                    <a:lstStyle/>
                    <a:p>
                      <a:r>
                        <a:rPr lang="fr-CA" dirty="0"/>
                        <a:t>Cheng (2022)</a:t>
                      </a:r>
                    </a:p>
                  </a:txBody>
                  <a:tcPr/>
                </a:tc>
                <a:tc>
                  <a:txBody>
                    <a:bodyPr/>
                    <a:lstStyle/>
                    <a:p>
                      <a:r>
                        <a:rPr lang="fr-CA" dirty="0" err="1"/>
                        <a:t>Epsie</a:t>
                      </a:r>
                      <a:r>
                        <a:rPr lang="fr-CA" dirty="0"/>
                        <a:t> (2019)</a:t>
                      </a:r>
                    </a:p>
                  </a:txBody>
                  <a:tcPr/>
                </a:tc>
                <a:tc>
                  <a:txBody>
                    <a:bodyPr/>
                    <a:lstStyle/>
                    <a:p>
                      <a:r>
                        <a:rPr lang="fr-CA" dirty="0"/>
                        <a:t>Irwin (2022)</a:t>
                      </a:r>
                    </a:p>
                  </a:txBody>
                  <a:tcPr/>
                </a:tc>
                <a:tc>
                  <a:txBody>
                    <a:bodyPr/>
                    <a:lstStyle/>
                    <a:p>
                      <a:r>
                        <a:rPr lang="fr-CA" dirty="0"/>
                        <a:t>Wang (2023)</a:t>
                      </a:r>
                    </a:p>
                  </a:txBody>
                  <a:tcPr/>
                </a:tc>
                <a:extLst>
                  <a:ext uri="{0D108BD9-81ED-4DB2-BD59-A6C34878D82A}">
                    <a16:rowId xmlns:a16="http://schemas.microsoft.com/office/drawing/2014/main" val="3430378908"/>
                  </a:ext>
                </a:extLst>
              </a:tr>
              <a:tr h="1818728">
                <a:tc>
                  <a:txBody>
                    <a:bodyPr/>
                    <a:lstStyle/>
                    <a:p>
                      <a:r>
                        <a:rPr lang="fr-CA" dirty="0"/>
                        <a:t>Issue Primaire</a:t>
                      </a:r>
                    </a:p>
                  </a:txBody>
                  <a:tcPr/>
                </a:tc>
                <a:tc>
                  <a:txBody>
                    <a:bodyPr/>
                    <a:lstStyle/>
                    <a:p>
                      <a:pPr marL="285750" indent="-285750" algn="l" rtl="0" eaLnBrk="1" fontAlgn="t" latinLnBrk="0" hangingPunct="1">
                        <a:spcBef>
                          <a:spcPts val="0"/>
                        </a:spcBef>
                        <a:spcAft>
                          <a:spcPts val="0"/>
                        </a:spcAft>
                        <a:buFont typeface="Arial" panose="020B0604020202020204" pitchFamily="34" charset="0"/>
                        <a:buChar char="•"/>
                      </a:pPr>
                      <a:r>
                        <a:rPr lang="fr-CA" dirty="0"/>
                        <a:t>Diminution du score de </a:t>
                      </a:r>
                      <a:r>
                        <a:rPr lang="fr-CA" b="1" dirty="0"/>
                        <a:t>QIDS-16</a:t>
                      </a:r>
                      <a:r>
                        <a:rPr lang="fr-CA" dirty="0"/>
                        <a:t> de 3,8 </a:t>
                      </a:r>
                    </a:p>
                    <a:p>
                      <a:pPr marL="285750" indent="-285750" algn="l" rtl="0" eaLnBrk="1" fontAlgn="t" latinLnBrk="0" hangingPunct="1">
                        <a:spcBef>
                          <a:spcPts val="0"/>
                        </a:spcBef>
                        <a:spcAft>
                          <a:spcPts val="0"/>
                        </a:spcAft>
                        <a:buFont typeface="Arial" panose="020B0604020202020204" pitchFamily="34" charset="0"/>
                        <a:buChar char="•"/>
                      </a:pPr>
                      <a:r>
                        <a:rPr lang="fr-CA" dirty="0"/>
                        <a:t>Diminution récidive dépression de 65% </a:t>
                      </a:r>
                    </a:p>
                  </a:txBody>
                  <a:tcPr/>
                </a:tc>
                <a:tc>
                  <a:txBody>
                    <a:bodyPr/>
                    <a:lstStyle/>
                    <a:p>
                      <a:pPr marL="285750" indent="-285750">
                        <a:buFont typeface="Arial" panose="020B0604020202020204" pitchFamily="34" charset="0"/>
                        <a:buChar char="•"/>
                      </a:pPr>
                      <a:r>
                        <a:rPr lang="en-CA" dirty="0"/>
                        <a:t>&lt;&lt;</a:t>
                      </a:r>
                      <a:r>
                        <a:rPr lang="fr-CA" dirty="0"/>
                        <a:t>Glasgow </a:t>
                      </a:r>
                      <a:r>
                        <a:rPr lang="fr-CA" dirty="0" err="1"/>
                        <a:t>Sleep</a:t>
                      </a:r>
                      <a:r>
                        <a:rPr lang="fr-CA" dirty="0"/>
                        <a:t> impact index&gt;&gt;, </a:t>
                      </a:r>
                      <a:r>
                        <a:rPr lang="fr-CA" dirty="0" err="1"/>
                        <a:t>coefficant</a:t>
                      </a:r>
                      <a:r>
                        <a:rPr lang="fr-CA" dirty="0"/>
                        <a:t> </a:t>
                      </a:r>
                      <a:r>
                        <a:rPr lang="fr-CA" dirty="0" err="1"/>
                        <a:t>cohen</a:t>
                      </a:r>
                      <a:r>
                        <a:rPr lang="fr-CA" dirty="0"/>
                        <a:t> </a:t>
                      </a:r>
                      <a:r>
                        <a:rPr lang="fr-CA" i="1" dirty="0"/>
                        <a:t>d</a:t>
                      </a:r>
                      <a:endParaRPr lang="fr-CA" dirty="0"/>
                    </a:p>
                    <a:p>
                      <a:pPr marL="285750" indent="-285750">
                        <a:buFont typeface="Arial" panose="020B0604020202020204" pitchFamily="34" charset="0"/>
                        <a:buChar char="•"/>
                      </a:pPr>
                      <a:r>
                        <a:rPr lang="fr-CA" dirty="0"/>
                        <a:t>semaine 4: -0,69</a:t>
                      </a:r>
                    </a:p>
                    <a:p>
                      <a:pPr marL="285750" indent="-285750">
                        <a:buFont typeface="Arial" panose="020B0604020202020204" pitchFamily="34" charset="0"/>
                        <a:buChar char="•"/>
                      </a:pPr>
                      <a:r>
                        <a:rPr lang="fr-CA" dirty="0"/>
                        <a:t>semaine 8 -1,38</a:t>
                      </a:r>
                    </a:p>
                    <a:p>
                      <a:pPr marL="285750" indent="-285750">
                        <a:buFont typeface="Arial" panose="020B0604020202020204" pitchFamily="34" charset="0"/>
                        <a:buChar char="•"/>
                      </a:pPr>
                      <a:r>
                        <a:rPr lang="fr-CA" dirty="0"/>
                        <a:t>semaine 24 -1,46</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800" b="1" i="0" u="none" strike="noStrike" kern="1200" dirty="0">
                          <a:solidFill>
                            <a:srgbClr val="000000"/>
                          </a:solidFill>
                          <a:effectLst/>
                          <a:latin typeface="Calibri" panose="020F0502020204030204" pitchFamily="34" charset="0"/>
                        </a:rPr>
                        <a:t>Récidive/Incidence dépression </a:t>
                      </a:r>
                      <a:r>
                        <a:rPr lang="fr-CA" sz="1800" b="0" i="0" u="none" strike="noStrike" kern="1200" dirty="0">
                          <a:solidFill>
                            <a:srgbClr val="000000"/>
                          </a:solidFill>
                          <a:effectLst/>
                          <a:latin typeface="Calibri" panose="020F0502020204030204" pitchFamily="34" charset="0"/>
                        </a:rPr>
                        <a:t>12.2% groupe TCC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800" b="0" i="0" u="none" strike="noStrike" kern="1200" dirty="0">
                          <a:solidFill>
                            <a:srgbClr val="000000"/>
                          </a:solidFill>
                          <a:effectLst/>
                          <a:latin typeface="Calibri" panose="020F0502020204030204" pitchFamily="34" charset="0"/>
                        </a:rPr>
                        <a:t>25.9% groupe SET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800" b="0" i="0" u="none" strike="noStrike" kern="1200" dirty="0">
                          <a:solidFill>
                            <a:srgbClr val="000000"/>
                          </a:solidFill>
                          <a:effectLst/>
                          <a:latin typeface="Calibri" panose="020F0502020204030204" pitchFamily="34" charset="0"/>
                        </a:rPr>
                        <a:t>NNT 7.3</a:t>
                      </a:r>
                      <a:endParaRPr lang="fr-CA" sz="1800" b="0" i="0" u="none" strike="noStrike" dirty="0">
                        <a:effectLst/>
                        <a:latin typeface="Arial" panose="020B0604020202020204" pitchFamily="34" charset="0"/>
                      </a:endParaRPr>
                    </a:p>
                    <a:p>
                      <a:endParaRPr lang="fr-CA" dirty="0"/>
                    </a:p>
                  </a:txBody>
                  <a:tcPr/>
                </a:tc>
                <a:tc>
                  <a:txBody>
                    <a:bodyPr/>
                    <a:lstStyle/>
                    <a:p>
                      <a:pPr marL="285750" indent="-285750">
                        <a:buFont typeface="Arial" panose="020B0604020202020204" pitchFamily="34" charset="0"/>
                        <a:buChar char="•"/>
                      </a:pPr>
                      <a:r>
                        <a:rPr lang="fr-CA" b="1" dirty="0"/>
                        <a:t>PHQ9</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800" kern="1200" dirty="0">
                          <a:solidFill>
                            <a:schemeClr val="dk1"/>
                          </a:solidFill>
                          <a:effectLst/>
                          <a:latin typeface="+mn-lt"/>
                          <a:ea typeface="+mn-ea"/>
                          <a:cs typeface="+mn-cs"/>
                        </a:rPr>
                        <a:t>Témoin 11.7 +- 0.82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800" kern="1200" dirty="0" err="1">
                          <a:solidFill>
                            <a:schemeClr val="dk1"/>
                          </a:solidFill>
                          <a:effectLst/>
                          <a:latin typeface="+mn-lt"/>
                          <a:ea typeface="+mn-ea"/>
                          <a:cs typeface="+mn-cs"/>
                        </a:rPr>
                        <a:t>mMBSR</a:t>
                      </a:r>
                      <a:r>
                        <a:rPr lang="fr-CA" sz="1800" kern="1200" dirty="0">
                          <a:solidFill>
                            <a:schemeClr val="dk1"/>
                          </a:solidFill>
                          <a:effectLst/>
                          <a:latin typeface="+mn-lt"/>
                          <a:ea typeface="+mn-ea"/>
                          <a:cs typeface="+mn-cs"/>
                        </a:rPr>
                        <a:t> 6.08 +- 0.68</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800" kern="1200" dirty="0">
                          <a:solidFill>
                            <a:schemeClr val="dk1"/>
                          </a:solidFill>
                          <a:effectLst/>
                          <a:latin typeface="+mn-lt"/>
                          <a:ea typeface="+mn-ea"/>
                          <a:cs typeface="+mn-cs"/>
                        </a:rPr>
                        <a:t>TCC 6.50 +- 0.76</a:t>
                      </a:r>
                    </a:p>
                    <a:p>
                      <a:pPr marL="285750" indent="-285750">
                        <a:buFont typeface="Arial" panose="020B0604020202020204" pitchFamily="34" charset="0"/>
                        <a:buChar char="•"/>
                      </a:pPr>
                      <a:endParaRPr lang="fr-CA" dirty="0"/>
                    </a:p>
                  </a:txBody>
                  <a:tcPr/>
                </a:tc>
                <a:extLst>
                  <a:ext uri="{0D108BD9-81ED-4DB2-BD59-A6C34878D82A}">
                    <a16:rowId xmlns:a16="http://schemas.microsoft.com/office/drawing/2014/main" val="2088312479"/>
                  </a:ext>
                </a:extLst>
              </a:tr>
              <a:tr h="2105895">
                <a:tc>
                  <a:txBody>
                    <a:bodyPr/>
                    <a:lstStyle/>
                    <a:p>
                      <a:r>
                        <a:rPr lang="fr-CA" dirty="0"/>
                        <a:t>Issue Secondaire</a:t>
                      </a:r>
                    </a:p>
                  </a:txBody>
                  <a:tcPr/>
                </a:tc>
                <a:tc>
                  <a:txBody>
                    <a:bodyPr/>
                    <a:lstStyle/>
                    <a:p>
                      <a:pPr marL="285750" indent="-285750">
                        <a:buFont typeface="Arial" panose="020B0604020202020204" pitchFamily="34" charset="0"/>
                        <a:buChar char="•"/>
                      </a:pPr>
                      <a:r>
                        <a:rPr lang="fr-CA" dirty="0"/>
                        <a:t>Diminution récidive insomnie 76%</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1" dirty="0"/>
                        <a:t>PHQ 9</a:t>
                      </a:r>
                    </a:p>
                    <a:p>
                      <a:pPr marL="285750" indent="-285750">
                        <a:buFont typeface="Arial" panose="020B0604020202020204" pitchFamily="34" charset="0"/>
                        <a:buChar char="•"/>
                      </a:pPr>
                      <a:r>
                        <a:rPr lang="fr-CA" dirty="0"/>
                        <a:t>semaine 4: -0, 17</a:t>
                      </a:r>
                    </a:p>
                    <a:p>
                      <a:pPr marL="285750" indent="-285750">
                        <a:buFont typeface="Arial" panose="020B0604020202020204" pitchFamily="34" charset="0"/>
                        <a:buChar char="•"/>
                      </a:pPr>
                      <a:r>
                        <a:rPr lang="fr-CA" dirty="0"/>
                        <a:t>semaine 8 -0,38</a:t>
                      </a:r>
                    </a:p>
                    <a:p>
                      <a:pPr marL="285750" indent="-285750">
                        <a:buFont typeface="Arial" panose="020B0604020202020204" pitchFamily="34" charset="0"/>
                        <a:buChar char="•"/>
                      </a:pPr>
                      <a:r>
                        <a:rPr lang="fr-CA" dirty="0"/>
                        <a:t>semaine 24 -0,38</a:t>
                      </a:r>
                    </a:p>
                    <a:p>
                      <a:pPr marL="285750" indent="-285750">
                        <a:buFont typeface="Arial" panose="020B0604020202020204" pitchFamily="34" charset="0"/>
                        <a:buChar char="•"/>
                      </a:pPr>
                      <a:r>
                        <a:rPr lang="en-CA" dirty="0"/>
                        <a:t>GAD 7</a:t>
                      </a:r>
                    </a:p>
                    <a:p>
                      <a:pPr marL="285750" indent="-285750">
                        <a:buFont typeface="Arial" panose="020B0604020202020204" pitchFamily="34" charset="0"/>
                        <a:buChar char="•"/>
                      </a:pPr>
                      <a:r>
                        <a:rPr lang="fr-CA" dirty="0"/>
                        <a:t>semaine 4: -0,10</a:t>
                      </a:r>
                    </a:p>
                    <a:p>
                      <a:pPr marL="285750" indent="-285750">
                        <a:buFont typeface="Arial" panose="020B0604020202020204" pitchFamily="34" charset="0"/>
                        <a:buChar char="•"/>
                      </a:pPr>
                      <a:r>
                        <a:rPr lang="fr-CA" dirty="0"/>
                        <a:t>semaine 8 -0,25</a:t>
                      </a:r>
                    </a:p>
                    <a:p>
                      <a:pPr marL="285750" indent="-285750">
                        <a:buFont typeface="Arial" panose="020B0604020202020204" pitchFamily="34" charset="0"/>
                        <a:buChar char="•"/>
                      </a:pPr>
                      <a:r>
                        <a:rPr lang="fr-CA" dirty="0"/>
                        <a:t>semaine 24 -0,24</a:t>
                      </a:r>
                      <a:endParaRPr lang="en-CA"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A" dirty="0"/>
                    </a:p>
                  </a:txBody>
                  <a:tcPr/>
                </a:tc>
                <a:tc>
                  <a:txBody>
                    <a:bodyPr/>
                    <a:lstStyle/>
                    <a:p>
                      <a:pPr marL="285750" indent="-285750">
                        <a:buFont typeface="Arial" panose="020B0604020202020204" pitchFamily="34" charset="0"/>
                        <a:buChar char="•"/>
                      </a:pPr>
                      <a:r>
                        <a:rPr lang="fr-CA" dirty="0"/>
                        <a:t>Rémission insomnie 50,7% TCC vs 37,7% SET</a:t>
                      </a:r>
                    </a:p>
                  </a:txBody>
                  <a:tcPr/>
                </a:tc>
                <a:tc>
                  <a:txBody>
                    <a:bodyPr/>
                    <a:lstStyle/>
                    <a:p>
                      <a:pPr marL="285750" indent="-285750">
                        <a:buFont typeface="Arial" panose="020B0604020202020204" pitchFamily="34" charset="0"/>
                        <a:buChar char="•"/>
                      </a:pPr>
                      <a:r>
                        <a:rPr lang="fr-CA" dirty="0"/>
                        <a:t>GAD7</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800" kern="1200" dirty="0">
                          <a:solidFill>
                            <a:schemeClr val="dk1"/>
                          </a:solidFill>
                          <a:effectLst/>
                          <a:latin typeface="+mn-lt"/>
                          <a:ea typeface="+mn-ea"/>
                          <a:cs typeface="+mn-cs"/>
                        </a:rPr>
                        <a:t>Témoin 8,87 +- 0,74</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800" kern="1200" dirty="0" err="1">
                          <a:solidFill>
                            <a:schemeClr val="dk1"/>
                          </a:solidFill>
                          <a:effectLst/>
                          <a:latin typeface="+mn-lt"/>
                          <a:ea typeface="+mn-ea"/>
                          <a:cs typeface="+mn-cs"/>
                        </a:rPr>
                        <a:t>mMBSR</a:t>
                      </a:r>
                      <a:r>
                        <a:rPr lang="fr-CA" sz="1800" kern="1200" dirty="0">
                          <a:solidFill>
                            <a:schemeClr val="dk1"/>
                          </a:solidFill>
                          <a:effectLst/>
                          <a:latin typeface="+mn-lt"/>
                          <a:ea typeface="+mn-ea"/>
                          <a:cs typeface="+mn-cs"/>
                        </a:rPr>
                        <a:t> </a:t>
                      </a:r>
                      <a:r>
                        <a:rPr lang="fr-CA" sz="1800" b="0" i="0" kern="1200" dirty="0">
                          <a:solidFill>
                            <a:schemeClr val="dk1"/>
                          </a:solidFill>
                          <a:effectLst/>
                          <a:latin typeface="+mn-lt"/>
                          <a:ea typeface="+mn-ea"/>
                          <a:cs typeface="+mn-cs"/>
                        </a:rPr>
                        <a:t> 4.64</a:t>
                      </a:r>
                      <a:r>
                        <a:rPr lang="fr-CA" sz="1800" kern="1200" dirty="0">
                          <a:solidFill>
                            <a:schemeClr val="dk1"/>
                          </a:solidFill>
                          <a:effectLst/>
                          <a:latin typeface="+mn-lt"/>
                          <a:ea typeface="+mn-ea"/>
                          <a:cs typeface="+mn-cs"/>
                        </a:rPr>
                        <a:t> +- 0.57</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800" kern="1200" dirty="0">
                          <a:solidFill>
                            <a:schemeClr val="dk1"/>
                          </a:solidFill>
                          <a:effectLst/>
                          <a:latin typeface="+mn-lt"/>
                          <a:ea typeface="+mn-ea"/>
                          <a:cs typeface="+mn-cs"/>
                        </a:rPr>
                        <a:t>TCC 5,80 +- 0.71</a:t>
                      </a:r>
                    </a:p>
                  </a:txBody>
                  <a:tcPr/>
                </a:tc>
                <a:extLst>
                  <a:ext uri="{0D108BD9-81ED-4DB2-BD59-A6C34878D82A}">
                    <a16:rowId xmlns:a16="http://schemas.microsoft.com/office/drawing/2014/main" val="247197557"/>
                  </a:ext>
                </a:extLst>
              </a:tr>
              <a:tr h="1818728">
                <a:tc>
                  <a:txBody>
                    <a:bodyPr/>
                    <a:lstStyle/>
                    <a:p>
                      <a:r>
                        <a:rPr lang="en-CA" dirty="0"/>
                        <a:t>Discussion</a:t>
                      </a:r>
                      <a:endParaRPr lang="fr-CA" dirty="0"/>
                    </a:p>
                  </a:txBody>
                  <a:tcPr/>
                </a:tc>
                <a:tc>
                  <a:txBody>
                    <a:bodyPr/>
                    <a:lstStyle/>
                    <a:p>
                      <a:r>
                        <a:rPr lang="en-CA" dirty="0"/>
                        <a:t>R</a:t>
                      </a:r>
                      <a:r>
                        <a:rPr lang="fr-CA" dirty="0" err="1"/>
                        <a:t>ésultats</a:t>
                      </a:r>
                      <a:r>
                        <a:rPr lang="fr-CA" dirty="0"/>
                        <a:t> statistiquement significatifs pour les issues primaires et secondaires</a:t>
                      </a:r>
                    </a:p>
                  </a:txBody>
                  <a:tcPr/>
                </a:tc>
                <a:tc>
                  <a:txBody>
                    <a:bodyPr/>
                    <a:lstStyle/>
                    <a:p>
                      <a:r>
                        <a:rPr lang="en-CA" dirty="0"/>
                        <a:t>R</a:t>
                      </a:r>
                      <a:r>
                        <a:rPr lang="fr-CA" dirty="0" err="1"/>
                        <a:t>ésultats</a:t>
                      </a:r>
                      <a:r>
                        <a:rPr lang="fr-CA" dirty="0"/>
                        <a:t> statistiquement significatifs pour les issues primaires et secondaires</a:t>
                      </a:r>
                    </a:p>
                    <a:p>
                      <a:endParaRPr lang="fr-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a:ln>
                            <a:noFill/>
                          </a:ln>
                          <a:solidFill>
                            <a:prstClr val="black"/>
                          </a:solidFill>
                          <a:effectLst/>
                          <a:uLnTx/>
                          <a:uFillTx/>
                          <a:latin typeface="Calibri" panose="020F0502020204030204"/>
                          <a:ea typeface="+mn-ea"/>
                          <a:cs typeface="+mn-cs"/>
                        </a:rPr>
                        <a:t>R</a:t>
                      </a:r>
                      <a:r>
                        <a:rPr kumimoji="0" lang="fr-CA" sz="1800" b="0" i="0" u="none" strike="noStrike" kern="1200" cap="none" spc="0" normalizeH="0" baseline="0" noProof="0">
                          <a:ln>
                            <a:noFill/>
                          </a:ln>
                          <a:solidFill>
                            <a:prstClr val="black"/>
                          </a:solidFill>
                          <a:effectLst/>
                          <a:uLnTx/>
                          <a:uFillTx/>
                          <a:latin typeface="Calibri" panose="020F0502020204030204"/>
                          <a:ea typeface="+mn-ea"/>
                          <a:cs typeface="+mn-cs"/>
                        </a:rPr>
                        <a:t>ésultats statistiquement significatifs pour les issues primaires et secondaires</a:t>
                      </a:r>
                      <a:endPar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prstClr val="black"/>
                          </a:solidFill>
                          <a:effectLst/>
                          <a:uLnTx/>
                          <a:uFillTx/>
                          <a:latin typeface="Calibri" panose="020F0502020204030204"/>
                          <a:ea typeface="+mn-ea"/>
                          <a:cs typeface="+mn-cs"/>
                        </a:rPr>
                        <a:t>R</a:t>
                      </a:r>
                      <a:r>
                        <a:rPr kumimoji="0" lang="fr-CA" sz="1800" b="0" i="0" u="none" strike="noStrike" kern="1200" cap="none" spc="0" normalizeH="0" baseline="0" noProof="0" dirty="0" err="1">
                          <a:ln>
                            <a:noFill/>
                          </a:ln>
                          <a:solidFill>
                            <a:prstClr val="black"/>
                          </a:solidFill>
                          <a:effectLst/>
                          <a:uLnTx/>
                          <a:uFillTx/>
                          <a:latin typeface="Calibri" panose="020F0502020204030204"/>
                          <a:ea typeface="+mn-ea"/>
                          <a:cs typeface="+mn-cs"/>
                        </a:rPr>
                        <a:t>ésultats</a:t>
                      </a:r>
                      <a:r>
                        <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rPr>
                        <a:t> statistiquement significatifs pour les issues primaires et secondaires</a:t>
                      </a:r>
                    </a:p>
                  </a:txBody>
                  <a:tcPr/>
                </a:tc>
                <a:extLst>
                  <a:ext uri="{0D108BD9-81ED-4DB2-BD59-A6C34878D82A}">
                    <a16:rowId xmlns:a16="http://schemas.microsoft.com/office/drawing/2014/main" val="3411597311"/>
                  </a:ext>
                </a:extLst>
              </a:tr>
            </a:tbl>
          </a:graphicData>
        </a:graphic>
      </p:graphicFrame>
      <p:sp>
        <p:nvSpPr>
          <p:cNvPr id="7" name="Titre 1">
            <a:extLst>
              <a:ext uri="{FF2B5EF4-FFF2-40B4-BE49-F238E27FC236}">
                <a16:creationId xmlns:a16="http://schemas.microsoft.com/office/drawing/2014/main" id="{40A9B07D-E155-0F9D-CD2C-074CED268447}"/>
              </a:ext>
            </a:extLst>
          </p:cNvPr>
          <p:cNvSpPr txBox="1">
            <a:spLocks/>
          </p:cNvSpPr>
          <p:nvPr/>
        </p:nvSpPr>
        <p:spPr>
          <a:xfrm>
            <a:off x="690465" y="-27992"/>
            <a:ext cx="10515600" cy="726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dirty="0"/>
              <a:t>Essais cliniques randomisés</a:t>
            </a:r>
          </a:p>
        </p:txBody>
      </p:sp>
    </p:spTree>
    <p:extLst>
      <p:ext uri="{BB962C8B-B14F-4D97-AF65-F5344CB8AC3E}">
        <p14:creationId xmlns:p14="http://schemas.microsoft.com/office/powerpoint/2010/main" val="155152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409FDE-5977-E95B-F0F0-9B401F14706F}"/>
              </a:ext>
            </a:extLst>
          </p:cNvPr>
          <p:cNvSpPr>
            <a:spLocks noGrp="1"/>
          </p:cNvSpPr>
          <p:nvPr>
            <p:ph type="title"/>
          </p:nvPr>
        </p:nvSpPr>
        <p:spPr>
          <a:xfrm>
            <a:off x="709126" y="0"/>
            <a:ext cx="10515600" cy="887767"/>
          </a:xfrm>
        </p:spPr>
        <p:txBody>
          <a:bodyPr/>
          <a:lstStyle/>
          <a:p>
            <a:r>
              <a:rPr lang="fr-CA" dirty="0"/>
              <a:t>Études de cohorte</a:t>
            </a:r>
          </a:p>
        </p:txBody>
      </p:sp>
      <p:graphicFrame>
        <p:nvGraphicFramePr>
          <p:cNvPr id="4" name="Tableau 4">
            <a:extLst>
              <a:ext uri="{FF2B5EF4-FFF2-40B4-BE49-F238E27FC236}">
                <a16:creationId xmlns:a16="http://schemas.microsoft.com/office/drawing/2014/main" id="{C596A95B-4137-346A-F68B-299CD715086F}"/>
              </a:ext>
            </a:extLst>
          </p:cNvPr>
          <p:cNvGraphicFramePr>
            <a:graphicFrameLocks noGrp="1"/>
          </p:cNvGraphicFramePr>
          <p:nvPr>
            <p:extLst>
              <p:ext uri="{D42A27DB-BD31-4B8C-83A1-F6EECF244321}">
                <p14:modId xmlns:p14="http://schemas.microsoft.com/office/powerpoint/2010/main" val="8365310"/>
              </p:ext>
            </p:extLst>
          </p:nvPr>
        </p:nvGraphicFramePr>
        <p:xfrm>
          <a:off x="2589320" y="772357"/>
          <a:ext cx="7013359" cy="5770880"/>
        </p:xfrm>
        <a:graphic>
          <a:graphicData uri="http://schemas.openxmlformats.org/drawingml/2006/table">
            <a:tbl>
              <a:tblPr firstRow="1" bandRow="1">
                <a:tableStyleId>{5C22544A-7EE6-4342-B048-85BDC9FD1C3A}</a:tableStyleId>
              </a:tblPr>
              <a:tblGrid>
                <a:gridCol w="2130641">
                  <a:extLst>
                    <a:ext uri="{9D8B030D-6E8A-4147-A177-3AD203B41FA5}">
                      <a16:colId xmlns:a16="http://schemas.microsoft.com/office/drawing/2014/main" val="1851202615"/>
                    </a:ext>
                  </a:extLst>
                </a:gridCol>
                <a:gridCol w="4882718">
                  <a:extLst>
                    <a:ext uri="{9D8B030D-6E8A-4147-A177-3AD203B41FA5}">
                      <a16:colId xmlns:a16="http://schemas.microsoft.com/office/drawing/2014/main" val="2613013632"/>
                    </a:ext>
                  </a:extLst>
                </a:gridCol>
              </a:tblGrid>
              <a:tr h="370840">
                <a:tc>
                  <a:txBody>
                    <a:bodyPr/>
                    <a:lstStyle/>
                    <a:p>
                      <a:endParaRPr lang="fr-CA" dirty="0"/>
                    </a:p>
                  </a:txBody>
                  <a:tcPr/>
                </a:tc>
                <a:tc>
                  <a:txBody>
                    <a:bodyPr/>
                    <a:lstStyle/>
                    <a:p>
                      <a:r>
                        <a:rPr lang="fr-CA" dirty="0" err="1"/>
                        <a:t>Inada</a:t>
                      </a:r>
                      <a:r>
                        <a:rPr lang="fr-CA" dirty="0"/>
                        <a:t> (2021) Rétrospective</a:t>
                      </a:r>
                    </a:p>
                  </a:txBody>
                  <a:tcPr/>
                </a:tc>
                <a:extLst>
                  <a:ext uri="{0D108BD9-81ED-4DB2-BD59-A6C34878D82A}">
                    <a16:rowId xmlns:a16="http://schemas.microsoft.com/office/drawing/2014/main" val="3002595691"/>
                  </a:ext>
                </a:extLst>
              </a:tr>
              <a:tr h="370840">
                <a:tc>
                  <a:txBody>
                    <a:bodyPr/>
                    <a:lstStyle/>
                    <a:p>
                      <a:r>
                        <a:rPr lang="fr-CA" dirty="0"/>
                        <a:t>Critères étudiés</a:t>
                      </a:r>
                    </a:p>
                  </a:txBody>
                  <a:tcPr/>
                </a:tc>
                <a:tc>
                  <a:txBody>
                    <a:bodyPr/>
                    <a:lstStyle/>
                    <a:p>
                      <a:r>
                        <a:rPr lang="fr-CA" dirty="0"/>
                        <a:t>Effets de l’insomnie résiduelle sur la récidive de dépression</a:t>
                      </a:r>
                    </a:p>
                  </a:txBody>
                  <a:tcPr/>
                </a:tc>
                <a:extLst>
                  <a:ext uri="{0D108BD9-81ED-4DB2-BD59-A6C34878D82A}">
                    <a16:rowId xmlns:a16="http://schemas.microsoft.com/office/drawing/2014/main" val="582460233"/>
                  </a:ext>
                </a:extLst>
              </a:tr>
              <a:tr h="370840">
                <a:tc>
                  <a:txBody>
                    <a:bodyPr/>
                    <a:lstStyle/>
                    <a:p>
                      <a:r>
                        <a:rPr lang="fr-CA" dirty="0"/>
                        <a:t>Population à l’étude </a:t>
                      </a:r>
                    </a:p>
                  </a:txBody>
                  <a:tcPr/>
                </a:tc>
                <a:tc>
                  <a:txBody>
                    <a:bodyPr/>
                    <a:lstStyle/>
                    <a:p>
                      <a:r>
                        <a:rPr lang="fr-CA" dirty="0"/>
                        <a:t>n = 4166 avec insomnie</a:t>
                      </a:r>
                    </a:p>
                    <a:p>
                      <a:r>
                        <a:rPr lang="fr-CA" dirty="0"/>
                        <a:t>n = 26215 sans insomnie</a:t>
                      </a:r>
                    </a:p>
                    <a:p>
                      <a:r>
                        <a:rPr lang="fr-CA" dirty="0"/>
                        <a:t>Population avec épisode dépression antérieure </a:t>
                      </a:r>
                    </a:p>
                    <a:p>
                      <a:r>
                        <a:rPr lang="fr-CA" dirty="0"/>
                        <a:t>Base de donnée JMDC Inc.</a:t>
                      </a:r>
                    </a:p>
                    <a:p>
                      <a:r>
                        <a:rPr lang="fr-CA" dirty="0"/>
                        <a:t>Multicentrique région de Tokyo</a:t>
                      </a:r>
                    </a:p>
                    <a:p>
                      <a:r>
                        <a:rPr lang="fr-CA" dirty="0"/>
                        <a:t>Étude durée 1 an </a:t>
                      </a:r>
                    </a:p>
                  </a:txBody>
                  <a:tcPr/>
                </a:tc>
                <a:extLst>
                  <a:ext uri="{0D108BD9-81ED-4DB2-BD59-A6C34878D82A}">
                    <a16:rowId xmlns:a16="http://schemas.microsoft.com/office/drawing/2014/main" val="3114748582"/>
                  </a:ext>
                </a:extLst>
              </a:tr>
              <a:tr h="370840">
                <a:tc>
                  <a:txBody>
                    <a:bodyPr/>
                    <a:lstStyle/>
                    <a:p>
                      <a:r>
                        <a:rPr lang="fr-CA" dirty="0"/>
                        <a:t>Instruments utilisés</a:t>
                      </a:r>
                    </a:p>
                  </a:txBody>
                  <a:tcPr/>
                </a:tc>
                <a:tc>
                  <a:txBody>
                    <a:bodyPr/>
                    <a:lstStyle/>
                    <a:p>
                      <a:r>
                        <a:rPr lang="fr-CA" dirty="0"/>
                        <a:t>Critères dépression selon ICD-10</a:t>
                      </a:r>
                    </a:p>
                  </a:txBody>
                  <a:tcPr/>
                </a:tc>
                <a:extLst>
                  <a:ext uri="{0D108BD9-81ED-4DB2-BD59-A6C34878D82A}">
                    <a16:rowId xmlns:a16="http://schemas.microsoft.com/office/drawing/2014/main" val="582711111"/>
                  </a:ext>
                </a:extLst>
              </a:tr>
              <a:tr h="370840">
                <a:tc>
                  <a:txBody>
                    <a:bodyPr/>
                    <a:lstStyle/>
                    <a:p>
                      <a:r>
                        <a:rPr lang="fr-CA" dirty="0"/>
                        <a:t>Résultats</a:t>
                      </a:r>
                    </a:p>
                  </a:txBody>
                  <a:tcPr/>
                </a:tc>
                <a:tc>
                  <a:txBody>
                    <a:bodyPr/>
                    <a:lstStyle/>
                    <a:p>
                      <a:pPr marL="285750" indent="-285750">
                        <a:buFont typeface="Arial" panose="020B0604020202020204" pitchFamily="34" charset="0"/>
                        <a:buChar char="•"/>
                      </a:pPr>
                      <a:r>
                        <a:rPr lang="fr-CA" dirty="0"/>
                        <a:t>Patients avec insomnie récidive dépression à 43.3%</a:t>
                      </a:r>
                    </a:p>
                    <a:p>
                      <a:pPr marL="285750" indent="-285750">
                        <a:buFont typeface="Arial" panose="020B0604020202020204" pitchFamily="34" charset="0"/>
                        <a:buChar char="•"/>
                      </a:pPr>
                      <a:r>
                        <a:rPr lang="fr-CA" dirty="0"/>
                        <a:t>Patients sans insomnie récidive dépression 7.4%</a:t>
                      </a:r>
                    </a:p>
                    <a:p>
                      <a:pPr marL="285750" indent="-285750">
                        <a:buFont typeface="Arial" panose="020B0604020202020204" pitchFamily="34" charset="0"/>
                        <a:buChar char="•"/>
                      </a:pPr>
                      <a:r>
                        <a:rPr lang="fr-CA" dirty="0"/>
                        <a:t>Usage d’un antidépresseur sédatif: risque de récidive de dépression après 1 an de 0,88 (0,80-0,96)</a:t>
                      </a:r>
                    </a:p>
                  </a:txBody>
                  <a:tcPr/>
                </a:tc>
                <a:extLst>
                  <a:ext uri="{0D108BD9-81ED-4DB2-BD59-A6C34878D82A}">
                    <a16:rowId xmlns:a16="http://schemas.microsoft.com/office/drawing/2014/main" val="193994609"/>
                  </a:ext>
                </a:extLst>
              </a:tr>
              <a:tr h="370840">
                <a:tc>
                  <a:txBody>
                    <a:bodyPr/>
                    <a:lstStyle/>
                    <a:p>
                      <a:r>
                        <a:rPr lang="fr-CA" dirty="0"/>
                        <a:t>Discussion </a:t>
                      </a:r>
                    </a:p>
                  </a:txBody>
                  <a:tcPr/>
                </a:tc>
                <a:tc>
                  <a:txBody>
                    <a:bodyPr/>
                    <a:lstStyle/>
                    <a:p>
                      <a:r>
                        <a:rPr lang="en-CA" dirty="0"/>
                        <a:t>R</a:t>
                      </a:r>
                      <a:r>
                        <a:rPr lang="fr-CA" dirty="0" err="1"/>
                        <a:t>ésultats</a:t>
                      </a:r>
                      <a:r>
                        <a:rPr lang="fr-CA" dirty="0"/>
                        <a:t> statistiquement significatifs pour les issues </a:t>
                      </a:r>
                    </a:p>
                  </a:txBody>
                  <a:tcPr/>
                </a:tc>
                <a:extLst>
                  <a:ext uri="{0D108BD9-81ED-4DB2-BD59-A6C34878D82A}">
                    <a16:rowId xmlns:a16="http://schemas.microsoft.com/office/drawing/2014/main" val="3987685925"/>
                  </a:ext>
                </a:extLst>
              </a:tr>
            </a:tbl>
          </a:graphicData>
        </a:graphic>
      </p:graphicFrame>
    </p:spTree>
    <p:extLst>
      <p:ext uri="{BB962C8B-B14F-4D97-AF65-F5344CB8AC3E}">
        <p14:creationId xmlns:p14="http://schemas.microsoft.com/office/powerpoint/2010/main" val="439757620"/>
      </p:ext>
    </p:extLst>
  </p:cSld>
  <p:clrMapOvr>
    <a:masterClrMapping/>
  </p:clrMapOvr>
</p:sld>
</file>

<file path=ppt/theme/theme1.xml><?xml version="1.0" encoding="utf-8"?>
<a:theme xmlns:a="http://schemas.openxmlformats.org/drawingml/2006/main" name="Cadrage">
  <a:themeElements>
    <a:clrScheme name="Cadrag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TotalTime>396</TotalTime>
  <Words>2214</Words>
  <Application>Microsoft Office PowerPoint</Application>
  <PresentationFormat>Grand écran</PresentationFormat>
  <Paragraphs>254</Paragraphs>
  <Slides>16</Slides>
  <Notes>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BlinkMacSystemFont</vt:lpstr>
      <vt:lpstr>Calibri</vt:lpstr>
      <vt:lpstr>Franklin Gothic Book</vt:lpstr>
      <vt:lpstr>Segoe UI</vt:lpstr>
      <vt:lpstr>Symbol</vt:lpstr>
      <vt:lpstr>Cadrage</vt:lpstr>
      <vt:lpstr>Est-ce que traiter l’insomnie diminue le risque d’épisode dépressif caractérisé? </vt:lpstr>
      <vt:lpstr>PLAN </vt:lpstr>
      <vt:lpstr>Introduction</vt:lpstr>
      <vt:lpstr>PICO</vt:lpstr>
      <vt:lpstr>Méthodologie 1</vt:lpstr>
      <vt:lpstr>Méthodologie 2</vt:lpstr>
      <vt:lpstr>Essais cliniques randomisés</vt:lpstr>
      <vt:lpstr>Présentation PowerPoint</vt:lpstr>
      <vt:lpstr>Études de cohorte</vt:lpstr>
      <vt:lpstr>Forces</vt:lpstr>
      <vt:lpstr>Limites</vt:lpstr>
      <vt:lpstr>Discussion </vt:lpstr>
      <vt:lpstr>Conclusion</vt:lpstr>
      <vt:lpstr>Étude Cho (2008), une étude pionnière</vt:lpstr>
      <vt:lpstr>Références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Est-ce que traiter l’insomnie diminue le risque d’épisode dépressif caractérisé?</dc:title>
  <dc:creator>Alexandre Bouchard</dc:creator>
  <cp:lastModifiedBy>Alexandre Bouchard</cp:lastModifiedBy>
  <cp:revision>4</cp:revision>
  <dcterms:created xsi:type="dcterms:W3CDTF">2023-05-16T19:43:47Z</dcterms:created>
  <dcterms:modified xsi:type="dcterms:W3CDTF">2023-05-28T21:41:19Z</dcterms:modified>
</cp:coreProperties>
</file>