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38DE346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5_44F358A2.xml" ContentType="application/vnd.ms-powerpoint.comments+xml"/>
  <Override PartName="/ppt/notesSlides/notesSlide8.xml" ContentType="application/vnd.openxmlformats-officedocument.presentationml.notesSlide+xml"/>
  <Override PartName="/ppt/comments/modernComment_10C_B53E1FCE.xml" ContentType="application/vnd.ms-powerpoint.comments+xml"/>
  <Override PartName="/ppt/notesSlides/notesSlide9.xml" ContentType="application/vnd.openxmlformats-officedocument.presentationml.notesSlide+xml"/>
  <Override PartName="/ppt/comments/modernComment_11C_395BF394.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E_80E8C669.xml" ContentType="application/vnd.ms-powerpoint.comments+xml"/>
  <Override PartName="/ppt/notesSlides/notesSlide13.xml" ContentType="application/vnd.openxmlformats-officedocument.presentationml.notesSlide+xml"/>
  <Override PartName="/ppt/comments/modernComment_118_1B4547E9.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0_385CD026.xml" ContentType="application/vnd.ms-powerpoint.comments+xml"/>
  <Override PartName="/ppt/notesSlides/notesSlide16.xml" ContentType="application/vnd.openxmlformats-officedocument.presentationml.notesSlide+xml"/>
  <Override PartName="/ppt/comments/modernComment_11A_6C15D4DD.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comments/modernComment_107_20C9102D.xml" ContentType="application/vnd.ms-powerpoint.comment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sldIdLst>
    <p:sldId id="256" r:id="rId2"/>
    <p:sldId id="257" r:id="rId3"/>
    <p:sldId id="260" r:id="rId4"/>
    <p:sldId id="274" r:id="rId5"/>
    <p:sldId id="258" r:id="rId6"/>
    <p:sldId id="278" r:id="rId7"/>
    <p:sldId id="261" r:id="rId8"/>
    <p:sldId id="268" r:id="rId9"/>
    <p:sldId id="284" r:id="rId10"/>
    <p:sldId id="266" r:id="rId11"/>
    <p:sldId id="277" r:id="rId12"/>
    <p:sldId id="270" r:id="rId13"/>
    <p:sldId id="280" r:id="rId14"/>
    <p:sldId id="271" r:id="rId15"/>
    <p:sldId id="272" r:id="rId16"/>
    <p:sldId id="282" r:id="rId17"/>
    <p:sldId id="283" r:id="rId18"/>
    <p:sldId id="262" r:id="rId19"/>
    <p:sldId id="263" r:id="rId20"/>
    <p:sldId id="264" r:id="rId21"/>
    <p:sldId id="2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77EBE-C7D7-C42F-32A3-CAC5213BCF14}" name="Thouriya El Mergaoui" initials="TEM" userId="S::thouriya.el.mergaoui@umontreal.ca::1e9c20c0-b168-40ee-9250-6908978e72c5" providerId="AD"/>
  <p188:author id="{F1243CDC-35D0-0394-18F2-A04ED65C16C8}" name="Maya Nader" initials="MN" userId="28a4745fdc3f0dd7" providerId="Windows Live"/>
  <p188:author id="{C36BA2FB-2F5D-05C0-494D-AAF30DC1AB09}" name="Eugénie Blondeau" initials="EB" userId="S::eugenie.blondeau@umontreal.ca::5598232c-3c19-421c-a6ec-94dc224aa0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53000-8374-200B-BDEB-01861578CAE1}" v="230" dt="2023-05-25T02:48:02.168"/>
    <p1510:client id="{9306ACF6-CA7A-B4F6-3F18-02399A29DEAE}" v="3" dt="2023-05-25T21:58:07.491"/>
    <p1510:client id="{ACDD4D09-A8C5-E541-B8BC-4BA987EE2BD1}" v="131" dt="2023-05-25T22:14:37.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155"/>
  </p:normalViewPr>
  <p:slideViewPr>
    <p:cSldViewPr snapToGrid="0">
      <p:cViewPr varScale="1">
        <p:scale>
          <a:sx n="91" d="100"/>
          <a:sy n="91" d="100"/>
        </p:scale>
        <p:origin x="1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modernComment_100_38DE346D.xml><?xml version="1.0" encoding="utf-8"?>
<p188:cmLst xmlns:a="http://schemas.openxmlformats.org/drawingml/2006/main" xmlns:r="http://schemas.openxmlformats.org/officeDocument/2006/relationships" xmlns:p188="http://schemas.microsoft.com/office/powerpoint/2018/8/main">
  <p188:cm id="{7456FA9F-7066-49BC-9340-D007E832F2DE}" authorId="{F1243CDC-35D0-0394-18F2-A04ED65C16C8}" created="2023-05-06T01:11:00.648">
    <pc:sldMkLst xmlns:pc="http://schemas.microsoft.com/office/powerpoint/2013/main/command">
      <pc:docMk/>
      <pc:sldMk cId="954086509" sldId="256"/>
    </pc:sldMkLst>
    <p188:txBody>
      <a:bodyPr/>
      <a:lstStyle/>
      <a:p>
        <a:r>
          <a:rPr lang="en-CA"/>
          <a:t>Très bien! Un peu long pour 15min et vos tableaux sont très chargés. Peut-être essayez de limiter l'information et même ajouter d'autres couleurs selon les liens/différences que vous voulez souligner?</a:t>
        </a:r>
      </a:p>
    </p188:txBody>
  </p188:cm>
</p188:cmLst>
</file>

<file path=ppt/comments/modernComment_105_44F358A2.xml><?xml version="1.0" encoding="utf-8"?>
<p188:cmLst xmlns:a="http://schemas.openxmlformats.org/drawingml/2006/main" xmlns:r="http://schemas.openxmlformats.org/officeDocument/2006/relationships" xmlns:p188="http://schemas.microsoft.com/office/powerpoint/2018/8/main">
  <p188:cm id="{5955E518-3D30-4B60-B13E-A13B666AAA88}" authorId="{C36BA2FB-2F5D-05C0-494D-AAF30DC1AB09}" status="resolved" created="2023-03-27T21:49:05.019" complete="100000">
    <ac:deMkLst xmlns:ac="http://schemas.microsoft.com/office/drawing/2013/main/command">
      <pc:docMk xmlns:pc="http://schemas.microsoft.com/office/powerpoint/2013/main/command"/>
      <pc:sldMk xmlns:pc="http://schemas.microsoft.com/office/powerpoint/2013/main/command" cId="1156798626" sldId="261"/>
      <ac:graphicFrameMk id="4" creationId="{10E88A30-946B-520F-214A-4A504A702F3B}"/>
    </ac:deMkLst>
    <p188:replyLst>
      <p188:reply id="{3DE89BFB-8186-4C36-AC9A-181B0B578C70}" authorId="{89277EBE-C7D7-C42F-32A3-CAC5213BCF14}" created="2023-04-02T12:36:02.895">
        <p188:txBody>
          <a:bodyPr/>
          <a:lstStyle/>
          <a:p>
            <a:r>
              <a:rPr lang="fr-CA"/>
              <a:t>good c'est corrigé!</a:t>
            </a:r>
          </a:p>
        </p188:txBody>
      </p188:reply>
    </p188:replyLst>
    <p188:txBody>
      <a:bodyPr/>
      <a:lstStyle/>
      <a:p>
        <a:r>
          <a:rPr lang="fr-CA"/>
          <a:t>Pour ton étude giraldo (2016), j'étais pas certaine de ton PICO, je l'ai changé un peu pcq pré-insertion / 2 mois post cest un outcome pas un comparatif, mais je me demandais ils étudiaient quoi dans ton étude? la flore? la présence de microbiote? à ajouter au outcome du PICO</a:t>
        </a:r>
      </a:p>
    </p188:txBody>
  </p188:cm>
  <p188:cm id="{75DC1C66-8BAD-4FAD-863D-E0D5769D78CD}" authorId="{89277EBE-C7D7-C42F-32A3-CAC5213BCF14}" status="resolved" created="2023-04-02T12:47:14.160" complete="100000">
    <ac:txMkLst xmlns:ac="http://schemas.microsoft.com/office/drawing/2013/main/command">
      <pc:docMk xmlns:pc="http://schemas.microsoft.com/office/powerpoint/2013/main/command"/>
      <pc:sldMk xmlns:pc="http://schemas.microsoft.com/office/powerpoint/2013/main/command" cId="1156798626" sldId="261"/>
      <ac:graphicFrameMk id="4" creationId="{10E88A30-946B-520F-214A-4A504A702F3B}"/>
      <ac:tblMk/>
      <ac:tcMk rowId="397352965" colId="2955861973"/>
      <ac:txMk cp="137" len="68">
        <ac:context len="206" hash="435159579"/>
      </ac:txMk>
    </ac:txMkLst>
    <p188:pos x="5346095" y="4826000"/>
    <p188:replyLst>
      <p188:reply id="{A6C3F7CA-4175-472E-B2D5-7E6CE690C8EA}" authorId="{C36BA2FB-2F5D-05C0-494D-AAF30DC1AB09}" created="2023-04-02T19:25:59.915">
        <p188:txBody>
          <a:bodyPr/>
          <a:lstStyle/>
          <a:p>
            <a:r>
              <a:rPr lang="fr-CA"/>
              <a:t>ouais c'est inégal</a:t>
            </a:r>
          </a:p>
        </p188:txBody>
      </p188:reply>
    </p188:replyLst>
    <p188:txBody>
      <a:bodyPr/>
      <a:lstStyle/>
      <a:p>
        <a:r>
          <a:rPr lang="fr-CA"/>
          <a:t>ici répartition inégale entre groupe contrôle et groupe test?</a:t>
        </a:r>
      </a:p>
    </p188:txBody>
  </p188:cm>
  <p188:cm id="{CBF8C16E-AE23-4AA8-A245-A81D531452AF}" authorId="{F1243CDC-35D0-0394-18F2-A04ED65C16C8}" created="2023-05-06T00:07:52.437">
    <ac:txMkLst xmlns:ac="http://schemas.microsoft.com/office/drawing/2013/main/command">
      <pc:docMk xmlns:pc="http://schemas.microsoft.com/office/powerpoint/2013/main/command"/>
      <pc:sldMk xmlns:pc="http://schemas.microsoft.com/office/powerpoint/2013/main/command" cId="1156798626" sldId="261"/>
      <ac:graphicFrameMk id="4" creationId="{10E88A30-946B-520F-214A-4A504A702F3B}"/>
      <ac:tblMk/>
      <ac:tcMk rowId="397352965" colId="1411171385"/>
      <ac:txMk cp="21" len="26">
        <ac:context len="83" hash="1735767845"/>
      </ac:txMk>
    </ac:txMkLst>
    <p188:pos x="6107100" y="3373879"/>
    <p188:txBody>
      <a:bodyPr/>
      <a:lstStyle/>
      <a:p>
        <a:r>
          <a:rPr lang="en-CA"/>
          <a:t>Je soulignerais ceci, c'est différent des autres études ici</a:t>
        </a:r>
      </a:p>
    </p188:txBody>
  </p188:cm>
  <p188:cm id="{B5466EE6-813C-4BC7-81A2-34A09936A57D}" authorId="{F1243CDC-35D0-0394-18F2-A04ED65C16C8}" created="2023-05-06T00:08:52.372">
    <ac:txMkLst xmlns:ac="http://schemas.microsoft.com/office/drawing/2013/main/command">
      <pc:docMk xmlns:pc="http://schemas.microsoft.com/office/powerpoint/2013/main/command"/>
      <pc:sldMk xmlns:pc="http://schemas.microsoft.com/office/powerpoint/2013/main/command" cId="1156798626" sldId="261"/>
      <ac:graphicFrameMk id="4" creationId="{10E88A30-946B-520F-214A-4A504A702F3B}"/>
      <ac:tblMk/>
      <ac:tcMk rowId="3320374567" colId="2380572895"/>
      <ac:txMk cp="80" len="38">
        <ac:context len="187" hash="1171203802"/>
      </ac:txMk>
    </ac:txMkLst>
    <p188:pos x="10299090" y="1450077"/>
    <p188:txBody>
      <a:bodyPr/>
      <a:lstStyle/>
      <a:p>
        <a:r>
          <a:rPr lang="en-CA"/>
          <a:t>Je soulignerais ceci, on compare les femmes à elle-même avant et après insertion (à moins que j'ai mal compris) donc différent des autres ou les groupes sont femmes avec stérilet vs pas de stérilet</a:t>
        </a:r>
      </a:p>
    </p188:txBody>
  </p188:cm>
</p188:cmLst>
</file>

<file path=ppt/comments/modernComment_107_20C9102D.xml><?xml version="1.0" encoding="utf-8"?>
<p188:cmLst xmlns:a="http://schemas.openxmlformats.org/drawingml/2006/main" xmlns:r="http://schemas.openxmlformats.org/officeDocument/2006/relationships" xmlns:p188="http://schemas.microsoft.com/office/powerpoint/2018/8/main">
  <p188:cm id="{B905CD0F-789A-4068-894C-0B557FCDD5EB}" authorId="{F1243CDC-35D0-0394-18F2-A04ED65C16C8}" created="2023-05-06T01:07:38.646">
    <pc:sldMkLst xmlns:pc="http://schemas.microsoft.com/office/powerpoint/2013/main/command">
      <pc:docMk/>
      <pc:sldMk cId="550047789" sldId="263"/>
    </pc:sldMkLst>
    <p188:txBody>
      <a:bodyPr/>
      <a:lstStyle/>
      <a:p>
        <a:r>
          <a:rPr lang="en-CA"/>
          <a:t>excellent</a:t>
        </a:r>
      </a:p>
    </p188:txBody>
  </p188:cm>
</p188:cmLst>
</file>

<file path=ppt/comments/modernComment_10C_B53E1FCE.xml><?xml version="1.0" encoding="utf-8"?>
<p188:cmLst xmlns:a="http://schemas.openxmlformats.org/drawingml/2006/main" xmlns:r="http://schemas.openxmlformats.org/officeDocument/2006/relationships" xmlns:p188="http://schemas.microsoft.com/office/powerpoint/2018/8/main">
  <p188:cm id="{70EE8456-8D4C-4043-9E77-135494011477}" authorId="{F1243CDC-35D0-0394-18F2-A04ED65C16C8}" created="2023-05-06T00:10:16.137">
    <pc:sldMkLst xmlns:pc="http://schemas.microsoft.com/office/powerpoint/2013/main/command">
      <pc:docMk/>
      <pc:sldMk cId="3040747470" sldId="268"/>
    </pc:sldMkLst>
    <p188:txBody>
      <a:bodyPr/>
      <a:lstStyle/>
      <a:p>
        <a:r>
          <a:rPr lang="en-CA"/>
          <a:t>D'accord avec ce que vous avez souligné et vos commentaires</a:t>
        </a:r>
      </a:p>
    </p188:txBody>
  </p188:cm>
</p188:cmLst>
</file>

<file path=ppt/comments/modernComment_10E_80E8C669.xml><?xml version="1.0" encoding="utf-8"?>
<p188:cmLst xmlns:a="http://schemas.openxmlformats.org/drawingml/2006/main" xmlns:r="http://schemas.openxmlformats.org/officeDocument/2006/relationships" xmlns:p188="http://schemas.microsoft.com/office/powerpoint/2018/8/main">
  <p188:cm id="{95241A2B-66A0-4B39-BF11-BEBD735AF040}" authorId="{C36BA2FB-2F5D-05C0-494D-AAF30DC1AB09}" created="2023-03-27T21:51:29.894">
    <pc:sldMkLst xmlns:pc="http://schemas.microsoft.com/office/powerpoint/2013/main/command">
      <pc:docMk/>
      <pc:sldMk cId="2162738793" sldId="270"/>
    </pc:sldMkLst>
    <p188:replyLst>
      <p188:reply id="{C347B07C-AEF8-4E11-AE9E-7ED4A2398471}" authorId="{89277EBE-C7D7-C42F-32A3-CAC5213BCF14}" created="2023-04-02T13:45:53.403">
        <p188:txBody>
          <a:bodyPr/>
          <a:lstStyle/>
          <a:p>
            <a:r>
              <a:rPr lang="fr-CA"/>
              <a:t>oui</a:t>
            </a:r>
          </a:p>
        </p188:txBody>
      </p188:reply>
      <p188:reply id="{7B7D24C8-1DD9-4E3C-9592-6F0CE95BE8E8}" authorId="{89277EBE-C7D7-C42F-32A3-CAC5213BCF14}" created="2023-04-02T13:46:13.075">
        <p188:txBody>
          <a:bodyPr/>
          <a:lstStyle/>
          <a:p>
            <a:r>
              <a:rPr lang="fr-CA"/>
              <a:t>va falloir qu'on baisse la qté d'info fr</a:t>
            </a:r>
          </a:p>
        </p188:txBody>
      </p188:reply>
    </p188:replyLst>
    <p188:txBody>
      <a:bodyPr/>
      <a:lstStyle/>
      <a:p>
        <a:r>
          <a:rPr lang="fr-CA"/>
          <a:t>tu veux qu'on regroupe toutes les cohortes ensemble au fond? c'est pour ça que celui la est seul?</a:t>
        </a:r>
      </a:p>
    </p188:txBody>
  </p188:cm>
  <p188:cm id="{9C5092D2-BCD1-4CF4-9D9B-F1D798F3C405}" authorId="{F1243CDC-35D0-0394-18F2-A04ED65C16C8}" created="2023-05-06T00:57:18.198">
    <pc:sldMkLst xmlns:pc="http://schemas.microsoft.com/office/powerpoint/2013/main/command">
      <pc:docMk/>
      <pc:sldMk cId="2162738793" sldId="270"/>
    </pc:sldMkLst>
    <p188:txBody>
      <a:bodyPr/>
      <a:lstStyle/>
      <a:p>
        <a:r>
          <a:rPr lang="en-CA"/>
          <a:t>Il faudrait ici mettre l'accent sur certains faits saillants. Diapo chargée et difficile de focuser sur l'essentiel</a:t>
        </a:r>
      </a:p>
    </p188:txBody>
  </p188:cm>
</p188:cmLst>
</file>

<file path=ppt/comments/modernComment_110_385CD026.xml><?xml version="1.0" encoding="utf-8"?>
<p188:cmLst xmlns:a="http://schemas.openxmlformats.org/drawingml/2006/main" xmlns:r="http://schemas.openxmlformats.org/officeDocument/2006/relationships" xmlns:p188="http://schemas.microsoft.com/office/powerpoint/2018/8/main">
  <p188:cm id="{EB7A8D69-EAD3-4946-8916-76A3FC8AA9E8}" authorId="{89277EBE-C7D7-C42F-32A3-CAC5213BCF14}" status="resolved" created="2023-03-18T18:05:47.960" complete="100000">
    <ac:txMkLst xmlns:ac="http://schemas.microsoft.com/office/drawing/2013/main/command">
      <pc:docMk xmlns:pc="http://schemas.microsoft.com/office/powerpoint/2013/main/command"/>
      <pc:sldMk xmlns:pc="http://schemas.microsoft.com/office/powerpoint/2013/main/command" cId="2371385158" sldId="265"/>
      <ac:graphicFrameMk id="4" creationId="{10E88A30-946B-520F-214A-4A504A702F3B}"/>
      <ac:tblMk/>
      <ac:tcMk rowId="3826415398" colId="4191775167"/>
      <ac:txMk cp="0" len="9">
        <ac:context len="10" hash="2722150700"/>
      </ac:txMk>
    </ac:txMkLst>
    <p188:pos x="764401" y="1685896"/>
    <p188:txBody>
      <a:bodyPr/>
      <a:lstStyle/>
      <a:p>
        <a:r>
          <a:rPr lang="fr-CA"/>
          <a:t>Penses tu que la ligne valeur P et signification clinique se dédoublent. De mon bord j’ai aucune étude avec un P différent de &lt; 0,05</a:t>
        </a:r>
      </a:p>
    </p188:txBody>
  </p188:cm>
  <p188:cm id="{1A2DD1BE-A33D-F848-B6EC-6420242899D4}" authorId="{89277EBE-C7D7-C42F-32A3-CAC5213BCF14}" status="resolved" created="2023-03-18T19:52:25.675" complete="100000">
    <ac:txMkLst xmlns:ac="http://schemas.microsoft.com/office/drawing/2013/main/command">
      <pc:docMk xmlns:pc="http://schemas.microsoft.com/office/powerpoint/2013/main/command"/>
      <pc:sldMk xmlns:pc="http://schemas.microsoft.com/office/powerpoint/2013/main/command" cId="945606694" sldId="272"/>
      <ac:graphicFrameMk id="4" creationId="{10E88A30-946B-520F-214A-4A504A702F3B}"/>
      <ac:tblMk/>
      <ac:tcMk rowId="3437982937" colId="2955861973"/>
      <ac:txMk cp="103">
        <ac:context len="277" hash="3301054132"/>
      </ac:txMk>
    </ac:txMkLst>
    <p188:pos x="5907901" y="5618250"/>
    <p188:txBody>
      <a:bodyPr/>
      <a:lstStyle/>
      <a:p>
        <a:r>
          <a:rPr lang="fr-CA"/>
          <a:t>Est-ce réellement une répartition inégale, me semble que oui</a:t>
        </a:r>
      </a:p>
    </p188:txBody>
  </p188:cm>
</p188:cmLst>
</file>

<file path=ppt/comments/modernComment_118_1B4547E9.xml><?xml version="1.0" encoding="utf-8"?>
<p188:cmLst xmlns:a="http://schemas.openxmlformats.org/drawingml/2006/main" xmlns:r="http://schemas.openxmlformats.org/officeDocument/2006/relationships" xmlns:p188="http://schemas.microsoft.com/office/powerpoint/2018/8/main">
  <p188:cm id="{37775A20-3732-4F3F-B01B-486F4A5E5E70}" authorId="{C36BA2FB-2F5D-05C0-494D-AAF30DC1AB09}" created="2023-03-27T21:51:29.894">
    <pc:sldMkLst xmlns:pc="http://schemas.microsoft.com/office/powerpoint/2013/main/command">
      <pc:docMk/>
      <pc:sldMk cId="2162738793" sldId="270"/>
    </pc:sldMkLst>
    <p188:txBody>
      <a:bodyPr/>
      <a:lstStyle/>
      <a:p>
        <a:r>
          <a:rPr lang="fr-CA"/>
          <a:t>tu veux qu'on regroupe toutes les cohortes ensemble au fond? c'est pour ça que celui la est seul?</a:t>
        </a:r>
      </a:p>
    </p188:txBody>
  </p188:cm>
  <p188:cm id="{F704EA92-7744-4CBC-AD82-7D7808231050}" authorId="{F1243CDC-35D0-0394-18F2-A04ED65C16C8}" created="2023-05-06T01:00:05.819">
    <pc:sldMkLst xmlns:pc="http://schemas.microsoft.com/office/powerpoint/2013/main/command">
      <pc:docMk/>
      <pc:sldMk cId="457525225" sldId="280"/>
    </pc:sldMkLst>
    <p188:replyLst>
      <p188:reply id="{9214CEFF-9288-48BD-AFA5-12C075D9FB6A}" authorId="{F1243CDC-35D0-0394-18F2-A04ED65C16C8}" created="2023-05-06T01:06:17.009">
        <p188:txBody>
          <a:bodyPr/>
          <a:lstStyle/>
          <a:p>
            <a:r>
              <a:rPr lang="en-CA"/>
              <a:t>Je comprend pourquoi, vous le mentionnez plus tard dans vos limites/faiblesses</a:t>
            </a:r>
          </a:p>
        </p188:txBody>
      </p188:reply>
    </p188:replyLst>
    <p188:txBody>
      <a:bodyPr/>
      <a:lstStyle/>
      <a:p>
        <a:r>
          <a:rPr lang="en-CA"/>
          <a:t>Vous avez mis l'accent (en rouge) sur les status nullipare (ok) et sur leur éducation/travail (pourquoi?) - je ne vois rien dans vos commentaires à cet effet autre que même population les 2 études</a:t>
        </a:r>
      </a:p>
    </p188:txBody>
  </p188:cm>
</p188:cmLst>
</file>

<file path=ppt/comments/modernComment_11A_6C15D4DD.xml><?xml version="1.0" encoding="utf-8"?>
<p188:cmLst xmlns:a="http://schemas.openxmlformats.org/drawingml/2006/main" xmlns:r="http://schemas.openxmlformats.org/officeDocument/2006/relationships" xmlns:p188="http://schemas.microsoft.com/office/powerpoint/2018/8/main">
  <p188:cm id="{BA663312-590E-4BC4-8415-67728F1FC892}" authorId="{F1243CDC-35D0-0394-18F2-A04ED65C16C8}" created="2023-05-06T01:05:03.115">
    <pc:sldMkLst xmlns:pc="http://schemas.microsoft.com/office/powerpoint/2013/main/command">
      <pc:docMk/>
      <pc:sldMk cId="1813370077" sldId="282"/>
    </pc:sldMkLst>
    <p188:txBody>
      <a:bodyPr/>
      <a:lstStyle/>
      <a:p>
        <a:r>
          <a:rPr lang="en-CA"/>
          <a:t>Bon graphique à présenter</a:t>
        </a:r>
      </a:p>
    </p188:txBody>
  </p188:cm>
</p188:cmLst>
</file>

<file path=ppt/comments/modernComment_11C_395BF394.xml><?xml version="1.0" encoding="utf-8"?>
<p188:cmLst xmlns:a="http://schemas.openxmlformats.org/drawingml/2006/main" xmlns:r="http://schemas.openxmlformats.org/officeDocument/2006/relationships" xmlns:p188="http://schemas.microsoft.com/office/powerpoint/2018/8/main">
  <p188:cm id="{5BD64961-6748-694B-8235-D529ECCB2518}" authorId="{89277EBE-C7D7-C42F-32A3-CAC5213BCF14}" created="2023-03-18T18:05:47.960">
    <ac:txMkLst xmlns:ac="http://schemas.microsoft.com/office/drawing/2013/main/command">
      <pc:docMk xmlns:pc="http://schemas.microsoft.com/office/powerpoint/2013/main/command"/>
      <pc:sldMk xmlns:pc="http://schemas.microsoft.com/office/powerpoint/2013/main/command" cId="2371385158" sldId="265"/>
      <ac:graphicFrameMk id="4" creationId="{10E88A30-946B-520F-214A-4A504A702F3B}"/>
      <ac:tblMk/>
      <ac:tcMk rowId="3826415398" colId="4191775167"/>
      <ac:txMk cp="0" len="9">
        <ac:context len="10" hash="2722150700"/>
      </ac:txMk>
    </ac:txMkLst>
    <p188:pos x="764401" y="1685896"/>
    <p188:replyLst>
      <p188:reply id="{A9827841-9FDE-49E9-9A56-49FB7CBB0CA5}" authorId="{C36BA2FB-2F5D-05C0-494D-AAF30DC1AB09}" created="2023-03-27T21:50:11.004">
        <p188:txBody>
          <a:bodyPr/>
          <a:lstStyle/>
          <a:p>
            <a:r>
              <a:rPr lang="fr-CA"/>
              <a:t>Idem ici mais ça prend pas beaucoup de place au pire on joint toute la ligne ensemble et on l'écrit juste une fois</a:t>
            </a:r>
          </a:p>
        </p188:txBody>
      </p188:reply>
      <p188:reply id="{B536A7FF-0FFE-4B4B-BE43-060945B10FCE}" authorId="{89277EBE-C7D7-C42F-32A3-CAC5213BCF14}" created="2023-04-02T12:45:38.457">
        <p188:txBody>
          <a:bodyPr/>
          <a:lstStyle/>
          <a:p>
            <a:r>
              <a:rPr lang="fr-CA"/>
              <a:t>ok</a:t>
            </a:r>
          </a:p>
        </p188:txBody>
      </p188:reply>
    </p188:replyLst>
    <p188:txBody>
      <a:bodyPr/>
      <a:lstStyle/>
      <a:p>
        <a:r>
          <a:rPr lang="fr-CA"/>
          <a:t>Penses tu que la ligne valeur P et signification clinique se dédoublent. De mon bord j’ai aucune étude avec un P différent de &lt; 0,05</a:t>
        </a:r>
      </a:p>
    </p188:txBody>
  </p188:cm>
  <p188:cm id="{7AD89359-D0B6-7042-BCD7-6FCC0849C387}" authorId="{89277EBE-C7D7-C42F-32A3-CAC5213BCF14}" created="2023-03-18T19:52:25.675">
    <ac:txMkLst xmlns:ac="http://schemas.microsoft.com/office/drawing/2013/main/command">
      <pc:docMk xmlns:pc="http://schemas.microsoft.com/office/powerpoint/2013/main/command"/>
      <pc:sldMk xmlns:pc="http://schemas.microsoft.com/office/powerpoint/2013/main/command" cId="962327444" sldId="284"/>
      <ac:graphicFrameMk id="4" creationId="{10E88A30-946B-520F-214A-4A504A702F3B}"/>
      <ac:tblMk/>
      <ac:tcMk rowId="3437982937" colId="2955861973"/>
      <ac:txMk cp="126">
        <ac:context len="160" hash="946785915"/>
      </ac:txMk>
    </ac:txMkLst>
    <p188:pos x="5907901" y="5618250"/>
    <p188:replyLst>
      <p188:reply id="{CB4B2C51-B530-4646-9F50-0BD15E6AF1BF}" authorId="{C36BA2FB-2F5D-05C0-494D-AAF30DC1AB09}" created="2023-03-27T21:50:52.644">
        <p188:txBody>
          <a:bodyPr/>
          <a:lstStyle/>
          <a:p>
            <a:r>
              <a:rPr lang="fr-CA"/>
              <a:t>De quoi tu parles ici?</a:t>
            </a:r>
          </a:p>
        </p188:txBody>
      </p188:reply>
      <p188:reply id="{D375CB5A-C1B8-4A82-9990-EBB3F9275968}" authorId="{89277EBE-C7D7-C42F-32A3-CAC5213BCF14}" created="2023-04-02T12:46:41.551">
        <p188:txBody>
          <a:bodyPr/>
          <a:lstStyle/>
          <a:p>
            <a:r>
              <a:rPr lang="fr-CA"/>
              <a:t>jsp haha je pense que je parlais de l'autre étude, cf autre commentaire diapo 7</a:t>
            </a:r>
          </a:p>
        </p188:txBody>
      </p188:reply>
    </p188:replyLst>
    <p188:txBody>
      <a:bodyPr/>
      <a:lstStyle/>
      <a:p>
        <a:r>
          <a:rPr lang="fr-CA"/>
          <a:t>Est-ce réellement une répartition inégale, me semble que oui</a:t>
        </a:r>
      </a:p>
    </p188:txBody>
  </p188:cm>
  <p188:cm id="{54C83FC4-1069-8144-91E0-A06494C69D8B}" authorId="{89277EBE-C7D7-C42F-32A3-CAC5213BCF14}" created="2023-04-02T13:23:40.480">
    <ac:txMkLst xmlns:ac="http://schemas.microsoft.com/office/drawing/2013/main/command">
      <pc:docMk xmlns:pc="http://schemas.microsoft.com/office/powerpoint/2013/main/command"/>
      <pc:sldMk xmlns:pc="http://schemas.microsoft.com/office/powerpoint/2013/main/command" cId="962327444" sldId="284"/>
      <ac:graphicFrameMk id="4" creationId="{10E88A30-946B-520F-214A-4A504A702F3B}"/>
      <ac:tblMk/>
      <ac:tcMk rowId="397352965" colId="1411171385"/>
      <ac:txMk cp="0" len="168">
        <ac:context len="169" hash="1630275034"/>
      </ac:txMk>
    </ac:txMkLst>
    <p188:pos x="7261951" y="3883445"/>
    <p188:txBody>
      <a:bodyPr/>
      <a:lstStyle/>
      <a:p>
        <a:r>
          <a:rPr lang="fr-CA"/>
          <a:t>Candida
spp.
-
related  vaginitis  is  more  common 
compared  to  other  pathogens  in  women  with  diabetes 
mellitus  and  women  receiving antimicrobial treatment 
[5]. In this study, yeast cells were detected in 7.3% of 
all  the  sample
s  tested;  3.1%  were  positive  for  fungal 
culture,  and  7.3%  showed  positive  smear  and  wet 
mount  for  yeast.  Although  a  statistically  significant 
relationship  was  not  detected,  a  higher  percentage  of 
yeast  presence  either  by  culture  or  wet  mount  and 
Gram smear
was observed  for samples collected from 
patients  with  an  IUD  (9.5%)  compared  to  patients 
without an IUD (5.6%) (p &lt; 0.05).
dans l'article ca dit ca (p &lt; 0,05) mais comme y'a pas de lien selon leur analyses stat cf le tableau (P = 0,695). Ils se contredisent me semble??</a:t>
        </a:r>
      </a:p>
    </p188:txBody>
  </p188:cm>
  <p188:cm id="{11443675-2ACA-9741-B2E3-980A6897A1DA}" authorId="{89277EBE-C7D7-C42F-32A3-CAC5213BCF14}" created="2023-04-02T13:41:39.537">
    <ac:txMkLst xmlns:ac="http://schemas.microsoft.com/office/drawing/2013/main/command">
      <pc:docMk xmlns:pc="http://schemas.microsoft.com/office/powerpoint/2013/main/command"/>
      <pc:sldMk xmlns:pc="http://schemas.microsoft.com/office/powerpoint/2013/main/command" cId="962327444" sldId="284"/>
      <ac:graphicFrameMk id="4" creationId="{10E88A30-946B-520F-214A-4A504A702F3B}"/>
      <ac:tblMk/>
      <ac:tcMk rowId="3437982937" colId="2380572895"/>
      <ac:txMk cp="74" len="59">
        <ac:context len="135" hash="1990214611"/>
      </ac:txMk>
    </ac:txMkLst>
    <p188:pos x="10355855" y="5214650"/>
    <p188:replyLst>
      <p188:reply id="{423E7C2F-5741-4927-9BB9-A48E5FA6C5BA}" authorId="{C36BA2FB-2F5D-05C0-494D-AAF30DC1AB09}" created="2023-04-02T19:25:29.461">
        <p188:txBody>
          <a:bodyPr/>
          <a:lstStyle/>
          <a:p>
            <a:r>
              <a:rPr lang="fr-CA"/>
              <a:t>lol non mets pas ça hahahaha</a:t>
            </a:r>
          </a:p>
        </p188:txBody>
      </p188:reply>
    </p188:replyLst>
    <p188:txBody>
      <a:bodyPr/>
      <a:lstStyle/>
      <a:p>
        <a:r>
          <a:rPr lang="fr-CA"/>
          <a:t>est-ce vraiment un biais? qu'en penses tu? haha</a:t>
        </a:r>
      </a:p>
    </p188:txBody>
  </p188:cm>
  <p188:cm id="{247ED10A-2EBA-4B12-BF58-788CD004186C}" authorId="{F1243CDC-35D0-0394-18F2-A04ED65C16C8}" created="2023-05-06T00:53:21.795">
    <ac:deMkLst xmlns:ac="http://schemas.microsoft.com/office/drawing/2013/main/command">
      <pc:docMk xmlns:pc="http://schemas.microsoft.com/office/powerpoint/2013/main/command"/>
      <pc:sldMk xmlns:pc="http://schemas.microsoft.com/office/powerpoint/2013/main/command" cId="962327444" sldId="284"/>
      <ac:graphicFrameMk id="4" creationId="{10E88A30-946B-520F-214A-4A504A702F3B}"/>
    </ac:deMkLst>
    <p188:txBody>
      <a:bodyPr/>
      <a:lstStyle/>
      <a:p>
        <a:r>
          <a:rPr lang="en-CA"/>
          <a:t>J'aime votre section forces. Habituellement, on réserve ceci pour la discussion mais je le trouve approprié ici pour comparer les résultats</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9C48D-FA0D-4FA4-9C56-FE3C2FE27D0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1842201-6D5E-4443-B698-0327A4365897}">
      <dgm:prSet/>
      <dgm:spPr/>
      <dgm:t>
        <a:bodyPr/>
        <a:lstStyle/>
        <a:p>
          <a:pPr>
            <a:defRPr cap="all"/>
          </a:pPr>
          <a:r>
            <a:rPr lang="fr-CA"/>
            <a:t>1 étude sur 5 ans</a:t>
          </a:r>
          <a:endParaRPr lang="en-US"/>
        </a:p>
      </dgm:t>
    </dgm:pt>
    <dgm:pt modelId="{E70BA626-6643-489E-B29E-15044A8B416F}" type="parTrans" cxnId="{199B6418-0C7A-4E08-AB3A-32BC9D5DA90A}">
      <dgm:prSet/>
      <dgm:spPr/>
      <dgm:t>
        <a:bodyPr/>
        <a:lstStyle/>
        <a:p>
          <a:endParaRPr lang="en-US"/>
        </a:p>
      </dgm:t>
    </dgm:pt>
    <dgm:pt modelId="{888F975F-8144-4093-8F30-E3EE94155A0B}" type="sibTrans" cxnId="{199B6418-0C7A-4E08-AB3A-32BC9D5DA90A}">
      <dgm:prSet/>
      <dgm:spPr/>
      <dgm:t>
        <a:bodyPr/>
        <a:lstStyle/>
        <a:p>
          <a:endParaRPr lang="en-US"/>
        </a:p>
      </dgm:t>
    </dgm:pt>
    <dgm:pt modelId="{0E486825-9539-4C8B-A666-63B370868CC3}">
      <dgm:prSet/>
      <dgm:spPr/>
      <dgm:t>
        <a:bodyPr/>
        <a:lstStyle/>
        <a:p>
          <a:pPr>
            <a:defRPr cap="all"/>
          </a:pPr>
          <a:r>
            <a:rPr lang="fr-CA"/>
            <a:t>2 études avec corrélation entre colonisation candida / présence VVC</a:t>
          </a:r>
          <a:endParaRPr lang="en-US"/>
        </a:p>
      </dgm:t>
    </dgm:pt>
    <dgm:pt modelId="{40533A8F-C628-40B1-A42F-4CD0A9D5E496}" type="parTrans" cxnId="{CED681B0-FD8E-404C-84CC-C729A3B1C994}">
      <dgm:prSet/>
      <dgm:spPr/>
      <dgm:t>
        <a:bodyPr/>
        <a:lstStyle/>
        <a:p>
          <a:endParaRPr lang="en-US"/>
        </a:p>
      </dgm:t>
    </dgm:pt>
    <dgm:pt modelId="{2561C3BF-8587-41DA-9089-9E78C9670F6E}" type="sibTrans" cxnId="{CED681B0-FD8E-404C-84CC-C729A3B1C994}">
      <dgm:prSet/>
      <dgm:spPr/>
      <dgm:t>
        <a:bodyPr/>
        <a:lstStyle/>
        <a:p>
          <a:endParaRPr lang="en-US"/>
        </a:p>
      </dgm:t>
    </dgm:pt>
    <dgm:pt modelId="{127B76EC-BA11-4E86-B628-7583A737B3E5}">
      <dgm:prSet/>
      <dgm:spPr/>
      <dgm:t>
        <a:bodyPr/>
        <a:lstStyle/>
        <a:p>
          <a:pPr>
            <a:defRPr cap="all"/>
          </a:pPr>
          <a:r>
            <a:rPr lang="fr-CA"/>
            <a:t>Études récentes (2015 à 2022)</a:t>
          </a:r>
          <a:endParaRPr lang="en-US"/>
        </a:p>
      </dgm:t>
    </dgm:pt>
    <dgm:pt modelId="{E1BD3006-2BD5-45F5-BB49-9AD150913138}" type="parTrans" cxnId="{E95CB277-3C84-457D-B6A2-315099C72D69}">
      <dgm:prSet/>
      <dgm:spPr/>
      <dgm:t>
        <a:bodyPr/>
        <a:lstStyle/>
        <a:p>
          <a:endParaRPr lang="en-US"/>
        </a:p>
      </dgm:t>
    </dgm:pt>
    <dgm:pt modelId="{5E9F648D-4658-41EB-A3A4-7E9D024F522C}" type="sibTrans" cxnId="{E95CB277-3C84-457D-B6A2-315099C72D69}">
      <dgm:prSet/>
      <dgm:spPr/>
      <dgm:t>
        <a:bodyPr/>
        <a:lstStyle/>
        <a:p>
          <a:endParaRPr lang="en-US"/>
        </a:p>
      </dgm:t>
    </dgm:pt>
    <dgm:pt modelId="{E1E64B08-47A2-48C6-BBDC-518E451E47EC}">
      <dgm:prSet/>
      <dgm:spPr/>
      <dgm:t>
        <a:bodyPr/>
        <a:lstStyle/>
        <a:p>
          <a:pPr>
            <a:defRPr cap="all"/>
          </a:pPr>
          <a:r>
            <a:rPr lang="fr-CA"/>
            <a:t>Plusieurs études avec conclusions similaires</a:t>
          </a:r>
          <a:endParaRPr lang="en-US"/>
        </a:p>
      </dgm:t>
    </dgm:pt>
    <dgm:pt modelId="{A3ADD087-7913-4628-8D8D-5FBD772C033E}" type="parTrans" cxnId="{AB63F281-3B9C-44AC-A41D-31255C07865D}">
      <dgm:prSet/>
      <dgm:spPr/>
      <dgm:t>
        <a:bodyPr/>
        <a:lstStyle/>
        <a:p>
          <a:endParaRPr lang="en-US"/>
        </a:p>
      </dgm:t>
    </dgm:pt>
    <dgm:pt modelId="{E04233C9-0019-485B-9ABA-526F6872BC1C}" type="sibTrans" cxnId="{AB63F281-3B9C-44AC-A41D-31255C07865D}">
      <dgm:prSet/>
      <dgm:spPr/>
      <dgm:t>
        <a:bodyPr/>
        <a:lstStyle/>
        <a:p>
          <a:endParaRPr lang="en-US"/>
        </a:p>
      </dgm:t>
    </dgm:pt>
    <dgm:pt modelId="{6FEC48F1-AC88-49AA-8A38-E8489E09D80E}" type="pres">
      <dgm:prSet presAssocID="{7AF9C48D-FA0D-4FA4-9C56-FE3C2FE27D05}" presName="root" presStyleCnt="0">
        <dgm:presLayoutVars>
          <dgm:dir/>
          <dgm:resizeHandles val="exact"/>
        </dgm:presLayoutVars>
      </dgm:prSet>
      <dgm:spPr/>
    </dgm:pt>
    <dgm:pt modelId="{415AE03A-489D-44A1-9BEA-3763D1643350}" type="pres">
      <dgm:prSet presAssocID="{71842201-6D5E-4443-B698-0327A4365897}" presName="compNode" presStyleCnt="0"/>
      <dgm:spPr/>
    </dgm:pt>
    <dgm:pt modelId="{2EFD710A-1EAD-48DF-AD09-C5E3E97C89E1}" type="pres">
      <dgm:prSet presAssocID="{71842201-6D5E-4443-B698-0327A4365897}" presName="iconBgRect" presStyleLbl="bgShp" presStyleIdx="0" presStyleCnt="4"/>
      <dgm:spPr/>
    </dgm:pt>
    <dgm:pt modelId="{AF08F327-5A22-46F7-8A41-CFC6CBE20DF9}" type="pres">
      <dgm:prSet presAssocID="{71842201-6D5E-4443-B698-0327A43658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E883BFF-4DD5-407A-897D-CFFC1B815AAD}" type="pres">
      <dgm:prSet presAssocID="{71842201-6D5E-4443-B698-0327A4365897}" presName="spaceRect" presStyleCnt="0"/>
      <dgm:spPr/>
    </dgm:pt>
    <dgm:pt modelId="{46DBA908-43BE-48AE-9A81-E80052DE7BDF}" type="pres">
      <dgm:prSet presAssocID="{71842201-6D5E-4443-B698-0327A4365897}" presName="textRect" presStyleLbl="revTx" presStyleIdx="0" presStyleCnt="4">
        <dgm:presLayoutVars>
          <dgm:chMax val="1"/>
          <dgm:chPref val="1"/>
        </dgm:presLayoutVars>
      </dgm:prSet>
      <dgm:spPr/>
    </dgm:pt>
    <dgm:pt modelId="{CBB86284-7E40-4870-B179-BAF61B9FED84}" type="pres">
      <dgm:prSet presAssocID="{888F975F-8144-4093-8F30-E3EE94155A0B}" presName="sibTrans" presStyleCnt="0"/>
      <dgm:spPr/>
    </dgm:pt>
    <dgm:pt modelId="{8C6A3942-8EDC-4A22-98F4-CD9A6FA4C393}" type="pres">
      <dgm:prSet presAssocID="{0E486825-9539-4C8B-A666-63B370868CC3}" presName="compNode" presStyleCnt="0"/>
      <dgm:spPr/>
    </dgm:pt>
    <dgm:pt modelId="{376D7046-6978-4821-BBE9-07975D9D6469}" type="pres">
      <dgm:prSet presAssocID="{0E486825-9539-4C8B-A666-63B370868CC3}" presName="iconBgRect" presStyleLbl="bgShp" presStyleIdx="1" presStyleCnt="4"/>
      <dgm:spPr/>
    </dgm:pt>
    <dgm:pt modelId="{45BD5B3C-97DA-4652-BBDE-26B1E6C8A565}" type="pres">
      <dgm:prSet presAssocID="{0E486825-9539-4C8B-A666-63B370868C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70920E7E-806A-41DC-8CBB-6A6B822E2721}" type="pres">
      <dgm:prSet presAssocID="{0E486825-9539-4C8B-A666-63B370868CC3}" presName="spaceRect" presStyleCnt="0"/>
      <dgm:spPr/>
    </dgm:pt>
    <dgm:pt modelId="{1CEDD0B9-1EF9-4F16-86F5-23F1873A5C10}" type="pres">
      <dgm:prSet presAssocID="{0E486825-9539-4C8B-A666-63B370868CC3}" presName="textRect" presStyleLbl="revTx" presStyleIdx="1" presStyleCnt="4">
        <dgm:presLayoutVars>
          <dgm:chMax val="1"/>
          <dgm:chPref val="1"/>
        </dgm:presLayoutVars>
      </dgm:prSet>
      <dgm:spPr/>
    </dgm:pt>
    <dgm:pt modelId="{81E65876-7C4C-47B4-9131-AB7EAF6033FD}" type="pres">
      <dgm:prSet presAssocID="{2561C3BF-8587-41DA-9089-9E78C9670F6E}" presName="sibTrans" presStyleCnt="0"/>
      <dgm:spPr/>
    </dgm:pt>
    <dgm:pt modelId="{4C42CA64-5D71-418D-B174-8384B664C6F1}" type="pres">
      <dgm:prSet presAssocID="{127B76EC-BA11-4E86-B628-7583A737B3E5}" presName="compNode" presStyleCnt="0"/>
      <dgm:spPr/>
    </dgm:pt>
    <dgm:pt modelId="{76C68E53-52C6-4B0C-89B6-3806B49C3136}" type="pres">
      <dgm:prSet presAssocID="{127B76EC-BA11-4E86-B628-7583A737B3E5}" presName="iconBgRect" presStyleLbl="bgShp" presStyleIdx="2" presStyleCnt="4"/>
      <dgm:spPr/>
    </dgm:pt>
    <dgm:pt modelId="{271EBD97-3A5A-4969-8146-02F30296054E}" type="pres">
      <dgm:prSet presAssocID="{127B76EC-BA11-4E86-B628-7583A737B3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mark"/>
        </a:ext>
      </dgm:extLst>
    </dgm:pt>
    <dgm:pt modelId="{E70FEDED-82A8-4B11-A48D-EFD94952D198}" type="pres">
      <dgm:prSet presAssocID="{127B76EC-BA11-4E86-B628-7583A737B3E5}" presName="spaceRect" presStyleCnt="0"/>
      <dgm:spPr/>
    </dgm:pt>
    <dgm:pt modelId="{E2405336-24B4-44DA-BDAA-73A7D8414694}" type="pres">
      <dgm:prSet presAssocID="{127B76EC-BA11-4E86-B628-7583A737B3E5}" presName="textRect" presStyleLbl="revTx" presStyleIdx="2" presStyleCnt="4">
        <dgm:presLayoutVars>
          <dgm:chMax val="1"/>
          <dgm:chPref val="1"/>
        </dgm:presLayoutVars>
      </dgm:prSet>
      <dgm:spPr/>
    </dgm:pt>
    <dgm:pt modelId="{A7B074B3-7C22-4B13-9535-140F4AF51634}" type="pres">
      <dgm:prSet presAssocID="{5E9F648D-4658-41EB-A3A4-7E9D024F522C}" presName="sibTrans" presStyleCnt="0"/>
      <dgm:spPr/>
    </dgm:pt>
    <dgm:pt modelId="{16E77494-7869-45B5-B195-04680F398382}" type="pres">
      <dgm:prSet presAssocID="{E1E64B08-47A2-48C6-BBDC-518E451E47EC}" presName="compNode" presStyleCnt="0"/>
      <dgm:spPr/>
    </dgm:pt>
    <dgm:pt modelId="{62F2ED24-D96A-4163-A83E-B91104771CC9}" type="pres">
      <dgm:prSet presAssocID="{E1E64B08-47A2-48C6-BBDC-518E451E47EC}" presName="iconBgRect" presStyleLbl="bgShp" presStyleIdx="3" presStyleCnt="4"/>
      <dgm:spPr/>
    </dgm:pt>
    <dgm:pt modelId="{12695AA7-17C8-41E3-8E6E-7349C36F05BF}" type="pres">
      <dgm:prSet presAssocID="{E1E64B08-47A2-48C6-BBDC-518E451E47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8B5A8EBF-61B1-4218-9764-E009725DC270}" type="pres">
      <dgm:prSet presAssocID="{E1E64B08-47A2-48C6-BBDC-518E451E47EC}" presName="spaceRect" presStyleCnt="0"/>
      <dgm:spPr/>
    </dgm:pt>
    <dgm:pt modelId="{63526C17-6299-4726-8661-206464CAAD6E}" type="pres">
      <dgm:prSet presAssocID="{E1E64B08-47A2-48C6-BBDC-518E451E47EC}" presName="textRect" presStyleLbl="revTx" presStyleIdx="3" presStyleCnt="4">
        <dgm:presLayoutVars>
          <dgm:chMax val="1"/>
          <dgm:chPref val="1"/>
        </dgm:presLayoutVars>
      </dgm:prSet>
      <dgm:spPr/>
    </dgm:pt>
  </dgm:ptLst>
  <dgm:cxnLst>
    <dgm:cxn modelId="{199B6418-0C7A-4E08-AB3A-32BC9D5DA90A}" srcId="{7AF9C48D-FA0D-4FA4-9C56-FE3C2FE27D05}" destId="{71842201-6D5E-4443-B698-0327A4365897}" srcOrd="0" destOrd="0" parTransId="{E70BA626-6643-489E-B29E-15044A8B416F}" sibTransId="{888F975F-8144-4093-8F30-E3EE94155A0B}"/>
    <dgm:cxn modelId="{ADE3CE50-DB2B-413E-88E0-3323BED1A858}" type="presOf" srcId="{7AF9C48D-FA0D-4FA4-9C56-FE3C2FE27D05}" destId="{6FEC48F1-AC88-49AA-8A38-E8489E09D80E}" srcOrd="0" destOrd="0" presId="urn:microsoft.com/office/officeart/2018/5/layout/IconCircleLabelList"/>
    <dgm:cxn modelId="{F7021B51-F6CB-4DAF-A1E1-E000590E5638}" type="presOf" srcId="{71842201-6D5E-4443-B698-0327A4365897}" destId="{46DBA908-43BE-48AE-9A81-E80052DE7BDF}" srcOrd="0" destOrd="0" presId="urn:microsoft.com/office/officeart/2018/5/layout/IconCircleLabelList"/>
    <dgm:cxn modelId="{C3587565-365A-4807-A724-D58E7A49D364}" type="presOf" srcId="{0E486825-9539-4C8B-A666-63B370868CC3}" destId="{1CEDD0B9-1EF9-4F16-86F5-23F1873A5C10}" srcOrd="0" destOrd="0" presId="urn:microsoft.com/office/officeart/2018/5/layout/IconCircleLabelList"/>
    <dgm:cxn modelId="{E95CB277-3C84-457D-B6A2-315099C72D69}" srcId="{7AF9C48D-FA0D-4FA4-9C56-FE3C2FE27D05}" destId="{127B76EC-BA11-4E86-B628-7583A737B3E5}" srcOrd="2" destOrd="0" parTransId="{E1BD3006-2BD5-45F5-BB49-9AD150913138}" sibTransId="{5E9F648D-4658-41EB-A3A4-7E9D024F522C}"/>
    <dgm:cxn modelId="{AB63F281-3B9C-44AC-A41D-31255C07865D}" srcId="{7AF9C48D-FA0D-4FA4-9C56-FE3C2FE27D05}" destId="{E1E64B08-47A2-48C6-BBDC-518E451E47EC}" srcOrd="3" destOrd="0" parTransId="{A3ADD087-7913-4628-8D8D-5FBD772C033E}" sibTransId="{E04233C9-0019-485B-9ABA-526F6872BC1C}"/>
    <dgm:cxn modelId="{B9754496-20C3-4B76-B890-76ED879D9407}" type="presOf" srcId="{E1E64B08-47A2-48C6-BBDC-518E451E47EC}" destId="{63526C17-6299-4726-8661-206464CAAD6E}" srcOrd="0" destOrd="0" presId="urn:microsoft.com/office/officeart/2018/5/layout/IconCircleLabelList"/>
    <dgm:cxn modelId="{CED681B0-FD8E-404C-84CC-C729A3B1C994}" srcId="{7AF9C48D-FA0D-4FA4-9C56-FE3C2FE27D05}" destId="{0E486825-9539-4C8B-A666-63B370868CC3}" srcOrd="1" destOrd="0" parTransId="{40533A8F-C628-40B1-A42F-4CD0A9D5E496}" sibTransId="{2561C3BF-8587-41DA-9089-9E78C9670F6E}"/>
    <dgm:cxn modelId="{B5B80FC7-8EAC-4619-9D0B-2145BD873F00}" type="presOf" srcId="{127B76EC-BA11-4E86-B628-7583A737B3E5}" destId="{E2405336-24B4-44DA-BDAA-73A7D8414694}" srcOrd="0" destOrd="0" presId="urn:microsoft.com/office/officeart/2018/5/layout/IconCircleLabelList"/>
    <dgm:cxn modelId="{415BA4AE-AEBF-43AF-868C-48AFDB7D2155}" type="presParOf" srcId="{6FEC48F1-AC88-49AA-8A38-E8489E09D80E}" destId="{415AE03A-489D-44A1-9BEA-3763D1643350}" srcOrd="0" destOrd="0" presId="urn:microsoft.com/office/officeart/2018/5/layout/IconCircleLabelList"/>
    <dgm:cxn modelId="{2D10BCA5-D0A2-4D05-A463-4448B93BD4C9}" type="presParOf" srcId="{415AE03A-489D-44A1-9BEA-3763D1643350}" destId="{2EFD710A-1EAD-48DF-AD09-C5E3E97C89E1}" srcOrd="0" destOrd="0" presId="urn:microsoft.com/office/officeart/2018/5/layout/IconCircleLabelList"/>
    <dgm:cxn modelId="{9F8F65BB-5052-410F-ACD3-58C415DE4C55}" type="presParOf" srcId="{415AE03A-489D-44A1-9BEA-3763D1643350}" destId="{AF08F327-5A22-46F7-8A41-CFC6CBE20DF9}" srcOrd="1" destOrd="0" presId="urn:microsoft.com/office/officeart/2018/5/layout/IconCircleLabelList"/>
    <dgm:cxn modelId="{6EDBDDF8-671F-4CAB-B054-1002DFF74C83}" type="presParOf" srcId="{415AE03A-489D-44A1-9BEA-3763D1643350}" destId="{9E883BFF-4DD5-407A-897D-CFFC1B815AAD}" srcOrd="2" destOrd="0" presId="urn:microsoft.com/office/officeart/2018/5/layout/IconCircleLabelList"/>
    <dgm:cxn modelId="{AC68B5B3-BB33-4666-A500-5EF9A16766F2}" type="presParOf" srcId="{415AE03A-489D-44A1-9BEA-3763D1643350}" destId="{46DBA908-43BE-48AE-9A81-E80052DE7BDF}" srcOrd="3" destOrd="0" presId="urn:microsoft.com/office/officeart/2018/5/layout/IconCircleLabelList"/>
    <dgm:cxn modelId="{0AD0206B-20F7-4738-9B4D-97A34CA7AAB8}" type="presParOf" srcId="{6FEC48F1-AC88-49AA-8A38-E8489E09D80E}" destId="{CBB86284-7E40-4870-B179-BAF61B9FED84}" srcOrd="1" destOrd="0" presId="urn:microsoft.com/office/officeart/2018/5/layout/IconCircleLabelList"/>
    <dgm:cxn modelId="{062693CC-B03B-4158-98B7-3B11EA6DA1C1}" type="presParOf" srcId="{6FEC48F1-AC88-49AA-8A38-E8489E09D80E}" destId="{8C6A3942-8EDC-4A22-98F4-CD9A6FA4C393}" srcOrd="2" destOrd="0" presId="urn:microsoft.com/office/officeart/2018/5/layout/IconCircleLabelList"/>
    <dgm:cxn modelId="{D549D143-0482-4F14-B0BC-3DB2C8B35DE0}" type="presParOf" srcId="{8C6A3942-8EDC-4A22-98F4-CD9A6FA4C393}" destId="{376D7046-6978-4821-BBE9-07975D9D6469}" srcOrd="0" destOrd="0" presId="urn:microsoft.com/office/officeart/2018/5/layout/IconCircleLabelList"/>
    <dgm:cxn modelId="{067B67F8-0FDE-48D4-9469-451B4B7A432C}" type="presParOf" srcId="{8C6A3942-8EDC-4A22-98F4-CD9A6FA4C393}" destId="{45BD5B3C-97DA-4652-BBDE-26B1E6C8A565}" srcOrd="1" destOrd="0" presId="urn:microsoft.com/office/officeart/2018/5/layout/IconCircleLabelList"/>
    <dgm:cxn modelId="{5A92B011-011A-4AFE-8071-FCD8D5307148}" type="presParOf" srcId="{8C6A3942-8EDC-4A22-98F4-CD9A6FA4C393}" destId="{70920E7E-806A-41DC-8CBB-6A6B822E2721}" srcOrd="2" destOrd="0" presId="urn:microsoft.com/office/officeart/2018/5/layout/IconCircleLabelList"/>
    <dgm:cxn modelId="{F5BF94A1-4BC7-4A25-8FE9-ED7B84882874}" type="presParOf" srcId="{8C6A3942-8EDC-4A22-98F4-CD9A6FA4C393}" destId="{1CEDD0B9-1EF9-4F16-86F5-23F1873A5C10}" srcOrd="3" destOrd="0" presId="urn:microsoft.com/office/officeart/2018/5/layout/IconCircleLabelList"/>
    <dgm:cxn modelId="{DFD21A83-9B3B-40C2-831E-245DE6D54BEF}" type="presParOf" srcId="{6FEC48F1-AC88-49AA-8A38-E8489E09D80E}" destId="{81E65876-7C4C-47B4-9131-AB7EAF6033FD}" srcOrd="3" destOrd="0" presId="urn:microsoft.com/office/officeart/2018/5/layout/IconCircleLabelList"/>
    <dgm:cxn modelId="{9BB35212-9A1F-4D84-A9D9-195E8A3D1AEC}" type="presParOf" srcId="{6FEC48F1-AC88-49AA-8A38-E8489E09D80E}" destId="{4C42CA64-5D71-418D-B174-8384B664C6F1}" srcOrd="4" destOrd="0" presId="urn:microsoft.com/office/officeart/2018/5/layout/IconCircleLabelList"/>
    <dgm:cxn modelId="{B46459A7-9E18-4BCF-8709-0FC4379748A2}" type="presParOf" srcId="{4C42CA64-5D71-418D-B174-8384B664C6F1}" destId="{76C68E53-52C6-4B0C-89B6-3806B49C3136}" srcOrd="0" destOrd="0" presId="urn:microsoft.com/office/officeart/2018/5/layout/IconCircleLabelList"/>
    <dgm:cxn modelId="{E813C389-FFEC-47DF-9B04-73342C40481B}" type="presParOf" srcId="{4C42CA64-5D71-418D-B174-8384B664C6F1}" destId="{271EBD97-3A5A-4969-8146-02F30296054E}" srcOrd="1" destOrd="0" presId="urn:microsoft.com/office/officeart/2018/5/layout/IconCircleLabelList"/>
    <dgm:cxn modelId="{6F445675-BF2F-4AF1-A716-E4AB35C04806}" type="presParOf" srcId="{4C42CA64-5D71-418D-B174-8384B664C6F1}" destId="{E70FEDED-82A8-4B11-A48D-EFD94952D198}" srcOrd="2" destOrd="0" presId="urn:microsoft.com/office/officeart/2018/5/layout/IconCircleLabelList"/>
    <dgm:cxn modelId="{178A73E5-069A-41F4-8BB9-4F7004626392}" type="presParOf" srcId="{4C42CA64-5D71-418D-B174-8384B664C6F1}" destId="{E2405336-24B4-44DA-BDAA-73A7D8414694}" srcOrd="3" destOrd="0" presId="urn:microsoft.com/office/officeart/2018/5/layout/IconCircleLabelList"/>
    <dgm:cxn modelId="{7912D590-201E-4078-A5F2-27CB19941E08}" type="presParOf" srcId="{6FEC48F1-AC88-49AA-8A38-E8489E09D80E}" destId="{A7B074B3-7C22-4B13-9535-140F4AF51634}" srcOrd="5" destOrd="0" presId="urn:microsoft.com/office/officeart/2018/5/layout/IconCircleLabelList"/>
    <dgm:cxn modelId="{0A65C724-FEC6-49CD-AC22-A0FE1BD50DAF}" type="presParOf" srcId="{6FEC48F1-AC88-49AA-8A38-E8489E09D80E}" destId="{16E77494-7869-45B5-B195-04680F398382}" srcOrd="6" destOrd="0" presId="urn:microsoft.com/office/officeart/2018/5/layout/IconCircleLabelList"/>
    <dgm:cxn modelId="{565C2698-A7A8-4D93-AC85-F460A4FC93E8}" type="presParOf" srcId="{16E77494-7869-45B5-B195-04680F398382}" destId="{62F2ED24-D96A-4163-A83E-B91104771CC9}" srcOrd="0" destOrd="0" presId="urn:microsoft.com/office/officeart/2018/5/layout/IconCircleLabelList"/>
    <dgm:cxn modelId="{EB20D079-14D3-465A-B5F2-C487208BEFA7}" type="presParOf" srcId="{16E77494-7869-45B5-B195-04680F398382}" destId="{12695AA7-17C8-41E3-8E6E-7349C36F05BF}" srcOrd="1" destOrd="0" presId="urn:microsoft.com/office/officeart/2018/5/layout/IconCircleLabelList"/>
    <dgm:cxn modelId="{00FB6119-B847-47CC-BCA4-03FAE49D4599}" type="presParOf" srcId="{16E77494-7869-45B5-B195-04680F398382}" destId="{8B5A8EBF-61B1-4218-9764-E009725DC270}" srcOrd="2" destOrd="0" presId="urn:microsoft.com/office/officeart/2018/5/layout/IconCircleLabelList"/>
    <dgm:cxn modelId="{6A99D18C-F1D7-4012-9613-23DEBF546E35}" type="presParOf" srcId="{16E77494-7869-45B5-B195-04680F398382}" destId="{63526C17-6299-4726-8661-206464CAAD6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03AC1-0403-43B2-AFBA-A1ACEFA273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02F9260-709D-4C10-ABB7-14AE7348D87D}">
      <dgm:prSet/>
      <dgm:spPr/>
      <dgm:t>
        <a:bodyPr/>
        <a:lstStyle/>
        <a:p>
          <a:r>
            <a:rPr lang="fr-FR"/>
            <a:t>La majorité des études mentionnées démontraient un lien entre la présence de candida au niveau du microbiote vaginal et l'utilisation du stérilet </a:t>
          </a:r>
          <a:endParaRPr lang="en-US"/>
        </a:p>
      </dgm:t>
    </dgm:pt>
    <dgm:pt modelId="{9462032C-3389-490D-B6A6-E153BFA1653F}" type="parTrans" cxnId="{692B60EF-0813-43A0-B398-687BAF349F5E}">
      <dgm:prSet/>
      <dgm:spPr/>
      <dgm:t>
        <a:bodyPr/>
        <a:lstStyle/>
        <a:p>
          <a:endParaRPr lang="en-US"/>
        </a:p>
      </dgm:t>
    </dgm:pt>
    <dgm:pt modelId="{7EA2C3C4-7D9B-4CB3-9E06-D2B18C339717}" type="sibTrans" cxnId="{692B60EF-0813-43A0-B398-687BAF349F5E}">
      <dgm:prSet/>
      <dgm:spPr/>
      <dgm:t>
        <a:bodyPr/>
        <a:lstStyle/>
        <a:p>
          <a:endParaRPr lang="en-US"/>
        </a:p>
      </dgm:t>
    </dgm:pt>
    <dgm:pt modelId="{B0B83CB4-1A4B-49E4-9F1D-BA6A1105EE68}">
      <dgm:prSet/>
      <dgm:spPr/>
      <dgm:t>
        <a:bodyPr/>
        <a:lstStyle/>
        <a:p>
          <a:r>
            <a:rPr lang="fr-FR" dirty="0"/>
            <a:t>Seulement 2 études ont tenté de corréler cliniquement la présence de candida à la culture aux </a:t>
          </a:r>
          <a:r>
            <a:rPr lang="fr-FR" dirty="0" err="1"/>
            <a:t>sx</a:t>
          </a:r>
          <a:r>
            <a:rPr lang="fr-FR" dirty="0"/>
            <a:t> cliniques de VVC, peu de conclusions peuvent être tirées à ce sujet</a:t>
          </a:r>
          <a:endParaRPr lang="en-US" dirty="0"/>
        </a:p>
      </dgm:t>
    </dgm:pt>
    <dgm:pt modelId="{52EF22C0-6CDD-445F-957B-E93728E7FCCE}" type="parTrans" cxnId="{6758BA14-65D7-4CD4-97AA-456ADC597792}">
      <dgm:prSet/>
      <dgm:spPr/>
      <dgm:t>
        <a:bodyPr/>
        <a:lstStyle/>
        <a:p>
          <a:endParaRPr lang="en-US"/>
        </a:p>
      </dgm:t>
    </dgm:pt>
    <dgm:pt modelId="{74D5EA18-4A59-4D36-9400-8F346D5396CA}" type="sibTrans" cxnId="{6758BA14-65D7-4CD4-97AA-456ADC597792}">
      <dgm:prSet/>
      <dgm:spPr/>
      <dgm:t>
        <a:bodyPr/>
        <a:lstStyle/>
        <a:p>
          <a:endParaRPr lang="en-US"/>
        </a:p>
      </dgm:t>
    </dgm:pt>
    <dgm:pt modelId="{45D473D2-D378-485C-B1B9-56D15A1C1A4D}">
      <dgm:prSet/>
      <dgm:spPr/>
      <dgm:t>
        <a:bodyPr/>
        <a:lstStyle/>
        <a:p>
          <a:r>
            <a:rPr lang="fr-FR" dirty="0"/>
            <a:t>L'étape entre la colonisation et la vaginite à candida n'est pas encore complètement comprise et démontrerait l'importance des facteurs de l'hôte</a:t>
          </a:r>
          <a:r>
            <a:rPr lang="fr-FR" baseline="30000" dirty="0"/>
            <a:t>1</a:t>
          </a:r>
          <a:endParaRPr lang="en-US" dirty="0"/>
        </a:p>
      </dgm:t>
    </dgm:pt>
    <dgm:pt modelId="{3DF88869-78DF-460A-8298-A16D2133B675}" type="parTrans" cxnId="{889B18E4-E020-4B47-8D61-CCB745F88FCD}">
      <dgm:prSet/>
      <dgm:spPr/>
      <dgm:t>
        <a:bodyPr/>
        <a:lstStyle/>
        <a:p>
          <a:endParaRPr lang="en-US"/>
        </a:p>
      </dgm:t>
    </dgm:pt>
    <dgm:pt modelId="{5D860321-93CB-4B2A-A146-74C2EB82D7F2}" type="sibTrans" cxnId="{889B18E4-E020-4B47-8D61-CCB745F88FCD}">
      <dgm:prSet/>
      <dgm:spPr/>
      <dgm:t>
        <a:bodyPr/>
        <a:lstStyle/>
        <a:p>
          <a:endParaRPr lang="en-US"/>
        </a:p>
      </dgm:t>
    </dgm:pt>
    <dgm:pt modelId="{A54EDAA5-DDFB-4531-9CA7-75BC70A0806A}">
      <dgm:prSet/>
      <dgm:spPr/>
      <dgm:t>
        <a:bodyPr/>
        <a:lstStyle/>
        <a:p>
          <a:r>
            <a:rPr lang="fr-FR"/>
            <a:t>Considérant le lien entre la colonisation à Candida et le stérilet, si  présence de VVC répétées/FDR de VVC, le retrait du stérilet pourrait être envisagé. Il faudrait considérer une autre contraception.</a:t>
          </a:r>
          <a:endParaRPr lang="en-US"/>
        </a:p>
      </dgm:t>
    </dgm:pt>
    <dgm:pt modelId="{471FA8C3-E9C0-4B95-810A-99D09FC44201}" type="parTrans" cxnId="{5953F20C-4D95-4B8B-8DF3-5C454C495DE7}">
      <dgm:prSet/>
      <dgm:spPr/>
      <dgm:t>
        <a:bodyPr/>
        <a:lstStyle/>
        <a:p>
          <a:endParaRPr lang="en-US"/>
        </a:p>
      </dgm:t>
    </dgm:pt>
    <dgm:pt modelId="{14E50E22-9BCC-4C27-B4EC-EB734B840279}" type="sibTrans" cxnId="{5953F20C-4D95-4B8B-8DF3-5C454C495DE7}">
      <dgm:prSet/>
      <dgm:spPr/>
      <dgm:t>
        <a:bodyPr/>
        <a:lstStyle/>
        <a:p>
          <a:endParaRPr lang="en-US"/>
        </a:p>
      </dgm:t>
    </dgm:pt>
    <dgm:pt modelId="{E7BDB165-A335-B546-B26F-4D6013443809}" type="pres">
      <dgm:prSet presAssocID="{8BA03AC1-0403-43B2-AFBA-A1ACEFA273D0}" presName="vert0" presStyleCnt="0">
        <dgm:presLayoutVars>
          <dgm:dir/>
          <dgm:animOne val="branch"/>
          <dgm:animLvl val="lvl"/>
        </dgm:presLayoutVars>
      </dgm:prSet>
      <dgm:spPr/>
    </dgm:pt>
    <dgm:pt modelId="{1F0DC4C2-174D-C648-B935-00F27EC20840}" type="pres">
      <dgm:prSet presAssocID="{802F9260-709D-4C10-ABB7-14AE7348D87D}" presName="thickLine" presStyleLbl="alignNode1" presStyleIdx="0" presStyleCnt="4"/>
      <dgm:spPr/>
    </dgm:pt>
    <dgm:pt modelId="{80BD3DA0-E673-A74A-BECA-3288C157C614}" type="pres">
      <dgm:prSet presAssocID="{802F9260-709D-4C10-ABB7-14AE7348D87D}" presName="horz1" presStyleCnt="0"/>
      <dgm:spPr/>
    </dgm:pt>
    <dgm:pt modelId="{86021305-6830-DE4A-B6DE-45C8C06DA887}" type="pres">
      <dgm:prSet presAssocID="{802F9260-709D-4C10-ABB7-14AE7348D87D}" presName="tx1" presStyleLbl="revTx" presStyleIdx="0" presStyleCnt="4"/>
      <dgm:spPr/>
    </dgm:pt>
    <dgm:pt modelId="{DA98C03F-4E66-1348-9724-6BFC859F6DBC}" type="pres">
      <dgm:prSet presAssocID="{802F9260-709D-4C10-ABB7-14AE7348D87D}" presName="vert1" presStyleCnt="0"/>
      <dgm:spPr/>
    </dgm:pt>
    <dgm:pt modelId="{EA3C1335-D134-C84D-95AC-824B81D191A0}" type="pres">
      <dgm:prSet presAssocID="{B0B83CB4-1A4B-49E4-9F1D-BA6A1105EE68}" presName="thickLine" presStyleLbl="alignNode1" presStyleIdx="1" presStyleCnt="4"/>
      <dgm:spPr/>
    </dgm:pt>
    <dgm:pt modelId="{49E60F61-C4F9-EC48-A1F1-E88F636B7CF1}" type="pres">
      <dgm:prSet presAssocID="{B0B83CB4-1A4B-49E4-9F1D-BA6A1105EE68}" presName="horz1" presStyleCnt="0"/>
      <dgm:spPr/>
    </dgm:pt>
    <dgm:pt modelId="{26C6B6F9-26A5-5A40-A1D8-E8AB8F4E82D7}" type="pres">
      <dgm:prSet presAssocID="{B0B83CB4-1A4B-49E4-9F1D-BA6A1105EE68}" presName="tx1" presStyleLbl="revTx" presStyleIdx="1" presStyleCnt="4"/>
      <dgm:spPr/>
    </dgm:pt>
    <dgm:pt modelId="{3450135D-C5FD-F24F-8306-74A63C8C1FD3}" type="pres">
      <dgm:prSet presAssocID="{B0B83CB4-1A4B-49E4-9F1D-BA6A1105EE68}" presName="vert1" presStyleCnt="0"/>
      <dgm:spPr/>
    </dgm:pt>
    <dgm:pt modelId="{B8247E08-E241-A641-9764-3E0C448A46A5}" type="pres">
      <dgm:prSet presAssocID="{45D473D2-D378-485C-B1B9-56D15A1C1A4D}" presName="thickLine" presStyleLbl="alignNode1" presStyleIdx="2" presStyleCnt="4"/>
      <dgm:spPr/>
    </dgm:pt>
    <dgm:pt modelId="{044FCF61-2DEE-0449-AEE4-9BEB3A628A72}" type="pres">
      <dgm:prSet presAssocID="{45D473D2-D378-485C-B1B9-56D15A1C1A4D}" presName="horz1" presStyleCnt="0"/>
      <dgm:spPr/>
    </dgm:pt>
    <dgm:pt modelId="{BE99A19A-3E72-C649-924A-B3D6A34125F1}" type="pres">
      <dgm:prSet presAssocID="{45D473D2-D378-485C-B1B9-56D15A1C1A4D}" presName="tx1" presStyleLbl="revTx" presStyleIdx="2" presStyleCnt="4"/>
      <dgm:spPr/>
    </dgm:pt>
    <dgm:pt modelId="{85D63F71-4D5E-044E-ABE8-8328CDA9A896}" type="pres">
      <dgm:prSet presAssocID="{45D473D2-D378-485C-B1B9-56D15A1C1A4D}" presName="vert1" presStyleCnt="0"/>
      <dgm:spPr/>
    </dgm:pt>
    <dgm:pt modelId="{D0A3F168-F95E-0F44-ABA0-27FFDB0E72A1}" type="pres">
      <dgm:prSet presAssocID="{A54EDAA5-DDFB-4531-9CA7-75BC70A0806A}" presName="thickLine" presStyleLbl="alignNode1" presStyleIdx="3" presStyleCnt="4"/>
      <dgm:spPr/>
    </dgm:pt>
    <dgm:pt modelId="{A8718C38-C519-6D41-9881-B75A62E5B29A}" type="pres">
      <dgm:prSet presAssocID="{A54EDAA5-DDFB-4531-9CA7-75BC70A0806A}" presName="horz1" presStyleCnt="0"/>
      <dgm:spPr/>
    </dgm:pt>
    <dgm:pt modelId="{4CE81F48-22FD-A24E-89DE-6532B2E8FB30}" type="pres">
      <dgm:prSet presAssocID="{A54EDAA5-DDFB-4531-9CA7-75BC70A0806A}" presName="tx1" presStyleLbl="revTx" presStyleIdx="3" presStyleCnt="4"/>
      <dgm:spPr/>
    </dgm:pt>
    <dgm:pt modelId="{30F10253-4FA8-7F42-91CB-BD10AE78C33D}" type="pres">
      <dgm:prSet presAssocID="{A54EDAA5-DDFB-4531-9CA7-75BC70A0806A}" presName="vert1" presStyleCnt="0"/>
      <dgm:spPr/>
    </dgm:pt>
  </dgm:ptLst>
  <dgm:cxnLst>
    <dgm:cxn modelId="{C2E6CD08-ADFF-0E45-A881-61B6AAB7FD3F}" type="presOf" srcId="{45D473D2-D378-485C-B1B9-56D15A1C1A4D}" destId="{BE99A19A-3E72-C649-924A-B3D6A34125F1}" srcOrd="0" destOrd="0" presId="urn:microsoft.com/office/officeart/2008/layout/LinedList"/>
    <dgm:cxn modelId="{5953F20C-4D95-4B8B-8DF3-5C454C495DE7}" srcId="{8BA03AC1-0403-43B2-AFBA-A1ACEFA273D0}" destId="{A54EDAA5-DDFB-4531-9CA7-75BC70A0806A}" srcOrd="3" destOrd="0" parTransId="{471FA8C3-E9C0-4B95-810A-99D09FC44201}" sibTransId="{14E50E22-9BCC-4C27-B4EC-EB734B840279}"/>
    <dgm:cxn modelId="{6758BA14-65D7-4CD4-97AA-456ADC597792}" srcId="{8BA03AC1-0403-43B2-AFBA-A1ACEFA273D0}" destId="{B0B83CB4-1A4B-49E4-9F1D-BA6A1105EE68}" srcOrd="1" destOrd="0" parTransId="{52EF22C0-6CDD-445F-957B-E93728E7FCCE}" sibTransId="{74D5EA18-4A59-4D36-9400-8F346D5396CA}"/>
    <dgm:cxn modelId="{EA5BEA23-8295-704F-8239-F181A6B7B015}" type="presOf" srcId="{A54EDAA5-DDFB-4531-9CA7-75BC70A0806A}" destId="{4CE81F48-22FD-A24E-89DE-6532B2E8FB30}" srcOrd="0" destOrd="0" presId="urn:microsoft.com/office/officeart/2008/layout/LinedList"/>
    <dgm:cxn modelId="{48921D26-BF05-5648-9A81-ED7FB323EB52}" type="presOf" srcId="{8BA03AC1-0403-43B2-AFBA-A1ACEFA273D0}" destId="{E7BDB165-A335-B546-B26F-4D6013443809}" srcOrd="0" destOrd="0" presId="urn:microsoft.com/office/officeart/2008/layout/LinedList"/>
    <dgm:cxn modelId="{F50F5D5F-F163-2346-906B-57F5AA0EF372}" type="presOf" srcId="{B0B83CB4-1A4B-49E4-9F1D-BA6A1105EE68}" destId="{26C6B6F9-26A5-5A40-A1D8-E8AB8F4E82D7}" srcOrd="0" destOrd="0" presId="urn:microsoft.com/office/officeart/2008/layout/LinedList"/>
    <dgm:cxn modelId="{CE4EAC61-0383-194D-A027-10EDD1A47654}" type="presOf" srcId="{802F9260-709D-4C10-ABB7-14AE7348D87D}" destId="{86021305-6830-DE4A-B6DE-45C8C06DA887}" srcOrd="0" destOrd="0" presId="urn:microsoft.com/office/officeart/2008/layout/LinedList"/>
    <dgm:cxn modelId="{889B18E4-E020-4B47-8D61-CCB745F88FCD}" srcId="{8BA03AC1-0403-43B2-AFBA-A1ACEFA273D0}" destId="{45D473D2-D378-485C-B1B9-56D15A1C1A4D}" srcOrd="2" destOrd="0" parTransId="{3DF88869-78DF-460A-8298-A16D2133B675}" sibTransId="{5D860321-93CB-4B2A-A146-74C2EB82D7F2}"/>
    <dgm:cxn modelId="{692B60EF-0813-43A0-B398-687BAF349F5E}" srcId="{8BA03AC1-0403-43B2-AFBA-A1ACEFA273D0}" destId="{802F9260-709D-4C10-ABB7-14AE7348D87D}" srcOrd="0" destOrd="0" parTransId="{9462032C-3389-490D-B6A6-E153BFA1653F}" sibTransId="{7EA2C3C4-7D9B-4CB3-9E06-D2B18C339717}"/>
    <dgm:cxn modelId="{1BDD5EF7-BD7E-AF49-A443-3AFEF41401E5}" type="presParOf" srcId="{E7BDB165-A335-B546-B26F-4D6013443809}" destId="{1F0DC4C2-174D-C648-B935-00F27EC20840}" srcOrd="0" destOrd="0" presId="urn:microsoft.com/office/officeart/2008/layout/LinedList"/>
    <dgm:cxn modelId="{0A3740D3-8166-E147-9E67-1E09720A59B5}" type="presParOf" srcId="{E7BDB165-A335-B546-B26F-4D6013443809}" destId="{80BD3DA0-E673-A74A-BECA-3288C157C614}" srcOrd="1" destOrd="0" presId="urn:microsoft.com/office/officeart/2008/layout/LinedList"/>
    <dgm:cxn modelId="{B286A49E-135B-204A-B5B6-6AA151A45DC3}" type="presParOf" srcId="{80BD3DA0-E673-A74A-BECA-3288C157C614}" destId="{86021305-6830-DE4A-B6DE-45C8C06DA887}" srcOrd="0" destOrd="0" presId="urn:microsoft.com/office/officeart/2008/layout/LinedList"/>
    <dgm:cxn modelId="{FEB3EE1D-0191-D444-BBCA-6670A10D9A41}" type="presParOf" srcId="{80BD3DA0-E673-A74A-BECA-3288C157C614}" destId="{DA98C03F-4E66-1348-9724-6BFC859F6DBC}" srcOrd="1" destOrd="0" presId="urn:microsoft.com/office/officeart/2008/layout/LinedList"/>
    <dgm:cxn modelId="{8F0CCACD-16AB-3045-9D5A-B6191662CA6F}" type="presParOf" srcId="{E7BDB165-A335-B546-B26F-4D6013443809}" destId="{EA3C1335-D134-C84D-95AC-824B81D191A0}" srcOrd="2" destOrd="0" presId="urn:microsoft.com/office/officeart/2008/layout/LinedList"/>
    <dgm:cxn modelId="{61F699B4-B34A-1C42-ABDC-657732345585}" type="presParOf" srcId="{E7BDB165-A335-B546-B26F-4D6013443809}" destId="{49E60F61-C4F9-EC48-A1F1-E88F636B7CF1}" srcOrd="3" destOrd="0" presId="urn:microsoft.com/office/officeart/2008/layout/LinedList"/>
    <dgm:cxn modelId="{83F86C6E-1251-3746-9793-DA0FE1FBABE9}" type="presParOf" srcId="{49E60F61-C4F9-EC48-A1F1-E88F636B7CF1}" destId="{26C6B6F9-26A5-5A40-A1D8-E8AB8F4E82D7}" srcOrd="0" destOrd="0" presId="urn:microsoft.com/office/officeart/2008/layout/LinedList"/>
    <dgm:cxn modelId="{31D5B064-6B4A-B740-B380-FE2378FBBDFF}" type="presParOf" srcId="{49E60F61-C4F9-EC48-A1F1-E88F636B7CF1}" destId="{3450135D-C5FD-F24F-8306-74A63C8C1FD3}" srcOrd="1" destOrd="0" presId="urn:microsoft.com/office/officeart/2008/layout/LinedList"/>
    <dgm:cxn modelId="{58E24C94-1DA0-2C47-9BC3-69DAA080BDD7}" type="presParOf" srcId="{E7BDB165-A335-B546-B26F-4D6013443809}" destId="{B8247E08-E241-A641-9764-3E0C448A46A5}" srcOrd="4" destOrd="0" presId="urn:microsoft.com/office/officeart/2008/layout/LinedList"/>
    <dgm:cxn modelId="{B149663B-9234-4F43-8BD1-37A556BD9C63}" type="presParOf" srcId="{E7BDB165-A335-B546-B26F-4D6013443809}" destId="{044FCF61-2DEE-0449-AEE4-9BEB3A628A72}" srcOrd="5" destOrd="0" presId="urn:microsoft.com/office/officeart/2008/layout/LinedList"/>
    <dgm:cxn modelId="{BA5701DF-0344-B44A-A5B8-E15CF04068DA}" type="presParOf" srcId="{044FCF61-2DEE-0449-AEE4-9BEB3A628A72}" destId="{BE99A19A-3E72-C649-924A-B3D6A34125F1}" srcOrd="0" destOrd="0" presId="urn:microsoft.com/office/officeart/2008/layout/LinedList"/>
    <dgm:cxn modelId="{3F0B13A5-B256-EC45-BDBA-3DA19F17E066}" type="presParOf" srcId="{044FCF61-2DEE-0449-AEE4-9BEB3A628A72}" destId="{85D63F71-4D5E-044E-ABE8-8328CDA9A896}" srcOrd="1" destOrd="0" presId="urn:microsoft.com/office/officeart/2008/layout/LinedList"/>
    <dgm:cxn modelId="{38463CAB-9D08-A249-B832-7A45DD28E071}" type="presParOf" srcId="{E7BDB165-A335-B546-B26F-4D6013443809}" destId="{D0A3F168-F95E-0F44-ABA0-27FFDB0E72A1}" srcOrd="6" destOrd="0" presId="urn:microsoft.com/office/officeart/2008/layout/LinedList"/>
    <dgm:cxn modelId="{EDF1DE12-558C-B648-8B39-61BCE736BCCA}" type="presParOf" srcId="{E7BDB165-A335-B546-B26F-4D6013443809}" destId="{A8718C38-C519-6D41-9881-B75A62E5B29A}" srcOrd="7" destOrd="0" presId="urn:microsoft.com/office/officeart/2008/layout/LinedList"/>
    <dgm:cxn modelId="{C02995DD-4306-F641-847F-7058AE9F01AB}" type="presParOf" srcId="{A8718C38-C519-6D41-9881-B75A62E5B29A}" destId="{4CE81F48-22FD-A24E-89DE-6532B2E8FB30}" srcOrd="0" destOrd="0" presId="urn:microsoft.com/office/officeart/2008/layout/LinedList"/>
    <dgm:cxn modelId="{BF247062-FB33-F546-9B48-7A79F873544B}" type="presParOf" srcId="{A8718C38-C519-6D41-9881-B75A62E5B29A}" destId="{30F10253-4FA8-7F42-91CB-BD10AE78C33D}" srcOrd="1" destOrd="0" presId="urn:microsoft.com/office/officeart/2008/layout/Line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D710A-1EAD-48DF-AD09-C5E3E97C89E1}">
      <dsp:nvSpPr>
        <dsp:cNvPr id="0" name=""/>
        <dsp:cNvSpPr/>
      </dsp:nvSpPr>
      <dsp:spPr>
        <a:xfrm>
          <a:off x="862601" y="368104"/>
          <a:ext cx="1259299" cy="12592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8F327-5A22-46F7-8A41-CFC6CBE20DF9}">
      <dsp:nvSpPr>
        <dsp:cNvPr id="0" name=""/>
        <dsp:cNvSpPr/>
      </dsp:nvSpPr>
      <dsp:spPr>
        <a:xfrm>
          <a:off x="1130976" y="636479"/>
          <a:ext cx="722548" cy="7225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DBA908-43BE-48AE-9A81-E80052DE7BDF}">
      <dsp:nvSpPr>
        <dsp:cNvPr id="0" name=""/>
        <dsp:cNvSpPr/>
      </dsp:nvSpPr>
      <dsp:spPr>
        <a:xfrm>
          <a:off x="460038" y="2019644"/>
          <a:ext cx="20644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CA" sz="1300" kern="1200"/>
            <a:t>1 étude sur 5 ans</a:t>
          </a:r>
          <a:endParaRPr lang="en-US" sz="1300" kern="1200"/>
        </a:p>
      </dsp:txBody>
      <dsp:txXfrm>
        <a:off x="460038" y="2019644"/>
        <a:ext cx="2064425" cy="720000"/>
      </dsp:txXfrm>
    </dsp:sp>
    <dsp:sp modelId="{376D7046-6978-4821-BBE9-07975D9D6469}">
      <dsp:nvSpPr>
        <dsp:cNvPr id="0" name=""/>
        <dsp:cNvSpPr/>
      </dsp:nvSpPr>
      <dsp:spPr>
        <a:xfrm>
          <a:off x="3288300" y="368104"/>
          <a:ext cx="1259299" cy="12592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D5B3C-97DA-4652-BBDE-26B1E6C8A565}">
      <dsp:nvSpPr>
        <dsp:cNvPr id="0" name=""/>
        <dsp:cNvSpPr/>
      </dsp:nvSpPr>
      <dsp:spPr>
        <a:xfrm>
          <a:off x="3556675" y="636479"/>
          <a:ext cx="722548" cy="7225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EDD0B9-1EF9-4F16-86F5-23F1873A5C10}">
      <dsp:nvSpPr>
        <dsp:cNvPr id="0" name=""/>
        <dsp:cNvSpPr/>
      </dsp:nvSpPr>
      <dsp:spPr>
        <a:xfrm>
          <a:off x="2885737" y="2019644"/>
          <a:ext cx="20644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CA" sz="1300" kern="1200"/>
            <a:t>2 études avec corrélation entre colonisation candida / présence VVC</a:t>
          </a:r>
          <a:endParaRPr lang="en-US" sz="1300" kern="1200"/>
        </a:p>
      </dsp:txBody>
      <dsp:txXfrm>
        <a:off x="2885737" y="2019644"/>
        <a:ext cx="2064425" cy="720000"/>
      </dsp:txXfrm>
    </dsp:sp>
    <dsp:sp modelId="{76C68E53-52C6-4B0C-89B6-3806B49C3136}">
      <dsp:nvSpPr>
        <dsp:cNvPr id="0" name=""/>
        <dsp:cNvSpPr/>
      </dsp:nvSpPr>
      <dsp:spPr>
        <a:xfrm>
          <a:off x="5714000" y="368104"/>
          <a:ext cx="1259299" cy="12592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EBD97-3A5A-4969-8146-02F30296054E}">
      <dsp:nvSpPr>
        <dsp:cNvPr id="0" name=""/>
        <dsp:cNvSpPr/>
      </dsp:nvSpPr>
      <dsp:spPr>
        <a:xfrm>
          <a:off x="5982375" y="636479"/>
          <a:ext cx="722548" cy="7225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405336-24B4-44DA-BDAA-73A7D8414694}">
      <dsp:nvSpPr>
        <dsp:cNvPr id="0" name=""/>
        <dsp:cNvSpPr/>
      </dsp:nvSpPr>
      <dsp:spPr>
        <a:xfrm>
          <a:off x="5311437" y="2019644"/>
          <a:ext cx="20644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CA" sz="1300" kern="1200"/>
            <a:t>Études récentes (2015 à 2022)</a:t>
          </a:r>
          <a:endParaRPr lang="en-US" sz="1300" kern="1200"/>
        </a:p>
      </dsp:txBody>
      <dsp:txXfrm>
        <a:off x="5311437" y="2019644"/>
        <a:ext cx="2064425" cy="720000"/>
      </dsp:txXfrm>
    </dsp:sp>
    <dsp:sp modelId="{62F2ED24-D96A-4163-A83E-B91104771CC9}">
      <dsp:nvSpPr>
        <dsp:cNvPr id="0" name=""/>
        <dsp:cNvSpPr/>
      </dsp:nvSpPr>
      <dsp:spPr>
        <a:xfrm>
          <a:off x="8139699" y="368104"/>
          <a:ext cx="1259299" cy="12592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95AA7-17C8-41E3-8E6E-7349C36F05BF}">
      <dsp:nvSpPr>
        <dsp:cNvPr id="0" name=""/>
        <dsp:cNvSpPr/>
      </dsp:nvSpPr>
      <dsp:spPr>
        <a:xfrm>
          <a:off x="8408074" y="636479"/>
          <a:ext cx="722548" cy="7225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526C17-6299-4726-8661-206464CAAD6E}">
      <dsp:nvSpPr>
        <dsp:cNvPr id="0" name=""/>
        <dsp:cNvSpPr/>
      </dsp:nvSpPr>
      <dsp:spPr>
        <a:xfrm>
          <a:off x="7737136" y="2019644"/>
          <a:ext cx="206442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fr-CA" sz="1300" kern="1200"/>
            <a:t>Plusieurs études avec conclusions similaires</a:t>
          </a:r>
          <a:endParaRPr lang="en-US" sz="1300" kern="1200"/>
        </a:p>
      </dsp:txBody>
      <dsp:txXfrm>
        <a:off x="7737136" y="2019644"/>
        <a:ext cx="206442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DC4C2-174D-C648-B935-00F27EC20840}">
      <dsp:nvSpPr>
        <dsp:cNvPr id="0" name=""/>
        <dsp:cNvSpPr/>
      </dsp:nvSpPr>
      <dsp:spPr>
        <a:xfrm>
          <a:off x="0" y="0"/>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21305-6830-DE4A-B6DE-45C8C06DA887}">
      <dsp:nvSpPr>
        <dsp:cNvPr id="0" name=""/>
        <dsp:cNvSpPr/>
      </dsp:nvSpPr>
      <dsp:spPr>
        <a:xfrm>
          <a:off x="0" y="0"/>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a:t>La majorité des études mentionnées démontraient un lien entre la présence de candida au niveau du microbiote vaginal et l'utilisation du stérilet </a:t>
          </a:r>
          <a:endParaRPr lang="en-US" sz="1600" kern="1200"/>
        </a:p>
      </dsp:txBody>
      <dsp:txXfrm>
        <a:off x="0" y="0"/>
        <a:ext cx="7729728" cy="775495"/>
      </dsp:txXfrm>
    </dsp:sp>
    <dsp:sp modelId="{EA3C1335-D134-C84D-95AC-824B81D191A0}">
      <dsp:nvSpPr>
        <dsp:cNvPr id="0" name=""/>
        <dsp:cNvSpPr/>
      </dsp:nvSpPr>
      <dsp:spPr>
        <a:xfrm>
          <a:off x="0" y="775495"/>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6B6F9-26A5-5A40-A1D8-E8AB8F4E82D7}">
      <dsp:nvSpPr>
        <dsp:cNvPr id="0" name=""/>
        <dsp:cNvSpPr/>
      </dsp:nvSpPr>
      <dsp:spPr>
        <a:xfrm>
          <a:off x="0" y="775495"/>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Seulement 2 études ont tenté de corréler cliniquement la présence de candida à la culture aux </a:t>
          </a:r>
          <a:r>
            <a:rPr lang="fr-FR" sz="1600" kern="1200" dirty="0" err="1"/>
            <a:t>sx</a:t>
          </a:r>
          <a:r>
            <a:rPr lang="fr-FR" sz="1600" kern="1200" dirty="0"/>
            <a:t> cliniques de VVC, peu de conclusions peuvent être tirées à ce sujet</a:t>
          </a:r>
          <a:endParaRPr lang="en-US" sz="1600" kern="1200" dirty="0"/>
        </a:p>
      </dsp:txBody>
      <dsp:txXfrm>
        <a:off x="0" y="775495"/>
        <a:ext cx="7729728" cy="775495"/>
      </dsp:txXfrm>
    </dsp:sp>
    <dsp:sp modelId="{B8247E08-E241-A641-9764-3E0C448A46A5}">
      <dsp:nvSpPr>
        <dsp:cNvPr id="0" name=""/>
        <dsp:cNvSpPr/>
      </dsp:nvSpPr>
      <dsp:spPr>
        <a:xfrm>
          <a:off x="0" y="1550991"/>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9A19A-3E72-C649-924A-B3D6A34125F1}">
      <dsp:nvSpPr>
        <dsp:cNvPr id="0" name=""/>
        <dsp:cNvSpPr/>
      </dsp:nvSpPr>
      <dsp:spPr>
        <a:xfrm>
          <a:off x="0" y="1550991"/>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L'étape entre la colonisation et la vaginite à candida n'est pas encore complètement comprise et démontrerait l'importance des facteurs de l'hôte</a:t>
          </a:r>
          <a:r>
            <a:rPr lang="fr-FR" sz="1600" kern="1200" baseline="30000" dirty="0"/>
            <a:t>1</a:t>
          </a:r>
          <a:endParaRPr lang="en-US" sz="1600" kern="1200" dirty="0"/>
        </a:p>
      </dsp:txBody>
      <dsp:txXfrm>
        <a:off x="0" y="1550991"/>
        <a:ext cx="7729728" cy="775495"/>
      </dsp:txXfrm>
    </dsp:sp>
    <dsp:sp modelId="{D0A3F168-F95E-0F44-ABA0-27FFDB0E72A1}">
      <dsp:nvSpPr>
        <dsp:cNvPr id="0" name=""/>
        <dsp:cNvSpPr/>
      </dsp:nvSpPr>
      <dsp:spPr>
        <a:xfrm>
          <a:off x="0" y="2326487"/>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81F48-22FD-A24E-89DE-6532B2E8FB30}">
      <dsp:nvSpPr>
        <dsp:cNvPr id="0" name=""/>
        <dsp:cNvSpPr/>
      </dsp:nvSpPr>
      <dsp:spPr>
        <a:xfrm>
          <a:off x="0" y="2326487"/>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a:t>Considérant le lien entre la colonisation à Candida et le stérilet, si  présence de VVC répétées/FDR de VVC, le retrait du stérilet pourrait être envisagé. Il faudrait considérer une autre contraception.</a:t>
          </a:r>
          <a:endParaRPr lang="en-US" sz="1600" kern="1200"/>
        </a:p>
      </dsp:txBody>
      <dsp:txXfrm>
        <a:off x="0" y="2326487"/>
        <a:ext cx="7729728" cy="77549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4893F-799A-2340-88A5-04B7CDAAC169}" type="datetimeFigureOut">
              <a:rPr lang="fr-CA" smtClean="0"/>
              <a:t>2023-05-28</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86DDC-700C-804B-99AD-A960EE847443}" type="slidenum">
              <a:rPr lang="fr-CA" smtClean="0"/>
              <a:t>‹n°›</a:t>
            </a:fld>
            <a:endParaRPr lang="fr-CA"/>
          </a:p>
        </p:txBody>
      </p:sp>
    </p:spTree>
    <p:extLst>
      <p:ext uri="{BB962C8B-B14F-4D97-AF65-F5344CB8AC3E}">
        <p14:creationId xmlns:p14="http://schemas.microsoft.com/office/powerpoint/2010/main" val="292986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68386DDC-700C-804B-99AD-A960EE847443}" type="slidenum">
              <a:rPr lang="fr-CA" smtClean="0"/>
              <a:t>1</a:t>
            </a:fld>
            <a:endParaRPr lang="fr-CA"/>
          </a:p>
        </p:txBody>
      </p:sp>
    </p:spTree>
    <p:extLst>
      <p:ext uri="{BB962C8B-B14F-4D97-AF65-F5344CB8AC3E}">
        <p14:creationId xmlns:p14="http://schemas.microsoft.com/office/powerpoint/2010/main" val="196103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ctr"/>
            <a:r>
              <a:rPr lang="fr-CA" sz="1200" kern="1200">
                <a:solidFill>
                  <a:schemeClr val="dk1"/>
                </a:solidFill>
                <a:effectLst/>
                <a:latin typeface="+mn-lt"/>
                <a:ea typeface="+mn-ea"/>
                <a:cs typeface="+mn-cs"/>
              </a:rPr>
              <a:t>Porter stérilet LNG plus de 2 ans ↑ candida (culture+)</a:t>
            </a:r>
          </a:p>
          <a:p>
            <a:pPr lvl="0" rtl="0" fontAlgn="ctr"/>
            <a:r>
              <a:rPr lang="fr-CA" sz="1200" kern="1200">
                <a:solidFill>
                  <a:schemeClr val="dk1"/>
                </a:solidFill>
                <a:effectLst/>
                <a:latin typeface="+mn-lt"/>
                <a:ea typeface="+mn-ea"/>
                <a:cs typeface="+mn-cs"/>
              </a:rPr>
              <a:t>Pour cuivre : pas de corrélation</a:t>
            </a:r>
          </a:p>
          <a:p>
            <a:endParaRPr lang="fr-CA"/>
          </a:p>
        </p:txBody>
      </p:sp>
      <p:sp>
        <p:nvSpPr>
          <p:cNvPr id="4" name="Slide Number Placeholder 3"/>
          <p:cNvSpPr>
            <a:spLocks noGrp="1"/>
          </p:cNvSpPr>
          <p:nvPr>
            <p:ph type="sldNum" sz="quarter" idx="5"/>
          </p:nvPr>
        </p:nvSpPr>
        <p:spPr/>
        <p:txBody>
          <a:bodyPr/>
          <a:lstStyle/>
          <a:p>
            <a:fld id="{68386DDC-700C-804B-99AD-A960EE847443}" type="slidenum">
              <a:rPr lang="fr-CA" smtClean="0"/>
              <a:t>10</a:t>
            </a:fld>
            <a:endParaRPr lang="fr-CA"/>
          </a:p>
        </p:txBody>
      </p:sp>
    </p:spTree>
    <p:extLst>
      <p:ext uri="{BB962C8B-B14F-4D97-AF65-F5344CB8AC3E}">
        <p14:creationId xmlns:p14="http://schemas.microsoft.com/office/powerpoint/2010/main" val="414557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Culture est le gold standard et l’analyse n’a pas été faite sur cette base là</a:t>
            </a:r>
          </a:p>
          <a:p>
            <a:r>
              <a:rPr lang="fr-CA"/>
              <a:t>Usage d’une méthode </a:t>
            </a:r>
            <a:r>
              <a:rPr lang="fr-CA" err="1"/>
              <a:t>Dx</a:t>
            </a:r>
            <a:r>
              <a:rPr lang="fr-CA"/>
              <a:t> moins précise pour conclure</a:t>
            </a:r>
          </a:p>
        </p:txBody>
      </p:sp>
      <p:sp>
        <p:nvSpPr>
          <p:cNvPr id="4" name="Slide Number Placeholder 3"/>
          <p:cNvSpPr>
            <a:spLocks noGrp="1"/>
          </p:cNvSpPr>
          <p:nvPr>
            <p:ph type="sldNum" sz="quarter" idx="5"/>
          </p:nvPr>
        </p:nvSpPr>
        <p:spPr/>
        <p:txBody>
          <a:bodyPr/>
          <a:lstStyle/>
          <a:p>
            <a:fld id="{68386DDC-700C-804B-99AD-A960EE847443}" type="slidenum">
              <a:rPr lang="fr-CA" smtClean="0"/>
              <a:t>11</a:t>
            </a:fld>
            <a:endParaRPr lang="fr-CA"/>
          </a:p>
        </p:txBody>
      </p:sp>
    </p:spTree>
    <p:extLst>
      <p:ext uri="{BB962C8B-B14F-4D97-AF65-F5344CB8AC3E}">
        <p14:creationId xmlns:p14="http://schemas.microsoft.com/office/powerpoint/2010/main" val="298619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Wei et al (2021) : étude de </a:t>
            </a:r>
            <a:r>
              <a:rPr lang="en-CA" dirty="0" err="1"/>
              <a:t>cohorte</a:t>
            </a:r>
            <a:r>
              <a:rPr lang="en-CA" dirty="0"/>
              <a:t> prospective </a:t>
            </a:r>
            <a:r>
              <a:rPr lang="en-CA" dirty="0" err="1"/>
              <a:t>menée</a:t>
            </a:r>
            <a:r>
              <a:rPr lang="en-CA" dirty="0"/>
              <a:t> </a:t>
            </a:r>
            <a:r>
              <a:rPr lang="en-CA" dirty="0" err="1"/>
              <a:t>en</a:t>
            </a:r>
            <a:r>
              <a:rPr lang="en-CA" dirty="0"/>
              <a:t> Chine chez 160 femmes. </a:t>
            </a:r>
            <a:r>
              <a:rPr lang="en-CA" dirty="0" err="1"/>
              <a:t>Comparé</a:t>
            </a:r>
            <a:r>
              <a:rPr lang="en-CA" dirty="0"/>
              <a:t> </a:t>
            </a:r>
            <a:r>
              <a:rPr lang="en-CA" dirty="0" err="1"/>
              <a:t>stérilet</a:t>
            </a:r>
            <a:r>
              <a:rPr lang="en-CA" dirty="0"/>
              <a:t> </a:t>
            </a:r>
            <a:r>
              <a:rPr lang="en-CA" dirty="0" err="1"/>
              <a:t>cuivre</a:t>
            </a:r>
            <a:r>
              <a:rPr lang="en-CA" dirty="0"/>
              <a:t> vs LNG et presence de candida 3 </a:t>
            </a:r>
            <a:r>
              <a:rPr lang="en-CA" dirty="0" err="1"/>
              <a:t>mois</a:t>
            </a:r>
            <a:r>
              <a:rPr lang="en-CA" dirty="0"/>
              <a:t> post-insertion.</a:t>
            </a:r>
          </a:p>
          <a:p>
            <a:pPr>
              <a:defRPr/>
            </a:pPr>
            <a:endParaRPr lang="en-CA" dirty="0"/>
          </a:p>
          <a:p>
            <a:pPr>
              <a:defRPr/>
            </a:pPr>
            <a:r>
              <a:rPr lang="en-CA" dirty="0" err="1"/>
              <a:t>Alsudani</a:t>
            </a:r>
            <a:r>
              <a:rPr lang="en-CA" dirty="0"/>
              <a:t> et al (2022): Étude </a:t>
            </a:r>
            <a:r>
              <a:rPr lang="en-CA" dirty="0" err="1"/>
              <a:t>cas-témoins</a:t>
            </a:r>
            <a:r>
              <a:rPr lang="en-CA" dirty="0"/>
              <a:t>, Iraq, 98 femmes avec </a:t>
            </a:r>
            <a:r>
              <a:rPr lang="en-CA" dirty="0" err="1"/>
              <a:t>sx</a:t>
            </a:r>
            <a:r>
              <a:rPr lang="en-CA" dirty="0"/>
              <a:t> VV &amp; </a:t>
            </a:r>
            <a:r>
              <a:rPr lang="en-CA" dirty="0" err="1"/>
              <a:t>diverses</a:t>
            </a:r>
            <a:r>
              <a:rPr lang="en-CA" dirty="0"/>
              <a:t> contraception, chez qui on </a:t>
            </a:r>
            <a:r>
              <a:rPr lang="en-CA" dirty="0" err="1"/>
              <a:t>recherchait</a:t>
            </a:r>
            <a:r>
              <a:rPr lang="en-CA" dirty="0"/>
              <a:t> la </a:t>
            </a:r>
            <a:r>
              <a:rPr lang="en-CA" dirty="0" err="1"/>
              <a:t>présence</a:t>
            </a:r>
            <a:r>
              <a:rPr lang="en-CA" dirty="0"/>
              <a:t> </a:t>
            </a:r>
            <a:r>
              <a:rPr lang="en-CA" dirty="0" err="1"/>
              <a:t>ou</a:t>
            </a:r>
            <a:r>
              <a:rPr lang="en-CA" dirty="0"/>
              <a:t> non de Candida</a:t>
            </a:r>
          </a:p>
          <a:p>
            <a:pPr>
              <a:defRPr/>
            </a:pPr>
            <a:endParaRPr lang="en-CA" dirty="0">
              <a:cs typeface="Calibri"/>
            </a:endParaRPr>
          </a:p>
          <a:p>
            <a:pPr>
              <a:defRPr/>
            </a:pPr>
            <a:r>
              <a:rPr lang="en-CA" dirty="0" err="1">
                <a:cs typeface="Calibri"/>
              </a:rPr>
              <a:t>Behboudi</a:t>
            </a:r>
            <a:r>
              <a:rPr lang="en-CA" dirty="0">
                <a:cs typeface="Calibri"/>
              </a:rPr>
              <a:t> et al (2014): Étude de </a:t>
            </a:r>
            <a:r>
              <a:rPr lang="en-CA" dirty="0" err="1">
                <a:cs typeface="Calibri"/>
              </a:rPr>
              <a:t>cohorte</a:t>
            </a:r>
            <a:r>
              <a:rPr lang="en-CA" dirty="0">
                <a:cs typeface="Calibri"/>
              </a:rPr>
              <a:t> </a:t>
            </a:r>
            <a:r>
              <a:rPr lang="en-CA" dirty="0" err="1">
                <a:cs typeface="Calibri"/>
              </a:rPr>
              <a:t>propective</a:t>
            </a:r>
            <a:r>
              <a:rPr lang="en-CA" dirty="0">
                <a:cs typeface="Calibri"/>
              </a:rPr>
              <a:t>, Iran, 101 femmes chez qui on a </a:t>
            </a:r>
            <a:r>
              <a:rPr lang="en-CA" dirty="0" err="1">
                <a:cs typeface="Calibri"/>
              </a:rPr>
              <a:t>installé</a:t>
            </a:r>
            <a:r>
              <a:rPr lang="en-CA" dirty="0">
                <a:cs typeface="Calibri"/>
              </a:rPr>
              <a:t> un </a:t>
            </a:r>
            <a:r>
              <a:rPr lang="en-CA" dirty="0" err="1">
                <a:cs typeface="Calibri"/>
              </a:rPr>
              <a:t>stérilet</a:t>
            </a:r>
            <a:r>
              <a:rPr lang="en-CA" dirty="0">
                <a:cs typeface="Calibri"/>
              </a:rPr>
              <a:t> de </a:t>
            </a:r>
            <a:r>
              <a:rPr lang="en-CA" dirty="0" err="1">
                <a:cs typeface="Calibri"/>
              </a:rPr>
              <a:t>cuivre</a:t>
            </a:r>
            <a:r>
              <a:rPr lang="en-CA" dirty="0">
                <a:cs typeface="Calibri"/>
              </a:rPr>
              <a:t> et on a </a:t>
            </a:r>
            <a:r>
              <a:rPr lang="en-CA" dirty="0" err="1">
                <a:cs typeface="Calibri"/>
              </a:rPr>
              <a:t>analysé</a:t>
            </a:r>
            <a:r>
              <a:rPr lang="en-CA" dirty="0">
                <a:cs typeface="Calibri"/>
              </a:rPr>
              <a:t> la </a:t>
            </a:r>
            <a:r>
              <a:rPr lang="en-CA" dirty="0" err="1">
                <a:cs typeface="Calibri"/>
              </a:rPr>
              <a:t>présence</a:t>
            </a:r>
            <a:r>
              <a:rPr lang="en-CA" dirty="0">
                <a:cs typeface="Calibri"/>
              </a:rPr>
              <a:t> </a:t>
            </a:r>
            <a:r>
              <a:rPr lang="en-CA" dirty="0" err="1">
                <a:cs typeface="Calibri"/>
              </a:rPr>
              <a:t>ou</a:t>
            </a:r>
            <a:r>
              <a:rPr lang="en-CA" dirty="0">
                <a:cs typeface="Calibri"/>
              </a:rPr>
              <a:t> non de Candida </a:t>
            </a:r>
            <a:r>
              <a:rPr lang="en-CA" dirty="0" err="1">
                <a:cs typeface="Calibri"/>
              </a:rPr>
              <a:t>à</a:t>
            </a:r>
            <a:r>
              <a:rPr lang="en-CA" dirty="0">
                <a:cs typeface="Calibri"/>
              </a:rPr>
              <a:t> </a:t>
            </a:r>
            <a:r>
              <a:rPr lang="en-CA" dirty="0" err="1">
                <a:cs typeface="Calibri"/>
              </a:rPr>
              <a:t>l’insertion</a:t>
            </a:r>
            <a:r>
              <a:rPr lang="en-CA" dirty="0">
                <a:cs typeface="Calibri"/>
              </a:rPr>
              <a:t> &amp; 3 </a:t>
            </a:r>
            <a:r>
              <a:rPr lang="en-CA" dirty="0" err="1">
                <a:cs typeface="Calibri"/>
              </a:rPr>
              <a:t>mois</a:t>
            </a:r>
            <a:r>
              <a:rPr lang="en-CA" dirty="0">
                <a:cs typeface="Calibri"/>
              </a:rPr>
              <a:t> post</a:t>
            </a:r>
          </a:p>
          <a:p>
            <a:pPr>
              <a:defRPr/>
            </a:pPr>
            <a:endParaRPr lang="en-CA" dirty="0">
              <a:cs typeface="Calibri"/>
            </a:endParaRPr>
          </a:p>
          <a:p>
            <a:pPr>
              <a:defRPr/>
            </a:pPr>
            <a:r>
              <a:rPr lang="en-CA" dirty="0">
                <a:cs typeface="Calibri"/>
              </a:rPr>
              <a:t>Donders et al (2018): Étude de </a:t>
            </a:r>
            <a:r>
              <a:rPr lang="en-CA" dirty="0" err="1">
                <a:cs typeface="Calibri"/>
              </a:rPr>
              <a:t>cohorte</a:t>
            </a:r>
            <a:r>
              <a:rPr lang="en-CA" dirty="0">
                <a:cs typeface="Calibri"/>
              </a:rPr>
              <a:t> prospective, Belgique, 252 </a:t>
            </a:r>
            <a:r>
              <a:rPr lang="en-CA" dirty="0" err="1">
                <a:cs typeface="Calibri"/>
              </a:rPr>
              <a:t>personnes</a:t>
            </a:r>
            <a:r>
              <a:rPr lang="en-CA" dirty="0">
                <a:cs typeface="Calibri"/>
              </a:rPr>
              <a:t> chez qui on </a:t>
            </a:r>
            <a:r>
              <a:rPr lang="en-CA" dirty="0" err="1">
                <a:cs typeface="Calibri"/>
              </a:rPr>
              <a:t>installait</a:t>
            </a:r>
            <a:r>
              <a:rPr lang="en-CA" dirty="0">
                <a:cs typeface="Calibri"/>
              </a:rPr>
              <a:t> un </a:t>
            </a:r>
            <a:r>
              <a:rPr lang="en-CA" dirty="0" err="1">
                <a:cs typeface="Calibri"/>
              </a:rPr>
              <a:t>stérilet</a:t>
            </a:r>
            <a:r>
              <a:rPr lang="en-CA" dirty="0">
                <a:cs typeface="Calibri"/>
              </a:rPr>
              <a:t> Mirena et on </a:t>
            </a:r>
            <a:r>
              <a:rPr lang="en-CA" dirty="0" err="1">
                <a:cs typeface="Calibri"/>
              </a:rPr>
              <a:t>analysait</a:t>
            </a:r>
            <a:r>
              <a:rPr lang="en-CA" dirty="0">
                <a:cs typeface="Calibri"/>
              </a:rPr>
              <a:t> le </a:t>
            </a:r>
            <a:r>
              <a:rPr lang="en-CA" dirty="0" err="1">
                <a:cs typeface="Calibri"/>
              </a:rPr>
              <a:t>microbiote</a:t>
            </a:r>
            <a:r>
              <a:rPr lang="en-CA" dirty="0">
                <a:cs typeface="Calibri"/>
              </a:rPr>
              <a:t> vaginal </a:t>
            </a:r>
            <a:r>
              <a:rPr lang="en-CA" dirty="0" err="1">
                <a:cs typeface="Calibri"/>
              </a:rPr>
              <a:t>jusqu'à</a:t>
            </a:r>
            <a:r>
              <a:rPr lang="en-CA" dirty="0">
                <a:cs typeface="Calibri"/>
              </a:rPr>
              <a:t> 5 </a:t>
            </a:r>
            <a:r>
              <a:rPr lang="en-CA" dirty="0" err="1">
                <a:cs typeface="Calibri"/>
              </a:rPr>
              <a:t>ans</a:t>
            </a:r>
            <a:r>
              <a:rPr lang="en-CA" dirty="0">
                <a:cs typeface="Calibri"/>
              </a:rPr>
              <a:t> post-insertion, </a:t>
            </a:r>
            <a:r>
              <a:rPr lang="en-CA" dirty="0" err="1">
                <a:cs typeface="Calibri"/>
              </a:rPr>
              <a:t>perte</a:t>
            </a:r>
            <a:r>
              <a:rPr lang="en-CA" dirty="0">
                <a:cs typeface="Calibri"/>
              </a:rPr>
              <a:t> au </a:t>
            </a:r>
            <a:r>
              <a:rPr lang="en-CA" dirty="0" err="1">
                <a:cs typeface="Calibri"/>
              </a:rPr>
              <a:t>suivi</a:t>
            </a:r>
            <a:r>
              <a:rPr lang="en-CA" dirty="0">
                <a:cs typeface="Calibri"/>
              </a:rPr>
              <a:t> de </a:t>
            </a:r>
            <a:r>
              <a:rPr lang="en-CA" dirty="0" err="1">
                <a:cs typeface="Calibri"/>
              </a:rPr>
              <a:t>plusieurs</a:t>
            </a:r>
            <a:r>
              <a:rPr lang="en-CA" dirty="0">
                <a:cs typeface="Calibri"/>
              </a:rPr>
              <a:t> </a:t>
            </a:r>
            <a:r>
              <a:rPr lang="en-CA" dirty="0" err="1">
                <a:cs typeface="Calibri"/>
              </a:rPr>
              <a:t>patientes</a:t>
            </a:r>
            <a:r>
              <a:rPr lang="en-CA" dirty="0">
                <a:cs typeface="Calibri"/>
              </a:rPr>
              <a:t> (72 </a:t>
            </a:r>
            <a:r>
              <a:rPr lang="en-CA" dirty="0" err="1">
                <a:cs typeface="Calibri"/>
              </a:rPr>
              <a:t>patientes</a:t>
            </a:r>
            <a:r>
              <a:rPr lang="en-CA" dirty="0">
                <a:cs typeface="Calibri"/>
              </a:rPr>
              <a:t> </a:t>
            </a:r>
            <a:r>
              <a:rPr lang="en-CA" dirty="0" err="1">
                <a:cs typeface="Calibri"/>
              </a:rPr>
              <a:t>restantes</a:t>
            </a:r>
            <a:r>
              <a:rPr lang="en-CA" dirty="0">
                <a:cs typeface="Calibri"/>
              </a:rPr>
              <a:t> </a:t>
            </a:r>
            <a:r>
              <a:rPr lang="en-CA" dirty="0" err="1">
                <a:cs typeface="Calibri"/>
              </a:rPr>
              <a:t>à</a:t>
            </a:r>
            <a:r>
              <a:rPr lang="en-CA" dirty="0">
                <a:cs typeface="Calibri"/>
              </a:rPr>
              <a:t> 1 an)</a:t>
            </a:r>
          </a:p>
          <a:p>
            <a:pPr>
              <a:defRPr/>
            </a:pPr>
            <a:endParaRPr lang="en-CA" dirty="0">
              <a:cs typeface="Calibri"/>
            </a:endParaRPr>
          </a:p>
          <a:p>
            <a:pPr>
              <a:defRPr/>
            </a:pPr>
            <a:r>
              <a:rPr lang="en-CA" dirty="0">
                <a:cs typeface="Calibri"/>
              </a:rPr>
              <a:t>Moradi et al (2019): Étude de </a:t>
            </a:r>
            <a:r>
              <a:rPr lang="en-CA" dirty="0" err="1">
                <a:cs typeface="Calibri"/>
              </a:rPr>
              <a:t>cohorte</a:t>
            </a:r>
            <a:r>
              <a:rPr lang="en-CA" dirty="0">
                <a:cs typeface="Calibri"/>
              </a:rPr>
              <a:t> prospective, Iran, 122 femmes </a:t>
            </a:r>
            <a:r>
              <a:rPr lang="en-CA" dirty="0"/>
              <a:t>qui on a </a:t>
            </a:r>
            <a:r>
              <a:rPr lang="en-CA" dirty="0" err="1"/>
              <a:t>installé</a:t>
            </a:r>
            <a:r>
              <a:rPr lang="en-CA" dirty="0"/>
              <a:t> un </a:t>
            </a:r>
            <a:r>
              <a:rPr lang="en-CA" dirty="0" err="1"/>
              <a:t>stérilet</a:t>
            </a:r>
            <a:r>
              <a:rPr lang="en-CA" dirty="0"/>
              <a:t> de </a:t>
            </a:r>
            <a:r>
              <a:rPr lang="en-CA" dirty="0" err="1"/>
              <a:t>cuivre</a:t>
            </a:r>
            <a:r>
              <a:rPr lang="en-CA" dirty="0"/>
              <a:t> et on a </a:t>
            </a:r>
            <a:r>
              <a:rPr lang="en-CA" dirty="0" err="1"/>
              <a:t>analysé</a:t>
            </a:r>
            <a:r>
              <a:rPr lang="en-CA" dirty="0"/>
              <a:t> la </a:t>
            </a:r>
            <a:r>
              <a:rPr lang="en-CA" dirty="0" err="1"/>
              <a:t>présence</a:t>
            </a:r>
            <a:r>
              <a:rPr lang="en-CA" dirty="0"/>
              <a:t> </a:t>
            </a:r>
            <a:r>
              <a:rPr lang="en-CA" dirty="0" err="1"/>
              <a:t>ou</a:t>
            </a:r>
            <a:r>
              <a:rPr lang="en-CA" dirty="0"/>
              <a:t> non de Candida ad 3 </a:t>
            </a:r>
            <a:r>
              <a:rPr lang="en-CA" dirty="0" err="1"/>
              <a:t>mois</a:t>
            </a:r>
            <a:r>
              <a:rPr lang="en-CA" dirty="0"/>
              <a:t> post-insertion</a:t>
            </a:r>
            <a:endParaRPr lang="en-CA" dirty="0">
              <a:cs typeface="Calibri"/>
            </a:endParaRPr>
          </a:p>
        </p:txBody>
      </p:sp>
      <p:sp>
        <p:nvSpPr>
          <p:cNvPr id="4" name="Slide Number Placeholder 3"/>
          <p:cNvSpPr>
            <a:spLocks noGrp="1"/>
          </p:cNvSpPr>
          <p:nvPr>
            <p:ph type="sldNum" sz="quarter" idx="5"/>
          </p:nvPr>
        </p:nvSpPr>
        <p:spPr/>
        <p:txBody>
          <a:bodyPr/>
          <a:lstStyle/>
          <a:p>
            <a:fld id="{68386DDC-700C-804B-99AD-A960EE847443}" type="slidenum">
              <a:rPr lang="fr-CA" smtClean="0"/>
              <a:t>12</a:t>
            </a:fld>
            <a:endParaRPr lang="fr-CA"/>
          </a:p>
        </p:txBody>
      </p:sp>
    </p:spTree>
    <p:extLst>
      <p:ext uri="{BB962C8B-B14F-4D97-AF65-F5344CB8AC3E}">
        <p14:creationId xmlns:p14="http://schemas.microsoft.com/office/powerpoint/2010/main" val="113857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Wei et al (2021) : </a:t>
            </a:r>
          </a:p>
          <a:p>
            <a:pPr marL="171450" indent="-171450">
              <a:buFontTx/>
              <a:buChar char="-"/>
              <a:defRPr/>
            </a:pPr>
            <a:r>
              <a:rPr lang="en-CA" dirty="0" err="1"/>
              <a:t>Exclue</a:t>
            </a:r>
            <a:r>
              <a:rPr lang="en-CA" dirty="0"/>
              <a:t> les </a:t>
            </a:r>
            <a:r>
              <a:rPr lang="en-CA" dirty="0" err="1"/>
              <a:t>personnes</a:t>
            </a:r>
            <a:r>
              <a:rPr lang="en-CA" dirty="0"/>
              <a:t> avec FDR candida </a:t>
            </a:r>
          </a:p>
          <a:p>
            <a:pPr marL="171450" indent="-171450">
              <a:buFontTx/>
              <a:buChar char="-"/>
              <a:defRPr/>
            </a:pPr>
            <a:endParaRPr lang="en-CA" dirty="0"/>
          </a:p>
          <a:p>
            <a:pPr>
              <a:defRPr/>
            </a:pPr>
            <a:r>
              <a:rPr lang="en-CA" dirty="0" err="1"/>
              <a:t>Alsudani</a:t>
            </a:r>
            <a:r>
              <a:rPr lang="en-CA" dirty="0"/>
              <a:t> et al (2022): </a:t>
            </a:r>
            <a:endParaRPr lang="en-US" dirty="0"/>
          </a:p>
          <a:p>
            <a:pPr marL="171450" indent="-171450">
              <a:buFont typeface="Calibri"/>
              <a:buChar char="-"/>
              <a:defRPr/>
            </a:pPr>
            <a:r>
              <a:rPr lang="en-CA" dirty="0">
                <a:cs typeface="Calibri"/>
              </a:rPr>
              <a:t>Pas de </a:t>
            </a:r>
            <a:r>
              <a:rPr lang="en-CA" dirty="0" err="1">
                <a:cs typeface="Calibri"/>
              </a:rPr>
              <a:t>critères</a:t>
            </a:r>
            <a:r>
              <a:rPr lang="en-CA" dirty="0">
                <a:cs typeface="Calibri"/>
              </a:rPr>
              <a:t> pour </a:t>
            </a:r>
            <a:r>
              <a:rPr lang="en-CA" dirty="0" err="1">
                <a:cs typeface="Calibri"/>
              </a:rPr>
              <a:t>définir</a:t>
            </a:r>
            <a:r>
              <a:rPr lang="en-CA" dirty="0">
                <a:cs typeface="Calibri"/>
              </a:rPr>
              <a:t> </a:t>
            </a:r>
            <a:r>
              <a:rPr lang="en-CA" dirty="0" err="1">
                <a:cs typeface="Calibri"/>
              </a:rPr>
              <a:t>sx</a:t>
            </a:r>
            <a:r>
              <a:rPr lang="en-CA" dirty="0">
                <a:cs typeface="Calibri"/>
              </a:rPr>
              <a:t> VV, </a:t>
            </a:r>
            <a:r>
              <a:rPr lang="en-CA" dirty="0" err="1">
                <a:cs typeface="Calibri"/>
              </a:rPr>
              <a:t>aucun</a:t>
            </a:r>
            <a:r>
              <a:rPr lang="en-CA" dirty="0">
                <a:cs typeface="Calibri"/>
              </a:rPr>
              <a:t> </a:t>
            </a:r>
            <a:r>
              <a:rPr lang="en-CA" dirty="0" err="1">
                <a:cs typeface="Calibri"/>
              </a:rPr>
              <a:t>critère</a:t>
            </a:r>
            <a:r>
              <a:rPr lang="en-CA" dirty="0">
                <a:cs typeface="Calibri"/>
              </a:rPr>
              <a:t> </a:t>
            </a:r>
            <a:r>
              <a:rPr lang="en-CA" dirty="0" err="1">
                <a:cs typeface="Calibri"/>
              </a:rPr>
              <a:t>d'exclusion</a:t>
            </a:r>
            <a:endParaRPr lang="en-CA" dirty="0">
              <a:cs typeface="Calibri"/>
            </a:endParaRPr>
          </a:p>
          <a:p>
            <a:pPr>
              <a:defRPr/>
            </a:pPr>
            <a:endParaRPr lang="en-CA" dirty="0"/>
          </a:p>
          <a:p>
            <a:pPr>
              <a:defRPr/>
            </a:pPr>
            <a:r>
              <a:rPr lang="en-CA" dirty="0" err="1"/>
              <a:t>Behboudi</a:t>
            </a:r>
            <a:r>
              <a:rPr lang="en-CA" dirty="0"/>
              <a:t> et al (2014): </a:t>
            </a:r>
            <a:endParaRPr lang="en-US" dirty="0"/>
          </a:p>
          <a:p>
            <a:pPr marL="171450" indent="-171450">
              <a:buFont typeface="Calibri"/>
              <a:buChar char="-"/>
              <a:defRPr/>
            </a:pPr>
            <a:r>
              <a:rPr lang="en-CA" dirty="0">
                <a:cs typeface="Calibri"/>
              </a:rPr>
              <a:t>2 études (3 &amp;5) avec des populations </a:t>
            </a:r>
            <a:r>
              <a:rPr lang="en-CA" dirty="0" err="1">
                <a:cs typeface="Calibri"/>
              </a:rPr>
              <a:t>différentes</a:t>
            </a:r>
            <a:r>
              <a:rPr lang="en-CA" dirty="0">
                <a:cs typeface="Calibri"/>
              </a:rPr>
              <a:t> de la </a:t>
            </a:r>
            <a:r>
              <a:rPr lang="en-CA" dirty="0" err="1">
                <a:cs typeface="Calibri"/>
              </a:rPr>
              <a:t>notre</a:t>
            </a:r>
            <a:r>
              <a:rPr lang="en-CA" dirty="0">
                <a:cs typeface="Calibri"/>
              </a:rPr>
              <a:t> (</a:t>
            </a:r>
            <a:r>
              <a:rPr lang="en-CA" dirty="0" err="1">
                <a:cs typeface="Calibri"/>
              </a:rPr>
              <a:t>aucune</a:t>
            </a:r>
            <a:r>
              <a:rPr lang="en-CA" dirty="0">
                <a:cs typeface="Calibri"/>
              </a:rPr>
              <a:t> </a:t>
            </a:r>
            <a:r>
              <a:rPr lang="en-CA" dirty="0" err="1">
                <a:cs typeface="Calibri"/>
              </a:rPr>
              <a:t>nullipare</a:t>
            </a:r>
            <a:r>
              <a:rPr lang="en-CA" dirty="0">
                <a:cs typeface="Calibri"/>
              </a:rPr>
              <a:t>, </a:t>
            </a:r>
            <a:r>
              <a:rPr lang="en-CA" dirty="0" err="1">
                <a:cs typeface="Calibri"/>
              </a:rPr>
              <a:t>majoritairement</a:t>
            </a:r>
            <a:r>
              <a:rPr lang="en-CA" dirty="0">
                <a:cs typeface="Calibri"/>
              </a:rPr>
              <a:t> </a:t>
            </a:r>
            <a:r>
              <a:rPr lang="en-CA" dirty="0" err="1">
                <a:cs typeface="Calibri"/>
              </a:rPr>
              <a:t>jeune</a:t>
            </a:r>
            <a:r>
              <a:rPr lang="en-CA" dirty="0">
                <a:cs typeface="Calibri"/>
              </a:rPr>
              <a:t> &amp; sans </a:t>
            </a:r>
            <a:r>
              <a:rPr lang="en-CA" dirty="0" err="1">
                <a:cs typeface="Calibri"/>
              </a:rPr>
              <a:t>emploi</a:t>
            </a:r>
            <a:r>
              <a:rPr lang="en-CA" dirty="0">
                <a:cs typeface="Calibri"/>
              </a:rPr>
              <a:t>)</a:t>
            </a:r>
          </a:p>
          <a:p>
            <a:pPr marL="171450" indent="-171450">
              <a:buFont typeface="Calibri"/>
              <a:buChar char="-"/>
              <a:defRPr/>
            </a:pPr>
            <a:r>
              <a:rPr lang="en-CA" dirty="0">
                <a:cs typeface="Calibri"/>
              </a:rPr>
              <a:t>Exclusion des femmes qui </a:t>
            </a:r>
            <a:r>
              <a:rPr lang="en-CA" dirty="0" err="1">
                <a:cs typeface="Calibri"/>
              </a:rPr>
              <a:t>avaient</a:t>
            </a:r>
            <a:r>
              <a:rPr lang="en-CA" dirty="0">
                <a:cs typeface="Calibri"/>
              </a:rPr>
              <a:t> déjà </a:t>
            </a:r>
            <a:r>
              <a:rPr lang="en-CA" dirty="0" err="1">
                <a:cs typeface="Calibri"/>
              </a:rPr>
              <a:t>eu</a:t>
            </a:r>
            <a:r>
              <a:rPr lang="en-CA" dirty="0">
                <a:cs typeface="Calibri"/>
              </a:rPr>
              <a:t> un </a:t>
            </a:r>
            <a:r>
              <a:rPr lang="en-CA" dirty="0" err="1">
                <a:cs typeface="Calibri"/>
              </a:rPr>
              <a:t>retrait</a:t>
            </a:r>
            <a:r>
              <a:rPr lang="en-CA" dirty="0">
                <a:cs typeface="Calibri"/>
              </a:rPr>
              <a:t> de </a:t>
            </a:r>
            <a:r>
              <a:rPr lang="en-CA" dirty="0" err="1">
                <a:cs typeface="Calibri"/>
              </a:rPr>
              <a:t>stérilet</a:t>
            </a:r>
            <a:r>
              <a:rPr lang="en-CA" dirty="0">
                <a:cs typeface="Calibri"/>
              </a:rPr>
              <a:t> pour </a:t>
            </a:r>
            <a:r>
              <a:rPr lang="en-CA" dirty="0" err="1">
                <a:cs typeface="Calibri"/>
              </a:rPr>
              <a:t>sx</a:t>
            </a:r>
            <a:r>
              <a:rPr lang="en-CA" dirty="0">
                <a:cs typeface="Calibri"/>
              </a:rPr>
              <a:t> VV</a:t>
            </a:r>
          </a:p>
          <a:p>
            <a:pPr>
              <a:defRPr/>
            </a:pPr>
            <a:endParaRPr lang="en-CA" dirty="0"/>
          </a:p>
          <a:p>
            <a:pPr>
              <a:defRPr/>
            </a:pPr>
            <a:r>
              <a:rPr lang="en-CA" dirty="0"/>
              <a:t>Donders et al (2018): </a:t>
            </a:r>
            <a:endParaRPr lang="en-US" dirty="0"/>
          </a:p>
          <a:p>
            <a:pPr marL="171450" indent="-171450">
              <a:buFont typeface="Calibri"/>
              <a:buChar char="-"/>
              <a:defRPr/>
            </a:pPr>
            <a:r>
              <a:rPr lang="en-CA" dirty="0">
                <a:cs typeface="Calibri"/>
              </a:rPr>
              <a:t>Moyenne 35 </a:t>
            </a:r>
            <a:r>
              <a:rPr lang="en-CA" dirty="0" err="1">
                <a:cs typeface="Calibri"/>
              </a:rPr>
              <a:t>ans</a:t>
            </a:r>
            <a:r>
              <a:rPr lang="en-CA" dirty="0">
                <a:cs typeface="Calibri"/>
              </a:rPr>
              <a:t>, </a:t>
            </a:r>
            <a:r>
              <a:rPr lang="en-CA" dirty="0" err="1">
                <a:cs typeface="Calibri"/>
              </a:rPr>
              <a:t>aucun</a:t>
            </a:r>
            <a:r>
              <a:rPr lang="en-CA" dirty="0">
                <a:cs typeface="Calibri"/>
              </a:rPr>
              <a:t> </a:t>
            </a:r>
            <a:r>
              <a:rPr lang="en-CA" dirty="0" err="1">
                <a:cs typeface="Calibri"/>
              </a:rPr>
              <a:t>critère</a:t>
            </a:r>
            <a:r>
              <a:rPr lang="en-CA" dirty="0">
                <a:cs typeface="Calibri"/>
              </a:rPr>
              <a:t> </a:t>
            </a:r>
            <a:r>
              <a:rPr lang="en-CA" dirty="0" err="1">
                <a:cs typeface="Calibri"/>
              </a:rPr>
              <a:t>d'exclusion</a:t>
            </a:r>
            <a:endParaRPr lang="en-CA" dirty="0">
              <a:cs typeface="Calibri"/>
            </a:endParaRPr>
          </a:p>
          <a:p>
            <a:pPr>
              <a:defRPr/>
            </a:pPr>
            <a:endParaRPr lang="en-CA" dirty="0"/>
          </a:p>
          <a:p>
            <a:pPr>
              <a:defRPr/>
            </a:pPr>
            <a:r>
              <a:rPr lang="en-CA" dirty="0"/>
              <a:t>Moradi et al (2019): </a:t>
            </a:r>
            <a:endParaRPr lang="fr-CA" dirty="0"/>
          </a:p>
          <a:p>
            <a:pPr lvl="0" indent="0" algn="l">
              <a:lnSpc>
                <a:spcPct val="100000"/>
              </a:lnSpc>
              <a:spcBef>
                <a:spcPts val="0"/>
              </a:spcBef>
              <a:spcAft>
                <a:spcPts val="0"/>
              </a:spcAft>
              <a:buNone/>
            </a:pPr>
            <a:r>
              <a:rPr lang="en-CA" dirty="0">
                <a:cs typeface="Calibri"/>
              </a:rPr>
              <a:t>Exclusion </a:t>
            </a:r>
            <a:r>
              <a:rPr lang="fr-CA" dirty="0">
                <a:cs typeface="Calibri"/>
              </a:rPr>
              <a:t>de personnes avec FDR VVC</a:t>
            </a:r>
            <a:endParaRPr lang="fr-CA" sz="1800" b="0" i="0" u="none" strike="noStrike" noProof="0" dirty="0">
              <a:latin typeface="Gill Sans MT"/>
            </a:endParaRPr>
          </a:p>
          <a:p>
            <a:pPr marL="171450" indent="-171450">
              <a:buFont typeface="Calibri"/>
              <a:buChar char="-"/>
              <a:defRPr/>
            </a:pPr>
            <a:endParaRPr lang="en-CA" dirty="0">
              <a:cs typeface="Calibri"/>
            </a:endParaRPr>
          </a:p>
        </p:txBody>
      </p:sp>
      <p:sp>
        <p:nvSpPr>
          <p:cNvPr id="4" name="Slide Number Placeholder 3"/>
          <p:cNvSpPr>
            <a:spLocks noGrp="1"/>
          </p:cNvSpPr>
          <p:nvPr>
            <p:ph type="sldNum" sz="quarter" idx="5"/>
          </p:nvPr>
        </p:nvSpPr>
        <p:spPr/>
        <p:txBody>
          <a:bodyPr/>
          <a:lstStyle/>
          <a:p>
            <a:fld id="{68386DDC-700C-804B-99AD-A960EE847443}" type="slidenum">
              <a:rPr lang="fr-CA" smtClean="0"/>
              <a:t>13</a:t>
            </a:fld>
            <a:endParaRPr lang="fr-CA"/>
          </a:p>
        </p:txBody>
      </p:sp>
    </p:spTree>
    <p:extLst>
      <p:ext uri="{BB962C8B-B14F-4D97-AF65-F5344CB8AC3E}">
        <p14:creationId xmlns:p14="http://schemas.microsoft.com/office/powerpoint/2010/main" val="374592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Culture pour Dx</a:t>
            </a:r>
          </a:p>
          <a:p>
            <a:endParaRPr lang="en-CA" dirty="0"/>
          </a:p>
          <a:p>
            <a:r>
              <a:rPr lang="en-CA" dirty="0"/>
              <a:t>Wei et al (2021) </a:t>
            </a:r>
          </a:p>
          <a:p>
            <a:pPr marL="171450" indent="-171450">
              <a:buFontTx/>
              <a:buChar char="-"/>
            </a:pPr>
            <a:r>
              <a:rPr lang="en-CA" dirty="0" err="1"/>
              <a:t>Légère</a:t>
            </a:r>
            <a:r>
              <a:rPr lang="en-CA" dirty="0"/>
              <a:t> difference </a:t>
            </a:r>
            <a:r>
              <a:rPr lang="en-CA" dirty="0" err="1"/>
              <a:t>orévalence</a:t>
            </a:r>
            <a:r>
              <a:rPr lang="en-CA" dirty="0"/>
              <a:t> candida entre </a:t>
            </a:r>
            <a:r>
              <a:rPr lang="en-CA" dirty="0" err="1"/>
              <a:t>groupe</a:t>
            </a:r>
            <a:r>
              <a:rPr lang="en-CA" dirty="0"/>
              <a:t> </a:t>
            </a:r>
            <a:r>
              <a:rPr lang="en-CA" dirty="0" err="1"/>
              <a:t>stérilet</a:t>
            </a:r>
            <a:r>
              <a:rPr lang="en-CA" dirty="0"/>
              <a:t> </a:t>
            </a:r>
            <a:r>
              <a:rPr lang="en-CA" dirty="0" err="1"/>
              <a:t>cuivre</a:t>
            </a:r>
            <a:r>
              <a:rPr lang="en-CA" dirty="0"/>
              <a:t> vs LNG (29,57% vs 22,95%)</a:t>
            </a:r>
          </a:p>
          <a:p>
            <a:pPr marL="171450" indent="-171450">
              <a:buFontTx/>
              <a:buChar char="-"/>
            </a:pPr>
            <a:endParaRPr lang="en-CA" dirty="0"/>
          </a:p>
          <a:p>
            <a:r>
              <a:rPr lang="en-CA" dirty="0" err="1"/>
              <a:t>Alsudani</a:t>
            </a:r>
            <a:r>
              <a:rPr lang="en-CA" dirty="0"/>
              <a:t> et al (2022): </a:t>
            </a:r>
            <a:endParaRPr lang="en-US" dirty="0"/>
          </a:p>
          <a:p>
            <a:pPr marL="171450" indent="-171450">
              <a:buFont typeface="Calibri,Sans-Serif"/>
              <a:buChar char="-"/>
            </a:pPr>
            <a:r>
              <a:rPr lang="fr-CA" dirty="0"/>
              <a:t>43.87% des femmes avec </a:t>
            </a:r>
            <a:r>
              <a:rPr lang="fr-CA" dirty="0" err="1"/>
              <a:t>sx</a:t>
            </a:r>
            <a:r>
              <a:rPr lang="fr-CA" dirty="0"/>
              <a:t> de vulvovaginite avaient un stérilet</a:t>
            </a:r>
            <a:endParaRPr lang="en-CA" dirty="0"/>
          </a:p>
          <a:p>
            <a:endParaRPr lang="en-CA" dirty="0"/>
          </a:p>
          <a:p>
            <a:r>
              <a:rPr lang="en-CA" dirty="0" err="1"/>
              <a:t>Behboudi</a:t>
            </a:r>
            <a:r>
              <a:rPr lang="en-CA" dirty="0"/>
              <a:t> et al (2014): </a:t>
            </a:r>
            <a:endParaRPr lang="en-US" dirty="0"/>
          </a:p>
          <a:p>
            <a:pPr marL="171450" indent="-171450">
              <a:buFont typeface="Arial,Sans-Serif"/>
              <a:buChar char="•"/>
            </a:pPr>
            <a:r>
              <a:rPr lang="fr-CA" dirty="0"/>
              <a:t>Nombre de cultures positives au Candida ont doublé mais non-significatif</a:t>
            </a:r>
            <a:endParaRPr lang="fr-FR" dirty="0"/>
          </a:p>
          <a:p>
            <a:pPr marL="171450" indent="-171450">
              <a:buFont typeface="Arial,Sans-Serif"/>
              <a:buChar char="•"/>
            </a:pPr>
            <a:r>
              <a:rPr lang="fr-CA" dirty="0"/>
              <a:t>Décompte moyen de colonies de Candida a augmenté de façon significative </a:t>
            </a:r>
            <a:endParaRPr lang="en-CA" dirty="0"/>
          </a:p>
          <a:p>
            <a:pPr marL="171450" indent="-171450">
              <a:buFont typeface="Arial,Sans-Serif"/>
              <a:buChar char="•"/>
            </a:pPr>
            <a:r>
              <a:rPr lang="fr-CA" dirty="0"/>
              <a:t>Pas corréler avec aucun cas de VVC clinique</a:t>
            </a:r>
            <a:endParaRPr lang="fr-CA" dirty="0">
              <a:cs typeface="Calibri"/>
            </a:endParaRPr>
          </a:p>
          <a:p>
            <a:endParaRPr lang="en-CA" dirty="0"/>
          </a:p>
          <a:p>
            <a:r>
              <a:rPr lang="en-CA" dirty="0"/>
              <a:t>Donders et al (2018): </a:t>
            </a:r>
            <a:endParaRPr lang="en-US" dirty="0"/>
          </a:p>
          <a:p>
            <a:pPr marL="171450" indent="-171450">
              <a:buFont typeface="Calibri,Sans-Serif"/>
              <a:buChar char="-"/>
            </a:pPr>
            <a:r>
              <a:rPr lang="fr-CA" dirty="0"/>
              <a:t>Augmentation significative de la présence de Candida sur le long terme (1 à 5 ans) </a:t>
            </a:r>
          </a:p>
          <a:p>
            <a:pPr marL="171450" indent="-171450">
              <a:buFont typeface="Calibri,Sans-Serif"/>
              <a:buChar char="-"/>
            </a:pPr>
            <a:endParaRPr lang="en-CA" dirty="0"/>
          </a:p>
          <a:p>
            <a:r>
              <a:rPr lang="en-CA" dirty="0"/>
              <a:t>Moradi et al (2019): </a:t>
            </a:r>
            <a:endParaRPr lang="fr-CA" dirty="0"/>
          </a:p>
          <a:p>
            <a:pPr marL="171450" indent="-171450">
              <a:buFont typeface="Arial,Sans-Serif"/>
              <a:buChar char="•"/>
            </a:pPr>
            <a:r>
              <a:rPr lang="fr-CA" dirty="0"/>
              <a:t>Les cultures positives au Candida était significativement augmentées à 3 mois post-insertion de stérilet </a:t>
            </a:r>
          </a:p>
          <a:p>
            <a:pPr marL="171450" indent="-171450">
              <a:buFont typeface="Arial,Sans-Serif"/>
              <a:buChar char="•"/>
            </a:pPr>
            <a:r>
              <a:rPr lang="fr-CA" dirty="0"/>
              <a:t>Aucun cas de </a:t>
            </a:r>
            <a:r>
              <a:rPr lang="fr-CA" dirty="0" err="1"/>
              <a:t>candidase</a:t>
            </a:r>
            <a:r>
              <a:rPr lang="fr-CA" dirty="0"/>
              <a:t> clinique au début de l'étude, mais à 3 mois post-insertion, la majorité des femmes ayant une culture positive au Candida présentaient des </a:t>
            </a:r>
            <a:r>
              <a:rPr lang="fr-CA" dirty="0" err="1"/>
              <a:t>sx</a:t>
            </a:r>
            <a:r>
              <a:rPr lang="fr-CA" dirty="0"/>
              <a:t> de vulvovaginite</a:t>
            </a:r>
            <a:endParaRPr lang="fr-CA" dirty="0">
              <a:cs typeface="Calibri"/>
            </a:endParaRPr>
          </a:p>
        </p:txBody>
      </p:sp>
      <p:sp>
        <p:nvSpPr>
          <p:cNvPr id="4" name="Espace réservé du numéro de diapositive 3"/>
          <p:cNvSpPr>
            <a:spLocks noGrp="1"/>
          </p:cNvSpPr>
          <p:nvPr>
            <p:ph type="sldNum" sz="quarter" idx="5"/>
          </p:nvPr>
        </p:nvSpPr>
        <p:spPr/>
        <p:txBody>
          <a:bodyPr/>
          <a:lstStyle/>
          <a:p>
            <a:fld id="{68386DDC-700C-804B-99AD-A960EE847443}" type="slidenum">
              <a:rPr lang="fr-CA" smtClean="0"/>
              <a:t>14</a:t>
            </a:fld>
            <a:endParaRPr lang="fr-CA"/>
          </a:p>
        </p:txBody>
      </p:sp>
    </p:spTree>
    <p:extLst>
      <p:ext uri="{BB962C8B-B14F-4D97-AF65-F5344CB8AC3E}">
        <p14:creationId xmlns:p14="http://schemas.microsoft.com/office/powerpoint/2010/main" val="374380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Wei et al (2021)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kern="1200" dirty="0">
                <a:solidFill>
                  <a:schemeClr val="dk1"/>
                </a:solidFill>
                <a:effectLst/>
                <a:latin typeface="+mn-lt"/>
                <a:ea typeface="+mn-ea"/>
                <a:cs typeface="+mn-cs"/>
              </a:rPr>
              <a:t>Stérilet Peut augmenter la </a:t>
            </a:r>
            <a:r>
              <a:rPr lang="fr-CA" sz="1200" b="1" u="sng" kern="1200" dirty="0">
                <a:solidFill>
                  <a:schemeClr val="dk1"/>
                </a:solidFill>
                <a:effectLst/>
                <a:latin typeface="+mn-lt"/>
                <a:ea typeface="+mn-ea"/>
                <a:cs typeface="+mn-cs"/>
              </a:rPr>
              <a:t>colonisation</a:t>
            </a:r>
            <a:r>
              <a:rPr lang="fr-CA" sz="1200" kern="1200" dirty="0">
                <a:solidFill>
                  <a:schemeClr val="dk1"/>
                </a:solidFill>
                <a:effectLst/>
                <a:latin typeface="+mn-lt"/>
                <a:ea typeface="+mn-ea"/>
                <a:cs typeface="+mn-cs"/>
              </a:rPr>
              <a:t> au Candida (</a:t>
            </a:r>
            <a:r>
              <a:rPr lang="fr-CA" sz="1200" kern="1200" dirty="0" err="1">
                <a:solidFill>
                  <a:schemeClr val="dk1"/>
                </a:solidFill>
                <a:effectLst/>
                <a:latin typeface="+mn-lt"/>
                <a:ea typeface="+mn-ea"/>
                <a:cs typeface="+mn-cs"/>
              </a:rPr>
              <a:t>asx</a:t>
            </a:r>
            <a:r>
              <a:rPr lang="fr-CA" sz="1200" kern="1200" dirty="0">
                <a:solidFill>
                  <a:schemeClr val="dk1"/>
                </a:solidFill>
                <a:effectLst/>
                <a:latin typeface="+mn-lt"/>
                <a:ea typeface="+mn-ea"/>
                <a:cs typeface="+mn-cs"/>
              </a:rPr>
              <a:t>).</a:t>
            </a:r>
          </a:p>
          <a:p>
            <a:pPr marL="171450" indent="-171450">
              <a:buFontTx/>
              <a:buChar char="-"/>
            </a:pPr>
            <a:r>
              <a:rPr lang="en-CA" dirty="0"/>
              <a:t>Étude Court </a:t>
            </a:r>
            <a:r>
              <a:rPr lang="en-CA" dirty="0" err="1"/>
              <a:t>terme</a:t>
            </a:r>
            <a:r>
              <a:rPr lang="en-CA" dirty="0"/>
              <a:t>, petit N, </a:t>
            </a:r>
            <a:r>
              <a:rPr lang="en-CA" dirty="0" err="1"/>
              <a:t>exclu</a:t>
            </a:r>
            <a:r>
              <a:rPr lang="en-CA" dirty="0"/>
              <a:t> </a:t>
            </a:r>
            <a:r>
              <a:rPr lang="en-CA" dirty="0" err="1"/>
              <a:t>personnes</a:t>
            </a:r>
            <a:r>
              <a:rPr lang="en-CA" dirty="0"/>
              <a:t> avec FDR</a:t>
            </a:r>
          </a:p>
          <a:p>
            <a:endParaRPr lang="en-CA" dirty="0"/>
          </a:p>
          <a:p>
            <a:r>
              <a:rPr lang="en-CA" dirty="0" err="1"/>
              <a:t>Alsudani</a:t>
            </a:r>
            <a:r>
              <a:rPr lang="en-CA" dirty="0"/>
              <a:t> et al (2022): </a:t>
            </a:r>
            <a:endParaRPr lang="en-US" dirty="0"/>
          </a:p>
          <a:p>
            <a:pPr marL="171450" indent="-171450">
              <a:buFont typeface="Arial"/>
              <a:buChar char="•"/>
            </a:pPr>
            <a:r>
              <a:rPr lang="fr-CA" dirty="0"/>
              <a:t>Association entre stérilet et présence infection vulvovaginale à candida MAIS : Pas de calcul du P ni d’intervalle de confiance </a:t>
            </a:r>
            <a:endParaRPr lang="fr-CA" dirty="0">
              <a:cs typeface="Calibri"/>
            </a:endParaRPr>
          </a:p>
          <a:p>
            <a:pPr marL="171450" indent="-171450">
              <a:buFont typeface="Calibri,Sans-Serif"/>
              <a:buChar char="-"/>
            </a:pPr>
            <a:endParaRPr lang="fr-CA" dirty="0">
              <a:cs typeface="Calibri"/>
            </a:endParaRPr>
          </a:p>
          <a:p>
            <a:endParaRPr lang="en-CA" dirty="0"/>
          </a:p>
          <a:p>
            <a:r>
              <a:rPr lang="en-CA" dirty="0" err="1"/>
              <a:t>Behboudi</a:t>
            </a:r>
            <a:r>
              <a:rPr lang="en-CA" dirty="0"/>
              <a:t> et al (2014): </a:t>
            </a:r>
            <a:endParaRPr lang="en-US" dirty="0"/>
          </a:p>
          <a:p>
            <a:pPr marL="171450" indent="-171450">
              <a:buFont typeface="Arial,Sans-Serif"/>
              <a:buChar char="•"/>
            </a:pPr>
            <a:r>
              <a:rPr lang="fr-CA" dirty="0"/>
              <a:t>Aucun cas de VVC clinique rapporté malgré augmentation du décompte des colonies de candida</a:t>
            </a:r>
            <a:endParaRPr lang="fr-CA" dirty="0">
              <a:cs typeface="Calibri"/>
            </a:endParaRPr>
          </a:p>
          <a:p>
            <a:endParaRPr lang="en-CA" dirty="0"/>
          </a:p>
          <a:p>
            <a:r>
              <a:rPr lang="en-CA" dirty="0"/>
              <a:t>Donders et al (2018): </a:t>
            </a:r>
            <a:endParaRPr lang="en-US" dirty="0"/>
          </a:p>
          <a:p>
            <a:pPr marL="171450" indent="-171450">
              <a:buFont typeface="Calibri,Sans-Serif"/>
              <a:buChar char="-"/>
            </a:pPr>
            <a:r>
              <a:rPr lang="fr-CA" dirty="0"/>
              <a:t>Lien entre la colonisation à Candida et la VVC n’a pas été étudié. Par contre, il pourrait être cliniquement pertinent de ne pas recommander le stérilet chez les femmes avec des VVC récurrentes.</a:t>
            </a:r>
            <a:endParaRPr lang="fr-CA" dirty="0">
              <a:cs typeface="Calibri"/>
            </a:endParaRPr>
          </a:p>
          <a:p>
            <a:endParaRPr lang="en-CA" dirty="0"/>
          </a:p>
          <a:p>
            <a:r>
              <a:rPr lang="en-CA" dirty="0"/>
              <a:t>Moradi et al (2019):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fr-CA" sz="1200" b="1" i="0" u="sng" strike="noStrike" noProof="0" dirty="0">
                <a:latin typeface="Gill Sans MT"/>
              </a:rPr>
              <a:t>Il y aurait une corrélation entre les vulvovaginites à Candida et le stérilet de cuivre à court terme (3 mois post-insertion). Mais étude courte durée + pas de groupe contrôle</a:t>
            </a:r>
          </a:p>
          <a:p>
            <a:pPr marL="171450" indent="-171450">
              <a:buFont typeface="Arial,Sans-Serif"/>
              <a:buChar char="•"/>
            </a:pPr>
            <a:endParaRPr lang="fr-CA" dirty="0">
              <a:cs typeface="Calibri"/>
            </a:endParaRPr>
          </a:p>
        </p:txBody>
      </p:sp>
      <p:sp>
        <p:nvSpPr>
          <p:cNvPr id="4" name="Slide Number Placeholder 3"/>
          <p:cNvSpPr>
            <a:spLocks noGrp="1"/>
          </p:cNvSpPr>
          <p:nvPr>
            <p:ph type="sldNum" sz="quarter" idx="5"/>
          </p:nvPr>
        </p:nvSpPr>
        <p:spPr/>
        <p:txBody>
          <a:bodyPr/>
          <a:lstStyle/>
          <a:p>
            <a:fld id="{68386DDC-700C-804B-99AD-A960EE847443}" type="slidenum">
              <a:rPr lang="fr-CA" smtClean="0"/>
              <a:t>15</a:t>
            </a:fld>
            <a:endParaRPr lang="fr-CA"/>
          </a:p>
        </p:txBody>
      </p:sp>
    </p:spTree>
    <p:extLst>
      <p:ext uri="{BB962C8B-B14F-4D97-AF65-F5344CB8AC3E}">
        <p14:creationId xmlns:p14="http://schemas.microsoft.com/office/powerpoint/2010/main" val="69535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cs typeface="Calibri"/>
              </a:rPr>
              <a:t>Graphique</a:t>
            </a:r>
            <a:r>
              <a:rPr lang="en-US" dirty="0">
                <a:cs typeface="Calibri"/>
              </a:rPr>
              <a:t> </a:t>
            </a:r>
            <a:r>
              <a:rPr lang="en-US" dirty="0" err="1">
                <a:cs typeface="Calibri"/>
              </a:rPr>
              <a:t>démontrant</a:t>
            </a:r>
            <a:r>
              <a:rPr lang="en-US" dirty="0">
                <a:cs typeface="Calibri"/>
              </a:rPr>
              <a:t> la </a:t>
            </a:r>
            <a:r>
              <a:rPr lang="en-US" dirty="0" err="1">
                <a:cs typeface="Calibri"/>
              </a:rPr>
              <a:t>présence</a:t>
            </a:r>
            <a:r>
              <a:rPr lang="en-US" dirty="0">
                <a:cs typeface="Calibri"/>
              </a:rPr>
              <a:t> de Candida (</a:t>
            </a:r>
            <a:r>
              <a:rPr lang="en-US" dirty="0" err="1">
                <a:cs typeface="Calibri"/>
              </a:rPr>
              <a:t>ligne</a:t>
            </a:r>
            <a:r>
              <a:rPr lang="en-US" dirty="0">
                <a:cs typeface="Calibri"/>
              </a:rPr>
              <a:t> rouge) chez les femmes </a:t>
            </a:r>
            <a:r>
              <a:rPr lang="en-US" dirty="0" err="1">
                <a:cs typeface="Calibri"/>
              </a:rPr>
              <a:t>ayant</a:t>
            </a:r>
            <a:r>
              <a:rPr lang="en-US" dirty="0">
                <a:cs typeface="Calibri"/>
              </a:rPr>
              <a:t> le Mirena </a:t>
            </a:r>
            <a:r>
              <a:rPr lang="en-US" dirty="0" err="1">
                <a:cs typeface="Calibri"/>
              </a:rPr>
              <a:t>à</a:t>
            </a:r>
            <a:r>
              <a:rPr lang="en-US" dirty="0">
                <a:cs typeface="Calibri"/>
              </a:rPr>
              <a:t> 3 – 12 – 60 </a:t>
            </a:r>
            <a:r>
              <a:rPr lang="en-US" dirty="0" err="1">
                <a:cs typeface="Calibri"/>
              </a:rPr>
              <a:t>mois</a:t>
            </a:r>
            <a:r>
              <a:rPr lang="en-US" dirty="0">
                <a:cs typeface="Calibri"/>
              </a:rPr>
              <a:t> post insertion, augmentation </a:t>
            </a:r>
            <a:r>
              <a:rPr lang="en-US" dirty="0" err="1">
                <a:cs typeface="Calibri"/>
              </a:rPr>
              <a:t>statistiquement</a:t>
            </a:r>
            <a:r>
              <a:rPr lang="en-US" dirty="0">
                <a:cs typeface="Calibri"/>
              </a:rPr>
              <a:t> significative.</a:t>
            </a:r>
          </a:p>
        </p:txBody>
      </p:sp>
      <p:sp>
        <p:nvSpPr>
          <p:cNvPr id="4" name="Espace réservé du numéro de diapositive 3"/>
          <p:cNvSpPr>
            <a:spLocks noGrp="1"/>
          </p:cNvSpPr>
          <p:nvPr>
            <p:ph type="sldNum" sz="quarter" idx="5"/>
          </p:nvPr>
        </p:nvSpPr>
        <p:spPr/>
        <p:txBody>
          <a:bodyPr/>
          <a:lstStyle/>
          <a:p>
            <a:fld id="{68386DDC-700C-804B-99AD-A960EE847443}" type="slidenum">
              <a:rPr lang="fr-CA" smtClean="0"/>
              <a:t>16</a:t>
            </a:fld>
            <a:endParaRPr lang="fr-CA"/>
          </a:p>
        </p:txBody>
      </p:sp>
    </p:spTree>
    <p:extLst>
      <p:ext uri="{BB962C8B-B14F-4D97-AF65-F5344CB8AC3E}">
        <p14:creationId xmlns:p14="http://schemas.microsoft.com/office/powerpoint/2010/main" val="316262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Seule étude qui démontre réellement une corrélation entre les VVC (et non seulement la colonisation) et le stérilet (3 mois post-insertion). La majorité des femmes colonisées au Candida présentaient des </a:t>
            </a:r>
            <a:r>
              <a:rPr lang="fr-CA" dirty="0" err="1"/>
              <a:t>sx</a:t>
            </a:r>
            <a:r>
              <a:rPr lang="fr-CA" dirty="0"/>
              <a:t> de VVC</a:t>
            </a:r>
            <a:endParaRPr lang="fr-FR" dirty="0"/>
          </a:p>
        </p:txBody>
      </p:sp>
      <p:sp>
        <p:nvSpPr>
          <p:cNvPr id="4" name="Espace réservé du numéro de diapositive 3"/>
          <p:cNvSpPr>
            <a:spLocks noGrp="1"/>
          </p:cNvSpPr>
          <p:nvPr>
            <p:ph type="sldNum" sz="quarter" idx="5"/>
          </p:nvPr>
        </p:nvSpPr>
        <p:spPr/>
        <p:txBody>
          <a:bodyPr/>
          <a:lstStyle/>
          <a:p>
            <a:fld id="{68386DDC-700C-804B-99AD-A960EE847443}" type="slidenum">
              <a:rPr lang="fr-CA" smtClean="0"/>
              <a:t>17</a:t>
            </a:fld>
            <a:endParaRPr lang="fr-CA"/>
          </a:p>
        </p:txBody>
      </p:sp>
    </p:spTree>
    <p:extLst>
      <p:ext uri="{BB962C8B-B14F-4D97-AF65-F5344CB8AC3E}">
        <p14:creationId xmlns:p14="http://schemas.microsoft.com/office/powerpoint/2010/main" val="333567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1 étude sur 5 ans</a:t>
            </a:r>
          </a:p>
          <a:p>
            <a:r>
              <a:rPr lang="fr-CA"/>
              <a:t>2 études sur 10 qui étudiaient la corrélation entre candida et présence de vulvovaginite </a:t>
            </a:r>
          </a:p>
          <a:p>
            <a:r>
              <a:rPr lang="fr-CA"/>
              <a:t>Études récentes après 2014</a:t>
            </a:r>
          </a:p>
          <a:p>
            <a:r>
              <a:rPr lang="fr-CA"/>
              <a:t>Plusieurs conclusions similaires au travers des études </a:t>
            </a:r>
          </a:p>
        </p:txBody>
      </p:sp>
      <p:sp>
        <p:nvSpPr>
          <p:cNvPr id="4" name="Slide Number Placeholder 3"/>
          <p:cNvSpPr>
            <a:spLocks noGrp="1"/>
          </p:cNvSpPr>
          <p:nvPr>
            <p:ph type="sldNum" sz="quarter" idx="5"/>
          </p:nvPr>
        </p:nvSpPr>
        <p:spPr/>
        <p:txBody>
          <a:bodyPr/>
          <a:lstStyle/>
          <a:p>
            <a:fld id="{68386DDC-700C-804B-99AD-A960EE847443}" type="slidenum">
              <a:rPr lang="fr-CA" smtClean="0"/>
              <a:t>18</a:t>
            </a:fld>
            <a:endParaRPr lang="fr-CA"/>
          </a:p>
        </p:txBody>
      </p:sp>
    </p:spTree>
    <p:extLst>
      <p:ext uri="{BB962C8B-B14F-4D97-AF65-F5344CB8AC3E}">
        <p14:creationId xmlns:p14="http://schemas.microsoft.com/office/powerpoint/2010/main" val="1159715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Populations étudiées dans près du 2/3 de nos études ne ressemblent pas à celles d’Amérique du Nord, </a:t>
            </a:r>
            <a:r>
              <a:rPr lang="fr-CA" dirty="0" err="1"/>
              <a:t>tranférabilité</a:t>
            </a:r>
            <a:r>
              <a:rPr lang="fr-CA" dirty="0"/>
              <a:t> limitée</a:t>
            </a:r>
          </a:p>
          <a:p>
            <a:r>
              <a:rPr lang="fr-CA" dirty="0"/>
              <a:t>Exclusion quasi-systématique des personnes avec </a:t>
            </a:r>
            <a:r>
              <a:rPr lang="fr-CA" dirty="0" err="1"/>
              <a:t>fdr</a:t>
            </a:r>
            <a:r>
              <a:rPr lang="fr-CA" dirty="0"/>
              <a:t> Candida  </a:t>
            </a:r>
          </a:p>
          <a:p>
            <a:r>
              <a:rPr lang="fr-CA" dirty="0"/>
              <a:t>Simple insu (éthique vu recherche de contraception par les participantes)</a:t>
            </a:r>
          </a:p>
          <a:p>
            <a:r>
              <a:rPr lang="fr-CA" dirty="0"/>
              <a:t>Usage de spéculum pas absolument nécessaire (méthode invasive)</a:t>
            </a:r>
          </a:p>
          <a:p>
            <a:r>
              <a:rPr lang="fr-CA" dirty="0"/>
              <a:t>Peu de groupes contrôle, surtout dans les études transversales</a:t>
            </a:r>
          </a:p>
          <a:p>
            <a:endParaRPr lang="fr-CA" dirty="0"/>
          </a:p>
          <a:p>
            <a:r>
              <a:rPr lang="fr-CA" dirty="0"/>
              <a:t>Méthode dx de faible qualité (microscopie) </a:t>
            </a:r>
          </a:p>
          <a:p>
            <a:pPr marL="0" indent="0">
              <a:buFontTx/>
              <a:buNone/>
            </a:pPr>
            <a:r>
              <a:rPr lang="fr-CA" dirty="0"/>
              <a:t>Pas de corrélation avec </a:t>
            </a:r>
            <a:r>
              <a:rPr lang="fr-CA" dirty="0" err="1"/>
              <a:t>sx</a:t>
            </a:r>
            <a:r>
              <a:rPr lang="fr-CA" dirty="0"/>
              <a:t> cliniques de candida (étude surtout sur la colonisation)</a:t>
            </a:r>
          </a:p>
          <a:p>
            <a:endParaRPr lang="fr-CA" dirty="0"/>
          </a:p>
        </p:txBody>
      </p:sp>
      <p:sp>
        <p:nvSpPr>
          <p:cNvPr id="4" name="Slide Number Placeholder 3"/>
          <p:cNvSpPr>
            <a:spLocks noGrp="1"/>
          </p:cNvSpPr>
          <p:nvPr>
            <p:ph type="sldNum" sz="quarter" idx="5"/>
          </p:nvPr>
        </p:nvSpPr>
        <p:spPr/>
        <p:txBody>
          <a:bodyPr/>
          <a:lstStyle/>
          <a:p>
            <a:fld id="{68386DDC-700C-804B-99AD-A960EE847443}" type="slidenum">
              <a:rPr lang="fr-CA" smtClean="0"/>
              <a:t>19</a:t>
            </a:fld>
            <a:endParaRPr lang="fr-CA"/>
          </a:p>
        </p:txBody>
      </p:sp>
    </p:spTree>
    <p:extLst>
      <p:ext uri="{BB962C8B-B14F-4D97-AF65-F5344CB8AC3E}">
        <p14:creationId xmlns:p14="http://schemas.microsoft.com/office/powerpoint/2010/main" val="415982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68386DDC-700C-804B-99AD-A960EE847443}" type="slidenum">
              <a:rPr lang="fr-CA" smtClean="0"/>
              <a:t>2</a:t>
            </a:fld>
            <a:endParaRPr lang="fr-CA"/>
          </a:p>
        </p:txBody>
      </p:sp>
    </p:spTree>
    <p:extLst>
      <p:ext uri="{BB962C8B-B14F-4D97-AF65-F5344CB8AC3E}">
        <p14:creationId xmlns:p14="http://schemas.microsoft.com/office/powerpoint/2010/main" val="160277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514350" lvl="1" indent="-285750">
              <a:spcBef>
                <a:spcPts val="1000"/>
              </a:spcBef>
              <a:buChar char="•"/>
            </a:pPr>
            <a:r>
              <a:rPr lang="fr-FR"/>
              <a:t>La majorité des études mentionnées démontraient un lien entre la présence de candida au niveau du microbiote vaginal et l'utilisation du stérilet </a:t>
            </a:r>
            <a:endParaRPr lang="en-US"/>
          </a:p>
          <a:p>
            <a:pPr marL="514350" lvl="1" indent="-285750">
              <a:spcBef>
                <a:spcPts val="1000"/>
              </a:spcBef>
              <a:buChar char="•"/>
            </a:pPr>
            <a:r>
              <a:rPr lang="fr-FR"/>
              <a:t>Seulement 2 études ont tenté de corréler cliniquement la présence de candida aux </a:t>
            </a:r>
            <a:r>
              <a:rPr lang="fr-FR" err="1"/>
              <a:t>sx</a:t>
            </a:r>
            <a:r>
              <a:rPr lang="fr-FR"/>
              <a:t> cliniques de VVC, peu de conclusions peuvent être tirées à ce sujet</a:t>
            </a:r>
            <a:endParaRPr lang="fr-FR">
              <a:cs typeface="Calibri"/>
            </a:endParaRPr>
          </a:p>
          <a:p>
            <a:pPr marL="514350" lvl="1" indent="-285750">
              <a:spcBef>
                <a:spcPts val="1000"/>
              </a:spcBef>
              <a:buChar char="•"/>
            </a:pPr>
            <a:r>
              <a:rPr lang="fr-FR"/>
              <a:t>L'étape entre la colonisation à la vaginite n'est pas encore complètement comprise &amp; démontrerait l'importance des facteurs de l'hôte, le stérilet pourrait-il être un facteur contributif ?</a:t>
            </a:r>
            <a:endParaRPr lang="fr-CA"/>
          </a:p>
          <a:p>
            <a:pPr marL="514350" lvl="1" indent="-285750">
              <a:spcBef>
                <a:spcPts val="1000"/>
              </a:spcBef>
              <a:buChar char="•"/>
            </a:pPr>
            <a:r>
              <a:rPr lang="fr-FR"/>
              <a:t>Considérant le lien entre la colonisation à Candida et le stérilet, si une patiente présente des VVC répétées/</a:t>
            </a:r>
            <a:r>
              <a:rPr lang="fr-FR" err="1"/>
              <a:t>fdr</a:t>
            </a:r>
            <a:r>
              <a:rPr lang="fr-FR"/>
              <a:t> de VVC, le retrait du stérilet pourrait être envisagé et il serait pertinent de considérer une autre méthode de contraception. Une des études suggérait la </a:t>
            </a:r>
            <a:r>
              <a:rPr lang="fr-FR" err="1"/>
              <a:t>mini-pilule</a:t>
            </a:r>
            <a:r>
              <a:rPr lang="fr-FR"/>
              <a:t> / implant progestatif, car les données semblaient démontrer un effet protecteur au niveau de la flore, mais ça serait à étudier davantage.</a:t>
            </a:r>
            <a:endParaRPr lang="fr-FR">
              <a:cs typeface="Calibri" panose="020F0502020204030204"/>
            </a:endParaRPr>
          </a:p>
          <a:p>
            <a:pPr marL="514350" lvl="1" indent="-285750">
              <a:spcBef>
                <a:spcPts val="1000"/>
              </a:spcBef>
              <a:buChar char="•"/>
            </a:pPr>
            <a:r>
              <a:rPr lang="fr-FR">
                <a:cs typeface="Calibri" panose="020F0502020204030204"/>
              </a:rPr>
              <a:t>Encore peu d'études sur le microbiote vaginale et aucune étude nord-américaine qui pourrait nous pister davantage dans notre pratique. </a:t>
            </a:r>
          </a:p>
        </p:txBody>
      </p:sp>
      <p:sp>
        <p:nvSpPr>
          <p:cNvPr id="4" name="Espace réservé du numéro de diapositive 3"/>
          <p:cNvSpPr>
            <a:spLocks noGrp="1"/>
          </p:cNvSpPr>
          <p:nvPr>
            <p:ph type="sldNum" sz="quarter" idx="5"/>
          </p:nvPr>
        </p:nvSpPr>
        <p:spPr/>
        <p:txBody>
          <a:bodyPr/>
          <a:lstStyle/>
          <a:p>
            <a:fld id="{68386DDC-700C-804B-99AD-A960EE847443}" type="slidenum">
              <a:rPr lang="fr-CA" smtClean="0"/>
              <a:t>20</a:t>
            </a:fld>
            <a:endParaRPr lang="fr-CA"/>
          </a:p>
        </p:txBody>
      </p:sp>
    </p:spTree>
    <p:extLst>
      <p:ext uri="{BB962C8B-B14F-4D97-AF65-F5344CB8AC3E}">
        <p14:creationId xmlns:p14="http://schemas.microsoft.com/office/powerpoint/2010/main" val="3735948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68386DDC-700C-804B-99AD-A960EE847443}" type="slidenum">
              <a:rPr lang="fr-CA" smtClean="0"/>
              <a:t>21</a:t>
            </a:fld>
            <a:endParaRPr lang="fr-CA"/>
          </a:p>
        </p:txBody>
      </p:sp>
    </p:spTree>
    <p:extLst>
      <p:ext uri="{BB962C8B-B14F-4D97-AF65-F5344CB8AC3E}">
        <p14:creationId xmlns:p14="http://schemas.microsoft.com/office/powerpoint/2010/main" val="384595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Selon le Lancet en 2007 :</a:t>
            </a:r>
          </a:p>
          <a:p>
            <a:r>
              <a:rPr lang="fr-CA"/>
              <a:t>Aux États-Unis, environ 70-75% des femmes/personnes avec un utérus auront au moins une vulvovaginite à Candida </a:t>
            </a:r>
            <a:r>
              <a:rPr lang="fr-CA" err="1"/>
              <a:t>spp</a:t>
            </a:r>
            <a:r>
              <a:rPr lang="fr-CA"/>
              <a:t> (VVC)</a:t>
            </a:r>
            <a:endParaRPr lang="fr-CA" baseline="30000"/>
          </a:p>
          <a:p>
            <a:pPr lvl="1"/>
            <a:r>
              <a:rPr lang="fr-CA"/>
              <a:t>40 à 50% auront des vaginites récurrentes</a:t>
            </a:r>
          </a:p>
          <a:p>
            <a:pPr lvl="1"/>
            <a:r>
              <a:rPr lang="fr-CA"/>
              <a:t>Statistiques probablement sous-estimées 2</a:t>
            </a:r>
            <a:r>
              <a:rPr lang="fr-CA" baseline="30000"/>
              <a:t>nd</a:t>
            </a:r>
            <a:r>
              <a:rPr lang="fr-CA"/>
              <a:t> vente libre d’antifongiques</a:t>
            </a:r>
          </a:p>
          <a:p>
            <a:r>
              <a:rPr lang="fr-CA"/>
              <a:t>FDR VVC : diabète, immunosuppression (ex. VIH), usage antibiotique récent, grossesse, génétique, habitudes sexuelles, habitudes comportementales</a:t>
            </a:r>
          </a:p>
          <a:p>
            <a:r>
              <a:rPr lang="fr-CA"/>
              <a:t>Diagnostic : </a:t>
            </a:r>
          </a:p>
          <a:p>
            <a:pPr lvl="1"/>
            <a:r>
              <a:rPr lang="fr-CA"/>
              <a:t>Meilleur test : culture selon plusieurs sources et les guidelines de la CDC</a:t>
            </a:r>
          </a:p>
          <a:p>
            <a:pPr lvl="1"/>
            <a:r>
              <a:rPr lang="fr-CA"/>
              <a:t>Microscopie : détecte 50% des Candida positives à la culture</a:t>
            </a:r>
            <a:endParaRPr lang="fr-CA" sz="1500" baseline="30000"/>
          </a:p>
          <a:p>
            <a:pPr lvl="1"/>
            <a:r>
              <a:rPr lang="fr-CA"/>
              <a:t>Pap-test : détecte 25% des Candida positives à la culture</a:t>
            </a:r>
          </a:p>
          <a:p>
            <a:endParaRPr lang="fr-CA"/>
          </a:p>
        </p:txBody>
      </p:sp>
      <p:sp>
        <p:nvSpPr>
          <p:cNvPr id="4" name="Slide Number Placeholder 3"/>
          <p:cNvSpPr>
            <a:spLocks noGrp="1"/>
          </p:cNvSpPr>
          <p:nvPr>
            <p:ph type="sldNum" sz="quarter" idx="5"/>
          </p:nvPr>
        </p:nvSpPr>
        <p:spPr/>
        <p:txBody>
          <a:bodyPr/>
          <a:lstStyle/>
          <a:p>
            <a:fld id="{68386DDC-700C-804B-99AD-A960EE847443}" type="slidenum">
              <a:rPr lang="fr-CA" smtClean="0"/>
              <a:t>3</a:t>
            </a:fld>
            <a:endParaRPr lang="fr-CA"/>
          </a:p>
        </p:txBody>
      </p:sp>
    </p:spTree>
    <p:extLst>
      <p:ext uri="{BB962C8B-B14F-4D97-AF65-F5344CB8AC3E}">
        <p14:creationId xmlns:p14="http://schemas.microsoft.com/office/powerpoint/2010/main" val="111447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Choix du stérilet </a:t>
            </a:r>
          </a:p>
          <a:p>
            <a:pPr marL="171450" indent="-171450">
              <a:buFontTx/>
              <a:buChar char="-"/>
            </a:pPr>
            <a:r>
              <a:rPr lang="fr-CA"/>
              <a:t>Moyen de contraception répandu et efficace</a:t>
            </a:r>
          </a:p>
          <a:p>
            <a:pPr marL="171450" indent="-171450">
              <a:buFontTx/>
              <a:buChar char="-"/>
            </a:pPr>
            <a:r>
              <a:rPr lang="fr-CA"/>
              <a:t>Durée 5 à 10 ans</a:t>
            </a:r>
          </a:p>
          <a:p>
            <a:pPr marL="171450" indent="-171450">
              <a:buFontTx/>
              <a:buChar char="-"/>
            </a:pPr>
            <a:r>
              <a:rPr lang="fr-CA">
                <a:cs typeface="Calibri"/>
              </a:rPr>
              <a:t>Répandu comme choix de contraception, quasiment 12% des femmes au Québec avait utilisé un stérilet dans la dernière année</a:t>
            </a:r>
            <a:endParaRPr lang="fr-CA"/>
          </a:p>
          <a:p>
            <a:pPr marL="171450" indent="-171450">
              <a:buFontTx/>
              <a:buChar char="-"/>
            </a:pPr>
            <a:endParaRPr lang="fr-CA">
              <a:cs typeface="Calibri" panose="020F0502020204030204"/>
            </a:endParaRPr>
          </a:p>
          <a:p>
            <a:r>
              <a:rPr lang="fr-CA">
                <a:cs typeface="Calibri" panose="020F0502020204030204"/>
              </a:rPr>
              <a:t>Toutefois, comme il s'agit tout de même d'un corps étranger que l'on insère dans l'utérus et que les effets des contraceptifs sur le microbiote vaginal avait été peu étudié comme possible effet secondaire, nous nous sommes questionnées à savoir si le stérilet pouvait augmenter le risque de faire une vaginite à Candida?</a:t>
            </a:r>
          </a:p>
          <a:p>
            <a:pPr marL="171450" indent="-171450">
              <a:buChar char="-"/>
            </a:pPr>
            <a:endParaRPr lang="fr-CA"/>
          </a:p>
          <a:p>
            <a:pPr marL="0" indent="0">
              <a:buFontTx/>
              <a:buNone/>
            </a:pPr>
            <a:r>
              <a:rPr lang="fr-CA"/>
              <a:t>Note : il n’y a pas de méta-analyse sur le lien entre la </a:t>
            </a:r>
            <a:r>
              <a:rPr lang="fr-CA" err="1"/>
              <a:t>vaginose</a:t>
            </a:r>
            <a:r>
              <a:rPr lang="fr-CA"/>
              <a:t> bactérienne et le port de stérilet. Choix de la vaginite à candida pour notre étude par préférence.</a:t>
            </a:r>
          </a:p>
          <a:p>
            <a:pPr marL="0" indent="0">
              <a:buFontTx/>
              <a:buNone/>
            </a:pPr>
            <a:endParaRPr lang="fr-CA"/>
          </a:p>
        </p:txBody>
      </p:sp>
      <p:sp>
        <p:nvSpPr>
          <p:cNvPr id="4" name="Slide Number Placeholder 3"/>
          <p:cNvSpPr>
            <a:spLocks noGrp="1"/>
          </p:cNvSpPr>
          <p:nvPr>
            <p:ph type="sldNum" sz="quarter" idx="5"/>
          </p:nvPr>
        </p:nvSpPr>
        <p:spPr/>
        <p:txBody>
          <a:bodyPr/>
          <a:lstStyle/>
          <a:p>
            <a:fld id="{68386DDC-700C-804B-99AD-A960EE847443}" type="slidenum">
              <a:rPr lang="fr-CA" smtClean="0"/>
              <a:t>4</a:t>
            </a:fld>
            <a:endParaRPr lang="fr-CA"/>
          </a:p>
        </p:txBody>
      </p:sp>
    </p:spTree>
    <p:extLst>
      <p:ext uri="{BB962C8B-B14F-4D97-AF65-F5344CB8AC3E}">
        <p14:creationId xmlns:p14="http://schemas.microsoft.com/office/powerpoint/2010/main" val="199496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2Note : usage de « personnes avec un utérus »  dans notre PICO à visée inclusive mais dans les recherches on parle surtout de femmes (pas de mention de la diversité de genre).</a:t>
            </a:r>
          </a:p>
          <a:p>
            <a:endParaRPr lang="fr-CA"/>
          </a:p>
          <a:p>
            <a:r>
              <a:rPr lang="fr-CA"/>
              <a:t>P : personnes avec utérus </a:t>
            </a:r>
          </a:p>
          <a:p>
            <a:r>
              <a:rPr lang="fr-CA"/>
              <a:t>I : usage de stérilet (peu importe le type)</a:t>
            </a:r>
          </a:p>
          <a:p>
            <a:r>
              <a:rPr lang="fr-CA"/>
              <a:t>C : autres méthodes contraceptive en incluant l’absence de méthode contraceptive</a:t>
            </a:r>
          </a:p>
          <a:p>
            <a:r>
              <a:rPr lang="fr-CA"/>
              <a:t>O : Vaginite à levure </a:t>
            </a:r>
          </a:p>
          <a:p>
            <a:endParaRPr lang="fr-CA"/>
          </a:p>
          <a:p>
            <a:r>
              <a:rPr lang="fr-CA"/>
              <a:t>Note : ici nous recherchons surtout une vaginite symptomatique </a:t>
            </a:r>
          </a:p>
          <a:p>
            <a:endParaRPr lang="fr-CA"/>
          </a:p>
          <a:p>
            <a:r>
              <a:rPr lang="fr-CA"/>
              <a:t>215 articles ont été identifiés</a:t>
            </a:r>
          </a:p>
          <a:p>
            <a:r>
              <a:rPr lang="fr-CA"/>
              <a:t>46 depuis 2014  </a:t>
            </a:r>
          </a:p>
          <a:p>
            <a:r>
              <a:rPr lang="fr-CA"/>
              <a:t>Nous avons exclu les articles abordant la période néonatale, les traitements de vaginite chronique, les études spécifiquement sur le biofilm (et non les simples sécrétions vaginales), les études moléculaires et les études sur les rats</a:t>
            </a:r>
          </a:p>
          <a:p>
            <a:endParaRPr lang="fr-CA"/>
          </a:p>
          <a:p>
            <a:r>
              <a:rPr lang="fr-CA"/>
              <a:t>Nous avons retenu 10 articles.</a:t>
            </a:r>
          </a:p>
          <a:p>
            <a:endParaRPr lang="fr-CA"/>
          </a:p>
          <a:p>
            <a:r>
              <a:rPr lang="fr-CA"/>
              <a:t>Si la question posée : </a:t>
            </a:r>
          </a:p>
          <a:p>
            <a:r>
              <a:rPr lang="fr-CA" err="1"/>
              <a:t>Moniliasis</a:t>
            </a:r>
            <a:r>
              <a:rPr lang="fr-CA"/>
              <a:t> = </a:t>
            </a:r>
            <a:r>
              <a:rPr lang="fr-CA" err="1"/>
              <a:t>candidiase</a:t>
            </a:r>
            <a:r>
              <a:rPr lang="fr-CA"/>
              <a:t> </a:t>
            </a:r>
          </a:p>
        </p:txBody>
      </p:sp>
      <p:sp>
        <p:nvSpPr>
          <p:cNvPr id="4" name="Slide Number Placeholder 3"/>
          <p:cNvSpPr>
            <a:spLocks noGrp="1"/>
          </p:cNvSpPr>
          <p:nvPr>
            <p:ph type="sldNum" sz="quarter" idx="5"/>
          </p:nvPr>
        </p:nvSpPr>
        <p:spPr/>
        <p:txBody>
          <a:bodyPr/>
          <a:lstStyle/>
          <a:p>
            <a:fld id="{68386DDC-700C-804B-99AD-A960EE847443}" type="slidenum">
              <a:rPr lang="fr-CA" smtClean="0"/>
              <a:t>5</a:t>
            </a:fld>
            <a:endParaRPr lang="fr-CA"/>
          </a:p>
        </p:txBody>
      </p:sp>
    </p:spTree>
    <p:extLst>
      <p:ext uri="{BB962C8B-B14F-4D97-AF65-F5344CB8AC3E}">
        <p14:creationId xmlns:p14="http://schemas.microsoft.com/office/powerpoint/2010/main" val="82557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68386DDC-700C-804B-99AD-A960EE847443}" type="slidenum">
              <a:rPr lang="fr-CA" smtClean="0"/>
              <a:t>6</a:t>
            </a:fld>
            <a:endParaRPr lang="fr-CA"/>
          </a:p>
        </p:txBody>
      </p:sp>
    </p:spTree>
    <p:extLst>
      <p:ext uri="{BB962C8B-B14F-4D97-AF65-F5344CB8AC3E}">
        <p14:creationId xmlns:p14="http://schemas.microsoft.com/office/powerpoint/2010/main" val="268301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a:solidFill>
                  <a:schemeClr val="lt1"/>
                </a:solidFill>
                <a:effectLst/>
              </a:rPr>
              <a:t>Abdul-Aziz et al (2019)</a:t>
            </a:r>
            <a:r>
              <a:rPr lang="fr-CA" sz="1200" b="0" kern="1200" noProof="0">
                <a:solidFill>
                  <a:schemeClr val="lt1"/>
                </a:solidFill>
                <a:effectLst/>
              </a:rPr>
              <a:t> :</a:t>
            </a:r>
            <a:endParaRPr lang="fr-CA" sz="1200" b="0" kern="1200" noProof="0">
              <a:solidFill>
                <a:schemeClr val="lt1"/>
              </a:solidFill>
              <a:effectLst/>
              <a:cs typeface="Calibri"/>
            </a:endParaRPr>
          </a:p>
          <a:p>
            <a:pPr>
              <a:defRPr/>
            </a:pPr>
            <a:r>
              <a:rPr lang="fr-CA" sz="1200" b="0" kern="1200" noProof="0">
                <a:solidFill>
                  <a:schemeClr val="lt1"/>
                </a:solidFill>
                <a:effectLst/>
                <a:latin typeface="+mn-lt"/>
                <a:ea typeface="+mn-ea"/>
                <a:cs typeface="+mn-cs"/>
              </a:rPr>
              <a:t>Étude transversale dans la capitale du </a:t>
            </a:r>
            <a:r>
              <a:rPr lang="fr-CA" sz="1200" b="0" kern="1200" noProof="0" err="1">
                <a:solidFill>
                  <a:schemeClr val="lt1"/>
                </a:solidFill>
                <a:effectLst/>
                <a:latin typeface="+mn-lt"/>
                <a:ea typeface="+mn-ea"/>
                <a:cs typeface="+mn-cs"/>
              </a:rPr>
              <a:t>Yemen</a:t>
            </a:r>
            <a:r>
              <a:rPr lang="fr-CA" sz="1200" b="0" kern="1200" noProof="0">
                <a:solidFill>
                  <a:schemeClr val="lt1"/>
                </a:solidFill>
                <a:effectLst/>
                <a:latin typeface="+mn-lt"/>
                <a:ea typeface="+mn-ea"/>
                <a:cs typeface="+mn-cs"/>
              </a:rPr>
              <a:t> sur les femmes en âge de reproduction cherchant des soins de première ligne</a:t>
            </a:r>
            <a:r>
              <a:rPr lang="fr-CA">
                <a:solidFill>
                  <a:schemeClr val="lt1"/>
                </a:solidFill>
              </a:rPr>
              <a:t> </a:t>
            </a:r>
            <a:endParaRPr lang="fr-CA" sz="1200" b="0" kern="1200" noProof="0">
              <a:solidFill>
                <a:schemeClr val="lt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kern="1200" noProof="0">
                <a:solidFill>
                  <a:schemeClr val="lt1"/>
                </a:solidFill>
                <a:effectLst/>
                <a:latin typeface="+mn-lt"/>
                <a:ea typeface="+mn-ea"/>
                <a:cs typeface="+mn-cs"/>
              </a:rPr>
              <a:t>Questionnaire démographique administré dans 4 centres de santé choisis au hasard</a:t>
            </a:r>
            <a:endParaRPr lang="fr-CA" sz="1200" b="0" kern="1200" noProof="0">
              <a:solidFill>
                <a:schemeClr val="lt1"/>
              </a:solidFill>
              <a:effectLst/>
              <a:latin typeface="+mn-lt"/>
              <a:cs typeface="Calibri"/>
            </a:endParaRPr>
          </a:p>
          <a:p>
            <a:pPr>
              <a:defRPr/>
            </a:pPr>
            <a:r>
              <a:rPr lang="fr-CA" sz="1200" b="0" kern="1200" noProof="0">
                <a:solidFill>
                  <a:schemeClr val="lt1"/>
                </a:solidFill>
                <a:effectLst/>
                <a:latin typeface="+mn-lt"/>
                <a:ea typeface="+mn-ea"/>
                <a:cs typeface="+mn-cs"/>
              </a:rPr>
              <a:t>Analyse pour la détection de candida validées (culture et microscopie)</a:t>
            </a:r>
            <a:r>
              <a:rPr lang="en-US" sz="1200" b="0" kern="1200" noProof="0">
                <a:solidFill>
                  <a:schemeClr val="lt1"/>
                </a:solidFill>
                <a:effectLst/>
                <a:latin typeface="+mn-lt"/>
                <a:ea typeface="+mn-ea"/>
                <a:cs typeface="+mn-cs"/>
              </a:rPr>
              <a:t> ET </a:t>
            </a:r>
            <a:r>
              <a:rPr lang="en-US" sz="1200" b="0" kern="1200" noProof="0" err="1">
                <a:solidFill>
                  <a:schemeClr val="lt1"/>
                </a:solidFill>
                <a:effectLst/>
                <a:latin typeface="+mn-lt"/>
                <a:ea typeface="+mn-ea"/>
                <a:cs typeface="+mn-cs"/>
              </a:rPr>
              <a:t>vaginose</a:t>
            </a:r>
            <a:r>
              <a:rPr lang="en-US" sz="1200" b="0" kern="1200" noProof="0">
                <a:solidFill>
                  <a:schemeClr val="lt1"/>
                </a:solidFill>
                <a:effectLst/>
                <a:latin typeface="+mn-lt"/>
                <a:ea typeface="+mn-ea"/>
                <a:cs typeface="+mn-cs"/>
              </a:rPr>
              <a:t> </a:t>
            </a:r>
            <a:r>
              <a:rPr lang="en-US" sz="1200" b="0" kern="1200" noProof="0" err="1">
                <a:solidFill>
                  <a:schemeClr val="lt1"/>
                </a:solidFill>
                <a:effectLst/>
                <a:latin typeface="+mn-lt"/>
                <a:ea typeface="+mn-ea"/>
                <a:cs typeface="+mn-cs"/>
              </a:rPr>
              <a:t>bactérienne</a:t>
            </a:r>
            <a:r>
              <a:rPr lang="en-US" sz="1200" b="0" kern="1200" noProof="0">
                <a:solidFill>
                  <a:schemeClr val="lt1"/>
                </a:solidFill>
                <a:effectLst/>
                <a:latin typeface="+mn-lt"/>
                <a:ea typeface="+mn-ea"/>
                <a:cs typeface="+mn-cs"/>
              </a:rPr>
              <a:t>/trichomonas vaginalis</a:t>
            </a:r>
            <a:r>
              <a:rPr lang="en-US">
                <a:solidFill>
                  <a:schemeClr val="lt1"/>
                </a:solidFill>
              </a:rPr>
              <a:t> </a:t>
            </a:r>
          </a:p>
          <a:p>
            <a:pPr>
              <a:defRPr/>
            </a:pPr>
            <a:endParaRPr lang="en-US">
              <a:solidFill>
                <a:schemeClr val="lt1"/>
              </a:solidFill>
              <a:cs typeface="Calibri"/>
            </a:endParaRPr>
          </a:p>
          <a:p>
            <a:pPr>
              <a:defRPr/>
            </a:pPr>
            <a:r>
              <a:rPr lang="en-US" err="1">
                <a:solidFill>
                  <a:schemeClr val="lt1"/>
                </a:solidFill>
                <a:cs typeface="Calibri"/>
              </a:rPr>
              <a:t>Eleuterio</a:t>
            </a:r>
            <a:r>
              <a:rPr lang="en-US">
                <a:solidFill>
                  <a:schemeClr val="lt1"/>
                </a:solidFill>
                <a:cs typeface="Calibri"/>
              </a:rPr>
              <a:t> Junior et al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lt1"/>
                </a:solidFill>
                <a:cs typeface="Calibri"/>
              </a:rPr>
              <a:t>Étude </a:t>
            </a:r>
            <a:r>
              <a:rPr lang="en-US" err="1">
                <a:solidFill>
                  <a:schemeClr val="lt1"/>
                </a:solidFill>
                <a:cs typeface="Calibri"/>
              </a:rPr>
              <a:t>transversale</a:t>
            </a:r>
            <a:r>
              <a:rPr lang="en-US">
                <a:solidFill>
                  <a:schemeClr val="lt1"/>
                </a:solidFill>
                <a:cs typeface="Calibri"/>
              </a:rPr>
              <a:t> au </a:t>
            </a:r>
            <a:r>
              <a:rPr lang="en-US" err="1">
                <a:solidFill>
                  <a:schemeClr val="lt1"/>
                </a:solidFill>
                <a:cs typeface="Calibri"/>
              </a:rPr>
              <a:t>Brésil</a:t>
            </a:r>
            <a:r>
              <a:rPr lang="en-US">
                <a:solidFill>
                  <a:schemeClr val="lt1"/>
                </a:solidFill>
                <a:cs typeface="Calibri"/>
              </a:rPr>
              <a:t> qui étude la presence de candida, </a:t>
            </a:r>
            <a:r>
              <a:rPr lang="en-US" err="1">
                <a:solidFill>
                  <a:schemeClr val="lt1"/>
                </a:solidFill>
                <a:cs typeface="Calibri"/>
              </a:rPr>
              <a:t>vaginose</a:t>
            </a:r>
            <a:r>
              <a:rPr lang="en-US">
                <a:solidFill>
                  <a:schemeClr val="lt1"/>
                </a:solidFill>
                <a:cs typeface="Calibri"/>
              </a:rPr>
              <a:t> </a:t>
            </a:r>
            <a:r>
              <a:rPr lang="en-US" err="1">
                <a:solidFill>
                  <a:schemeClr val="lt1"/>
                </a:solidFill>
                <a:cs typeface="Calibri"/>
              </a:rPr>
              <a:t>bactérienne</a:t>
            </a:r>
            <a:r>
              <a:rPr lang="en-US">
                <a:solidFill>
                  <a:schemeClr val="lt1"/>
                </a:solidFill>
                <a:cs typeface="Calibri"/>
              </a:rPr>
              <a:t>, inflammation, </a:t>
            </a:r>
            <a:r>
              <a:rPr lang="en-US" err="1">
                <a:solidFill>
                  <a:schemeClr val="lt1"/>
                </a:solidFill>
                <a:cs typeface="Calibri"/>
              </a:rPr>
              <a:t>atypie</a:t>
            </a:r>
            <a:r>
              <a:rPr lang="en-US">
                <a:solidFill>
                  <a:schemeClr val="lt1"/>
                </a:solidFill>
                <a:cs typeface="Calibri"/>
              </a:rPr>
              <a:t> </a:t>
            </a:r>
            <a:r>
              <a:rPr lang="en-US" err="1">
                <a:solidFill>
                  <a:schemeClr val="lt1"/>
                </a:solidFill>
                <a:cs typeface="Calibri"/>
              </a:rPr>
              <a:t>cellulaire</a:t>
            </a:r>
            <a:r>
              <a:rPr lang="en-US">
                <a:solidFill>
                  <a:schemeClr val="lt1"/>
                </a:solidFill>
                <a:cs typeface="Calibri"/>
              </a:rPr>
              <a:t> et </a:t>
            </a:r>
            <a:r>
              <a:rPr lang="en-US" err="1">
                <a:solidFill>
                  <a:schemeClr val="lt1"/>
                </a:solidFill>
                <a:cs typeface="Calibri"/>
              </a:rPr>
              <a:t>cytolyse</a:t>
            </a:r>
            <a:r>
              <a:rPr lang="en-US">
                <a:solidFill>
                  <a:schemeClr val="lt1"/>
                </a:solidFill>
                <a:cs typeface="Calibri"/>
              </a:rPr>
              <a:t> chez </a:t>
            </a:r>
            <a:r>
              <a:rPr lang="fr-CA" sz="1200" kern="1200">
                <a:solidFill>
                  <a:schemeClr val="dk1"/>
                </a:solidFill>
                <a:effectLst/>
                <a:latin typeface="+mn-lt"/>
                <a:ea typeface="+mn-ea"/>
                <a:cs typeface="+mn-cs"/>
              </a:rPr>
              <a:t>des </a:t>
            </a:r>
            <a:r>
              <a:rPr lang="fr-CA" sz="1200" kern="1200" err="1">
                <a:solidFill>
                  <a:schemeClr val="dk1"/>
                </a:solidFill>
                <a:effectLst/>
                <a:latin typeface="+mn-lt"/>
                <a:ea typeface="+mn-ea"/>
                <a:cs typeface="+mn-cs"/>
              </a:rPr>
              <a:t>emmes</a:t>
            </a:r>
            <a:r>
              <a:rPr lang="fr-CA" sz="1200" kern="1200">
                <a:solidFill>
                  <a:schemeClr val="dk1"/>
                </a:solidFill>
                <a:effectLst/>
                <a:latin typeface="+mn-lt"/>
                <a:ea typeface="+mn-ea"/>
                <a:cs typeface="+mn-cs"/>
              </a:rPr>
              <a:t> en âge de reproduction et sexuellement actives. N = 16 134 (étude avec le plus de participants). 3 groupes : #1 stérilet LNG, #2 stérilet cuivre et #3 contrôle (le plus grand 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err="1">
                <a:solidFill>
                  <a:schemeClr val="dk1"/>
                </a:solidFill>
                <a:effectLst/>
                <a:latin typeface="+mn-lt"/>
                <a:ea typeface="+mn-ea"/>
                <a:cs typeface="+mn-cs"/>
              </a:rPr>
              <a:t>Songur</a:t>
            </a:r>
            <a:r>
              <a:rPr lang="fr-CA" sz="1200" kern="1200">
                <a:solidFill>
                  <a:schemeClr val="dk1"/>
                </a:solidFill>
                <a:effectLst/>
                <a:latin typeface="+mn-lt"/>
                <a:ea typeface="+mn-ea"/>
                <a:cs typeface="+mn-cs"/>
              </a:rPr>
              <a:t> </a:t>
            </a:r>
            <a:r>
              <a:rPr lang="fr-CA" sz="1200" kern="1200" err="1">
                <a:solidFill>
                  <a:schemeClr val="dk1"/>
                </a:solidFill>
                <a:effectLst/>
                <a:latin typeface="+mn-lt"/>
                <a:ea typeface="+mn-ea"/>
                <a:cs typeface="+mn-cs"/>
              </a:rPr>
              <a:t>Dagli</a:t>
            </a:r>
            <a:r>
              <a:rPr lang="fr-CA" sz="1200" kern="1200">
                <a:solidFill>
                  <a:schemeClr val="dk1"/>
                </a:solidFill>
                <a:effectLst/>
                <a:latin typeface="+mn-lt"/>
                <a:ea typeface="+mn-ea"/>
                <a:cs typeface="+mn-cs"/>
              </a:rPr>
              <a:t> et al (2015)</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a:solidFill>
                  <a:schemeClr val="dk1"/>
                </a:solidFill>
                <a:effectLst/>
                <a:latin typeface="+mn-lt"/>
                <a:ea typeface="+mn-ea"/>
                <a:cs typeface="+mn-cs"/>
              </a:rPr>
              <a:t>Étude transversale en Turquie qui compare la présence de pathogène (candida, chlamydia, </a:t>
            </a:r>
            <a:r>
              <a:rPr lang="fr-CA" sz="1200" kern="1200" err="1">
                <a:solidFill>
                  <a:schemeClr val="dk1"/>
                </a:solidFill>
                <a:effectLst/>
                <a:latin typeface="+mn-lt"/>
                <a:ea typeface="+mn-ea"/>
                <a:cs typeface="+mn-cs"/>
              </a:rPr>
              <a:t>trichomonase</a:t>
            </a:r>
            <a:r>
              <a:rPr lang="fr-CA" sz="1200" kern="1200">
                <a:solidFill>
                  <a:schemeClr val="dk1"/>
                </a:solidFill>
                <a:effectLst/>
                <a:latin typeface="+mn-lt"/>
                <a:ea typeface="+mn-ea"/>
                <a:cs typeface="+mn-cs"/>
              </a:rPr>
              <a:t> et diverses bactéries) chez 96 personnes avec leucorrhée anormale ayant ou non un stérilet</a:t>
            </a:r>
            <a:endParaRPr lang="en-US">
              <a:solidFill>
                <a:schemeClr val="lt1"/>
              </a:solidFill>
              <a:cs typeface="Calibri"/>
            </a:endParaRPr>
          </a:p>
          <a:p>
            <a:pPr>
              <a:defRPr/>
            </a:pPr>
            <a:endParaRPr lang="en-US">
              <a:solidFill>
                <a:schemeClr val="lt1"/>
              </a:solidFill>
              <a:cs typeface="Calibri"/>
            </a:endParaRPr>
          </a:p>
          <a:p>
            <a:pPr>
              <a:defRPr/>
            </a:pPr>
            <a:r>
              <a:rPr lang="en-US">
                <a:solidFill>
                  <a:schemeClr val="lt1"/>
                </a:solidFill>
                <a:cs typeface="Calibri"/>
              </a:rPr>
              <a:t>Donders et al (2016): étude </a:t>
            </a:r>
            <a:r>
              <a:rPr lang="en-US" err="1">
                <a:solidFill>
                  <a:schemeClr val="lt1"/>
                </a:solidFill>
                <a:cs typeface="Calibri"/>
              </a:rPr>
              <a:t>transversale</a:t>
            </a:r>
            <a:r>
              <a:rPr lang="en-US">
                <a:solidFill>
                  <a:schemeClr val="lt1"/>
                </a:solidFill>
                <a:cs typeface="Calibri"/>
              </a:rPr>
              <a:t> de la Belgique, </a:t>
            </a:r>
            <a:r>
              <a:rPr lang="en-US" err="1">
                <a:solidFill>
                  <a:schemeClr val="lt1"/>
                </a:solidFill>
                <a:cs typeface="Calibri"/>
              </a:rPr>
              <a:t>comparait</a:t>
            </a:r>
            <a:r>
              <a:rPr lang="en-US">
                <a:solidFill>
                  <a:schemeClr val="lt1"/>
                </a:solidFill>
                <a:cs typeface="Calibri"/>
              </a:rPr>
              <a:t> le </a:t>
            </a:r>
            <a:r>
              <a:rPr lang="en-US" err="1">
                <a:solidFill>
                  <a:schemeClr val="lt1"/>
                </a:solidFill>
                <a:cs typeface="Calibri"/>
              </a:rPr>
              <a:t>microbiote</a:t>
            </a:r>
            <a:r>
              <a:rPr lang="en-US">
                <a:solidFill>
                  <a:schemeClr val="lt1"/>
                </a:solidFill>
                <a:cs typeface="Calibri"/>
              </a:rPr>
              <a:t> vaginal </a:t>
            </a:r>
            <a:r>
              <a:rPr lang="en-US" err="1">
                <a:solidFill>
                  <a:schemeClr val="lt1"/>
                </a:solidFill>
                <a:cs typeface="Calibri"/>
              </a:rPr>
              <a:t>selon</a:t>
            </a:r>
            <a:r>
              <a:rPr lang="en-US">
                <a:solidFill>
                  <a:schemeClr val="lt1"/>
                </a:solidFill>
                <a:cs typeface="Calibri"/>
              </a:rPr>
              <a:t> </a:t>
            </a:r>
            <a:r>
              <a:rPr lang="en-US" err="1">
                <a:solidFill>
                  <a:schemeClr val="lt1"/>
                </a:solidFill>
                <a:cs typeface="Calibri"/>
              </a:rPr>
              <a:t>diverses</a:t>
            </a:r>
            <a:r>
              <a:rPr lang="en-US">
                <a:solidFill>
                  <a:schemeClr val="lt1"/>
                </a:solidFill>
                <a:cs typeface="Calibri"/>
              </a:rPr>
              <a:t> </a:t>
            </a:r>
            <a:r>
              <a:rPr lang="en-US" err="1">
                <a:solidFill>
                  <a:schemeClr val="lt1"/>
                </a:solidFill>
                <a:cs typeface="Calibri"/>
              </a:rPr>
              <a:t>méthodes</a:t>
            </a:r>
            <a:r>
              <a:rPr lang="en-US">
                <a:solidFill>
                  <a:schemeClr val="lt1"/>
                </a:solidFill>
                <a:cs typeface="Calibri"/>
              </a:rPr>
              <a:t> de contraception </a:t>
            </a:r>
            <a:r>
              <a:rPr lang="en-US" err="1">
                <a:solidFill>
                  <a:schemeClr val="lt1"/>
                </a:solidFill>
                <a:cs typeface="Calibri"/>
              </a:rPr>
              <a:t>incluant</a:t>
            </a:r>
            <a:r>
              <a:rPr lang="en-US">
                <a:solidFill>
                  <a:schemeClr val="lt1"/>
                </a:solidFill>
                <a:cs typeface="Calibri"/>
              </a:rPr>
              <a:t> </a:t>
            </a:r>
            <a:r>
              <a:rPr lang="en-US" err="1">
                <a:solidFill>
                  <a:schemeClr val="lt1"/>
                </a:solidFill>
                <a:cs typeface="Calibri"/>
              </a:rPr>
              <a:t>groupe</a:t>
            </a:r>
            <a:r>
              <a:rPr lang="en-US">
                <a:solidFill>
                  <a:schemeClr val="lt1"/>
                </a:solidFill>
                <a:cs typeface="Calibri"/>
              </a:rPr>
              <a:t> </a:t>
            </a:r>
            <a:r>
              <a:rPr lang="en-US" err="1">
                <a:solidFill>
                  <a:schemeClr val="lt1"/>
                </a:solidFill>
                <a:cs typeface="Calibri"/>
              </a:rPr>
              <a:t>contrôle</a:t>
            </a:r>
            <a:r>
              <a:rPr lang="en-US">
                <a:solidFill>
                  <a:schemeClr val="lt1"/>
                </a:solidFill>
                <a:cs typeface="Calibri"/>
              </a:rPr>
              <a:t>, 248 </a:t>
            </a:r>
            <a:r>
              <a:rPr lang="en-US" err="1">
                <a:solidFill>
                  <a:schemeClr val="lt1"/>
                </a:solidFill>
                <a:cs typeface="Calibri"/>
              </a:rPr>
              <a:t>personnes</a:t>
            </a:r>
            <a:r>
              <a:rPr lang="en-US">
                <a:solidFill>
                  <a:schemeClr val="lt1"/>
                </a:solidFill>
                <a:cs typeface="Calibri"/>
              </a:rPr>
              <a:t> </a:t>
            </a:r>
            <a:r>
              <a:rPr lang="en-US" err="1">
                <a:solidFill>
                  <a:schemeClr val="lt1"/>
                </a:solidFill>
                <a:cs typeface="Calibri"/>
              </a:rPr>
              <a:t>incluses</a:t>
            </a:r>
            <a:r>
              <a:rPr lang="en-US">
                <a:solidFill>
                  <a:schemeClr val="lt1"/>
                </a:solidFill>
                <a:cs typeface="Calibri"/>
              </a:rPr>
              <a:t> dans </a:t>
            </a:r>
            <a:r>
              <a:rPr lang="en-US" err="1">
                <a:solidFill>
                  <a:schemeClr val="lt1"/>
                </a:solidFill>
                <a:cs typeface="Calibri"/>
              </a:rPr>
              <a:t>l'étude</a:t>
            </a:r>
            <a:r>
              <a:rPr lang="en-US">
                <a:solidFill>
                  <a:schemeClr val="lt1"/>
                </a:solidFill>
                <a:cs typeface="Calibri"/>
              </a:rPr>
              <a:t>, </a:t>
            </a:r>
            <a:r>
              <a:rPr lang="en-US" err="1">
                <a:solidFill>
                  <a:schemeClr val="lt1"/>
                </a:solidFill>
                <a:cs typeface="Calibri"/>
              </a:rPr>
              <a:t>moyenne</a:t>
            </a:r>
            <a:r>
              <a:rPr lang="en-US">
                <a:solidFill>
                  <a:schemeClr val="lt1"/>
                </a:solidFill>
                <a:cs typeface="Calibri"/>
              </a:rPr>
              <a:t> de 36 </a:t>
            </a:r>
            <a:r>
              <a:rPr lang="en-US" err="1">
                <a:solidFill>
                  <a:schemeClr val="lt1"/>
                </a:solidFill>
                <a:cs typeface="Calibri"/>
              </a:rPr>
              <a:t>ans</a:t>
            </a:r>
            <a:r>
              <a:rPr lang="en-US">
                <a:solidFill>
                  <a:schemeClr val="lt1"/>
                </a:solidFill>
                <a:cs typeface="Calibri"/>
              </a:rPr>
              <a:t>, </a:t>
            </a:r>
            <a:r>
              <a:rPr lang="en-US" err="1">
                <a:solidFill>
                  <a:schemeClr val="lt1"/>
                </a:solidFill>
                <a:cs typeface="Calibri"/>
              </a:rPr>
              <a:t>caractéristiques</a:t>
            </a:r>
            <a:r>
              <a:rPr lang="en-US">
                <a:solidFill>
                  <a:schemeClr val="lt1"/>
                </a:solidFill>
                <a:cs typeface="Calibri"/>
              </a:rPr>
              <a:t> plus </a:t>
            </a:r>
            <a:r>
              <a:rPr lang="en-US" err="1">
                <a:solidFill>
                  <a:schemeClr val="lt1"/>
                </a:solidFill>
                <a:cs typeface="Calibri"/>
              </a:rPr>
              <a:t>similaires</a:t>
            </a:r>
            <a:r>
              <a:rPr lang="en-US">
                <a:solidFill>
                  <a:schemeClr val="lt1"/>
                </a:solidFill>
                <a:cs typeface="Calibri"/>
              </a:rPr>
              <a:t> a </a:t>
            </a:r>
            <a:r>
              <a:rPr lang="en-US" err="1">
                <a:solidFill>
                  <a:schemeClr val="lt1"/>
                </a:solidFill>
                <a:cs typeface="Calibri"/>
              </a:rPr>
              <a:t>nos</a:t>
            </a:r>
            <a:r>
              <a:rPr lang="en-US">
                <a:solidFill>
                  <a:schemeClr val="lt1"/>
                </a:solidFill>
                <a:cs typeface="Calibri"/>
              </a:rPr>
              <a:t> patients</a:t>
            </a:r>
          </a:p>
          <a:p>
            <a:pPr>
              <a:defRPr/>
            </a:pPr>
            <a:endParaRPr lang="en-US">
              <a:solidFill>
                <a:schemeClr val="lt1"/>
              </a:solidFill>
              <a:cs typeface="Calibri"/>
            </a:endParaRPr>
          </a:p>
          <a:p>
            <a:pPr>
              <a:defRPr/>
            </a:pPr>
            <a:r>
              <a:rPr lang="en-US" err="1">
                <a:solidFill>
                  <a:schemeClr val="lt1"/>
                </a:solidFill>
                <a:cs typeface="Calibri"/>
              </a:rPr>
              <a:t>Giraldo</a:t>
            </a:r>
            <a:r>
              <a:rPr lang="en-US">
                <a:solidFill>
                  <a:schemeClr val="lt1"/>
                </a:solidFill>
                <a:cs typeface="Calibri"/>
              </a:rPr>
              <a:t> et al (2016) </a:t>
            </a:r>
          </a:p>
          <a:p>
            <a:pPr>
              <a:defRPr/>
            </a:pPr>
            <a:r>
              <a:rPr lang="en-US">
                <a:solidFill>
                  <a:schemeClr val="lt1"/>
                </a:solidFill>
                <a:cs typeface="Calibri"/>
              </a:rPr>
              <a:t>Étude quasi-</a:t>
            </a:r>
            <a:r>
              <a:rPr lang="en-US" err="1">
                <a:solidFill>
                  <a:schemeClr val="lt1"/>
                </a:solidFill>
                <a:cs typeface="Calibri"/>
              </a:rPr>
              <a:t>expérimentale</a:t>
            </a:r>
            <a:r>
              <a:rPr lang="en-US">
                <a:solidFill>
                  <a:schemeClr val="lt1"/>
                </a:solidFill>
                <a:cs typeface="Calibri"/>
              </a:rPr>
              <a:t> chez 60 femmes de 18-45 </a:t>
            </a:r>
            <a:r>
              <a:rPr lang="en-US" err="1">
                <a:solidFill>
                  <a:schemeClr val="lt1"/>
                </a:solidFill>
                <a:cs typeface="Calibri"/>
              </a:rPr>
              <a:t>ans</a:t>
            </a:r>
            <a:r>
              <a:rPr lang="en-US">
                <a:solidFill>
                  <a:schemeClr val="lt1"/>
                </a:solidFill>
                <a:cs typeface="Calibri"/>
              </a:rPr>
              <a:t> </a:t>
            </a:r>
            <a:r>
              <a:rPr lang="en-US" err="1">
                <a:solidFill>
                  <a:schemeClr val="lt1"/>
                </a:solidFill>
                <a:cs typeface="Calibri"/>
              </a:rPr>
              <a:t>en</a:t>
            </a:r>
            <a:r>
              <a:rPr lang="en-US">
                <a:solidFill>
                  <a:schemeClr val="lt1"/>
                </a:solidFill>
                <a:cs typeface="Calibri"/>
              </a:rPr>
              <a:t> </a:t>
            </a:r>
            <a:r>
              <a:rPr lang="en-US" err="1">
                <a:solidFill>
                  <a:schemeClr val="lt1"/>
                </a:solidFill>
                <a:cs typeface="Calibri"/>
              </a:rPr>
              <a:t>âge</a:t>
            </a:r>
            <a:r>
              <a:rPr lang="en-US">
                <a:solidFill>
                  <a:schemeClr val="lt1"/>
                </a:solidFill>
                <a:cs typeface="Calibri"/>
              </a:rPr>
              <a:t> de reproduction. On compare </a:t>
            </a:r>
            <a:r>
              <a:rPr lang="en-US" err="1">
                <a:solidFill>
                  <a:schemeClr val="lt1"/>
                </a:solidFill>
                <a:cs typeface="Calibri"/>
              </a:rPr>
              <a:t>l’environnement</a:t>
            </a:r>
            <a:r>
              <a:rPr lang="en-US">
                <a:solidFill>
                  <a:schemeClr val="lt1"/>
                </a:solidFill>
                <a:cs typeface="Calibri"/>
              </a:rPr>
              <a:t> vaginal et le </a:t>
            </a:r>
            <a:r>
              <a:rPr lang="en-US" err="1">
                <a:solidFill>
                  <a:schemeClr val="lt1"/>
                </a:solidFill>
                <a:cs typeface="Calibri"/>
              </a:rPr>
              <a:t>microbiote</a:t>
            </a:r>
            <a:r>
              <a:rPr lang="en-US">
                <a:solidFill>
                  <a:schemeClr val="lt1"/>
                </a:solidFill>
                <a:cs typeface="Calibri"/>
              </a:rPr>
              <a:t> </a:t>
            </a:r>
            <a:r>
              <a:rPr lang="en-US" err="1">
                <a:solidFill>
                  <a:schemeClr val="lt1"/>
                </a:solidFill>
                <a:cs typeface="Calibri"/>
              </a:rPr>
              <a:t>avant</a:t>
            </a:r>
            <a:r>
              <a:rPr lang="en-US">
                <a:solidFill>
                  <a:schemeClr val="lt1"/>
                </a:solidFill>
                <a:cs typeface="Calibri"/>
              </a:rPr>
              <a:t> et 2 </a:t>
            </a:r>
            <a:r>
              <a:rPr lang="en-US" err="1">
                <a:solidFill>
                  <a:schemeClr val="lt1"/>
                </a:solidFill>
                <a:cs typeface="Calibri"/>
              </a:rPr>
              <a:t>mois</a:t>
            </a:r>
            <a:r>
              <a:rPr lang="en-US">
                <a:solidFill>
                  <a:schemeClr val="lt1"/>
                </a:solidFill>
                <a:cs typeface="Calibri"/>
              </a:rPr>
              <a:t> après </a:t>
            </a:r>
            <a:r>
              <a:rPr lang="en-US" err="1">
                <a:solidFill>
                  <a:schemeClr val="lt1"/>
                </a:solidFill>
                <a:cs typeface="Calibri"/>
              </a:rPr>
              <a:t>l’insertion</a:t>
            </a:r>
            <a:r>
              <a:rPr lang="en-US">
                <a:solidFill>
                  <a:schemeClr val="lt1"/>
                </a:solidFill>
                <a:cs typeface="Calibri"/>
              </a:rPr>
              <a:t> de </a:t>
            </a:r>
            <a:r>
              <a:rPr lang="en-US" err="1">
                <a:solidFill>
                  <a:schemeClr val="lt1"/>
                </a:solidFill>
                <a:cs typeface="Calibri"/>
              </a:rPr>
              <a:t>stérilet</a:t>
            </a:r>
            <a:endParaRPr lang="en-US">
              <a:solidFill>
                <a:schemeClr val="lt1"/>
              </a:solidFill>
              <a:cs typeface="Calibri"/>
            </a:endParaRPr>
          </a:p>
          <a:p>
            <a:pPr>
              <a:defRPr/>
            </a:pPr>
            <a:r>
              <a:rPr lang="en-US">
                <a:solidFill>
                  <a:schemeClr val="lt1"/>
                </a:solidFill>
                <a:cs typeface="Calibri"/>
              </a:rPr>
              <a:t>Pas le </a:t>
            </a:r>
            <a:r>
              <a:rPr lang="en-US" err="1">
                <a:solidFill>
                  <a:schemeClr val="lt1"/>
                </a:solidFill>
                <a:cs typeface="Calibri"/>
              </a:rPr>
              <a:t>même</a:t>
            </a:r>
            <a:r>
              <a:rPr lang="en-US">
                <a:solidFill>
                  <a:schemeClr val="lt1"/>
                </a:solidFill>
                <a:cs typeface="Calibri"/>
              </a:rPr>
              <a:t> type de </a:t>
            </a:r>
            <a:r>
              <a:rPr lang="en-US" err="1">
                <a:solidFill>
                  <a:schemeClr val="lt1"/>
                </a:solidFill>
                <a:cs typeface="Calibri"/>
              </a:rPr>
              <a:t>groupe</a:t>
            </a:r>
            <a:r>
              <a:rPr lang="en-US">
                <a:solidFill>
                  <a:schemeClr val="lt1"/>
                </a:solidFill>
                <a:cs typeface="Calibri"/>
              </a:rPr>
              <a:t> </a:t>
            </a:r>
            <a:r>
              <a:rPr lang="en-US" err="1">
                <a:solidFill>
                  <a:schemeClr val="lt1"/>
                </a:solidFill>
                <a:cs typeface="Calibri"/>
              </a:rPr>
              <a:t>contrôle</a:t>
            </a:r>
            <a:r>
              <a:rPr lang="en-US">
                <a:solidFill>
                  <a:schemeClr val="lt1"/>
                </a:solidFill>
                <a:cs typeface="Calibri"/>
              </a:rPr>
              <a:t> que les </a:t>
            </a:r>
            <a:r>
              <a:rPr lang="en-US" err="1">
                <a:solidFill>
                  <a:schemeClr val="lt1"/>
                </a:solidFill>
                <a:cs typeface="Calibri"/>
              </a:rPr>
              <a:t>autres</a:t>
            </a:r>
            <a:r>
              <a:rPr lang="en-US">
                <a:solidFill>
                  <a:schemeClr val="lt1"/>
                </a:solidFill>
                <a:cs typeface="Calibri"/>
              </a:rPr>
              <a:t> études (</a:t>
            </a:r>
            <a:r>
              <a:rPr lang="en-US" err="1">
                <a:solidFill>
                  <a:schemeClr val="lt1"/>
                </a:solidFill>
                <a:cs typeface="Calibri"/>
              </a:rPr>
              <a:t>comparées</a:t>
            </a:r>
            <a:r>
              <a:rPr lang="en-US">
                <a:solidFill>
                  <a:schemeClr val="lt1"/>
                </a:solidFill>
                <a:cs typeface="Calibri"/>
              </a:rPr>
              <a:t> </a:t>
            </a:r>
            <a:r>
              <a:rPr lang="en-US" err="1">
                <a:solidFill>
                  <a:schemeClr val="lt1"/>
                </a:solidFill>
                <a:cs typeface="Calibri"/>
              </a:rPr>
              <a:t>à</a:t>
            </a:r>
            <a:r>
              <a:rPr lang="en-US">
                <a:solidFill>
                  <a:schemeClr val="lt1"/>
                </a:solidFill>
                <a:cs typeface="Calibri"/>
              </a:rPr>
              <a:t> </a:t>
            </a:r>
            <a:r>
              <a:rPr lang="en-US" err="1">
                <a:solidFill>
                  <a:schemeClr val="lt1"/>
                </a:solidFill>
                <a:cs typeface="Calibri"/>
              </a:rPr>
              <a:t>elles-mêmes</a:t>
            </a:r>
            <a:r>
              <a:rPr lang="en-US">
                <a:solidFill>
                  <a:schemeClr val="lt1"/>
                </a:solidFill>
                <a:cs typeface="Calibri"/>
              </a:rPr>
              <a:t>)</a:t>
            </a:r>
          </a:p>
        </p:txBody>
      </p:sp>
      <p:sp>
        <p:nvSpPr>
          <p:cNvPr id="4" name="Slide Number Placeholder 3"/>
          <p:cNvSpPr>
            <a:spLocks noGrp="1"/>
          </p:cNvSpPr>
          <p:nvPr>
            <p:ph type="sldNum" sz="quarter" idx="5"/>
          </p:nvPr>
        </p:nvSpPr>
        <p:spPr/>
        <p:txBody>
          <a:bodyPr/>
          <a:lstStyle/>
          <a:p>
            <a:fld id="{68386DDC-700C-804B-99AD-A960EE847443}" type="slidenum">
              <a:rPr lang="fr-CA" smtClean="0"/>
              <a:t>7</a:t>
            </a:fld>
            <a:endParaRPr lang="fr-CA"/>
          </a:p>
        </p:txBody>
      </p:sp>
    </p:spTree>
    <p:extLst>
      <p:ext uri="{BB962C8B-B14F-4D97-AF65-F5344CB8AC3E}">
        <p14:creationId xmlns:p14="http://schemas.microsoft.com/office/powerpoint/2010/main" val="52842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a:solidFill>
                  <a:schemeClr val="lt1"/>
                </a:solidFill>
                <a:effectLst/>
              </a:rPr>
              <a:t>Abdul-Aziz et al (2019)</a:t>
            </a:r>
            <a:r>
              <a:rPr lang="fr-CA" sz="1200" b="0" kern="1200" noProof="0">
                <a:solidFill>
                  <a:schemeClr val="lt1"/>
                </a:solidFill>
                <a:effectLst/>
              </a:rPr>
              <a:t> :</a:t>
            </a:r>
            <a:endParaRPr lang="fr-CA" sz="1200" b="0" kern="1200" noProof="0">
              <a:solidFill>
                <a:schemeClr val="lt1"/>
              </a:solidFill>
              <a:effectLst/>
              <a:cs typeface="Calibri"/>
            </a:endParaRPr>
          </a:p>
          <a:p>
            <a:r>
              <a:rPr lang="fr-CA">
                <a:cs typeface="Calibri"/>
              </a:rPr>
              <a:t>Exclue les personnes ayant pris des ATB/ATF dans la dernière semaine. Questionnaire démographique et une analyse visuelle au spéculum et papier pH</a:t>
            </a:r>
          </a:p>
          <a:p>
            <a:pPr marL="171450" indent="-171450">
              <a:buFontTx/>
              <a:buChar char="-"/>
            </a:pPr>
            <a:r>
              <a:rPr lang="fr-CA">
                <a:cs typeface="Calibri"/>
              </a:rPr>
              <a:t>Culture et microscopie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chemeClr val="lt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solidFill>
                  <a:schemeClr val="lt1"/>
                </a:solidFill>
                <a:cs typeface="Calibri"/>
              </a:rPr>
              <a:t>Eleuterio</a:t>
            </a:r>
            <a:r>
              <a:rPr lang="en-US">
                <a:solidFill>
                  <a:schemeClr val="lt1"/>
                </a:solidFill>
                <a:cs typeface="Calibri"/>
              </a:rPr>
              <a:t> Junior et al (2020)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err="1">
                <a:solidFill>
                  <a:schemeClr val="lt1"/>
                </a:solidFill>
                <a:cs typeface="Calibri"/>
              </a:rPr>
              <a:t>Exclue</a:t>
            </a:r>
            <a:r>
              <a:rPr lang="en-US">
                <a:solidFill>
                  <a:schemeClr val="lt1"/>
                </a:solidFill>
                <a:cs typeface="Calibri"/>
              </a:rPr>
              <a:t> les </a:t>
            </a:r>
            <a:r>
              <a:rPr lang="en-US" err="1">
                <a:solidFill>
                  <a:schemeClr val="lt1"/>
                </a:solidFill>
                <a:cs typeface="Calibri"/>
              </a:rPr>
              <a:t>personnes</a:t>
            </a:r>
            <a:r>
              <a:rPr lang="en-US">
                <a:solidFill>
                  <a:schemeClr val="lt1"/>
                </a:solidFill>
                <a:cs typeface="Calibri"/>
              </a:rPr>
              <a:t> avec FDR candida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err="1">
                <a:solidFill>
                  <a:schemeClr val="lt1"/>
                </a:solidFill>
                <a:cs typeface="Calibri"/>
              </a:rPr>
              <a:t>Échantillon</a:t>
            </a:r>
            <a:r>
              <a:rPr lang="en-US">
                <a:solidFill>
                  <a:schemeClr val="lt1"/>
                </a:solidFill>
                <a:cs typeface="Calibri"/>
              </a:rPr>
              <a:t> a/n vaginal + </a:t>
            </a:r>
            <a:r>
              <a:rPr lang="en-US" err="1">
                <a:solidFill>
                  <a:schemeClr val="lt1"/>
                </a:solidFill>
                <a:cs typeface="Calibri"/>
              </a:rPr>
              <a:t>analyse</a:t>
            </a:r>
            <a:r>
              <a:rPr lang="en-US">
                <a:solidFill>
                  <a:schemeClr val="lt1"/>
                </a:solidFill>
                <a:cs typeface="Calibri"/>
              </a:rPr>
              <a:t> </a:t>
            </a:r>
            <a:r>
              <a:rPr lang="en-US" err="1">
                <a:solidFill>
                  <a:schemeClr val="lt1"/>
                </a:solidFill>
                <a:cs typeface="Calibri"/>
              </a:rPr>
              <a:t>microscopie</a:t>
            </a:r>
            <a:r>
              <a:rPr lang="en-US">
                <a:solidFill>
                  <a:schemeClr val="lt1"/>
                </a:solidFill>
                <a:cs typeface="Calibri"/>
              </a:rPr>
              <a:t>. Pas de culture </a:t>
            </a:r>
            <a:r>
              <a:rPr lang="en-US" err="1">
                <a:solidFill>
                  <a:schemeClr val="lt1"/>
                </a:solidFill>
                <a:cs typeface="Calibri"/>
              </a:rPr>
              <a:t>ou</a:t>
            </a:r>
            <a:r>
              <a:rPr lang="en-US">
                <a:solidFill>
                  <a:schemeClr val="lt1"/>
                </a:solidFill>
                <a:cs typeface="Calibri"/>
              </a:rPr>
              <a:t> PCR pour confirmer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chemeClr val="lt1"/>
              </a:solidFill>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chemeClr val="lt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solidFill>
                  <a:schemeClr val="lt1"/>
                </a:solidFill>
                <a:cs typeface="Calibri"/>
              </a:rPr>
              <a:t>Songur</a:t>
            </a:r>
            <a:r>
              <a:rPr lang="en-US">
                <a:solidFill>
                  <a:schemeClr val="lt1"/>
                </a:solidFill>
                <a:cs typeface="Calibri"/>
              </a:rPr>
              <a:t> </a:t>
            </a:r>
            <a:r>
              <a:rPr lang="en-US" err="1">
                <a:solidFill>
                  <a:schemeClr val="lt1"/>
                </a:solidFill>
                <a:cs typeface="Calibri"/>
              </a:rPr>
              <a:t>Dagli</a:t>
            </a:r>
            <a:r>
              <a:rPr lang="en-US">
                <a:solidFill>
                  <a:schemeClr val="lt1"/>
                </a:solidFill>
                <a:cs typeface="Calibri"/>
              </a:rPr>
              <a:t> et al (2015)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lt1"/>
                </a:solidFill>
                <a:cs typeface="Calibri"/>
              </a:rPr>
              <a:t>- Pas </a:t>
            </a:r>
            <a:r>
              <a:rPr lang="en-US" err="1">
                <a:solidFill>
                  <a:schemeClr val="lt1"/>
                </a:solidFill>
                <a:cs typeface="Calibri"/>
              </a:rPr>
              <a:t>d’exclusion</a:t>
            </a:r>
            <a:endParaRPr lang="en-US">
              <a:solidFill>
                <a:schemeClr val="lt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lt1"/>
                </a:solidFill>
                <a:cs typeface="Calibri"/>
              </a:rPr>
              <a:t>- </a:t>
            </a:r>
            <a:r>
              <a:rPr lang="en-US" err="1">
                <a:solidFill>
                  <a:schemeClr val="lt1"/>
                </a:solidFill>
                <a:cs typeface="Calibri"/>
              </a:rPr>
              <a:t>Échantillon</a:t>
            </a:r>
            <a:r>
              <a:rPr lang="en-US">
                <a:solidFill>
                  <a:schemeClr val="lt1"/>
                </a:solidFill>
                <a:cs typeface="Calibri"/>
              </a:rPr>
              <a:t> col et </a:t>
            </a:r>
            <a:r>
              <a:rPr lang="en-US" err="1">
                <a:solidFill>
                  <a:schemeClr val="lt1"/>
                </a:solidFill>
                <a:cs typeface="Calibri"/>
              </a:rPr>
              <a:t>vagin</a:t>
            </a:r>
            <a:r>
              <a:rPr lang="en-US">
                <a:solidFill>
                  <a:schemeClr val="lt1"/>
                </a:solidFill>
                <a:cs typeface="Calibri"/>
              </a:rPr>
              <a:t>. Culture pour la candida et </a:t>
            </a:r>
            <a:r>
              <a:rPr lang="en-US" err="1">
                <a:solidFill>
                  <a:schemeClr val="lt1"/>
                </a:solidFill>
                <a:cs typeface="Calibri"/>
              </a:rPr>
              <a:t>état</a:t>
            </a:r>
            <a:r>
              <a:rPr lang="en-US">
                <a:solidFill>
                  <a:schemeClr val="lt1"/>
                </a:solidFill>
                <a:cs typeface="Calibri"/>
              </a:rPr>
              <a:t> frais au microscope</a:t>
            </a:r>
          </a:p>
          <a:p>
            <a:pPr marL="171450" indent="-171450">
              <a:buFontTx/>
              <a:buChar char="-"/>
            </a:pPr>
            <a:endParaRPr lang="fr-CA">
              <a:cs typeface="Calibri"/>
            </a:endParaRPr>
          </a:p>
          <a:p>
            <a:r>
              <a:rPr lang="fr-CA" err="1">
                <a:cs typeface="Calibri"/>
              </a:rPr>
              <a:t>Donders</a:t>
            </a:r>
            <a:r>
              <a:rPr lang="fr-CA">
                <a:cs typeface="Calibri"/>
              </a:rPr>
              <a:t> et al: pas de critères d'exclusion, échantillons prélevés au spéculum, culture et microscopie directe pour la recherche de Candida </a:t>
            </a:r>
          </a:p>
          <a:p>
            <a:endParaRPr lang="fr-CA">
              <a:cs typeface="Calibri"/>
            </a:endParaRPr>
          </a:p>
          <a:p>
            <a:r>
              <a:rPr lang="fr-CA">
                <a:cs typeface="Calibri"/>
              </a:rPr>
              <a:t>Giraldo et al (2016) : </a:t>
            </a:r>
          </a:p>
          <a:p>
            <a:r>
              <a:rPr lang="fr-CA">
                <a:cs typeface="Calibri"/>
              </a:rPr>
              <a:t>- Beaucoup d’exclusion de </a:t>
            </a:r>
            <a:r>
              <a:rPr lang="fr-CA" err="1">
                <a:cs typeface="Calibri"/>
              </a:rPr>
              <a:t>ptes</a:t>
            </a:r>
            <a:r>
              <a:rPr lang="fr-CA">
                <a:cs typeface="Calibri"/>
              </a:rPr>
              <a:t> avec FDR vaginite.</a:t>
            </a:r>
          </a:p>
          <a:p>
            <a:pPr marL="171450" indent="-171450">
              <a:buFontTx/>
              <a:buChar char="-"/>
            </a:pPr>
            <a:r>
              <a:rPr lang="fr-CA">
                <a:cs typeface="Calibri"/>
              </a:rPr>
              <a:t>Prélèvement pré et post insertion. Analyses : gram, microscopie, pH et pap-test. Pas de culture pour confirmer </a:t>
            </a:r>
          </a:p>
          <a:p>
            <a:pPr marL="171450" indent="-171450">
              <a:buFontTx/>
              <a:buChar char="-"/>
            </a:pPr>
            <a:r>
              <a:rPr lang="fr-CA">
                <a:cs typeface="Calibri"/>
              </a:rPr>
              <a:t>Pas de mention de test stat utilisé</a:t>
            </a:r>
            <a:endParaRPr lang="fr-CA"/>
          </a:p>
        </p:txBody>
      </p:sp>
      <p:sp>
        <p:nvSpPr>
          <p:cNvPr id="4" name="Slide Number Placeholder 3"/>
          <p:cNvSpPr>
            <a:spLocks noGrp="1"/>
          </p:cNvSpPr>
          <p:nvPr>
            <p:ph type="sldNum" sz="quarter" idx="5"/>
          </p:nvPr>
        </p:nvSpPr>
        <p:spPr/>
        <p:txBody>
          <a:bodyPr/>
          <a:lstStyle/>
          <a:p>
            <a:fld id="{68386DDC-700C-804B-99AD-A960EE847443}" type="slidenum">
              <a:rPr lang="fr-CA" smtClean="0"/>
              <a:t>8</a:t>
            </a:fld>
            <a:endParaRPr lang="fr-CA"/>
          </a:p>
        </p:txBody>
      </p:sp>
    </p:spTree>
    <p:extLst>
      <p:ext uri="{BB962C8B-B14F-4D97-AF65-F5344CB8AC3E}">
        <p14:creationId xmlns:p14="http://schemas.microsoft.com/office/powerpoint/2010/main" val="12366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kern="1200" err="1">
                <a:solidFill>
                  <a:schemeClr val="lt1"/>
                </a:solidFill>
                <a:effectLst/>
              </a:rPr>
              <a:t>Maha</a:t>
            </a:r>
            <a:r>
              <a:rPr lang="en-US" sz="1200" b="0" kern="1200">
                <a:solidFill>
                  <a:schemeClr val="lt1"/>
                </a:solidFill>
                <a:effectLst/>
              </a:rPr>
              <a:t> Abdul-Aziz et al (2019) :</a:t>
            </a:r>
            <a:r>
              <a:rPr lang="en-US">
                <a:solidFill>
                  <a:schemeClr val="lt1"/>
                </a:solidFill>
              </a:rPr>
              <a:t> </a:t>
            </a:r>
          </a:p>
          <a:p>
            <a:pPr>
              <a:defRPr/>
            </a:pPr>
            <a:r>
              <a:rPr lang="en-US" sz="1200" b="0" kern="1200">
                <a:solidFill>
                  <a:schemeClr val="lt1"/>
                </a:solidFill>
                <a:effectLst/>
                <a:cs typeface="Calibri"/>
              </a:rPr>
              <a:t>-  Usage </a:t>
            </a:r>
            <a:r>
              <a:rPr lang="en-US" sz="1200" b="0" kern="1200" err="1">
                <a:solidFill>
                  <a:schemeClr val="lt1"/>
                </a:solidFill>
                <a:effectLst/>
                <a:cs typeface="Calibri"/>
              </a:rPr>
              <a:t>stérilet</a:t>
            </a:r>
            <a:r>
              <a:rPr lang="en-US" sz="1200" b="0" kern="1200">
                <a:solidFill>
                  <a:schemeClr val="lt1"/>
                </a:solidFill>
                <a:effectLst/>
                <a:cs typeface="Calibri"/>
              </a:rPr>
              <a:t> vs pas </a:t>
            </a:r>
            <a:r>
              <a:rPr lang="en-US" sz="1200" b="0" kern="1200" err="1">
                <a:solidFill>
                  <a:schemeClr val="lt1"/>
                </a:solidFill>
                <a:effectLst/>
                <a:cs typeface="Calibri"/>
              </a:rPr>
              <a:t>stérilet</a:t>
            </a:r>
            <a:r>
              <a:rPr lang="en-US" sz="1200" b="0" kern="1200">
                <a:solidFill>
                  <a:schemeClr val="lt1"/>
                </a:solidFill>
                <a:effectLst/>
                <a:cs typeface="Calibri"/>
              </a:rPr>
              <a:t> OR 1,4 avec P non-</a:t>
            </a:r>
            <a:r>
              <a:rPr lang="en-US" sz="1200" b="0" kern="1200" err="1">
                <a:solidFill>
                  <a:schemeClr val="lt1"/>
                </a:solidFill>
                <a:effectLst/>
                <a:cs typeface="Calibri"/>
              </a:rPr>
              <a:t>significatif</a:t>
            </a:r>
            <a:r>
              <a:rPr lang="en-US" sz="1200" b="0" kern="1200">
                <a:solidFill>
                  <a:schemeClr val="lt1"/>
                </a:solidFill>
                <a:effectLst/>
                <a:cs typeface="Calibri"/>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err="1">
                <a:solidFill>
                  <a:schemeClr val="lt1"/>
                </a:solidFill>
                <a:effectLst/>
              </a:rPr>
              <a:t>Questionnement</a:t>
            </a:r>
            <a:r>
              <a:rPr lang="en-US" sz="1200" b="0" kern="1200">
                <a:solidFill>
                  <a:schemeClr val="lt1"/>
                </a:solidFill>
                <a:effectLst/>
              </a:rPr>
              <a:t> </a:t>
            </a:r>
            <a:r>
              <a:rPr lang="en-US" sz="1200" b="0" kern="1200" err="1">
                <a:solidFill>
                  <a:schemeClr val="lt1"/>
                </a:solidFill>
                <a:effectLst/>
              </a:rPr>
              <a:t>éthique</a:t>
            </a:r>
            <a:r>
              <a:rPr lang="en-US" sz="1200" b="0" kern="1200">
                <a:solidFill>
                  <a:schemeClr val="lt1"/>
                </a:solidFill>
                <a:effectLst/>
              </a:rPr>
              <a:t> sur </a:t>
            </a:r>
            <a:r>
              <a:rPr lang="en-US" sz="1200" b="0" kern="1200" err="1">
                <a:solidFill>
                  <a:schemeClr val="lt1"/>
                </a:solidFill>
                <a:effectLst/>
              </a:rPr>
              <a:t>méthode</a:t>
            </a:r>
            <a:r>
              <a:rPr lang="en-US" sz="1200" b="0" kern="1200">
                <a:solidFill>
                  <a:schemeClr val="lt1"/>
                </a:solidFill>
                <a:effectLst/>
              </a:rPr>
              <a:t> de </a:t>
            </a:r>
            <a:r>
              <a:rPr lang="en-US" sz="1200" b="0" kern="1200" err="1">
                <a:solidFill>
                  <a:schemeClr val="lt1"/>
                </a:solidFill>
                <a:effectLst/>
              </a:rPr>
              <a:t>prélèvement</a:t>
            </a:r>
            <a:r>
              <a:rPr lang="en-US" sz="1200" b="0" kern="1200">
                <a:solidFill>
                  <a:schemeClr val="lt1"/>
                </a:solidFill>
                <a:effectLst/>
              </a:rPr>
              <a:t> des </a:t>
            </a:r>
            <a:r>
              <a:rPr lang="en-US" sz="1200" b="0" kern="1200" err="1">
                <a:solidFill>
                  <a:schemeClr val="lt1"/>
                </a:solidFill>
                <a:effectLst/>
              </a:rPr>
              <a:t>échantillons</a:t>
            </a:r>
            <a:r>
              <a:rPr lang="en-US" sz="1200" b="0" kern="1200">
                <a:solidFill>
                  <a:schemeClr val="lt1"/>
                </a:solidFill>
                <a:effectLst/>
              </a:rPr>
              <a:t> (pas </a:t>
            </a:r>
            <a:r>
              <a:rPr lang="en-US" sz="1200" b="0" kern="1200" err="1">
                <a:solidFill>
                  <a:schemeClr val="lt1"/>
                </a:solidFill>
                <a:effectLst/>
              </a:rPr>
              <a:t>absolument</a:t>
            </a:r>
            <a:r>
              <a:rPr lang="en-US" sz="1200" b="0" kern="1200">
                <a:solidFill>
                  <a:schemeClr val="lt1"/>
                </a:solidFill>
                <a:effectLst/>
              </a:rPr>
              <a:t> necessaire de faire usage de speculum)</a:t>
            </a:r>
            <a:endParaRPr lang="en-US" sz="1200" b="0" kern="1200">
              <a:solidFill>
                <a:schemeClr val="lt1"/>
              </a:solidFill>
              <a:effectLs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a:solidFill>
                  <a:schemeClr val="lt1"/>
                </a:solidFill>
                <a:effectLst/>
              </a:rPr>
              <a:t>Beaucoup </a:t>
            </a:r>
            <a:r>
              <a:rPr lang="en-US" sz="1200" b="0" kern="1200" err="1">
                <a:solidFill>
                  <a:schemeClr val="lt1"/>
                </a:solidFill>
                <a:effectLst/>
              </a:rPr>
              <a:t>d’information</a:t>
            </a:r>
            <a:r>
              <a:rPr lang="en-US" sz="1200" b="0" kern="1200">
                <a:solidFill>
                  <a:schemeClr val="lt1"/>
                </a:solidFill>
                <a:effectLst/>
              </a:rPr>
              <a:t> sur divers </a:t>
            </a:r>
            <a:r>
              <a:rPr lang="en-US" sz="1200" b="0" kern="1200" err="1">
                <a:solidFill>
                  <a:schemeClr val="lt1"/>
                </a:solidFill>
                <a:effectLst/>
              </a:rPr>
              <a:t>facteurs</a:t>
            </a:r>
            <a:r>
              <a:rPr lang="en-US" sz="1200" b="0" kern="1200">
                <a:solidFill>
                  <a:schemeClr val="lt1"/>
                </a:solidFill>
                <a:effectLst/>
              </a:rPr>
              <a:t> de </a:t>
            </a:r>
            <a:r>
              <a:rPr lang="en-US" sz="1200" b="0" kern="1200" err="1">
                <a:solidFill>
                  <a:schemeClr val="lt1"/>
                </a:solidFill>
                <a:effectLst/>
              </a:rPr>
              <a:t>risque</a:t>
            </a:r>
            <a:r>
              <a:rPr lang="en-US" sz="1200" b="0" kern="1200">
                <a:solidFill>
                  <a:schemeClr val="lt1"/>
                </a:solidFill>
                <a:effectLst/>
              </a:rPr>
              <a:t>/expositions, trop de </a:t>
            </a:r>
            <a:r>
              <a:rPr lang="en-US" sz="1200" b="0" kern="1200" err="1">
                <a:solidFill>
                  <a:schemeClr val="lt1"/>
                </a:solidFill>
                <a:effectLst/>
              </a:rPr>
              <a:t>possibilités</a:t>
            </a:r>
            <a:r>
              <a:rPr lang="en-US" sz="1200" b="0" kern="1200">
                <a:solidFill>
                  <a:schemeClr val="lt1"/>
                </a:solidFill>
                <a:effectLst/>
              </a:rPr>
              <a:t> de conclusions.</a:t>
            </a:r>
            <a:endParaRPr lang="en-US" sz="1200" b="0" kern="1200">
              <a:solidFill>
                <a:schemeClr val="lt1"/>
              </a:solidFill>
              <a:effectLs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a:solidFill>
                  <a:schemeClr val="lt1"/>
                </a:solidFill>
                <a:effectLst/>
              </a:rPr>
              <a:t>Questionnaire face-</a:t>
            </a:r>
            <a:r>
              <a:rPr lang="en-US" sz="1200" b="0" kern="1200" err="1">
                <a:solidFill>
                  <a:schemeClr val="lt1"/>
                </a:solidFill>
                <a:effectLst/>
              </a:rPr>
              <a:t>à</a:t>
            </a:r>
            <a:r>
              <a:rPr lang="en-US" sz="1200" b="0" kern="1200">
                <a:solidFill>
                  <a:schemeClr val="lt1"/>
                </a:solidFill>
                <a:effectLst/>
              </a:rPr>
              <a:t>-face : </a:t>
            </a:r>
            <a:r>
              <a:rPr lang="en-US" sz="1200" b="0" kern="1200" err="1">
                <a:solidFill>
                  <a:schemeClr val="lt1"/>
                </a:solidFill>
                <a:effectLst/>
              </a:rPr>
              <a:t>effet</a:t>
            </a:r>
            <a:r>
              <a:rPr lang="en-US" sz="1200" b="0" kern="1200">
                <a:solidFill>
                  <a:schemeClr val="lt1"/>
                </a:solidFill>
                <a:effectLst/>
              </a:rPr>
              <a:t> </a:t>
            </a:r>
            <a:r>
              <a:rPr lang="en-US" sz="1200" b="0" kern="1200" err="1">
                <a:solidFill>
                  <a:schemeClr val="lt1"/>
                </a:solidFill>
                <a:effectLst/>
              </a:rPr>
              <a:t>hawthorne</a:t>
            </a:r>
            <a:r>
              <a:rPr lang="en-US" sz="1200" b="0" kern="1200">
                <a:solidFill>
                  <a:schemeClr val="lt1"/>
                </a:solidFill>
                <a:effectLst/>
              </a:rPr>
              <a:t> possible avec </a:t>
            </a:r>
            <a:r>
              <a:rPr lang="en-US" sz="1200" b="0" kern="1200" err="1">
                <a:solidFill>
                  <a:schemeClr val="lt1"/>
                </a:solidFill>
                <a:effectLst/>
              </a:rPr>
              <a:t>biais</a:t>
            </a:r>
            <a:r>
              <a:rPr lang="en-US" sz="1200" b="0" kern="1200">
                <a:solidFill>
                  <a:schemeClr val="lt1"/>
                </a:solidFill>
                <a:effectLst/>
              </a:rPr>
              <a:t> de </a:t>
            </a:r>
            <a:r>
              <a:rPr lang="en-US" sz="1200" b="0" kern="1200" err="1">
                <a:solidFill>
                  <a:schemeClr val="lt1"/>
                </a:solidFill>
                <a:effectLst/>
              </a:rPr>
              <a:t>l’observateur</a:t>
            </a:r>
            <a:endParaRPr lang="en-US" sz="1200" b="0" kern="1200">
              <a:solidFill>
                <a:schemeClr val="lt1"/>
              </a:solidFill>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a:solidFill>
                  <a:schemeClr val="lt1"/>
                </a:solidFill>
                <a:effectLst/>
              </a:rPr>
              <a:t>Devis </a:t>
            </a:r>
            <a:r>
              <a:rPr lang="en-US" sz="1200" b="0" kern="1200" err="1">
                <a:solidFill>
                  <a:schemeClr val="lt1"/>
                </a:solidFill>
                <a:effectLst/>
              </a:rPr>
              <a:t>faible</a:t>
            </a:r>
            <a:endParaRPr lang="en-US" sz="1200" b="0" kern="1200">
              <a:solidFill>
                <a:schemeClr val="lt1"/>
              </a:solidFill>
              <a:effectLs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a:solidFill>
                  <a:schemeClr val="lt1"/>
                </a:solidFill>
                <a:effectLst/>
                <a:latin typeface="+mn-lt"/>
                <a:ea typeface="+mn-ea"/>
                <a:cs typeface="+mn-cs"/>
              </a:rPr>
              <a:t>Une </a:t>
            </a:r>
            <a:r>
              <a:rPr lang="en-US" sz="1200" b="0" kern="1200" err="1">
                <a:solidFill>
                  <a:schemeClr val="lt1"/>
                </a:solidFill>
                <a:effectLst/>
                <a:latin typeface="+mn-lt"/>
                <a:ea typeface="+mn-ea"/>
                <a:cs typeface="+mn-cs"/>
              </a:rPr>
              <a:t>seule</a:t>
            </a:r>
            <a:r>
              <a:rPr lang="en-US" sz="1200" b="0" kern="1200">
                <a:solidFill>
                  <a:schemeClr val="lt1"/>
                </a:solidFill>
                <a:effectLst/>
                <a:latin typeface="+mn-lt"/>
                <a:ea typeface="+mn-ea"/>
                <a:cs typeface="+mn-cs"/>
              </a:rPr>
              <a:t> </a:t>
            </a:r>
            <a:r>
              <a:rPr lang="en-US" sz="1200" b="0" kern="1200" err="1">
                <a:solidFill>
                  <a:schemeClr val="lt1"/>
                </a:solidFill>
                <a:effectLst/>
                <a:latin typeface="+mn-lt"/>
                <a:ea typeface="+mn-ea"/>
                <a:cs typeface="+mn-cs"/>
              </a:rPr>
              <a:t>personne</a:t>
            </a:r>
            <a:r>
              <a:rPr lang="en-US" sz="1200" b="0" kern="1200">
                <a:solidFill>
                  <a:schemeClr val="lt1"/>
                </a:solidFill>
                <a:effectLst/>
                <a:latin typeface="+mn-lt"/>
                <a:ea typeface="+mn-ea"/>
                <a:cs typeface="+mn-cs"/>
              </a:rPr>
              <a:t> qui </a:t>
            </a:r>
            <a:r>
              <a:rPr lang="en-US" sz="1200" b="0" kern="1200" err="1">
                <a:solidFill>
                  <a:schemeClr val="lt1"/>
                </a:solidFill>
                <a:effectLst/>
                <a:latin typeface="+mn-lt"/>
                <a:ea typeface="+mn-ea"/>
                <a:cs typeface="+mn-cs"/>
              </a:rPr>
              <a:t>analyse</a:t>
            </a:r>
            <a:r>
              <a:rPr lang="en-US" sz="1200" b="0" kern="1200">
                <a:solidFill>
                  <a:schemeClr val="lt1"/>
                </a:solidFill>
                <a:effectLst/>
                <a:latin typeface="+mn-lt"/>
                <a:ea typeface="+mn-ea"/>
                <a:cs typeface="+mn-cs"/>
              </a:rPr>
              <a:t> </a:t>
            </a:r>
            <a:r>
              <a:rPr lang="en-US" sz="1200" b="0" kern="1200" err="1">
                <a:solidFill>
                  <a:schemeClr val="lt1"/>
                </a:solidFill>
                <a:effectLst/>
                <a:latin typeface="+mn-lt"/>
                <a:ea typeface="+mn-ea"/>
                <a:cs typeface="+mn-cs"/>
              </a:rPr>
              <a:t>échantillons</a:t>
            </a:r>
            <a:endParaRPr lang="en-US" sz="1200" b="0" kern="1200">
              <a:solidFill>
                <a:schemeClr val="lt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a:solidFill>
                  <a:schemeClr val="lt1"/>
                </a:solidFill>
                <a:effectLst/>
                <a:latin typeface="+mn-lt"/>
                <a:ea typeface="+mn-ea"/>
                <a:cs typeface="+mn-cs"/>
              </a:rPr>
              <a:t>Si question </a:t>
            </a:r>
            <a:r>
              <a:rPr lang="en-US" sz="1200" b="0" kern="1200" err="1">
                <a:solidFill>
                  <a:schemeClr val="lt1"/>
                </a:solidFill>
                <a:effectLst/>
                <a:latin typeface="+mn-lt"/>
                <a:ea typeface="+mn-ea"/>
                <a:cs typeface="+mn-cs"/>
              </a:rPr>
              <a:t>posée</a:t>
            </a:r>
            <a:r>
              <a:rPr lang="en-US" sz="1200" b="0" kern="1200">
                <a:solidFill>
                  <a:schemeClr val="lt1"/>
                </a:solidFill>
                <a:effectLst/>
                <a:latin typeface="+mn-lt"/>
                <a:ea typeface="+mn-ea"/>
                <a:cs typeface="+mn-cs"/>
              </a:rPr>
              <a:t> : culture sur </a:t>
            </a:r>
            <a:r>
              <a:rPr lang="en-US" sz="1200" b="0" kern="1200" err="1">
                <a:solidFill>
                  <a:schemeClr val="lt1"/>
                </a:solidFill>
                <a:effectLst/>
                <a:latin typeface="+mn-lt"/>
                <a:ea typeface="+mn-ea"/>
                <a:cs typeface="+mn-cs"/>
              </a:rPr>
              <a:t>Sabouraud</a:t>
            </a:r>
            <a:r>
              <a:rPr lang="en-US" sz="1200" b="0" kern="1200">
                <a:solidFill>
                  <a:schemeClr val="lt1"/>
                </a:solidFill>
                <a:effectLst/>
                <a:latin typeface="+mn-lt"/>
                <a:ea typeface="+mn-ea"/>
                <a:cs typeface="+mn-cs"/>
              </a:rPr>
              <a:t>-dextrose, recherche </a:t>
            </a:r>
            <a:r>
              <a:rPr lang="en-US" sz="1200" b="0" kern="1200" err="1">
                <a:solidFill>
                  <a:schemeClr val="lt1"/>
                </a:solidFill>
                <a:effectLst/>
                <a:latin typeface="+mn-lt"/>
                <a:ea typeface="+mn-ea"/>
                <a:cs typeface="+mn-cs"/>
              </a:rPr>
              <a:t>microscopique</a:t>
            </a:r>
            <a:r>
              <a:rPr lang="en-US" sz="1200" b="0" kern="1200">
                <a:solidFill>
                  <a:schemeClr val="lt1"/>
                </a:solidFill>
                <a:effectLst/>
                <a:latin typeface="+mn-lt"/>
                <a:ea typeface="+mn-ea"/>
                <a:cs typeface="+mn-cs"/>
              </a:rPr>
              <a:t> des </a:t>
            </a:r>
            <a:r>
              <a:rPr lang="en-US" sz="1200" b="0" kern="1200" err="1">
                <a:solidFill>
                  <a:schemeClr val="lt1"/>
                </a:solidFill>
                <a:effectLst/>
                <a:latin typeface="+mn-lt"/>
                <a:ea typeface="+mn-ea"/>
                <a:cs typeface="+mn-cs"/>
              </a:rPr>
              <a:t>hyphes</a:t>
            </a:r>
            <a:r>
              <a:rPr lang="en-US" sz="1200" b="0" kern="1200">
                <a:solidFill>
                  <a:schemeClr val="lt1"/>
                </a:solidFill>
                <a:effectLst/>
                <a:latin typeface="+mn-lt"/>
                <a:ea typeface="+mn-ea"/>
                <a:cs typeface="+mn-cs"/>
              </a:rPr>
              <a:t> et du candida. Pour TV : </a:t>
            </a:r>
            <a:r>
              <a:rPr lang="en-US" sz="1200" b="0" kern="1200" err="1">
                <a:solidFill>
                  <a:schemeClr val="lt1"/>
                </a:solidFill>
                <a:effectLst/>
                <a:latin typeface="+mn-lt"/>
                <a:ea typeface="+mn-ea"/>
                <a:cs typeface="+mn-cs"/>
              </a:rPr>
              <a:t>microscopie</a:t>
            </a:r>
            <a:r>
              <a:rPr lang="en-US" sz="1200" b="0" kern="1200">
                <a:solidFill>
                  <a:schemeClr val="lt1"/>
                </a:solidFill>
                <a:effectLst/>
                <a:latin typeface="+mn-lt"/>
                <a:ea typeface="+mn-ea"/>
                <a:cs typeface="+mn-cs"/>
              </a:rPr>
              <a:t> </a:t>
            </a:r>
            <a:r>
              <a:rPr lang="en-US" sz="1200" b="0" kern="1200" err="1">
                <a:solidFill>
                  <a:schemeClr val="lt1"/>
                </a:solidFill>
                <a:effectLst/>
                <a:latin typeface="+mn-lt"/>
                <a:ea typeface="+mn-ea"/>
                <a:cs typeface="+mn-cs"/>
              </a:rPr>
              <a:t>seule</a:t>
            </a:r>
            <a:r>
              <a:rPr lang="en-US" sz="1200" b="0" kern="1200">
                <a:solidFill>
                  <a:schemeClr val="lt1"/>
                </a:solidFill>
                <a:effectLst/>
                <a:latin typeface="+mn-lt"/>
                <a:ea typeface="+mn-ea"/>
                <a:cs typeface="+mn-cs"/>
              </a:rPr>
              <a:t> et pour BV </a:t>
            </a:r>
            <a:r>
              <a:rPr lang="en-US" sz="1200" b="0" kern="1200" err="1">
                <a:solidFill>
                  <a:schemeClr val="lt1"/>
                </a:solidFill>
                <a:effectLst/>
                <a:latin typeface="+mn-lt"/>
                <a:ea typeface="+mn-ea"/>
                <a:cs typeface="+mn-cs"/>
              </a:rPr>
              <a:t>critrères</a:t>
            </a:r>
            <a:r>
              <a:rPr lang="en-US" sz="1200" b="0" kern="1200">
                <a:solidFill>
                  <a:schemeClr val="lt1"/>
                </a:solidFill>
                <a:effectLst/>
                <a:latin typeface="+mn-lt"/>
                <a:ea typeface="+mn-ea"/>
                <a:cs typeface="+mn-cs"/>
              </a:rPr>
              <a:t> de Nugent</a:t>
            </a:r>
            <a:endParaRPr lang="en-US" sz="1200" b="0" kern="1200">
              <a:solidFill>
                <a:schemeClr val="lt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kern="120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err="1">
                <a:solidFill>
                  <a:schemeClr val="lt1"/>
                </a:solidFill>
                <a:effectLst/>
                <a:latin typeface="+mn-lt"/>
                <a:ea typeface="+mn-ea"/>
                <a:cs typeface="+mn-cs"/>
              </a:rPr>
              <a:t>Eleuterio</a:t>
            </a:r>
            <a:r>
              <a:rPr lang="en-US" sz="1200" b="0" kern="1200">
                <a:solidFill>
                  <a:schemeClr val="lt1"/>
                </a:solidFill>
                <a:effectLst/>
                <a:latin typeface="+mn-lt"/>
                <a:ea typeface="+mn-ea"/>
                <a:cs typeface="+mn-cs"/>
              </a:rPr>
              <a:t> et al (2020)</a:t>
            </a:r>
            <a:endParaRPr lang="en-US" sz="1200" b="0" kern="1200">
              <a:solidFill>
                <a:schemeClr val="lt1"/>
              </a:solidFill>
              <a:effectLst/>
              <a:latin typeface="+mn-lt"/>
              <a:cs typeface="Calibri"/>
            </a:endParaRPr>
          </a:p>
          <a:p>
            <a:pPr marL="171450" indent="-171450">
              <a:buFontTx/>
              <a:buChar char="-"/>
              <a:defRPr/>
            </a:pPr>
            <a:r>
              <a:rPr lang="en-US" sz="1200" b="0" kern="1200">
                <a:solidFill>
                  <a:schemeClr val="lt1"/>
                </a:solidFill>
                <a:effectLst/>
                <a:latin typeface="+mn-lt"/>
                <a:ea typeface="+mn-ea"/>
                <a:cs typeface="+mn-cs"/>
              </a:rPr>
              <a:t>OR 3,53 après 2 </a:t>
            </a:r>
            <a:r>
              <a:rPr lang="en-US" sz="1200" b="0" kern="1200" err="1">
                <a:solidFill>
                  <a:schemeClr val="lt1"/>
                </a:solidFill>
                <a:effectLst/>
                <a:latin typeface="+mn-lt"/>
                <a:ea typeface="+mn-ea"/>
                <a:cs typeface="+mn-cs"/>
              </a:rPr>
              <a:t>ans</a:t>
            </a:r>
            <a:r>
              <a:rPr lang="en-US" sz="1200" b="0" kern="1200">
                <a:solidFill>
                  <a:schemeClr val="lt1"/>
                </a:solidFill>
                <a:effectLst/>
                <a:latin typeface="+mn-lt"/>
                <a:ea typeface="+mn-ea"/>
                <a:cs typeface="+mn-cs"/>
              </a:rPr>
              <a:t> de port de </a:t>
            </a:r>
            <a:r>
              <a:rPr lang="en-US" sz="1200" b="0" kern="1200" err="1">
                <a:solidFill>
                  <a:schemeClr val="lt1"/>
                </a:solidFill>
                <a:effectLst/>
                <a:latin typeface="+mn-lt"/>
                <a:ea typeface="+mn-ea"/>
                <a:cs typeface="+mn-cs"/>
              </a:rPr>
              <a:t>stérilet</a:t>
            </a:r>
            <a:r>
              <a:rPr lang="en-US" sz="1200" b="0" kern="1200">
                <a:solidFill>
                  <a:schemeClr val="lt1"/>
                </a:solidFill>
                <a:effectLst/>
                <a:latin typeface="+mn-lt"/>
                <a:ea typeface="+mn-ea"/>
                <a:cs typeface="+mn-cs"/>
              </a:rPr>
              <a:t> (candida +), plus de </a:t>
            </a:r>
            <a:r>
              <a:rPr lang="en-US" sz="1200" b="0" kern="1200" err="1">
                <a:solidFill>
                  <a:schemeClr val="lt1"/>
                </a:solidFill>
                <a:effectLst/>
                <a:latin typeface="+mn-lt"/>
                <a:ea typeface="+mn-ea"/>
                <a:cs typeface="+mn-cs"/>
              </a:rPr>
              <a:t>prurit</a:t>
            </a:r>
            <a:r>
              <a:rPr lang="en-US" sz="1200" b="0" kern="1200">
                <a:solidFill>
                  <a:schemeClr val="lt1"/>
                </a:solidFill>
                <a:effectLst/>
                <a:latin typeface="+mn-lt"/>
                <a:ea typeface="+mn-ea"/>
                <a:cs typeface="+mn-cs"/>
              </a:rPr>
              <a:t> chez LNG que </a:t>
            </a:r>
            <a:r>
              <a:rPr lang="en-US" sz="1200" b="0" kern="1200" err="1">
                <a:solidFill>
                  <a:schemeClr val="lt1"/>
                </a:solidFill>
                <a:effectLst/>
                <a:latin typeface="+mn-lt"/>
                <a:ea typeface="+mn-ea"/>
                <a:cs typeface="+mn-cs"/>
              </a:rPr>
              <a:t>cuivre</a:t>
            </a:r>
            <a:r>
              <a:rPr lang="en-US" sz="1200" b="0" kern="1200">
                <a:solidFill>
                  <a:schemeClr val="lt1"/>
                </a:solidFill>
                <a:effectLst/>
                <a:latin typeface="+mn-lt"/>
                <a:ea typeface="+mn-ea"/>
                <a:cs typeface="+mn-cs"/>
              </a:rPr>
              <a:t>/</a:t>
            </a:r>
            <a:r>
              <a:rPr lang="en-US" sz="1200" b="0" kern="1200" err="1">
                <a:solidFill>
                  <a:schemeClr val="lt1"/>
                </a:solidFill>
                <a:effectLst/>
                <a:latin typeface="+mn-lt"/>
                <a:ea typeface="+mn-ea"/>
                <a:cs typeface="+mn-cs"/>
              </a:rPr>
              <a:t>contrôle</a:t>
            </a:r>
            <a:endParaRPr lang="en-US" sz="1200" b="0" kern="1200">
              <a:solidFill>
                <a:schemeClr val="lt1"/>
              </a:solidFill>
              <a:effectLst/>
              <a:latin typeface="+mn-lt"/>
              <a:ea typeface="+mn-ea"/>
              <a:cs typeface="+mn-cs"/>
            </a:endParaRPr>
          </a:p>
          <a:p>
            <a:pPr marL="171450" indent="-171450">
              <a:buFontTx/>
              <a:buChar char="-"/>
              <a:defRPr/>
            </a:pPr>
            <a:r>
              <a:rPr lang="en-US" sz="1200" b="0" kern="1200">
                <a:solidFill>
                  <a:schemeClr val="lt1"/>
                </a:solidFill>
                <a:effectLst/>
                <a:latin typeface="+mn-lt"/>
                <a:ea typeface="+mn-ea"/>
                <a:cs typeface="+mn-cs"/>
              </a:rPr>
              <a:t>Une </a:t>
            </a:r>
            <a:r>
              <a:rPr lang="en-US" sz="1200" b="0" kern="1200" err="1">
                <a:solidFill>
                  <a:schemeClr val="lt1"/>
                </a:solidFill>
                <a:effectLst/>
                <a:latin typeface="+mn-lt"/>
                <a:ea typeface="+mn-ea"/>
                <a:cs typeface="+mn-cs"/>
              </a:rPr>
              <a:t>personne</a:t>
            </a:r>
            <a:r>
              <a:rPr lang="en-US" sz="1200" b="0" kern="1200">
                <a:solidFill>
                  <a:schemeClr val="lt1"/>
                </a:solidFill>
                <a:effectLst/>
                <a:latin typeface="+mn-lt"/>
                <a:ea typeface="+mn-ea"/>
                <a:cs typeface="+mn-cs"/>
              </a:rPr>
              <a:t> qui </a:t>
            </a:r>
            <a:r>
              <a:rPr lang="en-US" sz="1200" b="0" kern="1200" err="1">
                <a:solidFill>
                  <a:schemeClr val="lt1"/>
                </a:solidFill>
                <a:effectLst/>
                <a:latin typeface="+mn-lt"/>
                <a:ea typeface="+mn-ea"/>
                <a:cs typeface="+mn-cs"/>
              </a:rPr>
              <a:t>analyse</a:t>
            </a:r>
            <a:r>
              <a:rPr lang="en-US" sz="1200" b="0" kern="1200">
                <a:solidFill>
                  <a:schemeClr val="lt1"/>
                </a:solidFill>
                <a:effectLst/>
                <a:latin typeface="+mn-lt"/>
                <a:ea typeface="+mn-ea"/>
                <a:cs typeface="+mn-cs"/>
              </a:rPr>
              <a:t> </a:t>
            </a:r>
            <a:r>
              <a:rPr lang="en-US" sz="1200" b="0" kern="1200" err="1">
                <a:solidFill>
                  <a:schemeClr val="lt1"/>
                </a:solidFill>
                <a:effectLst/>
                <a:latin typeface="+mn-lt"/>
                <a:ea typeface="+mn-ea"/>
                <a:cs typeface="+mn-cs"/>
              </a:rPr>
              <a:t>résultats</a:t>
            </a:r>
            <a:r>
              <a:rPr lang="en-US">
                <a:solidFill>
                  <a:schemeClr val="lt1"/>
                </a:solidFill>
              </a:rPr>
              <a:t> </a:t>
            </a:r>
            <a:endParaRPr lang="en-US" sz="1200" b="0" kern="1200">
              <a:solidFill>
                <a:schemeClr val="lt1"/>
              </a:solidFill>
              <a:effectLst/>
              <a:latin typeface="+mn-lt"/>
              <a:cs typeface="Calibri"/>
            </a:endParaRPr>
          </a:p>
          <a:p>
            <a:pPr marL="171450" indent="-171450">
              <a:buFontTx/>
              <a:buChar char="-"/>
              <a:defRPr/>
            </a:pPr>
            <a:r>
              <a:rPr lang="en-US" sz="1200" b="0" kern="1200">
                <a:solidFill>
                  <a:schemeClr val="lt1"/>
                </a:solidFill>
                <a:effectLst/>
                <a:latin typeface="+mn-lt"/>
                <a:ea typeface="+mn-ea"/>
                <a:cs typeface="+mn-cs"/>
              </a:rPr>
              <a:t>Pas de mention de lien entre </a:t>
            </a:r>
            <a:r>
              <a:rPr lang="en-US" sz="1200" b="0" kern="1200" err="1">
                <a:solidFill>
                  <a:schemeClr val="lt1"/>
                </a:solidFill>
                <a:effectLst/>
                <a:latin typeface="+mn-lt"/>
                <a:ea typeface="+mn-ea"/>
                <a:cs typeface="+mn-cs"/>
              </a:rPr>
              <a:t>sx</a:t>
            </a:r>
            <a:r>
              <a:rPr lang="en-US" sz="1200" b="0" kern="1200">
                <a:solidFill>
                  <a:schemeClr val="lt1"/>
                </a:solidFill>
                <a:effectLst/>
                <a:latin typeface="+mn-lt"/>
                <a:ea typeface="+mn-ea"/>
                <a:cs typeface="+mn-cs"/>
              </a:rPr>
              <a:t> de </a:t>
            </a:r>
            <a:r>
              <a:rPr lang="en-US" sz="1200" b="0" kern="1200" err="1">
                <a:solidFill>
                  <a:schemeClr val="lt1"/>
                </a:solidFill>
                <a:effectLst/>
                <a:latin typeface="+mn-lt"/>
                <a:ea typeface="+mn-ea"/>
                <a:cs typeface="+mn-cs"/>
              </a:rPr>
              <a:t>prurit</a:t>
            </a:r>
            <a:r>
              <a:rPr lang="en-US" sz="1200" b="0" kern="1200">
                <a:solidFill>
                  <a:schemeClr val="lt1"/>
                </a:solidFill>
                <a:effectLst/>
                <a:latin typeface="+mn-lt"/>
                <a:ea typeface="+mn-ea"/>
                <a:cs typeface="+mn-cs"/>
              </a:rPr>
              <a:t> et </a:t>
            </a:r>
            <a:r>
              <a:rPr lang="en-US" sz="1200" b="0" kern="1200" err="1">
                <a:solidFill>
                  <a:schemeClr val="lt1"/>
                </a:solidFill>
                <a:effectLst/>
                <a:latin typeface="+mn-lt"/>
                <a:ea typeface="+mn-ea"/>
                <a:cs typeface="+mn-cs"/>
              </a:rPr>
              <a:t>présence</a:t>
            </a:r>
            <a:r>
              <a:rPr lang="en-US" sz="1200" b="0" kern="1200">
                <a:solidFill>
                  <a:schemeClr val="lt1"/>
                </a:solidFill>
                <a:effectLst/>
                <a:latin typeface="+mn-lt"/>
                <a:ea typeface="+mn-ea"/>
                <a:cs typeface="+mn-cs"/>
              </a:rPr>
              <a:t> de candida</a:t>
            </a:r>
            <a:r>
              <a:rPr lang="en-US">
                <a:solidFill>
                  <a:schemeClr val="lt1"/>
                </a:solidFill>
              </a:rPr>
              <a:t> </a:t>
            </a:r>
            <a:endParaRPr lang="en-US" sz="1200" b="0" kern="1200">
              <a:solidFill>
                <a:schemeClr val="lt1"/>
              </a:solidFill>
              <a:effectLst/>
              <a:latin typeface="+mn-lt"/>
              <a:cs typeface="Calibri"/>
            </a:endParaRPr>
          </a:p>
          <a:p>
            <a:pPr marL="171450" indent="-171450">
              <a:buFontTx/>
              <a:buChar char="-"/>
              <a:defRPr/>
            </a:pPr>
            <a:r>
              <a:rPr lang="en-US" sz="1200" b="0" kern="1200">
                <a:solidFill>
                  <a:schemeClr val="lt1"/>
                </a:solidFill>
                <a:effectLst/>
                <a:latin typeface="+mn-lt"/>
                <a:ea typeface="+mn-ea"/>
                <a:cs typeface="+mn-cs"/>
              </a:rPr>
              <a:t>Beaucoup de </a:t>
            </a:r>
            <a:r>
              <a:rPr lang="en-US" sz="1200" b="0" kern="1200" err="1">
                <a:solidFill>
                  <a:schemeClr val="lt1"/>
                </a:solidFill>
                <a:effectLst/>
                <a:latin typeface="+mn-lt"/>
                <a:ea typeface="+mn-ea"/>
                <a:cs typeface="+mn-cs"/>
              </a:rPr>
              <a:t>personnes</a:t>
            </a:r>
            <a:r>
              <a:rPr lang="en-US" sz="1200" b="0" kern="1200">
                <a:solidFill>
                  <a:schemeClr val="lt1"/>
                </a:solidFill>
                <a:effectLst/>
                <a:latin typeface="+mn-lt"/>
                <a:ea typeface="+mn-ea"/>
                <a:cs typeface="+mn-cs"/>
              </a:rPr>
              <a:t> dans le </a:t>
            </a:r>
            <a:r>
              <a:rPr lang="en-US" sz="1200" b="0" kern="1200" err="1">
                <a:solidFill>
                  <a:schemeClr val="lt1"/>
                </a:solidFill>
                <a:effectLst/>
                <a:latin typeface="+mn-lt"/>
                <a:ea typeface="+mn-ea"/>
                <a:cs typeface="+mn-cs"/>
              </a:rPr>
              <a:t>groupe</a:t>
            </a:r>
            <a:r>
              <a:rPr lang="en-US" sz="1200" b="0" kern="1200">
                <a:solidFill>
                  <a:schemeClr val="lt1"/>
                </a:solidFill>
                <a:effectLst/>
                <a:latin typeface="+mn-lt"/>
                <a:ea typeface="+mn-ea"/>
                <a:cs typeface="+mn-cs"/>
              </a:rPr>
              <a:t> </a:t>
            </a:r>
            <a:r>
              <a:rPr lang="en-US" sz="1200" b="0" kern="1200" err="1">
                <a:solidFill>
                  <a:schemeClr val="lt1"/>
                </a:solidFill>
                <a:effectLst/>
                <a:latin typeface="+mn-lt"/>
                <a:ea typeface="+mn-ea"/>
                <a:cs typeface="+mn-cs"/>
              </a:rPr>
              <a:t>contrôle</a:t>
            </a:r>
            <a:r>
              <a:rPr lang="en-US">
                <a:solidFill>
                  <a:schemeClr val="lt1"/>
                </a:solidFill>
              </a:rPr>
              <a:t> vs </a:t>
            </a:r>
            <a:r>
              <a:rPr lang="en-US" err="1">
                <a:solidFill>
                  <a:schemeClr val="lt1"/>
                </a:solidFill>
              </a:rPr>
              <a:t>groupe</a:t>
            </a:r>
            <a:r>
              <a:rPr lang="en-US">
                <a:solidFill>
                  <a:schemeClr val="lt1"/>
                </a:solidFill>
              </a:rPr>
              <a:t> avec </a:t>
            </a:r>
            <a:r>
              <a:rPr lang="en-US" err="1">
                <a:solidFill>
                  <a:schemeClr val="lt1"/>
                </a:solidFill>
              </a:rPr>
              <a:t>stérilet</a:t>
            </a:r>
            <a:endParaRPr lang="en-US">
              <a:solidFill>
                <a:schemeClr val="lt1"/>
              </a:solidFill>
            </a:endParaRPr>
          </a:p>
          <a:p>
            <a:pPr marL="171450" indent="-171450">
              <a:buFontTx/>
              <a:buChar char="-"/>
              <a:defRPr/>
            </a:pPr>
            <a:endParaRPr lang="en-US" sz="1200" b="0" kern="1200">
              <a:solidFill>
                <a:schemeClr val="lt1"/>
              </a:solidFill>
              <a:effectLst/>
              <a:latin typeface="+mn-lt"/>
              <a:cs typeface="Calibri"/>
            </a:endParaRPr>
          </a:p>
          <a:p>
            <a:pPr marL="0" indent="0">
              <a:buFontTx/>
              <a:buNone/>
              <a:defRPr/>
            </a:pPr>
            <a:r>
              <a:rPr lang="en-US" sz="1200" b="0" kern="1200" err="1">
                <a:solidFill>
                  <a:schemeClr val="lt1"/>
                </a:solidFill>
                <a:effectLst/>
                <a:latin typeface="+mn-lt"/>
                <a:cs typeface="Calibri"/>
              </a:rPr>
              <a:t>Songur</a:t>
            </a:r>
            <a:r>
              <a:rPr lang="en-US" sz="1200" b="0" kern="1200">
                <a:solidFill>
                  <a:schemeClr val="lt1"/>
                </a:solidFill>
                <a:effectLst/>
                <a:latin typeface="+mn-lt"/>
                <a:cs typeface="Calibri"/>
              </a:rPr>
              <a:t> </a:t>
            </a:r>
            <a:r>
              <a:rPr lang="en-US" sz="1200" b="0" kern="1200" err="1">
                <a:solidFill>
                  <a:schemeClr val="lt1"/>
                </a:solidFill>
                <a:effectLst/>
                <a:latin typeface="+mn-lt"/>
                <a:cs typeface="Calibri"/>
              </a:rPr>
              <a:t>Dagli</a:t>
            </a:r>
            <a:r>
              <a:rPr lang="en-US" sz="1200" b="0" kern="1200">
                <a:solidFill>
                  <a:schemeClr val="lt1"/>
                </a:solidFill>
                <a:effectLst/>
                <a:latin typeface="+mn-lt"/>
                <a:cs typeface="Calibri"/>
              </a:rPr>
              <a:t> et al (2015) :</a:t>
            </a:r>
          </a:p>
          <a:p>
            <a:pPr marL="171450" indent="-171450">
              <a:buFontTx/>
              <a:buChar char="-"/>
              <a:defRPr/>
            </a:pPr>
            <a:r>
              <a:rPr lang="en-US" sz="1200" b="0" kern="1200" err="1">
                <a:solidFill>
                  <a:schemeClr val="lt1"/>
                </a:solidFill>
                <a:effectLst/>
                <a:latin typeface="+mn-lt"/>
                <a:cs typeface="Calibri"/>
              </a:rPr>
              <a:t>Levure</a:t>
            </a:r>
            <a:r>
              <a:rPr lang="en-US" sz="1200" b="0" kern="1200">
                <a:solidFill>
                  <a:schemeClr val="lt1"/>
                </a:solidFill>
                <a:effectLst/>
                <a:latin typeface="+mn-lt"/>
                <a:cs typeface="Calibri"/>
              </a:rPr>
              <a:t> </a:t>
            </a:r>
            <a:r>
              <a:rPr lang="en-US" sz="1200" b="0" kern="1200" err="1">
                <a:solidFill>
                  <a:schemeClr val="lt1"/>
                </a:solidFill>
                <a:effectLst/>
                <a:latin typeface="+mn-lt"/>
                <a:cs typeface="Calibri"/>
              </a:rPr>
              <a:t>détectée</a:t>
            </a:r>
            <a:r>
              <a:rPr lang="en-US" sz="1200" b="0" kern="1200">
                <a:solidFill>
                  <a:schemeClr val="lt1"/>
                </a:solidFill>
                <a:effectLst/>
                <a:latin typeface="+mn-lt"/>
                <a:cs typeface="Calibri"/>
              </a:rPr>
              <a:t> 9,5% IUD vs 5,6% pas IUD</a:t>
            </a:r>
          </a:p>
          <a:p>
            <a:pPr marL="171450" indent="-171450">
              <a:buFontTx/>
              <a:buChar char="-"/>
              <a:defRPr/>
            </a:pPr>
            <a:r>
              <a:rPr lang="en-US" sz="1200" b="0" kern="1200" err="1">
                <a:solidFill>
                  <a:schemeClr val="lt1"/>
                </a:solidFill>
                <a:effectLst/>
                <a:latin typeface="+mn-lt"/>
                <a:cs typeface="Calibri"/>
              </a:rPr>
              <a:t>Analyse</a:t>
            </a:r>
            <a:r>
              <a:rPr lang="en-US" sz="1200" b="0" kern="1200">
                <a:solidFill>
                  <a:schemeClr val="lt1"/>
                </a:solidFill>
                <a:effectLst/>
                <a:latin typeface="+mn-lt"/>
                <a:cs typeface="Calibri"/>
              </a:rPr>
              <a:t> </a:t>
            </a:r>
            <a:r>
              <a:rPr lang="en-US" sz="1200" b="0" kern="1200" err="1">
                <a:solidFill>
                  <a:schemeClr val="lt1"/>
                </a:solidFill>
                <a:effectLst/>
                <a:latin typeface="+mn-lt"/>
                <a:cs typeface="Calibri"/>
              </a:rPr>
              <a:t>statistiques</a:t>
            </a:r>
            <a:r>
              <a:rPr lang="en-US" sz="1200" b="0" kern="1200">
                <a:solidFill>
                  <a:schemeClr val="lt1"/>
                </a:solidFill>
                <a:effectLst/>
                <a:latin typeface="+mn-lt"/>
                <a:cs typeface="Calibri"/>
              </a:rPr>
              <a:t> sur </a:t>
            </a:r>
            <a:r>
              <a:rPr lang="en-US" sz="1200" b="0" kern="1200" err="1">
                <a:solidFill>
                  <a:schemeClr val="lt1"/>
                </a:solidFill>
                <a:effectLst/>
                <a:latin typeface="+mn-lt"/>
                <a:cs typeface="Calibri"/>
              </a:rPr>
              <a:t>état</a:t>
            </a:r>
            <a:r>
              <a:rPr lang="en-US" sz="1200" b="0" kern="1200">
                <a:solidFill>
                  <a:schemeClr val="lt1"/>
                </a:solidFill>
                <a:effectLst/>
                <a:latin typeface="+mn-lt"/>
                <a:cs typeface="Calibri"/>
              </a:rPr>
              <a:t> frais et non sur la culture</a:t>
            </a:r>
          </a:p>
          <a:p>
            <a:pPr marL="171450" indent="-171450">
              <a:buChar char="-"/>
            </a:pPr>
            <a:r>
              <a:rPr lang="en-US">
                <a:solidFill>
                  <a:srgbClr val="FFFFFF"/>
                </a:solidFill>
                <a:cs typeface="Calibri" panose="020F0502020204030204"/>
              </a:rPr>
              <a:t>P non-</a:t>
            </a:r>
            <a:r>
              <a:rPr lang="en-US" err="1">
                <a:solidFill>
                  <a:srgbClr val="FFFFFF"/>
                </a:solidFill>
                <a:cs typeface="Calibri" panose="020F0502020204030204"/>
              </a:rPr>
              <a:t>significatif</a:t>
            </a:r>
            <a:endParaRPr lang="en-US">
              <a:solidFill>
                <a:srgbClr val="FFFFFF"/>
              </a:solidFill>
              <a:cs typeface="Calibri" panose="020F0502020204030204"/>
            </a:endParaRPr>
          </a:p>
          <a:p>
            <a:pPr marL="171450" indent="-171450">
              <a:buChar char="-"/>
            </a:pPr>
            <a:r>
              <a:rPr lang="en-US">
                <a:solidFill>
                  <a:srgbClr val="FFFFFF"/>
                </a:solidFill>
                <a:cs typeface="Calibri" panose="020F0502020204030204"/>
              </a:rPr>
              <a:t>Pas conclusion </a:t>
            </a:r>
            <a:r>
              <a:rPr lang="en-US" err="1">
                <a:solidFill>
                  <a:srgbClr val="FFFFFF"/>
                </a:solidFill>
                <a:cs typeface="Calibri" panose="020F0502020204030204"/>
              </a:rPr>
              <a:t>sauf</a:t>
            </a:r>
            <a:r>
              <a:rPr lang="en-US">
                <a:solidFill>
                  <a:srgbClr val="FFFFFF"/>
                </a:solidFill>
                <a:cs typeface="Calibri" panose="020F0502020204030204"/>
              </a:rPr>
              <a:t> </a:t>
            </a:r>
            <a:r>
              <a:rPr lang="en-US" err="1">
                <a:solidFill>
                  <a:srgbClr val="FFFFFF"/>
                </a:solidFill>
                <a:cs typeface="Calibri" panose="020F0502020204030204"/>
              </a:rPr>
              <a:t>pourcentage</a:t>
            </a:r>
            <a:r>
              <a:rPr lang="en-US">
                <a:solidFill>
                  <a:srgbClr val="FFFFFF"/>
                </a:solidFill>
                <a:cs typeface="Calibri" panose="020F0502020204030204"/>
              </a:rPr>
              <a:t> plus </a:t>
            </a:r>
            <a:r>
              <a:rPr lang="en-US" err="1">
                <a:solidFill>
                  <a:srgbClr val="FFFFFF"/>
                </a:solidFill>
                <a:cs typeface="Calibri" panose="020F0502020204030204"/>
              </a:rPr>
              <a:t>élevé</a:t>
            </a:r>
            <a:r>
              <a:rPr lang="en-US">
                <a:solidFill>
                  <a:srgbClr val="FFFFFF"/>
                </a:solidFill>
                <a:cs typeface="Calibri" panose="020F0502020204030204"/>
              </a:rPr>
              <a:t> chez </a:t>
            </a:r>
            <a:r>
              <a:rPr lang="en-US" err="1">
                <a:solidFill>
                  <a:srgbClr val="FFFFFF"/>
                </a:solidFill>
                <a:cs typeface="Calibri" panose="020F0502020204030204"/>
              </a:rPr>
              <a:t>porteuses</a:t>
            </a:r>
            <a:r>
              <a:rPr lang="en-US">
                <a:solidFill>
                  <a:srgbClr val="FFFFFF"/>
                </a:solidFill>
                <a:cs typeface="Calibri" panose="020F0502020204030204"/>
              </a:rPr>
              <a:t> IUD</a:t>
            </a:r>
          </a:p>
          <a:p>
            <a:pPr marL="171450" indent="-171450">
              <a:buChar char="-"/>
            </a:pPr>
            <a:r>
              <a:rPr lang="en-US">
                <a:solidFill>
                  <a:srgbClr val="FFFFFF"/>
                </a:solidFill>
                <a:cs typeface="Calibri" panose="020F0502020204030204"/>
              </a:rPr>
              <a:t>Pas mention type de </a:t>
            </a:r>
            <a:r>
              <a:rPr lang="en-US" err="1">
                <a:solidFill>
                  <a:srgbClr val="FFFFFF"/>
                </a:solidFill>
                <a:cs typeface="Calibri" panose="020F0502020204030204"/>
              </a:rPr>
              <a:t>stérilet</a:t>
            </a:r>
            <a:r>
              <a:rPr lang="en-US">
                <a:solidFill>
                  <a:srgbClr val="FFFFFF"/>
                </a:solidFill>
                <a:cs typeface="Calibri" panose="020F0502020204030204"/>
              </a:rPr>
              <a:t> </a:t>
            </a:r>
          </a:p>
          <a:p>
            <a:pPr marL="171450" indent="-171450">
              <a:buChar char="-"/>
            </a:pPr>
            <a:endParaRPr lang="en-US">
              <a:solidFill>
                <a:srgbClr val="FFFFFF"/>
              </a:solidFill>
              <a:cs typeface="Calibri" panose="020F0502020204030204"/>
            </a:endParaRPr>
          </a:p>
          <a:p>
            <a:r>
              <a:rPr lang="en-US">
                <a:solidFill>
                  <a:srgbClr val="FFFFFF"/>
                </a:solidFill>
                <a:cs typeface="Calibri" panose="020F0502020204030204"/>
              </a:rPr>
              <a:t>Donders et al (2016):</a:t>
            </a:r>
          </a:p>
          <a:p>
            <a:pPr marL="285750" indent="-285750">
              <a:buFont typeface="Calibri"/>
              <a:buChar char="-"/>
            </a:pPr>
            <a:r>
              <a:rPr lang="fr-CA" err="1"/>
              <a:t>Mini-pilule</a:t>
            </a:r>
            <a:r>
              <a:rPr lang="fr-CA"/>
              <a:t>/implant vs </a:t>
            </a:r>
            <a:r>
              <a:rPr lang="fr-CA" err="1"/>
              <a:t>mirena</a:t>
            </a:r>
            <a:r>
              <a:rPr lang="fr-CA"/>
              <a:t> pour colonisation Candida (OR 0.1, CL 95% 0.006–1.7; p = 0.037)</a:t>
            </a:r>
            <a:endParaRPr lang="en-US">
              <a:solidFill>
                <a:srgbClr val="FFFFFF"/>
              </a:solidFill>
              <a:cs typeface="Calibri" panose="020F0502020204030204"/>
            </a:endParaRPr>
          </a:p>
          <a:p>
            <a:pPr marL="285750" indent="-285750">
              <a:buFont typeface="Calibri"/>
              <a:buChar char="-"/>
            </a:pPr>
            <a:r>
              <a:rPr lang="fr-CA"/>
              <a:t>Les groupes ayant un stérilet (cuivre ou hormonal) avait une tendance plus élevée à être colonisés au Candida.</a:t>
            </a:r>
            <a:endParaRPr lang="fr-CA">
              <a:solidFill>
                <a:srgbClr val="000000"/>
              </a:solidFill>
              <a:cs typeface="Calibri" panose="020F0502020204030204"/>
            </a:endParaRPr>
          </a:p>
          <a:p>
            <a:pPr marL="285750" indent="-285750">
              <a:buFont typeface="Calibri"/>
              <a:buChar char="-"/>
            </a:pPr>
            <a:r>
              <a:rPr lang="fr-CA"/>
              <a:t>Recommandent donc que le stérilet ne soit pas la première option proposée aux femmes avec une susceptibilité à la VVC</a:t>
            </a:r>
            <a:endParaRPr lang="fr-CA">
              <a:solidFill>
                <a:srgbClr val="000000"/>
              </a:solidFill>
              <a:cs typeface="Calibri" panose="020F0502020204030204"/>
            </a:endParaRPr>
          </a:p>
          <a:p>
            <a:pPr marL="285750" indent="-285750">
              <a:buFont typeface="Calibri"/>
              <a:buChar char="-"/>
            </a:pPr>
            <a:r>
              <a:rPr lang="fr-CA"/>
              <a:t>Peu de femmes avec un stérilet de cuivre (n=6) &amp; pas de critères d'exclusion &amp; peu de résultats statistiquement significatifs</a:t>
            </a:r>
          </a:p>
          <a:p>
            <a:pPr marL="0" indent="0">
              <a:buFont typeface="Calibri"/>
              <a:buNone/>
            </a:pPr>
            <a:endParaRPr lang="fr-CA">
              <a:solidFill>
                <a:srgbClr val="000000"/>
              </a:solidFill>
              <a:cs typeface="Calibri" panose="020F0502020204030204"/>
            </a:endParaRPr>
          </a:p>
          <a:p>
            <a:pPr marL="0" indent="0">
              <a:buFont typeface="Calibri"/>
              <a:buNone/>
            </a:pPr>
            <a:r>
              <a:rPr lang="fr-CA">
                <a:solidFill>
                  <a:srgbClr val="000000"/>
                </a:solidFill>
                <a:cs typeface="Calibri" panose="020F0502020204030204"/>
              </a:rPr>
              <a:t>Giraldo et al (2016) : </a:t>
            </a:r>
          </a:p>
          <a:p>
            <a:pPr marL="171450" indent="-171450">
              <a:buFontTx/>
              <a:buChar char="-"/>
            </a:pPr>
            <a:r>
              <a:rPr lang="fr-CA">
                <a:solidFill>
                  <a:srgbClr val="000000"/>
                </a:solidFill>
                <a:cs typeface="Calibri" panose="020F0502020204030204"/>
              </a:rPr>
              <a:t>Seulement 3 personnes ont eu vaginite après insertion </a:t>
            </a:r>
          </a:p>
          <a:p>
            <a:pPr marL="171450" indent="-171450">
              <a:buFontTx/>
              <a:buChar char="-"/>
            </a:pPr>
            <a:r>
              <a:rPr lang="fr-CA">
                <a:solidFill>
                  <a:srgbClr val="000000"/>
                </a:solidFill>
                <a:cs typeface="Calibri" panose="020F0502020204030204"/>
              </a:rPr>
              <a:t>Mention que possiblement que chez personnes avec stérilet x1-2 ans, présence de VVC et BV serait 2</a:t>
            </a:r>
            <a:r>
              <a:rPr lang="fr-CA" baseline="30000">
                <a:solidFill>
                  <a:srgbClr val="000000"/>
                </a:solidFill>
                <a:cs typeface="Calibri" panose="020F0502020204030204"/>
              </a:rPr>
              <a:t>nd</a:t>
            </a:r>
            <a:r>
              <a:rPr lang="fr-CA">
                <a:solidFill>
                  <a:srgbClr val="000000"/>
                </a:solidFill>
                <a:cs typeface="Calibri" panose="020F0502020204030204"/>
              </a:rPr>
              <a:t> HDV et non stérilet en soi (pas étudié)</a:t>
            </a:r>
          </a:p>
          <a:p>
            <a:pPr marL="171450" indent="-171450">
              <a:buFontTx/>
              <a:buChar char="-"/>
            </a:pPr>
            <a:r>
              <a:rPr lang="fr-CA">
                <a:solidFill>
                  <a:srgbClr val="000000"/>
                </a:solidFill>
                <a:cs typeface="Calibri" panose="020F0502020204030204"/>
              </a:rPr>
              <a:t>Court terme (2 mois), pas de groupe contrôle, petit échantillon </a:t>
            </a:r>
          </a:p>
          <a:p>
            <a:pPr marL="171450" indent="-171450">
              <a:buFontTx/>
              <a:buChar char="-"/>
            </a:pPr>
            <a:r>
              <a:rPr lang="fr-CA">
                <a:solidFill>
                  <a:srgbClr val="000000"/>
                </a:solidFill>
                <a:cs typeface="Calibri" panose="020F0502020204030204"/>
              </a:rPr>
              <a:t>Force : étude sur l’environnement vaginal en un tout </a:t>
            </a:r>
          </a:p>
          <a:p>
            <a:pPr marL="0" indent="0">
              <a:buFont typeface="Calibri"/>
              <a:buNone/>
            </a:pPr>
            <a:endParaRPr lang="fr-CA">
              <a:solidFill>
                <a:srgbClr val="000000"/>
              </a:solidFill>
              <a:cs typeface="Calibri" panose="020F0502020204030204"/>
            </a:endParaRPr>
          </a:p>
          <a:p>
            <a:endParaRPr lang="fr-CA">
              <a:solidFill>
                <a:srgbClr val="000000"/>
              </a:solidFill>
              <a:cs typeface="Calibri" panose="020F0502020204030204"/>
            </a:endParaRPr>
          </a:p>
        </p:txBody>
      </p:sp>
      <p:sp>
        <p:nvSpPr>
          <p:cNvPr id="4" name="Slide Number Placeholder 3"/>
          <p:cNvSpPr>
            <a:spLocks noGrp="1"/>
          </p:cNvSpPr>
          <p:nvPr>
            <p:ph type="sldNum" sz="quarter" idx="5"/>
          </p:nvPr>
        </p:nvSpPr>
        <p:spPr/>
        <p:txBody>
          <a:bodyPr/>
          <a:lstStyle/>
          <a:p>
            <a:fld id="{68386DDC-700C-804B-99AD-A960EE847443}" type="slidenum">
              <a:rPr lang="fr-CA" smtClean="0"/>
              <a:t>9</a:t>
            </a:fld>
            <a:endParaRPr lang="fr-CA"/>
          </a:p>
        </p:txBody>
      </p:sp>
    </p:spTree>
    <p:extLst>
      <p:ext uri="{BB962C8B-B14F-4D97-AF65-F5344CB8AC3E}">
        <p14:creationId xmlns:p14="http://schemas.microsoft.com/office/powerpoint/2010/main" val="27018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0F83F41A-0AC9-46AE-80E5-213A985D2FBC}" type="datetimeFigureOut">
              <a:rPr lang="fr-CA" smtClean="0"/>
              <a:t>2023-05-28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2452900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3F41A-0AC9-46AE-80E5-213A985D2FB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362093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3F41A-0AC9-46AE-80E5-213A985D2FBC}" type="datetimeFigureOut">
              <a:rPr lang="fr-CA" smtClean="0"/>
              <a:t>2023-05-28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426094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83F41A-0AC9-46AE-80E5-213A985D2FBC}" type="datetimeFigureOut">
              <a:rPr lang="fr-CA" smtClean="0"/>
              <a:t>2023-05-28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398700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F83F41A-0AC9-46AE-80E5-213A985D2FBC}" type="datetimeFigureOut">
              <a:rPr lang="fr-CA" smtClean="0"/>
              <a:t>2023-05-28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32775632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0F83F41A-0AC9-46AE-80E5-213A985D2FBC}" type="datetimeFigureOut">
              <a:rPr lang="fr-CA" smtClean="0"/>
              <a:t>2023-05-28</a:t>
            </a:fld>
            <a:endParaRPr lang="fr-CA"/>
          </a:p>
        </p:txBody>
      </p:sp>
      <p:sp>
        <p:nvSpPr>
          <p:cNvPr id="9" name="Footer Placeholder 8"/>
          <p:cNvSpPr>
            <a:spLocks noGrp="1"/>
          </p:cNvSpPr>
          <p:nvPr>
            <p:ph type="ftr" sz="quarter" idx="11"/>
          </p:nvPr>
        </p:nvSpPr>
        <p:spPr/>
        <p:txBody>
          <a:bodyPr/>
          <a:lstStyle/>
          <a:p>
            <a:endParaRPr lang="fr-CA"/>
          </a:p>
        </p:txBody>
      </p:sp>
      <p:sp>
        <p:nvSpPr>
          <p:cNvPr id="10" name="Slide Number Placeholder 9"/>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250307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F83F41A-0AC9-46AE-80E5-213A985D2FBC}" type="datetimeFigureOut">
              <a:rPr lang="fr-CA" smtClean="0"/>
              <a:t>2023-05-28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248EC9D-5697-4E5B-8ED7-1432B59ABEA1}" type="slidenum">
              <a:rPr lang="fr-CA" smtClean="0"/>
              <a:t>‹n°›</a:t>
            </a:fld>
            <a:endParaRPr lang="fr-CA"/>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784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83F41A-0AC9-46AE-80E5-213A985D2FBC}" type="datetimeFigureOut">
              <a:rPr lang="fr-CA" smtClean="0"/>
              <a:t>2023-05-28</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95462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3F41A-0AC9-46AE-80E5-213A985D2FBC}" type="datetimeFigureOut">
              <a:rPr lang="fr-CA" smtClean="0"/>
              <a:t>2023-05-28</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56471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F83F41A-0AC9-46AE-80E5-213A985D2FBC}" type="datetimeFigureOut">
              <a:rPr lang="fr-CA" smtClean="0"/>
              <a:t>2023-05-28</a:t>
            </a:fld>
            <a:endParaRPr lang="fr-CA"/>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CA"/>
          </a:p>
        </p:txBody>
      </p:sp>
      <p:sp>
        <p:nvSpPr>
          <p:cNvPr id="11" name="Slide Number Placeholder 10"/>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105345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F83F41A-0AC9-46AE-80E5-213A985D2FBC}" type="datetimeFigureOut">
              <a:rPr lang="fr-CA" smtClean="0"/>
              <a:t>2023-05-28</a:t>
            </a:fld>
            <a:endParaRPr lang="fr-CA"/>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CA"/>
          </a:p>
        </p:txBody>
      </p:sp>
      <p:sp>
        <p:nvSpPr>
          <p:cNvPr id="10" name="Slide Number Placeholder 9"/>
          <p:cNvSpPr>
            <a:spLocks noGrp="1"/>
          </p:cNvSpPr>
          <p:nvPr>
            <p:ph type="sldNum" sz="quarter" idx="12"/>
          </p:nvPr>
        </p:nvSpPr>
        <p:spPr/>
        <p:txBody>
          <a:bodyPr/>
          <a:lstStyle/>
          <a:p>
            <a:fld id="{B248EC9D-5697-4E5B-8ED7-1432B59ABEA1}" type="slidenum">
              <a:rPr lang="fr-CA" smtClean="0"/>
              <a:t>‹n°›</a:t>
            </a:fld>
            <a:endParaRPr lang="fr-CA"/>
          </a:p>
        </p:txBody>
      </p:sp>
    </p:spTree>
    <p:extLst>
      <p:ext uri="{BB962C8B-B14F-4D97-AF65-F5344CB8AC3E}">
        <p14:creationId xmlns:p14="http://schemas.microsoft.com/office/powerpoint/2010/main" val="288686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F83F41A-0AC9-46AE-80E5-213A985D2FBC}" type="datetimeFigureOut">
              <a:rPr lang="fr-CA" smtClean="0"/>
              <a:t>2023-05-28</a:t>
            </a:fld>
            <a:endParaRPr lang="fr-CA"/>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CA"/>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248EC9D-5697-4E5B-8ED7-1432B59ABEA1}" type="slidenum">
              <a:rPr lang="fr-CA" smtClean="0"/>
              <a:t>‹n°›</a:t>
            </a:fld>
            <a:endParaRPr lang="fr-CA"/>
          </a:p>
        </p:txBody>
      </p:sp>
    </p:spTree>
    <p:extLst>
      <p:ext uri="{BB962C8B-B14F-4D97-AF65-F5344CB8AC3E}">
        <p14:creationId xmlns:p14="http://schemas.microsoft.com/office/powerpoint/2010/main" val="13454218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38DE346D.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E_80E8C66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8_1B4547E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0_385CD02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A_6C15D4DD.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7_20C9102D.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microsoft.com/office/2018/10/relationships/comments" Target="../comments/modernComment_105_44F358A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C_B53E1FCE.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C_395BF39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CDF2D-3639-4EE9-A4F1-0D9F3235A2AD}"/>
              </a:ext>
            </a:extLst>
          </p:cNvPr>
          <p:cNvSpPr>
            <a:spLocks noGrp="1"/>
          </p:cNvSpPr>
          <p:nvPr>
            <p:ph type="ctrTitle"/>
          </p:nvPr>
        </p:nvSpPr>
        <p:spPr>
          <a:xfrm>
            <a:off x="5498590" y="988741"/>
            <a:ext cx="5888754" cy="4880518"/>
          </a:xfrm>
          <a:noFill/>
          <a:ln>
            <a:noFill/>
          </a:ln>
        </p:spPr>
        <p:txBody>
          <a:bodyPr wrap="square">
            <a:normAutofit/>
          </a:bodyPr>
          <a:lstStyle/>
          <a:p>
            <a:pPr algn="l"/>
            <a:r>
              <a:rPr lang="fr-CA" sz="4400">
                <a:solidFill>
                  <a:schemeClr val="tx1"/>
                </a:solidFill>
                <a:cs typeface="Calibri Light"/>
              </a:rPr>
              <a:t>Le stérilet est-il un facteur de risque pour la vulvovaginite à Candida?</a:t>
            </a:r>
            <a:endParaRPr lang="fr-CA" sz="4400">
              <a:solidFill>
                <a:schemeClr val="tx1"/>
              </a:solidFill>
            </a:endParaRPr>
          </a:p>
        </p:txBody>
      </p:sp>
      <p:sp>
        <p:nvSpPr>
          <p:cNvPr id="5"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B95294D7-A045-4C14-9634-F249C2A7B843}"/>
              </a:ext>
            </a:extLst>
          </p:cNvPr>
          <p:cNvSpPr>
            <a:spLocks noGrp="1"/>
          </p:cNvSpPr>
          <p:nvPr>
            <p:ph type="subTitle" idx="1"/>
          </p:nvPr>
        </p:nvSpPr>
        <p:spPr>
          <a:xfrm>
            <a:off x="1867700" y="2007220"/>
            <a:ext cx="2357553" cy="2843560"/>
          </a:xfrm>
        </p:spPr>
        <p:txBody>
          <a:bodyPr vert="horz" lIns="91440" tIns="45720" rIns="91440" bIns="45720" rtlCol="0" anchor="ctr">
            <a:normAutofit/>
          </a:bodyPr>
          <a:lstStyle/>
          <a:p>
            <a:pPr algn="l"/>
            <a:r>
              <a:rPr lang="fr-CA">
                <a:solidFill>
                  <a:srgbClr val="FFFFFF"/>
                </a:solidFill>
                <a:cs typeface="Calibri"/>
              </a:rPr>
              <a:t>Présenté par Thouriya El Mergaoui et Eugénie Blondeau</a:t>
            </a:r>
          </a:p>
          <a:p>
            <a:pPr algn="l"/>
            <a:r>
              <a:rPr lang="fr-CA">
                <a:solidFill>
                  <a:srgbClr val="FFFFFF"/>
                </a:solidFill>
                <a:cs typeface="Calibri"/>
              </a:rPr>
              <a:t>GMF des Faubourgs</a:t>
            </a:r>
          </a:p>
          <a:p>
            <a:pPr algn="l"/>
            <a:r>
              <a:rPr lang="fr-CA">
                <a:solidFill>
                  <a:srgbClr val="FFFFFF"/>
                </a:solidFill>
                <a:cs typeface="Calibri"/>
              </a:rPr>
              <a:t>Juin 2023</a:t>
            </a:r>
          </a:p>
        </p:txBody>
      </p:sp>
    </p:spTree>
    <p:extLst>
      <p:ext uri="{BB962C8B-B14F-4D97-AF65-F5344CB8AC3E}">
        <p14:creationId xmlns:p14="http://schemas.microsoft.com/office/powerpoint/2010/main" val="954086509"/>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C8F1D9-C30A-A6B4-55CF-5EE67079782A}"/>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fr-CA" sz="3200" b="0" kern="1200" err="1">
                <a:solidFill>
                  <a:schemeClr val="tx1"/>
                </a:solidFill>
                <a:effectLst/>
                <a:latin typeface="+mn-lt"/>
                <a:ea typeface="+mn-ea"/>
                <a:cs typeface="+mn-cs"/>
              </a:rPr>
              <a:t>Eleuterio</a:t>
            </a:r>
            <a:r>
              <a:rPr lang="fr-CA" sz="3200" b="0" kern="1200">
                <a:solidFill>
                  <a:schemeClr val="tx1"/>
                </a:solidFill>
                <a:effectLst/>
                <a:latin typeface="+mn-lt"/>
                <a:ea typeface="+mn-ea"/>
                <a:cs typeface="+mn-cs"/>
              </a:rPr>
              <a:t> Junior et al (2020)</a:t>
            </a:r>
            <a:endParaRPr lang="en-US" sz="3200">
              <a:solidFill>
                <a:schemeClr val="tx1"/>
              </a:solidFill>
            </a:endParaRPr>
          </a:p>
        </p:txBody>
      </p:sp>
      <p:pic>
        <p:nvPicPr>
          <p:cNvPr id="30" name="Content Placeholder 29" descr="Table&#10;&#10;Description automatically generated">
            <a:extLst>
              <a:ext uri="{FF2B5EF4-FFF2-40B4-BE49-F238E27FC236}">
                <a16:creationId xmlns:a16="http://schemas.microsoft.com/office/drawing/2014/main" id="{7C54282F-BDA1-B95B-5961-58A1B08BDC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5658" y="950854"/>
            <a:ext cx="9100683" cy="3016800"/>
          </a:xfrm>
        </p:spPr>
      </p:pic>
      <p:sp>
        <p:nvSpPr>
          <p:cNvPr id="31" name="Rectangle 30">
            <a:extLst>
              <a:ext uri="{FF2B5EF4-FFF2-40B4-BE49-F238E27FC236}">
                <a16:creationId xmlns:a16="http://schemas.microsoft.com/office/drawing/2014/main" id="{C33B19C5-28A9-8D9B-8697-7CB6E254ABAA}"/>
              </a:ext>
            </a:extLst>
          </p:cNvPr>
          <p:cNvSpPr/>
          <p:nvPr/>
        </p:nvSpPr>
        <p:spPr>
          <a:xfrm>
            <a:off x="1600200" y="2452398"/>
            <a:ext cx="8877300" cy="240002"/>
          </a:xfrm>
          <a:prstGeom prst="rect">
            <a:avLst/>
          </a:prstGeom>
          <a:no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32" name="Oval 31">
            <a:extLst>
              <a:ext uri="{FF2B5EF4-FFF2-40B4-BE49-F238E27FC236}">
                <a16:creationId xmlns:a16="http://schemas.microsoft.com/office/drawing/2014/main" id="{F60186A9-94DE-3F51-D7EB-1D75B9B1615D}"/>
              </a:ext>
            </a:extLst>
          </p:cNvPr>
          <p:cNvSpPr/>
          <p:nvPr/>
        </p:nvSpPr>
        <p:spPr>
          <a:xfrm>
            <a:off x="5029200" y="2452398"/>
            <a:ext cx="571500" cy="24000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Oval 32">
            <a:extLst>
              <a:ext uri="{FF2B5EF4-FFF2-40B4-BE49-F238E27FC236}">
                <a16:creationId xmlns:a16="http://schemas.microsoft.com/office/drawing/2014/main" id="{1CA94A3B-2E3F-16FA-8088-5681EF0BB40E}"/>
              </a:ext>
            </a:extLst>
          </p:cNvPr>
          <p:cNvSpPr/>
          <p:nvPr/>
        </p:nvSpPr>
        <p:spPr>
          <a:xfrm>
            <a:off x="9369992" y="2452398"/>
            <a:ext cx="1018608" cy="24000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Oval 33">
            <a:extLst>
              <a:ext uri="{FF2B5EF4-FFF2-40B4-BE49-F238E27FC236}">
                <a16:creationId xmlns:a16="http://schemas.microsoft.com/office/drawing/2014/main" id="{F8334DCB-C0E9-73AF-FF78-8AFEEA5EB366}"/>
              </a:ext>
            </a:extLst>
          </p:cNvPr>
          <p:cNvSpPr/>
          <p:nvPr/>
        </p:nvSpPr>
        <p:spPr>
          <a:xfrm>
            <a:off x="8743950" y="2452398"/>
            <a:ext cx="571500" cy="24000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10580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667A5-A2E1-E191-26D2-319B0E8594EB}"/>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err="1"/>
              <a:t>Songur</a:t>
            </a:r>
            <a:r>
              <a:rPr lang="en-US" sz="3200"/>
              <a:t> </a:t>
            </a:r>
            <a:r>
              <a:rPr lang="en-US" sz="3200" err="1"/>
              <a:t>dali</a:t>
            </a:r>
            <a:r>
              <a:rPr lang="en-US" sz="3200"/>
              <a:t> et al (2015)</a:t>
            </a:r>
          </a:p>
        </p:txBody>
      </p:sp>
      <p:pic>
        <p:nvPicPr>
          <p:cNvPr id="5" name="Content Placeholder 4">
            <a:extLst>
              <a:ext uri="{FF2B5EF4-FFF2-40B4-BE49-F238E27FC236}">
                <a16:creationId xmlns:a16="http://schemas.microsoft.com/office/drawing/2014/main" id="{97A7FC61-4018-71C4-354C-4C2636AAD7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0956" y="446968"/>
            <a:ext cx="9090087" cy="1068082"/>
          </a:xfrm>
          <a:prstGeom prst="rect">
            <a:avLst/>
          </a:prstGeom>
          <a:ln>
            <a:solidFill>
              <a:schemeClr val="accent2"/>
            </a:solidFill>
          </a:ln>
        </p:spPr>
      </p:pic>
      <p:pic>
        <p:nvPicPr>
          <p:cNvPr id="7" name="Picture 6">
            <a:extLst>
              <a:ext uri="{FF2B5EF4-FFF2-40B4-BE49-F238E27FC236}">
                <a16:creationId xmlns:a16="http://schemas.microsoft.com/office/drawing/2014/main" id="{5907A8FC-D5FA-CF53-AE81-940325BCB195}"/>
              </a:ext>
            </a:extLst>
          </p:cNvPr>
          <p:cNvPicPr>
            <a:picLocks noChangeAspect="1"/>
          </p:cNvPicPr>
          <p:nvPr/>
        </p:nvPicPr>
        <p:blipFill rotWithShape="1">
          <a:blip r:embed="rId4">
            <a:extLst>
              <a:ext uri="{28A0092B-C50C-407E-A947-70E740481C1C}">
                <a14:useLocalDpi xmlns:a14="http://schemas.microsoft.com/office/drawing/2010/main" val="0"/>
              </a:ext>
            </a:extLst>
          </a:blip>
          <a:srcRect t="14814"/>
          <a:stretch/>
        </p:blipFill>
        <p:spPr>
          <a:xfrm>
            <a:off x="1550956" y="1515050"/>
            <a:ext cx="9090090" cy="542042"/>
          </a:xfrm>
          <a:prstGeom prst="rect">
            <a:avLst/>
          </a:prstGeom>
          <a:ln>
            <a:solidFill>
              <a:schemeClr val="accent2"/>
            </a:solidFill>
          </a:ln>
        </p:spPr>
      </p:pic>
      <p:pic>
        <p:nvPicPr>
          <p:cNvPr id="9" name="Picture 8" descr="Table&#10;&#10;Description automatically generated">
            <a:extLst>
              <a:ext uri="{FF2B5EF4-FFF2-40B4-BE49-F238E27FC236}">
                <a16:creationId xmlns:a16="http://schemas.microsoft.com/office/drawing/2014/main" id="{570E7EF0-1FED-7713-A8BF-44A32C045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8870" y="2257714"/>
            <a:ext cx="8094260" cy="1843894"/>
          </a:xfrm>
          <a:prstGeom prst="rect">
            <a:avLst/>
          </a:prstGeom>
          <a:ln>
            <a:solidFill>
              <a:schemeClr val="accent2"/>
            </a:solidFill>
          </a:ln>
        </p:spPr>
      </p:pic>
      <p:sp>
        <p:nvSpPr>
          <p:cNvPr id="13" name="Oval 12">
            <a:extLst>
              <a:ext uri="{FF2B5EF4-FFF2-40B4-BE49-F238E27FC236}">
                <a16:creationId xmlns:a16="http://schemas.microsoft.com/office/drawing/2014/main" id="{0968ECB5-8A7E-E96E-718B-591788A7CB8A}"/>
              </a:ext>
            </a:extLst>
          </p:cNvPr>
          <p:cNvSpPr/>
          <p:nvPr/>
        </p:nvSpPr>
        <p:spPr>
          <a:xfrm>
            <a:off x="9440040" y="3727240"/>
            <a:ext cx="526521" cy="1978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4D1AFAA0-48C5-B795-EC94-AD1FDBBDC090}"/>
              </a:ext>
            </a:extLst>
          </p:cNvPr>
          <p:cNvSpPr/>
          <p:nvPr/>
        </p:nvSpPr>
        <p:spPr>
          <a:xfrm>
            <a:off x="2144404" y="3210472"/>
            <a:ext cx="789865" cy="218527"/>
          </a:xfrm>
          <a:prstGeom prst="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CA">
              <a:solidFill>
                <a:srgbClr val="C00000"/>
              </a:solidFill>
            </a:endParaRPr>
          </a:p>
        </p:txBody>
      </p:sp>
      <p:sp>
        <p:nvSpPr>
          <p:cNvPr id="16" name="Rectangle 15">
            <a:extLst>
              <a:ext uri="{FF2B5EF4-FFF2-40B4-BE49-F238E27FC236}">
                <a16:creationId xmlns:a16="http://schemas.microsoft.com/office/drawing/2014/main" id="{23521631-E90E-9E81-F7B9-B8A13277BD1B}"/>
              </a:ext>
            </a:extLst>
          </p:cNvPr>
          <p:cNvSpPr/>
          <p:nvPr/>
        </p:nvSpPr>
        <p:spPr>
          <a:xfrm>
            <a:off x="1600200" y="1066539"/>
            <a:ext cx="2180230" cy="348200"/>
          </a:xfrm>
          <a:prstGeom prst="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CA">
              <a:solidFill>
                <a:srgbClr val="C00000"/>
              </a:solidFill>
            </a:endParaRPr>
          </a:p>
        </p:txBody>
      </p:sp>
      <p:sp>
        <p:nvSpPr>
          <p:cNvPr id="17" name="TextBox 16">
            <a:extLst>
              <a:ext uri="{FF2B5EF4-FFF2-40B4-BE49-F238E27FC236}">
                <a16:creationId xmlns:a16="http://schemas.microsoft.com/office/drawing/2014/main" id="{030EEAB6-9A2D-B148-FEA4-57B15C8CA9D2}"/>
              </a:ext>
            </a:extLst>
          </p:cNvPr>
          <p:cNvSpPr txBox="1"/>
          <p:nvPr/>
        </p:nvSpPr>
        <p:spPr>
          <a:xfrm>
            <a:off x="10513142" y="2648814"/>
            <a:ext cx="1678858" cy="923330"/>
          </a:xfrm>
          <a:prstGeom prst="rect">
            <a:avLst/>
          </a:prstGeom>
          <a:noFill/>
        </p:spPr>
        <p:txBody>
          <a:bodyPr wrap="none" rtlCol="0">
            <a:spAutoFit/>
          </a:bodyPr>
          <a:lstStyle/>
          <a:p>
            <a:r>
              <a:rPr lang="fr-CA"/>
              <a:t>Pas d’analyse </a:t>
            </a:r>
          </a:p>
          <a:p>
            <a:r>
              <a:rPr lang="fr-CA"/>
              <a:t>statistique sur </a:t>
            </a:r>
          </a:p>
          <a:p>
            <a:r>
              <a:rPr lang="fr-CA"/>
              <a:t>résultat culture </a:t>
            </a:r>
          </a:p>
        </p:txBody>
      </p:sp>
      <p:pic>
        <p:nvPicPr>
          <p:cNvPr id="19" name="Graphic 18" descr="Exclamation mark with solid fill">
            <a:extLst>
              <a:ext uri="{FF2B5EF4-FFF2-40B4-BE49-F238E27FC236}">
                <a16:creationId xmlns:a16="http://schemas.microsoft.com/office/drawing/2014/main" id="{440B9ECA-CC32-2A9A-33AC-1AAA086128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57188" y="2648814"/>
            <a:ext cx="914400" cy="914400"/>
          </a:xfrm>
          <a:prstGeom prst="rect">
            <a:avLst/>
          </a:prstGeom>
        </p:spPr>
      </p:pic>
    </p:spTree>
    <p:extLst>
      <p:ext uri="{BB962C8B-B14F-4D97-AF65-F5344CB8AC3E}">
        <p14:creationId xmlns:p14="http://schemas.microsoft.com/office/powerpoint/2010/main" val="52238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0E88A30-946B-520F-214A-4A504A702F3B}"/>
              </a:ext>
            </a:extLst>
          </p:cNvPr>
          <p:cNvGraphicFramePr>
            <a:graphicFrameLocks noGrp="1"/>
          </p:cNvGraphicFramePr>
          <p:nvPr>
            <p:ph idx="1"/>
            <p:extLst>
              <p:ext uri="{D42A27DB-BD31-4B8C-83A1-F6EECF244321}">
                <p14:modId xmlns:p14="http://schemas.microsoft.com/office/powerpoint/2010/main" val="46494373"/>
              </p:ext>
            </p:extLst>
          </p:nvPr>
        </p:nvGraphicFramePr>
        <p:xfrm>
          <a:off x="804337" y="1046523"/>
          <a:ext cx="10583326" cy="4980156"/>
        </p:xfrm>
        <a:graphic>
          <a:graphicData uri="http://schemas.openxmlformats.org/drawingml/2006/table">
            <a:tbl>
              <a:tblPr firstRow="1" bandRow="1">
                <a:tableStyleId>{21E4AEA4-8DFA-4A89-87EB-49C32662AFE0}</a:tableStyleId>
              </a:tblPr>
              <a:tblGrid>
                <a:gridCol w="600397">
                  <a:extLst>
                    <a:ext uri="{9D8B030D-6E8A-4147-A177-3AD203B41FA5}">
                      <a16:colId xmlns:a16="http://schemas.microsoft.com/office/drawing/2014/main" val="4191775167"/>
                    </a:ext>
                  </a:extLst>
                </a:gridCol>
                <a:gridCol w="1557742">
                  <a:extLst>
                    <a:ext uri="{9D8B030D-6E8A-4147-A177-3AD203B41FA5}">
                      <a16:colId xmlns:a16="http://schemas.microsoft.com/office/drawing/2014/main" val="2752887895"/>
                    </a:ext>
                  </a:extLst>
                </a:gridCol>
                <a:gridCol w="2055962">
                  <a:extLst>
                    <a:ext uri="{9D8B030D-6E8A-4147-A177-3AD203B41FA5}">
                      <a16:colId xmlns:a16="http://schemas.microsoft.com/office/drawing/2014/main" val="2955861973"/>
                    </a:ext>
                  </a:extLst>
                </a:gridCol>
                <a:gridCol w="1744578">
                  <a:extLst>
                    <a:ext uri="{9D8B030D-6E8A-4147-A177-3AD203B41FA5}">
                      <a16:colId xmlns:a16="http://schemas.microsoft.com/office/drawing/2014/main" val="1411171385"/>
                    </a:ext>
                  </a:extLst>
                </a:gridCol>
                <a:gridCol w="1902177">
                  <a:extLst>
                    <a:ext uri="{9D8B030D-6E8A-4147-A177-3AD203B41FA5}">
                      <a16:colId xmlns:a16="http://schemas.microsoft.com/office/drawing/2014/main" val="2541828294"/>
                    </a:ext>
                  </a:extLst>
                </a:gridCol>
                <a:gridCol w="2722470">
                  <a:extLst>
                    <a:ext uri="{9D8B030D-6E8A-4147-A177-3AD203B41FA5}">
                      <a16:colId xmlns:a16="http://schemas.microsoft.com/office/drawing/2014/main" val="2380572895"/>
                    </a:ext>
                  </a:extLst>
                </a:gridCol>
              </a:tblGrid>
              <a:tr h="399546">
                <a:tc>
                  <a:txBody>
                    <a:bodyPr/>
                    <a:lstStyle/>
                    <a:p>
                      <a:pPr algn="l" rtl="0" fontAlgn="base"/>
                      <a:r>
                        <a:rPr lang="en-CA" sz="1100" b="0" noProof="0">
                          <a:effectLst/>
                        </a:rPr>
                        <a:t>Étude</a:t>
                      </a:r>
                      <a:endParaRPr lang="en-CA" sz="1100" b="0" i="0" noProof="0">
                        <a:effectLst/>
                      </a:endParaRPr>
                    </a:p>
                  </a:txBody>
                  <a:tcPr marL="73990" marR="73990" marT="36995" marB="369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lt1"/>
                          </a:solidFill>
                          <a:effectLst/>
                          <a:latin typeface="+mn-lt"/>
                          <a:ea typeface="+mn-ea"/>
                          <a:cs typeface="+mn-cs"/>
                        </a:rPr>
                        <a:t>6. Wei et al (2021)</a:t>
                      </a:r>
                    </a:p>
                  </a:txBody>
                  <a:tcPr marL="73990" marR="73990" marT="36995" marB="36995"/>
                </a:tc>
                <a:tc>
                  <a:txBody>
                    <a:bodyPr/>
                    <a:lstStyle/>
                    <a:p>
                      <a:pPr marL="0" marR="0" lvl="0" indent="0" algn="l">
                        <a:lnSpc>
                          <a:spcPct val="100000"/>
                        </a:lnSpc>
                        <a:spcBef>
                          <a:spcPts val="0"/>
                        </a:spcBef>
                        <a:spcAft>
                          <a:spcPts val="0"/>
                        </a:spcAft>
                        <a:buNone/>
                      </a:pPr>
                      <a:r>
                        <a:rPr lang="en-US" sz="1100" b="0" i="0" u="none" strike="noStrike" kern="1200" noProof="0">
                          <a:effectLst/>
                        </a:rPr>
                        <a:t> 7. </a:t>
                      </a:r>
                      <a:r>
                        <a:rPr lang="en-US" sz="1100" b="0" i="0" u="none" strike="noStrike" kern="1200" noProof="0" err="1">
                          <a:effectLst/>
                        </a:rPr>
                        <a:t>Alsudani</a:t>
                      </a:r>
                      <a:r>
                        <a:rPr lang="en-US" sz="1100" b="0" i="0" u="none" strike="noStrike" kern="1200" noProof="0">
                          <a:effectLst/>
                        </a:rPr>
                        <a:t> et al (2022)</a:t>
                      </a:r>
                      <a:endParaRPr lang="fr-CA" sz="1100" b="0" i="0" u="none" strike="noStrike" kern="1200" noProof="0">
                        <a:effectLst/>
                      </a:endParaRPr>
                    </a:p>
                  </a:txBody>
                  <a:tcPr marL="73990" marR="73990" marT="36995" marB="36995"/>
                </a:tc>
                <a:tc>
                  <a:txBody>
                    <a:bodyPr/>
                    <a:lstStyle/>
                    <a:p>
                      <a:pPr lvl="0" algn="l">
                        <a:lnSpc>
                          <a:spcPct val="100000"/>
                        </a:lnSpc>
                        <a:spcBef>
                          <a:spcPts val="0"/>
                        </a:spcBef>
                        <a:spcAft>
                          <a:spcPts val="0"/>
                        </a:spcAft>
                        <a:buNone/>
                      </a:pPr>
                      <a:r>
                        <a:rPr lang="fr-CA" sz="1100" b="0" i="0" u="none" strike="noStrike" kern="1200" noProof="0">
                          <a:effectLst/>
                        </a:rPr>
                        <a:t>8. </a:t>
                      </a:r>
                      <a:r>
                        <a:rPr lang="fr-CA" sz="1100" b="0" i="0" u="none" strike="noStrike" kern="1200" noProof="0" err="1">
                          <a:effectLst/>
                        </a:rPr>
                        <a:t>Behboudi-Gandevani</a:t>
                      </a:r>
                      <a:r>
                        <a:rPr lang="fr-CA" sz="1100" b="0" i="0" u="none" strike="noStrike" kern="1200" noProof="0">
                          <a:effectLst/>
                        </a:rPr>
                        <a:t> et al </a:t>
                      </a:r>
                      <a:r>
                        <a:rPr lang="en-US" sz="1100" b="0" i="0" u="none" strike="noStrike" kern="1200" noProof="0">
                          <a:effectLst/>
                        </a:rPr>
                        <a:t>(2014)</a:t>
                      </a:r>
                      <a:endParaRPr lang="fr-CA" sz="1100" b="0" i="0" u="none" strike="noStrike" kern="1200" noProof="0">
                        <a:effectLst/>
                      </a:endParaRPr>
                    </a:p>
                  </a:txBody>
                  <a:tcPr marL="73990" marR="73990" marT="36995" marB="36995"/>
                </a:tc>
                <a:tc>
                  <a:txBody>
                    <a:bodyPr/>
                    <a:lstStyle/>
                    <a:p>
                      <a:pPr lvl="0">
                        <a:buNone/>
                      </a:pPr>
                      <a:r>
                        <a:rPr lang="fr-CA" sz="1100" b="0" i="0" u="none" strike="noStrike" noProof="0">
                          <a:latin typeface="Gill Sans MT"/>
                        </a:rPr>
                        <a:t>9. Ghislain </a:t>
                      </a:r>
                      <a:r>
                        <a:rPr lang="fr-CA" sz="1100" b="0" i="0" u="none" strike="noStrike" noProof="0" err="1">
                          <a:latin typeface="Gill Sans MT"/>
                        </a:rPr>
                        <a:t>Donders</a:t>
                      </a:r>
                      <a:r>
                        <a:rPr lang="fr-CA" sz="1100" b="0" i="0" u="none" strike="noStrike" noProof="0">
                          <a:latin typeface="Gill Sans MT"/>
                        </a:rPr>
                        <a:t> et al (2018)</a:t>
                      </a:r>
                      <a:endParaRPr lang="fr-FR" sz="1800"/>
                    </a:p>
                  </a:txBody>
                  <a:tcPr marL="73990" marR="73990" marT="36995" marB="36995"/>
                </a:tc>
                <a:tc>
                  <a:txBody>
                    <a:bodyPr/>
                    <a:lstStyle/>
                    <a:p>
                      <a:pPr lvl="0">
                        <a:buNone/>
                      </a:pPr>
                      <a:r>
                        <a:rPr lang="fr-CA" sz="1100" b="0" i="0" u="none" strike="noStrike" noProof="0">
                          <a:latin typeface="Gill Sans MT"/>
                        </a:rPr>
                        <a:t>10. Moradi et al (2019)</a:t>
                      </a:r>
                      <a:endParaRPr lang="fr-FR" sz="1800"/>
                    </a:p>
                  </a:txBody>
                  <a:tcPr marL="73990" marR="73990" marT="36995" marB="36995"/>
                </a:tc>
                <a:extLst>
                  <a:ext uri="{0D108BD9-81ED-4DB2-BD59-A6C34878D82A}">
                    <a16:rowId xmlns:a16="http://schemas.microsoft.com/office/drawing/2014/main" val="2381275710"/>
                  </a:ext>
                </a:extLst>
              </a:tr>
              <a:tr h="399546">
                <a:tc>
                  <a:txBody>
                    <a:bodyPr/>
                    <a:lstStyle/>
                    <a:p>
                      <a:pPr algn="l" rtl="0" fontAlgn="base"/>
                      <a:r>
                        <a:rPr lang="en-CA" sz="1100" b="0" noProof="0">
                          <a:effectLst/>
                        </a:rPr>
                        <a:t>Devis</a:t>
                      </a:r>
                      <a:endParaRPr lang="en-CA" sz="1100" b="0" i="0" noProof="0">
                        <a:effectLst/>
                      </a:endParaRPr>
                    </a:p>
                  </a:txBody>
                  <a:tcPr marL="73990" marR="73990" marT="36995" marB="36995"/>
                </a:tc>
                <a:tc>
                  <a:txBody>
                    <a:bodyPr/>
                    <a:lstStyle/>
                    <a:p>
                      <a:pPr fontAlgn="t"/>
                      <a:r>
                        <a:rPr lang="en-CA" sz="1100" noProof="0">
                          <a:effectLst/>
                        </a:rPr>
                        <a:t>Étude de </a:t>
                      </a:r>
                      <a:r>
                        <a:rPr lang="en-CA" sz="1100" noProof="0" err="1">
                          <a:effectLst/>
                        </a:rPr>
                        <a:t>cohorte</a:t>
                      </a:r>
                      <a:r>
                        <a:rPr lang="en-CA" sz="1100" noProof="0">
                          <a:effectLst/>
                        </a:rPr>
                        <a:t> prospective</a:t>
                      </a:r>
                    </a:p>
                  </a:txBody>
                  <a:tcPr marL="73990" marR="73990" marT="36995" marB="36995"/>
                </a:tc>
                <a:tc>
                  <a:txBody>
                    <a:bodyPr/>
                    <a:lstStyle/>
                    <a:p>
                      <a:pPr marL="0" marR="0" lvl="0" indent="0" algn="l" rtl="0" eaLnBrk="1" fontAlgn="auto" latinLnBrk="0" hangingPunct="1">
                        <a:lnSpc>
                          <a:spcPct val="100000"/>
                        </a:lnSpc>
                        <a:spcBef>
                          <a:spcPts val="0"/>
                        </a:spcBef>
                        <a:spcAft>
                          <a:spcPts val="0"/>
                        </a:spcAft>
                        <a:buClrTx/>
                        <a:buSzTx/>
                        <a:buFontTx/>
                        <a:buNone/>
                      </a:pPr>
                      <a:r>
                        <a:rPr lang="en-CA" sz="1100" noProof="0">
                          <a:effectLst/>
                        </a:rPr>
                        <a:t>Étude </a:t>
                      </a:r>
                      <a:r>
                        <a:rPr lang="en-CA" sz="1100" noProof="0" err="1">
                          <a:effectLst/>
                        </a:rPr>
                        <a:t>cas-témoins</a:t>
                      </a:r>
                    </a:p>
                  </a:txBody>
                  <a:tcPr marL="73990" marR="73990" marT="36995" marB="36995"/>
                </a:tc>
                <a:tc>
                  <a:txBody>
                    <a:bodyPr/>
                    <a:lstStyle/>
                    <a:p>
                      <a:pPr marL="0" marR="0" lvl="0" indent="0" algn="l">
                        <a:lnSpc>
                          <a:spcPct val="100000"/>
                        </a:lnSpc>
                        <a:spcBef>
                          <a:spcPts val="0"/>
                        </a:spcBef>
                        <a:spcAft>
                          <a:spcPts val="0"/>
                        </a:spcAft>
                        <a:buNone/>
                      </a:pPr>
                      <a:r>
                        <a:rPr lang="fr-CA" sz="1100" b="0" i="0" u="none" strike="noStrike" noProof="0">
                          <a:effectLst/>
                          <a:latin typeface="Gill Sans MT"/>
                        </a:rPr>
                        <a:t>Étude de cohorte prospective</a:t>
                      </a:r>
                      <a:endParaRPr lang="en-CA" sz="1100" b="0" i="0" u="none" strike="noStrike" noProof="0">
                        <a:effectLst/>
                        <a:latin typeface="Gill Sans MT"/>
                      </a:endParaRPr>
                    </a:p>
                  </a:txBody>
                  <a:tcPr marL="73990" marR="73990" marT="36995" marB="36995"/>
                </a:tc>
                <a:tc>
                  <a:txBody>
                    <a:bodyPr/>
                    <a:lstStyle/>
                    <a:p>
                      <a:pPr lvl="0">
                        <a:buNone/>
                      </a:pPr>
                      <a:r>
                        <a:rPr lang="fr-CA" sz="1100" b="0" i="0" u="none" strike="noStrike" noProof="0">
                          <a:latin typeface="Gill Sans MT"/>
                        </a:rPr>
                        <a:t>Étude de cohorte prospective</a:t>
                      </a:r>
                    </a:p>
                  </a:txBody>
                  <a:tcPr marL="73990" marR="73990" marT="36995" marB="36995"/>
                </a:tc>
                <a:tc>
                  <a:txBody>
                    <a:bodyPr/>
                    <a:lstStyle/>
                    <a:p>
                      <a:r>
                        <a:rPr lang="fr-CA" sz="1100" noProof="0"/>
                        <a:t>Étude de cohorte prospective</a:t>
                      </a:r>
                    </a:p>
                  </a:txBody>
                  <a:tcPr marL="73990" marR="73990" marT="36995" marB="36995"/>
                </a:tc>
                <a:extLst>
                  <a:ext uri="{0D108BD9-81ED-4DB2-BD59-A6C34878D82A}">
                    <a16:rowId xmlns:a16="http://schemas.microsoft.com/office/drawing/2014/main" val="3195419954"/>
                  </a:ext>
                </a:extLst>
              </a:tr>
              <a:tr h="1879344">
                <a:tc>
                  <a:txBody>
                    <a:bodyPr/>
                    <a:lstStyle/>
                    <a:p>
                      <a:pPr algn="l" rtl="0" fontAlgn="base"/>
                      <a:r>
                        <a:rPr lang="en-CA" sz="1100" b="0" noProof="0">
                          <a:effectLst/>
                        </a:rPr>
                        <a:t>PICO</a:t>
                      </a:r>
                      <a:endParaRPr lang="en-CA" sz="1100" b="0" i="0" noProof="0">
                        <a:effectLst/>
                      </a:endParaRPr>
                    </a:p>
                  </a:txBody>
                  <a:tcPr marL="73990" marR="73990" marT="36995" marB="36995"/>
                </a:tc>
                <a:tc>
                  <a:txBody>
                    <a:bodyPr/>
                    <a:lstStyle/>
                    <a:p>
                      <a:r>
                        <a:rPr lang="fr-CA" sz="1100" kern="1200">
                          <a:solidFill>
                            <a:schemeClr val="dk1"/>
                          </a:solidFill>
                          <a:effectLst/>
                          <a:latin typeface="+mn-lt"/>
                          <a:ea typeface="+mn-ea"/>
                          <a:cs typeface="+mn-cs"/>
                        </a:rPr>
                        <a:t>P : F référées en centre de santé</a:t>
                      </a:r>
                    </a:p>
                    <a:p>
                      <a:r>
                        <a:rPr lang="fr-CA" sz="1100" kern="1200">
                          <a:solidFill>
                            <a:schemeClr val="dk1"/>
                          </a:solidFill>
                          <a:effectLst/>
                          <a:latin typeface="+mn-lt"/>
                          <a:ea typeface="+mn-ea"/>
                          <a:cs typeface="+mn-cs"/>
                        </a:rPr>
                        <a:t>I :</a:t>
                      </a:r>
                      <a:r>
                        <a:rPr lang="fr-CA" sz="1100" b="1" kern="1200">
                          <a:solidFill>
                            <a:schemeClr val="dk1"/>
                          </a:solidFill>
                          <a:effectLst/>
                          <a:latin typeface="+mn-lt"/>
                          <a:ea typeface="+mn-ea"/>
                          <a:cs typeface="+mn-cs"/>
                        </a:rPr>
                        <a:t> </a:t>
                      </a:r>
                      <a:r>
                        <a:rPr lang="fr-CA" sz="1100" b="1" u="sng" kern="1200">
                          <a:solidFill>
                            <a:schemeClr val="dk1"/>
                          </a:solidFill>
                          <a:effectLst/>
                          <a:latin typeface="+mn-lt"/>
                          <a:ea typeface="+mn-ea"/>
                          <a:cs typeface="+mn-cs"/>
                        </a:rPr>
                        <a:t>stérilet de cuivre</a:t>
                      </a:r>
                      <a:r>
                        <a:rPr lang="fr-CA" sz="1100" kern="1200">
                          <a:solidFill>
                            <a:schemeClr val="dk1"/>
                          </a:solidFill>
                          <a:effectLst/>
                          <a:latin typeface="+mn-lt"/>
                          <a:ea typeface="+mn-ea"/>
                          <a:cs typeface="+mn-cs"/>
                        </a:rPr>
                        <a:t> </a:t>
                      </a:r>
                    </a:p>
                    <a:p>
                      <a:r>
                        <a:rPr lang="fr-CA" sz="1100" kern="1200">
                          <a:solidFill>
                            <a:schemeClr val="dk1"/>
                          </a:solidFill>
                          <a:effectLst/>
                          <a:latin typeface="+mn-lt"/>
                          <a:ea typeface="+mn-ea"/>
                          <a:cs typeface="+mn-cs"/>
                        </a:rPr>
                        <a:t>C :</a:t>
                      </a:r>
                      <a:r>
                        <a:rPr lang="fr-CA" sz="1100" b="1" u="sng" kern="1200">
                          <a:solidFill>
                            <a:schemeClr val="dk1"/>
                          </a:solidFill>
                          <a:effectLst/>
                          <a:latin typeface="+mn-lt"/>
                          <a:ea typeface="+mn-ea"/>
                          <a:cs typeface="+mn-cs"/>
                        </a:rPr>
                        <a:t> stérilet de LNG</a:t>
                      </a:r>
                    </a:p>
                    <a:p>
                      <a:r>
                        <a:rPr lang="fr-CA" sz="1100" kern="1200">
                          <a:solidFill>
                            <a:schemeClr val="dk1"/>
                          </a:solidFill>
                          <a:effectLst/>
                          <a:latin typeface="+mn-lt"/>
                          <a:ea typeface="+mn-ea"/>
                          <a:cs typeface="+mn-cs"/>
                        </a:rPr>
                        <a:t>O : prévalence Candida sur échantillons </a:t>
                      </a:r>
                      <a:r>
                        <a:rPr lang="fr-CA" sz="1100" kern="1200" err="1">
                          <a:solidFill>
                            <a:schemeClr val="dk1"/>
                          </a:solidFill>
                          <a:effectLst/>
                          <a:latin typeface="+mn-lt"/>
                          <a:ea typeface="+mn-ea"/>
                          <a:cs typeface="+mn-cs"/>
                        </a:rPr>
                        <a:t>cervicovaginaux</a:t>
                      </a:r>
                      <a:r>
                        <a:rPr lang="fr-CA" sz="1100" kern="1200">
                          <a:solidFill>
                            <a:schemeClr val="dk1"/>
                          </a:solidFill>
                          <a:effectLst/>
                          <a:latin typeface="+mn-lt"/>
                          <a:ea typeface="+mn-ea"/>
                          <a:cs typeface="+mn-cs"/>
                        </a:rPr>
                        <a:t> 3 mois post insertion</a:t>
                      </a:r>
                    </a:p>
                  </a:txBody>
                  <a:tcPr marL="73990" marR="73990" marT="36995" marB="36995"/>
                </a:tc>
                <a:tc>
                  <a:txBody>
                    <a:bodyPr/>
                    <a:lstStyle/>
                    <a:p>
                      <a:pPr lvl="0" algn="l">
                        <a:lnSpc>
                          <a:spcPct val="100000"/>
                        </a:lnSpc>
                        <a:spcBef>
                          <a:spcPts val="0"/>
                        </a:spcBef>
                        <a:spcAft>
                          <a:spcPts val="0"/>
                        </a:spcAft>
                        <a:buNone/>
                      </a:pPr>
                      <a:r>
                        <a:rPr lang="fr-CA" sz="1100" b="0" i="0" u="none" strike="noStrike" kern="1200" noProof="0">
                          <a:effectLst/>
                        </a:rPr>
                        <a:t>P : F entre 18 et 50 ans </a:t>
                      </a:r>
                      <a:r>
                        <a:rPr lang="fr-CA" sz="1100" b="0" i="0" u="none" strike="noStrike" kern="1200" noProof="0">
                          <a:solidFill>
                            <a:srgbClr val="00B050"/>
                          </a:solidFill>
                          <a:effectLst/>
                        </a:rPr>
                        <a:t>avec </a:t>
                      </a:r>
                      <a:r>
                        <a:rPr lang="fr-CA" sz="1100" b="0" i="0" u="none" strike="noStrike" kern="1200" noProof="0" err="1">
                          <a:solidFill>
                            <a:srgbClr val="00B050"/>
                          </a:solidFill>
                          <a:effectLst/>
                        </a:rPr>
                        <a:t>sx</a:t>
                      </a:r>
                      <a:r>
                        <a:rPr lang="fr-CA" sz="1100" b="0" i="0" u="none" strike="noStrike" kern="1200" noProof="0">
                          <a:solidFill>
                            <a:srgbClr val="00B050"/>
                          </a:solidFill>
                          <a:effectLst/>
                        </a:rPr>
                        <a:t> de vulvovaginite</a:t>
                      </a:r>
                    </a:p>
                    <a:p>
                      <a:pPr lvl="0" algn="l">
                        <a:lnSpc>
                          <a:spcPct val="100000"/>
                        </a:lnSpc>
                        <a:spcBef>
                          <a:spcPts val="0"/>
                        </a:spcBef>
                        <a:spcAft>
                          <a:spcPts val="0"/>
                        </a:spcAft>
                        <a:buNone/>
                      </a:pPr>
                      <a:r>
                        <a:rPr lang="fr-CA" sz="1100" b="0" i="0" u="none" strike="noStrike" kern="1200" noProof="0">
                          <a:effectLst/>
                        </a:rPr>
                        <a:t>I : Avoir une contraception</a:t>
                      </a:r>
                    </a:p>
                    <a:p>
                      <a:pPr lvl="0" algn="l">
                        <a:lnSpc>
                          <a:spcPct val="100000"/>
                        </a:lnSpc>
                        <a:spcBef>
                          <a:spcPts val="0"/>
                        </a:spcBef>
                        <a:spcAft>
                          <a:spcPts val="0"/>
                        </a:spcAft>
                        <a:buNone/>
                      </a:pPr>
                      <a:r>
                        <a:rPr lang="fr-CA" sz="1100" b="0" i="0" u="none" strike="noStrike" kern="1200" noProof="0">
                          <a:effectLst/>
                        </a:rPr>
                        <a:t>C : Ne pas avoir de contraception</a:t>
                      </a:r>
                    </a:p>
                    <a:p>
                      <a:pPr lvl="0" algn="l">
                        <a:lnSpc>
                          <a:spcPct val="100000"/>
                        </a:lnSpc>
                        <a:spcBef>
                          <a:spcPts val="0"/>
                        </a:spcBef>
                        <a:spcAft>
                          <a:spcPts val="0"/>
                        </a:spcAft>
                        <a:buNone/>
                      </a:pPr>
                      <a:r>
                        <a:rPr lang="fr-CA" sz="1100" b="0" i="0" u="none" strike="noStrike" kern="1200" noProof="0">
                          <a:effectLst/>
                        </a:rPr>
                        <a:t>O : Présence ou non de Candida </a:t>
                      </a:r>
                      <a:r>
                        <a:rPr lang="fr-CA" sz="1100" b="0" i="0" u="none" strike="noStrike" kern="1200" noProof="0" err="1">
                          <a:effectLst/>
                        </a:rPr>
                        <a:t>spp</a:t>
                      </a:r>
                      <a:r>
                        <a:rPr lang="fr-CA" sz="1100" b="0" i="0" u="none" strike="noStrike" kern="1200" noProof="0">
                          <a:effectLst/>
                        </a:rPr>
                        <a:t>. et sensibilité aux antifongiques</a:t>
                      </a:r>
                    </a:p>
                  </a:txBody>
                  <a:tcPr marL="73990" marR="73990" marT="36995" marB="36995"/>
                </a:tc>
                <a:tc>
                  <a:txBody>
                    <a:bodyPr/>
                    <a:lstStyle/>
                    <a:p>
                      <a:pPr lvl="0" algn="l">
                        <a:lnSpc>
                          <a:spcPct val="100000"/>
                        </a:lnSpc>
                        <a:spcBef>
                          <a:spcPts val="0"/>
                        </a:spcBef>
                        <a:spcAft>
                          <a:spcPts val="0"/>
                        </a:spcAft>
                        <a:buNone/>
                      </a:pPr>
                      <a:r>
                        <a:rPr lang="fr-CA" sz="1100" b="0" i="0" u="none" strike="noStrike" kern="1200" noProof="0">
                          <a:effectLst/>
                        </a:rPr>
                        <a:t>P : F entre 15 et 45 ans</a:t>
                      </a:r>
                    </a:p>
                    <a:p>
                      <a:pPr lvl="0" algn="l">
                        <a:lnSpc>
                          <a:spcPct val="100000"/>
                        </a:lnSpc>
                        <a:spcBef>
                          <a:spcPts val="0"/>
                        </a:spcBef>
                        <a:spcAft>
                          <a:spcPts val="0"/>
                        </a:spcAft>
                        <a:buNone/>
                      </a:pPr>
                      <a:r>
                        <a:rPr lang="fr-CA" sz="1100" b="0" i="0" u="none" strike="noStrike" kern="1200" noProof="0">
                          <a:effectLst/>
                        </a:rPr>
                        <a:t>I : Insertion d’un stérilet de cuivre </a:t>
                      </a:r>
                    </a:p>
                    <a:p>
                      <a:pPr lvl="0" algn="l">
                        <a:lnSpc>
                          <a:spcPct val="100000"/>
                        </a:lnSpc>
                        <a:spcBef>
                          <a:spcPts val="0"/>
                        </a:spcBef>
                        <a:spcAft>
                          <a:spcPts val="0"/>
                        </a:spcAft>
                        <a:buNone/>
                      </a:pPr>
                      <a:r>
                        <a:rPr lang="fr-CA" sz="1100" b="0" i="0" u="none" strike="noStrike" kern="1200" noProof="0">
                          <a:effectLst/>
                        </a:rPr>
                        <a:t>C : Aucun</a:t>
                      </a:r>
                    </a:p>
                    <a:p>
                      <a:pPr lvl="0" algn="l">
                        <a:lnSpc>
                          <a:spcPct val="100000"/>
                        </a:lnSpc>
                        <a:spcBef>
                          <a:spcPts val="0"/>
                        </a:spcBef>
                        <a:spcAft>
                          <a:spcPts val="0"/>
                        </a:spcAft>
                        <a:buNone/>
                      </a:pPr>
                      <a:r>
                        <a:rPr lang="fr-CA" sz="1100" b="0" i="0" u="none" strike="noStrike" kern="1200" noProof="0">
                          <a:effectLst/>
                        </a:rPr>
                        <a:t>O : Présence d’anémie et nombre de cultures positives au Candida/ nombre de colonies de Candida (</a:t>
                      </a:r>
                      <a:r>
                        <a:rPr lang="fr-CA" sz="1100" b="1" i="0" u="sng" strike="noStrike" kern="1200" noProof="0">
                          <a:effectLst/>
                        </a:rPr>
                        <a:t>pré-insertion et 3 mois post-insertion)</a:t>
                      </a:r>
                    </a:p>
                    <a:p>
                      <a:pPr lvl="0">
                        <a:buNone/>
                      </a:pPr>
                      <a:endParaRPr lang="fr-CA" sz="1100" kern="1200">
                        <a:solidFill>
                          <a:schemeClr val="dk1"/>
                        </a:solidFill>
                        <a:effectLst/>
                        <a:latin typeface="+mn-lt"/>
                        <a:ea typeface="+mn-ea"/>
                        <a:cs typeface="+mn-cs"/>
                      </a:endParaRPr>
                    </a:p>
                  </a:txBody>
                  <a:tcPr marL="73990" marR="73990" marT="36995" marB="36995"/>
                </a:tc>
                <a:tc>
                  <a:txBody>
                    <a:bodyPr/>
                    <a:lstStyle/>
                    <a:p>
                      <a:pPr lvl="0" algn="l">
                        <a:lnSpc>
                          <a:spcPct val="100000"/>
                        </a:lnSpc>
                        <a:spcBef>
                          <a:spcPts val="0"/>
                        </a:spcBef>
                        <a:spcAft>
                          <a:spcPts val="0"/>
                        </a:spcAft>
                        <a:buNone/>
                      </a:pPr>
                      <a:r>
                        <a:rPr lang="fr-CA" sz="1100" b="0" i="0" u="none" strike="noStrike" noProof="0">
                          <a:latin typeface="Gill Sans MT"/>
                        </a:rPr>
                        <a:t>P : Femmes </a:t>
                      </a:r>
                    </a:p>
                    <a:p>
                      <a:pPr lvl="0" algn="l">
                        <a:lnSpc>
                          <a:spcPct val="100000"/>
                        </a:lnSpc>
                        <a:spcBef>
                          <a:spcPts val="0"/>
                        </a:spcBef>
                        <a:spcAft>
                          <a:spcPts val="0"/>
                        </a:spcAft>
                        <a:buNone/>
                      </a:pPr>
                      <a:r>
                        <a:rPr lang="fr-CA" sz="1100" b="0" i="0" u="none" strike="noStrike" noProof="0">
                          <a:latin typeface="Gill Sans MT"/>
                        </a:rPr>
                        <a:t>I : Insertion d’un stérilet </a:t>
                      </a:r>
                      <a:r>
                        <a:rPr lang="fr-CA" sz="1100" b="0" i="0" u="none" strike="noStrike" noProof="0" err="1">
                          <a:latin typeface="Gill Sans MT"/>
                        </a:rPr>
                        <a:t>Mirena</a:t>
                      </a:r>
                      <a:endParaRPr lang="fr-CA" sz="1100" b="0" i="0" u="none" strike="noStrike" noProof="0">
                        <a:latin typeface="Gill Sans MT"/>
                      </a:endParaRPr>
                    </a:p>
                    <a:p>
                      <a:pPr lvl="0" algn="l">
                        <a:lnSpc>
                          <a:spcPct val="100000"/>
                        </a:lnSpc>
                        <a:spcBef>
                          <a:spcPts val="0"/>
                        </a:spcBef>
                        <a:spcAft>
                          <a:spcPts val="0"/>
                        </a:spcAft>
                        <a:buNone/>
                      </a:pPr>
                      <a:r>
                        <a:rPr lang="fr-CA" sz="1100" b="0" i="0" u="none" strike="noStrike" noProof="0">
                          <a:latin typeface="Gill Sans MT"/>
                        </a:rPr>
                        <a:t>C : Aucun</a:t>
                      </a:r>
                    </a:p>
                    <a:p>
                      <a:pPr lvl="0" algn="l">
                        <a:lnSpc>
                          <a:spcPct val="100000"/>
                        </a:lnSpc>
                        <a:spcBef>
                          <a:spcPts val="0"/>
                        </a:spcBef>
                        <a:spcAft>
                          <a:spcPts val="0"/>
                        </a:spcAft>
                        <a:buNone/>
                      </a:pPr>
                      <a:r>
                        <a:rPr lang="fr-CA" sz="1100" b="0" i="0" u="none" strike="noStrike" noProof="0">
                          <a:latin typeface="Gill Sans MT"/>
                        </a:rPr>
                        <a:t>O : Changement du microbiote vaginal et présence de Candida </a:t>
                      </a:r>
                      <a:r>
                        <a:rPr lang="fr-CA" sz="1100" b="1" i="0" u="sng" strike="noStrike" noProof="0">
                          <a:solidFill>
                            <a:schemeClr val="tx1"/>
                          </a:solidFill>
                          <a:latin typeface="Gill Sans MT"/>
                        </a:rPr>
                        <a:t>(pré-insertion, 3-6-12-60 mois post-insertion)</a:t>
                      </a:r>
                    </a:p>
                    <a:p>
                      <a:pPr lvl="0">
                        <a:buNone/>
                      </a:pPr>
                      <a:endParaRPr lang="fr-CA" sz="1100" noProof="0"/>
                    </a:p>
                  </a:txBody>
                  <a:tcPr marL="73990" marR="73990" marT="36995" marB="36995"/>
                </a:tc>
                <a:tc>
                  <a:txBody>
                    <a:bodyPr/>
                    <a:lstStyle/>
                    <a:p>
                      <a:pPr lvl="0" algn="l">
                        <a:lnSpc>
                          <a:spcPct val="100000"/>
                        </a:lnSpc>
                        <a:spcBef>
                          <a:spcPts val="0"/>
                        </a:spcBef>
                        <a:spcAft>
                          <a:spcPts val="0"/>
                        </a:spcAft>
                        <a:buNone/>
                      </a:pPr>
                      <a:r>
                        <a:rPr lang="fr-CA" sz="1100" b="0" i="0" u="none" strike="noStrike" noProof="0">
                          <a:latin typeface="Gill Sans MT"/>
                        </a:rPr>
                        <a:t>P : Femmes</a:t>
                      </a:r>
                    </a:p>
                    <a:p>
                      <a:pPr lvl="0" algn="l">
                        <a:lnSpc>
                          <a:spcPct val="100000"/>
                        </a:lnSpc>
                        <a:spcBef>
                          <a:spcPts val="0"/>
                        </a:spcBef>
                        <a:spcAft>
                          <a:spcPts val="0"/>
                        </a:spcAft>
                        <a:buNone/>
                      </a:pPr>
                      <a:r>
                        <a:rPr lang="fr-CA" sz="1100" b="0" i="0" u="none" strike="noStrike" noProof="0">
                          <a:latin typeface="Gill Sans MT"/>
                        </a:rPr>
                        <a:t>I : Insertion d’un stérilet de cuivre T-380-A</a:t>
                      </a:r>
                    </a:p>
                    <a:p>
                      <a:pPr lvl="0" algn="l">
                        <a:lnSpc>
                          <a:spcPct val="100000"/>
                        </a:lnSpc>
                        <a:spcBef>
                          <a:spcPts val="0"/>
                        </a:spcBef>
                        <a:spcAft>
                          <a:spcPts val="0"/>
                        </a:spcAft>
                        <a:buNone/>
                      </a:pPr>
                      <a:r>
                        <a:rPr lang="fr-CA" sz="1100" b="0" i="0" u="none" strike="noStrike" noProof="0">
                          <a:latin typeface="Gill Sans MT"/>
                        </a:rPr>
                        <a:t>C : Aucun</a:t>
                      </a:r>
                    </a:p>
                    <a:p>
                      <a:pPr lvl="0" algn="l">
                        <a:lnSpc>
                          <a:spcPct val="100000"/>
                        </a:lnSpc>
                        <a:spcBef>
                          <a:spcPts val="0"/>
                        </a:spcBef>
                        <a:spcAft>
                          <a:spcPts val="0"/>
                        </a:spcAft>
                        <a:buNone/>
                      </a:pPr>
                      <a:r>
                        <a:rPr lang="fr-CA" sz="1100" b="0" i="0" u="none" strike="noStrike" noProof="0">
                          <a:latin typeface="Gill Sans MT"/>
                        </a:rPr>
                        <a:t>O : Culture vaginale </a:t>
                      </a:r>
                      <a:r>
                        <a:rPr lang="fr-CA" sz="1100" b="1" i="0" u="sng" strike="noStrike" noProof="0">
                          <a:solidFill>
                            <a:schemeClr val="tx1"/>
                          </a:solidFill>
                          <a:latin typeface="Gill Sans MT"/>
                        </a:rPr>
                        <a:t>à l’insertion et 3 mois post-insertion</a:t>
                      </a:r>
                    </a:p>
                    <a:p>
                      <a:pPr lvl="0">
                        <a:buNone/>
                      </a:pPr>
                      <a:endParaRPr lang="fr-CA" sz="1100" noProof="0"/>
                    </a:p>
                  </a:txBody>
                  <a:tcPr marL="73990" marR="73990" marT="36995" marB="36995"/>
                </a:tc>
                <a:extLst>
                  <a:ext uri="{0D108BD9-81ED-4DB2-BD59-A6C34878D82A}">
                    <a16:rowId xmlns:a16="http://schemas.microsoft.com/office/drawing/2014/main" val="3320374567"/>
                  </a:ext>
                </a:extLst>
              </a:tr>
              <a:tr h="547526">
                <a:tc>
                  <a:txBody>
                    <a:bodyPr/>
                    <a:lstStyle/>
                    <a:p>
                      <a:pPr algn="l" rtl="0" fontAlgn="base"/>
                      <a:r>
                        <a:rPr lang="en-CA" sz="1100" b="0" noProof="0">
                          <a:effectLst/>
                        </a:rPr>
                        <a:t>Site</a:t>
                      </a:r>
                      <a:endParaRPr lang="en-CA" sz="1100" b="0" i="0" noProof="0">
                        <a:effectLst/>
                      </a:endParaRPr>
                    </a:p>
                  </a:txBody>
                  <a:tcPr marL="73990" marR="73990" marT="36995" marB="36995"/>
                </a:tc>
                <a:tc>
                  <a:txBody>
                    <a:bodyPr/>
                    <a:lstStyle/>
                    <a:p>
                      <a:r>
                        <a:rPr lang="fr-CA" sz="1100" kern="1200">
                          <a:solidFill>
                            <a:schemeClr val="dk1"/>
                          </a:solidFill>
                          <a:effectLst/>
                          <a:latin typeface="+mn-lt"/>
                          <a:ea typeface="+mn-ea"/>
                          <a:cs typeface="+mn-cs"/>
                        </a:rPr>
                        <a:t>Chine </a:t>
                      </a:r>
                    </a:p>
                    <a:p>
                      <a:r>
                        <a:rPr lang="fr-CA" sz="1100" kern="1200">
                          <a:solidFill>
                            <a:schemeClr val="dk1"/>
                          </a:solidFill>
                          <a:effectLst/>
                          <a:latin typeface="+mn-lt"/>
                          <a:ea typeface="+mn-ea"/>
                          <a:cs typeface="+mn-cs"/>
                        </a:rPr>
                        <a:t>2021</a:t>
                      </a:r>
                    </a:p>
                  </a:txBody>
                  <a:tcPr marL="73990" marR="73990" marT="36995" marB="36995"/>
                </a:tc>
                <a:tc>
                  <a:txBody>
                    <a:bodyPr/>
                    <a:lstStyle/>
                    <a:p>
                      <a:pPr lvl="0">
                        <a:buNone/>
                      </a:pPr>
                      <a:r>
                        <a:rPr lang="fr-CA" sz="1100" b="0" i="0" u="none" strike="noStrike" kern="1200" noProof="0">
                          <a:effectLst/>
                        </a:rPr>
                        <a:t>Iraq, 2021-2022</a:t>
                      </a:r>
                    </a:p>
                  </a:txBody>
                  <a:tcPr marL="73990" marR="73990" marT="36995" marB="36995"/>
                </a:tc>
                <a:tc>
                  <a:txBody>
                    <a:bodyPr/>
                    <a:lstStyle/>
                    <a:p>
                      <a:pPr lvl="0" algn="l">
                        <a:lnSpc>
                          <a:spcPct val="100000"/>
                        </a:lnSpc>
                        <a:spcBef>
                          <a:spcPts val="0"/>
                        </a:spcBef>
                        <a:spcAft>
                          <a:spcPts val="0"/>
                        </a:spcAft>
                        <a:buNone/>
                      </a:pPr>
                      <a:r>
                        <a:rPr lang="fr-CA" sz="1100" b="0" i="0" u="none" strike="noStrike" kern="1200" noProof="0">
                          <a:effectLst/>
                        </a:rPr>
                        <a:t>Téhéran, Iran 2011-2012</a:t>
                      </a:r>
                    </a:p>
                    <a:p>
                      <a:pPr lvl="0" algn="l">
                        <a:lnSpc>
                          <a:spcPct val="100000"/>
                        </a:lnSpc>
                        <a:spcBef>
                          <a:spcPts val="0"/>
                        </a:spcBef>
                        <a:spcAft>
                          <a:spcPts val="0"/>
                        </a:spcAft>
                        <a:buNone/>
                      </a:pPr>
                      <a:r>
                        <a:rPr lang="fr-CA" sz="1100" b="0" i="0" u="none" strike="noStrike" kern="1200" noProof="0">
                          <a:effectLst/>
                        </a:rPr>
                        <a:t>6 différents centres de santé</a:t>
                      </a:r>
                    </a:p>
                  </a:txBody>
                  <a:tcPr marL="73990" marR="73990" marT="36995" marB="36995"/>
                </a:tc>
                <a:tc>
                  <a:txBody>
                    <a:bodyPr/>
                    <a:lstStyle/>
                    <a:p>
                      <a:r>
                        <a:rPr lang="fr-CA" sz="1100" noProof="0">
                          <a:solidFill>
                            <a:srgbClr val="00B050"/>
                          </a:solidFill>
                        </a:rPr>
                        <a:t>Tienen, Belgique </a:t>
                      </a:r>
                    </a:p>
                    <a:p>
                      <a:r>
                        <a:rPr lang="fr-CA" sz="1100" noProof="0"/>
                        <a:t>2017</a:t>
                      </a:r>
                    </a:p>
                  </a:txBody>
                  <a:tcPr marL="73990" marR="73990" marT="36995" marB="36995"/>
                </a:tc>
                <a:tc>
                  <a:txBody>
                    <a:bodyPr/>
                    <a:lstStyle/>
                    <a:p>
                      <a:pPr lvl="0">
                        <a:buNone/>
                      </a:pPr>
                      <a:r>
                        <a:rPr lang="fr-CA" sz="1100" b="0" i="0" u="none" strike="noStrike" noProof="0">
                          <a:latin typeface="Gill Sans MT"/>
                        </a:rPr>
                        <a:t>Téhéran, Iran</a:t>
                      </a:r>
                    </a:p>
                    <a:p>
                      <a:pPr lvl="0">
                        <a:buNone/>
                      </a:pPr>
                      <a:r>
                        <a:rPr lang="fr-CA" sz="1100" b="0" i="0" u="none" strike="noStrike" noProof="0">
                          <a:latin typeface="Gill Sans MT"/>
                        </a:rPr>
                        <a:t>2012</a:t>
                      </a:r>
                    </a:p>
                  </a:txBody>
                  <a:tcPr marL="73990" marR="73990" marT="36995" marB="36995"/>
                </a:tc>
                <a:extLst>
                  <a:ext uri="{0D108BD9-81ED-4DB2-BD59-A6C34878D82A}">
                    <a16:rowId xmlns:a16="http://schemas.microsoft.com/office/drawing/2014/main" val="3826415398"/>
                  </a:ext>
                </a:extLst>
              </a:tr>
              <a:tr h="251566">
                <a:tc>
                  <a:txBody>
                    <a:bodyPr/>
                    <a:lstStyle/>
                    <a:p>
                      <a:pPr algn="l" rtl="0" fontAlgn="base"/>
                      <a:r>
                        <a:rPr lang="en-CA" sz="1100" b="0" noProof="0">
                          <a:effectLst/>
                        </a:rPr>
                        <a:t>N </a:t>
                      </a:r>
                      <a:endParaRPr lang="en-CA" sz="1100" b="0" i="0" noProof="0">
                        <a:effectLst/>
                      </a:endParaRPr>
                    </a:p>
                  </a:txBody>
                  <a:tcPr marL="73990" marR="73990" marT="36995" marB="36995"/>
                </a:tc>
                <a:tc>
                  <a:txBody>
                    <a:bodyPr/>
                    <a:lstStyle/>
                    <a:p>
                      <a:pPr fontAlgn="t"/>
                      <a:r>
                        <a:rPr lang="en-CA" sz="1100" noProof="0">
                          <a:effectLst/>
                        </a:rPr>
                        <a:t>160</a:t>
                      </a:r>
                    </a:p>
                  </a:txBody>
                  <a:tcPr marL="73990" marR="73990" marT="36995" marB="36995"/>
                </a:tc>
                <a:tc>
                  <a:txBody>
                    <a:bodyPr/>
                    <a:lstStyle/>
                    <a:p>
                      <a:r>
                        <a:rPr lang="fr-CA" sz="1100" noProof="0">
                          <a:solidFill>
                            <a:srgbClr val="FF0000"/>
                          </a:solidFill>
                        </a:rPr>
                        <a:t>98</a:t>
                      </a:r>
                    </a:p>
                  </a:txBody>
                  <a:tcPr marL="73990" marR="73990" marT="36995" marB="36995"/>
                </a:tc>
                <a:tc>
                  <a:txBody>
                    <a:bodyPr/>
                    <a:lstStyle/>
                    <a:p>
                      <a:r>
                        <a:rPr lang="fr-CA" sz="1100" noProof="0">
                          <a:solidFill>
                            <a:srgbClr val="FF0000"/>
                          </a:solidFill>
                        </a:rPr>
                        <a:t>101</a:t>
                      </a:r>
                    </a:p>
                  </a:txBody>
                  <a:tcPr marL="73990" marR="73990" marT="36995" marB="36995"/>
                </a:tc>
                <a:tc>
                  <a:txBody>
                    <a:bodyPr/>
                    <a:lstStyle/>
                    <a:p>
                      <a:pPr lvl="0">
                        <a:buNone/>
                      </a:pPr>
                      <a:r>
                        <a:rPr lang="fr-CA" sz="1100" b="0" i="0" u="none" strike="noStrike" noProof="0">
                          <a:solidFill>
                            <a:srgbClr val="00B050"/>
                          </a:solidFill>
                          <a:latin typeface="Gill Sans MT"/>
                        </a:rPr>
                        <a:t>252</a:t>
                      </a:r>
                    </a:p>
                  </a:txBody>
                  <a:tcPr marL="73990" marR="73990" marT="36995" marB="36995"/>
                </a:tc>
                <a:tc>
                  <a:txBody>
                    <a:bodyPr/>
                    <a:lstStyle/>
                    <a:p>
                      <a:r>
                        <a:rPr lang="fr-CA" sz="1100" noProof="0"/>
                        <a:t>122</a:t>
                      </a:r>
                    </a:p>
                  </a:txBody>
                  <a:tcPr marL="73990" marR="73990" marT="36995" marB="36995"/>
                </a:tc>
                <a:extLst>
                  <a:ext uri="{0D108BD9-81ED-4DB2-BD59-A6C34878D82A}">
                    <a16:rowId xmlns:a16="http://schemas.microsoft.com/office/drawing/2014/main" val="2442725857"/>
                  </a:ext>
                </a:extLst>
              </a:tr>
              <a:tr h="1287425">
                <a:tc>
                  <a:txBody>
                    <a:bodyPr/>
                    <a:lstStyle/>
                    <a:p>
                      <a:pPr algn="l" rtl="0" fontAlgn="base"/>
                      <a:r>
                        <a:rPr lang="en-CA" sz="1100" b="0" noProof="0" err="1">
                          <a:effectLst/>
                        </a:rPr>
                        <a:t>Exclus</a:t>
                      </a:r>
                      <a:endParaRPr lang="en-CA" sz="1100" b="0" i="0" noProof="0" err="1">
                        <a:effectLst/>
                      </a:endParaRPr>
                    </a:p>
                  </a:txBody>
                  <a:tcPr marL="73990" marR="73990" marT="36995" marB="36995"/>
                </a:tc>
                <a:tc>
                  <a:txBody>
                    <a:bodyPr/>
                    <a:lstStyle/>
                    <a:p>
                      <a:pPr fontAlgn="t"/>
                      <a:r>
                        <a:rPr lang="en-CA" sz="1100" noProof="0">
                          <a:effectLst/>
                        </a:rPr>
                        <a:t>29</a:t>
                      </a:r>
                    </a:p>
                    <a:p>
                      <a:pPr rtl="0" fontAlgn="ctr"/>
                      <a:r>
                        <a:rPr lang="fr-CA" sz="1100" kern="1200">
                          <a:solidFill>
                            <a:schemeClr val="dk1"/>
                          </a:solidFill>
                          <a:effectLst/>
                          <a:latin typeface="+mn-lt"/>
                          <a:ea typeface="+mn-ea"/>
                          <a:cs typeface="+mn-cs"/>
                        </a:rPr>
                        <a:t>Retrait IUD (16) : spontané, infection, ménorragies</a:t>
                      </a:r>
                    </a:p>
                    <a:p>
                      <a:pPr rtl="0" fontAlgn="ctr"/>
                      <a:r>
                        <a:rPr lang="fr-CA" sz="1100" kern="1200">
                          <a:solidFill>
                            <a:schemeClr val="dk1"/>
                          </a:solidFill>
                          <a:effectLst/>
                          <a:latin typeface="+mn-lt"/>
                          <a:ea typeface="+mn-ea"/>
                          <a:cs typeface="+mn-cs"/>
                        </a:rPr>
                        <a:t>Pas 2nd retrait IUD (13) : migration, fin coopération et non-référence</a:t>
                      </a:r>
                    </a:p>
                  </a:txBody>
                  <a:tcPr marL="73990" marR="73990" marT="36995" marB="36995"/>
                </a:tc>
                <a:tc>
                  <a:txBody>
                    <a:bodyPr/>
                    <a:lstStyle/>
                    <a:p>
                      <a:r>
                        <a:rPr lang="fr-CA" sz="1100" noProof="0"/>
                        <a:t>Aucun </a:t>
                      </a:r>
                    </a:p>
                  </a:txBody>
                  <a:tcPr marL="73990" marR="73990" marT="36995" marB="36995"/>
                </a:tc>
                <a:tc>
                  <a:txBody>
                    <a:bodyPr/>
                    <a:lstStyle/>
                    <a:p>
                      <a:r>
                        <a:rPr lang="fr-CA" sz="1100" noProof="0"/>
                        <a:t>Aucun</a:t>
                      </a:r>
                    </a:p>
                  </a:txBody>
                  <a:tcPr marL="73990" marR="73990" marT="36995" marB="36995"/>
                </a:tc>
                <a:tc>
                  <a:txBody>
                    <a:bodyPr/>
                    <a:lstStyle/>
                    <a:p>
                      <a:pPr lvl="0" algn="l">
                        <a:lnSpc>
                          <a:spcPct val="100000"/>
                        </a:lnSpc>
                        <a:spcBef>
                          <a:spcPts val="0"/>
                        </a:spcBef>
                        <a:spcAft>
                          <a:spcPts val="0"/>
                        </a:spcAft>
                        <a:buNone/>
                      </a:pPr>
                      <a:r>
                        <a:rPr lang="fr-CA" sz="1100" b="0" i="0" u="none" strike="noStrike" noProof="0">
                          <a:solidFill>
                            <a:srgbClr val="00B050"/>
                          </a:solidFill>
                          <a:latin typeface="Gill Sans MT"/>
                        </a:rPr>
                        <a:t>N = 164 avant l’insertion</a:t>
                      </a:r>
                    </a:p>
                    <a:p>
                      <a:pPr lvl="0" algn="l">
                        <a:lnSpc>
                          <a:spcPct val="100000"/>
                        </a:lnSpc>
                        <a:spcBef>
                          <a:spcPts val="0"/>
                        </a:spcBef>
                        <a:spcAft>
                          <a:spcPts val="0"/>
                        </a:spcAft>
                        <a:buNone/>
                      </a:pPr>
                      <a:r>
                        <a:rPr lang="fr-CA" sz="1100" b="0" i="0" u="none" strike="noStrike" noProof="0">
                          <a:latin typeface="Gill Sans MT"/>
                        </a:rPr>
                        <a:t>N = 127 à 3 mois post-insertion</a:t>
                      </a:r>
                    </a:p>
                    <a:p>
                      <a:pPr lvl="0" algn="l">
                        <a:lnSpc>
                          <a:spcPct val="100000"/>
                        </a:lnSpc>
                        <a:spcBef>
                          <a:spcPts val="0"/>
                        </a:spcBef>
                        <a:spcAft>
                          <a:spcPts val="0"/>
                        </a:spcAft>
                        <a:buNone/>
                      </a:pPr>
                      <a:r>
                        <a:rPr lang="fr-CA" sz="1100" b="0" i="0" u="none" strike="noStrike" noProof="0">
                          <a:latin typeface="Gill Sans MT"/>
                        </a:rPr>
                        <a:t>N = 72 à 12 mois post-insertion</a:t>
                      </a:r>
                    </a:p>
                    <a:p>
                      <a:pPr lvl="0" algn="l">
                        <a:lnSpc>
                          <a:spcPct val="100000"/>
                        </a:lnSpc>
                        <a:spcBef>
                          <a:spcPts val="0"/>
                        </a:spcBef>
                        <a:spcAft>
                          <a:spcPts val="0"/>
                        </a:spcAft>
                        <a:buNone/>
                      </a:pPr>
                      <a:r>
                        <a:rPr lang="fr-CA" sz="1100" b="0" i="0" u="none" strike="noStrike" noProof="0">
                          <a:solidFill>
                            <a:srgbClr val="FF0000"/>
                          </a:solidFill>
                          <a:latin typeface="Gill Sans MT"/>
                        </a:rPr>
                        <a:t>N = 88 à 5 ans post-insertion</a:t>
                      </a:r>
                    </a:p>
                    <a:p>
                      <a:pPr lvl="0">
                        <a:buNone/>
                      </a:pPr>
                      <a:r>
                        <a:rPr lang="fr-CA" sz="1100" noProof="0"/>
                        <a:t>(perte 50% au suivi)</a:t>
                      </a:r>
                    </a:p>
                    <a:p>
                      <a:pPr lvl="0">
                        <a:buNone/>
                      </a:pPr>
                      <a:endParaRPr lang="fr-CA" sz="1100" noProof="0"/>
                    </a:p>
                  </a:txBody>
                  <a:tcPr marL="73990" marR="73990" marT="36995" marB="36995"/>
                </a:tc>
                <a:tc>
                  <a:txBody>
                    <a:bodyPr/>
                    <a:lstStyle/>
                    <a:p>
                      <a:pPr lvl="0" algn="l">
                        <a:lnSpc>
                          <a:spcPct val="100000"/>
                        </a:lnSpc>
                        <a:spcBef>
                          <a:spcPts val="0"/>
                        </a:spcBef>
                        <a:spcAft>
                          <a:spcPts val="0"/>
                        </a:spcAft>
                        <a:buNone/>
                      </a:pPr>
                      <a:r>
                        <a:rPr lang="fr-CA" sz="1100" b="0" i="0" u="none" strike="noStrike" noProof="0" dirty="0">
                          <a:latin typeface="Gill Sans MT"/>
                        </a:rPr>
                        <a:t>27 ont été exclues de l’étude pour diverses raisons:</a:t>
                      </a:r>
                    </a:p>
                    <a:p>
                      <a:pPr marL="285750" lvl="0" indent="-285750" algn="l">
                        <a:lnSpc>
                          <a:spcPct val="100000"/>
                        </a:lnSpc>
                        <a:spcBef>
                          <a:spcPts val="0"/>
                        </a:spcBef>
                        <a:spcAft>
                          <a:spcPts val="0"/>
                        </a:spcAft>
                        <a:buFont typeface="Calibri"/>
                        <a:buChar char="•"/>
                      </a:pPr>
                      <a:r>
                        <a:rPr lang="fr-CA" sz="1100" b="0" i="0" u="none" strike="noStrike" noProof="0" dirty="0">
                          <a:latin typeface="Gill Sans MT"/>
                        </a:rPr>
                        <a:t>Retrait du stérilet (augmentation saignement (57%); sans raison (29%); infection pelvienne (14%))</a:t>
                      </a:r>
                    </a:p>
                    <a:p>
                      <a:pPr marL="285750" lvl="0" indent="-285750" algn="l">
                        <a:lnSpc>
                          <a:spcPct val="100000"/>
                        </a:lnSpc>
                        <a:spcBef>
                          <a:spcPts val="0"/>
                        </a:spcBef>
                        <a:spcAft>
                          <a:spcPts val="0"/>
                        </a:spcAft>
                        <a:buFont typeface="Calibri"/>
                        <a:buChar char="•"/>
                      </a:pPr>
                      <a:r>
                        <a:rPr lang="fr-CA" sz="1100" b="0" i="0" u="none" strike="noStrike" noProof="0" dirty="0">
                          <a:solidFill>
                            <a:schemeClr val="tx1"/>
                          </a:solidFill>
                          <a:latin typeface="Gill Sans MT"/>
                        </a:rPr>
                        <a:t>Prise </a:t>
                      </a:r>
                      <a:r>
                        <a:rPr lang="fr-CA" sz="1100" b="0" i="0" u="none" strike="noStrike" noProof="0" dirty="0" err="1">
                          <a:solidFill>
                            <a:schemeClr val="tx1"/>
                          </a:solidFill>
                          <a:latin typeface="Gill Sans MT"/>
                        </a:rPr>
                        <a:t>antb</a:t>
                      </a:r>
                      <a:r>
                        <a:rPr lang="fr-CA" sz="1100" b="0" i="0" u="none" strike="noStrike" noProof="0" dirty="0">
                          <a:solidFill>
                            <a:schemeClr val="tx1"/>
                          </a:solidFill>
                          <a:latin typeface="Gill Sans MT"/>
                        </a:rPr>
                        <a:t> ou d’antifongiques &lt;2 semaines avant le prélèvement à 3 mois</a:t>
                      </a:r>
                    </a:p>
                  </a:txBody>
                  <a:tcPr marL="73990" marR="73990" marT="36995" marB="36995"/>
                </a:tc>
                <a:extLst>
                  <a:ext uri="{0D108BD9-81ED-4DB2-BD59-A6C34878D82A}">
                    <a16:rowId xmlns:a16="http://schemas.microsoft.com/office/drawing/2014/main" val="1579549892"/>
                  </a:ext>
                </a:extLst>
              </a:tr>
            </a:tbl>
          </a:graphicData>
        </a:graphic>
      </p:graphicFrame>
    </p:spTree>
    <p:extLst>
      <p:ext uri="{BB962C8B-B14F-4D97-AF65-F5344CB8AC3E}">
        <p14:creationId xmlns:p14="http://schemas.microsoft.com/office/powerpoint/2010/main" val="216273879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0E88A30-946B-520F-214A-4A504A702F3B}"/>
              </a:ext>
            </a:extLst>
          </p:cNvPr>
          <p:cNvGraphicFramePr>
            <a:graphicFrameLocks noGrp="1"/>
          </p:cNvGraphicFramePr>
          <p:nvPr>
            <p:ph idx="1"/>
            <p:extLst>
              <p:ext uri="{D42A27DB-BD31-4B8C-83A1-F6EECF244321}">
                <p14:modId xmlns:p14="http://schemas.microsoft.com/office/powerpoint/2010/main" val="3969208719"/>
              </p:ext>
            </p:extLst>
          </p:nvPr>
        </p:nvGraphicFramePr>
        <p:xfrm>
          <a:off x="804334" y="1028836"/>
          <a:ext cx="10583331" cy="5074568"/>
        </p:xfrm>
        <a:graphic>
          <a:graphicData uri="http://schemas.openxmlformats.org/drawingml/2006/table">
            <a:tbl>
              <a:tblPr firstRow="1" bandRow="1">
                <a:tableStyleId>{21E4AEA4-8DFA-4A89-87EB-49C32662AFE0}</a:tableStyleId>
              </a:tblPr>
              <a:tblGrid>
                <a:gridCol w="905773">
                  <a:extLst>
                    <a:ext uri="{9D8B030D-6E8A-4147-A177-3AD203B41FA5}">
                      <a16:colId xmlns:a16="http://schemas.microsoft.com/office/drawing/2014/main" val="4191775167"/>
                    </a:ext>
                  </a:extLst>
                </a:gridCol>
                <a:gridCol w="1954926">
                  <a:extLst>
                    <a:ext uri="{9D8B030D-6E8A-4147-A177-3AD203B41FA5}">
                      <a16:colId xmlns:a16="http://schemas.microsoft.com/office/drawing/2014/main" val="2752887895"/>
                    </a:ext>
                  </a:extLst>
                </a:gridCol>
                <a:gridCol w="1861123">
                  <a:extLst>
                    <a:ext uri="{9D8B030D-6E8A-4147-A177-3AD203B41FA5}">
                      <a16:colId xmlns:a16="http://schemas.microsoft.com/office/drawing/2014/main" val="2955861973"/>
                    </a:ext>
                  </a:extLst>
                </a:gridCol>
                <a:gridCol w="2125307">
                  <a:extLst>
                    <a:ext uri="{9D8B030D-6E8A-4147-A177-3AD203B41FA5}">
                      <a16:colId xmlns:a16="http://schemas.microsoft.com/office/drawing/2014/main" val="1411171385"/>
                    </a:ext>
                  </a:extLst>
                </a:gridCol>
                <a:gridCol w="1294534">
                  <a:extLst>
                    <a:ext uri="{9D8B030D-6E8A-4147-A177-3AD203B41FA5}">
                      <a16:colId xmlns:a16="http://schemas.microsoft.com/office/drawing/2014/main" val="2541828294"/>
                    </a:ext>
                  </a:extLst>
                </a:gridCol>
                <a:gridCol w="2441668">
                  <a:extLst>
                    <a:ext uri="{9D8B030D-6E8A-4147-A177-3AD203B41FA5}">
                      <a16:colId xmlns:a16="http://schemas.microsoft.com/office/drawing/2014/main" val="2380572895"/>
                    </a:ext>
                  </a:extLst>
                </a:gridCol>
              </a:tblGrid>
              <a:tr h="343838">
                <a:tc>
                  <a:txBody>
                    <a:bodyPr/>
                    <a:lstStyle/>
                    <a:p>
                      <a:pPr algn="l" rtl="0" fontAlgn="base"/>
                      <a:r>
                        <a:rPr lang="en-CA" sz="1100" b="0" noProof="0">
                          <a:effectLst/>
                        </a:rPr>
                        <a:t>Étude</a:t>
                      </a:r>
                      <a:endParaRPr lang="en-CA" sz="1100" b="0" i="0" noProof="0">
                        <a:effectLst/>
                      </a:endParaRPr>
                    </a:p>
                  </a:txBody>
                  <a:tcPr marL="68491" marR="68491" marT="34246" marB="3424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lt1"/>
                          </a:solidFill>
                          <a:effectLst/>
                          <a:latin typeface="+mn-lt"/>
                          <a:ea typeface="+mn-ea"/>
                          <a:cs typeface="+mn-cs"/>
                        </a:rPr>
                        <a:t>6. Wei et al (2021)</a:t>
                      </a:r>
                    </a:p>
                  </a:txBody>
                  <a:tcPr marL="68491" marR="68491" marT="34246" marB="34246"/>
                </a:tc>
                <a:tc>
                  <a:txBody>
                    <a:bodyPr/>
                    <a:lstStyle/>
                    <a:p>
                      <a:pPr marL="0" marR="0" lvl="0" indent="0" algn="l">
                        <a:lnSpc>
                          <a:spcPct val="100000"/>
                        </a:lnSpc>
                        <a:spcBef>
                          <a:spcPts val="0"/>
                        </a:spcBef>
                        <a:spcAft>
                          <a:spcPts val="0"/>
                        </a:spcAft>
                        <a:buNone/>
                      </a:pPr>
                      <a:r>
                        <a:rPr lang="en-US" sz="1100" b="0" i="0" u="none" strike="noStrike" kern="1200" noProof="0">
                          <a:effectLst/>
                        </a:rPr>
                        <a:t> 7. </a:t>
                      </a:r>
                      <a:r>
                        <a:rPr lang="en-US" sz="1100" b="0" i="0" u="none" strike="noStrike" kern="1200" noProof="0" err="1">
                          <a:effectLst/>
                        </a:rPr>
                        <a:t>Alsudani</a:t>
                      </a:r>
                      <a:r>
                        <a:rPr lang="en-US" sz="1100" b="0" i="0" u="none" strike="noStrike" kern="1200" noProof="0">
                          <a:effectLst/>
                        </a:rPr>
                        <a:t> et al (2022)</a:t>
                      </a:r>
                      <a:endParaRPr lang="fr-CA" sz="1100" b="0" i="0" u="none" strike="noStrike" kern="1200" noProof="0">
                        <a:effectLst/>
                      </a:endParaRPr>
                    </a:p>
                  </a:txBody>
                  <a:tcPr marL="68491" marR="68491" marT="34246" marB="34246"/>
                </a:tc>
                <a:tc>
                  <a:txBody>
                    <a:bodyPr/>
                    <a:lstStyle/>
                    <a:p>
                      <a:pPr lvl="0" algn="l">
                        <a:lnSpc>
                          <a:spcPct val="100000"/>
                        </a:lnSpc>
                        <a:spcBef>
                          <a:spcPts val="0"/>
                        </a:spcBef>
                        <a:spcAft>
                          <a:spcPts val="0"/>
                        </a:spcAft>
                        <a:buNone/>
                      </a:pPr>
                      <a:r>
                        <a:rPr lang="fr-CA" sz="1100" b="0" i="0" u="none" strike="noStrike" kern="1200" noProof="0">
                          <a:effectLst/>
                        </a:rPr>
                        <a:t>8. </a:t>
                      </a:r>
                      <a:r>
                        <a:rPr lang="fr-CA" sz="1100" b="0" i="0" u="none" strike="noStrike" kern="1200" noProof="0" err="1">
                          <a:effectLst/>
                        </a:rPr>
                        <a:t>Behboudi-Gandevani</a:t>
                      </a:r>
                      <a:r>
                        <a:rPr lang="fr-CA" sz="1100" b="0" i="0" u="none" strike="noStrike" kern="1200" noProof="0">
                          <a:effectLst/>
                        </a:rPr>
                        <a:t> et al </a:t>
                      </a:r>
                      <a:r>
                        <a:rPr lang="en-US" sz="1100" b="0" i="0" u="none" strike="noStrike" kern="1200" noProof="0">
                          <a:effectLst/>
                        </a:rPr>
                        <a:t>(2014)</a:t>
                      </a:r>
                      <a:endParaRPr lang="fr-CA" sz="1100" b="0" i="0" u="none" strike="noStrike" kern="1200" noProof="0">
                        <a:effectLst/>
                      </a:endParaRPr>
                    </a:p>
                  </a:txBody>
                  <a:tcPr marL="68491" marR="68491" marT="34246" marB="34246"/>
                </a:tc>
                <a:tc>
                  <a:txBody>
                    <a:bodyPr/>
                    <a:lstStyle/>
                    <a:p>
                      <a:pPr lvl="0">
                        <a:buNone/>
                      </a:pPr>
                      <a:r>
                        <a:rPr lang="fr-CA" sz="1100" b="0" i="0" u="none" strike="noStrike" noProof="0">
                          <a:latin typeface="Gill Sans MT"/>
                        </a:rPr>
                        <a:t>9. Ghislain </a:t>
                      </a:r>
                      <a:r>
                        <a:rPr lang="fr-CA" sz="1100" b="0" i="0" u="none" strike="noStrike" noProof="0" err="1">
                          <a:latin typeface="Gill Sans MT"/>
                        </a:rPr>
                        <a:t>Donders</a:t>
                      </a:r>
                      <a:r>
                        <a:rPr lang="fr-CA" sz="1100" b="0" i="0" u="none" strike="noStrike" noProof="0">
                          <a:latin typeface="Gill Sans MT"/>
                        </a:rPr>
                        <a:t> et al (2018)</a:t>
                      </a:r>
                      <a:endParaRPr lang="fr-FR" sz="1100"/>
                    </a:p>
                  </a:txBody>
                  <a:tcPr marL="68491" marR="68491" marT="34246" marB="34246"/>
                </a:tc>
                <a:tc>
                  <a:txBody>
                    <a:bodyPr/>
                    <a:lstStyle/>
                    <a:p>
                      <a:pPr lvl="0">
                        <a:buNone/>
                      </a:pPr>
                      <a:r>
                        <a:rPr lang="fr-CA" sz="1100" b="0" i="0" u="none" strike="noStrike" noProof="0">
                          <a:latin typeface="Gill Sans MT"/>
                        </a:rPr>
                        <a:t>10. Moradi et al (2019)</a:t>
                      </a:r>
                      <a:endParaRPr lang="fr-FR" sz="1100"/>
                    </a:p>
                  </a:txBody>
                  <a:tcPr marL="68491" marR="68491" marT="34246" marB="34246"/>
                </a:tc>
                <a:extLst>
                  <a:ext uri="{0D108BD9-81ED-4DB2-BD59-A6C34878D82A}">
                    <a16:rowId xmlns:a16="http://schemas.microsoft.com/office/drawing/2014/main" val="2381275710"/>
                  </a:ext>
                </a:extLst>
              </a:tr>
              <a:tr h="1127024">
                <a:tc>
                  <a:txBody>
                    <a:bodyPr/>
                    <a:lstStyle/>
                    <a:p>
                      <a:pPr algn="l" rtl="0" fontAlgn="base"/>
                      <a:r>
                        <a:rPr lang="en-CA" sz="1100" b="0" noProof="0">
                          <a:effectLst/>
                        </a:rPr>
                        <a:t>Population</a:t>
                      </a:r>
                      <a:endParaRPr lang="en-CA" sz="1100" b="0" i="0" noProof="0">
                        <a:effectLst/>
                      </a:endParaRPr>
                    </a:p>
                  </a:txBody>
                  <a:tcPr marL="68491" marR="68491" marT="34246" marB="34246"/>
                </a:tc>
                <a:tc>
                  <a:txBody>
                    <a:bodyPr/>
                    <a:lstStyle/>
                    <a:p>
                      <a:pPr marL="0" marR="0" lvl="0" indent="0" algn="l" rtl="0" eaLnBrk="1" fontAlgn="t" latinLnBrk="0" hangingPunct="1">
                        <a:lnSpc>
                          <a:spcPct val="100000"/>
                        </a:lnSpc>
                        <a:spcBef>
                          <a:spcPts val="0"/>
                        </a:spcBef>
                        <a:spcAft>
                          <a:spcPts val="0"/>
                        </a:spcAft>
                        <a:buClrTx/>
                        <a:buSzTx/>
                        <a:buFontTx/>
                        <a:buNone/>
                      </a:pPr>
                      <a:r>
                        <a:rPr lang="fr-CA" sz="1100" kern="1200">
                          <a:solidFill>
                            <a:schemeClr val="dk1"/>
                          </a:solidFill>
                          <a:effectLst/>
                          <a:latin typeface="+mn-lt"/>
                          <a:ea typeface="+mn-ea"/>
                          <a:cs typeface="+mn-cs"/>
                        </a:rPr>
                        <a:t>F volontaires sans symptômes de vaginite </a:t>
                      </a:r>
                    </a:p>
                    <a:p>
                      <a:pPr marL="228600" marR="0" lvl="0" indent="-228600" algn="l" rtl="0" eaLnBrk="1" fontAlgn="t" latinLnBrk="0" hangingPunct="1">
                        <a:lnSpc>
                          <a:spcPct val="100000"/>
                        </a:lnSpc>
                        <a:spcBef>
                          <a:spcPts val="0"/>
                        </a:spcBef>
                        <a:spcAft>
                          <a:spcPts val="0"/>
                        </a:spcAft>
                        <a:buClrTx/>
                        <a:buSzTx/>
                        <a:buFontTx/>
                        <a:buAutoNum type="arabicParenR"/>
                      </a:pPr>
                      <a:r>
                        <a:rPr lang="fr-CA" sz="1100" kern="1200">
                          <a:solidFill>
                            <a:schemeClr val="dk1"/>
                          </a:solidFill>
                          <a:effectLst/>
                          <a:latin typeface="+mn-lt"/>
                          <a:ea typeface="+mn-ea"/>
                          <a:cs typeface="+mn-cs"/>
                        </a:rPr>
                        <a:t>Mona Lisa (70) </a:t>
                      </a:r>
                    </a:p>
                    <a:p>
                      <a:pPr marL="228600" marR="0" lvl="0" indent="-228600" algn="l" rtl="0" eaLnBrk="1" fontAlgn="t" latinLnBrk="0" hangingPunct="1">
                        <a:lnSpc>
                          <a:spcPct val="100000"/>
                        </a:lnSpc>
                        <a:spcBef>
                          <a:spcPts val="0"/>
                        </a:spcBef>
                        <a:spcAft>
                          <a:spcPts val="0"/>
                        </a:spcAft>
                        <a:buClrTx/>
                        <a:buSzTx/>
                        <a:buFontTx/>
                        <a:buAutoNum type="arabicParenR"/>
                      </a:pPr>
                      <a:r>
                        <a:rPr lang="fr-CA" sz="1100" kern="1200" err="1">
                          <a:solidFill>
                            <a:schemeClr val="dk1"/>
                          </a:solidFill>
                          <a:effectLst/>
                          <a:latin typeface="+mn-lt"/>
                          <a:ea typeface="+mn-ea"/>
                          <a:cs typeface="+mn-cs"/>
                        </a:rPr>
                        <a:t>Mirena</a:t>
                      </a:r>
                      <a:r>
                        <a:rPr lang="fr-CA" sz="1100" kern="1200">
                          <a:solidFill>
                            <a:schemeClr val="dk1"/>
                          </a:solidFill>
                          <a:effectLst/>
                          <a:latin typeface="+mn-lt"/>
                          <a:ea typeface="+mn-ea"/>
                          <a:cs typeface="+mn-cs"/>
                        </a:rPr>
                        <a:t> (61) </a:t>
                      </a:r>
                    </a:p>
                    <a:p>
                      <a:pPr marL="0" marR="0" lvl="0" indent="0" algn="l" defTabSz="914400" rtl="0" eaLnBrk="1" fontAlgn="t" latinLnBrk="0" hangingPunct="1">
                        <a:lnSpc>
                          <a:spcPct val="100000"/>
                        </a:lnSpc>
                        <a:spcBef>
                          <a:spcPts val="0"/>
                        </a:spcBef>
                        <a:spcAft>
                          <a:spcPts val="0"/>
                        </a:spcAft>
                        <a:buClrTx/>
                        <a:buSzTx/>
                        <a:buFontTx/>
                        <a:buNone/>
                        <a:tabLst/>
                        <a:defRPr/>
                      </a:pPr>
                      <a:r>
                        <a:rPr lang="fr-CA" sz="1100" kern="1200">
                          <a:solidFill>
                            <a:schemeClr val="dk1"/>
                          </a:solidFill>
                          <a:effectLst/>
                          <a:latin typeface="+mn-lt"/>
                          <a:ea typeface="+mn-ea"/>
                          <a:cs typeface="+mn-cs"/>
                        </a:rPr>
                        <a:t>Caractéristiques démographiques similaires</a:t>
                      </a:r>
                    </a:p>
                  </a:txBody>
                  <a:tcPr marL="68491" marR="68491" marT="34246" marB="34246"/>
                </a:tc>
                <a:tc>
                  <a:txBody>
                    <a:bodyPr/>
                    <a:lstStyle/>
                    <a:p>
                      <a:pPr lvl="0">
                        <a:buNone/>
                      </a:pPr>
                      <a:r>
                        <a:rPr lang="fr-CA" sz="1100" b="0" i="0" u="none" strike="noStrike" kern="1200" noProof="0">
                          <a:effectLst/>
                          <a:latin typeface="Gill Sans MT"/>
                        </a:rPr>
                        <a:t>Femmes entre 18 et 50 ans</a:t>
                      </a:r>
                      <a:endParaRPr lang="en-US" sz="1100" b="0" i="0" u="none" strike="noStrike" kern="1200" noProof="0">
                        <a:effectLst/>
                        <a:latin typeface="Gill Sans MT"/>
                      </a:endParaRPr>
                    </a:p>
                    <a:p>
                      <a:pPr lvl="0" algn="l">
                        <a:lnSpc>
                          <a:spcPct val="100000"/>
                        </a:lnSpc>
                        <a:spcBef>
                          <a:spcPts val="0"/>
                        </a:spcBef>
                        <a:spcAft>
                          <a:spcPts val="0"/>
                        </a:spcAft>
                        <a:buNone/>
                      </a:pPr>
                      <a:r>
                        <a:rPr lang="fr-CA" sz="1100" b="0" i="0" u="none" strike="noStrike" kern="1200" noProof="0">
                          <a:effectLst/>
                          <a:latin typeface="Gill Sans MT"/>
                        </a:rPr>
                        <a:t>Utilisent méthode de contraception</a:t>
                      </a:r>
                      <a:endParaRPr lang="en-US" sz="1100" b="0" i="0" u="none" strike="noStrike" kern="1200" noProof="0">
                        <a:effectLst/>
                        <a:latin typeface="Gill Sans MT"/>
                      </a:endParaRPr>
                    </a:p>
                    <a:p>
                      <a:pPr lvl="0" algn="l">
                        <a:lnSpc>
                          <a:spcPct val="100000"/>
                        </a:lnSpc>
                        <a:spcBef>
                          <a:spcPts val="0"/>
                        </a:spcBef>
                        <a:spcAft>
                          <a:spcPts val="0"/>
                        </a:spcAft>
                        <a:buNone/>
                      </a:pPr>
                      <a:r>
                        <a:rPr lang="fr-CA" sz="1100" b="0" i="0" u="none" strike="noStrike" kern="1200" noProof="0">
                          <a:solidFill>
                            <a:srgbClr val="FF0000"/>
                          </a:solidFill>
                          <a:effectLst/>
                          <a:latin typeface="Gill Sans MT"/>
                        </a:rPr>
                        <a:t>Présence de symptômes de vulvovaginite (</a:t>
                      </a:r>
                      <a:r>
                        <a:rPr lang="fr-CA" sz="1100" b="0" i="0" u="none" strike="noStrike" kern="1200" noProof="0" err="1">
                          <a:solidFill>
                            <a:srgbClr val="FF0000"/>
                          </a:solidFill>
                          <a:effectLst/>
                          <a:latin typeface="Gill Sans MT"/>
                        </a:rPr>
                        <a:t>ø</a:t>
                      </a:r>
                      <a:r>
                        <a:rPr lang="fr-CA" sz="1100" b="0" i="0" u="none" strike="noStrike" kern="1200" noProof="0">
                          <a:solidFill>
                            <a:srgbClr val="FF0000"/>
                          </a:solidFill>
                          <a:effectLst/>
                          <a:latin typeface="Gill Sans MT"/>
                        </a:rPr>
                        <a:t> critères </a:t>
                      </a:r>
                      <a:r>
                        <a:rPr lang="fr-CA" sz="1100" b="0" i="0" u="none" strike="noStrike" kern="1200" noProof="0" err="1">
                          <a:solidFill>
                            <a:srgbClr val="FF0000"/>
                          </a:solidFill>
                          <a:effectLst/>
                          <a:latin typeface="Gill Sans MT"/>
                        </a:rPr>
                        <a:t>Dx</a:t>
                      </a:r>
                      <a:r>
                        <a:rPr lang="fr-CA" sz="1100" b="0" i="0" u="none" strike="noStrike" kern="1200" noProof="0">
                          <a:solidFill>
                            <a:srgbClr val="FF0000"/>
                          </a:solidFill>
                          <a:effectLst/>
                          <a:latin typeface="Gill Sans MT"/>
                        </a:rPr>
                        <a:t> précis)</a:t>
                      </a:r>
                      <a:endParaRPr lang="en-US" sz="1100" b="0" i="0" u="none" strike="noStrike" kern="1200" noProof="0">
                        <a:solidFill>
                          <a:srgbClr val="FF0000"/>
                        </a:solidFill>
                        <a:effectLst/>
                        <a:latin typeface="Gill Sans MT"/>
                      </a:endParaRPr>
                    </a:p>
                  </a:txBody>
                  <a:tcPr marL="68491" marR="68491" marT="34246" marB="34246"/>
                </a:tc>
                <a:tc>
                  <a:txBody>
                    <a:bodyPr/>
                    <a:lstStyle/>
                    <a:p>
                      <a:pPr lvl="0" algn="l">
                        <a:lnSpc>
                          <a:spcPct val="100000"/>
                        </a:lnSpc>
                        <a:spcBef>
                          <a:spcPts val="0"/>
                        </a:spcBef>
                        <a:spcAft>
                          <a:spcPts val="0"/>
                        </a:spcAft>
                        <a:buNone/>
                      </a:pPr>
                      <a:r>
                        <a:rPr lang="fr-CA" sz="1100" b="0" i="0" u="none" strike="noStrike" noProof="0">
                          <a:latin typeface="Gill Sans MT"/>
                        </a:rPr>
                        <a:t>F entre 15 et 45 ans</a:t>
                      </a:r>
                    </a:p>
                    <a:p>
                      <a:pPr lvl="0" algn="l">
                        <a:lnSpc>
                          <a:spcPct val="100000"/>
                        </a:lnSpc>
                        <a:spcBef>
                          <a:spcPts val="0"/>
                        </a:spcBef>
                        <a:spcAft>
                          <a:spcPts val="0"/>
                        </a:spcAft>
                        <a:buNone/>
                      </a:pPr>
                      <a:r>
                        <a:rPr lang="fr-CA" sz="1100" b="0" i="0" u="none" strike="noStrike" noProof="0">
                          <a:latin typeface="Gill Sans MT"/>
                        </a:rPr>
                        <a:t>Veut stérilet de cuivre </a:t>
                      </a:r>
                      <a:r>
                        <a:rPr lang="fr-CA" sz="1100" b="0" i="0" u="none" strike="noStrike" noProof="0" err="1">
                          <a:latin typeface="Gill Sans MT"/>
                        </a:rPr>
                        <a:t>T</a:t>
                      </a:r>
                      <a:r>
                        <a:rPr lang="fr-CA" sz="1100" b="0" i="0" u="none" strike="noStrike" noProof="0">
                          <a:latin typeface="Gill Sans MT"/>
                        </a:rPr>
                        <a:t> 380</a:t>
                      </a:r>
                    </a:p>
                    <a:p>
                      <a:pPr lvl="0" algn="l">
                        <a:lnSpc>
                          <a:spcPct val="100000"/>
                        </a:lnSpc>
                        <a:spcBef>
                          <a:spcPts val="0"/>
                        </a:spcBef>
                        <a:spcAft>
                          <a:spcPts val="0"/>
                        </a:spcAft>
                        <a:buNone/>
                      </a:pPr>
                      <a:endParaRPr lang="fr-CA" sz="1100" b="0" i="0" u="none" strike="noStrike" noProof="0">
                        <a:latin typeface="Gill Sans MT"/>
                      </a:endParaRPr>
                    </a:p>
                    <a:p>
                      <a:pPr lvl="0" algn="l">
                        <a:lnSpc>
                          <a:spcPct val="100000"/>
                        </a:lnSpc>
                        <a:spcBef>
                          <a:spcPts val="0"/>
                        </a:spcBef>
                        <a:spcAft>
                          <a:spcPts val="0"/>
                        </a:spcAft>
                        <a:buNone/>
                      </a:pPr>
                      <a:r>
                        <a:rPr lang="fr-CA" sz="1100" b="0" i="0" u="none" strike="noStrike" noProof="0">
                          <a:latin typeface="Gill Sans MT"/>
                        </a:rPr>
                        <a:t>Âge moyen de 27.8 ans</a:t>
                      </a:r>
                    </a:p>
                    <a:p>
                      <a:pPr lvl="0" algn="l">
                        <a:lnSpc>
                          <a:spcPct val="100000"/>
                        </a:lnSpc>
                        <a:spcBef>
                          <a:spcPts val="0"/>
                        </a:spcBef>
                        <a:spcAft>
                          <a:spcPts val="0"/>
                        </a:spcAft>
                        <a:buNone/>
                      </a:pPr>
                      <a:r>
                        <a:rPr lang="fr-CA" sz="1100" b="0" i="0" u="none" strike="noStrike" noProof="0">
                          <a:solidFill>
                            <a:srgbClr val="FF0000"/>
                          </a:solidFill>
                          <a:latin typeface="Gill Sans MT"/>
                        </a:rPr>
                        <a:t>99% étaient sans emploi</a:t>
                      </a:r>
                    </a:p>
                    <a:p>
                      <a:pPr lvl="0" algn="l">
                        <a:lnSpc>
                          <a:spcPct val="100000"/>
                        </a:lnSpc>
                        <a:spcBef>
                          <a:spcPts val="0"/>
                        </a:spcBef>
                        <a:spcAft>
                          <a:spcPts val="0"/>
                        </a:spcAft>
                        <a:buNone/>
                      </a:pPr>
                      <a:r>
                        <a:rPr lang="fr-CA" sz="1100" b="0" i="0" u="none" strike="noStrike" noProof="0">
                          <a:solidFill>
                            <a:srgbClr val="FF0000"/>
                          </a:solidFill>
                          <a:latin typeface="Gill Sans MT"/>
                        </a:rPr>
                        <a:t>0 femme nullipare</a:t>
                      </a:r>
                      <a:endParaRPr lang="fr-CA" sz="1100">
                        <a:solidFill>
                          <a:srgbClr val="FF0000"/>
                        </a:solidFill>
                      </a:endParaRPr>
                    </a:p>
                    <a:p>
                      <a:pPr marL="0" marR="0" lvl="0" indent="0" algn="l" defTabSz="914400">
                        <a:lnSpc>
                          <a:spcPct val="100000"/>
                        </a:lnSpc>
                        <a:spcBef>
                          <a:spcPts val="0"/>
                        </a:spcBef>
                        <a:spcAft>
                          <a:spcPts val="0"/>
                        </a:spcAft>
                        <a:buClrTx/>
                        <a:buSzTx/>
                        <a:buFontTx/>
                        <a:buNone/>
                        <a:tabLst/>
                        <a:defRPr/>
                      </a:pPr>
                      <a:endParaRPr lang="fr-CA" sz="1100" noProof="0"/>
                    </a:p>
                  </a:txBody>
                  <a:tcPr marL="68491" marR="68491" marT="34246" marB="34246"/>
                </a:tc>
                <a:tc>
                  <a:txBody>
                    <a:bodyPr/>
                    <a:lstStyle/>
                    <a:p>
                      <a:pPr lvl="0" algn="l">
                        <a:lnSpc>
                          <a:spcPct val="100000"/>
                        </a:lnSpc>
                        <a:spcBef>
                          <a:spcPts val="0"/>
                        </a:spcBef>
                        <a:spcAft>
                          <a:spcPts val="0"/>
                        </a:spcAft>
                        <a:buNone/>
                      </a:pPr>
                      <a:r>
                        <a:rPr lang="fr-CA" sz="1100" b="0" i="0" u="none" strike="noStrike" noProof="0">
                          <a:latin typeface="Gill Sans MT"/>
                        </a:rPr>
                        <a:t>F en âge de procréer</a:t>
                      </a:r>
                    </a:p>
                    <a:p>
                      <a:pPr lvl="0" algn="l">
                        <a:lnSpc>
                          <a:spcPct val="100000"/>
                        </a:lnSpc>
                        <a:spcBef>
                          <a:spcPts val="0"/>
                        </a:spcBef>
                        <a:spcAft>
                          <a:spcPts val="0"/>
                        </a:spcAft>
                        <a:buNone/>
                      </a:pPr>
                      <a:r>
                        <a:rPr lang="fr-CA" sz="1100" b="0" i="0" u="none" strike="noStrike" noProof="0">
                          <a:latin typeface="Gill Sans MT"/>
                        </a:rPr>
                        <a:t>Âge moyen de 35 ans</a:t>
                      </a:r>
                    </a:p>
                    <a:p>
                      <a:pPr lvl="0">
                        <a:buNone/>
                      </a:pPr>
                      <a:r>
                        <a:rPr lang="fr-CA" sz="1100" b="0" i="0" u="none" strike="noStrike" noProof="0">
                          <a:latin typeface="Gill Sans MT"/>
                        </a:rPr>
                        <a:t>F qui souhaite </a:t>
                      </a:r>
                      <a:r>
                        <a:rPr lang="fr-CA" sz="1100" b="0" i="0" u="none" strike="noStrike" noProof="0" err="1">
                          <a:latin typeface="Gill Sans MT"/>
                        </a:rPr>
                        <a:t>Mirena</a:t>
                      </a:r>
                      <a:endParaRPr lang="fr-CA" sz="1100" b="0" i="0" u="none" strike="noStrike" noProof="0">
                        <a:latin typeface="Gill Sans MT"/>
                      </a:endParaRPr>
                    </a:p>
                  </a:txBody>
                  <a:tcPr marL="68491" marR="68491" marT="34246" marB="34246"/>
                </a:tc>
                <a:tc>
                  <a:txBody>
                    <a:bodyPr/>
                    <a:lstStyle/>
                    <a:p>
                      <a:pPr lvl="0">
                        <a:buNone/>
                      </a:pPr>
                      <a:r>
                        <a:rPr lang="fr-CA" sz="1100" b="0" i="0" u="none" strike="noStrike" noProof="0">
                          <a:latin typeface="Gill Sans MT"/>
                        </a:rPr>
                        <a:t>F en santé entre 15 et 50 ans + veut stérilet de cuivre</a:t>
                      </a:r>
                    </a:p>
                    <a:p>
                      <a:pPr lvl="0" algn="l">
                        <a:lnSpc>
                          <a:spcPct val="100000"/>
                        </a:lnSpc>
                        <a:spcBef>
                          <a:spcPts val="0"/>
                        </a:spcBef>
                        <a:spcAft>
                          <a:spcPts val="0"/>
                        </a:spcAft>
                        <a:buNone/>
                      </a:pPr>
                      <a:r>
                        <a:rPr lang="fr-CA" sz="1100" b="0" i="0" u="none" strike="noStrike" noProof="0"/>
                        <a:t>Âge moyen 28 ans</a:t>
                      </a:r>
                    </a:p>
                    <a:p>
                      <a:pPr lvl="0" algn="l">
                        <a:lnSpc>
                          <a:spcPct val="100000"/>
                        </a:lnSpc>
                        <a:spcBef>
                          <a:spcPts val="0"/>
                        </a:spcBef>
                        <a:spcAft>
                          <a:spcPts val="0"/>
                        </a:spcAft>
                        <a:buNone/>
                      </a:pPr>
                      <a:r>
                        <a:rPr lang="fr-CA" sz="1100" b="0" i="0" u="none" strike="noStrike" noProof="0">
                          <a:solidFill>
                            <a:srgbClr val="FF0000"/>
                          </a:solidFill>
                        </a:rPr>
                        <a:t>96% des femmes ne travaillaient pas </a:t>
                      </a:r>
                    </a:p>
                    <a:p>
                      <a:pPr lvl="0" algn="l">
                        <a:lnSpc>
                          <a:spcPct val="100000"/>
                        </a:lnSpc>
                        <a:spcBef>
                          <a:spcPts val="0"/>
                        </a:spcBef>
                        <a:spcAft>
                          <a:spcPts val="0"/>
                        </a:spcAft>
                        <a:buNone/>
                      </a:pPr>
                      <a:r>
                        <a:rPr lang="fr-CA" sz="1100" b="0" i="0" u="none" strike="noStrike" noProof="0">
                          <a:solidFill>
                            <a:srgbClr val="FF0000"/>
                          </a:solidFill>
                        </a:rPr>
                        <a:t>Aucune femme nullipare</a:t>
                      </a:r>
                    </a:p>
                    <a:p>
                      <a:pPr lvl="0" algn="l">
                        <a:lnSpc>
                          <a:spcPct val="100000"/>
                        </a:lnSpc>
                        <a:spcBef>
                          <a:spcPts val="0"/>
                        </a:spcBef>
                        <a:spcAft>
                          <a:spcPts val="0"/>
                        </a:spcAft>
                        <a:buNone/>
                      </a:pPr>
                      <a:r>
                        <a:rPr lang="fr-CA" sz="1100" b="0" i="0" u="none" strike="noStrike" noProof="0">
                          <a:solidFill>
                            <a:srgbClr val="FF0000"/>
                          </a:solidFill>
                        </a:rPr>
                        <a:t>85% des femmes n’avaient pas de diplôme secondaire</a:t>
                      </a:r>
                    </a:p>
                    <a:p>
                      <a:pPr lvl="0">
                        <a:buNone/>
                      </a:pPr>
                      <a:endParaRPr lang="fr-CA" sz="1100" b="0" i="0" u="none" strike="noStrike" noProof="0">
                        <a:latin typeface="Gill Sans MT"/>
                      </a:endParaRPr>
                    </a:p>
                  </a:txBody>
                  <a:tcPr marL="68491" marR="68491" marT="34246" marB="34246"/>
                </a:tc>
                <a:extLst>
                  <a:ext uri="{0D108BD9-81ED-4DB2-BD59-A6C34878D82A}">
                    <a16:rowId xmlns:a16="http://schemas.microsoft.com/office/drawing/2014/main" val="397352965"/>
                  </a:ext>
                </a:extLst>
              </a:tr>
              <a:tr h="1394453">
                <a:tc>
                  <a:txBody>
                    <a:bodyPr/>
                    <a:lstStyle/>
                    <a:p>
                      <a:pPr lvl="0" algn="l" rtl="0">
                        <a:buNone/>
                      </a:pPr>
                      <a:r>
                        <a:rPr lang="en-CA" sz="1100" b="0" noProof="0" err="1">
                          <a:effectLst/>
                        </a:rPr>
                        <a:t>Critères</a:t>
                      </a:r>
                      <a:r>
                        <a:rPr lang="en-CA" sz="1100" b="0" noProof="0">
                          <a:effectLst/>
                        </a:rPr>
                        <a:t> </a:t>
                      </a:r>
                      <a:r>
                        <a:rPr lang="en-CA" sz="1100" b="0" noProof="0" err="1">
                          <a:effectLst/>
                        </a:rPr>
                        <a:t>d’exclusion</a:t>
                      </a:r>
                      <a:endParaRPr lang="en-CA" sz="1100" b="0" i="0" noProof="0">
                        <a:effectLst/>
                      </a:endParaRPr>
                    </a:p>
                  </a:txBody>
                  <a:tcPr marL="68491" marR="68491" marT="34246" marB="34246"/>
                </a:tc>
                <a:tc>
                  <a:txBody>
                    <a:bodyPr/>
                    <a:lstStyle/>
                    <a:p>
                      <a:pPr marL="0" lvl="0" indent="0" rtl="0">
                        <a:buNone/>
                      </a:pPr>
                      <a:r>
                        <a:rPr lang="fr-CA" sz="1100" kern="1200">
                          <a:solidFill>
                            <a:schemeClr val="dk1"/>
                          </a:solidFill>
                          <a:effectLst/>
                          <a:latin typeface="+mn-lt"/>
                          <a:ea typeface="+mn-ea"/>
                          <a:cs typeface="+mn-cs"/>
                        </a:rPr>
                        <a:t>Immunosuppression (</a:t>
                      </a:r>
                      <a:r>
                        <a:rPr lang="fr-CA" sz="1100" kern="1200" err="1">
                          <a:solidFill>
                            <a:schemeClr val="dk1"/>
                          </a:solidFill>
                          <a:effectLst/>
                          <a:latin typeface="+mn-lt"/>
                          <a:ea typeface="+mn-ea"/>
                          <a:cs typeface="+mn-cs"/>
                        </a:rPr>
                        <a:t>Db</a:t>
                      </a:r>
                      <a:r>
                        <a:rPr lang="fr-CA" sz="1100" kern="1200">
                          <a:solidFill>
                            <a:schemeClr val="dk1"/>
                          </a:solidFill>
                          <a:effectLst/>
                          <a:latin typeface="+mn-lt"/>
                          <a:ea typeface="+mn-ea"/>
                          <a:cs typeface="+mn-cs"/>
                        </a:rPr>
                        <a:t>, Mx de Wilson, immunosuppression, anémie sévère, troubles de coagulation)</a:t>
                      </a:r>
                      <a:endParaRPr lang="fr-FR" sz="1100"/>
                    </a:p>
                    <a:p>
                      <a:pPr lvl="0" rtl="0">
                        <a:buNone/>
                      </a:pPr>
                      <a:r>
                        <a:rPr lang="fr-CA" sz="1100" kern="1200">
                          <a:solidFill>
                            <a:srgbClr val="FF0000"/>
                          </a:solidFill>
                          <a:effectLst/>
                          <a:latin typeface="+mn-lt"/>
                          <a:ea typeface="+mn-ea"/>
                          <a:cs typeface="+mn-cs"/>
                        </a:rPr>
                        <a:t>ATB/ATF 2 </a:t>
                      </a:r>
                      <a:r>
                        <a:rPr lang="fr-CA" sz="1100" kern="1200" err="1">
                          <a:solidFill>
                            <a:srgbClr val="FF0000"/>
                          </a:solidFill>
                          <a:effectLst/>
                          <a:latin typeface="+mn-lt"/>
                          <a:ea typeface="+mn-ea"/>
                          <a:cs typeface="+mn-cs"/>
                        </a:rPr>
                        <a:t>sem</a:t>
                      </a:r>
                      <a:r>
                        <a:rPr lang="fr-CA" sz="1100" kern="1200">
                          <a:solidFill>
                            <a:srgbClr val="FF0000"/>
                          </a:solidFill>
                          <a:effectLst/>
                          <a:latin typeface="+mn-lt"/>
                          <a:ea typeface="+mn-ea"/>
                          <a:cs typeface="+mn-cs"/>
                        </a:rPr>
                        <a:t> avant insertion /2e échantillonnage </a:t>
                      </a:r>
                      <a:r>
                        <a:rPr lang="fr-CA" sz="1100" kern="1200">
                          <a:solidFill>
                            <a:schemeClr val="dk1"/>
                          </a:solidFill>
                          <a:effectLst/>
                          <a:latin typeface="+mn-lt"/>
                          <a:ea typeface="+mn-ea"/>
                          <a:cs typeface="+mn-cs"/>
                        </a:rPr>
                        <a:t>(3 mois post insertion)</a:t>
                      </a:r>
                      <a:endParaRPr lang="fr-CA" sz="1100"/>
                    </a:p>
                    <a:p>
                      <a:pPr lvl="0">
                        <a:buNone/>
                      </a:pPr>
                      <a:r>
                        <a:rPr lang="fr-CA" sz="1100" b="0" i="0" u="none" strike="noStrike" kern="1200" noProof="0">
                          <a:solidFill>
                            <a:schemeClr val="dk1"/>
                          </a:solidFill>
                          <a:effectLst/>
                        </a:rPr>
                        <a:t>Cervicite/vaginite active</a:t>
                      </a:r>
                      <a:endParaRPr lang="en-US" sz="1100" b="0" i="0" u="none" strike="noStrike" kern="1200" noProof="0">
                        <a:effectLst/>
                      </a:endParaRPr>
                    </a:p>
                    <a:p>
                      <a:pPr lvl="0">
                        <a:buNone/>
                      </a:pPr>
                      <a:r>
                        <a:rPr lang="fr-CA" sz="1100" b="0" i="0" u="none" strike="noStrike" kern="1200" noProof="0">
                          <a:solidFill>
                            <a:schemeClr val="dk1"/>
                          </a:solidFill>
                          <a:effectLst/>
                        </a:rPr>
                        <a:t>CI absolues et relatives de IUD</a:t>
                      </a:r>
                      <a:endParaRPr lang="fr-CA" sz="1100"/>
                    </a:p>
                  </a:txBody>
                  <a:tcPr marL="68491" marR="68491" marT="34246" marB="34246"/>
                </a:tc>
                <a:tc>
                  <a:txBody>
                    <a:bodyPr/>
                    <a:lstStyle/>
                    <a:p>
                      <a:pPr lvl="0">
                        <a:buNone/>
                      </a:pPr>
                      <a:r>
                        <a:rPr lang="fr-CA" sz="1100" kern="1200">
                          <a:solidFill>
                            <a:schemeClr val="dk1"/>
                          </a:solidFill>
                          <a:effectLst/>
                          <a:latin typeface="+mn-lt"/>
                          <a:ea typeface="+mn-ea"/>
                          <a:cs typeface="+mn-cs"/>
                        </a:rPr>
                        <a:t>Aucun mentionné</a:t>
                      </a:r>
                      <a:endParaRPr lang="fr-FR" sz="1100"/>
                    </a:p>
                  </a:txBody>
                  <a:tcPr marL="68491" marR="68491" marT="34246" marB="34246"/>
                </a:tc>
                <a:tc>
                  <a:txBody>
                    <a:bodyPr/>
                    <a:lstStyle/>
                    <a:p>
                      <a:pPr lvl="0" algn="l">
                        <a:lnSpc>
                          <a:spcPct val="100000"/>
                        </a:lnSpc>
                        <a:spcBef>
                          <a:spcPts val="0"/>
                        </a:spcBef>
                        <a:spcAft>
                          <a:spcPts val="0"/>
                        </a:spcAft>
                        <a:buNone/>
                      </a:pPr>
                      <a:r>
                        <a:rPr lang="fr-CA" sz="1100" b="0" i="0" u="none" strike="noStrike" noProof="0">
                          <a:latin typeface="Gill Sans MT"/>
                        </a:rPr>
                        <a:t>CI à l’insertion d’un stérilet</a:t>
                      </a:r>
                      <a:endParaRPr lang="fr-FR" sz="1100"/>
                    </a:p>
                    <a:p>
                      <a:pPr lvl="0" algn="l">
                        <a:lnSpc>
                          <a:spcPct val="100000"/>
                        </a:lnSpc>
                        <a:spcBef>
                          <a:spcPts val="0"/>
                        </a:spcBef>
                        <a:spcAft>
                          <a:spcPts val="0"/>
                        </a:spcAft>
                        <a:buNone/>
                      </a:pPr>
                      <a:r>
                        <a:rPr lang="fr-CA" sz="1100" b="0" i="0" u="none" strike="noStrike" noProof="0">
                          <a:latin typeface="Gill Sans MT"/>
                        </a:rPr>
                        <a:t>Prise de suppléments nutritionnels (vitamines)</a:t>
                      </a:r>
                      <a:endParaRPr lang="fr-CA" sz="1100"/>
                    </a:p>
                    <a:p>
                      <a:pPr lvl="0" algn="l">
                        <a:lnSpc>
                          <a:spcPct val="100000"/>
                        </a:lnSpc>
                        <a:spcBef>
                          <a:spcPts val="0"/>
                        </a:spcBef>
                        <a:spcAft>
                          <a:spcPts val="0"/>
                        </a:spcAft>
                        <a:buNone/>
                      </a:pPr>
                      <a:r>
                        <a:rPr lang="fr-CA" sz="1100" b="0" i="0" u="none" strike="noStrike" noProof="0">
                          <a:solidFill>
                            <a:srgbClr val="FF0000"/>
                          </a:solidFill>
                          <a:latin typeface="Gill Sans MT"/>
                        </a:rPr>
                        <a:t>Retrait antérieur d’un stérilet vu </a:t>
                      </a:r>
                      <a:r>
                        <a:rPr lang="fr-CA" sz="1100" b="0" i="0" u="none" strike="noStrike" noProof="0">
                          <a:solidFill>
                            <a:srgbClr val="FF0000"/>
                          </a:solidFill>
                        </a:rPr>
                        <a:t>symptômes de vulvovaginite</a:t>
                      </a:r>
                      <a:r>
                        <a:rPr lang="fr-CA" sz="1100" b="0" i="0" u="none" strike="noStrike" noProof="0">
                          <a:solidFill>
                            <a:srgbClr val="000000"/>
                          </a:solidFill>
                        </a:rPr>
                        <a:t> ou </a:t>
                      </a:r>
                      <a:r>
                        <a:rPr lang="fr-CA" sz="1100" b="0" i="0" u="none" strike="noStrike" noProof="0">
                          <a:latin typeface="Gill Sans MT"/>
                        </a:rPr>
                        <a:t>anémie sévère ou symptômes cliniques d’anémie</a:t>
                      </a:r>
                    </a:p>
                    <a:p>
                      <a:pPr lvl="0" defTabSz="914400">
                        <a:buNone/>
                        <a:tabLst/>
                        <a:defRPr/>
                      </a:pPr>
                      <a:endParaRPr lang="fr-CA" sz="1100" noProof="0"/>
                    </a:p>
                  </a:txBody>
                  <a:tcPr marL="68491" marR="68491" marT="34246" marB="34246"/>
                </a:tc>
                <a:tc>
                  <a:txBody>
                    <a:bodyPr/>
                    <a:lstStyle/>
                    <a:p>
                      <a:pPr lvl="0">
                        <a:buNone/>
                      </a:pPr>
                      <a:r>
                        <a:rPr lang="fr-CA" sz="1100" noProof="0"/>
                        <a:t>Aucun mentionné</a:t>
                      </a:r>
                      <a:endParaRPr lang="fr-FR" sz="1100"/>
                    </a:p>
                  </a:txBody>
                  <a:tcPr marL="68491" marR="68491" marT="34246" marB="34246"/>
                </a:tc>
                <a:tc>
                  <a:txBody>
                    <a:bodyPr/>
                    <a:lstStyle/>
                    <a:p>
                      <a:pPr lvl="0" algn="l">
                        <a:lnSpc>
                          <a:spcPct val="100000"/>
                        </a:lnSpc>
                        <a:spcBef>
                          <a:spcPts val="0"/>
                        </a:spcBef>
                        <a:spcAft>
                          <a:spcPts val="0"/>
                        </a:spcAft>
                        <a:buNone/>
                      </a:pPr>
                      <a:r>
                        <a:rPr lang="fr-CA" sz="1100" b="0" i="0" u="none" strike="noStrike" noProof="0" dirty="0">
                          <a:latin typeface="Gill Sans MT"/>
                        </a:rPr>
                        <a:t>Pas de contre-indications au stérilet:</a:t>
                      </a:r>
                      <a:endParaRPr lang="fr-FR" sz="1100" dirty="0"/>
                    </a:p>
                    <a:p>
                      <a:pPr marL="0" lvl="0" indent="0" algn="l">
                        <a:lnSpc>
                          <a:spcPct val="100000"/>
                        </a:lnSpc>
                        <a:spcBef>
                          <a:spcPts val="0"/>
                        </a:spcBef>
                        <a:spcAft>
                          <a:spcPts val="0"/>
                        </a:spcAft>
                        <a:buNone/>
                      </a:pPr>
                      <a:r>
                        <a:rPr lang="fr-CA" sz="1100" b="0" i="0" u="none" strike="noStrike" noProof="0" dirty="0">
                          <a:latin typeface="Gill Sans MT"/>
                        </a:rPr>
                        <a:t>Infection vaginale active</a:t>
                      </a:r>
                      <a:endParaRPr lang="fr-CA" sz="1100" dirty="0"/>
                    </a:p>
                    <a:p>
                      <a:pPr marL="0" lvl="0" indent="0" algn="l">
                        <a:lnSpc>
                          <a:spcPct val="100000"/>
                        </a:lnSpc>
                        <a:spcBef>
                          <a:spcPts val="0"/>
                        </a:spcBef>
                        <a:spcAft>
                          <a:spcPts val="0"/>
                        </a:spcAft>
                        <a:buNone/>
                      </a:pPr>
                      <a:r>
                        <a:rPr lang="fr-CA" sz="1100" b="0" i="0" u="none" strike="noStrike" noProof="0" dirty="0">
                          <a:solidFill>
                            <a:srgbClr val="FF0000"/>
                          </a:solidFill>
                          <a:latin typeface="Gill Sans MT"/>
                        </a:rPr>
                        <a:t>Plusieurs partenaires sexuels</a:t>
                      </a:r>
                      <a:endParaRPr lang="fr-CA" sz="1100" dirty="0">
                        <a:solidFill>
                          <a:srgbClr val="FF0000"/>
                        </a:solidFill>
                      </a:endParaRPr>
                    </a:p>
                    <a:p>
                      <a:pPr marL="0" lvl="0" indent="0" algn="l">
                        <a:lnSpc>
                          <a:spcPct val="100000"/>
                        </a:lnSpc>
                        <a:spcBef>
                          <a:spcPts val="0"/>
                        </a:spcBef>
                        <a:spcAft>
                          <a:spcPts val="0"/>
                        </a:spcAft>
                        <a:buNone/>
                      </a:pPr>
                      <a:r>
                        <a:rPr lang="fr-CA" sz="1100" b="0" i="0" u="none" strike="noStrike" noProof="0" dirty="0">
                          <a:solidFill>
                            <a:srgbClr val="FF0000"/>
                          </a:solidFill>
                          <a:latin typeface="Gill Sans MT"/>
                        </a:rPr>
                        <a:t>Dysfonction immunitaire</a:t>
                      </a:r>
                      <a:endParaRPr lang="fr-CA" sz="1100" dirty="0">
                        <a:solidFill>
                          <a:srgbClr val="FF0000"/>
                        </a:solidFill>
                      </a:endParaRPr>
                    </a:p>
                    <a:p>
                      <a:pPr marL="0" lvl="0" indent="0" algn="l">
                        <a:lnSpc>
                          <a:spcPct val="100000"/>
                        </a:lnSpc>
                        <a:spcBef>
                          <a:spcPts val="0"/>
                        </a:spcBef>
                        <a:spcAft>
                          <a:spcPts val="0"/>
                        </a:spcAft>
                        <a:buNone/>
                      </a:pPr>
                      <a:r>
                        <a:rPr lang="fr-CA" sz="1100" b="0" i="0" u="none" strike="noStrike" noProof="0" dirty="0">
                          <a:solidFill>
                            <a:srgbClr val="FF0000"/>
                          </a:solidFill>
                          <a:latin typeface="Gill Sans MT"/>
                        </a:rPr>
                        <a:t>Antécédent d’ITSS</a:t>
                      </a:r>
                      <a:endParaRPr lang="fr-CA" sz="1100" dirty="0">
                        <a:solidFill>
                          <a:srgbClr val="FF0000"/>
                        </a:solidFill>
                      </a:endParaRPr>
                    </a:p>
                    <a:p>
                      <a:pPr lvl="0" indent="0" algn="l">
                        <a:lnSpc>
                          <a:spcPct val="100000"/>
                        </a:lnSpc>
                        <a:spcBef>
                          <a:spcPts val="0"/>
                        </a:spcBef>
                        <a:spcAft>
                          <a:spcPts val="0"/>
                        </a:spcAft>
                        <a:buNone/>
                      </a:pPr>
                      <a:endParaRPr lang="fr-CA" sz="1100" b="0" i="0" u="none" strike="noStrike" noProof="0" dirty="0">
                        <a:latin typeface="Gill Sans MT"/>
                      </a:endParaRPr>
                    </a:p>
                    <a:p>
                      <a:pPr lvl="0" algn="l">
                        <a:lnSpc>
                          <a:spcPct val="100000"/>
                        </a:lnSpc>
                        <a:spcBef>
                          <a:spcPts val="0"/>
                        </a:spcBef>
                        <a:spcAft>
                          <a:spcPts val="0"/>
                        </a:spcAft>
                        <a:buNone/>
                      </a:pPr>
                      <a:r>
                        <a:rPr lang="fr-CA" sz="1100" b="0" i="0" u="none" strike="noStrike" noProof="0" dirty="0">
                          <a:solidFill>
                            <a:srgbClr val="FF0000"/>
                          </a:solidFill>
                          <a:latin typeface="Gill Sans MT"/>
                        </a:rPr>
                        <a:t>Utilisation ATB ou ATF 2 semaines avant l’étude</a:t>
                      </a:r>
                      <a:endParaRPr lang="fr-CA" sz="1100" dirty="0">
                        <a:solidFill>
                          <a:srgbClr val="FF0000"/>
                        </a:solidFill>
                      </a:endParaRPr>
                    </a:p>
                    <a:p>
                      <a:pPr lvl="0" algn="l">
                        <a:lnSpc>
                          <a:spcPct val="100000"/>
                        </a:lnSpc>
                        <a:spcBef>
                          <a:spcPts val="0"/>
                        </a:spcBef>
                        <a:spcAft>
                          <a:spcPts val="0"/>
                        </a:spcAft>
                        <a:buNone/>
                      </a:pPr>
                      <a:endParaRPr lang="fr-CA" sz="1100" b="0" i="0" u="none" strike="noStrike" noProof="0" dirty="0">
                        <a:latin typeface="Gill Sans MT"/>
                      </a:endParaRPr>
                    </a:p>
                    <a:p>
                      <a:pPr lvl="0" algn="l">
                        <a:lnSpc>
                          <a:spcPct val="100000"/>
                        </a:lnSpc>
                        <a:spcBef>
                          <a:spcPts val="0"/>
                        </a:spcBef>
                        <a:spcAft>
                          <a:spcPts val="0"/>
                        </a:spcAft>
                        <a:buNone/>
                      </a:pPr>
                      <a:r>
                        <a:rPr lang="fr-CA" sz="900" b="0" i="0" u="none" strike="noStrike" noProof="0" dirty="0" err="1">
                          <a:solidFill>
                            <a:srgbClr val="00B050"/>
                          </a:solidFill>
                        </a:rPr>
                        <a:t>Ø</a:t>
                      </a:r>
                      <a:r>
                        <a:rPr lang="fr-CA" sz="900" b="0" i="0" u="none" strike="noStrike" noProof="0" dirty="0">
                          <a:solidFill>
                            <a:srgbClr val="00B050"/>
                          </a:solidFill>
                        </a:rPr>
                        <a:t> cas </a:t>
                      </a:r>
                      <a:r>
                        <a:rPr lang="fr-CA" sz="900" b="0" i="0" u="none" strike="noStrike" noProof="0" dirty="0" err="1">
                          <a:solidFill>
                            <a:srgbClr val="00B050"/>
                          </a:solidFill>
                        </a:rPr>
                        <a:t>candidase</a:t>
                      </a:r>
                      <a:r>
                        <a:rPr lang="fr-CA" sz="900" b="0" i="0" u="none" strike="noStrike" noProof="0" dirty="0">
                          <a:solidFill>
                            <a:srgbClr val="00B050"/>
                          </a:solidFill>
                        </a:rPr>
                        <a:t> clinique au début de l'étude (critère d’exclusion)</a:t>
                      </a:r>
                      <a:endParaRPr lang="fr-CA" dirty="0"/>
                    </a:p>
                  </a:txBody>
                  <a:tcPr marL="68491" marR="68491" marT="34246" marB="34246"/>
                </a:tc>
                <a:extLst>
                  <a:ext uri="{0D108BD9-81ED-4DB2-BD59-A6C34878D82A}">
                    <a16:rowId xmlns:a16="http://schemas.microsoft.com/office/drawing/2014/main" val="3509877234"/>
                  </a:ext>
                </a:extLst>
              </a:tr>
              <a:tr h="1394452">
                <a:tc>
                  <a:txBody>
                    <a:bodyPr/>
                    <a:lstStyle/>
                    <a:p>
                      <a:pPr lvl="0" algn="l" rtl="0">
                        <a:buNone/>
                      </a:pPr>
                      <a:r>
                        <a:rPr lang="en-CA" sz="1100" b="0" noProof="0">
                          <a:effectLst/>
                        </a:rPr>
                        <a:t>Intervention </a:t>
                      </a:r>
                      <a:endParaRPr lang="en-CA" sz="1100" b="0" i="0" noProof="0">
                        <a:effectLst/>
                      </a:endParaRPr>
                    </a:p>
                  </a:txBody>
                  <a:tcPr marL="68491" marR="68491" marT="34246" marB="34246"/>
                </a:tc>
                <a:tc>
                  <a:txBody>
                    <a:bodyPr/>
                    <a:lstStyle/>
                    <a:p>
                      <a:pPr marL="0" marR="0" lvl="0" indent="0" algn="l" rtl="0">
                        <a:lnSpc>
                          <a:spcPct val="100000"/>
                        </a:lnSpc>
                        <a:spcBef>
                          <a:spcPts val="0"/>
                        </a:spcBef>
                        <a:spcAft>
                          <a:spcPts val="0"/>
                        </a:spcAft>
                        <a:buClrTx/>
                        <a:buSzTx/>
                        <a:buFontTx/>
                        <a:buNone/>
                      </a:pPr>
                      <a:r>
                        <a:rPr lang="fr-CA" sz="1100" kern="1200" noProof="0">
                          <a:solidFill>
                            <a:schemeClr val="dk1"/>
                          </a:solidFill>
                          <a:effectLst/>
                          <a:latin typeface="+mn-lt"/>
                          <a:ea typeface="+mn-ea"/>
                          <a:cs typeface="+mn-cs"/>
                        </a:rPr>
                        <a:t>Insertion </a:t>
                      </a:r>
                      <a:r>
                        <a:rPr lang="fr-CA" sz="1100" kern="1200" noProof="0" err="1">
                          <a:solidFill>
                            <a:schemeClr val="dk1"/>
                          </a:solidFill>
                          <a:effectLst/>
                          <a:latin typeface="+mn-lt"/>
                          <a:ea typeface="+mn-ea"/>
                          <a:cs typeface="+mn-cs"/>
                        </a:rPr>
                        <a:t>Mirena</a:t>
                      </a:r>
                      <a:r>
                        <a:rPr lang="fr-CA" sz="1100" kern="1200" noProof="0">
                          <a:solidFill>
                            <a:schemeClr val="dk1"/>
                          </a:solidFill>
                          <a:effectLst/>
                          <a:latin typeface="+mn-lt"/>
                          <a:ea typeface="+mn-ea"/>
                          <a:cs typeface="+mn-cs"/>
                        </a:rPr>
                        <a:t> ou stérilet de cuivre. </a:t>
                      </a:r>
                    </a:p>
                    <a:p>
                      <a:pPr marL="0" marR="0" lvl="0" indent="0" algn="l" rtl="0">
                        <a:lnSpc>
                          <a:spcPct val="100000"/>
                        </a:lnSpc>
                        <a:spcBef>
                          <a:spcPts val="0"/>
                        </a:spcBef>
                        <a:spcAft>
                          <a:spcPts val="0"/>
                        </a:spcAft>
                        <a:buClrTx/>
                        <a:buSzTx/>
                        <a:buFontTx/>
                        <a:buNone/>
                      </a:pPr>
                      <a:endParaRPr lang="fr-CA" sz="1100" kern="1200" noProof="0">
                        <a:solidFill>
                          <a:schemeClr val="dk1"/>
                        </a:solidFill>
                        <a:effectLst/>
                        <a:latin typeface="+mn-lt"/>
                        <a:ea typeface="+mn-ea"/>
                        <a:cs typeface="+mn-cs"/>
                      </a:endParaRPr>
                    </a:p>
                    <a:p>
                      <a:pPr marL="0" marR="0" lvl="0" indent="0" algn="l" rtl="0">
                        <a:lnSpc>
                          <a:spcPct val="100000"/>
                        </a:lnSpc>
                        <a:spcBef>
                          <a:spcPts val="0"/>
                        </a:spcBef>
                        <a:spcAft>
                          <a:spcPts val="0"/>
                        </a:spcAft>
                        <a:buClrTx/>
                        <a:buSzTx/>
                        <a:buFontTx/>
                        <a:buNone/>
                      </a:pPr>
                      <a:r>
                        <a:rPr lang="fr-CA" sz="1100" kern="1200" noProof="0">
                          <a:solidFill>
                            <a:srgbClr val="00B050"/>
                          </a:solidFill>
                          <a:effectLst/>
                          <a:latin typeface="+mn-lt"/>
                          <a:ea typeface="+mn-ea"/>
                          <a:cs typeface="+mn-cs"/>
                        </a:rPr>
                        <a:t>Personne n’avait Candida + avant insertion stérilet</a:t>
                      </a:r>
                      <a:endParaRPr lang="fr-CA" sz="1100"/>
                    </a:p>
                  </a:txBody>
                  <a:tcPr marL="68491" marR="68491" marT="34246" marB="34246"/>
                </a:tc>
                <a:tc>
                  <a:txBody>
                    <a:bodyPr/>
                    <a:lstStyle/>
                    <a:p>
                      <a:pPr lvl="0" algn="l">
                        <a:lnSpc>
                          <a:spcPct val="100000"/>
                        </a:lnSpc>
                        <a:spcBef>
                          <a:spcPts val="0"/>
                        </a:spcBef>
                        <a:spcAft>
                          <a:spcPts val="0"/>
                        </a:spcAft>
                        <a:buNone/>
                      </a:pPr>
                      <a:r>
                        <a:rPr lang="fr-CA" sz="1100" b="0" i="0" u="none" strike="noStrike" noProof="0">
                          <a:latin typeface="Gill Sans MT"/>
                        </a:rPr>
                        <a:t>Types de contraception :</a:t>
                      </a:r>
                      <a:endParaRPr lang="fr-FR" sz="1100"/>
                    </a:p>
                    <a:p>
                      <a:pPr marL="285750" lvl="0" indent="-285750" algn="l">
                        <a:lnSpc>
                          <a:spcPct val="100000"/>
                        </a:lnSpc>
                        <a:spcBef>
                          <a:spcPts val="0"/>
                        </a:spcBef>
                        <a:spcAft>
                          <a:spcPts val="0"/>
                        </a:spcAft>
                        <a:buFont typeface="Calibri"/>
                        <a:buChar char="•"/>
                      </a:pPr>
                      <a:r>
                        <a:rPr lang="fr-CA" sz="1100" b="0" i="0" u="none" strike="noStrike" noProof="0">
                          <a:latin typeface="Gill Sans MT"/>
                        </a:rPr>
                        <a:t>Stérilet </a:t>
                      </a:r>
                      <a:endParaRPr lang="fr-CA" sz="1100"/>
                    </a:p>
                    <a:p>
                      <a:pPr marL="285750" lvl="0" indent="-285750" algn="l">
                        <a:lnSpc>
                          <a:spcPct val="100000"/>
                        </a:lnSpc>
                        <a:spcBef>
                          <a:spcPts val="0"/>
                        </a:spcBef>
                        <a:spcAft>
                          <a:spcPts val="0"/>
                        </a:spcAft>
                        <a:buFont typeface="Calibri"/>
                        <a:buChar char="•"/>
                      </a:pPr>
                      <a:r>
                        <a:rPr lang="fr-CA" sz="1100" b="0" i="0" u="none" strike="noStrike" noProof="0">
                          <a:latin typeface="Gill Sans MT"/>
                        </a:rPr>
                        <a:t>Pilule contraceptive</a:t>
                      </a:r>
                      <a:endParaRPr lang="fr-CA" sz="1100"/>
                    </a:p>
                    <a:p>
                      <a:pPr marL="285750" lvl="0" indent="-285750" algn="l">
                        <a:lnSpc>
                          <a:spcPct val="100000"/>
                        </a:lnSpc>
                        <a:spcBef>
                          <a:spcPts val="0"/>
                        </a:spcBef>
                        <a:spcAft>
                          <a:spcPts val="0"/>
                        </a:spcAft>
                        <a:buFont typeface="Calibri"/>
                        <a:buChar char="•"/>
                      </a:pPr>
                      <a:r>
                        <a:rPr lang="fr-CA" sz="1100" b="0" i="0" u="none" strike="noStrike" noProof="0">
                          <a:latin typeface="Gill Sans MT"/>
                        </a:rPr>
                        <a:t>Contraceptif injecté</a:t>
                      </a:r>
                      <a:endParaRPr lang="fr-CA" sz="1100"/>
                    </a:p>
                    <a:p>
                      <a:pPr marL="285750" lvl="0" indent="-285750" algn="l">
                        <a:lnSpc>
                          <a:spcPct val="100000"/>
                        </a:lnSpc>
                        <a:spcBef>
                          <a:spcPts val="0"/>
                        </a:spcBef>
                        <a:spcAft>
                          <a:spcPts val="0"/>
                        </a:spcAft>
                        <a:buFont typeface="Calibri"/>
                        <a:buChar char="•"/>
                      </a:pPr>
                      <a:r>
                        <a:rPr lang="fr-CA" sz="1100" b="0" i="0" u="none" strike="noStrike" noProof="0">
                          <a:latin typeface="Gill Sans MT"/>
                        </a:rPr>
                        <a:t>Suppositoires contraceptifs</a:t>
                      </a:r>
                      <a:endParaRPr lang="fr-CA" sz="1100"/>
                    </a:p>
                    <a:p>
                      <a:pPr marL="285750" lvl="0" indent="-285750" algn="l">
                        <a:lnSpc>
                          <a:spcPct val="100000"/>
                        </a:lnSpc>
                        <a:spcBef>
                          <a:spcPts val="0"/>
                        </a:spcBef>
                        <a:spcAft>
                          <a:spcPts val="0"/>
                        </a:spcAft>
                        <a:buFont typeface="Calibri"/>
                        <a:buChar char="•"/>
                      </a:pPr>
                      <a:r>
                        <a:rPr lang="fr-CA" sz="1100" b="0" i="0" u="none" strike="noStrike" noProof="0">
                          <a:latin typeface="Gill Sans MT"/>
                        </a:rPr>
                        <a:t>Aucune contraception (contrôle)</a:t>
                      </a:r>
                      <a:endParaRPr lang="fr-CA" sz="1100"/>
                    </a:p>
                  </a:txBody>
                  <a:tcPr marL="68491" marR="68491" marT="34246" marB="34246"/>
                </a:tc>
                <a:tc>
                  <a:txBody>
                    <a:bodyPr/>
                    <a:lstStyle/>
                    <a:p>
                      <a:pPr lvl="0">
                        <a:buNone/>
                      </a:pPr>
                      <a:r>
                        <a:rPr lang="fr-CA" sz="1100" b="0" i="0" u="none" strike="noStrike" noProof="0">
                          <a:latin typeface="Gill Sans MT"/>
                        </a:rPr>
                        <a:t>Insertion d’un stérilet de cuivre T380</a:t>
                      </a:r>
                      <a:endParaRPr lang="fr-FR" sz="1100"/>
                    </a:p>
                  </a:txBody>
                  <a:tcPr marL="68491" marR="68491" marT="34246" marB="34246"/>
                </a:tc>
                <a:tc>
                  <a:txBody>
                    <a:bodyPr/>
                    <a:lstStyle/>
                    <a:p>
                      <a:pPr lvl="0">
                        <a:buNone/>
                      </a:pPr>
                      <a:r>
                        <a:rPr lang="fr-CA" sz="1100" b="0" i="0" u="none" strike="noStrike" noProof="0">
                          <a:latin typeface="Gill Sans MT"/>
                        </a:rPr>
                        <a:t>Insertion d’un stérilet </a:t>
                      </a:r>
                      <a:r>
                        <a:rPr lang="fr-CA" sz="1100" b="0" i="0" u="none" strike="noStrike" noProof="0" err="1">
                          <a:latin typeface="Gill Sans MT"/>
                        </a:rPr>
                        <a:t>Mirena</a:t>
                      </a:r>
                      <a:r>
                        <a:rPr lang="fr-CA" sz="1100" b="0" i="0" u="none" strike="noStrike" noProof="0">
                          <a:latin typeface="Gill Sans MT"/>
                        </a:rPr>
                        <a:t> et suivi à </a:t>
                      </a:r>
                      <a:r>
                        <a:rPr lang="fr-CA" sz="1100" b="0" i="0" u="none" strike="noStrike" noProof="0">
                          <a:solidFill>
                            <a:srgbClr val="00B050"/>
                          </a:solidFill>
                          <a:latin typeface="Gill Sans MT"/>
                        </a:rPr>
                        <a:t>3-6-12-60 mois post-insertion</a:t>
                      </a:r>
                      <a:endParaRPr lang="fr-FR" sz="1100">
                        <a:solidFill>
                          <a:srgbClr val="00B050"/>
                        </a:solidFill>
                      </a:endParaRPr>
                    </a:p>
                  </a:txBody>
                  <a:tcPr marL="68491" marR="68491" marT="34246" marB="34246"/>
                </a:tc>
                <a:tc>
                  <a:txBody>
                    <a:bodyPr/>
                    <a:lstStyle/>
                    <a:p>
                      <a:pPr lvl="0">
                        <a:buNone/>
                      </a:pPr>
                      <a:r>
                        <a:rPr lang="fr-CA" sz="1100" b="0" i="0" u="none" strike="noStrike" noProof="0" dirty="0">
                          <a:latin typeface="Gill Sans MT"/>
                        </a:rPr>
                        <a:t>Insertion d’un stérilet de cuivre T-380-A</a:t>
                      </a:r>
                      <a:endParaRPr lang="fr-FR" sz="1100" dirty="0"/>
                    </a:p>
                    <a:p>
                      <a:pPr lvl="0">
                        <a:buNone/>
                      </a:pPr>
                      <a:endParaRPr lang="fr-CA" sz="1100" noProof="0" dirty="0"/>
                    </a:p>
                    <a:p>
                      <a:pPr lvl="0">
                        <a:buNone/>
                      </a:pPr>
                      <a:endParaRPr lang="fr-CA" sz="1100" noProof="0" dirty="0"/>
                    </a:p>
                  </a:txBody>
                  <a:tcPr marL="68491" marR="68491" marT="34246" marB="34246"/>
                </a:tc>
                <a:extLst>
                  <a:ext uri="{0D108BD9-81ED-4DB2-BD59-A6C34878D82A}">
                    <a16:rowId xmlns:a16="http://schemas.microsoft.com/office/drawing/2014/main" val="1595451765"/>
                  </a:ext>
                </a:extLst>
              </a:tr>
            </a:tbl>
          </a:graphicData>
        </a:graphic>
      </p:graphicFrame>
    </p:spTree>
    <p:extLst>
      <p:ext uri="{BB962C8B-B14F-4D97-AF65-F5344CB8AC3E}">
        <p14:creationId xmlns:p14="http://schemas.microsoft.com/office/powerpoint/2010/main" val="45752522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38A63A-009F-1E69-CB2C-D0A46F7F5D8C}"/>
              </a:ext>
            </a:extLst>
          </p:cNvPr>
          <p:cNvGraphicFramePr>
            <a:graphicFrameLocks noGrp="1"/>
          </p:cNvGraphicFramePr>
          <p:nvPr>
            <p:extLst>
              <p:ext uri="{D42A27DB-BD31-4B8C-83A1-F6EECF244321}">
                <p14:modId xmlns:p14="http://schemas.microsoft.com/office/powerpoint/2010/main" val="2003679682"/>
              </p:ext>
            </p:extLst>
          </p:nvPr>
        </p:nvGraphicFramePr>
        <p:xfrm>
          <a:off x="804347" y="672673"/>
          <a:ext cx="10583305" cy="5207853"/>
        </p:xfrm>
        <a:graphic>
          <a:graphicData uri="http://schemas.openxmlformats.org/drawingml/2006/table">
            <a:tbl>
              <a:tblPr firstRow="1" bandRow="1">
                <a:tableStyleId>{21E4AEA4-8DFA-4A89-87EB-49C32662AFE0}</a:tableStyleId>
              </a:tblPr>
              <a:tblGrid>
                <a:gridCol w="947523">
                  <a:extLst>
                    <a:ext uri="{9D8B030D-6E8A-4147-A177-3AD203B41FA5}">
                      <a16:colId xmlns:a16="http://schemas.microsoft.com/office/drawing/2014/main" val="2570501629"/>
                    </a:ext>
                  </a:extLst>
                </a:gridCol>
                <a:gridCol w="1483893">
                  <a:extLst>
                    <a:ext uri="{9D8B030D-6E8A-4147-A177-3AD203B41FA5}">
                      <a16:colId xmlns:a16="http://schemas.microsoft.com/office/drawing/2014/main" val="1481260414"/>
                    </a:ext>
                  </a:extLst>
                </a:gridCol>
                <a:gridCol w="2005262">
                  <a:extLst>
                    <a:ext uri="{9D8B030D-6E8A-4147-A177-3AD203B41FA5}">
                      <a16:colId xmlns:a16="http://schemas.microsoft.com/office/drawing/2014/main" val="3646532938"/>
                    </a:ext>
                  </a:extLst>
                </a:gridCol>
                <a:gridCol w="2326104">
                  <a:extLst>
                    <a:ext uri="{9D8B030D-6E8A-4147-A177-3AD203B41FA5}">
                      <a16:colId xmlns:a16="http://schemas.microsoft.com/office/drawing/2014/main" val="1759689529"/>
                    </a:ext>
                  </a:extLst>
                </a:gridCol>
                <a:gridCol w="1664368">
                  <a:extLst>
                    <a:ext uri="{9D8B030D-6E8A-4147-A177-3AD203B41FA5}">
                      <a16:colId xmlns:a16="http://schemas.microsoft.com/office/drawing/2014/main" val="938531458"/>
                    </a:ext>
                  </a:extLst>
                </a:gridCol>
                <a:gridCol w="2156155">
                  <a:extLst>
                    <a:ext uri="{9D8B030D-6E8A-4147-A177-3AD203B41FA5}">
                      <a16:colId xmlns:a16="http://schemas.microsoft.com/office/drawing/2014/main" val="429214109"/>
                    </a:ext>
                  </a:extLst>
                </a:gridCol>
              </a:tblGrid>
              <a:tr h="271735">
                <a:tc>
                  <a:txBody>
                    <a:bodyPr/>
                    <a:lstStyle/>
                    <a:p>
                      <a:pPr lvl="0" algn="l" rtl="0">
                        <a:buNone/>
                      </a:pPr>
                      <a:r>
                        <a:rPr lang="en-CA" sz="1050" b="0" noProof="0">
                          <a:effectLst/>
                        </a:rPr>
                        <a:t>Étude</a:t>
                      </a:r>
                      <a:endParaRPr lang="en-CA" sz="1050" b="0" i="0" noProof="0">
                        <a:effectLst/>
                      </a:endParaRPr>
                    </a:p>
                  </a:txBody>
                  <a:tcPr marL="76611" marR="76611" marT="38305" marB="38305"/>
                </a:tc>
                <a:tc>
                  <a:txBody>
                    <a:bodyPr/>
                    <a:lstStyle/>
                    <a:p>
                      <a:pPr marL="0" marR="0" lvl="0" indent="0" algn="l" rtl="0">
                        <a:lnSpc>
                          <a:spcPct val="100000"/>
                        </a:lnSpc>
                        <a:spcBef>
                          <a:spcPts val="0"/>
                        </a:spcBef>
                        <a:spcAft>
                          <a:spcPts val="0"/>
                        </a:spcAft>
                        <a:buClrTx/>
                        <a:buSzTx/>
                        <a:buFontTx/>
                        <a:buNone/>
                      </a:pPr>
                      <a:r>
                        <a:rPr lang="en-US" sz="1050" b="0" kern="1200">
                          <a:solidFill>
                            <a:schemeClr val="lt1"/>
                          </a:solidFill>
                          <a:effectLst/>
                          <a:latin typeface="+mn-lt"/>
                          <a:ea typeface="+mn-ea"/>
                          <a:cs typeface="+mn-cs"/>
                        </a:rPr>
                        <a:t>6. Wei et al (2021)</a:t>
                      </a:r>
                      <a:endParaRPr lang="fr-FR" sz="1600"/>
                    </a:p>
                  </a:txBody>
                  <a:tcPr marL="76611" marR="76611" marT="38305" marB="38305"/>
                </a:tc>
                <a:tc>
                  <a:txBody>
                    <a:bodyPr/>
                    <a:lstStyle/>
                    <a:p>
                      <a:pPr marL="0" marR="0" lvl="0" indent="0" algn="l">
                        <a:lnSpc>
                          <a:spcPct val="100000"/>
                        </a:lnSpc>
                        <a:spcBef>
                          <a:spcPts val="0"/>
                        </a:spcBef>
                        <a:spcAft>
                          <a:spcPts val="0"/>
                        </a:spcAft>
                        <a:buNone/>
                      </a:pPr>
                      <a:r>
                        <a:rPr lang="en-US" sz="1050" b="0" i="0" u="none" strike="noStrike" kern="1200" noProof="0">
                          <a:effectLst/>
                        </a:rPr>
                        <a:t> 7. </a:t>
                      </a:r>
                      <a:r>
                        <a:rPr lang="en-US" sz="1050" b="0" i="0" u="none" strike="noStrike" kern="1200" noProof="0" err="1">
                          <a:effectLst/>
                        </a:rPr>
                        <a:t>Alsudani</a:t>
                      </a:r>
                      <a:r>
                        <a:rPr lang="en-US" sz="1050" b="0" i="0" u="none" strike="noStrike" kern="1200" noProof="0">
                          <a:effectLst/>
                        </a:rPr>
                        <a:t> et al (2022)</a:t>
                      </a:r>
                      <a:endParaRPr lang="fr-CA" sz="1050" b="0" i="0" u="none" strike="noStrike" kern="1200" noProof="0">
                        <a:effectLst/>
                      </a:endParaRPr>
                    </a:p>
                  </a:txBody>
                  <a:tcPr marL="76611" marR="76611" marT="38305" marB="38305"/>
                </a:tc>
                <a:tc>
                  <a:txBody>
                    <a:bodyPr/>
                    <a:lstStyle/>
                    <a:p>
                      <a:pPr lvl="0" algn="l">
                        <a:lnSpc>
                          <a:spcPct val="100000"/>
                        </a:lnSpc>
                        <a:spcBef>
                          <a:spcPts val="0"/>
                        </a:spcBef>
                        <a:spcAft>
                          <a:spcPts val="0"/>
                        </a:spcAft>
                        <a:buNone/>
                      </a:pPr>
                      <a:r>
                        <a:rPr lang="fr-CA" sz="1050" b="0" i="0" u="none" strike="noStrike" kern="1200" noProof="0">
                          <a:effectLst/>
                        </a:rPr>
                        <a:t>8. </a:t>
                      </a:r>
                      <a:r>
                        <a:rPr lang="fr-CA" sz="1050" b="0" i="0" u="none" strike="noStrike" kern="1200" noProof="0" err="1">
                          <a:effectLst/>
                        </a:rPr>
                        <a:t>Behboudi-Gandevani</a:t>
                      </a:r>
                      <a:r>
                        <a:rPr lang="fr-CA" sz="1050" b="0" i="0" u="none" strike="noStrike" kern="1200" noProof="0">
                          <a:effectLst/>
                        </a:rPr>
                        <a:t> et al </a:t>
                      </a:r>
                      <a:r>
                        <a:rPr lang="en-US" sz="1050" b="0" i="0" u="none" strike="noStrike" kern="1200" noProof="0">
                          <a:effectLst/>
                        </a:rPr>
                        <a:t>(2014)</a:t>
                      </a:r>
                      <a:endParaRPr lang="fr-CA" sz="1050" b="0" i="0" u="none" strike="noStrike" kern="1200" noProof="0">
                        <a:effectLst/>
                      </a:endParaRPr>
                    </a:p>
                  </a:txBody>
                  <a:tcPr marL="76611" marR="76611" marT="38305" marB="38305"/>
                </a:tc>
                <a:tc>
                  <a:txBody>
                    <a:bodyPr/>
                    <a:lstStyle/>
                    <a:p>
                      <a:pPr lvl="0">
                        <a:buNone/>
                      </a:pPr>
                      <a:r>
                        <a:rPr lang="fr-CA" sz="1050" b="0" i="0" u="none" strike="noStrike" noProof="0">
                          <a:latin typeface="Gill Sans MT"/>
                        </a:rPr>
                        <a:t>9. Ghislain </a:t>
                      </a:r>
                      <a:r>
                        <a:rPr lang="fr-CA" sz="1050" b="0" i="0" u="none" strike="noStrike" noProof="0" err="1">
                          <a:latin typeface="Gill Sans MT"/>
                        </a:rPr>
                        <a:t>Donders</a:t>
                      </a:r>
                      <a:r>
                        <a:rPr lang="fr-CA" sz="1050" b="0" i="0" u="none" strike="noStrike" noProof="0">
                          <a:latin typeface="Gill Sans MT"/>
                        </a:rPr>
                        <a:t> et al (2018)</a:t>
                      </a:r>
                      <a:endParaRPr lang="fr-FR" sz="1600"/>
                    </a:p>
                  </a:txBody>
                  <a:tcPr marL="76611" marR="76611" marT="38305" marB="38305"/>
                </a:tc>
                <a:tc>
                  <a:txBody>
                    <a:bodyPr/>
                    <a:lstStyle/>
                    <a:p>
                      <a:pPr lvl="0">
                        <a:buNone/>
                      </a:pPr>
                      <a:r>
                        <a:rPr lang="fr-CA" sz="1050" b="0" i="0" u="none" strike="noStrike" noProof="0">
                          <a:latin typeface="Gill Sans MT"/>
                        </a:rPr>
                        <a:t>10. Moradi et al (2019)</a:t>
                      </a:r>
                      <a:endParaRPr lang="fr-FR" sz="1600"/>
                    </a:p>
                  </a:txBody>
                  <a:tcPr marL="76611" marR="76611" marT="38305" marB="38305"/>
                </a:tc>
                <a:extLst>
                  <a:ext uri="{0D108BD9-81ED-4DB2-BD59-A6C34878D82A}">
                    <a16:rowId xmlns:a16="http://schemas.microsoft.com/office/drawing/2014/main" val="2192741626"/>
                  </a:ext>
                </a:extLst>
              </a:tr>
              <a:tr h="1755824">
                <a:tc>
                  <a:txBody>
                    <a:bodyPr/>
                    <a:lstStyle/>
                    <a:p>
                      <a:pPr algn="l" rtl="0" fontAlgn="base"/>
                      <a:r>
                        <a:rPr lang="en-CA" sz="1050" b="0">
                          <a:effectLst/>
                        </a:rPr>
                        <a:t>Instruments </a:t>
                      </a:r>
                      <a:r>
                        <a:rPr lang="en-CA" sz="1050" b="0" err="1">
                          <a:effectLst/>
                        </a:rPr>
                        <a:t>utilisés</a:t>
                      </a:r>
                      <a:endParaRPr lang="en-CA" sz="1050" b="0">
                        <a:effectLst/>
                      </a:endParaRPr>
                    </a:p>
                    <a:p>
                      <a:pPr algn="l" rtl="0" fontAlgn="base"/>
                      <a:r>
                        <a:rPr lang="en-CA" sz="1050" b="0" err="1">
                          <a:effectLst/>
                        </a:rPr>
                        <a:t>Validés</a:t>
                      </a:r>
                      <a:r>
                        <a:rPr lang="en-CA" sz="1050" b="0">
                          <a:effectLst/>
                        </a:rPr>
                        <a:t>?</a:t>
                      </a:r>
                      <a:endParaRPr lang="en-CA" sz="1050" b="0" i="0">
                        <a:effectLst/>
                      </a:endParaRPr>
                    </a:p>
                  </a:txBody>
                  <a:tcPr marL="76611" marR="76611" marT="38305" marB="3830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50" kern="1200" noProof="0">
                          <a:solidFill>
                            <a:schemeClr val="dk1"/>
                          </a:solidFill>
                          <a:effectLst/>
                          <a:latin typeface="+mn-lt"/>
                          <a:ea typeface="+mn-ea"/>
                          <a:cs typeface="+mn-cs"/>
                        </a:rPr>
                        <a:t>Écouvillon a/n fornix postérieur vaginal.</a:t>
                      </a:r>
                      <a:endParaRPr lang="fr-CA" sz="1050" kern="1200">
                        <a:solidFill>
                          <a:srgbClr val="00B050"/>
                        </a:solidFill>
                        <a:effectLst/>
                      </a:endParaRPr>
                    </a:p>
                    <a:p>
                      <a:r>
                        <a:rPr lang="fr-CA" sz="1050" kern="1200">
                          <a:solidFill>
                            <a:srgbClr val="00B050"/>
                          </a:solidFill>
                          <a:effectLst/>
                        </a:rPr>
                        <a:t>Culture</a:t>
                      </a:r>
                      <a:r>
                        <a:rPr lang="fr-CA" sz="1050" kern="1200">
                          <a:solidFill>
                            <a:schemeClr val="dk1"/>
                          </a:solidFill>
                          <a:effectLst/>
                        </a:rPr>
                        <a:t> pour différencier sous-espèces de Candida. </a:t>
                      </a:r>
                    </a:p>
                    <a:p>
                      <a:endParaRPr lang="fr-CA" sz="1050" kern="1200">
                        <a:solidFill>
                          <a:schemeClr val="dk1"/>
                        </a:solidFill>
                        <a:effectLst/>
                      </a:endParaRPr>
                    </a:p>
                  </a:txBody>
                  <a:tcPr marL="76611" marR="76611" marT="38305" marB="38305"/>
                </a:tc>
                <a:tc>
                  <a:txBody>
                    <a:bodyPr/>
                    <a:lstStyle/>
                    <a:p>
                      <a:pPr lvl="0" algn="l">
                        <a:lnSpc>
                          <a:spcPct val="100000"/>
                        </a:lnSpc>
                        <a:spcBef>
                          <a:spcPts val="0"/>
                        </a:spcBef>
                        <a:spcAft>
                          <a:spcPts val="0"/>
                        </a:spcAft>
                        <a:buNone/>
                      </a:pPr>
                      <a:r>
                        <a:rPr lang="fr-CA" sz="1050" b="0" i="0" u="none" strike="noStrike" noProof="0" dirty="0">
                          <a:effectLst/>
                          <a:latin typeface="Gill Sans MT"/>
                        </a:rPr>
                        <a:t>Échantillons sécrétions vaginales avec coton-tige stériles</a:t>
                      </a:r>
                      <a:endParaRPr lang="en-CA" sz="1050" b="0" i="0" u="none" strike="noStrike" noProof="0" dirty="0">
                        <a:effectLst/>
                        <a:latin typeface="Gill Sans MT"/>
                      </a:endParaRPr>
                    </a:p>
                    <a:p>
                      <a:pPr lvl="0" algn="l">
                        <a:lnSpc>
                          <a:spcPct val="100000"/>
                        </a:lnSpc>
                        <a:spcBef>
                          <a:spcPts val="0"/>
                        </a:spcBef>
                        <a:spcAft>
                          <a:spcPts val="0"/>
                        </a:spcAft>
                        <a:buNone/>
                      </a:pPr>
                      <a:endParaRPr lang="en-CA" sz="1050" b="0" i="0" u="none" strike="noStrike" noProof="0" dirty="0">
                        <a:effectLst/>
                        <a:latin typeface="Gill Sans MT"/>
                      </a:endParaRPr>
                    </a:p>
                    <a:p>
                      <a:pPr marL="285750" lvl="0" indent="-285750" algn="l">
                        <a:lnSpc>
                          <a:spcPct val="100000"/>
                        </a:lnSpc>
                        <a:spcBef>
                          <a:spcPts val="0"/>
                        </a:spcBef>
                        <a:spcAft>
                          <a:spcPts val="0"/>
                        </a:spcAft>
                        <a:buFont typeface="Calibri"/>
                        <a:buChar char="•"/>
                      </a:pPr>
                      <a:r>
                        <a:rPr lang="fr-CA" sz="1050" b="0" i="0" u="none" strike="noStrike" noProof="0" dirty="0">
                          <a:effectLst/>
                          <a:latin typeface="Gill Sans MT"/>
                        </a:rPr>
                        <a:t>Microscopie directe &amp; coloration gram</a:t>
                      </a:r>
                      <a:endParaRPr lang="en-CA" sz="1050" b="0" i="0" u="none" strike="noStrike" noProof="0" dirty="0">
                        <a:effectLst/>
                        <a:latin typeface="Gill Sans MT"/>
                      </a:endParaRPr>
                    </a:p>
                    <a:p>
                      <a:pPr marL="285750" lvl="0" indent="-285750" algn="l">
                        <a:lnSpc>
                          <a:spcPct val="100000"/>
                        </a:lnSpc>
                        <a:spcBef>
                          <a:spcPts val="0"/>
                        </a:spcBef>
                        <a:spcAft>
                          <a:spcPts val="0"/>
                        </a:spcAft>
                        <a:buFont typeface="Calibri"/>
                        <a:buChar char="•"/>
                      </a:pPr>
                      <a:r>
                        <a:rPr lang="fr-CA" sz="1050" b="0" i="0" u="none" strike="noStrike" noProof="0" dirty="0">
                          <a:solidFill>
                            <a:srgbClr val="00B050"/>
                          </a:solidFill>
                          <a:effectLst/>
                          <a:latin typeface="Gill Sans MT"/>
                        </a:rPr>
                        <a:t>Culture</a:t>
                      </a:r>
                      <a:r>
                        <a:rPr lang="fr-CA" sz="1050" b="0" i="0" u="none" strike="noStrike" noProof="0" dirty="0">
                          <a:effectLst/>
                          <a:latin typeface="Gill Sans MT"/>
                        </a:rPr>
                        <a:t> pour Candida</a:t>
                      </a:r>
                      <a:endParaRPr lang="en-CA" sz="1050" b="0" i="0" u="none" strike="noStrike" noProof="0" dirty="0">
                        <a:effectLst/>
                        <a:latin typeface="Gill Sans MT"/>
                      </a:endParaRPr>
                    </a:p>
                    <a:p>
                      <a:pPr lvl="0" indent="0" algn="l">
                        <a:lnSpc>
                          <a:spcPct val="100000"/>
                        </a:lnSpc>
                        <a:spcBef>
                          <a:spcPts val="0"/>
                        </a:spcBef>
                        <a:spcAft>
                          <a:spcPts val="0"/>
                        </a:spcAft>
                        <a:buNone/>
                      </a:pPr>
                      <a:endParaRPr lang="en-CA" sz="1050" b="0" i="0" u="none" strike="noStrike" noProof="0" dirty="0">
                        <a:effectLst/>
                        <a:latin typeface="Gill Sans MT"/>
                      </a:endParaRPr>
                    </a:p>
                    <a:p>
                      <a:pPr lvl="0" algn="l">
                        <a:lnSpc>
                          <a:spcPct val="100000"/>
                        </a:lnSpc>
                        <a:spcBef>
                          <a:spcPts val="0"/>
                        </a:spcBef>
                        <a:spcAft>
                          <a:spcPts val="0"/>
                        </a:spcAft>
                        <a:buNone/>
                      </a:pPr>
                      <a:r>
                        <a:rPr lang="fr-CA" sz="1050" b="0" i="0" u="none" strike="noStrike" noProof="0" dirty="0" err="1">
                          <a:effectLst/>
                          <a:latin typeface="Gill Sans MT"/>
                        </a:rPr>
                        <a:t>Antifongigramme</a:t>
                      </a:r>
                      <a:endParaRPr lang="en-CA" sz="1050" b="0" i="0" u="none" strike="noStrike" noProof="0" dirty="0">
                        <a:effectLst/>
                        <a:latin typeface="Gill Sans MT"/>
                      </a:endParaRPr>
                    </a:p>
                  </a:txBody>
                  <a:tcPr marL="76611" marR="76611" marT="38305" marB="38305"/>
                </a:tc>
                <a:tc>
                  <a:txBody>
                    <a:bodyPr/>
                    <a:lstStyle/>
                    <a:p>
                      <a:pPr lvl="0" algn="l">
                        <a:lnSpc>
                          <a:spcPct val="100000"/>
                        </a:lnSpc>
                        <a:spcBef>
                          <a:spcPts val="0"/>
                        </a:spcBef>
                        <a:spcAft>
                          <a:spcPts val="0"/>
                        </a:spcAft>
                        <a:buNone/>
                      </a:pPr>
                      <a:r>
                        <a:rPr lang="fr-CA" sz="1050" b="0" i="0" u="none" strike="noStrike" kern="1200" noProof="0" dirty="0">
                          <a:effectLst/>
                        </a:rPr>
                        <a:t>Écouvillons stériles au spéculum au niveau vaginal et endocol à 2 reprises (avant pose stérilet puis 3 mois post)</a:t>
                      </a:r>
                    </a:p>
                    <a:p>
                      <a:pPr lvl="0" algn="l">
                        <a:lnSpc>
                          <a:spcPct val="100000"/>
                        </a:lnSpc>
                        <a:spcBef>
                          <a:spcPts val="0"/>
                        </a:spcBef>
                        <a:spcAft>
                          <a:spcPts val="0"/>
                        </a:spcAft>
                        <a:buNone/>
                      </a:pPr>
                      <a:endParaRPr lang="fr-CA" sz="1050" b="0" i="0" u="none" strike="noStrike" kern="1200" noProof="0" dirty="0">
                        <a:effectLst/>
                      </a:endParaRPr>
                    </a:p>
                    <a:p>
                      <a:pPr lvl="0" algn="l">
                        <a:lnSpc>
                          <a:spcPct val="100000"/>
                        </a:lnSpc>
                        <a:spcBef>
                          <a:spcPts val="0"/>
                        </a:spcBef>
                        <a:spcAft>
                          <a:spcPts val="0"/>
                        </a:spcAft>
                        <a:buNone/>
                      </a:pPr>
                      <a:r>
                        <a:rPr lang="fr-CA" sz="1050" b="0" i="0" u="none" strike="noStrike" kern="1200" noProof="0" dirty="0">
                          <a:solidFill>
                            <a:srgbClr val="00B050"/>
                          </a:solidFill>
                          <a:effectLst/>
                        </a:rPr>
                        <a:t>Culture</a:t>
                      </a:r>
                      <a:r>
                        <a:rPr lang="fr-CA" sz="1050" b="0" i="0" u="none" strike="noStrike" kern="1200" noProof="0" dirty="0">
                          <a:effectLst/>
                        </a:rPr>
                        <a:t> pour Candida</a:t>
                      </a:r>
                    </a:p>
                    <a:p>
                      <a:pPr lvl="0" algn="l">
                        <a:lnSpc>
                          <a:spcPct val="100000"/>
                        </a:lnSpc>
                        <a:spcBef>
                          <a:spcPts val="0"/>
                        </a:spcBef>
                        <a:spcAft>
                          <a:spcPts val="0"/>
                        </a:spcAft>
                        <a:buNone/>
                      </a:pPr>
                      <a:endParaRPr lang="fr-CA" sz="1050" b="0" i="0" u="none" strike="noStrike" kern="1200" noProof="0" dirty="0">
                        <a:effectLst/>
                      </a:endParaRPr>
                    </a:p>
                    <a:p>
                      <a:pPr lvl="0" algn="l">
                        <a:lnSpc>
                          <a:spcPct val="100000"/>
                        </a:lnSpc>
                        <a:spcBef>
                          <a:spcPts val="0"/>
                        </a:spcBef>
                        <a:spcAft>
                          <a:spcPts val="0"/>
                        </a:spcAft>
                        <a:buNone/>
                      </a:pPr>
                      <a:r>
                        <a:rPr lang="fr-CA" sz="1050" b="0" i="0" u="none" strike="noStrike" kern="1200" noProof="0" dirty="0">
                          <a:effectLst/>
                        </a:rPr>
                        <a:t>Décompte des colonies de Candida </a:t>
                      </a:r>
                    </a:p>
                  </a:txBody>
                  <a:tcPr marL="76611" marR="76611" marT="38305" marB="38305"/>
                </a:tc>
                <a:tc>
                  <a:txBody>
                    <a:bodyPr/>
                    <a:lstStyle/>
                    <a:p>
                      <a:pPr lvl="0" algn="l">
                        <a:lnSpc>
                          <a:spcPct val="100000"/>
                        </a:lnSpc>
                        <a:spcBef>
                          <a:spcPts val="0"/>
                        </a:spcBef>
                        <a:spcAft>
                          <a:spcPts val="0"/>
                        </a:spcAft>
                        <a:buNone/>
                      </a:pPr>
                      <a:r>
                        <a:rPr lang="fr-CA" sz="1050" b="0" i="0" u="none" strike="noStrike" noProof="0">
                          <a:latin typeface="Gill Sans MT"/>
                        </a:rPr>
                        <a:t>Écouvillons stériles au spéculum au niveau de la voûte vaginale avec une </a:t>
                      </a:r>
                      <a:r>
                        <a:rPr lang="fr-CA" sz="1050" b="0" i="0" u="none" strike="noStrike" noProof="0" err="1">
                          <a:latin typeface="Gill Sans MT"/>
                        </a:rPr>
                        <a:t>cytobrosse</a:t>
                      </a:r>
                      <a:r>
                        <a:rPr lang="fr-CA" sz="1050" b="0" i="0" u="none" strike="noStrike" noProof="0">
                          <a:latin typeface="Gill Sans MT"/>
                        </a:rPr>
                        <a:t> :</a:t>
                      </a:r>
                    </a:p>
                    <a:p>
                      <a:pPr marL="285750" lvl="0" indent="-285750" algn="l">
                        <a:lnSpc>
                          <a:spcPct val="100000"/>
                        </a:lnSpc>
                        <a:spcBef>
                          <a:spcPts val="0"/>
                        </a:spcBef>
                        <a:spcAft>
                          <a:spcPts val="0"/>
                        </a:spcAft>
                        <a:buFont typeface="Calibri"/>
                        <a:buChar char="•"/>
                      </a:pPr>
                      <a:r>
                        <a:rPr lang="fr-CA" sz="1050" b="0" i="0" u="none" strike="noStrike" noProof="0">
                          <a:latin typeface="Gill Sans MT"/>
                        </a:rPr>
                        <a:t>Mesure du pH</a:t>
                      </a:r>
                    </a:p>
                    <a:p>
                      <a:pPr marL="285750" lvl="0" indent="-285750" algn="l">
                        <a:lnSpc>
                          <a:spcPct val="100000"/>
                        </a:lnSpc>
                        <a:spcBef>
                          <a:spcPts val="0"/>
                        </a:spcBef>
                        <a:spcAft>
                          <a:spcPts val="0"/>
                        </a:spcAft>
                        <a:buFont typeface="Calibri"/>
                        <a:buChar char="•"/>
                      </a:pPr>
                      <a:r>
                        <a:rPr lang="fr-CA" sz="1050" b="0" i="0" u="none" strike="noStrike" noProof="0">
                          <a:solidFill>
                            <a:srgbClr val="00B050"/>
                          </a:solidFill>
                          <a:latin typeface="Gill Sans MT"/>
                        </a:rPr>
                        <a:t>Culture</a:t>
                      </a:r>
                      <a:r>
                        <a:rPr lang="fr-CA" sz="1050" b="0" i="0" u="none" strike="noStrike" noProof="0">
                          <a:latin typeface="Gill Sans MT"/>
                        </a:rPr>
                        <a:t> </a:t>
                      </a:r>
                    </a:p>
                    <a:p>
                      <a:pPr marL="285750" lvl="0" indent="-285750" algn="l">
                        <a:lnSpc>
                          <a:spcPct val="100000"/>
                        </a:lnSpc>
                        <a:spcBef>
                          <a:spcPts val="0"/>
                        </a:spcBef>
                        <a:spcAft>
                          <a:spcPts val="0"/>
                        </a:spcAft>
                        <a:buFont typeface="Calibri"/>
                        <a:buChar char="•"/>
                      </a:pPr>
                      <a:r>
                        <a:rPr lang="fr-CA" sz="1050" b="0" i="0" u="none" strike="noStrike" noProof="0">
                          <a:latin typeface="Gill Sans MT"/>
                        </a:rPr>
                        <a:t>Microscopie directe</a:t>
                      </a:r>
                    </a:p>
                    <a:p>
                      <a:pPr lvl="0" indent="0" algn="l">
                        <a:lnSpc>
                          <a:spcPct val="100000"/>
                        </a:lnSpc>
                        <a:spcBef>
                          <a:spcPts val="0"/>
                        </a:spcBef>
                        <a:spcAft>
                          <a:spcPts val="0"/>
                        </a:spcAft>
                        <a:buNone/>
                      </a:pPr>
                      <a:endParaRPr lang="fr-CA" sz="1050" b="0" i="0" u="none" strike="noStrike" noProof="0">
                        <a:latin typeface="Gill Sans MT"/>
                      </a:endParaRPr>
                    </a:p>
                    <a:p>
                      <a:pPr lvl="0" algn="l">
                        <a:lnSpc>
                          <a:spcPct val="100000"/>
                        </a:lnSpc>
                        <a:spcBef>
                          <a:spcPts val="0"/>
                        </a:spcBef>
                        <a:spcAft>
                          <a:spcPts val="0"/>
                        </a:spcAft>
                        <a:buNone/>
                      </a:pPr>
                      <a:r>
                        <a:rPr lang="fr-CA" sz="1050" b="0" i="0" u="none" strike="noStrike" noProof="0">
                          <a:latin typeface="Gill Sans MT"/>
                        </a:rPr>
                        <a:t>Test pour VB, VVC, vaginite aérobique</a:t>
                      </a:r>
                    </a:p>
                    <a:p>
                      <a:pPr lvl="0">
                        <a:buNone/>
                      </a:pPr>
                      <a:endParaRPr lang="fr-CA" sz="1050"/>
                    </a:p>
                  </a:txBody>
                  <a:tcPr marL="76611" marR="76611" marT="38305" marB="38305"/>
                </a:tc>
                <a:tc>
                  <a:txBody>
                    <a:bodyPr/>
                    <a:lstStyle/>
                    <a:p>
                      <a:pPr lvl="0" algn="l">
                        <a:lnSpc>
                          <a:spcPct val="100000"/>
                        </a:lnSpc>
                        <a:spcBef>
                          <a:spcPts val="0"/>
                        </a:spcBef>
                        <a:spcAft>
                          <a:spcPts val="0"/>
                        </a:spcAft>
                        <a:buNone/>
                      </a:pPr>
                      <a:r>
                        <a:rPr lang="fr-CA" sz="1050" b="0" i="0" u="none" strike="noStrike" noProof="0">
                          <a:latin typeface="Gill Sans MT"/>
                        </a:rPr>
                        <a:t>Échantillon prélevé au niveau </a:t>
                      </a:r>
                      <a:r>
                        <a:rPr lang="fr-CA" sz="1050" b="0" i="0" u="none" strike="noStrike" noProof="0" err="1">
                          <a:latin typeface="Gill Sans MT"/>
                        </a:rPr>
                        <a:t>cervicovaginal</a:t>
                      </a:r>
                      <a:r>
                        <a:rPr lang="fr-CA" sz="1050" b="0" i="0" u="none" strike="noStrike" noProof="0">
                          <a:latin typeface="Gill Sans MT"/>
                        </a:rPr>
                        <a:t> à l’aide d’un coton-tige </a:t>
                      </a:r>
                    </a:p>
                    <a:p>
                      <a:pPr lvl="0" algn="l">
                        <a:lnSpc>
                          <a:spcPct val="100000"/>
                        </a:lnSpc>
                        <a:spcBef>
                          <a:spcPts val="0"/>
                        </a:spcBef>
                        <a:spcAft>
                          <a:spcPts val="0"/>
                        </a:spcAft>
                        <a:buNone/>
                      </a:pPr>
                      <a:endParaRPr lang="fr-CA" sz="1050" b="0" i="0" u="none" strike="noStrike" noProof="0">
                        <a:latin typeface="Gill Sans MT"/>
                      </a:endParaRPr>
                    </a:p>
                    <a:p>
                      <a:pPr lvl="0" algn="l">
                        <a:lnSpc>
                          <a:spcPct val="100000"/>
                        </a:lnSpc>
                        <a:spcBef>
                          <a:spcPts val="0"/>
                        </a:spcBef>
                        <a:spcAft>
                          <a:spcPts val="0"/>
                        </a:spcAft>
                        <a:buNone/>
                      </a:pPr>
                      <a:r>
                        <a:rPr lang="fr-CA" sz="1050" b="0" i="0" u="none" strike="noStrike" noProof="0">
                          <a:solidFill>
                            <a:srgbClr val="00B050"/>
                          </a:solidFill>
                          <a:latin typeface="Gill Sans MT"/>
                        </a:rPr>
                        <a:t>Culture </a:t>
                      </a:r>
                      <a:r>
                        <a:rPr lang="fr-CA" sz="1050" b="0" i="0" u="none" strike="noStrike" noProof="0">
                          <a:latin typeface="Gill Sans MT"/>
                        </a:rPr>
                        <a:t>pour Candida</a:t>
                      </a:r>
                    </a:p>
                    <a:p>
                      <a:pPr lvl="0" algn="l">
                        <a:lnSpc>
                          <a:spcPct val="100000"/>
                        </a:lnSpc>
                        <a:spcBef>
                          <a:spcPts val="0"/>
                        </a:spcBef>
                        <a:spcAft>
                          <a:spcPts val="0"/>
                        </a:spcAft>
                        <a:buNone/>
                      </a:pPr>
                      <a:endParaRPr lang="fr-CA" sz="1050" b="0" i="0" u="none" strike="noStrike" noProof="0">
                        <a:latin typeface="Gill Sans MT"/>
                      </a:endParaRPr>
                    </a:p>
                    <a:p>
                      <a:pPr lvl="0" algn="l">
                        <a:lnSpc>
                          <a:spcPct val="100000"/>
                        </a:lnSpc>
                        <a:spcBef>
                          <a:spcPts val="0"/>
                        </a:spcBef>
                        <a:spcAft>
                          <a:spcPts val="0"/>
                        </a:spcAft>
                        <a:buNone/>
                      </a:pPr>
                      <a:r>
                        <a:rPr lang="fr-CA" sz="1050" b="0" i="0" u="none" strike="noStrike" noProof="0">
                          <a:latin typeface="Gill Sans MT"/>
                        </a:rPr>
                        <a:t>PCR-RFLP pour identifier l’espèce (Candida)</a:t>
                      </a:r>
                    </a:p>
                  </a:txBody>
                  <a:tcPr marL="76611" marR="76611" marT="38305" marB="38305"/>
                </a:tc>
                <a:extLst>
                  <a:ext uri="{0D108BD9-81ED-4DB2-BD59-A6C34878D82A}">
                    <a16:rowId xmlns:a16="http://schemas.microsoft.com/office/drawing/2014/main" val="3812530124"/>
                  </a:ext>
                </a:extLst>
              </a:tr>
              <a:tr h="77339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050" b="0">
                          <a:effectLst/>
                        </a:rPr>
                        <a:t>Analyses </a:t>
                      </a:r>
                      <a:r>
                        <a:rPr lang="en-CA" sz="1050" b="0" err="1">
                          <a:effectLst/>
                        </a:rPr>
                        <a:t>statistiques</a:t>
                      </a:r>
                      <a:endParaRPr lang="en-CA" sz="1050" b="0" i="0">
                        <a:effectLst/>
                        <a:latin typeface="Calibri" panose="020F0502020204030204" pitchFamily="34" charset="0"/>
                        <a:cs typeface="Calibri" panose="020F0502020204030204" pitchFamily="34" charset="0"/>
                      </a:endParaRPr>
                    </a:p>
                  </a:txBody>
                  <a:tcPr marL="76611" marR="76611" marT="38305" marB="38305"/>
                </a:tc>
                <a:tc>
                  <a:txBody>
                    <a:bodyPr/>
                    <a:lstStyle/>
                    <a:p>
                      <a:r>
                        <a:rPr lang="fr-CA" sz="1050" kern="1200">
                          <a:solidFill>
                            <a:schemeClr val="dk1"/>
                          </a:solidFill>
                          <a:effectLst/>
                          <a:latin typeface="+mn-lt"/>
                          <a:ea typeface="+mn-ea"/>
                          <a:cs typeface="+mn-cs"/>
                        </a:rPr>
                        <a:t>Test de </a:t>
                      </a:r>
                      <a:r>
                        <a:rPr lang="fr-CA" sz="1050" kern="1200" err="1">
                          <a:solidFill>
                            <a:schemeClr val="dk1"/>
                          </a:solidFill>
                          <a:effectLst/>
                          <a:latin typeface="+mn-lt"/>
                          <a:ea typeface="+mn-ea"/>
                          <a:cs typeface="+mn-cs"/>
                        </a:rPr>
                        <a:t>McNemar</a:t>
                      </a:r>
                      <a:endParaRPr lang="fr-CA" sz="1050" kern="1200">
                        <a:solidFill>
                          <a:schemeClr val="dk1"/>
                        </a:solidFill>
                        <a:effectLst/>
                        <a:latin typeface="+mn-lt"/>
                        <a:ea typeface="+mn-ea"/>
                        <a:cs typeface="+mn-cs"/>
                      </a:endParaRPr>
                    </a:p>
                    <a:p>
                      <a:r>
                        <a:rPr lang="fr-CA" sz="1050" kern="1200">
                          <a:solidFill>
                            <a:schemeClr val="dk1"/>
                          </a:solidFill>
                          <a:effectLst/>
                          <a:latin typeface="+mn-lt"/>
                          <a:ea typeface="+mn-ea"/>
                          <a:cs typeface="+mn-cs"/>
                        </a:rPr>
                        <a:t>Test de T-T</a:t>
                      </a:r>
                    </a:p>
                  </a:txBody>
                  <a:tcPr marL="76611" marR="76611" marT="38305" marB="38305"/>
                </a:tc>
                <a:tc>
                  <a:txBody>
                    <a:bodyPr/>
                    <a:lstStyle/>
                    <a:p>
                      <a:pPr lvl="0" algn="l">
                        <a:lnSpc>
                          <a:spcPct val="100000"/>
                        </a:lnSpc>
                        <a:spcBef>
                          <a:spcPts val="0"/>
                        </a:spcBef>
                        <a:spcAft>
                          <a:spcPts val="0"/>
                        </a:spcAft>
                        <a:buNone/>
                      </a:pPr>
                      <a:r>
                        <a:rPr lang="fr-CA" sz="1050" b="0" i="0" u="none" strike="noStrike" kern="1200" noProof="0">
                          <a:effectLst/>
                        </a:rPr>
                        <a:t>Test du Chi carré</a:t>
                      </a:r>
                    </a:p>
                    <a:p>
                      <a:pPr lvl="0" algn="l">
                        <a:lnSpc>
                          <a:spcPct val="100000"/>
                        </a:lnSpc>
                        <a:spcBef>
                          <a:spcPts val="0"/>
                        </a:spcBef>
                        <a:spcAft>
                          <a:spcPts val="0"/>
                        </a:spcAft>
                        <a:buNone/>
                      </a:pPr>
                      <a:r>
                        <a:rPr lang="fr-CA" sz="1050" b="0" i="0" u="none" strike="noStrike" kern="1200" noProof="0">
                          <a:effectLst/>
                        </a:rPr>
                        <a:t>Test de différence significative minimale </a:t>
                      </a:r>
                    </a:p>
                    <a:p>
                      <a:pPr lvl="0" algn="l">
                        <a:lnSpc>
                          <a:spcPct val="100000"/>
                        </a:lnSpc>
                        <a:spcBef>
                          <a:spcPts val="0"/>
                        </a:spcBef>
                        <a:spcAft>
                          <a:spcPts val="0"/>
                        </a:spcAft>
                        <a:buNone/>
                      </a:pPr>
                      <a:r>
                        <a:rPr lang="fr-CA" sz="1050" b="0" i="0" u="none" strike="noStrike" kern="1200" noProof="0">
                          <a:effectLst/>
                        </a:rPr>
                        <a:t>Test de Fischer</a:t>
                      </a:r>
                      <a:endParaRPr lang="fr-CA" sz="1600"/>
                    </a:p>
                  </a:txBody>
                  <a:tcPr marL="76611" marR="76611" marT="38305" marB="38305"/>
                </a:tc>
                <a:tc>
                  <a:txBody>
                    <a:bodyPr/>
                    <a:lstStyle/>
                    <a:p>
                      <a:pPr lvl="0" algn="l">
                        <a:lnSpc>
                          <a:spcPct val="100000"/>
                        </a:lnSpc>
                        <a:spcBef>
                          <a:spcPts val="0"/>
                        </a:spcBef>
                        <a:spcAft>
                          <a:spcPts val="0"/>
                        </a:spcAft>
                        <a:buNone/>
                      </a:pPr>
                      <a:r>
                        <a:rPr lang="fr-CA" sz="1050" b="0" i="0" u="none" strike="noStrike" kern="1200" noProof="0">
                          <a:effectLst/>
                        </a:rPr>
                        <a:t>Test T pour échantillons appariés</a:t>
                      </a:r>
                    </a:p>
                    <a:p>
                      <a:pPr lvl="0" algn="l">
                        <a:lnSpc>
                          <a:spcPct val="100000"/>
                        </a:lnSpc>
                        <a:spcBef>
                          <a:spcPts val="0"/>
                        </a:spcBef>
                        <a:spcAft>
                          <a:spcPts val="0"/>
                        </a:spcAft>
                        <a:buNone/>
                      </a:pPr>
                      <a:r>
                        <a:rPr lang="fr-CA" sz="1050" b="0" i="0" u="none" strike="noStrike" kern="1200" noProof="0" err="1">
                          <a:effectLst/>
                        </a:rPr>
                        <a:t>McNemar</a:t>
                      </a:r>
                      <a:r>
                        <a:rPr lang="fr-CA" sz="1050" b="0" i="0" u="none" strike="noStrike" kern="1200" noProof="0">
                          <a:effectLst/>
                        </a:rPr>
                        <a:t> Test</a:t>
                      </a:r>
                    </a:p>
                    <a:p>
                      <a:pPr lvl="0" algn="l">
                        <a:lnSpc>
                          <a:spcPct val="100000"/>
                        </a:lnSpc>
                        <a:spcBef>
                          <a:spcPts val="0"/>
                        </a:spcBef>
                        <a:spcAft>
                          <a:spcPts val="0"/>
                        </a:spcAft>
                        <a:buNone/>
                      </a:pPr>
                      <a:r>
                        <a:rPr lang="fr-CA" sz="1050" b="0" i="0" u="none" strike="noStrike" kern="1200" noProof="0">
                          <a:effectLst/>
                        </a:rPr>
                        <a:t>Test des rangs signés de Wilcoxon</a:t>
                      </a:r>
                    </a:p>
                    <a:p>
                      <a:pPr lvl="0" algn="l">
                        <a:lnSpc>
                          <a:spcPct val="100000"/>
                        </a:lnSpc>
                        <a:spcBef>
                          <a:spcPts val="0"/>
                        </a:spcBef>
                        <a:spcAft>
                          <a:spcPts val="0"/>
                        </a:spcAft>
                        <a:buNone/>
                      </a:pPr>
                      <a:r>
                        <a:rPr lang="fr-CA" sz="1050" b="0" i="0" u="none" strike="noStrike" kern="1200" noProof="0">
                          <a:effectLst/>
                        </a:rPr>
                        <a:t>Logiciel SPSS</a:t>
                      </a:r>
                    </a:p>
                  </a:txBody>
                  <a:tcPr marL="76611" marR="76611" marT="38305" marB="38305"/>
                </a:tc>
                <a:tc>
                  <a:txBody>
                    <a:bodyPr/>
                    <a:lstStyle/>
                    <a:p>
                      <a:pPr lvl="0" algn="l">
                        <a:lnSpc>
                          <a:spcPct val="100000"/>
                        </a:lnSpc>
                        <a:spcBef>
                          <a:spcPts val="0"/>
                        </a:spcBef>
                        <a:spcAft>
                          <a:spcPts val="0"/>
                        </a:spcAft>
                        <a:buNone/>
                      </a:pPr>
                      <a:r>
                        <a:rPr lang="fr-CA" sz="1050" b="0" i="0" u="none" strike="noStrike" noProof="0">
                          <a:latin typeface="Gill Sans MT"/>
                        </a:rPr>
                        <a:t>Test T de </a:t>
                      </a:r>
                      <a:r>
                        <a:rPr lang="fr-CA" sz="1050" b="0" i="0" u="none" strike="noStrike" noProof="0" err="1">
                          <a:latin typeface="Gill Sans MT"/>
                        </a:rPr>
                        <a:t>student</a:t>
                      </a:r>
                    </a:p>
                    <a:p>
                      <a:pPr lvl="0" algn="l">
                        <a:lnSpc>
                          <a:spcPct val="100000"/>
                        </a:lnSpc>
                        <a:spcBef>
                          <a:spcPts val="0"/>
                        </a:spcBef>
                        <a:spcAft>
                          <a:spcPts val="0"/>
                        </a:spcAft>
                        <a:buNone/>
                      </a:pPr>
                      <a:r>
                        <a:rPr lang="fr-CA" sz="1050" b="0" i="0" u="none" strike="noStrike" noProof="0">
                          <a:latin typeface="Gill Sans MT"/>
                        </a:rPr>
                        <a:t>Correction de Welch</a:t>
                      </a:r>
                    </a:p>
                    <a:p>
                      <a:pPr lvl="0" algn="l">
                        <a:lnSpc>
                          <a:spcPct val="100000"/>
                        </a:lnSpc>
                        <a:spcBef>
                          <a:spcPts val="0"/>
                        </a:spcBef>
                        <a:spcAft>
                          <a:spcPts val="0"/>
                        </a:spcAft>
                        <a:buNone/>
                      </a:pPr>
                      <a:r>
                        <a:rPr lang="fr-CA" sz="1050" b="0" i="0" u="none" strike="noStrike" noProof="0">
                          <a:latin typeface="Gill Sans MT"/>
                        </a:rPr>
                        <a:t>Test Chi</a:t>
                      </a:r>
                      <a:r>
                        <a:rPr lang="fr-CA" sz="1050" b="0" i="0" u="none" strike="noStrike" baseline="30000" noProof="0">
                          <a:latin typeface="Gill Sans MT"/>
                        </a:rPr>
                        <a:t>2</a:t>
                      </a:r>
                      <a:endParaRPr lang="fr-CA" sz="1050" b="0" i="0" u="none" strike="noStrike" noProof="0">
                        <a:latin typeface="Gill Sans MT"/>
                      </a:endParaRPr>
                    </a:p>
                    <a:p>
                      <a:pPr lvl="0" algn="l">
                        <a:lnSpc>
                          <a:spcPct val="100000"/>
                        </a:lnSpc>
                        <a:spcBef>
                          <a:spcPts val="0"/>
                        </a:spcBef>
                        <a:spcAft>
                          <a:spcPts val="0"/>
                        </a:spcAft>
                        <a:buNone/>
                      </a:pPr>
                      <a:r>
                        <a:rPr lang="fr-CA" sz="1050" b="0" i="0" u="none" strike="noStrike" noProof="0">
                          <a:latin typeface="Gill Sans MT"/>
                        </a:rPr>
                        <a:t>Test de Fischer</a:t>
                      </a:r>
                    </a:p>
                  </a:txBody>
                  <a:tcPr marL="76611" marR="76611" marT="38305" marB="38305"/>
                </a:tc>
                <a:tc>
                  <a:txBody>
                    <a:bodyPr/>
                    <a:lstStyle/>
                    <a:p>
                      <a:pPr lvl="0" algn="l">
                        <a:lnSpc>
                          <a:spcPct val="100000"/>
                        </a:lnSpc>
                        <a:spcBef>
                          <a:spcPts val="0"/>
                        </a:spcBef>
                        <a:spcAft>
                          <a:spcPts val="0"/>
                        </a:spcAft>
                        <a:buNone/>
                      </a:pPr>
                      <a:r>
                        <a:rPr lang="fr-CA" sz="1050" b="0" i="0" u="none" strike="noStrike" noProof="0">
                          <a:latin typeface="Gill Sans MT"/>
                        </a:rPr>
                        <a:t>Test de </a:t>
                      </a:r>
                      <a:r>
                        <a:rPr lang="fr-CA" sz="1050" b="0" i="0" u="none" strike="noStrike" noProof="0" err="1">
                          <a:latin typeface="Gill Sans MT"/>
                        </a:rPr>
                        <a:t>McNemar</a:t>
                      </a:r>
                    </a:p>
                    <a:p>
                      <a:pPr lvl="0" algn="l">
                        <a:lnSpc>
                          <a:spcPct val="100000"/>
                        </a:lnSpc>
                        <a:spcBef>
                          <a:spcPts val="0"/>
                        </a:spcBef>
                        <a:spcAft>
                          <a:spcPts val="0"/>
                        </a:spcAft>
                        <a:buNone/>
                      </a:pPr>
                      <a:r>
                        <a:rPr lang="fr-CA" sz="1050" b="0" i="0" u="none" strike="noStrike" noProof="0">
                          <a:latin typeface="Gill Sans MT"/>
                        </a:rPr>
                        <a:t>Logiciel SPSS v.16</a:t>
                      </a:r>
                    </a:p>
                    <a:p>
                      <a:pPr lvl="0">
                        <a:buNone/>
                      </a:pPr>
                      <a:endParaRPr lang="fr-CA" sz="1050"/>
                    </a:p>
                  </a:txBody>
                  <a:tcPr marL="76611" marR="76611" marT="38305" marB="38305"/>
                </a:tc>
                <a:extLst>
                  <a:ext uri="{0D108BD9-81ED-4DB2-BD59-A6C34878D82A}">
                    <a16:rowId xmlns:a16="http://schemas.microsoft.com/office/drawing/2014/main" val="4187079892"/>
                  </a:ext>
                </a:extLst>
              </a:tr>
              <a:tr h="280736">
                <a:tc>
                  <a:txBody>
                    <a:bodyPr/>
                    <a:lstStyle/>
                    <a:p>
                      <a:pPr algn="l" rtl="0" fontAlgn="base"/>
                      <a:r>
                        <a:rPr lang="en-CA" sz="1050" b="0">
                          <a:effectLst/>
                        </a:rPr>
                        <a:t>Valeur P </a:t>
                      </a:r>
                      <a:endParaRPr lang="en-CA" sz="1050" b="0" i="0">
                        <a:effectLst/>
                      </a:endParaRPr>
                    </a:p>
                  </a:txBody>
                  <a:tcPr marL="76611" marR="76611" marT="38305" marB="38305"/>
                </a:tc>
                <a:tc gridSpan="5">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1050" b="1" kern="1200">
                          <a:solidFill>
                            <a:schemeClr val="dk1"/>
                          </a:solidFill>
                          <a:effectLst/>
                        </a:rPr>
                        <a:t>P &lt; 0,05</a:t>
                      </a:r>
                    </a:p>
                  </a:txBody>
                  <a:tcPr marL="76611" marR="76611" marT="38305" marB="38305"/>
                </a:tc>
                <a:tc hMerge="1">
                  <a:txBody>
                    <a:bodyPr/>
                    <a:lstStyle/>
                    <a:p>
                      <a:pPr defTabSz="914400">
                        <a:tabLst/>
                        <a:defRPr/>
                      </a:pPr>
                      <a:endParaRPr lang="fr-FR"/>
                    </a:p>
                  </a:txBody>
                  <a:tcPr marL="76611" marR="76611" marT="38305" marB="38305"/>
                </a:tc>
                <a:tc hMerge="1">
                  <a:txBody>
                    <a:bodyPr/>
                    <a:lstStyle/>
                    <a:p>
                      <a:pPr defTabSz="914400">
                        <a:tabLst/>
                        <a:defRPr/>
                      </a:pPr>
                      <a:endParaRPr lang="fr-FR"/>
                    </a:p>
                  </a:txBody>
                  <a:tcPr marL="76611" marR="76611" marT="38305" marB="38305"/>
                </a:tc>
                <a:tc hMerge="1">
                  <a:txBody>
                    <a:bodyPr/>
                    <a:lstStyle/>
                    <a:p>
                      <a:endParaRPr lang="fr-FR"/>
                    </a:p>
                  </a:txBody>
                  <a:tcPr marL="76611" marR="76611" marT="38305" marB="38305"/>
                </a:tc>
                <a:tc hMerge="1">
                  <a:txBody>
                    <a:bodyPr/>
                    <a:lstStyle/>
                    <a:p>
                      <a:endParaRPr lang="fr-FR"/>
                    </a:p>
                  </a:txBody>
                  <a:tcPr marL="76611" marR="76611" marT="38305" marB="38305"/>
                </a:tc>
                <a:extLst>
                  <a:ext uri="{0D108BD9-81ED-4DB2-BD59-A6C34878D82A}">
                    <a16:rowId xmlns:a16="http://schemas.microsoft.com/office/drawing/2014/main" val="3204409873"/>
                  </a:ext>
                </a:extLst>
              </a:tr>
              <a:tr h="521368">
                <a:tc>
                  <a:txBody>
                    <a:bodyPr/>
                    <a:lstStyle/>
                    <a:p>
                      <a:pPr lvl="0" algn="l" rtl="0">
                        <a:buNone/>
                      </a:pPr>
                      <a:r>
                        <a:rPr lang="en-CA" sz="1000" b="0" err="1">
                          <a:effectLst/>
                        </a:rPr>
                        <a:t>Principaux</a:t>
                      </a:r>
                      <a:r>
                        <a:rPr lang="en-CA" sz="1000" b="0">
                          <a:effectLst/>
                        </a:rPr>
                        <a:t> </a:t>
                      </a:r>
                      <a:r>
                        <a:rPr lang="en-CA" sz="1000" b="0" err="1">
                          <a:effectLst/>
                        </a:rPr>
                        <a:t>résultats</a:t>
                      </a:r>
                      <a:endParaRPr lang="en-CA" sz="1000" b="0" i="0">
                        <a:effectLst/>
                      </a:endParaRPr>
                    </a:p>
                  </a:txBody>
                  <a:tcPr marL="76610" marR="76610" marT="38305" marB="38305"/>
                </a:tc>
                <a:tc>
                  <a:txBody>
                    <a:bodyPr/>
                    <a:lstStyle/>
                    <a:p>
                      <a:pPr lvl="0">
                        <a:buNone/>
                      </a:pPr>
                      <a:r>
                        <a:rPr lang="fr-CA" sz="1000" kern="1200" err="1">
                          <a:solidFill>
                            <a:schemeClr val="dk1"/>
                          </a:solidFill>
                          <a:effectLst/>
                          <a:latin typeface="+mn-lt"/>
                          <a:ea typeface="+mn-ea"/>
                          <a:cs typeface="+mn-cs"/>
                        </a:rPr>
                        <a:t>Candidiase</a:t>
                      </a:r>
                      <a:r>
                        <a:rPr lang="fr-CA" sz="1000" kern="1200">
                          <a:solidFill>
                            <a:schemeClr val="dk1"/>
                          </a:solidFill>
                          <a:effectLst/>
                          <a:latin typeface="+mn-lt"/>
                          <a:ea typeface="+mn-ea"/>
                          <a:cs typeface="+mn-cs"/>
                        </a:rPr>
                        <a:t> + : </a:t>
                      </a:r>
                      <a:endParaRPr lang="fr-FR" sz="1400"/>
                    </a:p>
                    <a:p>
                      <a:pPr lvl="0">
                        <a:buNone/>
                      </a:pPr>
                      <a:r>
                        <a:rPr lang="fr-CA" sz="1000" kern="1200">
                          <a:solidFill>
                            <a:schemeClr val="dk1"/>
                          </a:solidFill>
                          <a:effectLst/>
                          <a:latin typeface="+mn-lt"/>
                          <a:ea typeface="+mn-ea"/>
                          <a:cs typeface="+mn-cs"/>
                        </a:rPr>
                        <a:t>Stérilet cuivre : 29,57%</a:t>
                      </a:r>
                      <a:endParaRPr lang="fr-CA" sz="1400"/>
                    </a:p>
                    <a:p>
                      <a:pPr lvl="0">
                        <a:buNone/>
                      </a:pPr>
                      <a:r>
                        <a:rPr lang="fr-CA" sz="1000" kern="1200">
                          <a:solidFill>
                            <a:schemeClr val="dk1"/>
                          </a:solidFill>
                          <a:effectLst/>
                          <a:latin typeface="+mn-lt"/>
                          <a:ea typeface="+mn-ea"/>
                          <a:cs typeface="+mn-cs"/>
                        </a:rPr>
                        <a:t>Stérilet </a:t>
                      </a:r>
                      <a:r>
                        <a:rPr lang="fr-CA" sz="1000" kern="1200" err="1">
                          <a:solidFill>
                            <a:schemeClr val="dk1"/>
                          </a:solidFill>
                          <a:effectLst/>
                          <a:latin typeface="+mn-lt"/>
                          <a:ea typeface="+mn-ea"/>
                          <a:cs typeface="+mn-cs"/>
                        </a:rPr>
                        <a:t>lévonogestrel</a:t>
                      </a:r>
                      <a:r>
                        <a:rPr lang="fr-CA" sz="1000" kern="1200">
                          <a:solidFill>
                            <a:schemeClr val="dk1"/>
                          </a:solidFill>
                          <a:effectLst/>
                          <a:latin typeface="+mn-lt"/>
                          <a:ea typeface="+mn-ea"/>
                          <a:cs typeface="+mn-cs"/>
                        </a:rPr>
                        <a:t> : 22,95%</a:t>
                      </a:r>
                      <a:endParaRPr lang="fr-CA" sz="1400"/>
                    </a:p>
                    <a:p>
                      <a:pPr lvl="0" defTabSz="914400">
                        <a:buNone/>
                        <a:tabLst/>
                        <a:defRPr/>
                      </a:pPr>
                      <a:endParaRPr lang="fr-CA" sz="1000" kern="1200">
                        <a:solidFill>
                          <a:schemeClr val="dk1"/>
                        </a:solidFill>
                        <a:effectLst/>
                        <a:latin typeface="+mn-lt"/>
                        <a:ea typeface="+mn-ea"/>
                        <a:cs typeface="+mn-cs"/>
                      </a:endParaRPr>
                    </a:p>
                    <a:p>
                      <a:pPr lvl="0" defTabSz="914400">
                        <a:buNone/>
                        <a:tabLst/>
                        <a:defRPr/>
                      </a:pPr>
                      <a:r>
                        <a:rPr lang="fr-CA" sz="1000" kern="1200">
                          <a:solidFill>
                            <a:srgbClr val="FF0000"/>
                          </a:solidFill>
                          <a:effectLst/>
                          <a:latin typeface="+mn-lt"/>
                          <a:ea typeface="+mn-ea"/>
                          <a:cs typeface="+mn-cs"/>
                        </a:rPr>
                        <a:t>Pas intervalle de confiance </a:t>
                      </a:r>
                    </a:p>
                  </a:txBody>
                  <a:tcPr marL="76610" marR="76610" marT="38305" marB="38305"/>
                </a:tc>
                <a:tc>
                  <a:txBody>
                    <a:bodyPr/>
                    <a:lstStyle/>
                    <a:p>
                      <a:pPr lvl="0" algn="l">
                        <a:lnSpc>
                          <a:spcPct val="100000"/>
                        </a:lnSpc>
                        <a:spcBef>
                          <a:spcPts val="0"/>
                        </a:spcBef>
                        <a:spcAft>
                          <a:spcPts val="0"/>
                        </a:spcAft>
                        <a:buNone/>
                      </a:pPr>
                      <a:r>
                        <a:rPr lang="fr-CA" sz="1000" b="0" i="0" u="none" strike="noStrike" kern="1200" noProof="0">
                          <a:solidFill>
                            <a:srgbClr val="00B050"/>
                          </a:solidFill>
                          <a:effectLst/>
                        </a:rPr>
                        <a:t>43.87% des femmes avec </a:t>
                      </a:r>
                      <a:r>
                        <a:rPr lang="fr-CA" sz="1000" b="0" i="0" u="none" strike="noStrike" kern="1200" noProof="0" err="1">
                          <a:solidFill>
                            <a:srgbClr val="00B050"/>
                          </a:solidFill>
                          <a:effectLst/>
                        </a:rPr>
                        <a:t>sx</a:t>
                      </a:r>
                      <a:r>
                        <a:rPr lang="fr-CA" sz="1000" b="0" i="0" u="none" strike="noStrike" kern="1200" noProof="0">
                          <a:solidFill>
                            <a:srgbClr val="00B050"/>
                          </a:solidFill>
                          <a:effectLst/>
                        </a:rPr>
                        <a:t> de vulvovaginite avaient un stérilet</a:t>
                      </a:r>
                      <a:r>
                        <a:rPr lang="fr-CA" sz="1000" b="0" i="0" u="none" strike="noStrike" kern="1200" noProof="0">
                          <a:effectLst/>
                        </a:rPr>
                        <a:t> (43/98)</a:t>
                      </a:r>
                      <a:endParaRPr lang="fr-FR" sz="1400"/>
                    </a:p>
                    <a:p>
                      <a:pPr lvl="0" algn="l">
                        <a:lnSpc>
                          <a:spcPct val="100000"/>
                        </a:lnSpc>
                        <a:spcBef>
                          <a:spcPts val="0"/>
                        </a:spcBef>
                        <a:spcAft>
                          <a:spcPts val="0"/>
                        </a:spcAft>
                        <a:buNone/>
                      </a:pPr>
                      <a:endParaRPr lang="fr-CA" sz="1000" b="0" i="0" u="none" strike="noStrike" kern="1200" noProof="0">
                        <a:effectLst/>
                      </a:endParaRPr>
                    </a:p>
                    <a:p>
                      <a:pPr lvl="0" algn="l">
                        <a:lnSpc>
                          <a:spcPct val="100000"/>
                        </a:lnSpc>
                        <a:spcBef>
                          <a:spcPts val="0"/>
                        </a:spcBef>
                        <a:spcAft>
                          <a:spcPts val="0"/>
                        </a:spcAft>
                        <a:buNone/>
                      </a:pPr>
                      <a:r>
                        <a:rPr lang="fr-CA" sz="1000" b="0" i="0" u="none" strike="noStrike" kern="1200" noProof="0">
                          <a:effectLst/>
                        </a:rPr>
                        <a:t>Présence de Candida </a:t>
                      </a:r>
                      <a:r>
                        <a:rPr lang="fr-CA" sz="1000" b="0" i="0" u="none" strike="noStrike" kern="1200" noProof="0" err="1">
                          <a:effectLst/>
                        </a:rPr>
                        <a:t>spp</a:t>
                      </a:r>
                      <a:r>
                        <a:rPr lang="fr-CA" sz="1000" b="0" i="0" u="none" strike="noStrike" kern="1200" noProof="0">
                          <a:effectLst/>
                        </a:rPr>
                        <a:t>. à 57.83% et 39.28% des spécimens de femmes avec ou sans méthode contraceptive respectivement</a:t>
                      </a:r>
                      <a:endParaRPr lang="fr-CA" sz="1400"/>
                    </a:p>
                  </a:txBody>
                  <a:tcPr/>
                </a:tc>
                <a:tc>
                  <a:txBody>
                    <a:bodyPr/>
                    <a:lstStyle/>
                    <a:p>
                      <a:pPr lvl="0" algn="l">
                        <a:lnSpc>
                          <a:spcPct val="100000"/>
                        </a:lnSpc>
                        <a:spcBef>
                          <a:spcPts val="0"/>
                        </a:spcBef>
                        <a:spcAft>
                          <a:spcPts val="0"/>
                        </a:spcAft>
                        <a:buNone/>
                      </a:pPr>
                      <a:r>
                        <a:rPr lang="fr-CA" sz="1000" b="0" i="0" u="none" strike="noStrike" noProof="0">
                          <a:latin typeface="Gill Sans MT"/>
                        </a:rPr>
                        <a:t>Nombre de cultures positives au Candida ont doublé 9.9% à 18.8% mais </a:t>
                      </a:r>
                      <a:r>
                        <a:rPr lang="fr-CA" sz="1000" b="0" i="0" u="none" strike="noStrike" noProof="0">
                          <a:solidFill>
                            <a:srgbClr val="FF0000"/>
                          </a:solidFill>
                          <a:latin typeface="Gill Sans MT"/>
                        </a:rPr>
                        <a:t>p&gt;0.05</a:t>
                      </a:r>
                      <a:r>
                        <a:rPr lang="fr-CA" sz="1000" b="0" i="0" u="none" strike="noStrike" noProof="0">
                          <a:latin typeface="Gill Sans MT"/>
                        </a:rPr>
                        <a:t> (0.078)</a:t>
                      </a:r>
                      <a:endParaRPr lang="fr-FR" sz="1400"/>
                    </a:p>
                    <a:p>
                      <a:pPr lvl="0" algn="l">
                        <a:lnSpc>
                          <a:spcPct val="100000"/>
                        </a:lnSpc>
                        <a:spcBef>
                          <a:spcPts val="0"/>
                        </a:spcBef>
                        <a:spcAft>
                          <a:spcPts val="0"/>
                        </a:spcAft>
                        <a:buNone/>
                      </a:pPr>
                      <a:endParaRPr lang="fr-CA" sz="1000" b="0" i="0" u="none" strike="noStrike" noProof="0">
                        <a:latin typeface="Gill Sans MT"/>
                      </a:endParaRPr>
                    </a:p>
                    <a:p>
                      <a:pPr lvl="0" algn="l">
                        <a:lnSpc>
                          <a:spcPct val="100000"/>
                        </a:lnSpc>
                        <a:spcBef>
                          <a:spcPts val="0"/>
                        </a:spcBef>
                        <a:spcAft>
                          <a:spcPts val="0"/>
                        </a:spcAft>
                        <a:buNone/>
                      </a:pPr>
                      <a:r>
                        <a:rPr lang="fr-CA" sz="1000" b="0" i="0" u="none" strike="noStrike" noProof="0">
                          <a:solidFill>
                            <a:srgbClr val="00B050"/>
                          </a:solidFill>
                          <a:latin typeface="Gill Sans MT"/>
                        </a:rPr>
                        <a:t>Décompte moyen de colonies</a:t>
                      </a:r>
                      <a:r>
                        <a:rPr lang="fr-CA" sz="1000" b="0" i="0" u="none" strike="noStrike" noProof="0">
                          <a:latin typeface="Gill Sans MT"/>
                        </a:rPr>
                        <a:t> de Candida a augmenté de façon significative </a:t>
                      </a:r>
                      <a:r>
                        <a:rPr lang="fr-CA" sz="1000" b="0" i="0" u="none" strike="noStrike" noProof="0">
                          <a:solidFill>
                            <a:srgbClr val="00B050"/>
                          </a:solidFill>
                          <a:latin typeface="Gill Sans MT"/>
                        </a:rPr>
                        <a:t>(p=0.001)</a:t>
                      </a:r>
                      <a:endParaRPr lang="fr-CA" sz="1400">
                        <a:solidFill>
                          <a:srgbClr val="00B050"/>
                        </a:solidFill>
                      </a:endParaRPr>
                    </a:p>
                    <a:p>
                      <a:pPr lvl="0" algn="l">
                        <a:lnSpc>
                          <a:spcPct val="100000"/>
                        </a:lnSpc>
                        <a:spcBef>
                          <a:spcPts val="0"/>
                        </a:spcBef>
                        <a:spcAft>
                          <a:spcPts val="0"/>
                        </a:spcAft>
                        <a:buNone/>
                      </a:pPr>
                      <a:endParaRPr lang="fr-CA" sz="1000" b="0" i="0" u="none" strike="noStrike" noProof="0">
                        <a:latin typeface="Gill Sans MT"/>
                      </a:endParaRPr>
                    </a:p>
                    <a:p>
                      <a:pPr lvl="0" algn="l">
                        <a:lnSpc>
                          <a:spcPct val="100000"/>
                        </a:lnSpc>
                        <a:spcBef>
                          <a:spcPts val="0"/>
                        </a:spcBef>
                        <a:spcAft>
                          <a:spcPts val="0"/>
                        </a:spcAft>
                        <a:buNone/>
                      </a:pPr>
                      <a:r>
                        <a:rPr lang="fr-CA" sz="1000" b="0" i="0" u="none" strike="noStrike" noProof="0">
                          <a:solidFill>
                            <a:srgbClr val="FF0000"/>
                          </a:solidFill>
                          <a:latin typeface="Gill Sans MT"/>
                        </a:rPr>
                        <a:t>Aucun cas de VVC clinique rapporté à 3 mois</a:t>
                      </a:r>
                      <a:endParaRPr lang="fr-CA" sz="1400">
                        <a:solidFill>
                          <a:srgbClr val="FF0000"/>
                        </a:solidFill>
                      </a:endParaRPr>
                    </a:p>
                  </a:txBody>
                  <a:tcPr/>
                </a:tc>
                <a:tc>
                  <a:txBody>
                    <a:bodyPr/>
                    <a:lstStyle/>
                    <a:p>
                      <a:pPr lvl="0">
                        <a:buNone/>
                      </a:pPr>
                      <a:r>
                        <a:rPr lang="fr-CA" sz="1000" b="0" i="0" u="none" strike="noStrike" noProof="0">
                          <a:solidFill>
                            <a:srgbClr val="00B050"/>
                          </a:solidFill>
                          <a:latin typeface="Gill Sans MT"/>
                        </a:rPr>
                        <a:t>Augmentation de la présence de Candida </a:t>
                      </a:r>
                      <a:r>
                        <a:rPr lang="fr-CA" sz="1000" b="0" i="0" u="none" strike="noStrike" noProof="0">
                          <a:solidFill>
                            <a:schemeClr val="tx1"/>
                          </a:solidFill>
                          <a:latin typeface="Gill Sans MT"/>
                        </a:rPr>
                        <a:t>sur le long terme (1 à 5 ans) comparativement à avant cette période (CI = 1.1 - 3.5;</a:t>
                      </a:r>
                      <a:r>
                        <a:rPr lang="fr-CA" sz="1000" b="0" i="0" u="none" strike="noStrike" noProof="0">
                          <a:solidFill>
                            <a:srgbClr val="00B050"/>
                          </a:solidFill>
                          <a:latin typeface="Gill Sans MT"/>
                        </a:rPr>
                        <a:t> p = 0.017)</a:t>
                      </a:r>
                      <a:endParaRPr lang="fr-FR" sz="1400">
                        <a:solidFill>
                          <a:srgbClr val="00B050"/>
                        </a:solidFill>
                      </a:endParaRPr>
                    </a:p>
                  </a:txBody>
                  <a:tcPr/>
                </a:tc>
                <a:tc>
                  <a:txBody>
                    <a:bodyPr/>
                    <a:lstStyle/>
                    <a:p>
                      <a:pPr lvl="0" algn="l">
                        <a:lnSpc>
                          <a:spcPct val="100000"/>
                        </a:lnSpc>
                        <a:spcBef>
                          <a:spcPts val="0"/>
                        </a:spcBef>
                        <a:spcAft>
                          <a:spcPts val="0"/>
                        </a:spcAft>
                        <a:buNone/>
                      </a:pPr>
                      <a:r>
                        <a:rPr lang="fr-CA" sz="1000" b="0" i="0" u="none" strike="noStrike" noProof="0" dirty="0">
                          <a:solidFill>
                            <a:srgbClr val="00B050"/>
                          </a:solidFill>
                          <a:latin typeface="Gill Sans MT"/>
                        </a:rPr>
                        <a:t>Cultures + à Candida</a:t>
                      </a:r>
                      <a:r>
                        <a:rPr lang="fr-CA" sz="1000" b="0" i="0" u="none" strike="noStrike" noProof="0" dirty="0">
                          <a:latin typeface="Gill Sans MT"/>
                        </a:rPr>
                        <a:t>: ↑ significativement à 3 mois post-insertion de stérilet (25.3% vs 11.6%, </a:t>
                      </a:r>
                      <a:r>
                        <a:rPr lang="fr-CA" sz="1000" b="0" i="0" u="none" strike="noStrike" noProof="0" dirty="0">
                          <a:solidFill>
                            <a:srgbClr val="00B050"/>
                          </a:solidFill>
                          <a:latin typeface="Gill Sans MT"/>
                        </a:rPr>
                        <a:t>P = 0.007</a:t>
                      </a:r>
                      <a:r>
                        <a:rPr lang="fr-CA" sz="1000" b="0" i="0" u="none" strike="noStrike" noProof="0" dirty="0">
                          <a:latin typeface="Gill Sans MT"/>
                        </a:rPr>
                        <a:t>)</a:t>
                      </a:r>
                      <a:endParaRPr lang="fr-FR" sz="1400" dirty="0"/>
                    </a:p>
                    <a:p>
                      <a:pPr lvl="0" algn="l">
                        <a:lnSpc>
                          <a:spcPct val="100000"/>
                        </a:lnSpc>
                        <a:spcBef>
                          <a:spcPts val="0"/>
                        </a:spcBef>
                        <a:spcAft>
                          <a:spcPts val="0"/>
                        </a:spcAft>
                        <a:buNone/>
                      </a:pPr>
                      <a:endParaRPr lang="fr-CA" sz="1000" b="0" i="0" u="none" strike="noStrike" noProof="0" dirty="0">
                        <a:latin typeface="Gill Sans MT"/>
                      </a:endParaRPr>
                    </a:p>
                    <a:p>
                      <a:pPr lvl="0" algn="l">
                        <a:lnSpc>
                          <a:spcPct val="100000"/>
                        </a:lnSpc>
                        <a:spcBef>
                          <a:spcPts val="0"/>
                        </a:spcBef>
                        <a:spcAft>
                          <a:spcPts val="0"/>
                        </a:spcAft>
                        <a:buNone/>
                      </a:pPr>
                      <a:r>
                        <a:rPr lang="fr-CA" sz="1000" b="0" i="0" u="none" strike="noStrike" noProof="0" dirty="0" err="1">
                          <a:latin typeface="Gill Sans MT"/>
                        </a:rPr>
                        <a:t>Ø</a:t>
                      </a:r>
                      <a:r>
                        <a:rPr lang="fr-CA" sz="1000" b="0" i="0" u="none" strike="noStrike" noProof="0" dirty="0">
                          <a:latin typeface="Gill Sans MT"/>
                        </a:rPr>
                        <a:t> cas </a:t>
                      </a:r>
                      <a:r>
                        <a:rPr lang="fr-CA" sz="1000" b="0" i="0" u="none" strike="noStrike" noProof="0" dirty="0" err="1">
                          <a:latin typeface="Gill Sans MT"/>
                        </a:rPr>
                        <a:t>candidase</a:t>
                      </a:r>
                      <a:r>
                        <a:rPr lang="fr-CA" sz="1000" b="0" i="0" u="none" strike="noStrike" noProof="0" dirty="0">
                          <a:latin typeface="Gill Sans MT"/>
                        </a:rPr>
                        <a:t> clinique au début de l'étude (critère d’exclusion), mais à 3 mois post-insertion, </a:t>
                      </a:r>
                      <a:r>
                        <a:rPr lang="fr-CA" sz="1000" b="0" i="0" u="sng" strike="noStrike" noProof="0" dirty="0">
                          <a:latin typeface="Gill Sans MT"/>
                        </a:rPr>
                        <a:t>14 (58%) des 24 femmes ayant une culture positive au Candida présentaient des </a:t>
                      </a:r>
                      <a:r>
                        <a:rPr lang="fr-CA" sz="1000" b="0" i="0" u="sng" strike="noStrike" noProof="0" dirty="0" err="1">
                          <a:latin typeface="Gill Sans MT"/>
                        </a:rPr>
                        <a:t>sx</a:t>
                      </a:r>
                      <a:r>
                        <a:rPr lang="fr-CA" sz="1000" b="0" i="0" u="sng" strike="noStrike" noProof="0" dirty="0">
                          <a:latin typeface="Gill Sans MT"/>
                        </a:rPr>
                        <a:t> de vulvovaginite </a:t>
                      </a:r>
                      <a:r>
                        <a:rPr lang="fr-CA" sz="1000" b="0" i="0" u="none" strike="noStrike" noProof="0" dirty="0">
                          <a:latin typeface="Gill Sans MT"/>
                        </a:rPr>
                        <a:t>(prurit, pertes vaginales “typiques” et vulvite).</a:t>
                      </a:r>
                      <a:endParaRPr lang="fr-CA" sz="1400" dirty="0"/>
                    </a:p>
                  </a:txBody>
                  <a:tcPr/>
                </a:tc>
                <a:extLst>
                  <a:ext uri="{0D108BD9-81ED-4DB2-BD59-A6C34878D82A}">
                    <a16:rowId xmlns:a16="http://schemas.microsoft.com/office/drawing/2014/main" val="3650389537"/>
                  </a:ext>
                </a:extLst>
              </a:tr>
            </a:tbl>
          </a:graphicData>
        </a:graphic>
      </p:graphicFrame>
    </p:spTree>
    <p:extLst>
      <p:ext uri="{BB962C8B-B14F-4D97-AF65-F5344CB8AC3E}">
        <p14:creationId xmlns:p14="http://schemas.microsoft.com/office/powerpoint/2010/main" val="394298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0E88A30-946B-520F-214A-4A504A702F3B}"/>
              </a:ext>
            </a:extLst>
          </p:cNvPr>
          <p:cNvGraphicFramePr>
            <a:graphicFrameLocks noGrp="1"/>
          </p:cNvGraphicFramePr>
          <p:nvPr>
            <p:ph idx="1"/>
            <p:extLst>
              <p:ext uri="{D42A27DB-BD31-4B8C-83A1-F6EECF244321}">
                <p14:modId xmlns:p14="http://schemas.microsoft.com/office/powerpoint/2010/main" val="3129172257"/>
              </p:ext>
            </p:extLst>
          </p:nvPr>
        </p:nvGraphicFramePr>
        <p:xfrm>
          <a:off x="804332" y="1049473"/>
          <a:ext cx="10583335" cy="4079995"/>
        </p:xfrm>
        <a:graphic>
          <a:graphicData uri="http://schemas.openxmlformats.org/drawingml/2006/table">
            <a:tbl>
              <a:tblPr firstRow="1" bandRow="1">
                <a:tableStyleId>{21E4AEA4-8DFA-4A89-87EB-49C32662AFE0}</a:tableStyleId>
              </a:tblPr>
              <a:tblGrid>
                <a:gridCol w="997936">
                  <a:extLst>
                    <a:ext uri="{9D8B030D-6E8A-4147-A177-3AD203B41FA5}">
                      <a16:colId xmlns:a16="http://schemas.microsoft.com/office/drawing/2014/main" val="4191775167"/>
                    </a:ext>
                  </a:extLst>
                </a:gridCol>
                <a:gridCol w="1884031">
                  <a:extLst>
                    <a:ext uri="{9D8B030D-6E8A-4147-A177-3AD203B41FA5}">
                      <a16:colId xmlns:a16="http://schemas.microsoft.com/office/drawing/2014/main" val="2752887895"/>
                    </a:ext>
                  </a:extLst>
                </a:gridCol>
                <a:gridCol w="1861059">
                  <a:extLst>
                    <a:ext uri="{9D8B030D-6E8A-4147-A177-3AD203B41FA5}">
                      <a16:colId xmlns:a16="http://schemas.microsoft.com/office/drawing/2014/main" val="2955861973"/>
                    </a:ext>
                  </a:extLst>
                </a:gridCol>
                <a:gridCol w="1419650">
                  <a:extLst>
                    <a:ext uri="{9D8B030D-6E8A-4147-A177-3AD203B41FA5}">
                      <a16:colId xmlns:a16="http://schemas.microsoft.com/office/drawing/2014/main" val="1411171385"/>
                    </a:ext>
                  </a:extLst>
                </a:gridCol>
                <a:gridCol w="1679271">
                  <a:extLst>
                    <a:ext uri="{9D8B030D-6E8A-4147-A177-3AD203B41FA5}">
                      <a16:colId xmlns:a16="http://schemas.microsoft.com/office/drawing/2014/main" val="2541828294"/>
                    </a:ext>
                  </a:extLst>
                </a:gridCol>
                <a:gridCol w="2741388">
                  <a:extLst>
                    <a:ext uri="{9D8B030D-6E8A-4147-A177-3AD203B41FA5}">
                      <a16:colId xmlns:a16="http://schemas.microsoft.com/office/drawing/2014/main" val="2380572895"/>
                    </a:ext>
                  </a:extLst>
                </a:gridCol>
              </a:tblGrid>
              <a:tr h="372448">
                <a:tc>
                  <a:txBody>
                    <a:bodyPr/>
                    <a:lstStyle/>
                    <a:p>
                      <a:pPr algn="l" rtl="0" fontAlgn="base"/>
                      <a:r>
                        <a:rPr lang="en-CA" sz="900" b="0">
                          <a:effectLst/>
                        </a:rPr>
                        <a:t>Étude </a:t>
                      </a:r>
                      <a:endParaRPr lang="en-CA" sz="900" b="0" i="0">
                        <a:effectLst/>
                      </a:endParaRPr>
                    </a:p>
                  </a:txBody>
                  <a:tcPr marL="68972" marR="68972" marT="34486" marB="344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lt1"/>
                          </a:solidFill>
                          <a:effectLst/>
                          <a:latin typeface="+mn-lt"/>
                          <a:ea typeface="+mn-ea"/>
                          <a:cs typeface="+mn-cs"/>
                        </a:rPr>
                        <a:t>6. Wei et al (2021)</a:t>
                      </a:r>
                    </a:p>
                  </a:txBody>
                  <a:tcPr marL="68972" marR="68972" marT="34486" marB="34486"/>
                </a:tc>
                <a:tc>
                  <a:txBody>
                    <a:bodyPr/>
                    <a:lstStyle/>
                    <a:p>
                      <a:pPr marL="0" marR="0" lvl="0" indent="0" algn="l">
                        <a:lnSpc>
                          <a:spcPct val="100000"/>
                        </a:lnSpc>
                        <a:spcBef>
                          <a:spcPts val="0"/>
                        </a:spcBef>
                        <a:spcAft>
                          <a:spcPts val="0"/>
                        </a:spcAft>
                        <a:buNone/>
                      </a:pPr>
                      <a:r>
                        <a:rPr lang="en-US" sz="900" b="0" i="0" u="none" strike="noStrike" kern="1200" noProof="0">
                          <a:effectLst/>
                        </a:rPr>
                        <a:t> 7. </a:t>
                      </a:r>
                      <a:r>
                        <a:rPr lang="en-US" sz="900" b="0" i="0" u="none" strike="noStrike" kern="1200" noProof="0" err="1">
                          <a:effectLst/>
                        </a:rPr>
                        <a:t>Alsudani</a:t>
                      </a:r>
                      <a:r>
                        <a:rPr lang="en-US" sz="900" b="0" i="0" u="none" strike="noStrike" kern="1200" noProof="0">
                          <a:effectLst/>
                        </a:rPr>
                        <a:t> et al (2022)</a:t>
                      </a:r>
                      <a:endParaRPr lang="fr-CA" sz="900" b="0" i="0" u="none" strike="noStrike" kern="1200" noProof="0">
                        <a:effectLst/>
                      </a:endParaRPr>
                    </a:p>
                  </a:txBody>
                  <a:tcPr marL="68972" marR="68972" marT="34486" marB="34486"/>
                </a:tc>
                <a:tc>
                  <a:txBody>
                    <a:bodyPr/>
                    <a:lstStyle/>
                    <a:p>
                      <a:pPr lvl="0" algn="l">
                        <a:lnSpc>
                          <a:spcPct val="100000"/>
                        </a:lnSpc>
                        <a:spcBef>
                          <a:spcPts val="0"/>
                        </a:spcBef>
                        <a:spcAft>
                          <a:spcPts val="0"/>
                        </a:spcAft>
                        <a:buNone/>
                      </a:pPr>
                      <a:r>
                        <a:rPr lang="fr-CA" sz="900" b="0" i="0" u="none" strike="noStrike" kern="1200" noProof="0">
                          <a:effectLst/>
                        </a:rPr>
                        <a:t>8. </a:t>
                      </a:r>
                      <a:r>
                        <a:rPr lang="fr-CA" sz="900" b="0" i="0" u="none" strike="noStrike" kern="1200" noProof="0" err="1">
                          <a:effectLst/>
                        </a:rPr>
                        <a:t>Behboudi-Gandevani</a:t>
                      </a:r>
                      <a:r>
                        <a:rPr lang="fr-CA" sz="900" b="0" i="0" u="none" strike="noStrike" kern="1200" noProof="0">
                          <a:effectLst/>
                        </a:rPr>
                        <a:t> et al </a:t>
                      </a:r>
                      <a:r>
                        <a:rPr lang="en-US" sz="900" b="0" i="0" u="none" strike="noStrike" kern="1200" noProof="0">
                          <a:effectLst/>
                        </a:rPr>
                        <a:t>(2014)</a:t>
                      </a:r>
                      <a:endParaRPr lang="fr-CA" sz="900" b="0" i="0" u="none" strike="noStrike" kern="1200" noProof="0">
                        <a:effectLst/>
                      </a:endParaRPr>
                    </a:p>
                  </a:txBody>
                  <a:tcPr marL="68972" marR="68972" marT="34486" marB="34486"/>
                </a:tc>
                <a:tc>
                  <a:txBody>
                    <a:bodyPr/>
                    <a:lstStyle/>
                    <a:p>
                      <a:pPr lvl="0">
                        <a:buNone/>
                      </a:pPr>
                      <a:r>
                        <a:rPr lang="fr-CA" sz="900" b="0" i="0" u="none" strike="noStrike" noProof="0">
                          <a:latin typeface="Gill Sans MT"/>
                        </a:rPr>
                        <a:t>9. Ghislain </a:t>
                      </a:r>
                      <a:r>
                        <a:rPr lang="fr-CA" sz="900" b="0" i="0" u="none" strike="noStrike" noProof="0" err="1">
                          <a:latin typeface="Gill Sans MT"/>
                        </a:rPr>
                        <a:t>Donders</a:t>
                      </a:r>
                      <a:r>
                        <a:rPr lang="fr-CA" sz="900" b="0" i="0" u="none" strike="noStrike" noProof="0">
                          <a:latin typeface="Gill Sans MT"/>
                        </a:rPr>
                        <a:t> et al (2018)</a:t>
                      </a:r>
                      <a:endParaRPr lang="fr-FR" sz="1400"/>
                    </a:p>
                  </a:txBody>
                  <a:tcPr marL="68972" marR="68972" marT="34486" marB="34486"/>
                </a:tc>
                <a:tc>
                  <a:txBody>
                    <a:bodyPr/>
                    <a:lstStyle/>
                    <a:p>
                      <a:pPr lvl="0">
                        <a:buNone/>
                      </a:pPr>
                      <a:r>
                        <a:rPr lang="fr-CA" sz="900" b="0" i="0" u="none" strike="noStrike" noProof="0">
                          <a:latin typeface="Gill Sans MT"/>
                        </a:rPr>
                        <a:t>10. Moradi et al (2019)</a:t>
                      </a:r>
                      <a:endParaRPr lang="fr-FR" sz="1400"/>
                    </a:p>
                  </a:txBody>
                  <a:tcPr marL="68972" marR="68972" marT="34486" marB="34486"/>
                </a:tc>
                <a:extLst>
                  <a:ext uri="{0D108BD9-81ED-4DB2-BD59-A6C34878D82A}">
                    <a16:rowId xmlns:a16="http://schemas.microsoft.com/office/drawing/2014/main" val="2381275710"/>
                  </a:ext>
                </a:extLst>
              </a:tr>
              <a:tr h="1613939">
                <a:tc>
                  <a:txBody>
                    <a:bodyPr/>
                    <a:lstStyle/>
                    <a:p>
                      <a:pPr algn="l" rtl="0" fontAlgn="base"/>
                      <a:r>
                        <a:rPr lang="en-CA" sz="900" b="0">
                          <a:effectLst/>
                        </a:rPr>
                        <a:t>Signification </a:t>
                      </a:r>
                      <a:r>
                        <a:rPr lang="en-CA" sz="900" b="0" err="1">
                          <a:effectLst/>
                        </a:rPr>
                        <a:t>clinique</a:t>
                      </a:r>
                      <a:endParaRPr lang="en-CA" sz="900" b="0" i="0" err="1">
                        <a:effectLst/>
                      </a:endParaRPr>
                    </a:p>
                  </a:txBody>
                  <a:tcPr marL="68972" marR="68972" marT="34486" marB="34486"/>
                </a:tc>
                <a:tc>
                  <a:txBody>
                    <a:bodyPr/>
                    <a:lstStyle/>
                    <a:p>
                      <a:r>
                        <a:rPr lang="fr-CA" sz="900" kern="1200" dirty="0">
                          <a:solidFill>
                            <a:schemeClr val="dk1"/>
                          </a:solidFill>
                          <a:effectLst/>
                          <a:latin typeface="+mn-lt"/>
                          <a:ea typeface="+mn-ea"/>
                          <a:cs typeface="+mn-cs"/>
                        </a:rPr>
                        <a:t>La présence de stérilet peut augmenter la </a:t>
                      </a:r>
                      <a:r>
                        <a:rPr lang="fr-CA" sz="900" b="1" u="sng" kern="1200" dirty="0">
                          <a:solidFill>
                            <a:schemeClr val="dk1"/>
                          </a:solidFill>
                          <a:effectLst/>
                          <a:latin typeface="+mn-lt"/>
                          <a:ea typeface="+mn-ea"/>
                          <a:cs typeface="+mn-cs"/>
                        </a:rPr>
                        <a:t>colonisation</a:t>
                      </a:r>
                      <a:r>
                        <a:rPr lang="fr-CA" sz="900" kern="1200" dirty="0">
                          <a:solidFill>
                            <a:schemeClr val="dk1"/>
                          </a:solidFill>
                          <a:effectLst/>
                          <a:latin typeface="+mn-lt"/>
                          <a:ea typeface="+mn-ea"/>
                          <a:cs typeface="+mn-cs"/>
                        </a:rPr>
                        <a:t> au Candida (</a:t>
                      </a:r>
                      <a:r>
                        <a:rPr lang="fr-CA" sz="900" kern="1200" dirty="0" err="1">
                          <a:solidFill>
                            <a:schemeClr val="dk1"/>
                          </a:solidFill>
                          <a:effectLst/>
                          <a:latin typeface="+mn-lt"/>
                          <a:ea typeface="+mn-ea"/>
                          <a:cs typeface="+mn-cs"/>
                        </a:rPr>
                        <a:t>asx</a:t>
                      </a:r>
                      <a:r>
                        <a:rPr lang="fr-CA" sz="900" kern="1200" dirty="0">
                          <a:solidFill>
                            <a:schemeClr val="dk1"/>
                          </a:solidFill>
                          <a:effectLst/>
                          <a:latin typeface="+mn-lt"/>
                          <a:ea typeface="+mn-ea"/>
                          <a:cs typeface="+mn-cs"/>
                        </a:rPr>
                        <a:t>).</a:t>
                      </a:r>
                    </a:p>
                  </a:txBody>
                  <a:tcPr marL="68972" marR="68972" marT="34486" marB="34486"/>
                </a:tc>
                <a:tc>
                  <a:txBody>
                    <a:bodyPr/>
                    <a:lstStyle/>
                    <a:p>
                      <a:pPr lvl="0">
                        <a:buNone/>
                      </a:pPr>
                      <a:r>
                        <a:rPr lang="fr-CA" sz="900" b="0" i="0" u="none" strike="noStrike" kern="1200" noProof="0" dirty="0">
                          <a:effectLst/>
                        </a:rPr>
                        <a:t>Association entre le stérilet et la présence infection vulvovaginale à candida MAIS</a:t>
                      </a:r>
                    </a:p>
                    <a:p>
                      <a:pPr lvl="0">
                        <a:buNone/>
                      </a:pPr>
                      <a:r>
                        <a:rPr lang="fr-CA" sz="900" b="0" i="0" u="none" strike="noStrike" kern="1200" noProof="0" dirty="0">
                          <a:solidFill>
                            <a:srgbClr val="FF0000"/>
                          </a:solidFill>
                          <a:effectLst/>
                          <a:latin typeface="Gill Sans MT"/>
                        </a:rPr>
                        <a:t>Pas de calcul du P ni d’intervalle de confiance </a:t>
                      </a:r>
                      <a:endParaRPr lang="fr-CA" sz="1400" dirty="0">
                        <a:solidFill>
                          <a:srgbClr val="FF0000"/>
                        </a:solidFill>
                      </a:endParaRPr>
                    </a:p>
                  </a:txBody>
                  <a:tcPr marL="68972" marR="68972" marT="34486" marB="34486"/>
                </a:tc>
                <a:tc>
                  <a:txBody>
                    <a:bodyPr/>
                    <a:lstStyle/>
                    <a:p>
                      <a:pPr marL="0" marR="0" lvl="0" indent="0" algn="l">
                        <a:lnSpc>
                          <a:spcPct val="100000"/>
                        </a:lnSpc>
                        <a:spcBef>
                          <a:spcPts val="0"/>
                        </a:spcBef>
                        <a:spcAft>
                          <a:spcPts val="0"/>
                        </a:spcAft>
                        <a:buNone/>
                      </a:pPr>
                      <a:r>
                        <a:rPr lang="fr-CA" sz="900" b="0" i="0" u="none" strike="noStrike" kern="1200" noProof="0" dirty="0">
                          <a:effectLst/>
                        </a:rPr>
                        <a:t>Peu d’implication clinique car pas de lien entre les cultures positives / décompte des colonies et les VVC</a:t>
                      </a:r>
                    </a:p>
                  </a:txBody>
                  <a:tcPr marL="68972" marR="68972" marT="34486" marB="34486"/>
                </a:tc>
                <a:tc>
                  <a:txBody>
                    <a:bodyPr/>
                    <a:lstStyle/>
                    <a:p>
                      <a:pPr lvl="0">
                        <a:buNone/>
                      </a:pPr>
                      <a:r>
                        <a:rPr lang="fr-CA" sz="900" b="0" i="0" u="none" strike="noStrike" noProof="0">
                          <a:solidFill>
                            <a:srgbClr val="FF0000"/>
                          </a:solidFill>
                          <a:latin typeface="Gill Sans MT"/>
                        </a:rPr>
                        <a:t>Lien entre la colonisation à Candida et la VVC n’a pas été étudié.</a:t>
                      </a:r>
                      <a:r>
                        <a:rPr lang="fr-CA" sz="900" b="0" i="0" u="none" strike="noStrike" noProof="0">
                          <a:latin typeface="Gill Sans MT"/>
                        </a:rPr>
                        <a:t> Par contre, il pourrait être cliniquement pertinent de ne pas recommander le stérilet chez les femmes avec des VVC récurrentes.</a:t>
                      </a:r>
                    </a:p>
                  </a:txBody>
                  <a:tcPr marL="68972" marR="68972" marT="34486" marB="34486"/>
                </a:tc>
                <a:tc>
                  <a:txBody>
                    <a:bodyPr/>
                    <a:lstStyle/>
                    <a:p>
                      <a:pPr lvl="0">
                        <a:buNone/>
                      </a:pPr>
                      <a:r>
                        <a:rPr lang="fr-CA" sz="900" b="1" i="0" u="sng" strike="noStrike" noProof="0" dirty="0">
                          <a:latin typeface="Gill Sans MT"/>
                        </a:rPr>
                        <a:t>Il y aurait une corrélation entre les vulvovaginites à Candida et le stérilet de cuivre à court terme (3 mois post-insertion).</a:t>
                      </a:r>
                    </a:p>
                  </a:txBody>
                  <a:tcPr marL="68972" marR="68972" marT="34486" marB="34486"/>
                </a:tc>
                <a:extLst>
                  <a:ext uri="{0D108BD9-81ED-4DB2-BD59-A6C34878D82A}">
                    <a16:rowId xmlns:a16="http://schemas.microsoft.com/office/drawing/2014/main" val="397352965"/>
                  </a:ext>
                </a:extLst>
              </a:tr>
              <a:tr h="1475996">
                <a:tc>
                  <a:txBody>
                    <a:bodyPr/>
                    <a:lstStyle/>
                    <a:p>
                      <a:pPr algn="l" rtl="0" fontAlgn="base"/>
                      <a:r>
                        <a:rPr lang="en-CA" sz="900" b="0" err="1">
                          <a:effectLst/>
                        </a:rPr>
                        <a:t>Principaux</a:t>
                      </a:r>
                      <a:r>
                        <a:rPr lang="en-CA" sz="900" b="0">
                          <a:effectLst/>
                        </a:rPr>
                        <a:t> </a:t>
                      </a:r>
                      <a:r>
                        <a:rPr lang="en-CA" sz="900" b="0" err="1">
                          <a:effectLst/>
                        </a:rPr>
                        <a:t>biais</a:t>
                      </a:r>
                      <a:r>
                        <a:rPr lang="en-CA" sz="900" b="0">
                          <a:effectLst/>
                        </a:rPr>
                        <a:t>/faiblesses </a:t>
                      </a:r>
                      <a:r>
                        <a:rPr lang="en-CA" sz="900" b="0" err="1">
                          <a:effectLst/>
                        </a:rPr>
                        <a:t>identifiés</a:t>
                      </a:r>
                      <a:endParaRPr lang="en-CA" sz="900" b="0" i="0" err="1">
                        <a:effectLst/>
                      </a:endParaRPr>
                    </a:p>
                  </a:txBody>
                  <a:tcPr marL="68972" marR="68972" marT="34486" marB="34486"/>
                </a:tc>
                <a:tc>
                  <a:txBody>
                    <a:bodyPr/>
                    <a:lstStyle/>
                    <a:p>
                      <a:r>
                        <a:rPr lang="fr-CA" sz="900" kern="1200">
                          <a:solidFill>
                            <a:schemeClr val="dk1"/>
                          </a:solidFill>
                          <a:effectLst/>
                          <a:latin typeface="+mn-lt"/>
                          <a:ea typeface="+mn-ea"/>
                          <a:cs typeface="+mn-cs"/>
                        </a:rPr>
                        <a:t>Besoin d'une étude de plus grande envergure et durée pour conclure</a:t>
                      </a:r>
                    </a:p>
                    <a:p>
                      <a:r>
                        <a:rPr lang="fr-CA" sz="900" kern="1200">
                          <a:solidFill>
                            <a:schemeClr val="dk1"/>
                          </a:solidFill>
                          <a:effectLst/>
                          <a:latin typeface="+mn-lt"/>
                          <a:ea typeface="+mn-ea"/>
                          <a:cs typeface="+mn-cs"/>
                        </a:rPr>
                        <a:t>Court terme (3 mois)</a:t>
                      </a:r>
                    </a:p>
                    <a:p>
                      <a:pPr fontAlgn="t"/>
                      <a:r>
                        <a:rPr lang="en-CA" sz="900" b="0" err="1">
                          <a:effectLst/>
                        </a:rPr>
                        <a:t>Exclu</a:t>
                      </a:r>
                      <a:r>
                        <a:rPr lang="en-CA" sz="900" b="0">
                          <a:effectLst/>
                        </a:rPr>
                        <a:t> les </a:t>
                      </a:r>
                      <a:r>
                        <a:rPr lang="en-CA" sz="900" b="0" err="1">
                          <a:effectLst/>
                        </a:rPr>
                        <a:t>personnes</a:t>
                      </a:r>
                      <a:r>
                        <a:rPr lang="en-CA" sz="900" b="0">
                          <a:effectLst/>
                        </a:rPr>
                        <a:t> avec FDR </a:t>
                      </a:r>
                    </a:p>
                    <a:p>
                      <a:pPr fontAlgn="t"/>
                      <a:r>
                        <a:rPr lang="en-CA" sz="900" b="0">
                          <a:solidFill>
                            <a:srgbClr val="FF0000"/>
                          </a:solidFill>
                          <a:effectLst/>
                        </a:rPr>
                        <a:t>Pas de proportion de </a:t>
                      </a:r>
                      <a:r>
                        <a:rPr lang="en-CA" sz="900" b="0" err="1">
                          <a:solidFill>
                            <a:srgbClr val="FF0000"/>
                          </a:solidFill>
                          <a:effectLst/>
                        </a:rPr>
                        <a:t>vaginite</a:t>
                      </a:r>
                      <a:r>
                        <a:rPr lang="en-CA" sz="900" b="0">
                          <a:solidFill>
                            <a:srgbClr val="FF0000"/>
                          </a:solidFill>
                          <a:effectLst/>
                        </a:rPr>
                        <a:t> </a:t>
                      </a:r>
                      <a:r>
                        <a:rPr lang="en-CA" sz="900" b="0" err="1">
                          <a:solidFill>
                            <a:srgbClr val="FF0000"/>
                          </a:solidFill>
                          <a:effectLst/>
                        </a:rPr>
                        <a:t>sx</a:t>
                      </a:r>
                      <a:endParaRPr lang="en-CA" sz="900" b="0">
                        <a:solidFill>
                          <a:srgbClr val="FF0000"/>
                        </a:solidFill>
                        <a:effectLst/>
                      </a:endParaRPr>
                    </a:p>
                  </a:txBody>
                  <a:tcPr marL="68972" marR="68972" marT="34486" marB="34486"/>
                </a:tc>
                <a:tc>
                  <a:txBody>
                    <a:bodyPr/>
                    <a:lstStyle/>
                    <a:p>
                      <a:pPr marL="0" lvl="0" indent="0" algn="l">
                        <a:lnSpc>
                          <a:spcPct val="100000"/>
                        </a:lnSpc>
                        <a:spcBef>
                          <a:spcPts val="0"/>
                        </a:spcBef>
                        <a:spcAft>
                          <a:spcPts val="0"/>
                        </a:spcAft>
                        <a:buNone/>
                      </a:pPr>
                      <a:r>
                        <a:rPr lang="fr-CA" sz="900" b="0" i="0" u="none" strike="noStrike" noProof="0">
                          <a:latin typeface="Gill Sans MT"/>
                        </a:rPr>
                        <a:t>Manque de puissance de l’étude </a:t>
                      </a:r>
                    </a:p>
                    <a:p>
                      <a:pPr marL="0" lvl="0" indent="0" algn="l">
                        <a:lnSpc>
                          <a:spcPct val="100000"/>
                        </a:lnSpc>
                        <a:spcBef>
                          <a:spcPts val="0"/>
                        </a:spcBef>
                        <a:spcAft>
                          <a:spcPts val="0"/>
                        </a:spcAft>
                        <a:buNone/>
                      </a:pPr>
                      <a:r>
                        <a:rPr lang="fr-CA" sz="900" b="0" i="0" u="none" strike="noStrike" noProof="0">
                          <a:latin typeface="Gill Sans MT"/>
                        </a:rPr>
                        <a:t>Ø critères d’exclusion sauf l’âge</a:t>
                      </a:r>
                    </a:p>
                    <a:p>
                      <a:pPr marL="0" lvl="0" indent="0" algn="l">
                        <a:lnSpc>
                          <a:spcPct val="100000"/>
                        </a:lnSpc>
                        <a:spcBef>
                          <a:spcPts val="0"/>
                        </a:spcBef>
                        <a:spcAft>
                          <a:spcPts val="0"/>
                        </a:spcAft>
                        <a:buNone/>
                      </a:pPr>
                      <a:r>
                        <a:rPr lang="fr-CA" sz="900" b="0" i="0" u="none" strike="noStrike" noProof="0">
                          <a:latin typeface="Gill Sans MT"/>
                        </a:rPr>
                        <a:t>Pas de définition claire de « symptômes de vulvovaginite »</a:t>
                      </a:r>
                    </a:p>
                    <a:p>
                      <a:pPr marL="0" lvl="0" indent="0" algn="l">
                        <a:lnSpc>
                          <a:spcPct val="100000"/>
                        </a:lnSpc>
                        <a:spcBef>
                          <a:spcPts val="0"/>
                        </a:spcBef>
                        <a:spcAft>
                          <a:spcPts val="0"/>
                        </a:spcAft>
                        <a:buNone/>
                      </a:pPr>
                      <a:r>
                        <a:rPr lang="fr-CA" sz="900" b="0" i="0" u="none" strike="noStrike" noProof="0">
                          <a:latin typeface="Gill Sans MT"/>
                        </a:rPr>
                        <a:t>Biais de confusion : Pas de réduction des biais en prenant compte de d’autres facteurs de risque</a:t>
                      </a:r>
                    </a:p>
                    <a:p>
                      <a:pPr marL="0" lvl="0" indent="0" algn="l">
                        <a:lnSpc>
                          <a:spcPct val="100000"/>
                        </a:lnSpc>
                        <a:spcBef>
                          <a:spcPts val="0"/>
                        </a:spcBef>
                        <a:spcAft>
                          <a:spcPts val="0"/>
                        </a:spcAft>
                        <a:buNone/>
                      </a:pPr>
                      <a:r>
                        <a:rPr lang="fr-CA" sz="900" b="0" i="0" u="none" strike="noStrike" noProof="0">
                          <a:latin typeface="Gill Sans MT"/>
                        </a:rPr>
                        <a:t>Biais de recrutement (1 milieu hospitalier uniquement)</a:t>
                      </a:r>
                    </a:p>
                  </a:txBody>
                  <a:tcPr marL="68972" marR="68972" marT="34486" marB="34486"/>
                </a:tc>
                <a:tc>
                  <a:txBody>
                    <a:bodyPr/>
                    <a:lstStyle/>
                    <a:p>
                      <a:pPr lvl="0" algn="l">
                        <a:lnSpc>
                          <a:spcPct val="100000"/>
                        </a:lnSpc>
                        <a:spcBef>
                          <a:spcPts val="0"/>
                        </a:spcBef>
                        <a:spcAft>
                          <a:spcPts val="0"/>
                        </a:spcAft>
                        <a:buNone/>
                      </a:pPr>
                      <a:r>
                        <a:rPr lang="fr-CA" sz="900" b="0" i="0" u="none" strike="noStrike" noProof="0">
                          <a:latin typeface="Gill Sans MT"/>
                        </a:rPr>
                        <a:t>Pas de groupe de contrôle</a:t>
                      </a:r>
                    </a:p>
                    <a:p>
                      <a:pPr lvl="0" algn="l">
                        <a:lnSpc>
                          <a:spcPct val="100000"/>
                        </a:lnSpc>
                        <a:spcBef>
                          <a:spcPts val="0"/>
                        </a:spcBef>
                        <a:spcAft>
                          <a:spcPts val="0"/>
                        </a:spcAft>
                        <a:buNone/>
                      </a:pPr>
                      <a:r>
                        <a:rPr lang="fr-CA" sz="900" b="0" i="0" u="none" strike="noStrike" noProof="0">
                          <a:latin typeface="Gill Sans MT"/>
                        </a:rPr>
                        <a:t>Étude de courte durée (3 mois)</a:t>
                      </a:r>
                    </a:p>
                    <a:p>
                      <a:pPr lvl="0" algn="l">
                        <a:lnSpc>
                          <a:spcPct val="100000"/>
                        </a:lnSpc>
                        <a:spcBef>
                          <a:spcPts val="0"/>
                        </a:spcBef>
                        <a:spcAft>
                          <a:spcPts val="0"/>
                        </a:spcAft>
                        <a:buNone/>
                      </a:pPr>
                      <a:r>
                        <a:rPr lang="fr-CA" sz="900" b="0" i="0" u="none" strike="noStrike" noProof="0">
                          <a:latin typeface="Gill Sans MT"/>
                        </a:rPr>
                        <a:t>Population avec caractéristiques différentes des femmes canadiennes (pas d’emploi, exclusivement multipares)</a:t>
                      </a:r>
                    </a:p>
                  </a:txBody>
                  <a:tcPr marL="68972" marR="68972" marT="34486" marB="34486"/>
                </a:tc>
                <a:tc>
                  <a:txBody>
                    <a:bodyPr/>
                    <a:lstStyle/>
                    <a:p>
                      <a:pPr lvl="0" algn="l">
                        <a:lnSpc>
                          <a:spcPct val="100000"/>
                        </a:lnSpc>
                        <a:spcBef>
                          <a:spcPts val="0"/>
                        </a:spcBef>
                        <a:spcAft>
                          <a:spcPts val="0"/>
                        </a:spcAft>
                        <a:buNone/>
                      </a:pPr>
                      <a:r>
                        <a:rPr lang="fr-CA" sz="900" b="0" i="0" u="none" strike="noStrike" noProof="0">
                          <a:latin typeface="Gill Sans MT"/>
                        </a:rPr>
                        <a:t>Pas de groupe contrôle</a:t>
                      </a:r>
                    </a:p>
                    <a:p>
                      <a:pPr lvl="0" algn="l">
                        <a:lnSpc>
                          <a:spcPct val="100000"/>
                        </a:lnSpc>
                        <a:spcBef>
                          <a:spcPts val="0"/>
                        </a:spcBef>
                        <a:spcAft>
                          <a:spcPts val="0"/>
                        </a:spcAft>
                        <a:buNone/>
                      </a:pPr>
                      <a:r>
                        <a:rPr lang="fr-CA" sz="900" b="0" i="0" u="none" strike="noStrike" noProof="0">
                          <a:latin typeface="Gill Sans MT"/>
                        </a:rPr>
                        <a:t>Pas de critères d’inclusion / exclusion clairs</a:t>
                      </a:r>
                    </a:p>
                    <a:p>
                      <a:pPr lvl="0">
                        <a:buNone/>
                      </a:pPr>
                      <a:endParaRPr lang="fr-CA" sz="900"/>
                    </a:p>
                  </a:txBody>
                  <a:tcPr marL="68972" marR="68972" marT="34486" marB="34486"/>
                </a:tc>
                <a:tc>
                  <a:txBody>
                    <a:bodyPr/>
                    <a:lstStyle/>
                    <a:p>
                      <a:pPr marL="0" lvl="0" indent="0" algn="l">
                        <a:lnSpc>
                          <a:spcPct val="100000"/>
                        </a:lnSpc>
                        <a:spcBef>
                          <a:spcPts val="0"/>
                        </a:spcBef>
                        <a:spcAft>
                          <a:spcPts val="0"/>
                        </a:spcAft>
                        <a:buNone/>
                      </a:pPr>
                      <a:r>
                        <a:rPr lang="fr-CA" sz="900" b="0" i="0" u="none" strike="noStrike" noProof="0">
                          <a:latin typeface="Gill Sans MT"/>
                        </a:rPr>
                        <a:t>Exclusion des femmes qui ont utilisé des ATB/ATF alors qu’elles avaient le stérilet = sous-estime probablement le nombre de femmes qui auraient eu une culture positive</a:t>
                      </a:r>
                    </a:p>
                    <a:p>
                      <a:pPr marL="0" lvl="0" indent="0" algn="l">
                        <a:lnSpc>
                          <a:spcPct val="100000"/>
                        </a:lnSpc>
                        <a:spcBef>
                          <a:spcPts val="0"/>
                        </a:spcBef>
                        <a:spcAft>
                          <a:spcPts val="0"/>
                        </a:spcAft>
                        <a:buNone/>
                      </a:pPr>
                      <a:r>
                        <a:rPr lang="fr-CA" sz="900" b="0" i="0" u="none" strike="noStrike" noProof="0">
                          <a:latin typeface="Gill Sans MT"/>
                        </a:rPr>
                        <a:t>Contre-indications au stérilet de cuivre telles que multiples partenaires sexuels/ antécédent ITSS?</a:t>
                      </a:r>
                    </a:p>
                    <a:p>
                      <a:pPr marL="0" lvl="0" indent="0" algn="l">
                        <a:lnSpc>
                          <a:spcPct val="100000"/>
                        </a:lnSpc>
                        <a:spcBef>
                          <a:spcPts val="0"/>
                        </a:spcBef>
                        <a:spcAft>
                          <a:spcPts val="0"/>
                        </a:spcAft>
                        <a:buNone/>
                      </a:pPr>
                      <a:r>
                        <a:rPr lang="fr-CA" sz="900" b="0" i="0" u="none" strike="noStrike" noProof="0">
                          <a:latin typeface="Gill Sans MT"/>
                        </a:rPr>
                        <a:t>Pas de groupe contrôle</a:t>
                      </a:r>
                    </a:p>
                    <a:p>
                      <a:pPr marL="0" lvl="0" indent="0" algn="l">
                        <a:lnSpc>
                          <a:spcPct val="100000"/>
                        </a:lnSpc>
                        <a:spcBef>
                          <a:spcPts val="0"/>
                        </a:spcBef>
                        <a:spcAft>
                          <a:spcPts val="0"/>
                        </a:spcAft>
                        <a:buNone/>
                      </a:pPr>
                      <a:r>
                        <a:rPr lang="fr-CA" sz="900" b="0" i="0" u="none" strike="noStrike" noProof="0">
                          <a:latin typeface="Gill Sans MT"/>
                        </a:rPr>
                        <a:t>Étude de courte durée </a:t>
                      </a:r>
                    </a:p>
                  </a:txBody>
                  <a:tcPr marL="68972" marR="68972" marT="34486" marB="34486"/>
                </a:tc>
                <a:extLst>
                  <a:ext uri="{0D108BD9-81ED-4DB2-BD59-A6C34878D82A}">
                    <a16:rowId xmlns:a16="http://schemas.microsoft.com/office/drawing/2014/main" val="3437982937"/>
                  </a:ext>
                </a:extLst>
              </a:tr>
              <a:tr h="372448">
                <a:tc>
                  <a:txBody>
                    <a:bodyPr/>
                    <a:lstStyle/>
                    <a:p>
                      <a:pPr algn="l" rtl="0" fontAlgn="base"/>
                      <a:r>
                        <a:rPr lang="en-CA" sz="900" b="0" i="0">
                          <a:effectLst/>
                        </a:rPr>
                        <a:t>Forces</a:t>
                      </a:r>
                    </a:p>
                  </a:txBody>
                  <a:tcPr marL="68972" marR="68972" marT="34486" marB="34486"/>
                </a:tc>
                <a:tc>
                  <a:txBody>
                    <a:bodyPr/>
                    <a:lstStyle/>
                    <a:p>
                      <a:pPr fontAlgn="t"/>
                      <a:r>
                        <a:rPr lang="en-CA" sz="900">
                          <a:effectLst/>
                        </a:rPr>
                        <a:t>Devis </a:t>
                      </a:r>
                    </a:p>
                    <a:p>
                      <a:pPr fontAlgn="t"/>
                      <a:r>
                        <a:rPr lang="en-CA" sz="900" err="1">
                          <a:solidFill>
                            <a:srgbClr val="00B050"/>
                          </a:solidFill>
                          <a:effectLst/>
                        </a:rPr>
                        <a:t>Comparatif</a:t>
                      </a:r>
                      <a:r>
                        <a:rPr lang="en-CA" sz="900">
                          <a:solidFill>
                            <a:srgbClr val="00B050"/>
                          </a:solidFill>
                          <a:effectLst/>
                        </a:rPr>
                        <a:t> </a:t>
                      </a:r>
                      <a:r>
                        <a:rPr lang="en-CA" sz="900" err="1">
                          <a:solidFill>
                            <a:srgbClr val="00B050"/>
                          </a:solidFill>
                          <a:effectLst/>
                        </a:rPr>
                        <a:t>avant</a:t>
                      </a:r>
                      <a:r>
                        <a:rPr lang="en-CA" sz="900">
                          <a:solidFill>
                            <a:srgbClr val="00B050"/>
                          </a:solidFill>
                          <a:effectLst/>
                        </a:rPr>
                        <a:t>-après insertion</a:t>
                      </a:r>
                    </a:p>
                  </a:txBody>
                  <a:tcPr marL="68972" marR="68972" marT="34486" marB="34486"/>
                </a:tc>
                <a:tc>
                  <a:txBody>
                    <a:bodyPr/>
                    <a:lstStyle/>
                    <a:p>
                      <a:endParaRPr lang="fr-CA" sz="900"/>
                    </a:p>
                  </a:txBody>
                  <a:tcPr marL="68972" marR="68972" marT="34486" marB="34486"/>
                </a:tc>
                <a:tc>
                  <a:txBody>
                    <a:bodyPr/>
                    <a:lstStyle/>
                    <a:p>
                      <a:endParaRPr lang="fr-CA" sz="900"/>
                    </a:p>
                  </a:txBody>
                  <a:tcPr marL="68972" marR="68972" marT="34486" marB="34486"/>
                </a:tc>
                <a:tc>
                  <a:txBody>
                    <a:bodyPr/>
                    <a:lstStyle/>
                    <a:p>
                      <a:r>
                        <a:rPr lang="fr-CA" sz="900">
                          <a:solidFill>
                            <a:srgbClr val="00B050"/>
                          </a:solidFill>
                        </a:rPr>
                        <a:t>Étude sur le court et long terme (ad 5 ans)</a:t>
                      </a:r>
                    </a:p>
                    <a:p>
                      <a:pPr lvl="0">
                        <a:buNone/>
                      </a:pPr>
                      <a:r>
                        <a:rPr lang="fr-CA" sz="900" b="0" i="0" u="none" strike="noStrike" noProof="0">
                          <a:solidFill>
                            <a:schemeClr val="tx1"/>
                          </a:solidFill>
                          <a:latin typeface="Gill Sans MT"/>
                        </a:rPr>
                        <a:t># de patiente</a:t>
                      </a:r>
                      <a:endParaRPr lang="en-US" sz="900" b="0" i="0" u="none" strike="noStrike" noProof="0">
                        <a:solidFill>
                          <a:srgbClr val="000000"/>
                        </a:solidFill>
                        <a:latin typeface="Gill Sans MT"/>
                      </a:endParaRPr>
                    </a:p>
                    <a:p>
                      <a:pPr lvl="0">
                        <a:buNone/>
                      </a:pPr>
                      <a:r>
                        <a:rPr lang="fr-CA" sz="900" b="0" i="0" u="none" strike="noStrike" noProof="0">
                          <a:solidFill>
                            <a:schemeClr val="tx1"/>
                          </a:solidFill>
                          <a:latin typeface="Gill Sans MT"/>
                        </a:rPr>
                        <a:t>Population similaire à la notre</a:t>
                      </a:r>
                      <a:endParaRPr lang="fr-CA"/>
                    </a:p>
                  </a:txBody>
                  <a:tcPr marL="68972" marR="68972" marT="34486" marB="34486"/>
                </a:tc>
                <a:tc>
                  <a:txBody>
                    <a:bodyPr/>
                    <a:lstStyle/>
                    <a:p>
                      <a:r>
                        <a:rPr lang="fr-CA" sz="900" dirty="0">
                          <a:solidFill>
                            <a:srgbClr val="00B050"/>
                          </a:solidFill>
                        </a:rPr>
                        <a:t>Étudie également les </a:t>
                      </a:r>
                      <a:r>
                        <a:rPr lang="fr-CA" sz="900" dirty="0" err="1">
                          <a:solidFill>
                            <a:srgbClr val="00B050"/>
                          </a:solidFill>
                        </a:rPr>
                        <a:t>sx</a:t>
                      </a:r>
                      <a:r>
                        <a:rPr lang="fr-CA" sz="900" dirty="0">
                          <a:solidFill>
                            <a:srgbClr val="00B050"/>
                          </a:solidFill>
                        </a:rPr>
                        <a:t> cliniques de la VVC </a:t>
                      </a:r>
                    </a:p>
                  </a:txBody>
                  <a:tcPr marL="68972" marR="68972" marT="34486" marB="34486"/>
                </a:tc>
                <a:extLst>
                  <a:ext uri="{0D108BD9-81ED-4DB2-BD59-A6C34878D82A}">
                    <a16:rowId xmlns:a16="http://schemas.microsoft.com/office/drawing/2014/main" val="958367585"/>
                  </a:ext>
                </a:extLst>
              </a:tr>
            </a:tbl>
          </a:graphicData>
        </a:graphic>
      </p:graphicFrame>
    </p:spTree>
    <p:extLst>
      <p:ext uri="{BB962C8B-B14F-4D97-AF65-F5344CB8AC3E}">
        <p14:creationId xmlns:p14="http://schemas.microsoft.com/office/powerpoint/2010/main" val="94560669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2DC566-E0A9-257C-E6BC-BDE24C582EE3}"/>
              </a:ext>
            </a:extLst>
          </p:cNvPr>
          <p:cNvSpPr>
            <a:spLocks noGrp="1"/>
          </p:cNvSpPr>
          <p:nvPr>
            <p:ph type="title"/>
          </p:nvPr>
        </p:nvSpPr>
        <p:spPr>
          <a:xfrm>
            <a:off x="2231136" y="964692"/>
            <a:ext cx="7729728" cy="1188720"/>
          </a:xfrm>
        </p:spPr>
        <p:txBody>
          <a:bodyPr>
            <a:normAutofit/>
          </a:bodyPr>
          <a:lstStyle/>
          <a:p>
            <a:r>
              <a:rPr lang="fr-CA">
                <a:ea typeface="+mj-lt"/>
                <a:cs typeface="+mj-lt"/>
              </a:rPr>
              <a:t>Ghislain Donders et al (2018)</a:t>
            </a:r>
            <a:endParaRPr lang="fr-FR"/>
          </a:p>
        </p:txBody>
      </p:sp>
      <p:pic>
        <p:nvPicPr>
          <p:cNvPr id="4" name="Image 4" descr="Chart, line chart&#10;&#10;Description automatically generated">
            <a:extLst>
              <a:ext uri="{FF2B5EF4-FFF2-40B4-BE49-F238E27FC236}">
                <a16:creationId xmlns:a16="http://schemas.microsoft.com/office/drawing/2014/main" id="{5B55C01A-8988-990C-E23A-734A1DAAC165}"/>
              </a:ext>
            </a:extLst>
          </p:cNvPr>
          <p:cNvPicPr>
            <a:picLocks noGrp="1" noChangeAspect="1"/>
          </p:cNvPicPr>
          <p:nvPr>
            <p:ph idx="1"/>
          </p:nvPr>
        </p:nvPicPr>
        <p:blipFill>
          <a:blip r:embed="rId4"/>
          <a:stretch>
            <a:fillRect/>
          </a:stretch>
        </p:blipFill>
        <p:spPr>
          <a:xfrm>
            <a:off x="4497878" y="2638425"/>
            <a:ext cx="3196245" cy="2685038"/>
          </a:xfrm>
        </p:spPr>
      </p:pic>
      <p:pic>
        <p:nvPicPr>
          <p:cNvPr id="5" name="Image 5">
            <a:extLst>
              <a:ext uri="{FF2B5EF4-FFF2-40B4-BE49-F238E27FC236}">
                <a16:creationId xmlns:a16="http://schemas.microsoft.com/office/drawing/2014/main" id="{08A4F5DB-7351-DA0E-8C33-F6E123BAAF58}"/>
              </a:ext>
            </a:extLst>
          </p:cNvPr>
          <p:cNvPicPr>
            <a:picLocks noChangeAspect="1"/>
          </p:cNvPicPr>
          <p:nvPr/>
        </p:nvPicPr>
        <p:blipFill>
          <a:blip r:embed="rId5"/>
          <a:stretch>
            <a:fillRect/>
          </a:stretch>
        </p:blipFill>
        <p:spPr>
          <a:xfrm>
            <a:off x="2536607" y="5327591"/>
            <a:ext cx="7118786" cy="418582"/>
          </a:xfrm>
          <a:prstGeom prst="rect">
            <a:avLst/>
          </a:prstGeom>
        </p:spPr>
      </p:pic>
    </p:spTree>
    <p:extLst>
      <p:ext uri="{BB962C8B-B14F-4D97-AF65-F5344CB8AC3E}">
        <p14:creationId xmlns:p14="http://schemas.microsoft.com/office/powerpoint/2010/main" val="1813370077"/>
      </p:ext>
    </p:extLst>
  </p:cSld>
  <p:clrMapOvr>
    <a:masterClrMapping/>
  </p:clrMapOvr>
  <mc:AlternateContent xmlns:mc="http://schemas.openxmlformats.org/markup-compatibility/2006" xmlns:p14="http://schemas.microsoft.com/office/powerpoint/2010/main">
    <mc:Choice Requires="p14">
      <p:transition spd="slow" p14:dur="2000" advTm="14180"/>
    </mc:Choice>
    <mc:Fallback xmlns="">
      <p:transition spd="slow" advTm="14180"/>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819BA09-9B6D-EC13-60C2-E240A97C9026}"/>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Moradi et al (2019)</a:t>
            </a:r>
          </a:p>
        </p:txBody>
      </p:sp>
      <p:pic>
        <p:nvPicPr>
          <p:cNvPr id="4" name="Image 4">
            <a:extLst>
              <a:ext uri="{FF2B5EF4-FFF2-40B4-BE49-F238E27FC236}">
                <a16:creationId xmlns:a16="http://schemas.microsoft.com/office/drawing/2014/main" id="{28B8D1A2-DABA-C5F9-22D8-325E87F05685}"/>
              </a:ext>
            </a:extLst>
          </p:cNvPr>
          <p:cNvPicPr>
            <a:picLocks noGrp="1" noChangeAspect="1"/>
          </p:cNvPicPr>
          <p:nvPr>
            <p:ph idx="1"/>
          </p:nvPr>
        </p:nvPicPr>
        <p:blipFill>
          <a:blip r:embed="rId3"/>
          <a:stretch>
            <a:fillRect/>
          </a:stretch>
        </p:blipFill>
        <p:spPr>
          <a:xfrm>
            <a:off x="635267" y="1567185"/>
            <a:ext cx="10921466" cy="1447092"/>
          </a:xfrm>
          <a:prstGeom prst="rect">
            <a:avLst/>
          </a:prstGeom>
        </p:spPr>
      </p:pic>
    </p:spTree>
    <p:extLst>
      <p:ext uri="{BB962C8B-B14F-4D97-AF65-F5344CB8AC3E}">
        <p14:creationId xmlns:p14="http://schemas.microsoft.com/office/powerpoint/2010/main" val="124760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2BC3A-A8EC-DB69-9C91-39E63A32F47D}"/>
              </a:ext>
            </a:extLst>
          </p:cNvPr>
          <p:cNvSpPr>
            <a:spLocks noGrp="1"/>
          </p:cNvSpPr>
          <p:nvPr>
            <p:ph type="title"/>
          </p:nvPr>
        </p:nvSpPr>
        <p:spPr>
          <a:xfrm>
            <a:off x="2231136" y="964692"/>
            <a:ext cx="7729728" cy="1188720"/>
          </a:xfrm>
        </p:spPr>
        <p:txBody>
          <a:bodyPr>
            <a:normAutofit/>
          </a:bodyPr>
          <a:lstStyle/>
          <a:p>
            <a:r>
              <a:rPr lang="fr-CA">
                <a:cs typeface="Calibri Light"/>
              </a:rPr>
              <a:t>Forces des études</a:t>
            </a:r>
            <a:endParaRPr lang="fr-CA"/>
          </a:p>
        </p:txBody>
      </p:sp>
      <p:graphicFrame>
        <p:nvGraphicFramePr>
          <p:cNvPr id="5" name="Espace réservé du contenu 2">
            <a:extLst>
              <a:ext uri="{FF2B5EF4-FFF2-40B4-BE49-F238E27FC236}">
                <a16:creationId xmlns:a16="http://schemas.microsoft.com/office/drawing/2014/main" id="{6DA0F3D6-FF53-A183-3893-91DB82695BAA}"/>
              </a:ext>
            </a:extLst>
          </p:cNvPr>
          <p:cNvGraphicFramePr>
            <a:graphicFrameLocks noGrp="1"/>
          </p:cNvGraphicFramePr>
          <p:nvPr>
            <p:ph idx="1"/>
            <p:extLst>
              <p:ext uri="{D42A27DB-BD31-4B8C-83A1-F6EECF244321}">
                <p14:modId xmlns:p14="http://schemas.microsoft.com/office/powerpoint/2010/main" val="8463727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4521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5E2E9-2DC6-FA04-4B1B-C12A01C6D583}"/>
              </a:ext>
            </a:extLst>
          </p:cNvPr>
          <p:cNvSpPr>
            <a:spLocks noGrp="1"/>
          </p:cNvSpPr>
          <p:nvPr>
            <p:ph type="title"/>
          </p:nvPr>
        </p:nvSpPr>
        <p:spPr>
          <a:xfrm>
            <a:off x="829781" y="2708804"/>
            <a:ext cx="3698803" cy="1440394"/>
          </a:xfrm>
          <a:noFill/>
          <a:ln>
            <a:solidFill>
              <a:schemeClr val="tx1"/>
            </a:solidFill>
          </a:ln>
        </p:spPr>
        <p:txBody>
          <a:bodyPr>
            <a:normAutofit/>
          </a:bodyPr>
          <a:lstStyle/>
          <a:p>
            <a:r>
              <a:rPr lang="fr-CA" sz="2400">
                <a:solidFill>
                  <a:schemeClr val="tx1"/>
                </a:solidFill>
                <a:cs typeface="Calibri Light"/>
              </a:rPr>
              <a:t>Faiblesses des études</a:t>
            </a:r>
            <a:endParaRPr lang="fr-CA" sz="2400">
              <a:solidFill>
                <a:schemeClr val="tx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8DFE5A4-E958-45BD-34C0-3457545FE063}"/>
              </a:ext>
            </a:extLst>
          </p:cNvPr>
          <p:cNvSpPr>
            <a:spLocks noGrp="1"/>
          </p:cNvSpPr>
          <p:nvPr>
            <p:ph idx="1"/>
          </p:nvPr>
        </p:nvSpPr>
        <p:spPr>
          <a:xfrm>
            <a:off x="6049182" y="802638"/>
            <a:ext cx="5408696" cy="5252722"/>
          </a:xfrm>
        </p:spPr>
        <p:txBody>
          <a:bodyPr vert="horz" lIns="91440" tIns="45720" rIns="91440" bIns="45720" rtlCol="0" anchor="ctr">
            <a:normAutofit/>
          </a:bodyPr>
          <a:lstStyle/>
          <a:p>
            <a:r>
              <a:rPr lang="fr-CA">
                <a:solidFill>
                  <a:schemeClr val="bg1"/>
                </a:solidFill>
              </a:rPr>
              <a:t>Aucune étude provenant de l’Amérique du Nord. </a:t>
            </a:r>
          </a:p>
          <a:p>
            <a:pPr lvl="1"/>
            <a:r>
              <a:rPr lang="fr-CA">
                <a:solidFill>
                  <a:schemeClr val="bg1"/>
                </a:solidFill>
              </a:rPr>
              <a:t>Pas les mêmes caractéristiques socio-démographiques, application limitée à notre population</a:t>
            </a:r>
          </a:p>
          <a:p>
            <a:r>
              <a:rPr lang="fr-CA">
                <a:solidFill>
                  <a:schemeClr val="bg1"/>
                </a:solidFill>
              </a:rPr>
              <a:t>Biais de </a:t>
            </a:r>
            <a:r>
              <a:rPr lang="fr-CA" err="1">
                <a:solidFill>
                  <a:schemeClr val="bg1"/>
                </a:solidFill>
              </a:rPr>
              <a:t>Neyman</a:t>
            </a:r>
            <a:r>
              <a:rPr lang="fr-CA">
                <a:solidFill>
                  <a:schemeClr val="bg1"/>
                </a:solidFill>
              </a:rPr>
              <a:t> (exclusion quasi-systématique de personnes étant à risque de Candida)</a:t>
            </a:r>
          </a:p>
          <a:p>
            <a:r>
              <a:rPr lang="fr-CA">
                <a:solidFill>
                  <a:schemeClr val="bg1"/>
                </a:solidFill>
              </a:rPr>
              <a:t>Simple insu (obligatoire)</a:t>
            </a:r>
          </a:p>
          <a:p>
            <a:r>
              <a:rPr lang="fr-CA">
                <a:solidFill>
                  <a:schemeClr val="bg1"/>
                </a:solidFill>
              </a:rPr>
              <a:t>Doute éthique sur méthodologie (usage de spéculum: pas absolument nécessaire)</a:t>
            </a:r>
          </a:p>
          <a:p>
            <a:r>
              <a:rPr lang="fr-CA">
                <a:solidFill>
                  <a:schemeClr val="bg1"/>
                </a:solidFill>
              </a:rPr>
              <a:t>Peu de groupes contrôle</a:t>
            </a:r>
          </a:p>
          <a:p>
            <a:r>
              <a:rPr lang="fr-CA">
                <a:solidFill>
                  <a:schemeClr val="bg1"/>
                </a:solidFill>
              </a:rPr>
              <a:t>Certaines méthodes et critères diagnostics de faible qualité </a:t>
            </a:r>
          </a:p>
          <a:p>
            <a:r>
              <a:rPr lang="fr-CA">
                <a:solidFill>
                  <a:schemeClr val="bg1"/>
                </a:solidFill>
              </a:rPr>
              <a:t>Études démontrant la présence ou non de Candida, mais peu le corrélaient ensuite avec la présence clinique de </a:t>
            </a:r>
            <a:r>
              <a:rPr lang="fr-CA" err="1">
                <a:solidFill>
                  <a:schemeClr val="bg1"/>
                </a:solidFill>
              </a:rPr>
              <a:t>sx</a:t>
            </a:r>
            <a:r>
              <a:rPr lang="fr-CA">
                <a:solidFill>
                  <a:schemeClr val="bg1"/>
                </a:solidFill>
              </a:rPr>
              <a:t> de vulvovaginite</a:t>
            </a:r>
          </a:p>
          <a:p>
            <a:pPr lvl="1"/>
            <a:endParaRPr lang="fr-CA">
              <a:solidFill>
                <a:schemeClr val="bg1"/>
              </a:solidFill>
            </a:endParaRPr>
          </a:p>
        </p:txBody>
      </p:sp>
    </p:spTree>
    <p:extLst>
      <p:ext uri="{BB962C8B-B14F-4D97-AF65-F5344CB8AC3E}">
        <p14:creationId xmlns:p14="http://schemas.microsoft.com/office/powerpoint/2010/main" val="550047789"/>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FEF85-70F7-DE23-685E-B92EEB6995EB}"/>
              </a:ext>
            </a:extLst>
          </p:cNvPr>
          <p:cNvSpPr>
            <a:spLocks noGrp="1"/>
          </p:cNvSpPr>
          <p:nvPr>
            <p:ph type="title"/>
          </p:nvPr>
        </p:nvSpPr>
        <p:spPr>
          <a:xfrm>
            <a:off x="829781" y="2708804"/>
            <a:ext cx="3698803" cy="1440394"/>
          </a:xfrm>
          <a:noFill/>
          <a:ln>
            <a:solidFill>
              <a:schemeClr val="tx1"/>
            </a:solidFill>
          </a:ln>
        </p:spPr>
        <p:txBody>
          <a:bodyPr>
            <a:normAutofit/>
          </a:bodyPr>
          <a:lstStyle/>
          <a:p>
            <a:r>
              <a:rPr lang="fr-CA" sz="2400">
                <a:solidFill>
                  <a:schemeClr val="tx1"/>
                </a:solidFill>
              </a:rPr>
              <a:t>Déroulement de la présentation</a:t>
            </a:r>
          </a:p>
        </p:txBody>
      </p:sp>
      <p:sp>
        <p:nvSpPr>
          <p:cNvPr id="14"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BB9DA84-1B75-230F-22B4-489766FED249}"/>
              </a:ext>
            </a:extLst>
          </p:cNvPr>
          <p:cNvSpPr>
            <a:spLocks noGrp="1"/>
          </p:cNvSpPr>
          <p:nvPr>
            <p:ph idx="1"/>
          </p:nvPr>
        </p:nvSpPr>
        <p:spPr>
          <a:xfrm>
            <a:off x="6049182" y="802638"/>
            <a:ext cx="5408696" cy="5252722"/>
          </a:xfrm>
        </p:spPr>
        <p:txBody>
          <a:bodyPr vert="horz" lIns="91440" tIns="45720" rIns="91440" bIns="45720" rtlCol="0" anchor="ctr">
            <a:normAutofit/>
          </a:bodyPr>
          <a:lstStyle/>
          <a:p>
            <a:r>
              <a:rPr lang="fr-FR">
                <a:solidFill>
                  <a:schemeClr val="bg1"/>
                </a:solidFill>
                <a:ea typeface="+mn-lt"/>
                <a:cs typeface="+mn-lt"/>
              </a:rPr>
              <a:t>Introduction</a:t>
            </a:r>
            <a:endParaRPr lang="en-US">
              <a:solidFill>
                <a:schemeClr val="bg1"/>
              </a:solidFill>
              <a:ea typeface="+mn-lt"/>
              <a:cs typeface="+mn-lt"/>
            </a:endParaRPr>
          </a:p>
          <a:p>
            <a:r>
              <a:rPr lang="fr-FR">
                <a:solidFill>
                  <a:schemeClr val="bg1"/>
                </a:solidFill>
                <a:ea typeface="+mn-lt"/>
                <a:cs typeface="+mn-lt"/>
              </a:rPr>
              <a:t>Méthodologie</a:t>
            </a:r>
            <a:endParaRPr lang="en-US">
              <a:solidFill>
                <a:schemeClr val="bg1"/>
              </a:solidFill>
              <a:ea typeface="+mn-lt"/>
              <a:cs typeface="+mn-lt"/>
            </a:endParaRPr>
          </a:p>
          <a:p>
            <a:r>
              <a:rPr lang="fr-FR">
                <a:solidFill>
                  <a:schemeClr val="bg1"/>
                </a:solidFill>
                <a:ea typeface="+mn-lt"/>
                <a:cs typeface="+mn-lt"/>
              </a:rPr>
              <a:t>Résultats</a:t>
            </a:r>
            <a:endParaRPr lang="en-US">
              <a:solidFill>
                <a:schemeClr val="bg1"/>
              </a:solidFill>
              <a:ea typeface="+mn-lt"/>
              <a:cs typeface="+mn-lt"/>
            </a:endParaRPr>
          </a:p>
          <a:p>
            <a:r>
              <a:rPr lang="fr-FR">
                <a:solidFill>
                  <a:schemeClr val="bg1"/>
                </a:solidFill>
                <a:ea typeface="+mn-lt"/>
                <a:cs typeface="+mn-lt"/>
              </a:rPr>
              <a:t>Discussion</a:t>
            </a:r>
            <a:endParaRPr lang="en-US">
              <a:solidFill>
                <a:schemeClr val="bg1"/>
              </a:solidFill>
              <a:ea typeface="+mn-lt"/>
              <a:cs typeface="+mn-lt"/>
            </a:endParaRPr>
          </a:p>
          <a:p>
            <a:r>
              <a:rPr lang="fr-FR">
                <a:solidFill>
                  <a:schemeClr val="bg1"/>
                </a:solidFill>
                <a:ea typeface="+mn-lt"/>
                <a:cs typeface="+mn-lt"/>
              </a:rPr>
              <a:t>Conclusion</a:t>
            </a:r>
            <a:endParaRPr lang="en-US">
              <a:solidFill>
                <a:schemeClr val="bg1"/>
              </a:solidFill>
              <a:ea typeface="+mn-lt"/>
              <a:cs typeface="+mn-lt"/>
            </a:endParaRPr>
          </a:p>
          <a:p>
            <a:r>
              <a:rPr lang="fr-FR">
                <a:solidFill>
                  <a:schemeClr val="bg1"/>
                </a:solidFill>
                <a:ea typeface="+mn-lt"/>
                <a:cs typeface="+mn-lt"/>
              </a:rPr>
              <a:t>Bibliographie</a:t>
            </a:r>
          </a:p>
          <a:p>
            <a:endParaRPr lang="fr-FR">
              <a:solidFill>
                <a:schemeClr val="bg1"/>
              </a:solidFill>
              <a:ea typeface="+mn-lt"/>
              <a:cs typeface="+mn-lt"/>
            </a:endParaRPr>
          </a:p>
          <a:p>
            <a:pPr marL="0" indent="0">
              <a:buNone/>
            </a:pPr>
            <a:r>
              <a:rPr lang="fr-FR">
                <a:solidFill>
                  <a:schemeClr val="bg1"/>
                </a:solidFill>
                <a:ea typeface="+mn-lt"/>
                <a:cs typeface="+mn-lt"/>
              </a:rPr>
              <a:t>Note : nous n’avons aucun conflit d’intérêt </a:t>
            </a:r>
            <a:endParaRPr lang="fr-CA">
              <a:solidFill>
                <a:schemeClr val="bg1"/>
              </a:solidFill>
            </a:endParaRPr>
          </a:p>
        </p:txBody>
      </p:sp>
    </p:spTree>
    <p:extLst>
      <p:ext uri="{BB962C8B-B14F-4D97-AF65-F5344CB8AC3E}">
        <p14:creationId xmlns:p14="http://schemas.microsoft.com/office/powerpoint/2010/main" val="21121001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9C809-0BA9-75EE-3573-A137B0D52C08}"/>
              </a:ext>
            </a:extLst>
          </p:cNvPr>
          <p:cNvSpPr>
            <a:spLocks noGrp="1"/>
          </p:cNvSpPr>
          <p:nvPr>
            <p:ph type="title"/>
          </p:nvPr>
        </p:nvSpPr>
        <p:spPr/>
        <p:txBody>
          <a:bodyPr/>
          <a:lstStyle/>
          <a:p>
            <a:r>
              <a:rPr lang="fr-CA">
                <a:cs typeface="Calibri Light"/>
              </a:rPr>
              <a:t>Conclusion</a:t>
            </a:r>
            <a:endParaRPr lang="fr-CA"/>
          </a:p>
        </p:txBody>
      </p:sp>
      <p:graphicFrame>
        <p:nvGraphicFramePr>
          <p:cNvPr id="28" name="Espace réservé du contenu 2">
            <a:extLst>
              <a:ext uri="{FF2B5EF4-FFF2-40B4-BE49-F238E27FC236}">
                <a16:creationId xmlns:a16="http://schemas.microsoft.com/office/drawing/2014/main" id="{C3A5DAFF-9EB5-853F-B4B2-124EBD64B47F}"/>
              </a:ext>
            </a:extLst>
          </p:cNvPr>
          <p:cNvGraphicFramePr>
            <a:graphicFrameLocks noGrp="1"/>
          </p:cNvGraphicFramePr>
          <p:nvPr>
            <p:ph idx="1"/>
            <p:extLst>
              <p:ext uri="{D42A27DB-BD31-4B8C-83A1-F6EECF244321}">
                <p14:modId xmlns:p14="http://schemas.microsoft.com/office/powerpoint/2010/main" val="659002754"/>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pied de page 3">
            <a:extLst>
              <a:ext uri="{FF2B5EF4-FFF2-40B4-BE49-F238E27FC236}">
                <a16:creationId xmlns:a16="http://schemas.microsoft.com/office/drawing/2014/main" id="{072CA3CE-E842-E91D-BB0F-38DE2626C96B}"/>
              </a:ext>
            </a:extLst>
          </p:cNvPr>
          <p:cNvSpPr>
            <a:spLocks noGrp="1"/>
          </p:cNvSpPr>
          <p:nvPr>
            <p:ph type="ftr" sz="quarter" idx="11"/>
          </p:nvPr>
        </p:nvSpPr>
        <p:spPr>
          <a:xfrm>
            <a:off x="1600200" y="6106812"/>
            <a:ext cx="9725566" cy="449436"/>
          </a:xfrm>
        </p:spPr>
        <p:txBody>
          <a:bodyPr/>
          <a:lstStyle/>
          <a:p>
            <a:pPr algn="r"/>
            <a:endParaRPr lang="fr-CA">
              <a:solidFill>
                <a:srgbClr val="000000">
                  <a:alpha val="70000"/>
                </a:srgbClr>
              </a:solidFill>
            </a:endParaRPr>
          </a:p>
          <a:p>
            <a:r>
              <a:rPr lang="fr-CA">
                <a:ea typeface="+mn-lt"/>
                <a:cs typeface="+mn-lt"/>
              </a:rPr>
              <a:t> 1. Farr A, Effendy I, Frey Tirri B, Hof H, Mayser P, Petricevic L, et al. Guideline: Vulvovaginal candidosis (AWMF 015/072, level S2k). Mycoses. juin 2021;64(6):583‑602.</a:t>
            </a:r>
            <a:endParaRPr lang="fr-CA">
              <a:solidFill>
                <a:srgbClr val="000000">
                  <a:alpha val="70000"/>
                </a:srgbClr>
              </a:solidFill>
            </a:endParaRPr>
          </a:p>
          <a:p>
            <a:pPr marL="228600" indent="-228600">
              <a:buAutoNum type="arabicPeriod"/>
            </a:pPr>
            <a:endParaRPr lang="fr-CA">
              <a:solidFill>
                <a:srgbClr val="000000">
                  <a:alpha val="70000"/>
                </a:srgbClr>
              </a:solidFill>
            </a:endParaRPr>
          </a:p>
        </p:txBody>
      </p:sp>
    </p:spTree>
    <p:extLst>
      <p:ext uri="{BB962C8B-B14F-4D97-AF65-F5344CB8AC3E}">
        <p14:creationId xmlns:p14="http://schemas.microsoft.com/office/powerpoint/2010/main" val="110414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FFC39F-2ADE-99A7-F762-EA807E5CC4A2}"/>
              </a:ext>
            </a:extLst>
          </p:cNvPr>
          <p:cNvSpPr>
            <a:spLocks noGrp="1"/>
          </p:cNvSpPr>
          <p:nvPr>
            <p:ph type="title"/>
          </p:nvPr>
        </p:nvSpPr>
        <p:spPr>
          <a:xfrm>
            <a:off x="2231136" y="173937"/>
            <a:ext cx="7729728" cy="1188720"/>
          </a:xfrm>
        </p:spPr>
        <p:txBody>
          <a:bodyPr/>
          <a:lstStyle/>
          <a:p>
            <a:r>
              <a:rPr lang="fr-CA">
                <a:cs typeface="Calibri Light"/>
              </a:rPr>
              <a:t>Bibliographie</a:t>
            </a:r>
            <a:endParaRPr lang="fr-CA"/>
          </a:p>
        </p:txBody>
      </p:sp>
      <p:sp>
        <p:nvSpPr>
          <p:cNvPr id="3" name="Espace réservé du contenu 2">
            <a:extLst>
              <a:ext uri="{FF2B5EF4-FFF2-40B4-BE49-F238E27FC236}">
                <a16:creationId xmlns:a16="http://schemas.microsoft.com/office/drawing/2014/main" id="{0884C227-717E-27DE-B89B-589962BA93B3}"/>
              </a:ext>
            </a:extLst>
          </p:cNvPr>
          <p:cNvSpPr>
            <a:spLocks noGrp="1"/>
          </p:cNvSpPr>
          <p:nvPr>
            <p:ph idx="1"/>
          </p:nvPr>
        </p:nvSpPr>
        <p:spPr>
          <a:xfrm>
            <a:off x="635250" y="1502436"/>
            <a:ext cx="10892745" cy="5268495"/>
          </a:xfrm>
        </p:spPr>
        <p:txBody>
          <a:bodyPr vert="horz" lIns="91440" tIns="45720" rIns="91440" bIns="45720" rtlCol="0" anchor="t">
            <a:noAutofit/>
          </a:bodyPr>
          <a:lstStyle/>
          <a:p>
            <a:pPr marL="342900" indent="-342900">
              <a:buFont typeface="+mj-lt"/>
              <a:buAutoNum type="arabicPeriod"/>
            </a:pPr>
            <a:r>
              <a:rPr lang="en-CA" sz="1000">
                <a:solidFill>
                  <a:schemeClr val="tx1"/>
                </a:solidFill>
                <a:effectLst/>
              </a:rPr>
              <a:t>Sobel JD. Vulvovaginal </a:t>
            </a:r>
            <a:r>
              <a:rPr lang="en-CA" sz="1000" err="1">
                <a:solidFill>
                  <a:schemeClr val="tx1"/>
                </a:solidFill>
                <a:effectLst/>
              </a:rPr>
              <a:t>candidosis</a:t>
            </a:r>
            <a:r>
              <a:rPr lang="en-CA" sz="1000">
                <a:solidFill>
                  <a:schemeClr val="tx1"/>
                </a:solidFill>
                <a:effectLst/>
              </a:rPr>
              <a:t>. The Lancet. 9 </a:t>
            </a:r>
            <a:r>
              <a:rPr lang="en-CA" sz="1000" err="1">
                <a:solidFill>
                  <a:schemeClr val="tx1"/>
                </a:solidFill>
                <a:effectLst/>
              </a:rPr>
              <a:t>juin</a:t>
            </a:r>
            <a:r>
              <a:rPr lang="en-CA" sz="1000">
                <a:solidFill>
                  <a:schemeClr val="tx1"/>
                </a:solidFill>
                <a:effectLst/>
              </a:rPr>
              <a:t> 2007;369(9577):1961‑71.</a:t>
            </a:r>
          </a:p>
          <a:p>
            <a:pPr marL="342900" indent="-342900">
              <a:buFont typeface="+mj-lt"/>
              <a:buAutoNum type="arabicPeriod"/>
            </a:pPr>
            <a:r>
              <a:rPr lang="en-CA" sz="1000" err="1">
                <a:solidFill>
                  <a:schemeClr val="tx1"/>
                </a:solidFill>
                <a:effectLst/>
              </a:rPr>
              <a:t>Nyirjesy</a:t>
            </a:r>
            <a:r>
              <a:rPr lang="en-CA" sz="1000">
                <a:solidFill>
                  <a:schemeClr val="tx1"/>
                </a:solidFill>
                <a:effectLst/>
              </a:rPr>
              <a:t> P, Brookhart C, Lazenby G, </a:t>
            </a:r>
            <a:r>
              <a:rPr lang="en-CA" sz="1000" err="1">
                <a:solidFill>
                  <a:schemeClr val="tx1"/>
                </a:solidFill>
                <a:effectLst/>
              </a:rPr>
              <a:t>Schwebke</a:t>
            </a:r>
            <a:r>
              <a:rPr lang="en-CA" sz="1000">
                <a:solidFill>
                  <a:schemeClr val="tx1"/>
                </a:solidFill>
                <a:effectLst/>
              </a:rPr>
              <a:t> J, Sobel JD. Vulvovaginal Candidiasis: A Review of the Evidence for the 2021 Centers for Disease Control and Prevention of Sexually Transmitted Infections Treatment Guidelines. Clinical Infectious Diseases. 15 </a:t>
            </a:r>
            <a:r>
              <a:rPr lang="en-CA" sz="1000" err="1">
                <a:solidFill>
                  <a:schemeClr val="tx1"/>
                </a:solidFill>
                <a:effectLst/>
              </a:rPr>
              <a:t>avr</a:t>
            </a:r>
            <a:r>
              <a:rPr lang="en-CA" sz="1000">
                <a:solidFill>
                  <a:schemeClr val="tx1"/>
                </a:solidFill>
                <a:effectLst/>
              </a:rPr>
              <a:t> 2022;74(Supplement_2):S162‑8.</a:t>
            </a:r>
          </a:p>
          <a:p>
            <a:pPr marL="342900" indent="-342900">
              <a:buFont typeface="+mj-lt"/>
              <a:buAutoNum type="arabicPeriod"/>
            </a:pPr>
            <a:r>
              <a:rPr lang="en-CA" sz="1000">
                <a:solidFill>
                  <a:schemeClr val="tx1"/>
                </a:solidFill>
                <a:effectLst/>
              </a:rPr>
              <a:t>Portrait des </a:t>
            </a:r>
            <a:r>
              <a:rPr lang="en-CA" sz="1000" err="1">
                <a:solidFill>
                  <a:schemeClr val="tx1"/>
                </a:solidFill>
                <a:effectLst/>
              </a:rPr>
              <a:t>Québécoises</a:t>
            </a:r>
            <a:r>
              <a:rPr lang="en-CA" sz="1000">
                <a:solidFill>
                  <a:schemeClr val="tx1"/>
                </a:solidFill>
                <a:effectLst/>
              </a:rPr>
              <a:t> </a:t>
            </a:r>
            <a:r>
              <a:rPr lang="en-CA" sz="1000" err="1">
                <a:solidFill>
                  <a:schemeClr val="tx1"/>
                </a:solidFill>
                <a:effectLst/>
              </a:rPr>
              <a:t>Édition</a:t>
            </a:r>
            <a:r>
              <a:rPr lang="en-CA" sz="1000">
                <a:solidFill>
                  <a:schemeClr val="tx1"/>
                </a:solidFill>
                <a:effectLst/>
              </a:rPr>
              <a:t> 2021 - Femmes et </a:t>
            </a:r>
            <a:r>
              <a:rPr lang="en-CA" sz="1000" err="1">
                <a:solidFill>
                  <a:schemeClr val="tx1"/>
                </a:solidFill>
                <a:effectLst/>
              </a:rPr>
              <a:t>santé</a:t>
            </a:r>
            <a:r>
              <a:rPr lang="en-CA" sz="1000">
                <a:solidFill>
                  <a:schemeClr val="tx1"/>
                </a:solidFill>
                <a:effectLst/>
              </a:rPr>
              <a:t>. URL : https://</a:t>
            </a:r>
            <a:r>
              <a:rPr lang="en-CA" sz="1000" err="1">
                <a:solidFill>
                  <a:schemeClr val="tx1"/>
                </a:solidFill>
                <a:effectLst/>
              </a:rPr>
              <a:t>csf.gouv.qc.ca</a:t>
            </a:r>
            <a:r>
              <a:rPr lang="en-CA" sz="1000">
                <a:solidFill>
                  <a:schemeClr val="tx1"/>
                </a:solidFill>
                <a:effectLst/>
              </a:rPr>
              <a:t>/wp-content/uploads/portrait-</a:t>
            </a:r>
            <a:r>
              <a:rPr lang="en-CA" sz="1000" err="1">
                <a:solidFill>
                  <a:schemeClr val="tx1"/>
                </a:solidFill>
                <a:effectLst/>
              </a:rPr>
              <a:t>quebecoise</a:t>
            </a:r>
            <a:r>
              <a:rPr lang="en-CA" sz="1000">
                <a:solidFill>
                  <a:schemeClr val="tx1"/>
                </a:solidFill>
                <a:effectLst/>
              </a:rPr>
              <a:t>-edition-</a:t>
            </a:r>
            <a:r>
              <a:rPr lang="en-CA" sz="1000" err="1">
                <a:solidFill>
                  <a:schemeClr val="tx1"/>
                </a:solidFill>
                <a:effectLst/>
              </a:rPr>
              <a:t>sante.pdf</a:t>
            </a:r>
            <a:endParaRPr lang="en-US" sz="1000">
              <a:solidFill>
                <a:schemeClr val="tx1"/>
              </a:solidFill>
              <a:effectLst/>
              <a:latin typeface="Gill Sans MT"/>
            </a:endParaRPr>
          </a:p>
          <a:p>
            <a:pPr marL="342900" indent="-342900">
              <a:buFont typeface="+mj-lt"/>
              <a:buAutoNum type="arabicPeriod"/>
            </a:pPr>
            <a:r>
              <a:rPr lang="en-US" sz="1000">
                <a:solidFill>
                  <a:schemeClr val="tx1"/>
                </a:solidFill>
                <a:effectLst/>
                <a:latin typeface="Gill Sans MT"/>
                <a:cs typeface="Calibri"/>
              </a:rPr>
              <a:t>Wei T, Wang H, Wen B. Comparison of copper IUDs and hormonal IUDs in prevalence of Candida species in cervicovaginal smears. Cell Mol Biol (Noisy-le-grand). 2 </a:t>
            </a:r>
            <a:r>
              <a:rPr lang="en-US" sz="1000" err="1">
                <a:solidFill>
                  <a:schemeClr val="tx1"/>
                </a:solidFill>
                <a:effectLst/>
                <a:latin typeface="Gill Sans MT"/>
                <a:cs typeface="Calibri"/>
              </a:rPr>
              <a:t>janv</a:t>
            </a:r>
            <a:r>
              <a:rPr lang="en-US" sz="1000">
                <a:solidFill>
                  <a:schemeClr val="tx1"/>
                </a:solidFill>
                <a:effectLst/>
                <a:latin typeface="Gill Sans MT"/>
                <a:cs typeface="Calibri"/>
              </a:rPr>
              <a:t> 2022;67(4):130</a:t>
            </a:r>
            <a:r>
              <a:rPr lang="en-US" sz="1000">
                <a:solidFill>
                  <a:schemeClr val="tx1"/>
                </a:solidFill>
                <a:effectLst/>
                <a:latin typeface="Gill Sans MT"/>
                <a:ea typeface="Cambria Math"/>
              </a:rPr>
              <a:t>‑</a:t>
            </a:r>
            <a:r>
              <a:rPr lang="en-US" sz="1000">
                <a:solidFill>
                  <a:schemeClr val="tx1"/>
                </a:solidFill>
                <a:effectLst/>
                <a:latin typeface="Gill Sans MT"/>
                <a:cs typeface="Calibri"/>
              </a:rPr>
              <a:t>4.</a:t>
            </a:r>
          </a:p>
          <a:p>
            <a:pPr marL="342900" indent="-342900">
              <a:buFont typeface="+mj-lt"/>
              <a:buAutoNum type="arabicPeriod"/>
            </a:pPr>
            <a:r>
              <a:rPr lang="en-US" sz="1000">
                <a:solidFill>
                  <a:schemeClr val="tx1"/>
                </a:solidFill>
                <a:effectLst/>
                <a:latin typeface="Gill Sans MT"/>
                <a:cs typeface="Calibri"/>
              </a:rPr>
              <a:t>Abdul-Aziz M, </a:t>
            </a:r>
            <a:r>
              <a:rPr lang="en-US" sz="1000" err="1">
                <a:solidFill>
                  <a:schemeClr val="tx1"/>
                </a:solidFill>
                <a:effectLst/>
                <a:latin typeface="Gill Sans MT"/>
                <a:cs typeface="Calibri"/>
              </a:rPr>
              <a:t>Mahdy</a:t>
            </a:r>
            <a:r>
              <a:rPr lang="en-US" sz="1000">
                <a:solidFill>
                  <a:schemeClr val="tx1"/>
                </a:solidFill>
                <a:effectLst/>
                <a:latin typeface="Gill Sans MT"/>
                <a:cs typeface="Calibri"/>
              </a:rPr>
              <a:t> MAK, Abdul-Ghani R, </a:t>
            </a:r>
            <a:r>
              <a:rPr lang="en-US" sz="1000" err="1">
                <a:solidFill>
                  <a:schemeClr val="tx1"/>
                </a:solidFill>
                <a:effectLst/>
                <a:latin typeface="Gill Sans MT"/>
                <a:cs typeface="Calibri"/>
              </a:rPr>
              <a:t>Alhilali</a:t>
            </a:r>
            <a:r>
              <a:rPr lang="en-US" sz="1000">
                <a:solidFill>
                  <a:schemeClr val="tx1"/>
                </a:solidFill>
                <a:effectLst/>
                <a:latin typeface="Gill Sans MT"/>
                <a:cs typeface="Calibri"/>
              </a:rPr>
              <a:t> NA, Al-</a:t>
            </a:r>
            <a:r>
              <a:rPr lang="en-US" sz="1000" err="1">
                <a:solidFill>
                  <a:schemeClr val="tx1"/>
                </a:solidFill>
                <a:effectLst/>
                <a:latin typeface="Gill Sans MT"/>
                <a:cs typeface="Calibri"/>
              </a:rPr>
              <a:t>Mujahed</a:t>
            </a:r>
            <a:r>
              <a:rPr lang="en-US" sz="1000">
                <a:solidFill>
                  <a:schemeClr val="tx1"/>
                </a:solidFill>
                <a:effectLst/>
                <a:latin typeface="Gill Sans MT"/>
                <a:cs typeface="Calibri"/>
              </a:rPr>
              <a:t> LKA, </a:t>
            </a:r>
            <a:r>
              <a:rPr lang="en-US" sz="1000" err="1">
                <a:solidFill>
                  <a:schemeClr val="tx1"/>
                </a:solidFill>
                <a:effectLst/>
                <a:latin typeface="Gill Sans MT"/>
                <a:cs typeface="Calibri"/>
              </a:rPr>
              <a:t>Alabsi</a:t>
            </a:r>
            <a:r>
              <a:rPr lang="en-US" sz="1000">
                <a:solidFill>
                  <a:schemeClr val="tx1"/>
                </a:solidFill>
                <a:effectLst/>
                <a:latin typeface="Gill Sans MT"/>
                <a:cs typeface="Calibri"/>
              </a:rPr>
              <a:t> SA, et al. Bacterial vaginosis, vulvovaginal candidiasis and </a:t>
            </a:r>
            <a:r>
              <a:rPr lang="en-US" sz="1000" err="1">
                <a:solidFill>
                  <a:schemeClr val="tx1"/>
                </a:solidFill>
                <a:effectLst/>
                <a:latin typeface="Gill Sans MT"/>
                <a:cs typeface="Calibri"/>
              </a:rPr>
              <a:t>trichomonal</a:t>
            </a:r>
            <a:r>
              <a:rPr lang="en-US" sz="1000">
                <a:solidFill>
                  <a:schemeClr val="tx1"/>
                </a:solidFill>
                <a:effectLst/>
                <a:latin typeface="Gill Sans MT"/>
                <a:cs typeface="Calibri"/>
              </a:rPr>
              <a:t> vaginitis among reproductive-aged women seeking primary healthcare in Sana’a city, Yemen. BMC Infect Dis. 22 oct 2019;19(1):879.</a:t>
            </a:r>
          </a:p>
          <a:p>
            <a:pPr marL="342900" indent="-342900">
              <a:buFont typeface="+mj-lt"/>
              <a:buAutoNum type="arabicPeriod"/>
            </a:pPr>
            <a:r>
              <a:rPr lang="en-US" sz="1000" err="1">
                <a:solidFill>
                  <a:schemeClr val="tx1"/>
                </a:solidFill>
                <a:ea typeface="+mn-lt"/>
                <a:cs typeface="+mn-lt"/>
              </a:rPr>
              <a:t>Alsudani</a:t>
            </a:r>
            <a:r>
              <a:rPr lang="en-US" sz="1000">
                <a:solidFill>
                  <a:schemeClr val="tx1"/>
                </a:solidFill>
                <a:ea typeface="+mn-lt"/>
                <a:cs typeface="+mn-lt"/>
              </a:rPr>
              <a:t> AA, Al-</a:t>
            </a:r>
            <a:r>
              <a:rPr lang="en-US" sz="1000" err="1">
                <a:solidFill>
                  <a:schemeClr val="tx1"/>
                </a:solidFill>
                <a:ea typeface="+mn-lt"/>
                <a:cs typeface="+mn-lt"/>
              </a:rPr>
              <a:t>Awsi</a:t>
            </a:r>
            <a:r>
              <a:rPr lang="en-US" sz="1000">
                <a:solidFill>
                  <a:schemeClr val="tx1"/>
                </a:solidFill>
                <a:ea typeface="+mn-lt"/>
                <a:cs typeface="+mn-lt"/>
              </a:rPr>
              <a:t> GRL. Detection of Candida spp. that causes vulvovaginitis in women that use contraceptive methods. </a:t>
            </a:r>
            <a:r>
              <a:rPr lang="fr-FR" sz="1000" err="1">
                <a:solidFill>
                  <a:schemeClr val="tx1"/>
                </a:solidFill>
                <a:ea typeface="+mn-lt"/>
                <a:cs typeface="+mn-lt"/>
              </a:rPr>
              <a:t>Wiad</a:t>
            </a:r>
            <a:r>
              <a:rPr lang="fr-FR" sz="1000">
                <a:solidFill>
                  <a:schemeClr val="tx1"/>
                </a:solidFill>
                <a:ea typeface="+mn-lt"/>
                <a:cs typeface="+mn-lt"/>
              </a:rPr>
              <a:t> Lek. 2022;75(8 pt 2):19659.</a:t>
            </a:r>
            <a:endParaRPr lang="fr-CA" sz="1000">
              <a:solidFill>
                <a:schemeClr val="tx1"/>
              </a:solidFill>
              <a:ea typeface="+mn-lt"/>
              <a:cs typeface="+mn-lt"/>
            </a:endParaRPr>
          </a:p>
          <a:p>
            <a:pPr marL="342900" indent="-342900">
              <a:buFont typeface="+mj-lt"/>
              <a:buAutoNum type="arabicPeriod"/>
            </a:pPr>
            <a:r>
              <a:rPr lang="en-US" sz="1000" err="1">
                <a:solidFill>
                  <a:schemeClr val="tx1"/>
                </a:solidFill>
                <a:ea typeface="+mn-lt"/>
                <a:cs typeface="+mn-lt"/>
              </a:rPr>
              <a:t>Behboudi-Gandevani</a:t>
            </a:r>
            <a:r>
              <a:rPr lang="en-US" sz="1000">
                <a:solidFill>
                  <a:schemeClr val="tx1"/>
                </a:solidFill>
                <a:ea typeface="+mn-lt"/>
                <a:cs typeface="+mn-lt"/>
              </a:rPr>
              <a:t> S, Imani S, Moghaddam-</a:t>
            </a:r>
            <a:r>
              <a:rPr lang="en-US" sz="1000" err="1">
                <a:solidFill>
                  <a:schemeClr val="tx1"/>
                </a:solidFill>
                <a:ea typeface="+mn-lt"/>
                <a:cs typeface="+mn-lt"/>
              </a:rPr>
              <a:t>Banaem</a:t>
            </a:r>
            <a:r>
              <a:rPr lang="en-US" sz="1000">
                <a:solidFill>
                  <a:schemeClr val="tx1"/>
                </a:solidFill>
                <a:ea typeface="+mn-lt"/>
                <a:cs typeface="+mn-lt"/>
              </a:rPr>
              <a:t> L, </a:t>
            </a:r>
            <a:r>
              <a:rPr lang="en-US" sz="1000" err="1">
                <a:solidFill>
                  <a:schemeClr val="tx1"/>
                </a:solidFill>
                <a:ea typeface="+mn-lt"/>
                <a:cs typeface="+mn-lt"/>
              </a:rPr>
              <a:t>Roudbar</a:t>
            </a:r>
            <a:r>
              <a:rPr lang="en-US" sz="1000">
                <a:solidFill>
                  <a:schemeClr val="tx1"/>
                </a:solidFill>
                <a:ea typeface="+mn-lt"/>
                <a:cs typeface="+mn-lt"/>
              </a:rPr>
              <a:t>-Mohammadi S. Can intrauterine contraceptive devices lead to </a:t>
            </a:r>
            <a:r>
              <a:rPr lang="en-US" sz="1000" err="1">
                <a:solidFill>
                  <a:schemeClr val="tx1"/>
                </a:solidFill>
                <a:ea typeface="+mn-lt"/>
                <a:cs typeface="+mn-lt"/>
              </a:rPr>
              <a:t>VulvoVaginal</a:t>
            </a:r>
            <a:r>
              <a:rPr lang="en-US" sz="1000">
                <a:solidFill>
                  <a:schemeClr val="tx1"/>
                </a:solidFill>
                <a:ea typeface="+mn-lt"/>
                <a:cs typeface="+mn-lt"/>
              </a:rPr>
              <a:t> Candidiasis (VVC) and Anemia in Iranian new users? </a:t>
            </a:r>
            <a:r>
              <a:rPr lang="fr-CA" sz="1000" err="1">
                <a:solidFill>
                  <a:schemeClr val="tx1"/>
                </a:solidFill>
                <a:ea typeface="+mn-lt"/>
                <a:cs typeface="+mn-lt"/>
              </a:rPr>
              <a:t>Sex</a:t>
            </a:r>
            <a:r>
              <a:rPr lang="fr-CA" sz="1000">
                <a:solidFill>
                  <a:schemeClr val="tx1"/>
                </a:solidFill>
                <a:ea typeface="+mn-lt"/>
                <a:cs typeface="+mn-lt"/>
              </a:rPr>
              <a:t> </a:t>
            </a:r>
            <a:r>
              <a:rPr lang="fr-CA" sz="1000" err="1">
                <a:solidFill>
                  <a:schemeClr val="tx1"/>
                </a:solidFill>
                <a:ea typeface="+mn-lt"/>
                <a:cs typeface="+mn-lt"/>
              </a:rPr>
              <a:t>Reprod</a:t>
            </a:r>
            <a:r>
              <a:rPr lang="fr-CA" sz="1000">
                <a:solidFill>
                  <a:schemeClr val="tx1"/>
                </a:solidFill>
                <a:ea typeface="+mn-lt"/>
                <a:cs typeface="+mn-lt"/>
              </a:rPr>
              <a:t> </a:t>
            </a:r>
            <a:r>
              <a:rPr lang="fr-CA" sz="1000" err="1">
                <a:solidFill>
                  <a:schemeClr val="tx1"/>
                </a:solidFill>
                <a:ea typeface="+mn-lt"/>
                <a:cs typeface="+mn-lt"/>
              </a:rPr>
              <a:t>Healthc</a:t>
            </a:r>
            <a:r>
              <a:rPr lang="fr-CA" sz="1000">
                <a:solidFill>
                  <a:schemeClr val="tx1"/>
                </a:solidFill>
                <a:ea typeface="+mn-lt"/>
                <a:cs typeface="+mn-lt"/>
              </a:rPr>
              <a:t>. mars 2015;6(1):40</a:t>
            </a:r>
          </a:p>
          <a:p>
            <a:pPr marL="342900" indent="-342900">
              <a:buFont typeface="+mj-lt"/>
              <a:buAutoNum type="arabicPeriod"/>
            </a:pPr>
            <a:r>
              <a:rPr lang="fr-CA" sz="1000" err="1">
                <a:solidFill>
                  <a:schemeClr val="tx1"/>
                </a:solidFill>
                <a:ea typeface="+mn-lt"/>
                <a:cs typeface="+mn-lt"/>
              </a:rPr>
              <a:t>Donders</a:t>
            </a:r>
            <a:r>
              <a:rPr lang="fr-CA" sz="1000">
                <a:solidFill>
                  <a:schemeClr val="tx1"/>
                </a:solidFill>
                <a:ea typeface="+mn-lt"/>
                <a:cs typeface="+mn-lt"/>
              </a:rPr>
              <a:t> G, </a:t>
            </a:r>
            <a:r>
              <a:rPr lang="fr-CA" sz="1000" err="1">
                <a:solidFill>
                  <a:schemeClr val="tx1"/>
                </a:solidFill>
                <a:ea typeface="+mn-lt"/>
                <a:cs typeface="+mn-lt"/>
              </a:rPr>
              <a:t>Bellen</a:t>
            </a:r>
            <a:r>
              <a:rPr lang="fr-CA" sz="1000">
                <a:solidFill>
                  <a:schemeClr val="tx1"/>
                </a:solidFill>
                <a:ea typeface="+mn-lt"/>
                <a:cs typeface="+mn-lt"/>
              </a:rPr>
              <a:t> G, Ruban K, Van </a:t>
            </a:r>
            <a:r>
              <a:rPr lang="fr-CA" sz="1000" err="1">
                <a:solidFill>
                  <a:schemeClr val="tx1"/>
                </a:solidFill>
                <a:ea typeface="+mn-lt"/>
                <a:cs typeface="+mn-lt"/>
              </a:rPr>
              <a:t>Bulck</a:t>
            </a:r>
            <a:r>
              <a:rPr lang="fr-CA" sz="1000">
                <a:solidFill>
                  <a:schemeClr val="tx1"/>
                </a:solidFill>
                <a:ea typeface="+mn-lt"/>
                <a:cs typeface="+mn-lt"/>
              </a:rPr>
              <a:t> B. Short- and long-</a:t>
            </a:r>
            <a:r>
              <a:rPr lang="fr-CA" sz="1000" err="1">
                <a:solidFill>
                  <a:schemeClr val="tx1"/>
                </a:solidFill>
                <a:ea typeface="+mn-lt"/>
                <a:cs typeface="+mn-lt"/>
              </a:rPr>
              <a:t>term</a:t>
            </a:r>
            <a:r>
              <a:rPr lang="fr-CA" sz="1000">
                <a:solidFill>
                  <a:schemeClr val="tx1"/>
                </a:solidFill>
                <a:ea typeface="+mn-lt"/>
                <a:cs typeface="+mn-lt"/>
              </a:rPr>
              <a:t> influence of the </a:t>
            </a:r>
            <a:r>
              <a:rPr lang="fr-CA" sz="1000" err="1">
                <a:solidFill>
                  <a:schemeClr val="tx1"/>
                </a:solidFill>
                <a:ea typeface="+mn-lt"/>
                <a:cs typeface="+mn-lt"/>
              </a:rPr>
              <a:t>levonorgestrel</a:t>
            </a:r>
            <a:r>
              <a:rPr lang="fr-CA" sz="1000">
                <a:solidFill>
                  <a:schemeClr val="tx1"/>
                </a:solidFill>
                <a:ea typeface="+mn-lt"/>
                <a:cs typeface="+mn-lt"/>
              </a:rPr>
              <a:t>-releasing </a:t>
            </a:r>
            <a:r>
              <a:rPr lang="fr-CA" sz="1000" err="1">
                <a:solidFill>
                  <a:schemeClr val="tx1"/>
                </a:solidFill>
                <a:ea typeface="+mn-lt"/>
                <a:cs typeface="+mn-lt"/>
              </a:rPr>
              <a:t>intrauterine</a:t>
            </a:r>
            <a:r>
              <a:rPr lang="fr-CA" sz="1000">
                <a:solidFill>
                  <a:schemeClr val="tx1"/>
                </a:solidFill>
                <a:ea typeface="+mn-lt"/>
                <a:cs typeface="+mn-lt"/>
              </a:rPr>
              <a:t> system (</a:t>
            </a:r>
            <a:r>
              <a:rPr lang="fr-CA" sz="1000" err="1">
                <a:solidFill>
                  <a:schemeClr val="tx1"/>
                </a:solidFill>
                <a:ea typeface="+mn-lt"/>
                <a:cs typeface="+mn-lt"/>
              </a:rPr>
              <a:t>Mirena</a:t>
            </a:r>
            <a:r>
              <a:rPr lang="fr-CA" sz="1000">
                <a:solidFill>
                  <a:schemeClr val="tx1"/>
                </a:solidFill>
                <a:ea typeface="+mn-lt"/>
                <a:cs typeface="+mn-lt"/>
              </a:rPr>
              <a:t>®) on vaginal </a:t>
            </a:r>
            <a:r>
              <a:rPr lang="fr-CA" sz="1000" err="1">
                <a:solidFill>
                  <a:schemeClr val="tx1"/>
                </a:solidFill>
                <a:ea typeface="+mn-lt"/>
                <a:cs typeface="+mn-lt"/>
              </a:rPr>
              <a:t>microbiota</a:t>
            </a:r>
            <a:r>
              <a:rPr lang="fr-CA" sz="1000">
                <a:solidFill>
                  <a:schemeClr val="tx1"/>
                </a:solidFill>
                <a:ea typeface="+mn-lt"/>
                <a:cs typeface="+mn-lt"/>
              </a:rPr>
              <a:t> and Candida. J Med </a:t>
            </a:r>
            <a:r>
              <a:rPr lang="fr-CA" sz="1000" err="1">
                <a:solidFill>
                  <a:schemeClr val="tx1"/>
                </a:solidFill>
                <a:ea typeface="+mn-lt"/>
                <a:cs typeface="+mn-lt"/>
              </a:rPr>
              <a:t>Microbiol</a:t>
            </a:r>
            <a:r>
              <a:rPr lang="fr-CA" sz="1000">
                <a:solidFill>
                  <a:schemeClr val="tx1"/>
                </a:solidFill>
                <a:ea typeface="+mn-lt"/>
                <a:cs typeface="+mn-lt"/>
              </a:rPr>
              <a:t>. mars 2018;67(3):308‑13.</a:t>
            </a:r>
            <a:endParaRPr lang="fr-CA" sz="1000">
              <a:solidFill>
                <a:schemeClr val="tx1"/>
              </a:solidFill>
            </a:endParaRPr>
          </a:p>
          <a:p>
            <a:pPr marL="342900" indent="-342900">
              <a:buFont typeface="+mj-lt"/>
              <a:buAutoNum type="arabicPeriod"/>
            </a:pPr>
            <a:r>
              <a:rPr lang="fr-CA" sz="1000" err="1">
                <a:solidFill>
                  <a:schemeClr val="tx1"/>
                </a:solidFill>
                <a:ea typeface="+mn-lt"/>
                <a:cs typeface="+mn-lt"/>
              </a:rPr>
              <a:t>Donders</a:t>
            </a:r>
            <a:r>
              <a:rPr lang="fr-CA" sz="1000">
                <a:solidFill>
                  <a:schemeClr val="tx1"/>
                </a:solidFill>
                <a:ea typeface="+mn-lt"/>
                <a:cs typeface="+mn-lt"/>
              </a:rPr>
              <a:t> G, </a:t>
            </a:r>
            <a:r>
              <a:rPr lang="fr-CA" sz="1000" err="1">
                <a:solidFill>
                  <a:schemeClr val="tx1"/>
                </a:solidFill>
                <a:ea typeface="+mn-lt"/>
                <a:cs typeface="+mn-lt"/>
              </a:rPr>
              <a:t>Bellen</a:t>
            </a:r>
            <a:r>
              <a:rPr lang="fr-CA" sz="1000">
                <a:solidFill>
                  <a:schemeClr val="tx1"/>
                </a:solidFill>
                <a:ea typeface="+mn-lt"/>
                <a:cs typeface="+mn-lt"/>
              </a:rPr>
              <a:t> G, Janssens D, Van </a:t>
            </a:r>
            <a:r>
              <a:rPr lang="fr-CA" sz="1000" err="1">
                <a:solidFill>
                  <a:schemeClr val="tx1"/>
                </a:solidFill>
                <a:ea typeface="+mn-lt"/>
                <a:cs typeface="+mn-lt"/>
              </a:rPr>
              <a:t>Bulck</a:t>
            </a:r>
            <a:r>
              <a:rPr lang="fr-CA" sz="1000">
                <a:solidFill>
                  <a:schemeClr val="tx1"/>
                </a:solidFill>
                <a:ea typeface="+mn-lt"/>
                <a:cs typeface="+mn-lt"/>
              </a:rPr>
              <a:t> B, </a:t>
            </a:r>
            <a:r>
              <a:rPr lang="fr-CA" sz="1000" err="1">
                <a:solidFill>
                  <a:schemeClr val="tx1"/>
                </a:solidFill>
                <a:ea typeface="+mn-lt"/>
                <a:cs typeface="+mn-lt"/>
              </a:rPr>
              <a:t>Hinoul</a:t>
            </a:r>
            <a:r>
              <a:rPr lang="fr-CA" sz="1000">
                <a:solidFill>
                  <a:schemeClr val="tx1"/>
                </a:solidFill>
                <a:ea typeface="+mn-lt"/>
                <a:cs typeface="+mn-lt"/>
              </a:rPr>
              <a:t> P, </a:t>
            </a:r>
            <a:r>
              <a:rPr lang="fr-CA" sz="1000" err="1">
                <a:solidFill>
                  <a:schemeClr val="tx1"/>
                </a:solidFill>
                <a:ea typeface="+mn-lt"/>
                <a:cs typeface="+mn-lt"/>
              </a:rPr>
              <a:t>Verguts</a:t>
            </a:r>
            <a:r>
              <a:rPr lang="fr-CA" sz="1000">
                <a:solidFill>
                  <a:schemeClr val="tx1"/>
                </a:solidFill>
                <a:ea typeface="+mn-lt"/>
                <a:cs typeface="+mn-lt"/>
              </a:rPr>
              <a:t> J. Influence of contraceptive </a:t>
            </a:r>
            <a:r>
              <a:rPr lang="fr-CA" sz="1000" err="1">
                <a:solidFill>
                  <a:schemeClr val="tx1"/>
                </a:solidFill>
                <a:ea typeface="+mn-lt"/>
                <a:cs typeface="+mn-lt"/>
              </a:rPr>
              <a:t>choice</a:t>
            </a:r>
            <a:r>
              <a:rPr lang="fr-CA" sz="1000">
                <a:solidFill>
                  <a:schemeClr val="tx1"/>
                </a:solidFill>
                <a:ea typeface="+mn-lt"/>
                <a:cs typeface="+mn-lt"/>
              </a:rPr>
              <a:t> on vaginal </a:t>
            </a:r>
            <a:r>
              <a:rPr lang="fr-CA" sz="1000" err="1">
                <a:solidFill>
                  <a:schemeClr val="tx1"/>
                </a:solidFill>
                <a:ea typeface="+mn-lt"/>
                <a:cs typeface="+mn-lt"/>
              </a:rPr>
              <a:t>bacterial</a:t>
            </a:r>
            <a:r>
              <a:rPr lang="fr-CA" sz="1000">
                <a:solidFill>
                  <a:schemeClr val="tx1"/>
                </a:solidFill>
                <a:ea typeface="+mn-lt"/>
                <a:cs typeface="+mn-lt"/>
              </a:rPr>
              <a:t> and </a:t>
            </a:r>
            <a:r>
              <a:rPr lang="fr-CA" sz="1000" err="1">
                <a:solidFill>
                  <a:schemeClr val="tx1"/>
                </a:solidFill>
                <a:ea typeface="+mn-lt"/>
                <a:cs typeface="+mn-lt"/>
              </a:rPr>
              <a:t>fungal</a:t>
            </a:r>
            <a:r>
              <a:rPr lang="fr-CA" sz="1000">
                <a:solidFill>
                  <a:schemeClr val="tx1"/>
                </a:solidFill>
                <a:ea typeface="+mn-lt"/>
                <a:cs typeface="+mn-lt"/>
              </a:rPr>
              <a:t> </a:t>
            </a:r>
            <a:r>
              <a:rPr lang="fr-CA" sz="1000" err="1">
                <a:solidFill>
                  <a:schemeClr val="tx1"/>
                </a:solidFill>
                <a:ea typeface="+mn-lt"/>
                <a:cs typeface="+mn-lt"/>
              </a:rPr>
              <a:t>microflora</a:t>
            </a:r>
            <a:r>
              <a:rPr lang="fr-CA" sz="1000">
                <a:solidFill>
                  <a:schemeClr val="tx1"/>
                </a:solidFill>
                <a:ea typeface="+mn-lt"/>
                <a:cs typeface="+mn-lt"/>
              </a:rPr>
              <a:t>. </a:t>
            </a:r>
            <a:r>
              <a:rPr lang="fr-CA" sz="1000" err="1">
                <a:solidFill>
                  <a:schemeClr val="tx1"/>
                </a:solidFill>
                <a:ea typeface="+mn-lt"/>
                <a:cs typeface="+mn-lt"/>
              </a:rPr>
              <a:t>Eur</a:t>
            </a:r>
            <a:r>
              <a:rPr lang="fr-CA" sz="1000">
                <a:solidFill>
                  <a:schemeClr val="tx1"/>
                </a:solidFill>
                <a:ea typeface="+mn-lt"/>
                <a:cs typeface="+mn-lt"/>
              </a:rPr>
              <a:t> J Clin </a:t>
            </a:r>
            <a:r>
              <a:rPr lang="fr-CA" sz="1000" err="1">
                <a:solidFill>
                  <a:schemeClr val="tx1"/>
                </a:solidFill>
                <a:ea typeface="+mn-lt"/>
                <a:cs typeface="+mn-lt"/>
              </a:rPr>
              <a:t>Microbiol</a:t>
            </a:r>
            <a:r>
              <a:rPr lang="fr-CA" sz="1000">
                <a:solidFill>
                  <a:schemeClr val="tx1"/>
                </a:solidFill>
                <a:ea typeface="+mn-lt"/>
                <a:cs typeface="+mn-lt"/>
              </a:rPr>
              <a:t> Infect Dis. </a:t>
            </a:r>
            <a:r>
              <a:rPr lang="fr-CA" sz="1000" err="1">
                <a:solidFill>
                  <a:schemeClr val="tx1"/>
                </a:solidFill>
                <a:ea typeface="+mn-lt"/>
                <a:cs typeface="+mn-lt"/>
              </a:rPr>
              <a:t>janv</a:t>
            </a:r>
            <a:r>
              <a:rPr lang="fr-CA" sz="1000">
                <a:solidFill>
                  <a:schemeClr val="tx1"/>
                </a:solidFill>
                <a:ea typeface="+mn-lt"/>
                <a:cs typeface="+mn-lt"/>
              </a:rPr>
              <a:t> 2017;36(1):43‑8.</a:t>
            </a:r>
            <a:endParaRPr lang="fr-CA" sz="1000">
              <a:solidFill>
                <a:schemeClr val="tx1"/>
              </a:solidFill>
              <a:cs typeface="Calibri" panose="020F0502020204030204"/>
            </a:endParaRPr>
          </a:p>
          <a:p>
            <a:pPr marL="342900" indent="-342900">
              <a:buAutoNum type="arabicPeriod"/>
            </a:pPr>
            <a:r>
              <a:rPr lang="fr-CA" sz="1000" err="1">
                <a:solidFill>
                  <a:schemeClr val="tx1"/>
                </a:solidFill>
                <a:ea typeface="+mn-lt"/>
                <a:cs typeface="+mn-lt"/>
              </a:rPr>
              <a:t>Moradi</a:t>
            </a:r>
            <a:r>
              <a:rPr lang="fr-CA" sz="1000">
                <a:solidFill>
                  <a:schemeClr val="tx1"/>
                </a:solidFill>
                <a:ea typeface="+mn-lt"/>
                <a:cs typeface="+mn-lt"/>
              </a:rPr>
              <a:t> R, </a:t>
            </a:r>
            <a:r>
              <a:rPr lang="fr-CA" sz="1000" err="1">
                <a:solidFill>
                  <a:schemeClr val="tx1"/>
                </a:solidFill>
                <a:ea typeface="+mn-lt"/>
                <a:cs typeface="+mn-lt"/>
              </a:rPr>
              <a:t>Shariat</a:t>
            </a:r>
            <a:r>
              <a:rPr lang="fr-CA" sz="1000">
                <a:solidFill>
                  <a:schemeClr val="tx1"/>
                </a:solidFill>
                <a:ea typeface="+mn-lt"/>
                <a:cs typeface="+mn-lt"/>
              </a:rPr>
              <a:t> M, </a:t>
            </a:r>
            <a:r>
              <a:rPr lang="fr-CA" sz="1000" err="1">
                <a:solidFill>
                  <a:schemeClr val="tx1"/>
                </a:solidFill>
                <a:ea typeface="+mn-lt"/>
                <a:cs typeface="+mn-lt"/>
              </a:rPr>
              <a:t>Moghaddam-Banaem</a:t>
            </a:r>
            <a:r>
              <a:rPr lang="fr-CA" sz="1000">
                <a:solidFill>
                  <a:schemeClr val="tx1"/>
                </a:solidFill>
                <a:ea typeface="+mn-lt"/>
                <a:cs typeface="+mn-lt"/>
              </a:rPr>
              <a:t> L. </a:t>
            </a:r>
            <a:r>
              <a:rPr lang="fr-CA" sz="1000" err="1">
                <a:solidFill>
                  <a:schemeClr val="tx1"/>
                </a:solidFill>
                <a:ea typeface="+mn-lt"/>
                <a:cs typeface="+mn-lt"/>
              </a:rPr>
              <a:t>Effect</a:t>
            </a:r>
            <a:r>
              <a:rPr lang="fr-CA" sz="1000">
                <a:solidFill>
                  <a:schemeClr val="tx1"/>
                </a:solidFill>
                <a:ea typeface="+mn-lt"/>
                <a:cs typeface="+mn-lt"/>
              </a:rPr>
              <a:t> of </a:t>
            </a:r>
            <a:r>
              <a:rPr lang="fr-CA" sz="1000" err="1">
                <a:solidFill>
                  <a:schemeClr val="tx1"/>
                </a:solidFill>
                <a:ea typeface="+mn-lt"/>
                <a:cs typeface="+mn-lt"/>
              </a:rPr>
              <a:t>intrauterine</a:t>
            </a:r>
            <a:r>
              <a:rPr lang="fr-CA" sz="1000">
                <a:solidFill>
                  <a:schemeClr val="tx1"/>
                </a:solidFill>
                <a:ea typeface="+mn-lt"/>
                <a:cs typeface="+mn-lt"/>
              </a:rPr>
              <a:t> </a:t>
            </a:r>
            <a:r>
              <a:rPr lang="fr-CA" sz="1000" err="1">
                <a:solidFill>
                  <a:schemeClr val="tx1"/>
                </a:solidFill>
                <a:ea typeface="+mn-lt"/>
                <a:cs typeface="+mn-lt"/>
              </a:rPr>
              <a:t>device</a:t>
            </a:r>
            <a:r>
              <a:rPr lang="fr-CA" sz="1000">
                <a:solidFill>
                  <a:schemeClr val="tx1"/>
                </a:solidFill>
                <a:ea typeface="+mn-lt"/>
                <a:cs typeface="+mn-lt"/>
              </a:rPr>
              <a:t> insertion on Candida </a:t>
            </a:r>
            <a:r>
              <a:rPr lang="fr-CA" sz="1000" err="1">
                <a:solidFill>
                  <a:schemeClr val="tx1"/>
                </a:solidFill>
                <a:ea typeface="+mn-lt"/>
                <a:cs typeface="+mn-lt"/>
              </a:rPr>
              <a:t>species</a:t>
            </a:r>
            <a:r>
              <a:rPr lang="fr-CA" sz="1000">
                <a:solidFill>
                  <a:schemeClr val="tx1"/>
                </a:solidFill>
                <a:ea typeface="+mn-lt"/>
                <a:cs typeface="+mn-lt"/>
              </a:rPr>
              <a:t> in </a:t>
            </a:r>
            <a:r>
              <a:rPr lang="fr-CA" sz="1000" err="1">
                <a:solidFill>
                  <a:schemeClr val="tx1"/>
                </a:solidFill>
                <a:ea typeface="+mn-lt"/>
                <a:cs typeface="+mn-lt"/>
              </a:rPr>
              <a:t>cervicovaginal</a:t>
            </a:r>
            <a:r>
              <a:rPr lang="fr-CA" sz="1000">
                <a:solidFill>
                  <a:schemeClr val="tx1"/>
                </a:solidFill>
                <a:ea typeface="+mn-lt"/>
                <a:cs typeface="+mn-lt"/>
              </a:rPr>
              <a:t> </a:t>
            </a:r>
            <a:r>
              <a:rPr lang="fr-CA" sz="1000" err="1">
                <a:solidFill>
                  <a:schemeClr val="tx1"/>
                </a:solidFill>
                <a:ea typeface="+mn-lt"/>
                <a:cs typeface="+mn-lt"/>
              </a:rPr>
              <a:t>specimen</a:t>
            </a:r>
            <a:r>
              <a:rPr lang="fr-CA" sz="1000">
                <a:solidFill>
                  <a:schemeClr val="tx1"/>
                </a:solidFill>
                <a:ea typeface="+mn-lt"/>
                <a:cs typeface="+mn-lt"/>
              </a:rPr>
              <a:t> </a:t>
            </a:r>
            <a:r>
              <a:rPr lang="fr-CA" sz="1000" err="1">
                <a:solidFill>
                  <a:schemeClr val="tx1"/>
                </a:solidFill>
                <a:ea typeface="+mn-lt"/>
                <a:cs typeface="+mn-lt"/>
              </a:rPr>
              <a:t>identified</a:t>
            </a:r>
            <a:r>
              <a:rPr lang="fr-CA" sz="1000">
                <a:solidFill>
                  <a:schemeClr val="tx1"/>
                </a:solidFill>
                <a:ea typeface="+mn-lt"/>
                <a:cs typeface="+mn-lt"/>
              </a:rPr>
              <a:t> by </a:t>
            </a:r>
            <a:r>
              <a:rPr lang="fr-CA" sz="1000" err="1">
                <a:solidFill>
                  <a:schemeClr val="tx1"/>
                </a:solidFill>
                <a:ea typeface="+mn-lt"/>
                <a:cs typeface="+mn-lt"/>
              </a:rPr>
              <a:t>polymerase</a:t>
            </a:r>
            <a:r>
              <a:rPr lang="fr-CA" sz="1000">
                <a:solidFill>
                  <a:schemeClr val="tx1"/>
                </a:solidFill>
                <a:ea typeface="+mn-lt"/>
                <a:cs typeface="+mn-lt"/>
              </a:rPr>
              <a:t> </a:t>
            </a:r>
            <a:r>
              <a:rPr lang="fr-CA" sz="1000" err="1">
                <a:solidFill>
                  <a:schemeClr val="tx1"/>
                </a:solidFill>
                <a:ea typeface="+mn-lt"/>
                <a:cs typeface="+mn-lt"/>
              </a:rPr>
              <a:t>chain</a:t>
            </a:r>
            <a:r>
              <a:rPr lang="fr-CA" sz="1000">
                <a:solidFill>
                  <a:schemeClr val="tx1"/>
                </a:solidFill>
                <a:ea typeface="+mn-lt"/>
                <a:cs typeface="+mn-lt"/>
              </a:rPr>
              <a:t> </a:t>
            </a:r>
            <a:r>
              <a:rPr lang="fr-CA" sz="1000" err="1">
                <a:solidFill>
                  <a:schemeClr val="tx1"/>
                </a:solidFill>
                <a:ea typeface="+mn-lt"/>
                <a:cs typeface="+mn-lt"/>
              </a:rPr>
              <a:t>reaction</a:t>
            </a:r>
            <a:r>
              <a:rPr lang="fr-CA" sz="1000">
                <a:solidFill>
                  <a:schemeClr val="tx1"/>
                </a:solidFill>
                <a:ea typeface="+mn-lt"/>
                <a:cs typeface="+mn-lt"/>
              </a:rPr>
              <a:t> </a:t>
            </a:r>
            <a:r>
              <a:rPr lang="fr-CA" sz="1000" err="1">
                <a:solidFill>
                  <a:schemeClr val="tx1"/>
                </a:solidFill>
                <a:ea typeface="+mn-lt"/>
                <a:cs typeface="+mn-lt"/>
              </a:rPr>
              <a:t>technic</a:t>
            </a:r>
            <a:r>
              <a:rPr lang="fr-CA" sz="1000">
                <a:solidFill>
                  <a:schemeClr val="tx1"/>
                </a:solidFill>
                <a:ea typeface="+mn-lt"/>
                <a:cs typeface="+mn-lt"/>
              </a:rPr>
              <a:t>: A longitudinal </a:t>
            </a:r>
            <a:r>
              <a:rPr lang="fr-CA" sz="1000" err="1">
                <a:solidFill>
                  <a:schemeClr val="tx1"/>
                </a:solidFill>
                <a:ea typeface="+mn-lt"/>
                <a:cs typeface="+mn-lt"/>
              </a:rPr>
              <a:t>study</a:t>
            </a:r>
            <a:r>
              <a:rPr lang="fr-CA" sz="1000">
                <a:solidFill>
                  <a:schemeClr val="tx1"/>
                </a:solidFill>
                <a:ea typeface="+mn-lt"/>
                <a:cs typeface="+mn-lt"/>
              </a:rPr>
              <a:t> on </a:t>
            </a:r>
            <a:r>
              <a:rPr lang="fr-CA" sz="1000" err="1">
                <a:solidFill>
                  <a:schemeClr val="tx1"/>
                </a:solidFill>
                <a:ea typeface="+mn-lt"/>
                <a:cs typeface="+mn-lt"/>
              </a:rPr>
              <a:t>Iranian</a:t>
            </a:r>
            <a:r>
              <a:rPr lang="fr-CA" sz="1000">
                <a:solidFill>
                  <a:schemeClr val="tx1"/>
                </a:solidFill>
                <a:ea typeface="+mn-lt"/>
                <a:cs typeface="+mn-lt"/>
              </a:rPr>
              <a:t> </a:t>
            </a:r>
            <a:r>
              <a:rPr lang="fr-CA" sz="1000" err="1">
                <a:solidFill>
                  <a:schemeClr val="tx1"/>
                </a:solidFill>
                <a:ea typeface="+mn-lt"/>
                <a:cs typeface="+mn-lt"/>
              </a:rPr>
              <a:t>women</a:t>
            </a:r>
            <a:r>
              <a:rPr lang="fr-CA" sz="1000">
                <a:solidFill>
                  <a:schemeClr val="tx1"/>
                </a:solidFill>
                <a:ea typeface="+mn-lt"/>
                <a:cs typeface="+mn-lt"/>
              </a:rPr>
              <a:t>. J </a:t>
            </a:r>
            <a:r>
              <a:rPr lang="fr-CA" sz="1000" err="1">
                <a:solidFill>
                  <a:schemeClr val="tx1"/>
                </a:solidFill>
                <a:ea typeface="+mn-lt"/>
                <a:cs typeface="+mn-lt"/>
              </a:rPr>
              <a:t>Obstet</a:t>
            </a:r>
            <a:r>
              <a:rPr lang="fr-CA" sz="1000">
                <a:solidFill>
                  <a:schemeClr val="tx1"/>
                </a:solidFill>
                <a:ea typeface="+mn-lt"/>
                <a:cs typeface="+mn-lt"/>
              </a:rPr>
              <a:t> </a:t>
            </a:r>
            <a:r>
              <a:rPr lang="fr-CA" sz="1000" err="1">
                <a:solidFill>
                  <a:schemeClr val="tx1"/>
                </a:solidFill>
                <a:ea typeface="+mn-lt"/>
                <a:cs typeface="+mn-lt"/>
              </a:rPr>
              <a:t>Gynaecol</a:t>
            </a:r>
            <a:r>
              <a:rPr lang="fr-CA" sz="1000">
                <a:solidFill>
                  <a:schemeClr val="tx1"/>
                </a:solidFill>
                <a:ea typeface="+mn-lt"/>
                <a:cs typeface="+mn-lt"/>
              </a:rPr>
              <a:t> </a:t>
            </a:r>
            <a:r>
              <a:rPr lang="fr-CA" sz="1000" err="1">
                <a:solidFill>
                  <a:schemeClr val="tx1"/>
                </a:solidFill>
                <a:ea typeface="+mn-lt"/>
                <a:cs typeface="+mn-lt"/>
              </a:rPr>
              <a:t>Res</a:t>
            </a:r>
            <a:r>
              <a:rPr lang="fr-CA" sz="1000">
                <a:solidFill>
                  <a:schemeClr val="tx1"/>
                </a:solidFill>
                <a:ea typeface="+mn-lt"/>
                <a:cs typeface="+mn-lt"/>
              </a:rPr>
              <a:t>. </a:t>
            </a:r>
            <a:r>
              <a:rPr lang="fr-CA" sz="1000" err="1">
                <a:solidFill>
                  <a:schemeClr val="tx1"/>
                </a:solidFill>
                <a:ea typeface="+mn-lt"/>
                <a:cs typeface="+mn-lt"/>
              </a:rPr>
              <a:t>févr</a:t>
            </a:r>
            <a:r>
              <a:rPr lang="fr-CA" sz="1000">
                <a:solidFill>
                  <a:schemeClr val="tx1"/>
                </a:solidFill>
                <a:ea typeface="+mn-lt"/>
                <a:cs typeface="+mn-lt"/>
              </a:rPr>
              <a:t> 2019;45(2):438‑42.</a:t>
            </a:r>
          </a:p>
          <a:p>
            <a:pPr marL="342900" indent="-342900">
              <a:buAutoNum type="arabicPeriod"/>
            </a:pPr>
            <a:r>
              <a:rPr lang="en-CA" sz="1000">
                <a:effectLst/>
              </a:rPr>
              <a:t>Moradi R, </a:t>
            </a:r>
            <a:r>
              <a:rPr lang="en-CA" sz="1000" err="1">
                <a:effectLst/>
              </a:rPr>
              <a:t>Shariat</a:t>
            </a:r>
            <a:r>
              <a:rPr lang="en-CA" sz="1000">
                <a:effectLst/>
              </a:rPr>
              <a:t> M, Moghaddam-</a:t>
            </a:r>
            <a:r>
              <a:rPr lang="en-CA" sz="1000" err="1">
                <a:effectLst/>
              </a:rPr>
              <a:t>Banaem</a:t>
            </a:r>
            <a:r>
              <a:rPr lang="en-CA" sz="1000">
                <a:effectLst/>
              </a:rPr>
              <a:t> L. Effect of intrauterine device insertion on Candida species in cervicovaginal specimen identified by polymerase chain reaction technic: A longitudinal study on Iranian women. J </a:t>
            </a:r>
            <a:r>
              <a:rPr lang="en-CA" sz="1000" err="1">
                <a:effectLst/>
              </a:rPr>
              <a:t>Obstet</a:t>
            </a:r>
            <a:r>
              <a:rPr lang="en-CA" sz="1000">
                <a:effectLst/>
              </a:rPr>
              <a:t> </a:t>
            </a:r>
            <a:r>
              <a:rPr lang="en-CA" sz="1000" err="1">
                <a:effectLst/>
              </a:rPr>
              <a:t>Gynaecol</a:t>
            </a:r>
            <a:r>
              <a:rPr lang="en-CA" sz="1000">
                <a:effectLst/>
              </a:rPr>
              <a:t> Res. </a:t>
            </a:r>
            <a:r>
              <a:rPr lang="en-CA" sz="1000" err="1">
                <a:effectLst/>
              </a:rPr>
              <a:t>févr</a:t>
            </a:r>
            <a:r>
              <a:rPr lang="en-CA" sz="1000">
                <a:effectLst/>
              </a:rPr>
              <a:t> 2019;45(2):438‑42.</a:t>
            </a:r>
          </a:p>
          <a:p>
            <a:pPr marL="342900" indent="-342900">
              <a:buFont typeface="+mj-lt"/>
              <a:buAutoNum type="arabicPeriod"/>
            </a:pPr>
            <a:r>
              <a:rPr lang="fr-CA" sz="1000">
                <a:solidFill>
                  <a:schemeClr val="tx1"/>
                </a:solidFill>
                <a:effectLst/>
                <a:latin typeface="Gill Sans MT"/>
                <a:ea typeface="+mn-lt"/>
                <a:cs typeface="+mn-lt"/>
              </a:rPr>
              <a:t>E</a:t>
            </a:r>
            <a:r>
              <a:rPr lang="en-US" sz="1000" err="1">
                <a:solidFill>
                  <a:schemeClr val="tx1"/>
                </a:solidFill>
                <a:effectLst/>
                <a:latin typeface="Gill Sans MT"/>
                <a:cs typeface="Calibri"/>
              </a:rPr>
              <a:t>leuterio</a:t>
            </a:r>
            <a:r>
              <a:rPr lang="en-US" sz="1000">
                <a:solidFill>
                  <a:schemeClr val="tx1"/>
                </a:solidFill>
                <a:effectLst/>
                <a:latin typeface="Gill Sans MT"/>
                <a:cs typeface="Calibri"/>
              </a:rPr>
              <a:t> J, </a:t>
            </a:r>
            <a:r>
              <a:rPr lang="en-US" sz="1000" err="1">
                <a:solidFill>
                  <a:schemeClr val="tx1"/>
                </a:solidFill>
                <a:effectLst/>
                <a:latin typeface="Gill Sans MT"/>
                <a:cs typeface="Calibri"/>
              </a:rPr>
              <a:t>Giraldo</a:t>
            </a:r>
            <a:r>
              <a:rPr lang="en-US" sz="1000">
                <a:solidFill>
                  <a:schemeClr val="tx1"/>
                </a:solidFill>
                <a:effectLst/>
                <a:latin typeface="Gill Sans MT"/>
                <a:cs typeface="Calibri"/>
              </a:rPr>
              <a:t> PC, Silveira Gonçalves AK, Nunes </a:t>
            </a:r>
            <a:r>
              <a:rPr lang="en-US" sz="1000" err="1">
                <a:solidFill>
                  <a:schemeClr val="tx1"/>
                </a:solidFill>
                <a:effectLst/>
                <a:latin typeface="Gill Sans MT"/>
                <a:cs typeface="Calibri"/>
              </a:rPr>
              <a:t>Eleuterio</a:t>
            </a:r>
            <a:r>
              <a:rPr lang="en-US" sz="1000">
                <a:solidFill>
                  <a:schemeClr val="tx1"/>
                </a:solidFill>
                <a:effectLst/>
                <a:latin typeface="Gill Sans MT"/>
                <a:cs typeface="Calibri"/>
              </a:rPr>
              <a:t> RM. Liquid-based cervical cytology and microbiological analyses in women using cooper intrauterine device and levonorgestrel-releasing intrauterine system. </a:t>
            </a:r>
            <a:r>
              <a:rPr lang="en-US" sz="1000" err="1">
                <a:solidFill>
                  <a:schemeClr val="tx1"/>
                </a:solidFill>
                <a:effectLst/>
                <a:latin typeface="Gill Sans MT"/>
                <a:cs typeface="Calibri"/>
              </a:rPr>
              <a:t>Eur</a:t>
            </a:r>
            <a:r>
              <a:rPr lang="en-US" sz="1000">
                <a:solidFill>
                  <a:schemeClr val="tx1"/>
                </a:solidFill>
                <a:effectLst/>
                <a:latin typeface="Gill Sans MT"/>
                <a:cs typeface="Calibri"/>
              </a:rPr>
              <a:t> J </a:t>
            </a:r>
            <a:r>
              <a:rPr lang="en-US" sz="1000" err="1">
                <a:solidFill>
                  <a:schemeClr val="tx1"/>
                </a:solidFill>
                <a:effectLst/>
                <a:latin typeface="Gill Sans MT"/>
                <a:cs typeface="Calibri"/>
              </a:rPr>
              <a:t>Obstet</a:t>
            </a:r>
            <a:r>
              <a:rPr lang="en-US" sz="1000">
                <a:solidFill>
                  <a:schemeClr val="tx1"/>
                </a:solidFill>
                <a:effectLst/>
                <a:latin typeface="Gill Sans MT"/>
                <a:cs typeface="Calibri"/>
              </a:rPr>
              <a:t> </a:t>
            </a:r>
            <a:r>
              <a:rPr lang="en-US" sz="1000" err="1">
                <a:solidFill>
                  <a:schemeClr val="tx1"/>
                </a:solidFill>
                <a:effectLst/>
                <a:latin typeface="Gill Sans MT"/>
                <a:cs typeface="Calibri"/>
              </a:rPr>
              <a:t>Gynecol</a:t>
            </a:r>
            <a:r>
              <a:rPr lang="en-US" sz="1000">
                <a:solidFill>
                  <a:schemeClr val="tx1"/>
                </a:solidFill>
                <a:effectLst/>
                <a:latin typeface="Gill Sans MT"/>
                <a:cs typeface="Calibri"/>
              </a:rPr>
              <a:t> </a:t>
            </a:r>
            <a:r>
              <a:rPr lang="en-US" sz="1000" err="1">
                <a:solidFill>
                  <a:schemeClr val="tx1"/>
                </a:solidFill>
                <a:effectLst/>
                <a:latin typeface="Gill Sans MT"/>
                <a:cs typeface="Calibri"/>
              </a:rPr>
              <a:t>Reprod</a:t>
            </a:r>
            <a:r>
              <a:rPr lang="en-US" sz="1000">
                <a:solidFill>
                  <a:schemeClr val="tx1"/>
                </a:solidFill>
                <a:effectLst/>
                <a:latin typeface="Gill Sans MT"/>
                <a:cs typeface="Calibri"/>
              </a:rPr>
              <a:t> Biol. </a:t>
            </a:r>
            <a:r>
              <a:rPr lang="en-US" sz="1000" err="1">
                <a:solidFill>
                  <a:schemeClr val="tx1"/>
                </a:solidFill>
                <a:effectLst/>
                <a:latin typeface="Gill Sans MT"/>
                <a:cs typeface="Calibri"/>
              </a:rPr>
              <a:t>déc</a:t>
            </a:r>
            <a:r>
              <a:rPr lang="en-US" sz="1000">
                <a:solidFill>
                  <a:schemeClr val="tx1"/>
                </a:solidFill>
                <a:effectLst/>
                <a:latin typeface="Gill Sans MT"/>
                <a:cs typeface="Calibri"/>
              </a:rPr>
              <a:t> 2020;255:20</a:t>
            </a:r>
            <a:r>
              <a:rPr lang="en-US" sz="1000">
                <a:solidFill>
                  <a:schemeClr val="tx1"/>
                </a:solidFill>
                <a:effectLst/>
                <a:latin typeface="Gill Sans MT"/>
                <a:ea typeface="Cambria Math"/>
              </a:rPr>
              <a:t>‑</a:t>
            </a:r>
            <a:r>
              <a:rPr lang="en-US" sz="1000">
                <a:solidFill>
                  <a:schemeClr val="tx1"/>
                </a:solidFill>
                <a:effectLst/>
                <a:latin typeface="Gill Sans MT"/>
                <a:cs typeface="Calibri"/>
              </a:rPr>
              <a:t>4.</a:t>
            </a:r>
          </a:p>
          <a:p>
            <a:pPr marL="342900" indent="-342900">
              <a:buFont typeface="+mj-lt"/>
              <a:buAutoNum type="arabicPeriod"/>
            </a:pPr>
            <a:r>
              <a:rPr lang="en-US" sz="1000" err="1">
                <a:solidFill>
                  <a:schemeClr val="tx1"/>
                </a:solidFill>
                <a:effectLst/>
                <a:latin typeface="Gill Sans MT"/>
                <a:cs typeface="Calibri"/>
              </a:rPr>
              <a:t>Songur</a:t>
            </a:r>
            <a:r>
              <a:rPr lang="en-US" sz="1000">
                <a:solidFill>
                  <a:schemeClr val="tx1"/>
                </a:solidFill>
                <a:effectLst/>
                <a:latin typeface="Gill Sans MT"/>
                <a:cs typeface="Calibri"/>
              </a:rPr>
              <a:t> </a:t>
            </a:r>
            <a:r>
              <a:rPr lang="en-US" sz="1000" err="1">
                <a:solidFill>
                  <a:schemeClr val="tx1"/>
                </a:solidFill>
                <a:effectLst/>
                <a:latin typeface="Gill Sans MT"/>
                <a:cs typeface="Calibri"/>
              </a:rPr>
              <a:t>Dagli</a:t>
            </a:r>
            <a:r>
              <a:rPr lang="en-US" sz="1000">
                <a:solidFill>
                  <a:schemeClr val="tx1"/>
                </a:solidFill>
                <a:effectLst/>
                <a:latin typeface="Gill Sans MT"/>
                <a:cs typeface="Calibri"/>
              </a:rPr>
              <a:t> S, Demir T. Comparison of </a:t>
            </a:r>
            <a:r>
              <a:rPr lang="en-US" sz="1000" err="1">
                <a:solidFill>
                  <a:schemeClr val="tx1"/>
                </a:solidFill>
                <a:effectLst/>
                <a:latin typeface="Gill Sans MT"/>
                <a:cs typeface="Calibri"/>
              </a:rPr>
              <a:t>cervico</a:t>
            </a:r>
            <a:r>
              <a:rPr lang="en-US" sz="1000">
                <a:solidFill>
                  <a:schemeClr val="tx1"/>
                </a:solidFill>
                <a:effectLst/>
                <a:latin typeface="Gill Sans MT"/>
                <a:cs typeface="Calibri"/>
              </a:rPr>
              <a:t>-vaginal colonization among sexually active women by intrauterine device use. J Infect Dev </a:t>
            </a:r>
            <a:r>
              <a:rPr lang="en-US" sz="1000" err="1">
                <a:solidFill>
                  <a:schemeClr val="tx1"/>
                </a:solidFill>
                <a:effectLst/>
                <a:latin typeface="Gill Sans MT"/>
                <a:cs typeface="Calibri"/>
              </a:rPr>
              <a:t>Ctries</a:t>
            </a:r>
            <a:r>
              <a:rPr lang="en-US" sz="1000">
                <a:solidFill>
                  <a:schemeClr val="tx1"/>
                </a:solidFill>
                <a:effectLst/>
                <a:latin typeface="Gill Sans MT"/>
                <a:cs typeface="Calibri"/>
              </a:rPr>
              <a:t>. 27 sept 2015;9(9):930</a:t>
            </a:r>
            <a:r>
              <a:rPr lang="en-US" sz="1000">
                <a:solidFill>
                  <a:schemeClr val="tx1"/>
                </a:solidFill>
                <a:effectLst/>
                <a:latin typeface="Gill Sans MT"/>
                <a:ea typeface="Cambria Math"/>
              </a:rPr>
              <a:t>‑</a:t>
            </a:r>
            <a:r>
              <a:rPr lang="en-US" sz="1000">
                <a:solidFill>
                  <a:schemeClr val="tx1"/>
                </a:solidFill>
                <a:effectLst/>
                <a:latin typeface="Gill Sans MT"/>
                <a:cs typeface="Calibri"/>
              </a:rPr>
              <a:t>5.</a:t>
            </a:r>
          </a:p>
          <a:p>
            <a:pPr marL="342900" indent="-342900">
              <a:buFont typeface="+mj-lt"/>
              <a:buAutoNum type="arabicPeriod"/>
            </a:pPr>
            <a:r>
              <a:rPr lang="en-US" sz="1000" err="1">
                <a:solidFill>
                  <a:schemeClr val="tx1"/>
                </a:solidFill>
                <a:effectLst/>
                <a:latin typeface="Gill Sans MT"/>
                <a:cs typeface="Calibri"/>
              </a:rPr>
              <a:t>Giraldo</a:t>
            </a:r>
            <a:r>
              <a:rPr lang="en-US" sz="1000">
                <a:solidFill>
                  <a:schemeClr val="tx1"/>
                </a:solidFill>
                <a:effectLst/>
                <a:latin typeface="Gill Sans MT"/>
                <a:cs typeface="Calibri"/>
              </a:rPr>
              <a:t> PC, Souza TC de, Henrique GL, Monteiro I, Amaral R, Machado RB, et al. Reactional changes in short-term levonorgestrel-releasing intrauterine system (</a:t>
            </a:r>
            <a:r>
              <a:rPr lang="en-US" sz="1000" err="1">
                <a:solidFill>
                  <a:schemeClr val="tx1"/>
                </a:solidFill>
                <a:effectLst/>
                <a:latin typeface="Gill Sans MT"/>
                <a:cs typeface="Calibri"/>
              </a:rPr>
              <a:t>lng-ius</a:t>
            </a:r>
            <a:r>
              <a:rPr lang="en-US" sz="1000">
                <a:solidFill>
                  <a:schemeClr val="tx1"/>
                </a:solidFill>
                <a:effectLst/>
                <a:latin typeface="Gill Sans MT"/>
                <a:cs typeface="Calibri"/>
              </a:rPr>
              <a:t>) use. Rev Assoc Med Bras (1992). 22 </a:t>
            </a:r>
            <a:r>
              <a:rPr lang="en-US" sz="1000" err="1">
                <a:solidFill>
                  <a:schemeClr val="tx1"/>
                </a:solidFill>
                <a:effectLst/>
                <a:latin typeface="Gill Sans MT"/>
                <a:cs typeface="Calibri"/>
              </a:rPr>
              <a:t>juill</a:t>
            </a:r>
            <a:r>
              <a:rPr lang="en-US" sz="1000">
                <a:solidFill>
                  <a:schemeClr val="tx1"/>
                </a:solidFill>
                <a:effectLst/>
                <a:latin typeface="Gill Sans MT"/>
                <a:cs typeface="Calibri"/>
              </a:rPr>
              <a:t> 2019;65(6):857</a:t>
            </a:r>
            <a:r>
              <a:rPr lang="en-US" sz="1000">
                <a:solidFill>
                  <a:schemeClr val="tx1"/>
                </a:solidFill>
                <a:effectLst/>
                <a:latin typeface="Gill Sans MT"/>
                <a:ea typeface="Cambria Math"/>
              </a:rPr>
              <a:t>‑</a:t>
            </a:r>
            <a:r>
              <a:rPr lang="en-US" sz="1000">
                <a:solidFill>
                  <a:schemeClr val="tx1"/>
                </a:solidFill>
                <a:effectLst/>
                <a:latin typeface="Gill Sans MT"/>
                <a:cs typeface="Calibri"/>
              </a:rPr>
              <a:t>63.</a:t>
            </a:r>
            <a:endParaRPr lang="en-US" sz="1000">
              <a:solidFill>
                <a:schemeClr val="tx1"/>
              </a:solidFill>
              <a:latin typeface="Gill Sans MT"/>
              <a:ea typeface="+mn-lt"/>
              <a:cs typeface="+mn-lt"/>
            </a:endParaRPr>
          </a:p>
          <a:p>
            <a:pPr marL="342900" indent="-342900">
              <a:buAutoNum type="arabicPeriod"/>
            </a:pPr>
            <a:r>
              <a:rPr lang="en-US" sz="1000">
                <a:solidFill>
                  <a:schemeClr val="tx1"/>
                </a:solidFill>
                <a:ea typeface="+mn-lt"/>
                <a:cs typeface="+mn-lt"/>
              </a:rPr>
              <a:t>Farr A, Effendy I, Frey </a:t>
            </a:r>
            <a:r>
              <a:rPr lang="en-US" sz="1000" err="1">
                <a:solidFill>
                  <a:schemeClr val="tx1"/>
                </a:solidFill>
                <a:ea typeface="+mn-lt"/>
                <a:cs typeface="+mn-lt"/>
              </a:rPr>
              <a:t>Tirri</a:t>
            </a:r>
            <a:r>
              <a:rPr lang="en-US" sz="1000">
                <a:solidFill>
                  <a:schemeClr val="tx1"/>
                </a:solidFill>
                <a:ea typeface="+mn-lt"/>
                <a:cs typeface="+mn-lt"/>
              </a:rPr>
              <a:t> B, Hof H, </a:t>
            </a:r>
            <a:r>
              <a:rPr lang="en-US" sz="1000" err="1">
                <a:solidFill>
                  <a:schemeClr val="tx1"/>
                </a:solidFill>
                <a:ea typeface="+mn-lt"/>
                <a:cs typeface="+mn-lt"/>
              </a:rPr>
              <a:t>Mayser</a:t>
            </a:r>
            <a:r>
              <a:rPr lang="en-US" sz="1000">
                <a:solidFill>
                  <a:schemeClr val="tx1"/>
                </a:solidFill>
                <a:ea typeface="+mn-lt"/>
                <a:cs typeface="+mn-lt"/>
              </a:rPr>
              <a:t> P, </a:t>
            </a:r>
            <a:r>
              <a:rPr lang="en-US" sz="1000" err="1">
                <a:solidFill>
                  <a:schemeClr val="tx1"/>
                </a:solidFill>
                <a:ea typeface="+mn-lt"/>
                <a:cs typeface="+mn-lt"/>
              </a:rPr>
              <a:t>Petricevic</a:t>
            </a:r>
            <a:r>
              <a:rPr lang="en-US" sz="1000">
                <a:solidFill>
                  <a:schemeClr val="tx1"/>
                </a:solidFill>
                <a:ea typeface="+mn-lt"/>
                <a:cs typeface="+mn-lt"/>
              </a:rPr>
              <a:t> L, et al. Guideline: Vulvovaginal </a:t>
            </a:r>
            <a:r>
              <a:rPr lang="en-US" sz="1000" err="1">
                <a:solidFill>
                  <a:schemeClr val="tx1"/>
                </a:solidFill>
                <a:ea typeface="+mn-lt"/>
                <a:cs typeface="+mn-lt"/>
              </a:rPr>
              <a:t>candidosis</a:t>
            </a:r>
            <a:r>
              <a:rPr lang="en-US" sz="1000">
                <a:solidFill>
                  <a:schemeClr val="tx1"/>
                </a:solidFill>
                <a:ea typeface="+mn-lt"/>
                <a:cs typeface="+mn-lt"/>
              </a:rPr>
              <a:t> (AWMF 015/072, level S2k). Mycoses. </a:t>
            </a:r>
            <a:r>
              <a:rPr lang="en-US" sz="1000" err="1">
                <a:solidFill>
                  <a:schemeClr val="tx1"/>
                </a:solidFill>
                <a:ea typeface="+mn-lt"/>
                <a:cs typeface="+mn-lt"/>
              </a:rPr>
              <a:t>juin</a:t>
            </a:r>
            <a:r>
              <a:rPr lang="en-US" sz="1000">
                <a:solidFill>
                  <a:schemeClr val="tx1"/>
                </a:solidFill>
                <a:ea typeface="+mn-lt"/>
                <a:cs typeface="+mn-lt"/>
              </a:rPr>
              <a:t> 2021;64(6):583‑602.</a:t>
            </a:r>
            <a:endParaRPr lang="en-US" sz="1000">
              <a:solidFill>
                <a:schemeClr val="tx1"/>
              </a:solidFill>
            </a:endParaRPr>
          </a:p>
        </p:txBody>
      </p:sp>
    </p:spTree>
    <p:extLst>
      <p:ext uri="{BB962C8B-B14F-4D97-AF65-F5344CB8AC3E}">
        <p14:creationId xmlns:p14="http://schemas.microsoft.com/office/powerpoint/2010/main" val="342941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E0085B-3A11-E2FA-967F-9AC6D5CD0DDC}"/>
              </a:ext>
            </a:extLst>
          </p:cNvPr>
          <p:cNvSpPr>
            <a:spLocks noGrp="1"/>
          </p:cNvSpPr>
          <p:nvPr>
            <p:ph idx="1"/>
          </p:nvPr>
        </p:nvSpPr>
        <p:spPr>
          <a:xfrm>
            <a:off x="2231136" y="2638044"/>
            <a:ext cx="7729728" cy="3421233"/>
          </a:xfrm>
        </p:spPr>
        <p:txBody>
          <a:bodyPr>
            <a:normAutofit lnSpcReduction="10000"/>
          </a:bodyPr>
          <a:lstStyle/>
          <a:p>
            <a:r>
              <a:rPr lang="fr-CA"/>
              <a:t>Aux États-Unis, environ 70-75% des femmes/personnes avec un utérus auront au moins une vulvovaginite à Candida </a:t>
            </a:r>
            <a:r>
              <a:rPr lang="fr-CA" err="1"/>
              <a:t>spp</a:t>
            </a:r>
            <a:r>
              <a:rPr lang="fr-CA"/>
              <a:t> (VVC)</a:t>
            </a:r>
            <a:r>
              <a:rPr lang="fr-CA" baseline="30000"/>
              <a:t>1 2</a:t>
            </a:r>
          </a:p>
          <a:p>
            <a:pPr lvl="1"/>
            <a:r>
              <a:rPr lang="fr-CA"/>
              <a:t>40 à 50% auront des vaginites récurrentes</a:t>
            </a:r>
            <a:r>
              <a:rPr lang="fr-CA" baseline="30000"/>
              <a:t>1</a:t>
            </a:r>
          </a:p>
          <a:p>
            <a:pPr lvl="1"/>
            <a:r>
              <a:rPr lang="fr-CA"/>
              <a:t>Statistiques probablement sous-estimées 2</a:t>
            </a:r>
            <a:r>
              <a:rPr lang="fr-CA" baseline="30000"/>
              <a:t>nd</a:t>
            </a:r>
            <a:r>
              <a:rPr lang="fr-CA"/>
              <a:t> vente libre d’antifongiques</a:t>
            </a:r>
            <a:r>
              <a:rPr lang="fr-CA" baseline="30000"/>
              <a:t>1</a:t>
            </a:r>
          </a:p>
          <a:p>
            <a:r>
              <a:rPr lang="fr-CA"/>
              <a:t>FDR VVC : diabète, immunosuppression (ex. VIH), usage antibiotique récent, grossesse, génétique, habitudes sexuelles, habitudes comportementales</a:t>
            </a:r>
            <a:r>
              <a:rPr lang="fr-CA" baseline="30000"/>
              <a:t>1</a:t>
            </a:r>
          </a:p>
          <a:p>
            <a:r>
              <a:rPr lang="fr-CA"/>
              <a:t>Diagnostic : </a:t>
            </a:r>
          </a:p>
          <a:p>
            <a:pPr lvl="1"/>
            <a:r>
              <a:rPr lang="fr-CA"/>
              <a:t>Gold standard : culture</a:t>
            </a:r>
            <a:r>
              <a:rPr lang="fr-CA" baseline="30000"/>
              <a:t>2</a:t>
            </a:r>
          </a:p>
          <a:p>
            <a:pPr lvl="1"/>
            <a:r>
              <a:rPr lang="fr-CA"/>
              <a:t>Microscopie : détecte 50% des Candida positives à la culture</a:t>
            </a:r>
            <a:r>
              <a:rPr lang="fr-CA" baseline="30000"/>
              <a:t>1</a:t>
            </a:r>
            <a:endParaRPr lang="fr-CA" sz="1500" baseline="30000"/>
          </a:p>
          <a:p>
            <a:pPr lvl="1"/>
            <a:r>
              <a:rPr lang="fr-CA"/>
              <a:t>Pap-test : détecte 25% des Candida positives à la culture</a:t>
            </a:r>
            <a:r>
              <a:rPr lang="fr-CA" baseline="30000"/>
              <a:t>1</a:t>
            </a:r>
          </a:p>
          <a:p>
            <a:pPr marL="228600" lvl="1" indent="0">
              <a:buNone/>
            </a:pPr>
            <a:endParaRPr lang="fr-CA"/>
          </a:p>
        </p:txBody>
      </p:sp>
      <p:sp>
        <p:nvSpPr>
          <p:cNvPr id="7" name="Title 6">
            <a:extLst>
              <a:ext uri="{FF2B5EF4-FFF2-40B4-BE49-F238E27FC236}">
                <a16:creationId xmlns:a16="http://schemas.microsoft.com/office/drawing/2014/main" id="{F5B22598-0018-0AED-F459-8A3826F4251D}"/>
              </a:ext>
            </a:extLst>
          </p:cNvPr>
          <p:cNvSpPr>
            <a:spLocks noGrp="1"/>
          </p:cNvSpPr>
          <p:nvPr>
            <p:ph type="title"/>
          </p:nvPr>
        </p:nvSpPr>
        <p:spPr/>
        <p:txBody>
          <a:bodyPr/>
          <a:lstStyle/>
          <a:p>
            <a:r>
              <a:rPr lang="fr-CA"/>
              <a:t>Introduction – vulvovaginite</a:t>
            </a:r>
            <a:endParaRPr lang="fr-CA" baseline="30000"/>
          </a:p>
        </p:txBody>
      </p:sp>
      <p:sp>
        <p:nvSpPr>
          <p:cNvPr id="9" name="TextBox 8">
            <a:extLst>
              <a:ext uri="{FF2B5EF4-FFF2-40B4-BE49-F238E27FC236}">
                <a16:creationId xmlns:a16="http://schemas.microsoft.com/office/drawing/2014/main" id="{5725C42D-6CC2-FF7F-58B7-9B4392D83486}"/>
              </a:ext>
            </a:extLst>
          </p:cNvPr>
          <p:cNvSpPr txBox="1"/>
          <p:nvPr/>
        </p:nvSpPr>
        <p:spPr>
          <a:xfrm>
            <a:off x="10327206" y="6211669"/>
            <a:ext cx="1585690" cy="461665"/>
          </a:xfrm>
          <a:prstGeom prst="rect">
            <a:avLst/>
          </a:prstGeom>
          <a:noFill/>
        </p:spPr>
        <p:txBody>
          <a:bodyPr wrap="none" rtlCol="0">
            <a:spAutoFit/>
          </a:bodyPr>
          <a:lstStyle/>
          <a:p>
            <a:r>
              <a:rPr lang="fr-CA" sz="1200" baseline="30000"/>
              <a:t>1 </a:t>
            </a:r>
            <a:r>
              <a:rPr lang="fr-CA" sz="1200" err="1"/>
              <a:t>Sobel</a:t>
            </a:r>
            <a:r>
              <a:rPr lang="fr-CA" sz="1200"/>
              <a:t> JD (2007)</a:t>
            </a:r>
          </a:p>
          <a:p>
            <a:r>
              <a:rPr lang="fr-CA" sz="1200" baseline="30000"/>
              <a:t>2 </a:t>
            </a:r>
            <a:r>
              <a:rPr lang="en-CA" sz="1200" err="1">
                <a:effectLst/>
              </a:rPr>
              <a:t>Nyirjesy</a:t>
            </a:r>
            <a:r>
              <a:rPr lang="fr-CA" sz="1200">
                <a:effectLst/>
              </a:rPr>
              <a:t> et al</a:t>
            </a:r>
            <a:r>
              <a:rPr lang="fr-CA" sz="1200"/>
              <a:t> (2022) </a:t>
            </a:r>
          </a:p>
        </p:txBody>
      </p:sp>
      <p:pic>
        <p:nvPicPr>
          <p:cNvPr id="11" name="Graphic 10" descr="Petri Dish outline">
            <a:extLst>
              <a:ext uri="{FF2B5EF4-FFF2-40B4-BE49-F238E27FC236}">
                <a16:creationId xmlns:a16="http://schemas.microsoft.com/office/drawing/2014/main" id="{FCA99143-3C45-3F4C-7A93-7AADA19742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2613" y="4731026"/>
            <a:ext cx="1328251" cy="1328251"/>
          </a:xfrm>
          <a:prstGeom prst="rect">
            <a:avLst/>
          </a:prstGeom>
        </p:spPr>
      </p:pic>
    </p:spTree>
    <p:extLst>
      <p:ext uri="{BB962C8B-B14F-4D97-AF65-F5344CB8AC3E}">
        <p14:creationId xmlns:p14="http://schemas.microsoft.com/office/powerpoint/2010/main" val="50669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9039-6FC2-E9E6-58A5-DA692014857D}"/>
              </a:ext>
            </a:extLst>
          </p:cNvPr>
          <p:cNvSpPr>
            <a:spLocks noGrp="1"/>
          </p:cNvSpPr>
          <p:nvPr>
            <p:ph type="title"/>
          </p:nvPr>
        </p:nvSpPr>
        <p:spPr>
          <a:xfrm>
            <a:off x="2231136" y="964692"/>
            <a:ext cx="7729728" cy="1188720"/>
          </a:xfrm>
        </p:spPr>
        <p:txBody>
          <a:bodyPr/>
          <a:lstStyle/>
          <a:p>
            <a:r>
              <a:rPr lang="fr-CA"/>
              <a:t>Introduction – stérilet</a:t>
            </a:r>
            <a:endParaRPr lang="fr-CA" baseline="30000"/>
          </a:p>
        </p:txBody>
      </p:sp>
      <p:sp>
        <p:nvSpPr>
          <p:cNvPr id="3" name="Content Placeholder 2">
            <a:extLst>
              <a:ext uri="{FF2B5EF4-FFF2-40B4-BE49-F238E27FC236}">
                <a16:creationId xmlns:a16="http://schemas.microsoft.com/office/drawing/2014/main" id="{5263D59D-EC71-7E6D-6B56-8FAD11880AB5}"/>
              </a:ext>
            </a:extLst>
          </p:cNvPr>
          <p:cNvSpPr>
            <a:spLocks noGrp="1"/>
          </p:cNvSpPr>
          <p:nvPr>
            <p:ph idx="1"/>
          </p:nvPr>
        </p:nvSpPr>
        <p:spPr/>
        <p:txBody>
          <a:bodyPr vert="horz" lIns="91440" tIns="45720" rIns="91440" bIns="45720" rtlCol="0" anchor="t">
            <a:normAutofit/>
          </a:bodyPr>
          <a:lstStyle/>
          <a:p>
            <a:r>
              <a:rPr lang="fr-CA" sz="2000"/>
              <a:t>Moyen de contraception efficace </a:t>
            </a:r>
          </a:p>
          <a:p>
            <a:r>
              <a:rPr lang="fr-CA" sz="2000"/>
              <a:t>Durée de vie selon type : </a:t>
            </a:r>
          </a:p>
          <a:p>
            <a:pPr lvl="1"/>
            <a:r>
              <a:rPr lang="fr-CA" sz="1800"/>
              <a:t>Lévonorgestrel (LNG) : 5 ans</a:t>
            </a:r>
          </a:p>
          <a:p>
            <a:pPr lvl="1"/>
            <a:r>
              <a:rPr lang="fr-CA" sz="1800"/>
              <a:t>Cuivre : jusqu’à 10 ans</a:t>
            </a:r>
          </a:p>
          <a:p>
            <a:r>
              <a:rPr lang="fr-CA" sz="2000"/>
              <a:t>Au Québec en 2021, 11,9% des femmes avaient utilisé un stérilet (cuivre ou LNG) dans la dernière année</a:t>
            </a:r>
            <a:r>
              <a:rPr lang="fr-CA" sz="2000" baseline="30000"/>
              <a:t>3</a:t>
            </a:r>
          </a:p>
          <a:p>
            <a:endParaRPr lang="fr-CA" sz="2000" baseline="30000"/>
          </a:p>
          <a:p>
            <a:endParaRPr lang="fr-CA"/>
          </a:p>
          <a:p>
            <a:pPr marL="0" indent="0">
              <a:buNone/>
            </a:pPr>
            <a:endParaRPr lang="fr-CA"/>
          </a:p>
        </p:txBody>
      </p:sp>
      <p:sp>
        <p:nvSpPr>
          <p:cNvPr id="4" name="TextBox 3">
            <a:extLst>
              <a:ext uri="{FF2B5EF4-FFF2-40B4-BE49-F238E27FC236}">
                <a16:creationId xmlns:a16="http://schemas.microsoft.com/office/drawing/2014/main" id="{00B2C1EC-0FE0-6A16-86D7-8EAF851C13DF}"/>
              </a:ext>
            </a:extLst>
          </p:cNvPr>
          <p:cNvSpPr txBox="1"/>
          <p:nvPr/>
        </p:nvSpPr>
        <p:spPr>
          <a:xfrm>
            <a:off x="8363580" y="6477919"/>
            <a:ext cx="3948645" cy="461665"/>
          </a:xfrm>
          <a:prstGeom prst="rect">
            <a:avLst/>
          </a:prstGeom>
          <a:noFill/>
        </p:spPr>
        <p:txBody>
          <a:bodyPr wrap="none" rtlCol="0">
            <a:spAutoFit/>
          </a:bodyPr>
          <a:lstStyle/>
          <a:p>
            <a:r>
              <a:rPr lang="en-CA" sz="1200" baseline="30000"/>
              <a:t>3 </a:t>
            </a:r>
            <a:r>
              <a:rPr lang="en-CA" sz="1200">
                <a:effectLst/>
              </a:rPr>
              <a:t>Portrait des </a:t>
            </a:r>
            <a:r>
              <a:rPr lang="en-CA" sz="1200" err="1">
                <a:effectLst/>
              </a:rPr>
              <a:t>Québécoises</a:t>
            </a:r>
            <a:r>
              <a:rPr lang="en-CA" sz="1200">
                <a:effectLst/>
              </a:rPr>
              <a:t> </a:t>
            </a:r>
            <a:r>
              <a:rPr lang="en-CA" sz="1200" err="1">
                <a:effectLst/>
              </a:rPr>
              <a:t>Édition</a:t>
            </a:r>
            <a:r>
              <a:rPr lang="en-CA" sz="1200">
                <a:effectLst/>
              </a:rPr>
              <a:t> 2021 - Femmes et </a:t>
            </a:r>
            <a:r>
              <a:rPr lang="en-CA" sz="1200" err="1">
                <a:effectLst/>
              </a:rPr>
              <a:t>santé</a:t>
            </a:r>
            <a:r>
              <a:rPr lang="en-CA" sz="1200">
                <a:effectLst/>
              </a:rPr>
              <a:t>.</a:t>
            </a:r>
          </a:p>
          <a:p>
            <a:endParaRPr lang="fr-CA" sz="1200"/>
          </a:p>
        </p:txBody>
      </p:sp>
      <p:sp>
        <p:nvSpPr>
          <p:cNvPr id="7" name="TextBox 6">
            <a:extLst>
              <a:ext uri="{FF2B5EF4-FFF2-40B4-BE49-F238E27FC236}">
                <a16:creationId xmlns:a16="http://schemas.microsoft.com/office/drawing/2014/main" id="{B0C89170-EF83-3E74-FDCC-3F492FBF948A}"/>
              </a:ext>
            </a:extLst>
          </p:cNvPr>
          <p:cNvSpPr txBox="1"/>
          <p:nvPr/>
        </p:nvSpPr>
        <p:spPr>
          <a:xfrm>
            <a:off x="3147314" y="5185422"/>
            <a:ext cx="6813550"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fr-CA" sz="2000"/>
              <a:t>Donc, le stérilet (cuivre ou lévonorgestrel) augmente-t-il le risque de faire une vaginite à Candida?  </a:t>
            </a:r>
          </a:p>
        </p:txBody>
      </p:sp>
      <p:pic>
        <p:nvPicPr>
          <p:cNvPr id="11" name="Graphic 10" descr="Badge Question Mark with solid fill">
            <a:extLst>
              <a:ext uri="{FF2B5EF4-FFF2-40B4-BE49-F238E27FC236}">
                <a16:creationId xmlns:a16="http://schemas.microsoft.com/office/drawing/2014/main" id="{402369A7-580E-5F91-D304-F366242F2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9878" y="5082165"/>
            <a:ext cx="914400" cy="914400"/>
          </a:xfrm>
          <a:prstGeom prst="rect">
            <a:avLst/>
          </a:prstGeom>
        </p:spPr>
      </p:pic>
    </p:spTree>
    <p:extLst>
      <p:ext uri="{BB962C8B-B14F-4D97-AF65-F5344CB8AC3E}">
        <p14:creationId xmlns:p14="http://schemas.microsoft.com/office/powerpoint/2010/main" val="92715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F5ECD7F9-B883-E6D7-F505-4358FA101111}"/>
              </a:ext>
            </a:extLst>
          </p:cNvPr>
          <p:cNvSpPr>
            <a:spLocks noGrp="1"/>
          </p:cNvSpPr>
          <p:nvPr>
            <p:ph type="title"/>
          </p:nvPr>
        </p:nvSpPr>
        <p:spPr>
          <a:xfrm>
            <a:off x="804670" y="978776"/>
            <a:ext cx="3044953" cy="1174991"/>
          </a:xfrm>
        </p:spPr>
        <p:txBody>
          <a:bodyPr vert="horz" lIns="182880" tIns="182880" rIns="182880" bIns="182880" rtlCol="0">
            <a:normAutofit/>
          </a:bodyPr>
          <a:lstStyle/>
          <a:p>
            <a:r>
              <a:rPr lang="en-US" sz="2000"/>
              <a:t>Méthodologie</a:t>
            </a:r>
          </a:p>
        </p:txBody>
      </p:sp>
      <p:pic>
        <p:nvPicPr>
          <p:cNvPr id="7" name="Content Placeholder 6">
            <a:extLst>
              <a:ext uri="{FF2B5EF4-FFF2-40B4-BE49-F238E27FC236}">
                <a16:creationId xmlns:a16="http://schemas.microsoft.com/office/drawing/2014/main" id="{641024EF-A9AE-34EF-B088-B19CDCB3D6F4}"/>
              </a:ext>
            </a:extLst>
          </p:cNvPr>
          <p:cNvPicPr>
            <a:picLocks noChangeAspect="1"/>
          </p:cNvPicPr>
          <p:nvPr/>
        </p:nvPicPr>
        <p:blipFill>
          <a:blip r:embed="rId3">
            <a:extLst>
              <a:ext uri="{28A0092B-C50C-407E-A947-70E740481C1C}">
                <a14:useLocalDpi xmlns:a14="http://schemas.microsoft.com/office/drawing/2010/main" val="0"/>
              </a:ext>
            </a:extLst>
          </a:blip>
          <a:srcRect t="262" b="262"/>
          <a:stretch/>
        </p:blipFill>
        <p:spPr>
          <a:xfrm>
            <a:off x="4251523" y="419100"/>
            <a:ext cx="7733647" cy="6019800"/>
          </a:xfrm>
          <a:prstGeom prst="rect">
            <a:avLst/>
          </a:prstGeom>
        </p:spPr>
      </p:pic>
    </p:spTree>
    <p:extLst>
      <p:ext uri="{BB962C8B-B14F-4D97-AF65-F5344CB8AC3E}">
        <p14:creationId xmlns:p14="http://schemas.microsoft.com/office/powerpoint/2010/main" val="285499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6CB5BEF-E8AA-6437-C3DD-2A3EE59B0D68}"/>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Analyse des articles</a:t>
            </a:r>
          </a:p>
        </p:txBody>
      </p:sp>
      <p:pic>
        <p:nvPicPr>
          <p:cNvPr id="27" name="Graphic 6" descr="Journal">
            <a:extLst>
              <a:ext uri="{FF2B5EF4-FFF2-40B4-BE49-F238E27FC236}">
                <a16:creationId xmlns:a16="http://schemas.microsoft.com/office/drawing/2014/main" id="{363101C1-BA64-9761-8F89-B745181718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5346" y="640078"/>
            <a:ext cx="3301307" cy="3301307"/>
          </a:xfrm>
          <a:prstGeom prst="rect">
            <a:avLst/>
          </a:prstGeom>
        </p:spPr>
      </p:pic>
    </p:spTree>
    <p:extLst>
      <p:ext uri="{BB962C8B-B14F-4D97-AF65-F5344CB8AC3E}">
        <p14:creationId xmlns:p14="http://schemas.microsoft.com/office/powerpoint/2010/main" val="35477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0E88A30-946B-520F-214A-4A504A702F3B}"/>
              </a:ext>
            </a:extLst>
          </p:cNvPr>
          <p:cNvGraphicFramePr>
            <a:graphicFrameLocks noGrp="1"/>
          </p:cNvGraphicFramePr>
          <p:nvPr>
            <p:ph idx="1"/>
            <p:extLst>
              <p:ext uri="{D42A27DB-BD31-4B8C-83A1-F6EECF244321}">
                <p14:modId xmlns:p14="http://schemas.microsoft.com/office/powerpoint/2010/main" val="586999998"/>
              </p:ext>
            </p:extLst>
          </p:nvPr>
        </p:nvGraphicFramePr>
        <p:xfrm>
          <a:off x="804339" y="689659"/>
          <a:ext cx="10583322" cy="5478682"/>
        </p:xfrm>
        <a:graphic>
          <a:graphicData uri="http://schemas.openxmlformats.org/drawingml/2006/table">
            <a:tbl>
              <a:tblPr firstRow="1" bandRow="1">
                <a:tableStyleId>{21E4AEA4-8DFA-4A89-87EB-49C32662AFE0}</a:tableStyleId>
              </a:tblPr>
              <a:tblGrid>
                <a:gridCol w="763204">
                  <a:extLst>
                    <a:ext uri="{9D8B030D-6E8A-4147-A177-3AD203B41FA5}">
                      <a16:colId xmlns:a16="http://schemas.microsoft.com/office/drawing/2014/main" val="4191775167"/>
                    </a:ext>
                  </a:extLst>
                </a:gridCol>
                <a:gridCol w="1615495">
                  <a:extLst>
                    <a:ext uri="{9D8B030D-6E8A-4147-A177-3AD203B41FA5}">
                      <a16:colId xmlns:a16="http://schemas.microsoft.com/office/drawing/2014/main" val="2752887895"/>
                    </a:ext>
                  </a:extLst>
                </a:gridCol>
                <a:gridCol w="2334936">
                  <a:extLst>
                    <a:ext uri="{9D8B030D-6E8A-4147-A177-3AD203B41FA5}">
                      <a16:colId xmlns:a16="http://schemas.microsoft.com/office/drawing/2014/main" val="2955861973"/>
                    </a:ext>
                  </a:extLst>
                </a:gridCol>
                <a:gridCol w="1725282">
                  <a:extLst>
                    <a:ext uri="{9D8B030D-6E8A-4147-A177-3AD203B41FA5}">
                      <a16:colId xmlns:a16="http://schemas.microsoft.com/office/drawing/2014/main" val="1411171385"/>
                    </a:ext>
                  </a:extLst>
                </a:gridCol>
                <a:gridCol w="2055962">
                  <a:extLst>
                    <a:ext uri="{9D8B030D-6E8A-4147-A177-3AD203B41FA5}">
                      <a16:colId xmlns:a16="http://schemas.microsoft.com/office/drawing/2014/main" val="2541828294"/>
                    </a:ext>
                  </a:extLst>
                </a:gridCol>
                <a:gridCol w="2088443">
                  <a:extLst>
                    <a:ext uri="{9D8B030D-6E8A-4147-A177-3AD203B41FA5}">
                      <a16:colId xmlns:a16="http://schemas.microsoft.com/office/drawing/2014/main" val="2380572895"/>
                    </a:ext>
                  </a:extLst>
                </a:gridCol>
              </a:tblGrid>
              <a:tr h="260426">
                <a:tc>
                  <a:txBody>
                    <a:bodyPr/>
                    <a:lstStyle/>
                    <a:p>
                      <a:pPr algn="l" rtl="0" fontAlgn="base"/>
                      <a:r>
                        <a:rPr lang="en-CA" sz="1100" b="0" noProof="0">
                          <a:effectLst/>
                        </a:rPr>
                        <a:t>Étude</a:t>
                      </a:r>
                      <a:endParaRPr lang="en-CA" sz="1100" b="0" i="0" noProof="0">
                        <a:effectLst/>
                      </a:endParaRPr>
                    </a:p>
                  </a:txBody>
                  <a:tcPr marL="76596" marR="76596" marT="38298" marB="38298"/>
                </a:tc>
                <a:tc>
                  <a:txBody>
                    <a:bodyPr/>
                    <a:lstStyle/>
                    <a:p>
                      <a:r>
                        <a:rPr lang="en-US" sz="1100" b="0" kern="1200" noProof="0">
                          <a:solidFill>
                            <a:schemeClr val="lt1"/>
                          </a:solidFill>
                          <a:effectLst/>
                        </a:rPr>
                        <a:t>1. Abdul-Aziz et al (2019)</a:t>
                      </a:r>
                      <a:endParaRPr lang="en-US" sz="1100" b="0" kern="1200" noProof="0">
                        <a:solidFill>
                          <a:schemeClr val="lt1"/>
                        </a:solidFill>
                        <a:effectLst/>
                        <a:latin typeface="+mn-lt"/>
                        <a:ea typeface="+mn-ea"/>
                        <a:cs typeface="+mn-cs"/>
                      </a:endParaRPr>
                    </a:p>
                  </a:txBody>
                  <a:tcPr marL="76596" marR="76596" marT="38298" marB="3829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kern="1200">
                          <a:solidFill>
                            <a:schemeClr val="lt1"/>
                          </a:solidFill>
                          <a:effectLst/>
                          <a:latin typeface="+mn-lt"/>
                          <a:ea typeface="+mn-ea"/>
                          <a:cs typeface="+mn-cs"/>
                        </a:rPr>
                        <a:t>2. </a:t>
                      </a:r>
                      <a:r>
                        <a:rPr lang="fr-CA" sz="1100" b="0" kern="1200" err="1">
                          <a:solidFill>
                            <a:schemeClr val="lt1"/>
                          </a:solidFill>
                          <a:effectLst/>
                          <a:latin typeface="+mn-lt"/>
                          <a:ea typeface="+mn-ea"/>
                          <a:cs typeface="+mn-cs"/>
                        </a:rPr>
                        <a:t>Eleuterio</a:t>
                      </a:r>
                      <a:r>
                        <a:rPr lang="fr-CA" sz="1100" b="0" kern="1200">
                          <a:solidFill>
                            <a:schemeClr val="lt1"/>
                          </a:solidFill>
                          <a:effectLst/>
                          <a:latin typeface="+mn-lt"/>
                          <a:ea typeface="+mn-ea"/>
                          <a:cs typeface="+mn-cs"/>
                        </a:rPr>
                        <a:t> Junior et al (2020)</a:t>
                      </a:r>
                    </a:p>
                  </a:txBody>
                  <a:tcPr marL="76596" marR="76596" marT="38298" marB="3829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kern="1200">
                          <a:solidFill>
                            <a:schemeClr val="lt1"/>
                          </a:solidFill>
                          <a:effectLst/>
                          <a:latin typeface="+mn-lt"/>
                          <a:ea typeface="+mn-ea"/>
                          <a:cs typeface="+mn-cs"/>
                        </a:rPr>
                        <a:t>3. </a:t>
                      </a:r>
                      <a:r>
                        <a:rPr lang="fr-CA" sz="1100" b="0" kern="1200" err="1">
                          <a:solidFill>
                            <a:schemeClr val="lt1"/>
                          </a:solidFill>
                          <a:effectLst/>
                          <a:latin typeface="+mn-lt"/>
                          <a:ea typeface="+mn-ea"/>
                          <a:cs typeface="+mn-cs"/>
                        </a:rPr>
                        <a:t>Songur</a:t>
                      </a:r>
                      <a:r>
                        <a:rPr lang="fr-CA" sz="1100" b="0" kern="1200">
                          <a:solidFill>
                            <a:schemeClr val="lt1"/>
                          </a:solidFill>
                          <a:effectLst/>
                          <a:latin typeface="+mn-lt"/>
                          <a:ea typeface="+mn-ea"/>
                          <a:cs typeface="+mn-cs"/>
                        </a:rPr>
                        <a:t> </a:t>
                      </a:r>
                      <a:r>
                        <a:rPr lang="fr-CA" sz="1100" b="0" kern="1200" err="1">
                          <a:solidFill>
                            <a:schemeClr val="lt1"/>
                          </a:solidFill>
                          <a:effectLst/>
                          <a:latin typeface="+mn-lt"/>
                          <a:ea typeface="+mn-ea"/>
                          <a:cs typeface="+mn-cs"/>
                        </a:rPr>
                        <a:t>Dagli</a:t>
                      </a:r>
                      <a:r>
                        <a:rPr lang="fr-CA" sz="1100" b="0" kern="1200">
                          <a:solidFill>
                            <a:schemeClr val="lt1"/>
                          </a:solidFill>
                          <a:effectLst/>
                          <a:latin typeface="+mn-lt"/>
                          <a:ea typeface="+mn-ea"/>
                          <a:cs typeface="+mn-cs"/>
                        </a:rPr>
                        <a:t> et at (2015)</a:t>
                      </a:r>
                    </a:p>
                  </a:txBody>
                  <a:tcPr marL="76596" marR="76596" marT="38298" marB="38298"/>
                </a:tc>
                <a:tc>
                  <a:txBody>
                    <a:bodyPr/>
                    <a:lstStyle/>
                    <a:p>
                      <a:pPr lvl="0">
                        <a:buNone/>
                      </a:pPr>
                      <a:r>
                        <a:rPr lang="en-US" sz="1100" b="0" i="0" u="none" strike="noStrike" noProof="0">
                          <a:latin typeface="Gill Sans MT"/>
                        </a:rPr>
                        <a:t>4. Donders et al (2016)</a:t>
                      </a:r>
                      <a:endParaRPr lang="fr-FR" sz="2400"/>
                    </a:p>
                  </a:txBody>
                  <a:tcPr marL="76596" marR="76596" marT="38298" marB="38298"/>
                </a:tc>
                <a:tc>
                  <a:txBody>
                    <a:bodyPr/>
                    <a:lstStyle/>
                    <a:p>
                      <a:r>
                        <a:rPr lang="fr-CA" sz="1100" b="0" noProof="0"/>
                        <a:t>5. Giraldo et al (2016)</a:t>
                      </a:r>
                    </a:p>
                  </a:txBody>
                  <a:tcPr marL="76596" marR="76596" marT="38298" marB="38298"/>
                </a:tc>
                <a:extLst>
                  <a:ext uri="{0D108BD9-81ED-4DB2-BD59-A6C34878D82A}">
                    <a16:rowId xmlns:a16="http://schemas.microsoft.com/office/drawing/2014/main" val="2381275710"/>
                  </a:ext>
                </a:extLst>
              </a:tr>
              <a:tr h="260426">
                <a:tc>
                  <a:txBody>
                    <a:bodyPr/>
                    <a:lstStyle/>
                    <a:p>
                      <a:pPr algn="l" rtl="0" fontAlgn="base"/>
                      <a:r>
                        <a:rPr lang="en-CA" sz="1100" b="0" noProof="0">
                          <a:effectLst/>
                        </a:rPr>
                        <a:t>Devis</a:t>
                      </a:r>
                      <a:endParaRPr lang="en-CA" sz="1100" b="0" i="0" noProof="0">
                        <a:effectLst/>
                      </a:endParaRPr>
                    </a:p>
                  </a:txBody>
                  <a:tcPr marL="76596" marR="76596" marT="38298" marB="38298"/>
                </a:tc>
                <a:tc>
                  <a:txBody>
                    <a:bodyPr/>
                    <a:lstStyle/>
                    <a:p>
                      <a:pPr fontAlgn="t"/>
                      <a:r>
                        <a:rPr lang="en-CA" sz="1100" noProof="0">
                          <a:effectLst/>
                        </a:rPr>
                        <a:t>Étude </a:t>
                      </a:r>
                      <a:r>
                        <a:rPr lang="en-CA" sz="1100" noProof="0" err="1">
                          <a:effectLst/>
                        </a:rPr>
                        <a:t>transversale</a:t>
                      </a:r>
                      <a:endParaRPr lang="en-CA" sz="1100" noProof="0">
                        <a:effectLst/>
                      </a:endParaRPr>
                    </a:p>
                  </a:txBody>
                  <a:tcPr marL="76596" marR="76596" marT="38298" marB="3829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noProof="0">
                          <a:effectLst/>
                        </a:rPr>
                        <a:t>Étude </a:t>
                      </a:r>
                      <a:r>
                        <a:rPr lang="en-CA" sz="1100" noProof="0" err="1">
                          <a:effectLst/>
                        </a:rPr>
                        <a:t>transversale</a:t>
                      </a:r>
                      <a:endParaRPr lang="en-CA" sz="1100" noProof="0">
                        <a:effectLst/>
                      </a:endParaRPr>
                    </a:p>
                  </a:txBody>
                  <a:tcPr marL="76596" marR="76596" marT="38298" marB="3829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noProof="0">
                          <a:effectLst/>
                        </a:rPr>
                        <a:t>Étude </a:t>
                      </a:r>
                      <a:r>
                        <a:rPr lang="en-CA" sz="1100" noProof="0" err="1">
                          <a:effectLst/>
                        </a:rPr>
                        <a:t>transversale</a:t>
                      </a:r>
                      <a:endParaRPr lang="en-CA" sz="1100" noProof="0">
                        <a:effectLst/>
                      </a:endParaRPr>
                    </a:p>
                  </a:txBody>
                  <a:tcPr marL="76596" marR="76596" marT="38298" marB="38298"/>
                </a:tc>
                <a:tc>
                  <a:txBody>
                    <a:bodyPr/>
                    <a:lstStyle/>
                    <a:p>
                      <a:pPr lvl="0">
                        <a:buNone/>
                      </a:pPr>
                      <a:r>
                        <a:rPr lang="fr-CA" sz="1100" b="0" i="0" u="none" strike="noStrike" noProof="0">
                          <a:latin typeface="Gill Sans MT"/>
                        </a:rPr>
                        <a:t>Étude transversale</a:t>
                      </a:r>
                    </a:p>
                  </a:txBody>
                  <a:tcPr marL="76596" marR="76596" marT="38298" marB="38298"/>
                </a:tc>
                <a:tc>
                  <a:txBody>
                    <a:bodyPr/>
                    <a:lstStyle/>
                    <a:p>
                      <a:r>
                        <a:rPr lang="fr-CA" sz="1100" noProof="0"/>
                        <a:t>Étude quasi-expérimentale</a:t>
                      </a:r>
                    </a:p>
                  </a:txBody>
                  <a:tcPr marL="76596" marR="76596" marT="38298" marB="38298"/>
                </a:tc>
                <a:extLst>
                  <a:ext uri="{0D108BD9-81ED-4DB2-BD59-A6C34878D82A}">
                    <a16:rowId xmlns:a16="http://schemas.microsoft.com/office/drawing/2014/main" val="3195419954"/>
                  </a:ext>
                </a:extLst>
              </a:tr>
              <a:tr h="1179573">
                <a:tc>
                  <a:txBody>
                    <a:bodyPr/>
                    <a:lstStyle/>
                    <a:p>
                      <a:pPr algn="l" rtl="0" fontAlgn="base"/>
                      <a:r>
                        <a:rPr lang="en-CA" sz="1100" b="0" noProof="0">
                          <a:effectLst/>
                        </a:rPr>
                        <a:t>PICO</a:t>
                      </a:r>
                      <a:endParaRPr lang="en-CA" sz="1100" b="0" i="0" noProof="0">
                        <a:effectLst/>
                      </a:endParaRPr>
                    </a:p>
                  </a:txBody>
                  <a:tcPr marL="76596" marR="76596" marT="38298" marB="38298"/>
                </a:tc>
                <a:tc>
                  <a:txBody>
                    <a:bodyPr/>
                    <a:lstStyle/>
                    <a:p>
                      <a:pPr marL="0" marR="0" lvl="0" indent="0" algn="l" rtl="0" eaLnBrk="1" fontAlgn="t" latinLnBrk="0" hangingPunct="1">
                        <a:lnSpc>
                          <a:spcPct val="100000"/>
                        </a:lnSpc>
                        <a:spcBef>
                          <a:spcPts val="0"/>
                        </a:spcBef>
                        <a:spcAft>
                          <a:spcPts val="0"/>
                        </a:spcAft>
                        <a:buClrTx/>
                        <a:buSzTx/>
                        <a:buFontTx/>
                        <a:buNone/>
                      </a:pPr>
                      <a:r>
                        <a:rPr lang="en-CA" sz="1100" noProof="0">
                          <a:effectLst/>
                        </a:rPr>
                        <a:t>Description </a:t>
                      </a:r>
                      <a:r>
                        <a:rPr lang="en-CA" sz="1100" noProof="0" err="1">
                          <a:effectLst/>
                        </a:rPr>
                        <a:t>démographique</a:t>
                      </a:r>
                      <a:r>
                        <a:rPr lang="en-CA" sz="1100" noProof="0">
                          <a:effectLst/>
                        </a:rPr>
                        <a:t> des F </a:t>
                      </a:r>
                      <a:r>
                        <a:rPr lang="en-CA" sz="1100" noProof="0" err="1">
                          <a:effectLst/>
                        </a:rPr>
                        <a:t>recherchant</a:t>
                      </a:r>
                      <a:r>
                        <a:rPr lang="en-CA" sz="1100" noProof="0">
                          <a:effectLst/>
                        </a:rPr>
                        <a:t> des </a:t>
                      </a:r>
                      <a:r>
                        <a:rPr lang="en-CA" sz="1100" noProof="0" err="1">
                          <a:effectLst/>
                        </a:rPr>
                        <a:t>soins</a:t>
                      </a:r>
                      <a:r>
                        <a:rPr lang="en-CA" sz="1100" noProof="0">
                          <a:effectLst/>
                        </a:rPr>
                        <a:t> de première </a:t>
                      </a:r>
                      <a:r>
                        <a:rPr lang="en-CA" sz="1100" noProof="0" err="1">
                          <a:effectLst/>
                        </a:rPr>
                        <a:t>ligne</a:t>
                      </a:r>
                      <a:r>
                        <a:rPr lang="en-CA" sz="1100" noProof="0">
                          <a:effectLst/>
                        </a:rPr>
                        <a:t> </a:t>
                      </a:r>
                    </a:p>
                  </a:txBody>
                  <a:tcPr marL="76596" marR="76596" marT="38298" marB="38298"/>
                </a:tc>
                <a:tc>
                  <a:txBody>
                    <a:bodyPr/>
                    <a:lstStyle/>
                    <a:p>
                      <a:r>
                        <a:rPr lang="fr-CA" sz="1100" kern="1200">
                          <a:solidFill>
                            <a:schemeClr val="dk1"/>
                          </a:solidFill>
                          <a:effectLst/>
                          <a:latin typeface="+mn-lt"/>
                          <a:ea typeface="+mn-ea"/>
                          <a:cs typeface="+mn-cs"/>
                        </a:rPr>
                        <a:t>P : F en âge de reproduction et sexuellement actives</a:t>
                      </a:r>
                    </a:p>
                    <a:p>
                      <a:r>
                        <a:rPr lang="fr-CA" sz="1100" kern="1200">
                          <a:solidFill>
                            <a:schemeClr val="dk1"/>
                          </a:solidFill>
                          <a:effectLst/>
                          <a:latin typeface="+mn-lt"/>
                          <a:ea typeface="+mn-ea"/>
                          <a:cs typeface="+mn-cs"/>
                        </a:rPr>
                        <a:t>I : Stérilet (cuivre ou LNG)</a:t>
                      </a:r>
                    </a:p>
                    <a:p>
                      <a:r>
                        <a:rPr lang="fr-CA" sz="1100" kern="1200">
                          <a:solidFill>
                            <a:schemeClr val="dk1"/>
                          </a:solidFill>
                          <a:effectLst/>
                          <a:latin typeface="+mn-lt"/>
                          <a:ea typeface="+mn-ea"/>
                          <a:cs typeface="+mn-cs"/>
                        </a:rPr>
                        <a:t>C : </a:t>
                      </a:r>
                      <a:r>
                        <a:rPr lang="fr-CA" sz="1100" kern="1200" err="1">
                          <a:solidFill>
                            <a:schemeClr val="dk1"/>
                          </a:solidFill>
                          <a:effectLst/>
                          <a:latin typeface="+mn-lt"/>
                          <a:ea typeface="+mn-ea"/>
                          <a:cs typeface="+mn-cs"/>
                        </a:rPr>
                        <a:t>Ø</a:t>
                      </a:r>
                      <a:r>
                        <a:rPr lang="fr-CA" sz="1100" kern="1200">
                          <a:solidFill>
                            <a:schemeClr val="dk1"/>
                          </a:solidFill>
                          <a:effectLst/>
                          <a:latin typeface="+mn-lt"/>
                          <a:ea typeface="+mn-ea"/>
                          <a:cs typeface="+mn-cs"/>
                        </a:rPr>
                        <a:t> de contraception</a:t>
                      </a:r>
                    </a:p>
                    <a:p>
                      <a:r>
                        <a:rPr lang="fr-CA" sz="1100" kern="1200">
                          <a:solidFill>
                            <a:schemeClr val="dk1"/>
                          </a:solidFill>
                          <a:effectLst/>
                          <a:latin typeface="+mn-lt"/>
                          <a:ea typeface="+mn-ea"/>
                          <a:cs typeface="+mn-cs"/>
                        </a:rPr>
                        <a:t>O : Présence de candida/</a:t>
                      </a:r>
                      <a:r>
                        <a:rPr lang="fr-CA" sz="1100" kern="1200" err="1">
                          <a:solidFill>
                            <a:schemeClr val="dk1"/>
                          </a:solidFill>
                          <a:effectLst/>
                          <a:latin typeface="+mn-lt"/>
                          <a:ea typeface="+mn-ea"/>
                          <a:cs typeface="+mn-cs"/>
                        </a:rPr>
                        <a:t>vaginose</a:t>
                      </a:r>
                      <a:r>
                        <a:rPr lang="fr-CA" sz="1100" kern="1200">
                          <a:solidFill>
                            <a:schemeClr val="dk1"/>
                          </a:solidFill>
                          <a:effectLst/>
                          <a:latin typeface="+mn-lt"/>
                          <a:ea typeface="+mn-ea"/>
                          <a:cs typeface="+mn-cs"/>
                        </a:rPr>
                        <a:t> bactérienne/inflammation/atypie cellulaire et cytolyse </a:t>
                      </a:r>
                    </a:p>
                  </a:txBody>
                  <a:tcPr marL="76596" marR="76596" marT="38298" marB="38298"/>
                </a:tc>
                <a:tc>
                  <a:txBody>
                    <a:bodyPr/>
                    <a:lstStyle/>
                    <a:p>
                      <a:r>
                        <a:rPr lang="fr-CA" sz="1100" kern="1200">
                          <a:solidFill>
                            <a:schemeClr val="dk1"/>
                          </a:solidFill>
                          <a:effectLst/>
                          <a:latin typeface="+mn-lt"/>
                          <a:ea typeface="+mn-ea"/>
                          <a:cs typeface="+mn-cs"/>
                        </a:rPr>
                        <a:t>P : F + leucorrhée anormale</a:t>
                      </a:r>
                    </a:p>
                    <a:p>
                      <a:r>
                        <a:rPr lang="fr-CA" sz="1100" kern="1200">
                          <a:solidFill>
                            <a:schemeClr val="dk1"/>
                          </a:solidFill>
                          <a:effectLst/>
                          <a:latin typeface="+mn-lt"/>
                          <a:ea typeface="+mn-ea"/>
                          <a:cs typeface="+mn-cs"/>
                        </a:rPr>
                        <a:t>I : présence de stérilet</a:t>
                      </a:r>
                    </a:p>
                    <a:p>
                      <a:r>
                        <a:rPr lang="fr-CA" sz="1100" kern="1200">
                          <a:solidFill>
                            <a:schemeClr val="dk1"/>
                          </a:solidFill>
                          <a:effectLst/>
                          <a:latin typeface="+mn-lt"/>
                          <a:ea typeface="+mn-ea"/>
                          <a:cs typeface="+mn-cs"/>
                        </a:rPr>
                        <a:t>C : pas de stérilet</a:t>
                      </a:r>
                    </a:p>
                    <a:p>
                      <a:r>
                        <a:rPr lang="fr-CA" sz="1100" kern="1200">
                          <a:solidFill>
                            <a:schemeClr val="dk1"/>
                          </a:solidFill>
                          <a:effectLst/>
                          <a:latin typeface="+mn-lt"/>
                          <a:ea typeface="+mn-ea"/>
                          <a:cs typeface="+mn-cs"/>
                        </a:rPr>
                        <a:t>O : présence de pathogène (Candida, </a:t>
                      </a:r>
                      <a:r>
                        <a:rPr lang="fr-CA" sz="1100" kern="1200" err="1">
                          <a:solidFill>
                            <a:schemeClr val="dk1"/>
                          </a:solidFill>
                          <a:effectLst/>
                          <a:latin typeface="+mn-lt"/>
                          <a:ea typeface="+mn-ea"/>
                          <a:cs typeface="+mn-cs"/>
                        </a:rPr>
                        <a:t>trichomonase</a:t>
                      </a:r>
                      <a:r>
                        <a:rPr lang="fr-CA" sz="1100" kern="1200">
                          <a:solidFill>
                            <a:schemeClr val="dk1"/>
                          </a:solidFill>
                          <a:effectLst/>
                          <a:latin typeface="+mn-lt"/>
                          <a:ea typeface="+mn-ea"/>
                          <a:cs typeface="+mn-cs"/>
                        </a:rPr>
                        <a:t>, Chlamydia trachomatis et diverses bactéries)</a:t>
                      </a:r>
                    </a:p>
                  </a:txBody>
                  <a:tcPr marL="76596" marR="76596" marT="38298" marB="38298"/>
                </a:tc>
                <a:tc>
                  <a:txBody>
                    <a:bodyPr/>
                    <a:lstStyle/>
                    <a:p>
                      <a:pPr lvl="0" algn="l">
                        <a:lnSpc>
                          <a:spcPct val="100000"/>
                        </a:lnSpc>
                        <a:spcBef>
                          <a:spcPts val="0"/>
                        </a:spcBef>
                        <a:spcAft>
                          <a:spcPts val="0"/>
                        </a:spcAft>
                        <a:buNone/>
                      </a:pPr>
                      <a:r>
                        <a:rPr lang="fr-CA" sz="1100" b="0" i="0" u="none" strike="noStrike" noProof="0">
                          <a:latin typeface="Gill Sans MT"/>
                        </a:rPr>
                        <a:t>P : F désirant insertion / réinsertion stérilet lévonorgestrel</a:t>
                      </a:r>
                    </a:p>
                    <a:p>
                      <a:pPr lvl="0" algn="l">
                        <a:lnSpc>
                          <a:spcPct val="100000"/>
                        </a:lnSpc>
                        <a:spcBef>
                          <a:spcPts val="0"/>
                        </a:spcBef>
                        <a:spcAft>
                          <a:spcPts val="0"/>
                        </a:spcAft>
                        <a:buNone/>
                      </a:pPr>
                      <a:r>
                        <a:rPr lang="fr-CA" sz="1100" b="0" i="0" u="none" strike="noStrike" noProof="0">
                          <a:latin typeface="Gill Sans MT"/>
                        </a:rPr>
                        <a:t>I : Prise d’une méthode de contraception (</a:t>
                      </a:r>
                      <a:r>
                        <a:rPr lang="fr-CA" sz="1100" b="0" i="0" u="none" strike="noStrike" noProof="0" err="1">
                          <a:latin typeface="Gill Sans MT"/>
                        </a:rPr>
                        <a:t>Mirena</a:t>
                      </a:r>
                      <a:r>
                        <a:rPr lang="fr-CA" sz="1100" b="0" i="0" u="none" strike="noStrike" noProof="0">
                          <a:latin typeface="Gill Sans MT"/>
                        </a:rPr>
                        <a:t>, stérilet de cuivre, COC, pilule de progestérone/implant </a:t>
                      </a:r>
                      <a:r>
                        <a:rPr lang="fr-CA" sz="1100" b="0" i="0" u="none" strike="noStrike" noProof="0" err="1">
                          <a:latin typeface="Gill Sans MT"/>
                        </a:rPr>
                        <a:t>desogestrel</a:t>
                      </a:r>
                      <a:r>
                        <a:rPr lang="fr-CA" sz="1100" b="0" i="0" u="none" strike="noStrike" noProof="0">
                          <a:latin typeface="Gill Sans MT"/>
                        </a:rPr>
                        <a:t>)</a:t>
                      </a:r>
                    </a:p>
                    <a:p>
                      <a:pPr lvl="0" algn="l">
                        <a:lnSpc>
                          <a:spcPct val="100000"/>
                        </a:lnSpc>
                        <a:spcBef>
                          <a:spcPts val="0"/>
                        </a:spcBef>
                        <a:spcAft>
                          <a:spcPts val="0"/>
                        </a:spcAft>
                        <a:buNone/>
                      </a:pPr>
                      <a:r>
                        <a:rPr lang="fr-CA" sz="1100" b="0" i="0" u="none" strike="noStrike" noProof="0">
                          <a:latin typeface="Gill Sans MT"/>
                        </a:rPr>
                        <a:t>C : </a:t>
                      </a:r>
                      <a:r>
                        <a:rPr lang="fr-CA" sz="1100" b="0" i="0" u="none" strike="noStrike" noProof="0" err="1">
                          <a:latin typeface="Gill Sans MT"/>
                        </a:rPr>
                        <a:t>Ø</a:t>
                      </a:r>
                      <a:r>
                        <a:rPr lang="fr-CA" sz="1100" b="0" i="0" u="none" strike="noStrike" noProof="0">
                          <a:latin typeface="Gill Sans MT"/>
                        </a:rPr>
                        <a:t> méthode de contraception </a:t>
                      </a:r>
                    </a:p>
                    <a:p>
                      <a:pPr lvl="0" algn="l">
                        <a:lnSpc>
                          <a:spcPct val="100000"/>
                        </a:lnSpc>
                        <a:spcBef>
                          <a:spcPts val="0"/>
                        </a:spcBef>
                        <a:spcAft>
                          <a:spcPts val="0"/>
                        </a:spcAft>
                        <a:buNone/>
                      </a:pPr>
                      <a:r>
                        <a:rPr lang="fr-CA" sz="1100" b="0" i="0" u="none" strike="noStrike" noProof="0">
                          <a:latin typeface="Gill Sans MT"/>
                        </a:rPr>
                        <a:t>O : Contenu du microbiote vaginal</a:t>
                      </a:r>
                      <a:endParaRPr lang="fr-CA" sz="1100" noProof="0"/>
                    </a:p>
                  </a:txBody>
                  <a:tcPr marL="76596" marR="76596" marT="38298" marB="38298"/>
                </a:tc>
                <a:tc>
                  <a:txBody>
                    <a:bodyPr/>
                    <a:lstStyle/>
                    <a:p>
                      <a:r>
                        <a:rPr lang="fr-CA" sz="1100" kern="1200">
                          <a:solidFill>
                            <a:schemeClr val="dk1"/>
                          </a:solidFill>
                          <a:effectLst/>
                          <a:latin typeface="+mn-lt"/>
                          <a:ea typeface="+mn-ea"/>
                          <a:cs typeface="+mn-cs"/>
                        </a:rPr>
                        <a:t>P : F en âge de reproduction</a:t>
                      </a:r>
                    </a:p>
                    <a:p>
                      <a:r>
                        <a:rPr lang="fr-CA" sz="1100" kern="1200">
                          <a:solidFill>
                            <a:schemeClr val="dk1"/>
                          </a:solidFill>
                          <a:effectLst/>
                          <a:latin typeface="+mn-lt"/>
                          <a:ea typeface="+mn-ea"/>
                          <a:cs typeface="+mn-cs"/>
                        </a:rPr>
                        <a:t>I : IUD-LNG posé entre avril et décembre 2016</a:t>
                      </a:r>
                    </a:p>
                    <a:p>
                      <a:r>
                        <a:rPr lang="fr-CA" sz="1100" kern="1200">
                          <a:solidFill>
                            <a:srgbClr val="0070C0"/>
                          </a:solidFill>
                          <a:effectLst/>
                          <a:latin typeface="+mn-lt"/>
                          <a:ea typeface="+mn-ea"/>
                          <a:cs typeface="+mn-cs"/>
                        </a:rPr>
                        <a:t>C : </a:t>
                      </a:r>
                      <a:r>
                        <a:rPr lang="fr-CA" sz="1100" b="0" i="0" u="none" strike="noStrike" kern="1200" noProof="0">
                          <a:solidFill>
                            <a:srgbClr val="0070C0"/>
                          </a:solidFill>
                          <a:effectLst/>
                          <a:latin typeface="Gill Sans MT"/>
                        </a:rPr>
                        <a:t> pré-insertion et 2 mois post-insertion</a:t>
                      </a:r>
                    </a:p>
                    <a:p>
                      <a:r>
                        <a:rPr lang="fr-CA" sz="1100" kern="1200">
                          <a:solidFill>
                            <a:schemeClr val="dk1"/>
                          </a:solidFill>
                          <a:effectLst/>
                          <a:latin typeface="+mn-lt"/>
                          <a:ea typeface="+mn-ea"/>
                          <a:cs typeface="+mn-cs"/>
                        </a:rPr>
                        <a:t>O : changement endocervical et vaginal de la flore, pH et Pap-test </a:t>
                      </a:r>
                    </a:p>
                  </a:txBody>
                  <a:tcPr marL="76596" marR="76596" marT="38298" marB="38298"/>
                </a:tc>
                <a:extLst>
                  <a:ext uri="{0D108BD9-81ED-4DB2-BD59-A6C34878D82A}">
                    <a16:rowId xmlns:a16="http://schemas.microsoft.com/office/drawing/2014/main" val="3320374567"/>
                  </a:ext>
                </a:extLst>
              </a:tr>
              <a:tr h="260426">
                <a:tc>
                  <a:txBody>
                    <a:bodyPr/>
                    <a:lstStyle/>
                    <a:p>
                      <a:pPr algn="l" rtl="0" fontAlgn="base"/>
                      <a:r>
                        <a:rPr lang="en-CA" sz="1100" b="0" noProof="0">
                          <a:effectLst/>
                        </a:rPr>
                        <a:t>Site</a:t>
                      </a:r>
                      <a:endParaRPr lang="en-CA" sz="1100" b="0" i="0" noProof="0">
                        <a:effectLst/>
                      </a:endParaRPr>
                    </a:p>
                  </a:txBody>
                  <a:tcPr marL="76596" marR="76596" marT="38298" marB="38298"/>
                </a:tc>
                <a:tc>
                  <a:txBody>
                    <a:bodyPr/>
                    <a:lstStyle/>
                    <a:p>
                      <a:r>
                        <a:rPr lang="fr-CA" sz="1100" kern="1200" noProof="0" err="1">
                          <a:solidFill>
                            <a:schemeClr val="dk1"/>
                          </a:solidFill>
                          <a:effectLst/>
                        </a:rPr>
                        <a:t>Sana'a</a:t>
                      </a:r>
                      <a:r>
                        <a:rPr lang="fr-CA" sz="1100" kern="1200" noProof="0">
                          <a:solidFill>
                            <a:schemeClr val="dk1"/>
                          </a:solidFill>
                          <a:effectLst/>
                        </a:rPr>
                        <a:t>, </a:t>
                      </a:r>
                      <a:r>
                        <a:rPr lang="fr-CA" sz="1100" kern="1200" noProof="0" err="1">
                          <a:solidFill>
                            <a:schemeClr val="dk1"/>
                          </a:solidFill>
                          <a:effectLst/>
                        </a:rPr>
                        <a:t>Yemen</a:t>
                      </a:r>
                      <a:r>
                        <a:rPr lang="fr-CA" sz="1100" kern="1200" noProof="0">
                          <a:solidFill>
                            <a:schemeClr val="dk1"/>
                          </a:solidFill>
                          <a:effectLst/>
                        </a:rPr>
                        <a:t>, 2017</a:t>
                      </a:r>
                      <a:endParaRPr lang="fr-CA" sz="1100" kern="1200" noProof="0">
                        <a:solidFill>
                          <a:schemeClr val="dk1"/>
                        </a:solidFill>
                        <a:effectLst/>
                        <a:latin typeface="+mn-lt"/>
                        <a:ea typeface="+mn-ea"/>
                        <a:cs typeface="+mn-cs"/>
                      </a:endParaRPr>
                    </a:p>
                  </a:txBody>
                  <a:tcPr marL="76596" marR="76596" marT="38298" marB="38298"/>
                </a:tc>
                <a:tc>
                  <a:txBody>
                    <a:bodyPr/>
                    <a:lstStyle/>
                    <a:p>
                      <a:r>
                        <a:rPr lang="fr-CA" sz="1100" kern="1200">
                          <a:solidFill>
                            <a:schemeClr val="dk1"/>
                          </a:solidFill>
                          <a:effectLst/>
                          <a:latin typeface="+mn-lt"/>
                          <a:ea typeface="+mn-ea"/>
                          <a:cs typeface="+mn-cs"/>
                        </a:rPr>
                        <a:t>Fortaleza, Brésil, entre 2012-2017</a:t>
                      </a:r>
                    </a:p>
                  </a:txBody>
                  <a:tcPr marL="76596" marR="76596" marT="38298" marB="38298"/>
                </a:tc>
                <a:tc>
                  <a:txBody>
                    <a:bodyPr/>
                    <a:lstStyle/>
                    <a:p>
                      <a:r>
                        <a:rPr lang="fr-CA" sz="1100" kern="1200" err="1">
                          <a:solidFill>
                            <a:schemeClr val="dk1"/>
                          </a:solidFill>
                          <a:effectLst/>
                          <a:latin typeface="+mn-lt"/>
                          <a:ea typeface="+mn-ea"/>
                          <a:cs typeface="+mn-cs"/>
                        </a:rPr>
                        <a:t>Kirsehir</a:t>
                      </a:r>
                      <a:r>
                        <a:rPr lang="fr-CA" sz="1100" kern="1200">
                          <a:solidFill>
                            <a:schemeClr val="dk1"/>
                          </a:solidFill>
                          <a:effectLst/>
                          <a:latin typeface="+mn-lt"/>
                          <a:ea typeface="+mn-ea"/>
                          <a:cs typeface="+mn-cs"/>
                        </a:rPr>
                        <a:t> , </a:t>
                      </a:r>
                      <a:r>
                        <a:rPr lang="fr-CA" sz="1100" kern="1200" err="1">
                          <a:solidFill>
                            <a:schemeClr val="dk1"/>
                          </a:solidFill>
                          <a:effectLst/>
                          <a:latin typeface="+mn-lt"/>
                          <a:ea typeface="+mn-ea"/>
                          <a:cs typeface="+mn-cs"/>
                        </a:rPr>
                        <a:t>Turkie</a:t>
                      </a:r>
                      <a:r>
                        <a:rPr lang="fr-CA" sz="1100" kern="1200">
                          <a:solidFill>
                            <a:schemeClr val="dk1"/>
                          </a:solidFill>
                          <a:effectLst/>
                          <a:latin typeface="+mn-lt"/>
                          <a:ea typeface="+mn-ea"/>
                          <a:cs typeface="+mn-cs"/>
                        </a:rPr>
                        <a:t>, 2013</a:t>
                      </a:r>
                    </a:p>
                  </a:txBody>
                  <a:tcPr marL="76596" marR="76596" marT="38298" marB="38298"/>
                </a:tc>
                <a:tc>
                  <a:txBody>
                    <a:bodyPr/>
                    <a:lstStyle/>
                    <a:p>
                      <a:pPr lvl="0">
                        <a:buNone/>
                      </a:pPr>
                      <a:r>
                        <a:rPr lang="fr-CA" sz="1100" b="0" i="0" u="none" strike="noStrike" noProof="0">
                          <a:latin typeface="Gill Sans MT"/>
                        </a:rPr>
                        <a:t>Tienen, Belgique</a:t>
                      </a:r>
                    </a:p>
                  </a:txBody>
                  <a:tcPr marL="76596" marR="76596" marT="38298" marB="38298"/>
                </a:tc>
                <a:tc>
                  <a:txBody>
                    <a:bodyPr/>
                    <a:lstStyle/>
                    <a:p>
                      <a:r>
                        <a:rPr lang="fr-CA" sz="1100" noProof="0"/>
                        <a:t>Sao Paulo, Brésil, 2016</a:t>
                      </a:r>
                    </a:p>
                  </a:txBody>
                  <a:tcPr marL="76596" marR="76596" marT="38298" marB="38298"/>
                </a:tc>
                <a:extLst>
                  <a:ext uri="{0D108BD9-81ED-4DB2-BD59-A6C34878D82A}">
                    <a16:rowId xmlns:a16="http://schemas.microsoft.com/office/drawing/2014/main" val="3826415398"/>
                  </a:ext>
                </a:extLst>
              </a:tr>
              <a:tr h="260426">
                <a:tc>
                  <a:txBody>
                    <a:bodyPr/>
                    <a:lstStyle/>
                    <a:p>
                      <a:pPr algn="l" rtl="0" fontAlgn="base"/>
                      <a:r>
                        <a:rPr lang="en-CA" sz="1100" b="0" noProof="0">
                          <a:effectLst/>
                        </a:rPr>
                        <a:t>N </a:t>
                      </a:r>
                      <a:endParaRPr lang="en-CA" sz="1100" b="0" i="0" noProof="0">
                        <a:effectLst/>
                      </a:endParaRPr>
                    </a:p>
                  </a:txBody>
                  <a:tcPr marL="76596" marR="76596" marT="38298" marB="38298"/>
                </a:tc>
                <a:tc>
                  <a:txBody>
                    <a:bodyPr/>
                    <a:lstStyle/>
                    <a:p>
                      <a:pPr fontAlgn="t"/>
                      <a:r>
                        <a:rPr lang="en-CA" sz="1100" b="0" noProof="0">
                          <a:effectLst/>
                        </a:rPr>
                        <a:t>347</a:t>
                      </a:r>
                      <a:endParaRPr lang="en-CA" sz="1100" noProof="0">
                        <a:effectLst/>
                      </a:endParaRPr>
                    </a:p>
                  </a:txBody>
                  <a:tcPr marL="76596" marR="76596" marT="38298" marB="38298"/>
                </a:tc>
                <a:tc>
                  <a:txBody>
                    <a:bodyPr/>
                    <a:lstStyle/>
                    <a:p>
                      <a:r>
                        <a:rPr lang="fr-CA" sz="1100" noProof="0">
                          <a:solidFill>
                            <a:srgbClr val="00B050"/>
                          </a:solidFill>
                        </a:rPr>
                        <a:t>16 314</a:t>
                      </a:r>
                    </a:p>
                  </a:txBody>
                  <a:tcPr marL="76596" marR="76596" marT="38298" marB="38298"/>
                </a:tc>
                <a:tc>
                  <a:txBody>
                    <a:bodyPr/>
                    <a:lstStyle/>
                    <a:p>
                      <a:r>
                        <a:rPr lang="fr-CA" sz="1100" noProof="0">
                          <a:solidFill>
                            <a:srgbClr val="FF0000"/>
                          </a:solidFill>
                        </a:rPr>
                        <a:t>96</a:t>
                      </a:r>
                    </a:p>
                  </a:txBody>
                  <a:tcPr marL="76596" marR="76596" marT="38298" marB="38298"/>
                </a:tc>
                <a:tc>
                  <a:txBody>
                    <a:bodyPr/>
                    <a:lstStyle/>
                    <a:p>
                      <a:r>
                        <a:rPr lang="fr-CA" sz="1100" noProof="0"/>
                        <a:t>248</a:t>
                      </a:r>
                    </a:p>
                  </a:txBody>
                  <a:tcPr marL="76596" marR="76596" marT="38298" marB="38298"/>
                </a:tc>
                <a:tc>
                  <a:txBody>
                    <a:bodyPr/>
                    <a:lstStyle/>
                    <a:p>
                      <a:r>
                        <a:rPr lang="fr-CA" sz="1100" noProof="0">
                          <a:solidFill>
                            <a:srgbClr val="FF0000"/>
                          </a:solidFill>
                        </a:rPr>
                        <a:t>60</a:t>
                      </a:r>
                    </a:p>
                  </a:txBody>
                  <a:tcPr marL="76596" marR="76596" marT="38298" marB="38298"/>
                </a:tc>
                <a:extLst>
                  <a:ext uri="{0D108BD9-81ED-4DB2-BD59-A6C34878D82A}">
                    <a16:rowId xmlns:a16="http://schemas.microsoft.com/office/drawing/2014/main" val="2442725857"/>
                  </a:ext>
                </a:extLst>
              </a:tr>
              <a:tr h="260426">
                <a:tc>
                  <a:txBody>
                    <a:bodyPr/>
                    <a:lstStyle/>
                    <a:p>
                      <a:pPr algn="l" rtl="0" fontAlgn="base"/>
                      <a:r>
                        <a:rPr lang="en-CA" sz="1100" b="0" noProof="0" err="1">
                          <a:effectLst/>
                        </a:rPr>
                        <a:t>Exclus</a:t>
                      </a:r>
                      <a:endParaRPr lang="en-CA" sz="1100" b="0" i="0" noProof="0" err="1">
                        <a:effectLst/>
                      </a:endParaRPr>
                    </a:p>
                  </a:txBody>
                  <a:tcPr marL="76596" marR="76596" marT="38298" marB="38298"/>
                </a:tc>
                <a:tc>
                  <a:txBody>
                    <a:bodyPr/>
                    <a:lstStyle/>
                    <a:p>
                      <a:pPr fontAlgn="t"/>
                      <a:r>
                        <a:rPr lang="en-CA" sz="1100" noProof="0" err="1">
                          <a:effectLst/>
                        </a:rPr>
                        <a:t>Aucun</a:t>
                      </a:r>
                      <a:endParaRPr lang="en-CA" sz="1100" noProof="0">
                        <a:effectLst/>
                      </a:endParaRPr>
                    </a:p>
                  </a:txBody>
                  <a:tcPr marL="76596" marR="76596" marT="38298" marB="38298"/>
                </a:tc>
                <a:tc>
                  <a:txBody>
                    <a:bodyPr/>
                    <a:lstStyle/>
                    <a:p>
                      <a:r>
                        <a:rPr lang="fr-CA" sz="1100" noProof="0"/>
                        <a:t>Aucun</a:t>
                      </a:r>
                    </a:p>
                  </a:txBody>
                  <a:tcPr marL="76596" marR="76596" marT="38298" marB="38298"/>
                </a:tc>
                <a:tc>
                  <a:txBody>
                    <a:bodyPr/>
                    <a:lstStyle/>
                    <a:p>
                      <a:r>
                        <a:rPr lang="fr-CA" sz="1100" noProof="0"/>
                        <a:t>Aucun</a:t>
                      </a:r>
                    </a:p>
                  </a:txBody>
                  <a:tcPr marL="76596" marR="76596" marT="38298" marB="38298"/>
                </a:tc>
                <a:tc>
                  <a:txBody>
                    <a:bodyPr/>
                    <a:lstStyle/>
                    <a:p>
                      <a:r>
                        <a:rPr lang="fr-CA" sz="1100" noProof="0"/>
                        <a:t>Aucun</a:t>
                      </a:r>
                    </a:p>
                  </a:txBody>
                  <a:tcPr marL="76596" marR="76596" marT="38298" marB="38298"/>
                </a:tc>
                <a:tc>
                  <a:txBody>
                    <a:bodyPr/>
                    <a:lstStyle/>
                    <a:p>
                      <a:r>
                        <a:rPr lang="fr-CA" sz="1100" noProof="0"/>
                        <a:t>Aucun </a:t>
                      </a:r>
                    </a:p>
                  </a:txBody>
                  <a:tcPr marL="76596" marR="76596" marT="38298" marB="38298"/>
                </a:tc>
                <a:extLst>
                  <a:ext uri="{0D108BD9-81ED-4DB2-BD59-A6C34878D82A}">
                    <a16:rowId xmlns:a16="http://schemas.microsoft.com/office/drawing/2014/main" val="1579549892"/>
                  </a:ext>
                </a:extLst>
              </a:tr>
              <a:tr h="1639146">
                <a:tc>
                  <a:txBody>
                    <a:bodyPr/>
                    <a:lstStyle/>
                    <a:p>
                      <a:pPr algn="l" rtl="0" fontAlgn="base"/>
                      <a:r>
                        <a:rPr lang="en-CA" sz="1100" b="0" noProof="0">
                          <a:effectLst/>
                        </a:rPr>
                        <a:t>Population</a:t>
                      </a:r>
                      <a:endParaRPr lang="en-CA" sz="1100" b="0" i="0" noProof="0">
                        <a:effectLst/>
                      </a:endParaRPr>
                    </a:p>
                  </a:txBody>
                  <a:tcPr marL="76596" marR="76596" marT="38298" marB="38298"/>
                </a:tc>
                <a:tc>
                  <a:txBody>
                    <a:bodyPr/>
                    <a:lstStyle/>
                    <a:p>
                      <a:pPr marL="0" marR="0" lvl="0" indent="0" algn="l" rtl="0" eaLnBrk="1" fontAlgn="t" latinLnBrk="0" hangingPunct="1">
                        <a:lnSpc>
                          <a:spcPct val="100000"/>
                        </a:lnSpc>
                        <a:spcBef>
                          <a:spcPts val="0"/>
                        </a:spcBef>
                        <a:spcAft>
                          <a:spcPts val="0"/>
                        </a:spcAft>
                        <a:buClrTx/>
                        <a:buSzTx/>
                        <a:buFontTx/>
                        <a:buNone/>
                      </a:pPr>
                      <a:r>
                        <a:rPr lang="fr-CA" sz="1100" kern="1200" noProof="0">
                          <a:solidFill>
                            <a:schemeClr val="dk1"/>
                          </a:solidFill>
                          <a:effectLst/>
                        </a:rPr>
                        <a:t>Critères d’inclusion : </a:t>
                      </a:r>
                    </a:p>
                    <a:p>
                      <a:pPr marL="0" marR="0" lvl="0" indent="0" algn="l" defTabSz="914400" rtl="0" eaLnBrk="1" fontAlgn="t" latinLnBrk="0" hangingPunct="1">
                        <a:lnSpc>
                          <a:spcPct val="100000"/>
                        </a:lnSpc>
                        <a:spcBef>
                          <a:spcPts val="0"/>
                        </a:spcBef>
                        <a:spcAft>
                          <a:spcPts val="0"/>
                        </a:spcAft>
                        <a:buClrTx/>
                        <a:buSzTx/>
                        <a:buFontTx/>
                        <a:buNone/>
                        <a:tabLst/>
                        <a:defRPr/>
                      </a:pPr>
                      <a:r>
                        <a:rPr lang="fr-CA" sz="1100" kern="1200" noProof="0">
                          <a:solidFill>
                            <a:schemeClr val="dk1"/>
                          </a:solidFill>
                          <a:effectLst/>
                        </a:rPr>
                        <a:t>F recherchant soins de première ligne</a:t>
                      </a:r>
                    </a:p>
                    <a:p>
                      <a:pPr marL="0" marR="0" lvl="0" indent="0" algn="l" defTabSz="914400" rtl="0" eaLnBrk="1" fontAlgn="t" latinLnBrk="0" hangingPunct="1">
                        <a:lnSpc>
                          <a:spcPct val="100000"/>
                        </a:lnSpc>
                        <a:spcBef>
                          <a:spcPts val="0"/>
                        </a:spcBef>
                        <a:spcAft>
                          <a:spcPts val="0"/>
                        </a:spcAft>
                        <a:buClrTx/>
                        <a:buSzTx/>
                        <a:buFontTx/>
                        <a:buNone/>
                        <a:tabLst/>
                        <a:defRPr/>
                      </a:pPr>
                      <a:r>
                        <a:rPr lang="fr-CA" sz="1100" kern="1200" noProof="0">
                          <a:solidFill>
                            <a:schemeClr val="dk1"/>
                          </a:solidFill>
                          <a:effectLst/>
                        </a:rPr>
                        <a:t>Âge médian de 28,0 ans</a:t>
                      </a:r>
                    </a:p>
                    <a:p>
                      <a:pPr marL="0" marR="0" lvl="0" indent="0" algn="l" defTabSz="914400" rtl="0" eaLnBrk="1" fontAlgn="t" latinLnBrk="0" hangingPunct="1">
                        <a:lnSpc>
                          <a:spcPct val="100000"/>
                        </a:lnSpc>
                        <a:spcBef>
                          <a:spcPts val="0"/>
                        </a:spcBef>
                        <a:spcAft>
                          <a:spcPts val="0"/>
                        </a:spcAft>
                        <a:buClrTx/>
                        <a:buSzTx/>
                        <a:buFontTx/>
                        <a:buNone/>
                        <a:tabLst/>
                        <a:defRPr/>
                      </a:pPr>
                      <a:endParaRPr lang="fr-CA" sz="1100" kern="1200" noProof="0">
                        <a:solidFill>
                          <a:schemeClr val="dk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100" kern="1200" noProof="0">
                          <a:solidFill>
                            <a:srgbClr val="FF0000"/>
                          </a:solidFill>
                          <a:effectLst/>
                          <a:latin typeface="+mn-lt"/>
                          <a:ea typeface="+mn-ea"/>
                          <a:cs typeface="+mn-cs"/>
                        </a:rPr>
                        <a:t>Pas de franc groupe contrôle prédéfini</a:t>
                      </a:r>
                    </a:p>
                  </a:txBody>
                  <a:tcPr marL="76596" marR="76596" marT="38298" marB="38298"/>
                </a:tc>
                <a:tc>
                  <a:txBody>
                    <a:bodyPr/>
                    <a:lstStyle/>
                    <a:p>
                      <a:r>
                        <a:rPr lang="fr-CA" sz="1100" noProof="0"/>
                        <a:t>Critères d’inclusion :</a:t>
                      </a:r>
                    </a:p>
                    <a:p>
                      <a:r>
                        <a:rPr lang="fr-CA" sz="1100" noProof="0"/>
                        <a:t>F en âge de reproduction et actives sexuellement</a:t>
                      </a:r>
                    </a:p>
                    <a:p>
                      <a:endParaRPr lang="fr-CA" sz="1100" noProof="0"/>
                    </a:p>
                    <a:p>
                      <a:r>
                        <a:rPr lang="fr-CA" sz="1100" noProof="0"/>
                        <a:t>Similaires dans les différents groupes </a:t>
                      </a:r>
                    </a:p>
                    <a:p>
                      <a:r>
                        <a:rPr lang="fr-CA" sz="1100" kern="1200">
                          <a:solidFill>
                            <a:schemeClr val="dk1"/>
                          </a:solidFill>
                          <a:effectLst/>
                          <a:latin typeface="+mn-lt"/>
                          <a:ea typeface="+mn-ea"/>
                          <a:cs typeface="+mn-cs"/>
                        </a:rPr>
                        <a:t>3 groupes,  à l'étude :</a:t>
                      </a:r>
                    </a:p>
                    <a:p>
                      <a:pPr rtl="0" fontAlgn="ctr"/>
                      <a:r>
                        <a:rPr lang="fr-CA" sz="1100" b="0" i="0" kern="1200">
                          <a:solidFill>
                            <a:schemeClr val="dk1"/>
                          </a:solidFill>
                          <a:effectLst/>
                          <a:latin typeface="+mn-lt"/>
                          <a:ea typeface="+mn-ea"/>
                          <a:cs typeface="+mn-cs"/>
                        </a:rPr>
                        <a:t>LNG-IUS : 1179</a:t>
                      </a:r>
                    </a:p>
                    <a:p>
                      <a:pPr rtl="0" fontAlgn="ctr"/>
                      <a:r>
                        <a:rPr lang="fr-CA" sz="1100" b="0" i="0" kern="1200">
                          <a:solidFill>
                            <a:schemeClr val="dk1"/>
                          </a:solidFill>
                          <a:effectLst/>
                          <a:latin typeface="+mn-lt"/>
                          <a:ea typeface="+mn-ea"/>
                          <a:cs typeface="+mn-cs"/>
                        </a:rPr>
                        <a:t>Copper IUD : 519</a:t>
                      </a:r>
                    </a:p>
                    <a:p>
                      <a:pPr rtl="0" fontAlgn="ctr"/>
                      <a:r>
                        <a:rPr lang="fr-CA" sz="1100" b="0" i="0" kern="1200">
                          <a:solidFill>
                            <a:srgbClr val="00B050"/>
                          </a:solidFill>
                          <a:effectLst/>
                          <a:latin typeface="+mn-lt"/>
                          <a:ea typeface="+mn-ea"/>
                          <a:cs typeface="+mn-cs"/>
                        </a:rPr>
                        <a:t>Contrôle (</a:t>
                      </a:r>
                      <a:r>
                        <a:rPr lang="fr-CA" sz="1100" b="0" i="0" kern="1200" err="1">
                          <a:solidFill>
                            <a:srgbClr val="00B050"/>
                          </a:solidFill>
                          <a:effectLst/>
                          <a:latin typeface="+mn-lt"/>
                          <a:ea typeface="+mn-ea"/>
                          <a:cs typeface="+mn-cs"/>
                        </a:rPr>
                        <a:t>ø</a:t>
                      </a:r>
                      <a:r>
                        <a:rPr lang="fr-CA" sz="1100" b="0" i="0" kern="1200">
                          <a:solidFill>
                            <a:srgbClr val="00B050"/>
                          </a:solidFill>
                          <a:effectLst/>
                          <a:latin typeface="+mn-lt"/>
                          <a:ea typeface="+mn-ea"/>
                          <a:cs typeface="+mn-cs"/>
                        </a:rPr>
                        <a:t> contraception)</a:t>
                      </a:r>
                      <a:r>
                        <a:rPr lang="fr-CA" sz="1100" b="0" i="0" kern="1200">
                          <a:solidFill>
                            <a:schemeClr val="dk1"/>
                          </a:solidFill>
                          <a:effectLst/>
                          <a:latin typeface="+mn-lt"/>
                          <a:ea typeface="+mn-ea"/>
                          <a:cs typeface="+mn-cs"/>
                        </a:rPr>
                        <a:t> : </a:t>
                      </a:r>
                      <a:r>
                        <a:rPr lang="fr-CA" sz="1100" b="0" i="0" kern="1200">
                          <a:solidFill>
                            <a:srgbClr val="FF0000"/>
                          </a:solidFill>
                          <a:effectLst/>
                          <a:latin typeface="+mn-lt"/>
                          <a:ea typeface="+mn-ea"/>
                          <a:cs typeface="+mn-cs"/>
                        </a:rPr>
                        <a:t>14  616</a:t>
                      </a:r>
                    </a:p>
                  </a:txBody>
                  <a:tcPr marL="76596" marR="76596" marT="38298" marB="3829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a:solidFill>
                            <a:schemeClr val="dk1"/>
                          </a:solidFill>
                          <a:effectLst/>
                          <a:latin typeface="+mn-lt"/>
                          <a:ea typeface="+mn-ea"/>
                          <a:cs typeface="+mn-cs"/>
                        </a:rPr>
                        <a:t>Critères d’inclusion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a:solidFill>
                            <a:srgbClr val="00B050"/>
                          </a:solidFill>
                          <a:effectLst/>
                          <a:latin typeface="+mn-lt"/>
                          <a:ea typeface="+mn-ea"/>
                          <a:cs typeface="+mn-cs"/>
                        </a:rPr>
                        <a:t>F avec leucorrhée anormale</a:t>
                      </a:r>
                    </a:p>
                    <a:p>
                      <a:endParaRPr lang="fr-CA" sz="1100" noProof="0"/>
                    </a:p>
                    <a:p>
                      <a:r>
                        <a:rPr lang="fr-CA" sz="1100" noProof="0"/>
                        <a:t>2 groupes :</a:t>
                      </a:r>
                    </a:p>
                    <a:p>
                      <a:pPr marL="171450" indent="-171450">
                        <a:buFontTx/>
                        <a:buChar char="-"/>
                      </a:pPr>
                      <a:r>
                        <a:rPr lang="fr-CA" sz="1100" noProof="0"/>
                        <a:t>IUD : 42</a:t>
                      </a:r>
                    </a:p>
                    <a:p>
                      <a:pPr marL="171450" indent="-171450">
                        <a:buFontTx/>
                        <a:buChar char="-"/>
                      </a:pPr>
                      <a:r>
                        <a:rPr lang="fr-CA" sz="1100" noProof="0"/>
                        <a:t>Pas IUD : 54</a:t>
                      </a:r>
                    </a:p>
                  </a:txBody>
                  <a:tcPr marL="76596" marR="76596" marT="38298" marB="38298"/>
                </a:tc>
                <a:tc>
                  <a:txBody>
                    <a:bodyPr/>
                    <a:lstStyle/>
                    <a:p>
                      <a:pPr lvl="0" algn="l">
                        <a:lnSpc>
                          <a:spcPct val="100000"/>
                        </a:lnSpc>
                        <a:spcBef>
                          <a:spcPts val="0"/>
                        </a:spcBef>
                        <a:spcAft>
                          <a:spcPts val="0"/>
                        </a:spcAft>
                        <a:buNone/>
                      </a:pPr>
                      <a:r>
                        <a:rPr lang="fr-CA" sz="1100" b="0" i="0" u="none" strike="noStrike" noProof="0"/>
                        <a:t>F se présentant pour avis sur la contraception/insertion de stérilet</a:t>
                      </a:r>
                      <a:endParaRPr lang="fr-CA" sz="2400"/>
                    </a:p>
                    <a:p>
                      <a:pPr lvl="0" algn="l">
                        <a:lnSpc>
                          <a:spcPct val="100000"/>
                        </a:lnSpc>
                        <a:spcBef>
                          <a:spcPts val="0"/>
                        </a:spcBef>
                        <a:spcAft>
                          <a:spcPts val="0"/>
                        </a:spcAft>
                        <a:buNone/>
                      </a:pPr>
                      <a:r>
                        <a:rPr lang="fr-CA" sz="1100" b="0" i="0" u="none" strike="noStrike" noProof="0">
                          <a:latin typeface="Gill Sans MT"/>
                        </a:rPr>
                        <a:t>Âge moyen 36.4 ans</a:t>
                      </a:r>
                      <a:endParaRPr lang="fr-CA" sz="2400"/>
                    </a:p>
                    <a:p>
                      <a:pPr lvl="0" algn="l">
                        <a:lnSpc>
                          <a:spcPct val="100000"/>
                        </a:lnSpc>
                        <a:spcBef>
                          <a:spcPts val="0"/>
                        </a:spcBef>
                        <a:spcAft>
                          <a:spcPts val="0"/>
                        </a:spcAft>
                        <a:buNone/>
                      </a:pPr>
                      <a:r>
                        <a:rPr lang="fr-CA" sz="1100" b="0" i="0" u="none" strike="noStrike" noProof="0">
                          <a:latin typeface="Gill Sans MT"/>
                        </a:rPr>
                        <a:t>5 catégories :</a:t>
                      </a:r>
                    </a:p>
                    <a:p>
                      <a:pPr marL="285750" lvl="0" indent="-285750" algn="l">
                        <a:lnSpc>
                          <a:spcPct val="100000"/>
                        </a:lnSpc>
                        <a:spcBef>
                          <a:spcPts val="0"/>
                        </a:spcBef>
                        <a:spcAft>
                          <a:spcPts val="0"/>
                        </a:spcAft>
                        <a:buFont typeface="Calibri"/>
                        <a:buChar char="•"/>
                      </a:pPr>
                      <a:r>
                        <a:rPr lang="fr-CA" sz="1100" b="0" i="0" u="none" strike="noStrike" noProof="0" err="1">
                          <a:latin typeface="Gill Sans MT"/>
                        </a:rPr>
                        <a:t>Ø</a:t>
                      </a:r>
                      <a:r>
                        <a:rPr lang="fr-CA" sz="1100" b="0" i="0" u="none" strike="noStrike" noProof="0">
                          <a:latin typeface="Gill Sans MT"/>
                        </a:rPr>
                        <a:t> contraception</a:t>
                      </a:r>
                    </a:p>
                    <a:p>
                      <a:pPr marL="285750" lvl="0" indent="-285750" algn="l">
                        <a:lnSpc>
                          <a:spcPct val="100000"/>
                        </a:lnSpc>
                        <a:spcBef>
                          <a:spcPts val="0"/>
                        </a:spcBef>
                        <a:spcAft>
                          <a:spcPts val="0"/>
                        </a:spcAft>
                        <a:buFont typeface="Calibri"/>
                        <a:buChar char="•"/>
                      </a:pPr>
                      <a:r>
                        <a:rPr lang="fr-CA" sz="1100" b="0" i="0" u="none" strike="noStrike" noProof="0">
                          <a:latin typeface="Gill Sans MT"/>
                        </a:rPr>
                        <a:t>Stérilet lévonorgestrel</a:t>
                      </a:r>
                    </a:p>
                    <a:p>
                      <a:pPr marL="285750" lvl="0" indent="-285750" algn="l">
                        <a:lnSpc>
                          <a:spcPct val="100000"/>
                        </a:lnSpc>
                        <a:spcBef>
                          <a:spcPts val="0"/>
                        </a:spcBef>
                        <a:spcAft>
                          <a:spcPts val="0"/>
                        </a:spcAft>
                        <a:buFont typeface="Calibri"/>
                        <a:buChar char="•"/>
                      </a:pPr>
                      <a:r>
                        <a:rPr lang="fr-CA" sz="1100" b="0" i="0" u="none" strike="noStrike" noProof="0">
                          <a:latin typeface="Gill Sans MT"/>
                        </a:rPr>
                        <a:t>Stérilet de cuivre</a:t>
                      </a:r>
                    </a:p>
                    <a:p>
                      <a:pPr marL="285750" lvl="0" indent="-285750" algn="l">
                        <a:lnSpc>
                          <a:spcPct val="100000"/>
                        </a:lnSpc>
                        <a:spcBef>
                          <a:spcPts val="0"/>
                        </a:spcBef>
                        <a:spcAft>
                          <a:spcPts val="0"/>
                        </a:spcAft>
                        <a:buFont typeface="Calibri"/>
                        <a:buChar char="•"/>
                      </a:pPr>
                      <a:r>
                        <a:rPr lang="fr-CA" sz="1100" b="0" i="0" u="none" strike="noStrike" noProof="0">
                          <a:latin typeface="Gill Sans MT"/>
                        </a:rPr>
                        <a:t>COC</a:t>
                      </a:r>
                    </a:p>
                    <a:p>
                      <a:pPr marL="285750" lvl="0" indent="-285750" algn="l">
                        <a:lnSpc>
                          <a:spcPct val="100000"/>
                        </a:lnSpc>
                        <a:spcBef>
                          <a:spcPts val="0"/>
                        </a:spcBef>
                        <a:spcAft>
                          <a:spcPts val="0"/>
                        </a:spcAft>
                        <a:buFont typeface="Calibri"/>
                        <a:buChar char="•"/>
                      </a:pPr>
                      <a:r>
                        <a:rPr lang="fr-CA" sz="1100" b="0" i="0" u="none" strike="noStrike" noProof="0">
                          <a:latin typeface="Gill Sans MT"/>
                        </a:rPr>
                        <a:t>Progestatif (pilule/implant)</a:t>
                      </a:r>
                    </a:p>
                    <a:p>
                      <a:pPr lvl="0" indent="0" algn="l">
                        <a:lnSpc>
                          <a:spcPct val="100000"/>
                        </a:lnSpc>
                        <a:spcBef>
                          <a:spcPts val="0"/>
                        </a:spcBef>
                        <a:spcAft>
                          <a:spcPts val="0"/>
                        </a:spcAft>
                        <a:buNone/>
                      </a:pPr>
                      <a:r>
                        <a:rPr lang="fr-CA" sz="1100" b="0" i="0" u="none" strike="noStrike" noProof="0">
                          <a:latin typeface="Gill Sans MT"/>
                        </a:rPr>
                        <a:t>Caractéristiques étaient similaires</a:t>
                      </a:r>
                      <a:endParaRPr lang="fr-CA" sz="1100" noProof="0"/>
                    </a:p>
                  </a:txBody>
                  <a:tcPr marL="76596" marR="76596" marT="38298" marB="38298"/>
                </a:tc>
                <a:tc>
                  <a:txBody>
                    <a:bodyPr/>
                    <a:lstStyle/>
                    <a:p>
                      <a:r>
                        <a:rPr lang="fr-CA" sz="1100" kern="1200">
                          <a:solidFill>
                            <a:schemeClr val="dk1"/>
                          </a:solidFill>
                          <a:effectLst/>
                          <a:latin typeface="+mn-lt"/>
                          <a:ea typeface="+mn-ea"/>
                          <a:cs typeface="+mn-cs"/>
                        </a:rPr>
                        <a:t>Critères d’inclusion : </a:t>
                      </a:r>
                    </a:p>
                    <a:p>
                      <a:r>
                        <a:rPr lang="fr-CA" sz="1100" kern="1200">
                          <a:solidFill>
                            <a:schemeClr val="dk1"/>
                          </a:solidFill>
                          <a:effectLst/>
                          <a:latin typeface="+mn-lt"/>
                          <a:ea typeface="+mn-ea"/>
                          <a:cs typeface="+mn-cs"/>
                        </a:rPr>
                        <a:t>F en âge de reproduction entre 18-45 ans</a:t>
                      </a:r>
                    </a:p>
                    <a:p>
                      <a:r>
                        <a:rPr lang="fr-CA" sz="1100" kern="1200">
                          <a:solidFill>
                            <a:schemeClr val="dk1"/>
                          </a:solidFill>
                          <a:effectLst/>
                          <a:latin typeface="+mn-lt"/>
                          <a:ea typeface="+mn-ea"/>
                          <a:cs typeface="+mn-cs"/>
                        </a:rPr>
                        <a:t>Active sexuellement</a:t>
                      </a:r>
                    </a:p>
                    <a:p>
                      <a:r>
                        <a:rPr lang="fr-CA" sz="1100" kern="1200">
                          <a:solidFill>
                            <a:schemeClr val="dk1"/>
                          </a:solidFill>
                          <a:effectLst/>
                          <a:latin typeface="+mn-lt"/>
                          <a:ea typeface="+mn-ea"/>
                          <a:cs typeface="+mn-cs"/>
                        </a:rPr>
                        <a:t>Cycles menstruels réguliers</a:t>
                      </a:r>
                    </a:p>
                    <a:p>
                      <a:r>
                        <a:rPr lang="fr-CA" sz="1100" kern="1200">
                          <a:solidFill>
                            <a:schemeClr val="dk1"/>
                          </a:solidFill>
                          <a:effectLst/>
                          <a:latin typeface="+mn-lt"/>
                          <a:ea typeface="+mn-ea"/>
                          <a:cs typeface="+mn-cs"/>
                        </a:rPr>
                        <a:t>Vouloir utiliser contraception à long terme</a:t>
                      </a:r>
                    </a:p>
                    <a:p>
                      <a:endParaRPr lang="fr-CA" sz="1100" noProof="0"/>
                    </a:p>
                  </a:txBody>
                  <a:tcPr marL="76596" marR="76596" marT="38298" marB="38298"/>
                </a:tc>
                <a:extLst>
                  <a:ext uri="{0D108BD9-81ED-4DB2-BD59-A6C34878D82A}">
                    <a16:rowId xmlns:a16="http://schemas.microsoft.com/office/drawing/2014/main" val="397352965"/>
                  </a:ext>
                </a:extLst>
              </a:tr>
            </a:tbl>
          </a:graphicData>
        </a:graphic>
      </p:graphicFrame>
    </p:spTree>
    <p:extLst>
      <p:ext uri="{BB962C8B-B14F-4D97-AF65-F5344CB8AC3E}">
        <p14:creationId xmlns:p14="http://schemas.microsoft.com/office/powerpoint/2010/main" val="115679862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38A63A-009F-1E69-CB2C-D0A46F7F5D8C}"/>
              </a:ext>
            </a:extLst>
          </p:cNvPr>
          <p:cNvGraphicFramePr>
            <a:graphicFrameLocks noGrp="1"/>
          </p:cNvGraphicFramePr>
          <p:nvPr>
            <p:extLst>
              <p:ext uri="{D42A27DB-BD31-4B8C-83A1-F6EECF244321}">
                <p14:modId xmlns:p14="http://schemas.microsoft.com/office/powerpoint/2010/main" val="2208810018"/>
              </p:ext>
            </p:extLst>
          </p:nvPr>
        </p:nvGraphicFramePr>
        <p:xfrm>
          <a:off x="804341" y="743483"/>
          <a:ext cx="10583318" cy="4789968"/>
        </p:xfrm>
        <a:graphic>
          <a:graphicData uri="http://schemas.openxmlformats.org/drawingml/2006/table">
            <a:tbl>
              <a:tblPr firstRow="1" bandRow="1">
                <a:tableStyleId>{21E4AEA4-8DFA-4A89-87EB-49C32662AFE0}</a:tableStyleId>
              </a:tblPr>
              <a:tblGrid>
                <a:gridCol w="1160303">
                  <a:extLst>
                    <a:ext uri="{9D8B030D-6E8A-4147-A177-3AD203B41FA5}">
                      <a16:colId xmlns:a16="http://schemas.microsoft.com/office/drawing/2014/main" val="2570501629"/>
                    </a:ext>
                  </a:extLst>
                </a:gridCol>
                <a:gridCol w="1828800">
                  <a:extLst>
                    <a:ext uri="{9D8B030D-6E8A-4147-A177-3AD203B41FA5}">
                      <a16:colId xmlns:a16="http://schemas.microsoft.com/office/drawing/2014/main" val="1481260414"/>
                    </a:ext>
                  </a:extLst>
                </a:gridCol>
                <a:gridCol w="1856509">
                  <a:extLst>
                    <a:ext uri="{9D8B030D-6E8A-4147-A177-3AD203B41FA5}">
                      <a16:colId xmlns:a16="http://schemas.microsoft.com/office/drawing/2014/main" val="3646532938"/>
                    </a:ext>
                  </a:extLst>
                </a:gridCol>
                <a:gridCol w="1620981">
                  <a:extLst>
                    <a:ext uri="{9D8B030D-6E8A-4147-A177-3AD203B41FA5}">
                      <a16:colId xmlns:a16="http://schemas.microsoft.com/office/drawing/2014/main" val="1759689529"/>
                    </a:ext>
                  </a:extLst>
                </a:gridCol>
                <a:gridCol w="1954089">
                  <a:extLst>
                    <a:ext uri="{9D8B030D-6E8A-4147-A177-3AD203B41FA5}">
                      <a16:colId xmlns:a16="http://schemas.microsoft.com/office/drawing/2014/main" val="938531458"/>
                    </a:ext>
                  </a:extLst>
                </a:gridCol>
                <a:gridCol w="2162636">
                  <a:extLst>
                    <a:ext uri="{9D8B030D-6E8A-4147-A177-3AD203B41FA5}">
                      <a16:colId xmlns:a16="http://schemas.microsoft.com/office/drawing/2014/main" val="429214109"/>
                    </a:ext>
                  </a:extLst>
                </a:gridCol>
              </a:tblGrid>
              <a:tr h="227082">
                <a:tc>
                  <a:txBody>
                    <a:bodyPr/>
                    <a:lstStyle/>
                    <a:p>
                      <a:pPr algn="l" rtl="0" fontAlgn="base"/>
                      <a:r>
                        <a:rPr lang="en-CA" sz="1000" b="0">
                          <a:effectLst/>
                        </a:rPr>
                        <a:t>Étude </a:t>
                      </a:r>
                      <a:endParaRPr lang="en-CA" sz="1000" b="0" i="0">
                        <a:effectLst/>
                      </a:endParaRPr>
                    </a:p>
                  </a:txBody>
                  <a:tcPr marL="66789" marR="66789" marT="33394" marB="333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a:solidFill>
                            <a:schemeClr val="lt1"/>
                          </a:solidFill>
                          <a:effectLst/>
                        </a:rPr>
                        <a:t>1. Abdul-Aziz et al (2019)</a:t>
                      </a:r>
                      <a:endParaRPr lang="en-US" sz="1000" b="0" kern="1200">
                        <a:solidFill>
                          <a:schemeClr val="lt1"/>
                        </a:solidFill>
                        <a:effectLst/>
                        <a:latin typeface="+mn-lt"/>
                        <a:ea typeface="+mn-ea"/>
                        <a:cs typeface="+mn-cs"/>
                      </a:endParaRPr>
                    </a:p>
                  </a:txBody>
                  <a:tcPr marL="66789" marR="66789" marT="33394" marB="333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b="0" kern="1200" noProof="0">
                          <a:solidFill>
                            <a:schemeClr val="lt1"/>
                          </a:solidFill>
                          <a:effectLst/>
                          <a:latin typeface="+mn-lt"/>
                          <a:ea typeface="+mn-ea"/>
                          <a:cs typeface="+mn-cs"/>
                        </a:rPr>
                        <a:t>2. </a:t>
                      </a:r>
                      <a:r>
                        <a:rPr lang="fr-CA" sz="1000" b="0" kern="1200" noProof="0" err="1">
                          <a:solidFill>
                            <a:schemeClr val="lt1"/>
                          </a:solidFill>
                          <a:effectLst/>
                          <a:latin typeface="+mn-lt"/>
                          <a:ea typeface="+mn-ea"/>
                          <a:cs typeface="+mn-cs"/>
                        </a:rPr>
                        <a:t>Eleuterio</a:t>
                      </a:r>
                      <a:r>
                        <a:rPr lang="fr-CA" sz="1000" b="0" kern="1200">
                          <a:solidFill>
                            <a:schemeClr val="lt1"/>
                          </a:solidFill>
                          <a:effectLst/>
                          <a:latin typeface="+mn-lt"/>
                          <a:ea typeface="+mn-ea"/>
                          <a:cs typeface="+mn-cs"/>
                        </a:rPr>
                        <a:t> Junior et al (2020)</a:t>
                      </a:r>
                    </a:p>
                  </a:txBody>
                  <a:tcPr marL="66789" marR="66789" marT="33394" marB="333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b="0" kern="1200">
                          <a:solidFill>
                            <a:schemeClr val="lt1"/>
                          </a:solidFill>
                          <a:effectLst/>
                          <a:latin typeface="+mn-lt"/>
                          <a:ea typeface="+mn-ea"/>
                          <a:cs typeface="+mn-cs"/>
                        </a:rPr>
                        <a:t>3. </a:t>
                      </a:r>
                      <a:r>
                        <a:rPr lang="fr-CA" sz="1000" b="0" kern="1200" err="1">
                          <a:solidFill>
                            <a:schemeClr val="lt1"/>
                          </a:solidFill>
                          <a:effectLst/>
                          <a:latin typeface="+mn-lt"/>
                          <a:ea typeface="+mn-ea"/>
                          <a:cs typeface="+mn-cs"/>
                        </a:rPr>
                        <a:t>Songur</a:t>
                      </a:r>
                      <a:r>
                        <a:rPr lang="fr-CA" sz="1000" b="0" kern="1200">
                          <a:solidFill>
                            <a:schemeClr val="lt1"/>
                          </a:solidFill>
                          <a:effectLst/>
                          <a:latin typeface="+mn-lt"/>
                          <a:ea typeface="+mn-ea"/>
                          <a:cs typeface="+mn-cs"/>
                        </a:rPr>
                        <a:t> </a:t>
                      </a:r>
                      <a:r>
                        <a:rPr lang="fr-CA" sz="1000" b="0" kern="1200" err="1">
                          <a:solidFill>
                            <a:schemeClr val="lt1"/>
                          </a:solidFill>
                          <a:effectLst/>
                          <a:latin typeface="+mn-lt"/>
                          <a:ea typeface="+mn-ea"/>
                          <a:cs typeface="+mn-cs"/>
                        </a:rPr>
                        <a:t>Dagli</a:t>
                      </a:r>
                      <a:r>
                        <a:rPr lang="fr-CA" sz="1000" b="0" kern="1200">
                          <a:solidFill>
                            <a:schemeClr val="lt1"/>
                          </a:solidFill>
                          <a:effectLst/>
                          <a:latin typeface="+mn-lt"/>
                          <a:ea typeface="+mn-ea"/>
                          <a:cs typeface="+mn-cs"/>
                        </a:rPr>
                        <a:t> et at (2015)</a:t>
                      </a:r>
                    </a:p>
                  </a:txBody>
                  <a:tcPr marL="66789" marR="66789" marT="33394" marB="33394"/>
                </a:tc>
                <a:tc>
                  <a:txBody>
                    <a:bodyPr/>
                    <a:lstStyle/>
                    <a:p>
                      <a:r>
                        <a:rPr lang="fr-CA" sz="1000" b="0"/>
                        <a:t>4. </a:t>
                      </a:r>
                      <a:r>
                        <a:rPr lang="fr-CA" sz="1000" b="0" err="1"/>
                        <a:t>Donders</a:t>
                      </a:r>
                      <a:r>
                        <a:rPr lang="fr-CA" sz="1000" b="0"/>
                        <a:t> et al (2016)</a:t>
                      </a:r>
                    </a:p>
                  </a:txBody>
                  <a:tcPr marL="66789" marR="66789" marT="33394" marB="333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b="0" noProof="0"/>
                        <a:t>5. Giraldo et al (2016)</a:t>
                      </a:r>
                    </a:p>
                  </a:txBody>
                  <a:tcPr marL="66789" marR="66789" marT="33394" marB="33394"/>
                </a:tc>
                <a:extLst>
                  <a:ext uri="{0D108BD9-81ED-4DB2-BD59-A6C34878D82A}">
                    <a16:rowId xmlns:a16="http://schemas.microsoft.com/office/drawing/2014/main" val="2192741626"/>
                  </a:ext>
                </a:extLst>
              </a:tr>
              <a:tr h="1429276">
                <a:tc>
                  <a:txBody>
                    <a:bodyPr/>
                    <a:lstStyle/>
                    <a:p>
                      <a:pPr algn="l" rtl="0" fontAlgn="base"/>
                      <a:r>
                        <a:rPr lang="en-CA" sz="1000" b="0" noProof="0">
                          <a:effectLst/>
                        </a:rPr>
                        <a:t>Critères d’exclusion</a:t>
                      </a:r>
                      <a:endParaRPr lang="en-CA" sz="1000" b="0" i="0" noProof="0">
                        <a:effectLst/>
                      </a:endParaRPr>
                    </a:p>
                  </a:txBody>
                  <a:tcPr marL="66789" marR="66789" marT="33394" marB="33394"/>
                </a:tc>
                <a:tc>
                  <a:txBody>
                    <a:bodyPr/>
                    <a:lstStyle/>
                    <a:p>
                      <a:pPr rtl="0" fontAlgn="ctr"/>
                      <a:r>
                        <a:rPr lang="fr-CA" sz="1000" kern="1200" noProof="0">
                          <a:solidFill>
                            <a:schemeClr val="dk1"/>
                          </a:solidFill>
                          <a:effectLst/>
                        </a:rPr>
                        <a:t>Menstruations</a:t>
                      </a:r>
                    </a:p>
                    <a:p>
                      <a:pPr rtl="0" fontAlgn="ctr"/>
                      <a:r>
                        <a:rPr lang="fr-CA" sz="1000" kern="1200" noProof="0">
                          <a:solidFill>
                            <a:schemeClr val="dk1"/>
                          </a:solidFill>
                          <a:effectLst/>
                        </a:rPr>
                        <a:t>Grossesse </a:t>
                      </a:r>
                    </a:p>
                    <a:p>
                      <a:pPr rtl="0" fontAlgn="ctr"/>
                      <a:r>
                        <a:rPr lang="fr-CA" sz="1000" kern="1200" noProof="0">
                          <a:solidFill>
                            <a:srgbClr val="FF0000"/>
                          </a:solidFill>
                          <a:effectLst/>
                        </a:rPr>
                        <a:t>ATB/ATF dans la dernière semaine</a:t>
                      </a:r>
                    </a:p>
                    <a:p>
                      <a:pPr rtl="0" fontAlgn="ctr"/>
                      <a:r>
                        <a:rPr lang="fr-CA" sz="1000" kern="1200" noProof="0">
                          <a:solidFill>
                            <a:schemeClr val="dk1"/>
                          </a:solidFill>
                          <a:effectLst/>
                        </a:rPr>
                        <a:t>Douche vaginale dans les 24h dernières heures</a:t>
                      </a:r>
                      <a:endParaRPr lang="fr-CA" sz="1000" kern="1200" noProof="0">
                        <a:solidFill>
                          <a:schemeClr val="dk1"/>
                        </a:solidFill>
                        <a:effectLst/>
                        <a:latin typeface="+mn-lt"/>
                        <a:ea typeface="+mn-ea"/>
                        <a:cs typeface="+mn-cs"/>
                      </a:endParaRPr>
                    </a:p>
                  </a:txBody>
                  <a:tcPr marL="66789" marR="66789" marT="33394" marB="33394"/>
                </a:tc>
                <a:tc>
                  <a:txBody>
                    <a:bodyPr/>
                    <a:lstStyle/>
                    <a:p>
                      <a:r>
                        <a:rPr lang="fr-CA" sz="1000" kern="1200">
                          <a:solidFill>
                            <a:schemeClr val="dk1"/>
                          </a:solidFill>
                          <a:effectLst/>
                          <a:latin typeface="+mn-lt"/>
                          <a:ea typeface="+mn-ea"/>
                          <a:cs typeface="+mn-cs"/>
                        </a:rPr>
                        <a:t>Usage contraception hormonale ou hormonothérapie</a:t>
                      </a:r>
                    </a:p>
                    <a:p>
                      <a:r>
                        <a:rPr lang="fr-CA" sz="1000" kern="1200">
                          <a:solidFill>
                            <a:schemeClr val="dk1"/>
                          </a:solidFill>
                          <a:effectLst/>
                          <a:latin typeface="+mn-lt"/>
                          <a:ea typeface="+mn-ea"/>
                          <a:cs typeface="+mn-cs"/>
                        </a:rPr>
                        <a:t>Traitement d'infertilité en cours</a:t>
                      </a:r>
                    </a:p>
                    <a:p>
                      <a:r>
                        <a:rPr lang="fr-CA" sz="1000" kern="1200">
                          <a:solidFill>
                            <a:schemeClr val="dk1"/>
                          </a:solidFill>
                          <a:effectLst/>
                          <a:latin typeface="+mn-lt"/>
                          <a:ea typeface="+mn-ea"/>
                          <a:cs typeface="+mn-cs"/>
                        </a:rPr>
                        <a:t>ATCD de PID</a:t>
                      </a:r>
                    </a:p>
                    <a:p>
                      <a:r>
                        <a:rPr lang="fr-CA" sz="1000" kern="1200">
                          <a:solidFill>
                            <a:schemeClr val="dk1"/>
                          </a:solidFill>
                          <a:effectLst/>
                          <a:latin typeface="+mn-lt"/>
                          <a:ea typeface="+mn-ea"/>
                          <a:cs typeface="+mn-cs"/>
                        </a:rPr>
                        <a:t>Grossesse / Immunosuppression</a:t>
                      </a:r>
                    </a:p>
                    <a:p>
                      <a:r>
                        <a:rPr lang="fr-CA" sz="1000" kern="1200">
                          <a:solidFill>
                            <a:srgbClr val="FF0000"/>
                          </a:solidFill>
                          <a:effectLst/>
                          <a:latin typeface="+mn-lt"/>
                          <a:ea typeface="+mn-ea"/>
                          <a:cs typeface="+mn-cs"/>
                        </a:rPr>
                        <a:t>Comorbidités (diabète ou autre trouble endocrinologique)</a:t>
                      </a:r>
                    </a:p>
                    <a:p>
                      <a:r>
                        <a:rPr lang="fr-CA" sz="1000" kern="1200">
                          <a:solidFill>
                            <a:schemeClr val="dk1"/>
                          </a:solidFill>
                          <a:effectLst/>
                          <a:latin typeface="+mn-lt"/>
                          <a:ea typeface="+mn-ea"/>
                          <a:cs typeface="+mn-cs"/>
                        </a:rPr>
                        <a:t>Saignements cervicaux abondants post-prélèvement</a:t>
                      </a:r>
                    </a:p>
                  </a:txBody>
                  <a:tcPr marL="66789" marR="66789" marT="33394" marB="33394"/>
                </a:tc>
                <a:tc>
                  <a:txBody>
                    <a:bodyPr/>
                    <a:lstStyle/>
                    <a:p>
                      <a:r>
                        <a:rPr lang="fr-CA" sz="1000" noProof="0"/>
                        <a:t>Pas de critères d’exclusion</a:t>
                      </a:r>
                    </a:p>
                  </a:txBody>
                  <a:tcPr marL="66789" marR="66789" marT="33394" marB="33394"/>
                </a:tc>
                <a:tc>
                  <a:txBody>
                    <a:bodyPr/>
                    <a:lstStyle/>
                    <a:p>
                      <a:r>
                        <a:rPr lang="fr-CA" sz="1000" noProof="0"/>
                        <a:t>Pas de critères d'exclusion</a:t>
                      </a:r>
                    </a:p>
                  </a:txBody>
                  <a:tcPr marL="66789" marR="66789" marT="33394" marB="33394"/>
                </a:tc>
                <a:tc>
                  <a:txBody>
                    <a:bodyPr/>
                    <a:lstStyle/>
                    <a:p>
                      <a:r>
                        <a:rPr lang="fr-CA" sz="1000" kern="1200" err="1">
                          <a:solidFill>
                            <a:schemeClr val="dk1"/>
                          </a:solidFill>
                          <a:effectLst/>
                          <a:latin typeface="+mn-lt"/>
                          <a:ea typeface="+mn-ea"/>
                          <a:cs typeface="+mn-cs"/>
                        </a:rPr>
                        <a:t>Post-ménopause</a:t>
                      </a:r>
                      <a:r>
                        <a:rPr lang="fr-CA" sz="1000" kern="1200">
                          <a:solidFill>
                            <a:schemeClr val="dk1"/>
                          </a:solidFill>
                          <a:effectLst/>
                          <a:latin typeface="+mn-lt"/>
                          <a:ea typeface="+mn-ea"/>
                          <a:cs typeface="+mn-cs"/>
                        </a:rPr>
                        <a:t>, grossesse </a:t>
                      </a:r>
                    </a:p>
                    <a:p>
                      <a:r>
                        <a:rPr lang="fr-CA" sz="1000" kern="1200">
                          <a:solidFill>
                            <a:srgbClr val="FF0000"/>
                          </a:solidFill>
                          <a:effectLst/>
                          <a:latin typeface="+mn-lt"/>
                          <a:ea typeface="+mn-ea"/>
                          <a:cs typeface="+mn-cs"/>
                        </a:rPr>
                        <a:t>Usage ATB vaginaux ou systémiques &lt; 30 jours</a:t>
                      </a:r>
                    </a:p>
                    <a:p>
                      <a:r>
                        <a:rPr lang="fr-CA" sz="1000" kern="1200">
                          <a:solidFill>
                            <a:schemeClr val="dk1"/>
                          </a:solidFill>
                          <a:effectLst/>
                          <a:latin typeface="+mn-lt"/>
                          <a:ea typeface="+mn-ea"/>
                          <a:cs typeface="+mn-cs"/>
                        </a:rPr>
                        <a:t>Douche vaginale &lt; 30 jours</a:t>
                      </a:r>
                    </a:p>
                    <a:p>
                      <a:r>
                        <a:rPr lang="fr-CA" sz="1000" kern="1200">
                          <a:solidFill>
                            <a:schemeClr val="dk1"/>
                          </a:solidFill>
                          <a:effectLst/>
                          <a:latin typeface="+mn-lt"/>
                          <a:ea typeface="+mn-ea"/>
                          <a:cs typeface="+mn-cs"/>
                        </a:rPr>
                        <a:t>Autre contraception actuelle</a:t>
                      </a:r>
                    </a:p>
                    <a:p>
                      <a:r>
                        <a:rPr lang="fr-CA" sz="1000" kern="1200" err="1">
                          <a:solidFill>
                            <a:srgbClr val="FF0000"/>
                          </a:solidFill>
                          <a:effectLst/>
                          <a:latin typeface="+mn-lt"/>
                          <a:ea typeface="+mn-ea"/>
                          <a:cs typeface="+mn-cs"/>
                        </a:rPr>
                        <a:t>Sx</a:t>
                      </a:r>
                      <a:r>
                        <a:rPr lang="fr-CA" sz="1000" kern="1200">
                          <a:solidFill>
                            <a:srgbClr val="FF0000"/>
                          </a:solidFill>
                          <a:effectLst/>
                          <a:latin typeface="+mn-lt"/>
                          <a:ea typeface="+mn-ea"/>
                          <a:cs typeface="+mn-cs"/>
                        </a:rPr>
                        <a:t> de vaginite</a:t>
                      </a:r>
                      <a:r>
                        <a:rPr lang="fr-CA" sz="1000" kern="1200">
                          <a:solidFill>
                            <a:schemeClr val="dk1"/>
                          </a:solidFill>
                          <a:effectLst/>
                          <a:latin typeface="+mn-lt"/>
                          <a:ea typeface="+mn-ea"/>
                          <a:cs typeface="+mn-cs"/>
                        </a:rPr>
                        <a:t>, douleur génito-urinaire, relation sexuelle 6h pré-prélèvements, anomalies utérines, Saignements utérins anormaux, CI </a:t>
                      </a:r>
                      <a:r>
                        <a:rPr lang="fr-CA" sz="1000" kern="1200" err="1">
                          <a:solidFill>
                            <a:schemeClr val="dk1"/>
                          </a:solidFill>
                          <a:effectLst/>
                          <a:latin typeface="+mn-lt"/>
                          <a:ea typeface="+mn-ea"/>
                          <a:cs typeface="+mn-cs"/>
                        </a:rPr>
                        <a:t>tx</a:t>
                      </a:r>
                      <a:r>
                        <a:rPr lang="fr-CA" sz="1000" kern="1200">
                          <a:solidFill>
                            <a:schemeClr val="dk1"/>
                          </a:solidFill>
                          <a:effectLst/>
                          <a:latin typeface="+mn-lt"/>
                          <a:ea typeface="+mn-ea"/>
                          <a:cs typeface="+mn-cs"/>
                        </a:rPr>
                        <a:t> hormonal, ATCD néoplasie du sein</a:t>
                      </a:r>
                    </a:p>
                  </a:txBody>
                  <a:tcPr marL="66789" marR="66789" marT="33394" marB="33394"/>
                </a:tc>
                <a:extLst>
                  <a:ext uri="{0D108BD9-81ED-4DB2-BD59-A6C34878D82A}">
                    <a16:rowId xmlns:a16="http://schemas.microsoft.com/office/drawing/2014/main" val="1884229803"/>
                  </a:ext>
                </a:extLst>
              </a:tr>
              <a:tr h="1162122">
                <a:tc>
                  <a:txBody>
                    <a:bodyPr/>
                    <a:lstStyle/>
                    <a:p>
                      <a:pPr algn="l" rtl="0" fontAlgn="base"/>
                      <a:r>
                        <a:rPr lang="en-CA" sz="1000" b="0" noProof="0">
                          <a:effectLst/>
                        </a:rPr>
                        <a:t>Intervention </a:t>
                      </a:r>
                      <a:endParaRPr lang="en-CA" sz="1000" b="0" i="0" noProof="0">
                        <a:effectLst/>
                      </a:endParaRPr>
                    </a:p>
                  </a:txBody>
                  <a:tcPr marL="66789" marR="66789" marT="33394" marB="33394"/>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dk1"/>
                          </a:solidFill>
                          <a:effectLst/>
                        </a:rPr>
                        <a:t>Questionnaire démographique administré en mode face à face</a:t>
                      </a: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dk1"/>
                          </a:solidFill>
                          <a:effectLst/>
                        </a:rPr>
                        <a:t>Sélection au hasard de quatre centres de santé</a:t>
                      </a:r>
                      <a:endParaRPr lang="fr-CA" sz="1000" kern="1200" noProof="0">
                        <a:solidFill>
                          <a:schemeClr val="dk1"/>
                        </a:solidFill>
                        <a:effectLst/>
                        <a:latin typeface="+mn-lt"/>
                        <a:ea typeface="+mn-ea"/>
                        <a:cs typeface="+mn-cs"/>
                      </a:endParaRPr>
                    </a:p>
                  </a:txBody>
                  <a:tcPr marL="66789" marR="66789" marT="33394" marB="33394"/>
                </a:tc>
                <a:tc>
                  <a:txBody>
                    <a:bodyPr/>
                    <a:lstStyle/>
                    <a:p>
                      <a:pPr marL="0" marR="0" lvl="0" indent="0" algn="l" rtl="0" eaLnBrk="1" fontAlgn="auto" latinLnBrk="0" hangingPunct="1">
                        <a:lnSpc>
                          <a:spcPct val="100000"/>
                        </a:lnSpc>
                        <a:spcBef>
                          <a:spcPts val="0"/>
                        </a:spcBef>
                        <a:spcAft>
                          <a:spcPts val="0"/>
                        </a:spcAft>
                        <a:buClrTx/>
                        <a:buSzTx/>
                        <a:buFontTx/>
                        <a:buNone/>
                      </a:pPr>
                      <a:r>
                        <a:rPr lang="fr-CA" sz="1000" kern="1200">
                          <a:solidFill>
                            <a:schemeClr val="dk1"/>
                          </a:solidFill>
                          <a:effectLst/>
                          <a:latin typeface="+mn-lt"/>
                          <a:ea typeface="+mn-ea"/>
                          <a:cs typeface="+mn-cs"/>
                        </a:rPr>
                        <a:t>Échantillon col de l'utérus (brosse  Rovers </a:t>
                      </a:r>
                      <a:r>
                        <a:rPr lang="fr-CA" sz="1000" kern="1200" err="1">
                          <a:solidFill>
                            <a:schemeClr val="dk1"/>
                          </a:solidFill>
                          <a:effectLst/>
                          <a:latin typeface="+mn-lt"/>
                          <a:ea typeface="+mn-ea"/>
                          <a:cs typeface="+mn-cs"/>
                        </a:rPr>
                        <a:t>Crvex</a:t>
                      </a:r>
                      <a:r>
                        <a:rPr lang="fr-CA" sz="1000" kern="1200">
                          <a:solidFill>
                            <a:schemeClr val="dk1"/>
                          </a:solidFill>
                          <a:effectLst/>
                          <a:latin typeface="+mn-lt"/>
                          <a:ea typeface="+mn-ea"/>
                          <a:cs typeface="+mn-cs"/>
                        </a:rPr>
                        <a:t>)</a:t>
                      </a:r>
                      <a:endParaRPr lang="fr-CA" sz="1000" noProof="0"/>
                    </a:p>
                  </a:txBody>
                  <a:tcPr marL="66789" marR="66789" marT="33394" marB="33394"/>
                </a:tc>
                <a:tc>
                  <a:txBody>
                    <a:bodyPr/>
                    <a:lstStyle/>
                    <a:p>
                      <a:r>
                        <a:rPr lang="fr-CA" sz="1000" noProof="0"/>
                        <a:t>Échantillon a/n col utérin ET vaginal </a:t>
                      </a:r>
                    </a:p>
                  </a:txBody>
                  <a:tcPr marL="66789" marR="66789" marT="33394" marB="33394"/>
                </a:tc>
                <a:tc>
                  <a:txBody>
                    <a:bodyPr/>
                    <a:lstStyle/>
                    <a:p>
                      <a:r>
                        <a:rPr lang="fr-CA" sz="1000" b="0" i="0" u="none" strike="noStrike" noProof="0">
                          <a:latin typeface="Gill Sans MT"/>
                        </a:rPr>
                        <a:t>Échantillons stériles au spéculum au niveau vaginal avec une </a:t>
                      </a:r>
                      <a:r>
                        <a:rPr lang="fr-CA" sz="1000" b="0" i="0" u="none" strike="noStrike" noProof="0" err="1">
                          <a:latin typeface="Gill Sans MT"/>
                        </a:rPr>
                        <a:t>cytobrosse</a:t>
                      </a:r>
                      <a:r>
                        <a:rPr lang="fr-CA" sz="1000" b="0" i="0" u="none" strike="noStrike" noProof="0">
                          <a:latin typeface="Gill Sans MT"/>
                        </a:rPr>
                        <a:t> </a:t>
                      </a:r>
                      <a:endParaRPr lang="fr-CA" sz="1000" noProof="0"/>
                    </a:p>
                    <a:p>
                      <a:pPr lvl="0" algn="l">
                        <a:lnSpc>
                          <a:spcPct val="100000"/>
                        </a:lnSpc>
                        <a:spcBef>
                          <a:spcPts val="0"/>
                        </a:spcBef>
                        <a:spcAft>
                          <a:spcPts val="0"/>
                        </a:spcAft>
                        <a:buNone/>
                      </a:pPr>
                      <a:endParaRPr lang="fr-CA" sz="1000" b="0" i="0" u="none" strike="noStrike" noProof="0">
                        <a:latin typeface="Gill Sans MT"/>
                      </a:endParaRPr>
                    </a:p>
                    <a:p>
                      <a:pPr lvl="0">
                        <a:buNone/>
                      </a:pPr>
                      <a:endParaRPr lang="fr-CA" sz="1000" noProof="0"/>
                    </a:p>
                  </a:txBody>
                  <a:tcPr marL="66789" marR="66789" marT="33394" marB="33394"/>
                </a:tc>
                <a:tc>
                  <a:txBody>
                    <a:bodyPr/>
                    <a:lstStyle/>
                    <a:p>
                      <a:r>
                        <a:rPr lang="fr-CA" sz="1000" kern="1200">
                          <a:solidFill>
                            <a:schemeClr val="dk1"/>
                          </a:solidFill>
                          <a:effectLst/>
                          <a:latin typeface="+mn-lt"/>
                          <a:ea typeface="+mn-ea"/>
                          <a:cs typeface="+mn-cs"/>
                        </a:rPr>
                        <a:t>En 2 temps : </a:t>
                      </a:r>
                    </a:p>
                    <a:p>
                      <a:r>
                        <a:rPr lang="fr-CA" sz="1000" kern="1200">
                          <a:solidFill>
                            <a:schemeClr val="dk1"/>
                          </a:solidFill>
                          <a:effectLst/>
                          <a:latin typeface="+mn-lt"/>
                          <a:ea typeface="+mn-ea"/>
                          <a:cs typeface="+mn-cs"/>
                        </a:rPr>
                        <a:t>Prélèvements vaginaux sur écouvillons stériles avec examen gynécologique </a:t>
                      </a:r>
                    </a:p>
                    <a:p>
                      <a:pPr rtl="0" fontAlgn="ctr"/>
                      <a:r>
                        <a:rPr lang="fr-CA" sz="1000" kern="1200">
                          <a:solidFill>
                            <a:schemeClr val="dk1"/>
                          </a:solidFill>
                          <a:effectLst/>
                          <a:latin typeface="+mn-lt"/>
                          <a:ea typeface="+mn-ea"/>
                          <a:cs typeface="+mn-cs"/>
                        </a:rPr>
                        <a:t>Gram, Pap test, pH, Microscopie </a:t>
                      </a:r>
                    </a:p>
                    <a:p>
                      <a:pPr rtl="0" fontAlgn="ctr"/>
                      <a:endParaRPr lang="fr-CA" sz="1000" kern="1200">
                        <a:solidFill>
                          <a:schemeClr val="dk1"/>
                        </a:solidFill>
                        <a:effectLst/>
                        <a:latin typeface="+mn-lt"/>
                        <a:ea typeface="+mn-ea"/>
                        <a:cs typeface="+mn-cs"/>
                      </a:endParaRPr>
                    </a:p>
                    <a:p>
                      <a:r>
                        <a:rPr lang="fr-CA" sz="1000" kern="1200">
                          <a:solidFill>
                            <a:schemeClr val="dk1"/>
                          </a:solidFill>
                          <a:effectLst/>
                          <a:latin typeface="+mn-lt"/>
                          <a:ea typeface="+mn-ea"/>
                          <a:cs typeface="+mn-cs"/>
                        </a:rPr>
                        <a:t>Insertion stérilet LNG (</a:t>
                      </a:r>
                      <a:r>
                        <a:rPr lang="fr-CA" sz="1000" kern="1200" err="1">
                          <a:solidFill>
                            <a:schemeClr val="dk1"/>
                          </a:solidFill>
                          <a:effectLst/>
                          <a:latin typeface="+mn-lt"/>
                          <a:ea typeface="+mn-ea"/>
                          <a:cs typeface="+mn-cs"/>
                        </a:rPr>
                        <a:t>ø</a:t>
                      </a:r>
                      <a:r>
                        <a:rPr lang="fr-CA" sz="1000" kern="1200">
                          <a:solidFill>
                            <a:schemeClr val="dk1"/>
                          </a:solidFill>
                          <a:effectLst/>
                          <a:latin typeface="+mn-lt"/>
                          <a:ea typeface="+mn-ea"/>
                          <a:cs typeface="+mn-cs"/>
                        </a:rPr>
                        <a:t> </a:t>
                      </a:r>
                      <a:r>
                        <a:rPr lang="fr-CA" sz="1000" kern="1200" err="1">
                          <a:solidFill>
                            <a:schemeClr val="dk1"/>
                          </a:solidFill>
                          <a:effectLst/>
                          <a:latin typeface="+mn-lt"/>
                          <a:ea typeface="+mn-ea"/>
                          <a:cs typeface="+mn-cs"/>
                        </a:rPr>
                        <a:t>sgmt</a:t>
                      </a:r>
                      <a:r>
                        <a:rPr lang="fr-CA" sz="1000" kern="1200">
                          <a:solidFill>
                            <a:schemeClr val="dk1"/>
                          </a:solidFill>
                          <a:effectLst/>
                          <a:latin typeface="+mn-lt"/>
                          <a:ea typeface="+mn-ea"/>
                          <a:cs typeface="+mn-cs"/>
                        </a:rPr>
                        <a:t> actif)</a:t>
                      </a:r>
                    </a:p>
                    <a:p>
                      <a:r>
                        <a:rPr lang="fr-CA" sz="1000" kern="1200">
                          <a:solidFill>
                            <a:schemeClr val="dk1"/>
                          </a:solidFill>
                          <a:effectLst/>
                          <a:latin typeface="+mn-lt"/>
                          <a:ea typeface="+mn-ea"/>
                          <a:cs typeface="+mn-cs"/>
                        </a:rPr>
                        <a:t>Note : </a:t>
                      </a:r>
                      <a:r>
                        <a:rPr lang="fr-CA" sz="1000" kern="1200" err="1">
                          <a:solidFill>
                            <a:schemeClr val="dk1"/>
                          </a:solidFill>
                          <a:effectLst/>
                          <a:latin typeface="+mn-lt"/>
                          <a:ea typeface="+mn-ea"/>
                          <a:cs typeface="+mn-cs"/>
                        </a:rPr>
                        <a:t>ø</a:t>
                      </a:r>
                      <a:r>
                        <a:rPr lang="fr-CA" sz="1000" kern="1200">
                          <a:solidFill>
                            <a:schemeClr val="dk1"/>
                          </a:solidFill>
                          <a:effectLst/>
                          <a:latin typeface="+mn-lt"/>
                          <a:ea typeface="+mn-ea"/>
                          <a:cs typeface="+mn-cs"/>
                        </a:rPr>
                        <a:t> analgésie ou AINS pré</a:t>
                      </a:r>
                    </a:p>
                  </a:txBody>
                  <a:tcPr marL="66789" marR="66789" marT="33394" marB="33394"/>
                </a:tc>
                <a:extLst>
                  <a:ext uri="{0D108BD9-81ED-4DB2-BD59-A6C34878D82A}">
                    <a16:rowId xmlns:a16="http://schemas.microsoft.com/office/drawing/2014/main" val="3497829324"/>
                  </a:ext>
                </a:extLst>
              </a:tr>
              <a:tr h="761390">
                <a:tc>
                  <a:txBody>
                    <a:bodyPr/>
                    <a:lstStyle/>
                    <a:p>
                      <a:pPr algn="l" rtl="0" fontAlgn="base"/>
                      <a:r>
                        <a:rPr lang="en-CA" sz="1000" b="0">
                          <a:effectLst/>
                        </a:rPr>
                        <a:t>Instruments utilisés</a:t>
                      </a:r>
                    </a:p>
                    <a:p>
                      <a:pPr algn="l" rtl="0" fontAlgn="base"/>
                      <a:r>
                        <a:rPr lang="en-CA" sz="1000" b="0">
                          <a:effectLst/>
                        </a:rPr>
                        <a:t>Validés?</a:t>
                      </a:r>
                      <a:endParaRPr lang="en-CA" sz="1000" b="0" i="0">
                        <a:effectLst/>
                      </a:endParaRPr>
                    </a:p>
                  </a:txBody>
                  <a:tcPr marL="66789" marR="66789" marT="33394" marB="33394"/>
                </a:tc>
                <a:tc>
                  <a:txBody>
                    <a:bodyPr/>
                    <a:lstStyle/>
                    <a:p>
                      <a:r>
                        <a:rPr lang="fr-CA" sz="1000" kern="1200">
                          <a:solidFill>
                            <a:schemeClr val="dk1"/>
                          </a:solidFill>
                          <a:effectLst/>
                        </a:rPr>
                        <a:t>Analyse visuelle par gynécologue</a:t>
                      </a:r>
                    </a:p>
                    <a:p>
                      <a:r>
                        <a:rPr lang="fr-CA" sz="1000" kern="1200">
                          <a:solidFill>
                            <a:schemeClr val="dk1"/>
                          </a:solidFill>
                          <a:effectLst/>
                        </a:rPr>
                        <a:t>Spéculum + Papier pH</a:t>
                      </a:r>
                    </a:p>
                    <a:p>
                      <a:r>
                        <a:rPr lang="fr-CA" sz="1000" kern="1200">
                          <a:solidFill>
                            <a:schemeClr val="dk1"/>
                          </a:solidFill>
                          <a:effectLst/>
                        </a:rPr>
                        <a:t>VVC : </a:t>
                      </a:r>
                      <a:r>
                        <a:rPr lang="fr-CA" sz="1000" kern="1200">
                          <a:solidFill>
                            <a:srgbClr val="00B050"/>
                          </a:solidFill>
                          <a:effectLst/>
                        </a:rPr>
                        <a:t>Culture</a:t>
                      </a:r>
                      <a:r>
                        <a:rPr lang="fr-CA" sz="1000" kern="1200">
                          <a:solidFill>
                            <a:schemeClr val="dk1"/>
                          </a:solidFill>
                          <a:effectLst/>
                        </a:rPr>
                        <a:t> ET microscopie (pseudohyphes ou candida)</a:t>
                      </a:r>
                    </a:p>
                  </a:txBody>
                  <a:tcPr marL="66789" marR="66789" marT="33394" marB="33394"/>
                </a:tc>
                <a:tc>
                  <a:txBody>
                    <a:bodyPr/>
                    <a:lstStyle/>
                    <a:p>
                      <a:r>
                        <a:rPr lang="fr-CA" sz="1000" kern="1200">
                          <a:solidFill>
                            <a:schemeClr val="dk1"/>
                          </a:solidFill>
                          <a:effectLst/>
                          <a:latin typeface="+mn-lt"/>
                          <a:ea typeface="+mn-ea"/>
                          <a:cs typeface="+mn-cs"/>
                        </a:rPr>
                        <a:t>Analyse microscopique optique </a:t>
                      </a:r>
                      <a:r>
                        <a:rPr lang="fr-CA" sz="1000" kern="1200">
                          <a:solidFill>
                            <a:srgbClr val="FF0000"/>
                          </a:solidFill>
                          <a:effectLst/>
                        </a:rPr>
                        <a:t>Pas de culture ou PCR pour confirmer</a:t>
                      </a:r>
                      <a:endParaRPr lang="en-CA" sz="1000">
                        <a:solidFill>
                          <a:srgbClr val="FF0000"/>
                        </a:solidFill>
                        <a:effectLst/>
                      </a:endParaRPr>
                    </a:p>
                  </a:txBody>
                  <a:tcPr marL="66789" marR="66789" marT="33394" marB="33394"/>
                </a:tc>
                <a:tc>
                  <a:txBody>
                    <a:bodyPr/>
                    <a:lstStyle/>
                    <a:p>
                      <a:pPr rtl="0" fontAlgn="ctr"/>
                      <a:r>
                        <a:rPr lang="fr-CA" sz="1000" kern="1200">
                          <a:solidFill>
                            <a:schemeClr val="dk1"/>
                          </a:solidFill>
                          <a:effectLst/>
                          <a:latin typeface="+mn-lt"/>
                          <a:ea typeface="+mn-ea"/>
                          <a:cs typeface="+mn-cs"/>
                        </a:rPr>
                        <a:t>Endocervical : TAAN chlamydia</a:t>
                      </a:r>
                    </a:p>
                    <a:p>
                      <a:pPr rtl="0" fontAlgn="ctr"/>
                      <a:endParaRPr lang="fr-CA" sz="1000" kern="1200">
                        <a:solidFill>
                          <a:schemeClr val="dk1"/>
                        </a:solidFill>
                        <a:effectLst/>
                        <a:latin typeface="+mn-lt"/>
                        <a:ea typeface="+mn-ea"/>
                        <a:cs typeface="+mn-cs"/>
                      </a:endParaRPr>
                    </a:p>
                    <a:p>
                      <a:pPr rtl="0" fontAlgn="ctr"/>
                      <a:r>
                        <a:rPr lang="fr-CA" sz="1000" kern="1200">
                          <a:solidFill>
                            <a:schemeClr val="dk1"/>
                          </a:solidFill>
                          <a:effectLst/>
                          <a:latin typeface="+mn-lt"/>
                          <a:ea typeface="+mn-ea"/>
                          <a:cs typeface="+mn-cs"/>
                        </a:rPr>
                        <a:t>Vaginal avec l'écouvillon Dacron : état frais, gram et </a:t>
                      </a:r>
                      <a:r>
                        <a:rPr lang="fr-CA" sz="1000" kern="1200">
                          <a:solidFill>
                            <a:srgbClr val="00B050"/>
                          </a:solidFill>
                          <a:effectLst/>
                          <a:latin typeface="+mn-lt"/>
                          <a:ea typeface="+mn-ea"/>
                          <a:cs typeface="+mn-cs"/>
                        </a:rPr>
                        <a:t>culture</a:t>
                      </a:r>
                    </a:p>
                  </a:txBody>
                  <a:tcPr marL="66789" marR="66789" marT="33394" marB="33394"/>
                </a:tc>
                <a:tc>
                  <a:txBody>
                    <a:bodyPr/>
                    <a:lstStyle/>
                    <a:p>
                      <a:pPr marL="0" lvl="0" indent="0" algn="l">
                        <a:lnSpc>
                          <a:spcPct val="100000"/>
                        </a:lnSpc>
                        <a:spcBef>
                          <a:spcPts val="0"/>
                        </a:spcBef>
                        <a:spcAft>
                          <a:spcPts val="0"/>
                        </a:spcAft>
                        <a:buClr>
                          <a:srgbClr val="000000"/>
                        </a:buClr>
                        <a:buFont typeface="Calibri,Sans-Serif"/>
                        <a:buNone/>
                      </a:pPr>
                      <a:r>
                        <a:rPr lang="fr-CA" sz="1000" b="0" i="0" u="none" strike="noStrike" noProof="0">
                          <a:latin typeface="Gill Sans MT"/>
                        </a:rPr>
                        <a:t>Mesure du pH</a:t>
                      </a:r>
                    </a:p>
                    <a:p>
                      <a:pPr marL="0" lvl="0" indent="0" algn="l">
                        <a:lnSpc>
                          <a:spcPct val="100000"/>
                        </a:lnSpc>
                        <a:spcBef>
                          <a:spcPts val="0"/>
                        </a:spcBef>
                        <a:spcAft>
                          <a:spcPts val="0"/>
                        </a:spcAft>
                        <a:buClr>
                          <a:srgbClr val="000000"/>
                        </a:buClr>
                        <a:buFont typeface="Calibri,Sans-Serif"/>
                        <a:buNone/>
                      </a:pPr>
                      <a:r>
                        <a:rPr lang="fr-CA" sz="1000" b="0" i="0" u="none" strike="noStrike" noProof="0">
                          <a:solidFill>
                            <a:srgbClr val="00B050"/>
                          </a:solidFill>
                          <a:latin typeface="Gill Sans MT"/>
                        </a:rPr>
                        <a:t>Culture vaginale </a:t>
                      </a:r>
                    </a:p>
                    <a:p>
                      <a:pPr marL="0" lvl="0" indent="0" algn="l">
                        <a:lnSpc>
                          <a:spcPct val="100000"/>
                        </a:lnSpc>
                        <a:spcBef>
                          <a:spcPts val="0"/>
                        </a:spcBef>
                        <a:spcAft>
                          <a:spcPts val="0"/>
                        </a:spcAft>
                        <a:buClr>
                          <a:srgbClr val="000000"/>
                        </a:buClr>
                        <a:buFont typeface="Calibri,Sans-Serif"/>
                        <a:buNone/>
                      </a:pPr>
                      <a:r>
                        <a:rPr lang="fr-CA" sz="1000" b="0" i="0" u="none" strike="noStrike" noProof="0">
                          <a:latin typeface="Gill Sans MT"/>
                        </a:rPr>
                        <a:t>Microscopie directe</a:t>
                      </a:r>
                    </a:p>
                    <a:p>
                      <a:pPr lvl="0">
                        <a:buNone/>
                      </a:pPr>
                      <a:endParaRPr lang="fr-CA" sz="1000"/>
                    </a:p>
                    <a:p>
                      <a:pPr lvl="0">
                        <a:buNone/>
                      </a:pPr>
                      <a:r>
                        <a:rPr lang="fr-CA" sz="1000" b="0" i="0" u="none" strike="noStrike" noProof="0">
                          <a:latin typeface="Gill Sans MT"/>
                        </a:rPr>
                        <a:t>Test pour VB, candida, vaginite aérobique</a:t>
                      </a:r>
                      <a:endParaRPr lang="fr-CA" sz="2000"/>
                    </a:p>
                  </a:txBody>
                  <a:tcPr marL="66789" marR="66789" marT="33394" marB="33394"/>
                </a:tc>
                <a:tc>
                  <a:txBody>
                    <a:bodyPr/>
                    <a:lstStyle/>
                    <a:p>
                      <a:r>
                        <a:rPr lang="fr-CA" sz="1000" err="1"/>
                        <a:t>Dx</a:t>
                      </a:r>
                      <a:r>
                        <a:rPr lang="fr-CA" sz="1000"/>
                        <a:t> candida : microscopique et visuelle lors examen au spéculum</a:t>
                      </a:r>
                    </a:p>
                    <a:p>
                      <a:endParaRPr lang="fr-CA" sz="1000"/>
                    </a:p>
                    <a:p>
                      <a:r>
                        <a:rPr lang="fr-CA" sz="1000" kern="1200">
                          <a:solidFill>
                            <a:srgbClr val="FF0000"/>
                          </a:solidFill>
                          <a:effectLst/>
                        </a:rPr>
                        <a:t>Pas de culture ou PCR pour confirmer</a:t>
                      </a:r>
                      <a:endParaRPr lang="fr-CA" sz="1000"/>
                    </a:p>
                  </a:txBody>
                  <a:tcPr marL="66789" marR="66789" marT="33394" marB="33394"/>
                </a:tc>
                <a:extLst>
                  <a:ext uri="{0D108BD9-81ED-4DB2-BD59-A6C34878D82A}">
                    <a16:rowId xmlns:a16="http://schemas.microsoft.com/office/drawing/2014/main" val="3812530124"/>
                  </a:ext>
                </a:extLst>
              </a:tr>
              <a:tr h="4942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000" b="0">
                          <a:effectLst/>
                        </a:rPr>
                        <a:t>Analyses statistiques</a:t>
                      </a:r>
                      <a:endParaRPr lang="en-CA" sz="1000" b="0" i="0">
                        <a:effectLst/>
                        <a:latin typeface="Calibri" panose="020F0502020204030204" pitchFamily="34" charset="0"/>
                        <a:cs typeface="Calibri" panose="020F0502020204030204" pitchFamily="34" charset="0"/>
                      </a:endParaRPr>
                    </a:p>
                  </a:txBody>
                  <a:tcPr marL="66789" marR="66789" marT="33394" marB="33394"/>
                </a:tc>
                <a:tc>
                  <a:txBody>
                    <a:bodyPr/>
                    <a:lstStyle/>
                    <a:p>
                      <a:r>
                        <a:rPr lang="fr-CA" sz="1000" kern="1200">
                          <a:solidFill>
                            <a:schemeClr val="dk1"/>
                          </a:solidFill>
                          <a:effectLst/>
                        </a:rPr>
                        <a:t>Test du Chi carré/Test de Fischer </a:t>
                      </a:r>
                    </a:p>
                    <a:p>
                      <a:r>
                        <a:rPr lang="fr-CA" sz="1000" kern="1200">
                          <a:solidFill>
                            <a:schemeClr val="dk1"/>
                          </a:solidFill>
                          <a:effectLst/>
                        </a:rPr>
                        <a:t>Modèle de régression multivariable pour analyse bivariée</a:t>
                      </a:r>
                      <a:endParaRPr lang="en-CA" sz="1000">
                        <a:effectLst/>
                      </a:endParaRPr>
                    </a:p>
                  </a:txBody>
                  <a:tcPr marL="66789" marR="66789" marT="33394" marB="33394"/>
                </a:tc>
                <a:tc>
                  <a:txBody>
                    <a:bodyPr/>
                    <a:lstStyle/>
                    <a:p>
                      <a:r>
                        <a:rPr lang="fr-CA" sz="1000" kern="1200">
                          <a:solidFill>
                            <a:schemeClr val="dk1"/>
                          </a:solidFill>
                          <a:effectLst/>
                          <a:latin typeface="+mn-lt"/>
                          <a:ea typeface="+mn-ea"/>
                          <a:cs typeface="+mn-cs"/>
                        </a:rPr>
                        <a:t>OR </a:t>
                      </a:r>
                    </a:p>
                    <a:p>
                      <a:r>
                        <a:rPr lang="fr-CA" sz="1000" kern="1200">
                          <a:solidFill>
                            <a:schemeClr val="dk1"/>
                          </a:solidFill>
                          <a:effectLst/>
                          <a:latin typeface="+mn-lt"/>
                          <a:ea typeface="+mn-ea"/>
                          <a:cs typeface="+mn-cs"/>
                        </a:rPr>
                        <a:t>Test de Fischer </a:t>
                      </a:r>
                    </a:p>
                  </a:txBody>
                  <a:tcPr marL="66789" marR="66789" marT="33394" marB="33394"/>
                </a:tc>
                <a:tc>
                  <a:txBody>
                    <a:bodyPr/>
                    <a:lstStyle/>
                    <a:p>
                      <a:r>
                        <a:rPr lang="fr-CA" sz="1000" kern="1200">
                          <a:solidFill>
                            <a:schemeClr val="dk1"/>
                          </a:solidFill>
                          <a:effectLst/>
                          <a:latin typeface="+mn-lt"/>
                          <a:ea typeface="+mn-ea"/>
                          <a:cs typeface="+mn-cs"/>
                        </a:rPr>
                        <a:t>Test du chi-carré</a:t>
                      </a:r>
                    </a:p>
                    <a:p>
                      <a:r>
                        <a:rPr lang="fr-CA" sz="1000" kern="1200">
                          <a:solidFill>
                            <a:schemeClr val="dk1"/>
                          </a:solidFill>
                          <a:effectLst/>
                          <a:latin typeface="+mn-lt"/>
                          <a:ea typeface="+mn-ea"/>
                          <a:cs typeface="+mn-cs"/>
                        </a:rPr>
                        <a:t>Test de Fischer </a:t>
                      </a:r>
                    </a:p>
                  </a:txBody>
                  <a:tcPr marL="66789" marR="66789" marT="33394" marB="33394"/>
                </a:tc>
                <a:tc>
                  <a:txBody>
                    <a:bodyPr/>
                    <a:lstStyle/>
                    <a:p>
                      <a:pPr lvl="0" algn="l">
                        <a:lnSpc>
                          <a:spcPct val="100000"/>
                        </a:lnSpc>
                        <a:spcBef>
                          <a:spcPts val="0"/>
                        </a:spcBef>
                        <a:spcAft>
                          <a:spcPts val="0"/>
                        </a:spcAft>
                        <a:buNone/>
                      </a:pPr>
                      <a:r>
                        <a:rPr lang="fr-CA" sz="1000" b="0" i="0" u="none" strike="noStrike" noProof="0">
                          <a:latin typeface="Gill Sans MT"/>
                        </a:rPr>
                        <a:t>Test T de student</a:t>
                      </a:r>
                    </a:p>
                    <a:p>
                      <a:pPr lvl="0" algn="l">
                        <a:lnSpc>
                          <a:spcPct val="100000"/>
                        </a:lnSpc>
                        <a:spcBef>
                          <a:spcPts val="0"/>
                        </a:spcBef>
                        <a:spcAft>
                          <a:spcPts val="0"/>
                        </a:spcAft>
                        <a:buNone/>
                      </a:pPr>
                      <a:r>
                        <a:rPr lang="fr-CA" sz="1000" b="0" i="0" u="none" strike="noStrike" noProof="0">
                          <a:latin typeface="Gill Sans MT"/>
                        </a:rPr>
                        <a:t>Correction de Welch</a:t>
                      </a:r>
                    </a:p>
                    <a:p>
                      <a:pPr lvl="0" algn="l">
                        <a:lnSpc>
                          <a:spcPct val="100000"/>
                        </a:lnSpc>
                        <a:spcBef>
                          <a:spcPts val="0"/>
                        </a:spcBef>
                        <a:spcAft>
                          <a:spcPts val="0"/>
                        </a:spcAft>
                        <a:buNone/>
                      </a:pPr>
                      <a:r>
                        <a:rPr lang="fr-CA" sz="1000" b="0" i="0" u="none" strike="noStrike" noProof="0">
                          <a:latin typeface="Gill Sans MT"/>
                        </a:rPr>
                        <a:t>Test du Chi carré </a:t>
                      </a:r>
                      <a:endParaRPr lang="fr-CA" sz="1000" b="0" i="0" u="none" strike="noStrike" baseline="30000" noProof="0">
                        <a:latin typeface="Gill Sans MT"/>
                      </a:endParaRPr>
                    </a:p>
                    <a:p>
                      <a:pPr lvl="0" algn="l">
                        <a:lnSpc>
                          <a:spcPct val="100000"/>
                        </a:lnSpc>
                        <a:spcBef>
                          <a:spcPts val="0"/>
                        </a:spcBef>
                        <a:spcAft>
                          <a:spcPts val="0"/>
                        </a:spcAft>
                        <a:buNone/>
                      </a:pPr>
                      <a:r>
                        <a:rPr lang="fr-CA" sz="1000" b="0" i="0" u="none" strike="noStrike" noProof="0">
                          <a:latin typeface="Gill Sans MT"/>
                        </a:rPr>
                        <a:t>Test de Fischer</a:t>
                      </a:r>
                    </a:p>
                    <a:p>
                      <a:pPr lvl="0">
                        <a:buNone/>
                      </a:pPr>
                      <a:endParaRPr lang="fr-CA" sz="1000"/>
                    </a:p>
                  </a:txBody>
                  <a:tcPr marL="66789" marR="66789" marT="33394" marB="33394"/>
                </a:tc>
                <a:tc>
                  <a:txBody>
                    <a:bodyPr/>
                    <a:lstStyle/>
                    <a:p>
                      <a:r>
                        <a:rPr lang="fr-CA" sz="1000">
                          <a:solidFill>
                            <a:srgbClr val="FF0000"/>
                          </a:solidFill>
                        </a:rPr>
                        <a:t>Pas mentionné clairement</a:t>
                      </a:r>
                    </a:p>
                  </a:txBody>
                  <a:tcPr marL="66789" marR="66789" marT="33394" marB="33394"/>
                </a:tc>
                <a:extLst>
                  <a:ext uri="{0D108BD9-81ED-4DB2-BD59-A6C34878D82A}">
                    <a16:rowId xmlns:a16="http://schemas.microsoft.com/office/drawing/2014/main" val="4187079892"/>
                  </a:ext>
                </a:extLst>
              </a:tr>
            </a:tbl>
          </a:graphicData>
        </a:graphic>
      </p:graphicFrame>
    </p:spTree>
    <p:extLst>
      <p:ext uri="{BB962C8B-B14F-4D97-AF65-F5344CB8AC3E}">
        <p14:creationId xmlns:p14="http://schemas.microsoft.com/office/powerpoint/2010/main" val="304074747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0E88A30-946B-520F-214A-4A504A702F3B}"/>
                  </a:ext>
                </a:extLst>
              </p:cNvPr>
              <p:cNvGraphicFramePr>
                <a:graphicFrameLocks noGrp="1"/>
              </p:cNvGraphicFramePr>
              <p:nvPr>
                <p:ph idx="1"/>
                <p:extLst>
                  <p:ext uri="{D42A27DB-BD31-4B8C-83A1-F6EECF244321}">
                    <p14:modId xmlns:p14="http://schemas.microsoft.com/office/powerpoint/2010/main" val="899974721"/>
                  </p:ext>
                </p:extLst>
              </p:nvPr>
            </p:nvGraphicFramePr>
            <p:xfrm>
              <a:off x="804332" y="659848"/>
              <a:ext cx="10583335" cy="5459182"/>
            </p:xfrm>
            <a:graphic>
              <a:graphicData uri="http://schemas.openxmlformats.org/drawingml/2006/table">
                <a:tbl>
                  <a:tblPr firstRow="1" bandRow="1">
                    <a:tableStyleId>{21E4AEA4-8DFA-4A89-87EB-49C32662AFE0}</a:tableStyleId>
                  </a:tblPr>
                  <a:tblGrid>
                    <a:gridCol w="1242401">
                      <a:extLst>
                        <a:ext uri="{9D8B030D-6E8A-4147-A177-3AD203B41FA5}">
                          <a16:colId xmlns:a16="http://schemas.microsoft.com/office/drawing/2014/main" val="4191775167"/>
                        </a:ext>
                      </a:extLst>
                    </a:gridCol>
                    <a:gridCol w="1511181">
                      <a:extLst>
                        <a:ext uri="{9D8B030D-6E8A-4147-A177-3AD203B41FA5}">
                          <a16:colId xmlns:a16="http://schemas.microsoft.com/office/drawing/2014/main" val="2752887895"/>
                        </a:ext>
                      </a:extLst>
                    </a:gridCol>
                    <a:gridCol w="1407625">
                      <a:extLst>
                        <a:ext uri="{9D8B030D-6E8A-4147-A177-3AD203B41FA5}">
                          <a16:colId xmlns:a16="http://schemas.microsoft.com/office/drawing/2014/main" val="2955861973"/>
                        </a:ext>
                      </a:extLst>
                    </a:gridCol>
                    <a:gridCol w="2210148">
                      <a:extLst>
                        <a:ext uri="{9D8B030D-6E8A-4147-A177-3AD203B41FA5}">
                          <a16:colId xmlns:a16="http://schemas.microsoft.com/office/drawing/2014/main" val="1073292710"/>
                        </a:ext>
                      </a:extLst>
                    </a:gridCol>
                    <a:gridCol w="2777782">
                      <a:extLst>
                        <a:ext uri="{9D8B030D-6E8A-4147-A177-3AD203B41FA5}">
                          <a16:colId xmlns:a16="http://schemas.microsoft.com/office/drawing/2014/main" val="2541828294"/>
                        </a:ext>
                      </a:extLst>
                    </a:gridCol>
                    <a:gridCol w="1434198">
                      <a:extLst>
                        <a:ext uri="{9D8B030D-6E8A-4147-A177-3AD203B41FA5}">
                          <a16:colId xmlns:a16="http://schemas.microsoft.com/office/drawing/2014/main" val="3148794697"/>
                        </a:ext>
                      </a:extLst>
                    </a:gridCol>
                  </a:tblGrid>
                  <a:tr h="313178">
                    <a:tc>
                      <a:txBody>
                        <a:bodyPr/>
                        <a:lstStyle/>
                        <a:p>
                          <a:pPr algn="l" rtl="0" fontAlgn="base"/>
                          <a:r>
                            <a:rPr lang="en-CA" sz="900" b="0">
                              <a:effectLst/>
                            </a:rPr>
                            <a:t>Étude </a:t>
                          </a:r>
                          <a:endParaRPr lang="en-CA" sz="900" b="0" i="0">
                            <a:effectLst/>
                          </a:endParaRP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lt1"/>
                              </a:solidFill>
                              <a:effectLst/>
                            </a:rPr>
                            <a:t>1. Abdul-Aziz et al (2019)</a:t>
                          </a:r>
                          <a:endParaRPr lang="en-US" sz="900" b="0" kern="1200">
                            <a:solidFill>
                              <a:schemeClr val="lt1"/>
                            </a:solidFill>
                            <a:effectLst/>
                            <a:latin typeface="+mn-lt"/>
                            <a:ea typeface="+mn-ea"/>
                            <a:cs typeface="+mn-cs"/>
                          </a:endParaRP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b="0" kern="1200">
                              <a:solidFill>
                                <a:schemeClr val="lt1"/>
                              </a:solidFill>
                              <a:effectLst/>
                              <a:latin typeface="+mn-lt"/>
                              <a:ea typeface="+mn-ea"/>
                              <a:cs typeface="+mn-cs"/>
                            </a:rPr>
                            <a:t>2. </a:t>
                          </a:r>
                          <a:r>
                            <a:rPr lang="fr-CA" sz="900" b="0" kern="1200" err="1">
                              <a:solidFill>
                                <a:schemeClr val="lt1"/>
                              </a:solidFill>
                              <a:effectLst/>
                              <a:latin typeface="+mn-lt"/>
                              <a:ea typeface="+mn-ea"/>
                              <a:cs typeface="+mn-cs"/>
                            </a:rPr>
                            <a:t>Eleuterio</a:t>
                          </a:r>
                          <a:r>
                            <a:rPr lang="fr-CA" sz="900" b="0" kern="1200">
                              <a:solidFill>
                                <a:schemeClr val="lt1"/>
                              </a:solidFill>
                              <a:effectLst/>
                              <a:latin typeface="+mn-lt"/>
                              <a:ea typeface="+mn-ea"/>
                              <a:cs typeface="+mn-cs"/>
                            </a:rPr>
                            <a:t> Junior et al (2020)</a:t>
                          </a: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b="0" kern="1200">
                              <a:solidFill>
                                <a:schemeClr val="lt1"/>
                              </a:solidFill>
                              <a:effectLst/>
                              <a:latin typeface="+mn-lt"/>
                              <a:ea typeface="+mn-ea"/>
                              <a:cs typeface="+mn-cs"/>
                            </a:rPr>
                            <a:t>3. </a:t>
                          </a:r>
                          <a:r>
                            <a:rPr lang="fr-CA" sz="900" b="0" kern="1200" err="1">
                              <a:solidFill>
                                <a:schemeClr val="lt1"/>
                              </a:solidFill>
                              <a:effectLst/>
                              <a:latin typeface="+mn-lt"/>
                              <a:ea typeface="+mn-ea"/>
                              <a:cs typeface="+mn-cs"/>
                            </a:rPr>
                            <a:t>Songur</a:t>
                          </a:r>
                          <a:r>
                            <a:rPr lang="fr-CA" sz="900" b="0" kern="1200">
                              <a:solidFill>
                                <a:schemeClr val="lt1"/>
                              </a:solidFill>
                              <a:effectLst/>
                              <a:latin typeface="+mn-lt"/>
                              <a:ea typeface="+mn-ea"/>
                              <a:cs typeface="+mn-cs"/>
                            </a:rPr>
                            <a:t> </a:t>
                          </a:r>
                          <a:r>
                            <a:rPr lang="fr-CA" sz="900" b="0" kern="1200" err="1">
                              <a:solidFill>
                                <a:schemeClr val="lt1"/>
                              </a:solidFill>
                              <a:effectLst/>
                              <a:latin typeface="+mn-lt"/>
                              <a:ea typeface="+mn-ea"/>
                              <a:cs typeface="+mn-cs"/>
                            </a:rPr>
                            <a:t>Dagli</a:t>
                          </a:r>
                          <a:r>
                            <a:rPr lang="fr-CA" sz="900" b="0" kern="1200">
                              <a:solidFill>
                                <a:schemeClr val="lt1"/>
                              </a:solidFill>
                              <a:effectLst/>
                              <a:latin typeface="+mn-lt"/>
                              <a:ea typeface="+mn-ea"/>
                              <a:cs typeface="+mn-cs"/>
                            </a:rPr>
                            <a:t> et al (2015)</a:t>
                          </a:r>
                        </a:p>
                      </a:txBody>
                      <a:tcPr marL="53992" marR="53992" marT="26996" marB="26996"/>
                    </a:tc>
                    <a:tc>
                      <a:txBody>
                        <a:bodyPr/>
                        <a:lstStyle/>
                        <a:p>
                          <a:r>
                            <a:rPr lang="fr-CA" sz="900" b="0"/>
                            <a:t>4. </a:t>
                          </a:r>
                          <a:r>
                            <a:rPr lang="fr-CA" sz="900" b="0" err="1"/>
                            <a:t>Donders</a:t>
                          </a:r>
                          <a:r>
                            <a:rPr lang="fr-CA" sz="900" b="0"/>
                            <a:t> et al (2016)</a:t>
                          </a:r>
                        </a:p>
                      </a:txBody>
                      <a:tcPr marL="53992" marR="53992" marT="26996" marB="26996"/>
                    </a:tc>
                    <a:tc>
                      <a:txBody>
                        <a:bodyPr/>
                        <a:lstStyle/>
                        <a:p>
                          <a:r>
                            <a:rPr lang="fr-CA" sz="900" b="0" noProof="0"/>
                            <a:t>5. Giraldo et al (2016)</a:t>
                          </a:r>
                          <a:endParaRPr lang="fr-CA" sz="800"/>
                        </a:p>
                      </a:txBody>
                      <a:tcPr marL="53992" marR="53992" marT="26996" marB="26996"/>
                    </a:tc>
                    <a:extLst>
                      <a:ext uri="{0D108BD9-81ED-4DB2-BD59-A6C34878D82A}">
                        <a16:rowId xmlns:a16="http://schemas.microsoft.com/office/drawing/2014/main" val="2381275710"/>
                      </a:ext>
                    </a:extLst>
                  </a:tr>
                  <a:tr h="197470">
                    <a:tc>
                      <a:txBody>
                        <a:bodyPr/>
                        <a:lstStyle/>
                        <a:p>
                          <a:pPr algn="l" rtl="0" fontAlgn="base"/>
                          <a:r>
                            <a:rPr lang="en-CA" sz="900" b="0">
                              <a:effectLst/>
                            </a:rPr>
                            <a:t>Valeur P </a:t>
                          </a:r>
                          <a:endParaRPr lang="en-CA" sz="900" b="0" i="0">
                            <a:effectLst/>
                          </a:endParaRPr>
                        </a:p>
                      </a:txBody>
                      <a:tcPr marL="53992" marR="53992" marT="26996" marB="26996"/>
                    </a:tc>
                    <a:tc gridSpan="5">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900" b="1" kern="1200">
                              <a:solidFill>
                                <a:schemeClr val="dk1"/>
                              </a:solidFill>
                              <a:effectLst/>
                            </a:rPr>
                            <a:t>P &lt; 0,05</a:t>
                          </a:r>
                        </a:p>
                      </a:txBody>
                      <a:tcPr marL="53992" marR="53992" marT="26996" marB="26996"/>
                    </a:tc>
                    <a:tc hMerge="1">
                      <a:txBody>
                        <a:bodyPr/>
                        <a:lstStyle/>
                        <a:p>
                          <a:pPr defTabSz="914400">
                            <a:tabLst/>
                            <a:defRPr/>
                          </a:pPr>
                          <a:endParaRPr lang="fr-FR"/>
                        </a:p>
                      </a:txBody>
                      <a:tcPr/>
                    </a:tc>
                    <a:tc hMerge="1">
                      <a:txBody>
                        <a:bodyPr/>
                        <a:lstStyle/>
                        <a:p>
                          <a:endParaRPr lang="fr-CA"/>
                        </a:p>
                      </a:txBody>
                      <a:tcPr/>
                    </a:tc>
                    <a:tc hMerge="1">
                      <a:txBody>
                        <a:bodyPr/>
                        <a:lstStyle/>
                        <a:p>
                          <a:endParaRPr lang="fr-FR"/>
                        </a:p>
                      </a:txBody>
                      <a:tcPr/>
                    </a:tc>
                    <a:tc hMerge="1">
                      <a:txBody>
                        <a:bodyPr/>
                        <a:lstStyle/>
                        <a:p>
                          <a:endParaRPr lang="fr-CA"/>
                        </a:p>
                      </a:txBody>
                      <a:tcPr/>
                    </a:tc>
                    <a:extLst>
                      <a:ext uri="{0D108BD9-81ED-4DB2-BD59-A6C34878D82A}">
                        <a16:rowId xmlns:a16="http://schemas.microsoft.com/office/drawing/2014/main" val="2611618791"/>
                      </a:ext>
                    </a:extLst>
                  </a:tr>
                  <a:tr h="1238838">
                    <a:tc>
                      <a:txBody>
                        <a:bodyPr/>
                        <a:lstStyle/>
                        <a:p>
                          <a:pPr algn="l" rtl="0" fontAlgn="base"/>
                          <a:r>
                            <a:rPr lang="en-CA" sz="900" b="0">
                              <a:effectLst/>
                            </a:rPr>
                            <a:t>Principaux résultats</a:t>
                          </a:r>
                          <a:endParaRPr lang="en-CA" sz="900" b="0" i="0">
                            <a:effectLst/>
                          </a:endParaRPr>
                        </a:p>
                      </a:txBody>
                      <a:tcPr marL="53992" marR="53992" marT="26996" marB="26996"/>
                    </a:tc>
                    <a:tc>
                      <a:txBody>
                        <a:bodyPr/>
                        <a:lstStyle/>
                        <a:p>
                          <a:r>
                            <a:rPr lang="fr-CA" sz="900" kern="1200">
                              <a:solidFill>
                                <a:schemeClr val="dk1"/>
                              </a:solidFill>
                              <a:effectLst/>
                            </a:rPr>
                            <a:t>Prévalence </a:t>
                          </a:r>
                        </a:p>
                        <a:p>
                          <a:r>
                            <a:rPr lang="fr-CA" sz="900" kern="1200">
                              <a:solidFill>
                                <a:schemeClr val="dk1"/>
                              </a:solidFill>
                              <a:effectLst/>
                            </a:rPr>
                            <a:t>VVC 6,6%, VB 27,2%, TV 0,9%</a:t>
                          </a:r>
                        </a:p>
                        <a:p>
                          <a:r>
                            <a:rPr lang="fr-CA" sz="900" kern="1200">
                              <a:solidFill>
                                <a:schemeClr val="dk1"/>
                              </a:solidFill>
                              <a:effectLst/>
                            </a:rPr>
                            <a:t>Infection mixte de VB et VVC 2,6%</a:t>
                          </a:r>
                        </a:p>
                        <a:p>
                          <a:r>
                            <a:rPr lang="fr-CA" sz="900" kern="1200">
                              <a:solidFill>
                                <a:schemeClr val="dk1"/>
                              </a:solidFill>
                              <a:effectLst/>
                            </a:rPr>
                            <a:t>Caractéristiques associées à VVC: mariage à homme polygame (OR 3,4% p = 0,007)</a:t>
                          </a:r>
                          <a:endParaRPr lang="fr-CA" sz="900" kern="1200">
                            <a:solidFill>
                              <a:schemeClr val="dk1"/>
                            </a:solidFill>
                            <a:effectLst/>
                            <a:latin typeface="+mn-lt"/>
                            <a:ea typeface="+mn-ea"/>
                            <a:cs typeface="+mn-cs"/>
                          </a:endParaRPr>
                        </a:p>
                      </a:txBody>
                      <a:tcPr marL="53992" marR="53992" marT="26996" marB="26996"/>
                    </a:tc>
                    <a:tc>
                      <a:txBody>
                        <a:bodyPr/>
                        <a:lstStyle/>
                        <a:p>
                          <a:pPr rtl="0" fontAlgn="ctr"/>
                          <a:r>
                            <a:rPr lang="fr-CA" sz="900" kern="1200">
                              <a:solidFill>
                                <a:schemeClr val="dk1"/>
                              </a:solidFill>
                              <a:effectLst/>
                              <a:latin typeface="+mn-lt"/>
                              <a:ea typeface="+mn-ea"/>
                              <a:cs typeface="+mn-cs"/>
                            </a:rPr>
                            <a:t>Leucorrhée anormale (tous)</a:t>
                          </a:r>
                        </a:p>
                        <a:p>
                          <a:pPr rtl="0" fontAlgn="ctr"/>
                          <a:r>
                            <a:rPr lang="fr-CA" sz="900" kern="1200">
                              <a:solidFill>
                                <a:schemeClr val="dk1"/>
                              </a:solidFill>
                              <a:effectLst/>
                              <a:latin typeface="+mn-lt"/>
                              <a:ea typeface="+mn-ea"/>
                              <a:cs typeface="+mn-cs"/>
                            </a:rPr>
                            <a:t>Prurit (LNG 3,1% vs cuivre 1,2% vs contrôle 1,5%)</a:t>
                          </a:r>
                        </a:p>
                        <a:p>
                          <a:pPr rtl="0" fontAlgn="ctr"/>
                          <a:r>
                            <a:rPr lang="fr-CA" sz="900" kern="1200">
                              <a:solidFill>
                                <a:schemeClr val="dk1"/>
                              </a:solidFill>
                              <a:effectLst/>
                              <a:latin typeface="+mn-lt"/>
                              <a:ea typeface="+mn-ea"/>
                              <a:cs typeface="+mn-cs"/>
                            </a:rPr>
                            <a:t>Odeur et douleur pelvienne (IUD)</a:t>
                          </a:r>
                        </a:p>
                        <a:p>
                          <a:r>
                            <a:rPr lang="fr-CA" sz="900" kern="1200">
                              <a:solidFill>
                                <a:schemeClr val="dk1"/>
                              </a:solidFill>
                              <a:effectLst/>
                              <a:latin typeface="+mn-lt"/>
                              <a:ea typeface="+mn-ea"/>
                              <a:cs typeface="+mn-cs"/>
                            </a:rPr>
                            <a:t>Candida + : </a:t>
                          </a:r>
                        </a:p>
                        <a:p>
                          <a:r>
                            <a:rPr lang="fr-CA" sz="900" kern="1200">
                              <a:solidFill>
                                <a:schemeClr val="dk1"/>
                              </a:solidFill>
                              <a:effectLst/>
                              <a:latin typeface="+mn-lt"/>
                              <a:ea typeface="+mn-ea"/>
                              <a:cs typeface="+mn-cs"/>
                            </a:rPr>
                            <a:t>LNG : 8,1% OR 2,42 Cuivre : 3,5% OR 0,36 / Contrôle 8,9%</a:t>
                          </a:r>
                        </a:p>
                      </a:txBody>
                      <a:tcPr marL="53992" marR="53992" marT="26996" marB="26996"/>
                    </a:tc>
                    <a:tc>
                      <a:txBody>
                        <a:bodyPr/>
                        <a:lstStyle/>
                        <a:p>
                          <a:r>
                            <a:rPr lang="fr-CA" sz="900" kern="1200">
                              <a:solidFill>
                                <a:schemeClr val="dk1"/>
                              </a:solidFill>
                              <a:effectLst/>
                              <a:latin typeface="+mn-lt"/>
                              <a:ea typeface="+mn-ea"/>
                              <a:cs typeface="+mn-cs"/>
                            </a:rPr>
                            <a:t>Levure détectée :</a:t>
                          </a:r>
                        </a:p>
                        <a:p>
                          <a:pPr rtl="0" fontAlgn="ctr"/>
                          <a:r>
                            <a:rPr lang="fr-CA" sz="900" kern="1200">
                              <a:solidFill>
                                <a:schemeClr val="dk1"/>
                              </a:solidFill>
                              <a:effectLst/>
                              <a:latin typeface="+mn-lt"/>
                              <a:ea typeface="+mn-ea"/>
                              <a:cs typeface="+mn-cs"/>
                            </a:rPr>
                            <a:t>IUD : 9,5%</a:t>
                          </a:r>
                        </a:p>
                        <a:p>
                          <a:pPr rtl="0" fontAlgn="ctr"/>
                          <a:r>
                            <a:rPr lang="fr-CA" sz="900" kern="1200">
                              <a:solidFill>
                                <a:schemeClr val="dk1"/>
                              </a:solidFill>
                              <a:effectLst/>
                              <a:latin typeface="+mn-lt"/>
                              <a:ea typeface="+mn-ea"/>
                              <a:cs typeface="+mn-cs"/>
                            </a:rPr>
                            <a:t>Pas IUD : 5,6%</a:t>
                          </a:r>
                        </a:p>
                        <a:p>
                          <a:pPr rtl="0" fontAlgn="ctr"/>
                          <a:r>
                            <a:rPr lang="fr-CA" sz="900" kern="1200">
                              <a:solidFill>
                                <a:srgbClr val="FF0000"/>
                              </a:solidFill>
                              <a:effectLst/>
                              <a:latin typeface="+mn-lt"/>
                              <a:ea typeface="+mn-ea"/>
                              <a:cs typeface="+mn-cs"/>
                            </a:rPr>
                            <a:t>** analyse statistique faite sur l’état frais et non les résultats de culture</a:t>
                          </a:r>
                        </a:p>
                      </a:txBody>
                      <a:tcPr marL="53992" marR="53992" marT="26996" marB="26996"/>
                    </a:tc>
                    <a:tc>
                      <a:txBody>
                        <a:bodyPr/>
                        <a:lstStyle/>
                        <a:p>
                          <a:pPr lvl="0" algn="l">
                            <a:lnSpc>
                              <a:spcPct val="100000"/>
                            </a:lnSpc>
                            <a:spcBef>
                              <a:spcPts val="0"/>
                            </a:spcBef>
                            <a:spcAft>
                              <a:spcPts val="0"/>
                            </a:spcAft>
                            <a:buNone/>
                          </a:pPr>
                          <a:r>
                            <a:rPr lang="fr-CA" sz="900" b="0" i="0" u="none" strike="noStrike" noProof="0">
                              <a:solidFill>
                                <a:schemeClr val="tx1"/>
                              </a:solidFill>
                              <a:latin typeface="Gill Sans MT"/>
                            </a:rPr>
                            <a:t>Pilule de progestérone seule/implant progestatif vs stérilet </a:t>
                          </a:r>
                          <a:r>
                            <a:rPr lang="fr-CA" sz="900" b="0" i="0" u="none" strike="noStrike" noProof="0" err="1">
                              <a:solidFill>
                                <a:schemeClr val="tx1"/>
                              </a:solidFill>
                              <a:latin typeface="Gill Sans MT"/>
                            </a:rPr>
                            <a:t>Mirena</a:t>
                          </a:r>
                          <a:r>
                            <a:rPr lang="fr-CA" sz="900" b="0" i="0" u="none" strike="noStrike" noProof="0">
                              <a:solidFill>
                                <a:schemeClr val="tx1"/>
                              </a:solidFill>
                              <a:latin typeface="Gill Sans MT"/>
                            </a:rPr>
                            <a:t> :</a:t>
                          </a:r>
                        </a:p>
                        <a:p>
                          <a:pPr lvl="0" algn="l">
                            <a:lnSpc>
                              <a:spcPct val="100000"/>
                            </a:lnSpc>
                            <a:spcBef>
                              <a:spcPts val="0"/>
                            </a:spcBef>
                            <a:spcAft>
                              <a:spcPts val="0"/>
                            </a:spcAft>
                            <a:buNone/>
                          </a:pPr>
                          <a:r>
                            <a:rPr lang="fr-CA" sz="900" b="0" i="0" u="none" strike="noStrike" noProof="0">
                              <a:solidFill>
                                <a:schemeClr val="tx1"/>
                              </a:solidFill>
                              <a:latin typeface="Gill Sans MT"/>
                            </a:rPr>
                            <a:t>Moins de candida (OR 0.1, CL 95% 0.006–1.7; p = 0.037). </a:t>
                          </a:r>
                        </a:p>
                        <a:p>
                          <a:pPr lvl="0" algn="l">
                            <a:lnSpc>
                              <a:spcPct val="100000"/>
                            </a:lnSpc>
                            <a:spcBef>
                              <a:spcPts val="0"/>
                            </a:spcBef>
                            <a:spcAft>
                              <a:spcPts val="0"/>
                            </a:spcAft>
                            <a:buNone/>
                          </a:pPr>
                          <a:r>
                            <a:rPr lang="fr-CA" sz="900" b="0" i="0" u="none" strike="noStrike" noProof="0" err="1">
                              <a:latin typeface="Gill Sans MT"/>
                            </a:rPr>
                            <a:t>Mirena</a:t>
                          </a:r>
                          <a:r>
                            <a:rPr lang="fr-CA" sz="900" b="0" i="0" u="none" strike="noStrike" noProof="0">
                              <a:latin typeface="Gill Sans MT"/>
                            </a:rPr>
                            <a:t> vs pas de contraception : légère </a:t>
                          </a:r>
                          <a14:m>
                            <m:oMath xmlns:m="http://schemas.openxmlformats.org/officeDocument/2006/math">
                              <m:r>
                                <a:rPr lang="fr-CA" sz="900" b="0" i="1" u="none" strike="noStrike" noProof="0" smtClean="0">
                                  <a:latin typeface="Cambria Math" panose="02040503050406030204" pitchFamily="18" charset="0"/>
                                </a:rPr>
                                <m:t>↑</m:t>
                              </m:r>
                            </m:oMath>
                          </a14:m>
                          <a:r>
                            <a:rPr lang="fr-CA" sz="900" b="0" i="0" u="none" strike="noStrike" noProof="0">
                              <a:latin typeface="Gill Sans MT"/>
                            </a:rPr>
                            <a:t> candida (OR 2.3, CL 95% 0.95–5.63; p = 0.09).</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900" b="0" i="0" u="none" strike="noStrike" noProof="0">
                              <a:solidFill>
                                <a:srgbClr val="00B050"/>
                              </a:solidFill>
                              <a:latin typeface="Gill Sans MT"/>
                            </a:rPr>
                            <a:t>Stérilet </a:t>
                          </a:r>
                          <a:r>
                            <a:rPr lang="fr-CA" sz="900" b="0" i="0" u="none" strike="noStrike" noProof="0">
                              <a:solidFill>
                                <a:srgbClr val="00B050"/>
                              </a:solidFill>
                              <a:latin typeface="+mn-lt"/>
                            </a:rPr>
                            <a:t>: colonisation à candida </a:t>
                          </a:r>
                          <a:r>
                            <a:rPr lang="fr-CA" sz="900" b="0" i="0" u="none" strike="noStrike" noProof="0">
                              <a:solidFill>
                                <a:srgbClr val="00B050"/>
                              </a:solidFill>
                              <a:latin typeface="Gill Sans MT"/>
                            </a:rPr>
                            <a:t>plus élevée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900" b="0" i="0" u="none" strike="noStrike" noProof="0">
                              <a:latin typeface="Gill Sans MT"/>
                            </a:rPr>
                            <a:t>Stérilet de cuivre vs </a:t>
                          </a:r>
                          <a:r>
                            <a:rPr lang="fr-CA" sz="900" b="0" i="0" u="none" strike="noStrike" noProof="0" err="1">
                              <a:latin typeface="Gill Sans MT"/>
                            </a:rPr>
                            <a:t>mirena</a:t>
                          </a:r>
                          <a:r>
                            <a:rPr lang="fr-CA" sz="900" b="0" i="0" u="none" strike="noStrike" noProof="0">
                              <a:latin typeface="Gill Sans MT"/>
                            </a:rPr>
                            <a:t> : moins de risque d’avoir une flore vaginale anormale (p=0.04). </a:t>
                          </a:r>
                        </a:p>
                      </a:txBody>
                      <a:tcPr marL="53992" marR="53992" marT="26996" marB="26996"/>
                    </a:tc>
                    <a:tc>
                      <a:txBody>
                        <a:bodyPr/>
                        <a:lstStyle/>
                        <a:p>
                          <a:r>
                            <a:rPr lang="fr-CA" sz="900" kern="1200">
                              <a:solidFill>
                                <a:schemeClr val="dk1"/>
                              </a:solidFill>
                              <a:effectLst/>
                              <a:latin typeface="+mn-lt"/>
                              <a:ea typeface="+mn-ea"/>
                              <a:cs typeface="+mn-cs"/>
                            </a:rPr>
                            <a:t>3 patientes avec vaginite dont une Dx pré-insertion et persistance de candidase asx 2 mois post</a:t>
                          </a:r>
                        </a:p>
                        <a:p>
                          <a:endParaRPr lang="fr-CA" sz="900" kern="1200">
                            <a:solidFill>
                              <a:schemeClr val="dk1"/>
                            </a:solidFill>
                            <a:effectLst/>
                            <a:latin typeface="+mn-lt"/>
                            <a:ea typeface="+mn-ea"/>
                            <a:cs typeface="+mn-cs"/>
                          </a:endParaRPr>
                        </a:p>
                        <a:p>
                          <a:r>
                            <a:rPr lang="fr-CA" sz="900" kern="1200">
                              <a:solidFill>
                                <a:schemeClr val="dk1"/>
                              </a:solidFill>
                              <a:effectLst/>
                              <a:latin typeface="+mn-lt"/>
                              <a:ea typeface="+mn-ea"/>
                              <a:cs typeface="+mn-cs"/>
                            </a:rPr>
                            <a:t>2 patientes vaginite après insertion</a:t>
                          </a:r>
                          <a:endParaRPr lang="fr-CA" sz="900" b="0" i="0" u="none" strike="noStrike" noProof="0">
                            <a:latin typeface="Gill Sans MT"/>
                          </a:endParaRPr>
                        </a:p>
                      </a:txBody>
                      <a:tcPr marL="53992" marR="53992" marT="26996" marB="26996"/>
                    </a:tc>
                    <a:extLst>
                      <a:ext uri="{0D108BD9-81ED-4DB2-BD59-A6C34878D82A}">
                        <a16:rowId xmlns:a16="http://schemas.microsoft.com/office/drawing/2014/main" val="2442725857"/>
                      </a:ext>
                    </a:extLst>
                  </a:tr>
                  <a:tr h="446428">
                    <a:tc>
                      <a:txBody>
                        <a:bodyPr/>
                        <a:lstStyle/>
                        <a:p>
                          <a:pPr algn="l" rtl="0" fontAlgn="base"/>
                          <a:r>
                            <a:rPr lang="en-CA" sz="900" b="0">
                              <a:effectLst/>
                            </a:rPr>
                            <a:t>Signification statistique </a:t>
                          </a:r>
                          <a:endParaRPr lang="en-CA" sz="900" b="0" i="0">
                            <a:effectLst/>
                          </a:endParaRPr>
                        </a:p>
                      </a:txBody>
                      <a:tcPr marL="53992" marR="53992" marT="26996" marB="26996"/>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r-CA" sz="900" kern="1200">
                              <a:solidFill>
                                <a:schemeClr val="dk1"/>
                              </a:solidFill>
                              <a:effectLst/>
                            </a:rPr>
                            <a:t>Usage IUD vs pas IUD pour VVC OR 1,4 </a:t>
                          </a:r>
                          <a:r>
                            <a:rPr lang="fr-CA" sz="900" kern="1200">
                              <a:solidFill>
                                <a:srgbClr val="FF0000"/>
                              </a:solidFill>
                              <a:effectLst/>
                            </a:rPr>
                            <a:t>P = 0,406 (non-significatif)</a:t>
                          </a:r>
                          <a:r>
                            <a:rPr lang="en-CA" sz="900" b="0">
                              <a:solidFill>
                                <a:srgbClr val="FF0000"/>
                              </a:solidFill>
                              <a:effectLst/>
                            </a:rPr>
                            <a:t> </a:t>
                          </a:r>
                          <a:endParaRPr lang="en-CA" sz="900" b="0" i="0">
                            <a:solidFill>
                              <a:srgbClr val="FF0000"/>
                            </a:solidFill>
                            <a:effectLst/>
                          </a:endParaRPr>
                        </a:p>
                      </a:txBody>
                      <a:tcPr marL="53992" marR="53992" marT="26996" marB="26996"/>
                    </a:tc>
                    <a:tc>
                      <a:txBody>
                        <a:bodyPr/>
                        <a:lstStyle/>
                        <a:p>
                          <a:r>
                            <a:rPr lang="fr-CA" sz="900"/>
                            <a:t>LNG &lt; 2 ans vs &gt; 2 ans : OR 3,53 </a:t>
                          </a:r>
                          <a:r>
                            <a:rPr lang="fr-CA" sz="900">
                              <a:solidFill>
                                <a:srgbClr val="00B050"/>
                              </a:solidFill>
                            </a:rPr>
                            <a:t>p &lt;0,0001</a:t>
                          </a:r>
                        </a:p>
                      </a:txBody>
                      <a:tcPr marL="53992" marR="53992" marT="26996" marB="26996"/>
                    </a:tc>
                    <a:tc>
                      <a:txBody>
                        <a:bodyPr/>
                        <a:lstStyle/>
                        <a:p>
                          <a:pPr marL="0" marR="0" lvl="0" indent="0" algn="l" rtl="0" eaLnBrk="1" fontAlgn="auto" latinLnBrk="0" hangingPunct="1">
                            <a:lnSpc>
                              <a:spcPct val="100000"/>
                            </a:lnSpc>
                            <a:spcBef>
                              <a:spcPts val="0"/>
                            </a:spcBef>
                            <a:spcAft>
                              <a:spcPts val="0"/>
                            </a:spcAft>
                            <a:buClrTx/>
                            <a:buSzTx/>
                            <a:buFontTx/>
                            <a:buNone/>
                          </a:pPr>
                          <a:r>
                            <a:rPr lang="fr-CA" sz="900" kern="1200">
                              <a:solidFill>
                                <a:schemeClr val="tx1"/>
                              </a:solidFill>
                              <a:effectLst/>
                              <a:latin typeface="+mn-lt"/>
                              <a:ea typeface="+mn-ea"/>
                              <a:cs typeface="+mn-cs"/>
                            </a:rPr>
                            <a:t>Candida + microscopie IUD vs pas IUD</a:t>
                          </a:r>
                          <a:r>
                            <a:rPr lang="fr-CA" sz="900" kern="1200">
                              <a:solidFill>
                                <a:srgbClr val="FF0000"/>
                              </a:solidFill>
                              <a:effectLst/>
                              <a:latin typeface="+mn-lt"/>
                              <a:ea typeface="+mn-ea"/>
                              <a:cs typeface="+mn-cs"/>
                            </a:rPr>
                            <a:t> P = 0,695</a:t>
                          </a:r>
                        </a:p>
                      </a:txBody>
                      <a:tcPr marL="53992" marR="53992" marT="26996" marB="26996"/>
                    </a:tc>
                    <a:tc>
                      <a:txBody>
                        <a:bodyPr/>
                        <a:lstStyle/>
                        <a:p>
                          <a:pPr lvl="0">
                            <a:buNone/>
                          </a:pPr>
                          <a:r>
                            <a:rPr lang="fr-CA" sz="900" b="0" i="0" u="none" strike="noStrike" noProof="0" err="1">
                              <a:latin typeface="Gill Sans MT"/>
                            </a:rPr>
                            <a:t>Mini-pilule</a:t>
                          </a:r>
                          <a:r>
                            <a:rPr lang="fr-CA" sz="900" b="0" i="0" u="none" strike="noStrike" noProof="0">
                              <a:latin typeface="Gill Sans MT"/>
                            </a:rPr>
                            <a:t>/implant vs </a:t>
                          </a:r>
                          <a:r>
                            <a:rPr lang="fr-CA" sz="900" b="0" i="0" u="none" strike="noStrike" noProof="0" err="1">
                              <a:latin typeface="Gill Sans MT"/>
                            </a:rPr>
                            <a:t>mirena</a:t>
                          </a:r>
                          <a:r>
                            <a:rPr lang="fr-CA" sz="900" b="0" i="0" u="none" strike="noStrike" noProof="0">
                              <a:latin typeface="Gill Sans MT"/>
                            </a:rPr>
                            <a:t> pour colonisation Candida (OR 0.1, CL 95% 0.006–1.7; </a:t>
                          </a:r>
                          <a:r>
                            <a:rPr lang="fr-CA" sz="900" b="0" i="0" u="none" strike="noStrike" noProof="0">
                              <a:solidFill>
                                <a:srgbClr val="00B050"/>
                              </a:solidFill>
                              <a:latin typeface="Gill Sans MT"/>
                            </a:rPr>
                            <a:t>p = 0.037</a:t>
                          </a:r>
                          <a:r>
                            <a:rPr lang="fr-CA" sz="900" b="0" i="0" u="none" strike="noStrike" noProof="0">
                              <a:latin typeface="Gill Sans MT"/>
                            </a:rPr>
                            <a:t>)</a:t>
                          </a:r>
                        </a:p>
                      </a:txBody>
                      <a:tcPr marL="53992" marR="53992" marT="26996" marB="26996"/>
                    </a:tc>
                    <a:tc>
                      <a:txBody>
                        <a:bodyPr/>
                        <a:lstStyle/>
                        <a:p>
                          <a:pPr lvl="0">
                            <a:buNone/>
                          </a:pPr>
                          <a:r>
                            <a:rPr lang="fr-CA" sz="900" kern="1200">
                              <a:solidFill>
                                <a:schemeClr val="tx1"/>
                              </a:solidFill>
                              <a:effectLst/>
                              <a:latin typeface="+mn-lt"/>
                              <a:ea typeface="+mn-ea"/>
                              <a:cs typeface="+mn-cs"/>
                            </a:rPr>
                            <a:t>Présence de candida pré et 2 moins post IUD</a:t>
                          </a:r>
                          <a:r>
                            <a:rPr lang="fr-CA" sz="900" kern="1200">
                              <a:solidFill>
                                <a:srgbClr val="FF0000"/>
                              </a:solidFill>
                              <a:effectLst/>
                              <a:latin typeface="+mn-lt"/>
                              <a:ea typeface="+mn-ea"/>
                              <a:cs typeface="+mn-cs"/>
                            </a:rPr>
                            <a:t> P = 1,000</a:t>
                          </a:r>
                          <a:endParaRPr lang="fr-CA" sz="900" b="0" i="0" u="none" strike="noStrike" noProof="0">
                            <a:latin typeface="Gill Sans MT"/>
                          </a:endParaRPr>
                        </a:p>
                      </a:txBody>
                      <a:tcPr marL="53992" marR="53992" marT="26996" marB="26996"/>
                    </a:tc>
                    <a:extLst>
                      <a:ext uri="{0D108BD9-81ED-4DB2-BD59-A6C34878D82A}">
                        <a16:rowId xmlns:a16="http://schemas.microsoft.com/office/drawing/2014/main" val="1579549892"/>
                      </a:ext>
                    </a:extLst>
                  </a:tr>
                  <a:tr h="1238838">
                    <a:tc>
                      <a:txBody>
                        <a:bodyPr/>
                        <a:lstStyle/>
                        <a:p>
                          <a:pPr algn="l" rtl="0" fontAlgn="base"/>
                          <a:r>
                            <a:rPr lang="en-CA" sz="900" b="0">
                              <a:effectLst/>
                            </a:rPr>
                            <a:t>Signification clinique</a:t>
                          </a:r>
                          <a:endParaRPr lang="en-CA" sz="900" b="0" i="0">
                            <a:effectLst/>
                          </a:endParaRPr>
                        </a:p>
                      </a:txBody>
                      <a:tcPr marL="53992" marR="53992" marT="26996" marB="26996"/>
                    </a:tc>
                    <a:tc>
                      <a:txBody>
                        <a:bodyPr/>
                        <a:lstStyle/>
                        <a:p>
                          <a:pPr fontAlgn="t"/>
                          <a:r>
                            <a:rPr lang="en-CA" sz="900">
                              <a:effectLst/>
                            </a:rPr>
                            <a:t>Possible lien avec nombre de partenaires du conjoint polygame</a:t>
                          </a:r>
                        </a:p>
                      </a:txBody>
                      <a:tcPr marL="53992" marR="53992" marT="26996" marB="26996"/>
                    </a:tc>
                    <a:tc>
                      <a:txBody>
                        <a:bodyPr/>
                        <a:lstStyle/>
                        <a:p>
                          <a:pPr lvl="0" rtl="0" fontAlgn="ctr"/>
                          <a:r>
                            <a:rPr lang="fr-CA" sz="900" kern="1200">
                              <a:solidFill>
                                <a:schemeClr val="dk1"/>
                              </a:solidFill>
                              <a:effectLst/>
                              <a:latin typeface="+mn-lt"/>
                              <a:ea typeface="+mn-ea"/>
                              <a:cs typeface="+mn-cs"/>
                            </a:rPr>
                            <a:t>Porter stérilet LNG plus de 2 ans ↑ candida </a:t>
                          </a:r>
                        </a:p>
                        <a:p>
                          <a:pPr lvl="0" rtl="0" fontAlgn="ctr"/>
                          <a:r>
                            <a:rPr lang="fr-CA" sz="900" kern="1200">
                              <a:solidFill>
                                <a:schemeClr val="dk1"/>
                              </a:solidFill>
                              <a:effectLst/>
                              <a:latin typeface="+mn-lt"/>
                              <a:ea typeface="+mn-ea"/>
                              <a:cs typeface="+mn-cs"/>
                            </a:rPr>
                            <a:t>Pour cuivre : pas de corrélation</a:t>
                          </a: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kern="1200">
                              <a:solidFill>
                                <a:schemeClr val="dk1"/>
                              </a:solidFill>
                              <a:effectLst/>
                              <a:latin typeface="+mn-lt"/>
                              <a:ea typeface="+mn-ea"/>
                              <a:cs typeface="+mn-cs"/>
                            </a:rPr>
                            <a:t>Pas conclusion significative pour la vulvovaginite à candida ou la présence de candida et le port du stérilet</a:t>
                          </a:r>
                        </a:p>
                        <a:p>
                          <a:pPr marL="0" marR="0" lvl="0" indent="0" algn="l">
                            <a:lnSpc>
                              <a:spcPct val="100000"/>
                            </a:lnSpc>
                            <a:spcBef>
                              <a:spcPts val="0"/>
                            </a:spcBef>
                            <a:spcAft>
                              <a:spcPts val="0"/>
                            </a:spcAft>
                            <a:buClrTx/>
                            <a:buSzTx/>
                            <a:buFontTx/>
                            <a:buNone/>
                          </a:pPr>
                          <a:r>
                            <a:rPr lang="fr-CA" sz="900" kern="1200">
                              <a:solidFill>
                                <a:schemeClr val="dk1"/>
                              </a:solidFill>
                              <a:effectLst/>
                              <a:latin typeface="+mn-lt"/>
                              <a:ea typeface="+mn-ea"/>
                              <a:cs typeface="+mn-cs"/>
                            </a:rPr>
                            <a:t>% plus élevé candida + chez IUD vs pas IUD (9,5% vs 5,6%) </a:t>
                          </a:r>
                        </a:p>
                      </a:txBody>
                      <a:tcPr marL="53992" marR="53992" marT="26996" marB="26996"/>
                    </a:tc>
                    <a:tc>
                      <a:txBody>
                        <a:bodyPr/>
                        <a:lstStyle/>
                        <a:p>
                          <a:pPr lvl="0" algn="l">
                            <a:lnSpc>
                              <a:spcPct val="100000"/>
                            </a:lnSpc>
                            <a:spcBef>
                              <a:spcPts val="0"/>
                            </a:spcBef>
                            <a:spcAft>
                              <a:spcPts val="0"/>
                            </a:spcAft>
                            <a:buNone/>
                          </a:pPr>
                          <a14:m>
                            <m:oMath xmlns:m="http://schemas.openxmlformats.org/officeDocument/2006/math">
                              <m:r>
                                <a:rPr lang="fr-CA" sz="900" b="0" i="1" u="none" strike="noStrike" noProof="0" smtClean="0">
                                  <a:latin typeface="Cambria Math" panose="02040503050406030204" pitchFamily="18" charset="0"/>
                                </a:rPr>
                                <m:t>↑</m:t>
                              </m:r>
                            </m:oMath>
                          </a14:m>
                          <a:r>
                            <a:rPr lang="fr-CA" sz="900" b="0" i="0" u="none" strike="noStrike" noProof="0">
                              <a:latin typeface="+mn-lt"/>
                            </a:rPr>
                            <a:t>  </a:t>
                          </a:r>
                          <a:r>
                            <a:rPr lang="fr-CA" sz="900" b="0" i="0" u="none" strike="noStrike" noProof="0">
                              <a:latin typeface="Gill Sans MT"/>
                            </a:rPr>
                            <a:t>colonisation au Candida stérilet hormonal/de cuivre VS pilule de progestérone/implant </a:t>
                          </a:r>
                        </a:p>
                        <a:p>
                          <a:pPr marL="171450" lvl="0" indent="-171450" algn="l">
                            <a:lnSpc>
                              <a:spcPct val="100000"/>
                            </a:lnSpc>
                            <a:spcBef>
                              <a:spcPts val="0"/>
                            </a:spcBef>
                            <a:spcAft>
                              <a:spcPts val="0"/>
                            </a:spcAft>
                            <a:buFont typeface="Arial" panose="020B0604020202020204" pitchFamily="34" charset="0"/>
                            <a:buChar char="•"/>
                          </a:pPr>
                          <a:r>
                            <a:rPr lang="fr-CA" sz="900" b="0" i="0" u="none" strike="noStrike" noProof="0">
                              <a:latin typeface="Gill Sans MT"/>
                            </a:rPr>
                            <a:t>Donc, progestérone </a:t>
                          </a:r>
                          <a14:m>
                            <m:oMath xmlns:m="http://schemas.openxmlformats.org/officeDocument/2006/math">
                              <m:r>
                                <a:rPr lang="fr-CA" sz="900" b="0" i="1" u="none" strike="noStrike" noProof="0" smtClean="0">
                                  <a:latin typeface="Cambria Math" panose="02040503050406030204" pitchFamily="18" charset="0"/>
                                  <a:ea typeface="Cambria Math" panose="02040503050406030204" pitchFamily="18" charset="0"/>
                                </a:rPr>
                                <m:t>≠</m:t>
                              </m:r>
                              <m:r>
                                <a:rPr lang="fr-CA" sz="900" b="0" i="0" u="none" strike="noStrike" noProof="0" smtClean="0">
                                  <a:latin typeface="Cambria Math" panose="02040503050406030204" pitchFamily="18" charset="0"/>
                                  <a:ea typeface="Cambria Math" panose="02040503050406030204" pitchFamily="18" charset="0"/>
                                </a:rPr>
                                <m:t> </m:t>
                              </m:r>
                            </m:oMath>
                          </a14:m>
                          <a:r>
                            <a:rPr lang="fr-CA" sz="900" b="0" i="0" u="none" strike="noStrike" noProof="0">
                              <a:latin typeface="Gill Sans MT"/>
                            </a:rPr>
                            <a:t>FDR pour la colonisation au Candida mais plutôt le stérilet lui-même.</a:t>
                          </a:r>
                        </a:p>
                        <a:p>
                          <a:pPr lvl="0" algn="l">
                            <a:lnSpc>
                              <a:spcPct val="100000"/>
                            </a:lnSpc>
                            <a:spcBef>
                              <a:spcPts val="0"/>
                            </a:spcBef>
                            <a:spcAft>
                              <a:spcPts val="0"/>
                            </a:spcAft>
                            <a:buNone/>
                          </a:pPr>
                          <a:endParaRPr lang="fr-CA" sz="900" b="0" i="0" u="none" strike="noStrike" noProof="0">
                            <a:latin typeface="Gill Sans MT"/>
                          </a:endParaRPr>
                        </a:p>
                        <a:p>
                          <a:pPr lvl="0" algn="l">
                            <a:lnSpc>
                              <a:spcPct val="100000"/>
                            </a:lnSpc>
                            <a:spcBef>
                              <a:spcPts val="0"/>
                            </a:spcBef>
                            <a:spcAft>
                              <a:spcPts val="0"/>
                            </a:spcAft>
                            <a:buNone/>
                          </a:pPr>
                          <a:r>
                            <a:rPr lang="fr-CA" sz="900" b="0" i="0" u="none" strike="noStrike" noProof="0">
                              <a:latin typeface="Gill Sans MT"/>
                            </a:rPr>
                            <a:t>Recommandation : </a:t>
                          </a:r>
                        </a:p>
                        <a:p>
                          <a:pPr marL="171450" lvl="0" indent="-171450" algn="l">
                            <a:lnSpc>
                              <a:spcPct val="100000"/>
                            </a:lnSpc>
                            <a:spcBef>
                              <a:spcPts val="0"/>
                            </a:spcBef>
                            <a:spcAft>
                              <a:spcPts val="0"/>
                            </a:spcAft>
                            <a:buFont typeface="Arial" panose="020B0604020202020204" pitchFamily="34" charset="0"/>
                            <a:buChar char="•"/>
                          </a:pPr>
                          <a:r>
                            <a:rPr lang="fr-CA" sz="900" b="0" i="0" u="none" strike="noStrike" noProof="0">
                              <a:latin typeface="Gill Sans MT"/>
                            </a:rPr>
                            <a:t>Stérilet </a:t>
                          </a:r>
                          <a14:m>
                            <m:oMath xmlns:m="http://schemas.openxmlformats.org/officeDocument/2006/math">
                              <m:r>
                                <a:rPr lang="fr-CA" sz="900" b="0" i="1" u="none" strike="noStrike" noProof="0" smtClean="0">
                                  <a:latin typeface="Cambria Math" panose="02040503050406030204" pitchFamily="18" charset="0"/>
                                  <a:ea typeface="Cambria Math" panose="02040503050406030204" pitchFamily="18" charset="0"/>
                                </a:rPr>
                                <m:t>≠</m:t>
                              </m:r>
                            </m:oMath>
                          </a14:m>
                          <a:r>
                            <a:rPr lang="fr-CA" sz="900" b="0" i="0" u="none" strike="noStrike" noProof="0">
                              <a:latin typeface="Gill Sans MT"/>
                            </a:rPr>
                            <a:t> première</a:t>
                          </a:r>
                          <a:r>
                            <a:rPr lang="fr-CA" sz="900" b="0" i="0" u="none" strike="noStrike" baseline="0" noProof="0">
                              <a:latin typeface="Gill Sans MT"/>
                            </a:rPr>
                            <a:t> ligne si risque VVC. </a:t>
                          </a:r>
                        </a:p>
                        <a:p>
                          <a:pPr marL="171450" lvl="0" indent="-171450" algn="l">
                            <a:lnSpc>
                              <a:spcPct val="100000"/>
                            </a:lnSpc>
                            <a:spcBef>
                              <a:spcPts val="0"/>
                            </a:spcBef>
                            <a:spcAft>
                              <a:spcPts val="0"/>
                            </a:spcAft>
                            <a:buFont typeface="Arial" panose="020B0604020202020204" pitchFamily="34" charset="0"/>
                            <a:buChar char="•"/>
                          </a:pPr>
                          <a:r>
                            <a:rPr lang="fr-CA" sz="900" b="0" i="0" u="none" strike="noStrike" baseline="0" noProof="0">
                              <a:latin typeface="Gill Sans MT"/>
                            </a:rPr>
                            <a:t>Retrait stérilet si VVC répétées </a:t>
                          </a:r>
                        </a:p>
                        <a:p>
                          <a:pPr marL="171450" lvl="0" indent="-171450" algn="l">
                            <a:lnSpc>
                              <a:spcPct val="100000"/>
                            </a:lnSpc>
                            <a:spcBef>
                              <a:spcPts val="0"/>
                            </a:spcBef>
                            <a:spcAft>
                              <a:spcPts val="0"/>
                            </a:spcAft>
                            <a:buFont typeface="Arial" panose="020B0604020202020204" pitchFamily="34" charset="0"/>
                            <a:buChar char="•"/>
                          </a:pPr>
                          <a:r>
                            <a:rPr lang="fr-CA" sz="900" b="0" i="0" u="none" strike="noStrike" baseline="0" noProof="0">
                              <a:latin typeface="Gill Sans MT"/>
                            </a:rPr>
                            <a:t>Progestérone = possible facteur protecteur</a:t>
                          </a:r>
                          <a:endParaRPr lang="fr-CA" sz="900" b="0" i="0" u="none" strike="noStrike" noProof="0">
                            <a:latin typeface="Gill Sans MT"/>
                          </a:endParaRPr>
                        </a:p>
                      </a:txBody>
                      <a:tcPr marL="53992" marR="53992" marT="26996" marB="26996"/>
                    </a:tc>
                    <a:tc>
                      <a:txBody>
                        <a:bodyPr/>
                        <a:lstStyle/>
                        <a:p>
                          <a:pPr marL="0" lvl="0" indent="0" algn="l">
                            <a:lnSpc>
                              <a:spcPct val="100000"/>
                            </a:lnSpc>
                            <a:spcBef>
                              <a:spcPts val="0"/>
                            </a:spcBef>
                            <a:spcAft>
                              <a:spcPts val="0"/>
                            </a:spcAft>
                            <a:buFont typeface="Arial" panose="020B0604020202020204" pitchFamily="34" charset="0"/>
                            <a:buNone/>
                          </a:pPr>
                          <a:r>
                            <a:rPr lang="fr-CA" sz="900" kern="1200">
                              <a:solidFill>
                                <a:schemeClr val="dk1"/>
                              </a:solidFill>
                              <a:effectLst/>
                              <a:latin typeface="+mn-lt"/>
                              <a:ea typeface="+mn-ea"/>
                              <a:cs typeface="+mn-cs"/>
                            </a:rPr>
                            <a:t>Mentionnent que 1-2 ans post-insertion risque de BV ou VVC serait 2nd aux HDV de la personne plutôt qu'avec le stérilet en soi </a:t>
                          </a:r>
                          <a:r>
                            <a:rPr lang="fr-CA" sz="900" kern="1200">
                              <a:solidFill>
                                <a:srgbClr val="FF0000"/>
                              </a:solidFill>
                              <a:effectLst/>
                              <a:latin typeface="+mn-lt"/>
                              <a:ea typeface="+mn-ea"/>
                              <a:cs typeface="+mn-cs"/>
                            </a:rPr>
                            <a:t>(pas étudié/prouvé)</a:t>
                          </a:r>
                          <a:endParaRPr lang="fr-CA" sz="900" b="0" i="0" u="none" strike="noStrike" noProof="0">
                            <a:latin typeface="Gill Sans MT"/>
                          </a:endParaRPr>
                        </a:p>
                      </a:txBody>
                      <a:tcPr marL="53992" marR="53992" marT="26996" marB="26996"/>
                    </a:tc>
                    <a:extLst>
                      <a:ext uri="{0D108BD9-81ED-4DB2-BD59-A6C34878D82A}">
                        <a16:rowId xmlns:a16="http://schemas.microsoft.com/office/drawing/2014/main" val="397352965"/>
                      </a:ext>
                    </a:extLst>
                  </a:tr>
                  <a:tr h="1007423">
                    <a:tc>
                      <a:txBody>
                        <a:bodyPr/>
                        <a:lstStyle/>
                        <a:p>
                          <a:pPr algn="l" rtl="0" fontAlgn="base"/>
                          <a:r>
                            <a:rPr lang="en-CA" sz="900" b="0">
                              <a:effectLst/>
                            </a:rPr>
                            <a:t>Principaux biais/faiblesses identifiés</a:t>
                          </a:r>
                          <a:endParaRPr lang="en-CA" sz="900" b="0" i="0">
                            <a:effectLst/>
                          </a:endParaRPr>
                        </a:p>
                      </a:txBody>
                      <a:tcPr marL="53992" marR="53992" marT="26996" marB="26996"/>
                    </a:tc>
                    <a:tc>
                      <a:txBody>
                        <a:bodyPr/>
                        <a:lstStyle/>
                        <a:p>
                          <a:pPr fontAlgn="t"/>
                          <a:r>
                            <a:rPr lang="en-CA" sz="900" b="0">
                              <a:effectLst/>
                            </a:rPr>
                            <a:t>Multiples conclusions et confondants. Difficile de conclure sur des FDR réels et précis</a:t>
                          </a:r>
                        </a:p>
                        <a:p>
                          <a:pPr fontAlgn="t"/>
                          <a:r>
                            <a:rPr lang="en-CA" sz="900" b="0">
                              <a:effectLst/>
                            </a:rPr>
                            <a:t>Éthique : spéculum </a:t>
                          </a:r>
                        </a:p>
                        <a:p>
                          <a:pPr fontAlgn="t"/>
                          <a:r>
                            <a:rPr lang="en-CA" sz="900" b="0">
                              <a:effectLst/>
                            </a:rPr>
                            <a:t>Questionnaire face-à-face : Effet Hawthorne/biais de l’observateur</a:t>
                          </a: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a:t>Répartition inégale des échantillons</a:t>
                          </a:r>
                        </a:p>
                        <a:p>
                          <a:r>
                            <a:rPr lang="fr-CA" sz="900"/>
                            <a:t>Biais d’information : </a:t>
                          </a:r>
                        </a:p>
                        <a:p>
                          <a:r>
                            <a:rPr lang="fr-CA" sz="900"/>
                            <a:t>Pas de mention : corrélation entre prurit et présence de candida </a:t>
                          </a:r>
                        </a:p>
                        <a:p>
                          <a:r>
                            <a:rPr lang="fr-CA" sz="900"/>
                            <a:t>Pas de conclusion sur vaginite </a:t>
                          </a:r>
                          <a:r>
                            <a:rPr lang="fr-CA" sz="900" err="1"/>
                            <a:t>sx</a:t>
                          </a:r>
                          <a:endParaRPr lang="fr-CA" sz="900"/>
                        </a:p>
                      </a:txBody>
                      <a:tcPr marL="53992" marR="53992" marT="26996" marB="26996"/>
                    </a:tc>
                    <a:tc>
                      <a:txBody>
                        <a:bodyPr/>
                        <a:lstStyle/>
                        <a:p>
                          <a:r>
                            <a:rPr lang="fr-CA" sz="900" kern="1200">
                              <a:solidFill>
                                <a:schemeClr val="dk1"/>
                              </a:solidFill>
                              <a:effectLst/>
                              <a:latin typeface="+mn-lt"/>
                              <a:ea typeface="+mn-ea"/>
                              <a:cs typeface="+mn-cs"/>
                            </a:rPr>
                            <a:t>Pas de mention du type de stérilet en Turquie en 2014 (LNG vs cuivre?)</a:t>
                          </a:r>
                        </a:p>
                        <a:p>
                          <a:r>
                            <a:rPr lang="fr-CA" sz="900" kern="1200">
                              <a:solidFill>
                                <a:schemeClr val="dk1"/>
                              </a:solidFill>
                              <a:effectLst/>
                              <a:latin typeface="+mn-lt"/>
                              <a:ea typeface="+mn-ea"/>
                              <a:cs typeface="+mn-cs"/>
                            </a:rPr>
                            <a:t>N petit </a:t>
                          </a:r>
                        </a:p>
                        <a:p>
                          <a:r>
                            <a:rPr lang="fr-CA" sz="900" kern="1200">
                              <a:solidFill>
                                <a:schemeClr val="dk1"/>
                              </a:solidFill>
                              <a:effectLst/>
                              <a:latin typeface="+mn-lt"/>
                              <a:ea typeface="+mn-ea"/>
                              <a:cs typeface="+mn-cs"/>
                            </a:rPr>
                            <a:t>Étude faible devis</a:t>
                          </a:r>
                        </a:p>
                        <a:p>
                          <a:r>
                            <a:rPr lang="fr-CA" sz="900" kern="1200">
                              <a:solidFill>
                                <a:srgbClr val="FF0000"/>
                              </a:solidFill>
                              <a:effectLst/>
                              <a:latin typeface="+mn-lt"/>
                              <a:ea typeface="+mn-ea"/>
                              <a:cs typeface="+mn-cs"/>
                            </a:rPr>
                            <a:t>N’utilise pas résultat de culture pour analyse statistique</a:t>
                          </a:r>
                        </a:p>
                      </a:txBody>
                      <a:tcPr marL="53992" marR="53992" marT="26996" marB="26996"/>
                    </a:tc>
                    <a:tc>
                      <a:txBody>
                        <a:bodyPr/>
                        <a:lstStyle/>
                        <a:p>
                          <a:pPr marL="0" lvl="0" indent="0" algn="l">
                            <a:lnSpc>
                              <a:spcPct val="100000"/>
                            </a:lnSpc>
                            <a:spcBef>
                              <a:spcPts val="0"/>
                            </a:spcBef>
                            <a:spcAft>
                              <a:spcPts val="0"/>
                            </a:spcAft>
                            <a:buFont typeface="Calibri"/>
                            <a:buNone/>
                          </a:pPr>
                          <a:r>
                            <a:rPr lang="fr-CA" sz="900" b="0" i="0" u="none" strike="noStrike" noProof="0">
                              <a:latin typeface="Gill Sans MT"/>
                            </a:rPr>
                            <a:t>Étude de faible qualité (transversale)</a:t>
                          </a:r>
                        </a:p>
                        <a:p>
                          <a:pPr marL="0" lvl="0" indent="0" algn="l">
                            <a:lnSpc>
                              <a:spcPct val="100000"/>
                            </a:lnSpc>
                            <a:spcBef>
                              <a:spcPts val="0"/>
                            </a:spcBef>
                            <a:spcAft>
                              <a:spcPts val="0"/>
                            </a:spcAft>
                            <a:buFont typeface="Calibri"/>
                            <a:buNone/>
                          </a:pPr>
                          <a:r>
                            <a:rPr lang="fr-CA" sz="900" b="0" i="0" u="none" strike="noStrike" noProof="0">
                              <a:latin typeface="Gill Sans MT"/>
                            </a:rPr>
                            <a:t>Biais de rappel (infections dans la dernière année)</a:t>
                          </a:r>
                        </a:p>
                        <a:p>
                          <a:pPr marL="0" lvl="0" indent="0" algn="l">
                            <a:lnSpc>
                              <a:spcPct val="100000"/>
                            </a:lnSpc>
                            <a:spcBef>
                              <a:spcPts val="0"/>
                            </a:spcBef>
                            <a:spcAft>
                              <a:spcPts val="0"/>
                            </a:spcAft>
                            <a:buFont typeface="Calibri"/>
                            <a:buNone/>
                          </a:pPr>
                          <a:r>
                            <a:rPr lang="fr-CA" sz="900" b="0" i="0" u="none" strike="noStrike" noProof="0">
                              <a:latin typeface="Gill Sans MT"/>
                            </a:rPr>
                            <a:t>Peu de femmes avec un stérilet de cuivre (n=6)</a:t>
                          </a:r>
                        </a:p>
                        <a:p>
                          <a:pPr marL="0" lvl="0" indent="0" algn="l">
                            <a:lnSpc>
                              <a:spcPct val="100000"/>
                            </a:lnSpc>
                            <a:spcBef>
                              <a:spcPts val="0"/>
                            </a:spcBef>
                            <a:spcAft>
                              <a:spcPts val="0"/>
                            </a:spcAft>
                            <a:buFont typeface="Calibri"/>
                            <a:buNone/>
                          </a:pPr>
                          <a:r>
                            <a:rPr lang="fr-CA" sz="900" b="0" i="0" u="none" strike="noStrike" noProof="0">
                              <a:latin typeface="Gill Sans MT"/>
                            </a:rPr>
                            <a:t>Pas de critères d’exclusion</a:t>
                          </a:r>
                        </a:p>
                        <a:p>
                          <a:pPr marL="0" lvl="0" indent="0" algn="l">
                            <a:lnSpc>
                              <a:spcPct val="100000"/>
                            </a:lnSpc>
                            <a:spcBef>
                              <a:spcPts val="0"/>
                            </a:spcBef>
                            <a:spcAft>
                              <a:spcPts val="0"/>
                            </a:spcAft>
                            <a:buFont typeface="Calibri"/>
                            <a:buNone/>
                          </a:pPr>
                          <a:r>
                            <a:rPr lang="fr-CA" sz="900" b="0" i="0" u="none" strike="noStrike" noProof="0">
                              <a:latin typeface="Gill Sans MT"/>
                            </a:rPr>
                            <a:t>Peu de résultats statistiquement significatifs</a:t>
                          </a:r>
                        </a:p>
                      </a:txBody>
                      <a:tcPr marL="53992" marR="53992" marT="26996" marB="26996"/>
                    </a:tc>
                    <a:tc>
                      <a:txBody>
                        <a:bodyPr/>
                        <a:lstStyle/>
                        <a:p>
                          <a:r>
                            <a:rPr lang="fr-CA" sz="900" kern="1200">
                              <a:solidFill>
                                <a:schemeClr val="dk1"/>
                              </a:solidFill>
                              <a:effectLst/>
                              <a:latin typeface="+mn-lt"/>
                              <a:ea typeface="+mn-ea"/>
                              <a:cs typeface="+mn-cs"/>
                            </a:rPr>
                            <a:t>Étude sur court terme</a:t>
                          </a:r>
                        </a:p>
                        <a:p>
                          <a:r>
                            <a:rPr lang="fr-CA" sz="900" kern="1200">
                              <a:solidFill>
                                <a:schemeClr val="dk1"/>
                              </a:solidFill>
                              <a:effectLst/>
                              <a:latin typeface="+mn-lt"/>
                              <a:ea typeface="+mn-ea"/>
                              <a:cs typeface="+mn-cs"/>
                            </a:rPr>
                            <a:t>Pas de groupe contrôle</a:t>
                          </a:r>
                        </a:p>
                        <a:p>
                          <a:r>
                            <a:rPr lang="fr-CA" sz="900" kern="1200">
                              <a:solidFill>
                                <a:schemeClr val="dk1"/>
                              </a:solidFill>
                              <a:effectLst/>
                              <a:latin typeface="+mn-lt"/>
                              <a:ea typeface="+mn-ea"/>
                              <a:cs typeface="+mn-cs"/>
                            </a:rPr>
                            <a:t>Échantillon limité (n = 60)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900" kern="1200">
                              <a:solidFill>
                                <a:schemeClr val="dk1"/>
                              </a:solidFill>
                              <a:effectLst/>
                              <a:latin typeface="+mn-lt"/>
                              <a:ea typeface="+mn-ea"/>
                              <a:cs typeface="+mn-cs"/>
                            </a:rPr>
                            <a:t>Biais de perception : Disent avoir force excellente d'étude</a:t>
                          </a:r>
                        </a:p>
                      </a:txBody>
                      <a:tcPr marL="53992" marR="53992" marT="26996" marB="26996"/>
                    </a:tc>
                    <a:extLst>
                      <a:ext uri="{0D108BD9-81ED-4DB2-BD59-A6C34878D82A}">
                        <a16:rowId xmlns:a16="http://schemas.microsoft.com/office/drawing/2014/main" val="3437982937"/>
                      </a:ext>
                    </a:extLst>
                  </a:tr>
                  <a:tr h="544593">
                    <a:tc>
                      <a:txBody>
                        <a:bodyPr/>
                        <a:lstStyle/>
                        <a:p>
                          <a:pPr algn="l" rtl="0" fontAlgn="base"/>
                          <a:r>
                            <a:rPr lang="en-CA" sz="900" b="0" i="0">
                              <a:effectLst/>
                            </a:rPr>
                            <a:t>Forces</a:t>
                          </a:r>
                        </a:p>
                      </a:txBody>
                      <a:tcPr marL="53992" marR="53992" marT="26996" marB="26996"/>
                    </a:tc>
                    <a:tc>
                      <a:txBody>
                        <a:bodyPr/>
                        <a:lstStyle/>
                        <a:p>
                          <a:pPr fontAlgn="t"/>
                          <a:r>
                            <a:rPr lang="en-CA" sz="900">
                              <a:effectLst/>
                            </a:rPr>
                            <a:t># participants</a:t>
                          </a:r>
                        </a:p>
                      </a:txBody>
                      <a:tcPr marL="53992" marR="53992" marT="26996" marB="26996"/>
                    </a:tc>
                    <a:tc>
                      <a:txBody>
                        <a:bodyPr/>
                        <a:lstStyle/>
                        <a:p>
                          <a:r>
                            <a:rPr lang="fr-CA" sz="900"/>
                            <a:t># participants, groupe contrôle</a:t>
                          </a:r>
                        </a:p>
                      </a:txBody>
                      <a:tcPr marL="53992" marR="53992" marT="26996" marB="26996"/>
                    </a:tc>
                    <a:tc>
                      <a:txBody>
                        <a:bodyPr/>
                        <a:lstStyle/>
                        <a:p>
                          <a:r>
                            <a:rPr lang="fr-CA" sz="900" kern="1200">
                              <a:solidFill>
                                <a:schemeClr val="dk1"/>
                              </a:solidFill>
                              <a:effectLst/>
                              <a:latin typeface="+mn-lt"/>
                              <a:ea typeface="+mn-ea"/>
                              <a:cs typeface="+mn-cs"/>
                            </a:rPr>
                            <a:t>Usage de méthodes </a:t>
                          </a:r>
                          <a:r>
                            <a:rPr lang="fr-CA" sz="900" kern="1200" err="1">
                              <a:solidFill>
                                <a:schemeClr val="dk1"/>
                              </a:solidFill>
                              <a:effectLst/>
                              <a:latin typeface="+mn-lt"/>
                              <a:ea typeface="+mn-ea"/>
                              <a:cs typeface="+mn-cs"/>
                            </a:rPr>
                            <a:t>Dx</a:t>
                          </a:r>
                          <a:r>
                            <a:rPr lang="fr-CA" sz="900" kern="1200">
                              <a:solidFill>
                                <a:schemeClr val="dk1"/>
                              </a:solidFill>
                              <a:effectLst/>
                              <a:latin typeface="+mn-lt"/>
                              <a:ea typeface="+mn-ea"/>
                              <a:cs typeface="+mn-cs"/>
                            </a:rPr>
                            <a:t> pour toutes les causes de leucorrhée anormale </a:t>
                          </a:r>
                        </a:p>
                        <a:p>
                          <a:r>
                            <a:rPr lang="fr-CA" sz="900" kern="1200">
                              <a:solidFill>
                                <a:srgbClr val="00B050"/>
                              </a:solidFill>
                              <a:effectLst/>
                              <a:latin typeface="+mn-lt"/>
                              <a:ea typeface="+mn-ea"/>
                              <a:cs typeface="+mn-cs"/>
                            </a:rPr>
                            <a:t>N’exclue pas les femmes avec FDR de candida</a:t>
                          </a:r>
                        </a:p>
                      </a:txBody>
                      <a:tcPr marL="53992" marR="53992" marT="26996" marB="26996"/>
                    </a:tc>
                    <a:tc>
                      <a:txBody>
                        <a:bodyPr/>
                        <a:lstStyle/>
                        <a:p>
                          <a:pPr marL="0" lvl="0" indent="0" algn="l">
                            <a:lnSpc>
                              <a:spcPct val="100000"/>
                            </a:lnSpc>
                            <a:spcBef>
                              <a:spcPts val="0"/>
                            </a:spcBef>
                            <a:spcAft>
                              <a:spcPts val="0"/>
                            </a:spcAft>
                            <a:buFont typeface="Calibri"/>
                            <a:buNone/>
                          </a:pPr>
                          <a:r>
                            <a:rPr lang="fr-CA" sz="900" b="0" i="0" u="none" strike="noStrike" noProof="0">
                              <a:latin typeface="Gill Sans MT"/>
                            </a:rPr>
                            <a:t>Présence de groupes contrôle (pas de contraception)</a:t>
                          </a:r>
                        </a:p>
                        <a:p>
                          <a:pPr marL="0" lvl="0" indent="0" algn="l">
                            <a:lnSpc>
                              <a:spcPct val="100000"/>
                            </a:lnSpc>
                            <a:spcBef>
                              <a:spcPts val="0"/>
                            </a:spcBef>
                            <a:spcAft>
                              <a:spcPts val="0"/>
                            </a:spcAft>
                            <a:buFont typeface="Calibri"/>
                            <a:buNone/>
                          </a:pPr>
                          <a:r>
                            <a:rPr lang="fr-CA" sz="900" b="0" i="0" u="none" strike="noStrike" noProof="0">
                              <a:latin typeface="Gill Sans MT"/>
                            </a:rPr>
                            <a:t>Nombre de patientes (248)</a:t>
                          </a:r>
                        </a:p>
                      </a:txBody>
                      <a:tcPr marL="53992" marR="53992" marT="26996" marB="26996"/>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kern="1200" err="1">
                              <a:solidFill>
                                <a:schemeClr val="dk1"/>
                              </a:solidFill>
                              <a:effectLst/>
                              <a:latin typeface="+mn-lt"/>
                              <a:ea typeface="+mn-ea"/>
                              <a:cs typeface="+mn-cs"/>
                            </a:rPr>
                            <a:t>Analyse</a:t>
                          </a:r>
                          <a:r>
                            <a:rPr lang="en-US" sz="900" kern="1200">
                              <a:solidFill>
                                <a:schemeClr val="dk1"/>
                              </a:solidFill>
                              <a:effectLst/>
                              <a:latin typeface="+mn-lt"/>
                              <a:ea typeface="+mn-ea"/>
                              <a:cs typeface="+mn-cs"/>
                            </a:rPr>
                            <a:t> de </a:t>
                          </a:r>
                          <a:r>
                            <a:rPr lang="en-US" sz="900" kern="1200" err="1">
                              <a:solidFill>
                                <a:schemeClr val="dk1"/>
                              </a:solidFill>
                              <a:effectLst/>
                              <a:latin typeface="+mn-lt"/>
                              <a:ea typeface="+mn-ea"/>
                              <a:cs typeface="+mn-cs"/>
                            </a:rPr>
                            <a:t>l'environnement</a:t>
                          </a:r>
                          <a:r>
                            <a:rPr lang="en-US" sz="900" kern="1200">
                              <a:solidFill>
                                <a:schemeClr val="dk1"/>
                              </a:solidFill>
                              <a:effectLst/>
                              <a:latin typeface="+mn-lt"/>
                              <a:ea typeface="+mn-ea"/>
                              <a:cs typeface="+mn-cs"/>
                            </a:rPr>
                            <a:t> vaginal/cervical </a:t>
                          </a:r>
                          <a:r>
                            <a:rPr lang="en-US" sz="900" kern="1200" err="1">
                              <a:solidFill>
                                <a:schemeClr val="dk1"/>
                              </a:solidFill>
                              <a:effectLst/>
                              <a:latin typeface="+mn-lt"/>
                              <a:ea typeface="+mn-ea"/>
                              <a:cs typeface="+mn-cs"/>
                            </a:rPr>
                            <a:t>en</a:t>
                          </a:r>
                          <a:r>
                            <a:rPr lang="en-US" sz="900" kern="1200">
                              <a:solidFill>
                                <a:schemeClr val="dk1"/>
                              </a:solidFill>
                              <a:effectLst/>
                              <a:latin typeface="+mn-lt"/>
                              <a:ea typeface="+mn-ea"/>
                              <a:cs typeface="+mn-cs"/>
                            </a:rPr>
                            <a:t> un tout </a:t>
                          </a:r>
                        </a:p>
                      </a:txBody>
                      <a:tcPr marL="53992" marR="53992" marT="26996" marB="26996"/>
                    </a:tc>
                    <a:extLst>
                      <a:ext uri="{0D108BD9-81ED-4DB2-BD59-A6C34878D82A}">
                        <a16:rowId xmlns:a16="http://schemas.microsoft.com/office/drawing/2014/main" val="958367585"/>
                      </a:ext>
                    </a:extLst>
                  </a:tr>
                </a:tbl>
              </a:graphicData>
            </a:graphic>
          </p:graphicFrame>
        </mc:Choice>
        <mc:Fallback xmlns="">
          <p:graphicFrame>
            <p:nvGraphicFramePr>
              <p:cNvPr id="4" name="Table 4">
                <a:extLst>
                  <a:ext uri="{FF2B5EF4-FFF2-40B4-BE49-F238E27FC236}">
                    <a16:creationId xmlns:a16="http://schemas.microsoft.com/office/drawing/2014/main" id="{10E88A30-946B-520F-214A-4A504A702F3B}"/>
                  </a:ext>
                </a:extLst>
              </p:cNvPr>
              <p:cNvGraphicFramePr>
                <a:graphicFrameLocks noGrp="1"/>
              </p:cNvGraphicFramePr>
              <p:nvPr>
                <p:ph idx="1"/>
                <p:extLst>
                  <p:ext uri="{D42A27DB-BD31-4B8C-83A1-F6EECF244321}">
                    <p14:modId xmlns:p14="http://schemas.microsoft.com/office/powerpoint/2010/main" val="899974721"/>
                  </p:ext>
                </p:extLst>
              </p:nvPr>
            </p:nvGraphicFramePr>
            <p:xfrm>
              <a:off x="804332" y="659848"/>
              <a:ext cx="10583335" cy="5459182"/>
            </p:xfrm>
            <a:graphic>
              <a:graphicData uri="http://schemas.openxmlformats.org/drawingml/2006/table">
                <a:tbl>
                  <a:tblPr firstRow="1" bandRow="1">
                    <a:tableStyleId>{21E4AEA4-8DFA-4A89-87EB-49C32662AFE0}</a:tableStyleId>
                  </a:tblPr>
                  <a:tblGrid>
                    <a:gridCol w="1242401">
                      <a:extLst>
                        <a:ext uri="{9D8B030D-6E8A-4147-A177-3AD203B41FA5}">
                          <a16:colId xmlns:a16="http://schemas.microsoft.com/office/drawing/2014/main" val="4191775167"/>
                        </a:ext>
                      </a:extLst>
                    </a:gridCol>
                    <a:gridCol w="1511181">
                      <a:extLst>
                        <a:ext uri="{9D8B030D-6E8A-4147-A177-3AD203B41FA5}">
                          <a16:colId xmlns:a16="http://schemas.microsoft.com/office/drawing/2014/main" val="2752887895"/>
                        </a:ext>
                      </a:extLst>
                    </a:gridCol>
                    <a:gridCol w="1407625">
                      <a:extLst>
                        <a:ext uri="{9D8B030D-6E8A-4147-A177-3AD203B41FA5}">
                          <a16:colId xmlns:a16="http://schemas.microsoft.com/office/drawing/2014/main" val="2955861973"/>
                        </a:ext>
                      </a:extLst>
                    </a:gridCol>
                    <a:gridCol w="2210148">
                      <a:extLst>
                        <a:ext uri="{9D8B030D-6E8A-4147-A177-3AD203B41FA5}">
                          <a16:colId xmlns:a16="http://schemas.microsoft.com/office/drawing/2014/main" val="1073292710"/>
                        </a:ext>
                      </a:extLst>
                    </a:gridCol>
                    <a:gridCol w="2777782">
                      <a:extLst>
                        <a:ext uri="{9D8B030D-6E8A-4147-A177-3AD203B41FA5}">
                          <a16:colId xmlns:a16="http://schemas.microsoft.com/office/drawing/2014/main" val="2541828294"/>
                        </a:ext>
                      </a:extLst>
                    </a:gridCol>
                    <a:gridCol w="1434198">
                      <a:extLst>
                        <a:ext uri="{9D8B030D-6E8A-4147-A177-3AD203B41FA5}">
                          <a16:colId xmlns:a16="http://schemas.microsoft.com/office/drawing/2014/main" val="3148794697"/>
                        </a:ext>
                      </a:extLst>
                    </a:gridCol>
                  </a:tblGrid>
                  <a:tr h="328312">
                    <a:tc>
                      <a:txBody>
                        <a:bodyPr/>
                        <a:lstStyle/>
                        <a:p>
                          <a:pPr algn="l" rtl="0" fontAlgn="base"/>
                          <a:r>
                            <a:rPr lang="en-CA" sz="900" b="0">
                              <a:effectLst/>
                            </a:rPr>
                            <a:t>Étude </a:t>
                          </a:r>
                          <a:endParaRPr lang="en-CA" sz="900" b="0" i="0">
                            <a:effectLst/>
                          </a:endParaRP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lt1"/>
                              </a:solidFill>
                              <a:effectLst/>
                            </a:rPr>
                            <a:t>1. Abdul-Aziz et al (2019)</a:t>
                          </a:r>
                          <a:endParaRPr lang="en-US" sz="900" b="0" kern="1200">
                            <a:solidFill>
                              <a:schemeClr val="lt1"/>
                            </a:solidFill>
                            <a:effectLst/>
                            <a:latin typeface="+mn-lt"/>
                            <a:ea typeface="+mn-ea"/>
                            <a:cs typeface="+mn-cs"/>
                          </a:endParaRP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b="0" kern="1200">
                              <a:solidFill>
                                <a:schemeClr val="lt1"/>
                              </a:solidFill>
                              <a:effectLst/>
                              <a:latin typeface="+mn-lt"/>
                              <a:ea typeface="+mn-ea"/>
                              <a:cs typeface="+mn-cs"/>
                            </a:rPr>
                            <a:t>2. </a:t>
                          </a:r>
                          <a:r>
                            <a:rPr lang="fr-CA" sz="900" b="0" kern="1200" err="1">
                              <a:solidFill>
                                <a:schemeClr val="lt1"/>
                              </a:solidFill>
                              <a:effectLst/>
                              <a:latin typeface="+mn-lt"/>
                              <a:ea typeface="+mn-ea"/>
                              <a:cs typeface="+mn-cs"/>
                            </a:rPr>
                            <a:t>Eleuterio</a:t>
                          </a:r>
                          <a:r>
                            <a:rPr lang="fr-CA" sz="900" b="0" kern="1200">
                              <a:solidFill>
                                <a:schemeClr val="lt1"/>
                              </a:solidFill>
                              <a:effectLst/>
                              <a:latin typeface="+mn-lt"/>
                              <a:ea typeface="+mn-ea"/>
                              <a:cs typeface="+mn-cs"/>
                            </a:rPr>
                            <a:t> Junior et al (2020)</a:t>
                          </a: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b="0" kern="1200">
                              <a:solidFill>
                                <a:schemeClr val="lt1"/>
                              </a:solidFill>
                              <a:effectLst/>
                              <a:latin typeface="+mn-lt"/>
                              <a:ea typeface="+mn-ea"/>
                              <a:cs typeface="+mn-cs"/>
                            </a:rPr>
                            <a:t>3. </a:t>
                          </a:r>
                          <a:r>
                            <a:rPr lang="fr-CA" sz="900" b="0" kern="1200" err="1">
                              <a:solidFill>
                                <a:schemeClr val="lt1"/>
                              </a:solidFill>
                              <a:effectLst/>
                              <a:latin typeface="+mn-lt"/>
                              <a:ea typeface="+mn-ea"/>
                              <a:cs typeface="+mn-cs"/>
                            </a:rPr>
                            <a:t>Songur</a:t>
                          </a:r>
                          <a:r>
                            <a:rPr lang="fr-CA" sz="900" b="0" kern="1200">
                              <a:solidFill>
                                <a:schemeClr val="lt1"/>
                              </a:solidFill>
                              <a:effectLst/>
                              <a:latin typeface="+mn-lt"/>
                              <a:ea typeface="+mn-ea"/>
                              <a:cs typeface="+mn-cs"/>
                            </a:rPr>
                            <a:t> </a:t>
                          </a:r>
                          <a:r>
                            <a:rPr lang="fr-CA" sz="900" b="0" kern="1200" err="1">
                              <a:solidFill>
                                <a:schemeClr val="lt1"/>
                              </a:solidFill>
                              <a:effectLst/>
                              <a:latin typeface="+mn-lt"/>
                              <a:ea typeface="+mn-ea"/>
                              <a:cs typeface="+mn-cs"/>
                            </a:rPr>
                            <a:t>Dagli</a:t>
                          </a:r>
                          <a:r>
                            <a:rPr lang="fr-CA" sz="900" b="0" kern="1200">
                              <a:solidFill>
                                <a:schemeClr val="lt1"/>
                              </a:solidFill>
                              <a:effectLst/>
                              <a:latin typeface="+mn-lt"/>
                              <a:ea typeface="+mn-ea"/>
                              <a:cs typeface="+mn-cs"/>
                            </a:rPr>
                            <a:t> et al (2015)</a:t>
                          </a:r>
                        </a:p>
                      </a:txBody>
                      <a:tcPr marL="53992" marR="53992" marT="26996" marB="26996"/>
                    </a:tc>
                    <a:tc>
                      <a:txBody>
                        <a:bodyPr/>
                        <a:lstStyle/>
                        <a:p>
                          <a:r>
                            <a:rPr lang="fr-CA" sz="900" b="0"/>
                            <a:t>4. </a:t>
                          </a:r>
                          <a:r>
                            <a:rPr lang="fr-CA" sz="900" b="0" err="1"/>
                            <a:t>Donders</a:t>
                          </a:r>
                          <a:r>
                            <a:rPr lang="fr-CA" sz="900" b="0"/>
                            <a:t> et al (2016)</a:t>
                          </a:r>
                        </a:p>
                      </a:txBody>
                      <a:tcPr marL="53992" marR="53992" marT="26996" marB="26996"/>
                    </a:tc>
                    <a:tc>
                      <a:txBody>
                        <a:bodyPr/>
                        <a:lstStyle/>
                        <a:p>
                          <a:r>
                            <a:rPr lang="fr-CA" sz="900" b="0" noProof="0"/>
                            <a:t>5. Giraldo et al (2016)</a:t>
                          </a:r>
                          <a:endParaRPr lang="fr-CA" sz="800"/>
                        </a:p>
                      </a:txBody>
                      <a:tcPr marL="53992" marR="53992" marT="26996" marB="26996"/>
                    </a:tc>
                    <a:extLst>
                      <a:ext uri="{0D108BD9-81ED-4DB2-BD59-A6C34878D82A}">
                        <a16:rowId xmlns:a16="http://schemas.microsoft.com/office/drawing/2014/main" val="2381275710"/>
                      </a:ext>
                    </a:extLst>
                  </a:tr>
                  <a:tr h="197470">
                    <a:tc>
                      <a:txBody>
                        <a:bodyPr/>
                        <a:lstStyle/>
                        <a:p>
                          <a:pPr algn="l" rtl="0" fontAlgn="base"/>
                          <a:r>
                            <a:rPr lang="en-CA" sz="900" b="0">
                              <a:effectLst/>
                            </a:rPr>
                            <a:t>Valeur P </a:t>
                          </a:r>
                          <a:endParaRPr lang="en-CA" sz="900" b="0" i="0">
                            <a:effectLst/>
                          </a:endParaRPr>
                        </a:p>
                      </a:txBody>
                      <a:tcPr marL="53992" marR="53992" marT="26996" marB="26996"/>
                    </a:tc>
                    <a:tc gridSpan="5">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fr-CA" sz="900" b="1" kern="1200">
                              <a:solidFill>
                                <a:schemeClr val="dk1"/>
                              </a:solidFill>
                              <a:effectLst/>
                            </a:rPr>
                            <a:t>P &lt; 0,05</a:t>
                          </a:r>
                        </a:p>
                      </a:txBody>
                      <a:tcPr marL="53992" marR="53992" marT="26996" marB="26996"/>
                    </a:tc>
                    <a:tc hMerge="1">
                      <a:txBody>
                        <a:bodyPr/>
                        <a:lstStyle/>
                        <a:p>
                          <a:pPr defTabSz="914400">
                            <a:tabLst/>
                            <a:defRPr/>
                          </a:pPr>
                          <a:endParaRPr lang="fr-FR"/>
                        </a:p>
                      </a:txBody>
                      <a:tcPr/>
                    </a:tc>
                    <a:tc hMerge="1">
                      <a:txBody>
                        <a:bodyPr/>
                        <a:lstStyle/>
                        <a:p>
                          <a:endParaRPr lang="fr-CA"/>
                        </a:p>
                      </a:txBody>
                      <a:tcPr/>
                    </a:tc>
                    <a:tc hMerge="1">
                      <a:txBody>
                        <a:bodyPr/>
                        <a:lstStyle/>
                        <a:p>
                          <a:endParaRPr lang="fr-FR"/>
                        </a:p>
                      </a:txBody>
                      <a:tcPr/>
                    </a:tc>
                    <a:tc hMerge="1">
                      <a:txBody>
                        <a:bodyPr/>
                        <a:lstStyle/>
                        <a:p>
                          <a:endParaRPr lang="fr-CA"/>
                        </a:p>
                      </a:txBody>
                      <a:tcPr/>
                    </a:tc>
                    <a:extLst>
                      <a:ext uri="{0D108BD9-81ED-4DB2-BD59-A6C34878D82A}">
                        <a16:rowId xmlns:a16="http://schemas.microsoft.com/office/drawing/2014/main" val="2611618791"/>
                      </a:ext>
                    </a:extLst>
                  </a:tr>
                  <a:tr h="1425592">
                    <a:tc>
                      <a:txBody>
                        <a:bodyPr/>
                        <a:lstStyle/>
                        <a:p>
                          <a:pPr algn="l" rtl="0" fontAlgn="base"/>
                          <a:r>
                            <a:rPr lang="en-CA" sz="900" b="0">
                              <a:effectLst/>
                            </a:rPr>
                            <a:t>Principaux résultats</a:t>
                          </a:r>
                          <a:endParaRPr lang="en-CA" sz="900" b="0" i="0">
                            <a:effectLst/>
                          </a:endParaRPr>
                        </a:p>
                      </a:txBody>
                      <a:tcPr marL="53992" marR="53992" marT="26996" marB="26996"/>
                    </a:tc>
                    <a:tc>
                      <a:txBody>
                        <a:bodyPr/>
                        <a:lstStyle/>
                        <a:p>
                          <a:r>
                            <a:rPr lang="fr-CA" sz="900" kern="1200">
                              <a:solidFill>
                                <a:schemeClr val="dk1"/>
                              </a:solidFill>
                              <a:effectLst/>
                            </a:rPr>
                            <a:t>Prévalence </a:t>
                          </a:r>
                        </a:p>
                        <a:p>
                          <a:r>
                            <a:rPr lang="fr-CA" sz="900" kern="1200">
                              <a:solidFill>
                                <a:schemeClr val="dk1"/>
                              </a:solidFill>
                              <a:effectLst/>
                            </a:rPr>
                            <a:t>VVC 6,6%, VB 27,2%, TV 0,9%</a:t>
                          </a:r>
                        </a:p>
                        <a:p>
                          <a:r>
                            <a:rPr lang="fr-CA" sz="900" kern="1200">
                              <a:solidFill>
                                <a:schemeClr val="dk1"/>
                              </a:solidFill>
                              <a:effectLst/>
                            </a:rPr>
                            <a:t>Infection mixte de VB et VVC 2,6%</a:t>
                          </a:r>
                        </a:p>
                        <a:p>
                          <a:r>
                            <a:rPr lang="fr-CA" sz="900" kern="1200">
                              <a:solidFill>
                                <a:schemeClr val="dk1"/>
                              </a:solidFill>
                              <a:effectLst/>
                            </a:rPr>
                            <a:t>Caractéristiques associées à VVC: mariage à homme polygame (OR 3,4% p = 0,007)</a:t>
                          </a:r>
                          <a:endParaRPr lang="fr-CA" sz="900" kern="1200">
                            <a:solidFill>
                              <a:schemeClr val="dk1"/>
                            </a:solidFill>
                            <a:effectLst/>
                            <a:latin typeface="+mn-lt"/>
                            <a:ea typeface="+mn-ea"/>
                            <a:cs typeface="+mn-cs"/>
                          </a:endParaRPr>
                        </a:p>
                      </a:txBody>
                      <a:tcPr marL="53992" marR="53992" marT="26996" marB="26996"/>
                    </a:tc>
                    <a:tc>
                      <a:txBody>
                        <a:bodyPr/>
                        <a:lstStyle/>
                        <a:p>
                          <a:pPr rtl="0" fontAlgn="ctr"/>
                          <a:r>
                            <a:rPr lang="fr-CA" sz="900" kern="1200">
                              <a:solidFill>
                                <a:schemeClr val="dk1"/>
                              </a:solidFill>
                              <a:effectLst/>
                              <a:latin typeface="+mn-lt"/>
                              <a:ea typeface="+mn-ea"/>
                              <a:cs typeface="+mn-cs"/>
                            </a:rPr>
                            <a:t>Leucorrhée anormale (tous)</a:t>
                          </a:r>
                        </a:p>
                        <a:p>
                          <a:pPr rtl="0" fontAlgn="ctr"/>
                          <a:r>
                            <a:rPr lang="fr-CA" sz="900" kern="1200">
                              <a:solidFill>
                                <a:schemeClr val="dk1"/>
                              </a:solidFill>
                              <a:effectLst/>
                              <a:latin typeface="+mn-lt"/>
                              <a:ea typeface="+mn-ea"/>
                              <a:cs typeface="+mn-cs"/>
                            </a:rPr>
                            <a:t>Prurit (LNG 3,1% vs cuivre 1,2% vs contrôle 1,5%)</a:t>
                          </a:r>
                        </a:p>
                        <a:p>
                          <a:pPr rtl="0" fontAlgn="ctr"/>
                          <a:r>
                            <a:rPr lang="fr-CA" sz="900" kern="1200">
                              <a:solidFill>
                                <a:schemeClr val="dk1"/>
                              </a:solidFill>
                              <a:effectLst/>
                              <a:latin typeface="+mn-lt"/>
                              <a:ea typeface="+mn-ea"/>
                              <a:cs typeface="+mn-cs"/>
                            </a:rPr>
                            <a:t>Odeur et douleur pelvienne (IUD)</a:t>
                          </a:r>
                        </a:p>
                        <a:p>
                          <a:r>
                            <a:rPr lang="fr-CA" sz="900" kern="1200">
                              <a:solidFill>
                                <a:schemeClr val="dk1"/>
                              </a:solidFill>
                              <a:effectLst/>
                              <a:latin typeface="+mn-lt"/>
                              <a:ea typeface="+mn-ea"/>
                              <a:cs typeface="+mn-cs"/>
                            </a:rPr>
                            <a:t>Candida + : </a:t>
                          </a:r>
                        </a:p>
                        <a:p>
                          <a:r>
                            <a:rPr lang="fr-CA" sz="900" kern="1200">
                              <a:solidFill>
                                <a:schemeClr val="dk1"/>
                              </a:solidFill>
                              <a:effectLst/>
                              <a:latin typeface="+mn-lt"/>
                              <a:ea typeface="+mn-ea"/>
                              <a:cs typeface="+mn-cs"/>
                            </a:rPr>
                            <a:t>LNG : 8,1% OR 2,42 Cuivre : 3,5% OR 0,36 / Contrôle 8,9%</a:t>
                          </a:r>
                        </a:p>
                      </a:txBody>
                      <a:tcPr marL="53992" marR="53992" marT="26996" marB="26996"/>
                    </a:tc>
                    <a:tc>
                      <a:txBody>
                        <a:bodyPr/>
                        <a:lstStyle/>
                        <a:p>
                          <a:r>
                            <a:rPr lang="fr-CA" sz="900" kern="1200">
                              <a:solidFill>
                                <a:schemeClr val="dk1"/>
                              </a:solidFill>
                              <a:effectLst/>
                              <a:latin typeface="+mn-lt"/>
                              <a:ea typeface="+mn-ea"/>
                              <a:cs typeface="+mn-cs"/>
                            </a:rPr>
                            <a:t>Levure détectée :</a:t>
                          </a:r>
                        </a:p>
                        <a:p>
                          <a:pPr rtl="0" fontAlgn="ctr"/>
                          <a:r>
                            <a:rPr lang="fr-CA" sz="900" kern="1200">
                              <a:solidFill>
                                <a:schemeClr val="dk1"/>
                              </a:solidFill>
                              <a:effectLst/>
                              <a:latin typeface="+mn-lt"/>
                              <a:ea typeface="+mn-ea"/>
                              <a:cs typeface="+mn-cs"/>
                            </a:rPr>
                            <a:t>IUD : 9,5%</a:t>
                          </a:r>
                        </a:p>
                        <a:p>
                          <a:pPr rtl="0" fontAlgn="ctr"/>
                          <a:r>
                            <a:rPr lang="fr-CA" sz="900" kern="1200">
                              <a:solidFill>
                                <a:schemeClr val="dk1"/>
                              </a:solidFill>
                              <a:effectLst/>
                              <a:latin typeface="+mn-lt"/>
                              <a:ea typeface="+mn-ea"/>
                              <a:cs typeface="+mn-cs"/>
                            </a:rPr>
                            <a:t>Pas IUD : 5,6%</a:t>
                          </a:r>
                        </a:p>
                        <a:p>
                          <a:pPr rtl="0" fontAlgn="ctr"/>
                          <a:r>
                            <a:rPr lang="fr-CA" sz="900" kern="1200">
                              <a:solidFill>
                                <a:srgbClr val="FF0000"/>
                              </a:solidFill>
                              <a:effectLst/>
                              <a:latin typeface="+mn-lt"/>
                              <a:ea typeface="+mn-ea"/>
                              <a:cs typeface="+mn-cs"/>
                            </a:rPr>
                            <a:t>** analyse statistique faite sur l’état frais et non les résultats de culture</a:t>
                          </a:r>
                        </a:p>
                      </a:txBody>
                      <a:tcPr marL="53992" marR="53992" marT="26996" marB="26996"/>
                    </a:tc>
                    <a:tc>
                      <a:txBody>
                        <a:bodyPr/>
                        <a:lstStyle/>
                        <a:p>
                          <a:endParaRPr lang="fr-FR"/>
                        </a:p>
                      </a:txBody>
                      <a:tcPr marL="53992" marR="53992" marT="26996" marB="26996">
                        <a:blipFill>
                          <a:blip r:embed="rId4"/>
                          <a:stretch>
                            <a:fillRect l="-229605" t="-38034" r="-52632" b="-249145"/>
                          </a:stretch>
                        </a:blipFill>
                      </a:tcPr>
                    </a:tc>
                    <a:tc>
                      <a:txBody>
                        <a:bodyPr/>
                        <a:lstStyle/>
                        <a:p>
                          <a:r>
                            <a:rPr lang="fr-CA" sz="900" kern="1200">
                              <a:solidFill>
                                <a:schemeClr val="dk1"/>
                              </a:solidFill>
                              <a:effectLst/>
                              <a:latin typeface="+mn-lt"/>
                              <a:ea typeface="+mn-ea"/>
                              <a:cs typeface="+mn-cs"/>
                            </a:rPr>
                            <a:t>3 patientes avec vaginite dont une Dx pré-insertion et persistance de candidase asx 2 mois post</a:t>
                          </a:r>
                        </a:p>
                        <a:p>
                          <a:endParaRPr lang="fr-CA" sz="900" kern="1200">
                            <a:solidFill>
                              <a:schemeClr val="dk1"/>
                            </a:solidFill>
                            <a:effectLst/>
                            <a:latin typeface="+mn-lt"/>
                            <a:ea typeface="+mn-ea"/>
                            <a:cs typeface="+mn-cs"/>
                          </a:endParaRPr>
                        </a:p>
                        <a:p>
                          <a:r>
                            <a:rPr lang="fr-CA" sz="900" kern="1200">
                              <a:solidFill>
                                <a:schemeClr val="dk1"/>
                              </a:solidFill>
                              <a:effectLst/>
                              <a:latin typeface="+mn-lt"/>
                              <a:ea typeface="+mn-ea"/>
                              <a:cs typeface="+mn-cs"/>
                            </a:rPr>
                            <a:t>2 patientes vaginite après insertion</a:t>
                          </a:r>
                          <a:endParaRPr lang="fr-CA" sz="900" b="0" i="0" u="none" strike="noStrike" noProof="0">
                            <a:latin typeface="Gill Sans MT"/>
                          </a:endParaRPr>
                        </a:p>
                      </a:txBody>
                      <a:tcPr marL="53992" marR="53992" marT="26996" marB="26996"/>
                    </a:tc>
                    <a:extLst>
                      <a:ext uri="{0D108BD9-81ED-4DB2-BD59-A6C34878D82A}">
                        <a16:rowId xmlns:a16="http://schemas.microsoft.com/office/drawing/2014/main" val="2442725857"/>
                      </a:ext>
                    </a:extLst>
                  </a:tr>
                  <a:tr h="465472">
                    <a:tc>
                      <a:txBody>
                        <a:bodyPr/>
                        <a:lstStyle/>
                        <a:p>
                          <a:pPr algn="l" rtl="0" fontAlgn="base"/>
                          <a:r>
                            <a:rPr lang="en-CA" sz="900" b="0">
                              <a:effectLst/>
                            </a:rPr>
                            <a:t>Signification statistique </a:t>
                          </a:r>
                          <a:endParaRPr lang="en-CA" sz="900" b="0" i="0">
                            <a:effectLst/>
                          </a:endParaRPr>
                        </a:p>
                      </a:txBody>
                      <a:tcPr marL="53992" marR="53992" marT="26996" marB="26996"/>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r-CA" sz="900" kern="1200">
                              <a:solidFill>
                                <a:schemeClr val="dk1"/>
                              </a:solidFill>
                              <a:effectLst/>
                            </a:rPr>
                            <a:t>Usage IUD vs pas IUD pour VVC OR 1,4 </a:t>
                          </a:r>
                          <a:r>
                            <a:rPr lang="fr-CA" sz="900" kern="1200">
                              <a:solidFill>
                                <a:srgbClr val="FF0000"/>
                              </a:solidFill>
                              <a:effectLst/>
                            </a:rPr>
                            <a:t>P = 0,406 (non-significatif)</a:t>
                          </a:r>
                          <a:r>
                            <a:rPr lang="en-CA" sz="900" b="0">
                              <a:solidFill>
                                <a:srgbClr val="FF0000"/>
                              </a:solidFill>
                              <a:effectLst/>
                            </a:rPr>
                            <a:t> </a:t>
                          </a:r>
                          <a:endParaRPr lang="en-CA" sz="900" b="0" i="0">
                            <a:solidFill>
                              <a:srgbClr val="FF0000"/>
                            </a:solidFill>
                            <a:effectLst/>
                          </a:endParaRPr>
                        </a:p>
                      </a:txBody>
                      <a:tcPr marL="53992" marR="53992" marT="26996" marB="26996"/>
                    </a:tc>
                    <a:tc>
                      <a:txBody>
                        <a:bodyPr/>
                        <a:lstStyle/>
                        <a:p>
                          <a:r>
                            <a:rPr lang="fr-CA" sz="900"/>
                            <a:t>LNG &lt; 2 ans vs &gt; 2 ans : OR 3,53 </a:t>
                          </a:r>
                          <a:r>
                            <a:rPr lang="fr-CA" sz="900">
                              <a:solidFill>
                                <a:srgbClr val="00B050"/>
                              </a:solidFill>
                            </a:rPr>
                            <a:t>p &lt;0,0001</a:t>
                          </a:r>
                        </a:p>
                      </a:txBody>
                      <a:tcPr marL="53992" marR="53992" marT="26996" marB="26996"/>
                    </a:tc>
                    <a:tc>
                      <a:txBody>
                        <a:bodyPr/>
                        <a:lstStyle/>
                        <a:p>
                          <a:pPr marL="0" marR="0" lvl="0" indent="0" algn="l" rtl="0" eaLnBrk="1" fontAlgn="auto" latinLnBrk="0" hangingPunct="1">
                            <a:lnSpc>
                              <a:spcPct val="100000"/>
                            </a:lnSpc>
                            <a:spcBef>
                              <a:spcPts val="0"/>
                            </a:spcBef>
                            <a:spcAft>
                              <a:spcPts val="0"/>
                            </a:spcAft>
                            <a:buClrTx/>
                            <a:buSzTx/>
                            <a:buFontTx/>
                            <a:buNone/>
                          </a:pPr>
                          <a:r>
                            <a:rPr lang="fr-CA" sz="900" kern="1200">
                              <a:solidFill>
                                <a:schemeClr val="tx1"/>
                              </a:solidFill>
                              <a:effectLst/>
                              <a:latin typeface="+mn-lt"/>
                              <a:ea typeface="+mn-ea"/>
                              <a:cs typeface="+mn-cs"/>
                            </a:rPr>
                            <a:t>Candida + microscopie IUD vs pas IUD</a:t>
                          </a:r>
                          <a:r>
                            <a:rPr lang="fr-CA" sz="900" kern="1200">
                              <a:solidFill>
                                <a:srgbClr val="FF0000"/>
                              </a:solidFill>
                              <a:effectLst/>
                              <a:latin typeface="+mn-lt"/>
                              <a:ea typeface="+mn-ea"/>
                              <a:cs typeface="+mn-cs"/>
                            </a:rPr>
                            <a:t> P = 0,695</a:t>
                          </a:r>
                        </a:p>
                      </a:txBody>
                      <a:tcPr marL="53992" marR="53992" marT="26996" marB="26996"/>
                    </a:tc>
                    <a:tc>
                      <a:txBody>
                        <a:bodyPr/>
                        <a:lstStyle/>
                        <a:p>
                          <a:pPr lvl="0">
                            <a:buNone/>
                          </a:pPr>
                          <a:r>
                            <a:rPr lang="fr-CA" sz="900" b="0" i="0" u="none" strike="noStrike" noProof="0" err="1">
                              <a:latin typeface="Gill Sans MT"/>
                            </a:rPr>
                            <a:t>Mini-pilule</a:t>
                          </a:r>
                          <a:r>
                            <a:rPr lang="fr-CA" sz="900" b="0" i="0" u="none" strike="noStrike" noProof="0">
                              <a:latin typeface="Gill Sans MT"/>
                            </a:rPr>
                            <a:t>/implant vs </a:t>
                          </a:r>
                          <a:r>
                            <a:rPr lang="fr-CA" sz="900" b="0" i="0" u="none" strike="noStrike" noProof="0" err="1">
                              <a:latin typeface="Gill Sans MT"/>
                            </a:rPr>
                            <a:t>mirena</a:t>
                          </a:r>
                          <a:r>
                            <a:rPr lang="fr-CA" sz="900" b="0" i="0" u="none" strike="noStrike" noProof="0">
                              <a:latin typeface="Gill Sans MT"/>
                            </a:rPr>
                            <a:t> pour colonisation Candida (OR 0.1, CL 95% 0.006–1.7; </a:t>
                          </a:r>
                          <a:r>
                            <a:rPr lang="fr-CA" sz="900" b="0" i="0" u="none" strike="noStrike" noProof="0">
                              <a:solidFill>
                                <a:srgbClr val="00B050"/>
                              </a:solidFill>
                              <a:latin typeface="Gill Sans MT"/>
                            </a:rPr>
                            <a:t>p = 0.037</a:t>
                          </a:r>
                          <a:r>
                            <a:rPr lang="fr-CA" sz="900" b="0" i="0" u="none" strike="noStrike" noProof="0">
                              <a:latin typeface="Gill Sans MT"/>
                            </a:rPr>
                            <a:t>)</a:t>
                          </a:r>
                        </a:p>
                      </a:txBody>
                      <a:tcPr marL="53992" marR="53992" marT="26996" marB="26996"/>
                    </a:tc>
                    <a:tc>
                      <a:txBody>
                        <a:bodyPr/>
                        <a:lstStyle/>
                        <a:p>
                          <a:pPr lvl="0">
                            <a:buNone/>
                          </a:pPr>
                          <a:r>
                            <a:rPr lang="fr-CA" sz="900" kern="1200">
                              <a:solidFill>
                                <a:schemeClr val="tx1"/>
                              </a:solidFill>
                              <a:effectLst/>
                              <a:latin typeface="+mn-lt"/>
                              <a:ea typeface="+mn-ea"/>
                              <a:cs typeface="+mn-cs"/>
                            </a:rPr>
                            <a:t>Présence de candida pré et 2 moins post IUD</a:t>
                          </a:r>
                          <a:r>
                            <a:rPr lang="fr-CA" sz="900" kern="1200">
                              <a:solidFill>
                                <a:srgbClr val="FF0000"/>
                              </a:solidFill>
                              <a:effectLst/>
                              <a:latin typeface="+mn-lt"/>
                              <a:ea typeface="+mn-ea"/>
                              <a:cs typeface="+mn-cs"/>
                            </a:rPr>
                            <a:t> P = 1,000</a:t>
                          </a:r>
                          <a:endParaRPr lang="fr-CA" sz="900" b="0" i="0" u="none" strike="noStrike" noProof="0">
                            <a:latin typeface="Gill Sans MT"/>
                          </a:endParaRPr>
                        </a:p>
                      </a:txBody>
                      <a:tcPr marL="53992" marR="53992" marT="26996" marB="26996"/>
                    </a:tc>
                    <a:extLst>
                      <a:ext uri="{0D108BD9-81ED-4DB2-BD59-A6C34878D82A}">
                        <a16:rowId xmlns:a16="http://schemas.microsoft.com/office/drawing/2014/main" val="1579549892"/>
                      </a:ext>
                    </a:extLst>
                  </a:tr>
                  <a:tr h="1288432">
                    <a:tc>
                      <a:txBody>
                        <a:bodyPr/>
                        <a:lstStyle/>
                        <a:p>
                          <a:pPr algn="l" rtl="0" fontAlgn="base"/>
                          <a:r>
                            <a:rPr lang="en-CA" sz="900" b="0">
                              <a:effectLst/>
                            </a:rPr>
                            <a:t>Signification clinique</a:t>
                          </a:r>
                          <a:endParaRPr lang="en-CA" sz="900" b="0" i="0">
                            <a:effectLst/>
                          </a:endParaRPr>
                        </a:p>
                      </a:txBody>
                      <a:tcPr marL="53992" marR="53992" marT="26996" marB="26996"/>
                    </a:tc>
                    <a:tc>
                      <a:txBody>
                        <a:bodyPr/>
                        <a:lstStyle/>
                        <a:p>
                          <a:pPr fontAlgn="t"/>
                          <a:r>
                            <a:rPr lang="en-CA" sz="900">
                              <a:effectLst/>
                            </a:rPr>
                            <a:t>Possible lien avec nombre de partenaires du conjoint polygame</a:t>
                          </a:r>
                        </a:p>
                      </a:txBody>
                      <a:tcPr marL="53992" marR="53992" marT="26996" marB="26996"/>
                    </a:tc>
                    <a:tc>
                      <a:txBody>
                        <a:bodyPr/>
                        <a:lstStyle/>
                        <a:p>
                          <a:pPr lvl="0" rtl="0" fontAlgn="ctr"/>
                          <a:r>
                            <a:rPr lang="fr-CA" sz="900" kern="1200">
                              <a:solidFill>
                                <a:schemeClr val="dk1"/>
                              </a:solidFill>
                              <a:effectLst/>
                              <a:latin typeface="+mn-lt"/>
                              <a:ea typeface="+mn-ea"/>
                              <a:cs typeface="+mn-cs"/>
                            </a:rPr>
                            <a:t>Porter stérilet LNG plus de 2 ans ↑ candida </a:t>
                          </a:r>
                        </a:p>
                        <a:p>
                          <a:pPr lvl="0" rtl="0" fontAlgn="ctr"/>
                          <a:r>
                            <a:rPr lang="fr-CA" sz="900" kern="1200">
                              <a:solidFill>
                                <a:schemeClr val="dk1"/>
                              </a:solidFill>
                              <a:effectLst/>
                              <a:latin typeface="+mn-lt"/>
                              <a:ea typeface="+mn-ea"/>
                              <a:cs typeface="+mn-cs"/>
                            </a:rPr>
                            <a:t>Pour cuivre : pas de corrélation</a:t>
                          </a: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kern="1200">
                              <a:solidFill>
                                <a:schemeClr val="dk1"/>
                              </a:solidFill>
                              <a:effectLst/>
                              <a:latin typeface="+mn-lt"/>
                              <a:ea typeface="+mn-ea"/>
                              <a:cs typeface="+mn-cs"/>
                            </a:rPr>
                            <a:t>Pas conclusion significative pour la vulvovaginite à candida ou la présence de candida et le port du stérilet</a:t>
                          </a:r>
                        </a:p>
                        <a:p>
                          <a:pPr marL="0" marR="0" lvl="0" indent="0" algn="l">
                            <a:lnSpc>
                              <a:spcPct val="100000"/>
                            </a:lnSpc>
                            <a:spcBef>
                              <a:spcPts val="0"/>
                            </a:spcBef>
                            <a:spcAft>
                              <a:spcPts val="0"/>
                            </a:spcAft>
                            <a:buClrTx/>
                            <a:buSzTx/>
                            <a:buFontTx/>
                            <a:buNone/>
                          </a:pPr>
                          <a:r>
                            <a:rPr lang="fr-CA" sz="900" kern="1200">
                              <a:solidFill>
                                <a:schemeClr val="dk1"/>
                              </a:solidFill>
                              <a:effectLst/>
                              <a:latin typeface="+mn-lt"/>
                              <a:ea typeface="+mn-ea"/>
                              <a:cs typeface="+mn-cs"/>
                            </a:rPr>
                            <a:t>% plus élevé candida + chez IUD vs pas IUD (9,5% vs 5,6%) </a:t>
                          </a:r>
                        </a:p>
                      </a:txBody>
                      <a:tcPr marL="53992" marR="53992" marT="26996" marB="26996"/>
                    </a:tc>
                    <a:tc>
                      <a:txBody>
                        <a:bodyPr/>
                        <a:lstStyle/>
                        <a:p>
                          <a:endParaRPr lang="fr-FR"/>
                        </a:p>
                      </a:txBody>
                      <a:tcPr marL="53992" marR="53992" marT="26996" marB="26996">
                        <a:blipFill>
                          <a:blip r:embed="rId4"/>
                          <a:stretch>
                            <a:fillRect l="-229605" t="-189573" r="-52632" b="-139810"/>
                          </a:stretch>
                        </a:blipFill>
                      </a:tcPr>
                    </a:tc>
                    <a:tc>
                      <a:txBody>
                        <a:bodyPr/>
                        <a:lstStyle/>
                        <a:p>
                          <a:pPr marL="0" lvl="0" indent="0" algn="l">
                            <a:lnSpc>
                              <a:spcPct val="100000"/>
                            </a:lnSpc>
                            <a:spcBef>
                              <a:spcPts val="0"/>
                            </a:spcBef>
                            <a:spcAft>
                              <a:spcPts val="0"/>
                            </a:spcAft>
                            <a:buFont typeface="Arial" panose="020B0604020202020204" pitchFamily="34" charset="0"/>
                            <a:buNone/>
                          </a:pPr>
                          <a:r>
                            <a:rPr lang="fr-CA" sz="900" kern="1200">
                              <a:solidFill>
                                <a:schemeClr val="dk1"/>
                              </a:solidFill>
                              <a:effectLst/>
                              <a:latin typeface="+mn-lt"/>
                              <a:ea typeface="+mn-ea"/>
                              <a:cs typeface="+mn-cs"/>
                            </a:rPr>
                            <a:t>Mentionnent que 1-2 ans post-insertion risque de BV ou VVC serait 2nd aux HDV de la personne plutôt qu'avec le stérilet en soi </a:t>
                          </a:r>
                          <a:r>
                            <a:rPr lang="fr-CA" sz="900" kern="1200">
                              <a:solidFill>
                                <a:srgbClr val="FF0000"/>
                              </a:solidFill>
                              <a:effectLst/>
                              <a:latin typeface="+mn-lt"/>
                              <a:ea typeface="+mn-ea"/>
                              <a:cs typeface="+mn-cs"/>
                            </a:rPr>
                            <a:t>(pas étudié/prouvé)</a:t>
                          </a:r>
                          <a:endParaRPr lang="fr-CA" sz="900" b="0" i="0" u="none" strike="noStrike" noProof="0">
                            <a:latin typeface="Gill Sans MT"/>
                          </a:endParaRPr>
                        </a:p>
                      </a:txBody>
                      <a:tcPr marL="53992" marR="53992" marT="26996" marB="26996"/>
                    </a:tc>
                    <a:extLst>
                      <a:ext uri="{0D108BD9-81ED-4DB2-BD59-A6C34878D82A}">
                        <a16:rowId xmlns:a16="http://schemas.microsoft.com/office/drawing/2014/main" val="397352965"/>
                      </a:ext>
                    </a:extLst>
                  </a:tr>
                  <a:tr h="1151272">
                    <a:tc>
                      <a:txBody>
                        <a:bodyPr/>
                        <a:lstStyle/>
                        <a:p>
                          <a:pPr algn="l" rtl="0" fontAlgn="base"/>
                          <a:r>
                            <a:rPr lang="en-CA" sz="900" b="0">
                              <a:effectLst/>
                            </a:rPr>
                            <a:t>Principaux biais/faiblesses identifiés</a:t>
                          </a:r>
                          <a:endParaRPr lang="en-CA" sz="900" b="0" i="0">
                            <a:effectLst/>
                          </a:endParaRPr>
                        </a:p>
                      </a:txBody>
                      <a:tcPr marL="53992" marR="53992" marT="26996" marB="26996"/>
                    </a:tc>
                    <a:tc>
                      <a:txBody>
                        <a:bodyPr/>
                        <a:lstStyle/>
                        <a:p>
                          <a:pPr fontAlgn="t"/>
                          <a:r>
                            <a:rPr lang="en-CA" sz="900" b="0">
                              <a:effectLst/>
                            </a:rPr>
                            <a:t>Multiples conclusions et confondants. Difficile de conclure sur des FDR réels et précis</a:t>
                          </a:r>
                        </a:p>
                        <a:p>
                          <a:pPr fontAlgn="t"/>
                          <a:r>
                            <a:rPr lang="en-CA" sz="900" b="0">
                              <a:effectLst/>
                            </a:rPr>
                            <a:t>Éthique : spéculum </a:t>
                          </a:r>
                        </a:p>
                        <a:p>
                          <a:pPr fontAlgn="t"/>
                          <a:r>
                            <a:rPr lang="en-CA" sz="900" b="0">
                              <a:effectLst/>
                            </a:rPr>
                            <a:t>Questionnaire face-à-face : Effet Hawthorne/biais de l’observateur</a:t>
                          </a:r>
                        </a:p>
                      </a:txBody>
                      <a:tcPr marL="53992" marR="53992" marT="26996" marB="269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900"/>
                            <a:t>Répartition inégale des échantillons</a:t>
                          </a:r>
                        </a:p>
                        <a:p>
                          <a:r>
                            <a:rPr lang="fr-CA" sz="900"/>
                            <a:t>Biais d’information : </a:t>
                          </a:r>
                        </a:p>
                        <a:p>
                          <a:r>
                            <a:rPr lang="fr-CA" sz="900"/>
                            <a:t>Pas de mention : corrélation entre prurit et présence de candida </a:t>
                          </a:r>
                        </a:p>
                        <a:p>
                          <a:r>
                            <a:rPr lang="fr-CA" sz="900"/>
                            <a:t>Pas de conclusion sur vaginite </a:t>
                          </a:r>
                          <a:r>
                            <a:rPr lang="fr-CA" sz="900" err="1"/>
                            <a:t>sx</a:t>
                          </a:r>
                          <a:endParaRPr lang="fr-CA" sz="900"/>
                        </a:p>
                      </a:txBody>
                      <a:tcPr marL="53992" marR="53992" marT="26996" marB="26996"/>
                    </a:tc>
                    <a:tc>
                      <a:txBody>
                        <a:bodyPr/>
                        <a:lstStyle/>
                        <a:p>
                          <a:r>
                            <a:rPr lang="fr-CA" sz="900" kern="1200">
                              <a:solidFill>
                                <a:schemeClr val="dk1"/>
                              </a:solidFill>
                              <a:effectLst/>
                              <a:latin typeface="+mn-lt"/>
                              <a:ea typeface="+mn-ea"/>
                              <a:cs typeface="+mn-cs"/>
                            </a:rPr>
                            <a:t>Pas de mention du type de stérilet en Turquie en 2014 (LNG vs cuivre?)</a:t>
                          </a:r>
                        </a:p>
                        <a:p>
                          <a:r>
                            <a:rPr lang="fr-CA" sz="900" kern="1200">
                              <a:solidFill>
                                <a:schemeClr val="dk1"/>
                              </a:solidFill>
                              <a:effectLst/>
                              <a:latin typeface="+mn-lt"/>
                              <a:ea typeface="+mn-ea"/>
                              <a:cs typeface="+mn-cs"/>
                            </a:rPr>
                            <a:t>N petit </a:t>
                          </a:r>
                        </a:p>
                        <a:p>
                          <a:r>
                            <a:rPr lang="fr-CA" sz="900" kern="1200">
                              <a:solidFill>
                                <a:schemeClr val="dk1"/>
                              </a:solidFill>
                              <a:effectLst/>
                              <a:latin typeface="+mn-lt"/>
                              <a:ea typeface="+mn-ea"/>
                              <a:cs typeface="+mn-cs"/>
                            </a:rPr>
                            <a:t>Étude faible devis</a:t>
                          </a:r>
                        </a:p>
                        <a:p>
                          <a:r>
                            <a:rPr lang="fr-CA" sz="900" kern="1200">
                              <a:solidFill>
                                <a:srgbClr val="FF0000"/>
                              </a:solidFill>
                              <a:effectLst/>
                              <a:latin typeface="+mn-lt"/>
                              <a:ea typeface="+mn-ea"/>
                              <a:cs typeface="+mn-cs"/>
                            </a:rPr>
                            <a:t>N’utilise pas résultat de culture pour analyse statistique</a:t>
                          </a:r>
                        </a:p>
                      </a:txBody>
                      <a:tcPr marL="53992" marR="53992" marT="26996" marB="26996"/>
                    </a:tc>
                    <a:tc>
                      <a:txBody>
                        <a:bodyPr/>
                        <a:lstStyle/>
                        <a:p>
                          <a:pPr marL="0" lvl="0" indent="0" algn="l">
                            <a:lnSpc>
                              <a:spcPct val="100000"/>
                            </a:lnSpc>
                            <a:spcBef>
                              <a:spcPts val="0"/>
                            </a:spcBef>
                            <a:spcAft>
                              <a:spcPts val="0"/>
                            </a:spcAft>
                            <a:buFont typeface="Calibri"/>
                            <a:buNone/>
                          </a:pPr>
                          <a:r>
                            <a:rPr lang="fr-CA" sz="900" b="0" i="0" u="none" strike="noStrike" noProof="0">
                              <a:latin typeface="Gill Sans MT"/>
                            </a:rPr>
                            <a:t>Étude de faible qualité (transversale)</a:t>
                          </a:r>
                        </a:p>
                        <a:p>
                          <a:pPr marL="0" lvl="0" indent="0" algn="l">
                            <a:lnSpc>
                              <a:spcPct val="100000"/>
                            </a:lnSpc>
                            <a:spcBef>
                              <a:spcPts val="0"/>
                            </a:spcBef>
                            <a:spcAft>
                              <a:spcPts val="0"/>
                            </a:spcAft>
                            <a:buFont typeface="Calibri"/>
                            <a:buNone/>
                          </a:pPr>
                          <a:r>
                            <a:rPr lang="fr-CA" sz="900" b="0" i="0" u="none" strike="noStrike" noProof="0">
                              <a:latin typeface="Gill Sans MT"/>
                            </a:rPr>
                            <a:t>Biais de rappel (infections dans la dernière année)</a:t>
                          </a:r>
                        </a:p>
                        <a:p>
                          <a:pPr marL="0" lvl="0" indent="0" algn="l">
                            <a:lnSpc>
                              <a:spcPct val="100000"/>
                            </a:lnSpc>
                            <a:spcBef>
                              <a:spcPts val="0"/>
                            </a:spcBef>
                            <a:spcAft>
                              <a:spcPts val="0"/>
                            </a:spcAft>
                            <a:buFont typeface="Calibri"/>
                            <a:buNone/>
                          </a:pPr>
                          <a:r>
                            <a:rPr lang="fr-CA" sz="900" b="0" i="0" u="none" strike="noStrike" noProof="0">
                              <a:latin typeface="Gill Sans MT"/>
                            </a:rPr>
                            <a:t>Peu de femmes avec un stérilet de cuivre (n=6)</a:t>
                          </a:r>
                        </a:p>
                        <a:p>
                          <a:pPr marL="0" lvl="0" indent="0" algn="l">
                            <a:lnSpc>
                              <a:spcPct val="100000"/>
                            </a:lnSpc>
                            <a:spcBef>
                              <a:spcPts val="0"/>
                            </a:spcBef>
                            <a:spcAft>
                              <a:spcPts val="0"/>
                            </a:spcAft>
                            <a:buFont typeface="Calibri"/>
                            <a:buNone/>
                          </a:pPr>
                          <a:r>
                            <a:rPr lang="fr-CA" sz="900" b="0" i="0" u="none" strike="noStrike" noProof="0">
                              <a:latin typeface="Gill Sans MT"/>
                            </a:rPr>
                            <a:t>Pas de critères d’exclusion</a:t>
                          </a:r>
                        </a:p>
                        <a:p>
                          <a:pPr marL="0" lvl="0" indent="0" algn="l">
                            <a:lnSpc>
                              <a:spcPct val="100000"/>
                            </a:lnSpc>
                            <a:spcBef>
                              <a:spcPts val="0"/>
                            </a:spcBef>
                            <a:spcAft>
                              <a:spcPts val="0"/>
                            </a:spcAft>
                            <a:buFont typeface="Calibri"/>
                            <a:buNone/>
                          </a:pPr>
                          <a:r>
                            <a:rPr lang="fr-CA" sz="900" b="0" i="0" u="none" strike="noStrike" noProof="0">
                              <a:latin typeface="Gill Sans MT"/>
                            </a:rPr>
                            <a:t>Peu de résultats statistiquement significatifs</a:t>
                          </a:r>
                        </a:p>
                      </a:txBody>
                      <a:tcPr marL="53992" marR="53992" marT="26996" marB="26996"/>
                    </a:tc>
                    <a:tc>
                      <a:txBody>
                        <a:bodyPr/>
                        <a:lstStyle/>
                        <a:p>
                          <a:r>
                            <a:rPr lang="fr-CA" sz="900" kern="1200">
                              <a:solidFill>
                                <a:schemeClr val="dk1"/>
                              </a:solidFill>
                              <a:effectLst/>
                              <a:latin typeface="+mn-lt"/>
                              <a:ea typeface="+mn-ea"/>
                              <a:cs typeface="+mn-cs"/>
                            </a:rPr>
                            <a:t>Étude sur court terme</a:t>
                          </a:r>
                        </a:p>
                        <a:p>
                          <a:r>
                            <a:rPr lang="fr-CA" sz="900" kern="1200">
                              <a:solidFill>
                                <a:schemeClr val="dk1"/>
                              </a:solidFill>
                              <a:effectLst/>
                              <a:latin typeface="+mn-lt"/>
                              <a:ea typeface="+mn-ea"/>
                              <a:cs typeface="+mn-cs"/>
                            </a:rPr>
                            <a:t>Pas de groupe contrôle</a:t>
                          </a:r>
                        </a:p>
                        <a:p>
                          <a:r>
                            <a:rPr lang="fr-CA" sz="900" kern="1200">
                              <a:solidFill>
                                <a:schemeClr val="dk1"/>
                              </a:solidFill>
                              <a:effectLst/>
                              <a:latin typeface="+mn-lt"/>
                              <a:ea typeface="+mn-ea"/>
                              <a:cs typeface="+mn-cs"/>
                            </a:rPr>
                            <a:t>Échantillon limité (n = 60)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900" kern="1200">
                              <a:solidFill>
                                <a:schemeClr val="dk1"/>
                              </a:solidFill>
                              <a:effectLst/>
                              <a:latin typeface="+mn-lt"/>
                              <a:ea typeface="+mn-ea"/>
                              <a:cs typeface="+mn-cs"/>
                            </a:rPr>
                            <a:t>Biais de perception : Disent avoir force excellente d'étude</a:t>
                          </a:r>
                        </a:p>
                      </a:txBody>
                      <a:tcPr marL="53992" marR="53992" marT="26996" marB="26996"/>
                    </a:tc>
                    <a:extLst>
                      <a:ext uri="{0D108BD9-81ED-4DB2-BD59-A6C34878D82A}">
                        <a16:rowId xmlns:a16="http://schemas.microsoft.com/office/drawing/2014/main" val="3437982937"/>
                      </a:ext>
                    </a:extLst>
                  </a:tr>
                  <a:tr h="602632">
                    <a:tc>
                      <a:txBody>
                        <a:bodyPr/>
                        <a:lstStyle/>
                        <a:p>
                          <a:pPr algn="l" rtl="0" fontAlgn="base"/>
                          <a:r>
                            <a:rPr lang="en-CA" sz="900" b="0" i="0">
                              <a:effectLst/>
                            </a:rPr>
                            <a:t>Forces</a:t>
                          </a:r>
                        </a:p>
                      </a:txBody>
                      <a:tcPr marL="53992" marR="53992" marT="26996" marB="26996"/>
                    </a:tc>
                    <a:tc>
                      <a:txBody>
                        <a:bodyPr/>
                        <a:lstStyle/>
                        <a:p>
                          <a:pPr fontAlgn="t"/>
                          <a:r>
                            <a:rPr lang="en-CA" sz="900">
                              <a:effectLst/>
                            </a:rPr>
                            <a:t># participants</a:t>
                          </a:r>
                        </a:p>
                      </a:txBody>
                      <a:tcPr marL="53992" marR="53992" marT="26996" marB="26996"/>
                    </a:tc>
                    <a:tc>
                      <a:txBody>
                        <a:bodyPr/>
                        <a:lstStyle/>
                        <a:p>
                          <a:r>
                            <a:rPr lang="fr-CA" sz="900"/>
                            <a:t># participants, groupe contrôle</a:t>
                          </a:r>
                        </a:p>
                      </a:txBody>
                      <a:tcPr marL="53992" marR="53992" marT="26996" marB="26996"/>
                    </a:tc>
                    <a:tc>
                      <a:txBody>
                        <a:bodyPr/>
                        <a:lstStyle/>
                        <a:p>
                          <a:r>
                            <a:rPr lang="fr-CA" sz="900" kern="1200">
                              <a:solidFill>
                                <a:schemeClr val="dk1"/>
                              </a:solidFill>
                              <a:effectLst/>
                              <a:latin typeface="+mn-lt"/>
                              <a:ea typeface="+mn-ea"/>
                              <a:cs typeface="+mn-cs"/>
                            </a:rPr>
                            <a:t>Usage de méthodes </a:t>
                          </a:r>
                          <a:r>
                            <a:rPr lang="fr-CA" sz="900" kern="1200" err="1">
                              <a:solidFill>
                                <a:schemeClr val="dk1"/>
                              </a:solidFill>
                              <a:effectLst/>
                              <a:latin typeface="+mn-lt"/>
                              <a:ea typeface="+mn-ea"/>
                              <a:cs typeface="+mn-cs"/>
                            </a:rPr>
                            <a:t>Dx</a:t>
                          </a:r>
                          <a:r>
                            <a:rPr lang="fr-CA" sz="900" kern="1200">
                              <a:solidFill>
                                <a:schemeClr val="dk1"/>
                              </a:solidFill>
                              <a:effectLst/>
                              <a:latin typeface="+mn-lt"/>
                              <a:ea typeface="+mn-ea"/>
                              <a:cs typeface="+mn-cs"/>
                            </a:rPr>
                            <a:t> pour toutes les causes de leucorrhée anormale </a:t>
                          </a:r>
                        </a:p>
                        <a:p>
                          <a:r>
                            <a:rPr lang="fr-CA" sz="900" kern="1200">
                              <a:solidFill>
                                <a:srgbClr val="00B050"/>
                              </a:solidFill>
                              <a:effectLst/>
                              <a:latin typeface="+mn-lt"/>
                              <a:ea typeface="+mn-ea"/>
                              <a:cs typeface="+mn-cs"/>
                            </a:rPr>
                            <a:t>N’exclue pas les femmes avec FDR de candida</a:t>
                          </a:r>
                        </a:p>
                      </a:txBody>
                      <a:tcPr marL="53992" marR="53992" marT="26996" marB="26996"/>
                    </a:tc>
                    <a:tc>
                      <a:txBody>
                        <a:bodyPr/>
                        <a:lstStyle/>
                        <a:p>
                          <a:pPr marL="0" lvl="0" indent="0" algn="l">
                            <a:lnSpc>
                              <a:spcPct val="100000"/>
                            </a:lnSpc>
                            <a:spcBef>
                              <a:spcPts val="0"/>
                            </a:spcBef>
                            <a:spcAft>
                              <a:spcPts val="0"/>
                            </a:spcAft>
                            <a:buFont typeface="Calibri"/>
                            <a:buNone/>
                          </a:pPr>
                          <a:r>
                            <a:rPr lang="fr-CA" sz="900" b="0" i="0" u="none" strike="noStrike" noProof="0">
                              <a:latin typeface="Gill Sans MT"/>
                            </a:rPr>
                            <a:t>Présence de groupes contrôle (pas de contraception)</a:t>
                          </a:r>
                        </a:p>
                        <a:p>
                          <a:pPr marL="0" lvl="0" indent="0" algn="l">
                            <a:lnSpc>
                              <a:spcPct val="100000"/>
                            </a:lnSpc>
                            <a:spcBef>
                              <a:spcPts val="0"/>
                            </a:spcBef>
                            <a:spcAft>
                              <a:spcPts val="0"/>
                            </a:spcAft>
                            <a:buFont typeface="Calibri"/>
                            <a:buNone/>
                          </a:pPr>
                          <a:r>
                            <a:rPr lang="fr-CA" sz="900" b="0" i="0" u="none" strike="noStrike" noProof="0">
                              <a:latin typeface="Gill Sans MT"/>
                            </a:rPr>
                            <a:t>Nombre de patientes (248)</a:t>
                          </a:r>
                        </a:p>
                      </a:txBody>
                      <a:tcPr marL="53992" marR="53992" marT="26996" marB="26996"/>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kern="1200" err="1">
                              <a:solidFill>
                                <a:schemeClr val="dk1"/>
                              </a:solidFill>
                              <a:effectLst/>
                              <a:latin typeface="+mn-lt"/>
                              <a:ea typeface="+mn-ea"/>
                              <a:cs typeface="+mn-cs"/>
                            </a:rPr>
                            <a:t>Analyse</a:t>
                          </a:r>
                          <a:r>
                            <a:rPr lang="en-US" sz="900" kern="1200">
                              <a:solidFill>
                                <a:schemeClr val="dk1"/>
                              </a:solidFill>
                              <a:effectLst/>
                              <a:latin typeface="+mn-lt"/>
                              <a:ea typeface="+mn-ea"/>
                              <a:cs typeface="+mn-cs"/>
                            </a:rPr>
                            <a:t> de </a:t>
                          </a:r>
                          <a:r>
                            <a:rPr lang="en-US" sz="900" kern="1200" err="1">
                              <a:solidFill>
                                <a:schemeClr val="dk1"/>
                              </a:solidFill>
                              <a:effectLst/>
                              <a:latin typeface="+mn-lt"/>
                              <a:ea typeface="+mn-ea"/>
                              <a:cs typeface="+mn-cs"/>
                            </a:rPr>
                            <a:t>l'environnement</a:t>
                          </a:r>
                          <a:r>
                            <a:rPr lang="en-US" sz="900" kern="1200">
                              <a:solidFill>
                                <a:schemeClr val="dk1"/>
                              </a:solidFill>
                              <a:effectLst/>
                              <a:latin typeface="+mn-lt"/>
                              <a:ea typeface="+mn-ea"/>
                              <a:cs typeface="+mn-cs"/>
                            </a:rPr>
                            <a:t> vaginal/cervical </a:t>
                          </a:r>
                          <a:r>
                            <a:rPr lang="en-US" sz="900" kern="1200" err="1">
                              <a:solidFill>
                                <a:schemeClr val="dk1"/>
                              </a:solidFill>
                              <a:effectLst/>
                              <a:latin typeface="+mn-lt"/>
                              <a:ea typeface="+mn-ea"/>
                              <a:cs typeface="+mn-cs"/>
                            </a:rPr>
                            <a:t>en</a:t>
                          </a:r>
                          <a:r>
                            <a:rPr lang="en-US" sz="900" kern="1200">
                              <a:solidFill>
                                <a:schemeClr val="dk1"/>
                              </a:solidFill>
                              <a:effectLst/>
                              <a:latin typeface="+mn-lt"/>
                              <a:ea typeface="+mn-ea"/>
                              <a:cs typeface="+mn-cs"/>
                            </a:rPr>
                            <a:t> un tout </a:t>
                          </a:r>
                        </a:p>
                      </a:txBody>
                      <a:tcPr marL="53992" marR="53992" marT="26996" marB="26996"/>
                    </a:tc>
                    <a:extLst>
                      <a:ext uri="{0D108BD9-81ED-4DB2-BD59-A6C34878D82A}">
                        <a16:rowId xmlns:a16="http://schemas.microsoft.com/office/drawing/2014/main" val="958367585"/>
                      </a:ext>
                    </a:extLst>
                  </a:tr>
                </a:tbl>
              </a:graphicData>
            </a:graphic>
          </p:graphicFrame>
        </mc:Fallback>
      </mc:AlternateContent>
    </p:spTree>
    <p:extLst>
      <p:ext uri="{BB962C8B-B14F-4D97-AF65-F5344CB8AC3E}">
        <p14:creationId xmlns:p14="http://schemas.microsoft.com/office/powerpoint/2010/main" val="96232744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Parce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{05EEBCB5-FFE0-884C-8DE3-8AF0843DFA09}tf10001120</Template>
  <TotalTime>1</TotalTime>
  <Words>6099</Words>
  <Application>Microsoft Macintosh PowerPoint</Application>
  <PresentationFormat>Grand écran</PresentationFormat>
  <Paragraphs>740</Paragraphs>
  <Slides>21</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Arial,Sans-Serif</vt:lpstr>
      <vt:lpstr>Calibri</vt:lpstr>
      <vt:lpstr>Calibri,Sans-Serif</vt:lpstr>
      <vt:lpstr>Cambria Math</vt:lpstr>
      <vt:lpstr>Gill Sans MT</vt:lpstr>
      <vt:lpstr>Parcel</vt:lpstr>
      <vt:lpstr>Le stérilet est-il un facteur de risque pour la vulvovaginite à Candida?</vt:lpstr>
      <vt:lpstr>Déroulement de la présentation</vt:lpstr>
      <vt:lpstr>Introduction – vulvovaginite</vt:lpstr>
      <vt:lpstr>Introduction – stérilet</vt:lpstr>
      <vt:lpstr>Méthodologie</vt:lpstr>
      <vt:lpstr>Analyse des articles</vt:lpstr>
      <vt:lpstr>Présentation PowerPoint</vt:lpstr>
      <vt:lpstr>Présentation PowerPoint</vt:lpstr>
      <vt:lpstr>Présentation PowerPoint</vt:lpstr>
      <vt:lpstr>Eleuterio Junior et al (2020)</vt:lpstr>
      <vt:lpstr>Songur dali et al (2015)</vt:lpstr>
      <vt:lpstr>Présentation PowerPoint</vt:lpstr>
      <vt:lpstr>Présentation PowerPoint</vt:lpstr>
      <vt:lpstr>Présentation PowerPoint</vt:lpstr>
      <vt:lpstr>Présentation PowerPoint</vt:lpstr>
      <vt:lpstr>Ghislain Donders et al (2018)</vt:lpstr>
      <vt:lpstr>Moradi et al (2019)</vt:lpstr>
      <vt:lpstr>Forces des études</vt:lpstr>
      <vt:lpstr>Faiblesses des études</vt:lpstr>
      <vt:lpstr>Conclusion</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Eugénie Blondeau</cp:lastModifiedBy>
  <cp:revision>5</cp:revision>
  <dcterms:created xsi:type="dcterms:W3CDTF">2023-03-09T17:35:31Z</dcterms:created>
  <dcterms:modified xsi:type="dcterms:W3CDTF">2023-05-29T03:16:40Z</dcterms:modified>
</cp:coreProperties>
</file>