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5" r:id="rId5"/>
    <p:sldId id="326" r:id="rId6"/>
    <p:sldId id="296" r:id="rId7"/>
    <p:sldId id="306" r:id="rId8"/>
    <p:sldId id="317" r:id="rId9"/>
    <p:sldId id="318" r:id="rId10"/>
    <p:sldId id="319" r:id="rId11"/>
    <p:sldId id="312" r:id="rId12"/>
    <p:sldId id="320" r:id="rId13"/>
    <p:sldId id="323" r:id="rId14"/>
    <p:sldId id="321" r:id="rId15"/>
    <p:sldId id="322" r:id="rId16"/>
    <p:sldId id="310" r:id="rId17"/>
    <p:sldId id="31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879" autoAdjust="0"/>
  </p:normalViewPr>
  <p:slideViewPr>
    <p:cSldViewPr snapToGrid="0">
      <p:cViewPr>
        <p:scale>
          <a:sx n="45" d="100"/>
          <a:sy n="45" d="100"/>
        </p:scale>
        <p:origin x="1506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3C6BF8-7379-42E4-9F15-783089280B06}" type="doc">
      <dgm:prSet loTypeId="urn:microsoft.com/office/officeart/2005/8/layout/vProcess5" loCatId="process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D01058B-1704-4CB6-AC7B-DFB53261CEEC}">
      <dgm:prSet/>
      <dgm:spPr/>
      <dgm:t>
        <a:bodyPr/>
        <a:lstStyle/>
        <a:p>
          <a:r>
            <a:rPr lang="fr-CA"/>
            <a:t>Revue de littérature à partir de la base de données PubMed. </a:t>
          </a:r>
          <a:endParaRPr lang="en-US"/>
        </a:p>
      </dgm:t>
    </dgm:pt>
    <dgm:pt modelId="{4FA3840B-340D-40C8-8409-2DD5F56B9E70}" type="parTrans" cxnId="{83A802D6-CA22-40F6-B35D-3A6D0B7E0D70}">
      <dgm:prSet/>
      <dgm:spPr/>
      <dgm:t>
        <a:bodyPr/>
        <a:lstStyle/>
        <a:p>
          <a:endParaRPr lang="en-US"/>
        </a:p>
      </dgm:t>
    </dgm:pt>
    <dgm:pt modelId="{7F41E479-A615-4C09-AED1-D3861B6645DB}" type="sibTrans" cxnId="{83A802D6-CA22-40F6-B35D-3A6D0B7E0D70}">
      <dgm:prSet/>
      <dgm:spPr/>
      <dgm:t>
        <a:bodyPr/>
        <a:lstStyle/>
        <a:p>
          <a:endParaRPr lang="en-US"/>
        </a:p>
      </dgm:t>
    </dgm:pt>
    <dgm:pt modelId="{5E749194-6E30-4B4C-A44E-CBAFEA8FB301}">
      <dgm:prSet/>
      <dgm:spPr/>
      <dgm:t>
        <a:bodyPr/>
        <a:lstStyle/>
        <a:p>
          <a:r>
            <a:rPr lang="fr-FR"/>
            <a:t>Mots clés MESH ("natural childbirth"[MeSH Terms] OR waterbirth [Text Word] OR immersion [Text Word]) AND "Perineum/injuries"[Mesh]) </a:t>
          </a:r>
          <a:endParaRPr lang="en-US"/>
        </a:p>
      </dgm:t>
    </dgm:pt>
    <dgm:pt modelId="{EA8225A3-7DDB-4EE8-A9E2-E560BD1724EF}" type="parTrans" cxnId="{2995E98F-1426-4F6B-8DD4-FD775041B009}">
      <dgm:prSet/>
      <dgm:spPr/>
      <dgm:t>
        <a:bodyPr/>
        <a:lstStyle/>
        <a:p>
          <a:endParaRPr lang="en-US"/>
        </a:p>
      </dgm:t>
    </dgm:pt>
    <dgm:pt modelId="{DBAFC309-3CE9-4B9F-A763-A4750825F5B3}" type="sibTrans" cxnId="{2995E98F-1426-4F6B-8DD4-FD775041B009}">
      <dgm:prSet/>
      <dgm:spPr/>
      <dgm:t>
        <a:bodyPr/>
        <a:lstStyle/>
        <a:p>
          <a:endParaRPr lang="en-US"/>
        </a:p>
      </dgm:t>
    </dgm:pt>
    <dgm:pt modelId="{35A24788-E7B5-4262-8829-33106738B1AC}">
      <dgm:prSet/>
      <dgm:spPr/>
      <dgm:t>
        <a:bodyPr/>
        <a:lstStyle/>
        <a:p>
          <a:r>
            <a:rPr lang="fr-CA"/>
            <a:t>Limites : articles publiés au cours des 10 années antérieures </a:t>
          </a:r>
          <a:endParaRPr lang="en-US"/>
        </a:p>
      </dgm:t>
    </dgm:pt>
    <dgm:pt modelId="{A0389670-00F8-4AF8-8CAC-0C82FA229462}" type="parTrans" cxnId="{1AD5F0CD-5734-4732-A727-083CFC753C3C}">
      <dgm:prSet/>
      <dgm:spPr/>
      <dgm:t>
        <a:bodyPr/>
        <a:lstStyle/>
        <a:p>
          <a:endParaRPr lang="en-US"/>
        </a:p>
      </dgm:t>
    </dgm:pt>
    <dgm:pt modelId="{03CE6DF4-7DD3-4525-B745-529B8873BA64}" type="sibTrans" cxnId="{1AD5F0CD-5734-4732-A727-083CFC753C3C}">
      <dgm:prSet/>
      <dgm:spPr/>
      <dgm:t>
        <a:bodyPr/>
        <a:lstStyle/>
        <a:p>
          <a:endParaRPr lang="en-US"/>
        </a:p>
      </dgm:t>
    </dgm:pt>
    <dgm:pt modelId="{A6EBBBE6-BF83-4203-92EA-A7D259D1C930}">
      <dgm:prSet/>
      <dgm:spPr/>
      <dgm:t>
        <a:bodyPr/>
        <a:lstStyle/>
        <a:p>
          <a:r>
            <a:rPr lang="fr-CA"/>
            <a:t>l’identification de 15 articles. 5 articles ont été retenus pour l’analyse.</a:t>
          </a:r>
          <a:endParaRPr lang="en-US"/>
        </a:p>
      </dgm:t>
    </dgm:pt>
    <dgm:pt modelId="{7572FCA0-EDD7-4CA0-A23E-4583DBB8B14F}" type="parTrans" cxnId="{8AB713CB-33A7-4AE1-8F6C-E3A18A162705}">
      <dgm:prSet/>
      <dgm:spPr/>
      <dgm:t>
        <a:bodyPr/>
        <a:lstStyle/>
        <a:p>
          <a:endParaRPr lang="en-US"/>
        </a:p>
      </dgm:t>
    </dgm:pt>
    <dgm:pt modelId="{6C55772E-4F9A-4977-86F2-76FC6F7606BE}" type="sibTrans" cxnId="{8AB713CB-33A7-4AE1-8F6C-E3A18A162705}">
      <dgm:prSet/>
      <dgm:spPr/>
      <dgm:t>
        <a:bodyPr/>
        <a:lstStyle/>
        <a:p>
          <a:endParaRPr lang="en-US"/>
        </a:p>
      </dgm:t>
    </dgm:pt>
    <dgm:pt modelId="{1844954B-BCCC-48E7-9687-46C297E91426}" type="pres">
      <dgm:prSet presAssocID="{543C6BF8-7379-42E4-9F15-783089280B06}" presName="outerComposite" presStyleCnt="0">
        <dgm:presLayoutVars>
          <dgm:chMax val="5"/>
          <dgm:dir/>
          <dgm:resizeHandles val="exact"/>
        </dgm:presLayoutVars>
      </dgm:prSet>
      <dgm:spPr/>
    </dgm:pt>
    <dgm:pt modelId="{F103E2DB-BBC5-41B7-AB43-86A1F29C5274}" type="pres">
      <dgm:prSet presAssocID="{543C6BF8-7379-42E4-9F15-783089280B06}" presName="dummyMaxCanvas" presStyleCnt="0">
        <dgm:presLayoutVars/>
      </dgm:prSet>
      <dgm:spPr/>
    </dgm:pt>
    <dgm:pt modelId="{EDCEE1C2-3518-49F3-B6E4-4B92BBB28B5A}" type="pres">
      <dgm:prSet presAssocID="{543C6BF8-7379-42E4-9F15-783089280B06}" presName="FourNodes_1" presStyleLbl="node1" presStyleIdx="0" presStyleCnt="4">
        <dgm:presLayoutVars>
          <dgm:bulletEnabled val="1"/>
        </dgm:presLayoutVars>
      </dgm:prSet>
      <dgm:spPr/>
    </dgm:pt>
    <dgm:pt modelId="{91D9B462-2D3B-424C-B572-2CBF7C154BC4}" type="pres">
      <dgm:prSet presAssocID="{543C6BF8-7379-42E4-9F15-783089280B06}" presName="FourNodes_2" presStyleLbl="node1" presStyleIdx="1" presStyleCnt="4">
        <dgm:presLayoutVars>
          <dgm:bulletEnabled val="1"/>
        </dgm:presLayoutVars>
      </dgm:prSet>
      <dgm:spPr/>
    </dgm:pt>
    <dgm:pt modelId="{2D55E901-45E0-4587-B729-56637816B813}" type="pres">
      <dgm:prSet presAssocID="{543C6BF8-7379-42E4-9F15-783089280B06}" presName="FourNodes_3" presStyleLbl="node1" presStyleIdx="2" presStyleCnt="4">
        <dgm:presLayoutVars>
          <dgm:bulletEnabled val="1"/>
        </dgm:presLayoutVars>
      </dgm:prSet>
      <dgm:spPr/>
    </dgm:pt>
    <dgm:pt modelId="{59C8FDC5-67F0-44F0-A9F5-C3A6CE5E2E5F}" type="pres">
      <dgm:prSet presAssocID="{543C6BF8-7379-42E4-9F15-783089280B06}" presName="FourNodes_4" presStyleLbl="node1" presStyleIdx="3" presStyleCnt="4">
        <dgm:presLayoutVars>
          <dgm:bulletEnabled val="1"/>
        </dgm:presLayoutVars>
      </dgm:prSet>
      <dgm:spPr/>
    </dgm:pt>
    <dgm:pt modelId="{9AD1A40F-12BF-42E1-8AE6-B148B8366F11}" type="pres">
      <dgm:prSet presAssocID="{543C6BF8-7379-42E4-9F15-783089280B06}" presName="FourConn_1-2" presStyleLbl="fgAccFollowNode1" presStyleIdx="0" presStyleCnt="3">
        <dgm:presLayoutVars>
          <dgm:bulletEnabled val="1"/>
        </dgm:presLayoutVars>
      </dgm:prSet>
      <dgm:spPr/>
    </dgm:pt>
    <dgm:pt modelId="{7E821DD9-E892-44F0-B375-38E720CB898E}" type="pres">
      <dgm:prSet presAssocID="{543C6BF8-7379-42E4-9F15-783089280B06}" presName="FourConn_2-3" presStyleLbl="fgAccFollowNode1" presStyleIdx="1" presStyleCnt="3">
        <dgm:presLayoutVars>
          <dgm:bulletEnabled val="1"/>
        </dgm:presLayoutVars>
      </dgm:prSet>
      <dgm:spPr/>
    </dgm:pt>
    <dgm:pt modelId="{EA05C758-3A3C-44A5-9D0C-895E39F679F1}" type="pres">
      <dgm:prSet presAssocID="{543C6BF8-7379-42E4-9F15-783089280B06}" presName="FourConn_3-4" presStyleLbl="fgAccFollowNode1" presStyleIdx="2" presStyleCnt="3">
        <dgm:presLayoutVars>
          <dgm:bulletEnabled val="1"/>
        </dgm:presLayoutVars>
      </dgm:prSet>
      <dgm:spPr/>
    </dgm:pt>
    <dgm:pt modelId="{A0DA46D1-5645-4065-B74C-A2ACB8B01EBA}" type="pres">
      <dgm:prSet presAssocID="{543C6BF8-7379-42E4-9F15-783089280B06}" presName="FourNodes_1_text" presStyleLbl="node1" presStyleIdx="3" presStyleCnt="4">
        <dgm:presLayoutVars>
          <dgm:bulletEnabled val="1"/>
        </dgm:presLayoutVars>
      </dgm:prSet>
      <dgm:spPr/>
    </dgm:pt>
    <dgm:pt modelId="{F7D810C5-DD74-4F05-ABEA-5F7CD776A06E}" type="pres">
      <dgm:prSet presAssocID="{543C6BF8-7379-42E4-9F15-783089280B06}" presName="FourNodes_2_text" presStyleLbl="node1" presStyleIdx="3" presStyleCnt="4">
        <dgm:presLayoutVars>
          <dgm:bulletEnabled val="1"/>
        </dgm:presLayoutVars>
      </dgm:prSet>
      <dgm:spPr/>
    </dgm:pt>
    <dgm:pt modelId="{0FB682D8-BC18-4D39-8516-53BD035EDA4B}" type="pres">
      <dgm:prSet presAssocID="{543C6BF8-7379-42E4-9F15-783089280B06}" presName="FourNodes_3_text" presStyleLbl="node1" presStyleIdx="3" presStyleCnt="4">
        <dgm:presLayoutVars>
          <dgm:bulletEnabled val="1"/>
        </dgm:presLayoutVars>
      </dgm:prSet>
      <dgm:spPr/>
    </dgm:pt>
    <dgm:pt modelId="{0DB1978C-298D-4275-A798-C10151A2A468}" type="pres">
      <dgm:prSet presAssocID="{543C6BF8-7379-42E4-9F15-783089280B0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E341A18-118F-4617-AC38-5B92D1C0C0AF}" type="presOf" srcId="{35A24788-E7B5-4262-8829-33106738B1AC}" destId="{0FB682D8-BC18-4D39-8516-53BD035EDA4B}" srcOrd="1" destOrd="0" presId="urn:microsoft.com/office/officeart/2005/8/layout/vProcess5"/>
    <dgm:cxn modelId="{0E2E973A-9731-4ECE-8455-E194803C8EFE}" type="presOf" srcId="{543C6BF8-7379-42E4-9F15-783089280B06}" destId="{1844954B-BCCC-48E7-9687-46C297E91426}" srcOrd="0" destOrd="0" presId="urn:microsoft.com/office/officeart/2005/8/layout/vProcess5"/>
    <dgm:cxn modelId="{D5BA305B-C875-4B27-9C1D-69F2C4E60FDF}" type="presOf" srcId="{7F41E479-A615-4C09-AED1-D3861B6645DB}" destId="{9AD1A40F-12BF-42E1-8AE6-B148B8366F11}" srcOrd="0" destOrd="0" presId="urn:microsoft.com/office/officeart/2005/8/layout/vProcess5"/>
    <dgm:cxn modelId="{7119F356-CA4C-43BE-8B9D-B255E2D1FB72}" type="presOf" srcId="{5E749194-6E30-4B4C-A44E-CBAFEA8FB301}" destId="{91D9B462-2D3B-424C-B572-2CBF7C154BC4}" srcOrd="0" destOrd="0" presId="urn:microsoft.com/office/officeart/2005/8/layout/vProcess5"/>
    <dgm:cxn modelId="{4C2E3B87-1C0D-4699-9C1D-501E2DDB21F0}" type="presOf" srcId="{A6EBBBE6-BF83-4203-92EA-A7D259D1C930}" destId="{59C8FDC5-67F0-44F0-A9F5-C3A6CE5E2E5F}" srcOrd="0" destOrd="0" presId="urn:microsoft.com/office/officeart/2005/8/layout/vProcess5"/>
    <dgm:cxn modelId="{2995E98F-1426-4F6B-8DD4-FD775041B009}" srcId="{543C6BF8-7379-42E4-9F15-783089280B06}" destId="{5E749194-6E30-4B4C-A44E-CBAFEA8FB301}" srcOrd="1" destOrd="0" parTransId="{EA8225A3-7DDB-4EE8-A9E2-E560BD1724EF}" sibTransId="{DBAFC309-3CE9-4B9F-A763-A4750825F5B3}"/>
    <dgm:cxn modelId="{51AD049C-8F98-4A25-9FDE-326028E1733A}" type="presOf" srcId="{3D01058B-1704-4CB6-AC7B-DFB53261CEEC}" destId="{A0DA46D1-5645-4065-B74C-A2ACB8B01EBA}" srcOrd="1" destOrd="0" presId="urn:microsoft.com/office/officeart/2005/8/layout/vProcess5"/>
    <dgm:cxn modelId="{7C0F8FA7-F354-4766-B882-C75E639572FD}" type="presOf" srcId="{03CE6DF4-7DD3-4525-B745-529B8873BA64}" destId="{EA05C758-3A3C-44A5-9D0C-895E39F679F1}" srcOrd="0" destOrd="0" presId="urn:microsoft.com/office/officeart/2005/8/layout/vProcess5"/>
    <dgm:cxn modelId="{B43C49C0-F36D-4B9A-B31A-BC8BAA5934E2}" type="presOf" srcId="{35A24788-E7B5-4262-8829-33106738B1AC}" destId="{2D55E901-45E0-4587-B729-56637816B813}" srcOrd="0" destOrd="0" presId="urn:microsoft.com/office/officeart/2005/8/layout/vProcess5"/>
    <dgm:cxn modelId="{8AB713CB-33A7-4AE1-8F6C-E3A18A162705}" srcId="{543C6BF8-7379-42E4-9F15-783089280B06}" destId="{A6EBBBE6-BF83-4203-92EA-A7D259D1C930}" srcOrd="3" destOrd="0" parTransId="{7572FCA0-EDD7-4CA0-A23E-4583DBB8B14F}" sibTransId="{6C55772E-4F9A-4977-86F2-76FC6F7606BE}"/>
    <dgm:cxn modelId="{1AD5F0CD-5734-4732-A727-083CFC753C3C}" srcId="{543C6BF8-7379-42E4-9F15-783089280B06}" destId="{35A24788-E7B5-4262-8829-33106738B1AC}" srcOrd="2" destOrd="0" parTransId="{A0389670-00F8-4AF8-8CAC-0C82FA229462}" sibTransId="{03CE6DF4-7DD3-4525-B745-529B8873BA64}"/>
    <dgm:cxn modelId="{83A802D6-CA22-40F6-B35D-3A6D0B7E0D70}" srcId="{543C6BF8-7379-42E4-9F15-783089280B06}" destId="{3D01058B-1704-4CB6-AC7B-DFB53261CEEC}" srcOrd="0" destOrd="0" parTransId="{4FA3840B-340D-40C8-8409-2DD5F56B9E70}" sibTransId="{7F41E479-A615-4C09-AED1-D3861B6645DB}"/>
    <dgm:cxn modelId="{C01D0DDC-9D14-4715-AEF2-47610708E5D9}" type="presOf" srcId="{5E749194-6E30-4B4C-A44E-CBAFEA8FB301}" destId="{F7D810C5-DD74-4F05-ABEA-5F7CD776A06E}" srcOrd="1" destOrd="0" presId="urn:microsoft.com/office/officeart/2005/8/layout/vProcess5"/>
    <dgm:cxn modelId="{D488CFE4-51D4-4E84-BCED-FE1B2E75B3E8}" type="presOf" srcId="{A6EBBBE6-BF83-4203-92EA-A7D259D1C930}" destId="{0DB1978C-298D-4275-A798-C10151A2A468}" srcOrd="1" destOrd="0" presId="urn:microsoft.com/office/officeart/2005/8/layout/vProcess5"/>
    <dgm:cxn modelId="{3D27B8F4-69CA-40ED-BE80-48BBE7DF8F76}" type="presOf" srcId="{DBAFC309-3CE9-4B9F-A763-A4750825F5B3}" destId="{7E821DD9-E892-44F0-B375-38E720CB898E}" srcOrd="0" destOrd="0" presId="urn:microsoft.com/office/officeart/2005/8/layout/vProcess5"/>
    <dgm:cxn modelId="{AA714BFE-AD92-4F59-AE9F-C127901A904C}" type="presOf" srcId="{3D01058B-1704-4CB6-AC7B-DFB53261CEEC}" destId="{EDCEE1C2-3518-49F3-B6E4-4B92BBB28B5A}" srcOrd="0" destOrd="0" presId="urn:microsoft.com/office/officeart/2005/8/layout/vProcess5"/>
    <dgm:cxn modelId="{0BBF10BE-1586-4FAE-A1DC-01C69409EBB7}" type="presParOf" srcId="{1844954B-BCCC-48E7-9687-46C297E91426}" destId="{F103E2DB-BBC5-41B7-AB43-86A1F29C5274}" srcOrd="0" destOrd="0" presId="urn:microsoft.com/office/officeart/2005/8/layout/vProcess5"/>
    <dgm:cxn modelId="{9A29FBC7-1B88-4914-A2B1-5EF227C4136D}" type="presParOf" srcId="{1844954B-BCCC-48E7-9687-46C297E91426}" destId="{EDCEE1C2-3518-49F3-B6E4-4B92BBB28B5A}" srcOrd="1" destOrd="0" presId="urn:microsoft.com/office/officeart/2005/8/layout/vProcess5"/>
    <dgm:cxn modelId="{36AC4D5C-877D-425B-AE85-052DF1A15C5F}" type="presParOf" srcId="{1844954B-BCCC-48E7-9687-46C297E91426}" destId="{91D9B462-2D3B-424C-B572-2CBF7C154BC4}" srcOrd="2" destOrd="0" presId="urn:microsoft.com/office/officeart/2005/8/layout/vProcess5"/>
    <dgm:cxn modelId="{DFA62A09-E8B8-461D-88E0-2D86ECDC2B3E}" type="presParOf" srcId="{1844954B-BCCC-48E7-9687-46C297E91426}" destId="{2D55E901-45E0-4587-B729-56637816B813}" srcOrd="3" destOrd="0" presId="urn:microsoft.com/office/officeart/2005/8/layout/vProcess5"/>
    <dgm:cxn modelId="{B84C6913-3119-4FCE-A195-4EA15FC1FF92}" type="presParOf" srcId="{1844954B-BCCC-48E7-9687-46C297E91426}" destId="{59C8FDC5-67F0-44F0-A9F5-C3A6CE5E2E5F}" srcOrd="4" destOrd="0" presId="urn:microsoft.com/office/officeart/2005/8/layout/vProcess5"/>
    <dgm:cxn modelId="{A45CA1D3-2453-452B-9400-06C83C9462F1}" type="presParOf" srcId="{1844954B-BCCC-48E7-9687-46C297E91426}" destId="{9AD1A40F-12BF-42E1-8AE6-B148B8366F11}" srcOrd="5" destOrd="0" presId="urn:microsoft.com/office/officeart/2005/8/layout/vProcess5"/>
    <dgm:cxn modelId="{0DC768AC-019B-4F26-90BF-D812E532FB68}" type="presParOf" srcId="{1844954B-BCCC-48E7-9687-46C297E91426}" destId="{7E821DD9-E892-44F0-B375-38E720CB898E}" srcOrd="6" destOrd="0" presId="urn:microsoft.com/office/officeart/2005/8/layout/vProcess5"/>
    <dgm:cxn modelId="{A389DD4A-661B-4AAA-B85D-4A086335FDA2}" type="presParOf" srcId="{1844954B-BCCC-48E7-9687-46C297E91426}" destId="{EA05C758-3A3C-44A5-9D0C-895E39F679F1}" srcOrd="7" destOrd="0" presId="urn:microsoft.com/office/officeart/2005/8/layout/vProcess5"/>
    <dgm:cxn modelId="{A6322F54-9763-4DD3-A0AE-FEA0F8067237}" type="presParOf" srcId="{1844954B-BCCC-48E7-9687-46C297E91426}" destId="{A0DA46D1-5645-4065-B74C-A2ACB8B01EBA}" srcOrd="8" destOrd="0" presId="urn:microsoft.com/office/officeart/2005/8/layout/vProcess5"/>
    <dgm:cxn modelId="{6FA8D52A-D212-4B87-9CCC-C43EC3170E14}" type="presParOf" srcId="{1844954B-BCCC-48E7-9687-46C297E91426}" destId="{F7D810C5-DD74-4F05-ABEA-5F7CD776A06E}" srcOrd="9" destOrd="0" presId="urn:microsoft.com/office/officeart/2005/8/layout/vProcess5"/>
    <dgm:cxn modelId="{A08FCCE6-F763-4C15-8C80-ECD4595288CE}" type="presParOf" srcId="{1844954B-BCCC-48E7-9687-46C297E91426}" destId="{0FB682D8-BC18-4D39-8516-53BD035EDA4B}" srcOrd="10" destOrd="0" presId="urn:microsoft.com/office/officeart/2005/8/layout/vProcess5"/>
    <dgm:cxn modelId="{3CCB1A1A-5283-4878-8A27-972820D11FB3}" type="presParOf" srcId="{1844954B-BCCC-48E7-9687-46C297E91426}" destId="{0DB1978C-298D-4275-A798-C10151A2A46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EE1C2-3518-49F3-B6E4-4B92BBB28B5A}">
      <dsp:nvSpPr>
        <dsp:cNvPr id="0" name=""/>
        <dsp:cNvSpPr/>
      </dsp:nvSpPr>
      <dsp:spPr>
        <a:xfrm>
          <a:off x="0" y="0"/>
          <a:ext cx="8778240" cy="1005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Revue de littérature à partir de la base de données PubMed. </a:t>
          </a:r>
          <a:endParaRPr lang="en-US" sz="2000" kern="1200"/>
        </a:p>
      </dsp:txBody>
      <dsp:txXfrm>
        <a:off x="29460" y="29460"/>
        <a:ext cx="7607866" cy="946920"/>
      </dsp:txXfrm>
    </dsp:sp>
    <dsp:sp modelId="{91D9B462-2D3B-424C-B572-2CBF7C154BC4}">
      <dsp:nvSpPr>
        <dsp:cNvPr id="0" name=""/>
        <dsp:cNvSpPr/>
      </dsp:nvSpPr>
      <dsp:spPr>
        <a:xfrm>
          <a:off x="735177" y="1188720"/>
          <a:ext cx="8778240" cy="1005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Mots clés MESH ("natural childbirth"[MeSH Terms] OR waterbirth [Text Word] OR immersion [Text Word]) AND "Perineum/injuries"[Mesh]) </a:t>
          </a:r>
          <a:endParaRPr lang="en-US" sz="2000" kern="1200"/>
        </a:p>
      </dsp:txBody>
      <dsp:txXfrm>
        <a:off x="764637" y="1218180"/>
        <a:ext cx="7330346" cy="946920"/>
      </dsp:txXfrm>
    </dsp:sp>
    <dsp:sp modelId="{2D55E901-45E0-4587-B729-56637816B813}">
      <dsp:nvSpPr>
        <dsp:cNvPr id="0" name=""/>
        <dsp:cNvSpPr/>
      </dsp:nvSpPr>
      <dsp:spPr>
        <a:xfrm>
          <a:off x="1459382" y="2377440"/>
          <a:ext cx="8778240" cy="1005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Limites : articles publiés au cours des 10 années antérieures </a:t>
          </a:r>
          <a:endParaRPr lang="en-US" sz="2000" kern="1200"/>
        </a:p>
      </dsp:txBody>
      <dsp:txXfrm>
        <a:off x="1488842" y="2406900"/>
        <a:ext cx="7341319" cy="946920"/>
      </dsp:txXfrm>
    </dsp:sp>
    <dsp:sp modelId="{59C8FDC5-67F0-44F0-A9F5-C3A6CE5E2E5F}">
      <dsp:nvSpPr>
        <dsp:cNvPr id="0" name=""/>
        <dsp:cNvSpPr/>
      </dsp:nvSpPr>
      <dsp:spPr>
        <a:xfrm>
          <a:off x="2194559" y="3566160"/>
          <a:ext cx="8778240" cy="1005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l’identification de 15 articles. 5 articles ont été retenus pour l’analyse.</a:t>
          </a:r>
          <a:endParaRPr lang="en-US" sz="2000" kern="1200"/>
        </a:p>
      </dsp:txBody>
      <dsp:txXfrm>
        <a:off x="2224019" y="3595620"/>
        <a:ext cx="7330346" cy="946920"/>
      </dsp:txXfrm>
    </dsp:sp>
    <dsp:sp modelId="{9AD1A40F-12BF-42E1-8AE6-B148B8366F11}">
      <dsp:nvSpPr>
        <dsp:cNvPr id="0" name=""/>
        <dsp:cNvSpPr/>
      </dsp:nvSpPr>
      <dsp:spPr>
        <a:xfrm>
          <a:off x="8124444" y="77038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271548" y="770382"/>
        <a:ext cx="359588" cy="491981"/>
      </dsp:txXfrm>
    </dsp:sp>
    <dsp:sp modelId="{7E821DD9-E892-44F0-B375-38E720CB898E}">
      <dsp:nvSpPr>
        <dsp:cNvPr id="0" name=""/>
        <dsp:cNvSpPr/>
      </dsp:nvSpPr>
      <dsp:spPr>
        <a:xfrm>
          <a:off x="8859621" y="195910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006725" y="1959102"/>
        <a:ext cx="359588" cy="491981"/>
      </dsp:txXfrm>
    </dsp:sp>
    <dsp:sp modelId="{EA05C758-3A3C-44A5-9D0C-895E39F679F1}">
      <dsp:nvSpPr>
        <dsp:cNvPr id="0" name=""/>
        <dsp:cNvSpPr/>
      </dsp:nvSpPr>
      <dsp:spPr>
        <a:xfrm>
          <a:off x="9583826" y="314782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730930" y="3147822"/>
        <a:ext cx="359588" cy="491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Clarifier inclusion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8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0867" y="2734621"/>
            <a:ext cx="3530266" cy="1088136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L’accouchement dans l’eau et les lacérations périnéales: </a:t>
            </a:r>
            <a:br>
              <a:rPr lang="fr-CA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fr-CA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Piscine ou pas</a:t>
            </a:r>
            <a:endParaRPr lang="en-CA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2949" y="4410973"/>
            <a:ext cx="3830129" cy="108813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Béatrice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Bichara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UMF Aurores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Boréales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Université de Montréal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6F89C47-0188-2A5C-89A9-B9D2354526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665866"/>
              </p:ext>
            </p:extLst>
          </p:nvPr>
        </p:nvGraphicFramePr>
        <p:xfrm>
          <a:off x="609600" y="503872"/>
          <a:ext cx="109728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301129641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50900872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8271064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000927844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76174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noProof="0" dirty="0"/>
                        <a:t>Étude (auteur, date, pays)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Type de devis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Taille d’échantillon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500" noProof="0" dirty="0"/>
                        <a:t>Valeur P/ Statistiquement significatif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Résultat </a:t>
                      </a:r>
                    </a:p>
                    <a:p>
                      <a:endParaRPr lang="fr-C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556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Hodgeson</a:t>
                      </a:r>
                      <a:r>
                        <a:rPr lang="fr-C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BC, Canada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Étude de Cohorte Rétrospective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25 798</a:t>
                      </a:r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0.21</a:t>
                      </a:r>
                    </a:p>
                    <a:p>
                      <a:r>
                        <a:rPr lang="fr-CA" noProof="0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 de différence significative entre les groupes (accouchement conventionnel versus dans l’eau) pour le degré de lacération.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26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noProof="0" dirty="0"/>
                        <a:t>Burns et al. </a:t>
                      </a:r>
                    </a:p>
                    <a:p>
                      <a:r>
                        <a:rPr lang="fr-CA" noProof="0" dirty="0"/>
                        <a:t>Angleterre </a:t>
                      </a:r>
                    </a:p>
                    <a:p>
                      <a:r>
                        <a:rPr lang="fr-CA" noProof="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Méta-analyse et revue systématique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36 études </a:t>
                      </a:r>
                    </a:p>
                    <a:p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Significatif </a:t>
                      </a:r>
                    </a:p>
                    <a:p>
                      <a:endParaRPr lang="fr-CA" noProof="0" dirty="0"/>
                    </a:p>
                    <a:p>
                      <a:r>
                        <a:rPr lang="en-C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p&lt;0.001</a:t>
                      </a:r>
                      <a:endParaRPr lang="fr-CA" noProof="0" dirty="0"/>
                    </a:p>
                    <a:p>
                      <a:endParaRPr lang="fr-CA" noProof="0" dirty="0"/>
                    </a:p>
                    <a:p>
                      <a:endParaRPr lang="fr-CA" noProof="0" dirty="0"/>
                    </a:p>
                    <a:p>
                      <a:endParaRPr lang="fr-CA" noProof="0" dirty="0"/>
                    </a:p>
                    <a:p>
                      <a:endParaRPr lang="fr-CA" noProof="0" dirty="0"/>
                    </a:p>
                    <a:p>
                      <a:r>
                        <a:rPr lang="en-C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p&lt;0.001 </a:t>
                      </a:r>
                      <a:endParaRPr lang="fr-CA" noProof="0" dirty="0"/>
                    </a:p>
                    <a:p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Plus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grande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probabilité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d’un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périné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intact avec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l’immersion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dans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l’eau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lors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l’accouchement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L’AE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n’augmente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pas la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probabilité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d’une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laceration du 3e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4e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degré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C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21230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EF427-2F3E-217C-C720-B5953855CC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69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C24A3-3DC2-8E37-5093-8E47E0848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Discussion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9187F-5ABD-0610-5AC0-6A0C4D6CE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266" y="2408412"/>
            <a:ext cx="8088065" cy="269748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date – pas d’essais randomisés sur les accouchement dans l’eau.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Problématique de mener un ECR en travail obstétrique – difficile de trouver des volontaires à être randomisée.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Taille de l’échantillon requise et la nature d’une telle intervention présentent aussi une problématique.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plus, une telle étude dépendrait grandement sur la disponibilité de ressources et le niveau de compétence et d’expérience de l’équipe de soins en accouchement par immersion dans l’eau.</a:t>
            </a:r>
          </a:p>
          <a:p>
            <a:pPr algn="l"/>
            <a:endParaRPr lang="fr-F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D9908-5B7C-7DFB-178E-DD93A13CA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12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C24A3-3DC2-8E37-5093-8E47E084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41" y="1006430"/>
            <a:ext cx="8695944" cy="1325880"/>
          </a:xfrm>
        </p:spPr>
        <p:txBody>
          <a:bodyPr/>
          <a:lstStyle/>
          <a:p>
            <a:r>
              <a:rPr lang="fr-CA" dirty="0"/>
              <a:t>Faiblesses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9187F-5ABD-0610-5AC0-6A0C4D6CE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777" y="1951212"/>
            <a:ext cx="8161807" cy="269748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études de cohorte rétrospective en question ne discutent pas de la protection du périnée (ou ‘hands on’ vs ‘hands off’) lors de lors de l’accouchement – une importante variable confondante.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de mention si la parturiente est sortie de l’eau lors de l’accouchement (2</a:t>
            </a:r>
            <a:r>
              <a:rPr lang="fr-FR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vs 3</a:t>
            </a:r>
            <a:r>
              <a:rPr lang="fr-FR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stade)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Tailles d’échantillon – petits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D9908-5B7C-7DFB-178E-DD93A13CA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4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286" y="981710"/>
            <a:ext cx="8695944" cy="132588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</a:rPr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774" y="2135566"/>
            <a:ext cx="7744968" cy="269748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A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L’immersion dans l’eau lors de l’accouchement n’est pas associée à un risque plus élevé de lacérations périnéales chez la parturiente</a:t>
            </a:r>
          </a:p>
          <a:p>
            <a:pPr marL="1028700" lvl="1" indent="-342900" algn="l"/>
            <a:r>
              <a:rPr lang="en-CA" sz="1500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Niveau</a:t>
            </a:r>
            <a:r>
              <a:rPr lang="en-CA" sz="15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III (4 études </a:t>
            </a:r>
            <a:r>
              <a:rPr lang="en-CA" sz="1500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rétrospectives</a:t>
            </a:r>
            <a:r>
              <a:rPr lang="en-CA" sz="15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+ 1 </a:t>
            </a:r>
            <a:r>
              <a:rPr lang="en-CA" sz="1500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méta</a:t>
            </a:r>
            <a:r>
              <a:rPr lang="en-CA" sz="15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-analyse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Afin de permettre aux parturientes de prendre une décision éclairée et d’</a:t>
            </a:r>
            <a:r>
              <a:rPr lang="fr-F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etre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informées sur les risques potentiels d’un accouchement dans l’eau, il faudra des études de plus grande qualité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err="1"/>
              <a:t>Bibliographie</a:t>
            </a:r>
            <a:endParaRPr lang="en-US" sz="3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E88B0C-1CA2-FAE8-CF58-09CF95EEAA50}"/>
              </a:ext>
            </a:extLst>
          </p:cNvPr>
          <p:cNvSpPr txBox="1"/>
          <p:nvPr/>
        </p:nvSpPr>
        <p:spPr>
          <a:xfrm flipH="1">
            <a:off x="7013703" y="522514"/>
            <a:ext cx="484446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400" dirty="0"/>
          </a:p>
          <a:p>
            <a:r>
              <a:rPr lang="en-CA" sz="1400" dirty="0" err="1"/>
              <a:t>Aughey</a:t>
            </a:r>
            <a:r>
              <a:rPr lang="en-CA" sz="1400" dirty="0"/>
              <a:t> H, Jardine J, </a:t>
            </a:r>
            <a:r>
              <a:rPr lang="en-CA" sz="1400" dirty="0" err="1"/>
              <a:t>Moitt</a:t>
            </a:r>
            <a:r>
              <a:rPr lang="en-CA" sz="1400" dirty="0"/>
              <a:t> N, Fearon K, Hawdon J, </a:t>
            </a:r>
            <a:r>
              <a:rPr lang="en-CA" sz="1400" dirty="0" err="1"/>
              <a:t>Pasupathy</a:t>
            </a:r>
            <a:r>
              <a:rPr lang="en-CA" sz="1400" dirty="0"/>
              <a:t> D, </a:t>
            </a:r>
            <a:r>
              <a:rPr lang="en-CA" sz="1400" dirty="0" err="1"/>
              <a:t>Urganci</a:t>
            </a:r>
            <a:r>
              <a:rPr lang="en-CA" sz="1400" dirty="0"/>
              <a:t> I; NMPA Project Team; Harris T. Waterbirth: a national retrospective cohort study of factors associated with its use among women in England. BMC Pregnancy Childbirth. 2021 Mar 26;21(1):256. </a:t>
            </a:r>
            <a:r>
              <a:rPr lang="en-CA" sz="1400" dirty="0" err="1"/>
              <a:t>doi</a:t>
            </a:r>
            <a:r>
              <a:rPr lang="en-CA" sz="1400" dirty="0"/>
              <a:t>: 10.1186/s12884-021-03724-6. Erratum in: BMC Pregnancy Childbirth. 2021 May 19;21(1):388. PMID: 33771115; PMCID: PMC8004456.</a:t>
            </a:r>
          </a:p>
          <a:p>
            <a:endParaRPr lang="en-CA" sz="1400" dirty="0"/>
          </a:p>
          <a:p>
            <a:r>
              <a:rPr lang="en-CA" sz="1400" dirty="0"/>
              <a:t>Bailey JM, Zielinski RE, </a:t>
            </a:r>
            <a:r>
              <a:rPr lang="en-CA" sz="1400" dirty="0" err="1"/>
              <a:t>Emeis</a:t>
            </a:r>
            <a:r>
              <a:rPr lang="en-CA" sz="1400" dirty="0"/>
              <a:t> CL, Kane Low L. A retrospective comparison of waterbirth outcomes in two United States hospital settings. Birth. 2020 Mar;47(1):98-104. </a:t>
            </a:r>
            <a:r>
              <a:rPr lang="en-CA" sz="1400" dirty="0" err="1"/>
              <a:t>doi</a:t>
            </a:r>
            <a:r>
              <a:rPr lang="en-CA" sz="1400" dirty="0"/>
              <a:t>: 10.1111/birt.12473. </a:t>
            </a:r>
            <a:r>
              <a:rPr lang="en-CA" sz="1400" dirty="0" err="1"/>
              <a:t>Epub</a:t>
            </a:r>
            <a:r>
              <a:rPr lang="en-CA" sz="1400" dirty="0"/>
              <a:t> 2019 Dec 9. PMID: 31820494.</a:t>
            </a:r>
          </a:p>
          <a:p>
            <a:endParaRPr lang="en-CA" sz="1400" dirty="0"/>
          </a:p>
          <a:p>
            <a:r>
              <a:rPr lang="en-CA" sz="1400" dirty="0" err="1"/>
              <a:t>Cluett</a:t>
            </a:r>
            <a:r>
              <a:rPr lang="en-CA" sz="1400" dirty="0"/>
              <a:t> ER, Burns E, Cuthbert A. Immersion in water during labour and birth.</a:t>
            </a:r>
          </a:p>
          <a:p>
            <a:r>
              <a:rPr lang="en-CA" sz="1400" dirty="0"/>
              <a:t>Cochrane Database Syst Rev. 2018 May 16;5(5):CD000111. </a:t>
            </a:r>
            <a:r>
              <a:rPr lang="en-CA" sz="1400" dirty="0" err="1"/>
              <a:t>doi</a:t>
            </a:r>
            <a:r>
              <a:rPr lang="en-CA" sz="1400" dirty="0"/>
              <a:t>:</a:t>
            </a:r>
          </a:p>
          <a:p>
            <a:r>
              <a:rPr lang="en-CA" sz="1400" dirty="0"/>
              <a:t>10.1002/14651858.CD000111.pub4. PMID: 29768662; PMCID: PMC6494420.</a:t>
            </a:r>
          </a:p>
          <a:p>
            <a:endParaRPr lang="en-CA" sz="1400" dirty="0"/>
          </a:p>
          <a:p>
            <a:r>
              <a:rPr lang="en-CA" sz="1400" dirty="0" err="1"/>
              <a:t>Ulfsdottir</a:t>
            </a:r>
            <a:r>
              <a:rPr lang="en-CA" sz="1400" dirty="0"/>
              <a:t> H, </a:t>
            </a:r>
            <a:r>
              <a:rPr lang="en-CA" sz="1400" dirty="0" err="1"/>
              <a:t>Saltvedt</a:t>
            </a:r>
            <a:r>
              <a:rPr lang="en-CA" sz="1400" dirty="0"/>
              <a:t> S, </a:t>
            </a:r>
            <a:r>
              <a:rPr lang="en-CA" sz="1400" dirty="0" err="1"/>
              <a:t>Georgsson</a:t>
            </a:r>
            <a:r>
              <a:rPr lang="en-CA" sz="1400" dirty="0"/>
              <a:t> S. Waterbirth in Sweden - a comparative study. Acta </a:t>
            </a:r>
            <a:r>
              <a:rPr lang="en-CA" sz="1400" dirty="0" err="1"/>
              <a:t>Obstet</a:t>
            </a:r>
            <a:r>
              <a:rPr lang="en-CA" sz="1400" dirty="0"/>
              <a:t> </a:t>
            </a:r>
            <a:r>
              <a:rPr lang="en-CA" sz="1400" dirty="0" err="1"/>
              <a:t>Gynecol</a:t>
            </a:r>
            <a:r>
              <a:rPr lang="en-CA" sz="1400" dirty="0"/>
              <a:t> Scand. 2018 Mar;97(3):341-348. </a:t>
            </a:r>
            <a:r>
              <a:rPr lang="en-CA" sz="1400" dirty="0" err="1"/>
              <a:t>doi</a:t>
            </a:r>
            <a:r>
              <a:rPr lang="en-CA" sz="1400" dirty="0"/>
              <a:t>: 10.1111/aogs.13286. </a:t>
            </a:r>
            <a:r>
              <a:rPr lang="en-CA" sz="1400" dirty="0" err="1"/>
              <a:t>Epub</a:t>
            </a:r>
            <a:r>
              <a:rPr lang="en-CA" sz="1400" dirty="0"/>
              <a:t> 2018 Jan 17. PMID: 29288489.</a:t>
            </a:r>
          </a:p>
          <a:p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8688-98BC-8D64-FD36-AB2330AC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Conflits d’intérêt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5DB8-00D9-A898-84BD-81696F473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Aucun</a:t>
            </a:r>
            <a:r>
              <a:rPr lang="fr-CA" sz="2800" dirty="0">
                <a:sym typeface="Wingdings" panose="05000000000000000000" pitchFamily="2" charset="2"/>
              </a:rPr>
              <a:t> </a:t>
            </a:r>
            <a:endParaRPr lang="en-CA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C82C6-CD17-9DEF-29D3-6D6E3AB7F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8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77"/>
                <a:cs typeface="Calibri Light"/>
              </a:rPr>
              <a:t>Plan</a:t>
            </a:r>
            <a:endParaRPr lang="en-US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39594" y="1572768"/>
            <a:ext cx="3749040" cy="43068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CA" sz="1800" b="0" i="0" u="none" strike="noStrike" baseline="0" dirty="0">
              <a:solidFill>
                <a:srgbClr val="000000"/>
              </a:solidFill>
              <a:latin typeface="Segoe UI Symbol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000000"/>
                </a:solidFill>
                <a:latin typeface="Calibri" panose="020F0502020204030204" pitchFamily="34" charset="0"/>
              </a:rPr>
              <a:t>Mise </a:t>
            </a:r>
            <a:r>
              <a:rPr lang="en-CA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en</a:t>
            </a:r>
            <a:r>
              <a:rPr lang="en-CA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CA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contexte</a:t>
            </a:r>
            <a:endParaRPr lang="en-CA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Objectif/PICO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Méthodologie</a:t>
            </a:r>
            <a:endParaRPr lang="en-CA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Résultats</a:t>
            </a:r>
            <a:endParaRPr lang="en-CA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Références</a:t>
            </a:r>
            <a:endParaRPr lang="en-CA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5085272" cy="365125"/>
          </a:xfrm>
        </p:spPr>
        <p:txBody>
          <a:bodyPr/>
          <a:lstStyle/>
          <a:p>
            <a:r>
              <a:rPr lang="fr-CA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L’accouchement par immersion dans l’eau  et les lacérations périnéales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005" y="905487"/>
            <a:ext cx="8695944" cy="1325880"/>
          </a:xfrm>
        </p:spPr>
        <p:txBody>
          <a:bodyPr/>
          <a:lstStyle/>
          <a:p>
            <a:r>
              <a:rPr lang="en-US" dirty="0"/>
              <a:t>Mise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contexte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7" y="2081842"/>
            <a:ext cx="8448395" cy="2923228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L’accouchement est un acte physiologique qui a été médicalisé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A" sz="1800" dirty="0">
                <a:latin typeface="AdvTT92c02321"/>
                <a:cs typeface="Calibri" panose="020F0502020204030204" pitchFamily="34" charset="0"/>
              </a:rPr>
              <a:t>Perte de contrôle maternelle + contexte hospitalier associés à un état accru de stress chez la parturiente et prolonge la durée du travail en inhibant la sécrétion d’</a:t>
            </a:r>
            <a:r>
              <a:rPr lang="fr-CA" sz="1800" dirty="0" err="1">
                <a:latin typeface="AdvTT92c02321"/>
                <a:cs typeface="Calibri" panose="020F0502020204030204" pitchFamily="34" charset="0"/>
              </a:rPr>
              <a:t>oxytocin</a:t>
            </a:r>
            <a:endParaRPr lang="fr-CA" sz="1800" dirty="0">
              <a:highlight>
                <a:srgbClr val="FFFF00"/>
              </a:highlight>
              <a:latin typeface="AdvTT92c02321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A" sz="1800" dirty="0">
                <a:latin typeface="AdvTT92c02321"/>
                <a:cs typeface="Calibri" panose="020F0502020204030204" pitchFamily="34" charset="0"/>
              </a:rPr>
              <a:t>Bénéfices d’un accouchement dans l’eau ont été validés par des études de haute qualité</a:t>
            </a:r>
          </a:p>
          <a:p>
            <a:pPr marL="1028700" lvl="1" indent="-342900" algn="l"/>
            <a:r>
              <a:rPr lang="fr-CA" sz="1600" dirty="0">
                <a:latin typeface="AdvTT92c02321"/>
                <a:cs typeface="Calibri" panose="020F0502020204030204" pitchFamily="34" charset="0"/>
              </a:rPr>
              <a:t>meilleure analgésie sans ES, réduction du recours </a:t>
            </a:r>
            <a:r>
              <a:rPr lang="fr-CA" sz="1600" dirty="0">
                <a:latin typeface="Calibri" panose="020F0502020204030204" pitchFamily="34" charset="0"/>
                <a:cs typeface="Calibri" panose="020F0502020204030204" pitchFamily="34" charset="0"/>
              </a:rPr>
              <a:t>à l’épidurale et opiacés, durée du travail raccourcie, meilleure expérience maternelle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A" sz="1800" dirty="0">
                <a:latin typeface="Calibri" panose="020F0502020204030204" pitchFamily="34" charset="0"/>
                <a:cs typeface="Calibri" panose="020F0502020204030204" pitchFamily="34" charset="0"/>
              </a:rPr>
              <a:t>Les risques d’un accouchement dans l’eau demeurent plus obscurs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A" sz="1800" dirty="0">
                <a:latin typeface="Calibri" panose="020F0502020204030204" pitchFamily="34" charset="0"/>
                <a:cs typeface="Calibri" panose="020F0502020204030204" pitchFamily="34" charset="0"/>
              </a:rPr>
              <a:t>Les médecins de familles qui offrent des soins obstétricaux peuvent offrir des accouchements dans l’eau, notamment au CH La Sarre en Abitibi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A" sz="1800" dirty="0">
                <a:latin typeface="Calibri" panose="020F0502020204030204" pitchFamily="34" charset="0"/>
                <a:cs typeface="Calibri" panose="020F0502020204030204" pitchFamily="34" charset="0"/>
              </a:rPr>
              <a:t>Aucune ligne directrice ou position officielle on sur l’accouchement dans l’eau au Québec ou émis par la SOGC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CA" sz="1800" dirty="0">
              <a:latin typeface="AdvTT92c02321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629" y="1433104"/>
            <a:ext cx="7010400" cy="482781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9211" y="2081842"/>
            <a:ext cx="7744968" cy="2923228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Est-ce que l’immersion dans l’eau lors de l’accouchement est associé à un risque plus élevé de déchirures périnéales chez la parturiente?</a:t>
            </a:r>
            <a:endParaRPr kumimoji="0" lang="en-CA" alt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CA" sz="1800" dirty="0">
              <a:latin typeface="AdvTT92c02321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6F0002-4CFE-00B1-0E5C-A602A18A1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375422"/>
              </p:ext>
            </p:extLst>
          </p:nvPr>
        </p:nvGraphicFramePr>
        <p:xfrm>
          <a:off x="2339495" y="2719070"/>
          <a:ext cx="7644400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2200">
                  <a:extLst>
                    <a:ext uri="{9D8B030D-6E8A-4147-A177-3AD203B41FA5}">
                      <a16:colId xmlns:a16="http://schemas.microsoft.com/office/drawing/2014/main" val="1923005477"/>
                    </a:ext>
                  </a:extLst>
                </a:gridCol>
                <a:gridCol w="3822200">
                  <a:extLst>
                    <a:ext uri="{9D8B030D-6E8A-4147-A177-3AD203B41FA5}">
                      <a16:colId xmlns:a16="http://schemas.microsoft.com/office/drawing/2014/main" val="31754562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000" kern="100" dirty="0">
                          <a:effectLst/>
                        </a:rPr>
                        <a:t>P</a:t>
                      </a:r>
                      <a:endParaRPr lang="en-C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000" kern="100" dirty="0">
                          <a:effectLst/>
                        </a:rPr>
                        <a:t>Parturiente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CA" sz="1500" kern="100" dirty="0">
                          <a:effectLst/>
                        </a:rPr>
                        <a:t>Grossesse </a:t>
                      </a:r>
                      <a:r>
                        <a:rPr lang="fr-CA" sz="1500" kern="100" dirty="0" err="1">
                          <a:effectLst/>
                        </a:rPr>
                        <a:t>monofoetale</a:t>
                      </a:r>
                      <a:r>
                        <a:rPr lang="fr-CA" sz="1500" kern="100" dirty="0">
                          <a:effectLst/>
                        </a:rPr>
                        <a:t> à bas risque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CA" sz="1500" kern="100" dirty="0">
                          <a:effectLst/>
                        </a:rPr>
                        <a:t>3</a:t>
                      </a:r>
                      <a:r>
                        <a:rPr lang="fr-CA" sz="1500" kern="100" baseline="30000" dirty="0">
                          <a:effectLst/>
                        </a:rPr>
                        <a:t>e</a:t>
                      </a:r>
                      <a:r>
                        <a:rPr lang="fr-CA" sz="1500" kern="100" dirty="0">
                          <a:effectLst/>
                        </a:rPr>
                        <a:t> trimestre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170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000" kern="100" dirty="0">
                          <a:effectLst/>
                        </a:rPr>
                        <a:t>I</a:t>
                      </a:r>
                      <a:endParaRPr lang="en-C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000" kern="100" dirty="0">
                          <a:effectLst/>
                        </a:rPr>
                        <a:t>Immersion dans l’eau lors de l’accouchement </a:t>
                      </a:r>
                      <a:endParaRPr lang="en-CA" sz="2000" kern="1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5455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000" kern="100">
                          <a:effectLst/>
                        </a:rPr>
                        <a:t>C</a:t>
                      </a:r>
                      <a:endParaRPr lang="en-C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000" kern="100" dirty="0">
                          <a:effectLst/>
                        </a:rPr>
                        <a:t>Accouchement conventionnel (hors-eau)</a:t>
                      </a:r>
                      <a:endParaRPr lang="en-C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7154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000" kern="100">
                          <a:effectLst/>
                        </a:rPr>
                        <a:t>O</a:t>
                      </a:r>
                      <a:endParaRPr lang="en-C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000" kern="100" dirty="0">
                          <a:effectLst/>
                        </a:rPr>
                        <a:t>Déchirures périnéales</a:t>
                      </a:r>
                      <a:endParaRPr lang="en-C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1053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21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75DB7-F13B-25C6-8895-5BBCF8C05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anchor="ctr">
            <a:normAutofit/>
          </a:bodyPr>
          <a:lstStyle/>
          <a:p>
            <a:r>
              <a:rPr lang="fr-CA" dirty="0"/>
              <a:t>Méthodologie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6E72A9-6DE5-3F50-CA38-5B87E5176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A92E486-9C3C-B9BE-B45D-AE6387E921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679585"/>
              </p:ext>
            </p:extLst>
          </p:nvPr>
        </p:nvGraphicFramePr>
        <p:xfrm>
          <a:off x="609600" y="1600200"/>
          <a:ext cx="10972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803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9B6FE5-64BA-E967-6FD7-1A4B86506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530" y="68263"/>
            <a:ext cx="4284940" cy="6721475"/>
          </a:xfrm>
          <a:prstGeom prst="rect">
            <a:avLst/>
          </a:prstGeo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1C0608C4-3B17-2E30-62F9-5779BD0DE4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81E32B-9E98-2960-0562-3F0C1D4F2F2C}"/>
              </a:ext>
            </a:extLst>
          </p:cNvPr>
          <p:cNvSpPr txBox="1"/>
          <p:nvPr/>
        </p:nvSpPr>
        <p:spPr>
          <a:xfrm>
            <a:off x="828137" y="2162356"/>
            <a:ext cx="2018581" cy="230832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Articles non- </a:t>
            </a:r>
            <a:r>
              <a:rPr lang="en-CA" dirty="0" err="1"/>
              <a:t>pertinents</a:t>
            </a:r>
            <a:r>
              <a:rPr lang="en-CA" dirty="0"/>
              <a:t> au </a:t>
            </a:r>
            <a:r>
              <a:rPr lang="en-CA" dirty="0" err="1"/>
              <a:t>sujet</a:t>
            </a:r>
            <a:r>
              <a:rPr lang="en-CA" dirty="0"/>
              <a:t> -</a:t>
            </a:r>
            <a:r>
              <a:rPr lang="en-CA" dirty="0" err="1"/>
              <a:t>exclus</a:t>
            </a:r>
            <a:endParaRPr lang="en-CA" dirty="0"/>
          </a:p>
          <a:p>
            <a:endParaRPr lang="en-CA" dirty="0"/>
          </a:p>
          <a:p>
            <a:r>
              <a:rPr lang="en-CA" dirty="0"/>
              <a:t>Études </a:t>
            </a:r>
            <a:r>
              <a:rPr lang="en-CA" dirty="0" err="1"/>
              <a:t>faites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Am</a:t>
            </a:r>
            <a:r>
              <a:rPr lang="fr-CA" dirty="0"/>
              <a:t>é</a:t>
            </a:r>
            <a:r>
              <a:rPr lang="en-CA" dirty="0" err="1"/>
              <a:t>rique</a:t>
            </a:r>
            <a:r>
              <a:rPr lang="en-CA" dirty="0"/>
              <a:t> du Nord et </a:t>
            </a:r>
            <a:r>
              <a:rPr lang="en-CA" dirty="0" err="1"/>
              <a:t>en</a:t>
            </a:r>
            <a:r>
              <a:rPr lang="en-CA" dirty="0"/>
              <a:t> Europe </a:t>
            </a:r>
            <a:r>
              <a:rPr lang="en-CA" dirty="0" err="1"/>
              <a:t>retenues</a:t>
            </a:r>
            <a:endParaRPr lang="en-CA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8F7880-0271-83DB-8014-D3CD284DCBAC}"/>
              </a:ext>
            </a:extLst>
          </p:cNvPr>
          <p:cNvCxnSpPr>
            <a:endCxn id="7" idx="1"/>
          </p:cNvCxnSpPr>
          <p:nvPr/>
        </p:nvCxnSpPr>
        <p:spPr>
          <a:xfrm>
            <a:off x="2944483" y="3429000"/>
            <a:ext cx="100904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73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712D-83C9-7B91-F708-5D07E4C2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2" y="-357681"/>
            <a:ext cx="10515600" cy="1325880"/>
          </a:xfrm>
        </p:spPr>
        <p:txBody>
          <a:bodyPr/>
          <a:lstStyle/>
          <a:p>
            <a:r>
              <a:rPr lang="en-US" dirty="0" err="1"/>
              <a:t>Résultats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43C50-6937-DD3E-B402-4ABB2469E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45A8B6A-B056-9368-9874-F29C108B48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678567"/>
              </p:ext>
            </p:extLst>
          </p:nvPr>
        </p:nvGraphicFramePr>
        <p:xfrm>
          <a:off x="240793" y="663421"/>
          <a:ext cx="11806065" cy="500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070">
                  <a:extLst>
                    <a:ext uri="{9D8B030D-6E8A-4147-A177-3AD203B41FA5}">
                      <a16:colId xmlns:a16="http://schemas.microsoft.com/office/drawing/2014/main" val="2709426602"/>
                    </a:ext>
                  </a:extLst>
                </a:gridCol>
                <a:gridCol w="3513006">
                  <a:extLst>
                    <a:ext uri="{9D8B030D-6E8A-4147-A177-3AD203B41FA5}">
                      <a16:colId xmlns:a16="http://schemas.microsoft.com/office/drawing/2014/main" val="873066321"/>
                    </a:ext>
                  </a:extLst>
                </a:gridCol>
                <a:gridCol w="1323807">
                  <a:extLst>
                    <a:ext uri="{9D8B030D-6E8A-4147-A177-3AD203B41FA5}">
                      <a16:colId xmlns:a16="http://schemas.microsoft.com/office/drawing/2014/main" val="789900320"/>
                    </a:ext>
                  </a:extLst>
                </a:gridCol>
                <a:gridCol w="1372838">
                  <a:extLst>
                    <a:ext uri="{9D8B030D-6E8A-4147-A177-3AD203B41FA5}">
                      <a16:colId xmlns:a16="http://schemas.microsoft.com/office/drawing/2014/main" val="3797140520"/>
                    </a:ext>
                  </a:extLst>
                </a:gridCol>
                <a:gridCol w="3838344">
                  <a:extLst>
                    <a:ext uri="{9D8B030D-6E8A-4147-A177-3AD203B41FA5}">
                      <a16:colId xmlns:a16="http://schemas.microsoft.com/office/drawing/2014/main" val="2948179187"/>
                    </a:ext>
                  </a:extLst>
                </a:gridCol>
              </a:tblGrid>
              <a:tr h="879512">
                <a:tc>
                  <a:txBody>
                    <a:bodyPr/>
                    <a:lstStyle/>
                    <a:p>
                      <a:r>
                        <a:rPr lang="fr-CA" dirty="0"/>
                        <a:t>Étude (auteur, date, pays)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Type de devis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Taille d’échantillon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500" dirty="0"/>
                        <a:t>Valeur P/ Statistiquement significatif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Résultat 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686810"/>
                  </a:ext>
                </a:extLst>
              </a:tr>
              <a:tr h="1602713">
                <a:tc>
                  <a:txBody>
                    <a:bodyPr/>
                    <a:lstStyle/>
                    <a:p>
                      <a:r>
                        <a:rPr lang="en-C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Ulfsdottir</a:t>
                      </a: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</a:t>
                      </a:r>
                    </a:p>
                    <a:p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  <a:p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Suede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Étude de Cohorte Rétrospective</a:t>
                      </a:r>
                      <a:endParaRPr lang="en-C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612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0.01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 AE </a:t>
                      </a:r>
                      <a:r>
                        <a:rPr lang="en-C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associé</a:t>
                      </a: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avec un </a:t>
                      </a:r>
                      <a:r>
                        <a:rPr lang="en-C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risque</a:t>
                      </a: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moins</a:t>
                      </a: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élevé</a:t>
                      </a: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lacerations du 2e </a:t>
                      </a:r>
                      <a:r>
                        <a:rPr lang="en-C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degré</a:t>
                      </a: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[adjusted odds ratio (</a:t>
                      </a:r>
                      <a:r>
                        <a:rPr lang="en-C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aOR</a:t>
                      </a: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0.6, 95% confidence</a:t>
                      </a:r>
                    </a:p>
                    <a:p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interval (CI) 0.4–0.9]).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889084"/>
                  </a:ext>
                </a:extLst>
              </a:tr>
              <a:tr h="1333223">
                <a:tc>
                  <a:txBody>
                    <a:bodyPr/>
                    <a:lstStyle/>
                    <a:p>
                      <a:r>
                        <a:rPr lang="fr-C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Aughey</a:t>
                      </a:r>
                      <a:r>
                        <a:rPr lang="fr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</a:t>
                      </a:r>
                      <a:endParaRPr lang="en-C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en-C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Angleterre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Étude de Cohorte Rétrospective</a:t>
                      </a:r>
                      <a:endParaRPr lang="en-C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46 088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-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 incidence accrue de lacerations du 3e et 4e </a:t>
                      </a:r>
                      <a:r>
                        <a:rPr lang="en-C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degré</a:t>
                      </a: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suite à un accouchement dans </a:t>
                      </a:r>
                      <a:r>
                        <a:rPr lang="en-C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l’eau</a:t>
                      </a:r>
                      <a:endParaRPr lang="en-C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477548"/>
                  </a:ext>
                </a:extLst>
              </a:tr>
              <a:tr h="419637">
                <a:tc>
                  <a:txBody>
                    <a:bodyPr/>
                    <a:lstStyle/>
                    <a:p>
                      <a:r>
                        <a:rPr lang="fr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Bailey et al.</a:t>
                      </a:r>
                      <a:endParaRPr lang="en-C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en-C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États-Unis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Étude de Cohorte Rétrospective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-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parturientes dans le group d’ AE  étaient moins susceptibles d’être atteintes d’une lacération du 1</a:t>
                      </a:r>
                      <a:r>
                        <a:rPr lang="fr-CA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 2</a:t>
                      </a:r>
                      <a:r>
                        <a:rPr lang="fr-CA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degré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047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0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6F89C47-0188-2A5C-89A9-B9D2354526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574277"/>
              </p:ext>
            </p:extLst>
          </p:nvPr>
        </p:nvGraphicFramePr>
        <p:xfrm>
          <a:off x="535172" y="822960"/>
          <a:ext cx="109728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301129641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50900872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8271064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000927844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76174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noProof="0" dirty="0"/>
                        <a:t>Étude (auteur, date, pays)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Type de devis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Taille d’échantillon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500" noProof="0" dirty="0"/>
                        <a:t>Valeur P/ Statistiquement significatif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Résultat </a:t>
                      </a:r>
                    </a:p>
                    <a:p>
                      <a:endParaRPr lang="fr-C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556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Hodgeson</a:t>
                      </a:r>
                      <a:r>
                        <a:rPr lang="fr-C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BC, Canada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Étude de Cohorte Rétrospective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25 798</a:t>
                      </a:r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0.21</a:t>
                      </a:r>
                    </a:p>
                    <a:p>
                      <a:r>
                        <a:rPr lang="fr-CA" noProof="0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 de différence significative entre les groupes (accouchement conventionnel versus dans l’eau) pour le degré de lacération.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26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noProof="0" dirty="0"/>
                        <a:t>Burns et al. </a:t>
                      </a:r>
                    </a:p>
                    <a:p>
                      <a:r>
                        <a:rPr lang="fr-CA" noProof="0" dirty="0"/>
                        <a:t>Angleterre </a:t>
                      </a:r>
                    </a:p>
                    <a:p>
                      <a:r>
                        <a:rPr lang="fr-CA" noProof="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Méta-analyse et revue systématique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36 études </a:t>
                      </a:r>
                    </a:p>
                    <a:p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Significatif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Plus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grande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probabilité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d’un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périné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intact avec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l’immersion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dans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l’eau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L’AE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n’augmente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pas la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probabilité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d’une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laceration du 3e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4e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degré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C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21230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EF427-2F3E-217C-C720-B5953855CC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3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{4F0FBC73-5A1A-4728-AD5C-406747368CBC}tf56410444_win32</Template>
  <TotalTime>17321</TotalTime>
  <Words>1062</Words>
  <Application>Microsoft Office PowerPoint</Application>
  <PresentationFormat>Widescreen</PresentationFormat>
  <Paragraphs>165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AdvTT92c02321</vt:lpstr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Segoe UI Symbol</vt:lpstr>
      <vt:lpstr>Office Theme</vt:lpstr>
      <vt:lpstr>L’accouchement dans l’eau et les lacérations périnéales:   Piscine ou pas</vt:lpstr>
      <vt:lpstr>Conflits d’intérêt </vt:lpstr>
      <vt:lpstr>Plan</vt:lpstr>
      <vt:lpstr>Mise en contexte</vt:lpstr>
      <vt:lpstr>OBJECTIF</vt:lpstr>
      <vt:lpstr>Méthodologie</vt:lpstr>
      <vt:lpstr>PowerPoint Presentation</vt:lpstr>
      <vt:lpstr>Résultats</vt:lpstr>
      <vt:lpstr>PowerPoint Presentation</vt:lpstr>
      <vt:lpstr>PowerPoint Presentation</vt:lpstr>
      <vt:lpstr>Discussion</vt:lpstr>
      <vt:lpstr>Faiblesses</vt:lpstr>
      <vt:lpstr>Conclusion</vt:lpstr>
      <vt:lpstr>Bibliographie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L’accouchement par immersion dans l’eau et les traumatismes périnéales</dc:title>
  <dc:creator>Beatrice Bichara</dc:creator>
  <cp:lastModifiedBy>Beatrice Bichara</cp:lastModifiedBy>
  <cp:revision>16</cp:revision>
  <dcterms:created xsi:type="dcterms:W3CDTF">2023-05-17T01:14:36Z</dcterms:created>
  <dcterms:modified xsi:type="dcterms:W3CDTF">2023-05-29T02:17:35Z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