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1"/>
  </p:sldMasterIdLst>
  <p:sldIdLst>
    <p:sldId id="256" r:id="rId2"/>
    <p:sldId id="271" r:id="rId3"/>
    <p:sldId id="272" r:id="rId4"/>
    <p:sldId id="257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273" r:id="rId13"/>
    <p:sldId id="274" r:id="rId14"/>
    <p:sldId id="277" r:id="rId15"/>
    <p:sldId id="268" r:id="rId16"/>
    <p:sldId id="270" r:id="rId17"/>
    <p:sldId id="275" r:id="rId18"/>
    <p:sldId id="276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582"/>
  </p:normalViewPr>
  <p:slideViewPr>
    <p:cSldViewPr snapToGrid="0" snapToObjects="1">
      <p:cViewPr varScale="1">
        <p:scale>
          <a:sx n="93" d="100"/>
          <a:sy n="93" d="100"/>
        </p:scale>
        <p:origin x="216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0F039B-04BD-420A-BCE6-CE28335F9AAE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F420DE-7E49-4BBF-BB52-8A66900E1243}">
      <dgm:prSet/>
      <dgm:spPr/>
      <dgm:t>
        <a:bodyPr/>
        <a:lstStyle/>
        <a:p>
          <a:r>
            <a:rPr lang="en-US" dirty="0" err="1"/>
            <a:t>Fragilité</a:t>
          </a:r>
          <a:r>
            <a:rPr lang="en-US" dirty="0"/>
            <a:t>/</a:t>
          </a:r>
          <a:r>
            <a:rPr lang="en-US" dirty="0" err="1"/>
            <a:t>sarcopénie</a:t>
          </a:r>
          <a:r>
            <a:rPr lang="en-US" dirty="0"/>
            <a:t> </a:t>
          </a:r>
          <a:r>
            <a:rPr lang="en-US" dirty="0" err="1"/>
            <a:t>est</a:t>
          </a:r>
          <a:r>
            <a:rPr lang="en-US" dirty="0"/>
            <a:t> </a:t>
          </a:r>
          <a:r>
            <a:rPr lang="en-US" dirty="0" err="1"/>
            <a:t>considérée</a:t>
          </a:r>
          <a:r>
            <a:rPr lang="en-US" dirty="0"/>
            <a:t> </a:t>
          </a:r>
          <a:r>
            <a:rPr lang="en-US" dirty="0" err="1"/>
            <a:t>une</a:t>
          </a:r>
          <a:r>
            <a:rPr lang="en-US" dirty="0"/>
            <a:t> augmentation de la </a:t>
          </a:r>
          <a:r>
            <a:rPr lang="en-US" dirty="0" err="1"/>
            <a:t>vulnérabilité</a:t>
          </a:r>
          <a:endParaRPr lang="en-US" dirty="0"/>
        </a:p>
      </dgm:t>
    </dgm:pt>
    <dgm:pt modelId="{EF8DFDFF-FA75-46B5-9A12-4805A7CAA47C}" type="parTrans" cxnId="{D55C2B49-BD5A-46F6-82C6-2BF527B8D25E}">
      <dgm:prSet/>
      <dgm:spPr/>
      <dgm:t>
        <a:bodyPr/>
        <a:lstStyle/>
        <a:p>
          <a:endParaRPr lang="en-US"/>
        </a:p>
      </dgm:t>
    </dgm:pt>
    <dgm:pt modelId="{557F9F63-8305-4500-B8AB-8533DCBD0B3D}" type="sibTrans" cxnId="{D55C2B49-BD5A-46F6-82C6-2BF527B8D25E}">
      <dgm:prSet/>
      <dgm:spPr/>
      <dgm:t>
        <a:bodyPr/>
        <a:lstStyle/>
        <a:p>
          <a:endParaRPr lang="en-US"/>
        </a:p>
      </dgm:t>
    </dgm:pt>
    <dgm:pt modelId="{5700AE57-4F5B-4399-9732-A08A7E25870F}">
      <dgm:prSet/>
      <dgm:spPr/>
      <dgm:t>
        <a:bodyPr/>
        <a:lstStyle/>
        <a:p>
          <a:r>
            <a:rPr lang="en-US" dirty="0" err="1"/>
            <a:t>Associée</a:t>
          </a:r>
          <a:r>
            <a:rPr lang="en-US" dirty="0"/>
            <a:t> avec </a:t>
          </a:r>
          <a:r>
            <a:rPr lang="en-US" dirty="0" err="1"/>
            <a:t>risque</a:t>
          </a:r>
          <a:r>
            <a:rPr lang="en-US" dirty="0"/>
            <a:t> </a:t>
          </a:r>
          <a:r>
            <a:rPr lang="en-US" dirty="0" err="1"/>
            <a:t>augmenté</a:t>
          </a:r>
          <a:r>
            <a:rPr lang="en-US" dirty="0"/>
            <a:t> de chutes, </a:t>
          </a:r>
          <a:r>
            <a:rPr lang="en-US" dirty="0" err="1"/>
            <a:t>perte</a:t>
          </a:r>
          <a:r>
            <a:rPr lang="en-US" dirty="0"/>
            <a:t> </a:t>
          </a:r>
          <a:r>
            <a:rPr lang="en-US" dirty="0" err="1"/>
            <a:t>d’autonomie</a:t>
          </a:r>
          <a:r>
            <a:rPr lang="en-US" dirty="0"/>
            <a:t> et </a:t>
          </a:r>
          <a:r>
            <a:rPr lang="en-US" dirty="0" err="1"/>
            <a:t>mortalité</a:t>
          </a:r>
          <a:endParaRPr lang="en-US" dirty="0"/>
        </a:p>
      </dgm:t>
    </dgm:pt>
    <dgm:pt modelId="{3D377F96-7F85-4332-9968-C45EDB15567D}" type="parTrans" cxnId="{7B2FAAEB-DC23-4383-AC79-5FEBA8102527}">
      <dgm:prSet/>
      <dgm:spPr/>
      <dgm:t>
        <a:bodyPr/>
        <a:lstStyle/>
        <a:p>
          <a:endParaRPr lang="en-US"/>
        </a:p>
      </dgm:t>
    </dgm:pt>
    <dgm:pt modelId="{C5CF3FB0-DFE0-4DF0-B815-9F31326B54DA}" type="sibTrans" cxnId="{7B2FAAEB-DC23-4383-AC79-5FEBA8102527}">
      <dgm:prSet/>
      <dgm:spPr/>
      <dgm:t>
        <a:bodyPr/>
        <a:lstStyle/>
        <a:p>
          <a:endParaRPr lang="en-US"/>
        </a:p>
      </dgm:t>
    </dgm:pt>
    <dgm:pt modelId="{74972201-B627-42F7-B03D-9AB5BD49A1A2}">
      <dgm:prSet/>
      <dgm:spPr/>
      <dgm:t>
        <a:bodyPr/>
        <a:lstStyle/>
        <a:p>
          <a:r>
            <a:rPr lang="en-US" dirty="0"/>
            <a:t>1 sur 6 </a:t>
          </a:r>
          <a:r>
            <a:rPr lang="en-US" dirty="0" err="1"/>
            <a:t>personnes</a:t>
          </a:r>
          <a:r>
            <a:rPr lang="en-US" dirty="0"/>
            <a:t> </a:t>
          </a:r>
          <a:r>
            <a:rPr lang="en-US" dirty="0" err="1"/>
            <a:t>âgées</a:t>
          </a:r>
          <a:r>
            <a:rPr lang="en-US" dirty="0"/>
            <a:t> </a:t>
          </a:r>
          <a:r>
            <a:rPr lang="en-US" dirty="0" err="1"/>
            <a:t>peut</a:t>
          </a:r>
          <a:r>
            <a:rPr lang="en-US" dirty="0"/>
            <a:t> </a:t>
          </a:r>
          <a:r>
            <a:rPr lang="en-US" dirty="0" err="1"/>
            <a:t>être</a:t>
          </a:r>
          <a:r>
            <a:rPr lang="en-US" dirty="0"/>
            <a:t> </a:t>
          </a:r>
          <a:r>
            <a:rPr lang="en-US" dirty="0" err="1"/>
            <a:t>considérée</a:t>
          </a:r>
          <a:r>
            <a:rPr lang="en-US" dirty="0"/>
            <a:t> fragile avec </a:t>
          </a:r>
          <a:r>
            <a:rPr lang="en-US" dirty="0" err="1"/>
            <a:t>une</a:t>
          </a:r>
          <a:r>
            <a:rPr lang="en-US" dirty="0"/>
            <a:t> incidence de 59% sur les </a:t>
          </a:r>
          <a:r>
            <a:rPr lang="en-US" dirty="0" err="1"/>
            <a:t>personnes</a:t>
          </a:r>
          <a:r>
            <a:rPr lang="en-US" dirty="0"/>
            <a:t> </a:t>
          </a:r>
          <a:r>
            <a:rPr lang="en-US" dirty="0" err="1"/>
            <a:t>âgées</a:t>
          </a:r>
          <a:endParaRPr lang="en-US" dirty="0"/>
        </a:p>
      </dgm:t>
    </dgm:pt>
    <dgm:pt modelId="{64069DD6-5BA8-47F0-955F-5A11FA5326FE}" type="parTrans" cxnId="{038ACD55-C776-4C81-8171-1C64ECC6F86A}">
      <dgm:prSet/>
      <dgm:spPr/>
      <dgm:t>
        <a:bodyPr/>
        <a:lstStyle/>
        <a:p>
          <a:endParaRPr lang="en-US"/>
        </a:p>
      </dgm:t>
    </dgm:pt>
    <dgm:pt modelId="{4A53752A-5723-494F-94D5-30D617F7552A}" type="sibTrans" cxnId="{038ACD55-C776-4C81-8171-1C64ECC6F86A}">
      <dgm:prSet/>
      <dgm:spPr/>
      <dgm:t>
        <a:bodyPr/>
        <a:lstStyle/>
        <a:p>
          <a:endParaRPr lang="en-US"/>
        </a:p>
      </dgm:t>
    </dgm:pt>
    <dgm:pt modelId="{9673A851-E297-47C3-A106-AC0E00A929B8}">
      <dgm:prSet/>
      <dgm:spPr/>
      <dgm:t>
        <a:bodyPr/>
        <a:lstStyle/>
        <a:p>
          <a:r>
            <a:rPr lang="en-US" dirty="0" err="1"/>
            <a:t>Créatine</a:t>
          </a:r>
          <a:r>
            <a:rPr lang="en-US" dirty="0"/>
            <a:t> monohydrate </a:t>
          </a:r>
          <a:r>
            <a:rPr lang="en-US" dirty="0" err="1"/>
            <a:t>est</a:t>
          </a:r>
          <a:r>
            <a:rPr lang="en-US" dirty="0"/>
            <a:t> le </a:t>
          </a:r>
          <a:r>
            <a:rPr lang="en-US" dirty="0" err="1"/>
            <a:t>supplément</a:t>
          </a:r>
          <a:r>
            <a:rPr lang="en-US" dirty="0"/>
            <a:t> le +plus consommé par les </a:t>
          </a:r>
          <a:r>
            <a:rPr lang="en-US" dirty="0" err="1"/>
            <a:t>athlètes</a:t>
          </a:r>
          <a:r>
            <a:rPr lang="en-US" dirty="0"/>
            <a:t> </a:t>
          </a:r>
        </a:p>
      </dgm:t>
    </dgm:pt>
    <dgm:pt modelId="{CC7BA068-A70C-4822-86C5-C73D65CBB579}" type="parTrans" cxnId="{884F0EB2-D158-45CF-A256-7101CDA55A10}">
      <dgm:prSet/>
      <dgm:spPr/>
      <dgm:t>
        <a:bodyPr/>
        <a:lstStyle/>
        <a:p>
          <a:endParaRPr lang="en-US"/>
        </a:p>
      </dgm:t>
    </dgm:pt>
    <dgm:pt modelId="{17F56B40-8E8A-4E32-8052-E1721A9108E8}" type="sibTrans" cxnId="{884F0EB2-D158-45CF-A256-7101CDA55A10}">
      <dgm:prSet/>
      <dgm:spPr/>
      <dgm:t>
        <a:bodyPr/>
        <a:lstStyle/>
        <a:p>
          <a:endParaRPr lang="en-US"/>
        </a:p>
      </dgm:t>
    </dgm:pt>
    <dgm:pt modelId="{35947940-F746-4D08-885F-8DFE8EF0012A}">
      <dgm:prSet/>
      <dgm:spPr/>
      <dgm:t>
        <a:bodyPr/>
        <a:lstStyle/>
        <a:p>
          <a:r>
            <a:rPr lang="en-US" dirty="0" err="1"/>
            <a:t>Augmente</a:t>
          </a:r>
          <a:r>
            <a:rPr lang="en-US" dirty="0"/>
            <a:t> la </a:t>
          </a:r>
          <a:r>
            <a:rPr lang="en-US" dirty="0" err="1"/>
            <a:t>disponibilité</a:t>
          </a:r>
          <a:r>
            <a:rPr lang="en-US" dirty="0"/>
            <a:t> </a:t>
          </a:r>
          <a:r>
            <a:rPr lang="en-US" dirty="0" err="1"/>
            <a:t>d’ATP</a:t>
          </a:r>
          <a:r>
            <a:rPr lang="en-US" dirty="0"/>
            <a:t> dans le muscle et </a:t>
          </a:r>
          <a:r>
            <a:rPr lang="en-US" dirty="0" err="1"/>
            <a:t>améliore</a:t>
          </a:r>
          <a:r>
            <a:rPr lang="en-US" dirty="0"/>
            <a:t> la </a:t>
          </a:r>
          <a:r>
            <a:rPr lang="en-US" dirty="0" err="1"/>
            <a:t>capacité</a:t>
          </a:r>
          <a:r>
            <a:rPr lang="en-US" dirty="0"/>
            <a:t> de contraction</a:t>
          </a:r>
        </a:p>
      </dgm:t>
    </dgm:pt>
    <dgm:pt modelId="{F310B8B3-78AC-40DA-A01C-14985A731ED9}" type="parTrans" cxnId="{88C19A55-B763-4FAD-9064-27DD3B19602D}">
      <dgm:prSet/>
      <dgm:spPr/>
      <dgm:t>
        <a:bodyPr/>
        <a:lstStyle/>
        <a:p>
          <a:endParaRPr lang="en-US"/>
        </a:p>
      </dgm:t>
    </dgm:pt>
    <dgm:pt modelId="{17D919C0-66F7-4880-A2C9-608B41E04387}" type="sibTrans" cxnId="{88C19A55-B763-4FAD-9064-27DD3B19602D}">
      <dgm:prSet/>
      <dgm:spPr/>
      <dgm:t>
        <a:bodyPr/>
        <a:lstStyle/>
        <a:p>
          <a:endParaRPr lang="en-US"/>
        </a:p>
      </dgm:t>
    </dgm:pt>
    <dgm:pt modelId="{74D84152-5A01-4492-8CFD-04D77BD5B127}">
      <dgm:prSet/>
      <dgm:spPr/>
      <dgm:t>
        <a:bodyPr/>
        <a:lstStyle/>
        <a:p>
          <a:r>
            <a:rPr lang="en-US" dirty="0"/>
            <a:t>Production </a:t>
          </a:r>
          <a:r>
            <a:rPr lang="en-US" dirty="0" err="1"/>
            <a:t>limitée</a:t>
          </a:r>
          <a:r>
            <a:rPr lang="en-US" dirty="0"/>
            <a:t> par le corps</a:t>
          </a:r>
        </a:p>
      </dgm:t>
    </dgm:pt>
    <dgm:pt modelId="{92FF1CED-ECA9-4466-9614-DB532BEA27EF}" type="parTrans" cxnId="{C8FADA0E-6568-4E7E-A478-13F75DD8124D}">
      <dgm:prSet/>
      <dgm:spPr/>
      <dgm:t>
        <a:bodyPr/>
        <a:lstStyle/>
        <a:p>
          <a:endParaRPr lang="en-US"/>
        </a:p>
      </dgm:t>
    </dgm:pt>
    <dgm:pt modelId="{51051F94-FE12-450B-A19E-3504F031CF85}" type="sibTrans" cxnId="{C8FADA0E-6568-4E7E-A478-13F75DD8124D}">
      <dgm:prSet/>
      <dgm:spPr/>
      <dgm:t>
        <a:bodyPr/>
        <a:lstStyle/>
        <a:p>
          <a:endParaRPr lang="en-US"/>
        </a:p>
      </dgm:t>
    </dgm:pt>
    <dgm:pt modelId="{7052A3BB-296C-4250-B959-97A149810042}">
      <dgm:prSet/>
      <dgm:spPr/>
      <dgm:t>
        <a:bodyPr/>
        <a:lstStyle/>
        <a:p>
          <a:r>
            <a:rPr lang="en-US" dirty="0"/>
            <a:t>Bien </a:t>
          </a:r>
          <a:r>
            <a:rPr lang="en-US" dirty="0" err="1"/>
            <a:t>étudié</a:t>
          </a:r>
          <a:r>
            <a:rPr lang="en-US" dirty="0"/>
            <a:t>, </a:t>
          </a:r>
          <a:r>
            <a:rPr lang="en-US" dirty="0" err="1"/>
            <a:t>innocuité</a:t>
          </a:r>
          <a:r>
            <a:rPr lang="en-US" dirty="0"/>
            <a:t> </a:t>
          </a:r>
          <a:r>
            <a:rPr lang="en-US" dirty="0" err="1"/>
            <a:t>à</a:t>
          </a:r>
          <a:r>
            <a:rPr lang="en-US" dirty="0"/>
            <a:t> long </a:t>
          </a:r>
          <a:r>
            <a:rPr lang="en-US" dirty="0" err="1"/>
            <a:t>terme</a:t>
          </a:r>
          <a:r>
            <a:rPr lang="en-US" dirty="0"/>
            <a:t> </a:t>
          </a:r>
          <a:r>
            <a:rPr lang="en-US" dirty="0" err="1"/>
            <a:t>prouvée</a:t>
          </a:r>
          <a:endParaRPr lang="en-US" dirty="0"/>
        </a:p>
      </dgm:t>
    </dgm:pt>
    <dgm:pt modelId="{9B7A7B49-E315-49B2-823C-966DCE24413B}" type="parTrans" cxnId="{A1B89D54-26A3-410B-81E3-DAFE48BE138C}">
      <dgm:prSet/>
      <dgm:spPr/>
      <dgm:t>
        <a:bodyPr/>
        <a:lstStyle/>
        <a:p>
          <a:endParaRPr lang="en-US"/>
        </a:p>
      </dgm:t>
    </dgm:pt>
    <dgm:pt modelId="{938616B0-7506-4041-BCA0-613C791200F8}" type="sibTrans" cxnId="{A1B89D54-26A3-410B-81E3-DAFE48BE138C}">
      <dgm:prSet/>
      <dgm:spPr/>
      <dgm:t>
        <a:bodyPr/>
        <a:lstStyle/>
        <a:p>
          <a:endParaRPr lang="en-US"/>
        </a:p>
      </dgm:t>
    </dgm:pt>
    <dgm:pt modelId="{4B29FC5B-F31C-4635-9CB8-2A22D4CBB06F}">
      <dgm:prSet/>
      <dgm:spPr/>
      <dgm:t>
        <a:bodyPr/>
        <a:lstStyle/>
        <a:p>
          <a:r>
            <a:rPr lang="en-US" dirty="0" err="1"/>
            <a:t>C’est</a:t>
          </a:r>
          <a:r>
            <a:rPr lang="en-US" dirty="0"/>
            <a:t> déjà </a:t>
          </a:r>
          <a:r>
            <a:rPr lang="en-US" dirty="0" err="1"/>
            <a:t>prouvé</a:t>
          </a:r>
          <a:r>
            <a:rPr lang="en-US" dirty="0"/>
            <a:t> que la </a:t>
          </a:r>
          <a:r>
            <a:rPr lang="en-US" dirty="0" err="1"/>
            <a:t>créatine</a:t>
          </a:r>
          <a:r>
            <a:rPr lang="en-US" dirty="0"/>
            <a:t> augment la force, les muscles, et le </a:t>
          </a:r>
          <a:r>
            <a:rPr lang="en-US" dirty="0" err="1"/>
            <a:t>maintien</a:t>
          </a:r>
          <a:r>
            <a:rPr lang="en-US" dirty="0"/>
            <a:t> de </a:t>
          </a:r>
          <a:r>
            <a:rPr lang="en-US" dirty="0" err="1"/>
            <a:t>l’autonomie</a:t>
          </a:r>
          <a:r>
            <a:rPr lang="en-US" dirty="0"/>
            <a:t>, etc.</a:t>
          </a:r>
        </a:p>
      </dgm:t>
    </dgm:pt>
    <dgm:pt modelId="{A537C155-FB12-4473-ADC0-08976D5DF4AD}" type="parTrans" cxnId="{1624E8DE-7C1D-47D3-9755-B4771A71A1C6}">
      <dgm:prSet/>
      <dgm:spPr/>
      <dgm:t>
        <a:bodyPr/>
        <a:lstStyle/>
        <a:p>
          <a:endParaRPr lang="en-US"/>
        </a:p>
      </dgm:t>
    </dgm:pt>
    <dgm:pt modelId="{AD074B54-CF71-458D-8017-2C62E76666E3}" type="sibTrans" cxnId="{1624E8DE-7C1D-47D3-9755-B4771A71A1C6}">
      <dgm:prSet/>
      <dgm:spPr/>
      <dgm:t>
        <a:bodyPr/>
        <a:lstStyle/>
        <a:p>
          <a:endParaRPr lang="en-US"/>
        </a:p>
      </dgm:t>
    </dgm:pt>
    <dgm:pt modelId="{FE7D97E2-7E4E-4923-968A-3297861453B6}">
      <dgm:prSet/>
      <dgm:spPr/>
      <dgm:t>
        <a:bodyPr/>
        <a:lstStyle/>
        <a:p>
          <a:r>
            <a:rPr lang="en-US" dirty="0"/>
            <a:t>Vu </a:t>
          </a:r>
          <a:r>
            <a:rPr lang="en-US" dirty="0" err="1"/>
            <a:t>ces</a:t>
          </a:r>
          <a:r>
            <a:rPr lang="en-US" dirty="0"/>
            <a:t> </a:t>
          </a:r>
          <a:r>
            <a:rPr lang="en-US" dirty="0" err="1"/>
            <a:t>résultats</a:t>
          </a:r>
          <a:r>
            <a:rPr lang="en-US" dirty="0"/>
            <a:t>, on </a:t>
          </a:r>
          <a:r>
            <a:rPr lang="en-US" dirty="0" err="1"/>
            <a:t>peut</a:t>
          </a:r>
          <a:r>
            <a:rPr lang="en-US" dirty="0"/>
            <a:t> </a:t>
          </a:r>
          <a:r>
            <a:rPr lang="en-US" dirty="0" err="1"/>
            <a:t>croire</a:t>
          </a:r>
          <a:r>
            <a:rPr lang="en-US" dirty="0"/>
            <a:t> que la </a:t>
          </a:r>
          <a:r>
            <a:rPr lang="en-US" dirty="0" err="1"/>
            <a:t>créatine</a:t>
          </a:r>
          <a:r>
            <a:rPr lang="en-US" dirty="0"/>
            <a:t> </a:t>
          </a:r>
          <a:r>
            <a:rPr lang="en-US" dirty="0" err="1"/>
            <a:t>peut</a:t>
          </a:r>
          <a:r>
            <a:rPr lang="en-US" dirty="0"/>
            <a:t> </a:t>
          </a:r>
          <a:r>
            <a:rPr lang="en-US" dirty="0" err="1"/>
            <a:t>etre</a:t>
          </a:r>
          <a:r>
            <a:rPr lang="en-US" dirty="0"/>
            <a:t> </a:t>
          </a:r>
          <a:r>
            <a:rPr lang="en-US" dirty="0" err="1"/>
            <a:t>utilisée</a:t>
          </a:r>
          <a:r>
            <a:rPr lang="en-US" dirty="0"/>
            <a:t> pour </a:t>
          </a:r>
          <a:r>
            <a:rPr lang="en-US" dirty="0" err="1"/>
            <a:t>traiter</a:t>
          </a:r>
          <a:r>
            <a:rPr lang="en-US" dirty="0"/>
            <a:t> la </a:t>
          </a:r>
          <a:r>
            <a:rPr lang="en-US" dirty="0" err="1"/>
            <a:t>fragilité</a:t>
          </a:r>
          <a:endParaRPr lang="en-US" dirty="0"/>
        </a:p>
      </dgm:t>
    </dgm:pt>
    <dgm:pt modelId="{101AF2E4-6B79-46C4-9AC4-D43CD4872E02}" type="parTrans" cxnId="{38009ADA-B850-4936-8338-96B92397C542}">
      <dgm:prSet/>
      <dgm:spPr/>
      <dgm:t>
        <a:bodyPr/>
        <a:lstStyle/>
        <a:p>
          <a:endParaRPr lang="en-US"/>
        </a:p>
      </dgm:t>
    </dgm:pt>
    <dgm:pt modelId="{AC055CC1-7722-42F6-9876-16A166298C9D}" type="sibTrans" cxnId="{38009ADA-B850-4936-8338-96B92397C542}">
      <dgm:prSet/>
      <dgm:spPr/>
      <dgm:t>
        <a:bodyPr/>
        <a:lstStyle/>
        <a:p>
          <a:endParaRPr lang="en-US"/>
        </a:p>
      </dgm:t>
    </dgm:pt>
    <dgm:pt modelId="{3A98BEAB-0453-D841-9A16-40748AEB6908}" type="pres">
      <dgm:prSet presAssocID="{460F039B-04BD-420A-BCE6-CE28335F9AAE}" presName="Name0" presStyleCnt="0">
        <dgm:presLayoutVars>
          <dgm:dir/>
          <dgm:resizeHandles/>
        </dgm:presLayoutVars>
      </dgm:prSet>
      <dgm:spPr/>
    </dgm:pt>
    <dgm:pt modelId="{7FF69D65-844F-7B46-9499-C8E110A82ED0}" type="pres">
      <dgm:prSet presAssocID="{C2F420DE-7E49-4BBF-BB52-8A66900E1243}" presName="compNode" presStyleCnt="0"/>
      <dgm:spPr/>
    </dgm:pt>
    <dgm:pt modelId="{14DA32A7-D305-8C41-9F0E-1D22FE3CD800}" type="pres">
      <dgm:prSet presAssocID="{C2F420DE-7E49-4BBF-BB52-8A66900E1243}" presName="dummyConnPt" presStyleCnt="0"/>
      <dgm:spPr/>
    </dgm:pt>
    <dgm:pt modelId="{7C1518D7-FB01-C646-8002-8045E614D3B6}" type="pres">
      <dgm:prSet presAssocID="{C2F420DE-7E49-4BBF-BB52-8A66900E1243}" presName="node" presStyleLbl="node1" presStyleIdx="0" presStyleCnt="9">
        <dgm:presLayoutVars>
          <dgm:bulletEnabled val="1"/>
        </dgm:presLayoutVars>
      </dgm:prSet>
      <dgm:spPr/>
    </dgm:pt>
    <dgm:pt modelId="{4E400A4D-FF3B-C44B-A381-AE817D897E02}" type="pres">
      <dgm:prSet presAssocID="{557F9F63-8305-4500-B8AB-8533DCBD0B3D}" presName="sibTrans" presStyleLbl="bgSibTrans2D1" presStyleIdx="0" presStyleCnt="8"/>
      <dgm:spPr/>
    </dgm:pt>
    <dgm:pt modelId="{8A2E4FD8-ADD2-4143-8B1A-F1C266B48165}" type="pres">
      <dgm:prSet presAssocID="{5700AE57-4F5B-4399-9732-A08A7E25870F}" presName="compNode" presStyleCnt="0"/>
      <dgm:spPr/>
    </dgm:pt>
    <dgm:pt modelId="{BFB49075-4604-9D4E-877F-C79833A99895}" type="pres">
      <dgm:prSet presAssocID="{5700AE57-4F5B-4399-9732-A08A7E25870F}" presName="dummyConnPt" presStyleCnt="0"/>
      <dgm:spPr/>
    </dgm:pt>
    <dgm:pt modelId="{F431A53F-EF91-304E-B0BA-29DB9B2062C5}" type="pres">
      <dgm:prSet presAssocID="{5700AE57-4F5B-4399-9732-A08A7E25870F}" presName="node" presStyleLbl="node1" presStyleIdx="1" presStyleCnt="9">
        <dgm:presLayoutVars>
          <dgm:bulletEnabled val="1"/>
        </dgm:presLayoutVars>
      </dgm:prSet>
      <dgm:spPr/>
    </dgm:pt>
    <dgm:pt modelId="{08AACF33-095E-3145-8D86-7DC529F903E4}" type="pres">
      <dgm:prSet presAssocID="{C5CF3FB0-DFE0-4DF0-B815-9F31326B54DA}" presName="sibTrans" presStyleLbl="bgSibTrans2D1" presStyleIdx="1" presStyleCnt="8"/>
      <dgm:spPr/>
    </dgm:pt>
    <dgm:pt modelId="{00B109B6-8BF3-5E4F-A390-1ABF5AB33C0D}" type="pres">
      <dgm:prSet presAssocID="{74972201-B627-42F7-B03D-9AB5BD49A1A2}" presName="compNode" presStyleCnt="0"/>
      <dgm:spPr/>
    </dgm:pt>
    <dgm:pt modelId="{ECA128F8-AA8C-A542-BD56-C9D0D5F844FC}" type="pres">
      <dgm:prSet presAssocID="{74972201-B627-42F7-B03D-9AB5BD49A1A2}" presName="dummyConnPt" presStyleCnt="0"/>
      <dgm:spPr/>
    </dgm:pt>
    <dgm:pt modelId="{850A83D4-255A-7F4D-9791-55D1918382D8}" type="pres">
      <dgm:prSet presAssocID="{74972201-B627-42F7-B03D-9AB5BD49A1A2}" presName="node" presStyleLbl="node1" presStyleIdx="2" presStyleCnt="9">
        <dgm:presLayoutVars>
          <dgm:bulletEnabled val="1"/>
        </dgm:presLayoutVars>
      </dgm:prSet>
      <dgm:spPr/>
    </dgm:pt>
    <dgm:pt modelId="{EE7988E9-A417-E34E-9365-9736B0513FD6}" type="pres">
      <dgm:prSet presAssocID="{4A53752A-5723-494F-94D5-30D617F7552A}" presName="sibTrans" presStyleLbl="bgSibTrans2D1" presStyleIdx="2" presStyleCnt="8"/>
      <dgm:spPr/>
    </dgm:pt>
    <dgm:pt modelId="{D1FE46C6-78F4-2B48-9848-73AB18CC2914}" type="pres">
      <dgm:prSet presAssocID="{9673A851-E297-47C3-A106-AC0E00A929B8}" presName="compNode" presStyleCnt="0"/>
      <dgm:spPr/>
    </dgm:pt>
    <dgm:pt modelId="{4A3CF26B-E059-1441-AA03-D255AC5EAE2D}" type="pres">
      <dgm:prSet presAssocID="{9673A851-E297-47C3-A106-AC0E00A929B8}" presName="dummyConnPt" presStyleCnt="0"/>
      <dgm:spPr/>
    </dgm:pt>
    <dgm:pt modelId="{A1D8FAD9-E6D7-BD4D-BF41-9A8E5D2BF510}" type="pres">
      <dgm:prSet presAssocID="{9673A851-E297-47C3-A106-AC0E00A929B8}" presName="node" presStyleLbl="node1" presStyleIdx="3" presStyleCnt="9">
        <dgm:presLayoutVars>
          <dgm:bulletEnabled val="1"/>
        </dgm:presLayoutVars>
      </dgm:prSet>
      <dgm:spPr/>
    </dgm:pt>
    <dgm:pt modelId="{EAF2DEA3-CEF1-0C4C-A8DB-FEB251FD01E8}" type="pres">
      <dgm:prSet presAssocID="{17F56B40-8E8A-4E32-8052-E1721A9108E8}" presName="sibTrans" presStyleLbl="bgSibTrans2D1" presStyleIdx="3" presStyleCnt="8"/>
      <dgm:spPr/>
    </dgm:pt>
    <dgm:pt modelId="{65A4C609-B879-B44D-A8F0-742281271F16}" type="pres">
      <dgm:prSet presAssocID="{35947940-F746-4D08-885F-8DFE8EF0012A}" presName="compNode" presStyleCnt="0"/>
      <dgm:spPr/>
    </dgm:pt>
    <dgm:pt modelId="{B152D59A-9EFF-3443-97DC-44436B29B2BF}" type="pres">
      <dgm:prSet presAssocID="{35947940-F746-4D08-885F-8DFE8EF0012A}" presName="dummyConnPt" presStyleCnt="0"/>
      <dgm:spPr/>
    </dgm:pt>
    <dgm:pt modelId="{5E6B8B5F-5E4C-E248-AC34-F18094FD5B80}" type="pres">
      <dgm:prSet presAssocID="{35947940-F746-4D08-885F-8DFE8EF0012A}" presName="node" presStyleLbl="node1" presStyleIdx="4" presStyleCnt="9">
        <dgm:presLayoutVars>
          <dgm:bulletEnabled val="1"/>
        </dgm:presLayoutVars>
      </dgm:prSet>
      <dgm:spPr/>
    </dgm:pt>
    <dgm:pt modelId="{93CCD68C-BBD9-9A4D-8FAE-B9781A8D142D}" type="pres">
      <dgm:prSet presAssocID="{17D919C0-66F7-4880-A2C9-608B41E04387}" presName="sibTrans" presStyleLbl="bgSibTrans2D1" presStyleIdx="4" presStyleCnt="8"/>
      <dgm:spPr/>
    </dgm:pt>
    <dgm:pt modelId="{1020EE9C-B10E-1840-83B0-02F43F7AE0D5}" type="pres">
      <dgm:prSet presAssocID="{74D84152-5A01-4492-8CFD-04D77BD5B127}" presName="compNode" presStyleCnt="0"/>
      <dgm:spPr/>
    </dgm:pt>
    <dgm:pt modelId="{170B5B1B-698B-804E-9E73-77980F2FE6D5}" type="pres">
      <dgm:prSet presAssocID="{74D84152-5A01-4492-8CFD-04D77BD5B127}" presName="dummyConnPt" presStyleCnt="0"/>
      <dgm:spPr/>
    </dgm:pt>
    <dgm:pt modelId="{ACE66ABF-77A7-B443-B185-423F8D8A2D20}" type="pres">
      <dgm:prSet presAssocID="{74D84152-5A01-4492-8CFD-04D77BD5B127}" presName="node" presStyleLbl="node1" presStyleIdx="5" presStyleCnt="9">
        <dgm:presLayoutVars>
          <dgm:bulletEnabled val="1"/>
        </dgm:presLayoutVars>
      </dgm:prSet>
      <dgm:spPr/>
    </dgm:pt>
    <dgm:pt modelId="{63453543-606B-7C43-926E-F5C715B31846}" type="pres">
      <dgm:prSet presAssocID="{51051F94-FE12-450B-A19E-3504F031CF85}" presName="sibTrans" presStyleLbl="bgSibTrans2D1" presStyleIdx="5" presStyleCnt="8"/>
      <dgm:spPr/>
    </dgm:pt>
    <dgm:pt modelId="{556A4672-D78A-6647-805A-CC8344FA2F3E}" type="pres">
      <dgm:prSet presAssocID="{7052A3BB-296C-4250-B959-97A149810042}" presName="compNode" presStyleCnt="0"/>
      <dgm:spPr/>
    </dgm:pt>
    <dgm:pt modelId="{8E7EACA4-4E76-9B49-8E09-41BC2DA58703}" type="pres">
      <dgm:prSet presAssocID="{7052A3BB-296C-4250-B959-97A149810042}" presName="dummyConnPt" presStyleCnt="0"/>
      <dgm:spPr/>
    </dgm:pt>
    <dgm:pt modelId="{CE6F5584-1A44-5546-821C-9A1004C7A14A}" type="pres">
      <dgm:prSet presAssocID="{7052A3BB-296C-4250-B959-97A149810042}" presName="node" presStyleLbl="node1" presStyleIdx="6" presStyleCnt="9">
        <dgm:presLayoutVars>
          <dgm:bulletEnabled val="1"/>
        </dgm:presLayoutVars>
      </dgm:prSet>
      <dgm:spPr/>
    </dgm:pt>
    <dgm:pt modelId="{B8B11D48-2563-E249-A913-28E0E3B88C7B}" type="pres">
      <dgm:prSet presAssocID="{938616B0-7506-4041-BCA0-613C791200F8}" presName="sibTrans" presStyleLbl="bgSibTrans2D1" presStyleIdx="6" presStyleCnt="8"/>
      <dgm:spPr/>
    </dgm:pt>
    <dgm:pt modelId="{6D12DD0F-5F03-0844-8ADC-5448B5E45085}" type="pres">
      <dgm:prSet presAssocID="{4B29FC5B-F31C-4635-9CB8-2A22D4CBB06F}" presName="compNode" presStyleCnt="0"/>
      <dgm:spPr/>
    </dgm:pt>
    <dgm:pt modelId="{7E7FE534-90AC-E841-B1DB-DEE4F4F2E61C}" type="pres">
      <dgm:prSet presAssocID="{4B29FC5B-F31C-4635-9CB8-2A22D4CBB06F}" presName="dummyConnPt" presStyleCnt="0"/>
      <dgm:spPr/>
    </dgm:pt>
    <dgm:pt modelId="{5CAD8A90-C3B3-C84B-A6C0-3339CC68A2A8}" type="pres">
      <dgm:prSet presAssocID="{4B29FC5B-F31C-4635-9CB8-2A22D4CBB06F}" presName="node" presStyleLbl="node1" presStyleIdx="7" presStyleCnt="9">
        <dgm:presLayoutVars>
          <dgm:bulletEnabled val="1"/>
        </dgm:presLayoutVars>
      </dgm:prSet>
      <dgm:spPr/>
    </dgm:pt>
    <dgm:pt modelId="{0D07B8FF-C265-834D-BFF6-3B1CFD43B9AA}" type="pres">
      <dgm:prSet presAssocID="{AD074B54-CF71-458D-8017-2C62E76666E3}" presName="sibTrans" presStyleLbl="bgSibTrans2D1" presStyleIdx="7" presStyleCnt="8"/>
      <dgm:spPr/>
    </dgm:pt>
    <dgm:pt modelId="{DD3CD257-055F-B54B-B3D3-C32C388C3473}" type="pres">
      <dgm:prSet presAssocID="{FE7D97E2-7E4E-4923-968A-3297861453B6}" presName="compNode" presStyleCnt="0"/>
      <dgm:spPr/>
    </dgm:pt>
    <dgm:pt modelId="{C2CF9125-A9D0-B14C-B520-1756D33348BB}" type="pres">
      <dgm:prSet presAssocID="{FE7D97E2-7E4E-4923-968A-3297861453B6}" presName="dummyConnPt" presStyleCnt="0"/>
      <dgm:spPr/>
    </dgm:pt>
    <dgm:pt modelId="{C59761D4-5ABF-854A-8FCA-1B05A90620A1}" type="pres">
      <dgm:prSet presAssocID="{FE7D97E2-7E4E-4923-968A-3297861453B6}" presName="node" presStyleLbl="node1" presStyleIdx="8" presStyleCnt="9">
        <dgm:presLayoutVars>
          <dgm:bulletEnabled val="1"/>
        </dgm:presLayoutVars>
      </dgm:prSet>
      <dgm:spPr/>
    </dgm:pt>
  </dgm:ptLst>
  <dgm:cxnLst>
    <dgm:cxn modelId="{F026950D-4573-6649-A0AB-997C2DB1F0FE}" type="presOf" srcId="{4B29FC5B-F31C-4635-9CB8-2A22D4CBB06F}" destId="{5CAD8A90-C3B3-C84B-A6C0-3339CC68A2A8}" srcOrd="0" destOrd="0" presId="urn:microsoft.com/office/officeart/2005/8/layout/bProcess4"/>
    <dgm:cxn modelId="{C8FADA0E-6568-4E7E-A478-13F75DD8124D}" srcId="{460F039B-04BD-420A-BCE6-CE28335F9AAE}" destId="{74D84152-5A01-4492-8CFD-04D77BD5B127}" srcOrd="5" destOrd="0" parTransId="{92FF1CED-ECA9-4466-9614-DB532BEA27EF}" sibTransId="{51051F94-FE12-450B-A19E-3504F031CF85}"/>
    <dgm:cxn modelId="{D4EE2E1A-CF3D-FB49-861C-6140FC4831E9}" type="presOf" srcId="{7052A3BB-296C-4250-B959-97A149810042}" destId="{CE6F5584-1A44-5546-821C-9A1004C7A14A}" srcOrd="0" destOrd="0" presId="urn:microsoft.com/office/officeart/2005/8/layout/bProcess4"/>
    <dgm:cxn modelId="{392C7B1E-4C2A-EF41-B5F6-556AA63906B3}" type="presOf" srcId="{557F9F63-8305-4500-B8AB-8533DCBD0B3D}" destId="{4E400A4D-FF3B-C44B-A381-AE817D897E02}" srcOrd="0" destOrd="0" presId="urn:microsoft.com/office/officeart/2005/8/layout/bProcess4"/>
    <dgm:cxn modelId="{2D8F9F27-38BD-7B4C-8133-25B76FD8D5EF}" type="presOf" srcId="{74D84152-5A01-4492-8CFD-04D77BD5B127}" destId="{ACE66ABF-77A7-B443-B185-423F8D8A2D20}" srcOrd="0" destOrd="0" presId="urn:microsoft.com/office/officeart/2005/8/layout/bProcess4"/>
    <dgm:cxn modelId="{304E4D30-4D93-D641-9703-F3332AB1696D}" type="presOf" srcId="{FE7D97E2-7E4E-4923-968A-3297861453B6}" destId="{C59761D4-5ABF-854A-8FCA-1B05A90620A1}" srcOrd="0" destOrd="0" presId="urn:microsoft.com/office/officeart/2005/8/layout/bProcess4"/>
    <dgm:cxn modelId="{A84A6B3D-FCE1-2242-9B1A-279708EC5AC4}" type="presOf" srcId="{C2F420DE-7E49-4BBF-BB52-8A66900E1243}" destId="{7C1518D7-FB01-C646-8002-8045E614D3B6}" srcOrd="0" destOrd="0" presId="urn:microsoft.com/office/officeart/2005/8/layout/bProcess4"/>
    <dgm:cxn modelId="{919A0640-88CD-1349-AF8F-E6DA81AA8AF8}" type="presOf" srcId="{4A53752A-5723-494F-94D5-30D617F7552A}" destId="{EE7988E9-A417-E34E-9365-9736B0513FD6}" srcOrd="0" destOrd="0" presId="urn:microsoft.com/office/officeart/2005/8/layout/bProcess4"/>
    <dgm:cxn modelId="{D55C2B49-BD5A-46F6-82C6-2BF527B8D25E}" srcId="{460F039B-04BD-420A-BCE6-CE28335F9AAE}" destId="{C2F420DE-7E49-4BBF-BB52-8A66900E1243}" srcOrd="0" destOrd="0" parTransId="{EF8DFDFF-FA75-46B5-9A12-4805A7CAA47C}" sibTransId="{557F9F63-8305-4500-B8AB-8533DCBD0B3D}"/>
    <dgm:cxn modelId="{A5C44549-D42C-1245-AB33-82CB54D1D73A}" type="presOf" srcId="{9673A851-E297-47C3-A106-AC0E00A929B8}" destId="{A1D8FAD9-E6D7-BD4D-BF41-9A8E5D2BF510}" srcOrd="0" destOrd="0" presId="urn:microsoft.com/office/officeart/2005/8/layout/bProcess4"/>
    <dgm:cxn modelId="{A1B89D54-26A3-410B-81E3-DAFE48BE138C}" srcId="{460F039B-04BD-420A-BCE6-CE28335F9AAE}" destId="{7052A3BB-296C-4250-B959-97A149810042}" srcOrd="6" destOrd="0" parTransId="{9B7A7B49-E315-49B2-823C-966DCE24413B}" sibTransId="{938616B0-7506-4041-BCA0-613C791200F8}"/>
    <dgm:cxn modelId="{88C19A55-B763-4FAD-9064-27DD3B19602D}" srcId="{460F039B-04BD-420A-BCE6-CE28335F9AAE}" destId="{35947940-F746-4D08-885F-8DFE8EF0012A}" srcOrd="4" destOrd="0" parTransId="{F310B8B3-78AC-40DA-A01C-14985A731ED9}" sibTransId="{17D919C0-66F7-4880-A2C9-608B41E04387}"/>
    <dgm:cxn modelId="{038ACD55-C776-4C81-8171-1C64ECC6F86A}" srcId="{460F039B-04BD-420A-BCE6-CE28335F9AAE}" destId="{74972201-B627-42F7-B03D-9AB5BD49A1A2}" srcOrd="2" destOrd="0" parTransId="{64069DD6-5BA8-47F0-955F-5A11FA5326FE}" sibTransId="{4A53752A-5723-494F-94D5-30D617F7552A}"/>
    <dgm:cxn modelId="{853BAF5B-2DA7-2D4C-AEE6-A1A2E66A9B71}" type="presOf" srcId="{C5CF3FB0-DFE0-4DF0-B815-9F31326B54DA}" destId="{08AACF33-095E-3145-8D86-7DC529F903E4}" srcOrd="0" destOrd="0" presId="urn:microsoft.com/office/officeart/2005/8/layout/bProcess4"/>
    <dgm:cxn modelId="{FBF04860-26DE-704A-970E-165F2A86A584}" type="presOf" srcId="{AD074B54-CF71-458D-8017-2C62E76666E3}" destId="{0D07B8FF-C265-834D-BFF6-3B1CFD43B9AA}" srcOrd="0" destOrd="0" presId="urn:microsoft.com/office/officeart/2005/8/layout/bProcess4"/>
    <dgm:cxn modelId="{5484CE6A-891B-234E-B363-B8F8FE043012}" type="presOf" srcId="{35947940-F746-4D08-885F-8DFE8EF0012A}" destId="{5E6B8B5F-5E4C-E248-AC34-F18094FD5B80}" srcOrd="0" destOrd="0" presId="urn:microsoft.com/office/officeart/2005/8/layout/bProcess4"/>
    <dgm:cxn modelId="{57A4336D-9B57-FB47-97FE-5E991CDDB8A9}" type="presOf" srcId="{51051F94-FE12-450B-A19E-3504F031CF85}" destId="{63453543-606B-7C43-926E-F5C715B31846}" srcOrd="0" destOrd="0" presId="urn:microsoft.com/office/officeart/2005/8/layout/bProcess4"/>
    <dgm:cxn modelId="{F332418A-7267-BC43-AC9E-D5C1C6764953}" type="presOf" srcId="{460F039B-04BD-420A-BCE6-CE28335F9AAE}" destId="{3A98BEAB-0453-D841-9A16-40748AEB6908}" srcOrd="0" destOrd="0" presId="urn:microsoft.com/office/officeart/2005/8/layout/bProcess4"/>
    <dgm:cxn modelId="{C3B6048D-95F3-9B42-B371-C56B1FD9489C}" type="presOf" srcId="{938616B0-7506-4041-BCA0-613C791200F8}" destId="{B8B11D48-2563-E249-A913-28E0E3B88C7B}" srcOrd="0" destOrd="0" presId="urn:microsoft.com/office/officeart/2005/8/layout/bProcess4"/>
    <dgm:cxn modelId="{BA246DA5-1CC4-DB43-A0C2-C7CD71F4350B}" type="presOf" srcId="{17F56B40-8E8A-4E32-8052-E1721A9108E8}" destId="{EAF2DEA3-CEF1-0C4C-A8DB-FEB251FD01E8}" srcOrd="0" destOrd="0" presId="urn:microsoft.com/office/officeart/2005/8/layout/bProcess4"/>
    <dgm:cxn modelId="{884F0EB2-D158-45CF-A256-7101CDA55A10}" srcId="{460F039B-04BD-420A-BCE6-CE28335F9AAE}" destId="{9673A851-E297-47C3-A106-AC0E00A929B8}" srcOrd="3" destOrd="0" parTransId="{CC7BA068-A70C-4822-86C5-C73D65CBB579}" sibTransId="{17F56B40-8E8A-4E32-8052-E1721A9108E8}"/>
    <dgm:cxn modelId="{38009ADA-B850-4936-8338-96B92397C542}" srcId="{460F039B-04BD-420A-BCE6-CE28335F9AAE}" destId="{FE7D97E2-7E4E-4923-968A-3297861453B6}" srcOrd="8" destOrd="0" parTransId="{101AF2E4-6B79-46C4-9AC4-D43CD4872E02}" sibTransId="{AC055CC1-7722-42F6-9876-16A166298C9D}"/>
    <dgm:cxn modelId="{E21050DD-D424-9146-9B32-DD74B1C59BB7}" type="presOf" srcId="{5700AE57-4F5B-4399-9732-A08A7E25870F}" destId="{F431A53F-EF91-304E-B0BA-29DB9B2062C5}" srcOrd="0" destOrd="0" presId="urn:microsoft.com/office/officeart/2005/8/layout/bProcess4"/>
    <dgm:cxn modelId="{1624E8DE-7C1D-47D3-9755-B4771A71A1C6}" srcId="{460F039B-04BD-420A-BCE6-CE28335F9AAE}" destId="{4B29FC5B-F31C-4635-9CB8-2A22D4CBB06F}" srcOrd="7" destOrd="0" parTransId="{A537C155-FB12-4473-ADC0-08976D5DF4AD}" sibTransId="{AD074B54-CF71-458D-8017-2C62E76666E3}"/>
    <dgm:cxn modelId="{7B2FAAEB-DC23-4383-AC79-5FEBA8102527}" srcId="{460F039B-04BD-420A-BCE6-CE28335F9AAE}" destId="{5700AE57-4F5B-4399-9732-A08A7E25870F}" srcOrd="1" destOrd="0" parTransId="{3D377F96-7F85-4332-9968-C45EDB15567D}" sibTransId="{C5CF3FB0-DFE0-4DF0-B815-9F31326B54DA}"/>
    <dgm:cxn modelId="{45F6E5FE-53F4-3349-8BFA-D9A6E0582658}" type="presOf" srcId="{74972201-B627-42F7-B03D-9AB5BD49A1A2}" destId="{850A83D4-255A-7F4D-9791-55D1918382D8}" srcOrd="0" destOrd="0" presId="urn:microsoft.com/office/officeart/2005/8/layout/bProcess4"/>
    <dgm:cxn modelId="{23F311FF-3C23-D841-BEA3-D191BB72B6F2}" type="presOf" srcId="{17D919C0-66F7-4880-A2C9-608B41E04387}" destId="{93CCD68C-BBD9-9A4D-8FAE-B9781A8D142D}" srcOrd="0" destOrd="0" presId="urn:microsoft.com/office/officeart/2005/8/layout/bProcess4"/>
    <dgm:cxn modelId="{38558F97-7F4F-FB4C-8713-DE9B686EE565}" type="presParOf" srcId="{3A98BEAB-0453-D841-9A16-40748AEB6908}" destId="{7FF69D65-844F-7B46-9499-C8E110A82ED0}" srcOrd="0" destOrd="0" presId="urn:microsoft.com/office/officeart/2005/8/layout/bProcess4"/>
    <dgm:cxn modelId="{D9E6439C-F61F-2345-8573-7E6D60A76903}" type="presParOf" srcId="{7FF69D65-844F-7B46-9499-C8E110A82ED0}" destId="{14DA32A7-D305-8C41-9F0E-1D22FE3CD800}" srcOrd="0" destOrd="0" presId="urn:microsoft.com/office/officeart/2005/8/layout/bProcess4"/>
    <dgm:cxn modelId="{176D87C1-6FBA-B540-9CD4-8DD863EF3E9C}" type="presParOf" srcId="{7FF69D65-844F-7B46-9499-C8E110A82ED0}" destId="{7C1518D7-FB01-C646-8002-8045E614D3B6}" srcOrd="1" destOrd="0" presId="urn:microsoft.com/office/officeart/2005/8/layout/bProcess4"/>
    <dgm:cxn modelId="{81A1F58F-3BBA-194A-8A06-9C131E0CF0C4}" type="presParOf" srcId="{3A98BEAB-0453-D841-9A16-40748AEB6908}" destId="{4E400A4D-FF3B-C44B-A381-AE817D897E02}" srcOrd="1" destOrd="0" presId="urn:microsoft.com/office/officeart/2005/8/layout/bProcess4"/>
    <dgm:cxn modelId="{09DEBF4C-7434-E24E-8527-23E944E2D921}" type="presParOf" srcId="{3A98BEAB-0453-D841-9A16-40748AEB6908}" destId="{8A2E4FD8-ADD2-4143-8B1A-F1C266B48165}" srcOrd="2" destOrd="0" presId="urn:microsoft.com/office/officeart/2005/8/layout/bProcess4"/>
    <dgm:cxn modelId="{4535E604-76EB-1542-974C-1D2429090345}" type="presParOf" srcId="{8A2E4FD8-ADD2-4143-8B1A-F1C266B48165}" destId="{BFB49075-4604-9D4E-877F-C79833A99895}" srcOrd="0" destOrd="0" presId="urn:microsoft.com/office/officeart/2005/8/layout/bProcess4"/>
    <dgm:cxn modelId="{7357A513-1BFC-1442-A665-317556762217}" type="presParOf" srcId="{8A2E4FD8-ADD2-4143-8B1A-F1C266B48165}" destId="{F431A53F-EF91-304E-B0BA-29DB9B2062C5}" srcOrd="1" destOrd="0" presId="urn:microsoft.com/office/officeart/2005/8/layout/bProcess4"/>
    <dgm:cxn modelId="{472D4D1C-E2AE-2C49-A4FF-094F3CCE1A26}" type="presParOf" srcId="{3A98BEAB-0453-D841-9A16-40748AEB6908}" destId="{08AACF33-095E-3145-8D86-7DC529F903E4}" srcOrd="3" destOrd="0" presId="urn:microsoft.com/office/officeart/2005/8/layout/bProcess4"/>
    <dgm:cxn modelId="{48762147-D558-B340-BF1E-286ABD1E7201}" type="presParOf" srcId="{3A98BEAB-0453-D841-9A16-40748AEB6908}" destId="{00B109B6-8BF3-5E4F-A390-1ABF5AB33C0D}" srcOrd="4" destOrd="0" presId="urn:microsoft.com/office/officeart/2005/8/layout/bProcess4"/>
    <dgm:cxn modelId="{B203446F-F768-7742-B567-85D23AAC1206}" type="presParOf" srcId="{00B109B6-8BF3-5E4F-A390-1ABF5AB33C0D}" destId="{ECA128F8-AA8C-A542-BD56-C9D0D5F844FC}" srcOrd="0" destOrd="0" presId="urn:microsoft.com/office/officeart/2005/8/layout/bProcess4"/>
    <dgm:cxn modelId="{77C73A69-5F41-8A4B-9BCE-E8B410C74187}" type="presParOf" srcId="{00B109B6-8BF3-5E4F-A390-1ABF5AB33C0D}" destId="{850A83D4-255A-7F4D-9791-55D1918382D8}" srcOrd="1" destOrd="0" presId="urn:microsoft.com/office/officeart/2005/8/layout/bProcess4"/>
    <dgm:cxn modelId="{60B4D132-C584-6242-862D-BE685674AF83}" type="presParOf" srcId="{3A98BEAB-0453-D841-9A16-40748AEB6908}" destId="{EE7988E9-A417-E34E-9365-9736B0513FD6}" srcOrd="5" destOrd="0" presId="urn:microsoft.com/office/officeart/2005/8/layout/bProcess4"/>
    <dgm:cxn modelId="{F4A8412C-D520-FB4A-9B29-29CA9EEF8052}" type="presParOf" srcId="{3A98BEAB-0453-D841-9A16-40748AEB6908}" destId="{D1FE46C6-78F4-2B48-9848-73AB18CC2914}" srcOrd="6" destOrd="0" presId="urn:microsoft.com/office/officeart/2005/8/layout/bProcess4"/>
    <dgm:cxn modelId="{FAE0C395-8797-0E4C-A078-089FC2252855}" type="presParOf" srcId="{D1FE46C6-78F4-2B48-9848-73AB18CC2914}" destId="{4A3CF26B-E059-1441-AA03-D255AC5EAE2D}" srcOrd="0" destOrd="0" presId="urn:microsoft.com/office/officeart/2005/8/layout/bProcess4"/>
    <dgm:cxn modelId="{688A11EA-9F4F-1A4D-A5E5-7D9F80BE4BC0}" type="presParOf" srcId="{D1FE46C6-78F4-2B48-9848-73AB18CC2914}" destId="{A1D8FAD9-E6D7-BD4D-BF41-9A8E5D2BF510}" srcOrd="1" destOrd="0" presId="urn:microsoft.com/office/officeart/2005/8/layout/bProcess4"/>
    <dgm:cxn modelId="{F4358AB2-988D-9C47-8245-3B11BF2A85EB}" type="presParOf" srcId="{3A98BEAB-0453-D841-9A16-40748AEB6908}" destId="{EAF2DEA3-CEF1-0C4C-A8DB-FEB251FD01E8}" srcOrd="7" destOrd="0" presId="urn:microsoft.com/office/officeart/2005/8/layout/bProcess4"/>
    <dgm:cxn modelId="{CE9036E2-7EF6-0E4B-941F-C87982000550}" type="presParOf" srcId="{3A98BEAB-0453-D841-9A16-40748AEB6908}" destId="{65A4C609-B879-B44D-A8F0-742281271F16}" srcOrd="8" destOrd="0" presId="urn:microsoft.com/office/officeart/2005/8/layout/bProcess4"/>
    <dgm:cxn modelId="{04135805-9E0B-E643-8849-A25BF391093B}" type="presParOf" srcId="{65A4C609-B879-B44D-A8F0-742281271F16}" destId="{B152D59A-9EFF-3443-97DC-44436B29B2BF}" srcOrd="0" destOrd="0" presId="urn:microsoft.com/office/officeart/2005/8/layout/bProcess4"/>
    <dgm:cxn modelId="{985BC64D-0902-BA49-B2F8-C4F5FFDA6E5C}" type="presParOf" srcId="{65A4C609-B879-B44D-A8F0-742281271F16}" destId="{5E6B8B5F-5E4C-E248-AC34-F18094FD5B80}" srcOrd="1" destOrd="0" presId="urn:microsoft.com/office/officeart/2005/8/layout/bProcess4"/>
    <dgm:cxn modelId="{1A275C76-7C44-5B42-9A6A-D8ED24272590}" type="presParOf" srcId="{3A98BEAB-0453-D841-9A16-40748AEB6908}" destId="{93CCD68C-BBD9-9A4D-8FAE-B9781A8D142D}" srcOrd="9" destOrd="0" presId="urn:microsoft.com/office/officeart/2005/8/layout/bProcess4"/>
    <dgm:cxn modelId="{C9061E38-827D-C546-819A-C44577DDB7E0}" type="presParOf" srcId="{3A98BEAB-0453-D841-9A16-40748AEB6908}" destId="{1020EE9C-B10E-1840-83B0-02F43F7AE0D5}" srcOrd="10" destOrd="0" presId="urn:microsoft.com/office/officeart/2005/8/layout/bProcess4"/>
    <dgm:cxn modelId="{A502F880-BF13-674A-A2C2-0947E981FBC2}" type="presParOf" srcId="{1020EE9C-B10E-1840-83B0-02F43F7AE0D5}" destId="{170B5B1B-698B-804E-9E73-77980F2FE6D5}" srcOrd="0" destOrd="0" presId="urn:microsoft.com/office/officeart/2005/8/layout/bProcess4"/>
    <dgm:cxn modelId="{7E6D0BFD-6254-6D41-A816-DB2211A8B52F}" type="presParOf" srcId="{1020EE9C-B10E-1840-83B0-02F43F7AE0D5}" destId="{ACE66ABF-77A7-B443-B185-423F8D8A2D20}" srcOrd="1" destOrd="0" presId="urn:microsoft.com/office/officeart/2005/8/layout/bProcess4"/>
    <dgm:cxn modelId="{E7207B84-8FC8-3F46-A372-CD6E656E08D4}" type="presParOf" srcId="{3A98BEAB-0453-D841-9A16-40748AEB6908}" destId="{63453543-606B-7C43-926E-F5C715B31846}" srcOrd="11" destOrd="0" presId="urn:microsoft.com/office/officeart/2005/8/layout/bProcess4"/>
    <dgm:cxn modelId="{AA0251FB-4BD4-AF44-8678-219999135974}" type="presParOf" srcId="{3A98BEAB-0453-D841-9A16-40748AEB6908}" destId="{556A4672-D78A-6647-805A-CC8344FA2F3E}" srcOrd="12" destOrd="0" presId="urn:microsoft.com/office/officeart/2005/8/layout/bProcess4"/>
    <dgm:cxn modelId="{53BC7EDC-8D16-884C-981A-26872CD74276}" type="presParOf" srcId="{556A4672-D78A-6647-805A-CC8344FA2F3E}" destId="{8E7EACA4-4E76-9B49-8E09-41BC2DA58703}" srcOrd="0" destOrd="0" presId="urn:microsoft.com/office/officeart/2005/8/layout/bProcess4"/>
    <dgm:cxn modelId="{71E5CEF2-A441-9649-A720-AD8E9F3F6672}" type="presParOf" srcId="{556A4672-D78A-6647-805A-CC8344FA2F3E}" destId="{CE6F5584-1A44-5546-821C-9A1004C7A14A}" srcOrd="1" destOrd="0" presId="urn:microsoft.com/office/officeart/2005/8/layout/bProcess4"/>
    <dgm:cxn modelId="{2EF16F84-2EEB-E246-B7FB-8C5123E52953}" type="presParOf" srcId="{3A98BEAB-0453-D841-9A16-40748AEB6908}" destId="{B8B11D48-2563-E249-A913-28E0E3B88C7B}" srcOrd="13" destOrd="0" presId="urn:microsoft.com/office/officeart/2005/8/layout/bProcess4"/>
    <dgm:cxn modelId="{7D13B378-C651-5D45-9EED-3E783B256F2D}" type="presParOf" srcId="{3A98BEAB-0453-D841-9A16-40748AEB6908}" destId="{6D12DD0F-5F03-0844-8ADC-5448B5E45085}" srcOrd="14" destOrd="0" presId="urn:microsoft.com/office/officeart/2005/8/layout/bProcess4"/>
    <dgm:cxn modelId="{807B3A8E-5B3B-2548-A7E7-4B4DDE4F828C}" type="presParOf" srcId="{6D12DD0F-5F03-0844-8ADC-5448B5E45085}" destId="{7E7FE534-90AC-E841-B1DB-DEE4F4F2E61C}" srcOrd="0" destOrd="0" presId="urn:microsoft.com/office/officeart/2005/8/layout/bProcess4"/>
    <dgm:cxn modelId="{49C28636-0962-B643-A518-78A35332C2D9}" type="presParOf" srcId="{6D12DD0F-5F03-0844-8ADC-5448B5E45085}" destId="{5CAD8A90-C3B3-C84B-A6C0-3339CC68A2A8}" srcOrd="1" destOrd="0" presId="urn:microsoft.com/office/officeart/2005/8/layout/bProcess4"/>
    <dgm:cxn modelId="{0740D813-2E0B-DD42-930E-6FB00887CA6C}" type="presParOf" srcId="{3A98BEAB-0453-D841-9A16-40748AEB6908}" destId="{0D07B8FF-C265-834D-BFF6-3B1CFD43B9AA}" srcOrd="15" destOrd="0" presId="urn:microsoft.com/office/officeart/2005/8/layout/bProcess4"/>
    <dgm:cxn modelId="{EB8B4229-7488-E140-89C1-13B31BAFB585}" type="presParOf" srcId="{3A98BEAB-0453-D841-9A16-40748AEB6908}" destId="{DD3CD257-055F-B54B-B3D3-C32C388C3473}" srcOrd="16" destOrd="0" presId="urn:microsoft.com/office/officeart/2005/8/layout/bProcess4"/>
    <dgm:cxn modelId="{15CEF5D0-B686-A646-8A5F-294BC6D1D134}" type="presParOf" srcId="{DD3CD257-055F-B54B-B3D3-C32C388C3473}" destId="{C2CF9125-A9D0-B14C-B520-1756D33348BB}" srcOrd="0" destOrd="0" presId="urn:microsoft.com/office/officeart/2005/8/layout/bProcess4"/>
    <dgm:cxn modelId="{0DCCFCF1-0300-3F45-BE27-F11FA721B01A}" type="presParOf" srcId="{DD3CD257-055F-B54B-B3D3-C32C388C3473}" destId="{C59761D4-5ABF-854A-8FCA-1B05A90620A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CCF0FF-CC93-45C4-9981-DE89183061A4}" type="doc">
      <dgm:prSet loTypeId="urn:microsoft.com/office/officeart/2005/8/layout/cycle2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C6BA853-6AE0-48D3-A330-A570B9D99BE8}">
      <dgm:prSet/>
      <dgm:spPr/>
      <dgm:t>
        <a:bodyPr/>
        <a:lstStyle/>
        <a:p>
          <a:r>
            <a:rPr lang="en-US" dirty="0"/>
            <a:t>PubMed: Creatine AND frailty AND supplementation</a:t>
          </a:r>
        </a:p>
      </dgm:t>
    </dgm:pt>
    <dgm:pt modelId="{704A831B-72A0-4133-9155-EABF4421B452}" type="parTrans" cxnId="{3FAD3589-3BD1-429E-9285-3A8DBE0499F4}">
      <dgm:prSet/>
      <dgm:spPr/>
      <dgm:t>
        <a:bodyPr/>
        <a:lstStyle/>
        <a:p>
          <a:endParaRPr lang="en-US"/>
        </a:p>
      </dgm:t>
    </dgm:pt>
    <dgm:pt modelId="{0D367F5E-0D7F-4045-831D-6A28BD08A537}" type="sibTrans" cxnId="{3FAD3589-3BD1-429E-9285-3A8DBE0499F4}">
      <dgm:prSet/>
      <dgm:spPr/>
      <dgm:t>
        <a:bodyPr/>
        <a:lstStyle/>
        <a:p>
          <a:endParaRPr lang="en-US"/>
        </a:p>
      </dgm:t>
    </dgm:pt>
    <dgm:pt modelId="{1A1BEB7D-2C69-4D79-8FF0-A53C12158C62}">
      <dgm:prSet/>
      <dgm:spPr/>
      <dgm:t>
        <a:bodyPr/>
        <a:lstStyle/>
        <a:p>
          <a:r>
            <a:rPr lang="en-US" dirty="0"/>
            <a:t>Recherche: 13 articles au total</a:t>
          </a:r>
        </a:p>
      </dgm:t>
    </dgm:pt>
    <dgm:pt modelId="{37A274F9-95C5-4197-88C3-B928ED80561B}" type="parTrans" cxnId="{AFF5B3A5-EDB8-41C0-BBD5-526807055CFA}">
      <dgm:prSet/>
      <dgm:spPr/>
      <dgm:t>
        <a:bodyPr/>
        <a:lstStyle/>
        <a:p>
          <a:endParaRPr lang="en-US"/>
        </a:p>
      </dgm:t>
    </dgm:pt>
    <dgm:pt modelId="{E09CF416-A65C-46A3-AC06-DC9D1C5AEFB1}" type="sibTrans" cxnId="{AFF5B3A5-EDB8-41C0-BBD5-526807055CFA}">
      <dgm:prSet/>
      <dgm:spPr/>
      <dgm:t>
        <a:bodyPr/>
        <a:lstStyle/>
        <a:p>
          <a:endParaRPr lang="en-US"/>
        </a:p>
      </dgm:t>
    </dgm:pt>
    <dgm:pt modelId="{6C0F223F-FE69-4664-9AB2-E2AFC3FED193}">
      <dgm:prSet/>
      <dgm:spPr/>
      <dgm:t>
        <a:bodyPr/>
        <a:lstStyle/>
        <a:p>
          <a:r>
            <a:rPr lang="en-US" dirty="0" err="1"/>
            <a:t>Critères</a:t>
          </a:r>
          <a:r>
            <a:rPr lang="en-US" dirty="0"/>
            <a:t> </a:t>
          </a:r>
          <a:r>
            <a:rPr lang="en-US" dirty="0" err="1"/>
            <a:t>d’inclusion</a:t>
          </a:r>
          <a:r>
            <a:rPr lang="en-US" dirty="0"/>
            <a:t>: Temps: pas </a:t>
          </a:r>
          <a:r>
            <a:rPr lang="en-US" dirty="0" err="1"/>
            <a:t>limité</a:t>
          </a:r>
          <a:r>
            <a:rPr lang="en-US" dirty="0"/>
            <a:t>, Langue: </a:t>
          </a:r>
          <a:r>
            <a:rPr lang="en-US" dirty="0" err="1"/>
            <a:t>anglais</a:t>
          </a:r>
          <a:r>
            <a:rPr lang="en-US" dirty="0"/>
            <a:t> et </a:t>
          </a:r>
          <a:r>
            <a:rPr lang="en-US" dirty="0" err="1"/>
            <a:t>français</a:t>
          </a:r>
          <a:r>
            <a:rPr lang="en-US" dirty="0"/>
            <a:t>, Population </a:t>
          </a:r>
          <a:r>
            <a:rPr lang="en-US" dirty="0" err="1"/>
            <a:t>considérée</a:t>
          </a:r>
          <a:r>
            <a:rPr lang="en-US" dirty="0"/>
            <a:t> fragile</a:t>
          </a:r>
        </a:p>
      </dgm:t>
    </dgm:pt>
    <dgm:pt modelId="{26AC6FC1-7241-47E2-B56B-864981821253}" type="parTrans" cxnId="{AAF0F01E-93B6-472B-BDEC-41A5AB74C534}">
      <dgm:prSet/>
      <dgm:spPr/>
      <dgm:t>
        <a:bodyPr/>
        <a:lstStyle/>
        <a:p>
          <a:endParaRPr lang="en-US"/>
        </a:p>
      </dgm:t>
    </dgm:pt>
    <dgm:pt modelId="{D420B6F5-ABCE-4D35-B643-1DC2CAF69620}" type="sibTrans" cxnId="{AAF0F01E-93B6-472B-BDEC-41A5AB74C534}">
      <dgm:prSet/>
      <dgm:spPr/>
      <dgm:t>
        <a:bodyPr/>
        <a:lstStyle/>
        <a:p>
          <a:endParaRPr lang="en-US"/>
        </a:p>
      </dgm:t>
    </dgm:pt>
    <dgm:pt modelId="{11D79952-BA6C-46E3-9CBF-9C26D3CAA2D2}">
      <dgm:prSet/>
      <dgm:spPr/>
      <dgm:t>
        <a:bodyPr/>
        <a:lstStyle/>
        <a:p>
          <a:r>
            <a:rPr lang="en-US" dirty="0" err="1"/>
            <a:t>Critères</a:t>
          </a:r>
          <a:r>
            <a:rPr lang="en-US" dirty="0"/>
            <a:t> </a:t>
          </a:r>
          <a:r>
            <a:rPr lang="en-US" dirty="0" err="1"/>
            <a:t>d’exclusion</a:t>
          </a:r>
          <a:r>
            <a:rPr lang="en-US" dirty="0"/>
            <a:t>: Articles </a:t>
          </a:r>
          <a:r>
            <a:rPr lang="en-US" dirty="0" err="1"/>
            <a:t>narratifs</a:t>
          </a:r>
          <a:r>
            <a:rPr lang="en-US" dirty="0"/>
            <a:t>, </a:t>
          </a:r>
          <a:r>
            <a:rPr lang="en-US" dirty="0" err="1"/>
            <a:t>D’autres</a:t>
          </a:r>
          <a:r>
            <a:rPr lang="en-US" dirty="0"/>
            <a:t> </a:t>
          </a:r>
          <a:r>
            <a:rPr lang="en-US" dirty="0" err="1"/>
            <a:t>suppléments</a:t>
          </a:r>
          <a:r>
            <a:rPr lang="en-US" dirty="0"/>
            <a:t> que la </a:t>
          </a:r>
          <a:r>
            <a:rPr lang="en-US" dirty="0" err="1"/>
            <a:t>créatine</a:t>
          </a:r>
          <a:r>
            <a:rPr lang="en-US" dirty="0"/>
            <a:t> </a:t>
          </a:r>
        </a:p>
      </dgm:t>
    </dgm:pt>
    <dgm:pt modelId="{962F0B60-EBEB-45E4-8786-617CA43A785B}" type="parTrans" cxnId="{56662429-3228-4BAD-B718-CCEFAFA6F8E2}">
      <dgm:prSet/>
      <dgm:spPr/>
      <dgm:t>
        <a:bodyPr/>
        <a:lstStyle/>
        <a:p>
          <a:endParaRPr lang="en-US"/>
        </a:p>
      </dgm:t>
    </dgm:pt>
    <dgm:pt modelId="{EE92580E-32B4-46F5-92B4-CC35BB7ACA61}" type="sibTrans" cxnId="{56662429-3228-4BAD-B718-CCEFAFA6F8E2}">
      <dgm:prSet/>
      <dgm:spPr/>
      <dgm:t>
        <a:bodyPr/>
        <a:lstStyle/>
        <a:p>
          <a:endParaRPr lang="en-US"/>
        </a:p>
      </dgm:t>
    </dgm:pt>
    <dgm:pt modelId="{7B0F89C1-F854-4EDE-BBC9-63D71B3F9731}">
      <dgm:prSet/>
      <dgm:spPr/>
      <dgm:t>
        <a:bodyPr/>
        <a:lstStyle/>
        <a:p>
          <a:r>
            <a:rPr lang="en-US" dirty="0" err="1"/>
            <a:t>Résultat</a:t>
          </a:r>
          <a:r>
            <a:rPr lang="en-US" dirty="0"/>
            <a:t>: 4 ECR + 2 </a:t>
          </a:r>
          <a:r>
            <a:rPr lang="en-US" dirty="0" err="1"/>
            <a:t>méta-analyse</a:t>
          </a:r>
          <a:r>
            <a:rPr lang="en-US" dirty="0"/>
            <a:t> </a:t>
          </a:r>
        </a:p>
      </dgm:t>
    </dgm:pt>
    <dgm:pt modelId="{0E1A9A2E-D258-4ADF-B98F-1C98BE9474AD}" type="parTrans" cxnId="{4DDBCE02-5FAB-4287-9B57-3AA80ACE4790}">
      <dgm:prSet/>
      <dgm:spPr/>
      <dgm:t>
        <a:bodyPr/>
        <a:lstStyle/>
        <a:p>
          <a:endParaRPr lang="en-US"/>
        </a:p>
      </dgm:t>
    </dgm:pt>
    <dgm:pt modelId="{D49BE528-7A53-4225-89E0-B8DA2042A0F7}" type="sibTrans" cxnId="{4DDBCE02-5FAB-4287-9B57-3AA80ACE4790}">
      <dgm:prSet/>
      <dgm:spPr/>
      <dgm:t>
        <a:bodyPr/>
        <a:lstStyle/>
        <a:p>
          <a:endParaRPr lang="en-US"/>
        </a:p>
      </dgm:t>
    </dgm:pt>
    <dgm:pt modelId="{FF2949FA-8639-466D-9578-3E0FF3EEA75F}">
      <dgm:prSet/>
      <dgm:spPr/>
      <dgm:t>
        <a:bodyPr/>
        <a:lstStyle/>
        <a:p>
          <a:r>
            <a:rPr lang="en-US" dirty="0" err="1"/>
            <a:t>Méta-analyse</a:t>
          </a:r>
          <a:r>
            <a:rPr lang="en-US" dirty="0"/>
            <a:t> plus </a:t>
          </a:r>
          <a:r>
            <a:rPr lang="en-US" dirty="0" err="1"/>
            <a:t>ancienne</a:t>
          </a:r>
          <a:r>
            <a:rPr lang="en-US" dirty="0"/>
            <a:t> </a:t>
          </a:r>
          <a:r>
            <a:rPr lang="en-US" dirty="0" err="1"/>
            <a:t>éliminée</a:t>
          </a:r>
          <a:endParaRPr lang="en-US" dirty="0"/>
        </a:p>
      </dgm:t>
    </dgm:pt>
    <dgm:pt modelId="{701A5542-BAC0-4BDA-B164-BD3B66B472DC}" type="parTrans" cxnId="{1BF3D070-C315-420E-BC5A-86F206554998}">
      <dgm:prSet/>
      <dgm:spPr/>
      <dgm:t>
        <a:bodyPr/>
        <a:lstStyle/>
        <a:p>
          <a:endParaRPr lang="en-US"/>
        </a:p>
      </dgm:t>
    </dgm:pt>
    <dgm:pt modelId="{73B807BE-8955-48F1-882C-0C2416A816FD}" type="sibTrans" cxnId="{1BF3D070-C315-420E-BC5A-86F206554998}">
      <dgm:prSet/>
      <dgm:spPr/>
      <dgm:t>
        <a:bodyPr/>
        <a:lstStyle/>
        <a:p>
          <a:endParaRPr lang="en-US"/>
        </a:p>
      </dgm:t>
    </dgm:pt>
    <dgm:pt modelId="{8605E045-6B8A-4C67-A6CB-A73BF5350EF3}">
      <dgm:prSet/>
      <dgm:spPr/>
      <dgm:t>
        <a:bodyPr/>
        <a:lstStyle/>
        <a:p>
          <a:r>
            <a:rPr lang="en-US" dirty="0" err="1"/>
            <a:t>Deuxième</a:t>
          </a:r>
          <a:r>
            <a:rPr lang="en-US" dirty="0"/>
            <a:t> </a:t>
          </a:r>
          <a:r>
            <a:rPr lang="en-US" dirty="0" err="1"/>
            <a:t>méta-analyse</a:t>
          </a:r>
          <a:r>
            <a:rPr lang="en-US" dirty="0"/>
            <a:t> pas </a:t>
          </a:r>
          <a:r>
            <a:rPr lang="en-US" dirty="0" err="1"/>
            <a:t>analysée</a:t>
          </a:r>
          <a:r>
            <a:rPr lang="en-US" dirty="0"/>
            <a:t> car </a:t>
          </a:r>
          <a:r>
            <a:rPr lang="en-US" dirty="0" err="1"/>
            <a:t>elle</a:t>
          </a:r>
          <a:r>
            <a:rPr lang="en-US" dirty="0"/>
            <a:t> </a:t>
          </a:r>
          <a:r>
            <a:rPr lang="en-US" dirty="0" err="1"/>
            <a:t>inclut</a:t>
          </a:r>
          <a:r>
            <a:rPr lang="en-US" dirty="0"/>
            <a:t> les ECR. Par </a:t>
          </a:r>
          <a:r>
            <a:rPr lang="en-US" dirty="0" err="1"/>
            <a:t>contre</a:t>
          </a:r>
          <a:r>
            <a:rPr lang="en-US" dirty="0"/>
            <a:t>, </a:t>
          </a:r>
          <a:r>
            <a:rPr lang="en-US" dirty="0" err="1"/>
            <a:t>résultats</a:t>
          </a:r>
          <a:r>
            <a:rPr lang="en-US" dirty="0"/>
            <a:t> </a:t>
          </a:r>
          <a:r>
            <a:rPr lang="en-US" dirty="0" err="1"/>
            <a:t>lus</a:t>
          </a:r>
          <a:r>
            <a:rPr lang="en-US" dirty="0"/>
            <a:t> et </a:t>
          </a:r>
          <a:r>
            <a:rPr lang="en-US" dirty="0" err="1"/>
            <a:t>ils</a:t>
          </a:r>
          <a:r>
            <a:rPr lang="en-US" dirty="0"/>
            <a:t> </a:t>
          </a:r>
          <a:r>
            <a:rPr lang="en-US" dirty="0" err="1"/>
            <a:t>vont</a:t>
          </a:r>
          <a:r>
            <a:rPr lang="en-US" dirty="0"/>
            <a:t> dans la </a:t>
          </a:r>
          <a:r>
            <a:rPr lang="en-US" dirty="0" err="1"/>
            <a:t>même</a:t>
          </a:r>
          <a:r>
            <a:rPr lang="en-US" dirty="0"/>
            <a:t> direction que </a:t>
          </a:r>
          <a:r>
            <a:rPr lang="en-US" dirty="0" err="1"/>
            <a:t>ce</a:t>
          </a:r>
          <a:r>
            <a:rPr lang="en-US" dirty="0"/>
            <a:t> </a:t>
          </a:r>
          <a:r>
            <a:rPr lang="en-US" dirty="0" err="1"/>
            <a:t>projet</a:t>
          </a:r>
          <a:r>
            <a:rPr lang="en-US" dirty="0"/>
            <a:t> </a:t>
          </a:r>
        </a:p>
      </dgm:t>
    </dgm:pt>
    <dgm:pt modelId="{36D5A847-710A-4DA3-AB9B-57F3E9FD0521}" type="parTrans" cxnId="{EB578413-16AE-40CF-9D66-1B473B12EDAD}">
      <dgm:prSet/>
      <dgm:spPr/>
      <dgm:t>
        <a:bodyPr/>
        <a:lstStyle/>
        <a:p>
          <a:endParaRPr lang="en-US"/>
        </a:p>
      </dgm:t>
    </dgm:pt>
    <dgm:pt modelId="{C1F9D722-8299-4572-9DF3-D837544058CC}" type="sibTrans" cxnId="{EB578413-16AE-40CF-9D66-1B473B12EDAD}">
      <dgm:prSet/>
      <dgm:spPr/>
      <dgm:t>
        <a:bodyPr/>
        <a:lstStyle/>
        <a:p>
          <a:endParaRPr lang="en-US"/>
        </a:p>
      </dgm:t>
    </dgm:pt>
    <dgm:pt modelId="{2BBCB907-C450-9347-8DA8-9991BE6A2647}" type="pres">
      <dgm:prSet presAssocID="{30CCF0FF-CC93-45C4-9981-DE89183061A4}" presName="cycle" presStyleCnt="0">
        <dgm:presLayoutVars>
          <dgm:dir/>
          <dgm:resizeHandles val="exact"/>
        </dgm:presLayoutVars>
      </dgm:prSet>
      <dgm:spPr/>
    </dgm:pt>
    <dgm:pt modelId="{56D98F6F-05EB-3241-9E27-C1B3512628BE}" type="pres">
      <dgm:prSet presAssocID="{DC6BA853-6AE0-48D3-A330-A570B9D99BE8}" presName="node" presStyleLbl="node1" presStyleIdx="0" presStyleCnt="7">
        <dgm:presLayoutVars>
          <dgm:bulletEnabled val="1"/>
        </dgm:presLayoutVars>
      </dgm:prSet>
      <dgm:spPr/>
    </dgm:pt>
    <dgm:pt modelId="{865D0653-F180-9B4B-8C1A-F88B763B8807}" type="pres">
      <dgm:prSet presAssocID="{0D367F5E-0D7F-4045-831D-6A28BD08A537}" presName="sibTrans" presStyleLbl="sibTrans2D1" presStyleIdx="0" presStyleCnt="7"/>
      <dgm:spPr/>
    </dgm:pt>
    <dgm:pt modelId="{F4AD801E-B571-7C44-9885-3F66EC00841B}" type="pres">
      <dgm:prSet presAssocID="{0D367F5E-0D7F-4045-831D-6A28BD08A537}" presName="connectorText" presStyleLbl="sibTrans2D1" presStyleIdx="0" presStyleCnt="7"/>
      <dgm:spPr/>
    </dgm:pt>
    <dgm:pt modelId="{FF00ADFA-75F1-3C4C-8703-4CF45EA50EF2}" type="pres">
      <dgm:prSet presAssocID="{1A1BEB7D-2C69-4D79-8FF0-A53C12158C62}" presName="node" presStyleLbl="node1" presStyleIdx="1" presStyleCnt="7">
        <dgm:presLayoutVars>
          <dgm:bulletEnabled val="1"/>
        </dgm:presLayoutVars>
      </dgm:prSet>
      <dgm:spPr/>
    </dgm:pt>
    <dgm:pt modelId="{8C55FE11-5B41-2443-AC73-01C60ADD1832}" type="pres">
      <dgm:prSet presAssocID="{E09CF416-A65C-46A3-AC06-DC9D1C5AEFB1}" presName="sibTrans" presStyleLbl="sibTrans2D1" presStyleIdx="1" presStyleCnt="7"/>
      <dgm:spPr/>
    </dgm:pt>
    <dgm:pt modelId="{1CACE7E1-F45D-EF41-AB0F-38F72F7A0828}" type="pres">
      <dgm:prSet presAssocID="{E09CF416-A65C-46A3-AC06-DC9D1C5AEFB1}" presName="connectorText" presStyleLbl="sibTrans2D1" presStyleIdx="1" presStyleCnt="7"/>
      <dgm:spPr/>
    </dgm:pt>
    <dgm:pt modelId="{07300EE9-1903-B547-A74C-D04C325F1BAD}" type="pres">
      <dgm:prSet presAssocID="{6C0F223F-FE69-4664-9AB2-E2AFC3FED193}" presName="node" presStyleLbl="node1" presStyleIdx="2" presStyleCnt="7">
        <dgm:presLayoutVars>
          <dgm:bulletEnabled val="1"/>
        </dgm:presLayoutVars>
      </dgm:prSet>
      <dgm:spPr/>
    </dgm:pt>
    <dgm:pt modelId="{26B52565-448A-284B-9412-4E85F1D3228E}" type="pres">
      <dgm:prSet presAssocID="{D420B6F5-ABCE-4D35-B643-1DC2CAF69620}" presName="sibTrans" presStyleLbl="sibTrans2D1" presStyleIdx="2" presStyleCnt="7"/>
      <dgm:spPr/>
    </dgm:pt>
    <dgm:pt modelId="{B9F069FF-08A7-4E45-8066-55A5C5EBD676}" type="pres">
      <dgm:prSet presAssocID="{D420B6F5-ABCE-4D35-B643-1DC2CAF69620}" presName="connectorText" presStyleLbl="sibTrans2D1" presStyleIdx="2" presStyleCnt="7"/>
      <dgm:spPr/>
    </dgm:pt>
    <dgm:pt modelId="{5CAAC06F-34AB-7D4C-B9A9-5E85ECF1172F}" type="pres">
      <dgm:prSet presAssocID="{11D79952-BA6C-46E3-9CBF-9C26D3CAA2D2}" presName="node" presStyleLbl="node1" presStyleIdx="3" presStyleCnt="7">
        <dgm:presLayoutVars>
          <dgm:bulletEnabled val="1"/>
        </dgm:presLayoutVars>
      </dgm:prSet>
      <dgm:spPr/>
    </dgm:pt>
    <dgm:pt modelId="{96F48081-5B2D-3541-B7E8-15CD923D4789}" type="pres">
      <dgm:prSet presAssocID="{EE92580E-32B4-46F5-92B4-CC35BB7ACA61}" presName="sibTrans" presStyleLbl="sibTrans2D1" presStyleIdx="3" presStyleCnt="7"/>
      <dgm:spPr/>
    </dgm:pt>
    <dgm:pt modelId="{5C2AD06C-D645-984D-98A9-4BD922CBDF5C}" type="pres">
      <dgm:prSet presAssocID="{EE92580E-32B4-46F5-92B4-CC35BB7ACA61}" presName="connectorText" presStyleLbl="sibTrans2D1" presStyleIdx="3" presStyleCnt="7"/>
      <dgm:spPr/>
    </dgm:pt>
    <dgm:pt modelId="{243508BB-1072-064E-90B9-A6D0143A107F}" type="pres">
      <dgm:prSet presAssocID="{7B0F89C1-F854-4EDE-BBC9-63D71B3F9731}" presName="node" presStyleLbl="node1" presStyleIdx="4" presStyleCnt="7">
        <dgm:presLayoutVars>
          <dgm:bulletEnabled val="1"/>
        </dgm:presLayoutVars>
      </dgm:prSet>
      <dgm:spPr/>
    </dgm:pt>
    <dgm:pt modelId="{B4B5BD47-C2B1-5A48-BBCB-7D3C02D1EFB1}" type="pres">
      <dgm:prSet presAssocID="{D49BE528-7A53-4225-89E0-B8DA2042A0F7}" presName="sibTrans" presStyleLbl="sibTrans2D1" presStyleIdx="4" presStyleCnt="7"/>
      <dgm:spPr/>
    </dgm:pt>
    <dgm:pt modelId="{C6049F80-0319-0A4A-B7F9-4179F0C82AEF}" type="pres">
      <dgm:prSet presAssocID="{D49BE528-7A53-4225-89E0-B8DA2042A0F7}" presName="connectorText" presStyleLbl="sibTrans2D1" presStyleIdx="4" presStyleCnt="7"/>
      <dgm:spPr/>
    </dgm:pt>
    <dgm:pt modelId="{655EB7E9-F441-9542-8644-FEB8674B8B31}" type="pres">
      <dgm:prSet presAssocID="{FF2949FA-8639-466D-9578-3E0FF3EEA75F}" presName="node" presStyleLbl="node1" presStyleIdx="5" presStyleCnt="7">
        <dgm:presLayoutVars>
          <dgm:bulletEnabled val="1"/>
        </dgm:presLayoutVars>
      </dgm:prSet>
      <dgm:spPr/>
    </dgm:pt>
    <dgm:pt modelId="{D6AC3E2F-80D6-E54B-8810-571919CCAF73}" type="pres">
      <dgm:prSet presAssocID="{73B807BE-8955-48F1-882C-0C2416A816FD}" presName="sibTrans" presStyleLbl="sibTrans2D1" presStyleIdx="5" presStyleCnt="7"/>
      <dgm:spPr/>
    </dgm:pt>
    <dgm:pt modelId="{DFC36590-8B7D-B54E-92F0-E6ED0FD2751C}" type="pres">
      <dgm:prSet presAssocID="{73B807BE-8955-48F1-882C-0C2416A816FD}" presName="connectorText" presStyleLbl="sibTrans2D1" presStyleIdx="5" presStyleCnt="7"/>
      <dgm:spPr/>
    </dgm:pt>
    <dgm:pt modelId="{137B7021-F33F-0F4B-AC2F-32DA1CB8EEB2}" type="pres">
      <dgm:prSet presAssocID="{8605E045-6B8A-4C67-A6CB-A73BF5350EF3}" presName="node" presStyleLbl="node1" presStyleIdx="6" presStyleCnt="7">
        <dgm:presLayoutVars>
          <dgm:bulletEnabled val="1"/>
        </dgm:presLayoutVars>
      </dgm:prSet>
      <dgm:spPr/>
    </dgm:pt>
    <dgm:pt modelId="{E1F0CDAA-FD32-784D-A8D4-68BF82EBCE5C}" type="pres">
      <dgm:prSet presAssocID="{C1F9D722-8299-4572-9DF3-D837544058CC}" presName="sibTrans" presStyleLbl="sibTrans2D1" presStyleIdx="6" presStyleCnt="7"/>
      <dgm:spPr/>
    </dgm:pt>
    <dgm:pt modelId="{D9A26C38-096D-F847-B5EE-BE3E2B4D7480}" type="pres">
      <dgm:prSet presAssocID="{C1F9D722-8299-4572-9DF3-D837544058CC}" presName="connectorText" presStyleLbl="sibTrans2D1" presStyleIdx="6" presStyleCnt="7"/>
      <dgm:spPr/>
    </dgm:pt>
  </dgm:ptLst>
  <dgm:cxnLst>
    <dgm:cxn modelId="{227CAB01-B9EC-2849-9A23-646A9D3E1E56}" type="presOf" srcId="{D49BE528-7A53-4225-89E0-B8DA2042A0F7}" destId="{B4B5BD47-C2B1-5A48-BBCB-7D3C02D1EFB1}" srcOrd="0" destOrd="0" presId="urn:microsoft.com/office/officeart/2005/8/layout/cycle2"/>
    <dgm:cxn modelId="{4DDBCE02-5FAB-4287-9B57-3AA80ACE4790}" srcId="{30CCF0FF-CC93-45C4-9981-DE89183061A4}" destId="{7B0F89C1-F854-4EDE-BBC9-63D71B3F9731}" srcOrd="4" destOrd="0" parTransId="{0E1A9A2E-D258-4ADF-B98F-1C98BE9474AD}" sibTransId="{D49BE528-7A53-4225-89E0-B8DA2042A0F7}"/>
    <dgm:cxn modelId="{E12E3109-8C60-1B4D-B906-57C5AD88E8D9}" type="presOf" srcId="{D420B6F5-ABCE-4D35-B643-1DC2CAF69620}" destId="{B9F069FF-08A7-4E45-8066-55A5C5EBD676}" srcOrd="1" destOrd="0" presId="urn:microsoft.com/office/officeart/2005/8/layout/cycle2"/>
    <dgm:cxn modelId="{EB578413-16AE-40CF-9D66-1B473B12EDAD}" srcId="{30CCF0FF-CC93-45C4-9981-DE89183061A4}" destId="{8605E045-6B8A-4C67-A6CB-A73BF5350EF3}" srcOrd="6" destOrd="0" parTransId="{36D5A847-710A-4DA3-AB9B-57F3E9FD0521}" sibTransId="{C1F9D722-8299-4572-9DF3-D837544058CC}"/>
    <dgm:cxn modelId="{AAF0F01E-93B6-472B-BDEC-41A5AB74C534}" srcId="{30CCF0FF-CC93-45C4-9981-DE89183061A4}" destId="{6C0F223F-FE69-4664-9AB2-E2AFC3FED193}" srcOrd="2" destOrd="0" parTransId="{26AC6FC1-7241-47E2-B56B-864981821253}" sibTransId="{D420B6F5-ABCE-4D35-B643-1DC2CAF69620}"/>
    <dgm:cxn modelId="{56662429-3228-4BAD-B718-CCEFAFA6F8E2}" srcId="{30CCF0FF-CC93-45C4-9981-DE89183061A4}" destId="{11D79952-BA6C-46E3-9CBF-9C26D3CAA2D2}" srcOrd="3" destOrd="0" parTransId="{962F0B60-EBEB-45E4-8786-617CA43A785B}" sibTransId="{EE92580E-32B4-46F5-92B4-CC35BB7ACA61}"/>
    <dgm:cxn modelId="{2AA21D2B-987B-9942-8BE8-4769B5B346BF}" type="presOf" srcId="{FF2949FA-8639-466D-9578-3E0FF3EEA75F}" destId="{655EB7E9-F441-9542-8644-FEB8674B8B31}" srcOrd="0" destOrd="0" presId="urn:microsoft.com/office/officeart/2005/8/layout/cycle2"/>
    <dgm:cxn modelId="{08DE0E3E-C2B5-4442-A172-04776AE7282C}" type="presOf" srcId="{DC6BA853-6AE0-48D3-A330-A570B9D99BE8}" destId="{56D98F6F-05EB-3241-9E27-C1B3512628BE}" srcOrd="0" destOrd="0" presId="urn:microsoft.com/office/officeart/2005/8/layout/cycle2"/>
    <dgm:cxn modelId="{B33D6051-945E-8A41-A8F3-6A6BE847AC3E}" type="presOf" srcId="{D420B6F5-ABCE-4D35-B643-1DC2CAF69620}" destId="{26B52565-448A-284B-9412-4E85F1D3228E}" srcOrd="0" destOrd="0" presId="urn:microsoft.com/office/officeart/2005/8/layout/cycle2"/>
    <dgm:cxn modelId="{A341B752-05FC-5E45-AF31-30E324713CE8}" type="presOf" srcId="{C1F9D722-8299-4572-9DF3-D837544058CC}" destId="{D9A26C38-096D-F847-B5EE-BE3E2B4D7480}" srcOrd="1" destOrd="0" presId="urn:microsoft.com/office/officeart/2005/8/layout/cycle2"/>
    <dgm:cxn modelId="{E3A58056-8507-374E-A830-E69A88B3D992}" type="presOf" srcId="{73B807BE-8955-48F1-882C-0C2416A816FD}" destId="{DFC36590-8B7D-B54E-92F0-E6ED0FD2751C}" srcOrd="1" destOrd="0" presId="urn:microsoft.com/office/officeart/2005/8/layout/cycle2"/>
    <dgm:cxn modelId="{8A4CCE6C-EC46-1042-95B2-69851D700017}" type="presOf" srcId="{0D367F5E-0D7F-4045-831D-6A28BD08A537}" destId="{F4AD801E-B571-7C44-9885-3F66EC00841B}" srcOrd="1" destOrd="0" presId="urn:microsoft.com/office/officeart/2005/8/layout/cycle2"/>
    <dgm:cxn modelId="{1BF3D070-C315-420E-BC5A-86F206554998}" srcId="{30CCF0FF-CC93-45C4-9981-DE89183061A4}" destId="{FF2949FA-8639-466D-9578-3E0FF3EEA75F}" srcOrd="5" destOrd="0" parTransId="{701A5542-BAC0-4BDA-B164-BD3B66B472DC}" sibTransId="{73B807BE-8955-48F1-882C-0C2416A816FD}"/>
    <dgm:cxn modelId="{F5E2FB78-F05E-9748-84DD-F170C755F145}" type="presOf" srcId="{7B0F89C1-F854-4EDE-BBC9-63D71B3F9731}" destId="{243508BB-1072-064E-90B9-A6D0143A107F}" srcOrd="0" destOrd="0" presId="urn:microsoft.com/office/officeart/2005/8/layout/cycle2"/>
    <dgm:cxn modelId="{4AAA3A88-1101-C94C-BAA9-38C21E63DB7F}" type="presOf" srcId="{30CCF0FF-CC93-45C4-9981-DE89183061A4}" destId="{2BBCB907-C450-9347-8DA8-9991BE6A2647}" srcOrd="0" destOrd="0" presId="urn:microsoft.com/office/officeart/2005/8/layout/cycle2"/>
    <dgm:cxn modelId="{3FAD3589-3BD1-429E-9285-3A8DBE0499F4}" srcId="{30CCF0FF-CC93-45C4-9981-DE89183061A4}" destId="{DC6BA853-6AE0-48D3-A330-A570B9D99BE8}" srcOrd="0" destOrd="0" parTransId="{704A831B-72A0-4133-9155-EABF4421B452}" sibTransId="{0D367F5E-0D7F-4045-831D-6A28BD08A537}"/>
    <dgm:cxn modelId="{2453FB89-76A8-F540-BD80-1D8EC7B2C975}" type="presOf" srcId="{EE92580E-32B4-46F5-92B4-CC35BB7ACA61}" destId="{96F48081-5B2D-3541-B7E8-15CD923D4789}" srcOrd="0" destOrd="0" presId="urn:microsoft.com/office/officeart/2005/8/layout/cycle2"/>
    <dgm:cxn modelId="{8B597699-28B4-B542-9F16-9DDEADA95B1E}" type="presOf" srcId="{C1F9D722-8299-4572-9DF3-D837544058CC}" destId="{E1F0CDAA-FD32-784D-A8D4-68BF82EBCE5C}" srcOrd="0" destOrd="0" presId="urn:microsoft.com/office/officeart/2005/8/layout/cycle2"/>
    <dgm:cxn modelId="{AFF5B3A5-EDB8-41C0-BBD5-526807055CFA}" srcId="{30CCF0FF-CC93-45C4-9981-DE89183061A4}" destId="{1A1BEB7D-2C69-4D79-8FF0-A53C12158C62}" srcOrd="1" destOrd="0" parTransId="{37A274F9-95C5-4197-88C3-B928ED80561B}" sibTransId="{E09CF416-A65C-46A3-AC06-DC9D1C5AEFB1}"/>
    <dgm:cxn modelId="{E011DAC4-B57E-7E47-9900-E8F29D2E5897}" type="presOf" srcId="{D49BE528-7A53-4225-89E0-B8DA2042A0F7}" destId="{C6049F80-0319-0A4A-B7F9-4179F0C82AEF}" srcOrd="1" destOrd="0" presId="urn:microsoft.com/office/officeart/2005/8/layout/cycle2"/>
    <dgm:cxn modelId="{35C023D0-AB74-834B-AAF6-1471AB13BF1E}" type="presOf" srcId="{6C0F223F-FE69-4664-9AB2-E2AFC3FED193}" destId="{07300EE9-1903-B547-A74C-D04C325F1BAD}" srcOrd="0" destOrd="0" presId="urn:microsoft.com/office/officeart/2005/8/layout/cycle2"/>
    <dgm:cxn modelId="{51E8FDE0-635C-624E-832C-00CE19C1557D}" type="presOf" srcId="{0D367F5E-0D7F-4045-831D-6A28BD08A537}" destId="{865D0653-F180-9B4B-8C1A-F88B763B8807}" srcOrd="0" destOrd="0" presId="urn:microsoft.com/office/officeart/2005/8/layout/cycle2"/>
    <dgm:cxn modelId="{91E375E5-1C51-1743-AC26-925CA391D0FA}" type="presOf" srcId="{E09CF416-A65C-46A3-AC06-DC9D1C5AEFB1}" destId="{8C55FE11-5B41-2443-AC73-01C60ADD1832}" srcOrd="0" destOrd="0" presId="urn:microsoft.com/office/officeart/2005/8/layout/cycle2"/>
    <dgm:cxn modelId="{6775E3EE-3869-194C-B9FD-82BEFEF03B78}" type="presOf" srcId="{EE92580E-32B4-46F5-92B4-CC35BB7ACA61}" destId="{5C2AD06C-D645-984D-98A9-4BD922CBDF5C}" srcOrd="1" destOrd="0" presId="urn:microsoft.com/office/officeart/2005/8/layout/cycle2"/>
    <dgm:cxn modelId="{0959DCF2-8A05-D84E-AAB0-63E41ED040BA}" type="presOf" srcId="{E09CF416-A65C-46A3-AC06-DC9D1C5AEFB1}" destId="{1CACE7E1-F45D-EF41-AB0F-38F72F7A0828}" srcOrd="1" destOrd="0" presId="urn:microsoft.com/office/officeart/2005/8/layout/cycle2"/>
    <dgm:cxn modelId="{2D07B3F6-2F8D-544C-A52A-BDE19A875E96}" type="presOf" srcId="{73B807BE-8955-48F1-882C-0C2416A816FD}" destId="{D6AC3E2F-80D6-E54B-8810-571919CCAF73}" srcOrd="0" destOrd="0" presId="urn:microsoft.com/office/officeart/2005/8/layout/cycle2"/>
    <dgm:cxn modelId="{DC187DFB-B661-4849-BC80-A34F63F8A4AE}" type="presOf" srcId="{1A1BEB7D-2C69-4D79-8FF0-A53C12158C62}" destId="{FF00ADFA-75F1-3C4C-8703-4CF45EA50EF2}" srcOrd="0" destOrd="0" presId="urn:microsoft.com/office/officeart/2005/8/layout/cycle2"/>
    <dgm:cxn modelId="{AE3CFAFB-4BAC-A14C-9159-CE34F91DB485}" type="presOf" srcId="{8605E045-6B8A-4C67-A6CB-A73BF5350EF3}" destId="{137B7021-F33F-0F4B-AC2F-32DA1CB8EEB2}" srcOrd="0" destOrd="0" presId="urn:microsoft.com/office/officeart/2005/8/layout/cycle2"/>
    <dgm:cxn modelId="{C4D894FE-6F93-9B40-9DAB-B069E92671C6}" type="presOf" srcId="{11D79952-BA6C-46E3-9CBF-9C26D3CAA2D2}" destId="{5CAAC06F-34AB-7D4C-B9A9-5E85ECF1172F}" srcOrd="0" destOrd="0" presId="urn:microsoft.com/office/officeart/2005/8/layout/cycle2"/>
    <dgm:cxn modelId="{587056CC-73F1-1548-AACD-425FCBA34432}" type="presParOf" srcId="{2BBCB907-C450-9347-8DA8-9991BE6A2647}" destId="{56D98F6F-05EB-3241-9E27-C1B3512628BE}" srcOrd="0" destOrd="0" presId="urn:microsoft.com/office/officeart/2005/8/layout/cycle2"/>
    <dgm:cxn modelId="{22B46487-EE9B-DE4A-BBE1-634570B77374}" type="presParOf" srcId="{2BBCB907-C450-9347-8DA8-9991BE6A2647}" destId="{865D0653-F180-9B4B-8C1A-F88B763B8807}" srcOrd="1" destOrd="0" presId="urn:microsoft.com/office/officeart/2005/8/layout/cycle2"/>
    <dgm:cxn modelId="{DC206ECE-BBA9-494D-A4F5-265A19F2E43E}" type="presParOf" srcId="{865D0653-F180-9B4B-8C1A-F88B763B8807}" destId="{F4AD801E-B571-7C44-9885-3F66EC00841B}" srcOrd="0" destOrd="0" presId="urn:microsoft.com/office/officeart/2005/8/layout/cycle2"/>
    <dgm:cxn modelId="{2FD60DB0-6A4C-9249-B709-AFBBCCDA13AE}" type="presParOf" srcId="{2BBCB907-C450-9347-8DA8-9991BE6A2647}" destId="{FF00ADFA-75F1-3C4C-8703-4CF45EA50EF2}" srcOrd="2" destOrd="0" presId="urn:microsoft.com/office/officeart/2005/8/layout/cycle2"/>
    <dgm:cxn modelId="{FCEEB020-9F0E-DD40-9B38-B1AA3B3C43F0}" type="presParOf" srcId="{2BBCB907-C450-9347-8DA8-9991BE6A2647}" destId="{8C55FE11-5B41-2443-AC73-01C60ADD1832}" srcOrd="3" destOrd="0" presId="urn:microsoft.com/office/officeart/2005/8/layout/cycle2"/>
    <dgm:cxn modelId="{7D6DF870-EEC1-E047-81B7-1513B10CD92E}" type="presParOf" srcId="{8C55FE11-5B41-2443-AC73-01C60ADD1832}" destId="{1CACE7E1-F45D-EF41-AB0F-38F72F7A0828}" srcOrd="0" destOrd="0" presId="urn:microsoft.com/office/officeart/2005/8/layout/cycle2"/>
    <dgm:cxn modelId="{5DAA1ED7-E6B1-154A-BE3B-C1B058900F01}" type="presParOf" srcId="{2BBCB907-C450-9347-8DA8-9991BE6A2647}" destId="{07300EE9-1903-B547-A74C-D04C325F1BAD}" srcOrd="4" destOrd="0" presId="urn:microsoft.com/office/officeart/2005/8/layout/cycle2"/>
    <dgm:cxn modelId="{0D5F9677-84BE-F544-9875-8FE2FB86CE26}" type="presParOf" srcId="{2BBCB907-C450-9347-8DA8-9991BE6A2647}" destId="{26B52565-448A-284B-9412-4E85F1D3228E}" srcOrd="5" destOrd="0" presId="urn:microsoft.com/office/officeart/2005/8/layout/cycle2"/>
    <dgm:cxn modelId="{B7A47FDD-958E-BE4A-BB20-BC2AC11B19FF}" type="presParOf" srcId="{26B52565-448A-284B-9412-4E85F1D3228E}" destId="{B9F069FF-08A7-4E45-8066-55A5C5EBD676}" srcOrd="0" destOrd="0" presId="urn:microsoft.com/office/officeart/2005/8/layout/cycle2"/>
    <dgm:cxn modelId="{7736BE58-7D2C-0840-A959-E1DBC5ED0A89}" type="presParOf" srcId="{2BBCB907-C450-9347-8DA8-9991BE6A2647}" destId="{5CAAC06F-34AB-7D4C-B9A9-5E85ECF1172F}" srcOrd="6" destOrd="0" presId="urn:microsoft.com/office/officeart/2005/8/layout/cycle2"/>
    <dgm:cxn modelId="{E998D20B-4E7D-D344-B3C8-65785D3D7981}" type="presParOf" srcId="{2BBCB907-C450-9347-8DA8-9991BE6A2647}" destId="{96F48081-5B2D-3541-B7E8-15CD923D4789}" srcOrd="7" destOrd="0" presId="urn:microsoft.com/office/officeart/2005/8/layout/cycle2"/>
    <dgm:cxn modelId="{13592BE8-7A69-574A-A2C4-6B32E3DA661F}" type="presParOf" srcId="{96F48081-5B2D-3541-B7E8-15CD923D4789}" destId="{5C2AD06C-D645-984D-98A9-4BD922CBDF5C}" srcOrd="0" destOrd="0" presId="urn:microsoft.com/office/officeart/2005/8/layout/cycle2"/>
    <dgm:cxn modelId="{B672D5B5-0C18-AD47-B009-D0E9A583478D}" type="presParOf" srcId="{2BBCB907-C450-9347-8DA8-9991BE6A2647}" destId="{243508BB-1072-064E-90B9-A6D0143A107F}" srcOrd="8" destOrd="0" presId="urn:microsoft.com/office/officeart/2005/8/layout/cycle2"/>
    <dgm:cxn modelId="{6C191DF2-3424-8A4A-A28E-23D5FCB91784}" type="presParOf" srcId="{2BBCB907-C450-9347-8DA8-9991BE6A2647}" destId="{B4B5BD47-C2B1-5A48-BBCB-7D3C02D1EFB1}" srcOrd="9" destOrd="0" presId="urn:microsoft.com/office/officeart/2005/8/layout/cycle2"/>
    <dgm:cxn modelId="{E375123B-DEFB-F745-BC5C-86EE2FB2A117}" type="presParOf" srcId="{B4B5BD47-C2B1-5A48-BBCB-7D3C02D1EFB1}" destId="{C6049F80-0319-0A4A-B7F9-4179F0C82AEF}" srcOrd="0" destOrd="0" presId="urn:microsoft.com/office/officeart/2005/8/layout/cycle2"/>
    <dgm:cxn modelId="{4A6D21F0-B699-1A4E-895C-CB42E1FD44E7}" type="presParOf" srcId="{2BBCB907-C450-9347-8DA8-9991BE6A2647}" destId="{655EB7E9-F441-9542-8644-FEB8674B8B31}" srcOrd="10" destOrd="0" presId="urn:microsoft.com/office/officeart/2005/8/layout/cycle2"/>
    <dgm:cxn modelId="{4B6E9EE0-DD82-2346-BAF0-F675B19C7840}" type="presParOf" srcId="{2BBCB907-C450-9347-8DA8-9991BE6A2647}" destId="{D6AC3E2F-80D6-E54B-8810-571919CCAF73}" srcOrd="11" destOrd="0" presId="urn:microsoft.com/office/officeart/2005/8/layout/cycle2"/>
    <dgm:cxn modelId="{38B6A3E8-CF3E-BA40-A81C-89ECCD3FD66C}" type="presParOf" srcId="{D6AC3E2F-80D6-E54B-8810-571919CCAF73}" destId="{DFC36590-8B7D-B54E-92F0-E6ED0FD2751C}" srcOrd="0" destOrd="0" presId="urn:microsoft.com/office/officeart/2005/8/layout/cycle2"/>
    <dgm:cxn modelId="{4AF21445-A7F6-394C-9A9C-2EF4C52D3CC2}" type="presParOf" srcId="{2BBCB907-C450-9347-8DA8-9991BE6A2647}" destId="{137B7021-F33F-0F4B-AC2F-32DA1CB8EEB2}" srcOrd="12" destOrd="0" presId="urn:microsoft.com/office/officeart/2005/8/layout/cycle2"/>
    <dgm:cxn modelId="{5C49F929-A5AE-6F42-B663-4AEE7588143D}" type="presParOf" srcId="{2BBCB907-C450-9347-8DA8-9991BE6A2647}" destId="{E1F0CDAA-FD32-784D-A8D4-68BF82EBCE5C}" srcOrd="13" destOrd="0" presId="urn:microsoft.com/office/officeart/2005/8/layout/cycle2"/>
    <dgm:cxn modelId="{E35AC573-075A-0347-B957-E1CF141512C5}" type="presParOf" srcId="{E1F0CDAA-FD32-784D-A8D4-68BF82EBCE5C}" destId="{D9A26C38-096D-F847-B5EE-BE3E2B4D748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00A4D-FF3B-C44B-A381-AE817D897E02}">
      <dsp:nvSpPr>
        <dsp:cNvPr id="0" name=""/>
        <dsp:cNvSpPr/>
      </dsp:nvSpPr>
      <dsp:spPr>
        <a:xfrm rot="5400000">
          <a:off x="-278290" y="1712811"/>
          <a:ext cx="1238097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518D7-FB01-C646-8002-8045E614D3B6}">
      <dsp:nvSpPr>
        <dsp:cNvPr id="0" name=""/>
        <dsp:cNvSpPr/>
      </dsp:nvSpPr>
      <dsp:spPr>
        <a:xfrm>
          <a:off x="3065" y="91754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Fragilité</a:t>
          </a:r>
          <a:r>
            <a:rPr lang="en-US" sz="1000" kern="1200" dirty="0"/>
            <a:t>/</a:t>
          </a:r>
          <a:r>
            <a:rPr lang="en-US" sz="1000" kern="1200" dirty="0" err="1"/>
            <a:t>sarcopénie</a:t>
          </a:r>
          <a:r>
            <a:rPr lang="en-US" sz="1000" kern="1200" dirty="0"/>
            <a:t> </a:t>
          </a:r>
          <a:r>
            <a:rPr lang="en-US" sz="1000" kern="1200" dirty="0" err="1"/>
            <a:t>est</a:t>
          </a:r>
          <a:r>
            <a:rPr lang="en-US" sz="1000" kern="1200" dirty="0"/>
            <a:t> </a:t>
          </a:r>
          <a:r>
            <a:rPr lang="en-US" sz="1000" kern="1200" dirty="0" err="1"/>
            <a:t>considérée</a:t>
          </a:r>
          <a:r>
            <a:rPr lang="en-US" sz="1000" kern="1200" dirty="0"/>
            <a:t> </a:t>
          </a:r>
          <a:r>
            <a:rPr lang="en-US" sz="1000" kern="1200" dirty="0" err="1"/>
            <a:t>une</a:t>
          </a:r>
          <a:r>
            <a:rPr lang="en-US" sz="1000" kern="1200" dirty="0"/>
            <a:t> augmentation de la </a:t>
          </a:r>
          <a:r>
            <a:rPr lang="en-US" sz="1000" kern="1200" dirty="0" err="1"/>
            <a:t>vulnérabilité</a:t>
          </a:r>
          <a:endParaRPr lang="en-US" sz="1000" kern="1200" dirty="0"/>
        </a:p>
      </dsp:txBody>
      <dsp:txXfrm>
        <a:off x="32305" y="946786"/>
        <a:ext cx="1605418" cy="939859"/>
      </dsp:txXfrm>
    </dsp:sp>
    <dsp:sp modelId="{08AACF33-095E-3145-8D86-7DC529F903E4}">
      <dsp:nvSpPr>
        <dsp:cNvPr id="0" name=""/>
        <dsp:cNvSpPr/>
      </dsp:nvSpPr>
      <dsp:spPr>
        <a:xfrm rot="5400000">
          <a:off x="-278290" y="2960735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1A53F-EF91-304E-B0BA-29DB9B2062C5}">
      <dsp:nvSpPr>
        <dsp:cNvPr id="0" name=""/>
        <dsp:cNvSpPr/>
      </dsp:nvSpPr>
      <dsp:spPr>
        <a:xfrm>
          <a:off x="3065" y="2165470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Associée</a:t>
          </a:r>
          <a:r>
            <a:rPr lang="en-US" sz="1000" kern="1200" dirty="0"/>
            <a:t> avec </a:t>
          </a:r>
          <a:r>
            <a:rPr lang="en-US" sz="1000" kern="1200" dirty="0" err="1"/>
            <a:t>risque</a:t>
          </a:r>
          <a:r>
            <a:rPr lang="en-US" sz="1000" kern="1200" dirty="0"/>
            <a:t> </a:t>
          </a:r>
          <a:r>
            <a:rPr lang="en-US" sz="1000" kern="1200" dirty="0" err="1"/>
            <a:t>augmenté</a:t>
          </a:r>
          <a:r>
            <a:rPr lang="en-US" sz="1000" kern="1200" dirty="0"/>
            <a:t> de chutes, </a:t>
          </a:r>
          <a:r>
            <a:rPr lang="en-US" sz="1000" kern="1200" dirty="0" err="1"/>
            <a:t>perte</a:t>
          </a:r>
          <a:r>
            <a:rPr lang="en-US" sz="1000" kern="1200" dirty="0"/>
            <a:t> </a:t>
          </a:r>
          <a:r>
            <a:rPr lang="en-US" sz="1000" kern="1200" dirty="0" err="1"/>
            <a:t>d’autonomie</a:t>
          </a:r>
          <a:r>
            <a:rPr lang="en-US" sz="1000" kern="1200" dirty="0"/>
            <a:t> et </a:t>
          </a:r>
          <a:r>
            <a:rPr lang="en-US" sz="1000" kern="1200" dirty="0" err="1"/>
            <a:t>mortalité</a:t>
          </a:r>
          <a:endParaRPr lang="en-US" sz="1000" kern="1200" dirty="0"/>
        </a:p>
      </dsp:txBody>
      <dsp:txXfrm>
        <a:off x="32305" y="2194710"/>
        <a:ext cx="1605418" cy="939859"/>
      </dsp:txXfrm>
    </dsp:sp>
    <dsp:sp modelId="{EE7988E9-A417-E34E-9365-9736B0513FD6}">
      <dsp:nvSpPr>
        <dsp:cNvPr id="0" name=""/>
        <dsp:cNvSpPr/>
      </dsp:nvSpPr>
      <dsp:spPr>
        <a:xfrm>
          <a:off x="345671" y="3584697"/>
          <a:ext cx="2203158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A83D4-255A-7F4D-9791-55D1918382D8}">
      <dsp:nvSpPr>
        <dsp:cNvPr id="0" name=""/>
        <dsp:cNvSpPr/>
      </dsp:nvSpPr>
      <dsp:spPr>
        <a:xfrm>
          <a:off x="3065" y="3413394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 sur 6 </a:t>
          </a:r>
          <a:r>
            <a:rPr lang="en-US" sz="1000" kern="1200" dirty="0" err="1"/>
            <a:t>personnes</a:t>
          </a:r>
          <a:r>
            <a:rPr lang="en-US" sz="1000" kern="1200" dirty="0"/>
            <a:t> </a:t>
          </a:r>
          <a:r>
            <a:rPr lang="en-US" sz="1000" kern="1200" dirty="0" err="1"/>
            <a:t>âgées</a:t>
          </a:r>
          <a:r>
            <a:rPr lang="en-US" sz="1000" kern="1200" dirty="0"/>
            <a:t> </a:t>
          </a:r>
          <a:r>
            <a:rPr lang="en-US" sz="1000" kern="1200" dirty="0" err="1"/>
            <a:t>peut</a:t>
          </a:r>
          <a:r>
            <a:rPr lang="en-US" sz="1000" kern="1200" dirty="0"/>
            <a:t> </a:t>
          </a:r>
          <a:r>
            <a:rPr lang="en-US" sz="1000" kern="1200" dirty="0" err="1"/>
            <a:t>être</a:t>
          </a:r>
          <a:r>
            <a:rPr lang="en-US" sz="1000" kern="1200" dirty="0"/>
            <a:t> </a:t>
          </a:r>
          <a:r>
            <a:rPr lang="en-US" sz="1000" kern="1200" dirty="0" err="1"/>
            <a:t>considérée</a:t>
          </a:r>
          <a:r>
            <a:rPr lang="en-US" sz="1000" kern="1200" dirty="0"/>
            <a:t> fragile avec </a:t>
          </a:r>
          <a:r>
            <a:rPr lang="en-US" sz="1000" kern="1200" dirty="0" err="1"/>
            <a:t>une</a:t>
          </a:r>
          <a:r>
            <a:rPr lang="en-US" sz="1000" kern="1200" dirty="0"/>
            <a:t> incidence de 59% sur les </a:t>
          </a:r>
          <a:r>
            <a:rPr lang="en-US" sz="1000" kern="1200" dirty="0" err="1"/>
            <a:t>personnes</a:t>
          </a:r>
          <a:r>
            <a:rPr lang="en-US" sz="1000" kern="1200" dirty="0"/>
            <a:t> </a:t>
          </a:r>
          <a:r>
            <a:rPr lang="en-US" sz="1000" kern="1200" dirty="0" err="1"/>
            <a:t>âgées</a:t>
          </a:r>
          <a:endParaRPr lang="en-US" sz="1000" kern="1200" dirty="0"/>
        </a:p>
      </dsp:txBody>
      <dsp:txXfrm>
        <a:off x="32305" y="3442634"/>
        <a:ext cx="1605418" cy="939859"/>
      </dsp:txXfrm>
    </dsp:sp>
    <dsp:sp modelId="{EAF2DEA3-CEF1-0C4C-A8DB-FEB251FD01E8}">
      <dsp:nvSpPr>
        <dsp:cNvPr id="0" name=""/>
        <dsp:cNvSpPr/>
      </dsp:nvSpPr>
      <dsp:spPr>
        <a:xfrm rot="16200000">
          <a:off x="1934694" y="2960735"/>
          <a:ext cx="1238097" cy="1497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D8FAD9-E6D7-BD4D-BF41-9A8E5D2BF510}">
      <dsp:nvSpPr>
        <dsp:cNvPr id="0" name=""/>
        <dsp:cNvSpPr/>
      </dsp:nvSpPr>
      <dsp:spPr>
        <a:xfrm>
          <a:off x="2216050" y="341339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Créatine</a:t>
          </a:r>
          <a:r>
            <a:rPr lang="en-US" sz="1000" kern="1200" dirty="0"/>
            <a:t> monohydrate </a:t>
          </a:r>
          <a:r>
            <a:rPr lang="en-US" sz="1000" kern="1200" dirty="0" err="1"/>
            <a:t>est</a:t>
          </a:r>
          <a:r>
            <a:rPr lang="en-US" sz="1000" kern="1200" dirty="0"/>
            <a:t> le </a:t>
          </a:r>
          <a:r>
            <a:rPr lang="en-US" sz="1000" kern="1200" dirty="0" err="1"/>
            <a:t>supplément</a:t>
          </a:r>
          <a:r>
            <a:rPr lang="en-US" sz="1000" kern="1200" dirty="0"/>
            <a:t> le +plus consommé par les </a:t>
          </a:r>
          <a:r>
            <a:rPr lang="en-US" sz="1000" kern="1200" dirty="0" err="1"/>
            <a:t>athlètes</a:t>
          </a:r>
          <a:r>
            <a:rPr lang="en-US" sz="1000" kern="1200" dirty="0"/>
            <a:t> </a:t>
          </a:r>
        </a:p>
      </dsp:txBody>
      <dsp:txXfrm>
        <a:off x="2245290" y="3442634"/>
        <a:ext cx="1605418" cy="939859"/>
      </dsp:txXfrm>
    </dsp:sp>
    <dsp:sp modelId="{93CCD68C-BBD9-9A4D-8FAE-B9781A8D142D}">
      <dsp:nvSpPr>
        <dsp:cNvPr id="0" name=""/>
        <dsp:cNvSpPr/>
      </dsp:nvSpPr>
      <dsp:spPr>
        <a:xfrm rot="16200000">
          <a:off x="1934694" y="1712811"/>
          <a:ext cx="1238097" cy="1497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B8B5F-5E4C-E248-AC34-F18094FD5B80}">
      <dsp:nvSpPr>
        <dsp:cNvPr id="0" name=""/>
        <dsp:cNvSpPr/>
      </dsp:nvSpPr>
      <dsp:spPr>
        <a:xfrm>
          <a:off x="2216050" y="2165470"/>
          <a:ext cx="1663898" cy="9983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Augmente</a:t>
          </a:r>
          <a:r>
            <a:rPr lang="en-US" sz="1000" kern="1200" dirty="0"/>
            <a:t> la </a:t>
          </a:r>
          <a:r>
            <a:rPr lang="en-US" sz="1000" kern="1200" dirty="0" err="1"/>
            <a:t>disponibilité</a:t>
          </a:r>
          <a:r>
            <a:rPr lang="en-US" sz="1000" kern="1200" dirty="0"/>
            <a:t> </a:t>
          </a:r>
          <a:r>
            <a:rPr lang="en-US" sz="1000" kern="1200" dirty="0" err="1"/>
            <a:t>d’ATP</a:t>
          </a:r>
          <a:r>
            <a:rPr lang="en-US" sz="1000" kern="1200" dirty="0"/>
            <a:t> dans le muscle et </a:t>
          </a:r>
          <a:r>
            <a:rPr lang="en-US" sz="1000" kern="1200" dirty="0" err="1"/>
            <a:t>améliore</a:t>
          </a:r>
          <a:r>
            <a:rPr lang="en-US" sz="1000" kern="1200" dirty="0"/>
            <a:t> la </a:t>
          </a:r>
          <a:r>
            <a:rPr lang="en-US" sz="1000" kern="1200" dirty="0" err="1"/>
            <a:t>capacité</a:t>
          </a:r>
          <a:r>
            <a:rPr lang="en-US" sz="1000" kern="1200" dirty="0"/>
            <a:t> de contraction</a:t>
          </a:r>
        </a:p>
      </dsp:txBody>
      <dsp:txXfrm>
        <a:off x="2245290" y="2194710"/>
        <a:ext cx="1605418" cy="939859"/>
      </dsp:txXfrm>
    </dsp:sp>
    <dsp:sp modelId="{63453543-606B-7C43-926E-F5C715B31846}">
      <dsp:nvSpPr>
        <dsp:cNvPr id="0" name=""/>
        <dsp:cNvSpPr/>
      </dsp:nvSpPr>
      <dsp:spPr>
        <a:xfrm>
          <a:off x="2558656" y="1088849"/>
          <a:ext cx="2203158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66ABF-77A7-B443-B185-423F8D8A2D20}">
      <dsp:nvSpPr>
        <dsp:cNvPr id="0" name=""/>
        <dsp:cNvSpPr/>
      </dsp:nvSpPr>
      <dsp:spPr>
        <a:xfrm>
          <a:off x="2216050" y="91754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Production </a:t>
          </a:r>
          <a:r>
            <a:rPr lang="en-US" sz="1000" kern="1200" dirty="0" err="1"/>
            <a:t>limitée</a:t>
          </a:r>
          <a:r>
            <a:rPr lang="en-US" sz="1000" kern="1200" dirty="0"/>
            <a:t> par le corps</a:t>
          </a:r>
        </a:p>
      </dsp:txBody>
      <dsp:txXfrm>
        <a:off x="2245290" y="946786"/>
        <a:ext cx="1605418" cy="939859"/>
      </dsp:txXfrm>
    </dsp:sp>
    <dsp:sp modelId="{B8B11D48-2563-E249-A913-28E0E3B88C7B}">
      <dsp:nvSpPr>
        <dsp:cNvPr id="0" name=""/>
        <dsp:cNvSpPr/>
      </dsp:nvSpPr>
      <dsp:spPr>
        <a:xfrm rot="5400000">
          <a:off x="4147679" y="1712811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F5584-1A44-5546-821C-9A1004C7A14A}">
      <dsp:nvSpPr>
        <dsp:cNvPr id="0" name=""/>
        <dsp:cNvSpPr/>
      </dsp:nvSpPr>
      <dsp:spPr>
        <a:xfrm>
          <a:off x="4429035" y="917546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Bien </a:t>
          </a:r>
          <a:r>
            <a:rPr lang="en-US" sz="1000" kern="1200" dirty="0" err="1"/>
            <a:t>étudié</a:t>
          </a:r>
          <a:r>
            <a:rPr lang="en-US" sz="1000" kern="1200" dirty="0"/>
            <a:t>, </a:t>
          </a:r>
          <a:r>
            <a:rPr lang="en-US" sz="1000" kern="1200" dirty="0" err="1"/>
            <a:t>innocuité</a:t>
          </a:r>
          <a:r>
            <a:rPr lang="en-US" sz="1000" kern="1200" dirty="0"/>
            <a:t> </a:t>
          </a:r>
          <a:r>
            <a:rPr lang="en-US" sz="1000" kern="1200" dirty="0" err="1"/>
            <a:t>à</a:t>
          </a:r>
          <a:r>
            <a:rPr lang="en-US" sz="1000" kern="1200" dirty="0"/>
            <a:t> long </a:t>
          </a:r>
          <a:r>
            <a:rPr lang="en-US" sz="1000" kern="1200" dirty="0" err="1"/>
            <a:t>terme</a:t>
          </a:r>
          <a:r>
            <a:rPr lang="en-US" sz="1000" kern="1200" dirty="0"/>
            <a:t> </a:t>
          </a:r>
          <a:r>
            <a:rPr lang="en-US" sz="1000" kern="1200" dirty="0" err="1"/>
            <a:t>prouvée</a:t>
          </a:r>
          <a:endParaRPr lang="en-US" sz="1000" kern="1200" dirty="0"/>
        </a:p>
      </dsp:txBody>
      <dsp:txXfrm>
        <a:off x="4458275" y="946786"/>
        <a:ext cx="1605418" cy="939859"/>
      </dsp:txXfrm>
    </dsp:sp>
    <dsp:sp modelId="{0D07B8FF-C265-834D-BFF6-3B1CFD43B9AA}">
      <dsp:nvSpPr>
        <dsp:cNvPr id="0" name=""/>
        <dsp:cNvSpPr/>
      </dsp:nvSpPr>
      <dsp:spPr>
        <a:xfrm rot="5400000">
          <a:off x="4147679" y="2960735"/>
          <a:ext cx="1238097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D8A90-C3B3-C84B-A6C0-3339CC68A2A8}">
      <dsp:nvSpPr>
        <dsp:cNvPr id="0" name=""/>
        <dsp:cNvSpPr/>
      </dsp:nvSpPr>
      <dsp:spPr>
        <a:xfrm>
          <a:off x="4429035" y="2165470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C’est</a:t>
          </a:r>
          <a:r>
            <a:rPr lang="en-US" sz="1000" kern="1200" dirty="0"/>
            <a:t> déjà </a:t>
          </a:r>
          <a:r>
            <a:rPr lang="en-US" sz="1000" kern="1200" dirty="0" err="1"/>
            <a:t>prouvé</a:t>
          </a:r>
          <a:r>
            <a:rPr lang="en-US" sz="1000" kern="1200" dirty="0"/>
            <a:t> que la </a:t>
          </a:r>
          <a:r>
            <a:rPr lang="en-US" sz="1000" kern="1200" dirty="0" err="1"/>
            <a:t>créatine</a:t>
          </a:r>
          <a:r>
            <a:rPr lang="en-US" sz="1000" kern="1200" dirty="0"/>
            <a:t> augment la force, les muscles, et le </a:t>
          </a:r>
          <a:r>
            <a:rPr lang="en-US" sz="1000" kern="1200" dirty="0" err="1"/>
            <a:t>maintien</a:t>
          </a:r>
          <a:r>
            <a:rPr lang="en-US" sz="1000" kern="1200" dirty="0"/>
            <a:t> de </a:t>
          </a:r>
          <a:r>
            <a:rPr lang="en-US" sz="1000" kern="1200" dirty="0" err="1"/>
            <a:t>l’autonomie</a:t>
          </a:r>
          <a:r>
            <a:rPr lang="en-US" sz="1000" kern="1200" dirty="0"/>
            <a:t>, etc.</a:t>
          </a:r>
        </a:p>
      </dsp:txBody>
      <dsp:txXfrm>
        <a:off x="4458275" y="2194710"/>
        <a:ext cx="1605418" cy="939859"/>
      </dsp:txXfrm>
    </dsp:sp>
    <dsp:sp modelId="{C59761D4-5ABF-854A-8FCA-1B05A90620A1}">
      <dsp:nvSpPr>
        <dsp:cNvPr id="0" name=""/>
        <dsp:cNvSpPr/>
      </dsp:nvSpPr>
      <dsp:spPr>
        <a:xfrm>
          <a:off x="4429035" y="341339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Vu </a:t>
          </a:r>
          <a:r>
            <a:rPr lang="en-US" sz="1000" kern="1200" dirty="0" err="1"/>
            <a:t>ces</a:t>
          </a:r>
          <a:r>
            <a:rPr lang="en-US" sz="1000" kern="1200" dirty="0"/>
            <a:t> </a:t>
          </a:r>
          <a:r>
            <a:rPr lang="en-US" sz="1000" kern="1200" dirty="0" err="1"/>
            <a:t>résultats</a:t>
          </a:r>
          <a:r>
            <a:rPr lang="en-US" sz="1000" kern="1200" dirty="0"/>
            <a:t>, on </a:t>
          </a:r>
          <a:r>
            <a:rPr lang="en-US" sz="1000" kern="1200" dirty="0" err="1"/>
            <a:t>peut</a:t>
          </a:r>
          <a:r>
            <a:rPr lang="en-US" sz="1000" kern="1200" dirty="0"/>
            <a:t> </a:t>
          </a:r>
          <a:r>
            <a:rPr lang="en-US" sz="1000" kern="1200" dirty="0" err="1"/>
            <a:t>croire</a:t>
          </a:r>
          <a:r>
            <a:rPr lang="en-US" sz="1000" kern="1200" dirty="0"/>
            <a:t> que la </a:t>
          </a:r>
          <a:r>
            <a:rPr lang="en-US" sz="1000" kern="1200" dirty="0" err="1"/>
            <a:t>créatine</a:t>
          </a:r>
          <a:r>
            <a:rPr lang="en-US" sz="1000" kern="1200" dirty="0"/>
            <a:t> </a:t>
          </a:r>
          <a:r>
            <a:rPr lang="en-US" sz="1000" kern="1200" dirty="0" err="1"/>
            <a:t>peut</a:t>
          </a:r>
          <a:r>
            <a:rPr lang="en-US" sz="1000" kern="1200" dirty="0"/>
            <a:t> </a:t>
          </a:r>
          <a:r>
            <a:rPr lang="en-US" sz="1000" kern="1200" dirty="0" err="1"/>
            <a:t>etre</a:t>
          </a:r>
          <a:r>
            <a:rPr lang="en-US" sz="1000" kern="1200" dirty="0"/>
            <a:t> </a:t>
          </a:r>
          <a:r>
            <a:rPr lang="en-US" sz="1000" kern="1200" dirty="0" err="1"/>
            <a:t>utilisée</a:t>
          </a:r>
          <a:r>
            <a:rPr lang="en-US" sz="1000" kern="1200" dirty="0"/>
            <a:t> pour </a:t>
          </a:r>
          <a:r>
            <a:rPr lang="en-US" sz="1000" kern="1200" dirty="0" err="1"/>
            <a:t>traiter</a:t>
          </a:r>
          <a:r>
            <a:rPr lang="en-US" sz="1000" kern="1200" dirty="0"/>
            <a:t> la </a:t>
          </a:r>
          <a:r>
            <a:rPr lang="en-US" sz="1000" kern="1200" dirty="0" err="1"/>
            <a:t>fragilité</a:t>
          </a:r>
          <a:endParaRPr lang="en-US" sz="1000" kern="1200" dirty="0"/>
        </a:p>
      </dsp:txBody>
      <dsp:txXfrm>
        <a:off x="4458275" y="3442634"/>
        <a:ext cx="1605418" cy="939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98F6F-05EB-3241-9E27-C1B3512628BE}">
      <dsp:nvSpPr>
        <dsp:cNvPr id="0" name=""/>
        <dsp:cNvSpPr/>
      </dsp:nvSpPr>
      <dsp:spPr>
        <a:xfrm>
          <a:off x="4424109" y="203"/>
          <a:ext cx="1524506" cy="152450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PubMed: Creatine AND frailty AND supplementation</a:t>
          </a:r>
        </a:p>
      </dsp:txBody>
      <dsp:txXfrm>
        <a:off x="4647368" y="223462"/>
        <a:ext cx="1077988" cy="1077988"/>
      </dsp:txXfrm>
    </dsp:sp>
    <dsp:sp modelId="{865D0653-F180-9B4B-8C1A-F88B763B8807}">
      <dsp:nvSpPr>
        <dsp:cNvPr id="0" name=""/>
        <dsp:cNvSpPr/>
      </dsp:nvSpPr>
      <dsp:spPr>
        <a:xfrm rot="1542857">
          <a:off x="6004942" y="997221"/>
          <a:ext cx="406240" cy="51452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6010977" y="1073686"/>
        <a:ext cx="284368" cy="308713"/>
      </dsp:txXfrm>
    </dsp:sp>
    <dsp:sp modelId="{FF00ADFA-75F1-3C4C-8703-4CF45EA50EF2}">
      <dsp:nvSpPr>
        <dsp:cNvPr id="0" name=""/>
        <dsp:cNvSpPr/>
      </dsp:nvSpPr>
      <dsp:spPr>
        <a:xfrm>
          <a:off x="6488227" y="994230"/>
          <a:ext cx="1524506" cy="152450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Recherche: 13 articles au total</a:t>
          </a:r>
        </a:p>
      </dsp:txBody>
      <dsp:txXfrm>
        <a:off x="6711486" y="1217489"/>
        <a:ext cx="1077988" cy="1077988"/>
      </dsp:txXfrm>
    </dsp:sp>
    <dsp:sp modelId="{8C55FE11-5B41-2443-AC73-01C60ADD1832}">
      <dsp:nvSpPr>
        <dsp:cNvPr id="0" name=""/>
        <dsp:cNvSpPr/>
      </dsp:nvSpPr>
      <dsp:spPr>
        <a:xfrm rot="4628571">
          <a:off x="7299699" y="2604793"/>
          <a:ext cx="406240" cy="51452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7347075" y="2648289"/>
        <a:ext cx="284368" cy="308713"/>
      </dsp:txXfrm>
    </dsp:sp>
    <dsp:sp modelId="{07300EE9-1903-B547-A74C-D04C325F1BAD}">
      <dsp:nvSpPr>
        <dsp:cNvPr id="0" name=""/>
        <dsp:cNvSpPr/>
      </dsp:nvSpPr>
      <dsp:spPr>
        <a:xfrm>
          <a:off x="6998022" y="3227789"/>
          <a:ext cx="1524506" cy="152450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Critères</a:t>
          </a:r>
          <a:r>
            <a:rPr lang="en-US" sz="800" kern="1200" dirty="0"/>
            <a:t> </a:t>
          </a:r>
          <a:r>
            <a:rPr lang="en-US" sz="800" kern="1200" dirty="0" err="1"/>
            <a:t>d’inclusion</a:t>
          </a:r>
          <a:r>
            <a:rPr lang="en-US" sz="800" kern="1200" dirty="0"/>
            <a:t>: Temps: pas </a:t>
          </a:r>
          <a:r>
            <a:rPr lang="en-US" sz="800" kern="1200" dirty="0" err="1"/>
            <a:t>limité</a:t>
          </a:r>
          <a:r>
            <a:rPr lang="en-US" sz="800" kern="1200" dirty="0"/>
            <a:t>, Langue: </a:t>
          </a:r>
          <a:r>
            <a:rPr lang="en-US" sz="800" kern="1200" dirty="0" err="1"/>
            <a:t>anglais</a:t>
          </a:r>
          <a:r>
            <a:rPr lang="en-US" sz="800" kern="1200" dirty="0"/>
            <a:t> et </a:t>
          </a:r>
          <a:r>
            <a:rPr lang="en-US" sz="800" kern="1200" dirty="0" err="1"/>
            <a:t>français</a:t>
          </a:r>
          <a:r>
            <a:rPr lang="en-US" sz="800" kern="1200" dirty="0"/>
            <a:t>, Population </a:t>
          </a:r>
          <a:r>
            <a:rPr lang="en-US" sz="800" kern="1200" dirty="0" err="1"/>
            <a:t>considérée</a:t>
          </a:r>
          <a:r>
            <a:rPr lang="en-US" sz="800" kern="1200" dirty="0"/>
            <a:t> fragile</a:t>
          </a:r>
        </a:p>
      </dsp:txBody>
      <dsp:txXfrm>
        <a:off x="7221281" y="3451048"/>
        <a:ext cx="1077988" cy="1077988"/>
      </dsp:txXfrm>
    </dsp:sp>
    <dsp:sp modelId="{26B52565-448A-284B-9412-4E85F1D3228E}">
      <dsp:nvSpPr>
        <dsp:cNvPr id="0" name=""/>
        <dsp:cNvSpPr/>
      </dsp:nvSpPr>
      <dsp:spPr>
        <a:xfrm rot="7714286">
          <a:off x="6850117" y="4619380"/>
          <a:ext cx="406240" cy="51452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6949046" y="4674642"/>
        <a:ext cx="284368" cy="308713"/>
      </dsp:txXfrm>
    </dsp:sp>
    <dsp:sp modelId="{5CAAC06F-34AB-7D4C-B9A9-5E85ECF1172F}">
      <dsp:nvSpPr>
        <dsp:cNvPr id="0" name=""/>
        <dsp:cNvSpPr/>
      </dsp:nvSpPr>
      <dsp:spPr>
        <a:xfrm>
          <a:off x="5569608" y="5018964"/>
          <a:ext cx="1524506" cy="152450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Critères</a:t>
          </a:r>
          <a:r>
            <a:rPr lang="en-US" sz="800" kern="1200" dirty="0"/>
            <a:t> </a:t>
          </a:r>
          <a:r>
            <a:rPr lang="en-US" sz="800" kern="1200" dirty="0" err="1"/>
            <a:t>d’exclusion</a:t>
          </a:r>
          <a:r>
            <a:rPr lang="en-US" sz="800" kern="1200" dirty="0"/>
            <a:t>: Articles </a:t>
          </a:r>
          <a:r>
            <a:rPr lang="en-US" sz="800" kern="1200" dirty="0" err="1"/>
            <a:t>narratifs</a:t>
          </a:r>
          <a:r>
            <a:rPr lang="en-US" sz="800" kern="1200" dirty="0"/>
            <a:t>, </a:t>
          </a:r>
          <a:r>
            <a:rPr lang="en-US" sz="800" kern="1200" dirty="0" err="1"/>
            <a:t>D’autres</a:t>
          </a:r>
          <a:r>
            <a:rPr lang="en-US" sz="800" kern="1200" dirty="0"/>
            <a:t> </a:t>
          </a:r>
          <a:r>
            <a:rPr lang="en-US" sz="800" kern="1200" dirty="0" err="1"/>
            <a:t>suppléments</a:t>
          </a:r>
          <a:r>
            <a:rPr lang="en-US" sz="800" kern="1200" dirty="0"/>
            <a:t> que la </a:t>
          </a:r>
          <a:r>
            <a:rPr lang="en-US" sz="800" kern="1200" dirty="0" err="1"/>
            <a:t>créatine</a:t>
          </a:r>
          <a:r>
            <a:rPr lang="en-US" sz="800" kern="1200" dirty="0"/>
            <a:t> </a:t>
          </a:r>
        </a:p>
      </dsp:txBody>
      <dsp:txXfrm>
        <a:off x="5792867" y="5242223"/>
        <a:ext cx="1077988" cy="1077988"/>
      </dsp:txXfrm>
    </dsp:sp>
    <dsp:sp modelId="{96F48081-5B2D-3541-B7E8-15CD923D4789}">
      <dsp:nvSpPr>
        <dsp:cNvPr id="0" name=""/>
        <dsp:cNvSpPr/>
      </dsp:nvSpPr>
      <dsp:spPr>
        <a:xfrm rot="10800000">
          <a:off x="4994739" y="5523957"/>
          <a:ext cx="406240" cy="51452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5116611" y="5626861"/>
        <a:ext cx="284368" cy="308713"/>
      </dsp:txXfrm>
    </dsp:sp>
    <dsp:sp modelId="{243508BB-1072-064E-90B9-A6D0143A107F}">
      <dsp:nvSpPr>
        <dsp:cNvPr id="0" name=""/>
        <dsp:cNvSpPr/>
      </dsp:nvSpPr>
      <dsp:spPr>
        <a:xfrm>
          <a:off x="3278609" y="5018964"/>
          <a:ext cx="1524506" cy="152450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Résultat</a:t>
          </a:r>
          <a:r>
            <a:rPr lang="en-US" sz="800" kern="1200" dirty="0"/>
            <a:t>: 4 ECR + 2 </a:t>
          </a:r>
          <a:r>
            <a:rPr lang="en-US" sz="800" kern="1200" dirty="0" err="1"/>
            <a:t>méta-analyse</a:t>
          </a:r>
          <a:r>
            <a:rPr lang="en-US" sz="800" kern="1200" dirty="0"/>
            <a:t> </a:t>
          </a:r>
        </a:p>
      </dsp:txBody>
      <dsp:txXfrm>
        <a:off x="3501868" y="5242223"/>
        <a:ext cx="1077988" cy="1077988"/>
      </dsp:txXfrm>
    </dsp:sp>
    <dsp:sp modelId="{B4B5BD47-C2B1-5A48-BBCB-7D3C02D1EFB1}">
      <dsp:nvSpPr>
        <dsp:cNvPr id="0" name=""/>
        <dsp:cNvSpPr/>
      </dsp:nvSpPr>
      <dsp:spPr>
        <a:xfrm rot="13885714">
          <a:off x="3130704" y="4637358"/>
          <a:ext cx="406240" cy="51452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3229633" y="4787904"/>
        <a:ext cx="284368" cy="308713"/>
      </dsp:txXfrm>
    </dsp:sp>
    <dsp:sp modelId="{655EB7E9-F441-9542-8644-FEB8674B8B31}">
      <dsp:nvSpPr>
        <dsp:cNvPr id="0" name=""/>
        <dsp:cNvSpPr/>
      </dsp:nvSpPr>
      <dsp:spPr>
        <a:xfrm>
          <a:off x="1850195" y="3227789"/>
          <a:ext cx="1524506" cy="152450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Méta-analyse</a:t>
          </a:r>
          <a:r>
            <a:rPr lang="en-US" sz="800" kern="1200" dirty="0"/>
            <a:t> plus </a:t>
          </a:r>
          <a:r>
            <a:rPr lang="en-US" sz="800" kern="1200" dirty="0" err="1"/>
            <a:t>ancienne</a:t>
          </a:r>
          <a:r>
            <a:rPr lang="en-US" sz="800" kern="1200" dirty="0"/>
            <a:t> </a:t>
          </a:r>
          <a:r>
            <a:rPr lang="en-US" sz="800" kern="1200" dirty="0" err="1"/>
            <a:t>éliminée</a:t>
          </a:r>
          <a:endParaRPr lang="en-US" sz="800" kern="1200" dirty="0"/>
        </a:p>
      </dsp:txBody>
      <dsp:txXfrm>
        <a:off x="2073454" y="3451048"/>
        <a:ext cx="1077988" cy="1077988"/>
      </dsp:txXfrm>
    </dsp:sp>
    <dsp:sp modelId="{D6AC3E2F-80D6-E54B-8810-571919CCAF73}">
      <dsp:nvSpPr>
        <dsp:cNvPr id="0" name=""/>
        <dsp:cNvSpPr/>
      </dsp:nvSpPr>
      <dsp:spPr>
        <a:xfrm rot="16971429">
          <a:off x="2661667" y="2627212"/>
          <a:ext cx="406240" cy="51452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709043" y="2789524"/>
        <a:ext cx="284368" cy="308713"/>
      </dsp:txXfrm>
    </dsp:sp>
    <dsp:sp modelId="{137B7021-F33F-0F4B-AC2F-32DA1CB8EEB2}">
      <dsp:nvSpPr>
        <dsp:cNvPr id="0" name=""/>
        <dsp:cNvSpPr/>
      </dsp:nvSpPr>
      <dsp:spPr>
        <a:xfrm>
          <a:off x="2359990" y="994230"/>
          <a:ext cx="1524506" cy="152450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Deuxième</a:t>
          </a:r>
          <a:r>
            <a:rPr lang="en-US" sz="800" kern="1200" dirty="0"/>
            <a:t> </a:t>
          </a:r>
          <a:r>
            <a:rPr lang="en-US" sz="800" kern="1200" dirty="0" err="1"/>
            <a:t>méta-analyse</a:t>
          </a:r>
          <a:r>
            <a:rPr lang="en-US" sz="800" kern="1200" dirty="0"/>
            <a:t> pas </a:t>
          </a:r>
          <a:r>
            <a:rPr lang="en-US" sz="800" kern="1200" dirty="0" err="1"/>
            <a:t>analysée</a:t>
          </a:r>
          <a:r>
            <a:rPr lang="en-US" sz="800" kern="1200" dirty="0"/>
            <a:t> car </a:t>
          </a:r>
          <a:r>
            <a:rPr lang="en-US" sz="800" kern="1200" dirty="0" err="1"/>
            <a:t>elle</a:t>
          </a:r>
          <a:r>
            <a:rPr lang="en-US" sz="800" kern="1200" dirty="0"/>
            <a:t> </a:t>
          </a:r>
          <a:r>
            <a:rPr lang="en-US" sz="800" kern="1200" dirty="0" err="1"/>
            <a:t>inclut</a:t>
          </a:r>
          <a:r>
            <a:rPr lang="en-US" sz="800" kern="1200" dirty="0"/>
            <a:t> les ECR. Par </a:t>
          </a:r>
          <a:r>
            <a:rPr lang="en-US" sz="800" kern="1200" dirty="0" err="1"/>
            <a:t>contre</a:t>
          </a:r>
          <a:r>
            <a:rPr lang="en-US" sz="800" kern="1200" dirty="0"/>
            <a:t>, </a:t>
          </a:r>
          <a:r>
            <a:rPr lang="en-US" sz="800" kern="1200" dirty="0" err="1"/>
            <a:t>résultats</a:t>
          </a:r>
          <a:r>
            <a:rPr lang="en-US" sz="800" kern="1200" dirty="0"/>
            <a:t> </a:t>
          </a:r>
          <a:r>
            <a:rPr lang="en-US" sz="800" kern="1200" dirty="0" err="1"/>
            <a:t>lus</a:t>
          </a:r>
          <a:r>
            <a:rPr lang="en-US" sz="800" kern="1200" dirty="0"/>
            <a:t> et </a:t>
          </a:r>
          <a:r>
            <a:rPr lang="en-US" sz="800" kern="1200" dirty="0" err="1"/>
            <a:t>ils</a:t>
          </a:r>
          <a:r>
            <a:rPr lang="en-US" sz="800" kern="1200" dirty="0"/>
            <a:t> </a:t>
          </a:r>
          <a:r>
            <a:rPr lang="en-US" sz="800" kern="1200" dirty="0" err="1"/>
            <a:t>vont</a:t>
          </a:r>
          <a:r>
            <a:rPr lang="en-US" sz="800" kern="1200" dirty="0"/>
            <a:t> dans la </a:t>
          </a:r>
          <a:r>
            <a:rPr lang="en-US" sz="800" kern="1200" dirty="0" err="1"/>
            <a:t>même</a:t>
          </a:r>
          <a:r>
            <a:rPr lang="en-US" sz="800" kern="1200" dirty="0"/>
            <a:t> direction que </a:t>
          </a:r>
          <a:r>
            <a:rPr lang="en-US" sz="800" kern="1200" dirty="0" err="1"/>
            <a:t>ce</a:t>
          </a:r>
          <a:r>
            <a:rPr lang="en-US" sz="800" kern="1200" dirty="0"/>
            <a:t> </a:t>
          </a:r>
          <a:r>
            <a:rPr lang="en-US" sz="800" kern="1200" dirty="0" err="1"/>
            <a:t>projet</a:t>
          </a:r>
          <a:r>
            <a:rPr lang="en-US" sz="800" kern="1200" dirty="0"/>
            <a:t> </a:t>
          </a:r>
        </a:p>
      </dsp:txBody>
      <dsp:txXfrm>
        <a:off x="2583249" y="1217489"/>
        <a:ext cx="1077988" cy="1077988"/>
      </dsp:txXfrm>
    </dsp:sp>
    <dsp:sp modelId="{E1F0CDAA-FD32-784D-A8D4-68BF82EBCE5C}">
      <dsp:nvSpPr>
        <dsp:cNvPr id="0" name=""/>
        <dsp:cNvSpPr/>
      </dsp:nvSpPr>
      <dsp:spPr>
        <a:xfrm rot="20057143">
          <a:off x="3940824" y="1007198"/>
          <a:ext cx="406240" cy="51452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946859" y="1136541"/>
        <a:ext cx="284368" cy="308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6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5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1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8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90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0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8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9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1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5/28/23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42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49" r:id="rId7"/>
    <p:sldLayoutId id="2147483750" r:id="rId8"/>
    <p:sldLayoutId id="2147483751" r:id="rId9"/>
    <p:sldLayoutId id="2147483752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FCA832-4255-274A-BAE4-FBA056993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4452" y="790900"/>
            <a:ext cx="5289177" cy="2727367"/>
          </a:xfrm>
        </p:spPr>
        <p:txBody>
          <a:bodyPr>
            <a:normAutofit/>
          </a:bodyPr>
          <a:lstStyle/>
          <a:p>
            <a:pPr algn="l"/>
            <a:r>
              <a:rPr lang="en-CA" sz="4400"/>
              <a:t>La supplémentation de créatine chez nos aînés fragiles</a:t>
            </a:r>
            <a:endParaRPr lang="en-US" sz="4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801C0-4B08-7047-A5DC-28FAA085E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4452" y="3809999"/>
            <a:ext cx="3939990" cy="1111625"/>
          </a:xfrm>
        </p:spPr>
        <p:txBody>
          <a:bodyPr>
            <a:normAutofit/>
          </a:bodyPr>
          <a:lstStyle/>
          <a:p>
            <a:pPr algn="l"/>
            <a:r>
              <a:rPr lang="en-US" sz="1700" dirty="0"/>
              <a:t>Diogo </a:t>
            </a:r>
            <a:r>
              <a:rPr lang="en-US" sz="1700" dirty="0" err="1"/>
              <a:t>Mizael</a:t>
            </a:r>
            <a:r>
              <a:rPr lang="en-US" sz="1700" dirty="0"/>
              <a:t> </a:t>
            </a:r>
            <a:r>
              <a:rPr lang="en-US" sz="1700" dirty="0" err="1"/>
              <a:t>Bessa</a:t>
            </a:r>
            <a:r>
              <a:rPr lang="en-US" sz="1700" dirty="0"/>
              <a:t> de Medeiros</a:t>
            </a:r>
          </a:p>
          <a:p>
            <a:pPr algn="l"/>
            <a:r>
              <a:rPr lang="en-US" sz="1700" dirty="0" err="1"/>
              <a:t>Shuxia</a:t>
            </a:r>
            <a:r>
              <a:rPr lang="en-US" sz="1700" dirty="0"/>
              <a:t> Côte-</a:t>
            </a:r>
            <a:r>
              <a:rPr lang="en-US" sz="1700" dirty="0" err="1"/>
              <a:t>Sergerie</a:t>
            </a:r>
            <a:endParaRPr lang="en-US" sz="1700" dirty="0"/>
          </a:p>
          <a:p>
            <a:pPr algn="l"/>
            <a:r>
              <a:rPr lang="en-US" sz="1700" dirty="0"/>
              <a:t>GMF-U St-Hubert</a:t>
            </a:r>
          </a:p>
        </p:txBody>
      </p:sp>
      <p:pic>
        <p:nvPicPr>
          <p:cNvPr id="6" name="Picture 5" descr="A picture containing person, floor, indoor, playing&#10;&#10;Description automatically generated">
            <a:extLst>
              <a:ext uri="{FF2B5EF4-FFF2-40B4-BE49-F238E27FC236}">
                <a16:creationId xmlns:a16="http://schemas.microsoft.com/office/drawing/2014/main" id="{BC27B059-97D3-6547-AB8E-7A6DF52C4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4" y="1234141"/>
            <a:ext cx="5209410" cy="359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9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A90F0-DB62-8F46-8DB3-E6008054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1A753-A04F-2743-BDC0-DF37AF18C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1F31CC5-61AD-0C4E-9C25-64DFCF299E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878287"/>
              </p:ext>
            </p:extLst>
          </p:nvPr>
        </p:nvGraphicFramePr>
        <p:xfrm>
          <a:off x="0" y="51224"/>
          <a:ext cx="12192000" cy="68067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24258836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980271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75839465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61114121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70776892"/>
                    </a:ext>
                  </a:extLst>
                </a:gridCol>
              </a:tblGrid>
              <a:tr h="1041742">
                <a:tc>
                  <a:txBody>
                    <a:bodyPr/>
                    <a:lstStyle/>
                    <a:p>
                      <a:r>
                        <a:rPr lang="en-US" sz="1000" b="0" dirty="0"/>
                        <a:t>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err="1"/>
                        <a:t>Exercices</a:t>
                      </a:r>
                      <a:r>
                        <a:rPr lang="en-US" sz="1000" b="0" dirty="0"/>
                        <a:t> + CR (20g 7 j et </a:t>
                      </a:r>
                      <a:r>
                        <a:rPr lang="en-US" sz="1000" b="0" dirty="0" err="1"/>
                        <a:t>puis</a:t>
                      </a:r>
                      <a:r>
                        <a:rPr lang="en-US" sz="1000" b="0" dirty="0"/>
                        <a:t> 5g DIE)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CR (dose de base + maintenance)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-CR: supplémentation de créatine</a:t>
                      </a:r>
                    </a:p>
                    <a:p>
                      <a:pPr rtl="0"/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-CR + RT: supplémentation de créatine + entraînement par résistance de 24 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</a:t>
                      </a:r>
                      <a:endParaRPr lang="fr-CA" sz="10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-Supplementation: 20 g 5jet 5 g die</a:t>
                      </a:r>
                      <a:endParaRPr lang="fr-CA" sz="10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-</a:t>
                      </a:r>
                      <a:r>
                        <a:rPr lang="en-US" sz="1000" b="0" dirty="0" err="1"/>
                        <a:t>Entraînement</a:t>
                      </a:r>
                      <a:r>
                        <a:rPr lang="en-US" sz="1000" b="0" dirty="0"/>
                        <a:t> de </a:t>
                      </a:r>
                      <a:r>
                        <a:rPr lang="en-US" sz="1000" b="0" dirty="0" err="1"/>
                        <a:t>résistance</a:t>
                      </a:r>
                      <a:r>
                        <a:rPr lang="en-US" sz="1000" b="0" dirty="0"/>
                        <a:t> sur 12 </a:t>
                      </a:r>
                      <a:r>
                        <a:rPr lang="en-US" sz="1000" b="0" dirty="0" err="1"/>
                        <a:t>semaines</a:t>
                      </a:r>
                      <a:r>
                        <a:rPr lang="en-US" sz="1000" b="0" dirty="0"/>
                        <a:t> pour un total de 24 séances</a:t>
                      </a:r>
                    </a:p>
                    <a:p>
                      <a:r>
                        <a:rPr lang="en-US" sz="1000" b="0" dirty="0"/>
                        <a:t>-Supplementation: 20 g 5jet 5 g die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272271"/>
                  </a:ext>
                </a:extLst>
              </a:tr>
              <a:tr h="1357422">
                <a:tc>
                  <a:txBody>
                    <a:bodyPr/>
                    <a:lstStyle/>
                    <a:p>
                      <a:r>
                        <a:rPr lang="en-US" sz="1000" dirty="0"/>
                        <a:t>Gains </a:t>
                      </a:r>
                      <a:r>
                        <a:rPr lang="en-US" sz="1000" dirty="0" err="1"/>
                        <a:t>en</a:t>
                      </a:r>
                      <a:r>
                        <a:rPr lang="en-US" sz="1000" dirty="0"/>
                        <a:t> 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– </a:t>
                      </a:r>
                      <a:r>
                        <a:rPr lang="en-US" sz="1000" dirty="0" err="1"/>
                        <a:t>Capacité</a:t>
                      </a:r>
                      <a:r>
                        <a:rPr lang="en-US" sz="1000" dirty="0"/>
                        <a:t> physique</a:t>
                      </a:r>
                    </a:p>
                    <a:p>
                      <a:r>
                        <a:rPr lang="en-US" sz="1000" dirty="0"/>
                        <a:t>2 – force, </a:t>
                      </a:r>
                      <a:r>
                        <a:rPr lang="en-US" sz="1000" dirty="0" err="1"/>
                        <a:t>qualité</a:t>
                      </a:r>
                      <a:r>
                        <a:rPr lang="en-US" sz="1000" dirty="0"/>
                        <a:t> de vie, </a:t>
                      </a:r>
                      <a:r>
                        <a:rPr lang="en-US" sz="1000" dirty="0" err="1"/>
                        <a:t>douleur</a:t>
                      </a:r>
                      <a:r>
                        <a:rPr lang="en-US" sz="1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Composition </a:t>
                      </a:r>
                      <a:r>
                        <a:rPr lang="en-US" sz="1000" dirty="0" err="1"/>
                        <a:t>corporelle</a:t>
                      </a:r>
                      <a:r>
                        <a:rPr lang="en-US" sz="1000" dirty="0"/>
                        <a:t>, </a:t>
                      </a:r>
                      <a:r>
                        <a:rPr lang="en-US" sz="1000" dirty="0" err="1"/>
                        <a:t>épaisseur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musculaire</a:t>
                      </a:r>
                      <a:r>
                        <a:rPr lang="en-US" sz="1000" dirty="0"/>
                        <a:t>, force, </a:t>
                      </a:r>
                      <a:r>
                        <a:rPr lang="en-US" sz="1000" dirty="0" err="1"/>
                        <a:t>capacité</a:t>
                      </a:r>
                      <a:r>
                        <a:rPr lang="en-US" sz="1000" dirty="0"/>
                        <a:t> physique, cognition, </a:t>
                      </a:r>
                      <a:r>
                        <a:rPr lang="en-US" sz="1000" dirty="0" err="1"/>
                        <a:t>anxiété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-Résultat primaire: force musculaire (1 répétition d’un exercice de “Leg 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press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et “Bench 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press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”.</a:t>
                      </a:r>
                    </a:p>
                    <a:p>
                      <a:pPr rtl="0"/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-Autres résultats: Masse maigre appendiculaire, fonctions physiques, masse osseuse, effet sur sarcopénie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-Force musculaire (“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chest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press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”, “biceps 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curls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”, leg extensions”)</a:t>
                      </a:r>
                    </a:p>
                    <a:p>
                      <a:pPr rtl="0"/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-Endurance musculaire: nombre de répétitions jusqu’à défaillance </a:t>
                      </a:r>
                    </a:p>
                    <a:p>
                      <a:pPr rtl="0"/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-Performance fonctionnelle: temps nécessaire pour se lever d’une chaise standard le + rapidement possible à 3 reprises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275236"/>
                  </a:ext>
                </a:extLst>
              </a:tr>
              <a:tr h="1357422">
                <a:tc>
                  <a:txBody>
                    <a:bodyPr/>
                    <a:lstStyle/>
                    <a:p>
                      <a:r>
                        <a:rPr lang="en-US" sz="1000" dirty="0"/>
                        <a:t>Instruments </a:t>
                      </a:r>
                      <a:r>
                        <a:rPr lang="en-US" sz="1000" dirty="0" err="1"/>
                        <a:t>utilisés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Timed-stands test + questionnaires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Dual-energy </a:t>
                      </a:r>
                      <a:r>
                        <a:rPr lang="en-US" sz="1000" dirty="0" err="1"/>
                        <a:t>xr</a:t>
                      </a:r>
                      <a:r>
                        <a:rPr lang="en-US" sz="1000" dirty="0"/>
                        <a:t>, </a:t>
                      </a:r>
                      <a:r>
                        <a:rPr lang="en-US" sz="1000" dirty="0" err="1"/>
                        <a:t>echos</a:t>
                      </a:r>
                      <a:r>
                        <a:rPr lang="en-US" sz="1000" dirty="0"/>
                        <a:t>, 6 min walk test, berg scale, </a:t>
                      </a:r>
                      <a:r>
                        <a:rPr lang="en-US" sz="1000" dirty="0" err="1"/>
                        <a:t>MoCa</a:t>
                      </a:r>
                      <a:r>
                        <a:rPr lang="en-US" sz="1000" dirty="0"/>
                        <a:t>, GAD7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-test des positions debout chronométrées (“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timed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-stands test”)</a:t>
                      </a:r>
                    </a:p>
                    <a:p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-test du lever et du déplacement chronométrés (“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timed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-up-and-go test”)</a:t>
                      </a:r>
                    </a:p>
                    <a:p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-DXA, test 1-RM, calcul masse appendiculaire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1-RM, </a:t>
                      </a:r>
                      <a:r>
                        <a:rPr lang="en-US" sz="1000" dirty="0" err="1"/>
                        <a:t>nbre</a:t>
                      </a:r>
                      <a:r>
                        <a:rPr lang="en-US" sz="1000" dirty="0"/>
                        <a:t> de rep </a:t>
                      </a:r>
                      <a:r>
                        <a:rPr lang="en-US" sz="1000" dirty="0" err="1"/>
                        <a:t>jusqu’à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défaillance</a:t>
                      </a:r>
                      <a:r>
                        <a:rPr lang="en-US" sz="1000" dirty="0"/>
                        <a:t> pour </a:t>
                      </a:r>
                      <a:r>
                        <a:rPr lang="en-US" sz="1000" dirty="0" err="1"/>
                        <a:t>atteindre</a:t>
                      </a:r>
                      <a:r>
                        <a:rPr lang="en-US" sz="1000" dirty="0"/>
                        <a:t> 60% du 1-RM de base), temps pour se lever 3x </a:t>
                      </a:r>
                      <a:r>
                        <a:rPr lang="en-US" sz="1000" dirty="0" err="1"/>
                        <a:t>d’une</a:t>
                      </a:r>
                      <a:r>
                        <a:rPr lang="en-US" sz="1000" dirty="0"/>
                        <a:t> chaise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929574"/>
                  </a:ext>
                </a:extLst>
              </a:tr>
              <a:tr h="3050190">
                <a:tc>
                  <a:txBody>
                    <a:bodyPr/>
                    <a:lstStyle/>
                    <a:p>
                      <a:r>
                        <a:rPr lang="en-US" sz="1000" dirty="0" err="1"/>
                        <a:t>Résultats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Amélioration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capacité</a:t>
                      </a:r>
                      <a:r>
                        <a:rPr lang="en-US" sz="1000" dirty="0"/>
                        <a:t> physique (p = 0.006) + </a:t>
                      </a:r>
                      <a:r>
                        <a:rPr lang="en-US" sz="1000" dirty="0" err="1"/>
                        <a:t>amélioration</a:t>
                      </a:r>
                      <a:r>
                        <a:rPr lang="en-US" sz="1000" dirty="0"/>
                        <a:t> temps </a:t>
                      </a:r>
                      <a:r>
                        <a:rPr lang="en-US" sz="1000" dirty="0" err="1"/>
                        <a:t>pré</a:t>
                      </a:r>
                      <a:r>
                        <a:rPr lang="en-US" sz="1000" dirty="0"/>
                        <a:t> et post 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Amélioration</a:t>
                      </a:r>
                      <a:r>
                        <a:rPr lang="en-US" sz="1000" dirty="0"/>
                        <a:t> force, distance </a:t>
                      </a:r>
                      <a:r>
                        <a:rPr lang="en-US" sz="1000" dirty="0" err="1"/>
                        <a:t>marche</a:t>
                      </a:r>
                      <a:r>
                        <a:rPr lang="en-US" sz="1000" dirty="0"/>
                        <a:t> dans le CR g (p = 0.039)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force musculaire pour le “Leg 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press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et “Bench 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press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 pour le groupe CR+ RT comparé aux groupes CR et PL (p=0.002)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force musculaire pour le “Bench 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press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 pour le groupe CR+ RT comparé aux autres groupes </a:t>
                      </a:r>
                      <a:r>
                        <a:rPr lang="fr-CA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 &lt; 0.05).</a:t>
                      </a:r>
                      <a:b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-Résultat supérieur significatif au test des positions debout chronométrées “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Timed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-stands test) pour CR+RT (p = 0.02)</a:t>
                      </a:r>
                      <a:br>
                        <a:rPr lang="fr-CA" sz="1000" dirty="0"/>
                      </a:b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significative masse musculaire maigre pour CR+RT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dirty="0"/>
                        <a:t>(p </a:t>
                      </a:r>
                      <a:r>
                        <a:rPr lang="fr-CA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fr-CA" sz="1000" dirty="0"/>
                        <a:t> 0.0001, p = 0.05 et p = 0.002)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fr-CA" sz="1000" dirty="0"/>
                      </a:b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-Amélioration significative de la force pour le groupe CRT pour le “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chest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press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et “biceps </a:t>
                      </a:r>
                      <a:r>
                        <a:rPr lang="fr-CA" sz="10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curls</a:t>
                      </a:r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 (p≤0.05)</a:t>
                      </a:r>
                    </a:p>
                    <a:p>
                      <a:pPr rtl="0"/>
                      <a:r>
                        <a:rPr lang="fr-CA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-Amélioration significative du temps nécessaire pour se lever d’une chaise standard le + rapidement possible à 3 reprises dans le groupe CRT (11%) vs le groupe PLA (6%)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502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109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F645-B835-0E45-99D3-EB6FD456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63CB1-8EAB-A542-B5BA-850E59621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F5FDB7B-8E56-D445-9D4C-8587734F3D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812772"/>
              </p:ext>
            </p:extLst>
          </p:nvPr>
        </p:nvGraphicFramePr>
        <p:xfrm>
          <a:off x="0" y="0"/>
          <a:ext cx="12192000" cy="725818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24258836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980271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75839465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61114121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70776892"/>
                    </a:ext>
                  </a:extLst>
                </a:gridCol>
              </a:tblGrid>
              <a:tr h="1697555">
                <a:tc>
                  <a:txBody>
                    <a:bodyPr/>
                    <a:lstStyle/>
                    <a:p>
                      <a:r>
                        <a:rPr lang="en-US" sz="1200" b="0" dirty="0" err="1"/>
                        <a:t>Statistique</a:t>
                      </a:r>
                      <a:r>
                        <a:rPr lang="en-US" sz="1200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Intention de </a:t>
                      </a:r>
                      <a:r>
                        <a:rPr lang="en-US" sz="1200" b="0" dirty="0" err="1"/>
                        <a:t>traiter</a:t>
                      </a:r>
                      <a:r>
                        <a:rPr lang="en-US" sz="1200" b="0" dirty="0"/>
                        <a:t> ok</a:t>
                      </a:r>
                    </a:p>
                    <a:p>
                      <a:r>
                        <a:rPr lang="en-US" sz="1200" b="0" dirty="0" err="1"/>
                        <a:t>Données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anthropométriques,mesures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répétées</a:t>
                      </a:r>
                      <a:r>
                        <a:rPr lang="en-US" sz="1200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2 gr x 2 </a:t>
                      </a:r>
                      <a:r>
                        <a:rPr lang="en-US" sz="1200" b="0" dirty="0" err="1"/>
                        <a:t>fois</a:t>
                      </a:r>
                      <a:r>
                        <a:rPr lang="en-US" sz="1200" b="0" dirty="0"/>
                        <a:t> ANOVA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ANOVA, </a:t>
                      </a:r>
                      <a:r>
                        <a:rPr lang="en-US" sz="1200" b="0" dirty="0" err="1"/>
                        <a:t>données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anthropométriques,Tukey</a:t>
                      </a:r>
                      <a:r>
                        <a:rPr lang="en-US" sz="1200" b="0" dirty="0"/>
                        <a:t> post-hoc, Shapiro-Wilk test, Fisher’s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ANOVA (2gr x 2fois), Health-O-Meter, model 402K1S scale, </a:t>
                      </a:r>
                      <a:r>
                        <a:rPr lang="en-US" sz="1200" b="0" dirty="0" err="1"/>
                        <a:t>données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anthropométriques,mesures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répétées</a:t>
                      </a:r>
                      <a:endParaRPr lang="en-US" sz="12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572909"/>
                  </a:ext>
                </a:extLst>
              </a:tr>
              <a:tr h="1697555">
                <a:tc>
                  <a:txBody>
                    <a:bodyPr/>
                    <a:lstStyle/>
                    <a:p>
                      <a:r>
                        <a:rPr lang="en-US" sz="1200" b="0" dirty="0"/>
                        <a:t>Compliance vs</a:t>
                      </a:r>
                    </a:p>
                    <a:p>
                      <a:r>
                        <a:rPr lang="en-US" sz="1200" b="0" dirty="0" err="1"/>
                        <a:t>randomisation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Compliance et </a:t>
                      </a:r>
                      <a:r>
                        <a:rPr lang="en-US" sz="1200" b="0" dirty="0" err="1"/>
                        <a:t>connaissance</a:t>
                      </a:r>
                      <a:r>
                        <a:rPr lang="en-US" sz="1200" b="0" dirty="0"/>
                        <a:t> sur la </a:t>
                      </a:r>
                      <a:r>
                        <a:rPr lang="en-US" sz="1200" b="0" dirty="0" err="1"/>
                        <a:t>randomisation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demandées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Compliance et </a:t>
                      </a:r>
                      <a:r>
                        <a:rPr lang="en-US" sz="1200" b="0" dirty="0" err="1"/>
                        <a:t>connaissance</a:t>
                      </a:r>
                      <a:r>
                        <a:rPr lang="en-US" sz="1200" b="0" dirty="0"/>
                        <a:t> sur la </a:t>
                      </a:r>
                      <a:r>
                        <a:rPr lang="en-US" sz="1200" b="0" dirty="0" err="1"/>
                        <a:t>randomisation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demandées</a:t>
                      </a:r>
                      <a:endParaRPr lang="en-US" sz="1200" b="0" dirty="0"/>
                    </a:p>
                    <a:p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Compliance</a:t>
                      </a:r>
                    </a:p>
                    <a:p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Compliance &gt;90%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527177"/>
                  </a:ext>
                </a:extLst>
              </a:tr>
              <a:tr h="1154297">
                <a:tc>
                  <a:txBody>
                    <a:bodyPr/>
                    <a:lstStyle/>
                    <a:p>
                      <a:r>
                        <a:rPr lang="en-US" sz="1200" dirty="0" err="1"/>
                        <a:t>Particularités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pts du </a:t>
                      </a:r>
                      <a:r>
                        <a:rPr lang="en-US" sz="1200" dirty="0" err="1"/>
                        <a:t>groupe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contrôle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ont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sorti</a:t>
                      </a:r>
                      <a:r>
                        <a:rPr lang="en-US" sz="1200" dirty="0"/>
                        <a:t> – pas </a:t>
                      </a:r>
                      <a:r>
                        <a:rPr lang="en-US" sz="1200" dirty="0" err="1"/>
                        <a:t>analysés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participant a </a:t>
                      </a:r>
                      <a:r>
                        <a:rPr lang="en-US" sz="1200" dirty="0" err="1"/>
                        <a:t>sorti</a:t>
                      </a:r>
                      <a:r>
                        <a:rPr lang="en-US" sz="1200" dirty="0"/>
                        <a:t> – pas </a:t>
                      </a:r>
                      <a:r>
                        <a:rPr lang="en-US" sz="1200" dirty="0" err="1"/>
                        <a:t>analysé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 participants </a:t>
                      </a:r>
                      <a:r>
                        <a:rPr lang="en-US" sz="1200" dirty="0" err="1"/>
                        <a:t>ont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quitté</a:t>
                      </a:r>
                      <a:r>
                        <a:rPr lang="en-US" sz="1200" dirty="0"/>
                        <a:t> pour raisons </a:t>
                      </a:r>
                      <a:r>
                        <a:rPr lang="en-US" sz="1200" dirty="0" err="1"/>
                        <a:t>personnelles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donc</a:t>
                      </a:r>
                      <a:r>
                        <a:rPr lang="en-US" sz="1200" dirty="0"/>
                        <a:t> 60 </a:t>
                      </a:r>
                      <a:r>
                        <a:rPr lang="en-US" sz="1200" dirty="0" err="1"/>
                        <a:t>ont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complété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l’étude</a:t>
                      </a:r>
                      <a:r>
                        <a:rPr lang="en-US" sz="1200" dirty="0"/>
                        <a:t> au </a:t>
                      </a:r>
                      <a:r>
                        <a:rPr lang="en-US" sz="1200" dirty="0" err="1"/>
                        <a:t>complet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-31 participants </a:t>
                      </a:r>
                      <a:r>
                        <a:rPr lang="en-US" sz="1200" dirty="0" err="1"/>
                        <a:t>ont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deviné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quel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supplément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ils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avaient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-1 participant a </a:t>
                      </a:r>
                      <a:r>
                        <a:rPr lang="en-US" sz="1200" dirty="0" err="1"/>
                        <a:t>eu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dlr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épaule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lorsque</a:t>
                      </a:r>
                      <a:r>
                        <a:rPr lang="en-US" sz="1200" dirty="0"/>
                        <a:t> la </a:t>
                      </a:r>
                      <a:r>
                        <a:rPr lang="en-US" sz="1200" dirty="0" err="1"/>
                        <a:t>résistance</a:t>
                      </a:r>
                      <a:r>
                        <a:rPr lang="en-US" sz="1200" dirty="0"/>
                        <a:t> a </a:t>
                      </a:r>
                      <a:r>
                        <a:rPr lang="en-US" sz="1200" dirty="0" err="1"/>
                        <a:t>été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augmentée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lors</a:t>
                      </a:r>
                      <a:r>
                        <a:rPr lang="en-US" sz="1200" dirty="0"/>
                        <a:t> de </a:t>
                      </a:r>
                      <a:r>
                        <a:rPr lang="en-US" sz="1200" dirty="0" err="1"/>
                        <a:t>l'exercice</a:t>
                      </a:r>
                      <a:r>
                        <a:rPr lang="en-US" sz="1200" dirty="0"/>
                        <a:t> de </a:t>
                      </a:r>
                      <a:r>
                        <a:rPr lang="en-US" sz="1200" dirty="0" err="1"/>
                        <a:t>pressage</a:t>
                      </a:r>
                      <a:r>
                        <a:rPr lang="en-US" sz="1200" dirty="0"/>
                        <a:t> de la poitrine (”chest press”). </a:t>
                      </a:r>
                      <a:r>
                        <a:rPr lang="en-US" sz="1200" dirty="0" err="1"/>
                        <a:t>Donc</a:t>
                      </a:r>
                      <a:r>
                        <a:rPr lang="en-US" sz="1200" dirty="0"/>
                        <a:t>, les </a:t>
                      </a:r>
                      <a:r>
                        <a:rPr lang="en-US" sz="1200" dirty="0" err="1"/>
                        <a:t>données</a:t>
                      </a:r>
                      <a:r>
                        <a:rPr lang="en-US" sz="1200" dirty="0"/>
                        <a:t> de </a:t>
                      </a:r>
                      <a:r>
                        <a:rPr lang="en-US" sz="1200" dirty="0" err="1"/>
                        <a:t>ce</a:t>
                      </a:r>
                      <a:r>
                        <a:rPr lang="en-US" sz="1200" dirty="0"/>
                        <a:t> participant </a:t>
                      </a:r>
                      <a:r>
                        <a:rPr lang="en-US" sz="1200" dirty="0" err="1"/>
                        <a:t>n'ont</a:t>
                      </a:r>
                      <a:r>
                        <a:rPr lang="en-US" sz="1200" dirty="0"/>
                        <a:t> pas </a:t>
                      </a:r>
                      <a:r>
                        <a:rPr lang="en-US" sz="1200" dirty="0" err="1"/>
                        <a:t>été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inclues</a:t>
                      </a:r>
                      <a:r>
                        <a:rPr lang="en-US" sz="1200" dirty="0"/>
                        <a:t> dans les </a:t>
                      </a:r>
                      <a:r>
                        <a:rPr lang="en-US" sz="1200" dirty="0" err="1"/>
                        <a:t>évaluations</a:t>
                      </a:r>
                      <a:r>
                        <a:rPr lang="en-US" sz="1200" dirty="0"/>
                        <a:t> de </a:t>
                      </a:r>
                      <a:r>
                        <a:rPr lang="en-US" sz="1200" dirty="0" err="1"/>
                        <a:t>l’exercice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272271"/>
                  </a:ext>
                </a:extLst>
              </a:tr>
              <a:tr h="1154297">
                <a:tc>
                  <a:txBody>
                    <a:bodyPr/>
                    <a:lstStyle/>
                    <a:p>
                      <a:r>
                        <a:rPr lang="en-US" sz="1200" dirty="0" err="1"/>
                        <a:t>Resultats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cliniques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Amélioration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qualitéde</a:t>
                      </a:r>
                      <a:r>
                        <a:rPr lang="en-US" sz="1200" dirty="0"/>
                        <a:t> vie (p = 0.010)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Amélioration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dépression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anxiété</a:t>
                      </a:r>
                      <a:r>
                        <a:rPr lang="en-US" sz="1200" dirty="0"/>
                        <a:t> et 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502211"/>
                  </a:ext>
                </a:extLst>
              </a:tr>
              <a:tr h="1154297">
                <a:tc>
                  <a:txBody>
                    <a:bodyPr/>
                    <a:lstStyle/>
                    <a:p>
                      <a:r>
                        <a:rPr lang="en-US" sz="1200" dirty="0" err="1"/>
                        <a:t>Risques</a:t>
                      </a:r>
                      <a:r>
                        <a:rPr lang="en-US" sz="1200" dirty="0"/>
                        <a:t>/</a:t>
                      </a:r>
                    </a:p>
                    <a:p>
                      <a:r>
                        <a:rPr lang="en-US" sz="1200" dirty="0" err="1"/>
                        <a:t>bénéfices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Bénéfices</a:t>
                      </a:r>
                      <a:r>
                        <a:rPr lang="en-US" sz="1200" dirty="0"/>
                        <a:t> pour les pts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Bénéfices</a:t>
                      </a:r>
                      <a:r>
                        <a:rPr lang="en-US" sz="1200" dirty="0"/>
                        <a:t> pour les pts 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Bénéfice</a:t>
                      </a:r>
                      <a:r>
                        <a:rPr lang="en-US" sz="1200" dirty="0"/>
                        <a:t> pour les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Bénéfice</a:t>
                      </a:r>
                      <a:r>
                        <a:rPr lang="en-US" sz="1200" dirty="0"/>
                        <a:t> pour les patients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94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915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tones balancing on a wood">
            <a:extLst>
              <a:ext uri="{FF2B5EF4-FFF2-40B4-BE49-F238E27FC236}">
                <a16:creationId xmlns:a16="http://schemas.microsoft.com/office/drawing/2014/main" id="{1D7B03D1-4717-475A-2B19-00D6BF647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5" r="1" b="1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4FA35-46B2-8841-B7D2-E7B9D689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5334000" cy="353501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Limitations vs </a:t>
            </a:r>
            <a:r>
              <a:rPr lang="en-US" sz="8000" dirty="0" err="1">
                <a:solidFill>
                  <a:srgbClr val="FFFFFF"/>
                </a:solidFill>
              </a:rPr>
              <a:t>biais</a:t>
            </a:r>
            <a:endParaRPr lang="en-US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91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96357-5E49-4744-BABE-A7AB035E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EE09F66-4CE2-0341-BBD5-EF28F71A5C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038604"/>
              </p:ext>
            </p:extLst>
          </p:nvPr>
        </p:nvGraphicFramePr>
        <p:xfrm>
          <a:off x="0" y="0"/>
          <a:ext cx="12192000" cy="685800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442637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9610959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87502497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6071424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151539213"/>
                    </a:ext>
                  </a:extLst>
                </a:gridCol>
              </a:tblGrid>
              <a:tr h="46312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961587"/>
                  </a:ext>
                </a:extLst>
              </a:tr>
              <a:tr h="55955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Limitations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 OA severe, </a:t>
                      </a:r>
                      <a:r>
                        <a:rPr lang="en-US" sz="1200" dirty="0" err="1"/>
                        <a:t>juste</a:t>
                      </a:r>
                      <a:r>
                        <a:rPr lang="en-US" sz="1200" dirty="0"/>
                        <a:t> des femmes dans </a:t>
                      </a:r>
                      <a:r>
                        <a:rPr lang="en-US" sz="1200" dirty="0" err="1"/>
                        <a:t>l’échantillon</a:t>
                      </a:r>
                      <a:r>
                        <a:rPr lang="en-US" sz="1200" dirty="0"/>
                        <a:t>, surveillance </a:t>
                      </a:r>
                      <a:r>
                        <a:rPr lang="en-US" sz="1200" dirty="0" err="1"/>
                        <a:t>courte</a:t>
                      </a:r>
                      <a:r>
                        <a:rPr lang="en-US" sz="1200" dirty="0"/>
                        <a:t>, pas de </a:t>
                      </a:r>
                      <a:r>
                        <a:rPr lang="en-US" sz="1200" dirty="0" err="1"/>
                        <a:t>contrôle</a:t>
                      </a:r>
                      <a:r>
                        <a:rPr lang="en-US" sz="1200" dirty="0"/>
                        <a:t> des </a:t>
                      </a:r>
                      <a:r>
                        <a:rPr lang="en-US" sz="1200" dirty="0" err="1"/>
                        <a:t>activités</a:t>
                      </a:r>
                      <a:r>
                        <a:rPr lang="en-US" sz="1200" dirty="0"/>
                        <a:t> dehors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sx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hétérogenes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d’AVC</a:t>
                      </a:r>
                      <a:r>
                        <a:rPr lang="en-US" sz="1200" dirty="0"/>
                        <a:t>, petit </a:t>
                      </a:r>
                      <a:r>
                        <a:rPr lang="en-US" sz="1200" dirty="0" err="1"/>
                        <a:t>échantillon</a:t>
                      </a:r>
                      <a:r>
                        <a:rPr lang="en-US" sz="1200" dirty="0"/>
                        <a:t>, 1ere etude du genre, pas de </a:t>
                      </a:r>
                      <a:r>
                        <a:rPr lang="en-US" sz="1200" dirty="0" err="1"/>
                        <a:t>comparaison</a:t>
                      </a:r>
                      <a:r>
                        <a:rPr lang="en-US" sz="1200" dirty="0"/>
                        <a:t> entre les groups pour le test de </a:t>
                      </a:r>
                      <a:r>
                        <a:rPr lang="en-US" sz="1200" dirty="0" err="1"/>
                        <a:t>marche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u="none" strike="noStrike" dirty="0">
                          <a:effectLst/>
                        </a:rPr>
                        <a:t>possibilité à mesurer le contenu de créatine et </a:t>
                      </a:r>
                      <a:r>
                        <a:rPr lang="fr-CA" sz="1200" u="none" strike="noStrike" dirty="0" err="1">
                          <a:effectLst/>
                        </a:rPr>
                        <a:t>phosphorylcreatine</a:t>
                      </a:r>
                      <a:r>
                        <a:rPr lang="fr-CA" sz="1200" dirty="0"/>
                        <a:t>, p</a:t>
                      </a:r>
                      <a:r>
                        <a:rPr lang="fr-CA" sz="1200" u="none" strike="noStrike" dirty="0">
                          <a:effectLst/>
                        </a:rPr>
                        <a:t>as de mesure direct sur la diminution des chutes, fractures et hospitalisations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dirty="0"/>
                        <a:t>p</a:t>
                      </a:r>
                      <a:r>
                        <a:rPr lang="fr-CA" sz="1200" u="none" strike="noStrike" dirty="0">
                          <a:effectLst/>
                        </a:rPr>
                        <a:t>etit échantillon de patients (seulement 20)</a:t>
                      </a:r>
                      <a:r>
                        <a:rPr lang="fr-CA" sz="1200" dirty="0"/>
                        <a:t>, p</a:t>
                      </a:r>
                      <a:r>
                        <a:rPr lang="fr-CA" sz="1200" u="none" strike="noStrike" dirty="0">
                          <a:effectLst/>
                        </a:rPr>
                        <a:t>lus grands nombre d’homme de que de femmes (17 hommes, 3 femmes)</a:t>
                      </a:r>
                      <a:r>
                        <a:rPr lang="fr-CA" sz="1200" dirty="0"/>
                        <a:t>, p</a:t>
                      </a:r>
                      <a:r>
                        <a:rPr lang="fr-CA" sz="1200" u="none" strike="noStrike" dirty="0">
                          <a:effectLst/>
                        </a:rPr>
                        <a:t>articipation peut être biaisée car recrutement par pamphlets,</a:t>
                      </a:r>
                      <a:r>
                        <a:rPr lang="fr-CA" sz="1200" dirty="0"/>
                        <a:t> p</a:t>
                      </a:r>
                      <a:r>
                        <a:rPr lang="fr-CA" sz="1200" u="none" strike="noStrike" dirty="0">
                          <a:effectLst/>
                        </a:rPr>
                        <a:t>as de mesures de la compliance à la supplémentation à la créatine</a:t>
                      </a:r>
                      <a:r>
                        <a:rPr lang="fr-CA" sz="1200" dirty="0"/>
                        <a:t>, p</a:t>
                      </a:r>
                      <a:r>
                        <a:rPr lang="fr-CA" sz="1200" u="none" strike="noStrike" dirty="0">
                          <a:effectLst/>
                        </a:rPr>
                        <a:t>as de mesures de la créatine dans le corps</a:t>
                      </a:r>
                      <a:r>
                        <a:rPr lang="fr-CA" sz="1200" dirty="0"/>
                        <a:t>, p</a:t>
                      </a:r>
                      <a:r>
                        <a:rPr lang="fr-CA" sz="1200" u="none" strike="noStrike" dirty="0">
                          <a:effectLst/>
                        </a:rPr>
                        <a:t>ossible que la médication pour le Parkinson interagissent avec la supplémentation de créatine (les interactions médicamenteuses n’ont pas été étudiées)</a:t>
                      </a:r>
                      <a:r>
                        <a:rPr lang="fr-CA" sz="1200" dirty="0"/>
                        <a:t>, a</a:t>
                      </a:r>
                      <a:r>
                        <a:rPr lang="fr-CA" sz="1200" u="none" strike="noStrike" dirty="0">
                          <a:effectLst/>
                        </a:rPr>
                        <a:t>ssez courte durée de l’étude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70212"/>
                  </a:ext>
                </a:extLst>
              </a:tr>
              <a:tr h="7993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Biais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Sélection</a:t>
                      </a:r>
                      <a:r>
                        <a:rPr lang="en-US" dirty="0"/>
                        <a:t> - </a:t>
                      </a:r>
                      <a:r>
                        <a:rPr lang="en-US" dirty="0" err="1"/>
                        <a:t>volontariat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Mesure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Sélection</a:t>
                      </a:r>
                      <a:r>
                        <a:rPr lang="en-US" dirty="0"/>
                        <a:t> - </a:t>
                      </a:r>
                      <a:r>
                        <a:rPr lang="en-US" dirty="0" err="1"/>
                        <a:t>volontariat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Sélection</a:t>
                      </a:r>
                      <a:r>
                        <a:rPr lang="en-US" dirty="0"/>
                        <a:t> - </a:t>
                      </a:r>
                      <a:r>
                        <a:rPr lang="en-US" dirty="0" err="1"/>
                        <a:t>volontariat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19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569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AF0BE-F16F-724F-9BE4-56C69C8C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Validité</a:t>
            </a:r>
            <a:endParaRPr lang="en-US" dirty="0"/>
          </a:p>
        </p:txBody>
      </p:sp>
      <p:pic>
        <p:nvPicPr>
          <p:cNvPr id="5" name="Content Placeholder 4" descr="A picture containing dark, porcelain&#10;&#10;Description automatically generated">
            <a:extLst>
              <a:ext uri="{FF2B5EF4-FFF2-40B4-BE49-F238E27FC236}">
                <a16:creationId xmlns:a16="http://schemas.microsoft.com/office/drawing/2014/main" id="{23943E6A-3C20-4246-8409-01A3338B8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5109" y="3048000"/>
            <a:ext cx="4761781" cy="3048000"/>
          </a:xfrm>
        </p:spPr>
      </p:pic>
    </p:spTree>
    <p:extLst>
      <p:ext uri="{BB962C8B-B14F-4D97-AF65-F5344CB8AC3E}">
        <p14:creationId xmlns:p14="http://schemas.microsoft.com/office/powerpoint/2010/main" val="1706120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B519-AF74-7341-84FA-C9F6EB1C4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8962"/>
            <a:ext cx="9144000" cy="1263649"/>
          </a:xfrm>
        </p:spPr>
        <p:txBody>
          <a:bodyPr/>
          <a:lstStyle/>
          <a:p>
            <a:r>
              <a:rPr lang="en-US" dirty="0" err="1"/>
              <a:t>Validité</a:t>
            </a:r>
            <a:r>
              <a:rPr lang="en-US" dirty="0"/>
              <a:t> interne 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8A4F5DC0-57CB-8571-9477-3A34D7444E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442685"/>
              </p:ext>
            </p:extLst>
          </p:nvPr>
        </p:nvGraphicFramePr>
        <p:xfrm>
          <a:off x="762000" y="1574800"/>
          <a:ext cx="10668000" cy="2123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74710514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30079877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73330129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9707252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904433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Randomisation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Double insu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Gr comparables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Intention de traiter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539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Article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61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Article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82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Article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789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Article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933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976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19889-74E8-D947-2EA6-DB5BCE60A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9144000" cy="1263649"/>
          </a:xfrm>
        </p:spPr>
        <p:txBody>
          <a:bodyPr/>
          <a:lstStyle/>
          <a:p>
            <a:r>
              <a:rPr lang="fr-FR" dirty="0"/>
              <a:t>Validité externe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CECF3D-10D4-205E-98DC-E5E2B512F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39330"/>
            <a:ext cx="10668000" cy="1263650"/>
          </a:xfrm>
        </p:spPr>
        <p:txBody>
          <a:bodyPr>
            <a:normAutofit/>
          </a:bodyPr>
          <a:lstStyle/>
          <a:p>
            <a:r>
              <a:rPr lang="fr-CA" sz="1600" b="0" i="0" u="none" strike="noStrike" dirty="0">
                <a:solidFill>
                  <a:srgbClr val="E8EAED"/>
                </a:solidFill>
                <a:effectLst/>
                <a:latin typeface="Google Sans"/>
              </a:rPr>
              <a:t>La validité externe </a:t>
            </a:r>
            <a:r>
              <a:rPr lang="fr-CA" sz="1600" b="0" i="0" u="none" strike="noStrike" dirty="0">
                <a:solidFill>
                  <a:srgbClr val="E2EEFF"/>
                </a:solidFill>
                <a:effectLst/>
                <a:latin typeface="Google Sans"/>
              </a:rPr>
              <a:t>fait référence à la mesure dans laquelle la relation de cause à effet trouvée entre les variables de l'expérience peut être généralisée</a:t>
            </a:r>
            <a:r>
              <a:rPr lang="fr-CA" sz="1600" b="0" i="0" u="none" strike="noStrike" dirty="0">
                <a:solidFill>
                  <a:srgbClr val="E8EAED"/>
                </a:solidFill>
                <a:effectLst/>
                <a:latin typeface="Google Sans"/>
              </a:rPr>
              <a:t>. Il reflète si les résultats de l'étude peuvent ou non être généralisés au-delà d'un cadre expérimental, à des situations réelles également</a:t>
            </a:r>
            <a:endParaRPr lang="fr-FR" sz="1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048063-D274-199B-F597-A59FF6951B6A}"/>
              </a:ext>
            </a:extLst>
          </p:cNvPr>
          <p:cNvSpPr txBox="1"/>
          <p:nvPr/>
        </p:nvSpPr>
        <p:spPr>
          <a:xfrm>
            <a:off x="762000" y="2619632"/>
            <a:ext cx="8777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Article 1: oui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Article 2: oui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Article 3: oui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Article 4: oui</a:t>
            </a:r>
          </a:p>
        </p:txBody>
      </p:sp>
    </p:spTree>
    <p:extLst>
      <p:ext uri="{BB962C8B-B14F-4D97-AF65-F5344CB8AC3E}">
        <p14:creationId xmlns:p14="http://schemas.microsoft.com/office/powerpoint/2010/main" val="96092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21C7F-05AB-EF4F-AD5C-99ECD889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0F7B7-0AE1-CE4C-AB8C-40E5C03BB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/>
              <a:t>L’association</a:t>
            </a:r>
            <a:r>
              <a:rPr lang="en-US" dirty="0"/>
              <a:t> de </a:t>
            </a:r>
            <a:r>
              <a:rPr lang="en-US" dirty="0" err="1"/>
              <a:t>créatine</a:t>
            </a:r>
            <a:r>
              <a:rPr lang="en-US" dirty="0"/>
              <a:t> avec les </a:t>
            </a:r>
            <a:r>
              <a:rPr lang="en-US" dirty="0" err="1"/>
              <a:t>exercices</a:t>
            </a:r>
            <a:r>
              <a:rPr lang="en-US" dirty="0"/>
              <a:t> de </a:t>
            </a:r>
            <a:r>
              <a:rPr lang="en-US" dirty="0" err="1"/>
              <a:t>résistance</a:t>
            </a:r>
            <a:r>
              <a:rPr lang="en-US" dirty="0"/>
              <a:t> a un </a:t>
            </a:r>
            <a:r>
              <a:rPr lang="en-US" dirty="0" err="1"/>
              <a:t>effet</a:t>
            </a:r>
            <a:r>
              <a:rPr lang="en-US" dirty="0"/>
              <a:t> favorable sur le gain et performance </a:t>
            </a:r>
            <a:r>
              <a:rPr lang="en-US" dirty="0" err="1"/>
              <a:t>musculaire</a:t>
            </a:r>
            <a:endParaRPr lang="en-US" dirty="0"/>
          </a:p>
          <a:p>
            <a:r>
              <a:rPr lang="en-US" dirty="0"/>
              <a:t>Par </a:t>
            </a:r>
            <a:r>
              <a:rPr lang="en-US" dirty="0" err="1"/>
              <a:t>conséquence</a:t>
            </a:r>
            <a:r>
              <a:rPr lang="en-US" dirty="0"/>
              <a:t>, </a:t>
            </a:r>
            <a:r>
              <a:rPr lang="en-US" dirty="0" err="1"/>
              <a:t>l’association</a:t>
            </a:r>
            <a:r>
              <a:rPr lang="en-US" dirty="0"/>
              <a:t> </a:t>
            </a:r>
            <a:r>
              <a:rPr lang="en-US" dirty="0" err="1"/>
              <a:t>améliore</a:t>
            </a:r>
            <a:r>
              <a:rPr lang="en-US" dirty="0"/>
              <a:t> le </a:t>
            </a:r>
            <a:r>
              <a:rPr lang="en-US" dirty="0" err="1"/>
              <a:t>fonctionnement</a:t>
            </a:r>
            <a:r>
              <a:rPr lang="en-US" dirty="0"/>
              <a:t> de patients </a:t>
            </a:r>
            <a:r>
              <a:rPr lang="en-US" dirty="0" err="1"/>
              <a:t>âgées</a:t>
            </a:r>
            <a:r>
              <a:rPr lang="en-US" dirty="0"/>
              <a:t> </a:t>
            </a:r>
            <a:r>
              <a:rPr lang="en-US" dirty="0" err="1"/>
              <a:t>fragiles</a:t>
            </a:r>
            <a:r>
              <a:rPr lang="en-US" dirty="0"/>
              <a:t> (</a:t>
            </a:r>
            <a:r>
              <a:rPr lang="en-US" dirty="0" err="1"/>
              <a:t>démontré</a:t>
            </a:r>
            <a:r>
              <a:rPr lang="en-US" dirty="0"/>
              <a:t> par tests de </a:t>
            </a:r>
            <a:r>
              <a:rPr lang="en-US" dirty="0" err="1"/>
              <a:t>fonctionnement</a:t>
            </a:r>
            <a:r>
              <a:rPr lang="en-US" dirty="0"/>
              <a:t> </a:t>
            </a:r>
            <a:r>
              <a:rPr lang="en-US" dirty="0" err="1"/>
              <a:t>valides</a:t>
            </a:r>
            <a:r>
              <a:rPr lang="en-US" dirty="0"/>
              <a:t>)</a:t>
            </a:r>
          </a:p>
          <a:p>
            <a:r>
              <a:rPr lang="en-US" dirty="0"/>
              <a:t>Le gain de </a:t>
            </a:r>
            <a:r>
              <a:rPr lang="en-US" dirty="0" err="1"/>
              <a:t>musculaire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diminuer</a:t>
            </a:r>
            <a:r>
              <a:rPr lang="en-US" dirty="0"/>
              <a:t> le </a:t>
            </a:r>
            <a:r>
              <a:rPr lang="en-US" dirty="0" err="1"/>
              <a:t>risque</a:t>
            </a:r>
            <a:r>
              <a:rPr lang="en-US" dirty="0"/>
              <a:t> de chutes et </a:t>
            </a:r>
            <a:r>
              <a:rPr lang="en-US" dirty="0" err="1"/>
              <a:t>ses</a:t>
            </a:r>
            <a:r>
              <a:rPr lang="en-US" dirty="0"/>
              <a:t> complications </a:t>
            </a:r>
            <a:r>
              <a:rPr lang="en-US" dirty="0" err="1"/>
              <a:t>connues</a:t>
            </a:r>
            <a:r>
              <a:rPr lang="en-US" dirty="0"/>
              <a:t>, </a:t>
            </a:r>
            <a:r>
              <a:rPr lang="en-US" dirty="0" err="1"/>
              <a:t>ralentir</a:t>
            </a:r>
            <a:r>
              <a:rPr lang="en-US" dirty="0"/>
              <a:t> progression de maladies </a:t>
            </a:r>
            <a:r>
              <a:rPr lang="en-US" dirty="0" err="1"/>
              <a:t>comme</a:t>
            </a:r>
            <a:r>
              <a:rPr lang="en-US" dirty="0"/>
              <a:t> la </a:t>
            </a:r>
            <a:r>
              <a:rPr lang="en-US" dirty="0" err="1"/>
              <a:t>sarcopénie</a:t>
            </a:r>
            <a:r>
              <a:rPr lang="en-US" dirty="0"/>
              <a:t> et, par </a:t>
            </a:r>
            <a:r>
              <a:rPr lang="en-US" dirty="0" err="1"/>
              <a:t>conséquence</a:t>
            </a:r>
            <a:r>
              <a:rPr lang="en-US" dirty="0"/>
              <a:t>, </a:t>
            </a:r>
            <a:r>
              <a:rPr lang="en-US" dirty="0" err="1"/>
              <a:t>diminuer</a:t>
            </a:r>
            <a:r>
              <a:rPr lang="en-US" dirty="0"/>
              <a:t> </a:t>
            </a:r>
            <a:r>
              <a:rPr lang="en-US" dirty="0" err="1"/>
              <a:t>morbidité</a:t>
            </a:r>
            <a:r>
              <a:rPr lang="en-US" dirty="0"/>
              <a:t> et </a:t>
            </a:r>
            <a:r>
              <a:rPr lang="en-US" dirty="0" err="1"/>
              <a:t>mortalité</a:t>
            </a:r>
            <a:endParaRPr lang="en-US" dirty="0"/>
          </a:p>
          <a:p>
            <a:r>
              <a:rPr lang="en-US" dirty="0"/>
              <a:t>Par </a:t>
            </a:r>
            <a:r>
              <a:rPr lang="en-US" dirty="0" err="1"/>
              <a:t>contre</a:t>
            </a:r>
            <a:r>
              <a:rPr lang="en-US" dirty="0"/>
              <a:t>, </a:t>
            </a:r>
            <a:r>
              <a:rPr lang="en-US" dirty="0" err="1"/>
              <a:t>résultats</a:t>
            </a:r>
            <a:r>
              <a:rPr lang="en-US" dirty="0"/>
              <a:t> </a:t>
            </a:r>
            <a:r>
              <a:rPr lang="en-US" dirty="0" err="1"/>
              <a:t>peuvent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équivalents</a:t>
            </a:r>
            <a:r>
              <a:rPr lang="en-US" dirty="0"/>
              <a:t> </a:t>
            </a:r>
            <a:r>
              <a:rPr lang="en-US" dirty="0" err="1"/>
              <a:t>selon</a:t>
            </a:r>
            <a:r>
              <a:rPr lang="en-US" dirty="0"/>
              <a:t> le </a:t>
            </a:r>
            <a:r>
              <a:rPr lang="en-US" dirty="0" err="1"/>
              <a:t>groupe</a:t>
            </a:r>
            <a:r>
              <a:rPr lang="en-US" dirty="0"/>
              <a:t> </a:t>
            </a:r>
            <a:r>
              <a:rPr lang="en-US" dirty="0" err="1"/>
              <a:t>musculaire</a:t>
            </a:r>
            <a:r>
              <a:rPr lang="en-US" dirty="0"/>
              <a:t> et les maladies. </a:t>
            </a:r>
            <a:r>
              <a:rPr lang="en-US" dirty="0" err="1"/>
              <a:t>Résultats</a:t>
            </a:r>
            <a:r>
              <a:rPr lang="en-US" dirty="0"/>
              <a:t> des ECR qui </a:t>
            </a:r>
            <a:r>
              <a:rPr lang="en-US" dirty="0" err="1"/>
              <a:t>observaient</a:t>
            </a:r>
            <a:r>
              <a:rPr lang="en-US" dirty="0"/>
              <a:t> </a:t>
            </a:r>
            <a:r>
              <a:rPr lang="en-US" dirty="0" err="1"/>
              <a:t>l’impact</a:t>
            </a:r>
            <a:r>
              <a:rPr lang="en-US" dirty="0"/>
              <a:t> de la </a:t>
            </a:r>
            <a:r>
              <a:rPr lang="en-US" dirty="0" err="1"/>
              <a:t>supplémentation</a:t>
            </a:r>
            <a:r>
              <a:rPr lang="en-US" dirty="0"/>
              <a:t> de la </a:t>
            </a:r>
            <a:r>
              <a:rPr lang="en-US" dirty="0" err="1"/>
              <a:t>créatine</a:t>
            </a:r>
            <a:r>
              <a:rPr lang="en-US" dirty="0"/>
              <a:t> chez les patients </a:t>
            </a:r>
            <a:r>
              <a:rPr lang="en-US" dirty="0" err="1"/>
              <a:t>fragiles</a:t>
            </a:r>
            <a:r>
              <a:rPr lang="en-US" dirty="0"/>
              <a:t> (pre/post </a:t>
            </a:r>
            <a:r>
              <a:rPr lang="en-US" dirty="0" err="1"/>
              <a:t>méthodologie</a:t>
            </a:r>
            <a:r>
              <a:rPr lang="en-US" dirty="0"/>
              <a:t>)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toujours</a:t>
            </a:r>
            <a:r>
              <a:rPr lang="en-US" dirty="0"/>
              <a:t> </a:t>
            </a:r>
            <a:r>
              <a:rPr lang="en-US" dirty="0" err="1"/>
              <a:t>rares</a:t>
            </a:r>
            <a:r>
              <a:rPr lang="en-US" dirty="0"/>
              <a:t> </a:t>
            </a:r>
          </a:p>
          <a:p>
            <a:r>
              <a:rPr lang="en-US" dirty="0"/>
              <a:t>Plus </a:t>
            </a:r>
            <a:r>
              <a:rPr lang="en-US" dirty="0" err="1"/>
              <a:t>d’études</a:t>
            </a:r>
            <a:r>
              <a:rPr lang="en-US" dirty="0"/>
              <a:t> avec population plus </a:t>
            </a:r>
            <a:r>
              <a:rPr lang="en-US" dirty="0" err="1"/>
              <a:t>homogène</a:t>
            </a:r>
            <a:r>
              <a:rPr lang="en-US" dirty="0"/>
              <a:t>, direct </a:t>
            </a:r>
            <a:r>
              <a:rPr lang="en-US" dirty="0" err="1"/>
              <a:t>mesure</a:t>
            </a:r>
            <a:r>
              <a:rPr lang="en-US" dirty="0"/>
              <a:t> du gain </a:t>
            </a:r>
            <a:r>
              <a:rPr lang="en-US" dirty="0" err="1"/>
              <a:t>musculaire</a:t>
            </a:r>
            <a:r>
              <a:rPr lang="en-US" dirty="0"/>
              <a:t>, pre/post </a:t>
            </a:r>
            <a:r>
              <a:rPr lang="en-US" dirty="0" err="1"/>
              <a:t>methodologie</a:t>
            </a:r>
            <a:r>
              <a:rPr lang="en-US" dirty="0"/>
              <a:t> et avec surveillance plus longue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nécessaires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21133-1AA9-334B-845B-614527666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036" y="476250"/>
            <a:ext cx="31623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30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A64C6-A289-D047-8BF0-56920259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1999"/>
            <a:ext cx="4236720" cy="1810871"/>
          </a:xfrm>
        </p:spPr>
        <p:txBody>
          <a:bodyPr vert="horz" lIns="91440" tIns="45720" rIns="91440" bIns="45720" rtlCol="0" anchorCtr="0">
            <a:normAutofit/>
          </a:bodyPr>
          <a:lstStyle/>
          <a:p>
            <a:r>
              <a:rPr lang="en-US"/>
              <a:t>Merci!</a:t>
            </a:r>
          </a:p>
        </p:txBody>
      </p:sp>
      <p:pic>
        <p:nvPicPr>
          <p:cNvPr id="5" name="Content Placeholder 4" descr="Two people jumping on a beach&#10;&#10;Description automatically generated with medium confidence">
            <a:extLst>
              <a:ext uri="{FF2B5EF4-FFF2-40B4-BE49-F238E27FC236}">
                <a16:creationId xmlns:a16="http://schemas.microsoft.com/office/drawing/2014/main" id="{B3D3BCB2-2527-2C4C-A2AD-8392527A3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5" b="2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7" name="Picture 6" descr="Two people walking on a beach&#10;&#10;Description automatically generated with medium confidence">
            <a:extLst>
              <a:ext uri="{FF2B5EF4-FFF2-40B4-BE49-F238E27FC236}">
                <a16:creationId xmlns:a16="http://schemas.microsoft.com/office/drawing/2014/main" id="{7A9B8383-71FF-E34A-AE8B-2FB95D444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963" b="2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E62E7F3-CD5F-4723-A576-218DC037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D6265CA-8C7F-EF76-5667-99C0473E2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4572000"/>
            <a:ext cx="6096000" cy="1524000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&quot;No&quot; Symbol 3">
            <a:extLst>
              <a:ext uri="{FF2B5EF4-FFF2-40B4-BE49-F238E27FC236}">
                <a16:creationId xmlns:a16="http://schemas.microsoft.com/office/drawing/2014/main" id="{891B8FF0-D25B-B545-99EF-B5A988791FFF}"/>
              </a:ext>
            </a:extLst>
          </p:cNvPr>
          <p:cNvSpPr/>
          <p:nvPr/>
        </p:nvSpPr>
        <p:spPr>
          <a:xfrm>
            <a:off x="10079665" y="2424366"/>
            <a:ext cx="726880" cy="769106"/>
          </a:xfrm>
          <a:prstGeom prst="noSmoking">
            <a:avLst/>
          </a:prstGeom>
          <a:solidFill>
            <a:schemeClr val="accent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26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2667-B55E-3443-B382-AE89D978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27463"/>
            <a:ext cx="9144000" cy="1263649"/>
          </a:xfrm>
        </p:spPr>
        <p:txBody>
          <a:bodyPr/>
          <a:lstStyle/>
          <a:p>
            <a:r>
              <a:rPr lang="en-US" dirty="0" err="1"/>
              <a:t>Bibliographie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0DC76-F736-6A4C-9605-C84DBFD78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48938"/>
            <a:ext cx="10668000" cy="51816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D.G.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Candow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S.C. Forbes, B. Kirk, G. Duque, Current evidence and possible future applications of creatine supplementation for older adults, Nutrients 13 (2021) 1–18, https://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/10.3390/nu13030745. </a:t>
            </a:r>
          </a:p>
          <a:p>
            <a:pPr algn="just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Article 1: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Manoel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neves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jr.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Bruno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gualano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Hamilton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roschel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Rocardo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fuller, Fabiana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braga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benatti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Ana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lucia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́ pinto, Fernanda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rodrigues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lima, Rosa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maria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pereira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Antonio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herbert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lancha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jr.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and Eloisa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bonfa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. Beneficial effect of creatine supplementation in knee osteoarthritis. Med sci sports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exerc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. 201. Aug;43(8):1538-43. Doi: 10.1249/mss.0b013e3182118592.</a:t>
            </a:r>
          </a:p>
          <a:p>
            <a:pPr algn="just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Article 2: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Butchart S,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Candow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DG, Forbes SC,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CS, Gordon JJ, Ko J,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Deprez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Chilibeck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PD,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Ditor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DS. Effects of Creatine Supplementation and Progressive Resistance Training in Stroke Survivors. Int J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Exerc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Sci. 2022 Aug 1;15(2):1117-1132. PMID: 35992184; PMCID: PMC9362889.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Article 3: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Gualano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B, Macedo AR, Alves CR,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Roschel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H,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Benatti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FB,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Takayama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L, de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Pinto AL, Lima FR, Pereira RM.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Creatine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supplementation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training in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vulnerable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double-blind placebo-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trial.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Gerontol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2014 May;53:7-15.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10.1016/j.exger.2014.02.003. Epub 2014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13. PMID: 24530883.</a:t>
            </a:r>
          </a:p>
          <a:p>
            <a:pPr algn="just"/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Article 4: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Hass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CJ, Collins MA, Juncos JL. Resistance training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creatine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monohydrate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-body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patients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Parkinson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trial.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Neurorehabil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Neural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2007 Mar-Apr;21(2):107-15. </a:t>
            </a:r>
            <a:r>
              <a:rPr lang="fr-CA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CA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10.1177/1545968306293449. PMID: 17312085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Kreider RB, Kalman DS, Antonio J,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Ziegenfuss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TN, Wildman R, Collins R,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Candow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DG, Kleiner SM, Almada AL, Lopez HL. International Society of Sports Nutrition position stand: safety and efficacy of creatine supplementation in exercise, sport, and medicine. J Int Soc Sports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. 2017 Jun 13;14:18.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: 10.1186/s12970-017-0173-z. PMID: 28615996; PMCID: PMC5469049.</a:t>
            </a:r>
            <a:endParaRPr lang="fr-CA" sz="2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20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ise en valeur d’une scène brumeuse sombre">
            <a:extLst>
              <a:ext uri="{FF2B5EF4-FFF2-40B4-BE49-F238E27FC236}">
                <a16:creationId xmlns:a16="http://schemas.microsoft.com/office/drawing/2014/main" id="{59031CC7-A76C-DFC4-55AE-AC77D8881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5728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7E1A5F-4E44-495B-9C48-A5314F5BA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199"/>
            <a:ext cx="12192001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89A7C-419E-E04E-8515-D367421F8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10668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Mise </a:t>
            </a:r>
            <a:r>
              <a:rPr lang="en-US" sz="8000" dirty="0" err="1">
                <a:solidFill>
                  <a:srgbClr val="FFFFFF"/>
                </a:solidFill>
              </a:rPr>
              <a:t>en</a:t>
            </a:r>
            <a:r>
              <a:rPr lang="en-US" sz="8000" dirty="0">
                <a:solidFill>
                  <a:srgbClr val="FFFFFF"/>
                </a:solidFill>
              </a:rPr>
              <a:t> </a:t>
            </a:r>
            <a:r>
              <a:rPr lang="en-US" sz="8000" dirty="0" err="1">
                <a:solidFill>
                  <a:srgbClr val="FFFFFF"/>
                </a:solidFill>
              </a:rPr>
              <a:t>contexte</a:t>
            </a:r>
            <a:endParaRPr lang="en-US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7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ltères sur le sol à la salle de sport">
            <a:extLst>
              <a:ext uri="{FF2B5EF4-FFF2-40B4-BE49-F238E27FC236}">
                <a16:creationId xmlns:a16="http://schemas.microsoft.com/office/drawing/2014/main" id="{6FD561D1-B325-2546-BD83-28DF8C9A9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34" r="-1" b="-1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BF3C4-1E5E-9145-A82F-84820C1DE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533401"/>
            <a:ext cx="6095999" cy="5562600"/>
          </a:xfrm>
        </p:spPr>
        <p:txBody>
          <a:bodyPr>
            <a:normAutofit/>
          </a:bodyPr>
          <a:lstStyle/>
          <a:p>
            <a:r>
              <a:rPr lang="en-US" sz="1500" dirty="0" err="1"/>
              <a:t>Créatine</a:t>
            </a:r>
            <a:r>
              <a:rPr lang="en-US" sz="1500" dirty="0"/>
              <a:t> </a:t>
            </a:r>
            <a:r>
              <a:rPr lang="en-US" sz="1500" dirty="0" err="1"/>
              <a:t>est</a:t>
            </a:r>
            <a:r>
              <a:rPr lang="en-US" sz="1500" dirty="0"/>
              <a:t> le </a:t>
            </a:r>
            <a:r>
              <a:rPr lang="en-US" sz="1500" dirty="0" err="1"/>
              <a:t>supplément</a:t>
            </a:r>
            <a:r>
              <a:rPr lang="en-US" sz="1500" dirty="0"/>
              <a:t> le + consommé par les </a:t>
            </a:r>
            <a:r>
              <a:rPr lang="en-US" sz="1500" dirty="0" err="1"/>
              <a:t>athlètes</a:t>
            </a:r>
            <a:endParaRPr lang="en-US" sz="1500" dirty="0"/>
          </a:p>
          <a:p>
            <a:r>
              <a:rPr lang="en-US" sz="1500" dirty="0" err="1"/>
              <a:t>Reconnu</a:t>
            </a:r>
            <a:r>
              <a:rPr lang="en-US" sz="1500" dirty="0"/>
              <a:t> par la science sportive</a:t>
            </a:r>
          </a:p>
          <a:p>
            <a:r>
              <a:rPr lang="en-US" sz="1500" dirty="0" err="1"/>
              <a:t>Réserve</a:t>
            </a:r>
            <a:r>
              <a:rPr lang="en-US" sz="1500" dirty="0"/>
              <a:t> intra-</a:t>
            </a:r>
            <a:r>
              <a:rPr lang="en-US" sz="1500" dirty="0" err="1"/>
              <a:t>musculaire</a:t>
            </a:r>
            <a:r>
              <a:rPr lang="en-US" sz="1500" dirty="0"/>
              <a:t>: 95%</a:t>
            </a:r>
          </a:p>
          <a:p>
            <a:r>
              <a:rPr lang="en-US" sz="1500" dirty="0"/>
              <a:t>Apport: 50% </a:t>
            </a:r>
            <a:r>
              <a:rPr lang="en-US" sz="1500" dirty="0" err="1"/>
              <a:t>diète</a:t>
            </a:r>
            <a:r>
              <a:rPr lang="en-US" sz="1500" dirty="0"/>
              <a:t>, 50% production par le foie </a:t>
            </a:r>
          </a:p>
          <a:p>
            <a:r>
              <a:rPr lang="en-US" sz="1500" dirty="0" err="1"/>
              <a:t>Juste</a:t>
            </a:r>
            <a:r>
              <a:rPr lang="en-US" sz="1500" dirty="0"/>
              <a:t> 1-2% de la </a:t>
            </a:r>
            <a:r>
              <a:rPr lang="en-US" sz="1500" dirty="0" err="1"/>
              <a:t>créatine</a:t>
            </a:r>
            <a:r>
              <a:rPr lang="en-US" sz="1500" dirty="0"/>
              <a:t> </a:t>
            </a:r>
            <a:r>
              <a:rPr lang="en-US" sz="1500" dirty="0" err="1"/>
              <a:t>est</a:t>
            </a:r>
            <a:r>
              <a:rPr lang="en-US" sz="1500" dirty="0"/>
              <a:t> </a:t>
            </a:r>
            <a:r>
              <a:rPr lang="en-US" sz="1500" dirty="0" err="1"/>
              <a:t>métabolisé</a:t>
            </a:r>
            <a:r>
              <a:rPr lang="en-US" sz="1500" dirty="0"/>
              <a:t> en </a:t>
            </a:r>
            <a:r>
              <a:rPr lang="en-US" sz="1500" dirty="0" err="1"/>
              <a:t>créatine</a:t>
            </a:r>
            <a:endParaRPr lang="en-US" sz="1500" dirty="0"/>
          </a:p>
          <a:p>
            <a:r>
              <a:rPr lang="en-US" sz="1500" dirty="0" err="1"/>
              <a:t>Augmente</a:t>
            </a:r>
            <a:r>
              <a:rPr lang="en-US" sz="1500" dirty="0"/>
              <a:t> la </a:t>
            </a:r>
            <a:r>
              <a:rPr lang="en-US" sz="1500" dirty="0" err="1"/>
              <a:t>disponibilité</a:t>
            </a:r>
            <a:r>
              <a:rPr lang="en-US" sz="1500" dirty="0"/>
              <a:t> </a:t>
            </a:r>
            <a:r>
              <a:rPr lang="en-US" sz="1500" dirty="0" err="1"/>
              <a:t>d’ATP</a:t>
            </a:r>
            <a:r>
              <a:rPr lang="en-US" sz="1500" dirty="0"/>
              <a:t> intra-</a:t>
            </a:r>
            <a:r>
              <a:rPr lang="en-US" sz="1500" dirty="0" err="1"/>
              <a:t>musculaire</a:t>
            </a:r>
            <a:r>
              <a:rPr lang="en-US" sz="1500" dirty="0"/>
              <a:t> et la force </a:t>
            </a:r>
            <a:r>
              <a:rPr lang="en-US" sz="1500" dirty="0" err="1"/>
              <a:t>musculaire</a:t>
            </a:r>
            <a:endParaRPr lang="en-US" sz="1500" dirty="0"/>
          </a:p>
          <a:p>
            <a:r>
              <a:rPr lang="en-US" sz="1500" dirty="0"/>
              <a:t>Augmentation de la performance et du gain </a:t>
            </a:r>
            <a:r>
              <a:rPr lang="en-US" sz="1500" dirty="0" err="1"/>
              <a:t>musculaire</a:t>
            </a:r>
            <a:r>
              <a:rPr lang="en-US" sz="1500" dirty="0"/>
              <a:t> </a:t>
            </a:r>
          </a:p>
          <a:p>
            <a:r>
              <a:rPr lang="en-US" sz="1500" dirty="0"/>
              <a:t>1-3 g de </a:t>
            </a:r>
            <a:r>
              <a:rPr lang="en-US" sz="1500" dirty="0" err="1"/>
              <a:t>cr</a:t>
            </a:r>
            <a:r>
              <a:rPr lang="en-US" sz="1500" dirty="0"/>
              <a:t> par jour pour </a:t>
            </a:r>
            <a:r>
              <a:rPr lang="en-US" sz="1500" dirty="0" err="1"/>
              <a:t>maintenir</a:t>
            </a:r>
            <a:r>
              <a:rPr lang="en-US" sz="1500" dirty="0"/>
              <a:t> </a:t>
            </a:r>
            <a:r>
              <a:rPr lang="en-US" sz="1500" dirty="0" err="1"/>
              <a:t>l’activité</a:t>
            </a:r>
            <a:r>
              <a:rPr lang="en-US" sz="1500" dirty="0"/>
              <a:t> </a:t>
            </a:r>
            <a:r>
              <a:rPr lang="en-US" sz="1500" dirty="0" err="1"/>
              <a:t>normale</a:t>
            </a:r>
            <a:r>
              <a:rPr lang="en-US" sz="1500" dirty="0"/>
              <a:t> du muscle – </a:t>
            </a:r>
            <a:r>
              <a:rPr lang="en-US" sz="1500" dirty="0" err="1"/>
              <a:t>Diète</a:t>
            </a:r>
            <a:r>
              <a:rPr lang="en-US" sz="1500" dirty="0"/>
              <a:t> + production </a:t>
            </a:r>
            <a:r>
              <a:rPr lang="en-US" sz="1500" dirty="0" err="1"/>
              <a:t>endogène</a:t>
            </a:r>
            <a:endParaRPr lang="en-US" sz="1500" dirty="0"/>
          </a:p>
          <a:p>
            <a:r>
              <a:rPr lang="en-US" sz="1500" dirty="0"/>
              <a:t>Par </a:t>
            </a:r>
            <a:r>
              <a:rPr lang="en-US" sz="1500" dirty="0" err="1"/>
              <a:t>contre</a:t>
            </a:r>
            <a:r>
              <a:rPr lang="en-US" sz="1500" dirty="0"/>
              <a:t>, pour </a:t>
            </a:r>
            <a:r>
              <a:rPr lang="en-US" sz="1500" dirty="0" err="1"/>
              <a:t>avoir</a:t>
            </a:r>
            <a:r>
              <a:rPr lang="en-US" sz="1500" dirty="0"/>
              <a:t> des gains et </a:t>
            </a:r>
            <a:r>
              <a:rPr lang="en-US" sz="1500" dirty="0" err="1"/>
              <a:t>bénéfices</a:t>
            </a:r>
            <a:r>
              <a:rPr lang="en-US" sz="1500" dirty="0"/>
              <a:t> </a:t>
            </a:r>
            <a:r>
              <a:rPr lang="en-US" sz="1500" dirty="0" err="1"/>
              <a:t>cliniques</a:t>
            </a:r>
            <a:r>
              <a:rPr lang="en-US" sz="1500" dirty="0"/>
              <a:t>, </a:t>
            </a:r>
            <a:r>
              <a:rPr lang="en-US" sz="1500" dirty="0" err="1"/>
              <a:t>supplémentation</a:t>
            </a:r>
            <a:r>
              <a:rPr lang="en-US" sz="1500" dirty="0"/>
              <a:t> </a:t>
            </a:r>
            <a:r>
              <a:rPr lang="en-US" sz="1500" dirty="0" err="1"/>
              <a:t>est</a:t>
            </a:r>
            <a:r>
              <a:rPr lang="en-US" sz="1500" dirty="0"/>
              <a:t> </a:t>
            </a:r>
            <a:r>
              <a:rPr lang="en-US" sz="1500" dirty="0" err="1"/>
              <a:t>nécessaire</a:t>
            </a:r>
            <a:r>
              <a:rPr lang="en-US" sz="1500" dirty="0"/>
              <a:t> </a:t>
            </a:r>
          </a:p>
          <a:p>
            <a:r>
              <a:rPr lang="en-US" sz="1500" dirty="0"/>
              <a:t>Qui </a:t>
            </a:r>
            <a:r>
              <a:rPr lang="en-US" sz="1500" dirty="0" err="1"/>
              <a:t>peut</a:t>
            </a:r>
            <a:r>
              <a:rPr lang="en-US" sz="1500" dirty="0"/>
              <a:t> le prendre? </a:t>
            </a:r>
            <a:r>
              <a:rPr lang="en-US" sz="1500" dirty="0" err="1"/>
              <a:t>Toute</a:t>
            </a:r>
            <a:r>
              <a:rPr lang="en-US" sz="1500" dirty="0"/>
              <a:t> la population sans </a:t>
            </a:r>
            <a:r>
              <a:rPr lang="en-US" sz="1500" dirty="0" err="1"/>
              <a:t>maladie</a:t>
            </a:r>
            <a:r>
              <a:rPr lang="en-US" sz="1500" dirty="0"/>
              <a:t> </a:t>
            </a:r>
            <a:r>
              <a:rPr lang="en-US" sz="1500" dirty="0" err="1"/>
              <a:t>rénale</a:t>
            </a:r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6" name="Picture 5" descr="A person lifting weights&#10;&#10;Description automatically generated with low confidence">
            <a:extLst>
              <a:ext uri="{FF2B5EF4-FFF2-40B4-BE49-F238E27FC236}">
                <a16:creationId xmlns:a16="http://schemas.microsoft.com/office/drawing/2014/main" id="{F70D9900-1D4D-024D-B471-0171FFB6E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678" y="4601210"/>
            <a:ext cx="3387302" cy="22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4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60DB02BD-FF61-4042-BC21-4EFF543E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EF3B0F-4302-E447-89B2-BCE29B966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1"/>
            <a:ext cx="3047999" cy="3810000"/>
          </a:xfrm>
        </p:spPr>
        <p:txBody>
          <a:bodyPr>
            <a:normAutofit/>
          </a:bodyPr>
          <a:lstStyle/>
          <a:p>
            <a:r>
              <a:rPr lang="en-US" sz="3700"/>
              <a:t>Introduction</a:t>
            </a:r>
          </a:p>
        </p:txBody>
      </p:sp>
      <p:sp>
        <p:nvSpPr>
          <p:cNvPr id="32" name="Freeform: Shape 26">
            <a:extLst>
              <a:ext uri="{FF2B5EF4-FFF2-40B4-BE49-F238E27FC236}">
                <a16:creationId xmlns:a16="http://schemas.microsoft.com/office/drawing/2014/main" id="{5811A85E-38EA-465A-84F9-6230CF743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8285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28">
            <a:extLst>
              <a:ext uri="{FF2B5EF4-FFF2-40B4-BE49-F238E27FC236}">
                <a16:creationId xmlns:a16="http://schemas.microsoft.com/office/drawing/2014/main" id="{866290A3-7E80-441D-AA1E-5263326B1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8285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F82EB4-C16E-0982-BEF3-8F2E4734EE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2172375"/>
              </p:ext>
            </p:extLst>
          </p:nvPr>
        </p:nvGraphicFramePr>
        <p:xfrm>
          <a:off x="5334000" y="766719"/>
          <a:ext cx="6096000" cy="532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524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9AFD-6AAE-2542-BA03-712951719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21956"/>
            <a:ext cx="9144000" cy="1263649"/>
          </a:xfrm>
        </p:spPr>
        <p:txBody>
          <a:bodyPr>
            <a:normAutofit fontScale="90000"/>
          </a:bodyPr>
          <a:lstStyle/>
          <a:p>
            <a:r>
              <a:rPr lang="en-US" dirty="0"/>
              <a:t>PICO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1FC54-7C45-FE4E-9CB0-545323FE8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10668000" cy="4415482"/>
          </a:xfrm>
        </p:spPr>
        <p:txBody>
          <a:bodyPr>
            <a:norm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fr-CA" sz="3000" b="0" i="0" u="none" strike="noStrike" dirty="0">
                <a:effectLst/>
                <a:latin typeface="Arial" panose="020B0604020202020204" pitchFamily="34" charset="0"/>
              </a:rPr>
              <a:t>P: personnes âgées fragiles </a:t>
            </a:r>
            <a:endParaRPr lang="fr-CA" sz="3000" b="0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fr-CA" sz="3000" b="0" i="0" u="none" strike="noStrike" dirty="0">
                <a:effectLst/>
                <a:latin typeface="Arial" panose="020B0604020202020204" pitchFamily="34" charset="0"/>
              </a:rPr>
              <a:t>I: supplémentation de créatine</a:t>
            </a:r>
            <a:endParaRPr lang="fr-CA" sz="3000" b="0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fr-CA" sz="3000" b="0" i="0" u="none" strike="noStrike" dirty="0">
                <a:effectLst/>
                <a:latin typeface="Arial" panose="020B0604020202020204" pitchFamily="34" charset="0"/>
              </a:rPr>
              <a:t>C: aucune comparaison</a:t>
            </a:r>
            <a:endParaRPr lang="fr-CA" sz="3000" b="0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fr-CA" sz="3000" b="0" i="0" u="none" strike="noStrike" dirty="0">
                <a:effectLst/>
                <a:latin typeface="Arial" panose="020B0604020202020204" pitchFamily="34" charset="0"/>
              </a:rPr>
              <a:t>O: fonctionnement</a:t>
            </a:r>
            <a:endParaRPr lang="fr-CA" sz="3000" b="0" i="0" u="none" strike="noStrike" dirty="0">
              <a:effectLst/>
            </a:endParaRPr>
          </a:p>
          <a:p>
            <a:pPr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CA" sz="1700" b="0" i="0" u="none" strike="noStrike" dirty="0">
                <a:effectLst/>
              </a:rPr>
            </a:br>
            <a:r>
              <a:rPr lang="fr-CA" sz="1700" b="0" i="0" u="none" strike="noStrike" dirty="0">
                <a:effectLst/>
                <a:latin typeface="Arial" panose="020B0604020202020204" pitchFamily="34" charset="0"/>
              </a:rPr>
              <a:t>Fonctionnement définition: toutes les composantes physiques (masse musculaire, force musculaire) permettant à la personne âgée d’effectuer tous ses mouvements et activités tout en ayant un risque de chute et de fracture réduit</a:t>
            </a:r>
            <a:endParaRPr lang="fr-CA" sz="1700" b="0" i="0" u="none" strike="noStrike" dirty="0">
              <a:effectLst/>
            </a:endParaRPr>
          </a:p>
          <a:p>
            <a:pPr marL="0" indent="0">
              <a:buNone/>
            </a:pPr>
            <a:br>
              <a:rPr lang="fr-CA" dirty="0"/>
            </a:br>
            <a:br>
              <a:rPr lang="fr-CA" dirty="0"/>
            </a:b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EBB747-A49E-9F4B-49AB-5C180D03E0D8}"/>
              </a:ext>
            </a:extLst>
          </p:cNvPr>
          <p:cNvSpPr txBox="1"/>
          <p:nvPr/>
        </p:nvSpPr>
        <p:spPr>
          <a:xfrm>
            <a:off x="547980" y="1635806"/>
            <a:ext cx="110960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fr-CA" sz="2400" b="0" i="0" u="none" strike="noStrike" dirty="0">
                <a:effectLst/>
                <a:latin typeface="Arial" panose="020B0604020202020204" pitchFamily="34" charset="0"/>
              </a:rPr>
              <a:t>Jusqu’à quel point la supplémentation de créatine chez les personnes âgées fragiles peut avoir un impact positif sur leur fonctionnement?</a:t>
            </a:r>
            <a:endParaRPr lang="fr-CA" sz="2400" b="0" i="0" u="none" strike="noStrike" dirty="0">
              <a:effectLst/>
            </a:endParaRPr>
          </a:p>
          <a:p>
            <a:br>
              <a:rPr lang="fr-CA" dirty="0"/>
            </a:br>
            <a:br>
              <a:rPr lang="fr-CA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517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924C0-05A9-BE4C-81EE-4DB840BDF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526358"/>
            <a:ext cx="3810000" cy="380528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Methodologie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EE24C70D-6AB1-709F-07A6-50C780BCB9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0806199"/>
              </p:ext>
            </p:extLst>
          </p:nvPr>
        </p:nvGraphicFramePr>
        <p:xfrm>
          <a:off x="909637" y="157161"/>
          <a:ext cx="10372725" cy="654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403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10513-48AD-9E4E-A9CE-F04F8819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000"/>
              <a:t>Resultats</a:t>
            </a:r>
          </a:p>
        </p:txBody>
      </p:sp>
      <p:pic>
        <p:nvPicPr>
          <p:cNvPr id="5" name="Content Placeholder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A3C101C7-2399-DA4C-B6D3-081E98DDE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04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112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9E0FC-1C8F-EA45-8E55-BDB4DA43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FE1D56D-1A9A-E846-9B43-BFBF1B2073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564004"/>
              </p:ext>
            </p:extLst>
          </p:nvPr>
        </p:nvGraphicFramePr>
        <p:xfrm>
          <a:off x="0" y="2"/>
          <a:ext cx="12192000" cy="685799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24258836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980271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75839465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61114121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70776892"/>
                    </a:ext>
                  </a:extLst>
                </a:gridCol>
              </a:tblGrid>
              <a:tr h="492868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572909"/>
                  </a:ext>
                </a:extLst>
              </a:tr>
              <a:tr h="16227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Titre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Beneficial effect of creatine supplementation in knee osteoarthritis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Effects of creatine supplementation and progressive resistance training in stroke survivors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Creatine supplementation and resistance training in vulnerable older</a:t>
                      </a:r>
                    </a:p>
                    <a:p>
                      <a:pPr algn="ctr"/>
                      <a:r>
                        <a:rPr lang="en-US" sz="1200" dirty="0"/>
                        <a:t>women: A randomized double-blind placebo-controlled clinical trial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Resistance Training </a:t>
                      </a:r>
                      <a:r>
                        <a:rPr lang="fr-C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Creatine</a:t>
                      </a:r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Monohydrate</a:t>
                      </a:r>
                    </a:p>
                    <a:p>
                      <a:pPr algn="ctr"/>
                      <a:r>
                        <a:rPr lang="fr-C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Improves</a:t>
                      </a:r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Upper</a:t>
                      </a:r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-Body </a:t>
                      </a:r>
                      <a:r>
                        <a:rPr lang="fr-C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Strength</a:t>
                      </a:r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Patients </a:t>
                      </a:r>
                      <a:r>
                        <a:rPr lang="fr-C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endParaRPr lang="fr-C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Parkinson </a:t>
                      </a:r>
                      <a:r>
                        <a:rPr lang="fr-C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Disease</a:t>
                      </a:r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A </a:t>
                      </a:r>
                      <a:r>
                        <a:rPr lang="fr-C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Randomized</a:t>
                      </a:r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272271"/>
                  </a:ext>
                </a:extLst>
              </a:tr>
              <a:tr h="3245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Annee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275236"/>
                  </a:ext>
                </a:extLst>
              </a:tr>
              <a:tr h="3245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Type </a:t>
                      </a:r>
                      <a:r>
                        <a:rPr lang="en-US" sz="1200" dirty="0" err="1"/>
                        <a:t>d’etude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ECR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929574"/>
                  </a:ext>
                </a:extLst>
              </a:tr>
              <a:tr h="29209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Critères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d’inclusion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Femmes 50-65 </a:t>
                      </a:r>
                      <a:r>
                        <a:rPr lang="en-US" sz="1200" dirty="0" err="1"/>
                        <a:t>ans</a:t>
                      </a:r>
                      <a:r>
                        <a:rPr lang="en-US" sz="1200" dirty="0"/>
                        <a:t> avec diagnostic 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≥ 30 </a:t>
                      </a:r>
                      <a:r>
                        <a:rPr lang="en-US" sz="1200" dirty="0" err="1"/>
                        <a:t>ans</a:t>
                      </a:r>
                      <a:r>
                        <a:rPr lang="en-US" sz="1200" dirty="0"/>
                        <a:t>, 1er </a:t>
                      </a:r>
                      <a:r>
                        <a:rPr lang="en-US" sz="1200" dirty="0" err="1"/>
                        <a:t>épisode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d’AVC</a:t>
                      </a:r>
                      <a:r>
                        <a:rPr lang="en-US" sz="1200" dirty="0"/>
                        <a:t>, capable de marcher sans assistance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-Femmes post-ménopausées ≥ 60 ans avec </a:t>
                      </a:r>
                      <a:r>
                        <a:rPr lang="fr-C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ostéopenie</a:t>
                      </a:r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ou ostéoporose (Score </a:t>
                      </a:r>
                      <a:r>
                        <a:rPr lang="fr-C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a/n</a:t>
                      </a:r>
                    </a:p>
                    <a:p>
                      <a:pPr algn="ctr"/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Colonne lombaire, col fémoral ou fémur total)</a:t>
                      </a:r>
                    </a:p>
                    <a:p>
                      <a:pPr algn="ctr"/>
                      <a:r>
                        <a:rPr lang="fr-C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-Classées comme "apparemment vulnérables" score 4 selon l'échelle de fragilité clinique de l'Étude canadienne sur la santé et le vieillissement (ECSV)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</a:t>
                      </a:r>
                      <a:r>
                        <a:rPr lang="en-US" sz="1200" dirty="0" err="1"/>
                        <a:t>Maladie</a:t>
                      </a:r>
                      <a:r>
                        <a:rPr lang="en-US" sz="1200" dirty="0"/>
                        <a:t> Parkinson </a:t>
                      </a:r>
                      <a:r>
                        <a:rPr lang="en-US" sz="1200" dirty="0" err="1"/>
                        <a:t>idiopathique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-</a:t>
                      </a:r>
                      <a:r>
                        <a:rPr lang="en-US" sz="1200" dirty="0" err="1"/>
                        <a:t>Ambulatoires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cliniquement</a:t>
                      </a:r>
                      <a:r>
                        <a:rPr lang="en-US" sz="1200" dirty="0"/>
                        <a:t> stable, </a:t>
                      </a:r>
                      <a:r>
                        <a:rPr lang="en-US" sz="1200" dirty="0" err="1"/>
                        <a:t>maladie</a:t>
                      </a:r>
                      <a:r>
                        <a:rPr lang="en-US" sz="1200" dirty="0"/>
                        <a:t> non </a:t>
                      </a:r>
                      <a:r>
                        <a:rPr lang="en-US" sz="1200" dirty="0" err="1"/>
                        <a:t>fluctuante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-Ne pas </a:t>
                      </a:r>
                      <a:r>
                        <a:rPr lang="en-US" sz="1200" dirty="0" err="1"/>
                        <a:t>avoir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participé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à</a:t>
                      </a:r>
                      <a:r>
                        <a:rPr lang="en-US" sz="1200" dirty="0"/>
                        <a:t> un </a:t>
                      </a:r>
                      <a:r>
                        <a:rPr lang="en-US" sz="1200" dirty="0" err="1"/>
                        <a:t>programme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d'exercices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réguliers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ou</a:t>
                      </a:r>
                      <a:r>
                        <a:rPr lang="en-US" sz="1200" dirty="0"/>
                        <a:t> étude </a:t>
                      </a:r>
                      <a:r>
                        <a:rPr lang="en-US" sz="1200" dirty="0" err="1"/>
                        <a:t>expérimentale</a:t>
                      </a:r>
                      <a:r>
                        <a:rPr lang="en-US" sz="1200" dirty="0"/>
                        <a:t> pendant au </a:t>
                      </a:r>
                      <a:r>
                        <a:rPr lang="en-US" sz="1200" dirty="0" err="1"/>
                        <a:t>moins</a:t>
                      </a:r>
                      <a:r>
                        <a:rPr lang="en-US" sz="1200" dirty="0"/>
                        <a:t> 6 </a:t>
                      </a:r>
                      <a:r>
                        <a:rPr lang="en-US" sz="1200" dirty="0" err="1"/>
                        <a:t>mois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avant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l'inscription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502211"/>
                  </a:ext>
                </a:extLst>
              </a:tr>
              <a:tr h="117230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Population + </a:t>
                      </a:r>
                      <a:r>
                        <a:rPr lang="en-US" sz="1200" dirty="0" err="1"/>
                        <a:t>groupes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homogènes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Volontaires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Groupe </a:t>
                      </a:r>
                      <a:r>
                        <a:rPr lang="en-US" sz="1200" dirty="0" err="1"/>
                        <a:t>homogène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Groupe </a:t>
                      </a:r>
                      <a:r>
                        <a:rPr lang="en-US" sz="1200" dirty="0" err="1"/>
                        <a:t>homogène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sauf</a:t>
                      </a:r>
                      <a:r>
                        <a:rPr lang="en-US" sz="1200" dirty="0"/>
                        <a:t> le walk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Volontaires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Groupe </a:t>
                      </a:r>
                      <a:r>
                        <a:rPr lang="en-US" sz="1200" dirty="0" err="1"/>
                        <a:t>homogène</a:t>
                      </a:r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Volontaires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Groupe </a:t>
                      </a:r>
                      <a:r>
                        <a:rPr lang="en-US" sz="1200" dirty="0" err="1"/>
                        <a:t>homogène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94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200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96560-AC72-E74E-9160-001CC5BAC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97A0D-20C4-E047-8816-8C21955E7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4C73F7F5-6934-0940-8E9C-6955310E82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966322"/>
              </p:ext>
            </p:extLst>
          </p:nvPr>
        </p:nvGraphicFramePr>
        <p:xfrm>
          <a:off x="0" y="0"/>
          <a:ext cx="12192000" cy="685800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24258836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980271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75839465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61114121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70776892"/>
                    </a:ext>
                  </a:extLst>
                </a:gridCol>
              </a:tblGrid>
              <a:tr h="2912038">
                <a:tc>
                  <a:txBody>
                    <a:bodyPr/>
                    <a:lstStyle/>
                    <a:p>
                      <a:r>
                        <a:rPr lang="en-US" sz="1200" b="0" dirty="0" err="1"/>
                        <a:t>Criteres</a:t>
                      </a:r>
                      <a:r>
                        <a:rPr lang="en-US" sz="1200" b="0" dirty="0"/>
                        <a:t> d’ exclusion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IMC &gt; 35, </a:t>
                      </a:r>
                      <a:r>
                        <a:rPr lang="en-US" sz="1200" b="0" dirty="0" err="1"/>
                        <a:t>maladie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cardiaque</a:t>
                      </a:r>
                      <a:r>
                        <a:rPr lang="en-US" sz="1200" b="0" dirty="0"/>
                        <a:t>, GFR &lt;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Maladies neuro, </a:t>
                      </a:r>
                      <a:r>
                        <a:rPr lang="en-US" sz="1200" b="0" dirty="0" err="1"/>
                        <a:t>utilisation</a:t>
                      </a:r>
                      <a:r>
                        <a:rPr lang="en-US" sz="1200" b="0" dirty="0"/>
                        <a:t> ant de CR, maladies </a:t>
                      </a:r>
                      <a:r>
                        <a:rPr lang="en-US" sz="1200" b="0" dirty="0" err="1"/>
                        <a:t>néphro</a:t>
                      </a:r>
                      <a:r>
                        <a:rPr lang="en-US" sz="1200" b="0" dirty="0"/>
                        <a:t>/ </a:t>
                      </a:r>
                      <a:r>
                        <a:rPr lang="en-US" sz="1200" b="0" dirty="0" err="1"/>
                        <a:t>hépatique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Participation </a:t>
                      </a:r>
                      <a:r>
                        <a:rPr lang="en-US" sz="1200" b="0" dirty="0" err="1"/>
                        <a:t>à</a:t>
                      </a:r>
                      <a:r>
                        <a:rPr lang="en-US" sz="1200" b="0" dirty="0"/>
                        <a:t> un </a:t>
                      </a:r>
                      <a:r>
                        <a:rPr lang="en-US" sz="1200" b="0" dirty="0" err="1"/>
                        <a:t>entraînement</a:t>
                      </a:r>
                      <a:r>
                        <a:rPr lang="en-US" sz="1200" b="0" dirty="0"/>
                        <a:t> au </a:t>
                      </a:r>
                      <a:r>
                        <a:rPr lang="en-US" sz="1200" b="0" dirty="0" err="1"/>
                        <a:t>cours</a:t>
                      </a:r>
                      <a:r>
                        <a:rPr lang="en-US" sz="1200" b="0" dirty="0"/>
                        <a:t> des 2 </a:t>
                      </a:r>
                      <a:r>
                        <a:rPr lang="en-US" sz="1200" b="0" dirty="0" err="1"/>
                        <a:t>dernières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années</a:t>
                      </a:r>
                      <a:r>
                        <a:rPr lang="en-US" sz="1200" b="0" dirty="0"/>
                        <a:t>, </a:t>
                      </a:r>
                      <a:r>
                        <a:rPr lang="en-US" sz="1200" b="0" dirty="0" err="1"/>
                        <a:t>utilisation</a:t>
                      </a:r>
                      <a:r>
                        <a:rPr lang="en-US" sz="1200" b="0" dirty="0"/>
                        <a:t> ant </a:t>
                      </a:r>
                      <a:r>
                        <a:rPr lang="en-US" sz="1200" b="0" dirty="0" err="1"/>
                        <a:t>suppléments</a:t>
                      </a:r>
                      <a:r>
                        <a:rPr lang="en-US" sz="1200" b="0" dirty="0"/>
                        <a:t> de </a:t>
                      </a:r>
                      <a:r>
                        <a:rPr lang="en-US" sz="1200" b="0" dirty="0" err="1"/>
                        <a:t>créatine</a:t>
                      </a:r>
                      <a:r>
                        <a:rPr lang="en-US" sz="1200" b="0" dirty="0"/>
                        <a:t>, </a:t>
                      </a:r>
                      <a:r>
                        <a:rPr lang="en-US" sz="1200" b="0" dirty="0" err="1"/>
                        <a:t>utilisation</a:t>
                      </a:r>
                      <a:r>
                        <a:rPr lang="en-US" sz="1200" b="0" dirty="0"/>
                        <a:t> de </a:t>
                      </a:r>
                      <a:r>
                        <a:rPr lang="en-US" sz="1200" b="0" dirty="0" err="1"/>
                        <a:t>rx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affectant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métabolisme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osseux</a:t>
                      </a:r>
                      <a:r>
                        <a:rPr lang="en-US" sz="1200" b="0" dirty="0"/>
                        <a:t> (ex: glucocorticoids), MCV non </a:t>
                      </a:r>
                      <a:r>
                        <a:rPr lang="en-US" sz="1200" b="0" dirty="0" err="1"/>
                        <a:t>contrôlées</a:t>
                      </a:r>
                      <a:r>
                        <a:rPr lang="en-US" sz="1200" b="0" dirty="0"/>
                        <a:t> et/</a:t>
                      </a:r>
                      <a:r>
                        <a:rPr lang="en-US" sz="1200" b="0" dirty="0" err="1"/>
                        <a:t>ou</a:t>
                      </a:r>
                      <a:r>
                        <a:rPr lang="en-US" sz="1200" b="0" dirty="0"/>
                        <a:t> troubles MSK </a:t>
                      </a:r>
                      <a:r>
                        <a:rPr lang="en-US" sz="1200" b="0" dirty="0" err="1"/>
                        <a:t>susceptibles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d'empêcher</a:t>
                      </a:r>
                      <a:r>
                        <a:rPr lang="en-US" sz="1200" b="0" dirty="0"/>
                        <a:t> la participation </a:t>
                      </a:r>
                      <a:r>
                        <a:rPr lang="en-US" sz="1200" b="0" dirty="0" err="1"/>
                        <a:t>à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l'exercice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-</a:t>
                      </a:r>
                      <a:r>
                        <a:rPr lang="en-US" sz="1200" b="0" dirty="0" err="1"/>
                        <a:t>Présence</a:t>
                      </a:r>
                      <a:r>
                        <a:rPr lang="en-US" sz="1200" b="0" dirty="0"/>
                        <a:t> de troubles </a:t>
                      </a:r>
                      <a:r>
                        <a:rPr lang="en-US" sz="1200" b="0" dirty="0" err="1"/>
                        <a:t>médicaux</a:t>
                      </a:r>
                      <a:r>
                        <a:rPr lang="en-US" sz="1200" b="0" dirty="0"/>
                        <a:t>, </a:t>
                      </a:r>
                      <a:r>
                        <a:rPr lang="en-US" sz="1200" b="0" dirty="0" err="1"/>
                        <a:t>psychiatriques</a:t>
                      </a:r>
                      <a:r>
                        <a:rPr lang="en-US" sz="1200" b="0" dirty="0"/>
                        <a:t>, </a:t>
                      </a:r>
                      <a:r>
                        <a:rPr lang="en-US" sz="1200" b="0" dirty="0" err="1"/>
                        <a:t>orthopédiques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ou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rhumatismaux</a:t>
                      </a:r>
                      <a:r>
                        <a:rPr lang="en-US" sz="1200" b="0" dirty="0"/>
                        <a:t> qui les </a:t>
                      </a:r>
                      <a:r>
                        <a:rPr lang="en-US" sz="1200" b="0" dirty="0" err="1"/>
                        <a:t>empêcheraient</a:t>
                      </a:r>
                      <a:r>
                        <a:rPr lang="en-US" sz="1200" b="0" dirty="0"/>
                        <a:t> de </a:t>
                      </a:r>
                      <a:r>
                        <a:rPr lang="en-US" sz="1200" b="0" dirty="0" err="1"/>
                        <a:t>participer</a:t>
                      </a:r>
                      <a:r>
                        <a:rPr lang="en-US" sz="1200" b="0" dirty="0"/>
                        <a:t> aux </a:t>
                      </a:r>
                      <a:r>
                        <a:rPr lang="en-US" sz="1200" b="0" dirty="0" err="1"/>
                        <a:t>exercices</a:t>
                      </a:r>
                      <a:endParaRPr lang="en-US" sz="1200" b="0" dirty="0"/>
                    </a:p>
                    <a:p>
                      <a:r>
                        <a:rPr lang="en-US" sz="1200" b="0" dirty="0"/>
                        <a:t>-ATCD de troubles </a:t>
                      </a:r>
                      <a:r>
                        <a:rPr lang="en-US" sz="1200" b="0" dirty="0" err="1"/>
                        <a:t>rénaux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ou</a:t>
                      </a:r>
                      <a:r>
                        <a:rPr lang="en-US" sz="1200" b="0" dirty="0"/>
                        <a:t> </a:t>
                      </a:r>
                      <a:r>
                        <a:rPr lang="en-US" sz="1200" b="0" dirty="0" err="1"/>
                        <a:t>déficience</a:t>
                      </a:r>
                      <a:r>
                        <a:rPr lang="en-US" sz="1200" b="0" dirty="0"/>
                        <a:t> cognitive plus que </a:t>
                      </a:r>
                      <a:r>
                        <a:rPr lang="en-US" sz="1200" b="0" dirty="0" err="1"/>
                        <a:t>légère</a:t>
                      </a:r>
                      <a:r>
                        <a:rPr lang="en-US" sz="1200" b="0" dirty="0"/>
                        <a:t> (score MMSE &lt;26/30)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572909"/>
                  </a:ext>
                </a:extLst>
              </a:tr>
              <a:tr h="739314">
                <a:tc>
                  <a:txBody>
                    <a:bodyPr/>
                    <a:lstStyle/>
                    <a:p>
                      <a:r>
                        <a:rPr lang="en-US" sz="1200" dirty="0" err="1"/>
                        <a:t>Taille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26</a:t>
                      </a:r>
                    </a:p>
                    <a:p>
                      <a:r>
                        <a:rPr lang="en-US" sz="1200" dirty="0" err="1"/>
                        <a:t>Échantillon</a:t>
                      </a:r>
                      <a:r>
                        <a:rPr lang="en-US" sz="1200" dirty="0"/>
                        <a:t> calculation: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 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74 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participants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272271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r>
                        <a:rPr lang="en-US" sz="1200" dirty="0"/>
                        <a:t>Site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Sao Paulo (BR)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Multiples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Sao Paulo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Multiples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275236"/>
                  </a:ext>
                </a:extLst>
              </a:tr>
              <a:tr h="482162">
                <a:tc>
                  <a:txBody>
                    <a:bodyPr/>
                    <a:lstStyle/>
                    <a:p>
                      <a:r>
                        <a:rPr lang="en-US" sz="1200" dirty="0"/>
                        <a:t>Patients </a:t>
                      </a:r>
                      <a:r>
                        <a:rPr lang="en-US" sz="1200" dirty="0" err="1"/>
                        <a:t>randomisés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Oui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Oui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oui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929574"/>
                  </a:ext>
                </a:extLst>
              </a:tr>
              <a:tr h="571451">
                <a:tc>
                  <a:txBody>
                    <a:bodyPr/>
                    <a:lstStyle/>
                    <a:p>
                      <a:r>
                        <a:rPr lang="en-US" sz="1200" dirty="0"/>
                        <a:t>Étude conduit a </a:t>
                      </a:r>
                      <a:r>
                        <a:rPr lang="en-US" sz="1200" dirty="0" err="1"/>
                        <a:t>l’aveugle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Oui</a:t>
                      </a:r>
                      <a:r>
                        <a:rPr lang="en-US" sz="1200" dirty="0"/>
                        <a:t>, double-</a:t>
                      </a:r>
                      <a:r>
                        <a:rPr lang="en-US" sz="1200" dirty="0" err="1"/>
                        <a:t>insu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Oui</a:t>
                      </a:r>
                      <a:r>
                        <a:rPr lang="en-US" sz="1200" dirty="0"/>
                        <a:t>, double-</a:t>
                      </a:r>
                      <a:r>
                        <a:rPr lang="en-US" sz="1200" dirty="0" err="1"/>
                        <a:t>insu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Oui, double </a:t>
                      </a:r>
                      <a:r>
                        <a:rPr lang="en-US" sz="1200" dirty="0" err="1"/>
                        <a:t>insu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Oui, double </a:t>
                      </a:r>
                      <a:r>
                        <a:rPr lang="en-US" sz="1200" dirty="0" err="1"/>
                        <a:t>insu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502211"/>
                  </a:ext>
                </a:extLst>
              </a:tr>
              <a:tr h="1653016">
                <a:tc>
                  <a:txBody>
                    <a:bodyPr/>
                    <a:lstStyle/>
                    <a:p>
                      <a:r>
                        <a:rPr lang="en-US" sz="1200" dirty="0"/>
                        <a:t>Groupe </a:t>
                      </a:r>
                      <a:r>
                        <a:rPr lang="en-US" sz="1200" dirty="0" err="1"/>
                        <a:t>contrôle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Exercices</a:t>
                      </a:r>
                      <a:r>
                        <a:rPr lang="en-US" sz="1200" dirty="0"/>
                        <a:t> de </a:t>
                      </a:r>
                      <a:r>
                        <a:rPr lang="en-US" sz="1200" dirty="0" err="1"/>
                        <a:t>résistance</a:t>
                      </a:r>
                      <a:r>
                        <a:rPr lang="en-US" sz="1200" dirty="0"/>
                        <a:t> members inf.</a:t>
                      </a:r>
                    </a:p>
                    <a:p>
                      <a:r>
                        <a:rPr lang="en-US" sz="1200" dirty="0"/>
                        <a:t>12 </a:t>
                      </a:r>
                      <a:r>
                        <a:rPr lang="en-US" sz="1200" dirty="0" err="1"/>
                        <a:t>semaines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Exercices</a:t>
                      </a:r>
                      <a:r>
                        <a:rPr lang="en-US" sz="1200" dirty="0"/>
                        <a:t> de </a:t>
                      </a:r>
                      <a:r>
                        <a:rPr lang="en-US" sz="1200" dirty="0" err="1"/>
                        <a:t>résistance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10 </a:t>
                      </a:r>
                      <a:r>
                        <a:rPr lang="en-US" sz="1200" dirty="0" err="1"/>
                        <a:t>semaines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-PL: placebo</a:t>
                      </a:r>
                    </a:p>
                    <a:p>
                      <a:pPr rtl="0"/>
                      <a:r>
                        <a:rPr lang="fr-CA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-PL + RT: placebo + entraînement par résistance de 24 </a:t>
                      </a:r>
                      <a:r>
                        <a:rPr lang="fr-CA" sz="1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</a:t>
                      </a:r>
                      <a:endParaRPr lang="fr-CA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/>
                      <a:r>
                        <a:rPr lang="fr-CA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*PL: dextrose</a:t>
                      </a:r>
                      <a:br>
                        <a:rPr lang="fr-CA" sz="1200" dirty="0"/>
                      </a:b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fr-CA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-Créatine + entraînement par résistance (CRT)</a:t>
                      </a:r>
                    </a:p>
                    <a:p>
                      <a:pPr rtl="0"/>
                      <a:r>
                        <a:rPr lang="fr-CA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-Placebo + entraînement par résistance (PLA)</a:t>
                      </a:r>
                    </a:p>
                    <a:p>
                      <a:pPr rtl="0"/>
                      <a:r>
                        <a:rPr lang="fr-CA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*Placebo: lactate </a:t>
                      </a:r>
                      <a:r>
                        <a:rPr lang="fr-CA" sz="1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deshydrogenase</a:t>
                      </a:r>
                      <a:endParaRPr lang="fr-CA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94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745311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2237</Words>
  <Application>Microsoft Macintosh PowerPoint</Application>
  <PresentationFormat>Widescreen</PresentationFormat>
  <Paragraphs>243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Google Sans</vt:lpstr>
      <vt:lpstr>Verdana Pro</vt:lpstr>
      <vt:lpstr>Verdana Pro Cond SemiBold</vt:lpstr>
      <vt:lpstr>TornVTI</vt:lpstr>
      <vt:lpstr>La supplémentation de créatine chez nos aînés fragiles</vt:lpstr>
      <vt:lpstr>Mise en contexte</vt:lpstr>
      <vt:lpstr>PowerPoint Presentation</vt:lpstr>
      <vt:lpstr>Introduction</vt:lpstr>
      <vt:lpstr>PICO </vt:lpstr>
      <vt:lpstr>Methodologie  </vt:lpstr>
      <vt:lpstr>Resultats</vt:lpstr>
      <vt:lpstr>PowerPoint Presentation</vt:lpstr>
      <vt:lpstr>PowerPoint Presentation</vt:lpstr>
      <vt:lpstr>PowerPoint Presentation</vt:lpstr>
      <vt:lpstr>PowerPoint Presentation</vt:lpstr>
      <vt:lpstr>Limitations vs biais</vt:lpstr>
      <vt:lpstr>PowerPoint Presentation</vt:lpstr>
      <vt:lpstr>Validité</vt:lpstr>
      <vt:lpstr>Validité interne </vt:lpstr>
      <vt:lpstr>Validité externe</vt:lpstr>
      <vt:lpstr>Conclusion</vt:lpstr>
      <vt:lpstr>Merci!</vt:lpstr>
      <vt:lpstr>Bibliographie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supplémentation de créatine chez nos aînés fragiles</dc:title>
  <dc:creator>Microsoft Office User</dc:creator>
  <cp:lastModifiedBy>Microsoft Office User</cp:lastModifiedBy>
  <cp:revision>1</cp:revision>
  <dcterms:created xsi:type="dcterms:W3CDTF">2023-05-29T01:55:53Z</dcterms:created>
  <dcterms:modified xsi:type="dcterms:W3CDTF">2023-05-29T01:58:33Z</dcterms:modified>
</cp:coreProperties>
</file>