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7"/>
  </p:notesMasterIdLst>
  <p:sldIdLst>
    <p:sldId id="256" r:id="rId2"/>
    <p:sldId id="293" r:id="rId3"/>
    <p:sldId id="291" r:id="rId4"/>
    <p:sldId id="281" r:id="rId5"/>
    <p:sldId id="263" r:id="rId6"/>
    <p:sldId id="258" r:id="rId7"/>
    <p:sldId id="269" r:id="rId8"/>
    <p:sldId id="264" r:id="rId9"/>
    <p:sldId id="259" r:id="rId10"/>
    <p:sldId id="280" r:id="rId11"/>
    <p:sldId id="276" r:id="rId12"/>
    <p:sldId id="270" r:id="rId13"/>
    <p:sldId id="271" r:id="rId14"/>
    <p:sldId id="277" r:id="rId15"/>
    <p:sldId id="272" r:id="rId16"/>
    <p:sldId id="278" r:id="rId17"/>
    <p:sldId id="273" r:id="rId18"/>
    <p:sldId id="279" r:id="rId19"/>
    <p:sldId id="289" r:id="rId20"/>
    <p:sldId id="268" r:id="rId21"/>
    <p:sldId id="267" r:id="rId22"/>
    <p:sldId id="274" r:id="rId23"/>
    <p:sldId id="283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D47F1A-C65E-A12D-D1BB-C1E74772B3B3}" name="Antoine Bernier" initials="AB" userId="Antoine Berni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3639" autoAdjust="0"/>
  </p:normalViewPr>
  <p:slideViewPr>
    <p:cSldViewPr snapToGrid="0">
      <p:cViewPr varScale="1">
        <p:scale>
          <a:sx n="79" d="100"/>
          <a:sy n="79" d="100"/>
        </p:scale>
        <p:origin x="10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D4916-0398-4DF2-9873-8D0426BB0873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5101-E260-41F3-AF24-0CBF03709E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92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9331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/>
              <a:t>Âge</a:t>
            </a:r>
            <a:r>
              <a:rPr lang="en-CA" dirty="0"/>
              <a:t> </a:t>
            </a:r>
            <a:r>
              <a:rPr lang="en-CA" dirty="0" err="1"/>
              <a:t>moyen</a:t>
            </a:r>
            <a:r>
              <a:rPr lang="en-CA" dirty="0"/>
              <a:t> = 63 </a:t>
            </a:r>
            <a:r>
              <a:rPr lang="en-CA" dirty="0" err="1"/>
              <a:t>ans</a:t>
            </a:r>
            <a:endParaRPr lang="en-CA" dirty="0"/>
          </a:p>
          <a:p>
            <a:r>
              <a:rPr lang="en-CA" dirty="0" err="1"/>
              <a:t>Parler</a:t>
            </a:r>
            <a:r>
              <a:rPr lang="en-CA" dirty="0"/>
              <a:t> un </a:t>
            </a:r>
            <a:r>
              <a:rPr lang="en-CA" dirty="0" err="1"/>
              <a:t>peu</a:t>
            </a:r>
            <a:r>
              <a:rPr lang="en-CA" dirty="0"/>
              <a:t> </a:t>
            </a:r>
            <a:r>
              <a:rPr lang="en-CA" dirty="0" err="1"/>
              <a:t>d’Origin</a:t>
            </a:r>
            <a:r>
              <a:rPr lang="en-CA" dirty="0"/>
              <a:t> trial?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6778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Analyse de sous-</a:t>
            </a:r>
            <a:r>
              <a:rPr lang="en-CA" dirty="0" err="1"/>
              <a:t>groupe</a:t>
            </a:r>
            <a:r>
              <a:rPr lang="en-CA" dirty="0"/>
              <a:t> pour &gt; 65 </a:t>
            </a:r>
            <a:r>
              <a:rPr lang="en-CA" dirty="0" err="1"/>
              <a:t>ans</a:t>
            </a:r>
            <a:r>
              <a:rPr lang="en-CA" dirty="0"/>
              <a:t> et &lt; 65 ne </a:t>
            </a:r>
            <a:r>
              <a:rPr lang="en-CA" dirty="0" err="1"/>
              <a:t>montrent</a:t>
            </a:r>
            <a:r>
              <a:rPr lang="en-CA" dirty="0"/>
              <a:t> </a:t>
            </a:r>
            <a:r>
              <a:rPr lang="en-CA" dirty="0" err="1"/>
              <a:t>aucune</a:t>
            </a:r>
            <a:r>
              <a:rPr lang="en-CA" dirty="0"/>
              <a:t> difference, </a:t>
            </a:r>
            <a:r>
              <a:rPr lang="en-CA" dirty="0" err="1"/>
              <a:t>favorise</a:t>
            </a:r>
            <a:r>
              <a:rPr lang="en-CA" dirty="0"/>
              <a:t> </a:t>
            </a:r>
            <a:r>
              <a:rPr lang="en-CA" dirty="0" err="1"/>
              <a:t>même</a:t>
            </a:r>
            <a:r>
              <a:rPr lang="en-CA" dirty="0"/>
              <a:t> un </a:t>
            </a:r>
            <a:r>
              <a:rPr lang="en-CA" dirty="0" err="1"/>
              <a:t>peu</a:t>
            </a:r>
            <a:r>
              <a:rPr lang="en-CA" dirty="0"/>
              <a:t> placebo pour &gt; 65 </a:t>
            </a:r>
            <a:r>
              <a:rPr lang="en-CA" dirty="0" err="1"/>
              <a:t>ans</a:t>
            </a:r>
            <a:r>
              <a:rPr lang="en-CA" dirty="0"/>
              <a:t>!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0703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s’étant plaint à leur MD de problèmes de mémoire, ayant une limitation a/n AVD ou une vitesse de marche diminuée.</a:t>
            </a: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16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7894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7733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La </a:t>
            </a:r>
            <a:r>
              <a:rPr lang="en-CA" dirty="0" err="1"/>
              <a:t>méta</a:t>
            </a:r>
            <a:r>
              <a:rPr lang="en-CA" dirty="0"/>
              <a:t>-analyse trace un </a:t>
            </a:r>
            <a:r>
              <a:rPr lang="en-CA" dirty="0" err="1"/>
              <a:t>portait</a:t>
            </a:r>
            <a:r>
              <a:rPr lang="en-CA" dirty="0"/>
              <a:t> de la </a:t>
            </a:r>
            <a:r>
              <a:rPr lang="en-CA" dirty="0" err="1"/>
              <a:t>complexité</a:t>
            </a:r>
            <a:r>
              <a:rPr lang="en-CA" dirty="0"/>
              <a:t> </a:t>
            </a:r>
            <a:r>
              <a:rPr lang="en-CA" dirty="0" err="1"/>
              <a:t>d’évaluer</a:t>
            </a:r>
            <a:r>
              <a:rPr lang="en-CA" dirty="0"/>
              <a:t> le </a:t>
            </a:r>
            <a:r>
              <a:rPr lang="en-CA" dirty="0" err="1"/>
              <a:t>sujet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4324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3645.80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3344.04 $ (10% </a:t>
            </a:r>
            <a:r>
              <a:rPr lang="en-CA" dirty="0" err="1"/>
              <a:t>rabais</a:t>
            </a:r>
            <a:r>
              <a:rPr lang="en-CA" dirty="0"/>
              <a:t>)</a:t>
            </a:r>
          </a:p>
          <a:p>
            <a:r>
              <a:rPr lang="en-CA" dirty="0" err="1"/>
              <a:t>Octobre</a:t>
            </a:r>
            <a:r>
              <a:rPr lang="en-CA" dirty="0"/>
              <a:t> 2022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797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Mes parents et vos parents et même vous-même plus tard</a:t>
            </a:r>
          </a:p>
          <a:p>
            <a:pPr marL="0" indent="0" algn="just">
              <a:buNone/>
            </a:pPr>
            <a:endParaRPr lang="fr-CA" sz="1200" u="none" dirty="0"/>
          </a:p>
          <a:p>
            <a:pPr marL="0" indent="0" algn="just">
              <a:buNone/>
            </a:pPr>
            <a:r>
              <a:rPr lang="fr-CA" sz="1200" u="sng" dirty="0"/>
              <a:t>Quelques constats</a:t>
            </a:r>
          </a:p>
          <a:p>
            <a:pPr algn="just"/>
            <a:r>
              <a:rPr lang="fr-CA" sz="1200" dirty="0"/>
              <a:t>1 milliard de personnes âgées &gt; 60 ans dans le monde en 2020. 5 à 8% d’incidence de TNC chez les &gt; 60 ans, donc environ 50 à 80 millions de personnes atteintes (selon OMS)</a:t>
            </a:r>
          </a:p>
          <a:p>
            <a:pPr algn="just"/>
            <a:r>
              <a:rPr lang="fr-CA" sz="1200" dirty="0"/>
              <a:t>Au Canada, les TNC coûtent environ 10.4 milliards $/an à l’économie canadienne pour 600 000 aînés avec TNC en 2020</a:t>
            </a:r>
          </a:p>
          <a:p>
            <a:pPr algn="just"/>
            <a:r>
              <a:rPr lang="fr-CA" sz="1200" dirty="0"/>
              <a:t>Au Québec, 1.7 millions d’aînés en 2020 (19.7% de la population) </a:t>
            </a:r>
            <a:r>
              <a:rPr lang="fr-CA" sz="1200" dirty="0">
                <a:sym typeface="Wingdings" panose="05000000000000000000" pitchFamily="2" charset="2"/>
              </a:rPr>
              <a:t> 2.7 millions (27.4%) en 2066</a:t>
            </a:r>
            <a:endParaRPr lang="fr-CA" sz="12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684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Mes parents et vos parents et même vous-même plus tard</a:t>
            </a:r>
          </a:p>
          <a:p>
            <a:pPr marL="0" indent="0" algn="just">
              <a:buNone/>
            </a:pPr>
            <a:endParaRPr lang="fr-CA" sz="1200" u="none" dirty="0"/>
          </a:p>
          <a:p>
            <a:pPr marL="0" indent="0" algn="just">
              <a:buNone/>
            </a:pPr>
            <a:r>
              <a:rPr lang="fr-CA" sz="1200" u="sng" dirty="0"/>
              <a:t>Quelques constats</a:t>
            </a:r>
          </a:p>
          <a:p>
            <a:pPr algn="just"/>
            <a:r>
              <a:rPr lang="fr-CA" sz="1200" dirty="0"/>
              <a:t>1 milliard de personnes âgées &gt; 60 ans dans le monde en 2020. 5 à 8% d’incidence de TNC chez les &gt; 60 ans, donc environ 50 à 80 millions de personnes atteintes (selon OMS)</a:t>
            </a:r>
          </a:p>
          <a:p>
            <a:pPr algn="just"/>
            <a:r>
              <a:rPr lang="fr-CA" sz="1200" dirty="0"/>
              <a:t>Au Canada, les TNC coûtent environ 10.4 milliards $/an à l’économie canadienne pour 600 000 aînés avec TNC en 2020</a:t>
            </a:r>
          </a:p>
          <a:p>
            <a:pPr algn="just"/>
            <a:r>
              <a:rPr lang="fr-CA" sz="1200" dirty="0"/>
              <a:t>Au Québec, 1.7 millions d’aînés en 2020 (19.7% de la population) </a:t>
            </a:r>
            <a:r>
              <a:rPr lang="fr-CA" sz="1200" dirty="0">
                <a:sym typeface="Wingdings" panose="05000000000000000000" pitchFamily="2" charset="2"/>
              </a:rPr>
              <a:t> 2.7 millions (27.4%) en 2066</a:t>
            </a:r>
            <a:endParaRPr lang="fr-CA" sz="12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4614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Fédération Québécoise des </a:t>
            </a:r>
            <a:r>
              <a:rPr lang="en-CA" dirty="0" err="1"/>
              <a:t>sociétés</a:t>
            </a:r>
            <a:r>
              <a:rPr lang="en-CA" dirty="0"/>
              <a:t> Alzheimer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286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Adultes &gt; 50 ans (particulièrement &gt; 65 ans) en bonne santé sans TNC majeur</a:t>
            </a:r>
          </a:p>
          <a:p>
            <a:pPr marL="0" indent="0">
              <a:buNone/>
            </a:pPr>
            <a:r>
              <a:rPr lang="fr-CA" dirty="0"/>
              <a:t>Prise d’oméga-3</a:t>
            </a:r>
          </a:p>
          <a:p>
            <a:pPr marL="0" indent="0">
              <a:buNone/>
            </a:pPr>
            <a:r>
              <a:rPr lang="fr-CA" dirty="0"/>
              <a:t>Placebo</a:t>
            </a:r>
          </a:p>
          <a:p>
            <a:pPr marL="0" indent="0">
              <a:buNone/>
            </a:pPr>
            <a:r>
              <a:rPr lang="fr-CA" dirty="0"/>
              <a:t>Ralentissement du déclin cognitif (via des tests cognitifs)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32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466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6178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010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Durée d’étude de 35j.</a:t>
            </a:r>
          </a:p>
          <a:p>
            <a:r>
              <a:rPr lang="fr-CA" dirty="0"/>
              <a:t>N = 24 dans une étude</a:t>
            </a:r>
          </a:p>
          <a:p>
            <a:r>
              <a:rPr lang="fr-CA" dirty="0"/>
              <a:t>Âge dans la 20-30 aine pour 6 études.</a:t>
            </a:r>
          </a:p>
          <a:p>
            <a:endParaRPr lang="fr-CA" dirty="0"/>
          </a:p>
          <a:p>
            <a:r>
              <a:rPr lang="fr-CA" dirty="0"/>
              <a:t>Score </a:t>
            </a:r>
            <a:r>
              <a:rPr lang="fr-CA" dirty="0" err="1"/>
              <a:t>hedge</a:t>
            </a:r>
            <a:r>
              <a:rPr lang="fr-CA" dirty="0"/>
              <a:t>: 0.2 = petit effet, 0.5 effet modéré, 0.8 large effet.</a:t>
            </a:r>
          </a:p>
          <a:p>
            <a:r>
              <a:rPr lang="fr-CA" dirty="0"/>
              <a:t>I</a:t>
            </a:r>
            <a:r>
              <a:rPr lang="fr-CA" baseline="30000" dirty="0"/>
              <a:t>2</a:t>
            </a:r>
            <a:r>
              <a:rPr lang="fr-CA" baseline="0" dirty="0"/>
              <a:t> 25% (</a:t>
            </a:r>
            <a:r>
              <a:rPr lang="fr-CA" baseline="0" dirty="0" err="1"/>
              <a:t>low</a:t>
            </a:r>
            <a:r>
              <a:rPr lang="fr-CA" baseline="0" dirty="0"/>
              <a:t>), 50% (modéré), 75% (important) hétérogénéité.</a:t>
            </a:r>
          </a:p>
          <a:p>
            <a:r>
              <a:rPr lang="fr-CA" baseline="0" dirty="0"/>
              <a:t>Chi-</a:t>
            </a:r>
            <a:r>
              <a:rPr lang="fr-CA" baseline="0" dirty="0" err="1"/>
              <a:t>sqaure</a:t>
            </a:r>
            <a:r>
              <a:rPr lang="fr-CA" baseline="0" dirty="0"/>
              <a:t> = Q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05101-E260-41F3-AF24-0CBF03709E39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381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283B0-0AE9-1B0F-9BCB-CC3608294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23CBBF-C8D8-A09F-1403-F51D08046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075D99-9CC3-13D1-196E-3952D5F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191D65-4DE1-D010-6BFE-3B055A4D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56829-0E71-A0B2-403C-37B933AF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90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6F50A-E2F2-DF7E-6964-AD2E1B9B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DC60B8-371E-4AD9-0C76-F5FF56816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CA9832-9226-57F9-A9AD-B8934C3D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23F2CE-ACDA-AE4B-C301-4AF1AA76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C4784A-B0FD-3115-CA11-801074A3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07A22F-AEF9-E0B7-2D96-F6AA2FCE3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A64398-C1A9-73B7-F9AD-213093EC6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93695-2381-D7AE-2942-0A326155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07D886-BC70-773B-4C52-44ED745E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E79979-5B21-5212-BACF-BAFC735F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9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872C1-534C-093D-04A1-D4E27380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0E01A-DE30-7C2D-5BDD-0B90C0C5A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EA0EE1-B3EB-8DEC-880D-90759B43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892A24-C27A-6880-8BED-4F415DE1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97A2A0-6EB7-B90F-61E9-1048FC20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45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FC7CE-1BB3-6CE5-10DF-B3BC52A4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AC2675-B374-40EB-14CF-7DE753491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B1923-1B49-3AD8-6AED-BD0C8791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011B6A-2A04-0990-421C-332281AA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A559A-CD31-6BA0-C18D-AD2E0CC2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73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5B0C1-75D3-EAF9-757B-E7150E04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6D94D-48BD-EC1C-1523-4DA3A7DFF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969453-7D35-0E6C-0860-C00FE034E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686A4C-2A70-6596-92B0-6AFE55D1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C9F61E-2972-3BBB-1E7B-D4FCFFE2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F54064-3F07-84C9-D965-97143F30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0854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C69ED-9BBD-84B5-3872-F23C3BB6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4E6BD-A695-B9F6-68E4-57400CE49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959624-CDD5-E75C-6C54-5A2BD27E1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DCB60A-FF8B-F477-6A10-DBA918691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EBD385-B567-99A8-8A69-5B2DD199A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68C0FE-CF11-6823-6CD5-78BB15D8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B70866-2B8B-884F-DB2A-2979F38B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008DD9-DF4E-2A16-BA88-28EB3C50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1947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31DF1-B418-43E5-AA6C-E9F66A0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1D04784-3B80-9185-735C-43D77FC9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659B99-85CC-A69C-8798-DE6D4F37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63477D-5894-9F4F-4411-B6B4318A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763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F40E6C-90BA-6AB0-DA4E-01C31B1B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E7907D-7E3C-7AA2-7124-B405C633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354CE3-93A6-DA7D-D718-6BCDF924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116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FF167-E94A-3FEE-04C0-240FCD68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DD69C-D884-6CBD-B8ED-9E5871968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404ABD-864A-5363-5C1F-985224FA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61E48D-5BC5-A8A2-88A1-CF10870D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345E17-4212-AC9B-8EA0-4ABED6B3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DCD5D5-92B4-9284-BEEB-F8024817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8817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36C37-AA21-EB27-51FB-CCB28085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E47BA7-DB5B-0778-637B-E9297248D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AC9D4-C65F-4ADE-AB68-EE027AF8B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7D8387-DE1F-AE47-40B4-B1B04FF8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2C3ED8-E0A9-6C77-310C-251E5F8B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8529D8-D08E-CE66-7648-06C147DA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719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EB7F56-6148-2994-157C-9D96299C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D94B12-DE7D-6FC5-41DF-3ACE22258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DF9D3-98B3-BCA6-38CF-B56DA0039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89FF-3A09-46E8-92DF-7CF4C2DD931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F9772-685C-2453-76E9-FBC11E664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4B195-3ECC-C11F-AD4B-1A3F0CEE9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9EBF-FE23-4B7B-86B7-7A24FA7D163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09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7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8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9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0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hyperlink" Target="http://chemistry.stackexchange.com/questions/31617/why-is-omega-3-a-polyunsaturated-and-not-a-monounsaturated-fatty-aci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6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4E0BFFC-D05E-B6DD-FFFF-5C0844E28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734235"/>
            <a:ext cx="9231410" cy="3542045"/>
          </a:xfrm>
        </p:spPr>
        <p:txBody>
          <a:bodyPr anchor="b">
            <a:noAutofit/>
          </a:bodyPr>
          <a:lstStyle/>
          <a:p>
            <a:pPr algn="l"/>
            <a:r>
              <a:rPr lang="fr-CA" sz="96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Les oméga-3 et le déclin cognitif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FBDED-74CC-02F3-FE78-A79BCEA66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733286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fr-CA" dirty="0"/>
              <a:t>Antoine Bernier - GMF-U Notre-Dame</a:t>
            </a:r>
          </a:p>
          <a:p>
            <a:pPr algn="l"/>
            <a:r>
              <a:rPr lang="fr-CA" dirty="0"/>
              <a:t>Supervisé par Dr Karazivan</a:t>
            </a:r>
          </a:p>
          <a:p>
            <a:pPr algn="l"/>
            <a:r>
              <a:rPr lang="fr-CA" dirty="0"/>
              <a:t>2 juin 2023 </a:t>
            </a:r>
          </a:p>
        </p:txBody>
      </p:sp>
    </p:spTree>
    <p:extLst>
      <p:ext uri="{BB962C8B-B14F-4D97-AF65-F5344CB8AC3E}">
        <p14:creationId xmlns:p14="http://schemas.microsoft.com/office/powerpoint/2010/main" val="48361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FEFA28-DF95-B7A3-DC69-F3A099231A3E}"/>
              </a:ext>
            </a:extLst>
          </p:cNvPr>
          <p:cNvSpPr/>
          <p:nvPr/>
        </p:nvSpPr>
        <p:spPr>
          <a:xfrm>
            <a:off x="628367" y="4100143"/>
            <a:ext cx="6676894" cy="2324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22860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#1</a:t>
            </a:r>
            <a:br>
              <a:rPr lang="en-CA" sz="3200" dirty="0"/>
            </a:br>
            <a:r>
              <a:rPr lang="en-CA" sz="2000" dirty="0" err="1"/>
              <a:t>Méta</a:t>
            </a:r>
            <a:r>
              <a:rPr lang="en-CA" sz="2000" dirty="0"/>
              <a:t>-analyse</a:t>
            </a:r>
            <a:endParaRPr lang="fr-CA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EC24A7-3378-77F4-C6B9-D5A72BFB5E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140" b="26983"/>
          <a:stretch/>
        </p:blipFill>
        <p:spPr>
          <a:xfrm>
            <a:off x="3273876" y="263966"/>
            <a:ext cx="8656062" cy="10532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9F7399-2B02-9ADB-092A-9CCDE68BDA9A}"/>
              </a:ext>
            </a:extLst>
          </p:cNvPr>
          <p:cNvSpPr/>
          <p:nvPr/>
        </p:nvSpPr>
        <p:spPr>
          <a:xfrm>
            <a:off x="3200400" y="104774"/>
            <a:ext cx="8729538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B66FAF3-952D-DABD-B158-85E5073FAE3A}"/>
              </a:ext>
            </a:extLst>
          </p:cNvPr>
          <p:cNvSpPr txBox="1"/>
          <p:nvPr/>
        </p:nvSpPr>
        <p:spPr>
          <a:xfrm>
            <a:off x="3371850" y="1371600"/>
            <a:ext cx="84772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Par Alex et al. – Publié en 2019 dans </a:t>
            </a:r>
            <a:r>
              <a:rPr lang="fr-CA" i="1" dirty="0"/>
              <a:t>Nutrition </a:t>
            </a:r>
            <a:r>
              <a:rPr lang="fr-CA" i="1" dirty="0" err="1"/>
              <a:t>Reviews</a:t>
            </a:r>
            <a:endParaRPr lang="fr-CA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73949-1EB7-E95C-856D-E63D77C19BA7}"/>
              </a:ext>
            </a:extLst>
          </p:cNvPr>
          <p:cNvSpPr/>
          <p:nvPr/>
        </p:nvSpPr>
        <p:spPr>
          <a:xfrm>
            <a:off x="7742583" y="2191190"/>
            <a:ext cx="4037937" cy="1056796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Force</a:t>
            </a:r>
          </a:p>
          <a:p>
            <a:r>
              <a:rPr lang="fr-CA" dirty="0">
                <a:solidFill>
                  <a:schemeClr val="tx1"/>
                </a:solidFill>
              </a:rPr>
              <a:t>Recensement de plusieurs ECR basés sur la question clinique </a:t>
            </a:r>
          </a:p>
        </p:txBody>
      </p:sp>
      <p:sp>
        <p:nvSpPr>
          <p:cNvPr id="4" name="Rectangle 3" descr="vv">
            <a:extLst>
              <a:ext uri="{FF2B5EF4-FFF2-40B4-BE49-F238E27FC236}">
                <a16:creationId xmlns:a16="http://schemas.microsoft.com/office/drawing/2014/main" id="{AB8AD609-60E5-D63F-DFC2-D81D744B4FE7}"/>
              </a:ext>
            </a:extLst>
          </p:cNvPr>
          <p:cNvSpPr/>
          <p:nvPr/>
        </p:nvSpPr>
        <p:spPr>
          <a:xfrm>
            <a:off x="7742583" y="3546016"/>
            <a:ext cx="4037937" cy="277004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Limitations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variation entre les études par rapport </a:t>
            </a:r>
            <a:r>
              <a:rPr lang="en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l’âge des participants, aux doses d’oméga-3 utilisées et à la durée des études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primaire 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études incluses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Biais de publication importants pour plusieurs issues secondaires</a:t>
            </a:r>
            <a:endParaRPr lang="en-C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0FFA8D71-235F-716A-2F01-550C67713836}"/>
              </a:ext>
            </a:extLst>
          </p:cNvPr>
          <p:cNvSpPr txBox="1">
            <a:spLocks/>
          </p:cNvSpPr>
          <p:nvPr/>
        </p:nvSpPr>
        <p:spPr>
          <a:xfrm>
            <a:off x="2031463" y="2058080"/>
            <a:ext cx="5134802" cy="201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en-CA" sz="1800" b="1" dirty="0" err="1">
                <a:effectLst/>
              </a:rPr>
              <a:t>Résultats</a:t>
            </a:r>
            <a:endParaRPr lang="en-CA" sz="1800" b="1" dirty="0">
              <a:effectLst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en-CA" sz="1800" u="sng" dirty="0">
                <a:effectLst/>
              </a:rPr>
              <a:t>Score global</a:t>
            </a:r>
            <a:r>
              <a:rPr lang="en-CA" sz="1800" dirty="0">
                <a:effectLst/>
              </a:rPr>
              <a:t>: Hedge 0.01 (IC 95%: -0.128 – 0.151, p = 0.870). I</a:t>
            </a:r>
            <a:r>
              <a:rPr lang="en-CA" sz="1800" baseline="30000" dirty="0">
                <a:effectLst/>
              </a:rPr>
              <a:t>2</a:t>
            </a:r>
            <a:r>
              <a:rPr lang="en-CA" sz="1800" dirty="0">
                <a:effectLst/>
              </a:rPr>
              <a:t> = 0.00, Q = 0.054.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en-CA" sz="1800" u="sng" dirty="0">
                <a:effectLst/>
              </a:rPr>
              <a:t>Mémoire</a:t>
            </a:r>
            <a:r>
              <a:rPr lang="en-CA" sz="1800" dirty="0">
                <a:effectLst/>
              </a:rPr>
              <a:t>: Hedge 0.31 (IC 95%: 0.104-0.516, p = 0.003). I</a:t>
            </a:r>
            <a:r>
              <a:rPr lang="en-CA" sz="1800" baseline="30000" dirty="0">
                <a:effectLst/>
              </a:rPr>
              <a:t>2</a:t>
            </a:r>
            <a:r>
              <a:rPr lang="en-CA" sz="1800" dirty="0">
                <a:effectLst/>
              </a:rPr>
              <a:t> = 80.57, Q = 72.06.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CA" sz="18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E51F364-6E4D-FD80-80B4-39FEA78C3E90}"/>
              </a:ext>
            </a:extLst>
          </p:cNvPr>
          <p:cNvSpPr txBox="1">
            <a:spLocks/>
          </p:cNvSpPr>
          <p:nvPr/>
        </p:nvSpPr>
        <p:spPr>
          <a:xfrm>
            <a:off x="723552" y="4193008"/>
            <a:ext cx="6486524" cy="21396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sz="3600" b="1" dirty="0"/>
              <a:t>Conclusion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dirty="0"/>
              <a:t>Aucune différence statistiquement significative au niveau de la cognition globale, mais légère amélioration statistiquement significative au niveau de la mémoire. 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6FBBA33-BA77-E5CB-42B5-104B700B28BC}"/>
              </a:ext>
            </a:extLst>
          </p:cNvPr>
          <p:cNvSpPr/>
          <p:nvPr/>
        </p:nvSpPr>
        <p:spPr>
          <a:xfrm>
            <a:off x="535125" y="2167793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Graphique 16" descr="Graphique de tendance à la baisse avec un remplissage uni">
            <a:extLst>
              <a:ext uri="{FF2B5EF4-FFF2-40B4-BE49-F238E27FC236}">
                <a16:creationId xmlns:a16="http://schemas.microsoft.com/office/drawing/2014/main" id="{3FB1FCBE-C3E0-4CCB-6A70-2347AB5C7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552" y="23105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0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#2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0F39C0F-AC25-946E-EF5F-8C682F2F39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96" b="26773"/>
          <a:stretch/>
        </p:blipFill>
        <p:spPr>
          <a:xfrm>
            <a:off x="3648075" y="254970"/>
            <a:ext cx="6547847" cy="10794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2310D0-5A30-FDEB-7E2E-AE10DFACB75F}"/>
              </a:ext>
            </a:extLst>
          </p:cNvPr>
          <p:cNvSpPr/>
          <p:nvPr/>
        </p:nvSpPr>
        <p:spPr>
          <a:xfrm>
            <a:off x="3514725" y="104774"/>
            <a:ext cx="8422171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0A912E-1FBB-E321-370C-C05DDFF4EAB5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</a:t>
            </a:r>
            <a:r>
              <a:rPr lang="fr-CA" sz="1600" dirty="0" err="1"/>
              <a:t>Cukierman-Yaffe</a:t>
            </a:r>
            <a:r>
              <a:rPr lang="fr-CA" sz="1600" dirty="0"/>
              <a:t> et al. – Publié en juin 2014 dans </a:t>
            </a:r>
            <a:r>
              <a:rPr lang="fr-CA" sz="1600" i="1" dirty="0"/>
              <a:t>The Lancet – </a:t>
            </a:r>
            <a:r>
              <a:rPr lang="fr-CA" sz="1600" i="1" dirty="0" err="1"/>
              <a:t>Diabetes</a:t>
            </a:r>
            <a:r>
              <a:rPr lang="fr-CA" sz="1600" i="1" dirty="0"/>
              <a:t> &amp; </a:t>
            </a:r>
            <a:r>
              <a:rPr lang="fr-CA" sz="1600" i="1" dirty="0" err="1"/>
              <a:t>Endocrinology</a:t>
            </a:r>
            <a:endParaRPr lang="fr-CA" sz="1600" i="1" dirty="0"/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C376E61A-AA61-7902-B257-74235C8AFBAC}"/>
              </a:ext>
            </a:extLst>
          </p:cNvPr>
          <p:cNvSpPr txBox="1">
            <a:spLocks/>
          </p:cNvSpPr>
          <p:nvPr/>
        </p:nvSpPr>
        <p:spPr>
          <a:xfrm>
            <a:off x="2051147" y="2310611"/>
            <a:ext cx="3822978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Population</a:t>
            </a:r>
            <a:endParaRPr lang="fr-CA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Participants de plus de 50 ans avec des </a:t>
            </a:r>
            <a:r>
              <a:rPr lang="fr-CA" sz="160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dysglycémies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ayant des </a:t>
            </a:r>
            <a:r>
              <a:rPr lang="fr-CA" sz="160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FdR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pour des événements cardiovasculaires</a:t>
            </a:r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 HbA1c     &lt; 9 et ne prenant pas d’insuline.</a:t>
            </a:r>
            <a:endParaRPr lang="fr-C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Issus de 40 pays différents.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5" name="Espace réservé du contenu 2">
            <a:extLst>
              <a:ext uri="{FF2B5EF4-FFF2-40B4-BE49-F238E27FC236}">
                <a16:creationId xmlns:a16="http://schemas.microsoft.com/office/drawing/2014/main" id="{DA2D2EF3-7543-31C0-C6A4-5294524AEEDC}"/>
              </a:ext>
            </a:extLst>
          </p:cNvPr>
          <p:cNvSpPr txBox="1">
            <a:spLocks/>
          </p:cNvSpPr>
          <p:nvPr/>
        </p:nvSpPr>
        <p:spPr>
          <a:xfrm>
            <a:off x="2051147" y="4742088"/>
            <a:ext cx="3706881" cy="14869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b="1" dirty="0">
                <a:solidFill>
                  <a:srgbClr val="000000"/>
                </a:solidFill>
              </a:rPr>
              <a:t>Intervention</a:t>
            </a:r>
          </a:p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u="sng" dirty="0">
                <a:solidFill>
                  <a:srgbClr val="000000"/>
                </a:solidFill>
              </a:rPr>
              <a:t>Quatre groupes</a:t>
            </a:r>
            <a:r>
              <a:rPr lang="fr-CA" sz="1600" dirty="0">
                <a:solidFill>
                  <a:srgbClr val="000000"/>
                </a:solidFill>
              </a:rPr>
              <a:t>: </a:t>
            </a:r>
          </a:p>
          <a:p>
            <a:pPr algn="l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</a:rPr>
              <a:t>Insuline basale </a:t>
            </a:r>
            <a:r>
              <a:rPr lang="fr-CA" sz="1600" i="0" u="none" strike="noStrike" kern="1200" dirty="0" err="1">
                <a:solidFill>
                  <a:srgbClr val="000000"/>
                </a:solidFill>
                <a:effectLst/>
              </a:rPr>
              <a:t>glargine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</a:rPr>
              <a:t>  vs. soins standards diabétiques.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</a:p>
          <a:p>
            <a:pPr algn="l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dirty="0">
                <a:solidFill>
                  <a:srgbClr val="000000"/>
                </a:solidFill>
              </a:rPr>
              <a:t>O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</a:rPr>
              <a:t>méga-3 (1g/j)</a:t>
            </a:r>
            <a:r>
              <a:rPr lang="en-CA" sz="1600" dirty="0"/>
              <a:t> vs. 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</a:rPr>
              <a:t>placebo</a:t>
            </a:r>
            <a:endParaRPr lang="en-CA" sz="1600" i="0" u="none" strike="noStrike" dirty="0">
              <a:effectLst/>
            </a:endParaRPr>
          </a:p>
        </p:txBody>
      </p:sp>
      <p:sp>
        <p:nvSpPr>
          <p:cNvPr id="39" name="Espace réservé du contenu 2">
            <a:extLst>
              <a:ext uri="{FF2B5EF4-FFF2-40B4-BE49-F238E27FC236}">
                <a16:creationId xmlns:a16="http://schemas.microsoft.com/office/drawing/2014/main" id="{78BAEED0-416F-D109-0D75-A10A16AA35C1}"/>
              </a:ext>
            </a:extLst>
          </p:cNvPr>
          <p:cNvSpPr txBox="1">
            <a:spLocks/>
          </p:cNvSpPr>
          <p:nvPr/>
        </p:nvSpPr>
        <p:spPr>
          <a:xfrm>
            <a:off x="7647343" y="2186976"/>
            <a:ext cx="4106223" cy="23234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r>
              <a:rPr lang="fr-CA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Issues primaires</a:t>
            </a:r>
            <a:endParaRPr lang="fr-CA" sz="160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Effet de l’insuline </a:t>
            </a:r>
            <a:r>
              <a:rPr lang="fr-CA" sz="160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glargine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ou des oméga-3 sur les fonctions cognitives</a:t>
            </a:r>
            <a:endParaRPr lang="fr-C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hangement annuel des résultats des tests </a:t>
            </a:r>
            <a:endParaRPr lang="fr-C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éveloppement de probable dysfonction cognitive </a:t>
            </a: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endParaRPr lang="fr-CA" sz="160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Étude sur 6.2 ans, utilisant MMSE et DSS comme outils diagnostiques.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2" name="Espace réservé du contenu 2">
            <a:extLst>
              <a:ext uri="{FF2B5EF4-FFF2-40B4-BE49-F238E27FC236}">
                <a16:creationId xmlns:a16="http://schemas.microsoft.com/office/drawing/2014/main" id="{F1DA6115-07CD-979D-4134-32DFB5E6FFCD}"/>
              </a:ext>
            </a:extLst>
          </p:cNvPr>
          <p:cNvSpPr txBox="1">
            <a:spLocks/>
          </p:cNvSpPr>
          <p:nvPr/>
        </p:nvSpPr>
        <p:spPr>
          <a:xfrm>
            <a:off x="7647343" y="4959561"/>
            <a:ext cx="3678612" cy="102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Analyse</a:t>
            </a:r>
          </a:p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Intention de traitement (+ analyse de sensibilité pour DSS)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2A99C9-9AEF-BB28-C265-17039B64864F}"/>
              </a:ext>
            </a:extLst>
          </p:cNvPr>
          <p:cNvSpPr/>
          <p:nvPr/>
        </p:nvSpPr>
        <p:spPr>
          <a:xfrm>
            <a:off x="582156" y="4831631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5EA4622-ADE8-6CAB-2A30-EFC5F19670E4}"/>
              </a:ext>
            </a:extLst>
          </p:cNvPr>
          <p:cNvSpPr/>
          <p:nvPr/>
        </p:nvSpPr>
        <p:spPr>
          <a:xfrm>
            <a:off x="575357" y="235595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Graphique 9" descr="Enfants avec un remplissage uni">
            <a:extLst>
              <a:ext uri="{FF2B5EF4-FFF2-40B4-BE49-F238E27FC236}">
                <a16:creationId xmlns:a16="http://schemas.microsoft.com/office/drawing/2014/main" id="{3AD02353-D9B5-FDE1-C291-F1EEC3F360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52" y="2590821"/>
            <a:ext cx="838179" cy="838179"/>
          </a:xfrm>
          <a:prstGeom prst="rect">
            <a:avLst/>
          </a:prstGeom>
        </p:spPr>
      </p:pic>
      <p:pic>
        <p:nvPicPr>
          <p:cNvPr id="12" name="Graphique 11" descr="Médecine avec un remplissage uni">
            <a:extLst>
              <a:ext uri="{FF2B5EF4-FFF2-40B4-BE49-F238E27FC236}">
                <a16:creationId xmlns:a16="http://schemas.microsoft.com/office/drawing/2014/main" id="{6A7EA09E-D833-F08B-33B8-BAEF6E8967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6045" y="5068925"/>
            <a:ext cx="833322" cy="83332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FBE703B0-BD9E-1157-4C2F-D29A264DDAA1}"/>
              </a:ext>
            </a:extLst>
          </p:cNvPr>
          <p:cNvSpPr txBox="1"/>
          <p:nvPr/>
        </p:nvSpPr>
        <p:spPr>
          <a:xfrm>
            <a:off x="407479" y="3695797"/>
            <a:ext cx="16436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rtl="0" eaLnBrk="1" fontAlgn="t" latinLnBrk="0" hangingPunct="1">
              <a:spcBef>
                <a:spcPts val="0"/>
              </a:spcBef>
              <a:buNone/>
            </a:pP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n = 11 685 (MMSE)</a:t>
            </a:r>
          </a:p>
          <a:p>
            <a:pPr marL="0" indent="0" algn="ctr" rtl="0" eaLnBrk="1" fontAlgn="t" latinLnBrk="0" hangingPunct="1">
              <a:spcBef>
                <a:spcPts val="0"/>
              </a:spcBef>
              <a:buNone/>
            </a:pP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n = 3392 (DSS) </a:t>
            </a:r>
            <a:endParaRPr lang="en-CA" sz="14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BBDF8A6-FE8B-BEEF-7BBA-00EB10C5C74A}"/>
              </a:ext>
            </a:extLst>
          </p:cNvPr>
          <p:cNvSpPr/>
          <p:nvPr/>
        </p:nvSpPr>
        <p:spPr>
          <a:xfrm>
            <a:off x="6241236" y="23736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2FB6646-1A92-13F3-DBB5-76747031B837}"/>
              </a:ext>
            </a:extLst>
          </p:cNvPr>
          <p:cNvSpPr/>
          <p:nvPr/>
        </p:nvSpPr>
        <p:spPr>
          <a:xfrm>
            <a:off x="6253608" y="4849598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Graphique 17" descr="Recherche avec un remplissage uni">
            <a:extLst>
              <a:ext uri="{FF2B5EF4-FFF2-40B4-BE49-F238E27FC236}">
                <a16:creationId xmlns:a16="http://schemas.microsoft.com/office/drawing/2014/main" id="{9171719D-9B93-FEC4-6535-1857C1EFB7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1865" y="2600462"/>
            <a:ext cx="831773" cy="831773"/>
          </a:xfrm>
          <a:prstGeom prst="rect">
            <a:avLst/>
          </a:prstGeom>
        </p:spPr>
      </p:pic>
      <p:pic>
        <p:nvPicPr>
          <p:cNvPr id="19" name="Graphique 18" descr="Presse-papiers vérifié avec un remplissage uni">
            <a:extLst>
              <a:ext uri="{FF2B5EF4-FFF2-40B4-BE49-F238E27FC236}">
                <a16:creationId xmlns:a16="http://schemas.microsoft.com/office/drawing/2014/main" id="{B8872DA4-5EB0-5E82-FA1C-630079D025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7992" y="50143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50447-6072-4F2F-80AF-FFD0F14A87C3}"/>
              </a:ext>
            </a:extLst>
          </p:cNvPr>
          <p:cNvSpPr/>
          <p:nvPr/>
        </p:nvSpPr>
        <p:spPr>
          <a:xfrm>
            <a:off x="628367" y="3918954"/>
            <a:ext cx="6676894" cy="25056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#2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0F39C0F-AC25-946E-EF5F-8C682F2F39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96" b="26773"/>
          <a:stretch/>
        </p:blipFill>
        <p:spPr>
          <a:xfrm>
            <a:off x="3648075" y="254970"/>
            <a:ext cx="6547847" cy="10794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2310D0-5A30-FDEB-7E2E-AE10DFACB75F}"/>
              </a:ext>
            </a:extLst>
          </p:cNvPr>
          <p:cNvSpPr/>
          <p:nvPr/>
        </p:nvSpPr>
        <p:spPr>
          <a:xfrm>
            <a:off x="3514725" y="104774"/>
            <a:ext cx="8422171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0A912E-1FBB-E321-370C-C05DDFF4EAB5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</a:t>
            </a:r>
            <a:r>
              <a:rPr lang="fr-CA" sz="1600" dirty="0" err="1"/>
              <a:t>Cukierman-Yaffe</a:t>
            </a:r>
            <a:r>
              <a:rPr lang="fr-CA" sz="1600" dirty="0"/>
              <a:t> et al. – Publié en juin 2014 dans </a:t>
            </a:r>
            <a:r>
              <a:rPr lang="fr-CA" sz="1600" i="1" dirty="0"/>
              <a:t>The Lancet – </a:t>
            </a:r>
            <a:r>
              <a:rPr lang="fr-CA" sz="1600" i="1" dirty="0" err="1"/>
              <a:t>Diabetes</a:t>
            </a:r>
            <a:r>
              <a:rPr lang="fr-CA" sz="1600" i="1" dirty="0"/>
              <a:t> &amp; </a:t>
            </a:r>
            <a:r>
              <a:rPr lang="fr-CA" sz="1600" i="1" dirty="0" err="1"/>
              <a:t>Endocrinology</a:t>
            </a:r>
            <a:endParaRPr lang="fr-CA" sz="16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C06BF6-EE48-EB62-C195-4B1861FD493B}"/>
              </a:ext>
            </a:extLst>
          </p:cNvPr>
          <p:cNvSpPr/>
          <p:nvPr/>
        </p:nvSpPr>
        <p:spPr>
          <a:xfrm>
            <a:off x="7881730" y="2346342"/>
            <a:ext cx="3898790" cy="1560669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Forces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800" dirty="0">
                <a:solidFill>
                  <a:schemeClr val="tx1"/>
                </a:solidFill>
                <a:effectLst/>
              </a:rPr>
              <a:t>ECR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1"/>
                </a:solidFill>
              </a:rPr>
              <a:t>G</a:t>
            </a:r>
            <a:r>
              <a:rPr lang="fr-CA" sz="1800" dirty="0">
                <a:solidFill>
                  <a:schemeClr val="tx1"/>
                </a:solidFill>
                <a:effectLst/>
              </a:rPr>
              <a:t>rand échantillon </a:t>
            </a:r>
            <a:endParaRPr lang="fr-CA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800" dirty="0">
                <a:solidFill>
                  <a:schemeClr val="tx1"/>
                </a:solidFill>
                <a:effectLst/>
              </a:rPr>
              <a:t>Longue durée de suivi</a:t>
            </a:r>
            <a:endParaRPr lang="fr-CA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1"/>
                </a:solidFill>
              </a:rPr>
              <a:t>Données de </a:t>
            </a:r>
            <a:r>
              <a:rPr lang="fr-CA" dirty="0">
                <a:solidFill>
                  <a:schemeClr val="tx1"/>
                </a:solidFill>
              </a:rPr>
              <a:t>p</a:t>
            </a:r>
            <a:r>
              <a:rPr lang="fr-CA">
                <a:solidFill>
                  <a:schemeClr val="tx1"/>
                </a:solidFill>
              </a:rPr>
              <a:t>lusieurs </a:t>
            </a:r>
            <a:r>
              <a:rPr lang="fr-CA" dirty="0">
                <a:solidFill>
                  <a:schemeClr val="tx1"/>
                </a:solidFill>
              </a:rPr>
              <a:t>pays</a:t>
            </a:r>
          </a:p>
        </p:txBody>
      </p:sp>
      <p:sp>
        <p:nvSpPr>
          <p:cNvPr id="12" name="Rectangle 11" descr="vv">
            <a:extLst>
              <a:ext uri="{FF2B5EF4-FFF2-40B4-BE49-F238E27FC236}">
                <a16:creationId xmlns:a16="http://schemas.microsoft.com/office/drawing/2014/main" id="{E3E04B7D-23BD-4090-3010-53A528A921EB}"/>
              </a:ext>
            </a:extLst>
          </p:cNvPr>
          <p:cNvSpPr/>
          <p:nvPr/>
        </p:nvSpPr>
        <p:spPr>
          <a:xfrm>
            <a:off x="7881730" y="4193606"/>
            <a:ext cx="3898790" cy="195637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Limitations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800" dirty="0">
                <a:solidFill>
                  <a:schemeClr val="tx1"/>
                </a:solidFill>
                <a:effectLst/>
              </a:rPr>
              <a:t>Population jeune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1"/>
                </a:solidFill>
              </a:rPr>
              <a:t>D</a:t>
            </a:r>
            <a:r>
              <a:rPr lang="fr-CA" sz="1800" dirty="0">
                <a:solidFill>
                  <a:schemeClr val="tx1"/>
                </a:solidFill>
                <a:effectLst/>
              </a:rPr>
              <a:t>eux tests cognitifs utilisés</a:t>
            </a:r>
            <a:endParaRPr lang="fr-CA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800" dirty="0">
                <a:solidFill>
                  <a:schemeClr val="tx1"/>
                </a:solidFill>
                <a:effectLst/>
              </a:rPr>
              <a:t>P</a:t>
            </a:r>
            <a:r>
              <a:rPr lang="en-CA" sz="1800" dirty="0" err="1">
                <a:solidFill>
                  <a:schemeClr val="tx1"/>
                </a:solidFill>
                <a:effectLst/>
              </a:rPr>
              <a:t>atients</a:t>
            </a:r>
            <a:r>
              <a:rPr lang="en-CA" sz="1800" dirty="0">
                <a:solidFill>
                  <a:schemeClr val="tx1"/>
                </a:solidFill>
                <a:effectLst/>
              </a:rPr>
              <a:t> </a:t>
            </a:r>
            <a:r>
              <a:rPr lang="en-CA" sz="1800" dirty="0" err="1">
                <a:solidFill>
                  <a:schemeClr val="tx1"/>
                </a:solidFill>
                <a:effectLst/>
              </a:rPr>
              <a:t>diabétiques</a:t>
            </a:r>
            <a:r>
              <a:rPr lang="en-CA" sz="1800" dirty="0">
                <a:solidFill>
                  <a:schemeClr val="tx1"/>
                </a:solidFill>
                <a:effectLst/>
              </a:rPr>
              <a:t> (</a:t>
            </a:r>
            <a:r>
              <a:rPr lang="en-CA" sz="1800" dirty="0" err="1">
                <a:solidFill>
                  <a:schemeClr val="tx1"/>
                </a:solidFill>
                <a:effectLst/>
              </a:rPr>
              <a:t>davantage</a:t>
            </a:r>
            <a:r>
              <a:rPr lang="en-CA" sz="1800" dirty="0">
                <a:solidFill>
                  <a:schemeClr val="tx1"/>
                </a:solidFill>
                <a:effectLst/>
              </a:rPr>
              <a:t> de </a:t>
            </a:r>
            <a:r>
              <a:rPr lang="en-CA" sz="1800" dirty="0" err="1">
                <a:solidFill>
                  <a:schemeClr val="tx1"/>
                </a:solidFill>
                <a:effectLst/>
              </a:rPr>
              <a:t>FdR</a:t>
            </a:r>
            <a:r>
              <a:rPr lang="en-CA" sz="1800" dirty="0">
                <a:solidFill>
                  <a:schemeClr val="tx1"/>
                </a:solidFill>
                <a:effectLst/>
              </a:rPr>
              <a:t> </a:t>
            </a:r>
            <a:r>
              <a:rPr lang="en-CA" sz="1800" dirty="0" err="1">
                <a:solidFill>
                  <a:schemeClr val="tx1"/>
                </a:solidFill>
                <a:effectLst/>
              </a:rPr>
              <a:t>cognitifs</a:t>
            </a:r>
            <a:r>
              <a:rPr lang="en-CA" sz="1800" dirty="0">
                <a:solidFill>
                  <a:schemeClr val="tx1"/>
                </a:solidFill>
                <a:effectLst/>
              </a:rPr>
              <a:t>?)</a:t>
            </a:r>
            <a:endParaRPr lang="en-C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AEDF8840-F90C-0649-A90C-4431F2EFACD4}"/>
              </a:ext>
            </a:extLst>
          </p:cNvPr>
          <p:cNvSpPr txBox="1">
            <a:spLocks/>
          </p:cNvSpPr>
          <p:nvPr/>
        </p:nvSpPr>
        <p:spPr>
          <a:xfrm>
            <a:off x="2045309" y="2124326"/>
            <a:ext cx="4292484" cy="1411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None/>
            </a:pPr>
            <a:r>
              <a:rPr lang="en-CA" sz="1800" b="1" dirty="0" err="1">
                <a:effectLst/>
              </a:rPr>
              <a:t>Résultats</a:t>
            </a:r>
            <a:endParaRPr lang="en-CA" sz="1800" b="1" dirty="0">
              <a:effectLst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CA" sz="1800" dirty="0">
                <a:effectLst/>
              </a:rPr>
              <a:t>Intervention oméga-3 vs. placebo: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en-CA" sz="1800" dirty="0">
                <a:effectLst/>
              </a:rPr>
              <a:t>- MMSE: différence de -0.0015 (p = 0.87)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en-CA" sz="1800" dirty="0"/>
              <a:t>- DSS: différence de -0.0701 (p = 0.47)</a:t>
            </a:r>
            <a:endParaRPr lang="en-CA" sz="1800" dirty="0">
              <a:effectLst/>
            </a:endParaRP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E7D1AB29-AE7F-07BE-8598-2D66F4D7A61B}"/>
              </a:ext>
            </a:extLst>
          </p:cNvPr>
          <p:cNvSpPr txBox="1">
            <a:spLocks/>
          </p:cNvSpPr>
          <p:nvPr/>
        </p:nvSpPr>
        <p:spPr>
          <a:xfrm>
            <a:off x="720238" y="4117734"/>
            <a:ext cx="6493151" cy="2372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3600" b="1" dirty="0"/>
              <a:t>Conclusion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A" sz="3200" dirty="0"/>
              <a:t>Aucune différence statistiquement et cliniquement significative.</a:t>
            </a:r>
            <a:endParaRPr lang="fr-CA" sz="16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02297FB-DEEA-0AAF-02B9-D3BCF53D2B46}"/>
              </a:ext>
            </a:extLst>
          </p:cNvPr>
          <p:cNvSpPr/>
          <p:nvPr/>
        </p:nvSpPr>
        <p:spPr>
          <a:xfrm>
            <a:off x="628367" y="2176588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9" name="Graphique 8" descr="Graphique de tendance à la baisse avec un remplissage uni">
            <a:extLst>
              <a:ext uri="{FF2B5EF4-FFF2-40B4-BE49-F238E27FC236}">
                <a16:creationId xmlns:a16="http://schemas.microsoft.com/office/drawing/2014/main" id="{E0E07593-1794-D3FC-9E29-EF1D8E8B8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794" y="23193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71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fr-CA" sz="3200" b="1" dirty="0"/>
              <a:t>Article #3</a:t>
            </a:r>
            <a:br>
              <a:rPr lang="fr-CA" sz="3200" dirty="0"/>
            </a:br>
            <a:r>
              <a:rPr lang="fr-CA" sz="2000" dirty="0"/>
              <a:t>Essai clinique randomisé</a:t>
            </a:r>
            <a:endParaRPr lang="fr-CA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C1CE95-1290-F5EF-0A85-33270D8761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544" b="32138"/>
          <a:stretch/>
        </p:blipFill>
        <p:spPr>
          <a:xfrm>
            <a:off x="3629025" y="217790"/>
            <a:ext cx="7496175" cy="12482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4FCD900-02B6-1D99-C2A0-E3B3103D97A8}"/>
              </a:ext>
            </a:extLst>
          </p:cNvPr>
          <p:cNvSpPr/>
          <p:nvPr/>
        </p:nvSpPr>
        <p:spPr>
          <a:xfrm>
            <a:off x="3514725" y="104774"/>
            <a:ext cx="8392353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A9BAB0-7826-622A-E513-40890A621EE1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Andrieu et al. – Publié en mars 2017 dans </a:t>
            </a:r>
            <a:r>
              <a:rPr lang="fr-CA" sz="1600" i="1" dirty="0"/>
              <a:t>The Lancet – </a:t>
            </a:r>
            <a:r>
              <a:rPr lang="fr-CA" sz="1600" i="1" dirty="0" err="1"/>
              <a:t>Neurology</a:t>
            </a:r>
            <a:endParaRPr lang="fr-CA" sz="1600" i="1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EA6AB1E-F40E-FBCC-8A11-DB251FD68E90}"/>
              </a:ext>
            </a:extLst>
          </p:cNvPr>
          <p:cNvSpPr txBox="1">
            <a:spLocks/>
          </p:cNvSpPr>
          <p:nvPr/>
        </p:nvSpPr>
        <p:spPr>
          <a:xfrm>
            <a:off x="2032489" y="2310611"/>
            <a:ext cx="4012931" cy="207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de 70 ans et plus vivant en communauté (sans TNC), r</a:t>
            </a:r>
            <a:r>
              <a:rPr lang="en-CA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ecrutés</a:t>
            </a: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en-CA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</a:t>
            </a: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CA" sz="1600" i="0" u="none" strike="noStrike" dirty="0">
                <a:latin typeface="Calibri" panose="020F0502020204030204" pitchFamily="34" charset="0"/>
                <a:cs typeface="Times New Roman" panose="02020603050405020304" pitchFamily="18" charset="0"/>
              </a:rPr>
              <a:t>13 centres de mémoire en France et  à Monaco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6515EAEB-A140-5253-20C6-7D2E43F1F9F0}"/>
              </a:ext>
            </a:extLst>
          </p:cNvPr>
          <p:cNvSpPr txBox="1">
            <a:spLocks/>
          </p:cNvSpPr>
          <p:nvPr/>
        </p:nvSpPr>
        <p:spPr>
          <a:xfrm>
            <a:off x="1987061" y="4688601"/>
            <a:ext cx="3951332" cy="1629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endParaRPr lang="fr-CA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Quatre groupes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Intervention « multi-domaine » (entraînement cognitif, activité physique et nutrition) et oméga-3 (environ 1g/j), seul ou en combinaison</a:t>
            </a: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CA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fr-CA" sz="1600" i="0" u="none" strike="noStrike" dirty="0">
                <a:latin typeface="Calibri" panose="020F0502020204030204" pitchFamily="34" charset="0"/>
                <a:cs typeface="Times New Roman" panose="02020603050405020304" pitchFamily="18" charset="0"/>
              </a:rPr>
              <a:t>s. placebo)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69767A35-BD2D-F7BA-6C80-0B8FB318C5FE}"/>
              </a:ext>
            </a:extLst>
          </p:cNvPr>
          <p:cNvSpPr txBox="1">
            <a:spLocks/>
          </p:cNvSpPr>
          <p:nvPr/>
        </p:nvSpPr>
        <p:spPr>
          <a:xfrm>
            <a:off x="7799776" y="2155311"/>
            <a:ext cx="3969300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primaire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Changement du niveau de base cognitif à 36 mois selon un score Z composé de quatre tests cognitifs (MMSE, DSS et autres)</a:t>
            </a:r>
          </a:p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secondaires</a:t>
            </a: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composantes individuelles du score Z avec d’autres tests (dépression, fragilité, autonomie, etc.)</a:t>
            </a:r>
            <a:endParaRPr lang="fr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B4EC97E7-1D2B-2572-B921-0FC158A8DF57}"/>
              </a:ext>
            </a:extLst>
          </p:cNvPr>
          <p:cNvSpPr txBox="1">
            <a:spLocks/>
          </p:cNvSpPr>
          <p:nvPr/>
        </p:nvSpPr>
        <p:spPr>
          <a:xfrm>
            <a:off x="7799776" y="4816827"/>
            <a:ext cx="3969300" cy="1024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Intention de traitement modifié (participants ayant fait les tests au d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ébut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au moins une autre donnée post-début) + analyse per-protocole</a:t>
            </a:r>
            <a:endParaRPr lang="en-CA" sz="1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9BE9F86-5811-95E3-4626-E7AEF988AEC8}"/>
              </a:ext>
            </a:extLst>
          </p:cNvPr>
          <p:cNvSpPr/>
          <p:nvPr/>
        </p:nvSpPr>
        <p:spPr>
          <a:xfrm>
            <a:off x="528763" y="4816827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EEEC356A-B706-3C4B-6555-CE0BE6700656}"/>
              </a:ext>
            </a:extLst>
          </p:cNvPr>
          <p:cNvSpPr/>
          <p:nvPr/>
        </p:nvSpPr>
        <p:spPr>
          <a:xfrm>
            <a:off x="575357" y="235595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6" name="Graphique 25" descr="Enfants avec un remplissage uni">
            <a:extLst>
              <a:ext uri="{FF2B5EF4-FFF2-40B4-BE49-F238E27FC236}">
                <a16:creationId xmlns:a16="http://schemas.microsoft.com/office/drawing/2014/main" id="{25600982-440D-8D1D-2D9A-5FB181A81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52" y="2590821"/>
            <a:ext cx="838179" cy="838179"/>
          </a:xfrm>
          <a:prstGeom prst="rect">
            <a:avLst/>
          </a:prstGeom>
        </p:spPr>
      </p:pic>
      <p:pic>
        <p:nvPicPr>
          <p:cNvPr id="27" name="Graphique 26" descr="Médecine avec un remplissage uni">
            <a:extLst>
              <a:ext uri="{FF2B5EF4-FFF2-40B4-BE49-F238E27FC236}">
                <a16:creationId xmlns:a16="http://schemas.microsoft.com/office/drawing/2014/main" id="{518C1A72-DEFC-51EB-5BB0-7BBE8DD8CD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2652" y="5054121"/>
            <a:ext cx="833322" cy="833322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695F70D6-250D-AD2E-995D-D93AB3A6D964}"/>
              </a:ext>
            </a:extLst>
          </p:cNvPr>
          <p:cNvSpPr txBox="1"/>
          <p:nvPr/>
        </p:nvSpPr>
        <p:spPr>
          <a:xfrm>
            <a:off x="730908" y="3651440"/>
            <a:ext cx="1105766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CA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= 1680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28C63762-19E0-B602-A9A1-6F08F169C084}"/>
              </a:ext>
            </a:extLst>
          </p:cNvPr>
          <p:cNvSpPr/>
          <p:nvPr/>
        </p:nvSpPr>
        <p:spPr>
          <a:xfrm>
            <a:off x="6241236" y="23736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D5D193D-68F6-22BC-CA43-3C8716144144}"/>
              </a:ext>
            </a:extLst>
          </p:cNvPr>
          <p:cNvSpPr/>
          <p:nvPr/>
        </p:nvSpPr>
        <p:spPr>
          <a:xfrm>
            <a:off x="6253608" y="4849598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1" name="Graphique 30" descr="Recherche avec un remplissage uni">
            <a:extLst>
              <a:ext uri="{FF2B5EF4-FFF2-40B4-BE49-F238E27FC236}">
                <a16:creationId xmlns:a16="http://schemas.microsoft.com/office/drawing/2014/main" id="{0CCCFC4B-7023-DC33-3F94-5E2BD4A90A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1865" y="2600462"/>
            <a:ext cx="831773" cy="831773"/>
          </a:xfrm>
          <a:prstGeom prst="rect">
            <a:avLst/>
          </a:prstGeom>
        </p:spPr>
      </p:pic>
      <p:pic>
        <p:nvPicPr>
          <p:cNvPr id="32" name="Graphique 31" descr="Presse-papiers vérifié avec un remplissage uni">
            <a:extLst>
              <a:ext uri="{FF2B5EF4-FFF2-40B4-BE49-F238E27FC236}">
                <a16:creationId xmlns:a16="http://schemas.microsoft.com/office/drawing/2014/main" id="{4439B513-4CA0-9AD4-592C-FEAEBC617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7992" y="50143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44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4E5AB19-3E77-B756-E67B-960591036C4C}"/>
              </a:ext>
            </a:extLst>
          </p:cNvPr>
          <p:cNvSpPr/>
          <p:nvPr/>
        </p:nvSpPr>
        <p:spPr>
          <a:xfrm>
            <a:off x="628367" y="4014697"/>
            <a:ext cx="6676894" cy="24099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fr-CA" sz="3200" b="1" dirty="0"/>
              <a:t>Article #3</a:t>
            </a:r>
            <a:br>
              <a:rPr lang="fr-CA" sz="3200" dirty="0"/>
            </a:br>
            <a:r>
              <a:rPr lang="fr-CA" sz="2000" dirty="0"/>
              <a:t>Essai clinique randomisé</a:t>
            </a:r>
            <a:endParaRPr lang="fr-CA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C1CE95-1290-F5EF-0A85-33270D876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44" b="32138"/>
          <a:stretch/>
        </p:blipFill>
        <p:spPr>
          <a:xfrm>
            <a:off x="3629025" y="217790"/>
            <a:ext cx="7496175" cy="12482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AA9BAB0-7826-622A-E513-40890A621EE1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Andrieu et al. – Publié en mars 2017 dans </a:t>
            </a:r>
            <a:r>
              <a:rPr lang="fr-CA" sz="1600" i="1" dirty="0"/>
              <a:t>The Lancet – </a:t>
            </a:r>
            <a:r>
              <a:rPr lang="fr-CA" sz="1600" i="1" dirty="0" err="1"/>
              <a:t>Neurology</a:t>
            </a:r>
            <a:endParaRPr lang="fr-CA" sz="160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9FC269-AD2E-8029-FDDD-59FBA31D01D5}"/>
              </a:ext>
            </a:extLst>
          </p:cNvPr>
          <p:cNvSpPr/>
          <p:nvPr/>
        </p:nvSpPr>
        <p:spPr>
          <a:xfrm>
            <a:off x="7582144" y="2028628"/>
            <a:ext cx="4292484" cy="187084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Forces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Quatre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tests pour évaluer la cognition (répétés et objectifs)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pproche combinée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s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uivi longitudinal</a:t>
            </a:r>
          </a:p>
          <a:p>
            <a:pPr marL="285750" indent="-285750">
              <a:buFontTx/>
              <a:buChar char="-"/>
            </a:pP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" name="Rectangle 4" descr="vv">
            <a:extLst>
              <a:ext uri="{FF2B5EF4-FFF2-40B4-BE49-F238E27FC236}">
                <a16:creationId xmlns:a16="http://schemas.microsoft.com/office/drawing/2014/main" id="{FA503836-0625-099F-1616-C0DC2148E834}"/>
              </a:ext>
            </a:extLst>
          </p:cNvPr>
          <p:cNvSpPr/>
          <p:nvPr/>
        </p:nvSpPr>
        <p:spPr>
          <a:xfrm>
            <a:off x="7582144" y="4109285"/>
            <a:ext cx="4292484" cy="226883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Limitations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ntensité faible des interventions « multi-domaines » (avec adhérence diminuée)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Aucune donnée sur l’alimentation des participants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articipants éduqués (biais de sélection potentiel)</a:t>
            </a:r>
            <a:endParaRPr lang="en-C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29BF4F5C-DC44-D951-944A-2D6C469E27B6}"/>
              </a:ext>
            </a:extLst>
          </p:cNvPr>
          <p:cNvSpPr txBox="1">
            <a:spLocks/>
          </p:cNvSpPr>
          <p:nvPr/>
        </p:nvSpPr>
        <p:spPr>
          <a:xfrm>
            <a:off x="2046177" y="2324231"/>
            <a:ext cx="4821348" cy="1450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800" b="1" dirty="0" err="1">
                <a:effectLst/>
              </a:rPr>
              <a:t>Résultats</a:t>
            </a:r>
            <a:endParaRPr lang="en-CA" sz="1800" b="1" dirty="0">
              <a:effectLst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Oméga-3 vs. placebo: score Z de 0.011 (</a:t>
            </a:r>
            <a:r>
              <a:rPr lang="en-CA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</a:t>
            </a: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en-CA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ajustée</a:t>
            </a: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0.812)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5830CF1-F2A8-CD6D-399B-AD0C6E30A992}"/>
              </a:ext>
            </a:extLst>
          </p:cNvPr>
          <p:cNvSpPr/>
          <p:nvPr/>
        </p:nvSpPr>
        <p:spPr>
          <a:xfrm>
            <a:off x="628367" y="2230405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Graphique 16" descr="Graphique de tendance à la baisse avec un remplissage uni">
            <a:extLst>
              <a:ext uri="{FF2B5EF4-FFF2-40B4-BE49-F238E27FC236}">
                <a16:creationId xmlns:a16="http://schemas.microsoft.com/office/drawing/2014/main" id="{B39FB5C5-F4FA-CDFA-4EDC-9483E1861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794" y="2373174"/>
            <a:ext cx="914400" cy="914400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1085E64E-8F43-774E-FFB1-7F8F36FFB138}"/>
              </a:ext>
            </a:extLst>
          </p:cNvPr>
          <p:cNvSpPr txBox="1">
            <a:spLocks/>
          </p:cNvSpPr>
          <p:nvPr/>
        </p:nvSpPr>
        <p:spPr>
          <a:xfrm>
            <a:off x="720238" y="4250838"/>
            <a:ext cx="6493151" cy="19026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3600" b="1" dirty="0"/>
              <a:t>Conclusion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200" dirty="0" err="1">
                <a:effectLst/>
              </a:rPr>
              <a:t>Aucun</a:t>
            </a:r>
            <a:r>
              <a:rPr lang="en-CA" sz="3200" dirty="0">
                <a:effectLst/>
              </a:rPr>
              <a:t> score Z </a:t>
            </a:r>
            <a:r>
              <a:rPr lang="en-CA" sz="3200" dirty="0" err="1">
                <a:effectLst/>
              </a:rPr>
              <a:t>statistiquement</a:t>
            </a:r>
            <a:r>
              <a:rPr lang="en-CA" sz="3200" dirty="0">
                <a:effectLst/>
              </a:rPr>
              <a:t> </a:t>
            </a:r>
            <a:r>
              <a:rPr lang="en-CA" sz="3200" dirty="0" err="1">
                <a:effectLst/>
              </a:rPr>
              <a:t>significatif</a:t>
            </a:r>
            <a:r>
              <a:rPr lang="en-CA" sz="3200" dirty="0"/>
              <a:t>, tant au </a:t>
            </a:r>
            <a:r>
              <a:rPr lang="en-CA" sz="3200" dirty="0" err="1"/>
              <a:t>niveau</a:t>
            </a:r>
            <a:r>
              <a:rPr lang="en-CA" sz="3200" dirty="0"/>
              <a:t> de </a:t>
            </a:r>
            <a:r>
              <a:rPr lang="en-CA" sz="3200" dirty="0" err="1"/>
              <a:t>l’issue</a:t>
            </a:r>
            <a:r>
              <a:rPr lang="en-CA" sz="3200" dirty="0"/>
              <a:t> </a:t>
            </a:r>
            <a:r>
              <a:rPr lang="en-CA" sz="3200" dirty="0" err="1"/>
              <a:t>primaire</a:t>
            </a:r>
            <a:r>
              <a:rPr lang="en-CA" sz="3200" dirty="0"/>
              <a:t> que de </a:t>
            </a:r>
            <a:r>
              <a:rPr lang="en-CA" sz="3200" dirty="0" err="1"/>
              <a:t>celles</a:t>
            </a:r>
            <a:r>
              <a:rPr lang="en-CA" sz="3200" dirty="0"/>
              <a:t> </a:t>
            </a:r>
            <a:r>
              <a:rPr lang="en-CA" sz="3200" dirty="0" err="1"/>
              <a:t>secondaires</a:t>
            </a:r>
            <a:r>
              <a:rPr lang="en-CA" sz="3200" dirty="0"/>
              <a:t>.</a:t>
            </a:r>
            <a:endParaRPr lang="en-CA" sz="3200" dirty="0">
              <a:effectLst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B18C00-AAB0-1866-1999-FB377162B241}"/>
              </a:ext>
            </a:extLst>
          </p:cNvPr>
          <p:cNvSpPr/>
          <p:nvPr/>
        </p:nvSpPr>
        <p:spPr>
          <a:xfrm>
            <a:off x="3514725" y="104774"/>
            <a:ext cx="8392353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3609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#4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87C527-118C-DF1C-5553-4286731B5B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600"/>
          <a:stretch/>
        </p:blipFill>
        <p:spPr>
          <a:xfrm>
            <a:off x="3724274" y="246335"/>
            <a:ext cx="7326263" cy="11443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8A8894-7976-25A7-3CA3-6069978BC368}"/>
              </a:ext>
            </a:extLst>
          </p:cNvPr>
          <p:cNvSpPr/>
          <p:nvPr/>
        </p:nvSpPr>
        <p:spPr>
          <a:xfrm>
            <a:off x="3514725" y="104774"/>
            <a:ext cx="8511623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47DBBB-FD63-8FB5-1C9B-8A2C53AAE398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Bischoff-Ferrari et al. – Publié en novembre 2020 dans JAMA</a:t>
            </a:r>
            <a:endParaRPr lang="fr-CA" sz="1600" i="1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B2F3009-7992-16DA-5079-69403774AE16}"/>
              </a:ext>
            </a:extLst>
          </p:cNvPr>
          <p:cNvSpPr txBox="1">
            <a:spLocks/>
          </p:cNvSpPr>
          <p:nvPr/>
        </p:nvSpPr>
        <p:spPr>
          <a:xfrm>
            <a:off x="1955917" y="2154931"/>
            <a:ext cx="3994848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de 70 ans et plus, vivant en communauté, sans problème de santé majeur dans les derniers 5 ans et avec une mobilité suffisante et un bon statut cognitif.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Provenant de Suisse, France, Allemagne, Portugal et Autriche.</a:t>
            </a:r>
            <a:endParaRPr lang="en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7EA660FC-16E1-C45C-04BC-2030DD35BCBD}"/>
              </a:ext>
            </a:extLst>
          </p:cNvPr>
          <p:cNvSpPr txBox="1">
            <a:spLocks/>
          </p:cNvSpPr>
          <p:nvPr/>
        </p:nvSpPr>
        <p:spPr>
          <a:xfrm>
            <a:off x="1896603" y="4727284"/>
            <a:ext cx="3917162" cy="1486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endParaRPr lang="fr-C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Huit groupes</a:t>
            </a:r>
            <a:r>
              <a:rPr lang="fr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itamine D3 (2000 IU/j), oméga-3 (1g/j) et un programme d’exercices (entraînement en puissance) en combinaison ou seul. Placebo utilisé.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15E47FDE-4EBB-CA34-9B44-6F6B3F1A4F65}"/>
              </a:ext>
            </a:extLst>
          </p:cNvPr>
          <p:cNvSpPr txBox="1">
            <a:spLocks/>
          </p:cNvSpPr>
          <p:nvPr/>
        </p:nvSpPr>
        <p:spPr>
          <a:xfrm>
            <a:off x="7799776" y="2365042"/>
            <a:ext cx="4592411" cy="1666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r>
              <a:rPr lang="fr-CA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p</a:t>
            </a:r>
            <a:r>
              <a:rPr lang="fr-CA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rimaires</a:t>
            </a: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(évaluées sur 3 ans): </a:t>
            </a:r>
          </a:p>
          <a:p>
            <a:pPr algn="l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MoCA</a:t>
            </a:r>
            <a:endParaRPr lang="fr-C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 eaLnBrk="1" fontAlgn="t" latinLnBrk="0" hangingPunct="1"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fr-C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systolique et diastolique, Short Physical Performance Battery (SPPB), fractures non vertébrales et infections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A69F4948-42B6-BA30-1208-E9EE18A4D088}"/>
              </a:ext>
            </a:extLst>
          </p:cNvPr>
          <p:cNvSpPr txBox="1">
            <a:spLocks/>
          </p:cNvSpPr>
          <p:nvPr/>
        </p:nvSpPr>
        <p:spPr>
          <a:xfrm>
            <a:off x="7799776" y="4981625"/>
            <a:ext cx="2588740" cy="102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</a:t>
            </a:r>
          </a:p>
          <a:p>
            <a:pPr marL="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8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Intention de traitement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02E0F78C-C9A6-4A16-79D0-8D260B4BB5A5}"/>
              </a:ext>
            </a:extLst>
          </p:cNvPr>
          <p:cNvSpPr/>
          <p:nvPr/>
        </p:nvSpPr>
        <p:spPr>
          <a:xfrm>
            <a:off x="528763" y="4816827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EC511349-A2EB-D379-C6B2-79C86B41CC9C}"/>
              </a:ext>
            </a:extLst>
          </p:cNvPr>
          <p:cNvSpPr/>
          <p:nvPr/>
        </p:nvSpPr>
        <p:spPr>
          <a:xfrm>
            <a:off x="523875" y="2331935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1" name="Graphique 30" descr="Enfants avec un remplissage uni">
            <a:extLst>
              <a:ext uri="{FF2B5EF4-FFF2-40B4-BE49-F238E27FC236}">
                <a16:creationId xmlns:a16="http://schemas.microsoft.com/office/drawing/2014/main" id="{F2754A6B-6922-5063-EE2F-E8CD87FFDD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1170" y="2566802"/>
            <a:ext cx="838179" cy="838179"/>
          </a:xfrm>
          <a:prstGeom prst="rect">
            <a:avLst/>
          </a:prstGeom>
        </p:spPr>
      </p:pic>
      <p:pic>
        <p:nvPicPr>
          <p:cNvPr id="32" name="Graphique 31" descr="Médecine avec un remplissage uni">
            <a:extLst>
              <a:ext uri="{FF2B5EF4-FFF2-40B4-BE49-F238E27FC236}">
                <a16:creationId xmlns:a16="http://schemas.microsoft.com/office/drawing/2014/main" id="{E3587AB1-4620-5B8C-E807-C1AE65BB04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2652" y="5054121"/>
            <a:ext cx="833322" cy="833322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60CFB2AB-20D8-36B9-A966-A6F921E08A64}"/>
              </a:ext>
            </a:extLst>
          </p:cNvPr>
          <p:cNvSpPr txBox="1"/>
          <p:nvPr/>
        </p:nvSpPr>
        <p:spPr>
          <a:xfrm>
            <a:off x="688749" y="3639548"/>
            <a:ext cx="993653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CA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= 2157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65F20B5-920B-99EB-DEDE-4019B3B5C868}"/>
              </a:ext>
            </a:extLst>
          </p:cNvPr>
          <p:cNvSpPr/>
          <p:nvPr/>
        </p:nvSpPr>
        <p:spPr>
          <a:xfrm>
            <a:off x="6241236" y="23736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895CB13-9ABE-EB0C-51F7-627B5F0C36D3}"/>
              </a:ext>
            </a:extLst>
          </p:cNvPr>
          <p:cNvSpPr/>
          <p:nvPr/>
        </p:nvSpPr>
        <p:spPr>
          <a:xfrm>
            <a:off x="6241236" y="4816827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6" name="Graphique 35" descr="Recherche avec un remplissage uni">
            <a:extLst>
              <a:ext uri="{FF2B5EF4-FFF2-40B4-BE49-F238E27FC236}">
                <a16:creationId xmlns:a16="http://schemas.microsoft.com/office/drawing/2014/main" id="{97D2F5FE-E379-90F5-813A-4319FB1985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1865" y="2600462"/>
            <a:ext cx="831773" cy="831773"/>
          </a:xfrm>
          <a:prstGeom prst="rect">
            <a:avLst/>
          </a:prstGeom>
        </p:spPr>
      </p:pic>
      <p:pic>
        <p:nvPicPr>
          <p:cNvPr id="37" name="Graphique 36" descr="Presse-papiers vérifié avec un remplissage uni">
            <a:extLst>
              <a:ext uri="{FF2B5EF4-FFF2-40B4-BE49-F238E27FC236}">
                <a16:creationId xmlns:a16="http://schemas.microsoft.com/office/drawing/2014/main" id="{6E461971-889F-DC39-822F-B1F94F0F4E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25620" y="4981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CE0F277-C1A0-C985-986D-609C3749997F}"/>
              </a:ext>
            </a:extLst>
          </p:cNvPr>
          <p:cNvSpPr/>
          <p:nvPr/>
        </p:nvSpPr>
        <p:spPr>
          <a:xfrm>
            <a:off x="628367" y="3826565"/>
            <a:ext cx="6676894" cy="2598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#4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87C527-118C-DF1C-5553-4286731B5B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600"/>
          <a:stretch/>
        </p:blipFill>
        <p:spPr>
          <a:xfrm>
            <a:off x="3724274" y="246335"/>
            <a:ext cx="7326263" cy="114430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947DBBB-FD63-8FB5-1C9B-8A2C53AAE398}"/>
              </a:ext>
            </a:extLst>
          </p:cNvPr>
          <p:cNvSpPr txBox="1"/>
          <p:nvPr/>
        </p:nvSpPr>
        <p:spPr>
          <a:xfrm>
            <a:off x="3600450" y="1449968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Bischoff-Ferrari et al. – Publié en novembre 2020 dans JAMA</a:t>
            </a:r>
            <a:endParaRPr lang="fr-CA" sz="160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B8E70D-D874-341B-7842-4CCE1A94CBF0}"/>
              </a:ext>
            </a:extLst>
          </p:cNvPr>
          <p:cNvSpPr/>
          <p:nvPr/>
        </p:nvSpPr>
        <p:spPr>
          <a:xfrm>
            <a:off x="8010525" y="2086341"/>
            <a:ext cx="3727383" cy="189101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Forces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adhérence aux 3 interventions (confirmé par biomarqueurs)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rès peu de pertes au suivi 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de mortalité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Rectangle 3" descr="vv">
            <a:extLst>
              <a:ext uri="{FF2B5EF4-FFF2-40B4-BE49-F238E27FC236}">
                <a16:creationId xmlns:a16="http://schemas.microsoft.com/office/drawing/2014/main" id="{87207FBF-EFC0-530E-C1BF-FDF24CB50B93}"/>
              </a:ext>
            </a:extLst>
          </p:cNvPr>
          <p:cNvSpPr/>
          <p:nvPr/>
        </p:nvSpPr>
        <p:spPr>
          <a:xfrm>
            <a:off x="8010524" y="4242936"/>
            <a:ext cx="3727383" cy="214278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Limitations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scolarisé et actif (83% faisaient de </a:t>
            </a: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physique d’intensité modérée à élevée)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ffet d’apprentissage potentiel </a:t>
            </a:r>
          </a:p>
          <a:p>
            <a:pPr marL="285750" indent="-285750">
              <a:buFontTx/>
              <a:buChar char="-"/>
            </a:pPr>
            <a:r>
              <a:rPr lang="fr-CA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MoCA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initiaux élevés/maximaux, potentiel de baisser plus difficile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82437D2-427A-5DF6-3A65-FF1FDC06EA2D}"/>
              </a:ext>
            </a:extLst>
          </p:cNvPr>
          <p:cNvSpPr txBox="1">
            <a:spLocks/>
          </p:cNvSpPr>
          <p:nvPr/>
        </p:nvSpPr>
        <p:spPr>
          <a:xfrm>
            <a:off x="2204630" y="2142703"/>
            <a:ext cx="4292484" cy="1321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buNone/>
            </a:pPr>
            <a:r>
              <a:rPr lang="en-CA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Résultats</a:t>
            </a:r>
            <a:endParaRPr lang="en-CA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pour MoCA (oméga-3 vs. placebo): 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-0.1 (IC 99% -0.3 à 0.2, p = 0.52)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1E855DB4-4302-44BC-0841-E158AEEE15ED}"/>
              </a:ext>
            </a:extLst>
          </p:cNvPr>
          <p:cNvSpPr txBox="1">
            <a:spLocks/>
          </p:cNvSpPr>
          <p:nvPr/>
        </p:nvSpPr>
        <p:spPr>
          <a:xfrm>
            <a:off x="723552" y="4071734"/>
            <a:ext cx="6486524" cy="2352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3200" b="1" dirty="0"/>
              <a:t>Conclusion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bénéfices statistiquement et cliniquement significatifs pour aucune des interventions.</a:t>
            </a:r>
            <a:endParaRPr lang="fr-CA" sz="1800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AB85D11-31DF-342A-4577-9E131D72B2BC}"/>
              </a:ext>
            </a:extLst>
          </p:cNvPr>
          <p:cNvSpPr/>
          <p:nvPr/>
        </p:nvSpPr>
        <p:spPr>
          <a:xfrm>
            <a:off x="717818" y="2156711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Graphique 16" descr="Graphique de tendance à la baisse avec un remplissage uni">
            <a:extLst>
              <a:ext uri="{FF2B5EF4-FFF2-40B4-BE49-F238E27FC236}">
                <a16:creationId xmlns:a16="http://schemas.microsoft.com/office/drawing/2014/main" id="{5D9F4B06-8D67-5106-EA86-2908BE936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6245" y="2299480"/>
            <a:ext cx="914400" cy="914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24B150E-9B0B-8EA6-C191-60FAB9F02514}"/>
              </a:ext>
            </a:extLst>
          </p:cNvPr>
          <p:cNvSpPr/>
          <p:nvPr/>
        </p:nvSpPr>
        <p:spPr>
          <a:xfrm>
            <a:off x="3514725" y="104774"/>
            <a:ext cx="8511623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177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>
            <a:extLst>
              <a:ext uri="{FF2B5EF4-FFF2-40B4-BE49-F238E27FC236}">
                <a16:creationId xmlns:a16="http://schemas.microsoft.com/office/drawing/2014/main" id="{B6C05973-C174-E0BF-3ED3-F528DF6D3DF3}"/>
              </a:ext>
            </a:extLst>
          </p:cNvPr>
          <p:cNvSpPr/>
          <p:nvPr/>
        </p:nvSpPr>
        <p:spPr>
          <a:xfrm>
            <a:off x="6241236" y="23736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17507C5-E291-5487-CAB8-4EAC2B3849BF}"/>
              </a:ext>
            </a:extLst>
          </p:cNvPr>
          <p:cNvSpPr/>
          <p:nvPr/>
        </p:nvSpPr>
        <p:spPr>
          <a:xfrm>
            <a:off x="6253608" y="4849598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E658987-9290-A4D0-3B1D-7DEFED7EE877}"/>
              </a:ext>
            </a:extLst>
          </p:cNvPr>
          <p:cNvSpPr/>
          <p:nvPr/>
        </p:nvSpPr>
        <p:spPr>
          <a:xfrm>
            <a:off x="528763" y="4816827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8120C357-4CFC-BAE2-7E6E-342243EA64B1}"/>
              </a:ext>
            </a:extLst>
          </p:cNvPr>
          <p:cNvSpPr/>
          <p:nvPr/>
        </p:nvSpPr>
        <p:spPr>
          <a:xfrm>
            <a:off x="575357" y="235595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#5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49B6A9-1B25-8AB0-9BB2-8DFB2EB4FB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559" b="42958"/>
          <a:stretch/>
        </p:blipFill>
        <p:spPr>
          <a:xfrm>
            <a:off x="3452371" y="204741"/>
            <a:ext cx="8917341" cy="9741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FC72B1-C133-86D6-4293-9C6B59EE1862}"/>
              </a:ext>
            </a:extLst>
          </p:cNvPr>
          <p:cNvSpPr/>
          <p:nvPr/>
        </p:nvSpPr>
        <p:spPr>
          <a:xfrm>
            <a:off x="3345762" y="104775"/>
            <a:ext cx="8670647" cy="15716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8C4F8C-5A42-B51D-7320-59E4CE82F9A7}"/>
              </a:ext>
            </a:extLst>
          </p:cNvPr>
          <p:cNvSpPr txBox="1"/>
          <p:nvPr/>
        </p:nvSpPr>
        <p:spPr>
          <a:xfrm>
            <a:off x="3382206" y="1264273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Kang et al. – Publié en mars 2021 dans </a:t>
            </a:r>
            <a:r>
              <a:rPr lang="fr-CA" sz="1600" i="1" dirty="0" err="1"/>
              <a:t>Alzheimers’s</a:t>
            </a:r>
            <a:r>
              <a:rPr lang="fr-CA" sz="1600" i="1" dirty="0"/>
              <a:t> &amp; </a:t>
            </a:r>
            <a:r>
              <a:rPr lang="fr-CA" sz="1600" i="1" dirty="0" err="1"/>
              <a:t>Dementia</a:t>
            </a:r>
            <a:r>
              <a:rPr lang="fr-CA" sz="1600" i="1" dirty="0"/>
              <a:t> Journal</a:t>
            </a:r>
          </a:p>
        </p:txBody>
      </p:sp>
      <p:pic>
        <p:nvPicPr>
          <p:cNvPr id="3" name="Graphique 2" descr="Enfants avec un remplissage uni">
            <a:extLst>
              <a:ext uri="{FF2B5EF4-FFF2-40B4-BE49-F238E27FC236}">
                <a16:creationId xmlns:a16="http://schemas.microsoft.com/office/drawing/2014/main" id="{AC729FEC-4962-1884-AF94-AA0331A528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52" y="2590821"/>
            <a:ext cx="838179" cy="838179"/>
          </a:xfrm>
          <a:prstGeom prst="rect">
            <a:avLst/>
          </a:prstGeom>
        </p:spPr>
      </p:pic>
      <p:pic>
        <p:nvPicPr>
          <p:cNvPr id="4" name="Graphique 3" descr="Médecine avec un remplissage uni">
            <a:extLst>
              <a:ext uri="{FF2B5EF4-FFF2-40B4-BE49-F238E27FC236}">
                <a16:creationId xmlns:a16="http://schemas.microsoft.com/office/drawing/2014/main" id="{CE924E0D-0DF6-CEC6-3569-E8AF48FBBE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2652" y="5054121"/>
            <a:ext cx="833322" cy="833322"/>
          </a:xfrm>
          <a:prstGeom prst="rect">
            <a:avLst/>
          </a:prstGeom>
        </p:spPr>
      </p:pic>
      <p:pic>
        <p:nvPicPr>
          <p:cNvPr id="8" name="Graphique 7" descr="Recherche avec un remplissage uni">
            <a:extLst>
              <a:ext uri="{FF2B5EF4-FFF2-40B4-BE49-F238E27FC236}">
                <a16:creationId xmlns:a16="http://schemas.microsoft.com/office/drawing/2014/main" id="{1B2626C7-607F-6217-DF99-5E0DA4FC04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1865" y="2600462"/>
            <a:ext cx="831773" cy="831773"/>
          </a:xfrm>
          <a:prstGeom prst="rect">
            <a:avLst/>
          </a:prstGeom>
        </p:spPr>
      </p:pic>
      <p:pic>
        <p:nvPicPr>
          <p:cNvPr id="9" name="Graphique 8" descr="Presse-papiers vérifié avec un remplissage uni">
            <a:extLst>
              <a:ext uri="{FF2B5EF4-FFF2-40B4-BE49-F238E27FC236}">
                <a16:creationId xmlns:a16="http://schemas.microsoft.com/office/drawing/2014/main" id="{BDD9BC78-91AF-4B43-3112-FAAEB43A41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7992" y="5014396"/>
            <a:ext cx="914400" cy="914400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776AC8D-CB8B-4E55-5D0B-7069B004487C}"/>
              </a:ext>
            </a:extLst>
          </p:cNvPr>
          <p:cNvSpPr txBox="1">
            <a:spLocks/>
          </p:cNvSpPr>
          <p:nvPr/>
        </p:nvSpPr>
        <p:spPr>
          <a:xfrm>
            <a:off x="2143035" y="2140998"/>
            <a:ext cx="3807730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américains de 60 ans et plus, vivant en communauté et en bonne santé (plusieurs critères d’exclusion liés à des événements cardiovasculaires ou néoplasiques)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B544AD1-7FA8-6718-4671-966A3D073BCC}"/>
              </a:ext>
            </a:extLst>
          </p:cNvPr>
          <p:cNvSpPr txBox="1">
            <a:spLocks/>
          </p:cNvSpPr>
          <p:nvPr/>
        </p:nvSpPr>
        <p:spPr>
          <a:xfrm>
            <a:off x="2158387" y="4985821"/>
            <a:ext cx="3736233" cy="92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</a:p>
          <a:p>
            <a:pPr marL="0" indent="0" algn="just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Oméga-3 (1g/j) vs. p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lacebo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407059CA-F0AB-061B-4C08-04AF6C417988}"/>
              </a:ext>
            </a:extLst>
          </p:cNvPr>
          <p:cNvSpPr txBox="1">
            <a:spLocks/>
          </p:cNvSpPr>
          <p:nvPr/>
        </p:nvSpPr>
        <p:spPr>
          <a:xfrm>
            <a:off x="7792280" y="2262258"/>
            <a:ext cx="4097828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primaire</a:t>
            </a:r>
            <a:r>
              <a:rPr lang="fr-CA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composé global de changement cognitif par rapport à deux modalités d’évaluation (Vital-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mesures et CTSC-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mesures), échelonné sur 2 à 3 ans.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E8CE5160-D7C4-CB68-2E93-B027E88CAE44}"/>
              </a:ext>
            </a:extLst>
          </p:cNvPr>
          <p:cNvSpPr txBox="1">
            <a:spLocks/>
          </p:cNvSpPr>
          <p:nvPr/>
        </p:nvSpPr>
        <p:spPr>
          <a:xfrm>
            <a:off x="7792281" y="4924339"/>
            <a:ext cx="4097827" cy="1307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 eaLnBrk="1" fontAlgn="t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CA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</a:t>
            </a:r>
          </a:p>
          <a:p>
            <a:pPr marL="0" indent="0" rtl="0" eaLnBrk="1" fontAlgn="t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CA" sz="18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Intention de traitement (+ analyse de sensibilité)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5A1428C-4F93-54F3-297B-EA1C5DFC9A51}"/>
              </a:ext>
            </a:extLst>
          </p:cNvPr>
          <p:cNvSpPr txBox="1"/>
          <p:nvPr/>
        </p:nvSpPr>
        <p:spPr>
          <a:xfrm>
            <a:off x="418254" y="3663865"/>
            <a:ext cx="2625280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n = 3424 (VITAL-</a:t>
            </a:r>
            <a:r>
              <a:rPr lang="fr-CA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Cog</a:t>
            </a: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buNone/>
            </a:pPr>
            <a:r>
              <a:rPr lang="fr-CA" sz="1400" i="0" u="none" strike="noStrike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= 794 (CTSC-</a:t>
            </a:r>
            <a:r>
              <a:rPr lang="fr-CA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Cog</a:t>
            </a:r>
            <a:r>
              <a:rPr lang="fr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CA" sz="140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8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71CF602-3834-7B8A-4BFF-3CFDBF98158E}"/>
              </a:ext>
            </a:extLst>
          </p:cNvPr>
          <p:cNvSpPr/>
          <p:nvPr/>
        </p:nvSpPr>
        <p:spPr>
          <a:xfrm>
            <a:off x="707637" y="3995530"/>
            <a:ext cx="6676894" cy="24132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9B8D98-327E-CD2E-7807-867F56347672}"/>
              </a:ext>
            </a:extLst>
          </p:cNvPr>
          <p:cNvSpPr/>
          <p:nvPr/>
        </p:nvSpPr>
        <p:spPr>
          <a:xfrm>
            <a:off x="523875" y="21578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#5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endParaRPr lang="fr-CA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AEDC43-2857-C694-70BE-BDD2A0730E18}"/>
              </a:ext>
            </a:extLst>
          </p:cNvPr>
          <p:cNvSpPr/>
          <p:nvPr/>
        </p:nvSpPr>
        <p:spPr>
          <a:xfrm>
            <a:off x="7712766" y="2017643"/>
            <a:ext cx="4075044" cy="2117668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Forces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Échantillonnage important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onne adhérence au traitement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opulation diversifiée (plusieurs Afro-Américains)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valuation de plusieurs domaines cognitifs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Rectangle 3" descr="vv">
            <a:extLst>
              <a:ext uri="{FF2B5EF4-FFF2-40B4-BE49-F238E27FC236}">
                <a16:creationId xmlns:a16="http://schemas.microsoft.com/office/drawing/2014/main" id="{F5736C00-79E9-76D5-B5D6-9BC9BE4E2C22}"/>
              </a:ext>
            </a:extLst>
          </p:cNvPr>
          <p:cNvSpPr/>
          <p:nvPr/>
        </p:nvSpPr>
        <p:spPr>
          <a:xfrm>
            <a:off x="7712766" y="4384271"/>
            <a:ext cx="4075044" cy="183640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solidFill>
                  <a:schemeClr val="tx1"/>
                </a:solidFill>
              </a:rPr>
              <a:t>Limitations</a:t>
            </a:r>
          </a:p>
          <a:p>
            <a:pPr marL="285750" indent="-285750">
              <a:buFontTx/>
              <a:buChar char="-"/>
            </a:pP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Évaluation par téléphone (même si validation per-étude)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Aucune 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donnée sur l’alimentation</a:t>
            </a:r>
          </a:p>
          <a:p>
            <a:pPr marL="285750" indent="-285750">
              <a:buFontTx/>
              <a:buChar char="-"/>
            </a:pPr>
            <a:r>
              <a:rPr lang="fr-CA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opulation éduquée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9" name="Graphique 8" descr="Graphique de tendance à la baisse avec un remplissage uni">
            <a:extLst>
              <a:ext uri="{FF2B5EF4-FFF2-40B4-BE49-F238E27FC236}">
                <a16:creationId xmlns:a16="http://schemas.microsoft.com/office/drawing/2014/main" id="{C67D33D1-FA60-C907-8681-CC5389196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302" y="2300613"/>
            <a:ext cx="914400" cy="914400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A11442BD-D86D-6210-80F6-5E53412D0AE6}"/>
              </a:ext>
            </a:extLst>
          </p:cNvPr>
          <p:cNvSpPr txBox="1">
            <a:spLocks/>
          </p:cNvSpPr>
          <p:nvPr/>
        </p:nvSpPr>
        <p:spPr>
          <a:xfrm>
            <a:off x="1954937" y="1925700"/>
            <a:ext cx="6087619" cy="207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700" b="1" dirty="0" err="1">
                <a:effectLst/>
              </a:rPr>
              <a:t>Résultats</a:t>
            </a:r>
            <a:endParaRPr lang="en-CA" sz="1700" b="1" dirty="0">
              <a:effectLst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u="sng" dirty="0">
                <a:effectLst/>
              </a:rPr>
              <a:t>VITAL-Cog</a:t>
            </a:r>
            <a:r>
              <a:rPr lang="en-CA" sz="1600" dirty="0">
                <a:effectLst/>
              </a:rPr>
              <a:t>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Différence du score </a:t>
            </a:r>
            <a:r>
              <a:rPr lang="en-CA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composé</a:t>
            </a: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-0.01 (IC 95% -0.05 – 0.03)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CA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CA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CTSC-C</a:t>
            </a:r>
            <a:r>
              <a:rPr lang="en-CA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Différence du score </a:t>
            </a:r>
            <a:r>
              <a:rPr lang="en-CA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composé</a:t>
            </a:r>
            <a:r>
              <a:rPr lang="en-CA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-0.05 (IC 95% -0.13 – 0.03)</a:t>
            </a:r>
          </a:p>
          <a:p>
            <a:pPr marL="0" indent="0">
              <a:lnSpc>
                <a:spcPct val="107000"/>
              </a:lnSpc>
              <a:buNone/>
            </a:pPr>
            <a:endParaRPr lang="en-CA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956425CD-926F-C786-5531-5859FE944DB9}"/>
              </a:ext>
            </a:extLst>
          </p:cNvPr>
          <p:cNvSpPr txBox="1">
            <a:spLocks/>
          </p:cNvSpPr>
          <p:nvPr/>
        </p:nvSpPr>
        <p:spPr>
          <a:xfrm>
            <a:off x="802822" y="4201082"/>
            <a:ext cx="6486524" cy="176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3600" b="1" dirty="0"/>
              <a:t>Conclusion</a:t>
            </a:r>
            <a:endParaRPr lang="en-CA" sz="3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sz="3200" dirty="0" err="1"/>
              <a:t>Aucune</a:t>
            </a:r>
            <a:r>
              <a:rPr lang="en-CA" sz="3200" dirty="0"/>
              <a:t> différence </a:t>
            </a:r>
            <a:r>
              <a:rPr lang="en-CA" sz="3200" dirty="0" err="1"/>
              <a:t>statistiquement</a:t>
            </a:r>
            <a:r>
              <a:rPr lang="en-CA" sz="3200" dirty="0"/>
              <a:t> et </a:t>
            </a:r>
            <a:r>
              <a:rPr lang="en-CA" sz="3200" dirty="0" err="1"/>
              <a:t>cliniquement</a:t>
            </a:r>
            <a:r>
              <a:rPr lang="en-CA" sz="3200" dirty="0"/>
              <a:t> significative.</a:t>
            </a:r>
            <a:endParaRPr lang="fr-CA" sz="1600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9C9848C-0B1B-443B-8E5C-526DC2D338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559" b="42958"/>
          <a:stretch/>
        </p:blipFill>
        <p:spPr>
          <a:xfrm>
            <a:off x="3452371" y="204741"/>
            <a:ext cx="8917341" cy="97413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580FBB7-0840-C8A5-9817-CFF00763842E}"/>
              </a:ext>
            </a:extLst>
          </p:cNvPr>
          <p:cNvSpPr/>
          <p:nvPr/>
        </p:nvSpPr>
        <p:spPr>
          <a:xfrm>
            <a:off x="3345762" y="104775"/>
            <a:ext cx="8670647" cy="15716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4C730EF-C1D3-628F-0A2F-BE11854BBBA6}"/>
              </a:ext>
            </a:extLst>
          </p:cNvPr>
          <p:cNvSpPr txBox="1"/>
          <p:nvPr/>
        </p:nvSpPr>
        <p:spPr>
          <a:xfrm>
            <a:off x="3382206" y="1264273"/>
            <a:ext cx="882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Par Kang et al. – Publié en mars 2021 dans </a:t>
            </a:r>
            <a:r>
              <a:rPr lang="fr-CA" sz="1600" i="1" dirty="0" err="1"/>
              <a:t>Alzheimers’s</a:t>
            </a:r>
            <a:r>
              <a:rPr lang="fr-CA" sz="1600" i="1" dirty="0"/>
              <a:t> &amp; </a:t>
            </a:r>
            <a:r>
              <a:rPr lang="fr-CA" sz="1600" i="1" dirty="0" err="1"/>
              <a:t>Dementia</a:t>
            </a:r>
            <a:r>
              <a:rPr lang="fr-CA" sz="1600" i="1" dirty="0"/>
              <a:t> Journal</a:t>
            </a:r>
          </a:p>
        </p:txBody>
      </p:sp>
    </p:spTree>
    <p:extLst>
      <p:ext uri="{BB962C8B-B14F-4D97-AF65-F5344CB8AC3E}">
        <p14:creationId xmlns:p14="http://schemas.microsoft.com/office/powerpoint/2010/main" val="2750667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B7093-6A4C-997B-7E9C-569C9E63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C111B9-2811-28E5-ABEF-7096381C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5175" cy="4551122"/>
          </a:xfrm>
        </p:spPr>
        <p:txBody>
          <a:bodyPr>
            <a:normAutofit/>
          </a:bodyPr>
          <a:lstStyle/>
          <a:p>
            <a:r>
              <a:rPr lang="fr-CA" sz="2400" dirty="0"/>
              <a:t>Étudier la question des oméga-3 est </a:t>
            </a:r>
            <a:r>
              <a:rPr lang="fr-CA" sz="2400" b="1" dirty="0"/>
              <a:t>primordial, mais complexe </a:t>
            </a:r>
            <a:r>
              <a:rPr lang="fr-CA" sz="2400" dirty="0"/>
              <a:t>(durée, nombres de participants, dosage, méthodes d’évaluation de la cognition, etc.)</a:t>
            </a:r>
          </a:p>
          <a:p>
            <a:r>
              <a:rPr lang="fr-CA" sz="2400" dirty="0"/>
              <a:t>Un portrait clair semble se dessiner par rapport à </a:t>
            </a:r>
            <a:r>
              <a:rPr lang="fr-CA" sz="2400" b="1" dirty="0"/>
              <a:t>l’absence d’effet</a:t>
            </a:r>
            <a:r>
              <a:rPr lang="fr-CA" sz="2400" dirty="0"/>
              <a:t> des suppléments d’oméga-3 sur la cognition selon les dernières études</a:t>
            </a:r>
          </a:p>
          <a:p>
            <a:pPr lvl="1"/>
            <a:r>
              <a:rPr lang="fr-CA" sz="2000" b="1" dirty="0"/>
              <a:t>Conclusion limitée de la méta-analyse </a:t>
            </a:r>
            <a:r>
              <a:rPr lang="fr-CA" sz="2000" dirty="0"/>
              <a:t>présentée: les articles objectivant une amélioration de la mémoire avaient une méthodologie discutable…</a:t>
            </a:r>
          </a:p>
          <a:p>
            <a:pPr lvl="1"/>
            <a:r>
              <a:rPr lang="fr-CA" sz="2000" u="sng" dirty="0"/>
              <a:t>Par exemple</a:t>
            </a:r>
            <a:r>
              <a:rPr lang="fr-CA" sz="2000" dirty="0"/>
              <a:t>: </a:t>
            </a:r>
            <a:r>
              <a:rPr lang="fr-CA" sz="2000" dirty="0" err="1"/>
              <a:t>Yurko</a:t>
            </a:r>
            <a:r>
              <a:rPr lang="fr-CA" sz="2000" dirty="0"/>
              <a:t>-Mauro </a:t>
            </a:r>
            <a:r>
              <a:rPr lang="en-CA" sz="2000" dirty="0"/>
              <a:t>(2010) </a:t>
            </a:r>
            <a:r>
              <a:rPr lang="en-CA" sz="2000" dirty="0">
                <a:sym typeface="Wingdings" panose="05000000000000000000" pitchFamily="2" charset="2"/>
              </a:rPr>
              <a:t> étude </a:t>
            </a:r>
            <a:r>
              <a:rPr lang="en-CA" sz="2000" dirty="0" err="1">
                <a:sym typeface="Wingdings" panose="05000000000000000000" pitchFamily="2" charset="2"/>
              </a:rPr>
              <a:t>financée</a:t>
            </a:r>
            <a:r>
              <a:rPr lang="en-CA" sz="2000" dirty="0">
                <a:sym typeface="Wingdings" panose="05000000000000000000" pitchFamily="2" charset="2"/>
              </a:rPr>
              <a:t> par </a:t>
            </a:r>
            <a:r>
              <a:rPr lang="en-CA" sz="2000" dirty="0" err="1">
                <a:sym typeface="Wingdings" panose="05000000000000000000" pitchFamily="2" charset="2"/>
              </a:rPr>
              <a:t>une</a:t>
            </a:r>
            <a:r>
              <a:rPr lang="en-CA" sz="2000" dirty="0">
                <a:sym typeface="Wingdings" panose="05000000000000000000" pitchFamily="2" charset="2"/>
              </a:rPr>
              <a:t> compagnie d’oméga-3, tests de </a:t>
            </a:r>
            <a:r>
              <a:rPr lang="en-CA" sz="2000" dirty="0" err="1">
                <a:sym typeface="Wingdings" panose="05000000000000000000" pitchFamily="2" charset="2"/>
              </a:rPr>
              <a:t>mémoire</a:t>
            </a:r>
            <a:r>
              <a:rPr lang="en-CA" sz="2000" dirty="0">
                <a:sym typeface="Wingdings" panose="05000000000000000000" pitchFamily="2" charset="2"/>
              </a:rPr>
              <a:t> </a:t>
            </a:r>
            <a:r>
              <a:rPr lang="fr-CA" sz="2000" dirty="0">
                <a:sym typeface="Wingdings" panose="05000000000000000000" pitchFamily="2" charset="2"/>
              </a:rPr>
              <a:t>auto-administrés</a:t>
            </a:r>
            <a:r>
              <a:rPr lang="en-CA" sz="2000" dirty="0">
                <a:sym typeface="Wingdings" panose="05000000000000000000" pitchFamily="2" charset="2"/>
              </a:rPr>
              <a:t>, tests de 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pratique » </a:t>
            </a:r>
            <a:r>
              <a:rPr lang="en-CA" sz="2000" dirty="0">
                <a:sym typeface="Wingdings" panose="05000000000000000000" pitchFamily="2" charset="2"/>
              </a:rPr>
              <a:t>(</a:t>
            </a:r>
            <a:r>
              <a:rPr lang="en-CA" sz="2000" dirty="0" err="1">
                <a:sym typeface="Wingdings" panose="05000000000000000000" pitchFamily="2" charset="2"/>
              </a:rPr>
              <a:t>effet</a:t>
            </a:r>
            <a:r>
              <a:rPr lang="en-CA" sz="2000" dirty="0">
                <a:sym typeface="Wingdings" panose="05000000000000000000" pitchFamily="2" charset="2"/>
              </a:rPr>
              <a:t> </a:t>
            </a:r>
            <a:r>
              <a:rPr lang="en-CA" sz="2000" dirty="0" err="1">
                <a:sym typeface="Wingdings" panose="05000000000000000000" pitchFamily="2" charset="2"/>
              </a:rPr>
              <a:t>d’apprentissage</a:t>
            </a:r>
            <a:r>
              <a:rPr lang="en-CA" sz="2000" dirty="0">
                <a:sym typeface="Wingdings" panose="05000000000000000000" pitchFamily="2" charset="2"/>
              </a:rPr>
              <a:t> </a:t>
            </a:r>
            <a:r>
              <a:rPr lang="en-CA" sz="2000" dirty="0" err="1">
                <a:sym typeface="Wingdings" panose="05000000000000000000" pitchFamily="2" charset="2"/>
              </a:rPr>
              <a:t>potentiel</a:t>
            </a:r>
            <a:r>
              <a:rPr lang="en-CA" sz="2000" dirty="0">
                <a:sym typeface="Wingdings" panose="05000000000000000000" pitchFamily="2" charset="2"/>
              </a:rPr>
              <a:t>), etc.</a:t>
            </a:r>
            <a:endParaRPr lang="fr-CA" sz="2000" dirty="0"/>
          </a:p>
          <a:p>
            <a:r>
              <a:rPr lang="fr-CA" sz="2400" b="1" dirty="0"/>
              <a:t>Peu d’effets secondaires</a:t>
            </a:r>
            <a:r>
              <a:rPr lang="fr-CA" sz="2400" dirty="0"/>
              <a:t>: symptômes gastro-intestinaux</a:t>
            </a:r>
          </a:p>
          <a:p>
            <a:pPr lvl="1"/>
            <a:r>
              <a:rPr lang="fr-CA" sz="2000" dirty="0"/>
              <a:t>MAPT (2017): moins d’activités physiques si prise d’oméga-3/placebo</a:t>
            </a:r>
          </a:p>
          <a:p>
            <a:endParaRPr lang="fr-CA" sz="2400" dirty="0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25114CF3-E338-1CD8-E9D7-6AEBA1692316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Graphique 4" descr="Bulle de discussion avec un remplissage uni">
            <a:extLst>
              <a:ext uri="{FF2B5EF4-FFF2-40B4-BE49-F238E27FC236}">
                <a16:creationId xmlns:a16="http://schemas.microsoft.com/office/drawing/2014/main" id="{548CF176-62E9-8A39-795A-67BF42412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3712" y="481253"/>
            <a:ext cx="1109662" cy="11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2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FF263-E55C-A032-3A02-4AE10471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Conflit d’intérêts</a:t>
            </a: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BC9E1637-D9BC-FE3B-4A2E-0AE7143B6D05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7E47704-6DAD-EA2D-E151-9A6D966A038B}"/>
              </a:ext>
            </a:extLst>
          </p:cNvPr>
          <p:cNvSpPr txBox="1">
            <a:spLocks/>
          </p:cNvSpPr>
          <p:nvPr/>
        </p:nvSpPr>
        <p:spPr>
          <a:xfrm>
            <a:off x="959803" y="1898297"/>
            <a:ext cx="8806767" cy="1092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Je </a:t>
            </a:r>
            <a:r>
              <a:rPr lang="en-CA" dirty="0" err="1"/>
              <a:t>n’ai</a:t>
            </a:r>
            <a:r>
              <a:rPr lang="en-CA" dirty="0"/>
              <a:t> </a:t>
            </a:r>
            <a:r>
              <a:rPr lang="en-CA" dirty="0" err="1"/>
              <a:t>aucun</a:t>
            </a:r>
            <a:r>
              <a:rPr lang="en-CA" dirty="0"/>
              <a:t> </a:t>
            </a:r>
            <a:r>
              <a:rPr lang="en-CA" dirty="0" err="1"/>
              <a:t>conflit</a:t>
            </a:r>
            <a:r>
              <a:rPr lang="en-CA" dirty="0"/>
              <a:t> </a:t>
            </a:r>
            <a:r>
              <a:rPr lang="en-CA" dirty="0" err="1"/>
              <a:t>d’intérêts</a:t>
            </a:r>
            <a:r>
              <a:rPr lang="en-CA" dirty="0"/>
              <a:t> à </a:t>
            </a:r>
            <a:r>
              <a:rPr lang="en-CA" dirty="0" err="1"/>
              <a:t>déclarer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648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B7093-6A4C-997B-7E9C-569C9E63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C111B9-2811-28E5-ABEF-7096381C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442"/>
            <a:ext cx="10830339" cy="47838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sz="3100" u="sng" dirty="0"/>
              <a:t>Forces de l’étude</a:t>
            </a:r>
            <a:r>
              <a:rPr lang="fr-CA" sz="3100" dirty="0"/>
              <a:t> </a:t>
            </a:r>
          </a:p>
          <a:p>
            <a:pPr>
              <a:buFontTx/>
              <a:buChar char="-"/>
            </a:pPr>
            <a:r>
              <a:rPr lang="fr-CA" b="1" dirty="0"/>
              <a:t>ECR variés, rigoureux, pertinents</a:t>
            </a:r>
          </a:p>
          <a:p>
            <a:pPr>
              <a:buFontTx/>
              <a:buChar char="-"/>
            </a:pPr>
            <a:r>
              <a:rPr lang="fr-CA" b="1" dirty="0"/>
              <a:t>Validité externe adéquate </a:t>
            </a:r>
            <a:r>
              <a:rPr lang="fr-CA" dirty="0"/>
              <a:t>par rapport aux études présentées</a:t>
            </a:r>
          </a:p>
          <a:p>
            <a:pPr>
              <a:buFontTx/>
              <a:buChar char="-"/>
            </a:pPr>
            <a:r>
              <a:rPr lang="fr-CA" b="1" dirty="0"/>
              <a:t>Homogénéité</a:t>
            </a:r>
            <a:r>
              <a:rPr lang="fr-CA" dirty="0"/>
              <a:t> des résultats éloquente</a:t>
            </a:r>
          </a:p>
          <a:p>
            <a:pPr>
              <a:buFontTx/>
              <a:buChar char="-"/>
            </a:pPr>
            <a:r>
              <a:rPr lang="fr-CA" dirty="0"/>
              <a:t>Répond directement à la question de recherche (groupe oméga-3 vs. placebo constant)</a:t>
            </a:r>
          </a:p>
          <a:p>
            <a:pPr>
              <a:buFontTx/>
              <a:buChar char="-"/>
            </a:pPr>
            <a:endParaRPr lang="fr-CA" dirty="0"/>
          </a:p>
          <a:p>
            <a:pPr marL="0" indent="0">
              <a:buNone/>
            </a:pPr>
            <a:endParaRPr lang="fr-CA" sz="1500" dirty="0"/>
          </a:p>
          <a:p>
            <a:pPr marL="0" indent="0">
              <a:buNone/>
            </a:pPr>
            <a:r>
              <a:rPr lang="fr-CA" sz="3100" u="sng" dirty="0"/>
              <a:t>Limitations de l’étude</a:t>
            </a:r>
          </a:p>
          <a:p>
            <a:pPr>
              <a:buFontTx/>
              <a:buChar char="-"/>
            </a:pPr>
            <a:r>
              <a:rPr lang="fr-CA" b="1" dirty="0"/>
              <a:t>Biais de sélection</a:t>
            </a:r>
            <a:r>
              <a:rPr lang="en-CA" dirty="0"/>
              <a:t>/</a:t>
            </a:r>
            <a:r>
              <a:rPr lang="en-CA" dirty="0" err="1"/>
              <a:t>volontariat</a:t>
            </a:r>
            <a:r>
              <a:rPr lang="en-CA" dirty="0"/>
              <a:t> possible </a:t>
            </a:r>
            <a:r>
              <a:rPr lang="en-CA" dirty="0" err="1"/>
              <a:t>lors</a:t>
            </a:r>
            <a:r>
              <a:rPr lang="en-CA" dirty="0"/>
              <a:t> du </a:t>
            </a:r>
            <a:r>
              <a:rPr lang="en-CA" dirty="0" err="1"/>
              <a:t>recrutement</a:t>
            </a:r>
            <a:endParaRPr lang="en-CA" dirty="0"/>
          </a:p>
          <a:p>
            <a:pPr>
              <a:buFontTx/>
              <a:buChar char="-"/>
            </a:pPr>
            <a:r>
              <a:rPr lang="fr-CA" b="1" dirty="0"/>
              <a:t>Niveau de scolarité élevé </a:t>
            </a:r>
            <a:r>
              <a:rPr lang="fr-CA" dirty="0"/>
              <a:t>de la moyenne des participants dans les études</a:t>
            </a:r>
          </a:p>
          <a:p>
            <a:pPr>
              <a:buFontTx/>
              <a:buChar char="-"/>
            </a:pPr>
            <a:r>
              <a:rPr lang="fr-CA" b="1" dirty="0"/>
              <a:t>MMSE</a:t>
            </a:r>
            <a:r>
              <a:rPr lang="fr-CA" dirty="0"/>
              <a:t> = outil possiblement imprécis pour évaluer des changements cognitifs mineurs</a:t>
            </a:r>
          </a:p>
          <a:p>
            <a:pPr>
              <a:buFontTx/>
              <a:buChar char="-"/>
            </a:pPr>
            <a:r>
              <a:rPr lang="fr-CA" dirty="0"/>
              <a:t>Durée des études choisies potentiellement trop courte</a:t>
            </a: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25114CF3-E338-1CD8-E9D7-6AEBA1692316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9D9A9CC-A719-08DE-50C5-80DE0946C201}"/>
              </a:ext>
            </a:extLst>
          </p:cNvPr>
          <p:cNvCxnSpPr>
            <a:cxnSpLocks/>
          </p:cNvCxnSpPr>
          <p:nvPr/>
        </p:nvCxnSpPr>
        <p:spPr>
          <a:xfrm>
            <a:off x="673893" y="1779242"/>
            <a:ext cx="0" cy="199265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BF49137-C134-C922-8336-8405EE16ADB2}"/>
              </a:ext>
            </a:extLst>
          </p:cNvPr>
          <p:cNvCxnSpPr>
            <a:cxnSpLocks/>
          </p:cNvCxnSpPr>
          <p:nvPr/>
        </p:nvCxnSpPr>
        <p:spPr>
          <a:xfrm>
            <a:off x="673893" y="4179296"/>
            <a:ext cx="0" cy="19578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que 13" descr="Bulle de discussion avec un remplissage uni">
            <a:extLst>
              <a:ext uri="{FF2B5EF4-FFF2-40B4-BE49-F238E27FC236}">
                <a16:creationId xmlns:a16="http://schemas.microsoft.com/office/drawing/2014/main" id="{5264483B-70E2-586B-38B3-1DCB5B9C4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3712" y="481253"/>
            <a:ext cx="1109662" cy="11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09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22BDF4-BA2B-7371-3748-BD6422ACA2A9}"/>
              </a:ext>
            </a:extLst>
          </p:cNvPr>
          <p:cNvSpPr/>
          <p:nvPr/>
        </p:nvSpPr>
        <p:spPr>
          <a:xfrm>
            <a:off x="12049124" y="0"/>
            <a:ext cx="142875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A0134-25CD-34DD-31FF-E5E7E206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ECBFEE-CB14-9385-9FC4-29AA56599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93" y="3250305"/>
            <a:ext cx="10515600" cy="3486150"/>
          </a:xfrm>
        </p:spPr>
        <p:txBody>
          <a:bodyPr>
            <a:normAutofit/>
          </a:bodyPr>
          <a:lstStyle/>
          <a:p>
            <a:pPr algn="just"/>
            <a:r>
              <a:rPr lang="fr-CA" sz="2000" b="1" dirty="0"/>
              <a:t>Davantage d’études sont nécessaires </a:t>
            </a:r>
            <a:r>
              <a:rPr lang="fr-CA" sz="2000" dirty="0"/>
              <a:t>pour clore le débat (plus longue période de suivi, meilleurs tests cognitifs, grand nombre de participants, oméga-3 à hautes doses)</a:t>
            </a:r>
          </a:p>
          <a:p>
            <a:pPr lvl="1" algn="just"/>
            <a:r>
              <a:rPr lang="fr-CA" sz="1800" dirty="0"/>
              <a:t>Toutefois… peu d’attrait pour ce type d’étude, souvent des analyses secondaires/« sous-études »</a:t>
            </a:r>
          </a:p>
          <a:p>
            <a:pPr lvl="1" algn="just"/>
            <a:r>
              <a:rPr lang="fr-CA" sz="1800" dirty="0"/>
              <a:t>Déterminer ce qui est cliniquement significatif reste important</a:t>
            </a:r>
            <a:endParaRPr lang="fr-CA" sz="2000" b="1" dirty="0"/>
          </a:p>
          <a:p>
            <a:pPr algn="just"/>
            <a:r>
              <a:rPr lang="fr-CA" sz="2000" dirty="0"/>
              <a:t>Conseillez à vos patients de </a:t>
            </a:r>
            <a:r>
              <a:rPr lang="fr-CA" sz="2000" b="1" dirty="0"/>
              <a:t>rester actif physiquement, cognitivement et socialement</a:t>
            </a:r>
            <a:r>
              <a:rPr lang="fr-CA" sz="2000" dirty="0"/>
              <a:t>, de maintenir de </a:t>
            </a:r>
            <a:r>
              <a:rPr lang="fr-CA" sz="2000" b="1" dirty="0"/>
              <a:t>bonnes habitudes de vie </a:t>
            </a:r>
            <a:r>
              <a:rPr lang="fr-CA" sz="2000" dirty="0"/>
              <a:t>ainsi que de viser un </a:t>
            </a:r>
            <a:r>
              <a:rPr lang="fr-CA" sz="2000" b="1" dirty="0"/>
              <a:t>bon contrôle de leurs maladies chroniques</a:t>
            </a:r>
            <a:r>
              <a:rPr lang="fr-CA" sz="2000" dirty="0"/>
              <a:t>!</a:t>
            </a:r>
          </a:p>
          <a:p>
            <a:pPr algn="just"/>
            <a:r>
              <a:rPr lang="fr-CA" sz="2000" dirty="0"/>
              <a:t>« Mais Docteur, j’aimerais donc bien continuer à prendre mes oméga-3, est-ce une bonne idée? »</a:t>
            </a:r>
          </a:p>
          <a:p>
            <a:pPr lvl="1" algn="just"/>
            <a:r>
              <a:rPr lang="fr-CA" sz="1800" dirty="0"/>
              <a:t>Les oméga-3 restent un supplément sécuritaire et peu coûteux. Possibilité d’effets bénéfiques concomitants inconnus?</a:t>
            </a:r>
          </a:p>
          <a:p>
            <a:pPr lvl="1" algn="just"/>
            <a:endParaRPr lang="fr-CA" sz="1800" dirty="0"/>
          </a:p>
          <a:p>
            <a:pPr lvl="1" algn="just"/>
            <a:endParaRPr lang="fr-CA" sz="1800" dirty="0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CE544210-E42D-A307-8DF2-5FC8B722CE32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2A74DBE-9D68-C73A-C706-250388A7EEEE}"/>
              </a:ext>
            </a:extLst>
          </p:cNvPr>
          <p:cNvGrpSpPr/>
          <p:nvPr/>
        </p:nvGrpSpPr>
        <p:grpSpPr>
          <a:xfrm>
            <a:off x="1533525" y="1690688"/>
            <a:ext cx="9222581" cy="1247775"/>
            <a:chOff x="1619250" y="1533525"/>
            <a:chExt cx="9222581" cy="12477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6FB38F-6558-5345-5D24-7EEB1A3332E5}"/>
                </a:ext>
              </a:extLst>
            </p:cNvPr>
            <p:cNvSpPr/>
            <p:nvPr/>
          </p:nvSpPr>
          <p:spPr>
            <a:xfrm>
              <a:off x="1619250" y="1533525"/>
              <a:ext cx="9124950" cy="1247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46C11483-62D7-9AA1-88C5-63FDC4EAFA4A}"/>
                </a:ext>
              </a:extLst>
            </p:cNvPr>
            <p:cNvSpPr txBox="1"/>
            <p:nvPr/>
          </p:nvSpPr>
          <p:spPr>
            <a:xfrm>
              <a:off x="1619250" y="1680359"/>
              <a:ext cx="922258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fr-CA" sz="2800" dirty="0"/>
                <a:t>La prise d’oméga-3 ne semble pas avoir d’incidence sur le ralentissement du déclin cognitif chez les personnes </a:t>
              </a:r>
              <a:r>
                <a:rPr lang="en-CA" sz="2800" dirty="0"/>
                <a:t>&gt; 50 </a:t>
              </a:r>
              <a:r>
                <a:rPr lang="en-CA" sz="2800" dirty="0" err="1"/>
                <a:t>ans</a:t>
              </a:r>
              <a:endParaRPr lang="en-CA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8867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CBA1A0-464B-5C2A-2091-B9879DAEE413}"/>
              </a:ext>
            </a:extLst>
          </p:cNvPr>
          <p:cNvSpPr/>
          <p:nvPr/>
        </p:nvSpPr>
        <p:spPr>
          <a:xfrm>
            <a:off x="787567" y="2868915"/>
            <a:ext cx="10515600" cy="27592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105156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#6 (bonus!)</a:t>
            </a:r>
            <a:br>
              <a:rPr lang="en-CA" sz="3200" dirty="0"/>
            </a:br>
            <a:r>
              <a:rPr lang="en-CA" sz="2000" dirty="0" err="1"/>
              <a:t>Essai</a:t>
            </a:r>
            <a:r>
              <a:rPr lang="en-CA" sz="2000" dirty="0"/>
              <a:t> </a:t>
            </a:r>
            <a:r>
              <a:rPr lang="en-CA" sz="2000" dirty="0" err="1"/>
              <a:t>clinique</a:t>
            </a:r>
            <a:r>
              <a:rPr lang="en-CA" sz="2000" dirty="0"/>
              <a:t> </a:t>
            </a:r>
            <a:r>
              <a:rPr lang="en-CA" sz="2000" dirty="0" err="1"/>
              <a:t>randomisé</a:t>
            </a:r>
            <a:r>
              <a:rPr lang="en-CA" sz="2000" dirty="0"/>
              <a:t>?</a:t>
            </a:r>
            <a:endParaRPr lang="fr-CA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1FAB0DD-5F37-79CC-8B3C-D3DE86145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3" y="1787774"/>
            <a:ext cx="9771015" cy="779173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9B908D-B191-1ACC-7EA3-E92CA60E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588" y="3122244"/>
            <a:ext cx="9925051" cy="27592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Résumé de l’étude 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15 427 participants diabétiques, sans antécédents de maladies cardiovasculaire ou de TNC, randomisés en groupe d’oméga-3 (1g/j) ou placebo pendant 7.4 ans (+ 1.7 ans après la fin du traitement). Résultats : la démence est survenue chez 1146 participants (pourcentage similaire dans les 2 groupes), soit 574 pts (7.4%) dans le groupe des oméga-3 et 572 pts (7.4%) chez le placebo.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Plusieurs limitations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’é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tude sera-t-elle publiée prochainement? Aucune information sur la méthodologi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e, donc article impossible à analyser actuellement.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437518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CD15970-6093-3D54-BCC9-6461990E9424}"/>
              </a:ext>
            </a:extLst>
          </p:cNvPr>
          <p:cNvSpPr/>
          <p:nvPr/>
        </p:nvSpPr>
        <p:spPr>
          <a:xfrm>
            <a:off x="2683565" y="268356"/>
            <a:ext cx="6321287" cy="63212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FBEAC7-96DE-8942-28BC-9EB6431E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630" y="2766217"/>
            <a:ext cx="3621156" cy="1325563"/>
          </a:xfrm>
        </p:spPr>
        <p:txBody>
          <a:bodyPr/>
          <a:lstStyle/>
          <a:p>
            <a:r>
              <a:rPr lang="en-CA" b="1" dirty="0"/>
              <a:t>Des questions?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64563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FD515-0D91-843E-3740-A591EF59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Références</a:t>
            </a:r>
            <a:endParaRPr lang="fr-CA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0B6B1A-29D5-CBD9-75AD-29B09361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1338262"/>
            <a:ext cx="11857590" cy="540305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CA" sz="1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Images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fr-CA" sz="10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CA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iapo 2: https://statistique.quebec.ca/docs-ken/vitrine/vieillissement/index.html?theme=population&amp;tab=6 </a:t>
            </a:r>
          </a:p>
          <a:p>
            <a:pPr lvl="1">
              <a:lnSpc>
                <a:spcPct val="120000"/>
              </a:lnSpc>
            </a:pPr>
            <a:r>
              <a:rPr lang="fr-CA" sz="1000" dirty="0">
                <a:ea typeface="Calibri" panose="020F0502020204030204" pitchFamily="34" charset="0"/>
                <a:cs typeface="Times New Roman" panose="02020603050405020304" pitchFamily="18" charset="0"/>
              </a:rPr>
              <a:t>Diapo 3: https://alzheimer.ca/federationquebecoise/sites/federationquebecoise/files/documents/FQSA%2010%20Actions%20pour%20Cerveau%20en%20sant%C3%A9.pdf</a:t>
            </a:r>
            <a:endParaRPr lang="fr-CA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i="1" dirty="0">
                <a:effectLst/>
              </a:rPr>
              <a:t>Les différences entre le processus de vieillissement normal et les troubles neurocognitifs</a:t>
            </a:r>
            <a:r>
              <a:rPr lang="fr-FR" sz="1200" dirty="0">
                <a:effectLst/>
              </a:rPr>
              <a:t>. (2023). Société Alzheimer Du Canada. https://alzheimer.ca/fr/au-sujet-des-troubles-neurocognitifs/suis-je-atteint-dun-trouble-neurocognitif/les-differences#:~:text=Un%20faible%20pourcentage%20de%20personnes%20sera%20atteint%20de,ou%20un%20autre%20du%20reste%20de%20notre%20vie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effectLst/>
              </a:rPr>
              <a:t>McDonald, W. M. (2017). Overview of Neurocognitive Disorders. </a:t>
            </a:r>
            <a:r>
              <a:rPr lang="en-US" sz="1200" i="1" dirty="0">
                <a:effectLst/>
              </a:rPr>
              <a:t>Focus</a:t>
            </a:r>
            <a:r>
              <a:rPr lang="en-US" sz="1200" dirty="0">
                <a:effectLst/>
              </a:rPr>
              <a:t>, </a:t>
            </a:r>
            <a:r>
              <a:rPr lang="en-US" sz="1200" i="1" dirty="0">
                <a:effectLst/>
              </a:rPr>
              <a:t>15</a:t>
            </a:r>
            <a:r>
              <a:rPr lang="en-US" sz="1200" dirty="0">
                <a:effectLst/>
              </a:rPr>
              <a:t>(1), 4–12. https://doi.org/10.1176/appi.focus.20160030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i="1" dirty="0">
                <a:effectLst/>
              </a:rPr>
              <a:t>Conseils bons pour le cerveau pour réduire votre risque de trouble neurocognitif</a:t>
            </a:r>
            <a:r>
              <a:rPr lang="fr-FR" sz="1200" dirty="0">
                <a:effectLst/>
              </a:rPr>
              <a:t>. (</a:t>
            </a:r>
            <a:r>
              <a:rPr lang="fr-FR" sz="1200" dirty="0" err="1">
                <a:effectLst/>
              </a:rPr>
              <a:t>n.d</a:t>
            </a:r>
            <a:r>
              <a:rPr lang="fr-FR" sz="1200" dirty="0">
                <a:effectLst/>
              </a:rPr>
              <a:t>.). Société Alzheimer Du Canada. https://alzheimer.ca/fr/au-sujet-des-troubles-neurocognitifs/comment-reduire-le-risque-dun-trouble-neurocognitif/conseils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effectLst/>
              </a:rPr>
              <a:t>World Health Organization: WHO. (2022). Ageing and health. </a:t>
            </a:r>
            <a:r>
              <a:rPr lang="en-US" sz="1200" i="1" dirty="0">
                <a:effectLst/>
              </a:rPr>
              <a:t>www.who.int</a:t>
            </a:r>
            <a:r>
              <a:rPr lang="en-US" sz="1200" dirty="0">
                <a:effectLst/>
              </a:rPr>
              <a:t>. https://www.who.int/news-room/fact-sheets/detail/ageing-and-health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i="1" dirty="0">
                <a:effectLst/>
              </a:rPr>
              <a:t>Omega 3 Market Size, Share &amp; Trends Analysis Report By Type (EPA, DHA, ALA), By Source (Marine, Plant), By Application (Supplements &amp; Functional Foods), By Region, And Segment Forecasts, 2023 - 2030</a:t>
            </a:r>
            <a:r>
              <a:rPr lang="en-US" sz="1200" dirty="0">
                <a:effectLst/>
              </a:rPr>
              <a:t>. (n.d.). https://www.grandviewresearch.com/industry-analysis/omega-3-market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1200" dirty="0">
                <a:effectLst/>
              </a:rPr>
              <a:t>Alex, A., Abbott, K. A., McEvoy, M., Schofield, P. R., &amp; Garg, M. L. (2020). Long-chain omega-3 polyunsaturated fatty acids and cognitive decline in non-demented adults: a systematic review and meta-analysis. </a:t>
            </a:r>
            <a:r>
              <a:rPr lang="en-CA" sz="1200" i="1" dirty="0">
                <a:effectLst/>
              </a:rPr>
              <a:t>Nutrition Reviews</a:t>
            </a:r>
            <a:r>
              <a:rPr lang="en-CA" sz="1200" dirty="0">
                <a:effectLst/>
              </a:rPr>
              <a:t>, </a:t>
            </a:r>
            <a:r>
              <a:rPr lang="en-CA" sz="1200" i="1" dirty="0">
                <a:effectLst/>
              </a:rPr>
              <a:t>78</a:t>
            </a:r>
            <a:r>
              <a:rPr lang="en-CA" sz="1200" dirty="0">
                <a:effectLst/>
              </a:rPr>
              <a:t>(7), 563–578. https://doi.org/10.1093/nutrit/nuz073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1200" dirty="0">
                <a:effectLst/>
              </a:rPr>
              <a:t>Cukierman-</a:t>
            </a:r>
            <a:r>
              <a:rPr lang="en-CA" sz="1200" dirty="0" err="1">
                <a:effectLst/>
              </a:rPr>
              <a:t>Yaffe</a:t>
            </a:r>
            <a:r>
              <a:rPr lang="en-CA" sz="1200" dirty="0">
                <a:effectLst/>
              </a:rPr>
              <a:t>, T., Bosch, J., Diaz, R., </a:t>
            </a:r>
            <a:r>
              <a:rPr lang="en-CA" sz="1200" dirty="0" err="1">
                <a:effectLst/>
              </a:rPr>
              <a:t>Dyal</a:t>
            </a:r>
            <a:r>
              <a:rPr lang="en-CA" sz="1200" dirty="0">
                <a:effectLst/>
              </a:rPr>
              <a:t>, L., </a:t>
            </a:r>
            <a:r>
              <a:rPr lang="en-CA" sz="1200" dirty="0" err="1">
                <a:effectLst/>
              </a:rPr>
              <a:t>Hancu</a:t>
            </a:r>
            <a:r>
              <a:rPr lang="en-CA" sz="1200" dirty="0">
                <a:effectLst/>
              </a:rPr>
              <a:t>, N., Hildebrandt, P., </a:t>
            </a:r>
            <a:r>
              <a:rPr lang="en-CA" sz="1200" dirty="0" err="1">
                <a:effectLst/>
              </a:rPr>
              <a:t>Lanas</a:t>
            </a:r>
            <a:r>
              <a:rPr lang="en-CA" sz="1200" dirty="0">
                <a:effectLst/>
              </a:rPr>
              <a:t>, F., Lewis, B. S., </a:t>
            </a:r>
            <a:r>
              <a:rPr lang="en-CA" sz="1200" dirty="0" err="1">
                <a:effectLst/>
              </a:rPr>
              <a:t>Marre</a:t>
            </a:r>
            <a:r>
              <a:rPr lang="en-CA" sz="1200" dirty="0">
                <a:effectLst/>
              </a:rPr>
              <a:t>, M., Yale, J., Yusuf, S., &amp; Gerstein, H. C. (2014). Effects of basal insulin glargine and omega-3 fatty acid on cognitive decline and probable cognitive impairment in people with </a:t>
            </a:r>
            <a:r>
              <a:rPr lang="en-CA" sz="1200" dirty="0" err="1">
                <a:effectLst/>
              </a:rPr>
              <a:t>dysglycaemia</a:t>
            </a:r>
            <a:r>
              <a:rPr lang="en-CA" sz="1200" dirty="0">
                <a:effectLst/>
              </a:rPr>
              <a:t>: a </a:t>
            </a:r>
            <a:r>
              <a:rPr lang="en-CA" sz="1200" dirty="0" err="1">
                <a:effectLst/>
              </a:rPr>
              <a:t>substudy</a:t>
            </a:r>
            <a:r>
              <a:rPr lang="en-CA" sz="1200" dirty="0">
                <a:effectLst/>
              </a:rPr>
              <a:t> of the ORIGIN trial. </a:t>
            </a:r>
            <a:r>
              <a:rPr lang="en-CA" sz="1200" i="1" dirty="0">
                <a:effectLst/>
              </a:rPr>
              <a:t>The Lancet Diabetes &amp; Endocrinology</a:t>
            </a:r>
            <a:r>
              <a:rPr lang="en-CA" sz="1200" dirty="0">
                <a:effectLst/>
              </a:rPr>
              <a:t>, </a:t>
            </a:r>
            <a:r>
              <a:rPr lang="en-CA" sz="1200" i="1" dirty="0">
                <a:effectLst/>
              </a:rPr>
              <a:t>2</a:t>
            </a:r>
            <a:r>
              <a:rPr lang="en-CA" sz="1200" dirty="0">
                <a:effectLst/>
              </a:rPr>
              <a:t>(7), 562–572. https://doi.org/10.1016/s2213-8587(14)70062-2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1200" dirty="0" err="1">
                <a:effectLst/>
              </a:rPr>
              <a:t>Andrieu</a:t>
            </a:r>
            <a:r>
              <a:rPr lang="en-CA" sz="1200" dirty="0">
                <a:effectLst/>
              </a:rPr>
              <a:t>, S., </a:t>
            </a:r>
            <a:r>
              <a:rPr lang="en-CA" sz="1200" dirty="0" err="1">
                <a:effectLst/>
              </a:rPr>
              <a:t>Guyonnet</a:t>
            </a:r>
            <a:r>
              <a:rPr lang="en-CA" sz="1200" dirty="0">
                <a:effectLst/>
              </a:rPr>
              <a:t>, S., Coley, N., </a:t>
            </a:r>
            <a:r>
              <a:rPr lang="en-CA" sz="1200" dirty="0" err="1">
                <a:effectLst/>
              </a:rPr>
              <a:t>Cantet</a:t>
            </a:r>
            <a:r>
              <a:rPr lang="en-CA" sz="1200" dirty="0">
                <a:effectLst/>
              </a:rPr>
              <a:t>, C., </a:t>
            </a:r>
            <a:r>
              <a:rPr lang="en-CA" sz="1200" dirty="0" err="1">
                <a:effectLst/>
              </a:rPr>
              <a:t>Bonnefoy</a:t>
            </a:r>
            <a:r>
              <a:rPr lang="en-CA" sz="1200" dirty="0">
                <a:effectLst/>
              </a:rPr>
              <a:t>, M., </a:t>
            </a:r>
            <a:r>
              <a:rPr lang="en-CA" sz="1200" dirty="0" err="1">
                <a:effectLst/>
              </a:rPr>
              <a:t>Bordes</a:t>
            </a:r>
            <a:r>
              <a:rPr lang="en-CA" sz="1200" dirty="0">
                <a:effectLst/>
              </a:rPr>
              <a:t>, S., </a:t>
            </a:r>
            <a:r>
              <a:rPr lang="en-CA" sz="1200" dirty="0" err="1">
                <a:effectLst/>
              </a:rPr>
              <a:t>Bories</a:t>
            </a:r>
            <a:r>
              <a:rPr lang="en-CA" sz="1200" dirty="0">
                <a:effectLst/>
              </a:rPr>
              <a:t>, L., </a:t>
            </a:r>
            <a:r>
              <a:rPr lang="en-CA" sz="1200" dirty="0" err="1">
                <a:effectLst/>
              </a:rPr>
              <a:t>Cufi</a:t>
            </a:r>
            <a:r>
              <a:rPr lang="en-CA" sz="1200" dirty="0">
                <a:effectLst/>
              </a:rPr>
              <a:t>, M., </a:t>
            </a:r>
            <a:r>
              <a:rPr lang="en-CA" sz="1200" dirty="0" err="1">
                <a:effectLst/>
              </a:rPr>
              <a:t>Dantoine</a:t>
            </a:r>
            <a:r>
              <a:rPr lang="en-CA" sz="1200" dirty="0">
                <a:effectLst/>
              </a:rPr>
              <a:t>, T., </a:t>
            </a:r>
            <a:r>
              <a:rPr lang="en-CA" sz="1200" dirty="0" err="1">
                <a:effectLst/>
              </a:rPr>
              <a:t>Dartigues</a:t>
            </a:r>
            <a:r>
              <a:rPr lang="en-CA" sz="1200" dirty="0">
                <a:effectLst/>
              </a:rPr>
              <a:t>, J., </a:t>
            </a:r>
            <a:r>
              <a:rPr lang="en-CA" sz="1200" dirty="0" err="1">
                <a:effectLst/>
              </a:rPr>
              <a:t>Desclaux</a:t>
            </a:r>
            <a:r>
              <a:rPr lang="en-CA" sz="1200" dirty="0">
                <a:effectLst/>
              </a:rPr>
              <a:t>, F., </a:t>
            </a:r>
            <a:r>
              <a:rPr lang="en-CA" sz="1200" dirty="0" err="1">
                <a:effectLst/>
              </a:rPr>
              <a:t>Gabelle</a:t>
            </a:r>
            <a:r>
              <a:rPr lang="en-CA" sz="1200" dirty="0">
                <a:effectLst/>
              </a:rPr>
              <a:t>, A., </a:t>
            </a:r>
            <a:r>
              <a:rPr lang="en-CA" sz="1200" dirty="0" err="1">
                <a:effectLst/>
              </a:rPr>
              <a:t>Gasnier</a:t>
            </a:r>
            <a:r>
              <a:rPr lang="en-CA" sz="1200" dirty="0">
                <a:effectLst/>
              </a:rPr>
              <a:t>, Y., </a:t>
            </a:r>
            <a:r>
              <a:rPr lang="en-CA" sz="1200" dirty="0" err="1">
                <a:effectLst/>
              </a:rPr>
              <a:t>Pesce</a:t>
            </a:r>
            <a:r>
              <a:rPr lang="en-CA" sz="1200" dirty="0">
                <a:effectLst/>
              </a:rPr>
              <a:t>, A., </a:t>
            </a:r>
            <a:r>
              <a:rPr lang="en-CA" sz="1200" dirty="0" err="1">
                <a:effectLst/>
              </a:rPr>
              <a:t>Sudres</a:t>
            </a:r>
            <a:r>
              <a:rPr lang="en-CA" sz="1200" dirty="0">
                <a:effectLst/>
              </a:rPr>
              <a:t>, K., </a:t>
            </a:r>
            <a:r>
              <a:rPr lang="en-CA" sz="1200" dirty="0" err="1">
                <a:effectLst/>
              </a:rPr>
              <a:t>Touchon</a:t>
            </a:r>
            <a:r>
              <a:rPr lang="en-CA" sz="1200" dirty="0">
                <a:effectLst/>
              </a:rPr>
              <a:t>, J., Robert, P., </a:t>
            </a:r>
            <a:r>
              <a:rPr lang="en-CA" sz="1200" dirty="0" err="1">
                <a:effectLst/>
              </a:rPr>
              <a:t>Rouaud</a:t>
            </a:r>
            <a:r>
              <a:rPr lang="en-CA" sz="1200" dirty="0">
                <a:effectLst/>
              </a:rPr>
              <a:t>, O., Legrand, P., . . . Marelli, C. (2017). Effect of long-term omega 3 polyunsaturated fatty acid supplementation with or without multidomain intervention on cognitive function in elderly adults with memory complaints (MAPT): a randomised, placebo-controlled trial. </a:t>
            </a:r>
            <a:r>
              <a:rPr lang="en-CA" sz="1200" i="1" dirty="0">
                <a:effectLst/>
              </a:rPr>
              <a:t>Lancet Neurology</a:t>
            </a:r>
            <a:r>
              <a:rPr lang="en-CA" sz="1200" dirty="0">
                <a:effectLst/>
              </a:rPr>
              <a:t>, </a:t>
            </a:r>
            <a:r>
              <a:rPr lang="en-CA" sz="1200" i="1" dirty="0">
                <a:effectLst/>
              </a:rPr>
              <a:t>16</a:t>
            </a:r>
            <a:r>
              <a:rPr lang="en-CA" sz="1200" dirty="0">
                <a:effectLst/>
              </a:rPr>
              <a:t>(5), 377–389. https://doi.org/10.1016/s1474-4422(17)30040-6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1200" dirty="0">
                <a:effectLst/>
              </a:rPr>
              <a:t>Bischoff-Ferrari, H. A., </a:t>
            </a:r>
            <a:r>
              <a:rPr lang="en-CA" sz="1200" dirty="0" err="1">
                <a:effectLst/>
              </a:rPr>
              <a:t>Vellas</a:t>
            </a:r>
            <a:r>
              <a:rPr lang="en-CA" sz="1200" dirty="0">
                <a:effectLst/>
              </a:rPr>
              <a:t>, B., Rizzoli, R., </a:t>
            </a:r>
            <a:r>
              <a:rPr lang="en-CA" sz="1200" dirty="0" err="1">
                <a:effectLst/>
              </a:rPr>
              <a:t>Kressig</a:t>
            </a:r>
            <a:r>
              <a:rPr lang="en-CA" sz="1200" dirty="0">
                <a:effectLst/>
              </a:rPr>
              <a:t>, R. W., Da Silva, J. a. G., </a:t>
            </a:r>
            <a:r>
              <a:rPr lang="en-CA" sz="1200" dirty="0" err="1">
                <a:effectLst/>
              </a:rPr>
              <a:t>Blauth</a:t>
            </a:r>
            <a:r>
              <a:rPr lang="en-CA" sz="1200" dirty="0">
                <a:effectLst/>
              </a:rPr>
              <a:t>, M., Felson, D. T., McCloskey, E. V., </a:t>
            </a:r>
            <a:r>
              <a:rPr lang="en-CA" sz="1200" dirty="0" err="1">
                <a:effectLst/>
              </a:rPr>
              <a:t>Watzl</a:t>
            </a:r>
            <a:r>
              <a:rPr lang="en-CA" sz="1200" dirty="0">
                <a:effectLst/>
              </a:rPr>
              <a:t>, B., </a:t>
            </a:r>
            <a:r>
              <a:rPr lang="en-CA" sz="1200" dirty="0" err="1">
                <a:effectLst/>
              </a:rPr>
              <a:t>Hofbauer</a:t>
            </a:r>
            <a:r>
              <a:rPr lang="en-CA" sz="1200" dirty="0">
                <a:effectLst/>
              </a:rPr>
              <a:t>, L. C., </a:t>
            </a:r>
            <a:r>
              <a:rPr lang="en-CA" sz="1200" dirty="0" err="1">
                <a:effectLst/>
              </a:rPr>
              <a:t>Felsenberg</a:t>
            </a:r>
            <a:r>
              <a:rPr lang="en-CA" sz="1200" dirty="0">
                <a:effectLst/>
              </a:rPr>
              <a:t>, D., Willett, W. C., Dawson-Hughes, B., Manson, J. E., Siebert, U., Theiler, R., </a:t>
            </a:r>
            <a:r>
              <a:rPr lang="en-CA" sz="1200" dirty="0" err="1">
                <a:effectLst/>
              </a:rPr>
              <a:t>Staehelin</a:t>
            </a:r>
            <a:r>
              <a:rPr lang="en-CA" sz="1200" dirty="0">
                <a:effectLst/>
              </a:rPr>
              <a:t>, H. B., De </a:t>
            </a:r>
            <a:r>
              <a:rPr lang="en-CA" sz="1200" dirty="0" err="1">
                <a:effectLst/>
              </a:rPr>
              <a:t>Godoi</a:t>
            </a:r>
            <a:r>
              <a:rPr lang="en-CA" sz="1200" dirty="0">
                <a:effectLst/>
              </a:rPr>
              <a:t> Rezende Costa Molino, C., </a:t>
            </a:r>
            <a:r>
              <a:rPr lang="en-CA" sz="1200" dirty="0" err="1">
                <a:effectLst/>
              </a:rPr>
              <a:t>Chocano</a:t>
            </a:r>
            <a:r>
              <a:rPr lang="en-CA" sz="1200" dirty="0">
                <a:effectLst/>
              </a:rPr>
              <a:t>-Bedoya, P. O., . . . </a:t>
            </a:r>
            <a:r>
              <a:rPr lang="en-CA" sz="1200" dirty="0" err="1">
                <a:effectLst/>
              </a:rPr>
              <a:t>Orav</a:t>
            </a:r>
            <a:r>
              <a:rPr lang="en-CA" sz="1200" dirty="0">
                <a:effectLst/>
              </a:rPr>
              <a:t>, E. J. (2020). Effect of Vitamin D Supplementation, Omega-3 Fatty Acid Supplementation, or a Strength-Training Exercise Program on Clinical Outcomes in Older Adults. </a:t>
            </a:r>
            <a:r>
              <a:rPr lang="en-CA" sz="1200" i="1" dirty="0">
                <a:effectLst/>
              </a:rPr>
              <a:t>JAMA</a:t>
            </a:r>
            <a:r>
              <a:rPr lang="en-CA" sz="1200" dirty="0">
                <a:effectLst/>
              </a:rPr>
              <a:t>, </a:t>
            </a:r>
            <a:r>
              <a:rPr lang="en-CA" sz="1200" i="1" dirty="0">
                <a:effectLst/>
              </a:rPr>
              <a:t>324</a:t>
            </a:r>
            <a:r>
              <a:rPr lang="en-CA" sz="1200" dirty="0">
                <a:effectLst/>
              </a:rPr>
              <a:t>(18), 1855. https://doi.org/10.1001/jama.2020.16909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1200" dirty="0">
                <a:effectLst/>
              </a:rPr>
              <a:t>Kang, J. H., Vyas, C. M., Okereke, O. I., Ogata, S., Albert, M. A., Lee, I. Y., D’Agostino, D. M., </a:t>
            </a:r>
            <a:r>
              <a:rPr lang="en-CA" sz="1200" dirty="0" err="1">
                <a:effectLst/>
              </a:rPr>
              <a:t>Buring</a:t>
            </a:r>
            <a:r>
              <a:rPr lang="en-CA" sz="1200" dirty="0">
                <a:effectLst/>
              </a:rPr>
              <a:t>, J. E., Cook, N. R., </a:t>
            </a:r>
            <a:r>
              <a:rPr lang="en-CA" sz="1200" dirty="0" err="1">
                <a:effectLst/>
              </a:rPr>
              <a:t>Grodstein</a:t>
            </a:r>
            <a:r>
              <a:rPr lang="en-CA" sz="1200" dirty="0">
                <a:effectLst/>
              </a:rPr>
              <a:t>, F., &amp; Manson, J. E. (2021). Marine n‐3 fatty acids and cognitive change among older adults in the VITAL randomized trial. </a:t>
            </a:r>
            <a:r>
              <a:rPr lang="en-CA" sz="1200" i="1" dirty="0" err="1">
                <a:effectLst/>
              </a:rPr>
              <a:t>Alzheimers’s</a:t>
            </a:r>
            <a:r>
              <a:rPr lang="en-CA" sz="1200" i="1" dirty="0">
                <a:effectLst/>
              </a:rPr>
              <a:t> &amp; Dementia Journal</a:t>
            </a:r>
            <a:r>
              <a:rPr lang="en-CA" sz="1200" dirty="0">
                <a:effectLst/>
              </a:rPr>
              <a:t>, </a:t>
            </a:r>
            <a:r>
              <a:rPr lang="en-CA" sz="1200" i="1" dirty="0">
                <a:effectLst/>
              </a:rPr>
              <a:t>17</a:t>
            </a:r>
            <a:r>
              <a:rPr lang="en-CA" sz="1200" dirty="0">
                <a:effectLst/>
              </a:rPr>
              <a:t>(S10). https://doi.org/10.1002/alz.055393</a:t>
            </a:r>
            <a:endParaRPr lang="en-CA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B44C2A38-182A-96B4-2E1B-1C193DD23800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1194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56B65-81C8-A255-298A-A0D442C6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Remerciements</a:t>
            </a:r>
            <a:endParaRPr lang="fr-CA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208BF-9FBA-0492-6DE6-F74949C44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958" y="2596114"/>
            <a:ext cx="907608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/>
              <a:t>Merci à Dr Karazivan et M. Denis Arvisais pour </a:t>
            </a:r>
            <a:r>
              <a:rPr lang="en-CA" sz="3200" dirty="0" err="1"/>
              <a:t>leur</a:t>
            </a:r>
            <a:r>
              <a:rPr lang="en-CA" sz="3200" dirty="0"/>
              <a:t> </a:t>
            </a:r>
            <a:r>
              <a:rPr lang="en-CA" sz="3200" dirty="0" err="1"/>
              <a:t>disponibilité</a:t>
            </a:r>
            <a:r>
              <a:rPr lang="en-CA" sz="3200" dirty="0"/>
              <a:t> et </a:t>
            </a:r>
            <a:r>
              <a:rPr lang="en-CA" sz="3200" dirty="0" err="1"/>
              <a:t>leur</a:t>
            </a:r>
            <a:r>
              <a:rPr lang="en-CA" sz="3200" dirty="0"/>
              <a:t> aide tout au long du </a:t>
            </a:r>
            <a:r>
              <a:rPr lang="en-CA" sz="3200" dirty="0" err="1"/>
              <a:t>projet</a:t>
            </a:r>
            <a:r>
              <a:rPr lang="en-CA" sz="3200" dirty="0"/>
              <a:t>!</a:t>
            </a:r>
            <a:endParaRPr lang="fr-CA" sz="3200" dirty="0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B7776B27-4C82-C590-97D3-CB5D5E9FC771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55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5C3C97F-01EF-C1B0-5C4B-F33B0BB4BB22}"/>
              </a:ext>
            </a:extLst>
          </p:cNvPr>
          <p:cNvSpPr/>
          <p:nvPr/>
        </p:nvSpPr>
        <p:spPr>
          <a:xfrm>
            <a:off x="1473422" y="3336312"/>
            <a:ext cx="9536907" cy="32137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FFF263-E55C-A032-3A02-4AE10471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Vieillesse et troubles neurocognitifs (TNC)</a:t>
            </a: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BC9E1637-D9BC-FE3B-4A2E-0AE7143B6D05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A56808CE-DE6F-A660-BFE3-0FC9DA34CBE2}"/>
              </a:ext>
            </a:extLst>
          </p:cNvPr>
          <p:cNvSpPr txBox="1">
            <a:spLocks/>
          </p:cNvSpPr>
          <p:nvPr/>
        </p:nvSpPr>
        <p:spPr>
          <a:xfrm>
            <a:off x="6958012" y="2030154"/>
            <a:ext cx="4481513" cy="11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2400" dirty="0"/>
              <a:t>Coût d’environ 10.4 milliards $ à l’économie canadienne en 2020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0820F7-8238-1743-BCCF-9AF12D0F93D2}"/>
              </a:ext>
            </a:extLst>
          </p:cNvPr>
          <p:cNvSpPr/>
          <p:nvPr/>
        </p:nvSpPr>
        <p:spPr>
          <a:xfrm>
            <a:off x="902493" y="1690953"/>
            <a:ext cx="4619978" cy="139878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1CC9B18-4995-5021-5BC3-EF3D36447C65}"/>
              </a:ext>
            </a:extLst>
          </p:cNvPr>
          <p:cNvSpPr/>
          <p:nvPr/>
        </p:nvSpPr>
        <p:spPr>
          <a:xfrm>
            <a:off x="395287" y="1817091"/>
            <a:ext cx="1109662" cy="11355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3516F2-2245-E01D-BC8A-25277D8A3242}"/>
              </a:ext>
            </a:extLst>
          </p:cNvPr>
          <p:cNvSpPr/>
          <p:nvPr/>
        </p:nvSpPr>
        <p:spPr>
          <a:xfrm>
            <a:off x="6355556" y="1696420"/>
            <a:ext cx="5160169" cy="139878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312910E-2566-DA21-739C-DA17AC7EE057}"/>
              </a:ext>
            </a:extLst>
          </p:cNvPr>
          <p:cNvSpPr/>
          <p:nvPr/>
        </p:nvSpPr>
        <p:spPr>
          <a:xfrm>
            <a:off x="5848350" y="1828061"/>
            <a:ext cx="1109662" cy="11355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6" name="Graphique 15" descr="Pièces avec un remplissage uni">
            <a:extLst>
              <a:ext uri="{FF2B5EF4-FFF2-40B4-BE49-F238E27FC236}">
                <a16:creationId xmlns:a16="http://schemas.microsoft.com/office/drawing/2014/main" id="{23D47CFC-07C9-02BE-F09E-4AADC734D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30385" y="1994478"/>
            <a:ext cx="749653" cy="749653"/>
          </a:xfrm>
          <a:prstGeom prst="rect">
            <a:avLst/>
          </a:prstGeom>
        </p:spPr>
      </p:pic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3E9653AF-0347-11F3-8146-1B075DD45E72}"/>
              </a:ext>
            </a:extLst>
          </p:cNvPr>
          <p:cNvSpPr txBox="1">
            <a:spLocks/>
          </p:cNvSpPr>
          <p:nvPr/>
        </p:nvSpPr>
        <p:spPr>
          <a:xfrm>
            <a:off x="1504552" y="1855191"/>
            <a:ext cx="3934223" cy="1135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400" dirty="0"/>
              <a:t>Environ </a:t>
            </a:r>
            <a:r>
              <a:rPr lang="fr-CA" sz="2400" dirty="0"/>
              <a:t>50 à 80 millions de personnes atteintes de TNC en 2020 (selon l’OMS)</a:t>
            </a:r>
          </a:p>
        </p:txBody>
      </p:sp>
      <p:pic>
        <p:nvPicPr>
          <p:cNvPr id="31" name="Graphique 30" descr="Globe terrestre : Amériques avec un remplissage uni">
            <a:extLst>
              <a:ext uri="{FF2B5EF4-FFF2-40B4-BE49-F238E27FC236}">
                <a16:creationId xmlns:a16="http://schemas.microsoft.com/office/drawing/2014/main" id="{1D49C431-DBA5-EB2F-523A-7C1F4CC357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918" y="1927072"/>
            <a:ext cx="914400" cy="9144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020EAB37-3BA3-5563-92A8-189D15A8D0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3633" y="3424166"/>
            <a:ext cx="8112809" cy="3125859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19AE6D90-4DFB-F547-F8DC-0AEFC5A47C8A}"/>
              </a:ext>
            </a:extLst>
          </p:cNvPr>
          <p:cNvSpPr/>
          <p:nvPr/>
        </p:nvSpPr>
        <p:spPr>
          <a:xfrm>
            <a:off x="585360" y="3993047"/>
            <a:ext cx="1838383" cy="188119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7" name="Graphique 6" descr="Homme avec canne avec un remplissage uni">
            <a:extLst>
              <a:ext uri="{FF2B5EF4-FFF2-40B4-BE49-F238E27FC236}">
                <a16:creationId xmlns:a16="http://schemas.microsoft.com/office/drawing/2014/main" id="{48F6DD33-D066-96AC-3FD4-342189BD9E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6447" y="4420461"/>
            <a:ext cx="887487" cy="887487"/>
          </a:xfrm>
          <a:prstGeom prst="rect">
            <a:avLst/>
          </a:prstGeom>
        </p:spPr>
      </p:pic>
      <p:pic>
        <p:nvPicPr>
          <p:cNvPr id="9" name="Graphique 8" descr="Femme avec canne avec un remplissage uni">
            <a:extLst>
              <a:ext uri="{FF2B5EF4-FFF2-40B4-BE49-F238E27FC236}">
                <a16:creationId xmlns:a16="http://schemas.microsoft.com/office/drawing/2014/main" id="{17FF2A1E-3343-AA41-91A9-0C5316353C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43544" y="4457392"/>
            <a:ext cx="884159" cy="88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6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FF263-E55C-A032-3A02-4AE10471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Des traitements?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EE97E7-A919-01E0-698F-7B93EF2F1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895" y="1832104"/>
            <a:ext cx="46978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/>
              <a:t>LES OMÉGA-3</a:t>
            </a:r>
          </a:p>
          <a:p>
            <a:r>
              <a:rPr lang="fr-CA" dirty="0"/>
              <a:t>La diète méditerranéenne… aux suppléments!</a:t>
            </a:r>
          </a:p>
          <a:p>
            <a:r>
              <a:rPr lang="fr-CA" dirty="0"/>
              <a:t>Hypothèses physiopathologiques diverses</a:t>
            </a:r>
          </a:p>
          <a:p>
            <a:r>
              <a:rPr lang="fr-CA" dirty="0"/>
              <a:t>Industrie estimée valant entre 2 à 9 milliards USD</a:t>
            </a:r>
          </a:p>
          <a:p>
            <a:endParaRPr lang="fr-CA" dirty="0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BC9E1637-D9BC-FE3B-4A2E-0AE7143B6D05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3051E3-A8D9-8F30-E23A-77B8BD81A6BD}"/>
              </a:ext>
            </a:extLst>
          </p:cNvPr>
          <p:cNvSpPr/>
          <p:nvPr/>
        </p:nvSpPr>
        <p:spPr>
          <a:xfrm>
            <a:off x="838200" y="1482590"/>
            <a:ext cx="4492558" cy="505036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99B2CD1-66ED-E66A-8019-74856C986ED1}"/>
              </a:ext>
            </a:extLst>
          </p:cNvPr>
          <p:cNvSpPr/>
          <p:nvPr/>
        </p:nvSpPr>
        <p:spPr>
          <a:xfrm>
            <a:off x="294725" y="1646828"/>
            <a:ext cx="1109662" cy="11355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ACFC40A-6B22-5821-9DF9-802B58797DB1}"/>
              </a:ext>
            </a:extLst>
          </p:cNvPr>
          <p:cNvSpPr txBox="1">
            <a:spLocks/>
          </p:cNvSpPr>
          <p:nvPr/>
        </p:nvSpPr>
        <p:spPr>
          <a:xfrm>
            <a:off x="1440259" y="1646828"/>
            <a:ext cx="3657035" cy="425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200" b="1" dirty="0"/>
              <a:t>Pas de traitement </a:t>
            </a:r>
            <a:r>
              <a:rPr lang="fr-CA" sz="2200" dirty="0"/>
              <a:t>pour la prévention du déclin cognitif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EC373C-C413-98A2-6C1B-503A1442F6DF}"/>
              </a:ext>
            </a:extLst>
          </p:cNvPr>
          <p:cNvSpPr/>
          <p:nvPr/>
        </p:nvSpPr>
        <p:spPr>
          <a:xfrm>
            <a:off x="6049440" y="1482590"/>
            <a:ext cx="5401640" cy="505036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0ACD949-8581-4B65-DFD6-843B618929C4}"/>
              </a:ext>
            </a:extLst>
          </p:cNvPr>
          <p:cNvSpPr/>
          <p:nvPr/>
        </p:nvSpPr>
        <p:spPr>
          <a:xfrm>
            <a:off x="5497106" y="1627877"/>
            <a:ext cx="1109662" cy="11355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E4434B0-A822-FC70-2DA6-D65EAB671E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757"/>
          <a:stretch/>
        </p:blipFill>
        <p:spPr>
          <a:xfrm>
            <a:off x="1482314" y="2319110"/>
            <a:ext cx="3322095" cy="4164037"/>
          </a:xfrm>
          <a:prstGeom prst="rect">
            <a:avLst/>
          </a:prstGeom>
        </p:spPr>
      </p:pic>
      <p:pic>
        <p:nvPicPr>
          <p:cNvPr id="19" name="Graphique 18" descr="Médecine contour">
            <a:extLst>
              <a:ext uri="{FF2B5EF4-FFF2-40B4-BE49-F238E27FC236}">
                <a16:creationId xmlns:a16="http://schemas.microsoft.com/office/drawing/2014/main" id="{3F303910-477E-9212-F87E-2FFB29BFB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6832" y="1725251"/>
            <a:ext cx="914400" cy="914400"/>
          </a:xfrm>
          <a:prstGeom prst="rect">
            <a:avLst/>
          </a:prstGeom>
        </p:spPr>
      </p:pic>
      <p:pic>
        <p:nvPicPr>
          <p:cNvPr id="23" name="Graphique 22" descr="Cerveau dans une tête contour">
            <a:extLst>
              <a:ext uri="{FF2B5EF4-FFF2-40B4-BE49-F238E27FC236}">
                <a16:creationId xmlns:a16="http://schemas.microsoft.com/office/drawing/2014/main" id="{5EE7B514-DA0C-8F6B-0E6A-9B4CD742E4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1261" y="1738428"/>
            <a:ext cx="914400" cy="9144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C65393DF-7A47-F225-7FB6-A958D1CD4D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274340" y="5469722"/>
            <a:ext cx="4928454" cy="60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5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B9DAB9B9-ED9D-1C44-F3BE-958465B383FA}"/>
              </a:ext>
            </a:extLst>
          </p:cNvPr>
          <p:cNvSpPr/>
          <p:nvPr/>
        </p:nvSpPr>
        <p:spPr>
          <a:xfrm>
            <a:off x="1809750" y="3152775"/>
            <a:ext cx="9039225" cy="35242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750C2-1F50-70D9-EC58-9146196DEFD3}"/>
              </a:ext>
            </a:extLst>
          </p:cNvPr>
          <p:cNvSpPr/>
          <p:nvPr/>
        </p:nvSpPr>
        <p:spPr>
          <a:xfrm>
            <a:off x="0" y="365126"/>
            <a:ext cx="12192000" cy="1146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18EAEC-8AF6-1472-42DB-64872370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Question de recherche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69736-2A3B-477A-2C00-A636CFD11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771"/>
            <a:ext cx="10515600" cy="1603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A" dirty="0"/>
              <a:t>Est-ce que la </a:t>
            </a:r>
            <a:r>
              <a:rPr lang="fr-CA" b="1" dirty="0"/>
              <a:t>consommation quotidienne d’oméga-3 </a:t>
            </a:r>
            <a:r>
              <a:rPr lang="fr-CA" dirty="0"/>
              <a:t>permet de </a:t>
            </a:r>
            <a:r>
              <a:rPr lang="fr-CA" b="1" dirty="0"/>
              <a:t>ralentir le déclin cognitif </a:t>
            </a:r>
            <a:r>
              <a:rPr lang="fr-CA" dirty="0"/>
              <a:t>chez les </a:t>
            </a:r>
            <a:r>
              <a:rPr lang="fr-CA" b="1" dirty="0"/>
              <a:t>adultes de plus de 50 ans </a:t>
            </a:r>
            <a:r>
              <a:rPr lang="fr-CA" dirty="0"/>
              <a:t>n’ayant pas de trouble neurocognitif majeur?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154C9D5-E6B3-E8D2-CCE9-97BDE46F739D}"/>
              </a:ext>
            </a:extLst>
          </p:cNvPr>
          <p:cNvSpPr/>
          <p:nvPr/>
        </p:nvSpPr>
        <p:spPr>
          <a:xfrm>
            <a:off x="2203309" y="3296121"/>
            <a:ext cx="749030" cy="7490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1CF607F-7492-0EB3-4734-7368A09F4706}"/>
              </a:ext>
            </a:extLst>
          </p:cNvPr>
          <p:cNvSpPr/>
          <p:nvPr/>
        </p:nvSpPr>
        <p:spPr>
          <a:xfrm>
            <a:off x="2193784" y="4123354"/>
            <a:ext cx="749030" cy="7490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C496CDE-B37E-B9D0-7FDF-5690E15CB9BF}"/>
              </a:ext>
            </a:extLst>
          </p:cNvPr>
          <p:cNvSpPr/>
          <p:nvPr/>
        </p:nvSpPr>
        <p:spPr>
          <a:xfrm>
            <a:off x="2193784" y="4941575"/>
            <a:ext cx="749030" cy="7490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393DFAF-EC6B-4192-60F9-63CA792E7137}"/>
              </a:ext>
            </a:extLst>
          </p:cNvPr>
          <p:cNvSpPr/>
          <p:nvPr/>
        </p:nvSpPr>
        <p:spPr>
          <a:xfrm>
            <a:off x="2203309" y="5762894"/>
            <a:ext cx="749030" cy="7490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1418ACD-6BB6-B1AF-9900-8A3CA4069E20}"/>
              </a:ext>
            </a:extLst>
          </p:cNvPr>
          <p:cNvSpPr txBox="1"/>
          <p:nvPr/>
        </p:nvSpPr>
        <p:spPr>
          <a:xfrm>
            <a:off x="3172461" y="3268356"/>
            <a:ext cx="73812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2400" dirty="0"/>
              <a:t>Adultes &gt; 50 ans (particulièrement &gt; 65 ans) en bonne santé et sans TNC majeur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1D87DA2-043B-37EA-0F47-17428BDA3AA8}"/>
              </a:ext>
            </a:extLst>
          </p:cNvPr>
          <p:cNvSpPr txBox="1"/>
          <p:nvPr/>
        </p:nvSpPr>
        <p:spPr>
          <a:xfrm>
            <a:off x="2333972" y="3270172"/>
            <a:ext cx="623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4400" b="1" dirty="0">
                <a:latin typeface="Franklin Gothic Demi" panose="020B0703020102020204" pitchFamily="34" charset="0"/>
              </a:rPr>
              <a:t>P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B6B300B-5A6F-FC5A-07B4-CB11780C7AE9}"/>
              </a:ext>
            </a:extLst>
          </p:cNvPr>
          <p:cNvSpPr txBox="1"/>
          <p:nvPr/>
        </p:nvSpPr>
        <p:spPr>
          <a:xfrm>
            <a:off x="2393935" y="4108642"/>
            <a:ext cx="623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b="1" dirty="0">
                <a:latin typeface="Franklin Gothic Demi" panose="020B0703020102020204" pitchFamily="34" charset="0"/>
              </a:rPr>
              <a:t>I</a:t>
            </a:r>
            <a:endParaRPr lang="fr-CA" sz="4400" b="1" dirty="0">
              <a:latin typeface="Franklin Gothic Demi" panose="020B07030201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A52A39D-EFCC-20BE-350C-1A08766F1248}"/>
              </a:ext>
            </a:extLst>
          </p:cNvPr>
          <p:cNvSpPr txBox="1"/>
          <p:nvPr/>
        </p:nvSpPr>
        <p:spPr>
          <a:xfrm>
            <a:off x="2292810" y="4921164"/>
            <a:ext cx="623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b="1" dirty="0">
                <a:latin typeface="Franklin Gothic Demi" panose="020B0703020102020204" pitchFamily="34" charset="0"/>
              </a:rPr>
              <a:t>C</a:t>
            </a:r>
            <a:endParaRPr lang="fr-CA" sz="4400" b="1" dirty="0">
              <a:latin typeface="Franklin Gothic Demi" panose="020B07030201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4BEF75E-AD37-A356-388A-FF8945E0BE4B}"/>
              </a:ext>
            </a:extLst>
          </p:cNvPr>
          <p:cNvSpPr txBox="1"/>
          <p:nvPr/>
        </p:nvSpPr>
        <p:spPr>
          <a:xfrm>
            <a:off x="2301468" y="5741527"/>
            <a:ext cx="6238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b="1" dirty="0">
                <a:latin typeface="Franklin Gothic Demi" panose="020B0703020102020204" pitchFamily="34" charset="0"/>
              </a:rPr>
              <a:t>O</a:t>
            </a:r>
            <a:endParaRPr lang="fr-CA" sz="4400" b="1" dirty="0">
              <a:latin typeface="Franklin Gothic Demi" panose="020B07030201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712F0F3-854B-6649-56FE-31251C75C10E}"/>
              </a:ext>
            </a:extLst>
          </p:cNvPr>
          <p:cNvSpPr txBox="1"/>
          <p:nvPr/>
        </p:nvSpPr>
        <p:spPr>
          <a:xfrm>
            <a:off x="3172463" y="4221209"/>
            <a:ext cx="73812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2400" dirty="0"/>
              <a:t>Prise quotidienne d’oméga-3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9740EEC-7F22-E0C9-9219-F8A9A14F0A5D}"/>
              </a:ext>
            </a:extLst>
          </p:cNvPr>
          <p:cNvSpPr txBox="1"/>
          <p:nvPr/>
        </p:nvSpPr>
        <p:spPr>
          <a:xfrm>
            <a:off x="3172462" y="5023784"/>
            <a:ext cx="73812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2400" dirty="0"/>
              <a:t>Placebo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5AD4827-F291-8E3A-56E2-FF2D9D2AE937}"/>
              </a:ext>
            </a:extLst>
          </p:cNvPr>
          <p:cNvSpPr txBox="1"/>
          <p:nvPr/>
        </p:nvSpPr>
        <p:spPr>
          <a:xfrm>
            <a:off x="3172462" y="5873722"/>
            <a:ext cx="73812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2400" dirty="0"/>
              <a:t>Ralentissement du déclin cognitif (via des tests cognitifs)</a:t>
            </a:r>
          </a:p>
        </p:txBody>
      </p:sp>
    </p:spTree>
    <p:extLst>
      <p:ext uri="{BB962C8B-B14F-4D97-AF65-F5344CB8AC3E}">
        <p14:creationId xmlns:p14="http://schemas.microsoft.com/office/powerpoint/2010/main" val="315940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60AA7D-7110-73AE-8DAD-630C6F246EBF}"/>
              </a:ext>
            </a:extLst>
          </p:cNvPr>
          <p:cNvSpPr/>
          <p:nvPr/>
        </p:nvSpPr>
        <p:spPr>
          <a:xfrm>
            <a:off x="838200" y="2269607"/>
            <a:ext cx="4619625" cy="30502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58D308-6CFE-9908-3827-FE6FFB7CE207}"/>
              </a:ext>
            </a:extLst>
          </p:cNvPr>
          <p:cNvSpPr/>
          <p:nvPr/>
        </p:nvSpPr>
        <p:spPr>
          <a:xfrm>
            <a:off x="6557963" y="2277096"/>
            <a:ext cx="4619625" cy="304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090E26-CBA4-FBBA-3780-9A768AAC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19763" cy="1325563"/>
          </a:xfrm>
        </p:spPr>
        <p:txBody>
          <a:bodyPr>
            <a:normAutofit/>
          </a:bodyPr>
          <a:lstStyle/>
          <a:p>
            <a:r>
              <a:rPr lang="fr-CA" b="1" dirty="0"/>
              <a:t>Méthodologie</a:t>
            </a:r>
            <a:endParaRPr lang="fr-CA" sz="5400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C23B7D7-DBA5-C530-A974-7B111DACD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286" y="2412034"/>
            <a:ext cx="4212122" cy="290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/>
              <a:t>Critères d’inclusion</a:t>
            </a:r>
          </a:p>
          <a:p>
            <a:pPr>
              <a:buFontTx/>
              <a:buChar char="-"/>
            </a:pPr>
            <a:r>
              <a:rPr lang="fr-CA" sz="2400" dirty="0"/>
              <a:t>Personnes âgées &gt; 50 ans, en bonne santé </a:t>
            </a:r>
          </a:p>
          <a:p>
            <a:pPr>
              <a:buFontTx/>
              <a:buChar char="-"/>
            </a:pPr>
            <a:r>
              <a:rPr lang="fr-CA" sz="2400" dirty="0"/>
              <a:t>Ne prennent pas d’oméga-3 à la maison </a:t>
            </a:r>
          </a:p>
          <a:p>
            <a:pPr>
              <a:buFontTx/>
              <a:buChar char="-"/>
            </a:pPr>
            <a:r>
              <a:rPr lang="fr-CA" sz="2400" dirty="0"/>
              <a:t>Articles récents (publiés dans les derniers 10 ans)</a:t>
            </a:r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258C424E-3529-3B82-E847-A28B504F6520}"/>
              </a:ext>
            </a:extLst>
          </p:cNvPr>
          <p:cNvSpPr txBox="1">
            <a:spLocks/>
          </p:cNvSpPr>
          <p:nvPr/>
        </p:nvSpPr>
        <p:spPr>
          <a:xfrm>
            <a:off x="6797744" y="2412034"/>
            <a:ext cx="4140062" cy="276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2400" b="1" dirty="0"/>
              <a:t>Critères d’exclusion</a:t>
            </a:r>
          </a:p>
          <a:p>
            <a:pPr>
              <a:buFontTx/>
              <a:buChar char="-"/>
            </a:pPr>
            <a:r>
              <a:rPr lang="fr-CA" sz="2400" dirty="0"/>
              <a:t>Diagnostic de TNC majeur</a:t>
            </a:r>
          </a:p>
          <a:p>
            <a:pPr>
              <a:buFontTx/>
              <a:buChar char="-"/>
            </a:pPr>
            <a:r>
              <a:rPr lang="fr-CA" sz="2400" dirty="0"/>
              <a:t>Contrôle avec oméga-6 ou autres acides gras (et non un placebo)</a:t>
            </a:r>
          </a:p>
          <a:p>
            <a:pPr>
              <a:buFontTx/>
              <a:buChar char="-"/>
            </a:pPr>
            <a:endParaRPr lang="fr-CA" sz="1800" dirty="0"/>
          </a:p>
          <a:p>
            <a:pPr>
              <a:buFontTx/>
              <a:buChar char="-"/>
            </a:pPr>
            <a:endParaRPr lang="fr-CA" sz="1800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58C0D5F7-9F9D-1F70-BFA1-8BF666CF908C}"/>
              </a:ext>
            </a:extLst>
          </p:cNvPr>
          <p:cNvSpPr/>
          <p:nvPr/>
        </p:nvSpPr>
        <p:spPr>
          <a:xfrm rot="5400000">
            <a:off x="119062" y="116681"/>
            <a:ext cx="1109662" cy="1109662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729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7E091B8-DDB9-EE38-50FF-AB5B5461E189}"/>
              </a:ext>
            </a:extLst>
          </p:cNvPr>
          <p:cNvSpPr/>
          <p:nvPr/>
        </p:nvSpPr>
        <p:spPr>
          <a:xfrm>
            <a:off x="-18844" y="0"/>
            <a:ext cx="3691356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090E26-CBA4-FBBA-3780-9A768AAC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62" y="290511"/>
            <a:ext cx="3457575" cy="1325563"/>
          </a:xfrm>
        </p:spPr>
        <p:txBody>
          <a:bodyPr>
            <a:normAutofit/>
          </a:bodyPr>
          <a:lstStyle/>
          <a:p>
            <a:r>
              <a:rPr lang="fr-CA" sz="4000" b="1" dirty="0"/>
              <a:t>Méthodologie</a:t>
            </a:r>
            <a:endParaRPr lang="fr-CA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C08F07-671D-69DA-771F-CAA65CE11D6A}"/>
              </a:ext>
            </a:extLst>
          </p:cNvPr>
          <p:cNvSpPr/>
          <p:nvPr/>
        </p:nvSpPr>
        <p:spPr>
          <a:xfrm>
            <a:off x="6216780" y="633616"/>
            <a:ext cx="1600200" cy="800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err="1">
                <a:solidFill>
                  <a:schemeClr val="tx1"/>
                </a:solidFill>
              </a:rPr>
              <a:t>Pubmed</a:t>
            </a:r>
            <a:endParaRPr lang="fr-CA" b="1" dirty="0">
              <a:solidFill>
                <a:schemeClr val="tx1"/>
              </a:solidFill>
            </a:endParaRPr>
          </a:p>
          <a:p>
            <a:pPr algn="ctr"/>
            <a:r>
              <a:rPr lang="fr-CA" dirty="0">
                <a:solidFill>
                  <a:schemeClr val="tx1"/>
                </a:solidFill>
              </a:rPr>
              <a:t>105 résultats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67880-6236-B9B3-B36C-2D9F2BDB2B2E}"/>
              </a:ext>
            </a:extLst>
          </p:cNvPr>
          <p:cNvSpPr/>
          <p:nvPr/>
        </p:nvSpPr>
        <p:spPr>
          <a:xfrm>
            <a:off x="7902705" y="633616"/>
            <a:ext cx="1600200" cy="800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Cochrane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73 résultats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B3878D-3601-D665-BEB5-1DF08F4425C7}"/>
              </a:ext>
            </a:extLst>
          </p:cNvPr>
          <p:cNvSpPr/>
          <p:nvPr/>
        </p:nvSpPr>
        <p:spPr>
          <a:xfrm>
            <a:off x="9579105" y="633616"/>
            <a:ext cx="1600200" cy="800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Google scholar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90417-B85C-2122-A30E-2B19B610A64B}"/>
              </a:ext>
            </a:extLst>
          </p:cNvPr>
          <p:cNvSpPr/>
          <p:nvPr/>
        </p:nvSpPr>
        <p:spPr>
          <a:xfrm>
            <a:off x="4530855" y="641553"/>
            <a:ext cx="1600200" cy="800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Trip </a:t>
            </a:r>
            <a:r>
              <a:rPr lang="fr-CA" b="1" dirty="0" err="1">
                <a:solidFill>
                  <a:schemeClr val="tx1"/>
                </a:solidFill>
              </a:rPr>
              <a:t>Database</a:t>
            </a:r>
            <a:endParaRPr lang="fr-CA" b="1" dirty="0">
              <a:solidFill>
                <a:schemeClr val="tx1"/>
              </a:solidFill>
            </a:endParaRPr>
          </a:p>
          <a:p>
            <a:pPr algn="ctr"/>
            <a:r>
              <a:rPr lang="fr-CA" dirty="0">
                <a:solidFill>
                  <a:schemeClr val="tx1"/>
                </a:solidFill>
              </a:rPr>
              <a:t>14 résultats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0B25EAB-B8DA-1DC2-8B51-06728970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2" y="1616074"/>
            <a:ext cx="30993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Recherche </a:t>
            </a:r>
            <a:r>
              <a:rPr lang="en-CA" sz="2000" dirty="0" err="1"/>
              <a:t>faite</a:t>
            </a:r>
            <a:r>
              <a:rPr lang="en-CA" sz="2000" dirty="0"/>
              <a:t> le 15 </a:t>
            </a:r>
            <a:r>
              <a:rPr lang="en-CA" sz="2000" dirty="0" err="1"/>
              <a:t>janvier</a:t>
            </a:r>
            <a:r>
              <a:rPr lang="en-CA" sz="2000" dirty="0"/>
              <a:t> 2023</a:t>
            </a:r>
          </a:p>
          <a:p>
            <a:pPr marL="0" indent="0">
              <a:buNone/>
            </a:pPr>
            <a:r>
              <a:rPr lang="en-CA" sz="2000" dirty="0" err="1"/>
              <a:t>Pubmed</a:t>
            </a:r>
            <a:r>
              <a:rPr lang="en-CA" sz="2000" dirty="0"/>
              <a:t>/Cochrane/Trip Database:</a:t>
            </a:r>
          </a:p>
          <a:p>
            <a:pPr lvl="1">
              <a:buFontTx/>
              <a:buChar char="-"/>
            </a:pPr>
            <a:r>
              <a:rPr lang="en-CA" sz="1600" dirty="0"/>
              <a:t>MESH </a:t>
            </a:r>
            <a:r>
              <a:rPr lang="en-CA" sz="1600" dirty="0" err="1"/>
              <a:t>utilisés</a:t>
            </a:r>
            <a:r>
              <a:rPr lang="en-CA" sz="1600" dirty="0"/>
              <a:t>: fatty Acids, Omega-3, aged, cognitive dysfunction</a:t>
            </a:r>
          </a:p>
          <a:p>
            <a:pPr lvl="1">
              <a:buFontTx/>
              <a:buChar char="-"/>
            </a:pPr>
            <a:r>
              <a:rPr lang="en-CA" sz="1600" dirty="0"/>
              <a:t>Mots-</a:t>
            </a:r>
            <a:r>
              <a:rPr lang="en-CA" sz="1600" dirty="0" err="1"/>
              <a:t>clés</a:t>
            </a:r>
            <a:r>
              <a:rPr lang="en-CA" sz="1600" dirty="0"/>
              <a:t> </a:t>
            </a:r>
            <a:r>
              <a:rPr lang="en-CA" sz="1600" dirty="0" err="1"/>
              <a:t>utilisés</a:t>
            </a:r>
            <a:r>
              <a:rPr lang="en-CA" sz="1600" dirty="0"/>
              <a:t>: omega-3, n-3 polyunsaturated, fatty acids, elderly, aged, aging, cognitive decline, cognition, memory et mild cognitive </a:t>
            </a:r>
            <a:r>
              <a:rPr lang="fr-CA" sz="1600" dirty="0" err="1"/>
              <a:t>impairment</a:t>
            </a:r>
            <a:endParaRPr lang="fr-CA" sz="1600" dirty="0"/>
          </a:p>
          <a:p>
            <a:pPr lvl="1">
              <a:buFontTx/>
              <a:buChar char="-"/>
            </a:pPr>
            <a:r>
              <a:rPr lang="en-CA" sz="1600" dirty="0" err="1"/>
              <a:t>Filtres</a:t>
            </a:r>
            <a:r>
              <a:rPr lang="en-CA" sz="1600" dirty="0"/>
              <a:t>: 2013 à 2023 + ECR/</a:t>
            </a:r>
            <a:r>
              <a:rPr lang="en-CA" sz="1600" dirty="0" err="1"/>
              <a:t>méta</a:t>
            </a:r>
            <a:r>
              <a:rPr lang="en-CA" sz="1600" dirty="0"/>
              <a:t>-analyse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2ED30-F440-F28E-C527-FB1848C6B30A}"/>
              </a:ext>
            </a:extLst>
          </p:cNvPr>
          <p:cNvSpPr/>
          <p:nvPr/>
        </p:nvSpPr>
        <p:spPr>
          <a:xfrm>
            <a:off x="4511807" y="2425091"/>
            <a:ext cx="1866900" cy="1004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2 articles ajoutés grâce aux références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E7FCF9-3FE6-B505-AF31-2DCDD2E99A7A}"/>
              </a:ext>
            </a:extLst>
          </p:cNvPr>
          <p:cNvSpPr/>
          <p:nvPr/>
        </p:nvSpPr>
        <p:spPr>
          <a:xfrm>
            <a:off x="6954344" y="2425092"/>
            <a:ext cx="1828801" cy="1004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Documents éligibles (13)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C53A60-2490-7FE8-AC6E-7F8C15E7B106}"/>
              </a:ext>
            </a:extLst>
          </p:cNvPr>
          <p:cNvSpPr/>
          <p:nvPr/>
        </p:nvSpPr>
        <p:spPr>
          <a:xfrm>
            <a:off x="5082681" y="5461897"/>
            <a:ext cx="5572125" cy="10304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</a:rPr>
              <a:t>Documents sélectionnés (5)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1 méta-analyse et 4 essais cliniques randomisés (ECR)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3FAF7CA-0FD4-8B2C-BF59-EF2D5A0053ED}"/>
              </a:ext>
            </a:extLst>
          </p:cNvPr>
          <p:cNvSpPr txBox="1"/>
          <p:nvPr/>
        </p:nvSpPr>
        <p:spPr>
          <a:xfrm>
            <a:off x="7969380" y="1625802"/>
            <a:ext cx="348837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/>
              <a:t>Documents </a:t>
            </a:r>
            <a:r>
              <a:rPr lang="en-CA" sz="1400" b="1" dirty="0" err="1"/>
              <a:t>exclus</a:t>
            </a:r>
            <a:r>
              <a:rPr lang="en-CA" sz="1400" b="1" dirty="0"/>
              <a:t> (181) </a:t>
            </a:r>
            <a:r>
              <a:rPr lang="en-CA" sz="1400" dirty="0"/>
              <a:t>après la lecture des titres/résumés et </a:t>
            </a:r>
            <a:r>
              <a:rPr lang="en-CA" sz="1400" dirty="0" err="1"/>
              <a:t>retrait</a:t>
            </a:r>
            <a:r>
              <a:rPr lang="en-CA" sz="1400" dirty="0"/>
              <a:t> des </a:t>
            </a:r>
            <a:r>
              <a:rPr lang="en-CA" sz="1400" dirty="0" err="1"/>
              <a:t>doublons</a:t>
            </a:r>
            <a:endParaRPr lang="fr-CA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F675483-F416-155C-B724-FCA32C475578}"/>
              </a:ext>
            </a:extLst>
          </p:cNvPr>
          <p:cNvSpPr txBox="1"/>
          <p:nvPr/>
        </p:nvSpPr>
        <p:spPr>
          <a:xfrm>
            <a:off x="7969379" y="3602925"/>
            <a:ext cx="424151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/>
              <a:t>Documents </a:t>
            </a:r>
            <a:r>
              <a:rPr lang="en-CA" sz="1400" b="1" dirty="0" err="1"/>
              <a:t>exclus</a:t>
            </a:r>
            <a:r>
              <a:rPr lang="en-CA" sz="1400" b="1" dirty="0"/>
              <a:t> (8)</a:t>
            </a:r>
            <a:endParaRPr lang="en-CA" sz="1400" dirty="0"/>
          </a:p>
          <a:p>
            <a:pPr marL="180000" indent="-144000">
              <a:buFontTx/>
              <a:buChar char="-"/>
            </a:pPr>
            <a:r>
              <a:rPr lang="fr-CA" sz="1400" dirty="0"/>
              <a:t>Article-résumé (1)</a:t>
            </a:r>
          </a:p>
          <a:p>
            <a:pPr marL="180000" indent="-144000">
              <a:buFontTx/>
              <a:buChar char="-"/>
            </a:pPr>
            <a:r>
              <a:rPr lang="fr-CA" sz="1400" dirty="0"/>
              <a:t>Méta-analyse comprenant des TNC majeurs (1)</a:t>
            </a:r>
          </a:p>
          <a:p>
            <a:pPr marL="180000" indent="-144000">
              <a:buFontTx/>
              <a:buChar char="-"/>
            </a:pPr>
            <a:r>
              <a:rPr lang="fr-CA" sz="1400" dirty="0"/>
              <a:t>Revue systématique de la littérature (1)</a:t>
            </a:r>
          </a:p>
          <a:p>
            <a:pPr marL="180000" indent="-144000">
              <a:buFontTx/>
              <a:buChar char="-"/>
            </a:pPr>
            <a:r>
              <a:rPr lang="fr-CA" sz="1400" dirty="0"/>
              <a:t>Oméga-3 à hautes doses ou mélangés (3)</a:t>
            </a:r>
          </a:p>
          <a:p>
            <a:pPr marL="180000" indent="-144000">
              <a:buFontTx/>
              <a:buChar char="-"/>
            </a:pPr>
            <a:r>
              <a:rPr lang="fr-CA" sz="1400" dirty="0"/>
              <a:t>Durée et/ou nombre de participants insuffisants (2)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C94093F-E30F-93FD-9758-E7BAAF5D2DA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7868745" y="1451926"/>
            <a:ext cx="0" cy="973166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2C98A0EE-E76E-17DD-F898-EF0F49880E25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7868744" y="3429978"/>
            <a:ext cx="1" cy="2031919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4AF3FD5-5177-90C5-3053-1AAC7CADE21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6378707" y="2927535"/>
            <a:ext cx="575637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4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1CFDC7-3340-2007-C7A1-144A037D338F}"/>
              </a:ext>
            </a:extLst>
          </p:cNvPr>
          <p:cNvSpPr/>
          <p:nvPr/>
        </p:nvSpPr>
        <p:spPr>
          <a:xfrm>
            <a:off x="7860438" y="1289422"/>
            <a:ext cx="3140765" cy="4624361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riangle rectangle 1">
            <a:extLst>
              <a:ext uri="{FF2B5EF4-FFF2-40B4-BE49-F238E27FC236}">
                <a16:creationId xmlns:a16="http://schemas.microsoft.com/office/drawing/2014/main" id="{AB4CB5D1-BA8D-5132-1B1B-B421BA80592B}"/>
              </a:ext>
            </a:extLst>
          </p:cNvPr>
          <p:cNvSpPr/>
          <p:nvPr/>
        </p:nvSpPr>
        <p:spPr>
          <a:xfrm>
            <a:off x="186083" y="159979"/>
            <a:ext cx="6538913" cy="65389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Graphique 10" descr="Enfants avec un remplissage uni">
            <a:extLst>
              <a:ext uri="{FF2B5EF4-FFF2-40B4-BE49-F238E27FC236}">
                <a16:creationId xmlns:a16="http://schemas.microsoft.com/office/drawing/2014/main" id="{FAD2F48E-DDE7-D45E-BC6A-63536EDD3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40993" y="1289423"/>
            <a:ext cx="838179" cy="838179"/>
          </a:xfrm>
          <a:prstGeom prst="rect">
            <a:avLst/>
          </a:prstGeom>
        </p:spPr>
      </p:pic>
      <p:pic>
        <p:nvPicPr>
          <p:cNvPr id="12" name="Graphique 11" descr="Médecine avec un remplissage uni">
            <a:extLst>
              <a:ext uri="{FF2B5EF4-FFF2-40B4-BE49-F238E27FC236}">
                <a16:creationId xmlns:a16="http://schemas.microsoft.com/office/drawing/2014/main" id="{477EA0BC-FDD4-782C-7930-CBDFBFD975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61038" y="2161428"/>
            <a:ext cx="833322" cy="833322"/>
          </a:xfrm>
          <a:prstGeom prst="rect">
            <a:avLst/>
          </a:prstGeom>
        </p:spPr>
      </p:pic>
      <p:pic>
        <p:nvPicPr>
          <p:cNvPr id="15" name="Graphique 14" descr="Recherche avec un remplissage uni">
            <a:extLst>
              <a:ext uri="{FF2B5EF4-FFF2-40B4-BE49-F238E27FC236}">
                <a16:creationId xmlns:a16="http://schemas.microsoft.com/office/drawing/2014/main" id="{095847CF-5915-FD7E-033A-10BE78218F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40993" y="3096702"/>
            <a:ext cx="831773" cy="831773"/>
          </a:xfrm>
          <a:prstGeom prst="rect">
            <a:avLst/>
          </a:prstGeom>
        </p:spPr>
      </p:pic>
      <p:pic>
        <p:nvPicPr>
          <p:cNvPr id="16" name="Graphique 15" descr="Presse-papiers vérifié avec un remplissage uni">
            <a:extLst>
              <a:ext uri="{FF2B5EF4-FFF2-40B4-BE49-F238E27FC236}">
                <a16:creationId xmlns:a16="http://schemas.microsoft.com/office/drawing/2014/main" id="{50221AA7-DA25-CE1D-D34E-3AC234424D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0274" y="3935458"/>
            <a:ext cx="914400" cy="914400"/>
          </a:xfrm>
          <a:prstGeom prst="rect">
            <a:avLst/>
          </a:prstGeom>
        </p:spPr>
      </p:pic>
      <p:pic>
        <p:nvPicPr>
          <p:cNvPr id="17" name="Graphique 16" descr="Graphique de tendance à la baisse avec un remplissage uni">
            <a:extLst>
              <a:ext uri="{FF2B5EF4-FFF2-40B4-BE49-F238E27FC236}">
                <a16:creationId xmlns:a16="http://schemas.microsoft.com/office/drawing/2014/main" id="{89425E61-D34A-BE3A-9857-ABF4BAAC49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70274" y="4881694"/>
            <a:ext cx="914400" cy="914400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E7529938-8DA4-D6ED-BF9F-53B6D75C8E22}"/>
              </a:ext>
            </a:extLst>
          </p:cNvPr>
          <p:cNvSpPr txBox="1">
            <a:spLocks/>
          </p:cNvSpPr>
          <p:nvPr/>
        </p:nvSpPr>
        <p:spPr>
          <a:xfrm>
            <a:off x="9059727" y="1491841"/>
            <a:ext cx="2202997" cy="433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ysClr val="windowText" lastClr="000000"/>
                </a:solidFill>
              </a:rPr>
              <a:t>Population</a:t>
            </a:r>
            <a:endParaRPr lang="fr-CA" sz="1200" dirty="0">
              <a:solidFill>
                <a:sysClr val="windowText" lastClr="000000"/>
              </a:solidFill>
            </a:endParaRP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AD379E90-434A-7BE9-937D-E1ED841F8828}"/>
              </a:ext>
            </a:extLst>
          </p:cNvPr>
          <p:cNvSpPr txBox="1">
            <a:spLocks/>
          </p:cNvSpPr>
          <p:nvPr/>
        </p:nvSpPr>
        <p:spPr>
          <a:xfrm>
            <a:off x="9059727" y="2417777"/>
            <a:ext cx="2202997" cy="433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ysClr val="windowText" lastClr="000000"/>
                </a:solidFill>
              </a:rPr>
              <a:t>Intervention</a:t>
            </a:r>
            <a:endParaRPr lang="fr-CA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id="{809577F6-C098-07B9-E8D8-50DA21DFB5AC}"/>
              </a:ext>
            </a:extLst>
          </p:cNvPr>
          <p:cNvSpPr txBox="1">
            <a:spLocks/>
          </p:cNvSpPr>
          <p:nvPr/>
        </p:nvSpPr>
        <p:spPr>
          <a:xfrm>
            <a:off x="9053320" y="3295917"/>
            <a:ext cx="2202997" cy="433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ysClr val="windowText" lastClr="000000"/>
                </a:solidFill>
              </a:rPr>
              <a:t>Issue</a:t>
            </a:r>
            <a:endParaRPr lang="fr-CA" sz="1200" dirty="0">
              <a:solidFill>
                <a:sysClr val="windowText" lastClr="000000"/>
              </a:solidFill>
            </a:endParaRP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516C7999-7FC6-BD49-6DC4-D0F0DAA718F8}"/>
              </a:ext>
            </a:extLst>
          </p:cNvPr>
          <p:cNvSpPr txBox="1">
            <a:spLocks/>
          </p:cNvSpPr>
          <p:nvPr/>
        </p:nvSpPr>
        <p:spPr>
          <a:xfrm>
            <a:off x="9053321" y="4212456"/>
            <a:ext cx="2202997" cy="433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ysClr val="windowText" lastClr="000000"/>
                </a:solidFill>
              </a:rPr>
              <a:t>Analyse</a:t>
            </a:r>
            <a:endParaRPr lang="fr-CA" sz="1200" dirty="0">
              <a:solidFill>
                <a:sysClr val="windowText" lastClr="000000"/>
              </a:solidFill>
            </a:endParaRPr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6AC0530A-B18A-7741-C88F-5A097C4E7D5A}"/>
              </a:ext>
            </a:extLst>
          </p:cNvPr>
          <p:cNvSpPr txBox="1">
            <a:spLocks/>
          </p:cNvSpPr>
          <p:nvPr/>
        </p:nvSpPr>
        <p:spPr>
          <a:xfrm>
            <a:off x="9053321" y="5118956"/>
            <a:ext cx="2202997" cy="433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>
                <a:solidFill>
                  <a:sysClr val="windowText" lastClr="000000"/>
                </a:solidFill>
              </a:rPr>
              <a:t>Résultats</a:t>
            </a:r>
            <a:endParaRPr lang="fr-CA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8AFA2940-D2C9-38E2-A12C-01CDBDC337E7}"/>
              </a:ext>
            </a:extLst>
          </p:cNvPr>
          <p:cNvSpPr txBox="1">
            <a:spLocks/>
          </p:cNvSpPr>
          <p:nvPr/>
        </p:nvSpPr>
        <p:spPr>
          <a:xfrm>
            <a:off x="7722486" y="757638"/>
            <a:ext cx="2343747" cy="66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b="1" dirty="0">
                <a:solidFill>
                  <a:sysClr val="windowText" lastClr="000000"/>
                </a:solidFill>
              </a:rPr>
              <a:t>Légende</a:t>
            </a:r>
            <a:endParaRPr lang="fr-CA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F73D5320-7D8F-CF10-E1FA-0CEC6193B2FC}"/>
              </a:ext>
            </a:extLst>
          </p:cNvPr>
          <p:cNvSpPr/>
          <p:nvPr/>
        </p:nvSpPr>
        <p:spPr>
          <a:xfrm rot="10800000">
            <a:off x="177454" y="159979"/>
            <a:ext cx="6538913" cy="653891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9CA1B75-0EE4-9A8D-9854-B5195596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53" y="4722405"/>
            <a:ext cx="6143797" cy="2174914"/>
          </a:xfrm>
        </p:spPr>
        <p:txBody>
          <a:bodyPr>
            <a:normAutofit/>
          </a:bodyPr>
          <a:lstStyle/>
          <a:p>
            <a:r>
              <a:rPr lang="fr-CA" sz="13800" b="1" dirty="0"/>
              <a:t>Articles</a:t>
            </a:r>
          </a:p>
        </p:txBody>
      </p:sp>
    </p:spTree>
    <p:extLst>
      <p:ext uri="{BB962C8B-B14F-4D97-AF65-F5344CB8AC3E}">
        <p14:creationId xmlns:p14="http://schemas.microsoft.com/office/powerpoint/2010/main" val="117626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4C010-28FB-8C8E-B131-259CBCC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17790"/>
            <a:ext cx="2286000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Article #1</a:t>
            </a:r>
            <a:br>
              <a:rPr lang="en-CA" sz="3200" dirty="0"/>
            </a:br>
            <a:r>
              <a:rPr lang="en-CA" sz="2000" dirty="0" err="1"/>
              <a:t>Méta</a:t>
            </a:r>
            <a:r>
              <a:rPr lang="en-CA" sz="2000" dirty="0"/>
              <a:t>-analyse</a:t>
            </a:r>
            <a:endParaRPr lang="fr-CA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EC24A7-3378-77F4-C6B9-D5A72BFB5E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140" b="26983"/>
          <a:stretch/>
        </p:blipFill>
        <p:spPr>
          <a:xfrm>
            <a:off x="3273876" y="263966"/>
            <a:ext cx="8656062" cy="10532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D9F7399-2B02-9ADB-092A-9CCDE68BDA9A}"/>
              </a:ext>
            </a:extLst>
          </p:cNvPr>
          <p:cNvSpPr/>
          <p:nvPr/>
        </p:nvSpPr>
        <p:spPr>
          <a:xfrm>
            <a:off x="3200400" y="104774"/>
            <a:ext cx="8729538" cy="17430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B66FAF3-952D-DABD-B158-85E5073FAE3A}"/>
              </a:ext>
            </a:extLst>
          </p:cNvPr>
          <p:cNvSpPr txBox="1"/>
          <p:nvPr/>
        </p:nvSpPr>
        <p:spPr>
          <a:xfrm>
            <a:off x="3371850" y="1371600"/>
            <a:ext cx="84772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Par Alex et al. – Publié en 2019 dans </a:t>
            </a:r>
            <a:r>
              <a:rPr lang="fr-CA" i="1" dirty="0"/>
              <a:t>Nutrition </a:t>
            </a:r>
            <a:r>
              <a:rPr lang="fr-CA" i="1" dirty="0" err="1"/>
              <a:t>Reviews</a:t>
            </a:r>
            <a:endParaRPr lang="fr-CA" i="1" dirty="0"/>
          </a:p>
        </p:txBody>
      </p:sp>
      <p:sp>
        <p:nvSpPr>
          <p:cNvPr id="44" name="Espace réservé du contenu 2">
            <a:extLst>
              <a:ext uri="{FF2B5EF4-FFF2-40B4-BE49-F238E27FC236}">
                <a16:creationId xmlns:a16="http://schemas.microsoft.com/office/drawing/2014/main" id="{2A891326-5AB5-DDBC-4946-30893150D026}"/>
              </a:ext>
            </a:extLst>
          </p:cNvPr>
          <p:cNvSpPr txBox="1">
            <a:spLocks/>
          </p:cNvSpPr>
          <p:nvPr/>
        </p:nvSpPr>
        <p:spPr>
          <a:xfrm>
            <a:off x="1944596" y="2355954"/>
            <a:ext cx="3876632" cy="1411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endParaRPr lang="fr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dultes « non déments », incluant les TNC légers, issus de</a:t>
            </a:r>
            <a:r>
              <a:rPr lang="fr-CA" sz="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25 é</a:t>
            </a:r>
            <a:r>
              <a:rPr lang="fr-CA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tudes de 2008 à 2016</a:t>
            </a:r>
            <a:r>
              <a:rPr lang="fr-CA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CA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pays variés)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7" name="Espace réservé du contenu 2">
            <a:extLst>
              <a:ext uri="{FF2B5EF4-FFF2-40B4-BE49-F238E27FC236}">
                <a16:creationId xmlns:a16="http://schemas.microsoft.com/office/drawing/2014/main" id="{ECDDE15A-DAF6-6678-6C71-30ACC22713FB}"/>
              </a:ext>
            </a:extLst>
          </p:cNvPr>
          <p:cNvSpPr txBox="1">
            <a:spLocks/>
          </p:cNvSpPr>
          <p:nvPr/>
        </p:nvSpPr>
        <p:spPr>
          <a:xfrm>
            <a:off x="1944596" y="4943334"/>
            <a:ext cx="4592411" cy="148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800" b="1" dirty="0"/>
              <a:t>Intervention</a:t>
            </a:r>
            <a:endParaRPr lang="en-CA" sz="1800" dirty="0"/>
          </a:p>
          <a:p>
            <a:pPr marL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1800" dirty="0"/>
              <a:t>Oméga-3 vs. placebo</a:t>
            </a:r>
            <a:endParaRPr lang="en-CA" sz="1800" i="0" u="none" strike="noStrike" dirty="0">
              <a:effectLst/>
            </a:endParaRPr>
          </a:p>
        </p:txBody>
      </p:sp>
      <p:sp>
        <p:nvSpPr>
          <p:cNvPr id="50" name="Espace réservé du contenu 2">
            <a:extLst>
              <a:ext uri="{FF2B5EF4-FFF2-40B4-BE49-F238E27FC236}">
                <a16:creationId xmlns:a16="http://schemas.microsoft.com/office/drawing/2014/main" id="{9E4136E2-4D5A-DDC6-B602-6FA1F4939EAB}"/>
              </a:ext>
            </a:extLst>
          </p:cNvPr>
          <p:cNvSpPr txBox="1">
            <a:spLocks/>
          </p:cNvSpPr>
          <p:nvPr/>
        </p:nvSpPr>
        <p:spPr>
          <a:xfrm>
            <a:off x="7610475" y="2058822"/>
            <a:ext cx="4319463" cy="2218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primaire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déterminer les changements cognitifs globaux après supplémentation d’oméga-3 mesuré via MMSE (4 études)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secondaires 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évaluer d’autres domaines cognitifs (mémoire, fonction exécutive, langage et orientation visuospatiale) </a:t>
            </a: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2" name="Espace réservé du contenu 2">
            <a:extLst>
              <a:ext uri="{FF2B5EF4-FFF2-40B4-BE49-F238E27FC236}">
                <a16:creationId xmlns:a16="http://schemas.microsoft.com/office/drawing/2014/main" id="{4B4F6FAB-40AD-B582-AA11-B7AECB7D17AB}"/>
              </a:ext>
            </a:extLst>
          </p:cNvPr>
          <p:cNvSpPr txBox="1">
            <a:spLocks/>
          </p:cNvSpPr>
          <p:nvPr/>
        </p:nvSpPr>
        <p:spPr>
          <a:xfrm>
            <a:off x="7610475" y="4713031"/>
            <a:ext cx="4106223" cy="1581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de sensibilité (sans les 3 études avec risque de biais</a:t>
            </a: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é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chelle de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Jadad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la qualité des ECR</a:t>
            </a:r>
          </a:p>
          <a:p>
            <a:pPr marL="0" indent="0">
              <a:buNone/>
            </a:pPr>
            <a:endParaRPr lang="en-CA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4CE51901-8C34-FD8F-25A7-CE020856969F}"/>
              </a:ext>
            </a:extLst>
          </p:cNvPr>
          <p:cNvSpPr/>
          <p:nvPr/>
        </p:nvSpPr>
        <p:spPr>
          <a:xfrm>
            <a:off x="528763" y="4816827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FDC6497C-195C-909F-1071-C91FC1E6C2F4}"/>
              </a:ext>
            </a:extLst>
          </p:cNvPr>
          <p:cNvSpPr/>
          <p:nvPr/>
        </p:nvSpPr>
        <p:spPr>
          <a:xfrm>
            <a:off x="575357" y="235595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8" name="Graphique 57" descr="Enfants avec un remplissage uni">
            <a:extLst>
              <a:ext uri="{FF2B5EF4-FFF2-40B4-BE49-F238E27FC236}">
                <a16:creationId xmlns:a16="http://schemas.microsoft.com/office/drawing/2014/main" id="{9D45DE77-949C-2F76-3A4B-C11E668D1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52" y="2590821"/>
            <a:ext cx="838179" cy="838179"/>
          </a:xfrm>
          <a:prstGeom prst="rect">
            <a:avLst/>
          </a:prstGeom>
        </p:spPr>
      </p:pic>
      <p:pic>
        <p:nvPicPr>
          <p:cNvPr id="59" name="Graphique 58" descr="Médecine avec un remplissage uni">
            <a:extLst>
              <a:ext uri="{FF2B5EF4-FFF2-40B4-BE49-F238E27FC236}">
                <a16:creationId xmlns:a16="http://schemas.microsoft.com/office/drawing/2014/main" id="{B7B8CF72-AF4A-D630-D8BC-4D46DB158E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2652" y="5054121"/>
            <a:ext cx="833322" cy="833322"/>
          </a:xfrm>
          <a:prstGeom prst="rect">
            <a:avLst/>
          </a:prstGeom>
        </p:spPr>
      </p:pic>
      <p:sp>
        <p:nvSpPr>
          <p:cNvPr id="61" name="Ellipse 60">
            <a:extLst>
              <a:ext uri="{FF2B5EF4-FFF2-40B4-BE49-F238E27FC236}">
                <a16:creationId xmlns:a16="http://schemas.microsoft.com/office/drawing/2014/main" id="{6045D8B6-E36A-D3E8-2698-6B1C7314E515}"/>
              </a:ext>
            </a:extLst>
          </p:cNvPr>
          <p:cNvSpPr/>
          <p:nvPr/>
        </p:nvSpPr>
        <p:spPr>
          <a:xfrm>
            <a:off x="6241236" y="2373644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DD20B56A-BFE5-23D7-DAB7-98ED6FDD3497}"/>
              </a:ext>
            </a:extLst>
          </p:cNvPr>
          <p:cNvSpPr/>
          <p:nvPr/>
        </p:nvSpPr>
        <p:spPr>
          <a:xfrm>
            <a:off x="6253608" y="4849598"/>
            <a:ext cx="1307911" cy="13079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3" name="Graphique 62" descr="Recherche avec un remplissage uni">
            <a:extLst>
              <a:ext uri="{FF2B5EF4-FFF2-40B4-BE49-F238E27FC236}">
                <a16:creationId xmlns:a16="http://schemas.microsoft.com/office/drawing/2014/main" id="{347A310D-C5E6-2FC0-BD6F-23EDA7FD15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1865" y="2600462"/>
            <a:ext cx="831773" cy="831773"/>
          </a:xfrm>
          <a:prstGeom prst="rect">
            <a:avLst/>
          </a:prstGeom>
        </p:spPr>
      </p:pic>
      <p:pic>
        <p:nvPicPr>
          <p:cNvPr id="64" name="Graphique 63" descr="Presse-papiers vérifié avec un remplissage uni">
            <a:extLst>
              <a:ext uri="{FF2B5EF4-FFF2-40B4-BE49-F238E27FC236}">
                <a16:creationId xmlns:a16="http://schemas.microsoft.com/office/drawing/2014/main" id="{739430CC-E0D4-14D9-AB18-35D498E001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7992" y="50143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927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25849</TotalTime>
  <Words>3281</Words>
  <Application>Microsoft Office PowerPoint</Application>
  <PresentationFormat>Grand écran</PresentationFormat>
  <Paragraphs>301</Paragraphs>
  <Slides>25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Franklin Gothic Demi</vt:lpstr>
      <vt:lpstr>Microsoft Sans Serif</vt:lpstr>
      <vt:lpstr>Wingdings</vt:lpstr>
      <vt:lpstr>Thème Office</vt:lpstr>
      <vt:lpstr>Les oméga-3 et le déclin cognitif</vt:lpstr>
      <vt:lpstr>Conflit d’intérêts</vt:lpstr>
      <vt:lpstr>Vieillesse et troubles neurocognitifs (TNC)</vt:lpstr>
      <vt:lpstr>Des traitements?</vt:lpstr>
      <vt:lpstr>Question de recherche </vt:lpstr>
      <vt:lpstr>Méthodologie</vt:lpstr>
      <vt:lpstr>Méthodologie</vt:lpstr>
      <vt:lpstr>Articles</vt:lpstr>
      <vt:lpstr>Article #1 Méta-analyse</vt:lpstr>
      <vt:lpstr>Article #1 Méta-analyse</vt:lpstr>
      <vt:lpstr>Article #2 Essai clinique randomisé</vt:lpstr>
      <vt:lpstr>Article #2 Essai clinique randomisé</vt:lpstr>
      <vt:lpstr>Article #3 Essai clinique randomisé</vt:lpstr>
      <vt:lpstr>Article #3 Essai clinique randomisé</vt:lpstr>
      <vt:lpstr>Article #4 Essai clinique randomisé</vt:lpstr>
      <vt:lpstr>Article #4 Essai clinique randomisé</vt:lpstr>
      <vt:lpstr>Article #5 Essai clinique randomisé</vt:lpstr>
      <vt:lpstr>Article #5 Essai clinique randomisé</vt:lpstr>
      <vt:lpstr>Discussion</vt:lpstr>
      <vt:lpstr>Discussion</vt:lpstr>
      <vt:lpstr>Conclusion</vt:lpstr>
      <vt:lpstr>Article #6 (bonus!) Essai clinique randomisé?</vt:lpstr>
      <vt:lpstr>Des questions?</vt:lpstr>
      <vt:lpstr>Références</vt:lpstr>
      <vt:lpstr>Remerciements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oméga-3 et le déclin cognitif</dc:title>
  <dc:creator>Antoine Bernier</dc:creator>
  <cp:lastModifiedBy>Antoine Bernier</cp:lastModifiedBy>
  <cp:revision>57</cp:revision>
  <dcterms:created xsi:type="dcterms:W3CDTF">2023-04-12T13:20:39Z</dcterms:created>
  <dcterms:modified xsi:type="dcterms:W3CDTF">2023-05-28T14:32:34Z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2023-04-12T13:20:39Z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8ac4a507-1228-477e-812a-c358a44da508</vt:lpwstr>
  </property>
  <property fmtid="{D5CDD505-2E9C-101B-9397-08002B2CF9AE}" pid="8" name="MSIP_Label_6a7d8d5d-78e2-4a62-9fcd-016eb5e4c57c_ContentBits">
    <vt:lpwstr>0</vt:lpwstr>
  </property>
</Properties>
</file>