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8" r:id="rId6"/>
    <p:sldId id="286" r:id="rId7"/>
    <p:sldId id="287" r:id="rId8"/>
    <p:sldId id="288" r:id="rId9"/>
    <p:sldId id="296" r:id="rId10"/>
    <p:sldId id="266" r:id="rId11"/>
    <p:sldId id="292" r:id="rId12"/>
    <p:sldId id="290" r:id="rId13"/>
    <p:sldId id="293" r:id="rId14"/>
    <p:sldId id="289" r:id="rId15"/>
    <p:sldId id="291" r:id="rId16"/>
    <p:sldId id="294" r:id="rId17"/>
    <p:sldId id="261" r:id="rId18"/>
    <p:sldId id="29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9487" autoAdjust="0"/>
  </p:normalViewPr>
  <p:slideViewPr>
    <p:cSldViewPr snapToGrid="0">
      <p:cViewPr varScale="1">
        <p:scale>
          <a:sx n="53" d="100"/>
          <a:sy n="53" d="100"/>
        </p:scale>
        <p:origin x="1176" y="4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5/28/2023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‹N°›</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5/28/2023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‹N°›</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627.3 prescriptions </a:t>
            </a:r>
            <a:r>
              <a:rPr lang="en-CA" dirty="0" err="1"/>
              <a:t>d’ATB</a:t>
            </a:r>
            <a:r>
              <a:rPr lang="en-CA" dirty="0"/>
              <a:t> par 1000 </a:t>
            </a:r>
            <a:r>
              <a:rPr lang="en-CA" dirty="0" err="1"/>
              <a:t>personnes</a:t>
            </a:r>
            <a:endParaRPr lang="en-CA" dirty="0"/>
          </a:p>
          <a:p>
            <a:endParaRPr lang="en-CA" dirty="0"/>
          </a:p>
          <a:p>
            <a:r>
              <a:rPr lang="en-CA" dirty="0"/>
              <a:t>Étude </a:t>
            </a:r>
            <a:r>
              <a:rPr lang="en-CA" dirty="0" err="1"/>
              <a:t>mené</a:t>
            </a:r>
            <a:r>
              <a:rPr lang="en-CA" dirty="0"/>
              <a:t> sur la resistance aux ATB </a:t>
            </a:r>
            <a:r>
              <a:rPr lang="en-CA" dirty="0" err="1"/>
              <a:t>mais</a:t>
            </a:r>
            <a:r>
              <a:rPr lang="en-CA" dirty="0"/>
              <a:t> </a:t>
            </a:r>
            <a:r>
              <a:rPr lang="en-CA" dirty="0" err="1"/>
              <a:t>pertinente</a:t>
            </a:r>
            <a:r>
              <a:rPr lang="en-CA" dirty="0"/>
              <a:t> pour </a:t>
            </a:r>
            <a:r>
              <a:rPr lang="en-CA" dirty="0" err="1"/>
              <a:t>illustrer</a:t>
            </a:r>
            <a:r>
              <a:rPr lang="en-CA" dirty="0"/>
              <a:t> la </a:t>
            </a:r>
            <a:r>
              <a:rPr lang="en-CA" dirty="0" err="1"/>
              <a:t>quantité</a:t>
            </a:r>
            <a:r>
              <a:rPr lang="en-CA" dirty="0"/>
              <a:t> </a:t>
            </a:r>
            <a:r>
              <a:rPr lang="en-CA" dirty="0" err="1"/>
              <a:t>d’ATB</a:t>
            </a:r>
            <a:r>
              <a:rPr lang="en-CA" dirty="0"/>
              <a:t> que nous </a:t>
            </a:r>
            <a:r>
              <a:rPr lang="en-CA" dirty="0" err="1"/>
              <a:t>prescrivons</a:t>
            </a:r>
            <a:endParaRPr lang="en-CA" dirty="0"/>
          </a:p>
          <a:p>
            <a:endParaRPr lang="en-CA" dirty="0"/>
          </a:p>
          <a:p>
            <a:r>
              <a:rPr lang="en-CA" dirty="0" err="1"/>
              <a:t>Fonctionnement</a:t>
            </a:r>
            <a:r>
              <a:rPr lang="en-CA" dirty="0"/>
              <a:t> ATB : </a:t>
            </a:r>
            <a:r>
              <a:rPr lang="en-CA" dirty="0" err="1"/>
              <a:t>débalancement</a:t>
            </a:r>
            <a:r>
              <a:rPr lang="en-CA" dirty="0"/>
              <a:t> de la </a:t>
            </a:r>
            <a:r>
              <a:rPr lang="en-CA" dirty="0" err="1"/>
              <a:t>flore</a:t>
            </a:r>
            <a:r>
              <a:rPr lang="en-CA" dirty="0"/>
              <a:t> </a:t>
            </a:r>
            <a:r>
              <a:rPr lang="en-CA" dirty="0" err="1"/>
              <a:t>intestinale</a:t>
            </a:r>
            <a:r>
              <a:rPr lang="en-CA" dirty="0"/>
              <a:t> </a:t>
            </a:r>
            <a:r>
              <a:rPr lang="en-CA" dirty="0">
                <a:sym typeface="Wingdings" panose="05000000000000000000" pitchFamily="2" charset="2"/>
              </a:rPr>
              <a:t> ballonnement, </a:t>
            </a:r>
            <a:r>
              <a:rPr lang="en-CA" dirty="0" err="1">
                <a:sym typeface="Wingdings" panose="05000000000000000000" pitchFamily="2" charset="2"/>
              </a:rPr>
              <a:t>inconfort</a:t>
            </a:r>
            <a:r>
              <a:rPr lang="en-CA" dirty="0">
                <a:sym typeface="Wingdings" panose="05000000000000000000" pitchFamily="2" charset="2"/>
              </a:rPr>
              <a:t> et </a:t>
            </a:r>
            <a:r>
              <a:rPr lang="en-CA" dirty="0" err="1">
                <a:sym typeface="Wingdings" panose="05000000000000000000" pitchFamily="2" charset="2"/>
              </a:rPr>
              <a:t>diarrhée</a:t>
            </a:r>
            <a:endParaRPr lang="en-CA" dirty="0"/>
          </a:p>
          <a:p>
            <a:r>
              <a:rPr lang="en-CA" dirty="0"/>
              <a:t>Les compagnies </a:t>
            </a:r>
            <a:r>
              <a:rPr lang="en-CA" dirty="0" err="1"/>
              <a:t>doivent</a:t>
            </a:r>
            <a:r>
              <a:rPr lang="en-CA" dirty="0"/>
              <a:t> </a:t>
            </a:r>
            <a:r>
              <a:rPr lang="en-CA" dirty="0" err="1"/>
              <a:t>s’assurer</a:t>
            </a:r>
            <a:r>
              <a:rPr lang="en-CA" dirty="0"/>
              <a:t> que </a:t>
            </a:r>
            <a:r>
              <a:rPr lang="en-CA" dirty="0" err="1"/>
              <a:t>leurs</a:t>
            </a:r>
            <a:r>
              <a:rPr lang="en-CA" dirty="0"/>
              <a:t> </a:t>
            </a:r>
            <a:r>
              <a:rPr lang="en-CA" dirty="0" err="1"/>
              <a:t>produits</a:t>
            </a:r>
            <a:r>
              <a:rPr lang="en-CA" dirty="0"/>
              <a:t> </a:t>
            </a:r>
            <a:r>
              <a:rPr lang="en-CA" dirty="0" err="1"/>
              <a:t>sont</a:t>
            </a:r>
            <a:r>
              <a:rPr lang="en-CA" dirty="0"/>
              <a:t> </a:t>
            </a:r>
            <a:r>
              <a:rPr lang="en-CA" dirty="0" err="1"/>
              <a:t>sécuritaires</a:t>
            </a:r>
            <a:r>
              <a:rPr lang="en-CA" dirty="0"/>
              <a:t> bien </a:t>
            </a:r>
            <a:r>
              <a:rPr lang="en-CA" dirty="0" err="1"/>
              <a:t>entendus</a:t>
            </a:r>
            <a:r>
              <a:rPr lang="en-CA" dirty="0"/>
              <a:t> </a:t>
            </a:r>
            <a:r>
              <a:rPr lang="en-CA" dirty="0" err="1"/>
              <a:t>mais</a:t>
            </a:r>
            <a:r>
              <a:rPr lang="en-CA" dirty="0"/>
              <a:t> pas encore </a:t>
            </a:r>
            <a:r>
              <a:rPr lang="en-CA" dirty="0" err="1"/>
              <a:t>d’evidence</a:t>
            </a:r>
            <a:r>
              <a:rPr lang="en-CA" dirty="0"/>
              <a:t> </a:t>
            </a:r>
            <a:r>
              <a:rPr lang="en-CA" dirty="0" err="1"/>
              <a:t>assez</a:t>
            </a:r>
            <a:r>
              <a:rPr lang="en-CA" dirty="0"/>
              <a:t> </a:t>
            </a:r>
            <a:r>
              <a:rPr lang="en-CA" dirty="0" err="1"/>
              <a:t>claire</a:t>
            </a:r>
            <a:r>
              <a:rPr lang="en-CA" dirty="0"/>
              <a:t> pour les </a:t>
            </a:r>
            <a:r>
              <a:rPr lang="en-CA" dirty="0" err="1"/>
              <a:t>réglementer</a:t>
            </a:r>
            <a:r>
              <a:rPr lang="en-CA" dirty="0"/>
              <a:t> </a:t>
            </a:r>
            <a:r>
              <a:rPr lang="en-CA" dirty="0" err="1"/>
              <a:t>comme</a:t>
            </a:r>
            <a:r>
              <a:rPr lang="en-CA" dirty="0"/>
              <a:t> des medicaments </a:t>
            </a:r>
          </a:p>
          <a:p>
            <a:endParaRPr lang="en-CA" dirty="0"/>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2</a:t>
            </a:fld>
            <a:endParaRPr lang="en-US" noProof="0" dirty="0"/>
          </a:p>
        </p:txBody>
      </p:sp>
    </p:spTree>
    <p:extLst>
      <p:ext uri="{BB962C8B-B14F-4D97-AF65-F5344CB8AC3E}">
        <p14:creationId xmlns:p14="http://schemas.microsoft.com/office/powerpoint/2010/main" val="62541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bg1"/>
                </a:solidFill>
              </a:rPr>
              <a:t>vu que </a:t>
            </a:r>
            <a:r>
              <a:rPr lang="en-CA" sz="1800" dirty="0" err="1">
                <a:solidFill>
                  <a:schemeClr val="bg1"/>
                </a:solidFill>
              </a:rPr>
              <a:t>financée</a:t>
            </a:r>
            <a:r>
              <a:rPr lang="en-CA" sz="1800" dirty="0">
                <a:solidFill>
                  <a:schemeClr val="bg1"/>
                </a:solidFill>
              </a:rPr>
              <a:t> par la compagnie </a:t>
            </a:r>
            <a:r>
              <a:rPr lang="en-CA" sz="1800" dirty="0" err="1">
                <a:solidFill>
                  <a:schemeClr val="bg1"/>
                </a:solidFill>
              </a:rPr>
              <a:t>fabriquant</a:t>
            </a:r>
            <a:r>
              <a:rPr lang="en-CA" sz="1800" dirty="0">
                <a:solidFill>
                  <a:schemeClr val="bg1"/>
                </a:solidFill>
              </a:rPr>
              <a:t> le </a:t>
            </a:r>
            <a:r>
              <a:rPr lang="en-CA" sz="1800" dirty="0" err="1">
                <a:solidFill>
                  <a:schemeClr val="bg1"/>
                </a:solidFill>
              </a:rPr>
              <a:t>produit</a:t>
            </a:r>
            <a:r>
              <a:rPr lang="en-CA" sz="1800" dirty="0">
                <a:solidFill>
                  <a:schemeClr val="bg1"/>
                </a:solidFill>
              </a:rPr>
              <a:t> et que 3 auteurs </a:t>
            </a:r>
            <a:r>
              <a:rPr lang="en-CA" sz="1800" dirty="0" err="1">
                <a:solidFill>
                  <a:schemeClr val="bg1"/>
                </a:solidFill>
              </a:rPr>
              <a:t>travaillent</a:t>
            </a:r>
            <a:r>
              <a:rPr lang="en-CA" sz="1800" dirty="0">
                <a:solidFill>
                  <a:schemeClr val="bg1"/>
                </a:solidFill>
              </a:rPr>
              <a:t> pour </a:t>
            </a:r>
            <a:r>
              <a:rPr lang="en-CA" sz="1800" dirty="0" err="1">
                <a:solidFill>
                  <a:schemeClr val="bg1"/>
                </a:solidFill>
              </a:rPr>
              <a:t>celle</a:t>
            </a:r>
            <a:r>
              <a:rPr lang="en-CA" sz="1800" dirty="0">
                <a:solidFill>
                  <a:schemeClr val="bg1"/>
                </a:solidFill>
              </a:rPr>
              <a:t>-ci</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Donc au jour 0, tous les participants des deux groupes ont répondu, alors qu’au jour 14 il n’y a que 10 personnes dans chaque groupe qui ont répondu, puisque la majorité avait terminé son traitement. Le problème c’est qu’il serait possible qu’au jour 5 par exemple, un participant ait terminé son ATB depuis 2 jours et qu’il lui reste un jour de probiotiques, mais il sera quand même comparé à un autre participant du jour 5 à qui il pourrait rester encore 2 jours d’ATB (donc potentiellement plus de DAA), </a:t>
            </a:r>
          </a:p>
          <a:p>
            <a:endParaRPr lang="fr-CA"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d’autres mots, pour une journée donnée, certains participants seront encore soumis à des ATB alors que d’autres ne le seront plus, mais l’efficacité du probiotique sera quand même comparée entre ces participants sans tenir compte de cette différence.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Il faudrait faire une étude de plus grande taille, avec un protocole de recherche plus détaillé et reproductible, et sans conflit d’intérêt. Malgré la conclusion positive des auteurs par rapport à l’utilisation du </a:t>
            </a:r>
            <a:r>
              <a:rPr lang="fr-FR" sz="1800" b="0" i="1" u="none" strike="noStrike" baseline="0" dirty="0">
                <a:solidFill>
                  <a:srgbClr val="000000"/>
                </a:solidFill>
                <a:latin typeface="Calibri" panose="020F0502020204030204" pitchFamily="34" charset="0"/>
              </a:rPr>
              <a:t>B. </a:t>
            </a:r>
            <a:r>
              <a:rPr lang="fr-FR" sz="1800" b="0" i="1" u="none" strike="noStrike" baseline="0" dirty="0" err="1">
                <a:solidFill>
                  <a:srgbClr val="000000"/>
                </a:solidFill>
                <a:latin typeface="Calibri" panose="020F0502020204030204" pitchFamily="34" charset="0"/>
              </a:rPr>
              <a:t>lactis</a:t>
            </a:r>
            <a:r>
              <a:rPr lang="fr-FR" sz="1800" b="0" i="1" u="none" strike="noStrike" baseline="0" dirty="0">
                <a:solidFill>
                  <a:srgbClr val="000000"/>
                </a:solidFill>
                <a:latin typeface="Calibri" panose="020F0502020204030204" pitchFamily="34" charset="0"/>
              </a:rPr>
              <a:t> </a:t>
            </a:r>
            <a:r>
              <a:rPr lang="fr-FR" sz="1800" b="0" i="0" u="none" strike="noStrike" baseline="0" dirty="0">
                <a:solidFill>
                  <a:srgbClr val="000000"/>
                </a:solidFill>
                <a:latin typeface="Calibri" panose="020F0502020204030204" pitchFamily="34" charset="0"/>
              </a:rPr>
              <a:t>CCT 7858, je ne suis personnellement pas convaincu à 100% de son efficacité et je ne modifierai pas ma pratique basée sur cette étude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12</a:t>
            </a:fld>
            <a:endParaRPr lang="en-US" noProof="0" dirty="0"/>
          </a:p>
        </p:txBody>
      </p:sp>
    </p:spTree>
    <p:extLst>
      <p:ext uri="{BB962C8B-B14F-4D97-AF65-F5344CB8AC3E}">
        <p14:creationId xmlns:p14="http://schemas.microsoft.com/office/powerpoint/2010/main" val="423010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Donc</a:t>
            </a:r>
            <a:r>
              <a:rPr lang="en-US" dirty="0"/>
              <a:t> au </a:t>
            </a:r>
            <a:r>
              <a:rPr lang="en-US" dirty="0" err="1"/>
              <a:t>niveau</a:t>
            </a:r>
            <a:r>
              <a:rPr lang="en-US" dirty="0"/>
              <a:t> individual il </a:t>
            </a:r>
            <a:r>
              <a:rPr lang="en-US" dirty="0" err="1"/>
              <a:t>n’est</a:t>
            </a:r>
            <a:r>
              <a:rPr lang="en-US" dirty="0"/>
              <a:t> pas encore possible de les recommender à </a:t>
            </a:r>
            <a:r>
              <a:rPr lang="en-US" dirty="0" err="1"/>
              <a:t>tous</a:t>
            </a:r>
            <a:r>
              <a:rPr lang="en-US" dirty="0"/>
              <a:t> les patients </a:t>
            </a:r>
            <a:r>
              <a:rPr lang="en-US" dirty="0" err="1"/>
              <a:t>puisque</a:t>
            </a:r>
            <a:r>
              <a:rPr lang="en-US" dirty="0"/>
              <a:t> </a:t>
            </a:r>
            <a:r>
              <a:rPr lang="en-US" dirty="0" err="1"/>
              <a:t>cela</a:t>
            </a:r>
            <a:r>
              <a:rPr lang="en-US" dirty="0"/>
              <a:t> </a:t>
            </a:r>
            <a:r>
              <a:rPr lang="en-US" dirty="0" err="1"/>
              <a:t>peut</a:t>
            </a:r>
            <a:r>
              <a:rPr lang="en-US" dirty="0"/>
              <a:t> </a:t>
            </a:r>
            <a:r>
              <a:rPr lang="en-US" dirty="0" err="1"/>
              <a:t>être</a:t>
            </a:r>
            <a:r>
              <a:rPr lang="en-US" dirty="0"/>
              <a:t> </a:t>
            </a:r>
            <a:r>
              <a:rPr lang="en-US" dirty="0" err="1"/>
              <a:t>onéreux</a:t>
            </a:r>
            <a:r>
              <a:rPr lang="en-US" dirty="0"/>
              <a:t> pour </a:t>
            </a:r>
            <a:r>
              <a:rPr lang="en-US" dirty="0" err="1"/>
              <a:t>certains</a:t>
            </a:r>
            <a:r>
              <a:rPr lang="en-US" dirty="0"/>
              <a:t> patients (on parle de 40 à 50 dollars pour </a:t>
            </a:r>
            <a:r>
              <a:rPr lang="en-US" dirty="0" err="1"/>
              <a:t>quelques</a:t>
            </a:r>
            <a:r>
              <a:rPr lang="en-US" dirty="0"/>
              <a:t> </a:t>
            </a:r>
            <a:r>
              <a:rPr lang="en-US" dirty="0" err="1"/>
              <a:t>comprimés</a:t>
            </a:r>
            <a:r>
              <a:rPr lang="en-US" dirty="0"/>
              <a:t> </a:t>
            </a:r>
            <a:r>
              <a:rPr lang="en-US" dirty="0" err="1"/>
              <a:t>parfois</a:t>
            </a:r>
            <a:r>
              <a:rPr lang="en-US" dirty="0"/>
              <a:t>)</a:t>
            </a:r>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13</a:t>
            </a:fld>
            <a:endParaRPr lang="en-US" noProof="0" dirty="0"/>
          </a:p>
        </p:txBody>
      </p:sp>
    </p:spTree>
    <p:extLst>
      <p:ext uri="{BB962C8B-B14F-4D97-AF65-F5344CB8AC3E}">
        <p14:creationId xmlns:p14="http://schemas.microsoft.com/office/powerpoint/2010/main" val="199194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Pas de </a:t>
            </a:r>
            <a:r>
              <a:rPr lang="en-CA" dirty="0" err="1"/>
              <a:t>données</a:t>
            </a:r>
            <a:r>
              <a:rPr lang="en-CA" dirty="0"/>
              <a:t> </a:t>
            </a:r>
            <a:r>
              <a:rPr lang="en-CA" dirty="0" err="1"/>
              <a:t>explicites</a:t>
            </a:r>
            <a:r>
              <a:rPr lang="en-CA" dirty="0"/>
              <a:t> </a:t>
            </a:r>
            <a:r>
              <a:rPr lang="en-CA" dirty="0" err="1"/>
              <a:t>donnant</a:t>
            </a:r>
            <a:r>
              <a:rPr lang="en-CA" dirty="0"/>
              <a:t> le </a:t>
            </a:r>
            <a:r>
              <a:rPr lang="en-CA" dirty="0" err="1"/>
              <a:t>coût</a:t>
            </a:r>
            <a:r>
              <a:rPr lang="en-CA" dirty="0"/>
              <a:t> des hospitalisations, </a:t>
            </a:r>
            <a:r>
              <a:rPr lang="en-CA" dirty="0" err="1"/>
              <a:t>traitement</a:t>
            </a:r>
            <a:r>
              <a:rPr lang="en-CA" dirty="0"/>
              <a:t> et </a:t>
            </a:r>
            <a:r>
              <a:rPr lang="en-CA" dirty="0" err="1"/>
              <a:t>mortalité</a:t>
            </a:r>
            <a:r>
              <a:rPr lang="en-CA" dirty="0"/>
              <a:t> </a:t>
            </a:r>
            <a:r>
              <a:rPr lang="en-CA" dirty="0" err="1"/>
              <a:t>associé</a:t>
            </a:r>
            <a:r>
              <a:rPr lang="en-CA" dirty="0"/>
              <a:t> à la </a:t>
            </a:r>
            <a:r>
              <a:rPr lang="en-CA" dirty="0" err="1"/>
              <a:t>diarrhée</a:t>
            </a:r>
            <a:r>
              <a:rPr lang="en-CA" dirty="0"/>
              <a:t> au Qc </a:t>
            </a:r>
            <a:r>
              <a:rPr lang="en-CA" dirty="0" err="1"/>
              <a:t>mais</a:t>
            </a:r>
            <a:r>
              <a:rPr lang="en-CA" dirty="0"/>
              <a:t> aux USA les </a:t>
            </a:r>
            <a:r>
              <a:rPr lang="en-CA" dirty="0" err="1"/>
              <a:t>diarrhées</a:t>
            </a:r>
            <a:r>
              <a:rPr lang="en-CA" dirty="0"/>
              <a:t> </a:t>
            </a:r>
            <a:r>
              <a:rPr lang="en-CA" dirty="0" err="1"/>
              <a:t>nosocomiales</a:t>
            </a:r>
            <a:r>
              <a:rPr lang="en-CA" dirty="0"/>
              <a:t> à C. difficile </a:t>
            </a:r>
            <a:r>
              <a:rPr lang="en-CA" dirty="0" err="1"/>
              <a:t>coutent</a:t>
            </a:r>
            <a:r>
              <a:rPr lang="en-CA" dirty="0"/>
              <a:t> 1.1 milliards de dollars</a:t>
            </a:r>
          </a:p>
          <a:p>
            <a:r>
              <a:rPr lang="en-CA" dirty="0"/>
              <a:t>Il </a:t>
            </a:r>
            <a:r>
              <a:rPr lang="en-CA" dirty="0" err="1"/>
              <a:t>fallait</a:t>
            </a:r>
            <a:r>
              <a:rPr lang="en-CA" dirty="0"/>
              <a:t> faire un choix entre la population </a:t>
            </a:r>
            <a:r>
              <a:rPr lang="en-CA" dirty="0" err="1"/>
              <a:t>pédiatrique</a:t>
            </a:r>
            <a:r>
              <a:rPr lang="en-CA" dirty="0"/>
              <a:t> et la population </a:t>
            </a:r>
            <a:r>
              <a:rPr lang="en-CA" dirty="0" err="1"/>
              <a:t>adulte</a:t>
            </a:r>
            <a:r>
              <a:rPr lang="en-CA" dirty="0"/>
              <a:t>. </a:t>
            </a:r>
          </a:p>
          <a:p>
            <a:r>
              <a:rPr lang="en-CA" dirty="0" err="1"/>
              <a:t>Adulte</a:t>
            </a:r>
            <a:r>
              <a:rPr lang="en-CA" dirty="0"/>
              <a:t> </a:t>
            </a:r>
            <a:r>
              <a:rPr lang="en-CA" dirty="0" err="1"/>
              <a:t>choisi</a:t>
            </a:r>
            <a:r>
              <a:rPr lang="en-CA" dirty="0"/>
              <a:t> vu que nous </a:t>
            </a:r>
            <a:r>
              <a:rPr lang="en-CA" dirty="0" err="1"/>
              <a:t>sommes</a:t>
            </a:r>
            <a:r>
              <a:rPr lang="en-CA" dirty="0"/>
              <a:t> plus exposés à </a:t>
            </a:r>
            <a:r>
              <a:rPr lang="en-CA" dirty="0" err="1"/>
              <a:t>cette</a:t>
            </a:r>
            <a:r>
              <a:rPr lang="en-CA" dirty="0"/>
              <a:t> population</a:t>
            </a:r>
          </a:p>
          <a:p>
            <a:r>
              <a:rPr lang="en-CA" dirty="0" err="1"/>
              <a:t>Physiologie</a:t>
            </a:r>
            <a:r>
              <a:rPr lang="en-CA" dirty="0"/>
              <a:t> </a:t>
            </a:r>
            <a:r>
              <a:rPr lang="en-CA" dirty="0" err="1"/>
              <a:t>changeante</a:t>
            </a:r>
            <a:r>
              <a:rPr lang="en-CA" dirty="0"/>
              <a:t> chez </a:t>
            </a:r>
            <a:r>
              <a:rPr lang="en-CA" dirty="0" err="1"/>
              <a:t>l’enfant</a:t>
            </a:r>
            <a:r>
              <a:rPr lang="en-CA" dirty="0"/>
              <a:t> et </a:t>
            </a:r>
            <a:r>
              <a:rPr lang="en-CA" dirty="0" err="1"/>
              <a:t>résultats</a:t>
            </a:r>
            <a:r>
              <a:rPr lang="en-CA" dirty="0"/>
              <a:t> </a:t>
            </a:r>
            <a:r>
              <a:rPr lang="en-CA" dirty="0" err="1"/>
              <a:t>moins</a:t>
            </a:r>
            <a:r>
              <a:rPr lang="en-CA" dirty="0"/>
              <a:t> </a:t>
            </a:r>
            <a:r>
              <a:rPr lang="en-CA" dirty="0" err="1"/>
              <a:t>généralisables</a:t>
            </a:r>
            <a:r>
              <a:rPr lang="en-CA" dirty="0"/>
              <a:t> </a:t>
            </a:r>
            <a:r>
              <a:rPr lang="en-CA" dirty="0" err="1"/>
              <a:t>si</a:t>
            </a:r>
            <a:r>
              <a:rPr lang="en-CA" dirty="0"/>
              <a:t> on les </a:t>
            </a:r>
            <a:r>
              <a:rPr lang="en-CA" dirty="0" err="1"/>
              <a:t>avait</a:t>
            </a:r>
            <a:r>
              <a:rPr lang="en-CA" dirty="0"/>
              <a:t> </a:t>
            </a:r>
            <a:r>
              <a:rPr lang="en-CA" dirty="0" err="1"/>
              <a:t>inclus</a:t>
            </a:r>
            <a:r>
              <a:rPr lang="en-CA" dirty="0"/>
              <a:t> vu la taille de </a:t>
            </a:r>
            <a:r>
              <a:rPr lang="en-CA" dirty="0" err="1"/>
              <a:t>notre</a:t>
            </a:r>
            <a:r>
              <a:rPr lang="en-CA" dirty="0"/>
              <a:t> étude</a:t>
            </a:r>
          </a:p>
          <a:p>
            <a:r>
              <a:rPr lang="en-CA" dirty="0" err="1"/>
              <a:t>Expliquer</a:t>
            </a:r>
            <a:r>
              <a:rPr lang="en-CA" dirty="0"/>
              <a:t> la </a:t>
            </a:r>
            <a:r>
              <a:rPr lang="en-CA" dirty="0" err="1"/>
              <a:t>rationnelle</a:t>
            </a:r>
            <a:r>
              <a:rPr lang="en-CA" dirty="0"/>
              <a:t> : augmenter la proportion des </a:t>
            </a:r>
            <a:r>
              <a:rPr lang="en-CA" dirty="0" err="1"/>
              <a:t>bonnes</a:t>
            </a:r>
            <a:r>
              <a:rPr lang="en-CA" dirty="0"/>
              <a:t> </a:t>
            </a:r>
            <a:r>
              <a:rPr lang="en-CA" dirty="0" err="1"/>
              <a:t>bactéries</a:t>
            </a:r>
            <a:r>
              <a:rPr lang="en-CA" dirty="0"/>
              <a:t> pour preserver la </a:t>
            </a:r>
            <a:r>
              <a:rPr lang="en-CA" dirty="0" err="1"/>
              <a:t>flore</a:t>
            </a:r>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3</a:t>
            </a:fld>
            <a:endParaRPr lang="en-US" noProof="0" dirty="0"/>
          </a:p>
        </p:txBody>
      </p:sp>
    </p:spTree>
    <p:extLst>
      <p:ext uri="{BB962C8B-B14F-4D97-AF65-F5344CB8AC3E}">
        <p14:creationId xmlns:p14="http://schemas.microsoft.com/office/powerpoint/2010/main" val="95254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Pas de sous-</a:t>
            </a:r>
            <a:r>
              <a:rPr lang="en-US" sz="1800" dirty="0" err="1"/>
              <a:t>catégorie</a:t>
            </a:r>
            <a:r>
              <a:rPr lang="en-US" sz="1800" dirty="0"/>
              <a:t> pour ne pas </a:t>
            </a:r>
            <a:r>
              <a:rPr lang="en-US" sz="1800" dirty="0" err="1"/>
              <a:t>restreindre</a:t>
            </a:r>
            <a:r>
              <a:rPr lang="en-US" sz="1800" dirty="0"/>
              <a:t> la recherche </a:t>
            </a:r>
            <a:r>
              <a:rPr lang="en-US" sz="1800" dirty="0" err="1"/>
              <a:t>dès</a:t>
            </a:r>
            <a:r>
              <a:rPr lang="en-US" sz="1800" dirty="0"/>
              <a:t> le début</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Malgré qu’il s’agisse de deux méta-analyses ayant été publiées relativement en même temps, j’ai pris la décision de les sélectionner toutes les deux car le choix des articles au sein celles-ci n’était pas 100% identique ce qui fait en sorte que les conclusions tirées pouvaient avoir un potentiel de divergence. </a:t>
            </a:r>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169710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Au sein des deux méta-analyses trouvés, les enfants ont été exclus, donc le 3e article sélectionné devait se restreindre à la population adulte. Il faut toutefois noter qu’un grand nombre d’études s’intéressant à la population pédiatrique sur ce même sujet est disponible dans les différentes bases de données. Il serait intéressant éventuellement de comparer les résultats chez les adultes vs chez les enfants au cours d’une prochaine revue de littérature. </a:t>
            </a:r>
          </a:p>
          <a:p>
            <a:endParaRPr lang="fr-FR" sz="1800" b="0" i="0" u="none" strike="noStrike" baseline="0" dirty="0">
              <a:solidFill>
                <a:srgbClr val="000000"/>
              </a:solidFill>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5</a:t>
            </a:fld>
            <a:endParaRPr lang="en-US" noProof="0" dirty="0"/>
          </a:p>
        </p:txBody>
      </p:sp>
    </p:spTree>
    <p:extLst>
      <p:ext uri="{BB962C8B-B14F-4D97-AF65-F5344CB8AC3E}">
        <p14:creationId xmlns:p14="http://schemas.microsoft.com/office/powerpoint/2010/main" val="43061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Grilles accessibles via la plateforme Studium – Formation Continue.</a:t>
            </a:r>
            <a:endParaRPr lang="en-CA" dirty="0"/>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6</a:t>
            </a:fld>
            <a:endParaRPr lang="en-US" noProof="0" dirty="0"/>
          </a:p>
        </p:txBody>
      </p:sp>
    </p:spTree>
    <p:extLst>
      <p:ext uri="{BB962C8B-B14F-4D97-AF65-F5344CB8AC3E}">
        <p14:creationId xmlns:p14="http://schemas.microsoft.com/office/powerpoint/2010/main" val="382556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Ils ont inclus des études où les gens recevaient des ATB sans se soucier de la raison ce qui ne permet pas d’avoir un cadre clair d’utilisation des probiotiques pour prévenir l’AAD. </a:t>
            </a:r>
          </a:p>
          <a:p>
            <a:r>
              <a:rPr lang="fr-FR" sz="1800" b="0" i="0" u="none" strike="noStrike" baseline="0" dirty="0">
                <a:solidFill>
                  <a:srgbClr val="000000"/>
                </a:solidFill>
                <a:latin typeface="Calibri" panose="020F0502020204030204" pitchFamily="34" charset="0"/>
              </a:rPr>
              <a:t>Malgré qu’ils disent avoir exclus ceux qui avaient de la diarrhée préexistante, on ne sait pas si cela fait référence à des gens ayant une maladie GI préexistante ou si c’est un critère arbitraire. Il aurait donc été souhaite de dire explicitement quelles conditions médicales auraient dues être exclues. </a:t>
            </a:r>
          </a:p>
          <a:p>
            <a:r>
              <a:rPr lang="fr-FR" sz="1800" b="0" i="0" u="none" strike="noStrike" baseline="0" dirty="0">
                <a:solidFill>
                  <a:srgbClr val="000000"/>
                </a:solidFill>
                <a:latin typeface="Calibri" panose="020F0502020204030204" pitchFamily="34" charset="0"/>
              </a:rPr>
              <a:t>Constitue une bonne mise à jour de l’état des connaissances actuelles</a:t>
            </a:r>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8</a:t>
            </a:fld>
            <a:endParaRPr lang="en-US" noProof="0" dirty="0"/>
          </a:p>
        </p:txBody>
      </p:sp>
    </p:spTree>
    <p:extLst>
      <p:ext uri="{BB962C8B-B14F-4D97-AF65-F5344CB8AC3E}">
        <p14:creationId xmlns:p14="http://schemas.microsoft.com/office/powerpoint/2010/main" val="381166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9</a:t>
            </a:fld>
            <a:endParaRPr lang="en-US" noProof="0" dirty="0"/>
          </a:p>
        </p:txBody>
      </p:sp>
    </p:spTree>
    <p:extLst>
      <p:ext uri="{BB962C8B-B14F-4D97-AF65-F5344CB8AC3E}">
        <p14:creationId xmlns:p14="http://schemas.microsoft.com/office/powerpoint/2010/main" val="115849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J’ai décidé de prendre cette 2e méta-analyse en plus de la 1ère car le choix des articles différait quelque peu entre les deux ce qui permet d’ajouter de la valeur à la réponse à notre question clinique </a:t>
            </a:r>
          </a:p>
          <a:p>
            <a:r>
              <a:rPr lang="fr-FR" sz="1800" b="0" i="0" u="none" strike="noStrike" baseline="0" dirty="0">
                <a:solidFill>
                  <a:srgbClr val="000000"/>
                </a:solidFill>
                <a:latin typeface="Calibri" panose="020F0502020204030204" pitchFamily="34" charset="0"/>
              </a:rPr>
              <a:t>Toutes les études comparant un (ou des) probiotique(s) contre n’importe quelle autre modalité de contrôle (placebo, autre souche, pas de traitement…) ont été incluses. De plus, peu importe l’ATB, leur indication ou leur durée, les études étaient admissibles. </a:t>
            </a:r>
          </a:p>
          <a:p>
            <a:r>
              <a:rPr lang="fr-FR" sz="1800" b="0" i="0" u="none" strike="noStrike" baseline="0" dirty="0">
                <a:solidFill>
                  <a:srgbClr val="000000"/>
                </a:solidFill>
                <a:latin typeface="Calibri" panose="020F0502020204030204" pitchFamily="34" charset="0"/>
              </a:rPr>
              <a:t>Méthodologie reproductible et utilisation d’outils standardisés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Calibri" panose="020F0502020204030204" pitchFamily="34" charset="0"/>
              </a:rPr>
              <a:t>Définition de la DAA n’était pas la même. La plupart utilisait l’échelle de Bristol pour qualifier les selles mais 11 études utilisaient des définitions différentes 18 </a:t>
            </a:r>
            <a:r>
              <a:rPr lang="fr-FR" sz="1200" b="0" i="0" u="none" strike="noStrike" baseline="0" dirty="0">
                <a:latin typeface="Calibri" panose="020F0502020204030204" pitchFamily="34" charset="0"/>
              </a:rPr>
              <a:t>et 5 études ne faisaient même pas mention de leur définition </a:t>
            </a:r>
            <a:r>
              <a:rPr lang="fr-FR" sz="1200" b="0" i="0" u="none" strike="noStrike" baseline="0" dirty="0" err="1">
                <a:solidFill>
                  <a:srgbClr val="000000"/>
                </a:solidFill>
                <a:latin typeface="Calibri" panose="020F0502020204030204" pitchFamily="34" charset="0"/>
              </a:rPr>
              <a:t>oductible</a:t>
            </a:r>
            <a:r>
              <a:rPr lang="fr-FR" sz="1200" b="0" i="0" u="none" strike="noStrike" baseline="0" dirty="0">
                <a:solidFill>
                  <a:srgbClr val="000000"/>
                </a:solidFill>
                <a:latin typeface="Calibri" panose="020F0502020204030204" pitchFamily="34" charset="0"/>
              </a:rPr>
              <a:t> et utilisation d’outils </a:t>
            </a:r>
            <a:r>
              <a:rPr lang="fr-FR" sz="1200" b="0" i="0" u="none" strike="noStrike" baseline="0" dirty="0" err="1">
                <a:solidFill>
                  <a:srgbClr val="000000"/>
                </a:solidFill>
                <a:latin typeface="Calibri" panose="020F0502020204030204" pitchFamily="34" charset="0"/>
              </a:rPr>
              <a:t>stadardisés</a:t>
            </a:r>
            <a:endParaRPr lang="en-CA" dirty="0"/>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10</a:t>
            </a:fld>
            <a:endParaRPr lang="en-US" noProof="0" dirty="0"/>
          </a:p>
        </p:txBody>
      </p:sp>
    </p:spTree>
    <p:extLst>
      <p:ext uri="{BB962C8B-B14F-4D97-AF65-F5344CB8AC3E}">
        <p14:creationId xmlns:p14="http://schemas.microsoft.com/office/powerpoint/2010/main" val="251028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rPr>
              <a:t>Les auteurs ont analysé la sévérité de la diarrhée et d’autres symptômes GI à chaque jour dans chaque groupe. Beaucoup de données obtenues mais seulement quelques-unes étaient statistiquement significatives. Pas de comparaison globale pour l’ensemble du traitement entre les deux groupes.</a:t>
            </a:r>
          </a:p>
          <a:p>
            <a:endParaRPr lang="en-CA" dirty="0"/>
          </a:p>
        </p:txBody>
      </p:sp>
      <p:sp>
        <p:nvSpPr>
          <p:cNvPr id="4" name="Espace réservé du numéro de diapositive 3"/>
          <p:cNvSpPr>
            <a:spLocks noGrp="1"/>
          </p:cNvSpPr>
          <p:nvPr>
            <p:ph type="sldNum" sz="quarter" idx="5"/>
          </p:nvPr>
        </p:nvSpPr>
        <p:spPr/>
        <p:txBody>
          <a:bodyPr/>
          <a:lstStyle/>
          <a:p>
            <a:fld id="{1734D747-9380-41EE-9946-EC9EC0CA5D1E}" type="slidenum">
              <a:rPr lang="en-US" noProof="0" smtClean="0"/>
              <a:t>11</a:t>
            </a:fld>
            <a:endParaRPr lang="en-US" noProof="0" dirty="0"/>
          </a:p>
        </p:txBody>
      </p:sp>
    </p:spTree>
    <p:extLst>
      <p:ext uri="{BB962C8B-B14F-4D97-AF65-F5344CB8AC3E}">
        <p14:creationId xmlns:p14="http://schemas.microsoft.com/office/powerpoint/2010/main" val="83738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fr-FR" noProof="0"/>
              <a:t>Modifiez le style des sous-titres du masque</a:t>
            </a:r>
            <a:endParaRPr lang="en-US" noProof="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fr-FR" noProof="0"/>
              <a:t>Cliquez sur l'icône pour ajouter une image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fr-FR" noProof="0"/>
              <a:t>Cliquez sur l'icône pour ajouter une image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fr-FR" noProof="0"/>
              <a:t>Cliquez sur l'icône pour ajouter une image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fr-FR" noProof="0"/>
              <a:t>Cliquez sur l'icône pour ajouter une image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fr-FR" noProof="0"/>
              <a:t>Cliquez sur l'icône pour ajouter une image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noProof="0"/>
              <a:t>Cliquez sur l'icône pour ajouter une image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noProof="0"/>
              <a:t>Cliquez pour modifier les styles du texte du masque</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noProof="0"/>
              <a:t>Cliquez pour modifier les styles du texte du masque</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fr-FR" noProof="0"/>
              <a:t>Cliquez pour modifier les styles du texte du masque</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fr-FR" noProof="0"/>
              <a:t>Cliquez pour modifier les styles du texte du masque</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fr-FR" noProof="0"/>
              <a:t>Cliquez pour modifier les styles du texte du masque</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fr-FR" noProof="0"/>
              <a:t>Modifiez le style du titre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Cliquez pour modifier les styles du texte du masque</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Cliquez pour modifier les styles du texte du masque</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fr-FR" noProof="0"/>
              <a:t>Modifiez le style du titre</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‹N°›</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‹N°›</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2146/ajhp090168" TargetMode="External"/><Relationship Id="rId2" Type="http://schemas.openxmlformats.org/officeDocument/2006/relationships/hyperlink" Target="https://www.merckmanuals.com/en-ca/professional/infectious-diseases/anaerobic-bacteria/clostridioides-formerly-clostridium-difficile%E2%80%93induced-diarrhea"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minerva-ebm.be/Home/Glossary?alpha=b#glossaryId13" TargetMode="External"/><Relationship Id="rId2" Type="http://schemas.openxmlformats.org/officeDocument/2006/relationships/hyperlink" Target="https://training.cochrane.org/handbook/current/chapter-10"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1532350" y="2951758"/>
            <a:ext cx="10659650" cy="2236397"/>
          </a:xfrm>
        </p:spPr>
        <p:txBody>
          <a:bodyPr/>
          <a:lstStyle/>
          <a:p>
            <a:r>
              <a:rPr lang="fr-FR" sz="4000" dirty="0"/>
              <a:t>L’utilisation des probiotiques pour prévenir la diarrhée associée aux antibiotiques</a:t>
            </a:r>
            <a:endParaRPr lang="en-US" sz="4000"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1532350" y="5188155"/>
            <a:ext cx="9127300" cy="868680"/>
          </a:xfrm>
        </p:spPr>
        <p:txBody>
          <a:bodyPr>
            <a:normAutofit fontScale="92500"/>
          </a:bodyPr>
          <a:lstStyle/>
          <a:p>
            <a:pPr marL="0" indent="0">
              <a:buNone/>
            </a:pPr>
            <a:r>
              <a:rPr lang="en-US" dirty="0" err="1"/>
              <a:t>Présenté</a:t>
            </a:r>
            <a:r>
              <a:rPr lang="en-US" dirty="0"/>
              <a:t> par Youcef-Hamza Benamer R1 – CUMF de St-Eustache</a:t>
            </a:r>
          </a:p>
          <a:p>
            <a:pPr marL="0" indent="0">
              <a:buNone/>
            </a:pPr>
            <a:r>
              <a:rPr lang="en-US" dirty="0" err="1"/>
              <a:t>Projet</a:t>
            </a:r>
            <a:r>
              <a:rPr lang="en-US" dirty="0"/>
              <a:t> </a:t>
            </a:r>
            <a:r>
              <a:rPr lang="en-US" dirty="0" err="1"/>
              <a:t>d’érudition</a:t>
            </a:r>
            <a:r>
              <a:rPr lang="en-US" dirty="0"/>
              <a:t> 2023</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67977"/>
            <a:ext cx="11214100" cy="535531"/>
          </a:xfrm>
        </p:spPr>
        <p:txBody>
          <a:bodyPr/>
          <a:lstStyle/>
          <a:p>
            <a:r>
              <a:rPr lang="en-US" dirty="0"/>
              <a:t>Discussion étude #2</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400833" y="1578279"/>
            <a:ext cx="11438241" cy="3785652"/>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rPr>
              <a:t>Points forts :</a:t>
            </a:r>
          </a:p>
          <a:p>
            <a:pPr marL="742950" lvl="1" indent="-285750">
              <a:buFont typeface="Arial" panose="020B0604020202020204" pitchFamily="34" charset="0"/>
              <a:buChar char="•"/>
            </a:pPr>
            <a:r>
              <a:rPr lang="en-CA" sz="1600" dirty="0" err="1">
                <a:solidFill>
                  <a:schemeClr val="bg1"/>
                </a:solidFill>
              </a:rPr>
              <a:t>Plusieurs</a:t>
            </a:r>
            <a:r>
              <a:rPr lang="en-CA" sz="1600" dirty="0">
                <a:solidFill>
                  <a:schemeClr val="bg1"/>
                </a:solidFill>
              </a:rPr>
              <a:t> bases de </a:t>
            </a:r>
            <a:r>
              <a:rPr lang="en-CA" sz="1600" dirty="0" err="1">
                <a:solidFill>
                  <a:schemeClr val="bg1"/>
                </a:solidFill>
              </a:rPr>
              <a:t>données</a:t>
            </a:r>
            <a:r>
              <a:rPr lang="en-CA" sz="1600" dirty="0">
                <a:solidFill>
                  <a:schemeClr val="bg1"/>
                </a:solidFill>
              </a:rPr>
              <a:t> </a:t>
            </a:r>
            <a:r>
              <a:rPr lang="en-CA" sz="1600" dirty="0" err="1">
                <a:solidFill>
                  <a:schemeClr val="bg1"/>
                </a:solidFill>
              </a:rPr>
              <a:t>utilisées</a:t>
            </a:r>
            <a:r>
              <a:rPr lang="en-CA" sz="1600" dirty="0">
                <a:solidFill>
                  <a:schemeClr val="bg1"/>
                </a:solidFill>
              </a:rPr>
              <a:t> pour la recherche </a:t>
            </a:r>
            <a:r>
              <a:rPr lang="en-CA" sz="1600" dirty="0" err="1">
                <a:solidFill>
                  <a:schemeClr val="bg1"/>
                </a:solidFill>
              </a:rPr>
              <a:t>d’articles</a:t>
            </a:r>
            <a:endParaRPr lang="en-CA" sz="1600" dirty="0">
              <a:solidFill>
                <a:schemeClr val="bg1"/>
              </a:solidFill>
            </a:endParaRPr>
          </a:p>
          <a:p>
            <a:pPr marL="742950" lvl="1" indent="-285750">
              <a:buFont typeface="Arial" panose="020B0604020202020204" pitchFamily="34" charset="0"/>
              <a:buChar char="•"/>
            </a:pPr>
            <a:r>
              <a:rPr lang="en-CA" sz="1600" dirty="0" err="1">
                <a:solidFill>
                  <a:schemeClr val="bg1"/>
                </a:solidFill>
              </a:rPr>
              <a:t>Détails</a:t>
            </a:r>
            <a:r>
              <a:rPr lang="en-CA" sz="1600" dirty="0">
                <a:solidFill>
                  <a:schemeClr val="bg1"/>
                </a:solidFill>
              </a:rPr>
              <a:t> de la </a:t>
            </a:r>
            <a:r>
              <a:rPr lang="en-CA" sz="1600" dirty="0" err="1">
                <a:solidFill>
                  <a:schemeClr val="bg1"/>
                </a:solidFill>
              </a:rPr>
              <a:t>méthodologie</a:t>
            </a:r>
            <a:r>
              <a:rPr lang="en-CA" sz="1600" dirty="0">
                <a:solidFill>
                  <a:schemeClr val="bg1"/>
                </a:solidFill>
              </a:rPr>
              <a:t> </a:t>
            </a:r>
            <a:r>
              <a:rPr lang="en-CA" sz="1600" dirty="0" err="1">
                <a:solidFill>
                  <a:schemeClr val="bg1"/>
                </a:solidFill>
              </a:rPr>
              <a:t>fournie</a:t>
            </a:r>
            <a:r>
              <a:rPr lang="en-CA" sz="1600" dirty="0">
                <a:solidFill>
                  <a:schemeClr val="bg1"/>
                </a:solidFill>
              </a:rPr>
              <a:t> </a:t>
            </a:r>
            <a:r>
              <a:rPr lang="en-CA" sz="1600" dirty="0" err="1">
                <a:solidFill>
                  <a:schemeClr val="bg1"/>
                </a:solidFill>
              </a:rPr>
              <a:t>en</a:t>
            </a:r>
            <a:r>
              <a:rPr lang="en-CA" sz="1600" dirty="0">
                <a:solidFill>
                  <a:schemeClr val="bg1"/>
                </a:solidFill>
              </a:rPr>
              <a:t> annexe (non accessible </a:t>
            </a:r>
            <a:r>
              <a:rPr lang="en-CA" sz="1600" dirty="0" err="1">
                <a:solidFill>
                  <a:schemeClr val="bg1"/>
                </a:solidFill>
              </a:rPr>
              <a:t>lors</a:t>
            </a:r>
            <a:r>
              <a:rPr lang="en-CA" sz="1600" dirty="0">
                <a:solidFill>
                  <a:schemeClr val="bg1"/>
                </a:solidFill>
              </a:rPr>
              <a:t> de ma recherche)</a:t>
            </a:r>
          </a:p>
          <a:p>
            <a:pPr marL="742950" lvl="1" indent="-285750">
              <a:buFont typeface="Arial" panose="020B0604020202020204" pitchFamily="34" charset="0"/>
              <a:buChar char="•"/>
            </a:pPr>
            <a:r>
              <a:rPr lang="en-CA" sz="1600" dirty="0" err="1">
                <a:solidFill>
                  <a:schemeClr val="bg1"/>
                </a:solidFill>
              </a:rPr>
              <a:t>Critères</a:t>
            </a:r>
            <a:r>
              <a:rPr lang="en-CA" sz="1600" dirty="0">
                <a:solidFill>
                  <a:schemeClr val="bg1"/>
                </a:solidFill>
              </a:rPr>
              <a:t> </a:t>
            </a:r>
            <a:r>
              <a:rPr lang="en-CA" sz="1600" dirty="0" err="1">
                <a:solidFill>
                  <a:schemeClr val="bg1"/>
                </a:solidFill>
              </a:rPr>
              <a:t>d’inclusion</a:t>
            </a:r>
            <a:r>
              <a:rPr lang="en-CA" sz="1600" dirty="0">
                <a:solidFill>
                  <a:schemeClr val="bg1"/>
                </a:solidFill>
              </a:rPr>
              <a:t> bien </a:t>
            </a:r>
            <a:r>
              <a:rPr lang="en-CA" sz="1600" dirty="0" err="1">
                <a:solidFill>
                  <a:schemeClr val="bg1"/>
                </a:solidFill>
              </a:rPr>
              <a:t>définis</a:t>
            </a:r>
            <a:r>
              <a:rPr lang="en-CA" sz="1600" dirty="0">
                <a:solidFill>
                  <a:schemeClr val="bg1"/>
                </a:solidFill>
              </a:rPr>
              <a:t> </a:t>
            </a:r>
            <a:r>
              <a:rPr lang="en-CA" sz="1600" dirty="0" err="1">
                <a:solidFill>
                  <a:schemeClr val="bg1"/>
                </a:solidFill>
              </a:rPr>
              <a:t>permettant</a:t>
            </a:r>
            <a:r>
              <a:rPr lang="en-CA" sz="1600" dirty="0">
                <a:solidFill>
                  <a:schemeClr val="bg1"/>
                </a:solidFill>
              </a:rPr>
              <a:t> </a:t>
            </a:r>
            <a:r>
              <a:rPr lang="en-CA" sz="1600" dirty="0" err="1">
                <a:solidFill>
                  <a:schemeClr val="bg1"/>
                </a:solidFill>
              </a:rPr>
              <a:t>l’inclusion</a:t>
            </a:r>
            <a:r>
              <a:rPr lang="en-CA" sz="1600" dirty="0">
                <a:solidFill>
                  <a:schemeClr val="bg1"/>
                </a:solidFill>
              </a:rPr>
              <a:t> d’un </a:t>
            </a:r>
            <a:r>
              <a:rPr lang="en-CA" sz="1600" dirty="0" err="1">
                <a:solidFill>
                  <a:schemeClr val="bg1"/>
                </a:solidFill>
              </a:rPr>
              <a:t>nombre</a:t>
            </a:r>
            <a:r>
              <a:rPr lang="en-CA" sz="1600" dirty="0">
                <a:solidFill>
                  <a:schemeClr val="bg1"/>
                </a:solidFill>
              </a:rPr>
              <a:t> maximal </a:t>
            </a:r>
            <a:r>
              <a:rPr lang="en-CA" sz="1600" dirty="0" err="1">
                <a:solidFill>
                  <a:schemeClr val="bg1"/>
                </a:solidFill>
              </a:rPr>
              <a:t>d’articles</a:t>
            </a:r>
            <a:endParaRPr lang="en-CA" sz="1600" dirty="0">
              <a:solidFill>
                <a:schemeClr val="bg1"/>
              </a:solidFill>
            </a:endParaRPr>
          </a:p>
          <a:p>
            <a:pPr marL="742950" lvl="1" indent="-285750">
              <a:buFont typeface="Arial" panose="020B0604020202020204" pitchFamily="34" charset="0"/>
              <a:buChar char="•"/>
            </a:pPr>
            <a:r>
              <a:rPr lang="en-CA" sz="1600" dirty="0">
                <a:solidFill>
                  <a:schemeClr val="bg1"/>
                </a:solidFill>
              </a:rPr>
              <a:t>Utilisation de grilles PRISMA, du Cochrane Risk of Bias Tool et </a:t>
            </a:r>
            <a:r>
              <a:rPr lang="en-CA" sz="1600" dirty="0" err="1">
                <a:solidFill>
                  <a:schemeClr val="bg1"/>
                </a:solidFill>
              </a:rPr>
              <a:t>l’approche</a:t>
            </a:r>
            <a:r>
              <a:rPr lang="en-CA" sz="1600" dirty="0">
                <a:solidFill>
                  <a:schemeClr val="bg1"/>
                </a:solidFill>
              </a:rPr>
              <a:t> GRADE</a:t>
            </a:r>
          </a:p>
          <a:p>
            <a:pPr marL="742950" lvl="1"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Points </a:t>
            </a:r>
            <a:r>
              <a:rPr lang="en-CA" sz="1600" dirty="0" err="1">
                <a:solidFill>
                  <a:schemeClr val="bg1"/>
                </a:solidFill>
              </a:rPr>
              <a:t>faibles</a:t>
            </a:r>
            <a:r>
              <a:rPr lang="en-CA" sz="1600" dirty="0">
                <a:solidFill>
                  <a:schemeClr val="bg1"/>
                </a:solidFill>
              </a:rPr>
              <a:t> :</a:t>
            </a:r>
          </a:p>
          <a:p>
            <a:pPr marL="742950" lvl="1" indent="-285750">
              <a:buFont typeface="Arial" panose="020B0604020202020204" pitchFamily="34" charset="0"/>
              <a:buChar char="•"/>
            </a:pPr>
            <a:r>
              <a:rPr lang="en-CA" sz="1600" dirty="0" err="1">
                <a:solidFill>
                  <a:schemeClr val="bg1"/>
                </a:solidFill>
              </a:rPr>
              <a:t>Hétérogénéité</a:t>
            </a:r>
            <a:r>
              <a:rPr lang="en-CA" sz="1600" dirty="0">
                <a:solidFill>
                  <a:schemeClr val="bg1"/>
                </a:solidFill>
              </a:rPr>
              <a:t> </a:t>
            </a:r>
            <a:r>
              <a:rPr lang="en-CA" sz="1600" dirty="0" err="1">
                <a:solidFill>
                  <a:schemeClr val="bg1"/>
                </a:solidFill>
              </a:rPr>
              <a:t>importante</a:t>
            </a:r>
            <a:r>
              <a:rPr lang="en-CA" sz="1600" dirty="0">
                <a:solidFill>
                  <a:schemeClr val="bg1"/>
                </a:solidFill>
              </a:rPr>
              <a:t> sur le plan </a:t>
            </a:r>
            <a:r>
              <a:rPr lang="en-CA" sz="1600" dirty="0" err="1">
                <a:solidFill>
                  <a:schemeClr val="bg1"/>
                </a:solidFill>
              </a:rPr>
              <a:t>clinique</a:t>
            </a:r>
            <a:r>
              <a:rPr lang="en-CA" sz="1600" dirty="0">
                <a:solidFill>
                  <a:schemeClr val="bg1"/>
                </a:solidFill>
              </a:rPr>
              <a:t> et </a:t>
            </a:r>
            <a:r>
              <a:rPr lang="en-CA" sz="1600" dirty="0" err="1">
                <a:solidFill>
                  <a:schemeClr val="bg1"/>
                </a:solidFill>
              </a:rPr>
              <a:t>statistique</a:t>
            </a:r>
            <a:r>
              <a:rPr lang="en-CA" sz="1600" dirty="0">
                <a:solidFill>
                  <a:schemeClr val="bg1"/>
                </a:solidFill>
              </a:rPr>
              <a:t> des études </a:t>
            </a:r>
            <a:r>
              <a:rPr lang="en-CA" sz="1600" dirty="0" err="1">
                <a:solidFill>
                  <a:schemeClr val="bg1"/>
                </a:solidFill>
              </a:rPr>
              <a:t>incluses</a:t>
            </a:r>
            <a:endParaRPr lang="en-CA" sz="1600" dirty="0">
              <a:solidFill>
                <a:schemeClr val="bg1"/>
              </a:solidFill>
            </a:endParaRPr>
          </a:p>
          <a:p>
            <a:pPr marL="742950" lvl="1" indent="-285750">
              <a:buFont typeface="Arial" panose="020B0604020202020204" pitchFamily="34" charset="0"/>
              <a:buChar char="•"/>
            </a:pPr>
            <a:r>
              <a:rPr lang="en-CA" sz="1600" dirty="0" err="1">
                <a:solidFill>
                  <a:schemeClr val="bg1"/>
                </a:solidFill>
              </a:rPr>
              <a:t>Différences</a:t>
            </a:r>
            <a:r>
              <a:rPr lang="en-CA" sz="1600" dirty="0">
                <a:solidFill>
                  <a:schemeClr val="bg1"/>
                </a:solidFill>
              </a:rPr>
              <a:t> </a:t>
            </a:r>
            <a:r>
              <a:rPr lang="en-CA" sz="1600" dirty="0" err="1">
                <a:solidFill>
                  <a:schemeClr val="bg1"/>
                </a:solidFill>
              </a:rPr>
              <a:t>importantes</a:t>
            </a:r>
            <a:r>
              <a:rPr lang="en-CA" sz="1600" dirty="0">
                <a:solidFill>
                  <a:schemeClr val="bg1"/>
                </a:solidFill>
              </a:rPr>
              <a:t> sur le plan </a:t>
            </a:r>
            <a:r>
              <a:rPr lang="en-CA" sz="1600" dirty="0" err="1">
                <a:solidFill>
                  <a:schemeClr val="bg1"/>
                </a:solidFill>
              </a:rPr>
              <a:t>méthodologique</a:t>
            </a:r>
            <a:r>
              <a:rPr lang="en-CA" sz="1600" dirty="0">
                <a:solidFill>
                  <a:schemeClr val="bg1"/>
                </a:solidFill>
              </a:rPr>
              <a:t> et </a:t>
            </a:r>
            <a:r>
              <a:rPr lang="en-CA" sz="1600" dirty="0" err="1">
                <a:solidFill>
                  <a:schemeClr val="bg1"/>
                </a:solidFill>
              </a:rPr>
              <a:t>clinique</a:t>
            </a:r>
            <a:r>
              <a:rPr lang="en-CA" sz="1600" dirty="0">
                <a:solidFill>
                  <a:schemeClr val="bg1"/>
                </a:solidFill>
              </a:rPr>
              <a:t> des études </a:t>
            </a:r>
            <a:r>
              <a:rPr lang="en-CA" sz="1600" dirty="0" err="1">
                <a:solidFill>
                  <a:schemeClr val="bg1"/>
                </a:solidFill>
              </a:rPr>
              <a:t>incluses</a:t>
            </a:r>
            <a:endParaRPr lang="en-CA" sz="1600" dirty="0">
              <a:solidFill>
                <a:schemeClr val="bg1"/>
              </a:solidFill>
            </a:endParaRPr>
          </a:p>
          <a:p>
            <a:pPr marL="742950" lvl="1" indent="-285750">
              <a:buFont typeface="Arial" panose="020B0604020202020204" pitchFamily="34" charset="0"/>
              <a:buChar char="•"/>
            </a:pPr>
            <a:r>
              <a:rPr lang="en-CA" sz="1600" dirty="0">
                <a:solidFill>
                  <a:schemeClr val="bg1"/>
                </a:solidFill>
              </a:rPr>
              <a:t>Pas </a:t>
            </a:r>
            <a:r>
              <a:rPr lang="en-CA" sz="1600" dirty="0" err="1">
                <a:solidFill>
                  <a:schemeClr val="bg1"/>
                </a:solidFill>
              </a:rPr>
              <a:t>d’évalutation</a:t>
            </a:r>
            <a:r>
              <a:rPr lang="en-CA" sz="1600" dirty="0">
                <a:solidFill>
                  <a:schemeClr val="bg1"/>
                </a:solidFill>
              </a:rPr>
              <a:t> des </a:t>
            </a:r>
            <a:r>
              <a:rPr lang="en-CA" sz="1600" dirty="0" err="1">
                <a:solidFill>
                  <a:schemeClr val="bg1"/>
                </a:solidFill>
              </a:rPr>
              <a:t>effets</a:t>
            </a:r>
            <a:r>
              <a:rPr lang="en-CA" sz="1600" dirty="0">
                <a:solidFill>
                  <a:schemeClr val="bg1"/>
                </a:solidFill>
              </a:rPr>
              <a:t> </a:t>
            </a:r>
            <a:r>
              <a:rPr lang="en-CA" sz="1600" dirty="0" err="1">
                <a:solidFill>
                  <a:schemeClr val="bg1"/>
                </a:solidFill>
              </a:rPr>
              <a:t>indésirables</a:t>
            </a:r>
            <a:endParaRPr lang="en-CA" sz="1600" dirty="0">
              <a:solidFill>
                <a:schemeClr val="bg1"/>
              </a:solidFill>
            </a:endParaRPr>
          </a:p>
          <a:p>
            <a:pPr marL="742950" lvl="1"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err="1">
                <a:solidFill>
                  <a:schemeClr val="bg1"/>
                </a:solidFill>
              </a:rPr>
              <a:t>Effet</a:t>
            </a:r>
            <a:r>
              <a:rPr lang="en-CA" sz="1600" dirty="0">
                <a:solidFill>
                  <a:schemeClr val="bg1"/>
                </a:solidFill>
              </a:rPr>
              <a:t> </a:t>
            </a:r>
            <a:r>
              <a:rPr lang="en-CA" sz="1600" dirty="0" err="1">
                <a:solidFill>
                  <a:schemeClr val="bg1"/>
                </a:solidFill>
              </a:rPr>
              <a:t>protecteur</a:t>
            </a:r>
            <a:r>
              <a:rPr lang="en-CA" sz="1600" dirty="0">
                <a:solidFill>
                  <a:schemeClr val="bg1"/>
                </a:solidFill>
              </a:rPr>
              <a:t> des </a:t>
            </a:r>
            <a:r>
              <a:rPr lang="en-CA" sz="1600" dirty="0" err="1">
                <a:solidFill>
                  <a:schemeClr val="bg1"/>
                </a:solidFill>
              </a:rPr>
              <a:t>probiotiques</a:t>
            </a:r>
            <a:r>
              <a:rPr lang="en-CA" sz="1600" dirty="0">
                <a:solidFill>
                  <a:schemeClr val="bg1"/>
                </a:solidFill>
              </a:rPr>
              <a:t> </a:t>
            </a:r>
            <a:r>
              <a:rPr lang="en-CA" sz="1600" dirty="0" err="1">
                <a:solidFill>
                  <a:schemeClr val="bg1"/>
                </a:solidFill>
              </a:rPr>
              <a:t>maintenu</a:t>
            </a:r>
            <a:r>
              <a:rPr lang="en-CA" sz="1600" dirty="0">
                <a:solidFill>
                  <a:schemeClr val="bg1"/>
                </a:solidFill>
              </a:rPr>
              <a:t> </a:t>
            </a:r>
            <a:r>
              <a:rPr lang="en-CA" sz="1600" dirty="0" err="1">
                <a:solidFill>
                  <a:schemeClr val="bg1"/>
                </a:solidFill>
              </a:rPr>
              <a:t>lorsqu’on</a:t>
            </a:r>
            <a:r>
              <a:rPr lang="en-CA" sz="1600" dirty="0">
                <a:solidFill>
                  <a:schemeClr val="bg1"/>
                </a:solidFill>
              </a:rPr>
              <a:t> </a:t>
            </a:r>
            <a:r>
              <a:rPr lang="en-CA" sz="1600" dirty="0" err="1">
                <a:solidFill>
                  <a:schemeClr val="bg1"/>
                </a:solidFill>
              </a:rPr>
              <a:t>retirait</a:t>
            </a:r>
            <a:r>
              <a:rPr lang="en-CA" sz="1600" dirty="0">
                <a:solidFill>
                  <a:schemeClr val="bg1"/>
                </a:solidFill>
              </a:rPr>
              <a:t> </a:t>
            </a:r>
            <a:r>
              <a:rPr lang="en-CA" sz="1600" dirty="0" err="1">
                <a:solidFill>
                  <a:schemeClr val="bg1"/>
                </a:solidFill>
              </a:rPr>
              <a:t>seulement</a:t>
            </a:r>
            <a:r>
              <a:rPr lang="en-CA" sz="1600" dirty="0">
                <a:solidFill>
                  <a:schemeClr val="bg1"/>
                </a:solidFill>
              </a:rPr>
              <a:t> les études haut </a:t>
            </a:r>
            <a:r>
              <a:rPr lang="en-CA" sz="1600" dirty="0" err="1">
                <a:solidFill>
                  <a:schemeClr val="bg1"/>
                </a:solidFill>
              </a:rPr>
              <a:t>risque</a:t>
            </a:r>
            <a:r>
              <a:rPr lang="en-CA" sz="1600" dirty="0">
                <a:solidFill>
                  <a:schemeClr val="bg1"/>
                </a:solidFill>
              </a:rPr>
              <a:t> de </a:t>
            </a:r>
            <a:r>
              <a:rPr lang="en-CA" sz="1600" dirty="0" err="1">
                <a:solidFill>
                  <a:schemeClr val="bg1"/>
                </a:solidFill>
              </a:rPr>
              <a:t>biais</a:t>
            </a:r>
            <a:r>
              <a:rPr lang="en-CA" sz="1600" dirty="0">
                <a:solidFill>
                  <a:schemeClr val="bg1"/>
                </a:solidFill>
              </a:rPr>
              <a:t> </a:t>
            </a:r>
            <a:r>
              <a:rPr lang="en-CA" sz="1600" dirty="0" err="1">
                <a:solidFill>
                  <a:schemeClr val="bg1"/>
                </a:solidFill>
              </a:rPr>
              <a:t>mais</a:t>
            </a:r>
            <a:r>
              <a:rPr lang="en-CA" sz="1600" dirty="0">
                <a:solidFill>
                  <a:schemeClr val="bg1"/>
                </a:solidFill>
              </a:rPr>
              <a:t> pert de </a:t>
            </a:r>
            <a:r>
              <a:rPr lang="en-CA" sz="1600" dirty="0" err="1">
                <a:solidFill>
                  <a:schemeClr val="bg1"/>
                </a:solidFill>
              </a:rPr>
              <a:t>l’effet</a:t>
            </a:r>
            <a:r>
              <a:rPr lang="en-CA" sz="1600" dirty="0">
                <a:solidFill>
                  <a:schemeClr val="bg1"/>
                </a:solidFill>
              </a:rPr>
              <a:t> </a:t>
            </a:r>
            <a:r>
              <a:rPr lang="en-CA" sz="1600" dirty="0" err="1">
                <a:solidFill>
                  <a:schemeClr val="bg1"/>
                </a:solidFill>
              </a:rPr>
              <a:t>protecteur</a:t>
            </a:r>
            <a:r>
              <a:rPr lang="en-CA" sz="1600" dirty="0">
                <a:solidFill>
                  <a:schemeClr val="bg1"/>
                </a:solidFill>
              </a:rPr>
              <a:t> </a:t>
            </a:r>
            <a:r>
              <a:rPr lang="en-CA" sz="1600" dirty="0" err="1">
                <a:solidFill>
                  <a:schemeClr val="bg1"/>
                </a:solidFill>
              </a:rPr>
              <a:t>lorsqu’on</a:t>
            </a:r>
            <a:r>
              <a:rPr lang="en-CA" sz="1600" dirty="0">
                <a:solidFill>
                  <a:schemeClr val="bg1"/>
                </a:solidFill>
              </a:rPr>
              <a:t> </a:t>
            </a:r>
            <a:r>
              <a:rPr lang="en-CA" sz="1600" dirty="0" err="1">
                <a:solidFill>
                  <a:schemeClr val="bg1"/>
                </a:solidFill>
              </a:rPr>
              <a:t>retirait</a:t>
            </a:r>
            <a:r>
              <a:rPr lang="en-CA" sz="1600" dirty="0">
                <a:solidFill>
                  <a:schemeClr val="bg1"/>
                </a:solidFill>
              </a:rPr>
              <a:t> </a:t>
            </a:r>
            <a:r>
              <a:rPr lang="en-CA" sz="1600" dirty="0" err="1">
                <a:solidFill>
                  <a:schemeClr val="bg1"/>
                </a:solidFill>
              </a:rPr>
              <a:t>également</a:t>
            </a:r>
            <a:r>
              <a:rPr lang="en-CA" sz="1600" dirty="0">
                <a:solidFill>
                  <a:schemeClr val="bg1"/>
                </a:solidFill>
              </a:rPr>
              <a:t> les études à </a:t>
            </a:r>
            <a:r>
              <a:rPr lang="en-CA" sz="1600" dirty="0" err="1">
                <a:solidFill>
                  <a:schemeClr val="bg1"/>
                </a:solidFill>
              </a:rPr>
              <a:t>risque</a:t>
            </a:r>
            <a:r>
              <a:rPr lang="en-CA" sz="1600" dirty="0">
                <a:solidFill>
                  <a:schemeClr val="bg1"/>
                </a:solidFill>
              </a:rPr>
              <a:t> </a:t>
            </a:r>
            <a:r>
              <a:rPr lang="en-CA" sz="1600" dirty="0" err="1">
                <a:solidFill>
                  <a:schemeClr val="bg1"/>
                </a:solidFill>
              </a:rPr>
              <a:t>indéterminé</a:t>
            </a:r>
            <a:r>
              <a:rPr lang="en-CA" sz="1600" dirty="0">
                <a:solidFill>
                  <a:schemeClr val="bg1"/>
                </a:solidFill>
              </a:rPr>
              <a:t> de </a:t>
            </a:r>
            <a:r>
              <a:rPr lang="en-CA" sz="1600" dirty="0" err="1">
                <a:solidFill>
                  <a:schemeClr val="bg1"/>
                </a:solidFill>
              </a:rPr>
              <a:t>biais</a:t>
            </a:r>
            <a:endParaRPr lang="en-CA" sz="1600" dirty="0">
              <a:solidFill>
                <a:schemeClr val="bg1"/>
              </a:solidFill>
            </a:endParaRPr>
          </a:p>
          <a:p>
            <a:pPr marL="285750" indent="-285750">
              <a:buFont typeface="Arial" panose="020B0604020202020204" pitchFamily="34" charset="0"/>
              <a:buChar char="•"/>
            </a:pPr>
            <a:r>
              <a:rPr lang="en-CA" sz="1600" dirty="0" err="1">
                <a:solidFill>
                  <a:schemeClr val="bg1"/>
                </a:solidFill>
              </a:rPr>
              <a:t>Donc</a:t>
            </a:r>
            <a:r>
              <a:rPr lang="en-CA" sz="1600" dirty="0">
                <a:solidFill>
                  <a:schemeClr val="bg1"/>
                </a:solidFill>
              </a:rPr>
              <a:t> </a:t>
            </a:r>
            <a:r>
              <a:rPr lang="en-CA" sz="1600" dirty="0" err="1">
                <a:solidFill>
                  <a:schemeClr val="bg1"/>
                </a:solidFill>
              </a:rPr>
              <a:t>réponse</a:t>
            </a:r>
            <a:r>
              <a:rPr lang="en-CA" sz="1600" dirty="0">
                <a:solidFill>
                  <a:schemeClr val="bg1"/>
                </a:solidFill>
              </a:rPr>
              <a:t> positive à </a:t>
            </a:r>
            <a:r>
              <a:rPr lang="en-CA" sz="1600" dirty="0" err="1">
                <a:solidFill>
                  <a:schemeClr val="bg1"/>
                </a:solidFill>
              </a:rPr>
              <a:t>notre</a:t>
            </a:r>
            <a:r>
              <a:rPr lang="en-CA" sz="1600" dirty="0">
                <a:solidFill>
                  <a:schemeClr val="bg1"/>
                </a:solidFill>
              </a:rPr>
              <a:t> PICO </a:t>
            </a:r>
            <a:r>
              <a:rPr lang="en-CA" sz="1600" dirty="0" err="1">
                <a:solidFill>
                  <a:schemeClr val="bg1"/>
                </a:solidFill>
              </a:rPr>
              <a:t>mais</a:t>
            </a:r>
            <a:r>
              <a:rPr lang="en-CA" sz="1600" dirty="0">
                <a:solidFill>
                  <a:schemeClr val="bg1"/>
                </a:solidFill>
              </a:rPr>
              <a:t> impact </a:t>
            </a:r>
            <a:r>
              <a:rPr lang="en-CA" sz="1600" dirty="0" err="1">
                <a:solidFill>
                  <a:schemeClr val="bg1"/>
                </a:solidFill>
              </a:rPr>
              <a:t>clinique</a:t>
            </a:r>
            <a:r>
              <a:rPr lang="en-CA" sz="1600" dirty="0">
                <a:solidFill>
                  <a:schemeClr val="bg1"/>
                </a:solidFill>
              </a:rPr>
              <a:t> </a:t>
            </a:r>
            <a:r>
              <a:rPr lang="en-CA" sz="1600" dirty="0" err="1">
                <a:solidFill>
                  <a:schemeClr val="bg1"/>
                </a:solidFill>
              </a:rPr>
              <a:t>demeure</a:t>
            </a:r>
            <a:r>
              <a:rPr lang="en-CA" sz="1600" dirty="0">
                <a:solidFill>
                  <a:schemeClr val="bg1"/>
                </a:solidFill>
              </a:rPr>
              <a:t> </a:t>
            </a:r>
            <a:r>
              <a:rPr lang="en-CA" sz="1600" dirty="0" err="1">
                <a:solidFill>
                  <a:schemeClr val="bg1"/>
                </a:solidFill>
              </a:rPr>
              <a:t>flou</a:t>
            </a:r>
            <a:r>
              <a:rPr lang="en-CA" sz="1600" dirty="0">
                <a:solidFill>
                  <a:schemeClr val="bg1"/>
                </a:solidFill>
              </a:rPr>
              <a:t> car pas de dose </a:t>
            </a:r>
            <a:r>
              <a:rPr lang="en-CA" sz="1600" dirty="0" err="1">
                <a:solidFill>
                  <a:schemeClr val="bg1"/>
                </a:solidFill>
              </a:rPr>
              <a:t>ou</a:t>
            </a:r>
            <a:r>
              <a:rPr lang="en-CA" sz="1600" dirty="0">
                <a:solidFill>
                  <a:schemeClr val="bg1"/>
                </a:solidFill>
              </a:rPr>
              <a:t> de </a:t>
            </a:r>
            <a:r>
              <a:rPr lang="en-CA" sz="1600" dirty="0" err="1">
                <a:solidFill>
                  <a:schemeClr val="bg1"/>
                </a:solidFill>
              </a:rPr>
              <a:t>souche</a:t>
            </a:r>
            <a:r>
              <a:rPr lang="en-CA" sz="1600" dirty="0">
                <a:solidFill>
                  <a:schemeClr val="bg1"/>
                </a:solidFill>
              </a:rPr>
              <a:t> </a:t>
            </a:r>
            <a:r>
              <a:rPr lang="en-CA" sz="1600" dirty="0" err="1">
                <a:solidFill>
                  <a:schemeClr val="bg1"/>
                </a:solidFill>
              </a:rPr>
              <a:t>particulière</a:t>
            </a:r>
            <a:r>
              <a:rPr lang="en-CA" sz="1600" dirty="0">
                <a:solidFill>
                  <a:schemeClr val="bg1"/>
                </a:solidFill>
              </a:rPr>
              <a:t> </a:t>
            </a:r>
            <a:r>
              <a:rPr lang="en-CA" sz="1600" dirty="0" err="1">
                <a:solidFill>
                  <a:schemeClr val="bg1"/>
                </a:solidFill>
              </a:rPr>
              <a:t>analysé</a:t>
            </a: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Effort des auteurs de nous exposer les </a:t>
            </a:r>
            <a:r>
              <a:rPr lang="en-CA" sz="1600" dirty="0" err="1">
                <a:solidFill>
                  <a:schemeClr val="bg1"/>
                </a:solidFill>
              </a:rPr>
              <a:t>coûts</a:t>
            </a:r>
            <a:r>
              <a:rPr lang="en-CA" sz="1600" dirty="0">
                <a:solidFill>
                  <a:schemeClr val="bg1"/>
                </a:solidFill>
              </a:rPr>
              <a:t> </a:t>
            </a:r>
            <a:r>
              <a:rPr lang="en-CA" sz="1600" dirty="0" err="1">
                <a:solidFill>
                  <a:schemeClr val="bg1"/>
                </a:solidFill>
              </a:rPr>
              <a:t>potentiellement</a:t>
            </a:r>
            <a:r>
              <a:rPr lang="en-CA" sz="1600" dirty="0">
                <a:solidFill>
                  <a:schemeClr val="bg1"/>
                </a:solidFill>
              </a:rPr>
              <a:t> </a:t>
            </a:r>
            <a:r>
              <a:rPr lang="en-CA" sz="1600" dirty="0" err="1">
                <a:solidFill>
                  <a:schemeClr val="bg1"/>
                </a:solidFill>
              </a:rPr>
              <a:t>évitables</a:t>
            </a:r>
            <a:r>
              <a:rPr lang="en-CA" sz="1600" dirty="0">
                <a:solidFill>
                  <a:schemeClr val="bg1"/>
                </a:solidFill>
              </a:rPr>
              <a:t> </a:t>
            </a:r>
            <a:r>
              <a:rPr lang="en-CA" sz="1600" dirty="0" err="1">
                <a:solidFill>
                  <a:schemeClr val="bg1"/>
                </a:solidFill>
              </a:rPr>
              <a:t>liés</a:t>
            </a:r>
            <a:r>
              <a:rPr lang="en-CA" sz="1600" dirty="0">
                <a:solidFill>
                  <a:schemeClr val="bg1"/>
                </a:solidFill>
              </a:rPr>
              <a:t> à </a:t>
            </a:r>
            <a:r>
              <a:rPr lang="en-CA" sz="1600" dirty="0" err="1">
                <a:solidFill>
                  <a:schemeClr val="bg1"/>
                </a:solidFill>
              </a:rPr>
              <a:t>l’usage</a:t>
            </a:r>
            <a:r>
              <a:rPr lang="en-CA" sz="1600" dirty="0">
                <a:solidFill>
                  <a:schemeClr val="bg1"/>
                </a:solidFill>
              </a:rPr>
              <a:t> des </a:t>
            </a:r>
            <a:r>
              <a:rPr lang="en-CA" sz="1600" dirty="0" err="1">
                <a:solidFill>
                  <a:schemeClr val="bg1"/>
                </a:solidFill>
              </a:rPr>
              <a:t>probiotiques</a:t>
            </a:r>
            <a:endParaRPr lang="en-CA" sz="1600" dirty="0">
              <a:solidFill>
                <a:schemeClr val="bg1"/>
              </a:solidFill>
            </a:endParaRPr>
          </a:p>
        </p:txBody>
      </p:sp>
    </p:spTree>
    <p:extLst>
      <p:ext uri="{BB962C8B-B14F-4D97-AF65-F5344CB8AC3E}">
        <p14:creationId xmlns:p14="http://schemas.microsoft.com/office/powerpoint/2010/main" val="9302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67977"/>
            <a:ext cx="11214100" cy="535531"/>
          </a:xfrm>
        </p:spPr>
        <p:txBody>
          <a:bodyPr/>
          <a:lstStyle/>
          <a:p>
            <a:r>
              <a:rPr lang="en-US" dirty="0" err="1"/>
              <a:t>Résultats</a:t>
            </a:r>
            <a:r>
              <a:rPr lang="en-US" dirty="0"/>
              <a:t> étude #3</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321065" y="3711655"/>
            <a:ext cx="11739390" cy="2554545"/>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chemeClr val="bg1"/>
                </a:solidFill>
              </a:rPr>
              <a:t>Au 7e jour de traitement, 59.5% des personnes avec le probiotique avaient des selles de type 4 (normal sur l’échelle de Bristol) vs 38.3% des gens dans le groupe placebo. De plus, 12.8% des gens dans le groupe placebo avaient des selles de type 6 contre 0% dans le groupe expérimental (p = 0.05).</a:t>
            </a:r>
          </a:p>
          <a:p>
            <a:pPr marL="285750" indent="-285750">
              <a:buFont typeface="Arial" panose="020B0604020202020204" pitchFamily="34" charset="0"/>
              <a:buChar char="•"/>
            </a:pPr>
            <a:r>
              <a:rPr lang="fr-FR" sz="1600" dirty="0">
                <a:solidFill>
                  <a:schemeClr val="bg1"/>
                </a:solidFill>
              </a:rPr>
              <a:t>Au 10e jour de traitement, 65.8% des gens avec le probiotique avaient des selles de type 4 vs 37.5% dans le groupe placebo</a:t>
            </a:r>
          </a:p>
          <a:p>
            <a:pPr marL="285750" indent="-285750">
              <a:buFont typeface="Arial" panose="020B0604020202020204" pitchFamily="34" charset="0"/>
              <a:buChar char="•"/>
            </a:pPr>
            <a:r>
              <a:rPr lang="fr-FR" sz="1600" dirty="0">
                <a:solidFill>
                  <a:schemeClr val="bg1"/>
                </a:solidFill>
              </a:rPr>
              <a:t>Signification clinique : Basé sur leur résultats, l’usage du B. </a:t>
            </a:r>
            <a:r>
              <a:rPr lang="fr-FR" sz="1600" dirty="0" err="1">
                <a:solidFill>
                  <a:schemeClr val="bg1"/>
                </a:solidFill>
              </a:rPr>
              <a:t>lactis</a:t>
            </a:r>
            <a:r>
              <a:rPr lang="fr-FR" sz="1600" dirty="0">
                <a:solidFill>
                  <a:schemeClr val="bg1"/>
                </a:solidFill>
              </a:rPr>
              <a:t> CT 7858 est sécuritaire et bénéfique pour diminuer la diarrhée et les symptômes gastro-intestinaux</a:t>
            </a:r>
          </a:p>
          <a:p>
            <a:pPr marL="285750" indent="-285750">
              <a:buFont typeface="Arial" panose="020B0604020202020204" pitchFamily="34" charset="0"/>
              <a:buChar char="•"/>
            </a:pPr>
            <a:r>
              <a:rPr lang="fr-FR" sz="1600" dirty="0">
                <a:solidFill>
                  <a:schemeClr val="bg1"/>
                </a:solidFill>
              </a:rPr>
              <a:t>Limitations identifiées par les auteurs :</a:t>
            </a:r>
          </a:p>
          <a:p>
            <a:pPr marL="742950" lvl="1" indent="-285750">
              <a:buFont typeface="Arial" panose="020B0604020202020204" pitchFamily="34" charset="0"/>
              <a:buChar char="•"/>
            </a:pPr>
            <a:r>
              <a:rPr lang="fr-FR" sz="1600" dirty="0">
                <a:solidFill>
                  <a:schemeClr val="bg1"/>
                </a:solidFill>
              </a:rPr>
              <a:t>Pas d’analyse fécale pour évaluer la colonisation intestinale</a:t>
            </a:r>
          </a:p>
          <a:p>
            <a:pPr marL="742950" lvl="1" indent="-285750">
              <a:buFont typeface="Arial" panose="020B0604020202020204" pitchFamily="34" charset="0"/>
              <a:buChar char="•"/>
            </a:pPr>
            <a:r>
              <a:rPr lang="fr-FR" sz="1600" dirty="0">
                <a:solidFill>
                  <a:schemeClr val="bg1"/>
                </a:solidFill>
              </a:rPr>
              <a:t>L’échelle de Bristol était mesurée par le patient et non par un chercheur</a:t>
            </a:r>
          </a:p>
          <a:p>
            <a:pPr marL="742950" lvl="1" indent="-285750">
              <a:buFont typeface="Arial" panose="020B0604020202020204" pitchFamily="34" charset="0"/>
              <a:buChar char="•"/>
            </a:pPr>
            <a:r>
              <a:rPr lang="fr-FR" sz="1600" dirty="0">
                <a:solidFill>
                  <a:schemeClr val="bg1"/>
                </a:solidFill>
              </a:rPr>
              <a:t>Résultat limité à cette souche spécifique de probiotique</a:t>
            </a:r>
            <a:endParaRPr lang="en-CA" sz="1600" dirty="0">
              <a:solidFill>
                <a:schemeClr val="bg1"/>
              </a:solidFill>
            </a:endParaRPr>
          </a:p>
        </p:txBody>
      </p:sp>
      <p:pic>
        <p:nvPicPr>
          <p:cNvPr id="8" name="Image 7">
            <a:extLst>
              <a:ext uri="{FF2B5EF4-FFF2-40B4-BE49-F238E27FC236}">
                <a16:creationId xmlns:a16="http://schemas.microsoft.com/office/drawing/2014/main" id="{FD3E38D5-751D-786E-33D7-82154A7B4143}"/>
              </a:ext>
            </a:extLst>
          </p:cNvPr>
          <p:cNvPicPr>
            <a:picLocks noChangeAspect="1"/>
          </p:cNvPicPr>
          <p:nvPr/>
        </p:nvPicPr>
        <p:blipFill>
          <a:blip r:embed="rId3"/>
          <a:stretch>
            <a:fillRect/>
          </a:stretch>
        </p:blipFill>
        <p:spPr>
          <a:xfrm>
            <a:off x="5029955" y="1434300"/>
            <a:ext cx="5064717" cy="2217389"/>
          </a:xfrm>
          <a:prstGeom prst="rect">
            <a:avLst/>
          </a:prstGeom>
        </p:spPr>
      </p:pic>
      <p:pic>
        <p:nvPicPr>
          <p:cNvPr id="10" name="Image 9">
            <a:extLst>
              <a:ext uri="{FF2B5EF4-FFF2-40B4-BE49-F238E27FC236}">
                <a16:creationId xmlns:a16="http://schemas.microsoft.com/office/drawing/2014/main" id="{3AA16E27-45CC-F772-B06C-F58C1D974425}"/>
              </a:ext>
            </a:extLst>
          </p:cNvPr>
          <p:cNvPicPr>
            <a:picLocks noChangeAspect="1"/>
          </p:cNvPicPr>
          <p:nvPr/>
        </p:nvPicPr>
        <p:blipFill>
          <a:blip r:embed="rId4"/>
          <a:stretch>
            <a:fillRect/>
          </a:stretch>
        </p:blipFill>
        <p:spPr>
          <a:xfrm>
            <a:off x="2383504" y="1434300"/>
            <a:ext cx="2246184" cy="2221086"/>
          </a:xfrm>
          <a:prstGeom prst="rect">
            <a:avLst/>
          </a:prstGeom>
        </p:spPr>
      </p:pic>
    </p:spTree>
    <p:extLst>
      <p:ext uri="{BB962C8B-B14F-4D97-AF65-F5344CB8AC3E}">
        <p14:creationId xmlns:p14="http://schemas.microsoft.com/office/powerpoint/2010/main" val="35123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67977"/>
            <a:ext cx="11214100" cy="535531"/>
          </a:xfrm>
        </p:spPr>
        <p:txBody>
          <a:bodyPr/>
          <a:lstStyle/>
          <a:p>
            <a:r>
              <a:rPr lang="en-US" dirty="0"/>
              <a:t>Discussion étude #3</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400833" y="1578279"/>
            <a:ext cx="8942129" cy="4278094"/>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rPr>
              <a:t>Points forts :</a:t>
            </a:r>
          </a:p>
          <a:p>
            <a:pPr marL="742950" lvl="1" indent="-285750">
              <a:buFont typeface="Arial" panose="020B0604020202020204" pitchFamily="34" charset="0"/>
              <a:buChar char="•"/>
            </a:pPr>
            <a:r>
              <a:rPr lang="en-CA" sz="1600" dirty="0">
                <a:solidFill>
                  <a:schemeClr val="bg1"/>
                </a:solidFill>
              </a:rPr>
              <a:t>Étude à double-</a:t>
            </a:r>
            <a:r>
              <a:rPr lang="en-CA" sz="1600" dirty="0" err="1">
                <a:solidFill>
                  <a:schemeClr val="bg1"/>
                </a:solidFill>
              </a:rPr>
              <a:t>aveugle</a:t>
            </a:r>
            <a:r>
              <a:rPr lang="en-CA" sz="1600" dirty="0">
                <a:solidFill>
                  <a:schemeClr val="bg1"/>
                </a:solidFill>
              </a:rPr>
              <a:t> (</a:t>
            </a:r>
            <a:r>
              <a:rPr lang="en-CA" sz="1600" dirty="0" err="1">
                <a:solidFill>
                  <a:schemeClr val="bg1"/>
                </a:solidFill>
              </a:rPr>
              <a:t>donc</a:t>
            </a:r>
            <a:r>
              <a:rPr lang="en-CA" sz="1600" dirty="0">
                <a:solidFill>
                  <a:schemeClr val="bg1"/>
                </a:solidFill>
              </a:rPr>
              <a:t> </a:t>
            </a:r>
            <a:r>
              <a:rPr lang="en-CA" sz="1600" dirty="0" err="1">
                <a:solidFill>
                  <a:schemeClr val="bg1"/>
                </a:solidFill>
              </a:rPr>
              <a:t>moins</a:t>
            </a:r>
            <a:r>
              <a:rPr lang="en-CA" sz="1600" dirty="0">
                <a:solidFill>
                  <a:schemeClr val="bg1"/>
                </a:solidFill>
              </a:rPr>
              <a:t> de </a:t>
            </a:r>
            <a:r>
              <a:rPr lang="en-CA" sz="1600" dirty="0" err="1">
                <a:solidFill>
                  <a:schemeClr val="bg1"/>
                </a:solidFill>
              </a:rPr>
              <a:t>biais</a:t>
            </a:r>
            <a:r>
              <a:rPr lang="en-CA" sz="1600" dirty="0">
                <a:solidFill>
                  <a:schemeClr val="bg1"/>
                </a:solidFill>
              </a:rPr>
              <a:t> de </a:t>
            </a:r>
            <a:r>
              <a:rPr lang="en-CA" sz="1600" dirty="0" err="1">
                <a:solidFill>
                  <a:schemeClr val="bg1"/>
                </a:solidFill>
              </a:rPr>
              <a:t>d’observation</a:t>
            </a:r>
            <a:r>
              <a:rPr lang="en-CA" sz="1600" dirty="0">
                <a:solidFill>
                  <a:schemeClr val="bg1"/>
                </a:solidFill>
              </a:rPr>
              <a:t> et de detection)</a:t>
            </a:r>
          </a:p>
          <a:p>
            <a:pPr marL="742950" lvl="1" indent="-285750">
              <a:buFont typeface="Arial" panose="020B0604020202020204" pitchFamily="34" charset="0"/>
              <a:buChar char="•"/>
            </a:pPr>
            <a:r>
              <a:rPr lang="en-CA" sz="1600" dirty="0">
                <a:solidFill>
                  <a:schemeClr val="bg1"/>
                </a:solidFill>
              </a:rPr>
              <a:t>Multitude </a:t>
            </a:r>
            <a:r>
              <a:rPr lang="en-CA" sz="1600" dirty="0" err="1">
                <a:solidFill>
                  <a:schemeClr val="bg1"/>
                </a:solidFill>
              </a:rPr>
              <a:t>d’effets</a:t>
            </a:r>
            <a:r>
              <a:rPr lang="en-CA" sz="1600" dirty="0">
                <a:solidFill>
                  <a:schemeClr val="bg1"/>
                </a:solidFill>
              </a:rPr>
              <a:t> </a:t>
            </a:r>
            <a:r>
              <a:rPr lang="en-CA" sz="1600" dirty="0" err="1">
                <a:solidFill>
                  <a:schemeClr val="bg1"/>
                </a:solidFill>
              </a:rPr>
              <a:t>indésirables</a:t>
            </a:r>
            <a:r>
              <a:rPr lang="en-CA" sz="1600" dirty="0">
                <a:solidFill>
                  <a:schemeClr val="bg1"/>
                </a:solidFill>
              </a:rPr>
              <a:t> </a:t>
            </a:r>
            <a:r>
              <a:rPr lang="en-CA" sz="1600" dirty="0" err="1">
                <a:solidFill>
                  <a:schemeClr val="bg1"/>
                </a:solidFill>
              </a:rPr>
              <a:t>évalués</a:t>
            </a:r>
            <a:r>
              <a:rPr lang="en-CA" sz="1600" dirty="0">
                <a:solidFill>
                  <a:schemeClr val="bg1"/>
                </a:solidFill>
              </a:rPr>
              <a:t> </a:t>
            </a:r>
            <a:r>
              <a:rPr lang="en-CA" sz="1600" dirty="0" err="1">
                <a:solidFill>
                  <a:schemeClr val="bg1"/>
                </a:solidFill>
              </a:rPr>
              <a:t>également</a:t>
            </a:r>
            <a:r>
              <a:rPr lang="en-CA" sz="1600" dirty="0">
                <a:solidFill>
                  <a:schemeClr val="bg1"/>
                </a:solidFill>
              </a:rPr>
              <a:t> </a:t>
            </a:r>
          </a:p>
          <a:p>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Points </a:t>
            </a:r>
            <a:r>
              <a:rPr lang="en-CA" sz="1600" dirty="0" err="1">
                <a:solidFill>
                  <a:schemeClr val="bg1"/>
                </a:solidFill>
              </a:rPr>
              <a:t>faibles</a:t>
            </a:r>
            <a:r>
              <a:rPr lang="en-CA" sz="1600" dirty="0">
                <a:solidFill>
                  <a:schemeClr val="bg1"/>
                </a:solidFill>
              </a:rPr>
              <a:t> :</a:t>
            </a:r>
          </a:p>
          <a:p>
            <a:pPr marL="742950" lvl="1" indent="-285750">
              <a:buFont typeface="Arial" panose="020B0604020202020204" pitchFamily="34" charset="0"/>
              <a:buChar char="•"/>
            </a:pPr>
            <a:r>
              <a:rPr lang="en-CA" sz="1600" dirty="0">
                <a:solidFill>
                  <a:schemeClr val="bg1"/>
                </a:solidFill>
              </a:rPr>
              <a:t>Une </a:t>
            </a:r>
            <a:r>
              <a:rPr lang="en-CA" sz="1600" dirty="0" err="1">
                <a:solidFill>
                  <a:schemeClr val="bg1"/>
                </a:solidFill>
              </a:rPr>
              <a:t>seule</a:t>
            </a:r>
            <a:r>
              <a:rPr lang="en-CA" sz="1600" dirty="0">
                <a:solidFill>
                  <a:schemeClr val="bg1"/>
                </a:solidFill>
              </a:rPr>
              <a:t> </a:t>
            </a:r>
            <a:r>
              <a:rPr lang="en-CA" sz="1600" dirty="0" err="1">
                <a:solidFill>
                  <a:schemeClr val="bg1"/>
                </a:solidFill>
              </a:rPr>
              <a:t>souche</a:t>
            </a:r>
            <a:r>
              <a:rPr lang="en-CA" sz="1600" dirty="0">
                <a:solidFill>
                  <a:schemeClr val="bg1"/>
                </a:solidFill>
              </a:rPr>
              <a:t> de </a:t>
            </a:r>
            <a:r>
              <a:rPr lang="en-CA" sz="1600" dirty="0" err="1">
                <a:solidFill>
                  <a:schemeClr val="bg1"/>
                </a:solidFill>
              </a:rPr>
              <a:t>probiotique</a:t>
            </a:r>
            <a:r>
              <a:rPr lang="en-CA" sz="1600" dirty="0">
                <a:solidFill>
                  <a:schemeClr val="bg1"/>
                </a:solidFill>
              </a:rPr>
              <a:t> </a:t>
            </a:r>
            <a:r>
              <a:rPr lang="en-CA" sz="1600" dirty="0" err="1">
                <a:solidFill>
                  <a:schemeClr val="bg1"/>
                </a:solidFill>
              </a:rPr>
              <a:t>étudiée</a:t>
            </a:r>
            <a:endParaRPr lang="en-CA" sz="1600" dirty="0">
              <a:solidFill>
                <a:schemeClr val="bg1"/>
              </a:solidFill>
            </a:endParaRPr>
          </a:p>
          <a:p>
            <a:pPr marL="742950" lvl="1" indent="-285750">
              <a:buFont typeface="Arial" panose="020B0604020202020204" pitchFamily="34" charset="0"/>
              <a:buChar char="•"/>
            </a:pPr>
            <a:r>
              <a:rPr lang="en-CA" sz="1600" dirty="0" err="1">
                <a:solidFill>
                  <a:schemeClr val="bg1"/>
                </a:solidFill>
              </a:rPr>
              <a:t>Biais</a:t>
            </a:r>
            <a:r>
              <a:rPr lang="en-CA" sz="1600" dirty="0">
                <a:solidFill>
                  <a:schemeClr val="bg1"/>
                </a:solidFill>
              </a:rPr>
              <a:t> de </a:t>
            </a:r>
            <a:r>
              <a:rPr lang="en-CA" sz="1600" dirty="0" err="1">
                <a:solidFill>
                  <a:schemeClr val="bg1"/>
                </a:solidFill>
              </a:rPr>
              <a:t>financement</a:t>
            </a:r>
            <a:r>
              <a:rPr lang="en-CA" sz="1600" dirty="0">
                <a:solidFill>
                  <a:schemeClr val="bg1"/>
                </a:solidFill>
              </a:rPr>
              <a:t> probable </a:t>
            </a:r>
            <a:r>
              <a:rPr lang="en-CA" sz="1600" dirty="0" err="1">
                <a:solidFill>
                  <a:schemeClr val="bg1"/>
                </a:solidFill>
              </a:rPr>
              <a:t>Échantillon</a:t>
            </a:r>
            <a:r>
              <a:rPr lang="en-CA" sz="1600" dirty="0">
                <a:solidFill>
                  <a:schemeClr val="bg1"/>
                </a:solidFill>
              </a:rPr>
              <a:t> de petite taille (n = 104)</a:t>
            </a:r>
          </a:p>
          <a:p>
            <a:pPr marL="742950" lvl="1" indent="-285750">
              <a:buFont typeface="Arial" panose="020B0604020202020204" pitchFamily="34" charset="0"/>
              <a:buChar char="•"/>
            </a:pPr>
            <a:r>
              <a:rPr lang="en-CA" sz="1600" dirty="0" err="1">
                <a:solidFill>
                  <a:schemeClr val="bg1"/>
                </a:solidFill>
              </a:rPr>
              <a:t>Quelques</a:t>
            </a:r>
            <a:r>
              <a:rPr lang="en-CA" sz="1600" dirty="0">
                <a:solidFill>
                  <a:schemeClr val="bg1"/>
                </a:solidFill>
              </a:rPr>
              <a:t> </a:t>
            </a:r>
            <a:r>
              <a:rPr lang="en-CA" sz="1600" dirty="0" err="1">
                <a:solidFill>
                  <a:schemeClr val="bg1"/>
                </a:solidFill>
              </a:rPr>
              <a:t>inégalités</a:t>
            </a:r>
            <a:r>
              <a:rPr lang="en-CA" sz="1600" dirty="0">
                <a:solidFill>
                  <a:schemeClr val="bg1"/>
                </a:solidFill>
              </a:rPr>
              <a:t> entre les </a:t>
            </a:r>
            <a:r>
              <a:rPr lang="en-CA" sz="1600" dirty="0" err="1">
                <a:solidFill>
                  <a:schemeClr val="bg1"/>
                </a:solidFill>
              </a:rPr>
              <a:t>groupes</a:t>
            </a:r>
            <a:r>
              <a:rPr lang="en-CA" sz="1600" dirty="0">
                <a:solidFill>
                  <a:schemeClr val="bg1"/>
                </a:solidFill>
              </a:rPr>
              <a:t> experimental et </a:t>
            </a:r>
            <a:r>
              <a:rPr lang="en-CA" sz="1600" dirty="0" err="1">
                <a:solidFill>
                  <a:schemeClr val="bg1"/>
                </a:solidFill>
              </a:rPr>
              <a:t>controle</a:t>
            </a:r>
            <a:endParaRPr lang="en-CA" sz="1600" dirty="0">
              <a:solidFill>
                <a:schemeClr val="bg1"/>
              </a:solidFill>
            </a:endParaRPr>
          </a:p>
          <a:p>
            <a:pPr marL="742950" lvl="1" indent="-285750">
              <a:buFont typeface="Arial" panose="020B0604020202020204" pitchFamily="34" charset="0"/>
              <a:buChar char="•"/>
            </a:pPr>
            <a:r>
              <a:rPr lang="en-CA" sz="1600" dirty="0">
                <a:solidFill>
                  <a:schemeClr val="bg1"/>
                </a:solidFill>
              </a:rPr>
              <a:t>Durée de </a:t>
            </a:r>
            <a:r>
              <a:rPr lang="en-CA" sz="1600" dirty="0" err="1">
                <a:solidFill>
                  <a:schemeClr val="bg1"/>
                </a:solidFill>
              </a:rPr>
              <a:t>traitement</a:t>
            </a:r>
            <a:r>
              <a:rPr lang="en-CA" sz="1600" dirty="0">
                <a:solidFill>
                  <a:schemeClr val="bg1"/>
                </a:solidFill>
              </a:rPr>
              <a:t> </a:t>
            </a:r>
            <a:r>
              <a:rPr lang="en-CA" sz="1600" dirty="0" err="1">
                <a:solidFill>
                  <a:schemeClr val="bg1"/>
                </a:solidFill>
              </a:rPr>
              <a:t>probiotique</a:t>
            </a:r>
            <a:r>
              <a:rPr lang="en-CA" sz="1600" dirty="0">
                <a:solidFill>
                  <a:schemeClr val="bg1"/>
                </a:solidFill>
              </a:rPr>
              <a:t> variable entre les participants</a:t>
            </a:r>
          </a:p>
          <a:p>
            <a:pPr marL="742950" lvl="1" indent="-285750">
              <a:buFont typeface="Arial" panose="020B0604020202020204" pitchFamily="34" charset="0"/>
              <a:buChar char="•"/>
            </a:pPr>
            <a:r>
              <a:rPr lang="en-CA" sz="1600" dirty="0" err="1">
                <a:solidFill>
                  <a:schemeClr val="bg1"/>
                </a:solidFill>
              </a:rPr>
              <a:t>Évaluation</a:t>
            </a:r>
            <a:r>
              <a:rPr lang="en-CA" sz="1600" dirty="0">
                <a:solidFill>
                  <a:schemeClr val="bg1"/>
                </a:solidFill>
              </a:rPr>
              <a:t> de la </a:t>
            </a:r>
            <a:r>
              <a:rPr lang="en-CA" sz="1600" dirty="0" err="1">
                <a:solidFill>
                  <a:schemeClr val="bg1"/>
                </a:solidFill>
              </a:rPr>
              <a:t>qualité</a:t>
            </a:r>
            <a:r>
              <a:rPr lang="en-CA" sz="1600" dirty="0">
                <a:solidFill>
                  <a:schemeClr val="bg1"/>
                </a:solidFill>
              </a:rPr>
              <a:t> des </a:t>
            </a:r>
            <a:r>
              <a:rPr lang="en-CA" sz="1600" dirty="0" err="1">
                <a:solidFill>
                  <a:schemeClr val="bg1"/>
                </a:solidFill>
              </a:rPr>
              <a:t>selles</a:t>
            </a:r>
            <a:r>
              <a:rPr lang="en-CA" sz="1600" dirty="0">
                <a:solidFill>
                  <a:schemeClr val="bg1"/>
                </a:solidFill>
              </a:rPr>
              <a:t> </a:t>
            </a:r>
            <a:r>
              <a:rPr lang="en-CA" sz="1600" dirty="0" err="1">
                <a:solidFill>
                  <a:schemeClr val="bg1"/>
                </a:solidFill>
              </a:rPr>
              <a:t>faite</a:t>
            </a:r>
            <a:r>
              <a:rPr lang="en-CA" sz="1600" dirty="0">
                <a:solidFill>
                  <a:schemeClr val="bg1"/>
                </a:solidFill>
              </a:rPr>
              <a:t> par les patients</a:t>
            </a:r>
          </a:p>
          <a:p>
            <a:pPr marL="742950" lvl="1" indent="-285750">
              <a:buFont typeface="Arial" panose="020B0604020202020204" pitchFamily="34" charset="0"/>
              <a:buChar char="•"/>
            </a:pPr>
            <a:r>
              <a:rPr lang="en-CA" sz="1600" dirty="0" err="1">
                <a:solidFill>
                  <a:schemeClr val="bg1"/>
                </a:solidFill>
              </a:rPr>
              <a:t>Certaines</a:t>
            </a:r>
            <a:r>
              <a:rPr lang="en-CA" sz="1600" dirty="0">
                <a:solidFill>
                  <a:schemeClr val="bg1"/>
                </a:solidFill>
              </a:rPr>
              <a:t> issues </a:t>
            </a:r>
            <a:r>
              <a:rPr lang="en-CA" sz="1600" dirty="0" err="1">
                <a:solidFill>
                  <a:schemeClr val="bg1"/>
                </a:solidFill>
              </a:rPr>
              <a:t>mesurées</a:t>
            </a:r>
            <a:r>
              <a:rPr lang="en-CA" sz="1600" dirty="0">
                <a:solidFill>
                  <a:schemeClr val="bg1"/>
                </a:solidFill>
              </a:rPr>
              <a:t> sans </a:t>
            </a:r>
            <a:r>
              <a:rPr lang="en-CA" sz="1600" dirty="0" err="1">
                <a:solidFill>
                  <a:schemeClr val="bg1"/>
                </a:solidFill>
              </a:rPr>
              <a:t>tenir</a:t>
            </a:r>
            <a:r>
              <a:rPr lang="en-CA" sz="1600" dirty="0">
                <a:solidFill>
                  <a:schemeClr val="bg1"/>
                </a:solidFill>
              </a:rPr>
              <a:t> </a:t>
            </a:r>
            <a:r>
              <a:rPr lang="en-CA" sz="1600" dirty="0" err="1">
                <a:solidFill>
                  <a:schemeClr val="bg1"/>
                </a:solidFill>
              </a:rPr>
              <a:t>compte</a:t>
            </a:r>
            <a:r>
              <a:rPr lang="en-CA" sz="1600" dirty="0">
                <a:solidFill>
                  <a:schemeClr val="bg1"/>
                </a:solidFill>
              </a:rPr>
              <a:t> des </a:t>
            </a:r>
            <a:r>
              <a:rPr lang="en-CA" sz="1600" dirty="0" err="1">
                <a:solidFill>
                  <a:schemeClr val="bg1"/>
                </a:solidFill>
              </a:rPr>
              <a:t>pertes</a:t>
            </a:r>
            <a:r>
              <a:rPr lang="en-CA" sz="1600" dirty="0">
                <a:solidFill>
                  <a:schemeClr val="bg1"/>
                </a:solidFill>
              </a:rPr>
              <a:t> au </a:t>
            </a:r>
            <a:r>
              <a:rPr lang="en-CA" sz="1600" dirty="0" err="1">
                <a:solidFill>
                  <a:schemeClr val="bg1"/>
                </a:solidFill>
              </a:rPr>
              <a:t>suivi</a:t>
            </a:r>
            <a:r>
              <a:rPr lang="en-CA" sz="1600" dirty="0">
                <a:solidFill>
                  <a:schemeClr val="bg1"/>
                </a:solidFill>
              </a:rPr>
              <a:t> (per </a:t>
            </a:r>
            <a:r>
              <a:rPr lang="en-CA" sz="1600" dirty="0" err="1">
                <a:solidFill>
                  <a:schemeClr val="bg1"/>
                </a:solidFill>
              </a:rPr>
              <a:t>protocole</a:t>
            </a:r>
            <a:r>
              <a:rPr lang="en-CA" sz="1600" dirty="0">
                <a:solidFill>
                  <a:schemeClr val="bg1"/>
                </a:solidFill>
              </a:rPr>
              <a:t> au lieu </a:t>
            </a:r>
            <a:r>
              <a:rPr lang="en-CA" sz="1600" dirty="0" err="1">
                <a:solidFill>
                  <a:schemeClr val="bg1"/>
                </a:solidFill>
              </a:rPr>
              <a:t>d’intention</a:t>
            </a:r>
            <a:r>
              <a:rPr lang="en-CA" sz="1600" dirty="0">
                <a:solidFill>
                  <a:schemeClr val="bg1"/>
                </a:solidFill>
              </a:rPr>
              <a:t> to treat</a:t>
            </a:r>
          </a:p>
          <a:p>
            <a:pPr lvl="1"/>
            <a:endParaRPr lang="en-CA" sz="1600" dirty="0">
              <a:solidFill>
                <a:schemeClr val="bg1"/>
              </a:solidFill>
            </a:endParaRPr>
          </a:p>
          <a:p>
            <a:pPr marL="285750" indent="-285750">
              <a:buFont typeface="Arial" panose="020B0604020202020204" pitchFamily="34" charset="0"/>
              <a:buChar char="•"/>
            </a:pPr>
            <a:r>
              <a:rPr lang="en-CA" sz="1600" dirty="0" err="1">
                <a:solidFill>
                  <a:schemeClr val="bg1"/>
                </a:solidFill>
              </a:rPr>
              <a:t>Ampleur</a:t>
            </a:r>
            <a:r>
              <a:rPr lang="en-CA" sz="1600" dirty="0">
                <a:solidFill>
                  <a:schemeClr val="bg1"/>
                </a:solidFill>
              </a:rPr>
              <a:t> des </a:t>
            </a:r>
            <a:r>
              <a:rPr lang="en-CA" sz="1600" dirty="0" err="1">
                <a:solidFill>
                  <a:schemeClr val="bg1"/>
                </a:solidFill>
              </a:rPr>
              <a:t>résultats</a:t>
            </a:r>
            <a:r>
              <a:rPr lang="en-CA" sz="1600" dirty="0">
                <a:solidFill>
                  <a:schemeClr val="bg1"/>
                </a:solidFill>
              </a:rPr>
              <a:t> difficile à </a:t>
            </a:r>
            <a:r>
              <a:rPr lang="en-CA" sz="1600" dirty="0" err="1">
                <a:solidFill>
                  <a:schemeClr val="bg1"/>
                </a:solidFill>
              </a:rPr>
              <a:t>généraliser</a:t>
            </a:r>
            <a:r>
              <a:rPr lang="en-CA" sz="1600" dirty="0">
                <a:solidFill>
                  <a:schemeClr val="bg1"/>
                </a:solidFill>
              </a:rPr>
              <a:t> car </a:t>
            </a:r>
            <a:r>
              <a:rPr lang="en-CA" sz="1600" dirty="0" err="1">
                <a:solidFill>
                  <a:schemeClr val="bg1"/>
                </a:solidFill>
              </a:rPr>
              <a:t>chaque</a:t>
            </a:r>
            <a:r>
              <a:rPr lang="en-CA" sz="1600" dirty="0">
                <a:solidFill>
                  <a:schemeClr val="bg1"/>
                </a:solidFill>
              </a:rPr>
              <a:t> jour de </a:t>
            </a:r>
            <a:r>
              <a:rPr lang="en-CA" sz="1600" dirty="0" err="1">
                <a:solidFill>
                  <a:schemeClr val="bg1"/>
                </a:solidFill>
              </a:rPr>
              <a:t>traitement</a:t>
            </a:r>
            <a:r>
              <a:rPr lang="en-CA" sz="1600" dirty="0">
                <a:solidFill>
                  <a:schemeClr val="bg1"/>
                </a:solidFill>
              </a:rPr>
              <a:t> a </a:t>
            </a:r>
            <a:r>
              <a:rPr lang="en-CA" sz="1600" dirty="0" err="1">
                <a:solidFill>
                  <a:schemeClr val="bg1"/>
                </a:solidFill>
              </a:rPr>
              <a:t>été</a:t>
            </a:r>
            <a:r>
              <a:rPr lang="en-CA" sz="1600" dirty="0">
                <a:solidFill>
                  <a:schemeClr val="bg1"/>
                </a:solidFill>
              </a:rPr>
              <a:t> </a:t>
            </a:r>
            <a:r>
              <a:rPr lang="en-CA" sz="1600" dirty="0" err="1">
                <a:solidFill>
                  <a:schemeClr val="bg1"/>
                </a:solidFill>
              </a:rPr>
              <a:t>analysé</a:t>
            </a:r>
            <a:r>
              <a:rPr lang="en-CA" sz="1600" dirty="0">
                <a:solidFill>
                  <a:schemeClr val="bg1"/>
                </a:solidFill>
              </a:rPr>
              <a:t> </a:t>
            </a:r>
            <a:r>
              <a:rPr lang="en-CA" sz="1600" dirty="0" err="1">
                <a:solidFill>
                  <a:schemeClr val="bg1"/>
                </a:solidFill>
              </a:rPr>
              <a:t>indépendemment</a:t>
            </a:r>
            <a:r>
              <a:rPr lang="en-CA" sz="1600" dirty="0">
                <a:solidFill>
                  <a:schemeClr val="bg1"/>
                </a:solidFill>
              </a:rPr>
              <a:t> et non </a:t>
            </a:r>
            <a:r>
              <a:rPr lang="en-CA" sz="1600" dirty="0" err="1">
                <a:solidFill>
                  <a:schemeClr val="bg1"/>
                </a:solidFill>
              </a:rPr>
              <a:t>l’effet</a:t>
            </a:r>
            <a:r>
              <a:rPr lang="en-CA" sz="1600" dirty="0">
                <a:solidFill>
                  <a:schemeClr val="bg1"/>
                </a:solidFill>
              </a:rPr>
              <a:t> dans son ensemble et </a:t>
            </a:r>
            <a:r>
              <a:rPr lang="en-CA" sz="1600" dirty="0" err="1">
                <a:solidFill>
                  <a:schemeClr val="bg1"/>
                </a:solidFill>
              </a:rPr>
              <a:t>peu</a:t>
            </a:r>
            <a:r>
              <a:rPr lang="en-CA" sz="1600" dirty="0">
                <a:solidFill>
                  <a:schemeClr val="bg1"/>
                </a:solidFill>
              </a:rPr>
              <a:t> de </a:t>
            </a:r>
            <a:r>
              <a:rPr lang="en-CA" sz="1600" dirty="0" err="1">
                <a:solidFill>
                  <a:schemeClr val="bg1"/>
                </a:solidFill>
              </a:rPr>
              <a:t>résultats</a:t>
            </a:r>
            <a:r>
              <a:rPr lang="en-CA" sz="1600" dirty="0">
                <a:solidFill>
                  <a:schemeClr val="bg1"/>
                </a:solidFill>
              </a:rPr>
              <a:t> </a:t>
            </a:r>
            <a:r>
              <a:rPr lang="en-CA" sz="1600" dirty="0" err="1">
                <a:solidFill>
                  <a:schemeClr val="bg1"/>
                </a:solidFill>
              </a:rPr>
              <a:t>significatifs</a:t>
            </a:r>
            <a:r>
              <a:rPr lang="en-CA" sz="1600" dirty="0">
                <a:solidFill>
                  <a:schemeClr val="bg1"/>
                </a:solidFill>
              </a:rPr>
              <a:t> </a:t>
            </a:r>
            <a:r>
              <a:rPr lang="en-CA" sz="1600" dirty="0" err="1">
                <a:solidFill>
                  <a:schemeClr val="bg1"/>
                </a:solidFill>
              </a:rPr>
              <a:t>ressortaient</a:t>
            </a:r>
            <a:r>
              <a:rPr lang="en-CA" sz="1600" dirty="0">
                <a:solidFill>
                  <a:schemeClr val="bg1"/>
                </a:solidFill>
              </a:rPr>
              <a:t> </a:t>
            </a:r>
          </a:p>
          <a:p>
            <a:pPr marL="285750" indent="-285750">
              <a:buFont typeface="Arial" panose="020B0604020202020204" pitchFamily="34" charset="0"/>
              <a:buChar char="•"/>
            </a:pPr>
            <a:r>
              <a:rPr lang="en-CA" sz="1600" dirty="0">
                <a:solidFill>
                  <a:schemeClr val="bg1"/>
                </a:solidFill>
              </a:rPr>
              <a:t>Manque de rigueur dans la conception de </a:t>
            </a:r>
            <a:r>
              <a:rPr lang="en-CA" sz="1600" dirty="0" err="1">
                <a:solidFill>
                  <a:schemeClr val="bg1"/>
                </a:solidFill>
              </a:rPr>
              <a:t>l’étude</a:t>
            </a:r>
            <a:r>
              <a:rPr lang="en-CA" sz="1600" dirty="0">
                <a:solidFill>
                  <a:schemeClr val="bg1"/>
                </a:solidFill>
              </a:rPr>
              <a:t> et beaucoup de </a:t>
            </a:r>
            <a:r>
              <a:rPr lang="en-CA" sz="1600" dirty="0" err="1">
                <a:solidFill>
                  <a:schemeClr val="bg1"/>
                </a:solidFill>
              </a:rPr>
              <a:t>failles</a:t>
            </a:r>
            <a:r>
              <a:rPr lang="en-CA" sz="1600" dirty="0">
                <a:solidFill>
                  <a:schemeClr val="bg1"/>
                </a:solidFill>
              </a:rPr>
              <a:t> </a:t>
            </a:r>
            <a:r>
              <a:rPr lang="en-CA" sz="1600" dirty="0" err="1">
                <a:solidFill>
                  <a:schemeClr val="bg1"/>
                </a:solidFill>
              </a:rPr>
              <a:t>affectant</a:t>
            </a:r>
            <a:r>
              <a:rPr lang="en-CA" sz="1600" dirty="0">
                <a:solidFill>
                  <a:schemeClr val="bg1"/>
                </a:solidFill>
              </a:rPr>
              <a:t> la </a:t>
            </a:r>
            <a:r>
              <a:rPr lang="en-CA" sz="1600" dirty="0" err="1">
                <a:solidFill>
                  <a:schemeClr val="bg1"/>
                </a:solidFill>
              </a:rPr>
              <a:t>validité</a:t>
            </a:r>
            <a:r>
              <a:rPr lang="en-CA" sz="1600" dirty="0">
                <a:solidFill>
                  <a:schemeClr val="bg1"/>
                </a:solidFill>
              </a:rPr>
              <a:t> interne et </a:t>
            </a:r>
            <a:r>
              <a:rPr lang="en-CA" sz="1600" dirty="0" err="1">
                <a:solidFill>
                  <a:schemeClr val="bg1"/>
                </a:solidFill>
              </a:rPr>
              <a:t>donc</a:t>
            </a:r>
            <a:r>
              <a:rPr lang="en-CA" sz="1600" dirty="0">
                <a:solidFill>
                  <a:schemeClr val="bg1"/>
                </a:solidFill>
              </a:rPr>
              <a:t> </a:t>
            </a:r>
            <a:r>
              <a:rPr lang="en-CA" sz="1600" dirty="0" err="1">
                <a:solidFill>
                  <a:schemeClr val="bg1"/>
                </a:solidFill>
              </a:rPr>
              <a:t>externe</a:t>
            </a:r>
            <a:r>
              <a:rPr lang="en-CA" sz="1600" dirty="0">
                <a:solidFill>
                  <a:schemeClr val="bg1"/>
                </a:solidFill>
              </a:rPr>
              <a:t> de </a:t>
            </a:r>
            <a:r>
              <a:rPr lang="en-CA" sz="1600" dirty="0" err="1">
                <a:solidFill>
                  <a:schemeClr val="bg1"/>
                </a:solidFill>
              </a:rPr>
              <a:t>l’étude</a:t>
            </a:r>
            <a:endParaRPr lang="en-CA" sz="1600" dirty="0">
              <a:solidFill>
                <a:schemeClr val="bg1"/>
              </a:solidFill>
            </a:endParaRPr>
          </a:p>
        </p:txBody>
      </p:sp>
      <p:pic>
        <p:nvPicPr>
          <p:cNvPr id="4" name="Image 3">
            <a:extLst>
              <a:ext uri="{FF2B5EF4-FFF2-40B4-BE49-F238E27FC236}">
                <a16:creationId xmlns:a16="http://schemas.microsoft.com/office/drawing/2014/main" id="{84431002-03FB-2FA3-24C5-8456CAF6958F}"/>
              </a:ext>
            </a:extLst>
          </p:cNvPr>
          <p:cNvPicPr>
            <a:picLocks noChangeAspect="1"/>
          </p:cNvPicPr>
          <p:nvPr/>
        </p:nvPicPr>
        <p:blipFill>
          <a:blip r:embed="rId3"/>
          <a:stretch>
            <a:fillRect/>
          </a:stretch>
        </p:blipFill>
        <p:spPr>
          <a:xfrm>
            <a:off x="9342962" y="1689193"/>
            <a:ext cx="2315638" cy="4040198"/>
          </a:xfrm>
          <a:prstGeom prst="rect">
            <a:avLst/>
          </a:prstGeom>
        </p:spPr>
      </p:pic>
    </p:spTree>
    <p:extLst>
      <p:ext uri="{BB962C8B-B14F-4D97-AF65-F5344CB8AC3E}">
        <p14:creationId xmlns:p14="http://schemas.microsoft.com/office/powerpoint/2010/main" val="27000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a:t>Conclusion</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499" y="1625385"/>
            <a:ext cx="8170112" cy="4093243"/>
          </a:xfrm>
        </p:spPr>
        <p:txBody>
          <a:bodyPr/>
          <a:lstStyle/>
          <a:p>
            <a:r>
              <a:rPr lang="en-US" dirty="0"/>
              <a:t>En résumé, les études </a:t>
            </a:r>
            <a:r>
              <a:rPr lang="en-US" dirty="0" err="1"/>
              <a:t>analysées</a:t>
            </a:r>
            <a:r>
              <a:rPr lang="en-US" dirty="0"/>
              <a:t> </a:t>
            </a:r>
            <a:r>
              <a:rPr lang="en-US" dirty="0" err="1"/>
              <a:t>répondent</a:t>
            </a:r>
            <a:r>
              <a:rPr lang="en-US" dirty="0"/>
              <a:t> </a:t>
            </a:r>
            <a:r>
              <a:rPr lang="en-US" dirty="0" err="1"/>
              <a:t>positivement</a:t>
            </a:r>
            <a:r>
              <a:rPr lang="en-US" dirty="0"/>
              <a:t> à </a:t>
            </a:r>
            <a:r>
              <a:rPr lang="en-US" dirty="0" err="1"/>
              <a:t>notre</a:t>
            </a:r>
            <a:r>
              <a:rPr lang="en-US" dirty="0"/>
              <a:t> question PICO…</a:t>
            </a:r>
            <a:r>
              <a:rPr lang="en-US" dirty="0" err="1"/>
              <a:t>mais</a:t>
            </a:r>
            <a:r>
              <a:rPr lang="en-US" dirty="0"/>
              <a:t>…</a:t>
            </a:r>
          </a:p>
          <a:p>
            <a:r>
              <a:rPr lang="en-US" dirty="0"/>
              <a:t>Trop </a:t>
            </a:r>
            <a:r>
              <a:rPr lang="en-US" dirty="0" err="1"/>
              <a:t>d’hétérogénéité</a:t>
            </a:r>
            <a:r>
              <a:rPr lang="en-US" dirty="0"/>
              <a:t> encore </a:t>
            </a:r>
            <a:r>
              <a:rPr lang="en-US" dirty="0" err="1"/>
              <a:t>présente</a:t>
            </a:r>
            <a:r>
              <a:rPr lang="en-US" dirty="0"/>
              <a:t> dans la </a:t>
            </a:r>
            <a:r>
              <a:rPr lang="en-US" dirty="0" err="1"/>
              <a:t>littérature</a:t>
            </a:r>
            <a:r>
              <a:rPr lang="en-US" dirty="0"/>
              <a:t> </a:t>
            </a:r>
            <a:r>
              <a:rPr lang="en-US" dirty="0" err="1"/>
              <a:t>afin</a:t>
            </a:r>
            <a:r>
              <a:rPr lang="en-US" dirty="0"/>
              <a:t> de proposer </a:t>
            </a:r>
            <a:r>
              <a:rPr lang="en-US" dirty="0" err="1"/>
              <a:t>une</a:t>
            </a:r>
            <a:r>
              <a:rPr lang="en-US" dirty="0"/>
              <a:t> solution </a:t>
            </a:r>
            <a:r>
              <a:rPr lang="en-US" dirty="0" err="1"/>
              <a:t>claire</a:t>
            </a:r>
            <a:endParaRPr lang="en-US" dirty="0"/>
          </a:p>
          <a:p>
            <a:r>
              <a:rPr lang="en-US" dirty="0"/>
              <a:t>Plus </a:t>
            </a:r>
            <a:r>
              <a:rPr lang="en-US" dirty="0" err="1"/>
              <a:t>d’études</a:t>
            </a:r>
            <a:r>
              <a:rPr lang="en-US" dirty="0"/>
              <a:t> </a:t>
            </a:r>
            <a:r>
              <a:rPr lang="en-US" dirty="0" err="1"/>
              <a:t>rigoureuses</a:t>
            </a:r>
            <a:r>
              <a:rPr lang="en-US" dirty="0"/>
              <a:t> </a:t>
            </a:r>
            <a:r>
              <a:rPr lang="en-US" dirty="0" err="1"/>
              <a:t>seraient</a:t>
            </a:r>
            <a:r>
              <a:rPr lang="en-US" dirty="0"/>
              <a:t> </a:t>
            </a:r>
            <a:r>
              <a:rPr lang="en-US" dirty="0" err="1"/>
              <a:t>nécessaires</a:t>
            </a:r>
            <a:r>
              <a:rPr lang="en-US" dirty="0"/>
              <a:t> </a:t>
            </a:r>
            <a:r>
              <a:rPr lang="en-US" dirty="0" err="1"/>
              <a:t>afin</a:t>
            </a:r>
            <a:r>
              <a:rPr lang="en-US" dirty="0"/>
              <a:t> </a:t>
            </a:r>
            <a:r>
              <a:rPr lang="en-US" dirty="0" err="1"/>
              <a:t>d’évaluer</a:t>
            </a:r>
            <a:r>
              <a:rPr lang="en-US" dirty="0"/>
              <a:t> quelle(s) </a:t>
            </a:r>
            <a:r>
              <a:rPr lang="en-US" dirty="0" err="1"/>
              <a:t>souche</a:t>
            </a:r>
            <a:r>
              <a:rPr lang="en-US" dirty="0"/>
              <a:t>(s) </a:t>
            </a:r>
            <a:r>
              <a:rPr lang="en-US" dirty="0" err="1"/>
              <a:t>favoriser</a:t>
            </a:r>
            <a:r>
              <a:rPr lang="en-US" dirty="0"/>
              <a:t>, quelle durée de </a:t>
            </a:r>
            <a:r>
              <a:rPr lang="en-US" dirty="0" err="1"/>
              <a:t>traitement</a:t>
            </a:r>
            <a:r>
              <a:rPr lang="en-US" dirty="0"/>
              <a:t> et dans </a:t>
            </a:r>
            <a:r>
              <a:rPr lang="en-US" dirty="0" err="1"/>
              <a:t>quelles</a:t>
            </a:r>
            <a:r>
              <a:rPr lang="en-US" dirty="0"/>
              <a:t> situations </a:t>
            </a:r>
            <a:r>
              <a:rPr lang="en-US" dirty="0" err="1"/>
              <a:t>cliniques</a:t>
            </a:r>
            <a:r>
              <a:rPr lang="en-US" dirty="0"/>
              <a:t> les </a:t>
            </a:r>
            <a:r>
              <a:rPr lang="en-US" dirty="0" err="1"/>
              <a:t>probiotiques</a:t>
            </a:r>
            <a:r>
              <a:rPr lang="en-US" dirty="0"/>
              <a:t> </a:t>
            </a:r>
            <a:r>
              <a:rPr lang="en-US" dirty="0" err="1"/>
              <a:t>seraient</a:t>
            </a:r>
            <a:r>
              <a:rPr lang="en-US" dirty="0"/>
              <a:t> à </a:t>
            </a:r>
            <a:r>
              <a:rPr lang="en-US" dirty="0" err="1"/>
              <a:t>utiliser</a:t>
            </a:r>
            <a:endParaRPr lang="en-US" dirty="0"/>
          </a:p>
          <a:p>
            <a:r>
              <a:rPr lang="en-US" dirty="0"/>
              <a:t>Une nouvelle revue de </a:t>
            </a:r>
            <a:r>
              <a:rPr lang="en-US" dirty="0" err="1"/>
              <a:t>littérature</a:t>
            </a:r>
            <a:r>
              <a:rPr lang="en-US" dirty="0"/>
              <a:t> semblable chez la population </a:t>
            </a:r>
            <a:r>
              <a:rPr lang="en-US" dirty="0" err="1"/>
              <a:t>pédiatrique</a:t>
            </a:r>
            <a:r>
              <a:rPr lang="en-US" dirty="0"/>
              <a:t> </a:t>
            </a:r>
            <a:r>
              <a:rPr lang="en-US" dirty="0" err="1"/>
              <a:t>serait</a:t>
            </a:r>
            <a:r>
              <a:rPr lang="en-US" dirty="0"/>
              <a:t> </a:t>
            </a:r>
            <a:r>
              <a:rPr lang="en-US" dirty="0" err="1"/>
              <a:t>aussi</a:t>
            </a:r>
            <a:r>
              <a:rPr lang="en-US" dirty="0"/>
              <a:t> </a:t>
            </a:r>
            <a:r>
              <a:rPr lang="en-US" dirty="0" err="1"/>
              <a:t>pertinente</a:t>
            </a:r>
            <a:r>
              <a:rPr lang="en-US" dirty="0"/>
              <a:t> </a:t>
            </a:r>
            <a:r>
              <a:rPr lang="en-US" dirty="0" err="1"/>
              <a:t>puisqu’elle</a:t>
            </a:r>
            <a:r>
              <a:rPr lang="en-US" dirty="0"/>
              <a:t> </a:t>
            </a:r>
            <a:r>
              <a:rPr lang="en-US" dirty="0" err="1"/>
              <a:t>représente</a:t>
            </a:r>
            <a:r>
              <a:rPr lang="en-US" dirty="0"/>
              <a:t> un large </a:t>
            </a:r>
            <a:r>
              <a:rPr lang="en-US" dirty="0" err="1"/>
              <a:t>pourcentage</a:t>
            </a:r>
            <a:r>
              <a:rPr lang="en-US" dirty="0"/>
              <a:t> de </a:t>
            </a:r>
            <a:r>
              <a:rPr lang="en-US" dirty="0" err="1"/>
              <a:t>nos</a:t>
            </a:r>
            <a:r>
              <a:rPr lang="en-US" dirty="0"/>
              <a:t> </a:t>
            </a:r>
            <a:r>
              <a:rPr lang="en-US" dirty="0" err="1"/>
              <a:t>presctiptions</a:t>
            </a:r>
            <a:r>
              <a:rPr lang="en-US" dirty="0"/>
              <a:t> </a:t>
            </a:r>
            <a:r>
              <a:rPr lang="en-US" dirty="0" err="1"/>
              <a:t>d’ATB</a:t>
            </a:r>
            <a:endParaRPr lang="en-US" dirty="0"/>
          </a:p>
          <a:p>
            <a:r>
              <a:rPr lang="en-US" dirty="0"/>
              <a:t>En tant que </a:t>
            </a:r>
            <a:r>
              <a:rPr lang="en-US" dirty="0" err="1"/>
              <a:t>médecin</a:t>
            </a:r>
            <a:r>
              <a:rPr lang="en-US" dirty="0"/>
              <a:t> de première </a:t>
            </a:r>
            <a:r>
              <a:rPr lang="en-US" dirty="0" err="1"/>
              <a:t>ligne</a:t>
            </a:r>
            <a:r>
              <a:rPr lang="en-US" dirty="0"/>
              <a:t>, il faut se demander </a:t>
            </a:r>
            <a:r>
              <a:rPr lang="en-US" dirty="0" err="1"/>
              <a:t>avant</a:t>
            </a:r>
            <a:r>
              <a:rPr lang="en-US" dirty="0"/>
              <a:t> tout </a:t>
            </a:r>
            <a:r>
              <a:rPr lang="en-US" dirty="0" err="1"/>
              <a:t>si</a:t>
            </a:r>
            <a:r>
              <a:rPr lang="en-US" dirty="0"/>
              <a:t> </a:t>
            </a:r>
            <a:r>
              <a:rPr lang="en-US" dirty="0" err="1"/>
              <a:t>une</a:t>
            </a:r>
            <a:r>
              <a:rPr lang="en-US" dirty="0"/>
              <a:t> prescription </a:t>
            </a:r>
            <a:r>
              <a:rPr lang="en-US" dirty="0" err="1"/>
              <a:t>d’ATB</a:t>
            </a:r>
            <a:r>
              <a:rPr lang="en-US" dirty="0"/>
              <a:t> </a:t>
            </a:r>
            <a:r>
              <a:rPr lang="en-US" dirty="0" err="1"/>
              <a:t>est</a:t>
            </a:r>
            <a:r>
              <a:rPr lang="en-US" dirty="0"/>
              <a:t> </a:t>
            </a:r>
            <a:r>
              <a:rPr lang="en-US" dirty="0" err="1"/>
              <a:t>réellement</a:t>
            </a:r>
            <a:r>
              <a:rPr lang="en-US" dirty="0"/>
              <a:t> necessaire et </a:t>
            </a:r>
            <a:r>
              <a:rPr lang="en-US" dirty="0" err="1"/>
              <a:t>tenter</a:t>
            </a:r>
            <a:r>
              <a:rPr lang="en-US" dirty="0"/>
              <a:t> de </a:t>
            </a:r>
            <a:r>
              <a:rPr lang="en-US" dirty="0" err="1"/>
              <a:t>réduire</a:t>
            </a:r>
            <a:r>
              <a:rPr lang="en-US" dirty="0"/>
              <a:t> le </a:t>
            </a:r>
            <a:r>
              <a:rPr lang="en-US" dirty="0" err="1"/>
              <a:t>spectre</a:t>
            </a:r>
            <a:r>
              <a:rPr lang="en-US" dirty="0"/>
              <a:t> et la durée de </a:t>
            </a:r>
            <a:r>
              <a:rPr lang="en-US" dirty="0" err="1"/>
              <a:t>l’ATB</a:t>
            </a:r>
            <a:r>
              <a:rPr lang="en-US" dirty="0"/>
              <a:t> au maximum </a:t>
            </a:r>
            <a:r>
              <a:rPr lang="en-US" dirty="0" err="1"/>
              <a:t>sachant</a:t>
            </a:r>
            <a:r>
              <a:rPr lang="en-US" dirty="0"/>
              <a:t> les </a:t>
            </a:r>
            <a:r>
              <a:rPr lang="en-US" dirty="0" err="1"/>
              <a:t>effets</a:t>
            </a:r>
            <a:r>
              <a:rPr lang="en-US" dirty="0"/>
              <a:t> </a:t>
            </a:r>
            <a:r>
              <a:rPr lang="en-US" dirty="0" err="1"/>
              <a:t>indésirables</a:t>
            </a:r>
            <a:r>
              <a:rPr lang="en-US" dirty="0"/>
              <a:t> </a:t>
            </a:r>
            <a:r>
              <a:rPr lang="en-US" dirty="0" err="1"/>
              <a:t>associés</a:t>
            </a:r>
            <a:endParaRPr lang="en-US" dirty="0"/>
          </a:p>
          <a:p>
            <a:r>
              <a:rPr lang="en-US" dirty="0"/>
              <a:t>Les </a:t>
            </a:r>
            <a:r>
              <a:rPr lang="en-US" dirty="0" err="1"/>
              <a:t>probiotiques</a:t>
            </a:r>
            <a:r>
              <a:rPr lang="en-US" dirty="0"/>
              <a:t> </a:t>
            </a:r>
            <a:r>
              <a:rPr lang="en-US" dirty="0" err="1"/>
              <a:t>permettraient</a:t>
            </a:r>
            <a:r>
              <a:rPr lang="en-US" dirty="0"/>
              <a:t> de </a:t>
            </a:r>
            <a:r>
              <a:rPr lang="en-US" dirty="0" err="1"/>
              <a:t>réduire</a:t>
            </a:r>
            <a:r>
              <a:rPr lang="en-US" dirty="0"/>
              <a:t> les </a:t>
            </a:r>
            <a:r>
              <a:rPr lang="en-US" dirty="0" err="1"/>
              <a:t>coûts</a:t>
            </a:r>
            <a:r>
              <a:rPr lang="en-US" dirty="0"/>
              <a:t> </a:t>
            </a:r>
            <a:r>
              <a:rPr lang="en-US" dirty="0" err="1"/>
              <a:t>sociétaux</a:t>
            </a:r>
            <a:r>
              <a:rPr lang="en-US" dirty="0"/>
              <a:t> de </a:t>
            </a:r>
            <a:r>
              <a:rPr lang="en-US" dirty="0" err="1"/>
              <a:t>l’AAD</a:t>
            </a:r>
            <a:r>
              <a:rPr lang="en-US" dirty="0"/>
              <a:t> </a:t>
            </a:r>
            <a:r>
              <a:rPr lang="en-US" dirty="0" err="1"/>
              <a:t>mais</a:t>
            </a:r>
            <a:r>
              <a:rPr lang="en-US" dirty="0"/>
              <a:t> ne </a:t>
            </a:r>
            <a:r>
              <a:rPr lang="en-US" dirty="0" err="1"/>
              <a:t>sont</a:t>
            </a:r>
            <a:r>
              <a:rPr lang="en-US" dirty="0"/>
              <a:t> </a:t>
            </a:r>
            <a:r>
              <a:rPr lang="en-US" dirty="0" err="1"/>
              <a:t>présentement</a:t>
            </a:r>
            <a:r>
              <a:rPr lang="en-US" dirty="0"/>
              <a:t> pas </a:t>
            </a:r>
            <a:r>
              <a:rPr lang="en-US" dirty="0" err="1"/>
              <a:t>couvert</a:t>
            </a:r>
            <a:r>
              <a:rPr lang="en-US" dirty="0"/>
              <a:t> par la RAMQ et les assurances </a:t>
            </a:r>
            <a:r>
              <a:rPr lang="en-US" dirty="0" err="1"/>
              <a:t>privées</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Tree>
    <p:extLst>
      <p:ext uri="{BB962C8B-B14F-4D97-AF65-F5344CB8AC3E}">
        <p14:creationId xmlns:p14="http://schemas.microsoft.com/office/powerpoint/2010/main" val="13742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88950" y="542925"/>
            <a:ext cx="9964630" cy="535531"/>
          </a:xfrm>
        </p:spPr>
        <p:txBody>
          <a:bodyPr/>
          <a:lstStyle/>
          <a:p>
            <a:r>
              <a:rPr lang="en-US" dirty="0" err="1"/>
              <a:t>Références</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88950" y="1421452"/>
            <a:ext cx="11214100" cy="4714943"/>
          </a:xfrm>
        </p:spPr>
        <p:txBody>
          <a:bodyPr>
            <a:noAutofit/>
          </a:bodyPr>
          <a:lstStyle/>
          <a:p>
            <a:r>
              <a:rPr lang="en-US" sz="1500" dirty="0"/>
              <a:t>Public Health Agency of Canada. (2019, September 20). </a:t>
            </a:r>
            <a:r>
              <a:rPr lang="en-US" sz="1500" i="1" dirty="0"/>
              <a:t>Antibiotic use in Canada: Preserving antibiotics now and in the future: Spotlight report 2019</a:t>
            </a:r>
            <a:r>
              <a:rPr lang="en-US" sz="1500" dirty="0"/>
              <a:t>. Canada.ca. https://www.canada.ca/en/public-health/corporate/publications/chief-public-health-officer-reports-state-public-health-canada/preserving-antibiotics/antibiotic-use.html</a:t>
            </a:r>
          </a:p>
          <a:p>
            <a:r>
              <a:rPr lang="en-US" sz="1500" dirty="0" err="1"/>
              <a:t>Kyne</a:t>
            </a:r>
            <a:r>
              <a:rPr lang="en-US" sz="1500" dirty="0"/>
              <a:t>, L., Hamel, M. J., Polavaram, R., &amp; Kelly, C. P. (2002). Health Care Costs and Mortality Associated with Nosocomial Diarrhea Due to Clostridium difficile. </a:t>
            </a:r>
            <a:r>
              <a:rPr lang="en-US" sz="1500" i="1" dirty="0"/>
              <a:t>Clinical Infectious Diseases</a:t>
            </a:r>
            <a:r>
              <a:rPr lang="en-US" sz="1500" dirty="0"/>
              <a:t>, 34(3), 346–353. https://doi.org/10.1086/338260</a:t>
            </a:r>
          </a:p>
          <a:p>
            <a:r>
              <a:rPr lang="en-US" sz="1500" dirty="0"/>
              <a:t>Bush, L. M., &amp; Vazquez-</a:t>
            </a:r>
            <a:r>
              <a:rPr lang="en-US" sz="1500" dirty="0" err="1"/>
              <a:t>Pertejo</a:t>
            </a:r>
            <a:r>
              <a:rPr lang="en-US" sz="1500" dirty="0"/>
              <a:t>, M. T. (2023, April 18). </a:t>
            </a:r>
            <a:r>
              <a:rPr lang="en-US" sz="1500" i="1" dirty="0" err="1"/>
              <a:t>Clostridioides</a:t>
            </a:r>
            <a:r>
              <a:rPr lang="en-US" sz="1500" i="1" dirty="0"/>
              <a:t> (formerly Clostridium) difficile–Induced Diarrhea</a:t>
            </a:r>
            <a:r>
              <a:rPr lang="en-US" sz="1500" dirty="0"/>
              <a:t>. Merck Manuals Professional Edition. </a:t>
            </a:r>
            <a:r>
              <a:rPr lang="en-US" sz="1500" dirty="0">
                <a:hlinkClick r:id="rId2"/>
              </a:rPr>
              <a:t>https://www.merckmanuals.com/en-ca/professional/infectious-diseases/anaerobic-bacteria/clostridioides-formerly-clostridium-difficile%E2%80%93induced-diarrhea</a:t>
            </a:r>
            <a:endParaRPr lang="en-US" sz="1500" dirty="0"/>
          </a:p>
          <a:p>
            <a:r>
              <a:rPr lang="en-CA" sz="1500" dirty="0">
                <a:effectLst/>
                <a:ea typeface="Calibri" panose="020F0502020204030204" pitchFamily="34" charset="0"/>
                <a:cs typeface="Times New Roman" panose="02020603050405020304" pitchFamily="18" charset="0"/>
              </a:rPr>
              <a:t>Nancy </a:t>
            </a:r>
            <a:r>
              <a:rPr lang="en-CA" sz="1500" dirty="0" err="1">
                <a:effectLst/>
                <a:ea typeface="Calibri" panose="020F0502020204030204" pitchFamily="34" charset="0"/>
                <a:cs typeface="Times New Roman" panose="02020603050405020304" pitchFamily="18" charset="0"/>
              </a:rPr>
              <a:t>Toedter</a:t>
            </a:r>
            <a:r>
              <a:rPr lang="en-CA" sz="1500" dirty="0">
                <a:effectLst/>
                <a:ea typeface="Calibri" panose="020F0502020204030204" pitchFamily="34" charset="0"/>
                <a:cs typeface="Times New Roman" panose="02020603050405020304" pitchFamily="18" charset="0"/>
              </a:rPr>
              <a:t> Williams, Pharm.D., BCPS, BCNSP, Probiotics, American Journal of Health-System Pharmacy, Volume 67, Issue 6, 15 March 2010, Pages 449–458, </a:t>
            </a:r>
            <a:r>
              <a:rPr lang="en-CA" sz="1500" u="sng" dirty="0">
                <a:solidFill>
                  <a:srgbClr val="0563C1"/>
                </a:solidFill>
                <a:effectLst/>
                <a:ea typeface="Calibri" panose="020F0502020204030204" pitchFamily="34" charset="0"/>
                <a:cs typeface="Times New Roman" panose="02020603050405020304" pitchFamily="18" charset="0"/>
                <a:hlinkClick r:id="rId3"/>
              </a:rPr>
              <a:t>https://doi.org/10.2146/ajhp090168</a:t>
            </a:r>
            <a:endParaRPr lang="en-CA" sz="1500" u="sng" dirty="0">
              <a:solidFill>
                <a:srgbClr val="0563C1"/>
              </a:solidFill>
              <a:effectLst/>
              <a:ea typeface="Calibri" panose="020F0502020204030204" pitchFamily="34" charset="0"/>
              <a:cs typeface="Times New Roman" panose="02020603050405020304" pitchFamily="18" charset="0"/>
            </a:endParaRPr>
          </a:p>
          <a:p>
            <a:r>
              <a:rPr lang="en-CA" sz="1500" dirty="0">
                <a:effectLst/>
                <a:ea typeface="Calibri" panose="020F0502020204030204" pitchFamily="34" charset="0"/>
                <a:cs typeface="Times New Roman" panose="02020603050405020304" pitchFamily="18" charset="0"/>
              </a:rPr>
              <a:t>Liao W, Chen C, Wen T, Zhao Q. Probiotics for the Prevention of Antibiotic-associated Diarrhea in Adults: A Meta-Analysis of Randomized Placebo-Controlled Trials. J Clin Gastroenterol. 2021;55(6):469-480. doi:10.1097/MCG.0000000000001464</a:t>
            </a:r>
          </a:p>
          <a:p>
            <a:r>
              <a:rPr lang="en-CA" sz="1500" dirty="0">
                <a:effectLst/>
                <a:ea typeface="Calibri" panose="020F0502020204030204" pitchFamily="34" charset="0"/>
                <a:cs typeface="Times New Roman" panose="02020603050405020304" pitchFamily="18" charset="0"/>
              </a:rPr>
              <a:t>Goodman C, Keating G, </a:t>
            </a:r>
            <a:r>
              <a:rPr lang="en-CA" sz="1500" dirty="0" err="1">
                <a:effectLst/>
                <a:ea typeface="Calibri" panose="020F0502020204030204" pitchFamily="34" charset="0"/>
                <a:cs typeface="Times New Roman" panose="02020603050405020304" pitchFamily="18" charset="0"/>
              </a:rPr>
              <a:t>Georgousopoulou</a:t>
            </a:r>
            <a:r>
              <a:rPr lang="en-CA" sz="1500" dirty="0">
                <a:effectLst/>
                <a:ea typeface="Calibri" panose="020F0502020204030204" pitchFamily="34" charset="0"/>
                <a:cs typeface="Times New Roman" panose="02020603050405020304" pitchFamily="18" charset="0"/>
              </a:rPr>
              <a:t> E, </a:t>
            </a:r>
            <a:r>
              <a:rPr lang="en-CA" sz="1500" dirty="0" err="1">
                <a:effectLst/>
                <a:ea typeface="Calibri" panose="020F0502020204030204" pitchFamily="34" charset="0"/>
                <a:cs typeface="Times New Roman" panose="02020603050405020304" pitchFamily="18" charset="0"/>
              </a:rPr>
              <a:t>Hespe</a:t>
            </a:r>
            <a:r>
              <a:rPr lang="en-CA" sz="1500" dirty="0">
                <a:effectLst/>
                <a:ea typeface="Calibri" panose="020F0502020204030204" pitchFamily="34" charset="0"/>
                <a:cs typeface="Times New Roman" panose="02020603050405020304" pitchFamily="18" charset="0"/>
              </a:rPr>
              <a:t> C, </a:t>
            </a:r>
            <a:r>
              <a:rPr lang="en-CA" sz="1500" dirty="0" err="1">
                <a:effectLst/>
                <a:ea typeface="Calibri" panose="020F0502020204030204" pitchFamily="34" charset="0"/>
                <a:cs typeface="Times New Roman" panose="02020603050405020304" pitchFamily="18" charset="0"/>
              </a:rPr>
              <a:t>Levett</a:t>
            </a:r>
            <a:r>
              <a:rPr lang="en-CA" sz="1500" dirty="0">
                <a:effectLst/>
                <a:ea typeface="Calibri" panose="020F0502020204030204" pitchFamily="34" charset="0"/>
                <a:cs typeface="Times New Roman" panose="02020603050405020304" pitchFamily="18" charset="0"/>
              </a:rPr>
              <a:t> K. Probiotics for the prevention of antibiotic-associated diarrhoea: a systematic review and meta-analysis. BMJ Open. 2021;11(8):e043054. Published 2021 Aug 12. doi:10.1136/bmjopen-2020-043054</a:t>
            </a:r>
          </a:p>
          <a:p>
            <a:r>
              <a:rPr lang="fr-CA" sz="1500" dirty="0">
                <a:effectLst/>
                <a:ea typeface="Calibri" panose="020F0502020204030204" pitchFamily="34" charset="0"/>
                <a:cs typeface="Times New Roman" panose="02020603050405020304" pitchFamily="18" charset="0"/>
              </a:rPr>
              <a:t>Michels M, </a:t>
            </a:r>
            <a:r>
              <a:rPr lang="fr-CA" sz="1500" dirty="0" err="1">
                <a:effectLst/>
                <a:ea typeface="Calibri" panose="020F0502020204030204" pitchFamily="34" charset="0"/>
                <a:cs typeface="Times New Roman" panose="02020603050405020304" pitchFamily="18" charset="0"/>
              </a:rPr>
              <a:t>Córneo</a:t>
            </a:r>
            <a:r>
              <a:rPr lang="fr-CA" sz="1500" dirty="0">
                <a:effectLst/>
                <a:ea typeface="Calibri" panose="020F0502020204030204" pitchFamily="34" charset="0"/>
                <a:cs typeface="Times New Roman" panose="02020603050405020304" pitchFamily="18" charset="0"/>
              </a:rPr>
              <a:t> E, </a:t>
            </a:r>
            <a:r>
              <a:rPr lang="fr-CA" sz="1500" dirty="0" err="1">
                <a:effectLst/>
                <a:ea typeface="Calibri" panose="020F0502020204030204" pitchFamily="34" charset="0"/>
                <a:cs typeface="Times New Roman" panose="02020603050405020304" pitchFamily="18" charset="0"/>
              </a:rPr>
              <a:t>Cucker</a:t>
            </a:r>
            <a:r>
              <a:rPr lang="fr-CA" sz="1500" dirty="0">
                <a:effectLst/>
                <a:ea typeface="Calibri" panose="020F0502020204030204" pitchFamily="34" charset="0"/>
                <a:cs typeface="Times New Roman" panose="02020603050405020304" pitchFamily="18" charset="0"/>
              </a:rPr>
              <a:t> L, et al. </a:t>
            </a:r>
            <a:r>
              <a:rPr lang="en-CA" sz="1500" dirty="0">
                <a:effectLst/>
                <a:ea typeface="Calibri" panose="020F0502020204030204" pitchFamily="34" charset="0"/>
                <a:cs typeface="Times New Roman" panose="02020603050405020304" pitchFamily="18" charset="0"/>
              </a:rPr>
              <a:t>Bifidobacterium lactis CCT 7858 Improves Gastrointestinal Symptoms by Antibiotics Treatment: a Double-Blind, Randomized, Placebo-Controlled Trial [published online ahead of print, 2022 Jan 15]. Probiotics </a:t>
            </a:r>
            <a:r>
              <a:rPr lang="en-CA" sz="1500" dirty="0" err="1">
                <a:effectLst/>
                <a:ea typeface="Calibri" panose="020F0502020204030204" pitchFamily="34" charset="0"/>
                <a:cs typeface="Times New Roman" panose="02020603050405020304" pitchFamily="18" charset="0"/>
              </a:rPr>
              <a:t>Antimicrob</a:t>
            </a:r>
            <a:r>
              <a:rPr lang="en-CA" sz="1500" dirty="0">
                <a:effectLst/>
                <a:ea typeface="Calibri" panose="020F0502020204030204" pitchFamily="34" charset="0"/>
                <a:cs typeface="Times New Roman" panose="02020603050405020304" pitchFamily="18" charset="0"/>
              </a:rPr>
              <a:t> Proteins. 2022;10.1007/s12602-021-09900-6. doi:10.1007/s12602-021-09900-6</a:t>
            </a:r>
          </a:p>
          <a:p>
            <a:endParaRPr lang="en-CA" sz="1500" dirty="0">
              <a:effectLst/>
              <a:ea typeface="Calibri" panose="020F0502020204030204" pitchFamily="34" charset="0"/>
              <a:cs typeface="Times New Roman" panose="02020603050405020304" pitchFamily="18" charset="0"/>
            </a:endParaRPr>
          </a:p>
          <a:p>
            <a:endParaRPr lang="en-US" sz="1500" dirty="0"/>
          </a:p>
          <a:p>
            <a:endParaRPr lang="en-US" sz="1500" dirty="0"/>
          </a:p>
          <a:p>
            <a:endParaRPr lang="en-US" sz="1500" dirty="0"/>
          </a:p>
          <a:p>
            <a:endParaRPr lang="en-US" sz="1500" dirty="0"/>
          </a:p>
          <a:p>
            <a:endParaRPr lang="en-US" sz="1500" dirty="0"/>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48785-ED91-7608-6D37-FED6346D4BBD}"/>
              </a:ext>
            </a:extLst>
          </p:cNvPr>
          <p:cNvSpPr>
            <a:spLocks noGrp="1"/>
          </p:cNvSpPr>
          <p:nvPr>
            <p:ph type="title"/>
          </p:nvPr>
        </p:nvSpPr>
        <p:spPr/>
        <p:txBody>
          <a:bodyPr/>
          <a:lstStyle/>
          <a:p>
            <a:r>
              <a:rPr lang="en-US" dirty="0" err="1"/>
              <a:t>Références</a:t>
            </a:r>
            <a:endParaRPr lang="en-CA" dirty="0"/>
          </a:p>
        </p:txBody>
      </p:sp>
      <p:sp>
        <p:nvSpPr>
          <p:cNvPr id="3" name="Espace réservé du numéro de diapositive 2">
            <a:extLst>
              <a:ext uri="{FF2B5EF4-FFF2-40B4-BE49-F238E27FC236}">
                <a16:creationId xmlns:a16="http://schemas.microsoft.com/office/drawing/2014/main" id="{459D8EBD-B984-F837-900E-887FD2A8B2FC}"/>
              </a:ext>
            </a:extLst>
          </p:cNvPr>
          <p:cNvSpPr>
            <a:spLocks noGrp="1"/>
          </p:cNvSpPr>
          <p:nvPr>
            <p:ph type="sldNum" sz="quarter" idx="12"/>
          </p:nvPr>
        </p:nvSpPr>
        <p:spPr/>
        <p:txBody>
          <a:bodyPr/>
          <a:lstStyle/>
          <a:p>
            <a:fld id="{C263D6C4-4840-40CC-AC84-17E24B3B7BDE}" type="slidenum">
              <a:rPr lang="en-US" noProof="0" smtClean="0"/>
              <a:pPr/>
              <a:t>15</a:t>
            </a:fld>
            <a:endParaRPr lang="en-US" noProof="0" dirty="0"/>
          </a:p>
        </p:txBody>
      </p:sp>
      <p:sp>
        <p:nvSpPr>
          <p:cNvPr id="8" name="Text Placeholder 7">
            <a:extLst>
              <a:ext uri="{FF2B5EF4-FFF2-40B4-BE49-F238E27FC236}">
                <a16:creationId xmlns:a16="http://schemas.microsoft.com/office/drawing/2014/main" id="{0BCE9221-C927-2ED8-97C1-B2AFC32A3581}"/>
              </a:ext>
            </a:extLst>
          </p:cNvPr>
          <p:cNvSpPr txBox="1">
            <a:spLocks/>
          </p:cNvSpPr>
          <p:nvPr/>
        </p:nvSpPr>
        <p:spPr>
          <a:xfrm>
            <a:off x="488950" y="1586705"/>
            <a:ext cx="11214100" cy="4549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600" dirty="0"/>
          </a:p>
          <a:p>
            <a:endParaRPr lang="en-US" sz="1600" dirty="0"/>
          </a:p>
          <a:p>
            <a:endParaRPr lang="en-US" sz="1600" dirty="0"/>
          </a:p>
          <a:p>
            <a:endParaRPr lang="en-US" sz="1600" dirty="0"/>
          </a:p>
          <a:p>
            <a:endParaRPr lang="en-US" sz="1600" dirty="0"/>
          </a:p>
          <a:p>
            <a:endParaRPr lang="en-US" sz="1600" dirty="0"/>
          </a:p>
        </p:txBody>
      </p:sp>
      <p:sp>
        <p:nvSpPr>
          <p:cNvPr id="11" name="Text Placeholder 7">
            <a:extLst>
              <a:ext uri="{FF2B5EF4-FFF2-40B4-BE49-F238E27FC236}">
                <a16:creationId xmlns:a16="http://schemas.microsoft.com/office/drawing/2014/main" id="{4874556F-D842-7C87-DE8F-7ED877F5CF59}"/>
              </a:ext>
            </a:extLst>
          </p:cNvPr>
          <p:cNvSpPr txBox="1">
            <a:spLocks/>
          </p:cNvSpPr>
          <p:nvPr/>
        </p:nvSpPr>
        <p:spPr>
          <a:xfrm>
            <a:off x="444500" y="1586705"/>
            <a:ext cx="11214100" cy="4549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Chapter 10: </a:t>
            </a:r>
            <a:r>
              <a:rPr lang="en-US" sz="1500" dirty="0" err="1"/>
              <a:t>Analysing</a:t>
            </a:r>
            <a:r>
              <a:rPr lang="en-US" sz="1500" dirty="0"/>
              <a:t> Data and undertaking meta-analyses. Chapter 10: </a:t>
            </a:r>
            <a:r>
              <a:rPr lang="en-US" sz="1500" dirty="0" err="1"/>
              <a:t>Analysing</a:t>
            </a:r>
            <a:r>
              <a:rPr lang="en-US" sz="1500" dirty="0"/>
              <a:t> data and undertaking meta-analyses | Cochrane Training. (n.d.). </a:t>
            </a:r>
            <a:r>
              <a:rPr lang="en-US" sz="1500" dirty="0">
                <a:hlinkClick r:id="rId2"/>
              </a:rPr>
              <a:t>https://training.cochrane.org/handbook/current/chapter-10</a:t>
            </a:r>
            <a:endParaRPr lang="en-US" sz="1500" dirty="0"/>
          </a:p>
          <a:p>
            <a:r>
              <a:rPr lang="en-US" sz="1500" i="1" dirty="0"/>
              <a:t>Minerva</a:t>
            </a:r>
            <a:r>
              <a:rPr lang="en-US" sz="1500" dirty="0"/>
              <a:t>. (n.d.). Minerva Website. </a:t>
            </a:r>
            <a:r>
              <a:rPr lang="en-US" sz="1500" dirty="0">
                <a:hlinkClick r:id="rId3"/>
              </a:rPr>
              <a:t>http://www.minerva-ebm.be/Home/Glossary?alpha=b#glossaryId13</a:t>
            </a:r>
            <a:endParaRPr lang="en-US" sz="1500" dirty="0"/>
          </a:p>
          <a:p>
            <a:r>
              <a:rPr lang="fr-FR" sz="1500" dirty="0"/>
              <a:t>Contributeurs aux projets </a:t>
            </a:r>
            <a:r>
              <a:rPr lang="fr-FR" sz="1500" dirty="0" err="1"/>
              <a:t>Wikimedia</a:t>
            </a:r>
            <a:r>
              <a:rPr lang="fr-FR" sz="1500" dirty="0"/>
              <a:t>. (2023). Échelle de Bristol. fr.wikipedia.org. https://fr.wikipedia.org/wiki/%C3%89chelle_de_Bristol</a:t>
            </a:r>
            <a:endParaRPr lang="en-US" sz="1500" dirty="0"/>
          </a:p>
          <a:p>
            <a:endParaRPr lang="en-CA" sz="1500" dirty="0">
              <a:ea typeface="Calibri" panose="020F0502020204030204" pitchFamily="34" charset="0"/>
              <a:cs typeface="Times New Roman" panose="02020603050405020304" pitchFamily="18" charset="0"/>
            </a:endParaRPr>
          </a:p>
          <a:p>
            <a:endParaRPr lang="en-US" sz="1500" dirty="0"/>
          </a:p>
          <a:p>
            <a:endParaRPr lang="en-US" sz="1500" dirty="0"/>
          </a:p>
          <a:p>
            <a:endParaRPr lang="en-US" sz="1500" dirty="0"/>
          </a:p>
          <a:p>
            <a:endParaRPr lang="en-US" sz="1500" dirty="0"/>
          </a:p>
          <a:p>
            <a:endParaRPr lang="en-US" sz="1500" dirty="0"/>
          </a:p>
        </p:txBody>
      </p:sp>
    </p:spTree>
    <p:extLst>
      <p:ext uri="{BB962C8B-B14F-4D97-AF65-F5344CB8AC3E}">
        <p14:creationId xmlns:p14="http://schemas.microsoft.com/office/powerpoint/2010/main" val="190977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4687850" y="2807208"/>
            <a:ext cx="5563054" cy="1243584"/>
          </a:xfrm>
        </p:spPr>
        <p:txBody>
          <a:bodyPr/>
          <a:lstStyle/>
          <a:p>
            <a:r>
              <a:rPr lang="en-US" dirty="0"/>
              <a:t>Merci pour </a:t>
            </a:r>
            <a:r>
              <a:rPr lang="en-US" dirty="0" err="1"/>
              <a:t>votre</a:t>
            </a:r>
            <a:r>
              <a:rPr lang="en-US" dirty="0"/>
              <a:t> attention!</a:t>
            </a:r>
            <a:endParaRPr lang="en-GB" dirty="0"/>
          </a:p>
        </p:txBody>
      </p:sp>
      <p:sp>
        <p:nvSpPr>
          <p:cNvPr id="3" name="ZoneTexte 2">
            <a:extLst>
              <a:ext uri="{FF2B5EF4-FFF2-40B4-BE49-F238E27FC236}">
                <a16:creationId xmlns:a16="http://schemas.microsoft.com/office/drawing/2014/main" id="{72B15672-C56D-FCA9-0055-F692FEEE5087}"/>
              </a:ext>
            </a:extLst>
          </p:cNvPr>
          <p:cNvSpPr txBox="1"/>
          <p:nvPr/>
        </p:nvSpPr>
        <p:spPr>
          <a:xfrm>
            <a:off x="4687850" y="4244744"/>
            <a:ext cx="5303172" cy="646331"/>
          </a:xfrm>
          <a:prstGeom prst="rect">
            <a:avLst/>
          </a:prstGeom>
          <a:noFill/>
        </p:spPr>
        <p:txBody>
          <a:bodyPr wrap="square" rtlCol="0">
            <a:spAutoFit/>
          </a:bodyPr>
          <a:lstStyle/>
          <a:p>
            <a:r>
              <a:rPr lang="en-CA" dirty="0" err="1">
                <a:solidFill>
                  <a:schemeClr val="bg1"/>
                </a:solidFill>
              </a:rPr>
              <a:t>Remerciement</a:t>
            </a:r>
            <a:r>
              <a:rPr lang="en-CA" dirty="0">
                <a:solidFill>
                  <a:schemeClr val="bg1"/>
                </a:solidFill>
              </a:rPr>
              <a:t> </a:t>
            </a:r>
            <a:r>
              <a:rPr lang="en-CA" dirty="0" err="1">
                <a:solidFill>
                  <a:schemeClr val="bg1"/>
                </a:solidFill>
              </a:rPr>
              <a:t>spécial</a:t>
            </a:r>
            <a:r>
              <a:rPr lang="en-CA" dirty="0">
                <a:solidFill>
                  <a:schemeClr val="bg1"/>
                </a:solidFill>
              </a:rPr>
              <a:t> à Dre </a:t>
            </a:r>
            <a:r>
              <a:rPr lang="en-CA" dirty="0" err="1">
                <a:solidFill>
                  <a:schemeClr val="bg1"/>
                </a:solidFill>
              </a:rPr>
              <a:t>Véronique</a:t>
            </a:r>
            <a:r>
              <a:rPr lang="en-CA" dirty="0">
                <a:solidFill>
                  <a:schemeClr val="bg1"/>
                </a:solidFill>
              </a:rPr>
              <a:t> </a:t>
            </a:r>
            <a:r>
              <a:rPr lang="en-CA" dirty="0" err="1">
                <a:solidFill>
                  <a:schemeClr val="bg1"/>
                </a:solidFill>
              </a:rPr>
              <a:t>Sergerie</a:t>
            </a:r>
            <a:r>
              <a:rPr lang="en-CA" dirty="0">
                <a:solidFill>
                  <a:schemeClr val="bg1"/>
                </a:solidFill>
              </a:rPr>
              <a:t> et Dre Marie Nguyen pour la supervision du </a:t>
            </a:r>
            <a:r>
              <a:rPr lang="en-CA" dirty="0" err="1">
                <a:solidFill>
                  <a:schemeClr val="bg1"/>
                </a:solidFill>
              </a:rPr>
              <a:t>projet</a:t>
            </a:r>
            <a:endParaRPr lang="en-CA" dirty="0">
              <a:solidFill>
                <a:schemeClr val="bg1"/>
              </a:solidFill>
            </a:endParaRPr>
          </a:p>
        </p:txBody>
      </p:sp>
      <p:pic>
        <p:nvPicPr>
          <p:cNvPr id="4" name="Image 3">
            <a:extLst>
              <a:ext uri="{FF2B5EF4-FFF2-40B4-BE49-F238E27FC236}">
                <a16:creationId xmlns:a16="http://schemas.microsoft.com/office/drawing/2014/main" id="{52F27833-8C5B-965F-2D14-D2FC6435DFD0}"/>
              </a:ext>
            </a:extLst>
          </p:cNvPr>
          <p:cNvPicPr>
            <a:picLocks noChangeAspect="1"/>
          </p:cNvPicPr>
          <p:nvPr/>
        </p:nvPicPr>
        <p:blipFill>
          <a:blip r:embed="rId2"/>
          <a:stretch>
            <a:fillRect/>
          </a:stretch>
        </p:blipFill>
        <p:spPr>
          <a:xfrm>
            <a:off x="9235451" y="319075"/>
            <a:ext cx="2719125" cy="2101545"/>
          </a:xfrm>
          <a:prstGeom prst="rect">
            <a:avLst/>
          </a:prstGeom>
        </p:spPr>
      </p:pic>
      <p:pic>
        <p:nvPicPr>
          <p:cNvPr id="5" name="Image 4">
            <a:extLst>
              <a:ext uri="{FF2B5EF4-FFF2-40B4-BE49-F238E27FC236}">
                <a16:creationId xmlns:a16="http://schemas.microsoft.com/office/drawing/2014/main" id="{9D89B977-6A26-7D7E-CA19-C384A5F027CB}"/>
              </a:ext>
            </a:extLst>
          </p:cNvPr>
          <p:cNvPicPr>
            <a:picLocks noChangeAspect="1"/>
          </p:cNvPicPr>
          <p:nvPr/>
        </p:nvPicPr>
        <p:blipFill>
          <a:blip r:embed="rId3"/>
          <a:stretch>
            <a:fillRect/>
          </a:stretch>
        </p:blipFill>
        <p:spPr>
          <a:xfrm>
            <a:off x="1160045" y="4567909"/>
            <a:ext cx="2835087" cy="1890058"/>
          </a:xfrm>
          <a:prstGeom prst="rect">
            <a:avLst/>
          </a:prstGeom>
        </p:spPr>
      </p:pic>
    </p:spTree>
    <p:extLst>
      <p:ext uri="{BB962C8B-B14F-4D97-AF65-F5344CB8AC3E}">
        <p14:creationId xmlns:p14="http://schemas.microsoft.com/office/powerpoint/2010/main" val="4297718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fr-CA" dirty="0"/>
              <a:t>S</a:t>
            </a:r>
            <a:r>
              <a:rPr lang="en-US" dirty="0" err="1"/>
              <a:t>aviez-vous</a:t>
            </a:r>
            <a:r>
              <a:rPr lang="en-US" dirty="0"/>
              <a:t> que…</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5908174" cy="4093243"/>
          </a:xfrm>
        </p:spPr>
        <p:txBody>
          <a:bodyPr/>
          <a:lstStyle/>
          <a:p>
            <a:r>
              <a:rPr lang="en-US" dirty="0"/>
              <a:t>23 406 640 prescriptions </a:t>
            </a:r>
            <a:r>
              <a:rPr lang="en-US" dirty="0" err="1"/>
              <a:t>d’ATB</a:t>
            </a:r>
            <a:r>
              <a:rPr lang="en-US" dirty="0"/>
              <a:t> au Canada </a:t>
            </a:r>
            <a:r>
              <a:rPr lang="en-US" dirty="0" err="1"/>
              <a:t>en</a:t>
            </a:r>
            <a:r>
              <a:rPr lang="en-US" dirty="0"/>
              <a:t> 2019</a:t>
            </a:r>
          </a:p>
          <a:p>
            <a:r>
              <a:rPr lang="en-US" dirty="0"/>
              <a:t>Québec 2e </a:t>
            </a:r>
            <a:r>
              <a:rPr lang="en-US" dirty="0" err="1"/>
              <a:t>utilisateur</a:t>
            </a:r>
            <a:r>
              <a:rPr lang="en-US" dirty="0"/>
              <a:t> de fluoroquinolones et de macrolides </a:t>
            </a:r>
            <a:r>
              <a:rPr lang="en-US" dirty="0" err="1"/>
              <a:t>toute</a:t>
            </a:r>
            <a:r>
              <a:rPr lang="en-US" dirty="0"/>
              <a:t> proportion </a:t>
            </a:r>
            <a:r>
              <a:rPr lang="en-US" dirty="0" err="1"/>
              <a:t>gardée</a:t>
            </a:r>
            <a:endParaRPr lang="en-US" dirty="0"/>
          </a:p>
          <a:p>
            <a:r>
              <a:rPr lang="en-US" dirty="0" err="1"/>
              <a:t>Diarrhée</a:t>
            </a:r>
            <a:r>
              <a:rPr lang="en-US" dirty="0"/>
              <a:t> </a:t>
            </a:r>
            <a:r>
              <a:rPr lang="en-US" dirty="0" err="1"/>
              <a:t>associée</a:t>
            </a:r>
            <a:r>
              <a:rPr lang="en-US" dirty="0"/>
              <a:t> aux ATB </a:t>
            </a:r>
            <a:r>
              <a:rPr lang="en-US" dirty="0" err="1"/>
              <a:t>atteint</a:t>
            </a:r>
            <a:r>
              <a:rPr lang="en-US" dirty="0"/>
              <a:t> 20 à 35% des patients </a:t>
            </a:r>
          </a:p>
          <a:p>
            <a:r>
              <a:rPr lang="fr-CA" dirty="0"/>
              <a:t>Augmentation du risque de diarrhée à C. difficile en communauté</a:t>
            </a:r>
          </a:p>
          <a:p>
            <a:r>
              <a:rPr lang="fr-CA" dirty="0"/>
              <a:t>C. difficile chez jusqu’à 8% des patients hospitalisés</a:t>
            </a:r>
          </a:p>
          <a:p>
            <a:r>
              <a:rPr lang="fr-CA" dirty="0"/>
              <a:t>C. difficile responsable de 20 à 30% des cas de diarrhées nosocomiales</a:t>
            </a:r>
            <a:endParaRPr lang="en-US" dirty="0"/>
          </a:p>
          <a:p>
            <a:r>
              <a:rPr lang="en-US" dirty="0"/>
              <a:t>Pas de </a:t>
            </a:r>
            <a:r>
              <a:rPr lang="en-US" dirty="0" err="1"/>
              <a:t>régulation</a:t>
            </a:r>
            <a:r>
              <a:rPr lang="en-US" dirty="0"/>
              <a:t> </a:t>
            </a:r>
            <a:r>
              <a:rPr lang="en-US" dirty="0" err="1"/>
              <a:t>formelle</a:t>
            </a:r>
            <a:r>
              <a:rPr lang="en-US" dirty="0"/>
              <a:t> sur la vente de </a:t>
            </a:r>
            <a:r>
              <a:rPr lang="en-US" dirty="0" err="1"/>
              <a:t>probiotique</a:t>
            </a:r>
            <a:r>
              <a:rPr lang="en-US" dirty="0"/>
              <a:t> au Canada</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5" name="Image 4">
            <a:extLst>
              <a:ext uri="{FF2B5EF4-FFF2-40B4-BE49-F238E27FC236}">
                <a16:creationId xmlns:a16="http://schemas.microsoft.com/office/drawing/2014/main" id="{7A812B2F-E82E-EB1B-7AC4-1276FDEF8ECF}"/>
              </a:ext>
            </a:extLst>
          </p:cNvPr>
          <p:cNvPicPr>
            <a:picLocks noChangeAspect="1"/>
          </p:cNvPicPr>
          <p:nvPr/>
        </p:nvPicPr>
        <p:blipFill>
          <a:blip r:embed="rId3"/>
          <a:stretch>
            <a:fillRect/>
          </a:stretch>
        </p:blipFill>
        <p:spPr>
          <a:xfrm>
            <a:off x="6225334" y="163157"/>
            <a:ext cx="5663470" cy="3139254"/>
          </a:xfrm>
          <a:prstGeom prst="rect">
            <a:avLst/>
          </a:prstGeom>
          <a:ln w="12700">
            <a:solidFill>
              <a:schemeClr val="tx1"/>
            </a:solidFill>
          </a:ln>
        </p:spPr>
      </p:pic>
      <p:sp>
        <p:nvSpPr>
          <p:cNvPr id="8" name="Rectangle 7">
            <a:extLst>
              <a:ext uri="{FF2B5EF4-FFF2-40B4-BE49-F238E27FC236}">
                <a16:creationId xmlns:a16="http://schemas.microsoft.com/office/drawing/2014/main" id="{2811D4D2-195E-E131-3E1F-10A5FB162E13}"/>
              </a:ext>
            </a:extLst>
          </p:cNvPr>
          <p:cNvSpPr/>
          <p:nvPr/>
        </p:nvSpPr>
        <p:spPr>
          <a:xfrm>
            <a:off x="7473983" y="1420124"/>
            <a:ext cx="375385" cy="1450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pic>
        <p:nvPicPr>
          <p:cNvPr id="11" name="Image 10">
            <a:extLst>
              <a:ext uri="{FF2B5EF4-FFF2-40B4-BE49-F238E27FC236}">
                <a16:creationId xmlns:a16="http://schemas.microsoft.com/office/drawing/2014/main" id="{C9A6CDC8-8B51-2722-CD62-9F205DB387EA}"/>
              </a:ext>
            </a:extLst>
          </p:cNvPr>
          <p:cNvPicPr>
            <a:picLocks noChangeAspect="1"/>
          </p:cNvPicPr>
          <p:nvPr/>
        </p:nvPicPr>
        <p:blipFill>
          <a:blip r:embed="rId4"/>
          <a:stretch>
            <a:fillRect/>
          </a:stretch>
        </p:blipFill>
        <p:spPr>
          <a:xfrm>
            <a:off x="6775651" y="3429000"/>
            <a:ext cx="4882949" cy="3251200"/>
          </a:xfrm>
          <a:prstGeom prst="rect">
            <a:avLst/>
          </a:prstGeom>
        </p:spPr>
      </p:pic>
      <p:sp>
        <p:nvSpPr>
          <p:cNvPr id="12" name="Rectangle 11">
            <a:extLst>
              <a:ext uri="{FF2B5EF4-FFF2-40B4-BE49-F238E27FC236}">
                <a16:creationId xmlns:a16="http://schemas.microsoft.com/office/drawing/2014/main" id="{8F0DE310-7832-96AD-6861-34CEDC2C4942}"/>
              </a:ext>
            </a:extLst>
          </p:cNvPr>
          <p:cNvSpPr/>
          <p:nvPr/>
        </p:nvSpPr>
        <p:spPr>
          <a:xfrm rot="18864325">
            <a:off x="9472752" y="5838424"/>
            <a:ext cx="330616" cy="1473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a:t>Introduction</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6399062" cy="4594941"/>
          </a:xfrm>
        </p:spPr>
        <p:txBody>
          <a:bodyPr/>
          <a:lstStyle/>
          <a:p>
            <a:r>
              <a:rPr lang="en-US" dirty="0" err="1"/>
              <a:t>Coûts</a:t>
            </a:r>
            <a:r>
              <a:rPr lang="en-US" dirty="0"/>
              <a:t> directs et </a:t>
            </a:r>
            <a:r>
              <a:rPr lang="en-US" dirty="0" err="1"/>
              <a:t>indirects</a:t>
            </a:r>
            <a:r>
              <a:rPr lang="en-US" dirty="0"/>
              <a:t> de la </a:t>
            </a:r>
            <a:r>
              <a:rPr lang="en-US" dirty="0" err="1"/>
              <a:t>diarrhée</a:t>
            </a:r>
            <a:r>
              <a:rPr lang="en-US" dirty="0"/>
              <a:t> </a:t>
            </a:r>
            <a:r>
              <a:rPr lang="en-US" dirty="0" err="1"/>
              <a:t>associée</a:t>
            </a:r>
            <a:r>
              <a:rPr lang="en-US" dirty="0"/>
              <a:t> aux </a:t>
            </a:r>
            <a:r>
              <a:rPr lang="en-US" dirty="0" err="1"/>
              <a:t>antibiotiques</a:t>
            </a:r>
            <a:r>
              <a:rPr lang="en-US" dirty="0"/>
              <a:t> se </a:t>
            </a:r>
            <a:r>
              <a:rPr lang="en-US" dirty="0" err="1"/>
              <a:t>comptent</a:t>
            </a:r>
            <a:r>
              <a:rPr lang="en-US" dirty="0"/>
              <a:t> </a:t>
            </a:r>
            <a:r>
              <a:rPr lang="en-US" dirty="0" err="1"/>
              <a:t>en</a:t>
            </a:r>
            <a:r>
              <a:rPr lang="en-US" dirty="0"/>
              <a:t> </a:t>
            </a:r>
            <a:r>
              <a:rPr lang="en-US" dirty="0" err="1"/>
              <a:t>plusieurs</a:t>
            </a:r>
            <a:r>
              <a:rPr lang="en-US" dirty="0"/>
              <a:t> </a:t>
            </a:r>
            <a:r>
              <a:rPr lang="en-US" dirty="0" err="1"/>
              <a:t>centaines</a:t>
            </a:r>
            <a:r>
              <a:rPr lang="en-US" dirty="0"/>
              <a:t> de millions de dollars</a:t>
            </a:r>
          </a:p>
          <a:p>
            <a:r>
              <a:rPr lang="en-US" dirty="0"/>
              <a:t>Médecins de </a:t>
            </a:r>
            <a:r>
              <a:rPr lang="en-US" dirty="0" err="1"/>
              <a:t>familles</a:t>
            </a:r>
            <a:r>
              <a:rPr lang="en-US" dirty="0"/>
              <a:t> </a:t>
            </a:r>
            <a:r>
              <a:rPr lang="en-US" dirty="0" err="1"/>
              <a:t>sont</a:t>
            </a:r>
            <a:r>
              <a:rPr lang="en-US" dirty="0"/>
              <a:t> les plus grands </a:t>
            </a:r>
            <a:r>
              <a:rPr lang="en-US" dirty="0" err="1"/>
              <a:t>prescripteurs</a:t>
            </a:r>
            <a:r>
              <a:rPr lang="en-US" dirty="0"/>
              <a:t> </a:t>
            </a:r>
            <a:r>
              <a:rPr lang="en-US" dirty="0" err="1"/>
              <a:t>d’ATB</a:t>
            </a:r>
            <a:endParaRPr lang="en-US" dirty="0"/>
          </a:p>
          <a:p>
            <a:r>
              <a:rPr lang="en-US" dirty="0"/>
              <a:t>Plus le </a:t>
            </a:r>
            <a:r>
              <a:rPr lang="en-US" dirty="0" err="1"/>
              <a:t>spectre</a:t>
            </a:r>
            <a:r>
              <a:rPr lang="en-US" dirty="0"/>
              <a:t> de </a:t>
            </a:r>
            <a:r>
              <a:rPr lang="en-US" dirty="0" err="1"/>
              <a:t>l’ATB</a:t>
            </a:r>
            <a:r>
              <a:rPr lang="en-US" dirty="0"/>
              <a:t> </a:t>
            </a:r>
            <a:r>
              <a:rPr lang="en-US" dirty="0" err="1"/>
              <a:t>est</a:t>
            </a:r>
            <a:r>
              <a:rPr lang="en-US" dirty="0"/>
              <a:t> large, plus le </a:t>
            </a:r>
            <a:r>
              <a:rPr lang="en-US" dirty="0" err="1"/>
              <a:t>risque</a:t>
            </a:r>
            <a:r>
              <a:rPr lang="en-US" dirty="0"/>
              <a:t> de DAA </a:t>
            </a:r>
            <a:r>
              <a:rPr lang="en-US" dirty="0" err="1"/>
              <a:t>est</a:t>
            </a:r>
            <a:r>
              <a:rPr lang="en-US" dirty="0"/>
              <a:t> </a:t>
            </a:r>
            <a:r>
              <a:rPr lang="en-US" dirty="0" err="1"/>
              <a:t>élevé</a:t>
            </a:r>
            <a:endParaRPr lang="en-US" dirty="0"/>
          </a:p>
          <a:p>
            <a:r>
              <a:rPr lang="en-US" dirty="0" err="1"/>
              <a:t>Qualité</a:t>
            </a:r>
            <a:r>
              <a:rPr lang="en-US" dirty="0"/>
              <a:t> de vie des patients </a:t>
            </a:r>
            <a:r>
              <a:rPr lang="en-US" dirty="0" err="1"/>
              <a:t>affectée</a:t>
            </a:r>
            <a:r>
              <a:rPr lang="en-US" dirty="0"/>
              <a:t> par </a:t>
            </a:r>
            <a:r>
              <a:rPr lang="en-US" dirty="0" err="1"/>
              <a:t>cet</a:t>
            </a:r>
            <a:r>
              <a:rPr lang="en-US" dirty="0"/>
              <a:t> </a:t>
            </a:r>
            <a:r>
              <a:rPr lang="en-US" dirty="0" err="1"/>
              <a:t>effet</a:t>
            </a:r>
            <a:r>
              <a:rPr lang="en-US" dirty="0"/>
              <a:t> </a:t>
            </a:r>
            <a:r>
              <a:rPr lang="en-US" dirty="0" err="1"/>
              <a:t>indésirable</a:t>
            </a:r>
            <a:endParaRPr lang="en-US" dirty="0"/>
          </a:p>
          <a:p>
            <a:r>
              <a:rPr lang="en-US" dirty="0" err="1"/>
              <a:t>Quelques</a:t>
            </a:r>
            <a:r>
              <a:rPr lang="en-US" dirty="0"/>
              <a:t> études </a:t>
            </a:r>
            <a:r>
              <a:rPr lang="en-US" dirty="0" err="1"/>
              <a:t>menées</a:t>
            </a:r>
            <a:r>
              <a:rPr lang="en-US" dirty="0"/>
              <a:t> </a:t>
            </a:r>
            <a:r>
              <a:rPr lang="en-US" dirty="0" err="1"/>
              <a:t>semblent</a:t>
            </a:r>
            <a:r>
              <a:rPr lang="en-US" dirty="0"/>
              <a:t> </a:t>
            </a:r>
            <a:r>
              <a:rPr lang="en-US" dirty="0" err="1"/>
              <a:t>en</a:t>
            </a:r>
            <a:r>
              <a:rPr lang="en-US" dirty="0"/>
              <a:t> </a:t>
            </a:r>
            <a:r>
              <a:rPr lang="en-US" dirty="0" err="1"/>
              <a:t>faveur</a:t>
            </a:r>
            <a:r>
              <a:rPr lang="en-US" dirty="0"/>
              <a:t> des </a:t>
            </a:r>
            <a:r>
              <a:rPr lang="en-US" dirty="0" err="1"/>
              <a:t>probiotiques</a:t>
            </a:r>
            <a:r>
              <a:rPr lang="en-US" dirty="0"/>
              <a:t> </a:t>
            </a:r>
            <a:r>
              <a:rPr lang="en-US" dirty="0" err="1"/>
              <a:t>mais</a:t>
            </a:r>
            <a:r>
              <a:rPr lang="en-US" dirty="0"/>
              <a:t> pas de régime </a:t>
            </a:r>
            <a:r>
              <a:rPr lang="en-US" dirty="0" err="1"/>
              <a:t>ou</a:t>
            </a:r>
            <a:r>
              <a:rPr lang="en-US" dirty="0"/>
              <a:t> </a:t>
            </a:r>
            <a:r>
              <a:rPr lang="en-US" dirty="0" err="1"/>
              <a:t>d’indication</a:t>
            </a:r>
            <a:r>
              <a:rPr lang="en-US" dirty="0"/>
              <a:t> </a:t>
            </a:r>
            <a:r>
              <a:rPr lang="en-US" dirty="0" err="1"/>
              <a:t>claire</a:t>
            </a:r>
            <a:r>
              <a:rPr lang="en-US" dirty="0"/>
              <a:t> </a:t>
            </a:r>
          </a:p>
          <a:p>
            <a:r>
              <a:rPr lang="en-US" dirty="0"/>
              <a:t>Question de recherche : </a:t>
            </a:r>
            <a:r>
              <a:rPr lang="fr-FR" dirty="0"/>
              <a:t>Est-ce que la prise de probiotiques permet de diminuer le risque de diarrhée associée à la prise d’antibiotiques chez les adultes ?</a:t>
            </a:r>
          </a:p>
          <a:p>
            <a:pPr lvl="1"/>
            <a:r>
              <a:rPr lang="fr-FR" b="0" i="0" u="none" strike="noStrike" baseline="0" dirty="0"/>
              <a:t>P : Adultes prenant un traitement antibiotique </a:t>
            </a:r>
          </a:p>
          <a:p>
            <a:pPr lvl="1"/>
            <a:r>
              <a:rPr lang="en-CA" b="0" i="0" u="none" strike="noStrike" baseline="0" dirty="0"/>
              <a:t>I : Prise de </a:t>
            </a:r>
            <a:r>
              <a:rPr lang="en-CA" dirty="0" err="1"/>
              <a:t>p</a:t>
            </a:r>
            <a:r>
              <a:rPr lang="en-CA" b="0" i="0" u="none" strike="noStrike" baseline="0" dirty="0" err="1"/>
              <a:t>robiotiques</a:t>
            </a:r>
            <a:r>
              <a:rPr lang="en-CA" b="0" i="0" u="none" strike="noStrike" baseline="0" dirty="0"/>
              <a:t> </a:t>
            </a:r>
          </a:p>
          <a:p>
            <a:pPr lvl="1"/>
            <a:r>
              <a:rPr lang="fr-FR" b="0" i="0" u="none" strike="noStrike" baseline="0" dirty="0"/>
              <a:t>C : Pas de prise de probiotiques ou placebo </a:t>
            </a:r>
          </a:p>
          <a:p>
            <a:pPr lvl="1"/>
            <a:r>
              <a:rPr lang="fr-FR" b="0" i="0" u="none" strike="noStrike" baseline="0" dirty="0"/>
              <a:t>O : Réduction du risque de diarrhée </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Image 2">
            <a:extLst>
              <a:ext uri="{FF2B5EF4-FFF2-40B4-BE49-F238E27FC236}">
                <a16:creationId xmlns:a16="http://schemas.microsoft.com/office/drawing/2014/main" id="{C4DCD81A-A9AC-B16B-E640-45EBA27A6114}"/>
              </a:ext>
            </a:extLst>
          </p:cNvPr>
          <p:cNvPicPr>
            <a:picLocks noChangeAspect="1"/>
          </p:cNvPicPr>
          <p:nvPr/>
        </p:nvPicPr>
        <p:blipFill>
          <a:blip r:embed="rId3"/>
          <a:stretch>
            <a:fillRect/>
          </a:stretch>
        </p:blipFill>
        <p:spPr>
          <a:xfrm>
            <a:off x="6843562" y="1518686"/>
            <a:ext cx="5083093" cy="2181585"/>
          </a:xfrm>
          <a:prstGeom prst="rect">
            <a:avLst/>
          </a:prstGeom>
        </p:spPr>
      </p:pic>
      <p:pic>
        <p:nvPicPr>
          <p:cNvPr id="2050" name="Picture 2">
            <a:extLst>
              <a:ext uri="{FF2B5EF4-FFF2-40B4-BE49-F238E27FC236}">
                <a16:creationId xmlns:a16="http://schemas.microsoft.com/office/drawing/2014/main" id="{68E54764-D2EB-505D-9852-109EFAC5F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562" y="3888491"/>
            <a:ext cx="5083093" cy="1746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810AB3-0499-1DD5-9B58-4B4E7BE78D35}"/>
              </a:ext>
            </a:extLst>
          </p:cNvPr>
          <p:cNvSpPr/>
          <p:nvPr/>
        </p:nvSpPr>
        <p:spPr>
          <a:xfrm>
            <a:off x="7736305" y="2165684"/>
            <a:ext cx="673769"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FA12A66C-6249-CA56-B961-4923E953FB6B}"/>
              </a:ext>
            </a:extLst>
          </p:cNvPr>
          <p:cNvSpPr/>
          <p:nvPr/>
        </p:nvSpPr>
        <p:spPr>
          <a:xfrm>
            <a:off x="7133055" y="4882114"/>
            <a:ext cx="1128295" cy="6042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549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err="1"/>
              <a:t>Méthodologie</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77122" y="1650144"/>
            <a:ext cx="9151889" cy="4093243"/>
          </a:xfrm>
        </p:spPr>
        <p:txBody>
          <a:bodyPr/>
          <a:lstStyle/>
          <a:p>
            <a:r>
              <a:rPr lang="en-US" dirty="0"/>
              <a:t>PubMed </a:t>
            </a:r>
            <a:r>
              <a:rPr lang="en-US" dirty="0" err="1"/>
              <a:t>consulté</a:t>
            </a:r>
            <a:r>
              <a:rPr lang="en-US" dirty="0"/>
              <a:t> </a:t>
            </a:r>
            <a:r>
              <a:rPr lang="en-US" dirty="0" err="1"/>
              <a:t>en</a:t>
            </a:r>
            <a:r>
              <a:rPr lang="en-US" dirty="0"/>
              <a:t> premier</a:t>
            </a:r>
          </a:p>
          <a:p>
            <a:r>
              <a:rPr lang="en-US" dirty="0" err="1"/>
              <a:t>MeSH</a:t>
            </a:r>
            <a:r>
              <a:rPr lang="en-US" dirty="0"/>
              <a:t> </a:t>
            </a:r>
            <a:r>
              <a:rPr lang="en-US" dirty="0" err="1"/>
              <a:t>utilisés</a:t>
            </a:r>
            <a:r>
              <a:rPr lang="en-US" dirty="0"/>
              <a:t> : Diarrhea AND Anti-Bacterial Agents AND Probiotics AND Adult</a:t>
            </a:r>
          </a:p>
          <a:p>
            <a:r>
              <a:rPr lang="en-US" dirty="0"/>
              <a:t>107 </a:t>
            </a:r>
            <a:r>
              <a:rPr lang="en-US" dirty="0" err="1"/>
              <a:t>résultats</a:t>
            </a:r>
            <a:r>
              <a:rPr lang="en-US" dirty="0"/>
              <a:t> </a:t>
            </a:r>
            <a:r>
              <a:rPr lang="en-US" dirty="0" err="1"/>
              <a:t>obtenus</a:t>
            </a:r>
            <a:r>
              <a:rPr lang="en-US" dirty="0"/>
              <a:t> </a:t>
            </a:r>
            <a:r>
              <a:rPr lang="en-US" dirty="0" err="1"/>
              <a:t>classés</a:t>
            </a:r>
            <a:r>
              <a:rPr lang="en-US" dirty="0"/>
              <a:t> ensuite </a:t>
            </a:r>
            <a:r>
              <a:rPr lang="en-US" dirty="0" err="1"/>
              <a:t>en</a:t>
            </a:r>
            <a:r>
              <a:rPr lang="en-US" dirty="0"/>
              <a:t> </a:t>
            </a:r>
            <a:r>
              <a:rPr lang="en-US" dirty="0" err="1"/>
              <a:t>ordre</a:t>
            </a:r>
            <a:r>
              <a:rPr lang="en-US" dirty="0"/>
              <a:t> </a:t>
            </a:r>
            <a:r>
              <a:rPr lang="en-US" dirty="0" err="1"/>
              <a:t>chronologique</a:t>
            </a:r>
            <a:r>
              <a:rPr lang="en-US" dirty="0"/>
              <a:t> </a:t>
            </a:r>
            <a:r>
              <a:rPr lang="en-US" dirty="0" err="1"/>
              <a:t>inversé</a:t>
            </a:r>
            <a:endParaRPr lang="en-US" dirty="0"/>
          </a:p>
          <a:p>
            <a:r>
              <a:rPr lang="en-US" dirty="0"/>
              <a:t>Limitation aux </a:t>
            </a:r>
            <a:r>
              <a:rPr lang="en-US" dirty="0" err="1"/>
              <a:t>méta</a:t>
            </a:r>
            <a:r>
              <a:rPr lang="en-US" dirty="0"/>
              <a:t>-analyses et revues </a:t>
            </a:r>
            <a:r>
              <a:rPr lang="en-US" dirty="0" err="1"/>
              <a:t>systématiques</a:t>
            </a:r>
            <a:r>
              <a:rPr lang="en-US" dirty="0"/>
              <a:t> </a:t>
            </a:r>
            <a:r>
              <a:rPr lang="en-US" dirty="0">
                <a:sym typeface="Wingdings" panose="05000000000000000000" pitchFamily="2" charset="2"/>
              </a:rPr>
              <a:t> 18 </a:t>
            </a:r>
            <a:r>
              <a:rPr lang="en-US" dirty="0" err="1">
                <a:sym typeface="Wingdings" panose="05000000000000000000" pitchFamily="2" charset="2"/>
              </a:rPr>
              <a:t>résultats</a:t>
            </a:r>
            <a:r>
              <a:rPr lang="en-US" dirty="0">
                <a:sym typeface="Wingdings" panose="05000000000000000000" pitchFamily="2" charset="2"/>
              </a:rPr>
              <a:t> (2002 à 2022)</a:t>
            </a:r>
          </a:p>
          <a:p>
            <a:r>
              <a:rPr lang="en-US" dirty="0">
                <a:sym typeface="Wingdings" panose="05000000000000000000" pitchFamily="2" charset="2"/>
              </a:rPr>
              <a:t>2 </a:t>
            </a:r>
            <a:r>
              <a:rPr lang="en-US" dirty="0" err="1">
                <a:sym typeface="Wingdings" panose="05000000000000000000" pitchFamily="2" charset="2"/>
              </a:rPr>
              <a:t>méta</a:t>
            </a:r>
            <a:r>
              <a:rPr lang="en-US" dirty="0">
                <a:sym typeface="Wingdings" panose="05000000000000000000" pitchFamily="2" charset="2"/>
              </a:rPr>
              <a:t>-analyses </a:t>
            </a:r>
            <a:r>
              <a:rPr lang="en-US" dirty="0" err="1">
                <a:sym typeface="Wingdings" panose="05000000000000000000" pitchFamily="2" charset="2"/>
              </a:rPr>
              <a:t>sélectionnées</a:t>
            </a:r>
            <a:r>
              <a:rPr lang="en-US" dirty="0">
                <a:sym typeface="Wingdings" panose="05000000000000000000" pitchFamily="2" charset="2"/>
              </a:rPr>
              <a:t> </a:t>
            </a:r>
            <a:r>
              <a:rPr lang="en-US" dirty="0" err="1">
                <a:sym typeface="Wingdings" panose="05000000000000000000" pitchFamily="2" charset="2"/>
              </a:rPr>
              <a:t>publiées</a:t>
            </a:r>
            <a:r>
              <a:rPr lang="en-US" dirty="0">
                <a:sym typeface="Wingdings" panose="05000000000000000000" pitchFamily="2" charset="2"/>
              </a:rPr>
              <a:t> </a:t>
            </a:r>
            <a:r>
              <a:rPr lang="en-US" dirty="0" err="1">
                <a:sym typeface="Wingdings" panose="05000000000000000000" pitchFamily="2" charset="2"/>
              </a:rPr>
              <a:t>toutes</a:t>
            </a:r>
            <a:r>
              <a:rPr lang="en-US" dirty="0">
                <a:sym typeface="Wingdings" panose="05000000000000000000" pitchFamily="2" charset="2"/>
              </a:rPr>
              <a:t> les deux </a:t>
            </a:r>
            <a:r>
              <a:rPr lang="en-US" dirty="0" err="1">
                <a:sym typeface="Wingdings" panose="05000000000000000000" pitchFamily="2" charset="2"/>
              </a:rPr>
              <a:t>en</a:t>
            </a:r>
            <a:r>
              <a:rPr lang="en-US" dirty="0">
                <a:sym typeface="Wingdings" panose="05000000000000000000" pitchFamily="2" charset="2"/>
              </a:rPr>
              <a:t> 2021 à </a:t>
            </a:r>
            <a:r>
              <a:rPr lang="en-US" dirty="0" err="1">
                <a:sym typeface="Wingdings" panose="05000000000000000000" pitchFamily="2" charset="2"/>
              </a:rPr>
              <a:t>quelques</a:t>
            </a:r>
            <a:r>
              <a:rPr lang="en-US" dirty="0">
                <a:sym typeface="Wingdings" panose="05000000000000000000" pitchFamily="2" charset="2"/>
              </a:rPr>
              <a:t> </a:t>
            </a:r>
            <a:r>
              <a:rPr lang="en-US" dirty="0" err="1">
                <a:sym typeface="Wingdings" panose="05000000000000000000" pitchFamily="2" charset="2"/>
              </a:rPr>
              <a:t>mois</a:t>
            </a:r>
            <a:r>
              <a:rPr lang="en-US" dirty="0">
                <a:sym typeface="Wingdings" panose="05000000000000000000" pitchFamily="2" charset="2"/>
              </a:rPr>
              <a:t> </a:t>
            </a:r>
            <a:r>
              <a:rPr lang="en-US" dirty="0" err="1">
                <a:sym typeface="Wingdings" panose="05000000000000000000" pitchFamily="2" charset="2"/>
              </a:rPr>
              <a:t>d’intervalle</a:t>
            </a:r>
            <a:endParaRPr lang="en-US" dirty="0">
              <a:sym typeface="Wingdings" panose="05000000000000000000" pitchFamily="2" charset="2"/>
            </a:endParaRPr>
          </a:p>
          <a:p>
            <a:r>
              <a:rPr lang="en-US" dirty="0">
                <a:sym typeface="Wingdings" panose="05000000000000000000" pitchFamily="2" charset="2"/>
              </a:rPr>
              <a:t>Articles </a:t>
            </a:r>
            <a:r>
              <a:rPr lang="en-US" dirty="0" err="1">
                <a:sym typeface="Wingdings" panose="05000000000000000000" pitchFamily="2" charset="2"/>
              </a:rPr>
              <a:t>inclus</a:t>
            </a:r>
            <a:r>
              <a:rPr lang="en-US" dirty="0">
                <a:sym typeface="Wingdings" panose="05000000000000000000" pitchFamily="2" charset="2"/>
              </a:rPr>
              <a:t> </a:t>
            </a:r>
            <a:r>
              <a:rPr lang="en-US" dirty="0" err="1">
                <a:sym typeface="Wingdings" panose="05000000000000000000" pitchFamily="2" charset="2"/>
              </a:rPr>
              <a:t>s’arrêtaient</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février</a:t>
            </a:r>
            <a:r>
              <a:rPr lang="en-US" dirty="0">
                <a:sym typeface="Wingdings" panose="05000000000000000000" pitchFamily="2" charset="2"/>
              </a:rPr>
              <a:t> 2020 et </a:t>
            </a:r>
            <a:r>
              <a:rPr lang="en-US" dirty="0" err="1">
                <a:sym typeface="Wingdings" panose="05000000000000000000" pitchFamily="2" charset="2"/>
              </a:rPr>
              <a:t>mai</a:t>
            </a:r>
            <a:r>
              <a:rPr lang="en-US" dirty="0">
                <a:sym typeface="Wingdings" panose="05000000000000000000" pitchFamily="2" charset="2"/>
              </a:rPr>
              <a:t> 2021</a:t>
            </a:r>
          </a:p>
          <a:p>
            <a:r>
              <a:rPr lang="fr-FR" dirty="0"/>
              <a:t>Autres études exclues soit sur la base de leur titre ou leur résumé qui ne correspondait au PICO, ou soit à cause de leur ancienneté</a:t>
            </a:r>
          </a:p>
          <a:p>
            <a:r>
              <a:rPr lang="fr-FR" dirty="0"/>
              <a:t>Nouvelle recherche par mots-clés : « </a:t>
            </a:r>
            <a:r>
              <a:rPr lang="fr-FR" dirty="0" err="1"/>
              <a:t>antibiotics</a:t>
            </a:r>
            <a:r>
              <a:rPr lang="fr-FR" dirty="0"/>
              <a:t> </a:t>
            </a:r>
            <a:r>
              <a:rPr lang="fr-FR" dirty="0" err="1"/>
              <a:t>diarrhea</a:t>
            </a:r>
            <a:r>
              <a:rPr lang="fr-FR" dirty="0"/>
              <a:t> </a:t>
            </a:r>
            <a:r>
              <a:rPr lang="fr-FR" dirty="0" err="1"/>
              <a:t>probiotics</a:t>
            </a:r>
            <a:r>
              <a:rPr lang="fr-FR" dirty="0"/>
              <a:t> » avec résultats filtrés pour ECR + dates correspondant de 2021 à ce jour pour trouver études non utilisées dans les méta-analyses </a:t>
            </a:r>
            <a:r>
              <a:rPr lang="fr-FR" dirty="0">
                <a:sym typeface="Wingdings" panose="05000000000000000000" pitchFamily="2" charset="2"/>
              </a:rPr>
              <a:t></a:t>
            </a:r>
            <a:r>
              <a:rPr lang="fr-FR" dirty="0"/>
              <a:t> aucun résultats pertinents trouvés</a:t>
            </a:r>
          </a:p>
          <a:p>
            <a:endParaRPr lang="fr-FR" dirty="0"/>
          </a:p>
          <a:p>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217292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err="1"/>
              <a:t>Méthodologie</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25385"/>
            <a:ext cx="8487744" cy="4093243"/>
          </a:xfrm>
        </p:spPr>
        <p:txBody>
          <a:bodyPr/>
          <a:lstStyle/>
          <a:p>
            <a:r>
              <a:rPr lang="en-US" dirty="0" err="1"/>
              <a:t>TripDataBase</a:t>
            </a:r>
            <a:r>
              <a:rPr lang="en-US" dirty="0"/>
              <a:t> </a:t>
            </a:r>
            <a:r>
              <a:rPr lang="en-US" dirty="0" err="1"/>
              <a:t>utilisé</a:t>
            </a:r>
            <a:r>
              <a:rPr lang="en-US" dirty="0"/>
              <a:t> </a:t>
            </a:r>
            <a:r>
              <a:rPr lang="en-US" dirty="0" err="1"/>
              <a:t>en</a:t>
            </a:r>
            <a:r>
              <a:rPr lang="en-US" dirty="0"/>
              <a:t> 2e avec </a:t>
            </a:r>
            <a:r>
              <a:rPr lang="en-US" dirty="0" err="1"/>
              <a:t>l’onglet</a:t>
            </a:r>
            <a:r>
              <a:rPr lang="en-US" dirty="0"/>
              <a:t> PICO</a:t>
            </a:r>
          </a:p>
          <a:p>
            <a:r>
              <a:rPr lang="en-US" dirty="0"/>
              <a:t>Termes plus </a:t>
            </a:r>
            <a:r>
              <a:rPr lang="en-US" dirty="0" err="1"/>
              <a:t>vagues</a:t>
            </a:r>
            <a:r>
              <a:rPr lang="en-US" dirty="0"/>
              <a:t> </a:t>
            </a:r>
            <a:r>
              <a:rPr lang="en-US" dirty="0" err="1"/>
              <a:t>utilisés</a:t>
            </a:r>
            <a:r>
              <a:rPr lang="en-US" dirty="0"/>
              <a:t> </a:t>
            </a:r>
            <a:r>
              <a:rPr lang="en-US" dirty="0" err="1"/>
              <a:t>afin</a:t>
            </a:r>
            <a:r>
              <a:rPr lang="en-US" dirty="0"/>
              <a:t> de </a:t>
            </a:r>
            <a:r>
              <a:rPr lang="en-US" dirty="0" err="1"/>
              <a:t>générer</a:t>
            </a:r>
            <a:r>
              <a:rPr lang="en-US" dirty="0"/>
              <a:t> plus de </a:t>
            </a:r>
            <a:r>
              <a:rPr lang="en-US" dirty="0" err="1"/>
              <a:t>résultats</a:t>
            </a:r>
            <a:endParaRPr lang="en-US" dirty="0"/>
          </a:p>
          <a:p>
            <a:r>
              <a:rPr lang="en-US" dirty="0" err="1"/>
              <a:t>Aucun</a:t>
            </a:r>
            <a:r>
              <a:rPr lang="en-US" dirty="0"/>
              <a:t> </a:t>
            </a:r>
            <a:r>
              <a:rPr lang="en-US" dirty="0" err="1"/>
              <a:t>résultat</a:t>
            </a:r>
            <a:r>
              <a:rPr lang="en-US" dirty="0"/>
              <a:t> pertinent pour la question de recherche</a:t>
            </a:r>
          </a:p>
          <a:p>
            <a:r>
              <a:rPr lang="en-US" dirty="0" err="1"/>
              <a:t>Moteur</a:t>
            </a:r>
            <a:r>
              <a:rPr lang="en-US" dirty="0"/>
              <a:t> de recherche Google Scholar </a:t>
            </a:r>
            <a:r>
              <a:rPr lang="en-US" dirty="0" err="1"/>
              <a:t>utilisé</a:t>
            </a:r>
            <a:r>
              <a:rPr lang="en-US" dirty="0"/>
              <a:t> </a:t>
            </a:r>
            <a:r>
              <a:rPr lang="en-US" dirty="0" err="1"/>
              <a:t>en</a:t>
            </a:r>
            <a:r>
              <a:rPr lang="en-US" dirty="0"/>
              <a:t> dernier lieu</a:t>
            </a:r>
          </a:p>
          <a:p>
            <a:r>
              <a:rPr lang="en-US" dirty="0"/>
              <a:t>Termes </a:t>
            </a:r>
            <a:r>
              <a:rPr lang="en-US" dirty="0" err="1"/>
              <a:t>utilisés</a:t>
            </a:r>
            <a:r>
              <a:rPr lang="en-US" dirty="0"/>
              <a:t> : « antibiotics diarrhea probiotics » + </a:t>
            </a:r>
            <a:r>
              <a:rPr lang="en-US" dirty="0" err="1"/>
              <a:t>filtre</a:t>
            </a:r>
            <a:r>
              <a:rPr lang="en-US" dirty="0"/>
              <a:t> « since 2022 »</a:t>
            </a:r>
          </a:p>
          <a:p>
            <a:r>
              <a:rPr lang="en-US" dirty="0"/>
              <a:t>4270 </a:t>
            </a:r>
            <a:r>
              <a:rPr lang="en-US" dirty="0" err="1"/>
              <a:t>résultats</a:t>
            </a:r>
            <a:r>
              <a:rPr lang="en-US" dirty="0"/>
              <a:t> </a:t>
            </a:r>
            <a:r>
              <a:rPr lang="en-US" dirty="0" err="1"/>
              <a:t>obtenus</a:t>
            </a:r>
            <a:r>
              <a:rPr lang="en-US" dirty="0"/>
              <a:t> </a:t>
            </a:r>
            <a:r>
              <a:rPr lang="en-US" dirty="0">
                <a:sym typeface="Wingdings" panose="05000000000000000000" pitchFamily="2" charset="2"/>
              </a:rPr>
              <a:t> quasi-</a:t>
            </a:r>
            <a:r>
              <a:rPr lang="en-US" dirty="0" err="1">
                <a:sym typeface="Wingdings" panose="05000000000000000000" pitchFamily="2" charset="2"/>
              </a:rPr>
              <a:t>totalité</a:t>
            </a:r>
            <a:r>
              <a:rPr lang="en-US" dirty="0">
                <a:sym typeface="Wingdings" panose="05000000000000000000" pitchFamily="2" charset="2"/>
              </a:rPr>
              <a:t> ne </a:t>
            </a:r>
            <a:r>
              <a:rPr lang="en-US" dirty="0" err="1">
                <a:sym typeface="Wingdings" panose="05000000000000000000" pitchFamily="2" charset="2"/>
              </a:rPr>
              <a:t>correspondant</a:t>
            </a:r>
            <a:r>
              <a:rPr lang="en-US" dirty="0">
                <a:sym typeface="Wingdings" panose="05000000000000000000" pitchFamily="2" charset="2"/>
              </a:rPr>
              <a:t> pas au PICO</a:t>
            </a:r>
          </a:p>
          <a:p>
            <a:r>
              <a:rPr lang="en-US" dirty="0">
                <a:sym typeface="Wingdings" panose="05000000000000000000" pitchFamily="2" charset="2"/>
              </a:rPr>
              <a:t>Un RCT </a:t>
            </a:r>
            <a:r>
              <a:rPr lang="en-US" dirty="0" err="1">
                <a:sym typeface="Wingdings" panose="05000000000000000000" pitchFamily="2" charset="2"/>
              </a:rPr>
              <a:t>ciblé</a:t>
            </a:r>
            <a:r>
              <a:rPr lang="en-US" dirty="0">
                <a:sym typeface="Wingdings" panose="05000000000000000000" pitchFamily="2" charset="2"/>
              </a:rPr>
              <a:t> sur la première page </a:t>
            </a:r>
            <a:r>
              <a:rPr lang="en-US" dirty="0" err="1">
                <a:sym typeface="Wingdings" panose="05000000000000000000" pitchFamily="2" charset="2"/>
              </a:rPr>
              <a:t>comparant</a:t>
            </a:r>
            <a:r>
              <a:rPr lang="en-US" dirty="0">
                <a:sym typeface="Wingdings" panose="05000000000000000000" pitchFamily="2" charset="2"/>
              </a:rPr>
              <a:t> </a:t>
            </a:r>
            <a:r>
              <a:rPr lang="en-US" dirty="0" err="1">
                <a:sym typeface="Wingdings" panose="05000000000000000000" pitchFamily="2" charset="2"/>
              </a:rPr>
              <a:t>l’usage</a:t>
            </a:r>
            <a:r>
              <a:rPr lang="en-US" dirty="0">
                <a:sym typeface="Wingdings" panose="05000000000000000000" pitchFamily="2" charset="2"/>
              </a:rPr>
              <a:t> </a:t>
            </a:r>
            <a:r>
              <a:rPr lang="en-US" dirty="0" err="1">
                <a:sym typeface="Wingdings" panose="05000000000000000000" pitchFamily="2" charset="2"/>
              </a:rPr>
              <a:t>d’une</a:t>
            </a:r>
            <a:r>
              <a:rPr lang="en-US" dirty="0">
                <a:sym typeface="Wingdings" panose="05000000000000000000" pitchFamily="2" charset="2"/>
              </a:rPr>
              <a:t> </a:t>
            </a:r>
            <a:r>
              <a:rPr lang="en-US" dirty="0" err="1">
                <a:sym typeface="Wingdings" panose="05000000000000000000" pitchFamily="2" charset="2"/>
              </a:rPr>
              <a:t>souche</a:t>
            </a:r>
            <a:r>
              <a:rPr lang="en-US" dirty="0">
                <a:sym typeface="Wingdings" panose="05000000000000000000" pitchFamily="2" charset="2"/>
              </a:rPr>
              <a:t> de </a:t>
            </a:r>
            <a:r>
              <a:rPr lang="en-US" dirty="0" err="1">
                <a:sym typeface="Wingdings" panose="05000000000000000000" pitchFamily="2" charset="2"/>
              </a:rPr>
              <a:t>probiotique</a:t>
            </a:r>
            <a:r>
              <a:rPr lang="en-US" dirty="0">
                <a:sym typeface="Wingdings" panose="05000000000000000000" pitchFamily="2" charset="2"/>
              </a:rPr>
              <a:t> à un placebo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cas</a:t>
            </a:r>
            <a:r>
              <a:rPr lang="en-US" dirty="0">
                <a:sym typeface="Wingdings" panose="05000000000000000000" pitchFamily="2" charset="2"/>
              </a:rPr>
              <a:t> </a:t>
            </a:r>
            <a:r>
              <a:rPr lang="en-US" dirty="0" err="1">
                <a:sym typeface="Wingdings" panose="05000000000000000000" pitchFamily="2" charset="2"/>
              </a:rPr>
              <a:t>d’AAD</a:t>
            </a:r>
            <a:r>
              <a:rPr lang="en-US" dirty="0">
                <a:sym typeface="Wingdings" panose="05000000000000000000" pitchFamily="2" charset="2"/>
              </a:rPr>
              <a:t> chez les </a:t>
            </a:r>
            <a:r>
              <a:rPr lang="en-US" dirty="0" err="1">
                <a:sym typeface="Wingdings" panose="05000000000000000000" pitchFamily="2" charset="2"/>
              </a:rPr>
              <a:t>adultes</a:t>
            </a:r>
            <a:endParaRPr lang="en-US" dirty="0">
              <a:sym typeface="Wingdings" panose="05000000000000000000" pitchFamily="2" charset="2"/>
            </a:endParaRPr>
          </a:p>
          <a:p>
            <a:r>
              <a:rPr lang="en-US" dirty="0">
                <a:sym typeface="Wingdings" panose="05000000000000000000" pitchFamily="2" charset="2"/>
              </a:rPr>
              <a:t>5 pages </a:t>
            </a:r>
            <a:r>
              <a:rPr lang="en-US" dirty="0" err="1">
                <a:sym typeface="Wingdings" panose="05000000000000000000" pitchFamily="2" charset="2"/>
              </a:rPr>
              <a:t>suivantes</a:t>
            </a:r>
            <a:r>
              <a:rPr lang="en-US" dirty="0">
                <a:sym typeface="Wingdings" panose="05000000000000000000" pitchFamily="2" charset="2"/>
              </a:rPr>
              <a:t> </a:t>
            </a:r>
            <a:r>
              <a:rPr lang="en-US" dirty="0" err="1">
                <a:sym typeface="Wingdings" panose="05000000000000000000" pitchFamily="2" charset="2"/>
              </a:rPr>
              <a:t>consultées</a:t>
            </a:r>
            <a:r>
              <a:rPr lang="en-US" dirty="0">
                <a:sym typeface="Wingdings" panose="05000000000000000000" pitchFamily="2" charset="2"/>
              </a:rPr>
              <a:t> </a:t>
            </a:r>
            <a:r>
              <a:rPr lang="en-US" dirty="0" err="1">
                <a:sym typeface="Wingdings" panose="05000000000000000000" pitchFamily="2" charset="2"/>
              </a:rPr>
              <a:t>mais</a:t>
            </a:r>
            <a:r>
              <a:rPr lang="en-US" dirty="0">
                <a:sym typeface="Wingdings" panose="05000000000000000000" pitchFamily="2" charset="2"/>
              </a:rPr>
              <a:t> </a:t>
            </a:r>
            <a:r>
              <a:rPr lang="en-US" dirty="0" err="1">
                <a:sym typeface="Wingdings" panose="05000000000000000000" pitchFamily="2" charset="2"/>
              </a:rPr>
              <a:t>aucun</a:t>
            </a:r>
            <a:r>
              <a:rPr lang="en-US" dirty="0">
                <a:sym typeface="Wingdings" panose="05000000000000000000" pitchFamily="2" charset="2"/>
              </a:rPr>
              <a:t> article pertinent </a:t>
            </a:r>
            <a:r>
              <a:rPr lang="en-US" dirty="0" err="1">
                <a:sym typeface="Wingdings" panose="05000000000000000000" pitchFamily="2" charset="2"/>
              </a:rPr>
              <a:t>sorti</a:t>
            </a:r>
            <a:r>
              <a:rPr lang="en-US" dirty="0">
                <a:sym typeface="Wingdings" panose="05000000000000000000" pitchFamily="2" charset="2"/>
              </a:rPr>
              <a:t> du lot</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Tree>
    <p:extLst>
      <p:ext uri="{BB962C8B-B14F-4D97-AF65-F5344CB8AC3E}">
        <p14:creationId xmlns:p14="http://schemas.microsoft.com/office/powerpoint/2010/main" val="24692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88A95-B4BB-D54D-B441-0501365A7ECC}"/>
              </a:ext>
            </a:extLst>
          </p:cNvPr>
          <p:cNvSpPr>
            <a:spLocks noGrp="1"/>
          </p:cNvSpPr>
          <p:nvPr>
            <p:ph type="title"/>
          </p:nvPr>
        </p:nvSpPr>
        <p:spPr/>
        <p:txBody>
          <a:bodyPr/>
          <a:lstStyle/>
          <a:p>
            <a:r>
              <a:rPr lang="en-US" dirty="0" err="1"/>
              <a:t>Méthodologie</a:t>
            </a:r>
            <a:endParaRPr lang="en-CA" dirty="0"/>
          </a:p>
        </p:txBody>
      </p:sp>
      <p:sp>
        <p:nvSpPr>
          <p:cNvPr id="3" name="Espace réservé du numéro de diapositive 2">
            <a:extLst>
              <a:ext uri="{FF2B5EF4-FFF2-40B4-BE49-F238E27FC236}">
                <a16:creationId xmlns:a16="http://schemas.microsoft.com/office/drawing/2014/main" id="{11977AD2-45D0-4DC0-4563-18296B652682}"/>
              </a:ext>
            </a:extLst>
          </p:cNvPr>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4" name="Espace réservé du texte 3">
            <a:extLst>
              <a:ext uri="{FF2B5EF4-FFF2-40B4-BE49-F238E27FC236}">
                <a16:creationId xmlns:a16="http://schemas.microsoft.com/office/drawing/2014/main" id="{37D4DE1E-A6FD-833F-36BF-3D531EAAF419}"/>
              </a:ext>
            </a:extLst>
          </p:cNvPr>
          <p:cNvSpPr>
            <a:spLocks noGrp="1"/>
          </p:cNvSpPr>
          <p:nvPr>
            <p:ph type="body" sz="quarter" idx="13"/>
          </p:nvPr>
        </p:nvSpPr>
        <p:spPr>
          <a:xfrm>
            <a:off x="444499" y="1625385"/>
            <a:ext cx="8035358" cy="4093243"/>
          </a:xfrm>
        </p:spPr>
        <p:txBody>
          <a:bodyPr/>
          <a:lstStyle/>
          <a:p>
            <a:r>
              <a:rPr lang="fr-FR" dirty="0"/>
              <a:t>Les grilles d’analyse disponibles sur le portail académique du programme de résidence en médecine familiale de l’UdeM ont été utilisées</a:t>
            </a:r>
          </a:p>
          <a:p>
            <a:r>
              <a:rPr lang="fr-FR" b="1" dirty="0"/>
              <a:t>Étude #1</a:t>
            </a:r>
            <a:r>
              <a:rPr lang="fr-FR" dirty="0"/>
              <a:t> : P</a:t>
            </a:r>
            <a:r>
              <a:rPr lang="en-US" dirty="0" err="1"/>
              <a:t>robiotics</a:t>
            </a:r>
            <a:r>
              <a:rPr lang="en-US" dirty="0"/>
              <a:t> for the Prevention of Antibiotic-associated Diarrhea in Adults: A Meta-Analysis of Randomized Placebo-Controlled Trials</a:t>
            </a:r>
            <a:endParaRPr lang="fr-FR" dirty="0"/>
          </a:p>
          <a:p>
            <a:r>
              <a:rPr lang="fr-FR" b="1" dirty="0"/>
              <a:t>Étude #2</a:t>
            </a:r>
            <a:r>
              <a:rPr lang="fr-FR" dirty="0"/>
              <a:t> : </a:t>
            </a:r>
            <a:r>
              <a:rPr lang="en-US" dirty="0"/>
              <a:t>Probiotics for the prevention of antibiotic-associated diarrhea : a systematic review and meta-analysis</a:t>
            </a:r>
            <a:endParaRPr lang="fr-FR" dirty="0"/>
          </a:p>
          <a:p>
            <a:r>
              <a:rPr lang="fr-FR" b="1" dirty="0"/>
              <a:t>Étude #3</a:t>
            </a:r>
            <a:r>
              <a:rPr lang="fr-FR" dirty="0"/>
              <a:t> : </a:t>
            </a:r>
            <a:r>
              <a:rPr lang="fr-FR" dirty="0" err="1"/>
              <a:t>Bifidobacterium</a:t>
            </a:r>
            <a:r>
              <a:rPr lang="fr-FR" dirty="0"/>
              <a:t> </a:t>
            </a:r>
            <a:r>
              <a:rPr lang="fr-FR" dirty="0" err="1"/>
              <a:t>lactis</a:t>
            </a:r>
            <a:r>
              <a:rPr lang="fr-FR" dirty="0"/>
              <a:t> CCT 7858 </a:t>
            </a:r>
            <a:r>
              <a:rPr lang="fr-FR" dirty="0" err="1"/>
              <a:t>Improves</a:t>
            </a:r>
            <a:r>
              <a:rPr lang="fr-FR" dirty="0"/>
              <a:t> Gastrointestinal </a:t>
            </a:r>
            <a:r>
              <a:rPr lang="fr-FR" dirty="0" err="1"/>
              <a:t>Symptoms</a:t>
            </a:r>
            <a:r>
              <a:rPr lang="fr-FR" dirty="0"/>
              <a:t> by </a:t>
            </a:r>
            <a:r>
              <a:rPr lang="fr-FR" dirty="0" err="1"/>
              <a:t>Antibiotics</a:t>
            </a:r>
            <a:r>
              <a:rPr lang="fr-FR" dirty="0"/>
              <a:t> </a:t>
            </a:r>
            <a:r>
              <a:rPr lang="fr-FR" dirty="0" err="1"/>
              <a:t>Treatment</a:t>
            </a:r>
            <a:r>
              <a:rPr lang="fr-FR" dirty="0"/>
              <a:t>: a Double-Blind, </a:t>
            </a:r>
            <a:r>
              <a:rPr lang="fr-FR" dirty="0" err="1"/>
              <a:t>Randomized</a:t>
            </a:r>
            <a:r>
              <a:rPr lang="fr-FR" dirty="0"/>
              <a:t>, Placebo-</a:t>
            </a:r>
            <a:r>
              <a:rPr lang="fr-FR" dirty="0" err="1"/>
              <a:t>Controlled</a:t>
            </a:r>
            <a:r>
              <a:rPr lang="fr-FR" dirty="0"/>
              <a:t> Trial</a:t>
            </a:r>
            <a:endParaRPr lang="en-US" dirty="0"/>
          </a:p>
          <a:p>
            <a:endParaRPr lang="en-CA" dirty="0"/>
          </a:p>
        </p:txBody>
      </p:sp>
    </p:spTree>
    <p:extLst>
      <p:ext uri="{BB962C8B-B14F-4D97-AF65-F5344CB8AC3E}">
        <p14:creationId xmlns:p14="http://schemas.microsoft.com/office/powerpoint/2010/main" val="46151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19851"/>
            <a:ext cx="11214100" cy="535531"/>
          </a:xfrm>
        </p:spPr>
        <p:txBody>
          <a:bodyPr/>
          <a:lstStyle/>
          <a:p>
            <a:r>
              <a:rPr lang="en-US" dirty="0" err="1"/>
              <a:t>Résultats</a:t>
            </a:r>
            <a:r>
              <a:rPr lang="en-US" dirty="0"/>
              <a:t> étude #1</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362331" y="1387746"/>
            <a:ext cx="8307844" cy="5016758"/>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chemeClr val="bg1"/>
                </a:solidFill>
              </a:rPr>
              <a:t>Réduction de 38% de l’incidence de la DAA avec les probiotiques vs le placebo (RR = 0.62, IC : 0.51 – 0.74) en combinant toutes les études.</a:t>
            </a:r>
          </a:p>
          <a:p>
            <a:pPr marL="285750" indent="-285750">
              <a:buFont typeface="Arial" panose="020B0604020202020204" pitchFamily="34" charset="0"/>
              <a:buChar char="•"/>
            </a:pPr>
            <a:r>
              <a:rPr lang="fr-FR" sz="1600" dirty="0">
                <a:solidFill>
                  <a:schemeClr val="bg1"/>
                </a:solidFill>
              </a:rPr>
              <a:t>Durée de probiotique égale au traitement ATB est plus efficace que de prolonger le probiotique 7 jours ou plus après la fin de l’ATB (RR = 0.42, CI : 0.31-0.58 vs RR = 0.74, CI : 0.58 – 0.95).</a:t>
            </a:r>
          </a:p>
          <a:p>
            <a:pPr marL="285750" indent="-285750">
              <a:buFont typeface="Arial" panose="020B0604020202020204" pitchFamily="34" charset="0"/>
              <a:buChar char="•"/>
            </a:pPr>
            <a:r>
              <a:rPr lang="fr-FR" sz="1600" dirty="0">
                <a:solidFill>
                  <a:schemeClr val="bg1"/>
                </a:solidFill>
              </a:rPr>
              <a:t>Faibles doses de probiotiques (&lt; 1010 CFU) sont statistiquement plus efficaces que les hautes doses (RR = 0.49, CI : 0.33 – 0.72 vs RR = 0.77, CI : 0.60 – 0.98).</a:t>
            </a:r>
          </a:p>
          <a:p>
            <a:pPr marL="285750" indent="-285750">
              <a:buFont typeface="Arial" panose="020B0604020202020204" pitchFamily="34" charset="0"/>
              <a:buChar char="•"/>
            </a:pPr>
            <a:r>
              <a:rPr lang="fr-FR" sz="1600" dirty="0">
                <a:solidFill>
                  <a:schemeClr val="bg1"/>
                </a:solidFill>
              </a:rPr>
              <a:t>Utiliser des probiotiques dans les 2 premiers jours suivant le début d’un ATB est plus bénéfique pour prévenir la DAA que de le débuter au-delà de 2 jours (RR = 0.54, CI : 0.43 – 0.67 vs RR = 0.79, CI : 0.60- 1.03)</a:t>
            </a:r>
          </a:p>
          <a:p>
            <a:pPr marL="285750" indent="-285750">
              <a:buFont typeface="Arial" panose="020B0604020202020204" pitchFamily="34" charset="0"/>
              <a:buChar char="•"/>
            </a:pPr>
            <a:r>
              <a:rPr lang="fr-FR" sz="1600" dirty="0">
                <a:solidFill>
                  <a:schemeClr val="bg1"/>
                </a:solidFill>
              </a:rPr>
              <a:t>Signification clinique : Prendre des probiotiques le plus tôt possible lors d’un traitement ATB a un effet positif et sécuritaire pour la prévention de la DAA chez les adultes.</a:t>
            </a:r>
          </a:p>
          <a:p>
            <a:pPr marL="285750" indent="-285750">
              <a:buFont typeface="Arial" panose="020B0604020202020204" pitchFamily="34" charset="0"/>
              <a:buChar char="•"/>
            </a:pPr>
            <a:r>
              <a:rPr lang="fr-FR" sz="1600" dirty="0">
                <a:solidFill>
                  <a:schemeClr val="bg1"/>
                </a:solidFill>
              </a:rPr>
              <a:t>Limitations et biais identifiés par les auteurs : </a:t>
            </a:r>
          </a:p>
          <a:p>
            <a:pPr marL="742950" lvl="1" indent="-285750">
              <a:buFont typeface="Arial" panose="020B0604020202020204" pitchFamily="34" charset="0"/>
              <a:buChar char="•"/>
            </a:pPr>
            <a:r>
              <a:rPr lang="fr-FR" sz="1600" dirty="0">
                <a:solidFill>
                  <a:schemeClr val="bg1"/>
                </a:solidFill>
              </a:rPr>
              <a:t>L’hétérogénéité des résultats, dont les analyses de sous-groupes et de sensibilité n’ont pu expliquer la source.</a:t>
            </a:r>
          </a:p>
          <a:p>
            <a:pPr marL="742950" lvl="1" indent="-285750">
              <a:buFont typeface="Arial" panose="020B0604020202020204" pitchFamily="34" charset="0"/>
              <a:buChar char="•"/>
            </a:pPr>
            <a:r>
              <a:rPr lang="fr-FR" sz="1600" dirty="0">
                <a:solidFill>
                  <a:schemeClr val="bg1"/>
                </a:solidFill>
              </a:rPr>
              <a:t>Quelques études ne mentionnaient pas certaines caractéristiques ce qui ne permettait pas à plusieurs analyses de sous-groupe d’inclure les 36 études</a:t>
            </a:r>
          </a:p>
          <a:p>
            <a:pPr marL="742950" lvl="1" indent="-285750">
              <a:buFont typeface="Arial" panose="020B0604020202020204" pitchFamily="34" charset="0"/>
              <a:buChar char="•"/>
            </a:pPr>
            <a:r>
              <a:rPr lang="fr-FR" sz="1600" dirty="0">
                <a:solidFill>
                  <a:schemeClr val="bg1"/>
                </a:solidFill>
              </a:rPr>
              <a:t>Biais de publication n’affectant pas le RR global, qui reste de 0.62 après avoir appliqué la méthode « trim and </a:t>
            </a:r>
            <a:r>
              <a:rPr lang="fr-FR" sz="1600" dirty="0" err="1">
                <a:solidFill>
                  <a:schemeClr val="bg1"/>
                </a:solidFill>
              </a:rPr>
              <a:t>fill</a:t>
            </a:r>
            <a:r>
              <a:rPr lang="fr-FR" sz="1600" dirty="0">
                <a:solidFill>
                  <a:schemeClr val="bg1"/>
                </a:solidFill>
              </a:rPr>
              <a:t>».</a:t>
            </a:r>
          </a:p>
          <a:p>
            <a:pPr marL="285750" indent="-285750">
              <a:buFont typeface="Arial" panose="020B0604020202020204" pitchFamily="34" charset="0"/>
              <a:buChar char="•"/>
            </a:pPr>
            <a:endParaRPr lang="en-CA" sz="1600" dirty="0">
              <a:solidFill>
                <a:schemeClr val="bg1"/>
              </a:solidFill>
            </a:endParaRPr>
          </a:p>
        </p:txBody>
      </p:sp>
      <p:pic>
        <p:nvPicPr>
          <p:cNvPr id="10" name="Image 9">
            <a:extLst>
              <a:ext uri="{FF2B5EF4-FFF2-40B4-BE49-F238E27FC236}">
                <a16:creationId xmlns:a16="http://schemas.microsoft.com/office/drawing/2014/main" id="{80E18A76-8ECA-CE6D-603A-4E44C478A73A}"/>
              </a:ext>
            </a:extLst>
          </p:cNvPr>
          <p:cNvPicPr>
            <a:picLocks noChangeAspect="1"/>
          </p:cNvPicPr>
          <p:nvPr/>
        </p:nvPicPr>
        <p:blipFill>
          <a:blip r:embed="rId2"/>
          <a:stretch>
            <a:fillRect/>
          </a:stretch>
        </p:blipFill>
        <p:spPr>
          <a:xfrm>
            <a:off x="8670175" y="1891505"/>
            <a:ext cx="3451801" cy="3267635"/>
          </a:xfrm>
          <a:prstGeom prst="rect">
            <a:avLst/>
          </a:prstGeom>
        </p:spPr>
      </p:pic>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67977"/>
            <a:ext cx="11214100" cy="535531"/>
          </a:xfrm>
        </p:spPr>
        <p:txBody>
          <a:bodyPr/>
          <a:lstStyle/>
          <a:p>
            <a:r>
              <a:rPr lang="en-US" dirty="0"/>
              <a:t>Discussion étude #1</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314687" y="1485533"/>
            <a:ext cx="8117525" cy="4770537"/>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sym typeface="Wingdings" panose="05000000000000000000" pitchFamily="2" charset="2"/>
              </a:rPr>
              <a:t>Points forts :</a:t>
            </a:r>
          </a:p>
          <a:p>
            <a:pPr marL="742950" lvl="1" indent="-285750">
              <a:buFont typeface="Arial" panose="020B0604020202020204" pitchFamily="34" charset="0"/>
              <a:buChar char="•"/>
            </a:pPr>
            <a:r>
              <a:rPr lang="en-CA" sz="1600" dirty="0">
                <a:solidFill>
                  <a:schemeClr val="bg1"/>
                </a:solidFill>
                <a:sym typeface="Wingdings" panose="05000000000000000000" pitchFamily="2" charset="2"/>
              </a:rPr>
              <a:t>Utilisation du </a:t>
            </a:r>
            <a:r>
              <a:rPr lang="fr-FR" sz="1600" i="1" dirty="0">
                <a:solidFill>
                  <a:schemeClr val="bg1"/>
                </a:solidFill>
                <a:sym typeface="Wingdings" panose="05000000000000000000" pitchFamily="2" charset="2"/>
              </a:rPr>
              <a:t>Cochrane </a:t>
            </a:r>
            <a:r>
              <a:rPr lang="fr-FR" sz="1600" i="1" dirty="0" err="1">
                <a:solidFill>
                  <a:schemeClr val="bg1"/>
                </a:solidFill>
                <a:sym typeface="Wingdings" panose="05000000000000000000" pitchFamily="2" charset="2"/>
              </a:rPr>
              <a:t>Handbook</a:t>
            </a:r>
            <a:r>
              <a:rPr lang="fr-FR" sz="1600" i="1" dirty="0">
                <a:solidFill>
                  <a:schemeClr val="bg1"/>
                </a:solidFill>
                <a:sym typeface="Wingdings" panose="05000000000000000000" pitchFamily="2" charset="2"/>
              </a:rPr>
              <a:t> for </a:t>
            </a:r>
            <a:r>
              <a:rPr lang="fr-FR" sz="1600" i="1" dirty="0" err="1">
                <a:solidFill>
                  <a:schemeClr val="bg1"/>
                </a:solidFill>
                <a:sym typeface="Wingdings" panose="05000000000000000000" pitchFamily="2" charset="2"/>
              </a:rPr>
              <a:t>Systematic</a:t>
            </a:r>
            <a:r>
              <a:rPr lang="fr-FR" sz="1600" i="1" dirty="0">
                <a:solidFill>
                  <a:schemeClr val="bg1"/>
                </a:solidFill>
                <a:sym typeface="Wingdings" panose="05000000000000000000" pitchFamily="2" charset="2"/>
              </a:rPr>
              <a:t> </a:t>
            </a:r>
            <a:r>
              <a:rPr lang="fr-FR" sz="1600" i="1" dirty="0" err="1">
                <a:solidFill>
                  <a:schemeClr val="bg1"/>
                </a:solidFill>
                <a:sym typeface="Wingdings" panose="05000000000000000000" pitchFamily="2" charset="2"/>
              </a:rPr>
              <a:t>Reviews</a:t>
            </a:r>
            <a:r>
              <a:rPr lang="fr-FR" sz="1600" i="1" dirty="0">
                <a:solidFill>
                  <a:schemeClr val="bg1"/>
                </a:solidFill>
                <a:sym typeface="Wingdings" panose="05000000000000000000" pitchFamily="2" charset="2"/>
              </a:rPr>
              <a:t> of Interventions</a:t>
            </a:r>
            <a:r>
              <a:rPr lang="fr-FR" sz="1600" dirty="0">
                <a:solidFill>
                  <a:schemeClr val="bg1"/>
                </a:solidFill>
                <a:sym typeface="Wingdings" panose="05000000000000000000" pitchFamily="2" charset="2"/>
              </a:rPr>
              <a:t> afin d’évaluer la qualité et les risque de biais de leurs articles  Ressource reconnue et accessible gratuitement</a:t>
            </a:r>
          </a:p>
          <a:p>
            <a:pPr marL="742950" lvl="1" indent="-285750">
              <a:buFont typeface="Arial" panose="020B0604020202020204" pitchFamily="34" charset="0"/>
              <a:buChar char="•"/>
            </a:pPr>
            <a:r>
              <a:rPr lang="fr-FR" sz="1600" dirty="0">
                <a:solidFill>
                  <a:schemeClr val="bg1"/>
                </a:solidFill>
                <a:sym typeface="Wingdings" panose="05000000000000000000" pitchFamily="2" charset="2"/>
              </a:rPr>
              <a:t>Bon repérage des biais potentiels dans les études (biais de détection, d’attrition, de pertes au suivi, de financement, etc.)</a:t>
            </a:r>
          </a:p>
          <a:p>
            <a:pPr marL="742950" lvl="1"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Points </a:t>
            </a:r>
            <a:r>
              <a:rPr lang="en-CA" sz="1600" dirty="0" err="1">
                <a:solidFill>
                  <a:schemeClr val="bg1"/>
                </a:solidFill>
              </a:rPr>
              <a:t>faibles</a:t>
            </a:r>
            <a:endParaRPr lang="en-CA" sz="1600" dirty="0">
              <a:solidFill>
                <a:schemeClr val="bg1"/>
              </a:solidFill>
            </a:endParaRPr>
          </a:p>
          <a:p>
            <a:pPr marL="742950" lvl="1" indent="-285750">
              <a:buFont typeface="Arial" panose="020B0604020202020204" pitchFamily="34" charset="0"/>
              <a:buChar char="•"/>
            </a:pPr>
            <a:r>
              <a:rPr lang="en-CA" sz="1600" dirty="0" err="1">
                <a:solidFill>
                  <a:schemeClr val="bg1"/>
                </a:solidFill>
              </a:rPr>
              <a:t>Peu</a:t>
            </a:r>
            <a:r>
              <a:rPr lang="en-CA" sz="1600" dirty="0">
                <a:solidFill>
                  <a:schemeClr val="bg1"/>
                </a:solidFill>
              </a:rPr>
              <a:t> </a:t>
            </a:r>
            <a:r>
              <a:rPr lang="en-CA" sz="1600" dirty="0" err="1">
                <a:solidFill>
                  <a:schemeClr val="bg1"/>
                </a:solidFill>
              </a:rPr>
              <a:t>d’explications</a:t>
            </a:r>
            <a:r>
              <a:rPr lang="en-CA" sz="1600" dirty="0">
                <a:solidFill>
                  <a:schemeClr val="bg1"/>
                </a:solidFill>
              </a:rPr>
              <a:t> </a:t>
            </a:r>
            <a:r>
              <a:rPr lang="en-CA" sz="1600" dirty="0" err="1">
                <a:solidFill>
                  <a:schemeClr val="bg1"/>
                </a:solidFill>
              </a:rPr>
              <a:t>données</a:t>
            </a:r>
            <a:r>
              <a:rPr lang="en-CA" sz="1600" dirty="0">
                <a:solidFill>
                  <a:schemeClr val="bg1"/>
                </a:solidFill>
              </a:rPr>
              <a:t> sur la </a:t>
            </a:r>
            <a:r>
              <a:rPr lang="en-CA" sz="1600" dirty="0" err="1">
                <a:solidFill>
                  <a:schemeClr val="bg1"/>
                </a:solidFill>
              </a:rPr>
              <a:t>méthodologie</a:t>
            </a:r>
            <a:r>
              <a:rPr lang="en-CA" sz="1600" dirty="0">
                <a:solidFill>
                  <a:schemeClr val="bg1"/>
                </a:solidFill>
              </a:rPr>
              <a:t> des auteurs </a:t>
            </a:r>
            <a:r>
              <a:rPr lang="en-CA" sz="1600" dirty="0">
                <a:solidFill>
                  <a:schemeClr val="bg1"/>
                </a:solidFill>
                <a:sym typeface="Wingdings" panose="05000000000000000000" pitchFamily="2" charset="2"/>
              </a:rPr>
              <a:t> non reproductible ce qui </a:t>
            </a:r>
            <a:r>
              <a:rPr lang="en-CA" sz="1600" dirty="0" err="1">
                <a:solidFill>
                  <a:schemeClr val="bg1"/>
                </a:solidFill>
                <a:sym typeface="Wingdings" panose="05000000000000000000" pitchFamily="2" charset="2"/>
              </a:rPr>
              <a:t>n’exclut</a:t>
            </a:r>
            <a:r>
              <a:rPr lang="en-CA" sz="1600" dirty="0">
                <a:solidFill>
                  <a:schemeClr val="bg1"/>
                </a:solidFill>
                <a:sym typeface="Wingdings" panose="05000000000000000000" pitchFamily="2" charset="2"/>
              </a:rPr>
              <a:t> pas un </a:t>
            </a:r>
            <a:r>
              <a:rPr lang="en-CA" sz="1600" dirty="0" err="1">
                <a:solidFill>
                  <a:schemeClr val="bg1"/>
                </a:solidFill>
                <a:sym typeface="Wingdings" panose="05000000000000000000" pitchFamily="2" charset="2"/>
              </a:rPr>
              <a:t>biais</a:t>
            </a:r>
            <a:r>
              <a:rPr lang="en-CA" sz="1600" dirty="0">
                <a:solidFill>
                  <a:schemeClr val="bg1"/>
                </a:solidFill>
                <a:sym typeface="Wingdings" panose="05000000000000000000" pitchFamily="2" charset="2"/>
              </a:rPr>
              <a:t> de selection de la part des </a:t>
            </a:r>
            <a:r>
              <a:rPr lang="en-CA" sz="1600" dirty="0" err="1">
                <a:solidFill>
                  <a:schemeClr val="bg1"/>
                </a:solidFill>
                <a:sym typeface="Wingdings" panose="05000000000000000000" pitchFamily="2" charset="2"/>
              </a:rPr>
              <a:t>chercheurs</a:t>
            </a:r>
            <a:endParaRPr lang="en-CA" sz="1600" dirty="0">
              <a:solidFill>
                <a:schemeClr val="bg1"/>
              </a:solidFill>
              <a:sym typeface="Wingdings" panose="05000000000000000000" pitchFamily="2" charset="2"/>
            </a:endParaRPr>
          </a:p>
          <a:p>
            <a:pPr marL="742950" lvl="1" indent="-285750">
              <a:buFont typeface="Arial" panose="020B0604020202020204" pitchFamily="34" charset="0"/>
              <a:buChar char="•"/>
            </a:pPr>
            <a:r>
              <a:rPr lang="en-CA" sz="1600" dirty="0" err="1">
                <a:solidFill>
                  <a:schemeClr val="bg1"/>
                </a:solidFill>
                <a:sym typeface="Wingdings" panose="05000000000000000000" pitchFamily="2" charset="2"/>
              </a:rPr>
              <a:t>Critères</a:t>
            </a:r>
            <a:r>
              <a:rPr lang="en-CA" sz="1600" dirty="0">
                <a:solidFill>
                  <a:schemeClr val="bg1"/>
                </a:solidFill>
                <a:sym typeface="Wingdings" panose="05000000000000000000" pitchFamily="2" charset="2"/>
              </a:rPr>
              <a:t> </a:t>
            </a:r>
            <a:r>
              <a:rPr lang="en-CA" sz="1600" dirty="0" err="1">
                <a:solidFill>
                  <a:schemeClr val="bg1"/>
                </a:solidFill>
                <a:sym typeface="Wingdings" panose="05000000000000000000" pitchFamily="2" charset="2"/>
              </a:rPr>
              <a:t>d’inclusion</a:t>
            </a:r>
            <a:r>
              <a:rPr lang="en-CA" sz="1600" dirty="0">
                <a:solidFill>
                  <a:schemeClr val="bg1"/>
                </a:solidFill>
                <a:sym typeface="Wingdings" panose="05000000000000000000" pitchFamily="2" charset="2"/>
              </a:rPr>
              <a:t> et exclusion </a:t>
            </a:r>
            <a:r>
              <a:rPr lang="en-CA" sz="1600" dirty="0" err="1">
                <a:solidFill>
                  <a:schemeClr val="bg1"/>
                </a:solidFill>
                <a:sym typeface="Wingdings" panose="05000000000000000000" pitchFamily="2" charset="2"/>
              </a:rPr>
              <a:t>peu</a:t>
            </a:r>
            <a:r>
              <a:rPr lang="en-CA" sz="1600" dirty="0">
                <a:solidFill>
                  <a:schemeClr val="bg1"/>
                </a:solidFill>
                <a:sym typeface="Wingdings" panose="05000000000000000000" pitchFamily="2" charset="2"/>
              </a:rPr>
              <a:t> </a:t>
            </a:r>
            <a:r>
              <a:rPr lang="en-CA" sz="1600" dirty="0" err="1">
                <a:solidFill>
                  <a:schemeClr val="bg1"/>
                </a:solidFill>
                <a:sym typeface="Wingdings" panose="05000000000000000000" pitchFamily="2" charset="2"/>
              </a:rPr>
              <a:t>élaborés</a:t>
            </a:r>
            <a:r>
              <a:rPr lang="en-CA" sz="1600" dirty="0">
                <a:solidFill>
                  <a:schemeClr val="bg1"/>
                </a:solidFill>
                <a:sym typeface="Wingdings" panose="05000000000000000000" pitchFamily="2" charset="2"/>
              </a:rPr>
              <a:t> et </a:t>
            </a:r>
            <a:r>
              <a:rPr lang="en-CA" sz="1600" dirty="0" err="1">
                <a:solidFill>
                  <a:schemeClr val="bg1"/>
                </a:solidFill>
                <a:sym typeface="Wingdings" panose="05000000000000000000" pitchFamily="2" charset="2"/>
              </a:rPr>
              <a:t>arbitraires</a:t>
            </a:r>
            <a:endParaRPr lang="en-CA" sz="1600" dirty="0">
              <a:solidFill>
                <a:schemeClr val="bg1"/>
              </a:solidFill>
              <a:sym typeface="Wingdings" panose="05000000000000000000" pitchFamily="2" charset="2"/>
            </a:endParaRPr>
          </a:p>
          <a:p>
            <a:pPr marL="742950" lvl="1" indent="-285750">
              <a:buFont typeface="Arial" panose="020B0604020202020204" pitchFamily="34" charset="0"/>
              <a:buChar char="•"/>
            </a:pPr>
            <a:r>
              <a:rPr lang="en-CA" sz="1600" dirty="0">
                <a:solidFill>
                  <a:schemeClr val="bg1"/>
                </a:solidFill>
                <a:sym typeface="Wingdings" panose="05000000000000000000" pitchFamily="2" charset="2"/>
              </a:rPr>
              <a:t>Pas </a:t>
            </a:r>
            <a:r>
              <a:rPr lang="en-CA" sz="1600" dirty="0" err="1">
                <a:solidFill>
                  <a:schemeClr val="bg1"/>
                </a:solidFill>
                <a:sym typeface="Wingdings" panose="05000000000000000000" pitchFamily="2" charset="2"/>
              </a:rPr>
              <a:t>d’information</a:t>
            </a:r>
            <a:r>
              <a:rPr lang="en-CA" sz="1600" dirty="0">
                <a:solidFill>
                  <a:schemeClr val="bg1"/>
                </a:solidFill>
                <a:sym typeface="Wingdings" panose="05000000000000000000" pitchFamily="2" charset="2"/>
              </a:rPr>
              <a:t> sur la definition de la </a:t>
            </a:r>
            <a:r>
              <a:rPr lang="en-CA" sz="1600" dirty="0" err="1">
                <a:solidFill>
                  <a:schemeClr val="bg1"/>
                </a:solidFill>
                <a:sym typeface="Wingdings" panose="05000000000000000000" pitchFamily="2" charset="2"/>
              </a:rPr>
              <a:t>diarrhée</a:t>
            </a:r>
            <a:r>
              <a:rPr lang="en-CA" sz="1600" dirty="0">
                <a:solidFill>
                  <a:schemeClr val="bg1"/>
                </a:solidFill>
                <a:sym typeface="Wingdings" panose="05000000000000000000" pitchFamily="2" charset="2"/>
              </a:rPr>
              <a:t>  études </a:t>
            </a:r>
            <a:r>
              <a:rPr lang="en-CA" sz="1600" dirty="0" err="1">
                <a:solidFill>
                  <a:schemeClr val="bg1"/>
                </a:solidFill>
                <a:sym typeface="Wingdings" panose="05000000000000000000" pitchFamily="2" charset="2"/>
              </a:rPr>
              <a:t>incluses</a:t>
            </a:r>
            <a:r>
              <a:rPr lang="en-CA" sz="1600" dirty="0">
                <a:solidFill>
                  <a:schemeClr val="bg1"/>
                </a:solidFill>
                <a:sym typeface="Wingdings" panose="05000000000000000000" pitchFamily="2" charset="2"/>
              </a:rPr>
              <a:t> </a:t>
            </a:r>
            <a:r>
              <a:rPr lang="en-CA" sz="1600" dirty="0" err="1">
                <a:solidFill>
                  <a:schemeClr val="bg1"/>
                </a:solidFill>
                <a:sym typeface="Wingdings" panose="05000000000000000000" pitchFamily="2" charset="2"/>
              </a:rPr>
              <a:t>pouvant</a:t>
            </a:r>
            <a:r>
              <a:rPr lang="en-CA" sz="1600" dirty="0">
                <a:solidFill>
                  <a:schemeClr val="bg1"/>
                </a:solidFill>
                <a:sym typeface="Wingdings" panose="05000000000000000000" pitchFamily="2" charset="2"/>
              </a:rPr>
              <a:t> </a:t>
            </a:r>
            <a:r>
              <a:rPr lang="en-CA" sz="1600" dirty="0" err="1">
                <a:solidFill>
                  <a:schemeClr val="bg1"/>
                </a:solidFill>
                <a:sym typeface="Wingdings" panose="05000000000000000000" pitchFamily="2" charset="2"/>
              </a:rPr>
              <a:t>avoir</a:t>
            </a:r>
            <a:r>
              <a:rPr lang="en-CA" sz="1600" dirty="0">
                <a:solidFill>
                  <a:schemeClr val="bg1"/>
                </a:solidFill>
                <a:sym typeface="Wingdings" panose="05000000000000000000" pitchFamily="2" charset="2"/>
              </a:rPr>
              <a:t> des </a:t>
            </a:r>
            <a:r>
              <a:rPr lang="en-CA" sz="1600" dirty="0" err="1">
                <a:solidFill>
                  <a:schemeClr val="bg1"/>
                </a:solidFill>
                <a:sym typeface="Wingdings" panose="05000000000000000000" pitchFamily="2" charset="2"/>
              </a:rPr>
              <a:t>critères</a:t>
            </a:r>
            <a:r>
              <a:rPr lang="en-CA" sz="1600" dirty="0">
                <a:solidFill>
                  <a:schemeClr val="bg1"/>
                </a:solidFill>
                <a:sym typeface="Wingdings" panose="05000000000000000000" pitchFamily="2" charset="2"/>
              </a:rPr>
              <a:t> </a:t>
            </a:r>
            <a:r>
              <a:rPr lang="en-CA" sz="1600" dirty="0" err="1">
                <a:solidFill>
                  <a:schemeClr val="bg1"/>
                </a:solidFill>
                <a:sym typeface="Wingdings" panose="05000000000000000000" pitchFamily="2" charset="2"/>
              </a:rPr>
              <a:t>différents</a:t>
            </a:r>
            <a:endParaRPr lang="en-CA" sz="1600" dirty="0">
              <a:solidFill>
                <a:schemeClr val="bg1"/>
              </a:solidFill>
              <a:sym typeface="Wingdings" panose="05000000000000000000" pitchFamily="2" charset="2"/>
            </a:endParaRPr>
          </a:p>
          <a:p>
            <a:pPr marL="742950" lvl="1" indent="-285750">
              <a:buFont typeface="Arial" panose="020B0604020202020204" pitchFamily="34" charset="0"/>
              <a:buChar char="•"/>
            </a:pPr>
            <a:endParaRPr lang="fr-FR" sz="1600" dirty="0">
              <a:solidFill>
                <a:schemeClr val="bg1"/>
              </a:solidFill>
              <a:sym typeface="Wingdings" panose="05000000000000000000" pitchFamily="2" charset="2"/>
            </a:endParaRPr>
          </a:p>
          <a:p>
            <a:pPr marL="285750" indent="-285750">
              <a:buFont typeface="Arial" panose="020B0604020202020204" pitchFamily="34" charset="0"/>
              <a:buChar char="•"/>
            </a:pPr>
            <a:r>
              <a:rPr lang="fr-FR" sz="1600" dirty="0">
                <a:solidFill>
                  <a:schemeClr val="bg1"/>
                </a:solidFill>
                <a:sym typeface="Wingdings" panose="05000000000000000000" pitchFamily="2" charset="2"/>
              </a:rPr>
              <a:t>Hétérogénéité importante entre les études, notée par les auteurs eux-mêmes non expliquée par les analyses de sensibilité et de sous-groupe  résultats demeurent statistiquement significatifs</a:t>
            </a:r>
          </a:p>
          <a:p>
            <a:pPr marL="285750" indent="-285750">
              <a:buFont typeface="Arial" panose="020B0604020202020204" pitchFamily="34" charset="0"/>
              <a:buChar char="•"/>
            </a:pPr>
            <a:r>
              <a:rPr lang="fr-FR" sz="1600" dirty="0">
                <a:solidFill>
                  <a:schemeClr val="bg1"/>
                </a:solidFill>
              </a:rPr>
              <a:t>Cette méta-analyse permet de répondre à mon PICO et montrant un effet bénéfique des probiotiques sur la DAA, sans être dangereux pour nous</a:t>
            </a:r>
            <a:endParaRPr lang="en-CA" sz="1600" dirty="0">
              <a:solidFill>
                <a:schemeClr val="bg1"/>
              </a:solidFill>
            </a:endParaRPr>
          </a:p>
        </p:txBody>
      </p:sp>
      <p:pic>
        <p:nvPicPr>
          <p:cNvPr id="7" name="Image 6">
            <a:extLst>
              <a:ext uri="{FF2B5EF4-FFF2-40B4-BE49-F238E27FC236}">
                <a16:creationId xmlns:a16="http://schemas.microsoft.com/office/drawing/2014/main" id="{29CBEC0E-27D7-8498-1625-1D759138A616}"/>
              </a:ext>
            </a:extLst>
          </p:cNvPr>
          <p:cNvPicPr>
            <a:picLocks noChangeAspect="1"/>
          </p:cNvPicPr>
          <p:nvPr/>
        </p:nvPicPr>
        <p:blipFill>
          <a:blip r:embed="rId3"/>
          <a:stretch>
            <a:fillRect/>
          </a:stretch>
        </p:blipFill>
        <p:spPr>
          <a:xfrm>
            <a:off x="8406543" y="1485533"/>
            <a:ext cx="3682303" cy="1597290"/>
          </a:xfrm>
          <a:prstGeom prst="rect">
            <a:avLst/>
          </a:prstGeom>
        </p:spPr>
      </p:pic>
    </p:spTree>
    <p:extLst>
      <p:ext uri="{BB962C8B-B14F-4D97-AF65-F5344CB8AC3E}">
        <p14:creationId xmlns:p14="http://schemas.microsoft.com/office/powerpoint/2010/main" val="406810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323FB-427E-4A8D-B473-AB0657D8D23B}"/>
              </a:ext>
            </a:extLst>
          </p:cNvPr>
          <p:cNvSpPr>
            <a:spLocks noGrp="1"/>
          </p:cNvSpPr>
          <p:nvPr>
            <p:ph type="title"/>
          </p:nvPr>
        </p:nvSpPr>
        <p:spPr>
          <a:xfrm>
            <a:off x="241300" y="567977"/>
            <a:ext cx="11214100" cy="535531"/>
          </a:xfrm>
        </p:spPr>
        <p:txBody>
          <a:bodyPr/>
          <a:lstStyle/>
          <a:p>
            <a:r>
              <a:rPr lang="en-US" dirty="0" err="1"/>
              <a:t>Résultats</a:t>
            </a:r>
            <a:r>
              <a:rPr lang="en-US" dirty="0"/>
              <a:t> étude #2</a:t>
            </a:r>
          </a:p>
        </p:txBody>
      </p:sp>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
        <p:nvSpPr>
          <p:cNvPr id="3" name="ZoneTexte 2">
            <a:extLst>
              <a:ext uri="{FF2B5EF4-FFF2-40B4-BE49-F238E27FC236}">
                <a16:creationId xmlns:a16="http://schemas.microsoft.com/office/drawing/2014/main" id="{E2CEDA0E-C2FB-D6A0-C33C-32AE11849D6C}"/>
              </a:ext>
            </a:extLst>
          </p:cNvPr>
          <p:cNvSpPr txBox="1"/>
          <p:nvPr/>
        </p:nvSpPr>
        <p:spPr>
          <a:xfrm>
            <a:off x="400834" y="1417221"/>
            <a:ext cx="8518694" cy="5016758"/>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chemeClr val="bg1"/>
                </a:solidFill>
              </a:rPr>
              <a:t>Chez les personnes qui prennent des probiotiques, on obtient un RR global de 0.63 (0.54 – 0.73) d’avoir une DAA, lorsqu’on combine les 42 études.</a:t>
            </a:r>
          </a:p>
          <a:p>
            <a:pPr marL="285750" indent="-285750">
              <a:buFont typeface="Arial" panose="020B0604020202020204" pitchFamily="34" charset="0"/>
              <a:buChar char="•"/>
            </a:pPr>
            <a:r>
              <a:rPr lang="fr-FR" sz="1600" dirty="0">
                <a:solidFill>
                  <a:schemeClr val="bg1"/>
                </a:solidFill>
              </a:rPr>
              <a:t>6 études avec bas de risque de biais avec RR = 0.78 (0.57 – 1.07)</a:t>
            </a:r>
          </a:p>
          <a:p>
            <a:pPr marL="285750" indent="-285750">
              <a:buFont typeface="Arial" panose="020B0604020202020204" pitchFamily="34" charset="0"/>
              <a:buChar char="•"/>
            </a:pPr>
            <a:r>
              <a:rPr lang="fr-FR" sz="1600" dirty="0">
                <a:solidFill>
                  <a:schemeClr val="bg1"/>
                </a:solidFill>
              </a:rPr>
              <a:t>36 études avec un haut risque ou un risque indéterminé de biais avec un RR de 0.59 (0.50 – 0.70).</a:t>
            </a:r>
          </a:p>
          <a:p>
            <a:pPr marL="285750" indent="-285750">
              <a:buFont typeface="Arial" panose="020B0604020202020204" pitchFamily="34" charset="0"/>
              <a:buChar char="•"/>
            </a:pPr>
            <a:r>
              <a:rPr lang="fr-FR" sz="1600" dirty="0">
                <a:solidFill>
                  <a:schemeClr val="bg1"/>
                </a:solidFill>
              </a:rPr>
              <a:t>Pas de différence de risque statistiquement significatif chez les personnes avec un risque de base faible de DAA </a:t>
            </a:r>
          </a:p>
          <a:p>
            <a:pPr marL="285750" indent="-285750">
              <a:buFont typeface="Arial" panose="020B0604020202020204" pitchFamily="34" charset="0"/>
              <a:buChar char="•"/>
            </a:pPr>
            <a:r>
              <a:rPr lang="fr-FR" sz="1600" dirty="0">
                <a:solidFill>
                  <a:schemeClr val="bg1"/>
                </a:solidFill>
              </a:rPr>
              <a:t>RR de 0.61 (0.48 – 0.78) chez ceux avec un risque de base modéré de DAA.</a:t>
            </a:r>
          </a:p>
          <a:p>
            <a:pPr marL="285750" indent="-285750">
              <a:buFont typeface="Arial" panose="020B0604020202020204" pitchFamily="34" charset="0"/>
              <a:buChar char="•"/>
            </a:pPr>
            <a:r>
              <a:rPr lang="fr-FR" sz="1600" dirty="0">
                <a:solidFill>
                  <a:schemeClr val="bg1"/>
                </a:solidFill>
              </a:rPr>
              <a:t>RR de 0.55 (0.46 – 0.66) chez ceux avec un risque de base élevé de DAA.</a:t>
            </a:r>
          </a:p>
          <a:p>
            <a:pPr marL="285750" indent="-285750">
              <a:buFont typeface="Arial" panose="020B0604020202020204" pitchFamily="34" charset="0"/>
              <a:buChar char="•"/>
            </a:pPr>
            <a:r>
              <a:rPr lang="fr-FR" sz="1600" dirty="0">
                <a:solidFill>
                  <a:schemeClr val="bg1"/>
                </a:solidFill>
              </a:rPr>
              <a:t>Limitations identifiées :</a:t>
            </a:r>
          </a:p>
          <a:p>
            <a:pPr marL="742950" lvl="1" indent="-285750">
              <a:buFont typeface="Arial" panose="020B0604020202020204" pitchFamily="34" charset="0"/>
              <a:buChar char="•"/>
            </a:pPr>
            <a:r>
              <a:rPr lang="fr-FR" sz="1600" dirty="0">
                <a:solidFill>
                  <a:schemeClr val="bg1"/>
                </a:solidFill>
              </a:rPr>
              <a:t>La seule issue mesurée était l’incidence de la diarrhée.</a:t>
            </a:r>
          </a:p>
          <a:p>
            <a:pPr marL="742950" lvl="1" indent="-285750">
              <a:buFont typeface="Arial" panose="020B0604020202020204" pitchFamily="34" charset="0"/>
              <a:buChar char="•"/>
            </a:pPr>
            <a:r>
              <a:rPr lang="fr-FR" sz="1600" dirty="0">
                <a:solidFill>
                  <a:schemeClr val="bg1"/>
                </a:solidFill>
              </a:rPr>
              <a:t>L’utilité clinique aurait pu être améliorée en analysant la durée de la DAA, la sévérité de la diarrhée, le besoin d’hospitalisation et les mesures de qualité de vie.</a:t>
            </a:r>
          </a:p>
          <a:p>
            <a:pPr marL="742950" lvl="1" indent="-285750">
              <a:buFont typeface="Arial" panose="020B0604020202020204" pitchFamily="34" charset="0"/>
              <a:buChar char="•"/>
            </a:pPr>
            <a:r>
              <a:rPr lang="fr-FR" sz="1600" dirty="0">
                <a:solidFill>
                  <a:schemeClr val="bg1"/>
                </a:solidFill>
              </a:rPr>
              <a:t>Des analyses en sous-groupe selon le type d’ATB auraient été utiles mais impossible car plusieurs études ne mentionnaient pas les types d’ATB utilisés.</a:t>
            </a:r>
          </a:p>
          <a:p>
            <a:pPr marL="285750" indent="-285750">
              <a:buFont typeface="Arial" panose="020B0604020202020204" pitchFamily="34" charset="0"/>
              <a:buChar char="•"/>
            </a:pPr>
            <a:r>
              <a:rPr lang="fr-FR" sz="1600" dirty="0">
                <a:solidFill>
                  <a:schemeClr val="bg1"/>
                </a:solidFill>
              </a:rPr>
              <a:t>Signification clinique :</a:t>
            </a:r>
          </a:p>
          <a:p>
            <a:pPr marL="742950" lvl="1" indent="-285750">
              <a:buFont typeface="Arial" panose="020B0604020202020204" pitchFamily="34" charset="0"/>
              <a:buChar char="•"/>
            </a:pPr>
            <a:r>
              <a:rPr lang="fr-FR" sz="1600" dirty="0">
                <a:solidFill>
                  <a:schemeClr val="bg1"/>
                </a:solidFill>
              </a:rPr>
              <a:t>Effet protecteur modéré des probiotiques pour la prévention de la DAA.</a:t>
            </a:r>
          </a:p>
          <a:p>
            <a:pPr marL="742950" lvl="1" indent="-285750">
              <a:buFont typeface="Arial" panose="020B0604020202020204" pitchFamily="34" charset="0"/>
              <a:buChar char="•"/>
            </a:pPr>
            <a:r>
              <a:rPr lang="fr-FR" sz="1600" dirty="0">
                <a:solidFill>
                  <a:schemeClr val="bg1"/>
                </a:solidFill>
              </a:rPr>
              <a:t>NNT = 20</a:t>
            </a:r>
          </a:p>
          <a:p>
            <a:pPr marL="285750" indent="-285750">
              <a:buFont typeface="Arial" panose="020B0604020202020204" pitchFamily="34" charset="0"/>
              <a:buChar char="•"/>
            </a:pPr>
            <a:endParaRPr lang="fr-FR" sz="1600" dirty="0">
              <a:solidFill>
                <a:schemeClr val="bg1"/>
              </a:solidFill>
            </a:endParaRPr>
          </a:p>
          <a:p>
            <a:pPr marL="285750" indent="-285750">
              <a:buFont typeface="Arial" panose="020B0604020202020204" pitchFamily="34" charset="0"/>
              <a:buChar char="•"/>
            </a:pPr>
            <a:endParaRPr lang="en-CA" sz="1600" dirty="0">
              <a:solidFill>
                <a:schemeClr val="bg1"/>
              </a:solidFill>
            </a:endParaRPr>
          </a:p>
        </p:txBody>
      </p:sp>
      <p:pic>
        <p:nvPicPr>
          <p:cNvPr id="9" name="Image 8">
            <a:extLst>
              <a:ext uri="{FF2B5EF4-FFF2-40B4-BE49-F238E27FC236}">
                <a16:creationId xmlns:a16="http://schemas.microsoft.com/office/drawing/2014/main" id="{27835E6F-9270-43EC-0794-716F737FB378}"/>
              </a:ext>
            </a:extLst>
          </p:cNvPr>
          <p:cNvPicPr>
            <a:picLocks noChangeAspect="1"/>
          </p:cNvPicPr>
          <p:nvPr/>
        </p:nvPicPr>
        <p:blipFill>
          <a:blip r:embed="rId3"/>
          <a:stretch>
            <a:fillRect/>
          </a:stretch>
        </p:blipFill>
        <p:spPr>
          <a:xfrm>
            <a:off x="8919528" y="1417221"/>
            <a:ext cx="3182787" cy="2494347"/>
          </a:xfrm>
          <a:prstGeom prst="rect">
            <a:avLst/>
          </a:prstGeom>
        </p:spPr>
      </p:pic>
    </p:spTree>
    <p:extLst>
      <p:ext uri="{BB962C8B-B14F-4D97-AF65-F5344CB8AC3E}">
        <p14:creationId xmlns:p14="http://schemas.microsoft.com/office/powerpoint/2010/main" val="155581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2989</TotalTime>
  <Words>3083</Words>
  <Application>Microsoft Office PowerPoint</Application>
  <PresentationFormat>Grand écran</PresentationFormat>
  <Paragraphs>209</Paragraphs>
  <Slides>16</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Trade Gothic LT Pro</vt:lpstr>
      <vt:lpstr>Arial</vt:lpstr>
      <vt:lpstr>Calibri</vt:lpstr>
      <vt:lpstr>Trebuchet MS</vt:lpstr>
      <vt:lpstr>Thème Office</vt:lpstr>
      <vt:lpstr>L’utilisation des probiotiques pour prévenir la diarrhée associée aux antibiotiques</vt:lpstr>
      <vt:lpstr>Saviez-vous que…</vt:lpstr>
      <vt:lpstr>Introduction</vt:lpstr>
      <vt:lpstr>Méthodologie</vt:lpstr>
      <vt:lpstr>Méthodologie</vt:lpstr>
      <vt:lpstr>Méthodologie</vt:lpstr>
      <vt:lpstr>Résultats étude #1</vt:lpstr>
      <vt:lpstr>Discussion étude #1</vt:lpstr>
      <vt:lpstr>Résultats étude #2</vt:lpstr>
      <vt:lpstr>Discussion étude #2</vt:lpstr>
      <vt:lpstr>Résultats étude #3</vt:lpstr>
      <vt:lpstr>Discussion étude #3</vt:lpstr>
      <vt:lpstr>Conclusion</vt:lpstr>
      <vt:lpstr>Références</vt:lpstr>
      <vt:lpstr>Références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L’utilisation des probiotiques pour prévenir la diarrhée associée aux antibiotiques</dc:title>
  <dc:creator>youcef-hamza benamer</dc:creator>
  <cp:lastModifiedBy>youcef-hamza benamer</cp:lastModifiedBy>
  <cp:revision>15</cp:revision>
  <dcterms:created xsi:type="dcterms:W3CDTF">2023-05-08T22:25:26Z</dcterms:created>
  <dcterms:modified xsi:type="dcterms:W3CDTF">2023-05-29T03:54:05Z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