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65" r:id="rId3"/>
    <p:sldId id="324" r:id="rId4"/>
    <p:sldId id="332" r:id="rId5"/>
    <p:sldId id="299" r:id="rId6"/>
    <p:sldId id="333" r:id="rId7"/>
    <p:sldId id="363" r:id="rId8"/>
    <p:sldId id="368" r:id="rId9"/>
    <p:sldId id="366" r:id="rId10"/>
    <p:sldId id="362" r:id="rId11"/>
    <p:sldId id="373" r:id="rId12"/>
    <p:sldId id="375" r:id="rId13"/>
    <p:sldId id="374" r:id="rId14"/>
    <p:sldId id="376" r:id="rId15"/>
    <p:sldId id="377" r:id="rId16"/>
    <p:sldId id="378" r:id="rId17"/>
    <p:sldId id="379" r:id="rId18"/>
    <p:sldId id="336" r:id="rId19"/>
    <p:sldId id="339" r:id="rId20"/>
    <p:sldId id="338" r:id="rId21"/>
    <p:sldId id="29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27"/>
  </p:normalViewPr>
  <p:slideViewPr>
    <p:cSldViewPr snapToGrid="0" snapToObjects="1">
      <p:cViewPr varScale="1">
        <p:scale>
          <a:sx n="93" d="100"/>
          <a:sy n="93" d="100"/>
        </p:scale>
        <p:origin x="216"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C0927-AB41-D74A-9FE3-D16A372B5F01}" type="datetimeFigureOut">
              <a:rPr lang="fr-FR" smtClean="0"/>
              <a:t>25/05/2023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AB481-F047-EE41-A555-148BAFB5D164}" type="slidenum">
              <a:rPr lang="fr-FR" smtClean="0"/>
              <a:t>‹n°›</a:t>
            </a:fld>
            <a:endParaRPr lang="fr-FR"/>
          </a:p>
        </p:txBody>
      </p:sp>
    </p:spTree>
    <p:extLst>
      <p:ext uri="{BB962C8B-B14F-4D97-AF65-F5344CB8AC3E}">
        <p14:creationId xmlns:p14="http://schemas.microsoft.com/office/powerpoint/2010/main" val="5195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dirty="0">
                <a:solidFill>
                  <a:srgbClr val="3C4245"/>
                </a:solidFill>
                <a:effectLst/>
                <a:latin typeface="Helvetica" pitchFamily="2" charset="0"/>
              </a:rPr>
              <a:t>La résistance aux antibiotiques est un phénomène naturel, mais le mauvais usage de ces médicaments chez l’homme et l’animal accélère le processus.</a:t>
            </a:r>
          </a:p>
          <a:p>
            <a:endParaRPr lang="fr-FR" sz="1600" b="1" dirty="0">
              <a:latin typeface="Helvetica" pitchFamily="2" charset="0"/>
              <a:cs typeface="Arial" panose="020B0604020202020204" pitchFamily="34" charset="0"/>
            </a:endParaRPr>
          </a:p>
          <a:p>
            <a:r>
              <a:rPr lang="fr-FR" sz="1200" b="1" dirty="0">
                <a:latin typeface="Helvetica" pitchFamily="2" charset="0"/>
                <a:cs typeface="Arial" panose="020B0604020202020204" pitchFamily="34" charset="0"/>
              </a:rPr>
              <a:t>Discordance entre les durées de TX dans les centres tertiaires vs ailleurs? </a:t>
            </a:r>
          </a:p>
          <a:p>
            <a:endParaRPr lang="fr-FR" sz="1200" b="1" dirty="0">
              <a:latin typeface="Helvetica" pitchFamily="2" charset="0"/>
              <a:cs typeface="Arial" panose="020B0604020202020204" pitchFamily="34" charset="0"/>
            </a:endParaRPr>
          </a:p>
          <a:p>
            <a:r>
              <a:rPr lang="fr-FR" sz="1200" b="1" dirty="0">
                <a:latin typeface="Helvetica" pitchFamily="2" charset="0"/>
                <a:cs typeface="Arial" panose="020B0604020202020204" pitchFamily="34" charset="0"/>
              </a:rPr>
              <a:t>Contexte antibio-gouvernance</a:t>
            </a:r>
          </a:p>
          <a:p>
            <a:endParaRPr lang="fr-FR" sz="1200" b="1" dirty="0">
              <a:solidFill>
                <a:srgbClr val="DD8A59"/>
              </a:solidFill>
              <a:latin typeface="Helvetica" pitchFamily="2" charset="0"/>
              <a:cs typeface="Arial" panose="020B0604020202020204" pitchFamily="34" charset="0"/>
            </a:endParaRPr>
          </a:p>
          <a:p>
            <a:r>
              <a:rPr lang="fr-FR" sz="1200" b="1" dirty="0">
                <a:solidFill>
                  <a:srgbClr val="DD8A59"/>
                </a:solidFill>
                <a:latin typeface="Helvetica" pitchFamily="2" charset="0"/>
                <a:cs typeface="Arial" panose="020B0604020202020204" pitchFamily="34" charset="0"/>
              </a:rPr>
              <a:t>Si l’efficacité est la même alors pourquoi ne pas envisager une mise à jour de nos lignes directrices.</a:t>
            </a:r>
          </a:p>
          <a:p>
            <a:endParaRPr lang="fr-FR" sz="1200" b="1" dirty="0">
              <a:solidFill>
                <a:srgbClr val="DD8A59"/>
              </a:solidFill>
              <a:latin typeface="Helvetica" pitchFamily="2" charset="0"/>
              <a:cs typeface="Arial" panose="020B0604020202020204" pitchFamily="34" charset="0"/>
            </a:endParaRPr>
          </a:p>
          <a:p>
            <a:r>
              <a:rPr lang="fr-FR" sz="1200" b="1" dirty="0">
                <a:latin typeface="Helvetica" pitchFamily="2" charset="0"/>
                <a:cs typeface="Arial" panose="020B0604020202020204" pitchFamily="34" charset="0"/>
              </a:rPr>
              <a:t>Avantages nombreux pour l’individu + la société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i="0" dirty="0">
              <a:solidFill>
                <a:srgbClr val="3C4245"/>
              </a:solidFill>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3</a:t>
            </a:fld>
            <a:endParaRPr lang="fr-FR"/>
          </a:p>
        </p:txBody>
      </p:sp>
    </p:spTree>
    <p:extLst>
      <p:ext uri="{BB962C8B-B14F-4D97-AF65-F5344CB8AC3E}">
        <p14:creationId xmlns:p14="http://schemas.microsoft.com/office/powerpoint/2010/main" val="295966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Helvetica" pitchFamily="2" charset="0"/>
                <a:cs typeface="Arial" panose="020B0604020202020204" pitchFamily="34" charset="0"/>
              </a:rPr>
              <a:t>Après élimination doublons, de ceux qui ne correspondent pas PICO,</a:t>
            </a:r>
          </a:p>
          <a:p>
            <a:r>
              <a:rPr lang="fr-FR" sz="1200" dirty="0">
                <a:latin typeface="Helvetica" pitchFamily="2" charset="0"/>
                <a:cs typeface="Arial" panose="020B0604020202020204" pitchFamily="34" charset="0"/>
              </a:rPr>
              <a:t>les 2 mêmes articles préalablement mentionnés sont sélectionnés.</a:t>
            </a:r>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5</a:t>
            </a:fld>
            <a:endParaRPr lang="fr-FR"/>
          </a:p>
        </p:txBody>
      </p:sp>
    </p:spTree>
    <p:extLst>
      <p:ext uri="{BB962C8B-B14F-4D97-AF65-F5344CB8AC3E}">
        <p14:creationId xmlns:p14="http://schemas.microsoft.com/office/powerpoint/2010/main" val="248610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Étiologie des pneumonie change selon </a:t>
            </a:r>
            <a:r>
              <a:rPr lang="fr-FR" dirty="0" err="1"/>
              <a:t>age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effectLst/>
                <a:latin typeface="Times"/>
              </a:rPr>
              <a:t>J’ajoute qu’il est important de mentionner que la cause première des PAC dans la population des enfants recrutés pour les études est virale. Il se pourrait alors que les résultats tendent vers la neutralité puisque la majorité des enfants n’aurait pas bénéficié des antibiotiques de toute façon.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9</a:t>
            </a:fld>
            <a:endParaRPr lang="fr-FR"/>
          </a:p>
        </p:txBody>
      </p:sp>
    </p:spTree>
    <p:extLst>
      <p:ext uri="{BB962C8B-B14F-4D97-AF65-F5344CB8AC3E}">
        <p14:creationId xmlns:p14="http://schemas.microsoft.com/office/powerpoint/2010/main" val="192539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effectLst/>
                <a:latin typeface="Times"/>
              </a:rPr>
              <a:t>On remarque aussi que les enfants atteints de sibilance sans autres symptômes n’ont pas été inclus et que seulement 16% des enfants inclus auraient eu besoin de bronchodilatateur. Pourtant, dans le recensement récent sur la pneumonie pédiatrique en Angleterre, plus de 48% des enfants avaient eu recours aux bronchodilatateurs. Alors, est-ce que l’échantillon est vraiment représentatif? Il faut aussi mentionner que les résultats ne sont pas généralisables aux enfants atteints de pneumonie très sévère et ceux ayant plusieurs comorbidités puisqu’ils pourraient bénéficier d’un traitement de dose élevée et de plus longue durée.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13</a:t>
            </a:fld>
            <a:endParaRPr lang="fr-FR"/>
          </a:p>
        </p:txBody>
      </p:sp>
    </p:spTree>
    <p:extLst>
      <p:ext uri="{BB962C8B-B14F-4D97-AF65-F5344CB8AC3E}">
        <p14:creationId xmlns:p14="http://schemas.microsoft.com/office/powerpoint/2010/main" val="194996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17</a:t>
            </a:fld>
            <a:endParaRPr lang="fr-FR"/>
          </a:p>
        </p:txBody>
      </p:sp>
    </p:spTree>
    <p:extLst>
      <p:ext uri="{BB962C8B-B14F-4D97-AF65-F5344CB8AC3E}">
        <p14:creationId xmlns:p14="http://schemas.microsoft.com/office/powerpoint/2010/main" val="64605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Helvetica" pitchFamily="2" charset="0"/>
                <a:cs typeface="Arial" panose="020B0604020202020204" pitchFamily="34" charset="0"/>
              </a:rPr>
              <a:t>Il </a:t>
            </a:r>
            <a:r>
              <a:rPr lang="fr-CA" sz="1200" dirty="0">
                <a:solidFill>
                  <a:srgbClr val="000000"/>
                </a:solidFill>
                <a:effectLst/>
                <a:latin typeface="Helvetica" pitchFamily="2" charset="0"/>
              </a:rPr>
              <a:t>faut user de jugement lors de l’interprétation de ces résultats en regard de la sévérité de la pneumonie, du contexte, du pays, de l’âge des enfants, des </a:t>
            </a:r>
            <a:r>
              <a:rPr lang="fr-CA" sz="1200" dirty="0" err="1">
                <a:solidFill>
                  <a:srgbClr val="000000"/>
                </a:solidFill>
                <a:effectLst/>
                <a:latin typeface="Helvetica" pitchFamily="2" charset="0"/>
              </a:rPr>
              <a:t>immunocompromis</a:t>
            </a:r>
            <a:r>
              <a:rPr lang="fr-CA" sz="1200" dirty="0">
                <a:solidFill>
                  <a:srgbClr val="000000"/>
                </a:solidFill>
                <a:effectLst/>
                <a:latin typeface="Helvetica" pitchFamily="2" charset="0"/>
              </a:rPr>
              <a:t>, des comorbidités et de l’historique récent de prise d’antibiotique des patients. </a:t>
            </a:r>
          </a:p>
          <a:p>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19</a:t>
            </a:fld>
            <a:endParaRPr lang="fr-FR"/>
          </a:p>
        </p:txBody>
      </p:sp>
    </p:spTree>
    <p:extLst>
      <p:ext uri="{BB962C8B-B14F-4D97-AF65-F5344CB8AC3E}">
        <p14:creationId xmlns:p14="http://schemas.microsoft.com/office/powerpoint/2010/main" val="108902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DD8A59"/>
                </a:solidFill>
                <a:latin typeface="Helvetica" pitchFamily="2" charset="0"/>
                <a:cs typeface="Arial" panose="020B0604020202020204" pitchFamily="34" charset="0"/>
              </a:rPr>
              <a:t>Pertinence pour ma pratique en médecine familiale: guides de pratique – gardez œil critique</a:t>
            </a:r>
            <a:endParaRPr lang="fr-FR" dirty="0"/>
          </a:p>
        </p:txBody>
      </p:sp>
      <p:sp>
        <p:nvSpPr>
          <p:cNvPr id="4" name="Espace réservé du numéro de diapositive 3"/>
          <p:cNvSpPr>
            <a:spLocks noGrp="1"/>
          </p:cNvSpPr>
          <p:nvPr>
            <p:ph type="sldNum" sz="quarter" idx="5"/>
          </p:nvPr>
        </p:nvSpPr>
        <p:spPr/>
        <p:txBody>
          <a:bodyPr/>
          <a:lstStyle/>
          <a:p>
            <a:fld id="{743AB481-F047-EE41-A555-148BAFB5D164}" type="slidenum">
              <a:rPr lang="fr-FR" smtClean="0"/>
              <a:t>20</a:t>
            </a:fld>
            <a:endParaRPr lang="fr-FR"/>
          </a:p>
        </p:txBody>
      </p:sp>
    </p:spTree>
    <p:extLst>
      <p:ext uri="{BB962C8B-B14F-4D97-AF65-F5344CB8AC3E}">
        <p14:creationId xmlns:p14="http://schemas.microsoft.com/office/powerpoint/2010/main" val="50218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4153D-3598-024A-AC3D-2008CC47D56A}"/>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0674043E-CD82-8D47-9CB7-FCA81542F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C88E5ECD-0B80-E74D-87BC-BD685A2171B6}"/>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0005D6AB-E188-C44E-94BC-1C09E0D139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DC2563-D0C0-704C-BC6A-F822FDF76215}"/>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41819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C3953-C7CA-9B49-AF3C-417CD3F54670}"/>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F51C3587-6DAA-5F46-8EFC-B07132E01FA5}"/>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9C24594-AC18-CB4A-886A-D8A5AC7FF854}"/>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3D6B0D2E-8C9A-204A-90FF-95CAF27DA5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BF6BFA-A86C-D94C-A2C0-B5B4059D13D5}"/>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105315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D34BF5-3BBC-3148-B420-20D24DE3325D}"/>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EAE685A6-4386-994F-8CAA-1AB949CF844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1DC3243-C5FC-4B49-8388-61CB20BD564F}"/>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AAB2B90D-9A8C-BD4F-B884-A49D85FD87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3B69E3-265B-9A4A-8333-5D7DA52259AA}"/>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282088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9164E-2948-BE4C-A437-C2D02E3372EB}"/>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B632A285-8BA7-2742-9428-E08A5D6DF6D9}"/>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EB39708-F89C-5D4E-83C5-58EFC1DC1375}"/>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DA0AC80A-6CB4-FD45-A66B-3CB7BBD397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E5472B-45B1-CE48-8265-497E637372D5}"/>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20646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2F188-8610-464A-8AE6-601FC73B2CD9}"/>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7B1E021A-0552-964E-8A9D-165209505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A8FE6246-E6DF-1345-B9A0-F405DE50392F}"/>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D28C8F38-A2D6-FF4E-AA11-87474108FD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A57F70-59DA-8C42-B2BC-9DE882DB5A28}"/>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55154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33630-AB33-BA49-A417-521DCBD17828}"/>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6DD4677B-2883-C44F-BB5D-CF63F18E7876}"/>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75EFB23E-91B1-FA48-851D-D5483343A057}"/>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879B7ACA-C30F-1740-98D1-EA4DC2DBA5A5}"/>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6" name="Espace réservé du pied de page 5">
            <a:extLst>
              <a:ext uri="{FF2B5EF4-FFF2-40B4-BE49-F238E27FC236}">
                <a16:creationId xmlns:a16="http://schemas.microsoft.com/office/drawing/2014/main" id="{2C1DA73A-1872-0347-BB5D-7282CB8674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6C7D9A-5B4C-D946-B141-A66F146E1A65}"/>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1505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76FAF-FF98-4145-BA26-C1643B311BBE}"/>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328EAE92-6DB1-054C-8510-2C3412E82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1D1A874F-0187-6F45-989E-317886A3C721}"/>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D53D00C8-E349-484E-82F5-A423EEA1B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6DBECBE2-9C45-F345-9DF0-949881E4ED0B}"/>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6A3567A-B712-B746-871E-1BB743D7263E}"/>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8" name="Espace réservé du pied de page 7">
            <a:extLst>
              <a:ext uri="{FF2B5EF4-FFF2-40B4-BE49-F238E27FC236}">
                <a16:creationId xmlns:a16="http://schemas.microsoft.com/office/drawing/2014/main" id="{780EF700-2341-6241-BDE8-E6FC0A734F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D9413AD-A40A-E246-94DF-F94B19884721}"/>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157534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43B50-F48D-A641-B15F-619D00C49604}"/>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58368A51-5FCC-1C41-BB22-FC859F608246}"/>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4" name="Espace réservé du pied de page 3">
            <a:extLst>
              <a:ext uri="{FF2B5EF4-FFF2-40B4-BE49-F238E27FC236}">
                <a16:creationId xmlns:a16="http://schemas.microsoft.com/office/drawing/2014/main" id="{095B9454-3050-A344-9BD3-3B7080F05E1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80F6430-D9B9-D347-BFF4-308EF782BB5C}"/>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168790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3C564D-7663-4346-B8F1-AF1CEE1CDDBE}"/>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3" name="Espace réservé du pied de page 2">
            <a:extLst>
              <a:ext uri="{FF2B5EF4-FFF2-40B4-BE49-F238E27FC236}">
                <a16:creationId xmlns:a16="http://schemas.microsoft.com/office/drawing/2014/main" id="{038386A5-2274-A441-AA70-DAAAF1660B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27D9DC-D10B-734F-97F1-2E82F1EE5DF1}"/>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152095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B339A-3138-A846-B9F7-60E94CC2A7F7}"/>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CD386904-7A0B-8143-B113-149868BE8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07F156A-DCA6-944B-9805-0891FDFFD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C964D7A-DDD5-6A44-B06A-EDCB2B45335E}"/>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6" name="Espace réservé du pied de page 5">
            <a:extLst>
              <a:ext uri="{FF2B5EF4-FFF2-40B4-BE49-F238E27FC236}">
                <a16:creationId xmlns:a16="http://schemas.microsoft.com/office/drawing/2014/main" id="{4889C9CA-07E3-3B4B-B913-BF9082343A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7DA8AC-C7BB-4745-911C-9CEED994E093}"/>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341214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FCA52-6A86-6049-B5D9-F05DAA756C8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ED9F9492-2272-AA41-913C-F8847C6AF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58E1B5-09C0-2245-AA3F-234546497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B7C392B-FFEA-D54B-A2E9-2C3B6D35B94B}"/>
              </a:ext>
            </a:extLst>
          </p:cNvPr>
          <p:cNvSpPr>
            <a:spLocks noGrp="1"/>
          </p:cNvSpPr>
          <p:nvPr>
            <p:ph type="dt" sz="half" idx="10"/>
          </p:nvPr>
        </p:nvSpPr>
        <p:spPr/>
        <p:txBody>
          <a:bodyPr/>
          <a:lstStyle/>
          <a:p>
            <a:fld id="{5D2D3058-F787-3949-AFB5-506D5C59DB51}" type="datetimeFigureOut">
              <a:rPr lang="fr-FR" smtClean="0"/>
              <a:t>25/05/2023</a:t>
            </a:fld>
            <a:endParaRPr lang="fr-FR"/>
          </a:p>
        </p:txBody>
      </p:sp>
      <p:sp>
        <p:nvSpPr>
          <p:cNvPr id="6" name="Espace réservé du pied de page 5">
            <a:extLst>
              <a:ext uri="{FF2B5EF4-FFF2-40B4-BE49-F238E27FC236}">
                <a16:creationId xmlns:a16="http://schemas.microsoft.com/office/drawing/2014/main" id="{16B4C369-B739-4A4A-B533-4AB94EE97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D50ED5-806B-F044-B547-CC584A92E2A2}"/>
              </a:ext>
            </a:extLst>
          </p:cNvPr>
          <p:cNvSpPr>
            <a:spLocks noGrp="1"/>
          </p:cNvSpPr>
          <p:nvPr>
            <p:ph type="sldNum" sz="quarter" idx="12"/>
          </p:nvPr>
        </p:nvSpPr>
        <p:spPr/>
        <p:txBody>
          <a:bodyPr/>
          <a:lstStyle/>
          <a:p>
            <a:fld id="{F51DAF40-083D-1046-8D99-D5588523D556}" type="slidenum">
              <a:rPr lang="fr-FR" smtClean="0"/>
              <a:t>‹n°›</a:t>
            </a:fld>
            <a:endParaRPr lang="fr-FR"/>
          </a:p>
        </p:txBody>
      </p:sp>
    </p:spTree>
    <p:extLst>
      <p:ext uri="{BB962C8B-B14F-4D97-AF65-F5344CB8AC3E}">
        <p14:creationId xmlns:p14="http://schemas.microsoft.com/office/powerpoint/2010/main" val="29996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3811B6-6D95-414E-A0ED-75274774B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3D36B6D3-128D-DE41-9732-0722D8886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181D310-AA9B-2E4B-9B69-3AFBA10A0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D3058-F787-3949-AFB5-506D5C59DB51}" type="datetimeFigureOut">
              <a:rPr lang="fr-FR" smtClean="0"/>
              <a:t>25/05/2023</a:t>
            </a:fld>
            <a:endParaRPr lang="fr-FR"/>
          </a:p>
        </p:txBody>
      </p:sp>
      <p:sp>
        <p:nvSpPr>
          <p:cNvPr id="5" name="Espace réservé du pied de page 4">
            <a:extLst>
              <a:ext uri="{FF2B5EF4-FFF2-40B4-BE49-F238E27FC236}">
                <a16:creationId xmlns:a16="http://schemas.microsoft.com/office/drawing/2014/main" id="{721B68EE-66C8-D54B-AA49-329DA9C6A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DE6988-4501-FC47-ABBD-E4CD81ED8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DAF40-083D-1046-8D99-D5588523D556}" type="slidenum">
              <a:rPr lang="fr-FR" smtClean="0"/>
              <a:t>‹n°›</a:t>
            </a:fld>
            <a:endParaRPr lang="fr-FR"/>
          </a:p>
        </p:txBody>
      </p:sp>
    </p:spTree>
    <p:extLst>
      <p:ext uri="{BB962C8B-B14F-4D97-AF65-F5344CB8AC3E}">
        <p14:creationId xmlns:p14="http://schemas.microsoft.com/office/powerpoint/2010/main" val="291056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nesss.qc.ca/fileadmin/doc/CDM/UsageOptimal/Guides-serieI/Guide-Pneumonie-Enfant.pdf" TargetMode="External"/><Relationship Id="rId2" Type="http://schemas.openxmlformats.org/officeDocument/2006/relationships/hyperlink" Target="https://www.who.int/health-topics/pneumonia#tab=tab_1"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D9AFB-6A6B-9B44-ABD7-E1D9915037DE}"/>
              </a:ext>
            </a:extLst>
          </p:cNvPr>
          <p:cNvSpPr>
            <a:spLocks noGrp="1"/>
          </p:cNvSpPr>
          <p:nvPr>
            <p:ph type="ctrTitle"/>
          </p:nvPr>
        </p:nvSpPr>
        <p:spPr>
          <a:xfrm>
            <a:off x="863635" y="814192"/>
            <a:ext cx="10062453" cy="4724330"/>
          </a:xfrm>
        </p:spPr>
        <p:txBody>
          <a:bodyPr>
            <a:normAutofit/>
          </a:bodyPr>
          <a:lstStyle/>
          <a:p>
            <a:r>
              <a:rPr lang="fr-CA" sz="4000" b="1" dirty="0">
                <a:solidFill>
                  <a:schemeClr val="accent2"/>
                </a:solidFill>
                <a:effectLst/>
                <a:latin typeface="Helvetica" pitchFamily="2" charset="0"/>
              </a:rPr>
              <a:t>Une réduction de la durée du traitement d’amoxicilline pour la pneumonie acquise en communauté chez les enfants est-elle envisageable?</a:t>
            </a:r>
            <a:br>
              <a:rPr lang="fr-CA" sz="800" dirty="0">
                <a:solidFill>
                  <a:srgbClr val="000000"/>
                </a:solidFill>
                <a:effectLst/>
                <a:latin typeface="Times New Roman" panose="02020603050405020304" pitchFamily="18" charset="0"/>
              </a:rPr>
            </a:br>
            <a:br>
              <a:rPr lang="fr-CA" sz="4000" i="1" dirty="0">
                <a:solidFill>
                  <a:srgbClr val="DD8A59"/>
                </a:solidFill>
                <a:effectLst/>
                <a:latin typeface="Arial" panose="020B0604020202020204" pitchFamily="34" charset="0"/>
                <a:cs typeface="Arial" panose="020B0604020202020204" pitchFamily="34" charset="0"/>
              </a:rPr>
            </a:br>
            <a:br>
              <a:rPr lang="fr-CA" sz="1800" i="1" dirty="0">
                <a:effectLst/>
                <a:latin typeface="Arial" panose="020B0604020202020204" pitchFamily="34" charset="0"/>
                <a:cs typeface="Arial" panose="020B0604020202020204" pitchFamily="34" charset="0"/>
              </a:rPr>
            </a:br>
            <a:br>
              <a:rPr lang="fr-CA" sz="1800" dirty="0">
                <a:effectLst/>
                <a:latin typeface="Helvetica" pitchFamily="2" charset="0"/>
              </a:rPr>
            </a:br>
            <a:r>
              <a:rPr lang="fr-CA" sz="1800" dirty="0">
                <a:latin typeface="Helvetica" pitchFamily="2" charset="0"/>
              </a:rPr>
              <a:t>.</a:t>
            </a:r>
            <a:br>
              <a:rPr lang="fr-CA" sz="1800" i="1" dirty="0">
                <a:latin typeface="Helvetica" pitchFamily="2" charset="0"/>
              </a:rPr>
            </a:br>
            <a:br>
              <a:rPr lang="fr-CA" sz="1800" dirty="0">
                <a:effectLst/>
                <a:latin typeface="Helvetica" pitchFamily="2" charset="0"/>
              </a:rPr>
            </a:br>
            <a:endParaRPr lang="fr-FR" sz="1800" dirty="0">
              <a:latin typeface="Arial" panose="020B0604020202020204" pitchFamily="34" charset="0"/>
              <a:cs typeface="Arial" panose="020B0604020202020204" pitchFamily="34" charset="0"/>
            </a:endParaRPr>
          </a:p>
        </p:txBody>
      </p:sp>
      <p:pic>
        <p:nvPicPr>
          <p:cNvPr id="3" name="Picture 2" descr="Logo de la Faculté de médecine de l'Université de Montréal">
            <a:extLst>
              <a:ext uri="{FF2B5EF4-FFF2-40B4-BE49-F238E27FC236}">
                <a16:creationId xmlns:a16="http://schemas.microsoft.com/office/drawing/2014/main" id="{573E1C88-8535-4A3F-37BB-F52570FE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158" y="4229466"/>
            <a:ext cx="4863491" cy="243174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83CAA1E-89E1-45B9-A1EA-3DEE7523D1F9}"/>
              </a:ext>
            </a:extLst>
          </p:cNvPr>
          <p:cNvSpPr txBox="1"/>
          <p:nvPr/>
        </p:nvSpPr>
        <p:spPr>
          <a:xfrm>
            <a:off x="863635" y="4799858"/>
            <a:ext cx="8624809" cy="1477328"/>
          </a:xfrm>
          <a:prstGeom prst="rect">
            <a:avLst/>
          </a:prstGeom>
          <a:noFill/>
        </p:spPr>
        <p:txBody>
          <a:bodyPr wrap="square" rtlCol="0">
            <a:spAutoFit/>
          </a:bodyPr>
          <a:lstStyle/>
          <a:p>
            <a:r>
              <a:rPr lang="fr-FR" dirty="0">
                <a:latin typeface="Helvetica" pitchFamily="2" charset="0"/>
              </a:rPr>
              <a:t>Projet d’érudition: Revue de littérature</a:t>
            </a:r>
          </a:p>
          <a:p>
            <a:r>
              <a:rPr lang="fr-FR" dirty="0">
                <a:latin typeface="Helvetica" pitchFamily="2" charset="0"/>
              </a:rPr>
              <a:t>Anne Aubry-Morin </a:t>
            </a:r>
          </a:p>
          <a:p>
            <a:r>
              <a:rPr lang="fr-FR" dirty="0">
                <a:latin typeface="Helvetica" pitchFamily="2" charset="0"/>
              </a:rPr>
              <a:t>R1 Médecine Familiale</a:t>
            </a:r>
          </a:p>
          <a:p>
            <a:r>
              <a:rPr lang="fr-FR" dirty="0">
                <a:latin typeface="Helvetica" pitchFamily="2" charset="0"/>
              </a:rPr>
              <a:t>CUMF Saint-Eustache</a:t>
            </a:r>
          </a:p>
          <a:p>
            <a:r>
              <a:rPr lang="fr-FR" dirty="0">
                <a:latin typeface="Helvetica" pitchFamily="2" charset="0"/>
              </a:rPr>
              <a:t>Superviseur : Dre Véronique Sergerie</a:t>
            </a:r>
          </a:p>
        </p:txBody>
      </p:sp>
    </p:spTree>
    <p:extLst>
      <p:ext uri="{BB962C8B-B14F-4D97-AF65-F5344CB8AC3E}">
        <p14:creationId xmlns:p14="http://schemas.microsoft.com/office/powerpoint/2010/main" val="420374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835740" cy="6740307"/>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#2 </a:t>
            </a: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r>
              <a:rPr lang="fr-FR" sz="2400" dirty="0">
                <a:solidFill>
                  <a:schemeClr val="accent2"/>
                </a:solidFill>
                <a:latin typeface="Helvetica" pitchFamily="2" charset="0"/>
                <a:cs typeface="Arial" panose="020B0604020202020204" pitchFamily="34" charset="0"/>
              </a:rPr>
              <a:t>ECR</a:t>
            </a:r>
            <a:r>
              <a:rPr lang="fr-FR" sz="2400" dirty="0">
                <a:latin typeface="Helvetica" pitchFamily="2" charset="0"/>
                <a:cs typeface="Arial" panose="020B0604020202020204" pitchFamily="34" charset="0"/>
              </a:rPr>
              <a:t> – à l’aveugle – Non-infériorité – 824 participants</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Inclusion: 	Enfants âgés 6 mois et +  (29 hôpitaux:  Angleterre + Irlande )</a:t>
            </a:r>
          </a:p>
          <a:p>
            <a:r>
              <a:rPr lang="fr-FR" sz="2400" dirty="0">
                <a:latin typeface="Helvetica" pitchFamily="2" charset="0"/>
                <a:cs typeface="Arial" panose="020B0604020202020204" pitchFamily="34" charset="0"/>
              </a:rPr>
              <a:t>		PAC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Amoxicilline               Poids 6 à 24 kg</a:t>
            </a:r>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		</a:t>
            </a:r>
          </a:p>
          <a:p>
            <a:r>
              <a:rPr lang="fr-FR" sz="2400" dirty="0">
                <a:latin typeface="Helvetica" pitchFamily="2" charset="0"/>
                <a:cs typeface="Arial" panose="020B0604020202020204" pitchFamily="34" charset="0"/>
              </a:rPr>
              <a:t>Exclusion:	Prise ATB interrompue ou autre ATB – comorbidité chronique</a:t>
            </a:r>
          </a:p>
          <a:p>
            <a:r>
              <a:rPr lang="fr-FR" sz="2400" dirty="0">
                <a:latin typeface="Helvetica" pitchFamily="2" charset="0"/>
                <a:cs typeface="Arial" panose="020B0604020202020204" pitchFamily="34" charset="0"/>
              </a:rPr>
              <a:t>		CI </a:t>
            </a:r>
            <a:r>
              <a:rPr lang="fr-FR" sz="2400" dirty="0" err="1">
                <a:latin typeface="Helvetica" pitchFamily="2" charset="0"/>
                <a:cs typeface="Arial" panose="020B0604020202020204" pitchFamily="34" charset="0"/>
              </a:rPr>
              <a:t>Amox</a:t>
            </a:r>
            <a:r>
              <a:rPr lang="fr-FR" sz="2400" dirty="0">
                <a:latin typeface="Helvetica" pitchFamily="2" charset="0"/>
                <a:cs typeface="Arial" panose="020B0604020202020204" pitchFamily="34" charset="0"/>
              </a:rPr>
              <a:t>. – Sévérité/complications</a:t>
            </a:r>
          </a:p>
          <a:p>
            <a:r>
              <a:rPr lang="fr-FR" sz="2400" dirty="0">
                <a:latin typeface="Helvetica" pitchFamily="2" charset="0"/>
                <a:cs typeface="Arial" panose="020B0604020202020204" pitchFamily="34" charset="0"/>
              </a:rPr>
              <a:t>		Sibilance bilatérale sans tirage</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Intervention: </a:t>
            </a:r>
            <a:r>
              <a:rPr lang="fr-FR" sz="2400" dirty="0">
                <a:solidFill>
                  <a:schemeClr val="accent2"/>
                </a:solidFill>
                <a:latin typeface="Helvetica" pitchFamily="2" charset="0"/>
                <a:cs typeface="Arial" panose="020B0604020202020204" pitchFamily="34" charset="0"/>
              </a:rPr>
              <a:t>3</a:t>
            </a:r>
            <a:r>
              <a:rPr lang="fr-FR" sz="2400" dirty="0">
                <a:latin typeface="Helvetica" pitchFamily="2" charset="0"/>
                <a:cs typeface="Arial" panose="020B0604020202020204" pitchFamily="34" charset="0"/>
              </a:rPr>
              <a:t> vs </a:t>
            </a:r>
            <a:r>
              <a:rPr lang="fr-FR" sz="2400" dirty="0">
                <a:solidFill>
                  <a:schemeClr val="accent2"/>
                </a:solidFill>
                <a:latin typeface="Helvetica" pitchFamily="2" charset="0"/>
                <a:cs typeface="Arial" panose="020B0604020202020204" pitchFamily="34" charset="0"/>
              </a:rPr>
              <a:t>7</a:t>
            </a:r>
            <a:r>
              <a:rPr lang="fr-FR" sz="2400" dirty="0">
                <a:latin typeface="Helvetica" pitchFamily="2" charset="0"/>
                <a:cs typeface="Arial" panose="020B0604020202020204" pitchFamily="34" charset="0"/>
              </a:rPr>
              <a:t> jours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t>
            </a:r>
            <a:r>
              <a:rPr lang="fr-FR" sz="2400" dirty="0">
                <a:latin typeface="Helvetica" pitchFamily="2" charset="0"/>
                <a:cs typeface="Arial" panose="020B0604020202020204" pitchFamily="34" charset="0"/>
              </a:rPr>
              <a:t>Amoxicilline (dose faible et dose standard)</a:t>
            </a:r>
          </a:p>
          <a:p>
            <a:endParaRPr lang="fr-FR" sz="2400" dirty="0">
              <a:latin typeface="Helvetica" pitchFamily="2" charset="0"/>
              <a:cs typeface="Arial" panose="020B0604020202020204" pitchFamily="34" charset="0"/>
              <a:sym typeface="Wingdings" pitchFamily="2" charset="2"/>
            </a:endParaRPr>
          </a:p>
          <a:p>
            <a:r>
              <a:rPr lang="fr-FR" sz="2400" dirty="0">
                <a:latin typeface="Helvetica" pitchFamily="2" charset="0"/>
                <a:cs typeface="Arial" panose="020B0604020202020204" pitchFamily="34" charset="0"/>
                <a:sym typeface="Wingdings" pitchFamily="2" charset="2"/>
              </a:rPr>
              <a:t>Issue:  Indication clinique de recommencer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ATB</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17A1CC33-E5D4-94FF-B306-7B68E1437A98}"/>
              </a:ext>
            </a:extLst>
          </p:cNvPr>
          <p:cNvPicPr>
            <a:picLocks noChangeAspect="1"/>
          </p:cNvPicPr>
          <p:nvPr/>
        </p:nvPicPr>
        <p:blipFill rotWithShape="1">
          <a:blip r:embed="rId2"/>
          <a:srcRect l="857" b="45439"/>
          <a:stretch/>
        </p:blipFill>
        <p:spPr>
          <a:xfrm>
            <a:off x="2647950" y="197132"/>
            <a:ext cx="9365920" cy="1517368"/>
          </a:xfrm>
          <a:prstGeom prst="rect">
            <a:avLst/>
          </a:prstGeom>
        </p:spPr>
      </p:pic>
    </p:spTree>
    <p:extLst>
      <p:ext uri="{BB962C8B-B14F-4D97-AF65-F5344CB8AC3E}">
        <p14:creationId xmlns:p14="http://schemas.microsoft.com/office/powerpoint/2010/main" val="311189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835740" cy="5816977"/>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#2 – Analyse </a:t>
            </a:r>
          </a:p>
          <a:p>
            <a:pPr marL="342900" indent="-342900">
              <a:buFont typeface="Wingdings" pitchFamily="2" charset="2"/>
              <a:buChar char="q"/>
            </a:pPr>
            <a:endParaRPr lang="fr-CA" sz="2400" dirty="0">
              <a:latin typeface="Helvetica" pitchFamily="2" charset="0"/>
            </a:endParaRPr>
          </a:p>
          <a:p>
            <a:pPr marL="342900" indent="-342900">
              <a:buFont typeface="Wingdings" pitchFamily="2" charset="2"/>
              <a:buChar char="q"/>
            </a:pPr>
            <a:r>
              <a:rPr lang="fr-CA" sz="2400" dirty="0">
                <a:latin typeface="Helvetica" pitchFamily="2" charset="0"/>
              </a:rPr>
              <a:t>L</a:t>
            </a:r>
            <a:r>
              <a:rPr lang="fr-CA" sz="2400" dirty="0">
                <a:effectLst/>
                <a:latin typeface="Helvetica" pitchFamily="2" charset="0"/>
              </a:rPr>
              <a:t>ignes directrices CONSORT. </a:t>
            </a:r>
          </a:p>
          <a:p>
            <a:pPr marL="342900" indent="-342900">
              <a:buFont typeface="Wingdings" pitchFamily="2" charset="2"/>
              <a:buChar char="q"/>
            </a:pPr>
            <a:r>
              <a:rPr lang="fr-CA" sz="2400" dirty="0">
                <a:effectLst/>
                <a:latin typeface="Helvetica" pitchFamily="2" charset="0"/>
              </a:rPr>
              <a:t>Marge de non-infériorité : </a:t>
            </a:r>
          </a:p>
          <a:p>
            <a:pPr marL="342900" indent="-342900">
              <a:buFont typeface="Wingdings" pitchFamily="2" charset="2"/>
              <a:buChar char="à"/>
            </a:pPr>
            <a:r>
              <a:rPr lang="fr-CA" sz="2400" dirty="0">
                <a:effectLst/>
                <a:latin typeface="Helvetica" pitchFamily="2" charset="0"/>
              </a:rPr>
              <a:t>différence de risque de 8%</a:t>
            </a:r>
          </a:p>
          <a:p>
            <a:pPr marL="342900" indent="-342900">
              <a:buFont typeface="Wingdings" pitchFamily="2" charset="2"/>
              <a:buChar char="q"/>
            </a:pPr>
            <a:r>
              <a:rPr lang="fr-CA" sz="2400" dirty="0">
                <a:effectLst/>
                <a:latin typeface="Helvetica" pitchFamily="2" charset="0"/>
              </a:rPr>
              <a:t> IC 95% </a:t>
            </a:r>
          </a:p>
          <a:p>
            <a:pPr marL="342900" indent="-342900">
              <a:buFont typeface="Wingdings" pitchFamily="2" charset="2"/>
              <a:buChar char="q"/>
            </a:pPr>
            <a:r>
              <a:rPr lang="fr-CA" sz="2400" dirty="0">
                <a:latin typeface="Helvetica" pitchFamily="2" charset="0"/>
              </a:rPr>
              <a:t>Analyse sensibilité</a:t>
            </a:r>
          </a:p>
          <a:p>
            <a:r>
              <a:rPr lang="fr-FR" sz="2400" dirty="0">
                <a:latin typeface="Helvetica" pitchFamily="2" charset="0"/>
                <a:cs typeface="Arial" panose="020B0604020202020204" pitchFamily="34" charset="0"/>
                <a:sym typeface="Wingdings" pitchFamily="2" charset="2"/>
              </a:rPr>
              <a:t></a:t>
            </a:r>
            <a:r>
              <a:rPr lang="fr-CA" sz="2400" dirty="0">
                <a:latin typeface="Helvetica" pitchFamily="2" charset="0"/>
              </a:rPr>
              <a:t> imputations multiples</a:t>
            </a:r>
          </a:p>
          <a:p>
            <a:pPr marL="342900" indent="-342900">
              <a:buFont typeface="Wingdings" pitchFamily="2" charset="2"/>
              <a:buChar char="q"/>
            </a:pPr>
            <a:r>
              <a:rPr lang="fr-CA" sz="2400" dirty="0">
                <a:latin typeface="Helvetica" pitchFamily="2" charset="0"/>
              </a:rPr>
              <a:t>Méthode Kaplan Meyer</a:t>
            </a:r>
          </a:p>
          <a:p>
            <a:pPr marL="342900" indent="-342900">
              <a:buFont typeface="Wingdings" pitchFamily="2" charset="2"/>
              <a:buChar char="q"/>
            </a:pPr>
            <a:r>
              <a:rPr lang="fr-CA" sz="2400" dirty="0">
                <a:effectLst/>
                <a:latin typeface="Helvetica" pitchFamily="2" charset="0"/>
              </a:rPr>
              <a:t>X2, Fisher</a:t>
            </a:r>
          </a:p>
          <a:p>
            <a:pPr marL="342900" indent="-342900">
              <a:buFont typeface="Wingdings" pitchFamily="2" charset="2"/>
              <a:buChar char="q"/>
            </a:pPr>
            <a:r>
              <a:rPr lang="fr-CA" sz="2400" dirty="0">
                <a:effectLst/>
                <a:latin typeface="Helvetica" pitchFamily="2" charset="0"/>
              </a:rPr>
              <a:t>Erreur ⍺ : P &lt; 0,05</a:t>
            </a:r>
          </a:p>
          <a:p>
            <a:pPr marL="342900" indent="-342900">
              <a:buFont typeface="Wingdings" pitchFamily="2" charset="2"/>
              <a:buChar char="q"/>
            </a:pPr>
            <a:r>
              <a:rPr lang="fr-CA" sz="2400" dirty="0">
                <a:latin typeface="Helvetica" pitchFamily="2" charset="0"/>
              </a:rPr>
              <a:t>Puissance 90%</a:t>
            </a:r>
            <a:r>
              <a:rPr lang="fr-CA" sz="2400" dirty="0">
                <a:effectLst/>
                <a:latin typeface="Helvetica" pitchFamily="2" charset="0"/>
              </a:rPr>
              <a:t> </a:t>
            </a:r>
          </a:p>
          <a:p>
            <a:endParaRPr lang="fr-FR" sz="3600" b="1" dirty="0">
              <a:solidFill>
                <a:srgbClr val="DD8A59"/>
              </a:solidFill>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8EB4B1EA-611B-A84B-8674-4C4673C17B48}"/>
              </a:ext>
            </a:extLst>
          </p:cNvPr>
          <p:cNvPicPr>
            <a:picLocks noChangeAspect="1"/>
          </p:cNvPicPr>
          <p:nvPr/>
        </p:nvPicPr>
        <p:blipFill>
          <a:blip r:embed="rId2"/>
          <a:stretch>
            <a:fillRect/>
          </a:stretch>
        </p:blipFill>
        <p:spPr>
          <a:xfrm>
            <a:off x="4820474" y="489165"/>
            <a:ext cx="7371526" cy="5879670"/>
          </a:xfrm>
          <a:prstGeom prst="rect">
            <a:avLst/>
          </a:prstGeom>
        </p:spPr>
      </p:pic>
    </p:spTree>
    <p:extLst>
      <p:ext uri="{BB962C8B-B14F-4D97-AF65-F5344CB8AC3E}">
        <p14:creationId xmlns:p14="http://schemas.microsoft.com/office/powerpoint/2010/main" val="382681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0292443" cy="304698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#2 - Résultats</a:t>
            </a: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9691D89A-056E-2535-1BDF-71FDED3FEA48}"/>
              </a:ext>
            </a:extLst>
          </p:cNvPr>
          <p:cNvPicPr>
            <a:picLocks noChangeAspect="1"/>
          </p:cNvPicPr>
          <p:nvPr/>
        </p:nvPicPr>
        <p:blipFill>
          <a:blip r:embed="rId2"/>
          <a:stretch>
            <a:fillRect/>
          </a:stretch>
        </p:blipFill>
        <p:spPr>
          <a:xfrm>
            <a:off x="602427" y="1328516"/>
            <a:ext cx="10987145" cy="4200967"/>
          </a:xfrm>
          <a:prstGeom prst="rect">
            <a:avLst/>
          </a:prstGeom>
        </p:spPr>
      </p:pic>
    </p:spTree>
    <p:extLst>
      <p:ext uri="{BB962C8B-B14F-4D97-AF65-F5344CB8AC3E}">
        <p14:creationId xmlns:p14="http://schemas.microsoft.com/office/powerpoint/2010/main" val="158811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736779" cy="895629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#2- Forces + Limitations</a:t>
            </a:r>
          </a:p>
          <a:p>
            <a:pPr marL="342900" indent="-342900">
              <a:buFont typeface="Wingdings" pitchFamily="2" charset="2"/>
              <a:buChar char="q"/>
            </a:pPr>
            <a:r>
              <a:rPr lang="fr-FR" sz="2400" dirty="0">
                <a:latin typeface="Helvetica" pitchFamily="2" charset="0"/>
                <a:cs typeface="Arial" panose="020B0604020202020204" pitchFamily="34" charset="0"/>
              </a:rPr>
              <a:t>Randomisation : statisticien + logiciel </a:t>
            </a:r>
            <a:r>
              <a:rPr lang="fr-FR" sz="2400" dirty="0">
                <a:latin typeface="Helvetica" pitchFamily="2" charset="0"/>
                <a:cs typeface="Arial" panose="020B0604020202020204" pitchFamily="34" charset="0"/>
                <a:sym typeface="Wingdings" pitchFamily="2" charset="2"/>
              </a:rPr>
              <a:t>  </a:t>
            </a:r>
            <a:r>
              <a:rPr lang="fr-FR" sz="2400" dirty="0">
                <a:latin typeface="Helvetica" pitchFamily="2" charset="0"/>
                <a:cs typeface="Arial" panose="020B0604020202020204" pitchFamily="34" charset="0"/>
              </a:rPr>
              <a:t>8 blocs de 4 combinaisons</a:t>
            </a:r>
          </a:p>
          <a:p>
            <a:r>
              <a:rPr lang="fr-FR" sz="2400" dirty="0">
                <a:latin typeface="Helvetica" pitchFamily="2" charset="0"/>
                <a:cs typeface="Arial" panose="020B0604020202020204" pitchFamily="34" charset="0"/>
              </a:rPr>
              <a:t> </a:t>
            </a: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Stratification par site + prise ATB pré recrutement</a:t>
            </a:r>
          </a:p>
          <a:p>
            <a:r>
              <a:rPr lang="fr-FR" sz="2400" dirty="0">
                <a:latin typeface="Helvetica" pitchFamily="2" charset="0"/>
                <a:cs typeface="Arial" panose="020B0604020202020204" pitchFamily="34" charset="0"/>
              </a:rPr>
              <a:t> </a:t>
            </a: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Faible quantité de perte au suivi</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augmente la validité interne</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Étiologie Virale</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cours naturel de la maladie</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 Exclusion des sibilances sans tirage  16% : Bronchodilatateurs dans l’étude </a:t>
            </a:r>
          </a:p>
          <a:p>
            <a:r>
              <a:rPr lang="fr-FR" sz="2400" dirty="0">
                <a:latin typeface="Helvetica" pitchFamily="2" charset="0"/>
                <a:cs typeface="Arial" panose="020B0604020202020204" pitchFamily="34" charset="0"/>
                <a:sym typeface="Wingdings" pitchFamily="2" charset="2"/>
              </a:rPr>
              <a:t>vs 48% dans recensement sur PAC pédiatrique en Angleterre</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Validité interne + externe</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BONNE</a:t>
            </a:r>
          </a:p>
          <a:p>
            <a:endParaRPr lang="fr-FR" sz="2400" dirty="0">
              <a:highlight>
                <a:srgbClr val="FFFF00"/>
              </a:highlight>
              <a:latin typeface="Helvetica" pitchFamily="2" charset="0"/>
              <a:cs typeface="Arial" panose="020B0604020202020204" pitchFamily="34" charset="0"/>
              <a:sym typeface="Wingdings" pitchFamily="2" charset="2"/>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dirty="0">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84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835740" cy="7109639"/>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#3 </a:t>
                </a: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solidFill>
                    <a:schemeClr val="accent2"/>
                  </a:solidFill>
                  <a:latin typeface="Helvetica" pitchFamily="2" charset="0"/>
                  <a:cs typeface="Arial" panose="020B0604020202020204" pitchFamily="34" charset="0"/>
                </a:endParaRPr>
              </a:p>
              <a:p>
                <a:r>
                  <a:rPr lang="fr-FR" sz="2400" dirty="0">
                    <a:solidFill>
                      <a:schemeClr val="accent2"/>
                    </a:solidFill>
                    <a:latin typeface="Helvetica" pitchFamily="2" charset="0"/>
                    <a:cs typeface="Arial" panose="020B0604020202020204" pitchFamily="34" charset="0"/>
                  </a:rPr>
                  <a:t>ECR</a:t>
                </a:r>
                <a:r>
                  <a:rPr lang="fr-FR" sz="2400" dirty="0">
                    <a:latin typeface="Helvetica" pitchFamily="2" charset="0"/>
                    <a:cs typeface="Arial" panose="020B0604020202020204" pitchFamily="34" charset="0"/>
                  </a:rPr>
                  <a:t> – à double aveugle – Non-infériorité – 3000 participants</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Inclusion: 	Enfants âgés 2 à 59 mois  (</a:t>
                </a:r>
                <a:r>
                  <a:rPr lang="fr-CA" sz="2400" dirty="0" err="1">
                    <a:effectLst/>
                    <a:latin typeface="Helvetica" pitchFamily="2" charset="0"/>
                  </a:rPr>
                  <a:t>Kamuzu</a:t>
                </a:r>
                <a:r>
                  <a:rPr lang="fr-CA" sz="2400" dirty="0">
                    <a:effectLst/>
                    <a:latin typeface="Helvetica" pitchFamily="2" charset="0"/>
                  </a:rPr>
                  <a:t> </a:t>
                </a:r>
                <a:r>
                  <a:rPr lang="fr-CA" sz="2400" dirty="0">
                    <a:latin typeface="Helvetica" pitchFamily="2" charset="0"/>
                  </a:rPr>
                  <a:t>+ </a:t>
                </a:r>
                <a:r>
                  <a:rPr lang="fr-CA" sz="2400" dirty="0" err="1">
                    <a:effectLst/>
                    <a:latin typeface="Helvetica" pitchFamily="2" charset="0"/>
                  </a:rPr>
                  <a:t>Bwaila</a:t>
                </a:r>
                <a:r>
                  <a:rPr lang="fr-CA" sz="2400" dirty="0">
                    <a:effectLst/>
                    <a:latin typeface="Helvetica" pitchFamily="2" charset="0"/>
                  </a:rPr>
                  <a:t> : </a:t>
                </a:r>
                <a:r>
                  <a:rPr lang="fr-CA" sz="2400" dirty="0">
                    <a:latin typeface="Helvetica" pitchFamily="2" charset="0"/>
                  </a:rPr>
                  <a:t>Hôpitaux à </a:t>
                </a:r>
                <a:r>
                  <a:rPr lang="fr-CA" sz="2400" dirty="0">
                    <a:effectLst/>
                    <a:latin typeface="Helvetica" pitchFamily="2" charset="0"/>
                  </a:rPr>
                  <a:t>Malawi)</a:t>
                </a:r>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		PAC + tirage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Amoxicilline               Non atteint VIH</a:t>
                </a:r>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		</a:t>
                </a:r>
              </a:p>
              <a:p>
                <a:r>
                  <a:rPr lang="fr-FR" sz="2400" dirty="0">
                    <a:latin typeface="Helvetica" pitchFamily="2" charset="0"/>
                    <a:cs typeface="Arial" panose="020B0604020202020204" pitchFamily="34" charset="0"/>
                  </a:rPr>
                  <a:t>Exclusion:	Prise ATB </a:t>
                </a:r>
                <a:r>
                  <a:rPr lang="fr-FR" sz="2400" dirty="0" err="1">
                    <a:latin typeface="Helvetica" pitchFamily="2" charset="0"/>
                    <a:cs typeface="Arial" panose="020B0604020202020204" pitchFamily="34" charset="0"/>
                  </a:rPr>
                  <a:t>ds</a:t>
                </a:r>
                <a:r>
                  <a:rPr lang="fr-FR" sz="2400" dirty="0">
                    <a:latin typeface="Helvetica" pitchFamily="2" charset="0"/>
                    <a:cs typeface="Arial" panose="020B0604020202020204" pitchFamily="34" charset="0"/>
                  </a:rPr>
                  <a:t> 48 hres – pneumonie sévère  –  toux </a:t>
                </a:r>
                <a14:m>
                  <m:oMath xmlns:m="http://schemas.openxmlformats.org/officeDocument/2006/math">
                    <m:r>
                      <a:rPr lang="fr-FR" sz="2400" i="1" smtClean="0">
                        <a:latin typeface="Cambria Math" panose="02040503050406030204" pitchFamily="18" charset="0"/>
                        <a:ea typeface="Cambria Math" panose="02040503050406030204" pitchFamily="18" charset="0"/>
                        <a:cs typeface="Arial" panose="020B0604020202020204" pitchFamily="34" charset="0"/>
                      </a:rPr>
                      <m:t>&gt;</m:t>
                    </m:r>
                  </m:oMath>
                </a14:m>
                <a:r>
                  <a:rPr lang="fr-FR" sz="2400" dirty="0">
                    <a:latin typeface="Helvetica" pitchFamily="2" charset="0"/>
                    <a:cs typeface="Arial" panose="020B0604020202020204" pitchFamily="34" charset="0"/>
                  </a:rPr>
                  <a:t> 14 jrs</a:t>
                </a:r>
              </a:p>
              <a:p>
                <a:r>
                  <a:rPr lang="fr-FR" sz="2400" dirty="0">
                    <a:latin typeface="Helvetica" pitchFamily="2" charset="0"/>
                    <a:cs typeface="Arial" panose="020B0604020202020204" pitchFamily="34" charset="0"/>
                  </a:rPr>
                  <a:t>		Stridor au repos – Réponse au bronchodilatateur – Anémie</a:t>
                </a:r>
              </a:p>
              <a:p>
                <a:r>
                  <a:rPr lang="fr-FR" sz="2400" dirty="0">
                    <a:latin typeface="Helvetica" pitchFamily="2" charset="0"/>
                    <a:cs typeface="Arial" panose="020B0604020202020204" pitchFamily="34" charset="0"/>
                  </a:rPr>
                  <a:t>		Capacité parentale de donner consentement + faire le suivi </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Intervention: </a:t>
                </a:r>
                <a:r>
                  <a:rPr lang="fr-FR" sz="2400" dirty="0">
                    <a:solidFill>
                      <a:schemeClr val="accent2"/>
                    </a:solidFill>
                    <a:latin typeface="Helvetica" pitchFamily="2" charset="0"/>
                    <a:cs typeface="Arial" panose="020B0604020202020204" pitchFamily="34" charset="0"/>
                  </a:rPr>
                  <a:t>3</a:t>
                </a:r>
                <a:r>
                  <a:rPr lang="fr-FR" sz="2400" dirty="0">
                    <a:latin typeface="Helvetica" pitchFamily="2" charset="0"/>
                    <a:cs typeface="Arial" panose="020B0604020202020204" pitchFamily="34" charset="0"/>
                  </a:rPr>
                  <a:t> vs </a:t>
                </a:r>
                <a:r>
                  <a:rPr lang="fr-FR" sz="2400" dirty="0">
                    <a:solidFill>
                      <a:schemeClr val="accent2"/>
                    </a:solidFill>
                    <a:latin typeface="Helvetica" pitchFamily="2" charset="0"/>
                    <a:cs typeface="Arial" panose="020B0604020202020204" pitchFamily="34" charset="0"/>
                  </a:rPr>
                  <a:t>5</a:t>
                </a:r>
                <a:r>
                  <a:rPr lang="fr-FR" sz="2400" dirty="0">
                    <a:latin typeface="Helvetica" pitchFamily="2" charset="0"/>
                    <a:cs typeface="Arial" panose="020B0604020202020204" pitchFamily="34" charset="0"/>
                  </a:rPr>
                  <a:t> jours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t>
                </a:r>
                <a:r>
                  <a:rPr lang="fr-FR" sz="2400" dirty="0">
                    <a:latin typeface="Helvetica" pitchFamily="2" charset="0"/>
                    <a:cs typeface="Arial" panose="020B0604020202020204" pitchFamily="34" charset="0"/>
                  </a:rPr>
                  <a:t>Amoxicilline</a:t>
                </a:r>
              </a:p>
              <a:p>
                <a:endParaRPr lang="fr-FR" sz="2400" dirty="0">
                  <a:latin typeface="Helvetica" pitchFamily="2" charset="0"/>
                  <a:cs typeface="Arial" panose="020B0604020202020204" pitchFamily="34" charset="0"/>
                  <a:sym typeface="Wingdings" pitchFamily="2" charset="2"/>
                </a:endParaRPr>
              </a:p>
              <a:p>
                <a:r>
                  <a:rPr lang="fr-FR" sz="2400" dirty="0">
                    <a:latin typeface="Helvetica" pitchFamily="2" charset="0"/>
                    <a:cs typeface="Arial" panose="020B0604020202020204" pitchFamily="34" charset="0"/>
                    <a:sym typeface="Wingdings" pitchFamily="2" charset="2"/>
                  </a:rPr>
                  <a:t>Issue: Échec du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dans les 6 jrs, échec entre jour 7 et 14.</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mc:Choice>
        <mc:Fallback xmlns="">
          <p:sp>
            <p:nvSpPr>
              <p:cNvPr id="2" name="ZoneTexte 1">
                <a:extLst>
                  <a:ext uri="{FF2B5EF4-FFF2-40B4-BE49-F238E27FC236}">
                    <a16:creationId xmlns:a16="http://schemas.microsoft.com/office/drawing/2014/main" id="{76E94335-E82F-7F74-A24B-2B8B6C08F010}"/>
                  </a:ext>
                </a:extLst>
              </p:cNvPr>
              <p:cNvSpPr txBox="1">
                <a:spLocks noRot="1" noChangeAspect="1" noMove="1" noResize="1" noEditPoints="1" noAdjustHandles="1" noChangeArrowheads="1" noChangeShapeType="1" noTextEdit="1"/>
              </p:cNvSpPr>
              <p:nvPr/>
            </p:nvSpPr>
            <p:spPr>
              <a:xfrm>
                <a:off x="178130" y="197132"/>
                <a:ext cx="11835740" cy="7109639"/>
              </a:xfrm>
              <a:prstGeom prst="rect">
                <a:avLst/>
              </a:prstGeom>
              <a:blipFill>
                <a:blip r:embed="rId2"/>
                <a:stretch>
                  <a:fillRect l="-1499" t="-1248"/>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CC9351B8-5117-E42E-D7AF-93F567292D50}"/>
              </a:ext>
            </a:extLst>
          </p:cNvPr>
          <p:cNvPicPr>
            <a:picLocks noChangeAspect="1"/>
          </p:cNvPicPr>
          <p:nvPr/>
        </p:nvPicPr>
        <p:blipFill rotWithShape="1">
          <a:blip r:embed="rId3"/>
          <a:srcRect b="22688"/>
          <a:stretch/>
        </p:blipFill>
        <p:spPr>
          <a:xfrm>
            <a:off x="3305064" y="0"/>
            <a:ext cx="5581871" cy="1967345"/>
          </a:xfrm>
          <a:prstGeom prst="rect">
            <a:avLst/>
          </a:prstGeom>
        </p:spPr>
      </p:pic>
    </p:spTree>
    <p:extLst>
      <p:ext uri="{BB962C8B-B14F-4D97-AF65-F5344CB8AC3E}">
        <p14:creationId xmlns:p14="http://schemas.microsoft.com/office/powerpoint/2010/main" val="113471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835740" cy="4708981"/>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#3 – Analyse </a:t>
            </a:r>
          </a:p>
          <a:p>
            <a:pPr marL="342900" indent="-342900">
              <a:buFont typeface="Wingdings" pitchFamily="2" charset="2"/>
              <a:buChar char="q"/>
            </a:pPr>
            <a:endParaRPr lang="fr-CA" sz="2400" dirty="0">
              <a:latin typeface="Helvetica" pitchFamily="2" charset="0"/>
            </a:endParaRPr>
          </a:p>
          <a:p>
            <a:pPr marL="342900" indent="-342900">
              <a:buFont typeface="Wingdings" pitchFamily="2" charset="2"/>
              <a:buChar char="q"/>
            </a:pPr>
            <a:r>
              <a:rPr lang="fr-CA" sz="2400" dirty="0">
                <a:latin typeface="Helvetica" pitchFamily="2" charset="0"/>
              </a:rPr>
              <a:t>L</a:t>
            </a:r>
            <a:r>
              <a:rPr lang="fr-CA" sz="2400" dirty="0">
                <a:effectLst/>
                <a:latin typeface="Helvetica" pitchFamily="2" charset="0"/>
              </a:rPr>
              <a:t>ignes directrices CONSORT. </a:t>
            </a:r>
          </a:p>
          <a:p>
            <a:pPr marL="342900" indent="-342900">
              <a:buFont typeface="Wingdings" pitchFamily="2" charset="2"/>
              <a:buChar char="q"/>
            </a:pPr>
            <a:r>
              <a:rPr lang="fr-CA" sz="2400" dirty="0">
                <a:effectLst/>
                <a:latin typeface="Helvetica" pitchFamily="2" charset="0"/>
              </a:rPr>
              <a:t>Marge de non-infériorité </a:t>
            </a:r>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a:t>
            </a:r>
            <a:r>
              <a:rPr lang="fr-CA" sz="2400" dirty="0">
                <a:effectLst/>
                <a:latin typeface="Helvetica" pitchFamily="2" charset="0"/>
              </a:rPr>
              <a:t>différence de risque de 5%</a:t>
            </a:r>
          </a:p>
          <a:p>
            <a:pPr marL="342900" indent="-342900">
              <a:buFont typeface="Wingdings" pitchFamily="2" charset="2"/>
              <a:buChar char="q"/>
            </a:pPr>
            <a:r>
              <a:rPr lang="fr-CA" sz="2400" dirty="0">
                <a:effectLst/>
                <a:latin typeface="Helvetica" pitchFamily="2" charset="0"/>
              </a:rPr>
              <a:t> IC 95% </a:t>
            </a:r>
          </a:p>
          <a:p>
            <a:pPr marL="342900" indent="-342900">
              <a:buFont typeface="Wingdings" pitchFamily="2" charset="2"/>
              <a:buChar char="q"/>
            </a:pPr>
            <a:r>
              <a:rPr lang="fr-CA" sz="2400" dirty="0">
                <a:effectLst/>
                <a:latin typeface="Helvetica" pitchFamily="2" charset="0"/>
              </a:rPr>
              <a:t>Erreur ⍺ : P &lt; 0,025</a:t>
            </a:r>
          </a:p>
          <a:p>
            <a:pPr marL="342900" indent="-342900">
              <a:buFont typeface="Wingdings" pitchFamily="2" charset="2"/>
              <a:buChar char="q"/>
            </a:pPr>
            <a:r>
              <a:rPr lang="fr-CA" sz="2400" dirty="0">
                <a:latin typeface="Helvetica" pitchFamily="2" charset="0"/>
              </a:rPr>
              <a:t>Puissance 80%</a:t>
            </a:r>
            <a:r>
              <a:rPr lang="fr-CA" sz="2400" dirty="0">
                <a:effectLst/>
                <a:latin typeface="Helvetica" pitchFamily="2" charset="0"/>
              </a:rPr>
              <a:t> </a:t>
            </a:r>
          </a:p>
          <a:p>
            <a:pPr marL="342900" indent="-342900">
              <a:buFont typeface="Wingdings" pitchFamily="2" charset="2"/>
              <a:buChar char="q"/>
            </a:pPr>
            <a:r>
              <a:rPr lang="fr-CA" sz="2400" dirty="0">
                <a:latin typeface="Helvetica" pitchFamily="2" charset="0"/>
              </a:rPr>
              <a:t>Analyse sensibilité </a:t>
            </a:r>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Imputations multiples   « hot deck-20 » </a:t>
            </a:r>
          </a:p>
          <a:p>
            <a:endParaRPr lang="fr-CA" sz="2400" dirty="0">
              <a:effectLst/>
              <a:latin typeface="Helvetica" pitchFamily="2" charset="0"/>
            </a:endParaRPr>
          </a:p>
          <a:p>
            <a:endParaRPr lang="fr-FR" sz="3600" b="1" dirty="0">
              <a:solidFill>
                <a:srgbClr val="DD8A59"/>
              </a:solidFill>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3E10900F-12C3-E6D6-98E9-A497AA8A453B}"/>
              </a:ext>
            </a:extLst>
          </p:cNvPr>
          <p:cNvPicPr>
            <a:picLocks noChangeAspect="1"/>
          </p:cNvPicPr>
          <p:nvPr/>
        </p:nvPicPr>
        <p:blipFill>
          <a:blip r:embed="rId2"/>
          <a:stretch>
            <a:fillRect/>
          </a:stretch>
        </p:blipFill>
        <p:spPr>
          <a:xfrm>
            <a:off x="778323" y="3592944"/>
            <a:ext cx="10235992" cy="2922156"/>
          </a:xfrm>
          <a:prstGeom prst="rect">
            <a:avLst/>
          </a:prstGeom>
        </p:spPr>
      </p:pic>
    </p:spTree>
    <p:extLst>
      <p:ext uri="{BB962C8B-B14F-4D97-AF65-F5344CB8AC3E}">
        <p14:creationId xmlns:p14="http://schemas.microsoft.com/office/powerpoint/2010/main" val="303444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0292443" cy="304698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#3 - Résultats</a:t>
            </a: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3D6AC5B9-5E37-E288-6168-A1133C2C6D12}"/>
              </a:ext>
            </a:extLst>
          </p:cNvPr>
          <p:cNvPicPr>
            <a:picLocks noChangeAspect="1"/>
          </p:cNvPicPr>
          <p:nvPr/>
        </p:nvPicPr>
        <p:blipFill>
          <a:blip r:embed="rId2"/>
          <a:stretch>
            <a:fillRect/>
          </a:stretch>
        </p:blipFill>
        <p:spPr>
          <a:xfrm>
            <a:off x="1143000" y="901314"/>
            <a:ext cx="8681357" cy="5787571"/>
          </a:xfrm>
          <a:prstGeom prst="rect">
            <a:avLst/>
          </a:prstGeom>
        </p:spPr>
      </p:pic>
    </p:spTree>
    <p:extLst>
      <p:ext uri="{BB962C8B-B14F-4D97-AF65-F5344CB8AC3E}">
        <p14:creationId xmlns:p14="http://schemas.microsoft.com/office/powerpoint/2010/main" val="260576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736779" cy="10064294"/>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#3- Forces + Limitations</a:t>
            </a:r>
          </a:p>
          <a:p>
            <a:pPr marL="342900" indent="-342900">
              <a:buFont typeface="Wingdings" pitchFamily="2" charset="2"/>
              <a:buChar char="q"/>
            </a:pPr>
            <a:r>
              <a:rPr lang="fr-FR" sz="2400" dirty="0">
                <a:latin typeface="Helvetica" pitchFamily="2" charset="0"/>
                <a:cs typeface="Arial" panose="020B0604020202020204" pitchFamily="34" charset="0"/>
              </a:rPr>
              <a:t>Randomisation + double aveugle</a:t>
            </a:r>
          </a:p>
          <a:p>
            <a:r>
              <a:rPr lang="fr-FR" sz="2400" dirty="0">
                <a:latin typeface="Helvetica" pitchFamily="2" charset="0"/>
                <a:cs typeface="Arial" panose="020B0604020202020204" pitchFamily="34" charset="0"/>
              </a:rPr>
              <a:t> </a:t>
            </a: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Faible quantité de perte au suivi</a:t>
            </a:r>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augmente la validité interne</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 Suivi rapproché + soins + vigilance de détection </a:t>
            </a:r>
            <a:r>
              <a:rPr lang="fr-FR" sz="2400" dirty="0">
                <a:solidFill>
                  <a:schemeClr val="accent2"/>
                </a:solidFill>
                <a:latin typeface="Helvetica" pitchFamily="2" charset="0"/>
                <a:cs typeface="Arial" panose="020B0604020202020204" pitchFamily="34" charset="0"/>
                <a:sym typeface="Wingdings" pitchFamily="2" charset="2"/>
              </a:rPr>
              <a:t>SUPÉRIEURS </a:t>
            </a:r>
          </a:p>
          <a:p>
            <a:r>
              <a:rPr lang="fr-FR" sz="2400" dirty="0">
                <a:latin typeface="Helvetica" pitchFamily="2" charset="0"/>
                <a:cs typeface="Arial" panose="020B0604020202020204" pitchFamily="34" charset="0"/>
                <a:sym typeface="Wingdings" pitchFamily="2" charset="2"/>
              </a:rPr>
              <a:t>à ce qu’offre normalement dans la région  Impact taux d’échec</a:t>
            </a:r>
          </a:p>
          <a:p>
            <a:r>
              <a:rPr lang="fr-FR" sz="2400" dirty="0">
                <a:latin typeface="Helvetica" pitchFamily="2" charset="0"/>
                <a:cs typeface="Arial" panose="020B0604020202020204" pitchFamily="34" charset="0"/>
                <a:sym typeface="Wingdings" pitchFamily="2" charset="2"/>
              </a:rPr>
              <a:t>  </a:t>
            </a: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Validité interne</a:t>
            </a:r>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BONNE</a:t>
            </a:r>
          </a:p>
          <a:p>
            <a:pPr marL="342900" indent="-342900">
              <a:buFont typeface="Wingdings" pitchFamily="2" charset="2"/>
              <a:buChar char="q"/>
            </a:pP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Validité externe  Discutable</a:t>
            </a:r>
          </a:p>
          <a:p>
            <a:pPr marL="342900" indent="-342900">
              <a:buFont typeface="Wingdings" pitchFamily="2" charset="2"/>
              <a:buChar char="q"/>
            </a:pP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Dose selon âge et non selon le poids</a:t>
            </a:r>
          </a:p>
          <a:p>
            <a:r>
              <a:rPr lang="fr-FR" sz="2400" dirty="0">
                <a:latin typeface="Helvetica" pitchFamily="2" charset="0"/>
                <a:cs typeface="Arial" panose="020B0604020202020204" pitchFamily="34" charset="0"/>
                <a:sym typeface="Wingdings" pitchFamily="2" charset="2"/>
              </a:rPr>
              <a:t> </a:t>
            </a: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Caractéristiques des enfants du Malawi vs ceux des autres régions</a:t>
            </a:r>
          </a:p>
          <a:p>
            <a:pPr marL="342900" indent="-342900">
              <a:buFont typeface="Wingdings" pitchFamily="2" charset="2"/>
              <a:buChar char="q"/>
            </a:pP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Manque d’équipement laboratoire + radiographique, Faibles ressources</a:t>
            </a:r>
          </a:p>
          <a:p>
            <a:pPr marL="342900" indent="-342900">
              <a:buFont typeface="Wingdings" pitchFamily="2" charset="2"/>
              <a:buChar char="q"/>
            </a:pPr>
            <a:endParaRPr lang="fr-FR" sz="2400" dirty="0">
              <a:latin typeface="Helvetica" pitchFamily="2" charset="0"/>
              <a:cs typeface="Arial" panose="020B0604020202020204" pitchFamily="34" charset="0"/>
              <a:sym typeface="Wingdings" pitchFamily="2" charset="2"/>
            </a:endParaRPr>
          </a:p>
          <a:p>
            <a:endParaRPr lang="fr-FR" sz="2400" dirty="0">
              <a:highlight>
                <a:srgbClr val="FFFF00"/>
              </a:highlight>
              <a:latin typeface="Helvetica" pitchFamily="2" charset="0"/>
              <a:cs typeface="Arial" panose="020B0604020202020204" pitchFamily="34" charset="0"/>
              <a:sym typeface="Wingdings" pitchFamily="2" charset="2"/>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dirty="0">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04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64EA5C3-FDC5-1481-0F80-AEB9E64C1B6A}"/>
              </a:ext>
            </a:extLst>
          </p:cNvPr>
          <p:cNvSpPr txBox="1"/>
          <p:nvPr/>
        </p:nvSpPr>
        <p:spPr>
          <a:xfrm>
            <a:off x="718456" y="404950"/>
            <a:ext cx="11231373" cy="8032968"/>
          </a:xfrm>
          <a:prstGeom prst="rect">
            <a:avLst/>
          </a:prstGeom>
          <a:noFill/>
        </p:spPr>
        <p:txBody>
          <a:bodyPr wrap="square" rtlCol="0">
            <a:spAutoFit/>
          </a:bodyPr>
          <a:lstStyle/>
          <a:p>
            <a:endParaRPr lang="fr-FR" sz="2400" dirty="0">
              <a:solidFill>
                <a:srgbClr val="DD8A59"/>
              </a:solidFill>
              <a:latin typeface="Arial" panose="020B0604020202020204" pitchFamily="34" charset="0"/>
              <a:cs typeface="Arial" panose="020B0604020202020204" pitchFamily="34" charset="0"/>
            </a:endParaRPr>
          </a:p>
          <a:p>
            <a:pPr algn="ctr"/>
            <a:r>
              <a:rPr lang="fr-CA" sz="4800" b="1" dirty="0">
                <a:effectLst/>
                <a:latin typeface="Helvetica" pitchFamily="2" charset="0"/>
              </a:rPr>
              <a:t>Une réduction de la durée du traitement d’amoxicilline pour la pneumonie acquise en communauté chez les enfants est-elle envisageable? </a:t>
            </a:r>
          </a:p>
          <a:p>
            <a:pPr algn="ctr"/>
            <a:endParaRPr lang="fr-CA" sz="4800" b="1" dirty="0">
              <a:latin typeface="Helvetica" pitchFamily="2" charset="0"/>
            </a:endParaRPr>
          </a:p>
          <a:p>
            <a:pPr algn="ctr"/>
            <a:r>
              <a:rPr lang="fr-CA" sz="4800" b="1" dirty="0">
                <a:solidFill>
                  <a:schemeClr val="accent2"/>
                </a:solidFill>
                <a:latin typeface="Helvetica" pitchFamily="2" charset="0"/>
              </a:rPr>
              <a:t>OUI</a:t>
            </a:r>
          </a:p>
          <a:p>
            <a:endParaRPr lang="fr-CA" sz="3200" b="1" dirty="0">
              <a:effectLst/>
              <a:latin typeface="Helvetica" pitchFamily="2" charset="0"/>
            </a:endParaRPr>
          </a:p>
          <a:p>
            <a:r>
              <a:rPr lang="fr-CA" sz="3200" b="1" dirty="0">
                <a:effectLst/>
                <a:latin typeface="Helvetica" pitchFamily="2" charset="0"/>
              </a:rPr>
              <a:t> </a:t>
            </a:r>
          </a:p>
          <a:p>
            <a:endParaRPr lang="fr-CA" sz="3200" b="1" dirty="0">
              <a:highlight>
                <a:srgbClr val="FFFF00"/>
              </a:highlight>
              <a:latin typeface="Helvetica" pitchFamily="2"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5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64EA5C3-FDC5-1481-0F80-AEB9E64C1B6A}"/>
              </a:ext>
            </a:extLst>
          </p:cNvPr>
          <p:cNvSpPr txBox="1"/>
          <p:nvPr/>
        </p:nvSpPr>
        <p:spPr>
          <a:xfrm>
            <a:off x="718457" y="404950"/>
            <a:ext cx="10292443" cy="7786747"/>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Discussion + Force + Limitation</a:t>
            </a:r>
          </a:p>
          <a:p>
            <a:endParaRPr lang="fr-CA" sz="2400" dirty="0">
              <a:solidFill>
                <a:srgbClr val="000000"/>
              </a:solidFill>
              <a:latin typeface="Helvetica" pitchFamily="2" charset="0"/>
            </a:endParaRPr>
          </a:p>
          <a:p>
            <a:r>
              <a:rPr lang="fr-CA" sz="2800" u="sng" dirty="0">
                <a:solidFill>
                  <a:schemeClr val="accent2"/>
                </a:solidFill>
                <a:effectLst/>
                <a:latin typeface="Helvetica" pitchFamily="2" charset="0"/>
              </a:rPr>
              <a:t>Aucune différence significative n’a été identifiée</a:t>
            </a:r>
          </a:p>
          <a:p>
            <a:endParaRPr lang="fr-CA" sz="2800" dirty="0">
              <a:solidFill>
                <a:srgbClr val="000000"/>
              </a:solidFill>
              <a:latin typeface="Helvetica" pitchFamily="2" charset="0"/>
            </a:endParaRPr>
          </a:p>
          <a:p>
            <a:r>
              <a:rPr lang="fr-CA" sz="2800" dirty="0">
                <a:solidFill>
                  <a:srgbClr val="000000"/>
                </a:solidFill>
                <a:latin typeface="Helvetica" pitchFamily="2" charset="0"/>
              </a:rPr>
              <a:t>L</a:t>
            </a:r>
            <a:r>
              <a:rPr lang="fr-CA" sz="2800" dirty="0">
                <a:solidFill>
                  <a:srgbClr val="000000"/>
                </a:solidFill>
                <a:effectLst/>
                <a:latin typeface="Helvetica" pitchFamily="2" charset="0"/>
              </a:rPr>
              <a:t>es données probantes semblent converger vers un consensus </a:t>
            </a:r>
            <a:r>
              <a:rPr lang="fr-FR" sz="2800" dirty="0">
                <a:latin typeface="Helvetica" pitchFamily="2" charset="0"/>
                <a:cs typeface="Arial" panose="020B0604020202020204" pitchFamily="34" charset="0"/>
              </a:rPr>
              <a:t> </a:t>
            </a:r>
            <a:r>
              <a:rPr lang="fr-FR" sz="2800" dirty="0">
                <a:latin typeface="Helvetica" pitchFamily="2" charset="0"/>
                <a:cs typeface="Arial" panose="020B0604020202020204" pitchFamily="34" charset="0"/>
                <a:sym typeface="Wingdings" pitchFamily="2" charset="2"/>
              </a:rPr>
              <a:t> </a:t>
            </a:r>
            <a:r>
              <a:rPr lang="fr-CA" sz="2800" dirty="0" err="1">
                <a:solidFill>
                  <a:srgbClr val="000000"/>
                </a:solidFill>
                <a:latin typeface="Helvetica" pitchFamily="2" charset="0"/>
              </a:rPr>
              <a:t>tx</a:t>
            </a:r>
            <a:r>
              <a:rPr lang="fr-CA" sz="2800" dirty="0">
                <a:solidFill>
                  <a:srgbClr val="000000"/>
                </a:solidFill>
                <a:latin typeface="Helvetica" pitchFamily="2" charset="0"/>
              </a:rPr>
              <a:t> </a:t>
            </a:r>
            <a:r>
              <a:rPr lang="fr-CA" sz="2800" dirty="0">
                <a:solidFill>
                  <a:srgbClr val="000000"/>
                </a:solidFill>
                <a:effectLst/>
                <a:latin typeface="Helvetica" pitchFamily="2" charset="0"/>
              </a:rPr>
              <a:t>d’amoxicilline de durée plus courte maintien son efficacité.</a:t>
            </a:r>
          </a:p>
          <a:p>
            <a:endParaRPr lang="fr-FR" sz="2800" dirty="0">
              <a:latin typeface="Helvetica" pitchFamily="2" charset="0"/>
              <a:cs typeface="Arial" panose="020B0604020202020204" pitchFamily="34" charset="0"/>
            </a:endParaRPr>
          </a:p>
          <a:p>
            <a:r>
              <a:rPr lang="fr-FR" sz="2800" dirty="0">
                <a:latin typeface="Helvetica" pitchFamily="2" charset="0"/>
                <a:cs typeface="Arial" panose="020B0604020202020204" pitchFamily="34" charset="0"/>
              </a:rPr>
              <a:t>Bonne validité interne + Liens forts entre les 5 études.</a:t>
            </a:r>
          </a:p>
          <a:p>
            <a:endParaRPr lang="fr-FR" sz="2800" dirty="0">
              <a:latin typeface="Helvetica" pitchFamily="2" charset="0"/>
              <a:cs typeface="Arial" panose="020B0604020202020204" pitchFamily="34" charset="0"/>
            </a:endParaRPr>
          </a:p>
          <a:p>
            <a:r>
              <a:rPr lang="fr-FR" sz="2800" dirty="0">
                <a:latin typeface="Helvetica" pitchFamily="2" charset="0"/>
                <a:cs typeface="Arial" panose="020B0604020202020204" pitchFamily="34" charset="0"/>
              </a:rPr>
              <a:t>Signification clinique intéressante selon les milieux et les pays.</a:t>
            </a:r>
          </a:p>
          <a:p>
            <a:endParaRPr lang="fr-CA" sz="2800" dirty="0">
              <a:solidFill>
                <a:srgbClr val="000000"/>
              </a:solidFill>
              <a:effectLst/>
              <a:latin typeface="Times New Roman" panose="02020603050405020304" pitchFamily="18" charset="0"/>
            </a:endParaRPr>
          </a:p>
          <a:p>
            <a:r>
              <a:rPr lang="fr-CA" sz="2800" dirty="0">
                <a:solidFill>
                  <a:srgbClr val="000000"/>
                </a:solidFill>
                <a:effectLst/>
                <a:latin typeface="Helvetica" pitchFamily="2" charset="0"/>
              </a:rPr>
              <a:t>ATTN: sévérité de la pneumonie, contexte, pays, âge, comorbidités, historique prise ATB, statut immunitaire.</a:t>
            </a:r>
          </a:p>
          <a:p>
            <a:endParaRPr lang="fr-CA" sz="2400" dirty="0">
              <a:solidFill>
                <a:srgbClr val="000000"/>
              </a:solidFill>
              <a:effectLst/>
              <a:latin typeface="Times New Roman" panose="02020603050405020304" pitchFamily="18" charset="0"/>
            </a:endParaRPr>
          </a:p>
          <a:p>
            <a:endParaRPr lang="fr-FR" sz="2400" dirty="0">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58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2D85BA-E6FC-B416-219D-0A3C9F310841}"/>
              </a:ext>
            </a:extLst>
          </p:cNvPr>
          <p:cNvPicPr>
            <a:picLocks noChangeAspect="1"/>
          </p:cNvPicPr>
          <p:nvPr/>
        </p:nvPicPr>
        <p:blipFill>
          <a:blip r:embed="rId2"/>
          <a:stretch>
            <a:fillRect/>
          </a:stretch>
        </p:blipFill>
        <p:spPr>
          <a:xfrm>
            <a:off x="44794" y="1000149"/>
            <a:ext cx="10762631" cy="3364343"/>
          </a:xfrm>
          <a:prstGeom prst="rect">
            <a:avLst/>
          </a:prstGeom>
        </p:spPr>
      </p:pic>
      <p:pic>
        <p:nvPicPr>
          <p:cNvPr id="8" name="Image 7">
            <a:extLst>
              <a:ext uri="{FF2B5EF4-FFF2-40B4-BE49-F238E27FC236}">
                <a16:creationId xmlns:a16="http://schemas.microsoft.com/office/drawing/2014/main" id="{D45A7D28-904A-790A-1BDA-82E4C731490C}"/>
              </a:ext>
            </a:extLst>
          </p:cNvPr>
          <p:cNvPicPr>
            <a:picLocks noChangeAspect="1"/>
          </p:cNvPicPr>
          <p:nvPr/>
        </p:nvPicPr>
        <p:blipFill>
          <a:blip r:embed="rId3"/>
          <a:stretch>
            <a:fillRect/>
          </a:stretch>
        </p:blipFill>
        <p:spPr>
          <a:xfrm>
            <a:off x="22280" y="4853649"/>
            <a:ext cx="2370192" cy="1035792"/>
          </a:xfrm>
          <a:prstGeom prst="rect">
            <a:avLst/>
          </a:prstGeom>
        </p:spPr>
      </p:pic>
      <p:pic>
        <p:nvPicPr>
          <p:cNvPr id="10" name="Image 9">
            <a:extLst>
              <a:ext uri="{FF2B5EF4-FFF2-40B4-BE49-F238E27FC236}">
                <a16:creationId xmlns:a16="http://schemas.microsoft.com/office/drawing/2014/main" id="{DE9D0ECB-8E6B-040C-2D08-C85231E6BB4A}"/>
              </a:ext>
            </a:extLst>
          </p:cNvPr>
          <p:cNvPicPr>
            <a:picLocks noChangeAspect="1"/>
          </p:cNvPicPr>
          <p:nvPr/>
        </p:nvPicPr>
        <p:blipFill>
          <a:blip r:embed="rId4"/>
          <a:stretch>
            <a:fillRect/>
          </a:stretch>
        </p:blipFill>
        <p:spPr>
          <a:xfrm>
            <a:off x="2760036" y="4645929"/>
            <a:ext cx="8771885" cy="725616"/>
          </a:xfrm>
          <a:prstGeom prst="rect">
            <a:avLst/>
          </a:prstGeom>
        </p:spPr>
      </p:pic>
      <p:pic>
        <p:nvPicPr>
          <p:cNvPr id="12" name="Image 11">
            <a:extLst>
              <a:ext uri="{FF2B5EF4-FFF2-40B4-BE49-F238E27FC236}">
                <a16:creationId xmlns:a16="http://schemas.microsoft.com/office/drawing/2014/main" id="{27060F0C-1761-AD11-EC96-2C9E86A35E49}"/>
              </a:ext>
            </a:extLst>
          </p:cNvPr>
          <p:cNvPicPr>
            <a:picLocks noChangeAspect="1"/>
          </p:cNvPicPr>
          <p:nvPr/>
        </p:nvPicPr>
        <p:blipFill>
          <a:blip r:embed="rId5"/>
          <a:stretch>
            <a:fillRect/>
          </a:stretch>
        </p:blipFill>
        <p:spPr>
          <a:xfrm>
            <a:off x="2760036" y="5546250"/>
            <a:ext cx="8771885" cy="939277"/>
          </a:xfrm>
          <a:prstGeom prst="rect">
            <a:avLst/>
          </a:prstGeom>
        </p:spPr>
      </p:pic>
      <p:pic>
        <p:nvPicPr>
          <p:cNvPr id="14" name="Image 13">
            <a:extLst>
              <a:ext uri="{FF2B5EF4-FFF2-40B4-BE49-F238E27FC236}">
                <a16:creationId xmlns:a16="http://schemas.microsoft.com/office/drawing/2014/main" id="{4D65CA2B-481F-9746-3D11-994F58101CC3}"/>
              </a:ext>
            </a:extLst>
          </p:cNvPr>
          <p:cNvPicPr>
            <a:picLocks noChangeAspect="1"/>
          </p:cNvPicPr>
          <p:nvPr/>
        </p:nvPicPr>
        <p:blipFill>
          <a:blip r:embed="rId6"/>
          <a:stretch>
            <a:fillRect/>
          </a:stretch>
        </p:blipFill>
        <p:spPr>
          <a:xfrm>
            <a:off x="1848542" y="81112"/>
            <a:ext cx="4953000" cy="919037"/>
          </a:xfrm>
          <a:prstGeom prst="rect">
            <a:avLst/>
          </a:prstGeom>
        </p:spPr>
      </p:pic>
      <p:pic>
        <p:nvPicPr>
          <p:cNvPr id="16" name="Image 15">
            <a:extLst>
              <a:ext uri="{FF2B5EF4-FFF2-40B4-BE49-F238E27FC236}">
                <a16:creationId xmlns:a16="http://schemas.microsoft.com/office/drawing/2014/main" id="{462F1623-0490-AC3A-F6C1-12C7B3452881}"/>
              </a:ext>
            </a:extLst>
          </p:cNvPr>
          <p:cNvPicPr>
            <a:picLocks noChangeAspect="1"/>
          </p:cNvPicPr>
          <p:nvPr/>
        </p:nvPicPr>
        <p:blipFill>
          <a:blip r:embed="rId7"/>
          <a:stretch>
            <a:fillRect/>
          </a:stretch>
        </p:blipFill>
        <p:spPr>
          <a:xfrm>
            <a:off x="44794" y="81114"/>
            <a:ext cx="1803748" cy="919037"/>
          </a:xfrm>
          <a:prstGeom prst="rect">
            <a:avLst/>
          </a:prstGeom>
        </p:spPr>
      </p:pic>
    </p:spTree>
    <p:extLst>
      <p:ext uri="{BB962C8B-B14F-4D97-AF65-F5344CB8AC3E}">
        <p14:creationId xmlns:p14="http://schemas.microsoft.com/office/powerpoint/2010/main" val="292632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4EA5C3-FDC5-1481-0F80-AEB9E64C1B6A}"/>
                  </a:ext>
                </a:extLst>
              </p:cNvPr>
              <p:cNvSpPr txBox="1"/>
              <p:nvPr/>
            </p:nvSpPr>
            <p:spPr>
              <a:xfrm>
                <a:off x="261257" y="179614"/>
                <a:ext cx="10749643" cy="7704306"/>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Conclusion</a:t>
                </a:r>
              </a:p>
              <a:p>
                <a:r>
                  <a:rPr lang="fr-CA" sz="2400" dirty="0">
                    <a:solidFill>
                      <a:srgbClr val="000000"/>
                    </a:solidFill>
                    <a:effectLst/>
                    <a:latin typeface="Helvetica" pitchFamily="2" charset="0"/>
                  </a:rPr>
                  <a:t>Antibio-gouvernance + vigilance</a:t>
                </a:r>
                <a:r>
                  <a:rPr lang="fr-CA" sz="2400" dirty="0">
                    <a:solidFill>
                      <a:srgbClr val="000000"/>
                    </a:solidFill>
                    <a:latin typeface="Helvetica" pitchFamily="2" charset="0"/>
                  </a:rPr>
                  <a:t> </a:t>
                </a:r>
                <a:r>
                  <a:rPr lang="fr-FR" sz="2400" dirty="0">
                    <a:latin typeface="Helvetica" pitchFamily="2" charset="0"/>
                    <a:cs typeface="Arial" panose="020B0604020202020204" pitchFamily="34" charset="0"/>
                    <a:sym typeface="Wingdings" pitchFamily="2" charset="2"/>
                  </a:rPr>
                  <a:t>  </a:t>
                </a:r>
                <a:r>
                  <a:rPr lang="fr-CA" sz="2400" dirty="0">
                    <a:solidFill>
                      <a:srgbClr val="000000"/>
                    </a:solidFill>
                    <a:latin typeface="Helvetica" pitchFamily="2" charset="0"/>
                    <a:cs typeface="Arial" panose="020B0604020202020204" pitchFamily="34" charset="0"/>
                    <a:sym typeface="Wingdings" pitchFamily="2" charset="2"/>
                  </a:rPr>
                  <a:t>Réduction de la résistance bactérienne </a:t>
                </a:r>
              </a:p>
              <a:p>
                <a:r>
                  <a:rPr lang="fr-CA" sz="2400" dirty="0">
                    <a:solidFill>
                      <a:schemeClr val="accent2"/>
                    </a:solidFill>
                    <a:effectLst/>
                    <a:latin typeface="Helvetica" pitchFamily="2" charset="0"/>
                    <a:cs typeface="Arial" panose="020B0604020202020204" pitchFamily="34" charset="0"/>
                    <a:sym typeface="Wingdings" pitchFamily="2" charset="2"/>
                  </a:rPr>
                  <a:t>Solution avantageuse de réduire les durées de </a:t>
                </a:r>
                <a:r>
                  <a:rPr lang="fr-CA" sz="2400" dirty="0" err="1">
                    <a:solidFill>
                      <a:schemeClr val="accent2"/>
                    </a:solidFill>
                    <a:effectLst/>
                    <a:latin typeface="Helvetica" pitchFamily="2" charset="0"/>
                    <a:cs typeface="Arial" panose="020B0604020202020204" pitchFamily="34" charset="0"/>
                    <a:sym typeface="Wingdings" pitchFamily="2" charset="2"/>
                  </a:rPr>
                  <a:t>tx</a:t>
                </a:r>
                <a:endParaRPr lang="fr-CA" sz="2400" dirty="0">
                  <a:solidFill>
                    <a:schemeClr val="accent2"/>
                  </a:solidFill>
                  <a:effectLst/>
                  <a:latin typeface="Helvetica" pitchFamily="2" charset="0"/>
                </a:endParaRPr>
              </a:p>
              <a:p>
                <a:endParaRPr lang="fr-CA" sz="2400" dirty="0">
                  <a:solidFill>
                    <a:srgbClr val="000000"/>
                  </a:solidFill>
                  <a:latin typeface="Helvetica" pitchFamily="2" charset="0"/>
                </a:endParaRPr>
              </a:p>
              <a:p>
                <a:r>
                  <a:rPr lang="fr-CA" sz="2400" dirty="0">
                    <a:solidFill>
                      <a:srgbClr val="000000"/>
                    </a:solidFill>
                    <a:effectLst/>
                    <a:latin typeface="Helvetica" pitchFamily="2" charset="0"/>
                  </a:rPr>
                  <a:t>Bénéfices: $, </a:t>
                </a:r>
                <a14:m>
                  <m:oMath xmlns:m="http://schemas.openxmlformats.org/officeDocument/2006/math">
                    <m:r>
                      <a:rPr lang="fr-CA" sz="2400" i="1" smtClean="0">
                        <a:solidFill>
                          <a:srgbClr val="000000"/>
                        </a:solidFill>
                        <a:effectLst/>
                        <a:latin typeface="Cambria Math" panose="02040503050406030204" pitchFamily="18" charset="0"/>
                        <a:ea typeface="Cambria Math" panose="02040503050406030204" pitchFamily="18" charset="0"/>
                      </a:rPr>
                      <m:t>↓</m:t>
                    </m:r>
                  </m:oMath>
                </a14:m>
                <a:r>
                  <a:rPr lang="fr-CA" sz="2400" dirty="0">
                    <a:solidFill>
                      <a:srgbClr val="000000"/>
                    </a:solidFill>
                    <a:effectLst/>
                    <a:latin typeface="Helvetica" pitchFamily="2" charset="0"/>
                  </a:rPr>
                  <a:t> Effets secondaires, </a:t>
                </a:r>
                <a14:m>
                  <m:oMath xmlns:m="http://schemas.openxmlformats.org/officeDocument/2006/math">
                    <m:r>
                      <a:rPr lang="fr-CA" sz="2400" i="1" smtClean="0">
                        <a:solidFill>
                          <a:srgbClr val="000000"/>
                        </a:solidFill>
                        <a:effectLst/>
                        <a:latin typeface="Cambria Math" panose="02040503050406030204" pitchFamily="18" charset="0"/>
                        <a:ea typeface="Cambria Math" panose="02040503050406030204" pitchFamily="18" charset="0"/>
                      </a:rPr>
                      <m:t>↑</m:t>
                    </m:r>
                  </m:oMath>
                </a14:m>
                <a:r>
                  <a:rPr lang="fr-CA" sz="2400" dirty="0">
                    <a:solidFill>
                      <a:srgbClr val="000000"/>
                    </a:solidFill>
                    <a:effectLst/>
                    <a:latin typeface="Helvetica" pitchFamily="2" charset="0"/>
                  </a:rPr>
                  <a:t> adhérence, </a:t>
                </a:r>
                <a14:m>
                  <m:oMath xmlns:m="http://schemas.openxmlformats.org/officeDocument/2006/math">
                    <m:r>
                      <a:rPr lang="fr-CA" sz="2400" i="1" smtClean="0">
                        <a:solidFill>
                          <a:srgbClr val="000000"/>
                        </a:solidFill>
                        <a:latin typeface="Cambria Math" panose="02040503050406030204" pitchFamily="18" charset="0"/>
                        <a:ea typeface="Cambria Math" panose="02040503050406030204" pitchFamily="18" charset="0"/>
                      </a:rPr>
                      <m:t>↑</m:t>
                    </m:r>
                  </m:oMath>
                </a14:m>
                <a:r>
                  <a:rPr lang="fr-CA" sz="2400" dirty="0">
                    <a:solidFill>
                      <a:srgbClr val="000000"/>
                    </a:solidFill>
                    <a:effectLst/>
                    <a:latin typeface="Helvetica" pitchFamily="2" charset="0"/>
                  </a:rPr>
                  <a:t> accessibilité</a:t>
                </a:r>
                <a:endParaRPr lang="fr-FR" sz="2400" b="1" dirty="0">
                  <a:solidFill>
                    <a:srgbClr val="DD8A59"/>
                  </a:solidFill>
                  <a:latin typeface="Helvetica" pitchFamily="2" charset="0"/>
                  <a:cs typeface="Arial" panose="020B0604020202020204" pitchFamily="34" charset="0"/>
                </a:endParaRPr>
              </a:p>
              <a:p>
                <a:endParaRPr lang="fr-FR" sz="2400" dirty="0">
                  <a:solidFill>
                    <a:srgbClr val="DD8A59"/>
                  </a:solidFill>
                  <a:latin typeface="Arial" panose="020B0604020202020204" pitchFamily="34" charset="0"/>
                  <a:cs typeface="Arial" panose="020B0604020202020204" pitchFamily="34" charset="0"/>
                </a:endParaRPr>
              </a:p>
              <a:p>
                <a:r>
                  <a:rPr lang="fr-FR" sz="2400" dirty="0">
                    <a:solidFill>
                      <a:schemeClr val="accent2"/>
                    </a:solidFill>
                    <a:latin typeface="Arial" panose="020B0604020202020204" pitchFamily="34" charset="0"/>
                    <a:cs typeface="Arial" panose="020B0604020202020204" pitchFamily="34" charset="0"/>
                  </a:rPr>
                  <a:t>Guides de pratique INESSS</a:t>
                </a:r>
              </a:p>
              <a:p>
                <a:endParaRPr lang="fr-CA" sz="2400" dirty="0">
                  <a:solidFill>
                    <a:srgbClr val="000000"/>
                  </a:solidFill>
                  <a:effectLst/>
                  <a:latin typeface="Helvetica" pitchFamily="2" charset="0"/>
                </a:endParaRPr>
              </a:p>
              <a:p>
                <a:r>
                  <a:rPr lang="fr-CA" sz="2400" dirty="0">
                    <a:solidFill>
                      <a:srgbClr val="000000"/>
                    </a:solidFill>
                    <a:effectLst/>
                    <a:latin typeface="Helvetica" pitchFamily="2" charset="0"/>
                  </a:rPr>
                  <a:t>Études supplémentaires:</a:t>
                </a:r>
              </a:p>
              <a:p>
                <a:pPr marL="457200" indent="-457200">
                  <a:buFont typeface="Arial" panose="020B0604020202020204" pitchFamily="34" charset="0"/>
                  <a:buChar char="•"/>
                </a:pPr>
                <a:r>
                  <a:rPr lang="fr-CA" sz="2400" dirty="0">
                    <a:solidFill>
                      <a:srgbClr val="000000"/>
                    </a:solidFill>
                    <a:effectLst/>
                    <a:latin typeface="Helvetica" pitchFamily="2" charset="0"/>
                  </a:rPr>
                  <a:t>Différents groupes d’âge</a:t>
                </a:r>
              </a:p>
              <a:p>
                <a:pPr marL="457200" indent="-457200">
                  <a:buFont typeface="Arial" panose="020B0604020202020204" pitchFamily="34" charset="0"/>
                  <a:buChar char="•"/>
                </a:pPr>
                <a:r>
                  <a:rPr lang="fr-CA" sz="2400" dirty="0">
                    <a:solidFill>
                      <a:srgbClr val="000000"/>
                    </a:solidFill>
                    <a:latin typeface="Helvetica" pitchFamily="2" charset="0"/>
                  </a:rPr>
                  <a:t>Différentes </a:t>
                </a:r>
                <a:r>
                  <a:rPr lang="fr-CA" sz="2400" dirty="0">
                    <a:solidFill>
                      <a:srgbClr val="000000"/>
                    </a:solidFill>
                    <a:effectLst/>
                    <a:latin typeface="Helvetica" pitchFamily="2" charset="0"/>
                  </a:rPr>
                  <a:t>régions</a:t>
                </a:r>
              </a:p>
              <a:p>
                <a:pPr marL="457200" indent="-457200">
                  <a:buFont typeface="Arial" panose="020B0604020202020204" pitchFamily="34" charset="0"/>
                  <a:buChar char="•"/>
                </a:pPr>
                <a:r>
                  <a:rPr lang="fr-CA" sz="2400" dirty="0">
                    <a:solidFill>
                      <a:srgbClr val="000000"/>
                    </a:solidFill>
                    <a:latin typeface="Helvetica" pitchFamily="2" charset="0"/>
                  </a:rPr>
                  <a:t>Groupes avec comorbidités</a:t>
                </a:r>
                <a:endParaRPr lang="fr-FR" sz="2400" dirty="0">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r>
                  <a:rPr lang="fr-FR" sz="2400" b="1" dirty="0">
                    <a:solidFill>
                      <a:srgbClr val="DD8A59"/>
                    </a:solidFill>
                    <a:latin typeface="Helvetica" pitchFamily="2" charset="0"/>
                    <a:cs typeface="Arial" panose="020B0604020202020204" pitchFamily="34" charset="0"/>
                  </a:rPr>
                  <a:t>Merci à tous de votre écoute!</a:t>
                </a:r>
              </a:p>
              <a:p>
                <a:r>
                  <a:rPr lang="fr-FR" sz="2400" b="1" dirty="0">
                    <a:solidFill>
                      <a:srgbClr val="DD8A59"/>
                    </a:solidFill>
                    <a:latin typeface="Helvetica" pitchFamily="2" charset="0"/>
                    <a:cs typeface="Arial" panose="020B0604020202020204" pitchFamily="34" charset="0"/>
                  </a:rPr>
                  <a:t>Des questions?</a:t>
                </a:r>
              </a:p>
              <a:p>
                <a:endParaRPr lang="fr-FR" sz="2400" dirty="0">
                  <a:solidFill>
                    <a:srgbClr val="DD8A59"/>
                  </a:solidFill>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Un remerciement spécial à Dre Sergerie et Dre Nguyen.</a:t>
                </a: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mc:Choice>
        <mc:Fallback xmlns="">
          <p:sp>
            <p:nvSpPr>
              <p:cNvPr id="7" name="ZoneTexte 6">
                <a:extLst>
                  <a:ext uri="{FF2B5EF4-FFF2-40B4-BE49-F238E27FC236}">
                    <a16:creationId xmlns:a16="http://schemas.microsoft.com/office/drawing/2014/main" id="{A64EA5C3-FDC5-1481-0F80-AEB9E64C1B6A}"/>
                  </a:ext>
                </a:extLst>
              </p:cNvPr>
              <p:cNvSpPr txBox="1">
                <a:spLocks noRot="1" noChangeAspect="1" noMove="1" noResize="1" noEditPoints="1" noAdjustHandles="1" noChangeArrowheads="1" noChangeShapeType="1" noTextEdit="1"/>
              </p:cNvSpPr>
              <p:nvPr/>
            </p:nvSpPr>
            <p:spPr>
              <a:xfrm>
                <a:off x="261257" y="179614"/>
                <a:ext cx="10749643" cy="7704306"/>
              </a:xfrm>
              <a:prstGeom prst="rect">
                <a:avLst/>
              </a:prstGeom>
              <a:blipFill>
                <a:blip r:embed="rId3"/>
                <a:stretch>
                  <a:fillRect l="-1653" t="-1151"/>
                </a:stretch>
              </a:blipFill>
            </p:spPr>
            <p:txBody>
              <a:bodyPr/>
              <a:lstStyle/>
              <a:p>
                <a:r>
                  <a:rPr lang="fr-FR">
                    <a:noFill/>
                  </a:rPr>
                  <a:t> </a:t>
                </a:r>
              </a:p>
            </p:txBody>
          </p:sp>
        </mc:Fallback>
      </mc:AlternateContent>
      <p:pic>
        <p:nvPicPr>
          <p:cNvPr id="2" name="Image 1">
            <a:extLst>
              <a:ext uri="{FF2B5EF4-FFF2-40B4-BE49-F238E27FC236}">
                <a16:creationId xmlns:a16="http://schemas.microsoft.com/office/drawing/2014/main" id="{04BE9ABB-D432-C6C4-4667-DB75FD5FD408}"/>
              </a:ext>
            </a:extLst>
          </p:cNvPr>
          <p:cNvPicPr>
            <a:picLocks noChangeAspect="1"/>
          </p:cNvPicPr>
          <p:nvPr/>
        </p:nvPicPr>
        <p:blipFill>
          <a:blip r:embed="rId4"/>
          <a:stretch>
            <a:fillRect/>
          </a:stretch>
        </p:blipFill>
        <p:spPr>
          <a:xfrm>
            <a:off x="6096000" y="2705085"/>
            <a:ext cx="2824940" cy="1439350"/>
          </a:xfrm>
          <a:prstGeom prst="rect">
            <a:avLst/>
          </a:prstGeom>
        </p:spPr>
      </p:pic>
    </p:spTree>
    <p:extLst>
      <p:ext uri="{BB962C8B-B14F-4D97-AF65-F5344CB8AC3E}">
        <p14:creationId xmlns:p14="http://schemas.microsoft.com/office/powerpoint/2010/main" val="75134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E9FF208-BD9F-5C6E-5165-A1C4D75CF8D4}"/>
              </a:ext>
            </a:extLst>
          </p:cNvPr>
          <p:cNvSpPr txBox="1"/>
          <p:nvPr/>
        </p:nvSpPr>
        <p:spPr>
          <a:xfrm>
            <a:off x="933450" y="971550"/>
            <a:ext cx="10515600" cy="5663089"/>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Références</a:t>
            </a:r>
          </a:p>
          <a:p>
            <a:endParaRPr lang="fr-CA" sz="1400" dirty="0">
              <a:solidFill>
                <a:srgbClr val="000000"/>
              </a:solidFill>
              <a:effectLst/>
              <a:latin typeface="Helvetica" pitchFamily="2" charset="0"/>
            </a:endParaRPr>
          </a:p>
          <a:p>
            <a:r>
              <a:rPr lang="fr-CA" sz="1400" dirty="0">
                <a:solidFill>
                  <a:srgbClr val="000000"/>
                </a:solidFill>
                <a:effectLst/>
                <a:latin typeface="Helvetica" pitchFamily="2" charset="0"/>
              </a:rPr>
              <a:t>1- I RM, I PC, S AC, L MFS, I FB, </a:t>
            </a:r>
            <a:r>
              <a:rPr lang="fr-CA" sz="1400" dirty="0" err="1">
                <a:solidFill>
                  <a:srgbClr val="000000"/>
                </a:solidFill>
                <a:effectLst/>
                <a:latin typeface="Helvetica" pitchFamily="2" charset="0"/>
              </a:rPr>
              <a:t>Oommen</a:t>
            </a:r>
            <a:r>
              <a:rPr lang="fr-CA" sz="1400" dirty="0">
                <a:solidFill>
                  <a:srgbClr val="000000"/>
                </a:solidFill>
                <a:effectLst/>
                <a:latin typeface="Helvetica" pitchFamily="2" charset="0"/>
              </a:rPr>
              <a:t> C, et al. Shorter versus longer duration of </a:t>
            </a:r>
            <a:r>
              <a:rPr lang="fr-CA" sz="1400" dirty="0" err="1">
                <a:solidFill>
                  <a:srgbClr val="000000"/>
                </a:solidFill>
                <a:effectLst/>
                <a:latin typeface="Helvetica" pitchFamily="2" charset="0"/>
              </a:rPr>
              <a:t>Amoxicillin-based</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treatment</a:t>
            </a:r>
            <a:r>
              <a:rPr lang="fr-CA" sz="1400" dirty="0">
                <a:solidFill>
                  <a:srgbClr val="000000"/>
                </a:solidFill>
                <a:effectLst/>
                <a:latin typeface="Helvetica" pitchFamily="2" charset="0"/>
              </a:rPr>
              <a:t> for </a:t>
            </a:r>
            <a:r>
              <a:rPr lang="fr-CA" sz="1400" dirty="0" err="1">
                <a:solidFill>
                  <a:srgbClr val="000000"/>
                </a:solidFill>
                <a:effectLst/>
                <a:latin typeface="Helvetica" pitchFamily="2" charset="0"/>
              </a:rPr>
              <a:t>pediatric</a:t>
            </a:r>
            <a:r>
              <a:rPr lang="fr-CA" sz="1400" dirty="0">
                <a:solidFill>
                  <a:srgbClr val="000000"/>
                </a:solidFill>
                <a:effectLst/>
                <a:latin typeface="Helvetica" pitchFamily="2" charset="0"/>
              </a:rPr>
              <a:t> patients </a:t>
            </a:r>
            <a:r>
              <a:rPr lang="fr-CA" sz="1400" dirty="0" err="1">
                <a:solidFill>
                  <a:srgbClr val="000000"/>
                </a:solidFill>
                <a:effectLst/>
                <a:latin typeface="Helvetica" pitchFamily="2" charset="0"/>
              </a:rPr>
              <a:t>with</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community-acquired</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pneumonia</a:t>
            </a:r>
            <a:r>
              <a:rPr lang="fr-CA" sz="1400" dirty="0">
                <a:solidFill>
                  <a:srgbClr val="000000"/>
                </a:solidFill>
                <a:effectLst/>
                <a:latin typeface="Helvetica" pitchFamily="2" charset="0"/>
              </a:rPr>
              <a:t>: a </a:t>
            </a:r>
            <a:r>
              <a:rPr lang="fr-CA" sz="1400" dirty="0" err="1">
                <a:solidFill>
                  <a:srgbClr val="000000"/>
                </a:solidFill>
                <a:effectLst/>
                <a:latin typeface="Helvetica" pitchFamily="2" charset="0"/>
              </a:rPr>
              <a:t>systematic</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review</a:t>
            </a:r>
            <a:r>
              <a:rPr lang="fr-CA" sz="1400" dirty="0">
                <a:solidFill>
                  <a:srgbClr val="000000"/>
                </a:solidFill>
                <a:effectLst/>
                <a:latin typeface="Helvetica" pitchFamily="2" charset="0"/>
              </a:rPr>
              <a:t> and </a:t>
            </a:r>
            <a:r>
              <a:rPr lang="fr-CA" sz="1400" dirty="0" err="1">
                <a:solidFill>
                  <a:srgbClr val="000000"/>
                </a:solidFill>
                <a:effectLst/>
                <a:latin typeface="Helvetica" pitchFamily="2" charset="0"/>
              </a:rPr>
              <a:t>meta-analysis</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Eur</a:t>
            </a:r>
            <a:r>
              <a:rPr lang="fr-CA" sz="1400" dirty="0">
                <a:solidFill>
                  <a:srgbClr val="000000"/>
                </a:solidFill>
                <a:effectLst/>
                <a:latin typeface="Helvetica" pitchFamily="2" charset="0"/>
              </a:rPr>
              <a:t> J </a:t>
            </a:r>
            <a:r>
              <a:rPr lang="fr-CA" sz="1400" dirty="0" err="1">
                <a:solidFill>
                  <a:srgbClr val="000000"/>
                </a:solidFill>
                <a:effectLst/>
                <a:latin typeface="Helvetica" pitchFamily="2" charset="0"/>
              </a:rPr>
              <a:t>Pediatr</a:t>
            </a:r>
            <a:r>
              <a:rPr lang="fr-CA" sz="1400" dirty="0">
                <a:solidFill>
                  <a:srgbClr val="000000"/>
                </a:solidFill>
                <a:effectLst/>
                <a:latin typeface="Helvetica" pitchFamily="2" charset="0"/>
              </a:rPr>
              <a:t>. 2022;181(11):3795-804. </a:t>
            </a:r>
          </a:p>
          <a:p>
            <a:br>
              <a:rPr lang="fr-CA" sz="1400" dirty="0">
                <a:solidFill>
                  <a:srgbClr val="000000"/>
                </a:solidFill>
                <a:effectLst/>
                <a:latin typeface="Helvetica" pitchFamily="2" charset="0"/>
              </a:rPr>
            </a:br>
            <a:endParaRPr lang="fr-CA" sz="1400" dirty="0">
              <a:solidFill>
                <a:srgbClr val="000000"/>
              </a:solidFill>
              <a:effectLst/>
              <a:latin typeface="Helvetica" pitchFamily="2" charset="0"/>
            </a:endParaRPr>
          </a:p>
          <a:p>
            <a:r>
              <a:rPr lang="fr-CA" sz="1400" dirty="0">
                <a:solidFill>
                  <a:srgbClr val="000000"/>
                </a:solidFill>
                <a:effectLst/>
                <a:latin typeface="Helvetica" pitchFamily="2" charset="0"/>
              </a:rPr>
              <a:t>2- </a:t>
            </a:r>
            <a:r>
              <a:rPr lang="fr-CA" sz="1400" dirty="0" err="1">
                <a:solidFill>
                  <a:srgbClr val="000000"/>
                </a:solidFill>
                <a:effectLst/>
                <a:latin typeface="Helvetica" pitchFamily="2" charset="0"/>
              </a:rPr>
              <a:t>Bielicki</a:t>
            </a:r>
            <a:r>
              <a:rPr lang="fr-CA" sz="1400" dirty="0">
                <a:solidFill>
                  <a:srgbClr val="000000"/>
                </a:solidFill>
                <a:effectLst/>
                <a:latin typeface="Helvetica" pitchFamily="2" charset="0"/>
              </a:rPr>
              <a:t> JA, </a:t>
            </a:r>
            <a:r>
              <a:rPr lang="fr-CA" sz="1400" dirty="0" err="1">
                <a:solidFill>
                  <a:srgbClr val="000000"/>
                </a:solidFill>
                <a:effectLst/>
                <a:latin typeface="Helvetica" pitchFamily="2" charset="0"/>
              </a:rPr>
              <a:t>Stohr</a:t>
            </a:r>
            <a:r>
              <a:rPr lang="fr-CA" sz="1400" dirty="0">
                <a:solidFill>
                  <a:srgbClr val="000000"/>
                </a:solidFill>
                <a:effectLst/>
                <a:latin typeface="Helvetica" pitchFamily="2" charset="0"/>
              </a:rPr>
              <a:t> W, </a:t>
            </a:r>
            <a:r>
              <a:rPr lang="fr-CA" sz="1400" dirty="0" err="1">
                <a:solidFill>
                  <a:srgbClr val="000000"/>
                </a:solidFill>
                <a:effectLst/>
                <a:latin typeface="Helvetica" pitchFamily="2" charset="0"/>
              </a:rPr>
              <a:t>Barratt</a:t>
            </a:r>
            <a:r>
              <a:rPr lang="fr-CA" sz="1400" dirty="0">
                <a:solidFill>
                  <a:srgbClr val="000000"/>
                </a:solidFill>
                <a:effectLst/>
                <a:latin typeface="Helvetica" pitchFamily="2" charset="0"/>
              </a:rPr>
              <a:t> S, Dunn D, </a:t>
            </a:r>
            <a:r>
              <a:rPr lang="fr-CA" sz="1400" dirty="0" err="1">
                <a:solidFill>
                  <a:srgbClr val="000000"/>
                </a:solidFill>
                <a:effectLst/>
                <a:latin typeface="Helvetica" pitchFamily="2" charset="0"/>
              </a:rPr>
              <a:t>Naufal</a:t>
            </a:r>
            <a:r>
              <a:rPr lang="fr-CA" sz="1400" dirty="0">
                <a:solidFill>
                  <a:srgbClr val="000000"/>
                </a:solidFill>
                <a:effectLst/>
                <a:latin typeface="Helvetica" pitchFamily="2" charset="0"/>
              </a:rPr>
              <a:t> N, Roland D, et al. </a:t>
            </a:r>
            <a:r>
              <a:rPr lang="fr-CA" sz="1400" dirty="0" err="1">
                <a:solidFill>
                  <a:srgbClr val="000000"/>
                </a:solidFill>
                <a:effectLst/>
                <a:latin typeface="Helvetica" pitchFamily="2" charset="0"/>
              </a:rPr>
              <a:t>Effect</a:t>
            </a:r>
            <a:r>
              <a:rPr lang="fr-CA" sz="1400" dirty="0">
                <a:solidFill>
                  <a:srgbClr val="000000"/>
                </a:solidFill>
                <a:effectLst/>
                <a:latin typeface="Helvetica" pitchFamily="2" charset="0"/>
              </a:rPr>
              <a:t> of </a:t>
            </a:r>
            <a:r>
              <a:rPr lang="fr-CA" sz="1400" dirty="0" err="1">
                <a:solidFill>
                  <a:srgbClr val="000000"/>
                </a:solidFill>
                <a:effectLst/>
                <a:latin typeface="Helvetica" pitchFamily="2" charset="0"/>
              </a:rPr>
              <a:t>Amoxicillin</a:t>
            </a:r>
            <a:r>
              <a:rPr lang="fr-CA" sz="1400" dirty="0">
                <a:solidFill>
                  <a:srgbClr val="000000"/>
                </a:solidFill>
                <a:effectLst/>
                <a:latin typeface="Helvetica" pitchFamily="2" charset="0"/>
              </a:rPr>
              <a:t> Dose and </a:t>
            </a:r>
            <a:r>
              <a:rPr lang="fr-CA" sz="1400" dirty="0" err="1">
                <a:solidFill>
                  <a:srgbClr val="000000"/>
                </a:solidFill>
                <a:effectLst/>
                <a:latin typeface="Helvetica" pitchFamily="2" charset="0"/>
              </a:rPr>
              <a:t>Treatment</a:t>
            </a:r>
            <a:r>
              <a:rPr lang="fr-CA" sz="1400" dirty="0">
                <a:solidFill>
                  <a:srgbClr val="000000"/>
                </a:solidFill>
                <a:effectLst/>
                <a:latin typeface="Helvetica" pitchFamily="2" charset="0"/>
              </a:rPr>
              <a:t> Duration on the Need for </a:t>
            </a:r>
            <a:r>
              <a:rPr lang="fr-CA" sz="1400" dirty="0" err="1">
                <a:solidFill>
                  <a:srgbClr val="000000"/>
                </a:solidFill>
                <a:effectLst/>
                <a:latin typeface="Helvetica" pitchFamily="2" charset="0"/>
              </a:rPr>
              <a:t>Antibiotic</a:t>
            </a:r>
            <a:r>
              <a:rPr lang="fr-CA" sz="1400" dirty="0">
                <a:solidFill>
                  <a:srgbClr val="000000"/>
                </a:solidFill>
                <a:effectLst/>
                <a:latin typeface="Helvetica" pitchFamily="2" charset="0"/>
              </a:rPr>
              <a:t> Re-</a:t>
            </a:r>
            <a:r>
              <a:rPr lang="fr-CA" sz="1400" dirty="0" err="1">
                <a:solidFill>
                  <a:srgbClr val="000000"/>
                </a:solidFill>
                <a:effectLst/>
                <a:latin typeface="Helvetica" pitchFamily="2" charset="0"/>
              </a:rPr>
              <a:t>treatment</a:t>
            </a:r>
            <a:r>
              <a:rPr lang="fr-CA" sz="1400" dirty="0">
                <a:solidFill>
                  <a:srgbClr val="000000"/>
                </a:solidFill>
                <a:effectLst/>
                <a:latin typeface="Helvetica" pitchFamily="2" charset="0"/>
              </a:rPr>
              <a:t> in </a:t>
            </a:r>
            <a:r>
              <a:rPr lang="fr-CA" sz="1400" dirty="0" err="1">
                <a:solidFill>
                  <a:srgbClr val="000000"/>
                </a:solidFill>
                <a:effectLst/>
                <a:latin typeface="Helvetica" pitchFamily="2" charset="0"/>
              </a:rPr>
              <a:t>Children</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With</a:t>
            </a:r>
            <a:r>
              <a:rPr lang="fr-CA" sz="1400" dirty="0">
                <a:solidFill>
                  <a:srgbClr val="000000"/>
                </a:solidFill>
                <a:effectLst/>
                <a:latin typeface="Helvetica" pitchFamily="2" charset="0"/>
              </a:rPr>
              <a:t> Community-</a:t>
            </a:r>
            <a:r>
              <a:rPr lang="fr-CA" sz="1400" dirty="0" err="1">
                <a:solidFill>
                  <a:srgbClr val="000000"/>
                </a:solidFill>
                <a:effectLst/>
                <a:latin typeface="Helvetica" pitchFamily="2" charset="0"/>
              </a:rPr>
              <a:t>Acquired</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Pneumonia</a:t>
            </a:r>
            <a:r>
              <a:rPr lang="fr-CA" sz="1400" dirty="0">
                <a:solidFill>
                  <a:srgbClr val="000000"/>
                </a:solidFill>
                <a:effectLst/>
                <a:latin typeface="Helvetica" pitchFamily="2" charset="0"/>
              </a:rPr>
              <a:t>: The CAP-IT </a:t>
            </a:r>
            <a:r>
              <a:rPr lang="fr-CA" sz="1400" dirty="0" err="1">
                <a:solidFill>
                  <a:srgbClr val="000000"/>
                </a:solidFill>
                <a:effectLst/>
                <a:latin typeface="Helvetica" pitchFamily="2" charset="0"/>
              </a:rPr>
              <a:t>Randomized</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Clinical</a:t>
            </a:r>
            <a:r>
              <a:rPr lang="fr-CA" sz="1400" dirty="0">
                <a:solidFill>
                  <a:srgbClr val="000000"/>
                </a:solidFill>
                <a:effectLst/>
                <a:latin typeface="Helvetica" pitchFamily="2" charset="0"/>
              </a:rPr>
              <a:t> Trial. JAMA. 2021;326(17):1713-24.</a:t>
            </a:r>
          </a:p>
          <a:p>
            <a:br>
              <a:rPr lang="fr-CA" sz="1400" dirty="0">
                <a:solidFill>
                  <a:srgbClr val="000000"/>
                </a:solidFill>
                <a:effectLst/>
                <a:latin typeface="Helvetica" pitchFamily="2" charset="0"/>
              </a:rPr>
            </a:br>
            <a:endParaRPr lang="fr-CA" sz="1400" dirty="0">
              <a:solidFill>
                <a:srgbClr val="000000"/>
              </a:solidFill>
              <a:effectLst/>
              <a:latin typeface="Helvetica" pitchFamily="2" charset="0"/>
            </a:endParaRPr>
          </a:p>
          <a:p>
            <a:r>
              <a:rPr lang="fr-CA" sz="1400" dirty="0">
                <a:solidFill>
                  <a:srgbClr val="000000"/>
                </a:solidFill>
                <a:effectLst/>
                <a:latin typeface="Helvetica" pitchFamily="2" charset="0"/>
              </a:rPr>
              <a:t>3- Ginsburg AS, </a:t>
            </a:r>
            <a:r>
              <a:rPr lang="fr-CA" sz="1400" dirty="0" err="1">
                <a:solidFill>
                  <a:srgbClr val="000000"/>
                </a:solidFill>
                <a:effectLst/>
                <a:latin typeface="Helvetica" pitchFamily="2" charset="0"/>
              </a:rPr>
              <a:t>Mvalo</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T</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Nkwopara</a:t>
            </a:r>
            <a:r>
              <a:rPr lang="fr-CA" sz="1400" dirty="0">
                <a:solidFill>
                  <a:srgbClr val="000000"/>
                </a:solidFill>
                <a:effectLst/>
                <a:latin typeface="Helvetica" pitchFamily="2" charset="0"/>
              </a:rPr>
              <a:t> E, </a:t>
            </a:r>
            <a:r>
              <a:rPr lang="fr-CA" sz="1400" dirty="0" err="1">
                <a:solidFill>
                  <a:srgbClr val="000000"/>
                </a:solidFill>
                <a:effectLst/>
                <a:latin typeface="Helvetica" pitchFamily="2" charset="0"/>
              </a:rPr>
              <a:t>McCollum</a:t>
            </a:r>
            <a:r>
              <a:rPr lang="fr-CA" sz="1400" dirty="0">
                <a:solidFill>
                  <a:srgbClr val="000000"/>
                </a:solidFill>
                <a:effectLst/>
                <a:latin typeface="Helvetica" pitchFamily="2" charset="0"/>
              </a:rPr>
              <a:t> ED, </a:t>
            </a:r>
            <a:r>
              <a:rPr lang="fr-CA" sz="1400" dirty="0" err="1">
                <a:solidFill>
                  <a:srgbClr val="000000"/>
                </a:solidFill>
                <a:effectLst/>
                <a:latin typeface="Helvetica" pitchFamily="2" charset="0"/>
              </a:rPr>
              <a:t>Phiri</a:t>
            </a:r>
            <a:r>
              <a:rPr lang="fr-CA" sz="1400" dirty="0">
                <a:solidFill>
                  <a:srgbClr val="000000"/>
                </a:solidFill>
                <a:effectLst/>
                <a:latin typeface="Helvetica" pitchFamily="2" charset="0"/>
              </a:rPr>
              <a:t> M, </a:t>
            </a:r>
            <a:r>
              <a:rPr lang="fr-CA" sz="1400" dirty="0" err="1">
                <a:solidFill>
                  <a:srgbClr val="000000"/>
                </a:solidFill>
                <a:effectLst/>
                <a:latin typeface="Helvetica" pitchFamily="2" charset="0"/>
              </a:rPr>
              <a:t>Schmicker</a:t>
            </a:r>
            <a:r>
              <a:rPr lang="fr-CA" sz="1400" dirty="0">
                <a:solidFill>
                  <a:srgbClr val="000000"/>
                </a:solidFill>
                <a:effectLst/>
                <a:latin typeface="Helvetica" pitchFamily="2" charset="0"/>
              </a:rPr>
              <a:t> R, et al. </a:t>
            </a:r>
            <a:r>
              <a:rPr lang="fr-CA" sz="1400" dirty="0" err="1">
                <a:solidFill>
                  <a:srgbClr val="000000"/>
                </a:solidFill>
                <a:effectLst/>
                <a:latin typeface="Helvetica" pitchFamily="2" charset="0"/>
              </a:rPr>
              <a:t>Amoxicillin</a:t>
            </a:r>
            <a:r>
              <a:rPr lang="fr-CA" sz="1400" dirty="0">
                <a:solidFill>
                  <a:srgbClr val="000000"/>
                </a:solidFill>
                <a:effectLst/>
                <a:latin typeface="Helvetica" pitchFamily="2" charset="0"/>
              </a:rPr>
              <a:t> for 3 or 5 Days for </a:t>
            </a:r>
            <a:r>
              <a:rPr lang="fr-CA" sz="1400" dirty="0" err="1">
                <a:solidFill>
                  <a:srgbClr val="000000"/>
                </a:solidFill>
                <a:effectLst/>
                <a:latin typeface="Helvetica" pitchFamily="2" charset="0"/>
              </a:rPr>
              <a:t>Chest-Indrawing</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Pneumonia</a:t>
            </a:r>
            <a:r>
              <a:rPr lang="fr-CA" sz="1400" dirty="0">
                <a:solidFill>
                  <a:srgbClr val="000000"/>
                </a:solidFill>
                <a:effectLst/>
                <a:latin typeface="Helvetica" pitchFamily="2" charset="0"/>
              </a:rPr>
              <a:t> in </a:t>
            </a:r>
            <a:r>
              <a:rPr lang="fr-CA" sz="1400" dirty="0" err="1">
                <a:solidFill>
                  <a:srgbClr val="000000"/>
                </a:solidFill>
                <a:effectLst/>
                <a:latin typeface="Helvetica" pitchFamily="2" charset="0"/>
              </a:rPr>
              <a:t>Malawian</a:t>
            </a:r>
            <a:r>
              <a:rPr lang="fr-CA" sz="1400" dirty="0">
                <a:solidFill>
                  <a:srgbClr val="000000"/>
                </a:solidFill>
                <a:effectLst/>
                <a:latin typeface="Helvetica" pitchFamily="2" charset="0"/>
              </a:rPr>
              <a:t> </a:t>
            </a:r>
            <a:r>
              <a:rPr lang="fr-CA" sz="1400" dirty="0" err="1">
                <a:solidFill>
                  <a:srgbClr val="000000"/>
                </a:solidFill>
                <a:effectLst/>
                <a:latin typeface="Helvetica" pitchFamily="2" charset="0"/>
              </a:rPr>
              <a:t>Children</a:t>
            </a:r>
            <a:r>
              <a:rPr lang="fr-CA" sz="1400" dirty="0">
                <a:solidFill>
                  <a:srgbClr val="000000"/>
                </a:solidFill>
                <a:effectLst/>
                <a:latin typeface="Helvetica" pitchFamily="2" charset="0"/>
              </a:rPr>
              <a:t>. N </a:t>
            </a:r>
            <a:r>
              <a:rPr lang="fr-CA" sz="1400" dirty="0" err="1">
                <a:solidFill>
                  <a:srgbClr val="000000"/>
                </a:solidFill>
                <a:effectLst/>
                <a:latin typeface="Helvetica" pitchFamily="2" charset="0"/>
              </a:rPr>
              <a:t>Engl</a:t>
            </a:r>
            <a:r>
              <a:rPr lang="fr-CA" sz="1400" dirty="0">
                <a:solidFill>
                  <a:srgbClr val="000000"/>
                </a:solidFill>
                <a:effectLst/>
                <a:latin typeface="Helvetica" pitchFamily="2" charset="0"/>
              </a:rPr>
              <a:t> J Med. 2020;383(1):13-23.</a:t>
            </a:r>
          </a:p>
          <a:p>
            <a:br>
              <a:rPr lang="fr-CA" sz="1400" dirty="0">
                <a:solidFill>
                  <a:srgbClr val="000000"/>
                </a:solidFill>
                <a:effectLst/>
                <a:latin typeface="Helvetica" pitchFamily="2" charset="0"/>
              </a:rPr>
            </a:br>
            <a:endParaRPr lang="fr-CA" sz="1400" dirty="0">
              <a:solidFill>
                <a:srgbClr val="000000"/>
              </a:solidFill>
              <a:effectLst/>
              <a:latin typeface="Helvetica" pitchFamily="2" charset="0"/>
            </a:endParaRPr>
          </a:p>
          <a:p>
            <a:r>
              <a:rPr lang="fr-CA" sz="1400" dirty="0">
                <a:solidFill>
                  <a:srgbClr val="000000"/>
                </a:solidFill>
                <a:effectLst/>
                <a:latin typeface="Helvetica" pitchFamily="2" charset="0"/>
              </a:rPr>
              <a:t>4- World </a:t>
            </a:r>
            <a:r>
              <a:rPr lang="fr-CA" sz="1400" dirty="0" err="1">
                <a:solidFill>
                  <a:srgbClr val="000000"/>
                </a:solidFill>
                <a:effectLst/>
                <a:latin typeface="Helvetica" pitchFamily="2" charset="0"/>
              </a:rPr>
              <a:t>health</a:t>
            </a:r>
            <a:r>
              <a:rPr lang="fr-CA" sz="1400" dirty="0">
                <a:solidFill>
                  <a:srgbClr val="000000"/>
                </a:solidFill>
                <a:effectLst/>
                <a:latin typeface="Helvetica" pitchFamily="2" charset="0"/>
              </a:rPr>
              <a:t> organisation (2022) Pneumonie </a:t>
            </a:r>
            <a:r>
              <a:rPr lang="fr-CA" sz="1400" u="sng" dirty="0">
                <a:solidFill>
                  <a:srgbClr val="0B4CB4"/>
                </a:solidFill>
                <a:effectLst/>
                <a:latin typeface="Helvetica" pitchFamily="2" charset="0"/>
                <a:hlinkClick r:id="rId2"/>
              </a:rPr>
              <a:t>https://www.who.int/health-topics/pneumonia#tab=tab_1</a:t>
            </a:r>
            <a:r>
              <a:rPr lang="fr-CA" sz="1400" dirty="0">
                <a:solidFill>
                  <a:srgbClr val="000000"/>
                </a:solidFill>
                <a:effectLst/>
                <a:latin typeface="Helvetica" pitchFamily="2" charset="0"/>
              </a:rPr>
              <a:t> consulté le 2 décembre 2022.</a:t>
            </a:r>
          </a:p>
          <a:p>
            <a:endParaRPr lang="fr-CA" sz="1400" dirty="0">
              <a:solidFill>
                <a:srgbClr val="000000"/>
              </a:solidFill>
              <a:effectLst/>
              <a:latin typeface="Helvetica" pitchFamily="2" charset="0"/>
            </a:endParaRPr>
          </a:p>
          <a:p>
            <a:r>
              <a:rPr lang="fr-CA" sz="1400" dirty="0">
                <a:solidFill>
                  <a:srgbClr val="000000"/>
                </a:solidFill>
                <a:effectLst/>
                <a:latin typeface="Helvetica" pitchFamily="2" charset="0"/>
              </a:rPr>
              <a:t>5- Guide de INESSS (2017) Pneumonie acquise en communauté chez l’enfant de 3 mois et plus. </a:t>
            </a:r>
            <a:r>
              <a:rPr lang="fr-CA" sz="1400" u="sng" dirty="0">
                <a:solidFill>
                  <a:srgbClr val="0B4CB4"/>
                </a:solidFill>
                <a:effectLst/>
                <a:latin typeface="Helvetica" pitchFamily="2" charset="0"/>
                <a:hlinkClick r:id="rId3"/>
              </a:rPr>
              <a:t>https://www.inesss.qc.ca/fileadmin/doc/CDM/UsageOptimal/Guides-serieI/Guide-Pneumonie-Enfant.pdf</a:t>
            </a:r>
            <a:r>
              <a:rPr lang="fr-CA" sz="1400" dirty="0">
                <a:solidFill>
                  <a:srgbClr val="000000"/>
                </a:solidFill>
                <a:effectLst/>
                <a:latin typeface="Helvetica" pitchFamily="2" charset="0"/>
              </a:rPr>
              <a:t> consulté le 2 décembre 2022.</a:t>
            </a:r>
          </a:p>
          <a:p>
            <a:endParaRPr lang="fr-FR" sz="1400" dirty="0"/>
          </a:p>
          <a:p>
            <a:endParaRPr lang="fr-FR" sz="3200" dirty="0">
              <a:latin typeface="Arial" panose="020B0604020202020204" pitchFamily="34" charset="0"/>
              <a:cs typeface="Arial" panose="020B0604020202020204" pitchFamily="34" charset="0"/>
            </a:endParaRPr>
          </a:p>
        </p:txBody>
      </p:sp>
      <p:pic>
        <p:nvPicPr>
          <p:cNvPr id="1026" name="Picture 2" descr="Logo de la Faculté de médecine de l'Université de Montréal">
            <a:extLst>
              <a:ext uri="{FF2B5EF4-FFF2-40B4-BE49-F238E27FC236}">
                <a16:creationId xmlns:a16="http://schemas.microsoft.com/office/drawing/2014/main" id="{CEBA80CA-E176-AAA6-5C92-BDA8CA8A6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266" y="151300"/>
            <a:ext cx="2925088" cy="146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E9FF208-BD9F-5C6E-5165-A1C4D75CF8D4}"/>
              </a:ext>
            </a:extLst>
          </p:cNvPr>
          <p:cNvSpPr txBox="1"/>
          <p:nvPr/>
        </p:nvSpPr>
        <p:spPr>
          <a:xfrm>
            <a:off x="838200" y="318407"/>
            <a:ext cx="10515600" cy="594008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Résistance bactérienne aux antibiotiques</a:t>
            </a:r>
          </a:p>
          <a:p>
            <a:pPr algn="l">
              <a:buFont typeface="Arial" panose="020B0604020202020204" pitchFamily="34" charset="0"/>
              <a:buChar char="•"/>
            </a:pPr>
            <a:endParaRPr lang="fr-CA" sz="2800" dirty="0">
              <a:solidFill>
                <a:srgbClr val="3C4245"/>
              </a:solidFill>
              <a:latin typeface="Helvetica" pitchFamily="2" charset="0"/>
            </a:endParaRPr>
          </a:p>
          <a:p>
            <a:pPr algn="l"/>
            <a:r>
              <a:rPr lang="fr-CA" sz="2800" dirty="0">
                <a:solidFill>
                  <a:srgbClr val="3C4245"/>
                </a:solidFill>
                <a:latin typeface="Helvetica" pitchFamily="2" charset="0"/>
              </a:rPr>
              <a:t>M</a:t>
            </a:r>
            <a:r>
              <a:rPr lang="fr-CA" sz="2800" i="0" dirty="0">
                <a:solidFill>
                  <a:srgbClr val="3C4245"/>
                </a:solidFill>
                <a:effectLst/>
                <a:latin typeface="Helvetica" pitchFamily="2" charset="0"/>
              </a:rPr>
              <a:t>enace sur la santé mondiale</a:t>
            </a:r>
          </a:p>
          <a:p>
            <a:pPr algn="l"/>
            <a:endParaRPr lang="fr-CA" sz="2800" i="0" dirty="0">
              <a:solidFill>
                <a:srgbClr val="3C4245"/>
              </a:solidFill>
              <a:effectLst/>
              <a:latin typeface="Helvetica" pitchFamily="2" charset="0"/>
            </a:endParaRPr>
          </a:p>
          <a:p>
            <a:pPr algn="l"/>
            <a:r>
              <a:rPr lang="fr-CA" sz="2800" i="0" dirty="0">
                <a:solidFill>
                  <a:srgbClr val="3C4245"/>
                </a:solidFill>
                <a:effectLst/>
                <a:latin typeface="Helvetica" pitchFamily="2" charset="0"/>
              </a:rPr>
              <a:t>Un nombre croissant d’infections, comme la </a:t>
            </a:r>
            <a:r>
              <a:rPr lang="fr-CA" sz="2800" b="1" i="0" u="sng" dirty="0">
                <a:solidFill>
                  <a:schemeClr val="accent2"/>
                </a:solidFill>
                <a:effectLst/>
                <a:latin typeface="Helvetica" pitchFamily="2" charset="0"/>
              </a:rPr>
              <a:t>Pneumonie</a:t>
            </a:r>
            <a:r>
              <a:rPr lang="fr-CA" sz="2800" b="1" i="0" dirty="0">
                <a:solidFill>
                  <a:schemeClr val="accent2"/>
                </a:solidFill>
                <a:effectLst/>
                <a:latin typeface="Helvetica" pitchFamily="2" charset="0"/>
              </a:rPr>
              <a:t> </a:t>
            </a:r>
            <a:r>
              <a:rPr lang="fr-CA" sz="2800" i="0" dirty="0">
                <a:effectLst/>
                <a:latin typeface="Helvetica" pitchFamily="2" charset="0"/>
              </a:rPr>
              <a:t> (Tuberculose</a:t>
            </a:r>
            <a:r>
              <a:rPr lang="fr-CA" sz="2800" dirty="0">
                <a:solidFill>
                  <a:srgbClr val="3C4245"/>
                </a:solidFill>
                <a:latin typeface="Helvetica" pitchFamily="2" charset="0"/>
              </a:rPr>
              <a:t>, </a:t>
            </a:r>
            <a:r>
              <a:rPr lang="fr-CA" sz="2800" i="0" dirty="0">
                <a:solidFill>
                  <a:srgbClr val="3C4245"/>
                </a:solidFill>
                <a:effectLst/>
                <a:latin typeface="Helvetica" pitchFamily="2" charset="0"/>
              </a:rPr>
              <a:t>Gonorrhée, </a:t>
            </a:r>
            <a:r>
              <a:rPr lang="fr-CA" sz="2800" dirty="0">
                <a:solidFill>
                  <a:srgbClr val="3C4245"/>
                </a:solidFill>
                <a:latin typeface="Helvetica" pitchFamily="2" charset="0"/>
              </a:rPr>
              <a:t>S</a:t>
            </a:r>
            <a:r>
              <a:rPr lang="fr-CA" sz="2800" i="0" dirty="0">
                <a:solidFill>
                  <a:srgbClr val="3C4245"/>
                </a:solidFill>
                <a:effectLst/>
                <a:latin typeface="Helvetica" pitchFamily="2" charset="0"/>
              </a:rPr>
              <a:t>almonellose) : + difficiles à traiter </a:t>
            </a:r>
            <a:r>
              <a:rPr lang="fr-CA" sz="2800" i="0">
                <a:solidFill>
                  <a:srgbClr val="3C4245"/>
                </a:solidFill>
                <a:effectLst/>
                <a:latin typeface="Helvetica" pitchFamily="2" charset="0"/>
                <a:sym typeface="Wingdings" pitchFamily="2" charset="2"/>
              </a:rPr>
              <a:t></a:t>
            </a:r>
            <a:r>
              <a:rPr lang="fr-CA" sz="2800" i="0">
                <a:solidFill>
                  <a:srgbClr val="3C4245"/>
                </a:solidFill>
                <a:effectLst/>
                <a:latin typeface="Helvetica" pitchFamily="2" charset="0"/>
              </a:rPr>
              <a:t> ATB </a:t>
            </a:r>
            <a:r>
              <a:rPr lang="fr-CA" sz="2800" i="0" dirty="0">
                <a:solidFill>
                  <a:srgbClr val="3C4245"/>
                </a:solidFill>
                <a:effectLst/>
                <a:latin typeface="Helvetica" pitchFamily="2" charset="0"/>
              </a:rPr>
              <a:t>utilisés pour les soigner perdant leur efficacité!</a:t>
            </a:r>
          </a:p>
          <a:p>
            <a:pPr algn="l"/>
            <a:r>
              <a:rPr lang="fr-CA" sz="2800" dirty="0">
                <a:solidFill>
                  <a:srgbClr val="3C4245"/>
                </a:solidFill>
                <a:latin typeface="Helvetica" pitchFamily="2" charset="0"/>
              </a:rPr>
              <a:t> </a:t>
            </a:r>
          </a:p>
          <a:p>
            <a:pPr lvl="1"/>
            <a:r>
              <a:rPr lang="fr-CA" sz="2800" dirty="0">
                <a:solidFill>
                  <a:srgbClr val="3C4245"/>
                </a:solidFill>
                <a:latin typeface="Helvetica" pitchFamily="2" charset="0"/>
              </a:rPr>
              <a:t>= </a:t>
            </a:r>
            <a:r>
              <a:rPr lang="fr-CA" sz="2800" i="0" dirty="0">
                <a:solidFill>
                  <a:srgbClr val="3C4245"/>
                </a:solidFill>
                <a:effectLst/>
                <a:latin typeface="Helvetica" pitchFamily="2" charset="0"/>
              </a:rPr>
              <a:t>prolongation des hospitalisations</a:t>
            </a:r>
          </a:p>
          <a:p>
            <a:pPr lvl="1"/>
            <a:r>
              <a:rPr lang="fr-CA" sz="2800" dirty="0">
                <a:solidFill>
                  <a:srgbClr val="3C4245"/>
                </a:solidFill>
                <a:latin typeface="Helvetica" pitchFamily="2" charset="0"/>
              </a:rPr>
              <a:t>= </a:t>
            </a:r>
            <a:r>
              <a:rPr lang="fr-CA" sz="2800" i="0" dirty="0">
                <a:solidFill>
                  <a:srgbClr val="3C4245"/>
                </a:solidFill>
                <a:effectLst/>
                <a:latin typeface="Helvetica" pitchFamily="2" charset="0"/>
              </a:rPr>
              <a:t>augmentation des dépenses médicales</a:t>
            </a:r>
          </a:p>
          <a:p>
            <a:pPr lvl="1"/>
            <a:r>
              <a:rPr lang="fr-CA" sz="2800" dirty="0">
                <a:solidFill>
                  <a:srgbClr val="3C4245"/>
                </a:solidFill>
                <a:latin typeface="Helvetica" pitchFamily="2" charset="0"/>
              </a:rPr>
              <a:t>= </a:t>
            </a:r>
            <a:r>
              <a:rPr lang="fr-CA" sz="2800" i="0" dirty="0">
                <a:solidFill>
                  <a:srgbClr val="3C4245"/>
                </a:solidFill>
                <a:effectLst/>
                <a:latin typeface="Helvetica" pitchFamily="2" charset="0"/>
              </a:rPr>
              <a:t>une hausse de la mortalité</a:t>
            </a:r>
          </a:p>
          <a:p>
            <a:endParaRPr lang="fr-FR" sz="3200" dirty="0">
              <a:latin typeface="Arial" panose="020B0604020202020204" pitchFamily="34" charset="0"/>
              <a:cs typeface="Arial" panose="020B0604020202020204" pitchFamily="34" charset="0"/>
            </a:endParaRPr>
          </a:p>
          <a:p>
            <a:endParaRPr lang="fr-FR" sz="32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1D3BD8E0-1845-3FAE-028F-9C227B9F7BF4}"/>
              </a:ext>
            </a:extLst>
          </p:cNvPr>
          <p:cNvPicPr>
            <a:picLocks noChangeAspect="1"/>
          </p:cNvPicPr>
          <p:nvPr/>
        </p:nvPicPr>
        <p:blipFill>
          <a:blip r:embed="rId3"/>
          <a:stretch>
            <a:fillRect/>
          </a:stretch>
        </p:blipFill>
        <p:spPr>
          <a:xfrm>
            <a:off x="10146082" y="109746"/>
            <a:ext cx="1728934" cy="755557"/>
          </a:xfrm>
          <a:prstGeom prst="rect">
            <a:avLst/>
          </a:prstGeom>
        </p:spPr>
      </p:pic>
    </p:spTree>
    <p:extLst>
      <p:ext uri="{BB962C8B-B14F-4D97-AF65-F5344CB8AC3E}">
        <p14:creationId xmlns:p14="http://schemas.microsoft.com/office/powerpoint/2010/main" val="128813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E9FF208-BD9F-5C6E-5165-A1C4D75CF8D4}"/>
              </a:ext>
            </a:extLst>
          </p:cNvPr>
          <p:cNvSpPr txBox="1"/>
          <p:nvPr/>
        </p:nvSpPr>
        <p:spPr>
          <a:xfrm>
            <a:off x="838200" y="318407"/>
            <a:ext cx="11124156" cy="606319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PICO</a:t>
            </a:r>
          </a:p>
          <a:p>
            <a:endParaRPr lang="fr-FR" sz="3600" b="1" dirty="0">
              <a:latin typeface="Helvetica" pitchFamily="2" charset="0"/>
              <a:cs typeface="Arial" panose="020B0604020202020204" pitchFamily="34" charset="0"/>
            </a:endParaRPr>
          </a:p>
          <a:p>
            <a:r>
              <a:rPr lang="fr-FR" sz="3200" b="1" dirty="0">
                <a:latin typeface="Helvetica" pitchFamily="2" charset="0"/>
                <a:cs typeface="Arial" panose="020B0604020202020204" pitchFamily="34" charset="0"/>
              </a:rPr>
              <a:t>P:</a:t>
            </a:r>
            <a:r>
              <a:rPr lang="fr-FR" sz="3200" dirty="0">
                <a:latin typeface="Helvetica" pitchFamily="2" charset="0"/>
                <a:cs typeface="Arial" panose="020B0604020202020204" pitchFamily="34" charset="0"/>
              </a:rPr>
              <a:t> Enfants atteints de pneumonie acquise en communauté</a:t>
            </a:r>
          </a:p>
          <a:p>
            <a:endParaRPr lang="fr-FR" sz="3200" dirty="0">
              <a:latin typeface="Helvetica" pitchFamily="2" charset="0"/>
              <a:cs typeface="Arial" panose="020B0604020202020204" pitchFamily="34" charset="0"/>
            </a:endParaRPr>
          </a:p>
          <a:p>
            <a:r>
              <a:rPr lang="fr-FR" sz="3200" b="1" dirty="0">
                <a:latin typeface="Helvetica" pitchFamily="2" charset="0"/>
                <a:cs typeface="Arial" panose="020B0604020202020204" pitchFamily="34" charset="0"/>
              </a:rPr>
              <a:t>I: </a:t>
            </a:r>
            <a:r>
              <a:rPr lang="fr-FR" sz="3200" dirty="0">
                <a:latin typeface="Helvetica" pitchFamily="2" charset="0"/>
                <a:cs typeface="Arial" panose="020B0604020202020204" pitchFamily="34" charset="0"/>
              </a:rPr>
              <a:t>Durée plus courte TX Amoxicilline</a:t>
            </a:r>
          </a:p>
          <a:p>
            <a:endParaRPr lang="fr-FR" sz="3200" dirty="0">
              <a:latin typeface="Helvetica" pitchFamily="2" charset="0"/>
              <a:cs typeface="Arial" panose="020B0604020202020204" pitchFamily="34" charset="0"/>
            </a:endParaRPr>
          </a:p>
          <a:p>
            <a:r>
              <a:rPr lang="fr-FR" sz="3200" b="1" dirty="0">
                <a:latin typeface="Helvetica" pitchFamily="2" charset="0"/>
                <a:cs typeface="Arial" panose="020B0604020202020204" pitchFamily="34" charset="0"/>
              </a:rPr>
              <a:t>C: </a:t>
            </a:r>
            <a:r>
              <a:rPr lang="fr-FR" sz="3200" dirty="0">
                <a:latin typeface="Helvetica" pitchFamily="2" charset="0"/>
                <a:cs typeface="Arial" panose="020B0604020202020204" pitchFamily="34" charset="0"/>
              </a:rPr>
              <a:t>Durée plus longue TX Amoxicilline</a:t>
            </a:r>
          </a:p>
          <a:p>
            <a:endParaRPr lang="fr-FR" sz="3200" dirty="0">
              <a:latin typeface="Helvetica" pitchFamily="2" charset="0"/>
              <a:cs typeface="Arial" panose="020B0604020202020204" pitchFamily="34" charset="0"/>
            </a:endParaRPr>
          </a:p>
          <a:p>
            <a:r>
              <a:rPr lang="fr-FR" sz="3200" b="1" dirty="0">
                <a:latin typeface="Helvetica" pitchFamily="2" charset="0"/>
                <a:cs typeface="Arial" panose="020B0604020202020204" pitchFamily="34" charset="0"/>
              </a:rPr>
              <a:t>O: </a:t>
            </a:r>
            <a:r>
              <a:rPr lang="fr-FR" sz="3200" dirty="0">
                <a:latin typeface="Helvetica" pitchFamily="2" charset="0"/>
                <a:cs typeface="Arial" panose="020B0604020202020204" pitchFamily="34" charset="0"/>
              </a:rPr>
              <a:t>Guérison Clinique</a:t>
            </a:r>
            <a:endParaRPr lang="fr-FR" sz="3200" b="1" dirty="0">
              <a:latin typeface="Helvetica" pitchFamily="2" charset="0"/>
              <a:cs typeface="Arial" panose="020B0604020202020204" pitchFamily="34" charset="0"/>
            </a:endParaRPr>
          </a:p>
          <a:p>
            <a:endParaRPr lang="fr-FR" sz="2800" b="1" dirty="0">
              <a:latin typeface="Helvetica" pitchFamily="2" charset="0"/>
              <a:cs typeface="Arial" panose="020B0604020202020204" pitchFamily="34" charset="0"/>
            </a:endParaRPr>
          </a:p>
          <a:p>
            <a:endParaRPr lang="fr-FR" sz="3200" dirty="0">
              <a:latin typeface="Arial" panose="020B0604020202020204" pitchFamily="34" charset="0"/>
              <a:cs typeface="Arial" panose="020B0604020202020204" pitchFamily="34" charset="0"/>
            </a:endParaRPr>
          </a:p>
          <a:p>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06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64EA5C3-FDC5-1481-0F80-AEB9E64C1B6A}"/>
              </a:ext>
            </a:extLst>
          </p:cNvPr>
          <p:cNvSpPr txBox="1"/>
          <p:nvPr/>
        </p:nvSpPr>
        <p:spPr>
          <a:xfrm>
            <a:off x="718457" y="404950"/>
            <a:ext cx="10292443" cy="7663636"/>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Méthodologie</a:t>
            </a:r>
          </a:p>
          <a:p>
            <a:endParaRPr lang="fr-FR" sz="3600" b="1" dirty="0">
              <a:solidFill>
                <a:srgbClr val="DD8A59"/>
              </a:solidFill>
              <a:latin typeface="Helvetica" pitchFamily="2" charset="0"/>
              <a:cs typeface="Arial" panose="020B0604020202020204" pitchFamily="34" charset="0"/>
            </a:endParaRPr>
          </a:p>
          <a:p>
            <a:r>
              <a:rPr lang="fr-FR" sz="2400" b="1" dirty="0" err="1">
                <a:latin typeface="Helvetica" pitchFamily="2" charset="0"/>
                <a:cs typeface="Arial" panose="020B0604020202020204" pitchFamily="34" charset="0"/>
              </a:rPr>
              <a:t>Pubmed</a:t>
            </a:r>
            <a:r>
              <a:rPr lang="fr-FR" sz="2400" b="1" dirty="0">
                <a:latin typeface="Helvetica" pitchFamily="2" charset="0"/>
                <a:cs typeface="Arial" panose="020B0604020202020204" pitchFamily="34" charset="0"/>
              </a:rPr>
              <a:t>	</a:t>
            </a:r>
            <a:r>
              <a:rPr lang="fr-FR" sz="2400" i="1" dirty="0">
                <a:latin typeface="Helvetica" pitchFamily="2" charset="0"/>
                <a:cs typeface="Arial" panose="020B0604020202020204" pitchFamily="34" charset="0"/>
              </a:rPr>
              <a:t>*</a:t>
            </a:r>
            <a:r>
              <a:rPr lang="fr-FR" sz="2400" i="1" dirty="0" err="1">
                <a:latin typeface="Helvetica" pitchFamily="2" charset="0"/>
                <a:cs typeface="Arial" panose="020B0604020202020204" pitchFamily="34" charset="0"/>
              </a:rPr>
              <a:t>pneumonia</a:t>
            </a:r>
            <a:r>
              <a:rPr lang="fr-FR" sz="2400" i="1" dirty="0">
                <a:latin typeface="Helvetica" pitchFamily="2" charset="0"/>
                <a:cs typeface="Arial" panose="020B0604020202020204" pitchFamily="34" charset="0"/>
              </a:rPr>
              <a:t>   *</a:t>
            </a:r>
            <a:r>
              <a:rPr lang="fr-FR" sz="2400" i="1" dirty="0" err="1">
                <a:latin typeface="Helvetica" pitchFamily="2" charset="0"/>
                <a:cs typeface="Arial" panose="020B0604020202020204" pitchFamily="34" charset="0"/>
              </a:rPr>
              <a:t>children</a:t>
            </a:r>
            <a:r>
              <a:rPr lang="fr-FR" sz="2400" i="1" dirty="0">
                <a:latin typeface="Helvetica" pitchFamily="2" charset="0"/>
                <a:cs typeface="Arial" panose="020B0604020202020204" pitchFamily="34" charset="0"/>
              </a:rPr>
              <a:t>   *</a:t>
            </a:r>
            <a:r>
              <a:rPr lang="fr-FR" sz="2400" i="1" dirty="0" err="1">
                <a:latin typeface="Helvetica" pitchFamily="2" charset="0"/>
                <a:cs typeface="Arial" panose="020B0604020202020204" pitchFamily="34" charset="0"/>
              </a:rPr>
              <a:t>amoxicillin</a:t>
            </a:r>
            <a:r>
              <a:rPr lang="fr-FR" sz="2400" i="1"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rPr>
              <a:t>1 146 articles</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2 revues systématiques les plus récentes: </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1</a:t>
            </a:r>
            <a:r>
              <a:rPr lang="fr-FR" sz="2400" baseline="30000" dirty="0">
                <a:latin typeface="Helvetica" pitchFamily="2" charset="0"/>
                <a:cs typeface="Arial" panose="020B0604020202020204" pitchFamily="34" charset="0"/>
              </a:rPr>
              <a:t>ière</a:t>
            </a:r>
            <a:r>
              <a:rPr lang="fr-FR" sz="2400" dirty="0">
                <a:latin typeface="Helvetica" pitchFamily="2" charset="0"/>
                <a:cs typeface="Arial" panose="020B0604020202020204" pitchFamily="34" charset="0"/>
              </a:rPr>
              <a:t> correspondait au PICO - </a:t>
            </a:r>
            <a:r>
              <a:rPr lang="fr-FR" sz="2400" dirty="0">
                <a:solidFill>
                  <a:schemeClr val="accent2"/>
                </a:solidFill>
                <a:latin typeface="Helvetica" pitchFamily="2" charset="0"/>
                <a:cs typeface="Arial" panose="020B0604020202020204" pitchFamily="34" charset="0"/>
              </a:rPr>
              <a:t>sélectionnée</a:t>
            </a:r>
            <a:r>
              <a:rPr lang="fr-FR" sz="2400" dirty="0">
                <a:latin typeface="Helvetica" pitchFamily="2" charset="0"/>
                <a:cs typeface="Arial" panose="020B0604020202020204" pitchFamily="34" charset="0"/>
              </a:rPr>
              <a:t>			        </a:t>
            </a:r>
          </a:p>
          <a:p>
            <a:r>
              <a:rPr lang="fr-FR" sz="2400" dirty="0">
                <a:latin typeface="Helvetica" pitchFamily="2" charset="0"/>
                <a:cs typeface="Arial" panose="020B0604020202020204" pitchFamily="34" charset="0"/>
              </a:rPr>
              <a:t>2</a:t>
            </a:r>
            <a:r>
              <a:rPr lang="fr-FR" sz="2400" baseline="30000" dirty="0">
                <a:latin typeface="Helvetica" pitchFamily="2" charset="0"/>
                <a:cs typeface="Arial" panose="020B0604020202020204" pitchFamily="34" charset="0"/>
              </a:rPr>
              <a:t>ième</a:t>
            </a:r>
            <a:r>
              <a:rPr lang="fr-FR" sz="2400" dirty="0">
                <a:latin typeface="Helvetica" pitchFamily="2" charset="0"/>
                <a:cs typeface="Arial" panose="020B0604020202020204" pitchFamily="34" charset="0"/>
              </a:rPr>
              <a:t> contenait plusieurs ATB - rejetée</a:t>
            </a:r>
          </a:p>
          <a:p>
            <a:r>
              <a:rPr lang="fr-FR" sz="2400" dirty="0">
                <a:latin typeface="Helvetica" pitchFamily="2" charset="0"/>
                <a:cs typeface="Arial" panose="020B0604020202020204" pitchFamily="34" charset="0"/>
              </a:rPr>
              <a:t>mais 2 articles inclus dans la 2</a:t>
            </a:r>
            <a:r>
              <a:rPr lang="fr-FR" sz="2400" baseline="30000" dirty="0">
                <a:latin typeface="Helvetica" pitchFamily="2" charset="0"/>
                <a:cs typeface="Arial" panose="020B0604020202020204" pitchFamily="34" charset="0"/>
              </a:rPr>
              <a:t>ième </a:t>
            </a:r>
            <a:r>
              <a:rPr lang="fr-FR" sz="2400" dirty="0">
                <a:latin typeface="Helvetica" pitchFamily="2" charset="0"/>
                <a:cs typeface="Arial" panose="020B0604020202020204" pitchFamily="34" charset="0"/>
              </a:rPr>
              <a:t>correspondaient au PICO.</a:t>
            </a:r>
          </a:p>
          <a:p>
            <a:endParaRPr lang="fr-FR" sz="2400" b="1" dirty="0">
              <a:latin typeface="Helvetica" pitchFamily="2" charset="0"/>
              <a:cs typeface="Arial" panose="020B0604020202020204" pitchFamily="34" charset="0"/>
            </a:endParaRPr>
          </a:p>
          <a:p>
            <a:r>
              <a:rPr lang="fr-FR" sz="2400" b="1" dirty="0">
                <a:latin typeface="Helvetica" pitchFamily="2" charset="0"/>
                <a:cs typeface="Arial" panose="020B0604020202020204" pitchFamily="34" charset="0"/>
              </a:rPr>
              <a:t>MeSH</a:t>
            </a:r>
            <a:r>
              <a:rPr lang="fr-FR" sz="2400" dirty="0">
                <a:latin typeface="Helvetica" pitchFamily="2" charset="0"/>
                <a:cs typeface="Arial" panose="020B0604020202020204" pitchFamily="34" charset="0"/>
              </a:rPr>
              <a:t> :186 articles        </a:t>
            </a:r>
            <a:r>
              <a:rPr lang="fr-FR" sz="2400" b="1" dirty="0">
                <a:latin typeface="Helvetica" pitchFamily="2" charset="0"/>
                <a:cs typeface="Arial" panose="020B0604020202020204" pitchFamily="34" charset="0"/>
              </a:rPr>
              <a:t>Ceux après 2020: </a:t>
            </a:r>
            <a:r>
              <a:rPr lang="fr-FR" sz="2400" dirty="0">
                <a:latin typeface="Helvetica" pitchFamily="2" charset="0"/>
                <a:cs typeface="Arial" panose="020B0604020202020204" pitchFamily="34" charset="0"/>
              </a:rPr>
              <a:t>36 articles</a:t>
            </a:r>
          </a:p>
          <a:p>
            <a:endParaRPr lang="fr-FR" sz="2400" dirty="0">
              <a:latin typeface="Helvetica" pitchFamily="2" charset="0"/>
              <a:cs typeface="Arial" panose="020B0604020202020204" pitchFamily="34" charset="0"/>
            </a:endParaRPr>
          </a:p>
          <a:p>
            <a:r>
              <a:rPr lang="fr-FR" sz="2400" b="1" dirty="0">
                <a:latin typeface="Helvetica" pitchFamily="2" charset="0"/>
                <a:cs typeface="Arial" panose="020B0604020202020204" pitchFamily="34" charset="0"/>
              </a:rPr>
              <a:t>Trip </a:t>
            </a:r>
            <a:r>
              <a:rPr lang="fr-FR" sz="2400" b="1" dirty="0" err="1">
                <a:latin typeface="Helvetica" pitchFamily="2" charset="0"/>
                <a:cs typeface="Arial" panose="020B0604020202020204" pitchFamily="34" charset="0"/>
              </a:rPr>
              <a:t>Database</a:t>
            </a:r>
            <a:r>
              <a:rPr lang="fr-FR" sz="2400" b="1"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rPr>
              <a:t>75 articles - </a:t>
            </a:r>
            <a:r>
              <a:rPr lang="fr-FR" sz="2400" dirty="0">
                <a:solidFill>
                  <a:schemeClr val="accent2"/>
                </a:solidFill>
                <a:latin typeface="Helvetica" pitchFamily="2" charset="0"/>
                <a:cs typeface="Arial" panose="020B0604020202020204" pitchFamily="34" charset="0"/>
              </a:rPr>
              <a:t>3 mêmes articles sélectionnés</a:t>
            </a:r>
          </a:p>
          <a:p>
            <a:endParaRPr lang="fr-FR" sz="2400" b="1" dirty="0">
              <a:solidFill>
                <a:schemeClr val="accent2"/>
              </a:solidFill>
              <a:latin typeface="Helvetica" pitchFamily="2" charset="0"/>
              <a:cs typeface="Arial" panose="020B0604020202020204" pitchFamily="34" charset="0"/>
            </a:endParaRPr>
          </a:p>
          <a:p>
            <a:r>
              <a:rPr lang="fr-FR" sz="2400" b="1" dirty="0">
                <a:latin typeface="Helvetica" pitchFamily="2" charset="0"/>
                <a:cs typeface="Arial" panose="020B0604020202020204" pitchFamily="34" charset="0"/>
              </a:rPr>
              <a:t>Google Scholar: </a:t>
            </a:r>
            <a:r>
              <a:rPr lang="fr-FR" sz="2400" dirty="0">
                <a:latin typeface="Helvetica" pitchFamily="2" charset="0"/>
                <a:cs typeface="Arial" panose="020B0604020202020204" pitchFamily="34" charset="0"/>
              </a:rPr>
              <a:t>9 930 articles → filtre 2020 → lecture 8 pages</a:t>
            </a:r>
          </a:p>
          <a:p>
            <a:r>
              <a:rPr lang="fr-FR" sz="2400" dirty="0">
                <a:latin typeface="Helvetica" pitchFamily="2" charset="0"/>
                <a:cs typeface="Arial" panose="020B0604020202020204" pitchFamily="34" charset="0"/>
              </a:rPr>
              <a:t>Pas d’article additionnel qui correspond à notre PICO</a:t>
            </a: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51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95854A-7672-FF7C-F58D-5F4B51689FE0}"/>
              </a:ext>
            </a:extLst>
          </p:cNvPr>
          <p:cNvPicPr>
            <a:picLocks noChangeAspect="1"/>
          </p:cNvPicPr>
          <p:nvPr/>
        </p:nvPicPr>
        <p:blipFill>
          <a:blip r:embed="rId2"/>
          <a:stretch>
            <a:fillRect/>
          </a:stretch>
        </p:blipFill>
        <p:spPr>
          <a:xfrm>
            <a:off x="2628900" y="197131"/>
            <a:ext cx="9202882" cy="1986727"/>
          </a:xfrm>
          <a:prstGeom prst="rect">
            <a:avLst/>
          </a:prstGeom>
        </p:spPr>
      </p:pic>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1515106" cy="6740307"/>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#1 </a:t>
            </a:r>
          </a:p>
          <a:p>
            <a:endParaRPr lang="fr-FR" sz="2400" dirty="0">
              <a:latin typeface="Helvetica" pitchFamily="2" charset="0"/>
              <a:cs typeface="Arial" panose="020B0604020202020204" pitchFamily="34" charset="0"/>
            </a:endParaRPr>
          </a:p>
          <a:p>
            <a:endParaRPr lang="fr-FR" sz="2400" dirty="0">
              <a:latin typeface="Helvetica" pitchFamily="2" charset="0"/>
              <a:cs typeface="Arial" panose="020B0604020202020204" pitchFamily="34" charset="0"/>
            </a:endParaRP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						          </a:t>
            </a:r>
            <a:r>
              <a:rPr lang="fr-FR" sz="2400" i="1" dirty="0">
                <a:latin typeface="Helvetica" pitchFamily="2" charset="0"/>
                <a:cs typeface="Arial" panose="020B0604020202020204" pitchFamily="34" charset="0"/>
              </a:rPr>
              <a:t>2022- </a:t>
            </a:r>
            <a:r>
              <a:rPr lang="fr-FR" sz="2400" i="1" dirty="0" err="1">
                <a:latin typeface="Helvetica" pitchFamily="2" charset="0"/>
                <a:cs typeface="Arial" panose="020B0604020202020204" pitchFamily="34" charset="0"/>
              </a:rPr>
              <a:t>Europeen</a:t>
            </a:r>
            <a:r>
              <a:rPr lang="fr-FR" sz="2400" i="1" dirty="0">
                <a:latin typeface="Helvetica" pitchFamily="2" charset="0"/>
                <a:cs typeface="Arial" panose="020B0604020202020204" pitchFamily="34" charset="0"/>
              </a:rPr>
              <a:t> journal of </a:t>
            </a:r>
            <a:r>
              <a:rPr lang="fr-FR" sz="2400" i="1" dirty="0" err="1">
                <a:latin typeface="Helvetica" pitchFamily="2" charset="0"/>
                <a:cs typeface="Arial" panose="020B0604020202020204" pitchFamily="34" charset="0"/>
              </a:rPr>
              <a:t>pediatrics</a:t>
            </a:r>
            <a:r>
              <a:rPr lang="fr-FR" sz="2400" i="1" dirty="0">
                <a:latin typeface="Helvetica" pitchFamily="2" charset="0"/>
                <a:cs typeface="Arial" panose="020B0604020202020204" pitchFamily="34" charset="0"/>
              </a:rPr>
              <a:t> </a:t>
            </a:r>
            <a:endParaRPr lang="fr-FR" sz="2400" i="1" dirty="0">
              <a:highlight>
                <a:srgbClr val="FFFF00"/>
              </a:highlight>
              <a:latin typeface="Helvetica" pitchFamily="2" charset="0"/>
              <a:cs typeface="Arial" panose="020B0604020202020204" pitchFamily="34" charset="0"/>
            </a:endParaRPr>
          </a:p>
          <a:p>
            <a:r>
              <a:rPr lang="fr-FR" sz="2400" dirty="0">
                <a:solidFill>
                  <a:schemeClr val="accent2"/>
                </a:solidFill>
                <a:latin typeface="Helvetica" pitchFamily="2" charset="0"/>
                <a:cs typeface="Arial" panose="020B0604020202020204" pitchFamily="34" charset="0"/>
              </a:rPr>
              <a:t>3 ECR </a:t>
            </a:r>
            <a:r>
              <a:rPr lang="fr-FR" sz="2400" dirty="0">
                <a:latin typeface="Helvetica" pitchFamily="2" charset="0"/>
                <a:cs typeface="Arial" panose="020B0604020202020204" pitchFamily="34" charset="0"/>
              </a:rPr>
              <a:t>- 789 participants </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Inclusion: 	Enfants âgés 6 mois à 10 ans</a:t>
            </a:r>
          </a:p>
          <a:p>
            <a:r>
              <a:rPr lang="fr-FR" sz="2400" dirty="0">
                <a:latin typeface="Helvetica" pitchFamily="2" charset="0"/>
                <a:cs typeface="Arial" panose="020B0604020202020204" pitchFamily="34" charset="0"/>
              </a:rPr>
              <a:t>		PAC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Amoxicilline</a:t>
            </a:r>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		</a:t>
            </a:r>
          </a:p>
          <a:p>
            <a:r>
              <a:rPr lang="fr-FR" sz="2400" dirty="0">
                <a:latin typeface="Helvetica" pitchFamily="2" charset="0"/>
                <a:cs typeface="Arial" panose="020B0604020202020204" pitchFamily="34" charset="0"/>
              </a:rPr>
              <a:t>Exclusion:	Hospitalisation – Dose plus basse que 80 à 100 mg/kg/DIE</a:t>
            </a:r>
          </a:p>
          <a:p>
            <a:r>
              <a:rPr lang="fr-FR" sz="2400" dirty="0">
                <a:latin typeface="Helvetica" pitchFamily="2" charset="0"/>
                <a:cs typeface="Arial" panose="020B0604020202020204" pitchFamily="34" charset="0"/>
              </a:rPr>
              <a:t>		Chevauchement population</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rPr>
              <a:t>Intervention: 	</a:t>
            </a:r>
            <a:r>
              <a:rPr lang="fr-FR" sz="2400" dirty="0">
                <a:solidFill>
                  <a:schemeClr val="accent2"/>
                </a:solidFill>
                <a:latin typeface="Helvetica" pitchFamily="2" charset="0"/>
                <a:cs typeface="Arial" panose="020B0604020202020204" pitchFamily="34" charset="0"/>
              </a:rPr>
              <a:t>5</a:t>
            </a:r>
            <a:r>
              <a:rPr lang="fr-FR" sz="2400" dirty="0">
                <a:latin typeface="Helvetica" pitchFamily="2" charset="0"/>
                <a:cs typeface="Arial" panose="020B0604020202020204" pitchFamily="34" charset="0"/>
              </a:rPr>
              <a:t> vs </a:t>
            </a:r>
            <a:r>
              <a:rPr lang="fr-FR" sz="2400" dirty="0">
                <a:solidFill>
                  <a:schemeClr val="accent2"/>
                </a:solidFill>
                <a:latin typeface="Helvetica" pitchFamily="2" charset="0"/>
                <a:cs typeface="Arial" panose="020B0604020202020204" pitchFamily="34" charset="0"/>
              </a:rPr>
              <a:t>10</a:t>
            </a:r>
            <a:r>
              <a:rPr lang="fr-FR" sz="2400" dirty="0">
                <a:latin typeface="Helvetica" pitchFamily="2" charset="0"/>
                <a:cs typeface="Arial" panose="020B0604020202020204" pitchFamily="34" charset="0"/>
              </a:rPr>
              <a:t> jrs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t>
            </a:r>
            <a:r>
              <a:rPr lang="fr-FR" sz="2400" dirty="0">
                <a:latin typeface="Helvetica" pitchFamily="2" charset="0"/>
                <a:cs typeface="Arial" panose="020B0604020202020204" pitchFamily="34" charset="0"/>
              </a:rPr>
              <a:t>Amoxicilline </a:t>
            </a:r>
          </a:p>
          <a:p>
            <a:endParaRPr lang="fr-FR" sz="2400" dirty="0">
              <a:latin typeface="Helvetica" pitchFamily="2" charset="0"/>
              <a:cs typeface="Arial" panose="020B0604020202020204" pitchFamily="34" charset="0"/>
            </a:endParaRPr>
          </a:p>
          <a:p>
            <a:r>
              <a:rPr lang="fr-FR" sz="2400" dirty="0">
                <a:latin typeface="Helvetica" pitchFamily="2" charset="0"/>
                <a:cs typeface="Arial" panose="020B0604020202020204" pitchFamily="34" charset="0"/>
                <a:sym typeface="Wingdings" pitchFamily="2" charset="2"/>
              </a:rPr>
              <a:t>Issue: Guérison clinique (pas </a:t>
            </a:r>
            <a:r>
              <a:rPr lang="fr-FR" sz="2400" dirty="0" err="1">
                <a:latin typeface="Helvetica" pitchFamily="2" charset="0"/>
                <a:cs typeface="Arial" panose="020B0604020202020204" pitchFamily="34" charset="0"/>
                <a:sym typeface="Wingdings" pitchFamily="2" charset="2"/>
              </a:rPr>
              <a:t>tx</a:t>
            </a:r>
            <a:r>
              <a:rPr lang="fr-FR" sz="2400" dirty="0">
                <a:latin typeface="Helvetica" pitchFamily="2" charset="0"/>
                <a:cs typeface="Arial" panose="020B0604020202020204" pitchFamily="34" charset="0"/>
                <a:sym typeface="Wingdings" pitchFamily="2" charset="2"/>
              </a:rPr>
              <a:t> additionnel, pas hospitalisation ad suivi 1 mois )</a:t>
            </a:r>
            <a:endParaRPr lang="fr-FR" sz="2400" dirty="0">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4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0292443" cy="3046988"/>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#1 - Résultats</a:t>
            </a: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sz="2400" dirty="0">
              <a:highlight>
                <a:srgbClr val="FFFF00"/>
              </a:highligh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A242163-1BB7-2615-9FF7-A5367973473B}"/>
              </a:ext>
            </a:extLst>
          </p:cNvPr>
          <p:cNvPicPr>
            <a:picLocks noChangeAspect="1"/>
          </p:cNvPicPr>
          <p:nvPr/>
        </p:nvPicPr>
        <p:blipFill>
          <a:blip r:embed="rId2"/>
          <a:stretch>
            <a:fillRect/>
          </a:stretch>
        </p:blipFill>
        <p:spPr>
          <a:xfrm>
            <a:off x="699807" y="1137540"/>
            <a:ext cx="9249087" cy="5313778"/>
          </a:xfrm>
          <a:prstGeom prst="rect">
            <a:avLst/>
          </a:prstGeom>
        </p:spPr>
      </p:pic>
    </p:spTree>
    <p:extLst>
      <p:ext uri="{BB962C8B-B14F-4D97-AF65-F5344CB8AC3E}">
        <p14:creationId xmlns:p14="http://schemas.microsoft.com/office/powerpoint/2010/main" val="270127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0292443" cy="4524315"/>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#1 – Analyse</a:t>
            </a:r>
          </a:p>
          <a:p>
            <a:pPr marL="342900" indent="-342900">
              <a:buFont typeface="Wingdings" pitchFamily="2" charset="2"/>
              <a:buChar char="q"/>
            </a:pPr>
            <a:r>
              <a:rPr lang="fr-CA" sz="2400" dirty="0">
                <a:latin typeface="Helvetica" pitchFamily="2" charset="0"/>
              </a:rPr>
              <a:t>L</a:t>
            </a:r>
            <a:r>
              <a:rPr lang="fr-CA" sz="2400" dirty="0">
                <a:effectLst/>
                <a:latin typeface="Helvetica" pitchFamily="2" charset="0"/>
              </a:rPr>
              <a:t>ignes directrices PRISMA. </a:t>
            </a:r>
          </a:p>
          <a:p>
            <a:pPr marL="342900" indent="-342900">
              <a:buFont typeface="Wingdings" pitchFamily="2" charset="2"/>
              <a:buChar char="q"/>
            </a:pPr>
            <a:r>
              <a:rPr lang="fr-CA" sz="2400" dirty="0">
                <a:effectLst/>
                <a:latin typeface="Helvetica" pitchFamily="2" charset="0"/>
              </a:rPr>
              <a:t>RR - IC 95% </a:t>
            </a:r>
          </a:p>
          <a:p>
            <a:pPr marL="342900" indent="-342900">
              <a:buFont typeface="Wingdings" pitchFamily="2" charset="2"/>
              <a:buChar char="q"/>
            </a:pPr>
            <a:r>
              <a:rPr lang="fr-CA" sz="2400" dirty="0">
                <a:effectLst/>
                <a:latin typeface="Helvetica" pitchFamily="2" charset="0"/>
              </a:rPr>
              <a:t>L’hétérogénéité : Cochran Q avec analyse I2 de 25 % </a:t>
            </a:r>
          </a:p>
          <a:p>
            <a:pPr marL="342900" indent="-342900">
              <a:buFont typeface="Wingdings" pitchFamily="2" charset="2"/>
              <a:buChar char="q"/>
            </a:pPr>
            <a:r>
              <a:rPr lang="fr-CA" sz="2400" dirty="0">
                <a:latin typeface="Helvetica" pitchFamily="2" charset="0"/>
              </a:rPr>
              <a:t>L</a:t>
            </a:r>
            <a:r>
              <a:rPr lang="fr-CA" sz="2400" dirty="0">
                <a:effectLst/>
                <a:latin typeface="Helvetica" pitchFamily="2" charset="0"/>
              </a:rPr>
              <a:t>’inspection visuelle des graphiques.</a:t>
            </a:r>
          </a:p>
          <a:p>
            <a:pPr marL="342900" indent="-342900">
              <a:buFont typeface="Wingdings" pitchFamily="2" charset="2"/>
              <a:buChar char="q"/>
            </a:pPr>
            <a:r>
              <a:rPr lang="fr-CA" sz="2400" dirty="0">
                <a:effectLst/>
                <a:latin typeface="Helvetica" pitchFamily="2" charset="0"/>
              </a:rPr>
              <a:t>Erreur ⍺ : </a:t>
            </a:r>
            <a:r>
              <a:rPr lang="fr-CA" sz="2400" dirty="0">
                <a:effectLst/>
                <a:latin typeface="Times"/>
              </a:rPr>
              <a:t>P &lt; 0,10 </a:t>
            </a:r>
          </a:p>
          <a:p>
            <a:pPr marL="342900" indent="-342900">
              <a:buFont typeface="Wingdings" pitchFamily="2" charset="2"/>
              <a:buChar char="q"/>
            </a:pPr>
            <a:endParaRPr lang="fr-CA" sz="2400" dirty="0">
              <a:effectLst/>
              <a:latin typeface="Helvetica" pitchFamily="2"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dirty="0">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D54215B0-6379-67AC-EE10-00C2E7325F67}"/>
              </a:ext>
            </a:extLst>
          </p:cNvPr>
          <p:cNvPicPr>
            <a:picLocks noChangeAspect="1"/>
          </p:cNvPicPr>
          <p:nvPr/>
        </p:nvPicPr>
        <p:blipFill>
          <a:blip r:embed="rId2"/>
          <a:stretch>
            <a:fillRect/>
          </a:stretch>
        </p:blipFill>
        <p:spPr>
          <a:xfrm>
            <a:off x="1087448" y="2843209"/>
            <a:ext cx="10017104" cy="3756475"/>
          </a:xfrm>
          <a:prstGeom prst="rect">
            <a:avLst/>
          </a:prstGeom>
        </p:spPr>
      </p:pic>
    </p:spTree>
    <p:extLst>
      <p:ext uri="{BB962C8B-B14F-4D97-AF65-F5344CB8AC3E}">
        <p14:creationId xmlns:p14="http://schemas.microsoft.com/office/powerpoint/2010/main" val="249858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94335-E82F-7F74-A24B-2B8B6C08F010}"/>
              </a:ext>
            </a:extLst>
          </p:cNvPr>
          <p:cNvSpPr txBox="1"/>
          <p:nvPr/>
        </p:nvSpPr>
        <p:spPr>
          <a:xfrm>
            <a:off x="178130" y="197132"/>
            <a:ext cx="10292443" cy="9325630"/>
          </a:xfrm>
          <a:prstGeom prst="rect">
            <a:avLst/>
          </a:prstGeom>
          <a:noFill/>
        </p:spPr>
        <p:txBody>
          <a:bodyPr wrap="square" rtlCol="0">
            <a:spAutoFit/>
          </a:bodyPr>
          <a:lstStyle/>
          <a:p>
            <a:r>
              <a:rPr lang="fr-FR" sz="3600" b="1" dirty="0">
                <a:solidFill>
                  <a:srgbClr val="DD8A59"/>
                </a:solidFill>
                <a:latin typeface="Helvetica" pitchFamily="2" charset="0"/>
                <a:cs typeface="Arial" panose="020B0604020202020204" pitchFamily="34" charset="0"/>
              </a:rPr>
              <a:t>Article #1- Forces + Limitations</a:t>
            </a:r>
          </a:p>
          <a:p>
            <a:pPr marL="342900" indent="-342900">
              <a:buFont typeface="Wingdings" pitchFamily="2" charset="2"/>
              <a:buChar char="q"/>
            </a:pPr>
            <a:r>
              <a:rPr lang="fr-FR" sz="2400" dirty="0">
                <a:latin typeface="Helvetica" pitchFamily="2" charset="0"/>
                <a:cs typeface="Arial" panose="020B0604020202020204" pitchFamily="34" charset="0"/>
              </a:rPr>
              <a:t>Enfants 6 à 10 ans</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généralisation 10 à 18 ans?</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Statut immunitaire</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a:t>
            </a:r>
            <a:r>
              <a:rPr lang="fr-FR" sz="2400" dirty="0" err="1">
                <a:latin typeface="Helvetica" pitchFamily="2" charset="0"/>
                <a:cs typeface="Arial" panose="020B0604020202020204" pitchFamily="34" charset="0"/>
                <a:sym typeface="Wingdings" pitchFamily="2" charset="2"/>
              </a:rPr>
              <a:t>immunocompromis</a:t>
            </a:r>
            <a:r>
              <a:rPr lang="fr-FR" sz="2400" dirty="0">
                <a:latin typeface="Helvetica" pitchFamily="2" charset="0"/>
                <a:cs typeface="Arial" panose="020B0604020202020204" pitchFamily="34" charset="0"/>
                <a:sym typeface="Wingdings" pitchFamily="2" charset="2"/>
              </a:rPr>
              <a:t> + comorbidités</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Radiographie pulmonaire </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 Williams</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Étiologie Virale</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cours naturel de la maladie</a:t>
            </a:r>
          </a:p>
          <a:p>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 GRADE: catégorie évidence modérée</a:t>
            </a:r>
          </a:p>
          <a:p>
            <a:pPr marL="342900" indent="-342900">
              <a:buFont typeface="Wingdings" pitchFamily="2" charset="2"/>
              <a:buChar char="q"/>
            </a:pPr>
            <a:endParaRPr lang="fr-FR" sz="2400" dirty="0">
              <a:latin typeface="Helvetica" pitchFamily="2" charset="0"/>
              <a:cs typeface="Arial" panose="020B0604020202020204" pitchFamily="34" charset="0"/>
              <a:sym typeface="Wingdings" pitchFamily="2" charset="2"/>
            </a:endParaRPr>
          </a:p>
          <a:p>
            <a:pPr marL="342900" indent="-342900">
              <a:buFont typeface="Wingdings" pitchFamily="2" charset="2"/>
              <a:buChar char="q"/>
            </a:pPr>
            <a:r>
              <a:rPr lang="fr-FR" sz="2400" dirty="0">
                <a:latin typeface="Helvetica" pitchFamily="2" charset="0"/>
                <a:cs typeface="Arial" panose="020B0604020202020204" pitchFamily="34" charset="0"/>
                <a:sym typeface="Wingdings" pitchFamily="2" charset="2"/>
              </a:rPr>
              <a:t>Validité interne + externe</a:t>
            </a:r>
          </a:p>
          <a:p>
            <a:r>
              <a:rPr lang="fr-FR" sz="2400" dirty="0">
                <a:latin typeface="Helvetica" pitchFamily="2" charset="0"/>
                <a:cs typeface="Arial" panose="020B0604020202020204" pitchFamily="34" charset="0"/>
              </a:rPr>
              <a:t> </a:t>
            </a:r>
            <a:r>
              <a:rPr lang="fr-FR" sz="2400" dirty="0">
                <a:latin typeface="Helvetica" pitchFamily="2" charset="0"/>
                <a:cs typeface="Arial" panose="020B0604020202020204" pitchFamily="34" charset="0"/>
                <a:sym typeface="Wingdings" pitchFamily="2" charset="2"/>
              </a:rPr>
              <a:t> BONNE</a:t>
            </a:r>
          </a:p>
          <a:p>
            <a:endParaRPr lang="fr-FR" sz="2400" dirty="0">
              <a:highlight>
                <a:srgbClr val="FFFF00"/>
              </a:highlight>
              <a:latin typeface="Helvetica" pitchFamily="2" charset="0"/>
              <a:cs typeface="Arial" panose="020B0604020202020204" pitchFamily="34" charset="0"/>
              <a:sym typeface="Wingdings" pitchFamily="2" charset="2"/>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sz="2400" dirty="0">
              <a:highlight>
                <a:srgbClr val="FFFF00"/>
              </a:highlight>
              <a:latin typeface="Helvetica" pitchFamily="2" charset="0"/>
              <a:cs typeface="Arial" panose="020B0604020202020204" pitchFamily="34" charset="0"/>
            </a:endParaRPr>
          </a:p>
          <a:p>
            <a:endParaRPr lang="fr-FR" dirty="0">
              <a:latin typeface="Helvetica" pitchFamily="2"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EC1445F9-4F9A-C45E-4A2C-907902C7B4EC}"/>
              </a:ext>
            </a:extLst>
          </p:cNvPr>
          <p:cNvPicPr>
            <a:picLocks noChangeAspect="1"/>
          </p:cNvPicPr>
          <p:nvPr/>
        </p:nvPicPr>
        <p:blipFill>
          <a:blip r:embed="rId3"/>
          <a:stretch>
            <a:fillRect/>
          </a:stretch>
        </p:blipFill>
        <p:spPr>
          <a:xfrm>
            <a:off x="6096000" y="836409"/>
            <a:ext cx="5917871" cy="2592591"/>
          </a:xfrm>
          <a:prstGeom prst="rect">
            <a:avLst/>
          </a:prstGeom>
        </p:spPr>
      </p:pic>
      <p:pic>
        <p:nvPicPr>
          <p:cNvPr id="5" name="Image 4">
            <a:extLst>
              <a:ext uri="{FF2B5EF4-FFF2-40B4-BE49-F238E27FC236}">
                <a16:creationId xmlns:a16="http://schemas.microsoft.com/office/drawing/2014/main" id="{F6E5D257-4037-76A2-E0A8-13B365FE4C89}"/>
              </a:ext>
            </a:extLst>
          </p:cNvPr>
          <p:cNvPicPr>
            <a:picLocks noChangeAspect="1"/>
          </p:cNvPicPr>
          <p:nvPr/>
        </p:nvPicPr>
        <p:blipFill>
          <a:blip r:embed="rId4"/>
          <a:stretch>
            <a:fillRect/>
          </a:stretch>
        </p:blipFill>
        <p:spPr>
          <a:xfrm>
            <a:off x="6096000" y="3661414"/>
            <a:ext cx="5917870" cy="3196586"/>
          </a:xfrm>
          <a:prstGeom prst="rect">
            <a:avLst/>
          </a:prstGeom>
        </p:spPr>
      </p:pic>
    </p:spTree>
    <p:extLst>
      <p:ext uri="{BB962C8B-B14F-4D97-AF65-F5344CB8AC3E}">
        <p14:creationId xmlns:p14="http://schemas.microsoft.com/office/powerpoint/2010/main" val="51384030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2752</TotalTime>
  <Words>1546</Words>
  <Application>Microsoft Macintosh PowerPoint</Application>
  <PresentationFormat>Grand écran</PresentationFormat>
  <Paragraphs>287</Paragraphs>
  <Slides>21</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Calibri Light</vt:lpstr>
      <vt:lpstr>Cambria Math</vt:lpstr>
      <vt:lpstr>Helvetica</vt:lpstr>
      <vt:lpstr>Times</vt:lpstr>
      <vt:lpstr>Times New Roman</vt:lpstr>
      <vt:lpstr>Wingdings</vt:lpstr>
      <vt:lpstr>Thème Office</vt:lpstr>
      <vt:lpstr>Une réduction de la durée du traitement d’amoxicilline pour la pneumonie acquise en communauté chez les enfants est-elle envisageable?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resonance imaging of the placenta and gravid uterus: a pictorial essay Daniel C. Oppenheimer ,1 Parisa Mazaheri,2 David H. Ballard,2 Motoyo Yano,2 and Kathryn J. Fowler2  1 Department of Imaging Sciences, University of Rochester Medical Center, 601 Elmwood Ave, P.O. Box no. 648, Rochester, NY 14642, USA  2 Mallinckrodt Institute of Radiology, Washington University School of Medicine, 510 S. Kingshighway Blvd, St. Louis, MO 63110, USA </dc:title>
  <dc:creator>Microsoft Office User</dc:creator>
  <cp:lastModifiedBy>Anne Aubry-Morin</cp:lastModifiedBy>
  <cp:revision>385</cp:revision>
  <dcterms:created xsi:type="dcterms:W3CDTF">2021-03-14T20:07:02Z</dcterms:created>
  <dcterms:modified xsi:type="dcterms:W3CDTF">2023-05-25T20:04:08Z</dcterms:modified>
</cp:coreProperties>
</file>