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Economica"/>
      <p:regular r:id="rId17"/>
      <p:bold r:id="rId18"/>
      <p:italic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9A2B9B-48FC-44C8-8F93-340A40AB700F}">
  <a:tblStyle styleId="{799A2B9B-48FC-44C8-8F93-340A40AB700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conomica-boldItalic.fntdata"/><Relationship Id="rId11" Type="http://schemas.openxmlformats.org/officeDocument/2006/relationships/slide" Target="slides/slide5.xml"/><Relationship Id="rId22" Type="http://schemas.openxmlformats.org/officeDocument/2006/relationships/font" Target="fonts/OpenSans-bold.fntdata"/><Relationship Id="rId10" Type="http://schemas.openxmlformats.org/officeDocument/2006/relationships/slide" Target="slides/slide4.xml"/><Relationship Id="rId21" Type="http://schemas.openxmlformats.org/officeDocument/2006/relationships/font" Target="fonts/OpenSans-regular.fntdata"/><Relationship Id="rId13" Type="http://schemas.openxmlformats.org/officeDocument/2006/relationships/slide" Target="slides/slide7.xml"/><Relationship Id="rId24" Type="http://schemas.openxmlformats.org/officeDocument/2006/relationships/font" Target="fonts/OpenSans-boldItalic.fntdata"/><Relationship Id="rId12" Type="http://schemas.openxmlformats.org/officeDocument/2006/relationships/slide" Target="slides/slide6.xml"/><Relationship Id="rId23"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Economica-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Economica-italic.fntdata"/><Relationship Id="rId6" Type="http://schemas.openxmlformats.org/officeDocument/2006/relationships/notesMaster" Target="notesMasters/notesMaster1.xml"/><Relationship Id="rId18" Type="http://schemas.openxmlformats.org/officeDocument/2006/relationships/font" Target="fonts/Economica-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nada.ca/fr/sante-canada/services/dependance-aux-drogues/drogues-illicites-et-reglementees/champignons-magiques.html" TargetMode="External"/><Relationship Id="rId3" Type="http://schemas.openxmlformats.org/officeDocument/2006/relationships/hyperlink" Target="https://toxquebec.com/substance/psilocybine-et-champignons-magique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49c8265fa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49c8265fa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a:t>
            </a:r>
            <a:r>
              <a:rPr lang="fr">
                <a:solidFill>
                  <a:schemeClr val="dk1"/>
                </a:solidFill>
              </a:rPr>
              <a:t>ils sont limités au jour de la séance seulement. Les plus fréquents sont des maux de têtes/migraines (15-30%), des nausées (10-22%) et une anxiété transitoire. Aucune psychose persistente répertoriée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Autres: méchanisme action 1. release seroto 2. modulation recepteur seroto 3. Experience hors corps, remise en perspective-perspective différente, possible amélioration effet psychoTx</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49c8265fa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49c8265fa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595959"/>
              </a:buClr>
              <a:buSzPts val="1100"/>
              <a:buChar char="●"/>
            </a:pPr>
            <a:r>
              <a:rPr lang="fr">
                <a:solidFill>
                  <a:srgbClr val="595959"/>
                </a:solidFill>
              </a:rPr>
              <a:t>environ 3 points sur une echelle de sévérité de 52-MARDS</a:t>
            </a:r>
            <a:endParaRPr sz="400">
              <a:solidFill>
                <a:schemeClr val="dk1"/>
              </a:solidFill>
            </a:endParaRPr>
          </a:p>
          <a:p>
            <a:pPr indent="-298450" lvl="0" marL="457200" rtl="0" algn="just">
              <a:lnSpc>
                <a:spcPct val="115000"/>
              </a:lnSpc>
              <a:spcBef>
                <a:spcPts val="0"/>
              </a:spcBef>
              <a:spcAft>
                <a:spcPts val="0"/>
              </a:spcAft>
              <a:buClr>
                <a:schemeClr val="dk1"/>
              </a:buClr>
              <a:buSzPts val="1100"/>
              <a:buChar char="●"/>
            </a:pPr>
            <a:r>
              <a:rPr lang="fr">
                <a:solidFill>
                  <a:schemeClr val="dk1"/>
                </a:solidFill>
              </a:rPr>
              <a:t>diarrhée, des vomissements, une dysfonction sexuelle, de la somnolence et un gain de poids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49c8265fa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49c8265fa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200"/>
              <a:t>Si on cherche  psilocybine sur google : </a:t>
            </a:r>
            <a:endParaRPr sz="1200"/>
          </a:p>
          <a:p>
            <a:pPr indent="0" lvl="0" marL="0" rtl="0" algn="l">
              <a:spcBef>
                <a:spcPts val="0"/>
              </a:spcBef>
              <a:spcAft>
                <a:spcPts val="0"/>
              </a:spcAft>
              <a:buNone/>
            </a:pPr>
            <a:r>
              <a:rPr lang="fr" sz="1200" u="sng">
                <a:solidFill>
                  <a:schemeClr val="hlink"/>
                </a:solidFill>
                <a:hlinkClick r:id="rId2"/>
              </a:rPr>
              <a:t>https://www.canada.ca/fr/sante-canada/services/dependance-aux-drogues/drogues-illicites-et-reglementees/champignons-magiques.html</a:t>
            </a:r>
            <a:r>
              <a:rPr lang="fr" sz="1200"/>
              <a:t> “</a:t>
            </a:r>
            <a:r>
              <a:rPr lang="fr" sz="1200">
                <a:solidFill>
                  <a:schemeClr val="dk1"/>
                </a:solidFill>
                <a:highlight>
                  <a:srgbClr val="FFFFFF"/>
                </a:highlight>
              </a:rPr>
              <a:t>Bien que les essais cliniques sur la psilocybine aient donné des résultats prometteurs, </a:t>
            </a:r>
            <a:r>
              <a:rPr b="1" lang="fr" sz="1200">
                <a:solidFill>
                  <a:schemeClr val="dk1"/>
                </a:solidFill>
                <a:highlight>
                  <a:srgbClr val="FFFFFF"/>
                </a:highlight>
              </a:rPr>
              <a:t>il n'existe pour l'instant aucun produit thérapeutique approuvé contenant de la psilocybine au Canada ou ailleurs”</a:t>
            </a:r>
            <a:endParaRPr b="1" sz="1200">
              <a:solidFill>
                <a:schemeClr val="dk1"/>
              </a:solidFill>
              <a:highlight>
                <a:srgbClr val="FFFFFF"/>
              </a:highlight>
            </a:endParaRPr>
          </a:p>
          <a:p>
            <a:pPr indent="0" lvl="0" marL="0" rtl="0" algn="l">
              <a:spcBef>
                <a:spcPts val="0"/>
              </a:spcBef>
              <a:spcAft>
                <a:spcPts val="0"/>
              </a:spcAft>
              <a:buNone/>
            </a:pPr>
            <a:r>
              <a:rPr b="1" lang="fr" sz="1200" u="sng">
                <a:solidFill>
                  <a:schemeClr val="hlink"/>
                </a:solidFill>
                <a:highlight>
                  <a:srgbClr val="FFFFFF"/>
                </a:highlight>
                <a:hlinkClick r:id="rId3"/>
              </a:rPr>
              <a:t>https://toxquebec.com/substance/psilocybine-et-champignons-magiques/</a:t>
            </a:r>
            <a:r>
              <a:rPr b="1" lang="fr" sz="1200">
                <a:solidFill>
                  <a:schemeClr val="dk1"/>
                </a:solidFill>
                <a:highlight>
                  <a:srgbClr val="FFFFFF"/>
                </a:highlight>
              </a:rPr>
              <a:t> beaucoup plus négatif - effets nefastes ++ et beaucoup d’emphase sur lien avec incarcération-centre jeunesse</a:t>
            </a:r>
            <a:endParaRPr b="1" sz="1200">
              <a:solidFill>
                <a:schemeClr val="dk1"/>
              </a:solidFill>
              <a:highlight>
                <a:srgbClr val="FFFFFF"/>
              </a:highlight>
            </a:endParaRPr>
          </a:p>
          <a:p>
            <a:pPr indent="0" lvl="0" marL="0" rtl="0" algn="l">
              <a:spcBef>
                <a:spcPts val="0"/>
              </a:spcBef>
              <a:spcAft>
                <a:spcPts val="0"/>
              </a:spcAft>
              <a:buNone/>
            </a:pPr>
            <a:r>
              <a:t/>
            </a:r>
            <a:endParaRPr b="1" sz="1200">
              <a:solidFill>
                <a:schemeClr val="dk1"/>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49c8265fa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49c8265fa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050">
                <a:solidFill>
                  <a:srgbClr val="202122"/>
                </a:solidFill>
                <a:highlight>
                  <a:srgbClr val="FFFFFF"/>
                </a:highlight>
              </a:rPr>
              <a:t>vécue par un individu impliquant la sensation de flotter en dehors du corps. Type de reve lucide. Thème de mysticisme et metaphysique moins habituel dans notre monde médical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4a23d33d73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4a23d33d73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4a23d33d73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4a23d33d73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49c8265fa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49c8265fa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4a7c5471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4a7c5471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fr">
                <a:solidFill>
                  <a:schemeClr val="dk1"/>
                </a:solidFill>
              </a:rPr>
              <a:t>En résumé, les participants sont assignés à un ou deux thérapeutes qui ont suivi une formation et les rencontres avant l’administration de la psilocybine, durant l’administration de la psilocybine et les heures, les jours et les semaines suivant l’administration de la psilocybine. Ils sont encouragés à discuter des origines et causes possibles de leurs symptômes dépressifs, de leurs attentes et leurs inquiétudes face au traitement et finalement de leurs objectifs. Ces sujets de discussion seront discutés à presque tous les suivis. Durant ces mêmes sessions, les participants seront évalués de 2 manières (3 pour certains articles): des échelles d’auto-évaluation de symptômes dépressifs (et anxieux pour certains), des échelles symptômes dépressifs remplies par les thérapeutes et parfois de l’information collatérale des proches (amis et famille) sur les symptômes dépressifs du patient. Ces échelles sont le Montgomery–Åsberg Depression Rating Scale (MADRS), le  GRID Hamilton-Depression rating scale (GRID-HAMD),  Beck Depression Inventory (BDI) et le Quick Inventory of Depressive Symptomatology–Self-Report (QIDS-SR-16). Ce sont des échelles validées, qui sont utilisées couramment pour évaluer la sévérité des dépressions et la réponse aux traitements</a:t>
            </a:r>
            <a:r>
              <a:rPr baseline="30000" lang="fr">
                <a:solidFill>
                  <a:schemeClr val="dk1"/>
                </a:solidFill>
              </a:rPr>
              <a:t>12</a:t>
            </a:r>
            <a:r>
              <a:rPr lang="fr">
                <a:solidFill>
                  <a:schemeClr val="dk1"/>
                </a:solidFill>
              </a:rPr>
              <a:t> , à ne pas confondre avec des échelles comme le PHQ-9 qui servent plutôt de dépistage. Deux conventions d’analyse étaient établies par les chercheurs: une diminution de 50% dans les scores MADRS et GRID-HAM correspond à une amélioration significative des symptômes dépressifs et un score de MADRS ≤10 ou GRID-HAM≤7 correspondrait à une rémission complète. Les études se sont aussi assurées que tout autre traitement dépressif était cessé 2 semaines avant le début de l’étude.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49c8265fa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49c8265fa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a:t>
            </a:r>
            <a:r>
              <a:rPr lang="fr">
                <a:solidFill>
                  <a:schemeClr val="dk1"/>
                </a:solidFill>
              </a:rPr>
              <a:t>Deux conventions d’analyse étaient établies par les chercheurs: une diminution de 50% dans les scores MADRS et GRID-HAM correspond à une amélioration significative des symptômes dépressifs et un score de MADRS ≤10 ou GRID-HAM≤7 correspondrait à une rémission complète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3"/>
          <p:cNvPicPr preferRelativeResize="0"/>
          <p:nvPr/>
        </p:nvPicPr>
        <p:blipFill>
          <a:blip r:embed="rId3">
            <a:alphaModFix/>
          </a:blip>
          <a:stretch>
            <a:fillRect/>
          </a:stretch>
        </p:blipFill>
        <p:spPr>
          <a:xfrm>
            <a:off x="-849236" y="0"/>
            <a:ext cx="10276310" cy="5143500"/>
          </a:xfrm>
          <a:prstGeom prst="rect">
            <a:avLst/>
          </a:prstGeom>
          <a:noFill/>
          <a:ln>
            <a:noFill/>
          </a:ln>
        </p:spPr>
      </p:pic>
      <p:sp>
        <p:nvSpPr>
          <p:cNvPr id="63" name="Google Shape;63;p13"/>
          <p:cNvSpPr txBox="1"/>
          <p:nvPr>
            <p:ph type="ctrTitle"/>
          </p:nvPr>
        </p:nvSpPr>
        <p:spPr>
          <a:xfrm>
            <a:off x="983925" y="986675"/>
            <a:ext cx="6936900" cy="2944500"/>
          </a:xfrm>
          <a:prstGeom prst="rect">
            <a:avLst/>
          </a:prstGeom>
          <a:solidFill>
            <a:srgbClr val="FFF3E7"/>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0"/>
              </a:spcAft>
              <a:buNone/>
            </a:pPr>
            <a:r>
              <a:rPr lang="fr" sz="3300">
                <a:latin typeface="Cambria"/>
                <a:ea typeface="Cambria"/>
                <a:cs typeface="Cambria"/>
                <a:sym typeface="Cambria"/>
              </a:rPr>
              <a:t>Psilocybine, quand le stigma retarde le thérapeutique</a:t>
            </a:r>
            <a:endParaRPr sz="3300">
              <a:latin typeface="Cambria"/>
              <a:ea typeface="Cambria"/>
              <a:cs typeface="Cambria"/>
              <a:sym typeface="Cambria"/>
            </a:endParaRPr>
          </a:p>
          <a:p>
            <a:pPr indent="0" lvl="0" marL="0" rtl="0" algn="ctr">
              <a:spcBef>
                <a:spcPts val="0"/>
              </a:spcBef>
              <a:spcAft>
                <a:spcPts val="0"/>
              </a:spcAft>
              <a:buNone/>
            </a:pPr>
            <a:r>
              <a:t/>
            </a:r>
            <a:endParaRPr sz="3300">
              <a:latin typeface="Cambria"/>
              <a:ea typeface="Cambria"/>
              <a:cs typeface="Cambria"/>
              <a:sym typeface="Cambria"/>
            </a:endParaRPr>
          </a:p>
          <a:p>
            <a:pPr indent="0" lvl="0" marL="0" rtl="0" algn="ctr">
              <a:spcBef>
                <a:spcPts val="0"/>
              </a:spcBef>
              <a:spcAft>
                <a:spcPts val="0"/>
              </a:spcAft>
              <a:buNone/>
            </a:pPr>
            <a:r>
              <a:rPr lang="fr" sz="1233">
                <a:latin typeface="Cambria"/>
                <a:ea typeface="Cambria"/>
                <a:cs typeface="Cambria"/>
                <a:sym typeface="Cambria"/>
              </a:rPr>
              <a:t>Andrew Anderson et Benjamin Joannette-Pilon</a:t>
            </a:r>
            <a:endParaRPr sz="1233">
              <a:latin typeface="Cambria"/>
              <a:ea typeface="Cambria"/>
              <a:cs typeface="Cambria"/>
              <a:sym typeface="Cambria"/>
            </a:endParaRPr>
          </a:p>
          <a:p>
            <a:pPr indent="0" lvl="0" marL="0" rtl="0" algn="ctr">
              <a:spcBef>
                <a:spcPts val="0"/>
              </a:spcBef>
              <a:spcAft>
                <a:spcPts val="0"/>
              </a:spcAft>
              <a:buNone/>
            </a:pPr>
            <a:r>
              <a:rPr lang="fr" sz="1233">
                <a:latin typeface="Cambria"/>
                <a:ea typeface="Cambria"/>
                <a:cs typeface="Cambria"/>
                <a:sym typeface="Cambria"/>
              </a:rPr>
              <a:t>GMFU Verdun</a:t>
            </a:r>
            <a:endParaRPr sz="1233">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Discussion / application clinique / conclusion</a:t>
            </a:r>
            <a:endParaRPr/>
          </a:p>
        </p:txBody>
      </p:sp>
      <p:sp>
        <p:nvSpPr>
          <p:cNvPr id="117" name="Google Shape;117;p22"/>
          <p:cNvSpPr txBox="1"/>
          <p:nvPr>
            <p:ph idx="1" type="body"/>
          </p:nvPr>
        </p:nvSpPr>
        <p:spPr>
          <a:xfrm>
            <a:off x="311700" y="1152475"/>
            <a:ext cx="8625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Psylocibine fort potentiel pour le traitement de la </a:t>
            </a:r>
            <a:r>
              <a:rPr lang="fr"/>
              <a:t>dépression en aiguë</a:t>
            </a:r>
            <a:r>
              <a:rPr lang="fr"/>
              <a:t> et chronique.</a:t>
            </a:r>
            <a:endParaRPr/>
          </a:p>
          <a:p>
            <a:pPr indent="0" lvl="0" marL="0" rtl="0" algn="l">
              <a:spcBef>
                <a:spcPts val="1200"/>
              </a:spcBef>
              <a:spcAft>
                <a:spcPts val="0"/>
              </a:spcAft>
              <a:buNone/>
            </a:pPr>
            <a:r>
              <a:rPr lang="fr"/>
              <a:t>Psylocibine profil d’E2 très faible</a:t>
            </a:r>
            <a:endParaRPr/>
          </a:p>
          <a:p>
            <a:pPr indent="0" lvl="0" marL="0" rtl="0" algn="l">
              <a:spcBef>
                <a:spcPts val="1200"/>
              </a:spcBef>
              <a:spcAft>
                <a:spcPts val="0"/>
              </a:spcAft>
              <a:buNone/>
            </a:pPr>
            <a:r>
              <a:rPr lang="fr"/>
              <a:t>Nécessite</a:t>
            </a:r>
            <a:r>
              <a:rPr lang="fr"/>
              <a:t> psychothérapie</a:t>
            </a:r>
            <a:endParaRPr/>
          </a:p>
          <a:p>
            <a:pPr indent="0" lvl="0" marL="0" rtl="0" algn="l">
              <a:spcBef>
                <a:spcPts val="1200"/>
              </a:spcBef>
              <a:spcAft>
                <a:spcPts val="0"/>
              </a:spcAft>
              <a:buNone/>
            </a:pPr>
            <a:r>
              <a:rPr lang="fr"/>
              <a:t>La validité</a:t>
            </a:r>
            <a:r>
              <a:rPr lang="fr"/>
              <a:t> externe des articles laisse à désirer</a:t>
            </a:r>
            <a:endParaRPr/>
          </a:p>
          <a:p>
            <a:pPr indent="0" lvl="0" marL="0" rtl="0" algn="l">
              <a:spcBef>
                <a:spcPts val="1200"/>
              </a:spcBef>
              <a:spcAft>
                <a:spcPts val="0"/>
              </a:spcAft>
              <a:buNone/>
            </a:pPr>
            <a:r>
              <a:rPr lang="fr"/>
              <a:t>Mérite toutefois d’être poursuivi comme option thérapeutique. </a:t>
            </a:r>
            <a:endParaRPr/>
          </a:p>
          <a:p>
            <a:pPr indent="0" lvl="0" marL="0" rtl="0" algn="l">
              <a:spcBef>
                <a:spcPts val="1200"/>
              </a:spcBef>
              <a:spcAft>
                <a:spcPts val="1200"/>
              </a:spcAft>
              <a:buNone/>
            </a:pPr>
            <a:r>
              <a:rPr lang="fr"/>
              <a:t>S</a:t>
            </a:r>
            <a:r>
              <a:rPr lang="fr"/>
              <a:t>tigmatisation</a:t>
            </a:r>
            <a:r>
              <a:rPr lang="fr"/>
              <a:t> doit aussi être déconstruite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Dépression + ISRS</a:t>
            </a:r>
            <a:endParaRPr/>
          </a:p>
        </p:txBody>
      </p:sp>
      <p:sp>
        <p:nvSpPr>
          <p:cNvPr id="69" name="Google Shape;69;p1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10% québécois auront Épisode Dépressif Majeur dans leur vie</a:t>
            </a:r>
            <a:endParaRPr/>
          </a:p>
          <a:p>
            <a:pPr indent="0" lvl="0" marL="0" rtl="0" algn="l">
              <a:spcBef>
                <a:spcPts val="1200"/>
              </a:spcBef>
              <a:spcAft>
                <a:spcPts val="0"/>
              </a:spcAft>
              <a:buNone/>
            </a:pPr>
            <a:r>
              <a:rPr lang="fr"/>
              <a:t>Traitement conventionnel ISRS + Psychothérapie, pas de renouveau pharmaco depuis années 1970</a:t>
            </a:r>
            <a:endParaRPr/>
          </a:p>
          <a:p>
            <a:pPr indent="0" lvl="0" marL="0" rtl="0" algn="l">
              <a:spcBef>
                <a:spcPts val="1200"/>
              </a:spcBef>
              <a:spcAft>
                <a:spcPts val="0"/>
              </a:spcAft>
              <a:buNone/>
            </a:pPr>
            <a:r>
              <a:rPr lang="fr"/>
              <a:t>Points forts: Étudié, validé, accessible (psychothérapie + ou -), répandu</a:t>
            </a:r>
            <a:endParaRPr/>
          </a:p>
          <a:p>
            <a:pPr indent="0" lvl="0" marL="0" rtl="0" algn="l">
              <a:spcBef>
                <a:spcPts val="1200"/>
              </a:spcBef>
              <a:spcAft>
                <a:spcPts val="0"/>
              </a:spcAft>
              <a:buNone/>
            </a:pPr>
            <a:r>
              <a:rPr lang="fr"/>
              <a:t>Points faibles: 4-6 semaines délais, réduction </a:t>
            </a:r>
            <a:r>
              <a:rPr lang="fr"/>
              <a:t>concrète</a:t>
            </a:r>
            <a:r>
              <a:rPr lang="fr"/>
              <a:t> modeste* de </a:t>
            </a:r>
            <a:r>
              <a:rPr lang="fr"/>
              <a:t>symptômes</a:t>
            </a:r>
            <a:r>
              <a:rPr lang="fr"/>
              <a:t>, effets 2e court et long terme*</a:t>
            </a:r>
            <a:endParaRPr/>
          </a:p>
          <a:p>
            <a:pPr indent="0" lvl="0" marL="0" rtl="0" algn="l">
              <a:spcBef>
                <a:spcPts val="1200"/>
              </a:spcBef>
              <a:spcAft>
                <a:spcPts val="1200"/>
              </a:spcAft>
              <a:buNone/>
            </a:pPr>
            <a:r>
              <a:rPr lang="fr"/>
              <a:t>…</a:t>
            </a:r>
            <a:r>
              <a:rPr lang="fr"/>
              <a:t>d'où l'intérêt</a:t>
            </a:r>
            <a:r>
              <a:rPr lang="fr"/>
              <a:t> d’explorer ailleurs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Réflexions</a:t>
            </a:r>
            <a:endParaRPr/>
          </a:p>
        </p:txBody>
      </p:sp>
      <p:sp>
        <p:nvSpPr>
          <p:cNvPr id="75" name="Google Shape;75;p1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fr"/>
              <a:t>Que connaissez-vous de la psilocybine? Aussi connu comme “champignons magiques”</a:t>
            </a:r>
            <a:endParaRPr/>
          </a:p>
          <a:p>
            <a:pPr indent="0" lvl="0" marL="0" rtl="0" algn="l">
              <a:spcBef>
                <a:spcPts val="1200"/>
              </a:spcBef>
              <a:spcAft>
                <a:spcPts val="0"/>
              </a:spcAft>
              <a:buNone/>
            </a:pPr>
            <a:r>
              <a:rPr lang="fr"/>
              <a:t>D'où viennent </a:t>
            </a:r>
            <a:r>
              <a:rPr lang="fr"/>
              <a:t>vos connaissances? Existe-t-il des biais? Pourquoi?</a:t>
            </a:r>
            <a:endParaRPr/>
          </a:p>
          <a:p>
            <a:pPr indent="0" lvl="0" marL="0" rtl="0" algn="l">
              <a:spcBef>
                <a:spcPts val="1200"/>
              </a:spcBef>
              <a:spcAft>
                <a:spcPts val="0"/>
              </a:spcAft>
              <a:buNone/>
            </a:pPr>
            <a:r>
              <a:rPr lang="fr"/>
              <a:t>Quelle serait la réaction d’un patient si on lui offrait de la psilocybine pour sa dépression?</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fr"/>
              <a:t>Démystifions</a:t>
            </a:r>
            <a:r>
              <a:rPr lang="fr"/>
              <a:t> quelques mythes sur cette molécule au potentiel thérapeutique…</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sz="1800">
                <a:solidFill>
                  <a:schemeClr val="dk2"/>
                </a:solidFill>
              </a:rPr>
              <a:t>C’est quoi la </a:t>
            </a:r>
            <a:r>
              <a:rPr lang="fr"/>
              <a:t>Psilocybine?</a:t>
            </a:r>
            <a:endParaRPr/>
          </a:p>
        </p:txBody>
      </p:sp>
      <p:sp>
        <p:nvSpPr>
          <p:cNvPr id="81" name="Google Shape;81;p1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sz="1400"/>
              <a:t>Découverte </a:t>
            </a:r>
            <a:r>
              <a:rPr lang="fr" sz="1400">
                <a:solidFill>
                  <a:schemeClr val="dk1"/>
                </a:solidFill>
              </a:rPr>
              <a:t>1958 par Albert Hofmann, contexte de recherches sur hallucinogènes</a:t>
            </a:r>
            <a:endParaRPr sz="1400">
              <a:solidFill>
                <a:schemeClr val="dk1"/>
              </a:solidFill>
            </a:endParaRPr>
          </a:p>
          <a:p>
            <a:pPr indent="0" lvl="0" marL="0" rtl="0" algn="l">
              <a:spcBef>
                <a:spcPts val="1200"/>
              </a:spcBef>
              <a:spcAft>
                <a:spcPts val="0"/>
              </a:spcAft>
              <a:buNone/>
            </a:pPr>
            <a:r>
              <a:rPr lang="fr" sz="1400">
                <a:solidFill>
                  <a:schemeClr val="dk1"/>
                </a:solidFill>
              </a:rPr>
              <a:t>Se lie sur récepteur sérotoninergique 5-HT2a</a:t>
            </a:r>
            <a:endParaRPr sz="1400">
              <a:solidFill>
                <a:schemeClr val="dk1"/>
              </a:solidFill>
            </a:endParaRPr>
          </a:p>
          <a:p>
            <a:pPr indent="0" lvl="0" marL="0" rtl="0" algn="l">
              <a:spcBef>
                <a:spcPts val="1200"/>
              </a:spcBef>
              <a:spcAft>
                <a:spcPts val="0"/>
              </a:spcAft>
              <a:buNone/>
            </a:pPr>
            <a:r>
              <a:rPr lang="fr" sz="1400">
                <a:solidFill>
                  <a:schemeClr val="dk1"/>
                </a:solidFill>
              </a:rPr>
              <a:t>Durée d’action 3 à 6 heures</a:t>
            </a:r>
            <a:endParaRPr sz="1400">
              <a:solidFill>
                <a:schemeClr val="dk1"/>
              </a:solidFill>
            </a:endParaRPr>
          </a:p>
          <a:p>
            <a:pPr indent="0" lvl="0" marL="0" rtl="0" algn="l">
              <a:spcBef>
                <a:spcPts val="1200"/>
              </a:spcBef>
              <a:spcAft>
                <a:spcPts val="0"/>
              </a:spcAft>
              <a:buNone/>
            </a:pPr>
            <a:r>
              <a:rPr lang="fr" sz="1400">
                <a:solidFill>
                  <a:schemeClr val="dk1"/>
                </a:solidFill>
              </a:rPr>
              <a:t>Provoque euphorie, hallucinations et illusions ainsi qu’une expérience hors corps (</a:t>
            </a:r>
            <a:r>
              <a:rPr i="1" lang="fr" sz="1400">
                <a:solidFill>
                  <a:schemeClr val="dk1"/>
                </a:solidFill>
              </a:rPr>
              <a:t>out of body experience)</a:t>
            </a:r>
            <a:endParaRPr i="1" sz="1400">
              <a:solidFill>
                <a:schemeClr val="dk1"/>
              </a:solidFill>
            </a:endParaRPr>
          </a:p>
          <a:p>
            <a:pPr indent="0" lvl="0" marL="0" rtl="0" algn="l">
              <a:spcBef>
                <a:spcPts val="1200"/>
              </a:spcBef>
              <a:spcAft>
                <a:spcPts val="0"/>
              </a:spcAft>
              <a:buNone/>
            </a:pPr>
            <a:r>
              <a:rPr lang="fr" sz="1400">
                <a:solidFill>
                  <a:schemeClr val="dk1"/>
                </a:solidFill>
              </a:rPr>
              <a:t>Initialement étudié (avec LSD) années 1940 pour traitement de trouble de l’humeur, </a:t>
            </a:r>
            <a:r>
              <a:rPr lang="fr" sz="1400"/>
              <a:t>dépendance</a:t>
            </a:r>
            <a:r>
              <a:rPr lang="fr" sz="1400">
                <a:solidFill>
                  <a:schemeClr val="dk1"/>
                </a:solidFill>
              </a:rPr>
              <a:t>, alcoolisme à travers le monde</a:t>
            </a:r>
            <a:endParaRPr sz="1400">
              <a:solidFill>
                <a:schemeClr val="dk1"/>
              </a:solidFill>
            </a:endParaRPr>
          </a:p>
          <a:p>
            <a:pPr indent="0" lvl="0" marL="0" rtl="0" algn="l">
              <a:spcBef>
                <a:spcPts val="1200"/>
              </a:spcBef>
              <a:spcAft>
                <a:spcPts val="1200"/>
              </a:spcAft>
              <a:buNone/>
            </a:pPr>
            <a:r>
              <a:rPr lang="fr" sz="1400">
                <a:solidFill>
                  <a:schemeClr val="dk1"/>
                </a:solidFill>
              </a:rPr>
              <a:t>L’Homme étant Homme, rapidement passé à un usage récréatif </a:t>
            </a:r>
            <a:endParaRPr sz="11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Stigmatisation</a:t>
            </a:r>
            <a:endParaRPr/>
          </a:p>
        </p:txBody>
      </p:sp>
      <p:sp>
        <p:nvSpPr>
          <p:cNvPr id="87" name="Google Shape;87;p1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“War on Drugs” Richard Nixon 1970</a:t>
            </a:r>
            <a:endParaRPr/>
          </a:p>
          <a:p>
            <a:pPr indent="0" lvl="0" marL="0" rtl="0" algn="l">
              <a:spcBef>
                <a:spcPts val="1200"/>
              </a:spcBef>
              <a:spcAft>
                <a:spcPts val="0"/>
              </a:spcAft>
              <a:buNone/>
            </a:pPr>
            <a:r>
              <a:rPr lang="fr"/>
              <a:t>Hallucinogènes associés aux mouvements anti-gouvernement (hippies)</a:t>
            </a:r>
            <a:endParaRPr/>
          </a:p>
          <a:p>
            <a:pPr indent="0" lvl="0" marL="0" rtl="0" algn="l">
              <a:spcBef>
                <a:spcPts val="1200"/>
              </a:spcBef>
              <a:spcAft>
                <a:spcPts val="0"/>
              </a:spcAft>
              <a:buNone/>
            </a:pPr>
            <a:r>
              <a:rPr lang="fr"/>
              <a:t>Classée comme drogue classe 1, avec haut potentiel d’abus</a:t>
            </a:r>
            <a:endParaRPr/>
          </a:p>
          <a:p>
            <a:pPr indent="0" lvl="0" marL="0" rtl="0" algn="l">
              <a:spcBef>
                <a:spcPts val="1200"/>
              </a:spcBef>
              <a:spcAft>
                <a:spcPts val="0"/>
              </a:spcAft>
              <a:buNone/>
            </a:pPr>
            <a:r>
              <a:rPr lang="fr"/>
              <a:t>Majorité des études et financements cessés</a:t>
            </a:r>
            <a:endParaRPr/>
          </a:p>
          <a:p>
            <a:pPr indent="0" lvl="0" marL="0" rtl="0" algn="l">
              <a:spcBef>
                <a:spcPts val="1200"/>
              </a:spcBef>
              <a:spcAft>
                <a:spcPts val="0"/>
              </a:spcAft>
              <a:buNone/>
            </a:pPr>
            <a:r>
              <a:rPr lang="fr"/>
              <a:t>Les échos de cela alimentent nos biais et nos connaissances sur ces molécules aujourd’hui</a:t>
            </a:r>
            <a:endParaRPr/>
          </a:p>
          <a:p>
            <a:pPr indent="0" lvl="0" marL="0" rtl="0" algn="l">
              <a:spcBef>
                <a:spcPts val="1200"/>
              </a:spcBef>
              <a:spcAft>
                <a:spcPts val="1200"/>
              </a:spcAft>
              <a:buNone/>
            </a:pPr>
            <a:r>
              <a:rPr lang="fr"/>
              <a:t>Renaissance de l’intérêt années 1990-2000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Approche face à notre question</a:t>
            </a:r>
            <a:endParaRPr/>
          </a:p>
        </p:txBody>
      </p:sp>
      <p:sp>
        <p:nvSpPr>
          <p:cNvPr id="93" name="Google Shape;93;p18"/>
          <p:cNvSpPr txBox="1"/>
          <p:nvPr>
            <p:ph idx="1" type="body"/>
          </p:nvPr>
        </p:nvSpPr>
        <p:spPr>
          <a:xfrm>
            <a:off x="311700" y="1225225"/>
            <a:ext cx="8520600" cy="3354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fr"/>
              <a:t>PICO : </a:t>
            </a:r>
            <a:r>
              <a:rPr lang="fr" sz="1200">
                <a:solidFill>
                  <a:schemeClr val="dk1"/>
                </a:solidFill>
                <a:latin typeface="Calibri"/>
                <a:ea typeface="Calibri"/>
                <a:cs typeface="Calibri"/>
                <a:sym typeface="Calibri"/>
              </a:rPr>
              <a:t>Chez les patients adultes dépressifs, est-il possible d’améliorer leurs symptômes dépressifs avec un traitement de psilocybin comparé au traitement usuel d’ISRS</a:t>
            </a:r>
            <a:endParaRPr sz="1200">
              <a:solidFill>
                <a:schemeClr val="dk1"/>
              </a:solidFill>
              <a:latin typeface="Calibri"/>
              <a:ea typeface="Calibri"/>
              <a:cs typeface="Calibri"/>
              <a:sym typeface="Calibri"/>
            </a:endParaRPr>
          </a:p>
          <a:p>
            <a:pPr indent="0" lvl="0" marL="0" rtl="0" algn="l">
              <a:spcBef>
                <a:spcPts val="1200"/>
              </a:spcBef>
              <a:spcAft>
                <a:spcPts val="0"/>
              </a:spcAft>
              <a:buNone/>
            </a:pPr>
            <a:r>
              <a:rPr lang="fr"/>
              <a:t>Recherche PubMed avec termes MESH</a:t>
            </a:r>
            <a:endParaRPr/>
          </a:p>
          <a:p>
            <a:pPr indent="0" lvl="0" marL="0" rtl="0" algn="l">
              <a:spcBef>
                <a:spcPts val="1200"/>
              </a:spcBef>
              <a:spcAft>
                <a:spcPts val="0"/>
              </a:spcAft>
              <a:buNone/>
            </a:pPr>
            <a:r>
              <a:rPr lang="fr"/>
              <a:t>6 Essais randomisés </a:t>
            </a:r>
            <a:r>
              <a:rPr lang="fr"/>
              <a:t>contrôlés pertinents</a:t>
            </a:r>
            <a:r>
              <a:rPr lang="fr"/>
              <a:t> identifiés</a:t>
            </a:r>
            <a:endParaRPr/>
          </a:p>
          <a:p>
            <a:pPr indent="0" lvl="0" marL="0" rtl="0" algn="l">
              <a:spcBef>
                <a:spcPts val="1200"/>
              </a:spcBef>
              <a:spcAft>
                <a:spcPts val="0"/>
              </a:spcAft>
              <a:buNone/>
            </a:pPr>
            <a:r>
              <a:rPr lang="fr"/>
              <a:t>Méthodes et analyse de résultats similaire</a:t>
            </a:r>
            <a:endParaRPr/>
          </a:p>
          <a:p>
            <a:pPr indent="0" lvl="0" marL="0" rtl="0" algn="l">
              <a:spcBef>
                <a:spcPts val="1200"/>
              </a:spcBef>
              <a:spcAft>
                <a:spcPts val="0"/>
              </a:spcAft>
              <a:buNone/>
            </a:pPr>
            <a:r>
              <a:rPr lang="fr"/>
              <a:t>Populations étudiées:</a:t>
            </a:r>
            <a:endParaRPr/>
          </a:p>
          <a:p>
            <a:pPr indent="-342900" lvl="0" marL="457200" rtl="0" algn="l">
              <a:spcBef>
                <a:spcPts val="1200"/>
              </a:spcBef>
              <a:spcAft>
                <a:spcPts val="0"/>
              </a:spcAft>
              <a:buSzPts val="1800"/>
              <a:buChar char="●"/>
            </a:pPr>
            <a:r>
              <a:rPr lang="fr"/>
              <a:t>Adultes avec dépression majeure</a:t>
            </a:r>
            <a:endParaRPr/>
          </a:p>
          <a:p>
            <a:pPr indent="-342900" lvl="0" marL="457200" rtl="0" algn="l">
              <a:spcBef>
                <a:spcPts val="0"/>
              </a:spcBef>
              <a:spcAft>
                <a:spcPts val="0"/>
              </a:spcAft>
              <a:buSzPts val="1800"/>
              <a:buChar char="●"/>
            </a:pPr>
            <a:r>
              <a:rPr lang="fr"/>
              <a:t>Adultes avec dépression réfractaire aux ISRS</a:t>
            </a:r>
            <a:endParaRPr/>
          </a:p>
          <a:p>
            <a:pPr indent="-342900" lvl="0" marL="457200" rtl="0" algn="l">
              <a:spcBef>
                <a:spcPts val="0"/>
              </a:spcBef>
              <a:spcAft>
                <a:spcPts val="0"/>
              </a:spcAft>
              <a:buSzPts val="1800"/>
              <a:buChar char="●"/>
            </a:pPr>
            <a:r>
              <a:rPr lang="fr"/>
              <a:t>Adultes atteint de cancer terminal avec symptômes dépressif et anxieux</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Méthodes</a:t>
            </a:r>
            <a:endParaRPr/>
          </a:p>
        </p:txBody>
      </p:sp>
      <p:sp>
        <p:nvSpPr>
          <p:cNvPr id="99" name="Google Shape;99;p19"/>
          <p:cNvSpPr txBox="1"/>
          <p:nvPr>
            <p:ph idx="1" type="body"/>
          </p:nvPr>
        </p:nvSpPr>
        <p:spPr>
          <a:xfrm>
            <a:off x="311700" y="1225225"/>
            <a:ext cx="8520600" cy="3354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fr" sz="1400">
                <a:solidFill>
                  <a:schemeClr val="dk1"/>
                </a:solidFill>
              </a:rPr>
              <a:t>Exclusion: </a:t>
            </a:r>
            <a:r>
              <a:rPr lang="fr" sz="1400">
                <a:solidFill>
                  <a:schemeClr val="dk1"/>
                </a:solidFill>
              </a:rPr>
              <a:t>ATCD de</a:t>
            </a:r>
            <a:endParaRPr sz="1400">
              <a:solidFill>
                <a:schemeClr val="dk1"/>
              </a:solidFill>
            </a:endParaRPr>
          </a:p>
          <a:p>
            <a:pPr indent="-317500" lvl="0" marL="457200" rtl="0" algn="l">
              <a:spcBef>
                <a:spcPts val="1200"/>
              </a:spcBef>
              <a:spcAft>
                <a:spcPts val="0"/>
              </a:spcAft>
              <a:buClr>
                <a:schemeClr val="dk1"/>
              </a:buClr>
              <a:buSzPts val="1400"/>
              <a:buChar char="●"/>
            </a:pPr>
            <a:r>
              <a:rPr lang="fr" sz="1400">
                <a:solidFill>
                  <a:schemeClr val="dk1"/>
                </a:solidFill>
              </a:rPr>
              <a:t>trouble d’usage de substances</a:t>
            </a:r>
            <a:endParaRPr sz="1400">
              <a:solidFill>
                <a:schemeClr val="dk1"/>
              </a:solidFill>
            </a:endParaRPr>
          </a:p>
          <a:p>
            <a:pPr indent="-317500" lvl="0" marL="457200" rtl="0" algn="l">
              <a:spcBef>
                <a:spcPts val="0"/>
              </a:spcBef>
              <a:spcAft>
                <a:spcPts val="0"/>
              </a:spcAft>
              <a:buClr>
                <a:schemeClr val="dk1"/>
              </a:buClr>
              <a:buSzPts val="1400"/>
              <a:buChar char="●"/>
            </a:pPr>
            <a:r>
              <a:rPr lang="fr" sz="1400">
                <a:solidFill>
                  <a:schemeClr val="dk1"/>
                </a:solidFill>
              </a:rPr>
              <a:t>personnels ou familiaux de psychose ou manie</a:t>
            </a:r>
            <a:endParaRPr sz="1400">
              <a:solidFill>
                <a:schemeClr val="dk1"/>
              </a:solidFill>
            </a:endParaRPr>
          </a:p>
          <a:p>
            <a:pPr indent="-317500" lvl="0" marL="457200" rtl="0" algn="l">
              <a:spcBef>
                <a:spcPts val="0"/>
              </a:spcBef>
              <a:spcAft>
                <a:spcPts val="0"/>
              </a:spcAft>
              <a:buClr>
                <a:schemeClr val="dk1"/>
              </a:buClr>
              <a:buSzPts val="1400"/>
              <a:buChar char="●"/>
            </a:pPr>
            <a:r>
              <a:rPr lang="fr" sz="1400">
                <a:solidFill>
                  <a:schemeClr val="dk1"/>
                </a:solidFill>
              </a:rPr>
              <a:t>certains troubles de la personnalité</a:t>
            </a:r>
            <a:endParaRPr sz="1400">
              <a:solidFill>
                <a:schemeClr val="dk1"/>
              </a:solidFill>
            </a:endParaRPr>
          </a:p>
          <a:p>
            <a:pPr indent="-317500" lvl="0" marL="457200" rtl="0" algn="l">
              <a:spcBef>
                <a:spcPts val="0"/>
              </a:spcBef>
              <a:spcAft>
                <a:spcPts val="0"/>
              </a:spcAft>
              <a:buClr>
                <a:schemeClr val="dk1"/>
              </a:buClr>
              <a:buSzPts val="1400"/>
              <a:buChar char="●"/>
            </a:pPr>
            <a:r>
              <a:rPr lang="fr" sz="1400">
                <a:solidFill>
                  <a:schemeClr val="dk1"/>
                </a:solidFill>
              </a:rPr>
              <a:t>tentative suicidaire</a:t>
            </a:r>
            <a:r>
              <a:rPr lang="fr" sz="1400">
                <a:solidFill>
                  <a:schemeClr val="dk1"/>
                </a:solidFill>
              </a:rPr>
              <a:t> </a:t>
            </a:r>
            <a:endParaRPr sz="1400">
              <a:solidFill>
                <a:schemeClr val="dk1"/>
              </a:solidFill>
            </a:endParaRPr>
          </a:p>
          <a:p>
            <a:pPr indent="0" lvl="0" marL="0" rtl="0" algn="l">
              <a:spcBef>
                <a:spcPts val="1200"/>
              </a:spcBef>
              <a:spcAft>
                <a:spcPts val="0"/>
              </a:spcAft>
              <a:buNone/>
            </a:pPr>
            <a:r>
              <a:rPr lang="fr" sz="1400">
                <a:solidFill>
                  <a:schemeClr val="dk1"/>
                </a:solidFill>
              </a:rPr>
              <a:t>Doses: “haute dose” 15mg, 21mg, 22mg, 25mg</a:t>
            </a:r>
            <a:endParaRPr sz="1400">
              <a:solidFill>
                <a:schemeClr val="dk1"/>
              </a:solidFill>
            </a:endParaRPr>
          </a:p>
          <a:p>
            <a:pPr indent="0" lvl="0" marL="0" rtl="0" algn="l">
              <a:spcBef>
                <a:spcPts val="1200"/>
              </a:spcBef>
              <a:spcAft>
                <a:spcPts val="0"/>
              </a:spcAft>
              <a:buNone/>
            </a:pPr>
            <a:r>
              <a:rPr lang="fr" sz="1400">
                <a:solidFill>
                  <a:schemeClr val="dk1"/>
                </a:solidFill>
              </a:rPr>
              <a:t>Évaluation: Échelles de sévérité des symptômes dépressif (clinicien, auto évaluation et par les proches)</a:t>
            </a:r>
            <a:endParaRPr sz="1400">
              <a:solidFill>
                <a:schemeClr val="dk1"/>
              </a:solidFill>
            </a:endParaRPr>
          </a:p>
          <a:p>
            <a:pPr indent="-317500" lvl="0" marL="457200" rtl="0" algn="l">
              <a:spcBef>
                <a:spcPts val="1200"/>
              </a:spcBef>
              <a:spcAft>
                <a:spcPts val="0"/>
              </a:spcAft>
              <a:buClr>
                <a:schemeClr val="dk1"/>
              </a:buClr>
              <a:buSzPts val="1400"/>
              <a:buChar char="●"/>
            </a:pPr>
            <a:r>
              <a:rPr lang="fr" sz="1400">
                <a:solidFill>
                  <a:schemeClr val="dk1"/>
                </a:solidFill>
              </a:rPr>
              <a:t>Montgomery–Åsberg Depression Rating Scale (MADRS)  - 0 à 60 points </a:t>
            </a:r>
            <a:endParaRPr sz="1400">
              <a:solidFill>
                <a:schemeClr val="dk1"/>
              </a:solidFill>
            </a:endParaRPr>
          </a:p>
          <a:p>
            <a:pPr indent="-317500" lvl="0" marL="457200" rtl="0" algn="l">
              <a:spcBef>
                <a:spcPts val="0"/>
              </a:spcBef>
              <a:spcAft>
                <a:spcPts val="0"/>
              </a:spcAft>
              <a:buClr>
                <a:schemeClr val="dk1"/>
              </a:buClr>
              <a:buSzPts val="1400"/>
              <a:buChar char="●"/>
            </a:pPr>
            <a:r>
              <a:rPr lang="fr" sz="1400">
                <a:solidFill>
                  <a:schemeClr val="dk1"/>
                </a:solidFill>
              </a:rPr>
              <a:t>GRID Hamilton-Depression rating scale (GRID-HAMD)  - 0 à 52 points</a:t>
            </a:r>
            <a:endParaRPr sz="1400">
              <a:solidFill>
                <a:schemeClr val="dk1"/>
              </a:solidFill>
            </a:endParaRPr>
          </a:p>
          <a:p>
            <a:pPr indent="-317500" lvl="0" marL="457200" rtl="0" algn="l">
              <a:spcBef>
                <a:spcPts val="0"/>
              </a:spcBef>
              <a:spcAft>
                <a:spcPts val="0"/>
              </a:spcAft>
              <a:buClr>
                <a:schemeClr val="dk1"/>
              </a:buClr>
              <a:buSzPts val="1400"/>
              <a:buChar char="●"/>
            </a:pPr>
            <a:r>
              <a:rPr lang="fr" sz="1400">
                <a:solidFill>
                  <a:schemeClr val="dk1"/>
                </a:solidFill>
              </a:rPr>
              <a:t>autres..</a:t>
            </a:r>
            <a:endParaRPr sz="14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Méthodes (suite) - Généralisation des 6 ERC </a:t>
            </a:r>
            <a:endParaRPr/>
          </a:p>
        </p:txBody>
      </p:sp>
      <p:sp>
        <p:nvSpPr>
          <p:cNvPr id="105" name="Google Shape;105;p20"/>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fr"/>
              <a:t>Rencontre avec thérapeutes spécialisés AVANT administration</a:t>
            </a:r>
            <a:endParaRPr/>
          </a:p>
          <a:p>
            <a:pPr indent="-317500" lvl="1" marL="914400" rtl="0" algn="l">
              <a:spcBef>
                <a:spcPts val="0"/>
              </a:spcBef>
              <a:spcAft>
                <a:spcPts val="0"/>
              </a:spcAft>
              <a:buSzPts val="1400"/>
              <a:buAutoNum type="alphaLcPeriod"/>
            </a:pPr>
            <a:r>
              <a:rPr lang="fr"/>
              <a:t>Discussion sur origine, causes, inquiétudes, objectifs</a:t>
            </a:r>
            <a:endParaRPr/>
          </a:p>
          <a:p>
            <a:pPr indent="-342900" lvl="0" marL="457200" rtl="0" algn="l">
              <a:spcBef>
                <a:spcPts val="0"/>
              </a:spcBef>
              <a:spcAft>
                <a:spcPts val="0"/>
              </a:spcAft>
              <a:buSzPts val="1800"/>
              <a:buAutoNum type="arabicPeriod"/>
            </a:pPr>
            <a:r>
              <a:rPr lang="fr"/>
              <a:t>Évaluation sévérité dépression (pré)</a:t>
            </a:r>
            <a:endParaRPr/>
          </a:p>
          <a:p>
            <a:pPr indent="-342900" lvl="0" marL="457200" rtl="0" algn="l">
              <a:spcBef>
                <a:spcPts val="0"/>
              </a:spcBef>
              <a:spcAft>
                <a:spcPts val="0"/>
              </a:spcAft>
              <a:buSzPts val="1800"/>
              <a:buAutoNum type="arabicPeriod"/>
            </a:pPr>
            <a:r>
              <a:rPr lang="fr"/>
              <a:t>Randomisation</a:t>
            </a:r>
            <a:endParaRPr/>
          </a:p>
          <a:p>
            <a:pPr indent="-317500" lvl="1" marL="914400" rtl="0" algn="l">
              <a:spcBef>
                <a:spcPts val="0"/>
              </a:spcBef>
              <a:spcAft>
                <a:spcPts val="0"/>
              </a:spcAft>
              <a:buSzPts val="1400"/>
              <a:buAutoNum type="alphaLcPeriod"/>
            </a:pPr>
            <a:r>
              <a:rPr lang="fr"/>
              <a:t>Administration de hautes doses psilocybine AVEC thérapeutes</a:t>
            </a:r>
            <a:endParaRPr/>
          </a:p>
          <a:p>
            <a:pPr indent="-317500" lvl="1" marL="914400" rtl="0" algn="l">
              <a:spcBef>
                <a:spcPts val="0"/>
              </a:spcBef>
              <a:spcAft>
                <a:spcPts val="0"/>
              </a:spcAft>
              <a:buSzPts val="1400"/>
              <a:buAutoNum type="alphaLcPeriod"/>
            </a:pPr>
            <a:r>
              <a:rPr lang="fr"/>
              <a:t>Administration de placebo (1mg), “liste d’attente”, escitalopram*</a:t>
            </a:r>
            <a:endParaRPr/>
          </a:p>
          <a:p>
            <a:pPr indent="-342900" lvl="0" marL="457200" rtl="0" algn="l">
              <a:spcBef>
                <a:spcPts val="0"/>
              </a:spcBef>
              <a:spcAft>
                <a:spcPts val="0"/>
              </a:spcAft>
              <a:buSzPts val="1800"/>
              <a:buAutoNum type="arabicPeriod"/>
            </a:pPr>
            <a:r>
              <a:rPr lang="fr"/>
              <a:t>Re-Évaluation sévérité dépression (post) durée variable - 1 jours, 1,3,4,6 semaine, 3 et 6 mois</a:t>
            </a:r>
            <a:endParaRPr/>
          </a:p>
          <a:p>
            <a:pPr indent="0" lvl="0" marL="0" rtl="0" algn="l">
              <a:spcBef>
                <a:spcPts val="1200"/>
              </a:spcBef>
              <a:spcAft>
                <a:spcPts val="1200"/>
              </a:spcAft>
              <a:buNone/>
            </a:pPr>
            <a:r>
              <a:rPr lang="fr"/>
              <a:t>Compilation d’effets 2e durant et suivant les séances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Résultats</a:t>
            </a:r>
            <a:endParaRPr/>
          </a:p>
        </p:txBody>
      </p:sp>
      <p:graphicFrame>
        <p:nvGraphicFramePr>
          <p:cNvPr id="111" name="Google Shape;111;p21"/>
          <p:cNvGraphicFramePr/>
          <p:nvPr/>
        </p:nvGraphicFramePr>
        <p:xfrm>
          <a:off x="728663" y="1114425"/>
          <a:ext cx="3000000" cy="3000000"/>
        </p:xfrm>
        <a:graphic>
          <a:graphicData uri="http://schemas.openxmlformats.org/drawingml/2006/table">
            <a:tbl>
              <a:tblPr>
                <a:noFill/>
                <a:tableStyleId>{799A2B9B-48FC-44C8-8F93-340A40AB700F}</a:tableStyleId>
              </a:tblPr>
              <a:tblGrid>
                <a:gridCol w="1143000"/>
                <a:gridCol w="952500"/>
                <a:gridCol w="1543050"/>
                <a:gridCol w="885825"/>
                <a:gridCol w="1619250"/>
                <a:gridCol w="1543050"/>
              </a:tblGrid>
              <a:tr h="352425">
                <a:tc>
                  <a:txBody>
                    <a:bodyPr/>
                    <a:lstStyle/>
                    <a:p>
                      <a:pPr indent="0" lvl="0" marL="0" rtl="0" algn="ctr">
                        <a:lnSpc>
                          <a:spcPct val="115000"/>
                        </a:lnSpc>
                        <a:spcBef>
                          <a:spcPts val="0"/>
                        </a:spcBef>
                        <a:spcAft>
                          <a:spcPts val="0"/>
                        </a:spcAft>
                        <a:buNone/>
                      </a:pPr>
                      <a:r>
                        <a:rPr lang="fr" sz="1000"/>
                        <a:t>Étude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N</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Type de dépression/patient</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Échelle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Dosage de psilocybin</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fr" sz="1000"/>
                        <a:t>Réduction significative*</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rowSpan="3">
                  <a:txBody>
                    <a:bodyPr/>
                    <a:lstStyle/>
                    <a:p>
                      <a:pPr indent="0" lvl="0" marL="0" rtl="0" algn="ctr">
                        <a:lnSpc>
                          <a:spcPct val="115000"/>
                        </a:lnSpc>
                        <a:spcBef>
                          <a:spcPts val="0"/>
                        </a:spcBef>
                        <a:spcAft>
                          <a:spcPts val="0"/>
                        </a:spcAft>
                        <a:buNone/>
                      </a:pPr>
                      <a:r>
                        <a:rPr lang="fr" sz="1000"/>
                        <a:t>Goodwin et al.</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79</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3">
                  <a:txBody>
                    <a:bodyPr/>
                    <a:lstStyle/>
                    <a:p>
                      <a:pPr indent="0" lvl="0" marL="0" rtl="0" algn="ctr">
                        <a:lnSpc>
                          <a:spcPct val="115000"/>
                        </a:lnSpc>
                        <a:spcBef>
                          <a:spcPts val="0"/>
                        </a:spcBef>
                        <a:spcAft>
                          <a:spcPts val="0"/>
                        </a:spcAft>
                        <a:buNone/>
                      </a:pPr>
                      <a:r>
                        <a:rPr lang="fr" sz="1000"/>
                        <a:t>Réfractaire</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3">
                  <a:txBody>
                    <a:bodyPr/>
                    <a:lstStyle/>
                    <a:p>
                      <a:pPr indent="0" lvl="0" marL="0" rtl="0" algn="ctr">
                        <a:lnSpc>
                          <a:spcPct val="115000"/>
                        </a:lnSpc>
                        <a:spcBef>
                          <a:spcPts val="0"/>
                        </a:spcBef>
                        <a:spcAft>
                          <a:spcPts val="0"/>
                        </a:spcAft>
                        <a:buNone/>
                      </a:pPr>
                      <a:r>
                        <a:rPr lang="fr" sz="1000"/>
                        <a:t>MADRS</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1 mg (placebo)</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3">
                  <a:txBody>
                    <a:bodyPr/>
                    <a:lstStyle/>
                    <a:p>
                      <a:pPr indent="0" lvl="0" marL="0" rtl="0" algn="ctr">
                        <a:lnSpc>
                          <a:spcPct val="115000"/>
                        </a:lnSpc>
                        <a:spcBef>
                          <a:spcPts val="0"/>
                        </a:spcBef>
                        <a:spcAft>
                          <a:spcPts val="0"/>
                        </a:spcAft>
                        <a:buNone/>
                      </a:pPr>
                      <a:r>
                        <a:rPr lang="fr" sz="1000"/>
                        <a:t>3 semaines</a:t>
                      </a:r>
                      <a:endParaRPr sz="1000"/>
                    </a:p>
                    <a:p>
                      <a:pPr indent="0" lvl="0" marL="0" rtl="0" algn="ctr">
                        <a:lnSpc>
                          <a:spcPct val="115000"/>
                        </a:lnSpc>
                        <a:spcBef>
                          <a:spcPts val="0"/>
                        </a:spcBef>
                        <a:spcAft>
                          <a:spcPts val="0"/>
                        </a:spcAft>
                        <a:buNone/>
                      </a:pPr>
                      <a:r>
                        <a:rPr lang="fr" sz="1000"/>
                        <a:t>dose 25mg</a:t>
                      </a:r>
                      <a:endParaRPr sz="1000"/>
                    </a:p>
                    <a:p>
                      <a:pPr indent="0" lvl="0" marL="0" rtl="0" algn="ctr">
                        <a:lnSpc>
                          <a:spcPct val="115000"/>
                        </a:lnSpc>
                        <a:spcBef>
                          <a:spcPts val="0"/>
                        </a:spcBef>
                        <a:spcAft>
                          <a:spcPts val="0"/>
                        </a:spcAft>
                        <a:buNone/>
                      </a:pPr>
                      <a:r>
                        <a:rPr lang="fr" sz="1000"/>
                        <a:t>uniquement</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vMerge="1"/>
                <a:tc>
                  <a:txBody>
                    <a:bodyPr/>
                    <a:lstStyle/>
                    <a:p>
                      <a:pPr indent="0" lvl="0" marL="0" rtl="0" algn="ctr">
                        <a:lnSpc>
                          <a:spcPct val="115000"/>
                        </a:lnSpc>
                        <a:spcBef>
                          <a:spcPts val="0"/>
                        </a:spcBef>
                        <a:spcAft>
                          <a:spcPts val="0"/>
                        </a:spcAft>
                        <a:buNone/>
                      </a:pPr>
                      <a:r>
                        <a:rPr lang="fr" sz="1000"/>
                        <a:t>75</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c>
                  <a:txBody>
                    <a:bodyPr/>
                    <a:lstStyle/>
                    <a:p>
                      <a:pPr indent="0" lvl="0" marL="0" rtl="0" algn="ctr">
                        <a:lnSpc>
                          <a:spcPct val="115000"/>
                        </a:lnSpc>
                        <a:spcBef>
                          <a:spcPts val="0"/>
                        </a:spcBef>
                        <a:spcAft>
                          <a:spcPts val="0"/>
                        </a:spcAft>
                        <a:buNone/>
                      </a:pPr>
                      <a:r>
                        <a:rPr lang="fr" sz="1000"/>
                        <a:t>10 mg</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r h="200025">
                <a:tc vMerge="1"/>
                <a:tc>
                  <a:txBody>
                    <a:bodyPr/>
                    <a:lstStyle/>
                    <a:p>
                      <a:pPr indent="0" lvl="0" marL="0" rtl="0" algn="ctr">
                        <a:lnSpc>
                          <a:spcPct val="115000"/>
                        </a:lnSpc>
                        <a:spcBef>
                          <a:spcPts val="0"/>
                        </a:spcBef>
                        <a:spcAft>
                          <a:spcPts val="0"/>
                        </a:spcAft>
                        <a:buNone/>
                      </a:pPr>
                      <a:r>
                        <a:rPr lang="fr" sz="1000"/>
                        <a:t>79</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vMerge="1"/>
                <a:tc>
                  <a:txBody>
                    <a:bodyPr/>
                    <a:lstStyle/>
                    <a:p>
                      <a:pPr indent="0" lvl="0" marL="0" rtl="0" algn="ctr">
                        <a:lnSpc>
                          <a:spcPct val="115000"/>
                        </a:lnSpc>
                        <a:spcBef>
                          <a:spcPts val="0"/>
                        </a:spcBef>
                        <a:spcAft>
                          <a:spcPts val="0"/>
                        </a:spcAft>
                        <a:buNone/>
                      </a:pPr>
                      <a:r>
                        <a:rPr lang="fr" sz="1000"/>
                        <a:t>25 mg</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r h="352425">
                <a:tc>
                  <a:txBody>
                    <a:bodyPr/>
                    <a:lstStyle/>
                    <a:p>
                      <a:pPr indent="0" lvl="0" marL="0" rtl="0" algn="ctr">
                        <a:lnSpc>
                          <a:spcPct val="115000"/>
                        </a:lnSpc>
                        <a:spcBef>
                          <a:spcPts val="0"/>
                        </a:spcBef>
                        <a:spcAft>
                          <a:spcPts val="0"/>
                        </a:spcAft>
                        <a:buNone/>
                      </a:pPr>
                      <a:r>
                        <a:rPr lang="fr" sz="1000"/>
                        <a:t>Von Rotz et al.</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52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MADRS entre 10-40</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MADRS</a:t>
                      </a:r>
                      <a:endParaRPr sz="1000"/>
                    </a:p>
                    <a:p>
                      <a:pPr indent="0" lvl="0" marL="0" rtl="0" algn="ctr">
                        <a:lnSpc>
                          <a:spcPct val="115000"/>
                        </a:lnSpc>
                        <a:spcBef>
                          <a:spcPts val="0"/>
                        </a:spcBef>
                        <a:spcAft>
                          <a:spcPts val="0"/>
                        </a:spcAft>
                        <a:buNone/>
                      </a:pPr>
                      <a:r>
                        <a:rPr lang="fr" sz="1000"/>
                        <a:t>BDI</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0.215mg/kg (70 =15mg)</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2 semaines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2425">
                <a:tc>
                  <a:txBody>
                    <a:bodyPr/>
                    <a:lstStyle/>
                    <a:p>
                      <a:pPr indent="0" lvl="0" marL="0" rtl="0" algn="ctr">
                        <a:lnSpc>
                          <a:spcPct val="115000"/>
                        </a:lnSpc>
                        <a:spcBef>
                          <a:spcPts val="0"/>
                        </a:spcBef>
                        <a:spcAft>
                          <a:spcPts val="0"/>
                        </a:spcAft>
                        <a:buNone/>
                      </a:pPr>
                      <a:r>
                        <a:rPr lang="fr" sz="1000"/>
                        <a:t>Davis A. K. et al.</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24</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GRID-HAMD &gt; 17</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GRID Hamilton</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1: 20mg / 70kg</a:t>
                      </a:r>
                      <a:endParaRPr sz="1000"/>
                    </a:p>
                    <a:p>
                      <a:pPr indent="0" lvl="0" marL="0" rtl="0" algn="ctr">
                        <a:lnSpc>
                          <a:spcPct val="115000"/>
                        </a:lnSpc>
                        <a:spcBef>
                          <a:spcPts val="0"/>
                        </a:spcBef>
                        <a:spcAft>
                          <a:spcPts val="0"/>
                        </a:spcAft>
                        <a:buNone/>
                      </a:pPr>
                      <a:r>
                        <a:rPr lang="fr" sz="1000"/>
                        <a:t>2: 30mg/70kg</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4 semaines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2425">
                <a:tc>
                  <a:txBody>
                    <a:bodyPr/>
                    <a:lstStyle/>
                    <a:p>
                      <a:pPr indent="0" lvl="0" marL="0" rtl="0" algn="ctr">
                        <a:lnSpc>
                          <a:spcPct val="115000"/>
                        </a:lnSpc>
                        <a:spcBef>
                          <a:spcPts val="0"/>
                        </a:spcBef>
                        <a:spcAft>
                          <a:spcPts val="0"/>
                        </a:spcAft>
                        <a:buNone/>
                      </a:pPr>
                      <a:r>
                        <a:rPr lang="fr" sz="1000"/>
                        <a:t>Carhart-Harris et al.</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59</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HAMD &gt; 17</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QIDS SR-16</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25 mg q3sm</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6 semaines, non-inférieur</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2425">
                <a:tc>
                  <a:txBody>
                    <a:bodyPr/>
                    <a:lstStyle/>
                    <a:p>
                      <a:pPr indent="0" lvl="0" marL="0" rtl="0" algn="ctr">
                        <a:lnSpc>
                          <a:spcPct val="115000"/>
                        </a:lnSpc>
                        <a:spcBef>
                          <a:spcPts val="0"/>
                        </a:spcBef>
                        <a:spcAft>
                          <a:spcPts val="0"/>
                        </a:spcAft>
                        <a:buNone/>
                      </a:pPr>
                      <a:r>
                        <a:rPr lang="fr" sz="1000"/>
                        <a:t>Ross S. et al.</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29</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Cancer</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Multiple</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0.3 mg/kg (21mg pour 70kg)</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24 semaines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2425">
                <a:tc>
                  <a:txBody>
                    <a:bodyPr/>
                    <a:lstStyle/>
                    <a:p>
                      <a:pPr indent="0" lvl="0" marL="0" rtl="0" algn="ctr">
                        <a:lnSpc>
                          <a:spcPct val="115000"/>
                        </a:lnSpc>
                        <a:spcBef>
                          <a:spcPts val="0"/>
                        </a:spcBef>
                        <a:spcAft>
                          <a:spcPts val="0"/>
                        </a:spcAft>
                        <a:buNone/>
                      </a:pPr>
                      <a:r>
                        <a:rPr lang="fr" sz="1000"/>
                        <a:t>Griffiths, R. et al.</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56</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Cancer</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GRID-HAMD</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22mg pour 70kg</a:t>
                      </a:r>
                      <a:endParaRPr sz="1000"/>
                    </a:p>
                    <a:p>
                      <a:pPr indent="0" lvl="0" marL="0" rtl="0" algn="ctr">
                        <a:lnSpc>
                          <a:spcPct val="115000"/>
                        </a:lnSpc>
                        <a:spcBef>
                          <a:spcPts val="0"/>
                        </a:spcBef>
                        <a:spcAft>
                          <a:spcPts val="0"/>
                        </a:spcAft>
                        <a:buNone/>
                      </a:pPr>
                      <a:r>
                        <a:rPr lang="fr" sz="1000"/>
                        <a:t>1mg pour 70kg, placebo</a:t>
                      </a:r>
                      <a:endParaRPr sz="10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fr" sz="1000"/>
                        <a:t>5 et 24 semaines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