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0" r:id="rId1"/>
  </p:sldMasterIdLst>
  <p:notesMasterIdLst>
    <p:notesMasterId r:id="rId27"/>
  </p:notesMasterIdLst>
  <p:sldIdLst>
    <p:sldId id="256" r:id="rId2"/>
    <p:sldId id="257" r:id="rId3"/>
    <p:sldId id="287" r:id="rId4"/>
    <p:sldId id="259" r:id="rId5"/>
    <p:sldId id="263" r:id="rId6"/>
    <p:sldId id="283" r:id="rId7"/>
    <p:sldId id="284" r:id="rId8"/>
    <p:sldId id="285" r:id="rId9"/>
    <p:sldId id="286" r:id="rId10"/>
    <p:sldId id="264" r:id="rId11"/>
    <p:sldId id="273" r:id="rId12"/>
    <p:sldId id="272" r:id="rId13"/>
    <p:sldId id="269" r:id="rId14"/>
    <p:sldId id="274" r:id="rId15"/>
    <p:sldId id="275" r:id="rId16"/>
    <p:sldId id="270" r:id="rId17"/>
    <p:sldId id="276" r:id="rId18"/>
    <p:sldId id="277" r:id="rId19"/>
    <p:sldId id="271" r:id="rId20"/>
    <p:sldId id="278" r:id="rId21"/>
    <p:sldId id="279" r:id="rId22"/>
    <p:sldId id="267" r:id="rId23"/>
    <p:sldId id="280" r:id="rId24"/>
    <p:sldId id="281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382"/>
  </p:normalViewPr>
  <p:slideViewPr>
    <p:cSldViewPr snapToGrid="0" snapToObjects="1">
      <p:cViewPr varScale="1">
        <p:scale>
          <a:sx n="90" d="100"/>
          <a:sy n="90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71357-BC4B-7B43-B122-46407817E4F7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E18F4-7AFD-8A45-A01F-13AE853BB6BD}">
      <dgm:prSet phldrT="[Text]"/>
      <dgm:spPr/>
      <dgm:t>
        <a:bodyPr/>
        <a:lstStyle/>
        <a:p>
          <a:r>
            <a:rPr lang="en-US" dirty="0"/>
            <a:t>Recherche PubMed</a:t>
          </a:r>
        </a:p>
        <a:p>
          <a:r>
            <a:rPr lang="en-US" dirty="0"/>
            <a:t>18 </a:t>
          </a:r>
          <a:r>
            <a:rPr lang="en-US" dirty="0" err="1"/>
            <a:t>résultats</a:t>
          </a:r>
          <a:endParaRPr lang="en-US" dirty="0"/>
        </a:p>
      </dgm:t>
    </dgm:pt>
    <dgm:pt modelId="{B340B499-3463-CB41-AC55-D1C2F75AB770}" type="parTrans" cxnId="{6E9A3942-D806-6E43-835F-B7A73D6F8FF7}">
      <dgm:prSet/>
      <dgm:spPr/>
      <dgm:t>
        <a:bodyPr/>
        <a:lstStyle/>
        <a:p>
          <a:endParaRPr lang="en-US"/>
        </a:p>
      </dgm:t>
    </dgm:pt>
    <dgm:pt modelId="{8661139D-8060-9143-858D-367BE97604EB}" type="sibTrans" cxnId="{6E9A3942-D806-6E43-835F-B7A73D6F8FF7}">
      <dgm:prSet/>
      <dgm:spPr/>
      <dgm:t>
        <a:bodyPr/>
        <a:lstStyle/>
        <a:p>
          <a:endParaRPr lang="en-US" dirty="0"/>
        </a:p>
      </dgm:t>
    </dgm:pt>
    <dgm:pt modelId="{C4F46172-F105-4C40-97EE-9CA5AC60A45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Kaufman (2017)</a:t>
          </a:r>
        </a:p>
      </dgm:t>
    </dgm:pt>
    <dgm:pt modelId="{CFBD45BD-3EC2-3247-BF54-21BFC04FB3E8}" type="parTrans" cxnId="{2DF4B275-52F1-6342-AF1D-2B7BF658A3F7}">
      <dgm:prSet/>
      <dgm:spPr/>
      <dgm:t>
        <a:bodyPr/>
        <a:lstStyle/>
        <a:p>
          <a:endParaRPr lang="en-US"/>
        </a:p>
      </dgm:t>
    </dgm:pt>
    <dgm:pt modelId="{0294748A-AF03-1E48-A1DA-01394AC860E1}" type="sibTrans" cxnId="{2DF4B275-52F1-6342-AF1D-2B7BF658A3F7}">
      <dgm:prSet/>
      <dgm:spPr/>
      <dgm:t>
        <a:bodyPr/>
        <a:lstStyle/>
        <a:p>
          <a:endParaRPr lang="en-US"/>
        </a:p>
      </dgm:t>
    </dgm:pt>
    <dgm:pt modelId="{20D7E792-F832-A840-9264-566FC4F28709}">
      <dgm:prSet/>
      <dgm:spPr/>
      <dgm:t>
        <a:bodyPr/>
        <a:lstStyle/>
        <a:p>
          <a:r>
            <a:rPr lang="en-US" dirty="0"/>
            <a:t>10 articles </a:t>
          </a:r>
          <a:r>
            <a:rPr lang="en-US" dirty="0" err="1"/>
            <a:t>analysés</a:t>
          </a:r>
          <a:endParaRPr lang="en-US" dirty="0"/>
        </a:p>
      </dgm:t>
    </dgm:pt>
    <dgm:pt modelId="{843CB55B-A8A2-DD4B-8934-FD9096D9C137}" type="parTrans" cxnId="{5FEAAEB5-CB7E-B348-B27F-83B01BB67986}">
      <dgm:prSet/>
      <dgm:spPr/>
      <dgm:t>
        <a:bodyPr/>
        <a:lstStyle/>
        <a:p>
          <a:endParaRPr lang="en-US"/>
        </a:p>
      </dgm:t>
    </dgm:pt>
    <dgm:pt modelId="{FBF1929F-1833-2347-8BCB-C9494BF25ED5}" type="sibTrans" cxnId="{5FEAAEB5-CB7E-B348-B27F-83B01BB67986}">
      <dgm:prSet/>
      <dgm:spPr/>
      <dgm:t>
        <a:bodyPr/>
        <a:lstStyle/>
        <a:p>
          <a:endParaRPr lang="en-US"/>
        </a:p>
      </dgm:t>
    </dgm:pt>
    <dgm:pt modelId="{1C6A6302-052B-1A47-97A7-57E7BA36968C}">
      <dgm:prSet/>
      <dgm:spPr/>
      <dgm:t>
        <a:bodyPr/>
        <a:lstStyle/>
        <a:p>
          <a:r>
            <a:rPr lang="en-US" dirty="0"/>
            <a:t>29 articles </a:t>
          </a:r>
          <a:r>
            <a:rPr lang="en-US" dirty="0" err="1"/>
            <a:t>exclus</a:t>
          </a:r>
          <a:endParaRPr lang="en-US" dirty="0"/>
        </a:p>
      </dgm:t>
    </dgm:pt>
    <dgm:pt modelId="{CE20ED5F-CB10-B34C-87D3-E2BB9982128C}" type="parTrans" cxnId="{3442047F-1304-D24E-AE1D-493C390518E9}">
      <dgm:prSet/>
      <dgm:spPr/>
      <dgm:t>
        <a:bodyPr/>
        <a:lstStyle/>
        <a:p>
          <a:endParaRPr lang="en-US"/>
        </a:p>
      </dgm:t>
    </dgm:pt>
    <dgm:pt modelId="{F8F24F84-E56B-B240-B774-4681B167E1F2}" type="sibTrans" cxnId="{3442047F-1304-D24E-AE1D-493C390518E9}">
      <dgm:prSet/>
      <dgm:spPr/>
      <dgm:t>
        <a:bodyPr/>
        <a:lstStyle/>
        <a:p>
          <a:endParaRPr lang="en-US"/>
        </a:p>
      </dgm:t>
    </dgm:pt>
    <dgm:pt modelId="{70D65A69-B593-F643-9858-43198C6CC368}">
      <dgm:prSet/>
      <dgm:spPr/>
      <dgm:t>
        <a:bodyPr/>
        <a:lstStyle/>
        <a:p>
          <a:r>
            <a:rPr lang="en-US" dirty="0"/>
            <a:t>3 études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cours</a:t>
          </a:r>
          <a:endParaRPr lang="en-US" dirty="0"/>
        </a:p>
      </dgm:t>
    </dgm:pt>
    <dgm:pt modelId="{B8673F7E-15AF-4348-B997-2707A88E744B}" type="parTrans" cxnId="{7A451ECC-2BB2-8E4D-B972-C5A284E127F3}">
      <dgm:prSet/>
      <dgm:spPr/>
      <dgm:t>
        <a:bodyPr/>
        <a:lstStyle/>
        <a:p>
          <a:endParaRPr lang="en-US"/>
        </a:p>
      </dgm:t>
    </dgm:pt>
    <dgm:pt modelId="{03975018-F672-534C-96EC-1542253AB297}" type="sibTrans" cxnId="{7A451ECC-2BB2-8E4D-B972-C5A284E127F3}">
      <dgm:prSet/>
      <dgm:spPr/>
      <dgm:t>
        <a:bodyPr/>
        <a:lstStyle/>
        <a:p>
          <a:endParaRPr lang="en-US"/>
        </a:p>
      </dgm:t>
    </dgm:pt>
    <dgm:pt modelId="{8D154ADB-151A-E94B-B2CE-CF8532C78EBC}" type="asst">
      <dgm:prSet/>
      <dgm:spPr/>
      <dgm:t>
        <a:bodyPr/>
        <a:lstStyle/>
        <a:p>
          <a:r>
            <a:rPr lang="en-US" dirty="0"/>
            <a:t>7 articles </a:t>
          </a:r>
          <a:r>
            <a:rPr lang="en-US" dirty="0" err="1"/>
            <a:t>exclus</a:t>
          </a:r>
          <a:r>
            <a:rPr lang="en-US" dirty="0"/>
            <a:t> (lecture </a:t>
          </a:r>
          <a:r>
            <a:rPr lang="en-US" dirty="0" err="1"/>
            <a:t>titres</a:t>
          </a:r>
          <a:r>
            <a:rPr lang="en-US" dirty="0"/>
            <a:t> et </a:t>
          </a:r>
          <a:r>
            <a:rPr lang="en-US" dirty="0" err="1"/>
            <a:t>abstraits</a:t>
          </a:r>
          <a:r>
            <a:rPr lang="en-US" dirty="0"/>
            <a:t>)</a:t>
          </a:r>
        </a:p>
      </dgm:t>
    </dgm:pt>
    <dgm:pt modelId="{D27E8BD6-B9E9-7741-80E6-AEB175D21A07}" type="sibTrans" cxnId="{24ABF06A-90D9-8942-BAD2-622D3CC81006}">
      <dgm:prSet/>
      <dgm:spPr/>
      <dgm:t>
        <a:bodyPr/>
        <a:lstStyle/>
        <a:p>
          <a:endParaRPr lang="en-US"/>
        </a:p>
      </dgm:t>
    </dgm:pt>
    <dgm:pt modelId="{16D97376-4899-5F47-8177-176EA3A6164A}" type="parTrans" cxnId="{24ABF06A-90D9-8942-BAD2-622D3CC81006}">
      <dgm:prSet/>
      <dgm:spPr/>
      <dgm:t>
        <a:bodyPr/>
        <a:lstStyle/>
        <a:p>
          <a:endParaRPr lang="en-US"/>
        </a:p>
      </dgm:t>
    </dgm:pt>
    <dgm:pt modelId="{C5AD64CE-8BF9-544F-B2E2-8990E77B1D7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Hu (2017)</a:t>
          </a:r>
        </a:p>
      </dgm:t>
    </dgm:pt>
    <dgm:pt modelId="{5C1F21CC-13A8-5242-A40B-5A467E657548}" type="parTrans" cxnId="{E231B263-5DCE-E043-ABEA-55CB22C0D122}">
      <dgm:prSet/>
      <dgm:spPr/>
      <dgm:t>
        <a:bodyPr/>
        <a:lstStyle/>
        <a:p>
          <a:endParaRPr lang="en-US"/>
        </a:p>
      </dgm:t>
    </dgm:pt>
    <dgm:pt modelId="{CB76D683-6B0D-E649-BA5B-23F86957E359}" type="sibTrans" cxnId="{E231B263-5DCE-E043-ABEA-55CB22C0D122}">
      <dgm:prSet/>
      <dgm:spPr/>
      <dgm:t>
        <a:bodyPr/>
        <a:lstStyle/>
        <a:p>
          <a:endParaRPr lang="en-US"/>
        </a:p>
      </dgm:t>
    </dgm:pt>
    <dgm:pt modelId="{1B7807B8-A678-E245-89AD-46CF855762CA}">
      <dgm:prSet/>
      <dgm:spPr>
        <a:solidFill>
          <a:schemeClr val="accent2"/>
        </a:solidFill>
      </dgm:spPr>
      <dgm:t>
        <a:bodyPr/>
        <a:lstStyle/>
        <a:p>
          <a:r>
            <a:rPr lang="en-US" dirty="0" err="1"/>
            <a:t>Saitoh</a:t>
          </a:r>
          <a:r>
            <a:rPr lang="en-US" dirty="0"/>
            <a:t> (2017)</a:t>
          </a:r>
        </a:p>
      </dgm:t>
    </dgm:pt>
    <dgm:pt modelId="{D9969662-2645-B347-AF70-0780024FC7EB}" type="parTrans" cxnId="{7DDC445C-5265-054D-B313-5518B964DB17}">
      <dgm:prSet/>
      <dgm:spPr/>
      <dgm:t>
        <a:bodyPr/>
        <a:lstStyle/>
        <a:p>
          <a:endParaRPr lang="en-US"/>
        </a:p>
      </dgm:t>
    </dgm:pt>
    <dgm:pt modelId="{CAE7F40C-362C-3047-9A6B-8D7339B7A173}" type="sibTrans" cxnId="{7DDC445C-5265-054D-B313-5518B964DB17}">
      <dgm:prSet/>
      <dgm:spPr/>
      <dgm:t>
        <a:bodyPr/>
        <a:lstStyle/>
        <a:p>
          <a:endParaRPr lang="en-US"/>
        </a:p>
      </dgm:t>
    </dgm:pt>
    <dgm:pt modelId="{B9D05106-98C0-2E4A-8241-41A82DE20F2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Jackson (2011)</a:t>
          </a:r>
        </a:p>
      </dgm:t>
    </dgm:pt>
    <dgm:pt modelId="{43C7C691-AFCA-A244-9BE0-0934DADD45B8}" type="parTrans" cxnId="{186328F5-225B-C542-B589-F8A77559AF6D}">
      <dgm:prSet/>
      <dgm:spPr/>
      <dgm:t>
        <a:bodyPr/>
        <a:lstStyle/>
        <a:p>
          <a:endParaRPr lang="en-US"/>
        </a:p>
      </dgm:t>
    </dgm:pt>
    <dgm:pt modelId="{F33F2D68-327C-1444-9B03-6D5689E00344}" type="sibTrans" cxnId="{186328F5-225B-C542-B589-F8A77559AF6D}">
      <dgm:prSet/>
      <dgm:spPr/>
      <dgm:t>
        <a:bodyPr/>
        <a:lstStyle/>
        <a:p>
          <a:endParaRPr lang="en-US"/>
        </a:p>
      </dgm:t>
    </dgm:pt>
    <dgm:pt modelId="{5C732EB2-2DD4-6243-B4C6-921FB5DD96FB}" type="asst">
      <dgm:prSet/>
      <dgm:spPr/>
      <dgm:t>
        <a:bodyPr/>
        <a:lstStyle/>
        <a:p>
          <a:r>
            <a:rPr lang="en-US" dirty="0"/>
            <a:t>1 article </a:t>
          </a:r>
          <a:r>
            <a:rPr lang="en-US" dirty="0" err="1"/>
            <a:t>inclus</a:t>
          </a:r>
          <a:r>
            <a:rPr lang="en-US" dirty="0"/>
            <a:t> (lecture </a:t>
          </a:r>
          <a:r>
            <a:rPr lang="en-US" dirty="0" err="1"/>
            <a:t>titres</a:t>
          </a:r>
          <a:r>
            <a:rPr lang="en-US" dirty="0"/>
            <a:t> et </a:t>
          </a:r>
          <a:r>
            <a:rPr lang="en-US" dirty="0" err="1"/>
            <a:t>absrait</a:t>
          </a:r>
          <a:r>
            <a:rPr lang="en-US" dirty="0"/>
            <a:t>)</a:t>
          </a:r>
        </a:p>
      </dgm:t>
    </dgm:pt>
    <dgm:pt modelId="{FB4DC985-90F6-964A-A003-A5662E6E6CE2}" type="parTrans" cxnId="{EEA831D7-7F1E-C640-8DF2-193047865A45}">
      <dgm:prSet/>
      <dgm:spPr/>
      <dgm:t>
        <a:bodyPr/>
        <a:lstStyle/>
        <a:p>
          <a:endParaRPr lang="en-US"/>
        </a:p>
      </dgm:t>
    </dgm:pt>
    <dgm:pt modelId="{4AAE8AAC-56E7-3041-9776-CC177F6313F5}" type="sibTrans" cxnId="{EEA831D7-7F1E-C640-8DF2-193047865A45}">
      <dgm:prSet/>
      <dgm:spPr/>
      <dgm:t>
        <a:bodyPr/>
        <a:lstStyle/>
        <a:p>
          <a:endParaRPr lang="en-US"/>
        </a:p>
      </dgm:t>
    </dgm:pt>
    <dgm:pt modelId="{80A93D1C-1B48-8D43-83E6-038758ED75E6}">
      <dgm:prSet/>
      <dgm:spPr>
        <a:solidFill>
          <a:schemeClr val="accent2"/>
        </a:solidFill>
      </dgm:spPr>
      <dgm:t>
        <a:bodyPr/>
        <a:lstStyle/>
        <a:p>
          <a:r>
            <a:rPr lang="en-US" dirty="0" err="1"/>
            <a:t>Gagneur</a:t>
          </a:r>
          <a:r>
            <a:rPr lang="en-US" dirty="0"/>
            <a:t> (2018)</a:t>
          </a:r>
        </a:p>
      </dgm:t>
    </dgm:pt>
    <dgm:pt modelId="{740EB99A-ED0F-014A-87DF-E929023E82DA}" type="parTrans" cxnId="{F2AA43B1-C655-2D4E-953A-054ECA27C8A4}">
      <dgm:prSet/>
      <dgm:spPr/>
      <dgm:t>
        <a:bodyPr/>
        <a:lstStyle/>
        <a:p>
          <a:endParaRPr lang="en-US"/>
        </a:p>
      </dgm:t>
    </dgm:pt>
    <dgm:pt modelId="{98CCC916-594A-C34C-9ED4-11D483EA90D5}" type="sibTrans" cxnId="{F2AA43B1-C655-2D4E-953A-054ECA27C8A4}">
      <dgm:prSet/>
      <dgm:spPr/>
      <dgm:t>
        <a:bodyPr/>
        <a:lstStyle/>
        <a:p>
          <a:endParaRPr lang="en-US"/>
        </a:p>
      </dgm:t>
    </dgm:pt>
    <dgm:pt modelId="{BE626BA4-3AE7-3A4F-ABA5-56213FB452BB}" type="asst">
      <dgm:prSet/>
      <dgm:spPr/>
      <dgm:t>
        <a:bodyPr/>
        <a:lstStyle/>
        <a:p>
          <a:r>
            <a:rPr lang="en-US" dirty="0"/>
            <a:t>1 revue Cochrane</a:t>
          </a:r>
        </a:p>
      </dgm:t>
    </dgm:pt>
    <dgm:pt modelId="{2A852D84-AB46-5645-ABE9-B038947A0A97}" type="parTrans" cxnId="{503D517F-1D72-8645-86B5-50FAB783A85A}">
      <dgm:prSet/>
      <dgm:spPr/>
      <dgm:t>
        <a:bodyPr/>
        <a:lstStyle/>
        <a:p>
          <a:endParaRPr lang="en-US"/>
        </a:p>
      </dgm:t>
    </dgm:pt>
    <dgm:pt modelId="{6FDAF1CA-ADD3-5646-90F1-E1B2B4DC7F3C}" type="sibTrans" cxnId="{503D517F-1D72-8645-86B5-50FAB783A85A}">
      <dgm:prSet/>
      <dgm:spPr/>
      <dgm:t>
        <a:bodyPr/>
        <a:lstStyle/>
        <a:p>
          <a:endParaRPr lang="en-US"/>
        </a:p>
      </dgm:t>
    </dgm:pt>
    <dgm:pt modelId="{4AA74BB3-D82F-FF42-96B7-AD81A27A0D7A}" type="pres">
      <dgm:prSet presAssocID="{7D071357-BC4B-7B43-B122-46407817E4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5953E0-934E-EF49-8716-160267D06A84}" type="pres">
      <dgm:prSet presAssocID="{E36E18F4-7AFD-8A45-A01F-13AE853BB6BD}" presName="hierRoot1" presStyleCnt="0">
        <dgm:presLayoutVars>
          <dgm:hierBranch val="init"/>
        </dgm:presLayoutVars>
      </dgm:prSet>
      <dgm:spPr/>
    </dgm:pt>
    <dgm:pt modelId="{91B8DF01-63C9-4247-9251-B64395FF331A}" type="pres">
      <dgm:prSet presAssocID="{E36E18F4-7AFD-8A45-A01F-13AE853BB6BD}" presName="rootComposite1" presStyleCnt="0"/>
      <dgm:spPr/>
    </dgm:pt>
    <dgm:pt modelId="{0C41D049-ABE7-654C-A4E7-A4C018E58FD6}" type="pres">
      <dgm:prSet presAssocID="{E36E18F4-7AFD-8A45-A01F-13AE853BB6BD}" presName="rootText1" presStyleLbl="node0" presStyleIdx="0" presStyleCnt="1">
        <dgm:presLayoutVars>
          <dgm:chPref val="3"/>
        </dgm:presLayoutVars>
      </dgm:prSet>
      <dgm:spPr/>
    </dgm:pt>
    <dgm:pt modelId="{589D76EB-4232-6C45-80B4-E4F870BB8C71}" type="pres">
      <dgm:prSet presAssocID="{E36E18F4-7AFD-8A45-A01F-13AE853BB6BD}" presName="rootConnector1" presStyleLbl="node1" presStyleIdx="0" presStyleCnt="0"/>
      <dgm:spPr/>
    </dgm:pt>
    <dgm:pt modelId="{44AB0F75-0D90-A74E-BD47-05DBF61A5907}" type="pres">
      <dgm:prSet presAssocID="{E36E18F4-7AFD-8A45-A01F-13AE853BB6BD}" presName="hierChild2" presStyleCnt="0"/>
      <dgm:spPr/>
    </dgm:pt>
    <dgm:pt modelId="{AE63933B-C8E7-EB4E-BEA5-82F34175868F}" type="pres">
      <dgm:prSet presAssocID="{CFBD45BD-3EC2-3247-BF54-21BFC04FB3E8}" presName="Name37" presStyleLbl="parChTrans1D2" presStyleIdx="0" presStyleCnt="2"/>
      <dgm:spPr/>
    </dgm:pt>
    <dgm:pt modelId="{20C6AF17-239F-5D45-8756-179D032D5BFE}" type="pres">
      <dgm:prSet presAssocID="{C4F46172-F105-4C40-97EE-9CA5AC60A452}" presName="hierRoot2" presStyleCnt="0">
        <dgm:presLayoutVars>
          <dgm:hierBranch val="init"/>
        </dgm:presLayoutVars>
      </dgm:prSet>
      <dgm:spPr/>
    </dgm:pt>
    <dgm:pt modelId="{655CD7E7-151D-0542-9662-9BFCDEE234EE}" type="pres">
      <dgm:prSet presAssocID="{C4F46172-F105-4C40-97EE-9CA5AC60A452}" presName="rootComposite" presStyleCnt="0"/>
      <dgm:spPr/>
    </dgm:pt>
    <dgm:pt modelId="{98FFDC2F-4A38-6848-A136-F9A4822F621C}" type="pres">
      <dgm:prSet presAssocID="{C4F46172-F105-4C40-97EE-9CA5AC60A452}" presName="rootText" presStyleLbl="node2" presStyleIdx="0" presStyleCnt="1">
        <dgm:presLayoutVars>
          <dgm:chPref val="3"/>
        </dgm:presLayoutVars>
      </dgm:prSet>
      <dgm:spPr/>
    </dgm:pt>
    <dgm:pt modelId="{7103C788-A863-884B-B3EF-AFA0431D806F}" type="pres">
      <dgm:prSet presAssocID="{C4F46172-F105-4C40-97EE-9CA5AC60A452}" presName="rootConnector" presStyleLbl="node2" presStyleIdx="0" presStyleCnt="1"/>
      <dgm:spPr/>
    </dgm:pt>
    <dgm:pt modelId="{7C9C3677-2192-6A4B-8F7D-5B0578AA4B41}" type="pres">
      <dgm:prSet presAssocID="{C4F46172-F105-4C40-97EE-9CA5AC60A452}" presName="hierChild4" presStyleCnt="0"/>
      <dgm:spPr/>
    </dgm:pt>
    <dgm:pt modelId="{7BC479AE-257F-4743-83EB-4F62458D04E2}" type="pres">
      <dgm:prSet presAssocID="{843CB55B-A8A2-DD4B-8934-FD9096D9C137}" presName="Name37" presStyleLbl="parChTrans1D3" presStyleIdx="0" presStyleCnt="3"/>
      <dgm:spPr/>
    </dgm:pt>
    <dgm:pt modelId="{05A0A85D-F84D-AF46-93FC-20DC4290E77A}" type="pres">
      <dgm:prSet presAssocID="{20D7E792-F832-A840-9264-566FC4F28709}" presName="hierRoot2" presStyleCnt="0">
        <dgm:presLayoutVars>
          <dgm:hierBranch/>
        </dgm:presLayoutVars>
      </dgm:prSet>
      <dgm:spPr/>
    </dgm:pt>
    <dgm:pt modelId="{24DEC29D-0951-6C40-BF21-A31C902E7AC8}" type="pres">
      <dgm:prSet presAssocID="{20D7E792-F832-A840-9264-566FC4F28709}" presName="rootComposite" presStyleCnt="0"/>
      <dgm:spPr/>
    </dgm:pt>
    <dgm:pt modelId="{FD52565A-3F60-C642-A30C-036E444FFA8F}" type="pres">
      <dgm:prSet presAssocID="{20D7E792-F832-A840-9264-566FC4F28709}" presName="rootText" presStyleLbl="node3" presStyleIdx="0" presStyleCnt="3">
        <dgm:presLayoutVars>
          <dgm:chPref val="3"/>
        </dgm:presLayoutVars>
      </dgm:prSet>
      <dgm:spPr/>
    </dgm:pt>
    <dgm:pt modelId="{DCD3D177-B7F9-EF41-82A9-C86C1E6696B3}" type="pres">
      <dgm:prSet presAssocID="{20D7E792-F832-A840-9264-566FC4F28709}" presName="rootConnector" presStyleLbl="node3" presStyleIdx="0" presStyleCnt="3"/>
      <dgm:spPr/>
    </dgm:pt>
    <dgm:pt modelId="{8F4F252C-AF83-6C4B-805B-BD7BA67B4E57}" type="pres">
      <dgm:prSet presAssocID="{20D7E792-F832-A840-9264-566FC4F28709}" presName="hierChild4" presStyleCnt="0"/>
      <dgm:spPr/>
    </dgm:pt>
    <dgm:pt modelId="{C2B4FEDB-CAFC-7644-A406-D625233D4EF9}" type="pres">
      <dgm:prSet presAssocID="{5C1F21CC-13A8-5242-A40B-5A467E657548}" presName="Name35" presStyleLbl="parChTrans1D4" presStyleIdx="0" presStyleCnt="6"/>
      <dgm:spPr/>
    </dgm:pt>
    <dgm:pt modelId="{54AE7F12-D4CC-BC4A-8601-C604F34F05F6}" type="pres">
      <dgm:prSet presAssocID="{C5AD64CE-8BF9-544F-B2E2-8990E77B1D7A}" presName="hierRoot2" presStyleCnt="0">
        <dgm:presLayoutVars>
          <dgm:hierBranch val="l"/>
        </dgm:presLayoutVars>
      </dgm:prSet>
      <dgm:spPr/>
    </dgm:pt>
    <dgm:pt modelId="{80639993-2010-3640-9214-126235827C5E}" type="pres">
      <dgm:prSet presAssocID="{C5AD64CE-8BF9-544F-B2E2-8990E77B1D7A}" presName="rootComposite" presStyleCnt="0"/>
      <dgm:spPr/>
    </dgm:pt>
    <dgm:pt modelId="{B10FD17A-5DFC-914C-A3CC-57E63210360E}" type="pres">
      <dgm:prSet presAssocID="{C5AD64CE-8BF9-544F-B2E2-8990E77B1D7A}" presName="rootText" presStyleLbl="node4" presStyleIdx="0" presStyleCnt="4">
        <dgm:presLayoutVars>
          <dgm:chPref val="3"/>
        </dgm:presLayoutVars>
      </dgm:prSet>
      <dgm:spPr/>
    </dgm:pt>
    <dgm:pt modelId="{B9233D76-DF0D-1042-9332-BB0C5046EE4F}" type="pres">
      <dgm:prSet presAssocID="{C5AD64CE-8BF9-544F-B2E2-8990E77B1D7A}" presName="rootConnector" presStyleLbl="node4" presStyleIdx="0" presStyleCnt="4"/>
      <dgm:spPr/>
    </dgm:pt>
    <dgm:pt modelId="{B01512C7-755C-0644-9073-CFAA70F40E1B}" type="pres">
      <dgm:prSet presAssocID="{C5AD64CE-8BF9-544F-B2E2-8990E77B1D7A}" presName="hierChild4" presStyleCnt="0"/>
      <dgm:spPr/>
    </dgm:pt>
    <dgm:pt modelId="{05235283-6094-5444-A6CC-3464A59BBC79}" type="pres">
      <dgm:prSet presAssocID="{C5AD64CE-8BF9-544F-B2E2-8990E77B1D7A}" presName="hierChild5" presStyleCnt="0"/>
      <dgm:spPr/>
    </dgm:pt>
    <dgm:pt modelId="{B399DA08-48F2-C44E-A41B-3E6DF95C790F}" type="pres">
      <dgm:prSet presAssocID="{D9969662-2645-B347-AF70-0780024FC7EB}" presName="Name35" presStyleLbl="parChTrans1D4" presStyleIdx="1" presStyleCnt="6"/>
      <dgm:spPr/>
    </dgm:pt>
    <dgm:pt modelId="{FBD8003E-C597-E247-BE0E-2D05DDEDFBFA}" type="pres">
      <dgm:prSet presAssocID="{1B7807B8-A678-E245-89AD-46CF855762CA}" presName="hierRoot2" presStyleCnt="0">
        <dgm:presLayoutVars>
          <dgm:hierBranch val="l"/>
        </dgm:presLayoutVars>
      </dgm:prSet>
      <dgm:spPr/>
    </dgm:pt>
    <dgm:pt modelId="{775BA1EA-B2BB-2C49-8AD2-231539A0CCCD}" type="pres">
      <dgm:prSet presAssocID="{1B7807B8-A678-E245-89AD-46CF855762CA}" presName="rootComposite" presStyleCnt="0"/>
      <dgm:spPr/>
    </dgm:pt>
    <dgm:pt modelId="{8FA5CB2D-B3CF-6E48-B1A7-CE6DE5938E4D}" type="pres">
      <dgm:prSet presAssocID="{1B7807B8-A678-E245-89AD-46CF855762CA}" presName="rootText" presStyleLbl="node4" presStyleIdx="1" presStyleCnt="4">
        <dgm:presLayoutVars>
          <dgm:chPref val="3"/>
        </dgm:presLayoutVars>
      </dgm:prSet>
      <dgm:spPr/>
    </dgm:pt>
    <dgm:pt modelId="{6BD58998-5193-9843-BCBA-1B3C97ECB448}" type="pres">
      <dgm:prSet presAssocID="{1B7807B8-A678-E245-89AD-46CF855762CA}" presName="rootConnector" presStyleLbl="node4" presStyleIdx="1" presStyleCnt="4"/>
      <dgm:spPr/>
    </dgm:pt>
    <dgm:pt modelId="{766617D5-BD7D-9F47-9EDD-824EF1FAD803}" type="pres">
      <dgm:prSet presAssocID="{1B7807B8-A678-E245-89AD-46CF855762CA}" presName="hierChild4" presStyleCnt="0"/>
      <dgm:spPr/>
    </dgm:pt>
    <dgm:pt modelId="{3FF29449-A7FA-5843-85BB-6C6816466C5B}" type="pres">
      <dgm:prSet presAssocID="{1B7807B8-A678-E245-89AD-46CF855762CA}" presName="hierChild5" presStyleCnt="0"/>
      <dgm:spPr/>
    </dgm:pt>
    <dgm:pt modelId="{9E20BE83-687D-1E44-82BE-CB78A422BD4C}" type="pres">
      <dgm:prSet presAssocID="{43C7C691-AFCA-A244-9BE0-0934DADD45B8}" presName="Name35" presStyleLbl="parChTrans1D4" presStyleIdx="2" presStyleCnt="6"/>
      <dgm:spPr/>
    </dgm:pt>
    <dgm:pt modelId="{51555896-DB22-944A-B2B4-FDDA254EF682}" type="pres">
      <dgm:prSet presAssocID="{B9D05106-98C0-2E4A-8241-41A82DE20F22}" presName="hierRoot2" presStyleCnt="0">
        <dgm:presLayoutVars>
          <dgm:hierBranch val="l"/>
        </dgm:presLayoutVars>
      </dgm:prSet>
      <dgm:spPr/>
    </dgm:pt>
    <dgm:pt modelId="{44069BC4-1DE0-9340-B23A-8EB729F62593}" type="pres">
      <dgm:prSet presAssocID="{B9D05106-98C0-2E4A-8241-41A82DE20F22}" presName="rootComposite" presStyleCnt="0"/>
      <dgm:spPr/>
    </dgm:pt>
    <dgm:pt modelId="{A2873BE4-E01C-6D43-8D20-43FA13E27E83}" type="pres">
      <dgm:prSet presAssocID="{B9D05106-98C0-2E4A-8241-41A82DE20F22}" presName="rootText" presStyleLbl="node4" presStyleIdx="2" presStyleCnt="4">
        <dgm:presLayoutVars>
          <dgm:chPref val="3"/>
        </dgm:presLayoutVars>
      </dgm:prSet>
      <dgm:spPr/>
    </dgm:pt>
    <dgm:pt modelId="{771241A8-6771-0F44-902D-E770D87A2756}" type="pres">
      <dgm:prSet presAssocID="{B9D05106-98C0-2E4A-8241-41A82DE20F22}" presName="rootConnector" presStyleLbl="node4" presStyleIdx="2" presStyleCnt="4"/>
      <dgm:spPr/>
    </dgm:pt>
    <dgm:pt modelId="{55DD3865-45A3-064E-820B-593CD608E80C}" type="pres">
      <dgm:prSet presAssocID="{B9D05106-98C0-2E4A-8241-41A82DE20F22}" presName="hierChild4" presStyleCnt="0"/>
      <dgm:spPr/>
    </dgm:pt>
    <dgm:pt modelId="{FFEF55F3-FFA7-6047-8B39-96D416230E21}" type="pres">
      <dgm:prSet presAssocID="{B9D05106-98C0-2E4A-8241-41A82DE20F22}" presName="hierChild5" presStyleCnt="0"/>
      <dgm:spPr/>
    </dgm:pt>
    <dgm:pt modelId="{D02D18E4-122B-324A-A605-22EFF9946CBD}" type="pres">
      <dgm:prSet presAssocID="{20D7E792-F832-A840-9264-566FC4F28709}" presName="hierChild5" presStyleCnt="0"/>
      <dgm:spPr/>
    </dgm:pt>
    <dgm:pt modelId="{460A141D-6EC1-A04E-A113-EE8B97D1FC19}" type="pres">
      <dgm:prSet presAssocID="{16D97376-4899-5F47-8177-176EA3A6164A}" presName="Name111" presStyleLbl="parChTrans1D4" presStyleIdx="3" presStyleCnt="6"/>
      <dgm:spPr/>
    </dgm:pt>
    <dgm:pt modelId="{94E93CBA-9529-464C-B604-B520F22B9DF0}" type="pres">
      <dgm:prSet presAssocID="{8D154ADB-151A-E94B-B2CE-CF8532C78EBC}" presName="hierRoot3" presStyleCnt="0">
        <dgm:presLayoutVars>
          <dgm:hierBranch val="init"/>
        </dgm:presLayoutVars>
      </dgm:prSet>
      <dgm:spPr/>
    </dgm:pt>
    <dgm:pt modelId="{584EBB9A-494D-0647-B5AD-9B6CCDC8D453}" type="pres">
      <dgm:prSet presAssocID="{8D154ADB-151A-E94B-B2CE-CF8532C78EBC}" presName="rootComposite3" presStyleCnt="0"/>
      <dgm:spPr/>
    </dgm:pt>
    <dgm:pt modelId="{DB1F78F9-354B-404C-A6B6-20831215FB01}" type="pres">
      <dgm:prSet presAssocID="{8D154ADB-151A-E94B-B2CE-CF8532C78EBC}" presName="rootText3" presStyleLbl="asst3" presStyleIdx="0" presStyleCnt="2">
        <dgm:presLayoutVars>
          <dgm:chPref val="3"/>
        </dgm:presLayoutVars>
      </dgm:prSet>
      <dgm:spPr/>
    </dgm:pt>
    <dgm:pt modelId="{EC1938CE-579B-C64B-BDCF-FE2B5CACC85B}" type="pres">
      <dgm:prSet presAssocID="{8D154ADB-151A-E94B-B2CE-CF8532C78EBC}" presName="rootConnector3" presStyleLbl="asst3" presStyleIdx="0" presStyleCnt="2"/>
      <dgm:spPr/>
    </dgm:pt>
    <dgm:pt modelId="{98ACBB8C-5E97-274B-8852-983026016376}" type="pres">
      <dgm:prSet presAssocID="{8D154ADB-151A-E94B-B2CE-CF8532C78EBC}" presName="hierChild6" presStyleCnt="0"/>
      <dgm:spPr/>
    </dgm:pt>
    <dgm:pt modelId="{82F2C58C-006E-DE41-AFCA-160CD943CC42}" type="pres">
      <dgm:prSet presAssocID="{8D154ADB-151A-E94B-B2CE-CF8532C78EBC}" presName="hierChild7" presStyleCnt="0"/>
      <dgm:spPr/>
    </dgm:pt>
    <dgm:pt modelId="{9A317354-22AF-EB4F-9F2C-D85D7A88189E}" type="pres">
      <dgm:prSet presAssocID="{CE20ED5F-CB10-B34C-87D3-E2BB9982128C}" presName="Name37" presStyleLbl="parChTrans1D3" presStyleIdx="1" presStyleCnt="3"/>
      <dgm:spPr/>
    </dgm:pt>
    <dgm:pt modelId="{EA6DB1A9-3B26-6E41-838A-92756A2798A0}" type="pres">
      <dgm:prSet presAssocID="{1C6A6302-052B-1A47-97A7-57E7BA36968C}" presName="hierRoot2" presStyleCnt="0">
        <dgm:presLayoutVars>
          <dgm:hierBranch val="init"/>
        </dgm:presLayoutVars>
      </dgm:prSet>
      <dgm:spPr/>
    </dgm:pt>
    <dgm:pt modelId="{273424C0-CD46-7240-8504-1B1DF5B26684}" type="pres">
      <dgm:prSet presAssocID="{1C6A6302-052B-1A47-97A7-57E7BA36968C}" presName="rootComposite" presStyleCnt="0"/>
      <dgm:spPr/>
    </dgm:pt>
    <dgm:pt modelId="{B387CC25-F4F9-0C4B-9633-2CBAB9B12BB4}" type="pres">
      <dgm:prSet presAssocID="{1C6A6302-052B-1A47-97A7-57E7BA36968C}" presName="rootText" presStyleLbl="node3" presStyleIdx="1" presStyleCnt="3">
        <dgm:presLayoutVars>
          <dgm:chPref val="3"/>
        </dgm:presLayoutVars>
      </dgm:prSet>
      <dgm:spPr/>
    </dgm:pt>
    <dgm:pt modelId="{2971BFD1-5102-D745-B7B2-8493890AB89A}" type="pres">
      <dgm:prSet presAssocID="{1C6A6302-052B-1A47-97A7-57E7BA36968C}" presName="rootConnector" presStyleLbl="node3" presStyleIdx="1" presStyleCnt="3"/>
      <dgm:spPr/>
    </dgm:pt>
    <dgm:pt modelId="{736877F1-02D8-5748-BDDB-1BE5309DD67F}" type="pres">
      <dgm:prSet presAssocID="{1C6A6302-052B-1A47-97A7-57E7BA36968C}" presName="hierChild4" presStyleCnt="0"/>
      <dgm:spPr/>
    </dgm:pt>
    <dgm:pt modelId="{EA5D8B38-133F-D841-87A0-4C623C0990D8}" type="pres">
      <dgm:prSet presAssocID="{1C6A6302-052B-1A47-97A7-57E7BA36968C}" presName="hierChild5" presStyleCnt="0"/>
      <dgm:spPr/>
    </dgm:pt>
    <dgm:pt modelId="{D3A90196-1EB4-8740-8DF1-D36E142D1182}" type="pres">
      <dgm:prSet presAssocID="{B8673F7E-15AF-4348-B997-2707A88E744B}" presName="Name37" presStyleLbl="parChTrans1D3" presStyleIdx="2" presStyleCnt="3"/>
      <dgm:spPr/>
    </dgm:pt>
    <dgm:pt modelId="{26A22E52-BC45-4240-BAC3-1F0FC983C8AF}" type="pres">
      <dgm:prSet presAssocID="{70D65A69-B593-F643-9858-43198C6CC368}" presName="hierRoot2" presStyleCnt="0">
        <dgm:presLayoutVars>
          <dgm:hierBranch/>
        </dgm:presLayoutVars>
      </dgm:prSet>
      <dgm:spPr/>
    </dgm:pt>
    <dgm:pt modelId="{896C08ED-011D-4D4B-B1F8-8C628E39C905}" type="pres">
      <dgm:prSet presAssocID="{70D65A69-B593-F643-9858-43198C6CC368}" presName="rootComposite" presStyleCnt="0"/>
      <dgm:spPr/>
    </dgm:pt>
    <dgm:pt modelId="{765072FF-C112-7744-8A31-E64A57371726}" type="pres">
      <dgm:prSet presAssocID="{70D65A69-B593-F643-9858-43198C6CC368}" presName="rootText" presStyleLbl="node3" presStyleIdx="2" presStyleCnt="3">
        <dgm:presLayoutVars>
          <dgm:chPref val="3"/>
        </dgm:presLayoutVars>
      </dgm:prSet>
      <dgm:spPr/>
    </dgm:pt>
    <dgm:pt modelId="{F4C52C5B-F14D-BF4A-BA75-BA0D48C86427}" type="pres">
      <dgm:prSet presAssocID="{70D65A69-B593-F643-9858-43198C6CC368}" presName="rootConnector" presStyleLbl="node3" presStyleIdx="2" presStyleCnt="3"/>
      <dgm:spPr/>
    </dgm:pt>
    <dgm:pt modelId="{B9B07107-BED6-E149-9C7B-E5DCF3B8837B}" type="pres">
      <dgm:prSet presAssocID="{70D65A69-B593-F643-9858-43198C6CC368}" presName="hierChild4" presStyleCnt="0"/>
      <dgm:spPr/>
    </dgm:pt>
    <dgm:pt modelId="{2BCA0ED9-5711-3440-95BC-C87D9EEF801D}" type="pres">
      <dgm:prSet presAssocID="{740EB99A-ED0F-014A-87DF-E929023E82DA}" presName="Name35" presStyleLbl="parChTrans1D4" presStyleIdx="4" presStyleCnt="6"/>
      <dgm:spPr/>
    </dgm:pt>
    <dgm:pt modelId="{3CDA9730-3023-2647-83BC-9D20F6B68D7C}" type="pres">
      <dgm:prSet presAssocID="{80A93D1C-1B48-8D43-83E6-038758ED75E6}" presName="hierRoot2" presStyleCnt="0">
        <dgm:presLayoutVars>
          <dgm:hierBranch val="init"/>
        </dgm:presLayoutVars>
      </dgm:prSet>
      <dgm:spPr/>
    </dgm:pt>
    <dgm:pt modelId="{6E60D9B8-3A57-424A-8A70-29E218A85F23}" type="pres">
      <dgm:prSet presAssocID="{80A93D1C-1B48-8D43-83E6-038758ED75E6}" presName="rootComposite" presStyleCnt="0"/>
      <dgm:spPr/>
    </dgm:pt>
    <dgm:pt modelId="{91C8DCE1-BDC4-C542-87CF-DABB69C559FF}" type="pres">
      <dgm:prSet presAssocID="{80A93D1C-1B48-8D43-83E6-038758ED75E6}" presName="rootText" presStyleLbl="node4" presStyleIdx="3" presStyleCnt="4">
        <dgm:presLayoutVars>
          <dgm:chPref val="3"/>
        </dgm:presLayoutVars>
      </dgm:prSet>
      <dgm:spPr/>
    </dgm:pt>
    <dgm:pt modelId="{90BD62C1-70A4-B748-AEBF-F0E64E23296A}" type="pres">
      <dgm:prSet presAssocID="{80A93D1C-1B48-8D43-83E6-038758ED75E6}" presName="rootConnector" presStyleLbl="node4" presStyleIdx="3" presStyleCnt="4"/>
      <dgm:spPr/>
    </dgm:pt>
    <dgm:pt modelId="{69268FDB-1706-5940-A0A1-DD14387A834C}" type="pres">
      <dgm:prSet presAssocID="{80A93D1C-1B48-8D43-83E6-038758ED75E6}" presName="hierChild4" presStyleCnt="0"/>
      <dgm:spPr/>
    </dgm:pt>
    <dgm:pt modelId="{7421203B-C611-E14D-A5A6-A5D9366C41F6}" type="pres">
      <dgm:prSet presAssocID="{80A93D1C-1B48-8D43-83E6-038758ED75E6}" presName="hierChild5" presStyleCnt="0"/>
      <dgm:spPr/>
    </dgm:pt>
    <dgm:pt modelId="{1BA2CD38-01D5-4144-B0DD-CCE920B2ED61}" type="pres">
      <dgm:prSet presAssocID="{70D65A69-B593-F643-9858-43198C6CC368}" presName="hierChild5" presStyleCnt="0"/>
      <dgm:spPr/>
    </dgm:pt>
    <dgm:pt modelId="{853EAB98-50CC-8340-9C72-0404CC58E585}" type="pres">
      <dgm:prSet presAssocID="{FB4DC985-90F6-964A-A003-A5662E6E6CE2}" presName="Name111" presStyleLbl="parChTrans1D4" presStyleIdx="5" presStyleCnt="6"/>
      <dgm:spPr/>
    </dgm:pt>
    <dgm:pt modelId="{1ACEBE88-A7AB-0B49-8D4E-C03665D36F4E}" type="pres">
      <dgm:prSet presAssocID="{5C732EB2-2DD4-6243-B4C6-921FB5DD96FB}" presName="hierRoot3" presStyleCnt="0">
        <dgm:presLayoutVars>
          <dgm:hierBranch val="init"/>
        </dgm:presLayoutVars>
      </dgm:prSet>
      <dgm:spPr/>
    </dgm:pt>
    <dgm:pt modelId="{8F1CFB38-2A95-2F4A-BD74-A5A9ADC87173}" type="pres">
      <dgm:prSet presAssocID="{5C732EB2-2DD4-6243-B4C6-921FB5DD96FB}" presName="rootComposite3" presStyleCnt="0"/>
      <dgm:spPr/>
    </dgm:pt>
    <dgm:pt modelId="{FF6503B5-15B0-3440-B220-70441AC6E494}" type="pres">
      <dgm:prSet presAssocID="{5C732EB2-2DD4-6243-B4C6-921FB5DD96FB}" presName="rootText3" presStyleLbl="asst3" presStyleIdx="1" presStyleCnt="2">
        <dgm:presLayoutVars>
          <dgm:chPref val="3"/>
        </dgm:presLayoutVars>
      </dgm:prSet>
      <dgm:spPr/>
    </dgm:pt>
    <dgm:pt modelId="{5098FF64-64B6-F348-B104-8C3B8D0A81DF}" type="pres">
      <dgm:prSet presAssocID="{5C732EB2-2DD4-6243-B4C6-921FB5DD96FB}" presName="rootConnector3" presStyleLbl="asst3" presStyleIdx="1" presStyleCnt="2"/>
      <dgm:spPr/>
    </dgm:pt>
    <dgm:pt modelId="{6182B697-6F51-974B-B042-F648C5E44D41}" type="pres">
      <dgm:prSet presAssocID="{5C732EB2-2DD4-6243-B4C6-921FB5DD96FB}" presName="hierChild6" presStyleCnt="0"/>
      <dgm:spPr/>
    </dgm:pt>
    <dgm:pt modelId="{46763439-31CE-AC43-85DC-829A7791BBB3}" type="pres">
      <dgm:prSet presAssocID="{5C732EB2-2DD4-6243-B4C6-921FB5DD96FB}" presName="hierChild7" presStyleCnt="0"/>
      <dgm:spPr/>
    </dgm:pt>
    <dgm:pt modelId="{68D4E3B0-776B-CB4F-A12C-68DA7428A1F7}" type="pres">
      <dgm:prSet presAssocID="{C4F46172-F105-4C40-97EE-9CA5AC60A452}" presName="hierChild5" presStyleCnt="0"/>
      <dgm:spPr/>
    </dgm:pt>
    <dgm:pt modelId="{41BE5195-353A-B844-98F4-7EBC2120A44B}" type="pres">
      <dgm:prSet presAssocID="{E36E18F4-7AFD-8A45-A01F-13AE853BB6BD}" presName="hierChild3" presStyleCnt="0"/>
      <dgm:spPr/>
    </dgm:pt>
    <dgm:pt modelId="{7845A15D-8FDF-D54B-A264-02D6C1A93139}" type="pres">
      <dgm:prSet presAssocID="{2A852D84-AB46-5645-ABE9-B038947A0A97}" presName="Name111" presStyleLbl="parChTrans1D2" presStyleIdx="1" presStyleCnt="2"/>
      <dgm:spPr/>
    </dgm:pt>
    <dgm:pt modelId="{16C856A8-3CF1-FB48-A349-26E7522FD713}" type="pres">
      <dgm:prSet presAssocID="{BE626BA4-3AE7-3A4F-ABA5-56213FB452BB}" presName="hierRoot3" presStyleCnt="0">
        <dgm:presLayoutVars>
          <dgm:hierBranch val="init"/>
        </dgm:presLayoutVars>
      </dgm:prSet>
      <dgm:spPr/>
    </dgm:pt>
    <dgm:pt modelId="{F4BE1576-3B16-EF45-98B0-BDA1B215FFF6}" type="pres">
      <dgm:prSet presAssocID="{BE626BA4-3AE7-3A4F-ABA5-56213FB452BB}" presName="rootComposite3" presStyleCnt="0"/>
      <dgm:spPr/>
    </dgm:pt>
    <dgm:pt modelId="{0943BBE2-E8D7-4144-B50F-15FE7E4AB42E}" type="pres">
      <dgm:prSet presAssocID="{BE626BA4-3AE7-3A4F-ABA5-56213FB452BB}" presName="rootText3" presStyleLbl="asst1" presStyleIdx="0" presStyleCnt="1">
        <dgm:presLayoutVars>
          <dgm:chPref val="3"/>
        </dgm:presLayoutVars>
      </dgm:prSet>
      <dgm:spPr/>
    </dgm:pt>
    <dgm:pt modelId="{643E943D-7DEB-D14E-A7C7-C13D561BEF84}" type="pres">
      <dgm:prSet presAssocID="{BE626BA4-3AE7-3A4F-ABA5-56213FB452BB}" presName="rootConnector3" presStyleLbl="asst1" presStyleIdx="0" presStyleCnt="1"/>
      <dgm:spPr/>
    </dgm:pt>
    <dgm:pt modelId="{E205DB9C-0A55-3E46-AF2A-AA6209BAC3F9}" type="pres">
      <dgm:prSet presAssocID="{BE626BA4-3AE7-3A4F-ABA5-56213FB452BB}" presName="hierChild6" presStyleCnt="0"/>
      <dgm:spPr/>
    </dgm:pt>
    <dgm:pt modelId="{8304A322-A205-9748-AF9A-8DCF2268684A}" type="pres">
      <dgm:prSet presAssocID="{BE626BA4-3AE7-3A4F-ABA5-56213FB452BB}" presName="hierChild7" presStyleCnt="0"/>
      <dgm:spPr/>
    </dgm:pt>
  </dgm:ptLst>
  <dgm:cxnLst>
    <dgm:cxn modelId="{003DA315-46F3-1F48-8280-02332B82B102}" type="presOf" srcId="{BE626BA4-3AE7-3A4F-ABA5-56213FB452BB}" destId="{0943BBE2-E8D7-4144-B50F-15FE7E4AB42E}" srcOrd="0" destOrd="0" presId="urn:microsoft.com/office/officeart/2005/8/layout/orgChart1"/>
    <dgm:cxn modelId="{F5ACC823-0ED3-0243-B4C7-A1293C063416}" type="presOf" srcId="{5C1F21CC-13A8-5242-A40B-5A467E657548}" destId="{C2B4FEDB-CAFC-7644-A406-D625233D4EF9}" srcOrd="0" destOrd="0" presId="urn:microsoft.com/office/officeart/2005/8/layout/orgChart1"/>
    <dgm:cxn modelId="{5E70AA2F-9447-6841-9F13-0F87644196ED}" type="presOf" srcId="{740EB99A-ED0F-014A-87DF-E929023E82DA}" destId="{2BCA0ED9-5711-3440-95BC-C87D9EEF801D}" srcOrd="0" destOrd="0" presId="urn:microsoft.com/office/officeart/2005/8/layout/orgChart1"/>
    <dgm:cxn modelId="{B6242236-17C8-964D-92E4-51208939AA62}" type="presOf" srcId="{C4F46172-F105-4C40-97EE-9CA5AC60A452}" destId="{98FFDC2F-4A38-6848-A136-F9A4822F621C}" srcOrd="0" destOrd="0" presId="urn:microsoft.com/office/officeart/2005/8/layout/orgChart1"/>
    <dgm:cxn modelId="{6E9A3942-D806-6E43-835F-B7A73D6F8FF7}" srcId="{7D071357-BC4B-7B43-B122-46407817E4F7}" destId="{E36E18F4-7AFD-8A45-A01F-13AE853BB6BD}" srcOrd="0" destOrd="0" parTransId="{B340B499-3463-CB41-AC55-D1C2F75AB770}" sibTransId="{8661139D-8060-9143-858D-367BE97604EB}"/>
    <dgm:cxn modelId="{C9B3B544-10E5-D340-AFB0-7F391667588E}" type="presOf" srcId="{80A93D1C-1B48-8D43-83E6-038758ED75E6}" destId="{90BD62C1-70A4-B748-AEBF-F0E64E23296A}" srcOrd="1" destOrd="0" presId="urn:microsoft.com/office/officeart/2005/8/layout/orgChart1"/>
    <dgm:cxn modelId="{7F09D24A-7F5E-344E-8DCC-735D9DDCB825}" type="presOf" srcId="{8D154ADB-151A-E94B-B2CE-CF8532C78EBC}" destId="{EC1938CE-579B-C64B-BDCF-FE2B5CACC85B}" srcOrd="1" destOrd="0" presId="urn:microsoft.com/office/officeart/2005/8/layout/orgChart1"/>
    <dgm:cxn modelId="{3256C84B-8176-934D-B532-904F63E2CCBF}" type="presOf" srcId="{70D65A69-B593-F643-9858-43198C6CC368}" destId="{765072FF-C112-7744-8A31-E64A57371726}" srcOrd="0" destOrd="0" presId="urn:microsoft.com/office/officeart/2005/8/layout/orgChart1"/>
    <dgm:cxn modelId="{AAF7924E-221D-9E47-ABEB-8BC5E3C7F28D}" type="presOf" srcId="{80A93D1C-1B48-8D43-83E6-038758ED75E6}" destId="{91C8DCE1-BDC4-C542-87CF-DABB69C559FF}" srcOrd="0" destOrd="0" presId="urn:microsoft.com/office/officeart/2005/8/layout/orgChart1"/>
    <dgm:cxn modelId="{87978D53-A72A-E14B-A779-FC780944343C}" type="presOf" srcId="{C5AD64CE-8BF9-544F-B2E2-8990E77B1D7A}" destId="{B9233D76-DF0D-1042-9332-BB0C5046EE4F}" srcOrd="1" destOrd="0" presId="urn:microsoft.com/office/officeart/2005/8/layout/orgChart1"/>
    <dgm:cxn modelId="{AAB29654-33FF-A447-981B-1ACC8D963F7E}" type="presOf" srcId="{FB4DC985-90F6-964A-A003-A5662E6E6CE2}" destId="{853EAB98-50CC-8340-9C72-0404CC58E585}" srcOrd="0" destOrd="0" presId="urn:microsoft.com/office/officeart/2005/8/layout/orgChart1"/>
    <dgm:cxn modelId="{0F249156-9CC4-E54C-B2DB-7E35FA2AEBCF}" type="presOf" srcId="{2A852D84-AB46-5645-ABE9-B038947A0A97}" destId="{7845A15D-8FDF-D54B-A264-02D6C1A93139}" srcOrd="0" destOrd="0" presId="urn:microsoft.com/office/officeart/2005/8/layout/orgChart1"/>
    <dgm:cxn modelId="{7DDC445C-5265-054D-B313-5518B964DB17}" srcId="{20D7E792-F832-A840-9264-566FC4F28709}" destId="{1B7807B8-A678-E245-89AD-46CF855762CA}" srcOrd="2" destOrd="0" parTransId="{D9969662-2645-B347-AF70-0780024FC7EB}" sibTransId="{CAE7F40C-362C-3047-9A6B-8D7339B7A173}"/>
    <dgm:cxn modelId="{CBF9FB62-D2D1-FC42-BBF5-885F6A69246E}" type="presOf" srcId="{20D7E792-F832-A840-9264-566FC4F28709}" destId="{DCD3D177-B7F9-EF41-82A9-C86C1E6696B3}" srcOrd="1" destOrd="0" presId="urn:microsoft.com/office/officeart/2005/8/layout/orgChart1"/>
    <dgm:cxn modelId="{E231B263-5DCE-E043-ABEA-55CB22C0D122}" srcId="{20D7E792-F832-A840-9264-566FC4F28709}" destId="{C5AD64CE-8BF9-544F-B2E2-8990E77B1D7A}" srcOrd="1" destOrd="0" parTransId="{5C1F21CC-13A8-5242-A40B-5A467E657548}" sibTransId="{CB76D683-6B0D-E649-BA5B-23F86957E359}"/>
    <dgm:cxn modelId="{1A0FB267-E428-1042-BA66-69AC3C00993C}" type="presOf" srcId="{CE20ED5F-CB10-B34C-87D3-E2BB9982128C}" destId="{9A317354-22AF-EB4F-9F2C-D85D7A88189E}" srcOrd="0" destOrd="0" presId="urn:microsoft.com/office/officeart/2005/8/layout/orgChart1"/>
    <dgm:cxn modelId="{24ABF06A-90D9-8942-BAD2-622D3CC81006}" srcId="{20D7E792-F832-A840-9264-566FC4F28709}" destId="{8D154ADB-151A-E94B-B2CE-CF8532C78EBC}" srcOrd="0" destOrd="0" parTransId="{16D97376-4899-5F47-8177-176EA3A6164A}" sibTransId="{D27E8BD6-B9E9-7741-80E6-AEB175D21A07}"/>
    <dgm:cxn modelId="{AE078C6E-30CC-0B46-9986-153C17082AC2}" type="presOf" srcId="{CFBD45BD-3EC2-3247-BF54-21BFC04FB3E8}" destId="{AE63933B-C8E7-EB4E-BEA5-82F34175868F}" srcOrd="0" destOrd="0" presId="urn:microsoft.com/office/officeart/2005/8/layout/orgChart1"/>
    <dgm:cxn modelId="{2DF4B275-52F1-6342-AF1D-2B7BF658A3F7}" srcId="{E36E18F4-7AFD-8A45-A01F-13AE853BB6BD}" destId="{C4F46172-F105-4C40-97EE-9CA5AC60A452}" srcOrd="0" destOrd="0" parTransId="{CFBD45BD-3EC2-3247-BF54-21BFC04FB3E8}" sibTransId="{0294748A-AF03-1E48-A1DA-01394AC860E1}"/>
    <dgm:cxn modelId="{F3848478-1475-994D-B43E-403CFF38019E}" type="presOf" srcId="{20D7E792-F832-A840-9264-566FC4F28709}" destId="{FD52565A-3F60-C642-A30C-036E444FFA8F}" srcOrd="0" destOrd="0" presId="urn:microsoft.com/office/officeart/2005/8/layout/orgChart1"/>
    <dgm:cxn modelId="{3442047F-1304-D24E-AE1D-493C390518E9}" srcId="{C4F46172-F105-4C40-97EE-9CA5AC60A452}" destId="{1C6A6302-052B-1A47-97A7-57E7BA36968C}" srcOrd="1" destOrd="0" parTransId="{CE20ED5F-CB10-B34C-87D3-E2BB9982128C}" sibTransId="{F8F24F84-E56B-B240-B774-4681B167E1F2}"/>
    <dgm:cxn modelId="{503D517F-1D72-8645-86B5-50FAB783A85A}" srcId="{E36E18F4-7AFD-8A45-A01F-13AE853BB6BD}" destId="{BE626BA4-3AE7-3A4F-ABA5-56213FB452BB}" srcOrd="1" destOrd="0" parTransId="{2A852D84-AB46-5645-ABE9-B038947A0A97}" sibTransId="{6FDAF1CA-ADD3-5646-90F1-E1B2B4DC7F3C}"/>
    <dgm:cxn modelId="{1F5B697F-D480-0C42-A166-E7CCD088DE5E}" type="presOf" srcId="{E36E18F4-7AFD-8A45-A01F-13AE853BB6BD}" destId="{0C41D049-ABE7-654C-A4E7-A4C018E58FD6}" srcOrd="0" destOrd="0" presId="urn:microsoft.com/office/officeart/2005/8/layout/orgChart1"/>
    <dgm:cxn modelId="{AE8C9285-98D4-564D-AF5E-2B8D5767CC8E}" type="presOf" srcId="{B9D05106-98C0-2E4A-8241-41A82DE20F22}" destId="{A2873BE4-E01C-6D43-8D20-43FA13E27E83}" srcOrd="0" destOrd="0" presId="urn:microsoft.com/office/officeart/2005/8/layout/orgChart1"/>
    <dgm:cxn modelId="{84828D8C-74DB-844F-9A94-433A72C7910E}" type="presOf" srcId="{5C732EB2-2DD4-6243-B4C6-921FB5DD96FB}" destId="{FF6503B5-15B0-3440-B220-70441AC6E494}" srcOrd="0" destOrd="0" presId="urn:microsoft.com/office/officeart/2005/8/layout/orgChart1"/>
    <dgm:cxn modelId="{7425688E-DAC6-0341-8247-DBD0E0E8A070}" type="presOf" srcId="{43C7C691-AFCA-A244-9BE0-0934DADD45B8}" destId="{9E20BE83-687D-1E44-82BE-CB78A422BD4C}" srcOrd="0" destOrd="0" presId="urn:microsoft.com/office/officeart/2005/8/layout/orgChart1"/>
    <dgm:cxn modelId="{71C52193-1292-A64B-9D40-8105B5DCFE8B}" type="presOf" srcId="{C4F46172-F105-4C40-97EE-9CA5AC60A452}" destId="{7103C788-A863-884B-B3EF-AFA0431D806F}" srcOrd="1" destOrd="0" presId="urn:microsoft.com/office/officeart/2005/8/layout/orgChart1"/>
    <dgm:cxn modelId="{551B8B93-703B-CD4E-8753-C71EB0908FC0}" type="presOf" srcId="{1B7807B8-A678-E245-89AD-46CF855762CA}" destId="{8FA5CB2D-B3CF-6E48-B1A7-CE6DE5938E4D}" srcOrd="0" destOrd="0" presId="urn:microsoft.com/office/officeart/2005/8/layout/orgChart1"/>
    <dgm:cxn modelId="{999FD49E-9D6B-904A-AFBF-C99402C0CC3F}" type="presOf" srcId="{B8673F7E-15AF-4348-B997-2707A88E744B}" destId="{D3A90196-1EB4-8740-8DF1-D36E142D1182}" srcOrd="0" destOrd="0" presId="urn:microsoft.com/office/officeart/2005/8/layout/orgChart1"/>
    <dgm:cxn modelId="{8DC3D1A7-CB6B-9047-9C01-9FC1B359F403}" type="presOf" srcId="{1B7807B8-A678-E245-89AD-46CF855762CA}" destId="{6BD58998-5193-9843-BCBA-1B3C97ECB448}" srcOrd="1" destOrd="0" presId="urn:microsoft.com/office/officeart/2005/8/layout/orgChart1"/>
    <dgm:cxn modelId="{E08062AE-E66C-284E-888C-560B3BDD00BC}" type="presOf" srcId="{7D071357-BC4B-7B43-B122-46407817E4F7}" destId="{4AA74BB3-D82F-FF42-96B7-AD81A27A0D7A}" srcOrd="0" destOrd="0" presId="urn:microsoft.com/office/officeart/2005/8/layout/orgChart1"/>
    <dgm:cxn modelId="{F2AA43B1-C655-2D4E-953A-054ECA27C8A4}" srcId="{70D65A69-B593-F643-9858-43198C6CC368}" destId="{80A93D1C-1B48-8D43-83E6-038758ED75E6}" srcOrd="1" destOrd="0" parTransId="{740EB99A-ED0F-014A-87DF-E929023E82DA}" sibTransId="{98CCC916-594A-C34C-9ED4-11D483EA90D5}"/>
    <dgm:cxn modelId="{5FEAAEB5-CB7E-B348-B27F-83B01BB67986}" srcId="{C4F46172-F105-4C40-97EE-9CA5AC60A452}" destId="{20D7E792-F832-A840-9264-566FC4F28709}" srcOrd="0" destOrd="0" parTransId="{843CB55B-A8A2-DD4B-8934-FD9096D9C137}" sibTransId="{FBF1929F-1833-2347-8BCB-C9494BF25ED5}"/>
    <dgm:cxn modelId="{7A451ECC-2BB2-8E4D-B972-C5A284E127F3}" srcId="{C4F46172-F105-4C40-97EE-9CA5AC60A452}" destId="{70D65A69-B593-F643-9858-43198C6CC368}" srcOrd="2" destOrd="0" parTransId="{B8673F7E-15AF-4348-B997-2707A88E744B}" sibTransId="{03975018-F672-534C-96EC-1542253AB297}"/>
    <dgm:cxn modelId="{B81DCBCF-BD09-EC44-B8BE-BF1DECF5E125}" type="presOf" srcId="{843CB55B-A8A2-DD4B-8934-FD9096D9C137}" destId="{7BC479AE-257F-4743-83EB-4F62458D04E2}" srcOrd="0" destOrd="0" presId="urn:microsoft.com/office/officeart/2005/8/layout/orgChart1"/>
    <dgm:cxn modelId="{EEA831D7-7F1E-C640-8DF2-193047865A45}" srcId="{70D65A69-B593-F643-9858-43198C6CC368}" destId="{5C732EB2-2DD4-6243-B4C6-921FB5DD96FB}" srcOrd="0" destOrd="0" parTransId="{FB4DC985-90F6-964A-A003-A5662E6E6CE2}" sibTransId="{4AAE8AAC-56E7-3041-9776-CC177F6313F5}"/>
    <dgm:cxn modelId="{FCC155D9-CD0B-1544-BB79-1B8B02D5AC53}" type="presOf" srcId="{D9969662-2645-B347-AF70-0780024FC7EB}" destId="{B399DA08-48F2-C44E-A41B-3E6DF95C790F}" srcOrd="0" destOrd="0" presId="urn:microsoft.com/office/officeart/2005/8/layout/orgChart1"/>
    <dgm:cxn modelId="{8C8BAFDA-AD30-0648-95D8-F63023B92B11}" type="presOf" srcId="{BE626BA4-3AE7-3A4F-ABA5-56213FB452BB}" destId="{643E943D-7DEB-D14E-A7C7-C13D561BEF84}" srcOrd="1" destOrd="0" presId="urn:microsoft.com/office/officeart/2005/8/layout/orgChart1"/>
    <dgm:cxn modelId="{AA41ADDD-0673-9547-A409-4261ECA3269C}" type="presOf" srcId="{E36E18F4-7AFD-8A45-A01F-13AE853BB6BD}" destId="{589D76EB-4232-6C45-80B4-E4F870BB8C71}" srcOrd="1" destOrd="0" presId="urn:microsoft.com/office/officeart/2005/8/layout/orgChart1"/>
    <dgm:cxn modelId="{F5580EDE-4AA3-384B-8775-A40CD0D24C67}" type="presOf" srcId="{5C732EB2-2DD4-6243-B4C6-921FB5DD96FB}" destId="{5098FF64-64B6-F348-B104-8C3B8D0A81DF}" srcOrd="1" destOrd="0" presId="urn:microsoft.com/office/officeart/2005/8/layout/orgChart1"/>
    <dgm:cxn modelId="{FF40D8DE-84DA-A344-92C4-A32FBFF2C9F6}" type="presOf" srcId="{B9D05106-98C0-2E4A-8241-41A82DE20F22}" destId="{771241A8-6771-0F44-902D-E770D87A2756}" srcOrd="1" destOrd="0" presId="urn:microsoft.com/office/officeart/2005/8/layout/orgChart1"/>
    <dgm:cxn modelId="{6E3C0EE1-C61E-4048-B45B-BFD506B3FB74}" type="presOf" srcId="{C5AD64CE-8BF9-544F-B2E2-8990E77B1D7A}" destId="{B10FD17A-5DFC-914C-A3CC-57E63210360E}" srcOrd="0" destOrd="0" presId="urn:microsoft.com/office/officeart/2005/8/layout/orgChart1"/>
    <dgm:cxn modelId="{76091AE7-01E5-B64C-9433-26A3BFD6DCC2}" type="presOf" srcId="{1C6A6302-052B-1A47-97A7-57E7BA36968C}" destId="{2971BFD1-5102-D745-B7B2-8493890AB89A}" srcOrd="1" destOrd="0" presId="urn:microsoft.com/office/officeart/2005/8/layout/orgChart1"/>
    <dgm:cxn modelId="{829BB1EC-25F8-3C49-9D69-02AA98517A44}" type="presOf" srcId="{16D97376-4899-5F47-8177-176EA3A6164A}" destId="{460A141D-6EC1-A04E-A113-EE8B97D1FC19}" srcOrd="0" destOrd="0" presId="urn:microsoft.com/office/officeart/2005/8/layout/orgChart1"/>
    <dgm:cxn modelId="{B7E9A5F2-806E-254A-B69B-2F1581016775}" type="presOf" srcId="{8D154ADB-151A-E94B-B2CE-CF8532C78EBC}" destId="{DB1F78F9-354B-404C-A6B6-20831215FB01}" srcOrd="0" destOrd="0" presId="urn:microsoft.com/office/officeart/2005/8/layout/orgChart1"/>
    <dgm:cxn modelId="{186328F5-225B-C542-B589-F8A77559AF6D}" srcId="{20D7E792-F832-A840-9264-566FC4F28709}" destId="{B9D05106-98C0-2E4A-8241-41A82DE20F22}" srcOrd="3" destOrd="0" parTransId="{43C7C691-AFCA-A244-9BE0-0934DADD45B8}" sibTransId="{F33F2D68-327C-1444-9B03-6D5689E00344}"/>
    <dgm:cxn modelId="{013AA4F8-B6C3-B540-8D42-CD46ECCC6D64}" type="presOf" srcId="{70D65A69-B593-F643-9858-43198C6CC368}" destId="{F4C52C5B-F14D-BF4A-BA75-BA0D48C86427}" srcOrd="1" destOrd="0" presId="urn:microsoft.com/office/officeart/2005/8/layout/orgChart1"/>
    <dgm:cxn modelId="{91943BF9-0737-F244-A8B2-34D4D7375C22}" type="presOf" srcId="{1C6A6302-052B-1A47-97A7-57E7BA36968C}" destId="{B387CC25-F4F9-0C4B-9633-2CBAB9B12BB4}" srcOrd="0" destOrd="0" presId="urn:microsoft.com/office/officeart/2005/8/layout/orgChart1"/>
    <dgm:cxn modelId="{8AD29AB7-9C0A-C341-B05D-D8C2AA4373E0}" type="presParOf" srcId="{4AA74BB3-D82F-FF42-96B7-AD81A27A0D7A}" destId="{505953E0-934E-EF49-8716-160267D06A84}" srcOrd="0" destOrd="0" presId="urn:microsoft.com/office/officeart/2005/8/layout/orgChart1"/>
    <dgm:cxn modelId="{2947AA70-0B65-904B-B350-471F9156C9D1}" type="presParOf" srcId="{505953E0-934E-EF49-8716-160267D06A84}" destId="{91B8DF01-63C9-4247-9251-B64395FF331A}" srcOrd="0" destOrd="0" presId="urn:microsoft.com/office/officeart/2005/8/layout/orgChart1"/>
    <dgm:cxn modelId="{9CBE7ED3-761E-6C44-8440-28F1964EF1F6}" type="presParOf" srcId="{91B8DF01-63C9-4247-9251-B64395FF331A}" destId="{0C41D049-ABE7-654C-A4E7-A4C018E58FD6}" srcOrd="0" destOrd="0" presId="urn:microsoft.com/office/officeart/2005/8/layout/orgChart1"/>
    <dgm:cxn modelId="{6E3E736C-BDC9-1F40-BDE4-5A36C308F1E4}" type="presParOf" srcId="{91B8DF01-63C9-4247-9251-B64395FF331A}" destId="{589D76EB-4232-6C45-80B4-E4F870BB8C71}" srcOrd="1" destOrd="0" presId="urn:microsoft.com/office/officeart/2005/8/layout/orgChart1"/>
    <dgm:cxn modelId="{1A19BDC9-5D81-9041-A373-C764140BEE80}" type="presParOf" srcId="{505953E0-934E-EF49-8716-160267D06A84}" destId="{44AB0F75-0D90-A74E-BD47-05DBF61A5907}" srcOrd="1" destOrd="0" presId="urn:microsoft.com/office/officeart/2005/8/layout/orgChart1"/>
    <dgm:cxn modelId="{7B5ACA90-BF24-F545-82E9-D5B47B2695E6}" type="presParOf" srcId="{44AB0F75-0D90-A74E-BD47-05DBF61A5907}" destId="{AE63933B-C8E7-EB4E-BEA5-82F34175868F}" srcOrd="0" destOrd="0" presId="urn:microsoft.com/office/officeart/2005/8/layout/orgChart1"/>
    <dgm:cxn modelId="{78623C7C-1CDC-7446-93D3-0E7A66948CEE}" type="presParOf" srcId="{44AB0F75-0D90-A74E-BD47-05DBF61A5907}" destId="{20C6AF17-239F-5D45-8756-179D032D5BFE}" srcOrd="1" destOrd="0" presId="urn:microsoft.com/office/officeart/2005/8/layout/orgChart1"/>
    <dgm:cxn modelId="{A9C685BC-8CAB-3A4F-BC05-B139D079DBC7}" type="presParOf" srcId="{20C6AF17-239F-5D45-8756-179D032D5BFE}" destId="{655CD7E7-151D-0542-9662-9BFCDEE234EE}" srcOrd="0" destOrd="0" presId="urn:microsoft.com/office/officeart/2005/8/layout/orgChart1"/>
    <dgm:cxn modelId="{3B89AE3B-2DF2-4941-8E20-B34421B356C9}" type="presParOf" srcId="{655CD7E7-151D-0542-9662-9BFCDEE234EE}" destId="{98FFDC2F-4A38-6848-A136-F9A4822F621C}" srcOrd="0" destOrd="0" presId="urn:microsoft.com/office/officeart/2005/8/layout/orgChart1"/>
    <dgm:cxn modelId="{57E794C2-C9C3-8446-B569-8AF7388C089C}" type="presParOf" srcId="{655CD7E7-151D-0542-9662-9BFCDEE234EE}" destId="{7103C788-A863-884B-B3EF-AFA0431D806F}" srcOrd="1" destOrd="0" presId="urn:microsoft.com/office/officeart/2005/8/layout/orgChart1"/>
    <dgm:cxn modelId="{74D98504-F983-DB4F-9648-B38A97A2745D}" type="presParOf" srcId="{20C6AF17-239F-5D45-8756-179D032D5BFE}" destId="{7C9C3677-2192-6A4B-8F7D-5B0578AA4B41}" srcOrd="1" destOrd="0" presId="urn:microsoft.com/office/officeart/2005/8/layout/orgChart1"/>
    <dgm:cxn modelId="{5323CB8C-FCB4-D24B-8CB8-BA3C5500A260}" type="presParOf" srcId="{7C9C3677-2192-6A4B-8F7D-5B0578AA4B41}" destId="{7BC479AE-257F-4743-83EB-4F62458D04E2}" srcOrd="0" destOrd="0" presId="urn:microsoft.com/office/officeart/2005/8/layout/orgChart1"/>
    <dgm:cxn modelId="{8860AC8A-1C42-324B-A257-6777A74CC749}" type="presParOf" srcId="{7C9C3677-2192-6A4B-8F7D-5B0578AA4B41}" destId="{05A0A85D-F84D-AF46-93FC-20DC4290E77A}" srcOrd="1" destOrd="0" presId="urn:microsoft.com/office/officeart/2005/8/layout/orgChart1"/>
    <dgm:cxn modelId="{AF6E9D83-55DC-DA4D-993A-ECA2CFC1CFB0}" type="presParOf" srcId="{05A0A85D-F84D-AF46-93FC-20DC4290E77A}" destId="{24DEC29D-0951-6C40-BF21-A31C902E7AC8}" srcOrd="0" destOrd="0" presId="urn:microsoft.com/office/officeart/2005/8/layout/orgChart1"/>
    <dgm:cxn modelId="{C8BF42D2-7D95-4149-8618-29E432786226}" type="presParOf" srcId="{24DEC29D-0951-6C40-BF21-A31C902E7AC8}" destId="{FD52565A-3F60-C642-A30C-036E444FFA8F}" srcOrd="0" destOrd="0" presId="urn:microsoft.com/office/officeart/2005/8/layout/orgChart1"/>
    <dgm:cxn modelId="{4F987032-3BEB-D648-96DC-548F8950367A}" type="presParOf" srcId="{24DEC29D-0951-6C40-BF21-A31C902E7AC8}" destId="{DCD3D177-B7F9-EF41-82A9-C86C1E6696B3}" srcOrd="1" destOrd="0" presId="urn:microsoft.com/office/officeart/2005/8/layout/orgChart1"/>
    <dgm:cxn modelId="{1EF8E177-F231-504E-A2C0-0314C0BDFDAF}" type="presParOf" srcId="{05A0A85D-F84D-AF46-93FC-20DC4290E77A}" destId="{8F4F252C-AF83-6C4B-805B-BD7BA67B4E57}" srcOrd="1" destOrd="0" presId="urn:microsoft.com/office/officeart/2005/8/layout/orgChart1"/>
    <dgm:cxn modelId="{A997B088-986C-9549-8568-30B01B565BE2}" type="presParOf" srcId="{8F4F252C-AF83-6C4B-805B-BD7BA67B4E57}" destId="{C2B4FEDB-CAFC-7644-A406-D625233D4EF9}" srcOrd="0" destOrd="0" presId="urn:microsoft.com/office/officeart/2005/8/layout/orgChart1"/>
    <dgm:cxn modelId="{C04EAB1C-3980-DB43-A4AE-E03E810F0F9C}" type="presParOf" srcId="{8F4F252C-AF83-6C4B-805B-BD7BA67B4E57}" destId="{54AE7F12-D4CC-BC4A-8601-C604F34F05F6}" srcOrd="1" destOrd="0" presId="urn:microsoft.com/office/officeart/2005/8/layout/orgChart1"/>
    <dgm:cxn modelId="{544ABEC7-7437-0F4B-A48B-8A2361E01177}" type="presParOf" srcId="{54AE7F12-D4CC-BC4A-8601-C604F34F05F6}" destId="{80639993-2010-3640-9214-126235827C5E}" srcOrd="0" destOrd="0" presId="urn:microsoft.com/office/officeart/2005/8/layout/orgChart1"/>
    <dgm:cxn modelId="{1170DA15-7D45-794A-9C99-CD2ABD66766B}" type="presParOf" srcId="{80639993-2010-3640-9214-126235827C5E}" destId="{B10FD17A-5DFC-914C-A3CC-57E63210360E}" srcOrd="0" destOrd="0" presId="urn:microsoft.com/office/officeart/2005/8/layout/orgChart1"/>
    <dgm:cxn modelId="{DB7B2AA5-845D-6D46-B0BB-699E767D7301}" type="presParOf" srcId="{80639993-2010-3640-9214-126235827C5E}" destId="{B9233D76-DF0D-1042-9332-BB0C5046EE4F}" srcOrd="1" destOrd="0" presId="urn:microsoft.com/office/officeart/2005/8/layout/orgChart1"/>
    <dgm:cxn modelId="{02CE5E31-5AFC-A541-A7BC-7398931E16B0}" type="presParOf" srcId="{54AE7F12-D4CC-BC4A-8601-C604F34F05F6}" destId="{B01512C7-755C-0644-9073-CFAA70F40E1B}" srcOrd="1" destOrd="0" presId="urn:microsoft.com/office/officeart/2005/8/layout/orgChart1"/>
    <dgm:cxn modelId="{3AE93503-3B56-5145-A674-4EA63E893FF8}" type="presParOf" srcId="{54AE7F12-D4CC-BC4A-8601-C604F34F05F6}" destId="{05235283-6094-5444-A6CC-3464A59BBC79}" srcOrd="2" destOrd="0" presId="urn:microsoft.com/office/officeart/2005/8/layout/orgChart1"/>
    <dgm:cxn modelId="{2C46CBF2-63DF-104C-8872-19862C732BB1}" type="presParOf" srcId="{8F4F252C-AF83-6C4B-805B-BD7BA67B4E57}" destId="{B399DA08-48F2-C44E-A41B-3E6DF95C790F}" srcOrd="2" destOrd="0" presId="urn:microsoft.com/office/officeart/2005/8/layout/orgChart1"/>
    <dgm:cxn modelId="{EF958D39-62FB-5E4E-8676-5E7A005270CD}" type="presParOf" srcId="{8F4F252C-AF83-6C4B-805B-BD7BA67B4E57}" destId="{FBD8003E-C597-E247-BE0E-2D05DDEDFBFA}" srcOrd="3" destOrd="0" presId="urn:microsoft.com/office/officeart/2005/8/layout/orgChart1"/>
    <dgm:cxn modelId="{5FAA03FE-BC93-7840-89ED-9FF053FAA854}" type="presParOf" srcId="{FBD8003E-C597-E247-BE0E-2D05DDEDFBFA}" destId="{775BA1EA-B2BB-2C49-8AD2-231539A0CCCD}" srcOrd="0" destOrd="0" presId="urn:microsoft.com/office/officeart/2005/8/layout/orgChart1"/>
    <dgm:cxn modelId="{0EC8A5BE-8406-8042-B0D4-DB135B34EE3A}" type="presParOf" srcId="{775BA1EA-B2BB-2C49-8AD2-231539A0CCCD}" destId="{8FA5CB2D-B3CF-6E48-B1A7-CE6DE5938E4D}" srcOrd="0" destOrd="0" presId="urn:microsoft.com/office/officeart/2005/8/layout/orgChart1"/>
    <dgm:cxn modelId="{523FC3D1-5071-644F-B86A-16F02AC4FF20}" type="presParOf" srcId="{775BA1EA-B2BB-2C49-8AD2-231539A0CCCD}" destId="{6BD58998-5193-9843-BCBA-1B3C97ECB448}" srcOrd="1" destOrd="0" presId="urn:microsoft.com/office/officeart/2005/8/layout/orgChart1"/>
    <dgm:cxn modelId="{99EA43D0-6327-6F4B-B734-03C0BC8A47E1}" type="presParOf" srcId="{FBD8003E-C597-E247-BE0E-2D05DDEDFBFA}" destId="{766617D5-BD7D-9F47-9EDD-824EF1FAD803}" srcOrd="1" destOrd="0" presId="urn:microsoft.com/office/officeart/2005/8/layout/orgChart1"/>
    <dgm:cxn modelId="{3B463F23-6F7F-0D49-9279-4E2CFAB894BA}" type="presParOf" srcId="{FBD8003E-C597-E247-BE0E-2D05DDEDFBFA}" destId="{3FF29449-A7FA-5843-85BB-6C6816466C5B}" srcOrd="2" destOrd="0" presId="urn:microsoft.com/office/officeart/2005/8/layout/orgChart1"/>
    <dgm:cxn modelId="{C5EEE6AB-6BF0-3C46-933D-42840EF81BAD}" type="presParOf" srcId="{8F4F252C-AF83-6C4B-805B-BD7BA67B4E57}" destId="{9E20BE83-687D-1E44-82BE-CB78A422BD4C}" srcOrd="4" destOrd="0" presId="urn:microsoft.com/office/officeart/2005/8/layout/orgChart1"/>
    <dgm:cxn modelId="{A93D806A-924B-B94F-8607-39D6C7655C4A}" type="presParOf" srcId="{8F4F252C-AF83-6C4B-805B-BD7BA67B4E57}" destId="{51555896-DB22-944A-B2B4-FDDA254EF682}" srcOrd="5" destOrd="0" presId="urn:microsoft.com/office/officeart/2005/8/layout/orgChart1"/>
    <dgm:cxn modelId="{2A1439A0-93AB-D44B-8FDD-C263B37F5E7E}" type="presParOf" srcId="{51555896-DB22-944A-B2B4-FDDA254EF682}" destId="{44069BC4-1DE0-9340-B23A-8EB729F62593}" srcOrd="0" destOrd="0" presId="urn:microsoft.com/office/officeart/2005/8/layout/orgChart1"/>
    <dgm:cxn modelId="{66B0840E-2BE1-2C48-BF47-6B12035682E8}" type="presParOf" srcId="{44069BC4-1DE0-9340-B23A-8EB729F62593}" destId="{A2873BE4-E01C-6D43-8D20-43FA13E27E83}" srcOrd="0" destOrd="0" presId="urn:microsoft.com/office/officeart/2005/8/layout/orgChart1"/>
    <dgm:cxn modelId="{432C8B81-4738-D941-B63E-4BE04861D847}" type="presParOf" srcId="{44069BC4-1DE0-9340-B23A-8EB729F62593}" destId="{771241A8-6771-0F44-902D-E770D87A2756}" srcOrd="1" destOrd="0" presId="urn:microsoft.com/office/officeart/2005/8/layout/orgChart1"/>
    <dgm:cxn modelId="{825450D3-0F88-8246-B1FD-CD7E9EB167BF}" type="presParOf" srcId="{51555896-DB22-944A-B2B4-FDDA254EF682}" destId="{55DD3865-45A3-064E-820B-593CD608E80C}" srcOrd="1" destOrd="0" presId="urn:microsoft.com/office/officeart/2005/8/layout/orgChart1"/>
    <dgm:cxn modelId="{BA33178F-0349-EA4D-A471-C153FF6693AC}" type="presParOf" srcId="{51555896-DB22-944A-B2B4-FDDA254EF682}" destId="{FFEF55F3-FFA7-6047-8B39-96D416230E21}" srcOrd="2" destOrd="0" presId="urn:microsoft.com/office/officeart/2005/8/layout/orgChart1"/>
    <dgm:cxn modelId="{6A112655-229C-E248-8A8F-6D2C9A700C8E}" type="presParOf" srcId="{05A0A85D-F84D-AF46-93FC-20DC4290E77A}" destId="{D02D18E4-122B-324A-A605-22EFF9946CBD}" srcOrd="2" destOrd="0" presId="urn:microsoft.com/office/officeart/2005/8/layout/orgChart1"/>
    <dgm:cxn modelId="{7B1A62CF-A2F8-E74E-8F27-A16DDC72F58C}" type="presParOf" srcId="{D02D18E4-122B-324A-A605-22EFF9946CBD}" destId="{460A141D-6EC1-A04E-A113-EE8B97D1FC19}" srcOrd="0" destOrd="0" presId="urn:microsoft.com/office/officeart/2005/8/layout/orgChart1"/>
    <dgm:cxn modelId="{2F83469F-BA3F-B54A-9CF5-15D28B4C097B}" type="presParOf" srcId="{D02D18E4-122B-324A-A605-22EFF9946CBD}" destId="{94E93CBA-9529-464C-B604-B520F22B9DF0}" srcOrd="1" destOrd="0" presId="urn:microsoft.com/office/officeart/2005/8/layout/orgChart1"/>
    <dgm:cxn modelId="{061BB0BA-C492-704A-AE09-BEF211BD9407}" type="presParOf" srcId="{94E93CBA-9529-464C-B604-B520F22B9DF0}" destId="{584EBB9A-494D-0647-B5AD-9B6CCDC8D453}" srcOrd="0" destOrd="0" presId="urn:microsoft.com/office/officeart/2005/8/layout/orgChart1"/>
    <dgm:cxn modelId="{BAC1C940-5300-BD44-B210-7E6CA3773831}" type="presParOf" srcId="{584EBB9A-494D-0647-B5AD-9B6CCDC8D453}" destId="{DB1F78F9-354B-404C-A6B6-20831215FB01}" srcOrd="0" destOrd="0" presId="urn:microsoft.com/office/officeart/2005/8/layout/orgChart1"/>
    <dgm:cxn modelId="{55CB6F71-5FB3-2245-93FD-8E4FCDED1E23}" type="presParOf" srcId="{584EBB9A-494D-0647-B5AD-9B6CCDC8D453}" destId="{EC1938CE-579B-C64B-BDCF-FE2B5CACC85B}" srcOrd="1" destOrd="0" presId="urn:microsoft.com/office/officeart/2005/8/layout/orgChart1"/>
    <dgm:cxn modelId="{97D63D1D-8C21-434A-A52F-FCC89A803B1A}" type="presParOf" srcId="{94E93CBA-9529-464C-B604-B520F22B9DF0}" destId="{98ACBB8C-5E97-274B-8852-983026016376}" srcOrd="1" destOrd="0" presId="urn:microsoft.com/office/officeart/2005/8/layout/orgChart1"/>
    <dgm:cxn modelId="{FE1A9C65-3D48-FD45-A271-83595405C704}" type="presParOf" srcId="{94E93CBA-9529-464C-B604-B520F22B9DF0}" destId="{82F2C58C-006E-DE41-AFCA-160CD943CC42}" srcOrd="2" destOrd="0" presId="urn:microsoft.com/office/officeart/2005/8/layout/orgChart1"/>
    <dgm:cxn modelId="{2E1000DF-8D3B-1141-A7B2-D7E0D1B65C36}" type="presParOf" srcId="{7C9C3677-2192-6A4B-8F7D-5B0578AA4B41}" destId="{9A317354-22AF-EB4F-9F2C-D85D7A88189E}" srcOrd="2" destOrd="0" presId="urn:microsoft.com/office/officeart/2005/8/layout/orgChart1"/>
    <dgm:cxn modelId="{A4C4585C-E3E9-6C43-9A42-92E6CDF06060}" type="presParOf" srcId="{7C9C3677-2192-6A4B-8F7D-5B0578AA4B41}" destId="{EA6DB1A9-3B26-6E41-838A-92756A2798A0}" srcOrd="3" destOrd="0" presId="urn:microsoft.com/office/officeart/2005/8/layout/orgChart1"/>
    <dgm:cxn modelId="{BBA92857-5F0D-0B4D-B6DC-C636C8BDB92A}" type="presParOf" srcId="{EA6DB1A9-3B26-6E41-838A-92756A2798A0}" destId="{273424C0-CD46-7240-8504-1B1DF5B26684}" srcOrd="0" destOrd="0" presId="urn:microsoft.com/office/officeart/2005/8/layout/orgChart1"/>
    <dgm:cxn modelId="{21F44831-9EB7-5E43-BC21-C8FE1264FC76}" type="presParOf" srcId="{273424C0-CD46-7240-8504-1B1DF5B26684}" destId="{B387CC25-F4F9-0C4B-9633-2CBAB9B12BB4}" srcOrd="0" destOrd="0" presId="urn:microsoft.com/office/officeart/2005/8/layout/orgChart1"/>
    <dgm:cxn modelId="{63A7E33C-581A-8747-AE7D-572427961B36}" type="presParOf" srcId="{273424C0-CD46-7240-8504-1B1DF5B26684}" destId="{2971BFD1-5102-D745-B7B2-8493890AB89A}" srcOrd="1" destOrd="0" presId="urn:microsoft.com/office/officeart/2005/8/layout/orgChart1"/>
    <dgm:cxn modelId="{570EDA6B-CACD-1E4B-B3F5-4ECED1374F4C}" type="presParOf" srcId="{EA6DB1A9-3B26-6E41-838A-92756A2798A0}" destId="{736877F1-02D8-5748-BDDB-1BE5309DD67F}" srcOrd="1" destOrd="0" presId="urn:microsoft.com/office/officeart/2005/8/layout/orgChart1"/>
    <dgm:cxn modelId="{8359859C-E027-074F-8B7D-7EBE9AC91ABE}" type="presParOf" srcId="{EA6DB1A9-3B26-6E41-838A-92756A2798A0}" destId="{EA5D8B38-133F-D841-87A0-4C623C0990D8}" srcOrd="2" destOrd="0" presId="urn:microsoft.com/office/officeart/2005/8/layout/orgChart1"/>
    <dgm:cxn modelId="{1319A3F7-0B92-5544-9CA2-93E19E484E0B}" type="presParOf" srcId="{7C9C3677-2192-6A4B-8F7D-5B0578AA4B41}" destId="{D3A90196-1EB4-8740-8DF1-D36E142D1182}" srcOrd="4" destOrd="0" presId="urn:microsoft.com/office/officeart/2005/8/layout/orgChart1"/>
    <dgm:cxn modelId="{A6973A14-9116-AE42-A2BD-E52B753E4735}" type="presParOf" srcId="{7C9C3677-2192-6A4B-8F7D-5B0578AA4B41}" destId="{26A22E52-BC45-4240-BAC3-1F0FC983C8AF}" srcOrd="5" destOrd="0" presId="urn:microsoft.com/office/officeart/2005/8/layout/orgChart1"/>
    <dgm:cxn modelId="{2F3344C7-A2D8-754C-9AB4-502D6D969025}" type="presParOf" srcId="{26A22E52-BC45-4240-BAC3-1F0FC983C8AF}" destId="{896C08ED-011D-4D4B-B1F8-8C628E39C905}" srcOrd="0" destOrd="0" presId="urn:microsoft.com/office/officeart/2005/8/layout/orgChart1"/>
    <dgm:cxn modelId="{2F70A566-9644-4048-9503-8FB229EC695A}" type="presParOf" srcId="{896C08ED-011D-4D4B-B1F8-8C628E39C905}" destId="{765072FF-C112-7744-8A31-E64A57371726}" srcOrd="0" destOrd="0" presId="urn:microsoft.com/office/officeart/2005/8/layout/orgChart1"/>
    <dgm:cxn modelId="{E303D0DF-0681-7141-859F-2883B3F038EE}" type="presParOf" srcId="{896C08ED-011D-4D4B-B1F8-8C628E39C905}" destId="{F4C52C5B-F14D-BF4A-BA75-BA0D48C86427}" srcOrd="1" destOrd="0" presId="urn:microsoft.com/office/officeart/2005/8/layout/orgChart1"/>
    <dgm:cxn modelId="{57CA579B-CFEB-AE49-A9EB-2331757CDC58}" type="presParOf" srcId="{26A22E52-BC45-4240-BAC3-1F0FC983C8AF}" destId="{B9B07107-BED6-E149-9C7B-E5DCF3B8837B}" srcOrd="1" destOrd="0" presId="urn:microsoft.com/office/officeart/2005/8/layout/orgChart1"/>
    <dgm:cxn modelId="{B040CB86-8844-1A43-9AD0-067B666B0FE2}" type="presParOf" srcId="{B9B07107-BED6-E149-9C7B-E5DCF3B8837B}" destId="{2BCA0ED9-5711-3440-95BC-C87D9EEF801D}" srcOrd="0" destOrd="0" presId="urn:microsoft.com/office/officeart/2005/8/layout/orgChart1"/>
    <dgm:cxn modelId="{F907AAD9-0CEA-1E47-8181-235DFBA67DB0}" type="presParOf" srcId="{B9B07107-BED6-E149-9C7B-E5DCF3B8837B}" destId="{3CDA9730-3023-2647-83BC-9D20F6B68D7C}" srcOrd="1" destOrd="0" presId="urn:microsoft.com/office/officeart/2005/8/layout/orgChart1"/>
    <dgm:cxn modelId="{C7260572-F510-834E-8DB9-893C7B4ED5C0}" type="presParOf" srcId="{3CDA9730-3023-2647-83BC-9D20F6B68D7C}" destId="{6E60D9B8-3A57-424A-8A70-29E218A85F23}" srcOrd="0" destOrd="0" presId="urn:microsoft.com/office/officeart/2005/8/layout/orgChart1"/>
    <dgm:cxn modelId="{90829DE7-A126-7141-915D-BFA2EA2D8458}" type="presParOf" srcId="{6E60D9B8-3A57-424A-8A70-29E218A85F23}" destId="{91C8DCE1-BDC4-C542-87CF-DABB69C559FF}" srcOrd="0" destOrd="0" presId="urn:microsoft.com/office/officeart/2005/8/layout/orgChart1"/>
    <dgm:cxn modelId="{41E9B7E2-54DD-EF4E-90C5-900F020C28A1}" type="presParOf" srcId="{6E60D9B8-3A57-424A-8A70-29E218A85F23}" destId="{90BD62C1-70A4-B748-AEBF-F0E64E23296A}" srcOrd="1" destOrd="0" presId="urn:microsoft.com/office/officeart/2005/8/layout/orgChart1"/>
    <dgm:cxn modelId="{62E995C8-0511-6649-81B1-802A0F83D41E}" type="presParOf" srcId="{3CDA9730-3023-2647-83BC-9D20F6B68D7C}" destId="{69268FDB-1706-5940-A0A1-DD14387A834C}" srcOrd="1" destOrd="0" presId="urn:microsoft.com/office/officeart/2005/8/layout/orgChart1"/>
    <dgm:cxn modelId="{F81EAA6F-6549-2A48-949A-0DD9CDA3ED71}" type="presParOf" srcId="{3CDA9730-3023-2647-83BC-9D20F6B68D7C}" destId="{7421203B-C611-E14D-A5A6-A5D9366C41F6}" srcOrd="2" destOrd="0" presId="urn:microsoft.com/office/officeart/2005/8/layout/orgChart1"/>
    <dgm:cxn modelId="{E42310FE-D9C4-D74A-9BA2-56CF50B30BD4}" type="presParOf" srcId="{26A22E52-BC45-4240-BAC3-1F0FC983C8AF}" destId="{1BA2CD38-01D5-4144-B0DD-CCE920B2ED61}" srcOrd="2" destOrd="0" presId="urn:microsoft.com/office/officeart/2005/8/layout/orgChart1"/>
    <dgm:cxn modelId="{F771DE90-AB20-0A42-A73B-23D6ABD50D07}" type="presParOf" srcId="{1BA2CD38-01D5-4144-B0DD-CCE920B2ED61}" destId="{853EAB98-50CC-8340-9C72-0404CC58E585}" srcOrd="0" destOrd="0" presId="urn:microsoft.com/office/officeart/2005/8/layout/orgChart1"/>
    <dgm:cxn modelId="{1FA05488-4776-4F4D-8798-02E6F3813454}" type="presParOf" srcId="{1BA2CD38-01D5-4144-B0DD-CCE920B2ED61}" destId="{1ACEBE88-A7AB-0B49-8D4E-C03665D36F4E}" srcOrd="1" destOrd="0" presId="urn:microsoft.com/office/officeart/2005/8/layout/orgChart1"/>
    <dgm:cxn modelId="{C10FF717-62EE-4E47-B857-369C68F8CF79}" type="presParOf" srcId="{1ACEBE88-A7AB-0B49-8D4E-C03665D36F4E}" destId="{8F1CFB38-2A95-2F4A-BD74-A5A9ADC87173}" srcOrd="0" destOrd="0" presId="urn:microsoft.com/office/officeart/2005/8/layout/orgChart1"/>
    <dgm:cxn modelId="{D022D0C2-E166-DB45-AA9A-2B9672801424}" type="presParOf" srcId="{8F1CFB38-2A95-2F4A-BD74-A5A9ADC87173}" destId="{FF6503B5-15B0-3440-B220-70441AC6E494}" srcOrd="0" destOrd="0" presId="urn:microsoft.com/office/officeart/2005/8/layout/orgChart1"/>
    <dgm:cxn modelId="{B111B3F5-5ABB-9C4D-BC32-CBE179517F87}" type="presParOf" srcId="{8F1CFB38-2A95-2F4A-BD74-A5A9ADC87173}" destId="{5098FF64-64B6-F348-B104-8C3B8D0A81DF}" srcOrd="1" destOrd="0" presId="urn:microsoft.com/office/officeart/2005/8/layout/orgChart1"/>
    <dgm:cxn modelId="{1A1B6538-EE82-DE45-AF61-19AF9F096C27}" type="presParOf" srcId="{1ACEBE88-A7AB-0B49-8D4E-C03665D36F4E}" destId="{6182B697-6F51-974B-B042-F648C5E44D41}" srcOrd="1" destOrd="0" presId="urn:microsoft.com/office/officeart/2005/8/layout/orgChart1"/>
    <dgm:cxn modelId="{72E9964D-FACA-9C42-9FC4-4951262F6A53}" type="presParOf" srcId="{1ACEBE88-A7AB-0B49-8D4E-C03665D36F4E}" destId="{46763439-31CE-AC43-85DC-829A7791BBB3}" srcOrd="2" destOrd="0" presId="urn:microsoft.com/office/officeart/2005/8/layout/orgChart1"/>
    <dgm:cxn modelId="{4EA7749B-FF20-D543-9574-9CB5A1D3FACC}" type="presParOf" srcId="{20C6AF17-239F-5D45-8756-179D032D5BFE}" destId="{68D4E3B0-776B-CB4F-A12C-68DA7428A1F7}" srcOrd="2" destOrd="0" presId="urn:microsoft.com/office/officeart/2005/8/layout/orgChart1"/>
    <dgm:cxn modelId="{A87F5AFE-DC58-864D-BC91-2F2CD349C126}" type="presParOf" srcId="{505953E0-934E-EF49-8716-160267D06A84}" destId="{41BE5195-353A-B844-98F4-7EBC2120A44B}" srcOrd="2" destOrd="0" presId="urn:microsoft.com/office/officeart/2005/8/layout/orgChart1"/>
    <dgm:cxn modelId="{C964D2E3-1C6F-8B43-90D9-F8A7F48AE032}" type="presParOf" srcId="{41BE5195-353A-B844-98F4-7EBC2120A44B}" destId="{7845A15D-8FDF-D54B-A264-02D6C1A93139}" srcOrd="0" destOrd="0" presId="urn:microsoft.com/office/officeart/2005/8/layout/orgChart1"/>
    <dgm:cxn modelId="{E54BFB7B-5632-6F45-91B0-82AF1098DD85}" type="presParOf" srcId="{41BE5195-353A-B844-98F4-7EBC2120A44B}" destId="{16C856A8-3CF1-FB48-A349-26E7522FD713}" srcOrd="1" destOrd="0" presId="urn:microsoft.com/office/officeart/2005/8/layout/orgChart1"/>
    <dgm:cxn modelId="{F19779C3-1B46-1741-BAFE-25B0260EBE89}" type="presParOf" srcId="{16C856A8-3CF1-FB48-A349-26E7522FD713}" destId="{F4BE1576-3B16-EF45-98B0-BDA1B215FFF6}" srcOrd="0" destOrd="0" presId="urn:microsoft.com/office/officeart/2005/8/layout/orgChart1"/>
    <dgm:cxn modelId="{5C52C618-D346-F146-A727-A78C483F5C95}" type="presParOf" srcId="{F4BE1576-3B16-EF45-98B0-BDA1B215FFF6}" destId="{0943BBE2-E8D7-4144-B50F-15FE7E4AB42E}" srcOrd="0" destOrd="0" presId="urn:microsoft.com/office/officeart/2005/8/layout/orgChart1"/>
    <dgm:cxn modelId="{76A704CB-8A73-0B42-9DAA-AD29EE875B0D}" type="presParOf" srcId="{F4BE1576-3B16-EF45-98B0-BDA1B215FFF6}" destId="{643E943D-7DEB-D14E-A7C7-C13D561BEF84}" srcOrd="1" destOrd="0" presId="urn:microsoft.com/office/officeart/2005/8/layout/orgChart1"/>
    <dgm:cxn modelId="{D73B3965-04DF-1A40-BCF3-0F0BB207227D}" type="presParOf" srcId="{16C856A8-3CF1-FB48-A349-26E7522FD713}" destId="{E205DB9C-0A55-3E46-AF2A-AA6209BAC3F9}" srcOrd="1" destOrd="0" presId="urn:microsoft.com/office/officeart/2005/8/layout/orgChart1"/>
    <dgm:cxn modelId="{75CC7633-3D1B-E545-AD7F-07AA9A13E8C5}" type="presParOf" srcId="{16C856A8-3CF1-FB48-A349-26E7522FD713}" destId="{8304A322-A205-9748-AF9A-8DCF226868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66C82-BF50-484D-89C4-3FE37FF7CB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D0D06-0D0D-4682-81E9-67832D36BE26}">
      <dgm:prSet/>
      <dgm:spPr/>
      <dgm:t>
        <a:bodyPr/>
        <a:lstStyle/>
        <a:p>
          <a:r>
            <a:rPr lang="fr-CA" dirty="0"/>
            <a:t>Rencontre en petites groupes + séance </a:t>
          </a:r>
          <a:r>
            <a:rPr lang="fr-CA" dirty="0" err="1"/>
            <a:t>intéractive</a:t>
          </a:r>
          <a:r>
            <a:rPr lang="fr-CA" dirty="0"/>
            <a:t> basée sur les principes d’entrevue </a:t>
          </a:r>
          <a:r>
            <a:rPr lang="fr-CA" dirty="0" err="1"/>
            <a:t>motivationelle</a:t>
          </a:r>
          <a:r>
            <a:rPr lang="fr-CA" dirty="0"/>
            <a:t> + info/éducation</a:t>
          </a:r>
          <a:endParaRPr lang="en-US" dirty="0"/>
        </a:p>
      </dgm:t>
    </dgm:pt>
    <dgm:pt modelId="{2F85A962-F0F3-40EA-92BC-DAE50D827192}" type="parTrans" cxnId="{7F314C65-17C7-4993-A1E3-0BADC0C99047}">
      <dgm:prSet/>
      <dgm:spPr/>
      <dgm:t>
        <a:bodyPr/>
        <a:lstStyle/>
        <a:p>
          <a:endParaRPr lang="en-US"/>
        </a:p>
      </dgm:t>
    </dgm:pt>
    <dgm:pt modelId="{8AA8944D-97B3-4572-B49E-60D421753D0B}" type="sibTrans" cxnId="{7F314C65-17C7-4993-A1E3-0BADC0C99047}">
      <dgm:prSet/>
      <dgm:spPr/>
      <dgm:t>
        <a:bodyPr/>
        <a:lstStyle/>
        <a:p>
          <a:endParaRPr lang="en-US"/>
        </a:p>
      </dgm:t>
    </dgm:pt>
    <dgm:pt modelId="{71F3FA72-A6D2-48C6-AD27-3785345F3E26}">
      <dgm:prSet/>
      <dgm:spPr/>
      <dgm:t>
        <a:bodyPr/>
        <a:lstStyle/>
        <a:p>
          <a:r>
            <a:rPr lang="fr-CA" dirty="0"/>
            <a:t>Séance </a:t>
          </a:r>
          <a:r>
            <a:rPr lang="fr-CA" dirty="0" err="1"/>
            <a:t>intéractive</a:t>
          </a:r>
          <a:r>
            <a:rPr lang="fr-CA" dirty="0"/>
            <a:t> basée sur les principes d’entrevue </a:t>
          </a:r>
          <a:r>
            <a:rPr lang="fr-CA" dirty="0" err="1"/>
            <a:t>motivationelle</a:t>
          </a:r>
          <a:r>
            <a:rPr lang="fr-CA" dirty="0"/>
            <a:t> + info/éducation</a:t>
          </a:r>
          <a:endParaRPr lang="en-US" dirty="0"/>
        </a:p>
      </dgm:t>
    </dgm:pt>
    <dgm:pt modelId="{4A29D4D1-6DAF-4221-B3B9-DB3B9FD303B4}" type="parTrans" cxnId="{98027E0E-AA6D-4A09-A098-85B43F0A60F7}">
      <dgm:prSet/>
      <dgm:spPr/>
      <dgm:t>
        <a:bodyPr/>
        <a:lstStyle/>
        <a:p>
          <a:endParaRPr lang="en-US"/>
        </a:p>
      </dgm:t>
    </dgm:pt>
    <dgm:pt modelId="{94A4EBDA-99EE-4012-87E1-8F9B3E5ADA39}" type="sibTrans" cxnId="{98027E0E-AA6D-4A09-A098-85B43F0A60F7}">
      <dgm:prSet/>
      <dgm:spPr/>
      <dgm:t>
        <a:bodyPr/>
        <a:lstStyle/>
        <a:p>
          <a:endParaRPr lang="en-US"/>
        </a:p>
      </dgm:t>
    </dgm:pt>
    <dgm:pt modelId="{BF54BF4D-7148-4482-8833-CDBAC356A668}">
      <dgm:prSet/>
      <dgm:spPr/>
      <dgm:t>
        <a:bodyPr/>
        <a:lstStyle/>
        <a:p>
          <a:r>
            <a:rPr lang="fr-CA" dirty="0"/>
            <a:t>Info/éducation seulement</a:t>
          </a:r>
          <a:endParaRPr lang="en-US" dirty="0"/>
        </a:p>
      </dgm:t>
    </dgm:pt>
    <dgm:pt modelId="{D7F052E3-C853-47B3-B959-9BC8F889DBB7}" type="parTrans" cxnId="{3E484684-F0DE-4AC0-9952-BEEC0B17CD25}">
      <dgm:prSet/>
      <dgm:spPr/>
      <dgm:t>
        <a:bodyPr/>
        <a:lstStyle/>
        <a:p>
          <a:endParaRPr lang="en-US"/>
        </a:p>
      </dgm:t>
    </dgm:pt>
    <dgm:pt modelId="{8D7D19C2-215F-4A82-A053-6FC2E45D0CBC}" type="sibTrans" cxnId="{3E484684-F0DE-4AC0-9952-BEEC0B17CD25}">
      <dgm:prSet/>
      <dgm:spPr/>
      <dgm:t>
        <a:bodyPr/>
        <a:lstStyle/>
        <a:p>
          <a:endParaRPr lang="en-US"/>
        </a:p>
      </dgm:t>
    </dgm:pt>
    <dgm:pt modelId="{3B1F9D6A-91CF-46E1-AC29-64B9916469F6}">
      <dgm:prSet/>
      <dgm:spPr/>
      <dgm:t>
        <a:bodyPr/>
        <a:lstStyle/>
        <a:p>
          <a:r>
            <a:rPr lang="fr-CA" dirty="0"/>
            <a:t>Brochure informative seulement</a:t>
          </a:r>
          <a:endParaRPr lang="en-US" dirty="0"/>
        </a:p>
      </dgm:t>
    </dgm:pt>
    <dgm:pt modelId="{79DE0651-18EB-4B31-9ADF-12861D1EFD6C}" type="parTrans" cxnId="{778A49F2-DA05-4EED-BA5C-C65B3EC02F00}">
      <dgm:prSet/>
      <dgm:spPr/>
      <dgm:t>
        <a:bodyPr/>
        <a:lstStyle/>
        <a:p>
          <a:endParaRPr lang="en-US"/>
        </a:p>
      </dgm:t>
    </dgm:pt>
    <dgm:pt modelId="{DD3779F2-3A5D-44FC-B162-ED32D31790CA}" type="sibTrans" cxnId="{778A49F2-DA05-4EED-BA5C-C65B3EC02F00}">
      <dgm:prSet/>
      <dgm:spPr/>
      <dgm:t>
        <a:bodyPr/>
        <a:lstStyle/>
        <a:p>
          <a:endParaRPr lang="en-US"/>
        </a:p>
      </dgm:t>
    </dgm:pt>
    <dgm:pt modelId="{2A88CF2F-5E83-4B5B-84A0-49195331ED59}">
      <dgm:prSet/>
      <dgm:spPr/>
      <dgm:t>
        <a:bodyPr/>
        <a:lstStyle/>
        <a:p>
          <a:r>
            <a:rPr lang="fr-CA" dirty="0"/>
            <a:t>Aucun intervention</a:t>
          </a:r>
          <a:endParaRPr lang="en-US" dirty="0"/>
        </a:p>
      </dgm:t>
    </dgm:pt>
    <dgm:pt modelId="{7BAAC650-E373-41D9-B043-F76318341E64}" type="parTrans" cxnId="{A27FD872-9F37-4E48-90EE-3380794ADBFF}">
      <dgm:prSet/>
      <dgm:spPr/>
      <dgm:t>
        <a:bodyPr/>
        <a:lstStyle/>
        <a:p>
          <a:endParaRPr lang="en-US"/>
        </a:p>
      </dgm:t>
    </dgm:pt>
    <dgm:pt modelId="{D8B5923E-B969-4F15-903D-E9707285A7EA}" type="sibTrans" cxnId="{A27FD872-9F37-4E48-90EE-3380794ADBFF}">
      <dgm:prSet/>
      <dgm:spPr/>
      <dgm:t>
        <a:bodyPr/>
        <a:lstStyle/>
        <a:p>
          <a:endParaRPr lang="en-US"/>
        </a:p>
      </dgm:t>
    </dgm:pt>
    <dgm:pt modelId="{48127081-3203-274E-89E1-8EB4C037CF60}" type="pres">
      <dgm:prSet presAssocID="{1F966C82-BF50-484D-89C4-3FE37FF7CB8B}" presName="diagram" presStyleCnt="0">
        <dgm:presLayoutVars>
          <dgm:dir/>
          <dgm:resizeHandles val="exact"/>
        </dgm:presLayoutVars>
      </dgm:prSet>
      <dgm:spPr/>
    </dgm:pt>
    <dgm:pt modelId="{2305C811-912F-084C-B01A-E070F1B5F09D}" type="pres">
      <dgm:prSet presAssocID="{E59D0D06-0D0D-4682-81E9-67832D36BE26}" presName="node" presStyleLbl="node1" presStyleIdx="0" presStyleCnt="5">
        <dgm:presLayoutVars>
          <dgm:bulletEnabled val="1"/>
        </dgm:presLayoutVars>
      </dgm:prSet>
      <dgm:spPr/>
    </dgm:pt>
    <dgm:pt modelId="{DCA71C26-41B0-174A-A23B-69010F4F837D}" type="pres">
      <dgm:prSet presAssocID="{8AA8944D-97B3-4572-B49E-60D421753D0B}" presName="sibTrans" presStyleCnt="0"/>
      <dgm:spPr/>
    </dgm:pt>
    <dgm:pt modelId="{94EE784F-3AE5-D44A-AFA5-48E00E23E3FB}" type="pres">
      <dgm:prSet presAssocID="{71F3FA72-A6D2-48C6-AD27-3785345F3E26}" presName="node" presStyleLbl="node1" presStyleIdx="1" presStyleCnt="5">
        <dgm:presLayoutVars>
          <dgm:bulletEnabled val="1"/>
        </dgm:presLayoutVars>
      </dgm:prSet>
      <dgm:spPr/>
    </dgm:pt>
    <dgm:pt modelId="{BAE092C4-7E6C-3C41-8AB4-C8F6D044A024}" type="pres">
      <dgm:prSet presAssocID="{94A4EBDA-99EE-4012-87E1-8F9B3E5ADA39}" presName="sibTrans" presStyleCnt="0"/>
      <dgm:spPr/>
    </dgm:pt>
    <dgm:pt modelId="{E2549B5E-7111-1949-AAEF-84032320B7B5}" type="pres">
      <dgm:prSet presAssocID="{BF54BF4D-7148-4482-8833-CDBAC356A668}" presName="node" presStyleLbl="node1" presStyleIdx="2" presStyleCnt="5" custScaleY="41754">
        <dgm:presLayoutVars>
          <dgm:bulletEnabled val="1"/>
        </dgm:presLayoutVars>
      </dgm:prSet>
      <dgm:spPr/>
    </dgm:pt>
    <dgm:pt modelId="{CBCE0922-78FA-3A48-AB00-3CE266B22B7A}" type="pres">
      <dgm:prSet presAssocID="{8D7D19C2-215F-4A82-A053-6FC2E45D0CBC}" presName="sibTrans" presStyleCnt="0"/>
      <dgm:spPr/>
    </dgm:pt>
    <dgm:pt modelId="{2997B11C-7701-6849-8263-3A0390522F35}" type="pres">
      <dgm:prSet presAssocID="{3B1F9D6A-91CF-46E1-AC29-64B9916469F6}" presName="node" presStyleLbl="node1" presStyleIdx="3" presStyleCnt="5" custScaleY="41754">
        <dgm:presLayoutVars>
          <dgm:bulletEnabled val="1"/>
        </dgm:presLayoutVars>
      </dgm:prSet>
      <dgm:spPr/>
    </dgm:pt>
    <dgm:pt modelId="{2762F0C1-AFF0-0247-8077-1EABD24F2506}" type="pres">
      <dgm:prSet presAssocID="{DD3779F2-3A5D-44FC-B162-ED32D31790CA}" presName="sibTrans" presStyleCnt="0"/>
      <dgm:spPr/>
    </dgm:pt>
    <dgm:pt modelId="{F68D953A-4C50-FE47-AE4B-4E6EC01C9559}" type="pres">
      <dgm:prSet presAssocID="{2A88CF2F-5E83-4B5B-84A0-49195331ED59}" presName="node" presStyleLbl="node1" presStyleIdx="4" presStyleCnt="5" custScaleY="41467">
        <dgm:presLayoutVars>
          <dgm:bulletEnabled val="1"/>
        </dgm:presLayoutVars>
      </dgm:prSet>
      <dgm:spPr/>
    </dgm:pt>
  </dgm:ptLst>
  <dgm:cxnLst>
    <dgm:cxn modelId="{98027E0E-AA6D-4A09-A098-85B43F0A60F7}" srcId="{1F966C82-BF50-484D-89C4-3FE37FF7CB8B}" destId="{71F3FA72-A6D2-48C6-AD27-3785345F3E26}" srcOrd="1" destOrd="0" parTransId="{4A29D4D1-6DAF-4221-B3B9-DB3B9FD303B4}" sibTransId="{94A4EBDA-99EE-4012-87E1-8F9B3E5ADA39}"/>
    <dgm:cxn modelId="{C388CD14-E537-EE45-96FE-52CB898F5DFE}" type="presOf" srcId="{71F3FA72-A6D2-48C6-AD27-3785345F3E26}" destId="{94EE784F-3AE5-D44A-AFA5-48E00E23E3FB}" srcOrd="0" destOrd="0" presId="urn:microsoft.com/office/officeart/2005/8/layout/default"/>
    <dgm:cxn modelId="{760AE12F-BD8C-4B4D-8B1E-185D3A805C55}" type="presOf" srcId="{E59D0D06-0D0D-4682-81E9-67832D36BE26}" destId="{2305C811-912F-084C-B01A-E070F1B5F09D}" srcOrd="0" destOrd="0" presId="urn:microsoft.com/office/officeart/2005/8/layout/default"/>
    <dgm:cxn modelId="{97A48830-EC1F-D244-85AE-396D5CB33045}" type="presOf" srcId="{BF54BF4D-7148-4482-8833-CDBAC356A668}" destId="{E2549B5E-7111-1949-AAEF-84032320B7B5}" srcOrd="0" destOrd="0" presId="urn:microsoft.com/office/officeart/2005/8/layout/default"/>
    <dgm:cxn modelId="{7F314C65-17C7-4993-A1E3-0BADC0C99047}" srcId="{1F966C82-BF50-484D-89C4-3FE37FF7CB8B}" destId="{E59D0D06-0D0D-4682-81E9-67832D36BE26}" srcOrd="0" destOrd="0" parTransId="{2F85A962-F0F3-40EA-92BC-DAE50D827192}" sibTransId="{8AA8944D-97B3-4572-B49E-60D421753D0B}"/>
    <dgm:cxn modelId="{782A2A71-DE93-1A41-88F2-4CA9EDA8E25D}" type="presOf" srcId="{1F966C82-BF50-484D-89C4-3FE37FF7CB8B}" destId="{48127081-3203-274E-89E1-8EB4C037CF60}" srcOrd="0" destOrd="0" presId="urn:microsoft.com/office/officeart/2005/8/layout/default"/>
    <dgm:cxn modelId="{A27FD872-9F37-4E48-90EE-3380794ADBFF}" srcId="{1F966C82-BF50-484D-89C4-3FE37FF7CB8B}" destId="{2A88CF2F-5E83-4B5B-84A0-49195331ED59}" srcOrd="4" destOrd="0" parTransId="{7BAAC650-E373-41D9-B043-F76318341E64}" sibTransId="{D8B5923E-B969-4F15-903D-E9707285A7EA}"/>
    <dgm:cxn modelId="{3E484684-F0DE-4AC0-9952-BEEC0B17CD25}" srcId="{1F966C82-BF50-484D-89C4-3FE37FF7CB8B}" destId="{BF54BF4D-7148-4482-8833-CDBAC356A668}" srcOrd="2" destOrd="0" parTransId="{D7F052E3-C853-47B3-B959-9BC8F889DBB7}" sibTransId="{8D7D19C2-215F-4A82-A053-6FC2E45D0CBC}"/>
    <dgm:cxn modelId="{C89456AB-15D9-E94F-8E16-30EF3AC45C9C}" type="presOf" srcId="{3B1F9D6A-91CF-46E1-AC29-64B9916469F6}" destId="{2997B11C-7701-6849-8263-3A0390522F35}" srcOrd="0" destOrd="0" presId="urn:microsoft.com/office/officeart/2005/8/layout/default"/>
    <dgm:cxn modelId="{C85294CA-7D87-0D47-BF81-5756896387E7}" type="presOf" srcId="{2A88CF2F-5E83-4B5B-84A0-49195331ED59}" destId="{F68D953A-4C50-FE47-AE4B-4E6EC01C9559}" srcOrd="0" destOrd="0" presId="urn:microsoft.com/office/officeart/2005/8/layout/default"/>
    <dgm:cxn modelId="{778A49F2-DA05-4EED-BA5C-C65B3EC02F00}" srcId="{1F966C82-BF50-484D-89C4-3FE37FF7CB8B}" destId="{3B1F9D6A-91CF-46E1-AC29-64B9916469F6}" srcOrd="3" destOrd="0" parTransId="{79DE0651-18EB-4B31-9ADF-12861D1EFD6C}" sibTransId="{DD3779F2-3A5D-44FC-B162-ED32D31790CA}"/>
    <dgm:cxn modelId="{2D48A912-2A63-7B4E-98B8-91A17D97FE72}" type="presParOf" srcId="{48127081-3203-274E-89E1-8EB4C037CF60}" destId="{2305C811-912F-084C-B01A-E070F1B5F09D}" srcOrd="0" destOrd="0" presId="urn:microsoft.com/office/officeart/2005/8/layout/default"/>
    <dgm:cxn modelId="{3541A0F5-656B-0D4A-8BC2-9C65C5AF9917}" type="presParOf" srcId="{48127081-3203-274E-89E1-8EB4C037CF60}" destId="{DCA71C26-41B0-174A-A23B-69010F4F837D}" srcOrd="1" destOrd="0" presId="urn:microsoft.com/office/officeart/2005/8/layout/default"/>
    <dgm:cxn modelId="{332E2E8D-670E-A248-B60F-918B1C14F7A3}" type="presParOf" srcId="{48127081-3203-274E-89E1-8EB4C037CF60}" destId="{94EE784F-3AE5-D44A-AFA5-48E00E23E3FB}" srcOrd="2" destOrd="0" presId="urn:microsoft.com/office/officeart/2005/8/layout/default"/>
    <dgm:cxn modelId="{FB0116F0-0882-3E4A-99ED-2790D2633249}" type="presParOf" srcId="{48127081-3203-274E-89E1-8EB4C037CF60}" destId="{BAE092C4-7E6C-3C41-8AB4-C8F6D044A024}" srcOrd="3" destOrd="0" presId="urn:microsoft.com/office/officeart/2005/8/layout/default"/>
    <dgm:cxn modelId="{9919859A-9AEF-1E48-A4C5-EA1E621316F4}" type="presParOf" srcId="{48127081-3203-274E-89E1-8EB4C037CF60}" destId="{E2549B5E-7111-1949-AAEF-84032320B7B5}" srcOrd="4" destOrd="0" presId="urn:microsoft.com/office/officeart/2005/8/layout/default"/>
    <dgm:cxn modelId="{DA98C36D-C223-574A-8109-DDCE3EC3DD7A}" type="presParOf" srcId="{48127081-3203-274E-89E1-8EB4C037CF60}" destId="{CBCE0922-78FA-3A48-AB00-3CE266B22B7A}" srcOrd="5" destOrd="0" presId="urn:microsoft.com/office/officeart/2005/8/layout/default"/>
    <dgm:cxn modelId="{2DDC7142-C5E9-1948-9B9E-BD984F045805}" type="presParOf" srcId="{48127081-3203-274E-89E1-8EB4C037CF60}" destId="{2997B11C-7701-6849-8263-3A0390522F35}" srcOrd="6" destOrd="0" presId="urn:microsoft.com/office/officeart/2005/8/layout/default"/>
    <dgm:cxn modelId="{42B395C8-82D1-044E-BE13-CFF29FFDCDC8}" type="presParOf" srcId="{48127081-3203-274E-89E1-8EB4C037CF60}" destId="{2762F0C1-AFF0-0247-8077-1EABD24F2506}" srcOrd="7" destOrd="0" presId="urn:microsoft.com/office/officeart/2005/8/layout/default"/>
    <dgm:cxn modelId="{BDBB572F-B597-BB4C-B45F-994E48A6AD6A}" type="presParOf" srcId="{48127081-3203-274E-89E1-8EB4C037CF60}" destId="{F68D953A-4C50-FE47-AE4B-4E6EC01C95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06FB9-B0DC-4B86-A23C-8AF241EA2F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A99A6-5678-4529-88F9-E705625D1DCE}">
      <dgm:prSet/>
      <dgm:spPr/>
      <dgm:t>
        <a:bodyPr/>
        <a:lstStyle/>
        <a:p>
          <a:r>
            <a:rPr lang="fr-CA" dirty="0"/>
            <a:t>Fournir l’information nécessaire de façon systématique + des ressources fiables </a:t>
          </a:r>
          <a:endParaRPr lang="en-US" dirty="0"/>
        </a:p>
      </dgm:t>
    </dgm:pt>
    <dgm:pt modelId="{A8867296-759C-4BF0-8723-0CD28472DB57}" type="parTrans" cxnId="{3B948F57-FD1F-4D70-81C3-07941B971459}">
      <dgm:prSet/>
      <dgm:spPr/>
      <dgm:t>
        <a:bodyPr/>
        <a:lstStyle/>
        <a:p>
          <a:endParaRPr lang="en-US"/>
        </a:p>
      </dgm:t>
    </dgm:pt>
    <dgm:pt modelId="{0E40C99F-C3FF-4313-8772-9AA295BEBE68}" type="sibTrans" cxnId="{3B948F57-FD1F-4D70-81C3-07941B971459}">
      <dgm:prSet/>
      <dgm:spPr/>
      <dgm:t>
        <a:bodyPr/>
        <a:lstStyle/>
        <a:p>
          <a:endParaRPr lang="en-US"/>
        </a:p>
      </dgm:t>
    </dgm:pt>
    <dgm:pt modelId="{2AA106BA-7A64-48C0-8B84-79690317527A}">
      <dgm:prSet/>
      <dgm:spPr/>
      <dgm:t>
        <a:bodyPr/>
        <a:lstStyle/>
        <a:p>
          <a:r>
            <a:rPr lang="fr-CA" dirty="0"/>
            <a:t>Appliquer des techniques d’entretien motivationnelle, surtout avec les parents qui hésitent</a:t>
          </a:r>
          <a:endParaRPr lang="en-US" dirty="0"/>
        </a:p>
      </dgm:t>
    </dgm:pt>
    <dgm:pt modelId="{3EF0A99D-8A1C-457F-81FE-039EBC20F328}" type="parTrans" cxnId="{AC507D37-93C4-41A8-B835-820051131204}">
      <dgm:prSet/>
      <dgm:spPr/>
      <dgm:t>
        <a:bodyPr/>
        <a:lstStyle/>
        <a:p>
          <a:endParaRPr lang="en-US"/>
        </a:p>
      </dgm:t>
    </dgm:pt>
    <dgm:pt modelId="{88633F74-0A8B-4EC9-827E-698511B8F736}" type="sibTrans" cxnId="{AC507D37-93C4-41A8-B835-820051131204}">
      <dgm:prSet/>
      <dgm:spPr/>
      <dgm:t>
        <a:bodyPr/>
        <a:lstStyle/>
        <a:p>
          <a:endParaRPr lang="en-US"/>
        </a:p>
      </dgm:t>
    </dgm:pt>
    <dgm:pt modelId="{74F2B713-A569-490B-95B5-D9F9C6C03D7C}">
      <dgm:prSet/>
      <dgm:spPr/>
      <dgm:t>
        <a:bodyPr/>
        <a:lstStyle/>
        <a:p>
          <a:r>
            <a:rPr lang="fr-CA"/>
            <a:t>Ne jamais manquer une opportunité pour éduquer et rappeler au parents l’importance de la vaccination</a:t>
          </a:r>
          <a:endParaRPr lang="en-US"/>
        </a:p>
      </dgm:t>
    </dgm:pt>
    <dgm:pt modelId="{347FFEF7-28B2-4FCC-B484-8FE553969F59}" type="parTrans" cxnId="{E01C1CF5-35D5-41E4-9707-5C839B85A6A5}">
      <dgm:prSet/>
      <dgm:spPr/>
      <dgm:t>
        <a:bodyPr/>
        <a:lstStyle/>
        <a:p>
          <a:endParaRPr lang="en-US"/>
        </a:p>
      </dgm:t>
    </dgm:pt>
    <dgm:pt modelId="{664E2A9B-4919-4B27-B3B7-8E76D687DE37}" type="sibTrans" cxnId="{E01C1CF5-35D5-41E4-9707-5C839B85A6A5}">
      <dgm:prSet/>
      <dgm:spPr/>
      <dgm:t>
        <a:bodyPr/>
        <a:lstStyle/>
        <a:p>
          <a:endParaRPr lang="en-US"/>
        </a:p>
      </dgm:t>
    </dgm:pt>
    <dgm:pt modelId="{58F15CCE-2F88-5045-80D3-568679A7B89B}" type="pres">
      <dgm:prSet presAssocID="{FC506FB9-B0DC-4B86-A23C-8AF241EA2FAD}" presName="diagram" presStyleCnt="0">
        <dgm:presLayoutVars>
          <dgm:dir/>
          <dgm:resizeHandles val="exact"/>
        </dgm:presLayoutVars>
      </dgm:prSet>
      <dgm:spPr/>
    </dgm:pt>
    <dgm:pt modelId="{0B114470-0741-8F42-BEB4-8668B3CEDD61}" type="pres">
      <dgm:prSet presAssocID="{065A99A6-5678-4529-88F9-E705625D1DCE}" presName="node" presStyleLbl="node1" presStyleIdx="0" presStyleCnt="3">
        <dgm:presLayoutVars>
          <dgm:bulletEnabled val="1"/>
        </dgm:presLayoutVars>
      </dgm:prSet>
      <dgm:spPr/>
    </dgm:pt>
    <dgm:pt modelId="{D8D32031-9F4A-C64E-AFBE-ADC3D8D8EFFA}" type="pres">
      <dgm:prSet presAssocID="{0E40C99F-C3FF-4313-8772-9AA295BEBE68}" presName="sibTrans" presStyleCnt="0"/>
      <dgm:spPr/>
    </dgm:pt>
    <dgm:pt modelId="{38236AEF-AAC2-424E-9CD6-BD2D6E725512}" type="pres">
      <dgm:prSet presAssocID="{2AA106BA-7A64-48C0-8B84-79690317527A}" presName="node" presStyleLbl="node1" presStyleIdx="1" presStyleCnt="3">
        <dgm:presLayoutVars>
          <dgm:bulletEnabled val="1"/>
        </dgm:presLayoutVars>
      </dgm:prSet>
      <dgm:spPr/>
    </dgm:pt>
    <dgm:pt modelId="{C9C60120-5081-9245-8413-D64953DFB49B}" type="pres">
      <dgm:prSet presAssocID="{88633F74-0A8B-4EC9-827E-698511B8F736}" presName="sibTrans" presStyleCnt="0"/>
      <dgm:spPr/>
    </dgm:pt>
    <dgm:pt modelId="{5970EBEC-039F-8247-9FF3-DD23DC6FAEA7}" type="pres">
      <dgm:prSet presAssocID="{74F2B713-A569-490B-95B5-D9F9C6C03D7C}" presName="node" presStyleLbl="node1" presStyleIdx="2" presStyleCnt="3">
        <dgm:presLayoutVars>
          <dgm:bulletEnabled val="1"/>
        </dgm:presLayoutVars>
      </dgm:prSet>
      <dgm:spPr/>
    </dgm:pt>
  </dgm:ptLst>
  <dgm:cxnLst>
    <dgm:cxn modelId="{F0A3CD14-DA38-674F-ADE9-75108BDE07DC}" type="presOf" srcId="{74F2B713-A569-490B-95B5-D9F9C6C03D7C}" destId="{5970EBEC-039F-8247-9FF3-DD23DC6FAEA7}" srcOrd="0" destOrd="0" presId="urn:microsoft.com/office/officeart/2005/8/layout/default"/>
    <dgm:cxn modelId="{AC507D37-93C4-41A8-B835-820051131204}" srcId="{FC506FB9-B0DC-4B86-A23C-8AF241EA2FAD}" destId="{2AA106BA-7A64-48C0-8B84-79690317527A}" srcOrd="1" destOrd="0" parTransId="{3EF0A99D-8A1C-457F-81FE-039EBC20F328}" sibTransId="{88633F74-0A8B-4EC9-827E-698511B8F736}"/>
    <dgm:cxn modelId="{3B948F57-FD1F-4D70-81C3-07941B971459}" srcId="{FC506FB9-B0DC-4B86-A23C-8AF241EA2FAD}" destId="{065A99A6-5678-4529-88F9-E705625D1DCE}" srcOrd="0" destOrd="0" parTransId="{A8867296-759C-4BF0-8723-0CD28472DB57}" sibTransId="{0E40C99F-C3FF-4313-8772-9AA295BEBE68}"/>
    <dgm:cxn modelId="{35B5FC8F-25D1-4748-A5C7-5F72E9ABCF60}" type="presOf" srcId="{065A99A6-5678-4529-88F9-E705625D1DCE}" destId="{0B114470-0741-8F42-BEB4-8668B3CEDD61}" srcOrd="0" destOrd="0" presId="urn:microsoft.com/office/officeart/2005/8/layout/default"/>
    <dgm:cxn modelId="{0443569C-0EB9-144D-8A86-7A5A61AD6DDA}" type="presOf" srcId="{2AA106BA-7A64-48C0-8B84-79690317527A}" destId="{38236AEF-AAC2-424E-9CD6-BD2D6E725512}" srcOrd="0" destOrd="0" presId="urn:microsoft.com/office/officeart/2005/8/layout/default"/>
    <dgm:cxn modelId="{063E61A8-95F8-304E-9373-F14F7AEA0851}" type="presOf" srcId="{FC506FB9-B0DC-4B86-A23C-8AF241EA2FAD}" destId="{58F15CCE-2F88-5045-80D3-568679A7B89B}" srcOrd="0" destOrd="0" presId="urn:microsoft.com/office/officeart/2005/8/layout/default"/>
    <dgm:cxn modelId="{E01C1CF5-35D5-41E4-9707-5C839B85A6A5}" srcId="{FC506FB9-B0DC-4B86-A23C-8AF241EA2FAD}" destId="{74F2B713-A569-490B-95B5-D9F9C6C03D7C}" srcOrd="2" destOrd="0" parTransId="{347FFEF7-28B2-4FCC-B484-8FE553969F59}" sibTransId="{664E2A9B-4919-4B27-B3B7-8E76D687DE37}"/>
    <dgm:cxn modelId="{B42588A1-6089-D84D-8883-F1B57244B007}" type="presParOf" srcId="{58F15CCE-2F88-5045-80D3-568679A7B89B}" destId="{0B114470-0741-8F42-BEB4-8668B3CEDD61}" srcOrd="0" destOrd="0" presId="urn:microsoft.com/office/officeart/2005/8/layout/default"/>
    <dgm:cxn modelId="{4944D418-8558-514E-A965-F5A23EE039EF}" type="presParOf" srcId="{58F15CCE-2F88-5045-80D3-568679A7B89B}" destId="{D8D32031-9F4A-C64E-AFBE-ADC3D8D8EFFA}" srcOrd="1" destOrd="0" presId="urn:microsoft.com/office/officeart/2005/8/layout/default"/>
    <dgm:cxn modelId="{2FC2DF90-0E53-E24B-A40B-05F1391BCFCE}" type="presParOf" srcId="{58F15CCE-2F88-5045-80D3-568679A7B89B}" destId="{38236AEF-AAC2-424E-9CD6-BD2D6E725512}" srcOrd="2" destOrd="0" presId="urn:microsoft.com/office/officeart/2005/8/layout/default"/>
    <dgm:cxn modelId="{C0B08FEE-B075-F74B-AF02-6124544A14C2}" type="presParOf" srcId="{58F15CCE-2F88-5045-80D3-568679A7B89B}" destId="{C9C60120-5081-9245-8413-D64953DFB49B}" srcOrd="3" destOrd="0" presId="urn:microsoft.com/office/officeart/2005/8/layout/default"/>
    <dgm:cxn modelId="{77E925CC-673E-BC4F-BDC0-D72016F1B173}" type="presParOf" srcId="{58F15CCE-2F88-5045-80D3-568679A7B89B}" destId="{5970EBEC-039F-8247-9FF3-DD23DC6FAEA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A15D-8FDF-D54B-A264-02D6C1A93139}">
      <dsp:nvSpPr>
        <dsp:cNvPr id="0" name=""/>
        <dsp:cNvSpPr/>
      </dsp:nvSpPr>
      <dsp:spPr>
        <a:xfrm>
          <a:off x="5818169" y="619439"/>
          <a:ext cx="129505" cy="567356"/>
        </a:xfrm>
        <a:custGeom>
          <a:avLst/>
          <a:gdLst/>
          <a:ahLst/>
          <a:cxnLst/>
          <a:rect l="0" t="0" r="0" b="0"/>
          <a:pathLst>
            <a:path>
              <a:moveTo>
                <a:pt x="129505" y="0"/>
              </a:moveTo>
              <a:lnTo>
                <a:pt x="129505" y="567356"/>
              </a:lnTo>
              <a:lnTo>
                <a:pt x="0" y="5673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EAB98-50CC-8340-9C72-0404CC58E585}">
      <dsp:nvSpPr>
        <dsp:cNvPr id="0" name=""/>
        <dsp:cNvSpPr/>
      </dsp:nvSpPr>
      <dsp:spPr>
        <a:xfrm>
          <a:off x="7310562" y="3246544"/>
          <a:ext cx="129505" cy="567356"/>
        </a:xfrm>
        <a:custGeom>
          <a:avLst/>
          <a:gdLst/>
          <a:ahLst/>
          <a:cxnLst/>
          <a:rect l="0" t="0" r="0" b="0"/>
          <a:pathLst>
            <a:path>
              <a:moveTo>
                <a:pt x="129505" y="0"/>
              </a:moveTo>
              <a:lnTo>
                <a:pt x="129505" y="567356"/>
              </a:lnTo>
              <a:lnTo>
                <a:pt x="0" y="5673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A0ED9-5711-3440-95BC-C87D9EEF801D}">
      <dsp:nvSpPr>
        <dsp:cNvPr id="0" name=""/>
        <dsp:cNvSpPr/>
      </dsp:nvSpPr>
      <dsp:spPr>
        <a:xfrm>
          <a:off x="7394347" y="3246544"/>
          <a:ext cx="91440" cy="1134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7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90196-1EB4-8740-8DF1-D36E142D1182}">
      <dsp:nvSpPr>
        <dsp:cNvPr id="0" name=""/>
        <dsp:cNvSpPr/>
      </dsp:nvSpPr>
      <dsp:spPr>
        <a:xfrm>
          <a:off x="5947674" y="2370842"/>
          <a:ext cx="1492393" cy="259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5"/>
              </a:lnTo>
              <a:lnTo>
                <a:pt x="1492393" y="129505"/>
              </a:lnTo>
              <a:lnTo>
                <a:pt x="1492393" y="25901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17354-22AF-EB4F-9F2C-D85D7A88189E}">
      <dsp:nvSpPr>
        <dsp:cNvPr id="0" name=""/>
        <dsp:cNvSpPr/>
      </dsp:nvSpPr>
      <dsp:spPr>
        <a:xfrm>
          <a:off x="5901954" y="2370842"/>
          <a:ext cx="91440" cy="259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1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A141D-6EC1-A04E-A113-EE8B97D1FC19}">
      <dsp:nvSpPr>
        <dsp:cNvPr id="0" name=""/>
        <dsp:cNvSpPr/>
      </dsp:nvSpPr>
      <dsp:spPr>
        <a:xfrm>
          <a:off x="4325776" y="3246544"/>
          <a:ext cx="129505" cy="567356"/>
        </a:xfrm>
        <a:custGeom>
          <a:avLst/>
          <a:gdLst/>
          <a:ahLst/>
          <a:cxnLst/>
          <a:rect l="0" t="0" r="0" b="0"/>
          <a:pathLst>
            <a:path>
              <a:moveTo>
                <a:pt x="129505" y="0"/>
              </a:moveTo>
              <a:lnTo>
                <a:pt x="129505" y="567356"/>
              </a:lnTo>
              <a:lnTo>
                <a:pt x="0" y="5673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0BE83-687D-1E44-82BE-CB78A422BD4C}">
      <dsp:nvSpPr>
        <dsp:cNvPr id="0" name=""/>
        <dsp:cNvSpPr/>
      </dsp:nvSpPr>
      <dsp:spPr>
        <a:xfrm>
          <a:off x="4455281" y="3246544"/>
          <a:ext cx="1492393" cy="1134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206"/>
              </a:lnTo>
              <a:lnTo>
                <a:pt x="1492393" y="1005206"/>
              </a:lnTo>
              <a:lnTo>
                <a:pt x="1492393" y="11347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9DA08-48F2-C44E-A41B-3E6DF95C790F}">
      <dsp:nvSpPr>
        <dsp:cNvPr id="0" name=""/>
        <dsp:cNvSpPr/>
      </dsp:nvSpPr>
      <dsp:spPr>
        <a:xfrm>
          <a:off x="4409561" y="3246544"/>
          <a:ext cx="91440" cy="1134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7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4FEDB-CAFC-7644-A406-D625233D4EF9}">
      <dsp:nvSpPr>
        <dsp:cNvPr id="0" name=""/>
        <dsp:cNvSpPr/>
      </dsp:nvSpPr>
      <dsp:spPr>
        <a:xfrm>
          <a:off x="2962888" y="3246544"/>
          <a:ext cx="1492393" cy="1134712"/>
        </a:xfrm>
        <a:custGeom>
          <a:avLst/>
          <a:gdLst/>
          <a:ahLst/>
          <a:cxnLst/>
          <a:rect l="0" t="0" r="0" b="0"/>
          <a:pathLst>
            <a:path>
              <a:moveTo>
                <a:pt x="1492393" y="0"/>
              </a:moveTo>
              <a:lnTo>
                <a:pt x="1492393" y="1005206"/>
              </a:lnTo>
              <a:lnTo>
                <a:pt x="0" y="1005206"/>
              </a:lnTo>
              <a:lnTo>
                <a:pt x="0" y="11347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479AE-257F-4743-83EB-4F62458D04E2}">
      <dsp:nvSpPr>
        <dsp:cNvPr id="0" name=""/>
        <dsp:cNvSpPr/>
      </dsp:nvSpPr>
      <dsp:spPr>
        <a:xfrm>
          <a:off x="4455281" y="2370842"/>
          <a:ext cx="1492393" cy="259010"/>
        </a:xfrm>
        <a:custGeom>
          <a:avLst/>
          <a:gdLst/>
          <a:ahLst/>
          <a:cxnLst/>
          <a:rect l="0" t="0" r="0" b="0"/>
          <a:pathLst>
            <a:path>
              <a:moveTo>
                <a:pt x="1492393" y="0"/>
              </a:moveTo>
              <a:lnTo>
                <a:pt x="1492393" y="129505"/>
              </a:lnTo>
              <a:lnTo>
                <a:pt x="0" y="129505"/>
              </a:lnTo>
              <a:lnTo>
                <a:pt x="0" y="25901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3933B-C8E7-EB4E-BEA5-82F34175868F}">
      <dsp:nvSpPr>
        <dsp:cNvPr id="0" name=""/>
        <dsp:cNvSpPr/>
      </dsp:nvSpPr>
      <dsp:spPr>
        <a:xfrm>
          <a:off x="5901954" y="619439"/>
          <a:ext cx="91440" cy="1134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1D049-ABE7-654C-A4E7-A4C018E58FD6}">
      <dsp:nvSpPr>
        <dsp:cNvPr id="0" name=""/>
        <dsp:cNvSpPr/>
      </dsp:nvSpPr>
      <dsp:spPr>
        <a:xfrm>
          <a:off x="5330983" y="2748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Recherche PubMed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18 </a:t>
          </a:r>
          <a:r>
            <a:rPr lang="en-US" sz="1300" kern="1200" dirty="0" err="1"/>
            <a:t>résultats</a:t>
          </a:r>
          <a:endParaRPr lang="en-US" sz="1300" kern="1200" dirty="0"/>
        </a:p>
      </dsp:txBody>
      <dsp:txXfrm>
        <a:off x="5330983" y="2748"/>
        <a:ext cx="1233382" cy="616691"/>
      </dsp:txXfrm>
    </dsp:sp>
    <dsp:sp modelId="{98FFDC2F-4A38-6848-A136-F9A4822F621C}">
      <dsp:nvSpPr>
        <dsp:cNvPr id="0" name=""/>
        <dsp:cNvSpPr/>
      </dsp:nvSpPr>
      <dsp:spPr>
        <a:xfrm>
          <a:off x="5330983" y="1754151"/>
          <a:ext cx="1233382" cy="616691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Kaufman (2017)</a:t>
          </a:r>
        </a:p>
      </dsp:txBody>
      <dsp:txXfrm>
        <a:off x="5330983" y="1754151"/>
        <a:ext cx="1233382" cy="616691"/>
      </dsp:txXfrm>
    </dsp:sp>
    <dsp:sp modelId="{FD52565A-3F60-C642-A30C-036E444FFA8F}">
      <dsp:nvSpPr>
        <dsp:cNvPr id="0" name=""/>
        <dsp:cNvSpPr/>
      </dsp:nvSpPr>
      <dsp:spPr>
        <a:xfrm>
          <a:off x="3838590" y="2629853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10 articles </a:t>
          </a:r>
          <a:r>
            <a:rPr lang="en-US" sz="1300" kern="1200" dirty="0" err="1"/>
            <a:t>analysés</a:t>
          </a:r>
          <a:endParaRPr lang="en-US" sz="1300" kern="1200" dirty="0"/>
        </a:p>
      </dsp:txBody>
      <dsp:txXfrm>
        <a:off x="3838590" y="2629853"/>
        <a:ext cx="1233382" cy="616691"/>
      </dsp:txXfrm>
    </dsp:sp>
    <dsp:sp modelId="{B10FD17A-5DFC-914C-A3CC-57E63210360E}">
      <dsp:nvSpPr>
        <dsp:cNvPr id="0" name=""/>
        <dsp:cNvSpPr/>
      </dsp:nvSpPr>
      <dsp:spPr>
        <a:xfrm>
          <a:off x="2346197" y="4381256"/>
          <a:ext cx="1233382" cy="616691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Hu (2017)</a:t>
          </a:r>
        </a:p>
      </dsp:txBody>
      <dsp:txXfrm>
        <a:off x="2346197" y="4381256"/>
        <a:ext cx="1233382" cy="616691"/>
      </dsp:txXfrm>
    </dsp:sp>
    <dsp:sp modelId="{8FA5CB2D-B3CF-6E48-B1A7-CE6DE5938E4D}">
      <dsp:nvSpPr>
        <dsp:cNvPr id="0" name=""/>
        <dsp:cNvSpPr/>
      </dsp:nvSpPr>
      <dsp:spPr>
        <a:xfrm>
          <a:off x="3838590" y="4381256"/>
          <a:ext cx="1233382" cy="616691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Saitoh</a:t>
          </a:r>
          <a:r>
            <a:rPr lang="en-US" sz="1300" kern="1200" dirty="0"/>
            <a:t> (2017)</a:t>
          </a:r>
        </a:p>
      </dsp:txBody>
      <dsp:txXfrm>
        <a:off x="3838590" y="4381256"/>
        <a:ext cx="1233382" cy="616691"/>
      </dsp:txXfrm>
    </dsp:sp>
    <dsp:sp modelId="{A2873BE4-E01C-6D43-8D20-43FA13E27E83}">
      <dsp:nvSpPr>
        <dsp:cNvPr id="0" name=""/>
        <dsp:cNvSpPr/>
      </dsp:nvSpPr>
      <dsp:spPr>
        <a:xfrm>
          <a:off x="5330983" y="4381256"/>
          <a:ext cx="1233382" cy="616691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Jackson (2011)</a:t>
          </a:r>
        </a:p>
      </dsp:txBody>
      <dsp:txXfrm>
        <a:off x="5330983" y="4381256"/>
        <a:ext cx="1233382" cy="616691"/>
      </dsp:txXfrm>
    </dsp:sp>
    <dsp:sp modelId="{DB1F78F9-354B-404C-A6B6-20831215FB01}">
      <dsp:nvSpPr>
        <dsp:cNvPr id="0" name=""/>
        <dsp:cNvSpPr/>
      </dsp:nvSpPr>
      <dsp:spPr>
        <a:xfrm>
          <a:off x="3092393" y="3505554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 articles </a:t>
          </a:r>
          <a:r>
            <a:rPr lang="en-US" sz="1300" kern="1200" dirty="0" err="1"/>
            <a:t>exclus</a:t>
          </a:r>
          <a:r>
            <a:rPr lang="en-US" sz="1300" kern="1200" dirty="0"/>
            <a:t> (lecture </a:t>
          </a:r>
          <a:r>
            <a:rPr lang="en-US" sz="1300" kern="1200" dirty="0" err="1"/>
            <a:t>titres</a:t>
          </a:r>
          <a:r>
            <a:rPr lang="en-US" sz="1300" kern="1200" dirty="0"/>
            <a:t> et </a:t>
          </a:r>
          <a:r>
            <a:rPr lang="en-US" sz="1300" kern="1200" dirty="0" err="1"/>
            <a:t>abstraits</a:t>
          </a:r>
          <a:r>
            <a:rPr lang="en-US" sz="1300" kern="1200" dirty="0"/>
            <a:t>)</a:t>
          </a:r>
        </a:p>
      </dsp:txBody>
      <dsp:txXfrm>
        <a:off x="3092393" y="3505554"/>
        <a:ext cx="1233382" cy="616691"/>
      </dsp:txXfrm>
    </dsp:sp>
    <dsp:sp modelId="{B387CC25-F4F9-0C4B-9633-2CBAB9B12BB4}">
      <dsp:nvSpPr>
        <dsp:cNvPr id="0" name=""/>
        <dsp:cNvSpPr/>
      </dsp:nvSpPr>
      <dsp:spPr>
        <a:xfrm>
          <a:off x="5330983" y="2629853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29 articles </a:t>
          </a:r>
          <a:r>
            <a:rPr lang="en-US" sz="1300" kern="1200" dirty="0" err="1"/>
            <a:t>exclus</a:t>
          </a:r>
          <a:endParaRPr lang="en-US" sz="1300" kern="1200" dirty="0"/>
        </a:p>
      </dsp:txBody>
      <dsp:txXfrm>
        <a:off x="5330983" y="2629853"/>
        <a:ext cx="1233382" cy="616691"/>
      </dsp:txXfrm>
    </dsp:sp>
    <dsp:sp modelId="{765072FF-C112-7744-8A31-E64A57371726}">
      <dsp:nvSpPr>
        <dsp:cNvPr id="0" name=""/>
        <dsp:cNvSpPr/>
      </dsp:nvSpPr>
      <dsp:spPr>
        <a:xfrm>
          <a:off x="6823376" y="2629853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 études </a:t>
          </a:r>
          <a:r>
            <a:rPr lang="en-US" sz="1300" kern="1200" dirty="0" err="1"/>
            <a:t>en</a:t>
          </a:r>
          <a:r>
            <a:rPr lang="en-US" sz="1300" kern="1200" dirty="0"/>
            <a:t> </a:t>
          </a:r>
          <a:r>
            <a:rPr lang="en-US" sz="1300" kern="1200" dirty="0" err="1"/>
            <a:t>cours</a:t>
          </a:r>
          <a:endParaRPr lang="en-US" sz="1300" kern="1200" dirty="0"/>
        </a:p>
      </dsp:txBody>
      <dsp:txXfrm>
        <a:off x="6823376" y="2629853"/>
        <a:ext cx="1233382" cy="616691"/>
      </dsp:txXfrm>
    </dsp:sp>
    <dsp:sp modelId="{91C8DCE1-BDC4-C542-87CF-DABB69C559FF}">
      <dsp:nvSpPr>
        <dsp:cNvPr id="0" name=""/>
        <dsp:cNvSpPr/>
      </dsp:nvSpPr>
      <dsp:spPr>
        <a:xfrm>
          <a:off x="6823376" y="4381256"/>
          <a:ext cx="1233382" cy="616691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Gagneur</a:t>
          </a:r>
          <a:r>
            <a:rPr lang="en-US" sz="1300" kern="1200" dirty="0"/>
            <a:t> (2018)</a:t>
          </a:r>
        </a:p>
      </dsp:txBody>
      <dsp:txXfrm>
        <a:off x="6823376" y="4381256"/>
        <a:ext cx="1233382" cy="616691"/>
      </dsp:txXfrm>
    </dsp:sp>
    <dsp:sp modelId="{FF6503B5-15B0-3440-B220-70441AC6E494}">
      <dsp:nvSpPr>
        <dsp:cNvPr id="0" name=""/>
        <dsp:cNvSpPr/>
      </dsp:nvSpPr>
      <dsp:spPr>
        <a:xfrm>
          <a:off x="6077179" y="3505554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 article </a:t>
          </a:r>
          <a:r>
            <a:rPr lang="en-US" sz="1300" kern="1200" dirty="0" err="1"/>
            <a:t>inclus</a:t>
          </a:r>
          <a:r>
            <a:rPr lang="en-US" sz="1300" kern="1200" dirty="0"/>
            <a:t> (lecture </a:t>
          </a:r>
          <a:r>
            <a:rPr lang="en-US" sz="1300" kern="1200" dirty="0" err="1"/>
            <a:t>titres</a:t>
          </a:r>
          <a:r>
            <a:rPr lang="en-US" sz="1300" kern="1200" dirty="0"/>
            <a:t> et </a:t>
          </a:r>
          <a:r>
            <a:rPr lang="en-US" sz="1300" kern="1200" dirty="0" err="1"/>
            <a:t>absrait</a:t>
          </a:r>
          <a:r>
            <a:rPr lang="en-US" sz="1300" kern="1200" dirty="0"/>
            <a:t>)</a:t>
          </a:r>
        </a:p>
      </dsp:txBody>
      <dsp:txXfrm>
        <a:off x="6077179" y="3505554"/>
        <a:ext cx="1233382" cy="616691"/>
      </dsp:txXfrm>
    </dsp:sp>
    <dsp:sp modelId="{0943BBE2-E8D7-4144-B50F-15FE7E4AB42E}">
      <dsp:nvSpPr>
        <dsp:cNvPr id="0" name=""/>
        <dsp:cNvSpPr/>
      </dsp:nvSpPr>
      <dsp:spPr>
        <a:xfrm>
          <a:off x="4584786" y="878449"/>
          <a:ext cx="1233382" cy="61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 revue Cochrane</a:t>
          </a:r>
        </a:p>
      </dsp:txBody>
      <dsp:txXfrm>
        <a:off x="4584786" y="878449"/>
        <a:ext cx="1233382" cy="616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5C811-912F-084C-B01A-E070F1B5F09D}">
      <dsp:nvSpPr>
        <dsp:cNvPr id="0" name=""/>
        <dsp:cNvSpPr/>
      </dsp:nvSpPr>
      <dsp:spPr>
        <a:xfrm>
          <a:off x="484936" y="386"/>
          <a:ext cx="2079417" cy="1247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Rencontre en petites groupes + séance </a:t>
          </a:r>
          <a:r>
            <a:rPr lang="fr-CA" sz="1400" kern="1200" dirty="0" err="1"/>
            <a:t>intéractive</a:t>
          </a:r>
          <a:r>
            <a:rPr lang="fr-CA" sz="1400" kern="1200" dirty="0"/>
            <a:t> basée sur les principes d’entrevue </a:t>
          </a:r>
          <a:r>
            <a:rPr lang="fr-CA" sz="1400" kern="1200" dirty="0" err="1"/>
            <a:t>motivationelle</a:t>
          </a:r>
          <a:r>
            <a:rPr lang="fr-CA" sz="1400" kern="1200" dirty="0"/>
            <a:t> + info/éducation</a:t>
          </a:r>
          <a:endParaRPr lang="en-US" sz="1400" kern="1200" dirty="0"/>
        </a:p>
      </dsp:txBody>
      <dsp:txXfrm>
        <a:off x="484936" y="386"/>
        <a:ext cx="2079417" cy="1247650"/>
      </dsp:txXfrm>
    </dsp:sp>
    <dsp:sp modelId="{94EE784F-3AE5-D44A-AFA5-48E00E23E3FB}">
      <dsp:nvSpPr>
        <dsp:cNvPr id="0" name=""/>
        <dsp:cNvSpPr/>
      </dsp:nvSpPr>
      <dsp:spPr>
        <a:xfrm>
          <a:off x="2772296" y="386"/>
          <a:ext cx="2079417" cy="1247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Séance </a:t>
          </a:r>
          <a:r>
            <a:rPr lang="fr-CA" sz="1400" kern="1200" dirty="0" err="1"/>
            <a:t>intéractive</a:t>
          </a:r>
          <a:r>
            <a:rPr lang="fr-CA" sz="1400" kern="1200" dirty="0"/>
            <a:t> basée sur les principes d’entrevue </a:t>
          </a:r>
          <a:r>
            <a:rPr lang="fr-CA" sz="1400" kern="1200" dirty="0" err="1"/>
            <a:t>motivationelle</a:t>
          </a:r>
          <a:r>
            <a:rPr lang="fr-CA" sz="1400" kern="1200" dirty="0"/>
            <a:t> + info/éducation</a:t>
          </a:r>
          <a:endParaRPr lang="en-US" sz="1400" kern="1200" dirty="0"/>
        </a:p>
      </dsp:txBody>
      <dsp:txXfrm>
        <a:off x="2772296" y="386"/>
        <a:ext cx="2079417" cy="1247650"/>
      </dsp:txXfrm>
    </dsp:sp>
    <dsp:sp modelId="{E2549B5E-7111-1949-AAEF-84032320B7B5}">
      <dsp:nvSpPr>
        <dsp:cNvPr id="0" name=""/>
        <dsp:cNvSpPr/>
      </dsp:nvSpPr>
      <dsp:spPr>
        <a:xfrm>
          <a:off x="484936" y="1455978"/>
          <a:ext cx="2079417" cy="520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Info/éducation seulement</a:t>
          </a:r>
          <a:endParaRPr lang="en-US" sz="1400" kern="1200" dirty="0"/>
        </a:p>
      </dsp:txBody>
      <dsp:txXfrm>
        <a:off x="484936" y="1455978"/>
        <a:ext cx="2079417" cy="520944"/>
      </dsp:txXfrm>
    </dsp:sp>
    <dsp:sp modelId="{2997B11C-7701-6849-8263-3A0390522F35}">
      <dsp:nvSpPr>
        <dsp:cNvPr id="0" name=""/>
        <dsp:cNvSpPr/>
      </dsp:nvSpPr>
      <dsp:spPr>
        <a:xfrm>
          <a:off x="2772296" y="1455978"/>
          <a:ext cx="2079417" cy="520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Brochure informative seulement</a:t>
          </a:r>
          <a:endParaRPr lang="en-US" sz="1400" kern="1200" dirty="0"/>
        </a:p>
      </dsp:txBody>
      <dsp:txXfrm>
        <a:off x="2772296" y="1455978"/>
        <a:ext cx="2079417" cy="520944"/>
      </dsp:txXfrm>
    </dsp:sp>
    <dsp:sp modelId="{F68D953A-4C50-FE47-AE4B-4E6EC01C9559}">
      <dsp:nvSpPr>
        <dsp:cNvPr id="0" name=""/>
        <dsp:cNvSpPr/>
      </dsp:nvSpPr>
      <dsp:spPr>
        <a:xfrm>
          <a:off x="1628616" y="2184864"/>
          <a:ext cx="2079417" cy="517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Aucun intervention</a:t>
          </a:r>
          <a:endParaRPr lang="en-US" sz="1400" kern="1200" dirty="0"/>
        </a:p>
      </dsp:txBody>
      <dsp:txXfrm>
        <a:off x="1628616" y="2184864"/>
        <a:ext cx="2079417" cy="517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14470-0741-8F42-BEB4-8668B3CEDD61}">
      <dsp:nvSpPr>
        <dsp:cNvPr id="0" name=""/>
        <dsp:cNvSpPr/>
      </dsp:nvSpPr>
      <dsp:spPr>
        <a:xfrm>
          <a:off x="731" y="66856"/>
          <a:ext cx="2851359" cy="1710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Fournir l’information nécessaire de façon systématique + des ressources fiables </a:t>
          </a:r>
          <a:endParaRPr lang="en-US" sz="2300" kern="1200" dirty="0"/>
        </a:p>
      </dsp:txBody>
      <dsp:txXfrm>
        <a:off x="731" y="66856"/>
        <a:ext cx="2851359" cy="1710815"/>
      </dsp:txXfrm>
    </dsp:sp>
    <dsp:sp modelId="{38236AEF-AAC2-424E-9CD6-BD2D6E725512}">
      <dsp:nvSpPr>
        <dsp:cNvPr id="0" name=""/>
        <dsp:cNvSpPr/>
      </dsp:nvSpPr>
      <dsp:spPr>
        <a:xfrm>
          <a:off x="3137226" y="66856"/>
          <a:ext cx="2851359" cy="1710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Appliquer des techniques d’entretien motivationnelle, surtout avec les parents qui hésitent</a:t>
          </a:r>
          <a:endParaRPr lang="en-US" sz="2300" kern="1200" dirty="0"/>
        </a:p>
      </dsp:txBody>
      <dsp:txXfrm>
        <a:off x="3137226" y="66856"/>
        <a:ext cx="2851359" cy="1710815"/>
      </dsp:txXfrm>
    </dsp:sp>
    <dsp:sp modelId="{5970EBEC-039F-8247-9FF3-DD23DC6FAEA7}">
      <dsp:nvSpPr>
        <dsp:cNvPr id="0" name=""/>
        <dsp:cNvSpPr/>
      </dsp:nvSpPr>
      <dsp:spPr>
        <a:xfrm>
          <a:off x="1568978" y="2062807"/>
          <a:ext cx="2851359" cy="1710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Ne jamais manquer une opportunité pour éduquer et rappeler au parents l’importance de la vaccination</a:t>
          </a:r>
          <a:endParaRPr lang="en-US" sz="2300" kern="1200"/>
        </a:p>
      </dsp:txBody>
      <dsp:txXfrm>
        <a:off x="1568978" y="2062807"/>
        <a:ext cx="2851359" cy="1710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A9FAA-BBBE-7447-8D20-7A5B1517AE9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F475-3407-0D4F-A142-FC4EB931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deuxième</a:t>
            </a:r>
            <a:r>
              <a:rPr lang="en-US" dirty="0"/>
              <a:t> étude que je </a:t>
            </a:r>
            <a:r>
              <a:rPr lang="en-US" dirty="0" err="1"/>
              <a:t>présente</a:t>
            </a:r>
            <a:r>
              <a:rPr lang="en-US" dirty="0"/>
              <a:t> a </a:t>
            </a:r>
            <a:r>
              <a:rPr lang="en-US" dirty="0" err="1"/>
              <a:t>eu</a:t>
            </a:r>
            <a:r>
              <a:rPr lang="en-US" dirty="0"/>
              <a:t> lieu </a:t>
            </a:r>
            <a:r>
              <a:rPr lang="en-US" dirty="0" err="1"/>
              <a:t>en</a:t>
            </a:r>
            <a:r>
              <a:rPr lang="en-US" dirty="0"/>
              <a:t> chine, </a:t>
            </a:r>
            <a:r>
              <a:rPr lang="en-US" dirty="0" err="1"/>
              <a:t>ou</a:t>
            </a:r>
            <a:r>
              <a:rPr lang="en-US" dirty="0"/>
              <a:t> les </a:t>
            </a:r>
            <a:r>
              <a:rPr lang="en-US" dirty="0" err="1"/>
              <a:t>chercheurs</a:t>
            </a:r>
            <a:r>
              <a:rPr lang="en-US" dirty="0"/>
              <a:t> on </a:t>
            </a:r>
            <a:r>
              <a:rPr lang="en-US" dirty="0" err="1"/>
              <a:t>testé</a:t>
            </a:r>
            <a:r>
              <a:rPr lang="en-US" dirty="0"/>
              <a:t> </a:t>
            </a:r>
            <a:r>
              <a:rPr lang="en-US" dirty="0" err="1"/>
              <a:t>l’efficacité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intervention </a:t>
            </a:r>
            <a:r>
              <a:rPr lang="fr-CA" dirty="0"/>
              <a:t>éducative anténatale sur une assez grande échantillon de 1252 femmes enceintes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2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résultats</a:t>
            </a:r>
            <a:r>
              <a:rPr lang="en-US" dirty="0"/>
              <a:t> de </a:t>
            </a:r>
            <a:r>
              <a:rPr lang="en-US" dirty="0" err="1"/>
              <a:t>l’étude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très </a:t>
            </a:r>
            <a:r>
              <a:rPr lang="en-US" dirty="0" err="1"/>
              <a:t>prometteurs</a:t>
            </a:r>
            <a:r>
              <a:rPr lang="en-US" dirty="0"/>
              <a:t>, avec un odds ratio de 3.4 pour </a:t>
            </a:r>
            <a:r>
              <a:rPr lang="en-US" dirty="0" err="1"/>
              <a:t>l’immunization</a:t>
            </a:r>
            <a:r>
              <a:rPr lang="en-US" dirty="0"/>
              <a:t> </a:t>
            </a:r>
            <a:r>
              <a:rPr lang="en-US" dirty="0" err="1"/>
              <a:t>complète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12 </a:t>
            </a:r>
            <a:r>
              <a:rPr lang="en-US" dirty="0" err="1"/>
              <a:t>mois</a:t>
            </a:r>
            <a:r>
              <a:rPr lang="en-US" dirty="0"/>
              <a:t>, et un odds ratio de 2.3 pour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complété</a:t>
            </a:r>
            <a:r>
              <a:rPr lang="en-US" dirty="0"/>
              <a:t> les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le </a:t>
            </a:r>
            <a:r>
              <a:rPr lang="en-US" dirty="0" err="1"/>
              <a:t>calendrier</a:t>
            </a:r>
            <a:r>
              <a:rPr lang="en-US" dirty="0"/>
              <a:t> </a:t>
            </a:r>
            <a:r>
              <a:rPr lang="en-US" dirty="0" err="1"/>
              <a:t>prévu</a:t>
            </a:r>
            <a:r>
              <a:rPr lang="en-US" dirty="0"/>
              <a:t>, </a:t>
            </a:r>
            <a:r>
              <a:rPr lang="en-US" dirty="0" err="1"/>
              <a:t>donc</a:t>
            </a:r>
            <a:r>
              <a:rPr lang="en-US" dirty="0"/>
              <a:t> avec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très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délais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analysant</a:t>
            </a:r>
            <a:r>
              <a:rPr lang="en-US" dirty="0"/>
              <a:t> </a:t>
            </a:r>
            <a:r>
              <a:rPr lang="en-US" dirty="0" err="1"/>
              <a:t>l’article</a:t>
            </a:r>
            <a:r>
              <a:rPr lang="en-US" dirty="0"/>
              <a:t> on </a:t>
            </a:r>
            <a:r>
              <a:rPr lang="en-US" dirty="0" err="1"/>
              <a:t>peut</a:t>
            </a:r>
            <a:r>
              <a:rPr lang="en-US" dirty="0"/>
              <a:t> dire </a:t>
            </a:r>
            <a:r>
              <a:rPr lang="en-US" dirty="0" err="1"/>
              <a:t>qu’une</a:t>
            </a:r>
            <a:r>
              <a:rPr lang="en-US" dirty="0"/>
              <a:t> de </a:t>
            </a:r>
            <a:r>
              <a:rPr lang="en-US" dirty="0" err="1"/>
              <a:t>ses</a:t>
            </a:r>
            <a:r>
              <a:rPr lang="en-US" dirty="0"/>
              <a:t> forces </a:t>
            </a:r>
            <a:r>
              <a:rPr lang="en-US" dirty="0" err="1"/>
              <a:t>c’était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échantillon</a:t>
            </a:r>
            <a:r>
              <a:rPr lang="en-US" dirty="0"/>
              <a:t> de </a:t>
            </a:r>
            <a:r>
              <a:rPr lang="en-US" dirty="0" err="1"/>
              <a:t>grande</a:t>
            </a:r>
            <a:r>
              <a:rPr lang="en-US" dirty="0"/>
              <a:t> taille, et </a:t>
            </a:r>
            <a:r>
              <a:rPr lang="en-US" dirty="0" err="1"/>
              <a:t>aussi</a:t>
            </a:r>
            <a:r>
              <a:rPr lang="en-US" dirty="0"/>
              <a:t> le fait que </a:t>
            </a:r>
            <a:r>
              <a:rPr lang="en-US" dirty="0" err="1"/>
              <a:t>l’intervention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relativement</a:t>
            </a:r>
            <a:r>
              <a:rPr lang="en-US" dirty="0"/>
              <a:t> </a:t>
            </a:r>
            <a:r>
              <a:rPr lang="en-US" dirty="0" err="1"/>
              <a:t>courte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15 minutes,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imaginer </a:t>
            </a:r>
            <a:r>
              <a:rPr lang="en-US" dirty="0" err="1"/>
              <a:t>rentre</a:t>
            </a:r>
            <a:r>
              <a:rPr lang="en-US" dirty="0"/>
              <a:t> dans </a:t>
            </a:r>
            <a:r>
              <a:rPr lang="en-US" dirty="0" err="1"/>
              <a:t>nos</a:t>
            </a:r>
            <a:r>
              <a:rPr lang="en-US" dirty="0"/>
              <a:t> RV de 30 minutes, par </a:t>
            </a:r>
            <a:r>
              <a:rPr lang="en-US" dirty="0" err="1"/>
              <a:t>exemple</a:t>
            </a:r>
            <a:r>
              <a:rPr lang="en-US" dirty="0"/>
              <a:t>. </a:t>
            </a:r>
          </a:p>
          <a:p>
            <a:r>
              <a:rPr lang="en-US" dirty="0"/>
              <a:t>Une des </a:t>
            </a:r>
            <a:r>
              <a:rPr lang="en-US" dirty="0" err="1"/>
              <a:t>limites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de </a:t>
            </a:r>
            <a:r>
              <a:rPr lang="en-US" dirty="0" err="1"/>
              <a:t>l’étude</a:t>
            </a:r>
            <a:r>
              <a:rPr lang="en-US" dirty="0"/>
              <a:t> </a:t>
            </a:r>
            <a:r>
              <a:rPr lang="en-US" dirty="0" err="1"/>
              <a:t>c’était</a:t>
            </a:r>
            <a:r>
              <a:rPr lang="en-US" dirty="0"/>
              <a:t> le très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pertes</a:t>
            </a:r>
            <a:r>
              <a:rPr lang="en-US" dirty="0"/>
              <a:t> au </a:t>
            </a:r>
            <a:r>
              <a:rPr lang="en-US" dirty="0" err="1"/>
              <a:t>suivi</a:t>
            </a:r>
            <a:r>
              <a:rPr lang="en-US" dirty="0"/>
              <a:t>, </a:t>
            </a:r>
            <a:r>
              <a:rPr lang="en-US" dirty="0" err="1"/>
              <a:t>donc</a:t>
            </a:r>
            <a:r>
              <a:rPr lang="en-US" dirty="0"/>
              <a:t> 29% des participants. la proportion et les </a:t>
            </a:r>
            <a:r>
              <a:rPr lang="en-US" dirty="0" err="1"/>
              <a:t>caractéristiques</a:t>
            </a:r>
            <a:r>
              <a:rPr lang="en-US" dirty="0"/>
              <a:t> </a:t>
            </a:r>
            <a:r>
              <a:rPr lang="en-US" dirty="0" err="1"/>
              <a:t>démographiques</a:t>
            </a:r>
            <a:r>
              <a:rPr lang="en-US" dirty="0"/>
              <a:t> des </a:t>
            </a:r>
            <a:r>
              <a:rPr lang="en-US" dirty="0" err="1"/>
              <a:t>sujets</a:t>
            </a:r>
            <a:r>
              <a:rPr lang="en-US" dirty="0"/>
              <a:t> perdus </a:t>
            </a:r>
            <a:r>
              <a:rPr lang="en-US" dirty="0" err="1"/>
              <a:t>étaient</a:t>
            </a:r>
            <a:r>
              <a:rPr lang="en-US" dirty="0"/>
              <a:t> très </a:t>
            </a:r>
            <a:r>
              <a:rPr lang="en-US" dirty="0" err="1"/>
              <a:t>similaires</a:t>
            </a:r>
            <a:r>
              <a:rPr lang="en-US" dirty="0"/>
              <a:t> pour le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l’intervention</a:t>
            </a:r>
            <a:r>
              <a:rPr lang="en-US" dirty="0"/>
              <a:t> et le </a:t>
            </a:r>
            <a:r>
              <a:rPr lang="en-US" dirty="0" err="1"/>
              <a:t>contrôle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ca </a:t>
            </a:r>
            <a:r>
              <a:rPr lang="en-US" dirty="0" err="1"/>
              <a:t>n’élimine</a:t>
            </a:r>
            <a:r>
              <a:rPr lang="en-US" dirty="0"/>
              <a:t> pas la </a:t>
            </a:r>
            <a:r>
              <a:rPr lang="en-US" dirty="0" err="1"/>
              <a:t>possibilité</a:t>
            </a:r>
            <a:r>
              <a:rPr lang="en-US" dirty="0"/>
              <a:t> que il y a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introduction de </a:t>
            </a:r>
            <a:r>
              <a:rPr lang="en-US" dirty="0" err="1"/>
              <a:t>biais</a:t>
            </a:r>
            <a:r>
              <a:rPr lang="en-US" dirty="0"/>
              <a:t> de selection,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mettons</a:t>
            </a:r>
            <a:r>
              <a:rPr lang="en-US" dirty="0"/>
              <a:t> par ex. Les </a:t>
            </a:r>
            <a:r>
              <a:rPr lang="en-US" dirty="0" err="1"/>
              <a:t>mères</a:t>
            </a:r>
            <a:r>
              <a:rPr lang="en-US" dirty="0"/>
              <a:t> perdus au </a:t>
            </a: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intéréssés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motivés</a:t>
            </a:r>
            <a:r>
              <a:rPr lang="en-US" dirty="0"/>
              <a:t> par la vaccination, et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incliné</a:t>
            </a:r>
            <a:r>
              <a:rPr lang="en-US" dirty="0"/>
              <a:t> de donner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enfants.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prochain article que je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présente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un ECR fait au </a:t>
            </a:r>
            <a:r>
              <a:rPr lang="en-US" dirty="0" err="1"/>
              <a:t>Japon</a:t>
            </a:r>
            <a:r>
              <a:rPr lang="en-US" dirty="0"/>
              <a:t> avec 188 femmes enceintes. Les </a:t>
            </a:r>
            <a:r>
              <a:rPr lang="en-US" dirty="0" err="1"/>
              <a:t>chercheurs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testé</a:t>
            </a:r>
            <a:r>
              <a:rPr lang="en-US" dirty="0"/>
              <a:t> un ”stepwise intervention”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anglais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intervention par étapes, qui </a:t>
            </a:r>
            <a:r>
              <a:rPr lang="en-US" dirty="0" err="1"/>
              <a:t>consistait</a:t>
            </a:r>
            <a:r>
              <a:rPr lang="en-US" dirty="0"/>
              <a:t> de trois séances </a:t>
            </a:r>
            <a:r>
              <a:rPr lang="en-US" dirty="0" err="1"/>
              <a:t>éducatives</a:t>
            </a:r>
            <a:r>
              <a:rPr lang="en-US" dirty="0"/>
              <a:t> de 5 minutes </a:t>
            </a:r>
            <a:r>
              <a:rPr lang="en-US" dirty="0" err="1"/>
              <a:t>chacun</a:t>
            </a:r>
            <a:r>
              <a:rPr lang="en-US" dirty="0"/>
              <a:t>, </a:t>
            </a:r>
            <a:r>
              <a:rPr lang="en-US" dirty="0" err="1"/>
              <a:t>à</a:t>
            </a:r>
            <a:r>
              <a:rPr lang="en-US" dirty="0"/>
              <a:t> 34-36 </a:t>
            </a:r>
            <a:r>
              <a:rPr lang="en-US" dirty="0" err="1"/>
              <a:t>semaines</a:t>
            </a:r>
            <a:r>
              <a:rPr lang="en-US" dirty="0"/>
              <a:t> de </a:t>
            </a:r>
            <a:r>
              <a:rPr lang="en-US" dirty="0" err="1"/>
              <a:t>grossesse</a:t>
            </a:r>
            <a:r>
              <a:rPr lang="en-US" dirty="0"/>
              <a:t>, </a:t>
            </a:r>
            <a:r>
              <a:rPr lang="en-US" dirty="0" err="1"/>
              <a:t>immédiatement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post partum, et un </a:t>
            </a:r>
            <a:r>
              <a:rPr lang="en-US" dirty="0" err="1"/>
              <a:t>mois</a:t>
            </a:r>
            <a:r>
              <a:rPr lang="en-US" dirty="0"/>
              <a:t> post partum.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étaient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convaincantes</a:t>
            </a:r>
            <a:r>
              <a:rPr lang="en-US" dirty="0"/>
              <a:t> que </a:t>
            </a:r>
            <a:r>
              <a:rPr lang="en-US" dirty="0" err="1"/>
              <a:t>l’étude</a:t>
            </a:r>
            <a:r>
              <a:rPr lang="en-US" dirty="0"/>
              <a:t> </a:t>
            </a:r>
            <a:r>
              <a:rPr lang="en-US" dirty="0" err="1"/>
              <a:t>précedante</a:t>
            </a:r>
            <a:r>
              <a:rPr lang="en-US" dirty="0"/>
              <a:t>, avec </a:t>
            </a:r>
            <a:r>
              <a:rPr lang="en-US" dirty="0" err="1"/>
              <a:t>aucune</a:t>
            </a:r>
            <a:r>
              <a:rPr lang="en-US" dirty="0"/>
              <a:t> </a:t>
            </a:r>
            <a:r>
              <a:rPr lang="en-US" dirty="0" err="1"/>
              <a:t>différence</a:t>
            </a:r>
            <a:r>
              <a:rPr lang="en-US" dirty="0"/>
              <a:t> </a:t>
            </a:r>
            <a:r>
              <a:rPr lang="en-US" dirty="0" err="1"/>
              <a:t>statistiquement</a:t>
            </a:r>
            <a:r>
              <a:rPr lang="en-US" dirty="0"/>
              <a:t> </a:t>
            </a:r>
            <a:r>
              <a:rPr lang="en-US" dirty="0" err="1"/>
              <a:t>significatif</a:t>
            </a:r>
            <a:r>
              <a:rPr lang="en-US" dirty="0"/>
              <a:t> pour les 5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étudiés</a:t>
            </a:r>
            <a:r>
              <a:rPr lang="en-US" dirty="0"/>
              <a:t> </a:t>
            </a:r>
            <a:r>
              <a:rPr lang="en-US" dirty="0" err="1"/>
              <a:t>sauf</a:t>
            </a:r>
            <a:r>
              <a:rPr lang="en-US" dirty="0"/>
              <a:t> le DTaP-polio, et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démontrer</a:t>
            </a:r>
            <a:r>
              <a:rPr lang="en-US" dirty="0"/>
              <a:t> </a:t>
            </a:r>
            <a:r>
              <a:rPr lang="en-US" dirty="0" err="1"/>
              <a:t>seulement</a:t>
            </a:r>
            <a:r>
              <a:rPr lang="en-US" dirty="0"/>
              <a:t> dans </a:t>
            </a:r>
            <a:r>
              <a:rPr lang="en-US" dirty="0" err="1"/>
              <a:t>l’analyse</a:t>
            </a:r>
            <a:r>
              <a:rPr lang="en-US" dirty="0"/>
              <a:t> par intention de </a:t>
            </a:r>
            <a:r>
              <a:rPr lang="en-US" dirty="0" err="1"/>
              <a:t>traiter</a:t>
            </a:r>
            <a:r>
              <a:rPr lang="en-US" dirty="0"/>
              <a:t> et non pas dans </a:t>
            </a:r>
            <a:r>
              <a:rPr lang="en-US" dirty="0" err="1"/>
              <a:t>l’analyse</a:t>
            </a:r>
            <a:r>
              <a:rPr lang="en-US" dirty="0"/>
              <a:t> per </a:t>
            </a:r>
            <a:r>
              <a:rPr lang="en-US" dirty="0" err="1"/>
              <a:t>protocole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analysé</a:t>
            </a:r>
            <a:r>
              <a:rPr lang="en-US" dirty="0"/>
              <a:t> </a:t>
            </a:r>
            <a:r>
              <a:rPr lang="en-US" dirty="0" err="1"/>
              <a:t>l’effet</a:t>
            </a:r>
            <a:r>
              <a:rPr lang="en-US" dirty="0"/>
              <a:t> sur </a:t>
            </a:r>
            <a:r>
              <a:rPr lang="en-US" dirty="0" err="1"/>
              <a:t>l’adhérence</a:t>
            </a:r>
            <a:r>
              <a:rPr lang="en-US" dirty="0"/>
              <a:t> au </a:t>
            </a:r>
            <a:r>
              <a:rPr lang="en-US" dirty="0" err="1"/>
              <a:t>calendrier</a:t>
            </a:r>
            <a:r>
              <a:rPr lang="en-US" dirty="0"/>
              <a:t>, qui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techniquement</a:t>
            </a:r>
            <a:r>
              <a:rPr lang="en-US" dirty="0"/>
              <a:t> </a:t>
            </a:r>
            <a:r>
              <a:rPr lang="en-US" dirty="0" err="1"/>
              <a:t>statistiquement</a:t>
            </a:r>
            <a:r>
              <a:rPr lang="en-US" dirty="0"/>
              <a:t> </a:t>
            </a:r>
            <a:r>
              <a:rPr lang="en-US" dirty="0" err="1"/>
              <a:t>significatif</a:t>
            </a:r>
            <a:r>
              <a:rPr lang="en-US" dirty="0"/>
              <a:t> pour 3 des 5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étudiés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par </a:t>
            </a:r>
            <a:r>
              <a:rPr lang="en-US" dirty="0" err="1"/>
              <a:t>contre</a:t>
            </a:r>
            <a:r>
              <a:rPr lang="en-US" dirty="0"/>
              <a:t>, </a:t>
            </a:r>
            <a:r>
              <a:rPr lang="en-US" dirty="0" err="1"/>
              <a:t>quand</a:t>
            </a:r>
            <a:r>
              <a:rPr lang="en-US" dirty="0"/>
              <a:t> on </a:t>
            </a:r>
            <a:r>
              <a:rPr lang="en-US" dirty="0" err="1"/>
              <a:t>regarde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plus </a:t>
            </a:r>
            <a:r>
              <a:rPr lang="en-US" dirty="0" err="1"/>
              <a:t>proche</a:t>
            </a:r>
            <a:r>
              <a:rPr lang="en-US" dirty="0"/>
              <a:t>, </a:t>
            </a:r>
            <a:r>
              <a:rPr lang="en-US" dirty="0" err="1"/>
              <a:t>sauf</a:t>
            </a:r>
            <a:r>
              <a:rPr lang="en-US" dirty="0"/>
              <a:t> pour le DTaP, la </a:t>
            </a:r>
            <a:r>
              <a:rPr lang="en-US" dirty="0" err="1"/>
              <a:t>différence</a:t>
            </a:r>
            <a:r>
              <a:rPr lang="en-US" dirty="0"/>
              <a:t> </a:t>
            </a:r>
            <a:r>
              <a:rPr lang="en-US" dirty="0" err="1"/>
              <a:t>moyenne</a:t>
            </a:r>
            <a:r>
              <a:rPr lang="en-US" dirty="0"/>
              <a:t> dans le temps </a:t>
            </a:r>
            <a:r>
              <a:rPr lang="en-US" dirty="0" err="1"/>
              <a:t>où</a:t>
            </a:r>
            <a:r>
              <a:rPr lang="en-US" dirty="0"/>
              <a:t> les enfants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reçu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doses </a:t>
            </a:r>
            <a:r>
              <a:rPr lang="en-US" dirty="0" err="1"/>
              <a:t>était</a:t>
            </a:r>
            <a:r>
              <a:rPr lang="en-US" dirty="0"/>
              <a:t> très petit, et ne </a:t>
            </a:r>
            <a:r>
              <a:rPr lang="en-US" dirty="0" err="1"/>
              <a:t>pourrait</a:t>
            </a:r>
            <a:r>
              <a:rPr lang="en-US" dirty="0"/>
              <a:t> pas </a:t>
            </a:r>
            <a:r>
              <a:rPr lang="en-US" dirty="0" err="1"/>
              <a:t>vraiment</a:t>
            </a:r>
            <a:r>
              <a:rPr lang="en-US" dirty="0"/>
              <a:t> le </a:t>
            </a:r>
            <a:r>
              <a:rPr lang="en-US" dirty="0" err="1"/>
              <a:t>considérer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cliniquement</a:t>
            </a:r>
            <a:r>
              <a:rPr lang="en-US" dirty="0"/>
              <a:t> </a:t>
            </a:r>
            <a:r>
              <a:rPr lang="en-US" dirty="0" err="1"/>
              <a:t>significatif</a:t>
            </a:r>
            <a:r>
              <a:rPr lang="en-US" dirty="0"/>
              <a:t> (genre </a:t>
            </a:r>
            <a:r>
              <a:rPr lang="en-US" dirty="0" err="1"/>
              <a:t>moins</a:t>
            </a:r>
            <a:r>
              <a:rPr lang="en-US" dirty="0"/>
              <a:t> de 3 </a:t>
            </a:r>
            <a:r>
              <a:rPr lang="en-US" dirty="0" err="1"/>
              <a:t>à</a:t>
            </a:r>
            <a:r>
              <a:rPr lang="en-US" dirty="0"/>
              <a:t> 4 </a:t>
            </a:r>
            <a:r>
              <a:rPr lang="en-US" dirty="0" err="1"/>
              <a:t>jours</a:t>
            </a:r>
            <a:r>
              <a:rPr lang="en-US" dirty="0"/>
              <a:t> </a:t>
            </a:r>
            <a:r>
              <a:rPr lang="en-US" dirty="0" err="1"/>
              <a:t>poour</a:t>
            </a:r>
            <a:r>
              <a:rPr lang="en-US" dirty="0"/>
              <a:t> la </a:t>
            </a:r>
            <a:r>
              <a:rPr lang="en-US" dirty="0" err="1"/>
              <a:t>plupart</a:t>
            </a:r>
            <a:r>
              <a:rPr lang="en-US" dirty="0"/>
              <a:t>) la </a:t>
            </a:r>
            <a:r>
              <a:rPr lang="en-US" dirty="0" err="1"/>
              <a:t>seule</a:t>
            </a:r>
            <a:r>
              <a:rPr lang="en-US" dirty="0"/>
              <a:t> exception encore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le DTAP, </a:t>
            </a:r>
            <a:r>
              <a:rPr lang="en-US" dirty="0" err="1"/>
              <a:t>ou</a:t>
            </a:r>
            <a:r>
              <a:rPr lang="en-US" dirty="0"/>
              <a:t> on </a:t>
            </a:r>
            <a:r>
              <a:rPr lang="en-US" dirty="0" err="1"/>
              <a:t>voyait</a:t>
            </a:r>
            <a:r>
              <a:rPr lang="en-US" dirty="0"/>
              <a:t> des differences </a:t>
            </a:r>
            <a:r>
              <a:rPr lang="en-US" dirty="0" err="1"/>
              <a:t>d’à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près</a:t>
            </a:r>
            <a:r>
              <a:rPr lang="en-US" dirty="0"/>
              <a:t> 10 </a:t>
            </a:r>
            <a:r>
              <a:rPr lang="en-US" dirty="0" err="1"/>
              <a:t>jours</a:t>
            </a:r>
            <a:r>
              <a:rPr lang="en-US" dirty="0"/>
              <a:t> pour la </a:t>
            </a:r>
            <a:r>
              <a:rPr lang="en-US" dirty="0" err="1"/>
              <a:t>premi</a:t>
            </a:r>
            <a:r>
              <a:rPr lang="en-US" dirty="0"/>
              <a:t>`´re et </a:t>
            </a:r>
            <a:r>
              <a:rPr lang="en-US" dirty="0" err="1"/>
              <a:t>deuxième</a:t>
            </a:r>
            <a:r>
              <a:rPr lang="en-US" dirty="0"/>
              <a:t> dose, et </a:t>
            </a:r>
            <a:r>
              <a:rPr lang="en-US" dirty="0" err="1"/>
              <a:t>presque</a:t>
            </a:r>
            <a:r>
              <a:rPr lang="en-US" dirty="0"/>
              <a:t> 5 </a:t>
            </a:r>
            <a:r>
              <a:rPr lang="en-US" dirty="0" err="1"/>
              <a:t>jours</a:t>
            </a:r>
            <a:r>
              <a:rPr lang="en-US" dirty="0"/>
              <a:t> pour la </a:t>
            </a:r>
            <a:r>
              <a:rPr lang="en-US" dirty="0" err="1"/>
              <a:t>troisieme</a:t>
            </a:r>
            <a:r>
              <a:rPr lang="en-US" dirty="0"/>
              <a:t> dose,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beaucoup plus </a:t>
            </a:r>
            <a:r>
              <a:rPr lang="en-US" dirty="0" err="1"/>
              <a:t>cliniquement</a:t>
            </a:r>
            <a:r>
              <a:rPr lang="en-US" dirty="0"/>
              <a:t> </a:t>
            </a:r>
            <a:r>
              <a:rPr lang="en-US" dirty="0" err="1"/>
              <a:t>significatif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Encore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fois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des forces </a:t>
            </a:r>
            <a:r>
              <a:rPr lang="en-US" sz="1800" dirty="0" err="1"/>
              <a:t>c’était</a:t>
            </a:r>
            <a:r>
              <a:rPr lang="en-US" sz="1800" dirty="0"/>
              <a:t> la </a:t>
            </a:r>
            <a:r>
              <a:rPr lang="en-US" sz="1800" dirty="0" err="1"/>
              <a:t>simplicité</a:t>
            </a:r>
            <a:r>
              <a:rPr lang="en-US" sz="1800" dirty="0"/>
              <a:t> de </a:t>
            </a:r>
            <a:r>
              <a:rPr lang="en-US" sz="1800" dirty="0" err="1"/>
              <a:t>l’intervention</a:t>
            </a:r>
            <a:r>
              <a:rPr lang="en-US" sz="1800" dirty="0"/>
              <a:t>, qui </a:t>
            </a:r>
            <a:r>
              <a:rPr lang="en-US" sz="1800" dirty="0" err="1"/>
              <a:t>serait</a:t>
            </a:r>
            <a:r>
              <a:rPr lang="en-US" sz="1800" dirty="0"/>
              <a:t> </a:t>
            </a:r>
            <a:r>
              <a:rPr lang="en-US" sz="1800" dirty="0" err="1"/>
              <a:t>assez</a:t>
            </a:r>
            <a:r>
              <a:rPr lang="en-US" sz="1800" dirty="0"/>
              <a:t> facile </a:t>
            </a:r>
            <a:r>
              <a:rPr lang="en-US" sz="1800" dirty="0" err="1"/>
              <a:t>d’intégrer</a:t>
            </a:r>
            <a:r>
              <a:rPr lang="en-US" sz="1800" dirty="0"/>
              <a:t> dans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visite</a:t>
            </a:r>
            <a:r>
              <a:rPr lang="en-US" sz="1800" dirty="0"/>
              <a:t> </a:t>
            </a:r>
            <a:r>
              <a:rPr lang="en-US" sz="1800" dirty="0" err="1"/>
              <a:t>clinique</a:t>
            </a:r>
            <a:r>
              <a:rPr lang="en-US" sz="1800" dirty="0"/>
              <a:t> </a:t>
            </a:r>
            <a:r>
              <a:rPr lang="en-US" sz="1800" dirty="0" err="1"/>
              <a:t>typique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L’étude</a:t>
            </a:r>
            <a:r>
              <a:rPr lang="en-US" sz="1800" dirty="0"/>
              <a:t> </a:t>
            </a:r>
            <a:r>
              <a:rPr lang="en-US" sz="1800" dirty="0" err="1"/>
              <a:t>avait</a:t>
            </a:r>
            <a:r>
              <a:rPr lang="en-US" sz="1800" dirty="0"/>
              <a:t> </a:t>
            </a:r>
            <a:r>
              <a:rPr lang="en-US" sz="1800" dirty="0" err="1"/>
              <a:t>plusieurs</a:t>
            </a:r>
            <a:r>
              <a:rPr lang="en-US" sz="1800" dirty="0"/>
              <a:t> limitations par </a:t>
            </a:r>
            <a:r>
              <a:rPr lang="en-US" sz="1800" dirty="0" err="1"/>
              <a:t>contre</a:t>
            </a:r>
            <a:r>
              <a:rPr lang="en-US" sz="1800" dirty="0"/>
              <a:t>, de un la petite taille de </a:t>
            </a:r>
            <a:r>
              <a:rPr lang="en-US" sz="1800" dirty="0" err="1"/>
              <a:t>l’échantillon</a:t>
            </a:r>
            <a:r>
              <a:rPr lang="en-US" sz="1800" dirty="0"/>
              <a:t>, le fait que </a:t>
            </a:r>
            <a:r>
              <a:rPr lang="en-US" sz="1800" dirty="0" err="1"/>
              <a:t>certains</a:t>
            </a:r>
            <a:r>
              <a:rPr lang="en-US" sz="1800" dirty="0"/>
              <a:t> des </a:t>
            </a:r>
            <a:r>
              <a:rPr lang="en-US" sz="1800" dirty="0" err="1"/>
              <a:t>résultats</a:t>
            </a:r>
            <a:r>
              <a:rPr lang="en-US" sz="1800" dirty="0"/>
              <a:t> </a:t>
            </a:r>
            <a:r>
              <a:rPr lang="en-US" sz="1800" dirty="0" err="1"/>
              <a:t>rapportés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</a:t>
            </a:r>
            <a:r>
              <a:rPr lang="en-US" sz="1800" dirty="0" err="1"/>
              <a:t>étant</a:t>
            </a:r>
            <a:r>
              <a:rPr lang="en-US" sz="1800" dirty="0"/>
              <a:t> </a:t>
            </a:r>
            <a:r>
              <a:rPr lang="en-US" sz="1800" dirty="0" err="1"/>
              <a:t>statistiquement</a:t>
            </a:r>
            <a:r>
              <a:rPr lang="en-US" sz="1800" dirty="0"/>
              <a:t> </a:t>
            </a:r>
            <a:r>
              <a:rPr lang="en-US" sz="1800" dirty="0" err="1"/>
              <a:t>significatifs</a:t>
            </a:r>
            <a:r>
              <a:rPr lang="en-US" sz="1800" dirty="0"/>
              <a:t> </a:t>
            </a:r>
            <a:r>
              <a:rPr lang="en-US" sz="1800" dirty="0" err="1"/>
              <a:t>étaient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réalité</a:t>
            </a:r>
            <a:r>
              <a:rPr lang="en-US" sz="1800" dirty="0"/>
              <a:t> </a:t>
            </a:r>
            <a:r>
              <a:rPr lang="en-US" sz="1800" dirty="0" err="1"/>
              <a:t>peu</a:t>
            </a:r>
            <a:r>
              <a:rPr lang="en-US" sz="1800" dirty="0"/>
              <a:t> </a:t>
            </a:r>
            <a:r>
              <a:rPr lang="en-US" sz="1800" dirty="0" err="1"/>
              <a:t>significatif</a:t>
            </a:r>
            <a:r>
              <a:rPr lang="en-US" sz="1800" dirty="0"/>
              <a:t> </a:t>
            </a:r>
            <a:r>
              <a:rPr lang="en-US" sz="1800" dirty="0" err="1"/>
              <a:t>cliniquement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on </a:t>
            </a:r>
            <a:r>
              <a:rPr lang="en-US" sz="1800" dirty="0" err="1"/>
              <a:t>vient</a:t>
            </a:r>
            <a:r>
              <a:rPr lang="en-US" sz="1800" dirty="0"/>
              <a:t> de le dire, et </a:t>
            </a:r>
            <a:r>
              <a:rPr lang="en-US" sz="1800" dirty="0" err="1"/>
              <a:t>aussi</a:t>
            </a:r>
            <a:r>
              <a:rPr lang="en-US" sz="1800" dirty="0"/>
              <a:t> la </a:t>
            </a:r>
            <a:r>
              <a:rPr lang="en-US" sz="1800" dirty="0" err="1"/>
              <a:t>validité</a:t>
            </a:r>
            <a:r>
              <a:rPr lang="en-US" sz="1800" dirty="0"/>
              <a:t> </a:t>
            </a:r>
            <a:r>
              <a:rPr lang="en-US" sz="1800" dirty="0" err="1"/>
              <a:t>externe</a:t>
            </a:r>
            <a:r>
              <a:rPr lang="en-US" sz="1800" dirty="0"/>
              <a:t> que je </a:t>
            </a:r>
            <a:r>
              <a:rPr lang="en-US" sz="1800" dirty="0" err="1"/>
              <a:t>trouvait</a:t>
            </a:r>
            <a:r>
              <a:rPr lang="en-US" sz="1800" dirty="0"/>
              <a:t> </a:t>
            </a:r>
            <a:r>
              <a:rPr lang="en-US" sz="1800" dirty="0" err="1"/>
              <a:t>assez</a:t>
            </a:r>
            <a:r>
              <a:rPr lang="en-US" sz="1800" dirty="0"/>
              <a:t> </a:t>
            </a:r>
            <a:r>
              <a:rPr lang="en-US" sz="1800" dirty="0" err="1"/>
              <a:t>limité</a:t>
            </a:r>
            <a:r>
              <a:rPr lang="en-US" sz="1800" dirty="0"/>
              <a:t> pour deux raisons, </a:t>
            </a:r>
            <a:r>
              <a:rPr lang="en-US" sz="1800" dirty="0" err="1"/>
              <a:t>premièrement</a:t>
            </a:r>
            <a:r>
              <a:rPr lang="en-US" sz="1800" dirty="0"/>
              <a:t> au </a:t>
            </a:r>
            <a:r>
              <a:rPr lang="en-US" sz="1800" dirty="0" err="1"/>
              <a:t>japon</a:t>
            </a:r>
            <a:r>
              <a:rPr lang="en-US" sz="1800" dirty="0"/>
              <a:t> les politiques </a:t>
            </a:r>
            <a:r>
              <a:rPr lang="en-US" sz="1800" dirty="0" err="1"/>
              <a:t>sont</a:t>
            </a:r>
            <a:r>
              <a:rPr lang="en-US" sz="1800" dirty="0"/>
              <a:t> très </a:t>
            </a:r>
            <a:r>
              <a:rPr lang="en-US" sz="1800" dirty="0" err="1"/>
              <a:t>différents</a:t>
            </a:r>
            <a:r>
              <a:rPr lang="en-US" sz="1800" dirty="0"/>
              <a:t> que les </a:t>
            </a:r>
            <a:r>
              <a:rPr lang="en-US" sz="1800" dirty="0" err="1"/>
              <a:t>notres</a:t>
            </a:r>
            <a:r>
              <a:rPr lang="en-US" sz="1800" dirty="0"/>
              <a:t>, avec </a:t>
            </a:r>
            <a:r>
              <a:rPr lang="en-US" sz="1800" dirty="0" err="1"/>
              <a:t>certains</a:t>
            </a:r>
            <a:r>
              <a:rPr lang="en-US" sz="1800" dirty="0"/>
              <a:t> </a:t>
            </a:r>
            <a:r>
              <a:rPr lang="en-US" sz="1800" dirty="0" err="1"/>
              <a:t>vaccins</a:t>
            </a:r>
            <a:r>
              <a:rPr lang="en-US" sz="1800" dirty="0"/>
              <a:t> </a:t>
            </a:r>
            <a:r>
              <a:rPr lang="en-US" sz="1800" dirty="0" err="1"/>
              <a:t>étant</a:t>
            </a:r>
            <a:r>
              <a:rPr lang="en-US" sz="1800" dirty="0"/>
              <a:t> </a:t>
            </a:r>
            <a:r>
              <a:rPr lang="en-US" sz="1800" dirty="0" err="1"/>
              <a:t>obligatoires</a:t>
            </a:r>
            <a:r>
              <a:rPr lang="en-US" sz="1800" dirty="0"/>
              <a:t> qui </a:t>
            </a:r>
            <a:r>
              <a:rPr lang="en-US" sz="1800" dirty="0" err="1"/>
              <a:t>donne</a:t>
            </a:r>
            <a:r>
              <a:rPr lang="en-US" sz="1800" dirty="0"/>
              <a:t> </a:t>
            </a:r>
            <a:r>
              <a:rPr lang="en-US" sz="1800" dirty="0" err="1"/>
              <a:t>peut</a:t>
            </a:r>
            <a:r>
              <a:rPr lang="en-US" sz="1800" dirty="0"/>
              <a:t> </a:t>
            </a:r>
            <a:r>
              <a:rPr lang="en-US" sz="1800" dirty="0" err="1"/>
              <a:t>être</a:t>
            </a:r>
            <a:r>
              <a:rPr lang="en-US" sz="1800" dirty="0"/>
              <a:t> </a:t>
            </a:r>
            <a:r>
              <a:rPr lang="en-US" sz="1800" dirty="0" err="1"/>
              <a:t>l’impression</a:t>
            </a:r>
            <a:r>
              <a:rPr lang="en-US" sz="1800" dirty="0"/>
              <a:t> que </a:t>
            </a:r>
            <a:r>
              <a:rPr lang="en-US" sz="1800" dirty="0" err="1"/>
              <a:t>celles</a:t>
            </a:r>
            <a:r>
              <a:rPr lang="en-US" sz="1800" dirty="0"/>
              <a:t> qui ne </a:t>
            </a:r>
            <a:r>
              <a:rPr lang="en-US" sz="1800" dirty="0" err="1"/>
              <a:t>sont</a:t>
            </a:r>
            <a:r>
              <a:rPr lang="en-US" sz="1800" dirty="0"/>
              <a:t> pas </a:t>
            </a:r>
            <a:r>
              <a:rPr lang="en-US" sz="1800" dirty="0" err="1"/>
              <a:t>obligatoires</a:t>
            </a:r>
            <a:r>
              <a:rPr lang="en-US" sz="1800" dirty="0"/>
              <a:t> </a:t>
            </a:r>
            <a:r>
              <a:rPr lang="en-US" sz="1800" dirty="0" err="1"/>
              <a:t>sont</a:t>
            </a:r>
            <a:r>
              <a:rPr lang="en-US" sz="1800" dirty="0"/>
              <a:t> </a:t>
            </a:r>
            <a:r>
              <a:rPr lang="en-US" sz="1800" dirty="0" err="1"/>
              <a:t>moins</a:t>
            </a:r>
            <a:r>
              <a:rPr lang="en-US" sz="1800" dirty="0"/>
              <a:t> </a:t>
            </a:r>
            <a:r>
              <a:rPr lang="en-US" sz="1800" dirty="0" err="1"/>
              <a:t>importantes</a:t>
            </a:r>
            <a:r>
              <a:rPr lang="en-US" sz="1800" dirty="0"/>
              <a:t>, et </a:t>
            </a:r>
            <a:r>
              <a:rPr lang="en-US" sz="1800" dirty="0" err="1"/>
              <a:t>aussi</a:t>
            </a:r>
            <a:r>
              <a:rPr lang="en-US" sz="1800" dirty="0"/>
              <a:t> le fait </a:t>
            </a:r>
            <a:r>
              <a:rPr lang="en-US" sz="1800" dirty="0" err="1"/>
              <a:t>qu’il</a:t>
            </a:r>
            <a:r>
              <a:rPr lang="en-US" sz="1800" dirty="0"/>
              <a:t> y a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croyance</a:t>
            </a:r>
            <a:r>
              <a:rPr lang="en-US" sz="1800" dirty="0"/>
              <a:t> </a:t>
            </a:r>
            <a:r>
              <a:rPr lang="en-US" sz="1800" dirty="0" err="1"/>
              <a:t>répandue</a:t>
            </a:r>
            <a:r>
              <a:rPr lang="en-US" sz="1800" dirty="0"/>
              <a:t> et </a:t>
            </a:r>
            <a:r>
              <a:rPr lang="en-US" sz="1800" dirty="0" err="1"/>
              <a:t>même</a:t>
            </a:r>
            <a:r>
              <a:rPr lang="en-US" sz="1800" dirty="0"/>
              <a:t> des politiques dans </a:t>
            </a:r>
            <a:r>
              <a:rPr lang="en-US" sz="1800" dirty="0" err="1"/>
              <a:t>certains</a:t>
            </a:r>
            <a:r>
              <a:rPr lang="en-US" sz="1800" dirty="0"/>
              <a:t> </a:t>
            </a:r>
            <a:r>
              <a:rPr lang="en-US" sz="1800" dirty="0" err="1"/>
              <a:t>centres</a:t>
            </a:r>
            <a:r>
              <a:rPr lang="en-US" sz="1800" dirty="0"/>
              <a:t> </a:t>
            </a:r>
            <a:r>
              <a:rPr lang="en-US" sz="1800" dirty="0" err="1"/>
              <a:t>contre</a:t>
            </a:r>
            <a:r>
              <a:rPr lang="en-US" sz="1800" dirty="0"/>
              <a:t> la vaccination </a:t>
            </a:r>
            <a:r>
              <a:rPr lang="en-US" sz="1800" dirty="0" err="1"/>
              <a:t>simultanée</a:t>
            </a:r>
            <a:r>
              <a:rPr lang="en-US" sz="1800" dirty="0"/>
              <a:t>, qui </a:t>
            </a:r>
            <a:r>
              <a:rPr lang="en-US" sz="1800" dirty="0" err="1"/>
              <a:t>aurait</a:t>
            </a:r>
            <a:r>
              <a:rPr lang="en-US" sz="1800" dirty="0"/>
              <a:t> </a:t>
            </a:r>
            <a:r>
              <a:rPr lang="en-US" sz="1800" dirty="0" err="1"/>
              <a:t>aussi</a:t>
            </a:r>
            <a:r>
              <a:rPr lang="en-US" sz="1800" dirty="0"/>
              <a:t> </a:t>
            </a:r>
            <a:r>
              <a:rPr lang="en-US" sz="1800" dirty="0" err="1"/>
              <a:t>pu</a:t>
            </a:r>
            <a:r>
              <a:rPr lang="en-US" sz="1800" dirty="0"/>
              <a:t> affecter les </a:t>
            </a:r>
            <a:r>
              <a:rPr lang="en-US" sz="1800" dirty="0" err="1"/>
              <a:t>résultats</a:t>
            </a:r>
            <a:r>
              <a:rPr lang="en-US" sz="1800" dirty="0"/>
              <a:t> et qui </a:t>
            </a:r>
            <a:r>
              <a:rPr lang="en-US" sz="1800" dirty="0" err="1"/>
              <a:t>n’est</a:t>
            </a:r>
            <a:r>
              <a:rPr lang="en-US" sz="1800" dirty="0"/>
              <a:t> pas comparable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notre</a:t>
            </a:r>
            <a:r>
              <a:rPr lang="en-US" sz="1800" dirty="0"/>
              <a:t> </a:t>
            </a:r>
            <a:r>
              <a:rPr lang="en-US" sz="1800" dirty="0" err="1"/>
              <a:t>contexte</a:t>
            </a:r>
            <a:r>
              <a:rPr lang="en-US" sz="1800" dirty="0"/>
              <a:t> </a:t>
            </a:r>
            <a:r>
              <a:rPr lang="en-US" sz="1800" dirty="0" err="1"/>
              <a:t>ici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Donc</a:t>
            </a:r>
            <a:r>
              <a:rPr lang="en-US" sz="1800" dirty="0"/>
              <a:t> au final, on </a:t>
            </a:r>
            <a:r>
              <a:rPr lang="en-US" sz="1800" dirty="0" err="1"/>
              <a:t>peut</a:t>
            </a:r>
            <a:r>
              <a:rPr lang="en-US" sz="1800" dirty="0"/>
              <a:t> </a:t>
            </a:r>
            <a:r>
              <a:rPr lang="en-US" sz="1800" dirty="0" err="1"/>
              <a:t>retenir</a:t>
            </a:r>
            <a:r>
              <a:rPr lang="en-US" sz="1800" dirty="0"/>
              <a:t> que </a:t>
            </a:r>
            <a:r>
              <a:rPr lang="en-US" sz="1800" dirty="0" err="1"/>
              <a:t>l’intervention</a:t>
            </a:r>
            <a:r>
              <a:rPr lang="en-US" sz="1800" dirty="0"/>
              <a:t> par étapes a </a:t>
            </a:r>
            <a:r>
              <a:rPr lang="en-US" sz="1800" dirty="0" err="1"/>
              <a:t>démontrer</a:t>
            </a:r>
            <a:r>
              <a:rPr lang="en-US" sz="1800" dirty="0"/>
              <a:t> </a:t>
            </a:r>
            <a:r>
              <a:rPr lang="en-US" sz="1800" dirty="0" err="1"/>
              <a:t>peu</a:t>
            </a:r>
            <a:r>
              <a:rPr lang="en-US" sz="1800" dirty="0"/>
              <a:t> </a:t>
            </a:r>
            <a:r>
              <a:rPr lang="en-US" sz="1800" dirty="0" err="1"/>
              <a:t>d’efficacité</a:t>
            </a:r>
            <a:r>
              <a:rPr lang="en-US" sz="1800" dirty="0"/>
              <a:t> sur les </a:t>
            </a:r>
            <a:r>
              <a:rPr lang="en-US" sz="1800" dirty="0" err="1"/>
              <a:t>taux</a:t>
            </a:r>
            <a:r>
              <a:rPr lang="en-US" sz="1800" dirty="0"/>
              <a:t> de vaccination </a:t>
            </a:r>
            <a:r>
              <a:rPr lang="en-US" sz="1800" dirty="0" err="1"/>
              <a:t>ni</a:t>
            </a:r>
            <a:r>
              <a:rPr lang="en-US" sz="1800" dirty="0"/>
              <a:t> sur </a:t>
            </a:r>
            <a:r>
              <a:rPr lang="en-US" sz="1800" dirty="0" err="1"/>
              <a:t>l’adhérence</a:t>
            </a:r>
            <a:r>
              <a:rPr lang="en-US" sz="1800" dirty="0"/>
              <a:t> au </a:t>
            </a:r>
            <a:r>
              <a:rPr lang="en-US" sz="1800" dirty="0" err="1"/>
              <a:t>calendrier</a:t>
            </a:r>
            <a:r>
              <a:rPr lang="en-US" sz="1800" dirty="0"/>
              <a:t>, </a:t>
            </a:r>
            <a:r>
              <a:rPr lang="en-US" sz="1800" dirty="0" err="1"/>
              <a:t>sauf</a:t>
            </a:r>
            <a:r>
              <a:rPr lang="en-US" sz="1800" dirty="0"/>
              <a:t> pour un </a:t>
            </a:r>
            <a:r>
              <a:rPr lang="en-US" sz="1800" dirty="0" err="1"/>
              <a:t>seul</a:t>
            </a:r>
            <a:r>
              <a:rPr lang="en-US" sz="1800" dirty="0"/>
              <a:t> </a:t>
            </a:r>
            <a:r>
              <a:rPr lang="en-US" sz="1800" dirty="0" err="1"/>
              <a:t>vaccin</a:t>
            </a:r>
            <a:r>
              <a:rPr lang="en-US" sz="1800" dirty="0"/>
              <a:t> pour des raisons pas </a:t>
            </a:r>
            <a:r>
              <a:rPr lang="en-US" sz="1800" dirty="0" err="1"/>
              <a:t>claires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Ensuite, le </a:t>
            </a:r>
            <a:r>
              <a:rPr lang="en-US" dirty="0" err="1"/>
              <a:t>quatrième</a:t>
            </a:r>
            <a:r>
              <a:rPr lang="en-US" dirty="0"/>
              <a:t> étude a </a:t>
            </a:r>
            <a:r>
              <a:rPr lang="en-US" dirty="0" err="1"/>
              <a:t>été</a:t>
            </a:r>
            <a:r>
              <a:rPr lang="en-US" dirty="0"/>
              <a:t> fait au </a:t>
            </a:r>
            <a:r>
              <a:rPr lang="en-US" dirty="0" err="1"/>
              <a:t>royaume-uni</a:t>
            </a:r>
            <a:r>
              <a:rPr lang="en-US" dirty="0"/>
              <a:t>,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particulière</a:t>
            </a:r>
            <a:r>
              <a:rPr lang="en-US" dirty="0"/>
              <a:t> pour </a:t>
            </a:r>
            <a:r>
              <a:rPr lang="en-US" dirty="0" err="1"/>
              <a:t>plusieurs</a:t>
            </a:r>
            <a:r>
              <a:rPr lang="en-US" dirty="0"/>
              <a:t> raisons. </a:t>
            </a:r>
            <a:r>
              <a:rPr lang="en-US" dirty="0" err="1"/>
              <a:t>Premièrement</a:t>
            </a:r>
            <a:r>
              <a:rPr lang="en-US" dirty="0"/>
              <a:t> </a:t>
            </a:r>
            <a:r>
              <a:rPr lang="en-US" dirty="0" err="1"/>
              <a:t>l’étude</a:t>
            </a:r>
            <a:r>
              <a:rPr lang="en-US" dirty="0"/>
              <a:t> se </a:t>
            </a:r>
            <a:r>
              <a:rPr lang="en-US" dirty="0" err="1"/>
              <a:t>différencie</a:t>
            </a:r>
            <a:r>
              <a:rPr lang="en-US" dirty="0"/>
              <a:t> par le fait </a:t>
            </a:r>
            <a:r>
              <a:rPr lang="en-US" dirty="0" err="1"/>
              <a:t>qu’elle</a:t>
            </a:r>
            <a:r>
              <a:rPr lang="en-US" dirty="0"/>
              <a:t> a </a:t>
            </a:r>
            <a:r>
              <a:rPr lang="en-US" dirty="0" err="1"/>
              <a:t>focusé</a:t>
            </a:r>
            <a:r>
              <a:rPr lang="en-US" dirty="0"/>
              <a:t> sur un </a:t>
            </a:r>
            <a:r>
              <a:rPr lang="en-US" dirty="0" err="1"/>
              <a:t>vaccin</a:t>
            </a:r>
            <a:r>
              <a:rPr lang="en-US" dirty="0"/>
              <a:t> </a:t>
            </a:r>
            <a:r>
              <a:rPr lang="en-US" dirty="0" err="1"/>
              <a:t>seulement</a:t>
            </a:r>
            <a:r>
              <a:rPr lang="en-US" dirty="0"/>
              <a:t>, le </a:t>
            </a:r>
            <a:r>
              <a:rPr lang="en-US" dirty="0" err="1"/>
              <a:t>vaccin</a:t>
            </a:r>
            <a:r>
              <a:rPr lang="en-US" dirty="0"/>
              <a:t> RRO, </a:t>
            </a:r>
            <a:r>
              <a:rPr lang="en-US" dirty="0" err="1"/>
              <a:t>plutot</a:t>
            </a:r>
            <a:r>
              <a:rPr lang="en-US" dirty="0"/>
              <a:t> que sur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recommendés</a:t>
            </a:r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particularité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que </a:t>
            </a:r>
            <a:r>
              <a:rPr lang="en-US" dirty="0" err="1"/>
              <a:t>l’intervention</a:t>
            </a:r>
            <a:r>
              <a:rPr lang="en-US" dirty="0"/>
              <a:t> </a:t>
            </a:r>
            <a:r>
              <a:rPr lang="en-US" dirty="0" err="1"/>
              <a:t>étudiée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de loins le plus longue, </a:t>
            </a:r>
            <a:r>
              <a:rPr lang="en-US" dirty="0" err="1"/>
              <a:t>à</a:t>
            </a:r>
            <a:r>
              <a:rPr lang="en-US" dirty="0"/>
              <a:t> 2 </a:t>
            </a:r>
            <a:r>
              <a:rPr lang="en-US" dirty="0" err="1"/>
              <a:t>heures</a:t>
            </a:r>
            <a:r>
              <a:rPr lang="en-US" dirty="0"/>
              <a:t> de temps, et ca </a:t>
            </a:r>
            <a:r>
              <a:rPr lang="en-US" dirty="0" err="1"/>
              <a:t>incluait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pas </a:t>
            </a:r>
            <a:r>
              <a:rPr lang="en-US" dirty="0" err="1"/>
              <a:t>strictement</a:t>
            </a:r>
            <a:r>
              <a:rPr lang="en-US" dirty="0"/>
              <a:t> </a:t>
            </a:r>
            <a:r>
              <a:rPr lang="en-US" dirty="0" err="1"/>
              <a:t>éducatifs</a:t>
            </a:r>
            <a:r>
              <a:rPr lang="en-US" dirty="0"/>
              <a:t>, </a:t>
            </a:r>
            <a:r>
              <a:rPr lang="en-US" dirty="0" err="1"/>
              <a:t>comme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 des discussions de </a:t>
            </a:r>
            <a:r>
              <a:rPr lang="en-US" dirty="0" err="1"/>
              <a:t>groupe</a:t>
            </a:r>
            <a:r>
              <a:rPr lang="en-US" dirty="0"/>
              <a:t> avec </a:t>
            </a:r>
            <a:r>
              <a:rPr lang="en-US" dirty="0" err="1"/>
              <a:t>d’autres</a:t>
            </a:r>
            <a:r>
              <a:rPr lang="en-US" dirty="0"/>
              <a:t> parents.</a:t>
            </a:r>
          </a:p>
          <a:p>
            <a:r>
              <a:rPr lang="en-US" dirty="0"/>
              <a:t>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particularité</a:t>
            </a:r>
            <a:r>
              <a:rPr lang="en-US" dirty="0"/>
              <a:t> </a:t>
            </a:r>
            <a:r>
              <a:rPr lang="en-US" dirty="0" err="1"/>
              <a:t>cest</a:t>
            </a:r>
            <a:r>
              <a:rPr lang="en-US" dirty="0"/>
              <a:t> que </a:t>
            </a:r>
            <a:r>
              <a:rPr lang="en-US" dirty="0" err="1"/>
              <a:t>l’issue</a:t>
            </a:r>
            <a:r>
              <a:rPr lang="en-US" dirty="0"/>
              <a:t>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pas le </a:t>
            </a:r>
            <a:r>
              <a:rPr lang="en-US" dirty="0" err="1"/>
              <a:t>statut</a:t>
            </a:r>
            <a:r>
              <a:rPr lang="en-US" dirty="0"/>
              <a:t> </a:t>
            </a:r>
            <a:r>
              <a:rPr lang="en-US" dirty="0" err="1"/>
              <a:t>vaccinale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le </a:t>
            </a:r>
            <a:r>
              <a:rPr lang="en-US" dirty="0" err="1"/>
              <a:t>niveau</a:t>
            </a:r>
            <a:r>
              <a:rPr lang="en-US" dirty="0"/>
              <a:t> de “</a:t>
            </a:r>
            <a:r>
              <a:rPr lang="en-US" dirty="0" err="1"/>
              <a:t>conflit</a:t>
            </a:r>
            <a:r>
              <a:rPr lang="en-US" dirty="0"/>
              <a:t> </a:t>
            </a:r>
            <a:r>
              <a:rPr lang="en-US" dirty="0" err="1"/>
              <a:t>décisionnelle</a:t>
            </a:r>
            <a:r>
              <a:rPr lang="en-US" dirty="0"/>
              <a:t>” des parents quant </a:t>
            </a:r>
            <a:r>
              <a:rPr lang="en-US" dirty="0" err="1"/>
              <a:t>à</a:t>
            </a:r>
            <a:r>
              <a:rPr lang="en-US" dirty="0"/>
              <a:t> la vaccination, 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effet</a:t>
            </a:r>
            <a:r>
              <a:rPr lang="en-US" dirty="0"/>
              <a:t> les </a:t>
            </a:r>
            <a:r>
              <a:rPr lang="en-US" dirty="0" err="1"/>
              <a:t>chercheurs</a:t>
            </a:r>
            <a:r>
              <a:rPr lang="en-US" dirty="0"/>
              <a:t> </a:t>
            </a:r>
            <a:r>
              <a:rPr lang="en-US" dirty="0" err="1"/>
              <a:t>n’ont</a:t>
            </a:r>
            <a:r>
              <a:rPr lang="en-US" dirty="0"/>
              <a:t> pas pris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objective du </a:t>
            </a:r>
            <a:r>
              <a:rPr lang="en-US" dirty="0" err="1"/>
              <a:t>statut</a:t>
            </a:r>
            <a:r>
              <a:rPr lang="en-US" dirty="0"/>
              <a:t> </a:t>
            </a:r>
            <a:r>
              <a:rPr lang="en-US" dirty="0" err="1"/>
              <a:t>vaccinale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place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demander au parents de </a:t>
            </a:r>
            <a:r>
              <a:rPr lang="en-US" dirty="0" err="1"/>
              <a:t>rapporter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“intention de </a:t>
            </a:r>
            <a:r>
              <a:rPr lang="en-US" dirty="0" err="1"/>
              <a:t>vacciner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2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 que </a:t>
            </a:r>
            <a:r>
              <a:rPr lang="en-US" dirty="0" err="1"/>
              <a:t>l’étude</a:t>
            </a:r>
            <a:r>
              <a:rPr lang="en-US" dirty="0"/>
              <a:t> a </a:t>
            </a:r>
            <a:r>
              <a:rPr lang="en-US" dirty="0" err="1"/>
              <a:t>démontré</a:t>
            </a:r>
            <a:r>
              <a:rPr lang="en-US" dirty="0"/>
              <a:t> que </a:t>
            </a:r>
            <a:r>
              <a:rPr lang="en-US" dirty="0" err="1"/>
              <a:t>étonnamment</a:t>
            </a:r>
            <a:r>
              <a:rPr lang="en-US" dirty="0"/>
              <a:t>, dans le </a:t>
            </a:r>
            <a:r>
              <a:rPr lang="en-US" dirty="0" err="1"/>
              <a:t>groupe</a:t>
            </a:r>
            <a:r>
              <a:rPr lang="en-US" dirty="0"/>
              <a:t> intervention ET </a:t>
            </a:r>
            <a:r>
              <a:rPr lang="en-US" dirty="0" err="1"/>
              <a:t>contrôle</a:t>
            </a:r>
            <a:r>
              <a:rPr lang="en-US" dirty="0"/>
              <a:t> (qui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recu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brochure informative), le </a:t>
            </a:r>
            <a:r>
              <a:rPr lang="en-US" dirty="0" err="1"/>
              <a:t>conflit</a:t>
            </a:r>
            <a:r>
              <a:rPr lang="en-US" dirty="0"/>
              <a:t> </a:t>
            </a:r>
            <a:r>
              <a:rPr lang="en-US" dirty="0" err="1"/>
              <a:t>décisionnelle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diminué</a:t>
            </a:r>
            <a:r>
              <a:rPr lang="en-US" dirty="0"/>
              <a:t> avec le temps, </a:t>
            </a:r>
            <a:r>
              <a:rPr lang="en-US" dirty="0" err="1"/>
              <a:t>mais</a:t>
            </a:r>
            <a:r>
              <a:rPr lang="en-US" dirty="0"/>
              <a:t>, </a:t>
            </a:r>
            <a:r>
              <a:rPr lang="en-US" dirty="0" err="1"/>
              <a:t>paradoxalement</a:t>
            </a:r>
            <a:r>
              <a:rPr lang="en-US" dirty="0"/>
              <a:t>, il y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grosse</a:t>
            </a:r>
            <a:r>
              <a:rPr lang="en-US" dirty="0"/>
              <a:t> difference entre le proportion </a:t>
            </a:r>
            <a:r>
              <a:rPr lang="en-US" dirty="0" err="1"/>
              <a:t>d’enfants</a:t>
            </a:r>
            <a:r>
              <a:rPr lang="en-US" dirty="0"/>
              <a:t>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recu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vaccin</a:t>
            </a:r>
            <a:r>
              <a:rPr lang="en-US" dirty="0"/>
              <a:t> RRO, avec un odds ratio de 4.43!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meme </a:t>
            </a:r>
            <a:r>
              <a:rPr lang="en-US" dirty="0" err="1"/>
              <a:t>tres</a:t>
            </a:r>
            <a:r>
              <a:rPr lang="en-US" dirty="0"/>
              <a:t> forte</a:t>
            </a:r>
          </a:p>
          <a:p>
            <a:r>
              <a:rPr lang="en-US" dirty="0" err="1"/>
              <a:t>Essentiellement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réalisé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que la brochure </a:t>
            </a:r>
            <a:r>
              <a:rPr lang="en-US" dirty="0" err="1"/>
              <a:t>donné</a:t>
            </a:r>
            <a:r>
              <a:rPr lang="en-US" dirty="0"/>
              <a:t> au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contrôle</a:t>
            </a:r>
            <a:r>
              <a:rPr lang="en-US" dirty="0"/>
              <a:t>, qui </a:t>
            </a:r>
            <a:r>
              <a:rPr lang="en-US" dirty="0" err="1"/>
              <a:t>avait</a:t>
            </a:r>
            <a:r>
              <a:rPr lang="en-US" dirty="0"/>
              <a:t> pour but de </a:t>
            </a:r>
            <a:r>
              <a:rPr lang="en-US" dirty="0" err="1"/>
              <a:t>refléter</a:t>
            </a:r>
            <a:r>
              <a:rPr lang="en-US" dirty="0"/>
              <a:t> les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habituels</a:t>
            </a:r>
            <a:r>
              <a:rPr lang="en-US" dirty="0"/>
              <a:t>,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actuellement</a:t>
            </a:r>
            <a:r>
              <a:rPr lang="en-US" dirty="0"/>
              <a:t> pas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réflectif</a:t>
            </a:r>
            <a:r>
              <a:rPr lang="en-US" dirty="0"/>
              <a:t> des </a:t>
            </a:r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habituelles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pensé</a:t>
            </a:r>
            <a:r>
              <a:rPr lang="en-US" dirty="0"/>
              <a:t>, et que </a:t>
            </a:r>
            <a:r>
              <a:rPr lang="en-US" dirty="0" err="1"/>
              <a:t>selon</a:t>
            </a:r>
            <a:r>
              <a:rPr lang="en-US" dirty="0"/>
              <a:t> les parents, ca </a:t>
            </a:r>
            <a:r>
              <a:rPr lang="en-US" dirty="0" err="1"/>
              <a:t>contenait</a:t>
            </a:r>
            <a:r>
              <a:rPr lang="en-US" dirty="0"/>
              <a:t> de </a:t>
            </a:r>
            <a:r>
              <a:rPr lang="en-US" dirty="0" err="1"/>
              <a:t>l’information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ne </a:t>
            </a:r>
            <a:r>
              <a:rPr lang="en-US" dirty="0" err="1"/>
              <a:t>recoivent</a:t>
            </a:r>
            <a:r>
              <a:rPr lang="en-US" dirty="0"/>
              <a:t> pas </a:t>
            </a:r>
            <a:r>
              <a:rPr lang="en-US" dirty="0" err="1"/>
              <a:t>nécessairement</a:t>
            </a:r>
            <a:r>
              <a:rPr lang="en-US" dirty="0"/>
              <a:t> de manière </a:t>
            </a:r>
            <a:r>
              <a:rPr lang="en-US" dirty="0" err="1"/>
              <a:t>systémique</a:t>
            </a:r>
            <a:r>
              <a:rPr lang="en-US" dirty="0"/>
              <a:t>.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sachant</a:t>
            </a:r>
            <a:r>
              <a:rPr lang="en-US" dirty="0"/>
              <a:t> </a:t>
            </a:r>
            <a:r>
              <a:rPr lang="en-US" dirty="0" err="1"/>
              <a:t>ça</a:t>
            </a:r>
            <a:r>
              <a:rPr lang="en-US" dirty="0"/>
              <a:t>, les auteurs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théorisé</a:t>
            </a:r>
            <a:r>
              <a:rPr lang="en-US" dirty="0"/>
              <a:t> que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l’information</a:t>
            </a:r>
            <a:r>
              <a:rPr lang="en-US" dirty="0"/>
              <a:t> </a:t>
            </a:r>
            <a:r>
              <a:rPr lang="en-US" dirty="0" err="1"/>
              <a:t>fourni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assez</a:t>
            </a:r>
            <a:r>
              <a:rPr lang="en-US" dirty="0"/>
              <a:t> pour </a:t>
            </a:r>
            <a:r>
              <a:rPr lang="en-US" dirty="0" err="1"/>
              <a:t>réduire</a:t>
            </a:r>
            <a:r>
              <a:rPr lang="en-US" dirty="0"/>
              <a:t> le </a:t>
            </a:r>
            <a:r>
              <a:rPr lang="en-US" dirty="0" err="1"/>
              <a:t>conflit</a:t>
            </a:r>
            <a:r>
              <a:rPr lang="en-US" dirty="0"/>
              <a:t> </a:t>
            </a:r>
            <a:r>
              <a:rPr lang="en-US" dirty="0" err="1"/>
              <a:t>décisionelle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l’intervention</a:t>
            </a:r>
            <a:r>
              <a:rPr lang="en-US" dirty="0"/>
              <a:t> a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poussé</a:t>
            </a:r>
            <a:r>
              <a:rPr lang="en-US" dirty="0"/>
              <a:t> les parents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vouloir</a:t>
            </a:r>
            <a:r>
              <a:rPr lang="en-US" dirty="0"/>
              <a:t> passer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l’acte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limitation majeure de </a:t>
            </a:r>
            <a:r>
              <a:rPr lang="en-US" dirty="0" err="1"/>
              <a:t>l’étude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le fait que, par accident, il </a:t>
            </a:r>
            <a:r>
              <a:rPr lang="en-US" dirty="0" err="1"/>
              <a:t>n’y</a:t>
            </a:r>
            <a:r>
              <a:rPr lang="en-US" dirty="0"/>
              <a:t> </a:t>
            </a:r>
            <a:r>
              <a:rPr lang="en-US" dirty="0" err="1"/>
              <a:t>avait</a:t>
            </a:r>
            <a:r>
              <a:rPr lang="en-US" dirty="0"/>
              <a:t> pas de </a:t>
            </a:r>
            <a:r>
              <a:rPr lang="en-US" dirty="0" err="1"/>
              <a:t>vrai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contrôle</a:t>
            </a:r>
            <a:r>
              <a:rPr lang="en-US" dirty="0"/>
              <a:t>, vu que le </a:t>
            </a:r>
            <a:r>
              <a:rPr lang="en-US" dirty="0" err="1"/>
              <a:t>contrôle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intervention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. </a:t>
            </a:r>
            <a:r>
              <a:rPr lang="en-US" dirty="0" err="1"/>
              <a:t>L’intervention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évidemment</a:t>
            </a:r>
            <a:r>
              <a:rPr lang="en-US" dirty="0"/>
              <a:t> trop longue et </a:t>
            </a:r>
            <a:r>
              <a:rPr lang="en-US" dirty="0" err="1"/>
              <a:t>complexe</a:t>
            </a:r>
            <a:r>
              <a:rPr lang="en-US" dirty="0"/>
              <a:t> pour </a:t>
            </a:r>
            <a:r>
              <a:rPr lang="en-US" dirty="0" err="1"/>
              <a:t>etre</a:t>
            </a:r>
            <a:r>
              <a:rPr lang="en-US" dirty="0"/>
              <a:t> </a:t>
            </a:r>
            <a:r>
              <a:rPr lang="en-US" dirty="0" err="1"/>
              <a:t>administré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visite</a:t>
            </a:r>
            <a:r>
              <a:rPr lang="en-US" dirty="0"/>
              <a:t> </a:t>
            </a:r>
            <a:r>
              <a:rPr lang="en-US" dirty="0" err="1"/>
              <a:t>clinique</a:t>
            </a:r>
            <a:r>
              <a:rPr lang="en-US" dirty="0"/>
              <a:t>. Par </a:t>
            </a:r>
            <a:r>
              <a:rPr lang="en-US" dirty="0" err="1"/>
              <a:t>contre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j’aimait</a:t>
            </a:r>
            <a:r>
              <a:rPr lang="en-US" dirty="0"/>
              <a:t> de </a:t>
            </a:r>
            <a:r>
              <a:rPr lang="en-US" dirty="0" err="1"/>
              <a:t>cet</a:t>
            </a:r>
            <a:r>
              <a:rPr lang="en-US" dirty="0"/>
              <a:t> étude </a:t>
            </a:r>
            <a:r>
              <a:rPr lang="en-US" dirty="0" err="1"/>
              <a:t>c’était</a:t>
            </a:r>
            <a:r>
              <a:rPr lang="en-US" dirty="0"/>
              <a:t> le fait que </a:t>
            </a:r>
            <a:r>
              <a:rPr lang="en-US" dirty="0" err="1"/>
              <a:t>l’intervention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axée</a:t>
            </a:r>
            <a:r>
              <a:rPr lang="en-US" dirty="0"/>
              <a:t> sur le support </a:t>
            </a:r>
            <a:r>
              <a:rPr lang="en-US" dirty="0" err="1"/>
              <a:t>décisionnelle</a:t>
            </a:r>
            <a:r>
              <a:rPr lang="en-US" dirty="0"/>
              <a:t> ET </a:t>
            </a:r>
            <a:r>
              <a:rPr lang="en-US" dirty="0" err="1"/>
              <a:t>l’education</a:t>
            </a:r>
            <a:r>
              <a:rPr lang="en-US" dirty="0"/>
              <a:t>, </a:t>
            </a:r>
            <a:r>
              <a:rPr lang="en-US" dirty="0" err="1"/>
              <a:t>plutot</a:t>
            </a:r>
            <a:r>
              <a:rPr lang="en-US" dirty="0"/>
              <a:t> que just </a:t>
            </a:r>
            <a:r>
              <a:rPr lang="en-US" dirty="0" err="1"/>
              <a:t>l’education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les </a:t>
            </a:r>
            <a:r>
              <a:rPr lang="en-US" dirty="0" err="1"/>
              <a:t>autres</a:t>
            </a:r>
            <a:r>
              <a:rPr lang="en-US" dirty="0"/>
              <a:t> etudes.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retenir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’</a:t>
            </a:r>
            <a:r>
              <a:rPr lang="fr-CA" dirty="0"/>
              <a:t>une intervention visant le support décisionnel peut être très efficace pour réduire le conflit décisionnel des parents p/r au vaccin RRO </a:t>
            </a:r>
            <a:r>
              <a:rPr lang="fr-CA" i="1" dirty="0"/>
              <a:t>et</a:t>
            </a:r>
            <a:r>
              <a:rPr lang="fr-CA" dirty="0"/>
              <a:t> pour grandement améliorer le taux de vaccination!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58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 </a:t>
            </a:r>
            <a:r>
              <a:rPr lang="en-US" dirty="0" err="1"/>
              <a:t>finalement</a:t>
            </a:r>
            <a:r>
              <a:rPr lang="en-US" dirty="0"/>
              <a:t> on arrive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dernière</a:t>
            </a:r>
            <a:r>
              <a:rPr lang="en-US" dirty="0"/>
              <a:t> étude, fait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Sherbrooke.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étude de </a:t>
            </a:r>
            <a:r>
              <a:rPr lang="en-US" dirty="0" err="1"/>
              <a:t>cohorte</a:t>
            </a:r>
            <a:r>
              <a:rPr lang="en-US" dirty="0"/>
              <a:t> prospective qui a </a:t>
            </a:r>
            <a:r>
              <a:rPr lang="en-US" dirty="0" err="1"/>
              <a:t>testé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intervention de 20 minutes </a:t>
            </a:r>
            <a:r>
              <a:rPr lang="en-US" dirty="0" err="1"/>
              <a:t>axée</a:t>
            </a:r>
            <a:r>
              <a:rPr lang="en-US" dirty="0"/>
              <a:t> sur les techniques </a:t>
            </a:r>
            <a:r>
              <a:rPr lang="en-US" dirty="0" err="1"/>
              <a:t>d’entretien</a:t>
            </a:r>
            <a:r>
              <a:rPr lang="en-US" dirty="0"/>
              <a:t> </a:t>
            </a:r>
            <a:r>
              <a:rPr lang="en-US" dirty="0" err="1"/>
              <a:t>motivationelle</a:t>
            </a:r>
            <a:endParaRPr lang="en-US" dirty="0"/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étude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vraiment</a:t>
            </a:r>
            <a:r>
              <a:rPr lang="en-US" dirty="0"/>
              <a:t> </a:t>
            </a:r>
            <a:r>
              <a:rPr lang="en-US" dirty="0" err="1"/>
              <a:t>innovateur</a:t>
            </a:r>
            <a:r>
              <a:rPr lang="en-US" dirty="0"/>
              <a:t>, le premier qui a </a:t>
            </a:r>
            <a:r>
              <a:rPr lang="en-US" dirty="0" err="1"/>
              <a:t>étudié</a:t>
            </a:r>
            <a:r>
              <a:rPr lang="en-US" dirty="0"/>
              <a:t> </a:t>
            </a:r>
            <a:r>
              <a:rPr lang="en-US" dirty="0" err="1"/>
              <a:t>l’efficacité</a:t>
            </a:r>
            <a:r>
              <a:rPr lang="en-US" dirty="0"/>
              <a:t> de </a:t>
            </a:r>
            <a:r>
              <a:rPr lang="en-US" dirty="0" err="1"/>
              <a:t>l’entretien</a:t>
            </a:r>
            <a:r>
              <a:rPr lang="en-US" dirty="0"/>
              <a:t> </a:t>
            </a:r>
            <a:r>
              <a:rPr lang="en-US" dirty="0" err="1"/>
              <a:t>motivationelle</a:t>
            </a:r>
            <a:r>
              <a:rPr lang="en-US" dirty="0"/>
              <a:t> sur la vaccination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>
                <a:solidFill>
                  <a:srgbClr val="010001"/>
                </a:solidFill>
              </a:rPr>
              <a:t>J’aurais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probablement</a:t>
            </a:r>
            <a:r>
              <a:rPr lang="en-US" dirty="0">
                <a:solidFill>
                  <a:srgbClr val="010001"/>
                </a:solidFill>
              </a:rPr>
              <a:t> pas </a:t>
            </a:r>
            <a:r>
              <a:rPr lang="en-US" dirty="0" err="1">
                <a:solidFill>
                  <a:srgbClr val="010001"/>
                </a:solidFill>
              </a:rPr>
              <a:t>à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vous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convaincre</a:t>
            </a:r>
            <a:r>
              <a:rPr lang="en-US" dirty="0">
                <a:solidFill>
                  <a:srgbClr val="010001"/>
                </a:solidFill>
              </a:rPr>
              <a:t> de la </a:t>
            </a:r>
            <a:r>
              <a:rPr lang="en-US" dirty="0" err="1">
                <a:solidFill>
                  <a:srgbClr val="010001"/>
                </a:solidFill>
              </a:rPr>
              <a:t>nécessité</a:t>
            </a:r>
            <a:r>
              <a:rPr lang="en-US" dirty="0">
                <a:solidFill>
                  <a:srgbClr val="010001"/>
                </a:solidFill>
              </a:rPr>
              <a:t> de </a:t>
            </a:r>
            <a:r>
              <a:rPr lang="en-US" dirty="0" err="1">
                <a:solidFill>
                  <a:srgbClr val="010001"/>
                </a:solidFill>
              </a:rPr>
              <a:t>cette</a:t>
            </a:r>
            <a:r>
              <a:rPr lang="en-US" dirty="0">
                <a:solidFill>
                  <a:srgbClr val="010001"/>
                </a:solidFill>
              </a:rPr>
              <a:t> pratique de </a:t>
            </a:r>
            <a:r>
              <a:rPr lang="en-US" dirty="0" err="1">
                <a:solidFill>
                  <a:srgbClr val="010001"/>
                </a:solidFill>
              </a:rPr>
              <a:t>santé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publique</a:t>
            </a:r>
            <a:r>
              <a:rPr lang="en-US" dirty="0">
                <a:solidFill>
                  <a:srgbClr val="010001"/>
                </a:solidFill>
              </a:rPr>
              <a:t>, </a:t>
            </a:r>
            <a:r>
              <a:rPr lang="en-US" dirty="0" err="1">
                <a:solidFill>
                  <a:srgbClr val="010001"/>
                </a:solidFill>
              </a:rPr>
              <a:t>ni</a:t>
            </a:r>
            <a:r>
              <a:rPr lang="en-US" dirty="0">
                <a:solidFill>
                  <a:srgbClr val="010001"/>
                </a:solidFill>
              </a:rPr>
              <a:t> de </a:t>
            </a:r>
            <a:r>
              <a:rPr lang="en-US" dirty="0" err="1">
                <a:solidFill>
                  <a:srgbClr val="010001"/>
                </a:solidFill>
              </a:rPr>
              <a:t>vous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expliquer</a:t>
            </a:r>
            <a:r>
              <a:rPr lang="en-US" dirty="0">
                <a:solidFill>
                  <a:srgbClr val="010001"/>
                </a:solidFill>
              </a:rPr>
              <a:t> comment la vaccination </a:t>
            </a:r>
            <a:r>
              <a:rPr lang="en-US" dirty="0" err="1">
                <a:solidFill>
                  <a:srgbClr val="010001"/>
                </a:solidFill>
              </a:rPr>
              <a:t>devient</a:t>
            </a:r>
            <a:r>
              <a:rPr lang="en-US" dirty="0">
                <a:solidFill>
                  <a:srgbClr val="010001"/>
                </a:solidFill>
              </a:rPr>
              <a:t> de plus </a:t>
            </a:r>
            <a:r>
              <a:rPr lang="en-US" dirty="0" err="1">
                <a:solidFill>
                  <a:srgbClr val="010001"/>
                </a:solidFill>
              </a:rPr>
              <a:t>en</a:t>
            </a:r>
            <a:r>
              <a:rPr lang="en-US" dirty="0">
                <a:solidFill>
                  <a:srgbClr val="010001"/>
                </a:solidFill>
              </a:rPr>
              <a:t> plus </a:t>
            </a:r>
            <a:r>
              <a:rPr lang="en-US" dirty="0" err="1">
                <a:solidFill>
                  <a:srgbClr val="010001"/>
                </a:solidFill>
              </a:rPr>
              <a:t>politisé</a:t>
            </a:r>
            <a:r>
              <a:rPr lang="en-US" dirty="0">
                <a:solidFill>
                  <a:srgbClr val="010001"/>
                </a:solidFill>
              </a:rPr>
              <a:t>, surtout </a:t>
            </a:r>
            <a:r>
              <a:rPr lang="en-US" dirty="0" err="1">
                <a:solidFill>
                  <a:srgbClr val="010001"/>
                </a:solidFill>
              </a:rPr>
              <a:t>depuis</a:t>
            </a:r>
            <a:r>
              <a:rPr lang="en-US" dirty="0">
                <a:solidFill>
                  <a:srgbClr val="010001"/>
                </a:solidFill>
              </a:rPr>
              <a:t> les deux </a:t>
            </a:r>
            <a:r>
              <a:rPr lang="en-US" dirty="0" err="1">
                <a:solidFill>
                  <a:srgbClr val="010001"/>
                </a:solidFill>
              </a:rPr>
              <a:t>dernières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années</a:t>
            </a:r>
            <a:r>
              <a:rPr lang="en-US" dirty="0">
                <a:solidFill>
                  <a:srgbClr val="010001"/>
                </a:solidFill>
              </a:rPr>
              <a:t>. </a:t>
            </a:r>
            <a:r>
              <a:rPr lang="en-US" dirty="0" err="1">
                <a:solidFill>
                  <a:srgbClr val="010001"/>
                </a:solidFill>
              </a:rPr>
              <a:t>Mais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longtemps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avant</a:t>
            </a:r>
            <a:r>
              <a:rPr lang="en-US" dirty="0">
                <a:solidFill>
                  <a:srgbClr val="010001"/>
                </a:solidFill>
              </a:rPr>
              <a:t> le COVID, les vaccinations de la petite </a:t>
            </a:r>
            <a:r>
              <a:rPr lang="en-US" dirty="0" err="1">
                <a:solidFill>
                  <a:srgbClr val="010001"/>
                </a:solidFill>
              </a:rPr>
              <a:t>enfance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sont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devenus</a:t>
            </a:r>
            <a:r>
              <a:rPr lang="en-US" dirty="0">
                <a:solidFill>
                  <a:srgbClr val="010001"/>
                </a:solidFill>
              </a:rPr>
              <a:t> de plus </a:t>
            </a:r>
            <a:r>
              <a:rPr lang="en-US" dirty="0" err="1">
                <a:solidFill>
                  <a:srgbClr val="010001"/>
                </a:solidFill>
              </a:rPr>
              <a:t>en</a:t>
            </a:r>
            <a:r>
              <a:rPr lang="en-US" dirty="0">
                <a:solidFill>
                  <a:srgbClr val="010001"/>
                </a:solidFill>
              </a:rPr>
              <a:t> plus </a:t>
            </a:r>
            <a:r>
              <a:rPr lang="en-US" dirty="0" err="1">
                <a:solidFill>
                  <a:srgbClr val="010001"/>
                </a:solidFill>
              </a:rPr>
              <a:t>controversés.En</a:t>
            </a:r>
            <a:r>
              <a:rPr lang="en-US" dirty="0">
                <a:solidFill>
                  <a:srgbClr val="010001"/>
                </a:solidFill>
              </a:rPr>
              <a:t> 1999 il y a </a:t>
            </a:r>
            <a:r>
              <a:rPr lang="en-US" dirty="0" err="1">
                <a:solidFill>
                  <a:srgbClr val="010001"/>
                </a:solidFill>
              </a:rPr>
              <a:t>eu</a:t>
            </a:r>
            <a:r>
              <a:rPr lang="en-US" dirty="0">
                <a:solidFill>
                  <a:srgbClr val="010001"/>
                </a:solidFill>
              </a:rPr>
              <a:t> le </a:t>
            </a:r>
            <a:r>
              <a:rPr lang="en-US" dirty="0" err="1">
                <a:solidFill>
                  <a:srgbClr val="010001"/>
                </a:solidFill>
              </a:rPr>
              <a:t>fameux</a:t>
            </a:r>
            <a:r>
              <a:rPr lang="en-US" dirty="0">
                <a:solidFill>
                  <a:srgbClr val="010001"/>
                </a:solidFill>
              </a:rPr>
              <a:t> étude Wakefield qui a </a:t>
            </a:r>
            <a:r>
              <a:rPr lang="en-US" dirty="0" err="1">
                <a:solidFill>
                  <a:srgbClr val="010001"/>
                </a:solidFill>
              </a:rPr>
              <a:t>complètement</a:t>
            </a:r>
            <a:r>
              <a:rPr lang="en-US" dirty="0">
                <a:solidFill>
                  <a:srgbClr val="010001"/>
                </a:solidFill>
              </a:rPr>
              <a:t> changer le terrain de la vaccination, </a:t>
            </a:r>
            <a:r>
              <a:rPr lang="en-US" dirty="0" err="1">
                <a:solidFill>
                  <a:srgbClr val="010001"/>
                </a:solidFill>
              </a:rPr>
              <a:t>créant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une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fausse</a:t>
            </a:r>
            <a:r>
              <a:rPr lang="en-US" dirty="0">
                <a:solidFill>
                  <a:srgbClr val="010001"/>
                </a:solidFill>
              </a:rPr>
              <a:t> lien entre le </a:t>
            </a:r>
            <a:r>
              <a:rPr lang="en-US" dirty="0" err="1">
                <a:solidFill>
                  <a:srgbClr val="010001"/>
                </a:solidFill>
              </a:rPr>
              <a:t>vaccin</a:t>
            </a:r>
            <a:r>
              <a:rPr lang="en-US" dirty="0">
                <a:solidFill>
                  <a:srgbClr val="010001"/>
                </a:solidFill>
              </a:rPr>
              <a:t> RRO et </a:t>
            </a:r>
            <a:r>
              <a:rPr lang="en-US" dirty="0" err="1">
                <a:solidFill>
                  <a:srgbClr val="010001"/>
                </a:solidFill>
              </a:rPr>
              <a:t>l’autisme</a:t>
            </a:r>
            <a:r>
              <a:rPr lang="en-US" dirty="0">
                <a:solidFill>
                  <a:srgbClr val="010001"/>
                </a:solidFill>
              </a:rPr>
              <a:t>, </a:t>
            </a:r>
            <a:r>
              <a:rPr lang="en-US" dirty="0" err="1">
                <a:solidFill>
                  <a:srgbClr val="010001"/>
                </a:solidFill>
              </a:rPr>
              <a:t>mais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aussi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mettant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en</a:t>
            </a:r>
            <a:r>
              <a:rPr lang="en-US" dirty="0">
                <a:solidFill>
                  <a:srgbClr val="010001"/>
                </a:solidFill>
              </a:rPr>
              <a:t> doute la </a:t>
            </a:r>
            <a:r>
              <a:rPr lang="en-US" dirty="0" err="1">
                <a:solidFill>
                  <a:srgbClr val="010001"/>
                </a:solidFill>
              </a:rPr>
              <a:t>fiabilité</a:t>
            </a:r>
            <a:r>
              <a:rPr lang="en-US" dirty="0">
                <a:solidFill>
                  <a:srgbClr val="010001"/>
                </a:solidFill>
              </a:rPr>
              <a:t> de la vaccination, qui </a:t>
            </a:r>
            <a:r>
              <a:rPr lang="en-US" dirty="0" err="1">
                <a:solidFill>
                  <a:srgbClr val="010001"/>
                </a:solidFill>
              </a:rPr>
              <a:t>persiste</a:t>
            </a:r>
            <a:r>
              <a:rPr lang="en-US" dirty="0">
                <a:solidFill>
                  <a:srgbClr val="010001"/>
                </a:solidFill>
              </a:rPr>
              <a:t> malgré </a:t>
            </a:r>
            <a:r>
              <a:rPr lang="en-US" dirty="0" err="1">
                <a:solidFill>
                  <a:srgbClr val="010001"/>
                </a:solidFill>
              </a:rPr>
              <a:t>d'innombrables</a:t>
            </a:r>
            <a:r>
              <a:rPr lang="en-US" dirty="0">
                <a:solidFill>
                  <a:srgbClr val="010001"/>
                </a:solidFill>
              </a:rPr>
              <a:t> études qui </a:t>
            </a:r>
            <a:r>
              <a:rPr lang="en-US" dirty="0" err="1">
                <a:solidFill>
                  <a:srgbClr val="010001"/>
                </a:solidFill>
              </a:rPr>
              <a:t>prouvent</a:t>
            </a:r>
            <a:r>
              <a:rPr lang="en-US" dirty="0">
                <a:solidFill>
                  <a:srgbClr val="010001"/>
                </a:solidFill>
              </a:rPr>
              <a:t> non </a:t>
            </a:r>
            <a:r>
              <a:rPr lang="en-US" dirty="0" err="1">
                <a:solidFill>
                  <a:srgbClr val="010001"/>
                </a:solidFill>
              </a:rPr>
              <a:t>seulement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leur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sécurité</a:t>
            </a:r>
            <a:r>
              <a:rPr lang="en-US" dirty="0">
                <a:solidFill>
                  <a:srgbClr val="010001"/>
                </a:solidFill>
              </a:rPr>
              <a:t> et </a:t>
            </a:r>
            <a:r>
              <a:rPr lang="en-US" dirty="0" err="1">
                <a:solidFill>
                  <a:srgbClr val="010001"/>
                </a:solidFill>
              </a:rPr>
              <a:t>leur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efficacité</a:t>
            </a:r>
            <a:r>
              <a:rPr lang="en-US" dirty="0">
                <a:solidFill>
                  <a:srgbClr val="010001"/>
                </a:solidFill>
              </a:rPr>
              <a:t>, </a:t>
            </a:r>
            <a:r>
              <a:rPr lang="en-US" dirty="0" err="1">
                <a:solidFill>
                  <a:srgbClr val="010001"/>
                </a:solidFill>
              </a:rPr>
              <a:t>mais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aussi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leur</a:t>
            </a:r>
            <a:r>
              <a:rPr lang="en-US" dirty="0">
                <a:solidFill>
                  <a:srgbClr val="010001"/>
                </a:solidFill>
              </a:rPr>
              <a:t> </a:t>
            </a:r>
            <a:r>
              <a:rPr lang="en-US" dirty="0" err="1">
                <a:solidFill>
                  <a:srgbClr val="010001"/>
                </a:solidFill>
              </a:rPr>
              <a:t>nécessité</a:t>
            </a:r>
            <a:r>
              <a:rPr lang="en-US" dirty="0">
                <a:solidFill>
                  <a:srgbClr val="01000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4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démontrer</a:t>
            </a:r>
            <a:r>
              <a:rPr lang="en-US" dirty="0"/>
              <a:t> que dans le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r>
              <a:rPr lang="en-US" dirty="0"/>
              <a:t>, il y </a:t>
            </a:r>
            <a:r>
              <a:rPr lang="en-US" dirty="0" err="1"/>
              <a:t>avait</a:t>
            </a:r>
            <a:r>
              <a:rPr lang="en-US" dirty="0"/>
              <a:t> entre 7-8% plus de chance que les enfants </a:t>
            </a:r>
            <a:r>
              <a:rPr lang="en-US" dirty="0" err="1"/>
              <a:t>avaient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couverture </a:t>
            </a:r>
            <a:r>
              <a:rPr lang="en-US" dirty="0" err="1"/>
              <a:t>vaccinale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7 </a:t>
            </a:r>
            <a:r>
              <a:rPr lang="en-US" dirty="0" err="1"/>
              <a:t>mois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5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 </a:t>
            </a:r>
            <a:r>
              <a:rPr lang="en-US" dirty="0" err="1"/>
              <a:t>l’article</a:t>
            </a:r>
            <a:r>
              <a:rPr lang="en-US" dirty="0"/>
              <a:t> </a:t>
            </a:r>
            <a:r>
              <a:rPr lang="en-US" dirty="0" err="1"/>
              <a:t>précédente</a:t>
            </a:r>
            <a:r>
              <a:rPr lang="en-US" dirty="0"/>
              <a:t>, je </a:t>
            </a:r>
            <a:r>
              <a:rPr lang="en-US" dirty="0" err="1"/>
              <a:t>trouve</a:t>
            </a:r>
            <a:r>
              <a:rPr lang="en-US" dirty="0"/>
              <a:t> </a:t>
            </a:r>
            <a:r>
              <a:rPr lang="en-US" dirty="0" err="1"/>
              <a:t>qu’une</a:t>
            </a:r>
            <a:r>
              <a:rPr lang="en-US" dirty="0"/>
              <a:t> des forces de </a:t>
            </a:r>
            <a:r>
              <a:rPr lang="en-US" dirty="0" err="1"/>
              <a:t>l’étude</a:t>
            </a:r>
            <a:r>
              <a:rPr lang="en-US" dirty="0"/>
              <a:t> </a:t>
            </a:r>
            <a:r>
              <a:rPr lang="en-US" dirty="0" err="1"/>
              <a:t>c’était</a:t>
            </a:r>
            <a:r>
              <a:rPr lang="en-US" dirty="0"/>
              <a:t> que </a:t>
            </a:r>
            <a:r>
              <a:rPr lang="en-US" dirty="0" err="1"/>
              <a:t>l’intervention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axée</a:t>
            </a:r>
            <a:r>
              <a:rPr lang="en-US" dirty="0"/>
              <a:t> sur le support </a:t>
            </a:r>
            <a:r>
              <a:rPr lang="en-US" dirty="0" err="1"/>
              <a:t>décisonelle</a:t>
            </a:r>
            <a:r>
              <a:rPr lang="en-US" dirty="0"/>
              <a:t> </a:t>
            </a:r>
            <a:r>
              <a:rPr lang="en-US" dirty="0" err="1"/>
              <a:t>plutot</a:t>
            </a:r>
            <a:r>
              <a:rPr lang="en-US" dirty="0"/>
              <a:t> que </a:t>
            </a:r>
            <a:r>
              <a:rPr lang="en-US" dirty="0" err="1"/>
              <a:t>juste</a:t>
            </a:r>
            <a:r>
              <a:rPr lang="en-US" dirty="0"/>
              <a:t> sur </a:t>
            </a:r>
            <a:r>
              <a:rPr lang="en-US" dirty="0" err="1"/>
              <a:t>l’information</a:t>
            </a:r>
            <a:r>
              <a:rPr lang="en-US" dirty="0"/>
              <a:t>, et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c'était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bien </a:t>
            </a:r>
            <a:r>
              <a:rPr lang="en-US" dirty="0" err="1"/>
              <a:t>emballé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session de </a:t>
            </a:r>
            <a:r>
              <a:rPr lang="en-US" dirty="0" err="1"/>
              <a:t>vingt</a:t>
            </a:r>
            <a:r>
              <a:rPr lang="en-US" dirty="0"/>
              <a:t> minutes, qui </a:t>
            </a:r>
            <a:r>
              <a:rPr lang="en-US" dirty="0" err="1"/>
              <a:t>est</a:t>
            </a:r>
            <a:r>
              <a:rPr lang="en-US" dirty="0"/>
              <a:t> ben pus </a:t>
            </a:r>
            <a:r>
              <a:rPr lang="en-US" dirty="0" err="1"/>
              <a:t>digeste</a:t>
            </a:r>
            <a:r>
              <a:rPr lang="en-US" dirty="0"/>
              <a:t> que 2 </a:t>
            </a:r>
            <a:r>
              <a:rPr lang="en-US" dirty="0" err="1"/>
              <a:t>heures</a:t>
            </a:r>
            <a:r>
              <a:rPr lang="en-US" dirty="0"/>
              <a:t>. </a:t>
            </a:r>
            <a:r>
              <a:rPr lang="en-US" dirty="0" err="1"/>
              <a:t>L’échantillon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de très </a:t>
            </a:r>
            <a:r>
              <a:rPr lang="en-US" dirty="0" err="1"/>
              <a:t>grande</a:t>
            </a:r>
            <a:r>
              <a:rPr lang="en-US" dirty="0"/>
              <a:t> taille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augmente</a:t>
            </a:r>
            <a:r>
              <a:rPr lang="en-US" dirty="0"/>
              <a:t> le </a:t>
            </a:r>
            <a:r>
              <a:rPr lang="en-US" dirty="0" err="1"/>
              <a:t>pouvoir</a:t>
            </a:r>
            <a:r>
              <a:rPr lang="en-US" dirty="0"/>
              <a:t> de </a:t>
            </a:r>
            <a:r>
              <a:rPr lang="en-US" dirty="0" err="1"/>
              <a:t>l’analyse</a:t>
            </a:r>
            <a:r>
              <a:rPr lang="en-US" dirty="0"/>
              <a:t>. </a:t>
            </a:r>
          </a:p>
          <a:p>
            <a:r>
              <a:rPr lang="en-US" dirty="0"/>
              <a:t>Les limitations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évidemment</a:t>
            </a:r>
            <a:r>
              <a:rPr lang="en-US" dirty="0"/>
              <a:t> que </a:t>
            </a:r>
            <a:r>
              <a:rPr lang="en-US" dirty="0" err="1"/>
              <a:t>c’était</a:t>
            </a:r>
            <a:r>
              <a:rPr lang="en-US" dirty="0"/>
              <a:t> pas un ECR,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l’étude</a:t>
            </a:r>
            <a:r>
              <a:rPr lang="en-US" dirty="0"/>
              <a:t> a </a:t>
            </a:r>
            <a:r>
              <a:rPr lang="en-US" dirty="0" err="1"/>
              <a:t>fourni</a:t>
            </a:r>
            <a:r>
              <a:rPr lang="en-US" dirty="0"/>
              <a:t> la base d’un ECR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présentement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. </a:t>
            </a:r>
            <a:r>
              <a:rPr lang="en-US" dirty="0" err="1"/>
              <a:t>L’autre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 que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identifiée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que les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n’étaient</a:t>
            </a:r>
            <a:r>
              <a:rPr lang="en-US" dirty="0"/>
              <a:t> pas tout </a:t>
            </a:r>
            <a:r>
              <a:rPr lang="en-US" dirty="0" err="1"/>
              <a:t>à</a:t>
            </a:r>
            <a:r>
              <a:rPr lang="en-US" dirty="0"/>
              <a:t> fait </a:t>
            </a:r>
            <a:r>
              <a:rPr lang="en-US" dirty="0" err="1"/>
              <a:t>égaux</a:t>
            </a:r>
            <a:r>
              <a:rPr lang="en-US" dirty="0"/>
              <a:t>, </a:t>
            </a:r>
            <a:r>
              <a:rPr lang="en-US" dirty="0" err="1"/>
              <a:t>essentiellement</a:t>
            </a:r>
            <a:r>
              <a:rPr lang="en-US" dirty="0"/>
              <a:t> dans le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contrôle</a:t>
            </a:r>
            <a:r>
              <a:rPr lang="en-US" dirty="0"/>
              <a:t> il y </a:t>
            </a:r>
            <a:r>
              <a:rPr lang="en-US" dirty="0" err="1"/>
              <a:t>avait</a:t>
            </a:r>
            <a:r>
              <a:rPr lang="en-US" dirty="0"/>
              <a:t> beaucoup plus de </a:t>
            </a:r>
            <a:r>
              <a:rPr lang="en-US" dirty="0" err="1"/>
              <a:t>cesariennes</a:t>
            </a:r>
            <a:r>
              <a:rPr lang="en-US" dirty="0"/>
              <a:t> et de </a:t>
            </a:r>
            <a:r>
              <a:rPr lang="en-US" dirty="0" err="1"/>
              <a:t>bébés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néonat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aurait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biaisé</a:t>
            </a:r>
            <a:r>
              <a:rPr lang="en-US" dirty="0"/>
              <a:t> les </a:t>
            </a:r>
            <a:r>
              <a:rPr lang="en-US" dirty="0" err="1"/>
              <a:t>résultats</a:t>
            </a:r>
            <a:r>
              <a:rPr lang="en-US" dirty="0"/>
              <a:t>. </a:t>
            </a:r>
            <a:r>
              <a:rPr lang="en-US" dirty="0" err="1"/>
              <a:t>Aussi</a:t>
            </a:r>
            <a:r>
              <a:rPr lang="en-US" dirty="0"/>
              <a:t>, les </a:t>
            </a:r>
            <a:r>
              <a:rPr lang="en-US" dirty="0" err="1"/>
              <a:t>chercheurs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exclus</a:t>
            </a:r>
            <a:r>
              <a:rPr lang="en-US" dirty="0"/>
              <a:t> les </a:t>
            </a:r>
            <a:r>
              <a:rPr lang="en-US" dirty="0" err="1"/>
              <a:t>mères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accouchés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dans des </a:t>
            </a:r>
            <a:r>
              <a:rPr lang="en-US" dirty="0" err="1"/>
              <a:t>centres</a:t>
            </a:r>
            <a:r>
              <a:rPr lang="en-US" dirty="0"/>
              <a:t> de naissance, </a:t>
            </a:r>
            <a:r>
              <a:rPr lang="en-US" dirty="0" err="1"/>
              <a:t>ce</a:t>
            </a:r>
            <a:r>
              <a:rPr lang="en-US" dirty="0"/>
              <a:t> qui a </a:t>
            </a:r>
            <a:r>
              <a:rPr lang="en-US" dirty="0" err="1"/>
              <a:t>mon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de </a:t>
            </a:r>
            <a:r>
              <a:rPr lang="en-US" dirty="0" err="1"/>
              <a:t>manquer</a:t>
            </a:r>
            <a:r>
              <a:rPr lang="en-US" dirty="0"/>
              <a:t> beaucoup de </a:t>
            </a:r>
            <a:r>
              <a:rPr lang="en-US" dirty="0" err="1"/>
              <a:t>mères</a:t>
            </a:r>
            <a:r>
              <a:rPr lang="en-US" dirty="0"/>
              <a:t> </a:t>
            </a:r>
            <a:r>
              <a:rPr lang="en-US" dirty="0" err="1"/>
              <a:t>potentiellemtn</a:t>
            </a:r>
            <a:r>
              <a:rPr lang="en-US" dirty="0"/>
              <a:t> plus </a:t>
            </a:r>
            <a:r>
              <a:rPr lang="en-US" dirty="0" err="1"/>
              <a:t>résistantes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vaccination.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au final,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conclure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’</a:t>
            </a:r>
            <a:r>
              <a:rPr lang="fr-CA" dirty="0"/>
              <a:t>il y a des données préliminaires convaincantes que l'entretien motivationnel peut être un outil utile pour améliorer les taux de vaccination.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Je </a:t>
            </a:r>
            <a:r>
              <a:rPr lang="en-US" b="0" dirty="0" err="1"/>
              <a:t>pense</a:t>
            </a:r>
            <a:r>
              <a:rPr lang="en-US" b="0" dirty="0"/>
              <a:t> que pour bien savoir quelle type </a:t>
            </a:r>
            <a:r>
              <a:rPr lang="en-US" b="0" dirty="0" err="1"/>
              <a:t>d’intervention</a:t>
            </a:r>
            <a:r>
              <a:rPr lang="en-US" b="0" dirty="0"/>
              <a:t> </a:t>
            </a:r>
            <a:r>
              <a:rPr lang="en-US" b="0" dirty="0" err="1"/>
              <a:t>est</a:t>
            </a:r>
            <a:r>
              <a:rPr lang="en-US" b="0" dirty="0"/>
              <a:t> la </a:t>
            </a:r>
            <a:r>
              <a:rPr lang="en-US" b="0" dirty="0" err="1"/>
              <a:t>meilleure</a:t>
            </a:r>
            <a:r>
              <a:rPr lang="en-US" b="0" dirty="0"/>
              <a:t>, </a:t>
            </a:r>
            <a:r>
              <a:rPr lang="en-US" b="0" dirty="0" err="1"/>
              <a:t>l’étude</a:t>
            </a:r>
            <a:r>
              <a:rPr lang="en-US" b="0" dirty="0"/>
              <a:t> </a:t>
            </a:r>
            <a:r>
              <a:rPr lang="en-US" b="0" dirty="0" err="1"/>
              <a:t>idéale</a:t>
            </a:r>
            <a:r>
              <a:rPr lang="en-US" b="0" dirty="0"/>
              <a:t> </a:t>
            </a:r>
            <a:r>
              <a:rPr lang="en-US" b="0" dirty="0" err="1"/>
              <a:t>serait</a:t>
            </a:r>
            <a:r>
              <a:rPr lang="en-US" b="0" dirty="0"/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3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attendant,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souligner</a:t>
            </a:r>
            <a:r>
              <a:rPr lang="en-US" dirty="0"/>
              <a:t> trois points </a:t>
            </a:r>
            <a:r>
              <a:rPr lang="en-US" dirty="0" err="1"/>
              <a:t>clés</a:t>
            </a:r>
            <a:r>
              <a:rPr lang="en-US" dirty="0"/>
              <a:t> que je </a:t>
            </a:r>
            <a:r>
              <a:rPr lang="en-US" dirty="0" err="1"/>
              <a:t>vais</a:t>
            </a:r>
            <a:r>
              <a:rPr lang="en-US" dirty="0"/>
              <a:t> prendre avec </a:t>
            </a:r>
            <a:r>
              <a:rPr lang="en-US" dirty="0" err="1"/>
              <a:t>moi</a:t>
            </a:r>
            <a:r>
              <a:rPr lang="en-US" dirty="0"/>
              <a:t> dans ma pratique, </a:t>
            </a:r>
            <a:r>
              <a:rPr lang="en-US" dirty="0" err="1"/>
              <a:t>notamment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9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D’où</a:t>
            </a:r>
            <a:r>
              <a:rPr lang="en-US" dirty="0"/>
              <a:t> </a:t>
            </a:r>
            <a:r>
              <a:rPr lang="en-US" dirty="0" err="1"/>
              <a:t>vient</a:t>
            </a:r>
            <a:r>
              <a:rPr lang="en-US" dirty="0"/>
              <a:t> ma question </a:t>
            </a:r>
            <a:r>
              <a:rPr lang="en-US" dirty="0" err="1"/>
              <a:t>clinique</a:t>
            </a:r>
            <a:r>
              <a:rPr lang="en-US" dirty="0"/>
              <a:t>, </a:t>
            </a:r>
            <a:r>
              <a:rPr lang="fr-CA" dirty="0"/>
              <a:t>qui est: quelle est l'efficacité des interventions en face à face avec les parents visant à augmenter le taux de vaccination de leurs enfants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Pour </a:t>
            </a:r>
            <a:r>
              <a:rPr lang="en-US" dirty="0" err="1"/>
              <a:t>trouver</a:t>
            </a:r>
            <a:r>
              <a:rPr lang="en-US" dirty="0"/>
              <a:t> la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ma question, </a:t>
            </a:r>
            <a:r>
              <a:rPr lang="en-US" dirty="0" err="1"/>
              <a:t>j’ai</a:t>
            </a:r>
            <a:r>
              <a:rPr lang="en-US" dirty="0"/>
              <a:t> fait </a:t>
            </a:r>
            <a:r>
              <a:rPr lang="en-US" dirty="0" err="1"/>
              <a:t>une</a:t>
            </a:r>
            <a:r>
              <a:rPr lang="en-US" dirty="0"/>
              <a:t> recherche </a:t>
            </a:r>
            <a:r>
              <a:rPr lang="en-US" dirty="0" err="1"/>
              <a:t>pubmed</a:t>
            </a:r>
            <a:r>
              <a:rPr lang="en-US" dirty="0"/>
              <a:t> avec les </a:t>
            </a:r>
            <a:r>
              <a:rPr lang="en-US" dirty="0" err="1"/>
              <a:t>termes</a:t>
            </a:r>
            <a:r>
              <a:rPr lang="en-US" dirty="0"/>
              <a:t> childhood vaccination and intervention, </a:t>
            </a:r>
            <a:r>
              <a:rPr lang="en-US" dirty="0" err="1"/>
              <a:t>ce</a:t>
            </a:r>
            <a:r>
              <a:rPr lang="en-US" dirty="0"/>
              <a:t> qui a </a:t>
            </a:r>
            <a:r>
              <a:rPr lang="en-US" dirty="0" err="1"/>
              <a:t>donné</a:t>
            </a:r>
            <a:r>
              <a:rPr lang="en-US" dirty="0"/>
              <a:t> 18 </a:t>
            </a:r>
            <a:r>
              <a:rPr lang="en-US" dirty="0" err="1"/>
              <a:t>résultats</a:t>
            </a:r>
            <a:r>
              <a:rPr lang="en-US" dirty="0"/>
              <a:t>, don’t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revue </a:t>
            </a:r>
            <a:r>
              <a:rPr lang="en-US" dirty="0" err="1"/>
              <a:t>cochrane</a:t>
            </a:r>
            <a:r>
              <a:rPr lang="en-US" dirty="0"/>
              <a:t> sur le </a:t>
            </a:r>
            <a:r>
              <a:rPr lang="en-US" dirty="0" err="1"/>
              <a:t>sujet</a:t>
            </a:r>
            <a:r>
              <a:rPr lang="en-US" dirty="0"/>
              <a:t>. </a:t>
            </a:r>
            <a:r>
              <a:rPr lang="en-US" dirty="0" err="1"/>
              <a:t>J’ai</a:t>
            </a:r>
            <a:r>
              <a:rPr lang="en-US" dirty="0"/>
              <a:t> ensuite fait </a:t>
            </a:r>
            <a:r>
              <a:rPr lang="en-US" dirty="0" err="1"/>
              <a:t>une</a:t>
            </a:r>
            <a:r>
              <a:rPr lang="en-US" dirty="0"/>
              <a:t> revue des </a:t>
            </a:r>
            <a:r>
              <a:rPr lang="en-US" dirty="0" err="1"/>
              <a:t>références</a:t>
            </a:r>
            <a:r>
              <a:rPr lang="en-US" dirty="0"/>
              <a:t> du </a:t>
            </a:r>
            <a:r>
              <a:rPr lang="en-US" dirty="0" err="1"/>
              <a:t>méta-analyse</a:t>
            </a:r>
            <a:r>
              <a:rPr lang="en-US" dirty="0"/>
              <a:t>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analysés</a:t>
            </a:r>
            <a:r>
              <a:rPr lang="en-US" dirty="0"/>
              <a:t> 10 articles, et après lecture des </a:t>
            </a:r>
            <a:r>
              <a:rPr lang="en-US" dirty="0" err="1"/>
              <a:t>titres</a:t>
            </a:r>
            <a:r>
              <a:rPr lang="en-US" dirty="0"/>
              <a:t> et </a:t>
            </a:r>
            <a:r>
              <a:rPr lang="en-US" dirty="0" err="1"/>
              <a:t>abstraits</a:t>
            </a:r>
            <a:r>
              <a:rPr lang="en-US" dirty="0"/>
              <a:t>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choisi</a:t>
            </a:r>
            <a:r>
              <a:rPr lang="en-US" dirty="0"/>
              <a:t> 3 </a:t>
            </a:r>
            <a:r>
              <a:rPr lang="en-US" dirty="0" err="1"/>
              <a:t>parmis</a:t>
            </a:r>
            <a:r>
              <a:rPr lang="en-US" dirty="0"/>
              <a:t> </a:t>
            </a:r>
            <a:r>
              <a:rPr lang="en-US" dirty="0" err="1"/>
              <a:t>eux</a:t>
            </a:r>
            <a:r>
              <a:rPr lang="en-US" dirty="0"/>
              <a:t> de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présenter</a:t>
            </a:r>
            <a:r>
              <a:rPr lang="en-US" dirty="0"/>
              <a:t> que je </a:t>
            </a:r>
            <a:r>
              <a:rPr lang="en-US" dirty="0" err="1"/>
              <a:t>trouver</a:t>
            </a:r>
            <a:r>
              <a:rPr lang="en-US" dirty="0"/>
              <a:t> le plus pertinent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au </a:t>
            </a:r>
            <a:r>
              <a:rPr lang="en-US" dirty="0" err="1"/>
              <a:t>québec</a:t>
            </a:r>
            <a:r>
              <a:rPr lang="en-US" dirty="0"/>
              <a:t>. La </a:t>
            </a:r>
            <a:r>
              <a:rPr lang="en-US" dirty="0" err="1"/>
              <a:t>dernière</a:t>
            </a:r>
            <a:r>
              <a:rPr lang="en-US" dirty="0"/>
              <a:t> article que je </a:t>
            </a:r>
            <a:r>
              <a:rPr lang="en-US" dirty="0" err="1"/>
              <a:t>vais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présenter</a:t>
            </a:r>
            <a:r>
              <a:rPr lang="en-US" dirty="0"/>
              <a:t> par </a:t>
            </a:r>
            <a:r>
              <a:rPr lang="en-US" dirty="0" err="1"/>
              <a:t>gagneur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incluse</a:t>
            </a:r>
            <a:r>
              <a:rPr lang="en-US" dirty="0"/>
              <a:t> dans le </a:t>
            </a:r>
            <a:r>
              <a:rPr lang="en-US" dirty="0" err="1"/>
              <a:t>méta-analyse</a:t>
            </a:r>
            <a:r>
              <a:rPr lang="en-US" dirty="0"/>
              <a:t> pour le très simple raison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la revue, </a:t>
            </a:r>
            <a:r>
              <a:rPr lang="en-US" dirty="0" err="1"/>
              <a:t>mais</a:t>
            </a:r>
            <a:r>
              <a:rPr lang="en-US" dirty="0"/>
              <a:t> que je </a:t>
            </a:r>
            <a:r>
              <a:rPr lang="en-US" dirty="0" err="1"/>
              <a:t>trouvais</a:t>
            </a:r>
            <a:r>
              <a:rPr lang="en-US" dirty="0"/>
              <a:t> très pertinent (et </a:t>
            </a:r>
            <a:r>
              <a:rPr lang="en-US" dirty="0" err="1"/>
              <a:t>aussi</a:t>
            </a:r>
            <a:r>
              <a:rPr lang="en-US" dirty="0"/>
              <a:t> fait </a:t>
            </a:r>
            <a:r>
              <a:rPr lang="en-US" dirty="0" err="1"/>
              <a:t>ici</a:t>
            </a:r>
            <a:r>
              <a:rPr lang="en-US" dirty="0"/>
              <a:t> au </a:t>
            </a:r>
            <a:r>
              <a:rPr lang="en-US" dirty="0" err="1"/>
              <a:t>quebec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sherbrooke</a:t>
            </a:r>
            <a:r>
              <a:rPr lang="en-US" dirty="0"/>
              <a:t>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premièrement</a:t>
            </a:r>
            <a:r>
              <a:rPr lang="en-US" dirty="0"/>
              <a:t> je </a:t>
            </a:r>
            <a:r>
              <a:rPr lang="en-US" dirty="0" err="1"/>
              <a:t>vais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discuter</a:t>
            </a:r>
            <a:r>
              <a:rPr lang="en-US" dirty="0"/>
              <a:t> du </a:t>
            </a:r>
            <a:r>
              <a:rPr lang="en-US" dirty="0" err="1"/>
              <a:t>méta-analyse</a:t>
            </a:r>
            <a:r>
              <a:rPr lang="en-US" dirty="0"/>
              <a:t> par Kaufman “face to face interventions for informing or educating parents about early childhood vaccination”.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étudier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issues </a:t>
            </a:r>
            <a:r>
              <a:rPr lang="en-US" dirty="0" err="1"/>
              <a:t>pertinents</a:t>
            </a:r>
            <a:r>
              <a:rPr lang="en-US" dirty="0"/>
              <a:t> </a:t>
            </a:r>
            <a:r>
              <a:rPr lang="en-US" dirty="0" err="1"/>
              <a:t>listés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focusé</a:t>
            </a:r>
            <a:r>
              <a:rPr lang="en-US" dirty="0"/>
              <a:t> </a:t>
            </a:r>
            <a:r>
              <a:rPr lang="en-US" dirty="0" err="1"/>
              <a:t>vraiment</a:t>
            </a:r>
            <a:r>
              <a:rPr lang="en-US" dirty="0"/>
              <a:t> sur le </a:t>
            </a:r>
            <a:r>
              <a:rPr lang="en-US" dirty="0" err="1"/>
              <a:t>statut</a:t>
            </a:r>
            <a:r>
              <a:rPr lang="en-US" dirty="0"/>
              <a:t> de vaccination de </a:t>
            </a:r>
            <a:r>
              <a:rPr lang="en-US" dirty="0" err="1"/>
              <a:t>l’enfant</a:t>
            </a:r>
            <a:r>
              <a:rPr lang="en-US" dirty="0"/>
              <a:t> pour bien </a:t>
            </a:r>
            <a:r>
              <a:rPr lang="en-US" dirty="0" err="1"/>
              <a:t>répondre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ma question </a:t>
            </a:r>
            <a:r>
              <a:rPr lang="en-US" dirty="0" err="1"/>
              <a:t>spécifique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5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Donc</a:t>
            </a:r>
            <a:r>
              <a:rPr lang="en-US" dirty="0"/>
              <a:t> pour </a:t>
            </a:r>
            <a:r>
              <a:rPr lang="en-US" dirty="0" err="1"/>
              <a:t>l’issue</a:t>
            </a:r>
            <a:r>
              <a:rPr lang="en-US" dirty="0"/>
              <a:t> du </a:t>
            </a:r>
            <a:r>
              <a:rPr lang="en-US" dirty="0" err="1"/>
              <a:t>statut</a:t>
            </a:r>
            <a:r>
              <a:rPr lang="en-US" dirty="0"/>
              <a:t> </a:t>
            </a:r>
            <a:r>
              <a:rPr lang="en-US" dirty="0" err="1"/>
              <a:t>vaccinale</a:t>
            </a:r>
            <a:r>
              <a:rPr lang="en-US" dirty="0"/>
              <a:t> des enfants, le meta-</a:t>
            </a:r>
            <a:r>
              <a:rPr lang="en-US" dirty="0" err="1"/>
              <a:t>analyse</a:t>
            </a:r>
            <a:r>
              <a:rPr lang="en-US" dirty="0"/>
              <a:t> a trouvé un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de 1.2 avec un </a:t>
            </a:r>
            <a:r>
              <a:rPr lang="en-US" dirty="0" err="1"/>
              <a:t>intervalle</a:t>
            </a:r>
            <a:r>
              <a:rPr lang="en-US" dirty="0"/>
              <a:t> de </a:t>
            </a:r>
            <a:r>
              <a:rPr lang="en-US" dirty="0" err="1"/>
              <a:t>confiance</a:t>
            </a:r>
            <a:r>
              <a:rPr lang="en-US" dirty="0"/>
              <a:t> entre 1.04 et 1.17, qui </a:t>
            </a:r>
            <a:r>
              <a:rPr lang="en-US" dirty="0" err="1"/>
              <a:t>démontre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que les interventions </a:t>
            </a:r>
            <a:r>
              <a:rPr lang="en-US" dirty="0" err="1"/>
              <a:t>somme</a:t>
            </a:r>
            <a:r>
              <a:rPr lang="en-US" dirty="0"/>
              <a:t> </a:t>
            </a:r>
            <a:r>
              <a:rPr lang="en-US" dirty="0" err="1"/>
              <a:t>toutent</a:t>
            </a:r>
            <a:r>
              <a:rPr lang="en-US" dirty="0"/>
              <a:t> </a:t>
            </a:r>
            <a:r>
              <a:rPr lang="en-US" dirty="0" err="1"/>
              <a:t>fonctionnent</a:t>
            </a:r>
            <a:r>
              <a:rPr lang="en-US" dirty="0"/>
              <a:t>, et </a:t>
            </a:r>
            <a:r>
              <a:rPr lang="en-US" dirty="0" err="1"/>
              <a:t>augmentent</a:t>
            </a:r>
            <a:r>
              <a:rPr lang="en-US" dirty="0"/>
              <a:t> le </a:t>
            </a:r>
            <a:r>
              <a:rPr lang="en-US" dirty="0" err="1"/>
              <a:t>risque</a:t>
            </a:r>
            <a:r>
              <a:rPr lang="en-US" dirty="0"/>
              <a:t> que les enfants </a:t>
            </a:r>
            <a:r>
              <a:rPr lang="en-US" dirty="0" err="1"/>
              <a:t>recoivent</a:t>
            </a:r>
            <a:r>
              <a:rPr lang="en-US" dirty="0"/>
              <a:t> les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ciblés</a:t>
            </a:r>
            <a:r>
              <a:rPr lang="en-US" dirty="0"/>
              <a:t> par </a:t>
            </a:r>
            <a:r>
              <a:rPr lang="en-US" dirty="0" err="1"/>
              <a:t>l’intervention</a:t>
            </a:r>
            <a:r>
              <a:rPr lang="en-US" dirty="0"/>
              <a:t>. </a:t>
            </a:r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l’évidence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qualifié</a:t>
            </a:r>
            <a:r>
              <a:rPr lang="en-US" dirty="0"/>
              <a:t> </a:t>
            </a:r>
            <a:r>
              <a:rPr lang="en-US" dirty="0" err="1"/>
              <a:t>basse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les </a:t>
            </a:r>
            <a:r>
              <a:rPr lang="en-US" dirty="0" err="1"/>
              <a:t>critères</a:t>
            </a:r>
            <a:r>
              <a:rPr lang="en-US" dirty="0"/>
              <a:t> GRADE.</a:t>
            </a:r>
          </a:p>
          <a:p>
            <a:r>
              <a:rPr lang="en-US" dirty="0"/>
              <a:t>Par </a:t>
            </a:r>
            <a:r>
              <a:rPr lang="en-US" dirty="0" err="1"/>
              <a:t>intérêt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mis 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trouvés</a:t>
            </a:r>
            <a:r>
              <a:rPr lang="en-US" dirty="0"/>
              <a:t> pour les </a:t>
            </a:r>
            <a:r>
              <a:rPr lang="en-US" dirty="0" err="1"/>
              <a:t>autres</a:t>
            </a:r>
            <a:r>
              <a:rPr lang="en-US" dirty="0"/>
              <a:t> issues, qui </a:t>
            </a:r>
            <a:r>
              <a:rPr lang="en-US" dirty="0" err="1"/>
              <a:t>étaient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dans la bonne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trouve</a:t>
            </a:r>
            <a:r>
              <a:rPr lang="en-US" dirty="0"/>
              <a:t> ca important de </a:t>
            </a:r>
            <a:r>
              <a:rPr lang="en-US" dirty="0" err="1"/>
              <a:t>noté</a:t>
            </a:r>
            <a:r>
              <a:rPr lang="en-US" dirty="0"/>
              <a:t> par </a:t>
            </a:r>
            <a:r>
              <a:rPr lang="en-US" dirty="0" err="1"/>
              <a:t>contre</a:t>
            </a:r>
            <a:r>
              <a:rPr lang="en-US" dirty="0"/>
              <a:t> que </a:t>
            </a:r>
            <a:r>
              <a:rPr lang="en-US" dirty="0" err="1"/>
              <a:t>l’analyse</a:t>
            </a:r>
            <a:r>
              <a:rPr lang="en-US" dirty="0"/>
              <a:t> pour </a:t>
            </a:r>
            <a:r>
              <a:rPr lang="en-US" dirty="0" err="1"/>
              <a:t>cet</a:t>
            </a:r>
            <a:r>
              <a:rPr lang="en-US" dirty="0"/>
              <a:t> issue a </a:t>
            </a:r>
            <a:r>
              <a:rPr lang="en-US" dirty="0" err="1"/>
              <a:t>seulement</a:t>
            </a:r>
            <a:r>
              <a:rPr lang="en-US" dirty="0"/>
              <a:t> </a:t>
            </a:r>
            <a:r>
              <a:rPr lang="en-US" dirty="0" err="1"/>
              <a:t>inclut</a:t>
            </a:r>
            <a:r>
              <a:rPr lang="en-US" dirty="0"/>
              <a:t> les 5 études </a:t>
            </a:r>
            <a:r>
              <a:rPr lang="en-US" dirty="0" err="1"/>
              <a:t>en</a:t>
            </a:r>
            <a:r>
              <a:rPr lang="en-US" dirty="0"/>
              <a:t> jaune dans le tableau, </a:t>
            </a:r>
            <a:r>
              <a:rPr lang="en-US" dirty="0" err="1"/>
              <a:t>en</a:t>
            </a:r>
            <a:r>
              <a:rPr lang="en-US" dirty="0"/>
              <a:t> raison de la </a:t>
            </a:r>
            <a:r>
              <a:rPr lang="en-US" dirty="0" err="1"/>
              <a:t>variabilité</a:t>
            </a:r>
            <a:r>
              <a:rPr lang="en-US" dirty="0"/>
              <a:t> entre les études du timing du </a:t>
            </a:r>
            <a:r>
              <a:rPr lang="en-US" dirty="0" err="1"/>
              <a:t>mesure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analysés</a:t>
            </a:r>
            <a:r>
              <a:rPr lang="en-US" dirty="0"/>
              <a:t> 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trois </a:t>
            </a:r>
            <a:r>
              <a:rPr lang="en-US" dirty="0" err="1"/>
              <a:t>mois</a:t>
            </a:r>
            <a:r>
              <a:rPr lang="en-US" dirty="0"/>
              <a:t> pour </a:t>
            </a:r>
            <a:r>
              <a:rPr lang="en-US" dirty="0" err="1"/>
              <a:t>permettre</a:t>
            </a:r>
            <a:r>
              <a:rPr lang="en-US" dirty="0"/>
              <a:t> la plus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comparaison</a:t>
            </a:r>
            <a:r>
              <a:rPr lang="en-US" dirty="0"/>
              <a:t> possible.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bon </a:t>
            </a:r>
            <a:r>
              <a:rPr lang="en-US" dirty="0" err="1"/>
              <a:t>c’est</a:t>
            </a:r>
            <a:r>
              <a:rPr lang="en-US" dirty="0"/>
              <a:t> que 2 des études non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parmis</a:t>
            </a:r>
            <a:r>
              <a:rPr lang="en-US" dirty="0"/>
              <a:t> les articles que je </a:t>
            </a:r>
            <a:r>
              <a:rPr lang="en-US" dirty="0" err="1"/>
              <a:t>vais</a:t>
            </a:r>
            <a:r>
              <a:rPr lang="en-US" dirty="0"/>
              <a:t> </a:t>
            </a:r>
            <a:r>
              <a:rPr lang="en-US" dirty="0" err="1"/>
              <a:t>présenté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Rapidement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je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présent</a:t>
            </a:r>
            <a:r>
              <a:rPr lang="en-US" dirty="0"/>
              <a:t> le </a:t>
            </a:r>
            <a:r>
              <a:rPr lang="en-US" dirty="0" err="1"/>
              <a:t>risque</a:t>
            </a:r>
            <a:r>
              <a:rPr lang="en-US" dirty="0"/>
              <a:t> de bias pour les études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identifiés</a:t>
            </a:r>
            <a:r>
              <a:rPr lang="en-US" dirty="0"/>
              <a:t> par les auteurs. </a:t>
            </a:r>
            <a:r>
              <a:rPr lang="en-US" dirty="0" err="1"/>
              <a:t>Notamment</a:t>
            </a:r>
            <a:r>
              <a:rPr lang="en-US" dirty="0"/>
              <a:t>, </a:t>
            </a:r>
            <a:r>
              <a:rPr lang="en-US" dirty="0" err="1"/>
              <a:t>c’était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 impossible de faire </a:t>
            </a:r>
            <a:r>
              <a:rPr lang="en-US" dirty="0" err="1"/>
              <a:t>ces</a:t>
            </a:r>
            <a:r>
              <a:rPr lang="en-US" dirty="0"/>
              <a:t> études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l’aveugle</a:t>
            </a:r>
            <a:r>
              <a:rPr lang="en-US" dirty="0"/>
              <a:t>, vu que les participants </a:t>
            </a:r>
          </a:p>
          <a:p>
            <a:pPr algn="l"/>
            <a:r>
              <a:rPr lang="en-US" dirty="0" err="1"/>
              <a:t>Mais</a:t>
            </a:r>
            <a:r>
              <a:rPr lang="en-US" dirty="0"/>
              <a:t>, malgré </a:t>
            </a:r>
            <a:r>
              <a:rPr lang="en-US" dirty="0" err="1"/>
              <a:t>ça</a:t>
            </a:r>
            <a:r>
              <a:rPr lang="en-US" dirty="0"/>
              <a:t>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considérer</a:t>
            </a:r>
            <a:r>
              <a:rPr lang="en-US" dirty="0"/>
              <a:t> que le </a:t>
            </a:r>
            <a:r>
              <a:rPr lang="en-US" dirty="0" err="1"/>
              <a:t>statut</a:t>
            </a:r>
            <a:r>
              <a:rPr lang="en-US" dirty="0"/>
              <a:t> </a:t>
            </a:r>
            <a:r>
              <a:rPr lang="en-US" dirty="0" err="1"/>
              <a:t>vaccinale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assez</a:t>
            </a:r>
            <a:r>
              <a:rPr lang="en-US" dirty="0"/>
              <a:t> </a:t>
            </a:r>
            <a:r>
              <a:rPr lang="en-US" dirty="0" err="1"/>
              <a:t>objectif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que </a:t>
            </a:r>
            <a:r>
              <a:rPr lang="en-US" dirty="0" err="1"/>
              <a:t>c’était</a:t>
            </a:r>
            <a:r>
              <a:rPr lang="en-US" dirty="0"/>
              <a:t> </a:t>
            </a:r>
            <a:r>
              <a:rPr lang="en-US" dirty="0" err="1"/>
              <a:t>probablement</a:t>
            </a:r>
            <a:r>
              <a:rPr lang="en-US" dirty="0"/>
              <a:t> pas </a:t>
            </a:r>
            <a:r>
              <a:rPr lang="en-US" dirty="0" err="1"/>
              <a:t>une</a:t>
            </a:r>
            <a:r>
              <a:rPr lang="en-US" dirty="0"/>
              <a:t> source de bias important, </a:t>
            </a:r>
            <a:r>
              <a:rPr lang="en-US" dirty="0" err="1"/>
              <a:t>ni</a:t>
            </a:r>
            <a:r>
              <a:rPr lang="en-US" dirty="0"/>
              <a:t> pour les participants </a:t>
            </a:r>
            <a:r>
              <a:rPr lang="en-US" dirty="0" err="1"/>
              <a:t>ni</a:t>
            </a:r>
            <a:r>
              <a:rPr lang="en-US" dirty="0"/>
              <a:t> pour les </a:t>
            </a:r>
            <a:r>
              <a:rPr lang="en-US" dirty="0" err="1"/>
              <a:t>chercheurs</a:t>
            </a:r>
            <a:r>
              <a:rPr lang="en-US" dirty="0"/>
              <a:t>, </a:t>
            </a:r>
            <a:r>
              <a:rPr lang="en-US" dirty="0" err="1"/>
              <a:t>sauf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pour </a:t>
            </a:r>
            <a:r>
              <a:rPr lang="en-US" dirty="0" err="1"/>
              <a:t>l’étude</a:t>
            </a:r>
            <a:r>
              <a:rPr lang="en-US" dirty="0"/>
              <a:t> Jackson que je </a:t>
            </a:r>
            <a:r>
              <a:rPr lang="en-US" dirty="0" err="1"/>
              <a:t>vais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discuté</a:t>
            </a:r>
            <a:r>
              <a:rPr lang="en-US" dirty="0"/>
              <a:t> </a:t>
            </a:r>
            <a:r>
              <a:rPr lang="en-US" dirty="0" err="1"/>
              <a:t>tantôt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analysant</a:t>
            </a:r>
            <a:r>
              <a:rPr lang="en-US" dirty="0"/>
              <a:t> la revue, on </a:t>
            </a:r>
            <a:r>
              <a:rPr lang="en-US" dirty="0" err="1"/>
              <a:t>peut</a:t>
            </a:r>
            <a:r>
              <a:rPr lang="en-US" dirty="0"/>
              <a:t> dire </a:t>
            </a:r>
            <a:r>
              <a:rPr lang="en-US" dirty="0" err="1"/>
              <a:t>qu’il</a:t>
            </a:r>
            <a:r>
              <a:rPr lang="en-US" dirty="0"/>
              <a:t> y a </a:t>
            </a:r>
            <a:r>
              <a:rPr lang="en-US" dirty="0" err="1"/>
              <a:t>une</a:t>
            </a:r>
            <a:r>
              <a:rPr lang="en-US" dirty="0"/>
              <a:t> haute </a:t>
            </a:r>
            <a:r>
              <a:rPr lang="en-US" dirty="0" err="1"/>
              <a:t>qualité</a:t>
            </a:r>
            <a:r>
              <a:rPr lang="en-US" dirty="0"/>
              <a:t> de recherche et </a:t>
            </a:r>
            <a:r>
              <a:rPr lang="en-US" dirty="0" err="1"/>
              <a:t>d’analyse</a:t>
            </a:r>
            <a:r>
              <a:rPr lang="en-US" dirty="0"/>
              <a:t>, </a:t>
            </a:r>
            <a:r>
              <a:rPr lang="en-US" dirty="0" err="1"/>
              <a:t>comme</a:t>
            </a:r>
            <a:r>
              <a:rPr lang="en-US" dirty="0"/>
              <a:t> dans </a:t>
            </a:r>
            <a:r>
              <a:rPr lang="en-US" dirty="0" err="1"/>
              <a:t>tous</a:t>
            </a:r>
            <a:r>
              <a:rPr lang="en-US" dirty="0"/>
              <a:t> les revues </a:t>
            </a:r>
            <a:r>
              <a:rPr lang="en-US" dirty="0" err="1"/>
              <a:t>cochrane</a:t>
            </a:r>
            <a:r>
              <a:rPr lang="en-US" dirty="0"/>
              <a:t>.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facteurs</a:t>
            </a:r>
            <a:r>
              <a:rPr lang="en-US" dirty="0"/>
              <a:t> qui </a:t>
            </a:r>
            <a:r>
              <a:rPr lang="en-US" dirty="0" err="1"/>
              <a:t>auraient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limiter les trouvailles, </a:t>
            </a:r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d’articles</a:t>
            </a:r>
            <a:r>
              <a:rPr lang="en-US" dirty="0"/>
              <a:t> </a:t>
            </a:r>
            <a:r>
              <a:rPr lang="en-US" dirty="0" err="1"/>
              <a:t>analysés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parce</a:t>
            </a:r>
            <a:r>
              <a:rPr lang="en-US" dirty="0"/>
              <a:t> que les </a:t>
            </a:r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d’exclusion</a:t>
            </a:r>
            <a:r>
              <a:rPr lang="en-US" dirty="0"/>
              <a:t> </a:t>
            </a:r>
            <a:r>
              <a:rPr lang="en-US" dirty="0" err="1"/>
              <a:t>étaient</a:t>
            </a:r>
            <a:r>
              <a:rPr lang="en-US" dirty="0"/>
              <a:t> </a:t>
            </a:r>
            <a:r>
              <a:rPr lang="en-US" dirty="0" err="1"/>
              <a:t>strictes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les auteurs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exclus</a:t>
            </a:r>
            <a:r>
              <a:rPr lang="en-US" dirty="0"/>
              <a:t> les </a:t>
            </a:r>
            <a:r>
              <a:rPr lang="fr-CA" noProof="0" dirty="0"/>
              <a:t>quasi-RCT et certaines études avec des interventions multi-composants</a:t>
            </a:r>
            <a:r>
              <a:rPr lang="en-US" noProof="0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l’effet</a:t>
            </a:r>
            <a:r>
              <a:rPr lang="en-US" dirty="0"/>
              <a:t> de </a:t>
            </a:r>
            <a:r>
              <a:rPr lang="en-US" dirty="0" err="1"/>
              <a:t>l’intervention</a:t>
            </a:r>
            <a:r>
              <a:rPr lang="en-US" dirty="0"/>
              <a:t>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isolée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potentiellement</a:t>
            </a:r>
            <a:r>
              <a:rPr lang="en-US" dirty="0"/>
              <a:t>  </a:t>
            </a:r>
            <a:r>
              <a:rPr lang="en-US" dirty="0" err="1"/>
              <a:t>l’analyse</a:t>
            </a:r>
            <a:r>
              <a:rPr lang="en-US" dirty="0"/>
              <a:t> </a:t>
            </a:r>
            <a:r>
              <a:rPr lang="en-US" dirty="0" err="1"/>
              <a:t>parce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ne </a:t>
            </a:r>
            <a:r>
              <a:rPr lang="en-US" dirty="0" err="1"/>
              <a:t>sait</a:t>
            </a:r>
            <a:r>
              <a:rPr lang="en-US" dirty="0"/>
              <a:t> pas </a:t>
            </a:r>
            <a:r>
              <a:rPr lang="en-US" dirty="0" err="1"/>
              <a:t>si</a:t>
            </a:r>
            <a:r>
              <a:rPr lang="en-US" dirty="0"/>
              <a:t> la </a:t>
            </a:r>
            <a:r>
              <a:rPr lang="en-US" dirty="0" err="1"/>
              <a:t>combinaison</a:t>
            </a:r>
            <a:r>
              <a:rPr lang="en-US" dirty="0"/>
              <a:t> de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pourrait</a:t>
            </a:r>
            <a:r>
              <a:rPr lang="en-US" dirty="0"/>
              <a:t> aider avec </a:t>
            </a:r>
            <a:r>
              <a:rPr lang="en-US" dirty="0" err="1"/>
              <a:t>l’efficacité</a:t>
            </a:r>
            <a:r>
              <a:rPr lang="en-US" dirty="0"/>
              <a:t> des </a:t>
            </a:r>
            <a:r>
              <a:rPr lang="en-US" dirty="0" err="1"/>
              <a:t>intervntions</a:t>
            </a:r>
            <a:r>
              <a:rPr lang="en-US" dirty="0"/>
              <a:t> </a:t>
            </a:r>
            <a:r>
              <a:rPr lang="en-US" dirty="0" err="1"/>
              <a:t>eux</a:t>
            </a:r>
            <a:r>
              <a:rPr lang="en-US" dirty="0"/>
              <a:t> </a:t>
            </a:r>
            <a:r>
              <a:rPr lang="en-US" dirty="0" err="1"/>
              <a:t>mêmes</a:t>
            </a:r>
            <a:endParaRPr lang="en-US" dirty="0"/>
          </a:p>
          <a:p>
            <a:r>
              <a:rPr lang="en-US" dirty="0"/>
              <a:t>Il y a </a:t>
            </a:r>
            <a:r>
              <a:rPr lang="en-US" dirty="0" err="1"/>
              <a:t>aussi</a:t>
            </a:r>
            <a:r>
              <a:rPr lang="en-US" dirty="0"/>
              <a:t> la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d’Heterogeneity</a:t>
            </a:r>
            <a:r>
              <a:rPr lang="en-US" dirty="0"/>
              <a:t>, </a:t>
            </a:r>
            <a:r>
              <a:rPr lang="en-US" dirty="0" err="1"/>
              <a:t>notamment</a:t>
            </a:r>
            <a:r>
              <a:rPr lang="en-US" dirty="0"/>
              <a:t> le # de vaccines </a:t>
            </a:r>
            <a:r>
              <a:rPr lang="en-US" dirty="0" err="1"/>
              <a:t>délivré</a:t>
            </a:r>
            <a:r>
              <a:rPr lang="en-US" dirty="0"/>
              <a:t> dans les études et la durée des interventions qui </a:t>
            </a:r>
            <a:r>
              <a:rPr lang="en-US" dirty="0" err="1"/>
              <a:t>variait</a:t>
            </a:r>
            <a:r>
              <a:rPr lang="en-US" dirty="0"/>
              <a:t> beaucoup entre les études,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aurait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entraîner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comparaison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fiable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</a:t>
            </a:r>
          </a:p>
          <a:p>
            <a:r>
              <a:rPr lang="en-US" dirty="0"/>
              <a:t>Et il y a </a:t>
            </a:r>
            <a:r>
              <a:rPr lang="en-US" dirty="0" err="1"/>
              <a:t>aussi</a:t>
            </a:r>
            <a:r>
              <a:rPr lang="en-US" dirty="0"/>
              <a:t> le fait que les </a:t>
            </a:r>
            <a:r>
              <a:rPr lang="en-US" dirty="0" err="1"/>
              <a:t>Échelles</a:t>
            </a:r>
            <a:r>
              <a:rPr lang="en-US" dirty="0"/>
              <a:t> et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pour </a:t>
            </a:r>
            <a:r>
              <a:rPr lang="en-US" dirty="0" err="1"/>
              <a:t>mesurer</a:t>
            </a:r>
            <a:r>
              <a:rPr lang="en-US" dirty="0"/>
              <a:t> les </a:t>
            </a:r>
            <a:r>
              <a:rPr lang="en-US" dirty="0" err="1"/>
              <a:t>autres</a:t>
            </a:r>
            <a:r>
              <a:rPr lang="en-US" dirty="0"/>
              <a:t> issues (</a:t>
            </a:r>
            <a:r>
              <a:rPr lang="en-US" dirty="0" err="1"/>
              <a:t>p.ex</a:t>
            </a:r>
            <a:r>
              <a:rPr lang="en-US" dirty="0"/>
              <a:t>. Attitudes, </a:t>
            </a:r>
            <a:r>
              <a:rPr lang="en-US" dirty="0" err="1"/>
              <a:t>croyances</a:t>
            </a:r>
            <a:r>
              <a:rPr lang="en-US" dirty="0"/>
              <a:t>) </a:t>
            </a:r>
            <a:r>
              <a:rPr lang="en-US" dirty="0" err="1"/>
              <a:t>étaient</a:t>
            </a:r>
            <a:r>
              <a:rPr lang="en-US" dirty="0"/>
              <a:t> très </a:t>
            </a:r>
            <a:r>
              <a:rPr lang="en-US" dirty="0" err="1"/>
              <a:t>variés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études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, au final,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retenir</a:t>
            </a:r>
            <a:r>
              <a:rPr lang="en-US" dirty="0"/>
              <a:t> que </a:t>
            </a:r>
            <a:r>
              <a:rPr lang="fr-CA" dirty="0"/>
              <a:t>les interventions en face-à-face avec les parents peuvent être suffisantes pour améliorer le statut de vaccination chez leurs enfants.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F475-3407-0D4F-A142-FC4EB9319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2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1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4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4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1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95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6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8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8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4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5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Personne utilisant une seringue">
            <a:extLst>
              <a:ext uri="{FF2B5EF4-FFF2-40B4-BE49-F238E27FC236}">
                <a16:creationId xmlns:a16="http://schemas.microsoft.com/office/drawing/2014/main" id="{DA38AC8E-21A8-EDFA-F127-5A3CAC50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4351" b="1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AF35B-BF49-E742-F780-F245C3F0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57739"/>
            <a:ext cx="6425097" cy="19289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400" dirty="0">
                <a:solidFill>
                  <a:srgbClr val="FFFFFF"/>
                </a:solidFill>
              </a:rPr>
              <a:t>La vaccination de la petite enfance : comment peut-on améliorer les taux de vaccination?</a:t>
            </a:r>
            <a:endParaRPr lang="fr-CA" sz="3400" b="0" i="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BF626-DBFE-6D39-C51B-4981515B4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22860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Lauren Sugar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Le 27 </a:t>
            </a:r>
            <a:r>
              <a:rPr lang="en-US" sz="1800" dirty="0" err="1">
                <a:solidFill>
                  <a:srgbClr val="FFFFFF"/>
                </a:solidFill>
              </a:rPr>
              <a:t>mai</a:t>
            </a:r>
            <a:r>
              <a:rPr lang="en-US" sz="1800" dirty="0">
                <a:solidFill>
                  <a:srgbClr val="FFFFFF"/>
                </a:solidFill>
              </a:rPr>
              <a:t> 2022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GMF-U Notre-Dame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Superviseurs</a:t>
            </a:r>
            <a:r>
              <a:rPr lang="en-US" sz="1800" dirty="0">
                <a:solidFill>
                  <a:srgbClr val="FFFFFF"/>
                </a:solidFill>
              </a:rPr>
              <a:t>: Dr. Philippe </a:t>
            </a:r>
            <a:r>
              <a:rPr lang="en-US" sz="1800" dirty="0" err="1">
                <a:solidFill>
                  <a:srgbClr val="FFFFFF"/>
                </a:solidFill>
              </a:rPr>
              <a:t>Karazivan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et Dr. Danny Castonguay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5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A555-377D-8D28-21A0-ACA05568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Article 2: Hu et al. (2017)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645583-9DB8-F08A-02D0-E7A3431F4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984655"/>
              </p:ext>
            </p:extLst>
          </p:nvPr>
        </p:nvGraphicFramePr>
        <p:xfrm>
          <a:off x="1295400" y="2557463"/>
          <a:ext cx="9601200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022">
                  <a:extLst>
                    <a:ext uri="{9D8B030D-6E8A-4147-A177-3AD203B41FA5}">
                      <a16:colId xmlns:a16="http://schemas.microsoft.com/office/drawing/2014/main" val="3191440436"/>
                    </a:ext>
                  </a:extLst>
                </a:gridCol>
                <a:gridCol w="7871178">
                  <a:extLst>
                    <a:ext uri="{9D8B030D-6E8A-4147-A177-3AD203B41FA5}">
                      <a16:colId xmlns:a16="http://schemas.microsoft.com/office/drawing/2014/main" val="1672275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/>
                        <a:t>Devis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0"/>
                        <a:t>Étude </a:t>
                      </a:r>
                      <a:r>
                        <a:rPr lang="fr-CA" b="0" noProof="0"/>
                        <a:t>randomisée</a:t>
                      </a:r>
                      <a:r>
                        <a:rPr lang="fr-CA" b="0"/>
                        <a:t> contrôlée</a:t>
                      </a:r>
                      <a:endParaRPr lang="fr-C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6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Lieu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24 hôpitaux obstétricaux dans le province de Zhejiang, Chine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5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Population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Femmes enceintes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Échantillon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N = 1252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Intervention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Séance éducative interactive individuelle anténatale sur la vaccination </a:t>
                      </a:r>
                    </a:p>
                    <a:p>
                      <a:r>
                        <a:rPr lang="fr-CA" dirty="0"/>
                        <a:t>Durée: 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7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Contrôle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Aucun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5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Issue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Statut de vaccination de l’enfant à 12 mois de vie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6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/>
                        <a:t>Analyse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Par protocole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6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2C15-A261-F536-2319-182760F3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Article 2: Hu et al. (2017)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9B3F50-C79F-7FE2-F827-BC7023F3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723" y="2531023"/>
            <a:ext cx="6743701" cy="17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60832-B1F9-1330-0E67-9E13D0D27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23" y="4503837"/>
            <a:ext cx="6743702" cy="1814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5AF91C-7444-5A7B-0A5F-22FBCA9CBCDE}"/>
              </a:ext>
            </a:extLst>
          </p:cNvPr>
          <p:cNvSpPr txBox="1"/>
          <p:nvPr/>
        </p:nvSpPr>
        <p:spPr>
          <a:xfrm>
            <a:off x="8618571" y="3244334"/>
            <a:ext cx="266451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OR = 3.4 </a:t>
            </a:r>
            <a:r>
              <a:rPr lang="en-CA" dirty="0">
                <a:solidFill>
                  <a:schemeClr val="bg1"/>
                </a:solidFill>
              </a:rPr>
              <a:t>(95%CI: 2.1–4.8)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11939-06B5-D71C-0127-C9C89BA20F67}"/>
              </a:ext>
            </a:extLst>
          </p:cNvPr>
          <p:cNvSpPr txBox="1"/>
          <p:nvPr/>
        </p:nvSpPr>
        <p:spPr>
          <a:xfrm>
            <a:off x="8618571" y="5226427"/>
            <a:ext cx="263886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OR = 2.3</a:t>
            </a:r>
            <a:r>
              <a:rPr lang="en-CA" dirty="0">
                <a:solidFill>
                  <a:schemeClr val="bg1"/>
                </a:solidFill>
              </a:rPr>
              <a:t> (95%CI: 1.6–3.5)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7F062-6883-B2C6-2091-0C1F300E7671}"/>
              </a:ext>
            </a:extLst>
          </p:cNvPr>
          <p:cNvSpPr txBox="1"/>
          <p:nvPr/>
        </p:nvSpPr>
        <p:spPr>
          <a:xfrm>
            <a:off x="8618571" y="2875002"/>
            <a:ext cx="26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Immunization </a:t>
            </a:r>
            <a:r>
              <a:rPr lang="en-US" dirty="0" err="1"/>
              <a:t>complète</a:t>
            </a:r>
            <a:r>
              <a:rPr lang="en-US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969527-8B51-AFCB-488D-546662F7C28A}"/>
              </a:ext>
            </a:extLst>
          </p:cNvPr>
          <p:cNvSpPr txBox="1"/>
          <p:nvPr/>
        </p:nvSpPr>
        <p:spPr>
          <a:xfrm>
            <a:off x="8337555" y="4834517"/>
            <a:ext cx="320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Vacciné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le </a:t>
            </a:r>
            <a:r>
              <a:rPr lang="en-US" dirty="0" err="1"/>
              <a:t>calendrier</a:t>
            </a:r>
            <a:r>
              <a:rPr lang="en-US" dirty="0"/>
              <a:t> </a:t>
            </a:r>
            <a:r>
              <a:rPr lang="en-US" dirty="0" err="1"/>
              <a:t>prévu</a:t>
            </a:r>
            <a:r>
              <a:rPr lang="en-US" dirty="0"/>
              <a:t>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EB8539-4535-FC6D-AE71-F796056D15DB}"/>
              </a:ext>
            </a:extLst>
          </p:cNvPr>
          <p:cNvSpPr/>
          <p:nvPr/>
        </p:nvSpPr>
        <p:spPr>
          <a:xfrm>
            <a:off x="1435723" y="3928590"/>
            <a:ext cx="6599913" cy="130792"/>
          </a:xfrm>
          <a:prstGeom prst="rect">
            <a:avLst/>
          </a:prstGeom>
          <a:solidFill>
            <a:schemeClr val="accent1">
              <a:alpha val="2436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22602-FCAD-B049-FC65-5E8E3DE6B9A9}"/>
              </a:ext>
            </a:extLst>
          </p:cNvPr>
          <p:cNvSpPr/>
          <p:nvPr/>
        </p:nvSpPr>
        <p:spPr>
          <a:xfrm>
            <a:off x="1507616" y="5897477"/>
            <a:ext cx="6599913" cy="130792"/>
          </a:xfrm>
          <a:prstGeom prst="rect">
            <a:avLst/>
          </a:prstGeom>
          <a:solidFill>
            <a:schemeClr val="accent1">
              <a:alpha val="2436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C6B4-AA83-9EB6-1B24-66634041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Article 2: Hu et al. (2017)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C20907-A98C-1270-52D5-872D68C25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173017"/>
              </p:ext>
            </p:extLst>
          </p:nvPr>
        </p:nvGraphicFramePr>
        <p:xfrm>
          <a:off x="1295400" y="2557463"/>
          <a:ext cx="9601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8012236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1318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Limites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00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Intervention de </a:t>
                      </a:r>
                      <a:r>
                        <a:rPr lang="en-US" dirty="0" err="1"/>
                        <a:t>courte</a:t>
                      </a:r>
                      <a:r>
                        <a:rPr lang="en-US" dirty="0"/>
                        <a:t> durée (15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Beaucoup de perdus au </a:t>
                      </a:r>
                      <a:r>
                        <a:rPr lang="en-US" dirty="0" err="1"/>
                        <a:t>suivi</a:t>
                      </a:r>
                      <a:r>
                        <a:rPr lang="en-US" dirty="0"/>
                        <a:t>: 29.1% des participants (</a:t>
                      </a:r>
                      <a:r>
                        <a:rPr lang="en-US" dirty="0" err="1"/>
                        <a:t>mais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similaire</a:t>
                      </a:r>
                      <a:r>
                        <a:rPr lang="en-US" dirty="0"/>
                        <a:t> pour les deux </a:t>
                      </a:r>
                      <a:r>
                        <a:rPr lang="en-US" dirty="0" err="1"/>
                        <a:t>groupes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7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Échantillon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grande</a:t>
                      </a:r>
                      <a:r>
                        <a:rPr lang="en-US" dirty="0"/>
                        <a:t> taille (N = 1252)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393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22C012-B3FE-2350-DD4D-4B09A401B1AC}"/>
              </a:ext>
            </a:extLst>
          </p:cNvPr>
          <p:cNvSpPr txBox="1"/>
          <p:nvPr/>
        </p:nvSpPr>
        <p:spPr>
          <a:xfrm>
            <a:off x="1295398" y="4470399"/>
            <a:ext cx="960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À RETENIR: </a:t>
            </a:r>
            <a:r>
              <a:rPr lang="fr-CA" dirty="0"/>
              <a:t>une intervention courte et simple visant l’éducation de la mère dans la période anténatale peut être très efficace pour améliorer le taux de vaccination chez l’enfant!</a:t>
            </a:r>
          </a:p>
        </p:txBody>
      </p:sp>
    </p:spTree>
    <p:extLst>
      <p:ext uri="{BB962C8B-B14F-4D97-AF65-F5344CB8AC3E}">
        <p14:creationId xmlns:p14="http://schemas.microsoft.com/office/powerpoint/2010/main" val="271381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A555-377D-8D28-21A0-ACA05568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3: </a:t>
            </a:r>
            <a:r>
              <a:rPr lang="en-US" dirty="0" err="1"/>
              <a:t>Saitoh</a:t>
            </a:r>
            <a:r>
              <a:rPr lang="en-US" dirty="0"/>
              <a:t> et al. (2017)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54AD66-FA78-63A8-2731-B94B64FB6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853120"/>
              </p:ext>
            </p:extLst>
          </p:nvPr>
        </p:nvGraphicFramePr>
        <p:xfrm>
          <a:off x="1295400" y="2557463"/>
          <a:ext cx="9601200" cy="3677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022">
                  <a:extLst>
                    <a:ext uri="{9D8B030D-6E8A-4147-A177-3AD203B41FA5}">
                      <a16:colId xmlns:a16="http://schemas.microsoft.com/office/drawing/2014/main" val="3191440436"/>
                    </a:ext>
                  </a:extLst>
                </a:gridCol>
                <a:gridCol w="7871178">
                  <a:extLst>
                    <a:ext uri="{9D8B030D-6E8A-4147-A177-3AD203B41FA5}">
                      <a16:colId xmlns:a16="http://schemas.microsoft.com/office/drawing/2014/main" val="1672275745"/>
                    </a:ext>
                  </a:extLst>
                </a:gridCol>
              </a:tblGrid>
              <a:tr h="315999">
                <a:tc>
                  <a:txBody>
                    <a:bodyPr/>
                    <a:lstStyle/>
                    <a:p>
                      <a:r>
                        <a:rPr lang="fr-CA" sz="1400" noProof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b="0" noProof="0"/>
                        <a:t>Étude randomisée contrôlée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63384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r>
                        <a:rPr lang="fr-CA" sz="1400" b="1" noProof="0"/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5 hôpitaux et 4 cliniques à Niigata, Japon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89864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r>
                        <a:rPr lang="fr-CA" sz="1400" b="1" noProof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Femmes enceintes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4834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r>
                        <a:rPr lang="fr-CA" sz="1400" b="1" noProof="0"/>
                        <a:t>Échantillon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N = 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1327"/>
                  </a:ext>
                </a:extLst>
              </a:tr>
              <a:tr h="1235270">
                <a:tc>
                  <a:txBody>
                    <a:bodyPr/>
                    <a:lstStyle/>
                    <a:p>
                      <a:r>
                        <a:rPr lang="fr-CA" sz="1400" b="1" noProof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Trois séances éducatives interactives, incluant une brochure: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400" noProof="0" dirty="0"/>
                        <a:t>À 34-36 semaines de grossesse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400" noProof="0" dirty="0"/>
                        <a:t>Post-partum (à l’hôpital)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400" noProof="0" dirty="0"/>
                        <a:t>À la visite clinique de 1 mois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400" noProof="0" dirty="0"/>
                        <a:t>Durée: 5 min/séance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77169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r>
                        <a:rPr lang="fr-CA" sz="1400" b="1" noProof="0"/>
                        <a:t>Contrôle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Brochure détaillée sur la vaccination, sans explication orale, reçu à 34-36 semaines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53190"/>
                  </a:ext>
                </a:extLst>
              </a:tr>
              <a:tr h="545817">
                <a:tc>
                  <a:txBody>
                    <a:bodyPr/>
                    <a:lstStyle/>
                    <a:p>
                      <a:r>
                        <a:rPr lang="fr-CA" sz="1400" b="1" noProof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Proportion des enfants ayant complété leurs vaccinations à 2, 4 et 6 mois</a:t>
                      </a:r>
                    </a:p>
                    <a:p>
                      <a:r>
                        <a:rPr lang="fr-CA" sz="1400" noProof="0" dirty="0"/>
                        <a:t>Adhérence au calendrier vaccinale recommandée (# jours de la naissance ad date de vaccination)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67630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r>
                        <a:rPr lang="fr-CA" sz="1400" b="1" noProof="0"/>
                        <a:t>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Intention de traiter et par protocole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2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C635-426E-5B8D-52C2-CA31058B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7121"/>
            <a:ext cx="9601196" cy="585939"/>
          </a:xfrm>
        </p:spPr>
        <p:txBody>
          <a:bodyPr>
            <a:normAutofit fontScale="90000"/>
          </a:bodyPr>
          <a:lstStyle/>
          <a:p>
            <a:r>
              <a:rPr lang="en-US" dirty="0"/>
              <a:t>Article 3: </a:t>
            </a:r>
            <a:r>
              <a:rPr lang="en-US" dirty="0" err="1"/>
              <a:t>Saitoh</a:t>
            </a:r>
            <a:r>
              <a:rPr lang="en-US" dirty="0"/>
              <a:t> et al. (2017)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DC10E-F9C4-D15A-80C7-E14F04443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072" y="1401815"/>
            <a:ext cx="6946820" cy="1823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59D24-277E-8F04-57A3-C5788F968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63"/>
          <a:stretch/>
        </p:blipFill>
        <p:spPr>
          <a:xfrm>
            <a:off x="493072" y="3131940"/>
            <a:ext cx="6898986" cy="32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B2CA37-447D-7BFD-4DF6-4349B870274E}"/>
              </a:ext>
            </a:extLst>
          </p:cNvPr>
          <p:cNvSpPr/>
          <p:nvPr/>
        </p:nvSpPr>
        <p:spPr>
          <a:xfrm>
            <a:off x="493071" y="2687782"/>
            <a:ext cx="6946819" cy="110836"/>
          </a:xfrm>
          <a:prstGeom prst="rect">
            <a:avLst/>
          </a:prstGeom>
          <a:solidFill>
            <a:schemeClr val="accent1">
              <a:alpha val="2436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05FCA-9EAE-7270-CE7A-886C3BC8F1FF}"/>
              </a:ext>
            </a:extLst>
          </p:cNvPr>
          <p:cNvSpPr/>
          <p:nvPr/>
        </p:nvSpPr>
        <p:spPr>
          <a:xfrm>
            <a:off x="493071" y="4017817"/>
            <a:ext cx="6946819" cy="1438367"/>
          </a:xfrm>
          <a:prstGeom prst="rect">
            <a:avLst/>
          </a:prstGeom>
          <a:solidFill>
            <a:schemeClr val="accent1">
              <a:alpha val="24075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83A2F-B33B-95FF-1524-334B51C8CC95}"/>
              </a:ext>
            </a:extLst>
          </p:cNvPr>
          <p:cNvSpPr txBox="1"/>
          <p:nvPr/>
        </p:nvSpPr>
        <p:spPr>
          <a:xfrm>
            <a:off x="7667460" y="2079179"/>
            <a:ext cx="3616759" cy="88421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85% vs 72.7% pour le DTaP-IPV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différence</a:t>
            </a:r>
            <a:r>
              <a:rPr lang="en-US" dirty="0">
                <a:solidFill>
                  <a:schemeClr val="bg1"/>
                </a:solidFill>
              </a:rPr>
              <a:t> pour les </a:t>
            </a:r>
            <a:r>
              <a:rPr lang="en-US" dirty="0" err="1">
                <a:solidFill>
                  <a:schemeClr val="bg1"/>
                </a:solidFill>
              </a:rPr>
              <a:t>autres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vaccins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F9197-BD03-CDAD-702C-8D1FA8BBE065}"/>
              </a:ext>
            </a:extLst>
          </p:cNvPr>
          <p:cNvSpPr txBox="1"/>
          <p:nvPr/>
        </p:nvSpPr>
        <p:spPr>
          <a:xfrm>
            <a:off x="7568697" y="4176192"/>
            <a:ext cx="4019739" cy="12997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Hib: 2.3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, 1.8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, 3.7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PCV: 3.3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, 2.1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, 4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DTaP-IPV: 9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, 10.4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, 4.8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7918C-40B2-3771-ED6C-4777A5B130CF}"/>
              </a:ext>
            </a:extLst>
          </p:cNvPr>
          <p:cNvSpPr txBox="1"/>
          <p:nvPr/>
        </p:nvSpPr>
        <p:spPr>
          <a:xfrm>
            <a:off x="8156407" y="1709847"/>
            <a:ext cx="26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Immunization </a:t>
            </a:r>
            <a:r>
              <a:rPr lang="en-US" dirty="0" err="1"/>
              <a:t>complète</a:t>
            </a:r>
            <a:r>
              <a:rPr lang="en-US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F2AA3-E894-E80A-8078-61373566A2EC}"/>
              </a:ext>
            </a:extLst>
          </p:cNvPr>
          <p:cNvSpPr txBox="1"/>
          <p:nvPr/>
        </p:nvSpPr>
        <p:spPr>
          <a:xfrm>
            <a:off x="8156407" y="3806435"/>
            <a:ext cx="26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Adhérence</a:t>
            </a:r>
            <a:r>
              <a:rPr lang="en-US" dirty="0"/>
              <a:t> au </a:t>
            </a:r>
            <a:r>
              <a:rPr lang="en-US" dirty="0" err="1"/>
              <a:t>calendrier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2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D5EF-763E-9DD5-B528-2F2D57DE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3: </a:t>
            </a:r>
            <a:r>
              <a:rPr lang="en-US" dirty="0" err="1"/>
              <a:t>Saitoh</a:t>
            </a:r>
            <a:r>
              <a:rPr lang="en-US" dirty="0"/>
              <a:t> et al. (2017)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50010-9C89-147D-EA20-DAB8F28C464F}"/>
              </a:ext>
            </a:extLst>
          </p:cNvPr>
          <p:cNvSpPr txBox="1"/>
          <p:nvPr/>
        </p:nvSpPr>
        <p:spPr>
          <a:xfrm>
            <a:off x="1295401" y="5127935"/>
            <a:ext cx="960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À RETENIR: </a:t>
            </a:r>
            <a:r>
              <a:rPr lang="fr-CA" dirty="0"/>
              <a:t>peu d’efficacité de l’intervention sur les taux de vaccination, mais un effet potentiel sur l’adhérence au calendrier (mais signification clinique limitée…)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06BA35-1791-066F-1357-826E80E65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383960"/>
              </p:ext>
            </p:extLst>
          </p:nvPr>
        </p:nvGraphicFramePr>
        <p:xfrm>
          <a:off x="1295400" y="2557463"/>
          <a:ext cx="96012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8012236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1318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noProof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/>
                        <a:t>Limites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00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Intervention simple, courte, facile à administrer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trike="noStrike" noProof="0" dirty="0"/>
                        <a:t>Validité externe limité: politiques spécifiques (vaccins obligatoires vs optionnelles), limites sur vaccination simultanée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7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Échantillon de petite taille (N = 188)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3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Résultats statistiquement significatifs, mais cliniquement peu significatifs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1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08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A555-377D-8D28-21A0-ACA05568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4: Jackson et al. (2011)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872B70-2400-A579-9727-7A946046F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24871"/>
              </p:ext>
            </p:extLst>
          </p:nvPr>
        </p:nvGraphicFramePr>
        <p:xfrm>
          <a:off x="1295400" y="2557463"/>
          <a:ext cx="9601200" cy="3627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022">
                  <a:extLst>
                    <a:ext uri="{9D8B030D-6E8A-4147-A177-3AD203B41FA5}">
                      <a16:colId xmlns:a16="http://schemas.microsoft.com/office/drawing/2014/main" val="3191440436"/>
                    </a:ext>
                  </a:extLst>
                </a:gridCol>
                <a:gridCol w="7871178">
                  <a:extLst>
                    <a:ext uri="{9D8B030D-6E8A-4147-A177-3AD203B41FA5}">
                      <a16:colId xmlns:a16="http://schemas.microsoft.com/office/drawing/2014/main" val="1672275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noProof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b="0" noProof="0" dirty="0"/>
                        <a:t>Étude randomisée contrôlée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6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6 centres de soins de santé, 6 organisations de soins aux enfants à Leeds, Angleterre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32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Parents ayant un enfant éligible pour recevoir 1</a:t>
                      </a:r>
                      <a:r>
                        <a:rPr lang="fr-CA" sz="1600" baseline="30000" noProof="0" dirty="0"/>
                        <a:t>e</a:t>
                      </a:r>
                      <a:r>
                        <a:rPr lang="fr-CA" sz="1600" noProof="0" dirty="0"/>
                        <a:t> ou 2</a:t>
                      </a:r>
                      <a:r>
                        <a:rPr lang="fr-CA" sz="1600" baseline="30000" noProof="0" dirty="0"/>
                        <a:t>e</a:t>
                      </a:r>
                      <a:r>
                        <a:rPr lang="fr-CA" sz="1600" noProof="0" dirty="0"/>
                        <a:t> dose du vaccin RRO (âgés de 6 mois-5 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Échantillon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N = 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CA" sz="1600" noProof="0" dirty="0"/>
                        <a:t>Une rencontre avec des petites groupes de parents</a:t>
                      </a:r>
                    </a:p>
                    <a:p>
                      <a:pPr marL="0" indent="0">
                        <a:buNone/>
                      </a:pPr>
                      <a:r>
                        <a:rPr lang="fr-CA" sz="1600" noProof="0" dirty="0"/>
                        <a:t>Contenu : une présentation d'informations équilibrées, une discussion de groupe et un jeu de rôle</a:t>
                      </a:r>
                    </a:p>
                    <a:p>
                      <a:pPr marL="0" indent="0">
                        <a:buNone/>
                      </a:pPr>
                      <a:r>
                        <a:rPr lang="fr-CA" sz="1600" noProof="0" dirty="0"/>
                        <a:t>Durée: 2 heures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7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Contrôle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Brochure « </a:t>
                      </a:r>
                      <a:r>
                        <a:rPr lang="en-CA" sz="1600" dirty="0"/>
                        <a:t>MMR your questions answered</a:t>
                      </a:r>
                      <a:r>
                        <a:rPr lang="fr-CA" sz="1600" noProof="0" dirty="0"/>
                        <a:t> » (soins habituels*)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5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1aire: conflit décisionnelle </a:t>
                      </a:r>
                    </a:p>
                    <a:p>
                      <a:r>
                        <a:rPr lang="fr-CA" sz="1600" noProof="0" dirty="0"/>
                        <a:t>2aire: l’intention de vacciner, entre autres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6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noProof="0"/>
                        <a:t>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Par intention de traiter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0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BD52B-D8C4-93BE-5F2F-92884C422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9573" y="2491747"/>
            <a:ext cx="3810746" cy="24551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DAE34A-B707-2C16-775F-D1490169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4: Jackson et al. (2011)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748FC1-1FD0-6158-4332-9E813E0C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7081"/>
              </p:ext>
            </p:extLst>
          </p:nvPr>
        </p:nvGraphicFramePr>
        <p:xfrm>
          <a:off x="1295400" y="5129317"/>
          <a:ext cx="4800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577">
                  <a:extLst>
                    <a:ext uri="{9D8B030D-6E8A-4147-A177-3AD203B41FA5}">
                      <a16:colId xmlns:a16="http://schemas.microsoft.com/office/drawing/2014/main" val="306973792"/>
                    </a:ext>
                  </a:extLst>
                </a:gridCol>
                <a:gridCol w="1020958">
                  <a:extLst>
                    <a:ext uri="{9D8B030D-6E8A-4147-A177-3AD203B41FA5}">
                      <a16:colId xmlns:a16="http://schemas.microsoft.com/office/drawing/2014/main" val="1931006785"/>
                    </a:ext>
                  </a:extLst>
                </a:gridCol>
                <a:gridCol w="1024032">
                  <a:extLst>
                    <a:ext uri="{9D8B030D-6E8A-4147-A177-3AD203B41FA5}">
                      <a16:colId xmlns:a16="http://schemas.microsoft.com/office/drawing/2014/main" val="1058046264"/>
                    </a:ext>
                  </a:extLst>
                </a:gridCol>
                <a:gridCol w="1024032">
                  <a:extLst>
                    <a:ext uri="{9D8B030D-6E8A-4147-A177-3AD203B41FA5}">
                      <a16:colId xmlns:a16="http://schemas.microsoft.com/office/drawing/2014/main" val="3613564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Enfant </a:t>
                      </a:r>
                      <a:r>
                        <a:rPr lang="en-US" dirty="0" err="1"/>
                        <a:t>vacciné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0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1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Contrôle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60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A90FB9-314A-C1B4-3D24-553410CBF85A}"/>
              </a:ext>
            </a:extLst>
          </p:cNvPr>
          <p:cNvSpPr txBox="1"/>
          <p:nvPr/>
        </p:nvSpPr>
        <p:spPr>
          <a:xfrm>
            <a:off x="7358882" y="5184502"/>
            <a:ext cx="26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Enfant </a:t>
            </a:r>
            <a:r>
              <a:rPr lang="en-US" dirty="0" err="1"/>
              <a:t>vacciné</a:t>
            </a:r>
            <a:r>
              <a:rPr lang="en-US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7665E-62F5-7FC0-D7B2-44514F6DB103}"/>
              </a:ext>
            </a:extLst>
          </p:cNvPr>
          <p:cNvSpPr txBox="1"/>
          <p:nvPr/>
        </p:nvSpPr>
        <p:spPr>
          <a:xfrm>
            <a:off x="7461475" y="5553834"/>
            <a:ext cx="243367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OR = 4.43 </a:t>
            </a:r>
            <a:r>
              <a:rPr lang="en-CA" dirty="0">
                <a:solidFill>
                  <a:schemeClr val="bg1"/>
                </a:solidFill>
              </a:rPr>
              <a:t>(CI 3.1-37.3)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E8A37-62B1-022A-D80E-E59BFF31442D}"/>
              </a:ext>
            </a:extLst>
          </p:cNvPr>
          <p:cNvSpPr txBox="1"/>
          <p:nvPr/>
        </p:nvSpPr>
        <p:spPr>
          <a:xfrm>
            <a:off x="6631683" y="3257665"/>
            <a:ext cx="419038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Diminution du niveau de conflit décisionnel en bas de 2 pour les deux groupes, un effet qui était stable dans le temps </a:t>
            </a:r>
          </a:p>
        </p:txBody>
      </p:sp>
    </p:spTree>
    <p:extLst>
      <p:ext uri="{BB962C8B-B14F-4D97-AF65-F5344CB8AC3E}">
        <p14:creationId xmlns:p14="http://schemas.microsoft.com/office/powerpoint/2010/main" val="42604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F1D9-8485-59E7-2063-570B9B24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4: Jackson et al. (2011)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B4526D-2C82-AC75-E415-D6FDB14C4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024333"/>
              </p:ext>
            </p:extLst>
          </p:nvPr>
        </p:nvGraphicFramePr>
        <p:xfrm>
          <a:off x="1295400" y="2557463"/>
          <a:ext cx="96012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248">
                  <a:extLst>
                    <a:ext uri="{9D8B030D-6E8A-4147-A177-3AD203B41FA5}">
                      <a16:colId xmlns:a16="http://schemas.microsoft.com/office/drawing/2014/main" val="1580122366"/>
                    </a:ext>
                  </a:extLst>
                </a:gridCol>
                <a:gridCol w="5157952">
                  <a:extLst>
                    <a:ext uri="{9D8B030D-6E8A-4147-A177-3AD203B41FA5}">
                      <a16:colId xmlns:a16="http://schemas.microsoft.com/office/drawing/2014/main" val="151318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noProof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Limites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00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Intervention axée sur support décisionnelle vs. information/éducation seulement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trike="noStrike" noProof="0" dirty="0"/>
                        <a:t>Aucun comparaison aux « soins habituels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7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Étude spécifique à un des vaccins le plus controversée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Intervention plus longue (2h)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3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Issue = intention de vacciner, PAS le statut vaccinale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8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Échantillon de petite taille (N = 135)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78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D8A3CD-EE29-3007-14B5-AC8BF7E5FE21}"/>
              </a:ext>
            </a:extLst>
          </p:cNvPr>
          <p:cNvSpPr txBox="1"/>
          <p:nvPr/>
        </p:nvSpPr>
        <p:spPr>
          <a:xfrm>
            <a:off x="1295400" y="5229537"/>
            <a:ext cx="960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À RETENIR: </a:t>
            </a:r>
            <a:r>
              <a:rPr lang="fr-CA" dirty="0"/>
              <a:t>une intervention visant le support décisionnel peut être très efficace pour réduire le conflit décisionnel des parents p/r au vaccin RRO </a:t>
            </a:r>
            <a:r>
              <a:rPr lang="fr-CA" i="1" dirty="0"/>
              <a:t>et</a:t>
            </a:r>
            <a:r>
              <a:rPr lang="fr-CA" dirty="0"/>
              <a:t> pour grandement améliorer le taux de vaccination!</a:t>
            </a:r>
          </a:p>
        </p:txBody>
      </p:sp>
    </p:spTree>
    <p:extLst>
      <p:ext uri="{BB962C8B-B14F-4D97-AF65-F5344CB8AC3E}">
        <p14:creationId xmlns:p14="http://schemas.microsoft.com/office/powerpoint/2010/main" val="64720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A555-377D-8D28-21A0-ACA05568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5: </a:t>
            </a:r>
            <a:r>
              <a:rPr lang="en-US" dirty="0" err="1"/>
              <a:t>Gagneur</a:t>
            </a:r>
            <a:r>
              <a:rPr lang="en-US" dirty="0"/>
              <a:t> et al. (2018)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B3E6D0-057D-4D60-86C7-5469405D9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541050"/>
              </p:ext>
            </p:extLst>
          </p:nvPr>
        </p:nvGraphicFramePr>
        <p:xfrm>
          <a:off x="1295400" y="2517707"/>
          <a:ext cx="9601200" cy="3779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022">
                  <a:extLst>
                    <a:ext uri="{9D8B030D-6E8A-4147-A177-3AD203B41FA5}">
                      <a16:colId xmlns:a16="http://schemas.microsoft.com/office/drawing/2014/main" val="3191440436"/>
                    </a:ext>
                  </a:extLst>
                </a:gridCol>
                <a:gridCol w="7871178">
                  <a:extLst>
                    <a:ext uri="{9D8B030D-6E8A-4147-A177-3AD203B41FA5}">
                      <a16:colId xmlns:a16="http://schemas.microsoft.com/office/drawing/2014/main" val="1672275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Étude de </a:t>
                      </a:r>
                      <a:r>
                        <a:rPr lang="en-US" b="0" dirty="0" err="1"/>
                        <a:t>cohorte</a:t>
                      </a:r>
                      <a:r>
                        <a:rPr lang="en-US" b="0" dirty="0"/>
                        <a:t>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6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Étage postpartum du CHUS, Québec, 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Mères</a:t>
                      </a:r>
                      <a:r>
                        <a:rPr lang="en-US" dirty="0"/>
                        <a:t>/enfants 24-48 </a:t>
                      </a:r>
                      <a:r>
                        <a:rPr lang="en-US" dirty="0" err="1"/>
                        <a:t>heures</a:t>
                      </a:r>
                      <a:r>
                        <a:rPr lang="en-US" dirty="0"/>
                        <a:t> postpartum qui </a:t>
                      </a:r>
                      <a:r>
                        <a:rPr lang="en-US" dirty="0" err="1"/>
                        <a:t>ont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accepté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l’intervention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Échantillon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= 2389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Une séance </a:t>
                      </a:r>
                      <a:r>
                        <a:rPr lang="en-US" dirty="0" err="1"/>
                        <a:t>d'information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éducative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individuelle</a:t>
                      </a:r>
                      <a:r>
                        <a:rPr lang="en-US" dirty="0"/>
                        <a:t> de 20 minutes, </a:t>
                      </a:r>
                      <a:r>
                        <a:rPr lang="en-US" dirty="0" err="1"/>
                        <a:t>administrée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l'aide</a:t>
                      </a:r>
                      <a:r>
                        <a:rPr lang="en-US" dirty="0"/>
                        <a:t> de techniques </a:t>
                      </a:r>
                      <a:r>
                        <a:rPr lang="en-US" dirty="0" err="1"/>
                        <a:t>d'entretien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motivationnel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7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Contrôle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 </a:t>
                      </a:r>
                      <a:r>
                        <a:rPr lang="en-US" dirty="0" err="1"/>
                        <a:t>Aucun</a:t>
                      </a:r>
                      <a:r>
                        <a:rPr lang="en-US" dirty="0"/>
                        <a:t> intervention (“static control group”) </a:t>
                      </a:r>
                    </a:p>
                    <a:p>
                      <a:r>
                        <a:rPr lang="en-US" dirty="0"/>
                        <a:t>2) </a:t>
                      </a:r>
                      <a:r>
                        <a:rPr lang="en-US" dirty="0" err="1"/>
                        <a:t>Refus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primaire</a:t>
                      </a:r>
                      <a:endParaRPr lang="en-US" dirty="0"/>
                    </a:p>
                    <a:p>
                      <a:r>
                        <a:rPr lang="en-US" dirty="0"/>
                        <a:t>3) Intervention 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5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Statut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vaccinale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à</a:t>
                      </a:r>
                      <a:r>
                        <a:rPr lang="en-US" dirty="0"/>
                        <a:t> 3, 5 et 7 </a:t>
                      </a:r>
                      <a:r>
                        <a:rPr lang="en-US" dirty="0" err="1"/>
                        <a:t>mois</a:t>
                      </a:r>
                      <a:r>
                        <a:rPr lang="en-US" dirty="0"/>
                        <a:t> de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96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Analyse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 </a:t>
                      </a:r>
                      <a:r>
                        <a:rPr lang="en-US" dirty="0" err="1"/>
                        <a:t>protocole</a:t>
                      </a:r>
                      <a:r>
                        <a:rPr lang="en-US" dirty="0"/>
                        <a:t> et par intention de </a:t>
                      </a:r>
                      <a:r>
                        <a:rPr lang="en-US" dirty="0" err="1"/>
                        <a:t>traiter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41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6">
            <a:extLst>
              <a:ext uri="{FF2B5EF4-FFF2-40B4-BE49-F238E27FC236}">
                <a16:creationId xmlns:a16="http://schemas.microsoft.com/office/drawing/2014/main" id="{124494B1-5E21-4C0D-856A-2E3832C5F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86459"/>
            <a:ext cx="11227442" cy="5883295"/>
          </a:xfrm>
          <a:custGeom>
            <a:avLst/>
            <a:gdLst>
              <a:gd name="connsiteX0" fmla="*/ 11005446 w 11227442"/>
              <a:gd name="connsiteY0" fmla="*/ 5592355 h 5883295"/>
              <a:gd name="connsiteX1" fmla="*/ 10923594 w 11227442"/>
              <a:gd name="connsiteY1" fmla="*/ 5674207 h 5883295"/>
              <a:gd name="connsiteX2" fmla="*/ 11005446 w 11227442"/>
              <a:gd name="connsiteY2" fmla="*/ 5756059 h 5883295"/>
              <a:gd name="connsiteX3" fmla="*/ 11087298 w 11227442"/>
              <a:gd name="connsiteY3" fmla="*/ 5674207 h 5883295"/>
              <a:gd name="connsiteX4" fmla="*/ 11005446 w 11227442"/>
              <a:gd name="connsiteY4" fmla="*/ 5592355 h 5883295"/>
              <a:gd name="connsiteX5" fmla="*/ 211551 w 11227442"/>
              <a:gd name="connsiteY5" fmla="*/ 5592355 h 5883295"/>
              <a:gd name="connsiteX6" fmla="*/ 129698 w 11227442"/>
              <a:gd name="connsiteY6" fmla="*/ 5674207 h 5883295"/>
              <a:gd name="connsiteX7" fmla="*/ 211551 w 11227442"/>
              <a:gd name="connsiteY7" fmla="*/ 5756059 h 5883295"/>
              <a:gd name="connsiteX8" fmla="*/ 293402 w 11227442"/>
              <a:gd name="connsiteY8" fmla="*/ 5674207 h 5883295"/>
              <a:gd name="connsiteX9" fmla="*/ 211551 w 11227442"/>
              <a:gd name="connsiteY9" fmla="*/ 5592355 h 5883295"/>
              <a:gd name="connsiteX10" fmla="*/ 211551 w 11227442"/>
              <a:gd name="connsiteY10" fmla="*/ 128350 h 5883295"/>
              <a:gd name="connsiteX11" fmla="*/ 138754 w 11227442"/>
              <a:gd name="connsiteY11" fmla="*/ 201147 h 5883295"/>
              <a:gd name="connsiteX12" fmla="*/ 211551 w 11227442"/>
              <a:gd name="connsiteY12" fmla="*/ 273944 h 5883295"/>
              <a:gd name="connsiteX13" fmla="*/ 284348 w 11227442"/>
              <a:gd name="connsiteY13" fmla="*/ 201147 h 5883295"/>
              <a:gd name="connsiteX14" fmla="*/ 211551 w 11227442"/>
              <a:gd name="connsiteY14" fmla="*/ 128350 h 5883295"/>
              <a:gd name="connsiteX15" fmla="*/ 11005446 w 11227442"/>
              <a:gd name="connsiteY15" fmla="*/ 110367 h 5883295"/>
              <a:gd name="connsiteX16" fmla="*/ 10923594 w 11227442"/>
              <a:gd name="connsiteY16" fmla="*/ 192219 h 5883295"/>
              <a:gd name="connsiteX17" fmla="*/ 11005446 w 11227442"/>
              <a:gd name="connsiteY17" fmla="*/ 274071 h 5883295"/>
              <a:gd name="connsiteX18" fmla="*/ 11087298 w 11227442"/>
              <a:gd name="connsiteY18" fmla="*/ 192219 h 5883295"/>
              <a:gd name="connsiteX19" fmla="*/ 11005446 w 11227442"/>
              <a:gd name="connsiteY19" fmla="*/ 110367 h 5883295"/>
              <a:gd name="connsiteX20" fmla="*/ 0 w 11227442"/>
              <a:gd name="connsiteY20" fmla="*/ 0 h 5883295"/>
              <a:gd name="connsiteX21" fmla="*/ 11227442 w 11227442"/>
              <a:gd name="connsiteY21" fmla="*/ 0 h 5883295"/>
              <a:gd name="connsiteX22" fmla="*/ 11227442 w 11227442"/>
              <a:gd name="connsiteY22" fmla="*/ 5883295 h 5883295"/>
              <a:gd name="connsiteX23" fmla="*/ 0 w 11227442"/>
              <a:gd name="connsiteY23" fmla="*/ 5883295 h 588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27442" h="5883295">
                <a:moveTo>
                  <a:pt x="11005446" y="5592355"/>
                </a:moveTo>
                <a:cubicBezTo>
                  <a:pt x="10960240" y="5592355"/>
                  <a:pt x="10923594" y="5629001"/>
                  <a:pt x="10923594" y="5674207"/>
                </a:cubicBezTo>
                <a:cubicBezTo>
                  <a:pt x="10923594" y="5719413"/>
                  <a:pt x="10960240" y="5756059"/>
                  <a:pt x="11005446" y="5756059"/>
                </a:cubicBezTo>
                <a:cubicBezTo>
                  <a:pt x="11050652" y="5756059"/>
                  <a:pt x="11087298" y="5719413"/>
                  <a:pt x="11087298" y="5674207"/>
                </a:cubicBezTo>
                <a:cubicBezTo>
                  <a:pt x="11087298" y="5629001"/>
                  <a:pt x="11050652" y="5592355"/>
                  <a:pt x="11005446" y="5592355"/>
                </a:cubicBezTo>
                <a:close/>
                <a:moveTo>
                  <a:pt x="211551" y="5592355"/>
                </a:moveTo>
                <a:cubicBezTo>
                  <a:pt x="166344" y="5592355"/>
                  <a:pt x="129698" y="5629001"/>
                  <a:pt x="129698" y="5674207"/>
                </a:cubicBezTo>
                <a:cubicBezTo>
                  <a:pt x="129698" y="5719413"/>
                  <a:pt x="166344" y="5756059"/>
                  <a:pt x="211551" y="5756059"/>
                </a:cubicBezTo>
                <a:cubicBezTo>
                  <a:pt x="256756" y="5756059"/>
                  <a:pt x="293402" y="5719413"/>
                  <a:pt x="293402" y="5674207"/>
                </a:cubicBezTo>
                <a:cubicBezTo>
                  <a:pt x="293402" y="5629001"/>
                  <a:pt x="256756" y="5592355"/>
                  <a:pt x="211551" y="5592355"/>
                </a:cubicBezTo>
                <a:close/>
                <a:moveTo>
                  <a:pt x="211551" y="128350"/>
                </a:moveTo>
                <a:cubicBezTo>
                  <a:pt x="171346" y="128350"/>
                  <a:pt x="138754" y="160942"/>
                  <a:pt x="138754" y="201147"/>
                </a:cubicBezTo>
                <a:cubicBezTo>
                  <a:pt x="138754" y="241352"/>
                  <a:pt x="171346" y="273944"/>
                  <a:pt x="211551" y="273944"/>
                </a:cubicBezTo>
                <a:cubicBezTo>
                  <a:pt x="251756" y="273944"/>
                  <a:pt x="284348" y="241352"/>
                  <a:pt x="284348" y="201147"/>
                </a:cubicBezTo>
                <a:cubicBezTo>
                  <a:pt x="284348" y="160942"/>
                  <a:pt x="251756" y="128350"/>
                  <a:pt x="211551" y="128350"/>
                </a:cubicBezTo>
                <a:close/>
                <a:moveTo>
                  <a:pt x="11005446" y="110367"/>
                </a:moveTo>
                <a:cubicBezTo>
                  <a:pt x="10960240" y="110367"/>
                  <a:pt x="10923594" y="147013"/>
                  <a:pt x="10923594" y="192219"/>
                </a:cubicBezTo>
                <a:cubicBezTo>
                  <a:pt x="10923594" y="237425"/>
                  <a:pt x="10960240" y="274071"/>
                  <a:pt x="11005446" y="274071"/>
                </a:cubicBezTo>
                <a:cubicBezTo>
                  <a:pt x="11050652" y="274071"/>
                  <a:pt x="11087298" y="237425"/>
                  <a:pt x="11087298" y="192219"/>
                </a:cubicBezTo>
                <a:cubicBezTo>
                  <a:pt x="11087298" y="147013"/>
                  <a:pt x="11050652" y="110367"/>
                  <a:pt x="11005446" y="110367"/>
                </a:cubicBezTo>
                <a:close/>
                <a:moveTo>
                  <a:pt x="0" y="0"/>
                </a:moveTo>
                <a:lnTo>
                  <a:pt x="11227442" y="0"/>
                </a:lnTo>
                <a:lnTo>
                  <a:pt x="11227442" y="5883295"/>
                </a:lnTo>
                <a:lnTo>
                  <a:pt x="0" y="5883295"/>
                </a:lnTo>
                <a:close/>
              </a:path>
            </a:pathLst>
          </a:custGeom>
          <a:blipFill dpi="0" rotWithShape="1">
            <a:blip r:embed="rId4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 w="6350">
            <a:gradFill>
              <a:gsLst>
                <a:gs pos="0">
                  <a:schemeClr val="bg1">
                    <a:alpha val="55000"/>
                  </a:schemeClr>
                </a:gs>
                <a:gs pos="74000">
                  <a:schemeClr val="bg1">
                    <a:alpha val="40000"/>
                  </a:schemeClr>
                </a:gs>
                <a:gs pos="82000">
                  <a:schemeClr val="bg1">
                    <a:alpha val="8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4">
            <a:extLst>
              <a:ext uri="{FF2B5EF4-FFF2-40B4-BE49-F238E27FC236}">
                <a16:creationId xmlns:a16="http://schemas.microsoft.com/office/drawing/2014/main" id="{20E0EA9D-974E-40D1-A3D3-C799EF3FC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8797" y="564162"/>
            <a:ext cx="11040784" cy="5728876"/>
            <a:chOff x="568797" y="564162"/>
            <a:chExt cx="11040784" cy="5728876"/>
          </a:xfrm>
        </p:grpSpPr>
        <p:sp>
          <p:nvSpPr>
            <p:cNvPr id="26" name="Donut 20">
              <a:extLst>
                <a:ext uri="{FF2B5EF4-FFF2-40B4-BE49-F238E27FC236}">
                  <a16:creationId xmlns:a16="http://schemas.microsoft.com/office/drawing/2014/main" id="{8D8538A1-89FB-4EFB-91E2-247CAFA6E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1">
              <a:extLst>
                <a:ext uri="{FF2B5EF4-FFF2-40B4-BE49-F238E27FC236}">
                  <a16:creationId xmlns:a16="http://schemas.microsoft.com/office/drawing/2014/main" id="{0E35714B-0E13-41EC-B9FD-26733DB56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nut 22">
              <a:extLst>
                <a:ext uri="{FF2B5EF4-FFF2-40B4-BE49-F238E27FC236}">
                  <a16:creationId xmlns:a16="http://schemas.microsoft.com/office/drawing/2014/main" id="{C9728C8A-1ECE-4DEE-8C1B-B8E7CD270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Donut 23">
              <a:extLst>
                <a:ext uri="{FF2B5EF4-FFF2-40B4-BE49-F238E27FC236}">
                  <a16:creationId xmlns:a16="http://schemas.microsoft.com/office/drawing/2014/main" id="{C318FD14-EAB1-4F41-BEEC-347377219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E9D30E-CF3F-2E24-96B5-667904EE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>
                <a:solidFill>
                  <a:srgbClr val="010001"/>
                </a:solidFill>
              </a:rPr>
              <a:t>Promouvoir</a:t>
            </a:r>
            <a:r>
              <a:rPr lang="en-US" sz="4100" dirty="0">
                <a:solidFill>
                  <a:srgbClr val="010001"/>
                </a:solidFill>
              </a:rPr>
              <a:t> la vaccination: un </a:t>
            </a:r>
            <a:r>
              <a:rPr lang="en-US" sz="4100" dirty="0" err="1">
                <a:solidFill>
                  <a:srgbClr val="010001"/>
                </a:solidFill>
              </a:rPr>
              <a:t>équilibre</a:t>
            </a:r>
            <a:r>
              <a:rPr lang="en-US" sz="4100" dirty="0">
                <a:solidFill>
                  <a:srgbClr val="010001"/>
                </a:solidFill>
              </a:rPr>
              <a:t> </a:t>
            </a:r>
            <a:r>
              <a:rPr lang="en-US" sz="4100" dirty="0" err="1">
                <a:solidFill>
                  <a:srgbClr val="010001"/>
                </a:solidFill>
              </a:rPr>
              <a:t>délicat</a:t>
            </a:r>
            <a:endParaRPr lang="en-US" sz="4100" dirty="0">
              <a:solidFill>
                <a:srgbClr val="01000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6EC5C5-8A05-4940-85B4-8D70C50F6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A8A5-6D21-F2EF-D1B2-CEFD674A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172" y="2621215"/>
            <a:ext cx="6538581" cy="331893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10001"/>
                </a:solidFill>
              </a:rPr>
              <a:t>2-3 millions vies sauvé par année (OMS 2016)</a:t>
            </a:r>
          </a:p>
          <a:p>
            <a:r>
              <a:rPr lang="fr-CA" dirty="0">
                <a:solidFill>
                  <a:srgbClr val="010001"/>
                </a:solidFill>
              </a:rPr>
              <a:t>19 million enfants à chaque année ne </a:t>
            </a:r>
            <a:r>
              <a:rPr lang="fr-CA" dirty="0" err="1">
                <a:solidFill>
                  <a:srgbClr val="010001"/>
                </a:solidFill>
              </a:rPr>
              <a:t>recoivent</a:t>
            </a:r>
            <a:r>
              <a:rPr lang="fr-CA" dirty="0">
                <a:solidFill>
                  <a:srgbClr val="010001"/>
                </a:solidFill>
              </a:rPr>
              <a:t> pas tous les vaccins </a:t>
            </a:r>
            <a:r>
              <a:rPr lang="fr-CA" dirty="0" err="1">
                <a:solidFill>
                  <a:srgbClr val="010001"/>
                </a:solidFill>
              </a:rPr>
              <a:t>reccommendés</a:t>
            </a:r>
            <a:r>
              <a:rPr lang="fr-CA" dirty="0">
                <a:solidFill>
                  <a:srgbClr val="010001"/>
                </a:solidFill>
              </a:rPr>
              <a:t> (OMS 2018)</a:t>
            </a:r>
          </a:p>
          <a:p>
            <a:r>
              <a:rPr lang="fr-CA" dirty="0">
                <a:solidFill>
                  <a:srgbClr val="010001"/>
                </a:solidFill>
              </a:rPr>
              <a:t>Au Canada, la couverture vaccinale pour les enfants à 2 ans varie </a:t>
            </a:r>
            <a:r>
              <a:rPr lang="fr-CA" b="1" dirty="0">
                <a:solidFill>
                  <a:srgbClr val="FF0000"/>
                </a:solidFill>
              </a:rPr>
              <a:t>entre 73% et 90%</a:t>
            </a:r>
            <a:r>
              <a:rPr lang="fr-CA" dirty="0">
                <a:solidFill>
                  <a:srgbClr val="010001"/>
                </a:solidFill>
              </a:rPr>
              <a:t> (but = 95%!) (</a:t>
            </a:r>
            <a:r>
              <a:rPr lang="fr-CA" dirty="0" err="1">
                <a:solidFill>
                  <a:srgbClr val="010001"/>
                </a:solidFill>
              </a:rPr>
              <a:t>cNICS</a:t>
            </a:r>
            <a:r>
              <a:rPr lang="fr-CA" dirty="0">
                <a:solidFill>
                  <a:srgbClr val="010001"/>
                </a:solidFill>
              </a:rPr>
              <a:t> 2017)</a:t>
            </a:r>
          </a:p>
          <a:p>
            <a:pPr lvl="1"/>
            <a:r>
              <a:rPr lang="fr-CA" b="1" dirty="0">
                <a:solidFill>
                  <a:srgbClr val="FF0000"/>
                </a:solidFill>
              </a:rPr>
              <a:t>17% des parents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rgbClr val="010001"/>
                </a:solidFill>
              </a:rPr>
              <a:t>sont considérés </a:t>
            </a:r>
            <a:r>
              <a:rPr lang="fr-CA" b="1" dirty="0">
                <a:solidFill>
                  <a:srgbClr val="FF0000"/>
                </a:solidFill>
              </a:rPr>
              <a:t>“vaccine </a:t>
            </a:r>
            <a:r>
              <a:rPr lang="fr-CA" b="1" dirty="0" err="1">
                <a:solidFill>
                  <a:srgbClr val="FF0000"/>
                </a:solidFill>
              </a:rPr>
              <a:t>hesitant</a:t>
            </a:r>
            <a:r>
              <a:rPr lang="fr-CA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D7D4D7-D08C-4BD0-4F2C-D6DD55F55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136" y="4205012"/>
            <a:ext cx="2473497" cy="1735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4A5843-CE89-2948-D39B-B4230ABBC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136" y="2046722"/>
            <a:ext cx="2473497" cy="1650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AD20D-A1FF-66F6-CE8C-57A510DBBE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330"/>
          <a:stretch/>
        </p:blipFill>
        <p:spPr>
          <a:xfrm>
            <a:off x="705864" y="2046722"/>
            <a:ext cx="1752308" cy="1650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EA4C7-8765-8961-E411-F1BDC00D3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44" y="4167494"/>
            <a:ext cx="1730561" cy="17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05DE-7318-138F-CB97-524304E7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5: </a:t>
            </a:r>
            <a:r>
              <a:rPr lang="en-US" dirty="0" err="1"/>
              <a:t>Gagneur</a:t>
            </a:r>
            <a:r>
              <a:rPr lang="en-US" dirty="0"/>
              <a:t> et al. (2018)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5DE88-92F0-8E3A-AECC-440A9B6B3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138" y="2685688"/>
            <a:ext cx="7296806" cy="132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68169-3C26-676F-669D-2974F9C9D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37" y="4508946"/>
            <a:ext cx="7296807" cy="12690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E208C9-4CAA-F5CB-5AC6-51A5D02435AA}"/>
              </a:ext>
            </a:extLst>
          </p:cNvPr>
          <p:cNvSpPr/>
          <p:nvPr/>
        </p:nvSpPr>
        <p:spPr>
          <a:xfrm>
            <a:off x="6400800" y="2881125"/>
            <a:ext cx="1072055" cy="1133534"/>
          </a:xfrm>
          <a:prstGeom prst="rect">
            <a:avLst/>
          </a:prstGeom>
          <a:solidFill>
            <a:schemeClr val="accent1">
              <a:alpha val="2436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38AB0C-8458-06CD-215C-119FDFC1298B}"/>
              </a:ext>
            </a:extLst>
          </p:cNvPr>
          <p:cNvSpPr/>
          <p:nvPr/>
        </p:nvSpPr>
        <p:spPr>
          <a:xfrm>
            <a:off x="6400800" y="4650835"/>
            <a:ext cx="1072055" cy="1133534"/>
          </a:xfrm>
          <a:prstGeom prst="rect">
            <a:avLst/>
          </a:prstGeom>
          <a:solidFill>
            <a:schemeClr val="accent1">
              <a:alpha val="2436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BD5EFA9-7711-8AAF-5CB8-87EF35BA1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79005"/>
              </p:ext>
            </p:extLst>
          </p:nvPr>
        </p:nvGraphicFramePr>
        <p:xfrm>
          <a:off x="8284776" y="3582833"/>
          <a:ext cx="32109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303">
                  <a:extLst>
                    <a:ext uri="{9D8B030D-6E8A-4147-A177-3AD203B41FA5}">
                      <a16:colId xmlns:a16="http://schemas.microsoft.com/office/drawing/2014/main" val="306973792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1931006785"/>
                    </a:ext>
                  </a:extLst>
                </a:gridCol>
                <a:gridCol w="1069429">
                  <a:extLst>
                    <a:ext uri="{9D8B030D-6E8A-4147-A177-3AD203B41FA5}">
                      <a16:colId xmlns:a16="http://schemas.microsoft.com/office/drawing/2014/main" val="1058046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Analyse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RR </a:t>
                      </a:r>
                      <a:r>
                        <a:rPr lang="en-US" dirty="0" err="1"/>
                        <a:t>ajusté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0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1.03-1.14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1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1.02-1.12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6068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4AC9A3-9AFF-3224-CF32-3CDA7BB56AFD}"/>
              </a:ext>
            </a:extLst>
          </p:cNvPr>
          <p:cNvCxnSpPr>
            <a:endCxn id="10" idx="1"/>
          </p:cNvCxnSpPr>
          <p:nvPr/>
        </p:nvCxnSpPr>
        <p:spPr>
          <a:xfrm>
            <a:off x="7346731" y="4014659"/>
            <a:ext cx="938045" cy="12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608416-362B-7F20-AD08-788BB1CCB1E5}"/>
              </a:ext>
            </a:extLst>
          </p:cNvPr>
          <p:cNvCxnSpPr>
            <a:cxnSpLocks/>
          </p:cNvCxnSpPr>
          <p:nvPr/>
        </p:nvCxnSpPr>
        <p:spPr>
          <a:xfrm flipV="1">
            <a:off x="7346731" y="4477409"/>
            <a:ext cx="938045" cy="173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05DE-7318-138F-CB97-524304E7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5: </a:t>
            </a:r>
            <a:r>
              <a:rPr lang="en-US" dirty="0" err="1"/>
              <a:t>Gagneur</a:t>
            </a:r>
            <a:r>
              <a:rPr lang="en-US" dirty="0"/>
              <a:t> et al. (2018)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BD2328-D334-6ACA-1F80-9B2F86EAB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0755"/>
              </p:ext>
            </p:extLst>
          </p:nvPr>
        </p:nvGraphicFramePr>
        <p:xfrm>
          <a:off x="1295400" y="2557463"/>
          <a:ext cx="96012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248">
                  <a:extLst>
                    <a:ext uri="{9D8B030D-6E8A-4147-A177-3AD203B41FA5}">
                      <a16:colId xmlns:a16="http://schemas.microsoft.com/office/drawing/2014/main" val="1580122366"/>
                    </a:ext>
                  </a:extLst>
                </a:gridCol>
                <a:gridCol w="5157952">
                  <a:extLst>
                    <a:ext uri="{9D8B030D-6E8A-4147-A177-3AD203B41FA5}">
                      <a16:colId xmlns:a16="http://schemas.microsoft.com/office/drawing/2014/main" val="151318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noProof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Limites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00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Intervention de courte durée ET axée sur support décisionnelle/entrevue </a:t>
                      </a:r>
                      <a:r>
                        <a:rPr lang="fr-CA" noProof="0" dirty="0" err="1"/>
                        <a:t>motivationelle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trike="noStrike" noProof="0" dirty="0"/>
                        <a:t>Pas un ECR (mais ça s’en vient!)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7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Bonne validité 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Inégalités entre les groupes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3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noProof="0" dirty="0"/>
                        <a:t>Échantillon de grande taille (N = 2389)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Exclusion de mères accouchés à la maison ou dans des centres de naissance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86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A2EC28-F9E0-FCA1-BC62-F6DFD2EB955D}"/>
              </a:ext>
            </a:extLst>
          </p:cNvPr>
          <p:cNvSpPr txBox="1"/>
          <p:nvPr/>
        </p:nvSpPr>
        <p:spPr>
          <a:xfrm>
            <a:off x="1295398" y="4851238"/>
            <a:ext cx="960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À RETENIR: </a:t>
            </a:r>
            <a:r>
              <a:rPr lang="fr-CA" dirty="0"/>
              <a:t>il y a des données préliminaires convaincantes que l'entretien motivationnel peut être un outil utile pour améliorer les taux de vaccination.</a:t>
            </a:r>
          </a:p>
        </p:txBody>
      </p:sp>
    </p:spTree>
    <p:extLst>
      <p:ext uri="{BB962C8B-B14F-4D97-AF65-F5344CB8AC3E}">
        <p14:creationId xmlns:p14="http://schemas.microsoft.com/office/powerpoint/2010/main" val="213815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D26B7-7A0D-6EB6-DF71-2A37E9CE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095F0-AE3E-D2DC-7972-D70E7961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Les interventions en face à face – ça fonctionne!</a:t>
            </a:r>
          </a:p>
          <a:p>
            <a:r>
              <a:rPr lang="fr-CA" dirty="0">
                <a:solidFill>
                  <a:schemeClr val="tx1"/>
                </a:solidFill>
              </a:rPr>
              <a:t>Mais à quel point? Quel intervention est le meilleur?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… </a:t>
            </a:r>
            <a:r>
              <a:rPr lang="fr-CA" dirty="0" err="1">
                <a:solidFill>
                  <a:schemeClr val="tx1"/>
                </a:solidFill>
              </a:rPr>
              <a:t>further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studies</a:t>
            </a:r>
            <a:r>
              <a:rPr lang="fr-CA" dirty="0">
                <a:solidFill>
                  <a:schemeClr val="tx1"/>
                </a:solidFill>
              </a:rPr>
              <a:t> are </a:t>
            </a:r>
            <a:r>
              <a:rPr lang="fr-CA" dirty="0" err="1">
                <a:solidFill>
                  <a:schemeClr val="tx1"/>
                </a:solidFill>
              </a:rPr>
              <a:t>needed</a:t>
            </a:r>
            <a:r>
              <a:rPr lang="fr-CA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5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82E2-ED21-4530-A8FB-376FD836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Pour la recherche…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BEF20BF-5804-6563-08C5-FD5FBFE04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733559"/>
              </p:ext>
            </p:extLst>
          </p:nvPr>
        </p:nvGraphicFramePr>
        <p:xfrm>
          <a:off x="5412115" y="2053403"/>
          <a:ext cx="5336651" cy="270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12A054-EB15-73A8-6EFE-9416EF3B591D}"/>
              </a:ext>
            </a:extLst>
          </p:cNvPr>
          <p:cNvSpPr txBox="1"/>
          <p:nvPr/>
        </p:nvSpPr>
        <p:spPr>
          <a:xfrm>
            <a:off x="6879662" y="1614776"/>
            <a:ext cx="240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Un ECR avec 5 groupes: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EF73B-EB79-E12A-FF1C-F53AC67F26A1}"/>
              </a:ext>
            </a:extLst>
          </p:cNvPr>
          <p:cNvSpPr txBox="1"/>
          <p:nvPr/>
        </p:nvSpPr>
        <p:spPr>
          <a:xfrm>
            <a:off x="4894631" y="4868784"/>
            <a:ext cx="637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Et qui inclut une mesure du niveau de « vaccine </a:t>
            </a:r>
            <a:r>
              <a:rPr lang="fr-CA" dirty="0" err="1"/>
              <a:t>hesitancy</a:t>
            </a:r>
            <a:r>
              <a:rPr lang="fr-CA" dirty="0"/>
              <a:t> » des sujets.</a:t>
            </a:r>
          </a:p>
        </p:txBody>
      </p:sp>
    </p:spTree>
    <p:extLst>
      <p:ext uri="{BB962C8B-B14F-4D97-AF65-F5344CB8AC3E}">
        <p14:creationId xmlns:p14="http://schemas.microsoft.com/office/powerpoint/2010/main" val="296588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61D5D-B21F-DC35-05DB-DB0D8A04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…et pour la pratique (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attendant)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88BA270-D71A-2558-90F5-32B2AF96F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695786"/>
              </p:ext>
            </p:extLst>
          </p:nvPr>
        </p:nvGraphicFramePr>
        <p:xfrm>
          <a:off x="4907279" y="1508760"/>
          <a:ext cx="5989317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86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7D27-6C46-A744-7DEB-9A78A593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684B-11C1-33AA-94DC-0DA12726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/>
              <a:t>Hu Y, Chen Y, Wang Y, Song Q, Li Q. Prenatal vaccination education intervention improves both the mothers' knowledge and children's vaccination coverage: Evidence from randomized controlled trial from eastern China. Hum </a:t>
            </a:r>
            <a:r>
              <a:rPr lang="en-CA" dirty="0" err="1"/>
              <a:t>Vaccin</a:t>
            </a:r>
            <a:r>
              <a:rPr lang="en-CA" dirty="0"/>
              <a:t> </a:t>
            </a:r>
            <a:r>
              <a:rPr lang="en-CA" dirty="0" err="1"/>
              <a:t>Immunother</a:t>
            </a:r>
            <a:r>
              <a:rPr lang="en-CA" dirty="0"/>
              <a:t>. 2017 Jun 3;13(6):1-8. </a:t>
            </a:r>
            <a:r>
              <a:rPr lang="en-CA" dirty="0" err="1"/>
              <a:t>doi</a:t>
            </a:r>
            <a:r>
              <a:rPr lang="en-CA" dirty="0"/>
              <a:t>: 10.1080/21645515.2017.1285476. </a:t>
            </a:r>
            <a:r>
              <a:rPr lang="en-CA" dirty="0" err="1"/>
              <a:t>Epub</a:t>
            </a:r>
            <a:r>
              <a:rPr lang="en-CA" dirty="0"/>
              <a:t> 2017 Feb 21. PMID: 28319453; PMCID: PMC5489276.</a:t>
            </a:r>
          </a:p>
          <a:p>
            <a:r>
              <a:rPr lang="en-CA" dirty="0" err="1"/>
              <a:t>Gagneur</a:t>
            </a:r>
            <a:r>
              <a:rPr lang="en-CA" dirty="0"/>
              <a:t>, A., </a:t>
            </a:r>
            <a:r>
              <a:rPr lang="en-CA" dirty="0" err="1"/>
              <a:t>Lemaître</a:t>
            </a:r>
            <a:r>
              <a:rPr lang="en-CA" dirty="0"/>
              <a:t>, T., Gosselin, V. </a:t>
            </a:r>
            <a:r>
              <a:rPr lang="en-CA" i="1" dirty="0"/>
              <a:t>et al.</a:t>
            </a:r>
            <a:r>
              <a:rPr lang="en-CA" dirty="0"/>
              <a:t> A postpartum vaccination promotion intervention using motivational interviewing techniques improves short-term vaccine coverage: </a:t>
            </a:r>
            <a:r>
              <a:rPr lang="en-CA" dirty="0" err="1"/>
              <a:t>PromoVac</a:t>
            </a:r>
            <a:r>
              <a:rPr lang="en-CA" dirty="0"/>
              <a:t> study. </a:t>
            </a:r>
            <a:r>
              <a:rPr lang="en-CA" i="1" dirty="0"/>
              <a:t>BMC Public Health</a:t>
            </a:r>
            <a:r>
              <a:rPr lang="en-CA" dirty="0"/>
              <a:t> </a:t>
            </a:r>
            <a:r>
              <a:rPr lang="en-CA" b="1" dirty="0"/>
              <a:t>18, </a:t>
            </a:r>
            <a:r>
              <a:rPr lang="en-CA" dirty="0"/>
              <a:t>811 (2018). https://</a:t>
            </a:r>
            <a:r>
              <a:rPr lang="en-CA" dirty="0" err="1"/>
              <a:t>doi.org</a:t>
            </a:r>
            <a:r>
              <a:rPr lang="en-CA" dirty="0"/>
              <a:t>/10.1186/s12889-018-5724-y</a:t>
            </a:r>
          </a:p>
          <a:p>
            <a:r>
              <a:rPr lang="en-CA" dirty="0"/>
              <a:t>Jackson, C., Cheater, F.M., Harrison, W. </a:t>
            </a:r>
            <a:r>
              <a:rPr lang="en-CA" i="1" dirty="0"/>
              <a:t>et al.</a:t>
            </a:r>
            <a:r>
              <a:rPr lang="en-CA" dirty="0"/>
              <a:t> Randomised cluster trial to support informed parental decision-making for the MMR vaccine. </a:t>
            </a:r>
            <a:r>
              <a:rPr lang="en-CA" i="1" dirty="0"/>
              <a:t>BMC Public Health</a:t>
            </a:r>
            <a:r>
              <a:rPr lang="en-CA" dirty="0"/>
              <a:t> </a:t>
            </a:r>
            <a:r>
              <a:rPr lang="en-CA" b="1" dirty="0"/>
              <a:t>11, </a:t>
            </a:r>
            <a:r>
              <a:rPr lang="en-CA" dirty="0"/>
              <a:t>475 (2011). https://</a:t>
            </a:r>
            <a:r>
              <a:rPr lang="en-CA" dirty="0" err="1"/>
              <a:t>doi.org</a:t>
            </a:r>
            <a:r>
              <a:rPr lang="en-CA" dirty="0"/>
              <a:t>/10.1186/1471-2458-11-475</a:t>
            </a:r>
          </a:p>
          <a:p>
            <a:r>
              <a:rPr lang="en-CA" dirty="0"/>
              <a:t>Kaufman J, </a:t>
            </a:r>
            <a:r>
              <a:rPr lang="en-CA" dirty="0" err="1"/>
              <a:t>Synnot</a:t>
            </a:r>
            <a:r>
              <a:rPr lang="en-CA" dirty="0"/>
              <a:t> A, Ryan R, Hill S, </a:t>
            </a:r>
            <a:r>
              <a:rPr lang="en-CA" dirty="0" err="1"/>
              <a:t>Horey</a:t>
            </a:r>
            <a:r>
              <a:rPr lang="en-CA" dirty="0"/>
              <a:t> D, Willis N, Lin V, Robinson P. Face to face interventions for informing or educating parents about early childhood vaccination. Cochrane Database Syst Rev. 2013 May 31;(5):CD010038. </a:t>
            </a:r>
            <a:r>
              <a:rPr lang="en-CA" dirty="0" err="1"/>
              <a:t>doi</a:t>
            </a:r>
            <a:r>
              <a:rPr lang="en-CA" dirty="0"/>
              <a:t>: 10.1002/14651858.CD010038.pub2. Update in: Cochrane Database Syst Rev. 2018 May 08;5:CD010038. PMID: 23728698.</a:t>
            </a:r>
          </a:p>
          <a:p>
            <a:r>
              <a:rPr lang="en-CA" dirty="0" err="1"/>
              <a:t>Saitoh</a:t>
            </a:r>
            <a:r>
              <a:rPr lang="en-CA" dirty="0"/>
              <a:t> A, </a:t>
            </a:r>
            <a:r>
              <a:rPr lang="en-CA" dirty="0" err="1"/>
              <a:t>Saitoh</a:t>
            </a:r>
            <a:r>
              <a:rPr lang="en-CA" dirty="0"/>
              <a:t> A, Sato I, Shinozaki T, </a:t>
            </a:r>
            <a:r>
              <a:rPr lang="en-CA" dirty="0" err="1"/>
              <a:t>Kamiya</a:t>
            </a:r>
            <a:r>
              <a:rPr lang="en-CA" dirty="0"/>
              <a:t> H, Nagata S. Effect of stepwise perinatal immunization education: A cluster-randomized controlled trial. Vaccine. 2017 Mar 14;35(12):1645-1651. </a:t>
            </a:r>
            <a:r>
              <a:rPr lang="en-CA" dirty="0" err="1"/>
              <a:t>doi</a:t>
            </a:r>
            <a:r>
              <a:rPr lang="en-CA" dirty="0"/>
              <a:t>: 10.1016/j.vaccine.2017.01.069. </a:t>
            </a:r>
            <a:r>
              <a:rPr lang="en-CA" dirty="0" err="1"/>
              <a:t>Epub</a:t>
            </a:r>
            <a:r>
              <a:rPr lang="en-CA" dirty="0"/>
              <a:t> 2017 Feb 17. PMID: 28222999.</a:t>
            </a:r>
          </a:p>
          <a:p>
            <a:r>
              <a:rPr lang="en-US" dirty="0"/>
              <a:t>https://</a:t>
            </a:r>
            <a:r>
              <a:rPr lang="en-US" dirty="0" err="1"/>
              <a:t>www.canada.ca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/public-health/services/publications/healthy-living/vaccine-hesitancy-</a:t>
            </a:r>
            <a:r>
              <a:rPr lang="en-US" dirty="0" err="1"/>
              <a:t>canadian</a:t>
            </a:r>
            <a:r>
              <a:rPr lang="en-US" dirty="0"/>
              <a:t>-</a:t>
            </a:r>
            <a:r>
              <a:rPr lang="en-US" dirty="0" err="1"/>
              <a:t>parents.html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www.canada.ca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/public-health/services/publications/healthy-living/2017-vaccine-uptake-canadian-children-survey.html#tbl2</a:t>
            </a:r>
          </a:p>
        </p:txBody>
      </p:sp>
    </p:spTree>
    <p:extLst>
      <p:ext uri="{BB962C8B-B14F-4D97-AF65-F5344CB8AC3E}">
        <p14:creationId xmlns:p14="http://schemas.microsoft.com/office/powerpoint/2010/main" val="70871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C7F-02ED-4270-A100-896B2E2D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question </a:t>
            </a:r>
            <a:r>
              <a:rPr lang="en-US" dirty="0" err="1"/>
              <a:t>clinique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DDF07E-6307-40A3-5EAF-B81764850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086761"/>
              </p:ext>
            </p:extLst>
          </p:nvPr>
        </p:nvGraphicFramePr>
        <p:xfrm>
          <a:off x="2690191" y="3608192"/>
          <a:ext cx="6811618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7654">
                  <a:extLst>
                    <a:ext uri="{9D8B030D-6E8A-4147-A177-3AD203B41FA5}">
                      <a16:colId xmlns:a16="http://schemas.microsoft.com/office/drawing/2014/main" val="671230698"/>
                    </a:ext>
                  </a:extLst>
                </a:gridCol>
                <a:gridCol w="6423964">
                  <a:extLst>
                    <a:ext uri="{9D8B030D-6E8A-4147-A177-3AD203B41FA5}">
                      <a16:colId xmlns:a16="http://schemas.microsoft.com/office/drawing/2014/main" val="2268735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Parents </a:t>
                      </a:r>
                      <a:r>
                        <a:rPr lang="en-US" b="0" dirty="0" err="1"/>
                        <a:t>d’enfants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d’âge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préscolaire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ou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futurs</a:t>
                      </a:r>
                      <a:r>
                        <a:rPr lang="en-US" b="0" dirty="0"/>
                        <a:t>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33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Interventions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face-</a:t>
                      </a:r>
                      <a:r>
                        <a:rPr lang="en-US" dirty="0" err="1"/>
                        <a:t>à</a:t>
                      </a:r>
                      <a:r>
                        <a:rPr lang="en-US" dirty="0"/>
                        <a:t>-face (</a:t>
                      </a:r>
                      <a:r>
                        <a:rPr lang="en-US" dirty="0" err="1"/>
                        <a:t>directe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Soins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habituels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aucune</a:t>
                      </a:r>
                      <a:r>
                        <a:rPr lang="en-US" dirty="0"/>
                        <a:t>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4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Taux</a:t>
                      </a:r>
                      <a:r>
                        <a:rPr lang="en-US" dirty="0"/>
                        <a:t> de vaccination des enfants (pour les </a:t>
                      </a:r>
                      <a:r>
                        <a:rPr lang="en-US" dirty="0" err="1"/>
                        <a:t>vaccins</a:t>
                      </a:r>
                      <a:r>
                        <a:rPr lang="en-US" dirty="0"/>
                        <a:t> de la petite </a:t>
                      </a:r>
                      <a:r>
                        <a:rPr lang="en-US" dirty="0" err="1"/>
                        <a:t>enfance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ou</a:t>
                      </a:r>
                      <a:r>
                        <a:rPr lang="en-US" dirty="0"/>
                        <a:t> le parent </a:t>
                      </a:r>
                      <a:r>
                        <a:rPr lang="en-US" dirty="0" err="1"/>
                        <a:t>est</a:t>
                      </a:r>
                      <a:r>
                        <a:rPr lang="en-US" dirty="0"/>
                        <a:t> le </a:t>
                      </a:r>
                      <a:r>
                        <a:rPr lang="en-US" dirty="0" err="1"/>
                        <a:t>seul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décideur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83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6F4DE1-69ED-17B7-3DD4-8E77AB41FCF8}"/>
              </a:ext>
            </a:extLst>
          </p:cNvPr>
          <p:cNvSpPr txBox="1"/>
          <p:nvPr/>
        </p:nvSpPr>
        <p:spPr>
          <a:xfrm>
            <a:off x="2690191" y="2722746"/>
            <a:ext cx="681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Quelle est l'efficacité des interventions en face à face avec les parents visant à augmenter le taux de vaccination de leurs enfants ?</a:t>
            </a:r>
          </a:p>
        </p:txBody>
      </p:sp>
    </p:spTree>
    <p:extLst>
      <p:ext uri="{BB962C8B-B14F-4D97-AF65-F5344CB8AC3E}">
        <p14:creationId xmlns:p14="http://schemas.microsoft.com/office/powerpoint/2010/main" val="324864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76F2F-AB5B-7057-A700-56EE67BB9FE8}"/>
              </a:ext>
            </a:extLst>
          </p:cNvPr>
          <p:cNvSpPr/>
          <p:nvPr/>
        </p:nvSpPr>
        <p:spPr>
          <a:xfrm>
            <a:off x="4518991" y="1325217"/>
            <a:ext cx="6851374" cy="1298713"/>
          </a:xfrm>
          <a:prstGeom prst="rect">
            <a:avLst/>
          </a:prstGeom>
          <a:solidFill>
            <a:srgbClr val="FAFAFA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58B55-C2B4-3E02-2BA6-6DCB05C4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93558"/>
            <a:ext cx="3223589" cy="1303867"/>
          </a:xfrm>
        </p:spPr>
        <p:txBody>
          <a:bodyPr/>
          <a:lstStyle/>
          <a:p>
            <a:r>
              <a:rPr lang="fr-CA" dirty="0"/>
              <a:t>Méthodologie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23D966-FE33-EA49-3A47-41B37EF53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57140"/>
              </p:ext>
            </p:extLst>
          </p:nvPr>
        </p:nvGraphicFramePr>
        <p:xfrm>
          <a:off x="821636" y="928652"/>
          <a:ext cx="10402956" cy="500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42074A-7806-464C-1FBA-48420686377F}"/>
              </a:ext>
            </a:extLst>
          </p:cNvPr>
          <p:cNvSpPr txBox="1"/>
          <p:nvPr/>
        </p:nvSpPr>
        <p:spPr>
          <a:xfrm>
            <a:off x="8630637" y="1559074"/>
            <a:ext cx="2109680" cy="830997"/>
          </a:xfrm>
          <a:prstGeom prst="rect">
            <a:avLst/>
          </a:prstGeom>
          <a:solidFill>
            <a:schemeClr val="accent1">
              <a:alpha val="36707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“childhood vaccination”</a:t>
            </a:r>
          </a:p>
          <a:p>
            <a:pPr algn="ctr"/>
            <a:r>
              <a:rPr lang="en-US" sz="1600" dirty="0"/>
              <a:t>AND</a:t>
            </a:r>
          </a:p>
          <a:p>
            <a:pPr algn="ctr"/>
            <a:r>
              <a:rPr lang="en-US" sz="1600" dirty="0"/>
              <a:t>“intervention”</a:t>
            </a:r>
          </a:p>
        </p:txBody>
      </p:sp>
    </p:spTree>
    <p:extLst>
      <p:ext uri="{BB962C8B-B14F-4D97-AF65-F5344CB8AC3E}">
        <p14:creationId xmlns:p14="http://schemas.microsoft.com/office/powerpoint/2010/main" val="420424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176CD-B2D3-C10A-05D6-E4FA1370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3891453" cy="1325373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Article 1: </a:t>
            </a:r>
            <a:br>
              <a:rPr lang="en-US" sz="3600" dirty="0"/>
            </a:br>
            <a:r>
              <a:rPr lang="en-US" sz="3600" dirty="0"/>
              <a:t>Kaufman et al. (2018)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760C5CA-5D8D-FE34-3D97-DB57E6E80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322" y="1667069"/>
            <a:ext cx="5846235" cy="57000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6F865-77F0-89EF-E187-2197F11C9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279" y="2600548"/>
            <a:ext cx="8032265" cy="1433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703D9-E6F0-8977-5807-30E026187A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26441" b="29336"/>
          <a:stretch/>
        </p:blipFill>
        <p:spPr>
          <a:xfrm>
            <a:off x="7272875" y="874110"/>
            <a:ext cx="1811128" cy="60991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885D233-D322-85A3-5A1E-8AC4A2659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54377"/>
              </p:ext>
            </p:extLst>
          </p:nvPr>
        </p:nvGraphicFramePr>
        <p:xfrm>
          <a:off x="2288627" y="4190036"/>
          <a:ext cx="7614745" cy="200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255">
                  <a:extLst>
                    <a:ext uri="{9D8B030D-6E8A-4147-A177-3AD203B41FA5}">
                      <a16:colId xmlns:a16="http://schemas.microsoft.com/office/drawing/2014/main" val="2588637271"/>
                    </a:ext>
                  </a:extLst>
                </a:gridCol>
                <a:gridCol w="5115490">
                  <a:extLst>
                    <a:ext uri="{9D8B030D-6E8A-4147-A177-3AD203B41FA5}">
                      <a16:colId xmlns:a16="http://schemas.microsoft.com/office/drawing/2014/main" val="602509566"/>
                    </a:ext>
                  </a:extLst>
                </a:gridCol>
              </a:tblGrid>
              <a:tr h="355870"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70873"/>
                  </a:ext>
                </a:extLst>
              </a:tr>
              <a:tr h="931558">
                <a:tc>
                  <a:txBody>
                    <a:bodyPr/>
                    <a:lstStyle/>
                    <a:p>
                      <a:r>
                        <a:rPr lang="fr-CA" sz="1600" noProof="0" dirty="0"/>
                        <a:t>Primaires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fr-CA" sz="1600" b="1" noProof="0" dirty="0"/>
                        <a:t>Statut de vaccination de l’enfant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CA" sz="1600" noProof="0" dirty="0"/>
                        <a:t>Connaissances des parents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CA" sz="1600" noProof="0" dirty="0"/>
                        <a:t>Attitudes/croyances des parents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CA" sz="1600" noProof="0" dirty="0"/>
                        <a:t>Intention de vacciner l’enfant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17902"/>
                  </a:ext>
                </a:extLst>
              </a:tr>
              <a:tr h="501608">
                <a:tc>
                  <a:txBody>
                    <a:bodyPr/>
                    <a:lstStyle/>
                    <a:p>
                      <a:r>
                        <a:rPr lang="fr-CA" sz="1600" noProof="0"/>
                        <a:t>Secondaires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fr-CA" sz="1600" noProof="0" dirty="0"/>
                        <a:t>La vécue des parents de l’intervention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CA" sz="1600" noProof="0" dirty="0"/>
                        <a:t>Coût de l’</a:t>
                      </a:r>
                      <a:r>
                        <a:rPr lang="fr-CA" sz="1600" noProof="0" dirty="0" err="1"/>
                        <a:t>implementation</a:t>
                      </a:r>
                      <a:r>
                        <a:rPr lang="fr-CA" sz="1600" noProof="0" dirty="0"/>
                        <a:t> de l’intervention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7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0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8B55-C2B4-3E02-2BA6-6DCB05C4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1: Kaufman et al. (2018)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A910B1-8030-5D50-6C19-A8D3E6721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9335" b="3644"/>
          <a:stretch/>
        </p:blipFill>
        <p:spPr>
          <a:xfrm>
            <a:off x="2123565" y="2431894"/>
            <a:ext cx="7944867" cy="2088808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E6C71A-0C26-9EBB-FB34-4C4D4E052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64771"/>
              </p:ext>
            </p:extLst>
          </p:nvPr>
        </p:nvGraphicFramePr>
        <p:xfrm>
          <a:off x="2327165" y="4587768"/>
          <a:ext cx="753766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064">
                  <a:extLst>
                    <a:ext uri="{9D8B030D-6E8A-4147-A177-3AD203B41FA5}">
                      <a16:colId xmlns:a16="http://schemas.microsoft.com/office/drawing/2014/main" val="1164220689"/>
                    </a:ext>
                  </a:extLst>
                </a:gridCol>
                <a:gridCol w="4509605">
                  <a:extLst>
                    <a:ext uri="{9D8B030D-6E8A-4147-A177-3AD203B41FA5}">
                      <a16:colId xmlns:a16="http://schemas.microsoft.com/office/drawing/2014/main" val="2579245090"/>
                    </a:ext>
                  </a:extLst>
                </a:gridCol>
              </a:tblGrid>
              <a:tr h="317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Moyenne/</a:t>
                      </a:r>
                      <a:r>
                        <a:rPr lang="en-US" sz="1600" dirty="0" err="1"/>
                        <a:t>risque</a:t>
                      </a:r>
                      <a:r>
                        <a:rPr lang="en-US" sz="1600" dirty="0"/>
                        <a:t> pour intervention vs. </a:t>
                      </a:r>
                      <a:r>
                        <a:rPr lang="en-US" sz="1600" dirty="0" err="1"/>
                        <a:t>contrôle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606552"/>
                  </a:ext>
                </a:extLst>
              </a:tr>
              <a:tr h="317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Intention de </a:t>
                      </a:r>
                      <a:r>
                        <a:rPr lang="en-US" sz="1600" dirty="0" err="1"/>
                        <a:t>vacciner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échelle</a:t>
                      </a:r>
                      <a:r>
                        <a:rPr lang="en-US" sz="1600" dirty="0"/>
                        <a:t> 1-7)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+1.17 (0.51-1.81)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63982"/>
                  </a:ext>
                </a:extLst>
              </a:tr>
              <a:tr h="317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Connaissances</a:t>
                      </a:r>
                      <a:r>
                        <a:rPr lang="en-US" sz="1600" dirty="0"/>
                        <a:t> (É-T)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+0.19 (0.00-0.38)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66878"/>
                  </a:ext>
                </a:extLst>
              </a:tr>
              <a:tr h="3178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Attitudes/</a:t>
                      </a:r>
                      <a:r>
                        <a:rPr lang="en-US" sz="1600" dirty="0" err="1"/>
                        <a:t>croyances</a:t>
                      </a:r>
                      <a:r>
                        <a:rPr lang="en-US" sz="1600" dirty="0"/>
                        <a:t> (É-T)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+0.03 (-0.20-0.27)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961948"/>
                  </a:ext>
                </a:extLst>
              </a:tr>
              <a:tr h="3178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Anxiété</a:t>
                      </a:r>
                      <a:r>
                        <a:rPr lang="en-US" sz="1600" dirty="0"/>
                        <a:t> ass. avec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-1.93 (-7.27-3.41)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4088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82F915-3A7B-CED0-4397-DACE68473771}"/>
              </a:ext>
            </a:extLst>
          </p:cNvPr>
          <p:cNvSpPr/>
          <p:nvPr/>
        </p:nvSpPr>
        <p:spPr>
          <a:xfrm>
            <a:off x="5833241" y="3752193"/>
            <a:ext cx="1008993" cy="536028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8B55-C2B4-3E02-2BA6-6DCB05C4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1: Kaufman et al. (2018)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43E7053-ACA3-865B-94C4-B5A070084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55" y="2675225"/>
            <a:ext cx="6864266" cy="33869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05C5B1-FFD8-480D-0823-F98F83EE1983}"/>
              </a:ext>
            </a:extLst>
          </p:cNvPr>
          <p:cNvSpPr/>
          <p:nvPr/>
        </p:nvSpPr>
        <p:spPr>
          <a:xfrm>
            <a:off x="1683955" y="3829879"/>
            <a:ext cx="6864266" cy="454254"/>
          </a:xfrm>
          <a:prstGeom prst="rect">
            <a:avLst/>
          </a:prstGeom>
          <a:solidFill>
            <a:schemeClr val="accent1">
              <a:alpha val="355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66FBB5-70CC-ACA8-B484-D50EC0B89C5F}"/>
              </a:ext>
            </a:extLst>
          </p:cNvPr>
          <p:cNvSpPr txBox="1"/>
          <p:nvPr/>
        </p:nvSpPr>
        <p:spPr>
          <a:xfrm>
            <a:off x="8666292" y="3872340"/>
            <a:ext cx="2595582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RR = 1.20 </a:t>
            </a:r>
            <a:r>
              <a:rPr lang="en-CA" sz="1600" dirty="0">
                <a:solidFill>
                  <a:schemeClr val="bg1"/>
                </a:solidFill>
              </a:rPr>
              <a:t>(95%CI: 1.04-1.37)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C890D53-7E26-7527-FCE5-A4F968263271}"/>
              </a:ext>
            </a:extLst>
          </p:cNvPr>
          <p:cNvSpPr/>
          <p:nvPr/>
        </p:nvSpPr>
        <p:spPr>
          <a:xfrm>
            <a:off x="8669023" y="4284133"/>
            <a:ext cx="143673" cy="72518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D9A6C-BBA9-B2E9-08FE-06C7C947ECC9}"/>
              </a:ext>
            </a:extLst>
          </p:cNvPr>
          <p:cNvSpPr txBox="1"/>
          <p:nvPr/>
        </p:nvSpPr>
        <p:spPr>
          <a:xfrm>
            <a:off x="8812696" y="4231228"/>
            <a:ext cx="2449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non-inclus dans l’analyse,</a:t>
            </a:r>
          </a:p>
          <a:p>
            <a:pPr algn="ctr"/>
            <a:r>
              <a:rPr lang="fr-CA" sz="1600" dirty="0"/>
              <a:t>mais Hu (2017) et </a:t>
            </a:r>
            <a:r>
              <a:rPr lang="fr-CA" sz="1600" dirty="0" err="1"/>
              <a:t>Saitoh</a:t>
            </a:r>
            <a:r>
              <a:rPr lang="fr-CA" sz="1600" dirty="0"/>
              <a:t> (2017) discutés plus en détail dans ma présentation </a:t>
            </a:r>
          </a:p>
        </p:txBody>
      </p:sp>
    </p:spTree>
    <p:extLst>
      <p:ext uri="{BB962C8B-B14F-4D97-AF65-F5344CB8AC3E}">
        <p14:creationId xmlns:p14="http://schemas.microsoft.com/office/powerpoint/2010/main" val="39703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374CC-E745-4BC0-92A0-180B70E3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F8A95A-9DEB-454B-92B4-86057447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C80CE-AE74-A688-ED07-7DBFD9AE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47044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Article 1: Kaufman et al. (2018)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4AD5B-7E5E-4F3C-82E6-1234F4C5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6255B6-855A-9A88-09EF-1074F066B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362" y="854608"/>
            <a:ext cx="2856581" cy="5146997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B8F032-B32D-623C-55C9-8586B38A6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930" y="2774155"/>
            <a:ext cx="6176936" cy="3227446"/>
          </a:xfrm>
          <a:prstGeom prst="rect">
            <a:avLst/>
          </a:prstGeom>
          <a:ln w="57150" cmpd="thickThin">
            <a:noFill/>
            <a:miter lim="800000"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1EBEA9-B725-FE39-FA9E-914050E620E8}"/>
              </a:ext>
            </a:extLst>
          </p:cNvPr>
          <p:cNvCxnSpPr>
            <a:cxnSpLocks/>
          </p:cNvCxnSpPr>
          <p:nvPr/>
        </p:nvCxnSpPr>
        <p:spPr>
          <a:xfrm>
            <a:off x="7650544" y="4114799"/>
            <a:ext cx="6483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72CDF3-CA52-8250-535E-7040D381E75F}"/>
              </a:ext>
            </a:extLst>
          </p:cNvPr>
          <p:cNvCxnSpPr>
            <a:cxnSpLocks/>
          </p:cNvCxnSpPr>
          <p:nvPr/>
        </p:nvCxnSpPr>
        <p:spPr>
          <a:xfrm>
            <a:off x="7650544" y="4346313"/>
            <a:ext cx="4128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0023EA-EF78-2605-E255-4218543CD6F1}"/>
              </a:ext>
            </a:extLst>
          </p:cNvPr>
          <p:cNvCxnSpPr>
            <a:cxnSpLocks/>
          </p:cNvCxnSpPr>
          <p:nvPr/>
        </p:nvCxnSpPr>
        <p:spPr>
          <a:xfrm>
            <a:off x="7650544" y="5043054"/>
            <a:ext cx="5374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80CE-AE74-A688-ED07-7DBFD9AE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1: Kaufman et al. (2018)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588A72-A11F-FBF0-BDE8-CD1952964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89966"/>
              </p:ext>
            </p:extLst>
          </p:nvPr>
        </p:nvGraphicFramePr>
        <p:xfrm>
          <a:off x="1295400" y="2557463"/>
          <a:ext cx="9601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64105267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401550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noProof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/>
                        <a:t>Limites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49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Haute qualité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Critères d’exclusion strictes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2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Hétérogénéité statistique importante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7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Échelles et outils très variés à travers les études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125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B877BC-03EC-7BEF-2D3B-DABD4E305763}"/>
              </a:ext>
            </a:extLst>
          </p:cNvPr>
          <p:cNvSpPr txBox="1"/>
          <p:nvPr/>
        </p:nvSpPr>
        <p:spPr>
          <a:xfrm>
            <a:off x="1295398" y="4470399"/>
            <a:ext cx="960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À RETENIR: </a:t>
            </a:r>
            <a:r>
              <a:rPr lang="fr-CA" dirty="0"/>
              <a:t>les interventions en face-à-face avec les parents peuvent être suffisantes pour améliorer le statut de vaccination chez leurs enfants.</a:t>
            </a:r>
          </a:p>
        </p:txBody>
      </p:sp>
    </p:spTree>
    <p:extLst>
      <p:ext uri="{BB962C8B-B14F-4D97-AF65-F5344CB8AC3E}">
        <p14:creationId xmlns:p14="http://schemas.microsoft.com/office/powerpoint/2010/main" val="5503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{F27A65A9-F49E-CB41-8AED-47C3A7418B95}tf10001064</Template>
  <TotalTime>12589</TotalTime>
  <Words>4011</Words>
  <Application>Microsoft Macintosh PowerPoint</Application>
  <PresentationFormat>Widescreen</PresentationFormat>
  <Paragraphs>315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Organic</vt:lpstr>
      <vt:lpstr>La vaccination de la petite enfance : comment peut-on améliorer les taux de vaccination?</vt:lpstr>
      <vt:lpstr>Promouvoir la vaccination: un équilibre délicat</vt:lpstr>
      <vt:lpstr>La question clinique</vt:lpstr>
      <vt:lpstr>Méthodologie</vt:lpstr>
      <vt:lpstr>Article 1:  Kaufman et al. (2018) </vt:lpstr>
      <vt:lpstr>Article 1: Kaufman et al. (2018)</vt:lpstr>
      <vt:lpstr>Article 1: Kaufman et al. (2018)</vt:lpstr>
      <vt:lpstr>Article 1: Kaufman et al. (2018)</vt:lpstr>
      <vt:lpstr>Article 1: Kaufman et al. (2018)</vt:lpstr>
      <vt:lpstr>Article 2: Hu et al. (2017)</vt:lpstr>
      <vt:lpstr>Article 2: Hu et al. (2017)</vt:lpstr>
      <vt:lpstr>Article 2: Hu et al. (2017)</vt:lpstr>
      <vt:lpstr>Article 3: Saitoh et al. (2017)</vt:lpstr>
      <vt:lpstr>Article 3: Saitoh et al. (2017)</vt:lpstr>
      <vt:lpstr>Article 3: Saitoh et al. (2017)</vt:lpstr>
      <vt:lpstr>Article 4: Jackson et al. (2011)</vt:lpstr>
      <vt:lpstr>Article 4: Jackson et al. (2011)</vt:lpstr>
      <vt:lpstr>Article 4: Jackson et al. (2011)</vt:lpstr>
      <vt:lpstr>Article 5: Gagneur et al. (2018)</vt:lpstr>
      <vt:lpstr>Article 5: Gagneur et al. (2018)</vt:lpstr>
      <vt:lpstr>Article 5: Gagneur et al. (2018)</vt:lpstr>
      <vt:lpstr>Conclusion</vt:lpstr>
      <vt:lpstr>Pour la recherche…</vt:lpstr>
      <vt:lpstr>…et pour la pratique (en attendant)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est l’efficacité des interventions en première ligne visant à améliorer le taux de vaccination chez les enfants?</dc:title>
  <dc:creator>Lauren Sugar</dc:creator>
  <cp:lastModifiedBy>Lauren Sugar</cp:lastModifiedBy>
  <cp:revision>164</cp:revision>
  <dcterms:created xsi:type="dcterms:W3CDTF">2022-04-23T22:03:20Z</dcterms:created>
  <dcterms:modified xsi:type="dcterms:W3CDTF">2022-05-27T19:02:15Z</dcterms:modified>
</cp:coreProperties>
</file>