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6" r:id="rId1"/>
  </p:sldMasterIdLst>
  <p:notesMasterIdLst>
    <p:notesMasterId r:id="rId23"/>
  </p:notesMasterIdLst>
  <p:sldIdLst>
    <p:sldId id="259" r:id="rId2"/>
    <p:sldId id="278" r:id="rId3"/>
    <p:sldId id="281" r:id="rId4"/>
    <p:sldId id="280" r:id="rId5"/>
    <p:sldId id="287" r:id="rId6"/>
    <p:sldId id="289" r:id="rId7"/>
    <p:sldId id="290" r:id="rId8"/>
    <p:sldId id="304" r:id="rId9"/>
    <p:sldId id="305" r:id="rId10"/>
    <p:sldId id="308" r:id="rId11"/>
    <p:sldId id="307" r:id="rId12"/>
    <p:sldId id="293" r:id="rId13"/>
    <p:sldId id="301" r:id="rId14"/>
    <p:sldId id="306" r:id="rId15"/>
    <p:sldId id="295" r:id="rId16"/>
    <p:sldId id="296" r:id="rId17"/>
    <p:sldId id="297" r:id="rId18"/>
    <p:sldId id="302" r:id="rId19"/>
    <p:sldId id="291" r:id="rId20"/>
    <p:sldId id="279"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62"/>
    <p:restoredTop sz="70345"/>
  </p:normalViewPr>
  <p:slideViewPr>
    <p:cSldViewPr snapToGrid="0" snapToObjects="1">
      <p:cViewPr>
        <p:scale>
          <a:sx n="123" d="100"/>
          <a:sy n="123" d="100"/>
        </p:scale>
        <p:origin x="568"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15AA3-8A60-774F-A412-04F1ACC6ED96}" type="datetimeFigureOut">
              <a:rPr lang="fr-CA" smtClean="0"/>
              <a:t>2022-05-21</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DC98B-F789-7646-9A98-2A693A3F670A}" type="slidenum">
              <a:rPr lang="fr-CA" smtClean="0"/>
              <a:t>‹#›</a:t>
            </a:fld>
            <a:endParaRPr lang="fr-CA"/>
          </a:p>
        </p:txBody>
      </p:sp>
    </p:spTree>
    <p:extLst>
      <p:ext uri="{BB962C8B-B14F-4D97-AF65-F5344CB8AC3E}">
        <p14:creationId xmlns:p14="http://schemas.microsoft.com/office/powerpoint/2010/main" val="47108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il n’y a aucune mention sur pourquoi 2776 articles étaient exclus</a:t>
            </a:r>
            <a:r>
              <a:rPr lang="en-CA" dirty="0">
                <a:effectLst/>
              </a:rPr>
              <a:t> </a:t>
            </a:r>
            <a:endParaRPr lang="fr-CA" dirty="0"/>
          </a:p>
        </p:txBody>
      </p:sp>
      <p:sp>
        <p:nvSpPr>
          <p:cNvPr id="4" name="Slide Number Placeholder 3"/>
          <p:cNvSpPr>
            <a:spLocks noGrp="1"/>
          </p:cNvSpPr>
          <p:nvPr>
            <p:ph type="sldNum" sz="quarter" idx="5"/>
          </p:nvPr>
        </p:nvSpPr>
        <p:spPr/>
        <p:txBody>
          <a:bodyPr/>
          <a:lstStyle/>
          <a:p>
            <a:fld id="{AC2DC98B-F789-7646-9A98-2A693A3F670A}" type="slidenum">
              <a:rPr lang="fr-CA" smtClean="0"/>
              <a:t>10</a:t>
            </a:fld>
            <a:endParaRPr lang="fr-CA"/>
          </a:p>
        </p:txBody>
      </p:sp>
    </p:spTree>
    <p:extLst>
      <p:ext uri="{BB962C8B-B14F-4D97-AF65-F5344CB8AC3E}">
        <p14:creationId xmlns:p14="http://schemas.microsoft.com/office/powerpoint/2010/main" val="224091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Ce qui m’amène à réfléchir sur la pertinence d’évaluer l’impact de cette diète sur ces chiffres. Jusqu’à quel point la réduction de celles-ci a-t-elle un impact sur la santé cardio-vasculaire de nos patients ? Sachant qu’on traite des humains et non des chiffres, il serait peut-être plus pertinent de s’attaquer sur des issues plus concrètes telles que la mortalité cardio-vasculaire (AVC, infarctus, </a:t>
            </a:r>
            <a:r>
              <a:rPr lang="fr-FR" sz="1200" dirty="0" err="1"/>
              <a:t>etc</a:t>
            </a:r>
            <a:r>
              <a:rPr lang="fr-FR" sz="1200" dirty="0"/>
              <a:t>).</a:t>
            </a:r>
            <a:endParaRPr lang="en-CA" sz="1200" dirty="0"/>
          </a:p>
          <a:p>
            <a:endParaRPr lang="fr-CA" dirty="0"/>
          </a:p>
          <a:p>
            <a:r>
              <a:rPr lang="fr-FR" sz="1200" kern="1200" dirty="0">
                <a:solidFill>
                  <a:schemeClr val="tx1"/>
                </a:solidFill>
                <a:effectLst/>
                <a:latin typeface="+mn-lt"/>
                <a:ea typeface="+mn-ea"/>
                <a:cs typeface="+mn-cs"/>
              </a:rPr>
              <a:t>À la lueur de cette recherche documentaire, nous pouvons constater que les études ne font pas l’unanimité concernant l’impact du jeûne intermittent sur le profil lipidique. Parmi les 11 méta-analyses évalués dans la récente revue systématique des méta-analyses, nous constatons que le jeûne intermittent aurait possiblement un impact positif sur nos LDL-C, cholestérol total et les triglycérides. Néanmoins, cette conclusion se fait contredire par 9 autres méta-analyses qui stipulent qu’aucun impact significatif ne peut être retenu.</a:t>
            </a:r>
            <a:endParaRPr lang="en-CA"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Par ailleurs, nous retrouvons à présent 1 autre ERC, mais teintée de biais rendant difficile de poser des conclusions réelles sur les résultats significatifs évoqués.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AC2DC98B-F789-7646-9A98-2A693A3F670A}" type="slidenum">
              <a:rPr lang="fr-CA" smtClean="0"/>
              <a:t>19</a:t>
            </a:fld>
            <a:endParaRPr lang="fr-CA"/>
          </a:p>
        </p:txBody>
      </p:sp>
    </p:spTree>
    <p:extLst>
      <p:ext uri="{BB962C8B-B14F-4D97-AF65-F5344CB8AC3E}">
        <p14:creationId xmlns:p14="http://schemas.microsoft.com/office/powerpoint/2010/main" val="427869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fr-CA" sz="1400" dirty="0">
                <a:solidFill>
                  <a:schemeClr val="bg1"/>
                </a:solidFill>
              </a:rPr>
              <a:t>11 méta-analyses incluent dans la synthèse quantitative</a:t>
            </a:r>
          </a:p>
          <a:p>
            <a:pPr>
              <a:lnSpc>
                <a:spcPct val="90000"/>
              </a:lnSpc>
            </a:pPr>
            <a:endParaRPr lang="fr-CA" sz="1400" dirty="0">
              <a:solidFill>
                <a:schemeClr val="bg1"/>
              </a:solidFill>
            </a:endParaRPr>
          </a:p>
          <a:p>
            <a:pPr lvl="0">
              <a:lnSpc>
                <a:spcPct val="90000"/>
              </a:lnSpc>
            </a:pPr>
            <a:r>
              <a:rPr lang="fr-FR" sz="1400" dirty="0">
                <a:solidFill>
                  <a:schemeClr val="bg1"/>
                </a:solidFill>
              </a:rPr>
              <a:t>La qualité de la méthodologie des méta-analyses était évaluée avec le AMSTAR-2</a:t>
            </a:r>
          </a:p>
          <a:p>
            <a:pPr lvl="0">
              <a:lnSpc>
                <a:spcPct val="90000"/>
              </a:lnSpc>
            </a:pPr>
            <a:endParaRPr lang="fr-FR" sz="1400" dirty="0">
              <a:solidFill>
                <a:schemeClr val="bg1"/>
              </a:solidFill>
            </a:endParaRPr>
          </a:p>
          <a:p>
            <a:pPr>
              <a:lnSpc>
                <a:spcPct val="90000"/>
              </a:lnSpc>
            </a:pPr>
            <a:r>
              <a:rPr lang="fr-CA" sz="1200" dirty="0">
                <a:solidFill>
                  <a:schemeClr val="bg1"/>
                </a:solidFill>
              </a:rPr>
              <a:t>Comparaison entre diverses méthodes de jeûne intermittent vs diète régulière/déficit calorique quotidien</a:t>
            </a:r>
          </a:p>
          <a:p>
            <a:pPr>
              <a:lnSpc>
                <a:spcPct val="90000"/>
              </a:lnSpc>
            </a:pPr>
            <a:endParaRPr lang="fr-CA" sz="1200" dirty="0">
              <a:solidFill>
                <a:schemeClr val="bg1"/>
              </a:solidFill>
            </a:endParaRPr>
          </a:p>
          <a:p>
            <a:pPr>
              <a:lnSpc>
                <a:spcPct val="90000"/>
              </a:lnSpc>
            </a:pPr>
            <a:r>
              <a:rPr lang="fr-CA" sz="1200" dirty="0">
                <a:solidFill>
                  <a:schemeClr val="bg1"/>
                </a:solidFill>
              </a:rPr>
              <a:t>Durée variable: 1 journée à 12 mois</a:t>
            </a:r>
          </a:p>
          <a:p>
            <a:endParaRPr lang="fr-CA" dirty="0"/>
          </a:p>
        </p:txBody>
      </p:sp>
      <p:sp>
        <p:nvSpPr>
          <p:cNvPr id="4" name="Slide Number Placeholder 3"/>
          <p:cNvSpPr>
            <a:spLocks noGrp="1"/>
          </p:cNvSpPr>
          <p:nvPr>
            <p:ph type="sldNum" sz="quarter" idx="5"/>
          </p:nvPr>
        </p:nvSpPr>
        <p:spPr/>
        <p:txBody>
          <a:bodyPr/>
          <a:lstStyle/>
          <a:p>
            <a:fld id="{AC2DC98B-F789-7646-9A98-2A693A3F670A}" type="slidenum">
              <a:rPr lang="fr-CA" smtClean="0"/>
              <a:t>11</a:t>
            </a:fld>
            <a:endParaRPr lang="fr-CA"/>
          </a:p>
        </p:txBody>
      </p:sp>
    </p:spTree>
    <p:extLst>
      <p:ext uri="{BB962C8B-B14F-4D97-AF65-F5344CB8AC3E}">
        <p14:creationId xmlns:p14="http://schemas.microsoft.com/office/powerpoint/2010/main" val="353485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Il </a:t>
            </a:r>
            <a:r>
              <a:rPr lang="en-CA" dirty="0" err="1"/>
              <a:t>est</a:t>
            </a:r>
            <a:r>
              <a:rPr lang="en-CA" dirty="0"/>
              <a:t> a </a:t>
            </a:r>
            <a:r>
              <a:rPr lang="en-CA" dirty="0" err="1"/>
              <a:t>noté</a:t>
            </a:r>
            <a:r>
              <a:rPr lang="en-CA" dirty="0"/>
              <a:t> que </a:t>
            </a:r>
            <a:r>
              <a:rPr lang="en-CA" dirty="0" err="1"/>
              <a:t>parmi</a:t>
            </a:r>
            <a:r>
              <a:rPr lang="en-CA" dirty="0"/>
              <a:t> les 11 </a:t>
            </a:r>
            <a:r>
              <a:rPr lang="en-CA" dirty="0" err="1"/>
              <a:t>méta</a:t>
            </a:r>
            <a:r>
              <a:rPr lang="en-CA" dirty="0"/>
              <a:t> -analyses, 9 </a:t>
            </a:r>
            <a:r>
              <a:rPr lang="en-CA" dirty="0" err="1"/>
              <a:t>ont</a:t>
            </a:r>
            <a:r>
              <a:rPr lang="en-CA" dirty="0"/>
              <a:t> </a:t>
            </a:r>
            <a:r>
              <a:rPr lang="en-CA" dirty="0" err="1"/>
              <a:t>démontré</a:t>
            </a:r>
            <a:r>
              <a:rPr lang="en-CA" dirty="0"/>
              <a:t> </a:t>
            </a:r>
            <a:r>
              <a:rPr lang="en-CA" dirty="0" err="1"/>
              <a:t>aucune</a:t>
            </a:r>
            <a:r>
              <a:rPr lang="en-CA" dirty="0"/>
              <a:t> </a:t>
            </a:r>
            <a:r>
              <a:rPr lang="en-CA" dirty="0" err="1"/>
              <a:t>différence</a:t>
            </a:r>
            <a:r>
              <a:rPr lang="en-CA" dirty="0"/>
              <a:t> significative </a:t>
            </a:r>
            <a:r>
              <a:rPr lang="en-CA" dirty="0">
                <a:sym typeface="Wingdings" pitchFamily="2" charset="2"/>
              </a:rPr>
              <a:t> On a pas </a:t>
            </a:r>
            <a:r>
              <a:rPr lang="en-CA" dirty="0" err="1">
                <a:sym typeface="Wingdings" pitchFamily="2" charset="2"/>
              </a:rPr>
              <a:t>accès</a:t>
            </a:r>
            <a:r>
              <a:rPr lang="en-CA" dirty="0">
                <a:sym typeface="Wingdings" pitchFamily="2" charset="2"/>
              </a:rPr>
              <a:t> </a:t>
            </a:r>
            <a:r>
              <a:rPr lang="en-CA" dirty="0" err="1">
                <a:sym typeface="Wingdings" pitchFamily="2" charset="2"/>
              </a:rPr>
              <a:t>à</a:t>
            </a:r>
            <a:r>
              <a:rPr lang="en-CA" dirty="0">
                <a:sym typeface="Wingdings" pitchFamily="2" charset="2"/>
              </a:rPr>
              <a:t> </a:t>
            </a:r>
            <a:r>
              <a:rPr lang="en-CA" dirty="0" err="1">
                <a:sym typeface="Wingdings" pitchFamily="2" charset="2"/>
              </a:rPr>
              <a:t>ces</a:t>
            </a:r>
            <a:r>
              <a:rPr lang="en-CA" dirty="0">
                <a:sym typeface="Wingdings" pitchFamily="2" charset="2"/>
              </a:rPr>
              <a:t> </a:t>
            </a:r>
            <a:r>
              <a:rPr lang="en-CA" dirty="0" err="1">
                <a:sym typeface="Wingdings" pitchFamily="2" charset="2"/>
              </a:rPr>
              <a:t>résultats</a:t>
            </a:r>
            <a:endParaRPr lang="en-CA" dirty="0"/>
          </a:p>
          <a:p>
            <a:endParaRPr lang="en-CA" dirty="0"/>
          </a:p>
          <a:p>
            <a:r>
              <a:rPr lang="en-CA" dirty="0" err="1"/>
              <a:t>Modèle</a:t>
            </a:r>
            <a:r>
              <a:rPr lang="en-CA" dirty="0"/>
              <a:t> </a:t>
            </a:r>
            <a:r>
              <a:rPr lang="en-CA" dirty="0" err="1"/>
              <a:t>à</a:t>
            </a:r>
            <a:r>
              <a:rPr lang="en-CA" dirty="0"/>
              <a:t> </a:t>
            </a:r>
            <a:r>
              <a:rPr lang="en-CA" dirty="0" err="1"/>
              <a:t>effets</a:t>
            </a:r>
            <a:r>
              <a:rPr lang="en-CA" dirty="0"/>
              <a:t> </a:t>
            </a:r>
            <a:r>
              <a:rPr lang="en-CA" dirty="0" err="1"/>
              <a:t>aléatoires</a:t>
            </a:r>
            <a:r>
              <a:rPr lang="en-CA" dirty="0"/>
              <a:t> </a:t>
            </a:r>
            <a:r>
              <a:rPr lang="en-CA" dirty="0">
                <a:sym typeface="Wingdings" pitchFamily="2" charset="2"/>
              </a:rPr>
              <a:t> </a:t>
            </a:r>
            <a:r>
              <a:rPr lang="en-CA" dirty="0" err="1">
                <a:sym typeface="Wingdings" pitchFamily="2" charset="2"/>
              </a:rPr>
              <a:t>L’ampleur</a:t>
            </a:r>
            <a:r>
              <a:rPr lang="en-CA" dirty="0">
                <a:sym typeface="Wingdings" pitchFamily="2" charset="2"/>
              </a:rPr>
              <a:t> de </a:t>
            </a:r>
            <a:r>
              <a:rPr lang="en-CA" dirty="0" err="1">
                <a:sym typeface="Wingdings" pitchFamily="2" charset="2"/>
              </a:rPr>
              <a:t>l’effet</a:t>
            </a:r>
            <a:r>
              <a:rPr lang="en-CA" dirty="0">
                <a:sym typeface="Wingdings" pitchFamily="2" charset="2"/>
              </a:rPr>
              <a:t> = force de la </a:t>
            </a:r>
            <a:r>
              <a:rPr lang="en-CA" dirty="0" err="1">
                <a:sym typeface="Wingdings" pitchFamily="2" charset="2"/>
              </a:rPr>
              <a:t>différence</a:t>
            </a:r>
            <a:r>
              <a:rPr lang="en-CA" dirty="0">
                <a:sym typeface="Wingdings" pitchFamily="2" charset="2"/>
              </a:rPr>
              <a:t> </a:t>
            </a:r>
            <a:r>
              <a:rPr lang="en-CA" dirty="0" err="1">
                <a:sym typeface="Wingdings" pitchFamily="2" charset="2"/>
              </a:rPr>
              <a:t>observée</a:t>
            </a:r>
            <a:r>
              <a:rPr lang="en-CA" dirty="0">
                <a:sym typeface="Wingdings" pitchFamily="2" charset="2"/>
              </a:rPr>
              <a:t> IF sur </a:t>
            </a:r>
            <a:r>
              <a:rPr lang="en-CA" dirty="0" err="1">
                <a:sym typeface="Wingdings" pitchFamily="2" charset="2"/>
              </a:rPr>
              <a:t>profil</a:t>
            </a:r>
            <a:r>
              <a:rPr lang="en-CA" dirty="0">
                <a:sym typeface="Wingdings" pitchFamily="2" charset="2"/>
              </a:rPr>
              <a:t> </a:t>
            </a:r>
            <a:r>
              <a:rPr lang="en-CA" dirty="0" err="1">
                <a:sym typeface="Wingdings" pitchFamily="2" charset="2"/>
              </a:rPr>
              <a:t>lipidique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MADF was also found to be associated with improvement of several cardiometabolic risk factors in the first 2 to 12 months including LDL-C, total cholesterol, triglycerides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For each outcome associated with IF in a meta-analysis, we recalculated the effect sizes as mean difference (MD) with corresponding 95% CIs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Notons les I^2 assez faibles, voir même nul ce qui témoigne du nombre minime d’études utilisés dans les méta-analyses. Par exemple, Meng et al qui incluent 5 et 7 études mais I^2 = 0. Possiblement, cela s’explique car une des études avait plus de poids que les autres</a:t>
            </a:r>
            <a:r>
              <a:rPr lang="en-CA" dirty="0">
                <a:effectLst/>
              </a:rPr>
              <a:t> </a:t>
            </a:r>
            <a:endParaRPr lang="en-CA" dirty="0"/>
          </a:p>
          <a:p>
            <a:endParaRPr lang="en-CA" dirty="0"/>
          </a:p>
          <a:p>
            <a:endParaRPr lang="fr-CA" dirty="0"/>
          </a:p>
        </p:txBody>
      </p:sp>
      <p:sp>
        <p:nvSpPr>
          <p:cNvPr id="4" name="Slide Number Placeholder 3"/>
          <p:cNvSpPr>
            <a:spLocks noGrp="1"/>
          </p:cNvSpPr>
          <p:nvPr>
            <p:ph type="sldNum" sz="quarter" idx="5"/>
          </p:nvPr>
        </p:nvSpPr>
        <p:spPr/>
        <p:txBody>
          <a:bodyPr/>
          <a:lstStyle/>
          <a:p>
            <a:fld id="{AC2DC98B-F789-7646-9A98-2A693A3F670A}" type="slidenum">
              <a:rPr lang="fr-CA" smtClean="0"/>
              <a:t>12</a:t>
            </a:fld>
            <a:endParaRPr lang="fr-CA"/>
          </a:p>
        </p:txBody>
      </p:sp>
    </p:spTree>
    <p:extLst>
      <p:ext uri="{BB962C8B-B14F-4D97-AF65-F5344CB8AC3E}">
        <p14:creationId xmlns:p14="http://schemas.microsoft.com/office/powerpoint/2010/main" val="22652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AC2DC98B-F789-7646-9A98-2A693A3F670A}" type="slidenum">
              <a:rPr lang="fr-CA" smtClean="0"/>
              <a:t>13</a:t>
            </a:fld>
            <a:endParaRPr lang="fr-CA"/>
          </a:p>
        </p:txBody>
      </p:sp>
    </p:spTree>
    <p:extLst>
      <p:ext uri="{BB962C8B-B14F-4D97-AF65-F5344CB8AC3E}">
        <p14:creationId xmlns:p14="http://schemas.microsoft.com/office/powerpoint/2010/main" val="405006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AC2DC98B-F789-7646-9A98-2A693A3F670A}" type="slidenum">
              <a:rPr lang="fr-CA" smtClean="0"/>
              <a:t>14</a:t>
            </a:fld>
            <a:endParaRPr lang="fr-CA"/>
          </a:p>
        </p:txBody>
      </p:sp>
    </p:spTree>
    <p:extLst>
      <p:ext uri="{BB962C8B-B14F-4D97-AF65-F5344CB8AC3E}">
        <p14:creationId xmlns:p14="http://schemas.microsoft.com/office/powerpoint/2010/main" val="247290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*exclusion d’études (ERC) avec haut risque de + les études de petites taille (&lt; 25e percentile) </a:t>
            </a:r>
            <a:r>
              <a:rPr lang="fr-CA" sz="1200" dirty="0">
                <a:sym typeface="Wingdings" pitchFamily="2" charset="2"/>
              </a:rPr>
              <a:t> </a:t>
            </a:r>
            <a:r>
              <a:rPr lang="fr-CA" sz="1200" dirty="0"/>
              <a:t>Résultats de meilleures qualités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 qu’on en retient est que peu importe les résultats obtenus, il faut considérer que le niveau d’évidence sur lesquels sont extrapolés ces résultats est un facteur limitant.</a:t>
            </a:r>
            <a:endParaRPr lang="en-CA" sz="1200" kern="1200" dirty="0">
              <a:solidFill>
                <a:schemeClr val="tx1"/>
              </a:solidFill>
              <a:effectLst/>
              <a:latin typeface="+mn-lt"/>
              <a:ea typeface="+mn-ea"/>
              <a:cs typeface="+mn-cs"/>
            </a:endParaRPr>
          </a:p>
          <a:p>
            <a:endParaRPr lang="fr-CA" dirty="0"/>
          </a:p>
          <a:p>
            <a:r>
              <a:rPr lang="fr-CA" dirty="0"/>
              <a:t>Hétérogénéité de 0 avec très peu de RCT par méta-analyses = probablement que 1 étude avait plus de poids que les autres</a:t>
            </a:r>
          </a:p>
        </p:txBody>
      </p:sp>
      <p:sp>
        <p:nvSpPr>
          <p:cNvPr id="4" name="Slide Number Placeholder 3"/>
          <p:cNvSpPr>
            <a:spLocks noGrp="1"/>
          </p:cNvSpPr>
          <p:nvPr>
            <p:ph type="sldNum" sz="quarter" idx="5"/>
          </p:nvPr>
        </p:nvSpPr>
        <p:spPr/>
        <p:txBody>
          <a:bodyPr/>
          <a:lstStyle/>
          <a:p>
            <a:fld id="{AC2DC98B-F789-7646-9A98-2A693A3F670A}" type="slidenum">
              <a:rPr lang="fr-CA" smtClean="0"/>
              <a:t>15</a:t>
            </a:fld>
            <a:endParaRPr lang="fr-CA"/>
          </a:p>
        </p:txBody>
      </p:sp>
    </p:spTree>
    <p:extLst>
      <p:ext uri="{BB962C8B-B14F-4D97-AF65-F5344CB8AC3E}">
        <p14:creationId xmlns:p14="http://schemas.microsoft.com/office/powerpoint/2010/main" val="205144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AC2DC98B-F789-7646-9A98-2A693A3F670A}" type="slidenum">
              <a:rPr lang="fr-CA" smtClean="0"/>
              <a:t>16</a:t>
            </a:fld>
            <a:endParaRPr lang="fr-CA"/>
          </a:p>
        </p:txBody>
      </p:sp>
    </p:spTree>
    <p:extLst>
      <p:ext uri="{BB962C8B-B14F-4D97-AF65-F5344CB8AC3E}">
        <p14:creationId xmlns:p14="http://schemas.microsoft.com/office/powerpoint/2010/main" val="2735648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un protocole de type « intention to </a:t>
            </a:r>
            <a:r>
              <a:rPr lang="fr-FR" sz="1200" kern="1200" dirty="0" err="1">
                <a:solidFill>
                  <a:schemeClr val="tx1"/>
                </a:solidFill>
                <a:effectLst/>
                <a:latin typeface="+mn-lt"/>
                <a:ea typeface="+mn-ea"/>
                <a:cs typeface="+mn-cs"/>
              </a:rPr>
              <a:t>treat</a:t>
            </a:r>
            <a:r>
              <a:rPr lang="fr-FR" sz="1200" kern="1200" dirty="0">
                <a:solidFill>
                  <a:schemeClr val="tx1"/>
                </a:solidFill>
                <a:effectLst/>
                <a:latin typeface="+mn-lt"/>
                <a:ea typeface="+mn-ea"/>
                <a:cs typeface="+mn-cs"/>
              </a:rPr>
              <a:t> ». Malgré qu’il n’y n’ait pas eu beaucoup de résultats incomplets (perte au suivi, sortie de l’étude, perdus de vue), ce protocole les admet tous, ce qui permet un meilleur reflet de la « vraie vie », tout en limitant les biais d’exclusion.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err="1"/>
              <a:t>Lorsqu’on</a:t>
            </a:r>
            <a:r>
              <a:rPr lang="en-CA" dirty="0"/>
              <a:t> </a:t>
            </a:r>
            <a:r>
              <a:rPr lang="en-CA" dirty="0" err="1"/>
              <a:t>rapporte</a:t>
            </a:r>
            <a:r>
              <a:rPr lang="en-CA" dirty="0"/>
              <a:t> des </a:t>
            </a:r>
            <a:r>
              <a:rPr lang="en-CA" dirty="0" err="1"/>
              <a:t>résultats</a:t>
            </a:r>
            <a:r>
              <a:rPr lang="en-CA" dirty="0"/>
              <a:t> </a:t>
            </a:r>
            <a:r>
              <a:rPr lang="en-CA" dirty="0" err="1"/>
              <a:t>concernant</a:t>
            </a:r>
            <a:r>
              <a:rPr lang="en-CA" dirty="0"/>
              <a:t> la </a:t>
            </a:r>
            <a:r>
              <a:rPr lang="en-CA" dirty="0" err="1"/>
              <a:t>perte</a:t>
            </a:r>
            <a:r>
              <a:rPr lang="en-CA" dirty="0"/>
              <a:t> de </a:t>
            </a:r>
            <a:r>
              <a:rPr lang="en-CA" dirty="0" err="1"/>
              <a:t>poids</a:t>
            </a:r>
            <a:r>
              <a:rPr lang="en-CA" dirty="0"/>
              <a:t> et son impact possible sur le </a:t>
            </a:r>
            <a:r>
              <a:rPr lang="en-CA" dirty="0" err="1"/>
              <a:t>profil</a:t>
            </a:r>
            <a:r>
              <a:rPr lang="en-CA" dirty="0"/>
              <a:t> </a:t>
            </a:r>
            <a:r>
              <a:rPr lang="en-CA" dirty="0" err="1"/>
              <a:t>lipidique</a:t>
            </a:r>
            <a:r>
              <a:rPr lang="en-CA" dirty="0"/>
              <a:t>, le manque de rigueur dans le </a:t>
            </a:r>
            <a:r>
              <a:rPr lang="en-CA" dirty="0" err="1"/>
              <a:t>suivi</a:t>
            </a:r>
            <a:r>
              <a:rPr lang="en-CA" dirty="0"/>
              <a:t> de la compliance et de </a:t>
            </a:r>
            <a:r>
              <a:rPr lang="en-CA" dirty="0" err="1"/>
              <a:t>l’apport</a:t>
            </a:r>
            <a:r>
              <a:rPr lang="en-CA" dirty="0"/>
              <a:t> </a:t>
            </a:r>
            <a:r>
              <a:rPr lang="en-CA" dirty="0" err="1"/>
              <a:t>calorique</a:t>
            </a:r>
            <a:r>
              <a:rPr lang="en-CA" dirty="0"/>
              <a:t> </a:t>
            </a:r>
            <a:r>
              <a:rPr lang="en-CA" dirty="0" err="1"/>
              <a:t>est</a:t>
            </a:r>
            <a:r>
              <a:rPr lang="en-CA" dirty="0"/>
              <a:t> un </a:t>
            </a:r>
            <a:r>
              <a:rPr lang="en-CA" dirty="0" err="1"/>
              <a:t>facteur</a:t>
            </a:r>
            <a:r>
              <a:rPr lang="en-CA" dirty="0"/>
              <a:t> </a:t>
            </a:r>
            <a:r>
              <a:rPr lang="en-CA" dirty="0" err="1"/>
              <a:t>confondant</a:t>
            </a:r>
            <a:r>
              <a:rPr lang="en-CA" dirty="0"/>
              <a:t> </a:t>
            </a:r>
            <a:r>
              <a:rPr lang="en-CA" dirty="0" err="1"/>
              <a:t>limitant</a:t>
            </a:r>
            <a:r>
              <a:rPr lang="en-CA" dirty="0"/>
              <a:t> </a:t>
            </a:r>
            <a:r>
              <a:rPr lang="en-CA" dirty="0" err="1"/>
              <a:t>l’interprétation</a:t>
            </a:r>
            <a:r>
              <a:rPr lang="en-CA" dirty="0"/>
              <a:t> de </a:t>
            </a:r>
            <a:r>
              <a:rPr lang="en-CA" dirty="0" err="1"/>
              <a:t>cette</a:t>
            </a:r>
            <a:r>
              <a:rPr lang="en-CA" dirty="0"/>
              <a:t> étude.</a:t>
            </a:r>
          </a:p>
          <a:p>
            <a:pPr marL="171450" indent="-171450">
              <a:buFontTx/>
              <a:buChar char="-"/>
            </a:pPr>
            <a:endParaRPr lang="fr-CA" dirty="0"/>
          </a:p>
        </p:txBody>
      </p:sp>
      <p:sp>
        <p:nvSpPr>
          <p:cNvPr id="4" name="Slide Number Placeholder 3"/>
          <p:cNvSpPr>
            <a:spLocks noGrp="1"/>
          </p:cNvSpPr>
          <p:nvPr>
            <p:ph type="sldNum" sz="quarter" idx="5"/>
          </p:nvPr>
        </p:nvSpPr>
        <p:spPr/>
        <p:txBody>
          <a:bodyPr/>
          <a:lstStyle/>
          <a:p>
            <a:fld id="{AC2DC98B-F789-7646-9A98-2A693A3F670A}" type="slidenum">
              <a:rPr lang="fr-CA" smtClean="0"/>
              <a:t>17</a:t>
            </a:fld>
            <a:endParaRPr lang="fr-CA"/>
          </a:p>
        </p:txBody>
      </p:sp>
    </p:spTree>
    <p:extLst>
      <p:ext uri="{BB962C8B-B14F-4D97-AF65-F5344CB8AC3E}">
        <p14:creationId xmlns:p14="http://schemas.microsoft.com/office/powerpoint/2010/main" val="121233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C2DC98B-F789-7646-9A98-2A693A3F670A}" type="slidenum">
              <a:rPr lang="fr-CA" smtClean="0"/>
              <a:t>18</a:t>
            </a:fld>
            <a:endParaRPr lang="fr-CA"/>
          </a:p>
        </p:txBody>
      </p:sp>
    </p:spTree>
    <p:extLst>
      <p:ext uri="{BB962C8B-B14F-4D97-AF65-F5344CB8AC3E}">
        <p14:creationId xmlns:p14="http://schemas.microsoft.com/office/powerpoint/2010/main" val="356891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D2766A6-3C10-4AB8-86A1-BB1F0CDA7EFE}" type="datetimeFigureOut">
              <a:rPr lang="en-US" smtClean="0"/>
              <a:t>5/21/22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9839024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2766A6-3C10-4AB8-86A1-BB1F0CDA7EFE}" type="datetimeFigureOut">
              <a:rPr lang="en-US" smtClean="0"/>
              <a:pPr/>
              <a:t>5/21/22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0201-1C40-4B39-813D-5CD9493BAEED}" type="slidenum">
              <a:rPr lang="en-US" smtClean="0"/>
              <a:pPr/>
              <a:t>‹#›</a:t>
            </a:fld>
            <a:endParaRPr lang="en-US"/>
          </a:p>
        </p:txBody>
      </p:sp>
    </p:spTree>
    <p:extLst>
      <p:ext uri="{BB962C8B-B14F-4D97-AF65-F5344CB8AC3E}">
        <p14:creationId xmlns:p14="http://schemas.microsoft.com/office/powerpoint/2010/main" val="358857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2766A6-3C10-4AB8-86A1-BB1F0CDA7EFE}" type="datetimeFigureOut">
              <a:rPr lang="en-US" smtClean="0"/>
              <a:pPr/>
              <a:t>5/21/22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0201-1C40-4B39-813D-5CD9493BAEED}" type="slidenum">
              <a:rPr lang="en-US" smtClean="0"/>
              <a:pPr/>
              <a:t>‹#›</a:t>
            </a:fld>
            <a:endParaRPr lang="en-US"/>
          </a:p>
        </p:txBody>
      </p:sp>
    </p:spTree>
    <p:extLst>
      <p:ext uri="{BB962C8B-B14F-4D97-AF65-F5344CB8AC3E}">
        <p14:creationId xmlns:p14="http://schemas.microsoft.com/office/powerpoint/2010/main" val="534643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2766A6-3C10-4AB8-86A1-BB1F0CDA7EFE}" type="datetimeFigureOut">
              <a:rPr lang="en-US" smtClean="0"/>
              <a:pPr/>
              <a:t>5/21/22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0201-1C40-4B39-813D-5CD9493BAEED}" type="slidenum">
              <a:rPr lang="en-US" smtClean="0"/>
              <a:pPr/>
              <a:t>‹#›</a:t>
            </a:fld>
            <a:endParaRPr lang="en-US"/>
          </a:p>
        </p:txBody>
      </p:sp>
    </p:spTree>
    <p:extLst>
      <p:ext uri="{BB962C8B-B14F-4D97-AF65-F5344CB8AC3E}">
        <p14:creationId xmlns:p14="http://schemas.microsoft.com/office/powerpoint/2010/main" val="47295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2766A6-3C10-4AB8-86A1-BB1F0CDA7EFE}" type="datetimeFigureOut">
              <a:rPr lang="en-US" smtClean="0"/>
              <a:pPr/>
              <a:t>5/21/22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60201-1C40-4B39-813D-5CD9493BAEED}" type="slidenum">
              <a:rPr lang="en-US" smtClean="0"/>
              <a:pPr/>
              <a:t>‹#›</a:t>
            </a:fld>
            <a:endParaRPr lang="en-US"/>
          </a:p>
        </p:txBody>
      </p:sp>
    </p:spTree>
    <p:extLst>
      <p:ext uri="{BB962C8B-B14F-4D97-AF65-F5344CB8AC3E}">
        <p14:creationId xmlns:p14="http://schemas.microsoft.com/office/powerpoint/2010/main" val="309263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FD2766A6-3C10-4AB8-86A1-BB1F0CDA7EFE}" type="datetimeFigureOut">
              <a:rPr lang="en-US" smtClean="0"/>
              <a:t>5/21/22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128674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D2766A6-3C10-4AB8-86A1-BB1F0CDA7EFE}" type="datetimeFigureOut">
              <a:rPr lang="en-US" smtClean="0"/>
              <a:pPr/>
              <a:t>5/21/22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3060201-1C40-4B39-813D-5CD9493BAEED}" type="slidenum">
              <a:rPr lang="en-US" smtClean="0"/>
              <a:pPr/>
              <a:t>‹#›</a:t>
            </a:fld>
            <a:endParaRPr lang="en-US"/>
          </a:p>
        </p:txBody>
      </p:sp>
    </p:spTree>
    <p:extLst>
      <p:ext uri="{BB962C8B-B14F-4D97-AF65-F5344CB8AC3E}">
        <p14:creationId xmlns:p14="http://schemas.microsoft.com/office/powerpoint/2010/main" val="86228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D2766A6-3C10-4AB8-86A1-BB1F0CDA7EFE}" type="datetimeFigureOut">
              <a:rPr lang="en-US" smtClean="0"/>
              <a:pPr/>
              <a:t>5/21/22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60201-1C40-4B39-813D-5CD9493BAEED}"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03771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2766A6-3C10-4AB8-86A1-BB1F0CDA7EFE}" type="datetimeFigureOut">
              <a:rPr lang="en-US" smtClean="0"/>
              <a:t>5/21/22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3845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766A6-3C10-4AB8-86A1-BB1F0CDA7EFE}" type="datetimeFigureOut">
              <a:rPr lang="en-US" smtClean="0"/>
              <a:t>5/21/22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5055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FD2766A6-3C10-4AB8-86A1-BB1F0CDA7EFE}" type="datetimeFigureOut">
              <a:rPr lang="en-US" smtClean="0"/>
              <a:pPr/>
              <a:t>5/21/22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3060201-1C40-4B39-813D-5CD9493BAEED}" type="slidenum">
              <a:rPr lang="en-US" smtClean="0"/>
              <a:pPr/>
              <a:t>‹#›</a:t>
            </a:fld>
            <a:endParaRPr lang="en-US"/>
          </a:p>
        </p:txBody>
      </p:sp>
    </p:spTree>
    <p:extLst>
      <p:ext uri="{BB962C8B-B14F-4D97-AF65-F5344CB8AC3E}">
        <p14:creationId xmlns:p14="http://schemas.microsoft.com/office/powerpoint/2010/main" val="160827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D2766A6-3C10-4AB8-86A1-BB1F0CDA7EFE}" type="datetimeFigureOut">
              <a:rPr lang="en-US" smtClean="0"/>
              <a:t>5/21/22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90803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D2766A6-3C10-4AB8-86A1-BB1F0CDA7EFE}" type="datetimeFigureOut">
              <a:rPr lang="en-US" smtClean="0"/>
              <a:pPr/>
              <a:t>5/21/22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2467939742"/>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minerva-ebm.be/Home/Glossary?alpha=b#glossaryId35" TargetMode="External"/><Relationship Id="rId7" Type="http://schemas.openxmlformats.org/officeDocument/2006/relationships/hyperlink" Target="https://doi.org/10.1371/journal.pmed.1000251" TargetMode="External"/><Relationship Id="rId2" Type="http://schemas.openxmlformats.org/officeDocument/2006/relationships/hyperlink" Target="https://doi.org/10.1097/jnr.0000000000000469" TargetMode="External"/><Relationship Id="rId1" Type="http://schemas.openxmlformats.org/officeDocument/2006/relationships/slideLayout" Target="../slideLayouts/slideLayout12.xml"/><Relationship Id="rId6" Type="http://schemas.openxmlformats.org/officeDocument/2006/relationships/hyperlink" Target="http://prisma-statement.org/prismastatement/flowdiagram.aspx" TargetMode="External"/><Relationship Id="rId5" Type="http://schemas.openxmlformats.org/officeDocument/2006/relationships/hyperlink" Target="https://doi.org/10.1001/jamanetworkopen.2021.39558" TargetMode="External"/><Relationship Id="rId4" Type="http://schemas.openxmlformats.org/officeDocument/2006/relationships/hyperlink" Target="https://doi.org/10.1136/bmj.n7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4AED80-2A59-BD40-9617-751517357987}"/>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chorCtr="1">
            <a:normAutofit fontScale="90000"/>
          </a:bodyPr>
          <a:lstStyle/>
          <a:p>
            <a:r>
              <a:rPr lang="fr-CA" kern="1200" cap="none" spc="200" dirty="0">
                <a:solidFill>
                  <a:srgbClr val="FFFFFF"/>
                </a:solidFill>
                <a:latin typeface="+mj-lt"/>
                <a:ea typeface="+mj-ea"/>
                <a:cs typeface="+mj-cs"/>
              </a:rPr>
              <a:t>L’impact du jeûne intermittent sur le profil lipidique des adultes</a:t>
            </a:r>
          </a:p>
        </p:txBody>
      </p:sp>
      <p:sp>
        <p:nvSpPr>
          <p:cNvPr id="4" name="TextBox 3">
            <a:extLst>
              <a:ext uri="{FF2B5EF4-FFF2-40B4-BE49-F238E27FC236}">
                <a16:creationId xmlns:a16="http://schemas.microsoft.com/office/drawing/2014/main" id="{3B60810D-497D-D84F-8083-D8629C589FFA}"/>
              </a:ext>
            </a:extLst>
          </p:cNvPr>
          <p:cNvSpPr txBox="1"/>
          <p:nvPr/>
        </p:nvSpPr>
        <p:spPr>
          <a:xfrm>
            <a:off x="5591695" y="1402080"/>
            <a:ext cx="5320696" cy="4053840"/>
          </a:xfrm>
          <a:prstGeom prst="rect">
            <a:avLst/>
          </a:prstGeom>
        </p:spPr>
        <p:txBody>
          <a:bodyPr vert="horz" lIns="91440" tIns="45720" rIns="91440" bIns="45720" rtlCol="0" anchor="ctr">
            <a:normAutofit/>
          </a:bodyPr>
          <a:lstStyle/>
          <a:p>
            <a:pPr defTabSz="914400">
              <a:spcBef>
                <a:spcPts val="1000"/>
              </a:spcBef>
              <a:buClr>
                <a:schemeClr val="accent2"/>
              </a:buClr>
            </a:pPr>
            <a:r>
              <a:rPr lang="fr-CA" sz="2000" dirty="0">
                <a:solidFill>
                  <a:schemeClr val="tx1">
                    <a:lumMod val="85000"/>
                    <a:lumOff val="15000"/>
                  </a:schemeClr>
                </a:solidFill>
              </a:rPr>
              <a:t>Projet d’érudition présenté par</a:t>
            </a:r>
          </a:p>
          <a:p>
            <a:pPr defTabSz="914400">
              <a:spcBef>
                <a:spcPts val="1000"/>
              </a:spcBef>
              <a:buClr>
                <a:schemeClr val="accent2"/>
              </a:buClr>
            </a:pPr>
            <a:r>
              <a:rPr lang="fr-CA" sz="2000" dirty="0">
                <a:solidFill>
                  <a:schemeClr val="tx1">
                    <a:lumMod val="85000"/>
                    <a:lumOff val="15000"/>
                  </a:schemeClr>
                </a:solidFill>
              </a:rPr>
              <a:t>Edward Percy</a:t>
            </a:r>
          </a:p>
          <a:p>
            <a:pPr defTabSz="914400">
              <a:spcBef>
                <a:spcPts val="1000"/>
              </a:spcBef>
              <a:buClr>
                <a:schemeClr val="accent2"/>
              </a:buClr>
            </a:pPr>
            <a:r>
              <a:rPr lang="fr-CA" sz="2000" dirty="0">
                <a:solidFill>
                  <a:schemeClr val="tx1">
                    <a:lumMod val="85000"/>
                    <a:lumOff val="15000"/>
                  </a:schemeClr>
                </a:solidFill>
              </a:rPr>
              <a:t>11 mai 2022</a:t>
            </a:r>
          </a:p>
          <a:p>
            <a:pPr defTabSz="914400">
              <a:spcBef>
                <a:spcPts val="1000"/>
              </a:spcBef>
              <a:buClr>
                <a:schemeClr val="accent2"/>
              </a:buClr>
            </a:pPr>
            <a:endParaRPr lang="fr-CA" sz="2000" b="1" dirty="0">
              <a:solidFill>
                <a:schemeClr val="tx1">
                  <a:lumMod val="85000"/>
                  <a:lumOff val="15000"/>
                </a:schemeClr>
              </a:solidFill>
            </a:endParaRPr>
          </a:p>
          <a:p>
            <a:pPr defTabSz="914400">
              <a:spcBef>
                <a:spcPts val="1000"/>
              </a:spcBef>
              <a:buClr>
                <a:schemeClr val="accent2"/>
              </a:buClr>
            </a:pPr>
            <a:r>
              <a:rPr lang="fr-CA" sz="2000" dirty="0">
                <a:solidFill>
                  <a:schemeClr val="tx1">
                    <a:lumMod val="85000"/>
                    <a:lumOff val="15000"/>
                  </a:schemeClr>
                </a:solidFill>
              </a:rPr>
              <a:t>GMF-U de Saint-Eustache</a:t>
            </a:r>
          </a:p>
          <a:p>
            <a:pPr defTabSz="914400">
              <a:spcBef>
                <a:spcPts val="1000"/>
              </a:spcBef>
              <a:buClr>
                <a:schemeClr val="accent2"/>
              </a:buClr>
            </a:pPr>
            <a:r>
              <a:rPr lang="fr-CA" sz="2000" dirty="0">
                <a:solidFill>
                  <a:schemeClr val="tx1">
                    <a:lumMod val="85000"/>
                    <a:lumOff val="15000"/>
                  </a:schemeClr>
                </a:solidFill>
              </a:rPr>
              <a:t>Superviseure: Dre Marie Nguyen</a:t>
            </a:r>
            <a:endParaRPr lang="fr-CA" dirty="0">
              <a:solidFill>
                <a:schemeClr val="tx1">
                  <a:lumMod val="85000"/>
                  <a:lumOff val="15000"/>
                </a:schemeClr>
              </a:solidFill>
            </a:endParaRPr>
          </a:p>
        </p:txBody>
      </p:sp>
    </p:spTree>
    <p:extLst>
      <p:ext uri="{BB962C8B-B14F-4D97-AF65-F5344CB8AC3E}">
        <p14:creationId xmlns:p14="http://schemas.microsoft.com/office/powerpoint/2010/main" val="172133193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00E0-AA38-8C41-9ACC-8922A07D6C36}"/>
              </a:ext>
            </a:extLst>
          </p:cNvPr>
          <p:cNvSpPr>
            <a:spLocks noGrp="1"/>
          </p:cNvSpPr>
          <p:nvPr>
            <p:ph type="title"/>
          </p:nvPr>
        </p:nvSpPr>
        <p:spPr>
          <a:xfrm>
            <a:off x="2347260" y="266262"/>
            <a:ext cx="7497480" cy="849118"/>
          </a:xfrm>
        </p:spPr>
        <p:txBody>
          <a:bodyPr/>
          <a:lstStyle/>
          <a:p>
            <a:r>
              <a:rPr lang="fr-CA" cap="none"/>
              <a:t>Résultats de la revue de méta-analyses</a:t>
            </a:r>
            <a:endParaRPr lang="fr-CA" dirty="0"/>
          </a:p>
        </p:txBody>
      </p:sp>
      <p:pic>
        <p:nvPicPr>
          <p:cNvPr id="5" name="Content Placeholder 4" descr="Text&#10;&#10;Description automatically generated with medium confidence">
            <a:extLst>
              <a:ext uri="{FF2B5EF4-FFF2-40B4-BE49-F238E27FC236}">
                <a16:creationId xmlns:a16="http://schemas.microsoft.com/office/drawing/2014/main" id="{FCA52936-5AE5-0D4C-A13A-21B726DD23D7}"/>
              </a:ext>
            </a:extLst>
          </p:cNvPr>
          <p:cNvPicPr>
            <a:picLocks noGrp="1" noChangeAspect="1"/>
          </p:cNvPicPr>
          <p:nvPr>
            <p:ph sz="quarter" idx="13"/>
          </p:nvPr>
        </p:nvPicPr>
        <p:blipFill>
          <a:blip r:embed="rId3"/>
          <a:stretch>
            <a:fillRect/>
          </a:stretch>
        </p:blipFill>
        <p:spPr>
          <a:xfrm>
            <a:off x="1927493" y="1331602"/>
            <a:ext cx="8337013" cy="4979049"/>
          </a:xfrm>
        </p:spPr>
      </p:pic>
      <p:sp>
        <p:nvSpPr>
          <p:cNvPr id="4" name="Frame 3">
            <a:extLst>
              <a:ext uri="{FF2B5EF4-FFF2-40B4-BE49-F238E27FC236}">
                <a16:creationId xmlns:a16="http://schemas.microsoft.com/office/drawing/2014/main" id="{0BB90CF3-9CF3-3D4E-94AD-6318F4735FEF}"/>
              </a:ext>
            </a:extLst>
          </p:cNvPr>
          <p:cNvSpPr/>
          <p:nvPr/>
        </p:nvSpPr>
        <p:spPr>
          <a:xfrm>
            <a:off x="6668429" y="3429000"/>
            <a:ext cx="1717288" cy="317810"/>
          </a:xfrm>
          <a:prstGeom prst="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6" name="TextBox 5">
            <a:extLst>
              <a:ext uri="{FF2B5EF4-FFF2-40B4-BE49-F238E27FC236}">
                <a16:creationId xmlns:a16="http://schemas.microsoft.com/office/drawing/2014/main" id="{5575D788-8FA1-744F-9EA0-554B14F54FFD}"/>
              </a:ext>
            </a:extLst>
          </p:cNvPr>
          <p:cNvSpPr txBox="1"/>
          <p:nvPr/>
        </p:nvSpPr>
        <p:spPr>
          <a:xfrm>
            <a:off x="1906859" y="289932"/>
            <a:ext cx="184731" cy="369332"/>
          </a:xfrm>
          <a:prstGeom prst="rect">
            <a:avLst/>
          </a:prstGeom>
          <a:noFill/>
        </p:spPr>
        <p:txBody>
          <a:bodyPr wrap="none" rtlCol="0">
            <a:spAutoFit/>
          </a:bodyPr>
          <a:lstStyle/>
          <a:p>
            <a:endParaRPr lang="fr-CA" dirty="0"/>
          </a:p>
        </p:txBody>
      </p:sp>
    </p:spTree>
    <p:extLst>
      <p:ext uri="{BB962C8B-B14F-4D97-AF65-F5344CB8AC3E}">
        <p14:creationId xmlns:p14="http://schemas.microsoft.com/office/powerpoint/2010/main" val="752498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46A0-2749-154B-819F-F83D9C18BA82}"/>
              </a:ext>
            </a:extLst>
          </p:cNvPr>
          <p:cNvSpPr>
            <a:spLocks noGrp="1"/>
          </p:cNvSpPr>
          <p:nvPr>
            <p:ph type="title"/>
          </p:nvPr>
        </p:nvSpPr>
        <p:spPr>
          <a:xfrm>
            <a:off x="2269811" y="189061"/>
            <a:ext cx="7652378" cy="594360"/>
          </a:xfrm>
        </p:spPr>
        <p:txBody>
          <a:bodyPr>
            <a:normAutofit fontScale="90000"/>
          </a:bodyPr>
          <a:lstStyle/>
          <a:p>
            <a:r>
              <a:rPr lang="fr-CA" cap="none" dirty="0">
                <a:solidFill>
                  <a:schemeClr val="tx1"/>
                </a:solidFill>
              </a:rPr>
              <a:t>Caractéristiques de la revue de méta-analyses</a:t>
            </a:r>
            <a:endParaRPr lang="fr-CA" dirty="0">
              <a:solidFill>
                <a:schemeClr val="tx1"/>
              </a:solidFill>
            </a:endParaRPr>
          </a:p>
        </p:txBody>
      </p:sp>
      <p:pic>
        <p:nvPicPr>
          <p:cNvPr id="4" name="Content Placeholder 3" descr="Table&#10;&#10;Description automatically generated">
            <a:extLst>
              <a:ext uri="{FF2B5EF4-FFF2-40B4-BE49-F238E27FC236}">
                <a16:creationId xmlns:a16="http://schemas.microsoft.com/office/drawing/2014/main" id="{89A1D94F-ED47-6744-8D99-16AACE4F945F}"/>
              </a:ext>
            </a:extLst>
          </p:cNvPr>
          <p:cNvPicPr>
            <a:picLocks noGrp="1" noChangeAspect="1"/>
          </p:cNvPicPr>
          <p:nvPr>
            <p:ph sz="quarter" idx="13"/>
          </p:nvPr>
        </p:nvPicPr>
        <p:blipFill>
          <a:blip r:embed="rId3"/>
          <a:stretch>
            <a:fillRect/>
          </a:stretch>
        </p:blipFill>
        <p:spPr>
          <a:xfrm>
            <a:off x="1284157" y="961869"/>
            <a:ext cx="9623686" cy="5707070"/>
          </a:xfrm>
          <a:prstGeom prst="rect">
            <a:avLst/>
          </a:prstGeom>
        </p:spPr>
      </p:pic>
      <p:sp>
        <p:nvSpPr>
          <p:cNvPr id="3" name="Frame 2">
            <a:extLst>
              <a:ext uri="{FF2B5EF4-FFF2-40B4-BE49-F238E27FC236}">
                <a16:creationId xmlns:a16="http://schemas.microsoft.com/office/drawing/2014/main" id="{CBDF9CEE-E671-E141-90D8-9B8877CE5013}"/>
              </a:ext>
            </a:extLst>
          </p:cNvPr>
          <p:cNvSpPr/>
          <p:nvPr/>
        </p:nvSpPr>
        <p:spPr>
          <a:xfrm>
            <a:off x="10013795" y="1382751"/>
            <a:ext cx="769434" cy="43489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5" name="Frame 4">
            <a:extLst>
              <a:ext uri="{FF2B5EF4-FFF2-40B4-BE49-F238E27FC236}">
                <a16:creationId xmlns:a16="http://schemas.microsoft.com/office/drawing/2014/main" id="{D0A8F56A-F1AB-5943-86A5-86BCADFC4FCB}"/>
              </a:ext>
            </a:extLst>
          </p:cNvPr>
          <p:cNvSpPr/>
          <p:nvPr/>
        </p:nvSpPr>
        <p:spPr>
          <a:xfrm>
            <a:off x="5371170" y="1349297"/>
            <a:ext cx="724829" cy="46835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6" name="Frame 5">
            <a:extLst>
              <a:ext uri="{FF2B5EF4-FFF2-40B4-BE49-F238E27FC236}">
                <a16:creationId xmlns:a16="http://schemas.microsoft.com/office/drawing/2014/main" id="{D4E80943-ED8D-6845-AC30-E4BBEEC9E401}"/>
              </a:ext>
            </a:extLst>
          </p:cNvPr>
          <p:cNvSpPr/>
          <p:nvPr/>
        </p:nvSpPr>
        <p:spPr>
          <a:xfrm>
            <a:off x="3713356" y="1483112"/>
            <a:ext cx="724829" cy="33453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7" name="Frame 6">
            <a:extLst>
              <a:ext uri="{FF2B5EF4-FFF2-40B4-BE49-F238E27FC236}">
                <a16:creationId xmlns:a16="http://schemas.microsoft.com/office/drawing/2014/main" id="{B8B5FEA4-8964-004E-9761-A9546A2F2894}"/>
              </a:ext>
            </a:extLst>
          </p:cNvPr>
          <p:cNvSpPr/>
          <p:nvPr/>
        </p:nvSpPr>
        <p:spPr>
          <a:xfrm>
            <a:off x="4616605" y="1600200"/>
            <a:ext cx="709961" cy="21744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88753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0244F-86F3-B541-90C8-4E8DDDB982A1}"/>
              </a:ext>
            </a:extLst>
          </p:cNvPr>
          <p:cNvSpPr>
            <a:spLocks noGrp="1"/>
          </p:cNvSpPr>
          <p:nvPr>
            <p:ph type="title"/>
          </p:nvPr>
        </p:nvSpPr>
        <p:spPr>
          <a:xfrm>
            <a:off x="2341394" y="247417"/>
            <a:ext cx="7516590" cy="677890"/>
          </a:xfrm>
        </p:spPr>
        <p:txBody>
          <a:bodyPr>
            <a:normAutofit fontScale="90000"/>
          </a:bodyPr>
          <a:lstStyle/>
          <a:p>
            <a:r>
              <a:rPr lang="fr-CA" sz="2400" cap="none" dirty="0"/>
              <a:t>Résultats de la revue de méta-analyses (suite)</a:t>
            </a:r>
            <a:endParaRPr lang="fr-CA" sz="2400" dirty="0"/>
          </a:p>
        </p:txBody>
      </p:sp>
      <p:pic>
        <p:nvPicPr>
          <p:cNvPr id="5" name="Content Placeholder 4">
            <a:extLst>
              <a:ext uri="{FF2B5EF4-FFF2-40B4-BE49-F238E27FC236}">
                <a16:creationId xmlns:a16="http://schemas.microsoft.com/office/drawing/2014/main" id="{079021C2-1354-B24B-A544-7BC6FBAAF27A}"/>
              </a:ext>
            </a:extLst>
          </p:cNvPr>
          <p:cNvPicPr>
            <a:picLocks noGrp="1" noChangeAspect="1"/>
          </p:cNvPicPr>
          <p:nvPr>
            <p:ph sz="quarter" idx="13"/>
          </p:nvPr>
        </p:nvPicPr>
        <p:blipFill>
          <a:blip r:embed="rId3"/>
          <a:stretch>
            <a:fillRect/>
          </a:stretch>
        </p:blipFill>
        <p:spPr>
          <a:xfrm>
            <a:off x="592556" y="1062345"/>
            <a:ext cx="10781806" cy="677890"/>
          </a:xfrm>
        </p:spPr>
      </p:pic>
      <p:pic>
        <p:nvPicPr>
          <p:cNvPr id="7" name="Picture 6" descr="Table&#10;&#10;Description automatically generated">
            <a:extLst>
              <a:ext uri="{FF2B5EF4-FFF2-40B4-BE49-F238E27FC236}">
                <a16:creationId xmlns:a16="http://schemas.microsoft.com/office/drawing/2014/main" id="{75205332-FBBF-2643-B7ED-4F1BDED6EF56}"/>
              </a:ext>
            </a:extLst>
          </p:cNvPr>
          <p:cNvPicPr>
            <a:picLocks noChangeAspect="1"/>
          </p:cNvPicPr>
          <p:nvPr/>
        </p:nvPicPr>
        <p:blipFill>
          <a:blip r:embed="rId4"/>
          <a:stretch>
            <a:fillRect/>
          </a:stretch>
        </p:blipFill>
        <p:spPr>
          <a:xfrm>
            <a:off x="592556" y="1740235"/>
            <a:ext cx="10781806" cy="2140118"/>
          </a:xfrm>
          <a:prstGeom prst="rect">
            <a:avLst/>
          </a:prstGeom>
        </p:spPr>
      </p:pic>
      <p:sp>
        <p:nvSpPr>
          <p:cNvPr id="8" name="TextBox 7">
            <a:extLst>
              <a:ext uri="{FF2B5EF4-FFF2-40B4-BE49-F238E27FC236}">
                <a16:creationId xmlns:a16="http://schemas.microsoft.com/office/drawing/2014/main" id="{55A53272-BFF2-D745-AA58-035DFE94804B}"/>
              </a:ext>
            </a:extLst>
          </p:cNvPr>
          <p:cNvSpPr txBox="1"/>
          <p:nvPr/>
        </p:nvSpPr>
        <p:spPr>
          <a:xfrm>
            <a:off x="431410" y="3880353"/>
            <a:ext cx="11500760" cy="2400657"/>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fr-CA" sz="1500" dirty="0">
                <a:sym typeface="Wingdings" pitchFamily="2" charset="2"/>
              </a:rPr>
              <a:t>Baisse du LDL-C, </a:t>
            </a:r>
            <a:r>
              <a:rPr lang="fr-CA" sz="1500" dirty="0" err="1">
                <a:sym typeface="Wingdings" pitchFamily="2" charset="2"/>
              </a:rPr>
              <a:t>mmol</a:t>
            </a:r>
            <a:r>
              <a:rPr lang="fr-CA" sz="1500" dirty="0">
                <a:sym typeface="Wingdings" pitchFamily="2" charset="2"/>
              </a:rPr>
              <a:t>/L (- 0.13 et - 0.14 avec p &lt; 0.001)</a:t>
            </a:r>
          </a:p>
          <a:p>
            <a:pPr marL="285750" indent="-285750">
              <a:buClr>
                <a:schemeClr val="accent2"/>
              </a:buClr>
              <a:buFont typeface="Arial" panose="020B0604020202020204" pitchFamily="34" charset="0"/>
              <a:buChar char="•"/>
            </a:pPr>
            <a:r>
              <a:rPr lang="fr-CA" sz="1500" dirty="0">
                <a:sym typeface="Wingdings" pitchFamily="2" charset="2"/>
              </a:rPr>
              <a:t>Baisse du </a:t>
            </a:r>
            <a:r>
              <a:rPr lang="fr-CA" sz="1500" dirty="0" err="1">
                <a:sym typeface="Wingdings" pitchFamily="2" charset="2"/>
              </a:rPr>
              <a:t>Chol</a:t>
            </a:r>
            <a:r>
              <a:rPr lang="fr-CA" sz="1500" dirty="0">
                <a:sym typeface="Wingdings" pitchFamily="2" charset="2"/>
              </a:rPr>
              <a:t> </a:t>
            </a:r>
            <a:r>
              <a:rPr lang="fr-CA" sz="1500" dirty="0" err="1">
                <a:sym typeface="Wingdings" pitchFamily="2" charset="2"/>
              </a:rPr>
              <a:t>tot</a:t>
            </a:r>
            <a:r>
              <a:rPr lang="fr-CA" sz="1500" dirty="0">
                <a:sym typeface="Wingdings" pitchFamily="2" charset="2"/>
              </a:rPr>
              <a:t>, </a:t>
            </a:r>
            <a:r>
              <a:rPr lang="fr-CA" sz="1500" dirty="0" err="1">
                <a:sym typeface="Wingdings" pitchFamily="2" charset="2"/>
              </a:rPr>
              <a:t>mmol</a:t>
            </a:r>
            <a:r>
              <a:rPr lang="fr-CA" sz="1500" dirty="0">
                <a:sym typeface="Wingdings" pitchFamily="2" charset="2"/>
              </a:rPr>
              <a:t>/L (- 0.28, p = 0.007 et - 0.21, p = 0.04)</a:t>
            </a:r>
          </a:p>
          <a:p>
            <a:pPr marL="285750" indent="-285750">
              <a:buClr>
                <a:schemeClr val="accent2"/>
              </a:buClr>
              <a:buFont typeface="Arial" panose="020B0604020202020204" pitchFamily="34" charset="0"/>
              <a:buChar char="•"/>
            </a:pPr>
            <a:r>
              <a:rPr lang="fr-CA" sz="1500" dirty="0">
                <a:sym typeface="Wingdings" pitchFamily="2" charset="2"/>
              </a:rPr>
              <a:t>Baisse des TG, </a:t>
            </a:r>
            <a:r>
              <a:rPr lang="fr-CA" sz="1500" dirty="0" err="1">
                <a:sym typeface="Wingdings" pitchFamily="2" charset="2"/>
              </a:rPr>
              <a:t>mmol</a:t>
            </a:r>
            <a:r>
              <a:rPr lang="fr-CA" sz="1500" dirty="0">
                <a:sym typeface="Wingdings" pitchFamily="2" charset="2"/>
              </a:rPr>
              <a:t>/L (- 0. 30,  p = 0.04 et - 0.24,  p = 0.02)</a:t>
            </a:r>
          </a:p>
          <a:p>
            <a:pPr marL="285750" indent="-285750">
              <a:buClr>
                <a:schemeClr val="accent2"/>
              </a:buClr>
              <a:buFont typeface="Arial" panose="020B0604020202020204" pitchFamily="34" charset="0"/>
              <a:buChar char="•"/>
            </a:pPr>
            <a:r>
              <a:rPr lang="fr-CA" sz="1500" dirty="0">
                <a:sym typeface="Wingdings" pitchFamily="2" charset="2"/>
              </a:rPr>
              <a:t>Statistiquement significatif mais cliniquement peu significatif </a:t>
            </a:r>
          </a:p>
          <a:p>
            <a:pPr marL="285750" indent="-285750">
              <a:buClr>
                <a:schemeClr val="accent2"/>
              </a:buClr>
              <a:buFont typeface="Arial" panose="020B0604020202020204" pitchFamily="34" charset="0"/>
              <a:buChar char="•"/>
            </a:pPr>
            <a:r>
              <a:rPr lang="fr-CA" sz="1500" dirty="0"/>
              <a:t>2 méta-analyses (Meng et Park) </a:t>
            </a:r>
            <a:r>
              <a:rPr lang="fr-CA" sz="1500" dirty="0">
                <a:sym typeface="Wingdings" pitchFamily="2" charset="2"/>
              </a:rPr>
              <a:t> 6 associations significatives entre le jeûne intermittent et le profil lipidique</a:t>
            </a:r>
          </a:p>
          <a:p>
            <a:pPr marL="742950" lvl="1" indent="-285750">
              <a:buClr>
                <a:schemeClr val="accent2"/>
              </a:buClr>
              <a:buFont typeface="Arial" panose="020B0604020202020204" pitchFamily="34" charset="0"/>
              <a:buChar char="•"/>
            </a:pPr>
            <a:r>
              <a:rPr lang="fr-CA" sz="1500" dirty="0">
                <a:sym typeface="Wingdings" pitchFamily="2" charset="2"/>
              </a:rPr>
              <a:t>AMSTAR-2 modéré</a:t>
            </a:r>
          </a:p>
          <a:p>
            <a:pPr marL="742950" lvl="1" indent="-285750">
              <a:buClr>
                <a:schemeClr val="accent2"/>
              </a:buClr>
              <a:buFont typeface="Arial" panose="020B0604020202020204" pitchFamily="34" charset="0"/>
              <a:buChar char="•"/>
            </a:pPr>
            <a:r>
              <a:rPr lang="fr-CA" sz="1500" dirty="0">
                <a:sym typeface="Wingdings" pitchFamily="2" charset="2"/>
              </a:rPr>
              <a:t>Qualités de preuves (GRADE) pour la majorité </a:t>
            </a:r>
            <a:r>
              <a:rPr lang="fr-CA" sz="1500" b="1" dirty="0">
                <a:sym typeface="Wingdings" pitchFamily="2" charset="2"/>
              </a:rPr>
              <a:t>très faible</a:t>
            </a:r>
            <a:r>
              <a:rPr lang="fr-CA" sz="1500" dirty="0">
                <a:sym typeface="Wingdings" pitchFamily="2" charset="2"/>
              </a:rPr>
              <a:t>, dont une de niveau </a:t>
            </a:r>
            <a:r>
              <a:rPr lang="fr-CA" sz="1500" b="1" dirty="0">
                <a:sym typeface="Wingdings" pitchFamily="2" charset="2"/>
              </a:rPr>
              <a:t>faible</a:t>
            </a:r>
            <a:r>
              <a:rPr lang="fr-CA" sz="1500" dirty="0">
                <a:sym typeface="Wingdings" pitchFamily="2" charset="2"/>
              </a:rPr>
              <a:t> mais avec une population totale de 31 participants sur 2 RCT</a:t>
            </a:r>
          </a:p>
          <a:p>
            <a:pPr marL="742950" lvl="1" indent="-285750">
              <a:buClr>
                <a:schemeClr val="accent2"/>
              </a:buClr>
              <a:buFont typeface="Arial" panose="020B0604020202020204" pitchFamily="34" charset="0"/>
              <a:buChar char="•"/>
            </a:pPr>
            <a:r>
              <a:rPr lang="fr-CA" sz="1500" dirty="0">
                <a:sym typeface="Wingdings" pitchFamily="2" charset="2"/>
              </a:rPr>
              <a:t>Résultats significatifs seulement pour le MADF</a:t>
            </a:r>
          </a:p>
          <a:p>
            <a:pPr marL="285750" indent="-285750">
              <a:buClr>
                <a:schemeClr val="accent2"/>
              </a:buClr>
              <a:buFont typeface="Arial" panose="020B0604020202020204" pitchFamily="34" charset="0"/>
              <a:buChar char="•"/>
            </a:pPr>
            <a:r>
              <a:rPr lang="fr-CA" sz="1500" dirty="0">
                <a:sym typeface="Wingdings" pitchFamily="2" charset="2"/>
              </a:rPr>
              <a:t>4 associations (LDL-C et TG) avaient une hétérogénéité de 0 (entre 2 à 7 études)</a:t>
            </a:r>
            <a:endParaRPr lang="fr-CA" sz="1600" dirty="0"/>
          </a:p>
        </p:txBody>
      </p:sp>
      <p:sp>
        <p:nvSpPr>
          <p:cNvPr id="3" name="Frame 2">
            <a:extLst>
              <a:ext uri="{FF2B5EF4-FFF2-40B4-BE49-F238E27FC236}">
                <a16:creationId xmlns:a16="http://schemas.microsoft.com/office/drawing/2014/main" id="{C24E8EB9-8A88-1D47-93A7-C89559AF62DD}"/>
              </a:ext>
            </a:extLst>
          </p:cNvPr>
          <p:cNvSpPr/>
          <p:nvPr/>
        </p:nvSpPr>
        <p:spPr>
          <a:xfrm>
            <a:off x="702527" y="1906859"/>
            <a:ext cx="981307" cy="28993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4" name="Frame 3">
            <a:extLst>
              <a:ext uri="{FF2B5EF4-FFF2-40B4-BE49-F238E27FC236}">
                <a16:creationId xmlns:a16="http://schemas.microsoft.com/office/drawing/2014/main" id="{BB9C8B9E-7090-024C-A06B-BA5C4D64DB7A}"/>
              </a:ext>
            </a:extLst>
          </p:cNvPr>
          <p:cNvSpPr/>
          <p:nvPr/>
        </p:nvSpPr>
        <p:spPr>
          <a:xfrm>
            <a:off x="702527" y="2497873"/>
            <a:ext cx="981307" cy="31223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6" name="Frame 5">
            <a:extLst>
              <a:ext uri="{FF2B5EF4-FFF2-40B4-BE49-F238E27FC236}">
                <a16:creationId xmlns:a16="http://schemas.microsoft.com/office/drawing/2014/main" id="{ADB36A54-22D6-CA4F-B0EF-3E7458005C86}"/>
              </a:ext>
            </a:extLst>
          </p:cNvPr>
          <p:cNvSpPr/>
          <p:nvPr/>
        </p:nvSpPr>
        <p:spPr>
          <a:xfrm>
            <a:off x="8720254" y="1505415"/>
            <a:ext cx="446048" cy="23482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Frame 8">
            <a:extLst>
              <a:ext uri="{FF2B5EF4-FFF2-40B4-BE49-F238E27FC236}">
                <a16:creationId xmlns:a16="http://schemas.microsoft.com/office/drawing/2014/main" id="{6252917E-A0A8-3C49-9F8A-A56D7878F8AB}"/>
              </a:ext>
            </a:extLst>
          </p:cNvPr>
          <p:cNvSpPr/>
          <p:nvPr/>
        </p:nvSpPr>
        <p:spPr>
          <a:xfrm>
            <a:off x="8675649" y="1906859"/>
            <a:ext cx="479502" cy="5910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0" name="Frame 9">
            <a:extLst>
              <a:ext uri="{FF2B5EF4-FFF2-40B4-BE49-F238E27FC236}">
                <a16:creationId xmlns:a16="http://schemas.microsoft.com/office/drawing/2014/main" id="{4F7BA5BF-29ED-3E4A-B0A0-664CF882B429}"/>
              </a:ext>
            </a:extLst>
          </p:cNvPr>
          <p:cNvSpPr/>
          <p:nvPr/>
        </p:nvSpPr>
        <p:spPr>
          <a:xfrm>
            <a:off x="4549698" y="1505415"/>
            <a:ext cx="568712" cy="23482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 name="Frame 10">
            <a:extLst>
              <a:ext uri="{FF2B5EF4-FFF2-40B4-BE49-F238E27FC236}">
                <a16:creationId xmlns:a16="http://schemas.microsoft.com/office/drawing/2014/main" id="{33D7E774-CB75-5C46-8ADB-39C63B13C27C}"/>
              </a:ext>
            </a:extLst>
          </p:cNvPr>
          <p:cNvSpPr/>
          <p:nvPr/>
        </p:nvSpPr>
        <p:spPr>
          <a:xfrm>
            <a:off x="10448693" y="1505415"/>
            <a:ext cx="925669" cy="23482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Frame 11">
            <a:extLst>
              <a:ext uri="{FF2B5EF4-FFF2-40B4-BE49-F238E27FC236}">
                <a16:creationId xmlns:a16="http://schemas.microsoft.com/office/drawing/2014/main" id="{83BD2C20-BD19-3C4E-A66A-6606D45FD639}"/>
              </a:ext>
            </a:extLst>
          </p:cNvPr>
          <p:cNvSpPr/>
          <p:nvPr/>
        </p:nvSpPr>
        <p:spPr>
          <a:xfrm>
            <a:off x="9166302" y="1505415"/>
            <a:ext cx="367991" cy="23482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3" name="Frame 12">
            <a:extLst>
              <a:ext uri="{FF2B5EF4-FFF2-40B4-BE49-F238E27FC236}">
                <a16:creationId xmlns:a16="http://schemas.microsoft.com/office/drawing/2014/main" id="{2152F4D0-15A2-584D-8017-3B8BE5B9FE3F}"/>
              </a:ext>
            </a:extLst>
          </p:cNvPr>
          <p:cNvSpPr/>
          <p:nvPr/>
        </p:nvSpPr>
        <p:spPr>
          <a:xfrm>
            <a:off x="9623502" y="1505415"/>
            <a:ext cx="825191" cy="23482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4" name="Frame 13">
            <a:extLst>
              <a:ext uri="{FF2B5EF4-FFF2-40B4-BE49-F238E27FC236}">
                <a16:creationId xmlns:a16="http://schemas.microsoft.com/office/drawing/2014/main" id="{B2BE5E23-F6BB-4049-B01A-A9254CF9923B}"/>
              </a:ext>
            </a:extLst>
          </p:cNvPr>
          <p:cNvSpPr/>
          <p:nvPr/>
        </p:nvSpPr>
        <p:spPr>
          <a:xfrm>
            <a:off x="7103327" y="1401290"/>
            <a:ext cx="1569807" cy="33894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5" name="Frame 14">
            <a:extLst>
              <a:ext uri="{FF2B5EF4-FFF2-40B4-BE49-F238E27FC236}">
                <a16:creationId xmlns:a16="http://schemas.microsoft.com/office/drawing/2014/main" id="{92026450-028B-B549-BD5C-26544B87E849}"/>
              </a:ext>
            </a:extLst>
          </p:cNvPr>
          <p:cNvSpPr/>
          <p:nvPr/>
        </p:nvSpPr>
        <p:spPr>
          <a:xfrm>
            <a:off x="6356195" y="3111190"/>
            <a:ext cx="457200" cy="31781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6" name="Frame 15">
            <a:extLst>
              <a:ext uri="{FF2B5EF4-FFF2-40B4-BE49-F238E27FC236}">
                <a16:creationId xmlns:a16="http://schemas.microsoft.com/office/drawing/2014/main" id="{4924C51F-4B19-7B4E-8BC6-830BC7E01749}"/>
              </a:ext>
            </a:extLst>
          </p:cNvPr>
          <p:cNvSpPr/>
          <p:nvPr/>
        </p:nvSpPr>
        <p:spPr>
          <a:xfrm>
            <a:off x="1683834" y="3122715"/>
            <a:ext cx="557561" cy="22265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7" name="Frame 16">
            <a:extLst>
              <a:ext uri="{FF2B5EF4-FFF2-40B4-BE49-F238E27FC236}">
                <a16:creationId xmlns:a16="http://schemas.microsoft.com/office/drawing/2014/main" id="{468A7D4D-77AB-F24D-8FD4-0FF213FCA19B}"/>
              </a:ext>
            </a:extLst>
          </p:cNvPr>
          <p:cNvSpPr/>
          <p:nvPr/>
        </p:nvSpPr>
        <p:spPr>
          <a:xfrm>
            <a:off x="9166302" y="3122715"/>
            <a:ext cx="1025913" cy="30108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8" name="Frame 17">
            <a:extLst>
              <a:ext uri="{FF2B5EF4-FFF2-40B4-BE49-F238E27FC236}">
                <a16:creationId xmlns:a16="http://schemas.microsoft.com/office/drawing/2014/main" id="{3F1CDB2D-98D7-8E43-A920-ACB19517A4D3}"/>
              </a:ext>
            </a:extLst>
          </p:cNvPr>
          <p:cNvSpPr/>
          <p:nvPr/>
        </p:nvSpPr>
        <p:spPr>
          <a:xfrm>
            <a:off x="1683834" y="1401290"/>
            <a:ext cx="557561" cy="33894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9" name="Frame 18">
            <a:extLst>
              <a:ext uri="{FF2B5EF4-FFF2-40B4-BE49-F238E27FC236}">
                <a16:creationId xmlns:a16="http://schemas.microsoft.com/office/drawing/2014/main" id="{082F452D-5640-D241-8660-02EB023BBA07}"/>
              </a:ext>
            </a:extLst>
          </p:cNvPr>
          <p:cNvSpPr/>
          <p:nvPr/>
        </p:nvSpPr>
        <p:spPr>
          <a:xfrm>
            <a:off x="9166302" y="1906859"/>
            <a:ext cx="268643" cy="28993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0" name="Frame 19">
            <a:extLst>
              <a:ext uri="{FF2B5EF4-FFF2-40B4-BE49-F238E27FC236}">
                <a16:creationId xmlns:a16="http://schemas.microsoft.com/office/drawing/2014/main" id="{9C629292-893F-E540-AE1E-E9E74B25EC50}"/>
              </a:ext>
            </a:extLst>
          </p:cNvPr>
          <p:cNvSpPr/>
          <p:nvPr/>
        </p:nvSpPr>
        <p:spPr>
          <a:xfrm>
            <a:off x="9166302" y="2196790"/>
            <a:ext cx="279034" cy="30108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1" name="Frame 20">
            <a:extLst>
              <a:ext uri="{FF2B5EF4-FFF2-40B4-BE49-F238E27FC236}">
                <a16:creationId xmlns:a16="http://schemas.microsoft.com/office/drawing/2014/main" id="{B4FFB7E9-1F41-DF4D-AB78-5954F9607AA3}"/>
              </a:ext>
            </a:extLst>
          </p:cNvPr>
          <p:cNvSpPr/>
          <p:nvPr/>
        </p:nvSpPr>
        <p:spPr>
          <a:xfrm>
            <a:off x="9166302" y="3564082"/>
            <a:ext cx="268643" cy="21820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304961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6FE53-B09B-AD4D-BE63-F7B13B705117}"/>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CA" sz="3000" cap="none">
                <a:solidFill>
                  <a:srgbClr val="FFFFFF"/>
                </a:solidFill>
              </a:rPr>
              <a:t>Résultats de l’ERC</a:t>
            </a:r>
            <a:endParaRPr lang="fr-CA" sz="3000">
              <a:solidFill>
                <a:srgbClr val="FFFFFF"/>
              </a:solidFill>
            </a:endParaRPr>
          </a:p>
        </p:txBody>
      </p:sp>
      <p:sp>
        <p:nvSpPr>
          <p:cNvPr id="3" name="Content Placeholder 2">
            <a:extLst>
              <a:ext uri="{FF2B5EF4-FFF2-40B4-BE49-F238E27FC236}">
                <a16:creationId xmlns:a16="http://schemas.microsoft.com/office/drawing/2014/main" id="{D841C657-F256-0C45-BA04-09B75B834AB2}"/>
              </a:ext>
            </a:extLst>
          </p:cNvPr>
          <p:cNvSpPr>
            <a:spLocks noGrp="1"/>
          </p:cNvSpPr>
          <p:nvPr>
            <p:ph sz="quarter" idx="13"/>
          </p:nvPr>
        </p:nvSpPr>
        <p:spPr>
          <a:xfrm>
            <a:off x="5089355" y="1060543"/>
            <a:ext cx="6754603" cy="5167221"/>
          </a:xfrm>
        </p:spPr>
        <p:txBody>
          <a:bodyPr anchor="ctr">
            <a:normAutofit/>
          </a:bodyPr>
          <a:lstStyle/>
          <a:p>
            <a:pPr>
              <a:lnSpc>
                <a:spcPct val="90000"/>
              </a:lnSpc>
            </a:pPr>
            <a:r>
              <a:rPr lang="fr-CA" sz="1600" dirty="0"/>
              <a:t>n = 101</a:t>
            </a:r>
          </a:p>
          <a:p>
            <a:pPr lvl="1">
              <a:lnSpc>
                <a:spcPct val="90000"/>
              </a:lnSpc>
            </a:pPr>
            <a:r>
              <a:rPr lang="fr-CA" dirty="0"/>
              <a:t>n = 34 (ADF)</a:t>
            </a:r>
          </a:p>
          <a:p>
            <a:pPr lvl="1">
              <a:lnSpc>
                <a:spcPct val="90000"/>
              </a:lnSpc>
            </a:pPr>
            <a:r>
              <a:rPr lang="fr-CA" dirty="0"/>
              <a:t>n = 33 (16/8 TRF)</a:t>
            </a:r>
          </a:p>
          <a:p>
            <a:pPr lvl="1">
              <a:lnSpc>
                <a:spcPct val="90000"/>
              </a:lnSpc>
            </a:pPr>
            <a:r>
              <a:rPr lang="fr-CA" dirty="0"/>
              <a:t>n = 34 (contrôle)</a:t>
            </a:r>
          </a:p>
          <a:p>
            <a:pPr>
              <a:lnSpc>
                <a:spcPct val="90000"/>
              </a:lnSpc>
            </a:pPr>
            <a:r>
              <a:rPr lang="fr-CA" sz="1600" b="1" dirty="0"/>
              <a:t>Interventions (chaque groupe avait leur besoin kcals quotidien selon niveau d’activité physique/sexe)</a:t>
            </a:r>
          </a:p>
          <a:p>
            <a:pPr lvl="1">
              <a:lnSpc>
                <a:spcPct val="90000"/>
              </a:lnSpc>
            </a:pPr>
            <a:r>
              <a:rPr lang="fr-CA" dirty="0"/>
              <a:t>ADF (Alterner entre 1 jour à 600 kcal puis diète usuelle)</a:t>
            </a:r>
          </a:p>
          <a:p>
            <a:pPr lvl="1">
              <a:lnSpc>
                <a:spcPct val="90000"/>
              </a:lnSpc>
            </a:pPr>
            <a:r>
              <a:rPr lang="fr-CA" dirty="0"/>
              <a:t>16/8 TRF (16h de jeun avec 8h durant la journée d’alimentation usuelle)</a:t>
            </a:r>
          </a:p>
          <a:p>
            <a:pPr lvl="1">
              <a:lnSpc>
                <a:spcPct val="90000"/>
              </a:lnSpc>
            </a:pPr>
            <a:r>
              <a:rPr lang="fr-CA" dirty="0"/>
              <a:t>groupe contrôle (diète usuelle)</a:t>
            </a:r>
          </a:p>
          <a:p>
            <a:pPr>
              <a:lnSpc>
                <a:spcPct val="90000"/>
              </a:lnSpc>
            </a:pPr>
            <a:r>
              <a:rPr lang="fr-CA" sz="1600" b="1" dirty="0"/>
              <a:t>Issue secondaire: </a:t>
            </a:r>
          </a:p>
          <a:p>
            <a:pPr lvl="1">
              <a:lnSpc>
                <a:spcPct val="90000"/>
              </a:lnSpc>
            </a:pPr>
            <a:r>
              <a:rPr lang="fr-CA" dirty="0"/>
              <a:t>Effets du « ADF » et du « 16/8  TRF » versus contrôle sur le profil lipidique après 3 semaines</a:t>
            </a:r>
          </a:p>
          <a:p>
            <a:pPr lvl="2">
              <a:lnSpc>
                <a:spcPct val="90000"/>
              </a:lnSpc>
            </a:pPr>
            <a:r>
              <a:rPr lang="fr-CA" dirty="0"/>
              <a:t>T1: bilans à 3 semaines</a:t>
            </a:r>
          </a:p>
          <a:p>
            <a:pPr lvl="2">
              <a:lnSpc>
                <a:spcPct val="90000"/>
              </a:lnSpc>
            </a:pPr>
            <a:r>
              <a:rPr lang="fr-CA" dirty="0"/>
              <a:t>T2: bilans à 3 mois</a:t>
            </a:r>
          </a:p>
          <a:p>
            <a:pPr lvl="2">
              <a:lnSpc>
                <a:spcPct val="90000"/>
              </a:lnSpc>
            </a:pPr>
            <a:endParaRPr lang="fr-CA" sz="1400" dirty="0"/>
          </a:p>
        </p:txBody>
      </p:sp>
    </p:spTree>
    <p:extLst>
      <p:ext uri="{BB962C8B-B14F-4D97-AF65-F5344CB8AC3E}">
        <p14:creationId xmlns:p14="http://schemas.microsoft.com/office/powerpoint/2010/main" val="100125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5B4AEB-A49A-2740-8325-943D311AEB63}"/>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CA" sz="3000" cap="none" dirty="0">
                <a:solidFill>
                  <a:srgbClr val="FFFFFF"/>
                </a:solidFill>
              </a:rPr>
              <a:t>Résultats de l’ERC (suite)</a:t>
            </a:r>
            <a:endParaRPr lang="fr-CA" sz="3000" dirty="0">
              <a:solidFill>
                <a:srgbClr val="FFFFFF"/>
              </a:solidFill>
            </a:endParaRPr>
          </a:p>
        </p:txBody>
      </p:sp>
      <p:sp>
        <p:nvSpPr>
          <p:cNvPr id="3" name="Content Placeholder 2">
            <a:extLst>
              <a:ext uri="{FF2B5EF4-FFF2-40B4-BE49-F238E27FC236}">
                <a16:creationId xmlns:a16="http://schemas.microsoft.com/office/drawing/2014/main" id="{CBA9AAAB-E520-8E4F-9B7C-FF2974641D0E}"/>
              </a:ext>
            </a:extLst>
          </p:cNvPr>
          <p:cNvSpPr>
            <a:spLocks noGrp="1"/>
          </p:cNvSpPr>
          <p:nvPr>
            <p:ph sz="quarter" idx="13"/>
          </p:nvPr>
        </p:nvSpPr>
        <p:spPr>
          <a:xfrm>
            <a:off x="5244227" y="659567"/>
            <a:ext cx="6947774" cy="5951095"/>
          </a:xfrm>
        </p:spPr>
        <p:txBody>
          <a:bodyPr anchor="ctr">
            <a:normAutofit lnSpcReduction="10000"/>
          </a:bodyPr>
          <a:lstStyle/>
          <a:p>
            <a:pPr marL="0" indent="0">
              <a:lnSpc>
                <a:spcPct val="90000"/>
              </a:lnSpc>
              <a:buNone/>
            </a:pPr>
            <a:r>
              <a:rPr lang="fr-CA" sz="1500" b="1" dirty="0"/>
              <a:t>ADF vs contrôle</a:t>
            </a:r>
          </a:p>
          <a:p>
            <a:pPr>
              <a:lnSpc>
                <a:spcPct val="90000"/>
              </a:lnSpc>
            </a:pPr>
            <a:r>
              <a:rPr lang="fr-CA" sz="1500" dirty="0"/>
              <a:t>Amélioration significative sur les HDL-C p &lt; 0.05 à T1 et T2 </a:t>
            </a:r>
          </a:p>
          <a:p>
            <a:pPr>
              <a:lnSpc>
                <a:spcPct val="90000"/>
              </a:lnSpc>
            </a:pPr>
            <a:r>
              <a:rPr lang="fr-CA" sz="1500" dirty="0"/>
              <a:t>Réduction significative du </a:t>
            </a:r>
            <a:r>
              <a:rPr lang="fr-CA" sz="1500" dirty="0" err="1"/>
              <a:t>chol</a:t>
            </a:r>
            <a:r>
              <a:rPr lang="fr-CA" sz="1500" dirty="0"/>
              <a:t> </a:t>
            </a:r>
            <a:r>
              <a:rPr lang="fr-CA" sz="1500" dirty="0" err="1"/>
              <a:t>tot</a:t>
            </a:r>
            <a:r>
              <a:rPr lang="fr-CA" sz="1500" dirty="0"/>
              <a:t> à T1 (B = -0.79, p = 0.032)</a:t>
            </a:r>
          </a:p>
          <a:p>
            <a:pPr>
              <a:lnSpc>
                <a:spcPct val="90000"/>
              </a:lnSpc>
            </a:pPr>
            <a:r>
              <a:rPr lang="fr-CA" sz="1500" dirty="0"/>
              <a:t>Aucune différence significative sur LDL-C ni TG</a:t>
            </a:r>
          </a:p>
          <a:p>
            <a:pPr marL="0" indent="0">
              <a:lnSpc>
                <a:spcPct val="90000"/>
              </a:lnSpc>
              <a:buNone/>
            </a:pPr>
            <a:r>
              <a:rPr lang="fr-CA" sz="1500" b="1" dirty="0"/>
              <a:t>16/8 TRF vs contrôle</a:t>
            </a:r>
          </a:p>
          <a:p>
            <a:pPr>
              <a:lnSpc>
                <a:spcPct val="90000"/>
              </a:lnSpc>
            </a:pPr>
            <a:r>
              <a:rPr lang="fr-CA" sz="1500" dirty="0"/>
              <a:t>Amélioration significative sur HDL-C seulement à T2 (B =0.45, p = 0.004)</a:t>
            </a:r>
          </a:p>
          <a:p>
            <a:pPr>
              <a:lnSpc>
                <a:spcPct val="90000"/>
              </a:lnSpc>
            </a:pPr>
            <a:r>
              <a:rPr lang="fr-CA" sz="1500" dirty="0"/>
              <a:t>Amélioration significative sur TG à T1 et T2 (β = − 0.34, p = 0.015; β = - 0.66, p &lt; 0.001)</a:t>
            </a:r>
          </a:p>
          <a:p>
            <a:pPr>
              <a:lnSpc>
                <a:spcPct val="90000"/>
              </a:lnSpc>
            </a:pPr>
            <a:r>
              <a:rPr lang="fr-CA" sz="1500" dirty="0"/>
              <a:t>Aucune différence significative sur LDL-C, </a:t>
            </a:r>
            <a:r>
              <a:rPr lang="fr-CA" sz="1500" dirty="0" err="1"/>
              <a:t>Chol</a:t>
            </a:r>
            <a:r>
              <a:rPr lang="fr-CA" sz="1500" dirty="0"/>
              <a:t> </a:t>
            </a:r>
            <a:r>
              <a:rPr lang="fr-CA" sz="1500" dirty="0" err="1"/>
              <a:t>tot</a:t>
            </a:r>
            <a:endParaRPr lang="fr-CA" sz="1500" dirty="0"/>
          </a:p>
          <a:p>
            <a:pPr marL="0" indent="0">
              <a:lnSpc>
                <a:spcPct val="90000"/>
              </a:lnSpc>
              <a:buNone/>
            </a:pPr>
            <a:r>
              <a:rPr lang="fr-CA" sz="1500" b="1" dirty="0"/>
              <a:t>ADF vs 16/8 TRF</a:t>
            </a:r>
          </a:p>
          <a:p>
            <a:pPr>
              <a:lnSpc>
                <a:spcPct val="90000"/>
              </a:lnSpc>
            </a:pPr>
            <a:r>
              <a:rPr lang="fr-CA" sz="1500" dirty="0"/>
              <a:t>Réduction significative du </a:t>
            </a:r>
            <a:r>
              <a:rPr lang="fr-CA" sz="1500" dirty="0" err="1"/>
              <a:t>chol</a:t>
            </a:r>
            <a:r>
              <a:rPr lang="fr-CA" sz="1500" dirty="0"/>
              <a:t> </a:t>
            </a:r>
            <a:r>
              <a:rPr lang="fr-CA" sz="1500" dirty="0" err="1"/>
              <a:t>tot</a:t>
            </a:r>
            <a:r>
              <a:rPr lang="fr-CA" sz="1500" dirty="0"/>
              <a:t> à T1 (B= -0.80 , p = 0.029)</a:t>
            </a:r>
          </a:p>
          <a:p>
            <a:pPr>
              <a:lnSpc>
                <a:spcPct val="90000"/>
              </a:lnSpc>
            </a:pPr>
            <a:r>
              <a:rPr lang="fr-CA" sz="1500" dirty="0"/>
              <a:t>Augmentation des TG à T1 et T2 (T1: β = 0.32, p = 0.041; T2: β = 0.46, p = 0.010)</a:t>
            </a:r>
          </a:p>
          <a:p>
            <a:pPr>
              <a:lnSpc>
                <a:spcPct val="90000"/>
              </a:lnSpc>
            </a:pPr>
            <a:r>
              <a:rPr lang="fr-CA" sz="1500" dirty="0"/>
              <a:t>Aucune différence significative sur LDL-C</a:t>
            </a:r>
            <a:endParaRPr lang="fr-CA" sz="900" dirty="0"/>
          </a:p>
          <a:p>
            <a:pPr marL="0" indent="0">
              <a:lnSpc>
                <a:spcPct val="90000"/>
              </a:lnSpc>
              <a:buNone/>
            </a:pPr>
            <a:r>
              <a:rPr lang="fr-CA" sz="1500" b="1" dirty="0"/>
              <a:t>Effets indésirables: </a:t>
            </a:r>
            <a:r>
              <a:rPr lang="fr-CA" sz="1500" dirty="0"/>
              <a:t>Plus d’étourdissements 16/8 TRF que ADF</a:t>
            </a:r>
            <a:endParaRPr lang="fr-CA" sz="1500" b="1" dirty="0"/>
          </a:p>
          <a:p>
            <a:pPr marL="0" indent="0">
              <a:lnSpc>
                <a:spcPct val="90000"/>
              </a:lnSpc>
              <a:buNone/>
            </a:pPr>
            <a:endParaRPr lang="fr-CA" sz="1500" b="1" dirty="0"/>
          </a:p>
          <a:p>
            <a:pPr marL="0" indent="0">
              <a:lnSpc>
                <a:spcPct val="90000"/>
              </a:lnSpc>
              <a:buNone/>
            </a:pPr>
            <a:r>
              <a:rPr lang="fr-CA" sz="1500" b="1" dirty="0"/>
              <a:t>Résumé</a:t>
            </a:r>
          </a:p>
          <a:p>
            <a:pPr>
              <a:lnSpc>
                <a:spcPct val="90000"/>
              </a:lnSpc>
            </a:pPr>
            <a:r>
              <a:rPr lang="fr-CA" sz="1500" dirty="0"/>
              <a:t>16/8 TRF mieux que ADF pour réduire TG</a:t>
            </a:r>
          </a:p>
          <a:p>
            <a:pPr>
              <a:lnSpc>
                <a:spcPct val="90000"/>
              </a:lnSpc>
            </a:pPr>
            <a:r>
              <a:rPr lang="fr-CA" sz="1500" dirty="0"/>
              <a:t>Les différences sur les LDL n’étaient pas significatives</a:t>
            </a:r>
          </a:p>
          <a:p>
            <a:pPr>
              <a:lnSpc>
                <a:spcPct val="90000"/>
              </a:lnSpc>
            </a:pPr>
            <a:r>
              <a:rPr lang="fr-CA" sz="1500" dirty="0"/>
              <a:t>Amélioration significative des HDL-C (ADF &gt; 16/8 TRF)</a:t>
            </a:r>
          </a:p>
          <a:p>
            <a:pPr>
              <a:lnSpc>
                <a:spcPct val="90000"/>
              </a:lnSpc>
            </a:pPr>
            <a:endParaRPr lang="fr-CA" sz="900" dirty="0"/>
          </a:p>
        </p:txBody>
      </p:sp>
    </p:spTree>
    <p:extLst>
      <p:ext uri="{BB962C8B-B14F-4D97-AF65-F5344CB8AC3E}">
        <p14:creationId xmlns:p14="http://schemas.microsoft.com/office/powerpoint/2010/main" val="2236245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12B05-C90D-F949-824F-5BEEEE0E4696}"/>
              </a:ext>
            </a:extLst>
          </p:cNvPr>
          <p:cNvSpPr>
            <a:spLocks noGrp="1"/>
          </p:cNvSpPr>
          <p:nvPr>
            <p:ph type="title"/>
          </p:nvPr>
        </p:nvSpPr>
        <p:spPr>
          <a:xfrm>
            <a:off x="2258568" y="500458"/>
            <a:ext cx="7674864" cy="765634"/>
          </a:xfrm>
        </p:spPr>
        <p:txBody>
          <a:bodyPr>
            <a:normAutofit fontScale="90000"/>
          </a:bodyPr>
          <a:lstStyle/>
          <a:p>
            <a:br>
              <a:rPr lang="fr-CA" cap="none" dirty="0"/>
            </a:br>
            <a:r>
              <a:rPr lang="fr-CA" cap="none" dirty="0"/>
              <a:t>Discussion étude</a:t>
            </a:r>
            <a:r>
              <a:rPr lang="fr-CA" dirty="0"/>
              <a:t> #1</a:t>
            </a:r>
            <a:br>
              <a:rPr lang="fr-CA" dirty="0"/>
            </a:br>
            <a:endParaRPr lang="fr-CA" cap="none" dirty="0"/>
          </a:p>
        </p:txBody>
      </p:sp>
      <p:sp>
        <p:nvSpPr>
          <p:cNvPr id="3" name="Content Placeholder 2">
            <a:extLst>
              <a:ext uri="{FF2B5EF4-FFF2-40B4-BE49-F238E27FC236}">
                <a16:creationId xmlns:a16="http://schemas.microsoft.com/office/drawing/2014/main" id="{80E217AE-5E25-6444-862F-A463562F5449}"/>
              </a:ext>
            </a:extLst>
          </p:cNvPr>
          <p:cNvSpPr>
            <a:spLocks noGrp="1"/>
          </p:cNvSpPr>
          <p:nvPr>
            <p:ph sz="quarter" idx="13"/>
          </p:nvPr>
        </p:nvSpPr>
        <p:spPr>
          <a:xfrm>
            <a:off x="703385" y="1505244"/>
            <a:ext cx="11149948" cy="4852298"/>
          </a:xfrm>
        </p:spPr>
        <p:txBody>
          <a:bodyPr>
            <a:normAutofit/>
          </a:bodyPr>
          <a:lstStyle/>
          <a:p>
            <a:pPr marL="0" indent="0">
              <a:buNone/>
            </a:pPr>
            <a:r>
              <a:rPr lang="fr-CA" sz="1500" b="1" dirty="0"/>
              <a:t>Points forts: </a:t>
            </a:r>
          </a:p>
          <a:p>
            <a:r>
              <a:rPr lang="fr-CA" sz="1500" dirty="0"/>
              <a:t>recherche documentaire incluait seulement des méta-analyses d’ERC, soit le plus haut niveau de qualité de preuves</a:t>
            </a:r>
          </a:p>
          <a:p>
            <a:r>
              <a:rPr lang="fr-CA" sz="1500" dirty="0"/>
              <a:t>structure basée sur PRISMA 2020</a:t>
            </a:r>
          </a:p>
          <a:p>
            <a:r>
              <a:rPr lang="fr-CA" sz="1500" dirty="0"/>
              <a:t>approches standardisées pour évaluer qualité des données (GRADE) + la méthodologie des études (AMSTAR-2)</a:t>
            </a:r>
          </a:p>
          <a:p>
            <a:r>
              <a:rPr lang="fr-CA" sz="1500" dirty="0"/>
              <a:t>analyses de sensibilité effectuées*</a:t>
            </a:r>
          </a:p>
          <a:p>
            <a:r>
              <a:rPr lang="fr-CA" sz="1500" dirty="0"/>
              <a:t>incluaient les méthodes les plus populaires de jeûne intermittent (« </a:t>
            </a:r>
            <a:r>
              <a:rPr lang="fr-CA" sz="1500" dirty="0" err="1"/>
              <a:t>zero</a:t>
            </a:r>
            <a:r>
              <a:rPr lang="fr-CA" sz="1500" dirty="0"/>
              <a:t>-calorie ADF », « </a:t>
            </a:r>
            <a:r>
              <a:rPr lang="fr-CA" sz="1500" dirty="0" err="1"/>
              <a:t>modified</a:t>
            </a:r>
            <a:r>
              <a:rPr lang="fr-CA" sz="1500" dirty="0"/>
              <a:t> </a:t>
            </a:r>
            <a:r>
              <a:rPr lang="fr-CA" sz="1500" dirty="0" err="1"/>
              <a:t>alternate-day</a:t>
            </a:r>
            <a:r>
              <a:rPr lang="fr-CA" sz="1500" dirty="0"/>
              <a:t> </a:t>
            </a:r>
            <a:r>
              <a:rPr lang="fr-CA" sz="1500" dirty="0" err="1"/>
              <a:t>fasting</a:t>
            </a:r>
            <a:r>
              <a:rPr lang="fr-CA" sz="1500" dirty="0"/>
              <a:t> » et « time-</a:t>
            </a:r>
            <a:r>
              <a:rPr lang="fr-CA" sz="1500" dirty="0" err="1"/>
              <a:t>restricted</a:t>
            </a:r>
            <a:r>
              <a:rPr lang="fr-CA" sz="1500" dirty="0"/>
              <a:t> </a:t>
            </a:r>
            <a:r>
              <a:rPr lang="fr-CA" sz="1500" dirty="0" err="1"/>
              <a:t>eating</a:t>
            </a:r>
            <a:r>
              <a:rPr lang="fr-CA" sz="1500" dirty="0"/>
              <a:t> » allant de 12 à 24h par jour)</a:t>
            </a:r>
          </a:p>
          <a:p>
            <a:pPr marL="0" indent="0">
              <a:buNone/>
            </a:pPr>
            <a:r>
              <a:rPr lang="fr-CA" sz="1500" b="1" dirty="0"/>
              <a:t>Limites:</a:t>
            </a:r>
          </a:p>
          <a:p>
            <a:r>
              <a:rPr lang="fr-CA" sz="1500" dirty="0"/>
              <a:t>études retenues sont de niveau faible ou modéré (AMSTAR-2)</a:t>
            </a:r>
          </a:p>
          <a:p>
            <a:r>
              <a:rPr lang="fr-CA" sz="1500" dirty="0"/>
              <a:t>données faibles ou très faibles (GRADE)</a:t>
            </a:r>
          </a:p>
          <a:p>
            <a:r>
              <a:rPr lang="fr-CA" sz="1500" dirty="0"/>
              <a:t>9 sur 11 méta-analyses n’ont pas eu d’associations significatives avec le profil lipidique</a:t>
            </a:r>
          </a:p>
          <a:p>
            <a:r>
              <a:rPr lang="fr-CA" sz="1500" dirty="0"/>
              <a:t>résultats non significatifs non présentés dans l’article (biais de mention sélective des résultats)</a:t>
            </a:r>
          </a:p>
          <a:p>
            <a:r>
              <a:rPr lang="fr-CA" sz="1500" dirty="0"/>
              <a:t>notons les I</a:t>
            </a:r>
            <a:r>
              <a:rPr lang="fr-CA" sz="1500" baseline="30000" dirty="0"/>
              <a:t>2 </a:t>
            </a:r>
            <a:r>
              <a:rPr lang="fr-CA" sz="1500" dirty="0"/>
              <a:t>= 0 (4 des 6 associations significatives) </a:t>
            </a:r>
            <a:r>
              <a:rPr lang="fr-CA" sz="1500" dirty="0">
                <a:sym typeface="Wingdings" pitchFamily="2" charset="2"/>
              </a:rPr>
              <a:t> </a:t>
            </a:r>
            <a:r>
              <a:rPr lang="fr-CA" sz="1500" dirty="0"/>
              <a:t>une des études pesait beaucoup plus que les autres?</a:t>
            </a:r>
          </a:p>
          <a:p>
            <a:endParaRPr lang="en-CA" sz="1000" dirty="0"/>
          </a:p>
        </p:txBody>
      </p:sp>
    </p:spTree>
    <p:extLst>
      <p:ext uri="{BB962C8B-B14F-4D97-AF65-F5344CB8AC3E}">
        <p14:creationId xmlns:p14="http://schemas.microsoft.com/office/powerpoint/2010/main" val="193106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EF6B-4501-CF46-AB91-762F52570B17}"/>
              </a:ext>
            </a:extLst>
          </p:cNvPr>
          <p:cNvSpPr>
            <a:spLocks noGrp="1"/>
          </p:cNvSpPr>
          <p:nvPr>
            <p:ph type="title"/>
          </p:nvPr>
        </p:nvSpPr>
        <p:spPr>
          <a:xfrm>
            <a:off x="2231136" y="222342"/>
            <a:ext cx="7116064" cy="912191"/>
          </a:xfrm>
        </p:spPr>
        <p:txBody>
          <a:bodyPr>
            <a:normAutofit fontScale="90000"/>
          </a:bodyPr>
          <a:lstStyle/>
          <a:p>
            <a:r>
              <a:rPr lang="fr-CA" cap="none" dirty="0"/>
              <a:t>Discussion étude #1</a:t>
            </a:r>
            <a:br>
              <a:rPr lang="fr-CA" cap="none" dirty="0"/>
            </a:br>
            <a:r>
              <a:rPr lang="fr-CA" cap="none" dirty="0"/>
              <a:t>(suite)</a:t>
            </a:r>
          </a:p>
        </p:txBody>
      </p:sp>
      <p:sp>
        <p:nvSpPr>
          <p:cNvPr id="3" name="Content Placeholder 2">
            <a:extLst>
              <a:ext uri="{FF2B5EF4-FFF2-40B4-BE49-F238E27FC236}">
                <a16:creationId xmlns:a16="http://schemas.microsoft.com/office/drawing/2014/main" id="{BFED1CCA-62C2-554C-A116-E9D513173408}"/>
              </a:ext>
            </a:extLst>
          </p:cNvPr>
          <p:cNvSpPr>
            <a:spLocks noGrp="1"/>
          </p:cNvSpPr>
          <p:nvPr>
            <p:ph sz="quarter" idx="13"/>
          </p:nvPr>
        </p:nvSpPr>
        <p:spPr>
          <a:xfrm>
            <a:off x="790153" y="1624917"/>
            <a:ext cx="10336696" cy="3980699"/>
          </a:xfrm>
        </p:spPr>
        <p:txBody>
          <a:bodyPr>
            <a:normAutofit/>
          </a:bodyPr>
          <a:lstStyle/>
          <a:p>
            <a:pPr marL="0" indent="0">
              <a:buNone/>
            </a:pPr>
            <a:r>
              <a:rPr lang="fr-CA" sz="1600" b="1" dirty="0"/>
              <a:t>Limites:</a:t>
            </a:r>
          </a:p>
          <a:p>
            <a:r>
              <a:rPr lang="fr-CA" sz="1600" dirty="0"/>
              <a:t>effets indésirables non inclus dans les méta-analyses </a:t>
            </a:r>
            <a:r>
              <a:rPr lang="fr-CA" sz="1600" dirty="0">
                <a:sym typeface="Wingdings" pitchFamily="2" charset="2"/>
              </a:rPr>
              <a:t> risques associés non explorés ou non divulgués?</a:t>
            </a:r>
            <a:endParaRPr lang="fr-CA" sz="1600" b="1" dirty="0"/>
          </a:p>
          <a:p>
            <a:pPr marL="0" indent="0" algn="just">
              <a:buNone/>
            </a:pPr>
            <a:endParaRPr lang="fr-CA" sz="1600" dirty="0"/>
          </a:p>
          <a:p>
            <a:pPr marL="0" indent="0" algn="just">
              <a:buNone/>
            </a:pPr>
            <a:r>
              <a:rPr lang="fr-CA" sz="1600" dirty="0"/>
              <a:t>Bien que cette revue de méta-analyses était de bonne qualité:</a:t>
            </a:r>
          </a:p>
          <a:p>
            <a:pPr algn="just"/>
            <a:r>
              <a:rPr lang="fr-CA" sz="1600" dirty="0"/>
              <a:t>seulement 2 méta-analyses démontraient des associations significatives avec des qualités de preuves très faible (GRADE)</a:t>
            </a:r>
          </a:p>
          <a:p>
            <a:pPr algn="just"/>
            <a:r>
              <a:rPr lang="fr-CA" sz="1600" dirty="0"/>
              <a:t>parmi les 11 méta-analyses retenues, 9 n’ont pas démontré d’association significative</a:t>
            </a:r>
          </a:p>
          <a:p>
            <a:pPr marL="0" indent="0" algn="just">
              <a:buNone/>
            </a:pPr>
            <a:endParaRPr lang="fr-CA" sz="1600" dirty="0"/>
          </a:p>
          <a:p>
            <a:pPr marL="0" indent="0" algn="just">
              <a:buNone/>
            </a:pPr>
            <a:r>
              <a:rPr lang="fr-CA" sz="1600" dirty="0"/>
              <a:t>Résultats conflictuels basés sur des preuves de faible qualité :</a:t>
            </a:r>
          </a:p>
          <a:p>
            <a:pPr algn="just"/>
            <a:r>
              <a:rPr lang="fr-FR" sz="1600" dirty="0"/>
              <a:t>il m’est impossible en tant que clinicien de recommander le jeûne intermittent comme traitement de première ligne pour un profil lipidique débalancé</a:t>
            </a:r>
            <a:r>
              <a:rPr lang="en-CA" sz="1600" dirty="0"/>
              <a:t> </a:t>
            </a:r>
            <a:endParaRPr lang="fr-CA" sz="1600" dirty="0"/>
          </a:p>
        </p:txBody>
      </p:sp>
    </p:spTree>
    <p:extLst>
      <p:ext uri="{BB962C8B-B14F-4D97-AF65-F5344CB8AC3E}">
        <p14:creationId xmlns:p14="http://schemas.microsoft.com/office/powerpoint/2010/main" val="1913977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F290-BAD1-ED41-AEF2-C46938269EAE}"/>
              </a:ext>
            </a:extLst>
          </p:cNvPr>
          <p:cNvSpPr>
            <a:spLocks noGrp="1"/>
          </p:cNvSpPr>
          <p:nvPr>
            <p:ph type="title"/>
          </p:nvPr>
        </p:nvSpPr>
        <p:spPr>
          <a:xfrm>
            <a:off x="2002536" y="408214"/>
            <a:ext cx="7604927" cy="756707"/>
          </a:xfrm>
        </p:spPr>
        <p:txBody>
          <a:bodyPr/>
          <a:lstStyle/>
          <a:p>
            <a:r>
              <a:rPr lang="fr-CA" cap="none" dirty="0"/>
              <a:t>Discussion étude #2</a:t>
            </a:r>
          </a:p>
        </p:txBody>
      </p:sp>
      <p:sp>
        <p:nvSpPr>
          <p:cNvPr id="3" name="Content Placeholder 2">
            <a:extLst>
              <a:ext uri="{FF2B5EF4-FFF2-40B4-BE49-F238E27FC236}">
                <a16:creationId xmlns:a16="http://schemas.microsoft.com/office/drawing/2014/main" id="{B07CF939-A1C2-F94E-9035-97726B6825B1}"/>
              </a:ext>
            </a:extLst>
          </p:cNvPr>
          <p:cNvSpPr>
            <a:spLocks noGrp="1"/>
          </p:cNvSpPr>
          <p:nvPr>
            <p:ph sz="quarter" idx="13"/>
          </p:nvPr>
        </p:nvSpPr>
        <p:spPr>
          <a:xfrm>
            <a:off x="348029" y="1396034"/>
            <a:ext cx="11719054" cy="5053752"/>
          </a:xfrm>
        </p:spPr>
        <p:txBody>
          <a:bodyPr>
            <a:normAutofit fontScale="92500" lnSpcReduction="10000"/>
          </a:bodyPr>
          <a:lstStyle/>
          <a:p>
            <a:pPr marL="0" indent="0">
              <a:buNone/>
            </a:pPr>
            <a:r>
              <a:rPr lang="fr-CA" sz="1700" dirty="0"/>
              <a:t>ERC non à l’aveugle, uni-centrique, protocole intention to </a:t>
            </a:r>
            <a:r>
              <a:rPr lang="fr-CA" sz="1700" dirty="0" err="1"/>
              <a:t>treat</a:t>
            </a:r>
            <a:r>
              <a:rPr lang="fr-CA" sz="1700" dirty="0"/>
              <a:t> (</a:t>
            </a:r>
            <a:r>
              <a:rPr lang="fr-CA" sz="1700" dirty="0">
                <a:sym typeface="Wingdings" pitchFamily="2" charset="2"/>
              </a:rPr>
              <a:t> Meilleur reflet de la « vraie vie »)</a:t>
            </a:r>
            <a:endParaRPr lang="fr-CA" sz="1700" dirty="0"/>
          </a:p>
          <a:p>
            <a:pPr marL="0" indent="0">
              <a:buNone/>
            </a:pPr>
            <a:r>
              <a:rPr lang="fr-CA" sz="1700" b="1" dirty="0"/>
              <a:t>But: </a:t>
            </a:r>
          </a:p>
          <a:p>
            <a:pPr lvl="1"/>
            <a:r>
              <a:rPr lang="fr-CA" sz="1700" dirty="0"/>
              <a:t>Examiner les effets du « ADF » et du « 16/8  TRF » sur le profil lipidique chez adultes en surpoids et obèses avec pré-diabète</a:t>
            </a:r>
          </a:p>
          <a:p>
            <a:pPr marL="0" indent="0">
              <a:buNone/>
            </a:pPr>
            <a:r>
              <a:rPr lang="fr-CA" sz="1700" b="1" dirty="0"/>
              <a:t>Forces</a:t>
            </a:r>
          </a:p>
          <a:p>
            <a:r>
              <a:rPr lang="fr-CA" sz="1700" dirty="0"/>
              <a:t>taille de l’échantillon atteinte pour une puissance adéquate (80%) à 95% d’IC</a:t>
            </a:r>
          </a:p>
          <a:p>
            <a:r>
              <a:rPr lang="fr-CA" sz="1700" dirty="0"/>
              <a:t>éducation personnelle sur « un régime équilibré » par une infirmière</a:t>
            </a:r>
          </a:p>
          <a:p>
            <a:r>
              <a:rPr lang="fr-CA" sz="1700" dirty="0"/>
              <a:t>menu standardisé selon leur préférence (sous guidance nutritionniste)</a:t>
            </a:r>
          </a:p>
          <a:p>
            <a:r>
              <a:rPr lang="fr-CA" sz="1700" dirty="0"/>
              <a:t>suivi du maintien/changements du niveau d’activité physique</a:t>
            </a:r>
          </a:p>
          <a:p>
            <a:r>
              <a:rPr lang="fr-CA" sz="1700" dirty="0"/>
              <a:t>caractéristiques de bases ajustées avec des équations d’estimation généralisées (minimisent facteurs confondants)</a:t>
            </a:r>
          </a:p>
          <a:p>
            <a:pPr marL="0" indent="0">
              <a:buNone/>
            </a:pPr>
            <a:r>
              <a:rPr lang="fr-CA" sz="1700" b="1" dirty="0"/>
              <a:t>Limites</a:t>
            </a:r>
          </a:p>
          <a:p>
            <a:r>
              <a:rPr lang="fr-CA" sz="1700" dirty="0"/>
              <a:t>échantillon de petite taille (101 sujets)</a:t>
            </a:r>
          </a:p>
          <a:p>
            <a:pPr lvl="1"/>
            <a:r>
              <a:rPr lang="fr-FR" sz="1700" dirty="0"/>
              <a:t>influence la puissance de détecter des différences significatives entre les groupes</a:t>
            </a:r>
            <a:endParaRPr lang="fr-CA" sz="1700" b="1" dirty="0"/>
          </a:p>
          <a:p>
            <a:r>
              <a:rPr lang="fr-CA" sz="1700" dirty="0"/>
              <a:t>échantillonnage de commodité (clinique de gestion du poids) </a:t>
            </a:r>
            <a:r>
              <a:rPr lang="fr-CA" sz="1700" dirty="0">
                <a:sym typeface="Wingdings" pitchFamily="2" charset="2"/>
              </a:rPr>
              <a:t> </a:t>
            </a:r>
            <a:r>
              <a:rPr lang="fr-CA" sz="1700" dirty="0"/>
              <a:t>Risque de biais de sélection</a:t>
            </a:r>
          </a:p>
          <a:p>
            <a:r>
              <a:rPr lang="fr-CA" sz="1700" dirty="0"/>
              <a:t>durée de 3 semaines pour la première mesure (T1) </a:t>
            </a:r>
            <a:r>
              <a:rPr lang="fr-CA" sz="1700" dirty="0">
                <a:sym typeface="Wingdings" pitchFamily="2" charset="2"/>
              </a:rPr>
              <a:t> Difficilement extrapolable à la vraie vie (réellement plutôt 3-6 mois)</a:t>
            </a:r>
          </a:p>
          <a:p>
            <a:endParaRPr lang="fr-CA" dirty="0"/>
          </a:p>
        </p:txBody>
      </p:sp>
    </p:spTree>
    <p:extLst>
      <p:ext uri="{BB962C8B-B14F-4D97-AF65-F5344CB8AC3E}">
        <p14:creationId xmlns:p14="http://schemas.microsoft.com/office/powerpoint/2010/main" val="54526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F290-BAD1-ED41-AEF2-C46938269EAE}"/>
              </a:ext>
            </a:extLst>
          </p:cNvPr>
          <p:cNvSpPr>
            <a:spLocks noGrp="1"/>
          </p:cNvSpPr>
          <p:nvPr>
            <p:ph type="title"/>
          </p:nvPr>
        </p:nvSpPr>
        <p:spPr>
          <a:xfrm>
            <a:off x="2118402" y="488703"/>
            <a:ext cx="7664426" cy="889160"/>
          </a:xfrm>
        </p:spPr>
        <p:txBody>
          <a:bodyPr/>
          <a:lstStyle/>
          <a:p>
            <a:r>
              <a:rPr lang="fr-CA" cap="none"/>
              <a:t>Discussion étude #2 (suite)</a:t>
            </a:r>
            <a:endParaRPr lang="fr-CA" cap="none" dirty="0"/>
          </a:p>
        </p:txBody>
      </p:sp>
      <p:sp>
        <p:nvSpPr>
          <p:cNvPr id="3" name="Content Placeholder 2">
            <a:extLst>
              <a:ext uri="{FF2B5EF4-FFF2-40B4-BE49-F238E27FC236}">
                <a16:creationId xmlns:a16="http://schemas.microsoft.com/office/drawing/2014/main" id="{B07CF939-A1C2-F94E-9035-97726B6825B1}"/>
              </a:ext>
            </a:extLst>
          </p:cNvPr>
          <p:cNvSpPr>
            <a:spLocks noGrp="1"/>
          </p:cNvSpPr>
          <p:nvPr>
            <p:ph sz="quarter" idx="13"/>
          </p:nvPr>
        </p:nvSpPr>
        <p:spPr>
          <a:xfrm>
            <a:off x="563671" y="1590805"/>
            <a:ext cx="10446706" cy="4941518"/>
          </a:xfrm>
        </p:spPr>
        <p:txBody>
          <a:bodyPr>
            <a:normAutofit/>
          </a:bodyPr>
          <a:lstStyle/>
          <a:p>
            <a:pPr marL="0" indent="0">
              <a:buNone/>
            </a:pPr>
            <a:r>
              <a:rPr lang="fr-CA" sz="1600" b="1" dirty="0"/>
              <a:t>Limites (suite)</a:t>
            </a:r>
          </a:p>
          <a:p>
            <a:r>
              <a:rPr lang="fr-CA" sz="1600" dirty="0"/>
              <a:t>Multiples facteurs confondants significatifs décelés:</a:t>
            </a:r>
          </a:p>
          <a:p>
            <a:pPr lvl="1"/>
            <a:r>
              <a:rPr lang="fr-CA" dirty="0"/>
              <a:t>Aucun moyen d’objectiver la compliance des participants (apport calorique total?)</a:t>
            </a:r>
          </a:p>
          <a:p>
            <a:pPr lvl="1"/>
            <a:r>
              <a:rPr lang="fr-CA" dirty="0"/>
              <a:t>Aucune trace des résultats de niveau d’activité physique ainsi que les ajustements faits sur ceux-ci</a:t>
            </a:r>
          </a:p>
          <a:p>
            <a:endParaRPr lang="en-CA" sz="1800" dirty="0"/>
          </a:p>
          <a:p>
            <a:pPr marL="0" indent="0">
              <a:buNone/>
            </a:pPr>
            <a:r>
              <a:rPr lang="fr-CA" sz="1600" dirty="0"/>
              <a:t>Globalement, plusieurs biais et facteurs confondants </a:t>
            </a:r>
            <a:r>
              <a:rPr lang="fr-CA" sz="1600" dirty="0">
                <a:sym typeface="Wingdings" pitchFamily="2" charset="2"/>
              </a:rPr>
              <a:t> limite l’interprétation clinique des résultats</a:t>
            </a:r>
            <a:endParaRPr lang="fr-CA" sz="1600" dirty="0"/>
          </a:p>
          <a:p>
            <a:pPr lvl="1"/>
            <a:endParaRPr lang="fr-CA" dirty="0"/>
          </a:p>
        </p:txBody>
      </p:sp>
    </p:spTree>
    <p:extLst>
      <p:ext uri="{BB962C8B-B14F-4D97-AF65-F5344CB8AC3E}">
        <p14:creationId xmlns:p14="http://schemas.microsoft.com/office/powerpoint/2010/main" val="424411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23428-CAB6-444E-AEBF-915EB4316C29}"/>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CA" sz="3000" dirty="0">
                <a:solidFill>
                  <a:srgbClr val="FFFFFF"/>
                </a:solidFill>
              </a:rPr>
              <a:t>Retour au PICO</a:t>
            </a:r>
          </a:p>
        </p:txBody>
      </p:sp>
      <p:sp>
        <p:nvSpPr>
          <p:cNvPr id="3" name="Content Placeholder 2">
            <a:extLst>
              <a:ext uri="{FF2B5EF4-FFF2-40B4-BE49-F238E27FC236}">
                <a16:creationId xmlns:a16="http://schemas.microsoft.com/office/drawing/2014/main" id="{C763CABF-0CF6-D844-9EB8-99126EE4E7B0}"/>
              </a:ext>
            </a:extLst>
          </p:cNvPr>
          <p:cNvSpPr>
            <a:spLocks noGrp="1"/>
          </p:cNvSpPr>
          <p:nvPr>
            <p:ph sz="quarter" idx="13"/>
          </p:nvPr>
        </p:nvSpPr>
        <p:spPr>
          <a:xfrm>
            <a:off x="5232805" y="868398"/>
            <a:ext cx="5540133" cy="4546567"/>
          </a:xfrm>
        </p:spPr>
        <p:txBody>
          <a:bodyPr anchor="ctr">
            <a:normAutofit/>
          </a:bodyPr>
          <a:lstStyle/>
          <a:p>
            <a:r>
              <a:rPr lang="fr-CA" sz="1600" dirty="0">
                <a:solidFill>
                  <a:schemeClr val="tx1"/>
                </a:solidFill>
              </a:rPr>
              <a:t>Le jeûne intermittent ne semble pas avoir un impact statistiquement significatif sur le profil lipidique des adultes</a:t>
            </a:r>
          </a:p>
          <a:p>
            <a:r>
              <a:rPr lang="fr-CA" sz="1600" dirty="0"/>
              <a:t>D’autres études méthodologiquement plus rigoureuses sont nécessaires</a:t>
            </a:r>
          </a:p>
          <a:p>
            <a:pPr lvl="1"/>
            <a:r>
              <a:rPr lang="fr-CA" dirty="0">
                <a:solidFill>
                  <a:schemeClr val="tx1"/>
                </a:solidFill>
              </a:rPr>
              <a:t>Résultats conflictuels et qualité des données de faible niveau</a:t>
            </a:r>
            <a:endParaRPr lang="fr-CA" dirty="0"/>
          </a:p>
          <a:p>
            <a:r>
              <a:rPr lang="fr-CA" sz="1600" dirty="0"/>
              <a:t>Facteurs limitants à standardiser:</a:t>
            </a:r>
          </a:p>
          <a:p>
            <a:pPr lvl="2"/>
            <a:r>
              <a:rPr lang="fr-CA" dirty="0"/>
              <a:t>l’évaluation de l’apport calorique total</a:t>
            </a:r>
          </a:p>
          <a:p>
            <a:pPr lvl="2"/>
            <a:r>
              <a:rPr lang="fr-CA" dirty="0"/>
              <a:t>suivi de la compliance à la diète</a:t>
            </a:r>
          </a:p>
          <a:p>
            <a:pPr lvl="2"/>
            <a:r>
              <a:rPr lang="fr-CA" dirty="0"/>
              <a:t>Niveau d’activité physique quotidien et son suivi</a:t>
            </a:r>
          </a:p>
          <a:p>
            <a:pPr lvl="2"/>
            <a:r>
              <a:rPr lang="fr-CA" dirty="0"/>
              <a:t>Hétérogénéité des régimes du jeûne </a:t>
            </a:r>
            <a:r>
              <a:rPr lang="fr-CA"/>
              <a:t>intermittent possible</a:t>
            </a:r>
            <a:endParaRPr lang="fr-CA" dirty="0"/>
          </a:p>
          <a:p>
            <a:pPr lvl="2"/>
            <a:r>
              <a:rPr lang="fr-CA" dirty="0"/>
              <a:t>Durée d’observation</a:t>
            </a:r>
          </a:p>
          <a:p>
            <a:pPr marL="457200" lvl="2" indent="0">
              <a:buNone/>
            </a:pPr>
            <a:endParaRPr lang="en-CA" dirty="0"/>
          </a:p>
        </p:txBody>
      </p:sp>
      <p:sp>
        <p:nvSpPr>
          <p:cNvPr id="6" name="TextBox 5">
            <a:extLst>
              <a:ext uri="{FF2B5EF4-FFF2-40B4-BE49-F238E27FC236}">
                <a16:creationId xmlns:a16="http://schemas.microsoft.com/office/drawing/2014/main" id="{91A96575-894D-7748-999A-7C1F90CC4064}"/>
              </a:ext>
            </a:extLst>
          </p:cNvPr>
          <p:cNvSpPr txBox="1"/>
          <p:nvPr/>
        </p:nvSpPr>
        <p:spPr>
          <a:xfrm>
            <a:off x="5277631" y="5158605"/>
            <a:ext cx="4706911" cy="830997"/>
          </a:xfrm>
          <a:prstGeom prst="rect">
            <a:avLst/>
          </a:prstGeom>
          <a:noFill/>
        </p:spPr>
        <p:txBody>
          <a:bodyPr wrap="square" rtlCol="0">
            <a:spAutoFit/>
          </a:bodyPr>
          <a:lstStyle/>
          <a:p>
            <a:pPr marL="285750" indent="-285750" algn="just">
              <a:buClr>
                <a:schemeClr val="accent2"/>
              </a:buClr>
              <a:buFont typeface="Arial" panose="020B0604020202020204" pitchFamily="34" charset="0"/>
              <a:buChar char="•"/>
            </a:pPr>
            <a:r>
              <a:rPr lang="fr-FR" sz="1600" dirty="0">
                <a:solidFill>
                  <a:schemeClr val="tx1">
                    <a:lumMod val="85000"/>
                    <a:lumOff val="15000"/>
                  </a:schemeClr>
                </a:solidFill>
              </a:rPr>
              <a:t>Avenue de recherche : issues plus concrètes telles que la mortalité cardio-vasculaire (AVC, infarctus, </a:t>
            </a:r>
            <a:r>
              <a:rPr lang="fr-FR" sz="1600" dirty="0" err="1">
                <a:solidFill>
                  <a:schemeClr val="tx1">
                    <a:lumMod val="85000"/>
                    <a:lumOff val="15000"/>
                  </a:schemeClr>
                </a:solidFill>
              </a:rPr>
              <a:t>etc</a:t>
            </a:r>
            <a:r>
              <a:rPr lang="fr-FR" sz="1600" dirty="0">
                <a:solidFill>
                  <a:schemeClr val="tx1">
                    <a:lumMod val="85000"/>
                    <a:lumOff val="15000"/>
                  </a:schemeClr>
                </a:solidFill>
              </a:rPr>
              <a:t>)?</a:t>
            </a:r>
            <a:endParaRPr lang="fr-CA" sz="1600" dirty="0">
              <a:solidFill>
                <a:schemeClr val="tx1">
                  <a:lumMod val="85000"/>
                  <a:lumOff val="15000"/>
                </a:schemeClr>
              </a:solidFill>
            </a:endParaRPr>
          </a:p>
        </p:txBody>
      </p:sp>
    </p:spTree>
    <p:extLst>
      <p:ext uri="{BB962C8B-B14F-4D97-AF65-F5344CB8AC3E}">
        <p14:creationId xmlns:p14="http://schemas.microsoft.com/office/powerpoint/2010/main" val="238777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D4860-AD73-0645-95AC-13A9D9BF100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CA" sz="4000" cap="none" dirty="0">
                <a:solidFill>
                  <a:srgbClr val="FFFFFF"/>
                </a:solidFill>
              </a:rPr>
              <a:t>Situation clinique</a:t>
            </a:r>
          </a:p>
        </p:txBody>
      </p:sp>
      <p:sp>
        <p:nvSpPr>
          <p:cNvPr id="3" name="Content Placeholder 2">
            <a:extLst>
              <a:ext uri="{FF2B5EF4-FFF2-40B4-BE49-F238E27FC236}">
                <a16:creationId xmlns:a16="http://schemas.microsoft.com/office/drawing/2014/main" id="{F3241451-C6E3-6544-A839-18FF4A868764}"/>
              </a:ext>
            </a:extLst>
          </p:cNvPr>
          <p:cNvSpPr>
            <a:spLocks noGrp="1"/>
          </p:cNvSpPr>
          <p:nvPr>
            <p:ph sz="quarter" idx="13"/>
          </p:nvPr>
        </p:nvSpPr>
        <p:spPr>
          <a:xfrm>
            <a:off x="5591695" y="1402079"/>
            <a:ext cx="5827154" cy="4641882"/>
          </a:xfrm>
        </p:spPr>
        <p:txBody>
          <a:bodyPr anchor="ctr">
            <a:normAutofit/>
          </a:bodyPr>
          <a:lstStyle/>
          <a:p>
            <a:r>
              <a:rPr lang="fr-CA" dirty="0"/>
              <a:t>Mme Tremblay, 52 ans, aucuns </a:t>
            </a:r>
            <a:r>
              <a:rPr lang="fr-CA" dirty="0" err="1"/>
              <a:t>atcds</a:t>
            </a:r>
            <a:r>
              <a:rPr lang="fr-CA" dirty="0"/>
              <a:t> p, se présente à votre bureau</a:t>
            </a:r>
          </a:p>
          <a:p>
            <a:pPr lvl="1"/>
            <a:r>
              <a:rPr lang="fr-CA" sz="1800" dirty="0"/>
              <a:t>elle est anxieuse face à son diagnostique récent de dyslipidémie</a:t>
            </a:r>
          </a:p>
          <a:p>
            <a:pPr lvl="1"/>
            <a:r>
              <a:rPr lang="fr-CA" sz="1800" dirty="0"/>
              <a:t>aimerait savoir s’il y a des diètes particulières qui serait plus efficaces pour la gestion de son cholestérol</a:t>
            </a:r>
          </a:p>
          <a:p>
            <a:pPr lvl="1"/>
            <a:r>
              <a:rPr lang="fr-CA" sz="1800" dirty="0"/>
              <a:t>elle a entendu parler du « jeûne intermittent » et serait curieuse de savoir si c’est efficace</a:t>
            </a:r>
          </a:p>
        </p:txBody>
      </p:sp>
    </p:spTree>
    <p:extLst>
      <p:ext uri="{BB962C8B-B14F-4D97-AF65-F5344CB8AC3E}">
        <p14:creationId xmlns:p14="http://schemas.microsoft.com/office/powerpoint/2010/main" val="3358664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AD7556-C90D-4946-8E4E-1E79D5B3D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B0CC56-54B2-4AE0-87C5-296E78A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5"/>
            <a:ext cx="12192000" cy="2615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207A5-0ADD-A146-A858-C3DB9A5880BE}"/>
              </a:ext>
            </a:extLst>
          </p:cNvPr>
          <p:cNvSpPr>
            <a:spLocks noGrp="1"/>
          </p:cNvSpPr>
          <p:nvPr>
            <p:ph type="title"/>
          </p:nvPr>
        </p:nvSpPr>
        <p:spPr>
          <a:xfrm>
            <a:off x="1692965" y="4572001"/>
            <a:ext cx="8991600" cy="1645920"/>
          </a:xfrm>
        </p:spPr>
        <p:txBody>
          <a:bodyPr vert="horz" lIns="274320" tIns="182880" rIns="274320" bIns="182880" rtlCol="0" anchor="ctr" anchorCtr="1">
            <a:normAutofit/>
          </a:bodyPr>
          <a:lstStyle/>
          <a:p>
            <a:r>
              <a:rPr lang="en-US" sz="3800" cap="none" dirty="0" err="1"/>
              <a:t>Toutes</a:t>
            </a:r>
            <a:r>
              <a:rPr lang="en-US" sz="3800" cap="none" dirty="0"/>
              <a:t> </a:t>
            </a:r>
            <a:r>
              <a:rPr lang="en-US" sz="3800" cap="none" dirty="0" err="1"/>
              <a:t>mes</a:t>
            </a:r>
            <a:r>
              <a:rPr lang="en-US" sz="3800" cap="none" dirty="0"/>
              <a:t> </a:t>
            </a:r>
            <a:r>
              <a:rPr lang="en-US" sz="3800" cap="none" dirty="0" err="1"/>
              <a:t>remerciements</a:t>
            </a:r>
            <a:r>
              <a:rPr lang="en-US" sz="3800" cap="none" dirty="0"/>
              <a:t> </a:t>
            </a:r>
            <a:r>
              <a:rPr lang="en-US" sz="3800" cap="none" dirty="0" err="1"/>
              <a:t>à</a:t>
            </a:r>
            <a:r>
              <a:rPr lang="en-US" sz="3800" cap="none" dirty="0"/>
              <a:t> Dre Marie Nguyen</a:t>
            </a:r>
          </a:p>
        </p:txBody>
      </p:sp>
      <p:pic>
        <p:nvPicPr>
          <p:cNvPr id="14" name="Graphic 13" descr="Smiling Face with No Fill">
            <a:extLst>
              <a:ext uri="{FF2B5EF4-FFF2-40B4-BE49-F238E27FC236}">
                <a16:creationId xmlns:a16="http://schemas.microsoft.com/office/drawing/2014/main" id="{7F5CD260-353C-B981-01D8-C95D980A74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67820" y="640079"/>
            <a:ext cx="2456360" cy="2456360"/>
          </a:xfrm>
          <a:prstGeom prst="rect">
            <a:avLst/>
          </a:prstGeom>
        </p:spPr>
      </p:pic>
    </p:spTree>
    <p:extLst>
      <p:ext uri="{BB962C8B-B14F-4D97-AF65-F5344CB8AC3E}">
        <p14:creationId xmlns:p14="http://schemas.microsoft.com/office/powerpoint/2010/main" val="2063651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4AED80-2A59-BD40-9617-751517357987}"/>
              </a:ext>
            </a:extLst>
          </p:cNvPr>
          <p:cNvSpPr>
            <a:spLocks noGrp="1"/>
          </p:cNvSpPr>
          <p:nvPr>
            <p:ph type="title"/>
          </p:nvPr>
        </p:nvSpPr>
        <p:spPr>
          <a:xfrm>
            <a:off x="973752" y="640080"/>
            <a:ext cx="9954443" cy="1134618"/>
          </a:xfrm>
          <a:noFill/>
          <a:ln>
            <a:noFill/>
          </a:ln>
        </p:spPr>
        <p:txBody>
          <a:bodyPr vert="horz" lIns="182880" tIns="182880" rIns="182880" bIns="182880" rtlCol="0" anchor="ctr" anchorCtr="1">
            <a:normAutofit/>
          </a:bodyPr>
          <a:lstStyle/>
          <a:p>
            <a:r>
              <a:rPr lang="en-US" sz="3200" kern="1200" cap="none" spc="200" dirty="0" err="1">
                <a:solidFill>
                  <a:srgbClr val="FFFFFF"/>
                </a:solidFill>
                <a:latin typeface="+mj-lt"/>
                <a:ea typeface="+mj-ea"/>
                <a:cs typeface="+mj-cs"/>
              </a:rPr>
              <a:t>Bibliographie</a:t>
            </a:r>
            <a:endParaRPr lang="en-US" sz="3200" kern="1200" cap="none" spc="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DCC4D1DF-B744-0648-A874-79662D18BEFC}"/>
              </a:ext>
            </a:extLst>
          </p:cNvPr>
          <p:cNvSpPr txBox="1"/>
          <p:nvPr/>
        </p:nvSpPr>
        <p:spPr>
          <a:xfrm>
            <a:off x="1260049" y="1490007"/>
            <a:ext cx="9954443" cy="4293483"/>
          </a:xfrm>
          <a:prstGeom prst="rect">
            <a:avLst/>
          </a:prstGeom>
          <a:noFill/>
        </p:spPr>
        <p:txBody>
          <a:bodyPr wrap="square" rtlCol="0">
            <a:spAutoFit/>
          </a:bodyPr>
          <a:lstStyle/>
          <a:p>
            <a:pPr marL="285750" indent="-285750">
              <a:buFont typeface="Arial" panose="020B0604020202020204" pitchFamily="34" charset="0"/>
              <a:buChar char="•"/>
            </a:pPr>
            <a:r>
              <a:rPr lang="en-CA" sz="1300" dirty="0">
                <a:solidFill>
                  <a:schemeClr val="bg1"/>
                </a:solidFill>
              </a:rPr>
              <a:t>Chair, </a:t>
            </a:r>
            <a:r>
              <a:rPr lang="en-CA" sz="1300" dirty="0" err="1">
                <a:solidFill>
                  <a:schemeClr val="bg1"/>
                </a:solidFill>
              </a:rPr>
              <a:t>Sek</a:t>
            </a:r>
            <a:r>
              <a:rPr lang="en-CA" sz="1300" dirty="0">
                <a:solidFill>
                  <a:schemeClr val="bg1"/>
                </a:solidFill>
              </a:rPr>
              <a:t> Ying, Hua Cai, Xi Cao, </a:t>
            </a:r>
            <a:r>
              <a:rPr lang="en-CA" sz="1300" dirty="0" err="1">
                <a:solidFill>
                  <a:schemeClr val="bg1"/>
                </a:solidFill>
              </a:rPr>
              <a:t>Yuelan</a:t>
            </a:r>
            <a:r>
              <a:rPr lang="en-CA" sz="1300" dirty="0">
                <a:solidFill>
                  <a:schemeClr val="bg1"/>
                </a:solidFill>
              </a:rPr>
              <a:t> Qin, Ho Yu Cheng, and Michael Timothy Ng. “Intermittent Fasting in Weight Loss and Cardiometabolic Risk Reduction: A Randomized Controlled Trial.” </a:t>
            </a:r>
            <a:r>
              <a:rPr lang="en-CA" sz="1300" i="1" dirty="0">
                <a:solidFill>
                  <a:schemeClr val="bg1"/>
                </a:solidFill>
              </a:rPr>
              <a:t>The Journal of Nursing Research: JNR</a:t>
            </a:r>
            <a:r>
              <a:rPr lang="en-CA" sz="1300" dirty="0">
                <a:solidFill>
                  <a:schemeClr val="bg1"/>
                </a:solidFill>
              </a:rPr>
              <a:t> 30, no. 1 (February 1, 2022): e185. </a:t>
            </a:r>
            <a:r>
              <a:rPr lang="en-CA" sz="1300" u="sng" dirty="0">
                <a:solidFill>
                  <a:schemeClr val="bg1"/>
                </a:solidFill>
                <a:hlinkClick r:id="rId2">
                  <a:extLst>
                    <a:ext uri="{A12FA001-AC4F-418D-AE19-62706E023703}">
                      <ahyp:hlinkClr xmlns:ahyp="http://schemas.microsoft.com/office/drawing/2018/hyperlinkcolor" val="tx"/>
                    </a:ext>
                  </a:extLst>
                </a:hlinkClick>
              </a:rPr>
              <a:t>https://doi.org/10.1097/jnr.0000000000000469</a:t>
            </a:r>
            <a:r>
              <a:rPr lang="en-CA" sz="1300" dirty="0">
                <a:solidFill>
                  <a:schemeClr val="bg1"/>
                </a:solidFill>
              </a:rPr>
              <a:t>.</a:t>
            </a:r>
          </a:p>
          <a:p>
            <a:pPr marL="285750" indent="-285750">
              <a:buFont typeface="Arial" panose="020B0604020202020204" pitchFamily="34" charset="0"/>
              <a:buChar char="•"/>
            </a:pPr>
            <a:endParaRPr lang="en-CA" sz="1300" dirty="0">
              <a:solidFill>
                <a:schemeClr val="bg1"/>
              </a:solidFill>
            </a:endParaRPr>
          </a:p>
          <a:p>
            <a:pPr marL="285750" indent="-285750">
              <a:buFont typeface="Arial" panose="020B0604020202020204" pitchFamily="34" charset="0"/>
              <a:buChar char="•"/>
            </a:pPr>
            <a:r>
              <a:rPr lang="en-CA" sz="1300" dirty="0">
                <a:solidFill>
                  <a:schemeClr val="bg1"/>
                </a:solidFill>
              </a:rPr>
              <a:t>Minerva Website. “Minerva.” Accessed March 6, 2022. </a:t>
            </a:r>
            <a:r>
              <a:rPr lang="en-CA" sz="1300" u="sng" dirty="0">
                <a:solidFill>
                  <a:schemeClr val="bg1"/>
                </a:solidFill>
                <a:hlinkClick r:id="rId3">
                  <a:extLst>
                    <a:ext uri="{A12FA001-AC4F-418D-AE19-62706E023703}">
                      <ahyp:hlinkClr xmlns:ahyp="http://schemas.microsoft.com/office/drawing/2018/hyperlinkcolor" val="tx"/>
                    </a:ext>
                  </a:extLst>
                </a:hlinkClick>
              </a:rPr>
              <a:t>http://www.minerva-ebm.be/Home/Glossary?alpha=b#glossaryId35</a:t>
            </a:r>
            <a:r>
              <a:rPr lang="en-CA" sz="1300" dirty="0">
                <a:solidFill>
                  <a:schemeClr val="bg1"/>
                </a:solidFill>
              </a:rPr>
              <a:t>.</a:t>
            </a:r>
          </a:p>
          <a:p>
            <a:pPr marL="285750" indent="-285750">
              <a:buFont typeface="Arial" panose="020B0604020202020204" pitchFamily="34" charset="0"/>
              <a:buChar char="•"/>
            </a:pPr>
            <a:endParaRPr lang="en-CA" sz="1300" dirty="0">
              <a:solidFill>
                <a:schemeClr val="bg1"/>
              </a:solidFill>
            </a:endParaRPr>
          </a:p>
          <a:p>
            <a:pPr marL="285750" indent="-285750">
              <a:buFont typeface="Arial" panose="020B0604020202020204" pitchFamily="34" charset="0"/>
              <a:buChar char="•"/>
            </a:pPr>
            <a:r>
              <a:rPr lang="en-CA" sz="1300" dirty="0">
                <a:solidFill>
                  <a:schemeClr val="bg1"/>
                </a:solidFill>
              </a:rPr>
              <a:t>Page, Matthew J, Joanne E McKenzie, Patrick M </a:t>
            </a:r>
            <a:r>
              <a:rPr lang="en-CA" sz="1300" dirty="0" err="1">
                <a:solidFill>
                  <a:schemeClr val="bg1"/>
                </a:solidFill>
              </a:rPr>
              <a:t>Bossuyt</a:t>
            </a:r>
            <a:r>
              <a:rPr lang="en-CA" sz="1300" dirty="0">
                <a:solidFill>
                  <a:schemeClr val="bg1"/>
                </a:solidFill>
              </a:rPr>
              <a:t>, Isabelle </a:t>
            </a:r>
            <a:r>
              <a:rPr lang="en-CA" sz="1300" dirty="0" err="1">
                <a:solidFill>
                  <a:schemeClr val="bg1"/>
                </a:solidFill>
              </a:rPr>
              <a:t>Boutron</a:t>
            </a:r>
            <a:r>
              <a:rPr lang="en-CA" sz="1300" dirty="0">
                <a:solidFill>
                  <a:schemeClr val="bg1"/>
                </a:solidFill>
              </a:rPr>
              <a:t>, Tammy C Hoffmann, Cynthia D Mulrow, Larissa </a:t>
            </a:r>
            <a:r>
              <a:rPr lang="en-CA" sz="1300" dirty="0" err="1">
                <a:solidFill>
                  <a:schemeClr val="bg1"/>
                </a:solidFill>
              </a:rPr>
              <a:t>Shamseer</a:t>
            </a:r>
            <a:r>
              <a:rPr lang="en-CA" sz="1300" dirty="0">
                <a:solidFill>
                  <a:schemeClr val="bg1"/>
                </a:solidFill>
              </a:rPr>
              <a:t>, et al. “The PRISMA 2020 Statement: An Updated Guideline for Reporting Systematic Reviews.” </a:t>
            </a:r>
            <a:r>
              <a:rPr lang="en-CA" sz="1300" i="1" dirty="0">
                <a:solidFill>
                  <a:schemeClr val="bg1"/>
                </a:solidFill>
              </a:rPr>
              <a:t>BMJ</a:t>
            </a:r>
            <a:r>
              <a:rPr lang="en-CA" sz="1300" dirty="0">
                <a:solidFill>
                  <a:schemeClr val="bg1"/>
                </a:solidFill>
              </a:rPr>
              <a:t>, March 29, 2021, n71. </a:t>
            </a:r>
            <a:r>
              <a:rPr lang="en-CA" sz="1300" u="sng" dirty="0">
                <a:solidFill>
                  <a:schemeClr val="bg1"/>
                </a:solidFill>
                <a:hlinkClick r:id="rId4">
                  <a:extLst>
                    <a:ext uri="{A12FA001-AC4F-418D-AE19-62706E023703}">
                      <ahyp:hlinkClr xmlns:ahyp="http://schemas.microsoft.com/office/drawing/2018/hyperlinkcolor" val="tx"/>
                    </a:ext>
                  </a:extLst>
                </a:hlinkClick>
              </a:rPr>
              <a:t>https://doi.org/10.1136/bmj.n71</a:t>
            </a:r>
            <a:r>
              <a:rPr lang="en-CA" sz="1300" dirty="0">
                <a:solidFill>
                  <a:schemeClr val="bg1"/>
                </a:solidFill>
              </a:rPr>
              <a:t>.</a:t>
            </a:r>
          </a:p>
          <a:p>
            <a:pPr marL="285750" indent="-285750">
              <a:buFont typeface="Arial" panose="020B0604020202020204" pitchFamily="34" charset="0"/>
              <a:buChar char="•"/>
            </a:pPr>
            <a:endParaRPr lang="en-CA" sz="1300" dirty="0">
              <a:solidFill>
                <a:schemeClr val="bg1"/>
              </a:solidFill>
            </a:endParaRPr>
          </a:p>
          <a:p>
            <a:pPr marL="285750" indent="-285750">
              <a:buFont typeface="Arial" panose="020B0604020202020204" pitchFamily="34" charset="0"/>
              <a:buChar char="•"/>
            </a:pPr>
            <a:r>
              <a:rPr lang="en-CA" sz="1300" dirty="0">
                <a:solidFill>
                  <a:schemeClr val="bg1"/>
                </a:solidFill>
              </a:rPr>
              <a:t>“The PRISMA 2020 Statement: An Updated Guideline for Reporting Systematic Reviews.” </a:t>
            </a:r>
            <a:r>
              <a:rPr lang="en-CA" sz="1300" i="1" dirty="0">
                <a:solidFill>
                  <a:schemeClr val="bg1"/>
                </a:solidFill>
              </a:rPr>
              <a:t>BMJ</a:t>
            </a:r>
            <a:r>
              <a:rPr lang="en-CA" sz="1300" dirty="0">
                <a:solidFill>
                  <a:schemeClr val="bg1"/>
                </a:solidFill>
              </a:rPr>
              <a:t>, March 29, 2021, n71. </a:t>
            </a:r>
            <a:r>
              <a:rPr lang="en-CA" sz="1300" u="sng" dirty="0">
                <a:solidFill>
                  <a:schemeClr val="bg1"/>
                </a:solidFill>
                <a:hlinkClick r:id="rId4">
                  <a:extLst>
                    <a:ext uri="{A12FA001-AC4F-418D-AE19-62706E023703}">
                      <ahyp:hlinkClr xmlns:ahyp="http://schemas.microsoft.com/office/drawing/2018/hyperlinkcolor" val="tx"/>
                    </a:ext>
                  </a:extLst>
                </a:hlinkClick>
              </a:rPr>
              <a:t>https://doi.org/10.1136/bmj.n71</a:t>
            </a:r>
            <a:r>
              <a:rPr lang="en-CA" sz="1300" dirty="0">
                <a:solidFill>
                  <a:schemeClr val="bg1"/>
                </a:solidFill>
              </a:rPr>
              <a:t>.</a:t>
            </a:r>
          </a:p>
          <a:p>
            <a:pPr marL="285750" indent="-285750">
              <a:buFont typeface="Arial" panose="020B0604020202020204" pitchFamily="34" charset="0"/>
              <a:buChar char="•"/>
            </a:pPr>
            <a:endParaRPr lang="en-CA" sz="1300" dirty="0">
              <a:solidFill>
                <a:schemeClr val="bg1"/>
              </a:solidFill>
            </a:endParaRPr>
          </a:p>
          <a:p>
            <a:pPr marL="285750" indent="-285750">
              <a:buFont typeface="Arial" panose="020B0604020202020204" pitchFamily="34" charset="0"/>
              <a:buChar char="•"/>
            </a:pPr>
            <a:r>
              <a:rPr lang="en-CA" sz="1300" dirty="0" err="1">
                <a:solidFill>
                  <a:schemeClr val="bg1"/>
                </a:solidFill>
              </a:rPr>
              <a:t>Patikorn</a:t>
            </a:r>
            <a:r>
              <a:rPr lang="en-CA" sz="1300" dirty="0">
                <a:solidFill>
                  <a:schemeClr val="bg1"/>
                </a:solidFill>
              </a:rPr>
              <a:t>, </a:t>
            </a:r>
            <a:r>
              <a:rPr lang="en-CA" sz="1300" dirty="0" err="1">
                <a:solidFill>
                  <a:schemeClr val="bg1"/>
                </a:solidFill>
              </a:rPr>
              <a:t>Chanthawat</a:t>
            </a:r>
            <a:r>
              <a:rPr lang="en-CA" sz="1300" dirty="0">
                <a:solidFill>
                  <a:schemeClr val="bg1"/>
                </a:solidFill>
              </a:rPr>
              <a:t>, Kiera </a:t>
            </a:r>
            <a:r>
              <a:rPr lang="en-CA" sz="1300" dirty="0" err="1">
                <a:solidFill>
                  <a:schemeClr val="bg1"/>
                </a:solidFill>
              </a:rPr>
              <a:t>Roubal</a:t>
            </a:r>
            <a:r>
              <a:rPr lang="en-CA" sz="1300" dirty="0">
                <a:solidFill>
                  <a:schemeClr val="bg1"/>
                </a:solidFill>
              </a:rPr>
              <a:t>, </a:t>
            </a:r>
            <a:r>
              <a:rPr lang="en-CA" sz="1300" dirty="0" err="1">
                <a:solidFill>
                  <a:schemeClr val="bg1"/>
                </a:solidFill>
              </a:rPr>
              <a:t>Sajesh</a:t>
            </a:r>
            <a:r>
              <a:rPr lang="en-CA" sz="1300" dirty="0">
                <a:solidFill>
                  <a:schemeClr val="bg1"/>
                </a:solidFill>
              </a:rPr>
              <a:t> K. </a:t>
            </a:r>
            <a:r>
              <a:rPr lang="en-CA" sz="1300" dirty="0" err="1">
                <a:solidFill>
                  <a:schemeClr val="bg1"/>
                </a:solidFill>
              </a:rPr>
              <a:t>Veettil</a:t>
            </a:r>
            <a:r>
              <a:rPr lang="en-CA" sz="1300" dirty="0">
                <a:solidFill>
                  <a:schemeClr val="bg1"/>
                </a:solidFill>
              </a:rPr>
              <a:t>, Viji Chandran, Tuan Pham, Yeong Yeh Lee, Edward L. </a:t>
            </a:r>
            <a:r>
              <a:rPr lang="en-CA" sz="1300" dirty="0" err="1">
                <a:solidFill>
                  <a:schemeClr val="bg1"/>
                </a:solidFill>
              </a:rPr>
              <a:t>Giovannucci</a:t>
            </a:r>
            <a:r>
              <a:rPr lang="en-CA" sz="1300" dirty="0">
                <a:solidFill>
                  <a:schemeClr val="bg1"/>
                </a:solidFill>
              </a:rPr>
              <a:t>, Krista A. </a:t>
            </a:r>
            <a:r>
              <a:rPr lang="en-CA" sz="1300" dirty="0" err="1">
                <a:solidFill>
                  <a:schemeClr val="bg1"/>
                </a:solidFill>
              </a:rPr>
              <a:t>Varady</a:t>
            </a:r>
            <a:r>
              <a:rPr lang="en-CA" sz="1300" dirty="0">
                <a:solidFill>
                  <a:schemeClr val="bg1"/>
                </a:solidFill>
              </a:rPr>
              <a:t>, and </a:t>
            </a:r>
            <a:r>
              <a:rPr lang="en-CA" sz="1300" dirty="0" err="1">
                <a:solidFill>
                  <a:schemeClr val="bg1"/>
                </a:solidFill>
              </a:rPr>
              <a:t>Nathorn</a:t>
            </a:r>
            <a:r>
              <a:rPr lang="en-CA" sz="1300" dirty="0">
                <a:solidFill>
                  <a:schemeClr val="bg1"/>
                </a:solidFill>
              </a:rPr>
              <a:t> </a:t>
            </a:r>
            <a:r>
              <a:rPr lang="en-CA" sz="1300" dirty="0" err="1">
                <a:solidFill>
                  <a:schemeClr val="bg1"/>
                </a:solidFill>
              </a:rPr>
              <a:t>Chaiyakunapruk</a:t>
            </a:r>
            <a:r>
              <a:rPr lang="en-CA" sz="1300" dirty="0">
                <a:solidFill>
                  <a:schemeClr val="bg1"/>
                </a:solidFill>
              </a:rPr>
              <a:t>. “Intermittent Fasting and Obesity-Related Health Outcomes.” </a:t>
            </a:r>
            <a:r>
              <a:rPr lang="en-CA" sz="1300" i="1" dirty="0">
                <a:solidFill>
                  <a:schemeClr val="bg1"/>
                </a:solidFill>
              </a:rPr>
              <a:t>JAMA Network Open</a:t>
            </a:r>
            <a:r>
              <a:rPr lang="en-CA" sz="1300" dirty="0">
                <a:solidFill>
                  <a:schemeClr val="bg1"/>
                </a:solidFill>
              </a:rPr>
              <a:t> 4, no. 12 (December 17, 2021): e2139558. </a:t>
            </a:r>
            <a:r>
              <a:rPr lang="en-CA" sz="1300" u="sng" dirty="0">
                <a:solidFill>
                  <a:schemeClr val="bg1"/>
                </a:solidFill>
                <a:hlinkClick r:id="rId5">
                  <a:extLst>
                    <a:ext uri="{A12FA001-AC4F-418D-AE19-62706E023703}">
                      <ahyp:hlinkClr xmlns:ahyp="http://schemas.microsoft.com/office/drawing/2018/hyperlinkcolor" val="tx"/>
                    </a:ext>
                  </a:extLst>
                </a:hlinkClick>
              </a:rPr>
              <a:t>https://doi.org/10.1001/jamanetworkopen.2021.39558</a:t>
            </a:r>
            <a:r>
              <a:rPr lang="en-CA" sz="1300" dirty="0">
                <a:solidFill>
                  <a:schemeClr val="bg1"/>
                </a:solidFill>
              </a:rPr>
              <a:t>.</a:t>
            </a:r>
          </a:p>
          <a:p>
            <a:pPr marL="285750" indent="-285750">
              <a:buFont typeface="Arial" panose="020B0604020202020204" pitchFamily="34" charset="0"/>
              <a:buChar char="•"/>
            </a:pPr>
            <a:endParaRPr lang="en-CA" sz="1300" dirty="0">
              <a:solidFill>
                <a:schemeClr val="bg1"/>
              </a:solidFill>
            </a:endParaRPr>
          </a:p>
          <a:p>
            <a:pPr marL="285750" indent="-285750">
              <a:buFont typeface="Arial" panose="020B0604020202020204" pitchFamily="34" charset="0"/>
              <a:buChar char="•"/>
            </a:pPr>
            <a:r>
              <a:rPr lang="en-CA" sz="1300" dirty="0">
                <a:solidFill>
                  <a:schemeClr val="bg1"/>
                </a:solidFill>
              </a:rPr>
              <a:t>“PRISMA.” Accessed March 6, 2022. </a:t>
            </a:r>
            <a:r>
              <a:rPr lang="en-CA" sz="1300" u="sng" dirty="0">
                <a:solidFill>
                  <a:schemeClr val="bg1"/>
                </a:solidFill>
                <a:hlinkClick r:id="rId6">
                  <a:extLst>
                    <a:ext uri="{A12FA001-AC4F-418D-AE19-62706E023703}">
                      <ahyp:hlinkClr xmlns:ahyp="http://schemas.microsoft.com/office/drawing/2018/hyperlinkcolor" val="tx"/>
                    </a:ext>
                  </a:extLst>
                </a:hlinkClick>
              </a:rPr>
              <a:t>http://prisma-statement.org/prismastatement/flowdiagram.aspx</a:t>
            </a:r>
            <a:r>
              <a:rPr lang="en-CA" sz="1300" dirty="0">
                <a:solidFill>
                  <a:schemeClr val="bg1"/>
                </a:solidFill>
              </a:rPr>
              <a:t>.</a:t>
            </a:r>
          </a:p>
          <a:p>
            <a:pPr marL="285750" indent="-285750">
              <a:buFont typeface="Arial" panose="020B0604020202020204" pitchFamily="34" charset="0"/>
              <a:buChar char="•"/>
            </a:pPr>
            <a:r>
              <a:rPr lang="en-CA" sz="1300" dirty="0">
                <a:solidFill>
                  <a:schemeClr val="bg1"/>
                </a:solidFill>
              </a:rPr>
              <a:t>Schulz, Kenneth F., Douglas G. Altman, David Moher, and for the CONSORT Group. “CONSORT 2010 Statement: Updated Guidelines for Reporting Parallel Group Randomised Trials.” </a:t>
            </a:r>
            <a:r>
              <a:rPr lang="en-CA" sz="1300" i="1" dirty="0" err="1">
                <a:solidFill>
                  <a:schemeClr val="bg1"/>
                </a:solidFill>
              </a:rPr>
              <a:t>PLoS</a:t>
            </a:r>
            <a:r>
              <a:rPr lang="en-CA" sz="1300" i="1" dirty="0">
                <a:solidFill>
                  <a:schemeClr val="bg1"/>
                </a:solidFill>
              </a:rPr>
              <a:t> Medicine</a:t>
            </a:r>
            <a:r>
              <a:rPr lang="en-CA" sz="1300" dirty="0">
                <a:solidFill>
                  <a:schemeClr val="bg1"/>
                </a:solidFill>
              </a:rPr>
              <a:t> 7, no. 3 (March 24, 2010): e1000251. </a:t>
            </a:r>
            <a:r>
              <a:rPr lang="en-CA" sz="1300" u="sng" dirty="0">
                <a:solidFill>
                  <a:schemeClr val="bg1"/>
                </a:solidFill>
                <a:hlinkClick r:id="rId7">
                  <a:extLst>
                    <a:ext uri="{A12FA001-AC4F-418D-AE19-62706E023703}">
                      <ahyp:hlinkClr xmlns:ahyp="http://schemas.microsoft.com/office/drawing/2018/hyperlinkcolor" val="tx"/>
                    </a:ext>
                  </a:extLst>
                </a:hlinkClick>
              </a:rPr>
              <a:t>https://doi.org/10.1371/journal.pmed.1000251</a:t>
            </a:r>
            <a:r>
              <a:rPr lang="en-CA" sz="1300" dirty="0">
                <a:solidFill>
                  <a:schemeClr val="bg1"/>
                </a:solidFill>
              </a:rPr>
              <a:t>.</a:t>
            </a:r>
          </a:p>
          <a:p>
            <a:endParaRPr lang="en-CA" sz="1300" dirty="0"/>
          </a:p>
        </p:txBody>
      </p:sp>
    </p:spTree>
    <p:extLst>
      <p:ext uri="{BB962C8B-B14F-4D97-AF65-F5344CB8AC3E}">
        <p14:creationId xmlns:p14="http://schemas.microsoft.com/office/powerpoint/2010/main" val="110285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310829-2497-0F47-A344-681055C94FF5}"/>
              </a:ext>
            </a:extLst>
          </p:cNvPr>
          <p:cNvSpPr>
            <a:spLocks noGrp="1"/>
          </p:cNvSpPr>
          <p:nvPr>
            <p:ph type="title"/>
          </p:nvPr>
        </p:nvSpPr>
        <p:spPr>
          <a:xfrm>
            <a:off x="2231136" y="467418"/>
            <a:ext cx="7729728" cy="1188720"/>
          </a:xfrm>
          <a:solidFill>
            <a:srgbClr val="FFFFFF"/>
          </a:solidFill>
        </p:spPr>
        <p:txBody>
          <a:bodyPr>
            <a:normAutofit/>
          </a:bodyPr>
          <a:lstStyle/>
          <a:p>
            <a:r>
              <a:rPr lang="fr-CA" cap="none" dirty="0"/>
              <a:t>Introduction</a:t>
            </a:r>
            <a:endParaRPr lang="fr-CA" dirty="0"/>
          </a:p>
        </p:txBody>
      </p:sp>
      <p:sp>
        <p:nvSpPr>
          <p:cNvPr id="3" name="Content Placeholder 2">
            <a:extLst>
              <a:ext uri="{FF2B5EF4-FFF2-40B4-BE49-F238E27FC236}">
                <a16:creationId xmlns:a16="http://schemas.microsoft.com/office/drawing/2014/main" id="{EA862856-3130-864F-ADAF-8BC8806DBB2D}"/>
              </a:ext>
            </a:extLst>
          </p:cNvPr>
          <p:cNvSpPr>
            <a:spLocks noGrp="1"/>
          </p:cNvSpPr>
          <p:nvPr>
            <p:ph sz="quarter" idx="13"/>
          </p:nvPr>
        </p:nvSpPr>
        <p:spPr>
          <a:xfrm>
            <a:off x="1668928" y="1843590"/>
            <a:ext cx="9273392" cy="3618750"/>
          </a:xfrm>
        </p:spPr>
        <p:txBody>
          <a:bodyPr>
            <a:normAutofit/>
          </a:bodyPr>
          <a:lstStyle/>
          <a:p>
            <a:pPr lvl="1"/>
            <a:r>
              <a:rPr lang="fr-CA" dirty="0">
                <a:solidFill>
                  <a:srgbClr val="404040"/>
                </a:solidFill>
              </a:rPr>
              <a:t>Jeûne intermittent</a:t>
            </a:r>
          </a:p>
          <a:p>
            <a:pPr lvl="2"/>
            <a:r>
              <a:rPr lang="fr-CA" dirty="0">
                <a:solidFill>
                  <a:srgbClr val="404040"/>
                </a:solidFill>
              </a:rPr>
              <a:t>Jeûne à court terme (12-20h) suivie d’une période limitée dans le temps d’alimentation</a:t>
            </a:r>
          </a:p>
          <a:p>
            <a:pPr lvl="2"/>
            <a:r>
              <a:rPr lang="fr-CA" dirty="0">
                <a:solidFill>
                  <a:srgbClr val="404040"/>
                </a:solidFill>
              </a:rPr>
              <a:t>« </a:t>
            </a:r>
            <a:r>
              <a:rPr lang="fr-CA" dirty="0" err="1">
                <a:solidFill>
                  <a:srgbClr val="404040"/>
                </a:solidFill>
              </a:rPr>
              <a:t>Alternate</a:t>
            </a:r>
            <a:r>
              <a:rPr lang="fr-CA" dirty="0">
                <a:solidFill>
                  <a:srgbClr val="404040"/>
                </a:solidFill>
              </a:rPr>
              <a:t> </a:t>
            </a:r>
            <a:r>
              <a:rPr lang="fr-CA" dirty="0" err="1">
                <a:solidFill>
                  <a:srgbClr val="404040"/>
                </a:solidFill>
              </a:rPr>
              <a:t>day</a:t>
            </a:r>
            <a:r>
              <a:rPr lang="fr-CA" dirty="0">
                <a:solidFill>
                  <a:srgbClr val="404040"/>
                </a:solidFill>
              </a:rPr>
              <a:t> </a:t>
            </a:r>
            <a:r>
              <a:rPr lang="fr-CA" dirty="0" err="1">
                <a:solidFill>
                  <a:srgbClr val="404040"/>
                </a:solidFill>
              </a:rPr>
              <a:t>fasting</a:t>
            </a:r>
            <a:r>
              <a:rPr lang="fr-CA" dirty="0">
                <a:solidFill>
                  <a:srgbClr val="404040"/>
                </a:solidFill>
              </a:rPr>
              <a:t> (ADF) » soit une journée sur 2 avec une restriction de 300-600 calories/j</a:t>
            </a:r>
          </a:p>
          <a:p>
            <a:pPr lvl="2"/>
            <a:r>
              <a:rPr lang="fr-CA" dirty="0">
                <a:solidFill>
                  <a:srgbClr val="404040"/>
                </a:solidFill>
              </a:rPr>
              <a:t>« </a:t>
            </a:r>
            <a:r>
              <a:rPr lang="fr-CA" dirty="0" err="1">
                <a:solidFill>
                  <a:srgbClr val="404040"/>
                </a:solidFill>
              </a:rPr>
              <a:t>Modified</a:t>
            </a:r>
            <a:r>
              <a:rPr lang="fr-CA" dirty="0">
                <a:solidFill>
                  <a:srgbClr val="404040"/>
                </a:solidFill>
              </a:rPr>
              <a:t> </a:t>
            </a:r>
            <a:r>
              <a:rPr lang="fr-CA" dirty="0" err="1">
                <a:solidFill>
                  <a:srgbClr val="404040"/>
                </a:solidFill>
              </a:rPr>
              <a:t>alternate</a:t>
            </a:r>
            <a:r>
              <a:rPr lang="fr-CA" dirty="0">
                <a:solidFill>
                  <a:srgbClr val="404040"/>
                </a:solidFill>
              </a:rPr>
              <a:t> </a:t>
            </a:r>
            <a:r>
              <a:rPr lang="fr-CA" dirty="0" err="1">
                <a:solidFill>
                  <a:srgbClr val="404040"/>
                </a:solidFill>
              </a:rPr>
              <a:t>day</a:t>
            </a:r>
            <a:r>
              <a:rPr lang="fr-CA" dirty="0">
                <a:solidFill>
                  <a:srgbClr val="404040"/>
                </a:solidFill>
              </a:rPr>
              <a:t> </a:t>
            </a:r>
            <a:r>
              <a:rPr lang="fr-CA" dirty="0" err="1">
                <a:solidFill>
                  <a:srgbClr val="404040"/>
                </a:solidFill>
              </a:rPr>
              <a:t>fasting</a:t>
            </a:r>
            <a:r>
              <a:rPr lang="fr-CA" dirty="0">
                <a:solidFill>
                  <a:srgbClr val="404040"/>
                </a:solidFill>
              </a:rPr>
              <a:t> (MADF) »</a:t>
            </a:r>
          </a:p>
          <a:p>
            <a:pPr lvl="2"/>
            <a:r>
              <a:rPr lang="fr-CA" dirty="0">
                <a:solidFill>
                  <a:srgbClr val="404040"/>
                </a:solidFill>
              </a:rPr>
              <a:t>5:2 soit 1-2 jrs </a:t>
            </a:r>
            <a:r>
              <a:rPr lang="fr-CA" dirty="0" err="1">
                <a:solidFill>
                  <a:srgbClr val="404040"/>
                </a:solidFill>
              </a:rPr>
              <a:t>sem</a:t>
            </a:r>
            <a:r>
              <a:rPr lang="fr-CA" dirty="0">
                <a:solidFill>
                  <a:srgbClr val="404040"/>
                </a:solidFill>
              </a:rPr>
              <a:t> de jeûne avec kcal </a:t>
            </a:r>
            <a:r>
              <a:rPr lang="fr-CA" dirty="0" err="1">
                <a:solidFill>
                  <a:srgbClr val="404040"/>
                </a:solidFill>
              </a:rPr>
              <a:t>tot</a:t>
            </a:r>
            <a:r>
              <a:rPr lang="fr-CA" dirty="0">
                <a:solidFill>
                  <a:srgbClr val="404040"/>
                </a:solidFill>
              </a:rPr>
              <a:t> de 0-40% ou 0-600 kcal/jr suivi de 5 jrs diète usuelle</a:t>
            </a:r>
          </a:p>
          <a:p>
            <a:pPr lvl="1"/>
            <a:r>
              <a:rPr lang="fr-CA" dirty="0">
                <a:solidFill>
                  <a:srgbClr val="404040"/>
                </a:solidFill>
              </a:rPr>
              <a:t>Dyslipidémie (En 2012-2013, 38% des Canadiens de 18-79 ans selon statistiques Canada)</a:t>
            </a:r>
          </a:p>
          <a:p>
            <a:pPr lvl="2"/>
            <a:r>
              <a:rPr lang="fr-CA" dirty="0">
                <a:solidFill>
                  <a:srgbClr val="404040"/>
                </a:solidFill>
              </a:rPr>
              <a:t>Complication en lien avec l’obésité</a:t>
            </a:r>
          </a:p>
          <a:p>
            <a:pPr lvl="2"/>
            <a:r>
              <a:rPr lang="fr-CA" dirty="0">
                <a:solidFill>
                  <a:srgbClr val="404040"/>
                </a:solidFill>
              </a:rPr>
              <a:t>Potentiellement réversible par changement des HDV (perte de poids de 5-10%)</a:t>
            </a:r>
          </a:p>
          <a:p>
            <a:pPr lvl="1"/>
            <a:r>
              <a:rPr lang="fr-CA" dirty="0">
                <a:solidFill>
                  <a:srgbClr val="404040"/>
                </a:solidFill>
              </a:rPr>
              <a:t>Diète popularisée récemment </a:t>
            </a:r>
            <a:r>
              <a:rPr lang="fr-CA" dirty="0">
                <a:solidFill>
                  <a:srgbClr val="404040"/>
                </a:solidFill>
                <a:sym typeface="Wingdings" pitchFamily="2" charset="2"/>
              </a:rPr>
              <a:t> </a:t>
            </a:r>
            <a:r>
              <a:rPr lang="fr-CA" dirty="0">
                <a:solidFill>
                  <a:srgbClr val="404040"/>
                </a:solidFill>
              </a:rPr>
              <a:t>Flexibilité d’inclusion dans nos horaires quotidiens</a:t>
            </a:r>
          </a:p>
          <a:p>
            <a:pPr lvl="1"/>
            <a:endParaRPr lang="fr-CA" dirty="0">
              <a:solidFill>
                <a:srgbClr val="404040"/>
              </a:solidFill>
            </a:endParaRPr>
          </a:p>
        </p:txBody>
      </p:sp>
    </p:spTree>
    <p:extLst>
      <p:ext uri="{BB962C8B-B14F-4D97-AF65-F5344CB8AC3E}">
        <p14:creationId xmlns:p14="http://schemas.microsoft.com/office/powerpoint/2010/main" val="348174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50084B-85AD-8B4C-BD92-D5E24464B5C6}"/>
              </a:ext>
            </a:extLst>
          </p:cNvPr>
          <p:cNvSpPr>
            <a:spLocks noGrp="1"/>
          </p:cNvSpPr>
          <p:nvPr>
            <p:ph type="title"/>
          </p:nvPr>
        </p:nvSpPr>
        <p:spPr>
          <a:xfrm>
            <a:off x="2231136" y="467418"/>
            <a:ext cx="7729728" cy="1188720"/>
          </a:xfrm>
          <a:solidFill>
            <a:srgbClr val="FFFFFF"/>
          </a:solidFill>
        </p:spPr>
        <p:txBody>
          <a:bodyPr>
            <a:normAutofit/>
          </a:bodyPr>
          <a:lstStyle/>
          <a:p>
            <a:r>
              <a:rPr lang="fr-CA" cap="none" dirty="0"/>
              <a:t>Introduction (suite)</a:t>
            </a:r>
          </a:p>
        </p:txBody>
      </p:sp>
      <p:sp>
        <p:nvSpPr>
          <p:cNvPr id="3" name="Content Placeholder 2">
            <a:extLst>
              <a:ext uri="{FF2B5EF4-FFF2-40B4-BE49-F238E27FC236}">
                <a16:creationId xmlns:a16="http://schemas.microsoft.com/office/drawing/2014/main" id="{B7BFCE22-3424-E549-BFB3-0E06FA8C0F8D}"/>
              </a:ext>
            </a:extLst>
          </p:cNvPr>
          <p:cNvSpPr>
            <a:spLocks noGrp="1"/>
          </p:cNvSpPr>
          <p:nvPr>
            <p:ph sz="quarter" idx="13"/>
          </p:nvPr>
        </p:nvSpPr>
        <p:spPr>
          <a:xfrm>
            <a:off x="1706062" y="2291261"/>
            <a:ext cx="9056876" cy="3105197"/>
          </a:xfrm>
        </p:spPr>
        <p:txBody>
          <a:bodyPr>
            <a:normAutofit/>
          </a:bodyPr>
          <a:lstStyle/>
          <a:p>
            <a:r>
              <a:rPr lang="fr-FR" dirty="0"/>
              <a:t>Quel est l’impact du jeûne intermittent sur le profil lipidique des adultes ?</a:t>
            </a:r>
            <a:endParaRPr lang="fr-CA" dirty="0">
              <a:solidFill>
                <a:srgbClr val="404040"/>
              </a:solidFill>
            </a:endParaRPr>
          </a:p>
          <a:p>
            <a:r>
              <a:rPr lang="fr-FR" b="1" dirty="0"/>
              <a:t>PICO</a:t>
            </a:r>
            <a:endParaRPr lang="en-CA" dirty="0"/>
          </a:p>
          <a:p>
            <a:pPr lvl="1"/>
            <a:r>
              <a:rPr lang="fr-FR" sz="1800" u="sng" dirty="0"/>
              <a:t>Population</a:t>
            </a:r>
            <a:r>
              <a:rPr lang="fr-FR" sz="1800" b="1" dirty="0"/>
              <a:t> : </a:t>
            </a:r>
            <a:r>
              <a:rPr lang="fr-FR" sz="1800" dirty="0"/>
              <a:t>Adultes</a:t>
            </a:r>
            <a:endParaRPr lang="en-CA" sz="1800" dirty="0"/>
          </a:p>
          <a:p>
            <a:pPr lvl="1"/>
            <a:r>
              <a:rPr lang="fr-FR" sz="1800" u="sng" dirty="0"/>
              <a:t>Intervention</a:t>
            </a:r>
            <a:r>
              <a:rPr lang="fr-FR" sz="1800" b="1" dirty="0"/>
              <a:t> : </a:t>
            </a:r>
            <a:r>
              <a:rPr lang="fr-FR" sz="1800" dirty="0"/>
              <a:t>diète restrictive dans le temps </a:t>
            </a:r>
            <a:endParaRPr lang="en-CA" sz="1800" dirty="0"/>
          </a:p>
          <a:p>
            <a:pPr lvl="1"/>
            <a:r>
              <a:rPr lang="fr-FR" sz="1800" u="sng" dirty="0"/>
              <a:t>Comparaison</a:t>
            </a:r>
            <a:r>
              <a:rPr lang="fr-FR" sz="1800" b="1" dirty="0"/>
              <a:t> : </a:t>
            </a:r>
            <a:r>
              <a:rPr lang="fr-FR" sz="1800" dirty="0"/>
              <a:t>diète standard non restrictive dans le temps </a:t>
            </a:r>
            <a:endParaRPr lang="en-CA" sz="1800" dirty="0"/>
          </a:p>
          <a:p>
            <a:pPr lvl="1"/>
            <a:r>
              <a:rPr lang="fr-FR" sz="1800" u="sng" dirty="0"/>
              <a:t>Issue primaire</a:t>
            </a:r>
            <a:r>
              <a:rPr lang="fr-FR" sz="1800" b="1" dirty="0"/>
              <a:t> : </a:t>
            </a:r>
            <a:r>
              <a:rPr lang="fr-FR" sz="1800" dirty="0"/>
              <a:t>impact sur le profil lipidique</a:t>
            </a:r>
            <a:endParaRPr lang="en-CA" sz="1800" dirty="0"/>
          </a:p>
        </p:txBody>
      </p:sp>
    </p:spTree>
    <p:extLst>
      <p:ext uri="{BB962C8B-B14F-4D97-AF65-F5344CB8AC3E}">
        <p14:creationId xmlns:p14="http://schemas.microsoft.com/office/powerpoint/2010/main" val="2616089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8184B-FF5C-0446-9A00-A6AB89093099}"/>
              </a:ext>
            </a:extLst>
          </p:cNvPr>
          <p:cNvSpPr>
            <a:spLocks noGrp="1"/>
          </p:cNvSpPr>
          <p:nvPr>
            <p:ph type="title"/>
          </p:nvPr>
        </p:nvSpPr>
        <p:spPr>
          <a:xfrm>
            <a:off x="643468" y="820010"/>
            <a:ext cx="3332184" cy="1724407"/>
          </a:xfrm>
          <a:noFill/>
          <a:ln>
            <a:solidFill>
              <a:schemeClr val="bg1"/>
            </a:solidFill>
          </a:ln>
        </p:spPr>
        <p:txBody>
          <a:bodyPr vert="horz" lIns="274320" tIns="182880" rIns="274320" bIns="182880" rtlCol="0" anchor="ctr" anchorCtr="1">
            <a:normAutofit/>
          </a:bodyPr>
          <a:lstStyle/>
          <a:p>
            <a:r>
              <a:rPr lang="fr-CA" sz="2400" cap="none" dirty="0">
                <a:solidFill>
                  <a:schemeClr val="bg1"/>
                </a:solidFill>
              </a:rPr>
              <a:t>Méthodologie</a:t>
            </a:r>
          </a:p>
        </p:txBody>
      </p:sp>
      <p:pic>
        <p:nvPicPr>
          <p:cNvPr id="5" name="Content Placeholder 4" descr="Diagram&#10;&#10;Description automatically generated">
            <a:extLst>
              <a:ext uri="{FF2B5EF4-FFF2-40B4-BE49-F238E27FC236}">
                <a16:creationId xmlns:a16="http://schemas.microsoft.com/office/drawing/2014/main" id="{3AE75805-4CFD-A145-A568-58D88A73E7D8}"/>
              </a:ext>
            </a:extLst>
          </p:cNvPr>
          <p:cNvPicPr>
            <a:picLocks noGrp="1" noChangeAspect="1"/>
          </p:cNvPicPr>
          <p:nvPr>
            <p:ph sz="quarter" idx="13"/>
          </p:nvPr>
        </p:nvPicPr>
        <p:blipFill>
          <a:blip r:embed="rId2"/>
          <a:stretch>
            <a:fillRect/>
          </a:stretch>
        </p:blipFill>
        <p:spPr>
          <a:xfrm>
            <a:off x="4654296" y="441501"/>
            <a:ext cx="7537704" cy="5860561"/>
          </a:xfrm>
          <a:prstGeom prst="rect">
            <a:avLst/>
          </a:prstGeom>
        </p:spPr>
      </p:pic>
      <p:sp>
        <p:nvSpPr>
          <p:cNvPr id="11" name="Content Placeholder 2">
            <a:extLst>
              <a:ext uri="{FF2B5EF4-FFF2-40B4-BE49-F238E27FC236}">
                <a16:creationId xmlns:a16="http://schemas.microsoft.com/office/drawing/2014/main" id="{A9F8E876-6595-DC48-90DE-CD85FC0BEE95}"/>
              </a:ext>
            </a:extLst>
          </p:cNvPr>
          <p:cNvSpPr txBox="1">
            <a:spLocks/>
          </p:cNvSpPr>
          <p:nvPr/>
        </p:nvSpPr>
        <p:spPr>
          <a:xfrm>
            <a:off x="643468" y="2638044"/>
            <a:ext cx="3363974" cy="341562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fr-CA" dirty="0">
                <a:solidFill>
                  <a:schemeClr val="bg1"/>
                </a:solidFill>
              </a:rPr>
              <a:t>Recherche débutée sur </a:t>
            </a:r>
            <a:r>
              <a:rPr lang="fr-CA" dirty="0" err="1">
                <a:solidFill>
                  <a:schemeClr val="bg1"/>
                </a:solidFill>
              </a:rPr>
              <a:t>Pubmed</a:t>
            </a:r>
            <a:r>
              <a:rPr lang="fr-CA" dirty="0">
                <a:solidFill>
                  <a:schemeClr val="bg1"/>
                </a:solidFill>
              </a:rPr>
              <a:t> avec les onglets:</a:t>
            </a:r>
          </a:p>
          <a:p>
            <a:pPr lvl="1"/>
            <a:r>
              <a:rPr lang="fr-CA" dirty="0">
                <a:solidFill>
                  <a:schemeClr val="bg1"/>
                </a:solidFill>
              </a:rPr>
              <a:t>Revue</a:t>
            </a:r>
          </a:p>
          <a:p>
            <a:pPr lvl="1"/>
            <a:r>
              <a:rPr lang="fr-CA" dirty="0">
                <a:solidFill>
                  <a:schemeClr val="bg1"/>
                </a:solidFill>
              </a:rPr>
              <a:t>ERC</a:t>
            </a:r>
          </a:p>
          <a:p>
            <a:pPr lvl="1"/>
            <a:r>
              <a:rPr lang="fr-CA" dirty="0">
                <a:solidFill>
                  <a:schemeClr val="bg1"/>
                </a:solidFill>
              </a:rPr>
              <a:t>revue systématique</a:t>
            </a:r>
          </a:p>
          <a:p>
            <a:pPr lvl="1"/>
            <a:r>
              <a:rPr lang="fr-CA" dirty="0">
                <a:solidFill>
                  <a:schemeClr val="bg1"/>
                </a:solidFill>
              </a:rPr>
              <a:t>méta-analyse</a:t>
            </a:r>
          </a:p>
          <a:p>
            <a:endParaRPr lang="fr-CA" dirty="0">
              <a:solidFill>
                <a:schemeClr val="bg1"/>
              </a:solidFill>
            </a:endParaRPr>
          </a:p>
          <a:p>
            <a:endParaRPr lang="fr-CA" dirty="0">
              <a:solidFill>
                <a:schemeClr val="bg1"/>
              </a:solidFill>
            </a:endParaRPr>
          </a:p>
          <a:p>
            <a:pPr lvl="1"/>
            <a:endParaRPr lang="fr-CA" dirty="0">
              <a:solidFill>
                <a:schemeClr val="bg1"/>
              </a:solidFill>
            </a:endParaRPr>
          </a:p>
        </p:txBody>
      </p:sp>
    </p:spTree>
    <p:extLst>
      <p:ext uri="{BB962C8B-B14F-4D97-AF65-F5344CB8AC3E}">
        <p14:creationId xmlns:p14="http://schemas.microsoft.com/office/powerpoint/2010/main" val="109416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8184B-FF5C-0446-9A00-A6AB89093099}"/>
              </a:ext>
            </a:extLst>
          </p:cNvPr>
          <p:cNvSpPr>
            <a:spLocks noGrp="1"/>
          </p:cNvSpPr>
          <p:nvPr>
            <p:ph type="title"/>
          </p:nvPr>
        </p:nvSpPr>
        <p:spPr>
          <a:xfrm>
            <a:off x="643468" y="820010"/>
            <a:ext cx="3332184" cy="1724407"/>
          </a:xfrm>
          <a:noFill/>
          <a:ln>
            <a:solidFill>
              <a:schemeClr val="bg1"/>
            </a:solidFill>
          </a:ln>
        </p:spPr>
        <p:txBody>
          <a:bodyPr vert="horz" lIns="274320" tIns="182880" rIns="274320" bIns="182880" rtlCol="0" anchor="ctr" anchorCtr="1">
            <a:normAutofit/>
          </a:bodyPr>
          <a:lstStyle/>
          <a:p>
            <a:r>
              <a:rPr lang="fr-CA" sz="2400" cap="none" dirty="0">
                <a:solidFill>
                  <a:schemeClr val="bg1"/>
                </a:solidFill>
              </a:rPr>
              <a:t>Méthodologie (suite)</a:t>
            </a:r>
          </a:p>
        </p:txBody>
      </p:sp>
      <p:pic>
        <p:nvPicPr>
          <p:cNvPr id="7" name="Content Placeholder 6" descr="Diagram&#10;&#10;Description automatically generated">
            <a:extLst>
              <a:ext uri="{FF2B5EF4-FFF2-40B4-BE49-F238E27FC236}">
                <a16:creationId xmlns:a16="http://schemas.microsoft.com/office/drawing/2014/main" id="{B58E04A0-23A0-714F-B15C-860214AED96C}"/>
              </a:ext>
            </a:extLst>
          </p:cNvPr>
          <p:cNvPicPr>
            <a:picLocks noGrp="1" noChangeAspect="1"/>
          </p:cNvPicPr>
          <p:nvPr>
            <p:ph sz="quarter" idx="13"/>
          </p:nvPr>
        </p:nvPicPr>
        <p:blipFill>
          <a:blip r:embed="rId2"/>
          <a:stretch>
            <a:fillRect/>
          </a:stretch>
        </p:blipFill>
        <p:spPr>
          <a:xfrm>
            <a:off x="4704523" y="39219"/>
            <a:ext cx="7076660" cy="5050694"/>
          </a:xfrm>
        </p:spPr>
      </p:pic>
      <p:sp>
        <p:nvSpPr>
          <p:cNvPr id="8" name="TextBox 7">
            <a:extLst>
              <a:ext uri="{FF2B5EF4-FFF2-40B4-BE49-F238E27FC236}">
                <a16:creationId xmlns:a16="http://schemas.microsoft.com/office/drawing/2014/main" id="{0A75FE3C-3805-F34B-AA96-D22DD4E700E7}"/>
              </a:ext>
            </a:extLst>
          </p:cNvPr>
          <p:cNvSpPr txBox="1"/>
          <p:nvPr/>
        </p:nvSpPr>
        <p:spPr>
          <a:xfrm>
            <a:off x="4704523" y="5089913"/>
            <a:ext cx="7368209" cy="1600438"/>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fr-CA" sz="1600" dirty="0"/>
              <a:t>50 articles rejetés car 1 revue de méta-analyses récente du </a:t>
            </a:r>
            <a:r>
              <a:rPr lang="fr-CA" sz="1600" b="1" dirty="0"/>
              <a:t>01/12/2021</a:t>
            </a:r>
          </a:p>
          <a:p>
            <a:pPr marL="742950" lvl="1" indent="-285750">
              <a:buClr>
                <a:schemeClr val="accent2"/>
              </a:buClr>
              <a:buFont typeface="Arial" panose="020B0604020202020204" pitchFamily="34" charset="0"/>
              <a:buChar char="•"/>
            </a:pPr>
            <a:r>
              <a:rPr lang="fr-CA" sz="1600" dirty="0"/>
              <a:t>Incluait toutes les méta-analyses sur mon sujet jusqu’au </a:t>
            </a:r>
            <a:r>
              <a:rPr lang="fr-CA" sz="1600" b="1" dirty="0"/>
              <a:t>12/01/2021</a:t>
            </a:r>
          </a:p>
          <a:p>
            <a:pPr marL="742950" lvl="1" indent="-285750">
              <a:buClr>
                <a:schemeClr val="accent2"/>
              </a:buClr>
              <a:buFont typeface="Arial" panose="020B0604020202020204" pitchFamily="34" charset="0"/>
              <a:buChar char="•"/>
            </a:pPr>
            <a:endParaRPr lang="fr-CA" sz="1600" b="1" dirty="0"/>
          </a:p>
          <a:p>
            <a:pPr marL="285750" indent="-285750">
              <a:buClr>
                <a:schemeClr val="accent2"/>
              </a:buClr>
              <a:buFont typeface="Arial" panose="020B0604020202020204" pitchFamily="34" charset="0"/>
              <a:buChar char="•"/>
            </a:pPr>
            <a:r>
              <a:rPr lang="fr-FR" sz="1600" dirty="0"/>
              <a:t>2 études sur 3 rejetées de la recherche précédente, car une méta-analyse incluse dans la revue + un article avant la date du 01/12/2021</a:t>
            </a:r>
            <a:endParaRPr lang="en-CA" sz="1600" dirty="0"/>
          </a:p>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403640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8184B-FF5C-0446-9A00-A6AB89093099}"/>
              </a:ext>
            </a:extLst>
          </p:cNvPr>
          <p:cNvSpPr>
            <a:spLocks noGrp="1"/>
          </p:cNvSpPr>
          <p:nvPr>
            <p:ph type="title"/>
          </p:nvPr>
        </p:nvSpPr>
        <p:spPr>
          <a:xfrm>
            <a:off x="643468" y="820010"/>
            <a:ext cx="3332184" cy="1724407"/>
          </a:xfrm>
          <a:noFill/>
          <a:ln>
            <a:solidFill>
              <a:schemeClr val="bg1"/>
            </a:solidFill>
          </a:ln>
        </p:spPr>
        <p:txBody>
          <a:bodyPr vert="horz" lIns="274320" tIns="182880" rIns="274320" bIns="182880" rtlCol="0" anchor="ctr" anchorCtr="1">
            <a:normAutofit/>
          </a:bodyPr>
          <a:lstStyle/>
          <a:p>
            <a:r>
              <a:rPr lang="fr-CA" sz="2400" cap="none" dirty="0">
                <a:solidFill>
                  <a:schemeClr val="bg1"/>
                </a:solidFill>
              </a:rPr>
              <a:t>Méthodologie (suite)</a:t>
            </a:r>
          </a:p>
        </p:txBody>
      </p:sp>
      <p:sp>
        <p:nvSpPr>
          <p:cNvPr id="4" name="Content Placeholder 3">
            <a:extLst>
              <a:ext uri="{FF2B5EF4-FFF2-40B4-BE49-F238E27FC236}">
                <a16:creationId xmlns:a16="http://schemas.microsoft.com/office/drawing/2014/main" id="{091B7D88-0FD7-E446-A96C-69C64E59B940}"/>
              </a:ext>
            </a:extLst>
          </p:cNvPr>
          <p:cNvSpPr>
            <a:spLocks noGrp="1"/>
          </p:cNvSpPr>
          <p:nvPr>
            <p:ph sz="quarter" idx="13"/>
          </p:nvPr>
        </p:nvSpPr>
        <p:spPr>
          <a:xfrm>
            <a:off x="4717774" y="225288"/>
            <a:ext cx="7368209" cy="6632712"/>
          </a:xfrm>
        </p:spPr>
        <p:txBody>
          <a:bodyPr>
            <a:normAutofit/>
          </a:bodyPr>
          <a:lstStyle/>
          <a:p>
            <a:r>
              <a:rPr lang="fr-FR" sz="1900" dirty="0">
                <a:solidFill>
                  <a:schemeClr val="tx1"/>
                </a:solidFill>
              </a:rPr>
              <a:t>Date de publication à partir de 12 janvier 2021 avec les combinaisons suivantes: </a:t>
            </a:r>
            <a:endParaRPr lang="en-CA" sz="1900" dirty="0">
              <a:solidFill>
                <a:schemeClr val="tx1"/>
              </a:solidFill>
            </a:endParaRPr>
          </a:p>
          <a:p>
            <a:pPr lvl="1"/>
            <a:r>
              <a:rPr lang="en-CA" sz="1500" dirty="0">
                <a:solidFill>
                  <a:schemeClr val="tx1"/>
                </a:solidFill>
              </a:rPr>
              <a:t>« intermittent fasting » « lipid profile » adult</a:t>
            </a:r>
          </a:p>
          <a:p>
            <a:pPr lvl="1"/>
            <a:r>
              <a:rPr lang="fr-FR" sz="1500" dirty="0">
                <a:solidFill>
                  <a:schemeClr val="tx1"/>
                </a:solidFill>
              </a:rPr>
              <a:t>« intermittent </a:t>
            </a:r>
            <a:r>
              <a:rPr lang="fr-FR" sz="1500" dirty="0" err="1">
                <a:solidFill>
                  <a:schemeClr val="tx1"/>
                </a:solidFill>
              </a:rPr>
              <a:t>fasting</a:t>
            </a:r>
            <a:r>
              <a:rPr lang="fr-FR" sz="1500" dirty="0">
                <a:solidFill>
                  <a:schemeClr val="tx1"/>
                </a:solidFill>
              </a:rPr>
              <a:t> » « </a:t>
            </a:r>
            <a:r>
              <a:rPr lang="fr-FR" sz="1500" dirty="0" err="1">
                <a:solidFill>
                  <a:schemeClr val="tx1"/>
                </a:solidFill>
              </a:rPr>
              <a:t>dyslipidemia</a:t>
            </a:r>
            <a:r>
              <a:rPr lang="fr-FR" sz="1500" dirty="0">
                <a:solidFill>
                  <a:schemeClr val="tx1"/>
                </a:solidFill>
              </a:rPr>
              <a:t> » </a:t>
            </a:r>
            <a:r>
              <a:rPr lang="fr-FR" sz="1500" dirty="0" err="1">
                <a:solidFill>
                  <a:schemeClr val="tx1"/>
                </a:solidFill>
              </a:rPr>
              <a:t>adult</a:t>
            </a:r>
            <a:endParaRPr lang="en-CA" sz="1500" dirty="0">
              <a:solidFill>
                <a:schemeClr val="tx1"/>
              </a:solidFill>
            </a:endParaRPr>
          </a:p>
          <a:p>
            <a:pPr lvl="1"/>
            <a:r>
              <a:rPr lang="fr-FR" sz="1500" dirty="0">
                <a:solidFill>
                  <a:schemeClr val="tx1"/>
                </a:solidFill>
              </a:rPr>
              <a:t>« intermittent </a:t>
            </a:r>
            <a:r>
              <a:rPr lang="fr-FR" sz="1500" dirty="0" err="1">
                <a:solidFill>
                  <a:schemeClr val="tx1"/>
                </a:solidFill>
              </a:rPr>
              <a:t>fasting</a:t>
            </a:r>
            <a:r>
              <a:rPr lang="fr-FR" sz="1500" dirty="0">
                <a:solidFill>
                  <a:schemeClr val="tx1"/>
                </a:solidFill>
              </a:rPr>
              <a:t> » « </a:t>
            </a:r>
            <a:r>
              <a:rPr lang="fr-FR" sz="1500" dirty="0" err="1">
                <a:solidFill>
                  <a:schemeClr val="tx1"/>
                </a:solidFill>
              </a:rPr>
              <a:t>obesity</a:t>
            </a:r>
            <a:r>
              <a:rPr lang="fr-FR" sz="1500" dirty="0">
                <a:solidFill>
                  <a:schemeClr val="tx1"/>
                </a:solidFill>
              </a:rPr>
              <a:t> » </a:t>
            </a:r>
            <a:r>
              <a:rPr lang="fr-FR" sz="1500" dirty="0" err="1">
                <a:solidFill>
                  <a:schemeClr val="tx1"/>
                </a:solidFill>
              </a:rPr>
              <a:t>adult</a:t>
            </a:r>
            <a:endParaRPr lang="en-CA" sz="1500" dirty="0">
              <a:solidFill>
                <a:schemeClr val="tx1"/>
              </a:solidFill>
            </a:endParaRPr>
          </a:p>
          <a:p>
            <a:pPr lvl="1"/>
            <a:r>
              <a:rPr lang="fr-FR" sz="1500" dirty="0">
                <a:solidFill>
                  <a:schemeClr val="tx1"/>
                </a:solidFill>
              </a:rPr>
              <a:t>« intermittent </a:t>
            </a:r>
            <a:r>
              <a:rPr lang="fr-FR" sz="1500" dirty="0" err="1">
                <a:solidFill>
                  <a:schemeClr val="tx1"/>
                </a:solidFill>
              </a:rPr>
              <a:t>fasting</a:t>
            </a:r>
            <a:r>
              <a:rPr lang="fr-FR" sz="1500" dirty="0">
                <a:solidFill>
                  <a:schemeClr val="tx1"/>
                </a:solidFill>
              </a:rPr>
              <a:t> » « </a:t>
            </a:r>
            <a:r>
              <a:rPr lang="fr-FR" sz="1500" dirty="0" err="1">
                <a:solidFill>
                  <a:schemeClr val="tx1"/>
                </a:solidFill>
              </a:rPr>
              <a:t>cholesterol</a:t>
            </a:r>
            <a:r>
              <a:rPr lang="fr-FR" sz="1500" dirty="0">
                <a:solidFill>
                  <a:schemeClr val="tx1"/>
                </a:solidFill>
              </a:rPr>
              <a:t> » </a:t>
            </a:r>
            <a:r>
              <a:rPr lang="fr-FR" sz="1500" dirty="0" err="1">
                <a:solidFill>
                  <a:schemeClr val="tx1"/>
                </a:solidFill>
              </a:rPr>
              <a:t>adult</a:t>
            </a:r>
            <a:endParaRPr lang="en-CA" sz="1500" dirty="0">
              <a:solidFill>
                <a:schemeClr val="tx1"/>
              </a:solidFill>
            </a:endParaRPr>
          </a:p>
          <a:p>
            <a:pPr lvl="1"/>
            <a:r>
              <a:rPr lang="fr-FR" sz="1500" dirty="0">
                <a:solidFill>
                  <a:schemeClr val="tx1"/>
                </a:solidFill>
              </a:rPr>
              <a:t>« intermittent </a:t>
            </a:r>
            <a:r>
              <a:rPr lang="fr-FR" sz="1500" dirty="0" err="1">
                <a:solidFill>
                  <a:schemeClr val="tx1"/>
                </a:solidFill>
              </a:rPr>
              <a:t>fasting</a:t>
            </a:r>
            <a:r>
              <a:rPr lang="fr-FR" sz="1500" dirty="0">
                <a:solidFill>
                  <a:schemeClr val="tx1"/>
                </a:solidFill>
              </a:rPr>
              <a:t> » « </a:t>
            </a:r>
            <a:r>
              <a:rPr lang="fr-FR" sz="1500" dirty="0" err="1">
                <a:solidFill>
                  <a:schemeClr val="tx1"/>
                </a:solidFill>
              </a:rPr>
              <a:t>metabolic</a:t>
            </a:r>
            <a:r>
              <a:rPr lang="fr-FR" sz="1500" dirty="0">
                <a:solidFill>
                  <a:schemeClr val="tx1"/>
                </a:solidFill>
              </a:rPr>
              <a:t> » </a:t>
            </a:r>
            <a:r>
              <a:rPr lang="fr-FR" sz="1500" dirty="0" err="1">
                <a:solidFill>
                  <a:schemeClr val="tx1"/>
                </a:solidFill>
              </a:rPr>
              <a:t>adult</a:t>
            </a:r>
            <a:endParaRPr lang="en-CA" sz="1500" dirty="0">
              <a:solidFill>
                <a:schemeClr val="tx1"/>
              </a:solidFill>
            </a:endParaRPr>
          </a:p>
          <a:p>
            <a:pPr lvl="1"/>
            <a:r>
              <a:rPr lang="fr-FR" sz="1500" dirty="0">
                <a:solidFill>
                  <a:schemeClr val="tx1"/>
                </a:solidFill>
              </a:rPr>
              <a:t>«</a:t>
            </a:r>
            <a:r>
              <a:rPr lang="en-CA" sz="1500" dirty="0">
                <a:solidFill>
                  <a:schemeClr val="tx1"/>
                </a:solidFill>
              </a:rPr>
              <a:t> intermittent fasting » « metabolic syndrome » adult</a:t>
            </a:r>
          </a:p>
          <a:p>
            <a:pPr lvl="1"/>
            <a:r>
              <a:rPr lang="en-CA" sz="1500" dirty="0">
                <a:solidFill>
                  <a:schemeClr val="tx1"/>
                </a:solidFill>
              </a:rPr>
              <a:t>Intermittent fasting, lipid profile, adult</a:t>
            </a:r>
          </a:p>
          <a:p>
            <a:pPr lvl="1"/>
            <a:r>
              <a:rPr lang="en-CA" sz="1500" dirty="0">
                <a:solidFill>
                  <a:schemeClr val="tx1"/>
                </a:solidFill>
              </a:rPr>
              <a:t>Intermittent fasting, lipid profile</a:t>
            </a:r>
          </a:p>
          <a:p>
            <a:pPr lvl="1"/>
            <a:r>
              <a:rPr lang="en-CA" sz="1500" dirty="0">
                <a:solidFill>
                  <a:schemeClr val="tx1"/>
                </a:solidFill>
              </a:rPr>
              <a:t>Intermittent fasting, obesity, adult</a:t>
            </a:r>
          </a:p>
          <a:p>
            <a:pPr lvl="1"/>
            <a:r>
              <a:rPr lang="en-CA" sz="1500" dirty="0">
                <a:solidFill>
                  <a:schemeClr val="tx1"/>
                </a:solidFill>
              </a:rPr>
              <a:t>Intermittent fasting, obesity</a:t>
            </a:r>
          </a:p>
          <a:p>
            <a:pPr lvl="1"/>
            <a:r>
              <a:rPr lang="en-CA" sz="1500" dirty="0">
                <a:solidFill>
                  <a:schemeClr val="tx1"/>
                </a:solidFill>
              </a:rPr>
              <a:t>Intermittent fasting, cholesterol, adult</a:t>
            </a:r>
          </a:p>
          <a:p>
            <a:pPr lvl="1"/>
            <a:r>
              <a:rPr lang="en-CA" sz="1500" dirty="0">
                <a:solidFill>
                  <a:schemeClr val="tx1"/>
                </a:solidFill>
              </a:rPr>
              <a:t>Intermittent fasting, cholesterol</a:t>
            </a:r>
          </a:p>
          <a:p>
            <a:pPr lvl="1"/>
            <a:r>
              <a:rPr lang="fr-FR" sz="1500" dirty="0">
                <a:solidFill>
                  <a:schemeClr val="tx1"/>
                </a:solidFill>
              </a:rPr>
              <a:t>« </a:t>
            </a:r>
            <a:r>
              <a:rPr lang="en-CA" sz="1500" dirty="0">
                <a:solidFill>
                  <a:schemeClr val="tx1"/>
                </a:solidFill>
              </a:rPr>
              <a:t>Intermittent energy restriction </a:t>
            </a:r>
            <a:r>
              <a:rPr lang="fr-FR" sz="1500" dirty="0">
                <a:solidFill>
                  <a:schemeClr val="tx1"/>
                </a:solidFill>
              </a:rPr>
              <a:t>» « </a:t>
            </a:r>
            <a:r>
              <a:rPr lang="en-CA" sz="1500" dirty="0">
                <a:solidFill>
                  <a:schemeClr val="tx1"/>
                </a:solidFill>
              </a:rPr>
              <a:t>lipid profile </a:t>
            </a:r>
            <a:r>
              <a:rPr lang="fr-FR" sz="1500" dirty="0">
                <a:solidFill>
                  <a:schemeClr val="tx1"/>
                </a:solidFill>
              </a:rPr>
              <a:t>»</a:t>
            </a:r>
            <a:r>
              <a:rPr lang="en-CA" sz="1500" dirty="0">
                <a:solidFill>
                  <a:schemeClr val="tx1"/>
                </a:solidFill>
              </a:rPr>
              <a:t> adult</a:t>
            </a:r>
          </a:p>
          <a:p>
            <a:pPr lvl="1"/>
            <a:r>
              <a:rPr lang="fr-FR" sz="1500" dirty="0">
                <a:solidFill>
                  <a:schemeClr val="tx1"/>
                </a:solidFill>
              </a:rPr>
              <a:t>« </a:t>
            </a:r>
            <a:r>
              <a:rPr lang="en-CA" sz="1500" dirty="0">
                <a:solidFill>
                  <a:schemeClr val="tx1"/>
                </a:solidFill>
              </a:rPr>
              <a:t>Intermittent energy restriction </a:t>
            </a:r>
            <a:r>
              <a:rPr lang="fr-FR" sz="1500" dirty="0">
                <a:solidFill>
                  <a:schemeClr val="tx1"/>
                </a:solidFill>
              </a:rPr>
              <a:t>» « </a:t>
            </a:r>
            <a:r>
              <a:rPr lang="en-CA" sz="1500" dirty="0">
                <a:solidFill>
                  <a:schemeClr val="tx1"/>
                </a:solidFill>
              </a:rPr>
              <a:t>lipid profile </a:t>
            </a:r>
            <a:r>
              <a:rPr lang="fr-FR" sz="1500" dirty="0">
                <a:solidFill>
                  <a:schemeClr val="tx1"/>
                </a:solidFill>
              </a:rPr>
              <a:t>»</a:t>
            </a:r>
            <a:endParaRPr lang="en-CA" sz="1500" dirty="0">
              <a:solidFill>
                <a:schemeClr val="tx1"/>
              </a:solidFill>
            </a:endParaRPr>
          </a:p>
          <a:p>
            <a:pPr lvl="1"/>
            <a:r>
              <a:rPr lang="en-CA" sz="1500" dirty="0">
                <a:solidFill>
                  <a:schemeClr val="tx1"/>
                </a:solidFill>
              </a:rPr>
              <a:t>« Intermittent energy restriction » « obesity » adult</a:t>
            </a:r>
          </a:p>
          <a:p>
            <a:pPr lvl="1"/>
            <a:r>
              <a:rPr lang="fr-FR" sz="1500" dirty="0">
                <a:solidFill>
                  <a:schemeClr val="tx1"/>
                </a:solidFill>
              </a:rPr>
              <a:t>« </a:t>
            </a:r>
            <a:r>
              <a:rPr lang="en-CA" sz="1500" dirty="0">
                <a:solidFill>
                  <a:schemeClr val="tx1"/>
                </a:solidFill>
              </a:rPr>
              <a:t>Intermittent energy restriction </a:t>
            </a:r>
            <a:r>
              <a:rPr lang="fr-FR" sz="1500" dirty="0">
                <a:solidFill>
                  <a:schemeClr val="tx1"/>
                </a:solidFill>
              </a:rPr>
              <a:t>» « </a:t>
            </a:r>
            <a:r>
              <a:rPr lang="en-CA" sz="1500" dirty="0">
                <a:solidFill>
                  <a:schemeClr val="tx1"/>
                </a:solidFill>
              </a:rPr>
              <a:t>obesity </a:t>
            </a:r>
            <a:r>
              <a:rPr lang="fr-FR" sz="1500" dirty="0">
                <a:solidFill>
                  <a:schemeClr val="tx1"/>
                </a:solidFill>
              </a:rPr>
              <a:t>» </a:t>
            </a:r>
            <a:endParaRPr lang="en-CA" sz="1500" dirty="0">
              <a:solidFill>
                <a:schemeClr val="tx1"/>
              </a:solidFill>
            </a:endParaRPr>
          </a:p>
          <a:p>
            <a:endParaRPr lang="fr-CA" dirty="0"/>
          </a:p>
        </p:txBody>
      </p:sp>
    </p:spTree>
    <p:extLst>
      <p:ext uri="{BB962C8B-B14F-4D97-AF65-F5344CB8AC3E}">
        <p14:creationId xmlns:p14="http://schemas.microsoft.com/office/powerpoint/2010/main" val="246258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E9CE09-D2D2-6C40-9D98-055D0ED4E355}"/>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fr-CA" sz="3200" cap="none" dirty="0"/>
              <a:t>Méthodologie (suite)</a:t>
            </a:r>
          </a:p>
        </p:txBody>
      </p:sp>
      <p:pic>
        <p:nvPicPr>
          <p:cNvPr id="7" name="Content Placeholder 6" descr="Graphical user interface, text, application&#10;&#10;Description automatically generated">
            <a:extLst>
              <a:ext uri="{FF2B5EF4-FFF2-40B4-BE49-F238E27FC236}">
                <a16:creationId xmlns:a16="http://schemas.microsoft.com/office/drawing/2014/main" id="{74165D00-96A2-9148-ACB6-EDFD44A8B57B}"/>
              </a:ext>
            </a:extLst>
          </p:cNvPr>
          <p:cNvPicPr>
            <a:picLocks noGrp="1" noChangeAspect="1"/>
          </p:cNvPicPr>
          <p:nvPr>
            <p:ph sz="quarter" idx="13"/>
          </p:nvPr>
        </p:nvPicPr>
        <p:blipFill>
          <a:blip r:embed="rId2"/>
          <a:stretch>
            <a:fillRect/>
          </a:stretch>
        </p:blipFill>
        <p:spPr>
          <a:xfrm>
            <a:off x="635267" y="1184934"/>
            <a:ext cx="10921466" cy="2211594"/>
          </a:xfrm>
          <a:prstGeom prst="rect">
            <a:avLst/>
          </a:prstGeom>
        </p:spPr>
      </p:pic>
      <p:sp>
        <p:nvSpPr>
          <p:cNvPr id="16" name="TextBox 15">
            <a:extLst>
              <a:ext uri="{FF2B5EF4-FFF2-40B4-BE49-F238E27FC236}">
                <a16:creationId xmlns:a16="http://schemas.microsoft.com/office/drawing/2014/main" id="{D5D83293-41BE-8E4A-A721-15C62BEC2CCB}"/>
              </a:ext>
            </a:extLst>
          </p:cNvPr>
          <p:cNvSpPr txBox="1"/>
          <p:nvPr/>
        </p:nvSpPr>
        <p:spPr>
          <a:xfrm>
            <a:off x="635267" y="3509739"/>
            <a:ext cx="6738425" cy="369332"/>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CA" dirty="0"/>
              <a:t>Étude #1 (12/2021)</a:t>
            </a:r>
            <a:endParaRPr lang="fr-CA" dirty="0"/>
          </a:p>
        </p:txBody>
      </p:sp>
    </p:spTree>
    <p:extLst>
      <p:ext uri="{BB962C8B-B14F-4D97-AF65-F5344CB8AC3E}">
        <p14:creationId xmlns:p14="http://schemas.microsoft.com/office/powerpoint/2010/main" val="164068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E9CE09-D2D2-6C40-9D98-055D0ED4E355}"/>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fr-CA" sz="3200" cap="none" dirty="0"/>
              <a:t>Méthodologie (suite)</a:t>
            </a:r>
          </a:p>
        </p:txBody>
      </p:sp>
      <p:sp>
        <p:nvSpPr>
          <p:cNvPr id="16" name="TextBox 15">
            <a:extLst>
              <a:ext uri="{FF2B5EF4-FFF2-40B4-BE49-F238E27FC236}">
                <a16:creationId xmlns:a16="http://schemas.microsoft.com/office/drawing/2014/main" id="{D5D83293-41BE-8E4A-A721-15C62BEC2CCB}"/>
              </a:ext>
            </a:extLst>
          </p:cNvPr>
          <p:cNvSpPr txBox="1"/>
          <p:nvPr/>
        </p:nvSpPr>
        <p:spPr>
          <a:xfrm>
            <a:off x="635267" y="3622951"/>
            <a:ext cx="6738425" cy="646331"/>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CA" dirty="0"/>
              <a:t>Étude #2 (02/2022)</a:t>
            </a:r>
          </a:p>
          <a:p>
            <a:endParaRPr lang="fr-CA" dirty="0"/>
          </a:p>
        </p:txBody>
      </p:sp>
      <p:pic>
        <p:nvPicPr>
          <p:cNvPr id="11" name="Content Placeholder 10" descr="Text&#10;&#10;Description automatically generated">
            <a:extLst>
              <a:ext uri="{FF2B5EF4-FFF2-40B4-BE49-F238E27FC236}">
                <a16:creationId xmlns:a16="http://schemas.microsoft.com/office/drawing/2014/main" id="{1D3A092D-DF97-E74C-942E-3DEAE5BEE395}"/>
              </a:ext>
            </a:extLst>
          </p:cNvPr>
          <p:cNvPicPr>
            <a:picLocks noGrp="1" noChangeAspect="1"/>
          </p:cNvPicPr>
          <p:nvPr>
            <p:ph sz="quarter" idx="13"/>
          </p:nvPr>
        </p:nvPicPr>
        <p:blipFill>
          <a:blip r:embed="rId2"/>
          <a:stretch>
            <a:fillRect/>
          </a:stretch>
        </p:blipFill>
        <p:spPr>
          <a:xfrm>
            <a:off x="635267" y="1103826"/>
            <a:ext cx="10156380" cy="2131223"/>
          </a:xfrm>
        </p:spPr>
      </p:pic>
    </p:spTree>
    <p:extLst>
      <p:ext uri="{BB962C8B-B14F-4D97-AF65-F5344CB8AC3E}">
        <p14:creationId xmlns:p14="http://schemas.microsoft.com/office/powerpoint/2010/main" val="380354500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10516</TotalTime>
  <Words>2441</Words>
  <Application>Microsoft Macintosh PowerPoint</Application>
  <PresentationFormat>Widescreen</PresentationFormat>
  <Paragraphs>218</Paragraphs>
  <Slides>21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Gill Sans MT</vt:lpstr>
      <vt:lpstr>Parcel</vt:lpstr>
      <vt:lpstr>L’impact du jeûne intermittent sur le profil lipidique des adultes</vt:lpstr>
      <vt:lpstr>Situation clinique</vt:lpstr>
      <vt:lpstr>Introduction</vt:lpstr>
      <vt:lpstr>Introduction (suite)</vt:lpstr>
      <vt:lpstr>Méthodologie</vt:lpstr>
      <vt:lpstr>Méthodologie (suite)</vt:lpstr>
      <vt:lpstr>Méthodologie (suite)</vt:lpstr>
      <vt:lpstr>Méthodologie (suite)</vt:lpstr>
      <vt:lpstr>Méthodologie (suite)</vt:lpstr>
      <vt:lpstr>Résultats de la revue de méta-analyses</vt:lpstr>
      <vt:lpstr>Caractéristiques de la revue de méta-analyses</vt:lpstr>
      <vt:lpstr>Résultats de la revue de méta-analyses (suite)</vt:lpstr>
      <vt:lpstr>Résultats de l’ERC</vt:lpstr>
      <vt:lpstr>Résultats de l’ERC (suite)</vt:lpstr>
      <vt:lpstr> Discussion étude #1 </vt:lpstr>
      <vt:lpstr>Discussion étude #1 (suite)</vt:lpstr>
      <vt:lpstr>Discussion étude #2</vt:lpstr>
      <vt:lpstr>Discussion étude #2 (suite)</vt:lpstr>
      <vt:lpstr>Retour au PICO</vt:lpstr>
      <vt:lpstr>Toutes mes remerciements à Dre Marie Nguyen</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Percy</dc:creator>
  <cp:lastModifiedBy>Edward Percy</cp:lastModifiedBy>
  <cp:revision>320</cp:revision>
  <dcterms:created xsi:type="dcterms:W3CDTF">2022-05-09T01:28:11Z</dcterms:created>
  <dcterms:modified xsi:type="dcterms:W3CDTF">2022-05-27T00:43:46Z</dcterms:modified>
</cp:coreProperties>
</file>