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23" r:id="rId1"/>
    <p:sldMasterId id="2147483650" r:id="rId2"/>
    <p:sldMasterId id="2147483653" r:id="rId3"/>
    <p:sldMasterId id="2147483657" r:id="rId4"/>
  </p:sldMasterIdLst>
  <p:notesMasterIdLst>
    <p:notesMasterId r:id="rId45"/>
  </p:notesMasterIdLst>
  <p:sldIdLst>
    <p:sldId id="262" r:id="rId5"/>
    <p:sldId id="284" r:id="rId6"/>
    <p:sldId id="275" r:id="rId7"/>
    <p:sldId id="283" r:id="rId8"/>
    <p:sldId id="258" r:id="rId9"/>
    <p:sldId id="287" r:id="rId10"/>
    <p:sldId id="285" r:id="rId11"/>
    <p:sldId id="266" r:id="rId12"/>
    <p:sldId id="286" r:id="rId13"/>
    <p:sldId id="288" r:id="rId14"/>
    <p:sldId id="290" r:id="rId15"/>
    <p:sldId id="291" r:id="rId16"/>
    <p:sldId id="299" r:id="rId17"/>
    <p:sldId id="300" r:id="rId18"/>
    <p:sldId id="313" r:id="rId19"/>
    <p:sldId id="278" r:id="rId20"/>
    <p:sldId id="292" r:id="rId21"/>
    <p:sldId id="293" r:id="rId22"/>
    <p:sldId id="294" r:id="rId23"/>
    <p:sldId id="296" r:id="rId24"/>
    <p:sldId id="295" r:id="rId25"/>
    <p:sldId id="297" r:id="rId26"/>
    <p:sldId id="264" r:id="rId27"/>
    <p:sldId id="267" r:id="rId28"/>
    <p:sldId id="268" r:id="rId29"/>
    <p:sldId id="274" r:id="rId30"/>
    <p:sldId id="304" r:id="rId31"/>
    <p:sldId id="305" r:id="rId32"/>
    <p:sldId id="306" r:id="rId33"/>
    <p:sldId id="308" r:id="rId34"/>
    <p:sldId id="302" r:id="rId35"/>
    <p:sldId id="312" r:id="rId36"/>
    <p:sldId id="269" r:id="rId37"/>
    <p:sldId id="270" r:id="rId38"/>
    <p:sldId id="271" r:id="rId39"/>
    <p:sldId id="265" r:id="rId40"/>
    <p:sldId id="311" r:id="rId41"/>
    <p:sldId id="282" r:id="rId42"/>
    <p:sldId id="309" r:id="rId43"/>
    <p:sldId id="310" r:id="rId44"/>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itchFamily="34"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112" charset="-128"/>
        <a:cs typeface="+mn-cs"/>
      </a:defRPr>
    </a:lvl5pPr>
    <a:lvl6pPr marL="2286000" algn="l" defTabSz="914400" rtl="0" eaLnBrk="1" latinLnBrk="0" hangingPunct="1">
      <a:defRPr kern="1200">
        <a:solidFill>
          <a:schemeClr val="tx1"/>
        </a:solidFill>
        <a:latin typeface="Arial" pitchFamily="34" charset="0"/>
        <a:ea typeface="ＭＳ Ｐゴシック" pitchFamily="-112" charset="-128"/>
        <a:cs typeface="+mn-cs"/>
      </a:defRPr>
    </a:lvl6pPr>
    <a:lvl7pPr marL="2743200" algn="l" defTabSz="914400" rtl="0" eaLnBrk="1" latinLnBrk="0" hangingPunct="1">
      <a:defRPr kern="1200">
        <a:solidFill>
          <a:schemeClr val="tx1"/>
        </a:solidFill>
        <a:latin typeface="Arial" pitchFamily="34" charset="0"/>
        <a:ea typeface="ＭＳ Ｐゴシック" pitchFamily="-112" charset="-128"/>
        <a:cs typeface="+mn-cs"/>
      </a:defRPr>
    </a:lvl7pPr>
    <a:lvl8pPr marL="3200400" algn="l" defTabSz="914400" rtl="0" eaLnBrk="1" latinLnBrk="0" hangingPunct="1">
      <a:defRPr kern="1200">
        <a:solidFill>
          <a:schemeClr val="tx1"/>
        </a:solidFill>
        <a:latin typeface="Arial" pitchFamily="34" charset="0"/>
        <a:ea typeface="ＭＳ Ｐゴシック" pitchFamily="-112" charset="-128"/>
        <a:cs typeface="+mn-cs"/>
      </a:defRPr>
    </a:lvl8pPr>
    <a:lvl9pPr marL="3657600" algn="l" defTabSz="914400" rtl="0" eaLnBrk="1" latinLnBrk="0" hangingPunct="1">
      <a:defRPr kern="1200">
        <a:solidFill>
          <a:schemeClr val="tx1"/>
        </a:solidFill>
        <a:latin typeface="Arial" pitchFamily="34"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4E8D6-247A-4A5E-BF02-6DA532B6C5AC}" v="409" dt="2022-05-27T13:30:01.8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2" d="100"/>
          <a:sy n="62" d="100"/>
        </p:scale>
        <p:origin x="67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t>Anamnèse</a:t>
            </a:r>
            <a:r>
              <a:rPr lang="en-US" dirty="0"/>
              <a:t> </a:t>
            </a:r>
            <a:r>
              <a:rPr lang="en-US" dirty="0" err="1"/>
              <a:t>médicale</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Variables de l'anamnèse médicale</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B85-46E1-889E-EB70279B78DB}"/>
              </c:ext>
            </c:extLst>
          </c:dPt>
          <c:dPt>
            <c:idx val="1"/>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B85-46E1-889E-EB70279B78DB}"/>
              </c:ext>
            </c:extLst>
          </c:dPt>
          <c:dPt>
            <c:idx val="2"/>
            <c:invertIfNegative val="0"/>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B85-46E1-889E-EB70279B78DB}"/>
              </c:ext>
            </c:extLst>
          </c:dPt>
          <c:dPt>
            <c:idx val="3"/>
            <c:invertIfNegative val="0"/>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B85-46E1-889E-EB70279B78DB}"/>
              </c:ext>
            </c:extLst>
          </c:dPt>
          <c:dPt>
            <c:idx val="4"/>
            <c:invertIfNegative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B85-46E1-889E-EB70279B78DB}"/>
              </c:ext>
            </c:extLst>
          </c:dPt>
          <c:dPt>
            <c:idx val="5"/>
            <c:invertIfNegative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B85-46E1-889E-EB70279B78DB}"/>
              </c:ext>
            </c:extLst>
          </c:dPt>
          <c:dPt>
            <c:idx val="6"/>
            <c:invertIfNegative val="0"/>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AB85-46E1-889E-EB70279B78DB}"/>
              </c:ext>
            </c:extLst>
          </c:dPt>
          <c:dPt>
            <c:idx val="7"/>
            <c:invertIfNegative val="0"/>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AB85-46E1-889E-EB70279B78DB}"/>
              </c:ext>
            </c:extLst>
          </c:dPt>
          <c:dPt>
            <c:idx val="8"/>
            <c:invertIfNegative val="0"/>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AB85-46E1-889E-EB70279B78DB}"/>
              </c:ext>
            </c:extLst>
          </c:dPt>
          <c:dPt>
            <c:idx val="9"/>
            <c:invertIfNegative val="0"/>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AB85-46E1-889E-EB70279B78DB}"/>
              </c:ext>
            </c:extLst>
          </c:dPt>
          <c:dPt>
            <c:idx val="10"/>
            <c:invertIfNegative val="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AB85-46E1-889E-EB70279B78DB}"/>
              </c:ext>
            </c:extLst>
          </c:dPt>
          <c:dPt>
            <c:idx val="11"/>
            <c:invertIfNegative val="0"/>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AB85-46E1-889E-EB70279B78DB}"/>
              </c:ext>
            </c:extLst>
          </c:dPt>
          <c:dPt>
            <c:idx val="12"/>
            <c:invertIfNegative val="0"/>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AB85-46E1-889E-EB70279B78DB}"/>
              </c:ext>
            </c:extLst>
          </c:dPt>
          <c:dPt>
            <c:idx val="13"/>
            <c:invertIfNegative val="0"/>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AB85-46E1-889E-EB70279B78DB}"/>
              </c:ext>
            </c:extLst>
          </c:dPt>
          <c:dPt>
            <c:idx val="14"/>
            <c:invertIfNegative val="0"/>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AB85-46E1-889E-EB70279B78DB}"/>
              </c:ext>
            </c:extLst>
          </c:dPt>
          <c:dPt>
            <c:idx val="15"/>
            <c:invertIfNegative val="0"/>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AB85-46E1-889E-EB70279B78DB}"/>
              </c:ext>
            </c:extLst>
          </c:dPt>
          <c:dPt>
            <c:idx val="16"/>
            <c:invertIfNegative val="0"/>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1-AB85-46E1-889E-EB70279B78DB}"/>
              </c:ext>
            </c:extLst>
          </c:dPt>
          <c:dPt>
            <c:idx val="17"/>
            <c:invertIfNegative val="0"/>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3-AB85-46E1-889E-EB70279B78D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Feuil1!$A$2:$A$19</c:f>
              <c:strCache>
                <c:ptCount val="18"/>
                <c:pt idx="0">
                  <c:v>Signe d'alarme</c:v>
                </c:pt>
                <c:pt idx="1">
                  <c:v>Type de dlr/lombalgie</c:v>
                </c:pt>
                <c:pt idx="2">
                  <c:v>Antécédents médicaux</c:v>
                </c:pt>
                <c:pt idx="3">
                  <c:v>Facteurs psychosociaux</c:v>
                </c:pt>
                <c:pt idx="4">
                  <c:v>Autres sx associés</c:v>
                </c:pt>
                <c:pt idx="5">
                  <c:v>Données démographiques </c:v>
                </c:pt>
                <c:pt idx="6">
                  <c:v>État clinique de base</c:v>
                </c:pt>
                <c:pt idx="7">
                  <c:v>Profession</c:v>
                </c:pt>
                <c:pt idx="8">
                  <c:v>Capacité physique</c:v>
                </c:pt>
                <c:pt idx="9">
                  <c:v>Facteurs pronostiques</c:v>
                </c:pt>
                <c:pt idx="10">
                  <c:v>Tx antérieur</c:v>
                </c:pt>
                <c:pt idx="11">
                  <c:v>Facteurs économiques</c:v>
                </c:pt>
                <c:pt idx="12">
                  <c:v>Habitudes de vie</c:v>
                </c:pt>
                <c:pt idx="13">
                  <c:v>Appréciation du traitement</c:v>
                </c:pt>
                <c:pt idx="14">
                  <c:v>Observance du traitement</c:v>
                </c:pt>
                <c:pt idx="15">
                  <c:v>Facteurs médico-légaux</c:v>
                </c:pt>
                <c:pt idx="16">
                  <c:v>Circonstances d'apparition</c:v>
                </c:pt>
                <c:pt idx="17">
                  <c:v>Sx aggravants/soulageants</c:v>
                </c:pt>
              </c:strCache>
            </c:strRef>
          </c:cat>
          <c:val>
            <c:numRef>
              <c:f>Feuil1!$B$2:$B$19</c:f>
              <c:numCache>
                <c:formatCode>General</c:formatCode>
                <c:ptCount val="18"/>
                <c:pt idx="0">
                  <c:v>8</c:v>
                </c:pt>
                <c:pt idx="1">
                  <c:v>7</c:v>
                </c:pt>
                <c:pt idx="2">
                  <c:v>5</c:v>
                </c:pt>
                <c:pt idx="3">
                  <c:v>4</c:v>
                </c:pt>
                <c:pt idx="4">
                  <c:v>3</c:v>
                </c:pt>
                <c:pt idx="5">
                  <c:v>3</c:v>
                </c:pt>
                <c:pt idx="6">
                  <c:v>3</c:v>
                </c:pt>
                <c:pt idx="7">
                  <c:v>3</c:v>
                </c:pt>
                <c:pt idx="8">
                  <c:v>3</c:v>
                </c:pt>
                <c:pt idx="9">
                  <c:v>2</c:v>
                </c:pt>
                <c:pt idx="10">
                  <c:v>2</c:v>
                </c:pt>
                <c:pt idx="11">
                  <c:v>2</c:v>
                </c:pt>
                <c:pt idx="12">
                  <c:v>1</c:v>
                </c:pt>
                <c:pt idx="13">
                  <c:v>1</c:v>
                </c:pt>
                <c:pt idx="14">
                  <c:v>1</c:v>
                </c:pt>
                <c:pt idx="15">
                  <c:v>1</c:v>
                </c:pt>
                <c:pt idx="16">
                  <c:v>1</c:v>
                </c:pt>
                <c:pt idx="17">
                  <c:v>1</c:v>
                </c:pt>
              </c:numCache>
            </c:numRef>
          </c:val>
          <c:extLst>
            <c:ext xmlns:c16="http://schemas.microsoft.com/office/drawing/2014/chart" uri="{C3380CC4-5D6E-409C-BE32-E72D297353CC}">
              <c16:uniqueId val="{00000000-302F-473D-9EE8-4AFD165267B7}"/>
            </c:ext>
          </c:extLst>
        </c:ser>
        <c:dLbls>
          <c:showLegendKey val="0"/>
          <c:showVal val="0"/>
          <c:showCatName val="0"/>
          <c:showSerName val="0"/>
          <c:showPercent val="0"/>
          <c:showBubbleSize val="0"/>
        </c:dLbls>
        <c:gapWidth val="100"/>
        <c:axId val="416163184"/>
        <c:axId val="416171088"/>
      </c:barChart>
      <c:catAx>
        <c:axId val="4161631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CA" sz="1400" baseline="0" dirty="0"/>
                  <a:t>Variables </a:t>
                </a:r>
                <a:r>
                  <a:rPr lang="en-CA" sz="1400" baseline="0" dirty="0" err="1"/>
                  <a:t>mentionnées</a:t>
                </a:r>
                <a:endParaRPr lang="fr-FR" sz="1400"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title>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fr-FR"/>
          </a:p>
        </c:txPr>
        <c:crossAx val="416171088"/>
        <c:auto val="1"/>
        <c:lblAlgn val="ctr"/>
        <c:lblOffset val="100"/>
        <c:noMultiLvlLbl val="0"/>
      </c:catAx>
      <c:valAx>
        <c:axId val="41617108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fr-FR" sz="1400" dirty="0"/>
                  <a:t>Nombre</a:t>
                </a:r>
                <a:r>
                  <a:rPr lang="fr-FR" sz="1400" baseline="0" dirty="0"/>
                  <a:t> d’articles </a:t>
                </a:r>
                <a:endParaRPr lang="fr-FR" sz="1400"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crossAx val="416163184"/>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dirty="0"/>
              <a:t>Perception du patient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Variables liées à la perception du patient</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B40-496F-9A9B-63AACEF6769D}"/>
              </c:ext>
            </c:extLst>
          </c:dPt>
          <c:dPt>
            <c:idx val="1"/>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B40-496F-9A9B-63AACEF6769D}"/>
              </c:ext>
            </c:extLst>
          </c:dPt>
          <c:dPt>
            <c:idx val="2"/>
            <c:invertIfNegative val="0"/>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B40-496F-9A9B-63AACEF6769D}"/>
              </c:ext>
            </c:extLst>
          </c:dPt>
          <c:dPt>
            <c:idx val="3"/>
            <c:invertIfNegative val="0"/>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B40-496F-9A9B-63AACEF6769D}"/>
              </c:ext>
            </c:extLst>
          </c:dPt>
          <c:dPt>
            <c:idx val="4"/>
            <c:invertIfNegative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B40-496F-9A9B-63AACEF6769D}"/>
              </c:ext>
            </c:extLst>
          </c:dPt>
          <c:dPt>
            <c:idx val="5"/>
            <c:invertIfNegative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B40-496F-9A9B-63AACEF6769D}"/>
              </c:ext>
            </c:extLst>
          </c:dPt>
          <c:dPt>
            <c:idx val="6"/>
            <c:invertIfNegative val="0"/>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5B40-496F-9A9B-63AACEF6769D}"/>
              </c:ext>
            </c:extLst>
          </c:dPt>
          <c:dPt>
            <c:idx val="7"/>
            <c:invertIfNegative val="0"/>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5B40-496F-9A9B-63AACEF6769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Feuil1!$A$2:$A$9</c:f>
              <c:strCache>
                <c:ptCount val="8"/>
                <c:pt idx="0">
                  <c:v>Obstacles psychosociaux</c:v>
                </c:pt>
                <c:pt idx="1">
                  <c:v>Obstacles liés au travail</c:v>
                </c:pt>
                <c:pt idx="2">
                  <c:v>Obstacles cliniques</c:v>
                </c:pt>
                <c:pt idx="3">
                  <c:v>Appréciation du traitement</c:v>
                </c:pt>
                <c:pt idx="4">
                  <c:v>Craintes</c:v>
                </c:pt>
                <c:pt idx="5">
                  <c:v>Incapacité fonctionnelle</c:v>
                </c:pt>
                <c:pt idx="6">
                  <c:v>Croyances</c:v>
                </c:pt>
                <c:pt idx="7">
                  <c:v>Potentiel de récupération</c:v>
                </c:pt>
              </c:strCache>
            </c:strRef>
          </c:cat>
          <c:val>
            <c:numRef>
              <c:f>Feuil1!$B$2:$B$9</c:f>
              <c:numCache>
                <c:formatCode>General</c:formatCode>
                <c:ptCount val="8"/>
                <c:pt idx="0">
                  <c:v>4</c:v>
                </c:pt>
                <c:pt idx="1">
                  <c:v>4</c:v>
                </c:pt>
                <c:pt idx="2">
                  <c:v>3</c:v>
                </c:pt>
                <c:pt idx="3">
                  <c:v>2</c:v>
                </c:pt>
                <c:pt idx="4">
                  <c:v>2</c:v>
                </c:pt>
                <c:pt idx="5">
                  <c:v>2</c:v>
                </c:pt>
                <c:pt idx="6">
                  <c:v>1</c:v>
                </c:pt>
              </c:numCache>
            </c:numRef>
          </c:val>
          <c:extLst>
            <c:ext xmlns:c16="http://schemas.microsoft.com/office/drawing/2014/chart" uri="{C3380CC4-5D6E-409C-BE32-E72D297353CC}">
              <c16:uniqueId val="{00000000-7195-459E-9884-AB3FEF41383C}"/>
            </c:ext>
          </c:extLst>
        </c:ser>
        <c:dLbls>
          <c:showLegendKey val="0"/>
          <c:showVal val="0"/>
          <c:showCatName val="0"/>
          <c:showSerName val="0"/>
          <c:showPercent val="0"/>
          <c:showBubbleSize val="0"/>
        </c:dLbls>
        <c:gapWidth val="100"/>
        <c:axId val="663754208"/>
        <c:axId val="663758784"/>
      </c:barChart>
      <c:catAx>
        <c:axId val="6637542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fr-FR" sz="1400" dirty="0"/>
                  <a:t>Variables mentionnées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title>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fr-FR"/>
          </a:p>
        </c:txPr>
        <c:crossAx val="663758784"/>
        <c:auto val="1"/>
        <c:lblAlgn val="ctr"/>
        <c:lblOffset val="100"/>
        <c:noMultiLvlLbl val="0"/>
      </c:catAx>
      <c:valAx>
        <c:axId val="663758784"/>
        <c:scaling>
          <c:orientation val="minMax"/>
          <c:max val="5"/>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fr-FR" sz="1400" dirty="0"/>
                  <a:t>Nombre d’articles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crossAx val="663754208"/>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39EF5-E894-4EE1-B3FE-B12DCA00821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fr-FR"/>
        </a:p>
      </dgm:t>
    </dgm:pt>
    <dgm:pt modelId="{C76EA617-D62A-4170-9E51-0DD578B9B3AB}">
      <dgm:prSet phldrT="[Texte]" custT="1"/>
      <dgm:spPr/>
      <dgm:t>
        <a:bodyPr/>
        <a:lstStyle/>
        <a:p>
          <a:r>
            <a:rPr lang="fr-FR" sz="1600" dirty="0"/>
            <a:t>Satisfaction des omnipraticiens</a:t>
          </a:r>
        </a:p>
      </dgm:t>
    </dgm:pt>
    <dgm:pt modelId="{9FB3969B-7019-470C-8EC5-6993F0502961}" type="parTrans" cxnId="{00F625DE-332F-4374-9B5C-4E8071357173}">
      <dgm:prSet/>
      <dgm:spPr/>
      <dgm:t>
        <a:bodyPr/>
        <a:lstStyle/>
        <a:p>
          <a:endParaRPr lang="fr-FR" sz="1600"/>
        </a:p>
      </dgm:t>
    </dgm:pt>
    <dgm:pt modelId="{A5E371A9-E6B1-4311-8C1B-7E16FD3B9316}" type="sibTrans" cxnId="{00F625DE-332F-4374-9B5C-4E8071357173}">
      <dgm:prSet/>
      <dgm:spPr/>
      <dgm:t>
        <a:bodyPr/>
        <a:lstStyle/>
        <a:p>
          <a:endParaRPr lang="fr-FR" sz="1600"/>
        </a:p>
      </dgm:t>
    </dgm:pt>
    <dgm:pt modelId="{B1E0F3F8-2C31-42EF-88AC-F6452B9F67E6}">
      <dgm:prSet phldrT="[Texte]" custT="1"/>
      <dgm:spPr/>
      <dgm:t>
        <a:bodyPr/>
        <a:lstStyle/>
        <a:p>
          <a:r>
            <a:rPr lang="fr-FR" sz="1600" dirty="0"/>
            <a:t>Utilisation</a:t>
          </a:r>
        </a:p>
      </dgm:t>
    </dgm:pt>
    <dgm:pt modelId="{042B52F0-0699-427B-989F-54C267308377}" type="parTrans" cxnId="{05B3676E-9715-4FF6-AFD2-6DB4E3077B0C}">
      <dgm:prSet/>
      <dgm:spPr/>
      <dgm:t>
        <a:bodyPr/>
        <a:lstStyle/>
        <a:p>
          <a:endParaRPr lang="fr-FR" sz="1600"/>
        </a:p>
      </dgm:t>
    </dgm:pt>
    <dgm:pt modelId="{F662C372-57AB-4DCD-99E3-73FB18245689}" type="sibTrans" cxnId="{05B3676E-9715-4FF6-AFD2-6DB4E3077B0C}">
      <dgm:prSet/>
      <dgm:spPr/>
      <dgm:t>
        <a:bodyPr/>
        <a:lstStyle/>
        <a:p>
          <a:endParaRPr lang="fr-FR" sz="1600"/>
        </a:p>
      </dgm:t>
    </dgm:pt>
    <dgm:pt modelId="{BC0E23FB-1412-4075-BA3E-37C840A096CF}">
      <dgm:prSet phldrT="[Texte]" custT="1"/>
      <dgm:spPr/>
      <dgm:t>
        <a:bodyPr/>
        <a:lstStyle/>
        <a:p>
          <a:r>
            <a:rPr lang="fr-FR" sz="1600" dirty="0"/>
            <a:t>Temps de lecture du questionnaire </a:t>
          </a:r>
        </a:p>
        <a:p>
          <a:r>
            <a:rPr lang="fr-FR" sz="1600" dirty="0"/>
            <a:t>Charge de travail</a:t>
          </a:r>
        </a:p>
        <a:p>
          <a:r>
            <a:rPr lang="fr-FR" sz="1600" dirty="0"/>
            <a:t>Optimisation de la rencontre</a:t>
          </a:r>
        </a:p>
      </dgm:t>
    </dgm:pt>
    <dgm:pt modelId="{86892820-B475-488E-B718-845D5F1A54F7}" type="parTrans" cxnId="{3F4C3FE4-2D0B-4965-A6D7-318E2A9B11B1}">
      <dgm:prSet/>
      <dgm:spPr/>
      <dgm:t>
        <a:bodyPr/>
        <a:lstStyle/>
        <a:p>
          <a:endParaRPr lang="fr-FR" sz="1600"/>
        </a:p>
      </dgm:t>
    </dgm:pt>
    <dgm:pt modelId="{98DC6AED-2913-46AA-854D-8C74DA7138B0}" type="sibTrans" cxnId="{3F4C3FE4-2D0B-4965-A6D7-318E2A9B11B1}">
      <dgm:prSet/>
      <dgm:spPr/>
      <dgm:t>
        <a:bodyPr/>
        <a:lstStyle/>
        <a:p>
          <a:endParaRPr lang="fr-FR" sz="1600"/>
        </a:p>
      </dgm:t>
    </dgm:pt>
    <dgm:pt modelId="{568DBCE8-EC29-4D80-88BE-25BCD1193C6B}">
      <dgm:prSet phldrT="[Texte]" custT="1"/>
      <dgm:spPr/>
      <dgm:t>
        <a:bodyPr/>
        <a:lstStyle/>
        <a:p>
          <a:r>
            <a:rPr lang="fr-FR" sz="1600" dirty="0"/>
            <a:t>Appréciation</a:t>
          </a:r>
        </a:p>
      </dgm:t>
    </dgm:pt>
    <dgm:pt modelId="{A6A7CA44-35EE-41A1-A339-0C503DF6B251}" type="parTrans" cxnId="{3A0C3F0D-3023-4231-8348-39621BF09C03}">
      <dgm:prSet/>
      <dgm:spPr/>
      <dgm:t>
        <a:bodyPr/>
        <a:lstStyle/>
        <a:p>
          <a:endParaRPr lang="fr-FR" sz="1600"/>
        </a:p>
      </dgm:t>
    </dgm:pt>
    <dgm:pt modelId="{B765FC46-94D8-4C74-80C7-DB6DE730D4A2}" type="sibTrans" cxnId="{3A0C3F0D-3023-4231-8348-39621BF09C03}">
      <dgm:prSet/>
      <dgm:spPr/>
      <dgm:t>
        <a:bodyPr/>
        <a:lstStyle/>
        <a:p>
          <a:endParaRPr lang="fr-FR" sz="1600"/>
        </a:p>
      </dgm:t>
    </dgm:pt>
    <dgm:pt modelId="{8DCA8056-B7C2-40FB-9275-80576C566C99}">
      <dgm:prSet phldrT="[Texte]" custT="1"/>
      <dgm:spPr/>
      <dgm:t>
        <a:bodyPr/>
        <a:lstStyle/>
        <a:p>
          <a:r>
            <a:rPr lang="fr-FR" sz="1600" dirty="0"/>
            <a:t>Réorganisation de l’information pertinente</a:t>
          </a:r>
        </a:p>
        <a:p>
          <a:r>
            <a:rPr lang="fr-FR" sz="1600" dirty="0"/>
            <a:t>Uniformité de l’exploration des facteurs liés au patient</a:t>
          </a:r>
        </a:p>
        <a:p>
          <a:r>
            <a:rPr lang="fr-FR" sz="1600" dirty="0"/>
            <a:t>Constance de suivi</a:t>
          </a:r>
        </a:p>
      </dgm:t>
    </dgm:pt>
    <dgm:pt modelId="{122171BC-EFC8-441C-9C27-43AF3F1740AA}" type="parTrans" cxnId="{48F3DAFE-8CCE-466A-B1C0-DD0EABBFCF3C}">
      <dgm:prSet/>
      <dgm:spPr/>
      <dgm:t>
        <a:bodyPr/>
        <a:lstStyle/>
        <a:p>
          <a:endParaRPr lang="fr-FR" sz="1600"/>
        </a:p>
      </dgm:t>
    </dgm:pt>
    <dgm:pt modelId="{A660965D-5F35-495B-8E56-73DF0B7BDDE1}" type="sibTrans" cxnId="{48F3DAFE-8CCE-466A-B1C0-DD0EABBFCF3C}">
      <dgm:prSet/>
      <dgm:spPr/>
      <dgm:t>
        <a:bodyPr/>
        <a:lstStyle/>
        <a:p>
          <a:endParaRPr lang="fr-FR" sz="1600"/>
        </a:p>
      </dgm:t>
    </dgm:pt>
    <dgm:pt modelId="{63FE6D20-6C5E-4A00-825D-DD228E82C5BF}">
      <dgm:prSet custT="1"/>
      <dgm:spPr/>
      <dgm:t>
        <a:bodyPr/>
        <a:lstStyle/>
        <a:p>
          <a:r>
            <a:rPr lang="fr-FR" sz="1600" dirty="0"/>
            <a:t>Connaissances</a:t>
          </a:r>
        </a:p>
      </dgm:t>
    </dgm:pt>
    <dgm:pt modelId="{BD7AE1C0-1A1E-4480-A4C3-BF57CE628111}" type="parTrans" cxnId="{CD30EB58-2CFC-42CB-A16F-F91CBA5E45F1}">
      <dgm:prSet/>
      <dgm:spPr/>
      <dgm:t>
        <a:bodyPr/>
        <a:lstStyle/>
        <a:p>
          <a:endParaRPr lang="fr-FR" sz="1600"/>
        </a:p>
      </dgm:t>
    </dgm:pt>
    <dgm:pt modelId="{F3796A88-5215-4684-A4A0-8704112C4BAF}" type="sibTrans" cxnId="{CD30EB58-2CFC-42CB-A16F-F91CBA5E45F1}">
      <dgm:prSet/>
      <dgm:spPr/>
      <dgm:t>
        <a:bodyPr/>
        <a:lstStyle/>
        <a:p>
          <a:endParaRPr lang="fr-FR" sz="1600"/>
        </a:p>
      </dgm:t>
    </dgm:pt>
    <dgm:pt modelId="{6531B888-8357-41F2-9738-937F1C2D8C7A}">
      <dgm:prSet custT="1"/>
      <dgm:spPr/>
      <dgm:t>
        <a:bodyPr/>
        <a:lstStyle/>
        <a:p>
          <a:r>
            <a:rPr lang="fr-FR" sz="1600" dirty="0"/>
            <a:t>Connaissances antérieures d’outils/questionnaire par rapport à la lombalgie</a:t>
          </a:r>
        </a:p>
      </dgm:t>
    </dgm:pt>
    <dgm:pt modelId="{59B847BF-766E-4481-9DC4-5E270C344FF1}" type="parTrans" cxnId="{8D6EF72E-E9CC-4E16-A336-90D5D9B4603C}">
      <dgm:prSet/>
      <dgm:spPr/>
      <dgm:t>
        <a:bodyPr/>
        <a:lstStyle/>
        <a:p>
          <a:endParaRPr lang="fr-FR" sz="1600"/>
        </a:p>
      </dgm:t>
    </dgm:pt>
    <dgm:pt modelId="{B063ABC5-D1FA-4642-BE85-87C9604304DB}" type="sibTrans" cxnId="{8D6EF72E-E9CC-4E16-A336-90D5D9B4603C}">
      <dgm:prSet/>
      <dgm:spPr/>
      <dgm:t>
        <a:bodyPr/>
        <a:lstStyle/>
        <a:p>
          <a:endParaRPr lang="fr-FR" sz="1600"/>
        </a:p>
      </dgm:t>
    </dgm:pt>
    <dgm:pt modelId="{BA35416E-7E2F-4EA0-9496-790A3F68D002}" type="pres">
      <dgm:prSet presAssocID="{56839EF5-E894-4EE1-B3FE-B12DCA008212}" presName="hierChild1" presStyleCnt="0">
        <dgm:presLayoutVars>
          <dgm:orgChart val="1"/>
          <dgm:chPref val="1"/>
          <dgm:dir/>
          <dgm:animOne val="branch"/>
          <dgm:animLvl val="lvl"/>
          <dgm:resizeHandles/>
        </dgm:presLayoutVars>
      </dgm:prSet>
      <dgm:spPr/>
    </dgm:pt>
    <dgm:pt modelId="{DA1DAA93-25D8-4BF9-98E2-ACB71676CDBB}" type="pres">
      <dgm:prSet presAssocID="{C76EA617-D62A-4170-9E51-0DD578B9B3AB}" presName="hierRoot1" presStyleCnt="0">
        <dgm:presLayoutVars>
          <dgm:hierBranch val="init"/>
        </dgm:presLayoutVars>
      </dgm:prSet>
      <dgm:spPr/>
    </dgm:pt>
    <dgm:pt modelId="{C1E3E6E0-D757-446B-84AF-04EB38DCD56E}" type="pres">
      <dgm:prSet presAssocID="{C76EA617-D62A-4170-9E51-0DD578B9B3AB}" presName="rootComposite1" presStyleCnt="0"/>
      <dgm:spPr/>
    </dgm:pt>
    <dgm:pt modelId="{C90877E0-89D8-4A09-93B4-71FA8E339925}" type="pres">
      <dgm:prSet presAssocID="{C76EA617-D62A-4170-9E51-0DD578B9B3AB}" presName="rootText1" presStyleLbl="node0" presStyleIdx="0" presStyleCnt="1" custScaleX="201495" custScaleY="146466" custLinFactNeighborX="23396" custLinFactNeighborY="-5094">
        <dgm:presLayoutVars>
          <dgm:chPref val="3"/>
        </dgm:presLayoutVars>
      </dgm:prSet>
      <dgm:spPr/>
    </dgm:pt>
    <dgm:pt modelId="{E1400B0A-68C2-49DF-8805-B9994458FCEE}" type="pres">
      <dgm:prSet presAssocID="{C76EA617-D62A-4170-9E51-0DD578B9B3AB}" presName="rootConnector1" presStyleLbl="node1" presStyleIdx="0" presStyleCnt="0"/>
      <dgm:spPr/>
    </dgm:pt>
    <dgm:pt modelId="{1A7DE7C9-7A98-40B9-97FF-B8B1680062E2}" type="pres">
      <dgm:prSet presAssocID="{C76EA617-D62A-4170-9E51-0DD578B9B3AB}" presName="hierChild2" presStyleCnt="0"/>
      <dgm:spPr/>
    </dgm:pt>
    <dgm:pt modelId="{1201A732-DD28-4BDC-B057-82F5B4029FB0}" type="pres">
      <dgm:prSet presAssocID="{042B52F0-0699-427B-989F-54C267308377}" presName="Name37" presStyleLbl="parChTrans1D2" presStyleIdx="0" presStyleCnt="3"/>
      <dgm:spPr/>
    </dgm:pt>
    <dgm:pt modelId="{A2D86E33-63BE-446D-B9D1-ECE3032EF9E9}" type="pres">
      <dgm:prSet presAssocID="{B1E0F3F8-2C31-42EF-88AC-F6452B9F67E6}" presName="hierRoot2" presStyleCnt="0">
        <dgm:presLayoutVars>
          <dgm:hierBranch val="init"/>
        </dgm:presLayoutVars>
      </dgm:prSet>
      <dgm:spPr/>
    </dgm:pt>
    <dgm:pt modelId="{C5BB90A3-863E-4773-A096-10AC3D80ACF2}" type="pres">
      <dgm:prSet presAssocID="{B1E0F3F8-2C31-42EF-88AC-F6452B9F67E6}" presName="rootComposite" presStyleCnt="0"/>
      <dgm:spPr/>
    </dgm:pt>
    <dgm:pt modelId="{3CA56EE0-7CC0-426C-AA1C-474AF552EA6C}" type="pres">
      <dgm:prSet presAssocID="{B1E0F3F8-2C31-42EF-88AC-F6452B9F67E6}" presName="rootText" presStyleLbl="node2" presStyleIdx="0" presStyleCnt="3" custScaleX="166466" custScaleY="132928" custLinFactNeighborX="900" custLinFactNeighborY="-5215">
        <dgm:presLayoutVars>
          <dgm:chPref val="3"/>
        </dgm:presLayoutVars>
      </dgm:prSet>
      <dgm:spPr/>
    </dgm:pt>
    <dgm:pt modelId="{772341B0-C6AE-4696-B34F-15D1230A8093}" type="pres">
      <dgm:prSet presAssocID="{B1E0F3F8-2C31-42EF-88AC-F6452B9F67E6}" presName="rootConnector" presStyleLbl="node2" presStyleIdx="0" presStyleCnt="3"/>
      <dgm:spPr/>
    </dgm:pt>
    <dgm:pt modelId="{74ED26EE-F54F-4725-A943-AD7048FFC6CF}" type="pres">
      <dgm:prSet presAssocID="{B1E0F3F8-2C31-42EF-88AC-F6452B9F67E6}" presName="hierChild4" presStyleCnt="0"/>
      <dgm:spPr/>
    </dgm:pt>
    <dgm:pt modelId="{0F785233-0D0C-429A-830A-BA3E0D3B499D}" type="pres">
      <dgm:prSet presAssocID="{86892820-B475-488E-B718-845D5F1A54F7}" presName="Name37" presStyleLbl="parChTrans1D3" presStyleIdx="0" presStyleCnt="3"/>
      <dgm:spPr/>
    </dgm:pt>
    <dgm:pt modelId="{58E84E5F-39C1-471A-BAB6-FB02E388F033}" type="pres">
      <dgm:prSet presAssocID="{BC0E23FB-1412-4075-BA3E-37C840A096CF}" presName="hierRoot2" presStyleCnt="0">
        <dgm:presLayoutVars>
          <dgm:hierBranch val="init"/>
        </dgm:presLayoutVars>
      </dgm:prSet>
      <dgm:spPr/>
    </dgm:pt>
    <dgm:pt modelId="{0BC92772-55ED-43FB-A796-7CE1AD756853}" type="pres">
      <dgm:prSet presAssocID="{BC0E23FB-1412-4075-BA3E-37C840A096CF}" presName="rootComposite" presStyleCnt="0"/>
      <dgm:spPr/>
    </dgm:pt>
    <dgm:pt modelId="{F468D4C8-896F-4AF4-B51A-4B5EC7B32423}" type="pres">
      <dgm:prSet presAssocID="{BC0E23FB-1412-4075-BA3E-37C840A096CF}" presName="rootText" presStyleLbl="node3" presStyleIdx="0" presStyleCnt="3" custScaleX="241833" custScaleY="397024" custLinFactNeighborX="-48345" custLinFactNeighborY="19391">
        <dgm:presLayoutVars>
          <dgm:chPref val="3"/>
        </dgm:presLayoutVars>
      </dgm:prSet>
      <dgm:spPr/>
    </dgm:pt>
    <dgm:pt modelId="{CCF8A843-E9FA-4F75-B252-EB5868E2B224}" type="pres">
      <dgm:prSet presAssocID="{BC0E23FB-1412-4075-BA3E-37C840A096CF}" presName="rootConnector" presStyleLbl="node3" presStyleIdx="0" presStyleCnt="3"/>
      <dgm:spPr/>
    </dgm:pt>
    <dgm:pt modelId="{511D4A5F-CC70-475C-A1DA-74F37041EE3A}" type="pres">
      <dgm:prSet presAssocID="{BC0E23FB-1412-4075-BA3E-37C840A096CF}" presName="hierChild4" presStyleCnt="0"/>
      <dgm:spPr/>
    </dgm:pt>
    <dgm:pt modelId="{222856C2-BD8E-42CE-9928-5BAB8A3685EB}" type="pres">
      <dgm:prSet presAssocID="{BC0E23FB-1412-4075-BA3E-37C840A096CF}" presName="hierChild5" presStyleCnt="0"/>
      <dgm:spPr/>
    </dgm:pt>
    <dgm:pt modelId="{DE03598B-6F29-41AB-BBCD-027EF1F950BE}" type="pres">
      <dgm:prSet presAssocID="{B1E0F3F8-2C31-42EF-88AC-F6452B9F67E6}" presName="hierChild5" presStyleCnt="0"/>
      <dgm:spPr/>
    </dgm:pt>
    <dgm:pt modelId="{DD614094-B3B3-4582-99B3-9B7DE35BF0EA}" type="pres">
      <dgm:prSet presAssocID="{A6A7CA44-35EE-41A1-A339-0C503DF6B251}" presName="Name37" presStyleLbl="parChTrans1D2" presStyleIdx="1" presStyleCnt="3"/>
      <dgm:spPr/>
    </dgm:pt>
    <dgm:pt modelId="{84AE62C7-AF1D-46B5-B5E2-49B72592144C}" type="pres">
      <dgm:prSet presAssocID="{568DBCE8-EC29-4D80-88BE-25BCD1193C6B}" presName="hierRoot2" presStyleCnt="0">
        <dgm:presLayoutVars>
          <dgm:hierBranch val="init"/>
        </dgm:presLayoutVars>
      </dgm:prSet>
      <dgm:spPr/>
    </dgm:pt>
    <dgm:pt modelId="{60D01AC3-16D6-4189-B147-57F0C06CFB41}" type="pres">
      <dgm:prSet presAssocID="{568DBCE8-EC29-4D80-88BE-25BCD1193C6B}" presName="rootComposite" presStyleCnt="0"/>
      <dgm:spPr/>
    </dgm:pt>
    <dgm:pt modelId="{67E8947A-341F-49FF-B235-E48645B1494A}" type="pres">
      <dgm:prSet presAssocID="{568DBCE8-EC29-4D80-88BE-25BCD1193C6B}" presName="rootText" presStyleLbl="node2" presStyleIdx="1" presStyleCnt="3" custScaleX="172663" custScaleY="125414" custLinFactNeighborX="57573" custLinFactNeighborY="4518">
        <dgm:presLayoutVars>
          <dgm:chPref val="3"/>
        </dgm:presLayoutVars>
      </dgm:prSet>
      <dgm:spPr/>
    </dgm:pt>
    <dgm:pt modelId="{D6B269D0-B62E-4C78-9EA7-8AD7186700AF}" type="pres">
      <dgm:prSet presAssocID="{568DBCE8-EC29-4D80-88BE-25BCD1193C6B}" presName="rootConnector" presStyleLbl="node2" presStyleIdx="1" presStyleCnt="3"/>
      <dgm:spPr/>
    </dgm:pt>
    <dgm:pt modelId="{7272896A-0859-4B2F-9619-BBE9E3E6845B}" type="pres">
      <dgm:prSet presAssocID="{568DBCE8-EC29-4D80-88BE-25BCD1193C6B}" presName="hierChild4" presStyleCnt="0"/>
      <dgm:spPr/>
    </dgm:pt>
    <dgm:pt modelId="{7B53F77E-9D15-46FC-8F9C-AEADBD6740E8}" type="pres">
      <dgm:prSet presAssocID="{122171BC-EFC8-441C-9C27-43AF3F1740AA}" presName="Name37" presStyleLbl="parChTrans1D3" presStyleIdx="1" presStyleCnt="3"/>
      <dgm:spPr/>
    </dgm:pt>
    <dgm:pt modelId="{0F611213-9E66-425C-9260-A532BD538C60}" type="pres">
      <dgm:prSet presAssocID="{8DCA8056-B7C2-40FB-9275-80576C566C99}" presName="hierRoot2" presStyleCnt="0">
        <dgm:presLayoutVars>
          <dgm:hierBranch val="init"/>
        </dgm:presLayoutVars>
      </dgm:prSet>
      <dgm:spPr/>
    </dgm:pt>
    <dgm:pt modelId="{DCF6DFDC-C1F8-46F4-BDE2-71873227FCDA}" type="pres">
      <dgm:prSet presAssocID="{8DCA8056-B7C2-40FB-9275-80576C566C99}" presName="rootComposite" presStyleCnt="0"/>
      <dgm:spPr/>
    </dgm:pt>
    <dgm:pt modelId="{85A18E92-2876-4DD9-B5D6-B9FE3F4AD6D3}" type="pres">
      <dgm:prSet presAssocID="{8DCA8056-B7C2-40FB-9275-80576C566C99}" presName="rootText" presStyleLbl="node3" presStyleIdx="1" presStyleCnt="3" custScaleX="272757" custScaleY="535655" custLinFactNeighborX="-24251" custLinFactNeighborY="10071">
        <dgm:presLayoutVars>
          <dgm:chPref val="3"/>
        </dgm:presLayoutVars>
      </dgm:prSet>
      <dgm:spPr/>
    </dgm:pt>
    <dgm:pt modelId="{04DCF84B-89CF-494E-AC3F-FC96B4D7F9B4}" type="pres">
      <dgm:prSet presAssocID="{8DCA8056-B7C2-40FB-9275-80576C566C99}" presName="rootConnector" presStyleLbl="node3" presStyleIdx="1" presStyleCnt="3"/>
      <dgm:spPr/>
    </dgm:pt>
    <dgm:pt modelId="{18CBE231-910A-461D-A4AB-059503E1077A}" type="pres">
      <dgm:prSet presAssocID="{8DCA8056-B7C2-40FB-9275-80576C566C99}" presName="hierChild4" presStyleCnt="0"/>
      <dgm:spPr/>
    </dgm:pt>
    <dgm:pt modelId="{0DE80D82-8EA4-4954-A033-B5E48E065806}" type="pres">
      <dgm:prSet presAssocID="{8DCA8056-B7C2-40FB-9275-80576C566C99}" presName="hierChild5" presStyleCnt="0"/>
      <dgm:spPr/>
    </dgm:pt>
    <dgm:pt modelId="{F2D9B407-ED79-44E1-9DDD-29F588A695F0}" type="pres">
      <dgm:prSet presAssocID="{568DBCE8-EC29-4D80-88BE-25BCD1193C6B}" presName="hierChild5" presStyleCnt="0"/>
      <dgm:spPr/>
    </dgm:pt>
    <dgm:pt modelId="{7AF8B668-3EF6-4F60-98DD-B59790820E21}" type="pres">
      <dgm:prSet presAssocID="{BD7AE1C0-1A1E-4480-A4C3-BF57CE628111}" presName="Name37" presStyleLbl="parChTrans1D2" presStyleIdx="2" presStyleCnt="3"/>
      <dgm:spPr/>
    </dgm:pt>
    <dgm:pt modelId="{93A274DB-685F-4501-A5AC-61B02706B4F4}" type="pres">
      <dgm:prSet presAssocID="{63FE6D20-6C5E-4A00-825D-DD228E82C5BF}" presName="hierRoot2" presStyleCnt="0">
        <dgm:presLayoutVars>
          <dgm:hierBranch val="init"/>
        </dgm:presLayoutVars>
      </dgm:prSet>
      <dgm:spPr/>
    </dgm:pt>
    <dgm:pt modelId="{7295E296-54F3-4781-AE4F-46D177B8F6CB}" type="pres">
      <dgm:prSet presAssocID="{63FE6D20-6C5E-4A00-825D-DD228E82C5BF}" presName="rootComposite" presStyleCnt="0"/>
      <dgm:spPr/>
    </dgm:pt>
    <dgm:pt modelId="{233DC3C7-0579-4629-8155-616EBA7FAE7D}" type="pres">
      <dgm:prSet presAssocID="{63FE6D20-6C5E-4A00-825D-DD228E82C5BF}" presName="rootText" presStyleLbl="node2" presStyleIdx="2" presStyleCnt="3" custScaleX="220506" custScaleY="126391" custLinFactNeighborX="60439" custLinFactNeighborY="-5215">
        <dgm:presLayoutVars>
          <dgm:chPref val="3"/>
        </dgm:presLayoutVars>
      </dgm:prSet>
      <dgm:spPr/>
    </dgm:pt>
    <dgm:pt modelId="{BEDC7CCB-FC26-496D-B99D-C1E423080256}" type="pres">
      <dgm:prSet presAssocID="{63FE6D20-6C5E-4A00-825D-DD228E82C5BF}" presName="rootConnector" presStyleLbl="node2" presStyleIdx="2" presStyleCnt="3"/>
      <dgm:spPr/>
    </dgm:pt>
    <dgm:pt modelId="{EBDE0FF3-12B9-42BD-822C-F7631688C705}" type="pres">
      <dgm:prSet presAssocID="{63FE6D20-6C5E-4A00-825D-DD228E82C5BF}" presName="hierChild4" presStyleCnt="0"/>
      <dgm:spPr/>
    </dgm:pt>
    <dgm:pt modelId="{D14D0DF9-AD94-45B5-9376-CB61CF406FEC}" type="pres">
      <dgm:prSet presAssocID="{59B847BF-766E-4481-9DC4-5E270C344FF1}" presName="Name37" presStyleLbl="parChTrans1D3" presStyleIdx="2" presStyleCnt="3"/>
      <dgm:spPr/>
    </dgm:pt>
    <dgm:pt modelId="{1C00C70D-EE5A-4729-8DF4-55E361309391}" type="pres">
      <dgm:prSet presAssocID="{6531B888-8357-41F2-9738-937F1C2D8C7A}" presName="hierRoot2" presStyleCnt="0">
        <dgm:presLayoutVars>
          <dgm:hierBranch val="init"/>
        </dgm:presLayoutVars>
      </dgm:prSet>
      <dgm:spPr/>
    </dgm:pt>
    <dgm:pt modelId="{74ECE723-C82E-45A6-8B4F-B2FD2520FD84}" type="pres">
      <dgm:prSet presAssocID="{6531B888-8357-41F2-9738-937F1C2D8C7A}" presName="rootComposite" presStyleCnt="0"/>
      <dgm:spPr/>
    </dgm:pt>
    <dgm:pt modelId="{276FB6C6-87CE-4D6A-88F4-853546E1679F}" type="pres">
      <dgm:prSet presAssocID="{6531B888-8357-41F2-9738-937F1C2D8C7A}" presName="rootText" presStyleLbl="node3" presStyleIdx="2" presStyleCnt="3" custScaleX="235055" custScaleY="496396" custLinFactNeighborX="9367" custLinFactNeighborY="10234">
        <dgm:presLayoutVars>
          <dgm:chPref val="3"/>
        </dgm:presLayoutVars>
      </dgm:prSet>
      <dgm:spPr/>
    </dgm:pt>
    <dgm:pt modelId="{19C28F1B-7984-4ACE-ADC5-119B499425E9}" type="pres">
      <dgm:prSet presAssocID="{6531B888-8357-41F2-9738-937F1C2D8C7A}" presName="rootConnector" presStyleLbl="node3" presStyleIdx="2" presStyleCnt="3"/>
      <dgm:spPr/>
    </dgm:pt>
    <dgm:pt modelId="{2AB06298-D560-4A21-8628-226AAE7DA172}" type="pres">
      <dgm:prSet presAssocID="{6531B888-8357-41F2-9738-937F1C2D8C7A}" presName="hierChild4" presStyleCnt="0"/>
      <dgm:spPr/>
    </dgm:pt>
    <dgm:pt modelId="{2A8FBDA1-440E-41AF-AFB9-37B5E13F4353}" type="pres">
      <dgm:prSet presAssocID="{6531B888-8357-41F2-9738-937F1C2D8C7A}" presName="hierChild5" presStyleCnt="0"/>
      <dgm:spPr/>
    </dgm:pt>
    <dgm:pt modelId="{17F43DF8-0B61-4E57-AEC8-AA38F43F4F7E}" type="pres">
      <dgm:prSet presAssocID="{63FE6D20-6C5E-4A00-825D-DD228E82C5BF}" presName="hierChild5" presStyleCnt="0"/>
      <dgm:spPr/>
    </dgm:pt>
    <dgm:pt modelId="{EC88FF65-9DC2-4529-B6C6-4523BB4013BE}" type="pres">
      <dgm:prSet presAssocID="{C76EA617-D62A-4170-9E51-0DD578B9B3AB}" presName="hierChild3" presStyleCnt="0"/>
      <dgm:spPr/>
    </dgm:pt>
  </dgm:ptLst>
  <dgm:cxnLst>
    <dgm:cxn modelId="{3A0C3F0D-3023-4231-8348-39621BF09C03}" srcId="{C76EA617-D62A-4170-9E51-0DD578B9B3AB}" destId="{568DBCE8-EC29-4D80-88BE-25BCD1193C6B}" srcOrd="1" destOrd="0" parTransId="{A6A7CA44-35EE-41A1-A339-0C503DF6B251}" sibTransId="{B765FC46-94D8-4C74-80C7-DB6DE730D4A2}"/>
    <dgm:cxn modelId="{E1636113-6696-4997-B4D8-12C3AB424567}" type="presOf" srcId="{568DBCE8-EC29-4D80-88BE-25BCD1193C6B}" destId="{67E8947A-341F-49FF-B235-E48645B1494A}" srcOrd="0" destOrd="0" presId="urn:microsoft.com/office/officeart/2005/8/layout/orgChart1"/>
    <dgm:cxn modelId="{9DFDD316-912F-40B4-A506-B0850F0E1F23}" type="presOf" srcId="{8DCA8056-B7C2-40FB-9275-80576C566C99}" destId="{85A18E92-2876-4DD9-B5D6-B9FE3F4AD6D3}" srcOrd="0" destOrd="0" presId="urn:microsoft.com/office/officeart/2005/8/layout/orgChart1"/>
    <dgm:cxn modelId="{62DE8B17-3A68-4363-B810-7699D15D6AF0}" type="presOf" srcId="{A6A7CA44-35EE-41A1-A339-0C503DF6B251}" destId="{DD614094-B3B3-4582-99B3-9B7DE35BF0EA}" srcOrd="0" destOrd="0" presId="urn:microsoft.com/office/officeart/2005/8/layout/orgChart1"/>
    <dgm:cxn modelId="{40993725-0136-4BBD-9D98-419C3598AFA5}" type="presOf" srcId="{122171BC-EFC8-441C-9C27-43AF3F1740AA}" destId="{7B53F77E-9D15-46FC-8F9C-AEADBD6740E8}" srcOrd="0" destOrd="0" presId="urn:microsoft.com/office/officeart/2005/8/layout/orgChart1"/>
    <dgm:cxn modelId="{92EBF925-9CC3-400C-ABC3-EB580CF0E975}" type="presOf" srcId="{C76EA617-D62A-4170-9E51-0DD578B9B3AB}" destId="{C90877E0-89D8-4A09-93B4-71FA8E339925}" srcOrd="0" destOrd="0" presId="urn:microsoft.com/office/officeart/2005/8/layout/orgChart1"/>
    <dgm:cxn modelId="{72DD4826-0512-4468-BF11-F7C738BE6F56}" type="presOf" srcId="{8DCA8056-B7C2-40FB-9275-80576C566C99}" destId="{04DCF84B-89CF-494E-AC3F-FC96B4D7F9B4}" srcOrd="1" destOrd="0" presId="urn:microsoft.com/office/officeart/2005/8/layout/orgChart1"/>
    <dgm:cxn modelId="{8D6EF72E-E9CC-4E16-A336-90D5D9B4603C}" srcId="{63FE6D20-6C5E-4A00-825D-DD228E82C5BF}" destId="{6531B888-8357-41F2-9738-937F1C2D8C7A}" srcOrd="0" destOrd="0" parTransId="{59B847BF-766E-4481-9DC4-5E270C344FF1}" sibTransId="{B063ABC5-D1FA-4642-BE85-87C9604304DB}"/>
    <dgm:cxn modelId="{45B14665-F185-498B-A70E-DD9C2BF5F2CA}" type="presOf" srcId="{BC0E23FB-1412-4075-BA3E-37C840A096CF}" destId="{CCF8A843-E9FA-4F75-B252-EB5868E2B224}" srcOrd="1" destOrd="0" presId="urn:microsoft.com/office/officeart/2005/8/layout/orgChart1"/>
    <dgm:cxn modelId="{D509CF45-E94B-4EDE-B042-D70BC36889C5}" type="presOf" srcId="{B1E0F3F8-2C31-42EF-88AC-F6452B9F67E6}" destId="{772341B0-C6AE-4696-B34F-15D1230A8093}" srcOrd="1" destOrd="0" presId="urn:microsoft.com/office/officeart/2005/8/layout/orgChart1"/>
    <dgm:cxn modelId="{302F2566-C340-4D81-A24A-87B1472CECB5}" type="presOf" srcId="{BC0E23FB-1412-4075-BA3E-37C840A096CF}" destId="{F468D4C8-896F-4AF4-B51A-4B5EC7B32423}" srcOrd="0" destOrd="0" presId="urn:microsoft.com/office/officeart/2005/8/layout/orgChart1"/>
    <dgm:cxn modelId="{9F6D1F49-18F7-4399-8CCF-887EBEB4397C}" type="presOf" srcId="{568DBCE8-EC29-4D80-88BE-25BCD1193C6B}" destId="{D6B269D0-B62E-4C78-9EA7-8AD7186700AF}" srcOrd="1" destOrd="0" presId="urn:microsoft.com/office/officeart/2005/8/layout/orgChart1"/>
    <dgm:cxn modelId="{05B3676E-9715-4FF6-AFD2-6DB4E3077B0C}" srcId="{C76EA617-D62A-4170-9E51-0DD578B9B3AB}" destId="{B1E0F3F8-2C31-42EF-88AC-F6452B9F67E6}" srcOrd="0" destOrd="0" parTransId="{042B52F0-0699-427B-989F-54C267308377}" sibTransId="{F662C372-57AB-4DCD-99E3-73FB18245689}"/>
    <dgm:cxn modelId="{C8C2AD55-5535-419C-97B6-5169AE32986E}" type="presOf" srcId="{B1E0F3F8-2C31-42EF-88AC-F6452B9F67E6}" destId="{3CA56EE0-7CC0-426C-AA1C-474AF552EA6C}" srcOrd="0" destOrd="0" presId="urn:microsoft.com/office/officeart/2005/8/layout/orgChart1"/>
    <dgm:cxn modelId="{CD30EB58-2CFC-42CB-A16F-F91CBA5E45F1}" srcId="{C76EA617-D62A-4170-9E51-0DD578B9B3AB}" destId="{63FE6D20-6C5E-4A00-825D-DD228E82C5BF}" srcOrd="2" destOrd="0" parTransId="{BD7AE1C0-1A1E-4480-A4C3-BF57CE628111}" sibTransId="{F3796A88-5215-4684-A4A0-8704112C4BAF}"/>
    <dgm:cxn modelId="{8AE7E47C-DD5F-439E-B04F-F03B208732DE}" type="presOf" srcId="{63FE6D20-6C5E-4A00-825D-DD228E82C5BF}" destId="{BEDC7CCB-FC26-496D-B99D-C1E423080256}" srcOrd="1" destOrd="0" presId="urn:microsoft.com/office/officeart/2005/8/layout/orgChart1"/>
    <dgm:cxn modelId="{6743ED94-4FA3-4C43-A76D-55935D897747}" type="presOf" srcId="{042B52F0-0699-427B-989F-54C267308377}" destId="{1201A732-DD28-4BDC-B057-82F5B4029FB0}" srcOrd="0" destOrd="0" presId="urn:microsoft.com/office/officeart/2005/8/layout/orgChart1"/>
    <dgm:cxn modelId="{4AF284A2-FEED-48E1-85AB-2C31B892A51F}" type="presOf" srcId="{86892820-B475-488E-B718-845D5F1A54F7}" destId="{0F785233-0D0C-429A-830A-BA3E0D3B499D}" srcOrd="0" destOrd="0" presId="urn:microsoft.com/office/officeart/2005/8/layout/orgChart1"/>
    <dgm:cxn modelId="{60A25AA4-3F75-4686-BDE2-FD4668C3AF07}" type="presOf" srcId="{59B847BF-766E-4481-9DC4-5E270C344FF1}" destId="{D14D0DF9-AD94-45B5-9376-CB61CF406FEC}" srcOrd="0" destOrd="0" presId="urn:microsoft.com/office/officeart/2005/8/layout/orgChart1"/>
    <dgm:cxn modelId="{54B6FEA4-53A3-4DA2-8D59-82DC39003C39}" type="presOf" srcId="{6531B888-8357-41F2-9738-937F1C2D8C7A}" destId="{276FB6C6-87CE-4D6A-88F4-853546E1679F}" srcOrd="0" destOrd="0" presId="urn:microsoft.com/office/officeart/2005/8/layout/orgChart1"/>
    <dgm:cxn modelId="{22B496C2-2708-48BC-B0E1-228045F1A01C}" type="presOf" srcId="{63FE6D20-6C5E-4A00-825D-DD228E82C5BF}" destId="{233DC3C7-0579-4629-8155-616EBA7FAE7D}" srcOrd="0" destOrd="0" presId="urn:microsoft.com/office/officeart/2005/8/layout/orgChart1"/>
    <dgm:cxn modelId="{232B38C7-C1D6-479E-B4A3-6ABAA8A43678}" type="presOf" srcId="{C76EA617-D62A-4170-9E51-0DD578B9B3AB}" destId="{E1400B0A-68C2-49DF-8805-B9994458FCEE}" srcOrd="1" destOrd="0" presId="urn:microsoft.com/office/officeart/2005/8/layout/orgChart1"/>
    <dgm:cxn modelId="{36FF2FDC-599A-4733-B70A-050201AF5D88}" type="presOf" srcId="{6531B888-8357-41F2-9738-937F1C2D8C7A}" destId="{19C28F1B-7984-4ACE-ADC5-119B499425E9}" srcOrd="1" destOrd="0" presId="urn:microsoft.com/office/officeart/2005/8/layout/orgChart1"/>
    <dgm:cxn modelId="{00F625DE-332F-4374-9B5C-4E8071357173}" srcId="{56839EF5-E894-4EE1-B3FE-B12DCA008212}" destId="{C76EA617-D62A-4170-9E51-0DD578B9B3AB}" srcOrd="0" destOrd="0" parTransId="{9FB3969B-7019-470C-8EC5-6993F0502961}" sibTransId="{A5E371A9-E6B1-4311-8C1B-7E16FD3B9316}"/>
    <dgm:cxn modelId="{3F4C3FE4-2D0B-4965-A6D7-318E2A9B11B1}" srcId="{B1E0F3F8-2C31-42EF-88AC-F6452B9F67E6}" destId="{BC0E23FB-1412-4075-BA3E-37C840A096CF}" srcOrd="0" destOrd="0" parTransId="{86892820-B475-488E-B718-845D5F1A54F7}" sibTransId="{98DC6AED-2913-46AA-854D-8C74DA7138B0}"/>
    <dgm:cxn modelId="{869FD1EE-5DB8-4146-A608-0090F9A24BA9}" type="presOf" srcId="{BD7AE1C0-1A1E-4480-A4C3-BF57CE628111}" destId="{7AF8B668-3EF6-4F60-98DD-B59790820E21}" srcOrd="0" destOrd="0" presId="urn:microsoft.com/office/officeart/2005/8/layout/orgChart1"/>
    <dgm:cxn modelId="{3B409FF1-9929-47B9-8EE9-63ECEC84A1F8}" type="presOf" srcId="{56839EF5-E894-4EE1-B3FE-B12DCA008212}" destId="{BA35416E-7E2F-4EA0-9496-790A3F68D002}" srcOrd="0" destOrd="0" presId="urn:microsoft.com/office/officeart/2005/8/layout/orgChart1"/>
    <dgm:cxn modelId="{48F3DAFE-8CCE-466A-B1C0-DD0EABBFCF3C}" srcId="{568DBCE8-EC29-4D80-88BE-25BCD1193C6B}" destId="{8DCA8056-B7C2-40FB-9275-80576C566C99}" srcOrd="0" destOrd="0" parTransId="{122171BC-EFC8-441C-9C27-43AF3F1740AA}" sibTransId="{A660965D-5F35-495B-8E56-73DF0B7BDDE1}"/>
    <dgm:cxn modelId="{32FF4D2E-6FA9-40A5-948B-91EA3FEAAA19}" type="presParOf" srcId="{BA35416E-7E2F-4EA0-9496-790A3F68D002}" destId="{DA1DAA93-25D8-4BF9-98E2-ACB71676CDBB}" srcOrd="0" destOrd="0" presId="urn:microsoft.com/office/officeart/2005/8/layout/orgChart1"/>
    <dgm:cxn modelId="{E46D66DD-4812-4E4F-B04B-8D90D560ED29}" type="presParOf" srcId="{DA1DAA93-25D8-4BF9-98E2-ACB71676CDBB}" destId="{C1E3E6E0-D757-446B-84AF-04EB38DCD56E}" srcOrd="0" destOrd="0" presId="urn:microsoft.com/office/officeart/2005/8/layout/orgChart1"/>
    <dgm:cxn modelId="{28AE763A-BF77-4D21-88EA-49383D41D14D}" type="presParOf" srcId="{C1E3E6E0-D757-446B-84AF-04EB38DCD56E}" destId="{C90877E0-89D8-4A09-93B4-71FA8E339925}" srcOrd="0" destOrd="0" presId="urn:microsoft.com/office/officeart/2005/8/layout/orgChart1"/>
    <dgm:cxn modelId="{5F0D64E4-EB66-44B6-AC3C-D55578584799}" type="presParOf" srcId="{C1E3E6E0-D757-446B-84AF-04EB38DCD56E}" destId="{E1400B0A-68C2-49DF-8805-B9994458FCEE}" srcOrd="1" destOrd="0" presId="urn:microsoft.com/office/officeart/2005/8/layout/orgChart1"/>
    <dgm:cxn modelId="{EA5A5277-A480-49FA-9A29-64674B2C86A6}" type="presParOf" srcId="{DA1DAA93-25D8-4BF9-98E2-ACB71676CDBB}" destId="{1A7DE7C9-7A98-40B9-97FF-B8B1680062E2}" srcOrd="1" destOrd="0" presId="urn:microsoft.com/office/officeart/2005/8/layout/orgChart1"/>
    <dgm:cxn modelId="{C80151BD-DF78-4E7D-8E40-107EC9CD31D7}" type="presParOf" srcId="{1A7DE7C9-7A98-40B9-97FF-B8B1680062E2}" destId="{1201A732-DD28-4BDC-B057-82F5B4029FB0}" srcOrd="0" destOrd="0" presId="urn:microsoft.com/office/officeart/2005/8/layout/orgChart1"/>
    <dgm:cxn modelId="{25BDF778-4996-445F-B298-A1F1E236EA02}" type="presParOf" srcId="{1A7DE7C9-7A98-40B9-97FF-B8B1680062E2}" destId="{A2D86E33-63BE-446D-B9D1-ECE3032EF9E9}" srcOrd="1" destOrd="0" presId="urn:microsoft.com/office/officeart/2005/8/layout/orgChart1"/>
    <dgm:cxn modelId="{A02CDE3F-C2CB-4BD5-B0D8-F00457352ED2}" type="presParOf" srcId="{A2D86E33-63BE-446D-B9D1-ECE3032EF9E9}" destId="{C5BB90A3-863E-4773-A096-10AC3D80ACF2}" srcOrd="0" destOrd="0" presId="urn:microsoft.com/office/officeart/2005/8/layout/orgChart1"/>
    <dgm:cxn modelId="{ECA61133-8CA7-407A-B1BD-BC72CDD87392}" type="presParOf" srcId="{C5BB90A3-863E-4773-A096-10AC3D80ACF2}" destId="{3CA56EE0-7CC0-426C-AA1C-474AF552EA6C}" srcOrd="0" destOrd="0" presId="urn:microsoft.com/office/officeart/2005/8/layout/orgChart1"/>
    <dgm:cxn modelId="{4359038F-3FF1-4EF4-AD75-39C50338D928}" type="presParOf" srcId="{C5BB90A3-863E-4773-A096-10AC3D80ACF2}" destId="{772341B0-C6AE-4696-B34F-15D1230A8093}" srcOrd="1" destOrd="0" presId="urn:microsoft.com/office/officeart/2005/8/layout/orgChart1"/>
    <dgm:cxn modelId="{94DBAC3E-0360-483A-9D05-15E024250D10}" type="presParOf" srcId="{A2D86E33-63BE-446D-B9D1-ECE3032EF9E9}" destId="{74ED26EE-F54F-4725-A943-AD7048FFC6CF}" srcOrd="1" destOrd="0" presId="urn:microsoft.com/office/officeart/2005/8/layout/orgChart1"/>
    <dgm:cxn modelId="{BB329D01-B0EB-4EF6-83D0-B941262CFFD4}" type="presParOf" srcId="{74ED26EE-F54F-4725-A943-AD7048FFC6CF}" destId="{0F785233-0D0C-429A-830A-BA3E0D3B499D}" srcOrd="0" destOrd="0" presId="urn:microsoft.com/office/officeart/2005/8/layout/orgChart1"/>
    <dgm:cxn modelId="{AC2DB3C8-A5BD-4AE6-B105-FA113AC1437B}" type="presParOf" srcId="{74ED26EE-F54F-4725-A943-AD7048FFC6CF}" destId="{58E84E5F-39C1-471A-BAB6-FB02E388F033}" srcOrd="1" destOrd="0" presId="urn:microsoft.com/office/officeart/2005/8/layout/orgChart1"/>
    <dgm:cxn modelId="{D81480E6-5F12-4FE1-9F40-99F9CD6976E6}" type="presParOf" srcId="{58E84E5F-39C1-471A-BAB6-FB02E388F033}" destId="{0BC92772-55ED-43FB-A796-7CE1AD756853}" srcOrd="0" destOrd="0" presId="urn:microsoft.com/office/officeart/2005/8/layout/orgChart1"/>
    <dgm:cxn modelId="{F0D08946-EBA1-44AC-B085-157651293D51}" type="presParOf" srcId="{0BC92772-55ED-43FB-A796-7CE1AD756853}" destId="{F468D4C8-896F-4AF4-B51A-4B5EC7B32423}" srcOrd="0" destOrd="0" presId="urn:microsoft.com/office/officeart/2005/8/layout/orgChart1"/>
    <dgm:cxn modelId="{0BC754C6-1E4D-4661-88A1-9D0A180EFB22}" type="presParOf" srcId="{0BC92772-55ED-43FB-A796-7CE1AD756853}" destId="{CCF8A843-E9FA-4F75-B252-EB5868E2B224}" srcOrd="1" destOrd="0" presId="urn:microsoft.com/office/officeart/2005/8/layout/orgChart1"/>
    <dgm:cxn modelId="{F992A97F-1FE3-47C2-99FD-2A7128FC802A}" type="presParOf" srcId="{58E84E5F-39C1-471A-BAB6-FB02E388F033}" destId="{511D4A5F-CC70-475C-A1DA-74F37041EE3A}" srcOrd="1" destOrd="0" presId="urn:microsoft.com/office/officeart/2005/8/layout/orgChart1"/>
    <dgm:cxn modelId="{DC90CF40-0E7C-42BB-9F5E-7A8FB0828D1F}" type="presParOf" srcId="{58E84E5F-39C1-471A-BAB6-FB02E388F033}" destId="{222856C2-BD8E-42CE-9928-5BAB8A3685EB}" srcOrd="2" destOrd="0" presId="urn:microsoft.com/office/officeart/2005/8/layout/orgChart1"/>
    <dgm:cxn modelId="{749C62E5-9396-4C27-B03F-F24407957BA2}" type="presParOf" srcId="{A2D86E33-63BE-446D-B9D1-ECE3032EF9E9}" destId="{DE03598B-6F29-41AB-BBCD-027EF1F950BE}" srcOrd="2" destOrd="0" presId="urn:microsoft.com/office/officeart/2005/8/layout/orgChart1"/>
    <dgm:cxn modelId="{EAC881D4-65FB-491A-965D-DD52A5BB89E0}" type="presParOf" srcId="{1A7DE7C9-7A98-40B9-97FF-B8B1680062E2}" destId="{DD614094-B3B3-4582-99B3-9B7DE35BF0EA}" srcOrd="2" destOrd="0" presId="urn:microsoft.com/office/officeart/2005/8/layout/orgChart1"/>
    <dgm:cxn modelId="{8831A25B-6430-472F-905B-9F44C3459D69}" type="presParOf" srcId="{1A7DE7C9-7A98-40B9-97FF-B8B1680062E2}" destId="{84AE62C7-AF1D-46B5-B5E2-49B72592144C}" srcOrd="3" destOrd="0" presId="urn:microsoft.com/office/officeart/2005/8/layout/orgChart1"/>
    <dgm:cxn modelId="{6823C449-269F-4342-911E-FDF3F3E66FA5}" type="presParOf" srcId="{84AE62C7-AF1D-46B5-B5E2-49B72592144C}" destId="{60D01AC3-16D6-4189-B147-57F0C06CFB41}" srcOrd="0" destOrd="0" presId="urn:microsoft.com/office/officeart/2005/8/layout/orgChart1"/>
    <dgm:cxn modelId="{79B63D8F-7BFE-4F15-92C0-DAA36452D413}" type="presParOf" srcId="{60D01AC3-16D6-4189-B147-57F0C06CFB41}" destId="{67E8947A-341F-49FF-B235-E48645B1494A}" srcOrd="0" destOrd="0" presId="urn:microsoft.com/office/officeart/2005/8/layout/orgChart1"/>
    <dgm:cxn modelId="{59CBC033-6486-4525-B8CB-52AAA7FC54E1}" type="presParOf" srcId="{60D01AC3-16D6-4189-B147-57F0C06CFB41}" destId="{D6B269D0-B62E-4C78-9EA7-8AD7186700AF}" srcOrd="1" destOrd="0" presId="urn:microsoft.com/office/officeart/2005/8/layout/orgChart1"/>
    <dgm:cxn modelId="{60BA9479-31FF-4170-A803-9E454AAAC9EB}" type="presParOf" srcId="{84AE62C7-AF1D-46B5-B5E2-49B72592144C}" destId="{7272896A-0859-4B2F-9619-BBE9E3E6845B}" srcOrd="1" destOrd="0" presId="urn:microsoft.com/office/officeart/2005/8/layout/orgChart1"/>
    <dgm:cxn modelId="{A3AD419A-6DA1-46D7-82C3-77AF6254920B}" type="presParOf" srcId="{7272896A-0859-4B2F-9619-BBE9E3E6845B}" destId="{7B53F77E-9D15-46FC-8F9C-AEADBD6740E8}" srcOrd="0" destOrd="0" presId="urn:microsoft.com/office/officeart/2005/8/layout/orgChart1"/>
    <dgm:cxn modelId="{F460884D-9435-4E4A-A6D4-EF90C7930CDD}" type="presParOf" srcId="{7272896A-0859-4B2F-9619-BBE9E3E6845B}" destId="{0F611213-9E66-425C-9260-A532BD538C60}" srcOrd="1" destOrd="0" presId="urn:microsoft.com/office/officeart/2005/8/layout/orgChart1"/>
    <dgm:cxn modelId="{A0540853-2959-43B0-AE3C-E7C11C65CC56}" type="presParOf" srcId="{0F611213-9E66-425C-9260-A532BD538C60}" destId="{DCF6DFDC-C1F8-46F4-BDE2-71873227FCDA}" srcOrd="0" destOrd="0" presId="urn:microsoft.com/office/officeart/2005/8/layout/orgChart1"/>
    <dgm:cxn modelId="{C4983031-3DBD-4E3C-AB8C-8686905F44AC}" type="presParOf" srcId="{DCF6DFDC-C1F8-46F4-BDE2-71873227FCDA}" destId="{85A18E92-2876-4DD9-B5D6-B9FE3F4AD6D3}" srcOrd="0" destOrd="0" presId="urn:microsoft.com/office/officeart/2005/8/layout/orgChart1"/>
    <dgm:cxn modelId="{E03AC750-65E6-4962-A1D1-3817E93BC4F1}" type="presParOf" srcId="{DCF6DFDC-C1F8-46F4-BDE2-71873227FCDA}" destId="{04DCF84B-89CF-494E-AC3F-FC96B4D7F9B4}" srcOrd="1" destOrd="0" presId="urn:microsoft.com/office/officeart/2005/8/layout/orgChart1"/>
    <dgm:cxn modelId="{2566300D-2A27-4D42-BF8F-308F36EA959C}" type="presParOf" srcId="{0F611213-9E66-425C-9260-A532BD538C60}" destId="{18CBE231-910A-461D-A4AB-059503E1077A}" srcOrd="1" destOrd="0" presId="urn:microsoft.com/office/officeart/2005/8/layout/orgChart1"/>
    <dgm:cxn modelId="{F60F77A5-EA4D-4321-AA8F-6D4E8C98A165}" type="presParOf" srcId="{0F611213-9E66-425C-9260-A532BD538C60}" destId="{0DE80D82-8EA4-4954-A033-B5E48E065806}" srcOrd="2" destOrd="0" presId="urn:microsoft.com/office/officeart/2005/8/layout/orgChart1"/>
    <dgm:cxn modelId="{5A3980CD-E752-4DC6-BC30-9E8C94BAEB60}" type="presParOf" srcId="{84AE62C7-AF1D-46B5-B5E2-49B72592144C}" destId="{F2D9B407-ED79-44E1-9DDD-29F588A695F0}" srcOrd="2" destOrd="0" presId="urn:microsoft.com/office/officeart/2005/8/layout/orgChart1"/>
    <dgm:cxn modelId="{59EE96F3-343E-49E4-9FD7-C171736282C7}" type="presParOf" srcId="{1A7DE7C9-7A98-40B9-97FF-B8B1680062E2}" destId="{7AF8B668-3EF6-4F60-98DD-B59790820E21}" srcOrd="4" destOrd="0" presId="urn:microsoft.com/office/officeart/2005/8/layout/orgChart1"/>
    <dgm:cxn modelId="{F6B178F9-8CC3-41EF-ACB9-A00B062B0FCD}" type="presParOf" srcId="{1A7DE7C9-7A98-40B9-97FF-B8B1680062E2}" destId="{93A274DB-685F-4501-A5AC-61B02706B4F4}" srcOrd="5" destOrd="0" presId="urn:microsoft.com/office/officeart/2005/8/layout/orgChart1"/>
    <dgm:cxn modelId="{0DDBE83A-BAF5-4F8E-9139-5E3B35B05B29}" type="presParOf" srcId="{93A274DB-685F-4501-A5AC-61B02706B4F4}" destId="{7295E296-54F3-4781-AE4F-46D177B8F6CB}" srcOrd="0" destOrd="0" presId="urn:microsoft.com/office/officeart/2005/8/layout/orgChart1"/>
    <dgm:cxn modelId="{5803F364-B938-4941-8489-2155AFAF94FB}" type="presParOf" srcId="{7295E296-54F3-4781-AE4F-46D177B8F6CB}" destId="{233DC3C7-0579-4629-8155-616EBA7FAE7D}" srcOrd="0" destOrd="0" presId="urn:microsoft.com/office/officeart/2005/8/layout/orgChart1"/>
    <dgm:cxn modelId="{6D53CE0C-BFB8-4083-8956-46ECDBF33AE7}" type="presParOf" srcId="{7295E296-54F3-4781-AE4F-46D177B8F6CB}" destId="{BEDC7CCB-FC26-496D-B99D-C1E423080256}" srcOrd="1" destOrd="0" presId="urn:microsoft.com/office/officeart/2005/8/layout/orgChart1"/>
    <dgm:cxn modelId="{30E87E00-7501-461D-ACBB-BE7476B9E92E}" type="presParOf" srcId="{93A274DB-685F-4501-A5AC-61B02706B4F4}" destId="{EBDE0FF3-12B9-42BD-822C-F7631688C705}" srcOrd="1" destOrd="0" presId="urn:microsoft.com/office/officeart/2005/8/layout/orgChart1"/>
    <dgm:cxn modelId="{9018AF1F-7E53-4364-BCAE-324A3E712A51}" type="presParOf" srcId="{EBDE0FF3-12B9-42BD-822C-F7631688C705}" destId="{D14D0DF9-AD94-45B5-9376-CB61CF406FEC}" srcOrd="0" destOrd="0" presId="urn:microsoft.com/office/officeart/2005/8/layout/orgChart1"/>
    <dgm:cxn modelId="{747BD4F3-56A5-4C4B-8EDE-6CADFC1A34E5}" type="presParOf" srcId="{EBDE0FF3-12B9-42BD-822C-F7631688C705}" destId="{1C00C70D-EE5A-4729-8DF4-55E361309391}" srcOrd="1" destOrd="0" presId="urn:microsoft.com/office/officeart/2005/8/layout/orgChart1"/>
    <dgm:cxn modelId="{D94C913A-D7BD-4D9B-92F1-B6B762AB82BE}" type="presParOf" srcId="{1C00C70D-EE5A-4729-8DF4-55E361309391}" destId="{74ECE723-C82E-45A6-8B4F-B2FD2520FD84}" srcOrd="0" destOrd="0" presId="urn:microsoft.com/office/officeart/2005/8/layout/orgChart1"/>
    <dgm:cxn modelId="{73A5E53E-255F-40EF-ABDD-61D062A41F66}" type="presParOf" srcId="{74ECE723-C82E-45A6-8B4F-B2FD2520FD84}" destId="{276FB6C6-87CE-4D6A-88F4-853546E1679F}" srcOrd="0" destOrd="0" presId="urn:microsoft.com/office/officeart/2005/8/layout/orgChart1"/>
    <dgm:cxn modelId="{AE9EEA13-DEC4-4774-AE54-1DB8870A57C3}" type="presParOf" srcId="{74ECE723-C82E-45A6-8B4F-B2FD2520FD84}" destId="{19C28F1B-7984-4ACE-ADC5-119B499425E9}" srcOrd="1" destOrd="0" presId="urn:microsoft.com/office/officeart/2005/8/layout/orgChart1"/>
    <dgm:cxn modelId="{C1E01285-BB74-4429-A3CB-0D15F32DB9E1}" type="presParOf" srcId="{1C00C70D-EE5A-4729-8DF4-55E361309391}" destId="{2AB06298-D560-4A21-8628-226AAE7DA172}" srcOrd="1" destOrd="0" presId="urn:microsoft.com/office/officeart/2005/8/layout/orgChart1"/>
    <dgm:cxn modelId="{5098A323-152B-4733-A9DE-CCAA96781486}" type="presParOf" srcId="{1C00C70D-EE5A-4729-8DF4-55E361309391}" destId="{2A8FBDA1-440E-41AF-AFB9-37B5E13F4353}" srcOrd="2" destOrd="0" presId="urn:microsoft.com/office/officeart/2005/8/layout/orgChart1"/>
    <dgm:cxn modelId="{D4585A24-74E7-40D6-9E89-D90052C0C683}" type="presParOf" srcId="{93A274DB-685F-4501-A5AC-61B02706B4F4}" destId="{17F43DF8-0B61-4E57-AEC8-AA38F43F4F7E}" srcOrd="2" destOrd="0" presId="urn:microsoft.com/office/officeart/2005/8/layout/orgChart1"/>
    <dgm:cxn modelId="{69313211-53AE-466A-8534-49FE1208D76A}" type="presParOf" srcId="{DA1DAA93-25D8-4BF9-98E2-ACB71676CDBB}" destId="{EC88FF65-9DC2-4529-B6C6-4523BB4013BE}"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BF5E7-0D87-4E67-A67E-800239604B4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fr-FR"/>
        </a:p>
      </dgm:t>
    </dgm:pt>
    <dgm:pt modelId="{B90C37FC-56B8-4A02-BB30-6D1CFFBFB534}">
      <dgm:prSet phldrT="[Texte]" custT="1"/>
      <dgm:spPr/>
      <dgm:t>
        <a:bodyPr/>
        <a:lstStyle/>
        <a:p>
          <a:r>
            <a:rPr lang="fr-FR" sz="1600"/>
            <a:t>Prétest</a:t>
          </a:r>
        </a:p>
      </dgm:t>
    </dgm:pt>
    <dgm:pt modelId="{5958D285-D755-4C0D-AA80-656791FF9B2F}" type="parTrans" cxnId="{BCD9BCC5-A380-4ADB-ADC2-E260290A10E2}">
      <dgm:prSet/>
      <dgm:spPr/>
      <dgm:t>
        <a:bodyPr/>
        <a:lstStyle/>
        <a:p>
          <a:endParaRPr lang="fr-FR" sz="1600"/>
        </a:p>
      </dgm:t>
    </dgm:pt>
    <dgm:pt modelId="{E8A92817-97A5-46FC-B942-016EE43F9CD4}" type="sibTrans" cxnId="{BCD9BCC5-A380-4ADB-ADC2-E260290A10E2}">
      <dgm:prSet/>
      <dgm:spPr/>
      <dgm:t>
        <a:bodyPr/>
        <a:lstStyle/>
        <a:p>
          <a:endParaRPr lang="fr-FR" sz="1600"/>
        </a:p>
      </dgm:t>
    </dgm:pt>
    <dgm:pt modelId="{EA697DB3-67C5-408F-8E77-EACDF38F2EDB}">
      <dgm:prSet phldrT="[Texte]" custT="1"/>
      <dgm:spPr/>
      <dgm:t>
        <a:bodyPr/>
        <a:lstStyle/>
        <a:p>
          <a:r>
            <a:rPr lang="fr-FR" sz="1600"/>
            <a:t>Validité du contenu</a:t>
          </a:r>
        </a:p>
      </dgm:t>
    </dgm:pt>
    <dgm:pt modelId="{49933EB9-E1D2-4751-960B-E46E472675E9}" type="parTrans" cxnId="{1EA33987-C738-47D0-9403-27C2C2BDA457}">
      <dgm:prSet/>
      <dgm:spPr/>
      <dgm:t>
        <a:bodyPr/>
        <a:lstStyle/>
        <a:p>
          <a:endParaRPr lang="fr-FR" sz="1600"/>
        </a:p>
      </dgm:t>
    </dgm:pt>
    <dgm:pt modelId="{9A72E581-CDD9-49B4-A1F4-B90385A3150A}" type="sibTrans" cxnId="{1EA33987-C738-47D0-9403-27C2C2BDA457}">
      <dgm:prSet/>
      <dgm:spPr/>
      <dgm:t>
        <a:bodyPr/>
        <a:lstStyle/>
        <a:p>
          <a:endParaRPr lang="fr-FR" sz="1600"/>
        </a:p>
      </dgm:t>
    </dgm:pt>
    <dgm:pt modelId="{B096960D-C9AE-4F09-B84C-38FE2EDC6495}">
      <dgm:prSet phldrT="[Texte]" custT="1"/>
      <dgm:spPr/>
      <dgm:t>
        <a:bodyPr/>
        <a:lstStyle/>
        <a:p>
          <a:r>
            <a:rPr lang="fr-FR" sz="1600"/>
            <a:t>Validité du construit</a:t>
          </a:r>
        </a:p>
      </dgm:t>
    </dgm:pt>
    <dgm:pt modelId="{5EDF4E17-841D-444B-ACB8-7E02B4C38B90}" type="parTrans" cxnId="{8A96C145-8701-482C-9B38-CFE750350D42}">
      <dgm:prSet/>
      <dgm:spPr/>
      <dgm:t>
        <a:bodyPr/>
        <a:lstStyle/>
        <a:p>
          <a:endParaRPr lang="fr-FR" sz="1600"/>
        </a:p>
      </dgm:t>
    </dgm:pt>
    <dgm:pt modelId="{1D9B911B-77AE-4C77-A5F9-12DF1956B3F1}" type="sibTrans" cxnId="{8A96C145-8701-482C-9B38-CFE750350D42}">
      <dgm:prSet/>
      <dgm:spPr/>
      <dgm:t>
        <a:bodyPr/>
        <a:lstStyle/>
        <a:p>
          <a:endParaRPr lang="fr-FR" sz="1600"/>
        </a:p>
      </dgm:t>
    </dgm:pt>
    <dgm:pt modelId="{6D200D3D-31AF-405A-9CA6-909DA95CF2FE}">
      <dgm:prSet phldrT="[Texte]" custT="1"/>
      <dgm:spPr/>
      <dgm:t>
        <a:bodyPr/>
        <a:lstStyle/>
        <a:p>
          <a:r>
            <a:rPr lang="fr-FR" sz="1600"/>
            <a:t>Facilité d’utilisation</a:t>
          </a:r>
        </a:p>
      </dgm:t>
    </dgm:pt>
    <dgm:pt modelId="{F6271EDF-60FD-45B1-84A8-3EDF0D893BE4}" type="parTrans" cxnId="{57F33C9A-E31F-409B-8344-DDD95CC2EE8C}">
      <dgm:prSet/>
      <dgm:spPr/>
      <dgm:t>
        <a:bodyPr/>
        <a:lstStyle/>
        <a:p>
          <a:endParaRPr lang="fr-FR" sz="1600"/>
        </a:p>
      </dgm:t>
    </dgm:pt>
    <dgm:pt modelId="{4838E982-EFDA-470A-80CD-E51ADC774907}" type="sibTrans" cxnId="{57F33C9A-E31F-409B-8344-DDD95CC2EE8C}">
      <dgm:prSet/>
      <dgm:spPr/>
      <dgm:t>
        <a:bodyPr/>
        <a:lstStyle/>
        <a:p>
          <a:endParaRPr lang="fr-FR" sz="1600"/>
        </a:p>
      </dgm:t>
    </dgm:pt>
    <dgm:pt modelId="{F2CD4A57-5E6A-4BC4-90EE-9CE8931DB96C}">
      <dgm:prSet custT="1"/>
      <dgm:spPr/>
      <dgm:t>
        <a:bodyPr/>
        <a:lstStyle/>
        <a:p>
          <a:r>
            <a:rPr lang="fr-FR" sz="1600" dirty="0"/>
            <a:t>Évaluation du niveau de satisfaction</a:t>
          </a:r>
        </a:p>
        <a:p>
          <a:r>
            <a:rPr lang="fr-FR" sz="1600" dirty="0"/>
            <a:t>Couvre tous les facteurs pronostiques et leurs impacts potentiels</a:t>
          </a:r>
        </a:p>
      </dgm:t>
    </dgm:pt>
    <dgm:pt modelId="{93ED5C51-C556-489E-AB1A-DBF4E2D7D0C7}" type="parTrans" cxnId="{9760F760-FDA2-4D87-B142-76FF93EC2193}">
      <dgm:prSet/>
      <dgm:spPr/>
      <dgm:t>
        <a:bodyPr/>
        <a:lstStyle/>
        <a:p>
          <a:endParaRPr lang="fr-FR" sz="1600"/>
        </a:p>
      </dgm:t>
    </dgm:pt>
    <dgm:pt modelId="{AAF65E03-7648-411F-B861-DCA64E7610F1}" type="sibTrans" cxnId="{9760F760-FDA2-4D87-B142-76FF93EC2193}">
      <dgm:prSet/>
      <dgm:spPr/>
      <dgm:t>
        <a:bodyPr/>
        <a:lstStyle/>
        <a:p>
          <a:endParaRPr lang="fr-FR" sz="1600"/>
        </a:p>
      </dgm:t>
    </dgm:pt>
    <dgm:pt modelId="{E5198FEA-89A4-45B7-94C1-AA7AA5F7A742}">
      <dgm:prSet custT="1"/>
      <dgm:spPr/>
      <dgm:t>
        <a:bodyPr/>
        <a:lstStyle/>
        <a:p>
          <a:r>
            <a:rPr lang="fr-FR" sz="1600" dirty="0"/>
            <a:t>Dimensions du modèle (appréciation, utilisation et connaissance)</a:t>
          </a:r>
        </a:p>
      </dgm:t>
    </dgm:pt>
    <dgm:pt modelId="{8CD2F56D-926C-40E5-BBFD-85F083EB4A7B}" type="parTrans" cxnId="{5578E7AF-4D81-4F93-A25F-94EF76CE66AD}">
      <dgm:prSet/>
      <dgm:spPr/>
      <dgm:t>
        <a:bodyPr/>
        <a:lstStyle/>
        <a:p>
          <a:endParaRPr lang="fr-FR" sz="1600"/>
        </a:p>
      </dgm:t>
    </dgm:pt>
    <dgm:pt modelId="{FB060B41-C7A0-4BF0-BC83-78EB1500DD08}" type="sibTrans" cxnId="{5578E7AF-4D81-4F93-A25F-94EF76CE66AD}">
      <dgm:prSet/>
      <dgm:spPr/>
      <dgm:t>
        <a:bodyPr/>
        <a:lstStyle/>
        <a:p>
          <a:endParaRPr lang="fr-FR" sz="1600"/>
        </a:p>
      </dgm:t>
    </dgm:pt>
    <dgm:pt modelId="{0EC27B4F-67E4-487C-922D-EA8A45F4AC1B}">
      <dgm:prSet custT="1"/>
      <dgm:spPr/>
      <dgm:t>
        <a:bodyPr/>
        <a:lstStyle/>
        <a:p>
          <a:r>
            <a:rPr lang="fr-FR" sz="1600" dirty="0"/>
            <a:t>Durée</a:t>
          </a:r>
        </a:p>
        <a:p>
          <a:r>
            <a:rPr lang="fr-FR" sz="1600" dirty="0"/>
            <a:t>Compréhension des questions</a:t>
          </a:r>
        </a:p>
        <a:p>
          <a:r>
            <a:rPr lang="fr-FR" sz="1600" dirty="0"/>
            <a:t>Répétition des questions</a:t>
          </a:r>
        </a:p>
      </dgm:t>
    </dgm:pt>
    <dgm:pt modelId="{AE186DC5-0D4C-409D-8BEE-14D97556C6BF}" type="parTrans" cxnId="{DE8F61FA-3EC7-4D09-B4C4-F25908283644}">
      <dgm:prSet/>
      <dgm:spPr/>
      <dgm:t>
        <a:bodyPr/>
        <a:lstStyle/>
        <a:p>
          <a:endParaRPr lang="fr-FR" sz="1600"/>
        </a:p>
      </dgm:t>
    </dgm:pt>
    <dgm:pt modelId="{2EEBAA5C-24A2-4925-A4E5-8DCE209E45F0}" type="sibTrans" cxnId="{DE8F61FA-3EC7-4D09-B4C4-F25908283644}">
      <dgm:prSet/>
      <dgm:spPr/>
      <dgm:t>
        <a:bodyPr/>
        <a:lstStyle/>
        <a:p>
          <a:endParaRPr lang="fr-FR" sz="1600"/>
        </a:p>
      </dgm:t>
    </dgm:pt>
    <dgm:pt modelId="{60D156FB-05DF-4858-A41E-9FF8999625C3}" type="pres">
      <dgm:prSet presAssocID="{4BDBF5E7-0D87-4E67-A67E-800239604B46}" presName="hierChild1" presStyleCnt="0">
        <dgm:presLayoutVars>
          <dgm:orgChart val="1"/>
          <dgm:chPref val="1"/>
          <dgm:dir/>
          <dgm:animOne val="branch"/>
          <dgm:animLvl val="lvl"/>
          <dgm:resizeHandles/>
        </dgm:presLayoutVars>
      </dgm:prSet>
      <dgm:spPr/>
    </dgm:pt>
    <dgm:pt modelId="{DCD33BA7-FE2D-422A-A681-9D8C47F6E65E}" type="pres">
      <dgm:prSet presAssocID="{B90C37FC-56B8-4A02-BB30-6D1CFFBFB534}" presName="hierRoot1" presStyleCnt="0">
        <dgm:presLayoutVars>
          <dgm:hierBranch val="init"/>
        </dgm:presLayoutVars>
      </dgm:prSet>
      <dgm:spPr/>
    </dgm:pt>
    <dgm:pt modelId="{E55059D6-38D4-4A11-AC0F-F59CF647D963}" type="pres">
      <dgm:prSet presAssocID="{B90C37FC-56B8-4A02-BB30-6D1CFFBFB534}" presName="rootComposite1" presStyleCnt="0"/>
      <dgm:spPr/>
    </dgm:pt>
    <dgm:pt modelId="{71C6553A-2C65-4DB6-95E7-C0C692E8CE32}" type="pres">
      <dgm:prSet presAssocID="{B90C37FC-56B8-4A02-BB30-6D1CFFBFB534}" presName="rootText1" presStyleLbl="node0" presStyleIdx="0" presStyleCnt="1">
        <dgm:presLayoutVars>
          <dgm:chPref val="3"/>
        </dgm:presLayoutVars>
      </dgm:prSet>
      <dgm:spPr/>
    </dgm:pt>
    <dgm:pt modelId="{FBE48198-AFEB-486C-9EAC-C50344D88245}" type="pres">
      <dgm:prSet presAssocID="{B90C37FC-56B8-4A02-BB30-6D1CFFBFB534}" presName="rootConnector1" presStyleLbl="node1" presStyleIdx="0" presStyleCnt="0"/>
      <dgm:spPr/>
    </dgm:pt>
    <dgm:pt modelId="{AD2BCAEC-0A2D-4515-878B-FE918E889084}" type="pres">
      <dgm:prSet presAssocID="{B90C37FC-56B8-4A02-BB30-6D1CFFBFB534}" presName="hierChild2" presStyleCnt="0"/>
      <dgm:spPr/>
    </dgm:pt>
    <dgm:pt modelId="{624A7B36-2FD1-4078-82FB-29DE60532A59}" type="pres">
      <dgm:prSet presAssocID="{49933EB9-E1D2-4751-960B-E46E472675E9}" presName="Name37" presStyleLbl="parChTrans1D2" presStyleIdx="0" presStyleCnt="3"/>
      <dgm:spPr/>
    </dgm:pt>
    <dgm:pt modelId="{6223B42A-4701-441A-958E-9DBE6E81D940}" type="pres">
      <dgm:prSet presAssocID="{EA697DB3-67C5-408F-8E77-EACDF38F2EDB}" presName="hierRoot2" presStyleCnt="0">
        <dgm:presLayoutVars>
          <dgm:hierBranch val="init"/>
        </dgm:presLayoutVars>
      </dgm:prSet>
      <dgm:spPr/>
    </dgm:pt>
    <dgm:pt modelId="{6DFD4330-9043-4A3D-87CA-6EC4916A24D9}" type="pres">
      <dgm:prSet presAssocID="{EA697DB3-67C5-408F-8E77-EACDF38F2EDB}" presName="rootComposite" presStyleCnt="0"/>
      <dgm:spPr/>
    </dgm:pt>
    <dgm:pt modelId="{807439AF-A1E1-4D1A-BEF7-85B290DE2FD2}" type="pres">
      <dgm:prSet presAssocID="{EA697DB3-67C5-408F-8E77-EACDF38F2EDB}" presName="rootText" presStyleLbl="node2" presStyleIdx="0" presStyleCnt="3">
        <dgm:presLayoutVars>
          <dgm:chPref val="3"/>
        </dgm:presLayoutVars>
      </dgm:prSet>
      <dgm:spPr/>
    </dgm:pt>
    <dgm:pt modelId="{2C93D641-3992-4897-B95C-184F3F768F24}" type="pres">
      <dgm:prSet presAssocID="{EA697DB3-67C5-408F-8E77-EACDF38F2EDB}" presName="rootConnector" presStyleLbl="node2" presStyleIdx="0" presStyleCnt="3"/>
      <dgm:spPr/>
    </dgm:pt>
    <dgm:pt modelId="{19D72C20-F4E6-44C7-99C0-3178EE7A65F0}" type="pres">
      <dgm:prSet presAssocID="{EA697DB3-67C5-408F-8E77-EACDF38F2EDB}" presName="hierChild4" presStyleCnt="0"/>
      <dgm:spPr/>
    </dgm:pt>
    <dgm:pt modelId="{EF3C1707-8A83-4379-99D5-1C109DE10834}" type="pres">
      <dgm:prSet presAssocID="{93ED5C51-C556-489E-AB1A-DBF4E2D7D0C7}" presName="Name37" presStyleLbl="parChTrans1D3" presStyleIdx="0" presStyleCnt="3"/>
      <dgm:spPr/>
    </dgm:pt>
    <dgm:pt modelId="{BA2E317E-BFDC-4589-B727-8EA7DA85AE9A}" type="pres">
      <dgm:prSet presAssocID="{F2CD4A57-5E6A-4BC4-90EE-9CE8931DB96C}" presName="hierRoot2" presStyleCnt="0">
        <dgm:presLayoutVars>
          <dgm:hierBranch val="init"/>
        </dgm:presLayoutVars>
      </dgm:prSet>
      <dgm:spPr/>
    </dgm:pt>
    <dgm:pt modelId="{2A5A6799-3A77-40C9-94B9-FD92723F3D89}" type="pres">
      <dgm:prSet presAssocID="{F2CD4A57-5E6A-4BC4-90EE-9CE8931DB96C}" presName="rootComposite" presStyleCnt="0"/>
      <dgm:spPr/>
    </dgm:pt>
    <dgm:pt modelId="{0CEC9D17-F139-4069-AC6E-7B2450D61081}" type="pres">
      <dgm:prSet presAssocID="{F2CD4A57-5E6A-4BC4-90EE-9CE8931DB96C}" presName="rootText" presStyleLbl="node3" presStyleIdx="0" presStyleCnt="3" custScaleX="114199" custScaleY="221815">
        <dgm:presLayoutVars>
          <dgm:chPref val="3"/>
        </dgm:presLayoutVars>
      </dgm:prSet>
      <dgm:spPr/>
    </dgm:pt>
    <dgm:pt modelId="{EAE67C2B-A0D0-4C95-9480-6E5F580A9474}" type="pres">
      <dgm:prSet presAssocID="{F2CD4A57-5E6A-4BC4-90EE-9CE8931DB96C}" presName="rootConnector" presStyleLbl="node3" presStyleIdx="0" presStyleCnt="3"/>
      <dgm:spPr/>
    </dgm:pt>
    <dgm:pt modelId="{B9B55584-43A6-40C1-A262-9CB1BB5DD3FD}" type="pres">
      <dgm:prSet presAssocID="{F2CD4A57-5E6A-4BC4-90EE-9CE8931DB96C}" presName="hierChild4" presStyleCnt="0"/>
      <dgm:spPr/>
    </dgm:pt>
    <dgm:pt modelId="{EF11BAA3-4DEB-4643-ADE3-01B53F0AF3D1}" type="pres">
      <dgm:prSet presAssocID="{F2CD4A57-5E6A-4BC4-90EE-9CE8931DB96C}" presName="hierChild5" presStyleCnt="0"/>
      <dgm:spPr/>
    </dgm:pt>
    <dgm:pt modelId="{71C011F4-4EE3-420C-B9A2-F7EDBA958B6C}" type="pres">
      <dgm:prSet presAssocID="{EA697DB3-67C5-408F-8E77-EACDF38F2EDB}" presName="hierChild5" presStyleCnt="0"/>
      <dgm:spPr/>
    </dgm:pt>
    <dgm:pt modelId="{DA89F161-75AB-450F-A840-1CD57DFB3464}" type="pres">
      <dgm:prSet presAssocID="{5EDF4E17-841D-444B-ACB8-7E02B4C38B90}" presName="Name37" presStyleLbl="parChTrans1D2" presStyleIdx="1" presStyleCnt="3"/>
      <dgm:spPr/>
    </dgm:pt>
    <dgm:pt modelId="{E0B5FAF4-CE43-4649-8191-5DF00ED26899}" type="pres">
      <dgm:prSet presAssocID="{B096960D-C9AE-4F09-B84C-38FE2EDC6495}" presName="hierRoot2" presStyleCnt="0">
        <dgm:presLayoutVars>
          <dgm:hierBranch val="init"/>
        </dgm:presLayoutVars>
      </dgm:prSet>
      <dgm:spPr/>
    </dgm:pt>
    <dgm:pt modelId="{EB6EA127-495B-48B1-A47A-C246D1116247}" type="pres">
      <dgm:prSet presAssocID="{B096960D-C9AE-4F09-B84C-38FE2EDC6495}" presName="rootComposite" presStyleCnt="0"/>
      <dgm:spPr/>
    </dgm:pt>
    <dgm:pt modelId="{CEFFD0B2-7A64-4D8E-B70E-E939F4D6F18E}" type="pres">
      <dgm:prSet presAssocID="{B096960D-C9AE-4F09-B84C-38FE2EDC6495}" presName="rootText" presStyleLbl="node2" presStyleIdx="1" presStyleCnt="3">
        <dgm:presLayoutVars>
          <dgm:chPref val="3"/>
        </dgm:presLayoutVars>
      </dgm:prSet>
      <dgm:spPr/>
    </dgm:pt>
    <dgm:pt modelId="{3BD54107-9AD3-49EA-894D-CC657553808A}" type="pres">
      <dgm:prSet presAssocID="{B096960D-C9AE-4F09-B84C-38FE2EDC6495}" presName="rootConnector" presStyleLbl="node2" presStyleIdx="1" presStyleCnt="3"/>
      <dgm:spPr/>
    </dgm:pt>
    <dgm:pt modelId="{A3508057-3B46-415A-A0E2-C5D9490E926A}" type="pres">
      <dgm:prSet presAssocID="{B096960D-C9AE-4F09-B84C-38FE2EDC6495}" presName="hierChild4" presStyleCnt="0"/>
      <dgm:spPr/>
    </dgm:pt>
    <dgm:pt modelId="{31DB329D-AD0A-4DD5-ADE6-DFF5ECA5DFB7}" type="pres">
      <dgm:prSet presAssocID="{8CD2F56D-926C-40E5-BBFD-85F083EB4A7B}" presName="Name37" presStyleLbl="parChTrans1D3" presStyleIdx="1" presStyleCnt="3"/>
      <dgm:spPr/>
    </dgm:pt>
    <dgm:pt modelId="{907B7EE6-B4C6-4EAE-8C1A-E1028CDC552B}" type="pres">
      <dgm:prSet presAssocID="{E5198FEA-89A4-45B7-94C1-AA7AA5F7A742}" presName="hierRoot2" presStyleCnt="0">
        <dgm:presLayoutVars>
          <dgm:hierBranch val="init"/>
        </dgm:presLayoutVars>
      </dgm:prSet>
      <dgm:spPr/>
    </dgm:pt>
    <dgm:pt modelId="{9105AF90-046D-4D98-900C-B4D8659EEA0E}" type="pres">
      <dgm:prSet presAssocID="{E5198FEA-89A4-45B7-94C1-AA7AA5F7A742}" presName="rootComposite" presStyleCnt="0"/>
      <dgm:spPr/>
    </dgm:pt>
    <dgm:pt modelId="{A5D1A3D2-79E4-41AE-A0B2-0856B959BEC1}" type="pres">
      <dgm:prSet presAssocID="{E5198FEA-89A4-45B7-94C1-AA7AA5F7A742}" presName="rootText" presStyleLbl="node3" presStyleIdx="1" presStyleCnt="3" custScaleX="111419" custScaleY="204285">
        <dgm:presLayoutVars>
          <dgm:chPref val="3"/>
        </dgm:presLayoutVars>
      </dgm:prSet>
      <dgm:spPr/>
    </dgm:pt>
    <dgm:pt modelId="{90E41F56-B017-4AE3-A73F-45DCF915D0B2}" type="pres">
      <dgm:prSet presAssocID="{E5198FEA-89A4-45B7-94C1-AA7AA5F7A742}" presName="rootConnector" presStyleLbl="node3" presStyleIdx="1" presStyleCnt="3"/>
      <dgm:spPr/>
    </dgm:pt>
    <dgm:pt modelId="{2CA8DD34-0B24-47AF-B2C5-F61FA4316195}" type="pres">
      <dgm:prSet presAssocID="{E5198FEA-89A4-45B7-94C1-AA7AA5F7A742}" presName="hierChild4" presStyleCnt="0"/>
      <dgm:spPr/>
    </dgm:pt>
    <dgm:pt modelId="{8DDBBF89-FC12-4D90-9B81-C4EAC3B3409B}" type="pres">
      <dgm:prSet presAssocID="{E5198FEA-89A4-45B7-94C1-AA7AA5F7A742}" presName="hierChild5" presStyleCnt="0"/>
      <dgm:spPr/>
    </dgm:pt>
    <dgm:pt modelId="{65DFEBE7-E702-43A6-B1A9-1800A221158C}" type="pres">
      <dgm:prSet presAssocID="{B096960D-C9AE-4F09-B84C-38FE2EDC6495}" presName="hierChild5" presStyleCnt="0"/>
      <dgm:spPr/>
    </dgm:pt>
    <dgm:pt modelId="{A062D748-3D08-4D4F-9BD0-02323C558F8C}" type="pres">
      <dgm:prSet presAssocID="{F6271EDF-60FD-45B1-84A8-3EDF0D893BE4}" presName="Name37" presStyleLbl="parChTrans1D2" presStyleIdx="2" presStyleCnt="3"/>
      <dgm:spPr/>
    </dgm:pt>
    <dgm:pt modelId="{E228AFD2-849C-4FA6-912A-2925CDE1A6E6}" type="pres">
      <dgm:prSet presAssocID="{6D200D3D-31AF-405A-9CA6-909DA95CF2FE}" presName="hierRoot2" presStyleCnt="0">
        <dgm:presLayoutVars>
          <dgm:hierBranch val="init"/>
        </dgm:presLayoutVars>
      </dgm:prSet>
      <dgm:spPr/>
    </dgm:pt>
    <dgm:pt modelId="{0A6C555F-E2A6-4ACE-8181-8020C5E9AC3A}" type="pres">
      <dgm:prSet presAssocID="{6D200D3D-31AF-405A-9CA6-909DA95CF2FE}" presName="rootComposite" presStyleCnt="0"/>
      <dgm:spPr/>
    </dgm:pt>
    <dgm:pt modelId="{28A80536-70B0-48E5-86A5-77DBEDE75315}" type="pres">
      <dgm:prSet presAssocID="{6D200D3D-31AF-405A-9CA6-909DA95CF2FE}" presName="rootText" presStyleLbl="node2" presStyleIdx="2" presStyleCnt="3">
        <dgm:presLayoutVars>
          <dgm:chPref val="3"/>
        </dgm:presLayoutVars>
      </dgm:prSet>
      <dgm:spPr/>
    </dgm:pt>
    <dgm:pt modelId="{B6C0248C-058E-4255-B59D-9C060B6E9855}" type="pres">
      <dgm:prSet presAssocID="{6D200D3D-31AF-405A-9CA6-909DA95CF2FE}" presName="rootConnector" presStyleLbl="node2" presStyleIdx="2" presStyleCnt="3"/>
      <dgm:spPr/>
    </dgm:pt>
    <dgm:pt modelId="{D35F9338-5471-4BB7-8D50-11D2D6329832}" type="pres">
      <dgm:prSet presAssocID="{6D200D3D-31AF-405A-9CA6-909DA95CF2FE}" presName="hierChild4" presStyleCnt="0"/>
      <dgm:spPr/>
    </dgm:pt>
    <dgm:pt modelId="{D28C3195-C77A-4EFA-9B56-3EF72D601C46}" type="pres">
      <dgm:prSet presAssocID="{AE186DC5-0D4C-409D-8BEE-14D97556C6BF}" presName="Name37" presStyleLbl="parChTrans1D3" presStyleIdx="2" presStyleCnt="3"/>
      <dgm:spPr/>
    </dgm:pt>
    <dgm:pt modelId="{DC2030D6-A89E-4C08-A86D-0DE70C3FC803}" type="pres">
      <dgm:prSet presAssocID="{0EC27B4F-67E4-487C-922D-EA8A45F4AC1B}" presName="hierRoot2" presStyleCnt="0">
        <dgm:presLayoutVars>
          <dgm:hierBranch val="init"/>
        </dgm:presLayoutVars>
      </dgm:prSet>
      <dgm:spPr/>
    </dgm:pt>
    <dgm:pt modelId="{923B4CCC-6BCD-4876-B5A3-DC31F665AF15}" type="pres">
      <dgm:prSet presAssocID="{0EC27B4F-67E4-487C-922D-EA8A45F4AC1B}" presName="rootComposite" presStyleCnt="0"/>
      <dgm:spPr/>
    </dgm:pt>
    <dgm:pt modelId="{76BEBB9F-2788-401B-B487-34519B430660}" type="pres">
      <dgm:prSet presAssocID="{0EC27B4F-67E4-487C-922D-EA8A45F4AC1B}" presName="rootText" presStyleLbl="node3" presStyleIdx="2" presStyleCnt="3" custScaleX="102604" custScaleY="168500">
        <dgm:presLayoutVars>
          <dgm:chPref val="3"/>
        </dgm:presLayoutVars>
      </dgm:prSet>
      <dgm:spPr/>
    </dgm:pt>
    <dgm:pt modelId="{4B78800E-370C-4E30-B260-ABA9DD3310CE}" type="pres">
      <dgm:prSet presAssocID="{0EC27B4F-67E4-487C-922D-EA8A45F4AC1B}" presName="rootConnector" presStyleLbl="node3" presStyleIdx="2" presStyleCnt="3"/>
      <dgm:spPr/>
    </dgm:pt>
    <dgm:pt modelId="{F13599CD-472C-4D90-8103-2CFA88AB1A33}" type="pres">
      <dgm:prSet presAssocID="{0EC27B4F-67E4-487C-922D-EA8A45F4AC1B}" presName="hierChild4" presStyleCnt="0"/>
      <dgm:spPr/>
    </dgm:pt>
    <dgm:pt modelId="{4FC00F45-E7D1-463F-978E-E39FD9A45AF2}" type="pres">
      <dgm:prSet presAssocID="{0EC27B4F-67E4-487C-922D-EA8A45F4AC1B}" presName="hierChild5" presStyleCnt="0"/>
      <dgm:spPr/>
    </dgm:pt>
    <dgm:pt modelId="{0A49A39E-F77E-41C4-8390-BE1AA7DB1277}" type="pres">
      <dgm:prSet presAssocID="{6D200D3D-31AF-405A-9CA6-909DA95CF2FE}" presName="hierChild5" presStyleCnt="0"/>
      <dgm:spPr/>
    </dgm:pt>
    <dgm:pt modelId="{9D89CDE3-D7B5-4A69-AB8B-E787F27A7F33}" type="pres">
      <dgm:prSet presAssocID="{B90C37FC-56B8-4A02-BB30-6D1CFFBFB534}" presName="hierChild3" presStyleCnt="0"/>
      <dgm:spPr/>
    </dgm:pt>
  </dgm:ptLst>
  <dgm:cxnLst>
    <dgm:cxn modelId="{6759490D-9002-425D-8D8B-23CEAEEB0276}" type="presOf" srcId="{B90C37FC-56B8-4A02-BB30-6D1CFFBFB534}" destId="{FBE48198-AFEB-486C-9EAC-C50344D88245}" srcOrd="1" destOrd="0" presId="urn:microsoft.com/office/officeart/2005/8/layout/orgChart1"/>
    <dgm:cxn modelId="{CE297C1E-9288-4F0D-9712-A18EE6A47C01}" type="presOf" srcId="{B096960D-C9AE-4F09-B84C-38FE2EDC6495}" destId="{3BD54107-9AD3-49EA-894D-CC657553808A}" srcOrd="1" destOrd="0" presId="urn:microsoft.com/office/officeart/2005/8/layout/orgChart1"/>
    <dgm:cxn modelId="{C15D0D22-A890-495C-92BA-AC9F7E6FA4FA}" type="presOf" srcId="{6D200D3D-31AF-405A-9CA6-909DA95CF2FE}" destId="{B6C0248C-058E-4255-B59D-9C060B6E9855}" srcOrd="1" destOrd="0" presId="urn:microsoft.com/office/officeart/2005/8/layout/orgChart1"/>
    <dgm:cxn modelId="{967D9F3A-5203-433D-A89E-3196DABAD33B}" type="presOf" srcId="{93ED5C51-C556-489E-AB1A-DBF4E2D7D0C7}" destId="{EF3C1707-8A83-4379-99D5-1C109DE10834}" srcOrd="0" destOrd="0" presId="urn:microsoft.com/office/officeart/2005/8/layout/orgChart1"/>
    <dgm:cxn modelId="{8E6E485C-7ACF-4EC4-88A4-698ED9924E3C}" type="presOf" srcId="{E5198FEA-89A4-45B7-94C1-AA7AA5F7A742}" destId="{A5D1A3D2-79E4-41AE-A0B2-0856B959BEC1}" srcOrd="0" destOrd="0" presId="urn:microsoft.com/office/officeart/2005/8/layout/orgChart1"/>
    <dgm:cxn modelId="{9760F760-FDA2-4D87-B142-76FF93EC2193}" srcId="{EA697DB3-67C5-408F-8E77-EACDF38F2EDB}" destId="{F2CD4A57-5E6A-4BC4-90EE-9CE8931DB96C}" srcOrd="0" destOrd="0" parTransId="{93ED5C51-C556-489E-AB1A-DBF4E2D7D0C7}" sibTransId="{AAF65E03-7648-411F-B861-DCA64E7610F1}"/>
    <dgm:cxn modelId="{8A6C7063-9B71-4C8F-9ABC-EC67ABA0F644}" type="presOf" srcId="{E5198FEA-89A4-45B7-94C1-AA7AA5F7A742}" destId="{90E41F56-B017-4AE3-A73F-45DCF915D0B2}" srcOrd="1" destOrd="0" presId="urn:microsoft.com/office/officeart/2005/8/layout/orgChart1"/>
    <dgm:cxn modelId="{A9762344-12C4-4D15-A8C9-72745B12CF9B}" type="presOf" srcId="{B096960D-C9AE-4F09-B84C-38FE2EDC6495}" destId="{CEFFD0B2-7A64-4D8E-B70E-E939F4D6F18E}" srcOrd="0" destOrd="0" presId="urn:microsoft.com/office/officeart/2005/8/layout/orgChart1"/>
    <dgm:cxn modelId="{8A96C145-8701-482C-9B38-CFE750350D42}" srcId="{B90C37FC-56B8-4A02-BB30-6D1CFFBFB534}" destId="{B096960D-C9AE-4F09-B84C-38FE2EDC6495}" srcOrd="1" destOrd="0" parTransId="{5EDF4E17-841D-444B-ACB8-7E02B4C38B90}" sibTransId="{1D9B911B-77AE-4C77-A5F9-12DF1956B3F1}"/>
    <dgm:cxn modelId="{D1801D46-081E-4044-BDC2-61836F034A45}" type="presOf" srcId="{F6271EDF-60FD-45B1-84A8-3EDF0D893BE4}" destId="{A062D748-3D08-4D4F-9BD0-02323C558F8C}" srcOrd="0" destOrd="0" presId="urn:microsoft.com/office/officeart/2005/8/layout/orgChart1"/>
    <dgm:cxn modelId="{D8813B4D-5AC3-4D81-A0F0-29DAAB5B22D9}" type="presOf" srcId="{49933EB9-E1D2-4751-960B-E46E472675E9}" destId="{624A7B36-2FD1-4078-82FB-29DE60532A59}" srcOrd="0" destOrd="0" presId="urn:microsoft.com/office/officeart/2005/8/layout/orgChart1"/>
    <dgm:cxn modelId="{39FC5772-C5A3-4994-8AAB-F50DB5023109}" type="presOf" srcId="{EA697DB3-67C5-408F-8E77-EACDF38F2EDB}" destId="{2C93D641-3992-4897-B95C-184F3F768F24}" srcOrd="1" destOrd="0" presId="urn:microsoft.com/office/officeart/2005/8/layout/orgChart1"/>
    <dgm:cxn modelId="{9B34E67C-4860-4CF1-9E74-AFE30A94474C}" type="presOf" srcId="{0EC27B4F-67E4-487C-922D-EA8A45F4AC1B}" destId="{76BEBB9F-2788-401B-B487-34519B430660}" srcOrd="0" destOrd="0" presId="urn:microsoft.com/office/officeart/2005/8/layout/orgChart1"/>
    <dgm:cxn modelId="{15E01B85-4445-409C-9D4F-B991F2FEFD91}" type="presOf" srcId="{F2CD4A57-5E6A-4BC4-90EE-9CE8931DB96C}" destId="{EAE67C2B-A0D0-4C95-9480-6E5F580A9474}" srcOrd="1" destOrd="0" presId="urn:microsoft.com/office/officeart/2005/8/layout/orgChart1"/>
    <dgm:cxn modelId="{9F40C485-D8F5-459E-B83D-68AD594FB88F}" type="presOf" srcId="{6D200D3D-31AF-405A-9CA6-909DA95CF2FE}" destId="{28A80536-70B0-48E5-86A5-77DBEDE75315}" srcOrd="0" destOrd="0" presId="urn:microsoft.com/office/officeart/2005/8/layout/orgChart1"/>
    <dgm:cxn modelId="{1EA33987-C738-47D0-9403-27C2C2BDA457}" srcId="{B90C37FC-56B8-4A02-BB30-6D1CFFBFB534}" destId="{EA697DB3-67C5-408F-8E77-EACDF38F2EDB}" srcOrd="0" destOrd="0" parTransId="{49933EB9-E1D2-4751-960B-E46E472675E9}" sibTransId="{9A72E581-CDD9-49B4-A1F4-B90385A3150A}"/>
    <dgm:cxn modelId="{4B1A1989-68F9-4CB5-ADFA-C9946375BF4F}" type="presOf" srcId="{4BDBF5E7-0D87-4E67-A67E-800239604B46}" destId="{60D156FB-05DF-4858-A41E-9FF8999625C3}" srcOrd="0" destOrd="0" presId="urn:microsoft.com/office/officeart/2005/8/layout/orgChart1"/>
    <dgm:cxn modelId="{57F33C9A-E31F-409B-8344-DDD95CC2EE8C}" srcId="{B90C37FC-56B8-4A02-BB30-6D1CFFBFB534}" destId="{6D200D3D-31AF-405A-9CA6-909DA95CF2FE}" srcOrd="2" destOrd="0" parTransId="{F6271EDF-60FD-45B1-84A8-3EDF0D893BE4}" sibTransId="{4838E982-EFDA-470A-80CD-E51ADC774907}"/>
    <dgm:cxn modelId="{6426829C-A9C3-4E30-A1A7-B3D30253CF52}" type="presOf" srcId="{AE186DC5-0D4C-409D-8BEE-14D97556C6BF}" destId="{D28C3195-C77A-4EFA-9B56-3EF72D601C46}" srcOrd="0" destOrd="0" presId="urn:microsoft.com/office/officeart/2005/8/layout/orgChart1"/>
    <dgm:cxn modelId="{D13886A3-1BB2-484D-8F4C-C5F062C42D14}" type="presOf" srcId="{EA697DB3-67C5-408F-8E77-EACDF38F2EDB}" destId="{807439AF-A1E1-4D1A-BEF7-85B290DE2FD2}" srcOrd="0" destOrd="0" presId="urn:microsoft.com/office/officeart/2005/8/layout/orgChart1"/>
    <dgm:cxn modelId="{CEC22CAB-46D5-44CF-BAA4-04313C04195A}" type="presOf" srcId="{8CD2F56D-926C-40E5-BBFD-85F083EB4A7B}" destId="{31DB329D-AD0A-4DD5-ADE6-DFF5ECA5DFB7}" srcOrd="0" destOrd="0" presId="urn:microsoft.com/office/officeart/2005/8/layout/orgChart1"/>
    <dgm:cxn modelId="{2A7D2DAB-B7A5-4C8D-8C47-D2A86668E5B2}" type="presOf" srcId="{0EC27B4F-67E4-487C-922D-EA8A45F4AC1B}" destId="{4B78800E-370C-4E30-B260-ABA9DD3310CE}" srcOrd="1" destOrd="0" presId="urn:microsoft.com/office/officeart/2005/8/layout/orgChart1"/>
    <dgm:cxn modelId="{5578E7AF-4D81-4F93-A25F-94EF76CE66AD}" srcId="{B096960D-C9AE-4F09-B84C-38FE2EDC6495}" destId="{E5198FEA-89A4-45B7-94C1-AA7AA5F7A742}" srcOrd="0" destOrd="0" parTransId="{8CD2F56D-926C-40E5-BBFD-85F083EB4A7B}" sibTransId="{FB060B41-C7A0-4BF0-BC83-78EB1500DD08}"/>
    <dgm:cxn modelId="{BCD9BCC5-A380-4ADB-ADC2-E260290A10E2}" srcId="{4BDBF5E7-0D87-4E67-A67E-800239604B46}" destId="{B90C37FC-56B8-4A02-BB30-6D1CFFBFB534}" srcOrd="0" destOrd="0" parTransId="{5958D285-D755-4C0D-AA80-656791FF9B2F}" sibTransId="{E8A92817-97A5-46FC-B942-016EE43F9CD4}"/>
    <dgm:cxn modelId="{93E793D7-69DC-4904-B371-06932F52BA82}" type="presOf" srcId="{F2CD4A57-5E6A-4BC4-90EE-9CE8931DB96C}" destId="{0CEC9D17-F139-4069-AC6E-7B2450D61081}" srcOrd="0" destOrd="0" presId="urn:microsoft.com/office/officeart/2005/8/layout/orgChart1"/>
    <dgm:cxn modelId="{88DAB9DA-9E08-4388-B15A-CCA2C276F534}" type="presOf" srcId="{B90C37FC-56B8-4A02-BB30-6D1CFFBFB534}" destId="{71C6553A-2C65-4DB6-95E7-C0C692E8CE32}" srcOrd="0" destOrd="0" presId="urn:microsoft.com/office/officeart/2005/8/layout/orgChart1"/>
    <dgm:cxn modelId="{DE8F61FA-3EC7-4D09-B4C4-F25908283644}" srcId="{6D200D3D-31AF-405A-9CA6-909DA95CF2FE}" destId="{0EC27B4F-67E4-487C-922D-EA8A45F4AC1B}" srcOrd="0" destOrd="0" parTransId="{AE186DC5-0D4C-409D-8BEE-14D97556C6BF}" sibTransId="{2EEBAA5C-24A2-4925-A4E5-8DCE209E45F0}"/>
    <dgm:cxn modelId="{5DCB04FB-08AE-417F-9171-D5FBF311D70A}" type="presOf" srcId="{5EDF4E17-841D-444B-ACB8-7E02B4C38B90}" destId="{DA89F161-75AB-450F-A840-1CD57DFB3464}" srcOrd="0" destOrd="0" presId="urn:microsoft.com/office/officeart/2005/8/layout/orgChart1"/>
    <dgm:cxn modelId="{1A885AD5-7813-482F-BE53-2DE9157F5E72}" type="presParOf" srcId="{60D156FB-05DF-4858-A41E-9FF8999625C3}" destId="{DCD33BA7-FE2D-422A-A681-9D8C47F6E65E}" srcOrd="0" destOrd="0" presId="urn:microsoft.com/office/officeart/2005/8/layout/orgChart1"/>
    <dgm:cxn modelId="{2DA32D94-1799-4D0C-AC7B-66359070EB68}" type="presParOf" srcId="{DCD33BA7-FE2D-422A-A681-9D8C47F6E65E}" destId="{E55059D6-38D4-4A11-AC0F-F59CF647D963}" srcOrd="0" destOrd="0" presId="urn:microsoft.com/office/officeart/2005/8/layout/orgChart1"/>
    <dgm:cxn modelId="{75B4D415-40E4-4FC1-8C88-83D3A33EE1B0}" type="presParOf" srcId="{E55059D6-38D4-4A11-AC0F-F59CF647D963}" destId="{71C6553A-2C65-4DB6-95E7-C0C692E8CE32}" srcOrd="0" destOrd="0" presId="urn:microsoft.com/office/officeart/2005/8/layout/orgChart1"/>
    <dgm:cxn modelId="{4C3A79A4-F4F7-4C9F-8870-367F97D4ACE0}" type="presParOf" srcId="{E55059D6-38D4-4A11-AC0F-F59CF647D963}" destId="{FBE48198-AFEB-486C-9EAC-C50344D88245}" srcOrd="1" destOrd="0" presId="urn:microsoft.com/office/officeart/2005/8/layout/orgChart1"/>
    <dgm:cxn modelId="{DF68EB73-25EC-4999-B10D-334722529AF5}" type="presParOf" srcId="{DCD33BA7-FE2D-422A-A681-9D8C47F6E65E}" destId="{AD2BCAEC-0A2D-4515-878B-FE918E889084}" srcOrd="1" destOrd="0" presId="urn:microsoft.com/office/officeart/2005/8/layout/orgChart1"/>
    <dgm:cxn modelId="{694AB7F9-837D-45A8-8681-B7687462CA6B}" type="presParOf" srcId="{AD2BCAEC-0A2D-4515-878B-FE918E889084}" destId="{624A7B36-2FD1-4078-82FB-29DE60532A59}" srcOrd="0" destOrd="0" presId="urn:microsoft.com/office/officeart/2005/8/layout/orgChart1"/>
    <dgm:cxn modelId="{35783702-63C7-459F-B10A-61613C51F859}" type="presParOf" srcId="{AD2BCAEC-0A2D-4515-878B-FE918E889084}" destId="{6223B42A-4701-441A-958E-9DBE6E81D940}" srcOrd="1" destOrd="0" presId="urn:microsoft.com/office/officeart/2005/8/layout/orgChart1"/>
    <dgm:cxn modelId="{597509E9-DA70-46F7-9601-54782664BE0A}" type="presParOf" srcId="{6223B42A-4701-441A-958E-9DBE6E81D940}" destId="{6DFD4330-9043-4A3D-87CA-6EC4916A24D9}" srcOrd="0" destOrd="0" presId="urn:microsoft.com/office/officeart/2005/8/layout/orgChart1"/>
    <dgm:cxn modelId="{A4E214A9-C7FC-4DDF-8BE1-EBA0BDAA49C4}" type="presParOf" srcId="{6DFD4330-9043-4A3D-87CA-6EC4916A24D9}" destId="{807439AF-A1E1-4D1A-BEF7-85B290DE2FD2}" srcOrd="0" destOrd="0" presId="urn:microsoft.com/office/officeart/2005/8/layout/orgChart1"/>
    <dgm:cxn modelId="{4D4A8428-8E12-4934-BEB8-CAC57529DD5D}" type="presParOf" srcId="{6DFD4330-9043-4A3D-87CA-6EC4916A24D9}" destId="{2C93D641-3992-4897-B95C-184F3F768F24}" srcOrd="1" destOrd="0" presId="urn:microsoft.com/office/officeart/2005/8/layout/orgChart1"/>
    <dgm:cxn modelId="{31E9F54D-6D2C-4AFA-B01E-D81A58A9672B}" type="presParOf" srcId="{6223B42A-4701-441A-958E-9DBE6E81D940}" destId="{19D72C20-F4E6-44C7-99C0-3178EE7A65F0}" srcOrd="1" destOrd="0" presId="urn:microsoft.com/office/officeart/2005/8/layout/orgChart1"/>
    <dgm:cxn modelId="{855F1654-8E3B-43EE-91E7-1948EC4F4290}" type="presParOf" srcId="{19D72C20-F4E6-44C7-99C0-3178EE7A65F0}" destId="{EF3C1707-8A83-4379-99D5-1C109DE10834}" srcOrd="0" destOrd="0" presId="urn:microsoft.com/office/officeart/2005/8/layout/orgChart1"/>
    <dgm:cxn modelId="{5DF3EEFD-5AB9-4615-888E-3056F37F6B64}" type="presParOf" srcId="{19D72C20-F4E6-44C7-99C0-3178EE7A65F0}" destId="{BA2E317E-BFDC-4589-B727-8EA7DA85AE9A}" srcOrd="1" destOrd="0" presId="urn:microsoft.com/office/officeart/2005/8/layout/orgChart1"/>
    <dgm:cxn modelId="{0F25D0CB-1A16-455F-9C95-50E12D140E61}" type="presParOf" srcId="{BA2E317E-BFDC-4589-B727-8EA7DA85AE9A}" destId="{2A5A6799-3A77-40C9-94B9-FD92723F3D89}" srcOrd="0" destOrd="0" presId="urn:microsoft.com/office/officeart/2005/8/layout/orgChart1"/>
    <dgm:cxn modelId="{A70E56EE-2AF7-4804-91A7-78862D5D96FC}" type="presParOf" srcId="{2A5A6799-3A77-40C9-94B9-FD92723F3D89}" destId="{0CEC9D17-F139-4069-AC6E-7B2450D61081}" srcOrd="0" destOrd="0" presId="urn:microsoft.com/office/officeart/2005/8/layout/orgChart1"/>
    <dgm:cxn modelId="{B3C1FAC0-7FFF-433D-8A8F-06862D9DAF8C}" type="presParOf" srcId="{2A5A6799-3A77-40C9-94B9-FD92723F3D89}" destId="{EAE67C2B-A0D0-4C95-9480-6E5F580A9474}" srcOrd="1" destOrd="0" presId="urn:microsoft.com/office/officeart/2005/8/layout/orgChart1"/>
    <dgm:cxn modelId="{9B04BCDE-0DBE-41F5-838B-59096A166750}" type="presParOf" srcId="{BA2E317E-BFDC-4589-B727-8EA7DA85AE9A}" destId="{B9B55584-43A6-40C1-A262-9CB1BB5DD3FD}" srcOrd="1" destOrd="0" presId="urn:microsoft.com/office/officeart/2005/8/layout/orgChart1"/>
    <dgm:cxn modelId="{08D4BB0E-6AA3-4F9C-A7E5-5130F37EBEB9}" type="presParOf" srcId="{BA2E317E-BFDC-4589-B727-8EA7DA85AE9A}" destId="{EF11BAA3-4DEB-4643-ADE3-01B53F0AF3D1}" srcOrd="2" destOrd="0" presId="urn:microsoft.com/office/officeart/2005/8/layout/orgChart1"/>
    <dgm:cxn modelId="{48666A53-2754-45E9-B99B-703A491319FA}" type="presParOf" srcId="{6223B42A-4701-441A-958E-9DBE6E81D940}" destId="{71C011F4-4EE3-420C-B9A2-F7EDBA958B6C}" srcOrd="2" destOrd="0" presId="urn:microsoft.com/office/officeart/2005/8/layout/orgChart1"/>
    <dgm:cxn modelId="{06D1EED5-7C16-4324-86DD-A0080FA8F28A}" type="presParOf" srcId="{AD2BCAEC-0A2D-4515-878B-FE918E889084}" destId="{DA89F161-75AB-450F-A840-1CD57DFB3464}" srcOrd="2" destOrd="0" presId="urn:microsoft.com/office/officeart/2005/8/layout/orgChart1"/>
    <dgm:cxn modelId="{56583A78-7008-49C0-832B-F00A102F723C}" type="presParOf" srcId="{AD2BCAEC-0A2D-4515-878B-FE918E889084}" destId="{E0B5FAF4-CE43-4649-8191-5DF00ED26899}" srcOrd="3" destOrd="0" presId="urn:microsoft.com/office/officeart/2005/8/layout/orgChart1"/>
    <dgm:cxn modelId="{C7124817-B3FB-49B2-A242-0BA7C9010B8E}" type="presParOf" srcId="{E0B5FAF4-CE43-4649-8191-5DF00ED26899}" destId="{EB6EA127-495B-48B1-A47A-C246D1116247}" srcOrd="0" destOrd="0" presId="urn:microsoft.com/office/officeart/2005/8/layout/orgChart1"/>
    <dgm:cxn modelId="{2E0556C6-31C6-4387-B4DC-4C1C0A7359F2}" type="presParOf" srcId="{EB6EA127-495B-48B1-A47A-C246D1116247}" destId="{CEFFD0B2-7A64-4D8E-B70E-E939F4D6F18E}" srcOrd="0" destOrd="0" presId="urn:microsoft.com/office/officeart/2005/8/layout/orgChart1"/>
    <dgm:cxn modelId="{B12DB85E-3366-4D2C-BE84-F97763FE18FD}" type="presParOf" srcId="{EB6EA127-495B-48B1-A47A-C246D1116247}" destId="{3BD54107-9AD3-49EA-894D-CC657553808A}" srcOrd="1" destOrd="0" presId="urn:microsoft.com/office/officeart/2005/8/layout/orgChart1"/>
    <dgm:cxn modelId="{43EE3823-C8B1-437F-8121-E751213EAB15}" type="presParOf" srcId="{E0B5FAF4-CE43-4649-8191-5DF00ED26899}" destId="{A3508057-3B46-415A-A0E2-C5D9490E926A}" srcOrd="1" destOrd="0" presId="urn:microsoft.com/office/officeart/2005/8/layout/orgChart1"/>
    <dgm:cxn modelId="{C226D47F-8A3C-4639-81D0-C95AF2833DDC}" type="presParOf" srcId="{A3508057-3B46-415A-A0E2-C5D9490E926A}" destId="{31DB329D-AD0A-4DD5-ADE6-DFF5ECA5DFB7}" srcOrd="0" destOrd="0" presId="urn:microsoft.com/office/officeart/2005/8/layout/orgChart1"/>
    <dgm:cxn modelId="{FA2E4274-6A08-4588-B531-227FAFBAEA4A}" type="presParOf" srcId="{A3508057-3B46-415A-A0E2-C5D9490E926A}" destId="{907B7EE6-B4C6-4EAE-8C1A-E1028CDC552B}" srcOrd="1" destOrd="0" presId="urn:microsoft.com/office/officeart/2005/8/layout/orgChart1"/>
    <dgm:cxn modelId="{A2CF0549-E791-434D-B592-99C82DC84C36}" type="presParOf" srcId="{907B7EE6-B4C6-4EAE-8C1A-E1028CDC552B}" destId="{9105AF90-046D-4D98-900C-B4D8659EEA0E}" srcOrd="0" destOrd="0" presId="urn:microsoft.com/office/officeart/2005/8/layout/orgChart1"/>
    <dgm:cxn modelId="{2F3DE612-7B49-402F-8C6F-E38A3F9331C6}" type="presParOf" srcId="{9105AF90-046D-4D98-900C-B4D8659EEA0E}" destId="{A5D1A3D2-79E4-41AE-A0B2-0856B959BEC1}" srcOrd="0" destOrd="0" presId="urn:microsoft.com/office/officeart/2005/8/layout/orgChart1"/>
    <dgm:cxn modelId="{633FE978-1FE2-4768-BD6F-19CDA99B04A1}" type="presParOf" srcId="{9105AF90-046D-4D98-900C-B4D8659EEA0E}" destId="{90E41F56-B017-4AE3-A73F-45DCF915D0B2}" srcOrd="1" destOrd="0" presId="urn:microsoft.com/office/officeart/2005/8/layout/orgChart1"/>
    <dgm:cxn modelId="{97DF516C-B965-4B41-B014-C2E10DC64A3E}" type="presParOf" srcId="{907B7EE6-B4C6-4EAE-8C1A-E1028CDC552B}" destId="{2CA8DD34-0B24-47AF-B2C5-F61FA4316195}" srcOrd="1" destOrd="0" presId="urn:microsoft.com/office/officeart/2005/8/layout/orgChart1"/>
    <dgm:cxn modelId="{AAEEF85D-0472-4548-8337-F0F0B59BF39B}" type="presParOf" srcId="{907B7EE6-B4C6-4EAE-8C1A-E1028CDC552B}" destId="{8DDBBF89-FC12-4D90-9B81-C4EAC3B3409B}" srcOrd="2" destOrd="0" presId="urn:microsoft.com/office/officeart/2005/8/layout/orgChart1"/>
    <dgm:cxn modelId="{6341F53C-A446-498C-A1A4-076E1028D8D2}" type="presParOf" srcId="{E0B5FAF4-CE43-4649-8191-5DF00ED26899}" destId="{65DFEBE7-E702-43A6-B1A9-1800A221158C}" srcOrd="2" destOrd="0" presId="urn:microsoft.com/office/officeart/2005/8/layout/orgChart1"/>
    <dgm:cxn modelId="{358838FE-AF83-4445-B32C-7DF53976F9AC}" type="presParOf" srcId="{AD2BCAEC-0A2D-4515-878B-FE918E889084}" destId="{A062D748-3D08-4D4F-9BD0-02323C558F8C}" srcOrd="4" destOrd="0" presId="urn:microsoft.com/office/officeart/2005/8/layout/orgChart1"/>
    <dgm:cxn modelId="{54377810-31D2-4D78-9FC9-529C359D5BC2}" type="presParOf" srcId="{AD2BCAEC-0A2D-4515-878B-FE918E889084}" destId="{E228AFD2-849C-4FA6-912A-2925CDE1A6E6}" srcOrd="5" destOrd="0" presId="urn:microsoft.com/office/officeart/2005/8/layout/orgChart1"/>
    <dgm:cxn modelId="{8CE84A41-18F3-4E80-9EE7-090BAF043AC3}" type="presParOf" srcId="{E228AFD2-849C-4FA6-912A-2925CDE1A6E6}" destId="{0A6C555F-E2A6-4ACE-8181-8020C5E9AC3A}" srcOrd="0" destOrd="0" presId="urn:microsoft.com/office/officeart/2005/8/layout/orgChart1"/>
    <dgm:cxn modelId="{6FF592A4-E70E-42AB-8431-C6905B8FB389}" type="presParOf" srcId="{0A6C555F-E2A6-4ACE-8181-8020C5E9AC3A}" destId="{28A80536-70B0-48E5-86A5-77DBEDE75315}" srcOrd="0" destOrd="0" presId="urn:microsoft.com/office/officeart/2005/8/layout/orgChart1"/>
    <dgm:cxn modelId="{9C897AFB-B645-45CC-B2FD-684AC8F8592A}" type="presParOf" srcId="{0A6C555F-E2A6-4ACE-8181-8020C5E9AC3A}" destId="{B6C0248C-058E-4255-B59D-9C060B6E9855}" srcOrd="1" destOrd="0" presId="urn:microsoft.com/office/officeart/2005/8/layout/orgChart1"/>
    <dgm:cxn modelId="{C7CC8E57-98B4-4640-9F08-5E1A6A5D1884}" type="presParOf" srcId="{E228AFD2-849C-4FA6-912A-2925CDE1A6E6}" destId="{D35F9338-5471-4BB7-8D50-11D2D6329832}" srcOrd="1" destOrd="0" presId="urn:microsoft.com/office/officeart/2005/8/layout/orgChart1"/>
    <dgm:cxn modelId="{BFFD57F1-532C-44A0-A526-7D4C75C5A53A}" type="presParOf" srcId="{D35F9338-5471-4BB7-8D50-11D2D6329832}" destId="{D28C3195-C77A-4EFA-9B56-3EF72D601C46}" srcOrd="0" destOrd="0" presId="urn:microsoft.com/office/officeart/2005/8/layout/orgChart1"/>
    <dgm:cxn modelId="{F8DB7A24-9716-4B7D-ABDB-283FEE872E70}" type="presParOf" srcId="{D35F9338-5471-4BB7-8D50-11D2D6329832}" destId="{DC2030D6-A89E-4C08-A86D-0DE70C3FC803}" srcOrd="1" destOrd="0" presId="urn:microsoft.com/office/officeart/2005/8/layout/orgChart1"/>
    <dgm:cxn modelId="{097605F2-56FF-403D-9DB5-9627A4AD2186}" type="presParOf" srcId="{DC2030D6-A89E-4C08-A86D-0DE70C3FC803}" destId="{923B4CCC-6BCD-4876-B5A3-DC31F665AF15}" srcOrd="0" destOrd="0" presId="urn:microsoft.com/office/officeart/2005/8/layout/orgChart1"/>
    <dgm:cxn modelId="{5E0A662B-0F7E-44FD-9470-E2F65B6502EA}" type="presParOf" srcId="{923B4CCC-6BCD-4876-B5A3-DC31F665AF15}" destId="{76BEBB9F-2788-401B-B487-34519B430660}" srcOrd="0" destOrd="0" presId="urn:microsoft.com/office/officeart/2005/8/layout/orgChart1"/>
    <dgm:cxn modelId="{9DD3D3B3-97B8-4012-8A4F-DD2C8CE236DD}" type="presParOf" srcId="{923B4CCC-6BCD-4876-B5A3-DC31F665AF15}" destId="{4B78800E-370C-4E30-B260-ABA9DD3310CE}" srcOrd="1" destOrd="0" presId="urn:microsoft.com/office/officeart/2005/8/layout/orgChart1"/>
    <dgm:cxn modelId="{FFC56BE4-EE6E-4344-ABFB-6265FC2B926B}" type="presParOf" srcId="{DC2030D6-A89E-4C08-A86D-0DE70C3FC803}" destId="{F13599CD-472C-4D90-8103-2CFA88AB1A33}" srcOrd="1" destOrd="0" presId="urn:microsoft.com/office/officeart/2005/8/layout/orgChart1"/>
    <dgm:cxn modelId="{29FF1D2E-CD46-4235-A2E1-B663377FF377}" type="presParOf" srcId="{DC2030D6-A89E-4C08-A86D-0DE70C3FC803}" destId="{4FC00F45-E7D1-463F-978E-E39FD9A45AF2}" srcOrd="2" destOrd="0" presId="urn:microsoft.com/office/officeart/2005/8/layout/orgChart1"/>
    <dgm:cxn modelId="{E2E6013C-8DB0-4CBA-BAFB-5A0F263B5A67}" type="presParOf" srcId="{E228AFD2-849C-4FA6-912A-2925CDE1A6E6}" destId="{0A49A39E-F77E-41C4-8390-BE1AA7DB1277}" srcOrd="2" destOrd="0" presId="urn:microsoft.com/office/officeart/2005/8/layout/orgChart1"/>
    <dgm:cxn modelId="{FD5EC207-DAD7-4222-B283-FCDED6390A28}" type="presParOf" srcId="{DCD33BA7-FE2D-422A-A681-9D8C47F6E65E}" destId="{9D89CDE3-D7B5-4A69-AB8B-E787F27A7F33}"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E59C0D-CCE6-4A3E-94D2-3CF4334C59F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fr-FR"/>
        </a:p>
      </dgm:t>
    </dgm:pt>
    <dgm:pt modelId="{EC99B555-1196-4EF6-9611-755502BA5A44}">
      <dgm:prSet phldrT="[Texte]" custT="1"/>
      <dgm:spPr/>
      <dgm:t>
        <a:bodyPr/>
        <a:lstStyle/>
        <a:p>
          <a:r>
            <a:rPr lang="fr-FR" sz="1800"/>
            <a:t>Phase 1</a:t>
          </a:r>
        </a:p>
        <a:p>
          <a:r>
            <a:rPr lang="fr-FR" sz="1800"/>
            <a:t>Implantation du projet</a:t>
          </a:r>
        </a:p>
      </dgm:t>
    </dgm:pt>
    <dgm:pt modelId="{F6982ADC-37D5-44D9-AF69-89769D326E9E}" type="parTrans" cxnId="{1071F263-7D47-4949-A1DA-C60872549B75}">
      <dgm:prSet/>
      <dgm:spPr/>
      <dgm:t>
        <a:bodyPr/>
        <a:lstStyle/>
        <a:p>
          <a:endParaRPr lang="fr-FR" sz="1800"/>
        </a:p>
      </dgm:t>
    </dgm:pt>
    <dgm:pt modelId="{3B9294FA-AB7E-44F5-BC18-DB23C879C80B}" type="sibTrans" cxnId="{1071F263-7D47-4949-A1DA-C60872549B75}">
      <dgm:prSet/>
      <dgm:spPr/>
      <dgm:t>
        <a:bodyPr/>
        <a:lstStyle/>
        <a:p>
          <a:endParaRPr lang="fr-FR" sz="1800"/>
        </a:p>
      </dgm:t>
    </dgm:pt>
    <dgm:pt modelId="{7ED1A1EC-5958-419B-B745-0C601155A5CE}">
      <dgm:prSet phldrT="[Texte]" custT="1"/>
      <dgm:spPr/>
      <dgm:t>
        <a:bodyPr/>
        <a:lstStyle/>
        <a:p>
          <a:r>
            <a:rPr lang="fr-FR" sz="1800" dirty="0"/>
            <a:t>Courriel explicatif du projet de recherche</a:t>
          </a:r>
        </a:p>
      </dgm:t>
    </dgm:pt>
    <dgm:pt modelId="{95FD143F-2C3A-4065-890E-D843A1BD3B1D}" type="parTrans" cxnId="{8AB8DF89-F230-41DD-BCFC-221876FEE7CA}">
      <dgm:prSet/>
      <dgm:spPr/>
      <dgm:t>
        <a:bodyPr/>
        <a:lstStyle/>
        <a:p>
          <a:endParaRPr lang="fr-FR" sz="1800"/>
        </a:p>
      </dgm:t>
    </dgm:pt>
    <dgm:pt modelId="{00746454-DC52-4F92-8FB3-77DAAA6F9048}" type="sibTrans" cxnId="{8AB8DF89-F230-41DD-BCFC-221876FEE7CA}">
      <dgm:prSet/>
      <dgm:spPr/>
      <dgm:t>
        <a:bodyPr/>
        <a:lstStyle/>
        <a:p>
          <a:endParaRPr lang="fr-FR" sz="1800"/>
        </a:p>
      </dgm:t>
    </dgm:pt>
    <dgm:pt modelId="{A0857F05-6ACD-44E0-B06E-710FB6B7CBE4}">
      <dgm:prSet phldrT="[Texte]" custT="1"/>
      <dgm:spPr/>
      <dgm:t>
        <a:bodyPr/>
        <a:lstStyle/>
        <a:p>
          <a:r>
            <a:rPr lang="fr-FR" sz="1800"/>
            <a:t>Enrôlement de médecins participants</a:t>
          </a:r>
        </a:p>
      </dgm:t>
    </dgm:pt>
    <dgm:pt modelId="{48E4DD7B-290C-4D7A-A498-9FA47F24DAEE}" type="parTrans" cxnId="{933E6970-1E79-4AA4-B64A-A94A428BCF7A}">
      <dgm:prSet/>
      <dgm:spPr/>
      <dgm:t>
        <a:bodyPr/>
        <a:lstStyle/>
        <a:p>
          <a:endParaRPr lang="fr-FR" sz="1800"/>
        </a:p>
      </dgm:t>
    </dgm:pt>
    <dgm:pt modelId="{ADB88409-19B0-4E85-B2D2-CF1984FE4910}" type="sibTrans" cxnId="{933E6970-1E79-4AA4-B64A-A94A428BCF7A}">
      <dgm:prSet/>
      <dgm:spPr/>
      <dgm:t>
        <a:bodyPr/>
        <a:lstStyle/>
        <a:p>
          <a:endParaRPr lang="fr-FR" sz="1800"/>
        </a:p>
      </dgm:t>
    </dgm:pt>
    <dgm:pt modelId="{1760B9F1-91EC-4ED5-95E1-57ABAEA0E9F2}">
      <dgm:prSet phldrT="[Texte]" custT="1"/>
      <dgm:spPr/>
      <dgm:t>
        <a:bodyPr/>
        <a:lstStyle/>
        <a:p>
          <a:r>
            <a:rPr lang="fr-FR" sz="1800"/>
            <a:t>Phase 2</a:t>
          </a:r>
        </a:p>
        <a:p>
          <a:r>
            <a:rPr lang="fr-FR" sz="1800"/>
            <a:t>Pré-Consultation</a:t>
          </a:r>
        </a:p>
      </dgm:t>
    </dgm:pt>
    <dgm:pt modelId="{11004202-0B91-4D1C-82AA-B70537882169}" type="parTrans" cxnId="{ACF2F652-361E-432B-BF5B-9EA4DE956F30}">
      <dgm:prSet/>
      <dgm:spPr/>
      <dgm:t>
        <a:bodyPr/>
        <a:lstStyle/>
        <a:p>
          <a:endParaRPr lang="fr-FR" sz="1800"/>
        </a:p>
      </dgm:t>
    </dgm:pt>
    <dgm:pt modelId="{804A9590-85A9-41BE-8412-ECE6DCEA0004}" type="sibTrans" cxnId="{ACF2F652-361E-432B-BF5B-9EA4DE956F30}">
      <dgm:prSet/>
      <dgm:spPr/>
      <dgm:t>
        <a:bodyPr/>
        <a:lstStyle/>
        <a:p>
          <a:endParaRPr lang="fr-FR" sz="1800"/>
        </a:p>
      </dgm:t>
    </dgm:pt>
    <dgm:pt modelId="{3D1BF16A-0947-4E59-BED1-2D7C0F8531CD}">
      <dgm:prSet phldrT="[Texte]" custT="1"/>
      <dgm:spPr/>
      <dgm:t>
        <a:bodyPr/>
        <a:lstStyle/>
        <a:p>
          <a:r>
            <a:rPr lang="fr-FR" sz="1800"/>
            <a:t>Questionnaire</a:t>
          </a:r>
          <a:r>
            <a:rPr lang="fr-FR" sz="1800" baseline="0"/>
            <a:t> et consentement remis au patient</a:t>
          </a:r>
          <a:endParaRPr lang="fr-FR" sz="1800"/>
        </a:p>
      </dgm:t>
    </dgm:pt>
    <dgm:pt modelId="{8384F716-EC51-4995-8FF6-68E9732F6DEE}" type="parTrans" cxnId="{1A7698F7-F69D-418A-8962-7AD9710C6659}">
      <dgm:prSet/>
      <dgm:spPr/>
      <dgm:t>
        <a:bodyPr/>
        <a:lstStyle/>
        <a:p>
          <a:endParaRPr lang="fr-FR" sz="1800"/>
        </a:p>
      </dgm:t>
    </dgm:pt>
    <dgm:pt modelId="{847608D0-0A42-4782-A400-975FE5146416}" type="sibTrans" cxnId="{1A7698F7-F69D-418A-8962-7AD9710C6659}">
      <dgm:prSet/>
      <dgm:spPr/>
      <dgm:t>
        <a:bodyPr/>
        <a:lstStyle/>
        <a:p>
          <a:endParaRPr lang="fr-FR" sz="1800"/>
        </a:p>
      </dgm:t>
    </dgm:pt>
    <dgm:pt modelId="{6BB88BA9-E916-43EF-863A-0F65BE5C7724}">
      <dgm:prSet phldrT="[Texte]" custT="1"/>
      <dgm:spPr/>
      <dgm:t>
        <a:bodyPr/>
        <a:lstStyle/>
        <a:p>
          <a:r>
            <a:rPr lang="fr-FR" sz="1800"/>
            <a:t>Enrôlement des patients participants</a:t>
          </a:r>
        </a:p>
      </dgm:t>
    </dgm:pt>
    <dgm:pt modelId="{04E2B5BB-6487-4223-9BFB-900B465DF145}" type="parTrans" cxnId="{437B4304-F9EF-40DF-B242-81B543DA8563}">
      <dgm:prSet/>
      <dgm:spPr/>
      <dgm:t>
        <a:bodyPr/>
        <a:lstStyle/>
        <a:p>
          <a:endParaRPr lang="fr-FR" sz="1800"/>
        </a:p>
      </dgm:t>
    </dgm:pt>
    <dgm:pt modelId="{5909FA86-4AE5-46E2-9A8A-8C6D7216E2BD}" type="sibTrans" cxnId="{437B4304-F9EF-40DF-B242-81B543DA8563}">
      <dgm:prSet/>
      <dgm:spPr/>
      <dgm:t>
        <a:bodyPr/>
        <a:lstStyle/>
        <a:p>
          <a:endParaRPr lang="fr-FR" sz="1800"/>
        </a:p>
      </dgm:t>
    </dgm:pt>
    <dgm:pt modelId="{07E94DB0-8ED1-41E8-97CE-0C03C02C4784}">
      <dgm:prSet custT="1"/>
      <dgm:spPr/>
      <dgm:t>
        <a:bodyPr/>
        <a:lstStyle/>
        <a:p>
          <a:r>
            <a:rPr lang="fr-FR" sz="1800"/>
            <a:t>Triage des patients par les secrétaires</a:t>
          </a:r>
        </a:p>
      </dgm:t>
    </dgm:pt>
    <dgm:pt modelId="{8C201EFF-5139-4AEF-A2E5-DEF0C27F9734}" type="parTrans" cxnId="{19E360EC-5750-4959-A1C6-7069452C9798}">
      <dgm:prSet/>
      <dgm:spPr/>
      <dgm:t>
        <a:bodyPr/>
        <a:lstStyle/>
        <a:p>
          <a:endParaRPr lang="fr-FR" sz="1800"/>
        </a:p>
      </dgm:t>
    </dgm:pt>
    <dgm:pt modelId="{6511F2C9-52CF-469C-8EBA-1CBF6D6F2D18}" type="sibTrans" cxnId="{19E360EC-5750-4959-A1C6-7069452C9798}">
      <dgm:prSet/>
      <dgm:spPr/>
      <dgm:t>
        <a:bodyPr/>
        <a:lstStyle/>
        <a:p>
          <a:endParaRPr lang="fr-FR" sz="1800"/>
        </a:p>
      </dgm:t>
    </dgm:pt>
    <dgm:pt modelId="{AFA94088-1BC9-42BC-A975-68B01CE4D8BB}">
      <dgm:prSet custT="1"/>
      <dgm:spPr/>
      <dgm:t>
        <a:bodyPr/>
        <a:lstStyle/>
        <a:p>
          <a:r>
            <a:rPr lang="fr-FR" sz="1800" dirty="0"/>
            <a:t>Médecin averti directement par message pré-RDV</a:t>
          </a:r>
        </a:p>
      </dgm:t>
    </dgm:pt>
    <dgm:pt modelId="{01E6B0DE-1DF2-49C2-917B-A34684D089F1}" type="parTrans" cxnId="{2D576740-367C-4231-9F5B-A89B4B6D0278}">
      <dgm:prSet/>
      <dgm:spPr/>
      <dgm:t>
        <a:bodyPr/>
        <a:lstStyle/>
        <a:p>
          <a:endParaRPr lang="fr-FR" sz="1800"/>
        </a:p>
      </dgm:t>
    </dgm:pt>
    <dgm:pt modelId="{F4931BD8-4015-406E-8C37-F8504289AD8F}" type="sibTrans" cxnId="{2D576740-367C-4231-9F5B-A89B4B6D0278}">
      <dgm:prSet/>
      <dgm:spPr/>
      <dgm:t>
        <a:bodyPr/>
        <a:lstStyle/>
        <a:p>
          <a:endParaRPr lang="fr-FR" sz="1800"/>
        </a:p>
      </dgm:t>
    </dgm:pt>
    <dgm:pt modelId="{5E81151A-D140-4280-ABD7-2BAF707CDFB4}">
      <dgm:prSet custT="1"/>
      <dgm:spPr/>
      <dgm:t>
        <a:bodyPr/>
        <a:lstStyle/>
        <a:p>
          <a:r>
            <a:rPr lang="fr-FR" sz="1800" dirty="0"/>
            <a:t>Phase 3</a:t>
          </a:r>
        </a:p>
        <a:p>
          <a:r>
            <a:rPr lang="fr-FR" sz="1800" dirty="0"/>
            <a:t>Post-Consultation</a:t>
          </a:r>
        </a:p>
      </dgm:t>
    </dgm:pt>
    <dgm:pt modelId="{EFD7AD12-15DC-4C66-B919-9F60209A89E9}" type="parTrans" cxnId="{E2DB0784-1334-403D-810B-AE597D3E28AC}">
      <dgm:prSet/>
      <dgm:spPr/>
      <dgm:t>
        <a:bodyPr/>
        <a:lstStyle/>
        <a:p>
          <a:endParaRPr lang="fr-FR" sz="1800"/>
        </a:p>
      </dgm:t>
    </dgm:pt>
    <dgm:pt modelId="{C856C87F-FD8D-4BA9-BA2B-AA0E100EA9D8}" type="sibTrans" cxnId="{E2DB0784-1334-403D-810B-AE597D3E28AC}">
      <dgm:prSet/>
      <dgm:spPr/>
      <dgm:t>
        <a:bodyPr/>
        <a:lstStyle/>
        <a:p>
          <a:endParaRPr lang="fr-FR" sz="1800"/>
        </a:p>
      </dgm:t>
    </dgm:pt>
    <dgm:pt modelId="{B88C8339-336F-4569-A0D0-96E4E521A631}">
      <dgm:prSet custT="1"/>
      <dgm:spPr/>
      <dgm:t>
        <a:bodyPr/>
        <a:lstStyle/>
        <a:p>
          <a:r>
            <a:rPr lang="fr-FR" sz="1800"/>
            <a:t>Questionnaire rempli </a:t>
          </a:r>
        </a:p>
      </dgm:t>
    </dgm:pt>
    <dgm:pt modelId="{135CE343-E0D0-4763-B3D4-F086D160F87F}" type="parTrans" cxnId="{D87B308B-BDD0-4092-88F7-93F3F4E0E836}">
      <dgm:prSet/>
      <dgm:spPr/>
      <dgm:t>
        <a:bodyPr/>
        <a:lstStyle/>
        <a:p>
          <a:endParaRPr lang="fr-FR" sz="1800"/>
        </a:p>
      </dgm:t>
    </dgm:pt>
    <dgm:pt modelId="{3B6638DA-D522-4DC1-8483-C8A37632AC97}" type="sibTrans" cxnId="{D87B308B-BDD0-4092-88F7-93F3F4E0E836}">
      <dgm:prSet/>
      <dgm:spPr/>
      <dgm:t>
        <a:bodyPr/>
        <a:lstStyle/>
        <a:p>
          <a:endParaRPr lang="fr-FR" sz="1800"/>
        </a:p>
      </dgm:t>
    </dgm:pt>
    <dgm:pt modelId="{9763D68F-7106-419E-BA9D-CA454347DA1D}">
      <dgm:prSet custT="1"/>
      <dgm:spPr/>
      <dgm:t>
        <a:bodyPr/>
        <a:lstStyle/>
        <a:p>
          <a:r>
            <a:rPr lang="fr-FR" sz="1800"/>
            <a:t>Questionnaire récolté</a:t>
          </a:r>
        </a:p>
      </dgm:t>
    </dgm:pt>
    <dgm:pt modelId="{3CEBC655-3FDB-4898-AE44-B10B1B34C483}" type="parTrans" cxnId="{41E6C9C8-6783-4ED9-BA81-31B7D688CBE2}">
      <dgm:prSet/>
      <dgm:spPr/>
      <dgm:t>
        <a:bodyPr/>
        <a:lstStyle/>
        <a:p>
          <a:endParaRPr lang="fr-FR" sz="1800"/>
        </a:p>
      </dgm:t>
    </dgm:pt>
    <dgm:pt modelId="{E282C29D-A95E-4127-A845-B2FEC3338890}" type="sibTrans" cxnId="{41E6C9C8-6783-4ED9-BA81-31B7D688CBE2}">
      <dgm:prSet/>
      <dgm:spPr/>
      <dgm:t>
        <a:bodyPr/>
        <a:lstStyle/>
        <a:p>
          <a:endParaRPr lang="fr-FR" sz="1800"/>
        </a:p>
      </dgm:t>
    </dgm:pt>
    <dgm:pt modelId="{ED95E348-F800-4968-B235-A7939C34BFD1}">
      <dgm:prSet custT="1"/>
      <dgm:spPr/>
      <dgm:t>
        <a:bodyPr/>
        <a:lstStyle/>
        <a:p>
          <a:r>
            <a:rPr lang="fr-FR" sz="1800"/>
            <a:t>Données</a:t>
          </a:r>
          <a:r>
            <a:rPr lang="fr-FR" sz="1800" baseline="0"/>
            <a:t> recueillies</a:t>
          </a:r>
          <a:endParaRPr lang="fr-FR" sz="1800"/>
        </a:p>
      </dgm:t>
    </dgm:pt>
    <dgm:pt modelId="{3B88340A-12CB-4F20-AD6E-5640E9715AD6}" type="parTrans" cxnId="{0338CD2A-1810-4EB8-954E-0DE5217DD882}">
      <dgm:prSet/>
      <dgm:spPr/>
      <dgm:t>
        <a:bodyPr/>
        <a:lstStyle/>
        <a:p>
          <a:endParaRPr lang="fr-FR" sz="1800"/>
        </a:p>
      </dgm:t>
    </dgm:pt>
    <dgm:pt modelId="{EFA4460F-88D9-41AE-A005-8B3C8B361C06}" type="sibTrans" cxnId="{0338CD2A-1810-4EB8-954E-0DE5217DD882}">
      <dgm:prSet/>
      <dgm:spPr/>
      <dgm:t>
        <a:bodyPr/>
        <a:lstStyle/>
        <a:p>
          <a:endParaRPr lang="fr-FR" sz="1800"/>
        </a:p>
      </dgm:t>
    </dgm:pt>
    <dgm:pt modelId="{A6E02D94-E8E7-42EE-9E0E-AFDC79568CFA}" type="pres">
      <dgm:prSet presAssocID="{79E59C0D-CCE6-4A3E-94D2-3CF4334C59F8}" presName="Name0" presStyleCnt="0">
        <dgm:presLayoutVars>
          <dgm:dir/>
          <dgm:animLvl val="lvl"/>
          <dgm:resizeHandles val="exact"/>
        </dgm:presLayoutVars>
      </dgm:prSet>
      <dgm:spPr/>
    </dgm:pt>
    <dgm:pt modelId="{3B86C05D-E5CD-4818-A788-DED0046E6FD3}" type="pres">
      <dgm:prSet presAssocID="{EC99B555-1196-4EF6-9611-755502BA5A44}" presName="vertFlow" presStyleCnt="0"/>
      <dgm:spPr/>
    </dgm:pt>
    <dgm:pt modelId="{7A5BAF1F-50D3-4C88-8521-C3B95923893C}" type="pres">
      <dgm:prSet presAssocID="{EC99B555-1196-4EF6-9611-755502BA5A44}" presName="header" presStyleLbl="node1" presStyleIdx="0" presStyleCnt="3"/>
      <dgm:spPr/>
    </dgm:pt>
    <dgm:pt modelId="{DF29D07B-CA01-4A74-A59C-77BF857A5B31}" type="pres">
      <dgm:prSet presAssocID="{95FD143F-2C3A-4065-890E-D843A1BD3B1D}" presName="parTrans" presStyleLbl="sibTrans2D1" presStyleIdx="0" presStyleCnt="9"/>
      <dgm:spPr/>
    </dgm:pt>
    <dgm:pt modelId="{B052F4A2-AA86-49C5-A3C0-2C5437C25A7A}" type="pres">
      <dgm:prSet presAssocID="{7ED1A1EC-5958-419B-B745-0C601155A5CE}" presName="child" presStyleLbl="alignAccFollowNode1" presStyleIdx="0" presStyleCnt="9">
        <dgm:presLayoutVars>
          <dgm:chMax val="0"/>
          <dgm:bulletEnabled val="1"/>
        </dgm:presLayoutVars>
      </dgm:prSet>
      <dgm:spPr/>
    </dgm:pt>
    <dgm:pt modelId="{8B0CDDAA-5F1C-415E-A40A-1D5DD8FC9953}" type="pres">
      <dgm:prSet presAssocID="{00746454-DC52-4F92-8FB3-77DAAA6F9048}" presName="sibTrans" presStyleLbl="sibTrans2D1" presStyleIdx="1" presStyleCnt="9"/>
      <dgm:spPr/>
    </dgm:pt>
    <dgm:pt modelId="{19A360AC-F50D-432E-AFB7-10C02FB47352}" type="pres">
      <dgm:prSet presAssocID="{A0857F05-6ACD-44E0-B06E-710FB6B7CBE4}" presName="child" presStyleLbl="alignAccFollowNode1" presStyleIdx="1" presStyleCnt="9">
        <dgm:presLayoutVars>
          <dgm:chMax val="0"/>
          <dgm:bulletEnabled val="1"/>
        </dgm:presLayoutVars>
      </dgm:prSet>
      <dgm:spPr/>
    </dgm:pt>
    <dgm:pt modelId="{5B79AAA8-9471-4C77-93CF-01B4C7B7F745}" type="pres">
      <dgm:prSet presAssocID="{ADB88409-19B0-4E85-B2D2-CF1984FE4910}" presName="sibTrans" presStyleLbl="sibTrans2D1" presStyleIdx="2" presStyleCnt="9"/>
      <dgm:spPr/>
    </dgm:pt>
    <dgm:pt modelId="{9F6A0174-D2FC-4C5E-B4ED-EFC1F539667F}" type="pres">
      <dgm:prSet presAssocID="{07E94DB0-8ED1-41E8-97CE-0C03C02C4784}" presName="child" presStyleLbl="alignAccFollowNode1" presStyleIdx="2" presStyleCnt="9">
        <dgm:presLayoutVars>
          <dgm:chMax val="0"/>
          <dgm:bulletEnabled val="1"/>
        </dgm:presLayoutVars>
      </dgm:prSet>
      <dgm:spPr/>
    </dgm:pt>
    <dgm:pt modelId="{CB055F67-6503-4366-BC5A-814E626068AB}" type="pres">
      <dgm:prSet presAssocID="{EC99B555-1196-4EF6-9611-755502BA5A44}" presName="hSp" presStyleCnt="0"/>
      <dgm:spPr/>
    </dgm:pt>
    <dgm:pt modelId="{B8B39D96-6E0D-4B25-AF98-908C6672F427}" type="pres">
      <dgm:prSet presAssocID="{1760B9F1-91EC-4ED5-95E1-57ABAEA0E9F2}" presName="vertFlow" presStyleCnt="0"/>
      <dgm:spPr/>
    </dgm:pt>
    <dgm:pt modelId="{65E49EEB-F90F-4284-97B4-B4E586B7071A}" type="pres">
      <dgm:prSet presAssocID="{1760B9F1-91EC-4ED5-95E1-57ABAEA0E9F2}" presName="header" presStyleLbl="node1" presStyleIdx="1" presStyleCnt="3"/>
      <dgm:spPr/>
    </dgm:pt>
    <dgm:pt modelId="{ED6D8D54-1F5E-416F-8270-7E2241E1FDDB}" type="pres">
      <dgm:prSet presAssocID="{8384F716-EC51-4995-8FF6-68E9732F6DEE}" presName="parTrans" presStyleLbl="sibTrans2D1" presStyleIdx="3" presStyleCnt="9"/>
      <dgm:spPr/>
    </dgm:pt>
    <dgm:pt modelId="{CDBDD42B-9647-4F53-BB13-2250696D9F67}" type="pres">
      <dgm:prSet presAssocID="{3D1BF16A-0947-4E59-BED1-2D7C0F8531CD}" presName="child" presStyleLbl="alignAccFollowNode1" presStyleIdx="3" presStyleCnt="9">
        <dgm:presLayoutVars>
          <dgm:chMax val="0"/>
          <dgm:bulletEnabled val="1"/>
        </dgm:presLayoutVars>
      </dgm:prSet>
      <dgm:spPr/>
    </dgm:pt>
    <dgm:pt modelId="{B52CDEDB-57EF-4FA4-8617-18C5F2F8765B}" type="pres">
      <dgm:prSet presAssocID="{847608D0-0A42-4782-A400-975FE5146416}" presName="sibTrans" presStyleLbl="sibTrans2D1" presStyleIdx="4" presStyleCnt="9"/>
      <dgm:spPr/>
    </dgm:pt>
    <dgm:pt modelId="{0EA0DA1D-908E-440A-BD5C-FEB30276FC1B}" type="pres">
      <dgm:prSet presAssocID="{6BB88BA9-E916-43EF-863A-0F65BE5C7724}" presName="child" presStyleLbl="alignAccFollowNode1" presStyleIdx="4" presStyleCnt="9">
        <dgm:presLayoutVars>
          <dgm:chMax val="0"/>
          <dgm:bulletEnabled val="1"/>
        </dgm:presLayoutVars>
      </dgm:prSet>
      <dgm:spPr/>
    </dgm:pt>
    <dgm:pt modelId="{1C69FFF0-8AF8-43F4-982A-96ECA817811E}" type="pres">
      <dgm:prSet presAssocID="{5909FA86-4AE5-46E2-9A8A-8C6D7216E2BD}" presName="sibTrans" presStyleLbl="sibTrans2D1" presStyleIdx="5" presStyleCnt="9"/>
      <dgm:spPr/>
    </dgm:pt>
    <dgm:pt modelId="{FF87CF41-7505-4D12-A868-1FD3E85A12DA}" type="pres">
      <dgm:prSet presAssocID="{AFA94088-1BC9-42BC-A975-68B01CE4D8BB}" presName="child" presStyleLbl="alignAccFollowNode1" presStyleIdx="5" presStyleCnt="9">
        <dgm:presLayoutVars>
          <dgm:chMax val="0"/>
          <dgm:bulletEnabled val="1"/>
        </dgm:presLayoutVars>
      </dgm:prSet>
      <dgm:spPr/>
    </dgm:pt>
    <dgm:pt modelId="{70673B36-C0B3-40D1-8984-8E78171FF267}" type="pres">
      <dgm:prSet presAssocID="{1760B9F1-91EC-4ED5-95E1-57ABAEA0E9F2}" presName="hSp" presStyleCnt="0"/>
      <dgm:spPr/>
    </dgm:pt>
    <dgm:pt modelId="{F33F251F-DB27-4BDE-A29D-8CD4414AA99A}" type="pres">
      <dgm:prSet presAssocID="{5E81151A-D140-4280-ABD7-2BAF707CDFB4}" presName="vertFlow" presStyleCnt="0"/>
      <dgm:spPr/>
    </dgm:pt>
    <dgm:pt modelId="{AE5C94F0-64ED-4EB9-9D46-23F43359E913}" type="pres">
      <dgm:prSet presAssocID="{5E81151A-D140-4280-ABD7-2BAF707CDFB4}" presName="header" presStyleLbl="node1" presStyleIdx="2" presStyleCnt="3"/>
      <dgm:spPr/>
    </dgm:pt>
    <dgm:pt modelId="{3FB0061A-AD68-4E16-BB48-B1FDFC01A830}" type="pres">
      <dgm:prSet presAssocID="{135CE343-E0D0-4763-B3D4-F086D160F87F}" presName="parTrans" presStyleLbl="sibTrans2D1" presStyleIdx="6" presStyleCnt="9"/>
      <dgm:spPr/>
    </dgm:pt>
    <dgm:pt modelId="{00EFBA5B-489A-4C63-8C01-374B42761CD6}" type="pres">
      <dgm:prSet presAssocID="{B88C8339-336F-4569-A0D0-96E4E521A631}" presName="child" presStyleLbl="alignAccFollowNode1" presStyleIdx="6" presStyleCnt="9">
        <dgm:presLayoutVars>
          <dgm:chMax val="0"/>
          <dgm:bulletEnabled val="1"/>
        </dgm:presLayoutVars>
      </dgm:prSet>
      <dgm:spPr/>
    </dgm:pt>
    <dgm:pt modelId="{6DF70D05-45C3-487A-9830-662A5E8F9B20}" type="pres">
      <dgm:prSet presAssocID="{3B6638DA-D522-4DC1-8483-C8A37632AC97}" presName="sibTrans" presStyleLbl="sibTrans2D1" presStyleIdx="7" presStyleCnt="9"/>
      <dgm:spPr/>
    </dgm:pt>
    <dgm:pt modelId="{BDE300B6-7086-4254-A13C-FDC1AA9AC1CE}" type="pres">
      <dgm:prSet presAssocID="{9763D68F-7106-419E-BA9D-CA454347DA1D}" presName="child" presStyleLbl="alignAccFollowNode1" presStyleIdx="7" presStyleCnt="9">
        <dgm:presLayoutVars>
          <dgm:chMax val="0"/>
          <dgm:bulletEnabled val="1"/>
        </dgm:presLayoutVars>
      </dgm:prSet>
      <dgm:spPr/>
    </dgm:pt>
    <dgm:pt modelId="{C03CB41C-73F5-46D8-BD54-5791009F3CA3}" type="pres">
      <dgm:prSet presAssocID="{E282C29D-A95E-4127-A845-B2FEC3338890}" presName="sibTrans" presStyleLbl="sibTrans2D1" presStyleIdx="8" presStyleCnt="9"/>
      <dgm:spPr/>
    </dgm:pt>
    <dgm:pt modelId="{3F5E1944-87CB-451C-99A1-2D3EC251FE35}" type="pres">
      <dgm:prSet presAssocID="{ED95E348-F800-4968-B235-A7939C34BFD1}" presName="child" presStyleLbl="alignAccFollowNode1" presStyleIdx="8" presStyleCnt="9" custLinFactNeighborX="640" custLinFactNeighborY="-8097">
        <dgm:presLayoutVars>
          <dgm:chMax val="0"/>
          <dgm:bulletEnabled val="1"/>
        </dgm:presLayoutVars>
      </dgm:prSet>
      <dgm:spPr/>
    </dgm:pt>
  </dgm:ptLst>
  <dgm:cxnLst>
    <dgm:cxn modelId="{437B4304-F9EF-40DF-B242-81B543DA8563}" srcId="{1760B9F1-91EC-4ED5-95E1-57ABAEA0E9F2}" destId="{6BB88BA9-E916-43EF-863A-0F65BE5C7724}" srcOrd="1" destOrd="0" parTransId="{04E2B5BB-6487-4223-9BFB-900B465DF145}" sibTransId="{5909FA86-4AE5-46E2-9A8A-8C6D7216E2BD}"/>
    <dgm:cxn modelId="{40A80E17-2B1D-434C-A472-F0714BDF89EB}" type="presOf" srcId="{A0857F05-6ACD-44E0-B06E-710FB6B7CBE4}" destId="{19A360AC-F50D-432E-AFB7-10C02FB47352}" srcOrd="0" destOrd="0" presId="urn:microsoft.com/office/officeart/2005/8/layout/lProcess1"/>
    <dgm:cxn modelId="{CE14B317-CAB9-43CF-9D13-7609F0BEE76A}" type="presOf" srcId="{95FD143F-2C3A-4065-890E-D843A1BD3B1D}" destId="{DF29D07B-CA01-4A74-A59C-77BF857A5B31}" srcOrd="0" destOrd="0" presId="urn:microsoft.com/office/officeart/2005/8/layout/lProcess1"/>
    <dgm:cxn modelId="{573EE420-9377-4465-BBCC-165EFD80A38D}" type="presOf" srcId="{847608D0-0A42-4782-A400-975FE5146416}" destId="{B52CDEDB-57EF-4FA4-8617-18C5F2F8765B}" srcOrd="0" destOrd="0" presId="urn:microsoft.com/office/officeart/2005/8/layout/lProcess1"/>
    <dgm:cxn modelId="{EEBD0528-BC9A-49AC-B285-EE4D29698BFE}" type="presOf" srcId="{3D1BF16A-0947-4E59-BED1-2D7C0F8531CD}" destId="{CDBDD42B-9647-4F53-BB13-2250696D9F67}" srcOrd="0" destOrd="0" presId="urn:microsoft.com/office/officeart/2005/8/layout/lProcess1"/>
    <dgm:cxn modelId="{0338CD2A-1810-4EB8-954E-0DE5217DD882}" srcId="{5E81151A-D140-4280-ABD7-2BAF707CDFB4}" destId="{ED95E348-F800-4968-B235-A7939C34BFD1}" srcOrd="2" destOrd="0" parTransId="{3B88340A-12CB-4F20-AD6E-5640E9715AD6}" sibTransId="{EFA4460F-88D9-41AE-A005-8B3C8B361C06}"/>
    <dgm:cxn modelId="{2D576740-367C-4231-9F5B-A89B4B6D0278}" srcId="{1760B9F1-91EC-4ED5-95E1-57ABAEA0E9F2}" destId="{AFA94088-1BC9-42BC-A975-68B01CE4D8BB}" srcOrd="2" destOrd="0" parTransId="{01E6B0DE-1DF2-49C2-917B-A34684D089F1}" sibTransId="{F4931BD8-4015-406E-8C37-F8504289AD8F}"/>
    <dgm:cxn modelId="{B62A0E42-D121-4D9E-B68D-728713A90A15}" type="presOf" srcId="{9763D68F-7106-419E-BA9D-CA454347DA1D}" destId="{BDE300B6-7086-4254-A13C-FDC1AA9AC1CE}" srcOrd="0" destOrd="0" presId="urn:microsoft.com/office/officeart/2005/8/layout/lProcess1"/>
    <dgm:cxn modelId="{1071F263-7D47-4949-A1DA-C60872549B75}" srcId="{79E59C0D-CCE6-4A3E-94D2-3CF4334C59F8}" destId="{EC99B555-1196-4EF6-9611-755502BA5A44}" srcOrd="0" destOrd="0" parTransId="{F6982ADC-37D5-44D9-AF69-89769D326E9E}" sibTransId="{3B9294FA-AB7E-44F5-BC18-DB23C879C80B}"/>
    <dgm:cxn modelId="{E27E1F68-5515-4E68-9EB8-6158A0E52329}" type="presOf" srcId="{135CE343-E0D0-4763-B3D4-F086D160F87F}" destId="{3FB0061A-AD68-4E16-BB48-B1FDFC01A830}" srcOrd="0" destOrd="0" presId="urn:microsoft.com/office/officeart/2005/8/layout/lProcess1"/>
    <dgm:cxn modelId="{933E6970-1E79-4AA4-B64A-A94A428BCF7A}" srcId="{EC99B555-1196-4EF6-9611-755502BA5A44}" destId="{A0857F05-6ACD-44E0-B06E-710FB6B7CBE4}" srcOrd="1" destOrd="0" parTransId="{48E4DD7B-290C-4D7A-A498-9FA47F24DAEE}" sibTransId="{ADB88409-19B0-4E85-B2D2-CF1984FE4910}"/>
    <dgm:cxn modelId="{ACF2F652-361E-432B-BF5B-9EA4DE956F30}" srcId="{79E59C0D-CCE6-4A3E-94D2-3CF4334C59F8}" destId="{1760B9F1-91EC-4ED5-95E1-57ABAEA0E9F2}" srcOrd="1" destOrd="0" parTransId="{11004202-0B91-4D1C-82AA-B70537882169}" sibTransId="{804A9590-85A9-41BE-8412-ECE6DCEA0004}"/>
    <dgm:cxn modelId="{0479A653-4326-4E3A-B9D3-5C62A80C13E2}" type="presOf" srcId="{ED95E348-F800-4968-B235-A7939C34BFD1}" destId="{3F5E1944-87CB-451C-99A1-2D3EC251FE35}" srcOrd="0" destOrd="0" presId="urn:microsoft.com/office/officeart/2005/8/layout/lProcess1"/>
    <dgm:cxn modelId="{87661C74-FEA8-4B75-BEFE-8CF420649863}" type="presOf" srcId="{AFA94088-1BC9-42BC-A975-68B01CE4D8BB}" destId="{FF87CF41-7505-4D12-A868-1FD3E85A12DA}" srcOrd="0" destOrd="0" presId="urn:microsoft.com/office/officeart/2005/8/layout/lProcess1"/>
    <dgm:cxn modelId="{7D33D87F-3232-4BFA-B7E4-38D66D808CAA}" type="presOf" srcId="{1760B9F1-91EC-4ED5-95E1-57ABAEA0E9F2}" destId="{65E49EEB-F90F-4284-97B4-B4E586B7071A}" srcOrd="0" destOrd="0" presId="urn:microsoft.com/office/officeart/2005/8/layout/lProcess1"/>
    <dgm:cxn modelId="{E2DB0784-1334-403D-810B-AE597D3E28AC}" srcId="{79E59C0D-CCE6-4A3E-94D2-3CF4334C59F8}" destId="{5E81151A-D140-4280-ABD7-2BAF707CDFB4}" srcOrd="2" destOrd="0" parTransId="{EFD7AD12-15DC-4C66-B919-9F60209A89E9}" sibTransId="{C856C87F-FD8D-4BA9-BA2B-AA0E100EA9D8}"/>
    <dgm:cxn modelId="{12FF0289-FC13-4BCE-B2E8-3D261232F9C6}" type="presOf" srcId="{5E81151A-D140-4280-ABD7-2BAF707CDFB4}" destId="{AE5C94F0-64ED-4EB9-9D46-23F43359E913}" srcOrd="0" destOrd="0" presId="urn:microsoft.com/office/officeart/2005/8/layout/lProcess1"/>
    <dgm:cxn modelId="{8AB8DF89-F230-41DD-BCFC-221876FEE7CA}" srcId="{EC99B555-1196-4EF6-9611-755502BA5A44}" destId="{7ED1A1EC-5958-419B-B745-0C601155A5CE}" srcOrd="0" destOrd="0" parTransId="{95FD143F-2C3A-4065-890E-D843A1BD3B1D}" sibTransId="{00746454-DC52-4F92-8FB3-77DAAA6F9048}"/>
    <dgm:cxn modelId="{D87B308B-BDD0-4092-88F7-93F3F4E0E836}" srcId="{5E81151A-D140-4280-ABD7-2BAF707CDFB4}" destId="{B88C8339-336F-4569-A0D0-96E4E521A631}" srcOrd="0" destOrd="0" parTransId="{135CE343-E0D0-4763-B3D4-F086D160F87F}" sibTransId="{3B6638DA-D522-4DC1-8483-C8A37632AC97}"/>
    <dgm:cxn modelId="{22EA578E-A55E-4052-8138-44A4C409E16D}" type="presOf" srcId="{3B6638DA-D522-4DC1-8483-C8A37632AC97}" destId="{6DF70D05-45C3-487A-9830-662A5E8F9B20}" srcOrd="0" destOrd="0" presId="urn:microsoft.com/office/officeart/2005/8/layout/lProcess1"/>
    <dgm:cxn modelId="{7604AF8F-5433-49E4-9938-B841A772F521}" type="presOf" srcId="{8384F716-EC51-4995-8FF6-68E9732F6DEE}" destId="{ED6D8D54-1F5E-416F-8270-7E2241E1FDDB}" srcOrd="0" destOrd="0" presId="urn:microsoft.com/office/officeart/2005/8/layout/lProcess1"/>
    <dgm:cxn modelId="{838D109E-E568-4118-92EE-B3794DC5F6DF}" type="presOf" srcId="{ADB88409-19B0-4E85-B2D2-CF1984FE4910}" destId="{5B79AAA8-9471-4C77-93CF-01B4C7B7F745}" srcOrd="0" destOrd="0" presId="urn:microsoft.com/office/officeart/2005/8/layout/lProcess1"/>
    <dgm:cxn modelId="{55E8BCA9-E6FB-44C8-AB42-75E3B6379324}" type="presOf" srcId="{6BB88BA9-E916-43EF-863A-0F65BE5C7724}" destId="{0EA0DA1D-908E-440A-BD5C-FEB30276FC1B}" srcOrd="0" destOrd="0" presId="urn:microsoft.com/office/officeart/2005/8/layout/lProcess1"/>
    <dgm:cxn modelId="{566228AD-AA33-4FB3-AE17-208367A5D42E}" type="presOf" srcId="{7ED1A1EC-5958-419B-B745-0C601155A5CE}" destId="{B052F4A2-AA86-49C5-A3C0-2C5437C25A7A}" srcOrd="0" destOrd="0" presId="urn:microsoft.com/office/officeart/2005/8/layout/lProcess1"/>
    <dgm:cxn modelId="{1E26C9B9-3372-468F-94D9-B0A370352A15}" type="presOf" srcId="{00746454-DC52-4F92-8FB3-77DAAA6F9048}" destId="{8B0CDDAA-5F1C-415E-A40A-1D5DD8FC9953}" srcOrd="0" destOrd="0" presId="urn:microsoft.com/office/officeart/2005/8/layout/lProcess1"/>
    <dgm:cxn modelId="{41E6C9C8-6783-4ED9-BA81-31B7D688CBE2}" srcId="{5E81151A-D140-4280-ABD7-2BAF707CDFB4}" destId="{9763D68F-7106-419E-BA9D-CA454347DA1D}" srcOrd="1" destOrd="0" parTransId="{3CEBC655-3FDB-4898-AE44-B10B1B34C483}" sibTransId="{E282C29D-A95E-4127-A845-B2FEC3338890}"/>
    <dgm:cxn modelId="{CA3F5ACA-D270-4662-A919-317E620FA685}" type="presOf" srcId="{79E59C0D-CCE6-4A3E-94D2-3CF4334C59F8}" destId="{A6E02D94-E8E7-42EE-9E0E-AFDC79568CFA}" srcOrd="0" destOrd="0" presId="urn:microsoft.com/office/officeart/2005/8/layout/lProcess1"/>
    <dgm:cxn modelId="{07BC63CD-AD18-4C6E-BE9C-580441CB57B3}" type="presOf" srcId="{5909FA86-4AE5-46E2-9A8A-8C6D7216E2BD}" destId="{1C69FFF0-8AF8-43F4-982A-96ECA817811E}" srcOrd="0" destOrd="0" presId="urn:microsoft.com/office/officeart/2005/8/layout/lProcess1"/>
    <dgm:cxn modelId="{39406ED6-8460-45CB-B3F3-168E352D6BAE}" type="presOf" srcId="{E282C29D-A95E-4127-A845-B2FEC3338890}" destId="{C03CB41C-73F5-46D8-BD54-5791009F3CA3}" srcOrd="0" destOrd="0" presId="urn:microsoft.com/office/officeart/2005/8/layout/lProcess1"/>
    <dgm:cxn modelId="{19E360EC-5750-4959-A1C6-7069452C9798}" srcId="{EC99B555-1196-4EF6-9611-755502BA5A44}" destId="{07E94DB0-8ED1-41E8-97CE-0C03C02C4784}" srcOrd="2" destOrd="0" parTransId="{8C201EFF-5139-4AEF-A2E5-DEF0C27F9734}" sibTransId="{6511F2C9-52CF-469C-8EBA-1CBF6D6F2D18}"/>
    <dgm:cxn modelId="{738DD3F6-CBBE-44AC-A53D-098EF5DCB51A}" type="presOf" srcId="{B88C8339-336F-4569-A0D0-96E4E521A631}" destId="{00EFBA5B-489A-4C63-8C01-374B42761CD6}" srcOrd="0" destOrd="0" presId="urn:microsoft.com/office/officeart/2005/8/layout/lProcess1"/>
    <dgm:cxn modelId="{1A7698F7-F69D-418A-8962-7AD9710C6659}" srcId="{1760B9F1-91EC-4ED5-95E1-57ABAEA0E9F2}" destId="{3D1BF16A-0947-4E59-BED1-2D7C0F8531CD}" srcOrd="0" destOrd="0" parTransId="{8384F716-EC51-4995-8FF6-68E9732F6DEE}" sibTransId="{847608D0-0A42-4782-A400-975FE5146416}"/>
    <dgm:cxn modelId="{ED83F7F8-94C5-4D52-B1C9-A19C823E2E9B}" type="presOf" srcId="{EC99B555-1196-4EF6-9611-755502BA5A44}" destId="{7A5BAF1F-50D3-4C88-8521-C3B95923893C}" srcOrd="0" destOrd="0" presId="urn:microsoft.com/office/officeart/2005/8/layout/lProcess1"/>
    <dgm:cxn modelId="{01D35BFB-137E-46F6-BEC2-E1E02256B7CB}" type="presOf" srcId="{07E94DB0-8ED1-41E8-97CE-0C03C02C4784}" destId="{9F6A0174-D2FC-4C5E-B4ED-EFC1F539667F}" srcOrd="0" destOrd="0" presId="urn:microsoft.com/office/officeart/2005/8/layout/lProcess1"/>
    <dgm:cxn modelId="{BC53B0E7-191A-4E97-BFFB-565CB7252E22}" type="presParOf" srcId="{A6E02D94-E8E7-42EE-9E0E-AFDC79568CFA}" destId="{3B86C05D-E5CD-4818-A788-DED0046E6FD3}" srcOrd="0" destOrd="0" presId="urn:microsoft.com/office/officeart/2005/8/layout/lProcess1"/>
    <dgm:cxn modelId="{AB7801B5-DBEE-4205-9208-214FE3D16E98}" type="presParOf" srcId="{3B86C05D-E5CD-4818-A788-DED0046E6FD3}" destId="{7A5BAF1F-50D3-4C88-8521-C3B95923893C}" srcOrd="0" destOrd="0" presId="urn:microsoft.com/office/officeart/2005/8/layout/lProcess1"/>
    <dgm:cxn modelId="{863D486A-7F72-4352-BE1E-304F3849D014}" type="presParOf" srcId="{3B86C05D-E5CD-4818-A788-DED0046E6FD3}" destId="{DF29D07B-CA01-4A74-A59C-77BF857A5B31}" srcOrd="1" destOrd="0" presId="urn:microsoft.com/office/officeart/2005/8/layout/lProcess1"/>
    <dgm:cxn modelId="{9B6709DD-D79B-4BE9-A3B1-CB477AA87B8B}" type="presParOf" srcId="{3B86C05D-E5CD-4818-A788-DED0046E6FD3}" destId="{B052F4A2-AA86-49C5-A3C0-2C5437C25A7A}" srcOrd="2" destOrd="0" presId="urn:microsoft.com/office/officeart/2005/8/layout/lProcess1"/>
    <dgm:cxn modelId="{B945297B-B1FC-4E7F-BEAB-825DCDF41BEC}" type="presParOf" srcId="{3B86C05D-E5CD-4818-A788-DED0046E6FD3}" destId="{8B0CDDAA-5F1C-415E-A40A-1D5DD8FC9953}" srcOrd="3" destOrd="0" presId="urn:microsoft.com/office/officeart/2005/8/layout/lProcess1"/>
    <dgm:cxn modelId="{FEC6D3CA-9CCD-414A-A964-2096DE655DCC}" type="presParOf" srcId="{3B86C05D-E5CD-4818-A788-DED0046E6FD3}" destId="{19A360AC-F50D-432E-AFB7-10C02FB47352}" srcOrd="4" destOrd="0" presId="urn:microsoft.com/office/officeart/2005/8/layout/lProcess1"/>
    <dgm:cxn modelId="{560595D1-85F6-4A11-8006-ABAF400F48D1}" type="presParOf" srcId="{3B86C05D-E5CD-4818-A788-DED0046E6FD3}" destId="{5B79AAA8-9471-4C77-93CF-01B4C7B7F745}" srcOrd="5" destOrd="0" presId="urn:microsoft.com/office/officeart/2005/8/layout/lProcess1"/>
    <dgm:cxn modelId="{591E3C13-3756-4572-9182-5D729FC27930}" type="presParOf" srcId="{3B86C05D-E5CD-4818-A788-DED0046E6FD3}" destId="{9F6A0174-D2FC-4C5E-B4ED-EFC1F539667F}" srcOrd="6" destOrd="0" presId="urn:microsoft.com/office/officeart/2005/8/layout/lProcess1"/>
    <dgm:cxn modelId="{EE0261FD-E326-48F8-BA7E-9DAB3FE7CAA6}" type="presParOf" srcId="{A6E02D94-E8E7-42EE-9E0E-AFDC79568CFA}" destId="{CB055F67-6503-4366-BC5A-814E626068AB}" srcOrd="1" destOrd="0" presId="urn:microsoft.com/office/officeart/2005/8/layout/lProcess1"/>
    <dgm:cxn modelId="{EBCF05FE-EF4C-47EE-B6F4-B31F7E9FCB1F}" type="presParOf" srcId="{A6E02D94-E8E7-42EE-9E0E-AFDC79568CFA}" destId="{B8B39D96-6E0D-4B25-AF98-908C6672F427}" srcOrd="2" destOrd="0" presId="urn:microsoft.com/office/officeart/2005/8/layout/lProcess1"/>
    <dgm:cxn modelId="{570D8EC7-C361-4FA7-A993-78306AD3E76B}" type="presParOf" srcId="{B8B39D96-6E0D-4B25-AF98-908C6672F427}" destId="{65E49EEB-F90F-4284-97B4-B4E586B7071A}" srcOrd="0" destOrd="0" presId="urn:microsoft.com/office/officeart/2005/8/layout/lProcess1"/>
    <dgm:cxn modelId="{83F473F2-3A1F-423A-A330-13CF7B625F5A}" type="presParOf" srcId="{B8B39D96-6E0D-4B25-AF98-908C6672F427}" destId="{ED6D8D54-1F5E-416F-8270-7E2241E1FDDB}" srcOrd="1" destOrd="0" presId="urn:microsoft.com/office/officeart/2005/8/layout/lProcess1"/>
    <dgm:cxn modelId="{72FC9262-D2AD-4E81-B15B-B291A20FF275}" type="presParOf" srcId="{B8B39D96-6E0D-4B25-AF98-908C6672F427}" destId="{CDBDD42B-9647-4F53-BB13-2250696D9F67}" srcOrd="2" destOrd="0" presId="urn:microsoft.com/office/officeart/2005/8/layout/lProcess1"/>
    <dgm:cxn modelId="{FDDB11C9-A651-47E0-8822-46BD38919EED}" type="presParOf" srcId="{B8B39D96-6E0D-4B25-AF98-908C6672F427}" destId="{B52CDEDB-57EF-4FA4-8617-18C5F2F8765B}" srcOrd="3" destOrd="0" presId="urn:microsoft.com/office/officeart/2005/8/layout/lProcess1"/>
    <dgm:cxn modelId="{FDC5D630-F06A-4166-9533-F30F83E37651}" type="presParOf" srcId="{B8B39D96-6E0D-4B25-AF98-908C6672F427}" destId="{0EA0DA1D-908E-440A-BD5C-FEB30276FC1B}" srcOrd="4" destOrd="0" presId="urn:microsoft.com/office/officeart/2005/8/layout/lProcess1"/>
    <dgm:cxn modelId="{717D8CDE-5442-48D8-AE75-1447EC5F96B2}" type="presParOf" srcId="{B8B39D96-6E0D-4B25-AF98-908C6672F427}" destId="{1C69FFF0-8AF8-43F4-982A-96ECA817811E}" srcOrd="5" destOrd="0" presId="urn:microsoft.com/office/officeart/2005/8/layout/lProcess1"/>
    <dgm:cxn modelId="{5FFEAD18-C451-4464-8845-8CB9DA00DA49}" type="presParOf" srcId="{B8B39D96-6E0D-4B25-AF98-908C6672F427}" destId="{FF87CF41-7505-4D12-A868-1FD3E85A12DA}" srcOrd="6" destOrd="0" presId="urn:microsoft.com/office/officeart/2005/8/layout/lProcess1"/>
    <dgm:cxn modelId="{EEAFF71A-2884-497B-9BEF-BC50062AC0B0}" type="presParOf" srcId="{A6E02D94-E8E7-42EE-9E0E-AFDC79568CFA}" destId="{70673B36-C0B3-40D1-8984-8E78171FF267}" srcOrd="3" destOrd="0" presId="urn:microsoft.com/office/officeart/2005/8/layout/lProcess1"/>
    <dgm:cxn modelId="{B465AC81-4E27-4A5A-B07D-C7897ACD6993}" type="presParOf" srcId="{A6E02D94-E8E7-42EE-9E0E-AFDC79568CFA}" destId="{F33F251F-DB27-4BDE-A29D-8CD4414AA99A}" srcOrd="4" destOrd="0" presId="urn:microsoft.com/office/officeart/2005/8/layout/lProcess1"/>
    <dgm:cxn modelId="{DE974C1B-6FAB-4A78-B387-5A5D11ACFFFE}" type="presParOf" srcId="{F33F251F-DB27-4BDE-A29D-8CD4414AA99A}" destId="{AE5C94F0-64ED-4EB9-9D46-23F43359E913}" srcOrd="0" destOrd="0" presId="urn:microsoft.com/office/officeart/2005/8/layout/lProcess1"/>
    <dgm:cxn modelId="{1BD0D0F0-B664-4C7B-AA12-997F66C47B79}" type="presParOf" srcId="{F33F251F-DB27-4BDE-A29D-8CD4414AA99A}" destId="{3FB0061A-AD68-4E16-BB48-B1FDFC01A830}" srcOrd="1" destOrd="0" presId="urn:microsoft.com/office/officeart/2005/8/layout/lProcess1"/>
    <dgm:cxn modelId="{8C0D6DD8-E78D-47DB-B8CE-AD22A164EE20}" type="presParOf" srcId="{F33F251F-DB27-4BDE-A29D-8CD4414AA99A}" destId="{00EFBA5B-489A-4C63-8C01-374B42761CD6}" srcOrd="2" destOrd="0" presId="urn:microsoft.com/office/officeart/2005/8/layout/lProcess1"/>
    <dgm:cxn modelId="{C72A5E23-4207-47D3-8E53-BB88156E48E7}" type="presParOf" srcId="{F33F251F-DB27-4BDE-A29D-8CD4414AA99A}" destId="{6DF70D05-45C3-487A-9830-662A5E8F9B20}" srcOrd="3" destOrd="0" presId="urn:microsoft.com/office/officeart/2005/8/layout/lProcess1"/>
    <dgm:cxn modelId="{F37746AF-FB38-492D-81A2-AB01DD7CD03A}" type="presParOf" srcId="{F33F251F-DB27-4BDE-A29D-8CD4414AA99A}" destId="{BDE300B6-7086-4254-A13C-FDC1AA9AC1CE}" srcOrd="4" destOrd="0" presId="urn:microsoft.com/office/officeart/2005/8/layout/lProcess1"/>
    <dgm:cxn modelId="{74740B2B-4F4F-430F-8968-BF24C1445085}" type="presParOf" srcId="{F33F251F-DB27-4BDE-A29D-8CD4414AA99A}" destId="{C03CB41C-73F5-46D8-BD54-5791009F3CA3}" srcOrd="5" destOrd="0" presId="urn:microsoft.com/office/officeart/2005/8/layout/lProcess1"/>
    <dgm:cxn modelId="{1C03B1AD-533E-4823-BBCB-D4C8C081D006}" type="presParOf" srcId="{F33F251F-DB27-4BDE-A29D-8CD4414AA99A}" destId="{3F5E1944-87CB-451C-99A1-2D3EC251FE35}" srcOrd="6" destOrd="0" presId="urn:microsoft.com/office/officeart/2005/8/layout/l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D0DF9-AD94-45B5-9376-CB61CF406FEC}">
      <dsp:nvSpPr>
        <dsp:cNvPr id="0" name=""/>
        <dsp:cNvSpPr/>
      </dsp:nvSpPr>
      <dsp:spPr>
        <a:xfrm>
          <a:off x="5774005" y="1463603"/>
          <a:ext cx="194788" cy="1442629"/>
        </a:xfrm>
        <a:custGeom>
          <a:avLst/>
          <a:gdLst/>
          <a:ahLst/>
          <a:cxnLst/>
          <a:rect l="0" t="0" r="0" b="0"/>
          <a:pathLst>
            <a:path>
              <a:moveTo>
                <a:pt x="194788" y="0"/>
              </a:moveTo>
              <a:lnTo>
                <a:pt x="0" y="14426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8B668-3EF6-4F60-98DD-B59790820E21}">
      <dsp:nvSpPr>
        <dsp:cNvPr id="0" name=""/>
        <dsp:cNvSpPr/>
      </dsp:nvSpPr>
      <dsp:spPr>
        <a:xfrm>
          <a:off x="3888435" y="691308"/>
          <a:ext cx="2912974" cy="175739"/>
        </a:xfrm>
        <a:custGeom>
          <a:avLst/>
          <a:gdLst/>
          <a:ahLst/>
          <a:cxnLst/>
          <a:rect l="0" t="0" r="0" b="0"/>
          <a:pathLst>
            <a:path>
              <a:moveTo>
                <a:pt x="0" y="0"/>
              </a:moveTo>
              <a:lnTo>
                <a:pt x="0" y="76621"/>
              </a:lnTo>
              <a:lnTo>
                <a:pt x="2912974" y="76621"/>
              </a:lnTo>
              <a:lnTo>
                <a:pt x="2912974" y="17573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3F77E-9D15-46FC-8F9C-AEADBD6740E8}">
      <dsp:nvSpPr>
        <dsp:cNvPr id="0" name=""/>
        <dsp:cNvSpPr/>
      </dsp:nvSpPr>
      <dsp:spPr>
        <a:xfrm>
          <a:off x="2708545" y="1504930"/>
          <a:ext cx="527918" cy="1443154"/>
        </a:xfrm>
        <a:custGeom>
          <a:avLst/>
          <a:gdLst/>
          <a:ahLst/>
          <a:cxnLst/>
          <a:rect l="0" t="0" r="0" b="0"/>
          <a:pathLst>
            <a:path>
              <a:moveTo>
                <a:pt x="527918" y="0"/>
              </a:moveTo>
              <a:lnTo>
                <a:pt x="0" y="144315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14094-B3B3-4582-99B3-9B7DE35BF0EA}">
      <dsp:nvSpPr>
        <dsp:cNvPr id="0" name=""/>
        <dsp:cNvSpPr/>
      </dsp:nvSpPr>
      <dsp:spPr>
        <a:xfrm>
          <a:off x="3842708" y="691308"/>
          <a:ext cx="91440" cy="221678"/>
        </a:xfrm>
        <a:custGeom>
          <a:avLst/>
          <a:gdLst/>
          <a:ahLst/>
          <a:cxnLst/>
          <a:rect l="0" t="0" r="0" b="0"/>
          <a:pathLst>
            <a:path>
              <a:moveTo>
                <a:pt x="45727" y="0"/>
              </a:moveTo>
              <a:lnTo>
                <a:pt x="45727" y="122560"/>
              </a:lnTo>
              <a:lnTo>
                <a:pt x="45720" y="122560"/>
              </a:lnTo>
              <a:lnTo>
                <a:pt x="45720" y="22167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85233-0D0C-429A-830A-BA3E0D3B499D}">
      <dsp:nvSpPr>
        <dsp:cNvPr id="0" name=""/>
        <dsp:cNvSpPr/>
      </dsp:nvSpPr>
      <dsp:spPr>
        <a:xfrm>
          <a:off x="0" y="1494457"/>
          <a:ext cx="229152" cy="1251336"/>
        </a:xfrm>
        <a:custGeom>
          <a:avLst/>
          <a:gdLst/>
          <a:ahLst/>
          <a:cxnLst/>
          <a:rect l="0" t="0" r="0" b="0"/>
          <a:pathLst>
            <a:path>
              <a:moveTo>
                <a:pt x="229152" y="0"/>
              </a:moveTo>
              <a:lnTo>
                <a:pt x="0" y="125133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01A732-DD28-4BDC-B057-82F5B4029FB0}">
      <dsp:nvSpPr>
        <dsp:cNvPr id="0" name=""/>
        <dsp:cNvSpPr/>
      </dsp:nvSpPr>
      <dsp:spPr>
        <a:xfrm>
          <a:off x="857717" y="691308"/>
          <a:ext cx="3030718" cy="175739"/>
        </a:xfrm>
        <a:custGeom>
          <a:avLst/>
          <a:gdLst/>
          <a:ahLst/>
          <a:cxnLst/>
          <a:rect l="0" t="0" r="0" b="0"/>
          <a:pathLst>
            <a:path>
              <a:moveTo>
                <a:pt x="3030718" y="0"/>
              </a:moveTo>
              <a:lnTo>
                <a:pt x="3030718" y="76621"/>
              </a:lnTo>
              <a:lnTo>
                <a:pt x="0" y="76621"/>
              </a:lnTo>
              <a:lnTo>
                <a:pt x="0" y="17573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877E0-89D8-4A09-93B4-71FA8E339925}">
      <dsp:nvSpPr>
        <dsp:cNvPr id="0" name=""/>
        <dsp:cNvSpPr/>
      </dsp:nvSpPr>
      <dsp:spPr>
        <a:xfrm>
          <a:off x="2937395" y="0"/>
          <a:ext cx="1902081" cy="6913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Satisfaction des omnipraticiens</a:t>
          </a:r>
        </a:p>
      </dsp:txBody>
      <dsp:txXfrm>
        <a:off x="2937395" y="0"/>
        <a:ext cx="1902081" cy="691308"/>
      </dsp:txXfrm>
    </dsp:sp>
    <dsp:sp modelId="{3CA56EE0-7CC0-426C-AA1C-474AF552EA6C}">
      <dsp:nvSpPr>
        <dsp:cNvPr id="0" name=""/>
        <dsp:cNvSpPr/>
      </dsp:nvSpPr>
      <dsp:spPr>
        <a:xfrm>
          <a:off x="72011" y="867047"/>
          <a:ext cx="1571412" cy="6274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Utilisation</a:t>
          </a:r>
        </a:p>
      </dsp:txBody>
      <dsp:txXfrm>
        <a:off x="72011" y="867047"/>
        <a:ext cx="1571412" cy="627409"/>
      </dsp:txXfrm>
    </dsp:sp>
    <dsp:sp modelId="{F468D4C8-896F-4AF4-B51A-4B5EC7B32423}">
      <dsp:nvSpPr>
        <dsp:cNvPr id="0" name=""/>
        <dsp:cNvSpPr/>
      </dsp:nvSpPr>
      <dsp:spPr>
        <a:xfrm>
          <a:off x="0" y="1808832"/>
          <a:ext cx="2282865" cy="187392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Temps de lecture du questionnaire </a:t>
          </a:r>
        </a:p>
        <a:p>
          <a:pPr marL="0" lvl="0" indent="0" algn="ctr" defTabSz="711200">
            <a:lnSpc>
              <a:spcPct val="90000"/>
            </a:lnSpc>
            <a:spcBef>
              <a:spcPct val="0"/>
            </a:spcBef>
            <a:spcAft>
              <a:spcPct val="35000"/>
            </a:spcAft>
            <a:buNone/>
          </a:pPr>
          <a:r>
            <a:rPr lang="fr-FR" sz="1600" kern="1200" dirty="0"/>
            <a:t>Charge de travail</a:t>
          </a:r>
        </a:p>
        <a:p>
          <a:pPr marL="0" lvl="0" indent="0" algn="ctr" defTabSz="711200">
            <a:lnSpc>
              <a:spcPct val="90000"/>
            </a:lnSpc>
            <a:spcBef>
              <a:spcPct val="0"/>
            </a:spcBef>
            <a:spcAft>
              <a:spcPct val="35000"/>
            </a:spcAft>
            <a:buNone/>
          </a:pPr>
          <a:r>
            <a:rPr lang="fr-FR" sz="1600" kern="1200" dirty="0"/>
            <a:t>Optimisation de la rencontre</a:t>
          </a:r>
        </a:p>
      </dsp:txBody>
      <dsp:txXfrm>
        <a:off x="0" y="1808832"/>
        <a:ext cx="2282865" cy="1873922"/>
      </dsp:txXfrm>
    </dsp:sp>
    <dsp:sp modelId="{67E8947A-341F-49FF-B235-E48645B1494A}">
      <dsp:nvSpPr>
        <dsp:cNvPr id="0" name=""/>
        <dsp:cNvSpPr/>
      </dsp:nvSpPr>
      <dsp:spPr>
        <a:xfrm>
          <a:off x="3073472" y="912986"/>
          <a:ext cx="1629911" cy="59194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Appréciation</a:t>
          </a:r>
        </a:p>
      </dsp:txBody>
      <dsp:txXfrm>
        <a:off x="3073472" y="912986"/>
        <a:ext cx="1629911" cy="591944"/>
      </dsp:txXfrm>
    </dsp:sp>
    <dsp:sp modelId="{85A18E92-2876-4DD9-B5D6-B9FE3F4AD6D3}">
      <dsp:nvSpPr>
        <dsp:cNvPr id="0" name=""/>
        <dsp:cNvSpPr/>
      </dsp:nvSpPr>
      <dsp:spPr>
        <a:xfrm>
          <a:off x="2708545" y="1683960"/>
          <a:ext cx="2574783" cy="252824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Réorganisation de l’information pertinente</a:t>
          </a:r>
        </a:p>
        <a:p>
          <a:pPr marL="0" lvl="0" indent="0" algn="ctr" defTabSz="711200">
            <a:lnSpc>
              <a:spcPct val="90000"/>
            </a:lnSpc>
            <a:spcBef>
              <a:spcPct val="0"/>
            </a:spcBef>
            <a:spcAft>
              <a:spcPct val="35000"/>
            </a:spcAft>
            <a:buNone/>
          </a:pPr>
          <a:r>
            <a:rPr lang="fr-FR" sz="1600" kern="1200" dirty="0"/>
            <a:t>Uniformité de l’exploration des facteurs liés au patient</a:t>
          </a:r>
        </a:p>
        <a:p>
          <a:pPr marL="0" lvl="0" indent="0" algn="ctr" defTabSz="711200">
            <a:lnSpc>
              <a:spcPct val="90000"/>
            </a:lnSpc>
            <a:spcBef>
              <a:spcPct val="0"/>
            </a:spcBef>
            <a:spcAft>
              <a:spcPct val="35000"/>
            </a:spcAft>
            <a:buNone/>
          </a:pPr>
          <a:r>
            <a:rPr lang="fr-FR" sz="1600" kern="1200" dirty="0"/>
            <a:t>Constance de suivi</a:t>
          </a:r>
        </a:p>
      </dsp:txBody>
      <dsp:txXfrm>
        <a:off x="2708545" y="1683960"/>
        <a:ext cx="2574783" cy="2528249"/>
      </dsp:txXfrm>
    </dsp:sp>
    <dsp:sp modelId="{233DC3C7-0579-4629-8155-616EBA7FAE7D}">
      <dsp:nvSpPr>
        <dsp:cNvPr id="0" name=""/>
        <dsp:cNvSpPr/>
      </dsp:nvSpPr>
      <dsp:spPr>
        <a:xfrm>
          <a:off x="5760639" y="867047"/>
          <a:ext cx="2081541" cy="59655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Connaissances</a:t>
          </a:r>
        </a:p>
      </dsp:txBody>
      <dsp:txXfrm>
        <a:off x="5760639" y="867047"/>
        <a:ext cx="2081541" cy="596555"/>
      </dsp:txXfrm>
    </dsp:sp>
    <dsp:sp modelId="{276FB6C6-87CE-4D6A-88F4-853546E1679F}">
      <dsp:nvSpPr>
        <dsp:cNvPr id="0" name=""/>
        <dsp:cNvSpPr/>
      </dsp:nvSpPr>
      <dsp:spPr>
        <a:xfrm>
          <a:off x="5774005" y="1734758"/>
          <a:ext cx="2218882" cy="23429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Connaissances antérieures d’outils/questionnaire par rapport à la lombalgie</a:t>
          </a:r>
        </a:p>
      </dsp:txBody>
      <dsp:txXfrm>
        <a:off x="5774005" y="1734758"/>
        <a:ext cx="2218882" cy="2342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C3195-C77A-4EFA-9B56-3EF72D601C46}">
      <dsp:nvSpPr>
        <dsp:cNvPr id="0" name=""/>
        <dsp:cNvSpPr/>
      </dsp:nvSpPr>
      <dsp:spPr>
        <a:xfrm>
          <a:off x="4574836" y="1998368"/>
          <a:ext cx="247161" cy="1040137"/>
        </a:xfrm>
        <a:custGeom>
          <a:avLst/>
          <a:gdLst/>
          <a:ahLst/>
          <a:cxnLst/>
          <a:rect l="0" t="0" r="0" b="0"/>
          <a:pathLst>
            <a:path>
              <a:moveTo>
                <a:pt x="0" y="0"/>
              </a:moveTo>
              <a:lnTo>
                <a:pt x="0" y="1040137"/>
              </a:lnTo>
              <a:lnTo>
                <a:pt x="247161" y="10401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2D748-3D08-4D4F-9BD0-02323C558F8C}">
      <dsp:nvSpPr>
        <dsp:cNvPr id="0" name=""/>
        <dsp:cNvSpPr/>
      </dsp:nvSpPr>
      <dsp:spPr>
        <a:xfrm>
          <a:off x="3029105" y="828471"/>
          <a:ext cx="2204827" cy="346025"/>
        </a:xfrm>
        <a:custGeom>
          <a:avLst/>
          <a:gdLst/>
          <a:ahLst/>
          <a:cxnLst/>
          <a:rect l="0" t="0" r="0" b="0"/>
          <a:pathLst>
            <a:path>
              <a:moveTo>
                <a:pt x="0" y="0"/>
              </a:moveTo>
              <a:lnTo>
                <a:pt x="0" y="173012"/>
              </a:lnTo>
              <a:lnTo>
                <a:pt x="2204827" y="173012"/>
              </a:lnTo>
              <a:lnTo>
                <a:pt x="2204827" y="34602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B329D-AD0A-4DD5-ADE6-DFF5ECA5DFB7}">
      <dsp:nvSpPr>
        <dsp:cNvPr id="0" name=""/>
        <dsp:cNvSpPr/>
      </dsp:nvSpPr>
      <dsp:spPr>
        <a:xfrm>
          <a:off x="2392912" y="1998368"/>
          <a:ext cx="247161" cy="1187548"/>
        </a:xfrm>
        <a:custGeom>
          <a:avLst/>
          <a:gdLst/>
          <a:ahLst/>
          <a:cxnLst/>
          <a:rect l="0" t="0" r="0" b="0"/>
          <a:pathLst>
            <a:path>
              <a:moveTo>
                <a:pt x="0" y="0"/>
              </a:moveTo>
              <a:lnTo>
                <a:pt x="0" y="1187548"/>
              </a:lnTo>
              <a:lnTo>
                <a:pt x="247161" y="118754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89F161-75AB-450F-A840-1CD57DFB3464}">
      <dsp:nvSpPr>
        <dsp:cNvPr id="0" name=""/>
        <dsp:cNvSpPr/>
      </dsp:nvSpPr>
      <dsp:spPr>
        <a:xfrm>
          <a:off x="2983385" y="828471"/>
          <a:ext cx="91440" cy="346025"/>
        </a:xfrm>
        <a:custGeom>
          <a:avLst/>
          <a:gdLst/>
          <a:ahLst/>
          <a:cxnLst/>
          <a:rect l="0" t="0" r="0" b="0"/>
          <a:pathLst>
            <a:path>
              <a:moveTo>
                <a:pt x="45720" y="0"/>
              </a:moveTo>
              <a:lnTo>
                <a:pt x="45720" y="173012"/>
              </a:lnTo>
              <a:lnTo>
                <a:pt x="68623" y="173012"/>
              </a:lnTo>
              <a:lnTo>
                <a:pt x="68623" y="34602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3C1707-8A83-4379-99D5-1C109DE10834}">
      <dsp:nvSpPr>
        <dsp:cNvPr id="0" name=""/>
        <dsp:cNvSpPr/>
      </dsp:nvSpPr>
      <dsp:spPr>
        <a:xfrm>
          <a:off x="165181" y="1998368"/>
          <a:ext cx="247161" cy="1259760"/>
        </a:xfrm>
        <a:custGeom>
          <a:avLst/>
          <a:gdLst/>
          <a:ahLst/>
          <a:cxnLst/>
          <a:rect l="0" t="0" r="0" b="0"/>
          <a:pathLst>
            <a:path>
              <a:moveTo>
                <a:pt x="0" y="0"/>
              </a:moveTo>
              <a:lnTo>
                <a:pt x="0" y="1259760"/>
              </a:lnTo>
              <a:lnTo>
                <a:pt x="247161" y="125976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A7B36-2FD1-4078-82FB-29DE60532A59}">
      <dsp:nvSpPr>
        <dsp:cNvPr id="0" name=""/>
        <dsp:cNvSpPr/>
      </dsp:nvSpPr>
      <dsp:spPr>
        <a:xfrm>
          <a:off x="824278" y="828471"/>
          <a:ext cx="2204827" cy="346025"/>
        </a:xfrm>
        <a:custGeom>
          <a:avLst/>
          <a:gdLst/>
          <a:ahLst/>
          <a:cxnLst/>
          <a:rect l="0" t="0" r="0" b="0"/>
          <a:pathLst>
            <a:path>
              <a:moveTo>
                <a:pt x="2204827" y="0"/>
              </a:moveTo>
              <a:lnTo>
                <a:pt x="2204827" y="173012"/>
              </a:lnTo>
              <a:lnTo>
                <a:pt x="0" y="173012"/>
              </a:lnTo>
              <a:lnTo>
                <a:pt x="0" y="34602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C6553A-2C65-4DB6-95E7-C0C692E8CE32}">
      <dsp:nvSpPr>
        <dsp:cNvPr id="0" name=""/>
        <dsp:cNvSpPr/>
      </dsp:nvSpPr>
      <dsp:spPr>
        <a:xfrm>
          <a:off x="2205234" y="4600"/>
          <a:ext cx="1647742" cy="823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t>Prétest</a:t>
          </a:r>
        </a:p>
      </dsp:txBody>
      <dsp:txXfrm>
        <a:off x="2205234" y="4600"/>
        <a:ext cx="1647742" cy="823871"/>
      </dsp:txXfrm>
    </dsp:sp>
    <dsp:sp modelId="{807439AF-A1E1-4D1A-BEF7-85B290DE2FD2}">
      <dsp:nvSpPr>
        <dsp:cNvPr id="0" name=""/>
        <dsp:cNvSpPr/>
      </dsp:nvSpPr>
      <dsp:spPr>
        <a:xfrm>
          <a:off x="407" y="1174497"/>
          <a:ext cx="1647742" cy="823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t>Validité du contenu</a:t>
          </a:r>
        </a:p>
      </dsp:txBody>
      <dsp:txXfrm>
        <a:off x="407" y="1174497"/>
        <a:ext cx="1647742" cy="823871"/>
      </dsp:txXfrm>
    </dsp:sp>
    <dsp:sp modelId="{0CEC9D17-F139-4069-AC6E-7B2450D61081}">
      <dsp:nvSpPr>
        <dsp:cNvPr id="0" name=""/>
        <dsp:cNvSpPr/>
      </dsp:nvSpPr>
      <dsp:spPr>
        <a:xfrm>
          <a:off x="412342" y="2344394"/>
          <a:ext cx="1881705" cy="182746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Évaluation du niveau de satisfaction</a:t>
          </a:r>
        </a:p>
        <a:p>
          <a:pPr marL="0" lvl="0" indent="0" algn="ctr" defTabSz="711200">
            <a:lnSpc>
              <a:spcPct val="90000"/>
            </a:lnSpc>
            <a:spcBef>
              <a:spcPct val="0"/>
            </a:spcBef>
            <a:spcAft>
              <a:spcPct val="35000"/>
            </a:spcAft>
            <a:buNone/>
          </a:pPr>
          <a:r>
            <a:rPr lang="fr-FR" sz="1600" kern="1200" dirty="0"/>
            <a:t>Couvre tous les facteurs pronostiques et leurs impacts potentiels</a:t>
          </a:r>
        </a:p>
      </dsp:txBody>
      <dsp:txXfrm>
        <a:off x="412342" y="2344394"/>
        <a:ext cx="1881705" cy="1827469"/>
      </dsp:txXfrm>
    </dsp:sp>
    <dsp:sp modelId="{CEFFD0B2-7A64-4D8E-B70E-E939F4D6F18E}">
      <dsp:nvSpPr>
        <dsp:cNvPr id="0" name=""/>
        <dsp:cNvSpPr/>
      </dsp:nvSpPr>
      <dsp:spPr>
        <a:xfrm>
          <a:off x="2228138" y="1174497"/>
          <a:ext cx="1647742" cy="823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t>Validité du construit</a:t>
          </a:r>
        </a:p>
      </dsp:txBody>
      <dsp:txXfrm>
        <a:off x="2228138" y="1174497"/>
        <a:ext cx="1647742" cy="823871"/>
      </dsp:txXfrm>
    </dsp:sp>
    <dsp:sp modelId="{A5D1A3D2-79E4-41AE-A0B2-0856B959BEC1}">
      <dsp:nvSpPr>
        <dsp:cNvPr id="0" name=""/>
        <dsp:cNvSpPr/>
      </dsp:nvSpPr>
      <dsp:spPr>
        <a:xfrm>
          <a:off x="2640073" y="2344394"/>
          <a:ext cx="1835897" cy="168304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Dimensions du modèle (appréciation, utilisation et connaissance)</a:t>
          </a:r>
        </a:p>
      </dsp:txBody>
      <dsp:txXfrm>
        <a:off x="2640073" y="2344394"/>
        <a:ext cx="1835897" cy="1683045"/>
      </dsp:txXfrm>
    </dsp:sp>
    <dsp:sp modelId="{28A80536-70B0-48E5-86A5-77DBEDE75315}">
      <dsp:nvSpPr>
        <dsp:cNvPr id="0" name=""/>
        <dsp:cNvSpPr/>
      </dsp:nvSpPr>
      <dsp:spPr>
        <a:xfrm>
          <a:off x="4410061" y="1174497"/>
          <a:ext cx="1647742" cy="82387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a:t>Facilité d’utilisation</a:t>
          </a:r>
        </a:p>
      </dsp:txBody>
      <dsp:txXfrm>
        <a:off x="4410061" y="1174497"/>
        <a:ext cx="1647742" cy="823871"/>
      </dsp:txXfrm>
    </dsp:sp>
    <dsp:sp modelId="{76BEBB9F-2788-401B-B487-34519B430660}">
      <dsp:nvSpPr>
        <dsp:cNvPr id="0" name=""/>
        <dsp:cNvSpPr/>
      </dsp:nvSpPr>
      <dsp:spPr>
        <a:xfrm>
          <a:off x="4821997" y="2344394"/>
          <a:ext cx="1690649" cy="138822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Durée</a:t>
          </a:r>
        </a:p>
        <a:p>
          <a:pPr marL="0" lvl="0" indent="0" algn="ctr" defTabSz="711200">
            <a:lnSpc>
              <a:spcPct val="90000"/>
            </a:lnSpc>
            <a:spcBef>
              <a:spcPct val="0"/>
            </a:spcBef>
            <a:spcAft>
              <a:spcPct val="35000"/>
            </a:spcAft>
            <a:buNone/>
          </a:pPr>
          <a:r>
            <a:rPr lang="fr-FR" sz="1600" kern="1200" dirty="0"/>
            <a:t>Compréhension des questions</a:t>
          </a:r>
        </a:p>
        <a:p>
          <a:pPr marL="0" lvl="0" indent="0" algn="ctr" defTabSz="711200">
            <a:lnSpc>
              <a:spcPct val="90000"/>
            </a:lnSpc>
            <a:spcBef>
              <a:spcPct val="0"/>
            </a:spcBef>
            <a:spcAft>
              <a:spcPct val="35000"/>
            </a:spcAft>
            <a:buNone/>
          </a:pPr>
          <a:r>
            <a:rPr lang="fr-FR" sz="1600" kern="1200" dirty="0"/>
            <a:t>Répétition des questions</a:t>
          </a:r>
        </a:p>
      </dsp:txBody>
      <dsp:txXfrm>
        <a:off x="4821997" y="2344394"/>
        <a:ext cx="1690649" cy="1388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BAF1F-50D3-4C88-8521-C3B95923893C}">
      <dsp:nvSpPr>
        <dsp:cNvPr id="0" name=""/>
        <dsp:cNvSpPr/>
      </dsp:nvSpPr>
      <dsp:spPr>
        <a:xfrm>
          <a:off x="561" y="585119"/>
          <a:ext cx="2552275" cy="638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Phase 1</a:t>
          </a:r>
        </a:p>
        <a:p>
          <a:pPr marL="0" lvl="0" indent="0" algn="ctr" defTabSz="800100">
            <a:lnSpc>
              <a:spcPct val="90000"/>
            </a:lnSpc>
            <a:spcBef>
              <a:spcPct val="0"/>
            </a:spcBef>
            <a:spcAft>
              <a:spcPct val="35000"/>
            </a:spcAft>
            <a:buNone/>
          </a:pPr>
          <a:r>
            <a:rPr lang="fr-FR" sz="1800" kern="1200"/>
            <a:t>Implantation du projet</a:t>
          </a:r>
        </a:p>
      </dsp:txBody>
      <dsp:txXfrm>
        <a:off x="19249" y="603807"/>
        <a:ext cx="2514899" cy="600692"/>
      </dsp:txXfrm>
    </dsp:sp>
    <dsp:sp modelId="{DF29D07B-CA01-4A74-A59C-77BF857A5B31}">
      <dsp:nvSpPr>
        <dsp:cNvPr id="0" name=""/>
        <dsp:cNvSpPr/>
      </dsp:nvSpPr>
      <dsp:spPr>
        <a:xfrm rot="5400000">
          <a:off x="1220868" y="1279019"/>
          <a:ext cx="111662"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52F4A2-AA86-49C5-A3C0-2C5437C25A7A}">
      <dsp:nvSpPr>
        <dsp:cNvPr id="0" name=""/>
        <dsp:cNvSpPr/>
      </dsp:nvSpPr>
      <dsp:spPr>
        <a:xfrm>
          <a:off x="561" y="1446513"/>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Courriel explicatif du projet de recherche</a:t>
          </a:r>
        </a:p>
      </dsp:txBody>
      <dsp:txXfrm>
        <a:off x="19249" y="1465201"/>
        <a:ext cx="2514899" cy="600692"/>
      </dsp:txXfrm>
    </dsp:sp>
    <dsp:sp modelId="{8B0CDDAA-5F1C-415E-A40A-1D5DD8FC9953}">
      <dsp:nvSpPr>
        <dsp:cNvPr id="0" name=""/>
        <dsp:cNvSpPr/>
      </dsp:nvSpPr>
      <dsp:spPr>
        <a:xfrm rot="5400000">
          <a:off x="1220868" y="2140412"/>
          <a:ext cx="111662"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360AC-F50D-432E-AFB7-10C02FB47352}">
      <dsp:nvSpPr>
        <dsp:cNvPr id="0" name=""/>
        <dsp:cNvSpPr/>
      </dsp:nvSpPr>
      <dsp:spPr>
        <a:xfrm>
          <a:off x="561" y="2307906"/>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Enrôlement de médecins participants</a:t>
          </a:r>
        </a:p>
      </dsp:txBody>
      <dsp:txXfrm>
        <a:off x="19249" y="2326594"/>
        <a:ext cx="2514899" cy="600692"/>
      </dsp:txXfrm>
    </dsp:sp>
    <dsp:sp modelId="{5B79AAA8-9471-4C77-93CF-01B4C7B7F745}">
      <dsp:nvSpPr>
        <dsp:cNvPr id="0" name=""/>
        <dsp:cNvSpPr/>
      </dsp:nvSpPr>
      <dsp:spPr>
        <a:xfrm rot="5400000">
          <a:off x="1220868" y="3001806"/>
          <a:ext cx="111662"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6A0174-D2FC-4C5E-B4ED-EFC1F539667F}">
      <dsp:nvSpPr>
        <dsp:cNvPr id="0" name=""/>
        <dsp:cNvSpPr/>
      </dsp:nvSpPr>
      <dsp:spPr>
        <a:xfrm>
          <a:off x="561" y="3169299"/>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Triage des patients par les secrétaires</a:t>
          </a:r>
        </a:p>
      </dsp:txBody>
      <dsp:txXfrm>
        <a:off x="19249" y="3187987"/>
        <a:ext cx="2514899" cy="600692"/>
      </dsp:txXfrm>
    </dsp:sp>
    <dsp:sp modelId="{65E49EEB-F90F-4284-97B4-B4E586B7071A}">
      <dsp:nvSpPr>
        <dsp:cNvPr id="0" name=""/>
        <dsp:cNvSpPr/>
      </dsp:nvSpPr>
      <dsp:spPr>
        <a:xfrm>
          <a:off x="2910155" y="585119"/>
          <a:ext cx="2552275" cy="638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Phase 2</a:t>
          </a:r>
        </a:p>
        <a:p>
          <a:pPr marL="0" lvl="0" indent="0" algn="ctr" defTabSz="800100">
            <a:lnSpc>
              <a:spcPct val="90000"/>
            </a:lnSpc>
            <a:spcBef>
              <a:spcPct val="0"/>
            </a:spcBef>
            <a:spcAft>
              <a:spcPct val="35000"/>
            </a:spcAft>
            <a:buNone/>
          </a:pPr>
          <a:r>
            <a:rPr lang="fr-FR" sz="1800" kern="1200"/>
            <a:t>Pré-Consultation</a:t>
          </a:r>
        </a:p>
      </dsp:txBody>
      <dsp:txXfrm>
        <a:off x="2928843" y="603807"/>
        <a:ext cx="2514899" cy="600692"/>
      </dsp:txXfrm>
    </dsp:sp>
    <dsp:sp modelId="{ED6D8D54-1F5E-416F-8270-7E2241E1FDDB}">
      <dsp:nvSpPr>
        <dsp:cNvPr id="0" name=""/>
        <dsp:cNvSpPr/>
      </dsp:nvSpPr>
      <dsp:spPr>
        <a:xfrm rot="5400000">
          <a:off x="4130462" y="1279019"/>
          <a:ext cx="111662"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BDD42B-9647-4F53-BB13-2250696D9F67}">
      <dsp:nvSpPr>
        <dsp:cNvPr id="0" name=""/>
        <dsp:cNvSpPr/>
      </dsp:nvSpPr>
      <dsp:spPr>
        <a:xfrm>
          <a:off x="2910155" y="1446513"/>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Questionnaire</a:t>
          </a:r>
          <a:r>
            <a:rPr lang="fr-FR" sz="1800" kern="1200" baseline="0"/>
            <a:t> et consentement remis au patient</a:t>
          </a:r>
          <a:endParaRPr lang="fr-FR" sz="1800" kern="1200"/>
        </a:p>
      </dsp:txBody>
      <dsp:txXfrm>
        <a:off x="2928843" y="1465201"/>
        <a:ext cx="2514899" cy="600692"/>
      </dsp:txXfrm>
    </dsp:sp>
    <dsp:sp modelId="{B52CDEDB-57EF-4FA4-8617-18C5F2F8765B}">
      <dsp:nvSpPr>
        <dsp:cNvPr id="0" name=""/>
        <dsp:cNvSpPr/>
      </dsp:nvSpPr>
      <dsp:spPr>
        <a:xfrm rot="5400000">
          <a:off x="4130462" y="2140412"/>
          <a:ext cx="111662"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0DA1D-908E-440A-BD5C-FEB30276FC1B}">
      <dsp:nvSpPr>
        <dsp:cNvPr id="0" name=""/>
        <dsp:cNvSpPr/>
      </dsp:nvSpPr>
      <dsp:spPr>
        <a:xfrm>
          <a:off x="2910155" y="2307906"/>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Enrôlement des patients participants</a:t>
          </a:r>
        </a:p>
      </dsp:txBody>
      <dsp:txXfrm>
        <a:off x="2928843" y="2326594"/>
        <a:ext cx="2514899" cy="600692"/>
      </dsp:txXfrm>
    </dsp:sp>
    <dsp:sp modelId="{1C69FFF0-8AF8-43F4-982A-96ECA817811E}">
      <dsp:nvSpPr>
        <dsp:cNvPr id="0" name=""/>
        <dsp:cNvSpPr/>
      </dsp:nvSpPr>
      <dsp:spPr>
        <a:xfrm rot="5400000">
          <a:off x="4130462" y="3001806"/>
          <a:ext cx="111662"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87CF41-7505-4D12-A868-1FD3E85A12DA}">
      <dsp:nvSpPr>
        <dsp:cNvPr id="0" name=""/>
        <dsp:cNvSpPr/>
      </dsp:nvSpPr>
      <dsp:spPr>
        <a:xfrm>
          <a:off x="2910155" y="3169299"/>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Médecin averti directement par message pré-RDV</a:t>
          </a:r>
        </a:p>
      </dsp:txBody>
      <dsp:txXfrm>
        <a:off x="2928843" y="3187987"/>
        <a:ext cx="2514899" cy="600692"/>
      </dsp:txXfrm>
    </dsp:sp>
    <dsp:sp modelId="{AE5C94F0-64ED-4EB9-9D46-23F43359E913}">
      <dsp:nvSpPr>
        <dsp:cNvPr id="0" name=""/>
        <dsp:cNvSpPr/>
      </dsp:nvSpPr>
      <dsp:spPr>
        <a:xfrm>
          <a:off x="5819749" y="585119"/>
          <a:ext cx="2552275" cy="638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Phase 3</a:t>
          </a:r>
        </a:p>
        <a:p>
          <a:pPr marL="0" lvl="0" indent="0" algn="ctr" defTabSz="800100">
            <a:lnSpc>
              <a:spcPct val="90000"/>
            </a:lnSpc>
            <a:spcBef>
              <a:spcPct val="0"/>
            </a:spcBef>
            <a:spcAft>
              <a:spcPct val="35000"/>
            </a:spcAft>
            <a:buNone/>
          </a:pPr>
          <a:r>
            <a:rPr lang="fr-FR" sz="1800" kern="1200" dirty="0"/>
            <a:t>Post-Consultation</a:t>
          </a:r>
        </a:p>
      </dsp:txBody>
      <dsp:txXfrm>
        <a:off x="5838437" y="603807"/>
        <a:ext cx="2514899" cy="600692"/>
      </dsp:txXfrm>
    </dsp:sp>
    <dsp:sp modelId="{3FB0061A-AD68-4E16-BB48-B1FDFC01A830}">
      <dsp:nvSpPr>
        <dsp:cNvPr id="0" name=""/>
        <dsp:cNvSpPr/>
      </dsp:nvSpPr>
      <dsp:spPr>
        <a:xfrm rot="5400000">
          <a:off x="7040056" y="1279019"/>
          <a:ext cx="111662"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EFBA5B-489A-4C63-8C01-374B42761CD6}">
      <dsp:nvSpPr>
        <dsp:cNvPr id="0" name=""/>
        <dsp:cNvSpPr/>
      </dsp:nvSpPr>
      <dsp:spPr>
        <a:xfrm>
          <a:off x="5819749" y="1446513"/>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Questionnaire rempli </a:t>
          </a:r>
        </a:p>
      </dsp:txBody>
      <dsp:txXfrm>
        <a:off x="5838437" y="1465201"/>
        <a:ext cx="2514899" cy="600692"/>
      </dsp:txXfrm>
    </dsp:sp>
    <dsp:sp modelId="{6DF70D05-45C3-487A-9830-662A5E8F9B20}">
      <dsp:nvSpPr>
        <dsp:cNvPr id="0" name=""/>
        <dsp:cNvSpPr/>
      </dsp:nvSpPr>
      <dsp:spPr>
        <a:xfrm rot="5400000">
          <a:off x="7040056" y="2140412"/>
          <a:ext cx="111662"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E300B6-7086-4254-A13C-FDC1AA9AC1CE}">
      <dsp:nvSpPr>
        <dsp:cNvPr id="0" name=""/>
        <dsp:cNvSpPr/>
      </dsp:nvSpPr>
      <dsp:spPr>
        <a:xfrm>
          <a:off x="5819749" y="2307906"/>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Questionnaire récolté</a:t>
          </a:r>
        </a:p>
      </dsp:txBody>
      <dsp:txXfrm>
        <a:off x="5838437" y="2326594"/>
        <a:ext cx="2514899" cy="600692"/>
      </dsp:txXfrm>
    </dsp:sp>
    <dsp:sp modelId="{C03CB41C-73F5-46D8-BD54-5791009F3CA3}">
      <dsp:nvSpPr>
        <dsp:cNvPr id="0" name=""/>
        <dsp:cNvSpPr/>
      </dsp:nvSpPr>
      <dsp:spPr>
        <a:xfrm rot="5397712">
          <a:off x="7049378" y="2992764"/>
          <a:ext cx="93579" cy="1116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5E1944-87CB-451C-99A1-2D3EC251FE35}">
      <dsp:nvSpPr>
        <dsp:cNvPr id="0" name=""/>
        <dsp:cNvSpPr/>
      </dsp:nvSpPr>
      <dsp:spPr>
        <a:xfrm>
          <a:off x="5820311" y="3151216"/>
          <a:ext cx="2552275" cy="6380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Données</a:t>
          </a:r>
          <a:r>
            <a:rPr lang="fr-FR" sz="1800" kern="1200" baseline="0"/>
            <a:t> recueillies</a:t>
          </a:r>
          <a:endParaRPr lang="fr-FR" sz="1800" kern="1200"/>
        </a:p>
      </dsp:txBody>
      <dsp:txXfrm>
        <a:off x="5838999" y="3169904"/>
        <a:ext cx="2514899" cy="6006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D6016-BA9A-4219-89FB-4E8BF33534C0}" type="datetimeFigureOut">
              <a:rPr lang="fr-FR" smtClean="0"/>
              <a:t>27/05/2022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A14AA-4DBC-48EB-B391-4D88046F7104}" type="slidenum">
              <a:rPr lang="fr-FR" smtClean="0"/>
              <a:t>‹N°›</a:t>
            </a:fld>
            <a:endParaRPr lang="fr-FR"/>
          </a:p>
        </p:txBody>
      </p:sp>
    </p:spTree>
    <p:extLst>
      <p:ext uri="{BB962C8B-B14F-4D97-AF65-F5344CB8AC3E}">
        <p14:creationId xmlns:p14="http://schemas.microsoft.com/office/powerpoint/2010/main" val="291344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a:t>
            </a:fld>
            <a:endParaRPr lang="fr-FR"/>
          </a:p>
        </p:txBody>
      </p:sp>
    </p:spTree>
    <p:extLst>
      <p:ext uri="{BB962C8B-B14F-4D97-AF65-F5344CB8AC3E}">
        <p14:creationId xmlns:p14="http://schemas.microsoft.com/office/powerpoint/2010/main" val="234218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Échantillon de convenance</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15</a:t>
            </a:fld>
            <a:endParaRPr lang="fr-FR"/>
          </a:p>
        </p:txBody>
      </p:sp>
    </p:spTree>
    <p:extLst>
      <p:ext uri="{BB962C8B-B14F-4D97-AF65-F5344CB8AC3E}">
        <p14:creationId xmlns:p14="http://schemas.microsoft.com/office/powerpoint/2010/main" val="3771988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11 articles</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16</a:t>
            </a:fld>
            <a:endParaRPr lang="fr-FR"/>
          </a:p>
        </p:txBody>
      </p:sp>
    </p:spTree>
    <p:extLst>
      <p:ext uri="{BB962C8B-B14F-4D97-AF65-F5344CB8AC3E}">
        <p14:creationId xmlns:p14="http://schemas.microsoft.com/office/powerpoint/2010/main" val="238009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17</a:t>
            </a:fld>
            <a:endParaRPr lang="fr-FR"/>
          </a:p>
        </p:txBody>
      </p:sp>
    </p:spTree>
    <p:extLst>
      <p:ext uri="{BB962C8B-B14F-4D97-AF65-F5344CB8AC3E}">
        <p14:creationId xmlns:p14="http://schemas.microsoft.com/office/powerpoint/2010/main" val="316694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12</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18</a:t>
            </a:fld>
            <a:endParaRPr lang="fr-FR"/>
          </a:p>
        </p:txBody>
      </p:sp>
    </p:spTree>
    <p:extLst>
      <p:ext uri="{BB962C8B-B14F-4D97-AF65-F5344CB8AC3E}">
        <p14:creationId xmlns:p14="http://schemas.microsoft.com/office/powerpoint/2010/main" val="154570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8, </a:t>
            </a:r>
            <a:r>
              <a:rPr lang="fr-FR" sz="1800" dirty="0">
                <a:effectLst/>
                <a:latin typeface="Calibri" panose="020F0502020204030204" pitchFamily="34" charset="0"/>
                <a:ea typeface="Calibri" panose="020F0502020204030204" pitchFamily="34" charset="0"/>
                <a:cs typeface="Times New Roman" panose="02020603050405020304" pitchFamily="18" charset="0"/>
              </a:rPr>
              <a:t>À partir de ce constat en termes de pondération des facteurs et de la comparaison des anamnèses existantes dans la littérature, nous avons créé la première partie du questionnaire à remplir par le patient volontaire portant sur les facteurs pronostiques de lombalgie.</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19</a:t>
            </a:fld>
            <a:endParaRPr lang="fr-FR"/>
          </a:p>
        </p:txBody>
      </p:sp>
    </p:spTree>
    <p:extLst>
      <p:ext uri="{BB962C8B-B14F-4D97-AF65-F5344CB8AC3E}">
        <p14:creationId xmlns:p14="http://schemas.microsoft.com/office/powerpoint/2010/main" val="66094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Optimisation du temps, sondage </a:t>
            </a:r>
            <a:r>
              <a:rPr lang="en-CA" dirty="0" err="1"/>
              <a:t>omnipraticiens</a:t>
            </a:r>
            <a:r>
              <a:rPr lang="en-CA" dirty="0"/>
              <a:t> à </a:t>
            </a:r>
            <a:r>
              <a:rPr lang="en-CA" dirty="0" err="1"/>
              <a:t>connaitre</a:t>
            </a:r>
            <a:r>
              <a:rPr lang="en-CA" dirty="0"/>
              <a:t> la pertinence</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24</a:t>
            </a:fld>
            <a:endParaRPr lang="fr-FR"/>
          </a:p>
        </p:txBody>
      </p:sp>
    </p:spTree>
    <p:extLst>
      <p:ext uri="{BB962C8B-B14F-4D97-AF65-F5344CB8AC3E}">
        <p14:creationId xmlns:p14="http://schemas.microsoft.com/office/powerpoint/2010/main" val="216059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rencontre sera organisée avec les médecins omnipraticiens spécialisés en locomoteur au GMF-U de Mont-Laurier et au GMF-U de l’</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Hopital</a:t>
            </a:r>
            <a:r>
              <a:rPr lang="fr-FR" sz="1800" dirty="0">
                <a:effectLst/>
                <a:latin typeface="Calibri" panose="020F0502020204030204" pitchFamily="34" charset="0"/>
                <a:ea typeface="Calibri" panose="020F0502020204030204" pitchFamily="34" charset="0"/>
                <a:cs typeface="Times New Roman" panose="02020603050405020304" pitchFamily="18" charset="0"/>
              </a:rPr>
              <a:t> Maisonneuve-</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Rosement</a:t>
            </a:r>
            <a:r>
              <a:rPr lang="fr-FR" sz="1800" dirty="0">
                <a:effectLst/>
                <a:latin typeface="Calibri" panose="020F0502020204030204" pitchFamily="34" charset="0"/>
                <a:ea typeface="Calibri" panose="020F0502020204030204" pitchFamily="34" charset="0"/>
                <a:cs typeface="Times New Roman" panose="02020603050405020304" pitchFamily="18" charset="0"/>
              </a:rPr>
              <a:t> pour valider le contenu du questionnaire. </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25</a:t>
            </a:fld>
            <a:endParaRPr lang="fr-FR"/>
          </a:p>
        </p:txBody>
      </p:sp>
    </p:spTree>
    <p:extLst>
      <p:ext uri="{BB962C8B-B14F-4D97-AF65-F5344CB8AC3E}">
        <p14:creationId xmlns:p14="http://schemas.microsoft.com/office/powerpoint/2010/main" val="263982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Formulaire de consentement</a:t>
            </a:r>
          </a:p>
          <a:p>
            <a:pPr marL="171450" indent="-171450">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vu la contrainte que nécessiterait la récolte de leur réponse de manière anonyme et confidentielle</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34</a:t>
            </a:fld>
            <a:endParaRPr lang="fr-FR"/>
          </a:p>
        </p:txBody>
      </p:sp>
    </p:spTree>
    <p:extLst>
      <p:ext uri="{BB962C8B-B14F-4D97-AF65-F5344CB8AC3E}">
        <p14:creationId xmlns:p14="http://schemas.microsoft.com/office/powerpoint/2010/main" val="303212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AVI: années vécues avec incapacité rajoute à la charge des omnipraticiens qui tentent de pallier à la situation. </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4</a:t>
            </a:fld>
            <a:endParaRPr lang="fr-FR"/>
          </a:p>
        </p:txBody>
      </p:sp>
    </p:spTree>
    <p:extLst>
      <p:ext uri="{BB962C8B-B14F-4D97-AF65-F5344CB8AC3E}">
        <p14:creationId xmlns:p14="http://schemas.microsoft.com/office/powerpoint/2010/main" val="153035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Solution = </a:t>
            </a:r>
            <a:r>
              <a:rPr lang="en-CA" dirty="0" err="1"/>
              <a:t>outil</a:t>
            </a:r>
            <a:r>
              <a:rPr lang="en-CA" dirty="0"/>
              <a:t> questionnaire pour optimiser le temps</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6</a:t>
            </a:fld>
            <a:endParaRPr lang="fr-FR"/>
          </a:p>
        </p:txBody>
      </p:sp>
    </p:spTree>
    <p:extLst>
      <p:ext uri="{BB962C8B-B14F-4D97-AF65-F5344CB8AC3E}">
        <p14:creationId xmlns:p14="http://schemas.microsoft.com/office/powerpoint/2010/main" val="201637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7</a:t>
            </a:fld>
            <a:endParaRPr lang="fr-FR"/>
          </a:p>
        </p:txBody>
      </p:sp>
    </p:spTree>
    <p:extLst>
      <p:ext uri="{BB962C8B-B14F-4D97-AF65-F5344CB8AC3E}">
        <p14:creationId xmlns:p14="http://schemas.microsoft.com/office/powerpoint/2010/main" val="4294319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Solution = </a:t>
            </a:r>
            <a:r>
              <a:rPr lang="en-CA" dirty="0" err="1"/>
              <a:t>outil</a:t>
            </a:r>
            <a:r>
              <a:rPr lang="en-CA" dirty="0"/>
              <a:t> questionnaire pour optimiser le temps</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8</a:t>
            </a:fld>
            <a:endParaRPr lang="fr-FR"/>
          </a:p>
        </p:txBody>
      </p:sp>
    </p:spTree>
    <p:extLst>
      <p:ext uri="{BB962C8B-B14F-4D97-AF65-F5344CB8AC3E}">
        <p14:creationId xmlns:p14="http://schemas.microsoft.com/office/powerpoint/2010/main" val="271548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106</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9</a:t>
            </a:fld>
            <a:endParaRPr lang="fr-FR"/>
          </a:p>
        </p:txBody>
      </p:sp>
    </p:spTree>
    <p:extLst>
      <p:ext uri="{BB962C8B-B14F-4D97-AF65-F5344CB8AC3E}">
        <p14:creationId xmlns:p14="http://schemas.microsoft.com/office/powerpoint/2010/main" val="283517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Différents questionnaires en lombalgie existent pour évaluer différentes composantes spécifiques dont l’incapacité fonctionnelle, l’impact psychosocial ou encore l’intensité de la douleur. </a:t>
            </a:r>
          </a:p>
          <a:p>
            <a:pPr marL="342900" lvl="0" indent="-342900">
              <a:lnSpc>
                <a:spcPct val="107000"/>
              </a:lnSpc>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Aucun consensus n’existe dans la littérature sur la supériorité d’un questionnaire par rapport à un autre et plusieurs recherches passées combinent différents questionnaires existants pour mieux évaluer la lombalgie.</a:t>
            </a:r>
          </a:p>
          <a:p>
            <a:pPr marL="342900" lvl="0" indent="-342900">
              <a:lnSpc>
                <a:spcPct val="107000"/>
              </a:lnSpc>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Aucun questionnaire n’existe à ce jour dans la littérature qui permettrait de remplacer l’anamnèse médicale de lombalgie tel que désiré par ce projet présent.</a:t>
            </a:r>
          </a:p>
          <a:p>
            <a:pPr marL="342900" lvl="0" indent="-342900">
              <a:lnSpc>
                <a:spcPct val="107000"/>
              </a:lnSpc>
              <a:spcAft>
                <a:spcPts val="800"/>
              </a:spcAft>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L’utilisation d’un outil-questionnaire en lombalgie a permis de faire des économies pour différents systèmes de santé. </a:t>
            </a:r>
          </a:p>
          <a:p>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10</a:t>
            </a:fld>
            <a:endParaRPr lang="fr-FR"/>
          </a:p>
        </p:txBody>
      </p:sp>
    </p:spTree>
    <p:extLst>
      <p:ext uri="{BB962C8B-B14F-4D97-AF65-F5344CB8AC3E}">
        <p14:creationId xmlns:p14="http://schemas.microsoft.com/office/powerpoint/2010/main" val="274973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Différents questionnaires en lombalgie existent pour évaluer différentes composantes spécifiques dont l’incapacité fonctionnelle, l’impact psychosocial ou encore l’intensité de la douleur. </a:t>
            </a:r>
          </a:p>
          <a:p>
            <a:pPr marL="342900" lvl="0" indent="-342900">
              <a:lnSpc>
                <a:spcPct val="107000"/>
              </a:lnSpc>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Aucun consensus n’existe dans la littérature sur la supériorité d’un questionnaire par rapport à un autre et plusieurs recherches passées combinent différents questionnaires existants pour mieux évaluer la lombalgie.</a:t>
            </a:r>
          </a:p>
          <a:p>
            <a:pPr marL="342900" lvl="0" indent="-342900">
              <a:lnSpc>
                <a:spcPct val="107000"/>
              </a:lnSpc>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Aucun questionnaire n’existe à ce jour dans la littérature qui permettrait de remplacer l’anamnèse médicale de lombalgie tel que désiré par ce projet présent.</a:t>
            </a:r>
          </a:p>
          <a:p>
            <a:pPr marL="342900" lvl="0" indent="-342900">
              <a:lnSpc>
                <a:spcPct val="107000"/>
              </a:lnSpc>
              <a:spcAft>
                <a:spcPts val="800"/>
              </a:spcAft>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L’utilisation d’un outil-questionnaire en lombalgie a permis de faire des économies pour différents systèmes de santé. </a:t>
            </a:r>
          </a:p>
          <a:p>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11</a:t>
            </a:fld>
            <a:endParaRPr lang="fr-FR"/>
          </a:p>
        </p:txBody>
      </p:sp>
    </p:spTree>
    <p:extLst>
      <p:ext uri="{BB962C8B-B14F-4D97-AF65-F5344CB8AC3E}">
        <p14:creationId xmlns:p14="http://schemas.microsoft.com/office/powerpoint/2010/main" val="313976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Médecine de sport, , pas </a:t>
            </a:r>
            <a:r>
              <a:rPr lang="fr-CA" dirty="0" err="1"/>
              <a:t>autoquestionnaire</a:t>
            </a:r>
            <a:r>
              <a:rPr lang="fr-CA" dirty="0"/>
              <a:t>, non validé, effet non évalué, pas un auto-questionnaire</a:t>
            </a:r>
            <a:endParaRPr lang="fr-FR" dirty="0"/>
          </a:p>
        </p:txBody>
      </p:sp>
      <p:sp>
        <p:nvSpPr>
          <p:cNvPr id="4" name="Espace réservé du numéro de diapositive 3"/>
          <p:cNvSpPr>
            <a:spLocks noGrp="1"/>
          </p:cNvSpPr>
          <p:nvPr>
            <p:ph type="sldNum" sz="quarter" idx="5"/>
          </p:nvPr>
        </p:nvSpPr>
        <p:spPr/>
        <p:txBody>
          <a:bodyPr/>
          <a:lstStyle/>
          <a:p>
            <a:fld id="{F9FA14AA-4DBC-48EB-B391-4D88046F7104}" type="slidenum">
              <a:rPr lang="fr-FR" smtClean="0"/>
              <a:t>12</a:t>
            </a:fld>
            <a:endParaRPr lang="fr-FR"/>
          </a:p>
        </p:txBody>
      </p:sp>
    </p:spTree>
    <p:extLst>
      <p:ext uri="{BB962C8B-B14F-4D97-AF65-F5344CB8AC3E}">
        <p14:creationId xmlns:p14="http://schemas.microsoft.com/office/powerpoint/2010/main" val="416258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609601"/>
            <a:ext cx="6553200" cy="2514599"/>
          </a:xfrm>
          <a:prstGeom prst="rect">
            <a:avLst/>
          </a:prstGeom>
        </p:spPr>
        <p:txBody>
          <a:bodyPr lIns="0" tIns="0" bIns="0" anchor="b" anchorCtr="0"/>
          <a:lstStyle>
            <a:lvl1pPr algn="l">
              <a:lnSpc>
                <a:spcPts val="4600"/>
              </a:lnSpc>
              <a:defRPr sz="4800" b="1" i="0" cap="all" baseline="0">
                <a:latin typeface="Verdana"/>
              </a:defRPr>
            </a:lvl1pPr>
          </a:lstStyle>
          <a:p>
            <a:r>
              <a:rPr lang="fr-CA" dirty="0"/>
              <a:t>Cliquez et modifiez le titre</a:t>
            </a:r>
            <a:endParaRPr lang="fr-FR" dirty="0"/>
          </a:p>
        </p:txBody>
      </p:sp>
      <p:sp>
        <p:nvSpPr>
          <p:cNvPr id="3" name="Sous-titre 2"/>
          <p:cNvSpPr>
            <a:spLocks noGrp="1"/>
          </p:cNvSpPr>
          <p:nvPr>
            <p:ph type="subTitle" idx="1"/>
          </p:nvPr>
        </p:nvSpPr>
        <p:spPr>
          <a:xfrm>
            <a:off x="2286000" y="3886200"/>
            <a:ext cx="6553200" cy="2470150"/>
          </a:xfrm>
          <a:prstGeom prst="rect">
            <a:avLst/>
          </a:prstGeom>
        </p:spPr>
        <p:txBody>
          <a:bodyPr lIns="0" tIns="0" bIns="0" anchor="b" anchorCtr="0"/>
          <a:lstStyle>
            <a:lvl1pPr marL="0" indent="0" algn="l">
              <a:lnSpc>
                <a:spcPts val="2400"/>
              </a:lnSpc>
              <a:spcBef>
                <a:spcPts val="0"/>
              </a:spcBef>
              <a:buNone/>
              <a:defRPr sz="2200" baseline="0">
                <a:solidFill>
                  <a:schemeClr val="tx1"/>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1AF6AD7-B79C-4DBA-A331-04D6A50515A6}" type="datetime1">
              <a:rPr lang="fr-FR"/>
              <a:pPr>
                <a:defRPr/>
              </a:pPr>
              <a:t>27/05/2022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7613167-1704-4DE2-991C-1D2296C1C04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7" name="Titre 1"/>
          <p:cNvSpPr>
            <a:spLocks noGrp="1"/>
          </p:cNvSpPr>
          <p:nvPr>
            <p:ph type="ctrTitle"/>
          </p:nvPr>
        </p:nvSpPr>
        <p:spPr>
          <a:xfrm>
            <a:off x="2286000" y="381000"/>
            <a:ext cx="6553200" cy="1447799"/>
          </a:xfrm>
          <a:prstGeom prst="rect">
            <a:avLst/>
          </a:prstGeom>
        </p:spPr>
        <p:txBody>
          <a:bodyPr lIns="0" tIns="0" rIns="0" bIns="0" anchor="b">
            <a:noAutofit/>
          </a:bodyPr>
          <a:lstStyle>
            <a:lvl1pPr algn="l">
              <a:lnSpc>
                <a:spcPts val="4000"/>
              </a:lnSpc>
              <a:defRPr b="1" i="0" cap="all" baseline="0">
                <a:latin typeface="Verdana"/>
                <a:cs typeface="25 Helvetica UltraLight"/>
              </a:defRPr>
            </a:lvl1pPr>
          </a:lstStyle>
          <a:p>
            <a:r>
              <a:rPr lang="fr-CA" dirty="0"/>
              <a:t>Cliquez et modifiez le titre</a:t>
            </a:r>
            <a:endParaRPr lang="fr-FR" dirty="0"/>
          </a:p>
        </p:txBody>
      </p:sp>
      <p:sp>
        <p:nvSpPr>
          <p:cNvPr id="8" name="Sous-titre 2"/>
          <p:cNvSpPr>
            <a:spLocks noGrp="1"/>
          </p:cNvSpPr>
          <p:nvPr>
            <p:ph type="subTitle" idx="1"/>
          </p:nvPr>
        </p:nvSpPr>
        <p:spPr>
          <a:xfrm>
            <a:off x="1143000" y="2133600"/>
            <a:ext cx="7696200" cy="1066800"/>
          </a:xfrm>
          <a:prstGeom prst="rect">
            <a:avLst/>
          </a:prstGeom>
          <a:ln>
            <a:noFill/>
          </a:ln>
        </p:spPr>
        <p:style>
          <a:lnRef idx="2">
            <a:schemeClr val="accent5"/>
          </a:lnRef>
          <a:fillRef idx="1">
            <a:schemeClr val="lt1"/>
          </a:fillRef>
          <a:effectRef idx="0">
            <a:schemeClr val="accent5"/>
          </a:effectRef>
          <a:fontRef idx="none"/>
        </p:style>
        <p:txBody>
          <a:bodyPr lIns="0" tIns="0" rIns="0" bIns="0" anchor="t" anchorCtr="0">
            <a:noAutofit/>
          </a:bodyPr>
          <a:lstStyle>
            <a:lvl1pPr marL="0" indent="0" algn="l">
              <a:lnSpc>
                <a:spcPct val="100000"/>
              </a:lnSpc>
              <a:spcBef>
                <a:spcPts val="0"/>
              </a:spcBef>
              <a:buNone/>
              <a:defRPr sz="2200" b="0" i="0" baseline="0">
                <a:ln>
                  <a:noFill/>
                </a:ln>
                <a:solidFill>
                  <a:schemeClr val="tx1"/>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F4277140-6296-4299-A5E0-53C1FA8F1E1C}" type="datetime1">
              <a:rPr lang="fr-FR"/>
              <a:pPr>
                <a:defRPr/>
              </a:pPr>
              <a:t>27/05/2022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647636B-FF82-4D96-B1BF-4F817B439C9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re 1"/>
          <p:cNvSpPr>
            <a:spLocks noGrp="1"/>
          </p:cNvSpPr>
          <p:nvPr>
            <p:ph type="ctrTitle"/>
          </p:nvPr>
        </p:nvSpPr>
        <p:spPr>
          <a:xfrm>
            <a:off x="2286000" y="381000"/>
            <a:ext cx="6553200" cy="1447799"/>
          </a:xfrm>
          <a:prstGeom prst="rect">
            <a:avLst/>
          </a:prstGeom>
        </p:spPr>
        <p:txBody>
          <a:bodyPr lIns="0" tIns="0" rIns="0" bIns="0" anchor="b">
            <a:noAutofit/>
          </a:bodyPr>
          <a:lstStyle>
            <a:lvl1pPr algn="l">
              <a:lnSpc>
                <a:spcPts val="4000"/>
              </a:lnSpc>
              <a:defRPr b="1" i="0" cap="all" baseline="0">
                <a:latin typeface="Verdana"/>
                <a:cs typeface="25 Helvetica UltraLight"/>
              </a:defRPr>
            </a:lvl1pPr>
          </a:lstStyle>
          <a:p>
            <a:r>
              <a:rPr lang="fr-CA" dirty="0"/>
              <a:t>Cliquez et modifiez le titre</a:t>
            </a:r>
            <a:endParaRPr lang="fr-FR" dirty="0"/>
          </a:p>
        </p:txBody>
      </p:sp>
      <p:sp>
        <p:nvSpPr>
          <p:cNvPr id="8" name="Sous-titre 2"/>
          <p:cNvSpPr>
            <a:spLocks noGrp="1"/>
          </p:cNvSpPr>
          <p:nvPr>
            <p:ph type="subTitle" idx="1"/>
          </p:nvPr>
        </p:nvSpPr>
        <p:spPr>
          <a:xfrm>
            <a:off x="1143000" y="2133600"/>
            <a:ext cx="7696200" cy="3657600"/>
          </a:xfrm>
          <a:prstGeom prst="rect">
            <a:avLst/>
          </a:prstGeom>
          <a:noFill/>
          <a:ln>
            <a:noFill/>
          </a:ln>
        </p:spPr>
        <p:style>
          <a:lnRef idx="2">
            <a:schemeClr val="accent5"/>
          </a:lnRef>
          <a:fillRef idx="1">
            <a:schemeClr val="lt1"/>
          </a:fillRef>
          <a:effectRef idx="0">
            <a:schemeClr val="accent5"/>
          </a:effectRef>
          <a:fontRef idx="none"/>
        </p:style>
        <p:txBody>
          <a:bodyPr lIns="0" tIns="0" rIns="0" bIns="0" anchor="t" anchorCtr="0">
            <a:noAutofit/>
          </a:bodyPr>
          <a:lstStyle>
            <a:lvl1pPr marL="0" indent="0" algn="l">
              <a:lnSpc>
                <a:spcPct val="100000"/>
              </a:lnSpc>
              <a:spcBef>
                <a:spcPts val="0"/>
              </a:spcBef>
              <a:buNone/>
              <a:defRPr sz="2200" b="0" i="0" baseline="0">
                <a:ln>
                  <a:noFill/>
                </a:ln>
                <a:solidFill>
                  <a:schemeClr val="tx1"/>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CF735D7C-1227-496A-BAD4-ED307A12FA73}" type="datetime1">
              <a:rPr lang="fr-FR"/>
              <a:pPr>
                <a:defRPr/>
              </a:pPr>
              <a:t>27/05/2022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55EC6D3-066A-453D-8209-58FD157023A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1"/>
          <p:cNvSpPr>
            <a:spLocks noGrp="1"/>
          </p:cNvSpPr>
          <p:nvPr>
            <p:ph type="ctrTitle"/>
          </p:nvPr>
        </p:nvSpPr>
        <p:spPr>
          <a:xfrm>
            <a:off x="76200" y="381000"/>
            <a:ext cx="2209800" cy="1447799"/>
          </a:xfrm>
          <a:prstGeom prst="rect">
            <a:avLst/>
          </a:prstGeom>
        </p:spPr>
        <p:txBody>
          <a:bodyPr lIns="0" tIns="0" rIns="0" bIns="0" anchor="b">
            <a:noAutofit/>
          </a:bodyPr>
          <a:lstStyle>
            <a:lvl1pPr algn="l">
              <a:lnSpc>
                <a:spcPts val="2200"/>
              </a:lnSpc>
              <a:defRPr sz="2200" b="1" i="0" cap="all" baseline="0">
                <a:latin typeface="Verdana"/>
                <a:cs typeface="25 Helvetica UltraLight"/>
              </a:defRPr>
            </a:lvl1pPr>
          </a:lstStyle>
          <a:p>
            <a:r>
              <a:rPr lang="fr-CA" dirty="0"/>
              <a:t>Cliquez et modifiez le titre</a:t>
            </a:r>
            <a:endParaRPr lang="fr-FR" dirty="0"/>
          </a:p>
        </p:txBody>
      </p:sp>
      <p:sp>
        <p:nvSpPr>
          <p:cNvPr id="8" name="Sous-titre 2"/>
          <p:cNvSpPr>
            <a:spLocks noGrp="1"/>
          </p:cNvSpPr>
          <p:nvPr>
            <p:ph type="subTitle" idx="1"/>
          </p:nvPr>
        </p:nvSpPr>
        <p:spPr>
          <a:xfrm>
            <a:off x="1143000" y="2133600"/>
            <a:ext cx="7696200" cy="3657600"/>
          </a:xfrm>
          <a:prstGeom prst="rect">
            <a:avLst/>
          </a:prstGeom>
          <a:noFill/>
          <a:ln>
            <a:noFill/>
          </a:ln>
        </p:spPr>
        <p:style>
          <a:lnRef idx="2">
            <a:schemeClr val="accent5"/>
          </a:lnRef>
          <a:fillRef idx="1">
            <a:schemeClr val="lt1"/>
          </a:fillRef>
          <a:effectRef idx="0">
            <a:schemeClr val="accent5"/>
          </a:effectRef>
          <a:fontRef idx="none"/>
        </p:style>
        <p:txBody>
          <a:bodyPr lIns="0" tIns="0" rIns="0" bIns="0" anchor="t" anchorCtr="0">
            <a:noAutofit/>
          </a:bodyPr>
          <a:lstStyle>
            <a:lvl1pPr marL="0" indent="0" algn="l">
              <a:lnSpc>
                <a:spcPct val="100000"/>
              </a:lnSpc>
              <a:spcBef>
                <a:spcPts val="0"/>
              </a:spcBef>
              <a:buNone/>
              <a:defRPr sz="2200" b="0" i="0" baseline="0">
                <a:ln>
                  <a:noFill/>
                </a:ln>
                <a:solidFill>
                  <a:srgbClr val="000000"/>
                </a:solidFill>
                <a:latin typeface="Verdana"/>
              </a:defRPr>
            </a:lvl1pPr>
            <a:lvl2pPr marL="457200" indent="0" algn="l">
              <a:buNone/>
              <a:defRPr sz="2200">
                <a:solidFill>
                  <a:srgbClr val="000000"/>
                </a:solidFill>
                <a:latin typeface="Verdana"/>
                <a:cs typeface="Verdana"/>
              </a:defRPr>
            </a:lvl2pPr>
            <a:lvl3pPr marL="914400" indent="0" algn="l">
              <a:buNone/>
              <a:defRPr sz="2200">
                <a:solidFill>
                  <a:srgbClr val="000000"/>
                </a:solidFill>
                <a:latin typeface="Verdana"/>
                <a:cs typeface="Verdana"/>
              </a:defRPr>
            </a:lvl3pPr>
            <a:lvl4pPr marL="1371600" indent="0" algn="l">
              <a:buNone/>
              <a:defRPr sz="2200">
                <a:solidFill>
                  <a:srgbClr val="000000"/>
                </a:solidFill>
                <a:latin typeface="Verdana"/>
                <a:cs typeface="Verdana"/>
              </a:defRPr>
            </a:lvl4pPr>
            <a:lvl5pPr marL="1828800" indent="0" algn="l">
              <a:buNone/>
              <a:defRPr sz="2200">
                <a:solidFill>
                  <a:srgbClr val="000000"/>
                </a:solidFill>
                <a:latin typeface="Verdana"/>
                <a:cs typeface="Verdana"/>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0CC39DDC-4713-487A-9CB4-91A7F1FEA0DA}" type="datetime1">
              <a:rPr lang="fr-FR"/>
              <a:pPr>
                <a:defRPr/>
              </a:pPr>
              <a:t>27/05/2022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70950C1-95BF-481F-AB6F-B29DA9A6475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ctrTitle"/>
          </p:nvPr>
        </p:nvSpPr>
        <p:spPr>
          <a:xfrm>
            <a:off x="76200" y="381000"/>
            <a:ext cx="2209800" cy="1447799"/>
          </a:xfrm>
          <a:prstGeom prst="rect">
            <a:avLst/>
          </a:prstGeom>
        </p:spPr>
        <p:txBody>
          <a:bodyPr lIns="0" tIns="0" rIns="0" bIns="0" anchor="b">
            <a:noAutofit/>
          </a:bodyPr>
          <a:lstStyle>
            <a:lvl1pPr algn="l">
              <a:lnSpc>
                <a:spcPts val="2200"/>
              </a:lnSpc>
              <a:defRPr sz="2200" b="1" i="0" cap="all" baseline="0">
                <a:latin typeface="Verdana"/>
                <a:cs typeface="25 Helvetica UltraLight"/>
              </a:defRPr>
            </a:lvl1pPr>
          </a:lstStyle>
          <a:p>
            <a:r>
              <a:rPr lang="fr-CA" dirty="0"/>
              <a:t>Cliquez et modifiez le titre</a:t>
            </a:r>
            <a:endParaRPr lang="fr-FR" dirty="0"/>
          </a:p>
        </p:txBody>
      </p:sp>
      <p:sp>
        <p:nvSpPr>
          <p:cNvPr id="8" name="Sous-titre 2"/>
          <p:cNvSpPr>
            <a:spLocks noGrp="1"/>
          </p:cNvSpPr>
          <p:nvPr>
            <p:ph type="subTitle" idx="1"/>
          </p:nvPr>
        </p:nvSpPr>
        <p:spPr>
          <a:xfrm>
            <a:off x="1143000" y="2133600"/>
            <a:ext cx="7696200" cy="3657600"/>
          </a:xfrm>
          <a:prstGeom prst="rect">
            <a:avLst/>
          </a:prstGeom>
          <a:noFill/>
          <a:ln>
            <a:noFill/>
          </a:ln>
        </p:spPr>
        <p:style>
          <a:lnRef idx="2">
            <a:schemeClr val="accent5"/>
          </a:lnRef>
          <a:fillRef idx="1">
            <a:schemeClr val="lt1"/>
          </a:fillRef>
          <a:effectRef idx="0">
            <a:schemeClr val="accent5"/>
          </a:effectRef>
          <a:fontRef idx="none"/>
        </p:style>
        <p:txBody>
          <a:bodyPr lIns="0" tIns="0" rIns="0" bIns="0" anchor="t" anchorCtr="0">
            <a:noAutofit/>
          </a:bodyPr>
          <a:lstStyle>
            <a:lvl1pPr marL="176213" indent="-176213" algn="l">
              <a:lnSpc>
                <a:spcPct val="100000"/>
              </a:lnSpc>
              <a:spcBef>
                <a:spcPts val="0"/>
              </a:spcBef>
              <a:buClr>
                <a:schemeClr val="tx2"/>
              </a:buClr>
              <a:buFont typeface="Arial"/>
              <a:buChar char="•"/>
              <a:defRPr sz="2200" b="0" i="0" baseline="0">
                <a:ln>
                  <a:noFill/>
                </a:ln>
                <a:solidFill>
                  <a:schemeClr val="tx1"/>
                </a:solidFill>
                <a:latin typeface="Verdana"/>
                <a:cs typeface="Verdana"/>
              </a:defRPr>
            </a:lvl1pPr>
            <a:lvl2pPr marL="722313" indent="-265113" algn="l">
              <a:buClr>
                <a:schemeClr val="tx2"/>
              </a:buClr>
              <a:buFont typeface="Arial"/>
              <a:buNone/>
              <a:defRPr sz="2200">
                <a:solidFill>
                  <a:schemeClr val="tx1"/>
                </a:solidFill>
                <a:latin typeface="Verdana"/>
                <a:cs typeface="Verdana"/>
              </a:defRPr>
            </a:lvl2pPr>
            <a:lvl3pPr marL="1171575" indent="-257175" algn="l">
              <a:buClr>
                <a:schemeClr val="tx2"/>
              </a:buClr>
              <a:buFont typeface="Arial"/>
              <a:buChar char="•"/>
              <a:defRPr sz="2200">
                <a:solidFill>
                  <a:schemeClr val="tx1"/>
                </a:solidFill>
                <a:latin typeface="Verdana"/>
                <a:cs typeface="Verdana"/>
              </a:defRPr>
            </a:lvl3pPr>
            <a:lvl4pPr marL="1620838" indent="-249238" algn="l">
              <a:buClr>
                <a:schemeClr val="tx2"/>
              </a:buClr>
              <a:buFont typeface="Arial"/>
              <a:buNone/>
              <a:defRPr sz="2200">
                <a:solidFill>
                  <a:schemeClr val="tx1"/>
                </a:solidFill>
                <a:latin typeface="Verdana"/>
                <a:cs typeface="Verdana"/>
              </a:defRPr>
            </a:lvl4pPr>
            <a:lvl5pPr marL="1828800" indent="0" algn="l">
              <a:buClr>
                <a:schemeClr val="tx2"/>
              </a:buClr>
              <a:buFont typeface="Arial"/>
              <a:buChar char="•"/>
              <a:defRPr sz="2200">
                <a:solidFill>
                  <a:schemeClr val="tx1"/>
                </a:solidFill>
                <a:latin typeface="Verdana"/>
                <a:cs typeface="Verdana"/>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9428A395-C3F7-458D-B827-4E9C78C444AD}" type="datetime1">
              <a:rPr lang="fr-FR"/>
              <a:pPr>
                <a:defRPr/>
              </a:pPr>
              <a:t>27/05/2022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6DB0946-F85A-4F92-BE02-3FBE62DBEF6A}"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04800" y="304800"/>
            <a:ext cx="8534400" cy="990601"/>
          </a:xfrm>
          <a:prstGeom prst="rect">
            <a:avLst/>
          </a:prstGeom>
        </p:spPr>
        <p:txBody>
          <a:bodyPr lIns="0" tIns="0" rIns="0" bIns="0" anchor="t" anchorCtr="0">
            <a:noAutofit/>
          </a:bodyPr>
          <a:lstStyle>
            <a:lvl1pPr algn="l">
              <a:lnSpc>
                <a:spcPts val="4000"/>
              </a:lnSpc>
              <a:defRPr sz="4000" b="1" i="0" cap="all" baseline="0">
                <a:latin typeface="Verdana"/>
                <a:cs typeface="25 Helvetica UltraLight"/>
              </a:defRPr>
            </a:lvl1pPr>
          </a:lstStyle>
          <a:p>
            <a:r>
              <a:rPr lang="fr-CA" dirty="0"/>
              <a:t>Cliquez et modifiez le titre</a:t>
            </a:r>
            <a:endParaRPr lang="fr-FR" dirty="0"/>
          </a:p>
        </p:txBody>
      </p:sp>
      <p:sp>
        <p:nvSpPr>
          <p:cNvPr id="16" name="Espace réservé du contenu 2"/>
          <p:cNvSpPr>
            <a:spLocks noGrp="1"/>
          </p:cNvSpPr>
          <p:nvPr>
            <p:ph idx="1"/>
          </p:nvPr>
        </p:nvSpPr>
        <p:spPr>
          <a:xfrm>
            <a:off x="457200" y="2133601"/>
            <a:ext cx="8382000" cy="3657600"/>
          </a:xfrm>
          <a:prstGeom prst="rect">
            <a:avLst/>
          </a:prstGeom>
        </p:spPr>
        <p:txBody>
          <a:bodyPr lIns="0" tIns="0" bIns="0"/>
          <a:lstStyle>
            <a:lvl1pPr>
              <a:buClr>
                <a:schemeClr val="tx2"/>
              </a:buClr>
              <a:buFont typeface="Arial"/>
              <a:buChar char="•"/>
              <a:defRPr sz="2600" baseline="0">
                <a:latin typeface="Verdana"/>
              </a:defRPr>
            </a:lvl1pPr>
            <a:lvl2pPr>
              <a:buClr>
                <a:schemeClr val="tx2"/>
              </a:buClr>
              <a:buFont typeface="Arial"/>
              <a:buChar char="•"/>
              <a:defRPr sz="2600" baseline="0">
                <a:latin typeface="Verdana"/>
              </a:defRPr>
            </a:lvl2pPr>
            <a:lvl3pPr>
              <a:buClr>
                <a:schemeClr val="tx2"/>
              </a:buClr>
              <a:buFont typeface="Arial"/>
              <a:buChar char="•"/>
              <a:defRPr sz="2600" baseline="0">
                <a:latin typeface="Verdana"/>
              </a:defRPr>
            </a:lvl3pPr>
            <a:lvl4pPr>
              <a:buClr>
                <a:schemeClr val="tx2"/>
              </a:buClr>
              <a:buFont typeface="Arial"/>
              <a:buChar char="•"/>
              <a:defRPr sz="2600" baseline="0">
                <a:latin typeface="Verdana"/>
              </a:defRPr>
            </a:lvl4pPr>
            <a:lvl5pPr>
              <a:buClr>
                <a:schemeClr val="tx2"/>
              </a:buClr>
              <a:buFont typeface="Arial"/>
              <a:buChar char="•"/>
              <a:defRPr sz="2600" baseline="0">
                <a:latin typeface="Verdana"/>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17" name="Sous-titre 2"/>
          <p:cNvSpPr>
            <a:spLocks noGrp="1"/>
          </p:cNvSpPr>
          <p:nvPr>
            <p:ph type="subTitle" idx="13"/>
          </p:nvPr>
        </p:nvSpPr>
        <p:spPr>
          <a:xfrm>
            <a:off x="304800" y="1371600"/>
            <a:ext cx="8534400" cy="641350"/>
          </a:xfrm>
          <a:prstGeom prst="rect">
            <a:avLst/>
          </a:prstGeom>
        </p:spPr>
        <p:txBody>
          <a:bodyPr lIns="0" tIns="0" bIns="0" anchor="t" anchorCtr="0">
            <a:noAutofit/>
          </a:bodyPr>
          <a:lstStyle>
            <a:lvl1pPr marL="0" indent="0" algn="l">
              <a:lnSpc>
                <a:spcPts val="2400"/>
              </a:lnSpc>
              <a:spcBef>
                <a:spcPts val="0"/>
              </a:spcBef>
              <a:buNone/>
              <a:defRPr sz="2200" b="0" i="0" cap="all" baseline="0">
                <a:solidFill>
                  <a:schemeClr val="tx1"/>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5" name="Espace réservé de la date 3"/>
          <p:cNvSpPr>
            <a:spLocks noGrp="1"/>
          </p:cNvSpPr>
          <p:nvPr>
            <p:ph type="dt" sz="half" idx="14"/>
          </p:nvPr>
        </p:nvSpPr>
        <p:spPr/>
        <p:txBody>
          <a:bodyPr/>
          <a:lstStyle>
            <a:lvl1pPr>
              <a:defRPr/>
            </a:lvl1pPr>
          </a:lstStyle>
          <a:p>
            <a:pPr>
              <a:defRPr/>
            </a:pPr>
            <a:fld id="{7BF914B5-70AF-4DBE-9076-C2E9D79AC0FA}" type="datetime1">
              <a:rPr lang="fr-FR"/>
              <a:pPr>
                <a:defRPr/>
              </a:pPr>
              <a:t>27/05/2022</a:t>
            </a:fld>
            <a:endParaRPr lang="fr-FR"/>
          </a:p>
        </p:txBody>
      </p:sp>
      <p:sp>
        <p:nvSpPr>
          <p:cNvPr id="6" name="Espace réservé du pied de page 4"/>
          <p:cNvSpPr>
            <a:spLocks noGrp="1"/>
          </p:cNvSpPr>
          <p:nvPr>
            <p:ph type="ftr" sz="quarter" idx="15"/>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6"/>
          </p:nvPr>
        </p:nvSpPr>
        <p:spPr/>
        <p:txBody>
          <a:bodyPr/>
          <a:lstStyle>
            <a:lvl1pPr>
              <a:defRPr/>
            </a:lvl1pPr>
          </a:lstStyle>
          <a:p>
            <a:pPr>
              <a:defRPr/>
            </a:pPr>
            <a:fld id="{D86CF6AF-5864-4166-9A4A-9D3F3493DE42}"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33601"/>
            <a:ext cx="8382000" cy="3657600"/>
          </a:xfrm>
          <a:prstGeom prst="rect">
            <a:avLst/>
          </a:prstGeom>
        </p:spPr>
        <p:txBody>
          <a:bodyPr lIns="0" tIns="0" bIns="0"/>
          <a:lstStyle>
            <a:lvl1pPr>
              <a:buClr>
                <a:schemeClr val="tx2"/>
              </a:buClr>
              <a:buFont typeface="Arial"/>
              <a:buChar char="•"/>
              <a:defRPr sz="2600" baseline="0">
                <a:latin typeface="Verdana"/>
              </a:defRPr>
            </a:lvl1pPr>
            <a:lvl2pPr>
              <a:buClr>
                <a:schemeClr val="tx2"/>
              </a:buClr>
              <a:buFont typeface="Arial"/>
              <a:buChar char="•"/>
              <a:defRPr sz="2600" baseline="0">
                <a:latin typeface="Verdana"/>
              </a:defRPr>
            </a:lvl2pPr>
            <a:lvl3pPr>
              <a:buClr>
                <a:schemeClr val="tx2"/>
              </a:buClr>
              <a:buFont typeface="Arial"/>
              <a:buChar char="•"/>
              <a:defRPr sz="2600" baseline="0">
                <a:latin typeface="Verdana"/>
              </a:defRPr>
            </a:lvl3pPr>
            <a:lvl4pPr>
              <a:buClr>
                <a:schemeClr val="tx2"/>
              </a:buClr>
              <a:buFont typeface="Arial"/>
              <a:buChar char="•"/>
              <a:defRPr sz="2600" baseline="0">
                <a:latin typeface="Verdana"/>
              </a:defRPr>
            </a:lvl4pPr>
            <a:lvl5pPr>
              <a:buClr>
                <a:schemeClr val="tx2"/>
              </a:buClr>
              <a:buFont typeface="Arial"/>
              <a:buChar char="•"/>
              <a:defRPr sz="2600" baseline="0">
                <a:latin typeface="Verdana"/>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11" name="Titre 1"/>
          <p:cNvSpPr>
            <a:spLocks noGrp="1"/>
          </p:cNvSpPr>
          <p:nvPr>
            <p:ph type="ctrTitle"/>
          </p:nvPr>
        </p:nvSpPr>
        <p:spPr>
          <a:xfrm>
            <a:off x="304800" y="304800"/>
            <a:ext cx="8534400" cy="990601"/>
          </a:xfrm>
          <a:prstGeom prst="rect">
            <a:avLst/>
          </a:prstGeom>
        </p:spPr>
        <p:txBody>
          <a:bodyPr lIns="0" tIns="0" rIns="0" bIns="0" anchor="t" anchorCtr="0">
            <a:noAutofit/>
          </a:bodyPr>
          <a:lstStyle>
            <a:lvl1pPr algn="l">
              <a:lnSpc>
                <a:spcPts val="2400"/>
              </a:lnSpc>
              <a:defRPr sz="2200" b="1" i="0" cap="all" baseline="0">
                <a:latin typeface="Verdana"/>
                <a:cs typeface="25 Helvetica UltraLight"/>
              </a:defRPr>
            </a:lvl1pPr>
          </a:lstStyle>
          <a:p>
            <a:r>
              <a:rPr lang="fr-CA" dirty="0"/>
              <a:t>Cliquez et modifiez le titre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31CC8A2B-172A-43E7-9DA9-658D2676F21E}" type="datetime1">
              <a:rPr lang="fr-FR"/>
              <a:pPr>
                <a:defRPr/>
              </a:pPr>
              <a:t>27/05/2022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1EDAE33-546E-43BD-9F65-661662F42EF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8" descr="FOND-x.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Espace réservé de la date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fld id="{17A49434-68F4-499B-9BAE-5E57B17A2384}" type="datetime1">
              <a:rPr lang="fr-FR"/>
              <a:pPr>
                <a:defRPr/>
              </a:pPr>
              <a:t>27/05/2022</a:t>
            </a:fld>
            <a:endParaRPr lang="fr-FR"/>
          </a:p>
        </p:txBody>
      </p:sp>
      <p:sp>
        <p:nvSpPr>
          <p:cNvPr id="5" name="Espace réservé du pied de page 4"/>
          <p:cNvSpPr>
            <a:spLocks noGrp="1"/>
          </p:cNvSpPr>
          <p:nvPr>
            <p:ph type="ftr" sz="quarter" idx="3"/>
          </p:nvPr>
        </p:nvSpPr>
        <p:spPr>
          <a:xfrm>
            <a:off x="3124200"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pPr>
              <a:defRPr/>
            </a:pPr>
            <a:fld id="{19573FA7-995D-4B56-B421-7688AEFC7575}" type="slidenum">
              <a:rPr lang="fr-FR"/>
              <a:pPr>
                <a:defRPr/>
              </a:pPr>
              <a:t>‹N°›</a:t>
            </a:fld>
            <a:endParaRPr lang="fr-FR"/>
          </a:p>
        </p:txBody>
      </p:sp>
      <p:pic>
        <p:nvPicPr>
          <p:cNvPr id="1030" name="Image 7" descr="U de MTL.eps"/>
          <p:cNvPicPr>
            <a:picLocks noChangeAspect="1"/>
          </p:cNvPicPr>
          <p:nvPr userDrawn="1"/>
        </p:nvPicPr>
        <p:blipFill>
          <a:blip r:embed="rId4"/>
          <a:srcRect/>
          <a:stretch>
            <a:fillRect/>
          </a:stretch>
        </p:blipFill>
        <p:spPr bwMode="auto">
          <a:xfrm>
            <a:off x="457200" y="2209800"/>
            <a:ext cx="1371600" cy="52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2" charset="-128"/>
          <a:cs typeface="ＭＳ Ｐゴシック" pitchFamily="-112"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2" charset="-128"/>
          <a:cs typeface="ＭＳ Ｐゴシック" pitchFamily="-112"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2" charset="-128"/>
          <a:cs typeface="ＭＳ Ｐゴシック" pitchFamily="-112"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6" descr="FOND-1.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Espace réservé de la date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8A86E98D-34B5-4453-B66F-C260250CF8AF}" type="datetime1">
              <a:rPr lang="fr-FR"/>
              <a:pPr>
                <a:defRPr/>
              </a:pPr>
              <a:t>27/05/2022</a:t>
            </a:fld>
            <a:endParaRPr lang="fr-FR"/>
          </a:p>
        </p:txBody>
      </p:sp>
      <p:sp>
        <p:nvSpPr>
          <p:cNvPr id="5" name="Espace réservé du pied de page 4"/>
          <p:cNvSpPr>
            <a:spLocks noGrp="1"/>
          </p:cNvSpPr>
          <p:nvPr>
            <p:ph type="ftr" sz="quarter" idx="3"/>
          </p:nvPr>
        </p:nvSpPr>
        <p:spPr>
          <a:xfrm>
            <a:off x="3124200"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fr-FR"/>
          </a:p>
        </p:txBody>
      </p:sp>
      <p:sp>
        <p:nvSpPr>
          <p:cNvPr id="6" name="Espace réservé du numéro de diapositive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EC22290D-A6C0-4DDF-954D-E2FEAFEFA979}" type="slidenum">
              <a:rPr lang="fr-FR"/>
              <a:pPr>
                <a:defRPr/>
              </a:pPr>
              <a:t>‹N°›</a:t>
            </a:fld>
            <a:endParaRPr lang="fr-FR"/>
          </a:p>
        </p:txBody>
      </p:sp>
      <p:pic>
        <p:nvPicPr>
          <p:cNvPr id="2054" name="Image 7" descr="U de MTL.eps"/>
          <p:cNvPicPr>
            <a:picLocks noChangeAspect="1"/>
          </p:cNvPicPr>
          <p:nvPr userDrawn="1"/>
        </p:nvPicPr>
        <p:blipFill>
          <a:blip r:embed="rId4"/>
          <a:srcRect/>
          <a:stretch>
            <a:fillRect/>
          </a:stretch>
        </p:blipFill>
        <p:spPr bwMode="auto">
          <a:xfrm>
            <a:off x="457200" y="5715000"/>
            <a:ext cx="1371600" cy="52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Image 10" descr="FOND-14.jpg"/>
          <p:cNvPicPr>
            <a:picLocks noChangeAspect="1"/>
          </p:cNvPicPr>
          <p:nvPr userDrawn="1"/>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4" name="Espace réservé de la date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fld id="{80D9752F-5265-4D48-9147-B5CEA44B1069}" type="datetime1">
              <a:rPr lang="fr-FR"/>
              <a:pPr>
                <a:defRPr/>
              </a:pPr>
              <a:t>27/05/2022</a:t>
            </a:fld>
            <a:endParaRPr lang="fr-FR"/>
          </a:p>
        </p:txBody>
      </p:sp>
      <p:sp>
        <p:nvSpPr>
          <p:cNvPr id="5" name="Espace réservé du pied de page 4"/>
          <p:cNvSpPr>
            <a:spLocks noGrp="1"/>
          </p:cNvSpPr>
          <p:nvPr>
            <p:ph type="ftr" sz="quarter" idx="3"/>
          </p:nvPr>
        </p:nvSpPr>
        <p:spPr>
          <a:xfrm>
            <a:off x="3124200"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pPr>
              <a:defRPr/>
            </a:pPr>
            <a:fld id="{876649A7-7798-4185-8D6A-D35FC7AE065E}" type="slidenum">
              <a:rPr lang="fr-FR"/>
              <a:pPr>
                <a:defRPr/>
              </a:pPr>
              <a:t>‹N°›</a:t>
            </a:fld>
            <a:endParaRPr lang="fr-FR"/>
          </a:p>
        </p:txBody>
      </p:sp>
      <p:pic>
        <p:nvPicPr>
          <p:cNvPr id="3078" name="Image 9" descr="U de MTL.eps"/>
          <p:cNvPicPr>
            <a:picLocks noChangeAspect="1"/>
          </p:cNvPicPr>
          <p:nvPr userDrawn="1"/>
        </p:nvPicPr>
        <p:blipFill>
          <a:blip r:embed="rId6"/>
          <a:srcRect/>
          <a:stretch>
            <a:fillRect/>
          </a:stretch>
        </p:blipFill>
        <p:spPr bwMode="auto">
          <a:xfrm>
            <a:off x="7213600" y="5791200"/>
            <a:ext cx="1473200" cy="565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Image 6" descr="FOND-15.jpg"/>
          <p:cNvPicPr>
            <a:picLocks noChangeAspect="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 name="Espace réservé de la date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fld id="{CE879C30-69CF-4992-8F55-190631FCFD1E}" type="datetime1">
              <a:rPr lang="fr-FR"/>
              <a:pPr>
                <a:defRPr/>
              </a:pPr>
              <a:t>27/05/2022</a:t>
            </a:fld>
            <a:endParaRPr lang="fr-FR"/>
          </a:p>
        </p:txBody>
      </p:sp>
      <p:sp>
        <p:nvSpPr>
          <p:cNvPr id="5" name="Espace réservé du pied de page 4"/>
          <p:cNvSpPr>
            <a:spLocks noGrp="1"/>
          </p:cNvSpPr>
          <p:nvPr>
            <p:ph type="ftr" sz="quarter" idx="3"/>
          </p:nvPr>
        </p:nvSpPr>
        <p:spPr>
          <a:xfrm>
            <a:off x="3124200"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pPr>
              <a:defRPr/>
            </a:pPr>
            <a:fld id="{BE8309B5-82C9-43D4-987E-BA3B0336B8D0}" type="slidenum">
              <a:rPr lang="fr-FR"/>
              <a:pPr>
                <a:defRPr/>
              </a:pPr>
              <a:t>‹N°›</a:t>
            </a:fld>
            <a:endParaRPr lang="fr-FR"/>
          </a:p>
        </p:txBody>
      </p:sp>
      <p:pic>
        <p:nvPicPr>
          <p:cNvPr id="4102" name="Image 7" descr="U de MTL.eps"/>
          <p:cNvPicPr>
            <a:picLocks noChangeAspect="1"/>
          </p:cNvPicPr>
          <p:nvPr userDrawn="1"/>
        </p:nvPicPr>
        <p:blipFill>
          <a:blip r:embed="rId5"/>
          <a:srcRect/>
          <a:stretch>
            <a:fillRect/>
          </a:stretch>
        </p:blipFill>
        <p:spPr bwMode="auto">
          <a:xfrm>
            <a:off x="7213600" y="5791200"/>
            <a:ext cx="1473200" cy="565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 id="2147483730"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1.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5.xml"/><Relationship Id="rId7" Type="http://schemas.openxmlformats.org/officeDocument/2006/relationships/notesSlide" Target="../notesSlides/notesSlide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7.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6.xml"/><Relationship Id="rId4"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5.emf"/><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chart" Target="../charts/chart1.xm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chart" Target="../charts/chart2.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slideLayout" Target="../slideLayouts/slideLayout6.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6.pn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microsoft.com/office/2007/relationships/diagramDrawing" Target="../diagrams/drawing1.xml"/><Relationship Id="rId3" Type="http://schemas.openxmlformats.org/officeDocument/2006/relationships/tags" Target="../tags/tag68.xml"/><Relationship Id="rId7" Type="http://schemas.openxmlformats.org/officeDocument/2006/relationships/slideLayout" Target="../slideLayouts/slideLayout6.xml"/><Relationship Id="rId12" Type="http://schemas.openxmlformats.org/officeDocument/2006/relationships/diagramColors" Target="../diagrams/colors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diagramQuickStyle" Target="../diagrams/quickStyle1.xml"/><Relationship Id="rId5" Type="http://schemas.openxmlformats.org/officeDocument/2006/relationships/tags" Target="../tags/tag70.xml"/><Relationship Id="rId10" Type="http://schemas.openxmlformats.org/officeDocument/2006/relationships/diagramLayout" Target="../diagrams/layout1.xml"/><Relationship Id="rId4" Type="http://schemas.openxmlformats.org/officeDocument/2006/relationships/tags" Target="../tags/tag69.xml"/><Relationship Id="rId9"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74.xml"/><Relationship Id="rId7" Type="http://schemas.openxmlformats.org/officeDocument/2006/relationships/diagramData" Target="../diagrams/data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6.xml"/><Relationship Id="rId11" Type="http://schemas.microsoft.com/office/2007/relationships/diagramDrawing" Target="../diagrams/drawing2.xml"/><Relationship Id="rId5" Type="http://schemas.openxmlformats.org/officeDocument/2006/relationships/slideLayout" Target="../slideLayouts/slideLayout6.xml"/><Relationship Id="rId10" Type="http://schemas.openxmlformats.org/officeDocument/2006/relationships/diagramColors" Target="../diagrams/colors2.xml"/><Relationship Id="rId4" Type="http://schemas.openxmlformats.org/officeDocument/2006/relationships/tags" Target="../tags/tag75.xml"/><Relationship Id="rId9"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tags" Target="../tags/tag89.xml"/><Relationship Id="rId7" Type="http://schemas.microsoft.com/office/2007/relationships/hdphoto" Target="../media/hdphoto1.wdp"/><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4.png"/><Relationship Id="rId5" Type="http://schemas.openxmlformats.org/officeDocument/2006/relationships/slideLayout" Target="../slideLayouts/slideLayout6.xml"/><Relationship Id="rId4" Type="http://schemas.openxmlformats.org/officeDocument/2006/relationships/tags" Target="../tags/tag90.xml"/></Relationships>
</file>

<file path=ppt/slides/_rels/slide3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102.xml"/><Relationship Id="rId7" Type="http://schemas.openxmlformats.org/officeDocument/2006/relationships/diagramQuickStyle" Target="../diagrams/quickStyle3.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slideLayout" Target="../slideLayouts/slideLayout6.xml"/><Relationship Id="rId9" Type="http://schemas.microsoft.com/office/2007/relationships/diagramDrawing" Target="../diagrams/drawing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tags" Target="../tags/tag103.xml"/></Relationships>
</file>

<file path=ppt/slides/_rels/slide3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23.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6.xml"/><Relationship Id="rId5" Type="http://schemas.openxmlformats.org/officeDocument/2006/relationships/tags" Target="../tags/tag17.xml"/><Relationship Id="rId4"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custDataLst>
              <p:tags r:id="rId1"/>
            </p:custDataLst>
          </p:nvPr>
        </p:nvSpPr>
        <p:spPr>
          <a:xfrm>
            <a:off x="2286000" y="609600"/>
            <a:ext cx="6553200" cy="2514600"/>
          </a:xfrm>
        </p:spPr>
        <p:txBody>
          <a:bodyPr/>
          <a:lstStyle/>
          <a:p>
            <a:pPr>
              <a:defRPr/>
            </a:pPr>
            <a:r>
              <a:rPr lang="fr-FR" sz="1800" kern="0" dirty="0">
                <a:solidFill>
                  <a:schemeClr val="accent1">
                    <a:lumMod val="75000"/>
                  </a:schemeClr>
                </a:solidFill>
              </a:rPr>
              <a:t>Projet pilote : Création d’un outil questionnaire d’auto-évaluation pour les patients se présentant avec une douleur lombaire en clinique de première ligne</a:t>
            </a:r>
            <a:endParaRPr lang="fr-CA" sz="1800" kern="0" dirty="0">
              <a:solidFill>
                <a:schemeClr val="accent1">
                  <a:lumMod val="75000"/>
                </a:schemeClr>
              </a:solidFill>
            </a:endParaRPr>
          </a:p>
        </p:txBody>
      </p:sp>
      <p:sp>
        <p:nvSpPr>
          <p:cNvPr id="5123" name="Sous-titre 4"/>
          <p:cNvSpPr>
            <a:spLocks noGrp="1"/>
          </p:cNvSpPr>
          <p:nvPr>
            <p:ph type="subTitle" idx="1"/>
            <p:custDataLst>
              <p:tags r:id="rId2"/>
            </p:custDataLst>
          </p:nvPr>
        </p:nvSpPr>
        <p:spPr bwMode="auto">
          <a:xfrm>
            <a:off x="1979712" y="3702030"/>
            <a:ext cx="6859488" cy="2470150"/>
          </a:xfrm>
          <a:noFill/>
          <a:ln>
            <a:miter lim="800000"/>
            <a:headEnd/>
            <a:tailEnd/>
          </a:ln>
        </p:spPr>
        <p:txBody>
          <a:bodyPr vert="horz" wrap="square" rIns="91440" numCol="1" compatLnSpc="1">
            <a:prstTxWarp prst="textNoShape">
              <a:avLst/>
            </a:prstTxWarp>
          </a:bodyPr>
          <a:lstStyle/>
          <a:p>
            <a:pPr marL="0" marR="0" lvl="0" indent="0" algn="r" defTabSz="457200" rtl="0" eaLnBrk="1" fontAlgn="base" latinLnBrk="0" hangingPunct="1">
              <a:lnSpc>
                <a:spcPct val="100000"/>
              </a:lnSpc>
              <a:spcBef>
                <a:spcPct val="20000"/>
              </a:spcBef>
              <a:spcAft>
                <a:spcPts val="600"/>
              </a:spcAft>
              <a:buClr>
                <a:srgbClr val="1287C3"/>
              </a:buClr>
              <a:buSzPct val="145000"/>
              <a:buFont typeface="Arial" panose="020B0604020202020204" pitchFamily="34" charset="0"/>
              <a:buNone/>
              <a:tabLst/>
              <a:defRPr/>
            </a:pPr>
            <a:r>
              <a:rPr kumimoji="0" lang="fr-CA" altLang="fr-FR" sz="1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Mercure-Cyr R</a:t>
            </a:r>
            <a:r>
              <a:rPr kumimoji="0" lang="fr-CA" altLang="fr-FR" sz="1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a:t>
            </a:r>
            <a:r>
              <a:rPr kumimoji="0" lang="fr-CA" altLang="fr-FR" sz="1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Authier M</a:t>
            </a:r>
            <a:r>
              <a:rPr kumimoji="0" lang="fr-CA" altLang="fr-FR" sz="105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a:t>
            </a:r>
            <a:r>
              <a:rPr kumimoji="0" lang="fr-CA" altLang="fr-FR" sz="1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Déry</a:t>
            </a:r>
            <a:r>
              <a:rPr lang="fr-CA" altLang="fr-FR" sz="1800" dirty="0">
                <a:solidFill>
                  <a:prstClr val="black"/>
                </a:solidFill>
                <a:latin typeface="Verdana" panose="020B0604030504040204" pitchFamily="34" charset="0"/>
                <a:ea typeface="Verdana" panose="020B0604030504040204" pitchFamily="34" charset="0"/>
                <a:cs typeface="+mn-cs"/>
              </a:rPr>
              <a:t> </a:t>
            </a:r>
            <a:r>
              <a:rPr kumimoji="0" lang="fr-CA" altLang="fr-FR" sz="1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a:t>
            </a:r>
            <a:r>
              <a:rPr kumimoji="0" lang="fr-CA" altLang="fr-FR" sz="105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a:t>
            </a:r>
            <a:r>
              <a:rPr kumimoji="0" lang="fr-CA" altLang="fr-FR" sz="1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Hu Z</a:t>
            </a:r>
            <a:r>
              <a:rPr kumimoji="0" lang="fr-CA" altLang="fr-FR" sz="105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a:t>
            </a:r>
            <a:endParaRPr kumimoji="0" lang="fr-CA" altLang="fr-FR"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r" defTabSz="457200" rtl="0" eaLnBrk="1" fontAlgn="base" latinLnBrk="0" hangingPunct="1">
              <a:lnSpc>
                <a:spcPct val="100000"/>
              </a:lnSpc>
              <a:spcBef>
                <a:spcPct val="20000"/>
              </a:spcBef>
              <a:spcAft>
                <a:spcPts val="600"/>
              </a:spcAft>
              <a:buClr>
                <a:srgbClr val="1287C3"/>
              </a:buClr>
              <a:buSzPct val="145000"/>
              <a:buFont typeface="Arial" panose="020B0604020202020204" pitchFamily="34" charset="0"/>
              <a:buNone/>
              <a:tabLst/>
              <a:defRPr/>
            </a:pPr>
            <a:r>
              <a:rPr kumimoji="0" lang="fr-CA" altLang="fr-FR"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1Médecine de famille, GMF-U Mont-Laurier, Université de Montréal.</a:t>
            </a:r>
          </a:p>
          <a:p>
            <a:pPr marL="0" marR="0" lvl="0" indent="0" algn="r" defTabSz="457200" rtl="0" eaLnBrk="1" fontAlgn="base" latinLnBrk="0" hangingPunct="1">
              <a:lnSpc>
                <a:spcPct val="100000"/>
              </a:lnSpc>
              <a:spcBef>
                <a:spcPct val="20000"/>
              </a:spcBef>
              <a:spcAft>
                <a:spcPts val="600"/>
              </a:spcAft>
              <a:buClr>
                <a:srgbClr val="1287C3"/>
              </a:buClr>
              <a:buSzPct val="145000"/>
              <a:buFont typeface="Arial" panose="020B0604020202020204" pitchFamily="34" charset="0"/>
              <a:buNone/>
              <a:tabLst/>
              <a:defRPr/>
            </a:pPr>
            <a:r>
              <a:rPr kumimoji="0" lang="fr-CA" altLang="fr-FR"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2Facilitatrice en recherche, CUMF Hôpital Maisonneuve-Rosemont</a:t>
            </a:r>
            <a:r>
              <a:rPr lang="fr-CA" altLang="fr-FR" sz="1400" dirty="0">
                <a:solidFill>
                  <a:prstClr val="black"/>
                </a:solidFill>
                <a:latin typeface="Verdana" panose="020B0604030504040204" pitchFamily="34" charset="0"/>
                <a:ea typeface="Verdana" panose="020B0604030504040204" pitchFamily="34" charset="0"/>
                <a:cs typeface="+mn-cs"/>
              </a:rPr>
              <a:t>.</a:t>
            </a:r>
          </a:p>
          <a:p>
            <a:pPr marL="0" marR="0" lvl="0" indent="0" algn="r" defTabSz="457200" rtl="0" eaLnBrk="1" fontAlgn="base" latinLnBrk="0" hangingPunct="1">
              <a:lnSpc>
                <a:spcPct val="100000"/>
              </a:lnSpc>
              <a:spcBef>
                <a:spcPct val="20000"/>
              </a:spcBef>
              <a:spcAft>
                <a:spcPts val="600"/>
              </a:spcAft>
              <a:buClr>
                <a:srgbClr val="1287C3"/>
              </a:buClr>
              <a:buSzPct val="145000"/>
              <a:buFont typeface="Arial" panose="020B0604020202020204" pitchFamily="34" charset="0"/>
              <a:buNone/>
              <a:tabLst/>
              <a:defRPr/>
            </a:pPr>
            <a:endParaRPr kumimoji="0" lang="fr-CA" altLang="fr-FR"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r" defTabSz="457200" rtl="0" eaLnBrk="1" fontAlgn="base" latinLnBrk="0" hangingPunct="1">
              <a:lnSpc>
                <a:spcPct val="100000"/>
              </a:lnSpc>
              <a:spcBef>
                <a:spcPct val="20000"/>
              </a:spcBef>
              <a:spcAft>
                <a:spcPts val="600"/>
              </a:spcAft>
              <a:buClr>
                <a:srgbClr val="1287C3"/>
              </a:buClr>
              <a:buSzPct val="145000"/>
              <a:buFont typeface="Arial" panose="020B0604020202020204" pitchFamily="34" charset="0"/>
              <a:buNone/>
              <a:tabLst/>
              <a:defRPr/>
            </a:pPr>
            <a:r>
              <a:rPr lang="fr-CA" altLang="fr-FR" sz="2000" dirty="0">
                <a:solidFill>
                  <a:prstClr val="black"/>
                </a:solidFill>
                <a:latin typeface="Verdana" panose="020B0604030504040204" pitchFamily="34" charset="0"/>
                <a:ea typeface="Verdana" panose="020B0604030504040204" pitchFamily="34" charset="0"/>
                <a:cs typeface="+mn-cs"/>
              </a:rPr>
              <a:t>Rosalie Mercure-Cyr</a:t>
            </a:r>
          </a:p>
          <a:p>
            <a:pPr marL="0" marR="0" lvl="0" indent="0" algn="r" defTabSz="457200" rtl="0" eaLnBrk="1" fontAlgn="base" latinLnBrk="0" hangingPunct="1">
              <a:lnSpc>
                <a:spcPct val="100000"/>
              </a:lnSpc>
              <a:spcBef>
                <a:spcPct val="20000"/>
              </a:spcBef>
              <a:spcAft>
                <a:spcPts val="600"/>
              </a:spcAft>
              <a:buClr>
                <a:srgbClr val="1287C3"/>
              </a:buClr>
              <a:buSzPct val="145000"/>
              <a:buFont typeface="Arial" panose="020B0604020202020204" pitchFamily="34" charset="0"/>
              <a:buNone/>
              <a:tabLst/>
              <a:defRPr/>
            </a:pPr>
            <a:r>
              <a:rPr lang="fr-CA" altLang="fr-FR" sz="2000" dirty="0">
                <a:solidFill>
                  <a:prstClr val="black"/>
                </a:solidFill>
                <a:latin typeface="Verdana" panose="020B0604030504040204" pitchFamily="34" charset="0"/>
                <a:ea typeface="Verdana" panose="020B0604030504040204" pitchFamily="34" charset="0"/>
                <a:cs typeface="+mn-cs"/>
              </a:rPr>
              <a:t>R1 GMF-U Mont-Laurier</a:t>
            </a:r>
          </a:p>
          <a:p>
            <a:pPr>
              <a:spcBef>
                <a:spcPct val="0"/>
              </a:spcBef>
            </a:pPr>
            <a:endParaRPr lang="fr-CA" dirty="0">
              <a:latin typeface="Verdana" pitchFamily="34" charset="0"/>
            </a:endParaRPr>
          </a:p>
        </p:txBody>
      </p:sp>
      <p:sp>
        <p:nvSpPr>
          <p:cNvPr id="2" name="ZoneTexte 1">
            <a:extLst>
              <a:ext uri="{FF2B5EF4-FFF2-40B4-BE49-F238E27FC236}">
                <a16:creationId xmlns:a16="http://schemas.microsoft.com/office/drawing/2014/main" id="{380145AA-72CA-4359-B328-F1436730844B}"/>
              </a:ext>
            </a:extLst>
          </p:cNvPr>
          <p:cNvSpPr txBox="1"/>
          <p:nvPr>
            <p:custDataLst>
              <p:tags r:id="rId3"/>
            </p:custDataLst>
          </p:nvPr>
        </p:nvSpPr>
        <p:spPr>
          <a:xfrm>
            <a:off x="107504" y="3429000"/>
            <a:ext cx="2016224" cy="1508105"/>
          </a:xfrm>
          <a:prstGeom prst="rect">
            <a:avLst/>
          </a:prstGeom>
          <a:noFill/>
        </p:spPr>
        <p:txBody>
          <a:bodyPr wrap="square" rtlCol="0">
            <a:spAutoFit/>
          </a:bodyPr>
          <a:lstStyle/>
          <a:p>
            <a:pPr algn="r"/>
            <a:r>
              <a:rPr lang="fr-FR" dirty="0">
                <a:latin typeface="Verdana Pro" panose="020B0604020202020204" pitchFamily="34" charset="0"/>
              </a:rPr>
              <a:t>19e Journée annuelle de l'érudition et de la recherche</a:t>
            </a:r>
          </a:p>
          <a:p>
            <a:pPr algn="r"/>
            <a:r>
              <a:rPr lang="fr-FR" dirty="0">
                <a:latin typeface="Verdana Pro" panose="020B0604020202020204" pitchFamily="34" charset="0"/>
              </a:rPr>
              <a:t>Juin 2022</a:t>
            </a:r>
            <a:endParaRPr lang="fr-FR" sz="2000" dirty="0">
              <a:latin typeface="Verdana Pro"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7FC5F3-AC5C-5F5D-9477-A3E60C3FF377}"/>
              </a:ext>
            </a:extLst>
          </p:cNvPr>
          <p:cNvSpPr>
            <a:spLocks noGrp="1"/>
          </p:cNvSpPr>
          <p:nvPr>
            <p:ph idx="1"/>
            <p:custDataLst>
              <p:tags r:id="rId1"/>
            </p:custDataLst>
          </p:nvPr>
        </p:nvSpPr>
        <p:spPr>
          <a:xfrm>
            <a:off x="457200" y="1196752"/>
            <a:ext cx="8382000" cy="3657600"/>
          </a:xfrm>
        </p:spPr>
        <p:txBody>
          <a:bodyPr/>
          <a:lstStyle/>
          <a:p>
            <a:r>
              <a:rPr lang="fr-FR" sz="2400" dirty="0"/>
              <a:t>Intensité de la douleur : Échelle visuelle analogue, BPI</a:t>
            </a:r>
          </a:p>
          <a:p>
            <a:r>
              <a:rPr lang="fr-FR" sz="2400" dirty="0"/>
              <a:t>Perception d’incapacité : Échelle d’incapacité du dos du Québec, Questionnaire d’incapacité Roland-Morris, Questionnaire d’incapacité </a:t>
            </a:r>
            <a:r>
              <a:rPr lang="fr-FR" sz="2400" dirty="0" err="1"/>
              <a:t>Oswestry</a:t>
            </a:r>
            <a:r>
              <a:rPr lang="fr-FR" sz="2400" dirty="0"/>
              <a:t>, Questionnaire du Pr </a:t>
            </a:r>
            <a:r>
              <a:rPr lang="fr-FR" sz="2400" dirty="0" err="1"/>
              <a:t>Kopec</a:t>
            </a:r>
            <a:endParaRPr lang="fr-FR" sz="2400" dirty="0"/>
          </a:p>
          <a:p>
            <a:r>
              <a:rPr lang="fr-FR" sz="2400" dirty="0"/>
              <a:t>Peurs et croyances : TSK-11, FABQ, PCS-CF</a:t>
            </a:r>
          </a:p>
          <a:p>
            <a:r>
              <a:rPr lang="fr-FR" sz="2400" dirty="0"/>
              <a:t>Obstacles cliniques : SF-12, PGIC</a:t>
            </a:r>
          </a:p>
          <a:p>
            <a:r>
              <a:rPr lang="fr-FR" sz="2400" dirty="0"/>
              <a:t>Obstacles psychosociaux : PHQ-9, HAD </a:t>
            </a:r>
          </a:p>
          <a:p>
            <a:r>
              <a:rPr lang="fr-FR" sz="2400" dirty="0"/>
              <a:t>Obstacles liés au travail : RAMS</a:t>
            </a:r>
          </a:p>
          <a:p>
            <a:r>
              <a:rPr lang="fr-FR" sz="2400" dirty="0"/>
              <a:t>Évaluation générale : fiche d’évaluation clinique pour la lombalgie, SBST</a:t>
            </a:r>
          </a:p>
          <a:p>
            <a:endParaRPr lang="fr-FR" sz="2400" dirty="0"/>
          </a:p>
        </p:txBody>
      </p:sp>
      <p:sp>
        <p:nvSpPr>
          <p:cNvPr id="3" name="Titre 2">
            <a:extLst>
              <a:ext uri="{FF2B5EF4-FFF2-40B4-BE49-F238E27FC236}">
                <a16:creationId xmlns:a16="http://schemas.microsoft.com/office/drawing/2014/main" id="{159F0F75-EAAF-7F46-9781-E2216A8163C4}"/>
              </a:ext>
            </a:extLst>
          </p:cNvPr>
          <p:cNvSpPr>
            <a:spLocks noGrp="1"/>
          </p:cNvSpPr>
          <p:nvPr>
            <p:ph type="ctrTitle"/>
            <p:custDataLst>
              <p:tags r:id="rId2"/>
            </p:custDataLst>
          </p:nvPr>
        </p:nvSpPr>
        <p:spPr/>
        <p:txBody>
          <a:bodyPr/>
          <a:lstStyle/>
          <a:p>
            <a:r>
              <a:rPr lang="fr-CA" dirty="0"/>
              <a:t>Questionnaires de lombalgie existants dans la littérature</a:t>
            </a:r>
            <a:endParaRPr lang="fr-FR" dirty="0"/>
          </a:p>
        </p:txBody>
      </p:sp>
      <p:sp>
        <p:nvSpPr>
          <p:cNvPr id="4" name="Interdiction 3">
            <a:extLst>
              <a:ext uri="{FF2B5EF4-FFF2-40B4-BE49-F238E27FC236}">
                <a16:creationId xmlns:a16="http://schemas.microsoft.com/office/drawing/2014/main" id="{7B866469-113F-543E-3E3C-0FCF54488336}"/>
              </a:ext>
            </a:extLst>
          </p:cNvPr>
          <p:cNvSpPr/>
          <p:nvPr>
            <p:custDataLst>
              <p:tags r:id="rId3"/>
            </p:custDataLst>
          </p:nvPr>
        </p:nvSpPr>
        <p:spPr>
          <a:xfrm>
            <a:off x="1349642" y="548680"/>
            <a:ext cx="6444716" cy="5760640"/>
          </a:xfrm>
          <a:prstGeom prst="noSmoking">
            <a:avLst>
              <a:gd name="adj" fmla="val 96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107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7FC5F3-AC5C-5F5D-9477-A3E60C3FF377}"/>
              </a:ext>
            </a:extLst>
          </p:cNvPr>
          <p:cNvSpPr>
            <a:spLocks noGrp="1"/>
          </p:cNvSpPr>
          <p:nvPr>
            <p:ph idx="1"/>
            <p:custDataLst>
              <p:tags r:id="rId1"/>
            </p:custDataLst>
          </p:nvPr>
        </p:nvSpPr>
        <p:spPr>
          <a:xfrm>
            <a:off x="457200" y="1196752"/>
            <a:ext cx="3322712" cy="3657600"/>
          </a:xfrm>
        </p:spPr>
        <p:txBody>
          <a:bodyPr/>
          <a:lstStyle/>
          <a:p>
            <a:r>
              <a:rPr lang="fr-FR" sz="2400" dirty="0"/>
              <a:t>Évaluation générale : SBST</a:t>
            </a:r>
          </a:p>
          <a:p>
            <a:endParaRPr lang="fr-FR" sz="2400" dirty="0"/>
          </a:p>
          <a:p>
            <a:r>
              <a:rPr lang="fr-FR" sz="2000" dirty="0"/>
              <a:t>Outil de dépistage</a:t>
            </a:r>
          </a:p>
          <a:p>
            <a:r>
              <a:rPr lang="fr-FR" sz="2000" dirty="0">
                <a:solidFill>
                  <a:srgbClr val="333333"/>
                </a:solidFill>
                <a:latin typeface="Verdana" panose="020B0604030504040204" pitchFamily="34" charset="0"/>
                <a:ea typeface="Verdana" panose="020B0604030504040204" pitchFamily="34" charset="0"/>
              </a:rPr>
              <a:t>F</a:t>
            </a:r>
            <a:r>
              <a:rPr lang="fr-FR" sz="2000" dirty="0">
                <a:solidFill>
                  <a:srgbClr val="333333"/>
                </a:solidFill>
                <a:effectLst/>
                <a:latin typeface="Verdana" panose="020B0604030504040204" pitchFamily="34" charset="0"/>
                <a:ea typeface="Verdana" panose="020B0604030504040204" pitchFamily="34" charset="0"/>
              </a:rPr>
              <a:t>acteurs indicateurs de sciatalgie trouvés dans la littérature</a:t>
            </a:r>
            <a:endParaRPr lang="fr-FR" sz="2000" dirty="0">
              <a:latin typeface="Verdana" panose="020B0604030504040204" pitchFamily="34" charset="0"/>
              <a:ea typeface="Verdana" panose="020B0604030504040204" pitchFamily="34" charset="0"/>
            </a:endParaRPr>
          </a:p>
          <a:p>
            <a:r>
              <a:rPr lang="fr-FR" sz="2000" dirty="0">
                <a:effectLst/>
                <a:latin typeface="Verdana" panose="020B0604030504040204" pitchFamily="34" charset="0"/>
                <a:ea typeface="Verdana" panose="020B0604030504040204" pitchFamily="34" charset="0"/>
              </a:rPr>
              <a:t>Évaluer la concordance entre le questionnaire et le diagnostic clinique de sciatalgie en première ligne</a:t>
            </a:r>
            <a:endParaRPr lang="fr-FR" sz="2000" dirty="0">
              <a:latin typeface="Verdana" panose="020B0604030504040204" pitchFamily="34" charset="0"/>
              <a:ea typeface="Verdana" panose="020B0604030504040204" pitchFamily="34" charset="0"/>
            </a:endParaRPr>
          </a:p>
        </p:txBody>
      </p:sp>
      <p:sp>
        <p:nvSpPr>
          <p:cNvPr id="3" name="Titre 2">
            <a:extLst>
              <a:ext uri="{FF2B5EF4-FFF2-40B4-BE49-F238E27FC236}">
                <a16:creationId xmlns:a16="http://schemas.microsoft.com/office/drawing/2014/main" id="{159F0F75-EAAF-7F46-9781-E2216A8163C4}"/>
              </a:ext>
            </a:extLst>
          </p:cNvPr>
          <p:cNvSpPr>
            <a:spLocks noGrp="1"/>
          </p:cNvSpPr>
          <p:nvPr>
            <p:ph type="ctrTitle"/>
            <p:custDataLst>
              <p:tags r:id="rId2"/>
            </p:custDataLst>
          </p:nvPr>
        </p:nvSpPr>
        <p:spPr/>
        <p:txBody>
          <a:bodyPr/>
          <a:lstStyle/>
          <a:p>
            <a:r>
              <a:rPr lang="fr-CA" dirty="0"/>
              <a:t>Questionnaires de lombalgie existants dans la littérature</a:t>
            </a:r>
            <a:endParaRPr lang="fr-FR" dirty="0"/>
          </a:p>
        </p:txBody>
      </p:sp>
      <p:pic>
        <p:nvPicPr>
          <p:cNvPr id="4" name="Image 3">
            <a:extLst>
              <a:ext uri="{FF2B5EF4-FFF2-40B4-BE49-F238E27FC236}">
                <a16:creationId xmlns:a16="http://schemas.microsoft.com/office/drawing/2014/main" id="{3FEF417D-CE26-392F-1AAE-D845348C6EED}"/>
              </a:ext>
            </a:extLst>
          </p:cNvPr>
          <p:cNvPicPr>
            <a:picLocks noChangeAspect="1"/>
          </p:cNvPicPr>
          <p:nvPr>
            <p:custDataLst>
              <p:tags r:id="rId3"/>
            </p:custDataLst>
          </p:nvPr>
        </p:nvPicPr>
        <p:blipFill>
          <a:blip r:embed="rId7"/>
          <a:stretch>
            <a:fillRect/>
          </a:stretch>
        </p:blipFill>
        <p:spPr>
          <a:xfrm>
            <a:off x="3633384" y="875701"/>
            <a:ext cx="5522135" cy="5988138"/>
          </a:xfrm>
          <a:prstGeom prst="rect">
            <a:avLst/>
          </a:prstGeom>
        </p:spPr>
      </p:pic>
      <p:sp>
        <p:nvSpPr>
          <p:cNvPr id="5" name="Interdiction 4">
            <a:extLst>
              <a:ext uri="{FF2B5EF4-FFF2-40B4-BE49-F238E27FC236}">
                <a16:creationId xmlns:a16="http://schemas.microsoft.com/office/drawing/2014/main" id="{29F92B63-6E22-17E6-911E-69C5779D1F58}"/>
              </a:ext>
            </a:extLst>
          </p:cNvPr>
          <p:cNvSpPr/>
          <p:nvPr>
            <p:custDataLst>
              <p:tags r:id="rId4"/>
            </p:custDataLst>
          </p:nvPr>
        </p:nvSpPr>
        <p:spPr>
          <a:xfrm>
            <a:off x="1349642" y="548680"/>
            <a:ext cx="6444716" cy="5760640"/>
          </a:xfrm>
          <a:prstGeom prst="noSmoking">
            <a:avLst>
              <a:gd name="adj" fmla="val 96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3250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7FC5F3-AC5C-5F5D-9477-A3E60C3FF377}"/>
              </a:ext>
            </a:extLst>
          </p:cNvPr>
          <p:cNvSpPr>
            <a:spLocks noGrp="1"/>
          </p:cNvSpPr>
          <p:nvPr>
            <p:ph idx="1"/>
            <p:custDataLst>
              <p:tags r:id="rId1"/>
            </p:custDataLst>
          </p:nvPr>
        </p:nvSpPr>
        <p:spPr>
          <a:xfrm>
            <a:off x="457200" y="1196752"/>
            <a:ext cx="8291264" cy="3657600"/>
          </a:xfrm>
        </p:spPr>
        <p:txBody>
          <a:bodyPr/>
          <a:lstStyle/>
          <a:p>
            <a:r>
              <a:rPr lang="fr-FR" sz="2400" dirty="0"/>
              <a:t>Fiche d’évaluation clinique pour la lombalgie</a:t>
            </a:r>
          </a:p>
          <a:p>
            <a:endParaRPr lang="fr-FR" sz="2400" dirty="0"/>
          </a:p>
        </p:txBody>
      </p:sp>
      <p:sp>
        <p:nvSpPr>
          <p:cNvPr id="3" name="Titre 2">
            <a:extLst>
              <a:ext uri="{FF2B5EF4-FFF2-40B4-BE49-F238E27FC236}">
                <a16:creationId xmlns:a16="http://schemas.microsoft.com/office/drawing/2014/main" id="{159F0F75-EAAF-7F46-9781-E2216A8163C4}"/>
              </a:ext>
            </a:extLst>
          </p:cNvPr>
          <p:cNvSpPr>
            <a:spLocks noGrp="1"/>
          </p:cNvSpPr>
          <p:nvPr>
            <p:ph type="ctrTitle"/>
            <p:custDataLst>
              <p:tags r:id="rId2"/>
            </p:custDataLst>
          </p:nvPr>
        </p:nvSpPr>
        <p:spPr/>
        <p:txBody>
          <a:bodyPr/>
          <a:lstStyle/>
          <a:p>
            <a:r>
              <a:rPr lang="fr-CA" dirty="0"/>
              <a:t>Questionnaires de lombalgie existants dans la littérature</a:t>
            </a:r>
            <a:endParaRPr lang="fr-FR" dirty="0"/>
          </a:p>
        </p:txBody>
      </p:sp>
      <p:pic>
        <p:nvPicPr>
          <p:cNvPr id="5" name="Image 4">
            <a:extLst>
              <a:ext uri="{FF2B5EF4-FFF2-40B4-BE49-F238E27FC236}">
                <a16:creationId xmlns:a16="http://schemas.microsoft.com/office/drawing/2014/main" id="{B7FE0AC0-2B80-800C-3AC0-40A762F2B08B}"/>
              </a:ext>
            </a:extLst>
          </p:cNvPr>
          <p:cNvPicPr>
            <a:picLocks noChangeAspect="1"/>
          </p:cNvPicPr>
          <p:nvPr>
            <p:custDataLst>
              <p:tags r:id="rId3"/>
            </p:custDataLst>
          </p:nvPr>
        </p:nvPicPr>
        <p:blipFill rotWithShape="1">
          <a:blip r:embed="rId8"/>
          <a:srcRect l="31085" t="10779" r="33311" b="5741"/>
          <a:stretch/>
        </p:blipFill>
        <p:spPr bwMode="auto">
          <a:xfrm>
            <a:off x="927720" y="1783014"/>
            <a:ext cx="3970660" cy="5236711"/>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0639E737-1060-3E40-7EF4-9D7739546741}"/>
              </a:ext>
            </a:extLst>
          </p:cNvPr>
          <p:cNvPicPr>
            <a:picLocks noChangeAspect="1"/>
          </p:cNvPicPr>
          <p:nvPr>
            <p:custDataLst>
              <p:tags r:id="rId4"/>
            </p:custDataLst>
          </p:nvPr>
        </p:nvPicPr>
        <p:blipFill rotWithShape="1">
          <a:blip r:embed="rId9"/>
          <a:srcRect l="31525" t="12542" r="33091" b="6526"/>
          <a:stretch/>
        </p:blipFill>
        <p:spPr bwMode="auto">
          <a:xfrm>
            <a:off x="5037086" y="1805064"/>
            <a:ext cx="3927401" cy="5052936"/>
          </a:xfrm>
          <a:prstGeom prst="rect">
            <a:avLst/>
          </a:prstGeom>
          <a:ln>
            <a:noFill/>
          </a:ln>
          <a:extLst>
            <a:ext uri="{53640926-AAD7-44D8-BBD7-CCE9431645EC}">
              <a14:shadowObscured xmlns:a14="http://schemas.microsoft.com/office/drawing/2010/main"/>
            </a:ext>
          </a:extLst>
        </p:spPr>
      </p:pic>
      <p:sp>
        <p:nvSpPr>
          <p:cNvPr id="7" name="Interdiction 6">
            <a:extLst>
              <a:ext uri="{FF2B5EF4-FFF2-40B4-BE49-F238E27FC236}">
                <a16:creationId xmlns:a16="http://schemas.microsoft.com/office/drawing/2014/main" id="{8C73BC14-68AD-F834-B367-117F3129D7F3}"/>
              </a:ext>
            </a:extLst>
          </p:cNvPr>
          <p:cNvSpPr/>
          <p:nvPr>
            <p:custDataLst>
              <p:tags r:id="rId5"/>
            </p:custDataLst>
          </p:nvPr>
        </p:nvSpPr>
        <p:spPr>
          <a:xfrm>
            <a:off x="1349642" y="548680"/>
            <a:ext cx="6444716" cy="5760640"/>
          </a:xfrm>
          <a:prstGeom prst="noSmoking">
            <a:avLst>
              <a:gd name="adj" fmla="val 96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248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5"/>
          <p:cNvSpPr>
            <a:spLocks noGrp="1"/>
          </p:cNvSpPr>
          <p:nvPr>
            <p:ph idx="1"/>
            <p:custDataLst>
              <p:tags r:id="rId1"/>
            </p:custDataLst>
          </p:nvPr>
        </p:nvSpPr>
        <p:spPr bwMode="auto">
          <a:xfrm>
            <a:off x="457200" y="2133600"/>
            <a:ext cx="7139136"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endParaRPr lang="fr-FR" sz="1800" baseline="30000" dirty="0">
              <a:latin typeface="Calibri" panose="020F0502020204030204" pitchFamily="34" charset="0"/>
              <a:cs typeface="Times New Roman" panose="02020603050405020304" pitchFamily="18" charset="0"/>
            </a:endParaRP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1 : Phase préliminaire – Pertinence de l’enquête par questionnaire</a:t>
            </a: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2 : Phase de développement – Élaboration du questionnaire</a:t>
            </a: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3 : Phase opérationnelle – Application du questionnaire</a:t>
            </a:r>
          </a:p>
        </p:txBody>
      </p:sp>
      <p:sp>
        <p:nvSpPr>
          <p:cNvPr id="7" name="Sous-titre 6"/>
          <p:cNvSpPr>
            <a:spLocks noGrp="1"/>
          </p:cNvSpPr>
          <p:nvPr>
            <p:ph type="subTitle" idx="13"/>
            <p:custDataLst>
              <p:tags r:id="rId2"/>
            </p:custDataLst>
          </p:nvPr>
        </p:nvSpPr>
        <p:spPr/>
        <p:txBody>
          <a:bodyPr/>
          <a:lstStyle/>
          <a:p>
            <a:pPr>
              <a:defRPr/>
            </a:pPr>
            <a:r>
              <a:rPr lang="fr-CA" dirty="0"/>
              <a:t>Projet pilote</a:t>
            </a:r>
          </a:p>
        </p:txBody>
      </p:sp>
      <p:pic>
        <p:nvPicPr>
          <p:cNvPr id="6146" name="Picture 2" descr="See the source image">
            <a:extLst>
              <a:ext uri="{FF2B5EF4-FFF2-40B4-BE49-F238E27FC236}">
                <a16:creationId xmlns:a16="http://schemas.microsoft.com/office/drawing/2014/main" id="{04311CC9-07BD-791D-C98E-86BA5D32496F}"/>
              </a:ext>
            </a:extLst>
          </p:cNvPr>
          <p:cNvPicPr>
            <a:picLocks noChangeAspect="1" noChangeArrowheads="1"/>
          </p:cNvPicPr>
          <p:nvPr>
            <p:custDataLst>
              <p:tags r:id="rId3"/>
            </p:custDataLst>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12443" y="1844824"/>
            <a:ext cx="1341298" cy="136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9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Objectifs</a:t>
            </a:r>
          </a:p>
        </p:txBody>
      </p:sp>
      <p:sp>
        <p:nvSpPr>
          <p:cNvPr id="10243" name="Espace réservé du contenu 5"/>
          <p:cNvSpPr>
            <a:spLocks noGrp="1"/>
          </p:cNvSpPr>
          <p:nvPr>
            <p:ph idx="1"/>
            <p:custDataLst>
              <p:tags r:id="rId2"/>
            </p:custDataLst>
          </p:nvPr>
        </p:nvSpPr>
        <p:spPr bwMode="auto">
          <a:xfrm>
            <a:off x="457200" y="2204864"/>
            <a:ext cx="8382000" cy="3657600"/>
          </a:xfrm>
          <a:noFill/>
          <a:ln>
            <a:miter lim="800000"/>
            <a:headEnd/>
            <a:tailEnd/>
          </a:ln>
        </p:spPr>
        <p:txBody>
          <a:bodyPr vert="horz" wrap="square" rIns="91440" numCol="1" anchor="t" anchorCtr="0" compatLnSpc="1">
            <a:prstTxWarp prst="textNoShape">
              <a:avLst/>
            </a:prstTxWarp>
          </a:bodyPr>
          <a:lstStyle/>
          <a:p>
            <a:pPr marL="457200" indent="-457200">
              <a:lnSpc>
                <a:spcPct val="107000"/>
              </a:lnSpc>
              <a:spcAft>
                <a:spcPts val="800"/>
              </a:spcAft>
              <a:buFont typeface="+mj-lt"/>
              <a:buAutoNum type="arabicPeriod"/>
            </a:pPr>
            <a:r>
              <a:rPr lang="fr-FR" sz="2000" b="1" dirty="0">
                <a:effectLst/>
                <a:latin typeface="Calibri" panose="020F0502020204030204" pitchFamily="34" charset="0"/>
                <a:ea typeface="Calibri" panose="020F0502020204030204" pitchFamily="34" charset="0"/>
                <a:cs typeface="Times New Roman" panose="02020603050405020304" pitchFamily="18" charset="0"/>
              </a:rPr>
              <a:t>Élaborer un questionnaire pour :</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Remplacer l’anamnèse médicale de lombalgie</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Optimiser le temps de la consultation</a:t>
            </a:r>
          </a:p>
          <a:p>
            <a:pPr marL="457200" lvl="0" indent="-457200">
              <a:lnSpc>
                <a:spcPct val="107000"/>
              </a:lnSpc>
              <a:buFont typeface="+mj-lt"/>
              <a:buAutoNum type="arabicPeriod"/>
            </a:pPr>
            <a:r>
              <a:rPr lang="fr-FR" sz="2000" b="1" dirty="0">
                <a:effectLst/>
                <a:latin typeface="Calibri" panose="020F0502020204030204" pitchFamily="34" charset="0"/>
                <a:ea typeface="Calibri" panose="020F0502020204030204" pitchFamily="34" charset="0"/>
                <a:cs typeface="Times New Roman" panose="02020603050405020304" pitchFamily="18" charset="0"/>
              </a:rPr>
              <a:t>Prétester le questionnaire pour :</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Formuler des recommandations pour en améliorer la validité, la fidélité, faciliter son utilisation à grande échelle et l’analyse des données recueillies.</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Décrire les éléments qui sont perçus comme une amélioration et comme des lacunes du questionnaire</a:t>
            </a:r>
          </a:p>
          <a:p>
            <a:pPr marL="742950" lvl="1" indent="-285750">
              <a:lnSpc>
                <a:spcPct val="107000"/>
              </a:lnSpc>
              <a:spcAft>
                <a:spcPts val="800"/>
              </a:spcAft>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Évaluer la satisfaction des omnipraticiens de ce nouvel outil</a:t>
            </a:r>
          </a:p>
          <a:p>
            <a:pPr>
              <a:buFont typeface="Arial" pitchFamily="34" charset="0"/>
              <a:buChar char="•"/>
            </a:pPr>
            <a:endParaRPr lang="fr-CA" dirty="0">
              <a:latin typeface="Verdana" pitchFamily="34" charset="0"/>
            </a:endParaRPr>
          </a:p>
        </p:txBody>
      </p:sp>
      <p:sp>
        <p:nvSpPr>
          <p:cNvPr id="7" name="Sous-titre 6"/>
          <p:cNvSpPr>
            <a:spLocks noGrp="1"/>
          </p:cNvSpPr>
          <p:nvPr>
            <p:ph type="subTitle" idx="13"/>
            <p:custDataLst>
              <p:tags r:id="rId3"/>
            </p:custDataLst>
          </p:nvPr>
        </p:nvSpPr>
        <p:spPr>
          <a:xfrm>
            <a:off x="304800" y="1073150"/>
            <a:ext cx="8534400" cy="641350"/>
          </a:xfrm>
        </p:spPr>
        <p:txBody>
          <a:bodyPr/>
          <a:lstStyle/>
          <a:p>
            <a:pPr>
              <a:defRPr/>
            </a:pPr>
            <a:r>
              <a:rPr lang="fr-CA" sz="2400" dirty="0">
                <a:effectLst/>
                <a:latin typeface="Times New Roman" panose="02020603050405020304" pitchFamily="18" charset="0"/>
                <a:ea typeface="Times New Roman" panose="02020603050405020304" pitchFamily="18" charset="0"/>
              </a:rPr>
              <a:t>Ce projet vise à optimiser la rencontre par le biais d’un questionnaire d’autoévaluation à remplir par le patient </a:t>
            </a:r>
            <a:r>
              <a:rPr lang="fr-CA" sz="2400" dirty="0" err="1">
                <a:effectLst/>
                <a:latin typeface="Times New Roman" panose="02020603050405020304" pitchFamily="18" charset="0"/>
                <a:ea typeface="Times New Roman" panose="02020603050405020304" pitchFamily="18" charset="0"/>
              </a:rPr>
              <a:t>prérencontre</a:t>
            </a:r>
            <a:r>
              <a:rPr lang="fr-CA" sz="2400" dirty="0">
                <a:effectLst/>
                <a:latin typeface="Times New Roman" panose="02020603050405020304" pitchFamily="18" charset="0"/>
                <a:ea typeface="Times New Roman" panose="02020603050405020304" pitchFamily="18" charset="0"/>
              </a:rPr>
              <a:t> médicale. </a:t>
            </a:r>
          </a:p>
        </p:txBody>
      </p:sp>
      <p:sp>
        <p:nvSpPr>
          <p:cNvPr id="3" name="Flèche : gauche 2">
            <a:extLst>
              <a:ext uri="{FF2B5EF4-FFF2-40B4-BE49-F238E27FC236}">
                <a16:creationId xmlns:a16="http://schemas.microsoft.com/office/drawing/2014/main" id="{3251F5A3-0DDE-E9C6-254F-86A2F60C5AA0}"/>
              </a:ext>
            </a:extLst>
          </p:cNvPr>
          <p:cNvSpPr/>
          <p:nvPr>
            <p:custDataLst>
              <p:tags r:id="rId4"/>
            </p:custDataLst>
          </p:nvPr>
        </p:nvSpPr>
        <p:spPr>
          <a:xfrm>
            <a:off x="6539609" y="2458933"/>
            <a:ext cx="1224136" cy="8640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2190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Recension des écrits</a:t>
            </a:r>
          </a:p>
        </p:txBody>
      </p:sp>
      <p:sp>
        <p:nvSpPr>
          <p:cNvPr id="10243" name="Espace réservé du contenu 5"/>
          <p:cNvSpPr>
            <a:spLocks noGrp="1"/>
          </p:cNvSpPr>
          <p:nvPr>
            <p:ph idx="1"/>
            <p:custDataLst>
              <p:tags r:id="rId2"/>
            </p:custDataLst>
          </p:nvPr>
        </p:nvSpPr>
        <p:spPr bwMode="auto">
          <a:xfrm>
            <a:off x="539552" y="3000911"/>
            <a:ext cx="8299648" cy="3388867"/>
          </a:xfrm>
          <a:noFill/>
          <a:ln>
            <a:miter lim="800000"/>
            <a:headEnd/>
            <a:tailEnd/>
          </a:ln>
        </p:spPr>
        <p:txBody>
          <a:bodyPr vert="horz" wrap="square" rIns="91440" numCol="1" anchor="t" anchorCtr="0" compatLnSpc="1">
            <a:prstTxWarp prst="textNoShape">
              <a:avLst/>
            </a:prstTxWarp>
          </a:bodyPr>
          <a:lstStyle/>
          <a:p>
            <a:pPr marL="0" indent="0">
              <a:lnSpc>
                <a:spcPct val="107000"/>
              </a:lnSpc>
              <a:spcBef>
                <a:spcPts val="200"/>
              </a:spcBef>
              <a:buNone/>
            </a:pPr>
            <a:r>
              <a:rPr lang="fr-FR" sz="2400" u="sng" dirty="0">
                <a:effectLst/>
                <a:latin typeface="Calibri" panose="020F0502020204030204" pitchFamily="34" charset="0"/>
                <a:ea typeface="Times New Roman" panose="02020603050405020304" pitchFamily="18" charset="0"/>
                <a:cs typeface="Times New Roman" panose="02020603050405020304" pitchFamily="18" charset="0"/>
              </a:rPr>
              <a:t>Critères de sélection</a:t>
            </a:r>
          </a:p>
          <a:p>
            <a:pPr marL="685800">
              <a:lnSpc>
                <a:spcPct val="107000"/>
              </a:lnSpc>
              <a:spcAft>
                <a:spcPts val="800"/>
              </a:spcAft>
            </a:pPr>
            <a:r>
              <a:rPr lang="fr-FR" sz="2400" dirty="0">
                <a:effectLst/>
                <a:latin typeface="Calibri" panose="020F0502020204030204" pitchFamily="34" charset="0"/>
                <a:ea typeface="Calibri" panose="020F0502020204030204" pitchFamily="34" charset="0"/>
                <a:cs typeface="Segoe UI" panose="020B0502040204020203" pitchFamily="34" charset="0"/>
              </a:rPr>
              <a:t>Toutes les études portant sur un questionnaire de lombalgie </a:t>
            </a:r>
          </a:p>
          <a:p>
            <a:pPr marL="685800">
              <a:lnSpc>
                <a:spcPct val="107000"/>
              </a:lnSpc>
              <a:spcAft>
                <a:spcPts val="800"/>
              </a:spcAft>
            </a:pPr>
            <a:r>
              <a:rPr lang="fr-FR" sz="2400" dirty="0">
                <a:effectLst/>
                <a:latin typeface="Calibri" panose="020F0502020204030204" pitchFamily="34" charset="0"/>
                <a:ea typeface="Calibri" panose="020F0502020204030204" pitchFamily="34" charset="0"/>
                <a:cs typeface="Segoe UI" panose="020B0502040204020203" pitchFamily="34" charset="0"/>
              </a:rPr>
              <a:t>Les études publiées avant 2000, dont la langue était autre que l’anglais ou le français et ne comportant pas de variables sur l’anamnèse médicale en lombalgie et les facteurs d’exploration de la perception du patient en lombalgie ont été exclues. </a:t>
            </a:r>
            <a:endParaRPr lang="fr-CA" sz="2000" dirty="0">
              <a:cs typeface="Segoe UI" panose="020B0502040204020203" pitchFamily="34" charset="0"/>
            </a:endParaRPr>
          </a:p>
          <a:p>
            <a:pPr marL="685800">
              <a:lnSpc>
                <a:spcPct val="107000"/>
              </a:lnSpc>
              <a:spcAft>
                <a:spcPts val="800"/>
              </a:spcAft>
            </a:pPr>
            <a:r>
              <a:rPr lang="fr-FR" sz="2400" dirty="0">
                <a:latin typeface="Calibri" panose="020F0502020204030204" pitchFamily="34" charset="0"/>
                <a:ea typeface="Calibri" panose="020F0502020204030204" pitchFamily="34" charset="0"/>
                <a:cs typeface="Segoe UI" panose="020B0502040204020203" pitchFamily="34" charset="0"/>
              </a:rPr>
              <a:t>Représentation de</a:t>
            </a:r>
            <a:r>
              <a:rPr lang="fr-FR" sz="2400" dirty="0">
                <a:effectLst/>
                <a:latin typeface="Calibri" panose="020F0502020204030204" pitchFamily="34" charset="0"/>
                <a:ea typeface="Calibri" panose="020F0502020204030204" pitchFamily="34" charset="0"/>
                <a:cs typeface="Segoe UI" panose="020B0502040204020203" pitchFamily="34" charset="0"/>
              </a:rPr>
              <a:t> la population québécoise.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Char char="•"/>
            </a:pPr>
            <a:endParaRPr lang="fr-CA" dirty="0">
              <a:latin typeface="Verdana" pitchFamily="34" charset="0"/>
            </a:endParaRPr>
          </a:p>
        </p:txBody>
      </p:sp>
      <p:graphicFrame>
        <p:nvGraphicFramePr>
          <p:cNvPr id="4" name="Tableau 3">
            <a:extLst>
              <a:ext uri="{FF2B5EF4-FFF2-40B4-BE49-F238E27FC236}">
                <a16:creationId xmlns:a16="http://schemas.microsoft.com/office/drawing/2014/main" id="{57B85846-B0CB-A313-A857-AB64C99622DA}"/>
              </a:ext>
            </a:extLst>
          </p:cNvPr>
          <p:cNvGraphicFramePr>
            <a:graphicFrameLocks noGrp="1"/>
          </p:cNvGraphicFramePr>
          <p:nvPr>
            <p:custDataLst>
              <p:tags r:id="rId3"/>
            </p:custDataLst>
            <p:extLst>
              <p:ext uri="{D42A27DB-BD31-4B8C-83A1-F6EECF244321}">
                <p14:modId xmlns:p14="http://schemas.microsoft.com/office/powerpoint/2010/main" val="3952132877"/>
              </p:ext>
            </p:extLst>
          </p:nvPr>
        </p:nvGraphicFramePr>
        <p:xfrm>
          <a:off x="1259632" y="1142407"/>
          <a:ext cx="6696744" cy="1802885"/>
        </p:xfrm>
        <a:graphic>
          <a:graphicData uri="http://schemas.openxmlformats.org/drawingml/2006/table">
            <a:tbl>
              <a:tblPr firstRow="1" firstCol="1" bandRow="1">
                <a:tableStyleId>{5940675A-B579-460E-94D1-54222C63F5DA}</a:tableStyleId>
              </a:tblPr>
              <a:tblGrid>
                <a:gridCol w="1507543">
                  <a:extLst>
                    <a:ext uri="{9D8B030D-6E8A-4147-A177-3AD203B41FA5}">
                      <a16:colId xmlns:a16="http://schemas.microsoft.com/office/drawing/2014/main" val="4217548413"/>
                    </a:ext>
                  </a:extLst>
                </a:gridCol>
                <a:gridCol w="2350364">
                  <a:extLst>
                    <a:ext uri="{9D8B030D-6E8A-4147-A177-3AD203B41FA5}">
                      <a16:colId xmlns:a16="http://schemas.microsoft.com/office/drawing/2014/main" val="2645612421"/>
                    </a:ext>
                  </a:extLst>
                </a:gridCol>
                <a:gridCol w="2838837">
                  <a:extLst>
                    <a:ext uri="{9D8B030D-6E8A-4147-A177-3AD203B41FA5}">
                      <a16:colId xmlns:a16="http://schemas.microsoft.com/office/drawing/2014/main" val="2536008757"/>
                    </a:ext>
                  </a:extLst>
                </a:gridCol>
              </a:tblGrid>
              <a:tr h="527799">
                <a:tc>
                  <a:txBody>
                    <a:bodyPr/>
                    <a:lstStyle/>
                    <a:p>
                      <a:pPr algn="ctr">
                        <a:lnSpc>
                          <a:spcPct val="107000"/>
                        </a:lnSpc>
                        <a:spcAft>
                          <a:spcPts val="800"/>
                        </a:spcAft>
                      </a:pPr>
                      <a:r>
                        <a:rPr lang="fr-FR" sz="1800">
                          <a:effectLst/>
                        </a:rPr>
                        <a:t>Bases de données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a:effectLst/>
                        </a:rPr>
                        <a:t>Date de la recherche effectuée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a:effectLst/>
                        </a:rPr>
                        <a:t>Termes de recherche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2131502"/>
                  </a:ext>
                </a:extLst>
              </a:tr>
              <a:tr h="527799">
                <a:tc>
                  <a:txBody>
                    <a:bodyPr/>
                    <a:lstStyle/>
                    <a:p>
                      <a:pPr algn="l">
                        <a:lnSpc>
                          <a:spcPct val="107000"/>
                        </a:lnSpc>
                        <a:spcAft>
                          <a:spcPts val="800"/>
                        </a:spcAft>
                      </a:pPr>
                      <a:r>
                        <a:rPr lang="fr-FR" sz="1800">
                          <a:effectLst/>
                        </a:rPr>
                        <a:t>Médecins du Québec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fr-FR" sz="1800">
                          <a:effectLst/>
                        </a:rPr>
                        <a:t>19 février 2022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fr-FR" sz="1800" dirty="0">
                          <a:effectLst/>
                        </a:rPr>
                        <a:t>Lombalgie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552832"/>
                  </a:ext>
                </a:extLst>
              </a:tr>
              <a:tr h="654931">
                <a:tc>
                  <a:txBody>
                    <a:bodyPr/>
                    <a:lstStyle/>
                    <a:p>
                      <a:pPr algn="l">
                        <a:lnSpc>
                          <a:spcPct val="107000"/>
                        </a:lnSpc>
                        <a:spcAft>
                          <a:spcPts val="800"/>
                        </a:spcAft>
                      </a:pPr>
                      <a:r>
                        <a:rPr lang="fr-FR" sz="1800">
                          <a:effectLst/>
                        </a:rPr>
                        <a:t>Google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fr-FR" sz="1800">
                          <a:effectLst/>
                        </a:rPr>
                        <a:t>30 avril 2022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fr-FR" sz="1800" dirty="0">
                          <a:effectLst/>
                        </a:rPr>
                        <a:t>Anamnèse médicale de lombalgie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8096705"/>
                  </a:ext>
                </a:extLst>
              </a:tr>
            </a:tbl>
          </a:graphicData>
        </a:graphic>
      </p:graphicFrame>
    </p:spTree>
    <p:extLst>
      <p:ext uri="{BB962C8B-B14F-4D97-AF65-F5344CB8AC3E}">
        <p14:creationId xmlns:p14="http://schemas.microsoft.com/office/powerpoint/2010/main" val="269742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Recension des écrits</a:t>
            </a:r>
          </a:p>
        </p:txBody>
      </p:sp>
      <p:pic>
        <p:nvPicPr>
          <p:cNvPr id="6" name="Image 5">
            <a:extLst>
              <a:ext uri="{FF2B5EF4-FFF2-40B4-BE49-F238E27FC236}">
                <a16:creationId xmlns:a16="http://schemas.microsoft.com/office/drawing/2014/main" id="{DE01E304-2478-CC3B-7008-0AAE11E8AADE}"/>
              </a:ext>
            </a:extLst>
          </p:cNvPr>
          <p:cNvPicPr>
            <a:picLocks noChangeAspect="1"/>
          </p:cNvPicPr>
          <p:nvPr>
            <p:custDataLst>
              <p:tags r:id="rId2"/>
            </p:custDataLst>
          </p:nvPr>
        </p:nvPicPr>
        <p:blipFill>
          <a:blip r:embed="rId5"/>
          <a:stretch>
            <a:fillRect/>
          </a:stretch>
        </p:blipFill>
        <p:spPr>
          <a:xfrm>
            <a:off x="467543" y="908720"/>
            <a:ext cx="7520067" cy="5644480"/>
          </a:xfrm>
          <a:prstGeom prst="rect">
            <a:avLst/>
          </a:prstGeom>
        </p:spPr>
      </p:pic>
    </p:spTree>
    <p:extLst>
      <p:ext uri="{BB962C8B-B14F-4D97-AF65-F5344CB8AC3E}">
        <p14:creationId xmlns:p14="http://schemas.microsoft.com/office/powerpoint/2010/main" val="255057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287CE20-C69D-6421-B451-7D75A2D93404}"/>
              </a:ext>
            </a:extLst>
          </p:cNvPr>
          <p:cNvSpPr>
            <a:spLocks noGrp="1"/>
          </p:cNvSpPr>
          <p:nvPr>
            <p:ph type="ctrTitle"/>
            <p:custDataLst>
              <p:tags r:id="rId1"/>
            </p:custDataLst>
          </p:nvPr>
        </p:nvSpPr>
        <p:spPr>
          <a:xfrm>
            <a:off x="304800" y="304800"/>
            <a:ext cx="8534400" cy="990601"/>
          </a:xfrm>
        </p:spPr>
        <p:txBody>
          <a:bodyPr anchor="t">
            <a:normAutofit/>
          </a:bodyPr>
          <a:lstStyle/>
          <a:p>
            <a:r>
              <a:rPr lang="fr-FR" dirty="0">
                <a:effectLst/>
              </a:rPr>
              <a:t>Synthèse qualitative des </a:t>
            </a:r>
            <a:r>
              <a:rPr lang="fr-FR">
                <a:effectLst/>
              </a:rPr>
              <a:t>études répondant </a:t>
            </a:r>
            <a:r>
              <a:rPr lang="fr-FR" dirty="0">
                <a:effectLst/>
              </a:rPr>
              <a:t>aux critères d’admissibilité</a:t>
            </a:r>
            <a:endParaRPr lang="fr-FR" dirty="0"/>
          </a:p>
        </p:txBody>
      </p:sp>
      <p:graphicFrame>
        <p:nvGraphicFramePr>
          <p:cNvPr id="7" name="Tableau 6">
            <a:extLst>
              <a:ext uri="{FF2B5EF4-FFF2-40B4-BE49-F238E27FC236}">
                <a16:creationId xmlns:a16="http://schemas.microsoft.com/office/drawing/2014/main" id="{050A580F-7812-0077-D852-4C55867DB390}"/>
              </a:ext>
            </a:extLst>
          </p:cNvPr>
          <p:cNvGraphicFramePr>
            <a:graphicFrameLocks noGrp="1"/>
          </p:cNvGraphicFramePr>
          <p:nvPr>
            <p:custDataLst>
              <p:tags r:id="rId2"/>
            </p:custDataLst>
            <p:extLst>
              <p:ext uri="{D42A27DB-BD31-4B8C-83A1-F6EECF244321}">
                <p14:modId xmlns:p14="http://schemas.microsoft.com/office/powerpoint/2010/main" val="4070721713"/>
              </p:ext>
            </p:extLst>
          </p:nvPr>
        </p:nvGraphicFramePr>
        <p:xfrm>
          <a:off x="179512" y="1124744"/>
          <a:ext cx="8534403" cy="6791550"/>
        </p:xfrm>
        <a:graphic>
          <a:graphicData uri="http://schemas.openxmlformats.org/drawingml/2006/table">
            <a:tbl>
              <a:tblPr firstRow="1" firstCol="1" bandRow="1"/>
              <a:tblGrid>
                <a:gridCol w="758977">
                  <a:extLst>
                    <a:ext uri="{9D8B030D-6E8A-4147-A177-3AD203B41FA5}">
                      <a16:colId xmlns:a16="http://schemas.microsoft.com/office/drawing/2014/main" val="333919359"/>
                    </a:ext>
                  </a:extLst>
                </a:gridCol>
                <a:gridCol w="699911">
                  <a:extLst>
                    <a:ext uri="{9D8B030D-6E8A-4147-A177-3AD203B41FA5}">
                      <a16:colId xmlns:a16="http://schemas.microsoft.com/office/drawing/2014/main" val="3388759681"/>
                    </a:ext>
                  </a:extLst>
                </a:gridCol>
                <a:gridCol w="3168352">
                  <a:extLst>
                    <a:ext uri="{9D8B030D-6E8A-4147-A177-3AD203B41FA5}">
                      <a16:colId xmlns:a16="http://schemas.microsoft.com/office/drawing/2014/main" val="2376678532"/>
                    </a:ext>
                  </a:extLst>
                </a:gridCol>
                <a:gridCol w="2736304">
                  <a:extLst>
                    <a:ext uri="{9D8B030D-6E8A-4147-A177-3AD203B41FA5}">
                      <a16:colId xmlns:a16="http://schemas.microsoft.com/office/drawing/2014/main" val="3506939132"/>
                    </a:ext>
                  </a:extLst>
                </a:gridCol>
                <a:gridCol w="1170859">
                  <a:extLst>
                    <a:ext uri="{9D8B030D-6E8A-4147-A177-3AD203B41FA5}">
                      <a16:colId xmlns:a16="http://schemas.microsoft.com/office/drawing/2014/main" val="3606623436"/>
                    </a:ext>
                  </a:extLst>
                </a:gridCol>
              </a:tblGrid>
              <a:tr h="175960">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Calibri" panose="020F0502020204030204" pitchFamily="34" charset="0"/>
                        </a:rPr>
                        <a:t>Premier auteur</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Calibri" panose="020F0502020204030204" pitchFamily="34" charset="0"/>
                        </a:rPr>
                        <a:t>Année de publication</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Variables liées à l’anamnèse médicale</a:t>
                      </a:r>
                      <a:endParaRPr lang="fr-FR" sz="1100" b="0" i="0" u="none" strike="noStrike" dirty="0">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Variables liées à la perception du patient</a:t>
                      </a:r>
                      <a:endParaRPr lang="fr-FR" sz="1100" b="0" i="0" u="none" strike="noStrike" dirty="0">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Questionnaires proposés</a:t>
                      </a:r>
                      <a:endParaRPr lang="fr-FR" sz="1100" b="0" i="0" u="none" strike="noStrike" dirty="0">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040590"/>
                  </a:ext>
                </a:extLst>
              </a:tr>
              <a:tr h="239883">
                <a:tc gridSpan="5">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Calibri" panose="020F0502020204030204" pitchFamily="34" charset="0"/>
                        </a:rPr>
                        <a:t>Le médecin du Québec</a:t>
                      </a:r>
                      <a:endParaRPr lang="fr-FR" sz="1100" b="0" i="0" u="none" strike="noStrike">
                        <a:effectLst/>
                        <a:latin typeface="Arial" panose="020B0604020202020204" pitchFamily="34" charset="0"/>
                      </a:endParaRPr>
                    </a:p>
                  </a:txBody>
                  <a:tcPr marL="61637" marR="61637" marT="30819" marB="308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l" fontAlgn="t">
                        <a:lnSpc>
                          <a:spcPct val="107000"/>
                        </a:lnSpc>
                        <a:spcBef>
                          <a:spcPts val="0"/>
                        </a:spcBef>
                        <a:spcAft>
                          <a:spcPts val="800"/>
                        </a:spcAft>
                      </a:pPr>
                      <a:endParaRPr lang="fr-FR" sz="1100" b="0" i="0" u="none" strike="noStrike">
                        <a:effectLst/>
                        <a:latin typeface="Arial" panose="020B0604020202020204" pitchFamily="34" charset="0"/>
                      </a:endParaRPr>
                    </a:p>
                  </a:txBody>
                  <a:tcPr marL="61637" marR="61637" marT="30819" marB="308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471004"/>
                  </a:ext>
                </a:extLst>
              </a:tr>
              <a:tr h="395227">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Rossignol M</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2008</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Type de lombalgie</a:t>
                      </a:r>
                      <a:endParaRPr lang="fr-FR" sz="1100" b="0" i="0" u="none" strike="noStrike">
                        <a:effectLst/>
                        <a:latin typeface="Arial" panose="020B0604020202020204" pitchFamily="34" charset="0"/>
                      </a:endParaRPr>
                    </a:p>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Signe d’alarme</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Obstacles cliniques, psychosociaux et liés au travail </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354296"/>
                  </a:ext>
                </a:extLst>
              </a:tr>
              <a:tr h="395227">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Morand C</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2008</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Diagnostic différentiel de la lombalgie</a:t>
                      </a:r>
                      <a:endParaRPr lang="fr-FR" sz="1100" b="0" i="0" u="none" strike="noStrike">
                        <a:effectLst/>
                        <a:latin typeface="Arial" panose="020B0604020202020204" pitchFamily="34" charset="0"/>
                      </a:endParaRPr>
                    </a:p>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Signes d’alerte</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Facteurs de risques psychosociaux (travail, comportement, croyances, facteurs psychologiques)</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175643"/>
                  </a:ext>
                </a:extLst>
              </a:tr>
              <a:tr h="455929">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Neveu A</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2003</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Facteurs pronostiques selon le modèle biopsychosocial</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Incapacité fonctionnelle, perception liée à son état de santé général , récupération, craintes, perception de l’évaluation juste du médecin, risque de perte emploi, satisfaction travail</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Questionnaire du Pr Kopec</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81283"/>
                  </a:ext>
                </a:extLst>
              </a:tr>
              <a:tr h="595913">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Tinawi S</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2003</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Âge, profession, activités sportives et forme physique, antécédents médico-chirurgicaux, douleur (mécanisme, caractère, origine, trajet, horaire, échelle visuelle, posture, existence de signes neurologiques, signes d’alerte)</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Perception sur son état et de son potentiel de récupération, sur ses craintes, sur les séquelles de son affection en termes d’employabilité et d’indépendance fonctionnelle, ainsi que sur son état psychologique.</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719986"/>
                  </a:ext>
                </a:extLst>
              </a:tr>
              <a:tr h="1454402">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Vachon I</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2018</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Facteurs pronostiques de la lombalgie : aspects psychosociaux de la santé et du travail et aspects économiques</a:t>
                      </a:r>
                      <a:endParaRPr lang="fr-FR" sz="1100" b="0" i="0" u="none" strike="noStrike" dirty="0">
                        <a:effectLst/>
                        <a:latin typeface="Arial" panose="020B0604020202020204" pitchFamily="34" charset="0"/>
                      </a:endParaRPr>
                    </a:p>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Habitudes de vie, physiothérapie, surplus de poids, pratique d’activité physiques</a:t>
                      </a:r>
                      <a:endParaRPr lang="fr-FR" sz="1100" b="0" i="0" u="none" strike="noStrike" dirty="0">
                        <a:effectLst/>
                        <a:latin typeface="Arial" panose="020B0604020202020204" pitchFamily="34" charset="0"/>
                      </a:endParaRPr>
                    </a:p>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douleur chronique soit l’intensité de la douleur, la capacité physique du patient, le fonctionnement émotionnel (mesure de la dépression et de l’anxiété), l’appréciation globale du traitement et la satisfaction du patient, les symptômes et les effets indésirables, l’observance du traitement.</a:t>
                      </a:r>
                      <a:endParaRPr lang="fr-FR" sz="1100" b="0" i="0" u="none" strike="noStrike" dirty="0">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Craintes du patient à bouger, l’appréciation globale du traitement et la satisfaction du patient, irritabilité, retour au travail</a:t>
                      </a:r>
                      <a:endParaRPr lang="fr-FR" sz="1100" b="0" i="0" u="none" strike="noStrike" dirty="0">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009536"/>
                  </a:ext>
                </a:extLst>
              </a:tr>
              <a:tr h="395227">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Aubin R</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a:effectLst/>
                          <a:latin typeface="Calibri" panose="020F0502020204030204" pitchFamily="34" charset="0"/>
                          <a:ea typeface="Calibri" panose="020F0502020204030204" pitchFamily="34" charset="0"/>
                          <a:cs typeface="Times New Roman" panose="02020603050405020304" pitchFamily="18" charset="0"/>
                        </a:rPr>
                        <a:t>2014</a:t>
                      </a:r>
                      <a:endParaRPr lang="fr-FR" sz="1100" b="0" i="0" u="none" strike="noStrike">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N/A</a:t>
                      </a:r>
                      <a:endParaRPr lang="fr-FR" sz="1100" b="0" i="0" u="none" strike="noStrike" dirty="0">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N/A</a:t>
                      </a:r>
                      <a:endParaRPr lang="fr-FR" sz="1100" b="0" i="0" u="none" strike="noStrike" dirty="0">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fr-FR"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PEG, SBST, ODI, FABQ</a:t>
                      </a:r>
                      <a:endParaRPr lang="fr-FR" sz="1100" b="0" i="0" u="none" strike="noStrike" dirty="0">
                        <a:effectLst/>
                        <a:latin typeface="Arial" panose="020B0604020202020204" pitchFamily="34" charset="0"/>
                      </a:endParaRPr>
                    </a:p>
                    <a:p>
                      <a:pPr algn="l" fontAlgn="t">
                        <a:lnSpc>
                          <a:spcPct val="107000"/>
                        </a:lnSpc>
                        <a:spcBef>
                          <a:spcPts val="0"/>
                        </a:spcBef>
                        <a:spcAft>
                          <a:spcPts val="800"/>
                        </a:spcAft>
                      </a:pPr>
                      <a:r>
                        <a:rPr lang="fr-FR" sz="1100" b="0" i="1" u="none" strike="noStrike" dirty="0">
                          <a:effectLst/>
                          <a:latin typeface="Calibri" panose="020F0502020204030204" pitchFamily="34" charset="0"/>
                          <a:ea typeface="Calibri" panose="020F0502020204030204" pitchFamily="34" charset="0"/>
                          <a:cs typeface="Times New Roman" panose="02020603050405020304" pitchFamily="18" charset="0"/>
                        </a:rPr>
                        <a:t> Roland-Morris </a:t>
                      </a:r>
                      <a:r>
                        <a:rPr lang="fr-FR" sz="11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Disability</a:t>
                      </a:r>
                      <a:r>
                        <a:rPr lang="fr-FR" sz="1100" b="0" i="1" u="none" strike="noStrike" dirty="0">
                          <a:effectLst/>
                          <a:latin typeface="Calibri" panose="020F0502020204030204" pitchFamily="34" charset="0"/>
                          <a:ea typeface="Calibri" panose="020F0502020204030204" pitchFamily="34" charset="0"/>
                          <a:cs typeface="Times New Roman" panose="02020603050405020304" pitchFamily="18" charset="0"/>
                        </a:rPr>
                        <a:t> Questionnaire</a:t>
                      </a:r>
                      <a:endParaRPr lang="fr-FR" sz="1100" b="0" i="0" u="none" strike="noStrike" dirty="0">
                        <a:effectLst/>
                        <a:latin typeface="Arial" panose="020B0604020202020204" pitchFamily="34" charset="0"/>
                      </a:endParaRPr>
                    </a:p>
                  </a:txBody>
                  <a:tcPr marL="46228" marR="46228"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331302"/>
                  </a:ext>
                </a:extLst>
              </a:tr>
            </a:tbl>
          </a:graphicData>
        </a:graphic>
      </p:graphicFrame>
    </p:spTree>
    <p:extLst>
      <p:ext uri="{BB962C8B-B14F-4D97-AF65-F5344CB8AC3E}">
        <p14:creationId xmlns:p14="http://schemas.microsoft.com/office/powerpoint/2010/main" val="335708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EE2718B-8404-BA3E-1E8A-2DB7EEB26F77}"/>
              </a:ext>
            </a:extLst>
          </p:cNvPr>
          <p:cNvSpPr>
            <a:spLocks noGrp="1"/>
          </p:cNvSpPr>
          <p:nvPr>
            <p:ph type="ctrTitle"/>
            <p:custDataLst>
              <p:tags r:id="rId1"/>
            </p:custDataLst>
          </p:nvPr>
        </p:nvSpPr>
        <p:spPr/>
        <p:txBody>
          <a:bodyPr/>
          <a:lstStyle/>
          <a:p>
            <a:r>
              <a:rPr lang="en-CA" dirty="0" err="1"/>
              <a:t>résultats</a:t>
            </a:r>
            <a:br>
              <a:rPr lang="en-CA" dirty="0"/>
            </a:br>
            <a:endParaRPr lang="fr-FR" dirty="0"/>
          </a:p>
        </p:txBody>
      </p:sp>
      <p:graphicFrame>
        <p:nvGraphicFramePr>
          <p:cNvPr id="6" name="Graphique 5">
            <a:extLst>
              <a:ext uri="{FF2B5EF4-FFF2-40B4-BE49-F238E27FC236}">
                <a16:creationId xmlns:a16="http://schemas.microsoft.com/office/drawing/2014/main" id="{F9743407-3031-DA2F-BB6E-BE31C7477B02}"/>
              </a:ext>
            </a:extLst>
          </p:cNvPr>
          <p:cNvGraphicFramePr/>
          <p:nvPr>
            <p:custDataLst>
              <p:tags r:id="rId2"/>
            </p:custDataLst>
            <p:extLst>
              <p:ext uri="{D42A27DB-BD31-4B8C-83A1-F6EECF244321}">
                <p14:modId xmlns:p14="http://schemas.microsoft.com/office/powerpoint/2010/main" val="3569503723"/>
              </p:ext>
            </p:extLst>
          </p:nvPr>
        </p:nvGraphicFramePr>
        <p:xfrm>
          <a:off x="179512" y="836712"/>
          <a:ext cx="8784975" cy="59046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097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EE2718B-8404-BA3E-1E8A-2DB7EEB26F77}"/>
              </a:ext>
            </a:extLst>
          </p:cNvPr>
          <p:cNvSpPr>
            <a:spLocks noGrp="1"/>
          </p:cNvSpPr>
          <p:nvPr>
            <p:ph type="ctrTitle"/>
            <p:custDataLst>
              <p:tags r:id="rId1"/>
            </p:custDataLst>
          </p:nvPr>
        </p:nvSpPr>
        <p:spPr/>
        <p:txBody>
          <a:bodyPr/>
          <a:lstStyle/>
          <a:p>
            <a:r>
              <a:rPr lang="en-CA" dirty="0" err="1"/>
              <a:t>résultats</a:t>
            </a:r>
            <a:br>
              <a:rPr lang="en-CA" dirty="0"/>
            </a:br>
            <a:endParaRPr lang="fr-FR" dirty="0"/>
          </a:p>
        </p:txBody>
      </p:sp>
      <p:graphicFrame>
        <p:nvGraphicFramePr>
          <p:cNvPr id="5" name="Graphique 4">
            <a:extLst>
              <a:ext uri="{FF2B5EF4-FFF2-40B4-BE49-F238E27FC236}">
                <a16:creationId xmlns:a16="http://schemas.microsoft.com/office/drawing/2014/main" id="{CCA86453-DFD8-0668-98FE-CE09D1C9D5E1}"/>
              </a:ext>
            </a:extLst>
          </p:cNvPr>
          <p:cNvGraphicFramePr/>
          <p:nvPr>
            <p:custDataLst>
              <p:tags r:id="rId2"/>
            </p:custDataLst>
            <p:extLst>
              <p:ext uri="{D42A27DB-BD31-4B8C-83A1-F6EECF244321}">
                <p14:modId xmlns:p14="http://schemas.microsoft.com/office/powerpoint/2010/main" val="2428121364"/>
              </p:ext>
            </p:extLst>
          </p:nvPr>
        </p:nvGraphicFramePr>
        <p:xfrm>
          <a:off x="827584" y="1016732"/>
          <a:ext cx="7920880" cy="55364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062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Conflit d’intérêts</a:t>
            </a:r>
          </a:p>
        </p:txBody>
      </p:sp>
      <p:sp>
        <p:nvSpPr>
          <p:cNvPr id="7" name="Sous-titre 6"/>
          <p:cNvSpPr>
            <a:spLocks noGrp="1"/>
          </p:cNvSpPr>
          <p:nvPr>
            <p:ph type="subTitle" idx="13"/>
            <p:custDataLst>
              <p:tags r:id="rId2"/>
            </p:custDataLst>
          </p:nvPr>
        </p:nvSpPr>
        <p:spPr/>
        <p:txBody>
          <a:bodyPr/>
          <a:lstStyle/>
          <a:p>
            <a:pPr>
              <a:defRPr/>
            </a:pPr>
            <a:r>
              <a:rPr lang="fr-CA" dirty="0"/>
              <a:t>Outil questionnaire EN spécialité du rachis</a:t>
            </a:r>
          </a:p>
        </p:txBody>
      </p:sp>
      <p:pic>
        <p:nvPicPr>
          <p:cNvPr id="6" name="Espace réservé du contenu 5">
            <a:extLst>
              <a:ext uri="{FF2B5EF4-FFF2-40B4-BE49-F238E27FC236}">
                <a16:creationId xmlns:a16="http://schemas.microsoft.com/office/drawing/2014/main" id="{490B9511-E932-ECFF-4744-AE09F9CF6E32}"/>
              </a:ext>
            </a:extLst>
          </p:cNvPr>
          <p:cNvPicPr>
            <a:picLocks noGrp="1" noChangeAspect="1"/>
          </p:cNvPicPr>
          <p:nvPr>
            <p:ph idx="1"/>
            <p:custDataLst>
              <p:tags r:id="rId3"/>
            </p:custDataLst>
          </p:nvPr>
        </p:nvPicPr>
        <p:blipFill>
          <a:blip r:embed="rId6"/>
          <a:stretch>
            <a:fillRect/>
          </a:stretch>
        </p:blipFill>
        <p:spPr>
          <a:xfrm>
            <a:off x="1619672" y="2204864"/>
            <a:ext cx="2857500" cy="752475"/>
          </a:xfrm>
          <a:prstGeom prst="rect">
            <a:avLst/>
          </a:prstGeom>
        </p:spPr>
      </p:pic>
      <p:pic>
        <p:nvPicPr>
          <p:cNvPr id="8" name="Image 7">
            <a:extLst>
              <a:ext uri="{FF2B5EF4-FFF2-40B4-BE49-F238E27FC236}">
                <a16:creationId xmlns:a16="http://schemas.microsoft.com/office/drawing/2014/main" id="{301746A2-29B8-1131-52D0-C91008C63254}"/>
              </a:ext>
            </a:extLst>
          </p:cNvPr>
          <p:cNvPicPr>
            <a:picLocks noChangeAspect="1"/>
          </p:cNvPicPr>
          <p:nvPr>
            <p:custDataLst>
              <p:tags r:id="rId4"/>
            </p:custDataLst>
          </p:nvPr>
        </p:nvPicPr>
        <p:blipFill>
          <a:blip r:embed="rId7"/>
          <a:stretch>
            <a:fillRect/>
          </a:stretch>
        </p:blipFill>
        <p:spPr>
          <a:xfrm>
            <a:off x="1619672" y="3296458"/>
            <a:ext cx="6120680" cy="2176242"/>
          </a:xfrm>
          <a:prstGeom prst="rect">
            <a:avLst/>
          </a:prstGeom>
        </p:spPr>
      </p:pic>
    </p:spTree>
    <p:extLst>
      <p:ext uri="{BB962C8B-B14F-4D97-AF65-F5344CB8AC3E}">
        <p14:creationId xmlns:p14="http://schemas.microsoft.com/office/powerpoint/2010/main" val="253996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E98CDE-CD14-4DCF-68D1-8820225F0416}"/>
              </a:ext>
            </a:extLst>
          </p:cNvPr>
          <p:cNvSpPr>
            <a:spLocks noGrp="1"/>
          </p:cNvSpPr>
          <p:nvPr>
            <p:ph type="ctrTitle"/>
            <p:custDataLst>
              <p:tags r:id="rId1"/>
            </p:custDataLst>
          </p:nvPr>
        </p:nvSpPr>
        <p:spPr/>
        <p:txBody>
          <a:bodyPr/>
          <a:lstStyle/>
          <a:p>
            <a:r>
              <a:rPr lang="en-CA" dirty="0"/>
              <a:t>Questionnaire</a:t>
            </a:r>
            <a:endParaRPr lang="fr-FR" dirty="0"/>
          </a:p>
        </p:txBody>
      </p:sp>
      <p:pic>
        <p:nvPicPr>
          <p:cNvPr id="10" name="Image 9">
            <a:extLst>
              <a:ext uri="{FF2B5EF4-FFF2-40B4-BE49-F238E27FC236}">
                <a16:creationId xmlns:a16="http://schemas.microsoft.com/office/drawing/2014/main" id="{59E02811-07A4-AE6E-A1B7-E2DCD76C8737}"/>
              </a:ext>
            </a:extLst>
          </p:cNvPr>
          <p:cNvPicPr>
            <a:picLocks noChangeAspect="1"/>
          </p:cNvPicPr>
          <p:nvPr>
            <p:custDataLst>
              <p:tags r:id="rId2"/>
            </p:custDataLst>
          </p:nvPr>
        </p:nvPicPr>
        <p:blipFill rotWithShape="1">
          <a:blip r:embed="rId5"/>
          <a:srcRect l="67325" t="24801" r="5901" b="9400"/>
          <a:stretch/>
        </p:blipFill>
        <p:spPr>
          <a:xfrm>
            <a:off x="3985975" y="0"/>
            <a:ext cx="4824536" cy="6669211"/>
          </a:xfrm>
          <a:prstGeom prst="rect">
            <a:avLst/>
          </a:prstGeom>
        </p:spPr>
      </p:pic>
      <p:sp>
        <p:nvSpPr>
          <p:cNvPr id="11" name="Espace réservé du contenu 5">
            <a:extLst>
              <a:ext uri="{FF2B5EF4-FFF2-40B4-BE49-F238E27FC236}">
                <a16:creationId xmlns:a16="http://schemas.microsoft.com/office/drawing/2014/main" id="{AFEB9B9D-4A8E-BE96-3FFA-71BE5C537BE8}"/>
              </a:ext>
            </a:extLst>
          </p:cNvPr>
          <p:cNvSpPr>
            <a:spLocks noGrp="1"/>
          </p:cNvSpPr>
          <p:nvPr>
            <p:ph idx="1"/>
            <p:custDataLst>
              <p:tags r:id="rId3"/>
            </p:custDataLst>
          </p:nvPr>
        </p:nvSpPr>
        <p:spPr bwMode="auto">
          <a:xfrm>
            <a:off x="457200" y="2204864"/>
            <a:ext cx="8382000"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r>
              <a:rPr lang="fr-CA" dirty="0">
                <a:latin typeface="Verdana" pitchFamily="34" charset="0"/>
              </a:rPr>
              <a:t>1 page</a:t>
            </a:r>
          </a:p>
          <a:p>
            <a:pPr>
              <a:buFont typeface="Arial" pitchFamily="34" charset="0"/>
              <a:buChar char="•"/>
            </a:pPr>
            <a:r>
              <a:rPr lang="fr-CA" dirty="0">
                <a:latin typeface="Verdana" pitchFamily="34" charset="0"/>
              </a:rPr>
              <a:t>15 questions</a:t>
            </a:r>
          </a:p>
        </p:txBody>
      </p:sp>
    </p:spTree>
    <p:extLst>
      <p:ext uri="{BB962C8B-B14F-4D97-AF65-F5344CB8AC3E}">
        <p14:creationId xmlns:p14="http://schemas.microsoft.com/office/powerpoint/2010/main" val="6665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E98CDE-CD14-4DCF-68D1-8820225F0416}"/>
              </a:ext>
            </a:extLst>
          </p:cNvPr>
          <p:cNvSpPr>
            <a:spLocks noGrp="1"/>
          </p:cNvSpPr>
          <p:nvPr>
            <p:ph type="ctrTitle"/>
            <p:custDataLst>
              <p:tags r:id="rId1"/>
            </p:custDataLst>
          </p:nvPr>
        </p:nvSpPr>
        <p:spPr/>
        <p:txBody>
          <a:bodyPr/>
          <a:lstStyle/>
          <a:p>
            <a:r>
              <a:rPr lang="en-CA" dirty="0"/>
              <a:t>Questionnaire</a:t>
            </a:r>
            <a:endParaRPr lang="fr-FR" dirty="0"/>
          </a:p>
        </p:txBody>
      </p:sp>
      <p:pic>
        <p:nvPicPr>
          <p:cNvPr id="6" name="Image 5">
            <a:extLst>
              <a:ext uri="{FF2B5EF4-FFF2-40B4-BE49-F238E27FC236}">
                <a16:creationId xmlns:a16="http://schemas.microsoft.com/office/drawing/2014/main" id="{571F5C00-0E83-0703-02CB-CD82B7318D5A}"/>
              </a:ext>
            </a:extLst>
          </p:cNvPr>
          <p:cNvPicPr>
            <a:picLocks noChangeAspect="1"/>
          </p:cNvPicPr>
          <p:nvPr>
            <p:custDataLst>
              <p:tags r:id="rId2"/>
            </p:custDataLst>
          </p:nvPr>
        </p:nvPicPr>
        <p:blipFill>
          <a:blip r:embed="rId4"/>
          <a:stretch>
            <a:fillRect/>
          </a:stretch>
        </p:blipFill>
        <p:spPr>
          <a:xfrm>
            <a:off x="827584" y="881885"/>
            <a:ext cx="7272808" cy="4947279"/>
          </a:xfrm>
          <a:prstGeom prst="rect">
            <a:avLst/>
          </a:prstGeom>
        </p:spPr>
      </p:pic>
    </p:spTree>
    <p:extLst>
      <p:ext uri="{BB962C8B-B14F-4D97-AF65-F5344CB8AC3E}">
        <p14:creationId xmlns:p14="http://schemas.microsoft.com/office/powerpoint/2010/main" val="60030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E98CDE-CD14-4DCF-68D1-8820225F0416}"/>
              </a:ext>
            </a:extLst>
          </p:cNvPr>
          <p:cNvSpPr>
            <a:spLocks noGrp="1"/>
          </p:cNvSpPr>
          <p:nvPr>
            <p:ph type="ctrTitle"/>
            <p:custDataLst>
              <p:tags r:id="rId1"/>
            </p:custDataLst>
          </p:nvPr>
        </p:nvSpPr>
        <p:spPr/>
        <p:txBody>
          <a:bodyPr/>
          <a:lstStyle/>
          <a:p>
            <a:r>
              <a:rPr lang="en-CA" dirty="0"/>
              <a:t>Questionnaire</a:t>
            </a:r>
            <a:endParaRPr lang="fr-FR" dirty="0"/>
          </a:p>
        </p:txBody>
      </p:sp>
      <p:pic>
        <p:nvPicPr>
          <p:cNvPr id="7" name="Image 6">
            <a:extLst>
              <a:ext uri="{FF2B5EF4-FFF2-40B4-BE49-F238E27FC236}">
                <a16:creationId xmlns:a16="http://schemas.microsoft.com/office/drawing/2014/main" id="{14B8DB7E-127B-1F8F-47BD-79625E35A8FD}"/>
              </a:ext>
            </a:extLst>
          </p:cNvPr>
          <p:cNvPicPr>
            <a:picLocks noChangeAspect="1"/>
          </p:cNvPicPr>
          <p:nvPr>
            <p:custDataLst>
              <p:tags r:id="rId2"/>
            </p:custDataLst>
          </p:nvPr>
        </p:nvPicPr>
        <p:blipFill rotWithShape="1">
          <a:blip r:embed="rId4"/>
          <a:srcRect l="24013" t="24801" r="25588" b="9400"/>
          <a:stretch/>
        </p:blipFill>
        <p:spPr>
          <a:xfrm>
            <a:off x="899591" y="1181000"/>
            <a:ext cx="7179351" cy="5272336"/>
          </a:xfrm>
          <a:prstGeom prst="rect">
            <a:avLst/>
          </a:prstGeom>
        </p:spPr>
      </p:pic>
    </p:spTree>
    <p:extLst>
      <p:ext uri="{BB962C8B-B14F-4D97-AF65-F5344CB8AC3E}">
        <p14:creationId xmlns:p14="http://schemas.microsoft.com/office/powerpoint/2010/main" val="82701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Objectifs</a:t>
            </a:r>
          </a:p>
        </p:txBody>
      </p:sp>
      <p:sp>
        <p:nvSpPr>
          <p:cNvPr id="10243" name="Espace réservé du contenu 5"/>
          <p:cNvSpPr>
            <a:spLocks noGrp="1"/>
          </p:cNvSpPr>
          <p:nvPr>
            <p:ph idx="1"/>
            <p:custDataLst>
              <p:tags r:id="rId2"/>
            </p:custDataLst>
          </p:nvPr>
        </p:nvSpPr>
        <p:spPr bwMode="auto">
          <a:xfrm>
            <a:off x="457200" y="2204864"/>
            <a:ext cx="8382000" cy="3657600"/>
          </a:xfrm>
          <a:noFill/>
          <a:ln>
            <a:miter lim="800000"/>
            <a:headEnd/>
            <a:tailEnd/>
          </a:ln>
        </p:spPr>
        <p:txBody>
          <a:bodyPr vert="horz" wrap="square" rIns="91440" numCol="1" anchor="t" anchorCtr="0" compatLnSpc="1">
            <a:prstTxWarp prst="textNoShape">
              <a:avLst/>
            </a:prstTxWarp>
          </a:bodyPr>
          <a:lstStyle/>
          <a:p>
            <a:pPr marL="457200" indent="-457200">
              <a:lnSpc>
                <a:spcPct val="107000"/>
              </a:lnSpc>
              <a:spcAft>
                <a:spcPts val="800"/>
              </a:spcAft>
              <a:buFont typeface="+mj-lt"/>
              <a:buAutoNum type="arabicPeriod"/>
            </a:pPr>
            <a:r>
              <a:rPr lang="fr-FR" sz="2000" b="1" dirty="0">
                <a:effectLst/>
                <a:latin typeface="Calibri" panose="020F0502020204030204" pitchFamily="34" charset="0"/>
                <a:ea typeface="Calibri" panose="020F0502020204030204" pitchFamily="34" charset="0"/>
                <a:cs typeface="Times New Roman" panose="02020603050405020304" pitchFamily="18" charset="0"/>
              </a:rPr>
              <a:t>Élaborer un questionnaire pour :</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Remplacer l’anamnèse médicale de lombalgie</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Optimiser le temps de la consultation</a:t>
            </a:r>
          </a:p>
          <a:p>
            <a:pPr marL="457200" lvl="0" indent="-457200">
              <a:lnSpc>
                <a:spcPct val="107000"/>
              </a:lnSpc>
              <a:buFont typeface="+mj-lt"/>
              <a:buAutoNum type="arabicPeriod"/>
            </a:pPr>
            <a:r>
              <a:rPr lang="fr-FR" sz="2000" b="1" dirty="0">
                <a:effectLst/>
                <a:latin typeface="Calibri" panose="020F0502020204030204" pitchFamily="34" charset="0"/>
                <a:ea typeface="Calibri" panose="020F0502020204030204" pitchFamily="34" charset="0"/>
                <a:cs typeface="Times New Roman" panose="02020603050405020304" pitchFamily="18" charset="0"/>
              </a:rPr>
              <a:t>Prétester le questionnaire pour :</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Formuler des recommandations pour en améliorer la validité, la fidélité, faciliter son utilisation à grande échelle et l’analyse des données recueillies.</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Décrire les éléments qui sont perçus comme une amélioration et comme des lacunes du questionnaire</a:t>
            </a:r>
          </a:p>
          <a:p>
            <a:pPr marL="742950" lvl="1" indent="-285750">
              <a:lnSpc>
                <a:spcPct val="107000"/>
              </a:lnSpc>
              <a:spcAft>
                <a:spcPts val="800"/>
              </a:spcAft>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Évaluer la satisfaction des omnipraticiens de ce nouvel outil</a:t>
            </a:r>
          </a:p>
          <a:p>
            <a:pPr>
              <a:buFont typeface="Arial" pitchFamily="34" charset="0"/>
              <a:buChar char="•"/>
            </a:pPr>
            <a:endParaRPr lang="fr-CA" dirty="0">
              <a:latin typeface="Verdana" pitchFamily="34" charset="0"/>
            </a:endParaRPr>
          </a:p>
        </p:txBody>
      </p:sp>
      <p:sp>
        <p:nvSpPr>
          <p:cNvPr id="7" name="Sous-titre 6"/>
          <p:cNvSpPr>
            <a:spLocks noGrp="1"/>
          </p:cNvSpPr>
          <p:nvPr>
            <p:ph type="subTitle" idx="13"/>
            <p:custDataLst>
              <p:tags r:id="rId3"/>
            </p:custDataLst>
          </p:nvPr>
        </p:nvSpPr>
        <p:spPr>
          <a:xfrm>
            <a:off x="304800" y="1073150"/>
            <a:ext cx="8534400" cy="641350"/>
          </a:xfrm>
        </p:spPr>
        <p:txBody>
          <a:bodyPr/>
          <a:lstStyle/>
          <a:p>
            <a:pPr>
              <a:defRPr/>
            </a:pPr>
            <a:r>
              <a:rPr lang="fr-CA" sz="2400" dirty="0">
                <a:effectLst/>
                <a:latin typeface="Times New Roman" panose="02020603050405020304" pitchFamily="18" charset="0"/>
                <a:ea typeface="Times New Roman" panose="02020603050405020304" pitchFamily="18" charset="0"/>
              </a:rPr>
              <a:t>Ce projet vise à optimiser la rencontre par le biais d’un questionnaire d’autoévaluation à remplir par le patient </a:t>
            </a:r>
            <a:r>
              <a:rPr lang="fr-CA" sz="2400" dirty="0" err="1">
                <a:effectLst/>
                <a:latin typeface="Times New Roman" panose="02020603050405020304" pitchFamily="18" charset="0"/>
                <a:ea typeface="Times New Roman" panose="02020603050405020304" pitchFamily="18" charset="0"/>
              </a:rPr>
              <a:t>prérencontre</a:t>
            </a:r>
            <a:r>
              <a:rPr lang="fr-CA" sz="2400" dirty="0">
                <a:effectLst/>
                <a:latin typeface="Times New Roman" panose="02020603050405020304" pitchFamily="18" charset="0"/>
                <a:ea typeface="Times New Roman" panose="02020603050405020304" pitchFamily="18" charset="0"/>
              </a:rPr>
              <a:t> médicale. </a:t>
            </a:r>
          </a:p>
        </p:txBody>
      </p:sp>
    </p:spTree>
    <p:extLst>
      <p:ext uri="{BB962C8B-B14F-4D97-AF65-F5344CB8AC3E}">
        <p14:creationId xmlns:p14="http://schemas.microsoft.com/office/powerpoint/2010/main" val="3314068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Hypothèses</a:t>
            </a:r>
          </a:p>
        </p:txBody>
      </p:sp>
      <p:sp>
        <p:nvSpPr>
          <p:cNvPr id="7" name="Sous-titre 6"/>
          <p:cNvSpPr>
            <a:spLocks noGrp="1"/>
          </p:cNvSpPr>
          <p:nvPr>
            <p:ph type="subTitle" idx="13"/>
            <p:custDataLst>
              <p:tags r:id="rId2"/>
            </p:custDataLst>
          </p:nvPr>
        </p:nvSpPr>
        <p:spPr/>
        <p:txBody>
          <a:bodyPr/>
          <a:lstStyle/>
          <a:p>
            <a:pPr>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Hypothèse #1 : La satisfaction des médecins traitants va être plus élevée avec le nouveau questionnaire d’auto-évaluation. </a:t>
            </a:r>
          </a:p>
          <a:p>
            <a:pPr>
              <a:defRPr/>
            </a:pPr>
            <a:endParaRPr lang="fr-CA" dirty="0"/>
          </a:p>
        </p:txBody>
      </p:sp>
      <p:sp>
        <p:nvSpPr>
          <p:cNvPr id="2" name="Rectangle 2">
            <a:extLst>
              <a:ext uri="{FF2B5EF4-FFF2-40B4-BE49-F238E27FC236}">
                <a16:creationId xmlns:a16="http://schemas.microsoft.com/office/drawing/2014/main" id="{0B88C70C-DC9B-40F6-8C0D-3DC960421836}"/>
              </a:ext>
            </a:extLst>
          </p:cNvPr>
          <p:cNvSpPr>
            <a:spLocks noChangeArrowheads="1"/>
          </p:cNvSpPr>
          <p:nvPr>
            <p:custDataLst>
              <p:tags r:id="rId3"/>
            </p:custDataLst>
          </p:nvPr>
        </p:nvSpPr>
        <p:spPr bwMode="auto">
          <a:xfrm>
            <a:off x="107504" y="20990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Modèle théorique inspiré du modèle de </a:t>
            </a:r>
            <a:r>
              <a:rPr kumimoji="0" lang="fr-FR" altLang="fr-F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Lougovoy</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et Huisman</a:t>
            </a:r>
            <a:r>
              <a:rPr kumimoji="0" lang="fr-FR" altLang="fr-FR"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6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Diagramme 5">
            <a:extLst>
              <a:ext uri="{FF2B5EF4-FFF2-40B4-BE49-F238E27FC236}">
                <a16:creationId xmlns:a16="http://schemas.microsoft.com/office/drawing/2014/main" id="{74E45734-D4DC-47D4-AEC5-D9051F6F64BA}"/>
              </a:ext>
            </a:extLst>
          </p:cNvPr>
          <p:cNvGraphicFramePr/>
          <p:nvPr>
            <p:custDataLst>
              <p:tags r:id="rId4"/>
            </p:custDataLst>
            <p:extLst>
              <p:ext uri="{D42A27DB-BD31-4B8C-83A1-F6EECF244321}">
                <p14:modId xmlns:p14="http://schemas.microsoft.com/office/powerpoint/2010/main" val="1706528640"/>
              </p:ext>
            </p:extLst>
          </p:nvPr>
        </p:nvGraphicFramePr>
        <p:xfrm>
          <a:off x="683568" y="2492897"/>
          <a:ext cx="7992888" cy="42122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Rectangle 3">
            <a:extLst>
              <a:ext uri="{FF2B5EF4-FFF2-40B4-BE49-F238E27FC236}">
                <a16:creationId xmlns:a16="http://schemas.microsoft.com/office/drawing/2014/main" id="{0C53D9A0-8353-430B-81D0-4DE8AE78AE0B}"/>
              </a:ext>
            </a:extLst>
          </p:cNvPr>
          <p:cNvSpPr>
            <a:spLocks noChangeArrowheads="1"/>
          </p:cNvSpPr>
          <p:nvPr>
            <p:custDataLst>
              <p:tags r:id="rId5"/>
            </p:custDataLst>
          </p:nvPr>
        </p:nvSpPr>
        <p:spPr bwMode="auto">
          <a:xfrm>
            <a:off x="1259632" y="57566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Étoile : 5 branches 7">
            <a:extLst>
              <a:ext uri="{FF2B5EF4-FFF2-40B4-BE49-F238E27FC236}">
                <a16:creationId xmlns:a16="http://schemas.microsoft.com/office/drawing/2014/main" id="{5A0414D0-36AF-9D50-4F42-3916F38E0E86}"/>
              </a:ext>
            </a:extLst>
          </p:cNvPr>
          <p:cNvSpPr/>
          <p:nvPr>
            <p:custDataLst>
              <p:tags r:id="rId6"/>
            </p:custDataLst>
          </p:nvPr>
        </p:nvSpPr>
        <p:spPr>
          <a:xfrm>
            <a:off x="483647" y="3140968"/>
            <a:ext cx="504056" cy="4320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057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Hypothèses</a:t>
            </a:r>
          </a:p>
        </p:txBody>
      </p:sp>
      <p:sp>
        <p:nvSpPr>
          <p:cNvPr id="7" name="Sous-titre 6"/>
          <p:cNvSpPr>
            <a:spLocks noGrp="1"/>
          </p:cNvSpPr>
          <p:nvPr>
            <p:ph type="subTitle" idx="13"/>
            <p:custDataLst>
              <p:tags r:id="rId2"/>
            </p:custDataLst>
          </p:nvPr>
        </p:nvSpPr>
        <p:spPr/>
        <p:txBody>
          <a:bodyPr/>
          <a:lstStyle/>
          <a:p>
            <a:pPr>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Hypothèse #2 : Le questionnaire est valide, fiable et applicable à une plus grande échelle du CISSS des Laurentides.</a:t>
            </a:r>
            <a:endParaRPr lang="fr-CA" dirty="0"/>
          </a:p>
        </p:txBody>
      </p:sp>
      <p:graphicFrame>
        <p:nvGraphicFramePr>
          <p:cNvPr id="6" name="Diagramme 5">
            <a:extLst>
              <a:ext uri="{FF2B5EF4-FFF2-40B4-BE49-F238E27FC236}">
                <a16:creationId xmlns:a16="http://schemas.microsoft.com/office/drawing/2014/main" id="{8CF078E9-AE63-4422-B00B-C77CBFB55F72}"/>
              </a:ext>
            </a:extLst>
          </p:cNvPr>
          <p:cNvGraphicFramePr/>
          <p:nvPr>
            <p:custDataLst>
              <p:tags r:id="rId3"/>
            </p:custDataLst>
            <p:extLst>
              <p:ext uri="{D42A27DB-BD31-4B8C-83A1-F6EECF244321}">
                <p14:modId xmlns:p14="http://schemas.microsoft.com/office/powerpoint/2010/main" val="499251556"/>
              </p:ext>
            </p:extLst>
          </p:nvPr>
        </p:nvGraphicFramePr>
        <p:xfrm>
          <a:off x="971600" y="2012950"/>
          <a:ext cx="6513054"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Étoile : 5 branches 1">
            <a:extLst>
              <a:ext uri="{FF2B5EF4-FFF2-40B4-BE49-F238E27FC236}">
                <a16:creationId xmlns:a16="http://schemas.microsoft.com/office/drawing/2014/main" id="{74E679FC-A47E-801E-45BE-ABD78445F7AC}"/>
              </a:ext>
            </a:extLst>
          </p:cNvPr>
          <p:cNvSpPr/>
          <p:nvPr>
            <p:custDataLst>
              <p:tags r:id="rId4"/>
            </p:custDataLst>
          </p:nvPr>
        </p:nvSpPr>
        <p:spPr>
          <a:xfrm>
            <a:off x="755576" y="2924944"/>
            <a:ext cx="504056" cy="43204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1968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179512" y="0"/>
            <a:ext cx="8534400" cy="990600"/>
          </a:xfrm>
        </p:spPr>
        <p:txBody>
          <a:bodyPr/>
          <a:lstStyle/>
          <a:p>
            <a:pPr>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Relation des objectifs avec les variables, leurs hypothèses et les questions </a:t>
            </a:r>
            <a:endParaRPr lang="fr-CA" dirty="0"/>
          </a:p>
        </p:txBody>
      </p:sp>
      <p:graphicFrame>
        <p:nvGraphicFramePr>
          <p:cNvPr id="7" name="Tableau 6">
            <a:extLst>
              <a:ext uri="{FF2B5EF4-FFF2-40B4-BE49-F238E27FC236}">
                <a16:creationId xmlns:a16="http://schemas.microsoft.com/office/drawing/2014/main" id="{2039859B-84C4-EC6D-713E-C7AB4FA1A5B7}"/>
              </a:ext>
            </a:extLst>
          </p:cNvPr>
          <p:cNvGraphicFramePr>
            <a:graphicFrameLocks noGrp="1"/>
          </p:cNvGraphicFramePr>
          <p:nvPr>
            <p:custDataLst>
              <p:tags r:id="rId2"/>
            </p:custDataLst>
            <p:extLst>
              <p:ext uri="{D42A27DB-BD31-4B8C-83A1-F6EECF244321}">
                <p14:modId xmlns:p14="http://schemas.microsoft.com/office/powerpoint/2010/main" val="108571157"/>
              </p:ext>
            </p:extLst>
          </p:nvPr>
        </p:nvGraphicFramePr>
        <p:xfrm>
          <a:off x="302489" y="990600"/>
          <a:ext cx="5265838" cy="5691603"/>
        </p:xfrm>
        <a:graphic>
          <a:graphicData uri="http://schemas.openxmlformats.org/drawingml/2006/table">
            <a:tbl>
              <a:tblPr firstRow="1" firstCol="1" bandRow="1">
                <a:tableStyleId>{5940675A-B579-460E-94D1-54222C63F5DA}</a:tableStyleId>
              </a:tblPr>
              <a:tblGrid>
                <a:gridCol w="729334">
                  <a:extLst>
                    <a:ext uri="{9D8B030D-6E8A-4147-A177-3AD203B41FA5}">
                      <a16:colId xmlns:a16="http://schemas.microsoft.com/office/drawing/2014/main" val="3469628023"/>
                    </a:ext>
                  </a:extLst>
                </a:gridCol>
                <a:gridCol w="1224136">
                  <a:extLst>
                    <a:ext uri="{9D8B030D-6E8A-4147-A177-3AD203B41FA5}">
                      <a16:colId xmlns:a16="http://schemas.microsoft.com/office/drawing/2014/main" val="2232160220"/>
                    </a:ext>
                  </a:extLst>
                </a:gridCol>
                <a:gridCol w="2397559">
                  <a:extLst>
                    <a:ext uri="{9D8B030D-6E8A-4147-A177-3AD203B41FA5}">
                      <a16:colId xmlns:a16="http://schemas.microsoft.com/office/drawing/2014/main" val="563271109"/>
                    </a:ext>
                  </a:extLst>
                </a:gridCol>
                <a:gridCol w="914809">
                  <a:extLst>
                    <a:ext uri="{9D8B030D-6E8A-4147-A177-3AD203B41FA5}">
                      <a16:colId xmlns:a16="http://schemas.microsoft.com/office/drawing/2014/main" val="3515860229"/>
                    </a:ext>
                  </a:extLst>
                </a:gridCol>
              </a:tblGrid>
              <a:tr h="147853">
                <a:tc gridSpan="2">
                  <a:txBody>
                    <a:bodyPr/>
                    <a:lstStyle/>
                    <a:p>
                      <a:pPr algn="just">
                        <a:lnSpc>
                          <a:spcPct val="107000"/>
                        </a:lnSpc>
                        <a:spcAft>
                          <a:spcPts val="800"/>
                        </a:spcAft>
                      </a:pPr>
                      <a:r>
                        <a:rPr lang="fr-FR" sz="1200">
                          <a:effectLst/>
                        </a:rPr>
                        <a:t>Objectifs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hMerge="1">
                  <a:txBody>
                    <a:bodyPr/>
                    <a:lstStyle/>
                    <a:p>
                      <a:endParaRPr lang="fr-FR"/>
                    </a:p>
                  </a:txBody>
                  <a:tcPr/>
                </a:tc>
                <a:tc>
                  <a:txBody>
                    <a:bodyPr/>
                    <a:lstStyle/>
                    <a:p>
                      <a:pPr algn="just">
                        <a:lnSpc>
                          <a:spcPct val="107000"/>
                        </a:lnSpc>
                        <a:spcAft>
                          <a:spcPts val="800"/>
                        </a:spcAft>
                      </a:pPr>
                      <a:r>
                        <a:rPr lang="fr-FR" sz="1200">
                          <a:effectLst/>
                        </a:rPr>
                        <a:t>Variables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Questions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363842721"/>
                  </a:ext>
                </a:extLst>
              </a:tr>
              <a:tr h="147853">
                <a:tc rowSpan="10">
                  <a:txBody>
                    <a:bodyPr/>
                    <a:lstStyle/>
                    <a:p>
                      <a:pPr algn="just">
                        <a:lnSpc>
                          <a:spcPct val="107000"/>
                        </a:lnSpc>
                        <a:spcAft>
                          <a:spcPts val="800"/>
                        </a:spcAft>
                      </a:pPr>
                      <a:r>
                        <a:rPr lang="fr-FR" sz="1200">
                          <a:effectLst/>
                        </a:rPr>
                        <a:t>Élaborer un questionnaire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rowSpan="10">
                  <a:txBody>
                    <a:bodyPr/>
                    <a:lstStyle/>
                    <a:p>
                      <a:pPr algn="l">
                        <a:lnSpc>
                          <a:spcPct val="107000"/>
                        </a:lnSpc>
                        <a:spcAft>
                          <a:spcPts val="800"/>
                        </a:spcAft>
                      </a:pPr>
                      <a:r>
                        <a:rPr lang="fr-FR" sz="1200">
                          <a:effectLst/>
                        </a:rPr>
                        <a:t>Évaluer la satisfaction des omnipraticiens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l">
                        <a:lnSpc>
                          <a:spcPct val="107000"/>
                        </a:lnSpc>
                        <a:spcAft>
                          <a:spcPts val="800"/>
                        </a:spcAft>
                      </a:pPr>
                      <a:r>
                        <a:rPr lang="fr-FR" sz="1200">
                          <a:effectLst/>
                        </a:rPr>
                        <a:t>Utilisation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l">
                        <a:lnSpc>
                          <a:spcPct val="107000"/>
                        </a:lnSpc>
                        <a:spcAft>
                          <a:spcPts val="800"/>
                        </a:spcAft>
                      </a:pPr>
                      <a:r>
                        <a:rPr lang="fr-FR" sz="1200">
                          <a:effectLst/>
                        </a:rPr>
                        <a:t>1-3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744949241"/>
                  </a:ext>
                </a:extLst>
              </a:tr>
              <a:tr h="302482">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a:effectLst/>
                        </a:rPr>
                        <a:t>Temps de lecture du questionnaire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9415997"/>
                  </a:ext>
                </a:extLst>
              </a:tr>
              <a:tr h="147853">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a:effectLst/>
                        </a:rPr>
                        <a:t>Charge de travail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703097158"/>
                  </a:ext>
                </a:extLst>
              </a:tr>
              <a:tr h="147853">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a:effectLst/>
                        </a:rPr>
                        <a:t>Efficacité de la rencontre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143704887"/>
                  </a:ext>
                </a:extLst>
              </a:tr>
              <a:tr h="147853">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a:effectLst/>
                        </a:rPr>
                        <a:t>Appréciation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831430500"/>
                  </a:ext>
                </a:extLst>
              </a:tr>
              <a:tr h="302482">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a:effectLst/>
                        </a:rPr>
                        <a:t>Réorganisation de l’information pertinente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3840409350"/>
                  </a:ext>
                </a:extLst>
              </a:tr>
              <a:tr h="302482">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a:effectLst/>
                        </a:rPr>
                        <a:t>Uniformité de l’exploration des facteurs liés au patient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4,2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916546007"/>
                  </a:ext>
                </a:extLst>
              </a:tr>
              <a:tr h="147853">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a:effectLst/>
                        </a:rPr>
                        <a:t>Constance de suivi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4,3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385435961"/>
                  </a:ext>
                </a:extLst>
              </a:tr>
              <a:tr h="147853">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a:effectLst/>
                        </a:rPr>
                        <a:t>Connaissance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 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946472193"/>
                  </a:ext>
                </a:extLst>
              </a:tr>
              <a:tr h="454364">
                <a:tc vMerge="1">
                  <a:txBody>
                    <a:bodyPr/>
                    <a:lstStyle/>
                    <a:p>
                      <a:endParaRPr lang="fr-FR"/>
                    </a:p>
                  </a:txBody>
                  <a:tcPr/>
                </a:tc>
                <a:tc vMerge="1">
                  <a:txBody>
                    <a:bodyPr/>
                    <a:lstStyle/>
                    <a:p>
                      <a:endParaRPr lang="fr-FR"/>
                    </a:p>
                  </a:txBody>
                  <a:tcPr/>
                </a:tc>
                <a:tc>
                  <a:txBody>
                    <a:bodyPr/>
                    <a:lstStyle/>
                    <a:p>
                      <a:pPr algn="just">
                        <a:lnSpc>
                          <a:spcPct val="107000"/>
                        </a:lnSpc>
                        <a:spcAft>
                          <a:spcPts val="800"/>
                        </a:spcAft>
                      </a:pPr>
                      <a:r>
                        <a:rPr lang="fr-FR" sz="1200" dirty="0">
                          <a:effectLst/>
                        </a:rPr>
                        <a:t>Connaissances antérieures d’outils/questionnaire par rapport à la lombalgie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3626390007"/>
                  </a:ext>
                </a:extLst>
              </a:tr>
              <a:tr h="147853">
                <a:tc rowSpan="9" gridSpan="2">
                  <a:txBody>
                    <a:bodyPr/>
                    <a:lstStyle/>
                    <a:p>
                      <a:pPr algn="just">
                        <a:lnSpc>
                          <a:spcPct val="107000"/>
                        </a:lnSpc>
                        <a:spcAft>
                          <a:spcPts val="800"/>
                        </a:spcAft>
                      </a:pPr>
                      <a:r>
                        <a:rPr lang="fr-FR" sz="1200" dirty="0">
                          <a:effectLst/>
                        </a:rPr>
                        <a:t>Prétester le questionnaire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rowSpan="9" hMerge="1">
                  <a:txBody>
                    <a:bodyPr/>
                    <a:lstStyle/>
                    <a:p>
                      <a:endParaRPr lang="fr-FR"/>
                    </a:p>
                  </a:txBody>
                  <a:tcPr/>
                </a:tc>
                <a:tc>
                  <a:txBody>
                    <a:bodyPr/>
                    <a:lstStyle/>
                    <a:p>
                      <a:pPr algn="just">
                        <a:lnSpc>
                          <a:spcPct val="107000"/>
                        </a:lnSpc>
                        <a:spcAft>
                          <a:spcPts val="800"/>
                        </a:spcAft>
                      </a:pPr>
                      <a:r>
                        <a:rPr lang="fr-FR" sz="1200">
                          <a:effectLst/>
                        </a:rPr>
                        <a:t>Validité du contenu</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6-8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124035334"/>
                  </a:ext>
                </a:extLst>
              </a:tr>
              <a:tr h="302482">
                <a:tc gridSpan="2" vMerge="1">
                  <a:txBody>
                    <a:bodyPr/>
                    <a:lstStyle/>
                    <a:p>
                      <a:endParaRPr lang="fr-FR"/>
                    </a:p>
                  </a:txBody>
                  <a:tcPr/>
                </a:tc>
                <a:tc hMerge="1" vMerge="1">
                  <a:txBody>
                    <a:bodyPr/>
                    <a:lstStyle/>
                    <a:p>
                      <a:endParaRPr lang="fr-FR"/>
                    </a:p>
                  </a:txBody>
                  <a:tcPr/>
                </a:tc>
                <a:tc>
                  <a:txBody>
                    <a:bodyPr/>
                    <a:lstStyle/>
                    <a:p>
                      <a:pPr algn="just">
                        <a:lnSpc>
                          <a:spcPct val="107000"/>
                        </a:lnSpc>
                        <a:spcAft>
                          <a:spcPts val="800"/>
                        </a:spcAft>
                      </a:pPr>
                      <a:r>
                        <a:rPr lang="fr-FR" sz="1200">
                          <a:effectLst/>
                        </a:rPr>
                        <a:t>Évaluation du niveau de satisfaction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6</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1329657217"/>
                  </a:ext>
                </a:extLst>
              </a:tr>
              <a:tr h="563099">
                <a:tc gridSpan="2" vMerge="1">
                  <a:txBody>
                    <a:bodyPr/>
                    <a:lstStyle/>
                    <a:p>
                      <a:endParaRPr lang="fr-FR"/>
                    </a:p>
                  </a:txBody>
                  <a:tcPr/>
                </a:tc>
                <a:tc hMerge="1" vMerge="1">
                  <a:txBody>
                    <a:bodyPr/>
                    <a:lstStyle/>
                    <a:p>
                      <a:endParaRPr lang="fr-FR"/>
                    </a:p>
                  </a:txBody>
                  <a:tcPr/>
                </a:tc>
                <a:tc>
                  <a:txBody>
                    <a:bodyPr/>
                    <a:lstStyle/>
                    <a:p>
                      <a:pPr algn="just">
                        <a:lnSpc>
                          <a:spcPct val="107000"/>
                        </a:lnSpc>
                        <a:spcAft>
                          <a:spcPts val="800"/>
                        </a:spcAft>
                      </a:pPr>
                      <a:r>
                        <a:rPr lang="fr-FR" sz="1200" dirty="0">
                          <a:effectLst/>
                        </a:rPr>
                        <a:t>Couvre tous les facteurs pronostiques et leurs impacts potentiels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646171337"/>
                  </a:ext>
                </a:extLst>
              </a:tr>
              <a:tr h="147853">
                <a:tc gridSpan="2" vMerge="1">
                  <a:txBody>
                    <a:bodyPr/>
                    <a:lstStyle/>
                    <a:p>
                      <a:endParaRPr lang="fr-FR"/>
                    </a:p>
                  </a:txBody>
                  <a:tcPr/>
                </a:tc>
                <a:tc hMerge="1" vMerge="1">
                  <a:txBody>
                    <a:bodyPr/>
                    <a:lstStyle/>
                    <a:p>
                      <a:endParaRPr lang="fr-FR"/>
                    </a:p>
                  </a:txBody>
                  <a:tcPr/>
                </a:tc>
                <a:tc>
                  <a:txBody>
                    <a:bodyPr/>
                    <a:lstStyle/>
                    <a:p>
                      <a:pPr algn="just">
                        <a:lnSpc>
                          <a:spcPct val="107000"/>
                        </a:lnSpc>
                        <a:spcAft>
                          <a:spcPts val="800"/>
                        </a:spcAft>
                      </a:pPr>
                      <a:r>
                        <a:rPr lang="fr-FR" sz="1200">
                          <a:effectLst/>
                        </a:rPr>
                        <a:t>Validité du construit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12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911356827"/>
                  </a:ext>
                </a:extLst>
              </a:tr>
              <a:tr h="732190">
                <a:tc gridSpan="2" vMerge="1">
                  <a:txBody>
                    <a:bodyPr/>
                    <a:lstStyle/>
                    <a:p>
                      <a:endParaRPr lang="fr-FR"/>
                    </a:p>
                  </a:txBody>
                  <a:tcPr/>
                </a:tc>
                <a:tc hMerge="1" vMerge="1">
                  <a:txBody>
                    <a:bodyPr/>
                    <a:lstStyle/>
                    <a:p>
                      <a:endParaRPr lang="fr-FR"/>
                    </a:p>
                  </a:txBody>
                  <a:tcPr/>
                </a:tc>
                <a:tc>
                  <a:txBody>
                    <a:bodyPr/>
                    <a:lstStyle/>
                    <a:p>
                      <a:pPr algn="just">
                        <a:lnSpc>
                          <a:spcPct val="107000"/>
                        </a:lnSpc>
                        <a:spcAft>
                          <a:spcPts val="800"/>
                        </a:spcAft>
                      </a:pPr>
                      <a:r>
                        <a:rPr lang="fr-FR" sz="1200" dirty="0">
                          <a:effectLst/>
                        </a:rPr>
                        <a:t>Dimensions du modèle (appréciation, utilisation et connaissance)</a:t>
                      </a:r>
                    </a:p>
                  </a:txBody>
                  <a:tcPr marL="49196" marR="49196" marT="0" marB="0">
                    <a:solidFill>
                      <a:schemeClr val="bg1"/>
                    </a:solidFill>
                  </a:tcPr>
                </a:tc>
                <a:tc>
                  <a:txBody>
                    <a:bodyPr/>
                    <a:lstStyle/>
                    <a:p>
                      <a:pPr algn="just">
                        <a:lnSpc>
                          <a:spcPct val="107000"/>
                        </a:lnSpc>
                        <a:spcAft>
                          <a:spcPts val="800"/>
                        </a:spcAft>
                      </a:pPr>
                      <a:r>
                        <a:rPr lang="fr-FR" sz="1200" dirty="0">
                          <a:effectLst/>
                        </a:rPr>
                        <a:t>12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2030645"/>
                  </a:ext>
                </a:extLst>
              </a:tr>
              <a:tr h="147853">
                <a:tc gridSpan="2" vMerge="1">
                  <a:txBody>
                    <a:bodyPr/>
                    <a:lstStyle/>
                    <a:p>
                      <a:endParaRPr lang="fr-FR"/>
                    </a:p>
                  </a:txBody>
                  <a:tcPr/>
                </a:tc>
                <a:tc hMerge="1" vMerge="1">
                  <a:txBody>
                    <a:bodyPr/>
                    <a:lstStyle/>
                    <a:p>
                      <a:endParaRPr lang="fr-FR"/>
                    </a:p>
                  </a:txBody>
                  <a:tcPr/>
                </a:tc>
                <a:tc>
                  <a:txBody>
                    <a:bodyPr/>
                    <a:lstStyle/>
                    <a:p>
                      <a:pPr algn="just">
                        <a:lnSpc>
                          <a:spcPct val="107000"/>
                        </a:lnSpc>
                        <a:spcAft>
                          <a:spcPts val="800"/>
                        </a:spcAft>
                      </a:pPr>
                      <a:r>
                        <a:rPr lang="fr-FR" sz="1200">
                          <a:effectLst/>
                        </a:rPr>
                        <a:t>Facilité d’utilisation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9-11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3520908299"/>
                  </a:ext>
                </a:extLst>
              </a:tr>
              <a:tr h="147853">
                <a:tc gridSpan="2" vMerge="1">
                  <a:txBody>
                    <a:bodyPr/>
                    <a:lstStyle/>
                    <a:p>
                      <a:endParaRPr lang="fr-FR"/>
                    </a:p>
                  </a:txBody>
                  <a:tcPr/>
                </a:tc>
                <a:tc hMerge="1" vMerge="1">
                  <a:txBody>
                    <a:bodyPr/>
                    <a:lstStyle/>
                    <a:p>
                      <a:endParaRPr lang="fr-FR"/>
                    </a:p>
                  </a:txBody>
                  <a:tcPr/>
                </a:tc>
                <a:tc>
                  <a:txBody>
                    <a:bodyPr/>
                    <a:lstStyle/>
                    <a:p>
                      <a:pPr algn="just">
                        <a:lnSpc>
                          <a:spcPct val="107000"/>
                        </a:lnSpc>
                        <a:spcAft>
                          <a:spcPts val="800"/>
                        </a:spcAft>
                      </a:pPr>
                      <a:r>
                        <a:rPr lang="fr-FR" sz="1200">
                          <a:effectLst/>
                        </a:rPr>
                        <a:t>Durée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2558756860"/>
                  </a:ext>
                </a:extLst>
              </a:tr>
              <a:tr h="147853">
                <a:tc gridSpan="2" vMerge="1">
                  <a:txBody>
                    <a:bodyPr/>
                    <a:lstStyle/>
                    <a:p>
                      <a:endParaRPr lang="fr-FR"/>
                    </a:p>
                  </a:txBody>
                  <a:tcPr/>
                </a:tc>
                <a:tc hMerge="1" vMerge="1">
                  <a:txBody>
                    <a:bodyPr/>
                    <a:lstStyle/>
                    <a:p>
                      <a:endParaRPr lang="fr-FR"/>
                    </a:p>
                  </a:txBody>
                  <a:tcPr/>
                </a:tc>
                <a:tc>
                  <a:txBody>
                    <a:bodyPr/>
                    <a:lstStyle/>
                    <a:p>
                      <a:pPr algn="just">
                        <a:lnSpc>
                          <a:spcPct val="107000"/>
                        </a:lnSpc>
                        <a:spcAft>
                          <a:spcPts val="800"/>
                        </a:spcAft>
                      </a:pPr>
                      <a:r>
                        <a:rPr lang="fr-FR" sz="1200">
                          <a:effectLst/>
                        </a:rPr>
                        <a:t>Compréhension des questions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a:effectLst/>
                        </a:rPr>
                        <a:t>10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3981936389"/>
                  </a:ext>
                </a:extLst>
              </a:tr>
              <a:tr h="147853">
                <a:tc gridSpan="2" vMerge="1">
                  <a:txBody>
                    <a:bodyPr/>
                    <a:lstStyle/>
                    <a:p>
                      <a:endParaRPr lang="fr-FR"/>
                    </a:p>
                  </a:txBody>
                  <a:tcPr/>
                </a:tc>
                <a:tc hMerge="1" vMerge="1">
                  <a:txBody>
                    <a:bodyPr/>
                    <a:lstStyle/>
                    <a:p>
                      <a:endParaRPr lang="fr-FR"/>
                    </a:p>
                  </a:txBody>
                  <a:tcPr/>
                </a:tc>
                <a:tc>
                  <a:txBody>
                    <a:bodyPr/>
                    <a:lstStyle/>
                    <a:p>
                      <a:pPr algn="just">
                        <a:lnSpc>
                          <a:spcPct val="107000"/>
                        </a:lnSpc>
                        <a:spcAft>
                          <a:spcPts val="800"/>
                        </a:spcAft>
                      </a:pPr>
                      <a:r>
                        <a:rPr lang="fr-FR" sz="1200">
                          <a:effectLst/>
                        </a:rPr>
                        <a:t>Répétitions des questions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tc>
                  <a:txBody>
                    <a:bodyPr/>
                    <a:lstStyle/>
                    <a:p>
                      <a:pPr algn="just">
                        <a:lnSpc>
                          <a:spcPct val="107000"/>
                        </a:lnSpc>
                        <a:spcAft>
                          <a:spcPts val="800"/>
                        </a:spcAft>
                      </a:pPr>
                      <a:r>
                        <a:rPr lang="fr-FR" sz="1200" dirty="0">
                          <a:effectLst/>
                        </a:rPr>
                        <a:t>11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6" marR="49196" marT="0" marB="0">
                    <a:solidFill>
                      <a:schemeClr val="bg1"/>
                    </a:solidFill>
                  </a:tcPr>
                </a:tc>
                <a:extLst>
                  <a:ext uri="{0D108BD9-81ED-4DB2-BD59-A6C34878D82A}">
                    <a16:rowId xmlns:a16="http://schemas.microsoft.com/office/drawing/2014/main" val="85600133"/>
                  </a:ext>
                </a:extLst>
              </a:tr>
            </a:tbl>
          </a:graphicData>
        </a:graphic>
      </p:graphicFrame>
      <p:sp>
        <p:nvSpPr>
          <p:cNvPr id="8" name="ZoneTexte 7">
            <a:extLst>
              <a:ext uri="{FF2B5EF4-FFF2-40B4-BE49-F238E27FC236}">
                <a16:creationId xmlns:a16="http://schemas.microsoft.com/office/drawing/2014/main" id="{DBA4D4B4-B728-F8FA-BDB1-C5E99B52212C}"/>
              </a:ext>
            </a:extLst>
          </p:cNvPr>
          <p:cNvSpPr txBox="1"/>
          <p:nvPr>
            <p:custDataLst>
              <p:tags r:id="rId3"/>
            </p:custDataLst>
          </p:nvPr>
        </p:nvSpPr>
        <p:spPr>
          <a:xfrm>
            <a:off x="5796136" y="1124744"/>
            <a:ext cx="2736304" cy="4336059"/>
          </a:xfrm>
          <a:prstGeom prst="rect">
            <a:avLst/>
          </a:prstGeom>
          <a:noFill/>
        </p:spPr>
        <p:txBody>
          <a:bodyPr wrap="square" rtlCol="0">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Questions ouvertes : 8-13</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Calibri" panose="020F0502020204030204" pitchFamily="34" charset="0"/>
                <a:ea typeface="Calibri" panose="020F0502020204030204" pitchFamily="34" charset="0"/>
                <a:cs typeface="Times New Roman" panose="02020603050405020304" pitchFamily="18" charset="0"/>
              </a:rPr>
              <a:t>La partie connaissance sera évaluée lors du recrutement des médecins participants avec la question suivante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pPr>
            <a:r>
              <a:rPr lang="fr-CA" sz="1800" dirty="0">
                <a:effectLst/>
                <a:latin typeface="Calibri" panose="020F0502020204030204" pitchFamily="34" charset="0"/>
                <a:ea typeface="Calibri" panose="020F0502020204030204" pitchFamily="34" charset="0"/>
                <a:cs typeface="Times New Roman" panose="02020603050405020304" pitchFamily="18" charset="0"/>
              </a:rPr>
              <a:t>Avez-vous déjà utilisé un outil d’évaluation en lombalgie auparavant ? Oui/Non. Si oui, lequel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51476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9AFFCC2-5FF6-4ED8-92FC-F113D63704BA}"/>
              </a:ext>
            </a:extLst>
          </p:cNvPr>
          <p:cNvSpPr>
            <a:spLocks noGrp="1"/>
          </p:cNvSpPr>
          <p:nvPr>
            <p:ph type="ctrTitle"/>
            <p:custDataLst>
              <p:tags r:id="rId1"/>
            </p:custDataLst>
          </p:nvPr>
        </p:nvSpPr>
        <p:spPr/>
        <p:txBody>
          <a:bodyPr/>
          <a:lstStyle/>
          <a:p>
            <a:r>
              <a:rPr lang="en-CA" dirty="0"/>
              <a:t>Questionnaire</a:t>
            </a:r>
            <a:endParaRPr lang="fr-FR" dirty="0"/>
          </a:p>
        </p:txBody>
      </p:sp>
      <p:pic>
        <p:nvPicPr>
          <p:cNvPr id="4" name="Image 3">
            <a:extLst>
              <a:ext uri="{FF2B5EF4-FFF2-40B4-BE49-F238E27FC236}">
                <a16:creationId xmlns:a16="http://schemas.microsoft.com/office/drawing/2014/main" id="{77CF7415-74D3-799C-51DB-F75CB55E8DAD}"/>
              </a:ext>
            </a:extLst>
          </p:cNvPr>
          <p:cNvPicPr>
            <a:picLocks noChangeAspect="1"/>
          </p:cNvPicPr>
          <p:nvPr>
            <p:custDataLst>
              <p:tags r:id="rId2"/>
            </p:custDataLst>
          </p:nvPr>
        </p:nvPicPr>
        <p:blipFill rotWithShape="1">
          <a:blip r:embed="rId4"/>
          <a:srcRect l="27163" t="34600" r="34251" b="23400"/>
          <a:stretch/>
        </p:blipFill>
        <p:spPr>
          <a:xfrm>
            <a:off x="827584" y="1295400"/>
            <a:ext cx="7013270" cy="4293839"/>
          </a:xfrm>
          <a:prstGeom prst="rect">
            <a:avLst/>
          </a:prstGeom>
        </p:spPr>
      </p:pic>
    </p:spTree>
    <p:extLst>
      <p:ext uri="{BB962C8B-B14F-4D97-AF65-F5344CB8AC3E}">
        <p14:creationId xmlns:p14="http://schemas.microsoft.com/office/powerpoint/2010/main" val="68291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9AFFCC2-5FF6-4ED8-92FC-F113D63704BA}"/>
              </a:ext>
            </a:extLst>
          </p:cNvPr>
          <p:cNvSpPr>
            <a:spLocks noGrp="1"/>
          </p:cNvSpPr>
          <p:nvPr>
            <p:ph type="ctrTitle"/>
            <p:custDataLst>
              <p:tags r:id="rId1"/>
            </p:custDataLst>
          </p:nvPr>
        </p:nvSpPr>
        <p:spPr/>
        <p:txBody>
          <a:bodyPr/>
          <a:lstStyle/>
          <a:p>
            <a:r>
              <a:rPr lang="en-CA" dirty="0"/>
              <a:t>Questionnaire</a:t>
            </a:r>
            <a:endParaRPr lang="fr-FR" dirty="0"/>
          </a:p>
        </p:txBody>
      </p:sp>
      <p:pic>
        <p:nvPicPr>
          <p:cNvPr id="4" name="Image 3">
            <a:extLst>
              <a:ext uri="{FF2B5EF4-FFF2-40B4-BE49-F238E27FC236}">
                <a16:creationId xmlns:a16="http://schemas.microsoft.com/office/drawing/2014/main" id="{A54139D4-81A7-D9EE-18D1-A93B0A94973F}"/>
              </a:ext>
            </a:extLst>
          </p:cNvPr>
          <p:cNvPicPr>
            <a:picLocks noChangeAspect="1"/>
          </p:cNvPicPr>
          <p:nvPr>
            <p:custDataLst>
              <p:tags r:id="rId2"/>
            </p:custDataLst>
          </p:nvPr>
        </p:nvPicPr>
        <p:blipFill rotWithShape="1">
          <a:blip r:embed="rId4"/>
          <a:srcRect l="26375" t="28059" r="27162" b="18742"/>
          <a:stretch/>
        </p:blipFill>
        <p:spPr>
          <a:xfrm>
            <a:off x="524500" y="1197967"/>
            <a:ext cx="8314700" cy="5355233"/>
          </a:xfrm>
          <a:prstGeom prst="rect">
            <a:avLst/>
          </a:prstGeom>
        </p:spPr>
      </p:pic>
    </p:spTree>
    <p:extLst>
      <p:ext uri="{BB962C8B-B14F-4D97-AF65-F5344CB8AC3E}">
        <p14:creationId xmlns:p14="http://schemas.microsoft.com/office/powerpoint/2010/main" val="224540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9AFFCC2-5FF6-4ED8-92FC-F113D63704BA}"/>
              </a:ext>
            </a:extLst>
          </p:cNvPr>
          <p:cNvSpPr>
            <a:spLocks noGrp="1"/>
          </p:cNvSpPr>
          <p:nvPr>
            <p:ph type="ctrTitle"/>
            <p:custDataLst>
              <p:tags r:id="rId1"/>
            </p:custDataLst>
          </p:nvPr>
        </p:nvSpPr>
        <p:spPr/>
        <p:txBody>
          <a:bodyPr/>
          <a:lstStyle/>
          <a:p>
            <a:r>
              <a:rPr lang="en-CA" dirty="0"/>
              <a:t>Questionnaire</a:t>
            </a:r>
            <a:endParaRPr lang="fr-FR" dirty="0"/>
          </a:p>
        </p:txBody>
      </p:sp>
      <p:pic>
        <p:nvPicPr>
          <p:cNvPr id="5" name="Image 4">
            <a:extLst>
              <a:ext uri="{FF2B5EF4-FFF2-40B4-BE49-F238E27FC236}">
                <a16:creationId xmlns:a16="http://schemas.microsoft.com/office/drawing/2014/main" id="{07BADB79-1AD0-9FA4-4131-E03F5CC525D5}"/>
              </a:ext>
            </a:extLst>
          </p:cNvPr>
          <p:cNvPicPr>
            <a:picLocks noChangeAspect="1"/>
          </p:cNvPicPr>
          <p:nvPr>
            <p:custDataLst>
              <p:tags r:id="rId2"/>
            </p:custDataLst>
          </p:nvPr>
        </p:nvPicPr>
        <p:blipFill rotWithShape="1">
          <a:blip r:embed="rId4"/>
          <a:srcRect l="27951" t="28999" r="27950" b="24841"/>
          <a:stretch/>
        </p:blipFill>
        <p:spPr>
          <a:xfrm>
            <a:off x="467544" y="1196752"/>
            <a:ext cx="8485963" cy="4996408"/>
          </a:xfrm>
          <a:prstGeom prst="rect">
            <a:avLst/>
          </a:prstGeom>
        </p:spPr>
      </p:pic>
    </p:spTree>
    <p:extLst>
      <p:ext uri="{BB962C8B-B14F-4D97-AF65-F5344CB8AC3E}">
        <p14:creationId xmlns:p14="http://schemas.microsoft.com/office/powerpoint/2010/main" val="212160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5"/>
          <p:cNvSpPr>
            <a:spLocks noGrp="1"/>
          </p:cNvSpPr>
          <p:nvPr>
            <p:ph idx="1"/>
            <p:custDataLst>
              <p:tags r:id="rId1"/>
            </p:custDataLst>
          </p:nvPr>
        </p:nvSpPr>
        <p:spPr bwMode="auto">
          <a:xfrm>
            <a:off x="457200" y="2133600"/>
            <a:ext cx="8382000"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endParaRPr lang="fr-FR" sz="1800" baseline="30000" dirty="0">
              <a:latin typeface="Calibri" panose="020F0502020204030204" pitchFamily="34" charset="0"/>
              <a:cs typeface="Times New Roman" panose="02020603050405020304" pitchFamily="18" charset="0"/>
            </a:endParaRP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1 : Phase préliminaire – Pertinence de l’enquête par questionnaire</a:t>
            </a: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2 : Phase de développement – Élaboration du questionnaire</a:t>
            </a: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3 : Phase opérationnelle – Application du questionnaire</a:t>
            </a:r>
          </a:p>
        </p:txBody>
      </p:sp>
      <p:sp>
        <p:nvSpPr>
          <p:cNvPr id="7" name="Sous-titre 6"/>
          <p:cNvSpPr>
            <a:spLocks noGrp="1"/>
          </p:cNvSpPr>
          <p:nvPr>
            <p:ph type="subTitle" idx="13"/>
            <p:custDataLst>
              <p:tags r:id="rId2"/>
            </p:custDataLst>
          </p:nvPr>
        </p:nvSpPr>
        <p:spPr/>
        <p:txBody>
          <a:bodyPr/>
          <a:lstStyle/>
          <a:p>
            <a:pPr>
              <a:defRPr/>
            </a:pPr>
            <a:r>
              <a:rPr lang="fr-CA" dirty="0"/>
              <a:t>Projet pilote</a:t>
            </a:r>
          </a:p>
        </p:txBody>
      </p:sp>
    </p:spTree>
    <p:extLst>
      <p:ext uri="{BB962C8B-B14F-4D97-AF65-F5344CB8AC3E}">
        <p14:creationId xmlns:p14="http://schemas.microsoft.com/office/powerpoint/2010/main" val="2892577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9AFFCC2-5FF6-4ED8-92FC-F113D63704BA}"/>
              </a:ext>
            </a:extLst>
          </p:cNvPr>
          <p:cNvSpPr>
            <a:spLocks noGrp="1"/>
          </p:cNvSpPr>
          <p:nvPr>
            <p:ph type="ctrTitle"/>
            <p:custDataLst>
              <p:tags r:id="rId1"/>
            </p:custDataLst>
          </p:nvPr>
        </p:nvSpPr>
        <p:spPr/>
        <p:txBody>
          <a:bodyPr/>
          <a:lstStyle/>
          <a:p>
            <a:r>
              <a:rPr lang="en-CA" dirty="0"/>
              <a:t>Questionnaire</a:t>
            </a:r>
            <a:endParaRPr lang="fr-FR" dirty="0"/>
          </a:p>
        </p:txBody>
      </p:sp>
      <p:pic>
        <p:nvPicPr>
          <p:cNvPr id="4" name="Image 3">
            <a:extLst>
              <a:ext uri="{FF2B5EF4-FFF2-40B4-BE49-F238E27FC236}">
                <a16:creationId xmlns:a16="http://schemas.microsoft.com/office/drawing/2014/main" id="{79F683EE-9722-FC4C-9312-8EAB4D55A529}"/>
              </a:ext>
            </a:extLst>
          </p:cNvPr>
          <p:cNvPicPr>
            <a:picLocks noChangeAspect="1"/>
          </p:cNvPicPr>
          <p:nvPr>
            <p:custDataLst>
              <p:tags r:id="rId2"/>
            </p:custDataLst>
          </p:nvPr>
        </p:nvPicPr>
        <p:blipFill rotWithShape="1">
          <a:blip r:embed="rId4"/>
          <a:srcRect l="27163" t="26200" r="27163" b="10800"/>
          <a:stretch/>
        </p:blipFill>
        <p:spPr>
          <a:xfrm>
            <a:off x="1187624" y="836712"/>
            <a:ext cx="7560840" cy="5866169"/>
          </a:xfrm>
          <a:prstGeom prst="rect">
            <a:avLst/>
          </a:prstGeom>
        </p:spPr>
      </p:pic>
    </p:spTree>
    <p:extLst>
      <p:ext uri="{BB962C8B-B14F-4D97-AF65-F5344CB8AC3E}">
        <p14:creationId xmlns:p14="http://schemas.microsoft.com/office/powerpoint/2010/main" val="946072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5"/>
          <p:cNvSpPr>
            <a:spLocks noGrp="1"/>
          </p:cNvSpPr>
          <p:nvPr>
            <p:ph idx="1"/>
            <p:custDataLst>
              <p:tags r:id="rId1"/>
            </p:custDataLst>
          </p:nvPr>
        </p:nvSpPr>
        <p:spPr bwMode="auto">
          <a:xfrm>
            <a:off x="457200" y="2133600"/>
            <a:ext cx="7139136"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endParaRPr lang="fr-FR" sz="1800" baseline="30000" dirty="0">
              <a:latin typeface="Calibri" panose="020F0502020204030204" pitchFamily="34" charset="0"/>
              <a:cs typeface="Times New Roman" panose="02020603050405020304" pitchFamily="18" charset="0"/>
            </a:endParaRP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1 : Phase préliminaire – Pertinence de l’enquête par questionnaire</a:t>
            </a: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2 : Phase de développement – Élaboration du questionnaire</a:t>
            </a:r>
          </a:p>
          <a:p>
            <a:pPr indent="449580" algn="just">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Partie 3 : Phase opérationnelle – Application du questionnaire</a:t>
            </a:r>
          </a:p>
        </p:txBody>
      </p:sp>
      <p:sp>
        <p:nvSpPr>
          <p:cNvPr id="7" name="Sous-titre 6"/>
          <p:cNvSpPr>
            <a:spLocks noGrp="1"/>
          </p:cNvSpPr>
          <p:nvPr>
            <p:ph type="subTitle" idx="13"/>
            <p:custDataLst>
              <p:tags r:id="rId2"/>
            </p:custDataLst>
          </p:nvPr>
        </p:nvSpPr>
        <p:spPr/>
        <p:txBody>
          <a:bodyPr/>
          <a:lstStyle/>
          <a:p>
            <a:pPr>
              <a:defRPr/>
            </a:pPr>
            <a:r>
              <a:rPr lang="fr-CA" dirty="0"/>
              <a:t>Projet pilote</a:t>
            </a:r>
          </a:p>
        </p:txBody>
      </p:sp>
      <p:pic>
        <p:nvPicPr>
          <p:cNvPr id="6146" name="Picture 2" descr="See the source image">
            <a:extLst>
              <a:ext uri="{FF2B5EF4-FFF2-40B4-BE49-F238E27FC236}">
                <a16:creationId xmlns:a16="http://schemas.microsoft.com/office/drawing/2014/main" id="{04311CC9-07BD-791D-C98E-86BA5D32496F}"/>
              </a:ext>
            </a:extLst>
          </p:cNvPr>
          <p:cNvPicPr>
            <a:picLocks noChangeAspect="1" noChangeArrowheads="1"/>
          </p:cNvPicPr>
          <p:nvPr>
            <p:custDataLst>
              <p:tags r:id="rId3"/>
            </p:custDataLst>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12443" y="1844824"/>
            <a:ext cx="1341298" cy="1369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72F32B5F-BB8F-8656-7847-07D9BC1F4CC7}"/>
              </a:ext>
            </a:extLst>
          </p:cNvPr>
          <p:cNvPicPr>
            <a:picLocks noChangeAspect="1" noChangeArrowheads="1"/>
          </p:cNvPicPr>
          <p:nvPr>
            <p:custDataLst>
              <p:tags r:id="rId4"/>
            </p:custDataLst>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97902" y="2852936"/>
            <a:ext cx="1341298" cy="136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21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Objectifs</a:t>
            </a:r>
          </a:p>
        </p:txBody>
      </p:sp>
      <p:sp>
        <p:nvSpPr>
          <p:cNvPr id="10243" name="Espace réservé du contenu 5"/>
          <p:cNvSpPr>
            <a:spLocks noGrp="1"/>
          </p:cNvSpPr>
          <p:nvPr>
            <p:ph idx="1"/>
            <p:custDataLst>
              <p:tags r:id="rId2"/>
            </p:custDataLst>
          </p:nvPr>
        </p:nvSpPr>
        <p:spPr bwMode="auto">
          <a:xfrm>
            <a:off x="457200" y="2204864"/>
            <a:ext cx="8382000" cy="3657600"/>
          </a:xfrm>
          <a:noFill/>
          <a:ln>
            <a:miter lim="800000"/>
            <a:headEnd/>
            <a:tailEnd/>
          </a:ln>
        </p:spPr>
        <p:txBody>
          <a:bodyPr vert="horz" wrap="square" rIns="91440" numCol="1" anchor="t" anchorCtr="0" compatLnSpc="1">
            <a:prstTxWarp prst="textNoShape">
              <a:avLst/>
            </a:prstTxWarp>
          </a:bodyPr>
          <a:lstStyle/>
          <a:p>
            <a:pPr marL="457200" indent="-457200">
              <a:lnSpc>
                <a:spcPct val="107000"/>
              </a:lnSpc>
              <a:spcAft>
                <a:spcPts val="800"/>
              </a:spcAft>
              <a:buFont typeface="+mj-lt"/>
              <a:buAutoNum type="arabicPeriod"/>
            </a:pPr>
            <a:r>
              <a:rPr lang="fr-FR" sz="2000" b="1" dirty="0">
                <a:effectLst/>
                <a:latin typeface="Calibri" panose="020F0502020204030204" pitchFamily="34" charset="0"/>
                <a:ea typeface="Calibri" panose="020F0502020204030204" pitchFamily="34" charset="0"/>
                <a:cs typeface="Times New Roman" panose="02020603050405020304" pitchFamily="18" charset="0"/>
              </a:rPr>
              <a:t>Élaborer un questionnaire pour :</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Remplacer l’anamnèse médicale de lombalgie</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Optimiser le temps de la consultation</a:t>
            </a:r>
          </a:p>
          <a:p>
            <a:pPr marL="457200" lvl="0" indent="-457200">
              <a:lnSpc>
                <a:spcPct val="107000"/>
              </a:lnSpc>
              <a:buFont typeface="+mj-lt"/>
              <a:buAutoNum type="arabicPeriod"/>
            </a:pPr>
            <a:r>
              <a:rPr lang="fr-FR" sz="2000" b="1" dirty="0">
                <a:effectLst/>
                <a:latin typeface="Calibri" panose="020F0502020204030204" pitchFamily="34" charset="0"/>
                <a:ea typeface="Calibri" panose="020F0502020204030204" pitchFamily="34" charset="0"/>
                <a:cs typeface="Times New Roman" panose="02020603050405020304" pitchFamily="18" charset="0"/>
              </a:rPr>
              <a:t>Prétester le questionnaire pour :</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Formuler des recommandations pour en améliorer la validité, la fidélité, faciliter son utilisation à grande échelle et l’analyse des données recueillies.</a:t>
            </a:r>
          </a:p>
          <a:p>
            <a:pPr marL="742950" lvl="1" indent="-285750">
              <a:lnSpc>
                <a:spcPct val="107000"/>
              </a:lnSpc>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Décrire les éléments qui sont perçus comme une amélioration et comme des lacunes du questionnaire</a:t>
            </a:r>
          </a:p>
          <a:p>
            <a:pPr marL="742950" lvl="1" indent="-285750">
              <a:lnSpc>
                <a:spcPct val="107000"/>
              </a:lnSpc>
              <a:spcAft>
                <a:spcPts val="800"/>
              </a:spcAft>
              <a:buFont typeface="Courier New" panose="02070309020205020404" pitchFamily="49" charset="0"/>
              <a:buChar char="o"/>
            </a:pPr>
            <a:r>
              <a:rPr lang="fr-FR" sz="2000" dirty="0">
                <a:effectLst/>
                <a:latin typeface="Calibri" panose="020F0502020204030204" pitchFamily="34" charset="0"/>
                <a:ea typeface="Calibri" panose="020F0502020204030204" pitchFamily="34" charset="0"/>
                <a:cs typeface="Times New Roman" panose="02020603050405020304" pitchFamily="18" charset="0"/>
              </a:rPr>
              <a:t>Évaluer la satisfaction des omnipraticiens de ce nouvel outil</a:t>
            </a:r>
          </a:p>
          <a:p>
            <a:pPr>
              <a:buFont typeface="Arial" pitchFamily="34" charset="0"/>
              <a:buChar char="•"/>
            </a:pPr>
            <a:endParaRPr lang="fr-CA" dirty="0">
              <a:latin typeface="Verdana" pitchFamily="34" charset="0"/>
            </a:endParaRPr>
          </a:p>
        </p:txBody>
      </p:sp>
      <p:sp>
        <p:nvSpPr>
          <p:cNvPr id="7" name="Sous-titre 6"/>
          <p:cNvSpPr>
            <a:spLocks noGrp="1"/>
          </p:cNvSpPr>
          <p:nvPr>
            <p:ph type="subTitle" idx="13"/>
            <p:custDataLst>
              <p:tags r:id="rId3"/>
            </p:custDataLst>
          </p:nvPr>
        </p:nvSpPr>
        <p:spPr>
          <a:xfrm>
            <a:off x="304800" y="1073150"/>
            <a:ext cx="8534400" cy="641350"/>
          </a:xfrm>
        </p:spPr>
        <p:txBody>
          <a:bodyPr/>
          <a:lstStyle/>
          <a:p>
            <a:pPr>
              <a:defRPr/>
            </a:pPr>
            <a:r>
              <a:rPr lang="fr-CA" sz="2400" dirty="0">
                <a:effectLst/>
                <a:latin typeface="Times New Roman" panose="02020603050405020304" pitchFamily="18" charset="0"/>
                <a:ea typeface="Times New Roman" panose="02020603050405020304" pitchFamily="18" charset="0"/>
              </a:rPr>
              <a:t>Ce projet vise à optimiser la rencontre par le biais d’un questionnaire d’autoévaluation à remplir par le patient </a:t>
            </a:r>
            <a:r>
              <a:rPr lang="fr-CA" sz="2400" dirty="0" err="1">
                <a:effectLst/>
                <a:latin typeface="Times New Roman" panose="02020603050405020304" pitchFamily="18" charset="0"/>
                <a:ea typeface="Times New Roman" panose="02020603050405020304" pitchFamily="18" charset="0"/>
              </a:rPr>
              <a:t>prérencontre</a:t>
            </a:r>
            <a:r>
              <a:rPr lang="fr-CA" sz="2400" dirty="0">
                <a:effectLst/>
                <a:latin typeface="Times New Roman" panose="02020603050405020304" pitchFamily="18" charset="0"/>
                <a:ea typeface="Times New Roman" panose="02020603050405020304" pitchFamily="18" charset="0"/>
              </a:rPr>
              <a:t> médicale. </a:t>
            </a:r>
          </a:p>
        </p:txBody>
      </p:sp>
    </p:spTree>
    <p:extLst>
      <p:ext uri="{BB962C8B-B14F-4D97-AF65-F5344CB8AC3E}">
        <p14:creationId xmlns:p14="http://schemas.microsoft.com/office/powerpoint/2010/main" val="2789164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Méthodologie</a:t>
            </a:r>
          </a:p>
        </p:txBody>
      </p:sp>
      <p:sp>
        <p:nvSpPr>
          <p:cNvPr id="10243" name="Espace réservé du contenu 5"/>
          <p:cNvSpPr>
            <a:spLocks noGrp="1"/>
          </p:cNvSpPr>
          <p:nvPr>
            <p:ph idx="1"/>
            <p:custDataLst>
              <p:tags r:id="rId2"/>
            </p:custDataLst>
          </p:nvPr>
        </p:nvSpPr>
        <p:spPr bwMode="auto">
          <a:xfrm>
            <a:off x="457200" y="2133600"/>
            <a:ext cx="8382000"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r>
              <a:rPr lang="fr-FR" sz="2400" dirty="0">
                <a:latin typeface="Verdana" pitchFamily="34" charset="0"/>
              </a:rPr>
              <a:t>Évaluation du questionnaire créé par une étude transversale</a:t>
            </a:r>
          </a:p>
          <a:p>
            <a:pPr lvl="1">
              <a:buFont typeface="Arial" pitchFamily="34" charset="0"/>
              <a:buChar char="•"/>
            </a:pPr>
            <a:r>
              <a:rPr lang="fr-FR" sz="2000" dirty="0">
                <a:latin typeface="Verdana" pitchFamily="34" charset="0"/>
              </a:rPr>
              <a:t>Validité</a:t>
            </a:r>
          </a:p>
          <a:p>
            <a:pPr lvl="1">
              <a:buFont typeface="Arial" pitchFamily="34" charset="0"/>
              <a:buChar char="•"/>
            </a:pPr>
            <a:r>
              <a:rPr lang="fr-FR" sz="2000" dirty="0">
                <a:latin typeface="Verdana" pitchFamily="34" charset="0"/>
              </a:rPr>
              <a:t>Fidélité</a:t>
            </a:r>
          </a:p>
          <a:p>
            <a:pPr lvl="1">
              <a:buFont typeface="Arial" pitchFamily="34" charset="0"/>
              <a:buChar char="•"/>
            </a:pPr>
            <a:r>
              <a:rPr lang="fr-FR" sz="2000" dirty="0">
                <a:latin typeface="Verdana" pitchFamily="34" charset="0"/>
              </a:rPr>
              <a:t>Facilité d’utilisation</a:t>
            </a:r>
          </a:p>
          <a:p>
            <a:pPr>
              <a:buFont typeface="Arial" pitchFamily="34" charset="0"/>
              <a:buChar char="•"/>
            </a:pPr>
            <a:r>
              <a:rPr lang="fr-FR" sz="2400" dirty="0">
                <a:latin typeface="Verdana" pitchFamily="34" charset="0"/>
              </a:rPr>
              <a:t>Évaluation de la satisfaction des médecins traitants par une étude transversale</a:t>
            </a:r>
          </a:p>
          <a:p>
            <a:pPr lvl="1">
              <a:buFont typeface="Arial" pitchFamily="34" charset="0"/>
              <a:buChar char="•"/>
            </a:pPr>
            <a:r>
              <a:rPr lang="fr-FR" sz="2000" dirty="0">
                <a:latin typeface="Verdana" pitchFamily="34" charset="0"/>
              </a:rPr>
              <a:t>Satisfaction globale</a:t>
            </a:r>
          </a:p>
          <a:p>
            <a:pPr lvl="1">
              <a:buFont typeface="Arial" pitchFamily="34" charset="0"/>
              <a:buChar char="•"/>
            </a:pPr>
            <a:r>
              <a:rPr lang="fr-FR" sz="2000" dirty="0">
                <a:latin typeface="Verdana" pitchFamily="34" charset="0"/>
              </a:rPr>
              <a:t>Améliorations</a:t>
            </a:r>
          </a:p>
          <a:p>
            <a:pPr lvl="1">
              <a:buFont typeface="Arial" pitchFamily="34" charset="0"/>
              <a:buChar char="•"/>
            </a:pPr>
            <a:r>
              <a:rPr lang="fr-FR" sz="2000" dirty="0">
                <a:latin typeface="Verdana" pitchFamily="34" charset="0"/>
              </a:rPr>
              <a:t>Lacunes</a:t>
            </a:r>
          </a:p>
          <a:p>
            <a:pPr>
              <a:buFont typeface="Arial" pitchFamily="34" charset="0"/>
              <a:buChar char="•"/>
            </a:pPr>
            <a:endParaRPr lang="fr-CA" dirty="0">
              <a:latin typeface="Verdana" pitchFamily="34" charset="0"/>
            </a:endParaRPr>
          </a:p>
        </p:txBody>
      </p:sp>
      <p:sp>
        <p:nvSpPr>
          <p:cNvPr id="7" name="Sous-titre 6"/>
          <p:cNvSpPr>
            <a:spLocks noGrp="1"/>
          </p:cNvSpPr>
          <p:nvPr>
            <p:ph type="subTitle" idx="13"/>
            <p:custDataLst>
              <p:tags r:id="rId3"/>
            </p:custDataLst>
          </p:nvPr>
        </p:nvSpPr>
        <p:spPr/>
        <p:txBody>
          <a:bodyPr/>
          <a:lstStyle/>
          <a:p>
            <a:pPr>
              <a:defRPr/>
            </a:pPr>
            <a:r>
              <a:rPr lang="fr-CA" dirty="0"/>
              <a:t>Devis de recherche</a:t>
            </a:r>
          </a:p>
        </p:txBody>
      </p:sp>
    </p:spTree>
    <p:extLst>
      <p:ext uri="{BB962C8B-B14F-4D97-AF65-F5344CB8AC3E}">
        <p14:creationId xmlns:p14="http://schemas.microsoft.com/office/powerpoint/2010/main" val="3109492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Méthodologie</a:t>
            </a:r>
          </a:p>
        </p:txBody>
      </p:sp>
      <p:sp>
        <p:nvSpPr>
          <p:cNvPr id="10243" name="Espace réservé du contenu 5"/>
          <p:cNvSpPr>
            <a:spLocks noGrp="1"/>
          </p:cNvSpPr>
          <p:nvPr>
            <p:ph idx="1"/>
            <p:custDataLst>
              <p:tags r:id="rId2"/>
            </p:custDataLst>
          </p:nvPr>
        </p:nvSpPr>
        <p:spPr bwMode="auto">
          <a:xfrm>
            <a:off x="457200" y="2133600"/>
            <a:ext cx="8382000"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P</a:t>
            </a:r>
            <a:r>
              <a:rPr lang="fr-FR" sz="2000" dirty="0">
                <a:effectLst/>
                <a:latin typeface="Calibri" panose="020F0502020204030204" pitchFamily="34" charset="0"/>
                <a:ea typeface="Calibri" panose="020F0502020204030204" pitchFamily="34" charset="0"/>
                <a:cs typeface="Times New Roman" panose="02020603050405020304" pitchFamily="18" charset="0"/>
              </a:rPr>
              <a:t>atients volontaires, âgés de </a:t>
            </a:r>
            <a:r>
              <a:rPr lang="fr-FR" sz="2000" dirty="0">
                <a:latin typeface="Calibri" panose="020F0502020204030204" pitchFamily="34" charset="0"/>
                <a:ea typeface="Calibri" panose="020F0502020204030204" pitchFamily="34" charset="0"/>
                <a:cs typeface="Times New Roman" panose="02020603050405020304" pitchFamily="18" charset="0"/>
              </a:rPr>
              <a:t>18</a:t>
            </a:r>
            <a:r>
              <a:rPr lang="fr-FR" sz="2000" dirty="0">
                <a:effectLst/>
                <a:latin typeface="Calibri" panose="020F0502020204030204" pitchFamily="34" charset="0"/>
                <a:ea typeface="Calibri" panose="020F0502020204030204" pitchFamily="34" charset="0"/>
                <a:cs typeface="Times New Roman" panose="02020603050405020304" pitchFamily="18" charset="0"/>
              </a:rPr>
              <a:t>-74ans, qui se présentent pour une première évaluation ou pour un suivi de lombalgie au GMF-U de Mont-Laurier incluant les patients inscrits et non-inscrits de tout contexte.</a:t>
            </a:r>
          </a:p>
          <a:p>
            <a:pPr>
              <a:buFont typeface="Arial"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P</a:t>
            </a:r>
            <a:r>
              <a:rPr lang="fr-FR" sz="2000" dirty="0">
                <a:effectLst/>
                <a:latin typeface="Calibri" panose="020F0502020204030204" pitchFamily="34" charset="0"/>
                <a:ea typeface="Calibri" panose="020F0502020204030204" pitchFamily="34" charset="0"/>
                <a:cs typeface="Times New Roman" panose="02020603050405020304" pitchFamily="18" charset="0"/>
              </a:rPr>
              <a:t>atrons omnipraticiens faisant de la clinique au GMF-U de Mont-Laurier et les résidents permanents du GMF-U de Mont-Laurier</a:t>
            </a:r>
          </a:p>
          <a:p>
            <a:pPr>
              <a:buFont typeface="Arial" pitchFamily="34" charset="0"/>
              <a:buChar char="•"/>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Critères d’exclusion: patients inaptes qui ne peuvent consentir, les patients illettrés, incapable d’écrire ou incapable de lire le français, les pathologies confondantes telles que la grossesse et la fibromyalgie*. </a:t>
            </a:r>
          </a:p>
          <a:p>
            <a:pPr>
              <a:buFont typeface="Arial"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Nous visons un échantillonnage de 65 participants pour le prétest soit 50 patients et 15 médecins (patrons/résidents).  </a:t>
            </a:r>
          </a:p>
          <a:p>
            <a:pPr>
              <a:buFont typeface="Arial" pitchFamily="34" charset="0"/>
              <a:buChar char="•"/>
            </a:pPr>
            <a:endParaRPr lang="fr-CA" dirty="0">
              <a:latin typeface="Verdana" pitchFamily="34" charset="0"/>
            </a:endParaRPr>
          </a:p>
        </p:txBody>
      </p:sp>
      <p:sp>
        <p:nvSpPr>
          <p:cNvPr id="7" name="Sous-titre 6"/>
          <p:cNvSpPr>
            <a:spLocks noGrp="1"/>
          </p:cNvSpPr>
          <p:nvPr>
            <p:ph type="subTitle" idx="13"/>
            <p:custDataLst>
              <p:tags r:id="rId3"/>
            </p:custDataLst>
          </p:nvPr>
        </p:nvSpPr>
        <p:spPr/>
        <p:txBody>
          <a:bodyPr/>
          <a:lstStyle/>
          <a:p>
            <a:pPr>
              <a:defRPr/>
            </a:pPr>
            <a:r>
              <a:rPr lang="fr-CA" dirty="0"/>
              <a:t>Population à l’étude</a:t>
            </a:r>
          </a:p>
          <a:p>
            <a:pPr>
              <a:defRPr/>
            </a:pPr>
            <a:r>
              <a:rPr lang="fr-CA" dirty="0"/>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Selon les incidences recensées globalement dans la littérature</a:t>
            </a:r>
            <a:endParaRPr lang="fr-CA" dirty="0"/>
          </a:p>
        </p:txBody>
      </p:sp>
    </p:spTree>
    <p:extLst>
      <p:ext uri="{BB962C8B-B14F-4D97-AF65-F5344CB8AC3E}">
        <p14:creationId xmlns:p14="http://schemas.microsoft.com/office/powerpoint/2010/main" val="1295979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Méthodologie</a:t>
            </a:r>
          </a:p>
        </p:txBody>
      </p:sp>
      <p:sp>
        <p:nvSpPr>
          <p:cNvPr id="7" name="Sous-titre 6"/>
          <p:cNvSpPr>
            <a:spLocks noGrp="1"/>
          </p:cNvSpPr>
          <p:nvPr>
            <p:ph type="subTitle" idx="13"/>
            <p:custDataLst>
              <p:tags r:id="rId2"/>
            </p:custDataLst>
          </p:nvPr>
        </p:nvSpPr>
        <p:spPr/>
        <p:txBody>
          <a:bodyPr/>
          <a:lstStyle/>
          <a:p>
            <a:pPr>
              <a:defRPr/>
            </a:pPr>
            <a:r>
              <a:rPr lang="fr-CA" dirty="0"/>
              <a:t>Processus de recrutement</a:t>
            </a:r>
          </a:p>
        </p:txBody>
      </p:sp>
      <p:graphicFrame>
        <p:nvGraphicFramePr>
          <p:cNvPr id="6" name="Diagramme 5">
            <a:extLst>
              <a:ext uri="{FF2B5EF4-FFF2-40B4-BE49-F238E27FC236}">
                <a16:creationId xmlns:a16="http://schemas.microsoft.com/office/drawing/2014/main" id="{67772AC5-9AE1-48E0-9A7D-A7F512DAB235}"/>
              </a:ext>
            </a:extLst>
          </p:cNvPr>
          <p:cNvGraphicFramePr/>
          <p:nvPr>
            <p:custDataLst>
              <p:tags r:id="rId3"/>
            </p:custDataLst>
            <p:extLst>
              <p:ext uri="{D42A27DB-BD31-4B8C-83A1-F6EECF244321}">
                <p14:modId xmlns:p14="http://schemas.microsoft.com/office/powerpoint/2010/main" val="947185852"/>
              </p:ext>
            </p:extLst>
          </p:nvPr>
        </p:nvGraphicFramePr>
        <p:xfrm>
          <a:off x="385706" y="1844824"/>
          <a:ext cx="8372587"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10127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DB1AF0D-FA8E-F8B2-4806-BEE0728A3975}"/>
              </a:ext>
            </a:extLst>
          </p:cNvPr>
          <p:cNvSpPr>
            <a:spLocks noGrp="1"/>
          </p:cNvSpPr>
          <p:nvPr>
            <p:ph type="title"/>
            <p:custDataLst>
              <p:tags r:id="rId1"/>
            </p:custDataLst>
          </p:nvPr>
        </p:nvSpPr>
        <p:spPr/>
        <p:txBody>
          <a:bodyPr/>
          <a:lstStyle/>
          <a:p>
            <a:pPr eaLnBrk="1" hangingPunct="1"/>
            <a:r>
              <a:rPr lang="fr-CA" altLang="fr-FR">
                <a:ln>
                  <a:noFill/>
                </a:ln>
              </a:rPr>
              <a:t>Analyse</a:t>
            </a:r>
          </a:p>
        </p:txBody>
      </p:sp>
      <p:sp>
        <p:nvSpPr>
          <p:cNvPr id="38914" name="Content Placeholder 2">
            <a:extLst>
              <a:ext uri="{FF2B5EF4-FFF2-40B4-BE49-F238E27FC236}">
                <a16:creationId xmlns:a16="http://schemas.microsoft.com/office/drawing/2014/main" id="{1832FD55-C93C-1B73-D13F-393273FD2FAE}"/>
              </a:ext>
            </a:extLst>
          </p:cNvPr>
          <p:cNvSpPr>
            <a:spLocks noGrp="1"/>
          </p:cNvSpPr>
          <p:nvPr>
            <p:ph idx="1"/>
            <p:custDataLst>
              <p:tags r:id="rId2"/>
            </p:custDataLst>
          </p:nvPr>
        </p:nvSpPr>
        <p:spPr>
          <a:xfrm>
            <a:off x="467544" y="908720"/>
            <a:ext cx="8159725" cy="5112568"/>
          </a:xfrm>
        </p:spPr>
        <p:txBody>
          <a:bodyPr/>
          <a:lstStyle/>
          <a:p>
            <a:pPr>
              <a:lnSpc>
                <a:spcPct val="90000"/>
              </a:lnSpc>
            </a:pPr>
            <a:r>
              <a:rPr lang="fr-FR" altLang="fr-FR" sz="2000" dirty="0"/>
              <a:t>Analyse descriptive: </a:t>
            </a:r>
          </a:p>
          <a:p>
            <a:pPr lvl="1">
              <a:lnSpc>
                <a:spcPct val="90000"/>
              </a:lnSpc>
            </a:pPr>
            <a:r>
              <a:rPr lang="fr-FR" altLang="fr-FR" sz="2000" dirty="0"/>
              <a:t>la validité, fidélité et la facilité d’utilisation de ce questionnaire (prétest)</a:t>
            </a:r>
            <a:endParaRPr lang="en-US" altLang="fr-FR" sz="2000" dirty="0"/>
          </a:p>
          <a:p>
            <a:pPr lvl="1">
              <a:lnSpc>
                <a:spcPct val="90000"/>
              </a:lnSpc>
            </a:pPr>
            <a:r>
              <a:rPr lang="fr-FR" altLang="fr-FR" sz="2000" dirty="0"/>
              <a:t>satisfaction des médecins traitants</a:t>
            </a:r>
          </a:p>
          <a:p>
            <a:pPr lvl="1">
              <a:lnSpc>
                <a:spcPct val="90000"/>
              </a:lnSpc>
            </a:pPr>
            <a:endParaRPr lang="fr-FR" altLang="fr-FR" sz="2000" dirty="0"/>
          </a:p>
          <a:p>
            <a:pPr>
              <a:lnSpc>
                <a:spcPct val="90000"/>
              </a:lnSpc>
            </a:pPr>
            <a:r>
              <a:rPr lang="fr-FR" altLang="fr-FR" sz="2000" dirty="0"/>
              <a:t>Analyse statistique</a:t>
            </a:r>
          </a:p>
          <a:p>
            <a:pPr lvl="1">
              <a:lnSpc>
                <a:spcPct val="90000"/>
              </a:lnSpc>
            </a:pPr>
            <a:r>
              <a:rPr lang="fr-FR" altLang="fr-FR" sz="2000" dirty="0"/>
              <a:t>analyses de sous-groupe pour évaluer la satisfaction selon les caractéristiques du médecin traitant, patron ou résident, le nombre de lombalgies vu lors de l’étude. </a:t>
            </a:r>
          </a:p>
          <a:p>
            <a:pPr lvl="1">
              <a:lnSpc>
                <a:spcPct val="90000"/>
              </a:lnSpc>
            </a:pPr>
            <a:r>
              <a:rPr lang="fr-FR" altLang="fr-FR" sz="2000" dirty="0"/>
              <a:t>Analyse de sensibilité en retirant les valeurs aux extrêmes, en retirant les cas où la plainte n’était pas reliée à une lombalgie et en ajustant selon les extrêmes d’âge et d’expérience des médecins traitants. </a:t>
            </a:r>
          </a:p>
          <a:p>
            <a:pPr lvl="1">
              <a:lnSpc>
                <a:spcPct val="90000"/>
              </a:lnSpc>
            </a:pPr>
            <a:endParaRPr lang="fr-FR" altLang="fr-FR" sz="2000" dirty="0"/>
          </a:p>
          <a:p>
            <a:r>
              <a:rPr lang="fr-FR" altLang="fr-FR" sz="2000" dirty="0"/>
              <a:t>Réponses ouvertes: </a:t>
            </a:r>
          </a:p>
          <a:p>
            <a:pPr lvl="1"/>
            <a:r>
              <a:rPr lang="fr-FR" altLang="fr-FR" sz="2000" dirty="0"/>
              <a:t>analyse qualitative, classée en thèmes selon leur fréquence</a:t>
            </a:r>
          </a:p>
          <a:p>
            <a:pPr lvl="1">
              <a:lnSpc>
                <a:spcPct val="90000"/>
              </a:lnSpc>
            </a:pPr>
            <a:endParaRPr lang="fr-FR" altLang="fr-FR" sz="2000" dirty="0"/>
          </a:p>
          <a:p>
            <a:pPr marL="457200" lvl="1" indent="0">
              <a:lnSpc>
                <a:spcPct val="90000"/>
              </a:lnSpc>
              <a:buNone/>
            </a:pPr>
            <a:endParaRPr lang="fr-FR" altLang="fr-FR" sz="2000" dirty="0"/>
          </a:p>
          <a:p>
            <a:pPr lvl="1">
              <a:lnSpc>
                <a:spcPct val="90000"/>
              </a:lnSpc>
            </a:pPr>
            <a:endParaRPr lang="fr-FR" altLang="fr-F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09D4F67-5E16-29F5-EEB3-C554D4CEFCD6}"/>
              </a:ext>
            </a:extLst>
          </p:cNvPr>
          <p:cNvSpPr>
            <a:spLocks noGrp="1"/>
          </p:cNvSpPr>
          <p:nvPr>
            <p:ph type="ctrTitle"/>
            <p:custDataLst>
              <p:tags r:id="rId1"/>
            </p:custDataLst>
          </p:nvPr>
        </p:nvSpPr>
        <p:spPr/>
        <p:txBody>
          <a:bodyPr/>
          <a:lstStyle/>
          <a:p>
            <a:r>
              <a:rPr lang="en-CA" dirty="0"/>
              <a:t>Analyse</a:t>
            </a:r>
            <a:endParaRPr lang="fr-FR" dirty="0"/>
          </a:p>
        </p:txBody>
      </p:sp>
      <p:sp>
        <p:nvSpPr>
          <p:cNvPr id="6" name="ZoneTexte 5">
            <a:extLst>
              <a:ext uri="{FF2B5EF4-FFF2-40B4-BE49-F238E27FC236}">
                <a16:creationId xmlns:a16="http://schemas.microsoft.com/office/drawing/2014/main" id="{F41D9EA9-66DC-3B3A-FE49-8B44527B2EF5}"/>
              </a:ext>
            </a:extLst>
          </p:cNvPr>
          <p:cNvSpPr txBox="1"/>
          <p:nvPr>
            <p:custDataLst>
              <p:tags r:id="rId2"/>
            </p:custDataLst>
          </p:nvPr>
        </p:nvSpPr>
        <p:spPr>
          <a:xfrm>
            <a:off x="304800" y="908720"/>
            <a:ext cx="4339208" cy="5413726"/>
          </a:xfrm>
          <a:prstGeom prst="rect">
            <a:avLst/>
          </a:prstGeom>
          <a:noFill/>
        </p:spPr>
        <p:txBody>
          <a:bodyPr wrap="square" rtlCol="0">
            <a:spAutoFit/>
          </a:bodyPr>
          <a:lstStyle/>
          <a:p>
            <a:pPr lvl="0">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Section utilisation avec pointage possible de -4 à 4/4</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100% = +2 points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75% =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50= 0</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25=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0= -2 points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oui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Je ne sais pas 0</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non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Section satisfaction avec pointage possible de -6 à 6/6</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Très satisfait +2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Satisfait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Indifférent ou je n’ai pas noté de changement 0</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Peu satisfait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Insatisfait -2</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592895F-786E-466D-111A-0633566D8E1B}"/>
              </a:ext>
            </a:extLst>
          </p:cNvPr>
          <p:cNvSpPr txBox="1"/>
          <p:nvPr>
            <p:custDataLst>
              <p:tags r:id="rId3"/>
            </p:custDataLst>
          </p:nvPr>
        </p:nvSpPr>
        <p:spPr>
          <a:xfrm>
            <a:off x="4860032" y="938587"/>
            <a:ext cx="3888432" cy="4884479"/>
          </a:xfrm>
          <a:prstGeom prst="rect">
            <a:avLst/>
          </a:prstGeom>
          <a:noFill/>
        </p:spPr>
        <p:txBody>
          <a:bodyPr wrap="square" rtlCol="0">
            <a:spAutoFit/>
          </a:bodyPr>
          <a:lstStyle/>
          <a:p>
            <a:pPr lvl="0">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Section validité avec pointage possible de -2 à 2/2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oui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non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fr-CA"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CA" dirty="0">
                <a:effectLst/>
                <a:latin typeface="Calibri" panose="020F0502020204030204" pitchFamily="34" charset="0"/>
                <a:ea typeface="Calibri" panose="020F0502020204030204" pitchFamily="34" charset="0"/>
                <a:cs typeface="Times New Roman" panose="02020603050405020304" pitchFamily="18" charset="0"/>
              </a:rPr>
              <a:t>Section facilité d’utilisation avec pointage possible de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CA" dirty="0">
                <a:effectLst/>
                <a:latin typeface="Calibri" panose="020F0502020204030204" pitchFamily="34" charset="0"/>
                <a:ea typeface="Calibri" panose="020F0502020204030204" pitchFamily="34" charset="0"/>
                <a:cs typeface="Times New Roman" panose="02020603050405020304" pitchFamily="18" charset="0"/>
              </a:rPr>
              <a:t>Tout à fait en désaccord= -2 points</a:t>
            </a:r>
            <a:r>
              <a:rPr lang="fr-CA" dirty="0">
                <a:effectLst/>
                <a:latin typeface="Calibri" panose="020F0502020204030204" pitchFamily="34" charset="0"/>
                <a:ea typeface="Calibri" panose="020F0502020204030204" pitchFamily="34" charset="0"/>
                <a:cs typeface="Calibri" panose="020F0502020204030204" pitchFamily="34" charset="0"/>
              </a:rPr>
              <a:t>   </a:t>
            </a:r>
            <a:r>
              <a:rPr lang="fr-CA" dirty="0">
                <a:effectLst/>
                <a:latin typeface="Calibri" panose="020F0502020204030204" pitchFamily="34" charset="0"/>
                <a:ea typeface="Calibri" panose="020F0502020204030204" pitchFamily="34" charset="0"/>
                <a:cs typeface="Times New Roman" panose="02020603050405020304" pitchFamily="18" charset="0"/>
              </a:rPr>
              <a: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CA" dirty="0">
                <a:effectLst/>
                <a:latin typeface="Calibri" panose="020F0502020204030204" pitchFamily="34" charset="0"/>
                <a:ea typeface="Calibri" panose="020F0502020204030204" pitchFamily="34" charset="0"/>
                <a:cs typeface="Times New Roman" panose="02020603050405020304" pitchFamily="18" charset="0"/>
              </a:rPr>
              <a:t>Plutôt en désaccord= -1 point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CA" dirty="0">
                <a:effectLst/>
                <a:latin typeface="Calibri" panose="020F0502020204030204" pitchFamily="34" charset="0"/>
                <a:ea typeface="Calibri" panose="020F0502020204030204" pitchFamily="34" charset="0"/>
                <a:cs typeface="Times New Roman" panose="02020603050405020304" pitchFamily="18" charset="0"/>
              </a:rPr>
              <a:t>Plutôt d’accord= +1 point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CA" dirty="0">
                <a:effectLst/>
                <a:latin typeface="Calibri" panose="020F0502020204030204" pitchFamily="34" charset="0"/>
                <a:ea typeface="Calibri" panose="020F0502020204030204" pitchFamily="34" charset="0"/>
                <a:cs typeface="Times New Roman" panose="02020603050405020304" pitchFamily="18" charset="0"/>
              </a:rPr>
              <a:t>Tout à fait d’accord= +2 points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CA" dirty="0">
                <a:effectLst/>
                <a:latin typeface="Calibri" panose="020F0502020204030204" pitchFamily="34" charset="0"/>
                <a:ea typeface="Calibri" panose="020F0502020204030204" pitchFamily="34" charset="0"/>
                <a:cs typeface="Times New Roman" panose="02020603050405020304" pitchFamily="18" charset="0"/>
              </a:rPr>
              <a:t>Oui=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r-CA" dirty="0">
                <a:effectLst/>
                <a:latin typeface="Calibri" panose="020F0502020204030204" pitchFamily="34" charset="0"/>
                <a:ea typeface="Calibri" panose="020F0502020204030204" pitchFamily="34" charset="0"/>
                <a:cs typeface="Times New Roman" panose="02020603050405020304" pitchFamily="18" charset="0"/>
              </a:rPr>
              <a:t>Non= -1</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88350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3ED2EF6-BB8D-FCF3-89A5-E06751B2E244}"/>
              </a:ext>
            </a:extLst>
          </p:cNvPr>
          <p:cNvSpPr>
            <a:spLocks noGrp="1"/>
          </p:cNvSpPr>
          <p:nvPr>
            <p:ph type="title"/>
            <p:custDataLst>
              <p:tags r:id="rId1"/>
            </p:custDataLst>
          </p:nvPr>
        </p:nvSpPr>
        <p:spPr/>
        <p:txBody>
          <a:bodyPr/>
          <a:lstStyle/>
          <a:p>
            <a:r>
              <a:rPr lang="fr-CA" altLang="fr-FR">
                <a:ln>
                  <a:noFill/>
                </a:ln>
              </a:rPr>
              <a:t>Analyse</a:t>
            </a:r>
          </a:p>
        </p:txBody>
      </p:sp>
      <p:sp>
        <p:nvSpPr>
          <p:cNvPr id="3" name="Content Placeholder 2">
            <a:extLst>
              <a:ext uri="{FF2B5EF4-FFF2-40B4-BE49-F238E27FC236}">
                <a16:creationId xmlns:a16="http://schemas.microsoft.com/office/drawing/2014/main" id="{3E42FB5B-851D-0971-1924-E119361FC708}"/>
              </a:ext>
            </a:extLst>
          </p:cNvPr>
          <p:cNvSpPr>
            <a:spLocks noGrp="1"/>
          </p:cNvSpPr>
          <p:nvPr>
            <p:ph idx="1"/>
            <p:custDataLst>
              <p:tags r:id="rId2"/>
            </p:custDataLst>
          </p:nvPr>
        </p:nvSpPr>
        <p:spPr>
          <a:xfrm>
            <a:off x="611560" y="1310491"/>
            <a:ext cx="7514035" cy="2343150"/>
          </a:xfrm>
        </p:spPr>
        <p:txBody>
          <a:bodyPr/>
          <a:lstStyle/>
          <a:p>
            <a:pPr lvl="1"/>
            <a:endParaRPr lang="fr-FR" altLang="fr-FR" sz="2000" dirty="0"/>
          </a:p>
          <a:p>
            <a:r>
              <a:rPr lang="fr-FR" altLang="fr-FR" sz="2000" dirty="0"/>
              <a:t>Étude positive si plus de 55% des médecins traitants sont satisfaits du questionnaire après la période de 6 mois. Nos résultats seront considérés statistiquement significatif si la valeur p&lt;0,05.</a:t>
            </a:r>
          </a:p>
          <a:p>
            <a:pPr lvl="1"/>
            <a:endParaRPr lang="fr-FR" altLang="fr-FR" dirty="0"/>
          </a:p>
          <a:p>
            <a:endParaRPr lang="fr-CA" alt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5DD0F88-B7EA-725C-4F49-EBEE2DFA6785}"/>
              </a:ext>
            </a:extLst>
          </p:cNvPr>
          <p:cNvSpPr>
            <a:spLocks noGrp="1"/>
          </p:cNvSpPr>
          <p:nvPr>
            <p:ph type="ctrTitle"/>
            <p:custDataLst>
              <p:tags r:id="rId1"/>
            </p:custDataLst>
          </p:nvPr>
        </p:nvSpPr>
        <p:spPr/>
        <p:txBody>
          <a:bodyPr/>
          <a:lstStyle/>
          <a:p>
            <a:r>
              <a:rPr lang="en-CA" dirty="0" err="1"/>
              <a:t>Références</a:t>
            </a:r>
            <a:endParaRPr lang="fr-FR" dirty="0"/>
          </a:p>
        </p:txBody>
      </p:sp>
      <p:sp>
        <p:nvSpPr>
          <p:cNvPr id="6" name="ZoneTexte 5">
            <a:extLst>
              <a:ext uri="{FF2B5EF4-FFF2-40B4-BE49-F238E27FC236}">
                <a16:creationId xmlns:a16="http://schemas.microsoft.com/office/drawing/2014/main" id="{E8AF2BEB-D1A1-D06D-9598-D816A0F18635}"/>
              </a:ext>
            </a:extLst>
          </p:cNvPr>
          <p:cNvSpPr txBox="1"/>
          <p:nvPr>
            <p:custDataLst>
              <p:tags r:id="rId2"/>
            </p:custDataLst>
          </p:nvPr>
        </p:nvSpPr>
        <p:spPr>
          <a:xfrm>
            <a:off x="395536" y="764704"/>
            <a:ext cx="8352928" cy="6257610"/>
          </a:xfrm>
          <a:prstGeom prst="rect">
            <a:avLst/>
          </a:prstGeom>
          <a:noFill/>
        </p:spPr>
        <p:txBody>
          <a:bodyPr wrap="square" rtlCol="0">
            <a:spAutoFit/>
          </a:bodyPr>
          <a:lstStyle/>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1. 	Wu A, March L, Zheng X, et al. </a:t>
            </a:r>
            <a:r>
              <a:rPr lang="en-CA" sz="1050" dirty="0">
                <a:effectLst/>
                <a:latin typeface="Calibri" panose="020F0502020204030204" pitchFamily="34" charset="0"/>
                <a:ea typeface="Calibri" panose="020F0502020204030204" pitchFamily="34" charset="0"/>
                <a:cs typeface="Calibri" panose="020F0502020204030204" pitchFamily="34" charset="0"/>
              </a:rPr>
              <a:t>Global low back pain prevalence and years lived with disability from 1990 to 2017: estimates from the Global Burden of Disease Study 2017. </a:t>
            </a:r>
            <a:r>
              <a:rPr lang="en-CA" sz="1050" i="1" dirty="0">
                <a:effectLst/>
                <a:latin typeface="Calibri" panose="020F0502020204030204" pitchFamily="34" charset="0"/>
                <a:ea typeface="Calibri" panose="020F0502020204030204" pitchFamily="34" charset="0"/>
                <a:cs typeface="Calibri" panose="020F0502020204030204" pitchFamily="34" charset="0"/>
              </a:rPr>
              <a:t>Ann </a:t>
            </a:r>
            <a:r>
              <a:rPr lang="en-CA" sz="1050" i="1" dirty="0" err="1">
                <a:effectLst/>
                <a:latin typeface="Calibri" panose="020F0502020204030204" pitchFamily="34" charset="0"/>
                <a:ea typeface="Calibri" panose="020F0502020204030204" pitchFamily="34" charset="0"/>
                <a:cs typeface="Calibri" panose="020F0502020204030204" pitchFamily="34" charset="0"/>
              </a:rPr>
              <a:t>Transl</a:t>
            </a:r>
            <a:r>
              <a:rPr lang="en-CA" sz="1050" i="1" dirty="0">
                <a:effectLst/>
                <a:latin typeface="Calibri" panose="020F0502020204030204" pitchFamily="34" charset="0"/>
                <a:ea typeface="Calibri" panose="020F0502020204030204" pitchFamily="34" charset="0"/>
                <a:cs typeface="Calibri" panose="020F0502020204030204" pitchFamily="34" charset="0"/>
              </a:rPr>
              <a:t> Med</a:t>
            </a:r>
            <a:r>
              <a:rPr lang="en-CA" sz="1050" dirty="0">
                <a:effectLst/>
                <a:latin typeface="Calibri" panose="020F0502020204030204" pitchFamily="34" charset="0"/>
                <a:ea typeface="Calibri" panose="020F0502020204030204" pitchFamily="34" charset="0"/>
                <a:cs typeface="Calibri" panose="020F0502020204030204" pitchFamily="34" charset="0"/>
              </a:rPr>
              <a:t>. 2020;8(6):299-299. doi:10.21037/atm.2020.02.175</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2. 	McIntosh G, Hall H. Low back pain (acute). </a:t>
            </a:r>
            <a:r>
              <a:rPr lang="en-CA" sz="1050" i="1" dirty="0">
                <a:effectLst/>
                <a:latin typeface="Calibri" panose="020F0502020204030204" pitchFamily="34" charset="0"/>
                <a:ea typeface="Calibri" panose="020F0502020204030204" pitchFamily="34" charset="0"/>
                <a:cs typeface="Calibri" panose="020F0502020204030204" pitchFamily="34" charset="0"/>
              </a:rPr>
              <a:t>BMJ Clin Evid</a:t>
            </a:r>
            <a:r>
              <a:rPr lang="en-CA" sz="1050" dirty="0">
                <a:effectLst/>
                <a:latin typeface="Calibri" panose="020F0502020204030204" pitchFamily="34" charset="0"/>
                <a:ea typeface="Calibri" panose="020F0502020204030204" pitchFamily="34" charset="0"/>
                <a:cs typeface="Calibri" panose="020F0502020204030204" pitchFamily="34" charset="0"/>
              </a:rPr>
              <a:t>. 2011;2011(December 2009):1-35.</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3. 	</a:t>
            </a:r>
            <a:r>
              <a:rPr lang="en-CA" sz="1050" dirty="0" err="1">
                <a:effectLst/>
                <a:latin typeface="Calibri" panose="020F0502020204030204" pitchFamily="34" charset="0"/>
                <a:ea typeface="Calibri" panose="020F0502020204030204" pitchFamily="34" charset="0"/>
                <a:cs typeface="Calibri" panose="020F0502020204030204" pitchFamily="34" charset="0"/>
              </a:rPr>
              <a:t>Smeets</a:t>
            </a:r>
            <a:r>
              <a:rPr lang="en-CA" sz="1050" dirty="0">
                <a:effectLst/>
                <a:latin typeface="Calibri" panose="020F0502020204030204" pitchFamily="34" charset="0"/>
                <a:ea typeface="Calibri" panose="020F0502020204030204" pitchFamily="34" charset="0"/>
                <a:cs typeface="Calibri" panose="020F0502020204030204" pitchFamily="34" charset="0"/>
              </a:rPr>
              <a:t> R, </a:t>
            </a:r>
            <a:r>
              <a:rPr lang="en-CA" sz="1050" dirty="0" err="1">
                <a:effectLst/>
                <a:latin typeface="Calibri" panose="020F0502020204030204" pitchFamily="34" charset="0"/>
                <a:ea typeface="Calibri" panose="020F0502020204030204" pitchFamily="34" charset="0"/>
                <a:cs typeface="Calibri" panose="020F0502020204030204" pitchFamily="34" charset="0"/>
              </a:rPr>
              <a:t>Köke</a:t>
            </a:r>
            <a:r>
              <a:rPr lang="en-CA" sz="1050" dirty="0">
                <a:effectLst/>
                <a:latin typeface="Calibri" panose="020F0502020204030204" pitchFamily="34" charset="0"/>
                <a:ea typeface="Calibri" panose="020F0502020204030204" pitchFamily="34" charset="0"/>
                <a:cs typeface="Calibri" panose="020F0502020204030204" pitchFamily="34" charset="0"/>
              </a:rPr>
              <a:t> A, Lin CW, Ferreira M DC. Measures of function in low back pain/disorders: Low Back Pain Rating Scale (LBPRS), </a:t>
            </a:r>
            <a:r>
              <a:rPr lang="en-CA" sz="1050" dirty="0" err="1">
                <a:effectLst/>
                <a:latin typeface="Calibri" panose="020F0502020204030204" pitchFamily="34" charset="0"/>
                <a:ea typeface="Calibri" panose="020F0502020204030204" pitchFamily="34" charset="0"/>
                <a:cs typeface="Calibri" panose="020F0502020204030204" pitchFamily="34" charset="0"/>
              </a:rPr>
              <a:t>Oswestry</a:t>
            </a:r>
            <a:r>
              <a:rPr lang="en-CA" sz="1050" dirty="0">
                <a:effectLst/>
                <a:latin typeface="Calibri" panose="020F0502020204030204" pitchFamily="34" charset="0"/>
                <a:ea typeface="Calibri" panose="020F0502020204030204" pitchFamily="34" charset="0"/>
                <a:cs typeface="Calibri" panose="020F0502020204030204" pitchFamily="34" charset="0"/>
              </a:rPr>
              <a:t> Disability Index (ODI), Progressive </a:t>
            </a:r>
            <a:r>
              <a:rPr lang="en-CA" sz="1050" dirty="0" err="1">
                <a:effectLst/>
                <a:latin typeface="Calibri" panose="020F0502020204030204" pitchFamily="34" charset="0"/>
                <a:ea typeface="Calibri" panose="020F0502020204030204" pitchFamily="34" charset="0"/>
                <a:cs typeface="Calibri" panose="020F0502020204030204" pitchFamily="34" charset="0"/>
              </a:rPr>
              <a:t>Isoinertial</a:t>
            </a:r>
            <a:r>
              <a:rPr lang="en-CA" sz="1050" dirty="0">
                <a:effectLst/>
                <a:latin typeface="Calibri" panose="020F0502020204030204" pitchFamily="34" charset="0"/>
                <a:ea typeface="Calibri" panose="020F0502020204030204" pitchFamily="34" charset="0"/>
                <a:cs typeface="Calibri" panose="020F0502020204030204" pitchFamily="34" charset="0"/>
              </a:rPr>
              <a:t> Lifting Evaluation (PILE), Quebec Back Pain Disability Scale (QBPDS), and Roland-Morris Disability Questionnaire . </a:t>
            </a:r>
            <a:r>
              <a:rPr lang="en-CA" sz="1050" i="1" dirty="0">
                <a:effectLst/>
                <a:latin typeface="Calibri" panose="020F0502020204030204" pitchFamily="34" charset="0"/>
                <a:ea typeface="Calibri" panose="020F0502020204030204" pitchFamily="34" charset="0"/>
                <a:cs typeface="Calibri" panose="020F0502020204030204" pitchFamily="34" charset="0"/>
              </a:rPr>
              <a:t>Arthritis Care Res (Hoboken)</a:t>
            </a:r>
            <a:r>
              <a:rPr lang="en-CA" sz="1050" dirty="0">
                <a:effectLst/>
                <a:latin typeface="Calibri" panose="020F0502020204030204" pitchFamily="34" charset="0"/>
                <a:ea typeface="Calibri" panose="020F0502020204030204" pitchFamily="34" charset="0"/>
                <a:cs typeface="Calibri" panose="020F0502020204030204" pitchFamily="34" charset="0"/>
              </a:rPr>
              <a:t>. 2011;63(Suppl 11):S158-S173. doi:10.1002/acr.20542.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4. 	Saskatchewan Health Authority. Spine Pathway - Provider Information. https://www.saskhealthauthority.ca/our-organization/quality-care-patient-safety/quality-improvement/stewardship-and-clinical-appropriateness/clinical-pathways/spine-pathway/spine-pathway/provider-information. Published 2021.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5. 	</a:t>
            </a:r>
            <a:r>
              <a:rPr lang="en-CA" sz="1050" dirty="0" err="1">
                <a:effectLst/>
                <a:latin typeface="Calibri" panose="020F0502020204030204" pitchFamily="34" charset="0"/>
                <a:ea typeface="Calibri" panose="020F0502020204030204" pitchFamily="34" charset="0"/>
                <a:cs typeface="Calibri" panose="020F0502020204030204" pitchFamily="34" charset="0"/>
              </a:rPr>
              <a:t>Takekawa</a:t>
            </a:r>
            <a:r>
              <a:rPr lang="en-CA" sz="1050" dirty="0">
                <a:effectLst/>
                <a:latin typeface="Calibri" panose="020F0502020204030204" pitchFamily="34" charset="0"/>
                <a:ea typeface="Calibri" panose="020F0502020204030204" pitchFamily="34" charset="0"/>
                <a:cs typeface="Calibri" panose="020F0502020204030204" pitchFamily="34" charset="0"/>
              </a:rPr>
              <a:t> KS, Gonçalves JS, </a:t>
            </a:r>
            <a:r>
              <a:rPr lang="en-CA" sz="1050" dirty="0" err="1">
                <a:effectLst/>
                <a:latin typeface="Calibri" panose="020F0502020204030204" pitchFamily="34" charset="0"/>
                <a:ea typeface="Calibri" panose="020F0502020204030204" pitchFamily="34" charset="0"/>
                <a:cs typeface="Calibri" panose="020F0502020204030204" pitchFamily="34" charset="0"/>
              </a:rPr>
              <a:t>Moriguchi</a:t>
            </a:r>
            <a:r>
              <a:rPr lang="en-CA" sz="1050" dirty="0">
                <a:effectLst/>
                <a:latin typeface="Calibri" panose="020F0502020204030204" pitchFamily="34" charset="0"/>
                <a:ea typeface="Calibri" panose="020F0502020204030204" pitchFamily="34" charset="0"/>
                <a:cs typeface="Calibri" panose="020F0502020204030204" pitchFamily="34" charset="0"/>
              </a:rPr>
              <a:t> CS, </a:t>
            </a:r>
            <a:r>
              <a:rPr lang="en-CA" sz="1050" dirty="0" err="1">
                <a:effectLst/>
                <a:latin typeface="Calibri" panose="020F0502020204030204" pitchFamily="34" charset="0"/>
                <a:ea typeface="Calibri" panose="020F0502020204030204" pitchFamily="34" charset="0"/>
                <a:cs typeface="Calibri" panose="020F0502020204030204" pitchFamily="34" charset="0"/>
              </a:rPr>
              <a:t>Coury</a:t>
            </a:r>
            <a:r>
              <a:rPr lang="en-CA" sz="1050" dirty="0">
                <a:effectLst/>
                <a:latin typeface="Calibri" panose="020F0502020204030204" pitchFamily="34" charset="0"/>
                <a:ea typeface="Calibri" panose="020F0502020204030204" pitchFamily="34" charset="0"/>
                <a:cs typeface="Calibri" panose="020F0502020204030204" pitchFamily="34" charset="0"/>
              </a:rPr>
              <a:t> HJCG, De Sato TO. Can a self-administered questionnaire identify workers with chronic or recurring low back pain? </a:t>
            </a:r>
            <a:r>
              <a:rPr lang="en-CA" sz="1050" i="1" dirty="0">
                <a:effectLst/>
                <a:latin typeface="Calibri" panose="020F0502020204030204" pitchFamily="34" charset="0"/>
                <a:ea typeface="Calibri" panose="020F0502020204030204" pitchFamily="34" charset="0"/>
                <a:cs typeface="Calibri" panose="020F0502020204030204" pitchFamily="34" charset="0"/>
              </a:rPr>
              <a:t>Ind Health</a:t>
            </a:r>
            <a:r>
              <a:rPr lang="en-CA" sz="1050" dirty="0">
                <a:effectLst/>
                <a:latin typeface="Calibri" panose="020F0502020204030204" pitchFamily="34" charset="0"/>
                <a:ea typeface="Calibri" panose="020F0502020204030204" pitchFamily="34" charset="0"/>
                <a:cs typeface="Calibri" panose="020F0502020204030204" pitchFamily="34" charset="0"/>
              </a:rPr>
              <a:t>. 2015;53(4):340-345. doi:10.2486/indhealth.2014-0241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6. 	</a:t>
            </a:r>
            <a:r>
              <a:rPr lang="en-CA" sz="1050" dirty="0" err="1">
                <a:effectLst/>
                <a:latin typeface="Calibri" panose="020F0502020204030204" pitchFamily="34" charset="0"/>
                <a:ea typeface="Calibri" panose="020F0502020204030204" pitchFamily="34" charset="0"/>
                <a:cs typeface="Calibri" panose="020F0502020204030204" pitchFamily="34" charset="0"/>
              </a:rPr>
              <a:t>Komesh</a:t>
            </a:r>
            <a:r>
              <a:rPr lang="en-CA" sz="1050" dirty="0">
                <a:effectLst/>
                <a:latin typeface="Calibri" panose="020F0502020204030204" pitchFamily="34" charset="0"/>
                <a:ea typeface="Calibri" panose="020F0502020204030204" pitchFamily="34" charset="0"/>
                <a:cs typeface="Calibri" panose="020F0502020204030204" pitchFamily="34" charset="0"/>
              </a:rPr>
              <a:t> S, </a:t>
            </a:r>
            <a:r>
              <a:rPr lang="en-CA" sz="1050" dirty="0" err="1">
                <a:effectLst/>
                <a:latin typeface="Calibri" panose="020F0502020204030204" pitchFamily="34" charset="0"/>
                <a:ea typeface="Calibri" panose="020F0502020204030204" pitchFamily="34" charset="0"/>
                <a:cs typeface="Calibri" panose="020F0502020204030204" pitchFamily="34" charset="0"/>
              </a:rPr>
              <a:t>Nakhostin</a:t>
            </a:r>
            <a:r>
              <a:rPr lang="en-CA" sz="1050" dirty="0">
                <a:effectLst/>
                <a:latin typeface="Calibri" panose="020F0502020204030204" pitchFamily="34" charset="0"/>
                <a:ea typeface="Calibri" panose="020F0502020204030204" pitchFamily="34" charset="0"/>
                <a:cs typeface="Calibri" panose="020F0502020204030204" pitchFamily="34" charset="0"/>
              </a:rPr>
              <a:t> Ansari N, Naghdi S, </a:t>
            </a:r>
            <a:r>
              <a:rPr lang="en-CA" sz="1050" dirty="0" err="1">
                <a:effectLst/>
                <a:latin typeface="Calibri" panose="020F0502020204030204" pitchFamily="34" charset="0"/>
                <a:ea typeface="Calibri" panose="020F0502020204030204" pitchFamily="34" charset="0"/>
                <a:cs typeface="Calibri" panose="020F0502020204030204" pitchFamily="34" charset="0"/>
              </a:rPr>
              <a:t>Alaei</a:t>
            </a:r>
            <a:r>
              <a:rPr lang="en-CA" sz="1050" dirty="0">
                <a:effectLst/>
                <a:latin typeface="Calibri" panose="020F0502020204030204" pitchFamily="34" charset="0"/>
                <a:ea typeface="Calibri" panose="020F0502020204030204" pitchFamily="34" charset="0"/>
                <a:cs typeface="Calibri" panose="020F0502020204030204" pitchFamily="34" charset="0"/>
              </a:rPr>
              <a:t> P, Hasson S, </a:t>
            </a:r>
            <a:r>
              <a:rPr lang="en-CA" sz="1050" dirty="0" err="1">
                <a:effectLst/>
                <a:latin typeface="Calibri" panose="020F0502020204030204" pitchFamily="34" charset="0"/>
                <a:ea typeface="Calibri" panose="020F0502020204030204" pitchFamily="34" charset="0"/>
                <a:cs typeface="Calibri" panose="020F0502020204030204" pitchFamily="34" charset="0"/>
              </a:rPr>
              <a:t>Kordi</a:t>
            </a:r>
            <a:r>
              <a:rPr lang="en-CA" sz="1050" dirty="0">
                <a:effectLst/>
                <a:latin typeface="Calibri" panose="020F0502020204030204" pitchFamily="34" charset="0"/>
                <a:ea typeface="Calibri" panose="020F0502020204030204" pitchFamily="34" charset="0"/>
                <a:cs typeface="Calibri" panose="020F0502020204030204" pitchFamily="34" charset="0"/>
              </a:rPr>
              <a:t> R. Responsiveness and longitudinal validity of the Persian version of COMI to  physiotherapy in patients with non-specific chronic low back pain. </a:t>
            </a:r>
            <a:r>
              <a:rPr lang="en-CA" sz="1050" i="1" dirty="0" err="1">
                <a:effectLst/>
                <a:latin typeface="Calibri" panose="020F0502020204030204" pitchFamily="34" charset="0"/>
                <a:ea typeface="Calibri" panose="020F0502020204030204" pitchFamily="34" charset="0"/>
                <a:cs typeface="Calibri" panose="020F0502020204030204" pitchFamily="34" charset="0"/>
              </a:rPr>
              <a:t>Scand</a:t>
            </a:r>
            <a:r>
              <a:rPr lang="en-CA" sz="1050" i="1" dirty="0">
                <a:effectLst/>
                <a:latin typeface="Calibri" panose="020F0502020204030204" pitchFamily="34" charset="0"/>
                <a:ea typeface="Calibri" panose="020F0502020204030204" pitchFamily="34" charset="0"/>
                <a:cs typeface="Calibri" panose="020F0502020204030204" pitchFamily="34" charset="0"/>
              </a:rPr>
              <a:t> J pain</a:t>
            </a:r>
            <a:r>
              <a:rPr lang="en-CA" sz="1050" dirty="0">
                <a:effectLst/>
                <a:latin typeface="Calibri" panose="020F0502020204030204" pitchFamily="34" charset="0"/>
                <a:ea typeface="Calibri" panose="020F0502020204030204" pitchFamily="34" charset="0"/>
                <a:cs typeface="Calibri" panose="020F0502020204030204" pitchFamily="34" charset="0"/>
              </a:rPr>
              <a:t>. 2020;20(3):483-490. doi:10.1515/sjpain-2019-0156</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7. 	</a:t>
            </a:r>
            <a:r>
              <a:rPr lang="en-CA" sz="1050" dirty="0" err="1">
                <a:effectLst/>
                <a:latin typeface="Calibri" panose="020F0502020204030204" pitchFamily="34" charset="0"/>
                <a:ea typeface="Calibri" panose="020F0502020204030204" pitchFamily="34" charset="0"/>
                <a:cs typeface="Calibri" panose="020F0502020204030204" pitchFamily="34" charset="0"/>
              </a:rPr>
              <a:t>Konstantinou</a:t>
            </a:r>
            <a:r>
              <a:rPr lang="en-CA" sz="1050" dirty="0">
                <a:effectLst/>
                <a:latin typeface="Calibri" panose="020F0502020204030204" pitchFamily="34" charset="0"/>
                <a:ea typeface="Calibri" panose="020F0502020204030204" pitchFamily="34" charset="0"/>
                <a:cs typeface="Calibri" panose="020F0502020204030204" pitchFamily="34" charset="0"/>
              </a:rPr>
              <a:t> K, Lewis M, Dunn KM. Agreement of self-reported items and clinically assessed nerve root involvement (or sciatica) in a primary care setting. </a:t>
            </a:r>
            <a:r>
              <a:rPr lang="en-CA" sz="1050" i="1" dirty="0" err="1">
                <a:effectLst/>
                <a:latin typeface="Calibri" panose="020F0502020204030204" pitchFamily="34" charset="0"/>
                <a:ea typeface="Calibri" panose="020F0502020204030204" pitchFamily="34" charset="0"/>
                <a:cs typeface="Calibri" panose="020F0502020204030204" pitchFamily="34" charset="0"/>
              </a:rPr>
              <a:t>Eur</a:t>
            </a:r>
            <a:r>
              <a:rPr lang="en-CA" sz="1050" i="1" dirty="0">
                <a:effectLst/>
                <a:latin typeface="Calibri" panose="020F0502020204030204" pitchFamily="34" charset="0"/>
                <a:ea typeface="Calibri" panose="020F0502020204030204" pitchFamily="34" charset="0"/>
                <a:cs typeface="Calibri" panose="020F0502020204030204" pitchFamily="34" charset="0"/>
              </a:rPr>
              <a:t> Spine J</a:t>
            </a:r>
            <a:r>
              <a:rPr lang="en-CA" sz="1050" dirty="0">
                <a:effectLst/>
                <a:latin typeface="Calibri" panose="020F0502020204030204" pitchFamily="34" charset="0"/>
                <a:ea typeface="Calibri" panose="020F0502020204030204" pitchFamily="34" charset="0"/>
                <a:cs typeface="Calibri" panose="020F0502020204030204" pitchFamily="34" charset="0"/>
              </a:rPr>
              <a:t>. 2012;21(11):2306-2315. doi:10.1007/s00586-012-2398-5</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8. 	</a:t>
            </a:r>
            <a:r>
              <a:rPr lang="en-CA" sz="1050" dirty="0" err="1">
                <a:effectLst/>
                <a:latin typeface="Calibri" panose="020F0502020204030204" pitchFamily="34" charset="0"/>
                <a:ea typeface="Calibri" panose="020F0502020204030204" pitchFamily="34" charset="0"/>
                <a:cs typeface="Calibri" panose="020F0502020204030204" pitchFamily="34" charset="0"/>
              </a:rPr>
              <a:t>Eranki</a:t>
            </a:r>
            <a:r>
              <a:rPr lang="en-CA" sz="1050" dirty="0">
                <a:effectLst/>
                <a:latin typeface="Calibri" panose="020F0502020204030204" pitchFamily="34" charset="0"/>
                <a:ea typeface="Calibri" panose="020F0502020204030204" pitchFamily="34" charset="0"/>
                <a:cs typeface="Calibri" panose="020F0502020204030204" pitchFamily="34" charset="0"/>
              </a:rPr>
              <a:t> V, </a:t>
            </a:r>
            <a:r>
              <a:rPr lang="en-CA" sz="1050" dirty="0" err="1">
                <a:effectLst/>
                <a:latin typeface="Calibri" panose="020F0502020204030204" pitchFamily="34" charset="0"/>
                <a:ea typeface="Calibri" panose="020F0502020204030204" pitchFamily="34" charset="0"/>
                <a:cs typeface="Calibri" panose="020F0502020204030204" pitchFamily="34" charset="0"/>
              </a:rPr>
              <a:t>Koul</a:t>
            </a:r>
            <a:r>
              <a:rPr lang="en-CA" sz="1050" dirty="0">
                <a:effectLst/>
                <a:latin typeface="Calibri" panose="020F0502020204030204" pitchFamily="34" charset="0"/>
                <a:ea typeface="Calibri" panose="020F0502020204030204" pitchFamily="34" charset="0"/>
                <a:cs typeface="Calibri" panose="020F0502020204030204" pitchFamily="34" charset="0"/>
              </a:rPr>
              <a:t> K, Fagan A. Rationalization of outcome scores for low back pain: the </a:t>
            </a:r>
            <a:r>
              <a:rPr lang="en-CA" sz="1050" dirty="0" err="1">
                <a:effectLst/>
                <a:latin typeface="Calibri" panose="020F0502020204030204" pitchFamily="34" charset="0"/>
                <a:ea typeface="Calibri" panose="020F0502020204030204" pitchFamily="34" charset="0"/>
                <a:cs typeface="Calibri" panose="020F0502020204030204" pitchFamily="34" charset="0"/>
              </a:rPr>
              <a:t>Oswestry</a:t>
            </a:r>
            <a:r>
              <a:rPr lang="en-CA" sz="1050" dirty="0">
                <a:effectLst/>
                <a:latin typeface="Calibri" panose="020F0502020204030204" pitchFamily="34" charset="0"/>
                <a:ea typeface="Calibri" panose="020F0502020204030204" pitchFamily="34" charset="0"/>
                <a:cs typeface="Calibri" panose="020F0502020204030204" pitchFamily="34" charset="0"/>
              </a:rPr>
              <a:t> disability  index and the low back outcome score. </a:t>
            </a:r>
            <a:r>
              <a:rPr lang="fr-FR" sz="1050" i="1" dirty="0">
                <a:effectLst/>
                <a:latin typeface="Calibri" panose="020F0502020204030204" pitchFamily="34" charset="0"/>
                <a:ea typeface="Calibri" panose="020F0502020204030204" pitchFamily="34" charset="0"/>
                <a:cs typeface="Calibri" panose="020F0502020204030204" pitchFamily="34" charset="0"/>
              </a:rPr>
              <a:t>ANZ J </a:t>
            </a:r>
            <a:r>
              <a:rPr lang="fr-FR" sz="1050" i="1" dirty="0" err="1">
                <a:effectLst/>
                <a:latin typeface="Calibri" panose="020F0502020204030204" pitchFamily="34" charset="0"/>
                <a:ea typeface="Calibri" panose="020F0502020204030204" pitchFamily="34" charset="0"/>
                <a:cs typeface="Calibri" panose="020F0502020204030204" pitchFamily="34" charset="0"/>
              </a:rPr>
              <a:t>Surg</a:t>
            </a:r>
            <a:r>
              <a:rPr lang="fr-FR" sz="1050" dirty="0">
                <a:effectLst/>
                <a:latin typeface="Calibri" panose="020F0502020204030204" pitchFamily="34" charset="0"/>
                <a:ea typeface="Calibri" panose="020F0502020204030204" pitchFamily="34" charset="0"/>
                <a:cs typeface="Calibri" panose="020F0502020204030204" pitchFamily="34" charset="0"/>
              </a:rPr>
              <a:t>. 2013;83(11):871-877. doi:10.1111/ans.12043</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9. 	Gouvernement de l’Ontario. L’excellence des soins pour tous - Stratégie en matière de lombalgie. https://www.health.gov.on.ca/fr/pro/programs/ecfa/action/primary/lb_edutools.aspx. </a:t>
            </a:r>
            <a:r>
              <a:rPr lang="fr-FR" sz="1050" dirty="0" err="1">
                <a:effectLst/>
                <a:latin typeface="Calibri" panose="020F0502020204030204" pitchFamily="34" charset="0"/>
                <a:ea typeface="Calibri" panose="020F0502020204030204" pitchFamily="34" charset="0"/>
                <a:cs typeface="Calibri" panose="020F0502020204030204" pitchFamily="34" charset="0"/>
              </a:rPr>
              <a:t>Published</a:t>
            </a:r>
            <a:r>
              <a:rPr lang="fr-FR" sz="1050" dirty="0">
                <a:effectLst/>
                <a:latin typeface="Calibri" panose="020F0502020204030204" pitchFamily="34" charset="0"/>
                <a:ea typeface="Calibri" panose="020F0502020204030204" pitchFamily="34" charset="0"/>
                <a:cs typeface="Calibri" panose="020F0502020204030204" pitchFamily="34" charset="0"/>
              </a:rPr>
              <a:t> 2015.</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10. 	Foster NE, </a:t>
            </a:r>
            <a:r>
              <a:rPr lang="fr-FR" sz="1050" dirty="0" err="1">
                <a:effectLst/>
                <a:latin typeface="Calibri" panose="020F0502020204030204" pitchFamily="34" charset="0"/>
                <a:ea typeface="Calibri" panose="020F0502020204030204" pitchFamily="34" charset="0"/>
                <a:cs typeface="Calibri" panose="020F0502020204030204" pitchFamily="34" charset="0"/>
              </a:rPr>
              <a:t>Anema</a:t>
            </a:r>
            <a:r>
              <a:rPr lang="fr-FR" sz="1050" dirty="0">
                <a:effectLst/>
                <a:latin typeface="Calibri" panose="020F0502020204030204" pitchFamily="34" charset="0"/>
                <a:ea typeface="Calibri" panose="020F0502020204030204" pitchFamily="34" charset="0"/>
                <a:cs typeface="Calibri" panose="020F0502020204030204" pitchFamily="34" charset="0"/>
              </a:rPr>
              <a:t> JR, </a:t>
            </a:r>
            <a:r>
              <a:rPr lang="fr-FR" sz="1050" dirty="0" err="1">
                <a:effectLst/>
                <a:latin typeface="Calibri" panose="020F0502020204030204" pitchFamily="34" charset="0"/>
                <a:ea typeface="Calibri" panose="020F0502020204030204" pitchFamily="34" charset="0"/>
                <a:cs typeface="Calibri" panose="020F0502020204030204" pitchFamily="34" charset="0"/>
              </a:rPr>
              <a:t>Cherkin</a:t>
            </a:r>
            <a:r>
              <a:rPr lang="fr-FR" sz="1050" dirty="0">
                <a:effectLst/>
                <a:latin typeface="Calibri" panose="020F0502020204030204" pitchFamily="34" charset="0"/>
                <a:ea typeface="Calibri" panose="020F0502020204030204" pitchFamily="34" charset="0"/>
                <a:cs typeface="Calibri" panose="020F0502020204030204" pitchFamily="34" charset="0"/>
              </a:rPr>
              <a:t> D, et al. </a:t>
            </a:r>
            <a:r>
              <a:rPr lang="en-CA" sz="1050" dirty="0">
                <a:effectLst/>
                <a:latin typeface="Calibri" panose="020F0502020204030204" pitchFamily="34" charset="0"/>
                <a:ea typeface="Calibri" panose="020F0502020204030204" pitchFamily="34" charset="0"/>
                <a:cs typeface="Calibri" panose="020F0502020204030204" pitchFamily="34" charset="0"/>
              </a:rPr>
              <a:t>Prevention and treatment of low back pain: evidence, challenges, and promising directions. </a:t>
            </a:r>
            <a:r>
              <a:rPr lang="en-CA" sz="1050" i="1" dirty="0">
                <a:effectLst/>
                <a:latin typeface="Calibri" panose="020F0502020204030204" pitchFamily="34" charset="0"/>
                <a:ea typeface="Calibri" panose="020F0502020204030204" pitchFamily="34" charset="0"/>
                <a:cs typeface="Calibri" panose="020F0502020204030204" pitchFamily="34" charset="0"/>
              </a:rPr>
              <a:t>Lancet</a:t>
            </a:r>
            <a:r>
              <a:rPr lang="en-CA" sz="1050" dirty="0">
                <a:effectLst/>
                <a:latin typeface="Calibri" panose="020F0502020204030204" pitchFamily="34" charset="0"/>
                <a:ea typeface="Calibri" panose="020F0502020204030204" pitchFamily="34" charset="0"/>
                <a:cs typeface="Calibri" panose="020F0502020204030204" pitchFamily="34" charset="0"/>
              </a:rPr>
              <a:t>. 2018;391(10137):2368-2383. doi:10.1016/S0140-6736(18)30489-6</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11. 	Hill JC, Dunn KM, Lewis M, et al. A primary care back pain screening tool: identifying patient subgroups for  initial treatment. </a:t>
            </a:r>
            <a:r>
              <a:rPr lang="en-CA" sz="1050" i="1" dirty="0">
                <a:effectLst/>
                <a:latin typeface="Calibri" panose="020F0502020204030204" pitchFamily="34" charset="0"/>
                <a:ea typeface="Calibri" panose="020F0502020204030204" pitchFamily="34" charset="0"/>
                <a:cs typeface="Calibri" panose="020F0502020204030204" pitchFamily="34" charset="0"/>
              </a:rPr>
              <a:t>Arthritis Rheum</a:t>
            </a:r>
            <a:r>
              <a:rPr lang="en-CA" sz="1050" dirty="0">
                <a:effectLst/>
                <a:latin typeface="Calibri" panose="020F0502020204030204" pitchFamily="34" charset="0"/>
                <a:ea typeface="Calibri" panose="020F0502020204030204" pitchFamily="34" charset="0"/>
                <a:cs typeface="Calibri" panose="020F0502020204030204" pitchFamily="34" charset="0"/>
              </a:rPr>
              <a:t>. 2008;59(5):632-641. doi:10.1002/art.23563</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12. 	Garg A, Pathak H, </a:t>
            </a:r>
            <a:r>
              <a:rPr lang="en-CA" sz="1050" dirty="0" err="1">
                <a:effectLst/>
                <a:latin typeface="Calibri" panose="020F0502020204030204" pitchFamily="34" charset="0"/>
                <a:ea typeface="Calibri" panose="020F0502020204030204" pitchFamily="34" charset="0"/>
                <a:cs typeface="Calibri" panose="020F0502020204030204" pitchFamily="34" charset="0"/>
              </a:rPr>
              <a:t>Churyukanov</a:t>
            </a:r>
            <a:r>
              <a:rPr lang="en-CA" sz="1050" dirty="0">
                <a:effectLst/>
                <a:latin typeface="Calibri" panose="020F0502020204030204" pitchFamily="34" charset="0"/>
                <a:ea typeface="Calibri" panose="020F0502020204030204" pitchFamily="34" charset="0"/>
                <a:cs typeface="Calibri" panose="020F0502020204030204" pitchFamily="34" charset="0"/>
              </a:rPr>
              <a:t> MV, </a:t>
            </a:r>
            <a:r>
              <a:rPr lang="en-CA" sz="1050" dirty="0" err="1">
                <a:effectLst/>
                <a:latin typeface="Calibri" panose="020F0502020204030204" pitchFamily="34" charset="0"/>
                <a:ea typeface="Calibri" panose="020F0502020204030204" pitchFamily="34" charset="0"/>
                <a:cs typeface="Calibri" panose="020F0502020204030204" pitchFamily="34" charset="0"/>
              </a:rPr>
              <a:t>Uppin</a:t>
            </a:r>
            <a:r>
              <a:rPr lang="en-CA" sz="1050" dirty="0">
                <a:effectLst/>
                <a:latin typeface="Calibri" panose="020F0502020204030204" pitchFamily="34" charset="0"/>
                <a:ea typeface="Calibri" panose="020F0502020204030204" pitchFamily="34" charset="0"/>
                <a:cs typeface="Calibri" panose="020F0502020204030204" pitchFamily="34" charset="0"/>
              </a:rPr>
              <a:t> RB ST. Low back pain: critical assessment of various scales. </a:t>
            </a:r>
            <a:r>
              <a:rPr lang="en-CA" sz="1050" i="1" dirty="0" err="1">
                <a:effectLst/>
                <a:latin typeface="Calibri" panose="020F0502020204030204" pitchFamily="34" charset="0"/>
                <a:ea typeface="Calibri" panose="020F0502020204030204" pitchFamily="34" charset="0"/>
                <a:cs typeface="Calibri" panose="020F0502020204030204" pitchFamily="34" charset="0"/>
              </a:rPr>
              <a:t>Eur</a:t>
            </a:r>
            <a:r>
              <a:rPr lang="en-CA" sz="1050" i="1" dirty="0">
                <a:effectLst/>
                <a:latin typeface="Calibri" panose="020F0502020204030204" pitchFamily="34" charset="0"/>
                <a:ea typeface="Calibri" panose="020F0502020204030204" pitchFamily="34" charset="0"/>
                <a:cs typeface="Calibri" panose="020F0502020204030204" pitchFamily="34" charset="0"/>
              </a:rPr>
              <a:t> Spine J</a:t>
            </a:r>
            <a:r>
              <a:rPr lang="en-CA" sz="1050" dirty="0">
                <a:effectLst/>
                <a:latin typeface="Calibri" panose="020F0502020204030204" pitchFamily="34" charset="0"/>
                <a:ea typeface="Calibri" panose="020F0502020204030204" pitchFamily="34" charset="0"/>
                <a:cs typeface="Calibri" panose="020F0502020204030204" pitchFamily="34" charset="0"/>
              </a:rPr>
              <a:t>. 2020;29(3):503-518. doi:10.1007/s00586-019-06279-5.</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13. 	</a:t>
            </a:r>
            <a:r>
              <a:rPr lang="en-CA" sz="1050" dirty="0" err="1">
                <a:effectLst/>
                <a:latin typeface="Calibri" panose="020F0502020204030204" pitchFamily="34" charset="0"/>
                <a:ea typeface="Calibri" panose="020F0502020204030204" pitchFamily="34" charset="0"/>
                <a:cs typeface="Calibri" panose="020F0502020204030204" pitchFamily="34" charset="0"/>
              </a:rPr>
              <a:t>Alcántara-Bumbiedro</a:t>
            </a:r>
            <a:r>
              <a:rPr lang="en-CA" sz="1050" dirty="0">
                <a:effectLst/>
                <a:latin typeface="Calibri" panose="020F0502020204030204" pitchFamily="34" charset="0"/>
                <a:ea typeface="Calibri" panose="020F0502020204030204" pitchFamily="34" charset="0"/>
                <a:cs typeface="Calibri" panose="020F0502020204030204" pitchFamily="34" charset="0"/>
              </a:rPr>
              <a:t> S, </a:t>
            </a:r>
            <a:r>
              <a:rPr lang="en-CA" sz="1050" dirty="0" err="1">
                <a:effectLst/>
                <a:latin typeface="Calibri" panose="020F0502020204030204" pitchFamily="34" charset="0"/>
                <a:ea typeface="Calibri" panose="020F0502020204030204" pitchFamily="34" charset="0"/>
                <a:cs typeface="Calibri" panose="020F0502020204030204" pitchFamily="34" charset="0"/>
              </a:rPr>
              <a:t>Flórez</a:t>
            </a:r>
            <a:r>
              <a:rPr lang="en-CA" sz="1050" dirty="0">
                <a:effectLst/>
                <a:latin typeface="Calibri" panose="020F0502020204030204" pitchFamily="34" charset="0"/>
                <a:ea typeface="Calibri" panose="020F0502020204030204" pitchFamily="34" charset="0"/>
                <a:cs typeface="Calibri" panose="020F0502020204030204" pitchFamily="34" charset="0"/>
              </a:rPr>
              <a:t>-García MT, </a:t>
            </a:r>
            <a:r>
              <a:rPr lang="en-CA" sz="1050" dirty="0" err="1">
                <a:effectLst/>
                <a:latin typeface="Calibri" panose="020F0502020204030204" pitchFamily="34" charset="0"/>
                <a:ea typeface="Calibri" panose="020F0502020204030204" pitchFamily="34" charset="0"/>
                <a:cs typeface="Calibri" panose="020F0502020204030204" pitchFamily="34" charset="0"/>
              </a:rPr>
              <a:t>Echávarri</a:t>
            </a:r>
            <a:r>
              <a:rPr lang="en-CA" sz="1050" dirty="0">
                <a:effectLst/>
                <a:latin typeface="Calibri" panose="020F0502020204030204" pitchFamily="34" charset="0"/>
                <a:ea typeface="Calibri" panose="020F0502020204030204" pitchFamily="34" charset="0"/>
                <a:cs typeface="Calibri" panose="020F0502020204030204" pitchFamily="34" charset="0"/>
              </a:rPr>
              <a:t>-Pérez C, García-Pérez F. </a:t>
            </a:r>
            <a:r>
              <a:rPr lang="en-CA" sz="1050" dirty="0" err="1">
                <a:effectLst/>
                <a:latin typeface="Calibri" panose="020F0502020204030204" pitchFamily="34" charset="0"/>
                <a:ea typeface="Calibri" panose="020F0502020204030204" pitchFamily="34" charset="0"/>
                <a:cs typeface="Calibri" panose="020F0502020204030204" pitchFamily="34" charset="0"/>
              </a:rPr>
              <a:t>Oswestry</a:t>
            </a:r>
            <a:r>
              <a:rPr lang="en-CA" sz="1050" dirty="0">
                <a:effectLst/>
                <a:latin typeface="Calibri" panose="020F0502020204030204" pitchFamily="34" charset="0"/>
                <a:ea typeface="Calibri" panose="020F0502020204030204" pitchFamily="34" charset="0"/>
                <a:cs typeface="Calibri" panose="020F0502020204030204" pitchFamily="34" charset="0"/>
              </a:rPr>
              <a:t> low back pain disability questionnaire. </a:t>
            </a:r>
            <a:r>
              <a:rPr lang="fr-FR" sz="1050" i="1" dirty="0" err="1">
                <a:effectLst/>
                <a:latin typeface="Calibri" panose="020F0502020204030204" pitchFamily="34" charset="0"/>
                <a:ea typeface="Calibri" panose="020F0502020204030204" pitchFamily="34" charset="0"/>
                <a:cs typeface="Calibri" panose="020F0502020204030204" pitchFamily="34" charset="0"/>
              </a:rPr>
              <a:t>Rehabilitacion</a:t>
            </a:r>
            <a:r>
              <a:rPr lang="fr-FR" sz="1050" dirty="0">
                <a:effectLst/>
                <a:latin typeface="Calibri" panose="020F0502020204030204" pitchFamily="34" charset="0"/>
                <a:ea typeface="Calibri" panose="020F0502020204030204" pitchFamily="34" charset="0"/>
                <a:cs typeface="Calibri" panose="020F0502020204030204" pitchFamily="34" charset="0"/>
              </a:rPr>
              <a:t>. 2006;40(3):150-158. doi:10.1016/S0048-7120(06)74881-2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endParaRPr lang="fr-FR" sz="900" dirty="0"/>
          </a:p>
        </p:txBody>
      </p:sp>
    </p:spTree>
    <p:extLst>
      <p:ext uri="{BB962C8B-B14F-4D97-AF65-F5344CB8AC3E}">
        <p14:creationId xmlns:p14="http://schemas.microsoft.com/office/powerpoint/2010/main" val="40647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Introduction</a:t>
            </a:r>
          </a:p>
        </p:txBody>
      </p:sp>
      <p:sp>
        <p:nvSpPr>
          <p:cNvPr id="10243" name="Espace réservé du contenu 5"/>
          <p:cNvSpPr>
            <a:spLocks noGrp="1"/>
          </p:cNvSpPr>
          <p:nvPr>
            <p:ph idx="1"/>
            <p:custDataLst>
              <p:tags r:id="rId2"/>
            </p:custDataLst>
          </p:nvPr>
        </p:nvSpPr>
        <p:spPr bwMode="auto">
          <a:xfrm>
            <a:off x="457200" y="1714500"/>
            <a:ext cx="8382000"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endParaRPr lang="fr-FR" sz="1800" baseline="30000" dirty="0">
              <a:latin typeface="Calibri" panose="020F0502020204030204" pitchFamily="34" charset="0"/>
              <a:cs typeface="Times New Roman" panose="02020603050405020304" pitchFamily="18" charset="0"/>
            </a:endParaRPr>
          </a:p>
          <a:p>
            <a:pPr>
              <a:buFont typeface="Arial" pitchFamily="34" charset="0"/>
              <a:buChar char="•"/>
            </a:pPr>
            <a:r>
              <a:rPr lang="fr-CA" dirty="0">
                <a:latin typeface="Verdana" pitchFamily="34" charset="0"/>
              </a:rPr>
              <a:t>P</a:t>
            </a:r>
            <a:r>
              <a:rPr lang="fr-FR" dirty="0" err="1">
                <a:latin typeface="Verdana" pitchFamily="34" charset="0"/>
              </a:rPr>
              <a:t>remier</a:t>
            </a:r>
            <a:r>
              <a:rPr lang="fr-FR" dirty="0">
                <a:latin typeface="Verdana" pitchFamily="34" charset="0"/>
              </a:rPr>
              <a:t> rang de la charge mondiale de morbidité -&gt; 577 millions en 2017</a:t>
            </a:r>
            <a:r>
              <a:rPr lang="fr-FR" sz="1800"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fr-CA" dirty="0">
              <a:latin typeface="Verdana" pitchFamily="34" charset="0"/>
            </a:endParaRPr>
          </a:p>
          <a:p>
            <a:pPr>
              <a:buFont typeface="Arial" pitchFamily="34" charset="0"/>
              <a:buChar char="•"/>
            </a:pPr>
            <a:r>
              <a:rPr lang="fr-CA" dirty="0">
                <a:latin typeface="Verdana" pitchFamily="34" charset="0"/>
              </a:rPr>
              <a:t>Fléau économique important</a:t>
            </a:r>
            <a:r>
              <a:rPr lang="fr-FR" sz="1800" baseline="30000" dirty="0">
                <a:effectLst/>
                <a:latin typeface="Calibri" panose="020F0502020204030204" pitchFamily="34" charset="0"/>
                <a:ea typeface="Calibri" panose="020F0502020204030204" pitchFamily="34" charset="0"/>
                <a:cs typeface="Times New Roman" panose="02020603050405020304" pitchFamily="18" charset="0"/>
              </a:rPr>
              <a:t>2</a:t>
            </a:r>
          </a:p>
          <a:p>
            <a:pPr>
              <a:buFont typeface="Arial" pitchFamily="34" charset="0"/>
              <a:buChar char="•"/>
            </a:pPr>
            <a:r>
              <a:rPr lang="fr-FR" dirty="0">
                <a:latin typeface="Verdana" panose="020B0604030504040204" pitchFamily="34" charset="0"/>
                <a:ea typeface="Verdana" panose="020B0604030504040204" pitchFamily="34" charset="0"/>
                <a:cs typeface="Times New Roman" panose="02020603050405020304" pitchFamily="18" charset="0"/>
              </a:rPr>
              <a:t>Traitements</a:t>
            </a:r>
            <a:r>
              <a:rPr lang="fr-FR" dirty="0">
                <a:effectLst/>
                <a:latin typeface="Verdana" panose="020B0604030504040204" pitchFamily="34" charset="0"/>
                <a:ea typeface="Verdana" panose="020B0604030504040204" pitchFamily="34" charset="0"/>
                <a:cs typeface="Times New Roman" panose="02020603050405020304" pitchFamily="18" charset="0"/>
              </a:rPr>
              <a:t> en première intention sont d’ordre non pharmacologique</a:t>
            </a:r>
            <a:r>
              <a:rPr lang="fr-FR" sz="1800" baseline="30000" dirty="0">
                <a:latin typeface="Calibri" panose="020F0502020204030204" pitchFamily="34" charset="0"/>
                <a:ea typeface="Verdana" panose="020B0604030504040204" pitchFamily="34" charset="0"/>
                <a:cs typeface="Times New Roman" panose="02020603050405020304" pitchFamily="18" charset="0"/>
              </a:rPr>
              <a:t>3</a:t>
            </a:r>
            <a:endParaRPr lang="fr-CA" dirty="0">
              <a:latin typeface="Verdana" pitchFamily="34" charset="0"/>
            </a:endParaRPr>
          </a:p>
          <a:p>
            <a:pPr>
              <a:buFont typeface="Arial" pitchFamily="34" charset="0"/>
              <a:buChar char="•"/>
            </a:pPr>
            <a:r>
              <a:rPr lang="fr-CA" dirty="0">
                <a:latin typeface="Verdana" pitchFamily="34" charset="0"/>
              </a:rPr>
              <a:t>Population québécoise avec problème de sédentarité, d’obésité et de difficulté financière</a:t>
            </a:r>
          </a:p>
        </p:txBody>
      </p:sp>
      <p:sp>
        <p:nvSpPr>
          <p:cNvPr id="7" name="Sous-titre 6"/>
          <p:cNvSpPr>
            <a:spLocks noGrp="1"/>
          </p:cNvSpPr>
          <p:nvPr>
            <p:ph type="subTitle" idx="13"/>
            <p:custDataLst>
              <p:tags r:id="rId3"/>
            </p:custDataLst>
          </p:nvPr>
        </p:nvSpPr>
        <p:spPr/>
        <p:txBody>
          <a:bodyPr/>
          <a:lstStyle/>
          <a:p>
            <a:pPr>
              <a:defRPr/>
            </a:pPr>
            <a:r>
              <a:rPr lang="fr-CA" dirty="0"/>
              <a:t>Lombalgie</a:t>
            </a:r>
          </a:p>
        </p:txBody>
      </p:sp>
      <p:sp>
        <p:nvSpPr>
          <p:cNvPr id="2" name="ZoneTexte 1">
            <a:extLst>
              <a:ext uri="{FF2B5EF4-FFF2-40B4-BE49-F238E27FC236}">
                <a16:creationId xmlns:a16="http://schemas.microsoft.com/office/drawing/2014/main" id="{D421DA9B-4483-61E7-AE93-623566CB9C7F}"/>
              </a:ext>
            </a:extLst>
          </p:cNvPr>
          <p:cNvSpPr txBox="1"/>
          <p:nvPr/>
        </p:nvSpPr>
        <p:spPr>
          <a:xfrm>
            <a:off x="420384" y="5157192"/>
            <a:ext cx="8723616" cy="1763944"/>
          </a:xfrm>
          <a:prstGeom prst="rect">
            <a:avLst/>
          </a:prstGeom>
          <a:noFill/>
        </p:spPr>
        <p:txBody>
          <a:bodyPr wrap="square" rtlCol="0">
            <a:spAutoFit/>
          </a:bodyPr>
          <a:lstStyle/>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1. </a:t>
            </a: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200" dirty="0">
                <a:effectLst/>
                <a:latin typeface="Calibri" panose="020F0502020204030204" pitchFamily="34" charset="0"/>
                <a:ea typeface="Calibri" panose="020F0502020204030204" pitchFamily="34" charset="0"/>
                <a:cs typeface="Calibri" panose="020F0502020204030204" pitchFamily="34" charset="0"/>
              </a:rPr>
              <a:t>Wu A, March L, Zheng X, et al. </a:t>
            </a:r>
            <a:r>
              <a:rPr lang="en-CA" sz="1200" dirty="0">
                <a:effectLst/>
                <a:latin typeface="Calibri" panose="020F0502020204030204" pitchFamily="34" charset="0"/>
                <a:ea typeface="Calibri" panose="020F0502020204030204" pitchFamily="34" charset="0"/>
                <a:cs typeface="Calibri" panose="020F0502020204030204" pitchFamily="34" charset="0"/>
              </a:rPr>
              <a:t>Global low back pain prevalence and years lived with disability from 1990 to 2017: estimates from the Global Burden of Disease Study 2017. </a:t>
            </a:r>
            <a:r>
              <a:rPr lang="en-CA" sz="1200" i="1" dirty="0">
                <a:effectLst/>
                <a:latin typeface="Calibri" panose="020F0502020204030204" pitchFamily="34" charset="0"/>
                <a:ea typeface="Calibri" panose="020F0502020204030204" pitchFamily="34" charset="0"/>
                <a:cs typeface="Calibri" panose="020F0502020204030204" pitchFamily="34" charset="0"/>
              </a:rPr>
              <a:t>Ann </a:t>
            </a:r>
            <a:r>
              <a:rPr lang="en-CA" sz="1200" i="1" dirty="0" err="1">
                <a:effectLst/>
                <a:latin typeface="Calibri" panose="020F0502020204030204" pitchFamily="34" charset="0"/>
                <a:ea typeface="Calibri" panose="020F0502020204030204" pitchFamily="34" charset="0"/>
                <a:cs typeface="Calibri" panose="020F0502020204030204" pitchFamily="34" charset="0"/>
              </a:rPr>
              <a:t>Transl</a:t>
            </a:r>
            <a:r>
              <a:rPr lang="en-CA" sz="1200" i="1" dirty="0">
                <a:effectLst/>
                <a:latin typeface="Calibri" panose="020F0502020204030204" pitchFamily="34" charset="0"/>
                <a:ea typeface="Calibri" panose="020F0502020204030204" pitchFamily="34" charset="0"/>
                <a:cs typeface="Calibri" panose="020F0502020204030204" pitchFamily="34" charset="0"/>
              </a:rPr>
              <a:t> Med</a:t>
            </a:r>
            <a:r>
              <a:rPr lang="en-CA" sz="1200" dirty="0">
                <a:effectLst/>
                <a:latin typeface="Calibri" panose="020F0502020204030204" pitchFamily="34" charset="0"/>
                <a:ea typeface="Calibri" panose="020F0502020204030204" pitchFamily="34" charset="0"/>
                <a:cs typeface="Calibri" panose="020F0502020204030204" pitchFamily="34" charset="0"/>
              </a:rPr>
              <a:t>. 2020;8(6):299-299. doi:10.21037/atm.2020.02.175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buAutoNum type="arabicPeriod" startAt="2"/>
            </a:pPr>
            <a:r>
              <a:rPr lang="en-CA" sz="1200" dirty="0">
                <a:effectLst/>
                <a:latin typeface="Calibri" panose="020F0502020204030204" pitchFamily="34" charset="0"/>
                <a:ea typeface="Calibri" panose="020F0502020204030204" pitchFamily="34" charset="0"/>
                <a:cs typeface="Calibri" panose="020F0502020204030204" pitchFamily="34" charset="0"/>
              </a:rPr>
              <a:t>McIntosh G, Hall H. Low back pain (acute). </a:t>
            </a:r>
            <a:r>
              <a:rPr lang="en-CA" sz="1200" i="1" dirty="0">
                <a:effectLst/>
                <a:latin typeface="Calibri" panose="020F0502020204030204" pitchFamily="34" charset="0"/>
                <a:ea typeface="Calibri" panose="020F0502020204030204" pitchFamily="34" charset="0"/>
                <a:cs typeface="Calibri" panose="020F0502020204030204" pitchFamily="34" charset="0"/>
              </a:rPr>
              <a:t>BMJ Clin Evid</a:t>
            </a:r>
            <a:r>
              <a:rPr lang="en-CA" sz="1200" dirty="0">
                <a:effectLst/>
                <a:latin typeface="Calibri" panose="020F0502020204030204" pitchFamily="34" charset="0"/>
                <a:ea typeface="Calibri" panose="020F0502020204030204" pitchFamily="34" charset="0"/>
                <a:cs typeface="Calibri" panose="020F0502020204030204" pitchFamily="34" charset="0"/>
              </a:rPr>
              <a:t>. 2011;2011(December 2009):1-35.</a:t>
            </a:r>
          </a:p>
          <a:p>
            <a:pPr marL="406400" indent="-406400">
              <a:lnSpc>
                <a:spcPct val="107000"/>
              </a:lnSpc>
              <a:spcAft>
                <a:spcPts val="800"/>
              </a:spcAft>
              <a:buAutoNum type="arabicPeriod" startAt="2"/>
            </a:pPr>
            <a:r>
              <a:rPr lang="en-CA" sz="1200" dirty="0" err="1">
                <a:effectLst/>
                <a:latin typeface="Calibri" panose="020F0502020204030204" pitchFamily="34" charset="0"/>
                <a:ea typeface="Calibri" panose="020F0502020204030204" pitchFamily="34" charset="0"/>
                <a:cs typeface="Calibri" panose="020F0502020204030204" pitchFamily="34" charset="0"/>
              </a:rPr>
              <a:t>Rodondi</a:t>
            </a:r>
            <a:r>
              <a:rPr lang="en-CA" sz="1200" dirty="0">
                <a:effectLst/>
                <a:latin typeface="Calibri" panose="020F0502020204030204" pitchFamily="34" charset="0"/>
                <a:ea typeface="Calibri" panose="020F0502020204030204" pitchFamily="34" charset="0"/>
                <a:cs typeface="Calibri" panose="020F0502020204030204" pitchFamily="34" charset="0"/>
              </a:rPr>
              <a:t> PY, Dubois J, Bill AS, et al. Primary care physicians’ attitude and reported prescribing behavior for chronic low back pain: An exploratory cross-sectional study. </a:t>
            </a:r>
            <a:r>
              <a:rPr lang="en-CA" sz="1200" i="1" dirty="0" err="1">
                <a:effectLst/>
                <a:latin typeface="Calibri" panose="020F0502020204030204" pitchFamily="34" charset="0"/>
                <a:ea typeface="Calibri" panose="020F0502020204030204" pitchFamily="34" charset="0"/>
                <a:cs typeface="Calibri" panose="020F0502020204030204" pitchFamily="34" charset="0"/>
              </a:rPr>
              <a:t>PLoS</a:t>
            </a:r>
            <a:r>
              <a:rPr lang="en-CA" sz="1200" i="1" dirty="0">
                <a:effectLst/>
                <a:latin typeface="Calibri" panose="020F0502020204030204" pitchFamily="34" charset="0"/>
                <a:ea typeface="Calibri" panose="020F0502020204030204" pitchFamily="34" charset="0"/>
                <a:cs typeface="Calibri" panose="020F0502020204030204" pitchFamily="34" charset="0"/>
              </a:rPr>
              <a:t> One</a:t>
            </a:r>
            <a:r>
              <a:rPr lang="en-CA" sz="1200" dirty="0">
                <a:effectLst/>
                <a:latin typeface="Calibri" panose="020F0502020204030204" pitchFamily="34" charset="0"/>
                <a:ea typeface="Calibri" panose="020F0502020204030204" pitchFamily="34" charset="0"/>
                <a:cs typeface="Calibri" panose="020F0502020204030204" pitchFamily="34" charset="0"/>
              </a:rPr>
              <a:t>. 2019;13(9):1-16. doi:10.1371/journal.pone.0204613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t> </a:t>
            </a:r>
            <a:endParaRPr lang="fr-FR" dirty="0"/>
          </a:p>
        </p:txBody>
      </p:sp>
    </p:spTree>
    <p:extLst>
      <p:ext uri="{BB962C8B-B14F-4D97-AF65-F5344CB8AC3E}">
        <p14:creationId xmlns:p14="http://schemas.microsoft.com/office/powerpoint/2010/main" val="3165252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5DD0F88-B7EA-725C-4F49-EBEE2DFA6785}"/>
              </a:ext>
            </a:extLst>
          </p:cNvPr>
          <p:cNvSpPr>
            <a:spLocks noGrp="1"/>
          </p:cNvSpPr>
          <p:nvPr>
            <p:ph type="ctrTitle"/>
            <p:custDataLst>
              <p:tags r:id="rId1"/>
            </p:custDataLst>
          </p:nvPr>
        </p:nvSpPr>
        <p:spPr/>
        <p:txBody>
          <a:bodyPr/>
          <a:lstStyle/>
          <a:p>
            <a:r>
              <a:rPr lang="en-CA" dirty="0" err="1"/>
              <a:t>Références</a:t>
            </a:r>
            <a:endParaRPr lang="fr-FR" dirty="0"/>
          </a:p>
        </p:txBody>
      </p:sp>
      <p:sp>
        <p:nvSpPr>
          <p:cNvPr id="6" name="ZoneTexte 5">
            <a:extLst>
              <a:ext uri="{FF2B5EF4-FFF2-40B4-BE49-F238E27FC236}">
                <a16:creationId xmlns:a16="http://schemas.microsoft.com/office/drawing/2014/main" id="{E8AF2BEB-D1A1-D06D-9598-D816A0F18635}"/>
              </a:ext>
            </a:extLst>
          </p:cNvPr>
          <p:cNvSpPr txBox="1"/>
          <p:nvPr>
            <p:custDataLst>
              <p:tags r:id="rId2"/>
            </p:custDataLst>
          </p:nvPr>
        </p:nvSpPr>
        <p:spPr>
          <a:xfrm>
            <a:off x="395536" y="908720"/>
            <a:ext cx="8352928" cy="4092915"/>
          </a:xfrm>
          <a:prstGeom prst="rect">
            <a:avLst/>
          </a:prstGeom>
          <a:noFill/>
        </p:spPr>
        <p:txBody>
          <a:bodyPr wrap="square" rtlCol="0">
            <a:spAutoFit/>
          </a:bodyPr>
          <a:lstStyle/>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14. 	Roy A, Blanchet R, Côté M, et al. Outils - Examens rapides et ciblés de la colonne lombaire. 2021-12-21. https://lemedecinduquebec.org/archives/2018/7/outils-examens-rapides-et-cibles-de-la-colonne-lombaire/.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15. 	</a:t>
            </a:r>
            <a:r>
              <a:rPr lang="en-CA" sz="1050" dirty="0" err="1">
                <a:effectLst/>
                <a:latin typeface="Calibri" panose="020F0502020204030204" pitchFamily="34" charset="0"/>
                <a:ea typeface="Calibri" panose="020F0502020204030204" pitchFamily="34" charset="0"/>
                <a:cs typeface="Calibri" panose="020F0502020204030204" pitchFamily="34" charset="0"/>
              </a:rPr>
              <a:t>Rodondi</a:t>
            </a:r>
            <a:r>
              <a:rPr lang="en-CA" sz="1050" dirty="0">
                <a:effectLst/>
                <a:latin typeface="Calibri" panose="020F0502020204030204" pitchFamily="34" charset="0"/>
                <a:ea typeface="Calibri" panose="020F0502020204030204" pitchFamily="34" charset="0"/>
                <a:cs typeface="Calibri" panose="020F0502020204030204" pitchFamily="34" charset="0"/>
              </a:rPr>
              <a:t> PY, Dubois J, Bill AS, et al. Primary care physicians’ attitude and reported prescribing behavior for chronic low back pain: An exploratory cross-sectional study. </a:t>
            </a:r>
            <a:r>
              <a:rPr lang="en-CA" sz="1050" i="1" dirty="0" err="1">
                <a:effectLst/>
                <a:latin typeface="Calibri" panose="020F0502020204030204" pitchFamily="34" charset="0"/>
                <a:ea typeface="Calibri" panose="020F0502020204030204" pitchFamily="34" charset="0"/>
                <a:cs typeface="Calibri" panose="020F0502020204030204" pitchFamily="34" charset="0"/>
              </a:rPr>
              <a:t>PLoS</a:t>
            </a:r>
            <a:r>
              <a:rPr lang="en-CA" sz="1050" i="1" dirty="0">
                <a:effectLst/>
                <a:latin typeface="Calibri" panose="020F0502020204030204" pitchFamily="34" charset="0"/>
                <a:ea typeface="Calibri" panose="020F0502020204030204" pitchFamily="34" charset="0"/>
                <a:cs typeface="Calibri" panose="020F0502020204030204" pitchFamily="34" charset="0"/>
              </a:rPr>
              <a:t> One</a:t>
            </a:r>
            <a:r>
              <a:rPr lang="en-CA" sz="1050" dirty="0">
                <a:effectLst/>
                <a:latin typeface="Calibri" panose="020F0502020204030204" pitchFamily="34" charset="0"/>
                <a:ea typeface="Calibri" panose="020F0502020204030204" pitchFamily="34" charset="0"/>
                <a:cs typeface="Calibri" panose="020F0502020204030204" pitchFamily="34" charset="0"/>
              </a:rPr>
              <a:t>. 2019;13(9):1-16. doi:10.1371/journal.pone.0204613</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16. 	Evers S, Hsu C, Sherman KJ, et al. Patient Perspectives on Communication with Primary Care Physicians about Chronic Low Back Pain. </a:t>
            </a:r>
            <a:r>
              <a:rPr lang="en-CA" sz="1050" i="1" dirty="0">
                <a:effectLst/>
                <a:latin typeface="Calibri" panose="020F0502020204030204" pitchFamily="34" charset="0"/>
                <a:ea typeface="Calibri" panose="020F0502020204030204" pitchFamily="34" charset="0"/>
                <a:cs typeface="Calibri" panose="020F0502020204030204" pitchFamily="34" charset="0"/>
              </a:rPr>
              <a:t>Perm J</a:t>
            </a:r>
            <a:r>
              <a:rPr lang="en-CA" sz="1050" dirty="0">
                <a:effectLst/>
                <a:latin typeface="Calibri" panose="020F0502020204030204" pitchFamily="34" charset="0"/>
                <a:ea typeface="Calibri" panose="020F0502020204030204" pitchFamily="34" charset="0"/>
                <a:cs typeface="Calibri" panose="020F0502020204030204" pitchFamily="34" charset="0"/>
              </a:rPr>
              <a:t>. 2017;21:1-5. doi:10.7812/TPP/16-177</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CA" sz="1050" dirty="0">
                <a:effectLst/>
                <a:latin typeface="Calibri" panose="020F0502020204030204" pitchFamily="34" charset="0"/>
                <a:ea typeface="Calibri" panose="020F0502020204030204" pitchFamily="34" charset="0"/>
                <a:cs typeface="Calibri" panose="020F0502020204030204" pitchFamily="34" charset="0"/>
              </a:rPr>
              <a:t>17. 	Coronado-Vázquez V, </a:t>
            </a:r>
            <a:r>
              <a:rPr lang="en-CA" sz="1050" dirty="0" err="1">
                <a:effectLst/>
                <a:latin typeface="Calibri" panose="020F0502020204030204" pitchFamily="34" charset="0"/>
                <a:ea typeface="Calibri" panose="020F0502020204030204" pitchFamily="34" charset="0"/>
                <a:cs typeface="Calibri" panose="020F0502020204030204" pitchFamily="34" charset="0"/>
              </a:rPr>
              <a:t>Canet</a:t>
            </a:r>
            <a:r>
              <a:rPr lang="en-CA" sz="1050" dirty="0">
                <a:effectLst/>
                <a:latin typeface="Calibri" panose="020F0502020204030204" pitchFamily="34" charset="0"/>
                <a:ea typeface="Calibri" panose="020F0502020204030204" pitchFamily="34" charset="0"/>
                <a:cs typeface="Calibri" panose="020F0502020204030204" pitchFamily="34" charset="0"/>
              </a:rPr>
              <a:t>-Fajas C, Delgado-</a:t>
            </a:r>
            <a:r>
              <a:rPr lang="en-CA" sz="1050" dirty="0" err="1">
                <a:effectLst/>
                <a:latin typeface="Calibri" panose="020F0502020204030204" pitchFamily="34" charset="0"/>
                <a:ea typeface="Calibri" panose="020F0502020204030204" pitchFamily="34" charset="0"/>
                <a:cs typeface="Calibri" panose="020F0502020204030204" pitchFamily="34" charset="0"/>
              </a:rPr>
              <a:t>Marroquín</a:t>
            </a:r>
            <a:r>
              <a:rPr lang="en-CA" sz="1050" dirty="0">
                <a:effectLst/>
                <a:latin typeface="Calibri" panose="020F0502020204030204" pitchFamily="34" charset="0"/>
                <a:ea typeface="Calibri" panose="020F0502020204030204" pitchFamily="34" charset="0"/>
                <a:cs typeface="Calibri" panose="020F0502020204030204" pitchFamily="34" charset="0"/>
              </a:rPr>
              <a:t> MT, </a:t>
            </a:r>
            <a:r>
              <a:rPr lang="en-CA" sz="1050" dirty="0" err="1">
                <a:effectLst/>
                <a:latin typeface="Calibri" panose="020F0502020204030204" pitchFamily="34" charset="0"/>
                <a:ea typeface="Calibri" panose="020F0502020204030204" pitchFamily="34" charset="0"/>
                <a:cs typeface="Calibri" panose="020F0502020204030204" pitchFamily="34" charset="0"/>
              </a:rPr>
              <a:t>Magallón-Botaya</a:t>
            </a:r>
            <a:r>
              <a:rPr lang="en-CA" sz="1050" dirty="0">
                <a:effectLst/>
                <a:latin typeface="Calibri" panose="020F0502020204030204" pitchFamily="34" charset="0"/>
                <a:ea typeface="Calibri" panose="020F0502020204030204" pitchFamily="34" charset="0"/>
                <a:cs typeface="Calibri" panose="020F0502020204030204" pitchFamily="34" charset="0"/>
              </a:rPr>
              <a:t> R, Romero-Martín M, Gómez-Salgado J. Interventions to facilitate shared decision-making using decision aids with patients in Primary Health Care: A systematic review. </a:t>
            </a:r>
            <a:r>
              <a:rPr lang="fr-FR" sz="1050" i="1" dirty="0" err="1">
                <a:effectLst/>
                <a:latin typeface="Calibri" panose="020F0502020204030204" pitchFamily="34" charset="0"/>
                <a:ea typeface="Calibri" panose="020F0502020204030204" pitchFamily="34" charset="0"/>
                <a:cs typeface="Calibri" panose="020F0502020204030204" pitchFamily="34" charset="0"/>
              </a:rPr>
              <a:t>Medicine</a:t>
            </a:r>
            <a:r>
              <a:rPr lang="fr-FR" sz="1050" i="1" dirty="0">
                <a:effectLst/>
                <a:latin typeface="Calibri" panose="020F0502020204030204" pitchFamily="34" charset="0"/>
                <a:ea typeface="Calibri" panose="020F0502020204030204" pitchFamily="34" charset="0"/>
                <a:cs typeface="Calibri" panose="020F0502020204030204" pitchFamily="34" charset="0"/>
              </a:rPr>
              <a:t> (Baltimore)</a:t>
            </a:r>
            <a:r>
              <a:rPr lang="fr-FR" sz="1050" dirty="0">
                <a:effectLst/>
                <a:latin typeface="Calibri" panose="020F0502020204030204" pitchFamily="34" charset="0"/>
                <a:ea typeface="Calibri" panose="020F0502020204030204" pitchFamily="34" charset="0"/>
                <a:cs typeface="Calibri" panose="020F0502020204030204" pitchFamily="34" charset="0"/>
              </a:rPr>
              <a:t>. 2020;99(32):e21389. doi:10.1097/MD.0000000000021389</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18. 	Rossignol M, Neveu A. Lombalgie et chronicité : dépistage précoce. </a:t>
            </a:r>
            <a:r>
              <a:rPr lang="fr-FR" sz="1050" i="1" dirty="0">
                <a:effectLst/>
                <a:latin typeface="Calibri" panose="020F0502020204030204" pitchFamily="34" charset="0"/>
                <a:ea typeface="Calibri" panose="020F0502020204030204" pitchFamily="34" charset="0"/>
                <a:cs typeface="Calibri" panose="020F0502020204030204" pitchFamily="34" charset="0"/>
              </a:rPr>
              <a:t>Le médecin du Québec</a:t>
            </a:r>
            <a:r>
              <a:rPr lang="fr-FR" sz="1050" dirty="0">
                <a:effectLst/>
                <a:latin typeface="Calibri" panose="020F0502020204030204" pitchFamily="34" charset="0"/>
                <a:ea typeface="Calibri" panose="020F0502020204030204" pitchFamily="34" charset="0"/>
                <a:cs typeface="Calibri" panose="020F0502020204030204" pitchFamily="34" charset="0"/>
              </a:rPr>
              <a:t>. 2003;38(12):69-77.</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19. 	Wheeler SG, </a:t>
            </a:r>
            <a:r>
              <a:rPr lang="fr-FR" sz="1050" dirty="0" err="1">
                <a:effectLst/>
                <a:latin typeface="Calibri" panose="020F0502020204030204" pitchFamily="34" charset="0"/>
                <a:ea typeface="Calibri" panose="020F0502020204030204" pitchFamily="34" charset="0"/>
                <a:cs typeface="Calibri" panose="020F0502020204030204" pitchFamily="34" charset="0"/>
              </a:rPr>
              <a:t>Wipf</a:t>
            </a:r>
            <a:r>
              <a:rPr lang="fr-FR" sz="1050" dirty="0">
                <a:effectLst/>
                <a:latin typeface="Calibri" panose="020F0502020204030204" pitchFamily="34" charset="0"/>
                <a:ea typeface="Calibri" panose="020F0502020204030204" pitchFamily="34" charset="0"/>
                <a:cs typeface="Calibri" panose="020F0502020204030204" pitchFamily="34" charset="0"/>
              </a:rPr>
              <a:t> JE, Staiger TO, </a:t>
            </a:r>
            <a:r>
              <a:rPr lang="fr-FR" sz="1050" dirty="0" err="1">
                <a:effectLst/>
                <a:latin typeface="Calibri" panose="020F0502020204030204" pitchFamily="34" charset="0"/>
                <a:ea typeface="Calibri" panose="020F0502020204030204" pitchFamily="34" charset="0"/>
                <a:cs typeface="Calibri" panose="020F0502020204030204" pitchFamily="34" charset="0"/>
              </a:rPr>
              <a:t>Deyo</a:t>
            </a:r>
            <a:r>
              <a:rPr lang="fr-FR" sz="1050" dirty="0">
                <a:effectLst/>
                <a:latin typeface="Calibri" panose="020F0502020204030204" pitchFamily="34" charset="0"/>
                <a:ea typeface="Calibri" panose="020F0502020204030204" pitchFamily="34" charset="0"/>
                <a:cs typeface="Calibri" panose="020F0502020204030204" pitchFamily="34" charset="0"/>
              </a:rPr>
              <a:t> RA, </a:t>
            </a:r>
            <a:r>
              <a:rPr lang="fr-FR" sz="1050" dirty="0" err="1">
                <a:effectLst/>
                <a:latin typeface="Calibri" panose="020F0502020204030204" pitchFamily="34" charset="0"/>
                <a:ea typeface="Calibri" panose="020F0502020204030204" pitchFamily="34" charset="0"/>
                <a:cs typeface="Calibri" panose="020F0502020204030204" pitchFamily="34" charset="0"/>
              </a:rPr>
              <a:t>Jarvik</a:t>
            </a:r>
            <a:r>
              <a:rPr lang="fr-FR" sz="1050" dirty="0">
                <a:effectLst/>
                <a:latin typeface="Calibri" panose="020F0502020204030204" pitchFamily="34" charset="0"/>
                <a:ea typeface="Calibri" panose="020F0502020204030204" pitchFamily="34" charset="0"/>
                <a:cs typeface="Calibri" panose="020F0502020204030204" pitchFamily="34" charset="0"/>
              </a:rPr>
              <a:t> JG. </a:t>
            </a:r>
            <a:r>
              <a:rPr lang="en-CA" sz="1050" dirty="0">
                <a:effectLst/>
                <a:latin typeface="Calibri" panose="020F0502020204030204" pitchFamily="34" charset="0"/>
                <a:ea typeface="Calibri" panose="020F0502020204030204" pitchFamily="34" charset="0"/>
                <a:cs typeface="Calibri" panose="020F0502020204030204" pitchFamily="34" charset="0"/>
              </a:rPr>
              <a:t>Evaluation of low back pain in adults. In: Atlas SJ, </a:t>
            </a:r>
            <a:r>
              <a:rPr lang="en-CA" sz="1050" dirty="0" err="1">
                <a:effectLst/>
                <a:latin typeface="Calibri" panose="020F0502020204030204" pitchFamily="34" charset="0"/>
                <a:ea typeface="Calibri" panose="020F0502020204030204" pitchFamily="34" charset="0"/>
                <a:cs typeface="Calibri" panose="020F0502020204030204" pitchFamily="34" charset="0"/>
              </a:rPr>
              <a:t>Kunins</a:t>
            </a:r>
            <a:r>
              <a:rPr lang="en-CA" sz="1050" dirty="0">
                <a:effectLst/>
                <a:latin typeface="Calibri" panose="020F0502020204030204" pitchFamily="34" charset="0"/>
                <a:ea typeface="Calibri" panose="020F0502020204030204" pitchFamily="34" charset="0"/>
                <a:cs typeface="Calibri" panose="020F0502020204030204" pitchFamily="34" charset="0"/>
              </a:rPr>
              <a:t> L, eds. </a:t>
            </a:r>
            <a:r>
              <a:rPr lang="en-CA" sz="1050" dirty="0" err="1">
                <a:effectLst/>
                <a:latin typeface="Calibri" panose="020F0502020204030204" pitchFamily="34" charset="0"/>
                <a:ea typeface="Calibri" panose="020F0502020204030204" pitchFamily="34" charset="0"/>
                <a:cs typeface="Calibri" panose="020F0502020204030204" pitchFamily="34" charset="0"/>
              </a:rPr>
              <a:t>Uptodate</a:t>
            </a:r>
            <a:r>
              <a:rPr lang="en-CA" sz="1050" dirty="0">
                <a:effectLst/>
                <a:latin typeface="Calibri" panose="020F0502020204030204" pitchFamily="34" charset="0"/>
                <a:ea typeface="Calibri" panose="020F0502020204030204" pitchFamily="34" charset="0"/>
                <a:cs typeface="Calibri" panose="020F0502020204030204" pitchFamily="34" charset="0"/>
              </a:rPr>
              <a:t>. Waltham; 2022. https://www.uptodate.com/contents/evaluation-of-low-back-pain-in-adults#H7.</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20. 	Gouvernement de l’Ontario. STRATÉGIE EN MATIÈRE DE LOMBALGIE -Outil d’examen clinique du dos. :2. https://www.health.gov.on.ca/fr/pro/programs/ecfa/docs/lb_tk_core_tool_c.pdf.</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21. 	</a:t>
            </a:r>
            <a:r>
              <a:rPr lang="fr-FR" sz="1050" dirty="0" err="1">
                <a:effectLst/>
                <a:latin typeface="Calibri" panose="020F0502020204030204" pitchFamily="34" charset="0"/>
                <a:ea typeface="Calibri" panose="020F0502020204030204" pitchFamily="34" charset="0"/>
                <a:cs typeface="Calibri" panose="020F0502020204030204" pitchFamily="34" charset="0"/>
              </a:rPr>
              <a:t>Brouselle</a:t>
            </a:r>
            <a:r>
              <a:rPr lang="fr-FR" sz="1050" dirty="0">
                <a:effectLst/>
                <a:latin typeface="Calibri" panose="020F0502020204030204" pitchFamily="34" charset="0"/>
                <a:ea typeface="Calibri" panose="020F0502020204030204" pitchFamily="34" charset="0"/>
                <a:cs typeface="Calibri" panose="020F0502020204030204" pitchFamily="34" charset="0"/>
              </a:rPr>
              <a:t> A. </a:t>
            </a:r>
            <a:r>
              <a:rPr lang="fr-FR" sz="1050" i="1" dirty="0">
                <a:effectLst/>
                <a:latin typeface="Calibri" panose="020F0502020204030204" pitchFamily="34" charset="0"/>
                <a:ea typeface="Calibri" panose="020F0502020204030204" pitchFamily="34" charset="0"/>
                <a:cs typeface="Calibri" panose="020F0502020204030204" pitchFamily="34" charset="0"/>
              </a:rPr>
              <a:t>L’</a:t>
            </a:r>
            <a:r>
              <a:rPr lang="fr-FR" sz="1050" i="1" dirty="0" err="1">
                <a:effectLst/>
                <a:latin typeface="Calibri" panose="020F0502020204030204" pitchFamily="34" charset="0"/>
                <a:ea typeface="Calibri" panose="020F0502020204030204" pitchFamily="34" charset="0"/>
                <a:cs typeface="Calibri" panose="020F0502020204030204" pitchFamily="34" charset="0"/>
              </a:rPr>
              <a:t>évaluation</a:t>
            </a:r>
            <a:r>
              <a:rPr lang="fr-FR" sz="1050" i="1" dirty="0">
                <a:effectLst/>
                <a:latin typeface="Calibri" panose="020F0502020204030204" pitchFamily="34" charset="0"/>
                <a:ea typeface="Calibri" panose="020F0502020204030204" pitchFamily="34" charset="0"/>
                <a:cs typeface="Calibri" panose="020F0502020204030204" pitchFamily="34" charset="0"/>
              </a:rPr>
              <a:t> : Concepts Et </a:t>
            </a:r>
            <a:r>
              <a:rPr lang="fr-FR" sz="1050" i="1" dirty="0" err="1">
                <a:effectLst/>
                <a:latin typeface="Calibri" panose="020F0502020204030204" pitchFamily="34" charset="0"/>
                <a:ea typeface="Calibri" panose="020F0502020204030204" pitchFamily="34" charset="0"/>
                <a:cs typeface="Calibri" panose="020F0502020204030204" pitchFamily="34" charset="0"/>
              </a:rPr>
              <a:t>Méthodes</a:t>
            </a:r>
            <a:r>
              <a:rPr lang="fr-FR" sz="1050" i="1" dirty="0">
                <a:effectLst/>
                <a:latin typeface="Calibri" panose="020F0502020204030204" pitchFamily="34" charset="0"/>
                <a:ea typeface="Calibri" panose="020F0502020204030204" pitchFamily="34" charset="0"/>
                <a:cs typeface="Calibri" panose="020F0502020204030204" pitchFamily="34" charset="0"/>
              </a:rPr>
              <a:t>.</a:t>
            </a:r>
            <a:r>
              <a:rPr lang="fr-FR" sz="1050" dirty="0">
                <a:effectLst/>
                <a:latin typeface="Calibri" panose="020F0502020204030204" pitchFamily="34" charset="0"/>
                <a:ea typeface="Calibri" panose="020F0502020204030204" pitchFamily="34" charset="0"/>
                <a:cs typeface="Calibri" panose="020F0502020204030204" pitchFamily="34" charset="0"/>
              </a:rPr>
              <a:t> Montréal: Presses de l’</a:t>
            </a:r>
            <a:r>
              <a:rPr lang="fr-FR" sz="1050" dirty="0" err="1">
                <a:effectLst/>
                <a:latin typeface="Calibri" panose="020F0502020204030204" pitchFamily="34" charset="0"/>
                <a:ea typeface="Calibri" panose="020F0502020204030204" pitchFamily="34" charset="0"/>
                <a:cs typeface="Calibri" panose="020F0502020204030204" pitchFamily="34" charset="0"/>
              </a:rPr>
              <a:t>Universite</a:t>
            </a:r>
            <a:r>
              <a:rPr lang="fr-FR" sz="1050" dirty="0">
                <a:effectLst/>
                <a:latin typeface="Calibri" panose="020F0502020204030204" pitchFamily="34" charset="0"/>
                <a:ea typeface="Calibri" panose="020F0502020204030204" pitchFamily="34" charset="0"/>
                <a:cs typeface="Calibri" panose="020F0502020204030204" pitchFamily="34" charset="0"/>
              </a:rPr>
              <a:t>́ de </a:t>
            </a:r>
            <a:r>
              <a:rPr lang="fr-FR" sz="1050" dirty="0" err="1">
                <a:effectLst/>
                <a:latin typeface="Calibri" panose="020F0502020204030204" pitchFamily="34" charset="0"/>
                <a:ea typeface="Calibri" panose="020F0502020204030204" pitchFamily="34" charset="0"/>
                <a:cs typeface="Calibri" panose="020F0502020204030204" pitchFamily="34" charset="0"/>
              </a:rPr>
              <a:t>Montréal</a:t>
            </a:r>
            <a:r>
              <a:rPr lang="fr-FR" sz="1050" dirty="0">
                <a:effectLst/>
                <a:latin typeface="Calibri" panose="020F0502020204030204" pitchFamily="34" charset="0"/>
                <a:ea typeface="Calibri" panose="020F0502020204030204" pitchFamily="34" charset="0"/>
                <a:cs typeface="Calibri" panose="020F0502020204030204" pitchFamily="34" charset="0"/>
              </a:rPr>
              <a:t>; 2009.</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fr-FR" sz="1050" dirty="0">
                <a:effectLst/>
                <a:latin typeface="Calibri" panose="020F0502020204030204" pitchFamily="34" charset="0"/>
                <a:ea typeface="Calibri" panose="020F0502020204030204" pitchFamily="34" charset="0"/>
                <a:cs typeface="Calibri" panose="020F0502020204030204" pitchFamily="34" charset="0"/>
              </a:rPr>
              <a:t>22. 	Fortin M-F GJ. </a:t>
            </a:r>
            <a:r>
              <a:rPr lang="fr-FR" sz="1050" i="1" dirty="0">
                <a:effectLst/>
                <a:latin typeface="Calibri" panose="020F0502020204030204" pitchFamily="34" charset="0"/>
                <a:ea typeface="Calibri" panose="020F0502020204030204" pitchFamily="34" charset="0"/>
                <a:cs typeface="Calibri" panose="020F0502020204030204" pitchFamily="34" charset="0"/>
              </a:rPr>
              <a:t>Fondements Et </a:t>
            </a:r>
            <a:r>
              <a:rPr lang="fr-FR" sz="1050" i="1" dirty="0" err="1">
                <a:effectLst/>
                <a:latin typeface="Calibri" panose="020F0502020204030204" pitchFamily="34" charset="0"/>
                <a:ea typeface="Calibri" panose="020F0502020204030204" pitchFamily="34" charset="0"/>
                <a:cs typeface="Calibri" panose="020F0502020204030204" pitchFamily="34" charset="0"/>
              </a:rPr>
              <a:t>Étapes</a:t>
            </a:r>
            <a:r>
              <a:rPr lang="fr-FR" sz="1050" i="1" dirty="0">
                <a:effectLst/>
                <a:latin typeface="Calibri" panose="020F0502020204030204" pitchFamily="34" charset="0"/>
                <a:ea typeface="Calibri" panose="020F0502020204030204" pitchFamily="34" charset="0"/>
                <a:cs typeface="Calibri" panose="020F0502020204030204" pitchFamily="34" charset="0"/>
              </a:rPr>
              <a:t> Du Processus De Recherche : </a:t>
            </a:r>
            <a:r>
              <a:rPr lang="fr-FR" sz="1050" i="1" dirty="0" err="1">
                <a:effectLst/>
                <a:latin typeface="Calibri" panose="020F0502020204030204" pitchFamily="34" charset="0"/>
                <a:ea typeface="Calibri" panose="020F0502020204030204" pitchFamily="34" charset="0"/>
                <a:cs typeface="Calibri" panose="020F0502020204030204" pitchFamily="34" charset="0"/>
              </a:rPr>
              <a:t>Méthodes</a:t>
            </a:r>
            <a:r>
              <a:rPr lang="fr-FR" sz="1050" i="1" dirty="0">
                <a:effectLst/>
                <a:latin typeface="Calibri" panose="020F0502020204030204" pitchFamily="34" charset="0"/>
                <a:ea typeface="Calibri" panose="020F0502020204030204" pitchFamily="34" charset="0"/>
                <a:cs typeface="Calibri" panose="020F0502020204030204" pitchFamily="34" charset="0"/>
              </a:rPr>
              <a:t> Quantitatives Et Qualitatives. 3E </a:t>
            </a:r>
            <a:r>
              <a:rPr lang="fr-FR" sz="1050" i="1" dirty="0" err="1">
                <a:effectLst/>
                <a:latin typeface="Calibri" panose="020F0502020204030204" pitchFamily="34" charset="0"/>
                <a:ea typeface="Calibri" panose="020F0502020204030204" pitchFamily="34" charset="0"/>
                <a:cs typeface="Calibri" panose="020F0502020204030204" pitchFamily="34" charset="0"/>
              </a:rPr>
              <a:t>Édition</a:t>
            </a:r>
            <a:r>
              <a:rPr lang="fr-FR" sz="1050" i="1" dirty="0">
                <a:effectLst/>
                <a:latin typeface="Calibri" panose="020F0502020204030204" pitchFamily="34" charset="0"/>
                <a:ea typeface="Calibri" panose="020F0502020204030204" pitchFamily="34" charset="0"/>
                <a:cs typeface="Calibri" panose="020F0502020204030204" pitchFamily="34" charset="0"/>
              </a:rPr>
              <a:t> Ed.</a:t>
            </a:r>
            <a:r>
              <a:rPr lang="fr-FR" sz="1050" dirty="0">
                <a:effectLst/>
                <a:latin typeface="Calibri" panose="020F0502020204030204" pitchFamily="34" charset="0"/>
                <a:ea typeface="Calibri" panose="020F0502020204030204" pitchFamily="34" charset="0"/>
                <a:cs typeface="Calibri" panose="020F0502020204030204" pitchFamily="34" charset="0"/>
              </a:rPr>
              <a:t> </a:t>
            </a:r>
            <a:r>
              <a:rPr lang="fr-FR" sz="1050" dirty="0" err="1">
                <a:effectLst/>
                <a:latin typeface="Calibri" panose="020F0502020204030204" pitchFamily="34" charset="0"/>
                <a:ea typeface="Calibri" panose="020F0502020204030204" pitchFamily="34" charset="0"/>
                <a:cs typeface="Calibri" panose="020F0502020204030204" pitchFamily="34" charset="0"/>
              </a:rPr>
              <a:t>Montréal</a:t>
            </a:r>
            <a:r>
              <a:rPr lang="fr-FR" sz="1050" dirty="0">
                <a:effectLst/>
                <a:latin typeface="Calibri" panose="020F0502020204030204" pitchFamily="34" charset="0"/>
                <a:ea typeface="Calibri" panose="020F0502020204030204" pitchFamily="34" charset="0"/>
                <a:cs typeface="Calibri" panose="020F0502020204030204" pitchFamily="34" charset="0"/>
              </a:rPr>
              <a:t> (</a:t>
            </a:r>
            <a:r>
              <a:rPr lang="fr-FR" sz="1050" dirty="0" err="1">
                <a:effectLst/>
                <a:latin typeface="Calibri" panose="020F0502020204030204" pitchFamily="34" charset="0"/>
                <a:ea typeface="Calibri" panose="020F0502020204030204" pitchFamily="34" charset="0"/>
                <a:cs typeface="Calibri" panose="020F0502020204030204" pitchFamily="34" charset="0"/>
              </a:rPr>
              <a:t>Québec</a:t>
            </a:r>
            <a:r>
              <a:rPr lang="fr-FR" sz="1050" dirty="0">
                <a:effectLst/>
                <a:latin typeface="Calibri" panose="020F0502020204030204" pitchFamily="34" charset="0"/>
                <a:ea typeface="Calibri" panose="020F0502020204030204" pitchFamily="34" charset="0"/>
                <a:cs typeface="Calibri" panose="020F0502020204030204" pitchFamily="34" charset="0"/>
              </a:rPr>
              <a:t>) Canada: </a:t>
            </a:r>
            <a:r>
              <a:rPr lang="fr-FR" sz="1050" dirty="0" err="1">
                <a:effectLst/>
                <a:latin typeface="Calibri" panose="020F0502020204030204" pitchFamily="34" charset="0"/>
                <a:ea typeface="Calibri" panose="020F0502020204030204" pitchFamily="34" charset="0"/>
                <a:cs typeface="Calibri" panose="020F0502020204030204" pitchFamily="34" charset="0"/>
              </a:rPr>
              <a:t>Chenelière</a:t>
            </a:r>
            <a:r>
              <a:rPr lang="fr-FR" sz="1050" dirty="0">
                <a:effectLst/>
                <a:latin typeface="Calibri" panose="020F0502020204030204" pitchFamily="34" charset="0"/>
                <a:ea typeface="Calibri" panose="020F0502020204030204" pitchFamily="34" charset="0"/>
                <a:cs typeface="Calibri" panose="020F0502020204030204" pitchFamily="34" charset="0"/>
              </a:rPr>
              <a:t> </a:t>
            </a:r>
            <a:r>
              <a:rPr lang="fr-FR" sz="1050" dirty="0" err="1">
                <a:effectLst/>
                <a:latin typeface="Calibri" panose="020F0502020204030204" pitchFamily="34" charset="0"/>
                <a:ea typeface="Calibri" panose="020F0502020204030204" pitchFamily="34" charset="0"/>
                <a:cs typeface="Calibri" panose="020F0502020204030204" pitchFamily="34" charset="0"/>
              </a:rPr>
              <a:t>éducation</a:t>
            </a:r>
            <a:r>
              <a:rPr lang="fr-FR" sz="1050" dirty="0">
                <a:effectLst/>
                <a:latin typeface="Calibri" panose="020F0502020204030204" pitchFamily="34" charset="0"/>
                <a:ea typeface="Calibri" panose="020F0502020204030204" pitchFamily="34" charset="0"/>
                <a:cs typeface="Calibri" panose="020F0502020204030204" pitchFamily="34" charset="0"/>
              </a:rPr>
              <a:t>; 2016.</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900" dirty="0"/>
          </a:p>
        </p:txBody>
      </p:sp>
      <p:pic>
        <p:nvPicPr>
          <p:cNvPr id="2" name="Image 1">
            <a:extLst>
              <a:ext uri="{FF2B5EF4-FFF2-40B4-BE49-F238E27FC236}">
                <a16:creationId xmlns:a16="http://schemas.microsoft.com/office/drawing/2014/main" id="{9B1358AE-60A0-737B-7CAF-54882BED52CD}"/>
              </a:ext>
            </a:extLst>
          </p:cNvPr>
          <p:cNvPicPr>
            <a:picLocks noChangeAspect="1"/>
          </p:cNvPicPr>
          <p:nvPr>
            <p:custDataLst>
              <p:tags r:id="rId3"/>
            </p:custDataLst>
          </p:nvPr>
        </p:nvPicPr>
        <p:blipFill>
          <a:blip r:embed="rId5"/>
          <a:stretch>
            <a:fillRect/>
          </a:stretch>
        </p:blipFill>
        <p:spPr>
          <a:xfrm>
            <a:off x="2314575" y="798065"/>
            <a:ext cx="4514850" cy="5457825"/>
          </a:xfrm>
          <a:prstGeom prst="rect">
            <a:avLst/>
          </a:prstGeom>
        </p:spPr>
      </p:pic>
    </p:spTree>
    <p:extLst>
      <p:ext uri="{BB962C8B-B14F-4D97-AF65-F5344CB8AC3E}">
        <p14:creationId xmlns:p14="http://schemas.microsoft.com/office/powerpoint/2010/main" val="31451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Introduction</a:t>
            </a:r>
          </a:p>
        </p:txBody>
      </p:sp>
      <p:sp>
        <p:nvSpPr>
          <p:cNvPr id="10243" name="Espace réservé du contenu 5"/>
          <p:cNvSpPr>
            <a:spLocks noGrp="1"/>
          </p:cNvSpPr>
          <p:nvPr>
            <p:ph idx="1"/>
            <p:custDataLst>
              <p:tags r:id="rId2"/>
            </p:custDataLst>
          </p:nvPr>
        </p:nvSpPr>
        <p:spPr bwMode="auto">
          <a:xfrm>
            <a:off x="457200" y="2133600"/>
            <a:ext cx="8382000"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r>
              <a:rPr lang="fr-CA" dirty="0">
                <a:latin typeface="Verdana" pitchFamily="34" charset="0"/>
              </a:rPr>
              <a:t>Examen physique</a:t>
            </a:r>
          </a:p>
          <a:p>
            <a:pPr>
              <a:buFont typeface="Arial" pitchFamily="34" charset="0"/>
              <a:buChar char="•"/>
            </a:pPr>
            <a:r>
              <a:rPr lang="fr-FR" dirty="0">
                <a:latin typeface="Verdana" pitchFamily="34" charset="0"/>
              </a:rPr>
              <a:t>Exploration des facteurs physiques, psychosociaux et financiers</a:t>
            </a:r>
          </a:p>
          <a:p>
            <a:pPr>
              <a:buFont typeface="Arial" pitchFamily="34" charset="0"/>
              <a:buChar char="•"/>
            </a:pPr>
            <a:r>
              <a:rPr lang="fr-FR" dirty="0">
                <a:latin typeface="Verdana" pitchFamily="34" charset="0"/>
              </a:rPr>
              <a:t>Répondre aux attentes des patients se présentant pour lombalgie au niveau des opioïdes, des arrêts de travail, des demandes d’examen et de chirurgie. </a:t>
            </a:r>
          </a:p>
        </p:txBody>
      </p:sp>
      <p:sp>
        <p:nvSpPr>
          <p:cNvPr id="7" name="Sous-titre 6"/>
          <p:cNvSpPr>
            <a:spLocks noGrp="1"/>
          </p:cNvSpPr>
          <p:nvPr>
            <p:ph type="subTitle" idx="13"/>
            <p:custDataLst>
              <p:tags r:id="rId3"/>
            </p:custDataLst>
          </p:nvPr>
        </p:nvSpPr>
        <p:spPr/>
        <p:txBody>
          <a:bodyPr/>
          <a:lstStyle/>
          <a:p>
            <a:pPr>
              <a:defRPr/>
            </a:pPr>
            <a:r>
              <a:rPr lang="fr-CA" dirty="0">
                <a:latin typeface="Verdana" pitchFamily="34" charset="0"/>
              </a:rPr>
              <a:t>Défi de l’évaluation de la lombalgie en première ligne</a:t>
            </a:r>
            <a:endParaRPr lang="fr-CA" dirty="0"/>
          </a:p>
        </p:txBody>
      </p:sp>
      <p:pic>
        <p:nvPicPr>
          <p:cNvPr id="3" name="Image 2">
            <a:extLst>
              <a:ext uri="{FF2B5EF4-FFF2-40B4-BE49-F238E27FC236}">
                <a16:creationId xmlns:a16="http://schemas.microsoft.com/office/drawing/2014/main" id="{A5C13FF8-782F-41AD-95DD-D587CDBD2947}"/>
              </a:ext>
            </a:extLst>
          </p:cNvPr>
          <p:cNvPicPr>
            <a:picLocks noChangeAspect="1"/>
          </p:cNvPicPr>
          <p:nvPr>
            <p:custDataLst>
              <p:tags r:id="rId4"/>
            </p:custDataLst>
          </p:nvPr>
        </p:nvPicPr>
        <p:blipFill rotWithShape="1">
          <a:blip r:embed="rId7"/>
          <a:srcRect l="23718" t="24815" r="56301" b="31801"/>
          <a:stretch/>
        </p:blipFill>
        <p:spPr>
          <a:xfrm>
            <a:off x="7415492" y="1851463"/>
            <a:ext cx="1512168" cy="1846823"/>
          </a:xfrm>
          <a:prstGeom prst="rect">
            <a:avLst/>
          </a:prstGeom>
        </p:spPr>
      </p:pic>
      <p:sp>
        <p:nvSpPr>
          <p:cNvPr id="2" name="Rectangle 1">
            <a:extLst>
              <a:ext uri="{FF2B5EF4-FFF2-40B4-BE49-F238E27FC236}">
                <a16:creationId xmlns:a16="http://schemas.microsoft.com/office/drawing/2014/main" id="{B4AFC7B2-81CD-0E6F-E8A0-E888BF85834B}"/>
              </a:ext>
            </a:extLst>
          </p:cNvPr>
          <p:cNvSpPr/>
          <p:nvPr>
            <p:custDataLst>
              <p:tags r:id="rId5"/>
            </p:custDataLst>
          </p:nvPr>
        </p:nvSpPr>
        <p:spPr>
          <a:xfrm>
            <a:off x="755576" y="5229199"/>
            <a:ext cx="6515900" cy="144655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cap="none" spc="0" dirty="0">
                <a:ln/>
                <a:solidFill>
                  <a:schemeClr val="accent3"/>
                </a:solidFill>
                <a:effectLst/>
              </a:rPr>
              <a:t>Solution? Outil </a:t>
            </a:r>
          </a:p>
          <a:p>
            <a:pPr algn="ctr"/>
            <a:r>
              <a:rPr lang="fr-FR" sz="4400" b="1" cap="none" spc="0" dirty="0">
                <a:ln/>
                <a:solidFill>
                  <a:schemeClr val="accent3"/>
                </a:solidFill>
                <a:effectLst/>
              </a:rPr>
              <a:t>Auto-questionnaire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Question de recherche</a:t>
            </a:r>
          </a:p>
        </p:txBody>
      </p:sp>
      <p:sp>
        <p:nvSpPr>
          <p:cNvPr id="10243" name="Espace réservé du contenu 5"/>
          <p:cNvSpPr>
            <a:spLocks noGrp="1"/>
          </p:cNvSpPr>
          <p:nvPr>
            <p:ph idx="1"/>
            <p:custDataLst>
              <p:tags r:id="rId2"/>
            </p:custDataLst>
          </p:nvPr>
        </p:nvSpPr>
        <p:spPr bwMode="auto">
          <a:xfrm>
            <a:off x="457200" y="2133600"/>
            <a:ext cx="8382000" cy="3657600"/>
          </a:xfrm>
          <a:noFill/>
          <a:ln>
            <a:miter lim="800000"/>
            <a:headEnd/>
            <a:tailEnd/>
          </a:ln>
        </p:spPr>
        <p:txBody>
          <a:bodyPr vert="horz" wrap="square" rIns="91440" numCol="1" anchor="t" anchorCtr="0" compatLnSpc="1">
            <a:prstTxWarp prst="textNoShape">
              <a:avLst/>
            </a:prstTxWarp>
          </a:bodyPr>
          <a:lstStyle/>
          <a:p>
            <a:pPr>
              <a:buFont typeface="Arial" pitchFamily="34" charset="0"/>
              <a:buChar char="•"/>
            </a:pPr>
            <a:r>
              <a:rPr lang="fr-CA" dirty="0">
                <a:latin typeface="Verdana" pitchFamily="34" charset="0"/>
              </a:rPr>
              <a:t>Est-ce que l’implantation d’un questionnaire d’auto-évaluation pré rencontre pour les patients consultant pour lombalgie en première ligne permet d’optimiser le temps de la rencontre médicale en permettant de substituer à l’anamnèse médicale et ainsi augmenter la satisfaction des médecins traitants?</a:t>
            </a:r>
          </a:p>
        </p:txBody>
      </p:sp>
    </p:spTree>
    <p:extLst>
      <p:ext uri="{BB962C8B-B14F-4D97-AF65-F5344CB8AC3E}">
        <p14:creationId xmlns:p14="http://schemas.microsoft.com/office/powerpoint/2010/main" val="424117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BE370B-2414-7778-49EB-7385266E8C6E}"/>
              </a:ext>
            </a:extLst>
          </p:cNvPr>
          <p:cNvSpPr>
            <a:spLocks noGrp="1"/>
          </p:cNvSpPr>
          <p:nvPr>
            <p:ph type="ctrTitle"/>
            <p:custDataLst>
              <p:tags r:id="rId1"/>
            </p:custDataLst>
          </p:nvPr>
        </p:nvSpPr>
        <p:spPr>
          <a:xfrm>
            <a:off x="304800" y="518010"/>
            <a:ext cx="8534400" cy="990601"/>
          </a:xfrm>
        </p:spPr>
        <p:txBody>
          <a:bodyPr/>
          <a:lstStyle/>
          <a:p>
            <a:r>
              <a:rPr lang="en-CA" sz="4000" dirty="0" err="1"/>
              <a:t>Stratégie</a:t>
            </a:r>
            <a:r>
              <a:rPr lang="en-CA" sz="4000" dirty="0"/>
              <a:t> de recherche</a:t>
            </a:r>
            <a:endParaRPr lang="fr-FR" sz="4000" dirty="0"/>
          </a:p>
        </p:txBody>
      </p:sp>
      <p:graphicFrame>
        <p:nvGraphicFramePr>
          <p:cNvPr id="8" name="Tableau 7">
            <a:extLst>
              <a:ext uri="{FF2B5EF4-FFF2-40B4-BE49-F238E27FC236}">
                <a16:creationId xmlns:a16="http://schemas.microsoft.com/office/drawing/2014/main" id="{516BEE7C-4E56-5EAB-2BF1-4858EC9BECD4}"/>
              </a:ext>
            </a:extLst>
          </p:cNvPr>
          <p:cNvGraphicFramePr>
            <a:graphicFrameLocks noGrp="1"/>
          </p:cNvGraphicFramePr>
          <p:nvPr>
            <p:custDataLst>
              <p:tags r:id="rId2"/>
            </p:custDataLst>
            <p:extLst>
              <p:ext uri="{D42A27DB-BD31-4B8C-83A1-F6EECF244321}">
                <p14:modId xmlns:p14="http://schemas.microsoft.com/office/powerpoint/2010/main" val="3252343825"/>
              </p:ext>
            </p:extLst>
          </p:nvPr>
        </p:nvGraphicFramePr>
        <p:xfrm>
          <a:off x="1417980" y="1193098"/>
          <a:ext cx="6308040" cy="4503921"/>
        </p:xfrm>
        <a:graphic>
          <a:graphicData uri="http://schemas.openxmlformats.org/drawingml/2006/table">
            <a:tbl>
              <a:tblPr firstRow="1" firstCol="1" bandRow="1"/>
              <a:tblGrid>
                <a:gridCol w="3154020">
                  <a:extLst>
                    <a:ext uri="{9D8B030D-6E8A-4147-A177-3AD203B41FA5}">
                      <a16:colId xmlns:a16="http://schemas.microsoft.com/office/drawing/2014/main" val="1927384264"/>
                    </a:ext>
                  </a:extLst>
                </a:gridCol>
                <a:gridCol w="3154020">
                  <a:extLst>
                    <a:ext uri="{9D8B030D-6E8A-4147-A177-3AD203B41FA5}">
                      <a16:colId xmlns:a16="http://schemas.microsoft.com/office/drawing/2014/main" val="3568120263"/>
                    </a:ext>
                  </a:extLst>
                </a:gridCol>
              </a:tblGrid>
              <a:tr h="365028">
                <a:tc gridSpan="2">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Pubmed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360664194"/>
                  </a:ext>
                </a:extLst>
              </a:tr>
              <a:tr h="327719">
                <a:tc>
                  <a:txBody>
                    <a:bodyPr/>
                    <a:lstStyle/>
                    <a:p>
                      <a:pPr algn="l">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Étapes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Termes de recherche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121238"/>
                  </a:ext>
                </a:extLst>
              </a:tr>
              <a:tr h="351920">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 "Low Back Pain"[Mesh]</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169301"/>
                  </a:ext>
                </a:extLst>
              </a:tr>
              <a:tr h="557123">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self-reported questionnaire [Text Word]) OR back pain questionnaire [Text Word]</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182439"/>
                  </a:ext>
                </a:extLst>
              </a:tr>
              <a:tr h="327719">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#1 AND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976653"/>
                  </a:ext>
                </a:extLst>
              </a:tr>
              <a:tr h="365028">
                <a:tc gridSpan="2">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Embase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433719976"/>
                  </a:ext>
                </a:extLst>
              </a:tr>
              <a:tr h="327719">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Étapes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Termes de recherche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5879"/>
                  </a:ext>
                </a:extLst>
              </a:tr>
              <a:tr h="351920">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‘Low Back Pain’ OR ‘back pain’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358743"/>
                  </a:ext>
                </a:extLst>
              </a:tr>
              <a:tr h="351920">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‘self-reported questionnaire’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36764"/>
                  </a:ext>
                </a:extLst>
              </a:tr>
              <a:tr h="557123">
                <a:tc>
                  <a:txBody>
                    <a:bodyPr/>
                    <a:lstStyle/>
                    <a:p>
                      <a:pPr algn="l">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 AND #2 AND [article]/</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lim</a:t>
                      </a:r>
                      <a:r>
                        <a:rPr lang="en-CA" sz="1800" dirty="0">
                          <a:effectLst/>
                          <a:latin typeface="Calibri" panose="020F0502020204030204" pitchFamily="34" charset="0"/>
                          <a:ea typeface="Calibri" panose="020F0502020204030204" pitchFamily="34" charset="0"/>
                          <a:cs typeface="Times New Roman" panose="02020603050405020304" pitchFamily="18" charset="0"/>
                        </a:rPr>
                        <a:t> AND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english</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lim</a:t>
                      </a:r>
                      <a:r>
                        <a:rPr lang="en-CA" sz="1800" dirty="0">
                          <a:effectLst/>
                          <a:latin typeface="Calibri" panose="020F0502020204030204" pitchFamily="34" charset="0"/>
                          <a:ea typeface="Calibri" panose="020F0502020204030204" pitchFamily="34" charset="0"/>
                          <a:cs typeface="Times New Roman" panose="02020603050405020304" pitchFamily="18" charset="0"/>
                        </a:rPr>
                        <a:t> AND [2000-2022]/</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py</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855382"/>
                  </a:ext>
                </a:extLst>
              </a:tr>
            </a:tbl>
          </a:graphicData>
        </a:graphic>
      </p:graphicFrame>
      <p:sp>
        <p:nvSpPr>
          <p:cNvPr id="2" name="ZoneTexte 1">
            <a:extLst>
              <a:ext uri="{FF2B5EF4-FFF2-40B4-BE49-F238E27FC236}">
                <a16:creationId xmlns:a16="http://schemas.microsoft.com/office/drawing/2014/main" id="{EF45758C-CCAE-EE5E-56CF-E2361FE47A17}"/>
              </a:ext>
            </a:extLst>
          </p:cNvPr>
          <p:cNvSpPr txBox="1"/>
          <p:nvPr/>
        </p:nvSpPr>
        <p:spPr>
          <a:xfrm>
            <a:off x="1417980" y="5805264"/>
            <a:ext cx="6034340" cy="369332"/>
          </a:xfrm>
          <a:prstGeom prst="rect">
            <a:avLst/>
          </a:prstGeom>
          <a:noFill/>
        </p:spPr>
        <p:txBody>
          <a:bodyPr wrap="square" rtlCol="0">
            <a:spAutoFit/>
          </a:bodyPr>
          <a:lstStyle/>
          <a:p>
            <a:r>
              <a:rPr lang="en-CA" dirty="0">
                <a:latin typeface="Calibri" panose="020F0502020204030204" pitchFamily="34" charset="0"/>
                <a:cs typeface="Calibri" panose="020F0502020204030204" pitchFamily="34" charset="0"/>
              </a:rPr>
              <a:t>*</a:t>
            </a:r>
            <a:r>
              <a:rPr lang="en-CA" dirty="0" err="1">
                <a:latin typeface="Calibri" panose="020F0502020204030204" pitchFamily="34" charset="0"/>
                <a:cs typeface="Calibri" panose="020F0502020204030204" pitchFamily="34" charset="0"/>
              </a:rPr>
              <a:t>Échantillon</a:t>
            </a:r>
            <a:r>
              <a:rPr lang="en-CA" dirty="0">
                <a:latin typeface="Calibri" panose="020F0502020204030204" pitchFamily="34" charset="0"/>
                <a:cs typeface="Calibri" panose="020F0502020204030204" pitchFamily="34" charset="0"/>
              </a:rPr>
              <a:t> de convenance</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76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304800" y="304800"/>
            <a:ext cx="8534400" cy="990600"/>
          </a:xfrm>
        </p:spPr>
        <p:txBody>
          <a:bodyPr/>
          <a:lstStyle/>
          <a:p>
            <a:pPr>
              <a:defRPr/>
            </a:pPr>
            <a:r>
              <a:rPr lang="fr-CA" dirty="0"/>
              <a:t>Recension des écrits</a:t>
            </a:r>
          </a:p>
        </p:txBody>
      </p:sp>
      <p:sp>
        <p:nvSpPr>
          <p:cNvPr id="10243" name="Espace réservé du contenu 5"/>
          <p:cNvSpPr>
            <a:spLocks noGrp="1"/>
          </p:cNvSpPr>
          <p:nvPr>
            <p:ph idx="1"/>
            <p:custDataLst>
              <p:tags r:id="rId2"/>
            </p:custDataLst>
          </p:nvPr>
        </p:nvSpPr>
        <p:spPr bwMode="auto">
          <a:xfrm>
            <a:off x="457200" y="2133600"/>
            <a:ext cx="8382000" cy="3657600"/>
          </a:xfrm>
          <a:noFill/>
          <a:ln>
            <a:miter lim="800000"/>
            <a:headEnd/>
            <a:tailEnd/>
          </a:ln>
        </p:spPr>
        <p:txBody>
          <a:bodyPr vert="horz" wrap="square" rIns="91440" numCol="1" anchor="t" anchorCtr="0" compatLnSpc="1">
            <a:prstTxWarp prst="textNoShape">
              <a:avLst/>
            </a:prstTxWarp>
          </a:bodyPr>
          <a:lstStyle/>
          <a:p>
            <a:pPr marL="0" indent="0">
              <a:lnSpc>
                <a:spcPct val="107000"/>
              </a:lnSpc>
              <a:spcBef>
                <a:spcPts val="200"/>
              </a:spcBef>
              <a:buNone/>
            </a:pPr>
            <a:r>
              <a:rPr lang="fr-FR" sz="2400" u="sng" dirty="0">
                <a:effectLst/>
                <a:latin typeface="Calibri" panose="020F0502020204030204" pitchFamily="34" charset="0"/>
                <a:ea typeface="Times New Roman" panose="02020603050405020304" pitchFamily="18" charset="0"/>
                <a:cs typeface="Times New Roman" panose="02020603050405020304" pitchFamily="18" charset="0"/>
              </a:rPr>
              <a:t>Critères de sélection</a:t>
            </a:r>
          </a:p>
          <a:p>
            <a:pPr marL="685800">
              <a:lnSpc>
                <a:spcPct val="107000"/>
              </a:lnSpc>
              <a:spcAft>
                <a:spcPts val="800"/>
              </a:spcAft>
            </a:pPr>
            <a:r>
              <a:rPr lang="fr-FR" sz="2400" dirty="0">
                <a:effectLst/>
                <a:latin typeface="Calibri" panose="020F0502020204030204" pitchFamily="34" charset="0"/>
                <a:ea typeface="Calibri" panose="020F0502020204030204" pitchFamily="34" charset="0"/>
                <a:cs typeface="Segoe UI" panose="020B0502040204020203" pitchFamily="34" charset="0"/>
              </a:rPr>
              <a:t>Tous les devis (méta-analyse, ECR, transversale, cohorte) portant sur un questionnaire de lombalgie </a:t>
            </a:r>
          </a:p>
          <a:p>
            <a:pPr marL="685800">
              <a:lnSpc>
                <a:spcPct val="107000"/>
              </a:lnSpc>
              <a:spcAft>
                <a:spcPts val="800"/>
              </a:spcAft>
            </a:pPr>
            <a:r>
              <a:rPr lang="fr-FR" sz="2400" dirty="0">
                <a:effectLst/>
                <a:latin typeface="Calibri" panose="020F0502020204030204" pitchFamily="34" charset="0"/>
                <a:ea typeface="Calibri" panose="020F0502020204030204" pitchFamily="34" charset="0"/>
                <a:cs typeface="Segoe UI" panose="020B0502040204020203" pitchFamily="34" charset="0"/>
              </a:rPr>
              <a:t>Les patients de 18 ans et plus </a:t>
            </a:r>
            <a:r>
              <a:rPr lang="fr-FR" sz="2400" dirty="0">
                <a:latin typeface="Calibri" panose="020F0502020204030204" pitchFamily="34" charset="0"/>
                <a:ea typeface="Calibri" panose="020F0502020204030204" pitchFamily="34" charset="0"/>
                <a:cs typeface="Segoe UI" panose="020B0502040204020203" pitchFamily="34" charset="0"/>
              </a:rPr>
              <a:t>souffrants d’</a:t>
            </a:r>
            <a:r>
              <a:rPr lang="fr-FR" sz="2400" dirty="0">
                <a:effectLst/>
                <a:latin typeface="Calibri" panose="020F0502020204030204" pitchFamily="34" charset="0"/>
                <a:ea typeface="Calibri" panose="020F0502020204030204" pitchFamily="34" charset="0"/>
                <a:cs typeface="Segoe UI" panose="020B0502040204020203" pitchFamily="34" charset="0"/>
              </a:rPr>
              <a:t>une lombalgie quelconque autre que de grossesse.</a:t>
            </a:r>
          </a:p>
          <a:p>
            <a:pPr marL="685800">
              <a:lnSpc>
                <a:spcPct val="107000"/>
              </a:lnSpc>
              <a:spcAft>
                <a:spcPts val="800"/>
              </a:spcAft>
            </a:pPr>
            <a:r>
              <a:rPr lang="fr-FR" sz="2400" dirty="0">
                <a:effectLst/>
                <a:latin typeface="Calibri" panose="020F0502020204030204" pitchFamily="34" charset="0"/>
                <a:ea typeface="Calibri" panose="020F0502020204030204" pitchFamily="34" charset="0"/>
                <a:cs typeface="Segoe UI" panose="020B0502040204020203" pitchFamily="34" charset="0"/>
              </a:rPr>
              <a:t>Les études publiées avant 2000, dont la langue était autre que l’anglais ou le français et ne portaient pas sur l’effet d’un outil questionnaire ont été exclues.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Char char="•"/>
            </a:pPr>
            <a:endParaRPr lang="fr-CA" dirty="0">
              <a:latin typeface="Verdana" pitchFamily="34" charset="0"/>
            </a:endParaRPr>
          </a:p>
        </p:txBody>
      </p:sp>
      <p:sp>
        <p:nvSpPr>
          <p:cNvPr id="7" name="Sous-titre 6"/>
          <p:cNvSpPr>
            <a:spLocks noGrp="1"/>
          </p:cNvSpPr>
          <p:nvPr>
            <p:ph type="subTitle" idx="13"/>
            <p:custDataLst>
              <p:tags r:id="rId3"/>
            </p:custDataLst>
          </p:nvPr>
        </p:nvSpPr>
        <p:spPr/>
        <p:txBody>
          <a:bodyPr/>
          <a:lstStyle/>
          <a:p>
            <a:pPr>
              <a:defRPr/>
            </a:pPr>
            <a:r>
              <a:rPr lang="fr-FR" sz="1800" dirty="0">
                <a:solidFill>
                  <a:srgbClr val="2E2E2E"/>
                </a:solidFill>
                <a:effectLst/>
                <a:latin typeface="Calibri" panose="020F0502020204030204" pitchFamily="34" charset="0"/>
                <a:ea typeface="Calibri" panose="020F0502020204030204" pitchFamily="34" charset="0"/>
              </a:rPr>
              <a:t>phase préliminaire - Pertinence</a:t>
            </a:r>
            <a:endParaRPr lang="fr-CA" dirty="0"/>
          </a:p>
        </p:txBody>
      </p:sp>
    </p:spTree>
    <p:extLst>
      <p:ext uri="{BB962C8B-B14F-4D97-AF65-F5344CB8AC3E}">
        <p14:creationId xmlns:p14="http://schemas.microsoft.com/office/powerpoint/2010/main" val="318263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6C5A8BFC-909B-7841-5DAF-5A9835177DDF}"/>
              </a:ext>
            </a:extLst>
          </p:cNvPr>
          <p:cNvPicPr>
            <a:picLocks noChangeAspect="1"/>
          </p:cNvPicPr>
          <p:nvPr>
            <p:custDataLst>
              <p:tags r:id="rId1"/>
            </p:custDataLst>
          </p:nvPr>
        </p:nvPicPr>
        <p:blipFill>
          <a:blip r:embed="rId4"/>
          <a:stretch>
            <a:fillRect/>
          </a:stretch>
        </p:blipFill>
        <p:spPr>
          <a:xfrm>
            <a:off x="843597" y="296195"/>
            <a:ext cx="7456806" cy="6265610"/>
          </a:xfrm>
          <a:prstGeom prst="rect">
            <a:avLst/>
          </a:prstGeom>
        </p:spPr>
      </p:pic>
    </p:spTree>
    <p:extLst>
      <p:ext uri="{BB962C8B-B14F-4D97-AF65-F5344CB8AC3E}">
        <p14:creationId xmlns:p14="http://schemas.microsoft.com/office/powerpoint/2010/main" val="1037763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5792</TotalTime>
  <Words>3568</Words>
  <Application>Microsoft Office PowerPoint</Application>
  <PresentationFormat>Affichage à l'écran (4:3)</PresentationFormat>
  <Paragraphs>404</Paragraphs>
  <Slides>40</Slides>
  <Notes>17</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40</vt:i4>
      </vt:variant>
    </vt:vector>
  </HeadingPairs>
  <TitlesOfParts>
    <vt:vector size="51" baseType="lpstr">
      <vt:lpstr>Arial</vt:lpstr>
      <vt:lpstr>Calibri</vt:lpstr>
      <vt:lpstr>Courier New</vt:lpstr>
      <vt:lpstr>Symbol</vt:lpstr>
      <vt:lpstr>Times New Roman</vt:lpstr>
      <vt:lpstr>Verdana</vt:lpstr>
      <vt:lpstr>Verdana Pro</vt:lpstr>
      <vt:lpstr>Thème Office</vt:lpstr>
      <vt:lpstr>1_Thème Office</vt:lpstr>
      <vt:lpstr>2_Thème Office</vt:lpstr>
      <vt:lpstr>3_Thème Office</vt:lpstr>
      <vt:lpstr>Projet pilote : Création d’un outil questionnaire d’auto-évaluation pour les patients se présentant avec une douleur lombaire en clinique de première ligne</vt:lpstr>
      <vt:lpstr>Conflit d’intérêts</vt:lpstr>
      <vt:lpstr>Présentation PowerPoint</vt:lpstr>
      <vt:lpstr>Introduction</vt:lpstr>
      <vt:lpstr>Introduction</vt:lpstr>
      <vt:lpstr>Question de recherche</vt:lpstr>
      <vt:lpstr>Stratégie de recherche</vt:lpstr>
      <vt:lpstr>Recension des écrits</vt:lpstr>
      <vt:lpstr>Présentation PowerPoint</vt:lpstr>
      <vt:lpstr>Questionnaires de lombalgie existants dans la littérature</vt:lpstr>
      <vt:lpstr>Questionnaires de lombalgie existants dans la littérature</vt:lpstr>
      <vt:lpstr>Questionnaires de lombalgie existants dans la littérature</vt:lpstr>
      <vt:lpstr>Présentation PowerPoint</vt:lpstr>
      <vt:lpstr>Objectifs</vt:lpstr>
      <vt:lpstr>Recension des écrits</vt:lpstr>
      <vt:lpstr>Recension des écrits</vt:lpstr>
      <vt:lpstr>Synthèse qualitative des études répondant aux critères d’admissibilité</vt:lpstr>
      <vt:lpstr>résultats </vt:lpstr>
      <vt:lpstr>résultats </vt:lpstr>
      <vt:lpstr>Questionnaire</vt:lpstr>
      <vt:lpstr>Questionnaire</vt:lpstr>
      <vt:lpstr>Questionnaire</vt:lpstr>
      <vt:lpstr>Objectifs</vt:lpstr>
      <vt:lpstr>Hypothèses</vt:lpstr>
      <vt:lpstr>Hypothèses</vt:lpstr>
      <vt:lpstr>Relation des objectifs avec les variables, leurs hypothèses et les questions </vt:lpstr>
      <vt:lpstr>Questionnaire</vt:lpstr>
      <vt:lpstr>Questionnaire</vt:lpstr>
      <vt:lpstr>Questionnaire</vt:lpstr>
      <vt:lpstr>Questionnaire</vt:lpstr>
      <vt:lpstr>Présentation PowerPoint</vt:lpstr>
      <vt:lpstr>Objectifs</vt:lpstr>
      <vt:lpstr>Méthodologie</vt:lpstr>
      <vt:lpstr>Méthodologie</vt:lpstr>
      <vt:lpstr>Méthodologie</vt:lpstr>
      <vt:lpstr>Analyse</vt:lpstr>
      <vt:lpstr>Analyse</vt:lpstr>
      <vt:lpstr>Analyse</vt:lpstr>
      <vt:lpstr>Références</vt:lpstr>
      <vt:lpstr>Références</vt:lpstr>
    </vt:vector>
  </TitlesOfParts>
  <Company>Université de  Montréal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Michelle Huot</dc:creator>
  <cp:lastModifiedBy>Rosalie Mercure-Cyr</cp:lastModifiedBy>
  <cp:revision>22</cp:revision>
  <dcterms:created xsi:type="dcterms:W3CDTF">2009-06-10T20:04:19Z</dcterms:created>
  <dcterms:modified xsi:type="dcterms:W3CDTF">2022-05-27T13:32:12Z</dcterms:modified>
</cp:coreProperties>
</file>