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5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y="6858000" cx="12192000"/>
  <p:notesSz cx="6858000" cy="9144000"/>
  <p:embeddedFontLst>
    <p:embeddedFont>
      <p:font typeface="Roboto"/>
      <p:regular r:id="rId33"/>
      <p:bold r:id="rId34"/>
      <p:italic r:id="rId35"/>
      <p:boldItalic r:id="rId36"/>
    </p:embeddedFont>
    <p:embeddedFont>
      <p:font typeface="Century Schoolbook"/>
      <p:regular r:id="rId37"/>
      <p:bold r:id="rId38"/>
      <p:italic r:id="rId39"/>
      <p:boldItalic r:id="rId4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41" roundtripDataSignature="AMtx7mjs5PdFZfkctom5ukcGHMy6/H0Ea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ABEF306-83D6-4E11-A262-BB6C736D77D7}">
  <a:tblStyle styleId="{CABEF306-83D6-4E11-A262-BB6C736D77D7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CenturySchoolbook-boldItalic.fntdata"/><Relationship Id="rId20" Type="http://schemas.openxmlformats.org/officeDocument/2006/relationships/slide" Target="slides/slide14.xml"/><Relationship Id="rId41" Type="http://customschemas.google.com/relationships/presentationmetadata" Target="metadata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font" Target="fonts/Roboto-regular.fntdata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font" Target="fonts/Roboto-italic.fntdata"/><Relationship Id="rId12" Type="http://schemas.openxmlformats.org/officeDocument/2006/relationships/slide" Target="slides/slide6.xml"/><Relationship Id="rId34" Type="http://schemas.openxmlformats.org/officeDocument/2006/relationships/font" Target="fonts/Roboto-bold.fntdata"/><Relationship Id="rId15" Type="http://schemas.openxmlformats.org/officeDocument/2006/relationships/slide" Target="slides/slide9.xml"/><Relationship Id="rId37" Type="http://schemas.openxmlformats.org/officeDocument/2006/relationships/font" Target="fonts/CenturySchoolbook-regular.fntdata"/><Relationship Id="rId14" Type="http://schemas.openxmlformats.org/officeDocument/2006/relationships/slide" Target="slides/slide8.xml"/><Relationship Id="rId36" Type="http://schemas.openxmlformats.org/officeDocument/2006/relationships/font" Target="fonts/Roboto-boldItalic.fntdata"/><Relationship Id="rId17" Type="http://schemas.openxmlformats.org/officeDocument/2006/relationships/slide" Target="slides/slide11.xml"/><Relationship Id="rId39" Type="http://schemas.openxmlformats.org/officeDocument/2006/relationships/font" Target="fonts/CenturySchoolbook-italic.fntdata"/><Relationship Id="rId16" Type="http://schemas.openxmlformats.org/officeDocument/2006/relationships/slide" Target="slides/slide10.xml"/><Relationship Id="rId38" Type="http://schemas.openxmlformats.org/officeDocument/2006/relationships/font" Target="fonts/CenturySchoolbook-bold.fntdata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2ca16d082c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/>
              <a:t>Critère commun exclusion : changement dans médication dans les 3 derniers mois, incapacité à comprendre langue de l’étude, utilisation capteur glycémie en continu dans les 6 mois précédent l’étude, allergie à l’adhésif du capteur en continu, grossesse ou projet de grossesse.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g12ca16d082c_0_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2ca16d082c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g12ca16d082c_0_3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Expliquer méthode pour mesure du TDI pour les 2 groupes (capteur en continu mis à l’aveugle).</a:t>
            </a:r>
            <a:endParaRPr/>
          </a:p>
        </p:txBody>
      </p:sp>
      <p:sp>
        <p:nvSpPr>
          <p:cNvPr id="190" name="Google Shape;190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12ca16d082c_0_10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12ca16d082c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12ca16d082c_0_8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12ca16d082c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Objectif : déterminer la pertinence de l’usage de CGC chez Db type 2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Population cible : critères d’inclusion/exclusion pour représenter population vue en première ligne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Forces : ÉCR, recensement des écrits exhaustive vu l’absence de MeSH sur Pubmed, validité interne, puissance calculée et atteinte.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rtl="0" algn="l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Faiblesses : Pas de double aveugle, validité externe, inconsistence des unités de mesure (%, heures), Freestyle VS dexcom. 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245454"/>
              </a:lnSpc>
              <a:spcBef>
                <a:spcPts val="0"/>
              </a:spcBef>
              <a:spcAft>
                <a:spcPts val="0"/>
              </a:spcAft>
              <a:buClr>
                <a:srgbClr val="6F6F74"/>
              </a:buClr>
              <a:buSzPts val="1200"/>
              <a:buChar char="-"/>
            </a:pPr>
            <a:r>
              <a:t/>
            </a:r>
            <a:endParaRPr sz="1200"/>
          </a:p>
          <a:p>
            <a:pPr indent="-304800" lvl="0" marL="457200" rtl="0" algn="l">
              <a:lnSpc>
                <a:spcPct val="245454"/>
              </a:lnSpc>
              <a:spcBef>
                <a:spcPts val="0"/>
              </a:spcBef>
              <a:spcAft>
                <a:spcPts val="0"/>
              </a:spcAft>
              <a:buClr>
                <a:srgbClr val="6F6F74"/>
              </a:buClr>
              <a:buSzPts val="1200"/>
              <a:buChar char="-"/>
            </a:pPr>
            <a:r>
              <a:rPr lang="fr-CA" sz="1200">
                <a:solidFill>
                  <a:schemeClr val="dk1"/>
                </a:solidFill>
              </a:rPr>
              <a:t>Concernant l’utilisation de la CGC en remplacement de la glycémie capillaire (GC) chez les participants atteints de DB2 traités à l'insuline…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lnSpc>
                <a:spcPct val="245454"/>
              </a:lnSpc>
              <a:spcBef>
                <a:spcPts val="0"/>
              </a:spcBef>
              <a:spcAft>
                <a:spcPts val="0"/>
              </a:spcAft>
              <a:buClr>
                <a:srgbClr val="6F6F74"/>
              </a:buClr>
              <a:buSzPts val="1200"/>
              <a:buChar char="-"/>
            </a:pPr>
            <a:r>
              <a:rPr lang="fr-CA" sz="1200">
                <a:solidFill>
                  <a:schemeClr val="dk1"/>
                </a:solidFill>
              </a:rPr>
              <a:t>CGC offre un haut niveau d’efficacité aux patients et génère un grand nombre de points de données glycémiques + tendances. 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lnSpc>
                <a:spcPct val="24545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fr-CA" sz="1200">
                <a:solidFill>
                  <a:schemeClr val="dk1"/>
                </a:solidFill>
              </a:rPr>
              <a:t>Ca démontre une ↓ HbA1c, ↓ hypoglycémie, ↑ temps passé dans l’intervalle</a:t>
            </a:r>
            <a:endParaRPr sz="1200">
              <a:solidFill>
                <a:schemeClr val="dk1"/>
              </a:solidFill>
            </a:endParaRPr>
          </a:p>
          <a:p>
            <a:pPr indent="-228600" lvl="0" marL="457200" rtl="0" algn="l">
              <a:lnSpc>
                <a:spcPct val="24545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 	</a:t>
            </a:r>
            <a:r>
              <a:rPr lang="fr-CA" sz="1200">
                <a:solidFill>
                  <a:schemeClr val="dk1"/>
                </a:solidFill>
              </a:rPr>
              <a:t>L’amélioration de QDV est de nature multifactorielle, probablement influencée par des facteurs tels que la facilité d'utilisation du CGC et de meilleurs résultats clinique.</a:t>
            </a:r>
            <a:endParaRPr sz="1200"/>
          </a:p>
        </p:txBody>
      </p:sp>
      <p:sp>
        <p:nvSpPr>
          <p:cNvPr id="224" name="Google Shape;224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245454"/>
              </a:lnSpc>
              <a:spcBef>
                <a:spcPts val="0"/>
              </a:spcBef>
              <a:spcAft>
                <a:spcPts val="0"/>
              </a:spcAft>
              <a:buClr>
                <a:srgbClr val="6F6F74"/>
              </a:buClr>
              <a:buSzPts val="1200"/>
              <a:buFont typeface="Calibri"/>
              <a:buChar char="-"/>
            </a:pPr>
            <a:r>
              <a:rPr lang="fr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études analysées pour comparer l’utilisation CGC et GC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245454"/>
              </a:lnSpc>
              <a:spcBef>
                <a:spcPts val="0"/>
              </a:spcBef>
              <a:spcAft>
                <a:spcPts val="0"/>
              </a:spcAft>
              <a:buClr>
                <a:srgbClr val="6F6F74"/>
              </a:buClr>
              <a:buSzPts val="1200"/>
              <a:buFont typeface="Calibri"/>
              <a:buChar char="-"/>
            </a:pPr>
            <a:r>
              <a:rPr lang="fr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Efficacité des CGC semble démontrés chez les Db type 2 insulino dépendants.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245454"/>
              </a:lnSpc>
              <a:spcBef>
                <a:spcPts val="0"/>
              </a:spcBef>
              <a:spcAft>
                <a:spcPts val="0"/>
              </a:spcAft>
              <a:buClr>
                <a:srgbClr val="6F6F74"/>
              </a:buClr>
              <a:buSzPts val="1200"/>
              <a:buFont typeface="Calibri"/>
              <a:buChar char="-"/>
            </a:pPr>
            <a:r>
              <a:rPr lang="fr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Aucune conséquences indésirables graves relevées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245454"/>
              </a:lnSpc>
              <a:spcBef>
                <a:spcPts val="0"/>
              </a:spcBef>
              <a:spcAft>
                <a:spcPts val="0"/>
              </a:spcAft>
              <a:buClr>
                <a:srgbClr val="6F6F74"/>
              </a:buClr>
              <a:buSzPts val="1200"/>
              <a:buFont typeface="Calibri"/>
              <a:buChar char="-"/>
            </a:pPr>
            <a:r>
              <a:rPr lang="fr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Changement dans notre pratique clinique : </a:t>
            </a:r>
            <a:r>
              <a:rPr lang="fr-CA" sz="1200">
                <a:solidFill>
                  <a:schemeClr val="dk1"/>
                </a:solidFill>
              </a:rPr>
              <a:t>Nous sommes tous les deux d'accord pour recommander CGS plutôt que GC pour nos patients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245454"/>
              </a:lnSpc>
              <a:spcBef>
                <a:spcPts val="0"/>
              </a:spcBef>
              <a:spcAft>
                <a:spcPts val="0"/>
              </a:spcAft>
              <a:buClr>
                <a:srgbClr val="6F6F74"/>
              </a:buClr>
              <a:buSzPts val="1200"/>
              <a:buFont typeface="Calibri"/>
              <a:buChar char="-"/>
            </a:pPr>
            <a:r>
              <a:rPr lang="fr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Remboursement RAMQ?</a:t>
            </a:r>
            <a:r>
              <a:rPr lang="fr-CA" sz="1200"/>
              <a:t> : Critères de r</a:t>
            </a:r>
            <a:r>
              <a:rPr lang="fr-CA" sz="1200"/>
              <a:t>emboursement pour Freestyle Libre: </a:t>
            </a:r>
            <a:r>
              <a:rPr lang="fr-CA" sz="1200">
                <a:solidFill>
                  <a:schemeClr val="dk1"/>
                </a:solidFill>
              </a:rPr>
              <a:t>personne âgée de 18 ans et plus qui dispose d’au moins 2 années d’expérience dans l’autogestion de son diabète et qui satisfait aux 3 critères suivants peut être remboursée : insulinoTx, </a:t>
            </a:r>
            <a:r>
              <a:rPr lang="fr-CA" sz="1200">
                <a:solidFill>
                  <a:schemeClr val="dk1"/>
                </a:solidFill>
              </a:rPr>
              <a:t>problèmes d’hypoglycémie fréquents ou graves, nécessite une autosurveillance glycémique au moins 8 fois par jour.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230" name="Google Shape;230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12ca16d082c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12ca16d082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2f3c40cc0f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2f3c40cc0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12ca16d082c_0_10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12ca16d082c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12cbdc250e0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12cbdc250e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12f3c40cc0f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12f3c40cc0f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12f3c40cc0f_0_1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12f3c40cc0f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82880" lvl="0" marL="18288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6F6F74"/>
              </a:buClr>
              <a:buSzPts val="1440"/>
              <a:buChar char="•"/>
            </a:pPr>
            <a:r>
              <a:rPr lang="fr-CA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Réduction de l’hémoglobine glyquée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18288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6F74"/>
              </a:buClr>
              <a:buSzPts val="1600"/>
              <a:buFont typeface="Noto Sans Symbols"/>
              <a:buChar char="●"/>
            </a:pPr>
            <a:r>
              <a:rPr lang="fr-CA" sz="1600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Changement de 0,5% = cliniquement significatif</a:t>
            </a:r>
            <a:endParaRPr sz="1600">
              <a:solidFill>
                <a:srgbClr val="262626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182880" lvl="1" marL="457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6F6F74"/>
              </a:buClr>
              <a:buSzPts val="1600"/>
              <a:buFont typeface="Noto Sans Symbols"/>
              <a:buChar char="●"/>
            </a:pPr>
            <a:r>
              <a:rPr lang="fr-CA" sz="1600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↓ 10% HbA1c = ↓ 40% risque de rétinopathie diabétique et ↓ 25% risque de progression de néphropathie</a:t>
            </a:r>
            <a:endParaRPr sz="1600">
              <a:solidFill>
                <a:srgbClr val="262626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182880" lvl="0" marL="182880" rtl="0" algn="l">
              <a:lnSpc>
                <a:spcPct val="95000"/>
              </a:lnSpc>
              <a:spcBef>
                <a:spcPts val="1700"/>
              </a:spcBef>
              <a:spcAft>
                <a:spcPts val="0"/>
              </a:spcAft>
              <a:buClr>
                <a:srgbClr val="6F6F74"/>
              </a:buClr>
              <a:buSzPts val="1440"/>
              <a:buChar char="•"/>
            </a:pPr>
            <a:r>
              <a:rPr lang="fr-CA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Temps dans l’intervalle cible (3,9 à 10,0 mmol/L)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18288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6F74"/>
              </a:buClr>
              <a:buSzPts val="1600"/>
              <a:buFont typeface="Noto Sans Symbols"/>
              <a:buChar char="●"/>
            </a:pPr>
            <a:r>
              <a:rPr lang="fr-CA" sz="1600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HbA1c influencée par plusieurs facteurs</a:t>
            </a:r>
            <a:endParaRPr sz="1600">
              <a:solidFill>
                <a:srgbClr val="262626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182880" lvl="1" marL="457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6F6F74"/>
              </a:buClr>
              <a:buSzPts val="1600"/>
              <a:buFont typeface="Noto Sans Symbols"/>
              <a:buChar char="●"/>
            </a:pPr>
            <a:r>
              <a:rPr lang="fr-CA" sz="1600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Changement de 5% considéré cliniquement significatif</a:t>
            </a:r>
            <a:endParaRPr sz="1600">
              <a:solidFill>
                <a:srgbClr val="262626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182880" lvl="1" marL="457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6F6F74"/>
              </a:buClr>
              <a:buSzPts val="1600"/>
              <a:buFont typeface="Noto Sans Symbols"/>
              <a:buChar char="●"/>
            </a:pPr>
            <a:r>
              <a:rPr lang="fr-CA" sz="1600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Temps dans l’intervalle fortement associé à une réduction des complications microvasculaires.</a:t>
            </a:r>
            <a:endParaRPr>
              <a:solidFill>
                <a:srgbClr val="21212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1212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1212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1212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1212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1212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1212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1212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1212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1212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1212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fr-CA">
                <a:solidFill>
                  <a:srgbClr val="21212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Beck RW, Riddlesworth TD, Ruedy K, et al. Continuous Glucose Monitoring Versus Usual Care in Patients With Type 2 Diabetes Receiving Multiple Daily Insulin Injections: A Randomized Trial. </a:t>
            </a:r>
            <a:r>
              <a:rPr i="1" lang="fr-CA">
                <a:solidFill>
                  <a:srgbClr val="21212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Ann Intern Med</a:t>
            </a:r>
            <a:r>
              <a:rPr lang="fr-CA">
                <a:solidFill>
                  <a:srgbClr val="21212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. 2017;167(6):365-374.</a:t>
            </a:r>
            <a:endParaRPr>
              <a:solidFill>
                <a:srgbClr val="21212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>
                <a:solidFill>
                  <a:srgbClr val="212121"/>
                </a:solidFill>
                <a:highlight>
                  <a:srgbClr val="FFFFFF"/>
                </a:highlight>
                <a:latin typeface="Century Schoolbook"/>
                <a:ea typeface="Century Schoolbook"/>
                <a:cs typeface="Century Schoolbook"/>
                <a:sym typeface="Century Schoolbook"/>
              </a:rPr>
              <a:t>Gabbay MAL, Rodacki M, Calliari LE, et al. Time in range: a new parameter to evaluate blood glucose control in patients with diabetes. </a:t>
            </a:r>
            <a:r>
              <a:rPr i="1" lang="fr-CA">
                <a:solidFill>
                  <a:srgbClr val="212121"/>
                </a:solidFill>
                <a:highlight>
                  <a:srgbClr val="FFFFFF"/>
                </a:highlight>
                <a:latin typeface="Century Schoolbook"/>
                <a:ea typeface="Century Schoolbook"/>
                <a:cs typeface="Century Schoolbook"/>
                <a:sym typeface="Century Schoolbook"/>
              </a:rPr>
              <a:t>Diabetol Metab Syndr</a:t>
            </a:r>
            <a:r>
              <a:rPr lang="fr-CA">
                <a:solidFill>
                  <a:srgbClr val="212121"/>
                </a:solidFill>
                <a:highlight>
                  <a:srgbClr val="FFFFFF"/>
                </a:highlight>
                <a:latin typeface="Century Schoolbook"/>
                <a:ea typeface="Century Schoolbook"/>
                <a:cs typeface="Century Schoolbook"/>
                <a:sym typeface="Century Schoolbook"/>
              </a:rPr>
              <a:t>. 2020;12:22. Published 2020 Mar 16.</a:t>
            </a:r>
            <a:endParaRPr>
              <a:solidFill>
                <a:srgbClr val="21212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rtl="0" algn="l"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82880" lvl="0" marL="18288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6F6F74"/>
              </a:buClr>
              <a:buSzPts val="1440"/>
              <a:buChar char="•"/>
            </a:pPr>
            <a:r>
              <a:rPr lang="fr-CA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Hypoglycémies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18288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6F74"/>
              </a:buClr>
              <a:buSzPts val="1600"/>
              <a:buFont typeface="Noto Sans Symbols"/>
              <a:buChar char="●"/>
            </a:pPr>
            <a:r>
              <a:rPr lang="fr-CA" sz="16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La peur des hypoglycémies est un des principaux facteurs de manque d'adhérence au traitement du diabète</a:t>
            </a:r>
            <a:endParaRPr sz="1600">
              <a:solidFill>
                <a:srgbClr val="262626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182880" lvl="1" marL="457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6F6F74"/>
              </a:buClr>
              <a:buSzPts val="1600"/>
              <a:buFont typeface="Noto Sans Symbols"/>
              <a:buChar char="●"/>
            </a:pPr>
            <a:r>
              <a:rPr lang="fr-CA" sz="16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peut causer une diminution de la productivité au travail et une diminution de la capacité à accomplir les activités quotidienne</a:t>
            </a:r>
            <a:endParaRPr sz="1600">
              <a:solidFill>
                <a:srgbClr val="262626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182880" lvl="1" marL="457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6F6F74"/>
              </a:buClr>
              <a:buSzPts val="1600"/>
              <a:buFont typeface="Noto Sans Symbols"/>
              <a:buChar char="●"/>
            </a:pPr>
            <a:r>
              <a:rPr lang="fr-CA" sz="16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Lien entre hypoglycémies et diminution de la qualité de vie</a:t>
            </a:r>
            <a:endParaRPr sz="1600">
              <a:solidFill>
                <a:srgbClr val="262626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182880" lvl="0" marL="182880" rtl="0" algn="l">
              <a:lnSpc>
                <a:spcPct val="95000"/>
              </a:lnSpc>
              <a:spcBef>
                <a:spcPts val="1700"/>
              </a:spcBef>
              <a:spcAft>
                <a:spcPts val="0"/>
              </a:spcAft>
              <a:buClr>
                <a:srgbClr val="6F6F74"/>
              </a:buClr>
              <a:buSzPts val="1440"/>
              <a:buChar char="•"/>
            </a:pPr>
            <a:r>
              <a:rPr lang="fr-CA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Satisfaction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18288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●"/>
            </a:pPr>
            <a:r>
              <a:rPr lang="fr-CA" sz="16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DTSQ Diabetes treatment satisfaction questionnaire</a:t>
            </a:r>
            <a:endParaRPr sz="16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19558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lang="fr-CA" sz="16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CGM satisfaction scale</a:t>
            </a:r>
            <a:endParaRPr>
              <a:solidFill>
                <a:srgbClr val="212121"/>
              </a:solidFill>
              <a:highlight>
                <a:srgbClr val="FFFFFF"/>
              </a:highlight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212121"/>
              </a:solidFill>
              <a:highlight>
                <a:srgbClr val="FFFFFF"/>
              </a:highlight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>
                <a:solidFill>
                  <a:srgbClr val="212121"/>
                </a:solidFill>
                <a:highlight>
                  <a:srgbClr val="FFFFFF"/>
                </a:highlight>
                <a:latin typeface="Century Schoolbook"/>
                <a:ea typeface="Century Schoolbook"/>
                <a:cs typeface="Century Schoolbook"/>
                <a:sym typeface="Century Schoolbook"/>
              </a:rPr>
              <a:t>Orozco-Beltrán D, Artola S, Jansà M, Lopez de la Torre-Casares M, Fuster E. Impact of hypoglycemic episodes on health-related quality of life of type-2 diabetes mellitus patients: development and validation of a specific QoLHYPO</a:t>
            </a:r>
            <a:r>
              <a:rPr baseline="30000" lang="fr-CA">
                <a:solidFill>
                  <a:srgbClr val="212121"/>
                </a:solidFill>
                <a:highlight>
                  <a:srgbClr val="FFFFFF"/>
                </a:highlight>
                <a:latin typeface="Century Schoolbook"/>
                <a:ea typeface="Century Schoolbook"/>
                <a:cs typeface="Century Schoolbook"/>
                <a:sym typeface="Century Schoolbook"/>
              </a:rPr>
              <a:t>©</a:t>
            </a:r>
            <a:r>
              <a:rPr lang="fr-CA">
                <a:solidFill>
                  <a:srgbClr val="212121"/>
                </a:solidFill>
                <a:highlight>
                  <a:srgbClr val="FFFFFF"/>
                </a:highlight>
                <a:latin typeface="Century Schoolbook"/>
                <a:ea typeface="Century Schoolbook"/>
                <a:cs typeface="Century Schoolbook"/>
                <a:sym typeface="Century Schoolbook"/>
              </a:rPr>
              <a:t> questionnaire. Health Qual Life Outcomes. 2018 Mar 23;16(1):52. doi: 10.1186/s12955-018-0875-1. PMID: 29566707; PMCID: PMC5865352.</a:t>
            </a:r>
            <a:endParaRPr>
              <a:solidFill>
                <a:srgbClr val="212121"/>
              </a:solidFill>
              <a:highlight>
                <a:srgbClr val="FFFFFF"/>
              </a:highlight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70180" lvl="0" marL="18288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6F6F74"/>
              </a:buClr>
              <a:buSzPts val="1240"/>
              <a:buChar char="•"/>
            </a:pPr>
            <a:r>
              <a:rPr lang="fr-CA" sz="16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Glycémie q 5 min </a:t>
            </a:r>
            <a:endParaRPr sz="16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1701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Clr>
                <a:srgbClr val="6F6F74"/>
              </a:buClr>
              <a:buSzPts val="1240"/>
              <a:buChar char="•"/>
            </a:pPr>
            <a:r>
              <a:rPr lang="fr-CA" sz="16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Indique tendance glycémie (augmentation ou diminution)</a:t>
            </a:r>
            <a:endParaRPr sz="16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1701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Clr>
                <a:srgbClr val="6F6F74"/>
              </a:buClr>
              <a:buSzPts val="1240"/>
              <a:buChar char="•"/>
            </a:pPr>
            <a:r>
              <a:rPr lang="fr-CA" sz="16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Largement utilisé et démontré efficace chez db type 1 </a:t>
            </a:r>
            <a:endParaRPr sz="16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1701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Clr>
                <a:srgbClr val="6F6F74"/>
              </a:buClr>
              <a:buSzPts val="1240"/>
              <a:buChar char="•"/>
            </a:pPr>
            <a:r>
              <a:rPr lang="fr-CA" sz="16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Dexcom VS Freestyle Libre : alarme d’hypo et hyperglycémies chez le Dexcom</a:t>
            </a:r>
            <a:endParaRPr sz="900"/>
          </a:p>
        </p:txBody>
      </p:sp>
      <p:sp>
        <p:nvSpPr>
          <p:cNvPr id="117" name="Google Shape;11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82880" lvl="0" marL="18288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6F6F74"/>
              </a:buClr>
              <a:buSzPts val="1440"/>
              <a:buChar char="•"/>
            </a:pPr>
            <a:r>
              <a:rPr lang="fr-CA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Y a-t-il avantage à utiliser les CGC chez les diabétiques de types 2 ?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1828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Clr>
                <a:srgbClr val="6F6F74"/>
              </a:buClr>
              <a:buSzPts val="1440"/>
              <a:buChar char="•"/>
            </a:pPr>
            <a:r>
              <a:rPr lang="fr-CA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Population : Adultes diabétiques de type 2 insulino dépendants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1828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Clr>
                <a:srgbClr val="6F6F74"/>
              </a:buClr>
              <a:buSzPts val="1440"/>
              <a:buChar char="•"/>
            </a:pPr>
            <a:r>
              <a:rPr lang="fr-CA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Intervention : Capteur de glycémie en continu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1828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Clr>
                <a:srgbClr val="6F6F74"/>
              </a:buClr>
              <a:buSzPts val="1440"/>
              <a:buChar char="•"/>
            </a:pPr>
            <a:r>
              <a:rPr lang="fr-CA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Control : glycémie capillaire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1828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Clr>
                <a:srgbClr val="6F6F74"/>
              </a:buClr>
              <a:buSzPts val="1440"/>
              <a:buChar char="•"/>
            </a:pPr>
            <a:r>
              <a:rPr lang="fr-CA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Outome : réduction de l’hémoglobine glyquée, temps dans intervalle glycémique cible, réduction des hypoglycémie et satisfaction.</a:t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1828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Clr>
                <a:srgbClr val="6F6F74"/>
              </a:buClr>
              <a:buSzPts val="1440"/>
              <a:buChar char="•"/>
            </a:pPr>
            <a:r>
              <a:rPr lang="fr-CA" sz="1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Temps : Durée minimale de 3 mois</a:t>
            </a:r>
            <a:endParaRPr/>
          </a:p>
        </p:txBody>
      </p:sp>
      <p:sp>
        <p:nvSpPr>
          <p:cNvPr id="124" name="Google Shape;12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READ THE SLIDE</a:t>
            </a:r>
            <a:endParaRPr/>
          </a:p>
        </p:txBody>
      </p:sp>
      <p:sp>
        <p:nvSpPr>
          <p:cNvPr id="130" name="Google Shape;130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PRESENT EVERY DETAIL IN THIS FLOWCHART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showMasterSp="0" type="title">
  <p:cSld name="TITLE">
    <p:bg>
      <p:bgPr>
        <a:solidFill>
          <a:srgbClr val="343437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3"/>
          <p:cNvSpPr txBox="1"/>
          <p:nvPr>
            <p:ph type="ctrTitle"/>
          </p:nvPr>
        </p:nvSpPr>
        <p:spPr>
          <a:xfrm>
            <a:off x="1261872" y="758952"/>
            <a:ext cx="9418320" cy="40416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Century Schoolbook"/>
              <a:buNone/>
              <a:defRPr sz="7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3"/>
          <p:cNvSpPr txBox="1"/>
          <p:nvPr>
            <p:ph idx="1" type="subTitle"/>
          </p:nvPr>
        </p:nvSpPr>
        <p:spPr>
          <a:xfrm>
            <a:off x="1261872" y="4800600"/>
            <a:ext cx="9418320" cy="1691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760"/>
              <a:buNone/>
              <a:defRPr sz="2200">
                <a:solidFill>
                  <a:srgbClr val="BFBFBF"/>
                </a:solidFill>
              </a:defRPr>
            </a:lvl1pPr>
            <a:lvl2pPr lvl="1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15" name="Google Shape;15;p23"/>
          <p:cNvSpPr txBox="1"/>
          <p:nvPr>
            <p:ph idx="10" type="dt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7F7F7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3"/>
          <p:cNvSpPr txBox="1"/>
          <p:nvPr>
            <p:ph idx="11" type="ftr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A5A5A5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3"/>
          <p:cNvSpPr txBox="1"/>
          <p:nvPr>
            <p:ph idx="12" type="sldNum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18" name="Google Shape;18;p23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1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31"/>
          <p:cNvSpPr txBox="1"/>
          <p:nvPr>
            <p:ph type="title"/>
          </p:nvPr>
        </p:nvSpPr>
        <p:spPr>
          <a:xfrm>
            <a:off x="914400" y="5257800"/>
            <a:ext cx="9982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Schoolbook"/>
              <a:buNone/>
              <a:defRPr b="0" sz="2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31"/>
          <p:cNvSpPr/>
          <p:nvPr>
            <p:ph idx="2" type="pic"/>
          </p:nvPr>
        </p:nvSpPr>
        <p:spPr>
          <a:xfrm>
            <a:off x="0" y="0"/>
            <a:ext cx="11292840" cy="51289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sp>
      <p:sp>
        <p:nvSpPr>
          <p:cNvPr id="82" name="Google Shape;82;p31"/>
          <p:cNvSpPr txBox="1"/>
          <p:nvPr>
            <p:ph idx="1" type="body"/>
          </p:nvPr>
        </p:nvSpPr>
        <p:spPr>
          <a:xfrm>
            <a:off x="914400" y="6108589"/>
            <a:ext cx="9982200" cy="5970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040"/>
              <a:buNone/>
              <a:defRPr sz="1300">
                <a:solidFill>
                  <a:srgbClr val="D8D8D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83" name="Google Shape;83;p31"/>
          <p:cNvSpPr txBox="1"/>
          <p:nvPr>
            <p:ph idx="10" type="dt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31"/>
          <p:cNvSpPr txBox="1"/>
          <p:nvPr>
            <p:ph idx="11" type="ftr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31"/>
          <p:cNvSpPr txBox="1"/>
          <p:nvPr>
            <p:ph idx="12" type="sldNum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2"/>
          <p:cNvSpPr txBox="1"/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32"/>
          <p:cNvSpPr txBox="1"/>
          <p:nvPr>
            <p:ph idx="1" type="body"/>
          </p:nvPr>
        </p:nvSpPr>
        <p:spPr>
          <a:xfrm rot="5400000">
            <a:off x="3383884" y="-293212"/>
            <a:ext cx="4351337" cy="8595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89" name="Google Shape;89;p32"/>
          <p:cNvSpPr txBox="1"/>
          <p:nvPr>
            <p:ph idx="10" type="dt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32"/>
          <p:cNvSpPr txBox="1"/>
          <p:nvPr>
            <p:ph idx="11" type="ftr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32"/>
          <p:cNvSpPr txBox="1"/>
          <p:nvPr>
            <p:ph idx="12" type="sldNum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3"/>
          <p:cNvSpPr txBox="1"/>
          <p:nvPr>
            <p:ph type="title"/>
          </p:nvPr>
        </p:nvSpPr>
        <p:spPr>
          <a:xfrm rot="5400000">
            <a:off x="6938169" y="2091531"/>
            <a:ext cx="5897562" cy="2476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33"/>
          <p:cNvSpPr txBox="1"/>
          <p:nvPr>
            <p:ph idx="1" type="body"/>
          </p:nvPr>
        </p:nvSpPr>
        <p:spPr>
          <a:xfrm rot="5400000">
            <a:off x="1680369" y="-537369"/>
            <a:ext cx="5897562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95" name="Google Shape;95;p33"/>
          <p:cNvSpPr txBox="1"/>
          <p:nvPr>
            <p:ph idx="10" type="dt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33"/>
          <p:cNvSpPr txBox="1"/>
          <p:nvPr>
            <p:ph idx="11" type="ftr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33"/>
          <p:cNvSpPr txBox="1"/>
          <p:nvPr>
            <p:ph idx="12" type="sldNum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4"/>
          <p:cNvSpPr txBox="1"/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4"/>
          <p:cNvSpPr txBox="1"/>
          <p:nvPr>
            <p:ph idx="1" type="body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9" name="Google Shape;29;p24"/>
          <p:cNvSpPr txBox="1"/>
          <p:nvPr>
            <p:ph idx="10" type="dt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4"/>
          <p:cNvSpPr txBox="1"/>
          <p:nvPr>
            <p:ph idx="11" type="ftr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4"/>
          <p:cNvSpPr txBox="1"/>
          <p:nvPr>
            <p:ph idx="12" type="sldNum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5"/>
          <p:cNvSpPr txBox="1"/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5"/>
          <p:cNvSpPr txBox="1"/>
          <p:nvPr>
            <p:ph idx="1" type="body"/>
          </p:nvPr>
        </p:nvSpPr>
        <p:spPr>
          <a:xfrm>
            <a:off x="1261872" y="1828800"/>
            <a:ext cx="448056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 sz="1800"/>
            </a:lvl1pPr>
            <a:lvl2pPr indent="-330200" lvl="1" marL="914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2pPr>
            <a:lvl3pPr indent="-3175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3pPr>
            <a:lvl4pPr indent="-3175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35" name="Google Shape;35;p25"/>
          <p:cNvSpPr txBox="1"/>
          <p:nvPr>
            <p:ph idx="2" type="body"/>
          </p:nvPr>
        </p:nvSpPr>
        <p:spPr>
          <a:xfrm>
            <a:off x="6126480" y="1828800"/>
            <a:ext cx="448056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 sz="1800"/>
            </a:lvl1pPr>
            <a:lvl2pPr indent="-330200" lvl="1" marL="914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2pPr>
            <a:lvl3pPr indent="-3175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3pPr>
            <a:lvl4pPr indent="-3175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36" name="Google Shape;36;p25"/>
          <p:cNvSpPr txBox="1"/>
          <p:nvPr>
            <p:ph idx="10" type="dt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5"/>
          <p:cNvSpPr txBox="1"/>
          <p:nvPr>
            <p:ph idx="11" type="ftr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5"/>
          <p:cNvSpPr txBox="1"/>
          <p:nvPr>
            <p:ph idx="12" type="sldNum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showMasterSp="0" type="title">
  <p:cSld name="TITLE">
    <p:bg>
      <p:bgPr>
        <a:solidFill>
          <a:srgbClr val="343437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/>
          <p:nvPr>
            <p:ph type="ctrTitle"/>
          </p:nvPr>
        </p:nvSpPr>
        <p:spPr>
          <a:xfrm>
            <a:off x="1261872" y="758952"/>
            <a:ext cx="9418320" cy="40416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Century Schoolbook"/>
              <a:buNone/>
              <a:defRPr sz="7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2"/>
          <p:cNvSpPr txBox="1"/>
          <p:nvPr>
            <p:ph idx="1" type="subTitle"/>
          </p:nvPr>
        </p:nvSpPr>
        <p:spPr>
          <a:xfrm>
            <a:off x="1261872" y="4800600"/>
            <a:ext cx="9418320" cy="1691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760"/>
              <a:buNone/>
              <a:defRPr sz="2200">
                <a:solidFill>
                  <a:srgbClr val="BFBFBF"/>
                </a:solidFill>
              </a:defRPr>
            </a:lvl1pPr>
            <a:lvl2pPr lvl="1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42" name="Google Shape;42;p22"/>
          <p:cNvSpPr txBox="1"/>
          <p:nvPr>
            <p:ph idx="10" type="dt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7F7F7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2"/>
          <p:cNvSpPr txBox="1"/>
          <p:nvPr>
            <p:ph idx="11" type="ftr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A5A5A5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2"/>
          <p:cNvSpPr txBox="1"/>
          <p:nvPr>
            <p:ph idx="12" type="sldNum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45" name="Google Shape;45;p22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6"/>
          <p:cNvSpPr txBox="1"/>
          <p:nvPr>
            <p:ph type="title"/>
          </p:nvPr>
        </p:nvSpPr>
        <p:spPr>
          <a:xfrm>
            <a:off x="1261872" y="758952"/>
            <a:ext cx="9418320" cy="40416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Century Schoolbook"/>
              <a:buNone/>
              <a:defRPr b="0" sz="7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6"/>
          <p:cNvSpPr txBox="1"/>
          <p:nvPr>
            <p:ph idx="1" type="body"/>
          </p:nvPr>
        </p:nvSpPr>
        <p:spPr>
          <a:xfrm>
            <a:off x="1261872" y="4800600"/>
            <a:ext cx="9418320" cy="1691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760"/>
              <a:buNone/>
              <a:defRPr sz="2200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9" name="Google Shape;49;p26"/>
          <p:cNvSpPr txBox="1"/>
          <p:nvPr>
            <p:ph idx="10" type="dt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6"/>
          <p:cNvSpPr txBox="1"/>
          <p:nvPr>
            <p:ph idx="11" type="ftr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6"/>
          <p:cNvSpPr txBox="1"/>
          <p:nvPr>
            <p:ph idx="12" type="sldNum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52" name="Google Shape;52;p2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7"/>
          <p:cNvSpPr txBox="1"/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7"/>
          <p:cNvSpPr txBox="1"/>
          <p:nvPr>
            <p:ph idx="1" type="body"/>
          </p:nvPr>
        </p:nvSpPr>
        <p:spPr>
          <a:xfrm>
            <a:off x="1261872" y="1713655"/>
            <a:ext cx="4480560" cy="7315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0" sz="2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6" name="Google Shape;56;p27"/>
          <p:cNvSpPr txBox="1"/>
          <p:nvPr>
            <p:ph idx="2" type="body"/>
          </p:nvPr>
        </p:nvSpPr>
        <p:spPr>
          <a:xfrm>
            <a:off x="1261872" y="2507550"/>
            <a:ext cx="4480560" cy="3664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 sz="1800"/>
            </a:lvl1pPr>
            <a:lvl2pPr indent="-330200" lvl="1" marL="914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2pPr>
            <a:lvl3pPr indent="-3175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3pPr>
            <a:lvl4pPr indent="-3175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57" name="Google Shape;57;p27"/>
          <p:cNvSpPr txBox="1"/>
          <p:nvPr>
            <p:ph idx="3" type="body"/>
          </p:nvPr>
        </p:nvSpPr>
        <p:spPr>
          <a:xfrm>
            <a:off x="6126480" y="1713655"/>
            <a:ext cx="4480560" cy="7315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0" sz="2000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228600" lvl="1" marL="914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8" name="Google Shape;58;p27"/>
          <p:cNvSpPr txBox="1"/>
          <p:nvPr>
            <p:ph idx="4" type="body"/>
          </p:nvPr>
        </p:nvSpPr>
        <p:spPr>
          <a:xfrm>
            <a:off x="6126480" y="2507550"/>
            <a:ext cx="4480560" cy="3664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 sz="1800"/>
            </a:lvl1pPr>
            <a:lvl2pPr indent="-330200" lvl="1" marL="914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2pPr>
            <a:lvl3pPr indent="-3175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3pPr>
            <a:lvl4pPr indent="-3175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59" name="Google Shape;59;p27"/>
          <p:cNvSpPr txBox="1"/>
          <p:nvPr>
            <p:ph idx="10" type="dt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7"/>
          <p:cNvSpPr txBox="1"/>
          <p:nvPr>
            <p:ph idx="11" type="ftr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7"/>
          <p:cNvSpPr txBox="1"/>
          <p:nvPr>
            <p:ph idx="12" type="sldNum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8"/>
          <p:cNvSpPr txBox="1"/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8"/>
          <p:cNvSpPr txBox="1"/>
          <p:nvPr>
            <p:ph idx="10" type="dt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8"/>
          <p:cNvSpPr txBox="1"/>
          <p:nvPr>
            <p:ph idx="11" type="ftr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8"/>
          <p:cNvSpPr txBox="1"/>
          <p:nvPr>
            <p:ph idx="12" type="sldNum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9"/>
          <p:cNvSpPr txBox="1"/>
          <p:nvPr>
            <p:ph idx="10" type="dt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9"/>
          <p:cNvSpPr txBox="1"/>
          <p:nvPr>
            <p:ph idx="11" type="ftr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9"/>
          <p:cNvSpPr txBox="1"/>
          <p:nvPr>
            <p:ph idx="12" type="sldNum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0"/>
          <p:cNvSpPr txBox="1"/>
          <p:nvPr>
            <p:ph type="title"/>
          </p:nvPr>
        </p:nvSpPr>
        <p:spPr>
          <a:xfrm>
            <a:off x="841248" y="457200"/>
            <a:ext cx="3200400" cy="160019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entury Schoolbook"/>
              <a:buNone/>
              <a:defRPr b="0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0"/>
          <p:cNvSpPr txBox="1"/>
          <p:nvPr>
            <p:ph idx="1" type="body"/>
          </p:nvPr>
        </p:nvSpPr>
        <p:spPr>
          <a:xfrm>
            <a:off x="4504267" y="685800"/>
            <a:ext cx="6079066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0200" lvl="0" marL="45720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600"/>
              <a:buChar char="•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74" name="Google Shape;74;p30"/>
          <p:cNvSpPr txBox="1"/>
          <p:nvPr>
            <p:ph idx="2" type="body"/>
          </p:nvPr>
        </p:nvSpPr>
        <p:spPr>
          <a:xfrm>
            <a:off x="841248" y="2099734"/>
            <a:ext cx="3200400" cy="38100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4000"/>
              </a:lnSpc>
              <a:spcBef>
                <a:spcPts val="800"/>
              </a:spcBef>
              <a:spcAft>
                <a:spcPts val="0"/>
              </a:spcAft>
              <a:buSzPts val="1040"/>
              <a:buNone/>
              <a:defRPr sz="1300"/>
            </a:lvl1pPr>
            <a:lvl2pPr indent="-228600" lvl="1" marL="914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5" name="Google Shape;75;p30"/>
          <p:cNvSpPr txBox="1"/>
          <p:nvPr>
            <p:ph idx="10" type="dt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0"/>
          <p:cNvSpPr txBox="1"/>
          <p:nvPr>
            <p:ph idx="11" type="ftr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0"/>
          <p:cNvSpPr txBox="1"/>
          <p:nvPr>
            <p:ph idx="12" type="sldNum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1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A7A19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p21"/>
          <p:cNvSpPr txBox="1"/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entury Schoolbook"/>
              <a:buNone/>
              <a:defRPr b="0" i="0" sz="44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21"/>
          <p:cNvSpPr txBox="1"/>
          <p:nvPr>
            <p:ph idx="1" type="body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●"/>
              <a:defRPr b="0" i="0" sz="1600" u="none" cap="none" strike="noStrike">
                <a:solidFill>
                  <a:srgbClr val="FEFEF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FEFEF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FEFEF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FEFEF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FEFEF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FEFEF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FEFEF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FEFEF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9" name="Google Shape;9;p21"/>
          <p:cNvSpPr txBox="1"/>
          <p:nvPr>
            <p:ph idx="10" type="dt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rgbClr val="F6F5F4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0" name="Google Shape;10;p21"/>
          <p:cNvSpPr txBox="1"/>
          <p:nvPr>
            <p:ph idx="11" type="ftr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rgbClr val="F6F5F4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1" name="Google Shape;11;p21"/>
          <p:cNvSpPr txBox="1"/>
          <p:nvPr>
            <p:ph idx="12" type="sldNum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E6E4D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E6E4D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E6E4D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E6E4D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E6E4D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E6E4D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E6E4D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E6E4D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E6E4D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0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4343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20"/>
          <p:cNvSpPr txBox="1"/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Schoolbook"/>
              <a:buNone/>
              <a:defRPr b="0" i="0" sz="4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2" name="Google Shape;22;p20"/>
          <p:cNvSpPr txBox="1"/>
          <p:nvPr>
            <p:ph idx="1" type="body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●"/>
              <a:defRPr b="0" i="0" sz="16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23" name="Google Shape;23;p20"/>
          <p:cNvSpPr txBox="1"/>
          <p:nvPr>
            <p:ph idx="10" type="dt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rgbClr val="DADADA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24" name="Google Shape;24;p20"/>
          <p:cNvSpPr txBox="1"/>
          <p:nvPr>
            <p:ph idx="11" type="ftr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rgbClr val="DADADA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25" name="Google Shape;25;p20"/>
          <p:cNvSpPr txBox="1"/>
          <p:nvPr>
            <p:ph idx="12" type="sldNum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"/>
          <p:cNvSpPr txBox="1"/>
          <p:nvPr>
            <p:ph type="ctrTitle"/>
          </p:nvPr>
        </p:nvSpPr>
        <p:spPr>
          <a:xfrm>
            <a:off x="1261872" y="758952"/>
            <a:ext cx="9418320" cy="40416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entury Schoolbook"/>
              <a:buNone/>
            </a:pPr>
            <a:r>
              <a:rPr lang="fr-CA"/>
              <a:t>Les capteurs de glycémie en continu chez les diabétiques de type 2 insulinodépendants</a:t>
            </a:r>
            <a:endParaRPr/>
          </a:p>
        </p:txBody>
      </p:sp>
      <p:sp>
        <p:nvSpPr>
          <p:cNvPr id="103" name="Google Shape;103;p1"/>
          <p:cNvSpPr txBox="1"/>
          <p:nvPr>
            <p:ph idx="1" type="subTitle"/>
          </p:nvPr>
        </p:nvSpPr>
        <p:spPr>
          <a:xfrm>
            <a:off x="1261872" y="4876800"/>
            <a:ext cx="9418320" cy="1691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760"/>
              <a:buNone/>
            </a:pPr>
            <a:r>
              <a:rPr lang="fr-CA"/>
              <a:t>Revue systématique de la littérature </a:t>
            </a:r>
            <a:endParaRPr/>
          </a:p>
          <a:p>
            <a:pPr indent="0" lvl="0" marL="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440"/>
              <a:buNone/>
            </a:pPr>
            <a:r>
              <a:rPr lang="fr-CA" sz="1800"/>
              <a:t>Constantine Papanastasiou et Judith D. Leroux, UMF Mont-Laurier</a:t>
            </a:r>
            <a:endParaRPr sz="1800"/>
          </a:p>
          <a:p>
            <a:pPr indent="0" lvl="0" marL="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440"/>
              <a:buNone/>
            </a:pPr>
            <a:r>
              <a:rPr lang="fr-CA" sz="1800"/>
              <a:t>3 juin 2022</a:t>
            </a:r>
            <a:endParaRPr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2ca16d082c_0_18"/>
          <p:cNvSpPr/>
          <p:nvPr/>
        </p:nvSpPr>
        <p:spPr>
          <a:xfrm>
            <a:off x="1" y="0"/>
            <a:ext cx="4055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65" name="Google Shape;165;g12ca16d082c_0_18"/>
          <p:cNvSpPr txBox="1"/>
          <p:nvPr>
            <p:ph type="title"/>
          </p:nvPr>
        </p:nvSpPr>
        <p:spPr>
          <a:xfrm>
            <a:off x="566049" y="836025"/>
            <a:ext cx="3159900" cy="518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300"/>
              <a:buFont typeface="Century Schoolbook"/>
              <a:buNone/>
            </a:pPr>
            <a:r>
              <a:rPr lang="fr-CA" sz="3300">
                <a:solidFill>
                  <a:srgbClr val="FFFFFF"/>
                </a:solidFill>
              </a:rPr>
              <a:t>Méthodologie des études </a:t>
            </a:r>
            <a:endParaRPr/>
          </a:p>
        </p:txBody>
      </p:sp>
      <p:sp>
        <p:nvSpPr>
          <p:cNvPr id="166" name="Google Shape;166;g12ca16d082c_0_18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4343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g12ca16d082c_0_18"/>
          <p:cNvSpPr/>
          <p:nvPr/>
        </p:nvSpPr>
        <p:spPr>
          <a:xfrm>
            <a:off x="4645025" y="1795463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68" name="Google Shape;168;g12ca16d082c_0_18"/>
          <p:cNvSpPr txBox="1"/>
          <p:nvPr/>
        </p:nvSpPr>
        <p:spPr>
          <a:xfrm>
            <a:off x="4645025" y="662325"/>
            <a:ext cx="257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graphicFrame>
        <p:nvGraphicFramePr>
          <p:cNvPr id="169" name="Google Shape;169;g12ca16d082c_0_18"/>
          <p:cNvGraphicFramePr/>
          <p:nvPr/>
        </p:nvGraphicFramePr>
        <p:xfrm>
          <a:off x="4267725" y="6622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{CABEF306-83D6-4E11-A262-BB6C736D77D7}</a:tableStyleId>
              </a:tblPr>
              <a:tblGrid>
                <a:gridCol w="943700"/>
                <a:gridCol w="670150"/>
                <a:gridCol w="1691800"/>
                <a:gridCol w="1213675"/>
                <a:gridCol w="2329275"/>
              </a:tblGrid>
              <a:tr h="5259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CA" sz="1200"/>
                        <a:t>Études</a:t>
                      </a:r>
                      <a:endParaRPr b="1"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CA" sz="1200"/>
                        <a:t>Âge</a:t>
                      </a:r>
                      <a:endParaRPr b="1"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CA" sz="1200"/>
                        <a:t>Traitement</a:t>
                      </a:r>
                      <a:endParaRPr b="1"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CA" sz="1200"/>
                        <a:t>HbA1c</a:t>
                      </a:r>
                      <a:endParaRPr b="1"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CA" sz="1200"/>
                        <a:t>Exclusions</a:t>
                      </a:r>
                      <a:endParaRPr b="1"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037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000"/>
                        <a:t>Martens, 2021</a:t>
                      </a:r>
                      <a:endParaRPr sz="10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000">
                          <a:highlight>
                            <a:srgbClr val="FFFFFF"/>
                          </a:highlight>
                        </a:rPr>
                        <a:t>≥</a:t>
                      </a:r>
                      <a:r>
                        <a:rPr lang="fr-CA" sz="1000">
                          <a:highlight>
                            <a:srgbClr val="FFFFFF"/>
                          </a:highlight>
                        </a:rPr>
                        <a:t>30 ans</a:t>
                      </a:r>
                      <a:endParaRPr sz="1000">
                        <a:highlight>
                          <a:srgbClr val="FFFFFF"/>
                        </a:highlight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000">
                          <a:highlight>
                            <a:srgbClr val="FFFFFF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endParaRPr sz="1000">
                        <a:highlight>
                          <a:srgbClr val="FFFFFF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000">
                          <a:highlight>
                            <a:srgbClr val="FFFFFF"/>
                          </a:highlight>
                        </a:rPr>
                        <a:t>1-2 injections insuline basal ou intermédiaire par jour depuis plus de 6 mois</a:t>
                      </a:r>
                      <a:endParaRPr sz="1000">
                        <a:highlight>
                          <a:srgbClr val="FFFFFF"/>
                        </a:highlight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000">
                          <a:highlight>
                            <a:srgbClr val="FFFFFF"/>
                          </a:highlight>
                        </a:rPr>
                        <a:t>+/- HGO</a:t>
                      </a:r>
                      <a:endParaRPr sz="1000">
                        <a:highlight>
                          <a:srgbClr val="FFFFFF"/>
                        </a:highlight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000"/>
                        <a:t> </a:t>
                      </a:r>
                      <a:endParaRPr sz="10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000"/>
                        <a:t>7,8 à 11,5%</a:t>
                      </a:r>
                      <a:endParaRPr sz="10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000"/>
                        <a:t>IRC DFGe inf 30</a:t>
                      </a:r>
                      <a:endParaRPr sz="1000"/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000"/>
                        <a:t>Utilisation actuel ou anticipé glucocorticoïde</a:t>
                      </a:r>
                      <a:endParaRPr sz="1000"/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000"/>
                        <a:t>Insuline courte action</a:t>
                      </a:r>
                      <a:endParaRPr sz="10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569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000"/>
                        <a:t>Lind, 2021</a:t>
                      </a:r>
                      <a:endParaRPr sz="10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fr-CA" sz="1000"/>
                        <a:t>≥</a:t>
                      </a:r>
                      <a:r>
                        <a:rPr lang="fr-CA" sz="1000"/>
                        <a:t>18 ans</a:t>
                      </a:r>
                      <a:endParaRPr sz="10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000"/>
                        <a:t>Insuline +/- HGO</a:t>
                      </a:r>
                      <a:endParaRPr sz="10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000"/>
                        <a:t>5,8% et plus</a:t>
                      </a:r>
                      <a:endParaRPr sz="10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000"/>
                        <a:t>IRC DFGe  inf 45</a:t>
                      </a:r>
                      <a:endParaRPr sz="1000"/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000"/>
                        <a:t>Utilisation cortico systémique</a:t>
                      </a:r>
                      <a:endParaRPr sz="1000"/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000"/>
                        <a:t>Ne pas remarquer les hypoglycémies</a:t>
                      </a:r>
                      <a:endParaRPr sz="1000"/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000"/>
                        <a:t>TLU</a:t>
                      </a:r>
                      <a:endParaRPr sz="10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486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000"/>
                        <a:t>Ajjan, 2019</a:t>
                      </a:r>
                      <a:endParaRPr sz="10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fr-CA" sz="1000"/>
                        <a:t>≥</a:t>
                      </a:r>
                      <a:r>
                        <a:rPr lang="fr-CA" sz="1000"/>
                        <a:t>18 ans</a:t>
                      </a:r>
                      <a:endParaRPr sz="10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000"/>
                        <a:t>Insuline basale +/- bolus</a:t>
                      </a:r>
                      <a:endParaRPr sz="10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000"/>
                        <a:t>7,5 à 12,0%</a:t>
                      </a:r>
                      <a:endParaRPr sz="10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000"/>
                        <a:t>Insuline sup 1,75 ui/kg </a:t>
                      </a:r>
                      <a:endParaRPr sz="1000"/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000"/>
                        <a:t>Pompe à insuline</a:t>
                      </a:r>
                      <a:endParaRPr sz="1000"/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000"/>
                        <a:t>Utilisation corticostéroides</a:t>
                      </a:r>
                      <a:endParaRPr sz="10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386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000"/>
                        <a:t>Beck, 2017</a:t>
                      </a:r>
                      <a:endParaRPr sz="10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fr-CA" sz="1000"/>
                        <a:t>≥</a:t>
                      </a:r>
                      <a:r>
                        <a:rPr lang="fr-CA" sz="1000"/>
                        <a:t>25 ans</a:t>
                      </a:r>
                      <a:endParaRPr sz="10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000"/>
                        <a:t>Insuline basale avec ou sans bolus</a:t>
                      </a:r>
                      <a:endParaRPr sz="1000"/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000"/>
                        <a:t>+/- HGO</a:t>
                      </a:r>
                      <a:endParaRPr sz="10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000"/>
                        <a:t>7,5 à 10,0%</a:t>
                      </a:r>
                      <a:endParaRPr sz="10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000"/>
                        <a:t>IRC DFGe inf 45</a:t>
                      </a:r>
                      <a:endParaRPr sz="1000"/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000"/>
                        <a:t>Utilisation pompe à insuline moins de 3 mois avant début</a:t>
                      </a:r>
                      <a:endParaRPr sz="1000"/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000"/>
                        <a:t>Condition pouvant affecter l’HbA1c</a:t>
                      </a:r>
                      <a:endParaRPr sz="1000"/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000"/>
                        <a:t>TLU</a:t>
                      </a:r>
                      <a:endParaRPr sz="10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569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000"/>
                        <a:t>Haak, 2017</a:t>
                      </a:r>
                      <a:endParaRPr sz="10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fr-CA" sz="1000"/>
                        <a:t>≥1</a:t>
                      </a:r>
                      <a:r>
                        <a:rPr lang="fr-CA" sz="1000"/>
                        <a:t>8 ans</a:t>
                      </a:r>
                      <a:endParaRPr sz="10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000"/>
                        <a:t>Insuline bolus avec ou sans insuline basale</a:t>
                      </a:r>
                      <a:endParaRPr sz="1000"/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000"/>
                        <a:t>+/- HGO</a:t>
                      </a:r>
                      <a:endParaRPr sz="10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000"/>
                        <a:t>7,5 à 12,0 %</a:t>
                      </a:r>
                      <a:endParaRPr sz="10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000"/>
                        <a:t>Insuline sup a 1,75 ui/kg </a:t>
                      </a:r>
                      <a:r>
                        <a:rPr b="1" lang="fr-CA" sz="1000"/>
                        <a:t>Hypoglycémie sévère nécessitant l’assistance d’un proche</a:t>
                      </a:r>
                      <a:endParaRPr b="1" sz="1000"/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CA" sz="1000"/>
                        <a:t>ACD ou ÉHH il y a &lt; 6 mois</a:t>
                      </a:r>
                      <a:endParaRPr b="1" sz="10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2"/>
          <p:cNvSpPr/>
          <p:nvPr/>
        </p:nvSpPr>
        <p:spPr>
          <a:xfrm>
            <a:off x="1" y="0"/>
            <a:ext cx="405541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75" name="Google Shape;175;p12"/>
          <p:cNvSpPr txBox="1"/>
          <p:nvPr>
            <p:ph type="title"/>
          </p:nvPr>
        </p:nvSpPr>
        <p:spPr>
          <a:xfrm>
            <a:off x="566058" y="836023"/>
            <a:ext cx="2718788" cy="51837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entury Schoolbook"/>
              <a:buNone/>
            </a:pPr>
            <a:r>
              <a:rPr lang="fr-CA" sz="3600">
                <a:solidFill>
                  <a:srgbClr val="FFFFFF"/>
                </a:solidFill>
              </a:rPr>
              <a:t>Populations étudiées</a:t>
            </a:r>
            <a:endParaRPr/>
          </a:p>
        </p:txBody>
      </p:sp>
      <p:sp>
        <p:nvSpPr>
          <p:cNvPr id="176" name="Google Shape;176;p12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4343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2"/>
          <p:cNvSpPr/>
          <p:nvPr/>
        </p:nvSpPr>
        <p:spPr>
          <a:xfrm>
            <a:off x="5054600" y="182880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graphicFrame>
        <p:nvGraphicFramePr>
          <p:cNvPr id="178" name="Google Shape;178;p12"/>
          <p:cNvGraphicFramePr/>
          <p:nvPr/>
        </p:nvGraphicFramePr>
        <p:xfrm>
          <a:off x="4563938" y="1428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{CABEF306-83D6-4E11-A262-BB6C736D77D7}</a:tableStyleId>
              </a:tblPr>
              <a:tblGrid>
                <a:gridCol w="1103125"/>
                <a:gridCol w="1358475"/>
                <a:gridCol w="1123550"/>
                <a:gridCol w="1123550"/>
                <a:gridCol w="1511700"/>
              </a:tblGrid>
              <a:tr h="6265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CA" sz="1200"/>
                        <a:t>Études</a:t>
                      </a:r>
                      <a:endParaRPr b="1"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CA" sz="1200"/>
                        <a:t>n</a:t>
                      </a:r>
                      <a:r>
                        <a:rPr b="1" lang="fr-CA" sz="1200"/>
                        <a:t> (femmes%)</a:t>
                      </a:r>
                      <a:endParaRPr b="1"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CA" sz="1200"/>
                        <a:t>Âge moyen</a:t>
                      </a:r>
                      <a:endParaRPr b="1"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CA" sz="1200"/>
                        <a:t>HbA1c</a:t>
                      </a:r>
                      <a:endParaRPr b="1"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CA" sz="1200"/>
                        <a:t>Perte au suivi (%)</a:t>
                      </a:r>
                      <a:endParaRPr b="1"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675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Martens, 2021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175 (50)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57 ans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9,1%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10 (6)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265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Lind, 2021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100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En cours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En cours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En cours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265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Ajjan, 2019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148 (43)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64 ans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8,6%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26 (18)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265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Beck, 2017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158 (56)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60 ans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8,5%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6 (4)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265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Haak, 2017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224 (33)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59 ans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8,8%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23 (10)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12ca16d082c_0_32"/>
          <p:cNvSpPr/>
          <p:nvPr/>
        </p:nvSpPr>
        <p:spPr>
          <a:xfrm>
            <a:off x="1" y="0"/>
            <a:ext cx="4055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84" name="Google Shape;184;g12ca16d082c_0_32"/>
          <p:cNvSpPr txBox="1"/>
          <p:nvPr>
            <p:ph type="title"/>
          </p:nvPr>
        </p:nvSpPr>
        <p:spPr>
          <a:xfrm>
            <a:off x="566058" y="836023"/>
            <a:ext cx="2718900" cy="518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entury Schoolbook"/>
              <a:buNone/>
            </a:pPr>
            <a:r>
              <a:rPr lang="fr-CA" sz="3600">
                <a:solidFill>
                  <a:srgbClr val="FFFFFF"/>
                </a:solidFill>
              </a:rPr>
              <a:t>Populations étudiées</a:t>
            </a:r>
            <a:endParaRPr/>
          </a:p>
        </p:txBody>
      </p:sp>
      <p:sp>
        <p:nvSpPr>
          <p:cNvPr id="185" name="Google Shape;185;g12ca16d082c_0_32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4343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g12ca16d082c_0_32"/>
          <p:cNvSpPr/>
          <p:nvPr/>
        </p:nvSpPr>
        <p:spPr>
          <a:xfrm>
            <a:off x="5054600" y="182880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graphicFrame>
        <p:nvGraphicFramePr>
          <p:cNvPr id="187" name="Google Shape;187;g12ca16d082c_0_32"/>
          <p:cNvGraphicFramePr/>
          <p:nvPr/>
        </p:nvGraphicFramePr>
        <p:xfrm>
          <a:off x="4742688" y="11052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{CABEF306-83D6-4E11-A262-BB6C736D77D7}</a:tableStyleId>
              </a:tblPr>
              <a:tblGrid>
                <a:gridCol w="1335850"/>
                <a:gridCol w="2350100"/>
                <a:gridCol w="2176925"/>
              </a:tblGrid>
              <a:tr h="7275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CA" sz="1200"/>
                        <a:t>Études</a:t>
                      </a:r>
                      <a:endParaRPr b="1"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CA" sz="1200"/>
                        <a:t>Intervention</a:t>
                      </a:r>
                      <a:endParaRPr b="1"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CA" sz="1200"/>
                        <a:t>Contrôle</a:t>
                      </a:r>
                      <a:endParaRPr b="1"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74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Martens, 2021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CGC Dexcom G6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GC 1 à 3 x/j pré et post prandial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75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Lind, 2021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CGC Dexcom G6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GC 1 à 7x/j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75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Ajjan, 2019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CGC Freestyle Libre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GC usuelle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75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Beck, 2017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CGC Dexcom G4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GC 4x/j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75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Haak, 2017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CGC Freestyle Libre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GC usuelle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3"/>
          <p:cNvSpPr/>
          <p:nvPr/>
        </p:nvSpPr>
        <p:spPr>
          <a:xfrm>
            <a:off x="-1" y="0"/>
            <a:ext cx="12220924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93" name="Google Shape;193;p13"/>
          <p:cNvSpPr txBox="1"/>
          <p:nvPr>
            <p:ph type="title"/>
          </p:nvPr>
        </p:nvSpPr>
        <p:spPr>
          <a:xfrm>
            <a:off x="1261984" y="-129540"/>
            <a:ext cx="98583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Schoolbook"/>
              <a:buNone/>
            </a:pPr>
            <a:r>
              <a:rPr lang="fr-CA"/>
              <a:t>Résultats</a:t>
            </a:r>
            <a:endParaRPr/>
          </a:p>
        </p:txBody>
      </p:sp>
      <p:sp>
        <p:nvSpPr>
          <p:cNvPr id="194" name="Google Shape;194;p13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  <a:solidFill>
            <a:srgbClr val="34343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3"/>
          <p:cNvSpPr/>
          <p:nvPr/>
        </p:nvSpPr>
        <p:spPr>
          <a:xfrm>
            <a:off x="11763724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3"/>
          <p:cNvSpPr/>
          <p:nvPr/>
        </p:nvSpPr>
        <p:spPr>
          <a:xfrm>
            <a:off x="4981575" y="182880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graphicFrame>
        <p:nvGraphicFramePr>
          <p:cNvPr id="197" name="Google Shape;197;p13"/>
          <p:cNvGraphicFramePr/>
          <p:nvPr/>
        </p:nvGraphicFramePr>
        <p:xfrm>
          <a:off x="1019125" y="1393143"/>
          <a:ext cx="3000000" cy="3000000"/>
        </p:xfrm>
        <a:graphic>
          <a:graphicData uri="http://schemas.openxmlformats.org/drawingml/2006/table">
            <a:tbl>
              <a:tblPr>
                <a:solidFill>
                  <a:schemeClr val="lt1"/>
                </a:solidFill>
                <a:tableStyleId>{CABEF306-83D6-4E11-A262-BB6C736D77D7}</a:tableStyleId>
              </a:tblPr>
              <a:tblGrid>
                <a:gridCol w="757775"/>
                <a:gridCol w="2356025"/>
                <a:gridCol w="2433400"/>
                <a:gridCol w="2639575"/>
                <a:gridCol w="2434050"/>
              </a:tblGrid>
              <a:tr h="6673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fr-CA" sz="9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Études</a:t>
                      </a:r>
                      <a:endParaRPr b="0" i="0" sz="9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59325" marB="59325" marR="11175" marL="77125" anchor="ctr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fr-CA" sz="9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HbA1c</a:t>
                      </a:r>
                      <a:endParaRPr b="0" i="0" sz="9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59325" marB="59325" marR="11175" marL="771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9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r>
                        <a:rPr b="0" i="0" lang="fr-CA" sz="9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emps dans l'intervalle cible  (</a:t>
                      </a:r>
                      <a:r>
                        <a:rPr lang="fr-CA" sz="9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%)</a:t>
                      </a:r>
                      <a:endParaRPr b="0" i="0" sz="9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fr-CA" sz="9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(3,9 mmol/L - 10 mmol/L)</a:t>
                      </a:r>
                      <a:br>
                        <a:rPr b="0" lang="fr-CA" sz="900" u="none" cap="none" strike="noStrike">
                          <a:solidFill>
                            <a:schemeClr val="lt1"/>
                          </a:solidFill>
                        </a:rPr>
                      </a:br>
                      <a:endParaRPr b="0" sz="9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9325" marB="59325" marR="11175" marL="771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fr-CA" sz="9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Temp passé en hypoglycémie (%)</a:t>
                      </a:r>
                      <a:endParaRPr b="0" i="0" sz="9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9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(inf 3,9 mmol/L)</a:t>
                      </a:r>
                      <a:endParaRPr sz="90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b="0" lang="fr-CA" sz="900" u="none" cap="none" strike="noStrike">
                          <a:solidFill>
                            <a:schemeClr val="lt1"/>
                          </a:solidFill>
                        </a:rPr>
                      </a:br>
                      <a:endParaRPr b="0" sz="9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9325" marB="59325" marR="11175" marL="771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fr-CA" sz="9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Satisfaction</a:t>
                      </a:r>
                      <a:endParaRPr b="0" i="0" sz="9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59325" marB="59325" marR="11175" marL="771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11419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fr-CA" sz="900" u="none" cap="none" strike="noStrike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Martens, 2021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Century Schoolbook"/>
                        <a:ea typeface="Century Schoolbook"/>
                        <a:cs typeface="Century Schoolbook"/>
                        <a:sym typeface="Century Schoolbook"/>
                      </a:endParaRPr>
                    </a:p>
                  </a:txBody>
                  <a:tcPr marT="59325" marB="59325" marR="11175" marL="771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fr-CA" sz="1200" u="none" cap="none" strike="noStrike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 </a:t>
                      </a:r>
                      <a:r>
                        <a:rPr b="1" lang="fr-CA" sz="1200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-</a:t>
                      </a:r>
                      <a:r>
                        <a:rPr b="1" i="0" lang="fr-CA" sz="1200" u="none" cap="none" strike="noStrike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0</a:t>
                      </a:r>
                      <a:r>
                        <a:rPr b="1" lang="fr-CA" sz="1200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,</a:t>
                      </a:r>
                      <a:r>
                        <a:rPr b="1" i="0" lang="fr-CA" sz="1200" u="none" cap="none" strike="noStrike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4%[95%CI, −0</a:t>
                      </a:r>
                      <a:r>
                        <a:rPr b="1" lang="fr-CA" sz="1200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,</a:t>
                      </a:r>
                      <a:r>
                        <a:rPr b="1" i="0" lang="fr-CA" sz="1200" u="none" cap="none" strike="noStrike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8% à −0</a:t>
                      </a:r>
                      <a:r>
                        <a:rPr b="1" lang="fr-CA" sz="1200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,</a:t>
                      </a:r>
                      <a:r>
                        <a:rPr b="1" i="0" lang="fr-CA" sz="1200" u="none" cap="none" strike="noStrike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1%]; </a:t>
                      </a:r>
                      <a:r>
                        <a:rPr b="1" lang="fr-CA" sz="1200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p</a:t>
                      </a:r>
                      <a:r>
                        <a:rPr b="1" i="0" lang="fr-CA" sz="1200" u="none" cap="none" strike="noStrike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 = 0</a:t>
                      </a:r>
                      <a:r>
                        <a:rPr b="1" lang="fr-CA" sz="1200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,</a:t>
                      </a:r>
                      <a:r>
                        <a:rPr b="1" i="0" lang="fr-CA" sz="1200" u="none" cap="none" strike="noStrike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02</a:t>
                      </a:r>
                      <a:endParaRPr b="1" sz="1200" u="none" cap="none" strike="noStrike">
                        <a:solidFill>
                          <a:srgbClr val="38761D"/>
                        </a:solidFill>
                        <a:latin typeface="Century Schoolbook"/>
                        <a:ea typeface="Century Schoolbook"/>
                        <a:cs typeface="Century Schoolbook"/>
                        <a:sym typeface="Century Schoolbook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fr-CA" sz="900" u="none" cap="none" strike="noStrike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</a:br>
                      <a:br>
                        <a:rPr lang="fr-CA" sz="900" u="none" cap="none" strike="noStrike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</a:br>
                      <a:br>
                        <a:rPr lang="fr-CA" sz="900" u="none" cap="none" strike="noStrike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</a:br>
                      <a:endParaRPr sz="900" u="none" cap="none" strike="noStrike">
                        <a:solidFill>
                          <a:schemeClr val="dk1"/>
                        </a:solidFill>
                        <a:latin typeface="Century Schoolbook"/>
                        <a:ea typeface="Century Schoolbook"/>
                        <a:cs typeface="Century Schoolbook"/>
                        <a:sym typeface="Century Schoolbook"/>
                      </a:endParaRPr>
                    </a:p>
                  </a:txBody>
                  <a:tcPr marT="59325" marB="59325" marR="11175" marL="77125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CA" sz="1200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+15% [95% CI, 8% to 23%]; </a:t>
                      </a:r>
                      <a:endParaRPr b="1" sz="1200">
                        <a:solidFill>
                          <a:srgbClr val="38761D"/>
                        </a:solidFill>
                        <a:latin typeface="Century Schoolbook"/>
                        <a:ea typeface="Century Schoolbook"/>
                        <a:cs typeface="Century Schoolbook"/>
                        <a:sym typeface="Century Schoolbook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CA" sz="1200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p &lt; 0,001</a:t>
                      </a:r>
                      <a:endParaRPr b="1" sz="1200">
                        <a:solidFill>
                          <a:srgbClr val="38761D"/>
                        </a:solidFill>
                        <a:latin typeface="Century Schoolbook"/>
                        <a:ea typeface="Century Schoolbook"/>
                        <a:cs typeface="Century Schoolbook"/>
                        <a:sym typeface="Century Schoolbook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900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(3,6h de plus /jour)</a:t>
                      </a:r>
                      <a:endParaRPr sz="900">
                        <a:solidFill>
                          <a:schemeClr val="dk1"/>
                        </a:solidFill>
                        <a:latin typeface="Century Schoolbook"/>
                        <a:ea typeface="Century Schoolbook"/>
                        <a:cs typeface="Century Schoolbook"/>
                        <a:sym typeface="Century Schoolbook"/>
                      </a:endParaRPr>
                    </a:p>
                  </a:txBody>
                  <a:tcPr marT="59325" marB="59325" marR="11175" marL="77125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fr-CA" sz="1200" u="none" cap="none" strike="noStrike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−0</a:t>
                      </a:r>
                      <a:r>
                        <a:rPr b="1" lang="fr-CA" sz="1200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,</a:t>
                      </a:r>
                      <a:r>
                        <a:rPr b="1" i="0" lang="fr-CA" sz="1200" u="none" cap="none" strike="noStrike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24% [95% CI, −0</a:t>
                      </a:r>
                      <a:r>
                        <a:rPr b="1" lang="fr-CA" sz="1200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,</a:t>
                      </a:r>
                      <a:r>
                        <a:rPr b="1" i="0" lang="fr-CA" sz="1200" u="none" cap="none" strike="noStrike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42% </a:t>
                      </a:r>
                      <a:r>
                        <a:rPr b="1" lang="fr-CA" sz="1200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à</a:t>
                      </a:r>
                      <a:r>
                        <a:rPr b="1" i="0" lang="fr-CA" sz="1200" u="none" cap="none" strike="noStrike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−0</a:t>
                      </a:r>
                      <a:r>
                        <a:rPr b="1" lang="fr-CA" sz="1200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,</a:t>
                      </a:r>
                      <a:r>
                        <a:rPr b="1" i="0" lang="fr-CA" sz="1200" u="none" cap="none" strike="noStrike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05%]; </a:t>
                      </a:r>
                      <a:r>
                        <a:rPr b="1" lang="fr-CA" sz="1200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p</a:t>
                      </a:r>
                      <a:r>
                        <a:rPr b="1" i="0" lang="fr-CA" sz="1200" u="none" cap="none" strike="noStrike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 = </a:t>
                      </a:r>
                      <a:r>
                        <a:rPr b="1" lang="fr-CA" sz="1200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0,</a:t>
                      </a:r>
                      <a:r>
                        <a:rPr b="1" i="0" lang="fr-CA" sz="1200" u="none" cap="none" strike="noStrike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02</a:t>
                      </a:r>
                      <a:endParaRPr b="1" sz="1200" u="none" cap="none" strike="noStrike">
                        <a:solidFill>
                          <a:srgbClr val="38761D"/>
                        </a:solidFill>
                        <a:latin typeface="Century Schoolbook"/>
                        <a:ea typeface="Century Schoolbook"/>
                        <a:cs typeface="Century Schoolbook"/>
                        <a:sym typeface="Century Schoolbook"/>
                      </a:endParaRPr>
                    </a:p>
                  </a:txBody>
                  <a:tcPr marT="59325" marB="59325" marR="11175" marL="77125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fr-CA" sz="900" u="none" cap="none" strike="noStrike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CGM satisfaction score</a:t>
                      </a:r>
                      <a:r>
                        <a:rPr lang="fr-CA" sz="900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 4,1/5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Century Schoolbook"/>
                        <a:ea typeface="Century Schoolbook"/>
                        <a:cs typeface="Century Schoolbook"/>
                        <a:sym typeface="Century Schoolbook"/>
                      </a:endParaRPr>
                    </a:p>
                  </a:txBody>
                  <a:tcPr marT="59325" marB="59325" marR="11175" marL="77125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fr-CA" sz="900" u="none" cap="none" strike="noStrike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Lind, 2021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Century Schoolbook"/>
                        <a:ea typeface="Century Schoolbook"/>
                        <a:cs typeface="Century Schoolbook"/>
                        <a:sym typeface="Century Schoolbook"/>
                      </a:endParaRPr>
                    </a:p>
                  </a:txBody>
                  <a:tcPr marT="59325" marB="59325" marR="11175" marL="77125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fr-CA" sz="900" u="none" cap="none" strike="noStrike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en cours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Century Schoolbook"/>
                        <a:ea typeface="Century Schoolbook"/>
                        <a:cs typeface="Century Schoolbook"/>
                        <a:sym typeface="Century Schoolbook"/>
                      </a:endParaRPr>
                    </a:p>
                  </a:txBody>
                  <a:tcPr marT="59325" marB="59325" marR="11175" marL="77125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fr-CA" sz="900" u="none" cap="none" strike="noStrike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en cours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Century Schoolbook"/>
                        <a:ea typeface="Century Schoolbook"/>
                        <a:cs typeface="Century Schoolbook"/>
                        <a:sym typeface="Century Schoolbook"/>
                      </a:endParaRPr>
                    </a:p>
                  </a:txBody>
                  <a:tcPr marT="59325" marB="59325" marR="11175" marL="77125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fr-CA" sz="900" u="none" cap="none" strike="noStrike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en cours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Century Schoolbook"/>
                        <a:ea typeface="Century Schoolbook"/>
                        <a:cs typeface="Century Schoolbook"/>
                        <a:sym typeface="Century Schoolbook"/>
                      </a:endParaRPr>
                    </a:p>
                  </a:txBody>
                  <a:tcPr marT="59325" marB="59325" marR="11175" marL="77125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fr-CA" sz="900" u="none" cap="none" strike="noStrike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en cours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Century Schoolbook"/>
                        <a:ea typeface="Century Schoolbook"/>
                        <a:cs typeface="Century Schoolbook"/>
                        <a:sym typeface="Century Schoolbook"/>
                      </a:endParaRPr>
                    </a:p>
                  </a:txBody>
                  <a:tcPr marT="59325" marB="59325" marR="11175" marL="77125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</a:tr>
              <a:tr h="817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fr-CA" sz="900" u="none" cap="none" strike="noStrike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Ajjan, 2019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Century Schoolbook"/>
                        <a:ea typeface="Century Schoolbook"/>
                        <a:cs typeface="Century Schoolbook"/>
                        <a:sym typeface="Century Schoolbook"/>
                      </a:endParaRPr>
                    </a:p>
                  </a:txBody>
                  <a:tcPr marT="59325" marB="59325" marR="11175" marL="771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CA" sz="1200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-</a:t>
                      </a:r>
                      <a:r>
                        <a:rPr b="1" i="0" lang="fr-CA" sz="1200" u="none" cap="none" strike="noStrike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0</a:t>
                      </a:r>
                      <a:r>
                        <a:rPr b="1" lang="fr-CA" sz="1200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,</a:t>
                      </a:r>
                      <a:r>
                        <a:rPr b="1" i="0" lang="fr-CA" sz="1200" u="none" cap="none" strike="noStrike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48% +/- 0</a:t>
                      </a:r>
                      <a:r>
                        <a:rPr b="1" lang="fr-CA" sz="1200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,</a:t>
                      </a:r>
                      <a:r>
                        <a:rPr b="1" i="0" lang="fr-CA" sz="1200" u="none" cap="none" strike="noStrike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16%; p= 0</a:t>
                      </a:r>
                      <a:r>
                        <a:rPr b="1" lang="fr-CA" sz="1200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,</a:t>
                      </a:r>
                      <a:r>
                        <a:rPr b="1" i="0" lang="fr-CA" sz="1200" u="none" cap="none" strike="noStrike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004 </a:t>
                      </a:r>
                      <a:endParaRPr b="1" sz="1200" u="none" cap="none" strike="noStrike">
                        <a:solidFill>
                          <a:srgbClr val="38761D"/>
                        </a:solidFill>
                        <a:latin typeface="Century Schoolbook"/>
                        <a:ea typeface="Century Schoolbook"/>
                        <a:cs typeface="Century Schoolbook"/>
                        <a:sym typeface="Century Schoolbook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fr-CA" sz="900" u="none" cap="none" strike="noStrike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</a:br>
                      <a:endParaRPr sz="900" u="none" cap="none" strike="noStrike">
                        <a:solidFill>
                          <a:schemeClr val="dk1"/>
                        </a:solidFill>
                        <a:latin typeface="Century Schoolbook"/>
                        <a:ea typeface="Century Schoolbook"/>
                        <a:cs typeface="Century Schoolbook"/>
                        <a:sym typeface="Century Schoolbook"/>
                      </a:endParaRPr>
                    </a:p>
                  </a:txBody>
                  <a:tcPr marT="59325" marB="59325" marR="11175" marL="77125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900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différence 0,96 h +/- 0,77h; p = 0,213</a:t>
                      </a:r>
                      <a:endParaRPr sz="900">
                        <a:solidFill>
                          <a:schemeClr val="dk1"/>
                        </a:solidFill>
                        <a:latin typeface="Century Schoolbook"/>
                        <a:ea typeface="Century Schoolbook"/>
                        <a:cs typeface="Century Schoolbook"/>
                        <a:sym typeface="Century Schoolbook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fr-CA" sz="900" u="none" cap="none" strike="noStrike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</a:br>
                      <a:endParaRPr sz="900" u="none" cap="none" strike="noStrike">
                        <a:solidFill>
                          <a:schemeClr val="dk1"/>
                        </a:solidFill>
                        <a:latin typeface="Century Schoolbook"/>
                        <a:ea typeface="Century Schoolbook"/>
                        <a:cs typeface="Century Schoolbook"/>
                        <a:sym typeface="Century Schoolbook"/>
                      </a:endParaRPr>
                    </a:p>
                  </a:txBody>
                  <a:tcPr marT="59325" marB="59325" marR="11175" marL="77125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900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0,51 h +/- 0,38 h; p= 0,1795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Century Schoolbook"/>
                        <a:ea typeface="Century Schoolbook"/>
                        <a:cs typeface="Century Schoolbook"/>
                        <a:sym typeface="Century Schoolbook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fr-CA" sz="900" u="none" cap="none" strike="noStrike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</a:br>
                      <a:endParaRPr sz="900" u="none" cap="none" strike="noStrike">
                        <a:solidFill>
                          <a:schemeClr val="dk1"/>
                        </a:solidFill>
                        <a:latin typeface="Century Schoolbook"/>
                        <a:ea typeface="Century Schoolbook"/>
                        <a:cs typeface="Century Schoolbook"/>
                        <a:sym typeface="Century Schoolbook"/>
                      </a:endParaRPr>
                    </a:p>
                  </a:txBody>
                  <a:tcPr marT="59325" marB="59325" marR="11175" marL="77125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fr-CA" sz="1200" u="none" cap="none" strike="noStrike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DTSQ</a:t>
                      </a:r>
                      <a:endParaRPr b="1" sz="1200" u="none" cap="none" strike="noStrike">
                        <a:solidFill>
                          <a:srgbClr val="38761D"/>
                        </a:solidFill>
                        <a:latin typeface="Century Schoolbook"/>
                        <a:ea typeface="Century Schoolbook"/>
                        <a:cs typeface="Century Schoolbook"/>
                        <a:sym typeface="Century Schoolbook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CA" sz="1200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3,45 +/- 1,54 ; p = 0,0277</a:t>
                      </a:r>
                      <a:br>
                        <a:rPr b="1" lang="fr-CA" sz="900" u="none" cap="none" strike="noStrike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</a:br>
                      <a:endParaRPr b="1" sz="900" u="none" cap="none" strike="noStrike">
                        <a:solidFill>
                          <a:schemeClr val="dk1"/>
                        </a:solidFill>
                        <a:latin typeface="Century Schoolbook"/>
                        <a:ea typeface="Century Schoolbook"/>
                        <a:cs typeface="Century Schoolbook"/>
                        <a:sym typeface="Century Schoolbook"/>
                      </a:endParaRPr>
                    </a:p>
                  </a:txBody>
                  <a:tcPr marT="59325" marB="59325" marR="11175" marL="77125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17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fr-CA" sz="900" u="none" cap="none" strike="noStrike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Beck, 2017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Century Schoolbook"/>
                        <a:ea typeface="Century Schoolbook"/>
                        <a:cs typeface="Century Schoolbook"/>
                        <a:sym typeface="Century Schoolbook"/>
                      </a:endParaRPr>
                    </a:p>
                  </a:txBody>
                  <a:tcPr marT="59325" marB="59325" marR="11175" marL="77125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fr-CA" sz="1200" u="none" cap="none" strike="noStrike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 -0</a:t>
                      </a:r>
                      <a:r>
                        <a:rPr b="1" lang="fr-CA" sz="1200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,</a:t>
                      </a:r>
                      <a:r>
                        <a:rPr b="1" i="0" lang="fr-CA" sz="1200" u="none" cap="none" strike="noStrike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3% </a:t>
                      </a:r>
                      <a:r>
                        <a:rPr b="1" lang="fr-CA" sz="1200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[</a:t>
                      </a:r>
                      <a:r>
                        <a:rPr b="1" i="0" lang="fr-CA" sz="1200" u="none" cap="none" strike="noStrike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95% CI,- 0</a:t>
                      </a:r>
                      <a:r>
                        <a:rPr b="1" lang="fr-CA" sz="1200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,</a:t>
                      </a:r>
                      <a:r>
                        <a:rPr b="1" i="0" lang="fr-CA" sz="1200" u="none" cap="none" strike="noStrike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5% to 0</a:t>
                      </a:r>
                      <a:r>
                        <a:rPr b="1" lang="fr-CA" sz="1200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,</a:t>
                      </a:r>
                      <a:r>
                        <a:rPr b="1" i="0" lang="fr-CA" sz="1200" u="none" cap="none" strike="noStrike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0%</a:t>
                      </a:r>
                      <a:r>
                        <a:rPr b="1" lang="fr-CA" sz="1200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]; p</a:t>
                      </a:r>
                      <a:r>
                        <a:rPr b="1" i="0" lang="fr-CA" sz="1200" u="none" cap="none" strike="noStrike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 = </a:t>
                      </a:r>
                      <a:r>
                        <a:rPr b="1" lang="fr-CA" sz="1200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0,</a:t>
                      </a:r>
                      <a:r>
                        <a:rPr b="1" i="0" lang="fr-CA" sz="1200" u="none" cap="none" strike="noStrike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022</a:t>
                      </a:r>
                      <a:endParaRPr b="1" sz="1200" u="none" cap="none" strike="noStrike">
                        <a:solidFill>
                          <a:srgbClr val="38761D"/>
                        </a:solidFill>
                        <a:latin typeface="Century Schoolbook"/>
                        <a:ea typeface="Century Schoolbook"/>
                        <a:cs typeface="Century Schoolbook"/>
                        <a:sym typeface="Century Schoolbook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fr-CA" sz="900" u="none" cap="none" strike="noStrike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</a:br>
                      <a:endParaRPr sz="900" u="none" cap="none" strike="noStrike">
                        <a:solidFill>
                          <a:schemeClr val="dk1"/>
                        </a:solidFill>
                        <a:latin typeface="Century Schoolbook"/>
                        <a:ea typeface="Century Schoolbook"/>
                        <a:cs typeface="Century Schoolbook"/>
                        <a:sym typeface="Century Schoolbook"/>
                      </a:endParaRPr>
                    </a:p>
                  </a:txBody>
                  <a:tcPr marT="59325" marB="59325" marR="11175" marL="77125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900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CGC 64% (46-74%)</a:t>
                      </a:r>
                      <a:endParaRPr sz="900">
                        <a:solidFill>
                          <a:schemeClr val="dk1"/>
                        </a:solidFill>
                        <a:latin typeface="Century Schoolbook"/>
                        <a:ea typeface="Century Schoolbook"/>
                        <a:cs typeface="Century Schoolbook"/>
                        <a:sym typeface="Century Schoolbook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900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GC 56% (39-66%)</a:t>
                      </a:r>
                      <a:endParaRPr sz="900">
                        <a:solidFill>
                          <a:schemeClr val="dk1"/>
                        </a:solidFill>
                        <a:latin typeface="Century Schoolbook"/>
                        <a:ea typeface="Century Schoolbook"/>
                        <a:cs typeface="Century Schoolbook"/>
                        <a:sym typeface="Century Schoolbook"/>
                      </a:endParaRPr>
                    </a:p>
                  </a:txBody>
                  <a:tcPr marT="59325" marB="59325" marR="11175" marL="77125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900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CGM 0,3% (0 - 1,0%)</a:t>
                      </a:r>
                      <a:endParaRPr sz="900">
                        <a:solidFill>
                          <a:schemeClr val="dk1"/>
                        </a:solidFill>
                        <a:latin typeface="Century Schoolbook"/>
                        <a:ea typeface="Century Schoolbook"/>
                        <a:cs typeface="Century Schoolbook"/>
                        <a:sym typeface="Century Schoolbook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900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GC 0,3% (0 - 2,3%)</a:t>
                      </a:r>
                      <a:endParaRPr sz="900">
                        <a:solidFill>
                          <a:schemeClr val="dk1"/>
                        </a:solidFill>
                        <a:latin typeface="Century Schoolbook"/>
                        <a:ea typeface="Century Schoolbook"/>
                        <a:cs typeface="Century Schoolbook"/>
                        <a:sym typeface="Century Schoolbook"/>
                      </a:endParaRPr>
                    </a:p>
                  </a:txBody>
                  <a:tcPr marT="59325" marB="59325" marR="11175" marL="77125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fr-CA" sz="900" u="none" cap="none" strike="noStrike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CGM satisfaction score</a:t>
                      </a:r>
                      <a:r>
                        <a:rPr lang="fr-CA" sz="900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 4,3/5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Century Schoolbook"/>
                        <a:ea typeface="Century Schoolbook"/>
                        <a:cs typeface="Century Schoolbook"/>
                        <a:sym typeface="Century Schoolbook"/>
                      </a:endParaRPr>
                    </a:p>
                  </a:txBody>
                  <a:tcPr marT="59325" marB="59325" marR="11175" marL="77125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</a:tr>
              <a:tr h="9795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fr-CA" sz="900" u="none" cap="none" strike="noStrike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Haak, 2017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Century Schoolbook"/>
                        <a:ea typeface="Century Schoolbook"/>
                        <a:cs typeface="Century Schoolbook"/>
                        <a:sym typeface="Century Schoolbook"/>
                      </a:endParaRPr>
                    </a:p>
                  </a:txBody>
                  <a:tcPr marT="59325" marB="59325" marR="11175" marL="771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900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+</a:t>
                      </a:r>
                      <a:r>
                        <a:rPr i="0" lang="fr-CA" sz="900" u="none" cap="none" strike="noStrike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 0,03%</a:t>
                      </a:r>
                      <a:r>
                        <a:rPr lang="fr-CA" sz="900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 +/- </a:t>
                      </a:r>
                      <a:r>
                        <a:rPr i="0" lang="fr-CA" sz="900" u="none" cap="none" strike="noStrike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0,11</a:t>
                      </a:r>
                      <a:r>
                        <a:rPr lang="fr-CA" sz="900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4</a:t>
                      </a:r>
                      <a:r>
                        <a:rPr i="0" lang="fr-CA" sz="900" u="none" cap="none" strike="noStrike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; </a:t>
                      </a:r>
                      <a:r>
                        <a:rPr lang="fr-CA" sz="900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p</a:t>
                      </a:r>
                      <a:r>
                        <a:rPr i="0" lang="fr-CA" sz="900" u="none" cap="none" strike="noStrike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= 0,8222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Century Schoolbook"/>
                        <a:ea typeface="Century Schoolbook"/>
                        <a:cs typeface="Century Schoolbook"/>
                        <a:sym typeface="Century Schoolbook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fr-CA" sz="900" u="none" cap="none" strike="noStrike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</a:br>
                      <a:endParaRPr sz="900" u="none" cap="none" strike="noStrike">
                        <a:solidFill>
                          <a:schemeClr val="dk1"/>
                        </a:solidFill>
                        <a:latin typeface="Century Schoolbook"/>
                        <a:ea typeface="Century Schoolbook"/>
                        <a:cs typeface="Century Schoolbook"/>
                        <a:sym typeface="Century Schoolbook"/>
                      </a:endParaRPr>
                    </a:p>
                  </a:txBody>
                  <a:tcPr marT="59325" marB="59325" marR="11175" marL="77125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900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différence de 1,1% ; p= 0,7925</a:t>
                      </a:r>
                      <a:br>
                        <a:rPr lang="fr-CA" sz="900" u="none" cap="none" strike="noStrike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</a:br>
                      <a:r>
                        <a:rPr lang="fr-CA" sz="900" u="none" cap="none" strike="noStrike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(0,2 +/- 0,58 h/jour)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Century Schoolbook"/>
                        <a:ea typeface="Century Schoolbook"/>
                        <a:cs typeface="Century Schoolbook"/>
                        <a:sym typeface="Century Schoolbook"/>
                      </a:endParaRPr>
                    </a:p>
                  </a:txBody>
                  <a:tcPr marT="59325" marB="59325" marR="11175" marL="77125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CA" sz="1200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-4</a:t>
                      </a:r>
                      <a:r>
                        <a:rPr b="1" lang="fr-CA" sz="1200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3% ; p=0,0006</a:t>
                      </a:r>
                      <a:endParaRPr b="1" sz="1200">
                        <a:solidFill>
                          <a:srgbClr val="38761D"/>
                        </a:solidFill>
                        <a:latin typeface="Century Schoolbook"/>
                        <a:ea typeface="Century Schoolbook"/>
                        <a:cs typeface="Century Schoolbook"/>
                        <a:sym typeface="Century Schoolbook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-CA" sz="900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(-0.47 +/-0.13 h/jour)</a:t>
                      </a:r>
                      <a:endParaRPr sz="900">
                        <a:solidFill>
                          <a:schemeClr val="dk1"/>
                        </a:solidFill>
                        <a:latin typeface="Century Schoolbook"/>
                        <a:ea typeface="Century Schoolbook"/>
                        <a:cs typeface="Century Schoolbook"/>
                        <a:sym typeface="Century Schoolbook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fr-CA" sz="900" u="none" cap="none" strike="noStrike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</a:br>
                      <a:endParaRPr sz="900" u="none" cap="none" strike="noStrike">
                        <a:solidFill>
                          <a:schemeClr val="dk1"/>
                        </a:solidFill>
                        <a:latin typeface="Century Schoolbook"/>
                        <a:ea typeface="Century Schoolbook"/>
                        <a:cs typeface="Century Schoolbook"/>
                        <a:sym typeface="Century Schoolbook"/>
                      </a:endParaRPr>
                    </a:p>
                  </a:txBody>
                  <a:tcPr marT="59325" marB="59325" marR="11175" marL="77125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fr-CA" sz="900" u="none" cap="none" strike="noStrike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 </a:t>
                      </a:r>
                      <a:r>
                        <a:rPr b="1" i="0" lang="fr-CA" sz="1200" u="none" cap="none" strike="noStrike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DTSQ</a:t>
                      </a:r>
                      <a:endParaRPr b="1" i="0" sz="1200" u="none" cap="none" strike="noStrike">
                        <a:solidFill>
                          <a:srgbClr val="38761D"/>
                        </a:solidFill>
                        <a:latin typeface="Century Schoolbook"/>
                        <a:ea typeface="Century Schoolbook"/>
                        <a:cs typeface="Century Schoolbook"/>
                        <a:sym typeface="Century Schoolbook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fr-CA" sz="1200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13,1 ± 0,50 VS 9,0 ± 0,72 ;  </a:t>
                      </a:r>
                      <a:endParaRPr b="1" sz="1200">
                        <a:solidFill>
                          <a:srgbClr val="38761D"/>
                        </a:solidFill>
                        <a:latin typeface="Century Schoolbook"/>
                        <a:ea typeface="Century Schoolbook"/>
                        <a:cs typeface="Century Schoolbook"/>
                        <a:sym typeface="Century Schoolbook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fr-CA" sz="1200">
                          <a:solidFill>
                            <a:srgbClr val="38761D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  <a:t>p&lt; 0,0001</a:t>
                      </a:r>
                      <a:endParaRPr b="1" sz="1200">
                        <a:solidFill>
                          <a:srgbClr val="38761D"/>
                        </a:solidFill>
                        <a:latin typeface="Century Schoolbook"/>
                        <a:ea typeface="Century Schoolbook"/>
                        <a:cs typeface="Century Schoolbook"/>
                        <a:sym typeface="Century Schoolbook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Century Schoolbook"/>
                        <a:ea typeface="Century Schoolbook"/>
                        <a:cs typeface="Century Schoolbook"/>
                        <a:sym typeface="Century Schoolbook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fr-CA" sz="900" u="none" cap="none" strike="noStrike">
                          <a:solidFill>
                            <a:schemeClr val="dk1"/>
                          </a:solidFill>
                          <a:latin typeface="Century Schoolbook"/>
                          <a:ea typeface="Century Schoolbook"/>
                          <a:cs typeface="Century Schoolbook"/>
                          <a:sym typeface="Century Schoolbook"/>
                        </a:rPr>
                      </a:br>
                      <a:endParaRPr sz="900" u="none" cap="none" strike="noStrike">
                        <a:solidFill>
                          <a:schemeClr val="dk1"/>
                        </a:solidFill>
                        <a:latin typeface="Century Schoolbook"/>
                        <a:ea typeface="Century Schoolbook"/>
                        <a:cs typeface="Century Schoolbook"/>
                        <a:sym typeface="Century Schoolbook"/>
                      </a:endParaRPr>
                    </a:p>
                  </a:txBody>
                  <a:tcPr marT="59325" marB="59325" marR="11175" marL="77125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12ca16d082c_0_101"/>
          <p:cNvSpPr txBox="1"/>
          <p:nvPr>
            <p:ph type="title"/>
          </p:nvPr>
        </p:nvSpPr>
        <p:spPr>
          <a:xfrm>
            <a:off x="1261872" y="365760"/>
            <a:ext cx="9692700" cy="1325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Forest plot</a:t>
            </a:r>
            <a:endParaRPr/>
          </a:p>
        </p:txBody>
      </p:sp>
      <p:pic>
        <p:nvPicPr>
          <p:cNvPr id="203" name="Google Shape;203;g12ca16d082c_0_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" y="2758250"/>
            <a:ext cx="10802174" cy="21979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6"/>
          <p:cNvSpPr/>
          <p:nvPr/>
        </p:nvSpPr>
        <p:spPr>
          <a:xfrm>
            <a:off x="0" y="-3244"/>
            <a:ext cx="457200" cy="6858000"/>
          </a:xfrm>
          <a:prstGeom prst="rect">
            <a:avLst/>
          </a:prstGeom>
          <a:solidFill>
            <a:srgbClr val="6F6F7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10" name="Google Shape;210;p16"/>
          <p:cNvSpPr/>
          <p:nvPr/>
        </p:nvSpPr>
        <p:spPr>
          <a:xfrm>
            <a:off x="457200" y="0"/>
            <a:ext cx="10835640" cy="6858000"/>
          </a:xfrm>
          <a:prstGeom prst="rect">
            <a:avLst/>
          </a:prstGeom>
          <a:solidFill>
            <a:srgbClr val="34343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6"/>
          <p:cNvSpPr txBox="1"/>
          <p:nvPr>
            <p:ph type="title"/>
          </p:nvPr>
        </p:nvSpPr>
        <p:spPr>
          <a:xfrm>
            <a:off x="6941575" y="758950"/>
            <a:ext cx="4293600" cy="404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100"/>
              <a:buFont typeface="Century Schoolbook"/>
              <a:buNone/>
            </a:pPr>
            <a:r>
              <a:rPr lang="fr-CA" sz="5100">
                <a:solidFill>
                  <a:srgbClr val="FFFFFF"/>
                </a:solidFill>
              </a:rPr>
              <a:t>Biais/limites</a:t>
            </a:r>
            <a:endParaRPr/>
          </a:p>
        </p:txBody>
      </p:sp>
      <p:sp>
        <p:nvSpPr>
          <p:cNvPr id="212" name="Google Shape;212;p16"/>
          <p:cNvSpPr/>
          <p:nvPr/>
        </p:nvSpPr>
        <p:spPr>
          <a:xfrm>
            <a:off x="452283" y="0"/>
            <a:ext cx="6087359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13" name="Google Shape;213;p16"/>
          <p:cNvSpPr/>
          <p:nvPr/>
        </p:nvSpPr>
        <p:spPr>
          <a:xfrm>
            <a:off x="11292840" y="0"/>
            <a:ext cx="899160" cy="6858000"/>
          </a:xfrm>
          <a:prstGeom prst="rect">
            <a:avLst/>
          </a:prstGeom>
          <a:solidFill>
            <a:srgbClr val="35353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14" name="Google Shape;214;p16"/>
          <p:cNvSpPr/>
          <p:nvPr/>
        </p:nvSpPr>
        <p:spPr>
          <a:xfrm>
            <a:off x="4602163" y="1595438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91425" spcFirstLastPara="1" rIns="91425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Schoolbook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15" name="Google Shape;215;p16"/>
          <p:cNvGraphicFramePr/>
          <p:nvPr/>
        </p:nvGraphicFramePr>
        <p:xfrm>
          <a:off x="523700" y="5281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{CABEF306-83D6-4E11-A262-BB6C736D77D7}</a:tableStyleId>
              </a:tblPr>
              <a:tblGrid>
                <a:gridCol w="786425"/>
                <a:gridCol w="1698900"/>
                <a:gridCol w="3459175"/>
              </a:tblGrid>
              <a:tr h="5439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CA" sz="1200"/>
                        <a:t>Études</a:t>
                      </a:r>
                      <a:endParaRPr b="1"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CA" sz="1200"/>
                        <a:t>Financement</a:t>
                      </a:r>
                      <a:endParaRPr b="1"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CA" sz="1200"/>
                        <a:t>Limites</a:t>
                      </a:r>
                      <a:endParaRPr b="1"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923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Martens, 2021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Dexcom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Absence de données au suivi de 8 mois 2</a:t>
                      </a:r>
                      <a:r>
                        <a:rPr baseline="30000" lang="fr-CA" sz="1200"/>
                        <a:t>e</a:t>
                      </a:r>
                      <a:r>
                        <a:rPr lang="fr-CA" sz="1200"/>
                        <a:t> pandémie covid-19</a:t>
                      </a:r>
                      <a:endParaRPr sz="1200"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Absence de double aveugle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623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Lind, 2021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Steno diabetes center Copenhagen</a:t>
                      </a:r>
                      <a:endParaRPr sz="1200"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 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Étude en cours</a:t>
                      </a:r>
                      <a:endParaRPr sz="1200"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 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291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Ajjan, 2019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Abbott Diabetes Care</a:t>
                      </a:r>
                      <a:endParaRPr sz="1200"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 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Haut taux de perte au suivi (étude PP)</a:t>
                      </a:r>
                      <a:endParaRPr sz="1200"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Impact de l’étude sur le groupe contrôle</a:t>
                      </a:r>
                      <a:endParaRPr sz="1200"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Absence de double aveugle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37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Beck, 2017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Dexcom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Auteur financé par Dexcom, Eli Lilly, Medtronic, Lexicon, Sanofi, Merck, etc.</a:t>
                      </a:r>
                      <a:endParaRPr sz="1200"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Critères d’exclusion rigides (visite à l’urgence pour db mal contrôlé)</a:t>
                      </a:r>
                      <a:endParaRPr sz="1200"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Absence de double aveugle</a:t>
                      </a:r>
                      <a:endParaRPr sz="1200"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286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Haak, 2017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Abbott Diabetes Care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Critères d’exclusion rigides (hypoglycémie nécessitant l’aide d’un tiers, ACD ou ÉHH 6 mois précédant)</a:t>
                      </a:r>
                      <a:endParaRPr sz="1200"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Absence de double aveugle</a:t>
                      </a:r>
                      <a:endParaRPr sz="1200"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12ca16d082c_0_82"/>
          <p:cNvSpPr txBox="1"/>
          <p:nvPr>
            <p:ph type="title"/>
          </p:nvPr>
        </p:nvSpPr>
        <p:spPr>
          <a:xfrm>
            <a:off x="1261872" y="365760"/>
            <a:ext cx="9692700" cy="1325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Discussion méthodologie</a:t>
            </a:r>
            <a:endParaRPr/>
          </a:p>
        </p:txBody>
      </p:sp>
      <p:sp>
        <p:nvSpPr>
          <p:cNvPr id="221" name="Google Shape;221;g12ca16d082c_0_82"/>
          <p:cNvSpPr txBox="1"/>
          <p:nvPr>
            <p:ph idx="1" type="body"/>
          </p:nvPr>
        </p:nvSpPr>
        <p:spPr>
          <a:xfrm>
            <a:off x="1261872" y="1828800"/>
            <a:ext cx="85953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lang="fr-CA"/>
              <a:t>Objectif : Pertinence - CGC chez patients DB2</a:t>
            </a:r>
            <a:endParaRPr/>
          </a:p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lang="fr-CA"/>
              <a:t>Population cible : population vue en première ligne</a:t>
            </a:r>
            <a:endParaRPr/>
          </a:p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lang="fr-CA"/>
              <a:t>Forces : </a:t>
            </a:r>
            <a:endParaRPr/>
          </a:p>
          <a:p>
            <a:pPr indent="-320040" lvl="0" marL="457200" rtl="0" algn="l">
              <a:spcBef>
                <a:spcPts val="1400"/>
              </a:spcBef>
              <a:spcAft>
                <a:spcPts val="0"/>
              </a:spcAft>
              <a:buSzPts val="1440"/>
              <a:buChar char="-"/>
            </a:pPr>
            <a:r>
              <a:rPr lang="fr-CA"/>
              <a:t>ÉCR</a:t>
            </a:r>
            <a:endParaRPr/>
          </a:p>
          <a:p>
            <a:pPr indent="-320040" lvl="0" marL="457200" rtl="0" algn="l">
              <a:spcBef>
                <a:spcPts val="0"/>
              </a:spcBef>
              <a:spcAft>
                <a:spcPts val="0"/>
              </a:spcAft>
              <a:buSzPts val="1440"/>
              <a:buChar char="-"/>
            </a:pPr>
            <a:r>
              <a:rPr lang="fr-CA"/>
              <a:t>r</a:t>
            </a:r>
            <a:r>
              <a:rPr lang="fr-CA"/>
              <a:t>ecensement</a:t>
            </a:r>
            <a:r>
              <a:rPr lang="fr-CA"/>
              <a:t> des écrits exhaustive</a:t>
            </a:r>
            <a:endParaRPr/>
          </a:p>
          <a:p>
            <a:pPr indent="-320040" lvl="0" marL="457200" rtl="0" algn="l">
              <a:spcBef>
                <a:spcPts val="0"/>
              </a:spcBef>
              <a:spcAft>
                <a:spcPts val="0"/>
              </a:spcAft>
              <a:buSzPts val="1440"/>
              <a:buChar char="-"/>
            </a:pPr>
            <a:r>
              <a:rPr lang="fr-CA"/>
              <a:t>validité interne</a:t>
            </a:r>
            <a:endParaRPr/>
          </a:p>
          <a:p>
            <a:pPr indent="-320040" lvl="0" marL="457200" rtl="0" algn="l">
              <a:spcBef>
                <a:spcPts val="0"/>
              </a:spcBef>
              <a:spcAft>
                <a:spcPts val="0"/>
              </a:spcAft>
              <a:buSzPts val="1440"/>
              <a:buChar char="-"/>
            </a:pPr>
            <a:r>
              <a:rPr lang="fr-CA"/>
              <a:t>puissance calculée et atteinte.</a:t>
            </a:r>
            <a:endParaRPr/>
          </a:p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lang="fr-CA"/>
              <a:t>Faiblesses : </a:t>
            </a:r>
            <a:endParaRPr/>
          </a:p>
          <a:p>
            <a:pPr indent="-320040" lvl="0" marL="457200" rtl="0" algn="l">
              <a:spcBef>
                <a:spcPts val="1400"/>
              </a:spcBef>
              <a:spcAft>
                <a:spcPts val="0"/>
              </a:spcAft>
              <a:buSzPts val="1440"/>
              <a:buChar char="-"/>
            </a:pPr>
            <a:r>
              <a:rPr lang="fr-CA"/>
              <a:t>double aveugle?</a:t>
            </a:r>
            <a:endParaRPr/>
          </a:p>
          <a:p>
            <a:pPr indent="-320040" lvl="0" marL="457200" rtl="0" algn="l">
              <a:spcBef>
                <a:spcPts val="0"/>
              </a:spcBef>
              <a:spcAft>
                <a:spcPts val="0"/>
              </a:spcAft>
              <a:buSzPts val="1440"/>
              <a:buChar char="-"/>
            </a:pPr>
            <a:r>
              <a:rPr lang="fr-CA"/>
              <a:t>validité externe?</a:t>
            </a:r>
            <a:endParaRPr/>
          </a:p>
          <a:p>
            <a:pPr indent="-320040" lvl="0" marL="457200" rtl="0" algn="l">
              <a:spcBef>
                <a:spcPts val="0"/>
              </a:spcBef>
              <a:spcAft>
                <a:spcPts val="0"/>
              </a:spcAft>
              <a:buSzPts val="1440"/>
              <a:buChar char="-"/>
            </a:pPr>
            <a:r>
              <a:rPr lang="fr-CA"/>
              <a:t> Manque de cohésion (%, heures)</a:t>
            </a:r>
            <a:endParaRPr/>
          </a:p>
          <a:p>
            <a:pPr indent="-320040" lvl="0" marL="457200" rtl="0" algn="l">
              <a:spcBef>
                <a:spcPts val="0"/>
              </a:spcBef>
              <a:spcAft>
                <a:spcPts val="0"/>
              </a:spcAft>
              <a:buSzPts val="1440"/>
              <a:buChar char="-"/>
            </a:pPr>
            <a:r>
              <a:rPr lang="fr-CA"/>
              <a:t>Freestyle VS Dexcom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7"/>
          <p:cNvSpPr txBox="1"/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Schoolbook"/>
              <a:buNone/>
            </a:pPr>
            <a:r>
              <a:rPr lang="fr-CA"/>
              <a:t>Discussion</a:t>
            </a:r>
            <a:endParaRPr/>
          </a:p>
        </p:txBody>
      </p:sp>
      <p:sp>
        <p:nvSpPr>
          <p:cNvPr id="227" name="Google Shape;227;p17"/>
          <p:cNvSpPr txBox="1"/>
          <p:nvPr>
            <p:ph idx="1" type="body"/>
          </p:nvPr>
        </p:nvSpPr>
        <p:spPr>
          <a:xfrm>
            <a:off x="1261872" y="2281675"/>
            <a:ext cx="85953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61950" lvl="0" marL="457200" rtl="0" algn="l">
              <a:lnSpc>
                <a:spcPct val="245454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Char char="-"/>
            </a:pPr>
            <a:r>
              <a:rPr lang="fr-CA" sz="2100">
                <a:latin typeface="Arial"/>
                <a:ea typeface="Arial"/>
                <a:cs typeface="Arial"/>
                <a:sym typeface="Arial"/>
              </a:rPr>
              <a:t>Le CGC = pratique + données glycémiques + tendances. 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indent="-361950" lvl="0" marL="457200" rtl="0" algn="l">
              <a:lnSpc>
                <a:spcPct val="245454"/>
              </a:lnSpc>
              <a:spcBef>
                <a:spcPts val="0"/>
              </a:spcBef>
              <a:spcAft>
                <a:spcPts val="0"/>
              </a:spcAft>
              <a:buSzPts val="2100"/>
              <a:buChar char="-"/>
            </a:pPr>
            <a:r>
              <a:rPr lang="fr-CA" sz="2100">
                <a:latin typeface="Arial"/>
                <a:ea typeface="Arial"/>
                <a:cs typeface="Arial"/>
                <a:sym typeface="Arial"/>
              </a:rPr>
              <a:t>↓ HbA1c, ↓ hypoglycémie, ↑ temps passé dans l’intervalle</a:t>
            </a:r>
            <a:endParaRPr sz="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1950" lvl="0" marL="457200" rtl="0" algn="l">
              <a:lnSpc>
                <a:spcPct val="245454"/>
              </a:lnSpc>
              <a:spcBef>
                <a:spcPts val="0"/>
              </a:spcBef>
              <a:spcAft>
                <a:spcPts val="0"/>
              </a:spcAft>
              <a:buSzPts val="2100"/>
              <a:buChar char="-"/>
            </a:pPr>
            <a:r>
              <a:rPr lang="fr-CA" sz="2100">
                <a:latin typeface="Arial"/>
                <a:ea typeface="Arial"/>
                <a:cs typeface="Arial"/>
                <a:sym typeface="Arial"/>
              </a:rPr>
              <a:t>L’amélioration de QDV = multifactorielle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indent="-228600" lvl="0" marL="914400" rtl="0" algn="l">
              <a:lnSpc>
                <a:spcPct val="24545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2100">
                <a:latin typeface="Arial"/>
                <a:ea typeface="Arial"/>
                <a:cs typeface="Arial"/>
                <a:sym typeface="Arial"/>
              </a:rPr>
              <a:t>- facilité d'utilisation 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indent="-228600" lvl="0" marL="914400" rtl="0" algn="l">
              <a:lnSpc>
                <a:spcPct val="24545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2100">
                <a:latin typeface="Arial"/>
                <a:ea typeface="Arial"/>
                <a:cs typeface="Arial"/>
                <a:sym typeface="Arial"/>
              </a:rPr>
              <a:t>- meilleurs résultats cliniques.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indent="-91440" lvl="0" marL="18288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8"/>
          <p:cNvSpPr txBox="1"/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Schoolbook"/>
              <a:buNone/>
            </a:pPr>
            <a:r>
              <a:rPr lang="fr-CA"/>
              <a:t>Conclusion</a:t>
            </a:r>
            <a:endParaRPr/>
          </a:p>
        </p:txBody>
      </p:sp>
      <p:sp>
        <p:nvSpPr>
          <p:cNvPr id="233" name="Google Shape;233;p18"/>
          <p:cNvSpPr txBox="1"/>
          <p:nvPr>
            <p:ph idx="1" type="body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2743" lvl="0" marL="457200" rtl="0" algn="l">
              <a:lnSpc>
                <a:spcPct val="245454"/>
              </a:lnSpc>
              <a:spcBef>
                <a:spcPts val="0"/>
              </a:spcBef>
              <a:spcAft>
                <a:spcPts val="0"/>
              </a:spcAft>
              <a:buSzPts val="2113"/>
              <a:buFont typeface="Calibri"/>
              <a:buChar char="-"/>
            </a:pPr>
            <a:r>
              <a:rPr lang="fr-CA" sz="2112">
                <a:latin typeface="Calibri"/>
                <a:ea typeface="Calibri"/>
                <a:cs typeface="Calibri"/>
                <a:sym typeface="Calibri"/>
              </a:rPr>
              <a:t>5 études -&gt; CGC vs GC </a:t>
            </a:r>
            <a:endParaRPr sz="2112">
              <a:latin typeface="Calibri"/>
              <a:ea typeface="Calibri"/>
              <a:cs typeface="Calibri"/>
              <a:sym typeface="Calibri"/>
            </a:endParaRPr>
          </a:p>
          <a:p>
            <a:pPr indent="-362743" lvl="0" marL="457200" rtl="0" algn="l">
              <a:lnSpc>
                <a:spcPct val="245454"/>
              </a:lnSpc>
              <a:spcBef>
                <a:spcPts val="0"/>
              </a:spcBef>
              <a:spcAft>
                <a:spcPts val="0"/>
              </a:spcAft>
              <a:buSzPts val="2113"/>
              <a:buFont typeface="Calibri"/>
              <a:buChar char="-"/>
            </a:pPr>
            <a:r>
              <a:rPr lang="fr-CA" sz="2112">
                <a:latin typeface="Calibri"/>
                <a:ea typeface="Calibri"/>
                <a:cs typeface="Calibri"/>
                <a:sym typeface="Calibri"/>
              </a:rPr>
              <a:t>Efficacité chez les patients DB2</a:t>
            </a:r>
            <a:endParaRPr sz="2112">
              <a:latin typeface="Calibri"/>
              <a:ea typeface="Calibri"/>
              <a:cs typeface="Calibri"/>
              <a:sym typeface="Calibri"/>
            </a:endParaRPr>
          </a:p>
          <a:p>
            <a:pPr indent="-362743" lvl="0" marL="457200" rtl="0" algn="l">
              <a:lnSpc>
                <a:spcPct val="245454"/>
              </a:lnSpc>
              <a:spcBef>
                <a:spcPts val="0"/>
              </a:spcBef>
              <a:spcAft>
                <a:spcPts val="0"/>
              </a:spcAft>
              <a:buSzPts val="2113"/>
              <a:buFont typeface="Calibri"/>
              <a:buChar char="-"/>
            </a:pPr>
            <a:r>
              <a:rPr lang="fr-CA" sz="2112">
                <a:latin typeface="Calibri"/>
                <a:ea typeface="Calibri"/>
                <a:cs typeface="Calibri"/>
                <a:sym typeface="Calibri"/>
              </a:rPr>
              <a:t>Aucune conséquences indésirables </a:t>
            </a:r>
            <a:endParaRPr sz="2112">
              <a:latin typeface="Calibri"/>
              <a:ea typeface="Calibri"/>
              <a:cs typeface="Calibri"/>
              <a:sym typeface="Calibri"/>
            </a:endParaRPr>
          </a:p>
          <a:p>
            <a:pPr indent="-362743" lvl="0" marL="457200" rtl="0" algn="l">
              <a:lnSpc>
                <a:spcPct val="245454"/>
              </a:lnSpc>
              <a:spcBef>
                <a:spcPts val="0"/>
              </a:spcBef>
              <a:spcAft>
                <a:spcPts val="0"/>
              </a:spcAft>
              <a:buSzPts val="2113"/>
              <a:buFont typeface="Calibri"/>
              <a:buChar char="-"/>
            </a:pPr>
            <a:r>
              <a:rPr lang="fr-CA" sz="2112">
                <a:latin typeface="Calibri"/>
                <a:ea typeface="Calibri"/>
                <a:cs typeface="Calibri"/>
                <a:sym typeface="Calibri"/>
              </a:rPr>
              <a:t>Changement dans notre pratique clinique?  </a:t>
            </a:r>
            <a:endParaRPr sz="2112">
              <a:latin typeface="Calibri"/>
              <a:ea typeface="Calibri"/>
              <a:cs typeface="Calibri"/>
              <a:sym typeface="Calibri"/>
            </a:endParaRPr>
          </a:p>
          <a:p>
            <a:pPr indent="-362743" lvl="0" marL="457200" rtl="0" algn="l">
              <a:lnSpc>
                <a:spcPct val="245454"/>
              </a:lnSpc>
              <a:spcBef>
                <a:spcPts val="0"/>
              </a:spcBef>
              <a:spcAft>
                <a:spcPts val="0"/>
              </a:spcAft>
              <a:buSzPts val="2113"/>
              <a:buFont typeface="Calibri"/>
              <a:buChar char="-"/>
            </a:pPr>
            <a:r>
              <a:rPr lang="fr-CA" sz="2112">
                <a:latin typeface="Calibri"/>
                <a:ea typeface="Calibri"/>
                <a:cs typeface="Calibri"/>
                <a:sym typeface="Calibri"/>
              </a:rPr>
              <a:t>Remboursement RAMQ?</a:t>
            </a:r>
            <a:endParaRPr sz="2112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fr-CA" sz="1287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28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fr-CA" sz="1287">
                <a:latin typeface="Calibri"/>
                <a:ea typeface="Calibri"/>
                <a:cs typeface="Calibri"/>
                <a:sym typeface="Calibri"/>
              </a:rPr>
              <a:t> </a:t>
            </a:r>
            <a:endParaRPr sz="1287">
              <a:latin typeface="Calibri"/>
              <a:ea typeface="Calibri"/>
              <a:cs typeface="Calibri"/>
              <a:sym typeface="Calibri"/>
            </a:endParaRPr>
          </a:p>
          <a:p>
            <a:pPr indent="-91440" lvl="0" marL="18288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t/>
            </a:r>
            <a:endParaRPr sz="1725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12ca16d082c_0_0"/>
          <p:cNvSpPr txBox="1"/>
          <p:nvPr>
            <p:ph type="title"/>
          </p:nvPr>
        </p:nvSpPr>
        <p:spPr>
          <a:xfrm>
            <a:off x="1261872" y="365760"/>
            <a:ext cx="9692700" cy="1325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Bibliographie</a:t>
            </a:r>
            <a:endParaRPr/>
          </a:p>
        </p:txBody>
      </p:sp>
      <p:sp>
        <p:nvSpPr>
          <p:cNvPr id="239" name="Google Shape;239;g12ca16d082c_0_0"/>
          <p:cNvSpPr txBox="1"/>
          <p:nvPr>
            <p:ph idx="1" type="body"/>
          </p:nvPr>
        </p:nvSpPr>
        <p:spPr>
          <a:xfrm>
            <a:off x="1261872" y="1828800"/>
            <a:ext cx="85953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100">
                <a:solidFill>
                  <a:srgbClr val="212121"/>
                </a:solidFill>
                <a:highlight>
                  <a:srgbClr val="FFFFFF"/>
                </a:highlight>
              </a:rPr>
              <a:t>Boscari F, Galasso S, Facchinetti A, Marescotti MC, Vallone V, Amato AML, Avogaro A, Bruttomesso D. FreeStyle Libre and Dexcom G4 Platinum sensors: Accuracy comparisons during two weeks of home use and use during experimentally induced glucose excursions. Nutr Metab Cardiovasc Dis. 2018 Feb;28(2):180-186. doi: 10.1016/j.numecd.2017.10.023. Epub 2017 Nov 11. PMID: 29258716.</a:t>
            </a:r>
            <a:endParaRPr sz="1100"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fr-CA" sz="1100">
                <a:solidFill>
                  <a:srgbClr val="212121"/>
                </a:solidFill>
                <a:highlight>
                  <a:srgbClr val="FFFFFF"/>
                </a:highlight>
              </a:rPr>
              <a:t>Gabbay MAL, Rodacki M, Calliari LE, et al. Time in range: a new parameter to evaluate blood glucose control in patients with diabetes. </a:t>
            </a:r>
            <a:r>
              <a:rPr i="1" lang="fr-CA" sz="1100">
                <a:solidFill>
                  <a:srgbClr val="212121"/>
                </a:solidFill>
                <a:highlight>
                  <a:srgbClr val="FFFFFF"/>
                </a:highlight>
              </a:rPr>
              <a:t>Diabetol Metab Syndr</a:t>
            </a:r>
            <a:r>
              <a:rPr lang="fr-CA" sz="1100">
                <a:solidFill>
                  <a:srgbClr val="212121"/>
                </a:solidFill>
                <a:highlight>
                  <a:srgbClr val="FFFFFF"/>
                </a:highlight>
              </a:rPr>
              <a:t>. 2020;12:22. Published 2020 Mar 16.</a:t>
            </a:r>
            <a:endParaRPr sz="1100">
              <a:solidFill>
                <a:srgbClr val="21212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-CA" sz="1100">
                <a:solidFill>
                  <a:srgbClr val="212121"/>
                </a:solidFill>
                <a:highlight>
                  <a:srgbClr val="FFFFFF"/>
                </a:highlight>
              </a:rPr>
              <a:t>Orozco-Beltrán D, Artola S, Jansà M, Lopez de la Torre-Casares M, Fuster E. Impact of hypoglycemic episodes on health-related quality of life of type-2 diabetes mellitus patients: development and validation of a specific QoLHYPO</a:t>
            </a:r>
            <a:r>
              <a:rPr baseline="30000" lang="fr-CA" sz="1100">
                <a:solidFill>
                  <a:srgbClr val="212121"/>
                </a:solidFill>
                <a:highlight>
                  <a:srgbClr val="FFFFFF"/>
                </a:highlight>
              </a:rPr>
              <a:t>©</a:t>
            </a:r>
            <a:r>
              <a:rPr lang="fr-CA" sz="1100">
                <a:solidFill>
                  <a:srgbClr val="212121"/>
                </a:solidFill>
                <a:highlight>
                  <a:srgbClr val="FFFFFF"/>
                </a:highlight>
              </a:rPr>
              <a:t> questionnaire. Health Qual Life Outcomes. 2018 Mar 23;16(1):52. </a:t>
            </a:r>
            <a:endParaRPr sz="1100">
              <a:solidFill>
                <a:srgbClr val="21212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-CA" sz="1100">
                <a:solidFill>
                  <a:srgbClr val="212121"/>
                </a:solidFill>
                <a:highlight>
                  <a:srgbClr val="FFFFFF"/>
                </a:highlight>
              </a:rPr>
              <a:t>Polonsky W, Price D, Aronoff S, Aronson R, Toschi E, Kollman C, Bergenstal R; DIAMOND Study Group. Continuous Glucose Monitoring Versus Usual Care in Patients With Type 2 Diabetes Receiving Multiple Daily Insulin Injections: A Randomized Trial. Ann Intern Med. 2017 Sep 19;167(6):365-374. doi: 10.7326/M16-2855. Epub 2017 Aug 22. PMID: 28828487.</a:t>
            </a:r>
            <a:endParaRPr sz="1100">
              <a:solidFill>
                <a:srgbClr val="21212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100">
                <a:solidFill>
                  <a:srgbClr val="212121"/>
                </a:solidFill>
                <a:highlight>
                  <a:srgbClr val="FFFFFF"/>
                </a:highlight>
              </a:rPr>
              <a:t>Mantel-Teeuwisse AK. Alignment between outcomes and minimal clinically important differences in the Dutch type 2 diabetes mellitus guideline and healthcare professionals' preferences. Pharmacol Res Perspect. 2021 May;9(3):e00750. doi: 10.1002/prp2.750. PMID: 33934550; PMCID: PMC8244004. </a:t>
            </a:r>
            <a:endParaRPr sz="1100">
              <a:solidFill>
                <a:srgbClr val="212121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2f3c40cc0f_0_5"/>
          <p:cNvSpPr txBox="1"/>
          <p:nvPr>
            <p:ph type="title"/>
          </p:nvPr>
        </p:nvSpPr>
        <p:spPr>
          <a:xfrm>
            <a:off x="1249647" y="2412910"/>
            <a:ext cx="9692700" cy="1325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600"/>
              <a:t>Aucun conflit d’intérêt</a:t>
            </a:r>
            <a:endParaRPr sz="46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12ca16d082c_0_107"/>
          <p:cNvSpPr txBox="1"/>
          <p:nvPr>
            <p:ph type="title"/>
          </p:nvPr>
        </p:nvSpPr>
        <p:spPr>
          <a:xfrm>
            <a:off x="1261872" y="365760"/>
            <a:ext cx="9692700" cy="1325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Bibliographie</a:t>
            </a:r>
            <a:endParaRPr/>
          </a:p>
        </p:txBody>
      </p:sp>
      <p:sp>
        <p:nvSpPr>
          <p:cNvPr id="245" name="Google Shape;245;g12ca16d082c_0_107"/>
          <p:cNvSpPr txBox="1"/>
          <p:nvPr>
            <p:ph idx="1" type="body"/>
          </p:nvPr>
        </p:nvSpPr>
        <p:spPr>
          <a:xfrm>
            <a:off x="1261872" y="1828800"/>
            <a:ext cx="85953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fr-CA" sz="1100">
                <a:solidFill>
                  <a:srgbClr val="212121"/>
                </a:solidFill>
              </a:rPr>
              <a:t>Beck RW, Riddlesworth TD, Ruedy K, et al. Continuous Glucose Monitoring Versus Usual Care in Patients With Type 2 Diabetes Receiving Multiple Daily Insulin Injections: A Randomized Trial. </a:t>
            </a:r>
            <a:r>
              <a:rPr i="1" lang="fr-CA" sz="1100">
                <a:solidFill>
                  <a:srgbClr val="212121"/>
                </a:solidFill>
              </a:rPr>
              <a:t>Ann Intern Med</a:t>
            </a:r>
            <a:r>
              <a:rPr lang="fr-CA" sz="1100">
                <a:solidFill>
                  <a:srgbClr val="212121"/>
                </a:solidFill>
              </a:rPr>
              <a:t>. 2017;167(6):365-374.</a:t>
            </a:r>
            <a:endParaRPr sz="1100"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rgbClr val="212121"/>
              </a:solidFill>
            </a:endParaRPr>
          </a:p>
          <a:p>
            <a:pPr indent="0" lvl="0" marL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100">
                <a:solidFill>
                  <a:srgbClr val="212121"/>
                </a:solidFill>
              </a:rPr>
              <a:t>Lind N, Lindqvist Hansen D, Sætre Rasmussen S, Nørgaard K. Real-time continuous glucose monitoring versus self-monitoring of blood glucose in adults with insulin-treated type 2 diabetes: a protocol for a randomised controlled single-centre trial. </a:t>
            </a:r>
            <a:r>
              <a:rPr i="1" lang="fr-CA" sz="1100">
                <a:solidFill>
                  <a:srgbClr val="212121"/>
                </a:solidFill>
              </a:rPr>
              <a:t>BMJ Open</a:t>
            </a:r>
            <a:r>
              <a:rPr lang="fr-CA" sz="1100">
                <a:solidFill>
                  <a:srgbClr val="212121"/>
                </a:solidFill>
              </a:rPr>
              <a:t>. 2021;11(1):e040648. Published 2021 Jan 15. </a:t>
            </a:r>
            <a:endParaRPr sz="1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100">
                <a:solidFill>
                  <a:srgbClr val="212121"/>
                </a:solidFill>
              </a:rPr>
              <a:t>Martens T, Beck RW, Bailey R, et al. Effect of Continuous Glucose Monitoring on Glycemic Control in Patients With Type 2 Diabetes Treated With Basal Insulin: A Randomized Clinical Trial. </a:t>
            </a:r>
            <a:r>
              <a:rPr i="1" lang="fr-CA" sz="1100">
                <a:solidFill>
                  <a:srgbClr val="212121"/>
                </a:solidFill>
              </a:rPr>
              <a:t>JAMA</a:t>
            </a:r>
            <a:r>
              <a:rPr lang="fr-CA" sz="1100">
                <a:solidFill>
                  <a:srgbClr val="212121"/>
                </a:solidFill>
              </a:rPr>
              <a:t>. 2021;325(22):2262-2272. </a:t>
            </a:r>
            <a:endParaRPr sz="1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100">
                <a:solidFill>
                  <a:srgbClr val="212121"/>
                </a:solidFill>
              </a:rPr>
              <a:t>Ajjan RA, Jackson N, Thomson SA. Reduction in HbA1c using professional flash glucose monitoring in insulin-treated type 2 diabetes patients managed in primary and secondary care settings: A pilot, multicentre, randomised controlled trial. </a:t>
            </a:r>
            <a:r>
              <a:rPr i="1" lang="fr-CA" sz="1100">
                <a:solidFill>
                  <a:srgbClr val="212121"/>
                </a:solidFill>
              </a:rPr>
              <a:t>Diab Vasc Dis Res</a:t>
            </a:r>
            <a:r>
              <a:rPr lang="fr-CA" sz="1100">
                <a:solidFill>
                  <a:srgbClr val="212121"/>
                </a:solidFill>
              </a:rPr>
              <a:t>. 2019;16(4):385-395.</a:t>
            </a:r>
            <a:endParaRPr sz="1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100">
                <a:solidFill>
                  <a:srgbClr val="212121"/>
                </a:solidFill>
              </a:rPr>
              <a:t>Haak T, Hanaire H, Ajjan R, Hermanns N, Riveline JP, Rayman G. Flash Glucose-Sensing Technology as a Replacement for Blood Glucose Monitoring for the Management of Insulin-Treated Type 2 Diabetes: a Multicenter, Open-Label Randomized Controlled Trial. </a:t>
            </a:r>
            <a:r>
              <a:rPr i="1" lang="fr-CA" sz="1100">
                <a:solidFill>
                  <a:srgbClr val="212121"/>
                </a:solidFill>
              </a:rPr>
              <a:t>Diabetes Ther</a:t>
            </a:r>
            <a:r>
              <a:rPr lang="fr-CA" sz="1100">
                <a:solidFill>
                  <a:srgbClr val="212121"/>
                </a:solidFill>
              </a:rPr>
              <a:t>. 2017;8(1):55-73.</a:t>
            </a:r>
            <a:endParaRPr sz="1100">
              <a:solidFill>
                <a:srgbClr val="212121"/>
              </a:solidFill>
            </a:endParaRPr>
          </a:p>
          <a:p>
            <a:pPr indent="0" lvl="0" marL="0" rtl="0" algn="l">
              <a:spcBef>
                <a:spcPts val="1400"/>
              </a:spcBef>
              <a:spcAft>
                <a:spcPts val="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9"/>
          <p:cNvSpPr txBox="1"/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Schoolbook"/>
              <a:buNone/>
            </a:pPr>
            <a:r>
              <a:rPr lang="fr-CA"/>
              <a:t>Remerciements</a:t>
            </a:r>
            <a:endParaRPr/>
          </a:p>
        </p:txBody>
      </p:sp>
      <p:sp>
        <p:nvSpPr>
          <p:cNvPr id="251" name="Google Shape;251;p19"/>
          <p:cNvSpPr txBox="1"/>
          <p:nvPr>
            <p:ph idx="1" type="body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2880" lvl="0" marL="18288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40"/>
              <a:buChar char="•"/>
            </a:pPr>
            <a:r>
              <a:rPr lang="fr-CA"/>
              <a:t>Dr Zheping Hu</a:t>
            </a:r>
            <a:endParaRPr/>
          </a:p>
          <a:p>
            <a:pPr indent="-1828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440"/>
              <a:buChar char="•"/>
            </a:pPr>
            <a:r>
              <a:rPr lang="fr-CA"/>
              <a:t>Dre Sabrina Déry</a:t>
            </a:r>
            <a:endParaRPr/>
          </a:p>
          <a:p>
            <a:pPr indent="-1828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440"/>
              <a:buChar char="•"/>
            </a:pPr>
            <a:r>
              <a:rPr lang="fr-CA"/>
              <a:t>Dre Marie Authier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12cbdc250e0_0_0"/>
          <p:cNvSpPr txBox="1"/>
          <p:nvPr>
            <p:ph type="title"/>
          </p:nvPr>
        </p:nvSpPr>
        <p:spPr>
          <a:xfrm>
            <a:off x="1249647" y="2695835"/>
            <a:ext cx="9692700" cy="1325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Questions?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12f3c40cc0f_0_10"/>
          <p:cNvSpPr txBox="1"/>
          <p:nvPr>
            <p:ph type="title"/>
          </p:nvPr>
        </p:nvSpPr>
        <p:spPr>
          <a:xfrm>
            <a:off x="1261872" y="365760"/>
            <a:ext cx="9692700" cy="1325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Annexe 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12f3c40cc0f_0_14"/>
          <p:cNvSpPr txBox="1"/>
          <p:nvPr>
            <p:ph type="title"/>
          </p:nvPr>
        </p:nvSpPr>
        <p:spPr>
          <a:xfrm>
            <a:off x="1261872" y="365760"/>
            <a:ext cx="9692700" cy="1325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Remboursement Freestyle Libre RAMQ</a:t>
            </a:r>
            <a:endParaRPr/>
          </a:p>
        </p:txBody>
      </p:sp>
      <p:sp>
        <p:nvSpPr>
          <p:cNvPr id="267" name="Google Shape;267;g12f3c40cc0f_0_14"/>
          <p:cNvSpPr txBox="1"/>
          <p:nvPr>
            <p:ph idx="1" type="body"/>
          </p:nvPr>
        </p:nvSpPr>
        <p:spPr>
          <a:xfrm>
            <a:off x="1261872" y="1828800"/>
            <a:ext cx="85953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lang="fr-CA"/>
              <a:t>18 ans et plus avec plus de 2 ans d’expérience de gestion du diabète</a:t>
            </a:r>
            <a:endParaRPr/>
          </a:p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lang="fr-CA"/>
              <a:t>et satisfait au 3 critères suivants :</a:t>
            </a:r>
            <a:endParaRPr/>
          </a:p>
          <a:p>
            <a:pPr indent="-320040" lvl="0" marL="457200" rtl="0" algn="l">
              <a:spcBef>
                <a:spcPts val="1400"/>
              </a:spcBef>
              <a:spcAft>
                <a:spcPts val="0"/>
              </a:spcAft>
              <a:buSzPts val="1440"/>
              <a:buAutoNum type="arabicPeriod"/>
            </a:pPr>
            <a:r>
              <a:rPr lang="fr-CA"/>
              <a:t>suit une thérapie insulinique intensive (au moins 3 injections d’insuline/jour)</a:t>
            </a:r>
            <a:endParaRPr/>
          </a:p>
          <a:p>
            <a:pPr indent="-320040" lvl="0" marL="457200" rtl="0" algn="l">
              <a:spcBef>
                <a:spcPts val="0"/>
              </a:spcBef>
              <a:spcAft>
                <a:spcPts val="0"/>
              </a:spcAft>
              <a:buSzPts val="1440"/>
              <a:buAutoNum type="arabicPeriod"/>
            </a:pPr>
            <a:r>
              <a:rPr lang="fr-CA"/>
              <a:t>à des problèmes d’hypoglycémies fréquents OU graves</a:t>
            </a:r>
            <a:endParaRPr/>
          </a:p>
          <a:p>
            <a:pPr indent="-320040" lvl="0" marL="457200" rtl="0" algn="l">
              <a:spcBef>
                <a:spcPts val="0"/>
              </a:spcBef>
              <a:spcAft>
                <a:spcPts val="0"/>
              </a:spcAft>
              <a:buSzPts val="1440"/>
              <a:buAutoNum type="arabicPeriod"/>
            </a:pPr>
            <a:r>
              <a:rPr lang="fr-CA"/>
              <a:t>nécessite une surveillance glycémique au moins 8 fois par jour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5"/>
          <p:cNvSpPr txBox="1"/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Schoolbook"/>
              <a:buNone/>
            </a:pPr>
            <a:r>
              <a:rPr lang="fr-CA"/>
              <a:t>Réduction HbA1c et temps dans l’intervalle</a:t>
            </a:r>
            <a:endParaRPr/>
          </a:p>
        </p:txBody>
      </p:sp>
      <p:sp>
        <p:nvSpPr>
          <p:cNvPr id="273" name="Google Shape;273;p5"/>
          <p:cNvSpPr txBox="1"/>
          <p:nvPr>
            <p:ph idx="1" type="body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95580" lvl="0" marL="18288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40"/>
              <a:buChar char="•"/>
            </a:pPr>
            <a:r>
              <a:rPr lang="fr-CA" sz="2000"/>
              <a:t>Réduction de HbA1C</a:t>
            </a:r>
            <a:endParaRPr sz="2000"/>
          </a:p>
          <a:p>
            <a:pPr indent="-19558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●"/>
            </a:pPr>
            <a:r>
              <a:rPr lang="fr-CA" sz="1800"/>
              <a:t>Changement de </a:t>
            </a:r>
            <a:r>
              <a:rPr lang="fr-CA" sz="1800"/>
              <a:t>0,5% = cliniquement significatif</a:t>
            </a:r>
            <a:endParaRPr sz="1800"/>
          </a:p>
          <a:p>
            <a:pPr indent="-195580" lvl="1" marL="457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fr-CA" sz="1800"/>
              <a:t>↓10% HbA1c = ↓ 0% risque de rétinopathie et ↓25% risque de progression de néphropathie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195580" lvl="0" marL="182880" rtl="0" algn="l">
              <a:lnSpc>
                <a:spcPct val="95000"/>
              </a:lnSpc>
              <a:spcBef>
                <a:spcPts val="1700"/>
              </a:spcBef>
              <a:spcAft>
                <a:spcPts val="0"/>
              </a:spcAft>
              <a:buSzPts val="1640"/>
              <a:buChar char="•"/>
            </a:pPr>
            <a:r>
              <a:rPr lang="fr-CA" sz="2000"/>
              <a:t>Temps dans l’intervalle cible (3,9 à 10,0 mmol/L)</a:t>
            </a:r>
            <a:endParaRPr sz="2000"/>
          </a:p>
          <a:p>
            <a:pPr indent="-19558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●"/>
            </a:pPr>
            <a:r>
              <a:rPr lang="fr-CA" sz="1800"/>
              <a:t>HbA1c influencée par plusieurs facteurs</a:t>
            </a:r>
            <a:endParaRPr sz="1800"/>
          </a:p>
          <a:p>
            <a:pPr indent="-195580" lvl="1" marL="457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fr-CA" sz="1800"/>
              <a:t>Changement de 5% = cliniquement significatif</a:t>
            </a:r>
            <a:endParaRPr sz="1800"/>
          </a:p>
          <a:p>
            <a:pPr indent="-195580" lvl="1" marL="457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fr-CA" sz="1800"/>
              <a:t>Réduction des complications microvasculaires.</a:t>
            </a:r>
            <a:endParaRPr sz="1800"/>
          </a:p>
          <a:p>
            <a:pPr indent="-91440" lvl="0" marL="182880" rtl="0" algn="l">
              <a:lnSpc>
                <a:spcPct val="95000"/>
              </a:lnSpc>
              <a:spcBef>
                <a:spcPts val="17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6"/>
          <p:cNvSpPr txBox="1"/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Schoolbook"/>
              <a:buNone/>
            </a:pPr>
            <a:r>
              <a:rPr lang="fr-CA"/>
              <a:t>Hypoglycémie et satisfaction</a:t>
            </a:r>
            <a:endParaRPr/>
          </a:p>
        </p:txBody>
      </p:sp>
      <p:sp>
        <p:nvSpPr>
          <p:cNvPr id="279" name="Google Shape;279;p6"/>
          <p:cNvSpPr txBox="1"/>
          <p:nvPr>
            <p:ph idx="1" type="body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08280" lvl="0" marL="18288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40"/>
              <a:buChar char="•"/>
            </a:pPr>
            <a:r>
              <a:rPr lang="fr-CA" sz="2200"/>
              <a:t>Hypoglycémies</a:t>
            </a:r>
            <a:endParaRPr sz="2200"/>
          </a:p>
          <a:p>
            <a:pPr indent="-20828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●"/>
            </a:pPr>
            <a:r>
              <a:rPr lang="fr-CA" sz="2000">
                <a:solidFill>
                  <a:srgbClr val="000000"/>
                </a:solidFill>
              </a:rPr>
              <a:t>La peur des hypoglycémies = manque </a:t>
            </a:r>
            <a:r>
              <a:rPr lang="fr-CA" sz="2000">
                <a:solidFill>
                  <a:srgbClr val="000000"/>
                </a:solidFill>
              </a:rPr>
              <a:t>d'adhérence</a:t>
            </a:r>
            <a:r>
              <a:rPr lang="fr-CA" sz="2000">
                <a:solidFill>
                  <a:srgbClr val="000000"/>
                </a:solidFill>
              </a:rPr>
              <a:t> au traitement du diabète</a:t>
            </a:r>
            <a:endParaRPr sz="2000"/>
          </a:p>
          <a:p>
            <a:pPr indent="-208280" lvl="1" marL="457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●"/>
            </a:pPr>
            <a:r>
              <a:rPr lang="fr-CA" sz="2000">
                <a:solidFill>
                  <a:srgbClr val="000000"/>
                </a:solidFill>
              </a:rPr>
              <a:t>D</a:t>
            </a:r>
            <a:r>
              <a:rPr lang="fr-CA" sz="2000">
                <a:solidFill>
                  <a:srgbClr val="000000"/>
                </a:solidFill>
              </a:rPr>
              <a:t>iminution de la productivité + diminution de la capacité à accomplir les activités quotidienne</a:t>
            </a:r>
            <a:endParaRPr sz="2000"/>
          </a:p>
          <a:p>
            <a:pPr indent="-208280" lvl="1" marL="457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●"/>
            </a:pPr>
            <a:r>
              <a:rPr lang="fr-CA" sz="2000">
                <a:solidFill>
                  <a:srgbClr val="000000"/>
                </a:solidFill>
              </a:rPr>
              <a:t>H</a:t>
            </a:r>
            <a:r>
              <a:rPr lang="fr-CA" sz="2000">
                <a:solidFill>
                  <a:srgbClr val="000000"/>
                </a:solidFill>
              </a:rPr>
              <a:t>ypoglycémies = diminution de la QDV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000000"/>
              </a:solidFill>
            </a:endParaRPr>
          </a:p>
          <a:p>
            <a:pPr indent="-208280" lvl="0" marL="182880" rtl="0" algn="l">
              <a:lnSpc>
                <a:spcPct val="95000"/>
              </a:lnSpc>
              <a:spcBef>
                <a:spcPts val="1700"/>
              </a:spcBef>
              <a:spcAft>
                <a:spcPts val="0"/>
              </a:spcAft>
              <a:buSzPts val="1840"/>
              <a:buChar char="•"/>
            </a:pPr>
            <a:r>
              <a:rPr lang="fr-CA" sz="2200"/>
              <a:t>Satisfaction</a:t>
            </a:r>
            <a:endParaRPr sz="2200"/>
          </a:p>
          <a:p>
            <a:pPr indent="-20828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fr-CA" sz="2000">
                <a:solidFill>
                  <a:schemeClr val="dk1"/>
                </a:solidFill>
              </a:rPr>
              <a:t>DTSQ Diabetes treatment satisfaction questionnaire</a:t>
            </a:r>
            <a:endParaRPr sz="2000">
              <a:solidFill>
                <a:schemeClr val="dk1"/>
              </a:solidFill>
            </a:endParaRPr>
          </a:p>
          <a:p>
            <a:pPr indent="-22098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fr-CA" sz="2000">
                <a:solidFill>
                  <a:schemeClr val="dk1"/>
                </a:solidFill>
              </a:rPr>
              <a:t>CGM satisfaction scale</a:t>
            </a:r>
            <a:endParaRPr sz="2000">
              <a:solidFill>
                <a:schemeClr val="dk1"/>
              </a:solidFill>
            </a:endParaRPr>
          </a:p>
          <a:p>
            <a:pPr indent="-81279" lvl="1" marL="457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-81279" lvl="1" marL="457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"/>
          <p:cNvSpPr txBox="1"/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Schoolbook"/>
              <a:buNone/>
            </a:pPr>
            <a:r>
              <a:rPr lang="fr-CA"/>
              <a:t>Plan de la présentation</a:t>
            </a:r>
            <a:endParaRPr/>
          </a:p>
        </p:txBody>
      </p:sp>
      <p:sp>
        <p:nvSpPr>
          <p:cNvPr id="114" name="Google Shape;114;p2"/>
          <p:cNvSpPr txBox="1"/>
          <p:nvPr>
            <p:ph idx="1" type="body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8280" lvl="0" marL="18288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40"/>
              <a:buChar char="•"/>
            </a:pPr>
            <a:r>
              <a:rPr lang="fr-CA" sz="2200"/>
              <a:t>Introduction</a:t>
            </a:r>
            <a:endParaRPr sz="2200"/>
          </a:p>
          <a:p>
            <a:pPr indent="-2082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840"/>
              <a:buChar char="•"/>
            </a:pPr>
            <a:r>
              <a:rPr lang="fr-CA" sz="2200"/>
              <a:t>Question de recherche - PICO</a:t>
            </a:r>
            <a:endParaRPr sz="2200"/>
          </a:p>
          <a:p>
            <a:pPr indent="-2082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840"/>
              <a:buChar char="•"/>
            </a:pPr>
            <a:r>
              <a:rPr lang="fr-CA" sz="2200"/>
              <a:t>Méthodologie</a:t>
            </a:r>
            <a:endParaRPr sz="2200"/>
          </a:p>
          <a:p>
            <a:pPr indent="-2082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840"/>
              <a:buChar char="•"/>
            </a:pPr>
            <a:r>
              <a:rPr lang="fr-CA" sz="2200"/>
              <a:t>Présentation des études</a:t>
            </a:r>
            <a:endParaRPr sz="2200"/>
          </a:p>
          <a:p>
            <a:pPr indent="-2082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840"/>
              <a:buChar char="•"/>
            </a:pPr>
            <a:r>
              <a:rPr lang="fr-CA" sz="2200"/>
              <a:t>Résultats</a:t>
            </a:r>
            <a:endParaRPr sz="2200"/>
          </a:p>
          <a:p>
            <a:pPr indent="-2082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840"/>
              <a:buChar char="•"/>
            </a:pPr>
            <a:r>
              <a:rPr lang="fr-CA" sz="2200"/>
              <a:t>Discussion </a:t>
            </a:r>
            <a:endParaRPr sz="2200"/>
          </a:p>
          <a:p>
            <a:pPr indent="-2082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840"/>
              <a:buChar char="•"/>
            </a:pPr>
            <a:r>
              <a:rPr lang="fr-CA" sz="2200"/>
              <a:t>Conclusion</a:t>
            </a:r>
            <a:endParaRPr sz="2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"/>
          <p:cNvSpPr txBox="1"/>
          <p:nvPr>
            <p:ph type="title"/>
          </p:nvPr>
        </p:nvSpPr>
        <p:spPr>
          <a:xfrm>
            <a:off x="718874" y="677863"/>
            <a:ext cx="4534047" cy="13255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entury Schoolbook"/>
              <a:buNone/>
            </a:pPr>
            <a:r>
              <a:rPr lang="fr-CA" sz="3700"/>
              <a:t>Capteurs de glycémie en continu (CGC)</a:t>
            </a:r>
            <a:endParaRPr/>
          </a:p>
        </p:txBody>
      </p:sp>
      <p:sp>
        <p:nvSpPr>
          <p:cNvPr id="120" name="Google Shape;120;p3"/>
          <p:cNvSpPr txBox="1"/>
          <p:nvPr>
            <p:ph idx="1" type="body"/>
          </p:nvPr>
        </p:nvSpPr>
        <p:spPr>
          <a:xfrm>
            <a:off x="719025" y="2190476"/>
            <a:ext cx="4533900" cy="351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-2082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840"/>
              <a:buChar char="•"/>
            </a:pPr>
            <a:r>
              <a:rPr lang="fr-CA" sz="2200"/>
              <a:t>Indique tendance glycémie </a:t>
            </a:r>
            <a:endParaRPr sz="2200"/>
          </a:p>
          <a:p>
            <a:pPr indent="-2082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840"/>
              <a:buChar char="•"/>
            </a:pPr>
            <a:r>
              <a:rPr lang="fr-CA" sz="2200"/>
              <a:t>Largement utilisé + efficace chez type 1</a:t>
            </a:r>
            <a:endParaRPr sz="2200"/>
          </a:p>
          <a:p>
            <a:pPr indent="-2082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840"/>
              <a:buChar char="•"/>
            </a:pPr>
            <a:r>
              <a:rPr lang="fr-CA" sz="2200"/>
              <a:t>Dexcom VS Freestyle Libre?</a:t>
            </a:r>
            <a:endParaRPr sz="2200"/>
          </a:p>
        </p:txBody>
      </p:sp>
      <p:pic>
        <p:nvPicPr>
          <p:cNvPr descr="Quelle technologie pour le suivi de la glycémie ? | Avantages" id="121" name="Google Shape;121;p3"/>
          <p:cNvPicPr preferRelativeResize="0"/>
          <p:nvPr/>
        </p:nvPicPr>
        <p:blipFill rotWithShape="1">
          <a:blip r:embed="rId3">
            <a:alphaModFix/>
          </a:blip>
          <a:srcRect b="-1" l="0" r="26485" t="0"/>
          <a:stretch/>
        </p:blipFill>
        <p:spPr>
          <a:xfrm>
            <a:off x="5633157" y="1063698"/>
            <a:ext cx="5209989" cy="47306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"/>
          <p:cNvSpPr txBox="1"/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Schoolbook"/>
              <a:buNone/>
            </a:pPr>
            <a:r>
              <a:rPr lang="fr-CA"/>
              <a:t>Question de recherche - PICO</a:t>
            </a:r>
            <a:endParaRPr/>
          </a:p>
        </p:txBody>
      </p:sp>
      <p:sp>
        <p:nvSpPr>
          <p:cNvPr id="127" name="Google Shape;127;p4"/>
          <p:cNvSpPr txBox="1"/>
          <p:nvPr>
            <p:ph idx="1" type="body"/>
          </p:nvPr>
        </p:nvSpPr>
        <p:spPr>
          <a:xfrm>
            <a:off x="1261872" y="1790750"/>
            <a:ext cx="85953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95580" lvl="0" marL="18288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40"/>
              <a:buChar char="•"/>
            </a:pPr>
            <a:r>
              <a:rPr lang="fr-CA" sz="2000"/>
              <a:t>Y a-t-il avantage à utiliser les CGC chez les diabétiques de types 2 ?</a:t>
            </a:r>
            <a:endParaRPr sz="2000"/>
          </a:p>
          <a:p>
            <a:pPr indent="-1955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640"/>
              <a:buChar char="•"/>
            </a:pPr>
            <a:r>
              <a:rPr lang="fr-CA" sz="2000"/>
              <a:t>P : Adultes diabétiques de type 2 insulino dépendants</a:t>
            </a:r>
            <a:endParaRPr sz="2000"/>
          </a:p>
          <a:p>
            <a:pPr indent="-1955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640"/>
              <a:buChar char="•"/>
            </a:pPr>
            <a:r>
              <a:rPr lang="fr-CA" sz="2000"/>
              <a:t>I : Capteur de glycémie en continu</a:t>
            </a:r>
            <a:endParaRPr sz="2000"/>
          </a:p>
          <a:p>
            <a:pPr indent="-1955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640"/>
              <a:buChar char="•"/>
            </a:pPr>
            <a:r>
              <a:rPr lang="fr-CA" sz="2000"/>
              <a:t>C : glycémie capillaire</a:t>
            </a:r>
            <a:endParaRPr sz="2000"/>
          </a:p>
          <a:p>
            <a:pPr indent="-1955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640"/>
              <a:buChar char="•"/>
            </a:pPr>
            <a:r>
              <a:rPr lang="fr-CA" sz="2000"/>
              <a:t>O : réduction de l’hémoglobine glyquée, temps dans intervalle glycémique cible, réduction des hypoglycémies et satisfaction.</a:t>
            </a:r>
            <a:endParaRPr sz="2000"/>
          </a:p>
          <a:p>
            <a:pPr indent="-1955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640"/>
              <a:buChar char="•"/>
            </a:pPr>
            <a:r>
              <a:rPr lang="fr-CA" sz="2000"/>
              <a:t>T : Durée minimale de 3 mois</a:t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"/>
          <p:cNvSpPr txBox="1"/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Schoolbook"/>
              <a:buNone/>
            </a:pPr>
            <a:r>
              <a:rPr lang="fr-CA"/>
              <a:t>Question de recherche</a:t>
            </a:r>
            <a:endParaRPr/>
          </a:p>
        </p:txBody>
      </p:sp>
      <p:sp>
        <p:nvSpPr>
          <p:cNvPr id="133" name="Google Shape;133;p8"/>
          <p:cNvSpPr txBox="1"/>
          <p:nvPr>
            <p:ph idx="1" type="body"/>
          </p:nvPr>
        </p:nvSpPr>
        <p:spPr>
          <a:xfrm>
            <a:off x="1337437" y="2849879"/>
            <a:ext cx="448056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2880" lvl="0" marL="18288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40"/>
              <a:buChar char="•"/>
            </a:pPr>
            <a:r>
              <a:rPr lang="fr-CA"/>
              <a:t>Adulte 18 ans et +</a:t>
            </a:r>
            <a:endParaRPr/>
          </a:p>
          <a:p>
            <a:pPr indent="-1828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440"/>
              <a:buChar char="•"/>
            </a:pPr>
            <a:r>
              <a:rPr lang="fr-CA"/>
              <a:t>Dx diabète type 2 </a:t>
            </a:r>
            <a:endParaRPr/>
          </a:p>
          <a:p>
            <a:pPr indent="-1828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440"/>
              <a:buChar char="•"/>
            </a:pPr>
            <a:r>
              <a:rPr lang="fr-CA"/>
              <a:t>Insulinothérapie</a:t>
            </a:r>
            <a:endParaRPr/>
          </a:p>
          <a:p>
            <a:pPr indent="-1828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440"/>
              <a:buChar char="•"/>
            </a:pPr>
            <a:r>
              <a:rPr lang="fr-CA"/>
              <a:t>Ambulatoire </a:t>
            </a:r>
            <a:endParaRPr/>
          </a:p>
          <a:p>
            <a:pPr indent="-1828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440"/>
              <a:buChar char="•"/>
            </a:pPr>
            <a:r>
              <a:rPr lang="fr-CA"/>
              <a:t>Français et Anglais</a:t>
            </a:r>
            <a:endParaRPr/>
          </a:p>
          <a:p>
            <a:pPr indent="-1828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440"/>
              <a:buChar char="•"/>
            </a:pPr>
            <a:r>
              <a:rPr lang="fr-CA"/>
              <a:t>Intervention : CGC</a:t>
            </a:r>
            <a:endParaRPr/>
          </a:p>
          <a:p>
            <a:pPr indent="-1828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440"/>
              <a:buChar char="•"/>
            </a:pPr>
            <a:r>
              <a:rPr lang="fr-CA"/>
              <a:t>Contrôle : glycémie capillaire (GC)</a:t>
            </a:r>
            <a:endParaRPr/>
          </a:p>
          <a:p>
            <a:pPr indent="-9144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  <p:sp>
        <p:nvSpPr>
          <p:cNvPr id="134" name="Google Shape;134;p8"/>
          <p:cNvSpPr txBox="1"/>
          <p:nvPr>
            <p:ph idx="2" type="body"/>
          </p:nvPr>
        </p:nvSpPr>
        <p:spPr>
          <a:xfrm>
            <a:off x="6193155" y="2849879"/>
            <a:ext cx="448056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2880" lvl="0" marL="18288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40"/>
              <a:buChar char="•"/>
            </a:pPr>
            <a:r>
              <a:rPr lang="fr-CA"/>
              <a:t>Diabète de type 1</a:t>
            </a:r>
            <a:endParaRPr/>
          </a:p>
          <a:p>
            <a:pPr indent="-1828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440"/>
              <a:buChar char="•"/>
            </a:pPr>
            <a:r>
              <a:rPr lang="fr-CA"/>
              <a:t>Grossesse</a:t>
            </a:r>
            <a:endParaRPr/>
          </a:p>
          <a:p>
            <a:pPr indent="-1828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440"/>
              <a:buChar char="•"/>
            </a:pPr>
            <a:r>
              <a:rPr lang="fr-CA"/>
              <a:t>Contre-indication à l’utilisation des CGC</a:t>
            </a:r>
            <a:endParaRPr/>
          </a:p>
          <a:p>
            <a:pPr indent="-1828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440"/>
              <a:buChar char="•"/>
            </a:pPr>
            <a:r>
              <a:rPr lang="fr-CA"/>
              <a:t>Études moins de 3 mois</a:t>
            </a:r>
            <a:endParaRPr/>
          </a:p>
          <a:p>
            <a:pPr indent="-1828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440"/>
              <a:buChar char="•"/>
            </a:pPr>
            <a:r>
              <a:rPr lang="fr-CA"/>
              <a:t>Études prospectives et rétrospectives</a:t>
            </a:r>
            <a:endParaRPr/>
          </a:p>
        </p:txBody>
      </p:sp>
      <p:sp>
        <p:nvSpPr>
          <p:cNvPr id="135" name="Google Shape;135;p8"/>
          <p:cNvSpPr txBox="1"/>
          <p:nvPr>
            <p:ph idx="4294967295" type="body"/>
          </p:nvPr>
        </p:nvSpPr>
        <p:spPr>
          <a:xfrm>
            <a:off x="6096000" y="2118042"/>
            <a:ext cx="4479925" cy="731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b="1" lang="fr-CA" u="sng"/>
              <a:t>Exclusions</a:t>
            </a:r>
            <a:endParaRPr/>
          </a:p>
        </p:txBody>
      </p:sp>
      <p:sp>
        <p:nvSpPr>
          <p:cNvPr id="136" name="Google Shape;136;p8"/>
          <p:cNvSpPr txBox="1"/>
          <p:nvPr>
            <p:ph idx="4294967295" type="body"/>
          </p:nvPr>
        </p:nvSpPr>
        <p:spPr>
          <a:xfrm>
            <a:off x="1338072" y="2118042"/>
            <a:ext cx="4479925" cy="731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b="1" lang="fr-CA" u="sng"/>
              <a:t>Inclusions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"/>
          <p:cNvSpPr txBox="1"/>
          <p:nvPr>
            <p:ph type="title"/>
          </p:nvPr>
        </p:nvSpPr>
        <p:spPr>
          <a:xfrm>
            <a:off x="643831" y="640080"/>
            <a:ext cx="3690425" cy="13633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entury Schoolbook"/>
              <a:buNone/>
            </a:pPr>
            <a:r>
              <a:rPr lang="fr-CA" sz="3200"/>
              <a:t>Méthodologie</a:t>
            </a:r>
            <a:endParaRPr/>
          </a:p>
        </p:txBody>
      </p:sp>
      <p:sp>
        <p:nvSpPr>
          <p:cNvPr id="142" name="Google Shape;142;p9"/>
          <p:cNvSpPr txBox="1"/>
          <p:nvPr>
            <p:ph idx="1" type="body"/>
          </p:nvPr>
        </p:nvSpPr>
        <p:spPr>
          <a:xfrm>
            <a:off x="643831" y="2325157"/>
            <a:ext cx="3690425" cy="38549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rPr lang="fr-CA" sz="1600"/>
              <a:t>1. Recherche Pubmed MesH :</a:t>
            </a:r>
            <a:endParaRPr/>
          </a:p>
          <a:p>
            <a:pPr indent="-18288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●"/>
            </a:pPr>
            <a:r>
              <a:rPr lang="fr-CA">
                <a:latin typeface="Calibri"/>
                <a:ea typeface="Calibri"/>
                <a:cs typeface="Calibri"/>
                <a:sym typeface="Calibri"/>
              </a:rPr>
              <a:t>"Blood Glucose Self-Monitoring"[Mesh] AND "Diabetes Mellitus, Type 2"[Mesh] AND ("flash"[TIAB] OR "continuous"[TIAB])</a:t>
            </a:r>
            <a:endParaRPr/>
          </a:p>
          <a:p>
            <a:pPr indent="-182880" lvl="1" marL="457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●"/>
            </a:pPr>
            <a:r>
              <a:rPr lang="fr-CA">
                <a:latin typeface="Calibri"/>
                <a:ea typeface="Calibri"/>
                <a:cs typeface="Calibri"/>
                <a:sym typeface="Calibri"/>
              </a:rPr>
              <a:t>629 articles</a:t>
            </a:r>
            <a:endParaRPr sz="1600"/>
          </a:p>
          <a:p>
            <a:pPr indent="0" lvl="0" marL="0" rtl="0" algn="l">
              <a:lnSpc>
                <a:spcPct val="95000"/>
              </a:lnSpc>
              <a:spcBef>
                <a:spcPts val="1700"/>
              </a:spcBef>
              <a:spcAft>
                <a:spcPts val="0"/>
              </a:spcAft>
              <a:buSzPts val="1280"/>
              <a:buNone/>
            </a:pPr>
            <a:r>
              <a:rPr lang="fr-CA" sz="1600"/>
              <a:t>2. Recherche manuelle : </a:t>
            </a:r>
            <a:endParaRPr/>
          </a:p>
          <a:p>
            <a:pPr indent="-18288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●"/>
            </a:pPr>
            <a:r>
              <a:rPr lang="fr-CA"/>
              <a:t>1 article</a:t>
            </a:r>
            <a:endParaRPr/>
          </a:p>
          <a:p>
            <a:pPr indent="-81279" lvl="1" marL="457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81279" lvl="1" marL="457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101599" lvl="0" marL="182880" rtl="0" algn="l">
              <a:lnSpc>
                <a:spcPct val="95000"/>
              </a:lnSpc>
              <a:spcBef>
                <a:spcPts val="1700"/>
              </a:spcBef>
              <a:spcAft>
                <a:spcPts val="0"/>
              </a:spcAft>
              <a:buSzPts val="1280"/>
              <a:buNone/>
            </a:pPr>
            <a:r>
              <a:t/>
            </a:r>
            <a:endParaRPr sz="1600"/>
          </a:p>
        </p:txBody>
      </p:sp>
      <p:pic>
        <p:nvPicPr>
          <p:cNvPr id="143" name="Google Shape;1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15310" y="640080"/>
            <a:ext cx="4833707" cy="55881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0"/>
          <p:cNvSpPr txBox="1"/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Schoolbook"/>
              <a:buNone/>
            </a:pPr>
            <a:r>
              <a:rPr lang="fr-CA"/>
              <a:t>Études retenues </a:t>
            </a:r>
            <a:endParaRPr/>
          </a:p>
        </p:txBody>
      </p:sp>
      <p:sp>
        <p:nvSpPr>
          <p:cNvPr id="149" name="Google Shape;149;p10"/>
          <p:cNvSpPr txBox="1"/>
          <p:nvPr>
            <p:ph idx="1" type="body"/>
          </p:nvPr>
        </p:nvSpPr>
        <p:spPr>
          <a:xfrm>
            <a:off x="1261872" y="1828800"/>
            <a:ext cx="8595360" cy="453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79999"/>
              <a:buAutoNum type="arabicPeriod"/>
            </a:pPr>
            <a:r>
              <a:rPr b="0" i="0" lang="fr-CA">
                <a:solidFill>
                  <a:srgbClr val="212121"/>
                </a:solidFill>
                <a:latin typeface="Arial"/>
                <a:ea typeface="Arial"/>
                <a:cs typeface="Arial"/>
                <a:sym typeface="Arial"/>
              </a:rPr>
              <a:t>Lind N, Lindqvist Hansen D, Sætre Rasmussen S, Nørgaard K</a:t>
            </a:r>
            <a:r>
              <a:rPr b="1" i="0" lang="fr-CA">
                <a:solidFill>
                  <a:srgbClr val="212121"/>
                </a:solidFill>
                <a:latin typeface="Arial"/>
                <a:ea typeface="Arial"/>
                <a:cs typeface="Arial"/>
                <a:sym typeface="Arial"/>
              </a:rPr>
              <a:t>. Real-time continuous glucose monitoring versus self-monitoring of blood glucose in adults with insulin-treated type 2 diabetes: a protocol for a randomised controlled single-centre trial.</a:t>
            </a:r>
            <a:r>
              <a:rPr b="0" i="0" lang="fr-CA">
                <a:solidFill>
                  <a:srgbClr val="21212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b="0" i="1" lang="fr-CA">
                <a:solidFill>
                  <a:srgbClr val="212121"/>
                </a:solidFill>
                <a:latin typeface="Arial"/>
                <a:ea typeface="Arial"/>
                <a:cs typeface="Arial"/>
                <a:sym typeface="Arial"/>
              </a:rPr>
              <a:t>BMJ Open</a:t>
            </a:r>
            <a:r>
              <a:rPr b="0" i="0" lang="fr-CA">
                <a:solidFill>
                  <a:srgbClr val="212121"/>
                </a:solidFill>
                <a:latin typeface="Arial"/>
                <a:ea typeface="Arial"/>
                <a:cs typeface="Arial"/>
                <a:sym typeface="Arial"/>
              </a:rPr>
              <a:t>. 2021;11(1):e040648. Published 2021 Jan 15. </a:t>
            </a:r>
            <a:endParaRPr/>
          </a:p>
          <a:p>
            <a:pPr indent="-342900" lvl="0" marL="34290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ct val="79999"/>
              <a:buAutoNum type="arabicPeriod"/>
            </a:pPr>
            <a:r>
              <a:rPr b="0" i="0" lang="fr-CA">
                <a:solidFill>
                  <a:srgbClr val="212121"/>
                </a:solidFill>
                <a:latin typeface="Arial"/>
                <a:ea typeface="Arial"/>
                <a:cs typeface="Arial"/>
                <a:sym typeface="Arial"/>
              </a:rPr>
              <a:t>Martens T, Beck RW, Bailey R, et al. </a:t>
            </a:r>
            <a:r>
              <a:rPr b="1" i="0" lang="fr-CA">
                <a:solidFill>
                  <a:srgbClr val="212121"/>
                </a:solidFill>
                <a:latin typeface="Arial"/>
                <a:ea typeface="Arial"/>
                <a:cs typeface="Arial"/>
                <a:sym typeface="Arial"/>
              </a:rPr>
              <a:t>Effect of Continuous Glucose Monitoring on Glycemic Control in Patients With Type 2 Diabetes Treated With Basal Insulin: A Randomized Clinical Trial. </a:t>
            </a:r>
            <a:r>
              <a:rPr b="0" i="1" lang="fr-CA">
                <a:solidFill>
                  <a:srgbClr val="212121"/>
                </a:solidFill>
                <a:latin typeface="Arial"/>
                <a:ea typeface="Arial"/>
                <a:cs typeface="Arial"/>
                <a:sym typeface="Arial"/>
              </a:rPr>
              <a:t>JAMA</a:t>
            </a:r>
            <a:r>
              <a:rPr b="0" i="0" lang="fr-CA">
                <a:solidFill>
                  <a:srgbClr val="212121"/>
                </a:solidFill>
                <a:latin typeface="Arial"/>
                <a:ea typeface="Arial"/>
                <a:cs typeface="Arial"/>
                <a:sym typeface="Arial"/>
              </a:rPr>
              <a:t>. 2021;325(22):2262-2272. </a:t>
            </a:r>
            <a:endParaRPr/>
          </a:p>
          <a:p>
            <a:pPr indent="-342900" lvl="0" marL="34290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ct val="79999"/>
              <a:buAutoNum type="arabicPeriod"/>
            </a:pPr>
            <a:r>
              <a:rPr b="0" i="0" lang="fr-CA">
                <a:solidFill>
                  <a:srgbClr val="212121"/>
                </a:solidFill>
                <a:latin typeface="Arial"/>
                <a:ea typeface="Arial"/>
                <a:cs typeface="Arial"/>
                <a:sym typeface="Arial"/>
              </a:rPr>
              <a:t>Ajjan RA, Jackson N, Thomson SA</a:t>
            </a:r>
            <a:r>
              <a:rPr b="1" i="0" lang="fr-CA">
                <a:solidFill>
                  <a:srgbClr val="212121"/>
                </a:solidFill>
                <a:latin typeface="Arial"/>
                <a:ea typeface="Arial"/>
                <a:cs typeface="Arial"/>
                <a:sym typeface="Arial"/>
              </a:rPr>
              <a:t>. Reduction in HbA1c using professional flash glucose monitoring in insulin-treated type 2 diabetes patients managed in primary and secondary care settings: A pilot, multicentre, randomised controlled trial. </a:t>
            </a:r>
            <a:r>
              <a:rPr b="0" i="1" lang="fr-CA">
                <a:solidFill>
                  <a:srgbClr val="212121"/>
                </a:solidFill>
                <a:latin typeface="Arial"/>
                <a:ea typeface="Arial"/>
                <a:cs typeface="Arial"/>
                <a:sym typeface="Arial"/>
              </a:rPr>
              <a:t>Diab Vasc Dis Res</a:t>
            </a:r>
            <a:r>
              <a:rPr b="0" i="0" lang="fr-CA">
                <a:solidFill>
                  <a:srgbClr val="212121"/>
                </a:solidFill>
                <a:latin typeface="Arial"/>
                <a:ea typeface="Arial"/>
                <a:cs typeface="Arial"/>
                <a:sym typeface="Arial"/>
              </a:rPr>
              <a:t>. 2019;16(4):385-395.</a:t>
            </a:r>
            <a:endParaRPr>
              <a:solidFill>
                <a:srgbClr val="21212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ct val="79999"/>
              <a:buAutoNum type="arabicPeriod"/>
            </a:pPr>
            <a:r>
              <a:rPr b="0" i="0" lang="fr-CA">
                <a:solidFill>
                  <a:srgbClr val="212121"/>
                </a:solidFill>
                <a:latin typeface="Arial"/>
                <a:ea typeface="Arial"/>
                <a:cs typeface="Arial"/>
                <a:sym typeface="Arial"/>
              </a:rPr>
              <a:t>Beck RW, Riddlesworth TD, Ruedy K, et al. </a:t>
            </a:r>
            <a:r>
              <a:rPr b="1" i="0" lang="fr-CA">
                <a:solidFill>
                  <a:srgbClr val="212121"/>
                </a:solidFill>
                <a:latin typeface="Arial"/>
                <a:ea typeface="Arial"/>
                <a:cs typeface="Arial"/>
                <a:sym typeface="Arial"/>
              </a:rPr>
              <a:t>Continuous Glucose Monitoring Versus Usual Care in Patients With Type 2 Diabetes Receiving Multiple Daily Insulin Injections: A Randomized Trial. </a:t>
            </a:r>
            <a:r>
              <a:rPr b="0" i="1" lang="fr-CA">
                <a:solidFill>
                  <a:srgbClr val="212121"/>
                </a:solidFill>
                <a:latin typeface="Arial"/>
                <a:ea typeface="Arial"/>
                <a:cs typeface="Arial"/>
                <a:sym typeface="Arial"/>
              </a:rPr>
              <a:t>Ann Intern Med</a:t>
            </a:r>
            <a:r>
              <a:rPr b="0" i="0" lang="fr-CA">
                <a:solidFill>
                  <a:srgbClr val="212121"/>
                </a:solidFill>
                <a:latin typeface="Arial"/>
                <a:ea typeface="Arial"/>
                <a:cs typeface="Arial"/>
                <a:sym typeface="Arial"/>
              </a:rPr>
              <a:t>. 2017;167(6):365-374.</a:t>
            </a:r>
            <a:endParaRPr/>
          </a:p>
          <a:p>
            <a:pPr indent="-342900" lvl="0" marL="34290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ct val="79999"/>
              <a:buAutoNum type="arabicPeriod"/>
            </a:pPr>
            <a:r>
              <a:rPr b="0" i="0" lang="fr-CA">
                <a:solidFill>
                  <a:srgbClr val="212121"/>
                </a:solidFill>
                <a:latin typeface="Arial"/>
                <a:ea typeface="Arial"/>
                <a:cs typeface="Arial"/>
                <a:sym typeface="Arial"/>
              </a:rPr>
              <a:t>Haak T, Hanaire H, Ajjan R, Hermanns N, Riveline JP, Rayman G. </a:t>
            </a:r>
            <a:r>
              <a:rPr b="1" i="0" lang="fr-CA">
                <a:solidFill>
                  <a:srgbClr val="212121"/>
                </a:solidFill>
                <a:latin typeface="Arial"/>
                <a:ea typeface="Arial"/>
                <a:cs typeface="Arial"/>
                <a:sym typeface="Arial"/>
              </a:rPr>
              <a:t>Flash Glucose-Sensing Technology as a Replacement for Blood Glucose Monitoring for the Management of Insulin-Treated Type 2 Diabetes: a Multicenter, Open-Label Randomized Controlled Trial. </a:t>
            </a:r>
            <a:r>
              <a:rPr b="0" i="1" lang="fr-CA">
                <a:solidFill>
                  <a:srgbClr val="212121"/>
                </a:solidFill>
                <a:latin typeface="Arial"/>
                <a:ea typeface="Arial"/>
                <a:cs typeface="Arial"/>
                <a:sym typeface="Arial"/>
              </a:rPr>
              <a:t>Diabetes Ther</a:t>
            </a:r>
            <a:r>
              <a:rPr b="0" i="0" lang="fr-CA">
                <a:solidFill>
                  <a:srgbClr val="212121"/>
                </a:solidFill>
                <a:latin typeface="Arial"/>
                <a:ea typeface="Arial"/>
                <a:cs typeface="Arial"/>
                <a:sym typeface="Arial"/>
              </a:rPr>
              <a:t>. 2017;8(1):55-73.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1"/>
          <p:cNvSpPr/>
          <p:nvPr/>
        </p:nvSpPr>
        <p:spPr>
          <a:xfrm>
            <a:off x="1" y="0"/>
            <a:ext cx="405541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55" name="Google Shape;155;p11"/>
          <p:cNvSpPr txBox="1"/>
          <p:nvPr>
            <p:ph type="title"/>
          </p:nvPr>
        </p:nvSpPr>
        <p:spPr>
          <a:xfrm>
            <a:off x="566049" y="836025"/>
            <a:ext cx="3159900" cy="518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300"/>
              <a:buFont typeface="Century Schoolbook"/>
              <a:buNone/>
            </a:pPr>
            <a:r>
              <a:rPr lang="fr-CA" sz="3300">
                <a:solidFill>
                  <a:srgbClr val="FFFFFF"/>
                </a:solidFill>
              </a:rPr>
              <a:t>Méthodologie des études </a:t>
            </a:r>
            <a:endParaRPr/>
          </a:p>
        </p:txBody>
      </p:sp>
      <p:sp>
        <p:nvSpPr>
          <p:cNvPr id="156" name="Google Shape;156;p11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4343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1"/>
          <p:cNvSpPr/>
          <p:nvPr/>
        </p:nvSpPr>
        <p:spPr>
          <a:xfrm>
            <a:off x="4645025" y="1795463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graphicFrame>
        <p:nvGraphicFramePr>
          <p:cNvPr id="158" name="Google Shape;158;p11"/>
          <p:cNvGraphicFramePr/>
          <p:nvPr/>
        </p:nvGraphicFramePr>
        <p:xfrm>
          <a:off x="4717088" y="10625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{CABEF306-83D6-4E11-A262-BB6C736D77D7}</a:tableStyleId>
              </a:tblPr>
              <a:tblGrid>
                <a:gridCol w="1168350"/>
                <a:gridCol w="1182325"/>
                <a:gridCol w="837600"/>
                <a:gridCol w="1050100"/>
                <a:gridCol w="801050"/>
                <a:gridCol w="955100"/>
              </a:tblGrid>
              <a:tr h="6194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CA" sz="1200"/>
                        <a:t>Études</a:t>
                      </a:r>
                      <a:endParaRPr b="1"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CA" sz="1200"/>
                        <a:t>Pays</a:t>
                      </a:r>
                      <a:endParaRPr b="1"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CA" sz="1200"/>
                        <a:t>Design</a:t>
                      </a:r>
                      <a:endParaRPr b="1"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CA" sz="1200"/>
                        <a:t>Puissance</a:t>
                      </a:r>
                      <a:endParaRPr b="1"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CA" sz="1200"/>
                        <a:t>Analyse</a:t>
                      </a:r>
                      <a:endParaRPr b="1"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CA" sz="1200"/>
                        <a:t>Durée</a:t>
                      </a:r>
                      <a:endParaRPr b="1"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57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Martens, 2021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États-Unis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ÉCR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Calculée, atteint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PP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8 mois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194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Lind, 2021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Danemark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ÉCR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Calculée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ITT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12 mois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57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Ajjan, 2019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Royaume-Unis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ÉCR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Calculée, atteint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PP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7 mois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57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Beck, 2017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États-Unis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ÉCR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Calculée, atteint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ITT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6 mois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57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Haak, 2017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Allemagne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ÉCR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Calculée, atteint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ITT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200"/>
                        <a:t>6 mois</a:t>
                      </a:r>
                      <a:endParaRPr sz="12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59" name="Google Shape;159;p11"/>
          <p:cNvSpPr txBox="1"/>
          <p:nvPr/>
        </p:nvSpPr>
        <p:spPr>
          <a:xfrm>
            <a:off x="4645025" y="662325"/>
            <a:ext cx="257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Vue">
  <a:themeElements>
    <a:clrScheme name="Vue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Vue">
  <a:themeElements>
    <a:clrScheme name="Vue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2022-05-15T14:01:51Z</dcterms:created>
  <dc:creator>Judith Leroux</dc:creator>
</cp:coreProperties>
</file>