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  <p:sldMasterId id="2147483750" r:id="rId2"/>
  </p:sldMasterIdLst>
  <p:notesMasterIdLst>
    <p:notesMasterId r:id="rId32"/>
  </p:notesMasterIdLst>
  <p:sldIdLst>
    <p:sldId id="256" r:id="rId3"/>
    <p:sldId id="269" r:id="rId4"/>
    <p:sldId id="270" r:id="rId5"/>
    <p:sldId id="257" r:id="rId6"/>
    <p:sldId id="271" r:id="rId7"/>
    <p:sldId id="258" r:id="rId8"/>
    <p:sldId id="268" r:id="rId9"/>
    <p:sldId id="285" r:id="rId10"/>
    <p:sldId id="286" r:id="rId11"/>
    <p:sldId id="296" r:id="rId12"/>
    <p:sldId id="297" r:id="rId13"/>
    <p:sldId id="298" r:id="rId14"/>
    <p:sldId id="275" r:id="rId15"/>
    <p:sldId id="299" r:id="rId16"/>
    <p:sldId id="300" r:id="rId17"/>
    <p:sldId id="302" r:id="rId18"/>
    <p:sldId id="276" r:id="rId19"/>
    <p:sldId id="284" r:id="rId20"/>
    <p:sldId id="290" r:id="rId21"/>
    <p:sldId id="289" r:id="rId22"/>
    <p:sldId id="292" r:id="rId23"/>
    <p:sldId id="293" r:id="rId24"/>
    <p:sldId id="265" r:id="rId25"/>
    <p:sldId id="278" r:id="rId26"/>
    <p:sldId id="277" r:id="rId27"/>
    <p:sldId id="280" r:id="rId28"/>
    <p:sldId id="281" r:id="rId29"/>
    <p:sldId id="267" r:id="rId30"/>
    <p:sldId id="288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vington Maxime" initials="HM" lastIdx="2" clrIdx="0">
    <p:extLst>
      <p:ext uri="{19B8F6BF-5375-455C-9EA6-DF929625EA0E}">
        <p15:presenceInfo xmlns:p15="http://schemas.microsoft.com/office/powerpoint/2012/main" userId="Hovington Maxim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Style moyen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4885" autoAdjust="0"/>
  </p:normalViewPr>
  <p:slideViewPr>
    <p:cSldViewPr snapToGrid="0">
      <p:cViewPr varScale="1">
        <p:scale>
          <a:sx n="56" d="100"/>
          <a:sy n="56" d="100"/>
        </p:scale>
        <p:origin x="1068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F504C4-6621-4D9D-B3C6-25F38055298A}" type="datetimeFigureOut">
              <a:rPr lang="en-CA" smtClean="0"/>
              <a:t>2022-05-25</a:t>
            </a:fld>
            <a:endParaRPr lang="en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C1F5CA-2A01-47D2-AFEC-AAA6A124EE47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318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C1F5CA-2A01-47D2-AFEC-AAA6A124EE47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0851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C1F5CA-2A01-47D2-AFEC-AAA6A124EE47}" type="slidenum">
              <a:rPr lang="en-CA" smtClean="0"/>
              <a:t>28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84118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C1F5CA-2A01-47D2-AFEC-AAA6A124EE47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342132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Devant la dualité :</a:t>
            </a:r>
          </a:p>
          <a:p>
            <a:r>
              <a:rPr lang="fr-CA" dirty="0"/>
              <a:t>1- peur d’avoir TA trop haute et trop longtemps qui causerait dommages, et complications possibles associés à TA haute, si reste non traité …..</a:t>
            </a:r>
            <a:endParaRPr lang="en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C1F5CA-2A01-47D2-AFEC-AAA6A124EE47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85503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C1F5CA-2A01-47D2-AFEC-AAA6A124EE47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51705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F9D6A6-FB90-4EC2-9842-886BD870FDFA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16223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Donc peu voir pas de bénéfice à augmenter médication antihypertensive au congé lorsque valeur de TA haute durant </a:t>
            </a:r>
            <a:r>
              <a:rPr lang="fr-CA" dirty="0" err="1"/>
              <a:t>hospit</a:t>
            </a:r>
            <a:endParaRPr lang="en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C1F5CA-2A01-47D2-AFEC-AAA6A124EE47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91828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b="1" u="sng" dirty="0"/>
              <a:t>Prescription inappropriées: </a:t>
            </a:r>
          </a:p>
          <a:p>
            <a:pPr marL="171450" indent="-171450">
              <a:buFontTx/>
              <a:buChar char="-"/>
            </a:pPr>
            <a:r>
              <a:rPr lang="fr-CA" dirty="0"/>
              <a:t>Si pas d’évidence d’urgence hypertensive dans les notes et dossiers OU</a:t>
            </a:r>
          </a:p>
          <a:p>
            <a:pPr marL="171450" indent="-171450">
              <a:buFontTx/>
              <a:buChar char="-"/>
            </a:pPr>
            <a:r>
              <a:rPr lang="fr-CA" dirty="0"/>
              <a:t>Si patient capable de prendre </a:t>
            </a:r>
            <a:r>
              <a:rPr lang="fr-CA" dirty="0" err="1"/>
              <a:t>Rx</a:t>
            </a:r>
            <a:r>
              <a:rPr lang="fr-CA" dirty="0"/>
              <a:t> per os</a:t>
            </a:r>
          </a:p>
          <a:p>
            <a:endParaRPr lang="fr-CA" dirty="0"/>
          </a:p>
          <a:p>
            <a:r>
              <a:rPr lang="fr-CA" b="1" u="sng" dirty="0"/>
              <a:t>Complications: </a:t>
            </a:r>
          </a:p>
          <a:p>
            <a:pPr marL="171450" indent="-171450">
              <a:buFontTx/>
              <a:buChar char="-"/>
            </a:pPr>
            <a:r>
              <a:rPr lang="fr-CA" dirty="0"/>
              <a:t>Diminution TA de plus de 25%</a:t>
            </a:r>
          </a:p>
          <a:p>
            <a:pPr marL="171450" indent="-171450">
              <a:buFontTx/>
              <a:buChar char="-"/>
            </a:pPr>
            <a:r>
              <a:rPr lang="fr-CA" dirty="0"/>
              <a:t>Changement de FC de plus de 20 bpm</a:t>
            </a:r>
          </a:p>
          <a:p>
            <a:pPr marL="171450" indent="-171450">
              <a:buFontTx/>
              <a:buChar char="-"/>
            </a:pPr>
            <a:r>
              <a:rPr lang="fr-CA" dirty="0"/>
              <a:t>Besoin de soluté IV post administration anti hypertenseurs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C1F5CA-2A01-47D2-AFEC-AAA6A124EE47}" type="slidenum">
              <a:rPr lang="en-CA" smtClean="0"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757380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C1F5CA-2A01-47D2-AFEC-AAA6A124EE47}" type="slidenum">
              <a:rPr lang="en-CA" smtClean="0"/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45781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z="1200" cap="none" spc="0" dirty="0">
                <a:solidFill>
                  <a:schemeClr val="tx1"/>
                </a:solidFill>
                <a:effectLst/>
              </a:rPr>
              <a:t>- Peu d’informations sur le scénario clinique  (évaluation ? Symptômes?) avant l’administration des médicaments anti-HTA</a:t>
            </a:r>
          </a:p>
          <a:p>
            <a:endParaRPr lang="en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C1F5CA-2A01-47D2-AFEC-AAA6A124EE47}" type="slidenum">
              <a:rPr lang="en-CA" smtClean="0"/>
              <a:t>19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2003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72D9E27-99DF-413E-90AB-4CE88D95BB5E}" type="datetimeFigureOut">
              <a:rPr lang="en-CA" smtClean="0"/>
              <a:t>2022-05-25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9B313ED-508A-4EEB-832D-A53BAAFF0D71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40834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9E27-99DF-413E-90AB-4CE88D95BB5E}" type="datetimeFigureOut">
              <a:rPr lang="en-CA" smtClean="0"/>
              <a:t>2022-05-25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313ED-508A-4EEB-832D-A53BAAFF0D71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26243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72D9E27-99DF-413E-90AB-4CE88D95BB5E}" type="datetimeFigureOut">
              <a:rPr lang="en-CA" smtClean="0"/>
              <a:t>2022-05-25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9B313ED-508A-4EEB-832D-A53BAAFF0D71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2210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FA7E6A-BD6E-4BCC-89F6-B09E85FDAC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DB5C05F-DB2D-4A42-B52B-7C69E32197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D89D0B3-57F9-4B77-9F0E-2283AFAA2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9E27-99DF-413E-90AB-4CE88D95BB5E}" type="datetimeFigureOut">
              <a:rPr lang="en-CA" smtClean="0"/>
              <a:t>2022-05-25</a:t>
            </a:fld>
            <a:endParaRPr lang="en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0C5A028-435C-4382-8289-253F19143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2963DE7-D583-4C1C-AD46-EA8F83746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313ED-508A-4EEB-832D-A53BAAFF0D71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58372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6878BE-6E98-4E92-96DE-B9FBF8F32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35F4977-8F65-4929-949F-37AB79EBC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B4E1FEE-A0F3-4751-B24A-945C90BB4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9E27-99DF-413E-90AB-4CE88D95BB5E}" type="datetimeFigureOut">
              <a:rPr lang="en-CA" smtClean="0"/>
              <a:t>2022-05-25</a:t>
            </a:fld>
            <a:endParaRPr lang="en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658DC0E-048A-48E9-ADBF-2978FAD4E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663C4BF-3897-4BDA-AF2D-D82C59301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313ED-508A-4EEB-832D-A53BAAFF0D71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611109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1BAE22-8166-4C12-9849-95F43206B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0F28AFB-89EF-4BAB-BFB5-4A7DF7F2FD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34FD8E1-50E8-4FEF-8AA0-AD9898A1A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9E27-99DF-413E-90AB-4CE88D95BB5E}" type="datetimeFigureOut">
              <a:rPr lang="en-CA" smtClean="0"/>
              <a:t>2022-05-25</a:t>
            </a:fld>
            <a:endParaRPr lang="en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5D414B4-8621-4B3B-8303-CC2DD2316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112CB54-34F0-44A3-ABAB-CA8BC66E9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313ED-508A-4EEB-832D-A53BAAFF0D71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639796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32BAEE-FB95-4CBB-AAF8-E91703D13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F253D39-3EA3-4941-A0B7-D7505F8DB7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79280A7-2584-4E96-9AA0-1255C2B80A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5E8DBFC-AA9F-47B4-83FB-E127DA2BD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9E27-99DF-413E-90AB-4CE88D95BB5E}" type="datetimeFigureOut">
              <a:rPr lang="en-CA" smtClean="0"/>
              <a:t>2022-05-25</a:t>
            </a:fld>
            <a:endParaRPr lang="en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EE17263-A90D-48E0-8BC3-7F7280F2A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98FBB07-CD44-4DD3-8FAE-129D383AE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313ED-508A-4EEB-832D-A53BAAFF0D71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28299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A89C39-F9D5-43A2-ADB0-3B6788B2E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FF638BB-4A87-4FEA-B9D3-A59EBD78DB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002D3B8-2BD6-4FB6-80D3-75702B4AF1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1A19A74-BBD4-443A-82B7-145B648505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9BE9619-9C44-4F68-9EF7-0B8A36251F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F903FB2-4018-455A-8505-63682E644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9E27-99DF-413E-90AB-4CE88D95BB5E}" type="datetimeFigureOut">
              <a:rPr lang="en-CA" smtClean="0"/>
              <a:t>2022-05-25</a:t>
            </a:fld>
            <a:endParaRPr lang="en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C95CAA8-2B40-4FB3-A39C-5FD13C1C6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19F35EE-92DA-4457-84FF-E97230CB8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313ED-508A-4EEB-832D-A53BAAFF0D71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12077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01A7C2-63E9-42A5-A0E3-DA41A6FDB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0179349-1E46-46EA-A88D-CBF0A7F58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9E27-99DF-413E-90AB-4CE88D95BB5E}" type="datetimeFigureOut">
              <a:rPr lang="en-CA" smtClean="0"/>
              <a:t>2022-05-25</a:t>
            </a:fld>
            <a:endParaRPr lang="en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8D2D841-4D69-4F38-A3CF-C8E87506B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5F14ED8-2638-4BC5-A9D4-5E406E0C2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313ED-508A-4EEB-832D-A53BAAFF0D71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84896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7584C87-FF85-4B15-8CF9-7DF2C3EE7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9E27-99DF-413E-90AB-4CE88D95BB5E}" type="datetimeFigureOut">
              <a:rPr lang="en-CA" smtClean="0"/>
              <a:t>2022-05-25</a:t>
            </a:fld>
            <a:endParaRPr lang="en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5A6FCBB-0255-48B5-B323-B39A46D3A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763E463-DF9F-4B42-9752-03299DF4D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313ED-508A-4EEB-832D-A53BAAFF0D71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250920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C87E3C-27B7-45C1-B8B3-D42FE09DE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7D72BDC-B0AE-415F-B866-EE39D36762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EF95978-D303-4E2F-B920-A5BF3D91B5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2CA175F-6A06-49D4-91A3-49AD63FAB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9E27-99DF-413E-90AB-4CE88D95BB5E}" type="datetimeFigureOut">
              <a:rPr lang="en-CA" smtClean="0"/>
              <a:t>2022-05-25</a:t>
            </a:fld>
            <a:endParaRPr lang="en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C469221-924F-4FAE-9BF4-963DC11F0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058F924-2CBA-4C94-B01A-7166245EE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313ED-508A-4EEB-832D-A53BAAFF0D71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98645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9E27-99DF-413E-90AB-4CE88D95BB5E}" type="datetimeFigureOut">
              <a:rPr lang="en-CA" smtClean="0"/>
              <a:t>2022-05-25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79B313ED-508A-4EEB-832D-A53BAAFF0D71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406467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410821-B8F8-4EAF-89ED-DED17D9A0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3B72C0B-8A58-46B7-841A-5B4AE4F4E5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6BEE9EF-011A-4350-B1D7-0737671664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887E7B1-CB63-4E19-90CF-BBCA133E1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9E27-99DF-413E-90AB-4CE88D95BB5E}" type="datetimeFigureOut">
              <a:rPr lang="en-CA" smtClean="0"/>
              <a:t>2022-05-25</a:t>
            </a:fld>
            <a:endParaRPr lang="en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65459AD-6CA1-41ED-9E4E-7CFE07451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507ED83-D33B-4F63-A70F-B22373346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313ED-508A-4EEB-832D-A53BAAFF0D71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338665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ECA4CD-B905-48AD-9DF5-E4EA5CB59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B1F2BA4-98F7-43E2-A6AF-7D8DC05FB9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4243674-D46C-4BF3-8211-CBF6F6C98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9E27-99DF-413E-90AB-4CE88D95BB5E}" type="datetimeFigureOut">
              <a:rPr lang="en-CA" smtClean="0"/>
              <a:t>2022-05-25</a:t>
            </a:fld>
            <a:endParaRPr lang="en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6F2065B-F606-44BB-93B1-A7038A4BC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3983F62-74FE-4BDE-9358-23CB9E882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313ED-508A-4EEB-832D-A53BAAFF0D71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111573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2BA6FD8-155C-4AFF-897B-205092E2AF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7DA7DAC-7091-4C98-A741-E4429E0142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A141CB-07DA-465D-9303-9F0098357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9E27-99DF-413E-90AB-4CE88D95BB5E}" type="datetimeFigureOut">
              <a:rPr lang="en-CA" smtClean="0"/>
              <a:t>2022-05-25</a:t>
            </a:fld>
            <a:endParaRPr lang="en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D4D3D6-7104-4D1D-89A3-004B2FFA5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9BD957B-4E68-4171-8512-B32CE1B79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313ED-508A-4EEB-832D-A53BAAFF0D71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66467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72D9E27-99DF-413E-90AB-4CE88D95BB5E}" type="datetimeFigureOut">
              <a:rPr lang="en-CA" smtClean="0"/>
              <a:t>2022-05-25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9B313ED-508A-4EEB-832D-A53BAAFF0D71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43048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9E27-99DF-413E-90AB-4CE88D95BB5E}" type="datetimeFigureOut">
              <a:rPr lang="en-CA" smtClean="0"/>
              <a:t>2022-05-25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313ED-508A-4EEB-832D-A53BAAFF0D71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9019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9E27-99DF-413E-90AB-4CE88D95BB5E}" type="datetimeFigureOut">
              <a:rPr lang="en-CA" smtClean="0"/>
              <a:t>2022-05-25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313ED-508A-4EEB-832D-A53BAAFF0D71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9568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9E27-99DF-413E-90AB-4CE88D95BB5E}" type="datetimeFigureOut">
              <a:rPr lang="en-CA" smtClean="0"/>
              <a:t>2022-05-25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313ED-508A-4EEB-832D-A53BAAFF0D71}" type="slidenum">
              <a:rPr lang="en-CA" smtClean="0"/>
              <a:t>‹N°›</a:t>
            </a:fld>
            <a:endParaRPr lang="en-CA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9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9E27-99DF-413E-90AB-4CE88D95BB5E}" type="datetimeFigureOut">
              <a:rPr lang="en-CA" smtClean="0"/>
              <a:t>2022-05-25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313ED-508A-4EEB-832D-A53BAAFF0D71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76237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72D9E27-99DF-413E-90AB-4CE88D95BB5E}" type="datetimeFigureOut">
              <a:rPr lang="en-CA" smtClean="0"/>
              <a:t>2022-05-25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9B313ED-508A-4EEB-832D-A53BAAFF0D71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9900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9E27-99DF-413E-90AB-4CE88D95BB5E}" type="datetimeFigureOut">
              <a:rPr lang="en-CA" smtClean="0"/>
              <a:t>2022-05-25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313ED-508A-4EEB-832D-A53BAAFF0D71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50569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F72D9E27-99DF-413E-90AB-4CE88D95BB5E}" type="datetimeFigureOut">
              <a:rPr lang="en-CA" smtClean="0"/>
              <a:t>2022-05-25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79B313ED-508A-4EEB-832D-A53BAAFF0D71}" type="slidenum">
              <a:rPr lang="en-CA" smtClean="0"/>
              <a:t>‹N°›</a:t>
            </a:fld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9617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77575DD-964B-4C62-8552-4BA4CD28E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AAB62B3-246B-4523-BB5C-7C207E1B95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0B926F4-9A9E-48B7-A9CD-8254EB080D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D9E27-99DF-413E-90AB-4CE88D95BB5E}" type="datetimeFigureOut">
              <a:rPr lang="en-CA" smtClean="0"/>
              <a:t>2022-05-25</a:t>
            </a:fld>
            <a:endParaRPr lang="en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612C238-C236-4BD1-BAF0-7E5886B936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F0D72DF-73DF-4D01-96AE-1DFFED2BB5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313ED-508A-4EEB-832D-A53BAAFF0D71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1417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02/jhm.804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doi.org/10.1001/jamainternmed.2020.7501" TargetMode="External"/><Relationship Id="rId5" Type="http://schemas.openxmlformats.org/officeDocument/2006/relationships/hyperlink" Target="https://doi.org/10.12788/jhm.3190" TargetMode="External"/><Relationship Id="rId4" Type="http://schemas.openxmlformats.org/officeDocument/2006/relationships/hyperlink" Target="https://doi.org/10.1002/jhm.251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E01BD0-3F35-4F94-B6DA-31AAA4EBEA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7824" y="-115794"/>
            <a:ext cx="10053763" cy="2928470"/>
          </a:xfrm>
        </p:spPr>
        <p:txBody>
          <a:bodyPr anchor="b">
            <a:normAutofit fontScale="90000"/>
          </a:bodyPr>
          <a:lstStyle/>
          <a:p>
            <a:pPr algn="l"/>
            <a:r>
              <a:rPr lang="fr-CA" sz="4800" dirty="0">
                <a:solidFill>
                  <a:schemeClr val="tx1"/>
                </a:solidFill>
              </a:rPr>
              <a:t>La prise en charge de l’hypertension asymptomatique chez le patient hospitalisé</a:t>
            </a:r>
            <a:endParaRPr lang="en-CA" sz="4800" dirty="0">
              <a:solidFill>
                <a:schemeClr val="tx1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A0204AD-6BBE-4748-B971-795B416071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7982" y="4045325"/>
            <a:ext cx="10005951" cy="1458258"/>
          </a:xfrm>
        </p:spPr>
        <p:txBody>
          <a:bodyPr anchor="ctr">
            <a:normAutofit lnSpcReduction="10000"/>
          </a:bodyPr>
          <a:lstStyle/>
          <a:p>
            <a:pPr algn="l"/>
            <a:r>
              <a:rPr lang="fr-CA" sz="1700" dirty="0"/>
              <a:t>Projet érudition 2021-2022</a:t>
            </a:r>
          </a:p>
          <a:p>
            <a:pPr algn="l"/>
            <a:r>
              <a:rPr lang="fr-CA" sz="1700" dirty="0"/>
              <a:t>Par : Maxime Hovington</a:t>
            </a:r>
          </a:p>
          <a:p>
            <a:pPr algn="l"/>
            <a:r>
              <a:rPr lang="fr-CA" sz="1700" dirty="0"/>
              <a:t>R1, UMF Cité de la Santé</a:t>
            </a:r>
          </a:p>
          <a:p>
            <a:pPr algn="l"/>
            <a:r>
              <a:rPr lang="fr-CA" sz="1700" dirty="0"/>
              <a:t>Supervisé par : Dre </a:t>
            </a:r>
            <a:r>
              <a:rPr lang="fr-CA" sz="1700" dirty="0" err="1"/>
              <a:t>Pacitto</a:t>
            </a:r>
            <a:r>
              <a:rPr lang="fr-CA" sz="1700" dirty="0"/>
              <a:t>-Allard et Dr. </a:t>
            </a:r>
            <a:r>
              <a:rPr lang="fr-CA" sz="1700" dirty="0" err="1"/>
              <a:t>Laperrière</a:t>
            </a:r>
            <a:endParaRPr lang="en-CA" sz="1700" dirty="0"/>
          </a:p>
        </p:txBody>
      </p:sp>
    </p:spTree>
    <p:extLst>
      <p:ext uri="{BB962C8B-B14F-4D97-AF65-F5344CB8AC3E}">
        <p14:creationId xmlns:p14="http://schemas.microsoft.com/office/powerpoint/2010/main" val="2905630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F11876-C073-EAD8-0A73-137DD7B036B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74742" y="671907"/>
            <a:ext cx="12275821" cy="1207295"/>
          </a:xfrm>
        </p:spPr>
        <p:txBody>
          <a:bodyPr>
            <a:noAutofit/>
          </a:bodyPr>
          <a:lstStyle/>
          <a:p>
            <a:r>
              <a:rPr lang="en-US" sz="2400" i="1" dirty="0">
                <a:solidFill>
                  <a:schemeClr val="tx1"/>
                </a:solidFill>
              </a:rPr>
              <a:t>Pro Re Nata Antihypertensive Medications and Adverse Outcomes in Hospitalized Patients: A Propensity-Matched Cohort Study </a:t>
            </a:r>
            <a:r>
              <a:rPr lang="en-US" sz="2400" b="1" i="1" dirty="0">
                <a:solidFill>
                  <a:schemeClr val="tx1"/>
                </a:solidFill>
              </a:rPr>
              <a:t>(Mohandas et al., 2021)</a:t>
            </a:r>
            <a:br>
              <a:rPr lang="en-CA" sz="2400" dirty="0">
                <a:solidFill>
                  <a:schemeClr val="tx1"/>
                </a:solidFill>
              </a:rPr>
            </a:b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1CAAD47-65C6-4556-1617-FA5332C68DB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74742" y="1879202"/>
            <a:ext cx="5467350" cy="4014787"/>
          </a:xfrm>
        </p:spPr>
        <p:txBody>
          <a:bodyPr>
            <a:noAutofit/>
          </a:bodyPr>
          <a:lstStyle/>
          <a:p>
            <a:r>
              <a:rPr lang="fr-CA" dirty="0"/>
              <a:t>Étude de cohorte</a:t>
            </a:r>
          </a:p>
          <a:p>
            <a:r>
              <a:rPr lang="fr-CA" dirty="0"/>
              <a:t>N = </a:t>
            </a:r>
            <a:r>
              <a:rPr lang="fr-CA" b="1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8438 patients</a:t>
            </a:r>
          </a:p>
          <a:p>
            <a:r>
              <a:rPr lang="fr-CA" b="1" dirty="0">
                <a:solidFill>
                  <a:schemeClr val="dk1"/>
                </a:solidFill>
              </a:rPr>
              <a:t>Type de traitement: </a:t>
            </a:r>
            <a:r>
              <a:rPr lang="fr-CA" dirty="0" err="1"/>
              <a:t>Hydralazine</a:t>
            </a:r>
            <a:r>
              <a:rPr lang="fr-CA" dirty="0"/>
              <a:t>, </a:t>
            </a:r>
            <a:r>
              <a:rPr lang="fr-CA" dirty="0" err="1"/>
              <a:t>labetalol</a:t>
            </a:r>
            <a:r>
              <a:rPr lang="fr-CA" dirty="0"/>
              <a:t>, </a:t>
            </a:r>
            <a:r>
              <a:rPr lang="fr-CA" dirty="0" err="1"/>
              <a:t>clonidine</a:t>
            </a:r>
            <a:r>
              <a:rPr lang="fr-CA" dirty="0"/>
              <a:t> </a:t>
            </a:r>
            <a:endParaRPr lang="fr-CA" dirty="0">
              <a:solidFill>
                <a:schemeClr val="dk1"/>
              </a:solidFill>
            </a:endParaRPr>
          </a:p>
          <a:p>
            <a:r>
              <a:rPr lang="fr-CA" b="1" dirty="0">
                <a:solidFill>
                  <a:schemeClr val="dk1"/>
                </a:solidFill>
              </a:rPr>
              <a:t>Voie du traitement: </a:t>
            </a:r>
            <a:r>
              <a:rPr lang="fr-CA" dirty="0"/>
              <a:t>IV : 93%; PO: 7%</a:t>
            </a:r>
            <a:endParaRPr lang="fr-CA" b="1" kern="1200" dirty="0">
              <a:solidFill>
                <a:schemeClr val="dk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CA" b="1" dirty="0"/>
              <a:t>Groupe traité: </a:t>
            </a:r>
            <a:r>
              <a:rPr lang="fr-CA" dirty="0"/>
              <a:t>administration de médication antihypertenseur </a:t>
            </a:r>
            <a:r>
              <a:rPr lang="fr-CA" b="1" dirty="0"/>
              <a:t>au besoin (PRN)</a:t>
            </a:r>
          </a:p>
          <a:p>
            <a:r>
              <a:rPr lang="fr-CA" b="1" dirty="0"/>
              <a:t>Groupe contrôle: </a:t>
            </a:r>
          </a:p>
          <a:p>
            <a:pPr lvl="1"/>
            <a:r>
              <a:rPr lang="fr-CA" sz="1800" dirty="0"/>
              <a:t>Pas de traitement</a:t>
            </a:r>
          </a:p>
          <a:p>
            <a:pPr lvl="1"/>
            <a:r>
              <a:rPr lang="fr-CA" sz="1800" dirty="0"/>
              <a:t>Re-prescription des médicaments du domicile</a:t>
            </a:r>
          </a:p>
          <a:p>
            <a:pPr lvl="1"/>
            <a:r>
              <a:rPr lang="fr-CA" sz="1800" dirty="0"/>
              <a:t>Prescription de nouveaux médicaments </a:t>
            </a:r>
            <a:r>
              <a:rPr lang="fr-CA" sz="1800" b="1" dirty="0"/>
              <a:t>réguliers</a:t>
            </a:r>
            <a:endParaRPr lang="en-CA" sz="1800" b="1" dirty="0"/>
          </a:p>
        </p:txBody>
      </p:sp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D80044DB-3E06-CDB4-B892-B9A49B2B07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5591605"/>
              </p:ext>
            </p:extLst>
          </p:nvPr>
        </p:nvGraphicFramePr>
        <p:xfrm>
          <a:off x="5966459" y="1971843"/>
          <a:ext cx="5781676" cy="41216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0838">
                  <a:extLst>
                    <a:ext uri="{9D8B030D-6E8A-4147-A177-3AD203B41FA5}">
                      <a16:colId xmlns:a16="http://schemas.microsoft.com/office/drawing/2014/main" val="179706302"/>
                    </a:ext>
                  </a:extLst>
                </a:gridCol>
                <a:gridCol w="2890838">
                  <a:extLst>
                    <a:ext uri="{9D8B030D-6E8A-4147-A177-3AD203B41FA5}">
                      <a16:colId xmlns:a16="http://schemas.microsoft.com/office/drawing/2014/main" val="3049662490"/>
                    </a:ext>
                  </a:extLst>
                </a:gridCol>
              </a:tblGrid>
              <a:tr h="585447"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600" dirty="0"/>
                        <a:t>Étude 1 (</a:t>
                      </a:r>
                      <a:r>
                        <a:rPr lang="en-US" sz="1600" dirty="0"/>
                        <a:t>Mohandas et al., 2021)</a:t>
                      </a:r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3732254"/>
                  </a:ext>
                </a:extLst>
              </a:tr>
              <a:tr h="7450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600" dirty="0"/>
                        <a:t>Baisse rapide TA (&gt;25% dans premiers 6h)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b="1" dirty="0"/>
                        <a:t>12% des patients </a:t>
                      </a:r>
                    </a:p>
                    <a:p>
                      <a:r>
                        <a:rPr lang="fr-CA" sz="1600" dirty="0"/>
                        <a:t>OR 2,05 (p &lt;0,001)</a:t>
                      </a:r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5286731"/>
                  </a:ext>
                </a:extLst>
              </a:tr>
              <a:tr h="1064396">
                <a:tc>
                  <a:txBody>
                    <a:bodyPr/>
                    <a:lstStyle/>
                    <a:p>
                      <a:r>
                        <a:rPr lang="fr-CA" sz="1600" dirty="0"/>
                        <a:t>IRA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/>
                        <a:t>OR 1,24 (p = 0,002)</a:t>
                      </a:r>
                    </a:p>
                    <a:p>
                      <a:r>
                        <a:rPr lang="fr-CA" sz="1600" i="1" dirty="0"/>
                        <a:t>↑ OR proportionnellement au nombre de </a:t>
                      </a:r>
                      <a:r>
                        <a:rPr lang="fr-CA" sz="1600" i="1" dirty="0" err="1"/>
                        <a:t>prn</a:t>
                      </a:r>
                      <a:r>
                        <a:rPr lang="fr-CA" sz="1600" i="1" dirty="0"/>
                        <a:t> reçu</a:t>
                      </a:r>
                      <a:endParaRPr lang="en-CA" sz="16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5388115"/>
                  </a:ext>
                </a:extLst>
              </a:tr>
              <a:tr h="431672">
                <a:tc>
                  <a:txBody>
                    <a:bodyPr/>
                    <a:lstStyle/>
                    <a:p>
                      <a:r>
                        <a:rPr lang="fr-CA" sz="1600" dirty="0"/>
                        <a:t>AVC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/>
                        <a:t>OR 8,50 ( p &lt; 0,001)</a:t>
                      </a:r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0833730"/>
                  </a:ext>
                </a:extLst>
              </a:tr>
              <a:tr h="431672">
                <a:tc>
                  <a:txBody>
                    <a:bodyPr/>
                    <a:lstStyle/>
                    <a:p>
                      <a:r>
                        <a:rPr lang="fr-CA" sz="1600" dirty="0">
                          <a:solidFill>
                            <a:srgbClr val="FF0000"/>
                          </a:solidFill>
                        </a:rPr>
                        <a:t>Mortalité</a:t>
                      </a:r>
                      <a:endParaRPr lang="en-CA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>
                          <a:solidFill>
                            <a:srgbClr val="FF0000"/>
                          </a:solidFill>
                        </a:rPr>
                        <a:t>OR 2,36 (p = 0,006)</a:t>
                      </a:r>
                      <a:endParaRPr lang="en-CA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2651824"/>
                  </a:ext>
                </a:extLst>
              </a:tr>
              <a:tr h="431672">
                <a:tc>
                  <a:txBody>
                    <a:bodyPr/>
                    <a:lstStyle/>
                    <a:p>
                      <a:r>
                        <a:rPr lang="fr-CA" sz="1600" dirty="0"/>
                        <a:t>Durée de séjour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/>
                        <a:t>4,7 vs 2,9 jours (p &lt; 0,001)</a:t>
                      </a:r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097350"/>
                  </a:ext>
                </a:extLst>
              </a:tr>
              <a:tr h="431672">
                <a:tc>
                  <a:txBody>
                    <a:bodyPr/>
                    <a:lstStyle/>
                    <a:p>
                      <a:r>
                        <a:rPr lang="fr-CA" sz="1600" dirty="0"/>
                        <a:t>Infarctus myocarde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/>
                        <a:t>Non rapporté</a:t>
                      </a:r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6389650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015666D1-5E77-9E20-DD59-BB0CADB01C57}"/>
              </a:ext>
            </a:extLst>
          </p:cNvPr>
          <p:cNvSpPr txBox="1"/>
          <p:nvPr/>
        </p:nvSpPr>
        <p:spPr>
          <a:xfrm>
            <a:off x="5966459" y="6186093"/>
            <a:ext cx="4979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i="1" dirty="0"/>
              <a:t>Complications rapportées avec traitement IV seulement</a:t>
            </a:r>
            <a:endParaRPr lang="en-CA" i="1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87C6D826-90D0-4BDF-E670-2C82740BE82C}"/>
              </a:ext>
            </a:extLst>
          </p:cNvPr>
          <p:cNvSpPr txBox="1"/>
          <p:nvPr/>
        </p:nvSpPr>
        <p:spPr>
          <a:xfrm>
            <a:off x="274742" y="6204746"/>
            <a:ext cx="47339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b="1" dirty="0"/>
              <a:t>AVC: </a:t>
            </a:r>
            <a:r>
              <a:rPr lang="fr-CA" sz="1200" dirty="0"/>
              <a:t>17 cas dans le groupe traité vs 2 cas dans le groupe non-traité</a:t>
            </a:r>
          </a:p>
          <a:p>
            <a:r>
              <a:rPr lang="fr-CA" sz="1200" b="1" dirty="0"/>
              <a:t>Décès: </a:t>
            </a:r>
            <a:r>
              <a:rPr lang="fr-CA" sz="1200" dirty="0"/>
              <a:t>33 cas dans le groupe traité vs 14 dans le groupe non-traité</a:t>
            </a:r>
          </a:p>
          <a:p>
            <a:r>
              <a:rPr lang="fr-CA" sz="1200" dirty="0"/>
              <a:t>  </a:t>
            </a:r>
            <a:endParaRPr lang="en-CA" sz="1200" dirty="0"/>
          </a:p>
        </p:txBody>
      </p:sp>
    </p:spTree>
    <p:extLst>
      <p:ext uri="{BB962C8B-B14F-4D97-AF65-F5344CB8AC3E}">
        <p14:creationId xmlns:p14="http://schemas.microsoft.com/office/powerpoint/2010/main" val="26625350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6DFBBB-ADA0-7648-1A94-120BD034B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2400" dirty="0"/>
              <a:t>Association entre le nombre de </a:t>
            </a:r>
            <a:r>
              <a:rPr lang="fr-CA" sz="2400" dirty="0" err="1"/>
              <a:t>doseS</a:t>
            </a:r>
            <a:r>
              <a:rPr lang="fr-CA" sz="2400" dirty="0"/>
              <a:t> PRN et les complications</a:t>
            </a:r>
            <a:endParaRPr lang="en-CA" sz="2400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85459D69-11D4-7EFC-DEDA-B385209185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8901" y="1974411"/>
            <a:ext cx="6469379" cy="4315702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EF29E58C-0221-B82C-5879-FF077D544CAA}"/>
              </a:ext>
            </a:extLst>
          </p:cNvPr>
          <p:cNvSpPr txBox="1"/>
          <p:nvPr/>
        </p:nvSpPr>
        <p:spPr>
          <a:xfrm>
            <a:off x="2708911" y="6290113"/>
            <a:ext cx="23202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(Mohandas et al., 2021) </a:t>
            </a:r>
            <a:endParaRPr lang="en-CA" sz="16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08221A1-DAD1-D45A-4A9B-41130BDF2F6C}"/>
              </a:ext>
            </a:extLst>
          </p:cNvPr>
          <p:cNvSpPr/>
          <p:nvPr/>
        </p:nvSpPr>
        <p:spPr>
          <a:xfrm>
            <a:off x="2628901" y="2777490"/>
            <a:ext cx="1360169" cy="24003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79319E-714F-2DF1-3424-F379499173AD}"/>
              </a:ext>
            </a:extLst>
          </p:cNvPr>
          <p:cNvSpPr/>
          <p:nvPr/>
        </p:nvSpPr>
        <p:spPr>
          <a:xfrm>
            <a:off x="2628901" y="3764597"/>
            <a:ext cx="1337310" cy="24003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97212C0-A348-0230-D3C5-84A8381CD04E}"/>
              </a:ext>
            </a:extLst>
          </p:cNvPr>
          <p:cNvSpPr/>
          <p:nvPr/>
        </p:nvSpPr>
        <p:spPr>
          <a:xfrm>
            <a:off x="2628901" y="4741216"/>
            <a:ext cx="1337310" cy="24733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08381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43A6FC-80D0-A8AF-3BB1-C4B517DCB7C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1178" y="1162637"/>
            <a:ext cx="11418570" cy="671512"/>
          </a:xfrm>
        </p:spPr>
        <p:txBody>
          <a:bodyPr>
            <a:noAutofit/>
          </a:bodyPr>
          <a:lstStyle/>
          <a:p>
            <a:r>
              <a:rPr lang="en-US" sz="2400" i="1" dirty="0">
                <a:solidFill>
                  <a:schemeClr val="tx1"/>
                </a:solidFill>
              </a:rPr>
              <a:t>Treatment and Outcomes of Inpatient Hypertension Among Adults With Noncardiac Admissions </a:t>
            </a:r>
            <a:r>
              <a:rPr lang="en-US" sz="2400" b="1" dirty="0">
                <a:solidFill>
                  <a:schemeClr val="tx1"/>
                </a:solidFill>
              </a:rPr>
              <a:t>(Rastogi et al., 2021) </a:t>
            </a:r>
            <a:br>
              <a:rPr lang="en-CA" sz="2400" dirty="0">
                <a:solidFill>
                  <a:schemeClr val="tx1"/>
                </a:solidFill>
              </a:rPr>
            </a:b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BD09A3-AD13-0C9B-F9BF-1E15432F1BC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14000" y="1944922"/>
            <a:ext cx="5895975" cy="4351337"/>
          </a:xfrm>
        </p:spPr>
        <p:txBody>
          <a:bodyPr>
            <a:noAutofit/>
          </a:bodyPr>
          <a:lstStyle/>
          <a:p>
            <a:r>
              <a:rPr lang="fr-CA" dirty="0"/>
              <a:t>Étude de cohorte</a:t>
            </a:r>
          </a:p>
          <a:p>
            <a:r>
              <a:rPr lang="fr-CA" dirty="0"/>
              <a:t>N = </a:t>
            </a:r>
            <a:r>
              <a:rPr lang="fr-CA" b="1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9040</a:t>
            </a:r>
          </a:p>
          <a:p>
            <a:r>
              <a:rPr lang="fr-CA" b="1" dirty="0">
                <a:solidFill>
                  <a:schemeClr val="dk1"/>
                </a:solidFill>
              </a:rPr>
              <a:t>Type de traitement: </a:t>
            </a:r>
            <a:r>
              <a:rPr lang="fr-CA" u="none" dirty="0"/>
              <a:t>BCC, B-bloqueurs, IECA, Alpha-bloqueurs </a:t>
            </a:r>
            <a:endParaRPr lang="fr-CA" dirty="0">
              <a:solidFill>
                <a:schemeClr val="dk1"/>
              </a:solidFill>
            </a:endParaRPr>
          </a:p>
          <a:p>
            <a:r>
              <a:rPr lang="fr-CA" b="1" dirty="0">
                <a:solidFill>
                  <a:schemeClr val="dk1"/>
                </a:solidFill>
              </a:rPr>
              <a:t>Voie du traitement: </a:t>
            </a:r>
            <a:r>
              <a:rPr lang="fr-CA" dirty="0"/>
              <a:t>IV : 25%, PO: 74%</a:t>
            </a:r>
          </a:p>
          <a:p>
            <a:r>
              <a:rPr lang="fr-CA" b="1" dirty="0"/>
              <a:t>Groupe traité: </a:t>
            </a:r>
            <a:r>
              <a:rPr lang="fr-CA" dirty="0"/>
              <a:t>administration de médication antihypertenseur </a:t>
            </a:r>
            <a:r>
              <a:rPr lang="fr-CA" b="1" dirty="0"/>
              <a:t>au besoin (PRN) et ajout de nouvelle médication régulière</a:t>
            </a:r>
          </a:p>
          <a:p>
            <a:r>
              <a:rPr lang="fr-CA" b="1" dirty="0"/>
              <a:t>Groupe contrôle: </a:t>
            </a:r>
          </a:p>
          <a:p>
            <a:pPr lvl="1"/>
            <a:r>
              <a:rPr lang="fr-CA" sz="1800" dirty="0"/>
              <a:t>Pas de traitement</a:t>
            </a:r>
          </a:p>
          <a:p>
            <a:pPr lvl="1"/>
            <a:r>
              <a:rPr lang="fr-CA" sz="1800" dirty="0"/>
              <a:t>Re-prescription des médicaments du domicile</a:t>
            </a:r>
          </a:p>
          <a:p>
            <a:pPr lvl="1"/>
            <a:r>
              <a:rPr lang="fr-CA" sz="1800" dirty="0"/>
              <a:t>Intensification des doses des médicaments du domicile</a:t>
            </a:r>
            <a:endParaRPr lang="en-CA" sz="1800" b="1" dirty="0"/>
          </a:p>
          <a:p>
            <a:endParaRPr lang="en-CA" dirty="0"/>
          </a:p>
        </p:txBody>
      </p:sp>
      <p:graphicFrame>
        <p:nvGraphicFramePr>
          <p:cNvPr id="4" name="Tableau 5">
            <a:extLst>
              <a:ext uri="{FF2B5EF4-FFF2-40B4-BE49-F238E27FC236}">
                <a16:creationId xmlns:a16="http://schemas.microsoft.com/office/drawing/2014/main" id="{3D96C52A-BBD0-44F7-D40C-E674120F4B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4726072"/>
              </p:ext>
            </p:extLst>
          </p:nvPr>
        </p:nvGraphicFramePr>
        <p:xfrm>
          <a:off x="6424950" y="1732243"/>
          <a:ext cx="5444798" cy="4305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2399">
                  <a:extLst>
                    <a:ext uri="{9D8B030D-6E8A-4147-A177-3AD203B41FA5}">
                      <a16:colId xmlns:a16="http://schemas.microsoft.com/office/drawing/2014/main" val="179706302"/>
                    </a:ext>
                  </a:extLst>
                </a:gridCol>
                <a:gridCol w="2722399">
                  <a:extLst>
                    <a:ext uri="{9D8B030D-6E8A-4147-A177-3AD203B41FA5}">
                      <a16:colId xmlns:a16="http://schemas.microsoft.com/office/drawing/2014/main" val="3049662490"/>
                    </a:ext>
                  </a:extLst>
                </a:gridCol>
              </a:tblGrid>
              <a:tr h="658073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/>
                        <a:t>Étude 2 (</a:t>
                      </a:r>
                      <a:r>
                        <a:rPr lang="en-US" dirty="0"/>
                        <a:t>Rastogi al., 2021)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3732254"/>
                  </a:ext>
                </a:extLst>
              </a:tr>
              <a:tr h="7757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/>
                        <a:t>Baisse rapide TA (&gt;25% dans premiers 6h)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b="1" dirty="0"/>
                        <a:t>Pas rapporté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5286731"/>
                  </a:ext>
                </a:extLst>
              </a:tr>
              <a:tr h="1108146">
                <a:tc>
                  <a:txBody>
                    <a:bodyPr/>
                    <a:lstStyle/>
                    <a:p>
                      <a:r>
                        <a:rPr lang="fr-CA" dirty="0"/>
                        <a:t>IRA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10,3 (groupe traité) vs 7,2% </a:t>
                      </a:r>
                    </a:p>
                    <a:p>
                      <a:r>
                        <a:rPr lang="fr-CA" dirty="0"/>
                        <a:t>(p &lt; 0,001)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5388115"/>
                  </a:ext>
                </a:extLst>
              </a:tr>
              <a:tr h="449414">
                <a:tc>
                  <a:txBody>
                    <a:bodyPr/>
                    <a:lstStyle/>
                    <a:p>
                      <a:r>
                        <a:rPr lang="fr-CA" dirty="0"/>
                        <a:t>AVC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Pas de différence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0833730"/>
                  </a:ext>
                </a:extLst>
              </a:tr>
              <a:tr h="465975">
                <a:tc>
                  <a:txBody>
                    <a:bodyPr/>
                    <a:lstStyle/>
                    <a:p>
                      <a:r>
                        <a:rPr lang="fr-CA" dirty="0">
                          <a:solidFill>
                            <a:srgbClr val="FF0000"/>
                          </a:solidFill>
                        </a:rPr>
                        <a:t>Mortalité</a:t>
                      </a:r>
                      <a:endParaRPr lang="en-CA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Pas de différence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2651824"/>
                  </a:ext>
                </a:extLst>
              </a:tr>
              <a:tr h="449414">
                <a:tc>
                  <a:txBody>
                    <a:bodyPr/>
                    <a:lstStyle/>
                    <a:p>
                      <a:r>
                        <a:rPr lang="fr-CA" dirty="0"/>
                        <a:t>Durée de séjour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Pas de différence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097350"/>
                  </a:ext>
                </a:extLst>
              </a:tr>
              <a:tr h="398732">
                <a:tc>
                  <a:txBody>
                    <a:bodyPr/>
                    <a:lstStyle/>
                    <a:p>
                      <a:r>
                        <a:rPr lang="fr-CA" dirty="0"/>
                        <a:t>Infarctus myocarde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1,2 vs 0,6% (p &lt; 0,003)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6389650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F3952C08-61AB-3B9C-2680-3F199ABA2530}"/>
              </a:ext>
            </a:extLst>
          </p:cNvPr>
          <p:cNvSpPr txBox="1"/>
          <p:nvPr/>
        </p:nvSpPr>
        <p:spPr>
          <a:xfrm>
            <a:off x="6362702" y="6037701"/>
            <a:ext cx="4581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i="1" dirty="0"/>
              <a:t>Complications rapportées avec traitement IV et PO</a:t>
            </a:r>
            <a:endParaRPr lang="en-CA" i="1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0BC3057-8619-729B-57F0-BC754BDC2B30}"/>
              </a:ext>
            </a:extLst>
          </p:cNvPr>
          <p:cNvSpPr txBox="1"/>
          <p:nvPr/>
        </p:nvSpPr>
        <p:spPr>
          <a:xfrm>
            <a:off x="266698" y="6296259"/>
            <a:ext cx="55626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b="1" dirty="0"/>
              <a:t>Infarctus du myocarde:  </a:t>
            </a:r>
            <a:r>
              <a:rPr lang="fr-CA" sz="1200" dirty="0"/>
              <a:t>53 cas dans le groupe traité vs 26 cas dans le groupe non-traité</a:t>
            </a:r>
          </a:p>
          <a:p>
            <a:r>
              <a:rPr lang="fr-CA" sz="1200" dirty="0"/>
              <a:t>  </a:t>
            </a:r>
            <a:endParaRPr lang="en-CA" sz="1200" dirty="0"/>
          </a:p>
        </p:txBody>
      </p:sp>
    </p:spTree>
    <p:extLst>
      <p:ext uri="{BB962C8B-B14F-4D97-AF65-F5344CB8AC3E}">
        <p14:creationId xmlns:p14="http://schemas.microsoft.com/office/powerpoint/2010/main" val="36939798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78E78C-1B69-4748-8BF6-90F1BAB84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Résultats (suite)</a:t>
            </a:r>
            <a:endParaRPr lang="en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86A2FC9-85D2-44E4-801F-0F2A3AD817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753" y="2401400"/>
            <a:ext cx="11029615" cy="2570429"/>
          </a:xfrm>
        </p:spPr>
        <p:txBody>
          <a:bodyPr>
            <a:noAutofit/>
          </a:bodyPr>
          <a:lstStyle/>
          <a:p>
            <a:r>
              <a:rPr lang="fr-CA" sz="2800" dirty="0"/>
              <a:t>Dans l’étude de </a:t>
            </a:r>
            <a:r>
              <a:rPr lang="en-US" sz="2800" dirty="0"/>
              <a:t>Rastogi et al., </a:t>
            </a:r>
            <a:r>
              <a:rPr lang="en-US" sz="2800" dirty="0" err="1"/>
              <a:t>ils</a:t>
            </a:r>
            <a:r>
              <a:rPr lang="en-US" sz="2800" dirty="0"/>
              <a:t> </a:t>
            </a:r>
            <a:r>
              <a:rPr lang="en-US" sz="2800" dirty="0" err="1"/>
              <a:t>ont</a:t>
            </a:r>
            <a:r>
              <a:rPr lang="en-US" sz="2800" dirty="0"/>
              <a:t> </a:t>
            </a:r>
            <a:r>
              <a:rPr lang="en-US" sz="2800" dirty="0" err="1"/>
              <a:t>analysé</a:t>
            </a:r>
            <a:r>
              <a:rPr lang="en-US" sz="2800" dirty="0"/>
              <a:t> </a:t>
            </a:r>
            <a:r>
              <a:rPr lang="en-US" sz="2800" dirty="0" err="1"/>
              <a:t>une</a:t>
            </a:r>
            <a:r>
              <a:rPr lang="en-US" sz="2800" dirty="0"/>
              <a:t> sous-</a:t>
            </a:r>
            <a:r>
              <a:rPr lang="en-US" sz="2800" dirty="0" err="1"/>
              <a:t>cohorte</a:t>
            </a:r>
            <a:r>
              <a:rPr lang="en-US" sz="2800" dirty="0"/>
              <a:t> avec </a:t>
            </a:r>
            <a:r>
              <a:rPr lang="en-US" sz="2800" dirty="0" err="1"/>
              <a:t>comparaison</a:t>
            </a:r>
            <a:r>
              <a:rPr lang="en-US" sz="2800" dirty="0"/>
              <a:t> de 2 </a:t>
            </a:r>
            <a:r>
              <a:rPr lang="en-US" sz="2800" dirty="0" err="1"/>
              <a:t>groupes</a:t>
            </a:r>
            <a:r>
              <a:rPr lang="en-US" sz="2800" dirty="0"/>
              <a:t> avec </a:t>
            </a:r>
            <a:r>
              <a:rPr lang="en-US" sz="2800" dirty="0" err="1"/>
              <a:t>ou</a:t>
            </a:r>
            <a:r>
              <a:rPr lang="en-US" sz="2800" dirty="0"/>
              <a:t> sans intensification du </a:t>
            </a:r>
            <a:r>
              <a:rPr lang="en-US" sz="2800" dirty="0" err="1"/>
              <a:t>traitement</a:t>
            </a:r>
            <a:r>
              <a:rPr lang="en-US" sz="2800" dirty="0"/>
              <a:t> au congé*:</a:t>
            </a:r>
          </a:p>
          <a:p>
            <a:pPr lvl="1"/>
            <a:r>
              <a:rPr lang="en-US" sz="2800" dirty="0"/>
              <a:t>Pas de </a:t>
            </a:r>
            <a:r>
              <a:rPr lang="en-US" sz="2800" dirty="0" err="1"/>
              <a:t>différence</a:t>
            </a:r>
            <a:r>
              <a:rPr lang="en-US" sz="2800" dirty="0"/>
              <a:t> dans </a:t>
            </a:r>
            <a:r>
              <a:rPr lang="en-US" sz="2800" dirty="0" err="1"/>
              <a:t>risque</a:t>
            </a:r>
            <a:r>
              <a:rPr lang="en-US" sz="2800" dirty="0"/>
              <a:t> AVC </a:t>
            </a:r>
            <a:r>
              <a:rPr lang="en-US" sz="2800" dirty="0" err="1"/>
              <a:t>ou</a:t>
            </a:r>
            <a:r>
              <a:rPr lang="en-US" sz="2800" dirty="0"/>
              <a:t> IM dans les 3 </a:t>
            </a:r>
            <a:r>
              <a:rPr lang="en-US" sz="2800" dirty="0" err="1"/>
              <a:t>mois</a:t>
            </a:r>
            <a:r>
              <a:rPr lang="en-US" sz="2800" dirty="0"/>
              <a:t> après le congé</a:t>
            </a:r>
          </a:p>
          <a:p>
            <a:pPr lvl="1"/>
            <a:r>
              <a:rPr lang="en-US" sz="2800" dirty="0"/>
              <a:t>Pas </a:t>
            </a:r>
            <a:r>
              <a:rPr lang="en-US" sz="2800" dirty="0" err="1"/>
              <a:t>différence</a:t>
            </a:r>
            <a:r>
              <a:rPr lang="en-US" sz="2800" dirty="0"/>
              <a:t> dans le </a:t>
            </a:r>
            <a:r>
              <a:rPr lang="en-US" sz="2800" dirty="0" err="1"/>
              <a:t>contrôle</a:t>
            </a:r>
            <a:r>
              <a:rPr lang="en-US" sz="2800" dirty="0"/>
              <a:t> de TA à 1 an</a:t>
            </a:r>
            <a:endParaRPr lang="en-CA" sz="2800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DD688D68-C6C3-C3D0-468E-233735C4C027}"/>
              </a:ext>
            </a:extLst>
          </p:cNvPr>
          <p:cNvSpPr txBox="1"/>
          <p:nvPr/>
        </p:nvSpPr>
        <p:spPr>
          <a:xfrm>
            <a:off x="581192" y="5657273"/>
            <a:ext cx="993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*:  2 groupes de 1367 patients, avec tableau 1 comparable pour âge, sexe, </a:t>
            </a:r>
            <a:r>
              <a:rPr lang="fr-CA" dirty="0" err="1"/>
              <a:t>co-morbidités</a:t>
            </a:r>
            <a:r>
              <a:rPr lang="fr-CA" dirty="0"/>
              <a:t>, valeur de TA durant séjour à hôpital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25921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9A3E53-C60A-4D9A-5046-A3169CEC8F3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02488" y="934403"/>
            <a:ext cx="11727180" cy="1325562"/>
          </a:xfrm>
        </p:spPr>
        <p:txBody>
          <a:bodyPr>
            <a:noAutofit/>
          </a:bodyPr>
          <a:lstStyle/>
          <a:p>
            <a:r>
              <a:rPr lang="en-US" sz="2400" i="1" dirty="0">
                <a:solidFill>
                  <a:schemeClr val="tx1"/>
                </a:solidFill>
              </a:rPr>
              <a:t>Retrospective review of the use of as-needed hydralazine and labetalol for the treatment of acute hypertension in hospitalized medicine patients </a:t>
            </a:r>
            <a:r>
              <a:rPr lang="en-US" sz="2400" b="1" dirty="0">
                <a:solidFill>
                  <a:schemeClr val="tx1"/>
                </a:solidFill>
              </a:rPr>
              <a:t>(Gaynor et al., 2018) </a:t>
            </a:r>
            <a:br>
              <a:rPr lang="en-CA" sz="2400" dirty="0">
                <a:solidFill>
                  <a:schemeClr val="tx1"/>
                </a:solidFill>
              </a:rPr>
            </a:b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6123CBF-AEF5-E900-1794-CB720B5EB29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48640" y="1825625"/>
            <a:ext cx="5257800" cy="4351338"/>
          </a:xfrm>
        </p:spPr>
        <p:txBody>
          <a:bodyPr>
            <a:normAutofit/>
          </a:bodyPr>
          <a:lstStyle/>
          <a:p>
            <a:r>
              <a:rPr lang="fr-CA" sz="2000" dirty="0"/>
              <a:t>Étude descriptive</a:t>
            </a:r>
          </a:p>
          <a:p>
            <a:r>
              <a:rPr lang="en-CA" sz="2000" dirty="0"/>
              <a:t>N = 250 patients</a:t>
            </a:r>
          </a:p>
          <a:p>
            <a:r>
              <a:rPr lang="en-CA" sz="2000" dirty="0"/>
              <a:t>Type de </a:t>
            </a:r>
            <a:r>
              <a:rPr lang="en-CA" sz="2000" dirty="0" err="1"/>
              <a:t>traitement</a:t>
            </a:r>
            <a:r>
              <a:rPr lang="en-CA" sz="2000" dirty="0"/>
              <a:t>: </a:t>
            </a:r>
            <a:r>
              <a:rPr lang="fr-CA" sz="2000" b="1" u="none" dirty="0" err="1"/>
              <a:t>Hydralazine</a:t>
            </a:r>
            <a:r>
              <a:rPr lang="fr-CA" sz="2000" b="1" dirty="0"/>
              <a:t>, </a:t>
            </a:r>
            <a:r>
              <a:rPr lang="fr-CA" sz="2000" b="1" dirty="0" err="1"/>
              <a:t>l</a:t>
            </a:r>
            <a:r>
              <a:rPr lang="fr-CA" sz="2000" b="1" u="none" dirty="0" err="1"/>
              <a:t>abetalol</a:t>
            </a:r>
            <a:endParaRPr lang="fr-CA" sz="2000" b="1" u="none" dirty="0"/>
          </a:p>
          <a:p>
            <a:r>
              <a:rPr lang="fr-CA" sz="2000" b="1" dirty="0">
                <a:solidFill>
                  <a:schemeClr val="dk1"/>
                </a:solidFill>
              </a:rPr>
              <a:t>Voie du traitement: </a:t>
            </a:r>
            <a:r>
              <a:rPr lang="fr-CA" sz="2000" dirty="0"/>
              <a:t>IV : 6%, PO: 94%</a:t>
            </a:r>
          </a:p>
          <a:p>
            <a:r>
              <a:rPr lang="fr-CA" sz="2000" b="1" dirty="0"/>
              <a:t>Groupe traité: </a:t>
            </a:r>
            <a:r>
              <a:rPr lang="fr-CA" sz="2000" dirty="0"/>
              <a:t>administration de médication antihypertenseur </a:t>
            </a:r>
            <a:r>
              <a:rPr lang="fr-CA" sz="2000" b="1" dirty="0"/>
              <a:t>au besoin (PRN)</a:t>
            </a:r>
            <a:endParaRPr lang="en-CA" sz="2000" dirty="0"/>
          </a:p>
          <a:p>
            <a:endParaRPr lang="en-CA" sz="2000" dirty="0"/>
          </a:p>
        </p:txBody>
      </p:sp>
      <p:graphicFrame>
        <p:nvGraphicFramePr>
          <p:cNvPr id="4" name="Tableau 5">
            <a:extLst>
              <a:ext uri="{FF2B5EF4-FFF2-40B4-BE49-F238E27FC236}">
                <a16:creationId xmlns:a16="http://schemas.microsoft.com/office/drawing/2014/main" id="{8BBBE162-0F04-88CA-C277-C2816967E2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7948631"/>
              </p:ext>
            </p:extLst>
          </p:nvPr>
        </p:nvGraphicFramePr>
        <p:xfrm>
          <a:off x="6536462" y="1825625"/>
          <a:ext cx="5353050" cy="4206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6525">
                  <a:extLst>
                    <a:ext uri="{9D8B030D-6E8A-4147-A177-3AD203B41FA5}">
                      <a16:colId xmlns:a16="http://schemas.microsoft.com/office/drawing/2014/main" val="179706302"/>
                    </a:ext>
                  </a:extLst>
                </a:gridCol>
                <a:gridCol w="2676525">
                  <a:extLst>
                    <a:ext uri="{9D8B030D-6E8A-4147-A177-3AD203B41FA5}">
                      <a16:colId xmlns:a16="http://schemas.microsoft.com/office/drawing/2014/main" val="3049662490"/>
                    </a:ext>
                  </a:extLst>
                </a:gridCol>
              </a:tblGrid>
              <a:tr h="642966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/>
                        <a:t>Étude 3 (</a:t>
                      </a:r>
                      <a:r>
                        <a:rPr lang="en-US" dirty="0"/>
                        <a:t>Gaynor et al., 2018)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3732254"/>
                  </a:ext>
                </a:extLst>
              </a:tr>
              <a:tr h="7578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/>
                        <a:t>Baisse rapide TA (&gt;25% dans premiers 6h)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b="1" dirty="0"/>
                        <a:t>22% des patients</a:t>
                      </a:r>
                      <a:endParaRPr lang="en-CA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5286731"/>
                  </a:ext>
                </a:extLst>
              </a:tr>
              <a:tr h="1082706">
                <a:tc>
                  <a:txBody>
                    <a:bodyPr/>
                    <a:lstStyle/>
                    <a:p>
                      <a:r>
                        <a:rPr lang="fr-CA" dirty="0"/>
                        <a:t>IRA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Pas rapporté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5388115"/>
                  </a:ext>
                </a:extLst>
              </a:tr>
              <a:tr h="439097">
                <a:tc>
                  <a:txBody>
                    <a:bodyPr/>
                    <a:lstStyle/>
                    <a:p>
                      <a:r>
                        <a:rPr lang="fr-CA" dirty="0"/>
                        <a:t>AVC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Pas rapporté 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0833730"/>
                  </a:ext>
                </a:extLst>
              </a:tr>
              <a:tr h="455278">
                <a:tc>
                  <a:txBody>
                    <a:bodyPr/>
                    <a:lstStyle/>
                    <a:p>
                      <a:r>
                        <a:rPr lang="fr-CA" dirty="0">
                          <a:solidFill>
                            <a:srgbClr val="FF0000"/>
                          </a:solidFill>
                        </a:rPr>
                        <a:t>Mortalité</a:t>
                      </a:r>
                      <a:endParaRPr lang="en-CA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Pas rapporté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2651824"/>
                  </a:ext>
                </a:extLst>
              </a:tr>
              <a:tr h="439097">
                <a:tc>
                  <a:txBody>
                    <a:bodyPr/>
                    <a:lstStyle/>
                    <a:p>
                      <a:r>
                        <a:rPr lang="fr-CA" dirty="0"/>
                        <a:t>Durée de séjour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Pas rapporté 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097350"/>
                  </a:ext>
                </a:extLst>
              </a:tr>
              <a:tr h="389578">
                <a:tc>
                  <a:txBody>
                    <a:bodyPr/>
                    <a:lstStyle/>
                    <a:p>
                      <a:r>
                        <a:rPr lang="fr-CA" dirty="0"/>
                        <a:t>Infarctus myocarde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Pas rapporté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63896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84101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DD4337-0876-4D11-2D37-FE796D2357E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81025" y="825759"/>
            <a:ext cx="11029950" cy="1014413"/>
          </a:xfrm>
        </p:spPr>
        <p:txBody>
          <a:bodyPr>
            <a:noAutofit/>
          </a:bodyPr>
          <a:lstStyle/>
          <a:p>
            <a:r>
              <a:rPr lang="en-US" sz="2400" i="1" dirty="0">
                <a:solidFill>
                  <a:schemeClr val="tx1"/>
                </a:solidFill>
              </a:rPr>
              <a:t>As-Needed Intravenous Antihypertensive Therapy and Blood Pressure Control </a:t>
            </a:r>
            <a:r>
              <a:rPr lang="en-US" sz="2400" b="1" dirty="0">
                <a:solidFill>
                  <a:schemeClr val="tx1"/>
                </a:solidFill>
              </a:rPr>
              <a:t>(Lipari et al., 2016)</a:t>
            </a:r>
            <a:br>
              <a:rPr lang="en-CA" sz="2400" b="1" dirty="0">
                <a:solidFill>
                  <a:schemeClr val="tx1"/>
                </a:solidFill>
              </a:rPr>
            </a:br>
            <a:endParaRPr lang="en-CA" sz="2400" b="1" dirty="0">
              <a:solidFill>
                <a:schemeClr val="tx1"/>
              </a:solidFill>
            </a:endParaRP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4DFFDA9F-B2B9-EF62-5EC0-3C0205561B69}"/>
              </a:ext>
            </a:extLst>
          </p:cNvPr>
          <p:cNvSpPr txBox="1">
            <a:spLocks/>
          </p:cNvSpPr>
          <p:nvPr/>
        </p:nvSpPr>
        <p:spPr>
          <a:xfrm>
            <a:off x="529590" y="2134235"/>
            <a:ext cx="569826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sz="2000" dirty="0"/>
              <a:t>Étude descriptive</a:t>
            </a:r>
          </a:p>
          <a:p>
            <a:r>
              <a:rPr lang="en-CA" sz="2000" dirty="0"/>
              <a:t>N = </a:t>
            </a:r>
            <a:r>
              <a:rPr lang="fr-CA" sz="20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246 </a:t>
            </a:r>
            <a:r>
              <a:rPr lang="en-CA" sz="2000" dirty="0"/>
              <a:t>patients</a:t>
            </a:r>
          </a:p>
          <a:p>
            <a:r>
              <a:rPr lang="en-CA" sz="2000" dirty="0"/>
              <a:t>Type de </a:t>
            </a:r>
            <a:r>
              <a:rPr lang="en-CA" sz="2000" dirty="0" err="1"/>
              <a:t>traitement</a:t>
            </a:r>
            <a:r>
              <a:rPr lang="en-CA" sz="2000" dirty="0"/>
              <a:t>: </a:t>
            </a:r>
            <a:r>
              <a:rPr lang="fr-CA" sz="2000" b="1" dirty="0" err="1"/>
              <a:t>Hydralazine</a:t>
            </a:r>
            <a:r>
              <a:rPr lang="fr-CA" sz="2000" b="1" dirty="0"/>
              <a:t>, </a:t>
            </a:r>
            <a:r>
              <a:rPr lang="fr-CA" sz="2000" b="1" dirty="0" err="1"/>
              <a:t>labetalol</a:t>
            </a:r>
            <a:r>
              <a:rPr lang="fr-CA" sz="2000" b="1" dirty="0"/>
              <a:t>, </a:t>
            </a:r>
            <a:r>
              <a:rPr lang="fr-CA" sz="2000" b="1" dirty="0" err="1"/>
              <a:t>metoprolol</a:t>
            </a:r>
            <a:endParaRPr lang="fr-CA" sz="2000" b="1" dirty="0"/>
          </a:p>
          <a:p>
            <a:r>
              <a:rPr lang="fr-CA" sz="2000" b="1" dirty="0">
                <a:solidFill>
                  <a:schemeClr val="dk1"/>
                </a:solidFill>
              </a:rPr>
              <a:t>Voie du traitement: </a:t>
            </a:r>
            <a:r>
              <a:rPr lang="fr-CA" sz="2000" dirty="0"/>
              <a:t>IV : 100%</a:t>
            </a:r>
          </a:p>
          <a:p>
            <a:r>
              <a:rPr lang="fr-CA" sz="2000" b="1" dirty="0"/>
              <a:t>Groupe traité: </a:t>
            </a:r>
            <a:r>
              <a:rPr lang="fr-CA" sz="2000" dirty="0"/>
              <a:t>administration de médication antihypertenseur </a:t>
            </a:r>
            <a:r>
              <a:rPr lang="fr-CA" sz="2000" b="1" dirty="0"/>
              <a:t>au besoin (PRN)</a:t>
            </a:r>
            <a:endParaRPr lang="en-CA" sz="2000" dirty="0"/>
          </a:p>
          <a:p>
            <a:endParaRPr lang="en-CA" sz="2000" dirty="0"/>
          </a:p>
        </p:txBody>
      </p:sp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65466C48-D927-E6D3-A4D3-1E892CA596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9425446"/>
              </p:ext>
            </p:extLst>
          </p:nvPr>
        </p:nvGraphicFramePr>
        <p:xfrm>
          <a:off x="6536462" y="1690688"/>
          <a:ext cx="5353050" cy="4341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6525">
                  <a:extLst>
                    <a:ext uri="{9D8B030D-6E8A-4147-A177-3AD203B41FA5}">
                      <a16:colId xmlns:a16="http://schemas.microsoft.com/office/drawing/2014/main" val="179706302"/>
                    </a:ext>
                  </a:extLst>
                </a:gridCol>
                <a:gridCol w="2676525">
                  <a:extLst>
                    <a:ext uri="{9D8B030D-6E8A-4147-A177-3AD203B41FA5}">
                      <a16:colId xmlns:a16="http://schemas.microsoft.com/office/drawing/2014/main" val="3049662490"/>
                    </a:ext>
                  </a:extLst>
                </a:gridCol>
              </a:tblGrid>
              <a:tr h="663591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/>
                        <a:t>Étude 4 (</a:t>
                      </a:r>
                      <a:r>
                        <a:rPr lang="en-US" dirty="0"/>
                        <a:t>Lipari et al., 2016)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3732254"/>
                  </a:ext>
                </a:extLst>
              </a:tr>
              <a:tr h="7822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/>
                        <a:t>Baisse rapide TA (&gt;25% dans premiers 6h)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b="1" dirty="0"/>
                        <a:t>33% des patients</a:t>
                      </a:r>
                      <a:endParaRPr lang="en-CA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5286731"/>
                  </a:ext>
                </a:extLst>
              </a:tr>
              <a:tr h="1117436">
                <a:tc>
                  <a:txBody>
                    <a:bodyPr/>
                    <a:lstStyle/>
                    <a:p>
                      <a:r>
                        <a:rPr lang="fr-CA" dirty="0"/>
                        <a:t>IRA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Pas rapporté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5388115"/>
                  </a:ext>
                </a:extLst>
              </a:tr>
              <a:tr h="453182">
                <a:tc>
                  <a:txBody>
                    <a:bodyPr/>
                    <a:lstStyle/>
                    <a:p>
                      <a:r>
                        <a:rPr lang="fr-CA" dirty="0"/>
                        <a:t>AVC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Pas rapporté 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0833730"/>
                  </a:ext>
                </a:extLst>
              </a:tr>
              <a:tr h="469882">
                <a:tc>
                  <a:txBody>
                    <a:bodyPr/>
                    <a:lstStyle/>
                    <a:p>
                      <a:r>
                        <a:rPr lang="fr-CA" dirty="0">
                          <a:solidFill>
                            <a:srgbClr val="FF0000"/>
                          </a:solidFill>
                        </a:rPr>
                        <a:t>Mortalité</a:t>
                      </a:r>
                      <a:endParaRPr lang="en-CA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Pas rapporté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2651824"/>
                  </a:ext>
                </a:extLst>
              </a:tr>
              <a:tr h="453182">
                <a:tc>
                  <a:txBody>
                    <a:bodyPr/>
                    <a:lstStyle/>
                    <a:p>
                      <a:r>
                        <a:rPr lang="fr-CA" dirty="0"/>
                        <a:t>Durée de séjour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Pas rapporté 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097350"/>
                  </a:ext>
                </a:extLst>
              </a:tr>
              <a:tr h="402075">
                <a:tc>
                  <a:txBody>
                    <a:bodyPr/>
                    <a:lstStyle/>
                    <a:p>
                      <a:r>
                        <a:rPr lang="fr-CA" dirty="0"/>
                        <a:t>Infarctus myocarde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Pas rapporté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63896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36708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BAD1FC6-AC6F-4E71-BB64-F20B4CFD208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57108" y="2475742"/>
            <a:ext cx="10515600" cy="3552973"/>
          </a:xfrm>
        </p:spPr>
        <p:txBody>
          <a:bodyPr>
            <a:normAutofit fontScale="92500" lnSpcReduction="10000"/>
          </a:bodyPr>
          <a:lstStyle/>
          <a:p>
            <a:r>
              <a:rPr lang="en-CA" sz="2000" dirty="0"/>
              <a:t>Étude quasi-</a:t>
            </a:r>
            <a:r>
              <a:rPr lang="en-CA" sz="2000" dirty="0" err="1"/>
              <a:t>expérimentale</a:t>
            </a:r>
            <a:endParaRPr lang="en-CA" sz="2000" dirty="0"/>
          </a:p>
          <a:p>
            <a:r>
              <a:rPr lang="en-CA" sz="2000" dirty="0"/>
              <a:t>N = </a:t>
            </a:r>
            <a:r>
              <a:rPr lang="fr-CA" sz="20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260 patients</a:t>
            </a:r>
          </a:p>
          <a:p>
            <a:r>
              <a:rPr lang="fr-CA" sz="20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Seulement traitement IV</a:t>
            </a:r>
          </a:p>
          <a:p>
            <a:r>
              <a:rPr lang="fr-CA" sz="2000" dirty="0"/>
              <a:t>Baisse rapide TA (&gt;25% dans premiers 6h): 31% des patients</a:t>
            </a:r>
            <a:endParaRPr lang="en-CA" sz="2000" dirty="0"/>
          </a:p>
          <a:p>
            <a:r>
              <a:rPr lang="en-CA" sz="2000" dirty="0"/>
              <a:t>Pas de complications </a:t>
            </a:r>
            <a:r>
              <a:rPr lang="en-CA" sz="2000" dirty="0" err="1"/>
              <a:t>cardiovasculaires</a:t>
            </a:r>
            <a:r>
              <a:rPr lang="en-CA" sz="2000" dirty="0"/>
              <a:t> </a:t>
            </a:r>
            <a:r>
              <a:rPr lang="en-CA" sz="2000" dirty="0" err="1"/>
              <a:t>importantes</a:t>
            </a:r>
            <a:r>
              <a:rPr lang="en-CA" sz="2000" dirty="0"/>
              <a:t> </a:t>
            </a:r>
            <a:r>
              <a:rPr lang="en-CA" sz="2000" dirty="0" err="1"/>
              <a:t>rapportées</a:t>
            </a:r>
            <a:r>
              <a:rPr lang="en-CA" sz="2000" dirty="0"/>
              <a:t> dans </a:t>
            </a:r>
            <a:r>
              <a:rPr lang="en-CA" sz="2000" dirty="0" err="1"/>
              <a:t>l’étude</a:t>
            </a:r>
            <a:endParaRPr lang="en-CA" sz="2000" dirty="0"/>
          </a:p>
          <a:p>
            <a:r>
              <a:rPr lang="en-CA" sz="2000" dirty="0">
                <a:solidFill>
                  <a:schemeClr val="accent5">
                    <a:lumMod val="50000"/>
                  </a:schemeClr>
                </a:solidFill>
              </a:rPr>
              <a:t>La mise </a:t>
            </a:r>
            <a:r>
              <a:rPr lang="en-CA" sz="2000" dirty="0" err="1">
                <a:solidFill>
                  <a:schemeClr val="accent5">
                    <a:lumMod val="50000"/>
                  </a:schemeClr>
                </a:solidFill>
              </a:rPr>
              <a:t>en</a:t>
            </a:r>
            <a:r>
              <a:rPr lang="en-CA" sz="2000" dirty="0">
                <a:solidFill>
                  <a:schemeClr val="accent5">
                    <a:lumMod val="50000"/>
                  </a:schemeClr>
                </a:solidFill>
              </a:rPr>
              <a:t> place </a:t>
            </a:r>
            <a:r>
              <a:rPr lang="en-CA" sz="2000" dirty="0" err="1">
                <a:solidFill>
                  <a:schemeClr val="accent5">
                    <a:lumMod val="50000"/>
                  </a:schemeClr>
                </a:solidFill>
              </a:rPr>
              <a:t>d’une</a:t>
            </a:r>
            <a:r>
              <a:rPr lang="en-CA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CA" sz="2000" dirty="0" err="1">
                <a:solidFill>
                  <a:schemeClr val="accent5">
                    <a:lumMod val="50000"/>
                  </a:schemeClr>
                </a:solidFill>
              </a:rPr>
              <a:t>approche</a:t>
            </a:r>
            <a:r>
              <a:rPr lang="en-CA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CA" sz="2000" dirty="0" err="1">
                <a:solidFill>
                  <a:schemeClr val="accent5">
                    <a:lumMod val="50000"/>
                  </a:schemeClr>
                </a:solidFill>
              </a:rPr>
              <a:t>éducative</a:t>
            </a:r>
            <a:r>
              <a:rPr lang="en-CA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CA" sz="2000" dirty="0" err="1">
                <a:solidFill>
                  <a:schemeClr val="accent5">
                    <a:lumMod val="50000"/>
                  </a:schemeClr>
                </a:solidFill>
              </a:rPr>
              <a:t>multidisciplinaire</a:t>
            </a:r>
            <a:r>
              <a:rPr lang="en-CA" sz="2000" dirty="0">
                <a:solidFill>
                  <a:schemeClr val="accent5">
                    <a:lumMod val="50000"/>
                  </a:schemeClr>
                </a:solidFill>
              </a:rPr>
              <a:t>* (</a:t>
            </a:r>
            <a:r>
              <a:rPr lang="en-US" sz="2000" i="1" dirty="0" err="1">
                <a:solidFill>
                  <a:schemeClr val="accent5">
                    <a:lumMod val="50000"/>
                  </a:schemeClr>
                </a:solidFill>
              </a:rPr>
              <a:t>Pasik</a:t>
            </a:r>
            <a:r>
              <a:rPr lang="en-US" sz="2000" i="1" dirty="0">
                <a:solidFill>
                  <a:schemeClr val="accent5">
                    <a:lumMod val="50000"/>
                  </a:schemeClr>
                </a:solidFill>
              </a:rPr>
              <a:t> et al., 2019)</a:t>
            </a:r>
            <a:r>
              <a:rPr lang="en-CA" sz="2000" dirty="0">
                <a:solidFill>
                  <a:schemeClr val="accent5">
                    <a:lumMod val="50000"/>
                  </a:schemeClr>
                </a:solidFill>
              </a:rPr>
              <a:t>  a </a:t>
            </a:r>
            <a:r>
              <a:rPr lang="en-CA" sz="2000" dirty="0" err="1">
                <a:solidFill>
                  <a:schemeClr val="accent5">
                    <a:lumMod val="50000"/>
                  </a:schemeClr>
                </a:solidFill>
              </a:rPr>
              <a:t>permis</a:t>
            </a:r>
            <a:r>
              <a:rPr lang="en-CA" sz="2000" dirty="0">
                <a:solidFill>
                  <a:schemeClr val="accent5">
                    <a:lumMod val="50000"/>
                  </a:schemeClr>
                </a:solidFill>
              </a:rPr>
              <a:t> de </a:t>
            </a:r>
            <a:r>
              <a:rPr lang="en-CA" sz="2000" dirty="0" err="1">
                <a:solidFill>
                  <a:schemeClr val="accent5">
                    <a:lumMod val="50000"/>
                  </a:schemeClr>
                </a:solidFill>
              </a:rPr>
              <a:t>réduire</a:t>
            </a:r>
            <a:r>
              <a:rPr lang="en-CA" sz="2000" dirty="0">
                <a:solidFill>
                  <a:schemeClr val="accent5">
                    <a:lumMod val="50000"/>
                  </a:schemeClr>
                </a:solidFill>
              </a:rPr>
              <a:t> le </a:t>
            </a:r>
            <a:r>
              <a:rPr lang="en-CA" sz="2000" dirty="0" err="1">
                <a:solidFill>
                  <a:schemeClr val="accent5">
                    <a:lumMod val="50000"/>
                  </a:schemeClr>
                </a:solidFill>
              </a:rPr>
              <a:t>nombre</a:t>
            </a:r>
            <a:r>
              <a:rPr lang="en-CA" sz="2000" dirty="0">
                <a:solidFill>
                  <a:schemeClr val="accent5">
                    <a:lumMod val="50000"/>
                  </a:schemeClr>
                </a:solidFill>
              </a:rPr>
              <a:t> de prescriptions </a:t>
            </a:r>
            <a:r>
              <a:rPr lang="en-CA" sz="2000" dirty="0" err="1">
                <a:solidFill>
                  <a:schemeClr val="accent5">
                    <a:lumMod val="50000"/>
                  </a:schemeClr>
                </a:solidFill>
              </a:rPr>
              <a:t>inaproppriées</a:t>
            </a:r>
            <a:r>
              <a:rPr lang="en-CA" sz="2000" dirty="0">
                <a:solidFill>
                  <a:schemeClr val="accent5">
                    <a:lumMod val="50000"/>
                  </a:schemeClr>
                </a:solidFill>
              </a:rPr>
              <a:t> de 8,3 à 3,3 par 1000 patients-</a:t>
            </a:r>
            <a:r>
              <a:rPr lang="en-CA" sz="2000" dirty="0" err="1">
                <a:solidFill>
                  <a:schemeClr val="accent5">
                    <a:lumMod val="50000"/>
                  </a:schemeClr>
                </a:solidFill>
              </a:rPr>
              <a:t>jours</a:t>
            </a:r>
            <a:r>
              <a:rPr lang="en-CA" sz="2000" dirty="0">
                <a:solidFill>
                  <a:schemeClr val="accent5">
                    <a:lumMod val="50000"/>
                  </a:schemeClr>
                </a:solidFill>
              </a:rPr>
              <a:t> (p = 0.0099)</a:t>
            </a:r>
          </a:p>
          <a:p>
            <a:r>
              <a:rPr lang="en-CA" sz="2000" dirty="0">
                <a:solidFill>
                  <a:schemeClr val="accent5">
                    <a:lumMod val="50000"/>
                  </a:schemeClr>
                </a:solidFill>
              </a:rPr>
              <a:t>Le </a:t>
            </a:r>
            <a:r>
              <a:rPr lang="en-CA" sz="2000" dirty="0" err="1">
                <a:solidFill>
                  <a:schemeClr val="accent5">
                    <a:lumMod val="50000"/>
                  </a:schemeClr>
                </a:solidFill>
              </a:rPr>
              <a:t>nombre</a:t>
            </a:r>
            <a:r>
              <a:rPr lang="en-CA" sz="2000" dirty="0">
                <a:solidFill>
                  <a:schemeClr val="accent5">
                    <a:lumMod val="50000"/>
                  </a:schemeClr>
                </a:solidFill>
              </a:rPr>
              <a:t> de complications</a:t>
            </a:r>
            <a:r>
              <a:rPr lang="en-CA" sz="2000" baseline="30000" dirty="0">
                <a:solidFill>
                  <a:schemeClr val="accent5">
                    <a:lumMod val="50000"/>
                  </a:schemeClr>
                </a:solidFill>
              </a:rPr>
              <a:t>†</a:t>
            </a:r>
            <a:r>
              <a:rPr lang="en-CA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CA" sz="2000" dirty="0" err="1">
                <a:solidFill>
                  <a:schemeClr val="accent5">
                    <a:lumMod val="50000"/>
                  </a:schemeClr>
                </a:solidFill>
              </a:rPr>
              <a:t>associées</a:t>
            </a:r>
            <a:r>
              <a:rPr lang="en-CA" sz="2000" dirty="0">
                <a:solidFill>
                  <a:schemeClr val="accent5">
                    <a:lumMod val="50000"/>
                  </a:schemeClr>
                </a:solidFill>
              </a:rPr>
              <a:t> au </a:t>
            </a:r>
            <a:r>
              <a:rPr lang="en-CA" sz="2000" dirty="0" err="1">
                <a:solidFill>
                  <a:schemeClr val="accent5">
                    <a:lumMod val="50000"/>
                  </a:schemeClr>
                </a:solidFill>
              </a:rPr>
              <a:t>traitement</a:t>
            </a:r>
            <a:r>
              <a:rPr lang="en-CA" sz="2000" dirty="0">
                <a:solidFill>
                  <a:schemeClr val="accent5">
                    <a:lumMod val="50000"/>
                  </a:schemeClr>
                </a:solidFill>
              </a:rPr>
              <a:t> a </a:t>
            </a:r>
            <a:r>
              <a:rPr lang="en-CA" sz="2000" dirty="0" err="1">
                <a:solidFill>
                  <a:schemeClr val="accent5">
                    <a:lumMod val="50000"/>
                  </a:schemeClr>
                </a:solidFill>
              </a:rPr>
              <a:t>diminué</a:t>
            </a:r>
            <a:r>
              <a:rPr lang="en-CA" sz="2000" dirty="0">
                <a:solidFill>
                  <a:schemeClr val="accent5">
                    <a:lumMod val="50000"/>
                  </a:schemeClr>
                </a:solidFill>
              </a:rPr>
              <a:t> de 4,4 à 1,9 (par 1000 patients-</a:t>
            </a:r>
            <a:r>
              <a:rPr lang="en-CA" sz="2000" dirty="0" err="1">
                <a:solidFill>
                  <a:schemeClr val="accent5">
                    <a:lumMod val="50000"/>
                  </a:schemeClr>
                </a:solidFill>
              </a:rPr>
              <a:t>jours</a:t>
            </a:r>
            <a:r>
              <a:rPr lang="en-CA" sz="2000" dirty="0">
                <a:solidFill>
                  <a:schemeClr val="accent5">
                    <a:lumMod val="50000"/>
                  </a:schemeClr>
                </a:solidFill>
              </a:rPr>
              <a:t> (p = 0.0112)</a:t>
            </a:r>
          </a:p>
          <a:p>
            <a:endParaRPr lang="fr-CA" sz="2000" dirty="0"/>
          </a:p>
          <a:p>
            <a:pPr marL="0" indent="0">
              <a:buNone/>
            </a:pPr>
            <a:endParaRPr lang="fr-CA" sz="2000" dirty="0"/>
          </a:p>
          <a:p>
            <a:endParaRPr lang="fr-CA" sz="2000" dirty="0"/>
          </a:p>
          <a:p>
            <a:endParaRPr lang="en-CA" sz="2000" dirty="0"/>
          </a:p>
        </p:txBody>
      </p:sp>
      <p:sp>
        <p:nvSpPr>
          <p:cNvPr id="6" name="Titre 5">
            <a:extLst>
              <a:ext uri="{FF2B5EF4-FFF2-40B4-BE49-F238E27FC236}">
                <a16:creationId xmlns:a16="http://schemas.microsoft.com/office/drawing/2014/main" id="{92A33396-8765-3935-61B8-B03A4611FDF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37118" y="576262"/>
            <a:ext cx="10515600" cy="1325563"/>
          </a:xfrm>
        </p:spPr>
        <p:txBody>
          <a:bodyPr>
            <a:normAutofit/>
          </a:bodyPr>
          <a:lstStyle/>
          <a:p>
            <a:r>
              <a:rPr lang="en-US" sz="2400" i="1" dirty="0">
                <a:solidFill>
                  <a:schemeClr val="tx1"/>
                </a:solidFill>
              </a:rPr>
              <a:t>Assess Before Rx: Reducing the Overtreatment of Asymptomatic Blood Pressure Elevation in the Inpatient Setting </a:t>
            </a:r>
            <a:r>
              <a:rPr lang="en-US" sz="2400" b="1" dirty="0">
                <a:solidFill>
                  <a:schemeClr val="tx1"/>
                </a:solidFill>
              </a:rPr>
              <a:t>(</a:t>
            </a:r>
            <a:r>
              <a:rPr lang="en-US" sz="2400" b="1" dirty="0" err="1">
                <a:solidFill>
                  <a:schemeClr val="tx1"/>
                </a:solidFill>
              </a:rPr>
              <a:t>Pasik</a:t>
            </a:r>
            <a:r>
              <a:rPr lang="en-US" sz="2400" b="1" dirty="0">
                <a:solidFill>
                  <a:schemeClr val="tx1"/>
                </a:solidFill>
              </a:rPr>
              <a:t> et al., 2019) </a:t>
            </a:r>
            <a:br>
              <a:rPr lang="en-CA" sz="2400" dirty="0">
                <a:solidFill>
                  <a:schemeClr val="tx1"/>
                </a:solidFill>
              </a:rPr>
            </a:b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4A8D11E2-AD18-41A8-87BD-3FA12F6BE63A}"/>
              </a:ext>
            </a:extLst>
          </p:cNvPr>
          <p:cNvSpPr txBox="1"/>
          <p:nvPr/>
        </p:nvSpPr>
        <p:spPr>
          <a:xfrm>
            <a:off x="581192" y="5544781"/>
            <a:ext cx="110296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u="sng" dirty="0"/>
              <a:t>*Approche éducative multidisciplinaire: </a:t>
            </a:r>
            <a:r>
              <a:rPr lang="fr-CA" sz="1600" dirty="0"/>
              <a:t>éducation, algorithme de traitement et rétroaction</a:t>
            </a:r>
          </a:p>
          <a:p>
            <a:endParaRPr lang="fr-CA" sz="1600" dirty="0"/>
          </a:p>
          <a:p>
            <a:r>
              <a:rPr lang="fr-CA" sz="1600" dirty="0"/>
              <a:t> </a:t>
            </a:r>
            <a:r>
              <a:rPr lang="en-CA" sz="1600" dirty="0"/>
              <a:t>†: </a:t>
            </a:r>
            <a:r>
              <a:rPr lang="fr-CA" sz="1600" dirty="0"/>
              <a:t>diminution TA de plus de 25% dans les premières heures après l’administration, changement de FC de plus de 20 bpm, besoin de soluté IV post administration anti hypertenseurs</a:t>
            </a:r>
          </a:p>
          <a:p>
            <a:endParaRPr lang="fr-CA" sz="1600" dirty="0"/>
          </a:p>
          <a:p>
            <a:endParaRPr lang="fr-CA" sz="1600" dirty="0"/>
          </a:p>
          <a:p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758096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AB5684-75CE-4D5F-8FE9-4A339D598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Discussion - méthodologie</a:t>
            </a:r>
            <a:endParaRPr lang="en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55B9204-36FE-46AF-90CF-5D73CF796F6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A" u="sng" dirty="0">
                <a:solidFill>
                  <a:schemeClr val="accent6">
                    <a:lumMod val="75000"/>
                  </a:schemeClr>
                </a:solidFill>
              </a:rPr>
              <a:t>Points forts</a:t>
            </a:r>
          </a:p>
          <a:p>
            <a:r>
              <a:rPr lang="fr-CA" dirty="0"/>
              <a:t>Application des critères d’inclusion et d’exclusion a permis de cibler la population souhaitée, pour laquelle les lignes directrices sont moins claires.</a:t>
            </a:r>
          </a:p>
          <a:p>
            <a:r>
              <a:rPr lang="fr-CA" dirty="0"/>
              <a:t>Protocole de recherche révisé par bibliothécaire médicale</a:t>
            </a:r>
          </a:p>
          <a:p>
            <a:r>
              <a:rPr lang="fr-CA" dirty="0"/>
              <a:t>Utilisation </a:t>
            </a:r>
            <a:r>
              <a:rPr lang="fr-CA" dirty="0" err="1"/>
              <a:t>Mesh</a:t>
            </a:r>
            <a:r>
              <a:rPr lang="fr-CA" dirty="0"/>
              <a:t> et vocabulaire libre</a:t>
            </a:r>
          </a:p>
          <a:p>
            <a:endParaRPr lang="fr-CA" dirty="0"/>
          </a:p>
          <a:p>
            <a:endParaRPr lang="fr-CA" dirty="0"/>
          </a:p>
          <a:p>
            <a:endParaRPr lang="en-CA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09AA239-E0D3-4A15-A774-10CD0FE850D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A" u="sng" dirty="0">
                <a:solidFill>
                  <a:srgbClr val="FF0000"/>
                </a:solidFill>
              </a:rPr>
              <a:t>Points faibles</a:t>
            </a:r>
          </a:p>
          <a:p>
            <a:pPr marL="0" indent="0">
              <a:buNone/>
            </a:pPr>
            <a:r>
              <a:rPr lang="fr-CA" dirty="0"/>
              <a:t>Biais de la méthodologie:</a:t>
            </a:r>
          </a:p>
          <a:p>
            <a:pPr lvl="1"/>
            <a:r>
              <a:rPr lang="fr-CA" dirty="0"/>
              <a:t>Revue brève et non systématique</a:t>
            </a:r>
          </a:p>
          <a:p>
            <a:pPr lvl="1"/>
            <a:r>
              <a:rPr lang="fr-CA" dirty="0"/>
              <a:t>Pas de recherche dans la littérature grise</a:t>
            </a:r>
          </a:p>
          <a:p>
            <a:pPr lvl="1"/>
            <a:r>
              <a:rPr lang="fr-CA" dirty="0"/>
              <a:t>Biais de langue (articles en français et anglais seulement)</a:t>
            </a:r>
          </a:p>
          <a:p>
            <a:pPr lvl="1"/>
            <a:r>
              <a:rPr lang="fr-CA" dirty="0"/>
              <a:t>Un seul chercheur</a:t>
            </a:r>
          </a:p>
          <a:p>
            <a:pPr lvl="1"/>
            <a:r>
              <a:rPr lang="fr-CA" dirty="0"/>
              <a:t>Mots clés assez larges occasionnant beaucoup de résultats d’articles après la recherche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282323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D1A40F5E-FDB3-4E26-A3D4-F58E933AFFDA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157590711"/>
              </p:ext>
            </p:extLst>
          </p:nvPr>
        </p:nvGraphicFramePr>
        <p:xfrm>
          <a:off x="228600" y="382896"/>
          <a:ext cx="11727179" cy="615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3419">
                  <a:extLst>
                    <a:ext uri="{9D8B030D-6E8A-4147-A177-3AD203B41FA5}">
                      <a16:colId xmlns:a16="http://schemas.microsoft.com/office/drawing/2014/main" val="3277142190"/>
                    </a:ext>
                  </a:extLst>
                </a:gridCol>
                <a:gridCol w="2423979">
                  <a:extLst>
                    <a:ext uri="{9D8B030D-6E8A-4147-A177-3AD203B41FA5}">
                      <a16:colId xmlns:a16="http://schemas.microsoft.com/office/drawing/2014/main" val="2392630757"/>
                    </a:ext>
                  </a:extLst>
                </a:gridCol>
                <a:gridCol w="2538723">
                  <a:extLst>
                    <a:ext uri="{9D8B030D-6E8A-4147-A177-3AD203B41FA5}">
                      <a16:colId xmlns:a16="http://schemas.microsoft.com/office/drawing/2014/main" val="1951330910"/>
                    </a:ext>
                  </a:extLst>
                </a:gridCol>
                <a:gridCol w="2223175">
                  <a:extLst>
                    <a:ext uri="{9D8B030D-6E8A-4147-A177-3AD203B41FA5}">
                      <a16:colId xmlns:a16="http://schemas.microsoft.com/office/drawing/2014/main" val="1024512243"/>
                    </a:ext>
                  </a:extLst>
                </a:gridCol>
                <a:gridCol w="1678138">
                  <a:extLst>
                    <a:ext uri="{9D8B030D-6E8A-4147-A177-3AD203B41FA5}">
                      <a16:colId xmlns:a16="http://schemas.microsoft.com/office/drawing/2014/main" val="3811763527"/>
                    </a:ext>
                  </a:extLst>
                </a:gridCol>
                <a:gridCol w="2079745">
                  <a:extLst>
                    <a:ext uri="{9D8B030D-6E8A-4147-A177-3AD203B41FA5}">
                      <a16:colId xmlns:a16="http://schemas.microsoft.com/office/drawing/2014/main" val="1921034943"/>
                    </a:ext>
                  </a:extLst>
                </a:gridCol>
              </a:tblGrid>
              <a:tr h="363575">
                <a:tc>
                  <a:txBody>
                    <a:bodyPr/>
                    <a:lstStyle/>
                    <a:p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/>
                        <a:t>1 </a:t>
                      </a:r>
                      <a:r>
                        <a:rPr lang="en-US" sz="1600" dirty="0"/>
                        <a:t>(Mohandas et al., 2021) 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/>
                        <a:t>2 </a:t>
                      </a:r>
                      <a:r>
                        <a:rPr lang="en-US" sz="1600" dirty="0"/>
                        <a:t>(Rastogi et al., 2021) 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/>
                        <a:t>3 </a:t>
                      </a:r>
                      <a:r>
                        <a:rPr lang="en-US" sz="1600" dirty="0"/>
                        <a:t>(Gaynor et al., 2018) 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600" dirty="0"/>
                        <a:t>4 </a:t>
                      </a:r>
                      <a:r>
                        <a:rPr lang="en-US" sz="1600" dirty="0"/>
                        <a:t>(Lipari et al., 2016)</a:t>
                      </a:r>
                      <a:endParaRPr lang="en-US" sz="16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/>
                        <a:t>5 </a:t>
                      </a:r>
                      <a:r>
                        <a:rPr lang="en-US" sz="1600" dirty="0"/>
                        <a:t>(</a:t>
                      </a:r>
                      <a:r>
                        <a:rPr lang="en-US" sz="1600" dirty="0" err="1"/>
                        <a:t>Pasik</a:t>
                      </a:r>
                      <a:r>
                        <a:rPr lang="en-US" sz="1600" dirty="0"/>
                        <a:t> et al., 2019) </a:t>
                      </a:r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3238887"/>
                  </a:ext>
                </a:extLst>
              </a:tr>
              <a:tr h="5322842">
                <a:tc>
                  <a:txBody>
                    <a:bodyPr/>
                    <a:lstStyle/>
                    <a:p>
                      <a:r>
                        <a:rPr lang="fr-CA" sz="1200" b="1" u="sng" dirty="0"/>
                        <a:t>Forces</a:t>
                      </a:r>
                      <a:endParaRPr lang="en-CA" sz="12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fr-CA" sz="1800" b="1" dirty="0"/>
                        <a:t>- Grand nombre de patients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fr-CA" sz="1800" b="1" dirty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fr-CA" sz="1800" dirty="0"/>
                        <a:t>- Cohorte avec 2 groupes homogènes grâce à l’utilisation de l’appariement des score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endParaRPr lang="fr-CA" sz="1800" dirty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en-CA" sz="1800" dirty="0"/>
                        <a:t>- </a:t>
                      </a:r>
                      <a:r>
                        <a:rPr lang="en-CA" sz="1800" dirty="0" err="1"/>
                        <a:t>Collecte</a:t>
                      </a:r>
                      <a:r>
                        <a:rPr lang="en-CA" sz="1800" dirty="0"/>
                        <a:t> de </a:t>
                      </a:r>
                      <a:r>
                        <a:rPr lang="en-CA" sz="1800" dirty="0" err="1"/>
                        <a:t>données</a:t>
                      </a:r>
                      <a:r>
                        <a:rPr lang="en-CA" sz="1800" dirty="0"/>
                        <a:t> et </a:t>
                      </a:r>
                      <a:r>
                        <a:rPr lang="en-CA" sz="1800" dirty="0" err="1"/>
                        <a:t>suivi</a:t>
                      </a:r>
                      <a:r>
                        <a:rPr lang="en-CA" sz="1800" dirty="0"/>
                        <a:t> des patients </a:t>
                      </a:r>
                      <a:r>
                        <a:rPr lang="en-CA" sz="1800" dirty="0" err="1"/>
                        <a:t>rigoureux</a:t>
                      </a:r>
                      <a:endParaRPr lang="en-CA" sz="1800" dirty="0"/>
                    </a:p>
                    <a:p>
                      <a:pPr marL="171450" indent="-171450">
                        <a:buFontTx/>
                        <a:buChar char="-"/>
                      </a:pPr>
                      <a:endParaRPr lang="en-CA" sz="1800" dirty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en-CA" sz="1800" dirty="0"/>
                        <a:t>- Population comparable au Canada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800" b="1" dirty="0"/>
                        <a:t>- Grand nombre de patients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n-CA" sz="18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800" dirty="0"/>
                        <a:t>- Cohorte avec 2 groupes homogènes grâce à l’utilisation de l’appariement des score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fr-CA" sz="18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/>
                        <a:t>- </a:t>
                      </a:r>
                      <a:r>
                        <a:rPr lang="en-CA" sz="1800" dirty="0" err="1"/>
                        <a:t>Collecte</a:t>
                      </a:r>
                      <a:r>
                        <a:rPr lang="en-CA" sz="1800" dirty="0"/>
                        <a:t> de </a:t>
                      </a:r>
                      <a:r>
                        <a:rPr lang="en-CA" sz="1800" dirty="0" err="1"/>
                        <a:t>données</a:t>
                      </a:r>
                      <a:r>
                        <a:rPr lang="en-CA" sz="1800" dirty="0"/>
                        <a:t> et </a:t>
                      </a:r>
                      <a:r>
                        <a:rPr lang="en-CA" sz="1800" dirty="0" err="1"/>
                        <a:t>suivi</a:t>
                      </a:r>
                      <a:r>
                        <a:rPr lang="en-CA" sz="1800" dirty="0"/>
                        <a:t> des patients </a:t>
                      </a:r>
                      <a:r>
                        <a:rPr lang="en-CA" sz="1800" dirty="0" err="1"/>
                        <a:t>rigoureux</a:t>
                      </a:r>
                      <a:endParaRPr lang="en-CA" sz="1800" dirty="0"/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n-CA" sz="18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/>
                        <a:t>- Population comparable au Canada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8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/>
                        <a:t>- </a:t>
                      </a:r>
                      <a:r>
                        <a:rPr lang="en-CA" sz="1800" dirty="0" err="1"/>
                        <a:t>Multicentrique</a:t>
                      </a:r>
                      <a:endParaRPr lang="en-CA" sz="1800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800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/>
                        <a:t>- </a:t>
                      </a:r>
                      <a:r>
                        <a:rPr lang="en-CA" sz="1800" dirty="0" err="1"/>
                        <a:t>Suivi</a:t>
                      </a:r>
                      <a:r>
                        <a:rPr lang="en-CA" sz="1800" dirty="0"/>
                        <a:t> des complications CV 1 </a:t>
                      </a:r>
                      <a:r>
                        <a:rPr lang="en-CA" sz="1800" dirty="0" err="1"/>
                        <a:t>mois</a:t>
                      </a:r>
                      <a:r>
                        <a:rPr lang="en-CA" sz="1800" dirty="0"/>
                        <a:t> post congé</a:t>
                      </a:r>
                    </a:p>
                    <a:p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fr-CA" sz="1800" dirty="0"/>
                        <a:t>- Revue complète des dossiers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endParaRPr lang="fr-CA" sz="1800" dirty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fr-CA" sz="1800" dirty="0"/>
                        <a:t>- Dossiers et prescriptions informatisés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endParaRPr lang="fr-CA" sz="1800" dirty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en-CA" sz="1800" dirty="0"/>
                        <a:t>- Population </a:t>
                      </a:r>
                      <a:r>
                        <a:rPr lang="en-CA" sz="1800" dirty="0" err="1"/>
                        <a:t>étudiée</a:t>
                      </a:r>
                      <a:r>
                        <a:rPr lang="en-CA" sz="1800" dirty="0"/>
                        <a:t> </a:t>
                      </a:r>
                      <a:r>
                        <a:rPr lang="en-CA" sz="1800" dirty="0" err="1"/>
                        <a:t>similaire</a:t>
                      </a:r>
                      <a:r>
                        <a:rPr lang="en-CA" sz="1800" dirty="0"/>
                        <a:t> à la population de </a:t>
                      </a:r>
                      <a:r>
                        <a:rPr lang="en-CA" sz="1800" dirty="0" err="1"/>
                        <a:t>mon</a:t>
                      </a:r>
                      <a:r>
                        <a:rPr lang="en-CA" sz="1800" dirty="0"/>
                        <a:t> étude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fr-CA" sz="1800" dirty="0"/>
                        <a:t>- Dossiers et prescriptions informatisés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fr-CA" sz="1800" dirty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en-CA" sz="1800" dirty="0"/>
                        <a:t>- Population </a:t>
                      </a:r>
                      <a:r>
                        <a:rPr lang="en-CA" sz="1800" dirty="0" err="1"/>
                        <a:t>étudiée</a:t>
                      </a:r>
                      <a:r>
                        <a:rPr lang="en-CA" sz="1800" dirty="0"/>
                        <a:t> </a:t>
                      </a:r>
                      <a:r>
                        <a:rPr lang="en-CA" sz="1800" dirty="0" err="1"/>
                        <a:t>similaire</a:t>
                      </a:r>
                      <a:r>
                        <a:rPr lang="en-CA" sz="1800" dirty="0"/>
                        <a:t> à la population de </a:t>
                      </a:r>
                      <a:r>
                        <a:rPr lang="en-CA" sz="1800" dirty="0" err="1"/>
                        <a:t>mon</a:t>
                      </a:r>
                      <a:r>
                        <a:rPr lang="en-CA" sz="1800" dirty="0"/>
                        <a:t> étude 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fr-CA" sz="1800" dirty="0"/>
                        <a:t>Devis d’intervention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endParaRPr lang="fr-CA" sz="1800" dirty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fr-CA" sz="1800" dirty="0"/>
                        <a:t>- Intervention réaliste et </a:t>
                      </a:r>
                      <a:r>
                        <a:rPr lang="fr-CA" sz="1800" dirty="0" err="1"/>
                        <a:t>reproductibe</a:t>
                      </a:r>
                      <a:endParaRPr lang="fr-CA" sz="1800" dirty="0"/>
                    </a:p>
                    <a:p>
                      <a:pPr marL="0" indent="0">
                        <a:buFontTx/>
                        <a:buNone/>
                      </a:pPr>
                      <a:endParaRPr lang="fr-CA" sz="1800" dirty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fr-CA" sz="1800" dirty="0"/>
                        <a:t>- Approche rigoureuse de formation auprès du personnel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fr-CA" sz="1800" dirty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fr-CA" sz="1800" dirty="0"/>
                        <a:t>-  Population: Canada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91286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78456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99A6FB1B-98E9-4A22-BF30-0EE7ED296934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132421993"/>
              </p:ext>
            </p:extLst>
          </p:nvPr>
        </p:nvGraphicFramePr>
        <p:xfrm>
          <a:off x="135254" y="413385"/>
          <a:ext cx="11921491" cy="5734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1927">
                  <a:extLst>
                    <a:ext uri="{9D8B030D-6E8A-4147-A177-3AD203B41FA5}">
                      <a16:colId xmlns:a16="http://schemas.microsoft.com/office/drawing/2014/main" val="746391554"/>
                    </a:ext>
                  </a:extLst>
                </a:gridCol>
                <a:gridCol w="2133857">
                  <a:extLst>
                    <a:ext uri="{9D8B030D-6E8A-4147-A177-3AD203B41FA5}">
                      <a16:colId xmlns:a16="http://schemas.microsoft.com/office/drawing/2014/main" val="2729935641"/>
                    </a:ext>
                  </a:extLst>
                </a:gridCol>
                <a:gridCol w="2108302">
                  <a:extLst>
                    <a:ext uri="{9D8B030D-6E8A-4147-A177-3AD203B41FA5}">
                      <a16:colId xmlns:a16="http://schemas.microsoft.com/office/drawing/2014/main" val="3832959822"/>
                    </a:ext>
                  </a:extLst>
                </a:gridCol>
                <a:gridCol w="2529963">
                  <a:extLst>
                    <a:ext uri="{9D8B030D-6E8A-4147-A177-3AD203B41FA5}">
                      <a16:colId xmlns:a16="http://schemas.microsoft.com/office/drawing/2014/main" val="2305291254"/>
                    </a:ext>
                  </a:extLst>
                </a:gridCol>
                <a:gridCol w="2082747">
                  <a:extLst>
                    <a:ext uri="{9D8B030D-6E8A-4147-A177-3AD203B41FA5}">
                      <a16:colId xmlns:a16="http://schemas.microsoft.com/office/drawing/2014/main" val="555370711"/>
                    </a:ext>
                  </a:extLst>
                </a:gridCol>
                <a:gridCol w="1884695">
                  <a:extLst>
                    <a:ext uri="{9D8B030D-6E8A-4147-A177-3AD203B41FA5}">
                      <a16:colId xmlns:a16="http://schemas.microsoft.com/office/drawing/2014/main" val="176593583"/>
                    </a:ext>
                  </a:extLst>
                </a:gridCol>
              </a:tblGrid>
              <a:tr h="560093"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/>
                        <a:t>1 </a:t>
                      </a:r>
                      <a:r>
                        <a:rPr lang="en-US" sz="1600" dirty="0"/>
                        <a:t>(Mohandas et al., 2021) 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/>
                        <a:t>2 </a:t>
                      </a:r>
                      <a:r>
                        <a:rPr lang="en-US" sz="1600" dirty="0"/>
                        <a:t>(Rastogi et al., 2021) 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/>
                        <a:t>3 </a:t>
                      </a:r>
                      <a:r>
                        <a:rPr lang="en-US" sz="1600" dirty="0"/>
                        <a:t>(Gaynor et al., 2018) 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600" dirty="0"/>
                        <a:t>4 </a:t>
                      </a:r>
                      <a:r>
                        <a:rPr lang="en-US" sz="1600" dirty="0"/>
                        <a:t>(Lipari et al., 2016)</a:t>
                      </a:r>
                      <a:endParaRPr lang="en-US" sz="16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600" dirty="0"/>
                        <a:t>5 </a:t>
                      </a:r>
                      <a:r>
                        <a:rPr lang="en-US" sz="1600" dirty="0"/>
                        <a:t>(</a:t>
                      </a:r>
                      <a:r>
                        <a:rPr lang="en-US" sz="1600" dirty="0" err="1"/>
                        <a:t>Pasik</a:t>
                      </a:r>
                      <a:r>
                        <a:rPr lang="en-US" sz="1600" dirty="0"/>
                        <a:t> et al., 2019) </a:t>
                      </a:r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7624786"/>
                  </a:ext>
                </a:extLst>
              </a:tr>
              <a:tr h="5153002">
                <a:tc>
                  <a:txBody>
                    <a:bodyPr/>
                    <a:lstStyle/>
                    <a:p>
                      <a:r>
                        <a:rPr lang="fr-CA" sz="1600" b="1" u="sng" dirty="0"/>
                        <a:t>Faiblesses</a:t>
                      </a:r>
                      <a:endParaRPr lang="en-CA" sz="16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fr-CA" sz="1800" dirty="0"/>
                        <a:t>- Devis rétrospectif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fr-CA" sz="18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800" cap="none" spc="0" dirty="0">
                          <a:solidFill>
                            <a:schemeClr val="tx1"/>
                          </a:solidFill>
                          <a:effectLst/>
                        </a:rPr>
                        <a:t>- 1 seul hôpital</a:t>
                      </a:r>
                      <a:endParaRPr lang="fr-CA" sz="1800" cap="none" spc="0" dirty="0">
                        <a:solidFill>
                          <a:schemeClr val="tx1"/>
                        </a:solidFill>
                        <a:effectLst/>
                        <a:sym typeface="Wingdings" panose="05000000000000000000" pitchFamily="2" charset="2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sz="18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800" cap="none" spc="0" dirty="0">
                          <a:solidFill>
                            <a:schemeClr val="tx1"/>
                          </a:solidFill>
                          <a:effectLst/>
                        </a:rPr>
                        <a:t>- Pas de suivi au congé, pas d’évaluation des bienfaits-conséquences à moyen et long terme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fr-CA" sz="18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800" cap="none" spc="0" dirty="0">
                          <a:solidFill>
                            <a:schemeClr val="tx1"/>
                          </a:solidFill>
                          <a:effectLst/>
                        </a:rPr>
                        <a:t>- Groupe traité = seulement ceux avec administration de médicament PRN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8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fr-CA" sz="1800" dirty="0"/>
                        <a:t>- Devis rétrospectif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fr-CA" sz="1800" dirty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en-CA" sz="1800" dirty="0"/>
                        <a:t>- Exclusion des patients admis pour diagnostic </a:t>
                      </a:r>
                      <a:r>
                        <a:rPr lang="en-CA" sz="1800" dirty="0" err="1"/>
                        <a:t>cardiovasculaire</a:t>
                      </a:r>
                      <a:endParaRPr lang="en-CA" sz="1800" dirty="0"/>
                    </a:p>
                    <a:p>
                      <a:pPr marL="0" indent="0">
                        <a:buFontTx/>
                        <a:buNone/>
                      </a:pPr>
                      <a:endParaRPr lang="en-CA" sz="1800" dirty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en-CA" sz="1800" dirty="0"/>
                        <a:t>- Intensification de la dose d’un </a:t>
                      </a:r>
                      <a:r>
                        <a:rPr lang="en-CA" sz="1800" dirty="0" err="1"/>
                        <a:t>médicament</a:t>
                      </a:r>
                      <a:r>
                        <a:rPr lang="en-CA" sz="1800" dirty="0"/>
                        <a:t> </a:t>
                      </a:r>
                      <a:r>
                        <a:rPr lang="en-CA" sz="1800" dirty="0" err="1"/>
                        <a:t>n’a</a:t>
                      </a:r>
                      <a:r>
                        <a:rPr lang="en-CA" sz="1800" dirty="0"/>
                        <a:t> pas </a:t>
                      </a:r>
                      <a:r>
                        <a:rPr lang="en-CA" sz="1800" dirty="0" err="1"/>
                        <a:t>été</a:t>
                      </a:r>
                      <a:r>
                        <a:rPr lang="en-CA" sz="1800" dirty="0"/>
                        <a:t> </a:t>
                      </a:r>
                      <a:r>
                        <a:rPr lang="en-CA" sz="1800" dirty="0" err="1"/>
                        <a:t>inclus</a:t>
                      </a:r>
                      <a:r>
                        <a:rPr lang="en-CA" sz="1800" dirty="0"/>
                        <a:t> dans le </a:t>
                      </a:r>
                      <a:r>
                        <a:rPr lang="en-CA" sz="1800" dirty="0" err="1"/>
                        <a:t>groupe</a:t>
                      </a:r>
                      <a:r>
                        <a:rPr lang="en-CA" sz="1800" dirty="0"/>
                        <a:t> </a:t>
                      </a:r>
                      <a:r>
                        <a:rPr lang="en-CA" sz="1800" dirty="0" err="1"/>
                        <a:t>traité</a:t>
                      </a:r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A" sz="1800" dirty="0"/>
                        <a:t>- </a:t>
                      </a:r>
                      <a:r>
                        <a:rPr lang="fr-CA" sz="1800" cap="none" spc="0" dirty="0">
                          <a:solidFill>
                            <a:schemeClr val="tx1"/>
                          </a:solidFill>
                          <a:effectLst/>
                        </a:rPr>
                        <a:t>Devis rétrospectif</a:t>
                      </a:r>
                      <a:endParaRPr lang="en-CA" sz="18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A" sz="1800" cap="none" spc="0" dirty="0">
                          <a:solidFill>
                            <a:schemeClr val="tx1"/>
                          </a:solidFill>
                          <a:effectLst/>
                        </a:rPr>
                        <a:t>- Nature descriptive de l’étude</a:t>
                      </a:r>
                      <a:endParaRPr lang="en-CA" sz="18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A" sz="1800" cap="none" spc="0" dirty="0">
                          <a:solidFill>
                            <a:schemeClr val="tx1"/>
                          </a:solidFill>
                          <a:effectLst/>
                        </a:rPr>
                        <a:t>- Petit nombre de patient</a:t>
                      </a:r>
                      <a:endParaRPr lang="en-CA" sz="18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r>
                        <a:rPr lang="fr-CA" sz="1800" cap="none" spc="0" dirty="0">
                          <a:solidFill>
                            <a:schemeClr val="tx1"/>
                          </a:solidFill>
                          <a:effectLst/>
                        </a:rPr>
                        <a:t>- 1 seul hôpital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r>
                        <a:rPr lang="en-CA" sz="1800" cap="none" spc="0" dirty="0">
                          <a:solidFill>
                            <a:schemeClr val="tx1"/>
                          </a:solidFill>
                          <a:effectLst/>
                        </a:rPr>
                        <a:t>- </a:t>
                      </a:r>
                      <a:r>
                        <a:rPr lang="en-CA" sz="18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Évaluation</a:t>
                      </a:r>
                      <a:r>
                        <a:rPr lang="en-CA" sz="1800" b="1" cap="none" spc="0" dirty="0">
                          <a:solidFill>
                            <a:schemeClr val="tx1"/>
                          </a:solidFill>
                          <a:effectLst/>
                        </a:rPr>
                        <a:t> et </a:t>
                      </a:r>
                      <a:r>
                        <a:rPr lang="en-CA" sz="18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suivi</a:t>
                      </a:r>
                      <a:r>
                        <a:rPr lang="en-CA" sz="1800" b="1" cap="none" spc="0" dirty="0">
                          <a:solidFill>
                            <a:schemeClr val="tx1"/>
                          </a:solidFill>
                          <a:effectLst/>
                        </a:rPr>
                        <a:t> sous-optimal des complications </a:t>
                      </a:r>
                      <a:r>
                        <a:rPr lang="en-CA" sz="1800" b="1" cap="none" spc="0" dirty="0">
                          <a:solidFill>
                            <a:schemeClr val="tx1"/>
                          </a:solidFill>
                          <a:effectLst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CA" sz="1800" b="1" cap="none" spc="0" dirty="0" err="1">
                          <a:solidFill>
                            <a:schemeClr val="tx1"/>
                          </a:solidFill>
                          <a:effectLst/>
                          <a:sym typeface="Wingdings" panose="05000000000000000000" pitchFamily="2" charset="2"/>
                        </a:rPr>
                        <a:t>seulement</a:t>
                      </a:r>
                      <a:r>
                        <a:rPr lang="en-CA" sz="1800" b="1" cap="none" spc="0" dirty="0">
                          <a:solidFill>
                            <a:schemeClr val="tx1"/>
                          </a:solidFill>
                          <a:effectLst/>
                          <a:sym typeface="Wingdings" panose="05000000000000000000" pitchFamily="2" charset="2"/>
                        </a:rPr>
                        <a:t> à court </a:t>
                      </a:r>
                      <a:r>
                        <a:rPr lang="en-CA" sz="1800" b="1" cap="none" spc="0" dirty="0" err="1">
                          <a:solidFill>
                            <a:schemeClr val="tx1"/>
                          </a:solidFill>
                          <a:effectLst/>
                          <a:sym typeface="Wingdings" panose="05000000000000000000" pitchFamily="2" charset="2"/>
                        </a:rPr>
                        <a:t>terme</a:t>
                      </a:r>
                      <a:r>
                        <a:rPr lang="en-CA" sz="1800" b="1" cap="none" spc="0" dirty="0">
                          <a:solidFill>
                            <a:schemeClr val="tx1"/>
                          </a:solidFill>
                          <a:effectLst/>
                          <a:sym typeface="Wingdings" panose="05000000000000000000" pitchFamily="2" charset="2"/>
                        </a:rPr>
                        <a:t> et </a:t>
                      </a:r>
                      <a:r>
                        <a:rPr lang="en-CA" sz="1800" b="1" cap="none" spc="0" dirty="0">
                          <a:solidFill>
                            <a:schemeClr val="tx1"/>
                          </a:solidFill>
                          <a:effectLst/>
                        </a:rPr>
                        <a:t>pas de </a:t>
                      </a:r>
                      <a:r>
                        <a:rPr lang="en-CA" sz="18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biochimie</a:t>
                      </a:r>
                      <a:endParaRPr lang="en-CA" sz="1800" b="1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endParaRPr lang="en-CA" sz="18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fr-CA" sz="1800" dirty="0"/>
                        <a:t>- Devis rétrospectif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fr-CA" sz="1800" dirty="0"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A" sz="1800" cap="none" spc="0" dirty="0">
                          <a:solidFill>
                            <a:schemeClr val="tx1"/>
                          </a:solidFill>
                          <a:effectLst/>
                        </a:rPr>
                        <a:t>- Nature descriptive de l’étude</a:t>
                      </a:r>
                      <a:endParaRPr lang="en-CA" sz="18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r>
                        <a:rPr lang="fr-CA" sz="1800" cap="none" spc="0" dirty="0">
                          <a:solidFill>
                            <a:schemeClr val="tx1"/>
                          </a:solidFill>
                          <a:effectLst/>
                        </a:rPr>
                        <a:t>- Petit nombre de patients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r>
                        <a:rPr lang="fr-CA" sz="1800" cap="none" spc="0" dirty="0">
                          <a:solidFill>
                            <a:schemeClr val="tx1"/>
                          </a:solidFill>
                          <a:effectLst/>
                        </a:rPr>
                        <a:t>- 1 seul hôpital</a:t>
                      </a:r>
                      <a:endParaRPr lang="en-CA" sz="1800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/>
                        <a:t>- </a:t>
                      </a:r>
                      <a:r>
                        <a:rPr lang="en-CA" sz="1800" dirty="0" err="1"/>
                        <a:t>Seulement</a:t>
                      </a:r>
                      <a:r>
                        <a:rPr lang="en-CA" sz="1800" dirty="0"/>
                        <a:t> </a:t>
                      </a:r>
                      <a:r>
                        <a:rPr lang="en-CA" sz="1800" dirty="0" err="1"/>
                        <a:t>traitement</a:t>
                      </a:r>
                      <a:r>
                        <a:rPr lang="en-CA" sz="1800" dirty="0"/>
                        <a:t> IV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CA" sz="18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/>
                        <a:t>- </a:t>
                      </a:r>
                      <a:r>
                        <a:rPr lang="en-CA" sz="18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Évaluation</a:t>
                      </a:r>
                      <a:r>
                        <a:rPr lang="en-CA" sz="1800" b="1" cap="none" spc="0" dirty="0">
                          <a:solidFill>
                            <a:schemeClr val="tx1"/>
                          </a:solidFill>
                          <a:effectLst/>
                        </a:rPr>
                        <a:t> et </a:t>
                      </a:r>
                      <a:r>
                        <a:rPr lang="en-CA" sz="18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suivi</a:t>
                      </a:r>
                      <a:r>
                        <a:rPr lang="en-CA" sz="1800" b="1" cap="none" spc="0" dirty="0">
                          <a:solidFill>
                            <a:schemeClr val="tx1"/>
                          </a:solidFill>
                          <a:effectLst/>
                        </a:rPr>
                        <a:t> sous-optimal des complications </a:t>
                      </a:r>
                      <a:r>
                        <a:rPr lang="en-CA" sz="1800" b="1" cap="none" spc="0" dirty="0">
                          <a:solidFill>
                            <a:schemeClr val="tx1"/>
                          </a:solidFill>
                          <a:effectLst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CA" sz="1800" b="1" cap="none" spc="0" dirty="0" err="1">
                          <a:solidFill>
                            <a:schemeClr val="tx1"/>
                          </a:solidFill>
                          <a:effectLst/>
                          <a:sym typeface="Wingdings" panose="05000000000000000000" pitchFamily="2" charset="2"/>
                        </a:rPr>
                        <a:t>seulement</a:t>
                      </a:r>
                      <a:r>
                        <a:rPr lang="en-CA" sz="1800" b="1" cap="none" spc="0" dirty="0">
                          <a:solidFill>
                            <a:schemeClr val="tx1"/>
                          </a:solidFill>
                          <a:effectLst/>
                          <a:sym typeface="Wingdings" panose="05000000000000000000" pitchFamily="2" charset="2"/>
                        </a:rPr>
                        <a:t> à court </a:t>
                      </a:r>
                      <a:r>
                        <a:rPr lang="en-CA" sz="1800" b="1" cap="none" spc="0" dirty="0" err="1">
                          <a:solidFill>
                            <a:schemeClr val="tx1"/>
                          </a:solidFill>
                          <a:effectLst/>
                          <a:sym typeface="Wingdings" panose="05000000000000000000" pitchFamily="2" charset="2"/>
                        </a:rPr>
                        <a:t>terme</a:t>
                      </a:r>
                      <a:r>
                        <a:rPr lang="en-CA" sz="1800" b="1" cap="none" spc="0" dirty="0">
                          <a:solidFill>
                            <a:schemeClr val="tx1"/>
                          </a:solidFill>
                          <a:effectLst/>
                          <a:sym typeface="Wingdings" panose="05000000000000000000" pitchFamily="2" charset="2"/>
                        </a:rPr>
                        <a:t> et </a:t>
                      </a:r>
                      <a:r>
                        <a:rPr lang="en-CA" sz="1800" b="1" cap="none" spc="0" dirty="0">
                          <a:solidFill>
                            <a:schemeClr val="tx1"/>
                          </a:solidFill>
                          <a:effectLst/>
                        </a:rPr>
                        <a:t>pas de </a:t>
                      </a:r>
                      <a:r>
                        <a:rPr lang="en-CA" sz="18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biochimie</a:t>
                      </a:r>
                      <a:endParaRPr lang="en-CA" sz="1800" b="1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fr-CA" sz="1800" dirty="0"/>
                        <a:t>- Petit nombre de patients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fr-CA" sz="1800" dirty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fr-CA" sz="1800" dirty="0"/>
                        <a:t>- 1 seul hôpital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CA" sz="1800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/>
                        <a:t>- </a:t>
                      </a:r>
                      <a:r>
                        <a:rPr lang="en-CA" sz="1800" dirty="0" err="1"/>
                        <a:t>Seulement</a:t>
                      </a:r>
                      <a:r>
                        <a:rPr lang="en-CA" sz="1800" dirty="0"/>
                        <a:t> </a:t>
                      </a:r>
                      <a:r>
                        <a:rPr lang="en-CA" sz="1800" dirty="0" err="1"/>
                        <a:t>traitement</a:t>
                      </a:r>
                      <a:r>
                        <a:rPr lang="en-CA" sz="1800" dirty="0"/>
                        <a:t> IV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CA" sz="18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cap="none" spc="0" dirty="0">
                          <a:solidFill>
                            <a:schemeClr val="tx1"/>
                          </a:solidFill>
                          <a:effectLst/>
                        </a:rPr>
                        <a:t>- </a:t>
                      </a:r>
                      <a:r>
                        <a:rPr lang="en-CA" sz="18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Évaluation</a:t>
                      </a:r>
                      <a:r>
                        <a:rPr lang="en-CA" sz="1800" b="1" cap="none" spc="0" dirty="0">
                          <a:solidFill>
                            <a:schemeClr val="tx1"/>
                          </a:solidFill>
                          <a:effectLst/>
                        </a:rPr>
                        <a:t> et </a:t>
                      </a:r>
                      <a:r>
                        <a:rPr lang="en-CA" sz="18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suivi</a:t>
                      </a:r>
                      <a:r>
                        <a:rPr lang="en-CA" sz="1800" b="1" cap="none" spc="0" dirty="0">
                          <a:solidFill>
                            <a:schemeClr val="tx1"/>
                          </a:solidFill>
                          <a:effectLst/>
                        </a:rPr>
                        <a:t> sous-optimal des complications </a:t>
                      </a:r>
                      <a:r>
                        <a:rPr lang="en-CA" sz="1800" b="1" cap="none" spc="0" dirty="0">
                          <a:solidFill>
                            <a:schemeClr val="tx1"/>
                          </a:solidFill>
                          <a:effectLst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CA" sz="1800" b="1" cap="none" spc="0" dirty="0" err="1">
                          <a:solidFill>
                            <a:schemeClr val="tx1"/>
                          </a:solidFill>
                          <a:effectLst/>
                          <a:sym typeface="Wingdings" panose="05000000000000000000" pitchFamily="2" charset="2"/>
                        </a:rPr>
                        <a:t>seulement</a:t>
                      </a:r>
                      <a:r>
                        <a:rPr lang="en-CA" sz="1800" b="1" cap="none" spc="0" dirty="0">
                          <a:solidFill>
                            <a:schemeClr val="tx1"/>
                          </a:solidFill>
                          <a:effectLst/>
                          <a:sym typeface="Wingdings" panose="05000000000000000000" pitchFamily="2" charset="2"/>
                        </a:rPr>
                        <a:t> à court </a:t>
                      </a:r>
                      <a:r>
                        <a:rPr lang="en-CA" sz="1800" b="1" cap="none" spc="0" dirty="0" err="1">
                          <a:solidFill>
                            <a:schemeClr val="tx1"/>
                          </a:solidFill>
                          <a:effectLst/>
                          <a:sym typeface="Wingdings" panose="05000000000000000000" pitchFamily="2" charset="2"/>
                        </a:rPr>
                        <a:t>terme</a:t>
                      </a:r>
                      <a:r>
                        <a:rPr lang="en-CA" sz="1800" b="1" cap="none" spc="0" dirty="0">
                          <a:solidFill>
                            <a:schemeClr val="tx1"/>
                          </a:solidFill>
                          <a:effectLst/>
                          <a:sym typeface="Wingdings" panose="05000000000000000000" pitchFamily="2" charset="2"/>
                        </a:rPr>
                        <a:t> et </a:t>
                      </a:r>
                      <a:r>
                        <a:rPr lang="en-CA" sz="1800" b="1" cap="none" spc="0" dirty="0">
                          <a:solidFill>
                            <a:schemeClr val="tx1"/>
                          </a:solidFill>
                          <a:effectLst/>
                        </a:rPr>
                        <a:t>pas de </a:t>
                      </a:r>
                      <a:r>
                        <a:rPr lang="en-CA" sz="18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biochimie</a:t>
                      </a:r>
                      <a:endParaRPr lang="en-CA" sz="1800" b="1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n-CA" sz="18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n-CA" sz="18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88648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6405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81F907-4327-455C-88C8-174AFFB03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497738"/>
            <a:ext cx="9895951" cy="1033669"/>
          </a:xfrm>
        </p:spPr>
        <p:txBody>
          <a:bodyPr>
            <a:normAutofit/>
          </a:bodyPr>
          <a:lstStyle/>
          <a:p>
            <a:r>
              <a:rPr lang="fr-CA" sz="4000" dirty="0">
                <a:solidFill>
                  <a:srgbClr val="FFFFFF"/>
                </a:solidFill>
              </a:rPr>
              <a:t>Conflit d’intérêt</a:t>
            </a:r>
            <a:endParaRPr lang="en-CA" sz="4000" dirty="0">
              <a:solidFill>
                <a:srgbClr val="FFFFFF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D324FA4-E5D2-48D0-8A17-AFC400B13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fr-CA" sz="3200" dirty="0"/>
              <a:t>Aucun conflit d’intérêt à déclarer 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2800353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CDFD67-5EDB-45C2-A43C-472D85189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Discussion - résultats</a:t>
            </a:r>
            <a:endParaRPr lang="en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C7CAAFC-2F0F-49D6-BA0B-E5F6050017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2477541"/>
            <a:ext cx="11029615" cy="3678303"/>
          </a:xfrm>
        </p:spPr>
        <p:txBody>
          <a:bodyPr>
            <a:normAutofit/>
          </a:bodyPr>
          <a:lstStyle/>
          <a:p>
            <a:r>
              <a:rPr lang="fr-CA" sz="2400" dirty="0"/>
              <a:t> Chute de TA &gt; 25% dans les premiers 6 h post administration d’un antihypertenseur </a:t>
            </a:r>
            <a:r>
              <a:rPr lang="fr-CA" sz="2400" dirty="0">
                <a:sym typeface="Wingdings" panose="05000000000000000000" pitchFamily="2" charset="2"/>
              </a:rPr>
              <a:t> rapporté comme une complication mais est-ce une réelle complication si non associé avec lésion organe cible (IRA,  AVC, etc.) ?</a:t>
            </a:r>
          </a:p>
          <a:p>
            <a:r>
              <a:rPr lang="fr-CA" sz="2400" cap="none" spc="0" dirty="0">
                <a:solidFill>
                  <a:schemeClr val="tx1"/>
                </a:solidFill>
                <a:effectLst/>
              </a:rPr>
              <a:t>Peu d’informations sur le scénario clinique  (évaluation ? Symptômes?) avant l’administration des médicaments anti-HTA (pour la majorité des 5 études)</a:t>
            </a:r>
          </a:p>
          <a:p>
            <a:r>
              <a:rPr lang="en-CA" sz="2400" dirty="0"/>
              <a:t>Pas de </a:t>
            </a:r>
            <a:r>
              <a:rPr lang="en-CA" sz="2400" dirty="0" err="1"/>
              <a:t>bénéfice</a:t>
            </a:r>
            <a:r>
              <a:rPr lang="en-CA" sz="2400" dirty="0"/>
              <a:t> CV </a:t>
            </a:r>
            <a:r>
              <a:rPr lang="en-CA" sz="2400" dirty="0" err="1"/>
              <a:t>associé</a:t>
            </a:r>
            <a:r>
              <a:rPr lang="en-CA" sz="2400" dirty="0"/>
              <a:t> au </a:t>
            </a:r>
            <a:r>
              <a:rPr lang="en-CA" sz="2400" dirty="0" err="1"/>
              <a:t>traitement</a:t>
            </a:r>
            <a:r>
              <a:rPr lang="en-CA" sz="2400" dirty="0"/>
              <a:t> de </a:t>
            </a:r>
            <a:r>
              <a:rPr lang="en-CA" sz="2400" dirty="0" err="1"/>
              <a:t>l’hypertension</a:t>
            </a:r>
            <a:r>
              <a:rPr lang="en-CA" sz="2400" dirty="0"/>
              <a:t> </a:t>
            </a:r>
            <a:r>
              <a:rPr lang="en-CA" sz="2400" dirty="0" err="1"/>
              <a:t>asymptomatique</a:t>
            </a:r>
            <a:endParaRPr lang="en-US" sz="2400" dirty="0"/>
          </a:p>
          <a:p>
            <a:pPr marL="0" indent="0">
              <a:buNone/>
            </a:pP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8204949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A2899D-15F9-64FE-2612-1E613B26A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Discussion</a:t>
            </a:r>
            <a:endParaRPr lang="en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BB925E3-2D6A-C3E9-E350-C40CC1938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2286000"/>
            <a:ext cx="11029615" cy="4126230"/>
          </a:xfrm>
        </p:spPr>
        <p:txBody>
          <a:bodyPr>
            <a:normAutofit lnSpcReduction="10000"/>
          </a:bodyPr>
          <a:lstStyle/>
          <a:p>
            <a:r>
              <a:rPr lang="fr-CA" sz="2400" dirty="0">
                <a:sym typeface="Wingdings" panose="05000000000000000000" pitchFamily="2" charset="2"/>
              </a:rPr>
              <a:t>L’utilisation d’antihypertenseur au besoin (PRN) semble être la pratique la plus à risque de complications.</a:t>
            </a:r>
          </a:p>
          <a:p>
            <a:r>
              <a:rPr lang="fr-CA" sz="2400" dirty="0">
                <a:sym typeface="Wingdings" panose="05000000000000000000" pitchFamily="2" charset="2"/>
              </a:rPr>
              <a:t>Dans l’étude de </a:t>
            </a:r>
            <a:r>
              <a:rPr lang="en-US" sz="2400" i="1" dirty="0"/>
              <a:t>Mohandas et al</a:t>
            </a:r>
            <a:r>
              <a:rPr lang="en-US" sz="2400" dirty="0"/>
              <a:t>., </a:t>
            </a:r>
            <a:r>
              <a:rPr lang="en-US" sz="2400" dirty="0" err="1"/>
              <a:t>ils</a:t>
            </a:r>
            <a:r>
              <a:rPr lang="en-US" sz="2400" dirty="0"/>
              <a:t> </a:t>
            </a:r>
            <a:r>
              <a:rPr lang="en-US" sz="2400" dirty="0" err="1"/>
              <a:t>démontrent</a:t>
            </a:r>
            <a:r>
              <a:rPr lang="en-US" sz="2400" dirty="0"/>
              <a:t> </a:t>
            </a:r>
            <a:r>
              <a:rPr lang="en-US" sz="2400" dirty="0" err="1"/>
              <a:t>une</a:t>
            </a:r>
            <a:r>
              <a:rPr lang="en-US" sz="2400" dirty="0"/>
              <a:t> relation entre le </a:t>
            </a:r>
            <a:r>
              <a:rPr lang="en-US" sz="2400" dirty="0" err="1"/>
              <a:t>nombre</a:t>
            </a:r>
            <a:r>
              <a:rPr lang="en-US" sz="2400" dirty="0"/>
              <a:t> de PRN </a:t>
            </a:r>
            <a:r>
              <a:rPr lang="en-US" sz="2400" dirty="0" err="1"/>
              <a:t>recu</a:t>
            </a:r>
            <a:r>
              <a:rPr lang="en-US" sz="2400" dirty="0"/>
              <a:t> et les complications (IRA et ACV) </a:t>
            </a:r>
            <a:r>
              <a:rPr lang="en-US" sz="2400" dirty="0">
                <a:sym typeface="Wingdings" panose="05000000000000000000" pitchFamily="2" charset="2"/>
              </a:rPr>
              <a:t> </a:t>
            </a:r>
            <a:r>
              <a:rPr lang="en-US" sz="2400" dirty="0" err="1">
                <a:sym typeface="Wingdings" panose="05000000000000000000" pitchFamily="2" charset="2"/>
              </a:rPr>
              <a:t>augmente</a:t>
            </a:r>
            <a:r>
              <a:rPr lang="en-US" sz="2400" dirty="0">
                <a:sym typeface="Wingdings" panose="05000000000000000000" pitchFamily="2" charset="2"/>
              </a:rPr>
              <a:t> lien de cause à </a:t>
            </a:r>
            <a:r>
              <a:rPr lang="en-US" sz="2400" dirty="0" err="1">
                <a:sym typeface="Wingdings" panose="05000000000000000000" pitchFamily="2" charset="2"/>
              </a:rPr>
              <a:t>effet</a:t>
            </a:r>
            <a:r>
              <a:rPr lang="en-US" sz="2400" dirty="0">
                <a:sym typeface="Wingdings" panose="05000000000000000000" pitchFamily="2" charset="2"/>
              </a:rPr>
              <a:t> ?</a:t>
            </a:r>
            <a:endParaRPr lang="en-US" sz="2400" dirty="0"/>
          </a:p>
          <a:p>
            <a:r>
              <a:rPr lang="en-US" sz="2400" dirty="0"/>
              <a:t>Dans </a:t>
            </a:r>
            <a:r>
              <a:rPr lang="en-US" sz="2400" dirty="0" err="1"/>
              <a:t>l’étude</a:t>
            </a:r>
            <a:r>
              <a:rPr lang="en-US" sz="2400" dirty="0"/>
              <a:t> de </a:t>
            </a:r>
            <a:r>
              <a:rPr lang="en-US" sz="2400" i="1" dirty="0"/>
              <a:t>Rastogi et al</a:t>
            </a:r>
            <a:r>
              <a:rPr lang="en-US" sz="2400" dirty="0"/>
              <a:t>. qui </a:t>
            </a:r>
            <a:r>
              <a:rPr lang="en-US" sz="2400" dirty="0" err="1"/>
              <a:t>ont</a:t>
            </a:r>
            <a:r>
              <a:rPr lang="en-US" sz="2400" dirty="0"/>
              <a:t> </a:t>
            </a:r>
            <a:r>
              <a:rPr lang="en-US" sz="2400" dirty="0" err="1"/>
              <a:t>une</a:t>
            </a:r>
            <a:r>
              <a:rPr lang="en-US" sz="2400" dirty="0"/>
              <a:t> </a:t>
            </a:r>
            <a:r>
              <a:rPr lang="en-US" sz="2400" dirty="0" err="1"/>
              <a:t>meilleure</a:t>
            </a:r>
            <a:r>
              <a:rPr lang="en-US" sz="2400" dirty="0"/>
              <a:t> </a:t>
            </a:r>
            <a:r>
              <a:rPr lang="en-US" sz="2400" dirty="0" err="1"/>
              <a:t>représentation</a:t>
            </a:r>
            <a:r>
              <a:rPr lang="en-US" sz="2400" dirty="0"/>
              <a:t> du </a:t>
            </a:r>
            <a:r>
              <a:rPr lang="en-US" sz="2400" dirty="0" err="1"/>
              <a:t>traitement</a:t>
            </a:r>
            <a:r>
              <a:rPr lang="en-US" sz="2400" dirty="0"/>
              <a:t> PO que </a:t>
            </a:r>
            <a:r>
              <a:rPr lang="en-US" sz="2400" dirty="0" err="1"/>
              <a:t>celle</a:t>
            </a:r>
            <a:r>
              <a:rPr lang="en-US" sz="2400" dirty="0"/>
              <a:t> de </a:t>
            </a:r>
            <a:r>
              <a:rPr lang="en-US" sz="2400" i="1" dirty="0"/>
              <a:t>Mohandas et al</a:t>
            </a:r>
            <a:r>
              <a:rPr lang="en-US" sz="2400" dirty="0"/>
              <a:t>., </a:t>
            </a:r>
            <a:r>
              <a:rPr lang="en-US" sz="2400" dirty="0" err="1"/>
              <a:t>ils</a:t>
            </a:r>
            <a:r>
              <a:rPr lang="en-US" sz="2400" dirty="0"/>
              <a:t> </a:t>
            </a:r>
            <a:r>
              <a:rPr lang="en-US" sz="2400" dirty="0" err="1"/>
              <a:t>démontrent</a:t>
            </a:r>
            <a:r>
              <a:rPr lang="en-US" sz="2400" dirty="0"/>
              <a:t> </a:t>
            </a:r>
            <a:r>
              <a:rPr lang="en-US" sz="2400" dirty="0" err="1"/>
              <a:t>une</a:t>
            </a:r>
            <a:r>
              <a:rPr lang="en-US" sz="2400" dirty="0"/>
              <a:t> augmentation des complications (IRA et IM) pour les </a:t>
            </a:r>
            <a:r>
              <a:rPr lang="en-US" sz="2400" dirty="0" err="1"/>
              <a:t>groupes</a:t>
            </a:r>
            <a:r>
              <a:rPr lang="en-US" sz="2400" dirty="0"/>
              <a:t> IV et PO.</a:t>
            </a:r>
            <a:endParaRPr lang="en-CA" sz="2400" dirty="0">
              <a:solidFill>
                <a:schemeClr val="tx1"/>
              </a:solidFill>
            </a:endParaRPr>
          </a:p>
          <a:p>
            <a:r>
              <a:rPr lang="en-CA" sz="2400" dirty="0">
                <a:solidFill>
                  <a:schemeClr val="tx1"/>
                </a:solidFill>
              </a:rPr>
              <a:t>Plus de complications </a:t>
            </a:r>
            <a:r>
              <a:rPr lang="en-CA" sz="2400" dirty="0" err="1">
                <a:solidFill>
                  <a:schemeClr val="tx1"/>
                </a:solidFill>
              </a:rPr>
              <a:t>associées</a:t>
            </a:r>
            <a:r>
              <a:rPr lang="en-CA" sz="2400" dirty="0">
                <a:solidFill>
                  <a:schemeClr val="tx1"/>
                </a:solidFill>
              </a:rPr>
              <a:t> avec le </a:t>
            </a:r>
            <a:r>
              <a:rPr lang="en-CA" sz="2400" dirty="0" err="1">
                <a:solidFill>
                  <a:schemeClr val="tx1"/>
                </a:solidFill>
              </a:rPr>
              <a:t>traitement</a:t>
            </a:r>
            <a:r>
              <a:rPr lang="en-CA" sz="2400" dirty="0">
                <a:solidFill>
                  <a:schemeClr val="tx1"/>
                </a:solidFill>
              </a:rPr>
              <a:t> avec anti-</a:t>
            </a:r>
            <a:r>
              <a:rPr lang="en-CA" sz="2400" dirty="0" err="1">
                <a:solidFill>
                  <a:schemeClr val="tx1"/>
                </a:solidFill>
              </a:rPr>
              <a:t>hypertenseurs</a:t>
            </a:r>
            <a:r>
              <a:rPr lang="en-CA" sz="2400" dirty="0">
                <a:solidFill>
                  <a:schemeClr val="tx1"/>
                </a:solidFill>
              </a:rPr>
              <a:t> IV </a:t>
            </a:r>
            <a:r>
              <a:rPr lang="en-CA" sz="2400" dirty="0"/>
              <a:t>(</a:t>
            </a:r>
            <a:r>
              <a:rPr lang="en-CA" sz="2400" dirty="0" err="1"/>
              <a:t>baisse</a:t>
            </a:r>
            <a:r>
              <a:rPr lang="en-CA" sz="2400" dirty="0"/>
              <a:t> </a:t>
            </a:r>
            <a:r>
              <a:rPr lang="en-CA" sz="2400" dirty="0" err="1"/>
              <a:t>rapide</a:t>
            </a:r>
            <a:r>
              <a:rPr lang="en-CA" sz="2400" dirty="0"/>
              <a:t> de TA, augmentation </a:t>
            </a:r>
            <a:r>
              <a:rPr lang="en-CA" sz="2400" dirty="0" err="1"/>
              <a:t>mortalité</a:t>
            </a:r>
            <a:r>
              <a:rPr lang="en-CA" sz="2400" dirty="0"/>
              <a:t>), </a:t>
            </a:r>
            <a:r>
              <a:rPr lang="en-CA" sz="2400" dirty="0" err="1"/>
              <a:t>mais</a:t>
            </a:r>
            <a:r>
              <a:rPr lang="en-CA" sz="2400" dirty="0"/>
              <a:t> il y a </a:t>
            </a:r>
            <a:r>
              <a:rPr lang="en-CA" sz="2400" dirty="0" err="1"/>
              <a:t>quand</a:t>
            </a:r>
            <a:r>
              <a:rPr lang="en-CA" sz="2400" dirty="0"/>
              <a:t> </a:t>
            </a:r>
            <a:r>
              <a:rPr lang="en-CA" sz="2400" dirty="0" err="1"/>
              <a:t>même</a:t>
            </a:r>
            <a:r>
              <a:rPr lang="en-CA" sz="2400" dirty="0"/>
              <a:t> des complications </a:t>
            </a:r>
            <a:r>
              <a:rPr lang="en-CA" sz="2400" dirty="0" err="1"/>
              <a:t>rapportées</a:t>
            </a:r>
            <a:r>
              <a:rPr lang="en-CA" sz="2400" dirty="0"/>
              <a:t> avec le </a:t>
            </a:r>
            <a:r>
              <a:rPr lang="en-CA" sz="2400" dirty="0" err="1"/>
              <a:t>traitement</a:t>
            </a:r>
            <a:r>
              <a:rPr lang="en-CA" sz="2400" dirty="0"/>
              <a:t> par la bouche (IRA)</a:t>
            </a:r>
          </a:p>
          <a:p>
            <a:pPr marL="0" indent="0">
              <a:buNone/>
            </a:pP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3893835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875C09-C4BB-918D-0DFA-DF363F052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Discussion</a:t>
            </a:r>
            <a:endParaRPr lang="en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1854251-F55C-84B6-0A74-E0FFA06CEE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z="2400" dirty="0"/>
              <a:t>Selon la sous-cohorte de l’étude de </a:t>
            </a:r>
            <a:r>
              <a:rPr lang="fr-CA" sz="2400" i="1" dirty="0" err="1"/>
              <a:t>Rastogi</a:t>
            </a:r>
            <a:r>
              <a:rPr lang="fr-CA" sz="2400" i="1" dirty="0"/>
              <a:t> et al</a:t>
            </a:r>
            <a:r>
              <a:rPr lang="fr-CA" sz="2400" dirty="0"/>
              <a:t>., pas de bénéfices ni de complications plus importantes pour le groupe avec ou sans intensification du traitement anti-HTA au congé</a:t>
            </a:r>
          </a:p>
          <a:p>
            <a:pPr lvl="1"/>
            <a:r>
              <a:rPr lang="fr-CA" sz="2400" dirty="0"/>
              <a:t>Résultats qui orientent peu la pratique sur le choix de traitement ?</a:t>
            </a:r>
          </a:p>
          <a:p>
            <a:pPr lvl="1"/>
            <a:r>
              <a:rPr lang="fr-CA" sz="2400" dirty="0"/>
              <a:t>Pas vraiment d’indication d’intensifier le traitement au congé vu le même contrôle tensionnel au suivi à 1 an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808817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4DC9F7-6CB7-455C-8E93-E4DE2417C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Discussion</a:t>
            </a:r>
            <a:endParaRPr lang="en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1E4126-C3BE-4E57-9C03-9A29BA01A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7500"/>
            <a:ext cx="10515600" cy="4813300"/>
          </a:xfrm>
        </p:spPr>
        <p:txBody>
          <a:bodyPr>
            <a:normAutofit/>
          </a:bodyPr>
          <a:lstStyle/>
          <a:p>
            <a:r>
              <a:rPr lang="fr-CA" sz="2400" dirty="0"/>
              <a:t>TA peut être augmentée à cause de plusieurs facteurs chez le patient hospitalisé: </a:t>
            </a:r>
          </a:p>
          <a:p>
            <a:pPr lvl="1"/>
            <a:r>
              <a:rPr lang="fr-CA" sz="2400" dirty="0"/>
              <a:t>Douleur, anxiété, technique prise de TA inadéquate, privation sommeil, changement rythme diurne, sevrage </a:t>
            </a:r>
            <a:r>
              <a:rPr lang="fr-CA" sz="2400" dirty="0" err="1"/>
              <a:t>Rx</a:t>
            </a:r>
            <a:r>
              <a:rPr lang="fr-CA" sz="2400" dirty="0"/>
              <a:t>, effets secondaires de </a:t>
            </a:r>
            <a:r>
              <a:rPr lang="fr-CA" sz="2400" dirty="0" err="1"/>
              <a:t>Rx</a:t>
            </a:r>
            <a:r>
              <a:rPr lang="fr-CA" sz="2400" dirty="0"/>
              <a:t> reçu à l’hôpital, etc.</a:t>
            </a:r>
          </a:p>
          <a:p>
            <a:r>
              <a:rPr lang="fr-CA" sz="2400" dirty="0">
                <a:solidFill>
                  <a:schemeClr val="tx1"/>
                </a:solidFill>
              </a:rPr>
              <a:t>Ligne directrice oriente vers le traitement d’un chiffre et d’une cible tensionnelle à atteindre plutôt que le traitement d’un patient dans sa globalité</a:t>
            </a:r>
          </a:p>
          <a:p>
            <a:r>
              <a:rPr lang="fr-CA" sz="2400" dirty="0"/>
              <a:t>Si HTA relative mais catégorisée comme sévère (&gt; 180 </a:t>
            </a:r>
            <a:r>
              <a:rPr lang="fr-CA" sz="2400" dirty="0" err="1"/>
              <a:t>mmHg</a:t>
            </a:r>
            <a:r>
              <a:rPr lang="fr-CA" sz="2400" dirty="0"/>
              <a:t> systolique ou &gt; 120 </a:t>
            </a:r>
            <a:r>
              <a:rPr lang="fr-CA" sz="2400" dirty="0" err="1"/>
              <a:t>mmHg</a:t>
            </a:r>
            <a:r>
              <a:rPr lang="fr-CA" sz="2400" dirty="0"/>
              <a:t> diastolique) et décision de traiter, favoriser la voie PO avec un suivi rapproché de la TA, clinique et laboratoire au besoin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773067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75EB2B-D088-4A96-BFCF-9323D3B4F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1125"/>
            <a:ext cx="10515600" cy="1325563"/>
          </a:xfrm>
        </p:spPr>
        <p:txBody>
          <a:bodyPr/>
          <a:lstStyle/>
          <a:p>
            <a:r>
              <a:rPr lang="fr-CA" dirty="0"/>
              <a:t>Conclusion</a:t>
            </a:r>
            <a:endParaRPr lang="en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4456C84-5FC7-4BF0-915E-2AC2142EC2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19680"/>
            <a:ext cx="10515600" cy="5080000"/>
          </a:xfrm>
        </p:spPr>
        <p:txBody>
          <a:bodyPr>
            <a:normAutofit/>
          </a:bodyPr>
          <a:lstStyle/>
          <a:p>
            <a:r>
              <a:rPr lang="fr-CA" sz="2400" dirty="0"/>
              <a:t>Ce n’est pas un domaine de recherche facile</a:t>
            </a:r>
          </a:p>
          <a:p>
            <a:pPr lvl="1"/>
            <a:r>
              <a:rPr lang="fr-CA" sz="2200" dirty="0"/>
              <a:t>Doit évaluer au cas par cas et utiliser jugement clinique</a:t>
            </a:r>
          </a:p>
          <a:p>
            <a:pPr lvl="1"/>
            <a:r>
              <a:rPr lang="fr-CA" sz="2200" dirty="0"/>
              <a:t>Bénéfices du traitement de l’HTA sont souvent évalués à plus long terme</a:t>
            </a:r>
          </a:p>
          <a:p>
            <a:r>
              <a:rPr lang="fr-CA" sz="2400" dirty="0"/>
              <a:t>Importance de bien évaluer cliniquement le patient avant d’administrer des antihypertenseurs au besoin </a:t>
            </a:r>
          </a:p>
          <a:p>
            <a:r>
              <a:rPr lang="fr-CA" sz="2400" dirty="0"/>
              <a:t>Penser aux facteurs pouvant augmenter la TA chez le patient hospitalisé</a:t>
            </a:r>
          </a:p>
          <a:p>
            <a:r>
              <a:rPr lang="fr-CA" sz="2400" dirty="0"/>
              <a:t>Se rappeler que les antihypertenseurs (IV surtout) sont associés à plusieurs complications importantes (IRA, AVC, …. jusqu’à mortalité augmentée)</a:t>
            </a:r>
          </a:p>
          <a:p>
            <a:r>
              <a:rPr lang="en-CA" sz="2400" dirty="0" err="1"/>
              <a:t>Éviter</a:t>
            </a:r>
            <a:r>
              <a:rPr lang="en-CA" sz="2400" dirty="0"/>
              <a:t> de </a:t>
            </a:r>
            <a:r>
              <a:rPr lang="en-CA" sz="2400" dirty="0" err="1"/>
              <a:t>laisser</a:t>
            </a:r>
            <a:r>
              <a:rPr lang="en-CA" sz="2400" dirty="0"/>
              <a:t> des anti-HTA (</a:t>
            </a:r>
            <a:r>
              <a:rPr lang="en-CA" sz="2400" dirty="0" err="1"/>
              <a:t>en</a:t>
            </a:r>
            <a:r>
              <a:rPr lang="en-CA" sz="2400" dirty="0"/>
              <a:t> PRN) au dossier, car les complications </a:t>
            </a:r>
            <a:r>
              <a:rPr lang="en-CA" sz="2400" dirty="0" err="1"/>
              <a:t>augmentent</a:t>
            </a:r>
            <a:r>
              <a:rPr lang="en-CA" sz="2400" dirty="0"/>
              <a:t> </a:t>
            </a:r>
            <a:r>
              <a:rPr lang="fr-CA" sz="2400" dirty="0"/>
              <a:t>proportionnellement</a:t>
            </a:r>
            <a:r>
              <a:rPr lang="en-CA" sz="2400" dirty="0"/>
              <a:t> au </a:t>
            </a:r>
            <a:r>
              <a:rPr lang="en-CA" sz="2400" dirty="0" err="1"/>
              <a:t>nombre</a:t>
            </a:r>
            <a:r>
              <a:rPr lang="en-CA" sz="2400" dirty="0"/>
              <a:t> de doses </a:t>
            </a:r>
            <a:r>
              <a:rPr lang="en-CA" sz="2400" dirty="0" err="1"/>
              <a:t>données</a:t>
            </a:r>
            <a:endParaRPr lang="en-CA" sz="2400" dirty="0"/>
          </a:p>
          <a:p>
            <a:pPr marL="0" indent="0">
              <a:buNone/>
            </a:pPr>
            <a:endParaRPr lang="fr-CA" sz="2400" dirty="0"/>
          </a:p>
          <a:p>
            <a:endParaRPr lang="fr-CA" sz="2400" dirty="0"/>
          </a:p>
          <a:p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2943885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AB908013-4C3C-462F-A525-11DABE2791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99" y="888999"/>
            <a:ext cx="11811001" cy="4419599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2EA7AC3C-0CB5-4D78-836F-FA89F05BD16A}"/>
              </a:ext>
            </a:extLst>
          </p:cNvPr>
          <p:cNvSpPr txBox="1"/>
          <p:nvPr/>
        </p:nvSpPr>
        <p:spPr>
          <a:xfrm flipH="1">
            <a:off x="541018" y="5308598"/>
            <a:ext cx="24053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b="1" dirty="0"/>
              <a:t>Publié 23 mars 2022</a:t>
            </a:r>
            <a:endParaRPr lang="en-CA" sz="2000" b="1" dirty="0"/>
          </a:p>
        </p:txBody>
      </p:sp>
    </p:spTree>
    <p:extLst>
      <p:ext uri="{BB962C8B-B14F-4D97-AF65-F5344CB8AC3E}">
        <p14:creationId xmlns:p14="http://schemas.microsoft.com/office/powerpoint/2010/main" val="12879084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B6246A-2815-43F4-AAB5-9CE54E3B3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Conclusion</a:t>
            </a:r>
            <a:endParaRPr lang="en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464AEFC-BE7A-4A39-836E-86C644AA77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70137"/>
            <a:ext cx="10515600" cy="3785707"/>
          </a:xfrm>
        </p:spPr>
        <p:txBody>
          <a:bodyPr>
            <a:normAutofit/>
          </a:bodyPr>
          <a:lstStyle/>
          <a:p>
            <a:r>
              <a:rPr lang="fr-CA" sz="2400" dirty="0"/>
              <a:t>Étude randomisée prospective sur prise en charge HTA asymptomatique chez patient hospitalisé ?</a:t>
            </a:r>
          </a:p>
          <a:p>
            <a:r>
              <a:rPr lang="fr-CA" sz="2400" dirty="0"/>
              <a:t>Dans le futur, il serait intéressant de faire une revue des données dans contexte de TA augmentée au département d’urgence </a:t>
            </a:r>
          </a:p>
          <a:p>
            <a:r>
              <a:rPr lang="fr-CA" sz="2400" dirty="0"/>
              <a:t>Bénéfices d’instaurer une approche éducative multidisciplinaire à CSL afin d’améliorer l’évaluation et la prise en charge des patients hospitalisé avec TA augmentée ?</a:t>
            </a:r>
          </a:p>
          <a:p>
            <a:endParaRPr lang="fr-CA" sz="2400" dirty="0"/>
          </a:p>
          <a:p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42858846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723F8D-5497-48E3-9F84-F047663B9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Remerciements</a:t>
            </a:r>
            <a:endParaRPr lang="en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3192FAB-A931-4EAD-968B-DD65C321C7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2400" dirty="0"/>
              <a:t>Dre </a:t>
            </a:r>
            <a:r>
              <a:rPr lang="fr-CA" sz="2400" dirty="0" err="1"/>
              <a:t>Pacitto</a:t>
            </a:r>
            <a:r>
              <a:rPr lang="fr-CA" sz="2400" dirty="0"/>
              <a:t>-Allard</a:t>
            </a:r>
          </a:p>
          <a:p>
            <a:r>
              <a:rPr lang="fr-CA" sz="2400" dirty="0"/>
              <a:t>Dr </a:t>
            </a:r>
            <a:r>
              <a:rPr lang="fr-CA" sz="2400" dirty="0" err="1"/>
              <a:t>Laperrière</a:t>
            </a:r>
            <a:endParaRPr lang="fr-CA" sz="2400" dirty="0"/>
          </a:p>
          <a:p>
            <a:r>
              <a:rPr lang="fr-CA" sz="2400" dirty="0" err="1"/>
              <a:t>Loredana</a:t>
            </a:r>
            <a:r>
              <a:rPr lang="fr-CA" sz="2400" dirty="0"/>
              <a:t> </a:t>
            </a:r>
            <a:r>
              <a:rPr lang="fr-CA" sz="2400" dirty="0" err="1"/>
              <a:t>Caputo</a:t>
            </a:r>
            <a:r>
              <a:rPr lang="fr-CA" sz="2400" dirty="0"/>
              <a:t> (bibliothécaire médicale CSL)</a:t>
            </a:r>
          </a:p>
          <a:p>
            <a:pPr marL="0" indent="0">
              <a:buNone/>
            </a:pPr>
            <a:endParaRPr lang="fr-CA" sz="2400" dirty="0"/>
          </a:p>
          <a:p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25155192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F60C9F-87CA-4BF7-8A8E-B101DDDF4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1600"/>
            <a:ext cx="10515600" cy="944563"/>
          </a:xfrm>
        </p:spPr>
        <p:txBody>
          <a:bodyPr/>
          <a:lstStyle/>
          <a:p>
            <a:r>
              <a:rPr lang="fr-CA" dirty="0"/>
              <a:t>Références</a:t>
            </a:r>
            <a:endParaRPr lang="en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A7A0D6-1E47-4437-8C4E-28C2B190F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1388"/>
            <a:ext cx="10515600" cy="5815012"/>
          </a:xfrm>
        </p:spPr>
        <p:txBody>
          <a:bodyPr>
            <a:normAutofit fontScale="77500" lnSpcReduction="20000"/>
          </a:bodyPr>
          <a:lstStyle/>
          <a:p>
            <a:r>
              <a:rPr lang="fr-C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Axon</a:t>
            </a:r>
            <a:r>
              <a:rPr lang="fr-C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R. N., Cousineau, L., &amp; Egan, B. M. (2011). </a:t>
            </a:r>
            <a:r>
              <a:rPr lang="en-C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Prevalence and management of hypertension in the inpatient setting : A systematic review. </a:t>
            </a:r>
            <a:r>
              <a:rPr lang="en-CA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Journal of Hospital Medicine</a:t>
            </a:r>
            <a:r>
              <a:rPr lang="en-C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CA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C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(7), 417‑422. </a:t>
            </a:r>
            <a:r>
              <a:rPr lang="en-C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https://doi.org/10.1002/jhm.804</a:t>
            </a:r>
            <a:endParaRPr lang="en-CA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C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Axon, R. N., Garrell, R., </a:t>
            </a:r>
            <a:r>
              <a:rPr lang="en-C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Pfahl</a:t>
            </a:r>
            <a:r>
              <a:rPr lang="en-C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K., Fisher, J. E., Zhao, Y., Egan, B., &amp; </a:t>
            </a:r>
            <a:r>
              <a:rPr lang="en-C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Weder</a:t>
            </a:r>
            <a:r>
              <a:rPr lang="en-C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A. (2010). Attitudes and practices of resident physicians regarding hypertension in the inpatient setting. </a:t>
            </a:r>
            <a:r>
              <a:rPr lang="en-CA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Journal of Clinical Hypertension (Greenwich, Conn.)</a:t>
            </a:r>
            <a:r>
              <a:rPr lang="en-C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CA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r>
              <a:rPr lang="en-C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(9), 698‑705. https://doi.org/10.1111/j.1751-7176.2010.00309.x</a:t>
            </a:r>
            <a:endParaRPr lang="en-C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C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Gaynor, M. F., Wright, G. C., &amp; </a:t>
            </a:r>
            <a:r>
              <a:rPr lang="en-C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Vondracek</a:t>
            </a:r>
            <a:r>
              <a:rPr lang="en-C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S. (2018). Retrospective review of the use of as-needed hydralazine and labetalol for the treatment of acute hypertension in hospitalized medicine patients. </a:t>
            </a:r>
            <a:r>
              <a:rPr lang="en-CA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Therapeutic Advances in Cardiovascular Disease</a:t>
            </a:r>
            <a:r>
              <a:rPr lang="en-C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CA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r>
              <a:rPr lang="en-C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(1), 7‑15. https://doi.org/10.1177/1753944717746613</a:t>
            </a:r>
            <a:endParaRPr lang="en-C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C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Katz, J. N., Gore, J. M., Amin, A., Anderson, F. A., </a:t>
            </a:r>
            <a:r>
              <a:rPr lang="en-C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Dasta</a:t>
            </a:r>
            <a:r>
              <a:rPr lang="en-C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J. F., Ferguson, J. J., Kleinschmidt, K., Mayer, S. A., </a:t>
            </a:r>
            <a:r>
              <a:rPr lang="en-C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Multz</a:t>
            </a:r>
            <a:r>
              <a:rPr lang="en-C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A. S., Peacock, W. F., Peterson, E., Pollack, C., Sung, G. Y., </a:t>
            </a:r>
            <a:r>
              <a:rPr lang="en-C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Shorr</a:t>
            </a:r>
            <a:r>
              <a:rPr lang="en-C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A., </a:t>
            </a:r>
            <a:r>
              <a:rPr lang="en-C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Varon</a:t>
            </a:r>
            <a:r>
              <a:rPr lang="en-C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J., Wyman, A., Emery, L. A., Granger, C. B., &amp; STAT Investigators. (2009). Practice patterns, outcomes, and end-organ dysfunction for patients with acute severe hypertension : The Studying the Treatment of Acute </a:t>
            </a:r>
            <a:r>
              <a:rPr lang="en-C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hyperTension</a:t>
            </a:r>
            <a:r>
              <a:rPr lang="en-C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(STAT) registry. </a:t>
            </a:r>
            <a:r>
              <a:rPr lang="en-CA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American Heart Journal</a:t>
            </a:r>
            <a:r>
              <a:rPr lang="en-C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CA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158</a:t>
            </a:r>
            <a:r>
              <a:rPr lang="en-C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(4), 599-606.e1. https://doi.org/10.1016/j.ahj.2009.07.020</a:t>
            </a:r>
            <a:endParaRPr lang="en-C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C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Lipari, M., Moser, L. R., Petrovitch, E. A., Farber, M., &amp; Flack, J. M. (2016). As-needed intravenous antihypertensive therapy and blood pressure control. </a:t>
            </a:r>
            <a:r>
              <a:rPr lang="en-CA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Journal of Hospital Medicine</a:t>
            </a:r>
            <a:r>
              <a:rPr lang="en-C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CA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11</a:t>
            </a:r>
            <a:r>
              <a:rPr lang="en-C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(3), 193‑198. </a:t>
            </a:r>
            <a:r>
              <a:rPr lang="en-C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4"/>
              </a:rPr>
              <a:t>https://doi.org/10.1002/jhm.251</a:t>
            </a:r>
            <a:endParaRPr lang="en-CA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C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Mohandas, R., </a:t>
            </a:r>
            <a:r>
              <a:rPr lang="en-C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Chamarthi</a:t>
            </a:r>
            <a:r>
              <a:rPr lang="en-C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G., </a:t>
            </a:r>
            <a:r>
              <a:rPr lang="en-C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Bozorgmehri</a:t>
            </a:r>
            <a:r>
              <a:rPr lang="en-C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S., Carlson, J., </a:t>
            </a:r>
            <a:r>
              <a:rPr lang="en-C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Ozrazgat-Baslanti</a:t>
            </a:r>
            <a:r>
              <a:rPr lang="en-C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T., Ruchi, R., Shukla, A., </a:t>
            </a:r>
            <a:r>
              <a:rPr lang="en-C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Kazory</a:t>
            </a:r>
            <a:r>
              <a:rPr lang="en-C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A., </a:t>
            </a:r>
            <a:r>
              <a:rPr lang="en-C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Bihorac</a:t>
            </a:r>
            <a:r>
              <a:rPr lang="en-C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A., Canales, M., &amp; Segal, M. S. (2021). Pro Re Nata Antihypertensive Medications and Adverse Outcomes in Hospitalized Patients : A Propensity-Matched Cohort Study. </a:t>
            </a:r>
            <a:r>
              <a:rPr lang="en-CA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Hypertension (Dallas, Tex.: 1979)</a:t>
            </a:r>
            <a:r>
              <a:rPr lang="en-C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CA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78</a:t>
            </a:r>
            <a:r>
              <a:rPr lang="en-C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(2), 516‑524. https://doi.org/10.1161/HYPERTENSIONAHA.121.17279</a:t>
            </a:r>
            <a:endParaRPr lang="en-C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C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Pasik</a:t>
            </a:r>
            <a:r>
              <a:rPr lang="en-C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S. D., Chiu, S., Yang, J., </a:t>
            </a:r>
            <a:r>
              <a:rPr lang="en-C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Sinfield</a:t>
            </a:r>
            <a:r>
              <a:rPr lang="en-C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C., </a:t>
            </a:r>
            <a:r>
              <a:rPr lang="en-C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Zubizarreta</a:t>
            </a:r>
            <a:r>
              <a:rPr lang="en-C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N., </a:t>
            </a:r>
            <a:r>
              <a:rPr lang="en-C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Ramkeesoon</a:t>
            </a:r>
            <a:r>
              <a:rPr lang="en-C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R., Cho, H. J., &amp; </a:t>
            </a:r>
            <a:r>
              <a:rPr lang="en-C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Krouss</a:t>
            </a:r>
            <a:r>
              <a:rPr lang="en-C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M. (2019). Assess Before Rx : Reducing the Overtreatment of Asymptomatic Blood Pressure Elevation in the Inpatient Setting. </a:t>
            </a:r>
            <a:r>
              <a:rPr lang="en-CA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Journal of Hospital Medicine</a:t>
            </a:r>
            <a:r>
              <a:rPr lang="en-C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CA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14</a:t>
            </a:r>
            <a:r>
              <a:rPr lang="en-C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(3), 151‑156. </a:t>
            </a:r>
            <a:r>
              <a:rPr lang="en-C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5"/>
              </a:rPr>
              <a:t>https://doi.org/10.12788/jhm.3190</a:t>
            </a:r>
            <a:endParaRPr lang="en-CA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C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Rastogi, R., Sheehan, M. M., Hu, B., Shaker, V., Kojima, L., &amp; Rothberg, M. B. (2021). Treatment and Outcomes of Inpatient Hypertension Among Adults With Noncardiac Admissions. </a:t>
            </a:r>
            <a:r>
              <a:rPr lang="en-CA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JAMA Internal Medicine</a:t>
            </a:r>
            <a:r>
              <a:rPr lang="en-C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CA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181</a:t>
            </a:r>
            <a:r>
              <a:rPr lang="en-C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(3), 345‑352. </a:t>
            </a:r>
            <a:r>
              <a:rPr lang="en-C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6"/>
              </a:rPr>
              <a:t>https://doi.org/10.1001/jamainternmed.2020.7501</a:t>
            </a:r>
            <a:endParaRPr lang="en-CA" sz="1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C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Vaughan, C. J., &amp; </a:t>
            </a:r>
            <a:r>
              <a:rPr lang="en-C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Delanty</a:t>
            </a:r>
            <a:r>
              <a:rPr lang="en-C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N. (2000). Hypertensive emergencies. </a:t>
            </a:r>
            <a:r>
              <a:rPr lang="en-CA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Lancet (London, England)</a:t>
            </a:r>
            <a:r>
              <a:rPr lang="en-C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CA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356</a:t>
            </a:r>
            <a:r>
              <a:rPr lang="en-C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(9227), 411‑417. https://doi.org/10.1016/S0140-6736(00)02539-3</a:t>
            </a:r>
            <a:endParaRPr lang="en-C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C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Whelton</a:t>
            </a:r>
            <a:r>
              <a:rPr lang="en-C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P. K., Carey, R. M., </a:t>
            </a:r>
            <a:r>
              <a:rPr lang="en-C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Aronow</a:t>
            </a:r>
            <a:r>
              <a:rPr lang="en-C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W. S., Casey, D. E., Collins, K. J., Dennison Himmelfarb, C., DePalma, S. M., Gidding, S., Jamerson, K. A., Jones, D. W., MacLaughlin, E. J., </a:t>
            </a:r>
            <a:r>
              <a:rPr lang="en-C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Muntner</a:t>
            </a:r>
            <a:r>
              <a:rPr lang="en-C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P., </a:t>
            </a:r>
            <a:r>
              <a:rPr lang="en-C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Ovbiagele</a:t>
            </a:r>
            <a:r>
              <a:rPr lang="en-C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B., Smith, S. C., Spencer, C. C., Stafford, R. S., Taler, S. J., Thomas, R. J., Williams, K. A., … Wright, J. T. (2018). 2017 ACC/AHA/AAPA/ABC/ACPM/AGS/</a:t>
            </a:r>
            <a:r>
              <a:rPr lang="en-C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APhA</a:t>
            </a:r>
            <a:r>
              <a:rPr lang="en-C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/ASH/ASPC/NMA/PCNA Guideline for the Prevention, Detection, Evaluation, and Management of High Blood Pressure in Adults : A Report of the American College of Cardiology/American Heart Association Task Force on Clinical Practice Guidelines. </a:t>
            </a:r>
            <a:r>
              <a:rPr lang="en-CA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Journal of the American College of Cardiology</a:t>
            </a:r>
            <a:r>
              <a:rPr lang="en-C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CA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71</a:t>
            </a:r>
            <a:r>
              <a:rPr lang="en-C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(19), e127‑e248. https://doi.org/10.1016/j.jacc.2017.11.006</a:t>
            </a:r>
            <a:endParaRPr lang="en-C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C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72492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3A218D-4EF6-40FD-A25E-565051AA7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fr-CA" dirty="0"/>
              <a:t>Résultats</a:t>
            </a:r>
            <a:endParaRPr lang="en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818E1CC-59F4-462F-B076-CF0E1B3F61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500" y="1625600"/>
            <a:ext cx="10515600" cy="5059363"/>
          </a:xfrm>
        </p:spPr>
        <p:txBody>
          <a:bodyPr>
            <a:normAutofit/>
          </a:bodyPr>
          <a:lstStyle/>
          <a:p>
            <a:r>
              <a:rPr lang="en-CA" sz="1600" dirty="0"/>
              <a:t>Dans </a:t>
            </a:r>
            <a:r>
              <a:rPr lang="en-CA" sz="1600" dirty="0" err="1"/>
              <a:t>l’étude</a:t>
            </a:r>
            <a:r>
              <a:rPr lang="en-CA" sz="1600" dirty="0"/>
              <a:t> de </a:t>
            </a:r>
            <a:r>
              <a:rPr lang="en-US" sz="1600" i="1" dirty="0"/>
              <a:t>Mohandas et al.</a:t>
            </a:r>
          </a:p>
          <a:p>
            <a:pPr lvl="1"/>
            <a:r>
              <a:rPr lang="en-US" dirty="0"/>
              <a:t>54% des </a:t>
            </a:r>
            <a:r>
              <a:rPr lang="en-US" dirty="0" err="1"/>
              <a:t>médicaments</a:t>
            </a:r>
            <a:r>
              <a:rPr lang="en-US" dirty="0"/>
              <a:t> anti-HTA au </a:t>
            </a:r>
            <a:r>
              <a:rPr lang="en-US" dirty="0" err="1"/>
              <a:t>besoin</a:t>
            </a:r>
            <a:r>
              <a:rPr lang="en-US" dirty="0"/>
              <a:t> (PRN) </a:t>
            </a:r>
            <a:r>
              <a:rPr lang="en-US" dirty="0" err="1"/>
              <a:t>ont</a:t>
            </a:r>
            <a:r>
              <a:rPr lang="en-US" dirty="0"/>
              <a:t> </a:t>
            </a:r>
            <a:r>
              <a:rPr lang="en-US" dirty="0" err="1"/>
              <a:t>été</a:t>
            </a:r>
            <a:r>
              <a:rPr lang="en-US" dirty="0"/>
              <a:t> </a:t>
            </a:r>
            <a:r>
              <a:rPr lang="en-US" dirty="0" err="1"/>
              <a:t>donnés</a:t>
            </a:r>
            <a:r>
              <a:rPr lang="en-US" dirty="0"/>
              <a:t> pour des TAS &gt; 180 mmHg</a:t>
            </a:r>
          </a:p>
          <a:p>
            <a:pPr lvl="1"/>
            <a:r>
              <a:rPr lang="en-US" dirty="0"/>
              <a:t>43,5% pour des TAS entre 140 et 179 mmHg</a:t>
            </a:r>
            <a:endParaRPr lang="en-CA" dirty="0"/>
          </a:p>
          <a:p>
            <a:r>
              <a:rPr lang="fr-CA" sz="1600" dirty="0"/>
              <a:t>Dans l’étude de </a:t>
            </a:r>
            <a:r>
              <a:rPr lang="fr-CA" sz="1600" i="1" dirty="0" err="1"/>
              <a:t>Rastogi</a:t>
            </a:r>
            <a:r>
              <a:rPr lang="fr-CA" sz="1600" i="1" dirty="0"/>
              <a:t> et al.</a:t>
            </a:r>
          </a:p>
          <a:p>
            <a:pPr lvl="1"/>
            <a:r>
              <a:rPr lang="fr-CA" dirty="0"/>
              <a:t>8.6% des mesures de TA rentrant dans la catégorie HTA (&gt;140 / 90 </a:t>
            </a:r>
            <a:r>
              <a:rPr lang="fr-CA" dirty="0" err="1"/>
              <a:t>mmHg</a:t>
            </a:r>
            <a:r>
              <a:rPr lang="fr-CA" dirty="0"/>
              <a:t>) ont élicité un nouveau ou intensification du traitement.</a:t>
            </a:r>
          </a:p>
          <a:p>
            <a:pPr lvl="1"/>
            <a:r>
              <a:rPr lang="fr-CA" dirty="0"/>
              <a:t>47% des valeurs de TA systolique &gt; 220 </a:t>
            </a:r>
            <a:r>
              <a:rPr lang="fr-CA" dirty="0" err="1"/>
              <a:t>mmHg</a:t>
            </a:r>
            <a:r>
              <a:rPr lang="fr-CA" dirty="0"/>
              <a:t> ont été traitées</a:t>
            </a:r>
          </a:p>
          <a:p>
            <a:pPr lvl="1"/>
            <a:r>
              <a:rPr lang="fr-CA" dirty="0"/>
              <a:t>30% des valeurs de TA diastolique &gt; 120 </a:t>
            </a:r>
            <a:r>
              <a:rPr lang="fr-CA" dirty="0" err="1"/>
              <a:t>mmHg</a:t>
            </a:r>
            <a:r>
              <a:rPr lang="fr-CA" dirty="0"/>
              <a:t> ont été traitées</a:t>
            </a:r>
          </a:p>
          <a:p>
            <a:r>
              <a:rPr lang="en-CA" sz="1600" dirty="0"/>
              <a:t>Dans </a:t>
            </a:r>
            <a:r>
              <a:rPr lang="en-CA" sz="1600" dirty="0" err="1"/>
              <a:t>l’étude</a:t>
            </a:r>
            <a:r>
              <a:rPr lang="en-CA" sz="1600" dirty="0"/>
              <a:t> de </a:t>
            </a:r>
            <a:r>
              <a:rPr lang="en-CA" sz="1600" i="1" dirty="0"/>
              <a:t>Gaynor et al</a:t>
            </a:r>
            <a:r>
              <a:rPr lang="en-CA" sz="1600" dirty="0"/>
              <a:t>.</a:t>
            </a:r>
          </a:p>
          <a:p>
            <a:pPr lvl="1"/>
            <a:r>
              <a:rPr lang="en-CA" dirty="0"/>
              <a:t>36% des </a:t>
            </a:r>
            <a:r>
              <a:rPr lang="en-CA" dirty="0" err="1"/>
              <a:t>traitements</a:t>
            </a:r>
            <a:r>
              <a:rPr lang="en-CA" dirty="0"/>
              <a:t> anti-HTA au </a:t>
            </a:r>
            <a:r>
              <a:rPr lang="en-CA" dirty="0" err="1"/>
              <a:t>besoin</a:t>
            </a:r>
            <a:r>
              <a:rPr lang="en-CA" dirty="0"/>
              <a:t> </a:t>
            </a:r>
            <a:r>
              <a:rPr lang="en-CA" dirty="0" err="1"/>
              <a:t>ont</a:t>
            </a:r>
            <a:r>
              <a:rPr lang="en-CA" dirty="0"/>
              <a:t> </a:t>
            </a:r>
            <a:r>
              <a:rPr lang="en-CA" dirty="0" err="1"/>
              <a:t>été</a:t>
            </a:r>
            <a:r>
              <a:rPr lang="en-CA" dirty="0"/>
              <a:t> </a:t>
            </a:r>
            <a:r>
              <a:rPr lang="en-CA" dirty="0" err="1"/>
              <a:t>donnés</a:t>
            </a:r>
            <a:r>
              <a:rPr lang="en-CA" dirty="0"/>
              <a:t> pour TAS &lt; 180mmHg</a:t>
            </a:r>
          </a:p>
          <a:p>
            <a:pPr lvl="1"/>
            <a:r>
              <a:rPr lang="en-CA" dirty="0"/>
              <a:t>27% pour TAS entre 180 et 190 mmHg</a:t>
            </a:r>
          </a:p>
          <a:p>
            <a:pPr lvl="1"/>
            <a:r>
              <a:rPr lang="en-CA" dirty="0"/>
              <a:t>30% pour TAS &gt; 190 mmHg</a:t>
            </a:r>
          </a:p>
        </p:txBody>
      </p:sp>
    </p:spTree>
    <p:extLst>
      <p:ext uri="{BB962C8B-B14F-4D97-AF65-F5344CB8AC3E}">
        <p14:creationId xmlns:p14="http://schemas.microsoft.com/office/powerpoint/2010/main" val="3216421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E0871E-01A0-4A92-8F3E-4E22CB13A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497738"/>
            <a:ext cx="9895951" cy="1033669"/>
          </a:xfrm>
        </p:spPr>
        <p:txBody>
          <a:bodyPr>
            <a:normAutofit/>
          </a:bodyPr>
          <a:lstStyle/>
          <a:p>
            <a:r>
              <a:rPr lang="fr-CA" sz="4000" dirty="0">
                <a:solidFill>
                  <a:srgbClr val="FFFFFF"/>
                </a:solidFill>
              </a:rPr>
              <a:t>Objectifs de la présentation</a:t>
            </a:r>
            <a:endParaRPr lang="en-CA" sz="4000" dirty="0">
              <a:solidFill>
                <a:srgbClr val="FFFFFF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E98B82F-CE7E-40C8-87C7-159DF479DC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Autofit/>
          </a:bodyPr>
          <a:lstStyle/>
          <a:p>
            <a:pPr marL="514350" indent="-514350">
              <a:buAutoNum type="arabicPeriod"/>
            </a:pPr>
            <a:r>
              <a:rPr lang="fr-FR" sz="2000" b="0" i="0" dirty="0">
                <a:effectLst/>
              </a:rPr>
              <a:t>Connaître la prise en charge et le suivi des patients hospitalisés avec hypertension asymptomatique.</a:t>
            </a:r>
          </a:p>
          <a:p>
            <a:pPr marL="514350" indent="-514350">
              <a:buAutoNum type="arabicPeriod"/>
            </a:pPr>
            <a:endParaRPr lang="fr-FR" sz="2000" dirty="0"/>
          </a:p>
          <a:p>
            <a:pPr marL="514350" indent="-514350">
              <a:buAutoNum type="arabicPeriod"/>
            </a:pPr>
            <a:r>
              <a:rPr lang="fr-FR" sz="2000" b="0" i="0" dirty="0">
                <a:effectLst/>
              </a:rPr>
              <a:t>Réviser les indications de traitement de l'hypertension asymptomatique durant l'hospitalisation.</a:t>
            </a:r>
          </a:p>
          <a:p>
            <a:pPr marL="514350" indent="-514350">
              <a:buAutoNum type="arabicPeriod"/>
            </a:pPr>
            <a:endParaRPr lang="fr-FR" sz="2000" dirty="0"/>
          </a:p>
          <a:p>
            <a:pPr marL="514350" indent="-514350">
              <a:buAutoNum type="arabicPeriod"/>
            </a:pPr>
            <a:r>
              <a:rPr lang="fr-FR" sz="2000" b="0" i="0" dirty="0">
                <a:effectLst/>
              </a:rPr>
              <a:t>Identifier les bénéfices et les complications associés au traitement de l'hypertension asymptomatique chez le patient hospitalisé.</a:t>
            </a:r>
            <a:br>
              <a:rPr lang="fr-FR" sz="2000" dirty="0"/>
            </a:b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933509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ABA256-8FF7-4436-B73C-570845D0B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482600"/>
            <a:ext cx="10515600" cy="994072"/>
          </a:xfrm>
        </p:spPr>
        <p:txBody>
          <a:bodyPr/>
          <a:lstStyle/>
          <a:p>
            <a:r>
              <a:rPr lang="fr-CA" dirty="0"/>
              <a:t>Mise en contexte</a:t>
            </a:r>
            <a:endParaRPr lang="en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AE278D4-9973-4BED-B0A5-A2C281709D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950" y="2217738"/>
            <a:ext cx="10515600" cy="4779962"/>
          </a:xfrm>
        </p:spPr>
        <p:txBody>
          <a:bodyPr>
            <a:normAutofit/>
          </a:bodyPr>
          <a:lstStyle/>
          <a:p>
            <a:r>
              <a:rPr lang="fr-CA" sz="1600" dirty="0"/>
              <a:t>De 5</a:t>
            </a:r>
            <a:r>
              <a:rPr lang="en-CA" sz="1600" dirty="0"/>
              <a:t>0 à 78%</a:t>
            </a:r>
            <a:r>
              <a:rPr lang="fr-CA" sz="1600" dirty="0"/>
              <a:t> des patients hospitalisés auront des valeurs de TA augmentées durant leur séjour de soins</a:t>
            </a:r>
            <a:r>
              <a:rPr lang="en-CA" sz="1600" dirty="0"/>
              <a:t> </a:t>
            </a:r>
            <a:r>
              <a:rPr lang="en-CA" sz="1600" baseline="30000" dirty="0"/>
              <a:t>1</a:t>
            </a:r>
          </a:p>
          <a:p>
            <a:r>
              <a:rPr lang="fr-CA" sz="1600" dirty="0"/>
              <a:t>La majorité de ces patients sont connus pour HTA chronique médicamentée</a:t>
            </a:r>
          </a:p>
          <a:p>
            <a:r>
              <a:rPr lang="fr-CA" sz="1600" dirty="0"/>
              <a:t>Le diagnostic de TA augmentée chez le patient hospitalisé peut être classifié en fonction de la présentation clinique:</a:t>
            </a:r>
          </a:p>
          <a:p>
            <a:pPr lvl="1"/>
            <a:r>
              <a:rPr lang="fr-CA" b="1" dirty="0">
                <a:solidFill>
                  <a:srgbClr val="FF0000"/>
                </a:solidFill>
              </a:rPr>
              <a:t>Urgence hypertensive «  </a:t>
            </a:r>
            <a:r>
              <a:rPr lang="fr-CA" b="1" i="1" dirty="0">
                <a:solidFill>
                  <a:srgbClr val="FF0000"/>
                </a:solidFill>
              </a:rPr>
              <a:t>véritable</a:t>
            </a:r>
            <a:r>
              <a:rPr lang="fr-CA" b="1" dirty="0">
                <a:solidFill>
                  <a:srgbClr val="FF0000"/>
                </a:solidFill>
              </a:rPr>
              <a:t> » :  </a:t>
            </a:r>
            <a:r>
              <a:rPr lang="fr-CA" dirty="0"/>
              <a:t>évidence d’atteinte aux organes cibles (ex. céphalée, changements visuels, altération de l’état de conscience, etc.)</a:t>
            </a:r>
          </a:p>
          <a:p>
            <a:pPr lvl="1"/>
            <a:r>
              <a:rPr lang="fr-CA" b="1" dirty="0">
                <a:solidFill>
                  <a:schemeClr val="accent5">
                    <a:lumMod val="75000"/>
                  </a:schemeClr>
                </a:solidFill>
              </a:rPr>
              <a:t>Urgence hypertensive «  </a:t>
            </a:r>
            <a:r>
              <a:rPr lang="fr-CA" b="1" i="1" dirty="0">
                <a:solidFill>
                  <a:schemeClr val="accent5">
                    <a:lumMod val="75000"/>
                  </a:schemeClr>
                </a:solidFill>
              </a:rPr>
              <a:t>relative</a:t>
            </a:r>
            <a:r>
              <a:rPr lang="fr-CA" b="1" dirty="0">
                <a:solidFill>
                  <a:schemeClr val="accent5">
                    <a:lumMod val="75000"/>
                  </a:schemeClr>
                </a:solidFill>
              </a:rPr>
              <a:t> » :</a:t>
            </a:r>
          </a:p>
          <a:p>
            <a:pPr lvl="2"/>
            <a:r>
              <a:rPr lang="fr-CA" sz="1600" dirty="0"/>
              <a:t>Absence de symptômes</a:t>
            </a:r>
          </a:p>
          <a:p>
            <a:pPr lvl="2"/>
            <a:r>
              <a:rPr lang="fr-CA" sz="1600" dirty="0"/>
              <a:t>Sévère si TA &gt; 180 / 120 </a:t>
            </a:r>
            <a:r>
              <a:rPr lang="fr-CA" sz="1600" dirty="0" err="1"/>
              <a:t>mmHg</a:t>
            </a:r>
            <a:endParaRPr lang="fr-CA" sz="1600" dirty="0"/>
          </a:p>
          <a:p>
            <a:pPr lvl="1"/>
            <a:endParaRPr lang="fr-CA" dirty="0"/>
          </a:p>
          <a:p>
            <a:pPr lvl="1"/>
            <a:r>
              <a:rPr lang="fr-CA" u="sng" dirty="0"/>
              <a:t>Certaines conditions qui nécessitent une prise en charge plus agressive de la TA :</a:t>
            </a:r>
          </a:p>
          <a:p>
            <a:pPr lvl="2"/>
            <a:r>
              <a:rPr lang="fr-CA" sz="1600" dirty="0"/>
              <a:t>Dissection aortique</a:t>
            </a:r>
          </a:p>
          <a:p>
            <a:pPr lvl="2"/>
            <a:r>
              <a:rPr lang="fr-CA" sz="1600" dirty="0"/>
              <a:t>Hémorragie </a:t>
            </a:r>
            <a:r>
              <a:rPr lang="fr-CA" sz="1600" dirty="0" err="1"/>
              <a:t>intra-crânienne</a:t>
            </a:r>
            <a:endParaRPr lang="fr-CA" sz="1600" dirty="0"/>
          </a:p>
          <a:p>
            <a:pPr lvl="2"/>
            <a:r>
              <a:rPr lang="fr-CA" sz="1600" dirty="0"/>
              <a:t>Femme enceinte (</a:t>
            </a:r>
            <a:r>
              <a:rPr lang="fr-CA" sz="1600" dirty="0" err="1"/>
              <a:t>pré-éclampsie</a:t>
            </a:r>
            <a:r>
              <a:rPr lang="fr-CA" sz="1600" dirty="0"/>
              <a:t>)</a:t>
            </a:r>
          </a:p>
          <a:p>
            <a:pPr lvl="1"/>
            <a:endParaRPr lang="fr-CA" dirty="0"/>
          </a:p>
          <a:p>
            <a:endParaRPr lang="fr-CA" sz="1600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125B71CA-8429-4F16-A46A-95D55E98386C}"/>
              </a:ext>
            </a:extLst>
          </p:cNvPr>
          <p:cNvSpPr txBox="1"/>
          <p:nvPr/>
        </p:nvSpPr>
        <p:spPr>
          <a:xfrm>
            <a:off x="304800" y="6627168"/>
            <a:ext cx="113919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/>
              <a:t>1: </a:t>
            </a:r>
            <a:r>
              <a:rPr lang="en-US" sz="900" dirty="0"/>
              <a:t>Axon, R. N., Cousineau, L., &amp; Egan, B. M. (2011). Prevalence and management of hypertension in the inpatient setting : A systematic review. Journal of Hospital Medicine, 6(7), 417‑422. https://doi.org/10.1002/jhm.804</a:t>
            </a:r>
            <a:endParaRPr lang="en-CA" sz="900" dirty="0"/>
          </a:p>
        </p:txBody>
      </p:sp>
    </p:spTree>
    <p:extLst>
      <p:ext uri="{BB962C8B-B14F-4D97-AF65-F5344CB8AC3E}">
        <p14:creationId xmlns:p14="http://schemas.microsoft.com/office/powerpoint/2010/main" val="674603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A65022-296E-4C45-8C3F-6DA75A1D5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657575"/>
            <a:ext cx="11029616" cy="788856"/>
          </a:xfrm>
        </p:spPr>
        <p:txBody>
          <a:bodyPr/>
          <a:lstStyle/>
          <a:p>
            <a:r>
              <a:rPr lang="fr-CA" dirty="0"/>
              <a:t>Prise en charge de ces conditions</a:t>
            </a:r>
            <a:endParaRPr lang="en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FBFCCB3-CE30-4A30-A115-DA4368482C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2159219"/>
            <a:ext cx="10765790" cy="4486275"/>
          </a:xfrm>
        </p:spPr>
        <p:txBody>
          <a:bodyPr>
            <a:normAutofit/>
          </a:bodyPr>
          <a:lstStyle/>
          <a:p>
            <a:r>
              <a:rPr lang="fr-CA" b="1" dirty="0"/>
              <a:t>Urgence hypertensive « véritable » :</a:t>
            </a:r>
          </a:p>
          <a:p>
            <a:pPr lvl="1"/>
            <a:r>
              <a:rPr lang="fr-CA" u="sng" dirty="0"/>
              <a:t>Ligne directrice claire:</a:t>
            </a:r>
            <a:r>
              <a:rPr lang="fr-CA" dirty="0"/>
              <a:t> diminuer TA d’au moins 25% dans la première heure, puis sous le seuil de 160 / 100 </a:t>
            </a:r>
            <a:r>
              <a:rPr lang="fr-CA" dirty="0" err="1"/>
              <a:t>mmHg</a:t>
            </a:r>
            <a:r>
              <a:rPr lang="fr-CA" dirty="0"/>
              <a:t> dans les premiers 2 à 6 h, puis dans les valeurs normales dans les 24-48 h</a:t>
            </a:r>
          </a:p>
          <a:p>
            <a:r>
              <a:rPr lang="fr-CA" b="1" dirty="0"/>
              <a:t>Urgence hypertensive «  relative » :</a:t>
            </a:r>
          </a:p>
          <a:p>
            <a:pPr lvl="1"/>
            <a:r>
              <a:rPr lang="fr-CA" u="sng" dirty="0"/>
              <a:t>Ligne directrice moins claire: </a:t>
            </a:r>
            <a:r>
              <a:rPr lang="fr-CA" dirty="0"/>
              <a:t>diminuer TA sous le seuil de 160 / 100 </a:t>
            </a:r>
            <a:r>
              <a:rPr lang="fr-CA" dirty="0" err="1"/>
              <a:t>mmHg</a:t>
            </a:r>
            <a:r>
              <a:rPr lang="fr-CA" dirty="0"/>
              <a:t>, mais ne pas diminuer de plus de 25-30% dans les premières heures</a:t>
            </a:r>
          </a:p>
          <a:p>
            <a:pPr lvl="1"/>
            <a:r>
              <a:rPr lang="fr-CA" dirty="0"/>
              <a:t>Baisse trop rapide de la TA:</a:t>
            </a:r>
          </a:p>
          <a:p>
            <a:pPr lvl="2"/>
            <a:r>
              <a:rPr lang="fr-CA" dirty="0"/>
              <a:t>Dommage ischémique (rein, cœur, cerveau)</a:t>
            </a:r>
          </a:p>
          <a:p>
            <a:pPr lvl="2"/>
            <a:r>
              <a:rPr lang="fr-CA" dirty="0"/>
              <a:t>Pharmacocinétique et réponse imprévisible aux antihypertenseurs IV</a:t>
            </a:r>
            <a:endParaRPr lang="fr-CA" b="1" dirty="0"/>
          </a:p>
          <a:p>
            <a:r>
              <a:rPr lang="fr-CA" i="1" dirty="0"/>
              <a:t>Selon différentes études, les médecins traitent avec des anti-hypertenseurs IV ou PO dans 33% des cas d’hypertension asymptomatique à l’hôpital </a:t>
            </a:r>
            <a:r>
              <a:rPr lang="fr-CA" i="1" baseline="30000" dirty="0"/>
              <a:t>1,2</a:t>
            </a:r>
            <a:endParaRPr lang="fr-CA" i="1" dirty="0"/>
          </a:p>
          <a:p>
            <a:endParaRPr lang="fr-CA" b="1" dirty="0"/>
          </a:p>
          <a:p>
            <a:pPr lvl="2"/>
            <a:endParaRPr lang="fr-CA" dirty="0"/>
          </a:p>
          <a:p>
            <a:pPr lvl="2"/>
            <a:endParaRPr lang="fr-CA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AE14A4F4-2008-4CAE-B070-FF003280263A}"/>
              </a:ext>
            </a:extLst>
          </p:cNvPr>
          <p:cNvSpPr txBox="1"/>
          <p:nvPr/>
        </p:nvSpPr>
        <p:spPr>
          <a:xfrm>
            <a:off x="355600" y="6276162"/>
            <a:ext cx="1107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CA" sz="900" dirty="0"/>
              <a:t>Rastogi R, Sheehan MM, Hu B, Shaker V, Kojima L, Rothberg MB. Treatment and outcomes of inpatient hypertension among adults with noncardiac admissions. JAMA Intern Med. 2021;181:345–52.</a:t>
            </a:r>
          </a:p>
          <a:p>
            <a:pPr marL="342900" indent="-342900">
              <a:buAutoNum type="arabicPeriod"/>
            </a:pPr>
            <a:r>
              <a:rPr lang="en-CA" sz="900" dirty="0"/>
              <a:t>Axon RN, Cousineau L, Egan BM. Prevalence and management of hypertension in the inpatient setting: a systematic review. J Hosp Med. 2011;6:417–22</a:t>
            </a:r>
          </a:p>
        </p:txBody>
      </p:sp>
    </p:spTree>
    <p:extLst>
      <p:ext uri="{BB962C8B-B14F-4D97-AF65-F5344CB8AC3E}">
        <p14:creationId xmlns:p14="http://schemas.microsoft.com/office/powerpoint/2010/main" val="4202561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4ECAE2-1774-43A6-A46F-17FD3562D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600556"/>
            <a:ext cx="11029616" cy="1013800"/>
          </a:xfrm>
        </p:spPr>
        <p:txBody>
          <a:bodyPr/>
          <a:lstStyle/>
          <a:p>
            <a:r>
              <a:rPr lang="fr-CA" dirty="0"/>
              <a:t>Méthodologie</a:t>
            </a:r>
            <a:endParaRPr lang="en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6B57E67-54BA-42D7-8952-063907CEF6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7906"/>
            <a:ext cx="10515600" cy="4667250"/>
          </a:xfrm>
        </p:spPr>
        <p:txBody>
          <a:bodyPr>
            <a:normAutofit fontScale="62500" lnSpcReduction="20000"/>
          </a:bodyPr>
          <a:lstStyle/>
          <a:p>
            <a:r>
              <a:rPr lang="fr-CA" sz="3200" b="1" u="sng" dirty="0"/>
              <a:t>Population:</a:t>
            </a:r>
            <a:r>
              <a:rPr lang="fr-CA" sz="3200" b="1" dirty="0"/>
              <a:t> </a:t>
            </a:r>
            <a:r>
              <a:rPr lang="fr-CA" sz="3200" dirty="0"/>
              <a:t>Adultes (&gt; 18 ans) avec TA augmentée, cliniquement asymptomatique, durant séjour hospitalier</a:t>
            </a:r>
          </a:p>
          <a:p>
            <a:r>
              <a:rPr lang="fr-CA" sz="3200" b="1" u="sng" dirty="0"/>
              <a:t>Intervention: </a:t>
            </a:r>
            <a:r>
              <a:rPr lang="fr-CA" sz="3200" dirty="0"/>
              <a:t>Traitement (intensification ou ajout de PRN) de l’hypertension</a:t>
            </a:r>
          </a:p>
          <a:p>
            <a:r>
              <a:rPr lang="fr-CA" sz="3200" b="1" u="sng" dirty="0"/>
              <a:t>Comparaison:</a:t>
            </a:r>
            <a:r>
              <a:rPr lang="fr-CA" sz="3200" dirty="0"/>
              <a:t> Observation/</a:t>
            </a:r>
            <a:r>
              <a:rPr lang="fr-CA" sz="3200" dirty="0" err="1"/>
              <a:t>represcription</a:t>
            </a:r>
            <a:r>
              <a:rPr lang="fr-CA" sz="3200" dirty="0"/>
              <a:t> médication du domicile</a:t>
            </a:r>
          </a:p>
          <a:p>
            <a:r>
              <a:rPr lang="fr-CA" sz="3200" b="1" u="sng" dirty="0" err="1"/>
              <a:t>Outcome</a:t>
            </a:r>
            <a:r>
              <a:rPr lang="fr-CA" sz="3200" b="1" u="sng" dirty="0"/>
              <a:t>: </a:t>
            </a:r>
          </a:p>
          <a:p>
            <a:pPr lvl="1"/>
            <a:r>
              <a:rPr lang="fr-CA" sz="3200" dirty="0"/>
              <a:t>Prévalence et type de traitement dans ce groupe de patient</a:t>
            </a:r>
          </a:p>
          <a:p>
            <a:pPr lvl="1"/>
            <a:r>
              <a:rPr lang="fr-CA" sz="3200" dirty="0"/>
              <a:t>Bénéfices cardiovasculaires</a:t>
            </a:r>
          </a:p>
          <a:p>
            <a:pPr lvl="1"/>
            <a:r>
              <a:rPr lang="fr-CA" sz="3200" dirty="0"/>
              <a:t>Complications associées au traitement anti-HTA</a:t>
            </a:r>
          </a:p>
          <a:p>
            <a:pPr lvl="2"/>
            <a:r>
              <a:rPr lang="fr-CA" sz="2800" dirty="0"/>
              <a:t>Baisse rapide de TA</a:t>
            </a:r>
          </a:p>
          <a:p>
            <a:pPr lvl="2"/>
            <a:r>
              <a:rPr lang="fr-CA" sz="2800" dirty="0"/>
              <a:t>IRA</a:t>
            </a:r>
          </a:p>
          <a:p>
            <a:pPr lvl="2"/>
            <a:r>
              <a:rPr lang="fr-CA" sz="2800" dirty="0"/>
              <a:t>AVC ou infarctus myocarde</a:t>
            </a:r>
          </a:p>
          <a:p>
            <a:pPr lvl="2"/>
            <a:r>
              <a:rPr lang="fr-CA" sz="2800" dirty="0"/>
              <a:t>Mortalité</a:t>
            </a:r>
          </a:p>
          <a:p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1118678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8C166E6B-2FBE-4ADD-B158-80F86C16C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Méthodologie (suite)</a:t>
            </a:r>
            <a:endParaRPr lang="en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41C7094-4D20-4715-83E6-AC940756D9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CA" sz="2000" b="1" u="sng" dirty="0"/>
          </a:p>
          <a:p>
            <a:r>
              <a:rPr lang="fr-CA" sz="2000" b="1" u="sng" dirty="0"/>
              <a:t>Critères d’inclusion:</a:t>
            </a:r>
            <a:r>
              <a:rPr lang="fr-CA" sz="2000" b="1" dirty="0"/>
              <a:t> </a:t>
            </a:r>
            <a:r>
              <a:rPr lang="fr-CA" sz="2000" dirty="0"/>
              <a:t>patient adulte </a:t>
            </a:r>
            <a:r>
              <a:rPr lang="fr-CA" sz="2000" b="1" dirty="0"/>
              <a:t>hospitalisé</a:t>
            </a:r>
            <a:r>
              <a:rPr lang="fr-CA" sz="2000" dirty="0"/>
              <a:t> avec TA augmentée asymptomatique</a:t>
            </a:r>
          </a:p>
          <a:p>
            <a:r>
              <a:rPr lang="fr-CA" sz="2000" b="1" u="sng" dirty="0"/>
              <a:t>Critères d’exclusion:</a:t>
            </a:r>
          </a:p>
          <a:p>
            <a:pPr lvl="1"/>
            <a:r>
              <a:rPr lang="fr-CA" sz="2000" dirty="0"/>
              <a:t>&lt; 18 ans</a:t>
            </a:r>
          </a:p>
          <a:p>
            <a:pPr lvl="1"/>
            <a:r>
              <a:rPr lang="fr-CA" sz="2000" dirty="0"/>
              <a:t>Urgence hypertensive véritable (symptomatique et évidence d’atteinte aux organes cibles)</a:t>
            </a:r>
          </a:p>
          <a:p>
            <a:pPr lvl="1"/>
            <a:r>
              <a:rPr lang="fr-CA" sz="2000" dirty="0"/>
              <a:t>Conditions médicales avec indication claire de descendre la TA rapidement (ex: </a:t>
            </a:r>
            <a:r>
              <a:rPr lang="fr-CA" sz="2000" dirty="0" err="1"/>
              <a:t>pré-éclampsie</a:t>
            </a:r>
            <a:r>
              <a:rPr lang="fr-CA" sz="2000" dirty="0"/>
              <a:t>, dissection aortique,  AVC hémorragique, etc.)</a:t>
            </a:r>
          </a:p>
          <a:p>
            <a:pPr lvl="1"/>
            <a:r>
              <a:rPr lang="fr-CA" sz="2000" dirty="0"/>
              <a:t>Patient au département d’urgence, USI ou en clinique externe</a:t>
            </a:r>
          </a:p>
          <a:p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277331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FA49C0-26C2-4097-B000-48ACCBA53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fr-CA" dirty="0"/>
              <a:t>Méthodologie (suite)</a:t>
            </a:r>
            <a:endParaRPr lang="en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59F083D-0A93-4A78-A955-30815C15D1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967469"/>
            <a:ext cx="10946414" cy="4361894"/>
          </a:xfrm>
        </p:spPr>
        <p:txBody>
          <a:bodyPr>
            <a:normAutofit/>
          </a:bodyPr>
          <a:lstStyle/>
          <a:p>
            <a:r>
              <a:rPr lang="fr-CA" sz="2400" dirty="0"/>
              <a:t>Revue brève de la littérature via </a:t>
            </a:r>
            <a:r>
              <a:rPr lang="fr-CA" sz="2400" dirty="0" err="1"/>
              <a:t>Medline</a:t>
            </a:r>
            <a:r>
              <a:rPr lang="fr-CA" sz="2400" dirty="0"/>
              <a:t>, Embase et Cochrane</a:t>
            </a:r>
          </a:p>
          <a:p>
            <a:r>
              <a:rPr lang="fr-CA" sz="2400" dirty="0"/>
              <a:t>Avec MeSH et vocabulaire libre</a:t>
            </a:r>
          </a:p>
          <a:p>
            <a:r>
              <a:rPr lang="fr-CA" sz="2400" dirty="0"/>
              <a:t>Période couverte: articles publiés entre 2012 et 2021</a:t>
            </a:r>
          </a:p>
          <a:p>
            <a:r>
              <a:rPr lang="en-CA" sz="2400" b="1" u="sng" dirty="0"/>
              <a:t>Mots </a:t>
            </a:r>
            <a:r>
              <a:rPr lang="en-CA" sz="2400" b="1" u="sng" dirty="0" err="1"/>
              <a:t>clés</a:t>
            </a:r>
            <a:r>
              <a:rPr lang="en-CA" sz="2400" b="1" u="sng" dirty="0"/>
              <a:t> </a:t>
            </a:r>
            <a:r>
              <a:rPr lang="en-CA" sz="2400" b="1" u="sng" dirty="0" err="1"/>
              <a:t>utilisés</a:t>
            </a:r>
            <a:r>
              <a:rPr lang="en-CA" sz="2400" b="1" u="sng" dirty="0"/>
              <a:t>: </a:t>
            </a:r>
          </a:p>
          <a:p>
            <a:pPr lvl="1"/>
            <a:r>
              <a:rPr lang="fr-CA" sz="2400" dirty="0" err="1">
                <a:effectLst/>
                <a:ea typeface="Calibri" panose="020F0502020204030204" pitchFamily="34" charset="0"/>
              </a:rPr>
              <a:t>Inpatients</a:t>
            </a:r>
            <a:r>
              <a:rPr lang="fr-CA" sz="2400" dirty="0">
                <a:ea typeface="Calibri" panose="020F0502020204030204" pitchFamily="34" charset="0"/>
              </a:rPr>
              <a:t>, </a:t>
            </a:r>
            <a:r>
              <a:rPr lang="fr-CA" sz="2400" dirty="0" err="1">
                <a:ea typeface="Calibri" panose="020F0502020204030204" pitchFamily="34" charset="0"/>
              </a:rPr>
              <a:t>hospitalized</a:t>
            </a:r>
            <a:r>
              <a:rPr lang="fr-CA" sz="2400" dirty="0">
                <a:ea typeface="Calibri" panose="020F0502020204030204" pitchFamily="34" charset="0"/>
              </a:rPr>
              <a:t> patient, </a:t>
            </a:r>
            <a:r>
              <a:rPr lang="fr-CA" sz="2400" dirty="0" err="1">
                <a:ea typeface="Calibri" panose="020F0502020204030204" pitchFamily="34" charset="0"/>
              </a:rPr>
              <a:t>hospitalization</a:t>
            </a:r>
            <a:endParaRPr lang="fr-CA" sz="2400" dirty="0">
              <a:effectLst/>
              <a:ea typeface="Calibri" panose="020F0502020204030204" pitchFamily="34" charset="0"/>
            </a:endParaRPr>
          </a:p>
          <a:p>
            <a:pPr lvl="1"/>
            <a:r>
              <a:rPr lang="fr-CA" sz="2400" dirty="0">
                <a:effectLst/>
                <a:ea typeface="Calibri" panose="020F0502020204030204" pitchFamily="34" charset="0"/>
              </a:rPr>
              <a:t>hypertension, hypertension </a:t>
            </a:r>
            <a:r>
              <a:rPr lang="fr-CA" sz="2400" dirty="0" err="1">
                <a:effectLst/>
                <a:ea typeface="Calibri" panose="020F0502020204030204" pitchFamily="34" charset="0"/>
              </a:rPr>
              <a:t>asymptomatic</a:t>
            </a:r>
            <a:r>
              <a:rPr lang="fr-CA" sz="2400" dirty="0">
                <a:effectLst/>
                <a:ea typeface="Calibri" panose="020F0502020204030204" pitchFamily="34" charset="0"/>
              </a:rPr>
              <a:t>, </a:t>
            </a:r>
            <a:r>
              <a:rPr lang="fr-CA" sz="2400" dirty="0" err="1">
                <a:effectLst/>
                <a:ea typeface="Calibri" panose="020F0502020204030204" pitchFamily="34" charset="0"/>
              </a:rPr>
              <a:t>blood</a:t>
            </a:r>
            <a:r>
              <a:rPr lang="fr-CA" sz="2400" dirty="0">
                <a:effectLst/>
                <a:ea typeface="Calibri" panose="020F0502020204030204" pitchFamily="34" charset="0"/>
              </a:rPr>
              <a:t> pressure, </a:t>
            </a:r>
            <a:r>
              <a:rPr lang="fr-CA" sz="2400" dirty="0" err="1">
                <a:effectLst/>
                <a:ea typeface="Calibri" panose="020F0502020204030204" pitchFamily="34" charset="0"/>
              </a:rPr>
              <a:t>vascular</a:t>
            </a:r>
            <a:r>
              <a:rPr lang="fr-CA" sz="2400" dirty="0">
                <a:effectLst/>
                <a:ea typeface="Calibri" panose="020F0502020204030204" pitchFamily="34" charset="0"/>
              </a:rPr>
              <a:t> </a:t>
            </a:r>
            <a:r>
              <a:rPr lang="fr-CA" sz="2400" dirty="0" err="1">
                <a:effectLst/>
                <a:ea typeface="Calibri" panose="020F0502020204030204" pitchFamily="34" charset="0"/>
              </a:rPr>
              <a:t>resistance</a:t>
            </a:r>
            <a:r>
              <a:rPr lang="fr-CA" sz="2400" dirty="0">
                <a:effectLst/>
                <a:ea typeface="Calibri" panose="020F0502020204030204" pitchFamily="34" charset="0"/>
              </a:rPr>
              <a:t> </a:t>
            </a:r>
          </a:p>
          <a:p>
            <a:pPr lvl="1"/>
            <a:r>
              <a:rPr lang="fr-CA" sz="2400" dirty="0">
                <a:effectLst/>
                <a:ea typeface="Calibri" panose="020F0502020204030204" pitchFamily="34" charset="0"/>
              </a:rPr>
              <a:t> Antihypertensive, Antihypertensive agent or </a:t>
            </a:r>
            <a:r>
              <a:rPr lang="fr-CA" sz="2400" dirty="0" err="1">
                <a:effectLst/>
                <a:ea typeface="Calibri" panose="020F0502020204030204" pitchFamily="34" charset="0"/>
              </a:rPr>
              <a:t>drugs</a:t>
            </a:r>
            <a:r>
              <a:rPr lang="fr-CA" sz="2400" dirty="0">
                <a:effectLst/>
                <a:ea typeface="Calibri" panose="020F0502020204030204" pitchFamily="34" charset="0"/>
              </a:rPr>
              <a:t> etc.</a:t>
            </a:r>
            <a:endParaRPr lang="en-CA" sz="2400" dirty="0"/>
          </a:p>
          <a:p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2835784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48E96387-12F1-45E4-9322-ABBF2EE04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9F421DD-DE4E-4547-A904-3F80E25E3F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9985DEC-1215-4209-9708-B45CC9774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926A64B-3BCB-44CC-892E-C791C324B7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8F404549-B4DC-481C-926C-DED3EF1C5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14406"/>
            <a:ext cx="12192000" cy="624359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E8FD5CD-351E-4B06-8B78-BD5102D009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2377" y="614407"/>
            <a:ext cx="3707477" cy="561177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0998E50A-9612-4B8C-8ADF-E3D68C77C015}"/>
              </a:ext>
            </a:extLst>
          </p:cNvPr>
          <p:cNvSpPr txBox="1"/>
          <p:nvPr/>
        </p:nvSpPr>
        <p:spPr>
          <a:xfrm>
            <a:off x="591224" y="1717911"/>
            <a:ext cx="3409782" cy="4036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285750" indent="-28575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dirty="0">
                <a:solidFill>
                  <a:schemeClr val="bg1"/>
                </a:solidFill>
              </a:rPr>
              <a:t>Article de recherche original </a:t>
            </a:r>
            <a:r>
              <a:rPr lang="en-US" dirty="0" err="1">
                <a:solidFill>
                  <a:schemeClr val="bg1"/>
                </a:solidFill>
              </a:rPr>
              <a:t>priorisé</a:t>
            </a:r>
            <a:r>
              <a:rPr lang="en-US" dirty="0">
                <a:solidFill>
                  <a:schemeClr val="bg1"/>
                </a:solidFill>
              </a:rPr>
              <a:t> aux articles de revues</a:t>
            </a:r>
          </a:p>
          <a:p>
            <a:pPr marL="285750" indent="-28575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dirty="0">
                <a:solidFill>
                  <a:schemeClr val="bg1"/>
                </a:solidFill>
              </a:rPr>
              <a:t>ECR et étude de </a:t>
            </a:r>
            <a:r>
              <a:rPr lang="en-US" dirty="0" err="1">
                <a:solidFill>
                  <a:schemeClr val="bg1"/>
                </a:solidFill>
              </a:rPr>
              <a:t>cohorte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priorisés</a:t>
            </a:r>
            <a:r>
              <a:rPr lang="en-US" dirty="0">
                <a:solidFill>
                  <a:schemeClr val="bg1"/>
                </a:solidFill>
              </a:rPr>
              <a:t> aux études </a:t>
            </a:r>
            <a:r>
              <a:rPr lang="en-US" dirty="0" err="1">
                <a:solidFill>
                  <a:schemeClr val="bg1"/>
                </a:solidFill>
              </a:rPr>
              <a:t>descriptives</a:t>
            </a: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dirty="0">
                <a:solidFill>
                  <a:schemeClr val="bg1"/>
                </a:solidFill>
              </a:rPr>
              <a:t>Exclusion  des articles </a:t>
            </a:r>
            <a:r>
              <a:rPr lang="en-US" dirty="0" err="1">
                <a:solidFill>
                  <a:schemeClr val="bg1"/>
                </a:solidFill>
              </a:rPr>
              <a:t>portant</a:t>
            </a:r>
            <a:r>
              <a:rPr lang="en-US" dirty="0">
                <a:solidFill>
                  <a:schemeClr val="bg1"/>
                </a:solidFill>
              </a:rPr>
              <a:t> sur la </a:t>
            </a:r>
            <a:r>
              <a:rPr lang="en-US" dirty="0" err="1">
                <a:solidFill>
                  <a:schemeClr val="bg1"/>
                </a:solidFill>
              </a:rPr>
              <a:t>clientèle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pédiatrique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ou</a:t>
            </a:r>
            <a:r>
              <a:rPr lang="en-US" dirty="0">
                <a:solidFill>
                  <a:schemeClr val="bg1"/>
                </a:solidFill>
              </a:rPr>
              <a:t> patients </a:t>
            </a:r>
            <a:r>
              <a:rPr lang="en-US" dirty="0" err="1">
                <a:solidFill>
                  <a:schemeClr val="bg1"/>
                </a:solidFill>
              </a:rPr>
              <a:t>vus</a:t>
            </a:r>
            <a:r>
              <a:rPr lang="en-US" dirty="0">
                <a:solidFill>
                  <a:schemeClr val="bg1"/>
                </a:solidFill>
              </a:rPr>
              <a:t> au bureau, au sans </a:t>
            </a:r>
            <a:r>
              <a:rPr lang="en-US" dirty="0" err="1">
                <a:solidFill>
                  <a:schemeClr val="bg1"/>
                </a:solidFill>
              </a:rPr>
              <a:t>rendez-vous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ou</a:t>
            </a:r>
            <a:r>
              <a:rPr lang="en-US" dirty="0">
                <a:solidFill>
                  <a:schemeClr val="bg1"/>
                </a:solidFill>
              </a:rPr>
              <a:t> à </a:t>
            </a:r>
            <a:r>
              <a:rPr lang="en-US" dirty="0" err="1">
                <a:solidFill>
                  <a:schemeClr val="bg1"/>
                </a:solidFill>
              </a:rPr>
              <a:t>l’urgence</a:t>
            </a: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dirty="0">
                <a:solidFill>
                  <a:schemeClr val="bg1"/>
                </a:solidFill>
              </a:rPr>
              <a:t>Exclusion des </a:t>
            </a:r>
            <a:r>
              <a:rPr lang="en-US" dirty="0" err="1">
                <a:solidFill>
                  <a:schemeClr val="bg1"/>
                </a:solidFill>
              </a:rPr>
              <a:t>recherches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portant</a:t>
            </a:r>
            <a:r>
              <a:rPr lang="en-US" dirty="0">
                <a:solidFill>
                  <a:schemeClr val="bg1"/>
                </a:solidFill>
              </a:rPr>
              <a:t> sur HTA </a:t>
            </a:r>
            <a:r>
              <a:rPr lang="en-US" dirty="0" err="1">
                <a:solidFill>
                  <a:schemeClr val="bg1"/>
                </a:solidFill>
              </a:rPr>
              <a:t>symptomatique</a:t>
            </a:r>
            <a:r>
              <a:rPr lang="en-US" dirty="0">
                <a:solidFill>
                  <a:schemeClr val="bg1"/>
                </a:solidFill>
              </a:rPr>
              <a:t> (crise hypertensive; urgence hypertensive </a:t>
            </a:r>
            <a:r>
              <a:rPr lang="en-US" dirty="0" err="1">
                <a:solidFill>
                  <a:schemeClr val="bg1"/>
                </a:solidFill>
              </a:rPr>
              <a:t>véritable</a:t>
            </a:r>
            <a:r>
              <a:rPr lang="en-US" dirty="0">
                <a:solidFill>
                  <a:schemeClr val="bg1"/>
                </a:solidFill>
              </a:rPr>
              <a:t>) </a:t>
            </a:r>
            <a:r>
              <a:rPr lang="en-US" dirty="0" err="1">
                <a:solidFill>
                  <a:schemeClr val="bg1"/>
                </a:solidFill>
              </a:rPr>
              <a:t>ou</a:t>
            </a:r>
            <a:r>
              <a:rPr lang="en-US" dirty="0">
                <a:solidFill>
                  <a:schemeClr val="bg1"/>
                </a:solidFill>
              </a:rPr>
              <a:t> sur </a:t>
            </a:r>
            <a:r>
              <a:rPr lang="en-US" dirty="0" err="1">
                <a:solidFill>
                  <a:schemeClr val="bg1"/>
                </a:solidFill>
              </a:rPr>
              <a:t>d’autres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clientèles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exclues</a:t>
            </a:r>
            <a:r>
              <a:rPr lang="en-US" dirty="0">
                <a:solidFill>
                  <a:schemeClr val="bg1"/>
                </a:solidFill>
              </a:rPr>
              <a:t> de la recherche (femme enceinte, </a:t>
            </a:r>
            <a:r>
              <a:rPr lang="en-US" dirty="0" err="1">
                <a:solidFill>
                  <a:schemeClr val="bg1"/>
                </a:solidFill>
              </a:rPr>
              <a:t>soins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intensifs</a:t>
            </a:r>
            <a:r>
              <a:rPr lang="en-US" dirty="0">
                <a:solidFill>
                  <a:schemeClr val="bg1"/>
                </a:solidFill>
              </a:rPr>
              <a:t>, etc.)</a:t>
            </a: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D0855551-6F34-4562-B067-2BCC4D60C475}"/>
              </a:ext>
            </a:extLst>
          </p:cNvPr>
          <p:cNvGrpSpPr/>
          <p:nvPr/>
        </p:nvGrpSpPr>
        <p:grpSpPr>
          <a:xfrm>
            <a:off x="4308732" y="723900"/>
            <a:ext cx="7692767" cy="5803899"/>
            <a:chOff x="0" y="0"/>
            <a:chExt cx="5924107" cy="3276806"/>
          </a:xfrm>
        </p:grpSpPr>
        <p:sp>
          <p:nvSpPr>
            <p:cNvPr id="5" name="Zone de texte 2">
              <a:extLst>
                <a:ext uri="{FF2B5EF4-FFF2-40B4-BE49-F238E27FC236}">
                  <a16:creationId xmlns:a16="http://schemas.microsoft.com/office/drawing/2014/main" id="{A6D9A9C5-A4A0-4DD9-AFFA-2F3A5A7675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14177"/>
              <a:ext cx="1943100" cy="4000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97000"/>
                </a:lnSpc>
                <a:spcAft>
                  <a:spcPts val="800"/>
                </a:spcAft>
              </a:pPr>
              <a:r>
                <a:rPr lang="en-CA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Articles </a:t>
              </a:r>
              <a:r>
                <a:rPr lang="en-CA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repérés</a:t>
              </a:r>
              <a:r>
                <a:rPr lang="en-CA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dans Medline (483)</a:t>
              </a:r>
              <a:endParaRPr lang="en-CA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97000"/>
                </a:lnSpc>
                <a:spcAft>
                  <a:spcPts val="800"/>
                </a:spcAft>
              </a:pPr>
              <a:r>
                <a:rPr lang="fr-CA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CA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Zone de texte 2">
              <a:extLst>
                <a:ext uri="{FF2B5EF4-FFF2-40B4-BE49-F238E27FC236}">
                  <a16:creationId xmlns:a16="http://schemas.microsoft.com/office/drawing/2014/main" id="{423AABD9-C921-4C2B-B0B3-CE1A942B72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61191" y="21266"/>
              <a:ext cx="1625600" cy="4635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rmAutofit/>
            </a:bodyPr>
            <a:lstStyle/>
            <a:p>
              <a:pPr>
                <a:lnSpc>
                  <a:spcPct val="97000"/>
                </a:lnSpc>
                <a:spcAft>
                  <a:spcPts val="800"/>
                </a:spcAft>
              </a:pPr>
              <a:r>
                <a:rPr lang="en-CA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Articles </a:t>
              </a:r>
              <a:r>
                <a:rPr lang="en-CA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repérés</a:t>
              </a:r>
              <a:r>
                <a:rPr lang="en-CA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dans Embase (382)</a:t>
              </a:r>
              <a:endParaRPr lang="en-CA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Zone de texte 2">
              <a:extLst>
                <a:ext uri="{FF2B5EF4-FFF2-40B4-BE49-F238E27FC236}">
                  <a16:creationId xmlns:a16="http://schemas.microsoft.com/office/drawing/2014/main" id="{7C6277B5-BD5C-4EF5-83D2-E002B4AF03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68726" y="0"/>
              <a:ext cx="156845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rmAutofit/>
            </a:bodyPr>
            <a:lstStyle/>
            <a:p>
              <a:pPr>
                <a:lnSpc>
                  <a:spcPct val="97000"/>
                </a:lnSpc>
                <a:spcAft>
                  <a:spcPts val="800"/>
                </a:spcAft>
              </a:pPr>
              <a:r>
                <a:rPr lang="en-CA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Articles </a:t>
              </a:r>
              <a:r>
                <a:rPr lang="en-CA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repérés</a:t>
              </a:r>
              <a:r>
                <a:rPr lang="en-CA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dans Cochrane (16)</a:t>
              </a:r>
              <a:endParaRPr lang="en-CA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Zone de texte 2">
              <a:extLst>
                <a:ext uri="{FF2B5EF4-FFF2-40B4-BE49-F238E27FC236}">
                  <a16:creationId xmlns:a16="http://schemas.microsoft.com/office/drawing/2014/main" id="{5300689F-8816-4CAA-AAC4-A01309CBF6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18437" y="786810"/>
              <a:ext cx="1752600" cy="4254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97000"/>
                </a:lnSpc>
                <a:spcAft>
                  <a:spcPts val="800"/>
                </a:spcAft>
              </a:pPr>
              <a:r>
                <a:rPr lang="en-CA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Articles </a:t>
              </a:r>
              <a:r>
                <a:rPr lang="en-CA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sélectionnés</a:t>
              </a:r>
              <a:r>
                <a:rPr lang="en-CA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(70)</a:t>
              </a:r>
              <a:endParaRPr lang="en-C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97000"/>
                </a:lnSpc>
                <a:spcAft>
                  <a:spcPts val="800"/>
                </a:spcAft>
              </a:pPr>
              <a:r>
                <a:rPr lang="fr-CA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C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Zone de texte 2">
              <a:extLst>
                <a:ext uri="{FF2B5EF4-FFF2-40B4-BE49-F238E27FC236}">
                  <a16:creationId xmlns:a16="http://schemas.microsoft.com/office/drawing/2014/main" id="{637EF5EA-88B8-4046-96E8-06CC6B80E2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95330" y="800986"/>
              <a:ext cx="1752600" cy="4191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97000"/>
                </a:lnSpc>
                <a:spcAft>
                  <a:spcPts val="800"/>
                </a:spcAft>
              </a:pPr>
              <a:r>
                <a:rPr lang="fr-CA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Articles éliminés selon le titre (811)</a:t>
              </a:r>
              <a:endParaRPr lang="en-CA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97000"/>
                </a:lnSpc>
                <a:spcAft>
                  <a:spcPts val="800"/>
                </a:spcAft>
              </a:pPr>
              <a:r>
                <a:rPr lang="fr-CA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CA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Zone de texte 2">
              <a:extLst>
                <a:ext uri="{FF2B5EF4-FFF2-40B4-BE49-F238E27FC236}">
                  <a16:creationId xmlns:a16="http://schemas.microsoft.com/office/drawing/2014/main" id="{51EF9B70-CB5F-49B4-A730-F45D4813B0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9507" y="1438940"/>
              <a:ext cx="2514600" cy="120502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97000"/>
                </a:lnSpc>
                <a:spcAft>
                  <a:spcPts val="800"/>
                </a:spcAft>
              </a:pPr>
              <a:r>
                <a:rPr lang="fr-CA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Articles exclus (suite à lecture résumé, résultats et discussion) :</a:t>
              </a:r>
              <a:endParaRPr lang="en-C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42900" lvl="0" indent="-342900">
                <a:lnSpc>
                  <a:spcPct val="97000"/>
                </a:lnSpc>
                <a:buFont typeface="Times New Roman" panose="02020603050405020304" pitchFamily="18" charset="0"/>
                <a:buChar char="-"/>
              </a:pPr>
              <a:r>
                <a:rPr lang="fr-CA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Ne répond pas au PICO : 58</a:t>
              </a:r>
              <a:endParaRPr lang="en-C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42900" lvl="0" indent="-342900">
                <a:lnSpc>
                  <a:spcPct val="97000"/>
                </a:lnSpc>
                <a:buFont typeface="Times New Roman" panose="02020603050405020304" pitchFamily="18" charset="0"/>
                <a:buChar char="-"/>
              </a:pPr>
              <a:r>
                <a:rPr lang="fr-CA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Clientèle pédiatrique : 2</a:t>
              </a:r>
              <a:endParaRPr lang="en-C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42900" lvl="0" indent="-342900">
                <a:lnSpc>
                  <a:spcPct val="97000"/>
                </a:lnSpc>
                <a:buFont typeface="Times New Roman" panose="02020603050405020304" pitchFamily="18" charset="0"/>
                <a:buChar char="-"/>
              </a:pPr>
              <a:r>
                <a:rPr lang="fr-CA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Patient vu à l’urgence : 2</a:t>
              </a:r>
              <a:endParaRPr lang="en-C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42900" lvl="0" indent="-342900">
                <a:lnSpc>
                  <a:spcPct val="97000"/>
                </a:lnSpc>
                <a:spcAft>
                  <a:spcPts val="800"/>
                </a:spcAft>
                <a:buFont typeface="Times New Roman" panose="02020603050405020304" pitchFamily="18" charset="0"/>
                <a:buChar char="-"/>
              </a:pPr>
              <a:r>
                <a:rPr lang="fr-CA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Étude de type revue : 8</a:t>
              </a:r>
              <a:endParaRPr lang="en-C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97000"/>
                </a:lnSpc>
                <a:spcAft>
                  <a:spcPts val="800"/>
                </a:spcAft>
              </a:pPr>
              <a:r>
                <a:rPr lang="fr-CA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C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Zone de texte 2">
              <a:extLst>
                <a:ext uri="{FF2B5EF4-FFF2-40B4-BE49-F238E27FC236}">
                  <a16:creationId xmlns:a16="http://schemas.microsoft.com/office/drawing/2014/main" id="{CDED587C-88CD-40BE-AF6F-6763FB2ABE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7553" y="2718006"/>
              <a:ext cx="1752600" cy="5588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97000"/>
                </a:lnSpc>
                <a:spcAft>
                  <a:spcPts val="800"/>
                </a:spcAft>
              </a:pPr>
              <a:r>
                <a:rPr lang="en-CA" b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Articles sélectionnés (5)</a:t>
              </a:r>
              <a:endParaRPr lang="en-CA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97000"/>
                </a:lnSpc>
                <a:spcAft>
                  <a:spcPts val="800"/>
                </a:spcAft>
              </a:pPr>
              <a:r>
                <a:rPr lang="fr-CA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CA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2" name="Connecteur droit avec flèche 11">
              <a:extLst>
                <a:ext uri="{FF2B5EF4-FFF2-40B4-BE49-F238E27FC236}">
                  <a16:creationId xmlns:a16="http://schemas.microsoft.com/office/drawing/2014/main" id="{6A210705-6006-4097-B466-BE69AF8584C7}"/>
                </a:ext>
              </a:extLst>
            </p:cNvPr>
            <p:cNvCxnSpPr/>
            <p:nvPr/>
          </p:nvCxnSpPr>
          <p:spPr>
            <a:xfrm flipH="1">
              <a:off x="2167270" y="1254642"/>
              <a:ext cx="6350" cy="137795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08072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vidende">
  <a:themeElements>
    <a:clrScheme name="Dividende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e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e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22613</TotalTime>
  <Words>3750</Words>
  <Application>Microsoft Office PowerPoint</Application>
  <PresentationFormat>Grand écran</PresentationFormat>
  <Paragraphs>373</Paragraphs>
  <Slides>29</Slides>
  <Notes>10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29</vt:i4>
      </vt:variant>
    </vt:vector>
  </HeadingPairs>
  <TitlesOfParts>
    <vt:vector size="38" baseType="lpstr">
      <vt:lpstr>Arial</vt:lpstr>
      <vt:lpstr>Calibri</vt:lpstr>
      <vt:lpstr>Calibri Light</vt:lpstr>
      <vt:lpstr>Gill Sans MT</vt:lpstr>
      <vt:lpstr>Times New Roman</vt:lpstr>
      <vt:lpstr>Wingdings</vt:lpstr>
      <vt:lpstr>Wingdings 2</vt:lpstr>
      <vt:lpstr>Dividende</vt:lpstr>
      <vt:lpstr>Thème Office</vt:lpstr>
      <vt:lpstr>La prise en charge de l’hypertension asymptomatique chez le patient hospitalisé</vt:lpstr>
      <vt:lpstr>Conflit d’intérêt</vt:lpstr>
      <vt:lpstr>Objectifs de la présentation</vt:lpstr>
      <vt:lpstr>Mise en contexte</vt:lpstr>
      <vt:lpstr>Prise en charge de ces conditions</vt:lpstr>
      <vt:lpstr>Méthodologie</vt:lpstr>
      <vt:lpstr>Méthodologie (suite)</vt:lpstr>
      <vt:lpstr>Méthodologie (suite)</vt:lpstr>
      <vt:lpstr>Présentation PowerPoint</vt:lpstr>
      <vt:lpstr>Pro Re Nata Antihypertensive Medications and Adverse Outcomes in Hospitalized Patients: A Propensity-Matched Cohort Study (Mohandas et al., 2021) </vt:lpstr>
      <vt:lpstr>Association entre le nombre de doseS PRN et les complications</vt:lpstr>
      <vt:lpstr>Treatment and Outcomes of Inpatient Hypertension Among Adults With Noncardiac Admissions (Rastogi et al., 2021)  </vt:lpstr>
      <vt:lpstr>Résultats (suite)</vt:lpstr>
      <vt:lpstr>Retrospective review of the use of as-needed hydralazine and labetalol for the treatment of acute hypertension in hospitalized medicine patients (Gaynor et al., 2018)  </vt:lpstr>
      <vt:lpstr>As-Needed Intravenous Antihypertensive Therapy and Blood Pressure Control (Lipari et al., 2016) </vt:lpstr>
      <vt:lpstr>Assess Before Rx: Reducing the Overtreatment of Asymptomatic Blood Pressure Elevation in the Inpatient Setting (Pasik et al., 2019)  </vt:lpstr>
      <vt:lpstr>Discussion - méthodologie</vt:lpstr>
      <vt:lpstr>Présentation PowerPoint</vt:lpstr>
      <vt:lpstr>Présentation PowerPoint</vt:lpstr>
      <vt:lpstr>Discussion - résultats</vt:lpstr>
      <vt:lpstr>Discussion</vt:lpstr>
      <vt:lpstr>Discussion</vt:lpstr>
      <vt:lpstr>Discussion</vt:lpstr>
      <vt:lpstr>Conclusion</vt:lpstr>
      <vt:lpstr>Présentation PowerPoint</vt:lpstr>
      <vt:lpstr>Conclusion</vt:lpstr>
      <vt:lpstr>Remerciements</vt:lpstr>
      <vt:lpstr>Références</vt:lpstr>
      <vt:lpstr>Résultats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prise en charge de l’hypertension asymptomatique chez le patient hospitalisé</dc:title>
  <dc:creator>Hovington Maxime</dc:creator>
  <cp:lastModifiedBy>Hovington Maxime</cp:lastModifiedBy>
  <cp:revision>71</cp:revision>
  <dcterms:created xsi:type="dcterms:W3CDTF">2022-03-24T22:44:35Z</dcterms:created>
  <dcterms:modified xsi:type="dcterms:W3CDTF">2022-05-26T00:48:08Z</dcterms:modified>
</cp:coreProperties>
</file>