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sldIdLst>
    <p:sldId id="256" r:id="rId2"/>
    <p:sldId id="257" r:id="rId3"/>
    <p:sldId id="277" r:id="rId4"/>
    <p:sldId id="259" r:id="rId5"/>
    <p:sldId id="276" r:id="rId6"/>
    <p:sldId id="258" r:id="rId7"/>
    <p:sldId id="278" r:id="rId8"/>
    <p:sldId id="261" r:id="rId9"/>
    <p:sldId id="301" r:id="rId10"/>
    <p:sldId id="302" r:id="rId11"/>
    <p:sldId id="265" r:id="rId12"/>
    <p:sldId id="263" r:id="rId13"/>
    <p:sldId id="288" r:id="rId14"/>
    <p:sldId id="298" r:id="rId15"/>
    <p:sldId id="292" r:id="rId16"/>
    <p:sldId id="273" r:id="rId17"/>
    <p:sldId id="272" r:id="rId18"/>
    <p:sldId id="300" r:id="rId19"/>
    <p:sldId id="275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3" autoAdjust="0"/>
    <p:restoredTop sz="94724" autoAdjust="0"/>
  </p:normalViewPr>
  <p:slideViewPr>
    <p:cSldViewPr snapToGrid="0">
      <p:cViewPr>
        <p:scale>
          <a:sx n="75" d="100"/>
          <a:sy n="75" d="100"/>
        </p:scale>
        <p:origin x="104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CD79-C8C6-4BAD-BF29-2DF6066ED167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3997-B07B-4FFB-AD80-7759CECC44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738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3997-B07B-4FFB-AD80-7759CECC44C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95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3997-B07B-4FFB-AD80-7759CECC44C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61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3997-B07B-4FFB-AD80-7759CECC44C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497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41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603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53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220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965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00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05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918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887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761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8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A3E8B4F-EA12-4CBE-B79E-167203DCB4A6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F979D5-536F-4560-B86D-BCED475E094F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25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287763/" TargetMode="External"/><Relationship Id="rId3" Type="http://schemas.openxmlformats.org/officeDocument/2006/relationships/hyperlink" Target="https://www.mcgill.ca/newsroom/fr/channels/news/le-syndrome-des-ovaires-polykystiques-accroit-les-risques-de-diabete-et-dhypertension-gestationnels-325178" TargetMode="External"/><Relationship Id="rId7" Type="http://schemas.openxmlformats.org/officeDocument/2006/relationships/hyperlink" Target="https://ejhp.bmj.com/content/early/2021/11/30/ejhpharm-2021-002967.abstract" TargetMode="External"/><Relationship Id="rId2" Type="http://schemas.openxmlformats.org/officeDocument/2006/relationships/hyperlink" Target="https://www.jogc.com/article/S1701-2163(18)30440-7/full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12711007/" TargetMode="External"/><Relationship Id="rId5" Type="http://schemas.openxmlformats.org/officeDocument/2006/relationships/hyperlink" Target="https://www.ncbi.nlm.nih.gov/pmc/articles/PMC4669857/" TargetMode="External"/><Relationship Id="rId4" Type="http://schemas.openxmlformats.org/officeDocument/2006/relationships/hyperlink" Target="https://lemedecinduquebec.org/Media/74622/055-063BOURASSA1102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20">
              <a:srgbClr val="F6E0E5"/>
            </a:gs>
            <a:gs pos="0">
              <a:schemeClr val="accent3">
                <a:lumMod val="79000"/>
                <a:lumOff val="21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8DF2D-2FE7-440D-AFFB-7C9D1968F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960" y="1507414"/>
            <a:ext cx="7295507" cy="37033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4800"/>
              <a:t>Effets de la supplémentation en vitamine D sur le métabolisme des femmes avec SOPK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17800-70BA-4D76-A9A6-C5ECB0CF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42" y="1507414"/>
            <a:ext cx="3330781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fr-CA" sz="2000"/>
              <a:t>Par Imane Hamidechi</a:t>
            </a:r>
          </a:p>
          <a:p>
            <a:pPr algn="r"/>
            <a:r>
              <a:rPr lang="fr-CA" sz="2000"/>
              <a:t>CUMF du Marigot, Université de Montréal</a:t>
            </a:r>
          </a:p>
          <a:p>
            <a:pPr algn="r"/>
            <a:r>
              <a:rPr lang="fr-CA" sz="2000"/>
              <a:t>03- Juin-2022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96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D0C2-CD63-4D3B-A140-CE061358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Recension:  Williams et al. (2020)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A2B1-BDE4-4D33-9F8F-A43390851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606247" cy="4109297"/>
          </a:xfrm>
        </p:spPr>
        <p:txBody>
          <a:bodyPr>
            <a:normAutofit lnSpcReduction="10000"/>
          </a:bodyPr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Recension de 10 ÉCR </a:t>
            </a:r>
          </a:p>
          <a:p>
            <a:r>
              <a:rPr lang="fr-CA" dirty="0"/>
              <a:t>Doses de Vitamine D: 1000 UI/ jour ad 50.000 UI/ semaine pour 8-32  semaines</a:t>
            </a:r>
          </a:p>
          <a:p>
            <a:r>
              <a:rPr lang="fr-CA" dirty="0"/>
              <a:t>Forces/Limitations: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Meilleur effet hormonal en association avec Metformin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Co supplémentation avec calcium→ meilleur effet métabolique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 Peu d’études concluantes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 Mesure clinique (régularité menstruelle) peu claire</a:t>
            </a:r>
          </a:p>
          <a:p>
            <a:pPr marL="0" indent="0">
              <a:buNone/>
            </a:pPr>
            <a:endParaRPr lang="fr-CA" dirty="0"/>
          </a:p>
          <a:p>
            <a:pPr>
              <a:buFont typeface="Wingdings" panose="05000000000000000000" pitchFamily="2" charset="2"/>
              <a:buChar char="ü"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4E3FE4C-CE81-495C-86DC-EEC65A09F5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4437" y="1930400"/>
            <a:ext cx="5414963" cy="4406900"/>
          </a:xfrm>
        </p:spPr>
      </p:pic>
    </p:spTree>
    <p:extLst>
      <p:ext uri="{BB962C8B-B14F-4D97-AF65-F5344CB8AC3E}">
        <p14:creationId xmlns:p14="http://schemas.microsoft.com/office/powerpoint/2010/main" val="258274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BA2D-EE3A-40FD-8F07-90276BF4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Méta-analyse:  Miao et Al. (2020) 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BE8B9-7F97-405B-876A-1B124CFE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38766"/>
            <a:ext cx="5376714" cy="4602998"/>
          </a:xfrm>
        </p:spPr>
        <p:txBody>
          <a:bodyPr/>
          <a:lstStyle/>
          <a:p>
            <a:r>
              <a:rPr lang="fr-CA" dirty="0"/>
              <a:t>Analyse de 11 études </a:t>
            </a:r>
          </a:p>
          <a:p>
            <a:r>
              <a:rPr lang="fr-CA" dirty="0"/>
              <a:t>Doses Vitamine D variables</a:t>
            </a:r>
          </a:p>
          <a:p>
            <a:r>
              <a:rPr lang="fr-CA" dirty="0"/>
              <a:t>Forces/Limitations: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Analyse statistique rigoureuse (uniformisation /biais)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Période de recherche exhaustive ( 1965-2019)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 Nombre d’ÉCR &lt; 7 par issue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Validité externe ( ÉCR asiatiques)</a:t>
            </a:r>
          </a:p>
          <a:p>
            <a:pPr>
              <a:buFont typeface="Wingdings" panose="05000000000000000000" pitchFamily="2" charset="2"/>
              <a:buChar char="ü"/>
            </a:pPr>
            <a:endParaRPr lang="fr-CA" dirty="0"/>
          </a:p>
          <a:p>
            <a:pPr>
              <a:buFont typeface="Wingdings" panose="05000000000000000000" pitchFamily="2" charset="2"/>
              <a:buChar char="ü"/>
            </a:pP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216B3-AADA-4C18-8FE8-0C700276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907" y="1965960"/>
            <a:ext cx="5802293" cy="46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F26E-F60F-4455-938E-06CCE935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Étude rétrospective:  </a:t>
            </a:r>
            <a:r>
              <a:rPr lang="fr-CA" dirty="0" err="1"/>
              <a:t>yanachkova</a:t>
            </a:r>
            <a:r>
              <a:rPr lang="fr-CA" dirty="0"/>
              <a:t> et al.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DEA7-9B7D-47A0-B82C-769B46EE4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63800"/>
            <a:ext cx="5514807" cy="3692044"/>
          </a:xfrm>
        </p:spPr>
        <p:txBody>
          <a:bodyPr>
            <a:normAutofit fontScale="92500"/>
          </a:bodyPr>
          <a:lstStyle/>
          <a:p>
            <a:r>
              <a:rPr lang="fr-CA" dirty="0"/>
              <a:t>Étude comparative de 2 formulations de vitamine D</a:t>
            </a:r>
          </a:p>
          <a:p>
            <a:r>
              <a:rPr lang="fr-CA" dirty="0"/>
              <a:t>Intervention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fr-CA" dirty="0"/>
              <a:t> microencapsulée liposomale 2000UI/ jour</a:t>
            </a:r>
          </a:p>
          <a:p>
            <a:r>
              <a:rPr lang="fr-CA" dirty="0"/>
              <a:t>Contrôle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→ Vitamine D</a:t>
            </a:r>
            <a:r>
              <a:rPr lang="fr-CA" dirty="0"/>
              <a:t> huileuse </a:t>
            </a:r>
          </a:p>
          <a:p>
            <a:r>
              <a:rPr lang="fr-CA" dirty="0"/>
              <a:t>Metformin 1500 mg/ jour + Myoinositol 2000 mg/ jour</a:t>
            </a:r>
          </a:p>
          <a:p>
            <a:r>
              <a:rPr lang="fr-CA" dirty="0"/>
              <a:t>Forces/Limitations: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Première étude utilisant forme encapsulée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Population caucasienne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 Les 2 formes ne sont pas disponibles au Canada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Confondants: Myoinositol, Metformin</a:t>
            </a:r>
          </a:p>
          <a:p>
            <a:pPr marL="0" indent="0">
              <a:buNone/>
            </a:pPr>
            <a:endParaRPr lang="fr-CA" dirty="0"/>
          </a:p>
          <a:p>
            <a:pPr>
              <a:buFont typeface="Wingdings" panose="05000000000000000000" pitchFamily="2" charset="2"/>
              <a:buChar char="ü"/>
            </a:pPr>
            <a:endParaRPr lang="fr-CA" dirty="0"/>
          </a:p>
          <a:p>
            <a:pPr>
              <a:buFont typeface="Wingdings" panose="05000000000000000000" pitchFamily="2" charset="2"/>
              <a:buChar char="ü"/>
            </a:pP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5149B-6263-4738-84D3-C5214764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955800"/>
            <a:ext cx="5524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6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4AF2-7CCE-4DDD-A2DF-C34041A6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ÉTUDE PROSPECTIVE: sert et al. (2022)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F891-CB2A-4BE5-8059-F6253676E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0400"/>
            <a:ext cx="6124407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dirty="0"/>
              <a:t>IMC: </a:t>
            </a:r>
            <a:r>
              <a:rPr lang="fr-CA" b="1" dirty="0"/>
              <a:t>19-24.99</a:t>
            </a:r>
            <a:r>
              <a:rPr lang="fr-CA" dirty="0"/>
              <a:t> </a:t>
            </a:r>
          </a:p>
          <a:p>
            <a:r>
              <a:rPr lang="fr-CA" dirty="0"/>
              <a:t>Supplémentation: 50.000UI de vitamine D/semaine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CA" dirty="0"/>
              <a:t>8 semaines </a:t>
            </a:r>
          </a:p>
          <a:p>
            <a:r>
              <a:rPr lang="fr-CA" dirty="0"/>
              <a:t>ensuite 880 UI Vitamine D + 2500 mg carbonate de calcium/ jour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CA" dirty="0"/>
              <a:t>maintenance</a:t>
            </a:r>
          </a:p>
          <a:p>
            <a:r>
              <a:rPr lang="fr-CA" dirty="0"/>
              <a:t>Analyse: début, 1 mois, 3 mois</a:t>
            </a:r>
          </a:p>
          <a:p>
            <a:r>
              <a:rPr lang="fr-CA" dirty="0"/>
              <a:t>Forces/Limitations: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Doses de vitamine D/ durée bien déterminées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Stratification issues: cliniques/ biochimiques 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Étude non randomisée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Biais de publication (délai entre réalisation/ publication)</a:t>
            </a:r>
          </a:p>
          <a:p>
            <a:pPr>
              <a:buFont typeface="Wingdings" panose="05000000000000000000" pitchFamily="2" charset="2"/>
              <a:buChar char="ü"/>
            </a:pPr>
            <a:endParaRPr lang="fr-CA" dirty="0"/>
          </a:p>
          <a:p>
            <a:pPr>
              <a:buFont typeface="Wingdings" panose="05000000000000000000" pitchFamily="2" charset="2"/>
              <a:buChar char="ü"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1D3ECC-4B28-4DE3-8FF8-D0E5C77F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33" y="1930401"/>
            <a:ext cx="4788067" cy="42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60C0-D1C8-4601-A6C4-6241C59C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84A5E-9259-46A9-9FDD-73ABC62C5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Forces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CBB58-B9C5-4203-BA37-B0AC14B7BB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Études expérimentales ( ÉCR, prospectives)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Résultats statistiquement significatifs pour les issues primaires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Résultats constants à travers les différentes études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1 seule étude commune entre la méta-analyse et les recensions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F1522-F415-45D2-B9E4-D1B9E1696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044701"/>
            <a:ext cx="5087073" cy="635000"/>
          </a:xfrm>
        </p:spPr>
        <p:txBody>
          <a:bodyPr/>
          <a:lstStyle/>
          <a:p>
            <a:r>
              <a:rPr lang="fr-CA" dirty="0"/>
              <a:t>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51ACD-EB5A-4C5A-8707-41062D9D2B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Taille échantillon demeure faible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Issues cliniques moins abordées dans certaines études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Doses et durées très variables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Hétérogénéité des issues 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Validité externe: études asiatiques en majorité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Innocuité ( risque d’hypercalcémie?), peu abordée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Autres études expérimentales non inclues (période 1965-2020)</a:t>
            </a:r>
          </a:p>
        </p:txBody>
      </p:sp>
    </p:spTree>
    <p:extLst>
      <p:ext uri="{BB962C8B-B14F-4D97-AF65-F5344CB8AC3E}">
        <p14:creationId xmlns:p14="http://schemas.microsoft.com/office/powerpoint/2010/main" val="343471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B000-BE5C-4646-9317-B127D655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9970-C8DD-4252-9582-E753CAC9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Lien bénéfique indéniable sur les paramètres biochimiques de la résistance à l’insuline chez cette population</a:t>
            </a:r>
          </a:p>
          <a:p>
            <a:r>
              <a:rPr lang="fr-CA" dirty="0"/>
              <a:t>Pourrait être une alternative accessible et potentiellement sécuritaire et non dispendieuse</a:t>
            </a:r>
          </a:p>
          <a:p>
            <a:r>
              <a:rPr lang="fr-CA" dirty="0"/>
              <a:t>Besoin d’études supplémentaires pour déterminer la dose/ durée</a:t>
            </a:r>
          </a:p>
          <a:p>
            <a:r>
              <a:rPr lang="fr-CA" dirty="0"/>
              <a:t>Études futures: meilleure stratification des participantes (selon IMC, selon déficit en vitamine D), meilleur contrôle des confondants, et mesure des issues cliniques plus rigoureuse. 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529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17BB-353A-4D35-9664-205D28AF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9417-30AB-482A-8D82-474D8161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Remerciements: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Dre Isabel Rodrigues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Dre Magalie Perreault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Caroline Dubreuil ( Bibliothécaire)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err="1"/>
              <a:t>Loradana</a:t>
            </a:r>
            <a:r>
              <a:rPr lang="fr-CA" dirty="0"/>
              <a:t> </a:t>
            </a:r>
            <a:r>
              <a:rPr lang="fr-CA" dirty="0" err="1"/>
              <a:t>Caputo</a:t>
            </a:r>
            <a:r>
              <a:rPr lang="fr-CA" dirty="0"/>
              <a:t> ( Bibliothécaire)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30451-290F-469A-BF1A-0E197FCD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2047678"/>
            <a:ext cx="4686132" cy="38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2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CEF4-A8EA-4BBB-9EE5-8A81D8F4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F00B-55B3-4210-A49F-7B5FCF4F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819400"/>
            <a:ext cx="11029615" cy="30393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https://www.jogc.com/article/S1701-2163(18)30440-7/fulltext</a:t>
            </a:r>
            <a:endParaRPr lang="fr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https://www.mcgill.ca/newsroom/fr/channels/news/le-syndrome-des-ovaires-polykystiques-accroit-les-risques-de-diabete-et-dhypertension-gestationnels-325178</a:t>
            </a:r>
            <a:endParaRPr lang="fr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https://lemedecinduquebec.org/Media/74622/055-063BOURASSA1102.pdf</a:t>
            </a:r>
            <a:endParaRPr lang="fr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https://www.ncbi.nlm.nih.gov/pmc/articles/PMC4669857/</a:t>
            </a:r>
            <a:endParaRPr lang="fr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https://pubmed.ncbi.nlm.nih.gov/12711007/</a:t>
            </a:r>
            <a:endParaRPr lang="fr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https://www.ncbi.nlm.nih.gov/pmc/articles/PMC4669857/</a:t>
            </a:r>
            <a:endParaRPr lang="en-CA" sz="1400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Benefits of using a microencapsulated vitamin D delivery system in women with polycystic ovary syndrome</a:t>
            </a:r>
            <a:endParaRPr lang="fr-CA" sz="1400" u="sng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Effect of calcium and vitamin D supplementation on the clinical, hormonal, and metabolic profile in non‑obese women with polycystic ovary syndrome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https://ejhp.bmj.com/content/early/2021/11/30/ejhpharm-2021-002967.abstract</a:t>
            </a:r>
            <a:endParaRPr lang="en-CA" sz="1400" u="sng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https://www.ncbi.nlm.nih.gov/pmc/articles/PMC4287763/</a:t>
            </a:r>
            <a:endParaRPr lang="en-CA" sz="1400" u="sng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1400" u="sng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u="sng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CA" sz="1400" u="sng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0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FB0D-E445-4881-9F19-13EA7B04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Annexe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55683D-B1CA-477E-A1D1-E19A0648C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39" y="2062976"/>
            <a:ext cx="11029616" cy="4181707"/>
          </a:xfrm>
        </p:spPr>
      </p:pic>
    </p:spTree>
    <p:extLst>
      <p:ext uri="{BB962C8B-B14F-4D97-AF65-F5344CB8AC3E}">
        <p14:creationId xmlns:p14="http://schemas.microsoft.com/office/powerpoint/2010/main" val="422815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7E0B-5DB4-4156-A9DB-4FD67897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Annexe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76A38C-FE26-4ABE-B89C-D63FEAE58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02" y="2077057"/>
            <a:ext cx="6668989" cy="484822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2E261-261B-46CF-B3A7-53AEA6DE9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2014536"/>
            <a:ext cx="4670087" cy="47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7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33FA-29BB-4616-8EEA-55BEE023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5A72-B13F-4ADC-AE71-BC6ADF1CE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9287"/>
            <a:ext cx="11029615" cy="3678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Évaluer l’efficacité et l’innocuité de la supplémentation en vitamine D pour réduire l’insulinorésistance chez les femmes atteintes de syndrome des ovaires polykystiques (SOPK), grâce a une revue de la littérature récente. </a:t>
            </a:r>
          </a:p>
          <a:p>
            <a:pPr marL="0" indent="0">
              <a:buNone/>
            </a:pP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Pertinence de supplémenter en vitamine D les femmes atteintes de SOPK afin de réduire leurs risques métaboliques notamment de diabète.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779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4374-598C-4399-85E2-E895BBE8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Annexe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0DFD-E5FA-4264-B714-D24B27D55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1974716"/>
            <a:ext cx="5087075" cy="437744"/>
          </a:xfrm>
        </p:spPr>
        <p:txBody>
          <a:bodyPr/>
          <a:lstStyle/>
          <a:p>
            <a:r>
              <a:rPr lang="fr-CA" dirty="0"/>
              <a:t>WILLIAMS ET AL. (2020)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D0DD4-292C-4A40-950F-B68AF22C9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1974717"/>
            <a:ext cx="5087073" cy="437744"/>
          </a:xfrm>
        </p:spPr>
        <p:txBody>
          <a:bodyPr/>
          <a:lstStyle/>
          <a:p>
            <a:r>
              <a:rPr lang="fr-CA" dirty="0"/>
              <a:t>WILLIAMS ET AL. (2020)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6FE717-29AC-4E2E-82B9-B436BE12894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17709" y="2669189"/>
            <a:ext cx="5736166" cy="4188812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979607-6E9E-4546-940B-9CFA4DF1B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301" y="2548647"/>
            <a:ext cx="5859992" cy="43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3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37ED-9F9D-498C-80EC-82B1774A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Annexe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62387-4DE3-4298-982F-A09DF125B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1914525"/>
            <a:ext cx="5087075" cy="695326"/>
          </a:xfrm>
        </p:spPr>
        <p:txBody>
          <a:bodyPr/>
          <a:lstStyle/>
          <a:p>
            <a:r>
              <a:rPr lang="fr-CA" dirty="0"/>
              <a:t>MIAO ET AL. (2020)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A2C5DB-E628-4145-9963-4D4EE0345F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5" y="2609851"/>
            <a:ext cx="5545667" cy="376237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0ECEE-FAB6-49FC-A6CB-8E389B82A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108940"/>
            <a:ext cx="5087073" cy="500911"/>
          </a:xfrm>
        </p:spPr>
        <p:txBody>
          <a:bodyPr/>
          <a:lstStyle/>
          <a:p>
            <a:r>
              <a:rPr lang="fr-CA" dirty="0"/>
              <a:t>MIAO ET AL. (2020)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102626-D597-4058-AC97-5CB8DEB064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18238" y="2609852"/>
            <a:ext cx="5392737" cy="3667124"/>
          </a:xfrm>
        </p:spPr>
      </p:pic>
    </p:spTree>
    <p:extLst>
      <p:ext uri="{BB962C8B-B14F-4D97-AF65-F5344CB8AC3E}">
        <p14:creationId xmlns:p14="http://schemas.microsoft.com/office/powerpoint/2010/main" val="297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7804-8596-4D06-A88E-94E4EC41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pic>
        <p:nvPicPr>
          <p:cNvPr id="6" name="Content Placeholder 5" descr="Icon&#10;&#10;Description automatically generated with low confidence">
            <a:extLst>
              <a:ext uri="{FF2B5EF4-FFF2-40B4-BE49-F238E27FC236}">
                <a16:creationId xmlns:a16="http://schemas.microsoft.com/office/drawing/2014/main" id="{D0B5782E-3A26-4C50-84D6-8016D6F61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7" y="1999282"/>
            <a:ext cx="4558512" cy="41565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76445-8013-4EE3-A148-DB4066BC9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1999282"/>
            <a:ext cx="5514808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9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6DFD-8107-49FD-814C-86A50DD1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Mise en 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A0BFF-957C-451B-A3CF-703D886EE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/>
              <a:t>Prévalence du SOPK: 1 femme en âge de procréer sur 10</a:t>
            </a:r>
          </a:p>
          <a:p>
            <a:pPr>
              <a:lnSpc>
                <a:spcPct val="150000"/>
              </a:lnSpc>
            </a:pPr>
            <a:r>
              <a:rPr lang="fr-CA" dirty="0"/>
              <a:t>Affecte 30- 40% des femmes adultes ayant une aménorrhée secondaire</a:t>
            </a:r>
          </a:p>
          <a:p>
            <a:pPr>
              <a:lnSpc>
                <a:spcPct val="150000"/>
              </a:lnSpc>
            </a:pPr>
            <a:r>
              <a:rPr lang="fr-CA" dirty="0"/>
              <a:t>Morbidité importante: infertilité, accroissement du risque de cancer de l’endomètre, de maladie cardiovasculaire et de diabète</a:t>
            </a:r>
          </a:p>
          <a:p>
            <a:pPr>
              <a:lnSpc>
                <a:spcPct val="150000"/>
              </a:lnSpc>
            </a:pPr>
            <a:r>
              <a:rPr lang="fr-CA" dirty="0"/>
              <a:t>Risque de complications obstétricales: avortements spontanés, diabète et HTA gestationnels, faible poids de naissance</a:t>
            </a:r>
          </a:p>
        </p:txBody>
      </p:sp>
    </p:spTree>
    <p:extLst>
      <p:ext uri="{BB962C8B-B14F-4D97-AF65-F5344CB8AC3E}">
        <p14:creationId xmlns:p14="http://schemas.microsoft.com/office/powerpoint/2010/main" val="123418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1EC5-452A-4341-B7A5-CA8AD5E5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Mise en 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3D7C-EE8F-4D94-8D6A-C5B2691B6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/>
              <a:t>Sujet d’actualité: depuis 2011, émergence des évidences du rôle de la vitamine D dans l’homéostasie du glucose</a:t>
            </a:r>
          </a:p>
          <a:p>
            <a:pPr>
              <a:lnSpc>
                <a:spcPct val="150000"/>
              </a:lnSpc>
            </a:pPr>
            <a:r>
              <a:rPr lang="fr-CA" dirty="0"/>
              <a:t>Découverte de récepteurs spécifiques de Vitamine D au sein des cellules ß du pancréas, et réponse du gène promoteur des récepteurs d’insuline humain</a:t>
            </a:r>
          </a:p>
          <a:p>
            <a:pPr>
              <a:lnSpc>
                <a:spcPct val="150000"/>
              </a:lnSpc>
            </a:pPr>
            <a:r>
              <a:rPr lang="fr-CA" dirty="0"/>
              <a:t>67-85% des femmes avec SOPK ont une déficience en vitamine D</a:t>
            </a:r>
          </a:p>
          <a:p>
            <a:pPr>
              <a:lnSpc>
                <a:spcPct val="150000"/>
              </a:lnSpc>
            </a:pPr>
            <a:r>
              <a:rPr lang="fr-CA" dirty="0"/>
              <a:t>Mon questionnement: patiente suivie en fertilité, subissait des dosages récurrents de vitamine D sérique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6161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1CF9-6ACA-439C-B11E-0AF31403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5F68-5BEA-46A2-A526-5E5F961B7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/>
              <a:t>Population:  Femmes en âge de procréer atteintes de SOPK</a:t>
            </a:r>
          </a:p>
          <a:p>
            <a:pPr>
              <a:lnSpc>
                <a:spcPct val="150000"/>
              </a:lnSpc>
            </a:pPr>
            <a:r>
              <a:rPr lang="fr-CA" dirty="0"/>
              <a:t>Intervention:  Supplémentation en vitamine D </a:t>
            </a:r>
          </a:p>
          <a:p>
            <a:pPr>
              <a:lnSpc>
                <a:spcPct val="150000"/>
              </a:lnSpc>
            </a:pPr>
            <a:r>
              <a:rPr lang="fr-CA" dirty="0"/>
              <a:t>Comparaison: Placebo/ Avant-après</a:t>
            </a:r>
          </a:p>
          <a:p>
            <a:pPr>
              <a:lnSpc>
                <a:spcPct val="150000"/>
              </a:lnSpc>
            </a:pPr>
            <a:r>
              <a:rPr lang="fr-CA" dirty="0"/>
              <a:t>Issue: </a:t>
            </a:r>
            <a:r>
              <a:rPr lang="fr-CA" b="1" dirty="0"/>
              <a:t>biochimique</a:t>
            </a:r>
            <a:r>
              <a:rPr lang="fr-CA" dirty="0"/>
              <a:t>: mesure des paramètres d’insulino-résistance: HOMA-IR (</a:t>
            </a:r>
            <a:r>
              <a:rPr lang="fr-CA" i="1" dirty="0" err="1"/>
              <a:t>homeostatic</a:t>
            </a:r>
            <a:r>
              <a:rPr lang="fr-CA" i="1" dirty="0"/>
              <a:t> model of </a:t>
            </a:r>
            <a:r>
              <a:rPr lang="fr-CA" i="1" dirty="0" err="1"/>
              <a:t>assessment</a:t>
            </a:r>
            <a:r>
              <a:rPr lang="fr-CA" i="1" dirty="0"/>
              <a:t>-IR</a:t>
            </a:r>
            <a:r>
              <a:rPr lang="fr-CA" dirty="0"/>
              <a:t>), profile lipidique, vitamine D sérique, et </a:t>
            </a:r>
            <a:r>
              <a:rPr lang="fr-CA" b="1" dirty="0"/>
              <a:t>clinique</a:t>
            </a:r>
            <a:r>
              <a:rPr lang="fr-CA" dirty="0"/>
              <a:t> ( IMC, régularité menstruelle)</a:t>
            </a:r>
          </a:p>
          <a:p>
            <a:pPr>
              <a:lnSpc>
                <a:spcPct val="150000"/>
              </a:lnSpc>
            </a:pPr>
            <a:r>
              <a:rPr lang="fr-CA" dirty="0"/>
              <a:t>Question:  La supplémentation en vitamine D améliore-t-elle la résistance à l’insuline chez les femmes atteintes de SOPK? </a:t>
            </a:r>
          </a:p>
        </p:txBody>
      </p:sp>
    </p:spTree>
    <p:extLst>
      <p:ext uri="{BB962C8B-B14F-4D97-AF65-F5344CB8AC3E}">
        <p14:creationId xmlns:p14="http://schemas.microsoft.com/office/powerpoint/2010/main" val="156285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0428-E096-4AF7-8A54-1E390900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00DE-AE24-4C59-BFB4-AD5B9ACF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2"/>
            <a:ext cx="5393103" cy="536005"/>
          </a:xfrm>
        </p:spPr>
        <p:txBody>
          <a:bodyPr/>
          <a:lstStyle/>
          <a:p>
            <a:r>
              <a:rPr lang="fr-CA" dirty="0"/>
              <a:t>Critères d’inclusion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DAA41-FBD7-4552-88EE-AA795C86CB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 2" panose="05020102010507070707" pitchFamily="18" charset="2"/>
              <a:buChar char=""/>
            </a:pPr>
            <a:r>
              <a:rPr lang="fr-CA" dirty="0"/>
              <a:t>Études humaines </a:t>
            </a:r>
          </a:p>
          <a:p>
            <a:pPr>
              <a:buClr>
                <a:srgbClr val="00B050"/>
              </a:buClr>
              <a:buFont typeface="Wingdings 2" panose="05020102010507070707" pitchFamily="18" charset="2"/>
              <a:buChar char=""/>
            </a:pPr>
            <a:r>
              <a:rPr lang="fr-CA" dirty="0"/>
              <a:t>Femmes de 15- 45 ans</a:t>
            </a:r>
          </a:p>
          <a:p>
            <a:pPr>
              <a:buClr>
                <a:srgbClr val="00B050"/>
              </a:buClr>
              <a:buFont typeface="Wingdings 2" panose="05020102010507070707" pitchFamily="18" charset="2"/>
              <a:buChar char=""/>
            </a:pPr>
            <a:r>
              <a:rPr lang="fr-CA" dirty="0"/>
              <a:t>Diagnostic de SOPK </a:t>
            </a:r>
          </a:p>
          <a:p>
            <a:pPr>
              <a:buClr>
                <a:srgbClr val="00B050"/>
              </a:buClr>
              <a:buFont typeface="Wingdings 2" panose="05020102010507070707" pitchFamily="18" charset="2"/>
              <a:buChar char=""/>
            </a:pPr>
            <a:r>
              <a:rPr lang="fr-CA" dirty="0"/>
              <a:t>Études expérimentales seulement </a:t>
            </a:r>
          </a:p>
          <a:p>
            <a:pPr>
              <a:buClr>
                <a:srgbClr val="00B050"/>
              </a:buClr>
              <a:buFont typeface="Wingdings 2" panose="05020102010507070707" pitchFamily="18" charset="2"/>
              <a:buChar char=""/>
            </a:pPr>
            <a:r>
              <a:rPr lang="fr-CA" dirty="0"/>
              <a:t>Impliquant une supplémentation en Vitamine D</a:t>
            </a:r>
          </a:p>
          <a:p>
            <a:pPr>
              <a:buClr>
                <a:srgbClr val="00B050"/>
              </a:buClr>
              <a:buFont typeface="Wingdings 2" panose="05020102010507070707" pitchFamily="18" charset="2"/>
              <a:buChar char=""/>
            </a:pPr>
            <a:r>
              <a:rPr lang="fr-CA" dirty="0"/>
              <a:t>Impliquant les effets sur le métabolisme</a:t>
            </a:r>
          </a:p>
          <a:p>
            <a:pPr>
              <a:buClr>
                <a:srgbClr val="00B050"/>
              </a:buClr>
              <a:buFont typeface="Wingdings 2" panose="05020102010507070707" pitchFamily="18" charset="2"/>
              <a:buChar char=""/>
            </a:pPr>
            <a:r>
              <a:rPr lang="fr-CA" dirty="0"/>
              <a:t>Études en Français/ Anglais</a:t>
            </a:r>
          </a:p>
          <a:p>
            <a:pPr>
              <a:buClr>
                <a:srgbClr val="00B050"/>
              </a:buClr>
              <a:buFont typeface="Wingdings 2" panose="05020102010507070707" pitchFamily="18" charset="2"/>
              <a:buChar char=""/>
            </a:pP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017C9-332F-4C74-B1C3-920608E5E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fr-CA" dirty="0"/>
              <a:t>Critères d’exclusion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1B8DB-7E06-465D-9875-5A8FD0FF6F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Exclusion des études pédiatriques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 Articles traitant la déficience en vitamine D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Articles sur la fertilité seulement </a:t>
            </a:r>
          </a:p>
        </p:txBody>
      </p:sp>
    </p:spTree>
    <p:extLst>
      <p:ext uri="{BB962C8B-B14F-4D97-AF65-F5344CB8AC3E}">
        <p14:creationId xmlns:p14="http://schemas.microsoft.com/office/powerpoint/2010/main" val="213685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B88D-3E9D-418D-8493-0E64C80F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1E97-033E-4C79-88F0-FFD2D5C2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40673"/>
            <a:ext cx="5070308" cy="41151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dirty="0"/>
              <a:t>Recherche sur la base de données ‘’ </a:t>
            </a:r>
            <a:r>
              <a:rPr lang="fr-CA" dirty="0" err="1"/>
              <a:t>Medline</a:t>
            </a:r>
            <a:r>
              <a:rPr lang="fr-CA" dirty="0"/>
              <a:t>’’ </a:t>
            </a:r>
          </a:p>
          <a:p>
            <a:pPr>
              <a:lnSpc>
                <a:spcPct val="150000"/>
              </a:lnSpc>
            </a:pPr>
            <a:r>
              <a:rPr lang="fr-CA" dirty="0"/>
              <a:t>Mots clés (</a:t>
            </a:r>
            <a:r>
              <a:rPr lang="fr-CA" dirty="0" err="1"/>
              <a:t>Mesh</a:t>
            </a:r>
            <a:r>
              <a:rPr lang="fr-CA" dirty="0"/>
              <a:t>): </a:t>
            </a:r>
            <a:r>
              <a:rPr lang="fr-CA" i="1" dirty="0" err="1"/>
              <a:t>Vitamin</a:t>
            </a:r>
            <a:r>
              <a:rPr lang="fr-CA" i="1" dirty="0"/>
              <a:t> D OR Calcitriol OR 25 </a:t>
            </a:r>
            <a:r>
              <a:rPr lang="fr-CA" i="1" dirty="0" err="1"/>
              <a:t>hydroxyvitamin</a:t>
            </a:r>
            <a:r>
              <a:rPr lang="fr-CA" i="1" dirty="0"/>
              <a:t> D OR 25 OH </a:t>
            </a:r>
            <a:r>
              <a:rPr lang="fr-CA" i="1" dirty="0" err="1"/>
              <a:t>Vitamin</a:t>
            </a:r>
            <a:r>
              <a:rPr lang="fr-CA" i="1" dirty="0"/>
              <a:t> D </a:t>
            </a:r>
            <a:r>
              <a:rPr lang="fr-CA" i="1" dirty="0" err="1"/>
              <a:t>supplementation</a:t>
            </a:r>
            <a:r>
              <a:rPr lang="fr-CA" i="1" dirty="0"/>
              <a:t> AND </a:t>
            </a:r>
            <a:r>
              <a:rPr lang="fr-CA" i="1" dirty="0" err="1"/>
              <a:t>Polycystic</a:t>
            </a:r>
            <a:r>
              <a:rPr lang="fr-CA" i="1" dirty="0"/>
              <a:t> </a:t>
            </a:r>
            <a:r>
              <a:rPr lang="fr-CA" i="1" dirty="0" err="1"/>
              <a:t>ovary</a:t>
            </a:r>
            <a:r>
              <a:rPr lang="fr-CA" i="1" dirty="0"/>
              <a:t> syndrome OR PCOS OR </a:t>
            </a:r>
            <a:r>
              <a:rPr lang="fr-CA" i="1" dirty="0" err="1"/>
              <a:t>polycystic</a:t>
            </a:r>
            <a:r>
              <a:rPr lang="fr-CA" i="1" dirty="0"/>
              <a:t> </a:t>
            </a:r>
            <a:r>
              <a:rPr lang="fr-CA" i="1" dirty="0" err="1"/>
              <a:t>ovar</a:t>
            </a:r>
            <a:r>
              <a:rPr lang="fr-CA" i="1" dirty="0"/>
              <a:t>* AND </a:t>
            </a:r>
            <a:r>
              <a:rPr lang="fr-CA" i="1" dirty="0" err="1"/>
              <a:t>polycystic</a:t>
            </a:r>
            <a:r>
              <a:rPr lang="fr-CA" i="1" dirty="0"/>
              <a:t> </a:t>
            </a:r>
            <a:r>
              <a:rPr lang="fr-CA" i="1" dirty="0" err="1"/>
              <a:t>ovar</a:t>
            </a:r>
            <a:r>
              <a:rPr lang="fr-CA" i="1" dirty="0"/>
              <a:t>* OR </a:t>
            </a:r>
            <a:r>
              <a:rPr lang="fr-CA" i="1" dirty="0" err="1"/>
              <a:t>insulin</a:t>
            </a:r>
            <a:r>
              <a:rPr lang="fr-CA" i="1" dirty="0"/>
              <a:t> </a:t>
            </a:r>
            <a:r>
              <a:rPr lang="fr-CA" i="1" dirty="0" err="1"/>
              <a:t>resistance</a:t>
            </a:r>
            <a:r>
              <a:rPr lang="fr-CA" i="1" dirty="0"/>
              <a:t>, </a:t>
            </a:r>
            <a:r>
              <a:rPr lang="fr-CA" i="1" dirty="0" err="1"/>
              <a:t>obesity</a:t>
            </a:r>
            <a:r>
              <a:rPr lang="fr-CA" i="1" dirty="0"/>
              <a:t> OR </a:t>
            </a:r>
            <a:r>
              <a:rPr lang="fr-CA" i="1" dirty="0" err="1"/>
              <a:t>obes</a:t>
            </a:r>
            <a:r>
              <a:rPr lang="fr-CA" i="1" dirty="0"/>
              <a:t>* OR glucose </a:t>
            </a:r>
            <a:r>
              <a:rPr lang="fr-CA" i="1" dirty="0" err="1"/>
              <a:t>homeostasis</a:t>
            </a:r>
            <a:r>
              <a:rPr lang="fr-CA" i="1" dirty="0"/>
              <a:t> OR </a:t>
            </a:r>
            <a:r>
              <a:rPr lang="fr-CA" i="1" dirty="0" err="1"/>
              <a:t>metabolic</a:t>
            </a:r>
            <a:r>
              <a:rPr lang="fr-CA" i="1" dirty="0"/>
              <a:t> syndrome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17EA3-41D1-407B-8F8F-2D037522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35" y="1930400"/>
            <a:ext cx="6295029" cy="4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C656-2EBE-4D40-B2F4-93F4FC27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Recension: MENCHINI ET AL.(2019)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FD7E4-8C10-4C24-8F1B-2CCA61FBD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121997"/>
          </a:xfrm>
        </p:spPr>
        <p:txBody>
          <a:bodyPr/>
          <a:lstStyle/>
          <a:p>
            <a:r>
              <a:rPr lang="fr-CA" dirty="0"/>
              <a:t>Recension de 9 ÉCR </a:t>
            </a:r>
          </a:p>
          <a:p>
            <a:r>
              <a:rPr lang="fr-CA" dirty="0"/>
              <a:t>Doses de vitamine D: entre 3200UI/ jour ad 60.000UI/semaine pour 8- 12 semaines</a:t>
            </a:r>
          </a:p>
          <a:p>
            <a:r>
              <a:rPr lang="fr-CA" dirty="0"/>
              <a:t>Forces/Limitations: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Essai de statuer sur dose efficace ( 4000UI/jour)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Effet consistant: résistance à l’insuline et lipidique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 Nombre d’étude pour chaque issue faible</a:t>
            </a:r>
          </a:p>
          <a:p>
            <a:pPr>
              <a:buClr>
                <a:srgbClr val="FF0000"/>
              </a:buClr>
              <a:buFont typeface="Bradley Hand ITC" panose="03070402050302030203" pitchFamily="66" charset="0"/>
              <a:buChar char="X"/>
            </a:pPr>
            <a:r>
              <a:rPr lang="fr-CA" dirty="0"/>
              <a:t> Période de recherche limitée ( 2016-2019)</a:t>
            </a:r>
          </a:p>
          <a:p>
            <a:endParaRPr lang="fr-C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5C1A0F-F7F1-4CF2-9413-A8D4C50866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418" y="2001784"/>
            <a:ext cx="5546381" cy="4348216"/>
          </a:xfrm>
        </p:spPr>
      </p:pic>
    </p:spTree>
    <p:extLst>
      <p:ext uri="{BB962C8B-B14F-4D97-AF65-F5344CB8AC3E}">
        <p14:creationId xmlns:p14="http://schemas.microsoft.com/office/powerpoint/2010/main" val="31229819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25939</TotalTime>
  <Words>1089</Words>
  <Application>Microsoft Office PowerPoint</Application>
  <PresentationFormat>Widescreen</PresentationFormat>
  <Paragraphs>141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Bradley Hand ITC</vt:lpstr>
      <vt:lpstr>Calibri</vt:lpstr>
      <vt:lpstr>Gill Sans MT</vt:lpstr>
      <vt:lpstr>Wingdings</vt:lpstr>
      <vt:lpstr>Wingdings 2</vt:lpstr>
      <vt:lpstr>Dividend</vt:lpstr>
      <vt:lpstr>Effets de la supplémentation en vitamine D sur le métabolisme des femmes avec SOPK</vt:lpstr>
      <vt:lpstr>Objectifs </vt:lpstr>
      <vt:lpstr>Introduction</vt:lpstr>
      <vt:lpstr>Mise en contexte</vt:lpstr>
      <vt:lpstr>Mise en contexte</vt:lpstr>
      <vt:lpstr>PICO</vt:lpstr>
      <vt:lpstr>Méthodologie</vt:lpstr>
      <vt:lpstr>Méthodologie</vt:lpstr>
      <vt:lpstr>Recension: MENCHINI ET AL.(2019) </vt:lpstr>
      <vt:lpstr>Recension:  Williams et al. (2020) </vt:lpstr>
      <vt:lpstr>Méta-analyse:  Miao et Al. (2020) </vt:lpstr>
      <vt:lpstr>Étude rétrospective:  yanachkova et al. (2021)</vt:lpstr>
      <vt:lpstr>ÉTUDE PROSPECTIVE: sert et al. (2022) </vt:lpstr>
      <vt:lpstr>Discussion</vt:lpstr>
      <vt:lpstr>conclusion </vt:lpstr>
      <vt:lpstr>Questions </vt:lpstr>
      <vt:lpstr>Références</vt:lpstr>
      <vt:lpstr>Annexe</vt:lpstr>
      <vt:lpstr>Annexe</vt:lpstr>
      <vt:lpstr>Annexe </vt:lpstr>
      <vt:lpstr>Annexe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Effets sur le métabolisme de la supplémentation en vitamine D des femmes avec SOPK</dc:title>
  <dc:creator>Imane Hamidechi</dc:creator>
  <cp:lastModifiedBy>Imane Hamidechi</cp:lastModifiedBy>
  <cp:revision>170</cp:revision>
  <dcterms:created xsi:type="dcterms:W3CDTF">2022-05-05T02:46:57Z</dcterms:created>
  <dcterms:modified xsi:type="dcterms:W3CDTF">2022-05-26T18:13:29Z</dcterms:modified>
</cp:coreProperties>
</file>