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7" r:id="rId2"/>
    <p:sldId id="258" r:id="rId3"/>
    <p:sldId id="260" r:id="rId4"/>
    <p:sldId id="259" r:id="rId5"/>
    <p:sldId id="262" r:id="rId6"/>
    <p:sldId id="267" r:id="rId7"/>
    <p:sldId id="263" r:id="rId8"/>
    <p:sldId id="275" r:id="rId9"/>
    <p:sldId id="276" r:id="rId10"/>
    <p:sldId id="268" r:id="rId11"/>
    <p:sldId id="271" r:id="rId12"/>
    <p:sldId id="277" r:id="rId13"/>
    <p:sldId id="269" r:id="rId14"/>
    <p:sldId id="272" r:id="rId15"/>
    <p:sldId id="278" r:id="rId16"/>
    <p:sldId id="270" r:id="rId17"/>
    <p:sldId id="273" r:id="rId18"/>
    <p:sldId id="265" r:id="rId19"/>
    <p:sldId id="266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8" autoAdjust="0"/>
    <p:restoredTop sz="83099"/>
  </p:normalViewPr>
  <p:slideViewPr>
    <p:cSldViewPr>
      <p:cViewPr>
        <p:scale>
          <a:sx n="114" d="100"/>
          <a:sy n="114" d="100"/>
        </p:scale>
        <p:origin x="456" y="-19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F4FF8B-C11B-694C-9FAE-5C8CBD026307}" type="doc">
      <dgm:prSet loTypeId="urn:microsoft.com/office/officeart/2005/8/layout/target3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37E5C4BD-C945-2E46-92EA-271C8F432C4C}">
      <dgm:prSet phldrT="[Texte]"/>
      <dgm:spPr/>
      <dgm:t>
        <a:bodyPr/>
        <a:lstStyle/>
        <a:p>
          <a:r>
            <a:rPr lang="fr-CA" dirty="0"/>
            <a:t>12 résultats</a:t>
          </a:r>
        </a:p>
      </dgm:t>
    </dgm:pt>
    <dgm:pt modelId="{90001EA2-E74F-3247-99B7-9E9FA362A75A}" type="parTrans" cxnId="{2270B4AC-1C8B-5843-92DF-8CF166BFDE54}">
      <dgm:prSet/>
      <dgm:spPr/>
      <dgm:t>
        <a:bodyPr/>
        <a:lstStyle/>
        <a:p>
          <a:endParaRPr lang="fr-CA"/>
        </a:p>
      </dgm:t>
    </dgm:pt>
    <dgm:pt modelId="{3EF1CE69-8B8E-CE4C-990A-ABFC917F111F}" type="sibTrans" cxnId="{2270B4AC-1C8B-5843-92DF-8CF166BFDE54}">
      <dgm:prSet/>
      <dgm:spPr/>
      <dgm:t>
        <a:bodyPr/>
        <a:lstStyle/>
        <a:p>
          <a:endParaRPr lang="fr-CA"/>
        </a:p>
      </dgm:t>
    </dgm:pt>
    <dgm:pt modelId="{0068E168-F5E7-B049-84AF-FD67822808FE}">
      <dgm:prSet phldrT="[Texte]"/>
      <dgm:spPr/>
      <dgm:t>
        <a:bodyPr/>
        <a:lstStyle/>
        <a:p>
          <a:r>
            <a:rPr lang="fr-CA" b="1" dirty="0"/>
            <a:t>Filtres ; </a:t>
          </a:r>
          <a:r>
            <a:rPr lang="fr-CA" i="1" dirty="0"/>
            <a:t>full </a:t>
          </a:r>
          <a:r>
            <a:rPr lang="fr-CA" i="1" dirty="0" err="1"/>
            <a:t>text</a:t>
          </a:r>
          <a:r>
            <a:rPr lang="fr-CA" i="1" dirty="0"/>
            <a:t>, 10 </a:t>
          </a:r>
          <a:r>
            <a:rPr lang="fr-CA" i="1" dirty="0" err="1"/>
            <a:t>years</a:t>
          </a:r>
          <a:endParaRPr lang="fr-CA" dirty="0"/>
        </a:p>
      </dgm:t>
    </dgm:pt>
    <dgm:pt modelId="{8E15DFB6-68FB-9A45-ABF1-58011AA9F621}" type="parTrans" cxnId="{D86C1223-1417-CE43-A854-9CA66401CB1C}">
      <dgm:prSet/>
      <dgm:spPr/>
      <dgm:t>
        <a:bodyPr/>
        <a:lstStyle/>
        <a:p>
          <a:endParaRPr lang="fr-CA"/>
        </a:p>
      </dgm:t>
    </dgm:pt>
    <dgm:pt modelId="{D240C272-4712-E14E-9B90-97DE1FF83A55}" type="sibTrans" cxnId="{D86C1223-1417-CE43-A854-9CA66401CB1C}">
      <dgm:prSet/>
      <dgm:spPr/>
      <dgm:t>
        <a:bodyPr/>
        <a:lstStyle/>
        <a:p>
          <a:endParaRPr lang="fr-CA"/>
        </a:p>
      </dgm:t>
    </dgm:pt>
    <dgm:pt modelId="{C167CE56-48E9-BC43-B191-6EDAAF4A58FD}">
      <dgm:prSet phldrT="[Texte]"/>
      <dgm:spPr/>
      <dgm:t>
        <a:bodyPr/>
        <a:lstStyle/>
        <a:p>
          <a:r>
            <a:rPr lang="fr-CA" b="1" dirty="0"/>
            <a:t>Termes </a:t>
          </a:r>
          <a:r>
            <a:rPr lang="fr-CA" dirty="0"/>
            <a:t>; </a:t>
          </a:r>
          <a:r>
            <a:rPr lang="fr-CA" i="1" dirty="0"/>
            <a:t>cardial </a:t>
          </a:r>
          <a:r>
            <a:rPr lang="fr-CA" i="1" dirty="0" err="1"/>
            <a:t>surgical</a:t>
          </a:r>
          <a:r>
            <a:rPr lang="fr-CA" i="1" dirty="0"/>
            <a:t> </a:t>
          </a:r>
          <a:r>
            <a:rPr lang="fr-CA" i="1" dirty="0" err="1"/>
            <a:t>procedure</a:t>
          </a:r>
          <a:r>
            <a:rPr lang="fr-CA" i="1" dirty="0"/>
            <a:t> music </a:t>
          </a:r>
          <a:r>
            <a:rPr lang="fr-CA" i="1" dirty="0" err="1"/>
            <a:t>therapy</a:t>
          </a:r>
          <a:r>
            <a:rPr lang="fr-CA" i="1" dirty="0"/>
            <a:t> </a:t>
          </a:r>
          <a:r>
            <a:rPr lang="fr-CA" i="1" dirty="0" err="1"/>
            <a:t>anxiety</a:t>
          </a:r>
          <a:r>
            <a:rPr lang="fr-CA" dirty="0"/>
            <a:t> </a:t>
          </a:r>
        </a:p>
      </dgm:t>
    </dgm:pt>
    <dgm:pt modelId="{D932B0EE-BE31-8E4E-90B6-59A306B0F105}" type="parTrans" cxnId="{F24E48A7-4068-A44A-AD03-B1EDA2BF4504}">
      <dgm:prSet/>
      <dgm:spPr/>
      <dgm:t>
        <a:bodyPr/>
        <a:lstStyle/>
        <a:p>
          <a:endParaRPr lang="fr-CA"/>
        </a:p>
      </dgm:t>
    </dgm:pt>
    <dgm:pt modelId="{97381C33-572B-BD4F-8EBD-311AD0F71731}" type="sibTrans" cxnId="{F24E48A7-4068-A44A-AD03-B1EDA2BF4504}">
      <dgm:prSet/>
      <dgm:spPr/>
      <dgm:t>
        <a:bodyPr/>
        <a:lstStyle/>
        <a:p>
          <a:endParaRPr lang="fr-CA"/>
        </a:p>
      </dgm:t>
    </dgm:pt>
    <dgm:pt modelId="{2DA6B88D-C08C-2141-B923-EE09CB563E41}">
      <dgm:prSet phldrT="[Texte]"/>
      <dgm:spPr/>
      <dgm:t>
        <a:bodyPr/>
        <a:lstStyle/>
        <a:p>
          <a:r>
            <a:rPr lang="fr-CA" dirty="0"/>
            <a:t>6 revues</a:t>
          </a:r>
        </a:p>
        <a:p>
          <a:r>
            <a:rPr lang="fr-CA" dirty="0"/>
            <a:t>2 articles</a:t>
          </a:r>
        </a:p>
      </dgm:t>
    </dgm:pt>
    <dgm:pt modelId="{F21CF7FD-E7D2-CD41-9167-396F1900FEAC}" type="parTrans" cxnId="{79B075FC-A5EE-3049-8465-D5DEBD456FF2}">
      <dgm:prSet/>
      <dgm:spPr/>
      <dgm:t>
        <a:bodyPr/>
        <a:lstStyle/>
        <a:p>
          <a:endParaRPr lang="fr-CA"/>
        </a:p>
      </dgm:t>
    </dgm:pt>
    <dgm:pt modelId="{C88AA31F-1AE3-9048-B95D-90B578A0F985}" type="sibTrans" cxnId="{79B075FC-A5EE-3049-8465-D5DEBD456FF2}">
      <dgm:prSet/>
      <dgm:spPr/>
      <dgm:t>
        <a:bodyPr/>
        <a:lstStyle/>
        <a:p>
          <a:endParaRPr lang="fr-CA"/>
        </a:p>
      </dgm:t>
    </dgm:pt>
    <dgm:pt modelId="{929A0808-77D3-6C4D-81DD-5FC302B6B10C}">
      <dgm:prSet phldrT="[Texte]"/>
      <dgm:spPr/>
      <dgm:t>
        <a:bodyPr/>
        <a:lstStyle/>
        <a:p>
          <a:r>
            <a:rPr lang="fr-CA" dirty="0"/>
            <a:t>Identifiés sur la base du titre</a:t>
          </a:r>
        </a:p>
      </dgm:t>
    </dgm:pt>
    <dgm:pt modelId="{4D45E1C3-9197-8645-8518-91D169CF5BA7}" type="parTrans" cxnId="{8C6FDCCB-A789-9549-81E0-D33BAAB8A032}">
      <dgm:prSet/>
      <dgm:spPr/>
      <dgm:t>
        <a:bodyPr/>
        <a:lstStyle/>
        <a:p>
          <a:endParaRPr lang="fr-CA"/>
        </a:p>
      </dgm:t>
    </dgm:pt>
    <dgm:pt modelId="{07FC470A-99C5-304B-930B-6899E6AE05B2}" type="sibTrans" cxnId="{8C6FDCCB-A789-9549-81E0-D33BAAB8A032}">
      <dgm:prSet/>
      <dgm:spPr/>
      <dgm:t>
        <a:bodyPr/>
        <a:lstStyle/>
        <a:p>
          <a:endParaRPr lang="fr-CA"/>
        </a:p>
      </dgm:t>
    </dgm:pt>
    <dgm:pt modelId="{A0551C03-A346-4543-BB31-3D6BAA0FFE01}">
      <dgm:prSet phldrT="[Texte]"/>
      <dgm:spPr/>
      <dgm:t>
        <a:bodyPr/>
        <a:lstStyle/>
        <a:p>
          <a:r>
            <a:rPr lang="fr-CA" dirty="0"/>
            <a:t>1 méta-analyse (revue)</a:t>
          </a:r>
        </a:p>
        <a:p>
          <a:r>
            <a:rPr lang="fr-CA" dirty="0"/>
            <a:t>2 articles</a:t>
          </a:r>
        </a:p>
      </dgm:t>
    </dgm:pt>
    <dgm:pt modelId="{FDF38A37-A592-F742-808A-9BC1E6C84DE0}" type="parTrans" cxnId="{0332E902-B207-F741-AF86-31EF683A1C9D}">
      <dgm:prSet/>
      <dgm:spPr/>
      <dgm:t>
        <a:bodyPr/>
        <a:lstStyle/>
        <a:p>
          <a:endParaRPr lang="fr-CA"/>
        </a:p>
      </dgm:t>
    </dgm:pt>
    <dgm:pt modelId="{C55D1F78-664C-E74B-9B0C-9BA05190B44C}" type="sibTrans" cxnId="{0332E902-B207-F741-AF86-31EF683A1C9D}">
      <dgm:prSet/>
      <dgm:spPr/>
      <dgm:t>
        <a:bodyPr/>
        <a:lstStyle/>
        <a:p>
          <a:endParaRPr lang="fr-CA"/>
        </a:p>
      </dgm:t>
    </dgm:pt>
    <dgm:pt modelId="{A4CB3018-2B1E-A148-9734-65B7433B5FC7}">
      <dgm:prSet phldrT="[Texte]"/>
      <dgm:spPr/>
      <dgm:t>
        <a:bodyPr/>
        <a:lstStyle/>
        <a:p>
          <a:r>
            <a:rPr lang="fr-CA" dirty="0"/>
            <a:t>3 revues ne répondaient pas à la question</a:t>
          </a:r>
        </a:p>
      </dgm:t>
    </dgm:pt>
    <dgm:pt modelId="{7DC955A2-B999-764C-B904-B5C947A8D730}" type="parTrans" cxnId="{D0CC64B0-BA6B-2D4C-8EF8-5E8D9C5C7B8E}">
      <dgm:prSet/>
      <dgm:spPr/>
      <dgm:t>
        <a:bodyPr/>
        <a:lstStyle/>
        <a:p>
          <a:endParaRPr lang="fr-CA"/>
        </a:p>
      </dgm:t>
    </dgm:pt>
    <dgm:pt modelId="{0F6175DA-754C-714E-B72F-3C58137A8DD7}" type="sibTrans" cxnId="{D0CC64B0-BA6B-2D4C-8EF8-5E8D9C5C7B8E}">
      <dgm:prSet/>
      <dgm:spPr/>
      <dgm:t>
        <a:bodyPr/>
        <a:lstStyle/>
        <a:p>
          <a:endParaRPr lang="fr-CA"/>
        </a:p>
      </dgm:t>
    </dgm:pt>
    <dgm:pt modelId="{4E17D042-194C-4744-AE08-AAFD87D9606A}">
      <dgm:prSet phldrT="[Texte]"/>
      <dgm:spPr/>
      <dgm:t>
        <a:bodyPr/>
        <a:lstStyle/>
        <a:p>
          <a:r>
            <a:rPr lang="fr-CA" dirty="0"/>
            <a:t>1 revue traitait de pédiatrie</a:t>
          </a:r>
        </a:p>
      </dgm:t>
    </dgm:pt>
    <dgm:pt modelId="{AEF51BCD-D12F-C241-9469-D4A2BF2DB3C6}" type="parTrans" cxnId="{FB23C738-93BA-064F-AED2-B5F0BF3D6619}">
      <dgm:prSet/>
      <dgm:spPr/>
      <dgm:t>
        <a:bodyPr/>
        <a:lstStyle/>
        <a:p>
          <a:endParaRPr lang="fr-CA"/>
        </a:p>
      </dgm:t>
    </dgm:pt>
    <dgm:pt modelId="{E768F60C-3C7B-F740-965C-3915DA5A359D}" type="sibTrans" cxnId="{FB23C738-93BA-064F-AED2-B5F0BF3D6619}">
      <dgm:prSet/>
      <dgm:spPr/>
      <dgm:t>
        <a:bodyPr/>
        <a:lstStyle/>
        <a:p>
          <a:endParaRPr lang="fr-CA"/>
        </a:p>
      </dgm:t>
    </dgm:pt>
    <dgm:pt modelId="{36904034-4692-C448-B0FC-923077EF0954}">
      <dgm:prSet phldrT="[Texte]"/>
      <dgm:spPr/>
      <dgm:t>
        <a:bodyPr/>
        <a:lstStyle/>
        <a:p>
          <a:r>
            <a:rPr lang="fr-CA" dirty="0"/>
            <a:t>1 revue fut éliminée après analyse rapide</a:t>
          </a:r>
        </a:p>
      </dgm:t>
    </dgm:pt>
    <dgm:pt modelId="{2D4453EA-063D-5143-88A0-83E49F24BD9D}" type="parTrans" cxnId="{34F65316-0F4F-934B-AFC3-30D41E1DD571}">
      <dgm:prSet/>
      <dgm:spPr/>
      <dgm:t>
        <a:bodyPr/>
        <a:lstStyle/>
        <a:p>
          <a:endParaRPr lang="fr-CA"/>
        </a:p>
      </dgm:t>
    </dgm:pt>
    <dgm:pt modelId="{49322EE0-6587-8D41-97AE-177B4EC6A66E}" type="sibTrans" cxnId="{34F65316-0F4F-934B-AFC3-30D41E1DD571}">
      <dgm:prSet/>
      <dgm:spPr/>
      <dgm:t>
        <a:bodyPr/>
        <a:lstStyle/>
        <a:p>
          <a:endParaRPr lang="fr-CA"/>
        </a:p>
      </dgm:t>
    </dgm:pt>
    <dgm:pt modelId="{0CBEAAB0-50DF-DE41-AD5E-8D9E5F4C1813}" type="pres">
      <dgm:prSet presAssocID="{80F4FF8B-C11B-694C-9FAE-5C8CBD0263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B0062DF-2704-664A-B2B3-EA08AC3C08F0}" type="pres">
      <dgm:prSet presAssocID="{37E5C4BD-C945-2E46-92EA-271C8F432C4C}" presName="circle1" presStyleLbl="node1" presStyleIdx="0" presStyleCnt="3"/>
      <dgm:spPr/>
    </dgm:pt>
    <dgm:pt modelId="{D1CFF04D-4183-ED4D-82C6-4625FBF4DB62}" type="pres">
      <dgm:prSet presAssocID="{37E5C4BD-C945-2E46-92EA-271C8F432C4C}" presName="space" presStyleCnt="0"/>
      <dgm:spPr/>
    </dgm:pt>
    <dgm:pt modelId="{A217878A-33A5-9F4A-B412-1273654541FF}" type="pres">
      <dgm:prSet presAssocID="{37E5C4BD-C945-2E46-92EA-271C8F432C4C}" presName="rect1" presStyleLbl="alignAcc1" presStyleIdx="0" presStyleCnt="3"/>
      <dgm:spPr/>
    </dgm:pt>
    <dgm:pt modelId="{C00527A6-AC3C-464F-8E4C-A98448A2B3DD}" type="pres">
      <dgm:prSet presAssocID="{2DA6B88D-C08C-2141-B923-EE09CB563E41}" presName="vertSpace2" presStyleLbl="node1" presStyleIdx="0" presStyleCnt="3"/>
      <dgm:spPr/>
    </dgm:pt>
    <dgm:pt modelId="{E7B59B24-E70E-3641-AA07-A725B100D803}" type="pres">
      <dgm:prSet presAssocID="{2DA6B88D-C08C-2141-B923-EE09CB563E41}" presName="circle2" presStyleLbl="node1" presStyleIdx="1" presStyleCnt="3"/>
      <dgm:spPr/>
    </dgm:pt>
    <dgm:pt modelId="{B3B8455B-EA8A-AB43-B59E-7C91891C5104}" type="pres">
      <dgm:prSet presAssocID="{2DA6B88D-C08C-2141-B923-EE09CB563E41}" presName="rect2" presStyleLbl="alignAcc1" presStyleIdx="1" presStyleCnt="3"/>
      <dgm:spPr/>
    </dgm:pt>
    <dgm:pt modelId="{30154BF8-82A6-9640-BC2F-45149133B434}" type="pres">
      <dgm:prSet presAssocID="{A0551C03-A346-4543-BB31-3D6BAA0FFE01}" presName="vertSpace3" presStyleLbl="node1" presStyleIdx="1" presStyleCnt="3"/>
      <dgm:spPr/>
    </dgm:pt>
    <dgm:pt modelId="{F60E541E-8466-0041-BD50-3F90F3E08B31}" type="pres">
      <dgm:prSet presAssocID="{A0551C03-A346-4543-BB31-3D6BAA0FFE01}" presName="circle3" presStyleLbl="node1" presStyleIdx="2" presStyleCnt="3"/>
      <dgm:spPr/>
    </dgm:pt>
    <dgm:pt modelId="{B1442065-259D-BE41-AB43-A734B0C66BE8}" type="pres">
      <dgm:prSet presAssocID="{A0551C03-A346-4543-BB31-3D6BAA0FFE01}" presName="rect3" presStyleLbl="alignAcc1" presStyleIdx="2" presStyleCnt="3"/>
      <dgm:spPr/>
    </dgm:pt>
    <dgm:pt modelId="{07392008-A821-B047-912B-70506263C20D}" type="pres">
      <dgm:prSet presAssocID="{37E5C4BD-C945-2E46-92EA-271C8F432C4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B9427A2-EBB6-E243-9295-C6D25403820A}" type="pres">
      <dgm:prSet presAssocID="{37E5C4BD-C945-2E46-92EA-271C8F432C4C}" presName="rect1ChTx" presStyleLbl="alignAcc1" presStyleIdx="2" presStyleCnt="3">
        <dgm:presLayoutVars>
          <dgm:bulletEnabled val="1"/>
        </dgm:presLayoutVars>
      </dgm:prSet>
      <dgm:spPr/>
    </dgm:pt>
    <dgm:pt modelId="{955A6D5E-0AD1-1541-8D35-589DF3A1B4F8}" type="pres">
      <dgm:prSet presAssocID="{2DA6B88D-C08C-2141-B923-EE09CB563E4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C9DD45A-5A81-6440-BF34-4814702366A1}" type="pres">
      <dgm:prSet presAssocID="{2DA6B88D-C08C-2141-B923-EE09CB563E41}" presName="rect2ChTx" presStyleLbl="alignAcc1" presStyleIdx="2" presStyleCnt="3">
        <dgm:presLayoutVars>
          <dgm:bulletEnabled val="1"/>
        </dgm:presLayoutVars>
      </dgm:prSet>
      <dgm:spPr/>
    </dgm:pt>
    <dgm:pt modelId="{60D9C75A-1ECB-1E4D-81ED-897200AB4DF2}" type="pres">
      <dgm:prSet presAssocID="{A0551C03-A346-4543-BB31-3D6BAA0FFE0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F481499-3185-B446-B757-F2CCD763380D}" type="pres">
      <dgm:prSet presAssocID="{A0551C03-A346-4543-BB31-3D6BAA0FFE01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0332E902-B207-F741-AF86-31EF683A1C9D}" srcId="{80F4FF8B-C11B-694C-9FAE-5C8CBD026307}" destId="{A0551C03-A346-4543-BB31-3D6BAA0FFE01}" srcOrd="2" destOrd="0" parTransId="{FDF38A37-A592-F742-808A-9BC1E6C84DE0}" sibTransId="{C55D1F78-664C-E74B-9B0C-9BA05190B44C}"/>
    <dgm:cxn modelId="{1E47470C-B3EB-0C4D-B029-E8288F059055}" type="presOf" srcId="{2DA6B88D-C08C-2141-B923-EE09CB563E41}" destId="{955A6D5E-0AD1-1541-8D35-589DF3A1B4F8}" srcOrd="1" destOrd="0" presId="urn:microsoft.com/office/officeart/2005/8/layout/target3"/>
    <dgm:cxn modelId="{34F65316-0F4F-934B-AFC3-30D41E1DD571}" srcId="{A0551C03-A346-4543-BB31-3D6BAA0FFE01}" destId="{36904034-4692-C448-B0FC-923077EF0954}" srcOrd="2" destOrd="0" parTransId="{2D4453EA-063D-5143-88A0-83E49F24BD9D}" sibTransId="{49322EE0-6587-8D41-97AE-177B4EC6A66E}"/>
    <dgm:cxn modelId="{4BF6C01C-941E-EC42-9A87-2D39B8225527}" type="presOf" srcId="{36904034-4692-C448-B0FC-923077EF0954}" destId="{FF481499-3185-B446-B757-F2CCD763380D}" srcOrd="0" destOrd="2" presId="urn:microsoft.com/office/officeart/2005/8/layout/target3"/>
    <dgm:cxn modelId="{D86C1223-1417-CE43-A854-9CA66401CB1C}" srcId="{37E5C4BD-C945-2E46-92EA-271C8F432C4C}" destId="{0068E168-F5E7-B049-84AF-FD67822808FE}" srcOrd="0" destOrd="0" parTransId="{8E15DFB6-68FB-9A45-ABF1-58011AA9F621}" sibTransId="{D240C272-4712-E14E-9B90-97DE1FF83A55}"/>
    <dgm:cxn modelId="{FB23C738-93BA-064F-AED2-B5F0BF3D6619}" srcId="{A0551C03-A346-4543-BB31-3D6BAA0FFE01}" destId="{4E17D042-194C-4744-AE08-AAFD87D9606A}" srcOrd="1" destOrd="0" parTransId="{AEF51BCD-D12F-C241-9469-D4A2BF2DB3C6}" sibTransId="{E768F60C-3C7B-F740-965C-3915DA5A359D}"/>
    <dgm:cxn modelId="{8234583E-57C2-9A41-B636-B611B8429C19}" type="presOf" srcId="{A0551C03-A346-4543-BB31-3D6BAA0FFE01}" destId="{B1442065-259D-BE41-AB43-A734B0C66BE8}" srcOrd="0" destOrd="0" presId="urn:microsoft.com/office/officeart/2005/8/layout/target3"/>
    <dgm:cxn modelId="{1C94AE40-BD22-C340-8BFE-119ED9474308}" type="presOf" srcId="{37E5C4BD-C945-2E46-92EA-271C8F432C4C}" destId="{A217878A-33A5-9F4A-B412-1273654541FF}" srcOrd="0" destOrd="0" presId="urn:microsoft.com/office/officeart/2005/8/layout/target3"/>
    <dgm:cxn modelId="{71BBD94A-A854-6B4F-9891-126D8D9B7E8D}" type="presOf" srcId="{A4CB3018-2B1E-A148-9734-65B7433B5FC7}" destId="{FF481499-3185-B446-B757-F2CCD763380D}" srcOrd="0" destOrd="0" presId="urn:microsoft.com/office/officeart/2005/8/layout/target3"/>
    <dgm:cxn modelId="{EAFD1C64-5743-964D-B364-A719E5E25A70}" type="presOf" srcId="{0068E168-F5E7-B049-84AF-FD67822808FE}" destId="{EB9427A2-EBB6-E243-9295-C6D25403820A}" srcOrd="0" destOrd="0" presId="urn:microsoft.com/office/officeart/2005/8/layout/target3"/>
    <dgm:cxn modelId="{68E2A88B-532F-DE4C-9233-6AAAA0492100}" type="presOf" srcId="{4E17D042-194C-4744-AE08-AAFD87D9606A}" destId="{FF481499-3185-B446-B757-F2CCD763380D}" srcOrd="0" destOrd="1" presId="urn:microsoft.com/office/officeart/2005/8/layout/target3"/>
    <dgm:cxn modelId="{1E78C096-6485-5542-A874-2D30C49666F7}" type="presOf" srcId="{A0551C03-A346-4543-BB31-3D6BAA0FFE01}" destId="{60D9C75A-1ECB-1E4D-81ED-897200AB4DF2}" srcOrd="1" destOrd="0" presId="urn:microsoft.com/office/officeart/2005/8/layout/target3"/>
    <dgm:cxn modelId="{9A8BEB9C-B74C-FC4D-AAB4-730ECDA1B7F4}" type="presOf" srcId="{37E5C4BD-C945-2E46-92EA-271C8F432C4C}" destId="{07392008-A821-B047-912B-70506263C20D}" srcOrd="1" destOrd="0" presId="urn:microsoft.com/office/officeart/2005/8/layout/target3"/>
    <dgm:cxn modelId="{F24E48A7-4068-A44A-AD03-B1EDA2BF4504}" srcId="{37E5C4BD-C945-2E46-92EA-271C8F432C4C}" destId="{C167CE56-48E9-BC43-B191-6EDAAF4A58FD}" srcOrd="1" destOrd="0" parTransId="{D932B0EE-BE31-8E4E-90B6-59A306B0F105}" sibTransId="{97381C33-572B-BD4F-8EBD-311AD0F71731}"/>
    <dgm:cxn modelId="{2270B4AC-1C8B-5843-92DF-8CF166BFDE54}" srcId="{80F4FF8B-C11B-694C-9FAE-5C8CBD026307}" destId="{37E5C4BD-C945-2E46-92EA-271C8F432C4C}" srcOrd="0" destOrd="0" parTransId="{90001EA2-E74F-3247-99B7-9E9FA362A75A}" sibTransId="{3EF1CE69-8B8E-CE4C-990A-ABFC917F111F}"/>
    <dgm:cxn modelId="{F97727AF-DE2D-B441-8E06-4B15C6074BD0}" type="presOf" srcId="{929A0808-77D3-6C4D-81DD-5FC302B6B10C}" destId="{CC9DD45A-5A81-6440-BF34-4814702366A1}" srcOrd="0" destOrd="0" presId="urn:microsoft.com/office/officeart/2005/8/layout/target3"/>
    <dgm:cxn modelId="{D0CC64B0-BA6B-2D4C-8EF8-5E8D9C5C7B8E}" srcId="{A0551C03-A346-4543-BB31-3D6BAA0FFE01}" destId="{A4CB3018-2B1E-A148-9734-65B7433B5FC7}" srcOrd="0" destOrd="0" parTransId="{7DC955A2-B999-764C-B904-B5C947A8D730}" sibTransId="{0F6175DA-754C-714E-B72F-3C58137A8DD7}"/>
    <dgm:cxn modelId="{E62C7CB4-86A3-244E-917C-58837AA7352F}" type="presOf" srcId="{80F4FF8B-C11B-694C-9FAE-5C8CBD026307}" destId="{0CBEAAB0-50DF-DE41-AD5E-8D9E5F4C1813}" srcOrd="0" destOrd="0" presId="urn:microsoft.com/office/officeart/2005/8/layout/target3"/>
    <dgm:cxn modelId="{8C6FDCCB-A789-9549-81E0-D33BAAB8A032}" srcId="{2DA6B88D-C08C-2141-B923-EE09CB563E41}" destId="{929A0808-77D3-6C4D-81DD-5FC302B6B10C}" srcOrd="0" destOrd="0" parTransId="{4D45E1C3-9197-8645-8518-91D169CF5BA7}" sibTransId="{07FC470A-99C5-304B-930B-6899E6AE05B2}"/>
    <dgm:cxn modelId="{D08E1AD5-AD1A-984B-A9F2-20F5CC449A62}" type="presOf" srcId="{C167CE56-48E9-BC43-B191-6EDAAF4A58FD}" destId="{EB9427A2-EBB6-E243-9295-C6D25403820A}" srcOrd="0" destOrd="1" presId="urn:microsoft.com/office/officeart/2005/8/layout/target3"/>
    <dgm:cxn modelId="{417AE3DC-9471-504E-8290-B65F77156E71}" type="presOf" srcId="{2DA6B88D-C08C-2141-B923-EE09CB563E41}" destId="{B3B8455B-EA8A-AB43-B59E-7C91891C5104}" srcOrd="0" destOrd="0" presId="urn:microsoft.com/office/officeart/2005/8/layout/target3"/>
    <dgm:cxn modelId="{79B075FC-A5EE-3049-8465-D5DEBD456FF2}" srcId="{80F4FF8B-C11B-694C-9FAE-5C8CBD026307}" destId="{2DA6B88D-C08C-2141-B923-EE09CB563E41}" srcOrd="1" destOrd="0" parTransId="{F21CF7FD-E7D2-CD41-9167-396F1900FEAC}" sibTransId="{C88AA31F-1AE3-9048-B95D-90B578A0F985}"/>
    <dgm:cxn modelId="{37FB166F-E842-804C-BB5A-D2841D063BC1}" type="presParOf" srcId="{0CBEAAB0-50DF-DE41-AD5E-8D9E5F4C1813}" destId="{3B0062DF-2704-664A-B2B3-EA08AC3C08F0}" srcOrd="0" destOrd="0" presId="urn:microsoft.com/office/officeart/2005/8/layout/target3"/>
    <dgm:cxn modelId="{F83276B1-A65B-2F48-983F-508CFBB61CD6}" type="presParOf" srcId="{0CBEAAB0-50DF-DE41-AD5E-8D9E5F4C1813}" destId="{D1CFF04D-4183-ED4D-82C6-4625FBF4DB62}" srcOrd="1" destOrd="0" presId="urn:microsoft.com/office/officeart/2005/8/layout/target3"/>
    <dgm:cxn modelId="{96CCEA0C-1511-8947-B414-50B3D297004A}" type="presParOf" srcId="{0CBEAAB0-50DF-DE41-AD5E-8D9E5F4C1813}" destId="{A217878A-33A5-9F4A-B412-1273654541FF}" srcOrd="2" destOrd="0" presId="urn:microsoft.com/office/officeart/2005/8/layout/target3"/>
    <dgm:cxn modelId="{B03DB511-5F8C-6F46-A26B-BF5851AB44C8}" type="presParOf" srcId="{0CBEAAB0-50DF-DE41-AD5E-8D9E5F4C1813}" destId="{C00527A6-AC3C-464F-8E4C-A98448A2B3DD}" srcOrd="3" destOrd="0" presId="urn:microsoft.com/office/officeart/2005/8/layout/target3"/>
    <dgm:cxn modelId="{FAA047D0-580C-C749-BC41-2EBA280F5497}" type="presParOf" srcId="{0CBEAAB0-50DF-DE41-AD5E-8D9E5F4C1813}" destId="{E7B59B24-E70E-3641-AA07-A725B100D803}" srcOrd="4" destOrd="0" presId="urn:microsoft.com/office/officeart/2005/8/layout/target3"/>
    <dgm:cxn modelId="{D6A2AC7E-BE6B-0840-902D-B902E26AC4B3}" type="presParOf" srcId="{0CBEAAB0-50DF-DE41-AD5E-8D9E5F4C1813}" destId="{B3B8455B-EA8A-AB43-B59E-7C91891C5104}" srcOrd="5" destOrd="0" presId="urn:microsoft.com/office/officeart/2005/8/layout/target3"/>
    <dgm:cxn modelId="{F2EC4CC4-5C0A-F145-AD95-31C39DF36ED5}" type="presParOf" srcId="{0CBEAAB0-50DF-DE41-AD5E-8D9E5F4C1813}" destId="{30154BF8-82A6-9640-BC2F-45149133B434}" srcOrd="6" destOrd="0" presId="urn:microsoft.com/office/officeart/2005/8/layout/target3"/>
    <dgm:cxn modelId="{BF8889C1-8742-EC4D-9494-FDAB84FB8CE2}" type="presParOf" srcId="{0CBEAAB0-50DF-DE41-AD5E-8D9E5F4C1813}" destId="{F60E541E-8466-0041-BD50-3F90F3E08B31}" srcOrd="7" destOrd="0" presId="urn:microsoft.com/office/officeart/2005/8/layout/target3"/>
    <dgm:cxn modelId="{60F398A0-3DEB-2E49-BEFE-95D1C0EEBFF4}" type="presParOf" srcId="{0CBEAAB0-50DF-DE41-AD5E-8D9E5F4C1813}" destId="{B1442065-259D-BE41-AB43-A734B0C66BE8}" srcOrd="8" destOrd="0" presId="urn:microsoft.com/office/officeart/2005/8/layout/target3"/>
    <dgm:cxn modelId="{0141ED5F-5AC1-7541-901E-957F1812D6C5}" type="presParOf" srcId="{0CBEAAB0-50DF-DE41-AD5E-8D9E5F4C1813}" destId="{07392008-A821-B047-912B-70506263C20D}" srcOrd="9" destOrd="0" presId="urn:microsoft.com/office/officeart/2005/8/layout/target3"/>
    <dgm:cxn modelId="{49095EB2-0586-FF4D-BE5B-07ECD5822DC1}" type="presParOf" srcId="{0CBEAAB0-50DF-DE41-AD5E-8D9E5F4C1813}" destId="{EB9427A2-EBB6-E243-9295-C6D25403820A}" srcOrd="10" destOrd="0" presId="urn:microsoft.com/office/officeart/2005/8/layout/target3"/>
    <dgm:cxn modelId="{D378E797-F6D4-7E45-AB74-B6F43BDEEB5B}" type="presParOf" srcId="{0CBEAAB0-50DF-DE41-AD5E-8D9E5F4C1813}" destId="{955A6D5E-0AD1-1541-8D35-589DF3A1B4F8}" srcOrd="11" destOrd="0" presId="urn:microsoft.com/office/officeart/2005/8/layout/target3"/>
    <dgm:cxn modelId="{F1D61A01-DEBC-EA45-A535-572785895020}" type="presParOf" srcId="{0CBEAAB0-50DF-DE41-AD5E-8D9E5F4C1813}" destId="{CC9DD45A-5A81-6440-BF34-4814702366A1}" srcOrd="12" destOrd="0" presId="urn:microsoft.com/office/officeart/2005/8/layout/target3"/>
    <dgm:cxn modelId="{ED8D1CBC-DBAC-B048-A39C-E519D8811838}" type="presParOf" srcId="{0CBEAAB0-50DF-DE41-AD5E-8D9E5F4C1813}" destId="{60D9C75A-1ECB-1E4D-81ED-897200AB4DF2}" srcOrd="13" destOrd="0" presId="urn:microsoft.com/office/officeart/2005/8/layout/target3"/>
    <dgm:cxn modelId="{42838FB1-9286-3943-B518-B19A86E45EB9}" type="presParOf" srcId="{0CBEAAB0-50DF-DE41-AD5E-8D9E5F4C1813}" destId="{FF481499-3185-B446-B757-F2CCD763380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F4FF8B-C11B-694C-9FAE-5C8CBD026307}" type="doc">
      <dgm:prSet loTypeId="urn:microsoft.com/office/officeart/2005/8/layout/target3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37E5C4BD-C945-2E46-92EA-271C8F432C4C}">
      <dgm:prSet phldrT="[Texte]"/>
      <dgm:spPr/>
      <dgm:t>
        <a:bodyPr/>
        <a:lstStyle/>
        <a:p>
          <a:r>
            <a:rPr lang="fr-CA" dirty="0"/>
            <a:t>11 résultats</a:t>
          </a:r>
        </a:p>
      </dgm:t>
    </dgm:pt>
    <dgm:pt modelId="{90001EA2-E74F-3247-99B7-9E9FA362A75A}" type="parTrans" cxnId="{2270B4AC-1C8B-5843-92DF-8CF166BFDE54}">
      <dgm:prSet/>
      <dgm:spPr/>
      <dgm:t>
        <a:bodyPr/>
        <a:lstStyle/>
        <a:p>
          <a:endParaRPr lang="fr-CA"/>
        </a:p>
      </dgm:t>
    </dgm:pt>
    <dgm:pt modelId="{3EF1CE69-8B8E-CE4C-990A-ABFC917F111F}" type="sibTrans" cxnId="{2270B4AC-1C8B-5843-92DF-8CF166BFDE54}">
      <dgm:prSet/>
      <dgm:spPr/>
      <dgm:t>
        <a:bodyPr/>
        <a:lstStyle/>
        <a:p>
          <a:endParaRPr lang="fr-CA"/>
        </a:p>
      </dgm:t>
    </dgm:pt>
    <dgm:pt modelId="{0068E168-F5E7-B049-84AF-FD67822808FE}">
      <dgm:prSet phldrT="[Texte]"/>
      <dgm:spPr/>
      <dgm:t>
        <a:bodyPr/>
        <a:lstStyle/>
        <a:p>
          <a:r>
            <a:rPr lang="fr-CA" b="1" dirty="0"/>
            <a:t>Filtres ; </a:t>
          </a:r>
          <a:r>
            <a:rPr lang="fr-CA" i="1" dirty="0"/>
            <a:t>full </a:t>
          </a:r>
          <a:r>
            <a:rPr lang="fr-CA" i="1" dirty="0" err="1"/>
            <a:t>text</a:t>
          </a:r>
          <a:r>
            <a:rPr lang="fr-CA" i="1" dirty="0"/>
            <a:t>, 10 </a:t>
          </a:r>
          <a:r>
            <a:rPr lang="fr-CA" i="1" dirty="0" err="1"/>
            <a:t>years</a:t>
          </a:r>
          <a:endParaRPr lang="fr-CA" dirty="0"/>
        </a:p>
      </dgm:t>
    </dgm:pt>
    <dgm:pt modelId="{8E15DFB6-68FB-9A45-ABF1-58011AA9F621}" type="parTrans" cxnId="{D86C1223-1417-CE43-A854-9CA66401CB1C}">
      <dgm:prSet/>
      <dgm:spPr/>
      <dgm:t>
        <a:bodyPr/>
        <a:lstStyle/>
        <a:p>
          <a:endParaRPr lang="fr-CA"/>
        </a:p>
      </dgm:t>
    </dgm:pt>
    <dgm:pt modelId="{D240C272-4712-E14E-9B90-97DE1FF83A55}" type="sibTrans" cxnId="{D86C1223-1417-CE43-A854-9CA66401CB1C}">
      <dgm:prSet/>
      <dgm:spPr/>
      <dgm:t>
        <a:bodyPr/>
        <a:lstStyle/>
        <a:p>
          <a:endParaRPr lang="fr-CA"/>
        </a:p>
      </dgm:t>
    </dgm:pt>
    <dgm:pt modelId="{C167CE56-48E9-BC43-B191-6EDAAF4A58FD}">
      <dgm:prSet phldrT="[Texte]"/>
      <dgm:spPr/>
      <dgm:t>
        <a:bodyPr/>
        <a:lstStyle/>
        <a:p>
          <a:r>
            <a:rPr lang="fr-CA" b="1" dirty="0"/>
            <a:t>Termes </a:t>
          </a:r>
          <a:r>
            <a:rPr lang="fr-CA" dirty="0"/>
            <a:t>; </a:t>
          </a:r>
          <a:r>
            <a:rPr lang="fr-CA" i="1" dirty="0" err="1"/>
            <a:t>cardiovascular</a:t>
          </a:r>
          <a:r>
            <a:rPr lang="fr-CA" i="1" dirty="0"/>
            <a:t> </a:t>
          </a:r>
          <a:r>
            <a:rPr lang="fr-CA" i="1" dirty="0" err="1"/>
            <a:t>surgical</a:t>
          </a:r>
          <a:r>
            <a:rPr lang="fr-CA" i="1" dirty="0"/>
            <a:t> </a:t>
          </a:r>
          <a:r>
            <a:rPr lang="fr-CA" i="1" dirty="0" err="1"/>
            <a:t>procedures</a:t>
          </a:r>
          <a:r>
            <a:rPr lang="fr-CA" i="1" dirty="0"/>
            <a:t> music </a:t>
          </a:r>
          <a:r>
            <a:rPr lang="fr-CA" i="1" dirty="0" err="1"/>
            <a:t>therapy</a:t>
          </a:r>
          <a:r>
            <a:rPr lang="fr-CA" i="1" dirty="0"/>
            <a:t> </a:t>
          </a:r>
          <a:r>
            <a:rPr lang="fr-CA" i="1" dirty="0" err="1"/>
            <a:t>anxiety</a:t>
          </a:r>
          <a:r>
            <a:rPr lang="fr-CA" dirty="0"/>
            <a:t> </a:t>
          </a:r>
        </a:p>
      </dgm:t>
    </dgm:pt>
    <dgm:pt modelId="{D932B0EE-BE31-8E4E-90B6-59A306B0F105}" type="parTrans" cxnId="{F24E48A7-4068-A44A-AD03-B1EDA2BF4504}">
      <dgm:prSet/>
      <dgm:spPr/>
      <dgm:t>
        <a:bodyPr/>
        <a:lstStyle/>
        <a:p>
          <a:endParaRPr lang="fr-CA"/>
        </a:p>
      </dgm:t>
    </dgm:pt>
    <dgm:pt modelId="{97381C33-572B-BD4F-8EBD-311AD0F71731}" type="sibTrans" cxnId="{F24E48A7-4068-A44A-AD03-B1EDA2BF4504}">
      <dgm:prSet/>
      <dgm:spPr/>
      <dgm:t>
        <a:bodyPr/>
        <a:lstStyle/>
        <a:p>
          <a:endParaRPr lang="fr-CA"/>
        </a:p>
      </dgm:t>
    </dgm:pt>
    <dgm:pt modelId="{2DA6B88D-C08C-2141-B923-EE09CB563E41}">
      <dgm:prSet phldrT="[Texte]"/>
      <dgm:spPr/>
      <dgm:t>
        <a:bodyPr/>
        <a:lstStyle/>
        <a:p>
          <a:r>
            <a:rPr lang="fr-CA" dirty="0"/>
            <a:t>2 articles</a:t>
          </a:r>
        </a:p>
        <a:p>
          <a:r>
            <a:rPr lang="fr-CA" dirty="0"/>
            <a:t>1 méta-analyse</a:t>
          </a:r>
        </a:p>
      </dgm:t>
    </dgm:pt>
    <dgm:pt modelId="{F21CF7FD-E7D2-CD41-9167-396F1900FEAC}" type="parTrans" cxnId="{79B075FC-A5EE-3049-8465-D5DEBD456FF2}">
      <dgm:prSet/>
      <dgm:spPr/>
      <dgm:t>
        <a:bodyPr/>
        <a:lstStyle/>
        <a:p>
          <a:endParaRPr lang="fr-CA"/>
        </a:p>
      </dgm:t>
    </dgm:pt>
    <dgm:pt modelId="{C88AA31F-1AE3-9048-B95D-90B578A0F985}" type="sibTrans" cxnId="{79B075FC-A5EE-3049-8465-D5DEBD456FF2}">
      <dgm:prSet/>
      <dgm:spPr/>
      <dgm:t>
        <a:bodyPr/>
        <a:lstStyle/>
        <a:p>
          <a:endParaRPr lang="fr-CA"/>
        </a:p>
      </dgm:t>
    </dgm:pt>
    <dgm:pt modelId="{929A0808-77D3-6C4D-81DD-5FC302B6B10C}">
      <dgm:prSet phldrT="[Texte]"/>
      <dgm:spPr/>
      <dgm:t>
        <a:bodyPr/>
        <a:lstStyle/>
        <a:p>
          <a:r>
            <a:rPr lang="fr-CA" dirty="0"/>
            <a:t>8 articles déjà présents dans le première recherche</a:t>
          </a:r>
        </a:p>
      </dgm:t>
    </dgm:pt>
    <dgm:pt modelId="{4D45E1C3-9197-8645-8518-91D169CF5BA7}" type="parTrans" cxnId="{8C6FDCCB-A789-9549-81E0-D33BAAB8A032}">
      <dgm:prSet/>
      <dgm:spPr/>
      <dgm:t>
        <a:bodyPr/>
        <a:lstStyle/>
        <a:p>
          <a:endParaRPr lang="fr-CA"/>
        </a:p>
      </dgm:t>
    </dgm:pt>
    <dgm:pt modelId="{07FC470A-99C5-304B-930B-6899E6AE05B2}" type="sibTrans" cxnId="{8C6FDCCB-A789-9549-81E0-D33BAAB8A032}">
      <dgm:prSet/>
      <dgm:spPr/>
      <dgm:t>
        <a:bodyPr/>
        <a:lstStyle/>
        <a:p>
          <a:endParaRPr lang="fr-CA"/>
        </a:p>
      </dgm:t>
    </dgm:pt>
    <dgm:pt modelId="{A0551C03-A346-4543-BB31-3D6BAA0FFE01}">
      <dgm:prSet phldrT="[Texte]"/>
      <dgm:spPr/>
      <dgm:t>
        <a:bodyPr/>
        <a:lstStyle/>
        <a:p>
          <a:r>
            <a:rPr lang="fr-CA" dirty="0"/>
            <a:t>0 résultat</a:t>
          </a:r>
        </a:p>
      </dgm:t>
    </dgm:pt>
    <dgm:pt modelId="{FDF38A37-A592-F742-808A-9BC1E6C84DE0}" type="parTrans" cxnId="{0332E902-B207-F741-AF86-31EF683A1C9D}">
      <dgm:prSet/>
      <dgm:spPr/>
      <dgm:t>
        <a:bodyPr/>
        <a:lstStyle/>
        <a:p>
          <a:endParaRPr lang="fr-CA"/>
        </a:p>
      </dgm:t>
    </dgm:pt>
    <dgm:pt modelId="{C55D1F78-664C-E74B-9B0C-9BA05190B44C}" type="sibTrans" cxnId="{0332E902-B207-F741-AF86-31EF683A1C9D}">
      <dgm:prSet/>
      <dgm:spPr/>
      <dgm:t>
        <a:bodyPr/>
        <a:lstStyle/>
        <a:p>
          <a:endParaRPr lang="fr-CA"/>
        </a:p>
      </dgm:t>
    </dgm:pt>
    <dgm:pt modelId="{A4CB3018-2B1E-A148-9734-65B7433B5FC7}">
      <dgm:prSet phldrT="[Texte]" custT="1"/>
      <dgm:spPr/>
      <dgm:t>
        <a:bodyPr/>
        <a:lstStyle/>
        <a:p>
          <a:r>
            <a:rPr lang="fr-CA" sz="1200" dirty="0"/>
            <a:t>1 article traitait de pédiatrie</a:t>
          </a:r>
        </a:p>
      </dgm:t>
    </dgm:pt>
    <dgm:pt modelId="{7DC955A2-B999-764C-B904-B5C947A8D730}" type="parTrans" cxnId="{D0CC64B0-BA6B-2D4C-8EF8-5E8D9C5C7B8E}">
      <dgm:prSet/>
      <dgm:spPr/>
      <dgm:t>
        <a:bodyPr/>
        <a:lstStyle/>
        <a:p>
          <a:endParaRPr lang="fr-CA"/>
        </a:p>
      </dgm:t>
    </dgm:pt>
    <dgm:pt modelId="{0F6175DA-754C-714E-B72F-3C58137A8DD7}" type="sibTrans" cxnId="{D0CC64B0-BA6B-2D4C-8EF8-5E8D9C5C7B8E}">
      <dgm:prSet/>
      <dgm:spPr/>
      <dgm:t>
        <a:bodyPr/>
        <a:lstStyle/>
        <a:p>
          <a:endParaRPr lang="fr-CA"/>
        </a:p>
      </dgm:t>
    </dgm:pt>
    <dgm:pt modelId="{4E17D042-194C-4744-AE08-AAFD87D9606A}">
      <dgm:prSet phldrT="[Texte]" custT="1"/>
      <dgm:spPr/>
      <dgm:t>
        <a:bodyPr/>
        <a:lstStyle/>
        <a:p>
          <a:r>
            <a:rPr lang="fr-CA" sz="1200" dirty="0"/>
            <a:t> 1 article traitait de patients pré-op</a:t>
          </a:r>
        </a:p>
      </dgm:t>
    </dgm:pt>
    <dgm:pt modelId="{AEF51BCD-D12F-C241-9469-D4A2BF2DB3C6}" type="parTrans" cxnId="{FB23C738-93BA-064F-AED2-B5F0BF3D6619}">
      <dgm:prSet/>
      <dgm:spPr/>
      <dgm:t>
        <a:bodyPr/>
        <a:lstStyle/>
        <a:p>
          <a:endParaRPr lang="fr-CA"/>
        </a:p>
      </dgm:t>
    </dgm:pt>
    <dgm:pt modelId="{E768F60C-3C7B-F740-965C-3915DA5A359D}" type="sibTrans" cxnId="{FB23C738-93BA-064F-AED2-B5F0BF3D6619}">
      <dgm:prSet/>
      <dgm:spPr/>
      <dgm:t>
        <a:bodyPr/>
        <a:lstStyle/>
        <a:p>
          <a:endParaRPr lang="fr-CA"/>
        </a:p>
      </dgm:t>
    </dgm:pt>
    <dgm:pt modelId="{2A008F9B-333C-D645-A222-AB303C83CB5F}">
      <dgm:prSet phldrT="[Texte]"/>
      <dgm:spPr/>
      <dgm:t>
        <a:bodyPr/>
        <a:lstStyle/>
        <a:p>
          <a:endParaRPr lang="fr-CA" sz="1000" dirty="0"/>
        </a:p>
      </dgm:t>
    </dgm:pt>
    <dgm:pt modelId="{5F5C44FE-CC7E-4441-9A38-534FDB11C5B3}" type="parTrans" cxnId="{88C2C464-A82C-0B4E-81E7-36E7D0E1D540}">
      <dgm:prSet/>
      <dgm:spPr/>
      <dgm:t>
        <a:bodyPr/>
        <a:lstStyle/>
        <a:p>
          <a:endParaRPr lang="fr-CA"/>
        </a:p>
      </dgm:t>
    </dgm:pt>
    <dgm:pt modelId="{F1D52C94-8999-1D4A-9226-F43B72389D41}" type="sibTrans" cxnId="{88C2C464-A82C-0B4E-81E7-36E7D0E1D540}">
      <dgm:prSet/>
      <dgm:spPr/>
      <dgm:t>
        <a:bodyPr/>
        <a:lstStyle/>
        <a:p>
          <a:endParaRPr lang="fr-CA"/>
        </a:p>
      </dgm:t>
    </dgm:pt>
    <dgm:pt modelId="{6C262826-2E34-9E4F-84CB-1AED2CC2824E}">
      <dgm:prSet phldrT="[Texte]" custT="1"/>
      <dgm:spPr/>
      <dgm:t>
        <a:bodyPr/>
        <a:lstStyle/>
        <a:p>
          <a:r>
            <a:rPr lang="fr-CA" sz="1200" dirty="0"/>
            <a:t> Méta-analyse rejetée car celle sélectionnée était de meilleure qualité</a:t>
          </a:r>
        </a:p>
      </dgm:t>
    </dgm:pt>
    <dgm:pt modelId="{57787F1D-C9F0-9246-BEC6-CA8BBE4F19F0}" type="parTrans" cxnId="{462F8DB2-9D1A-B347-8883-AF765A808BDF}">
      <dgm:prSet/>
      <dgm:spPr/>
      <dgm:t>
        <a:bodyPr/>
        <a:lstStyle/>
        <a:p>
          <a:endParaRPr lang="fr-CA"/>
        </a:p>
      </dgm:t>
    </dgm:pt>
    <dgm:pt modelId="{196F88A9-5C36-244E-BB73-476E8EAE6EDD}" type="sibTrans" cxnId="{462F8DB2-9D1A-B347-8883-AF765A808BDF}">
      <dgm:prSet/>
      <dgm:spPr/>
      <dgm:t>
        <a:bodyPr/>
        <a:lstStyle/>
        <a:p>
          <a:endParaRPr lang="fr-CA"/>
        </a:p>
      </dgm:t>
    </dgm:pt>
    <dgm:pt modelId="{0CBEAAB0-50DF-DE41-AD5E-8D9E5F4C1813}" type="pres">
      <dgm:prSet presAssocID="{80F4FF8B-C11B-694C-9FAE-5C8CBD0263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B0062DF-2704-664A-B2B3-EA08AC3C08F0}" type="pres">
      <dgm:prSet presAssocID="{37E5C4BD-C945-2E46-92EA-271C8F432C4C}" presName="circle1" presStyleLbl="node1" presStyleIdx="0" presStyleCnt="3"/>
      <dgm:spPr/>
    </dgm:pt>
    <dgm:pt modelId="{D1CFF04D-4183-ED4D-82C6-4625FBF4DB62}" type="pres">
      <dgm:prSet presAssocID="{37E5C4BD-C945-2E46-92EA-271C8F432C4C}" presName="space" presStyleCnt="0"/>
      <dgm:spPr/>
    </dgm:pt>
    <dgm:pt modelId="{A217878A-33A5-9F4A-B412-1273654541FF}" type="pres">
      <dgm:prSet presAssocID="{37E5C4BD-C945-2E46-92EA-271C8F432C4C}" presName="rect1" presStyleLbl="alignAcc1" presStyleIdx="0" presStyleCnt="3" custLinFactNeighborY="327"/>
      <dgm:spPr/>
    </dgm:pt>
    <dgm:pt modelId="{C00527A6-AC3C-464F-8E4C-A98448A2B3DD}" type="pres">
      <dgm:prSet presAssocID="{2DA6B88D-C08C-2141-B923-EE09CB563E41}" presName="vertSpace2" presStyleLbl="node1" presStyleIdx="0" presStyleCnt="3"/>
      <dgm:spPr/>
    </dgm:pt>
    <dgm:pt modelId="{E7B59B24-E70E-3641-AA07-A725B100D803}" type="pres">
      <dgm:prSet presAssocID="{2DA6B88D-C08C-2141-B923-EE09CB563E41}" presName="circle2" presStyleLbl="node1" presStyleIdx="1" presStyleCnt="3"/>
      <dgm:spPr/>
    </dgm:pt>
    <dgm:pt modelId="{B3B8455B-EA8A-AB43-B59E-7C91891C5104}" type="pres">
      <dgm:prSet presAssocID="{2DA6B88D-C08C-2141-B923-EE09CB563E41}" presName="rect2" presStyleLbl="alignAcc1" presStyleIdx="1" presStyleCnt="3"/>
      <dgm:spPr/>
    </dgm:pt>
    <dgm:pt modelId="{30154BF8-82A6-9640-BC2F-45149133B434}" type="pres">
      <dgm:prSet presAssocID="{A0551C03-A346-4543-BB31-3D6BAA0FFE01}" presName="vertSpace3" presStyleLbl="node1" presStyleIdx="1" presStyleCnt="3"/>
      <dgm:spPr/>
    </dgm:pt>
    <dgm:pt modelId="{F60E541E-8466-0041-BD50-3F90F3E08B31}" type="pres">
      <dgm:prSet presAssocID="{A0551C03-A346-4543-BB31-3D6BAA0FFE01}" presName="circle3" presStyleLbl="node1" presStyleIdx="2" presStyleCnt="3"/>
      <dgm:spPr/>
    </dgm:pt>
    <dgm:pt modelId="{B1442065-259D-BE41-AB43-A734B0C66BE8}" type="pres">
      <dgm:prSet presAssocID="{A0551C03-A346-4543-BB31-3D6BAA0FFE01}" presName="rect3" presStyleLbl="alignAcc1" presStyleIdx="2" presStyleCnt="3"/>
      <dgm:spPr/>
    </dgm:pt>
    <dgm:pt modelId="{07392008-A821-B047-912B-70506263C20D}" type="pres">
      <dgm:prSet presAssocID="{37E5C4BD-C945-2E46-92EA-271C8F432C4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B9427A2-EBB6-E243-9295-C6D25403820A}" type="pres">
      <dgm:prSet presAssocID="{37E5C4BD-C945-2E46-92EA-271C8F432C4C}" presName="rect1ChTx" presStyleLbl="alignAcc1" presStyleIdx="2" presStyleCnt="3">
        <dgm:presLayoutVars>
          <dgm:bulletEnabled val="1"/>
        </dgm:presLayoutVars>
      </dgm:prSet>
      <dgm:spPr/>
    </dgm:pt>
    <dgm:pt modelId="{955A6D5E-0AD1-1541-8D35-589DF3A1B4F8}" type="pres">
      <dgm:prSet presAssocID="{2DA6B88D-C08C-2141-B923-EE09CB563E4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C9DD45A-5A81-6440-BF34-4814702366A1}" type="pres">
      <dgm:prSet presAssocID="{2DA6B88D-C08C-2141-B923-EE09CB563E41}" presName="rect2ChTx" presStyleLbl="alignAcc1" presStyleIdx="2" presStyleCnt="3">
        <dgm:presLayoutVars>
          <dgm:bulletEnabled val="1"/>
        </dgm:presLayoutVars>
      </dgm:prSet>
      <dgm:spPr/>
    </dgm:pt>
    <dgm:pt modelId="{60D9C75A-1ECB-1E4D-81ED-897200AB4DF2}" type="pres">
      <dgm:prSet presAssocID="{A0551C03-A346-4543-BB31-3D6BAA0FFE0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F481499-3185-B446-B757-F2CCD763380D}" type="pres">
      <dgm:prSet presAssocID="{A0551C03-A346-4543-BB31-3D6BAA0FFE01}" presName="rect3ChTx" presStyleLbl="alignAcc1" presStyleIdx="2" presStyleCnt="3" custLinFactNeighborX="3417" custLinFactNeighborY="9446">
        <dgm:presLayoutVars>
          <dgm:bulletEnabled val="1"/>
        </dgm:presLayoutVars>
      </dgm:prSet>
      <dgm:spPr/>
    </dgm:pt>
  </dgm:ptLst>
  <dgm:cxnLst>
    <dgm:cxn modelId="{0332E902-B207-F741-AF86-31EF683A1C9D}" srcId="{80F4FF8B-C11B-694C-9FAE-5C8CBD026307}" destId="{A0551C03-A346-4543-BB31-3D6BAA0FFE01}" srcOrd="2" destOrd="0" parTransId="{FDF38A37-A592-F742-808A-9BC1E6C84DE0}" sibTransId="{C55D1F78-664C-E74B-9B0C-9BA05190B44C}"/>
    <dgm:cxn modelId="{1E47470C-B3EB-0C4D-B029-E8288F059055}" type="presOf" srcId="{2DA6B88D-C08C-2141-B923-EE09CB563E41}" destId="{955A6D5E-0AD1-1541-8D35-589DF3A1B4F8}" srcOrd="1" destOrd="0" presId="urn:microsoft.com/office/officeart/2005/8/layout/target3"/>
    <dgm:cxn modelId="{D86C1223-1417-CE43-A854-9CA66401CB1C}" srcId="{37E5C4BD-C945-2E46-92EA-271C8F432C4C}" destId="{0068E168-F5E7-B049-84AF-FD67822808FE}" srcOrd="0" destOrd="0" parTransId="{8E15DFB6-68FB-9A45-ABF1-58011AA9F621}" sibTransId="{D240C272-4712-E14E-9B90-97DE1FF83A55}"/>
    <dgm:cxn modelId="{FB23C738-93BA-064F-AED2-B5F0BF3D6619}" srcId="{A0551C03-A346-4543-BB31-3D6BAA0FFE01}" destId="{4E17D042-194C-4744-AE08-AAFD87D9606A}" srcOrd="1" destOrd="0" parTransId="{AEF51BCD-D12F-C241-9469-D4A2BF2DB3C6}" sibTransId="{E768F60C-3C7B-F740-965C-3915DA5A359D}"/>
    <dgm:cxn modelId="{8234583E-57C2-9A41-B636-B611B8429C19}" type="presOf" srcId="{A0551C03-A346-4543-BB31-3D6BAA0FFE01}" destId="{B1442065-259D-BE41-AB43-A734B0C66BE8}" srcOrd="0" destOrd="0" presId="urn:microsoft.com/office/officeart/2005/8/layout/target3"/>
    <dgm:cxn modelId="{1C94AE40-BD22-C340-8BFE-119ED9474308}" type="presOf" srcId="{37E5C4BD-C945-2E46-92EA-271C8F432C4C}" destId="{A217878A-33A5-9F4A-B412-1273654541FF}" srcOrd="0" destOrd="0" presId="urn:microsoft.com/office/officeart/2005/8/layout/target3"/>
    <dgm:cxn modelId="{71BBD94A-A854-6B4F-9891-126D8D9B7E8D}" type="presOf" srcId="{A4CB3018-2B1E-A148-9734-65B7433B5FC7}" destId="{FF481499-3185-B446-B757-F2CCD763380D}" srcOrd="0" destOrd="0" presId="urn:microsoft.com/office/officeart/2005/8/layout/target3"/>
    <dgm:cxn modelId="{EAFD1C64-5743-964D-B364-A719E5E25A70}" type="presOf" srcId="{0068E168-F5E7-B049-84AF-FD67822808FE}" destId="{EB9427A2-EBB6-E243-9295-C6D25403820A}" srcOrd="0" destOrd="0" presId="urn:microsoft.com/office/officeart/2005/8/layout/target3"/>
    <dgm:cxn modelId="{88C2C464-A82C-0B4E-81E7-36E7D0E1D540}" srcId="{A0551C03-A346-4543-BB31-3D6BAA0FFE01}" destId="{2A008F9B-333C-D645-A222-AB303C83CB5F}" srcOrd="3" destOrd="0" parTransId="{5F5C44FE-CC7E-4441-9A38-534FDB11C5B3}" sibTransId="{F1D52C94-8999-1D4A-9226-F43B72389D41}"/>
    <dgm:cxn modelId="{68E2A88B-532F-DE4C-9233-6AAAA0492100}" type="presOf" srcId="{4E17D042-194C-4744-AE08-AAFD87D9606A}" destId="{FF481499-3185-B446-B757-F2CCD763380D}" srcOrd="0" destOrd="1" presId="urn:microsoft.com/office/officeart/2005/8/layout/target3"/>
    <dgm:cxn modelId="{1E78C096-6485-5542-A874-2D30C49666F7}" type="presOf" srcId="{A0551C03-A346-4543-BB31-3D6BAA0FFE01}" destId="{60D9C75A-1ECB-1E4D-81ED-897200AB4DF2}" srcOrd="1" destOrd="0" presId="urn:microsoft.com/office/officeart/2005/8/layout/target3"/>
    <dgm:cxn modelId="{249D3399-88F3-4442-ACD0-1960149A7F25}" type="presOf" srcId="{6C262826-2E34-9E4F-84CB-1AED2CC2824E}" destId="{FF481499-3185-B446-B757-F2CCD763380D}" srcOrd="0" destOrd="2" presId="urn:microsoft.com/office/officeart/2005/8/layout/target3"/>
    <dgm:cxn modelId="{9A8BEB9C-B74C-FC4D-AAB4-730ECDA1B7F4}" type="presOf" srcId="{37E5C4BD-C945-2E46-92EA-271C8F432C4C}" destId="{07392008-A821-B047-912B-70506263C20D}" srcOrd="1" destOrd="0" presId="urn:microsoft.com/office/officeart/2005/8/layout/target3"/>
    <dgm:cxn modelId="{19147CA5-79F5-674C-90AA-6E8EDCB2026A}" type="presOf" srcId="{2A008F9B-333C-D645-A222-AB303C83CB5F}" destId="{FF481499-3185-B446-B757-F2CCD763380D}" srcOrd="0" destOrd="3" presId="urn:microsoft.com/office/officeart/2005/8/layout/target3"/>
    <dgm:cxn modelId="{F24E48A7-4068-A44A-AD03-B1EDA2BF4504}" srcId="{37E5C4BD-C945-2E46-92EA-271C8F432C4C}" destId="{C167CE56-48E9-BC43-B191-6EDAAF4A58FD}" srcOrd="1" destOrd="0" parTransId="{D932B0EE-BE31-8E4E-90B6-59A306B0F105}" sibTransId="{97381C33-572B-BD4F-8EBD-311AD0F71731}"/>
    <dgm:cxn modelId="{2270B4AC-1C8B-5843-92DF-8CF166BFDE54}" srcId="{80F4FF8B-C11B-694C-9FAE-5C8CBD026307}" destId="{37E5C4BD-C945-2E46-92EA-271C8F432C4C}" srcOrd="0" destOrd="0" parTransId="{90001EA2-E74F-3247-99B7-9E9FA362A75A}" sibTransId="{3EF1CE69-8B8E-CE4C-990A-ABFC917F111F}"/>
    <dgm:cxn modelId="{F97727AF-DE2D-B441-8E06-4B15C6074BD0}" type="presOf" srcId="{929A0808-77D3-6C4D-81DD-5FC302B6B10C}" destId="{CC9DD45A-5A81-6440-BF34-4814702366A1}" srcOrd="0" destOrd="0" presId="urn:microsoft.com/office/officeart/2005/8/layout/target3"/>
    <dgm:cxn modelId="{D0CC64B0-BA6B-2D4C-8EF8-5E8D9C5C7B8E}" srcId="{A0551C03-A346-4543-BB31-3D6BAA0FFE01}" destId="{A4CB3018-2B1E-A148-9734-65B7433B5FC7}" srcOrd="0" destOrd="0" parTransId="{7DC955A2-B999-764C-B904-B5C947A8D730}" sibTransId="{0F6175DA-754C-714E-B72F-3C58137A8DD7}"/>
    <dgm:cxn modelId="{462F8DB2-9D1A-B347-8883-AF765A808BDF}" srcId="{A0551C03-A346-4543-BB31-3D6BAA0FFE01}" destId="{6C262826-2E34-9E4F-84CB-1AED2CC2824E}" srcOrd="2" destOrd="0" parTransId="{57787F1D-C9F0-9246-BEC6-CA8BBE4F19F0}" sibTransId="{196F88A9-5C36-244E-BB73-476E8EAE6EDD}"/>
    <dgm:cxn modelId="{E62C7CB4-86A3-244E-917C-58837AA7352F}" type="presOf" srcId="{80F4FF8B-C11B-694C-9FAE-5C8CBD026307}" destId="{0CBEAAB0-50DF-DE41-AD5E-8D9E5F4C1813}" srcOrd="0" destOrd="0" presId="urn:microsoft.com/office/officeart/2005/8/layout/target3"/>
    <dgm:cxn modelId="{8C6FDCCB-A789-9549-81E0-D33BAAB8A032}" srcId="{2DA6B88D-C08C-2141-B923-EE09CB563E41}" destId="{929A0808-77D3-6C4D-81DD-5FC302B6B10C}" srcOrd="0" destOrd="0" parTransId="{4D45E1C3-9197-8645-8518-91D169CF5BA7}" sibTransId="{07FC470A-99C5-304B-930B-6899E6AE05B2}"/>
    <dgm:cxn modelId="{D08E1AD5-AD1A-984B-A9F2-20F5CC449A62}" type="presOf" srcId="{C167CE56-48E9-BC43-B191-6EDAAF4A58FD}" destId="{EB9427A2-EBB6-E243-9295-C6D25403820A}" srcOrd="0" destOrd="1" presId="urn:microsoft.com/office/officeart/2005/8/layout/target3"/>
    <dgm:cxn modelId="{417AE3DC-9471-504E-8290-B65F77156E71}" type="presOf" srcId="{2DA6B88D-C08C-2141-B923-EE09CB563E41}" destId="{B3B8455B-EA8A-AB43-B59E-7C91891C5104}" srcOrd="0" destOrd="0" presId="urn:microsoft.com/office/officeart/2005/8/layout/target3"/>
    <dgm:cxn modelId="{79B075FC-A5EE-3049-8465-D5DEBD456FF2}" srcId="{80F4FF8B-C11B-694C-9FAE-5C8CBD026307}" destId="{2DA6B88D-C08C-2141-B923-EE09CB563E41}" srcOrd="1" destOrd="0" parTransId="{F21CF7FD-E7D2-CD41-9167-396F1900FEAC}" sibTransId="{C88AA31F-1AE3-9048-B95D-90B578A0F985}"/>
    <dgm:cxn modelId="{37FB166F-E842-804C-BB5A-D2841D063BC1}" type="presParOf" srcId="{0CBEAAB0-50DF-DE41-AD5E-8D9E5F4C1813}" destId="{3B0062DF-2704-664A-B2B3-EA08AC3C08F0}" srcOrd="0" destOrd="0" presId="urn:microsoft.com/office/officeart/2005/8/layout/target3"/>
    <dgm:cxn modelId="{F83276B1-A65B-2F48-983F-508CFBB61CD6}" type="presParOf" srcId="{0CBEAAB0-50DF-DE41-AD5E-8D9E5F4C1813}" destId="{D1CFF04D-4183-ED4D-82C6-4625FBF4DB62}" srcOrd="1" destOrd="0" presId="urn:microsoft.com/office/officeart/2005/8/layout/target3"/>
    <dgm:cxn modelId="{96CCEA0C-1511-8947-B414-50B3D297004A}" type="presParOf" srcId="{0CBEAAB0-50DF-DE41-AD5E-8D9E5F4C1813}" destId="{A217878A-33A5-9F4A-B412-1273654541FF}" srcOrd="2" destOrd="0" presId="urn:microsoft.com/office/officeart/2005/8/layout/target3"/>
    <dgm:cxn modelId="{B03DB511-5F8C-6F46-A26B-BF5851AB44C8}" type="presParOf" srcId="{0CBEAAB0-50DF-DE41-AD5E-8D9E5F4C1813}" destId="{C00527A6-AC3C-464F-8E4C-A98448A2B3DD}" srcOrd="3" destOrd="0" presId="urn:microsoft.com/office/officeart/2005/8/layout/target3"/>
    <dgm:cxn modelId="{FAA047D0-580C-C749-BC41-2EBA280F5497}" type="presParOf" srcId="{0CBEAAB0-50DF-DE41-AD5E-8D9E5F4C1813}" destId="{E7B59B24-E70E-3641-AA07-A725B100D803}" srcOrd="4" destOrd="0" presId="urn:microsoft.com/office/officeart/2005/8/layout/target3"/>
    <dgm:cxn modelId="{D6A2AC7E-BE6B-0840-902D-B902E26AC4B3}" type="presParOf" srcId="{0CBEAAB0-50DF-DE41-AD5E-8D9E5F4C1813}" destId="{B3B8455B-EA8A-AB43-B59E-7C91891C5104}" srcOrd="5" destOrd="0" presId="urn:microsoft.com/office/officeart/2005/8/layout/target3"/>
    <dgm:cxn modelId="{F2EC4CC4-5C0A-F145-AD95-31C39DF36ED5}" type="presParOf" srcId="{0CBEAAB0-50DF-DE41-AD5E-8D9E5F4C1813}" destId="{30154BF8-82A6-9640-BC2F-45149133B434}" srcOrd="6" destOrd="0" presId="urn:microsoft.com/office/officeart/2005/8/layout/target3"/>
    <dgm:cxn modelId="{BF8889C1-8742-EC4D-9494-FDAB84FB8CE2}" type="presParOf" srcId="{0CBEAAB0-50DF-DE41-AD5E-8D9E5F4C1813}" destId="{F60E541E-8466-0041-BD50-3F90F3E08B31}" srcOrd="7" destOrd="0" presId="urn:microsoft.com/office/officeart/2005/8/layout/target3"/>
    <dgm:cxn modelId="{60F398A0-3DEB-2E49-BEFE-95D1C0EEBFF4}" type="presParOf" srcId="{0CBEAAB0-50DF-DE41-AD5E-8D9E5F4C1813}" destId="{B1442065-259D-BE41-AB43-A734B0C66BE8}" srcOrd="8" destOrd="0" presId="urn:microsoft.com/office/officeart/2005/8/layout/target3"/>
    <dgm:cxn modelId="{0141ED5F-5AC1-7541-901E-957F1812D6C5}" type="presParOf" srcId="{0CBEAAB0-50DF-DE41-AD5E-8D9E5F4C1813}" destId="{07392008-A821-B047-912B-70506263C20D}" srcOrd="9" destOrd="0" presId="urn:microsoft.com/office/officeart/2005/8/layout/target3"/>
    <dgm:cxn modelId="{49095EB2-0586-FF4D-BE5B-07ECD5822DC1}" type="presParOf" srcId="{0CBEAAB0-50DF-DE41-AD5E-8D9E5F4C1813}" destId="{EB9427A2-EBB6-E243-9295-C6D25403820A}" srcOrd="10" destOrd="0" presId="urn:microsoft.com/office/officeart/2005/8/layout/target3"/>
    <dgm:cxn modelId="{D378E797-F6D4-7E45-AB74-B6F43BDEEB5B}" type="presParOf" srcId="{0CBEAAB0-50DF-DE41-AD5E-8D9E5F4C1813}" destId="{955A6D5E-0AD1-1541-8D35-589DF3A1B4F8}" srcOrd="11" destOrd="0" presId="urn:microsoft.com/office/officeart/2005/8/layout/target3"/>
    <dgm:cxn modelId="{F1D61A01-DEBC-EA45-A535-572785895020}" type="presParOf" srcId="{0CBEAAB0-50DF-DE41-AD5E-8D9E5F4C1813}" destId="{CC9DD45A-5A81-6440-BF34-4814702366A1}" srcOrd="12" destOrd="0" presId="urn:microsoft.com/office/officeart/2005/8/layout/target3"/>
    <dgm:cxn modelId="{ED8D1CBC-DBAC-B048-A39C-E519D8811838}" type="presParOf" srcId="{0CBEAAB0-50DF-DE41-AD5E-8D9E5F4C1813}" destId="{60D9C75A-1ECB-1E4D-81ED-897200AB4DF2}" srcOrd="13" destOrd="0" presId="urn:microsoft.com/office/officeart/2005/8/layout/target3"/>
    <dgm:cxn modelId="{42838FB1-9286-3943-B518-B19A86E45EB9}" type="presParOf" srcId="{0CBEAAB0-50DF-DE41-AD5E-8D9E5F4C1813}" destId="{FF481499-3185-B446-B757-F2CCD763380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F4FF8B-C11B-694C-9FAE-5C8CBD026307}" type="doc">
      <dgm:prSet loTypeId="urn:microsoft.com/office/officeart/2005/8/layout/target3" loCatId="" qsTypeId="urn:microsoft.com/office/officeart/2005/8/quickstyle/simple3" qsCatId="simple" csTypeId="urn:microsoft.com/office/officeart/2005/8/colors/accent1_3" csCatId="accent1" phldr="1"/>
      <dgm:spPr/>
      <dgm:t>
        <a:bodyPr/>
        <a:lstStyle/>
        <a:p>
          <a:endParaRPr lang="fr-CA"/>
        </a:p>
      </dgm:t>
    </dgm:pt>
    <dgm:pt modelId="{37E5C4BD-C945-2E46-92EA-271C8F432C4C}">
      <dgm:prSet phldrT="[Texte]"/>
      <dgm:spPr/>
      <dgm:t>
        <a:bodyPr/>
        <a:lstStyle/>
        <a:p>
          <a:r>
            <a:rPr lang="fr-CA" dirty="0"/>
            <a:t>60 résultats évalués</a:t>
          </a:r>
        </a:p>
      </dgm:t>
    </dgm:pt>
    <dgm:pt modelId="{90001EA2-E74F-3247-99B7-9E9FA362A75A}" type="parTrans" cxnId="{2270B4AC-1C8B-5843-92DF-8CF166BFDE54}">
      <dgm:prSet/>
      <dgm:spPr/>
      <dgm:t>
        <a:bodyPr/>
        <a:lstStyle/>
        <a:p>
          <a:endParaRPr lang="fr-CA"/>
        </a:p>
      </dgm:t>
    </dgm:pt>
    <dgm:pt modelId="{3EF1CE69-8B8E-CE4C-990A-ABFC917F111F}" type="sibTrans" cxnId="{2270B4AC-1C8B-5843-92DF-8CF166BFDE54}">
      <dgm:prSet/>
      <dgm:spPr/>
      <dgm:t>
        <a:bodyPr/>
        <a:lstStyle/>
        <a:p>
          <a:endParaRPr lang="fr-CA"/>
        </a:p>
      </dgm:t>
    </dgm:pt>
    <dgm:pt modelId="{0068E168-F5E7-B049-84AF-FD67822808FE}">
      <dgm:prSet phldrT="[Texte]"/>
      <dgm:spPr/>
      <dgm:t>
        <a:bodyPr/>
        <a:lstStyle/>
        <a:p>
          <a:r>
            <a:rPr lang="fr-CA" b="1" dirty="0"/>
            <a:t>Filtres ; </a:t>
          </a:r>
          <a:r>
            <a:rPr lang="fr-CA" i="1" dirty="0"/>
            <a:t>2019 – aujourd’hui</a:t>
          </a:r>
          <a:endParaRPr lang="fr-CA" dirty="0"/>
        </a:p>
      </dgm:t>
    </dgm:pt>
    <dgm:pt modelId="{8E15DFB6-68FB-9A45-ABF1-58011AA9F621}" type="parTrans" cxnId="{D86C1223-1417-CE43-A854-9CA66401CB1C}">
      <dgm:prSet/>
      <dgm:spPr/>
      <dgm:t>
        <a:bodyPr/>
        <a:lstStyle/>
        <a:p>
          <a:endParaRPr lang="fr-CA"/>
        </a:p>
      </dgm:t>
    </dgm:pt>
    <dgm:pt modelId="{D240C272-4712-E14E-9B90-97DE1FF83A55}" type="sibTrans" cxnId="{D86C1223-1417-CE43-A854-9CA66401CB1C}">
      <dgm:prSet/>
      <dgm:spPr/>
      <dgm:t>
        <a:bodyPr/>
        <a:lstStyle/>
        <a:p>
          <a:endParaRPr lang="fr-CA"/>
        </a:p>
      </dgm:t>
    </dgm:pt>
    <dgm:pt modelId="{C167CE56-48E9-BC43-B191-6EDAAF4A58FD}">
      <dgm:prSet phldrT="[Texte]"/>
      <dgm:spPr/>
      <dgm:t>
        <a:bodyPr/>
        <a:lstStyle/>
        <a:p>
          <a:r>
            <a:rPr lang="fr-CA" b="1" dirty="0"/>
            <a:t>Termes </a:t>
          </a:r>
          <a:r>
            <a:rPr lang="fr-CA" dirty="0"/>
            <a:t>; </a:t>
          </a:r>
          <a:r>
            <a:rPr lang="fr-CA" i="1" dirty="0" err="1"/>
            <a:t>cardiac</a:t>
          </a:r>
          <a:r>
            <a:rPr lang="fr-CA" i="1" dirty="0"/>
            <a:t> </a:t>
          </a:r>
          <a:r>
            <a:rPr lang="fr-CA" i="1" dirty="0" err="1"/>
            <a:t>surgical</a:t>
          </a:r>
          <a:r>
            <a:rPr lang="fr-CA" i="1" dirty="0"/>
            <a:t> </a:t>
          </a:r>
          <a:r>
            <a:rPr lang="fr-CA" i="1" dirty="0" err="1"/>
            <a:t>procedure</a:t>
          </a:r>
          <a:r>
            <a:rPr lang="fr-CA" i="1" dirty="0"/>
            <a:t> music </a:t>
          </a:r>
          <a:r>
            <a:rPr lang="fr-CA" i="1" dirty="0" err="1"/>
            <a:t>therapy</a:t>
          </a:r>
          <a:r>
            <a:rPr lang="fr-CA" i="1" dirty="0"/>
            <a:t> </a:t>
          </a:r>
          <a:r>
            <a:rPr lang="fr-CA" i="1" dirty="0" err="1"/>
            <a:t>anxiety</a:t>
          </a:r>
          <a:r>
            <a:rPr lang="fr-CA" i="1" dirty="0"/>
            <a:t> </a:t>
          </a:r>
          <a:endParaRPr lang="fr-CA" dirty="0"/>
        </a:p>
      </dgm:t>
    </dgm:pt>
    <dgm:pt modelId="{D932B0EE-BE31-8E4E-90B6-59A306B0F105}" type="parTrans" cxnId="{F24E48A7-4068-A44A-AD03-B1EDA2BF4504}">
      <dgm:prSet/>
      <dgm:spPr/>
      <dgm:t>
        <a:bodyPr/>
        <a:lstStyle/>
        <a:p>
          <a:endParaRPr lang="fr-CA"/>
        </a:p>
      </dgm:t>
    </dgm:pt>
    <dgm:pt modelId="{97381C33-572B-BD4F-8EBD-311AD0F71731}" type="sibTrans" cxnId="{F24E48A7-4068-A44A-AD03-B1EDA2BF4504}">
      <dgm:prSet/>
      <dgm:spPr/>
      <dgm:t>
        <a:bodyPr/>
        <a:lstStyle/>
        <a:p>
          <a:endParaRPr lang="fr-CA"/>
        </a:p>
      </dgm:t>
    </dgm:pt>
    <dgm:pt modelId="{2DA6B88D-C08C-2141-B923-EE09CB563E41}">
      <dgm:prSet phldrT="[Texte]"/>
      <dgm:spPr/>
      <dgm:t>
        <a:bodyPr/>
        <a:lstStyle/>
        <a:p>
          <a:r>
            <a:rPr lang="fr-CA" dirty="0"/>
            <a:t>2 résultats</a:t>
          </a:r>
        </a:p>
      </dgm:t>
    </dgm:pt>
    <dgm:pt modelId="{F21CF7FD-E7D2-CD41-9167-396F1900FEAC}" type="parTrans" cxnId="{79B075FC-A5EE-3049-8465-D5DEBD456FF2}">
      <dgm:prSet/>
      <dgm:spPr/>
      <dgm:t>
        <a:bodyPr/>
        <a:lstStyle/>
        <a:p>
          <a:endParaRPr lang="fr-CA"/>
        </a:p>
      </dgm:t>
    </dgm:pt>
    <dgm:pt modelId="{C88AA31F-1AE3-9048-B95D-90B578A0F985}" type="sibTrans" cxnId="{79B075FC-A5EE-3049-8465-D5DEBD456FF2}">
      <dgm:prSet/>
      <dgm:spPr/>
      <dgm:t>
        <a:bodyPr/>
        <a:lstStyle/>
        <a:p>
          <a:endParaRPr lang="fr-CA"/>
        </a:p>
      </dgm:t>
    </dgm:pt>
    <dgm:pt modelId="{929A0808-77D3-6C4D-81DD-5FC302B6B10C}">
      <dgm:prSet phldrT="[Texte]"/>
      <dgm:spPr/>
      <dgm:t>
        <a:bodyPr/>
        <a:lstStyle/>
        <a:p>
          <a:r>
            <a:rPr lang="fr-CA" dirty="0"/>
            <a:t>Retenus sur la base du titre</a:t>
          </a:r>
        </a:p>
      </dgm:t>
    </dgm:pt>
    <dgm:pt modelId="{4D45E1C3-9197-8645-8518-91D169CF5BA7}" type="parTrans" cxnId="{8C6FDCCB-A789-9549-81E0-D33BAAB8A032}">
      <dgm:prSet/>
      <dgm:spPr/>
      <dgm:t>
        <a:bodyPr/>
        <a:lstStyle/>
        <a:p>
          <a:endParaRPr lang="fr-CA"/>
        </a:p>
      </dgm:t>
    </dgm:pt>
    <dgm:pt modelId="{07FC470A-99C5-304B-930B-6899E6AE05B2}" type="sibTrans" cxnId="{8C6FDCCB-A789-9549-81E0-D33BAAB8A032}">
      <dgm:prSet/>
      <dgm:spPr/>
      <dgm:t>
        <a:bodyPr/>
        <a:lstStyle/>
        <a:p>
          <a:endParaRPr lang="fr-CA"/>
        </a:p>
      </dgm:t>
    </dgm:pt>
    <dgm:pt modelId="{A0551C03-A346-4543-BB31-3D6BAA0FFE01}">
      <dgm:prSet phldrT="[Texte]"/>
      <dgm:spPr/>
      <dgm:t>
        <a:bodyPr/>
        <a:lstStyle/>
        <a:p>
          <a:r>
            <a:rPr lang="fr-CA" dirty="0"/>
            <a:t>0 résultat</a:t>
          </a:r>
        </a:p>
      </dgm:t>
    </dgm:pt>
    <dgm:pt modelId="{FDF38A37-A592-F742-808A-9BC1E6C84DE0}" type="parTrans" cxnId="{0332E902-B207-F741-AF86-31EF683A1C9D}">
      <dgm:prSet/>
      <dgm:spPr/>
      <dgm:t>
        <a:bodyPr/>
        <a:lstStyle/>
        <a:p>
          <a:endParaRPr lang="fr-CA"/>
        </a:p>
      </dgm:t>
    </dgm:pt>
    <dgm:pt modelId="{C55D1F78-664C-E74B-9B0C-9BA05190B44C}" type="sibTrans" cxnId="{0332E902-B207-F741-AF86-31EF683A1C9D}">
      <dgm:prSet/>
      <dgm:spPr/>
      <dgm:t>
        <a:bodyPr/>
        <a:lstStyle/>
        <a:p>
          <a:endParaRPr lang="fr-CA"/>
        </a:p>
      </dgm:t>
    </dgm:pt>
    <dgm:pt modelId="{A4CB3018-2B1E-A148-9734-65B7433B5FC7}">
      <dgm:prSet phldrT="[Texte]" custT="1"/>
      <dgm:spPr/>
      <dgm:t>
        <a:bodyPr/>
        <a:lstStyle/>
        <a:p>
          <a:r>
            <a:rPr lang="fr-CA" sz="1200" dirty="0"/>
            <a:t>1 article déjà sélectionné</a:t>
          </a:r>
        </a:p>
      </dgm:t>
    </dgm:pt>
    <dgm:pt modelId="{7DC955A2-B999-764C-B904-B5C947A8D730}" type="parTrans" cxnId="{D0CC64B0-BA6B-2D4C-8EF8-5E8D9C5C7B8E}">
      <dgm:prSet/>
      <dgm:spPr/>
      <dgm:t>
        <a:bodyPr/>
        <a:lstStyle/>
        <a:p>
          <a:endParaRPr lang="fr-CA"/>
        </a:p>
      </dgm:t>
    </dgm:pt>
    <dgm:pt modelId="{0F6175DA-754C-714E-B72F-3C58137A8DD7}" type="sibTrans" cxnId="{D0CC64B0-BA6B-2D4C-8EF8-5E8D9C5C7B8E}">
      <dgm:prSet/>
      <dgm:spPr/>
      <dgm:t>
        <a:bodyPr/>
        <a:lstStyle/>
        <a:p>
          <a:endParaRPr lang="fr-CA"/>
        </a:p>
      </dgm:t>
    </dgm:pt>
    <dgm:pt modelId="{6C262826-2E34-9E4F-84CB-1AED2CC2824E}">
      <dgm:prSet phldrT="[Texte]" custT="1"/>
      <dgm:spPr/>
      <dgm:t>
        <a:bodyPr/>
        <a:lstStyle/>
        <a:p>
          <a:r>
            <a:rPr lang="fr-CA" sz="1200" dirty="0"/>
            <a:t>1 revue systématique rejetée car celle sélectionnée était plus spécifique au sujet</a:t>
          </a:r>
        </a:p>
      </dgm:t>
    </dgm:pt>
    <dgm:pt modelId="{57787F1D-C9F0-9246-BEC6-CA8BBE4F19F0}" type="parTrans" cxnId="{462F8DB2-9D1A-B347-8883-AF765A808BDF}">
      <dgm:prSet/>
      <dgm:spPr/>
      <dgm:t>
        <a:bodyPr/>
        <a:lstStyle/>
        <a:p>
          <a:endParaRPr lang="fr-CA"/>
        </a:p>
      </dgm:t>
    </dgm:pt>
    <dgm:pt modelId="{196F88A9-5C36-244E-BB73-476E8EAE6EDD}" type="sibTrans" cxnId="{462F8DB2-9D1A-B347-8883-AF765A808BDF}">
      <dgm:prSet/>
      <dgm:spPr/>
      <dgm:t>
        <a:bodyPr/>
        <a:lstStyle/>
        <a:p>
          <a:endParaRPr lang="fr-CA"/>
        </a:p>
      </dgm:t>
    </dgm:pt>
    <dgm:pt modelId="{0CBEAAB0-50DF-DE41-AD5E-8D9E5F4C1813}" type="pres">
      <dgm:prSet presAssocID="{80F4FF8B-C11B-694C-9FAE-5C8CBD02630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3B0062DF-2704-664A-B2B3-EA08AC3C08F0}" type="pres">
      <dgm:prSet presAssocID="{37E5C4BD-C945-2E46-92EA-271C8F432C4C}" presName="circle1" presStyleLbl="node1" presStyleIdx="0" presStyleCnt="3"/>
      <dgm:spPr/>
    </dgm:pt>
    <dgm:pt modelId="{D1CFF04D-4183-ED4D-82C6-4625FBF4DB62}" type="pres">
      <dgm:prSet presAssocID="{37E5C4BD-C945-2E46-92EA-271C8F432C4C}" presName="space" presStyleCnt="0"/>
      <dgm:spPr/>
    </dgm:pt>
    <dgm:pt modelId="{A217878A-33A5-9F4A-B412-1273654541FF}" type="pres">
      <dgm:prSet presAssocID="{37E5C4BD-C945-2E46-92EA-271C8F432C4C}" presName="rect1" presStyleLbl="alignAcc1" presStyleIdx="0" presStyleCnt="3" custLinFactNeighborY="327"/>
      <dgm:spPr/>
    </dgm:pt>
    <dgm:pt modelId="{C00527A6-AC3C-464F-8E4C-A98448A2B3DD}" type="pres">
      <dgm:prSet presAssocID="{2DA6B88D-C08C-2141-B923-EE09CB563E41}" presName="vertSpace2" presStyleLbl="node1" presStyleIdx="0" presStyleCnt="3"/>
      <dgm:spPr/>
    </dgm:pt>
    <dgm:pt modelId="{E7B59B24-E70E-3641-AA07-A725B100D803}" type="pres">
      <dgm:prSet presAssocID="{2DA6B88D-C08C-2141-B923-EE09CB563E41}" presName="circle2" presStyleLbl="node1" presStyleIdx="1" presStyleCnt="3"/>
      <dgm:spPr/>
    </dgm:pt>
    <dgm:pt modelId="{B3B8455B-EA8A-AB43-B59E-7C91891C5104}" type="pres">
      <dgm:prSet presAssocID="{2DA6B88D-C08C-2141-B923-EE09CB563E41}" presName="rect2" presStyleLbl="alignAcc1" presStyleIdx="1" presStyleCnt="3"/>
      <dgm:spPr/>
    </dgm:pt>
    <dgm:pt modelId="{30154BF8-82A6-9640-BC2F-45149133B434}" type="pres">
      <dgm:prSet presAssocID="{A0551C03-A346-4543-BB31-3D6BAA0FFE01}" presName="vertSpace3" presStyleLbl="node1" presStyleIdx="1" presStyleCnt="3"/>
      <dgm:spPr/>
    </dgm:pt>
    <dgm:pt modelId="{F60E541E-8466-0041-BD50-3F90F3E08B31}" type="pres">
      <dgm:prSet presAssocID="{A0551C03-A346-4543-BB31-3D6BAA0FFE01}" presName="circle3" presStyleLbl="node1" presStyleIdx="2" presStyleCnt="3"/>
      <dgm:spPr/>
    </dgm:pt>
    <dgm:pt modelId="{B1442065-259D-BE41-AB43-A734B0C66BE8}" type="pres">
      <dgm:prSet presAssocID="{A0551C03-A346-4543-BB31-3D6BAA0FFE01}" presName="rect3" presStyleLbl="alignAcc1" presStyleIdx="2" presStyleCnt="3"/>
      <dgm:spPr/>
    </dgm:pt>
    <dgm:pt modelId="{07392008-A821-B047-912B-70506263C20D}" type="pres">
      <dgm:prSet presAssocID="{37E5C4BD-C945-2E46-92EA-271C8F432C4C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EB9427A2-EBB6-E243-9295-C6D25403820A}" type="pres">
      <dgm:prSet presAssocID="{37E5C4BD-C945-2E46-92EA-271C8F432C4C}" presName="rect1ChTx" presStyleLbl="alignAcc1" presStyleIdx="2" presStyleCnt="3">
        <dgm:presLayoutVars>
          <dgm:bulletEnabled val="1"/>
        </dgm:presLayoutVars>
      </dgm:prSet>
      <dgm:spPr/>
    </dgm:pt>
    <dgm:pt modelId="{955A6D5E-0AD1-1541-8D35-589DF3A1B4F8}" type="pres">
      <dgm:prSet presAssocID="{2DA6B88D-C08C-2141-B923-EE09CB563E41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CC9DD45A-5A81-6440-BF34-4814702366A1}" type="pres">
      <dgm:prSet presAssocID="{2DA6B88D-C08C-2141-B923-EE09CB563E41}" presName="rect2ChTx" presStyleLbl="alignAcc1" presStyleIdx="2" presStyleCnt="3">
        <dgm:presLayoutVars>
          <dgm:bulletEnabled val="1"/>
        </dgm:presLayoutVars>
      </dgm:prSet>
      <dgm:spPr/>
    </dgm:pt>
    <dgm:pt modelId="{60D9C75A-1ECB-1E4D-81ED-897200AB4DF2}" type="pres">
      <dgm:prSet presAssocID="{A0551C03-A346-4543-BB31-3D6BAA0FFE01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FF481499-3185-B446-B757-F2CCD763380D}" type="pres">
      <dgm:prSet presAssocID="{A0551C03-A346-4543-BB31-3D6BAA0FFE01}" presName="rect3ChTx" presStyleLbl="alignAcc1" presStyleIdx="2" presStyleCnt="3" custLinFactNeighborX="3417" custLinFactNeighborY="9446">
        <dgm:presLayoutVars>
          <dgm:bulletEnabled val="1"/>
        </dgm:presLayoutVars>
      </dgm:prSet>
      <dgm:spPr/>
    </dgm:pt>
  </dgm:ptLst>
  <dgm:cxnLst>
    <dgm:cxn modelId="{0332E902-B207-F741-AF86-31EF683A1C9D}" srcId="{80F4FF8B-C11B-694C-9FAE-5C8CBD026307}" destId="{A0551C03-A346-4543-BB31-3D6BAA0FFE01}" srcOrd="2" destOrd="0" parTransId="{FDF38A37-A592-F742-808A-9BC1E6C84DE0}" sibTransId="{C55D1F78-664C-E74B-9B0C-9BA05190B44C}"/>
    <dgm:cxn modelId="{1E47470C-B3EB-0C4D-B029-E8288F059055}" type="presOf" srcId="{2DA6B88D-C08C-2141-B923-EE09CB563E41}" destId="{955A6D5E-0AD1-1541-8D35-589DF3A1B4F8}" srcOrd="1" destOrd="0" presId="urn:microsoft.com/office/officeart/2005/8/layout/target3"/>
    <dgm:cxn modelId="{D86C1223-1417-CE43-A854-9CA66401CB1C}" srcId="{37E5C4BD-C945-2E46-92EA-271C8F432C4C}" destId="{0068E168-F5E7-B049-84AF-FD67822808FE}" srcOrd="0" destOrd="0" parTransId="{8E15DFB6-68FB-9A45-ABF1-58011AA9F621}" sibTransId="{D240C272-4712-E14E-9B90-97DE1FF83A55}"/>
    <dgm:cxn modelId="{8234583E-57C2-9A41-B636-B611B8429C19}" type="presOf" srcId="{A0551C03-A346-4543-BB31-3D6BAA0FFE01}" destId="{B1442065-259D-BE41-AB43-A734B0C66BE8}" srcOrd="0" destOrd="0" presId="urn:microsoft.com/office/officeart/2005/8/layout/target3"/>
    <dgm:cxn modelId="{1C94AE40-BD22-C340-8BFE-119ED9474308}" type="presOf" srcId="{37E5C4BD-C945-2E46-92EA-271C8F432C4C}" destId="{A217878A-33A5-9F4A-B412-1273654541FF}" srcOrd="0" destOrd="0" presId="urn:microsoft.com/office/officeart/2005/8/layout/target3"/>
    <dgm:cxn modelId="{71BBD94A-A854-6B4F-9891-126D8D9B7E8D}" type="presOf" srcId="{A4CB3018-2B1E-A148-9734-65B7433B5FC7}" destId="{FF481499-3185-B446-B757-F2CCD763380D}" srcOrd="0" destOrd="0" presId="urn:microsoft.com/office/officeart/2005/8/layout/target3"/>
    <dgm:cxn modelId="{EAFD1C64-5743-964D-B364-A719E5E25A70}" type="presOf" srcId="{0068E168-F5E7-B049-84AF-FD67822808FE}" destId="{EB9427A2-EBB6-E243-9295-C6D25403820A}" srcOrd="0" destOrd="0" presId="urn:microsoft.com/office/officeart/2005/8/layout/target3"/>
    <dgm:cxn modelId="{1E78C096-6485-5542-A874-2D30C49666F7}" type="presOf" srcId="{A0551C03-A346-4543-BB31-3D6BAA0FFE01}" destId="{60D9C75A-1ECB-1E4D-81ED-897200AB4DF2}" srcOrd="1" destOrd="0" presId="urn:microsoft.com/office/officeart/2005/8/layout/target3"/>
    <dgm:cxn modelId="{249D3399-88F3-4442-ACD0-1960149A7F25}" type="presOf" srcId="{6C262826-2E34-9E4F-84CB-1AED2CC2824E}" destId="{FF481499-3185-B446-B757-F2CCD763380D}" srcOrd="0" destOrd="1" presId="urn:microsoft.com/office/officeart/2005/8/layout/target3"/>
    <dgm:cxn modelId="{9A8BEB9C-B74C-FC4D-AAB4-730ECDA1B7F4}" type="presOf" srcId="{37E5C4BD-C945-2E46-92EA-271C8F432C4C}" destId="{07392008-A821-B047-912B-70506263C20D}" srcOrd="1" destOrd="0" presId="urn:microsoft.com/office/officeart/2005/8/layout/target3"/>
    <dgm:cxn modelId="{F24E48A7-4068-A44A-AD03-B1EDA2BF4504}" srcId="{37E5C4BD-C945-2E46-92EA-271C8F432C4C}" destId="{C167CE56-48E9-BC43-B191-6EDAAF4A58FD}" srcOrd="1" destOrd="0" parTransId="{D932B0EE-BE31-8E4E-90B6-59A306B0F105}" sibTransId="{97381C33-572B-BD4F-8EBD-311AD0F71731}"/>
    <dgm:cxn modelId="{2270B4AC-1C8B-5843-92DF-8CF166BFDE54}" srcId="{80F4FF8B-C11B-694C-9FAE-5C8CBD026307}" destId="{37E5C4BD-C945-2E46-92EA-271C8F432C4C}" srcOrd="0" destOrd="0" parTransId="{90001EA2-E74F-3247-99B7-9E9FA362A75A}" sibTransId="{3EF1CE69-8B8E-CE4C-990A-ABFC917F111F}"/>
    <dgm:cxn modelId="{F97727AF-DE2D-B441-8E06-4B15C6074BD0}" type="presOf" srcId="{929A0808-77D3-6C4D-81DD-5FC302B6B10C}" destId="{CC9DD45A-5A81-6440-BF34-4814702366A1}" srcOrd="0" destOrd="0" presId="urn:microsoft.com/office/officeart/2005/8/layout/target3"/>
    <dgm:cxn modelId="{D0CC64B0-BA6B-2D4C-8EF8-5E8D9C5C7B8E}" srcId="{A0551C03-A346-4543-BB31-3D6BAA0FFE01}" destId="{A4CB3018-2B1E-A148-9734-65B7433B5FC7}" srcOrd="0" destOrd="0" parTransId="{7DC955A2-B999-764C-B904-B5C947A8D730}" sibTransId="{0F6175DA-754C-714E-B72F-3C58137A8DD7}"/>
    <dgm:cxn modelId="{462F8DB2-9D1A-B347-8883-AF765A808BDF}" srcId="{A0551C03-A346-4543-BB31-3D6BAA0FFE01}" destId="{6C262826-2E34-9E4F-84CB-1AED2CC2824E}" srcOrd="1" destOrd="0" parTransId="{57787F1D-C9F0-9246-BEC6-CA8BBE4F19F0}" sibTransId="{196F88A9-5C36-244E-BB73-476E8EAE6EDD}"/>
    <dgm:cxn modelId="{E62C7CB4-86A3-244E-917C-58837AA7352F}" type="presOf" srcId="{80F4FF8B-C11B-694C-9FAE-5C8CBD026307}" destId="{0CBEAAB0-50DF-DE41-AD5E-8D9E5F4C1813}" srcOrd="0" destOrd="0" presId="urn:microsoft.com/office/officeart/2005/8/layout/target3"/>
    <dgm:cxn modelId="{8C6FDCCB-A789-9549-81E0-D33BAAB8A032}" srcId="{2DA6B88D-C08C-2141-B923-EE09CB563E41}" destId="{929A0808-77D3-6C4D-81DD-5FC302B6B10C}" srcOrd="0" destOrd="0" parTransId="{4D45E1C3-9197-8645-8518-91D169CF5BA7}" sibTransId="{07FC470A-99C5-304B-930B-6899E6AE05B2}"/>
    <dgm:cxn modelId="{D08E1AD5-AD1A-984B-A9F2-20F5CC449A62}" type="presOf" srcId="{C167CE56-48E9-BC43-B191-6EDAAF4A58FD}" destId="{EB9427A2-EBB6-E243-9295-C6D25403820A}" srcOrd="0" destOrd="1" presId="urn:microsoft.com/office/officeart/2005/8/layout/target3"/>
    <dgm:cxn modelId="{417AE3DC-9471-504E-8290-B65F77156E71}" type="presOf" srcId="{2DA6B88D-C08C-2141-B923-EE09CB563E41}" destId="{B3B8455B-EA8A-AB43-B59E-7C91891C5104}" srcOrd="0" destOrd="0" presId="urn:microsoft.com/office/officeart/2005/8/layout/target3"/>
    <dgm:cxn modelId="{79B075FC-A5EE-3049-8465-D5DEBD456FF2}" srcId="{80F4FF8B-C11B-694C-9FAE-5C8CBD026307}" destId="{2DA6B88D-C08C-2141-B923-EE09CB563E41}" srcOrd="1" destOrd="0" parTransId="{F21CF7FD-E7D2-CD41-9167-396F1900FEAC}" sibTransId="{C88AA31F-1AE3-9048-B95D-90B578A0F985}"/>
    <dgm:cxn modelId="{37FB166F-E842-804C-BB5A-D2841D063BC1}" type="presParOf" srcId="{0CBEAAB0-50DF-DE41-AD5E-8D9E5F4C1813}" destId="{3B0062DF-2704-664A-B2B3-EA08AC3C08F0}" srcOrd="0" destOrd="0" presId="urn:microsoft.com/office/officeart/2005/8/layout/target3"/>
    <dgm:cxn modelId="{F83276B1-A65B-2F48-983F-508CFBB61CD6}" type="presParOf" srcId="{0CBEAAB0-50DF-DE41-AD5E-8D9E5F4C1813}" destId="{D1CFF04D-4183-ED4D-82C6-4625FBF4DB62}" srcOrd="1" destOrd="0" presId="urn:microsoft.com/office/officeart/2005/8/layout/target3"/>
    <dgm:cxn modelId="{96CCEA0C-1511-8947-B414-50B3D297004A}" type="presParOf" srcId="{0CBEAAB0-50DF-DE41-AD5E-8D9E5F4C1813}" destId="{A217878A-33A5-9F4A-B412-1273654541FF}" srcOrd="2" destOrd="0" presId="urn:microsoft.com/office/officeart/2005/8/layout/target3"/>
    <dgm:cxn modelId="{B03DB511-5F8C-6F46-A26B-BF5851AB44C8}" type="presParOf" srcId="{0CBEAAB0-50DF-DE41-AD5E-8D9E5F4C1813}" destId="{C00527A6-AC3C-464F-8E4C-A98448A2B3DD}" srcOrd="3" destOrd="0" presId="urn:microsoft.com/office/officeart/2005/8/layout/target3"/>
    <dgm:cxn modelId="{FAA047D0-580C-C749-BC41-2EBA280F5497}" type="presParOf" srcId="{0CBEAAB0-50DF-DE41-AD5E-8D9E5F4C1813}" destId="{E7B59B24-E70E-3641-AA07-A725B100D803}" srcOrd="4" destOrd="0" presId="urn:microsoft.com/office/officeart/2005/8/layout/target3"/>
    <dgm:cxn modelId="{D6A2AC7E-BE6B-0840-902D-B902E26AC4B3}" type="presParOf" srcId="{0CBEAAB0-50DF-DE41-AD5E-8D9E5F4C1813}" destId="{B3B8455B-EA8A-AB43-B59E-7C91891C5104}" srcOrd="5" destOrd="0" presId="urn:microsoft.com/office/officeart/2005/8/layout/target3"/>
    <dgm:cxn modelId="{F2EC4CC4-5C0A-F145-AD95-31C39DF36ED5}" type="presParOf" srcId="{0CBEAAB0-50DF-DE41-AD5E-8D9E5F4C1813}" destId="{30154BF8-82A6-9640-BC2F-45149133B434}" srcOrd="6" destOrd="0" presId="urn:microsoft.com/office/officeart/2005/8/layout/target3"/>
    <dgm:cxn modelId="{BF8889C1-8742-EC4D-9494-FDAB84FB8CE2}" type="presParOf" srcId="{0CBEAAB0-50DF-DE41-AD5E-8D9E5F4C1813}" destId="{F60E541E-8466-0041-BD50-3F90F3E08B31}" srcOrd="7" destOrd="0" presId="urn:microsoft.com/office/officeart/2005/8/layout/target3"/>
    <dgm:cxn modelId="{60F398A0-3DEB-2E49-BEFE-95D1C0EEBFF4}" type="presParOf" srcId="{0CBEAAB0-50DF-DE41-AD5E-8D9E5F4C1813}" destId="{B1442065-259D-BE41-AB43-A734B0C66BE8}" srcOrd="8" destOrd="0" presId="urn:microsoft.com/office/officeart/2005/8/layout/target3"/>
    <dgm:cxn modelId="{0141ED5F-5AC1-7541-901E-957F1812D6C5}" type="presParOf" srcId="{0CBEAAB0-50DF-DE41-AD5E-8D9E5F4C1813}" destId="{07392008-A821-B047-912B-70506263C20D}" srcOrd="9" destOrd="0" presId="urn:microsoft.com/office/officeart/2005/8/layout/target3"/>
    <dgm:cxn modelId="{49095EB2-0586-FF4D-BE5B-07ECD5822DC1}" type="presParOf" srcId="{0CBEAAB0-50DF-DE41-AD5E-8D9E5F4C1813}" destId="{EB9427A2-EBB6-E243-9295-C6D25403820A}" srcOrd="10" destOrd="0" presId="urn:microsoft.com/office/officeart/2005/8/layout/target3"/>
    <dgm:cxn modelId="{D378E797-F6D4-7E45-AB74-B6F43BDEEB5B}" type="presParOf" srcId="{0CBEAAB0-50DF-DE41-AD5E-8D9E5F4C1813}" destId="{955A6D5E-0AD1-1541-8D35-589DF3A1B4F8}" srcOrd="11" destOrd="0" presId="urn:microsoft.com/office/officeart/2005/8/layout/target3"/>
    <dgm:cxn modelId="{F1D61A01-DEBC-EA45-A535-572785895020}" type="presParOf" srcId="{0CBEAAB0-50DF-DE41-AD5E-8D9E5F4C1813}" destId="{CC9DD45A-5A81-6440-BF34-4814702366A1}" srcOrd="12" destOrd="0" presId="urn:microsoft.com/office/officeart/2005/8/layout/target3"/>
    <dgm:cxn modelId="{ED8D1CBC-DBAC-B048-A39C-E519D8811838}" type="presParOf" srcId="{0CBEAAB0-50DF-DE41-AD5E-8D9E5F4C1813}" destId="{60D9C75A-1ECB-1E4D-81ED-897200AB4DF2}" srcOrd="13" destOrd="0" presId="urn:microsoft.com/office/officeart/2005/8/layout/target3"/>
    <dgm:cxn modelId="{42838FB1-9286-3943-B518-B19A86E45EB9}" type="presParOf" srcId="{0CBEAAB0-50DF-DE41-AD5E-8D9E5F4C1813}" destId="{FF481499-3185-B446-B757-F2CCD763380D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62DF-2704-664A-B2B3-EA08AC3C08F0}">
      <dsp:nvSpPr>
        <dsp:cNvPr id="0" name=""/>
        <dsp:cNvSpPr/>
      </dsp:nvSpPr>
      <dsp:spPr>
        <a:xfrm>
          <a:off x="0" y="434583"/>
          <a:ext cx="3542793" cy="354279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7878A-33A5-9F4A-B412-1273654541FF}">
      <dsp:nvSpPr>
        <dsp:cNvPr id="0" name=""/>
        <dsp:cNvSpPr/>
      </dsp:nvSpPr>
      <dsp:spPr>
        <a:xfrm>
          <a:off x="1771396" y="434583"/>
          <a:ext cx="4133259" cy="354279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12 résultats</a:t>
          </a:r>
        </a:p>
      </dsp:txBody>
      <dsp:txXfrm>
        <a:off x="1771396" y="434583"/>
        <a:ext cx="2066629" cy="1062840"/>
      </dsp:txXfrm>
    </dsp:sp>
    <dsp:sp modelId="{E7B59B24-E70E-3641-AA07-A725B100D803}">
      <dsp:nvSpPr>
        <dsp:cNvPr id="0" name=""/>
        <dsp:cNvSpPr/>
      </dsp:nvSpPr>
      <dsp:spPr>
        <a:xfrm>
          <a:off x="619990" y="1497423"/>
          <a:ext cx="2302813" cy="2302813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148"/>
                <a:satOff val="-11932"/>
                <a:lumOff val="152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8455B-EA8A-AB43-B59E-7C91891C5104}">
      <dsp:nvSpPr>
        <dsp:cNvPr id="0" name=""/>
        <dsp:cNvSpPr/>
      </dsp:nvSpPr>
      <dsp:spPr>
        <a:xfrm>
          <a:off x="1771396" y="1497423"/>
          <a:ext cx="4133259" cy="23028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5148"/>
              <a:satOff val="-11932"/>
              <a:lumOff val="152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6 revues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2 articles</a:t>
          </a:r>
        </a:p>
      </dsp:txBody>
      <dsp:txXfrm>
        <a:off x="1771396" y="1497423"/>
        <a:ext cx="2066629" cy="1062836"/>
      </dsp:txXfrm>
    </dsp:sp>
    <dsp:sp modelId="{F60E541E-8466-0041-BD50-3F90F3E08B31}">
      <dsp:nvSpPr>
        <dsp:cNvPr id="0" name=""/>
        <dsp:cNvSpPr/>
      </dsp:nvSpPr>
      <dsp:spPr>
        <a:xfrm>
          <a:off x="1239978" y="2560260"/>
          <a:ext cx="1062837" cy="106283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297"/>
                <a:satOff val="-23863"/>
                <a:lumOff val="30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442065-259D-BE41-AB43-A734B0C66BE8}">
      <dsp:nvSpPr>
        <dsp:cNvPr id="0" name=""/>
        <dsp:cNvSpPr/>
      </dsp:nvSpPr>
      <dsp:spPr>
        <a:xfrm>
          <a:off x="1771396" y="2560260"/>
          <a:ext cx="4133259" cy="106283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0297"/>
              <a:satOff val="-23863"/>
              <a:lumOff val="304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1 méta-analyse (revue)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000" kern="1200" dirty="0"/>
            <a:t>2 articles</a:t>
          </a:r>
        </a:p>
      </dsp:txBody>
      <dsp:txXfrm>
        <a:off x="1771396" y="2560260"/>
        <a:ext cx="2066629" cy="1062837"/>
      </dsp:txXfrm>
    </dsp:sp>
    <dsp:sp modelId="{EB9427A2-EBB6-E243-9295-C6D25403820A}">
      <dsp:nvSpPr>
        <dsp:cNvPr id="0" name=""/>
        <dsp:cNvSpPr/>
      </dsp:nvSpPr>
      <dsp:spPr>
        <a:xfrm>
          <a:off x="3838026" y="434583"/>
          <a:ext cx="2066629" cy="1062840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1" kern="1200" dirty="0"/>
            <a:t>Filtres ; </a:t>
          </a:r>
          <a:r>
            <a:rPr lang="fr-CA" sz="1200" i="1" kern="1200" dirty="0"/>
            <a:t>full </a:t>
          </a:r>
          <a:r>
            <a:rPr lang="fr-CA" sz="1200" i="1" kern="1200" dirty="0" err="1"/>
            <a:t>text</a:t>
          </a:r>
          <a:r>
            <a:rPr lang="fr-CA" sz="1200" i="1" kern="1200" dirty="0"/>
            <a:t>, 10 </a:t>
          </a:r>
          <a:r>
            <a:rPr lang="fr-CA" sz="1200" i="1" kern="1200" dirty="0" err="1"/>
            <a:t>years</a:t>
          </a:r>
          <a:endParaRPr lang="fr-CA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b="1" kern="1200" dirty="0"/>
            <a:t>Termes </a:t>
          </a:r>
          <a:r>
            <a:rPr lang="fr-CA" sz="1200" kern="1200" dirty="0"/>
            <a:t>; </a:t>
          </a:r>
          <a:r>
            <a:rPr lang="fr-CA" sz="1200" i="1" kern="1200" dirty="0"/>
            <a:t>cardial </a:t>
          </a:r>
          <a:r>
            <a:rPr lang="fr-CA" sz="1200" i="1" kern="1200" dirty="0" err="1"/>
            <a:t>surgical</a:t>
          </a:r>
          <a:r>
            <a:rPr lang="fr-CA" sz="1200" i="1" kern="1200" dirty="0"/>
            <a:t> </a:t>
          </a:r>
          <a:r>
            <a:rPr lang="fr-CA" sz="1200" i="1" kern="1200" dirty="0" err="1"/>
            <a:t>procedure</a:t>
          </a:r>
          <a:r>
            <a:rPr lang="fr-CA" sz="1200" i="1" kern="1200" dirty="0"/>
            <a:t> music </a:t>
          </a:r>
          <a:r>
            <a:rPr lang="fr-CA" sz="1200" i="1" kern="1200" dirty="0" err="1"/>
            <a:t>therapy</a:t>
          </a:r>
          <a:r>
            <a:rPr lang="fr-CA" sz="1200" i="1" kern="1200" dirty="0"/>
            <a:t> </a:t>
          </a:r>
          <a:r>
            <a:rPr lang="fr-CA" sz="1200" i="1" kern="1200" dirty="0" err="1"/>
            <a:t>anxiety</a:t>
          </a:r>
          <a:r>
            <a:rPr lang="fr-CA" sz="1200" kern="1200" dirty="0"/>
            <a:t> </a:t>
          </a:r>
        </a:p>
      </dsp:txBody>
      <dsp:txXfrm>
        <a:off x="3838026" y="434583"/>
        <a:ext cx="2066629" cy="1062840"/>
      </dsp:txXfrm>
    </dsp:sp>
    <dsp:sp modelId="{CC9DD45A-5A81-6440-BF34-4814702366A1}">
      <dsp:nvSpPr>
        <dsp:cNvPr id="0" name=""/>
        <dsp:cNvSpPr/>
      </dsp:nvSpPr>
      <dsp:spPr>
        <a:xfrm>
          <a:off x="3838026" y="1497423"/>
          <a:ext cx="2066629" cy="106283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Identifiés sur la base du titre</a:t>
          </a:r>
        </a:p>
      </dsp:txBody>
      <dsp:txXfrm>
        <a:off x="3838026" y="1497423"/>
        <a:ext cx="2066629" cy="1062836"/>
      </dsp:txXfrm>
    </dsp:sp>
    <dsp:sp modelId="{FF481499-3185-B446-B757-F2CCD763380D}">
      <dsp:nvSpPr>
        <dsp:cNvPr id="0" name=""/>
        <dsp:cNvSpPr/>
      </dsp:nvSpPr>
      <dsp:spPr>
        <a:xfrm>
          <a:off x="3838026" y="2560260"/>
          <a:ext cx="2066629" cy="1062837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3 revues ne répondaient pas à la question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1 revue traitait de pédiatrie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1 revue fut éliminée après analyse rapide</a:t>
          </a:r>
        </a:p>
      </dsp:txBody>
      <dsp:txXfrm>
        <a:off x="3838026" y="2560260"/>
        <a:ext cx="2066629" cy="10628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62DF-2704-664A-B2B3-EA08AC3C08F0}">
      <dsp:nvSpPr>
        <dsp:cNvPr id="0" name=""/>
        <dsp:cNvSpPr/>
      </dsp:nvSpPr>
      <dsp:spPr>
        <a:xfrm>
          <a:off x="0" y="420384"/>
          <a:ext cx="3571190" cy="357119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7878A-33A5-9F4A-B412-1273654541FF}">
      <dsp:nvSpPr>
        <dsp:cNvPr id="0" name=""/>
        <dsp:cNvSpPr/>
      </dsp:nvSpPr>
      <dsp:spPr>
        <a:xfrm>
          <a:off x="1785595" y="432062"/>
          <a:ext cx="4166388" cy="357119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11 résultats</a:t>
          </a:r>
        </a:p>
      </dsp:txBody>
      <dsp:txXfrm>
        <a:off x="1785595" y="432062"/>
        <a:ext cx="2083194" cy="1071359"/>
      </dsp:txXfrm>
    </dsp:sp>
    <dsp:sp modelId="{E7B59B24-E70E-3641-AA07-A725B100D803}">
      <dsp:nvSpPr>
        <dsp:cNvPr id="0" name=""/>
        <dsp:cNvSpPr/>
      </dsp:nvSpPr>
      <dsp:spPr>
        <a:xfrm>
          <a:off x="624959" y="1491744"/>
          <a:ext cx="2321271" cy="232127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148"/>
                <a:satOff val="-11932"/>
                <a:lumOff val="152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8455B-EA8A-AB43-B59E-7C91891C5104}">
      <dsp:nvSpPr>
        <dsp:cNvPr id="0" name=""/>
        <dsp:cNvSpPr/>
      </dsp:nvSpPr>
      <dsp:spPr>
        <a:xfrm>
          <a:off x="1785595" y="1491744"/>
          <a:ext cx="4166388" cy="232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5148"/>
              <a:satOff val="-11932"/>
              <a:lumOff val="152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2 articles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1 méta-analyse</a:t>
          </a:r>
        </a:p>
      </dsp:txBody>
      <dsp:txXfrm>
        <a:off x="1785595" y="1491744"/>
        <a:ext cx="2083194" cy="1071355"/>
      </dsp:txXfrm>
    </dsp:sp>
    <dsp:sp modelId="{F60E541E-8466-0041-BD50-3F90F3E08B31}">
      <dsp:nvSpPr>
        <dsp:cNvPr id="0" name=""/>
        <dsp:cNvSpPr/>
      </dsp:nvSpPr>
      <dsp:spPr>
        <a:xfrm>
          <a:off x="1249917" y="2563100"/>
          <a:ext cx="1071356" cy="10713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297"/>
                <a:satOff val="-23863"/>
                <a:lumOff val="30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442065-259D-BE41-AB43-A734B0C66BE8}">
      <dsp:nvSpPr>
        <dsp:cNvPr id="0" name=""/>
        <dsp:cNvSpPr/>
      </dsp:nvSpPr>
      <dsp:spPr>
        <a:xfrm>
          <a:off x="1785595" y="2563100"/>
          <a:ext cx="4166388" cy="10713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0297"/>
              <a:satOff val="-23863"/>
              <a:lumOff val="304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2200" kern="1200" dirty="0"/>
            <a:t>0 résultat</a:t>
          </a:r>
        </a:p>
      </dsp:txBody>
      <dsp:txXfrm>
        <a:off x="1785595" y="2563100"/>
        <a:ext cx="2083194" cy="1071356"/>
      </dsp:txXfrm>
    </dsp:sp>
    <dsp:sp modelId="{EB9427A2-EBB6-E243-9295-C6D25403820A}">
      <dsp:nvSpPr>
        <dsp:cNvPr id="0" name=""/>
        <dsp:cNvSpPr/>
      </dsp:nvSpPr>
      <dsp:spPr>
        <a:xfrm>
          <a:off x="3868789" y="420384"/>
          <a:ext cx="2083194" cy="107135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b="1" kern="1200" dirty="0"/>
            <a:t>Filtres ; </a:t>
          </a:r>
          <a:r>
            <a:rPr lang="fr-CA" sz="1400" i="1" kern="1200" dirty="0"/>
            <a:t>full </a:t>
          </a:r>
          <a:r>
            <a:rPr lang="fr-CA" sz="1400" i="1" kern="1200" dirty="0" err="1"/>
            <a:t>text</a:t>
          </a:r>
          <a:r>
            <a:rPr lang="fr-CA" sz="1400" i="1" kern="1200" dirty="0"/>
            <a:t>, 10 </a:t>
          </a:r>
          <a:r>
            <a:rPr lang="fr-CA" sz="1400" i="1" kern="1200" dirty="0" err="1"/>
            <a:t>years</a:t>
          </a:r>
          <a:endParaRPr lang="fr-CA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b="1" kern="1200" dirty="0"/>
            <a:t>Termes </a:t>
          </a:r>
          <a:r>
            <a:rPr lang="fr-CA" sz="1400" kern="1200" dirty="0"/>
            <a:t>; </a:t>
          </a:r>
          <a:r>
            <a:rPr lang="fr-CA" sz="1400" i="1" kern="1200" dirty="0" err="1"/>
            <a:t>cardiovascular</a:t>
          </a:r>
          <a:r>
            <a:rPr lang="fr-CA" sz="1400" i="1" kern="1200" dirty="0"/>
            <a:t> </a:t>
          </a:r>
          <a:r>
            <a:rPr lang="fr-CA" sz="1400" i="1" kern="1200" dirty="0" err="1"/>
            <a:t>surgical</a:t>
          </a:r>
          <a:r>
            <a:rPr lang="fr-CA" sz="1400" i="1" kern="1200" dirty="0"/>
            <a:t> </a:t>
          </a:r>
          <a:r>
            <a:rPr lang="fr-CA" sz="1400" i="1" kern="1200" dirty="0" err="1"/>
            <a:t>procedures</a:t>
          </a:r>
          <a:r>
            <a:rPr lang="fr-CA" sz="1400" i="1" kern="1200" dirty="0"/>
            <a:t> music </a:t>
          </a:r>
          <a:r>
            <a:rPr lang="fr-CA" sz="1400" i="1" kern="1200" dirty="0" err="1"/>
            <a:t>therapy</a:t>
          </a:r>
          <a:r>
            <a:rPr lang="fr-CA" sz="1400" i="1" kern="1200" dirty="0"/>
            <a:t> </a:t>
          </a:r>
          <a:r>
            <a:rPr lang="fr-CA" sz="1400" i="1" kern="1200" dirty="0" err="1"/>
            <a:t>anxiety</a:t>
          </a:r>
          <a:r>
            <a:rPr lang="fr-CA" sz="1400" kern="1200" dirty="0"/>
            <a:t> </a:t>
          </a:r>
        </a:p>
      </dsp:txBody>
      <dsp:txXfrm>
        <a:off x="3868789" y="420384"/>
        <a:ext cx="2083194" cy="1071359"/>
      </dsp:txXfrm>
    </dsp:sp>
    <dsp:sp modelId="{CC9DD45A-5A81-6440-BF34-4814702366A1}">
      <dsp:nvSpPr>
        <dsp:cNvPr id="0" name=""/>
        <dsp:cNvSpPr/>
      </dsp:nvSpPr>
      <dsp:spPr>
        <a:xfrm>
          <a:off x="3868789" y="1491744"/>
          <a:ext cx="2083194" cy="1071355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400" kern="1200" dirty="0"/>
            <a:t>8 articles déjà présents dans le première recherche</a:t>
          </a:r>
        </a:p>
      </dsp:txBody>
      <dsp:txXfrm>
        <a:off x="3868789" y="1491744"/>
        <a:ext cx="2083194" cy="1071355"/>
      </dsp:txXfrm>
    </dsp:sp>
    <dsp:sp modelId="{FF481499-3185-B446-B757-F2CCD763380D}">
      <dsp:nvSpPr>
        <dsp:cNvPr id="0" name=""/>
        <dsp:cNvSpPr/>
      </dsp:nvSpPr>
      <dsp:spPr>
        <a:xfrm>
          <a:off x="3868789" y="2664300"/>
          <a:ext cx="2083194" cy="1071356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1 article traitait de pédiatrie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 1 article traitait de patients pré-op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 Méta-analyse rejetée car celle sélectionnée était de meilleure qualité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fr-CA" sz="1000" kern="1200" dirty="0"/>
        </a:p>
      </dsp:txBody>
      <dsp:txXfrm>
        <a:off x="3868789" y="2664300"/>
        <a:ext cx="2083194" cy="10713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0062DF-2704-664A-B2B3-EA08AC3C08F0}">
      <dsp:nvSpPr>
        <dsp:cNvPr id="0" name=""/>
        <dsp:cNvSpPr/>
      </dsp:nvSpPr>
      <dsp:spPr>
        <a:xfrm>
          <a:off x="0" y="431895"/>
          <a:ext cx="3931636" cy="393163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17878A-33A5-9F4A-B412-1273654541FF}">
      <dsp:nvSpPr>
        <dsp:cNvPr id="0" name=""/>
        <dsp:cNvSpPr/>
      </dsp:nvSpPr>
      <dsp:spPr>
        <a:xfrm>
          <a:off x="1965818" y="444752"/>
          <a:ext cx="4586909" cy="393163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60 résultats évalués</a:t>
          </a:r>
        </a:p>
      </dsp:txBody>
      <dsp:txXfrm>
        <a:off x="1965818" y="444752"/>
        <a:ext cx="2293454" cy="1179493"/>
      </dsp:txXfrm>
    </dsp:sp>
    <dsp:sp modelId="{E7B59B24-E70E-3641-AA07-A725B100D803}">
      <dsp:nvSpPr>
        <dsp:cNvPr id="0" name=""/>
        <dsp:cNvSpPr/>
      </dsp:nvSpPr>
      <dsp:spPr>
        <a:xfrm>
          <a:off x="688037" y="1611389"/>
          <a:ext cx="2555561" cy="255556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15148"/>
                <a:satOff val="-11932"/>
                <a:lumOff val="1524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5148"/>
                <a:satOff val="-11932"/>
                <a:lumOff val="1524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3B8455B-EA8A-AB43-B59E-7C91891C5104}">
      <dsp:nvSpPr>
        <dsp:cNvPr id="0" name=""/>
        <dsp:cNvSpPr/>
      </dsp:nvSpPr>
      <dsp:spPr>
        <a:xfrm>
          <a:off x="1965818" y="1611389"/>
          <a:ext cx="4586909" cy="255556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15148"/>
              <a:satOff val="-11932"/>
              <a:lumOff val="152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2 résultats</a:t>
          </a:r>
        </a:p>
      </dsp:txBody>
      <dsp:txXfrm>
        <a:off x="1965818" y="1611389"/>
        <a:ext cx="2293454" cy="1179489"/>
      </dsp:txXfrm>
    </dsp:sp>
    <dsp:sp modelId="{F60E541E-8466-0041-BD50-3F90F3E08B31}">
      <dsp:nvSpPr>
        <dsp:cNvPr id="0" name=""/>
        <dsp:cNvSpPr/>
      </dsp:nvSpPr>
      <dsp:spPr>
        <a:xfrm>
          <a:off x="1376073" y="2790878"/>
          <a:ext cx="1179489" cy="117948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1">
                <a:shade val="80000"/>
                <a:hueOff val="30297"/>
                <a:satOff val="-23863"/>
                <a:lumOff val="3048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30297"/>
                <a:satOff val="-23863"/>
                <a:lumOff val="3048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1442065-259D-BE41-AB43-A734B0C66BE8}">
      <dsp:nvSpPr>
        <dsp:cNvPr id="0" name=""/>
        <dsp:cNvSpPr/>
      </dsp:nvSpPr>
      <dsp:spPr>
        <a:xfrm>
          <a:off x="1965818" y="2790878"/>
          <a:ext cx="4586909" cy="117948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shade val="80000"/>
              <a:hueOff val="30297"/>
              <a:satOff val="-23863"/>
              <a:lumOff val="3048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A" sz="3100" kern="1200" dirty="0"/>
            <a:t>0 résultat</a:t>
          </a:r>
        </a:p>
      </dsp:txBody>
      <dsp:txXfrm>
        <a:off x="1965818" y="2790878"/>
        <a:ext cx="2293454" cy="1179489"/>
      </dsp:txXfrm>
    </dsp:sp>
    <dsp:sp modelId="{EB9427A2-EBB6-E243-9295-C6D25403820A}">
      <dsp:nvSpPr>
        <dsp:cNvPr id="0" name=""/>
        <dsp:cNvSpPr/>
      </dsp:nvSpPr>
      <dsp:spPr>
        <a:xfrm>
          <a:off x="4259273" y="431895"/>
          <a:ext cx="2293454" cy="1179493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1" kern="1200" dirty="0"/>
            <a:t>Filtres ; </a:t>
          </a:r>
          <a:r>
            <a:rPr lang="fr-CA" sz="1500" i="1" kern="1200" dirty="0"/>
            <a:t>2019 – aujourd’hui</a:t>
          </a:r>
          <a:endParaRPr lang="fr-CA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b="1" kern="1200" dirty="0"/>
            <a:t>Termes </a:t>
          </a:r>
          <a:r>
            <a:rPr lang="fr-CA" sz="1500" kern="1200" dirty="0"/>
            <a:t>; </a:t>
          </a:r>
          <a:r>
            <a:rPr lang="fr-CA" sz="1500" i="1" kern="1200" dirty="0" err="1"/>
            <a:t>cardiac</a:t>
          </a:r>
          <a:r>
            <a:rPr lang="fr-CA" sz="1500" i="1" kern="1200" dirty="0"/>
            <a:t> </a:t>
          </a:r>
          <a:r>
            <a:rPr lang="fr-CA" sz="1500" i="1" kern="1200" dirty="0" err="1"/>
            <a:t>surgical</a:t>
          </a:r>
          <a:r>
            <a:rPr lang="fr-CA" sz="1500" i="1" kern="1200" dirty="0"/>
            <a:t> </a:t>
          </a:r>
          <a:r>
            <a:rPr lang="fr-CA" sz="1500" i="1" kern="1200" dirty="0" err="1"/>
            <a:t>procedure</a:t>
          </a:r>
          <a:r>
            <a:rPr lang="fr-CA" sz="1500" i="1" kern="1200" dirty="0"/>
            <a:t> music </a:t>
          </a:r>
          <a:r>
            <a:rPr lang="fr-CA" sz="1500" i="1" kern="1200" dirty="0" err="1"/>
            <a:t>therapy</a:t>
          </a:r>
          <a:r>
            <a:rPr lang="fr-CA" sz="1500" i="1" kern="1200" dirty="0"/>
            <a:t> </a:t>
          </a:r>
          <a:r>
            <a:rPr lang="fr-CA" sz="1500" i="1" kern="1200" dirty="0" err="1"/>
            <a:t>anxiety</a:t>
          </a:r>
          <a:r>
            <a:rPr lang="fr-CA" sz="1500" i="1" kern="1200" dirty="0"/>
            <a:t> </a:t>
          </a:r>
          <a:endParaRPr lang="fr-CA" sz="1500" kern="1200" dirty="0"/>
        </a:p>
      </dsp:txBody>
      <dsp:txXfrm>
        <a:off x="4259273" y="431895"/>
        <a:ext cx="2293454" cy="1179493"/>
      </dsp:txXfrm>
    </dsp:sp>
    <dsp:sp modelId="{CC9DD45A-5A81-6440-BF34-4814702366A1}">
      <dsp:nvSpPr>
        <dsp:cNvPr id="0" name=""/>
        <dsp:cNvSpPr/>
      </dsp:nvSpPr>
      <dsp:spPr>
        <a:xfrm>
          <a:off x="4259273" y="1611389"/>
          <a:ext cx="2293454" cy="11794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500" kern="1200" dirty="0"/>
            <a:t>Retenus sur la base du titre</a:t>
          </a:r>
        </a:p>
      </dsp:txBody>
      <dsp:txXfrm>
        <a:off x="4259273" y="1611389"/>
        <a:ext cx="2293454" cy="1179489"/>
      </dsp:txXfrm>
    </dsp:sp>
    <dsp:sp modelId="{FF481499-3185-B446-B757-F2CCD763380D}">
      <dsp:nvSpPr>
        <dsp:cNvPr id="0" name=""/>
        <dsp:cNvSpPr/>
      </dsp:nvSpPr>
      <dsp:spPr>
        <a:xfrm>
          <a:off x="4259273" y="2902293"/>
          <a:ext cx="2293454" cy="1179489"/>
        </a:xfrm>
        <a:prstGeom prst="rect">
          <a:avLst/>
        </a:prstGeom>
        <a:noFill/>
        <a:ln w="6350" cap="flat" cmpd="sng" algn="ctr">
          <a:noFill/>
          <a:prstDash val="solid"/>
          <a:miter lim="800000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1 article déjà sélectionné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CA" sz="1200" kern="1200" dirty="0"/>
            <a:t>1 revue systématique rejetée car celle sélectionnée était plus spécifique au sujet</a:t>
          </a:r>
        </a:p>
      </dsp:txBody>
      <dsp:txXfrm>
        <a:off x="4259273" y="2902293"/>
        <a:ext cx="2293454" cy="11794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en-US"/>
              <a:t>5/27/22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en-US"/>
              <a:t>5/27/22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546444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Musicothérapie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 minutes chaque jour à 20h00 jusqu’au congé </a:t>
            </a:r>
            <a:endParaRPr lang="fr-CA" dirty="0">
              <a:effectLst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cédulé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 minutes sans musique avec écouteurs</a:t>
            </a:r>
            <a:endParaRPr lang="fr-CA" dirty="0">
              <a:effectLst/>
            </a:endParaRPr>
          </a:p>
          <a:p>
            <a:endParaRPr lang="fr-FR" dirty="0"/>
          </a:p>
          <a:p>
            <a:r>
              <a:rPr lang="fr-FR" dirty="0"/>
              <a:t>Traitement standard sans repos cédulé avec écouteurs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score SAS fut mesuré chez chaque patient de chaque groupe directement avant et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après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période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 minutes. </a:t>
            </a:r>
            <a:endParaRPr lang="fr-FR" dirty="0"/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patients totaux, 33 dans chaque groupe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;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Extubation le jour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même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le lendemain de la chirurgie </a:t>
            </a:r>
            <a:endParaRPr lang="fr-CA" dirty="0"/>
          </a:p>
          <a:p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Hémodynamie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stable </a:t>
            </a:r>
            <a:endParaRPr lang="fr-CA" dirty="0"/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Transfert vers lits hospitaliers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généraux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dès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lendemain ou le surlendemain de la chirurgie </a:t>
            </a:r>
            <a:endParaRPr lang="fr-CA" dirty="0"/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Pompe d’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analgésie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arrêtée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 de trouble auditif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Coopération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adéquate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Exclusion ;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 auditif, psychiatrique ou douloureux chronique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Trouble psychiatrique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Chirurgie secondaire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post-opératoires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sévères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Dysfonction organique multiple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Mauvaise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coopération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ou non- consentement </a:t>
            </a:r>
            <a:endParaRPr lang="fr-CA" dirty="0">
              <a:effectLst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Utilisation d’anti-douleur </a:t>
            </a:r>
            <a:endParaRPr lang="fr-CA" dirty="0">
              <a:effectLst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82885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Musicothérapie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30 minutes chaque jour à 20h00 jusqu’au congé </a:t>
            </a:r>
            <a:endParaRPr lang="fr-CA" dirty="0">
              <a:effectLst/>
            </a:endParaRP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Repos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cédule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 30 minutes sans musique avec écouteurs</a:t>
            </a:r>
            <a:endParaRPr lang="fr-CA" dirty="0">
              <a:effectLst/>
            </a:endParaRPr>
          </a:p>
          <a:p>
            <a:endParaRPr lang="fr-FR" dirty="0"/>
          </a:p>
          <a:p>
            <a:r>
              <a:rPr lang="fr-FR" dirty="0"/>
              <a:t>Traitement standard sans repos cédulé avec écouteurs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99 patients totaux, 33 dans chaque groupe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fr-CA" dirty="0">
              <a:effectLst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402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</a:t>
            </a:r>
            <a:r>
              <a:rPr lang="fr-FR" dirty="0" err="1"/>
              <a:t>pubmed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3411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Image google scholar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77390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Ajouter les années de parution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1388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auteurs traduisent le score SAS comme une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anxiéte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légère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de 51 à 59,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anxiéte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modérée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de 60 à 69 et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anxiéte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sévère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 plus grand ou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égal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à 70.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dirty="0"/>
              <a:t>VAS sur 10</a:t>
            </a:r>
          </a:p>
          <a:p>
            <a:r>
              <a:rPr lang="fr-FR" dirty="0"/>
              <a:t>STAI sur 80</a:t>
            </a:r>
          </a:p>
          <a:p>
            <a:r>
              <a:rPr lang="fr-FR" dirty="0"/>
              <a:t>NRS sur 10</a:t>
            </a:r>
          </a:p>
          <a:p>
            <a:r>
              <a:rPr lang="fr-FR" dirty="0"/>
              <a:t>HADS sur 21</a:t>
            </a:r>
          </a:p>
          <a:p>
            <a:r>
              <a:rPr lang="fr-FR" dirty="0"/>
              <a:t>SAS sur 80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953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16 études</a:t>
            </a:r>
          </a:p>
          <a:p>
            <a:r>
              <a:rPr lang="fr-FR" dirty="0"/>
              <a:t>6 utilisées pour l’effet de la musique sur l’anxiété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Essais cliniques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randomisés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Recueil de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données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d’utilisation d’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opioïdes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signes vitaux traduisant de la douleur ou de l’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anxiéte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;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étude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musicothérapie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durant une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procédure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post-opératoire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(retrait de drain thoracique, positionnement du patient, etc.) </a:t>
            </a: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1479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VAS sur 10</a:t>
            </a:r>
          </a:p>
          <a:p>
            <a:r>
              <a:rPr lang="fr-FR" dirty="0"/>
              <a:t>STAI sur 80</a:t>
            </a:r>
          </a:p>
          <a:p>
            <a:r>
              <a:rPr lang="fr-FR" dirty="0"/>
              <a:t>NRS sur 10</a:t>
            </a:r>
          </a:p>
          <a:p>
            <a:r>
              <a:rPr lang="fr-FR" dirty="0"/>
              <a:t>HADS sur 21</a:t>
            </a:r>
          </a:p>
          <a:p>
            <a:r>
              <a:rPr lang="fr-FR" dirty="0"/>
              <a:t>SAS sur 80</a:t>
            </a:r>
          </a:p>
          <a:p>
            <a:endParaRPr lang="fr-FR" dirty="0"/>
          </a:p>
          <a:p>
            <a:r>
              <a:rPr lang="fr-FR" dirty="0"/>
              <a:t>Musicothérapie effectuée en post-op seulement ?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670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Casque d’écoute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durant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précisément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30 minutes à chaque jour et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même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heure, jusqu’au congé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médical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anxiéte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fut ensuite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mesurée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au 7e jour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post-opératoire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228 participants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 dans chaque groupe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Inclusion ;</a:t>
            </a: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Remplacement de valve mitral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mécanique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routinier </a:t>
            </a:r>
            <a:endParaRPr lang="fr-CA" dirty="0"/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Transfert vers lits hospitaliers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généraux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dès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 lendemain de la chirurgie 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Exclusion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Chirurgie secondaire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Maladie valvulaire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combinée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Dysfonction organique multiple Mauvaise condition physique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Fonction cardiaque III-V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Syndrome douloureux chronique Histoire de maladie mental significative Saignement &gt; 200 cc/h</a:t>
            </a:r>
            <a:b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Intubation &gt; 24h </a:t>
            </a:r>
            <a:endParaRPr lang="fr-CA" dirty="0"/>
          </a:p>
          <a:p>
            <a:endParaRPr lang="fr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30503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 diapositiv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Self-Rating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Anxiety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(SAS) est un outil reconnu, utilisé depuis 1971, dont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sensibilite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atteint 89% et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spécificite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69% selon </a:t>
            </a:r>
            <a:r>
              <a:rPr lang="fr-CA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Dunstan et al. 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(BMC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Psychiatry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2017)</a:t>
            </a:r>
          </a:p>
          <a:p>
            <a:endParaRPr lang="fr-CA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patients non-anxieux à la base qui n’ont pas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présente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 de baisse de score SAS d’ailleurs probablement diminuer l’effet apparente de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musicothérapie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sur la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différence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score SAS puisque leur score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́-intervention ont pu faire diminuer la moyenne du groupe </a:t>
            </a:r>
            <a:r>
              <a:rPr lang="fr-CA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préalablement</a:t>
            </a:r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5D449-B875-4B8D-8E66-224D27E54C9A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0661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CA"/>
              <a:t>Modifier le style des sous-titres du masque</a:t>
            </a:r>
            <a:endParaRPr/>
          </a:p>
        </p:txBody>
      </p:sp>
      <p:pic>
        <p:nvPicPr>
          <p:cNvPr id="7" name="Picture 6" descr="EKG lin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de sec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Rectangle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Modifier le style du titre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/>
              <a:t>5/27/22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descr="Rectangle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 descr="Rectangle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CA"/>
              <a:t>Modifier le style du titre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A"/>
              <a:t>Cliquez sur l'icône pour ajouter une image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d bar" descr="Red bar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A"/>
              <a:t>Modifier le style du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5/27/22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4152" y="655766"/>
            <a:ext cx="4103325" cy="3152524"/>
          </a:xfrm>
        </p:spPr>
        <p:txBody>
          <a:bodyPr anchor="b">
            <a:noAutofit/>
          </a:bodyPr>
          <a:lstStyle/>
          <a:p>
            <a:r>
              <a:rPr lang="fr-CA" sz="3200" b="1" dirty="0"/>
              <a:t>Les bienfaits de la musicothérapie dans le traitement de l’anxiété des patients adultes ayant subis une chirurgie cardiaque</a:t>
            </a:r>
            <a:endParaRPr lang="fr-CA" sz="3200" dirty="0"/>
          </a:p>
        </p:txBody>
      </p:sp>
      <p:pic>
        <p:nvPicPr>
          <p:cNvPr id="1026" name="Picture 2" descr="Difference Between Heart Attack, Failure &amp; Arrest | Cedars-Sinai">
            <a:extLst>
              <a:ext uri="{FF2B5EF4-FFF2-40B4-BE49-F238E27FC236}">
                <a16:creationId xmlns:a16="http://schemas.microsoft.com/office/drawing/2014/main" id="{741C3203-C25E-E355-1CDF-D39EC51154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9" r="24376"/>
          <a:stretch/>
        </p:blipFill>
        <p:spPr bwMode="auto">
          <a:xfrm>
            <a:off x="1" y="10"/>
            <a:ext cx="7008810" cy="685798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7549695" y="4581128"/>
            <a:ext cx="3932237" cy="1374648"/>
          </a:xfrm>
        </p:spPr>
        <p:txBody>
          <a:bodyPr>
            <a:normAutofit/>
          </a:bodyPr>
          <a:lstStyle/>
          <a:p>
            <a:r>
              <a:rPr lang="en-US" dirty="0" err="1"/>
              <a:t>Analyse</a:t>
            </a:r>
            <a:r>
              <a:rPr lang="en-US" dirty="0"/>
              <a:t> de </a:t>
            </a:r>
            <a:r>
              <a:rPr lang="en-US" dirty="0" err="1"/>
              <a:t>littérature</a:t>
            </a:r>
            <a:r>
              <a:rPr lang="en-US" dirty="0"/>
              <a:t> </a:t>
            </a:r>
          </a:p>
          <a:p>
            <a:r>
              <a:rPr lang="en-US" dirty="0"/>
              <a:t>Maxime Brisson R1 – UMF St-Eustache</a:t>
            </a:r>
          </a:p>
          <a:p>
            <a:r>
              <a:rPr lang="en-US" dirty="0"/>
              <a:t>3 </a:t>
            </a:r>
            <a:r>
              <a:rPr lang="en-US" dirty="0" err="1"/>
              <a:t>juin</a:t>
            </a:r>
            <a:r>
              <a:rPr lang="en-US" dirty="0"/>
              <a:t> 2022</a:t>
            </a:r>
          </a:p>
        </p:txBody>
      </p:sp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 – La </a:t>
            </a:r>
            <a:r>
              <a:rPr lang="en-US" dirty="0" err="1"/>
              <a:t>méta-analyse</a:t>
            </a:r>
            <a:endParaRPr lang="en-US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811EA34-7C2B-467F-7475-1985A690A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11" y="0"/>
            <a:ext cx="4317489" cy="153938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2839B56-1BBE-D424-06FD-D0027B328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8753"/>
            <a:ext cx="5688632" cy="222212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EACCEC8A-79E0-3049-3A69-EE2484A86FD4}"/>
              </a:ext>
            </a:extLst>
          </p:cNvPr>
          <p:cNvSpPr txBox="1"/>
          <p:nvPr/>
        </p:nvSpPr>
        <p:spPr>
          <a:xfrm>
            <a:off x="479376" y="1723395"/>
            <a:ext cx="9505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/>
              <a:t>L’analyse démontre une diminution statistiquement significative des niveaux d’anxiété des patients en période post-opératoire de chirurgie cardiaque, qu’elle soit administrée en </a:t>
            </a:r>
            <a:r>
              <a:rPr lang="fr-CA" sz="2400" dirty="0" err="1"/>
              <a:t>pré-opératoire</a:t>
            </a:r>
            <a:r>
              <a:rPr lang="fr-CA" sz="2400" dirty="0"/>
              <a:t>, intra-opératoire et/ou en post-opératoire </a:t>
            </a:r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62AA95-A227-7FFD-DFFE-7F0AAFCCF40F}"/>
              </a:ext>
            </a:extLst>
          </p:cNvPr>
          <p:cNvSpPr txBox="1"/>
          <p:nvPr/>
        </p:nvSpPr>
        <p:spPr>
          <a:xfrm>
            <a:off x="479376" y="3429000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auteurs présentent une différence moyenne standardisée de -0,5 (95% CI –0.67 to –0.32), p&lt;0.01) du score d’anxiété transformé</a:t>
            </a:r>
          </a:p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5D93F18-3948-78A4-ED0D-22CFCD50A3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983" y="4608752"/>
            <a:ext cx="6517017" cy="2222122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61B85DE-FD42-F149-62E0-2FAEAA080409}"/>
              </a:ext>
            </a:extLst>
          </p:cNvPr>
          <p:cNvSpPr txBox="1"/>
          <p:nvPr/>
        </p:nvSpPr>
        <p:spPr>
          <a:xfrm>
            <a:off x="5735960" y="3416129"/>
            <a:ext cx="49685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résultats des différentes échelles de niveau d’anxiété furent transformés statistiquement afin d’être comparables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255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</a:t>
            </a:r>
            <a:r>
              <a:rPr lang="en-US" dirty="0" err="1"/>
              <a:t>Méta-analyse</a:t>
            </a:r>
            <a:endParaRPr lang="en-US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411FE78-E60E-DB3B-6416-AF7AE3A1DB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511" y="0"/>
            <a:ext cx="4317489" cy="1539380"/>
          </a:xfrm>
          <a:prstGeom prst="rect">
            <a:avLst/>
          </a:prstGeom>
        </p:spPr>
      </p:pic>
      <p:pic>
        <p:nvPicPr>
          <p:cNvPr id="8194" name="Picture 2" descr="Pros and Cons Club Goes Virtual – The Blue and White">
            <a:extLst>
              <a:ext uri="{FF2B5EF4-FFF2-40B4-BE49-F238E27FC236}">
                <a16:creationId xmlns:a16="http://schemas.microsoft.com/office/drawing/2014/main" id="{182EF7B2-2DA9-B0A2-4BF7-8EE93E569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61719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DD84B74-19E6-F963-723E-99654C391972}"/>
              </a:ext>
            </a:extLst>
          </p:cNvPr>
          <p:cNvSpPr txBox="1"/>
          <p:nvPr/>
        </p:nvSpPr>
        <p:spPr>
          <a:xfrm>
            <a:off x="7480484" y="1797975"/>
            <a:ext cx="331236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Risque de biais élevé dans les études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Niveaux d’anxiété subjectif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Double aveugle impossible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Issue d’anxiété mesurée sur 9 des 16 études seulement, ce qui affecte la puissance (mais résultat positif tout de même)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Emplacements des patients assez hétérogènes pourtant (mais I</a:t>
            </a:r>
            <a:r>
              <a:rPr lang="fr-FR" sz="1600" baseline="30000" dirty="0"/>
              <a:t>2</a:t>
            </a:r>
            <a:r>
              <a:rPr lang="fr-FR" sz="1600" dirty="0"/>
              <a:t> non-significatif..)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Faible taux de participants (34 à 100) par étude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Score VAS/NRS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FB74FA4-6240-1C4F-7859-BD9F124610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183"/>
          <a:stretch/>
        </p:blipFill>
        <p:spPr>
          <a:xfrm>
            <a:off x="11061164" y="3955463"/>
            <a:ext cx="1130836" cy="2902537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AB668ACE-27BD-BCCC-47AD-A0DA2847B828}"/>
              </a:ext>
            </a:extLst>
          </p:cNvPr>
          <p:cNvSpPr txBox="1"/>
          <p:nvPr/>
        </p:nvSpPr>
        <p:spPr>
          <a:xfrm>
            <a:off x="407368" y="2204864"/>
            <a:ext cx="3819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PRISMA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Méthodologie de qualité et exhaustive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Hétérogénéité des études non-significative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Utilisation d’échelle d’anxiété standardisée (back-transformation)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892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F72C7E-3638-0C73-2F13-D6EA37635C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#1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9DADF78-3353-034D-E6A4-E726376C6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9" y="1556792"/>
            <a:ext cx="6450093" cy="2365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A0EC97D-303C-4629-9C4C-D165DC987726}"/>
              </a:ext>
            </a:extLst>
          </p:cNvPr>
          <p:cNvSpPr/>
          <p:nvPr/>
        </p:nvSpPr>
        <p:spPr>
          <a:xfrm>
            <a:off x="6569429" y="1873037"/>
            <a:ext cx="5601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dirty="0"/>
              <a:t>Étude chinoise de 2020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dirty="0"/>
              <a:t>228 participants (114 dans chaque groupe)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FR" dirty="0"/>
              <a:t>Casque d’écoute </a:t>
            </a:r>
            <a:r>
              <a:rPr lang="fr-CA" dirty="0"/>
              <a:t>durant précisément 30 minutes à chaque jour et même heure, jusqu’au congé médical.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dirty="0"/>
              <a:t>L’anxiété fut ensuite mesurée au 7e jour post-opératoire avec le score SAS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DD119C-E4E1-3363-79E0-C5585B9673C4}"/>
              </a:ext>
            </a:extLst>
          </p:cNvPr>
          <p:cNvSpPr/>
          <p:nvPr/>
        </p:nvSpPr>
        <p:spPr>
          <a:xfrm>
            <a:off x="335360" y="4054582"/>
            <a:ext cx="51125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dirty="0">
                <a:solidFill>
                  <a:srgbClr val="00B050"/>
                </a:solidFill>
              </a:rPr>
              <a:t>Inclusion ;</a:t>
            </a:r>
          </a:p>
          <a:p>
            <a:r>
              <a:rPr lang="fr-CA" dirty="0"/>
              <a:t>Remplacement de valve mitral mécanique routinier </a:t>
            </a:r>
          </a:p>
          <a:p>
            <a:r>
              <a:rPr lang="fr-CA" dirty="0"/>
              <a:t>Transfert vers lits hospitaliers généraux dès le lendemain de la chirurgie </a:t>
            </a:r>
          </a:p>
          <a:p>
            <a:endParaRPr lang="fr-CA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D60F37-4A46-8AF1-2940-E9E6255919A8}"/>
              </a:ext>
            </a:extLst>
          </p:cNvPr>
          <p:cNvSpPr/>
          <p:nvPr/>
        </p:nvSpPr>
        <p:spPr>
          <a:xfrm>
            <a:off x="6117095" y="4054582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dirty="0">
                <a:solidFill>
                  <a:srgbClr val="FF0000"/>
                </a:solidFill>
              </a:rPr>
              <a:t>Exclusion ;</a:t>
            </a:r>
          </a:p>
          <a:p>
            <a:pPr lvl="0">
              <a:defRPr/>
            </a:pPr>
            <a:r>
              <a:rPr lang="fr-CA" dirty="0"/>
              <a:t>Chirurgie secondaire</a:t>
            </a:r>
            <a:br>
              <a:rPr lang="fr-CA" dirty="0"/>
            </a:br>
            <a:r>
              <a:rPr lang="fr-CA" dirty="0"/>
              <a:t>Maladie valvulaire combinée </a:t>
            </a:r>
          </a:p>
          <a:p>
            <a:pPr lvl="0">
              <a:defRPr/>
            </a:pPr>
            <a:r>
              <a:rPr lang="fr-CA" dirty="0"/>
              <a:t>Dysfonction organique multiple </a:t>
            </a:r>
          </a:p>
          <a:p>
            <a:pPr lvl="0">
              <a:defRPr/>
            </a:pPr>
            <a:r>
              <a:rPr lang="fr-CA" dirty="0"/>
              <a:t>Mauvaise condition physique</a:t>
            </a:r>
            <a:br>
              <a:rPr lang="fr-CA" dirty="0"/>
            </a:br>
            <a:r>
              <a:rPr lang="fr-CA" dirty="0"/>
              <a:t>Fonction cardiaque III-V</a:t>
            </a:r>
            <a:br>
              <a:rPr lang="fr-CA" dirty="0"/>
            </a:br>
            <a:r>
              <a:rPr lang="fr-CA" dirty="0"/>
              <a:t>Syndrome douloureux chronique Histoire de maladie mental significative Saignement &gt; 200 cc/h</a:t>
            </a:r>
            <a:br>
              <a:rPr lang="fr-CA" dirty="0"/>
            </a:br>
            <a:r>
              <a:rPr lang="fr-CA" dirty="0"/>
              <a:t>Intubation &gt; 24h </a:t>
            </a:r>
          </a:p>
        </p:txBody>
      </p:sp>
    </p:spTree>
    <p:extLst>
      <p:ext uri="{BB962C8B-B14F-4D97-AF65-F5344CB8AC3E}">
        <p14:creationId xmlns:p14="http://schemas.microsoft.com/office/powerpoint/2010/main" val="292469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 – Article #1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CCEC8A-79E0-3049-3A69-EE2484A86FD4}"/>
              </a:ext>
            </a:extLst>
          </p:cNvPr>
          <p:cNvSpPr txBox="1"/>
          <p:nvPr/>
        </p:nvSpPr>
        <p:spPr>
          <a:xfrm>
            <a:off x="566744" y="1860220"/>
            <a:ext cx="99674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sz="2000" dirty="0"/>
              <a:t>Cette étude démontre une diminution statistiquement significative du score SAS des patients ayant reçu de la musicothérapie en post-opératoire de chirurgie de remplacement de valve mitrale comparativement au groupe ayant reçu un traitement standard.</a:t>
            </a:r>
            <a:r>
              <a:rPr lang="fr-CA" sz="2800" dirty="0"/>
              <a:t> 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62AA95-A227-7FFD-DFFE-7F0AAFCCF40F}"/>
              </a:ext>
            </a:extLst>
          </p:cNvPr>
          <p:cNvSpPr txBox="1"/>
          <p:nvPr/>
        </p:nvSpPr>
        <p:spPr>
          <a:xfrm>
            <a:off x="231923" y="3685674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Les auteurs présentent une diminution de 6,66 points au score SAS des patients ayant reçu la musicothérapie comparativement à une diminution de 3,89 points du score SAS du groupe contrôle. 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1B85DE-FD42-F149-62E0-2FAEAA080409}"/>
              </a:ext>
            </a:extLst>
          </p:cNvPr>
          <p:cNvSpPr txBox="1"/>
          <p:nvPr/>
        </p:nvSpPr>
        <p:spPr>
          <a:xfrm>
            <a:off x="231923" y="5023235"/>
            <a:ext cx="4968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L’étude démontre également aucune différence significative au score SAS entre les groupes avant la chirurgie.</a:t>
            </a:r>
          </a:p>
          <a:p>
            <a:endParaRPr lang="fr-FR" sz="16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B32283B9-E7CD-D6F0-FD51-84A533DD4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9" y="-1705"/>
            <a:ext cx="4290535" cy="1573693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FBE02F4-4C9C-316F-EBF0-684C48325A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984" y="3254702"/>
            <a:ext cx="5888780" cy="3238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81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Article #1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1BA86AC-E842-D454-0D5C-12423C5A0B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199" y="-1705"/>
            <a:ext cx="4290535" cy="1573693"/>
          </a:xfrm>
          <a:prstGeom prst="rect">
            <a:avLst/>
          </a:prstGeom>
        </p:spPr>
      </p:pic>
      <p:pic>
        <p:nvPicPr>
          <p:cNvPr id="5" name="Picture 2" descr="Pros and Cons Club Goes Virtual – The Blue and White">
            <a:extLst>
              <a:ext uri="{FF2B5EF4-FFF2-40B4-BE49-F238E27FC236}">
                <a16:creationId xmlns:a16="http://schemas.microsoft.com/office/drawing/2014/main" id="{29CC9592-1B5B-D4A5-7F7A-163A75764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61719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BE299F6-A435-42CB-E750-26AC614BD81D}"/>
              </a:ext>
            </a:extLst>
          </p:cNvPr>
          <p:cNvSpPr txBox="1"/>
          <p:nvPr/>
        </p:nvSpPr>
        <p:spPr>
          <a:xfrm>
            <a:off x="407368" y="1844824"/>
            <a:ext cx="38198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Caractéristiques des groupes très comparables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Puissance adéquate (222 participants alors que 97 étaient nécessaires)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Ajustement du volume de la musique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SAS = un outil validé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F21436-4134-3DEA-C669-67A8EE92CD36}"/>
              </a:ext>
            </a:extLst>
          </p:cNvPr>
          <p:cNvSpPr txBox="1"/>
          <p:nvPr/>
        </p:nvSpPr>
        <p:spPr>
          <a:xfrm>
            <a:off x="7752184" y="1522940"/>
            <a:ext cx="381981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1600" dirty="0"/>
              <a:t>Aucune figure de démarche de recrutement présentée (biais de sélection non-exclu)</a:t>
            </a:r>
          </a:p>
          <a:p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Le score SAS diminue, mais l’anxiété demeure légère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Standardisation de l’effet de la musicothérapie selon le niveau d’anxiété de base aurait été intéressant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Casque d’écoute sans musique = diminution d’anxiété d’emblée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Pas de données sur les soins intensifs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Présence continue d’un intervenant 30 minutes par jour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Étude chinoise, comparable à ici ?</a:t>
            </a:r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28186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6B7F1-9241-62D3-EF10-506F3626D5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Article #2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E60CCC-1CBE-3CDF-DF74-5E2DCAEC8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7" y="1556792"/>
            <a:ext cx="6467762" cy="187220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23D4AD-7BBC-9161-D929-9C81E428FED2}"/>
              </a:ext>
            </a:extLst>
          </p:cNvPr>
          <p:cNvSpPr/>
          <p:nvPr/>
        </p:nvSpPr>
        <p:spPr>
          <a:xfrm>
            <a:off x="6569429" y="1720840"/>
            <a:ext cx="5601192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sz="1600" dirty="0"/>
              <a:t>Étude chinoise de 2020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sz="1600" dirty="0"/>
              <a:t>99 patients totaux, 33 dans chaque groupe</a:t>
            </a:r>
          </a:p>
          <a:p>
            <a:pPr lvl="0">
              <a:defRPr/>
            </a:pPr>
            <a:endParaRPr lang="fr-CA" sz="1600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sz="1600" dirty="0"/>
              <a:t>Musicothérapie de 30 minutes chaque jour à 20h00 jusqu’au congé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CA" sz="1600" dirty="0"/>
              <a:t>Repos cédulé de 30 minutes sans musique avec écouteurs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fr-FR" sz="1600" dirty="0"/>
              <a:t>Traitement standard sans repos cédulé avec écouteurs</a:t>
            </a:r>
          </a:p>
          <a:p>
            <a:pPr>
              <a:defRPr/>
            </a:pPr>
            <a:endParaRPr lang="fr-CA" sz="1600" b="1" dirty="0"/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fr-CA" sz="1600" dirty="0"/>
              <a:t>L’anxiété fut mesurée avant et après chaque intervention avec le score SAS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03531-0807-ECC2-5490-234F3908EB9C}"/>
              </a:ext>
            </a:extLst>
          </p:cNvPr>
          <p:cNvSpPr/>
          <p:nvPr/>
        </p:nvSpPr>
        <p:spPr>
          <a:xfrm>
            <a:off x="263352" y="4131657"/>
            <a:ext cx="470646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A" sz="1600" dirty="0">
                <a:solidFill>
                  <a:srgbClr val="00B050"/>
                </a:solidFill>
              </a:rPr>
              <a:t>Inclusion ;</a:t>
            </a:r>
          </a:p>
          <a:p>
            <a:r>
              <a:rPr lang="fr-CA" sz="1600" dirty="0"/>
              <a:t>Extubation le jour même ou le lendemain de la chirurgie </a:t>
            </a:r>
          </a:p>
          <a:p>
            <a:r>
              <a:rPr lang="fr-CA" sz="1600" dirty="0" err="1"/>
              <a:t>Hémodynamie</a:t>
            </a:r>
            <a:r>
              <a:rPr lang="fr-CA" sz="1600" dirty="0"/>
              <a:t> stable </a:t>
            </a:r>
          </a:p>
          <a:p>
            <a:r>
              <a:rPr lang="fr-CA" sz="1600" dirty="0"/>
              <a:t>Transfert vers lits hospitaliers généraux dès le lendemain ou le surlendemain de la chirurgie </a:t>
            </a:r>
          </a:p>
          <a:p>
            <a:r>
              <a:rPr lang="fr-CA" sz="1600" dirty="0"/>
              <a:t>Pompe d’analgésie arrêtée</a:t>
            </a:r>
          </a:p>
          <a:p>
            <a:r>
              <a:rPr lang="fr-CA" sz="1600" dirty="0"/>
              <a:t>Pas de trouble auditif</a:t>
            </a:r>
          </a:p>
          <a:p>
            <a:r>
              <a:rPr lang="fr-CA" sz="1600" dirty="0"/>
              <a:t>Coopération adéquate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92CCD1-C175-3C5C-2D7A-ED659BCFCD3F}"/>
              </a:ext>
            </a:extLst>
          </p:cNvPr>
          <p:cNvSpPr/>
          <p:nvPr/>
        </p:nvSpPr>
        <p:spPr>
          <a:xfrm>
            <a:off x="5089035" y="4293096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fr-FR" sz="1600" dirty="0">
                <a:solidFill>
                  <a:srgbClr val="FF0000"/>
                </a:solidFill>
              </a:rPr>
              <a:t>Exclusion ;</a:t>
            </a:r>
          </a:p>
          <a:p>
            <a:r>
              <a:rPr lang="fr-CA" sz="1600" dirty="0"/>
              <a:t>Trouble auditif, psychiatrique ou douloureux chronique </a:t>
            </a:r>
          </a:p>
          <a:p>
            <a:r>
              <a:rPr lang="fr-CA" sz="1600" dirty="0"/>
              <a:t>Trouble psychiatrique </a:t>
            </a:r>
          </a:p>
          <a:p>
            <a:r>
              <a:rPr lang="fr-CA" sz="1600" dirty="0"/>
              <a:t>Chirurgie secondaire </a:t>
            </a:r>
          </a:p>
          <a:p>
            <a:r>
              <a:rPr lang="fr-CA" sz="1600" dirty="0"/>
              <a:t>Complications post-opératoires sévères </a:t>
            </a:r>
          </a:p>
          <a:p>
            <a:r>
              <a:rPr lang="fr-CA" sz="1600" dirty="0"/>
              <a:t>Dysfonction organique multiple </a:t>
            </a:r>
          </a:p>
          <a:p>
            <a:r>
              <a:rPr lang="fr-CA" sz="1600" dirty="0"/>
              <a:t>Mauvaise coopération ou non- consentement </a:t>
            </a:r>
          </a:p>
          <a:p>
            <a:r>
              <a:rPr lang="fr-CA" sz="1600" dirty="0"/>
              <a:t>Utilisation d’anti-douleur </a:t>
            </a:r>
          </a:p>
        </p:txBody>
      </p:sp>
    </p:spTree>
    <p:extLst>
      <p:ext uri="{BB962C8B-B14F-4D97-AF65-F5344CB8AC3E}">
        <p14:creationId xmlns:p14="http://schemas.microsoft.com/office/powerpoint/2010/main" val="345496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Résultats</a:t>
            </a:r>
            <a:r>
              <a:rPr lang="en-US" dirty="0"/>
              <a:t> – Article #2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ACCEC8A-79E0-3049-3A69-EE2484A86FD4}"/>
              </a:ext>
            </a:extLst>
          </p:cNvPr>
          <p:cNvSpPr txBox="1"/>
          <p:nvPr/>
        </p:nvSpPr>
        <p:spPr>
          <a:xfrm>
            <a:off x="231922" y="1860220"/>
            <a:ext cx="6249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CA" dirty="0"/>
              <a:t>Cette étude démontre une diminution statistiquement significative du score SAS des patients ayant reçu de la musicothérapie en post-opératoire de chirurgie de pontage coronarien comparativement aux groupes ayant reçu une période de repos cédulé et un traitement standard</a:t>
            </a:r>
            <a:r>
              <a:rPr lang="fr-CA" sz="2000" dirty="0"/>
              <a:t> </a:t>
            </a:r>
            <a:endParaRPr lang="fr-FR" sz="28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D62AA95-A227-7FFD-DFFE-7F0AAFCCF40F}"/>
              </a:ext>
            </a:extLst>
          </p:cNvPr>
          <p:cNvSpPr txBox="1"/>
          <p:nvPr/>
        </p:nvSpPr>
        <p:spPr>
          <a:xfrm>
            <a:off x="231922" y="5057262"/>
            <a:ext cx="49685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Les score SDS du groupe ayant reçu de la musicothérapie est significativement plus bas que les deux groupes contrôles. </a:t>
            </a:r>
            <a:r>
              <a:rPr lang="fr-CA" sz="1600" dirty="0"/>
              <a:t> </a:t>
            </a:r>
            <a:endParaRPr lang="fr-FR" sz="1600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61B85DE-FD42-F149-62E0-2FAEAA080409}"/>
              </a:ext>
            </a:extLst>
          </p:cNvPr>
          <p:cNvSpPr txBox="1"/>
          <p:nvPr/>
        </p:nvSpPr>
        <p:spPr>
          <a:xfrm>
            <a:off x="231922" y="3803762"/>
            <a:ext cx="496855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L’étude démontre également aucune différence significative au score SAS entre les groupes avant l’intervention</a:t>
            </a:r>
            <a:r>
              <a:rPr lang="fr-CA" sz="1600" dirty="0"/>
              <a:t>.</a:t>
            </a:r>
          </a:p>
          <a:p>
            <a:endParaRPr lang="fr-FR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BA2A68-9FC9-E31A-AD8B-D90F6D1FE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-8219"/>
            <a:ext cx="5375920" cy="1556155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0547EA16-3D2B-D9BF-3FF7-391B7B6A83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477" y="2204864"/>
            <a:ext cx="5204189" cy="389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221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– Article #2 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F67C7DE-4692-4B20-D24A-E28F27CC8B88}"/>
              </a:ext>
            </a:extLst>
          </p:cNvPr>
          <p:cNvSpPr txBox="1"/>
          <p:nvPr/>
        </p:nvSpPr>
        <p:spPr>
          <a:xfrm>
            <a:off x="1487488" y="1700808"/>
            <a:ext cx="6840760" cy="360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CBA2A68-9FC9-E31A-AD8B-D90F6D1FEC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-8219"/>
            <a:ext cx="5375920" cy="1556155"/>
          </a:xfrm>
          <a:prstGeom prst="rect">
            <a:avLst/>
          </a:prstGeom>
        </p:spPr>
      </p:pic>
      <p:pic>
        <p:nvPicPr>
          <p:cNvPr id="11" name="Picture 2" descr="Pros and Cons Club Goes Virtual – The Blue and White">
            <a:extLst>
              <a:ext uri="{FF2B5EF4-FFF2-40B4-BE49-F238E27FC236}">
                <a16:creationId xmlns:a16="http://schemas.microsoft.com/office/drawing/2014/main" id="{F2270C9D-4153-A49C-31CD-3264DDFADA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2617192"/>
            <a:ext cx="25400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81D2A1B-BF9E-AD09-CE06-32C6A47866CA}"/>
              </a:ext>
            </a:extLst>
          </p:cNvPr>
          <p:cNvSpPr txBox="1"/>
          <p:nvPr/>
        </p:nvSpPr>
        <p:spPr>
          <a:xfrm>
            <a:off x="407368" y="1844824"/>
            <a:ext cx="381981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Intervention musicale très uniformisée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Puissance adéquate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Groupes comparables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</a:t>
            </a:r>
            <a:r>
              <a:rPr lang="fr-CA" dirty="0" err="1"/>
              <a:t>haque</a:t>
            </a:r>
            <a:r>
              <a:rPr lang="fr-CA" dirty="0"/>
              <a:t> patient s’est vu porté le casque d’écoute, musique ou non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Ajustement du volume de la musique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SAS = un outil validé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8B5C724-9FB4-45F0-18FC-088F6C4A055B}"/>
              </a:ext>
            </a:extLst>
          </p:cNvPr>
          <p:cNvSpPr txBox="1"/>
          <p:nvPr/>
        </p:nvSpPr>
        <p:spPr>
          <a:xfrm>
            <a:off x="7984148" y="1848747"/>
            <a:ext cx="381981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Devis d’étude flou, </a:t>
            </a:r>
            <a:r>
              <a:rPr lang="fr-CA" dirty="0"/>
              <a:t>essai clinique randomisé analysé de façon rétrospective basée sur un essai pilote ?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Pas de principe de double aveugle ni même de simple aveugle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Pas d’intervenant présent durant la musicothérapie (approche par protocole peut-être plus appropriée à ce niveau-ci)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Étude chinoise, comparable ici ?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57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E992420-9B77-10E9-EAD9-D733BF89D064}"/>
              </a:ext>
            </a:extLst>
          </p:cNvPr>
          <p:cNvSpPr txBox="1"/>
          <p:nvPr/>
        </p:nvSpPr>
        <p:spPr>
          <a:xfrm>
            <a:off x="623392" y="404664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Objectivement, les résultats analysés dans ce projet d’érudition permettent de croire que la musicothérapie serait un atout significatif à la prise en charge des patients post-opératoire de chirurgie cardiaque. </a:t>
            </a:r>
          </a:p>
          <a:p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40BFD5A-26BF-CC39-D6F5-DA4ABAA1B759}"/>
              </a:ext>
            </a:extLst>
          </p:cNvPr>
          <p:cNvSpPr txBox="1"/>
          <p:nvPr/>
        </p:nvSpPr>
        <p:spPr>
          <a:xfrm>
            <a:off x="609968" y="1758549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Il s’agit assurément d’une piste de solution à réduction de l’utilisation des méthodes pharmacologiques de réduction d’anxiété et possiblement de la durée de l’hospitalisation de ces patients. </a:t>
            </a:r>
          </a:p>
          <a:p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74936A5-DC20-97B9-D924-C52ED7D312B0}"/>
              </a:ext>
            </a:extLst>
          </p:cNvPr>
          <p:cNvSpPr txBox="1"/>
          <p:nvPr/>
        </p:nvSpPr>
        <p:spPr>
          <a:xfrm>
            <a:off x="623392" y="3235877"/>
            <a:ext cx="59046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Faisable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Pourquoi pas 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Pas cher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Pas compliqué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Goûts musicaux différents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Chambres à plusieurs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dirty="0"/>
              <a:t>Effet sur le délirium 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1474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Références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200030-B1E0-738E-3B1F-ED78E1113F6F}"/>
              </a:ext>
            </a:extLst>
          </p:cNvPr>
          <p:cNvSpPr/>
          <p:nvPr/>
        </p:nvSpPr>
        <p:spPr>
          <a:xfrm>
            <a:off x="624523" y="474345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algn="just">
              <a:buFont typeface="+mj-lt"/>
              <a:buAutoNum type="arabicPeriod"/>
            </a:pP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Kakar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E,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Billar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RJ, van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Rosmalen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J, et al Music intervention to relieve anxiety and pain in adults undergoing cardiac surgery: a systematic review and meta-analysis Open Heart 2021;8:e001474.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doi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: 10.1136/openhrt-2020-001474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 algn="just">
              <a:buFont typeface="+mj-lt"/>
              <a:buAutoNum type="arabicPeriod"/>
            </a:pP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Zhang QL, Xu N, Huang ST, Lin ZW, Chen LW, Cao H, Chen Q. Music Therapy for Early Postoperative Pain, Anxiety, and Sleep in Patients after Mitral Valve Replacement.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Thorac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Cardiovasc Surg. 2020 Sep;68(6):498-502.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doi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: 10.1055/s-0040-1713352.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Epub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2020 Jun 30. PMID: 32604430</a:t>
            </a:r>
            <a:r>
              <a:rPr lang="en-US" dirty="0">
                <a:latin typeface="TimesNewRomanPSMT"/>
                <a:ea typeface="Times New Roman" panose="02020603050405020304" pitchFamily="18" charset="0"/>
              </a:rPr>
              <a:t>.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Dai, WS., Huang, ST., Xu, N. et al. The effect of music therapy on pain, anxiety and depression in patients after coronary artery bypass grafting. J 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Cardiothorac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 Surg 15, 81 (2020). https://</a:t>
            </a:r>
            <a:r>
              <a:rPr lang="en-US" i="1" dirty="0" err="1">
                <a:latin typeface="TimesNewRomanPSMT"/>
                <a:ea typeface="Times New Roman" panose="02020603050405020304" pitchFamily="18" charset="0"/>
              </a:rPr>
              <a:t>doi.org</a:t>
            </a:r>
            <a:r>
              <a:rPr lang="en-US" i="1" dirty="0">
                <a:latin typeface="TimesNewRomanPSMT"/>
                <a:ea typeface="Times New Roman" panose="02020603050405020304" pitchFamily="18" charset="0"/>
              </a:rPr>
              <a:t>/10.1186/s13019-020-01141-y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00100" indent="-342900">
              <a:buFont typeface="+mj-lt"/>
              <a:buAutoNum type="arabicPeriod"/>
            </a:pP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Dunstan, D.A., Scott, N. Norms for </a:t>
            </a:r>
            <a:r>
              <a:rPr lang="en-US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Zung’s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Self-rating Anxiety      Scale. </a:t>
            </a:r>
            <a:r>
              <a:rPr lang="fr-C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BMC </a:t>
            </a:r>
            <a:r>
              <a:rPr lang="fr-C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Psychiatry</a:t>
            </a:r>
            <a:r>
              <a:rPr lang="fr-C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fr-CA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20, </a:t>
            </a:r>
            <a:r>
              <a:rPr lang="fr-C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90 (2020). https://</a:t>
            </a:r>
            <a:r>
              <a:rPr lang="fr-CA" i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doi.org</a:t>
            </a:r>
            <a:r>
              <a:rPr lang="fr-CA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/10.1186/s12888-019-2427-6</a:t>
            </a:r>
            <a:endParaRPr lang="fr-C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9232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 err="1"/>
              <a:t>Amorce</a:t>
            </a:r>
            <a:endParaRPr lang="en-US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DB25C8E-918D-E665-5D71-F4C3B80B28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/>
          <a:p>
            <a:r>
              <a:rPr lang="fr-FR" sz="2200" b="1" dirty="0"/>
              <a:t>Quelle chirurgie vous semble le plus anxiogène ?</a:t>
            </a:r>
          </a:p>
          <a:p>
            <a:pPr marL="0" indent="0">
              <a:buNone/>
            </a:pPr>
            <a:endParaRPr lang="fr-FR" sz="2200" dirty="0"/>
          </a:p>
          <a:p>
            <a:r>
              <a:rPr lang="fr-FR" sz="2200" dirty="0"/>
              <a:t>ICM 2021 ; </a:t>
            </a:r>
          </a:p>
          <a:p>
            <a:pPr lvl="1"/>
            <a:r>
              <a:rPr lang="fr-CA" sz="2200" dirty="0"/>
              <a:t>1 829 chirurgies cardiaques</a:t>
            </a:r>
          </a:p>
          <a:p>
            <a:pPr lvl="1"/>
            <a:r>
              <a:rPr lang="fr-CA" sz="2200" dirty="0"/>
              <a:t>6 357 procédures d’</a:t>
            </a:r>
            <a:r>
              <a:rPr lang="fr-CA" sz="2200" dirty="0" err="1"/>
              <a:t>hémodynamie</a:t>
            </a:r>
            <a:endParaRPr lang="fr-CA" sz="2200" dirty="0"/>
          </a:p>
          <a:p>
            <a:pPr lvl="1"/>
            <a:r>
              <a:rPr lang="fr-CA" sz="2200" dirty="0"/>
              <a:t>2 332 procédures d’électrophysiologie</a:t>
            </a:r>
            <a:endParaRPr lang="fr-FR" sz="2200" dirty="0"/>
          </a:p>
          <a:p>
            <a:r>
              <a:rPr lang="fr-FR" sz="2200" dirty="0"/>
              <a:t>Presque 8000 cas de chirurgie cardiaque par année au Québec</a:t>
            </a:r>
            <a:endParaRPr lang="fr-CA" sz="2200" dirty="0"/>
          </a:p>
        </p:txBody>
      </p:sp>
      <p:pic>
        <p:nvPicPr>
          <p:cNvPr id="2050" name="Picture 2" descr="Blades &amp; Scalpels">
            <a:extLst>
              <a:ext uri="{FF2B5EF4-FFF2-40B4-BE49-F238E27FC236}">
                <a16:creationId xmlns:a16="http://schemas.microsoft.com/office/drawing/2014/main" id="{D441F19D-D1DD-93B7-88F7-80C18A2584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75" r="10359" b="-2"/>
          <a:stretch/>
        </p:blipFill>
        <p:spPr bwMode="auto">
          <a:xfrm>
            <a:off x="6993037" y="1797789"/>
            <a:ext cx="4478230" cy="4267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469CD083-96F2-9F56-C33D-CA2627BDEB21}"/>
              </a:ext>
            </a:extLst>
          </p:cNvPr>
          <p:cNvSpPr txBox="1"/>
          <p:nvPr/>
        </p:nvSpPr>
        <p:spPr>
          <a:xfrm>
            <a:off x="119336" y="6415788"/>
            <a:ext cx="8064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https://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www.icm-mhi.org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fr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/propos/notre-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present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/</a:t>
            </a:r>
            <a:r>
              <a:rPr lang="fr-FR" sz="1400" dirty="0" err="1">
                <a:solidFill>
                  <a:schemeClr val="bg1">
                    <a:lumMod val="65000"/>
                  </a:schemeClr>
                </a:solidFill>
              </a:rPr>
              <a:t>licm</a:t>
            </a:r>
            <a:r>
              <a:rPr lang="fr-FR" sz="1400" dirty="0">
                <a:solidFill>
                  <a:schemeClr val="bg1">
                    <a:lumMod val="65000"/>
                  </a:schemeClr>
                </a:solidFill>
              </a:rPr>
              <a:t>-en-chiffres</a:t>
            </a:r>
          </a:p>
        </p:txBody>
      </p:sp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Remerciements</a:t>
            </a:r>
            <a:endParaRPr lang="en-US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A31FC372-3574-D356-89F4-F6FE0C9656AB}"/>
              </a:ext>
            </a:extLst>
          </p:cNvPr>
          <p:cNvSpPr txBox="1"/>
          <p:nvPr/>
        </p:nvSpPr>
        <p:spPr>
          <a:xfrm>
            <a:off x="675846" y="620688"/>
            <a:ext cx="5420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Dre Marie Nguyen, pour sa patience, sa bienveillance et ses bons conseils</a:t>
            </a:r>
          </a:p>
        </p:txBody>
      </p:sp>
    </p:spTree>
    <p:extLst>
      <p:ext uri="{BB962C8B-B14F-4D97-AF65-F5344CB8AC3E}">
        <p14:creationId xmlns:p14="http://schemas.microsoft.com/office/powerpoint/2010/main" val="200695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5115474" cy="4575175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Soins</a:t>
            </a:r>
            <a:r>
              <a:rPr lang="en-US" dirty="0"/>
              <a:t> </a:t>
            </a:r>
            <a:r>
              <a:rPr lang="en-US" dirty="0" err="1"/>
              <a:t>intensifs</a:t>
            </a:r>
            <a:endParaRPr lang="en-US" dirty="0"/>
          </a:p>
          <a:p>
            <a:r>
              <a:rPr lang="en-US" dirty="0" err="1"/>
              <a:t>Douleur</a:t>
            </a:r>
            <a:endParaRPr lang="en-US" dirty="0"/>
          </a:p>
          <a:p>
            <a:r>
              <a:rPr lang="en-US" dirty="0"/>
              <a:t>Solitude</a:t>
            </a:r>
          </a:p>
          <a:p>
            <a:r>
              <a:rPr lang="en-US" dirty="0" err="1"/>
              <a:t>Réussite</a:t>
            </a:r>
            <a:r>
              <a:rPr lang="en-US" dirty="0"/>
              <a:t> de la </a:t>
            </a:r>
            <a:r>
              <a:rPr lang="en-US" dirty="0" err="1"/>
              <a:t>chirurgie</a:t>
            </a:r>
            <a:endParaRPr lang="en-US" dirty="0"/>
          </a:p>
          <a:p>
            <a:r>
              <a:rPr lang="en-US" dirty="0" err="1"/>
              <a:t>Effets</a:t>
            </a:r>
            <a:r>
              <a:rPr lang="en-US" dirty="0"/>
              <a:t> </a:t>
            </a:r>
            <a:r>
              <a:rPr lang="en-US" dirty="0" err="1"/>
              <a:t>secondaires</a:t>
            </a:r>
            <a:r>
              <a:rPr lang="en-US" dirty="0"/>
              <a:t> </a:t>
            </a:r>
            <a:r>
              <a:rPr lang="en-US" dirty="0" err="1"/>
              <a:t>anxiolytiques</a:t>
            </a:r>
            <a:r>
              <a:rPr lang="en-US" dirty="0"/>
              <a:t> (benzo, </a:t>
            </a:r>
            <a:r>
              <a:rPr lang="en-US" dirty="0" err="1"/>
              <a:t>opioides</a:t>
            </a:r>
            <a:r>
              <a:rPr lang="en-US" dirty="0"/>
              <a:t>, etc.)</a:t>
            </a:r>
          </a:p>
          <a:p>
            <a:r>
              <a:rPr lang="en-US" dirty="0" err="1"/>
              <a:t>Capacité</a:t>
            </a:r>
            <a:r>
              <a:rPr lang="en-US" dirty="0"/>
              <a:t> </a:t>
            </a:r>
            <a:r>
              <a:rPr lang="en-US" dirty="0" err="1"/>
              <a:t>cardiaque</a:t>
            </a:r>
            <a:r>
              <a:rPr lang="en-US" dirty="0"/>
              <a:t> mise </a:t>
            </a:r>
            <a:r>
              <a:rPr lang="en-US" dirty="0" err="1"/>
              <a:t>en</a:t>
            </a:r>
            <a:r>
              <a:rPr lang="en-US" dirty="0"/>
              <a:t> doute</a:t>
            </a:r>
          </a:p>
          <a:p>
            <a:r>
              <a:rPr lang="en-US" dirty="0" err="1"/>
              <a:t>Anxiété</a:t>
            </a:r>
            <a:r>
              <a:rPr lang="en-US" dirty="0"/>
              <a:t> qui perdure</a:t>
            </a:r>
          </a:p>
          <a:p>
            <a:r>
              <a:rPr lang="en-US" dirty="0"/>
              <a:t>Consultations </a:t>
            </a:r>
            <a:r>
              <a:rPr lang="en-US" dirty="0" err="1"/>
              <a:t>médecine</a:t>
            </a:r>
            <a:r>
              <a:rPr lang="en-US" dirty="0"/>
              <a:t> </a:t>
            </a:r>
            <a:r>
              <a:rPr lang="en-US" dirty="0" err="1"/>
              <a:t>familiale</a:t>
            </a:r>
            <a:endParaRPr lang="en-US" dirty="0"/>
          </a:p>
        </p:txBody>
      </p:sp>
      <p:pic>
        <p:nvPicPr>
          <p:cNvPr id="3076" name="Picture 4" descr="Comment reconnaitre l'anxiété de performance à l'université? | Blogue">
            <a:extLst>
              <a:ext uri="{FF2B5EF4-FFF2-40B4-BE49-F238E27FC236}">
                <a16:creationId xmlns:a16="http://schemas.microsoft.com/office/drawing/2014/main" id="{C3AA4A24-6E5E-AC96-BC1D-3663F4A46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26" y="2665927"/>
            <a:ext cx="5099993" cy="26774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PICO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P</a:t>
            </a:r>
            <a:r>
              <a:rPr lang="en-US" sz="2800" dirty="0"/>
              <a:t> ; </a:t>
            </a:r>
            <a:r>
              <a:rPr lang="fr-CA" sz="2800" dirty="0"/>
              <a:t>Patients adultes en post-opératoire de chirurgie cardiaque </a:t>
            </a:r>
            <a:endParaRPr lang="en-US" sz="2800" dirty="0"/>
          </a:p>
          <a:p>
            <a:r>
              <a:rPr lang="en-US" sz="2800" b="1" dirty="0"/>
              <a:t>I</a:t>
            </a:r>
            <a:r>
              <a:rPr lang="en-US" sz="2800" dirty="0"/>
              <a:t> ; </a:t>
            </a:r>
            <a:r>
              <a:rPr lang="fr-CA" sz="2800" dirty="0"/>
              <a:t>La musicothérapie </a:t>
            </a:r>
            <a:endParaRPr lang="en-US" sz="2800" dirty="0"/>
          </a:p>
          <a:p>
            <a:r>
              <a:rPr lang="en-US" sz="2800" b="1" dirty="0"/>
              <a:t>C</a:t>
            </a:r>
            <a:r>
              <a:rPr lang="en-US" sz="2800" dirty="0"/>
              <a:t> ; </a:t>
            </a:r>
            <a:r>
              <a:rPr lang="fr-CA" sz="2800" dirty="0"/>
              <a:t>Non-utilisation de la musicothérapie</a:t>
            </a:r>
          </a:p>
          <a:p>
            <a:r>
              <a:rPr lang="fr-CA" sz="2800" b="1" dirty="0"/>
              <a:t>O</a:t>
            </a:r>
            <a:r>
              <a:rPr lang="fr-CA" sz="2800" dirty="0"/>
              <a:t> ; Anxiété</a:t>
            </a:r>
          </a:p>
          <a:p>
            <a:endParaRPr lang="en-US" sz="28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CFF7C8D-D144-ED00-3147-496E685004F8}"/>
              </a:ext>
            </a:extLst>
          </p:cNvPr>
          <p:cNvSpPr txBox="1"/>
          <p:nvPr/>
        </p:nvSpPr>
        <p:spPr>
          <a:xfrm>
            <a:off x="6071035" y="2996952"/>
            <a:ext cx="4800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i="1" dirty="0"/>
              <a:t>Quels sont les effets de la musicothérapie sur l’anxiété des patients adultes en post-opératoire de chirurgie cardiaque ?</a:t>
            </a:r>
            <a:endParaRPr lang="fr-CA" sz="3200" dirty="0"/>
          </a:p>
          <a:p>
            <a:endParaRPr lang="fr-FR" sz="3200" dirty="0"/>
          </a:p>
        </p:txBody>
      </p:sp>
      <p:pic>
        <p:nvPicPr>
          <p:cNvPr id="4098" name="Picture 2" descr="question mark character - ECHA Microbiology">
            <a:extLst>
              <a:ext uri="{FF2B5EF4-FFF2-40B4-BE49-F238E27FC236}">
                <a16:creationId xmlns:a16="http://schemas.microsoft.com/office/drawing/2014/main" id="{A518FFE5-60AB-31C1-8A04-F7525D40C6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408" y="430363"/>
            <a:ext cx="1988840" cy="19888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endParaRPr lang="en-US" dirty="0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71A7FAFC-E9E8-74BA-0606-CC66313F5FF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0063495"/>
              </p:ext>
            </p:extLst>
          </p:nvPr>
        </p:nvGraphicFramePr>
        <p:xfrm>
          <a:off x="47329" y="2060848"/>
          <a:ext cx="5904656" cy="44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1" name="Espace réservé du contenu 9">
            <a:extLst>
              <a:ext uri="{FF2B5EF4-FFF2-40B4-BE49-F238E27FC236}">
                <a16:creationId xmlns:a16="http://schemas.microsoft.com/office/drawing/2014/main" id="{39938A24-F304-07DA-1805-9054EDECD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704517"/>
              </p:ext>
            </p:extLst>
          </p:nvPr>
        </p:nvGraphicFramePr>
        <p:xfrm>
          <a:off x="6096000" y="2060848"/>
          <a:ext cx="5951984" cy="441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6146" name="Picture 2">
            <a:extLst>
              <a:ext uri="{FF2B5EF4-FFF2-40B4-BE49-F238E27FC236}">
                <a16:creationId xmlns:a16="http://schemas.microsoft.com/office/drawing/2014/main" id="{67EF3B69-D9AC-824A-9E74-8A6F16141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286" y="1268760"/>
            <a:ext cx="3027427" cy="1076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673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(suite)</a:t>
            </a:r>
          </a:p>
        </p:txBody>
      </p:sp>
      <p:graphicFrame>
        <p:nvGraphicFramePr>
          <p:cNvPr id="11" name="Espace réservé du contenu 9">
            <a:extLst>
              <a:ext uri="{FF2B5EF4-FFF2-40B4-BE49-F238E27FC236}">
                <a16:creationId xmlns:a16="http://schemas.microsoft.com/office/drawing/2014/main" id="{39938A24-F304-07DA-1805-9054EDECD4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9838712"/>
              </p:ext>
            </p:extLst>
          </p:nvPr>
        </p:nvGraphicFramePr>
        <p:xfrm>
          <a:off x="2639616" y="1988840"/>
          <a:ext cx="6552728" cy="4795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6" name="Picture 6" descr="google-scholar-png - Bibliothèque Cégep Garneau">
            <a:extLst>
              <a:ext uri="{FF2B5EF4-FFF2-40B4-BE49-F238E27FC236}">
                <a16:creationId xmlns:a16="http://schemas.microsoft.com/office/drawing/2014/main" id="{8971D2F2-0741-3FFC-BCD3-225671340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824" y="1196752"/>
            <a:ext cx="3582398" cy="101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578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Méthode</a:t>
            </a:r>
            <a:r>
              <a:rPr lang="en-US" dirty="0"/>
              <a:t> (suite)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05A3423-49B9-D635-B6EE-1149183468CA}"/>
              </a:ext>
            </a:extLst>
          </p:cNvPr>
          <p:cNvSpPr txBox="1"/>
          <p:nvPr/>
        </p:nvSpPr>
        <p:spPr>
          <a:xfrm>
            <a:off x="1451484" y="1628800"/>
            <a:ext cx="92890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Au total, 1 méta-analyse et 2 essais cliniques randomisés ont été sélectionnés</a:t>
            </a:r>
            <a:r>
              <a:rPr lang="fr-CA" sz="2400" dirty="0"/>
              <a:t>.</a:t>
            </a:r>
          </a:p>
          <a:p>
            <a:r>
              <a:rPr lang="fr-CA" sz="2400" dirty="0"/>
              <a:t> </a:t>
            </a:r>
          </a:p>
          <a:p>
            <a:r>
              <a:rPr lang="en-US" sz="2400" dirty="0"/>
              <a:t>“</a:t>
            </a:r>
            <a:r>
              <a:rPr lang="en-US" sz="2400" i="1" dirty="0"/>
              <a:t>Music intervention to relieve anxiety and pain in adults undergoing cardiac surgery : a systemic review and meta-analysis</a:t>
            </a:r>
            <a:r>
              <a:rPr lang="en-US" sz="2400" dirty="0"/>
              <a:t>” (</a:t>
            </a:r>
            <a:r>
              <a:rPr lang="en-US" sz="2400" dirty="0" err="1"/>
              <a:t>Kakar</a:t>
            </a:r>
            <a:r>
              <a:rPr lang="en-US" sz="2400" dirty="0"/>
              <a:t> E., </a:t>
            </a:r>
            <a:r>
              <a:rPr lang="en-US" sz="2400" dirty="0" err="1"/>
              <a:t>Billar</a:t>
            </a:r>
            <a:r>
              <a:rPr lang="en-US" sz="2400" dirty="0"/>
              <a:t> RJ., van </a:t>
            </a:r>
            <a:r>
              <a:rPr lang="en-US" sz="2400" dirty="0" err="1"/>
              <a:t>Rosmalen</a:t>
            </a:r>
            <a:r>
              <a:rPr lang="en-US" sz="2400" dirty="0"/>
              <a:t> J., et al.) - 2020</a:t>
            </a:r>
          </a:p>
          <a:p>
            <a:endParaRPr lang="fr-CA" sz="2400" dirty="0"/>
          </a:p>
          <a:p>
            <a:r>
              <a:rPr lang="en-US" sz="2400" dirty="0"/>
              <a:t>“</a:t>
            </a:r>
            <a:r>
              <a:rPr lang="en-US" sz="2400" i="1" dirty="0"/>
              <a:t>Music Therapy for Early Postoperative Pain, Anxiety, and Sleep in Patients after Mitral Valve Replacement</a:t>
            </a:r>
            <a:r>
              <a:rPr lang="en-US" sz="2400" dirty="0"/>
              <a:t>” (Zhang, Q., Xu, N,. Huang, S-Y., Lin, Z-W., et al</a:t>
            </a:r>
            <a:r>
              <a:rPr lang="en-US" sz="2400" i="1" dirty="0"/>
              <a:t>.</a:t>
            </a:r>
            <a:r>
              <a:rPr lang="en-US" sz="2400" dirty="0"/>
              <a:t>) - 2020</a:t>
            </a:r>
          </a:p>
          <a:p>
            <a:endParaRPr lang="fr-CA" sz="2400" dirty="0"/>
          </a:p>
          <a:p>
            <a:r>
              <a:rPr lang="en-US" sz="2400" dirty="0"/>
              <a:t>“</a:t>
            </a:r>
            <a:r>
              <a:rPr lang="en-US" sz="2400" i="1" dirty="0"/>
              <a:t>The effect of music therapy on pain, anxiety and depression in patients after coronary artery bypass grafting</a:t>
            </a:r>
            <a:r>
              <a:rPr lang="en-US" sz="2400" dirty="0"/>
              <a:t>” (Dai, W-S., Huang, S-Y., Xu, N,. Chen, Q., et al</a:t>
            </a:r>
            <a:r>
              <a:rPr lang="en-US" sz="2400" i="1" dirty="0"/>
              <a:t>.</a:t>
            </a:r>
            <a:r>
              <a:rPr lang="en-US" sz="2400" dirty="0"/>
              <a:t>) - 2020</a:t>
            </a:r>
            <a:endParaRPr lang="fr-CA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54710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9252F5-0B33-708D-7102-057019895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Échelles d’anxiété</a:t>
            </a:r>
          </a:p>
        </p:txBody>
      </p:sp>
      <p:pic>
        <p:nvPicPr>
          <p:cNvPr id="9218" name="Picture 2" descr="Zung Self-Rated Anxiety Scale - Fill and Sign Printable Template Online |  US Legal Forms">
            <a:extLst>
              <a:ext uri="{FF2B5EF4-FFF2-40B4-BE49-F238E27FC236}">
                <a16:creationId xmlns:a16="http://schemas.microsoft.com/office/drawing/2014/main" id="{6C24CAAD-07D3-9CFA-CDC5-59B06FB6F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204864"/>
            <a:ext cx="3336051" cy="44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3114E1A-2D0B-03CD-82F7-759BCC1F8B7C}"/>
              </a:ext>
            </a:extLst>
          </p:cNvPr>
          <p:cNvSpPr txBox="1"/>
          <p:nvPr/>
        </p:nvSpPr>
        <p:spPr>
          <a:xfrm>
            <a:off x="1847528" y="183553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SAS</a:t>
            </a:r>
          </a:p>
        </p:txBody>
      </p:sp>
      <p:pic>
        <p:nvPicPr>
          <p:cNvPr id="9220" name="Picture 4" descr="Visual analogue scale (VAS) for assessment of children's pain perception |  Download Scientific Diagram">
            <a:extLst>
              <a:ext uri="{FF2B5EF4-FFF2-40B4-BE49-F238E27FC236}">
                <a16:creationId xmlns:a16="http://schemas.microsoft.com/office/drawing/2014/main" id="{CB20DB93-410B-7720-A341-FD4DF10F3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049" y="3043436"/>
            <a:ext cx="4277951" cy="2759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7B18066-8BD7-0323-7116-3E802241DCB2}"/>
              </a:ext>
            </a:extLst>
          </p:cNvPr>
          <p:cNvSpPr txBox="1"/>
          <p:nvPr/>
        </p:nvSpPr>
        <p:spPr>
          <a:xfrm>
            <a:off x="5735960" y="2564904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VAS/NRS</a:t>
            </a:r>
          </a:p>
        </p:txBody>
      </p:sp>
      <p:pic>
        <p:nvPicPr>
          <p:cNvPr id="9222" name="Picture 6" descr="STAI-Y) Questionnaires anxiété état et trait de Spielberger | pdf  remplissable">
            <a:extLst>
              <a:ext uri="{FF2B5EF4-FFF2-40B4-BE49-F238E27FC236}">
                <a16:creationId xmlns:a16="http://schemas.microsoft.com/office/drawing/2014/main" id="{CE8F0CEB-B151-AD6D-2857-203B4638D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2646" y="2393403"/>
            <a:ext cx="3225724" cy="4242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F44F1E6-2B8A-C331-A059-421CC032AA46}"/>
              </a:ext>
            </a:extLst>
          </p:cNvPr>
          <p:cNvSpPr txBox="1"/>
          <p:nvPr/>
        </p:nvSpPr>
        <p:spPr>
          <a:xfrm>
            <a:off x="9768408" y="2020198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STAI</a:t>
            </a:r>
          </a:p>
        </p:txBody>
      </p:sp>
    </p:spTree>
    <p:extLst>
      <p:ext uri="{BB962C8B-B14F-4D97-AF65-F5344CB8AC3E}">
        <p14:creationId xmlns:p14="http://schemas.microsoft.com/office/powerpoint/2010/main" val="304599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8E63D-7B73-CDE6-6AFD-D10ECD44D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méta-analyse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09B5434-47C7-6E27-9727-A6DFBDDE4F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7966"/>
            <a:ext cx="7128792" cy="254173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B63581F-4F3C-BB40-AAEC-D3871D569098}"/>
              </a:ext>
            </a:extLst>
          </p:cNvPr>
          <p:cNvSpPr txBox="1"/>
          <p:nvPr/>
        </p:nvSpPr>
        <p:spPr>
          <a:xfrm>
            <a:off x="7780126" y="2587352"/>
            <a:ext cx="42925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16 études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6 utilisées pour l’effet de la musique sur l’anxiété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400" dirty="0"/>
              <a:t>VAS, NRS SAS, STAI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2396CC-098E-AC59-1640-F403C8A1D4E9}"/>
              </a:ext>
            </a:extLst>
          </p:cNvPr>
          <p:cNvSpPr/>
          <p:nvPr/>
        </p:nvSpPr>
        <p:spPr>
          <a:xfrm>
            <a:off x="7780126" y="1772816"/>
            <a:ext cx="29554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dirty="0"/>
              <a:t>01/1992 à 10/2019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E7A7CB-602A-26C6-CF41-942CC534E8DE}"/>
              </a:ext>
            </a:extLst>
          </p:cNvPr>
          <p:cNvSpPr/>
          <p:nvPr/>
        </p:nvSpPr>
        <p:spPr>
          <a:xfrm>
            <a:off x="454024" y="4232886"/>
            <a:ext cx="84722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fr-CA" dirty="0">
                <a:solidFill>
                  <a:srgbClr val="00B050"/>
                </a:solidFill>
              </a:rPr>
              <a:t>Inclusion ; </a:t>
            </a:r>
          </a:p>
          <a:p>
            <a:pPr lvl="0">
              <a:defRPr/>
            </a:pPr>
            <a:r>
              <a:rPr lang="fr-CA" dirty="0"/>
              <a:t>Essais cliniques randomisés</a:t>
            </a:r>
            <a:br>
              <a:rPr lang="fr-CA" dirty="0"/>
            </a:br>
            <a:r>
              <a:rPr lang="fr-CA" dirty="0"/>
              <a:t>Recueil de données d’utilisation d’</a:t>
            </a:r>
            <a:r>
              <a:rPr lang="fr-CA" dirty="0" err="1"/>
              <a:t>opioides</a:t>
            </a:r>
            <a:r>
              <a:rPr lang="fr-CA" dirty="0"/>
              <a:t> et signes vitaux traduisant de la douleur ou de l’anxiété</a:t>
            </a:r>
          </a:p>
          <a:p>
            <a:pPr lvl="0">
              <a:defRPr/>
            </a:pPr>
            <a:endParaRPr lang="fr-CA" dirty="0"/>
          </a:p>
          <a:p>
            <a:pPr lvl="0">
              <a:defRPr/>
            </a:pPr>
            <a:r>
              <a:rPr lang="fr-CA" dirty="0">
                <a:solidFill>
                  <a:srgbClr val="FF0000"/>
                </a:solidFill>
              </a:rPr>
              <a:t>Exclusion ;</a:t>
            </a:r>
          </a:p>
          <a:p>
            <a:r>
              <a:rPr lang="fr-CA" dirty="0"/>
              <a:t>L’étude de la musicothérapie durant une procédure post-opératoire (retrait de drain thoracique, positionnement du patient, etc.) </a:t>
            </a:r>
          </a:p>
        </p:txBody>
      </p:sp>
    </p:spTree>
    <p:extLst>
      <p:ext uri="{BB962C8B-B14F-4D97-AF65-F5344CB8AC3E}">
        <p14:creationId xmlns:p14="http://schemas.microsoft.com/office/powerpoint/2010/main" val="37593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edical Design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001141.potx" id="{D7485564-6666-4DDB-B0D3-55F6E694D6E5}" vid="{6E950D30-6FC6-4411-BCFF-468AD9ECA787}"/>
    </a:ext>
  </a:extLst>
</a:theme>
</file>

<file path=ppt/theme/theme2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Design 16x9</Template>
  <TotalTime>1085</TotalTime>
  <Words>2006</Words>
  <Application>Microsoft Macintosh PowerPoint</Application>
  <PresentationFormat>Grand écran</PresentationFormat>
  <Paragraphs>320</Paragraphs>
  <Slides>20</Slides>
  <Notes>11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5" baseType="lpstr">
      <vt:lpstr>Arial</vt:lpstr>
      <vt:lpstr>Franklin Gothic Medium</vt:lpstr>
      <vt:lpstr>Times New Roman</vt:lpstr>
      <vt:lpstr>TimesNewRomanPSMT</vt:lpstr>
      <vt:lpstr>Medical Design 16x9</vt:lpstr>
      <vt:lpstr>Les bienfaits de la musicothérapie dans le traitement de l’anxiété des patients adultes ayant subis une chirurgie cardiaque</vt:lpstr>
      <vt:lpstr>Amorce</vt:lpstr>
      <vt:lpstr>Introduction</vt:lpstr>
      <vt:lpstr>Question PICO</vt:lpstr>
      <vt:lpstr>Méthode</vt:lpstr>
      <vt:lpstr>Méthode (suite)</vt:lpstr>
      <vt:lpstr>Méthode (suite)</vt:lpstr>
      <vt:lpstr>Échelles d’anxiété</vt:lpstr>
      <vt:lpstr>La méta-analyse</vt:lpstr>
      <vt:lpstr>Résultats – La méta-analyse</vt:lpstr>
      <vt:lpstr>Discussion – Méta-analyse</vt:lpstr>
      <vt:lpstr>Article #1</vt:lpstr>
      <vt:lpstr>Résultats – Article #1 </vt:lpstr>
      <vt:lpstr>Discussion – Article #1</vt:lpstr>
      <vt:lpstr>Article #2</vt:lpstr>
      <vt:lpstr>Résultats – Article #2 </vt:lpstr>
      <vt:lpstr>Discussion – Article #2 </vt:lpstr>
      <vt:lpstr>Conclusion</vt:lpstr>
      <vt:lpstr>Références</vt:lpstr>
      <vt:lpstr>Remerciements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bienfaits de la musicothérapie dans le traitement de l’anxiété des patients adultes ayant subis une chirurgie cardiaque</dc:title>
  <dc:creator>Maxime Brisson</dc:creator>
  <cp:lastModifiedBy>Maxime Brisson</cp:lastModifiedBy>
  <cp:revision>99</cp:revision>
  <dcterms:created xsi:type="dcterms:W3CDTF">2022-05-10T21:45:16Z</dcterms:created>
  <dcterms:modified xsi:type="dcterms:W3CDTF">2022-05-27T15:57:21Z</dcterms:modified>
</cp:coreProperties>
</file>