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65" r:id="rId3"/>
    <p:sldId id="279" r:id="rId4"/>
    <p:sldId id="264" r:id="rId5"/>
    <p:sldId id="257" r:id="rId6"/>
    <p:sldId id="269" r:id="rId7"/>
    <p:sldId id="258" r:id="rId8"/>
    <p:sldId id="259" r:id="rId9"/>
    <p:sldId id="271" r:id="rId10"/>
    <p:sldId id="276" r:id="rId11"/>
    <p:sldId id="261" r:id="rId12"/>
    <p:sldId id="272" r:id="rId13"/>
    <p:sldId id="262" r:id="rId14"/>
    <p:sldId id="277" r:id="rId15"/>
    <p:sldId id="266" r:id="rId16"/>
    <p:sldId id="267" r:id="rId17"/>
    <p:sldId id="278" r:id="rId18"/>
    <p:sldId id="280" r:id="rId19"/>
    <p:sldId id="263" r:id="rId20"/>
    <p:sldId id="27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74"/>
    <p:restoredTop sz="96245"/>
  </p:normalViewPr>
  <p:slideViewPr>
    <p:cSldViewPr snapToGrid="0" snapToObjects="1">
      <p:cViewPr varScale="1">
        <p:scale>
          <a:sx n="135" d="100"/>
          <a:sy n="135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08031D-17B9-42CA-81A7-401FEE3F5110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48F0CD1-7381-41D3-9E24-5ABAFA592CD3}">
      <dgm:prSet/>
      <dgm:spPr/>
      <dgm:t>
        <a:bodyPr/>
        <a:lstStyle/>
        <a:p>
          <a:r>
            <a:rPr lang="en-US" dirty="0" err="1"/>
            <a:t>Déclaration</a:t>
          </a:r>
          <a:r>
            <a:rPr lang="en-US" dirty="0"/>
            <a:t> de </a:t>
          </a:r>
          <a:r>
            <a:rPr lang="en-US" dirty="0" err="1"/>
            <a:t>conflits</a:t>
          </a:r>
          <a:r>
            <a:rPr lang="en-US" dirty="0"/>
            <a:t> d'intérêts</a:t>
          </a:r>
        </a:p>
      </dgm:t>
    </dgm:pt>
    <dgm:pt modelId="{63809535-1292-4882-82AA-FFDD0CD38A21}" type="parTrans" cxnId="{C9D3ED5B-1CDE-4769-8ABC-DA0499C791C1}">
      <dgm:prSet/>
      <dgm:spPr/>
      <dgm:t>
        <a:bodyPr/>
        <a:lstStyle/>
        <a:p>
          <a:endParaRPr lang="en-US"/>
        </a:p>
      </dgm:t>
    </dgm:pt>
    <dgm:pt modelId="{64E7774E-71C8-480F-A58E-E6E816917E7D}" type="sibTrans" cxnId="{C9D3ED5B-1CDE-4769-8ABC-DA0499C791C1}">
      <dgm:prSet/>
      <dgm:spPr/>
      <dgm:t>
        <a:bodyPr/>
        <a:lstStyle/>
        <a:p>
          <a:endParaRPr lang="en-US"/>
        </a:p>
      </dgm:t>
    </dgm:pt>
    <dgm:pt modelId="{583F0121-494D-4794-A0C5-C4B310C6DDA3}">
      <dgm:prSet/>
      <dgm:spPr/>
      <dgm:t>
        <a:bodyPr/>
        <a:lstStyle/>
        <a:p>
          <a:r>
            <a:rPr lang="fr-CA"/>
            <a:t>Mise en contexte</a:t>
          </a:r>
          <a:endParaRPr lang="en-US"/>
        </a:p>
      </dgm:t>
    </dgm:pt>
    <dgm:pt modelId="{4C808946-3171-4C6C-9DFC-8E9BE6BBA02D}" type="parTrans" cxnId="{1A12630F-4FCE-4A7A-8738-9AC1577C4DD6}">
      <dgm:prSet/>
      <dgm:spPr/>
      <dgm:t>
        <a:bodyPr/>
        <a:lstStyle/>
        <a:p>
          <a:endParaRPr lang="en-US"/>
        </a:p>
      </dgm:t>
    </dgm:pt>
    <dgm:pt modelId="{42E3C23F-20D4-4432-A6B0-FD9269C7B3DF}" type="sibTrans" cxnId="{1A12630F-4FCE-4A7A-8738-9AC1577C4DD6}">
      <dgm:prSet/>
      <dgm:spPr/>
      <dgm:t>
        <a:bodyPr/>
        <a:lstStyle/>
        <a:p>
          <a:endParaRPr lang="en-US"/>
        </a:p>
      </dgm:t>
    </dgm:pt>
    <dgm:pt modelId="{299DAD83-BC82-4233-9947-9790ACBA9D7C}">
      <dgm:prSet/>
      <dgm:spPr/>
      <dgm:t>
        <a:bodyPr/>
        <a:lstStyle/>
        <a:p>
          <a:r>
            <a:rPr lang="fr-CA"/>
            <a:t>Question clinique/PICO </a:t>
          </a:r>
          <a:endParaRPr lang="en-US"/>
        </a:p>
      </dgm:t>
    </dgm:pt>
    <dgm:pt modelId="{8754F3EE-8853-4D9B-B688-681EA1F66AB6}" type="parTrans" cxnId="{3AA23AA0-4F89-4841-AE72-23C79F993A73}">
      <dgm:prSet/>
      <dgm:spPr/>
      <dgm:t>
        <a:bodyPr/>
        <a:lstStyle/>
        <a:p>
          <a:endParaRPr lang="en-US"/>
        </a:p>
      </dgm:t>
    </dgm:pt>
    <dgm:pt modelId="{F75FED68-9F39-4372-A101-0AD0A648F8B7}" type="sibTrans" cxnId="{3AA23AA0-4F89-4841-AE72-23C79F993A73}">
      <dgm:prSet/>
      <dgm:spPr/>
      <dgm:t>
        <a:bodyPr/>
        <a:lstStyle/>
        <a:p>
          <a:endParaRPr lang="en-US"/>
        </a:p>
      </dgm:t>
    </dgm:pt>
    <dgm:pt modelId="{4617E2E4-5310-409E-B8E7-64FD39D94BD8}">
      <dgm:prSet/>
      <dgm:spPr/>
      <dgm:t>
        <a:bodyPr/>
        <a:lstStyle/>
        <a:p>
          <a:r>
            <a:rPr lang="fr-CA"/>
            <a:t>Méthodologie </a:t>
          </a:r>
          <a:endParaRPr lang="en-US"/>
        </a:p>
      </dgm:t>
    </dgm:pt>
    <dgm:pt modelId="{3521C54F-4A85-4C90-9EF7-E85AC526558B}" type="parTrans" cxnId="{A692356F-F739-4100-B80A-A0D4B43E1007}">
      <dgm:prSet/>
      <dgm:spPr/>
      <dgm:t>
        <a:bodyPr/>
        <a:lstStyle/>
        <a:p>
          <a:endParaRPr lang="en-US"/>
        </a:p>
      </dgm:t>
    </dgm:pt>
    <dgm:pt modelId="{FD723904-7EB0-4C3E-BE34-B61D09F90219}" type="sibTrans" cxnId="{A692356F-F739-4100-B80A-A0D4B43E1007}">
      <dgm:prSet/>
      <dgm:spPr/>
      <dgm:t>
        <a:bodyPr/>
        <a:lstStyle/>
        <a:p>
          <a:endParaRPr lang="en-US"/>
        </a:p>
      </dgm:t>
    </dgm:pt>
    <dgm:pt modelId="{2FFB2957-D942-4A6B-B324-D581E2D4CF6A}">
      <dgm:prSet/>
      <dgm:spPr/>
      <dgm:t>
        <a:bodyPr/>
        <a:lstStyle/>
        <a:p>
          <a:r>
            <a:rPr lang="fr-CA"/>
            <a:t>Résultats </a:t>
          </a:r>
          <a:endParaRPr lang="en-US"/>
        </a:p>
      </dgm:t>
    </dgm:pt>
    <dgm:pt modelId="{D55232F2-843F-413D-A341-8C7023F85279}" type="parTrans" cxnId="{FCD1DF2F-0C97-4384-8B2C-631A16619746}">
      <dgm:prSet/>
      <dgm:spPr/>
      <dgm:t>
        <a:bodyPr/>
        <a:lstStyle/>
        <a:p>
          <a:endParaRPr lang="en-US"/>
        </a:p>
      </dgm:t>
    </dgm:pt>
    <dgm:pt modelId="{88E4DFA6-83B9-4909-BC2B-41053AFDC708}" type="sibTrans" cxnId="{FCD1DF2F-0C97-4384-8B2C-631A16619746}">
      <dgm:prSet/>
      <dgm:spPr/>
      <dgm:t>
        <a:bodyPr/>
        <a:lstStyle/>
        <a:p>
          <a:endParaRPr lang="en-US"/>
        </a:p>
      </dgm:t>
    </dgm:pt>
    <dgm:pt modelId="{902536C1-C18A-44D0-A757-AF26A7ADCFF8}">
      <dgm:prSet/>
      <dgm:spPr/>
      <dgm:t>
        <a:bodyPr/>
        <a:lstStyle/>
        <a:p>
          <a:r>
            <a:rPr lang="fr-CA"/>
            <a:t>Discussion </a:t>
          </a:r>
          <a:endParaRPr lang="en-US"/>
        </a:p>
      </dgm:t>
    </dgm:pt>
    <dgm:pt modelId="{0AFD9BE4-0C6C-4657-8584-A1822BB41B5E}" type="parTrans" cxnId="{8CC8B290-9F58-472B-AB67-F796C2E5006C}">
      <dgm:prSet/>
      <dgm:spPr/>
      <dgm:t>
        <a:bodyPr/>
        <a:lstStyle/>
        <a:p>
          <a:endParaRPr lang="en-US"/>
        </a:p>
      </dgm:t>
    </dgm:pt>
    <dgm:pt modelId="{E2BB7A78-EF3F-4BA5-9E0C-6CC5AD73F992}" type="sibTrans" cxnId="{8CC8B290-9F58-472B-AB67-F796C2E5006C}">
      <dgm:prSet/>
      <dgm:spPr/>
      <dgm:t>
        <a:bodyPr/>
        <a:lstStyle/>
        <a:p>
          <a:endParaRPr lang="en-US"/>
        </a:p>
      </dgm:t>
    </dgm:pt>
    <dgm:pt modelId="{E940B02C-2837-4F1E-A27A-6C16DD32516E}">
      <dgm:prSet/>
      <dgm:spPr/>
      <dgm:t>
        <a:bodyPr/>
        <a:lstStyle/>
        <a:p>
          <a:r>
            <a:rPr lang="fr-CA"/>
            <a:t>Conclusion </a:t>
          </a:r>
          <a:endParaRPr lang="en-US"/>
        </a:p>
      </dgm:t>
    </dgm:pt>
    <dgm:pt modelId="{785190FF-06B6-4C00-8137-8472479A5537}" type="parTrans" cxnId="{284DDE51-D2E1-4938-BB56-CCE1C80897BE}">
      <dgm:prSet/>
      <dgm:spPr/>
      <dgm:t>
        <a:bodyPr/>
        <a:lstStyle/>
        <a:p>
          <a:endParaRPr lang="en-US"/>
        </a:p>
      </dgm:t>
    </dgm:pt>
    <dgm:pt modelId="{CFBB0BB8-67E0-4169-BEA7-7B77AEAA6F6F}" type="sibTrans" cxnId="{284DDE51-D2E1-4938-BB56-CCE1C80897BE}">
      <dgm:prSet/>
      <dgm:spPr/>
      <dgm:t>
        <a:bodyPr/>
        <a:lstStyle/>
        <a:p>
          <a:endParaRPr lang="en-US"/>
        </a:p>
      </dgm:t>
    </dgm:pt>
    <dgm:pt modelId="{C52DD4C9-E145-44FE-9F4F-845DF94B77E7}">
      <dgm:prSet/>
      <dgm:spPr/>
      <dgm:t>
        <a:bodyPr/>
        <a:lstStyle/>
        <a:p>
          <a:r>
            <a:rPr lang="fr-CA" dirty="0"/>
            <a:t>Opinion personnelle</a:t>
          </a:r>
          <a:endParaRPr lang="en-US" dirty="0"/>
        </a:p>
      </dgm:t>
    </dgm:pt>
    <dgm:pt modelId="{1D2C7957-DC85-405A-830E-C855A00DB8EE}" type="parTrans" cxnId="{1C294AA6-6EA4-42D4-9ED2-C3515C915AAA}">
      <dgm:prSet/>
      <dgm:spPr/>
      <dgm:t>
        <a:bodyPr/>
        <a:lstStyle/>
        <a:p>
          <a:endParaRPr lang="en-US"/>
        </a:p>
      </dgm:t>
    </dgm:pt>
    <dgm:pt modelId="{2E1EC559-169E-4D68-B9FB-08121752E0AD}" type="sibTrans" cxnId="{1C294AA6-6EA4-42D4-9ED2-C3515C915AAA}">
      <dgm:prSet/>
      <dgm:spPr/>
      <dgm:t>
        <a:bodyPr/>
        <a:lstStyle/>
        <a:p>
          <a:endParaRPr lang="en-US"/>
        </a:p>
      </dgm:t>
    </dgm:pt>
    <dgm:pt modelId="{5795372D-32E7-4C7E-9D5A-5544398FC1A3}">
      <dgm:prSet/>
      <dgm:spPr/>
      <dgm:t>
        <a:bodyPr/>
        <a:lstStyle/>
        <a:p>
          <a:r>
            <a:rPr lang="fr-CA" dirty="0"/>
            <a:t>Réflexion personnelle</a:t>
          </a:r>
        </a:p>
      </dgm:t>
    </dgm:pt>
    <dgm:pt modelId="{B8E9B7C8-4011-40E3-96ED-8C0E64A16DC4}" type="parTrans" cxnId="{0EA723A5-5151-4214-991F-E03318DA7B42}">
      <dgm:prSet/>
      <dgm:spPr/>
      <dgm:t>
        <a:bodyPr/>
        <a:lstStyle/>
        <a:p>
          <a:endParaRPr lang="en-US"/>
        </a:p>
      </dgm:t>
    </dgm:pt>
    <dgm:pt modelId="{2540F85F-6996-4919-A331-BFD4932CAAB7}" type="sibTrans" cxnId="{0EA723A5-5151-4214-991F-E03318DA7B42}">
      <dgm:prSet/>
      <dgm:spPr/>
      <dgm:t>
        <a:bodyPr/>
        <a:lstStyle/>
        <a:p>
          <a:endParaRPr lang="en-US"/>
        </a:p>
      </dgm:t>
    </dgm:pt>
    <dgm:pt modelId="{67313148-1593-4039-994C-D4B8DEDD9E6F}">
      <dgm:prSet/>
      <dgm:spPr/>
      <dgm:t>
        <a:bodyPr/>
        <a:lstStyle/>
        <a:p>
          <a:r>
            <a:rPr lang="fr-CA" dirty="0"/>
            <a:t>Références</a:t>
          </a:r>
          <a:endParaRPr lang="en-US" dirty="0"/>
        </a:p>
      </dgm:t>
    </dgm:pt>
    <dgm:pt modelId="{B9BA7452-0758-4ED7-B048-A92B0E12F73C}" type="parTrans" cxnId="{202A076F-7C45-4158-A261-7969CAD65AC5}">
      <dgm:prSet/>
      <dgm:spPr/>
      <dgm:t>
        <a:bodyPr/>
        <a:lstStyle/>
        <a:p>
          <a:endParaRPr lang="en-US"/>
        </a:p>
      </dgm:t>
    </dgm:pt>
    <dgm:pt modelId="{F0159D7F-10EA-4AD7-8AA1-D48CE856467A}" type="sibTrans" cxnId="{202A076F-7C45-4158-A261-7969CAD65AC5}">
      <dgm:prSet/>
      <dgm:spPr/>
      <dgm:t>
        <a:bodyPr/>
        <a:lstStyle/>
        <a:p>
          <a:endParaRPr lang="en-US"/>
        </a:p>
      </dgm:t>
    </dgm:pt>
    <dgm:pt modelId="{339322CD-4020-F141-AE60-3289E3DBAC87}">
      <dgm:prSet/>
      <dgm:spPr/>
      <dgm:t>
        <a:bodyPr/>
        <a:lstStyle/>
        <a:p>
          <a:r>
            <a:rPr lang="fr-CA" dirty="0"/>
            <a:t>Objectifs</a:t>
          </a:r>
        </a:p>
      </dgm:t>
    </dgm:pt>
    <dgm:pt modelId="{7B72436D-550D-424F-963D-3CC1B2C3C85D}" type="parTrans" cxnId="{6A2E231F-517B-1C43-BB38-8220CF5A7AB6}">
      <dgm:prSet/>
      <dgm:spPr/>
      <dgm:t>
        <a:bodyPr/>
        <a:lstStyle/>
        <a:p>
          <a:endParaRPr lang="fr-CA"/>
        </a:p>
      </dgm:t>
    </dgm:pt>
    <dgm:pt modelId="{888167A8-2365-AB48-ACD5-60BC2C2399B4}" type="sibTrans" cxnId="{6A2E231F-517B-1C43-BB38-8220CF5A7AB6}">
      <dgm:prSet/>
      <dgm:spPr/>
      <dgm:t>
        <a:bodyPr/>
        <a:lstStyle/>
        <a:p>
          <a:endParaRPr lang="fr-CA"/>
        </a:p>
      </dgm:t>
    </dgm:pt>
    <dgm:pt modelId="{0236D35D-CA78-954D-B39C-265075D22DD5}">
      <dgm:prSet/>
      <dgm:spPr/>
      <dgm:t>
        <a:bodyPr/>
        <a:lstStyle/>
        <a:p>
          <a:r>
            <a:rPr lang="en-US" dirty="0" err="1"/>
            <a:t>Annexe</a:t>
          </a:r>
          <a:endParaRPr lang="en-US" dirty="0"/>
        </a:p>
      </dgm:t>
    </dgm:pt>
    <dgm:pt modelId="{48C14A98-2F14-C145-9D64-D96106B019F5}" type="parTrans" cxnId="{9F29AD82-C799-DA43-88F9-181D60C730BA}">
      <dgm:prSet/>
      <dgm:spPr/>
      <dgm:t>
        <a:bodyPr/>
        <a:lstStyle/>
        <a:p>
          <a:endParaRPr lang="fr-CA"/>
        </a:p>
      </dgm:t>
    </dgm:pt>
    <dgm:pt modelId="{80B2631D-6384-DF4C-8FD6-4C2A83CAF62A}" type="sibTrans" cxnId="{9F29AD82-C799-DA43-88F9-181D60C730BA}">
      <dgm:prSet/>
      <dgm:spPr/>
      <dgm:t>
        <a:bodyPr/>
        <a:lstStyle/>
        <a:p>
          <a:endParaRPr lang="fr-CA"/>
        </a:p>
      </dgm:t>
    </dgm:pt>
    <dgm:pt modelId="{B5B7261F-E86E-F34A-8114-E9EFB0A31B6A}">
      <dgm:prSet/>
      <dgm:spPr/>
      <dgm:t>
        <a:bodyPr/>
        <a:lstStyle/>
        <a:p>
          <a:r>
            <a:rPr lang="fr-CA" dirty="0"/>
            <a:t>Remerciements</a:t>
          </a:r>
        </a:p>
      </dgm:t>
    </dgm:pt>
    <dgm:pt modelId="{ACA509DE-0A96-C84D-8422-5456FA4B12C9}" type="parTrans" cxnId="{B06AFCCD-2C01-B043-ABF9-05EDE1AFC860}">
      <dgm:prSet/>
      <dgm:spPr/>
      <dgm:t>
        <a:bodyPr/>
        <a:lstStyle/>
        <a:p>
          <a:endParaRPr lang="fr-CA"/>
        </a:p>
      </dgm:t>
    </dgm:pt>
    <dgm:pt modelId="{72B1B22C-D22B-F247-8651-6AFB5AD095DA}" type="sibTrans" cxnId="{B06AFCCD-2C01-B043-ABF9-05EDE1AFC860}">
      <dgm:prSet/>
      <dgm:spPr/>
      <dgm:t>
        <a:bodyPr/>
        <a:lstStyle/>
        <a:p>
          <a:endParaRPr lang="fr-CA"/>
        </a:p>
      </dgm:t>
    </dgm:pt>
    <dgm:pt modelId="{C3B3BEC4-9088-BA46-84B6-F8B4E99686E0}" type="pres">
      <dgm:prSet presAssocID="{D208031D-17B9-42CA-81A7-401FEE3F5110}" presName="vert0" presStyleCnt="0">
        <dgm:presLayoutVars>
          <dgm:dir/>
          <dgm:animOne val="branch"/>
          <dgm:animLvl val="lvl"/>
        </dgm:presLayoutVars>
      </dgm:prSet>
      <dgm:spPr/>
    </dgm:pt>
    <dgm:pt modelId="{B374B21C-905D-9148-9463-0EDCC690C757}" type="pres">
      <dgm:prSet presAssocID="{048F0CD1-7381-41D3-9E24-5ABAFA592CD3}" presName="thickLine" presStyleLbl="alignNode1" presStyleIdx="0" presStyleCnt="13"/>
      <dgm:spPr/>
    </dgm:pt>
    <dgm:pt modelId="{88BA5AED-22FB-4D48-A14D-6AE2572BBFF7}" type="pres">
      <dgm:prSet presAssocID="{048F0CD1-7381-41D3-9E24-5ABAFA592CD3}" presName="horz1" presStyleCnt="0"/>
      <dgm:spPr/>
    </dgm:pt>
    <dgm:pt modelId="{EEC3CE9E-BD93-9A4F-9104-DB366A6A6401}" type="pres">
      <dgm:prSet presAssocID="{048F0CD1-7381-41D3-9E24-5ABAFA592CD3}" presName="tx1" presStyleLbl="revTx" presStyleIdx="0" presStyleCnt="13"/>
      <dgm:spPr/>
    </dgm:pt>
    <dgm:pt modelId="{B40250E7-0988-F941-BA2C-0E81B940F572}" type="pres">
      <dgm:prSet presAssocID="{048F0CD1-7381-41D3-9E24-5ABAFA592CD3}" presName="vert1" presStyleCnt="0"/>
      <dgm:spPr/>
    </dgm:pt>
    <dgm:pt modelId="{21DE50C1-755C-D447-B520-533CB98B91BE}" type="pres">
      <dgm:prSet presAssocID="{339322CD-4020-F141-AE60-3289E3DBAC87}" presName="thickLine" presStyleLbl="alignNode1" presStyleIdx="1" presStyleCnt="13"/>
      <dgm:spPr/>
    </dgm:pt>
    <dgm:pt modelId="{4CE66799-96E2-414A-92B3-665965FF153E}" type="pres">
      <dgm:prSet presAssocID="{339322CD-4020-F141-AE60-3289E3DBAC87}" presName="horz1" presStyleCnt="0"/>
      <dgm:spPr/>
    </dgm:pt>
    <dgm:pt modelId="{8D9B3097-B171-264F-9652-3CF8C574E977}" type="pres">
      <dgm:prSet presAssocID="{339322CD-4020-F141-AE60-3289E3DBAC87}" presName="tx1" presStyleLbl="revTx" presStyleIdx="1" presStyleCnt="13"/>
      <dgm:spPr/>
    </dgm:pt>
    <dgm:pt modelId="{CBB798C7-B68E-F341-AA29-22E86062C031}" type="pres">
      <dgm:prSet presAssocID="{339322CD-4020-F141-AE60-3289E3DBAC87}" presName="vert1" presStyleCnt="0"/>
      <dgm:spPr/>
    </dgm:pt>
    <dgm:pt modelId="{C12D2915-BDCE-2A4D-BA0E-AE920D0C99C8}" type="pres">
      <dgm:prSet presAssocID="{583F0121-494D-4794-A0C5-C4B310C6DDA3}" presName="thickLine" presStyleLbl="alignNode1" presStyleIdx="2" presStyleCnt="13"/>
      <dgm:spPr/>
    </dgm:pt>
    <dgm:pt modelId="{9E2FBD34-2686-7343-B168-D7131E0C0219}" type="pres">
      <dgm:prSet presAssocID="{583F0121-494D-4794-A0C5-C4B310C6DDA3}" presName="horz1" presStyleCnt="0"/>
      <dgm:spPr/>
    </dgm:pt>
    <dgm:pt modelId="{479FC860-8298-0847-B345-BF30D14E51C1}" type="pres">
      <dgm:prSet presAssocID="{583F0121-494D-4794-A0C5-C4B310C6DDA3}" presName="tx1" presStyleLbl="revTx" presStyleIdx="2" presStyleCnt="13"/>
      <dgm:spPr/>
    </dgm:pt>
    <dgm:pt modelId="{7BBB01BA-3B79-BA47-B3A3-A1B76F9F0524}" type="pres">
      <dgm:prSet presAssocID="{583F0121-494D-4794-A0C5-C4B310C6DDA3}" presName="vert1" presStyleCnt="0"/>
      <dgm:spPr/>
    </dgm:pt>
    <dgm:pt modelId="{9D89195F-ECD2-3B4E-A796-E6263C76D1B7}" type="pres">
      <dgm:prSet presAssocID="{299DAD83-BC82-4233-9947-9790ACBA9D7C}" presName="thickLine" presStyleLbl="alignNode1" presStyleIdx="3" presStyleCnt="13"/>
      <dgm:spPr/>
    </dgm:pt>
    <dgm:pt modelId="{A622206D-5924-1746-AED3-A82AB4ADF026}" type="pres">
      <dgm:prSet presAssocID="{299DAD83-BC82-4233-9947-9790ACBA9D7C}" presName="horz1" presStyleCnt="0"/>
      <dgm:spPr/>
    </dgm:pt>
    <dgm:pt modelId="{68A07281-3BC2-764F-BE33-1523E1CB949B}" type="pres">
      <dgm:prSet presAssocID="{299DAD83-BC82-4233-9947-9790ACBA9D7C}" presName="tx1" presStyleLbl="revTx" presStyleIdx="3" presStyleCnt="13"/>
      <dgm:spPr/>
    </dgm:pt>
    <dgm:pt modelId="{D8E2D876-E0A1-3144-A7AA-971C7A0AB203}" type="pres">
      <dgm:prSet presAssocID="{299DAD83-BC82-4233-9947-9790ACBA9D7C}" presName="vert1" presStyleCnt="0"/>
      <dgm:spPr/>
    </dgm:pt>
    <dgm:pt modelId="{99F1ED35-474E-494A-AE54-9C17B023BDFC}" type="pres">
      <dgm:prSet presAssocID="{4617E2E4-5310-409E-B8E7-64FD39D94BD8}" presName="thickLine" presStyleLbl="alignNode1" presStyleIdx="4" presStyleCnt="13"/>
      <dgm:spPr/>
    </dgm:pt>
    <dgm:pt modelId="{6D7F77C8-BA09-F84D-8E14-892FB725B425}" type="pres">
      <dgm:prSet presAssocID="{4617E2E4-5310-409E-B8E7-64FD39D94BD8}" presName="horz1" presStyleCnt="0"/>
      <dgm:spPr/>
    </dgm:pt>
    <dgm:pt modelId="{8649B0CA-FB33-054C-8AC4-B2742BF95873}" type="pres">
      <dgm:prSet presAssocID="{4617E2E4-5310-409E-B8E7-64FD39D94BD8}" presName="tx1" presStyleLbl="revTx" presStyleIdx="4" presStyleCnt="13"/>
      <dgm:spPr/>
    </dgm:pt>
    <dgm:pt modelId="{B44A6393-3D6A-784C-8D36-FB4B6DF0DF83}" type="pres">
      <dgm:prSet presAssocID="{4617E2E4-5310-409E-B8E7-64FD39D94BD8}" presName="vert1" presStyleCnt="0"/>
      <dgm:spPr/>
    </dgm:pt>
    <dgm:pt modelId="{1367607E-BB5C-3747-A547-B586D442A83B}" type="pres">
      <dgm:prSet presAssocID="{2FFB2957-D942-4A6B-B324-D581E2D4CF6A}" presName="thickLine" presStyleLbl="alignNode1" presStyleIdx="5" presStyleCnt="13"/>
      <dgm:spPr/>
    </dgm:pt>
    <dgm:pt modelId="{C44A4247-9267-004C-8610-F91A60A651C0}" type="pres">
      <dgm:prSet presAssocID="{2FFB2957-D942-4A6B-B324-D581E2D4CF6A}" presName="horz1" presStyleCnt="0"/>
      <dgm:spPr/>
    </dgm:pt>
    <dgm:pt modelId="{E8B9133C-8E95-B04A-BD9D-4E8D5C84A448}" type="pres">
      <dgm:prSet presAssocID="{2FFB2957-D942-4A6B-B324-D581E2D4CF6A}" presName="tx1" presStyleLbl="revTx" presStyleIdx="5" presStyleCnt="13"/>
      <dgm:spPr/>
    </dgm:pt>
    <dgm:pt modelId="{71DFEBF6-A761-B241-AF38-5C3024AB5DD2}" type="pres">
      <dgm:prSet presAssocID="{2FFB2957-D942-4A6B-B324-D581E2D4CF6A}" presName="vert1" presStyleCnt="0"/>
      <dgm:spPr/>
    </dgm:pt>
    <dgm:pt modelId="{054B759C-56C6-3448-A000-F10F143088A1}" type="pres">
      <dgm:prSet presAssocID="{902536C1-C18A-44D0-A757-AF26A7ADCFF8}" presName="thickLine" presStyleLbl="alignNode1" presStyleIdx="6" presStyleCnt="13"/>
      <dgm:spPr/>
    </dgm:pt>
    <dgm:pt modelId="{C3E29F96-DEB5-324E-B85C-E803DC98E0F9}" type="pres">
      <dgm:prSet presAssocID="{902536C1-C18A-44D0-A757-AF26A7ADCFF8}" presName="horz1" presStyleCnt="0"/>
      <dgm:spPr/>
    </dgm:pt>
    <dgm:pt modelId="{211470CF-8B8E-474E-93AD-BAA139999C2A}" type="pres">
      <dgm:prSet presAssocID="{902536C1-C18A-44D0-A757-AF26A7ADCFF8}" presName="tx1" presStyleLbl="revTx" presStyleIdx="6" presStyleCnt="13"/>
      <dgm:spPr/>
    </dgm:pt>
    <dgm:pt modelId="{7634BE74-F84A-BA43-9B0B-537DBE19FADD}" type="pres">
      <dgm:prSet presAssocID="{902536C1-C18A-44D0-A757-AF26A7ADCFF8}" presName="vert1" presStyleCnt="0"/>
      <dgm:spPr/>
    </dgm:pt>
    <dgm:pt modelId="{505DA81A-12C3-BD41-B91D-3A29375DF892}" type="pres">
      <dgm:prSet presAssocID="{E940B02C-2837-4F1E-A27A-6C16DD32516E}" presName="thickLine" presStyleLbl="alignNode1" presStyleIdx="7" presStyleCnt="13"/>
      <dgm:spPr/>
    </dgm:pt>
    <dgm:pt modelId="{519C183F-67AE-4642-B4FD-FF808ECF4BC0}" type="pres">
      <dgm:prSet presAssocID="{E940B02C-2837-4F1E-A27A-6C16DD32516E}" presName="horz1" presStyleCnt="0"/>
      <dgm:spPr/>
    </dgm:pt>
    <dgm:pt modelId="{9AED4379-63B1-3F4C-8042-84919E12DA0B}" type="pres">
      <dgm:prSet presAssocID="{E940B02C-2837-4F1E-A27A-6C16DD32516E}" presName="tx1" presStyleLbl="revTx" presStyleIdx="7" presStyleCnt="13"/>
      <dgm:spPr/>
    </dgm:pt>
    <dgm:pt modelId="{642CC737-4FA8-AE44-83AC-56E4DF5EE01D}" type="pres">
      <dgm:prSet presAssocID="{E940B02C-2837-4F1E-A27A-6C16DD32516E}" presName="vert1" presStyleCnt="0"/>
      <dgm:spPr/>
    </dgm:pt>
    <dgm:pt modelId="{208C6AE0-D4F3-F24E-A84A-B40FD5F09F28}" type="pres">
      <dgm:prSet presAssocID="{C52DD4C9-E145-44FE-9F4F-845DF94B77E7}" presName="thickLine" presStyleLbl="alignNode1" presStyleIdx="8" presStyleCnt="13"/>
      <dgm:spPr/>
    </dgm:pt>
    <dgm:pt modelId="{0EADB117-44CE-5647-B6F5-7EAE3B01B68D}" type="pres">
      <dgm:prSet presAssocID="{C52DD4C9-E145-44FE-9F4F-845DF94B77E7}" presName="horz1" presStyleCnt="0"/>
      <dgm:spPr/>
    </dgm:pt>
    <dgm:pt modelId="{EB23CFD6-0F03-EB41-9A0D-73185CA740BF}" type="pres">
      <dgm:prSet presAssocID="{C52DD4C9-E145-44FE-9F4F-845DF94B77E7}" presName="tx1" presStyleLbl="revTx" presStyleIdx="8" presStyleCnt="13"/>
      <dgm:spPr/>
    </dgm:pt>
    <dgm:pt modelId="{4761C6E0-6315-004C-AAFD-EECCD88F60BD}" type="pres">
      <dgm:prSet presAssocID="{C52DD4C9-E145-44FE-9F4F-845DF94B77E7}" presName="vert1" presStyleCnt="0"/>
      <dgm:spPr/>
    </dgm:pt>
    <dgm:pt modelId="{0CD1C61B-10DB-C343-8E11-8BAF5D9BB7AD}" type="pres">
      <dgm:prSet presAssocID="{5795372D-32E7-4C7E-9D5A-5544398FC1A3}" presName="thickLine" presStyleLbl="alignNode1" presStyleIdx="9" presStyleCnt="13"/>
      <dgm:spPr/>
    </dgm:pt>
    <dgm:pt modelId="{BEE7F439-EADC-7A40-85D4-6EAE45156771}" type="pres">
      <dgm:prSet presAssocID="{5795372D-32E7-4C7E-9D5A-5544398FC1A3}" presName="horz1" presStyleCnt="0"/>
      <dgm:spPr/>
    </dgm:pt>
    <dgm:pt modelId="{61C63AC4-428D-F343-B38A-FE41333E2E04}" type="pres">
      <dgm:prSet presAssocID="{5795372D-32E7-4C7E-9D5A-5544398FC1A3}" presName="tx1" presStyleLbl="revTx" presStyleIdx="9" presStyleCnt="13"/>
      <dgm:spPr/>
    </dgm:pt>
    <dgm:pt modelId="{32F8D8AB-5FA5-184D-98FA-42FC0210490F}" type="pres">
      <dgm:prSet presAssocID="{5795372D-32E7-4C7E-9D5A-5544398FC1A3}" presName="vert1" presStyleCnt="0"/>
      <dgm:spPr/>
    </dgm:pt>
    <dgm:pt modelId="{A69BA4E2-FADE-F844-8334-8A9AD73E881D}" type="pres">
      <dgm:prSet presAssocID="{B5B7261F-E86E-F34A-8114-E9EFB0A31B6A}" presName="thickLine" presStyleLbl="alignNode1" presStyleIdx="10" presStyleCnt="13"/>
      <dgm:spPr/>
    </dgm:pt>
    <dgm:pt modelId="{CBEC4954-1CC3-E340-9BED-5199A905A6DD}" type="pres">
      <dgm:prSet presAssocID="{B5B7261F-E86E-F34A-8114-E9EFB0A31B6A}" presName="horz1" presStyleCnt="0"/>
      <dgm:spPr/>
    </dgm:pt>
    <dgm:pt modelId="{A15AD1FB-4120-D545-BE83-5E0C6B1A05F4}" type="pres">
      <dgm:prSet presAssocID="{B5B7261F-E86E-F34A-8114-E9EFB0A31B6A}" presName="tx1" presStyleLbl="revTx" presStyleIdx="10" presStyleCnt="13"/>
      <dgm:spPr/>
    </dgm:pt>
    <dgm:pt modelId="{FAB615DC-E73C-6B43-9075-01BD5AD80F64}" type="pres">
      <dgm:prSet presAssocID="{B5B7261F-E86E-F34A-8114-E9EFB0A31B6A}" presName="vert1" presStyleCnt="0"/>
      <dgm:spPr/>
    </dgm:pt>
    <dgm:pt modelId="{92F6B11B-849A-1643-8D07-0C837923C5B3}" type="pres">
      <dgm:prSet presAssocID="{67313148-1593-4039-994C-D4B8DEDD9E6F}" presName="thickLine" presStyleLbl="alignNode1" presStyleIdx="11" presStyleCnt="13"/>
      <dgm:spPr/>
    </dgm:pt>
    <dgm:pt modelId="{1B7B66BE-6442-1A43-B439-611549F870A7}" type="pres">
      <dgm:prSet presAssocID="{67313148-1593-4039-994C-D4B8DEDD9E6F}" presName="horz1" presStyleCnt="0"/>
      <dgm:spPr/>
    </dgm:pt>
    <dgm:pt modelId="{336B2BEB-9B94-E84C-A57A-D6682758FA20}" type="pres">
      <dgm:prSet presAssocID="{67313148-1593-4039-994C-D4B8DEDD9E6F}" presName="tx1" presStyleLbl="revTx" presStyleIdx="11" presStyleCnt="13"/>
      <dgm:spPr/>
    </dgm:pt>
    <dgm:pt modelId="{3003CE4C-6DD0-C043-B7EA-9D596FE1437F}" type="pres">
      <dgm:prSet presAssocID="{67313148-1593-4039-994C-D4B8DEDD9E6F}" presName="vert1" presStyleCnt="0"/>
      <dgm:spPr/>
    </dgm:pt>
    <dgm:pt modelId="{D4182FFD-E186-464D-9EAA-332765AEA773}" type="pres">
      <dgm:prSet presAssocID="{0236D35D-CA78-954D-B39C-265075D22DD5}" presName="thickLine" presStyleLbl="alignNode1" presStyleIdx="12" presStyleCnt="13"/>
      <dgm:spPr/>
    </dgm:pt>
    <dgm:pt modelId="{ACF695A5-6777-C84E-8121-E8A72C101177}" type="pres">
      <dgm:prSet presAssocID="{0236D35D-CA78-954D-B39C-265075D22DD5}" presName="horz1" presStyleCnt="0"/>
      <dgm:spPr/>
    </dgm:pt>
    <dgm:pt modelId="{22E4DC74-76A3-F540-A9C8-C5C69DE7110B}" type="pres">
      <dgm:prSet presAssocID="{0236D35D-CA78-954D-B39C-265075D22DD5}" presName="tx1" presStyleLbl="revTx" presStyleIdx="12" presStyleCnt="13"/>
      <dgm:spPr/>
    </dgm:pt>
    <dgm:pt modelId="{9D8CA49C-BF0D-2746-8FA5-D49585C24F27}" type="pres">
      <dgm:prSet presAssocID="{0236D35D-CA78-954D-B39C-265075D22DD5}" presName="vert1" presStyleCnt="0"/>
      <dgm:spPr/>
    </dgm:pt>
  </dgm:ptLst>
  <dgm:cxnLst>
    <dgm:cxn modelId="{1A12630F-4FCE-4A7A-8738-9AC1577C4DD6}" srcId="{D208031D-17B9-42CA-81A7-401FEE3F5110}" destId="{583F0121-494D-4794-A0C5-C4B310C6DDA3}" srcOrd="2" destOrd="0" parTransId="{4C808946-3171-4C6C-9DFC-8E9BE6BBA02D}" sibTransId="{42E3C23F-20D4-4432-A6B0-FD9269C7B3DF}"/>
    <dgm:cxn modelId="{8A4F301B-B156-CF46-8DA4-A6A87F1AE3A9}" type="presOf" srcId="{5795372D-32E7-4C7E-9D5A-5544398FC1A3}" destId="{61C63AC4-428D-F343-B38A-FE41333E2E04}" srcOrd="0" destOrd="0" presId="urn:microsoft.com/office/officeart/2008/layout/LinedList"/>
    <dgm:cxn modelId="{6A2E231F-517B-1C43-BB38-8220CF5A7AB6}" srcId="{D208031D-17B9-42CA-81A7-401FEE3F5110}" destId="{339322CD-4020-F141-AE60-3289E3DBAC87}" srcOrd="1" destOrd="0" parTransId="{7B72436D-550D-424F-963D-3CC1B2C3C85D}" sibTransId="{888167A8-2365-AB48-ACD5-60BC2C2399B4}"/>
    <dgm:cxn modelId="{F1951F26-0C9A-DF41-BC86-6F55C11117A1}" type="presOf" srcId="{902536C1-C18A-44D0-A757-AF26A7ADCFF8}" destId="{211470CF-8B8E-474E-93AD-BAA139999C2A}" srcOrd="0" destOrd="0" presId="urn:microsoft.com/office/officeart/2008/layout/LinedList"/>
    <dgm:cxn modelId="{FCD1DF2F-0C97-4384-8B2C-631A16619746}" srcId="{D208031D-17B9-42CA-81A7-401FEE3F5110}" destId="{2FFB2957-D942-4A6B-B324-D581E2D4CF6A}" srcOrd="5" destOrd="0" parTransId="{D55232F2-843F-413D-A341-8C7023F85279}" sibTransId="{88E4DFA6-83B9-4909-BC2B-41053AFDC708}"/>
    <dgm:cxn modelId="{BE1D613C-D369-B54E-AC67-0B9C0CBC9B09}" type="presOf" srcId="{048F0CD1-7381-41D3-9E24-5ABAFA592CD3}" destId="{EEC3CE9E-BD93-9A4F-9104-DB366A6A6401}" srcOrd="0" destOrd="0" presId="urn:microsoft.com/office/officeart/2008/layout/LinedList"/>
    <dgm:cxn modelId="{A952873E-CCEF-A249-BB99-C74A401522F7}" type="presOf" srcId="{583F0121-494D-4794-A0C5-C4B310C6DDA3}" destId="{479FC860-8298-0847-B345-BF30D14E51C1}" srcOrd="0" destOrd="0" presId="urn:microsoft.com/office/officeart/2008/layout/LinedList"/>
    <dgm:cxn modelId="{09D94643-6FAD-5D41-96FE-AC3F722DAB77}" type="presOf" srcId="{C52DD4C9-E145-44FE-9F4F-845DF94B77E7}" destId="{EB23CFD6-0F03-EB41-9A0D-73185CA740BF}" srcOrd="0" destOrd="0" presId="urn:microsoft.com/office/officeart/2008/layout/LinedList"/>
    <dgm:cxn modelId="{B610CB4E-EEDC-B34F-A313-4DF8D1C0B915}" type="presOf" srcId="{D208031D-17B9-42CA-81A7-401FEE3F5110}" destId="{C3B3BEC4-9088-BA46-84B6-F8B4E99686E0}" srcOrd="0" destOrd="0" presId="urn:microsoft.com/office/officeart/2008/layout/LinedList"/>
    <dgm:cxn modelId="{284DDE51-D2E1-4938-BB56-CCE1C80897BE}" srcId="{D208031D-17B9-42CA-81A7-401FEE3F5110}" destId="{E940B02C-2837-4F1E-A27A-6C16DD32516E}" srcOrd="7" destOrd="0" parTransId="{785190FF-06B6-4C00-8137-8472479A5537}" sibTransId="{CFBB0BB8-67E0-4169-BEA7-7B77AEAA6F6F}"/>
    <dgm:cxn modelId="{C9D3ED5B-1CDE-4769-8ABC-DA0499C791C1}" srcId="{D208031D-17B9-42CA-81A7-401FEE3F5110}" destId="{048F0CD1-7381-41D3-9E24-5ABAFA592CD3}" srcOrd="0" destOrd="0" parTransId="{63809535-1292-4882-82AA-FFDD0CD38A21}" sibTransId="{64E7774E-71C8-480F-A58E-E6E816917E7D}"/>
    <dgm:cxn modelId="{202A076F-7C45-4158-A261-7969CAD65AC5}" srcId="{D208031D-17B9-42CA-81A7-401FEE3F5110}" destId="{67313148-1593-4039-994C-D4B8DEDD9E6F}" srcOrd="11" destOrd="0" parTransId="{B9BA7452-0758-4ED7-B048-A92B0E12F73C}" sibTransId="{F0159D7F-10EA-4AD7-8AA1-D48CE856467A}"/>
    <dgm:cxn modelId="{A692356F-F739-4100-B80A-A0D4B43E1007}" srcId="{D208031D-17B9-42CA-81A7-401FEE3F5110}" destId="{4617E2E4-5310-409E-B8E7-64FD39D94BD8}" srcOrd="4" destOrd="0" parTransId="{3521C54F-4A85-4C90-9EF7-E85AC526558B}" sibTransId="{FD723904-7EB0-4C3E-BE34-B61D09F90219}"/>
    <dgm:cxn modelId="{8D3FB271-E8B9-6445-86A5-14E8880D5D9C}" type="presOf" srcId="{339322CD-4020-F141-AE60-3289E3DBAC87}" destId="{8D9B3097-B171-264F-9652-3CF8C574E977}" srcOrd="0" destOrd="0" presId="urn:microsoft.com/office/officeart/2008/layout/LinedList"/>
    <dgm:cxn modelId="{57BDE777-A7DC-3046-BFBC-A2E0121CF207}" type="presOf" srcId="{0236D35D-CA78-954D-B39C-265075D22DD5}" destId="{22E4DC74-76A3-F540-A9C8-C5C69DE7110B}" srcOrd="0" destOrd="0" presId="urn:microsoft.com/office/officeart/2008/layout/LinedList"/>
    <dgm:cxn modelId="{9F29AD82-C799-DA43-88F9-181D60C730BA}" srcId="{D208031D-17B9-42CA-81A7-401FEE3F5110}" destId="{0236D35D-CA78-954D-B39C-265075D22DD5}" srcOrd="12" destOrd="0" parTransId="{48C14A98-2F14-C145-9D64-D96106B019F5}" sibTransId="{80B2631D-6384-DF4C-8FD6-4C2A83CAF62A}"/>
    <dgm:cxn modelId="{8CC8B290-9F58-472B-AB67-F796C2E5006C}" srcId="{D208031D-17B9-42CA-81A7-401FEE3F5110}" destId="{902536C1-C18A-44D0-A757-AF26A7ADCFF8}" srcOrd="6" destOrd="0" parTransId="{0AFD9BE4-0C6C-4657-8584-A1822BB41B5E}" sibTransId="{E2BB7A78-EF3F-4BA5-9E0C-6CC5AD73F992}"/>
    <dgm:cxn modelId="{3AA23AA0-4F89-4841-AE72-23C79F993A73}" srcId="{D208031D-17B9-42CA-81A7-401FEE3F5110}" destId="{299DAD83-BC82-4233-9947-9790ACBA9D7C}" srcOrd="3" destOrd="0" parTransId="{8754F3EE-8853-4D9B-B688-681EA1F66AB6}" sibTransId="{F75FED68-9F39-4372-A101-0AD0A648F8B7}"/>
    <dgm:cxn modelId="{0EA723A5-5151-4214-991F-E03318DA7B42}" srcId="{D208031D-17B9-42CA-81A7-401FEE3F5110}" destId="{5795372D-32E7-4C7E-9D5A-5544398FC1A3}" srcOrd="9" destOrd="0" parTransId="{B8E9B7C8-4011-40E3-96ED-8C0E64A16DC4}" sibTransId="{2540F85F-6996-4919-A331-BFD4932CAAB7}"/>
    <dgm:cxn modelId="{1C294AA6-6EA4-42D4-9ED2-C3515C915AAA}" srcId="{D208031D-17B9-42CA-81A7-401FEE3F5110}" destId="{C52DD4C9-E145-44FE-9F4F-845DF94B77E7}" srcOrd="8" destOrd="0" parTransId="{1D2C7957-DC85-405A-830E-C855A00DB8EE}" sibTransId="{2E1EC559-169E-4D68-B9FB-08121752E0AD}"/>
    <dgm:cxn modelId="{7C87E7AD-BBA8-8643-B8D8-FC8DA9D3FCD0}" type="presOf" srcId="{299DAD83-BC82-4233-9947-9790ACBA9D7C}" destId="{68A07281-3BC2-764F-BE33-1523E1CB949B}" srcOrd="0" destOrd="0" presId="urn:microsoft.com/office/officeart/2008/layout/LinedList"/>
    <dgm:cxn modelId="{6DE9F5B4-E237-E441-A2C1-8AF28CEA33B3}" type="presOf" srcId="{4617E2E4-5310-409E-B8E7-64FD39D94BD8}" destId="{8649B0CA-FB33-054C-8AC4-B2742BF95873}" srcOrd="0" destOrd="0" presId="urn:microsoft.com/office/officeart/2008/layout/LinedList"/>
    <dgm:cxn modelId="{B06AFCCD-2C01-B043-ABF9-05EDE1AFC860}" srcId="{D208031D-17B9-42CA-81A7-401FEE3F5110}" destId="{B5B7261F-E86E-F34A-8114-E9EFB0A31B6A}" srcOrd="10" destOrd="0" parTransId="{ACA509DE-0A96-C84D-8422-5456FA4B12C9}" sibTransId="{72B1B22C-D22B-F247-8651-6AFB5AD095DA}"/>
    <dgm:cxn modelId="{74E349D9-F277-EE47-87C9-CDDF8FC8D6AE}" type="presOf" srcId="{B5B7261F-E86E-F34A-8114-E9EFB0A31B6A}" destId="{A15AD1FB-4120-D545-BE83-5E0C6B1A05F4}" srcOrd="0" destOrd="0" presId="urn:microsoft.com/office/officeart/2008/layout/LinedList"/>
    <dgm:cxn modelId="{4755EAE0-9CA7-E043-8E1B-0B9E5AA3EB1B}" type="presOf" srcId="{2FFB2957-D942-4A6B-B324-D581E2D4CF6A}" destId="{E8B9133C-8E95-B04A-BD9D-4E8D5C84A448}" srcOrd="0" destOrd="0" presId="urn:microsoft.com/office/officeart/2008/layout/LinedList"/>
    <dgm:cxn modelId="{89838AF7-0D74-8844-B747-3678EE1CB242}" type="presOf" srcId="{67313148-1593-4039-994C-D4B8DEDD9E6F}" destId="{336B2BEB-9B94-E84C-A57A-D6682758FA20}" srcOrd="0" destOrd="0" presId="urn:microsoft.com/office/officeart/2008/layout/LinedList"/>
    <dgm:cxn modelId="{277B21FF-49E1-DA41-B73F-F357955A1487}" type="presOf" srcId="{E940B02C-2837-4F1E-A27A-6C16DD32516E}" destId="{9AED4379-63B1-3F4C-8042-84919E12DA0B}" srcOrd="0" destOrd="0" presId="urn:microsoft.com/office/officeart/2008/layout/LinedList"/>
    <dgm:cxn modelId="{09E077DC-2865-D145-9752-8B87208B32A4}" type="presParOf" srcId="{C3B3BEC4-9088-BA46-84B6-F8B4E99686E0}" destId="{B374B21C-905D-9148-9463-0EDCC690C757}" srcOrd="0" destOrd="0" presId="urn:microsoft.com/office/officeart/2008/layout/LinedList"/>
    <dgm:cxn modelId="{EDC6B997-592B-544C-8193-A22BFB933EE3}" type="presParOf" srcId="{C3B3BEC4-9088-BA46-84B6-F8B4E99686E0}" destId="{88BA5AED-22FB-4D48-A14D-6AE2572BBFF7}" srcOrd="1" destOrd="0" presId="urn:microsoft.com/office/officeart/2008/layout/LinedList"/>
    <dgm:cxn modelId="{6D8A9D99-4212-A64C-8684-220AF00501E8}" type="presParOf" srcId="{88BA5AED-22FB-4D48-A14D-6AE2572BBFF7}" destId="{EEC3CE9E-BD93-9A4F-9104-DB366A6A6401}" srcOrd="0" destOrd="0" presId="urn:microsoft.com/office/officeart/2008/layout/LinedList"/>
    <dgm:cxn modelId="{9F5D75F1-DED2-0246-B68A-BDDCD66DFB45}" type="presParOf" srcId="{88BA5AED-22FB-4D48-A14D-6AE2572BBFF7}" destId="{B40250E7-0988-F941-BA2C-0E81B940F572}" srcOrd="1" destOrd="0" presId="urn:microsoft.com/office/officeart/2008/layout/LinedList"/>
    <dgm:cxn modelId="{5B3435D5-08A4-784D-8667-6B7AF2A9C055}" type="presParOf" srcId="{C3B3BEC4-9088-BA46-84B6-F8B4E99686E0}" destId="{21DE50C1-755C-D447-B520-533CB98B91BE}" srcOrd="2" destOrd="0" presId="urn:microsoft.com/office/officeart/2008/layout/LinedList"/>
    <dgm:cxn modelId="{BF941F9C-664F-A34B-9DDA-3F9D0EB21B0D}" type="presParOf" srcId="{C3B3BEC4-9088-BA46-84B6-F8B4E99686E0}" destId="{4CE66799-96E2-414A-92B3-665965FF153E}" srcOrd="3" destOrd="0" presId="urn:microsoft.com/office/officeart/2008/layout/LinedList"/>
    <dgm:cxn modelId="{8725F730-F31D-294E-B211-4E9EF97C7E49}" type="presParOf" srcId="{4CE66799-96E2-414A-92B3-665965FF153E}" destId="{8D9B3097-B171-264F-9652-3CF8C574E977}" srcOrd="0" destOrd="0" presId="urn:microsoft.com/office/officeart/2008/layout/LinedList"/>
    <dgm:cxn modelId="{ED4545CF-0F4B-7844-A1ED-85760D17A9EB}" type="presParOf" srcId="{4CE66799-96E2-414A-92B3-665965FF153E}" destId="{CBB798C7-B68E-F341-AA29-22E86062C031}" srcOrd="1" destOrd="0" presId="urn:microsoft.com/office/officeart/2008/layout/LinedList"/>
    <dgm:cxn modelId="{FB6E1E2F-EAAA-B542-AA52-E62D018906DE}" type="presParOf" srcId="{C3B3BEC4-9088-BA46-84B6-F8B4E99686E0}" destId="{C12D2915-BDCE-2A4D-BA0E-AE920D0C99C8}" srcOrd="4" destOrd="0" presId="urn:microsoft.com/office/officeart/2008/layout/LinedList"/>
    <dgm:cxn modelId="{9CA95712-8F5B-9846-A269-5A0BF431994F}" type="presParOf" srcId="{C3B3BEC4-9088-BA46-84B6-F8B4E99686E0}" destId="{9E2FBD34-2686-7343-B168-D7131E0C0219}" srcOrd="5" destOrd="0" presId="urn:microsoft.com/office/officeart/2008/layout/LinedList"/>
    <dgm:cxn modelId="{547F8573-D3B6-A44C-A6CB-A1DB1765C9C5}" type="presParOf" srcId="{9E2FBD34-2686-7343-B168-D7131E0C0219}" destId="{479FC860-8298-0847-B345-BF30D14E51C1}" srcOrd="0" destOrd="0" presId="urn:microsoft.com/office/officeart/2008/layout/LinedList"/>
    <dgm:cxn modelId="{B0924AAF-F0AD-7B45-B600-885B31C10B9E}" type="presParOf" srcId="{9E2FBD34-2686-7343-B168-D7131E0C0219}" destId="{7BBB01BA-3B79-BA47-B3A3-A1B76F9F0524}" srcOrd="1" destOrd="0" presId="urn:microsoft.com/office/officeart/2008/layout/LinedList"/>
    <dgm:cxn modelId="{1AFB6384-7238-7344-A0B1-6042045D8704}" type="presParOf" srcId="{C3B3BEC4-9088-BA46-84B6-F8B4E99686E0}" destId="{9D89195F-ECD2-3B4E-A796-E6263C76D1B7}" srcOrd="6" destOrd="0" presId="urn:microsoft.com/office/officeart/2008/layout/LinedList"/>
    <dgm:cxn modelId="{F82E46BF-DE84-244B-B58F-FD98268C1585}" type="presParOf" srcId="{C3B3BEC4-9088-BA46-84B6-F8B4E99686E0}" destId="{A622206D-5924-1746-AED3-A82AB4ADF026}" srcOrd="7" destOrd="0" presId="urn:microsoft.com/office/officeart/2008/layout/LinedList"/>
    <dgm:cxn modelId="{CA9F6E74-1784-564C-B2B1-256E54FF80F9}" type="presParOf" srcId="{A622206D-5924-1746-AED3-A82AB4ADF026}" destId="{68A07281-3BC2-764F-BE33-1523E1CB949B}" srcOrd="0" destOrd="0" presId="urn:microsoft.com/office/officeart/2008/layout/LinedList"/>
    <dgm:cxn modelId="{9F864174-6943-7248-B71B-2E3767CD029A}" type="presParOf" srcId="{A622206D-5924-1746-AED3-A82AB4ADF026}" destId="{D8E2D876-E0A1-3144-A7AA-971C7A0AB203}" srcOrd="1" destOrd="0" presId="urn:microsoft.com/office/officeart/2008/layout/LinedList"/>
    <dgm:cxn modelId="{5B835CA1-D2A9-2746-B7DE-B63CFB395012}" type="presParOf" srcId="{C3B3BEC4-9088-BA46-84B6-F8B4E99686E0}" destId="{99F1ED35-474E-494A-AE54-9C17B023BDFC}" srcOrd="8" destOrd="0" presId="urn:microsoft.com/office/officeart/2008/layout/LinedList"/>
    <dgm:cxn modelId="{AB283765-361D-FF47-8032-0718F6A4075A}" type="presParOf" srcId="{C3B3BEC4-9088-BA46-84B6-F8B4E99686E0}" destId="{6D7F77C8-BA09-F84D-8E14-892FB725B425}" srcOrd="9" destOrd="0" presId="urn:microsoft.com/office/officeart/2008/layout/LinedList"/>
    <dgm:cxn modelId="{BF5D91B4-BC98-B745-BEB6-FFCD1EDD7508}" type="presParOf" srcId="{6D7F77C8-BA09-F84D-8E14-892FB725B425}" destId="{8649B0CA-FB33-054C-8AC4-B2742BF95873}" srcOrd="0" destOrd="0" presId="urn:microsoft.com/office/officeart/2008/layout/LinedList"/>
    <dgm:cxn modelId="{2EE8B56F-C753-724D-9975-39AB1D4FE232}" type="presParOf" srcId="{6D7F77C8-BA09-F84D-8E14-892FB725B425}" destId="{B44A6393-3D6A-784C-8D36-FB4B6DF0DF83}" srcOrd="1" destOrd="0" presId="urn:microsoft.com/office/officeart/2008/layout/LinedList"/>
    <dgm:cxn modelId="{2F373AB1-AE0B-0549-9430-9705830B86EB}" type="presParOf" srcId="{C3B3BEC4-9088-BA46-84B6-F8B4E99686E0}" destId="{1367607E-BB5C-3747-A547-B586D442A83B}" srcOrd="10" destOrd="0" presId="urn:microsoft.com/office/officeart/2008/layout/LinedList"/>
    <dgm:cxn modelId="{4597DAB7-C55A-964D-BA31-6C3158EFF040}" type="presParOf" srcId="{C3B3BEC4-9088-BA46-84B6-F8B4E99686E0}" destId="{C44A4247-9267-004C-8610-F91A60A651C0}" srcOrd="11" destOrd="0" presId="urn:microsoft.com/office/officeart/2008/layout/LinedList"/>
    <dgm:cxn modelId="{179C6FDA-3482-424F-B7E5-90FF01E85C2D}" type="presParOf" srcId="{C44A4247-9267-004C-8610-F91A60A651C0}" destId="{E8B9133C-8E95-B04A-BD9D-4E8D5C84A448}" srcOrd="0" destOrd="0" presId="urn:microsoft.com/office/officeart/2008/layout/LinedList"/>
    <dgm:cxn modelId="{D6572C76-CA25-5D4F-8013-5F7D099ED1FF}" type="presParOf" srcId="{C44A4247-9267-004C-8610-F91A60A651C0}" destId="{71DFEBF6-A761-B241-AF38-5C3024AB5DD2}" srcOrd="1" destOrd="0" presId="urn:microsoft.com/office/officeart/2008/layout/LinedList"/>
    <dgm:cxn modelId="{D18BB834-D585-4F4E-B851-227D747893C7}" type="presParOf" srcId="{C3B3BEC4-9088-BA46-84B6-F8B4E99686E0}" destId="{054B759C-56C6-3448-A000-F10F143088A1}" srcOrd="12" destOrd="0" presId="urn:microsoft.com/office/officeart/2008/layout/LinedList"/>
    <dgm:cxn modelId="{2DCBD167-7959-BE4E-89F5-F865C48BEE5F}" type="presParOf" srcId="{C3B3BEC4-9088-BA46-84B6-F8B4E99686E0}" destId="{C3E29F96-DEB5-324E-B85C-E803DC98E0F9}" srcOrd="13" destOrd="0" presId="urn:microsoft.com/office/officeart/2008/layout/LinedList"/>
    <dgm:cxn modelId="{E8A5D427-0470-6649-8F06-0E28D04EFCBB}" type="presParOf" srcId="{C3E29F96-DEB5-324E-B85C-E803DC98E0F9}" destId="{211470CF-8B8E-474E-93AD-BAA139999C2A}" srcOrd="0" destOrd="0" presId="urn:microsoft.com/office/officeart/2008/layout/LinedList"/>
    <dgm:cxn modelId="{96B5DC1C-611F-CC42-8DF2-07133320C424}" type="presParOf" srcId="{C3E29F96-DEB5-324E-B85C-E803DC98E0F9}" destId="{7634BE74-F84A-BA43-9B0B-537DBE19FADD}" srcOrd="1" destOrd="0" presId="urn:microsoft.com/office/officeart/2008/layout/LinedList"/>
    <dgm:cxn modelId="{8747EEF4-FF13-6545-81B5-D32A2FB4C437}" type="presParOf" srcId="{C3B3BEC4-9088-BA46-84B6-F8B4E99686E0}" destId="{505DA81A-12C3-BD41-B91D-3A29375DF892}" srcOrd="14" destOrd="0" presId="urn:microsoft.com/office/officeart/2008/layout/LinedList"/>
    <dgm:cxn modelId="{76ACEF41-79A8-094F-A1F9-1C8B51B954C4}" type="presParOf" srcId="{C3B3BEC4-9088-BA46-84B6-F8B4E99686E0}" destId="{519C183F-67AE-4642-B4FD-FF808ECF4BC0}" srcOrd="15" destOrd="0" presId="urn:microsoft.com/office/officeart/2008/layout/LinedList"/>
    <dgm:cxn modelId="{0C9ABF9D-BFD3-9F41-90DE-712962A83F7D}" type="presParOf" srcId="{519C183F-67AE-4642-B4FD-FF808ECF4BC0}" destId="{9AED4379-63B1-3F4C-8042-84919E12DA0B}" srcOrd="0" destOrd="0" presId="urn:microsoft.com/office/officeart/2008/layout/LinedList"/>
    <dgm:cxn modelId="{3F23DC40-9095-FF4E-A5A0-6442E5C6C6FD}" type="presParOf" srcId="{519C183F-67AE-4642-B4FD-FF808ECF4BC0}" destId="{642CC737-4FA8-AE44-83AC-56E4DF5EE01D}" srcOrd="1" destOrd="0" presId="urn:microsoft.com/office/officeart/2008/layout/LinedList"/>
    <dgm:cxn modelId="{D648E78A-E9DB-BC46-A6B0-E0EBD5D55115}" type="presParOf" srcId="{C3B3BEC4-9088-BA46-84B6-F8B4E99686E0}" destId="{208C6AE0-D4F3-F24E-A84A-B40FD5F09F28}" srcOrd="16" destOrd="0" presId="urn:microsoft.com/office/officeart/2008/layout/LinedList"/>
    <dgm:cxn modelId="{0D57ABA7-8BF5-A74E-BEF7-53A1EA5FEF2D}" type="presParOf" srcId="{C3B3BEC4-9088-BA46-84B6-F8B4E99686E0}" destId="{0EADB117-44CE-5647-B6F5-7EAE3B01B68D}" srcOrd="17" destOrd="0" presId="urn:microsoft.com/office/officeart/2008/layout/LinedList"/>
    <dgm:cxn modelId="{0C92BA0E-745C-7746-B2F6-50BE7A72A68B}" type="presParOf" srcId="{0EADB117-44CE-5647-B6F5-7EAE3B01B68D}" destId="{EB23CFD6-0F03-EB41-9A0D-73185CA740BF}" srcOrd="0" destOrd="0" presId="urn:microsoft.com/office/officeart/2008/layout/LinedList"/>
    <dgm:cxn modelId="{9B72235A-9DE4-AC4E-BCB6-8EB8FE55BDED}" type="presParOf" srcId="{0EADB117-44CE-5647-B6F5-7EAE3B01B68D}" destId="{4761C6E0-6315-004C-AAFD-EECCD88F60BD}" srcOrd="1" destOrd="0" presId="urn:microsoft.com/office/officeart/2008/layout/LinedList"/>
    <dgm:cxn modelId="{178938A7-03B6-B044-A2F2-8DBE65806BC5}" type="presParOf" srcId="{C3B3BEC4-9088-BA46-84B6-F8B4E99686E0}" destId="{0CD1C61B-10DB-C343-8E11-8BAF5D9BB7AD}" srcOrd="18" destOrd="0" presId="urn:microsoft.com/office/officeart/2008/layout/LinedList"/>
    <dgm:cxn modelId="{E9B533DD-2D5C-DE49-A7EF-B335C78F26A5}" type="presParOf" srcId="{C3B3BEC4-9088-BA46-84B6-F8B4E99686E0}" destId="{BEE7F439-EADC-7A40-85D4-6EAE45156771}" srcOrd="19" destOrd="0" presId="urn:microsoft.com/office/officeart/2008/layout/LinedList"/>
    <dgm:cxn modelId="{2B7A4FF5-A951-8940-A42B-FFD38EF31B92}" type="presParOf" srcId="{BEE7F439-EADC-7A40-85D4-6EAE45156771}" destId="{61C63AC4-428D-F343-B38A-FE41333E2E04}" srcOrd="0" destOrd="0" presId="urn:microsoft.com/office/officeart/2008/layout/LinedList"/>
    <dgm:cxn modelId="{7745A5F7-2DC3-DC47-BF4C-1AA581408A32}" type="presParOf" srcId="{BEE7F439-EADC-7A40-85D4-6EAE45156771}" destId="{32F8D8AB-5FA5-184D-98FA-42FC0210490F}" srcOrd="1" destOrd="0" presId="urn:microsoft.com/office/officeart/2008/layout/LinedList"/>
    <dgm:cxn modelId="{51A8FC2A-8615-FA47-B0B9-5CCD52635F68}" type="presParOf" srcId="{C3B3BEC4-9088-BA46-84B6-F8B4E99686E0}" destId="{A69BA4E2-FADE-F844-8334-8A9AD73E881D}" srcOrd="20" destOrd="0" presId="urn:microsoft.com/office/officeart/2008/layout/LinedList"/>
    <dgm:cxn modelId="{C1AB7DDA-4635-1B40-8DAF-6B6BE273A667}" type="presParOf" srcId="{C3B3BEC4-9088-BA46-84B6-F8B4E99686E0}" destId="{CBEC4954-1CC3-E340-9BED-5199A905A6DD}" srcOrd="21" destOrd="0" presId="urn:microsoft.com/office/officeart/2008/layout/LinedList"/>
    <dgm:cxn modelId="{0E8A80B8-D5B3-EB40-ACBB-B47D5DDFAFA5}" type="presParOf" srcId="{CBEC4954-1CC3-E340-9BED-5199A905A6DD}" destId="{A15AD1FB-4120-D545-BE83-5E0C6B1A05F4}" srcOrd="0" destOrd="0" presId="urn:microsoft.com/office/officeart/2008/layout/LinedList"/>
    <dgm:cxn modelId="{9A308DE2-15B9-C746-A7A0-0674578A9326}" type="presParOf" srcId="{CBEC4954-1CC3-E340-9BED-5199A905A6DD}" destId="{FAB615DC-E73C-6B43-9075-01BD5AD80F64}" srcOrd="1" destOrd="0" presId="urn:microsoft.com/office/officeart/2008/layout/LinedList"/>
    <dgm:cxn modelId="{9ACA5D78-7984-5C41-B4BF-302E2E9B9C99}" type="presParOf" srcId="{C3B3BEC4-9088-BA46-84B6-F8B4E99686E0}" destId="{92F6B11B-849A-1643-8D07-0C837923C5B3}" srcOrd="22" destOrd="0" presId="urn:microsoft.com/office/officeart/2008/layout/LinedList"/>
    <dgm:cxn modelId="{59C293AA-6787-3349-8A22-7329B756FD34}" type="presParOf" srcId="{C3B3BEC4-9088-BA46-84B6-F8B4E99686E0}" destId="{1B7B66BE-6442-1A43-B439-611549F870A7}" srcOrd="23" destOrd="0" presId="urn:microsoft.com/office/officeart/2008/layout/LinedList"/>
    <dgm:cxn modelId="{BDF297D5-0AE5-B444-BDA5-A0718BEFF8DC}" type="presParOf" srcId="{1B7B66BE-6442-1A43-B439-611549F870A7}" destId="{336B2BEB-9B94-E84C-A57A-D6682758FA20}" srcOrd="0" destOrd="0" presId="urn:microsoft.com/office/officeart/2008/layout/LinedList"/>
    <dgm:cxn modelId="{FE896044-48DD-2742-A6E9-E837A2A521B9}" type="presParOf" srcId="{1B7B66BE-6442-1A43-B439-611549F870A7}" destId="{3003CE4C-6DD0-C043-B7EA-9D596FE1437F}" srcOrd="1" destOrd="0" presId="urn:microsoft.com/office/officeart/2008/layout/LinedList"/>
    <dgm:cxn modelId="{08CECDD6-EF21-D84F-A18D-199366D782FD}" type="presParOf" srcId="{C3B3BEC4-9088-BA46-84B6-F8B4E99686E0}" destId="{D4182FFD-E186-464D-9EAA-332765AEA773}" srcOrd="24" destOrd="0" presId="urn:microsoft.com/office/officeart/2008/layout/LinedList"/>
    <dgm:cxn modelId="{FB196DAC-C630-734C-97BA-928FB26E9718}" type="presParOf" srcId="{C3B3BEC4-9088-BA46-84B6-F8B4E99686E0}" destId="{ACF695A5-6777-C84E-8121-E8A72C101177}" srcOrd="25" destOrd="0" presId="urn:microsoft.com/office/officeart/2008/layout/LinedList"/>
    <dgm:cxn modelId="{6746E816-83FA-BB4A-BABD-EA5325BC9A13}" type="presParOf" srcId="{ACF695A5-6777-C84E-8121-E8A72C101177}" destId="{22E4DC74-76A3-F540-A9C8-C5C69DE7110B}" srcOrd="0" destOrd="0" presId="urn:microsoft.com/office/officeart/2008/layout/LinedList"/>
    <dgm:cxn modelId="{E6D9E4F3-03C2-5E44-A7CE-8CCECA9C3892}" type="presParOf" srcId="{ACF695A5-6777-C84E-8121-E8A72C101177}" destId="{9D8CA49C-BF0D-2746-8FA5-D49585C24F2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F3FA37-3879-4059-A273-0DA4F4616E5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5C5B99C-FB71-45ED-9CB4-F23B4291B614}">
      <dgm:prSet/>
      <dgm:spPr/>
      <dgm:t>
        <a:bodyPr/>
        <a:lstStyle/>
        <a:p>
          <a:r>
            <a:rPr lang="fr-CA"/>
            <a:t>Reconnaître les risques et bénéfices de l’utilisation d’antibiotiques conjointement au drainage d’un abcès cutané non-compliqué.</a:t>
          </a:r>
          <a:endParaRPr lang="en-US"/>
        </a:p>
      </dgm:t>
    </dgm:pt>
    <dgm:pt modelId="{4C7AC0B0-52F2-4343-A972-2CD6A92B132C}" type="parTrans" cxnId="{263CC9A8-CE90-4BE0-A3A0-B565E343B7C8}">
      <dgm:prSet/>
      <dgm:spPr/>
      <dgm:t>
        <a:bodyPr/>
        <a:lstStyle/>
        <a:p>
          <a:endParaRPr lang="en-US"/>
        </a:p>
      </dgm:t>
    </dgm:pt>
    <dgm:pt modelId="{6AA4DEFB-6623-413B-9961-BE5C0F0F20EE}" type="sibTrans" cxnId="{263CC9A8-CE90-4BE0-A3A0-B565E343B7C8}">
      <dgm:prSet/>
      <dgm:spPr/>
      <dgm:t>
        <a:bodyPr/>
        <a:lstStyle/>
        <a:p>
          <a:endParaRPr lang="en-US"/>
        </a:p>
      </dgm:t>
    </dgm:pt>
    <dgm:pt modelId="{5F874B04-0284-4609-83BE-48B0B3948B60}">
      <dgm:prSet/>
      <dgm:spPr/>
      <dgm:t>
        <a:bodyPr/>
        <a:lstStyle/>
        <a:p>
          <a:r>
            <a:rPr lang="fr-CA"/>
            <a:t>Examiner les données les plus probantes sur le traitement d’abcès cutané non-compliqué.</a:t>
          </a:r>
          <a:endParaRPr lang="en-US"/>
        </a:p>
      </dgm:t>
    </dgm:pt>
    <dgm:pt modelId="{78E764DD-9256-4E76-83E4-9459E40A24B0}" type="parTrans" cxnId="{ABCC9EEC-6009-49BF-9612-1D82B6397F71}">
      <dgm:prSet/>
      <dgm:spPr/>
      <dgm:t>
        <a:bodyPr/>
        <a:lstStyle/>
        <a:p>
          <a:endParaRPr lang="en-US"/>
        </a:p>
      </dgm:t>
    </dgm:pt>
    <dgm:pt modelId="{529D17DB-C6E7-4627-8146-999794901A00}" type="sibTrans" cxnId="{ABCC9EEC-6009-49BF-9612-1D82B6397F71}">
      <dgm:prSet/>
      <dgm:spPr/>
      <dgm:t>
        <a:bodyPr/>
        <a:lstStyle/>
        <a:p>
          <a:endParaRPr lang="en-US"/>
        </a:p>
      </dgm:t>
    </dgm:pt>
    <dgm:pt modelId="{27E5F144-F654-214B-B2A0-F37545C1C40F}" type="pres">
      <dgm:prSet presAssocID="{96F3FA37-3879-4059-A273-0DA4F4616E53}" presName="linear" presStyleCnt="0">
        <dgm:presLayoutVars>
          <dgm:animLvl val="lvl"/>
          <dgm:resizeHandles val="exact"/>
        </dgm:presLayoutVars>
      </dgm:prSet>
      <dgm:spPr/>
    </dgm:pt>
    <dgm:pt modelId="{1D1E2D71-88F8-7B4E-8EFE-C1FC5E03734D}" type="pres">
      <dgm:prSet presAssocID="{D5C5B99C-FB71-45ED-9CB4-F23B4291B61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49ED4DE-ADC3-D74A-882A-F2AF09F6A429}" type="pres">
      <dgm:prSet presAssocID="{6AA4DEFB-6623-413B-9961-BE5C0F0F20EE}" presName="spacer" presStyleCnt="0"/>
      <dgm:spPr/>
    </dgm:pt>
    <dgm:pt modelId="{9EFE52A0-3691-3640-99E4-EE720A1FBC09}" type="pres">
      <dgm:prSet presAssocID="{5F874B04-0284-4609-83BE-48B0B3948B6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B8A27190-B467-6B43-912A-AA7520B2326C}" type="presOf" srcId="{D5C5B99C-FB71-45ED-9CB4-F23B4291B614}" destId="{1D1E2D71-88F8-7B4E-8EFE-C1FC5E03734D}" srcOrd="0" destOrd="0" presId="urn:microsoft.com/office/officeart/2005/8/layout/vList2"/>
    <dgm:cxn modelId="{263CC9A8-CE90-4BE0-A3A0-B565E343B7C8}" srcId="{96F3FA37-3879-4059-A273-0DA4F4616E53}" destId="{D5C5B99C-FB71-45ED-9CB4-F23B4291B614}" srcOrd="0" destOrd="0" parTransId="{4C7AC0B0-52F2-4343-A972-2CD6A92B132C}" sibTransId="{6AA4DEFB-6623-413B-9961-BE5C0F0F20EE}"/>
    <dgm:cxn modelId="{8A1D19B4-C5BB-054E-8429-2C393AA2BBB5}" type="presOf" srcId="{5F874B04-0284-4609-83BE-48B0B3948B60}" destId="{9EFE52A0-3691-3640-99E4-EE720A1FBC09}" srcOrd="0" destOrd="0" presId="urn:microsoft.com/office/officeart/2005/8/layout/vList2"/>
    <dgm:cxn modelId="{ABCC9EEC-6009-49BF-9612-1D82B6397F71}" srcId="{96F3FA37-3879-4059-A273-0DA4F4616E53}" destId="{5F874B04-0284-4609-83BE-48B0B3948B60}" srcOrd="1" destOrd="0" parTransId="{78E764DD-9256-4E76-83E4-9459E40A24B0}" sibTransId="{529D17DB-C6E7-4627-8146-999794901A00}"/>
    <dgm:cxn modelId="{339A37F2-ED5D-294C-978B-83102A8B4592}" type="presOf" srcId="{96F3FA37-3879-4059-A273-0DA4F4616E53}" destId="{27E5F144-F654-214B-B2A0-F37545C1C40F}" srcOrd="0" destOrd="0" presId="urn:microsoft.com/office/officeart/2005/8/layout/vList2"/>
    <dgm:cxn modelId="{FD6E2197-E3FC-5442-9124-D810F18970E1}" type="presParOf" srcId="{27E5F144-F654-214B-B2A0-F37545C1C40F}" destId="{1D1E2D71-88F8-7B4E-8EFE-C1FC5E03734D}" srcOrd="0" destOrd="0" presId="urn:microsoft.com/office/officeart/2005/8/layout/vList2"/>
    <dgm:cxn modelId="{015D987C-2D5E-DF48-B0FF-6E283D5F2D64}" type="presParOf" srcId="{27E5F144-F654-214B-B2A0-F37545C1C40F}" destId="{649ED4DE-ADC3-D74A-882A-F2AF09F6A429}" srcOrd="1" destOrd="0" presId="urn:microsoft.com/office/officeart/2005/8/layout/vList2"/>
    <dgm:cxn modelId="{599DF5FC-6DAC-6642-BD3B-3CCEB9FAAABC}" type="presParOf" srcId="{27E5F144-F654-214B-B2A0-F37545C1C40F}" destId="{9EFE52A0-3691-3640-99E4-EE720A1FBC0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DA1AC2-B451-415D-9C2A-424DE670BC17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19BD8DD-0FD2-44F6-AD89-BFFAF58D18AE}">
      <dgm:prSet/>
      <dgm:spPr/>
      <dgm:t>
        <a:bodyPr/>
        <a:lstStyle/>
        <a:p>
          <a:r>
            <a:rPr lang="fr-FR"/>
            <a:t>Pour la supervision du projet d’érudition</a:t>
          </a:r>
          <a:endParaRPr lang="en-US"/>
        </a:p>
      </dgm:t>
    </dgm:pt>
    <dgm:pt modelId="{C49C8D5E-80BE-47F3-85E3-080D05C93614}" type="parTrans" cxnId="{1C81A7C1-BC30-4671-962F-5B09626D31DD}">
      <dgm:prSet/>
      <dgm:spPr/>
      <dgm:t>
        <a:bodyPr/>
        <a:lstStyle/>
        <a:p>
          <a:endParaRPr lang="en-US"/>
        </a:p>
      </dgm:t>
    </dgm:pt>
    <dgm:pt modelId="{079BB4E3-0B9C-461B-BADA-AA990821B25B}" type="sibTrans" cxnId="{1C81A7C1-BC30-4671-962F-5B09626D31DD}">
      <dgm:prSet/>
      <dgm:spPr/>
      <dgm:t>
        <a:bodyPr/>
        <a:lstStyle/>
        <a:p>
          <a:endParaRPr lang="en-US"/>
        </a:p>
      </dgm:t>
    </dgm:pt>
    <dgm:pt modelId="{D99714CB-D070-4B69-B922-1CBE382D191A}">
      <dgm:prSet/>
      <dgm:spPr/>
      <dgm:t>
        <a:bodyPr/>
        <a:lstStyle/>
        <a:p>
          <a:r>
            <a:rPr lang="fr-FR" dirty="0"/>
            <a:t>Dr Luc </a:t>
          </a:r>
          <a:r>
            <a:rPr lang="fr-FR" dirty="0" err="1"/>
            <a:t>Laperrière</a:t>
          </a:r>
          <a:endParaRPr lang="en-US" dirty="0"/>
        </a:p>
      </dgm:t>
    </dgm:pt>
    <dgm:pt modelId="{9DD8A415-7CBB-4196-BB17-B41562EF37B0}" type="parTrans" cxnId="{8C13BEE6-1B83-4AD9-9ECA-2905D2AE3E6D}">
      <dgm:prSet/>
      <dgm:spPr/>
      <dgm:t>
        <a:bodyPr/>
        <a:lstStyle/>
        <a:p>
          <a:endParaRPr lang="en-US"/>
        </a:p>
      </dgm:t>
    </dgm:pt>
    <dgm:pt modelId="{AB104771-0D28-46FC-A818-7AFDCB3F3B68}" type="sibTrans" cxnId="{8C13BEE6-1B83-4AD9-9ECA-2905D2AE3E6D}">
      <dgm:prSet/>
      <dgm:spPr/>
      <dgm:t>
        <a:bodyPr/>
        <a:lstStyle/>
        <a:p>
          <a:endParaRPr lang="en-US"/>
        </a:p>
      </dgm:t>
    </dgm:pt>
    <dgm:pt modelId="{5C84FD1E-EBD7-41BF-AECF-28F2DA791693}">
      <dgm:prSet/>
      <dgm:spPr/>
      <dgm:t>
        <a:bodyPr/>
        <a:lstStyle/>
        <a:p>
          <a:r>
            <a:rPr lang="fr-FR" dirty="0"/>
            <a:t>Dre Annie </a:t>
          </a:r>
          <a:r>
            <a:rPr lang="fr-FR" dirty="0" err="1"/>
            <a:t>Pacitto</a:t>
          </a:r>
          <a:r>
            <a:rPr lang="fr-FR" dirty="0"/>
            <a:t>-Allard</a:t>
          </a:r>
          <a:endParaRPr lang="en-US" dirty="0"/>
        </a:p>
      </dgm:t>
    </dgm:pt>
    <dgm:pt modelId="{5FC2C8CF-EA39-47CC-B7F6-A8387DC513F9}" type="parTrans" cxnId="{18FA8695-0A8F-47C5-BCF2-2A1716591E77}">
      <dgm:prSet/>
      <dgm:spPr/>
      <dgm:t>
        <a:bodyPr/>
        <a:lstStyle/>
        <a:p>
          <a:endParaRPr lang="en-US"/>
        </a:p>
      </dgm:t>
    </dgm:pt>
    <dgm:pt modelId="{D711748A-BB48-4B5D-B64B-462B484EF4BF}" type="sibTrans" cxnId="{18FA8695-0A8F-47C5-BCF2-2A1716591E77}">
      <dgm:prSet/>
      <dgm:spPr/>
      <dgm:t>
        <a:bodyPr/>
        <a:lstStyle/>
        <a:p>
          <a:endParaRPr lang="en-US"/>
        </a:p>
      </dgm:t>
    </dgm:pt>
    <dgm:pt modelId="{0F5DE067-EB8D-4A9C-A55A-12D4A25E3709}">
      <dgm:prSet/>
      <dgm:spPr/>
      <dgm:t>
        <a:bodyPr/>
        <a:lstStyle/>
        <a:p>
          <a:r>
            <a:rPr lang="fr-FR"/>
            <a:t>Mme Loredana Caputo</a:t>
          </a:r>
          <a:endParaRPr lang="en-US"/>
        </a:p>
      </dgm:t>
    </dgm:pt>
    <dgm:pt modelId="{FA0AEB92-B5E5-49A7-AF95-1000E8FA7C56}" type="parTrans" cxnId="{DBBF1659-692A-47A0-96CC-F4D15A9275CE}">
      <dgm:prSet/>
      <dgm:spPr/>
      <dgm:t>
        <a:bodyPr/>
        <a:lstStyle/>
        <a:p>
          <a:endParaRPr lang="en-US"/>
        </a:p>
      </dgm:t>
    </dgm:pt>
    <dgm:pt modelId="{33EAAF7A-630E-4F75-A48C-FD85D7D09A02}" type="sibTrans" cxnId="{DBBF1659-692A-47A0-96CC-F4D15A9275CE}">
      <dgm:prSet/>
      <dgm:spPr/>
      <dgm:t>
        <a:bodyPr/>
        <a:lstStyle/>
        <a:p>
          <a:endParaRPr lang="en-US"/>
        </a:p>
      </dgm:t>
    </dgm:pt>
    <dgm:pt modelId="{8CD99E61-FF76-CB43-B66F-A510B2489724}" type="pres">
      <dgm:prSet presAssocID="{D5DA1AC2-B451-415D-9C2A-424DE670BC17}" presName="linear" presStyleCnt="0">
        <dgm:presLayoutVars>
          <dgm:dir/>
          <dgm:animLvl val="lvl"/>
          <dgm:resizeHandles val="exact"/>
        </dgm:presLayoutVars>
      </dgm:prSet>
      <dgm:spPr/>
    </dgm:pt>
    <dgm:pt modelId="{69001A8A-A7FF-0443-8202-988A6041F99F}" type="pres">
      <dgm:prSet presAssocID="{919BD8DD-0FD2-44F6-AD89-BFFAF58D18AE}" presName="parentLin" presStyleCnt="0"/>
      <dgm:spPr/>
    </dgm:pt>
    <dgm:pt modelId="{3A564501-30FA-8B4F-96AC-B20635976BB6}" type="pres">
      <dgm:prSet presAssocID="{919BD8DD-0FD2-44F6-AD89-BFFAF58D18AE}" presName="parentLeftMargin" presStyleLbl="node1" presStyleIdx="0" presStyleCnt="1"/>
      <dgm:spPr/>
    </dgm:pt>
    <dgm:pt modelId="{7190EB1E-6371-A148-B7A6-C9F83CFF20CC}" type="pres">
      <dgm:prSet presAssocID="{919BD8DD-0FD2-44F6-AD89-BFFAF58D18AE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60E7885A-73D5-284C-96C6-CEA898420A47}" type="pres">
      <dgm:prSet presAssocID="{919BD8DD-0FD2-44F6-AD89-BFFAF58D18AE}" presName="negativeSpace" presStyleCnt="0"/>
      <dgm:spPr/>
    </dgm:pt>
    <dgm:pt modelId="{D4CEFA50-B3CF-7D40-8864-F72EDA23D06E}" type="pres">
      <dgm:prSet presAssocID="{919BD8DD-0FD2-44F6-AD89-BFFAF58D18AE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EDFE861C-FDEE-0445-8A04-249242859C3D}" type="presOf" srcId="{919BD8DD-0FD2-44F6-AD89-BFFAF58D18AE}" destId="{7190EB1E-6371-A148-B7A6-C9F83CFF20CC}" srcOrd="1" destOrd="0" presId="urn:microsoft.com/office/officeart/2005/8/layout/list1"/>
    <dgm:cxn modelId="{A3D7C21C-0DE3-8340-926A-5E1FB0636F9D}" type="presOf" srcId="{D99714CB-D070-4B69-B922-1CBE382D191A}" destId="{D4CEFA50-B3CF-7D40-8864-F72EDA23D06E}" srcOrd="0" destOrd="0" presId="urn:microsoft.com/office/officeart/2005/8/layout/list1"/>
    <dgm:cxn modelId="{F52A2025-4740-E443-906F-66174E6DBAA1}" type="presOf" srcId="{0F5DE067-EB8D-4A9C-A55A-12D4A25E3709}" destId="{D4CEFA50-B3CF-7D40-8864-F72EDA23D06E}" srcOrd="0" destOrd="2" presId="urn:microsoft.com/office/officeart/2005/8/layout/list1"/>
    <dgm:cxn modelId="{6337BF35-90C6-2A4C-AC4B-07F2611C826C}" type="presOf" srcId="{D5DA1AC2-B451-415D-9C2A-424DE670BC17}" destId="{8CD99E61-FF76-CB43-B66F-A510B2489724}" srcOrd="0" destOrd="0" presId="urn:microsoft.com/office/officeart/2005/8/layout/list1"/>
    <dgm:cxn modelId="{DBBF1659-692A-47A0-96CC-F4D15A9275CE}" srcId="{919BD8DD-0FD2-44F6-AD89-BFFAF58D18AE}" destId="{0F5DE067-EB8D-4A9C-A55A-12D4A25E3709}" srcOrd="2" destOrd="0" parTransId="{FA0AEB92-B5E5-49A7-AF95-1000E8FA7C56}" sibTransId="{33EAAF7A-630E-4F75-A48C-FD85D7D09A02}"/>
    <dgm:cxn modelId="{18FA8695-0A8F-47C5-BCF2-2A1716591E77}" srcId="{919BD8DD-0FD2-44F6-AD89-BFFAF58D18AE}" destId="{5C84FD1E-EBD7-41BF-AECF-28F2DA791693}" srcOrd="1" destOrd="0" parTransId="{5FC2C8CF-EA39-47CC-B7F6-A8387DC513F9}" sibTransId="{D711748A-BB48-4B5D-B64B-462B484EF4BF}"/>
    <dgm:cxn modelId="{04EB82B7-113C-E942-9CD7-5A77D47DD44B}" type="presOf" srcId="{919BD8DD-0FD2-44F6-AD89-BFFAF58D18AE}" destId="{3A564501-30FA-8B4F-96AC-B20635976BB6}" srcOrd="0" destOrd="0" presId="urn:microsoft.com/office/officeart/2005/8/layout/list1"/>
    <dgm:cxn modelId="{1C81A7C1-BC30-4671-962F-5B09626D31DD}" srcId="{D5DA1AC2-B451-415D-9C2A-424DE670BC17}" destId="{919BD8DD-0FD2-44F6-AD89-BFFAF58D18AE}" srcOrd="0" destOrd="0" parTransId="{C49C8D5E-80BE-47F3-85E3-080D05C93614}" sibTransId="{079BB4E3-0B9C-461B-BADA-AA990821B25B}"/>
    <dgm:cxn modelId="{719B02CC-AB94-AD47-943A-02480E978979}" type="presOf" srcId="{5C84FD1E-EBD7-41BF-AECF-28F2DA791693}" destId="{D4CEFA50-B3CF-7D40-8864-F72EDA23D06E}" srcOrd="0" destOrd="1" presId="urn:microsoft.com/office/officeart/2005/8/layout/list1"/>
    <dgm:cxn modelId="{8C13BEE6-1B83-4AD9-9ECA-2905D2AE3E6D}" srcId="{919BD8DD-0FD2-44F6-AD89-BFFAF58D18AE}" destId="{D99714CB-D070-4B69-B922-1CBE382D191A}" srcOrd="0" destOrd="0" parTransId="{9DD8A415-7CBB-4196-BB17-B41562EF37B0}" sibTransId="{AB104771-0D28-46FC-A818-7AFDCB3F3B68}"/>
    <dgm:cxn modelId="{82A21045-638C-C14E-8A0E-D136E02A7F10}" type="presParOf" srcId="{8CD99E61-FF76-CB43-B66F-A510B2489724}" destId="{69001A8A-A7FF-0443-8202-988A6041F99F}" srcOrd="0" destOrd="0" presId="urn:microsoft.com/office/officeart/2005/8/layout/list1"/>
    <dgm:cxn modelId="{4CB5E621-FBB5-BA4C-9FF8-2EE7A168CD20}" type="presParOf" srcId="{69001A8A-A7FF-0443-8202-988A6041F99F}" destId="{3A564501-30FA-8B4F-96AC-B20635976BB6}" srcOrd="0" destOrd="0" presId="urn:microsoft.com/office/officeart/2005/8/layout/list1"/>
    <dgm:cxn modelId="{3FC1119A-F932-1D4A-8E64-17608FCFF6C2}" type="presParOf" srcId="{69001A8A-A7FF-0443-8202-988A6041F99F}" destId="{7190EB1E-6371-A148-B7A6-C9F83CFF20CC}" srcOrd="1" destOrd="0" presId="urn:microsoft.com/office/officeart/2005/8/layout/list1"/>
    <dgm:cxn modelId="{91CE4609-B64F-3041-B23C-39A265315ED4}" type="presParOf" srcId="{8CD99E61-FF76-CB43-B66F-A510B2489724}" destId="{60E7885A-73D5-284C-96C6-CEA898420A47}" srcOrd="1" destOrd="0" presId="urn:microsoft.com/office/officeart/2005/8/layout/list1"/>
    <dgm:cxn modelId="{2E059D2E-B6B3-DF48-A5F9-5D5AC5115D15}" type="presParOf" srcId="{8CD99E61-FF76-CB43-B66F-A510B2489724}" destId="{D4CEFA50-B3CF-7D40-8864-F72EDA23D06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74B21C-905D-9148-9463-0EDCC690C757}">
      <dsp:nvSpPr>
        <dsp:cNvPr id="0" name=""/>
        <dsp:cNvSpPr/>
      </dsp:nvSpPr>
      <dsp:spPr>
        <a:xfrm>
          <a:off x="0" y="600"/>
          <a:ext cx="564197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C3CE9E-BD93-9A4F-9104-DB366A6A6401}">
      <dsp:nvSpPr>
        <dsp:cNvPr id="0" name=""/>
        <dsp:cNvSpPr/>
      </dsp:nvSpPr>
      <dsp:spPr>
        <a:xfrm>
          <a:off x="0" y="600"/>
          <a:ext cx="5641974" cy="378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Déclaration</a:t>
          </a:r>
          <a:r>
            <a:rPr lang="en-US" sz="1800" kern="1200" dirty="0"/>
            <a:t> de </a:t>
          </a:r>
          <a:r>
            <a:rPr lang="en-US" sz="1800" kern="1200" dirty="0" err="1"/>
            <a:t>conflits</a:t>
          </a:r>
          <a:r>
            <a:rPr lang="en-US" sz="1800" kern="1200" dirty="0"/>
            <a:t> d'intérêts</a:t>
          </a:r>
        </a:p>
      </dsp:txBody>
      <dsp:txXfrm>
        <a:off x="0" y="600"/>
        <a:ext cx="5641974" cy="378465"/>
      </dsp:txXfrm>
    </dsp:sp>
    <dsp:sp modelId="{21DE50C1-755C-D447-B520-533CB98B91BE}">
      <dsp:nvSpPr>
        <dsp:cNvPr id="0" name=""/>
        <dsp:cNvSpPr/>
      </dsp:nvSpPr>
      <dsp:spPr>
        <a:xfrm>
          <a:off x="0" y="379066"/>
          <a:ext cx="5641974" cy="0"/>
        </a:xfrm>
        <a:prstGeom prst="line">
          <a:avLst/>
        </a:prstGeom>
        <a:gradFill rotWithShape="0">
          <a:gsLst>
            <a:gs pos="0">
              <a:schemeClr val="accent2">
                <a:hueOff val="-120517"/>
                <a:satOff val="-827"/>
                <a:lumOff val="425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-120517"/>
                <a:satOff val="-827"/>
                <a:lumOff val="425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>
              <a:hueOff val="-120517"/>
              <a:satOff val="-827"/>
              <a:lumOff val="425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9B3097-B171-264F-9652-3CF8C574E977}">
      <dsp:nvSpPr>
        <dsp:cNvPr id="0" name=""/>
        <dsp:cNvSpPr/>
      </dsp:nvSpPr>
      <dsp:spPr>
        <a:xfrm>
          <a:off x="0" y="379066"/>
          <a:ext cx="5641974" cy="378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800" kern="1200" dirty="0"/>
            <a:t>Objectifs</a:t>
          </a:r>
        </a:p>
      </dsp:txBody>
      <dsp:txXfrm>
        <a:off x="0" y="379066"/>
        <a:ext cx="5641974" cy="378465"/>
      </dsp:txXfrm>
    </dsp:sp>
    <dsp:sp modelId="{C12D2915-BDCE-2A4D-BA0E-AE920D0C99C8}">
      <dsp:nvSpPr>
        <dsp:cNvPr id="0" name=""/>
        <dsp:cNvSpPr/>
      </dsp:nvSpPr>
      <dsp:spPr>
        <a:xfrm>
          <a:off x="0" y="757531"/>
          <a:ext cx="5641974" cy="0"/>
        </a:xfrm>
        <a:prstGeom prst="line">
          <a:avLst/>
        </a:prstGeom>
        <a:gradFill rotWithShape="0">
          <a:gsLst>
            <a:gs pos="0">
              <a:schemeClr val="accent2">
                <a:hueOff val="-241033"/>
                <a:satOff val="-1654"/>
                <a:lumOff val="85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-241033"/>
                <a:satOff val="-1654"/>
                <a:lumOff val="85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>
              <a:hueOff val="-241033"/>
              <a:satOff val="-1654"/>
              <a:lumOff val="850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9FC860-8298-0847-B345-BF30D14E51C1}">
      <dsp:nvSpPr>
        <dsp:cNvPr id="0" name=""/>
        <dsp:cNvSpPr/>
      </dsp:nvSpPr>
      <dsp:spPr>
        <a:xfrm>
          <a:off x="0" y="757531"/>
          <a:ext cx="5641974" cy="378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800" kern="1200"/>
            <a:t>Mise en contexte</a:t>
          </a:r>
          <a:endParaRPr lang="en-US" sz="1800" kern="1200"/>
        </a:p>
      </dsp:txBody>
      <dsp:txXfrm>
        <a:off x="0" y="757531"/>
        <a:ext cx="5641974" cy="378465"/>
      </dsp:txXfrm>
    </dsp:sp>
    <dsp:sp modelId="{9D89195F-ECD2-3B4E-A796-E6263C76D1B7}">
      <dsp:nvSpPr>
        <dsp:cNvPr id="0" name=""/>
        <dsp:cNvSpPr/>
      </dsp:nvSpPr>
      <dsp:spPr>
        <a:xfrm>
          <a:off x="0" y="1135996"/>
          <a:ext cx="5641974" cy="0"/>
        </a:xfrm>
        <a:prstGeom prst="line">
          <a:avLst/>
        </a:prstGeom>
        <a:gradFill rotWithShape="0">
          <a:gsLst>
            <a:gs pos="0">
              <a:schemeClr val="accent2">
                <a:hueOff val="-361550"/>
                <a:satOff val="-2481"/>
                <a:lumOff val="1275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-361550"/>
                <a:satOff val="-2481"/>
                <a:lumOff val="1275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>
              <a:hueOff val="-361550"/>
              <a:satOff val="-2481"/>
              <a:lumOff val="1275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A07281-3BC2-764F-BE33-1523E1CB949B}">
      <dsp:nvSpPr>
        <dsp:cNvPr id="0" name=""/>
        <dsp:cNvSpPr/>
      </dsp:nvSpPr>
      <dsp:spPr>
        <a:xfrm>
          <a:off x="0" y="1135996"/>
          <a:ext cx="5641974" cy="378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800" kern="1200"/>
            <a:t>Question clinique/PICO </a:t>
          </a:r>
          <a:endParaRPr lang="en-US" sz="1800" kern="1200"/>
        </a:p>
      </dsp:txBody>
      <dsp:txXfrm>
        <a:off x="0" y="1135996"/>
        <a:ext cx="5641974" cy="378465"/>
      </dsp:txXfrm>
    </dsp:sp>
    <dsp:sp modelId="{99F1ED35-474E-494A-AE54-9C17B023BDFC}">
      <dsp:nvSpPr>
        <dsp:cNvPr id="0" name=""/>
        <dsp:cNvSpPr/>
      </dsp:nvSpPr>
      <dsp:spPr>
        <a:xfrm>
          <a:off x="0" y="1514461"/>
          <a:ext cx="5641974" cy="0"/>
        </a:xfrm>
        <a:prstGeom prst="line">
          <a:avLst/>
        </a:prstGeom>
        <a:gradFill rotWithShape="0">
          <a:gsLst>
            <a:gs pos="0">
              <a:schemeClr val="accent2">
                <a:hueOff val="-482067"/>
                <a:satOff val="-3308"/>
                <a:lumOff val="1699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-482067"/>
                <a:satOff val="-3308"/>
                <a:lumOff val="1699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>
              <a:hueOff val="-482067"/>
              <a:satOff val="-3308"/>
              <a:lumOff val="1699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49B0CA-FB33-054C-8AC4-B2742BF95873}">
      <dsp:nvSpPr>
        <dsp:cNvPr id="0" name=""/>
        <dsp:cNvSpPr/>
      </dsp:nvSpPr>
      <dsp:spPr>
        <a:xfrm>
          <a:off x="0" y="1514461"/>
          <a:ext cx="5641974" cy="378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800" kern="1200"/>
            <a:t>Méthodologie </a:t>
          </a:r>
          <a:endParaRPr lang="en-US" sz="1800" kern="1200"/>
        </a:p>
      </dsp:txBody>
      <dsp:txXfrm>
        <a:off x="0" y="1514461"/>
        <a:ext cx="5641974" cy="378465"/>
      </dsp:txXfrm>
    </dsp:sp>
    <dsp:sp modelId="{1367607E-BB5C-3747-A547-B586D442A83B}">
      <dsp:nvSpPr>
        <dsp:cNvPr id="0" name=""/>
        <dsp:cNvSpPr/>
      </dsp:nvSpPr>
      <dsp:spPr>
        <a:xfrm>
          <a:off x="0" y="1892927"/>
          <a:ext cx="5641974" cy="0"/>
        </a:xfrm>
        <a:prstGeom prst="line">
          <a:avLst/>
        </a:prstGeom>
        <a:gradFill rotWithShape="0">
          <a:gsLst>
            <a:gs pos="0">
              <a:schemeClr val="accent2">
                <a:hueOff val="-602583"/>
                <a:satOff val="-4135"/>
                <a:lumOff val="2124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-602583"/>
                <a:satOff val="-4135"/>
                <a:lumOff val="2124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>
              <a:hueOff val="-602583"/>
              <a:satOff val="-4135"/>
              <a:lumOff val="2124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B9133C-8E95-B04A-BD9D-4E8D5C84A448}">
      <dsp:nvSpPr>
        <dsp:cNvPr id="0" name=""/>
        <dsp:cNvSpPr/>
      </dsp:nvSpPr>
      <dsp:spPr>
        <a:xfrm>
          <a:off x="0" y="1892927"/>
          <a:ext cx="5641974" cy="378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800" kern="1200"/>
            <a:t>Résultats </a:t>
          </a:r>
          <a:endParaRPr lang="en-US" sz="1800" kern="1200"/>
        </a:p>
      </dsp:txBody>
      <dsp:txXfrm>
        <a:off x="0" y="1892927"/>
        <a:ext cx="5641974" cy="378465"/>
      </dsp:txXfrm>
    </dsp:sp>
    <dsp:sp modelId="{054B759C-56C6-3448-A000-F10F143088A1}">
      <dsp:nvSpPr>
        <dsp:cNvPr id="0" name=""/>
        <dsp:cNvSpPr/>
      </dsp:nvSpPr>
      <dsp:spPr>
        <a:xfrm>
          <a:off x="0" y="2271392"/>
          <a:ext cx="5641974" cy="0"/>
        </a:xfrm>
        <a:prstGeom prst="line">
          <a:avLst/>
        </a:prstGeom>
        <a:gradFill rotWithShape="0">
          <a:gsLst>
            <a:gs pos="0">
              <a:schemeClr val="accent2">
                <a:hueOff val="-723100"/>
                <a:satOff val="-4962"/>
                <a:lumOff val="2549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-723100"/>
                <a:satOff val="-4962"/>
                <a:lumOff val="2549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>
              <a:hueOff val="-723100"/>
              <a:satOff val="-4962"/>
              <a:lumOff val="2549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11470CF-8B8E-474E-93AD-BAA139999C2A}">
      <dsp:nvSpPr>
        <dsp:cNvPr id="0" name=""/>
        <dsp:cNvSpPr/>
      </dsp:nvSpPr>
      <dsp:spPr>
        <a:xfrm>
          <a:off x="0" y="2271392"/>
          <a:ext cx="5641974" cy="378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800" kern="1200"/>
            <a:t>Discussion </a:t>
          </a:r>
          <a:endParaRPr lang="en-US" sz="1800" kern="1200"/>
        </a:p>
      </dsp:txBody>
      <dsp:txXfrm>
        <a:off x="0" y="2271392"/>
        <a:ext cx="5641974" cy="378465"/>
      </dsp:txXfrm>
    </dsp:sp>
    <dsp:sp modelId="{505DA81A-12C3-BD41-B91D-3A29375DF892}">
      <dsp:nvSpPr>
        <dsp:cNvPr id="0" name=""/>
        <dsp:cNvSpPr/>
      </dsp:nvSpPr>
      <dsp:spPr>
        <a:xfrm>
          <a:off x="0" y="2649857"/>
          <a:ext cx="5641974" cy="0"/>
        </a:xfrm>
        <a:prstGeom prst="line">
          <a:avLst/>
        </a:prstGeom>
        <a:gradFill rotWithShape="0">
          <a:gsLst>
            <a:gs pos="0">
              <a:schemeClr val="accent2">
                <a:hueOff val="-843617"/>
                <a:satOff val="-5789"/>
                <a:lumOff val="2974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-843617"/>
                <a:satOff val="-5789"/>
                <a:lumOff val="2974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>
              <a:hueOff val="-843617"/>
              <a:satOff val="-5789"/>
              <a:lumOff val="2974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ED4379-63B1-3F4C-8042-84919E12DA0B}">
      <dsp:nvSpPr>
        <dsp:cNvPr id="0" name=""/>
        <dsp:cNvSpPr/>
      </dsp:nvSpPr>
      <dsp:spPr>
        <a:xfrm>
          <a:off x="0" y="2649857"/>
          <a:ext cx="5641974" cy="378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800" kern="1200"/>
            <a:t>Conclusion </a:t>
          </a:r>
          <a:endParaRPr lang="en-US" sz="1800" kern="1200"/>
        </a:p>
      </dsp:txBody>
      <dsp:txXfrm>
        <a:off x="0" y="2649857"/>
        <a:ext cx="5641974" cy="378465"/>
      </dsp:txXfrm>
    </dsp:sp>
    <dsp:sp modelId="{208C6AE0-D4F3-F24E-A84A-B40FD5F09F28}">
      <dsp:nvSpPr>
        <dsp:cNvPr id="0" name=""/>
        <dsp:cNvSpPr/>
      </dsp:nvSpPr>
      <dsp:spPr>
        <a:xfrm>
          <a:off x="0" y="3028322"/>
          <a:ext cx="5641974" cy="0"/>
        </a:xfrm>
        <a:prstGeom prst="line">
          <a:avLst/>
        </a:prstGeom>
        <a:gradFill rotWithShape="0">
          <a:gsLst>
            <a:gs pos="0">
              <a:schemeClr val="accent2">
                <a:hueOff val="-964133"/>
                <a:satOff val="-6616"/>
                <a:lumOff val="3399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-964133"/>
                <a:satOff val="-6616"/>
                <a:lumOff val="3399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>
              <a:hueOff val="-964133"/>
              <a:satOff val="-6616"/>
              <a:lumOff val="3399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23CFD6-0F03-EB41-9A0D-73185CA740BF}">
      <dsp:nvSpPr>
        <dsp:cNvPr id="0" name=""/>
        <dsp:cNvSpPr/>
      </dsp:nvSpPr>
      <dsp:spPr>
        <a:xfrm>
          <a:off x="0" y="3028322"/>
          <a:ext cx="5641974" cy="378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800" kern="1200" dirty="0"/>
            <a:t>Opinion personnelle</a:t>
          </a:r>
          <a:endParaRPr lang="en-US" sz="1800" kern="1200" dirty="0"/>
        </a:p>
      </dsp:txBody>
      <dsp:txXfrm>
        <a:off x="0" y="3028322"/>
        <a:ext cx="5641974" cy="378465"/>
      </dsp:txXfrm>
    </dsp:sp>
    <dsp:sp modelId="{0CD1C61B-10DB-C343-8E11-8BAF5D9BB7AD}">
      <dsp:nvSpPr>
        <dsp:cNvPr id="0" name=""/>
        <dsp:cNvSpPr/>
      </dsp:nvSpPr>
      <dsp:spPr>
        <a:xfrm>
          <a:off x="0" y="3406788"/>
          <a:ext cx="5641974" cy="0"/>
        </a:xfrm>
        <a:prstGeom prst="line">
          <a:avLst/>
        </a:prstGeom>
        <a:gradFill rotWithShape="0">
          <a:gsLst>
            <a:gs pos="0">
              <a:schemeClr val="accent2">
                <a:hueOff val="-1084650"/>
                <a:satOff val="-7443"/>
                <a:lumOff val="3824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-1084650"/>
                <a:satOff val="-7443"/>
                <a:lumOff val="3824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>
              <a:hueOff val="-1084650"/>
              <a:satOff val="-7443"/>
              <a:lumOff val="3824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C63AC4-428D-F343-B38A-FE41333E2E04}">
      <dsp:nvSpPr>
        <dsp:cNvPr id="0" name=""/>
        <dsp:cNvSpPr/>
      </dsp:nvSpPr>
      <dsp:spPr>
        <a:xfrm>
          <a:off x="0" y="3406788"/>
          <a:ext cx="5641974" cy="378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800" kern="1200" dirty="0"/>
            <a:t>Réflexion personnelle</a:t>
          </a:r>
        </a:p>
      </dsp:txBody>
      <dsp:txXfrm>
        <a:off x="0" y="3406788"/>
        <a:ext cx="5641974" cy="378465"/>
      </dsp:txXfrm>
    </dsp:sp>
    <dsp:sp modelId="{A69BA4E2-FADE-F844-8334-8A9AD73E881D}">
      <dsp:nvSpPr>
        <dsp:cNvPr id="0" name=""/>
        <dsp:cNvSpPr/>
      </dsp:nvSpPr>
      <dsp:spPr>
        <a:xfrm>
          <a:off x="0" y="3785253"/>
          <a:ext cx="5641974" cy="0"/>
        </a:xfrm>
        <a:prstGeom prst="line">
          <a:avLst/>
        </a:prstGeom>
        <a:gradFill rotWithShape="0">
          <a:gsLst>
            <a:gs pos="0">
              <a:schemeClr val="accent2">
                <a:hueOff val="-1205167"/>
                <a:satOff val="-8270"/>
                <a:lumOff val="4248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-1205167"/>
                <a:satOff val="-8270"/>
                <a:lumOff val="4248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>
              <a:hueOff val="-1205167"/>
              <a:satOff val="-8270"/>
              <a:lumOff val="4248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5AD1FB-4120-D545-BE83-5E0C6B1A05F4}">
      <dsp:nvSpPr>
        <dsp:cNvPr id="0" name=""/>
        <dsp:cNvSpPr/>
      </dsp:nvSpPr>
      <dsp:spPr>
        <a:xfrm>
          <a:off x="0" y="3785253"/>
          <a:ext cx="5641974" cy="378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800" kern="1200" dirty="0"/>
            <a:t>Remerciements</a:t>
          </a:r>
        </a:p>
      </dsp:txBody>
      <dsp:txXfrm>
        <a:off x="0" y="3785253"/>
        <a:ext cx="5641974" cy="378465"/>
      </dsp:txXfrm>
    </dsp:sp>
    <dsp:sp modelId="{92F6B11B-849A-1643-8D07-0C837923C5B3}">
      <dsp:nvSpPr>
        <dsp:cNvPr id="0" name=""/>
        <dsp:cNvSpPr/>
      </dsp:nvSpPr>
      <dsp:spPr>
        <a:xfrm>
          <a:off x="0" y="4163718"/>
          <a:ext cx="5641974" cy="0"/>
        </a:xfrm>
        <a:prstGeom prst="line">
          <a:avLst/>
        </a:prstGeom>
        <a:gradFill rotWithShape="0">
          <a:gsLst>
            <a:gs pos="0">
              <a:schemeClr val="accent2">
                <a:hueOff val="-1325683"/>
                <a:satOff val="-9097"/>
                <a:lumOff val="4673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-1325683"/>
                <a:satOff val="-9097"/>
                <a:lumOff val="4673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>
              <a:hueOff val="-1325683"/>
              <a:satOff val="-9097"/>
              <a:lumOff val="4673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6B2BEB-9B94-E84C-A57A-D6682758FA20}">
      <dsp:nvSpPr>
        <dsp:cNvPr id="0" name=""/>
        <dsp:cNvSpPr/>
      </dsp:nvSpPr>
      <dsp:spPr>
        <a:xfrm>
          <a:off x="0" y="4163718"/>
          <a:ext cx="5641974" cy="378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800" kern="1200" dirty="0"/>
            <a:t>Références</a:t>
          </a:r>
          <a:endParaRPr lang="en-US" sz="1800" kern="1200" dirty="0"/>
        </a:p>
      </dsp:txBody>
      <dsp:txXfrm>
        <a:off x="0" y="4163718"/>
        <a:ext cx="5641974" cy="378465"/>
      </dsp:txXfrm>
    </dsp:sp>
    <dsp:sp modelId="{D4182FFD-E186-464D-9EAA-332765AEA773}">
      <dsp:nvSpPr>
        <dsp:cNvPr id="0" name=""/>
        <dsp:cNvSpPr/>
      </dsp:nvSpPr>
      <dsp:spPr>
        <a:xfrm>
          <a:off x="0" y="4542183"/>
          <a:ext cx="5641974" cy="0"/>
        </a:xfrm>
        <a:prstGeom prst="line">
          <a:avLst/>
        </a:prstGeom>
        <a:gradFill rotWithShape="0">
          <a:gsLst>
            <a:gs pos="0">
              <a:schemeClr val="accent2">
                <a:hueOff val="-1446200"/>
                <a:satOff val="-9924"/>
                <a:lumOff val="5098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-1446200"/>
                <a:satOff val="-9924"/>
                <a:lumOff val="5098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>
              <a:hueOff val="-1446200"/>
              <a:satOff val="-9924"/>
              <a:lumOff val="5098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E4DC74-76A3-F540-A9C8-C5C69DE7110B}">
      <dsp:nvSpPr>
        <dsp:cNvPr id="0" name=""/>
        <dsp:cNvSpPr/>
      </dsp:nvSpPr>
      <dsp:spPr>
        <a:xfrm>
          <a:off x="0" y="4542183"/>
          <a:ext cx="5641974" cy="378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Annexe</a:t>
          </a:r>
          <a:endParaRPr lang="en-US" sz="1800" kern="1200" dirty="0"/>
        </a:p>
      </dsp:txBody>
      <dsp:txXfrm>
        <a:off x="0" y="4542183"/>
        <a:ext cx="5641974" cy="3784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1E2D71-88F8-7B4E-8EFE-C1FC5E03734D}">
      <dsp:nvSpPr>
        <dsp:cNvPr id="0" name=""/>
        <dsp:cNvSpPr/>
      </dsp:nvSpPr>
      <dsp:spPr>
        <a:xfrm>
          <a:off x="0" y="45180"/>
          <a:ext cx="9720072" cy="1911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800" kern="1200"/>
            <a:t>Reconnaître les risques et bénéfices de l’utilisation d’antibiotiques conjointement au drainage d’un abcès cutané non-compliqué.</a:t>
          </a:r>
          <a:endParaRPr lang="en-US" sz="3800" kern="1200"/>
        </a:p>
      </dsp:txBody>
      <dsp:txXfrm>
        <a:off x="93325" y="138505"/>
        <a:ext cx="9533422" cy="1725130"/>
      </dsp:txXfrm>
    </dsp:sp>
    <dsp:sp modelId="{9EFE52A0-3691-3640-99E4-EE720A1FBC09}">
      <dsp:nvSpPr>
        <dsp:cNvPr id="0" name=""/>
        <dsp:cNvSpPr/>
      </dsp:nvSpPr>
      <dsp:spPr>
        <a:xfrm>
          <a:off x="0" y="2066400"/>
          <a:ext cx="9720072" cy="1911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800" kern="1200"/>
            <a:t>Examiner les données les plus probantes sur le traitement d’abcès cutané non-compliqué.</a:t>
          </a:r>
          <a:endParaRPr lang="en-US" sz="3800" kern="1200"/>
        </a:p>
      </dsp:txBody>
      <dsp:txXfrm>
        <a:off x="93325" y="2159725"/>
        <a:ext cx="9533422" cy="17251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CEFA50-B3CF-7D40-8864-F72EDA23D06E}">
      <dsp:nvSpPr>
        <dsp:cNvPr id="0" name=""/>
        <dsp:cNvSpPr/>
      </dsp:nvSpPr>
      <dsp:spPr>
        <a:xfrm>
          <a:off x="0" y="1506669"/>
          <a:ext cx="5641974" cy="2409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7880" tIns="708152" rIns="437880" bIns="241808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400" kern="1200" dirty="0"/>
            <a:t>Dr Luc </a:t>
          </a:r>
          <a:r>
            <a:rPr lang="fr-FR" sz="3400" kern="1200" dirty="0" err="1"/>
            <a:t>Laperrière</a:t>
          </a:r>
          <a:endParaRPr lang="en-US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400" kern="1200" dirty="0"/>
            <a:t>Dre Annie </a:t>
          </a:r>
          <a:r>
            <a:rPr lang="fr-FR" sz="3400" kern="1200" dirty="0" err="1"/>
            <a:t>Pacitto</a:t>
          </a:r>
          <a:r>
            <a:rPr lang="fr-FR" sz="3400" kern="1200" dirty="0"/>
            <a:t>-Allard</a:t>
          </a:r>
          <a:endParaRPr lang="en-US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400" kern="1200"/>
            <a:t>Mme Loredana Caputo</a:t>
          </a:r>
          <a:endParaRPr lang="en-US" sz="3400" kern="1200"/>
        </a:p>
      </dsp:txBody>
      <dsp:txXfrm>
        <a:off x="0" y="1506669"/>
        <a:ext cx="5641974" cy="2409750"/>
      </dsp:txXfrm>
    </dsp:sp>
    <dsp:sp modelId="{7190EB1E-6371-A148-B7A6-C9F83CFF20CC}">
      <dsp:nvSpPr>
        <dsp:cNvPr id="0" name=""/>
        <dsp:cNvSpPr/>
      </dsp:nvSpPr>
      <dsp:spPr>
        <a:xfrm>
          <a:off x="282098" y="1004830"/>
          <a:ext cx="3949382" cy="10036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277" tIns="0" rIns="149277" bIns="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kern="1200"/>
            <a:t>Pour la supervision du projet d’érudition</a:t>
          </a:r>
          <a:endParaRPr lang="en-US" sz="3400" kern="1200"/>
        </a:p>
      </dsp:txBody>
      <dsp:txXfrm>
        <a:off x="331094" y="1053826"/>
        <a:ext cx="3851390" cy="905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CA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5/12/22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152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580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5135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822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51773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834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CA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0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244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163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80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86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1BEF0D-F0BB-DE4B-95CE-6DB70DBA9567}" type="datetimeFigureOut">
              <a:rPr lang="en-US" smtClean="0"/>
              <a:pPr/>
              <a:t>5/12/22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7939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089/sur.2017.225" TargetMode="External"/><Relationship Id="rId3" Type="http://schemas.openxmlformats.org/officeDocument/2006/relationships/hyperlink" Target="https://www.canada.ca/fr/sante-publique/services/publications/medicaments-et-produits-sante/systeme-canadien-surveillance-resistance-antimicrobiens-rapport-2016.html#a4-2-3" TargetMode="External"/><Relationship Id="rId7" Type="http://schemas.openxmlformats.org/officeDocument/2006/relationships/hyperlink" Target="https://doi.org/10.1177/0009922817738329" TargetMode="External"/><Relationship Id="rId2" Type="http://schemas.openxmlformats.org/officeDocument/2006/relationships/hyperlink" Target="https://choisiravecsoin.org/medecine-durgenc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016/j.annemergmed.2018.04.026" TargetMode="External"/><Relationship Id="rId5" Type="http://schemas.openxmlformats.org/officeDocument/2006/relationships/hyperlink" Target="https://doi.org/10.1016/s0196-0644(85)80727-7" TargetMode="External"/><Relationship Id="rId4" Type="http://schemas.openxmlformats.org/officeDocument/2006/relationships/hyperlink" Target="https://doi.org/10.1136/bmj.k243" TargetMode="External"/><Relationship Id="rId9" Type="http://schemas.openxmlformats.org/officeDocument/2006/relationships/hyperlink" Target="https://doi.org/10.1136/bmjopen-2017-02099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A1B1EE-A807-B942-8222-E338E84BF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774" y="4859526"/>
            <a:ext cx="7977809" cy="1656522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l"/>
            <a:r>
              <a:rPr lang="fr-CA" sz="3200" b="1" dirty="0">
                <a:solidFill>
                  <a:schemeClr val="tx1"/>
                </a:solidFill>
              </a:rPr>
              <a:t>Drainage d’abcès cutané non-compliqué, et les antibiotiques dans tout ça ? </a:t>
            </a:r>
            <a:br>
              <a:rPr lang="fr-CA" sz="3200" dirty="0">
                <a:solidFill>
                  <a:schemeClr val="tx1"/>
                </a:solidFill>
              </a:rPr>
            </a:br>
            <a:r>
              <a:rPr lang="fr-CA" sz="3200" b="1" dirty="0">
                <a:solidFill>
                  <a:schemeClr val="tx1"/>
                </a:solidFill>
              </a:rPr>
              <a:t>Une revue brève de la littérature</a:t>
            </a:r>
            <a:br>
              <a:rPr lang="fr-CA" sz="3200" dirty="0">
                <a:solidFill>
                  <a:schemeClr val="tx1"/>
                </a:solidFill>
              </a:rPr>
            </a:b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C765ED5-92BB-E241-80C3-E127E0841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80173" y="4859526"/>
            <a:ext cx="3511827" cy="165652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fr-FR" sz="1800" b="1" dirty="0">
                <a:solidFill>
                  <a:schemeClr val="accent2"/>
                </a:solidFill>
              </a:rPr>
              <a:t>Mila Beauvais R1</a:t>
            </a:r>
          </a:p>
          <a:p>
            <a:pPr algn="ctr"/>
            <a:r>
              <a:rPr lang="fr-FR" sz="1800" b="1" dirty="0">
                <a:solidFill>
                  <a:schemeClr val="accent2"/>
                </a:solidFill>
              </a:rPr>
              <a:t>UMF Cité de la santé de </a:t>
            </a:r>
            <a:r>
              <a:rPr lang="fr-FR" b="1" dirty="0">
                <a:solidFill>
                  <a:schemeClr val="accent2"/>
                </a:solidFill>
              </a:rPr>
              <a:t>L</a:t>
            </a:r>
            <a:r>
              <a:rPr lang="fr-FR" sz="1800" b="1" dirty="0">
                <a:solidFill>
                  <a:schemeClr val="accent2"/>
                </a:solidFill>
              </a:rPr>
              <a:t>aval</a:t>
            </a:r>
          </a:p>
          <a:p>
            <a:pPr algn="ctr"/>
            <a:r>
              <a:rPr lang="fr-FR" b="1" dirty="0">
                <a:solidFill>
                  <a:schemeClr val="accent2"/>
                </a:solidFill>
              </a:rPr>
              <a:t>Mai </a:t>
            </a:r>
            <a:r>
              <a:rPr lang="fr-FR" sz="1800" b="1" dirty="0">
                <a:solidFill>
                  <a:schemeClr val="accent2"/>
                </a:solidFill>
              </a:rPr>
              <a:t>2022</a:t>
            </a:r>
          </a:p>
          <a:p>
            <a:pPr algn="ctr"/>
            <a:endParaRPr lang="fr-CA" dirty="0">
              <a:solidFill>
                <a:schemeClr val="accent2"/>
              </a:solidFill>
            </a:endParaRPr>
          </a:p>
          <a:p>
            <a:pPr algn="ctr"/>
            <a:r>
              <a:rPr lang="fr-CA" dirty="0">
                <a:solidFill>
                  <a:schemeClr val="accent2"/>
                </a:solidFill>
              </a:rPr>
              <a:t> Supervisé par : Dr </a:t>
            </a:r>
            <a:r>
              <a:rPr lang="fr-CA" dirty="0" err="1">
                <a:solidFill>
                  <a:schemeClr val="accent2"/>
                </a:solidFill>
              </a:rPr>
              <a:t>Laperrière</a:t>
            </a:r>
            <a:r>
              <a:rPr lang="fr-CA" dirty="0">
                <a:solidFill>
                  <a:schemeClr val="accent2"/>
                </a:solidFill>
              </a:rPr>
              <a:t> &amp;</a:t>
            </a:r>
          </a:p>
          <a:p>
            <a:pPr algn="ctr"/>
            <a:r>
              <a:rPr lang="fr-CA" dirty="0">
                <a:solidFill>
                  <a:schemeClr val="accent2"/>
                </a:solidFill>
              </a:rPr>
              <a:t>Dre </a:t>
            </a:r>
            <a:r>
              <a:rPr lang="fr-CA" dirty="0" err="1">
                <a:solidFill>
                  <a:schemeClr val="accent2"/>
                </a:solidFill>
              </a:rPr>
              <a:t>Pacitto</a:t>
            </a:r>
            <a:r>
              <a:rPr lang="fr-CA" dirty="0">
                <a:solidFill>
                  <a:schemeClr val="accent2"/>
                </a:solidFill>
              </a:rPr>
              <a:t>-Allard</a:t>
            </a:r>
          </a:p>
          <a:p>
            <a:pPr algn="ctr"/>
            <a:endParaRPr lang="fr-FR" sz="1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720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95F8C5-0ED1-4C24-877A-A9E15A1C6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6" y="643461"/>
            <a:ext cx="3036377" cy="5571069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65000" sy="65000" flip="none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CC71042-10D9-064C-B0E6-4BECBE8F0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9803" y="4735775"/>
            <a:ext cx="7006998" cy="1245732"/>
          </a:xfrm>
        </p:spPr>
        <p:txBody>
          <a:bodyPr anchor="t">
            <a:normAutofit/>
          </a:bodyPr>
          <a:lstStyle/>
          <a:p>
            <a:r>
              <a:rPr lang="fr-FR" dirty="0">
                <a:solidFill>
                  <a:srgbClr val="FFFFFF"/>
                </a:solidFill>
              </a:rPr>
              <a:t>3 articles retenus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8E60F9-1675-B140-A99D-F1C7681FA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0106" y="1034351"/>
            <a:ext cx="7006998" cy="4092314"/>
          </a:xfrm>
        </p:spPr>
        <p:txBody>
          <a:bodyPr anchor="b"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b="1" u="sng" dirty="0">
                <a:solidFill>
                  <a:srgbClr val="FFFFFF"/>
                </a:solidFill>
              </a:rPr>
              <a:t>Étude 1</a:t>
            </a:r>
            <a:r>
              <a:rPr lang="en-US" sz="2000" b="1" dirty="0">
                <a:solidFill>
                  <a:srgbClr val="FFFFFF"/>
                </a:solidFill>
              </a:rPr>
              <a:t>: </a:t>
            </a:r>
            <a:r>
              <a:rPr lang="en-US" sz="2000" dirty="0">
                <a:solidFill>
                  <a:srgbClr val="FFFFFF"/>
                </a:solidFill>
              </a:rPr>
              <a:t>Management of Skin and Soft-Tissue Infections Before and After Clinical Pathway Implementation</a:t>
            </a:r>
            <a:r>
              <a:rPr lang="fr-CA" sz="2000" dirty="0">
                <a:solidFill>
                  <a:srgbClr val="FFFFFF"/>
                </a:solidFill>
              </a:rPr>
              <a:t> par Courtney et al. (12)</a:t>
            </a:r>
          </a:p>
          <a:p>
            <a:pPr>
              <a:buFont typeface="Wingdings" pitchFamily="2" charset="2"/>
              <a:buChar char="Ø"/>
            </a:pPr>
            <a:endParaRPr lang="fr-CA" sz="2000" dirty="0">
              <a:solidFill>
                <a:srgbClr val="FFFF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000" b="1" u="sng" dirty="0">
                <a:solidFill>
                  <a:srgbClr val="FFFFFF"/>
                </a:solidFill>
              </a:rPr>
              <a:t>Étude 2 </a:t>
            </a:r>
            <a:r>
              <a:rPr lang="en-US" sz="2000" b="1" dirty="0">
                <a:solidFill>
                  <a:srgbClr val="FFFFFF"/>
                </a:solidFill>
              </a:rPr>
              <a:t>:</a:t>
            </a:r>
            <a:r>
              <a:rPr lang="en-US" sz="2000" dirty="0">
                <a:solidFill>
                  <a:srgbClr val="FFFFFF"/>
                </a:solidFill>
              </a:rPr>
              <a:t> Comparative Study of Drainage and Antibiotics versus Drainage Only in the Management of Primary Subcutaneous Abscesses par Lopez et al. (13)</a:t>
            </a:r>
          </a:p>
          <a:p>
            <a:pPr>
              <a:buFont typeface="Wingdings" pitchFamily="2" charset="2"/>
              <a:buChar char="Ø"/>
            </a:pPr>
            <a:endParaRPr lang="en-US" sz="2000" dirty="0">
              <a:solidFill>
                <a:srgbClr val="FFFF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000" b="1" u="sng" dirty="0">
                <a:solidFill>
                  <a:srgbClr val="FFFFFF"/>
                </a:solidFill>
              </a:rPr>
              <a:t>Étude 3</a:t>
            </a:r>
            <a:r>
              <a:rPr lang="en-US" sz="2000" b="1" dirty="0">
                <a:solidFill>
                  <a:srgbClr val="FFFFFF"/>
                </a:solidFill>
              </a:rPr>
              <a:t>:</a:t>
            </a:r>
            <a:r>
              <a:rPr lang="en-US" sz="2000" dirty="0">
                <a:solidFill>
                  <a:srgbClr val="FFFFFF"/>
                </a:solidFill>
              </a:rPr>
              <a:t> Antibiotics for uncomplicated skin abscesses: systematic review and network meta-analysis par Wang et al. (14)</a:t>
            </a:r>
            <a:endParaRPr lang="fr-CA" sz="2000" dirty="0">
              <a:solidFill>
                <a:srgbClr val="FFFFFF"/>
              </a:solidFill>
            </a:endParaRPr>
          </a:p>
          <a:p>
            <a:endParaRPr lang="fr-CA" sz="2000" dirty="0">
              <a:solidFill>
                <a:srgbClr val="FFFFFF"/>
              </a:solidFill>
            </a:endParaRPr>
          </a:p>
          <a:p>
            <a:endParaRPr lang="fr-FR" sz="2000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28577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9BB994-A24D-904B-95B3-87020578F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183" y="108138"/>
            <a:ext cx="3123802" cy="660488"/>
          </a:xfrm>
        </p:spPr>
        <p:txBody>
          <a:bodyPr>
            <a:normAutofit fontScale="90000"/>
          </a:bodyPr>
          <a:lstStyle/>
          <a:p>
            <a:r>
              <a:rPr lang="fr-FR" dirty="0"/>
              <a:t>Résultats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AF1FEA20-235A-C54D-9FF3-3C5D62D058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719228"/>
              </p:ext>
            </p:extLst>
          </p:nvPr>
        </p:nvGraphicFramePr>
        <p:xfrm>
          <a:off x="187890" y="652401"/>
          <a:ext cx="11837096" cy="6096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21454">
                  <a:extLst>
                    <a:ext uri="{9D8B030D-6E8A-4147-A177-3AD203B41FA5}">
                      <a16:colId xmlns:a16="http://schemas.microsoft.com/office/drawing/2014/main" val="3064289831"/>
                    </a:ext>
                  </a:extLst>
                </a:gridCol>
                <a:gridCol w="3505451">
                  <a:extLst>
                    <a:ext uri="{9D8B030D-6E8A-4147-A177-3AD203B41FA5}">
                      <a16:colId xmlns:a16="http://schemas.microsoft.com/office/drawing/2014/main" val="1650323061"/>
                    </a:ext>
                  </a:extLst>
                </a:gridCol>
                <a:gridCol w="3475971">
                  <a:extLst>
                    <a:ext uri="{9D8B030D-6E8A-4147-A177-3AD203B41FA5}">
                      <a16:colId xmlns:a16="http://schemas.microsoft.com/office/drawing/2014/main" val="2127122245"/>
                    </a:ext>
                  </a:extLst>
                </a:gridCol>
                <a:gridCol w="3434220">
                  <a:extLst>
                    <a:ext uri="{9D8B030D-6E8A-4147-A177-3AD203B41FA5}">
                      <a16:colId xmlns:a16="http://schemas.microsoft.com/office/drawing/2014/main" val="4243694946"/>
                    </a:ext>
                  </a:extLst>
                </a:gridCol>
              </a:tblGrid>
              <a:tr h="605327">
                <a:tc>
                  <a:txBody>
                    <a:bodyPr/>
                    <a:lstStyle/>
                    <a:p>
                      <a:pPr algn="just"/>
                      <a:r>
                        <a:rPr lang="fr-CA" sz="800" dirty="0">
                          <a:effectLst/>
                        </a:rPr>
                        <a:t> </a:t>
                      </a:r>
                      <a:endParaRPr lang="fr-CA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</a:rPr>
                        <a:t>Étude 1</a:t>
                      </a:r>
                      <a:endParaRPr lang="fr-CA" sz="18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</a:rPr>
                        <a:t>Courtney et al. 2018</a:t>
                      </a:r>
                      <a:endParaRPr lang="fr-CA" sz="18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</a:rPr>
                        <a:t>Étude 2</a:t>
                      </a:r>
                      <a:endParaRPr lang="fr-CA" sz="18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</a:rPr>
                        <a:t>Lopez et al. 2018</a:t>
                      </a:r>
                      <a:endParaRPr lang="fr-CA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</a:rPr>
                        <a:t>Étude 3</a:t>
                      </a:r>
                      <a:endParaRPr lang="fr-CA" sz="18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</a:rPr>
                        <a:t>Wang et al.  2018</a:t>
                      </a:r>
                      <a:endParaRPr lang="fr-CA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552841"/>
                  </a:ext>
                </a:extLst>
              </a:tr>
              <a:tr h="296497">
                <a:tc>
                  <a:txBody>
                    <a:bodyPr/>
                    <a:lstStyle/>
                    <a:p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Type d’étude</a:t>
                      </a:r>
                      <a:endParaRPr lang="fr-CA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100" dirty="0">
                          <a:effectLst/>
                          <a:latin typeface="+mn-lt"/>
                        </a:rPr>
                        <a:t>Étude observationnelle rétrospective de cohorte</a:t>
                      </a:r>
                      <a:endParaRPr lang="fr-CA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r>
                        <a:rPr lang="fr-CA" sz="1100" dirty="0">
                          <a:effectLst/>
                          <a:latin typeface="+mn-lt"/>
                        </a:rPr>
                        <a:t>Étude contrôlée randomisée</a:t>
                      </a:r>
                      <a:endParaRPr lang="fr-CA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r>
                        <a:rPr lang="fr-CA" sz="1100" dirty="0">
                          <a:effectLst/>
                          <a:latin typeface="+mn-lt"/>
                        </a:rPr>
                        <a:t>Revue systématique et méta-analyse</a:t>
                      </a:r>
                    </a:p>
                    <a:p>
                      <a:r>
                        <a:rPr lang="fr-CA" sz="1100" dirty="0">
                          <a:effectLst/>
                          <a:latin typeface="+mn-lt"/>
                        </a:rPr>
                        <a:t> </a:t>
                      </a:r>
                      <a:endParaRPr lang="fr-CA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extLst>
                  <a:ext uri="{0D108BD9-81ED-4DB2-BD59-A6C34878D82A}">
                    <a16:rowId xmlns:a16="http://schemas.microsoft.com/office/drawing/2014/main" val="1286691873"/>
                  </a:ext>
                </a:extLst>
              </a:tr>
              <a:tr h="296497">
                <a:tc>
                  <a:txBody>
                    <a:bodyPr/>
                    <a:lstStyle/>
                    <a:p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Site de l’étude</a:t>
                      </a:r>
                      <a:endParaRPr lang="fr-CA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+mn-lt"/>
                        </a:rPr>
                        <a:t>Children’s Hospital of Philadelphia (</a:t>
                      </a:r>
                      <a:r>
                        <a:rPr lang="en-US" sz="1100" dirty="0" err="1">
                          <a:effectLst/>
                          <a:latin typeface="+mn-lt"/>
                        </a:rPr>
                        <a:t>centre</a:t>
                      </a:r>
                      <a:r>
                        <a:rPr lang="en-US" sz="11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+mn-lt"/>
                        </a:rPr>
                        <a:t>tertiaire</a:t>
                      </a:r>
                      <a:r>
                        <a:rPr lang="en-US" sz="1100" dirty="0">
                          <a:effectLst/>
                          <a:latin typeface="+mn-lt"/>
                        </a:rPr>
                        <a:t>)</a:t>
                      </a:r>
                      <a:endParaRPr lang="fr-CA" sz="1100" dirty="0">
                        <a:effectLst/>
                        <a:latin typeface="+mn-lt"/>
                      </a:endParaRPr>
                    </a:p>
                    <a:p>
                      <a:r>
                        <a:rPr lang="en-US" sz="1100" dirty="0">
                          <a:effectLst/>
                          <a:latin typeface="+mn-lt"/>
                        </a:rPr>
                        <a:t> </a:t>
                      </a:r>
                      <a:endParaRPr lang="fr-CA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r>
                        <a:rPr lang="en-CA" sz="1100" dirty="0">
                          <a:effectLst/>
                          <a:latin typeface="+mn-lt"/>
                        </a:rPr>
                        <a:t>General Zone Hospital, </a:t>
                      </a:r>
                      <a:r>
                        <a:rPr lang="en-CA" sz="1100" dirty="0" err="1">
                          <a:effectLst/>
                          <a:latin typeface="+mn-lt"/>
                        </a:rPr>
                        <a:t>Mexique</a:t>
                      </a:r>
                      <a:endParaRPr lang="fr-CA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r>
                        <a:rPr lang="fr-CA" sz="1100" dirty="0">
                          <a:effectLst/>
                          <a:latin typeface="+mn-lt"/>
                        </a:rPr>
                        <a:t>s/o</a:t>
                      </a:r>
                      <a:endParaRPr lang="fr-CA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extLst>
                  <a:ext uri="{0D108BD9-81ED-4DB2-BD59-A6C34878D82A}">
                    <a16:rowId xmlns:a16="http://schemas.microsoft.com/office/drawing/2014/main" val="3612854897"/>
                  </a:ext>
                </a:extLst>
              </a:tr>
              <a:tr h="431306">
                <a:tc>
                  <a:txBody>
                    <a:bodyPr/>
                    <a:lstStyle/>
                    <a:p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Population à l’étude</a:t>
                      </a:r>
                      <a:endParaRPr lang="fr-CA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1100" b="1" dirty="0">
                          <a:effectLst/>
                          <a:latin typeface="+mn-lt"/>
                        </a:rPr>
                        <a:t>291</a:t>
                      </a:r>
                      <a:r>
                        <a:rPr lang="fr-FR" sz="1100" dirty="0">
                          <a:effectLst/>
                          <a:latin typeface="+mn-lt"/>
                        </a:rPr>
                        <a:t> patients (57 jours de vie à 18 ans) </a:t>
                      </a:r>
                      <a:endParaRPr lang="fr-CA" sz="1100" dirty="0"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  <a:latin typeface="+mn-lt"/>
                        </a:rPr>
                        <a:t>Diagnostic au congé </a:t>
                      </a:r>
                      <a:r>
                        <a:rPr lang="fr-FR" sz="1100" dirty="0">
                          <a:effectLst/>
                          <a:latin typeface="+mn-lt"/>
                          <a:sym typeface="Wingdings" pitchFamily="2" charset="2"/>
                        </a:rPr>
                        <a:t> </a:t>
                      </a:r>
                      <a:r>
                        <a:rPr lang="fr-FR" sz="1100" dirty="0">
                          <a:effectLst/>
                          <a:latin typeface="+mn-lt"/>
                        </a:rPr>
                        <a:t>cellulite et/ou d’abcès cutané non-compliqué</a:t>
                      </a:r>
                      <a:endParaRPr lang="fr-CA" sz="1100" dirty="0">
                        <a:effectLst/>
                        <a:latin typeface="+mn-lt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CA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1100" b="1" dirty="0">
                          <a:effectLst/>
                          <a:latin typeface="+mn-lt"/>
                        </a:rPr>
                        <a:t>165 </a:t>
                      </a:r>
                      <a:r>
                        <a:rPr lang="fr-FR" sz="1100" dirty="0">
                          <a:effectLst/>
                          <a:latin typeface="+mn-lt"/>
                        </a:rPr>
                        <a:t>patients de &gt; 15 ans</a:t>
                      </a:r>
                      <a:endParaRPr lang="fr-CA" sz="1100" dirty="0"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  <a:latin typeface="+mn-lt"/>
                        </a:rPr>
                        <a:t>Diagnostic clinique abcès cutané non-compliqué</a:t>
                      </a:r>
                      <a:endParaRPr lang="fr-CA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1100" b="1" dirty="0">
                          <a:effectLst/>
                          <a:latin typeface="+mn-lt"/>
                        </a:rPr>
                        <a:t>4 198 </a:t>
                      </a:r>
                      <a:r>
                        <a:rPr lang="fr-FR" sz="1100" dirty="0">
                          <a:effectLst/>
                          <a:latin typeface="+mn-lt"/>
                        </a:rPr>
                        <a:t>enfants et adultes </a:t>
                      </a:r>
                      <a:endParaRPr lang="fr-CA" sz="1100" dirty="0"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  <a:latin typeface="+mn-lt"/>
                        </a:rPr>
                        <a:t>Diagnostic abcès cutané non-compliqué</a:t>
                      </a:r>
                      <a:endParaRPr lang="fr-CA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extLst>
                  <a:ext uri="{0D108BD9-81ED-4DB2-BD59-A6C34878D82A}">
                    <a16:rowId xmlns:a16="http://schemas.microsoft.com/office/drawing/2014/main" val="3543292167"/>
                  </a:ext>
                </a:extLst>
              </a:tr>
              <a:tr h="592994">
                <a:tc>
                  <a:txBody>
                    <a:bodyPr/>
                    <a:lstStyle/>
                    <a:p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Critères d’évaluation primaires</a:t>
                      </a: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Réduction du pourcentage de cas de cellulite et/ou d’abcès traité avec une antibiothérapie après l’implantation d’un </a:t>
                      </a:r>
                      <a:r>
                        <a:rPr lang="fr-CA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guide clinique</a:t>
                      </a:r>
                      <a:r>
                        <a:rPr lang="fr-CA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sur l’évaluation et la prise en charge des cellulites et abcès non-compliqués</a:t>
                      </a:r>
                      <a:endParaRPr lang="fr-CA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CA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Résolution abcès à 7 jours 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fr-FR" sz="1100" dirty="0">
                          <a:solidFill>
                            <a:srgbClr val="202124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≥</a:t>
                      </a:r>
                      <a:r>
                        <a:rPr lang="fr-FR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 critères : absence de chaleur, érythème, induration et/ou présence granulation adéquate au site </a:t>
                      </a:r>
                      <a:r>
                        <a:rPr lang="fr-FR" sz="11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incisionnel</a:t>
                      </a:r>
                      <a:r>
                        <a:rPr lang="fr-FR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)</a:t>
                      </a:r>
                      <a:endParaRPr lang="fr-CA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CA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Évaluer impact antibiothérapie conjointe au drainage d’abcès non-compliqué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Échec thérapeutique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Récurrence d’abcès à 1 mois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Hospitalisation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CA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Récurrence d’abcès à long-terme (1-3 mois)</a:t>
                      </a:r>
                    </a:p>
                    <a:p>
                      <a:endParaRPr lang="fr-CA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r>
                        <a:rPr lang="fr-CA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ET</a:t>
                      </a:r>
                    </a:p>
                    <a:p>
                      <a:br>
                        <a:rPr lang="fr-CA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fr-CA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Comparer les différents antibiotiques</a:t>
                      </a:r>
                    </a:p>
                    <a:p>
                      <a:r>
                        <a:rPr lang="fr-CA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6629162"/>
                  </a:ext>
                </a:extLst>
              </a:tr>
              <a:tr h="437876">
                <a:tc>
                  <a:txBody>
                    <a:bodyPr/>
                    <a:lstStyle/>
                    <a:p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Critères d’évaluation secondaires</a:t>
                      </a: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Durée du séjour </a:t>
                      </a:r>
                      <a:r>
                        <a:rPr lang="fr-FR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à l’urgence pré ET post implantation du 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guide clinique</a:t>
                      </a:r>
                      <a:endParaRPr lang="fr-CA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Taux de </a:t>
                      </a:r>
                      <a:r>
                        <a:rPr lang="fr-FR" sz="11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</a:t>
                      </a:r>
                      <a:r>
                        <a:rPr lang="fr-FR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-consultation </a:t>
                      </a:r>
                      <a:r>
                        <a:rPr lang="fr-FR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à l’urgence dans les 72 heures suivant le congé</a:t>
                      </a:r>
                      <a:endParaRPr lang="fr-CA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400050" indent="-171450">
                        <a:buFont typeface="Arial" panose="020B0604020202020204" pitchFamily="34" charset="0"/>
                        <a:buChar char="•"/>
                      </a:pPr>
                      <a:endParaRPr lang="fr-CA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Douleur localisée </a:t>
                      </a:r>
                      <a:r>
                        <a:rPr lang="fr-FR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(VAS)</a:t>
                      </a:r>
                      <a:endParaRPr lang="fr-CA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Temps requis pour guérison complète</a:t>
                      </a:r>
                      <a:endParaRPr lang="fr-CA" sz="11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CA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Non applicable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2979296"/>
                  </a:ext>
                </a:extLst>
              </a:tr>
              <a:tr h="444746">
                <a:tc>
                  <a:txBody>
                    <a:bodyPr/>
                    <a:lstStyle/>
                    <a:p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Intervention de l’étude (variable indépendante)</a:t>
                      </a: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Implantation du guide clinique visant à améliorer l’observance des lignes directrices sur le traitement de cellulite simple et/ou d’abcès.</a:t>
                      </a:r>
                      <a:endParaRPr lang="fr-CA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r>
                        <a:rPr lang="fr-CA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fr-CA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r>
                        <a:rPr lang="fr-CA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Révision du type d’intervention posé chez les patients avec un diagnostic de cellulite (code ICD-9) ou d’abcès (code ICD-10) au congé de l’urgence.</a:t>
                      </a:r>
                    </a:p>
                    <a:p>
                      <a:r>
                        <a:rPr lang="fr-CA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fr-CA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Drainage d’abcès + </a:t>
                      </a:r>
                      <a:r>
                        <a:rPr lang="fr-CA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mèche imbibée d’</a:t>
                      </a:r>
                      <a:r>
                        <a:rPr lang="fr-CA" sz="11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NaOCl</a:t>
                      </a:r>
                      <a:endParaRPr lang="fr-CA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r>
                        <a:rPr lang="fr-FR" sz="11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Cipro</a:t>
                      </a:r>
                      <a:r>
                        <a:rPr lang="fr-FR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250mg PO BID x 7jrs</a:t>
                      </a:r>
                      <a:endParaRPr lang="fr-CA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r>
                        <a:rPr lang="fr-CA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Analgésie</a:t>
                      </a:r>
                    </a:p>
                    <a:p>
                      <a:r>
                        <a:rPr lang="fr-FR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OU</a:t>
                      </a:r>
                      <a:endParaRPr lang="fr-CA" sz="11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r>
                        <a:rPr lang="fr-FR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Drain</a:t>
                      </a:r>
                      <a:r>
                        <a:rPr lang="fr-CA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</a:t>
                      </a:r>
                      <a:r>
                        <a:rPr lang="fr-FR" sz="11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ge</a:t>
                      </a:r>
                      <a:r>
                        <a:rPr lang="fr-FR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d’abcès + </a:t>
                      </a:r>
                      <a:r>
                        <a:rPr lang="fr-CA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mèche imbibée d’</a:t>
                      </a:r>
                      <a:r>
                        <a:rPr lang="fr-CA" sz="11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NaOCL</a:t>
                      </a:r>
                      <a:endParaRPr lang="fr-CA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Placebo PO BID 7 </a:t>
                      </a:r>
                      <a:r>
                        <a:rPr lang="en-US" sz="11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jours</a:t>
                      </a:r>
                      <a:r>
                        <a:rPr lang="en-US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fr-CA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Analgésie</a:t>
                      </a:r>
                    </a:p>
                    <a:p>
                      <a:r>
                        <a:rPr lang="en-US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fr-CA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CA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Drainage d’abcès avec antibiothérapie :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Azithro</a:t>
                      </a:r>
                      <a:endParaRPr lang="fr-CA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Cephalosporines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1ere ou 3ere génération</a:t>
                      </a:r>
                      <a:endParaRPr lang="fr-CA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Clindamycine</a:t>
                      </a:r>
                      <a:endParaRPr lang="fr-CA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TMP-SMX</a:t>
                      </a:r>
                      <a:endParaRPr lang="fr-CA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r>
                        <a:rPr lang="fr-CA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OU</a:t>
                      </a:r>
                      <a:endParaRPr lang="fr-CA" sz="11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r>
                        <a:rPr lang="fr-CA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Drainage d’abcès seul</a:t>
                      </a:r>
                      <a:endParaRPr lang="fr-CA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7626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1760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89BC19C9-5801-8547-9AF2-27F0088863A5}"/>
              </a:ext>
            </a:extLst>
          </p:cNvPr>
          <p:cNvSpPr txBox="1">
            <a:spLocks/>
          </p:cNvSpPr>
          <p:nvPr/>
        </p:nvSpPr>
        <p:spPr>
          <a:xfrm>
            <a:off x="596348" y="147894"/>
            <a:ext cx="3123802" cy="660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Résultats</a:t>
            </a:r>
            <a:endParaRPr lang="fr-FR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ACD68C03-2CA9-554F-A619-03BA0F5B08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87962"/>
              </p:ext>
            </p:extLst>
          </p:nvPr>
        </p:nvGraphicFramePr>
        <p:xfrm>
          <a:off x="81420" y="749362"/>
          <a:ext cx="12029160" cy="5577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65250">
                  <a:extLst>
                    <a:ext uri="{9D8B030D-6E8A-4147-A177-3AD203B41FA5}">
                      <a16:colId xmlns:a16="http://schemas.microsoft.com/office/drawing/2014/main" val="3332630487"/>
                    </a:ext>
                  </a:extLst>
                </a:gridCol>
                <a:gridCol w="3006406">
                  <a:extLst>
                    <a:ext uri="{9D8B030D-6E8A-4147-A177-3AD203B41FA5}">
                      <a16:colId xmlns:a16="http://schemas.microsoft.com/office/drawing/2014/main" val="987356092"/>
                    </a:ext>
                  </a:extLst>
                </a:gridCol>
                <a:gridCol w="3341105">
                  <a:extLst>
                    <a:ext uri="{9D8B030D-6E8A-4147-A177-3AD203B41FA5}">
                      <a16:colId xmlns:a16="http://schemas.microsoft.com/office/drawing/2014/main" val="3358709549"/>
                    </a:ext>
                  </a:extLst>
                </a:gridCol>
                <a:gridCol w="4016399">
                  <a:extLst>
                    <a:ext uri="{9D8B030D-6E8A-4147-A177-3AD203B41FA5}">
                      <a16:colId xmlns:a16="http://schemas.microsoft.com/office/drawing/2014/main" val="3602364757"/>
                    </a:ext>
                  </a:extLst>
                </a:gridCol>
              </a:tblGrid>
              <a:tr h="681547">
                <a:tc>
                  <a:txBody>
                    <a:bodyPr/>
                    <a:lstStyle/>
                    <a:p>
                      <a:pPr algn="just"/>
                      <a:r>
                        <a:rPr lang="fr-CA" sz="800" dirty="0">
                          <a:effectLst/>
                        </a:rPr>
                        <a:t> </a:t>
                      </a:r>
                      <a:endParaRPr lang="fr-CA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</a:rPr>
                        <a:t>Étude 1</a:t>
                      </a:r>
                      <a:endParaRPr lang="fr-CA" sz="18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</a:rPr>
                        <a:t>Courtney et al. 2018</a:t>
                      </a:r>
                      <a:endParaRPr lang="fr-CA" sz="18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</a:rPr>
                        <a:t>Étude 2</a:t>
                      </a:r>
                      <a:endParaRPr lang="fr-CA" sz="18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</a:rPr>
                        <a:t>Lopez et al. </a:t>
                      </a:r>
                      <a:r>
                        <a:rPr lang="fr-CA" sz="1600" b="1" noProof="0" dirty="0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fr-CA" sz="1800" b="1" noProof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</a:rPr>
                        <a:t>Étude 3</a:t>
                      </a:r>
                      <a:endParaRPr lang="fr-CA" sz="18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</a:rPr>
                        <a:t>Wang et al.  2018</a:t>
                      </a:r>
                      <a:endParaRPr lang="fr-CA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643894"/>
                  </a:ext>
                </a:extLst>
              </a:tr>
              <a:tr h="4060887">
                <a:tc>
                  <a:txBody>
                    <a:bodyPr/>
                    <a:lstStyle/>
                    <a:p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</a:rPr>
                        <a:t>Principaux résultats</a:t>
                      </a:r>
                      <a:endParaRPr lang="fr-CA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42" marR="41142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Times New Roman" panose="02020603050405020304" pitchFamily="18" charset="0"/>
                        <a:buChar char="-"/>
                      </a:pPr>
                      <a:r>
                        <a:rPr lang="fr-FR" sz="1100" b="1" dirty="0">
                          <a:effectLst/>
                        </a:rPr>
                        <a:t>Réduction 13% utilisation antibiotique </a:t>
                      </a:r>
                      <a:r>
                        <a:rPr lang="fr-FR" sz="1100" dirty="0">
                          <a:effectLst/>
                        </a:rPr>
                        <a:t>pour le traitement d’abcès simple (usage d’antibiotique avec drainage d’abcès dans 85% pré ET 73% post implantation du guide clinique </a:t>
                      </a:r>
                      <a:endParaRPr lang="fr-CA" sz="1100" dirty="0">
                        <a:effectLst/>
                      </a:endParaRPr>
                    </a:p>
                    <a:p>
                      <a:pPr marL="228600"/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CA" sz="1100" dirty="0">
                        <a:effectLst/>
                      </a:endParaRPr>
                    </a:p>
                    <a:p>
                      <a:pPr marL="342900" lvl="0" indent="-342900">
                        <a:buFont typeface="Times New Roman" panose="02020603050405020304" pitchFamily="18" charset="0"/>
                        <a:buChar char="-"/>
                      </a:pPr>
                      <a:r>
                        <a:rPr lang="fr-FR" sz="1100" b="1" dirty="0">
                          <a:effectLst/>
                        </a:rPr>
                        <a:t>Aucune augmentation </a:t>
                      </a:r>
                      <a:r>
                        <a:rPr lang="fr-FR" sz="1100" dirty="0">
                          <a:effectLst/>
                        </a:rPr>
                        <a:t>statistiquement significative de la </a:t>
                      </a:r>
                      <a:r>
                        <a:rPr lang="fr-FR" sz="1100" b="1" dirty="0">
                          <a:effectLst/>
                        </a:rPr>
                        <a:t>durée de séjour </a:t>
                      </a:r>
                      <a:r>
                        <a:rPr lang="fr-FR" sz="1100" dirty="0">
                          <a:effectLst/>
                        </a:rPr>
                        <a:t>à l’urgence (2,8 heures pré ET 2,7 heures post, p&lt; 0,05)</a:t>
                      </a:r>
                      <a:endParaRPr lang="fr-CA" sz="1100" dirty="0">
                        <a:effectLst/>
                      </a:endParaRPr>
                    </a:p>
                    <a:p>
                      <a:pPr marL="457200"/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CA" sz="1100" dirty="0">
                        <a:effectLst/>
                      </a:endParaRPr>
                    </a:p>
                    <a:p>
                      <a:r>
                        <a:rPr lang="fr-CA" sz="1100" dirty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buFont typeface="Times New Roman" panose="02020603050405020304" pitchFamily="18" charset="0"/>
                        <a:buChar char="-"/>
                      </a:pPr>
                      <a:r>
                        <a:rPr lang="fr-FR" sz="1100" b="1" dirty="0">
                          <a:effectLst/>
                        </a:rPr>
                        <a:t>Aucune différence </a:t>
                      </a:r>
                      <a:r>
                        <a:rPr lang="fr-FR" sz="1100" b="0" dirty="0">
                          <a:effectLst/>
                        </a:rPr>
                        <a:t>statistiquement</a:t>
                      </a:r>
                      <a:r>
                        <a:rPr lang="fr-FR" sz="1100" b="1" dirty="0">
                          <a:effectLst/>
                        </a:rPr>
                        <a:t> </a:t>
                      </a:r>
                      <a:r>
                        <a:rPr lang="fr-FR" sz="1100" dirty="0">
                          <a:effectLst/>
                        </a:rPr>
                        <a:t>significative quant au taux </a:t>
                      </a:r>
                      <a:r>
                        <a:rPr lang="fr-FR" sz="1100" b="1" dirty="0">
                          <a:effectLst/>
                        </a:rPr>
                        <a:t>de </a:t>
                      </a:r>
                      <a:r>
                        <a:rPr lang="fr-FR" sz="1100" b="1" dirty="0" err="1">
                          <a:effectLst/>
                        </a:rPr>
                        <a:t>re</a:t>
                      </a:r>
                      <a:r>
                        <a:rPr lang="fr-FR" sz="1100" b="1" dirty="0">
                          <a:effectLst/>
                        </a:rPr>
                        <a:t>-consultation</a:t>
                      </a:r>
                      <a:r>
                        <a:rPr lang="fr-FR" sz="1100" dirty="0">
                          <a:effectLst/>
                        </a:rPr>
                        <a:t> dans les 72 heures suivant le congé (3,8%pré ET 3,2% post, p = 0,64)</a:t>
                      </a:r>
                      <a:endParaRPr lang="fr-CA" sz="1100" dirty="0">
                        <a:effectLst/>
                      </a:endParaRPr>
                    </a:p>
                    <a:p>
                      <a:pPr marL="457200"/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CA" sz="1100" dirty="0">
                        <a:effectLst/>
                      </a:endParaRPr>
                    </a:p>
                    <a:p>
                      <a:pPr marL="228600"/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C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42" marR="41142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Times New Roman" panose="02020603050405020304" pitchFamily="18" charset="0"/>
                        <a:buChar char="-"/>
                      </a:pPr>
                      <a:r>
                        <a:rPr lang="fr-FR" sz="1100" b="1" dirty="0">
                          <a:effectLst/>
                        </a:rPr>
                        <a:t>Résolution de l’abcès à 7 jours de 96% </a:t>
                      </a:r>
                      <a:r>
                        <a:rPr lang="fr-FR" sz="1100" dirty="0">
                          <a:effectLst/>
                        </a:rPr>
                        <a:t>ET 93% pour les groupes antibiotique et placebo respectivement  </a:t>
                      </a:r>
                      <a:endParaRPr lang="fr-CA" sz="1100" dirty="0">
                        <a:effectLst/>
                      </a:endParaRPr>
                    </a:p>
                    <a:p>
                      <a:pPr marL="228600"/>
                      <a:r>
                        <a:rPr lang="fr-FR" sz="1100" dirty="0">
                          <a:effectLst/>
                        </a:rPr>
                        <a:t>   (p = 0,28)</a:t>
                      </a:r>
                      <a:endParaRPr lang="fr-CA" sz="1100" dirty="0">
                        <a:effectLst/>
                      </a:endParaRPr>
                    </a:p>
                    <a:p>
                      <a:pPr marL="228600"/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CA" sz="1100" dirty="0">
                        <a:effectLst/>
                      </a:endParaRPr>
                    </a:p>
                    <a:p>
                      <a:pPr marL="342900" lvl="0" indent="-342900">
                        <a:buFont typeface="Times New Roman" panose="02020603050405020304" pitchFamily="18" charset="0"/>
                        <a:buChar char="-"/>
                      </a:pPr>
                      <a:r>
                        <a:rPr lang="fr-FR" sz="1100" b="1" dirty="0">
                          <a:effectLst/>
                        </a:rPr>
                        <a:t>Pas de différence statistiquement significative </a:t>
                      </a:r>
                      <a:r>
                        <a:rPr lang="fr-FR" sz="1100" dirty="0">
                          <a:effectLst/>
                        </a:rPr>
                        <a:t>entre les deux groupes antibiotique ET placebo par rapport :</a:t>
                      </a:r>
                      <a:endParaRPr lang="fr-CA" sz="1100" dirty="0">
                        <a:effectLst/>
                      </a:endParaRPr>
                    </a:p>
                    <a:p>
                      <a:pPr marL="457200"/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CA" sz="1100" dirty="0">
                        <a:effectLst/>
                      </a:endParaRP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b="1" dirty="0">
                          <a:effectLst/>
                        </a:rPr>
                        <a:t>Douleur</a:t>
                      </a:r>
                      <a:r>
                        <a:rPr lang="fr-FR" sz="1100" dirty="0">
                          <a:effectLst/>
                        </a:rPr>
                        <a:t> </a:t>
                      </a:r>
                      <a:r>
                        <a:rPr lang="fr-FR" sz="1100" b="1" dirty="0">
                          <a:effectLst/>
                        </a:rPr>
                        <a:t>à 7 jours </a:t>
                      </a:r>
                      <a:r>
                        <a:rPr lang="fr-FR" sz="1100" dirty="0">
                          <a:effectLst/>
                        </a:rPr>
                        <a:t>(1,6 +/-0,9 ET 1,7 +/-0,9 p 0,6)</a:t>
                      </a:r>
                      <a:endParaRPr lang="fr-CA" sz="1100" dirty="0">
                        <a:effectLst/>
                      </a:endParaRP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b="1" dirty="0">
                          <a:effectLst/>
                        </a:rPr>
                        <a:t>Temps requis pour guérison complète </a:t>
                      </a:r>
                      <a:r>
                        <a:rPr lang="fr-FR" sz="1100" dirty="0">
                          <a:effectLst/>
                        </a:rPr>
                        <a:t>(p 0,94) à :</a:t>
                      </a:r>
                      <a:endParaRPr lang="fr-CA" sz="1100" dirty="0">
                        <a:effectLst/>
                      </a:endParaRPr>
                    </a:p>
                    <a:p>
                      <a:pPr marL="1143000" lvl="2" indent="-228600">
                        <a:buFont typeface="Wingdings" pitchFamily="2" charset="2"/>
                        <a:buChar char=""/>
                      </a:pPr>
                      <a:r>
                        <a:rPr lang="fr-FR" sz="1100" dirty="0">
                          <a:effectLst/>
                        </a:rPr>
                        <a:t>7 jours : 11% ET 12%</a:t>
                      </a:r>
                      <a:endParaRPr lang="fr-CA" sz="1100" dirty="0">
                        <a:effectLst/>
                      </a:endParaRPr>
                    </a:p>
                    <a:p>
                      <a:pPr marL="1143000" lvl="2" indent="-228600">
                        <a:buFont typeface="Wingdings" pitchFamily="2" charset="2"/>
                        <a:buChar char=""/>
                      </a:pPr>
                      <a:r>
                        <a:rPr lang="fr-FR" sz="1100" dirty="0">
                          <a:effectLst/>
                        </a:rPr>
                        <a:t>14 jours : 39% ET 37%</a:t>
                      </a:r>
                      <a:endParaRPr lang="fr-CA" sz="1100" dirty="0">
                        <a:effectLst/>
                      </a:endParaRPr>
                    </a:p>
                    <a:p>
                      <a:pPr marL="1143000" lvl="2" indent="-228600">
                        <a:buFont typeface="Wingdings" pitchFamily="2" charset="2"/>
                        <a:buChar char=""/>
                      </a:pPr>
                      <a:r>
                        <a:rPr lang="fr-FR" sz="1100" dirty="0">
                          <a:effectLst/>
                        </a:rPr>
                        <a:t>21 jours : 38% ET 41%</a:t>
                      </a:r>
                      <a:endParaRPr lang="fr-CA" sz="1100" dirty="0">
                        <a:effectLst/>
                      </a:endParaRPr>
                    </a:p>
                    <a:p>
                      <a:pPr marL="1143000" lvl="2" indent="-228600">
                        <a:buFont typeface="Wingdings" pitchFamily="2" charset="2"/>
                        <a:buChar char=""/>
                      </a:pPr>
                      <a:r>
                        <a:rPr lang="fr-FR" sz="1100" dirty="0">
                          <a:effectLst/>
                        </a:rPr>
                        <a:t>&gt;21 jours : 12% ET 10%</a:t>
                      </a:r>
                      <a:endParaRPr lang="fr-C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42" marR="41142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Times New Roman" panose="02020603050405020304" pitchFamily="18" charset="0"/>
                        <a:buChar char="-"/>
                      </a:pPr>
                      <a:r>
                        <a:rPr lang="fr-FR" sz="1100" dirty="0">
                          <a:effectLst/>
                        </a:rPr>
                        <a:t>L’ajout de </a:t>
                      </a:r>
                      <a:r>
                        <a:rPr lang="fr-FR" sz="1100" b="1" dirty="0">
                          <a:effectLst/>
                        </a:rPr>
                        <a:t>clindamycine ou de TMP-SMX </a:t>
                      </a:r>
                      <a:r>
                        <a:rPr lang="fr-FR" sz="1100" dirty="0">
                          <a:effectLst/>
                        </a:rPr>
                        <a:t>(couverture SARM) confère un </a:t>
                      </a:r>
                      <a:r>
                        <a:rPr lang="fr-FR" sz="1100" b="1" u="sng" dirty="0">
                          <a:effectLst/>
                        </a:rPr>
                        <a:t>bénéfice modeste</a:t>
                      </a:r>
                      <a:r>
                        <a:rPr lang="fr-FR" sz="1100" b="1" u="none" dirty="0">
                          <a:effectLst/>
                        </a:rPr>
                        <a:t> </a:t>
                      </a:r>
                      <a:r>
                        <a:rPr lang="fr-FR" sz="1100" dirty="0">
                          <a:effectLst/>
                        </a:rPr>
                        <a:t>pour plusieurs issues (évidence de qualité modérée à élevée).</a:t>
                      </a:r>
                      <a:endParaRPr lang="fr-CA" sz="1100" dirty="0">
                        <a:effectLst/>
                      </a:endParaRPr>
                    </a:p>
                    <a:p>
                      <a:r>
                        <a:rPr lang="fr-CA" sz="1100" dirty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buFont typeface="Times New Roman" panose="02020603050405020304" pitchFamily="18" charset="0"/>
                        <a:buChar char="-"/>
                      </a:pPr>
                      <a:r>
                        <a:rPr lang="fr-FR" sz="1100" b="1" dirty="0">
                          <a:solidFill>
                            <a:srgbClr val="00B050"/>
                          </a:solidFill>
                          <a:effectLst/>
                        </a:rPr>
                        <a:t>L’ajout d’antibiothérapie diminue probablement les risques </a:t>
                      </a:r>
                      <a:r>
                        <a:rPr lang="fr-FR" sz="1100" dirty="0">
                          <a:effectLst/>
                        </a:rPr>
                        <a:t>:</a:t>
                      </a:r>
                      <a:endParaRPr lang="fr-CA" sz="1100" dirty="0">
                        <a:effectLst/>
                      </a:endParaRPr>
                    </a:p>
                    <a:p>
                      <a:pPr marL="457200"/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CA" sz="1100" dirty="0">
                        <a:effectLst/>
                      </a:endParaRP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b="1" dirty="0">
                          <a:effectLst/>
                        </a:rPr>
                        <a:t>Échec au traitement </a:t>
                      </a:r>
                      <a:r>
                        <a:rPr lang="fr-FR" sz="1100" dirty="0">
                          <a:effectLst/>
                        </a:rPr>
                        <a:t>(OR 0,58, IC95% 0,37-0,90, qualité faible)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b="1" dirty="0">
                          <a:effectLst/>
                        </a:rPr>
                        <a:t>Récurrence à 1 mois </a:t>
                      </a:r>
                      <a:r>
                        <a:rPr lang="fr-FR" sz="1100" dirty="0">
                          <a:effectLst/>
                        </a:rPr>
                        <a:t>(OR 0,48, IC 95% 0,30-0,77, qualité modérée)</a:t>
                      </a:r>
                      <a:endParaRPr lang="fr-CA" sz="1100" dirty="0">
                        <a:effectLst/>
                      </a:endParaRP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b="1" dirty="0">
                          <a:effectLst/>
                        </a:rPr>
                        <a:t>Hospitalisation</a:t>
                      </a:r>
                      <a:r>
                        <a:rPr lang="fr-FR" sz="1100" dirty="0">
                          <a:effectLst/>
                        </a:rPr>
                        <a:t> (OR 0,55 IC95% 0,32-0,94, qualité modérée)</a:t>
                      </a:r>
                      <a:endParaRPr lang="fr-CA" sz="1100" dirty="0">
                        <a:effectLst/>
                      </a:endParaRP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b="1" dirty="0">
                          <a:effectLst/>
                        </a:rPr>
                        <a:t>Récurrence tardive </a:t>
                      </a:r>
                      <a:r>
                        <a:rPr lang="fr-FR" sz="1100" dirty="0">
                          <a:effectLst/>
                        </a:rPr>
                        <a:t>(OR 0,64, IC95% 0,48-0,85, qualité modérée)</a:t>
                      </a:r>
                      <a:endParaRPr lang="fr-CA" sz="1100" dirty="0">
                        <a:effectLst/>
                      </a:endParaRPr>
                    </a:p>
                    <a:p>
                      <a:r>
                        <a:rPr lang="fr-CA" sz="1100" dirty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buFont typeface="Times New Roman" panose="02020603050405020304" pitchFamily="18" charset="0"/>
                        <a:buChar char="-"/>
                      </a:pPr>
                      <a:r>
                        <a:rPr lang="fr-FR" sz="1100" b="1" dirty="0">
                          <a:solidFill>
                            <a:srgbClr val="FF0000"/>
                          </a:solidFill>
                          <a:effectLst/>
                        </a:rPr>
                        <a:t>L’antibiothérapie augmente les risques d’effets indésirables gastro-intestinaux</a:t>
                      </a:r>
                      <a:endParaRPr lang="fr-CA" sz="11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dirty="0">
                          <a:effectLst/>
                        </a:rPr>
                        <a:t>TMP-SMX (OR 1,28 IC95% 1,04-1,58, qualité modérée)</a:t>
                      </a:r>
                      <a:endParaRPr lang="fr-CA" sz="1100" dirty="0">
                        <a:effectLst/>
                      </a:endParaRP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dirty="0">
                          <a:effectLst/>
                        </a:rPr>
                        <a:t>Clindamycine (OR 2,29, IC95% 1.35-3,88, qualité élevée)</a:t>
                      </a:r>
                      <a:endParaRPr lang="fr-CA" sz="1100" dirty="0">
                        <a:effectLst/>
                      </a:endParaRP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fr-FR" sz="1100" dirty="0">
                          <a:effectLst/>
                        </a:rPr>
                        <a:t>Clindamycine augmente les risques de diarrhée (OR 2,71 IC95% 1,50-4,89)</a:t>
                      </a:r>
                      <a:endParaRPr lang="fr-CA" sz="1100" dirty="0">
                        <a:effectLst/>
                      </a:endParaRPr>
                    </a:p>
                    <a:p>
                      <a:r>
                        <a:rPr lang="fr-CA" sz="1100" dirty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buFont typeface="Times New Roman" panose="02020603050405020304" pitchFamily="18" charset="0"/>
                        <a:buChar char="-"/>
                      </a:pPr>
                      <a:r>
                        <a:rPr lang="fr-FR" sz="1100" dirty="0">
                          <a:effectLst/>
                        </a:rPr>
                        <a:t>Les </a:t>
                      </a:r>
                      <a:r>
                        <a:rPr lang="fr-FR" sz="1100" b="1" dirty="0">
                          <a:effectLst/>
                        </a:rPr>
                        <a:t>céphalosporines ne réduisent pas le risque d’échec thérapeutique</a:t>
                      </a:r>
                      <a:r>
                        <a:rPr lang="fr-FR" sz="1100" dirty="0">
                          <a:effectLst/>
                        </a:rPr>
                        <a:t> comparé au placebo (qualité modérée)</a:t>
                      </a:r>
                    </a:p>
                    <a:p>
                      <a:pPr marL="342900" lvl="0" indent="-342900">
                        <a:buFont typeface="Times New Roman" panose="02020603050405020304" pitchFamily="18" charset="0"/>
                        <a:buChar char="-"/>
                      </a:pPr>
                      <a:endParaRPr lang="fr-FR" sz="1100" dirty="0">
                        <a:effectLst/>
                      </a:endParaRPr>
                    </a:p>
                  </a:txBody>
                  <a:tcPr marL="41142" marR="41142" marT="0" marB="0"/>
                </a:tc>
                <a:extLst>
                  <a:ext uri="{0D108BD9-81ED-4DB2-BD59-A6C34878D82A}">
                    <a16:rowId xmlns:a16="http://schemas.microsoft.com/office/drawing/2014/main" val="4006844275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</a:rPr>
                        <a:t>Signification statistique</a:t>
                      </a:r>
                      <a:endParaRPr lang="fr-CA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54" marR="49754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100" dirty="0">
                          <a:effectLst/>
                        </a:rPr>
                        <a:t> Oui</a:t>
                      </a:r>
                      <a:endParaRPr lang="fr-C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r>
                        <a:rPr lang="fr-CA" sz="1100" dirty="0">
                          <a:effectLst/>
                        </a:rPr>
                        <a:t>Oui</a:t>
                      </a: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r>
                        <a:rPr lang="fr-CA" sz="1100" dirty="0">
                          <a:effectLst/>
                        </a:rPr>
                        <a:t>Oui</a:t>
                      </a:r>
                      <a:endParaRPr lang="fr-C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54" marR="49754" marT="0" marB="0"/>
                </a:tc>
                <a:extLst>
                  <a:ext uri="{0D108BD9-81ED-4DB2-BD59-A6C34878D82A}">
                    <a16:rowId xmlns:a16="http://schemas.microsoft.com/office/drawing/2014/main" val="243270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528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F8E2BE-E164-1343-918E-6C94D9AA3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2255" y="19529"/>
            <a:ext cx="3804545" cy="749808"/>
          </a:xfrm>
        </p:spPr>
        <p:txBody>
          <a:bodyPr/>
          <a:lstStyle/>
          <a:p>
            <a:r>
              <a:rPr lang="fr-FR" dirty="0"/>
              <a:t>discussion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1E3CCBE9-968C-F943-81FB-F1A93F0996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345114"/>
              </p:ext>
            </p:extLst>
          </p:nvPr>
        </p:nvGraphicFramePr>
        <p:xfrm>
          <a:off x="645038" y="769337"/>
          <a:ext cx="10574505" cy="584764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381863">
                  <a:extLst>
                    <a:ext uri="{9D8B030D-6E8A-4147-A177-3AD203B41FA5}">
                      <a16:colId xmlns:a16="http://schemas.microsoft.com/office/drawing/2014/main" val="1667953288"/>
                    </a:ext>
                  </a:extLst>
                </a:gridCol>
                <a:gridCol w="2739657">
                  <a:extLst>
                    <a:ext uri="{9D8B030D-6E8A-4147-A177-3AD203B41FA5}">
                      <a16:colId xmlns:a16="http://schemas.microsoft.com/office/drawing/2014/main" val="3729502908"/>
                    </a:ext>
                  </a:extLst>
                </a:gridCol>
                <a:gridCol w="2794655">
                  <a:extLst>
                    <a:ext uri="{9D8B030D-6E8A-4147-A177-3AD203B41FA5}">
                      <a16:colId xmlns:a16="http://schemas.microsoft.com/office/drawing/2014/main" val="1606788934"/>
                    </a:ext>
                  </a:extLst>
                </a:gridCol>
                <a:gridCol w="2658330">
                  <a:extLst>
                    <a:ext uri="{9D8B030D-6E8A-4147-A177-3AD203B41FA5}">
                      <a16:colId xmlns:a16="http://schemas.microsoft.com/office/drawing/2014/main" val="3141430653"/>
                    </a:ext>
                  </a:extLst>
                </a:gridCol>
              </a:tblGrid>
              <a:tr h="328627">
                <a:tc>
                  <a:txBody>
                    <a:bodyPr/>
                    <a:lstStyle/>
                    <a:p>
                      <a:pPr algn="just"/>
                      <a:r>
                        <a:rPr lang="fr-CA" sz="800" dirty="0">
                          <a:effectLst/>
                        </a:rPr>
                        <a:t> </a:t>
                      </a:r>
                      <a:endParaRPr lang="fr-CA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</a:rPr>
                        <a:t>Étude 1</a:t>
                      </a:r>
                      <a:endParaRPr lang="fr-CA" sz="18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</a:rPr>
                        <a:t>Courtney et al. 2018</a:t>
                      </a:r>
                      <a:endParaRPr lang="fr-CA" sz="18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CA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</a:rPr>
                        <a:t>Étude 2</a:t>
                      </a:r>
                      <a:endParaRPr lang="fr-CA" sz="18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</a:rPr>
                        <a:t>Lopez et al. </a:t>
                      </a:r>
                      <a:r>
                        <a:rPr lang="fr-CA" sz="1600" b="1" noProof="0" dirty="0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fr-CA" sz="1800" b="1" noProof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</a:rPr>
                        <a:t>Étude 3</a:t>
                      </a:r>
                      <a:endParaRPr lang="fr-CA" sz="18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</a:rPr>
                        <a:t>Wang et al.  2018</a:t>
                      </a:r>
                      <a:endParaRPr lang="fr-CA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857204"/>
                  </a:ext>
                </a:extLst>
              </a:tr>
              <a:tr h="962552">
                <a:tc>
                  <a:txBody>
                    <a:bodyPr/>
                    <a:lstStyle/>
                    <a:p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</a:rPr>
                        <a:t>Principaux biais identifiés</a:t>
                      </a:r>
                      <a:endParaRPr lang="fr-CA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54" marR="49754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effectLst/>
                        </a:rPr>
                        <a:t>Biais d’information </a:t>
                      </a:r>
                      <a:endParaRPr lang="fr-CA" sz="1200" dirty="0">
                        <a:effectLst/>
                      </a:endParaRP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effectLst/>
                        </a:rPr>
                        <a:t>Biais de classification </a:t>
                      </a:r>
                      <a:endParaRPr lang="fr-CA" sz="1200" dirty="0">
                        <a:effectLst/>
                      </a:endParaRP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effectLst/>
                        </a:rPr>
                        <a:t>Biais de sélection 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effectLst/>
                        </a:rPr>
                        <a:t>Perte au suivi</a:t>
                      </a:r>
                      <a:endParaRPr lang="fr-CA" sz="1200" dirty="0">
                        <a:effectLst/>
                      </a:endParaRP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effectLst/>
                        </a:rPr>
                        <a:t>Biais de participation</a:t>
                      </a:r>
                      <a:endParaRPr lang="fr-CA" sz="1200" dirty="0">
                        <a:effectLst/>
                      </a:endParaRP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effectLst/>
                        </a:rPr>
                        <a:t>Biais d’observation </a:t>
                      </a:r>
                      <a:endParaRPr lang="fr-CA" sz="1200" dirty="0">
                        <a:effectLst/>
                      </a:endParaRP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effectLst/>
                        </a:rPr>
                        <a:t>Observance thérapeutique non-évaluée (prise du </a:t>
                      </a:r>
                      <a:r>
                        <a:rPr lang="fr-FR" sz="1200" dirty="0" err="1">
                          <a:effectLst/>
                        </a:rPr>
                        <a:t>cipro</a:t>
                      </a:r>
                      <a:r>
                        <a:rPr lang="fr-FR" sz="1200" dirty="0">
                          <a:effectLst/>
                        </a:rPr>
                        <a:t> ou placebo PO BID x 7 jours)</a:t>
                      </a:r>
                      <a:endParaRPr lang="fr-CA" sz="1200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endParaRPr lang="fr-FR" sz="1200" dirty="0">
                        <a:effectLst/>
                      </a:endParaRP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effectLst/>
                        </a:rPr>
                        <a:t>Biais d’information  </a:t>
                      </a:r>
                      <a:endParaRPr lang="fr-CA" sz="1200" dirty="0">
                        <a:effectLst/>
                      </a:endParaRP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effectLst/>
                        </a:rPr>
                        <a:t>Biais d’observation </a:t>
                      </a:r>
                      <a:endParaRPr lang="fr-CA" sz="1200" dirty="0">
                        <a:effectLst/>
                      </a:endParaRP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effectLst/>
                        </a:rPr>
                        <a:t>Biais de sélection  </a:t>
                      </a:r>
                      <a:endParaRPr lang="fr-CA" sz="1200" dirty="0">
                        <a:effectLst/>
                      </a:endParaRPr>
                    </a:p>
                  </a:txBody>
                  <a:tcPr marL="49754" marR="49754" marT="0" marB="0"/>
                </a:tc>
                <a:extLst>
                  <a:ext uri="{0D108BD9-81ED-4DB2-BD59-A6C34878D82A}">
                    <a16:rowId xmlns:a16="http://schemas.microsoft.com/office/drawing/2014/main" val="1181349998"/>
                  </a:ext>
                </a:extLst>
              </a:tr>
              <a:tr h="1142755">
                <a:tc>
                  <a:txBody>
                    <a:bodyPr/>
                    <a:lstStyle/>
                    <a:p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</a:rPr>
                        <a:t>Validité externe</a:t>
                      </a:r>
                      <a:endParaRPr lang="fr-CA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54" marR="49754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200" dirty="0">
                          <a:effectLst/>
                        </a:rPr>
                        <a:t>Faible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CA" sz="1200" dirty="0">
                          <a:effectLst/>
                        </a:rPr>
                        <a:t>Étude uni-centrique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CA" sz="1200" dirty="0">
                          <a:effectLst/>
                        </a:rPr>
                        <a:t>Population pédiatrique</a:t>
                      </a: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r>
                        <a:rPr lang="fr-CA" sz="1200" dirty="0">
                          <a:effectLst/>
                          <a:latin typeface="+mn-lt"/>
                        </a:rPr>
                        <a:t>Faible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effectLst/>
                          <a:latin typeface="+mn-lt"/>
                        </a:rPr>
                        <a:t>Étude uni-centrique</a:t>
                      </a:r>
                      <a:endParaRPr lang="fr-CA" sz="1200" dirty="0"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effectLst/>
                          <a:latin typeface="+mn-lt"/>
                        </a:rPr>
                        <a:t>Uniquement patients affiliés à cet hôpital</a:t>
                      </a:r>
                      <a:endParaRPr lang="fr-CA" sz="1200" dirty="0"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effectLst/>
                          <a:latin typeface="+mn-lt"/>
                        </a:rPr>
                        <a:t>Population </a:t>
                      </a:r>
                      <a:r>
                        <a:rPr lang="fr-CA" sz="1200" dirty="0">
                          <a:effectLst/>
                          <a:latin typeface="+mn-lt"/>
                        </a:rPr>
                        <a:t>mexicaine</a:t>
                      </a: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r>
                        <a:rPr lang="fr-CA" sz="1200" dirty="0">
                          <a:effectLst/>
                          <a:latin typeface="+mn-lt"/>
                        </a:rPr>
                        <a:t>Élevée</a:t>
                      </a:r>
                      <a:endParaRPr lang="fr-CA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754" marR="49754" marT="0" marB="0"/>
                </a:tc>
                <a:extLst>
                  <a:ext uri="{0D108BD9-81ED-4DB2-BD59-A6C34878D82A}">
                    <a16:rowId xmlns:a16="http://schemas.microsoft.com/office/drawing/2014/main" val="4089107431"/>
                  </a:ext>
                </a:extLst>
              </a:tr>
              <a:tr h="415822">
                <a:tc>
                  <a:txBody>
                    <a:bodyPr/>
                    <a:lstStyle/>
                    <a:p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</a:rPr>
                        <a:t>Validité interne</a:t>
                      </a:r>
                      <a:endParaRPr lang="fr-CA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54" marR="49754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200" dirty="0">
                          <a:effectLst/>
                        </a:rPr>
                        <a:t>Faible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CA" sz="1200" dirty="0">
                          <a:effectLst/>
                        </a:rPr>
                        <a:t>Multiples risques de biais</a:t>
                      </a:r>
                    </a:p>
                    <a:p>
                      <a:r>
                        <a:rPr lang="fr-CA" sz="12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r>
                        <a:rPr lang="fr-CA" sz="1200" dirty="0">
                          <a:effectLst/>
                          <a:latin typeface="+mn-lt"/>
                        </a:rPr>
                        <a:t>Faible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CA" sz="1200" dirty="0">
                          <a:effectLst/>
                          <a:latin typeface="+mn-lt"/>
                        </a:rPr>
                        <a:t>Étude à simple insu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CA" sz="1200" dirty="0">
                          <a:effectLst/>
                          <a:latin typeface="+mn-lt"/>
                        </a:rPr>
                        <a:t>Aucun calcul de puissance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CA" sz="1200" dirty="0">
                          <a:effectLst/>
                          <a:latin typeface="+mn-lt"/>
                        </a:rPr>
                        <a:t>Remplit certains critères CONSORT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CA" sz="1200" dirty="0">
                          <a:effectLst/>
                          <a:latin typeface="+mn-lt"/>
                        </a:rPr>
                        <a:t>Antibiothérapie non-usuelle (</a:t>
                      </a:r>
                      <a:r>
                        <a:rPr lang="fr-CA" sz="1200" dirty="0" err="1">
                          <a:effectLst/>
                          <a:latin typeface="+mn-lt"/>
                        </a:rPr>
                        <a:t>cipro</a:t>
                      </a:r>
                      <a:r>
                        <a:rPr lang="fr-CA" sz="1200" dirty="0">
                          <a:effectLst/>
                          <a:latin typeface="+mn-lt"/>
                        </a:rPr>
                        <a:t>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CA" sz="1200" dirty="0">
                        <a:effectLst/>
                        <a:latin typeface="+mn-lt"/>
                      </a:endParaRP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r>
                        <a:rPr lang="fr-CA" sz="1200" dirty="0">
                          <a:effectLst/>
                          <a:latin typeface="+mn-lt"/>
                        </a:rPr>
                        <a:t>Élevée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CA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Remplit majorité critères PRISMA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CA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754" marR="49754" marT="0" marB="0"/>
                </a:tc>
                <a:extLst>
                  <a:ext uri="{0D108BD9-81ED-4DB2-BD59-A6C34878D82A}">
                    <a16:rowId xmlns:a16="http://schemas.microsoft.com/office/drawing/2014/main" val="719251610"/>
                  </a:ext>
                </a:extLst>
              </a:tr>
              <a:tr h="527112">
                <a:tc>
                  <a:txBody>
                    <a:bodyPr/>
                    <a:lstStyle/>
                    <a:p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</a:rPr>
                        <a:t>Approbation comité éthique</a:t>
                      </a:r>
                      <a:endParaRPr lang="fr-CA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54" marR="49754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200" dirty="0">
                          <a:effectLst/>
                        </a:rPr>
                        <a:t>Oui</a:t>
                      </a:r>
                    </a:p>
                    <a:p>
                      <a:r>
                        <a:rPr lang="fr-CA" sz="12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r>
                        <a:rPr lang="fr-CA" sz="1200" dirty="0">
                          <a:effectLst/>
                          <a:latin typeface="+mn-lt"/>
                        </a:rPr>
                        <a:t>Oui</a:t>
                      </a:r>
                    </a:p>
                    <a:p>
                      <a:r>
                        <a:rPr lang="fr-CA" sz="1200" dirty="0">
                          <a:effectLst/>
                          <a:latin typeface="+mn-lt"/>
                        </a:rPr>
                        <a:t> </a:t>
                      </a:r>
                      <a:endParaRPr lang="fr-CA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r>
                        <a:rPr lang="fr-CA" sz="1200" dirty="0">
                          <a:effectLst/>
                          <a:latin typeface="+mn-lt"/>
                        </a:rPr>
                        <a:t>s/o</a:t>
                      </a:r>
                      <a:endParaRPr lang="fr-CA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9754" marR="49754" marT="0" marB="0"/>
                </a:tc>
                <a:extLst>
                  <a:ext uri="{0D108BD9-81ED-4DB2-BD59-A6C34878D82A}">
                    <a16:rowId xmlns:a16="http://schemas.microsoft.com/office/drawing/2014/main" val="1966277581"/>
                  </a:ext>
                </a:extLst>
              </a:tr>
              <a:tr h="507891">
                <a:tc>
                  <a:txBody>
                    <a:bodyPr/>
                    <a:lstStyle/>
                    <a:p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</a:rPr>
                        <a:t>Consentement libre et éclairé</a:t>
                      </a:r>
                      <a:endParaRPr lang="fr-CA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54" marR="49754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200" dirty="0">
                          <a:effectLst/>
                        </a:rPr>
                        <a:t>s/o</a:t>
                      </a:r>
                      <a:endParaRPr lang="fr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r>
                        <a:rPr lang="fr-CA" sz="1200" dirty="0">
                          <a:effectLst/>
                        </a:rPr>
                        <a:t>Oui</a:t>
                      </a:r>
                      <a:endParaRPr lang="fr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r>
                        <a:rPr lang="fr-CA" sz="1200" dirty="0">
                          <a:effectLst/>
                        </a:rPr>
                        <a:t>s/o</a:t>
                      </a:r>
                      <a:endParaRPr lang="fr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54" marR="49754" marT="0" marB="0"/>
                </a:tc>
                <a:extLst>
                  <a:ext uri="{0D108BD9-81ED-4DB2-BD59-A6C34878D82A}">
                    <a16:rowId xmlns:a16="http://schemas.microsoft.com/office/drawing/2014/main" val="3103278865"/>
                  </a:ext>
                </a:extLst>
              </a:tr>
              <a:tr h="362893">
                <a:tc>
                  <a:txBody>
                    <a:bodyPr/>
                    <a:lstStyle/>
                    <a:p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</a:rPr>
                        <a:t>Conflit d’intérêt</a:t>
                      </a:r>
                      <a:endParaRPr lang="fr-CA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54" marR="49754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200" dirty="0">
                          <a:effectLst/>
                        </a:rPr>
                        <a:t>Nil</a:t>
                      </a:r>
                      <a:endParaRPr lang="fr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r>
                        <a:rPr lang="fr-CA" sz="1200">
                          <a:effectLst/>
                        </a:rPr>
                        <a:t>Nil</a:t>
                      </a:r>
                      <a:endParaRPr lang="fr-C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r>
                        <a:rPr lang="fr-CA" sz="1200" dirty="0">
                          <a:effectLst/>
                        </a:rPr>
                        <a:t>Nil</a:t>
                      </a:r>
                      <a:endParaRPr lang="fr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754" marR="49754" marT="0" marB="0"/>
                </a:tc>
                <a:extLst>
                  <a:ext uri="{0D108BD9-81ED-4DB2-BD59-A6C34878D82A}">
                    <a16:rowId xmlns:a16="http://schemas.microsoft.com/office/drawing/2014/main" val="3613902484"/>
                  </a:ext>
                </a:extLst>
              </a:tr>
              <a:tr h="380918">
                <a:tc>
                  <a:txBody>
                    <a:bodyPr/>
                    <a:lstStyle/>
                    <a:p>
                      <a:r>
                        <a:rPr lang="fr-CA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Signification clinique</a:t>
                      </a:r>
                    </a:p>
                  </a:txBody>
                  <a:tcPr marL="49754" marR="49754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Oui, mais aucun lien causalité  (étude observationnelle)</a:t>
                      </a: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r>
                        <a:rPr lang="fr-CA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Oui</a:t>
                      </a: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r>
                        <a:rPr lang="fr-CA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Oui, mais certaines études datant de plus de 30 ans…</a:t>
                      </a:r>
                    </a:p>
                  </a:txBody>
                  <a:tcPr marL="49754" marR="49754" marT="0" marB="0"/>
                </a:tc>
                <a:extLst>
                  <a:ext uri="{0D108BD9-81ED-4DB2-BD59-A6C34878D82A}">
                    <a16:rowId xmlns:a16="http://schemas.microsoft.com/office/drawing/2014/main" val="1398486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650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04E00C-D15B-CB41-BEFC-EF083D9EB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discussion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BD58E12-BC82-B54A-BAF4-41DE6670BE1F}"/>
              </a:ext>
            </a:extLst>
          </p:cNvPr>
          <p:cNvSpPr txBox="1"/>
          <p:nvPr/>
        </p:nvSpPr>
        <p:spPr>
          <a:xfrm>
            <a:off x="882316" y="1925053"/>
            <a:ext cx="482867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FORCES</a:t>
            </a:r>
            <a:r>
              <a:rPr lang="fr-FR" dirty="0"/>
              <a:t>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Revue littérature supervisée par bibliothécaire spécialisée dans le domaine de la santé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Critères d’exclusion peu restreignant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Aucun conflit d’intérêt déclarés par auteurs 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Comités d’éthique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endParaRPr lang="fr-FR" dirty="0"/>
          </a:p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2757C0B-5CBE-EF45-BDDD-24D302C2BF5D}"/>
              </a:ext>
            </a:extLst>
          </p:cNvPr>
          <p:cNvSpPr txBox="1"/>
          <p:nvPr/>
        </p:nvSpPr>
        <p:spPr>
          <a:xfrm>
            <a:off x="6593308" y="1925052"/>
            <a:ext cx="48286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LIMITATIONS</a:t>
            </a:r>
            <a:r>
              <a:rPr lang="fr-FR" dirty="0"/>
              <a:t>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Pas révision littérature grise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Uniquement articles en Français/Anglais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Révision littérature par un seul individu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Risque </a:t>
            </a:r>
            <a:r>
              <a:rPr lang="fr-FR" u="sng" dirty="0"/>
              <a:t>biais classification</a:t>
            </a:r>
            <a:r>
              <a:rPr lang="fr-FR" dirty="0"/>
              <a:t>: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fr-FR" dirty="0"/>
              <a:t>Définition d’abcès cutané variable entre auteurs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fr-FR" dirty="0"/>
              <a:t>Définition d’échec thérapeutique variable entre auteurs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Type antibiothérapie variable entre les études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dirty="0"/>
          </a:p>
          <a:p>
            <a:endParaRPr lang="fr-FR" dirty="0"/>
          </a:p>
        </p:txBody>
      </p:sp>
      <p:pic>
        <p:nvPicPr>
          <p:cNvPr id="8194" name="Picture 2" descr="Faiblesse Vectoriels et illustrations libres de droits - iStock">
            <a:extLst>
              <a:ext uri="{FF2B5EF4-FFF2-40B4-BE49-F238E27FC236}">
                <a16:creationId xmlns:a16="http://schemas.microsoft.com/office/drawing/2014/main" id="{0A00BABE-6C1F-5244-887B-5EB385F103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786" y="-22662"/>
            <a:ext cx="2825214" cy="1897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876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607CB0-1B85-114D-9F04-0EDF26BAA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fr-FR" dirty="0"/>
              <a:t>Conclusion</a:t>
            </a:r>
          </a:p>
        </p:txBody>
      </p:sp>
      <p:pic>
        <p:nvPicPr>
          <p:cNvPr id="9218" name="Picture 2" descr="science-conclusion-clipart-7-1 - Magestandard">
            <a:extLst>
              <a:ext uri="{FF2B5EF4-FFF2-40B4-BE49-F238E27FC236}">
                <a16:creationId xmlns:a16="http://schemas.microsoft.com/office/drawing/2014/main" id="{2D1BCF30-8D41-D84A-91F0-64E86A43EA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65420" y="2657856"/>
            <a:ext cx="2213726" cy="2304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12848F-5A84-8A41-86CB-50C9A8E2A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685" y="1914144"/>
            <a:ext cx="7993929" cy="43952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dirty="0"/>
              <a:t> Pas de réponse absolue à la question clinique!</a:t>
            </a:r>
          </a:p>
          <a:p>
            <a:pPr>
              <a:buFont typeface="Wingdings" pitchFamily="2" charset="2"/>
              <a:buChar char="Ø"/>
            </a:pPr>
            <a:endParaRPr lang="fr-FR" sz="2400" dirty="0"/>
          </a:p>
          <a:p>
            <a:pPr lvl="1">
              <a:buFont typeface="Wingdings" pitchFamily="2" charset="2"/>
              <a:buChar char="Ø"/>
            </a:pPr>
            <a:r>
              <a:rPr lang="fr-FR" sz="2000" b="1" dirty="0"/>
              <a:t>1 Étude observationnelle </a:t>
            </a:r>
            <a:r>
              <a:rPr lang="fr-FR" sz="2000" dirty="0"/>
              <a:t>+ </a:t>
            </a:r>
            <a:r>
              <a:rPr lang="fr-FR" sz="2000" b="1" dirty="0"/>
              <a:t>1 étude contrôlée randomisée </a:t>
            </a:r>
            <a:r>
              <a:rPr lang="fr-FR" sz="2000" dirty="0"/>
              <a:t>en faveur drainage d’abcès non-compliqué seul</a:t>
            </a:r>
          </a:p>
          <a:p>
            <a:pPr lvl="2">
              <a:buFont typeface="Wingdings" pitchFamily="2" charset="2"/>
              <a:buChar char="Ø"/>
            </a:pPr>
            <a:r>
              <a:rPr lang="fr-FR" sz="1600" dirty="0"/>
              <a:t> Mais plusieurs lacunes a/n méthodologie</a:t>
            </a:r>
          </a:p>
          <a:p>
            <a:pPr lvl="2">
              <a:buFont typeface="Wingdings" pitchFamily="2" charset="2"/>
              <a:buChar char="Ø"/>
            </a:pPr>
            <a:endParaRPr lang="fr-FR" sz="1600" dirty="0"/>
          </a:p>
          <a:p>
            <a:pPr lvl="1">
              <a:buFont typeface="Wingdings" pitchFamily="2" charset="2"/>
              <a:buChar char="Ø"/>
            </a:pPr>
            <a:r>
              <a:rPr lang="fr-FR" sz="2000" b="1" dirty="0"/>
              <a:t>1 méta-analyse </a:t>
            </a:r>
            <a:r>
              <a:rPr lang="fr-FR" sz="2000" dirty="0"/>
              <a:t>démonte des </a:t>
            </a:r>
            <a:r>
              <a:rPr lang="fr-FR" sz="2000" u="sng" dirty="0"/>
              <a:t>bénéfices modestes</a:t>
            </a:r>
            <a:r>
              <a:rPr lang="fr-FR" sz="2000" dirty="0"/>
              <a:t> à l’ajout d’antibiothérapie au drainage d’abcès non-compliqué (échec thérapeutique, récurrence abcès, hospitalisation, procédure chirurgicale additionnelle et douleur)</a:t>
            </a:r>
          </a:p>
          <a:p>
            <a:pPr lvl="2">
              <a:buFont typeface="Wingdings" pitchFamily="2" charset="2"/>
              <a:buChar char="Ø"/>
            </a:pPr>
            <a:r>
              <a:rPr lang="fr-FR" sz="1600" dirty="0"/>
              <a:t> Mais à considérer les risques d’ES antibiothérapie</a:t>
            </a:r>
            <a:endParaRPr lang="fr-CA" sz="1600" dirty="0"/>
          </a:p>
          <a:p>
            <a:pPr>
              <a:buFont typeface="Wingdings" pitchFamily="2" charset="2"/>
              <a:buChar char="Ø"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547421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60E924-D35C-AC4C-B1B3-6B69A152F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fr-FR" dirty="0"/>
              <a:t>Opinion personnelle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D61E6D-4950-9147-BAEE-AF4F9160F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2286000"/>
            <a:ext cx="7591971" cy="40233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b="1" dirty="0"/>
              <a:t> Approche plus conservatrice sans antibiothérapie conjointe au drainage d’abcès non-compliqué pourrait…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/>
              <a:t> Éviter ES liés antibiothérapie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/>
              <a:t> Diminution risque </a:t>
            </a:r>
            <a:r>
              <a:rPr lang="fr-FR" dirty="0" err="1"/>
              <a:t>antibiorésistance</a:t>
            </a:r>
            <a:r>
              <a:rPr lang="fr-FR" dirty="0"/>
              <a:t> </a:t>
            </a:r>
            <a:r>
              <a:rPr lang="fr-FR" dirty="0">
                <a:sym typeface="Wingdings" pitchFamily="2" charset="2"/>
              </a:rPr>
              <a:t> véritable fléau du XXIe siècle!</a:t>
            </a:r>
            <a:endParaRPr lang="fr-FR" dirty="0"/>
          </a:p>
          <a:p>
            <a:pPr lvl="1">
              <a:buFont typeface="Wingdings" pitchFamily="2" charset="2"/>
              <a:buChar char="Ø"/>
            </a:pPr>
            <a:r>
              <a:rPr lang="fr-FR" dirty="0"/>
              <a:t> Diminution infections opportunistes</a:t>
            </a:r>
          </a:p>
          <a:p>
            <a:pPr marL="128016" lvl="1" indent="0">
              <a:buNone/>
            </a:pPr>
            <a:endParaRPr lang="fr-FR" dirty="0"/>
          </a:p>
          <a:p>
            <a:pPr marL="297180" indent="-342900">
              <a:buFont typeface="Wingdings" pitchFamily="2" charset="2"/>
              <a:buChar char="Ø"/>
            </a:pPr>
            <a:r>
              <a:rPr lang="fr-FR" b="1" dirty="0"/>
              <a:t>Discussion partagée avec le patient!</a:t>
            </a:r>
          </a:p>
          <a:p>
            <a:pPr lvl="1">
              <a:buFont typeface="Wingdings" pitchFamily="2" charset="2"/>
              <a:buChar char="Ø"/>
            </a:pPr>
            <a:endParaRPr lang="fr-FR" dirty="0"/>
          </a:p>
          <a:p>
            <a:pPr lvl="1">
              <a:buFont typeface="Wingdings" pitchFamily="2" charset="2"/>
              <a:buChar char="Ø"/>
            </a:pPr>
            <a:endParaRPr lang="fr-FR" dirty="0"/>
          </a:p>
        </p:txBody>
      </p:sp>
      <p:pic>
        <p:nvPicPr>
          <p:cNvPr id="10242" name="Picture 2" descr="3,732 Key Point Illustrations &amp; Clip Art - iStock">
            <a:extLst>
              <a:ext uri="{FF2B5EF4-FFF2-40B4-BE49-F238E27FC236}">
                <a16:creationId xmlns:a16="http://schemas.microsoft.com/office/drawing/2014/main" id="{A658035C-5303-8E4D-BAB1-29A7C9A498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" r="7623" b="-1"/>
          <a:stretch/>
        </p:blipFill>
        <p:spPr bwMode="auto">
          <a:xfrm>
            <a:off x="8295850" y="1874520"/>
            <a:ext cx="3152438" cy="344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3704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F3E711-1227-8740-BB0B-109F7F653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678" y="402336"/>
            <a:ext cx="9720072" cy="1499616"/>
          </a:xfrm>
        </p:spPr>
        <p:txBody>
          <a:bodyPr>
            <a:normAutofit/>
          </a:bodyPr>
          <a:lstStyle/>
          <a:p>
            <a:r>
              <a:rPr lang="fr-FR" dirty="0"/>
              <a:t>Réflexion personnelle</a:t>
            </a:r>
          </a:p>
        </p:txBody>
      </p:sp>
      <p:pic>
        <p:nvPicPr>
          <p:cNvPr id="11266" name="Picture 2" descr="Free Self-Reflection Cliparts, Download Free Self-Reflection Cliparts png  images, Free ClipArts on Clipart Library">
            <a:extLst>
              <a:ext uri="{FF2B5EF4-FFF2-40B4-BE49-F238E27FC236}">
                <a16:creationId xmlns:a16="http://schemas.microsoft.com/office/drawing/2014/main" id="{7C54E391-C882-8C44-B055-BBD36256A4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51015" y="2386051"/>
            <a:ext cx="2761828" cy="3448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EC6598-B34F-E54D-A086-56228C0D5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6765" y="1531620"/>
            <a:ext cx="7055235" cy="5009388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Ø"/>
            </a:pPr>
            <a:endParaRPr lang="fr-FR" dirty="0"/>
          </a:p>
          <a:p>
            <a:pPr marL="0" indent="0">
              <a:buNone/>
            </a:pPr>
            <a:r>
              <a:rPr lang="fr-FR" sz="1800" dirty="0"/>
              <a:t>Il serait intéressant de…</a:t>
            </a:r>
          </a:p>
          <a:p>
            <a:pPr>
              <a:buFont typeface="Wingdings" pitchFamily="2" charset="2"/>
              <a:buChar char="Ø"/>
            </a:pPr>
            <a:r>
              <a:rPr lang="fr-FR" sz="1800" b="1" dirty="0"/>
              <a:t> Déterminer quels facteurs prédicteurs sont associés avec une réponse favorable à l’antibiothérapie conjointe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/>
              <a:t>Permettrait d’éviter cas d’administration d’antibiotique inutilement</a:t>
            </a:r>
          </a:p>
          <a:p>
            <a:pPr marL="128016" lvl="1" indent="0">
              <a:buNone/>
            </a:pPr>
            <a:endParaRPr lang="fr-FR" dirty="0"/>
          </a:p>
          <a:p>
            <a:pPr>
              <a:buFont typeface="Wingdings" pitchFamily="2" charset="2"/>
              <a:buChar char="Ø"/>
            </a:pPr>
            <a:r>
              <a:rPr lang="fr-FR" sz="1800" dirty="0"/>
              <a:t> </a:t>
            </a:r>
            <a:r>
              <a:rPr lang="fr-FR" sz="1800" b="1" dirty="0"/>
              <a:t>Effectuer étude coût-bénéfice à l’ajout d’antibiothérapie au drainage d’abcès seul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/>
              <a:t> Pourrait favoriser changement de paradigme vers le  drainage abcès seul lorsqu’approprié</a:t>
            </a:r>
          </a:p>
          <a:p>
            <a:r>
              <a:rPr lang="fr-CA" sz="1800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fr-FR" sz="1800" b="1" dirty="0"/>
              <a:t> Projet EQEP2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/>
              <a:t> Auprès de notre population cible!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/>
              <a:t> Avec nos profiles d’</a:t>
            </a:r>
            <a:r>
              <a:rPr lang="fr-FR" sz="1600" dirty="0" err="1"/>
              <a:t>antibiorésistance</a:t>
            </a:r>
            <a:r>
              <a:rPr lang="fr-FR" sz="1600" dirty="0"/>
              <a:t> </a:t>
            </a:r>
          </a:p>
          <a:p>
            <a:pPr marL="128016" lvl="1" indent="0">
              <a:buNone/>
            </a:pPr>
            <a:endParaRPr lang="fr-CA" dirty="0"/>
          </a:p>
          <a:p>
            <a:pPr>
              <a:buFont typeface="Wingdings" pitchFamily="2" charset="2"/>
              <a:buChar char="Ø"/>
            </a:pP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787880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5E0CE8A-B373-428C-8818-499181F94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E8BADF5-A9A7-834A-A17D-11CF22ADA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FFFF"/>
                </a:solidFill>
              </a:rPr>
              <a:t>remerciements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5F4A0D98-2287-C6DC-1C50-7326B99A55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7828223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9037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AFC7A9-BDF3-EE40-9668-CC938E734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références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1CE66C-20FF-F644-842F-184F36ACA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617" y="1724903"/>
            <a:ext cx="11476383" cy="5133097"/>
          </a:xfrm>
        </p:spPr>
        <p:txBody>
          <a:bodyPr>
            <a:normAutofit fontScale="47500" lnSpcReduction="20000"/>
          </a:bodyPr>
          <a:lstStyle/>
          <a:p>
            <a:pPr marL="457200" lvl="0" indent="-457200">
              <a:buFont typeface="+mj-lt"/>
              <a:buAutoNum type="arabicParenR"/>
            </a:pPr>
            <a:r>
              <a:rPr lang="en-US" dirty="0" err="1"/>
              <a:t>Médecine</a:t>
            </a:r>
            <a:r>
              <a:rPr lang="en-US" dirty="0"/>
              <a:t> </a:t>
            </a:r>
            <a:r>
              <a:rPr lang="en-US" dirty="0" err="1"/>
              <a:t>d’urgence</a:t>
            </a:r>
            <a:r>
              <a:rPr lang="en-US" dirty="0"/>
              <a:t>. (2021, January 7). Choosing Wisely Canada, </a:t>
            </a:r>
            <a:r>
              <a:rPr lang="en-US" u="sng" dirty="0">
                <a:hlinkClick r:id="rId2"/>
              </a:rPr>
              <a:t>https://choisiravecsoin.org/medecine-durgence/</a:t>
            </a:r>
            <a:r>
              <a:rPr lang="en-US" dirty="0"/>
              <a:t> </a:t>
            </a:r>
          </a:p>
          <a:p>
            <a:pPr marL="457200" indent="-457200">
              <a:buFont typeface="+mj-lt"/>
              <a:buAutoNum type="arabicParenR"/>
            </a:pPr>
            <a:r>
              <a:rPr lang="fr-FR" i="1" dirty="0"/>
              <a:t>Système canadien de surveillance de la résistance aux antimicrobiens – Rapport de 2016</a:t>
            </a:r>
            <a:r>
              <a:rPr lang="fr-FR" dirty="0"/>
              <a:t>. (</a:t>
            </a:r>
            <a:r>
              <a:rPr lang="fr-FR" dirty="0" err="1"/>
              <a:t>s.d</a:t>
            </a:r>
            <a:r>
              <a:rPr lang="fr-FR" dirty="0"/>
              <a:t>.). Récupéré sur Santé Canada: </a:t>
            </a:r>
            <a:r>
              <a:rPr lang="fr-FR" u="sng" dirty="0">
                <a:hlinkClick r:id="rId3"/>
              </a:rPr>
              <a:t>https://www.canada.ca/fr/sante-publique/services/publications/medicaments-et-produits-sante/systeme-canadien-surveillance-resistance-antimicrobiens-rapport-2016.html#a4-2-3</a:t>
            </a:r>
            <a:endParaRPr lang="fr-FR" u="sng" dirty="0"/>
          </a:p>
          <a:p>
            <a:pPr marL="457200" lvl="0" indent="-457200">
              <a:buFont typeface="+mj-lt"/>
              <a:buAutoNum type="arabicParenR"/>
            </a:pPr>
            <a:r>
              <a:rPr lang="en-CA" dirty="0"/>
              <a:t>Practice guidelines for the diagnosis and management of skin and soft tissue infections: 2014 update by the Infectious Diseases Society of America. </a:t>
            </a:r>
            <a:r>
              <a:rPr lang="fr-CA" dirty="0"/>
              <a:t>Clin Infect Dis. 2014;59:e10-e52 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dirty="0" err="1"/>
              <a:t>Vermandere</a:t>
            </a:r>
            <a:r>
              <a:rPr lang="en-US" dirty="0"/>
              <a:t>, M., </a:t>
            </a:r>
            <a:r>
              <a:rPr lang="en-US" dirty="0" err="1"/>
              <a:t>Aertgeerts</a:t>
            </a:r>
            <a:r>
              <a:rPr lang="en-US" dirty="0"/>
              <a:t>, B., </a:t>
            </a:r>
            <a:r>
              <a:rPr lang="en-US" dirty="0" err="1"/>
              <a:t>Agoritsas</a:t>
            </a:r>
            <a:r>
              <a:rPr lang="en-US" dirty="0"/>
              <a:t>, T., Liu, C., Burgers, J., </a:t>
            </a:r>
            <a:r>
              <a:rPr lang="en-US" dirty="0" err="1"/>
              <a:t>Merglen</a:t>
            </a:r>
            <a:r>
              <a:rPr lang="en-US" dirty="0"/>
              <a:t>, A., </a:t>
            </a:r>
            <a:r>
              <a:rPr lang="en-US" dirty="0" err="1"/>
              <a:t>Okwen</a:t>
            </a:r>
            <a:r>
              <a:rPr lang="en-US" dirty="0"/>
              <a:t>, P. M., </a:t>
            </a:r>
            <a:r>
              <a:rPr lang="en-US" dirty="0" err="1"/>
              <a:t>Lytvyn</a:t>
            </a:r>
            <a:r>
              <a:rPr lang="en-US" dirty="0"/>
              <a:t>, L., Chua, S., </a:t>
            </a:r>
            <a:r>
              <a:rPr lang="en-US" dirty="0" err="1"/>
              <a:t>Vandvik</a:t>
            </a:r>
            <a:r>
              <a:rPr lang="en-US" dirty="0"/>
              <a:t>, P. O., </a:t>
            </a:r>
            <a:r>
              <a:rPr lang="en-US" dirty="0" err="1"/>
              <a:t>Guyatt</a:t>
            </a:r>
            <a:r>
              <a:rPr lang="en-US" dirty="0"/>
              <a:t>, G. H., Beltran-</a:t>
            </a:r>
            <a:r>
              <a:rPr lang="en-US" dirty="0" err="1"/>
              <a:t>Arroyave</a:t>
            </a:r>
            <a:r>
              <a:rPr lang="en-US" dirty="0"/>
              <a:t>, C., Lavergne, V., </a:t>
            </a:r>
            <a:r>
              <a:rPr lang="en-US" dirty="0" err="1"/>
              <a:t>Speeckaert</a:t>
            </a:r>
            <a:r>
              <a:rPr lang="en-US" dirty="0"/>
              <a:t>, R., Steen, F. E., Arteaga, V., Sender, R., McLeod, S., Sun, X., . . . </a:t>
            </a:r>
            <a:r>
              <a:rPr lang="en-US" dirty="0" err="1"/>
              <a:t>Siemieniuk</a:t>
            </a:r>
            <a:r>
              <a:rPr lang="en-US" dirty="0"/>
              <a:t>, R. A. C. (2018). Antibiotics after incision and drainage for uncomplicated skin abscesses: a clinical practice guideline. </a:t>
            </a:r>
            <a:r>
              <a:rPr lang="fr-CA" i="1" dirty="0"/>
              <a:t>BMJ</a:t>
            </a:r>
            <a:r>
              <a:rPr lang="fr-CA" dirty="0"/>
              <a:t>, k243. </a:t>
            </a:r>
            <a:r>
              <a:rPr lang="fr-CA" dirty="0">
                <a:hlinkClick r:id="rId4"/>
              </a:rPr>
              <a:t>https://doi.org/10.1136/bmj.k243</a:t>
            </a:r>
            <a:r>
              <a:rPr lang="fr-CA" dirty="0"/>
              <a:t> </a:t>
            </a:r>
          </a:p>
          <a:p>
            <a:pPr marL="457200" lvl="0" indent="-457200">
              <a:buFont typeface="+mj-lt"/>
              <a:buAutoNum type="arabicParenR"/>
            </a:pPr>
            <a:r>
              <a:rPr lang="fr-CA" dirty="0" err="1"/>
              <a:t>Llera</a:t>
            </a:r>
            <a:r>
              <a:rPr lang="fr-CA" dirty="0"/>
              <a:t>, J. L., &amp; Levy, R. C. (1985). </a:t>
            </a:r>
            <a:r>
              <a:rPr lang="en-US" dirty="0"/>
              <a:t>Treatment of cutaneous abscess : A double-blind clinical study. Annals of Emergency Medicine, 14(1), 15-19. </a:t>
            </a:r>
            <a:r>
              <a:rPr lang="en-US" u="sng" dirty="0">
                <a:hlinkClick r:id="rId5"/>
              </a:rPr>
              <a:t>https://doi.org/10.1016/s0196-0644(85)80727-7</a:t>
            </a:r>
            <a:endParaRPr lang="en-US" u="sng" dirty="0"/>
          </a:p>
          <a:p>
            <a:pPr marL="457200" lvl="0" indent="-457200">
              <a:buFont typeface="+mj-lt"/>
              <a:buAutoNum type="arabicParenR"/>
            </a:pPr>
            <a:r>
              <a:rPr lang="fr-CA" dirty="0" err="1"/>
              <a:t>Rajendran</a:t>
            </a:r>
            <a:r>
              <a:rPr lang="fr-CA" dirty="0"/>
              <a:t> PM, Young D, </a:t>
            </a:r>
            <a:r>
              <a:rPr lang="fr-CA" dirty="0" err="1"/>
              <a:t>Maurer</a:t>
            </a:r>
            <a:r>
              <a:rPr lang="fr-CA" dirty="0"/>
              <a:t> </a:t>
            </a:r>
            <a:r>
              <a:rPr lang="fr-CA" dirty="0" err="1"/>
              <a:t>T</a:t>
            </a:r>
            <a:r>
              <a:rPr lang="fr-CA" dirty="0"/>
              <a:t>, et al. </a:t>
            </a:r>
            <a:r>
              <a:rPr lang="en-US" dirty="0"/>
              <a:t>Randomized, double-blind, placebo- Rajendran PM, Young D, Maurer T, et al. Randomized, double-blind, placebo-controlled trial of cephalexin for treatment of uncomplicated skin abscesses in a population at risk for community-acquired methicillin-resistant Staphylococcus aureus infection. </a:t>
            </a:r>
            <a:r>
              <a:rPr lang="fr-CA" dirty="0" err="1"/>
              <a:t>Antimicrob</a:t>
            </a:r>
            <a:r>
              <a:rPr lang="fr-CA" dirty="0"/>
              <a:t> Agents </a:t>
            </a:r>
            <a:r>
              <a:rPr lang="fr-CA" dirty="0" err="1"/>
              <a:t>Chemother</a:t>
            </a:r>
            <a:r>
              <a:rPr lang="fr-CA" dirty="0"/>
              <a:t>. 2007;51:4044-4048.</a:t>
            </a:r>
          </a:p>
          <a:p>
            <a:pPr marL="457200" lvl="0" indent="-457200">
              <a:buFont typeface="+mj-lt"/>
              <a:buAutoNum type="arabicParenR"/>
            </a:pPr>
            <a:r>
              <a:rPr lang="fr-CA" dirty="0" err="1"/>
              <a:t>Schmitz</a:t>
            </a:r>
            <a:r>
              <a:rPr lang="fr-CA" dirty="0"/>
              <a:t> GR, Bruner D, </a:t>
            </a:r>
            <a:r>
              <a:rPr lang="fr-CA" dirty="0" err="1"/>
              <a:t>Pitotti</a:t>
            </a:r>
            <a:r>
              <a:rPr lang="fr-CA" dirty="0"/>
              <a:t> R, et al. </a:t>
            </a:r>
            <a:r>
              <a:rPr lang="en-US" dirty="0"/>
              <a:t>Randomized controlled trial of trimethoprim-sulfamethoxazole for uncomplicated skin abscesses in patients at risk for community-associated methicillin-resistant Staphylococcus aureus infection. Ann </a:t>
            </a:r>
            <a:r>
              <a:rPr lang="en-US" dirty="0" err="1"/>
              <a:t>Emerg</a:t>
            </a:r>
            <a:r>
              <a:rPr lang="en-US" dirty="0"/>
              <a:t> Med. 2010;56:283-287.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dirty="0"/>
              <a:t>Duong M, Markwell S, Peter J, et al. Randomized, controlled trial of antibiotics in the management of community-acquired skin abscesses in the pediatric patient. Ann </a:t>
            </a:r>
            <a:r>
              <a:rPr lang="en-US" dirty="0" err="1"/>
              <a:t>Emerg</a:t>
            </a:r>
            <a:r>
              <a:rPr lang="en-US" dirty="0"/>
              <a:t> Med. 2010;55:401-407. 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dirty="0"/>
              <a:t>Talan DA, Mower WR, </a:t>
            </a:r>
            <a:r>
              <a:rPr lang="en-US" dirty="0" err="1"/>
              <a:t>Krishnadasan</a:t>
            </a:r>
            <a:r>
              <a:rPr lang="en-US" dirty="0"/>
              <a:t> A, et al. </a:t>
            </a:r>
            <a:r>
              <a:rPr lang="en-US" dirty="0" err="1"/>
              <a:t>Trimethoprimsulfamethoxazole</a:t>
            </a:r>
            <a:r>
              <a:rPr lang="en-US" dirty="0"/>
              <a:t> versus placebo for uncomplicated skin abscess. N </a:t>
            </a:r>
            <a:r>
              <a:rPr lang="en-US" dirty="0" err="1"/>
              <a:t>Engl</a:t>
            </a:r>
            <a:r>
              <a:rPr lang="en-US" dirty="0"/>
              <a:t> J Med. 2016;374:823-832. </a:t>
            </a:r>
            <a:endParaRPr lang="fr-CA" dirty="0"/>
          </a:p>
          <a:p>
            <a:pPr marL="457200" lvl="0" indent="-457200">
              <a:buFont typeface="+mj-lt"/>
              <a:buAutoNum type="arabicParenR"/>
            </a:pPr>
            <a:r>
              <a:rPr lang="en-US" dirty="0" err="1"/>
              <a:t>Daum</a:t>
            </a:r>
            <a:r>
              <a:rPr lang="en-US" dirty="0"/>
              <a:t> RS, Miller LG, </a:t>
            </a:r>
            <a:r>
              <a:rPr lang="en-US" dirty="0" err="1"/>
              <a:t>Immergluck</a:t>
            </a:r>
            <a:r>
              <a:rPr lang="en-US" dirty="0"/>
              <a:t> L, et al; DMID 07-0051 Team. A placebo-controlled trial of antibiotics for smaller skin abscesses. </a:t>
            </a:r>
            <a:r>
              <a:rPr lang="fr-CA" dirty="0"/>
              <a:t>N </a:t>
            </a:r>
            <a:r>
              <a:rPr lang="fr-CA" dirty="0" err="1"/>
              <a:t>Engl</a:t>
            </a:r>
            <a:r>
              <a:rPr lang="fr-CA" dirty="0"/>
              <a:t> J Med. 2017;376:2545-2555. </a:t>
            </a:r>
            <a:endParaRPr lang="en-US" dirty="0"/>
          </a:p>
          <a:p>
            <a:pPr marL="457200" indent="-457200">
              <a:buFont typeface="+mj-lt"/>
              <a:buAutoNum type="arabicParenR"/>
            </a:pPr>
            <a:r>
              <a:rPr lang="en-US" dirty="0" err="1"/>
              <a:t>Pulia</a:t>
            </a:r>
            <a:r>
              <a:rPr lang="en-US" dirty="0"/>
              <a:t>, M., &amp; Fox, B. (2019). Antibiotics Should Not Be Routinely Prescribed After Incision and Drainage of Uncomplicated Abscesses. </a:t>
            </a:r>
            <a:r>
              <a:rPr lang="fr-CA" i="1" dirty="0" err="1"/>
              <a:t>Annals</a:t>
            </a:r>
            <a:r>
              <a:rPr lang="fr-CA" i="1" dirty="0"/>
              <a:t> of Emergency </a:t>
            </a:r>
            <a:r>
              <a:rPr lang="fr-CA" i="1" dirty="0" err="1"/>
              <a:t>Medicine</a:t>
            </a:r>
            <a:r>
              <a:rPr lang="fr-CA" dirty="0"/>
              <a:t>, </a:t>
            </a:r>
            <a:r>
              <a:rPr lang="fr-CA" i="1" dirty="0"/>
              <a:t>73</a:t>
            </a:r>
            <a:r>
              <a:rPr lang="fr-CA" dirty="0"/>
              <a:t>(4), 377–378. </a:t>
            </a:r>
            <a:r>
              <a:rPr lang="fr-CA" dirty="0">
                <a:hlinkClick r:id="rId6"/>
              </a:rPr>
              <a:t>https://doi.org/10.1016/j.annemergmed.2018.04.026</a:t>
            </a:r>
            <a:endParaRPr lang="fr-CA" dirty="0"/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Nelson, C. E., Chen, A., McAndrew, L., Tay, K. Y., &amp; </a:t>
            </a:r>
            <a:r>
              <a:rPr lang="en-US" dirty="0" err="1"/>
              <a:t>Balamuth</a:t>
            </a:r>
            <a:r>
              <a:rPr lang="en-US" dirty="0"/>
              <a:t>, F. (2017). Management of Skin and Soft-Tissue Infections Before and After Clinical Pathway Implementation. </a:t>
            </a:r>
            <a:r>
              <a:rPr lang="en-US" i="1" dirty="0"/>
              <a:t>Clinical</a:t>
            </a:r>
            <a:r>
              <a:rPr lang="en-US" dirty="0"/>
              <a:t> </a:t>
            </a:r>
            <a:r>
              <a:rPr lang="en-US" i="1" dirty="0"/>
              <a:t>Pediatrics</a:t>
            </a:r>
            <a:r>
              <a:rPr lang="en-US" dirty="0"/>
              <a:t>, </a:t>
            </a:r>
            <a:r>
              <a:rPr lang="en-US" i="1" dirty="0"/>
              <a:t>57</a:t>
            </a:r>
            <a:r>
              <a:rPr lang="en-US" dirty="0"/>
              <a:t>(6), 660–666. </a:t>
            </a:r>
            <a:r>
              <a:rPr lang="en-US" u="sng" dirty="0">
                <a:hlinkClick r:id="rId7"/>
              </a:rPr>
              <a:t>https://doi.org/10.1177/0009922817738329</a:t>
            </a:r>
            <a:endParaRPr lang="fr-CA" u="sng" dirty="0"/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López, J., Gómez, G., Rodriguez, K., </a:t>
            </a:r>
            <a:r>
              <a:rPr lang="en-US" dirty="0" err="1"/>
              <a:t>Dávila</a:t>
            </a:r>
            <a:r>
              <a:rPr lang="en-US" dirty="0"/>
              <a:t>, J., </a:t>
            </a:r>
            <a:r>
              <a:rPr lang="en-US" dirty="0" err="1"/>
              <a:t>Núñez</a:t>
            </a:r>
            <a:r>
              <a:rPr lang="en-US" dirty="0"/>
              <a:t>, J., &amp; Anaya, L. (2018). Comparative Study of Drainage and Antibiotics versus Drainage Only in the Management of Primary Subcutaneous Abscesses. </a:t>
            </a:r>
            <a:r>
              <a:rPr lang="en-US" i="1" dirty="0"/>
              <a:t>Surgical Infections</a:t>
            </a:r>
            <a:r>
              <a:rPr lang="en-US" dirty="0"/>
              <a:t>, </a:t>
            </a:r>
            <a:r>
              <a:rPr lang="en-US" i="1" dirty="0"/>
              <a:t>19</a:t>
            </a:r>
            <a:r>
              <a:rPr lang="en-US" dirty="0"/>
              <a:t>(3), 345–351. </a:t>
            </a:r>
            <a:r>
              <a:rPr lang="en-US" u="sng" dirty="0">
                <a:hlinkClick r:id="rId8"/>
              </a:rPr>
              <a:t>https://doi.org/10.1089/sur.2017.225</a:t>
            </a:r>
            <a:endParaRPr lang="fr-CA" u="sng" dirty="0"/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Wang, W., Chen, W., Liu, Y., </a:t>
            </a:r>
            <a:r>
              <a:rPr lang="en-US" dirty="0" err="1"/>
              <a:t>Siemieniuk</a:t>
            </a:r>
            <a:r>
              <a:rPr lang="en-US" dirty="0"/>
              <a:t>, R. A. C., Li, L., Martínez, J. P. D., </a:t>
            </a:r>
            <a:r>
              <a:rPr lang="en-US" dirty="0" err="1"/>
              <a:t>Guyatt</a:t>
            </a:r>
            <a:r>
              <a:rPr lang="en-US" dirty="0"/>
              <a:t>, G. H., &amp; Sun, X. (2018). Antibiotics for uncomplicated skin abscesses: systematic review and network meta-analysis. </a:t>
            </a:r>
            <a:r>
              <a:rPr lang="fr-CA" i="1" dirty="0"/>
              <a:t>BMJ Open</a:t>
            </a:r>
            <a:r>
              <a:rPr lang="fr-CA" dirty="0"/>
              <a:t>, </a:t>
            </a:r>
            <a:r>
              <a:rPr lang="fr-CA" i="1" dirty="0"/>
              <a:t>8</a:t>
            </a:r>
            <a:r>
              <a:rPr lang="fr-CA" dirty="0"/>
              <a:t>(2), e020991. </a:t>
            </a:r>
            <a:r>
              <a:rPr lang="fr-CA" u="sng" dirty="0">
                <a:hlinkClick r:id="rId9"/>
              </a:rPr>
              <a:t>https://doi.org/10.1136/bmjopen-2017-020991</a:t>
            </a:r>
            <a:endParaRPr lang="fr-CA" dirty="0"/>
          </a:p>
          <a:p>
            <a:pPr marL="457200" indent="-457200">
              <a:buFont typeface="+mj-lt"/>
              <a:buAutoNum type="arabicParenR"/>
            </a:pPr>
            <a:endParaRPr lang="fr-CA" dirty="0"/>
          </a:p>
          <a:p>
            <a:pPr marL="457200" lvl="0" indent="-457200">
              <a:buFont typeface="+mj-lt"/>
              <a:buAutoNum type="arabicParenR"/>
            </a:pPr>
            <a:endParaRPr lang="fr-CA" dirty="0"/>
          </a:p>
          <a:p>
            <a:pPr marL="457200" indent="-457200">
              <a:buFont typeface="Tw Cen MT" panose="020B0602020104020603" pitchFamily="34" charset="0"/>
              <a:buAutoNum type="arabicParenR"/>
            </a:pPr>
            <a:endParaRPr lang="fr-CA" dirty="0"/>
          </a:p>
          <a:p>
            <a:pPr marL="457200" lvl="0" indent="-457200">
              <a:buAutoNum type="arabicParenR"/>
            </a:pPr>
            <a:endParaRPr lang="fr-CA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6946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5E0CE8A-B373-428C-8818-499181F94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5C209E1-B060-004E-AAEB-22DD7B071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FFFF"/>
                </a:solidFill>
              </a:rPr>
              <a:t>Plan de la présentation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E4BEF855-2C3C-1CD2-212C-CC543218D1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1718701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38524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B7D039-A55B-2949-84B4-9324C8E9A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annexe</a:t>
            </a:r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270631C2-AF56-054F-8882-AE23D21CBB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395172"/>
              </p:ext>
            </p:extLst>
          </p:nvPr>
        </p:nvGraphicFramePr>
        <p:xfrm>
          <a:off x="782585" y="1682495"/>
          <a:ext cx="7361672" cy="4996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0836">
                  <a:extLst>
                    <a:ext uri="{9D8B030D-6E8A-4147-A177-3AD203B41FA5}">
                      <a16:colId xmlns:a16="http://schemas.microsoft.com/office/drawing/2014/main" val="1904809658"/>
                    </a:ext>
                  </a:extLst>
                </a:gridCol>
                <a:gridCol w="3680836">
                  <a:extLst>
                    <a:ext uri="{9D8B030D-6E8A-4147-A177-3AD203B41FA5}">
                      <a16:colId xmlns:a16="http://schemas.microsoft.com/office/drawing/2014/main" val="962334147"/>
                    </a:ext>
                  </a:extLst>
                </a:gridCol>
              </a:tblGrid>
              <a:tr h="45520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TABLEAU 1. Description de la recherche par sujet </a:t>
                      </a:r>
                      <a:endParaRPr kumimoji="0" lang="fr-FR" alt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endParaRPr lang="fr-F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204942"/>
                  </a:ext>
                </a:extLst>
              </a:tr>
              <a:tr h="22308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dirty="0">
                          <a:solidFill>
                            <a:schemeClr val="tx1"/>
                          </a:solidFill>
                          <a:effectLst/>
                        </a:rPr>
                        <a:t>Sujets (</a:t>
                      </a:r>
                      <a:r>
                        <a:rPr lang="fr-CA" sz="1200" dirty="0" err="1">
                          <a:solidFill>
                            <a:schemeClr val="tx1"/>
                          </a:solidFill>
                          <a:effectLst/>
                        </a:rPr>
                        <a:t>Mesh</a:t>
                      </a:r>
                      <a:r>
                        <a:rPr lang="fr-CA" sz="12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fr-C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Anti-mycobacterial </a:t>
                      </a:r>
                      <a:endParaRPr lang="fr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Antibiotic</a:t>
                      </a:r>
                      <a:endParaRPr lang="fr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Anti-biotic</a:t>
                      </a:r>
                      <a:endParaRPr lang="fr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Antibiotic Agent</a:t>
                      </a:r>
                      <a:endParaRPr lang="fr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fr-CA" sz="1200" dirty="0" err="1">
                          <a:solidFill>
                            <a:schemeClr val="tx1"/>
                          </a:solidFill>
                          <a:effectLst/>
                        </a:rPr>
                        <a:t>Antiinfective</a:t>
                      </a:r>
                      <a:r>
                        <a:rPr lang="fr-CA" sz="1200" dirty="0">
                          <a:solidFill>
                            <a:schemeClr val="tx1"/>
                          </a:solidFill>
                          <a:effectLst/>
                        </a:rPr>
                        <a:t> Agent</a:t>
                      </a:r>
                    </a:p>
                    <a:p>
                      <a:pPr algn="just"/>
                      <a:r>
                        <a:rPr lang="fr-CA" sz="1200" dirty="0">
                          <a:solidFill>
                            <a:schemeClr val="tx1"/>
                          </a:solidFill>
                          <a:effectLst/>
                        </a:rPr>
                        <a:t>Drainage</a:t>
                      </a:r>
                    </a:p>
                    <a:p>
                      <a:pPr algn="just"/>
                      <a:r>
                        <a:rPr lang="fr-CA" sz="1200" dirty="0">
                          <a:solidFill>
                            <a:schemeClr val="tx1"/>
                          </a:solidFill>
                          <a:effectLst/>
                        </a:rPr>
                        <a:t>Drain</a:t>
                      </a:r>
                    </a:p>
                    <a:p>
                      <a:pPr algn="just"/>
                      <a:r>
                        <a:rPr lang="fr-CA" sz="1200" dirty="0" err="1">
                          <a:solidFill>
                            <a:schemeClr val="tx1"/>
                          </a:solidFill>
                          <a:effectLst/>
                        </a:rPr>
                        <a:t>Drained</a:t>
                      </a:r>
                      <a:endParaRPr lang="fr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fr-CA" sz="1200" dirty="0" err="1">
                          <a:solidFill>
                            <a:schemeClr val="tx1"/>
                          </a:solidFill>
                          <a:effectLst/>
                        </a:rPr>
                        <a:t>Abscess</a:t>
                      </a:r>
                      <a:r>
                        <a:rPr lang="fr-CA" sz="1200" dirty="0">
                          <a:solidFill>
                            <a:schemeClr val="tx1"/>
                          </a:solidFill>
                          <a:effectLst/>
                        </a:rPr>
                        <a:t> Drainage</a:t>
                      </a:r>
                    </a:p>
                    <a:p>
                      <a:pPr algn="just"/>
                      <a:r>
                        <a:rPr lang="fr-CA" sz="1200" dirty="0">
                          <a:solidFill>
                            <a:schemeClr val="tx1"/>
                          </a:solidFill>
                          <a:effectLst/>
                        </a:rPr>
                        <a:t>Skin </a:t>
                      </a:r>
                      <a:r>
                        <a:rPr lang="fr-CA" sz="1200" dirty="0" err="1">
                          <a:solidFill>
                            <a:schemeClr val="tx1"/>
                          </a:solidFill>
                          <a:effectLst/>
                        </a:rPr>
                        <a:t>diseases</a:t>
                      </a:r>
                      <a:endParaRPr lang="fr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fr-CA" sz="1200" dirty="0">
                          <a:solidFill>
                            <a:schemeClr val="tx1"/>
                          </a:solidFill>
                          <a:effectLst/>
                        </a:rPr>
                        <a:t>Skin infection</a:t>
                      </a:r>
                    </a:p>
                    <a:p>
                      <a:pPr algn="just"/>
                      <a:r>
                        <a:rPr lang="fr-CA" sz="1200" dirty="0" err="1">
                          <a:solidFill>
                            <a:schemeClr val="tx1"/>
                          </a:solidFill>
                          <a:effectLst/>
                        </a:rPr>
                        <a:t>Cellulitis</a:t>
                      </a:r>
                      <a:endParaRPr lang="fr-CA" sz="1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089343"/>
                  </a:ext>
                </a:extLst>
              </a:tr>
              <a:tr h="22536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dirty="0">
                          <a:solidFill>
                            <a:schemeClr val="tx1"/>
                          </a:solidFill>
                          <a:effectLst/>
                        </a:rPr>
                        <a:t>Vocabulaire libre</a:t>
                      </a:r>
                      <a:endParaRPr lang="fr-C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Abscess*</a:t>
                      </a:r>
                      <a:endParaRPr lang="fr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Anti-</a:t>
                      </a:r>
                      <a:r>
                        <a:rPr lang="en-CA" sz="1200" dirty="0" err="1">
                          <a:solidFill>
                            <a:schemeClr val="tx1"/>
                          </a:solidFill>
                          <a:effectLst/>
                        </a:rPr>
                        <a:t>bact</a:t>
                      </a:r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fr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en-CA" sz="1200" dirty="0" err="1">
                          <a:solidFill>
                            <a:schemeClr val="tx1"/>
                          </a:solidFill>
                          <a:effectLst/>
                        </a:rPr>
                        <a:t>Antibact</a:t>
                      </a:r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fr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Anti-</a:t>
                      </a:r>
                      <a:r>
                        <a:rPr lang="en-CA" sz="1200" dirty="0" err="1">
                          <a:solidFill>
                            <a:schemeClr val="tx1"/>
                          </a:solidFill>
                          <a:effectLst/>
                        </a:rPr>
                        <a:t>mycobact</a:t>
                      </a:r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fr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en-CA" sz="1200" dirty="0" err="1">
                          <a:solidFill>
                            <a:schemeClr val="tx1"/>
                          </a:solidFill>
                          <a:effectLst/>
                        </a:rPr>
                        <a:t>Antimycobact</a:t>
                      </a:r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fr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Antibiotic*</a:t>
                      </a:r>
                      <a:endParaRPr lang="fr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Anti-biotic*</a:t>
                      </a:r>
                      <a:endParaRPr lang="fr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Drain*</a:t>
                      </a:r>
                      <a:b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Skin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diseas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fr-C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fr-CA" sz="1200" dirty="0">
                          <a:solidFill>
                            <a:schemeClr val="tx1"/>
                          </a:solidFill>
                          <a:effectLst/>
                        </a:rPr>
                        <a:t>Skin infection*</a:t>
                      </a:r>
                    </a:p>
                    <a:p>
                      <a:pPr algn="just"/>
                      <a:r>
                        <a:rPr lang="fr-CA" sz="1200" dirty="0" err="1">
                          <a:solidFill>
                            <a:schemeClr val="tx1"/>
                          </a:solidFill>
                          <a:effectLst/>
                        </a:rPr>
                        <a:t>Cellulit</a:t>
                      </a:r>
                      <a:r>
                        <a:rPr lang="fr-CA" sz="120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8358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3229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6A94D0-2BF4-453C-8034-7742BE4966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A115BBF-8011-4E68-A9C9-48D0792E72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B64F47E8-C2CA-43A6-9404-03BADA34D7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F01D43C-86DB-4B5D-A163-81BC942012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5" y="620720"/>
            <a:ext cx="4193173" cy="5571069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0" ty="0" sx="65000" sy="65000" flip="none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6A995F0-906C-4573-A739-16EED217D8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9343" y="620720"/>
            <a:ext cx="6442480" cy="55931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D3F7C07-0836-054D-8069-3B9BBD53E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0120" y="1105351"/>
            <a:ext cx="5477071" cy="30239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spc="200" dirty="0" err="1">
                <a:solidFill>
                  <a:schemeClr val="bg1"/>
                </a:solidFill>
              </a:rPr>
              <a:t>Déclaration</a:t>
            </a:r>
            <a:r>
              <a:rPr lang="en-US" sz="4400" spc="200" dirty="0">
                <a:solidFill>
                  <a:schemeClr val="bg1"/>
                </a:solidFill>
              </a:rPr>
              <a:t> de CONFLITs D’INTÉRÊTs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A22055-DD78-094F-AFBA-26C7BE9A8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0120" y="4297556"/>
            <a:ext cx="5477071" cy="143169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>
                <a:solidFill>
                  <a:schemeClr val="bg1"/>
                </a:solidFill>
              </a:rPr>
              <a:t>Je n’ai aucun conflit d’intérêt relativement à cette présentation.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3F5F06D-7250-43A5-9B61-0B7F1FD7E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09960" y="4214336"/>
            <a:ext cx="512064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461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B45AD1-C044-3946-A938-C5A376F93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objectifs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85B1317F-3027-6579-F6C8-E5C98954CFC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24127" y="1789043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8533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BC471EA8-39FB-4BEB-8C73-631D60793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883F767-A832-2E4E-B9EE-5F40192C3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039" y="640080"/>
            <a:ext cx="3429855" cy="5613236"/>
          </a:xfrm>
        </p:spPr>
        <p:txBody>
          <a:bodyPr anchor="ctr">
            <a:normAutofit/>
          </a:bodyPr>
          <a:lstStyle/>
          <a:p>
            <a:r>
              <a:rPr lang="fr-FR">
                <a:solidFill>
                  <a:srgbClr val="FFFFFF"/>
                </a:solidFill>
              </a:rPr>
              <a:t>Mise en contexte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DF54C1-54AC-3941-80B9-8E45D42BC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3720" y="1237488"/>
            <a:ext cx="7446360" cy="53218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dirty="0"/>
              <a:t>Abcès cutané superficiel non-compliqué </a:t>
            </a:r>
            <a:r>
              <a:rPr lang="fr-FR" dirty="0">
                <a:sym typeface="Wingdings" pitchFamily="2" charset="2"/>
              </a:rPr>
              <a:t> pathologie fréquemment encourue à l’urgence &amp; au SRDV</a:t>
            </a:r>
          </a:p>
          <a:p>
            <a:pPr>
              <a:buFont typeface="Wingdings" pitchFamily="2" charset="2"/>
              <a:buChar char="Ø"/>
            </a:pPr>
            <a:endParaRPr lang="fr-FR" dirty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fr-FR" dirty="0">
                <a:sym typeface="Wingdings" pitchFamily="2" charset="2"/>
              </a:rPr>
              <a:t>« Choisir avec soin Canada 2021 »  </a:t>
            </a:r>
            <a:r>
              <a:rPr lang="fr-FR" b="1" dirty="0">
                <a:sym typeface="Wingdings" pitchFamily="2" charset="2"/>
              </a:rPr>
              <a:t>Pas</a:t>
            </a:r>
            <a:r>
              <a:rPr lang="fr-FR" dirty="0">
                <a:sym typeface="Wingdings" pitchFamily="2" charset="2"/>
              </a:rPr>
              <a:t> </a:t>
            </a:r>
            <a:r>
              <a:rPr lang="fr-FR" b="1" dirty="0">
                <a:sym typeface="Wingdings" pitchFamily="2" charset="2"/>
              </a:rPr>
              <a:t>d’antibiothérapie</a:t>
            </a:r>
            <a:r>
              <a:rPr lang="fr-FR" dirty="0">
                <a:sym typeface="Wingdings" pitchFamily="2" charset="2"/>
              </a:rPr>
              <a:t> conjointement au drainage d’abcès non-compliqué </a:t>
            </a:r>
            <a:r>
              <a:rPr lang="fr-CA" dirty="0"/>
              <a:t>(1) </a:t>
            </a:r>
          </a:p>
          <a:p>
            <a:pPr>
              <a:buFont typeface="Wingdings" pitchFamily="2" charset="2"/>
              <a:buChar char="Ø"/>
            </a:pPr>
            <a:endParaRPr lang="fr-FR" dirty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endParaRPr lang="fr-FR" dirty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endParaRPr lang="fr-FR" dirty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fr-CA" dirty="0"/>
              <a:t>Cette pratique demeure toute autre sur le terrain et semble varier grandement entre les cliniciens. </a:t>
            </a:r>
            <a:endParaRPr lang="fr-FR" dirty="0"/>
          </a:p>
        </p:txBody>
      </p:sp>
      <p:pic>
        <p:nvPicPr>
          <p:cNvPr id="5122" name="Picture 2" descr="Accueil - Choosing Wisely Canada">
            <a:extLst>
              <a:ext uri="{FF2B5EF4-FFF2-40B4-BE49-F238E27FC236}">
                <a16:creationId xmlns:a16="http://schemas.microsoft.com/office/drawing/2014/main" id="{C393F38D-914D-AD45-8436-B3EC258893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1903" y="3220163"/>
            <a:ext cx="2313879" cy="1007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933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72220A-7B58-084A-ADDE-2DB80264C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Mise en contexte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F06B60-FD58-8A45-8708-381529CD8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832" y="1725930"/>
            <a:ext cx="11072787" cy="4966417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fr-CA" dirty="0"/>
              <a:t>La prévalence </a:t>
            </a:r>
            <a:r>
              <a:rPr lang="fr-CA" b="1" dirty="0">
                <a:solidFill>
                  <a:schemeClr val="accent2"/>
                </a:solidFill>
              </a:rPr>
              <a:t>d’infections à SARM communautaire </a:t>
            </a:r>
            <a:r>
              <a:rPr lang="fr-CA" dirty="0"/>
              <a:t>a augmenté de 400% de 2004 à 2005, passant de 0,21 à 0,79 cas/1000 hospitalisations, taux demeuré stable ad 2014. (2)</a:t>
            </a:r>
          </a:p>
          <a:p>
            <a:pPr marL="0" indent="0">
              <a:buNone/>
            </a:pPr>
            <a:endParaRPr lang="fr-CA" dirty="0"/>
          </a:p>
          <a:p>
            <a:pPr>
              <a:buFont typeface="Wingdings" pitchFamily="2" charset="2"/>
              <a:buChar char="Ø"/>
            </a:pPr>
            <a:r>
              <a:rPr lang="fr-CA" b="1" dirty="0"/>
              <a:t>Trois guides cliniques </a:t>
            </a:r>
            <a:r>
              <a:rPr lang="fr-CA" dirty="0"/>
              <a:t>abordant le traitement d’abcès non-compliqué à SARM  (« </a:t>
            </a:r>
            <a:r>
              <a:rPr lang="fr-CA" i="1" dirty="0" err="1"/>
              <a:t>Infectious</a:t>
            </a:r>
            <a:r>
              <a:rPr lang="fr-CA" i="1" dirty="0"/>
              <a:t> </a:t>
            </a:r>
            <a:r>
              <a:rPr lang="fr-CA" i="1" dirty="0" err="1"/>
              <a:t>Diseases</a:t>
            </a:r>
            <a:r>
              <a:rPr lang="fr-CA" i="1" dirty="0"/>
              <a:t> Society of </a:t>
            </a:r>
            <a:r>
              <a:rPr lang="fr-CA" i="1" dirty="0" err="1"/>
              <a:t>America</a:t>
            </a:r>
            <a:r>
              <a:rPr lang="fr-CA" i="1" dirty="0"/>
              <a:t> </a:t>
            </a:r>
            <a:r>
              <a:rPr lang="fr-CA" dirty="0"/>
              <a:t>», « </a:t>
            </a:r>
            <a:r>
              <a:rPr lang="fr-CA" i="1" dirty="0" err="1"/>
              <a:t>Evidence-Based</a:t>
            </a:r>
            <a:r>
              <a:rPr lang="fr-CA" i="1" dirty="0"/>
              <a:t> </a:t>
            </a:r>
            <a:r>
              <a:rPr lang="fr-CA" i="1" dirty="0" err="1"/>
              <a:t>Medicine</a:t>
            </a:r>
            <a:r>
              <a:rPr lang="fr-CA" dirty="0"/>
              <a:t> » et « </a:t>
            </a:r>
            <a:r>
              <a:rPr lang="fr-CA" i="1" dirty="0" err="1"/>
              <a:t>Nederlands</a:t>
            </a:r>
            <a:r>
              <a:rPr lang="fr-CA" i="1" dirty="0"/>
              <a:t> </a:t>
            </a:r>
            <a:r>
              <a:rPr lang="fr-CA" i="1" dirty="0" err="1"/>
              <a:t>Huisartsen</a:t>
            </a:r>
            <a:r>
              <a:rPr lang="fr-CA" i="1" dirty="0"/>
              <a:t> </a:t>
            </a:r>
            <a:r>
              <a:rPr lang="fr-CA" i="1" dirty="0" err="1"/>
              <a:t>Genootschap</a:t>
            </a:r>
            <a:r>
              <a:rPr lang="fr-CA" dirty="0"/>
              <a:t> ») et </a:t>
            </a:r>
            <a:r>
              <a:rPr lang="fr-CA" b="1" dirty="0"/>
              <a:t>plusieurs études de petites tailles</a:t>
            </a:r>
            <a:r>
              <a:rPr lang="fr-CA" dirty="0"/>
              <a:t> </a:t>
            </a:r>
            <a:r>
              <a:rPr lang="fr-CA" dirty="0">
                <a:sym typeface="Wingdings" pitchFamily="2" charset="2"/>
              </a:rPr>
              <a:t>p</a:t>
            </a:r>
            <a:r>
              <a:rPr lang="fr-CA" dirty="0"/>
              <a:t>réconisent le </a:t>
            </a:r>
            <a:r>
              <a:rPr lang="fr-CA" b="1" dirty="0">
                <a:solidFill>
                  <a:schemeClr val="accent2"/>
                </a:solidFill>
              </a:rPr>
              <a:t>drainage d’abcès seul. </a:t>
            </a:r>
            <a:r>
              <a:rPr lang="fr-CA" dirty="0"/>
              <a:t>(3, 4, 5, 6, 7, 8) </a:t>
            </a:r>
          </a:p>
          <a:p>
            <a:pPr>
              <a:buFont typeface="Wingdings" pitchFamily="2" charset="2"/>
              <a:buChar char="Ø"/>
            </a:pPr>
            <a:endParaRPr lang="fr-CA" dirty="0"/>
          </a:p>
          <a:p>
            <a:pPr>
              <a:buFont typeface="Wingdings" pitchFamily="2" charset="2"/>
              <a:buChar char="Ø"/>
            </a:pPr>
            <a:r>
              <a:rPr lang="fr-CA" dirty="0"/>
              <a:t>Deux études plus récentes ont plutôt démontré un </a:t>
            </a:r>
            <a:r>
              <a:rPr lang="fr-CA" b="1" dirty="0">
                <a:solidFill>
                  <a:schemeClr val="accent2"/>
                </a:solidFill>
              </a:rPr>
              <a:t>taux de guérison accru avec l’usage d’antibiotique. </a:t>
            </a:r>
            <a:r>
              <a:rPr lang="fr-CA" dirty="0"/>
              <a:t>(9, 10)</a:t>
            </a:r>
          </a:p>
          <a:p>
            <a:pPr>
              <a:buFont typeface="Wingdings" pitchFamily="2" charset="2"/>
              <a:buChar char="Ø"/>
            </a:pPr>
            <a:endParaRPr lang="fr-CA" dirty="0"/>
          </a:p>
          <a:p>
            <a:pPr>
              <a:buFont typeface="Wingdings" pitchFamily="2" charset="2"/>
              <a:buChar char="Ø"/>
            </a:pPr>
            <a:r>
              <a:rPr lang="fr-CA" b="1" dirty="0"/>
              <a:t>L’antibiothérapie n’est pas sans conséquence!</a:t>
            </a:r>
          </a:p>
          <a:p>
            <a:pPr lvl="2">
              <a:buFont typeface="Wingdings" pitchFamily="2" charset="2"/>
              <a:buChar char="Ø"/>
            </a:pPr>
            <a:r>
              <a:rPr lang="fr-CA" sz="2000" dirty="0"/>
              <a:t>Risques d’ES GI, réaction allergique, infection opportuniste à Candida et surtout </a:t>
            </a:r>
            <a:r>
              <a:rPr lang="fr-CA" sz="2000" dirty="0" err="1"/>
              <a:t>antibiorésistance</a:t>
            </a:r>
            <a:r>
              <a:rPr lang="fr-CA" sz="2000" dirty="0"/>
              <a:t> (11)</a:t>
            </a:r>
          </a:p>
        </p:txBody>
      </p:sp>
    </p:spTree>
    <p:extLst>
      <p:ext uri="{BB962C8B-B14F-4D97-AF65-F5344CB8AC3E}">
        <p14:creationId xmlns:p14="http://schemas.microsoft.com/office/powerpoint/2010/main" val="2667647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95C26E-BB00-D845-B6D8-6BC481075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clinique</a:t>
            </a:r>
          </a:p>
        </p:txBody>
      </p:sp>
      <p:graphicFrame>
        <p:nvGraphicFramePr>
          <p:cNvPr id="9" name="Tableau 9">
            <a:extLst>
              <a:ext uri="{FF2B5EF4-FFF2-40B4-BE49-F238E27FC236}">
                <a16:creationId xmlns:a16="http://schemas.microsoft.com/office/drawing/2014/main" id="{EBB93BDF-E1FF-F44A-8CA7-057C54E1CF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9027"/>
              </p:ext>
            </p:extLst>
          </p:nvPr>
        </p:nvGraphicFramePr>
        <p:xfrm>
          <a:off x="786294" y="2256918"/>
          <a:ext cx="10968383" cy="4155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916">
                  <a:extLst>
                    <a:ext uri="{9D8B030D-6E8A-4147-A177-3AD203B41FA5}">
                      <a16:colId xmlns:a16="http://schemas.microsoft.com/office/drawing/2014/main" val="910330701"/>
                    </a:ext>
                  </a:extLst>
                </a:gridCol>
                <a:gridCol w="9883467">
                  <a:extLst>
                    <a:ext uri="{9D8B030D-6E8A-4147-A177-3AD203B41FA5}">
                      <a16:colId xmlns:a16="http://schemas.microsoft.com/office/drawing/2014/main" val="3036152225"/>
                    </a:ext>
                  </a:extLst>
                </a:gridCol>
              </a:tblGrid>
              <a:tr h="159554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u="sng" dirty="0"/>
                        <a:t>QUESTION CLINIQUE</a:t>
                      </a:r>
                      <a:r>
                        <a:rPr lang="fr-FR" sz="2400" dirty="0"/>
                        <a:t>:</a:t>
                      </a:r>
                      <a:r>
                        <a:rPr lang="fr-FR" sz="2400" b="0" dirty="0"/>
                        <a:t> </a:t>
                      </a:r>
                      <a:r>
                        <a:rPr lang="fr-CA" sz="2400" b="0" dirty="0">
                          <a:effectLst/>
                          <a:ea typeface="Times New Roman" panose="02020603050405020304" pitchFamily="18" charset="0"/>
                        </a:rPr>
                        <a:t>Pour les patients présentant un abcès cutané non-compliqué nécessitant un traitement médical, est-ce que le drainage d’abcès conjointement à une antibiothérapie est supérieur au drainage d’abcès seul ?</a:t>
                      </a:r>
                    </a:p>
                    <a:p>
                      <a:r>
                        <a:rPr lang="fr-FR" dirty="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211403"/>
                  </a:ext>
                </a:extLst>
              </a:tr>
              <a:tr h="497756">
                <a:tc>
                  <a:txBody>
                    <a:bodyPr/>
                    <a:lstStyle/>
                    <a:p>
                      <a:r>
                        <a:rPr lang="fr-FR" sz="3600" b="1" dirty="0">
                          <a:solidFill>
                            <a:schemeClr val="accent2"/>
                          </a:solidFill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Adultes et enfants avec un diagnostic d’abcès cutané non-compliqué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005288"/>
                  </a:ext>
                </a:extLst>
              </a:tr>
              <a:tr h="513327">
                <a:tc>
                  <a:txBody>
                    <a:bodyPr/>
                    <a:lstStyle/>
                    <a:p>
                      <a:r>
                        <a:rPr lang="fr-FR" sz="3600" b="1" dirty="0">
                          <a:solidFill>
                            <a:schemeClr val="accent2"/>
                          </a:solidFill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Drainage d’abcès cutané non-compliqué &amp; administration d’une antibiothérapie conjointement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266311"/>
                  </a:ext>
                </a:extLst>
              </a:tr>
              <a:tr h="497756">
                <a:tc>
                  <a:txBody>
                    <a:bodyPr/>
                    <a:lstStyle/>
                    <a:p>
                      <a:r>
                        <a:rPr lang="fr-FR" sz="3600" b="1" dirty="0">
                          <a:solidFill>
                            <a:schemeClr val="accent2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Drainage d’abcès cutané non-compliqué seul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089647"/>
                  </a:ext>
                </a:extLst>
              </a:tr>
              <a:tr h="497756">
                <a:tc>
                  <a:txBody>
                    <a:bodyPr/>
                    <a:lstStyle/>
                    <a:p>
                      <a:r>
                        <a:rPr lang="fr-FR" sz="3600" b="1" dirty="0">
                          <a:solidFill>
                            <a:schemeClr val="accent2"/>
                          </a:solidFill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Risques et bénéfices de l’antibiothérapie conjointe au drainage d’abcès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649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2619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E06F81-7C82-E141-A52A-D3968CC03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fr-FR" dirty="0"/>
              <a:t>méthodologie</a:t>
            </a:r>
          </a:p>
        </p:txBody>
      </p:sp>
      <p:pic>
        <p:nvPicPr>
          <p:cNvPr id="6146" name="Picture 2" descr="Clip Art et Illustrations de Commercial. 6 992 919 dessins et illustrations  libres de droits de Commercial disponibles pour la recherche parmi des  milliers de designers de graphiques clipart EPS vecteurs.">
            <a:extLst>
              <a:ext uri="{FF2B5EF4-FFF2-40B4-BE49-F238E27FC236}">
                <a16:creationId xmlns:a16="http://schemas.microsoft.com/office/drawing/2014/main" id="{1EB0163B-86AC-514F-AB54-6643A17639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2" r="8267" b="2783"/>
          <a:stretch/>
        </p:blipFill>
        <p:spPr bwMode="auto">
          <a:xfrm>
            <a:off x="1024128" y="2386052"/>
            <a:ext cx="2439162" cy="2911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539C7D-6507-B345-93CA-FE8A05607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7541" y="1922755"/>
            <a:ext cx="6771979" cy="4419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u="sng" dirty="0"/>
              <a:t>Stratégies de recherche</a:t>
            </a:r>
            <a:r>
              <a:rPr lang="fr-FR" sz="2400" dirty="0"/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fr-FR" sz="2000" dirty="0"/>
              <a:t>4 bases de données: MEDLINE-</a:t>
            </a:r>
            <a:r>
              <a:rPr lang="fr-FR" sz="2000" dirty="0" err="1"/>
              <a:t>Ovid</a:t>
            </a:r>
            <a:r>
              <a:rPr lang="fr-FR" sz="2000" dirty="0"/>
              <a:t>, Embase, Cochrane &amp; Google </a:t>
            </a:r>
            <a:r>
              <a:rPr lang="fr-FR" sz="2000" dirty="0" err="1"/>
              <a:t>Scholar</a:t>
            </a:r>
            <a:endParaRPr lang="fr-FR" sz="2000" dirty="0"/>
          </a:p>
          <a:p>
            <a:pPr lvl="1">
              <a:buFont typeface="Wingdings" pitchFamily="2" charset="2"/>
              <a:buChar char="Ø"/>
            </a:pPr>
            <a:r>
              <a:rPr lang="fr-FR" sz="2000" dirty="0"/>
              <a:t>Usage de </a:t>
            </a:r>
            <a:r>
              <a:rPr lang="fr-FR" sz="2000" dirty="0" err="1"/>
              <a:t>Mesh</a:t>
            </a:r>
            <a:r>
              <a:rPr lang="fr-FR" sz="2000" dirty="0"/>
              <a:t> &amp; vocabulaire libre (</a:t>
            </a:r>
            <a:r>
              <a:rPr lang="fr-FR" sz="2000" dirty="0" err="1"/>
              <a:t>cf</a:t>
            </a:r>
            <a:r>
              <a:rPr lang="fr-FR" sz="2000" dirty="0"/>
              <a:t> annexe 1)</a:t>
            </a:r>
          </a:p>
          <a:p>
            <a:pPr lvl="1">
              <a:buFont typeface="Wingdings" pitchFamily="2" charset="2"/>
              <a:buChar char="Ø"/>
            </a:pPr>
            <a:r>
              <a:rPr lang="fr-FR" sz="2000" dirty="0"/>
              <a:t>Opérateurs </a:t>
            </a:r>
            <a:r>
              <a:rPr lang="fr-FR" sz="2000" dirty="0" err="1"/>
              <a:t>bouléens</a:t>
            </a:r>
            <a:endParaRPr lang="fr-FR" sz="2000" dirty="0"/>
          </a:p>
          <a:p>
            <a:pPr lvl="1">
              <a:buFont typeface="Wingdings" pitchFamily="2" charset="2"/>
              <a:buChar char="Ø"/>
            </a:pPr>
            <a:r>
              <a:rPr lang="fr-FR" sz="2000" dirty="0"/>
              <a:t>Effet boule de neige</a:t>
            </a:r>
          </a:p>
          <a:p>
            <a:pPr lvl="1">
              <a:buFont typeface="Wingdings" pitchFamily="2" charset="2"/>
              <a:buChar char="Ø"/>
            </a:pPr>
            <a:r>
              <a:rPr lang="fr-FR" sz="2000" dirty="0"/>
              <a:t>Articles datant de 2018 et plus (méta-analyse par Wang et al. en 2018 retenue pour analyse)</a:t>
            </a:r>
          </a:p>
          <a:p>
            <a:pPr lvl="1">
              <a:buFont typeface="Wingdings" pitchFamily="2" charset="2"/>
              <a:buChar char="Ø"/>
            </a:pPr>
            <a:r>
              <a:rPr lang="fr-FR" sz="2000" dirty="0"/>
              <a:t>Exclusion littérature grise, </a:t>
            </a:r>
            <a:r>
              <a:rPr lang="fr-CA" sz="2000" dirty="0"/>
              <a:t>des rapports de cas, des guides de pratique et des critiques d’articles  </a:t>
            </a:r>
          </a:p>
          <a:p>
            <a:pPr lvl="1">
              <a:buFont typeface="Wingdings" pitchFamily="2" charset="2"/>
              <a:buChar char="Ø"/>
            </a:pPr>
            <a:endParaRPr lang="fr-FR" sz="2000" dirty="0"/>
          </a:p>
          <a:p>
            <a:pPr lvl="1">
              <a:buFont typeface="Wingdings" pitchFamily="2" charset="2"/>
              <a:buChar char="Ø"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564370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A2524A-2592-634D-AB62-43263FE66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méthodologie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A08CE67-5871-724A-AB44-6B90520817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5910" y="591842"/>
            <a:ext cx="7113812" cy="6049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01B25966-1378-3E4F-87A4-5E5DB64CA491}"/>
              </a:ext>
            </a:extLst>
          </p:cNvPr>
          <p:cNvSpPr txBox="1"/>
          <p:nvPr/>
        </p:nvSpPr>
        <p:spPr>
          <a:xfrm>
            <a:off x="1024128" y="3823252"/>
            <a:ext cx="2610679" cy="258532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Critères d’exclusion</a:t>
            </a:r>
            <a:r>
              <a:rPr lang="fr-FR" dirty="0"/>
              <a:t>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Abcès compliqué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Population avec nombreuses comorbidités dont immunosuppression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Comparaison des techniques de drainage d’abcès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D7A418B-1207-6D46-B496-422A80B0F22B}"/>
              </a:ext>
            </a:extLst>
          </p:cNvPr>
          <p:cNvSpPr txBox="1"/>
          <p:nvPr/>
        </p:nvSpPr>
        <p:spPr>
          <a:xfrm>
            <a:off x="1024128" y="2084832"/>
            <a:ext cx="2610679" cy="120032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Critères d’inclusion</a:t>
            </a:r>
            <a:r>
              <a:rPr lang="fr-FR" dirty="0"/>
              <a:t>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Adultes et enfants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Abcès cutané non-compliqué</a:t>
            </a:r>
          </a:p>
        </p:txBody>
      </p:sp>
    </p:spTree>
    <p:extLst>
      <p:ext uri="{BB962C8B-B14F-4D97-AF65-F5344CB8AC3E}">
        <p14:creationId xmlns:p14="http://schemas.microsoft.com/office/powerpoint/2010/main" val="1086938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e">
  <a:themeElements>
    <a:clrScheme name="Bleu vert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Inté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{E9DFCA77-465B-CE40-8DC4-CAD338BE21A5}tf10001061_mac</Template>
  <TotalTime>8401</TotalTime>
  <Words>2439</Words>
  <Application>Microsoft Macintosh PowerPoint</Application>
  <PresentationFormat>Grand écran</PresentationFormat>
  <Paragraphs>338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8" baseType="lpstr">
      <vt:lpstr>Arial</vt:lpstr>
      <vt:lpstr>Courier New</vt:lpstr>
      <vt:lpstr>Times New Roman</vt:lpstr>
      <vt:lpstr>Tw Cen MT</vt:lpstr>
      <vt:lpstr>Tw Cen MT Condensed</vt:lpstr>
      <vt:lpstr>Wingdings</vt:lpstr>
      <vt:lpstr>Wingdings 3</vt:lpstr>
      <vt:lpstr>Intégrale</vt:lpstr>
      <vt:lpstr>Drainage d’abcès cutané non-compliqué, et les antibiotiques dans tout ça ?  Une revue brève de la littérature </vt:lpstr>
      <vt:lpstr>Plan de la présentation</vt:lpstr>
      <vt:lpstr>Déclaration de CONFLITs D’INTÉRÊTs</vt:lpstr>
      <vt:lpstr>objectifs</vt:lpstr>
      <vt:lpstr>Mise en contexte</vt:lpstr>
      <vt:lpstr>Mise en contexte</vt:lpstr>
      <vt:lpstr>Question clinique</vt:lpstr>
      <vt:lpstr>méthodologie</vt:lpstr>
      <vt:lpstr>méthodologie</vt:lpstr>
      <vt:lpstr>3 articles retenus</vt:lpstr>
      <vt:lpstr>Résultats</vt:lpstr>
      <vt:lpstr>Présentation PowerPoint</vt:lpstr>
      <vt:lpstr>discussion</vt:lpstr>
      <vt:lpstr>discussion</vt:lpstr>
      <vt:lpstr>Conclusion</vt:lpstr>
      <vt:lpstr>Opinion personnelle</vt:lpstr>
      <vt:lpstr>Réflexion personnelle</vt:lpstr>
      <vt:lpstr>remerciements</vt:lpstr>
      <vt:lpstr>références</vt:lpstr>
      <vt:lpstr>annexe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Drainage d’abcès cutané non-compliqué, et les antibiotiques dans tout ça ?  Une revue de la littérature </dc:title>
  <dc:creator>Mila Beauvais</dc:creator>
  <cp:lastModifiedBy>Mila Beauvais</cp:lastModifiedBy>
  <cp:revision>46</cp:revision>
  <dcterms:created xsi:type="dcterms:W3CDTF">2022-05-08T21:10:25Z</dcterms:created>
  <dcterms:modified xsi:type="dcterms:W3CDTF">2022-05-15T18:06:05Z</dcterms:modified>
</cp:coreProperties>
</file>