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harts/chart1.xml" ContentType="application/vnd.openxmlformats-officedocument.drawingml.chart+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omments/comment6.xml" ContentType="application/vnd.openxmlformats-officedocument.presentationml.comments+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5"/>
  </p:notesMasterIdLst>
  <p:sldIdLst>
    <p:sldId id="256" r:id="rId2"/>
    <p:sldId id="257" r:id="rId3"/>
    <p:sldId id="286" r:id="rId4"/>
    <p:sldId id="258" r:id="rId5"/>
    <p:sldId id="261" r:id="rId6"/>
    <p:sldId id="260" r:id="rId7"/>
    <p:sldId id="263" r:id="rId8"/>
    <p:sldId id="289" r:id="rId9"/>
    <p:sldId id="262" r:id="rId10"/>
    <p:sldId id="264" r:id="rId11"/>
    <p:sldId id="265" r:id="rId12"/>
    <p:sldId id="281" r:id="rId13"/>
    <p:sldId id="266" r:id="rId14"/>
    <p:sldId id="269" r:id="rId15"/>
    <p:sldId id="268" r:id="rId16"/>
    <p:sldId id="270" r:id="rId17"/>
    <p:sldId id="271" r:id="rId18"/>
    <p:sldId id="272" r:id="rId19"/>
    <p:sldId id="273" r:id="rId20"/>
    <p:sldId id="274" r:id="rId21"/>
    <p:sldId id="275" r:id="rId22"/>
    <p:sldId id="276" r:id="rId23"/>
    <p:sldId id="277" r:id="rId24"/>
    <p:sldId id="280" r:id="rId25"/>
    <p:sldId id="278" r:id="rId26"/>
    <p:sldId id="282" r:id="rId27"/>
    <p:sldId id="283" r:id="rId28"/>
    <p:sldId id="284" r:id="rId29"/>
    <p:sldId id="279" r:id="rId30"/>
    <p:sldId id="287" r:id="rId31"/>
    <p:sldId id="259" r:id="rId32"/>
    <p:sldId id="288"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Thérèse Lussier" initials="MTL" lastIdx="9" clrIdx="0"/>
  <p:cmAuthor id="1" name="Min Zhang" initials="MZ"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79135" autoAdjust="0"/>
  </p:normalViewPr>
  <p:slideViewPr>
    <p:cSldViewPr snapToGrid="0" snapToObjects="1">
      <p:cViewPr varScale="1">
        <p:scale>
          <a:sx n="69" d="100"/>
          <a:sy n="69" d="100"/>
        </p:scale>
        <p:origin x="19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Visite DS + DSP</c:v>
                </c:pt>
                <c:pt idx="1">
                  <c:v>Visite DS sans DSP</c:v>
                </c:pt>
                <c:pt idx="2">
                  <c:v>Pas visite DS</c:v>
                </c:pt>
              </c:strCache>
            </c:strRef>
          </c:cat>
          <c:val>
            <c:numRef>
              <c:f>Sheet1!$B$2:$B$4</c:f>
              <c:numCache>
                <c:formatCode>0.0%</c:formatCode>
                <c:ptCount val="3"/>
                <c:pt idx="0">
                  <c:v>0.16700000000000001</c:v>
                </c:pt>
                <c:pt idx="1">
                  <c:v>0.35499999999999998</c:v>
                </c:pt>
                <c:pt idx="2">
                  <c:v>0.47799999999999998</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Feuil1!$D$1</c:f>
              <c:strCache>
                <c:ptCount val="1"/>
                <c:pt idx="0">
                  <c:v>Pas entendu parler de DS</c:v>
                </c:pt>
              </c:strCache>
            </c:strRef>
          </c:tx>
          <c:spPr>
            <a:solidFill>
              <a:schemeClr val="tx1"/>
            </a:solidFill>
            <a:ln>
              <a:solidFill>
                <a:schemeClr val="tx1"/>
              </a:solidFill>
            </a:ln>
            <a:effectLst/>
          </c:spPr>
          <c:invertIfNegative val="0"/>
          <c:cat>
            <c:strRef>
              <c:f>Feuil1!$A$2:$A$9</c:f>
              <c:strCache>
                <c:ptCount val="8"/>
                <c:pt idx="0">
                  <c:v>Affiche ou vidéo dans la salle d'attente</c:v>
                </c:pt>
                <c:pt idx="1">
                  <c:v>Dépliant remis par la secrétaire de l'accueil</c:v>
                </c:pt>
                <c:pt idx="2">
                  <c:v>Bénévole dans la salle d'attente</c:v>
                </c:pt>
                <c:pt idx="3">
                  <c:v>Appel téléphonique avant le rendez-vous</c:v>
                </c:pt>
                <c:pt idx="4">
                  <c:v>Secrétaire de l'accueil</c:v>
                </c:pt>
                <c:pt idx="5">
                  <c:v>Courriel de confirmation du rendez-vous</c:v>
                </c:pt>
                <c:pt idx="6">
                  <c:v>Infirmière</c:v>
                </c:pt>
                <c:pt idx="7">
                  <c:v>Médecin</c:v>
                </c:pt>
              </c:strCache>
            </c:strRef>
          </c:cat>
          <c:val>
            <c:numRef>
              <c:f>Feuil1!$D$2:$D$9</c:f>
              <c:numCache>
                <c:formatCode>General</c:formatCode>
                <c:ptCount val="8"/>
                <c:pt idx="0">
                  <c:v>6.2</c:v>
                </c:pt>
                <c:pt idx="1">
                  <c:v>14.3</c:v>
                </c:pt>
                <c:pt idx="2">
                  <c:v>17.399999999999999</c:v>
                </c:pt>
                <c:pt idx="3">
                  <c:v>24.7</c:v>
                </c:pt>
                <c:pt idx="4">
                  <c:v>42.2</c:v>
                </c:pt>
                <c:pt idx="5">
                  <c:v>44.2</c:v>
                </c:pt>
                <c:pt idx="6">
                  <c:v>48.3</c:v>
                </c:pt>
                <c:pt idx="7">
                  <c:v>81.900000000000006</c:v>
                </c:pt>
              </c:numCache>
            </c:numRef>
          </c:val>
        </c:ser>
        <c:ser>
          <c:idx val="1"/>
          <c:order val="1"/>
          <c:tx>
            <c:strRef>
              <c:f>Feuil1!$C$1</c:f>
              <c:strCache>
                <c:ptCount val="1"/>
                <c:pt idx="0">
                  <c:v>Entendu parler de DS</c:v>
                </c:pt>
              </c:strCache>
            </c:strRef>
          </c:tx>
          <c:spPr>
            <a:solidFill>
              <a:schemeClr val="bg1"/>
            </a:solidFill>
            <a:ln>
              <a:solidFill>
                <a:schemeClr val="tx1"/>
              </a:solidFill>
            </a:ln>
            <a:effectLst/>
          </c:spPr>
          <c:invertIfNegative val="0"/>
          <c:cat>
            <c:strRef>
              <c:f>Feuil1!$A$2:$A$9</c:f>
              <c:strCache>
                <c:ptCount val="8"/>
                <c:pt idx="0">
                  <c:v>Affiche ou vidéo dans la salle d'attente</c:v>
                </c:pt>
                <c:pt idx="1">
                  <c:v>Dépliant remis par la secrétaire de l'accueil</c:v>
                </c:pt>
                <c:pt idx="2">
                  <c:v>Bénévole dans la salle d'attente</c:v>
                </c:pt>
                <c:pt idx="3">
                  <c:v>Appel téléphonique avant le rendez-vous</c:v>
                </c:pt>
                <c:pt idx="4">
                  <c:v>Secrétaire de l'accueil</c:v>
                </c:pt>
                <c:pt idx="5">
                  <c:v>Courriel de confirmation du rendez-vous</c:v>
                </c:pt>
                <c:pt idx="6">
                  <c:v>Infirmière</c:v>
                </c:pt>
                <c:pt idx="7">
                  <c:v>Médecin</c:v>
                </c:pt>
              </c:strCache>
            </c:strRef>
          </c:cat>
          <c:val>
            <c:numRef>
              <c:f>Feuil1!$C$2:$C$9</c:f>
              <c:numCache>
                <c:formatCode>General</c:formatCode>
                <c:ptCount val="8"/>
                <c:pt idx="0">
                  <c:v>8.2000000000000011</c:v>
                </c:pt>
                <c:pt idx="1">
                  <c:v>8.2000000000000011</c:v>
                </c:pt>
                <c:pt idx="2">
                  <c:v>5.0999999999999996</c:v>
                </c:pt>
                <c:pt idx="3">
                  <c:v>15.3</c:v>
                </c:pt>
                <c:pt idx="4">
                  <c:v>26.5</c:v>
                </c:pt>
                <c:pt idx="5">
                  <c:v>48</c:v>
                </c:pt>
                <c:pt idx="6">
                  <c:v>34.700000000000003</c:v>
                </c:pt>
                <c:pt idx="7">
                  <c:v>76.5</c:v>
                </c:pt>
              </c:numCache>
            </c:numRef>
          </c:val>
        </c:ser>
        <c:ser>
          <c:idx val="0"/>
          <c:order val="2"/>
          <c:tx>
            <c:strRef>
              <c:f>Feuil1!$B$1</c:f>
              <c:strCache>
                <c:ptCount val="1"/>
                <c:pt idx="0">
                  <c:v>Tous</c:v>
                </c:pt>
              </c:strCache>
            </c:strRef>
          </c:tx>
          <c:spPr>
            <a:solidFill>
              <a:schemeClr val="bg1">
                <a:lumMod val="75000"/>
              </a:schemeClr>
            </a:solidFill>
            <a:ln>
              <a:solidFill>
                <a:schemeClr val="tx1"/>
              </a:solidFill>
            </a:ln>
            <a:effectLst/>
          </c:spPr>
          <c:invertIfNegative val="0"/>
          <c:cat>
            <c:strRef>
              <c:f>Feuil1!$A$2:$A$9</c:f>
              <c:strCache>
                <c:ptCount val="8"/>
                <c:pt idx="0">
                  <c:v>Affiche ou vidéo dans la salle d'attente</c:v>
                </c:pt>
                <c:pt idx="1">
                  <c:v>Dépliant remis par la secrétaire de l'accueil</c:v>
                </c:pt>
                <c:pt idx="2">
                  <c:v>Bénévole dans la salle d'attente</c:v>
                </c:pt>
                <c:pt idx="3">
                  <c:v>Appel téléphonique avant le rendez-vous</c:v>
                </c:pt>
                <c:pt idx="4">
                  <c:v>Secrétaire de l'accueil</c:v>
                </c:pt>
                <c:pt idx="5">
                  <c:v>Courriel de confirmation du rendez-vous</c:v>
                </c:pt>
                <c:pt idx="6">
                  <c:v>Infirmière</c:v>
                </c:pt>
                <c:pt idx="7">
                  <c:v>Médecin</c:v>
                </c:pt>
              </c:strCache>
            </c:strRef>
          </c:cat>
          <c:val>
            <c:numRef>
              <c:f>Feuil1!$B$2:$B$9</c:f>
              <c:numCache>
                <c:formatCode>General</c:formatCode>
                <c:ptCount val="8"/>
                <c:pt idx="0">
                  <c:v>6.7</c:v>
                </c:pt>
                <c:pt idx="1">
                  <c:v>12.6</c:v>
                </c:pt>
                <c:pt idx="2">
                  <c:v>14</c:v>
                </c:pt>
                <c:pt idx="3">
                  <c:v>22.1</c:v>
                </c:pt>
                <c:pt idx="4">
                  <c:v>37.800000000000011</c:v>
                </c:pt>
                <c:pt idx="5">
                  <c:v>45.1</c:v>
                </c:pt>
                <c:pt idx="6">
                  <c:v>44.5</c:v>
                </c:pt>
                <c:pt idx="7">
                  <c:v>80.400000000000006</c:v>
                </c:pt>
              </c:numCache>
            </c:numRef>
          </c:val>
        </c:ser>
        <c:dLbls>
          <c:showLegendKey val="0"/>
          <c:showVal val="0"/>
          <c:showCatName val="0"/>
          <c:showSerName val="0"/>
          <c:showPercent val="0"/>
          <c:showBubbleSize val="0"/>
        </c:dLbls>
        <c:gapWidth val="182"/>
        <c:axId val="131689944"/>
        <c:axId val="131690336"/>
      </c:barChart>
      <c:catAx>
        <c:axId val="131689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131690336"/>
        <c:crosses val="autoZero"/>
        <c:auto val="1"/>
        <c:lblAlgn val="ctr"/>
        <c:lblOffset val="100"/>
        <c:noMultiLvlLbl val="0"/>
      </c:catAx>
      <c:valAx>
        <c:axId val="131690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fr-CA"/>
                  <a:t>Pourcentage des répondants (%)</a:t>
                </a:r>
              </a:p>
            </c:rich>
          </c:tx>
          <c:layout>
            <c:manualLayout>
              <c:xMode val="edge"/>
              <c:yMode val="edge"/>
              <c:x val="0.54132509477981905"/>
              <c:y val="0.9517892338929330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crossAx val="131689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Sheet1!$B$1</c:f>
              <c:strCache>
                <c:ptCount val="1"/>
                <c:pt idx="0">
                  <c:v>Visite du site</c:v>
                </c:pt>
              </c:strCache>
            </c:strRef>
          </c:tx>
          <c:dLbls>
            <c:spPr>
              <a:noFill/>
              <a:ln>
                <a:noFill/>
              </a:ln>
              <a:effectLst/>
            </c:sp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c:v>
                </c:pt>
                <c:pt idx="1">
                  <c:v>7</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solidFill>
      <a:schemeClr val="accent1"/>
    </a:solidFill>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err="1" smtClean="0"/>
              <a:t>Barrière</a:t>
            </a:r>
            <a:r>
              <a:rPr lang="en-US" baseline="0" dirty="0" err="1" smtClean="0"/>
              <a:t>s</a:t>
            </a:r>
            <a:r>
              <a:rPr lang="en-US" baseline="0" dirty="0" smtClean="0"/>
              <a:t> </a:t>
            </a:r>
            <a:r>
              <a:rPr lang="en-US" baseline="0" dirty="0" err="1" smtClean="0"/>
              <a:t>à</a:t>
            </a:r>
            <a:r>
              <a:rPr lang="en-US" baseline="0" dirty="0" smtClean="0"/>
              <a:t> </a:t>
            </a:r>
            <a:r>
              <a:rPr lang="en-US" baseline="0" dirty="0" err="1" smtClean="0"/>
              <a:t>visiter</a:t>
            </a:r>
            <a:r>
              <a:rPr lang="en-US" baseline="0" dirty="0" smtClean="0"/>
              <a:t> DS</a:t>
            </a:r>
            <a:endParaRPr lang="en-US" dirty="0"/>
          </a:p>
        </c:rich>
      </c:tx>
      <c:overlay val="0"/>
    </c:title>
    <c:autoTitleDeleted val="0"/>
    <c:plotArea>
      <c:layout/>
      <c:barChart>
        <c:barDir val="bar"/>
        <c:grouping val="clustered"/>
        <c:varyColors val="0"/>
        <c:ser>
          <c:idx val="0"/>
          <c:order val="0"/>
          <c:tx>
            <c:strRef>
              <c:f>Sheet1!$B$1</c:f>
              <c:strCache>
                <c:ptCount val="1"/>
                <c:pt idx="0">
                  <c:v>Nombre de répondants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Je connaissais déjà les bénéfices et particularités de DS</c:v>
                </c:pt>
                <c:pt idx="1">
                  <c:v>Je n’ai pas trouvé le temps</c:v>
                </c:pt>
                <c:pt idx="2">
                  <c:v>DS surtout pour les patients</c:v>
                </c:pt>
                <c:pt idx="3">
                  <c:v>Manque d’intérêt</c:v>
                </c:pt>
                <c:pt idx="4">
                  <c:v>donnée manquante</c:v>
                </c:pt>
              </c:strCache>
            </c:strRef>
          </c:cat>
          <c:val>
            <c:numRef>
              <c:f>Sheet1!$B$2:$B$6</c:f>
              <c:numCache>
                <c:formatCode>General</c:formatCode>
                <c:ptCount val="5"/>
                <c:pt idx="0" formatCode="#\ ?/?">
                  <c:v>1</c:v>
                </c:pt>
                <c:pt idx="1">
                  <c:v>6</c:v>
                </c:pt>
                <c:pt idx="2">
                  <c:v>0</c:v>
                </c:pt>
                <c:pt idx="3">
                  <c:v>0</c:v>
                </c:pt>
                <c:pt idx="4">
                  <c:v>1</c:v>
                </c:pt>
              </c:numCache>
            </c:numRef>
          </c:val>
        </c:ser>
        <c:dLbls>
          <c:showLegendKey val="0"/>
          <c:showVal val="1"/>
          <c:showCatName val="0"/>
          <c:showSerName val="0"/>
          <c:showPercent val="0"/>
          <c:showBubbleSize val="0"/>
        </c:dLbls>
        <c:gapWidth val="150"/>
        <c:axId val="281650088"/>
        <c:axId val="281650480"/>
      </c:barChart>
      <c:catAx>
        <c:axId val="281650088"/>
        <c:scaling>
          <c:orientation val="minMax"/>
        </c:scaling>
        <c:delete val="0"/>
        <c:axPos val="l"/>
        <c:numFmt formatCode="General" sourceLinked="0"/>
        <c:majorTickMark val="out"/>
        <c:minorTickMark val="none"/>
        <c:tickLblPos val="nextTo"/>
        <c:crossAx val="281650480"/>
        <c:crosses val="autoZero"/>
        <c:auto val="1"/>
        <c:lblAlgn val="ctr"/>
        <c:lblOffset val="100"/>
        <c:noMultiLvlLbl val="0"/>
      </c:catAx>
      <c:valAx>
        <c:axId val="281650480"/>
        <c:scaling>
          <c:orientation val="minMax"/>
        </c:scaling>
        <c:delete val="0"/>
        <c:axPos val="b"/>
        <c:majorGridlines/>
        <c:numFmt formatCode="#\ ?/?" sourceLinked="1"/>
        <c:majorTickMark val="out"/>
        <c:minorTickMark val="none"/>
        <c:tickLblPos val="nextTo"/>
        <c:crossAx val="281650088"/>
        <c:crosses val="autoZero"/>
        <c:crossBetween val="between"/>
      </c:valAx>
    </c:plotArea>
    <c:legend>
      <c:legendPos val="r"/>
      <c:overlay val="0"/>
    </c:legend>
    <c:plotVisOnly val="1"/>
    <c:dispBlanksAs val="gap"/>
    <c:showDLblsOverMax val="0"/>
  </c:chart>
  <c:spPr>
    <a:solidFill>
      <a:schemeClr val="bg2"/>
    </a:solidFill>
  </c:spPr>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a:t>Explication de DS par les résidents</a:t>
            </a:r>
          </a:p>
        </c:rich>
      </c:tx>
      <c:overlay val="0"/>
    </c:title>
    <c:autoTitleDeleted val="0"/>
    <c:plotArea>
      <c:layout/>
      <c:barChart>
        <c:barDir val="bar"/>
        <c:grouping val="clustered"/>
        <c:varyColors val="0"/>
        <c:ser>
          <c:idx val="0"/>
          <c:order val="0"/>
          <c:tx>
            <c:strRef>
              <c:f>Sheet1!$B$1</c:f>
              <c:strCache>
                <c:ptCount val="1"/>
                <c:pt idx="0">
                  <c:v>Nombre de résidents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Tout à fait à l'aise</c:v>
                </c:pt>
                <c:pt idx="1">
                  <c:v>Assez à l'aise</c:v>
                </c:pt>
                <c:pt idx="2">
                  <c:v>Indifférent</c:v>
                </c:pt>
                <c:pt idx="3">
                  <c:v>Peu à l'aise</c:v>
                </c:pt>
                <c:pt idx="4">
                  <c:v>Pas du tout à l'aise</c:v>
                </c:pt>
              </c:strCache>
            </c:strRef>
          </c:cat>
          <c:val>
            <c:numRef>
              <c:f>Sheet1!$B$2:$B$6</c:f>
              <c:numCache>
                <c:formatCode>General</c:formatCode>
                <c:ptCount val="5"/>
                <c:pt idx="0">
                  <c:v>0</c:v>
                </c:pt>
                <c:pt idx="1">
                  <c:v>3</c:v>
                </c:pt>
                <c:pt idx="2">
                  <c:v>0</c:v>
                </c:pt>
                <c:pt idx="3">
                  <c:v>4</c:v>
                </c:pt>
                <c:pt idx="4">
                  <c:v>1</c:v>
                </c:pt>
              </c:numCache>
            </c:numRef>
          </c:val>
        </c:ser>
        <c:dLbls>
          <c:showLegendKey val="0"/>
          <c:showVal val="1"/>
          <c:showCatName val="0"/>
          <c:showSerName val="0"/>
          <c:showPercent val="0"/>
          <c:showBubbleSize val="0"/>
        </c:dLbls>
        <c:gapWidth val="150"/>
        <c:axId val="281651264"/>
        <c:axId val="281651656"/>
      </c:barChart>
      <c:catAx>
        <c:axId val="281651264"/>
        <c:scaling>
          <c:orientation val="minMax"/>
        </c:scaling>
        <c:delete val="0"/>
        <c:axPos val="l"/>
        <c:numFmt formatCode="General" sourceLinked="0"/>
        <c:majorTickMark val="out"/>
        <c:minorTickMark val="none"/>
        <c:tickLblPos val="nextTo"/>
        <c:crossAx val="281651656"/>
        <c:crosses val="autoZero"/>
        <c:auto val="1"/>
        <c:lblAlgn val="ctr"/>
        <c:lblOffset val="100"/>
        <c:noMultiLvlLbl val="0"/>
      </c:catAx>
      <c:valAx>
        <c:axId val="281651656"/>
        <c:scaling>
          <c:orientation val="minMax"/>
        </c:scaling>
        <c:delete val="0"/>
        <c:axPos val="b"/>
        <c:majorGridlines/>
        <c:numFmt formatCode="General" sourceLinked="1"/>
        <c:majorTickMark val="out"/>
        <c:minorTickMark val="none"/>
        <c:tickLblPos val="nextTo"/>
        <c:crossAx val="281651264"/>
        <c:crosses val="autoZero"/>
        <c:crossBetween val="between"/>
      </c:valAx>
    </c:plotArea>
    <c:legend>
      <c:legendPos val="r"/>
      <c:overlay val="0"/>
    </c:legend>
    <c:plotVisOnly val="1"/>
    <c:dispBlanksAs val="gap"/>
    <c:showDLblsOverMax val="0"/>
  </c:chart>
  <c:spPr>
    <a:solidFill>
      <a:schemeClr val="accent1">
        <a:lumMod val="20000"/>
        <a:lumOff val="80000"/>
      </a:schemeClr>
    </a:solidFill>
  </c:spPr>
  <c:txPr>
    <a:bodyPr/>
    <a:lstStyle/>
    <a:p>
      <a:pPr>
        <a:defRPr sz="1800"/>
      </a:pPr>
      <a:endParaRPr lang="fr-FR"/>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8-05-28T07:57:49.592" idx="1">
    <p:pos x="5011" y="411"/>
    <p:text>Cette diapo est un mélange de recrutement et de résultats.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28T08:06:02.510" idx="2">
    <p:pos x="5345" y="411"/>
    <p:text>Attention pour la valeur accordée au niveau de scolarité entre ces deux groupes-il aurait plus de sens de comparer chez ceux qui en ont entendu parler de voir si ceux qui ont visité ou créé un compte se dintinguent de ceux qui n'ont pas visité aprés en avoir entendu parler</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5-28T08:07:24.668" idx="3">
    <p:pos x="3967" y="733"/>
    <p:text>même commentaire que la précédente diapo</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5-28T08:08:05.279" idx="4">
    <p:pos x="3700" y="411"/>
    <p:text>enlever la 2e décimale dans les pourcentage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5-28T08:11:48.132" idx="5">
    <p:pos x="4856" y="578"/>
    <p:text>Ici aussi il serait plus intéressant de comparer au groupe qui a visité eou créé un compte DS bref aggrégéer ces 3 groupes et le comparer à ceux qui sont allés sur le site</p:text>
  </p:cm>
  <p:cm authorId="0" dt="2018-05-28T08:13:58.756" idx="6">
    <p:pos x="1111" y="267"/>
    <p:text>attention aux fautes d'orthographe dans votre tableau ( si vous le maintenez) par exemple "sans visiter ou créer" infinitif et non participe passé
ajouter un "l" à la 3e colonne à "compte personnel"</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05-28T08:16:19.922" idx="7">
    <p:pos x="4211" y="411"/>
    <p:text>attention aux fautes d,orthographe dans les tableaux
ie "avantages perçus" sans "e"</p:text>
  </p:cm>
  <p:cm authorId="0" dt="2018-05-28T08:17:23.072" idx="8">
    <p:pos x="1678" y="411"/>
    <p:text>Différence entre le premier tableau et le second?? Pas clair pour moi</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8-05-28T08:20:26.502" idx="9">
    <p:pos x="3911" y="645"/>
    <p:text>donner la légende pour les chiffres...% entre parenthèses?? semble étonnant si 6/8 résidents pensent que donnent 17,6%???
À clarifier dans le tableau</p:tex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6D5F3-2CDE-EE4E-94F1-97909D4780EF}" type="doc">
      <dgm:prSet loTypeId="urn:microsoft.com/office/officeart/2008/layout/HorizontalMultiLevelHierarchy" loCatId="" qsTypeId="urn:microsoft.com/office/officeart/2005/8/quickstyle/simple4" qsCatId="simple" csTypeId="urn:microsoft.com/office/officeart/2005/8/colors/accent0_2" csCatId="mainScheme" phldr="1"/>
      <dgm:spPr/>
      <dgm:t>
        <a:bodyPr/>
        <a:lstStyle/>
        <a:p>
          <a:endParaRPr lang="fr-CA"/>
        </a:p>
      </dgm:t>
    </dgm:pt>
    <dgm:pt modelId="{6A82690B-9271-364D-9C72-A10A981CC329}">
      <dgm:prSet phldrT="[Text]"/>
      <dgm:spPr/>
      <dgm:t>
        <a:bodyPr/>
        <a:lstStyle/>
        <a:p>
          <a:r>
            <a:rPr lang="fr-CA" dirty="0" smtClean="0"/>
            <a:t>492 patients recrutés pour répondre au questionnaire</a:t>
          </a:r>
          <a:endParaRPr lang="fr-CA" dirty="0"/>
        </a:p>
      </dgm:t>
    </dgm:pt>
    <dgm:pt modelId="{D9305BC1-3EF8-9E43-8E52-AC2714B061C8}" type="parTrans" cxnId="{E85409BD-1F96-B943-8D90-0DA04294460C}">
      <dgm:prSet/>
      <dgm:spPr/>
      <dgm:t>
        <a:bodyPr/>
        <a:lstStyle/>
        <a:p>
          <a:endParaRPr lang="fr-CA"/>
        </a:p>
      </dgm:t>
    </dgm:pt>
    <dgm:pt modelId="{95BC5FE7-7BB2-5946-A2EA-D72F9BAA6DD5}" type="sibTrans" cxnId="{E85409BD-1F96-B943-8D90-0DA04294460C}">
      <dgm:prSet/>
      <dgm:spPr/>
      <dgm:t>
        <a:bodyPr/>
        <a:lstStyle/>
        <a:p>
          <a:endParaRPr lang="fr-CA"/>
        </a:p>
      </dgm:t>
    </dgm:pt>
    <dgm:pt modelId="{83FE4B24-2A03-C646-88EC-3EA327675669}" type="asst">
      <dgm:prSet phldrT="[Text]"/>
      <dgm:spPr/>
      <dgm:t>
        <a:bodyPr/>
        <a:lstStyle/>
        <a:p>
          <a:r>
            <a:rPr lang="fr-CA" dirty="0" smtClean="0"/>
            <a:t>141 patients ayant entendu parler de DS</a:t>
          </a:r>
          <a:endParaRPr lang="fr-CA" dirty="0"/>
        </a:p>
      </dgm:t>
    </dgm:pt>
    <dgm:pt modelId="{85C48A79-6C53-3E48-94CB-4FFAE1947E82}" type="parTrans" cxnId="{89405A40-C2F1-2549-8C98-905D9C65D073}">
      <dgm:prSet/>
      <dgm:spPr/>
      <dgm:t>
        <a:bodyPr/>
        <a:lstStyle/>
        <a:p>
          <a:endParaRPr lang="fr-CA"/>
        </a:p>
      </dgm:t>
    </dgm:pt>
    <dgm:pt modelId="{8BC1E39C-273C-8943-ADB9-D64428577F4D}" type="sibTrans" cxnId="{89405A40-C2F1-2549-8C98-905D9C65D073}">
      <dgm:prSet/>
      <dgm:spPr/>
      <dgm:t>
        <a:bodyPr/>
        <a:lstStyle/>
        <a:p>
          <a:endParaRPr lang="fr-CA"/>
        </a:p>
      </dgm:t>
    </dgm:pt>
    <dgm:pt modelId="{BA0717E9-A25C-934C-99DF-E53ADA5ADE27}" type="asst">
      <dgm:prSet phldrT="[Text]"/>
      <dgm:spPr/>
      <dgm:t>
        <a:bodyPr/>
        <a:lstStyle/>
        <a:p>
          <a:r>
            <a:rPr lang="fr-CA" dirty="0" smtClean="0"/>
            <a:t>351 patients n’ayant pas </a:t>
          </a:r>
          <a:r>
            <a:rPr lang="fr-CA" dirty="0" smtClean="0">
              <a:solidFill>
                <a:srgbClr val="564B3C"/>
              </a:solidFill>
            </a:rPr>
            <a:t>entendu parler </a:t>
          </a:r>
        </a:p>
        <a:p>
          <a:r>
            <a:rPr lang="fr-CA" dirty="0" smtClean="0"/>
            <a:t>de DS</a:t>
          </a:r>
          <a:endParaRPr lang="fr-CA" dirty="0"/>
        </a:p>
      </dgm:t>
    </dgm:pt>
    <dgm:pt modelId="{0ACDFAC7-2292-DF40-A60A-81D5A12A8107}" type="parTrans" cxnId="{3C1C4472-BEFD-314A-9EBB-BF32FD7261A0}">
      <dgm:prSet/>
      <dgm:spPr/>
      <dgm:t>
        <a:bodyPr/>
        <a:lstStyle/>
        <a:p>
          <a:endParaRPr lang="fr-CA"/>
        </a:p>
      </dgm:t>
    </dgm:pt>
    <dgm:pt modelId="{81BAA14C-CA87-8F44-AAA8-134660FB31EB}" type="sibTrans" cxnId="{3C1C4472-BEFD-314A-9EBB-BF32FD7261A0}">
      <dgm:prSet/>
      <dgm:spPr/>
      <dgm:t>
        <a:bodyPr/>
        <a:lstStyle/>
        <a:p>
          <a:endParaRPr lang="fr-CA"/>
        </a:p>
      </dgm:t>
    </dgm:pt>
    <dgm:pt modelId="{0308CC0F-94F0-8D40-9B1D-98B67F9E3A44}" type="asst">
      <dgm:prSet phldrT="[Text]"/>
      <dgm:spPr/>
      <dgm:t>
        <a:bodyPr/>
        <a:lstStyle/>
        <a:p>
          <a:r>
            <a:rPr lang="fr-CA" dirty="0" smtClean="0"/>
            <a:t>Visite de DS + création DSP (n=23)</a:t>
          </a:r>
          <a:endParaRPr lang="fr-CA" dirty="0"/>
        </a:p>
      </dgm:t>
    </dgm:pt>
    <dgm:pt modelId="{45EE3098-4D72-534C-9E71-6B51AF2BDD76}" type="parTrans" cxnId="{D7D442A8-BD46-9742-A424-7FD848309A9E}">
      <dgm:prSet/>
      <dgm:spPr/>
      <dgm:t>
        <a:bodyPr/>
        <a:lstStyle/>
        <a:p>
          <a:endParaRPr lang="fr-CA"/>
        </a:p>
      </dgm:t>
    </dgm:pt>
    <dgm:pt modelId="{9E4C4F3B-20C0-504C-B336-6647BC00D98F}" type="sibTrans" cxnId="{D7D442A8-BD46-9742-A424-7FD848309A9E}">
      <dgm:prSet/>
      <dgm:spPr/>
      <dgm:t>
        <a:bodyPr/>
        <a:lstStyle/>
        <a:p>
          <a:endParaRPr lang="fr-CA"/>
        </a:p>
      </dgm:t>
    </dgm:pt>
    <dgm:pt modelId="{B2987F43-34E8-304B-8F73-5F3BAFC6894A}" type="asst">
      <dgm:prSet phldrT="[Text]"/>
      <dgm:spPr/>
      <dgm:t>
        <a:bodyPr/>
        <a:lstStyle/>
        <a:p>
          <a:r>
            <a:rPr lang="fr-CA" dirty="0" smtClean="0"/>
            <a:t>Visite de DS sans création DSP (n=49)</a:t>
          </a:r>
          <a:endParaRPr lang="fr-CA" dirty="0"/>
        </a:p>
      </dgm:t>
    </dgm:pt>
    <dgm:pt modelId="{D886B980-82FB-7244-8C44-83A60DA52D43}" type="parTrans" cxnId="{A93ED002-3B16-BD44-9355-09C1A7B0C9D1}">
      <dgm:prSet/>
      <dgm:spPr/>
      <dgm:t>
        <a:bodyPr/>
        <a:lstStyle/>
        <a:p>
          <a:endParaRPr lang="fr-CA"/>
        </a:p>
      </dgm:t>
    </dgm:pt>
    <dgm:pt modelId="{463FD479-F4BF-6147-823E-E94E5EA85689}" type="sibTrans" cxnId="{A93ED002-3B16-BD44-9355-09C1A7B0C9D1}">
      <dgm:prSet/>
      <dgm:spPr/>
      <dgm:t>
        <a:bodyPr/>
        <a:lstStyle/>
        <a:p>
          <a:endParaRPr lang="fr-CA"/>
        </a:p>
      </dgm:t>
    </dgm:pt>
    <dgm:pt modelId="{38485CE6-97E9-0C45-A09B-1285F321D3B2}" type="asst">
      <dgm:prSet phldrT="[Text]"/>
      <dgm:spPr/>
      <dgm:t>
        <a:bodyPr/>
        <a:lstStyle/>
        <a:p>
          <a:r>
            <a:rPr lang="fr-CA" dirty="0" smtClean="0"/>
            <a:t>N’a pas visité DS (n=66)</a:t>
          </a:r>
          <a:endParaRPr lang="fr-CA" dirty="0"/>
        </a:p>
      </dgm:t>
    </dgm:pt>
    <dgm:pt modelId="{676A1D6C-4AA1-DD4E-807E-2458179D2EB9}" type="parTrans" cxnId="{49C15419-F260-2244-976E-74275F261A1E}">
      <dgm:prSet/>
      <dgm:spPr/>
      <dgm:t>
        <a:bodyPr/>
        <a:lstStyle/>
        <a:p>
          <a:endParaRPr lang="fr-CA"/>
        </a:p>
      </dgm:t>
    </dgm:pt>
    <dgm:pt modelId="{1D40A1C3-6DA6-7245-9576-325C2651E666}" type="sibTrans" cxnId="{49C15419-F260-2244-976E-74275F261A1E}">
      <dgm:prSet/>
      <dgm:spPr/>
      <dgm:t>
        <a:bodyPr/>
        <a:lstStyle/>
        <a:p>
          <a:endParaRPr lang="fr-CA"/>
        </a:p>
      </dgm:t>
    </dgm:pt>
    <dgm:pt modelId="{C7CCF199-5208-F747-A0E3-72F09EA570CE}" type="pres">
      <dgm:prSet presAssocID="{0BF6D5F3-2CDE-EE4E-94F1-97909D4780EF}" presName="Name0" presStyleCnt="0">
        <dgm:presLayoutVars>
          <dgm:chPref val="1"/>
          <dgm:dir/>
          <dgm:animOne val="branch"/>
          <dgm:animLvl val="lvl"/>
          <dgm:resizeHandles val="exact"/>
        </dgm:presLayoutVars>
      </dgm:prSet>
      <dgm:spPr/>
      <dgm:t>
        <a:bodyPr/>
        <a:lstStyle/>
        <a:p>
          <a:endParaRPr lang="fr-CA"/>
        </a:p>
      </dgm:t>
    </dgm:pt>
    <dgm:pt modelId="{F7209533-A45B-F845-AD1D-866F1A4DDBB3}" type="pres">
      <dgm:prSet presAssocID="{6A82690B-9271-364D-9C72-A10A981CC329}" presName="root1" presStyleCnt="0"/>
      <dgm:spPr/>
    </dgm:pt>
    <dgm:pt modelId="{44E6D995-27BE-4C49-AE8F-CE8208128809}" type="pres">
      <dgm:prSet presAssocID="{6A82690B-9271-364D-9C72-A10A981CC329}" presName="LevelOneTextNode" presStyleLbl="node0" presStyleIdx="0" presStyleCnt="1">
        <dgm:presLayoutVars>
          <dgm:chPref val="3"/>
        </dgm:presLayoutVars>
      </dgm:prSet>
      <dgm:spPr/>
      <dgm:t>
        <a:bodyPr/>
        <a:lstStyle/>
        <a:p>
          <a:endParaRPr lang="fr-CA"/>
        </a:p>
      </dgm:t>
    </dgm:pt>
    <dgm:pt modelId="{AF9EF246-0167-164D-BF5F-833A8605FF8B}" type="pres">
      <dgm:prSet presAssocID="{6A82690B-9271-364D-9C72-A10A981CC329}" presName="level2hierChild" presStyleCnt="0"/>
      <dgm:spPr/>
    </dgm:pt>
    <dgm:pt modelId="{CFB6CC53-0A0C-B145-ABDE-C4F0F679B398}" type="pres">
      <dgm:prSet presAssocID="{85C48A79-6C53-3E48-94CB-4FFAE1947E82}" presName="conn2-1" presStyleLbl="parChTrans1D2" presStyleIdx="0" presStyleCnt="2"/>
      <dgm:spPr/>
      <dgm:t>
        <a:bodyPr/>
        <a:lstStyle/>
        <a:p>
          <a:endParaRPr lang="fr-CA"/>
        </a:p>
      </dgm:t>
    </dgm:pt>
    <dgm:pt modelId="{60CF1F97-3E2F-634B-9AAF-84B276442F29}" type="pres">
      <dgm:prSet presAssocID="{85C48A79-6C53-3E48-94CB-4FFAE1947E82}" presName="connTx" presStyleLbl="parChTrans1D2" presStyleIdx="0" presStyleCnt="2"/>
      <dgm:spPr/>
      <dgm:t>
        <a:bodyPr/>
        <a:lstStyle/>
        <a:p>
          <a:endParaRPr lang="fr-CA"/>
        </a:p>
      </dgm:t>
    </dgm:pt>
    <dgm:pt modelId="{5D8A8793-0574-524B-96B8-B8B173FCD0B9}" type="pres">
      <dgm:prSet presAssocID="{83FE4B24-2A03-C646-88EC-3EA327675669}" presName="root2" presStyleCnt="0"/>
      <dgm:spPr/>
    </dgm:pt>
    <dgm:pt modelId="{2E0314D4-7AD6-DB41-A7FD-10E8C2704B7A}" type="pres">
      <dgm:prSet presAssocID="{83FE4B24-2A03-C646-88EC-3EA327675669}" presName="LevelTwoTextNode" presStyleLbl="asst1" presStyleIdx="0" presStyleCnt="5">
        <dgm:presLayoutVars>
          <dgm:chPref val="3"/>
        </dgm:presLayoutVars>
      </dgm:prSet>
      <dgm:spPr/>
      <dgm:t>
        <a:bodyPr/>
        <a:lstStyle/>
        <a:p>
          <a:endParaRPr lang="fr-CA"/>
        </a:p>
      </dgm:t>
    </dgm:pt>
    <dgm:pt modelId="{10B6EDDD-4345-234D-AD3B-8C271158B62A}" type="pres">
      <dgm:prSet presAssocID="{83FE4B24-2A03-C646-88EC-3EA327675669}" presName="level3hierChild" presStyleCnt="0"/>
      <dgm:spPr/>
    </dgm:pt>
    <dgm:pt modelId="{A9850C13-2857-8C4A-A8E0-BBAE49774AEC}" type="pres">
      <dgm:prSet presAssocID="{45EE3098-4D72-534C-9E71-6B51AF2BDD76}" presName="conn2-1" presStyleLbl="parChTrans1D3" presStyleIdx="0" presStyleCnt="3"/>
      <dgm:spPr/>
      <dgm:t>
        <a:bodyPr/>
        <a:lstStyle/>
        <a:p>
          <a:endParaRPr lang="fr-CA"/>
        </a:p>
      </dgm:t>
    </dgm:pt>
    <dgm:pt modelId="{961B00BF-4C19-D54F-B5CB-5A6F392BB386}" type="pres">
      <dgm:prSet presAssocID="{45EE3098-4D72-534C-9E71-6B51AF2BDD76}" presName="connTx" presStyleLbl="parChTrans1D3" presStyleIdx="0" presStyleCnt="3"/>
      <dgm:spPr/>
      <dgm:t>
        <a:bodyPr/>
        <a:lstStyle/>
        <a:p>
          <a:endParaRPr lang="fr-CA"/>
        </a:p>
      </dgm:t>
    </dgm:pt>
    <dgm:pt modelId="{0ECFA249-0FFA-9740-A97A-D04F0BEFF5AE}" type="pres">
      <dgm:prSet presAssocID="{0308CC0F-94F0-8D40-9B1D-98B67F9E3A44}" presName="root2" presStyleCnt="0"/>
      <dgm:spPr/>
    </dgm:pt>
    <dgm:pt modelId="{CF7E4FE3-1798-3646-9C8B-EA1744444176}" type="pres">
      <dgm:prSet presAssocID="{0308CC0F-94F0-8D40-9B1D-98B67F9E3A44}" presName="LevelTwoTextNode" presStyleLbl="asst1" presStyleIdx="1" presStyleCnt="5">
        <dgm:presLayoutVars>
          <dgm:chPref val="3"/>
        </dgm:presLayoutVars>
      </dgm:prSet>
      <dgm:spPr/>
      <dgm:t>
        <a:bodyPr/>
        <a:lstStyle/>
        <a:p>
          <a:endParaRPr lang="fr-CA"/>
        </a:p>
      </dgm:t>
    </dgm:pt>
    <dgm:pt modelId="{161252FB-D704-7F42-AFFE-09495C34645F}" type="pres">
      <dgm:prSet presAssocID="{0308CC0F-94F0-8D40-9B1D-98B67F9E3A44}" presName="level3hierChild" presStyleCnt="0"/>
      <dgm:spPr/>
    </dgm:pt>
    <dgm:pt modelId="{A84DC759-C753-2347-BDF2-8BB90811F359}" type="pres">
      <dgm:prSet presAssocID="{D886B980-82FB-7244-8C44-83A60DA52D43}" presName="conn2-1" presStyleLbl="parChTrans1D3" presStyleIdx="1" presStyleCnt="3"/>
      <dgm:spPr/>
      <dgm:t>
        <a:bodyPr/>
        <a:lstStyle/>
        <a:p>
          <a:endParaRPr lang="fr-CA"/>
        </a:p>
      </dgm:t>
    </dgm:pt>
    <dgm:pt modelId="{D5930AD4-ABDF-7045-8A98-A275BB4F8923}" type="pres">
      <dgm:prSet presAssocID="{D886B980-82FB-7244-8C44-83A60DA52D43}" presName="connTx" presStyleLbl="parChTrans1D3" presStyleIdx="1" presStyleCnt="3"/>
      <dgm:spPr/>
      <dgm:t>
        <a:bodyPr/>
        <a:lstStyle/>
        <a:p>
          <a:endParaRPr lang="fr-CA"/>
        </a:p>
      </dgm:t>
    </dgm:pt>
    <dgm:pt modelId="{94E2046F-132F-A943-81DD-C5A4AAB2F1DE}" type="pres">
      <dgm:prSet presAssocID="{B2987F43-34E8-304B-8F73-5F3BAFC6894A}" presName="root2" presStyleCnt="0"/>
      <dgm:spPr/>
    </dgm:pt>
    <dgm:pt modelId="{88764A5F-0771-914C-AF64-C52CA5B94B6D}" type="pres">
      <dgm:prSet presAssocID="{B2987F43-34E8-304B-8F73-5F3BAFC6894A}" presName="LevelTwoTextNode" presStyleLbl="asst1" presStyleIdx="2" presStyleCnt="5">
        <dgm:presLayoutVars>
          <dgm:chPref val="3"/>
        </dgm:presLayoutVars>
      </dgm:prSet>
      <dgm:spPr/>
      <dgm:t>
        <a:bodyPr/>
        <a:lstStyle/>
        <a:p>
          <a:endParaRPr lang="fr-CA"/>
        </a:p>
      </dgm:t>
    </dgm:pt>
    <dgm:pt modelId="{63023F0E-249A-504B-A455-A1B2128DDB1C}" type="pres">
      <dgm:prSet presAssocID="{B2987F43-34E8-304B-8F73-5F3BAFC6894A}" presName="level3hierChild" presStyleCnt="0"/>
      <dgm:spPr/>
    </dgm:pt>
    <dgm:pt modelId="{379BB738-D861-EB43-9043-A0C8C8E059DA}" type="pres">
      <dgm:prSet presAssocID="{676A1D6C-4AA1-DD4E-807E-2458179D2EB9}" presName="conn2-1" presStyleLbl="parChTrans1D3" presStyleIdx="2" presStyleCnt="3"/>
      <dgm:spPr/>
      <dgm:t>
        <a:bodyPr/>
        <a:lstStyle/>
        <a:p>
          <a:endParaRPr lang="fr-CA"/>
        </a:p>
      </dgm:t>
    </dgm:pt>
    <dgm:pt modelId="{63A2D203-4B58-5B4A-8DB5-6521411725C5}" type="pres">
      <dgm:prSet presAssocID="{676A1D6C-4AA1-DD4E-807E-2458179D2EB9}" presName="connTx" presStyleLbl="parChTrans1D3" presStyleIdx="2" presStyleCnt="3"/>
      <dgm:spPr/>
      <dgm:t>
        <a:bodyPr/>
        <a:lstStyle/>
        <a:p>
          <a:endParaRPr lang="fr-CA"/>
        </a:p>
      </dgm:t>
    </dgm:pt>
    <dgm:pt modelId="{1A7E09DF-5B4E-2849-ABF7-C5B56014FCF4}" type="pres">
      <dgm:prSet presAssocID="{38485CE6-97E9-0C45-A09B-1285F321D3B2}" presName="root2" presStyleCnt="0"/>
      <dgm:spPr/>
    </dgm:pt>
    <dgm:pt modelId="{57F7D9DD-EAFB-E541-ADA9-2ED4227D2CBE}" type="pres">
      <dgm:prSet presAssocID="{38485CE6-97E9-0C45-A09B-1285F321D3B2}" presName="LevelTwoTextNode" presStyleLbl="asst1" presStyleIdx="3" presStyleCnt="5">
        <dgm:presLayoutVars>
          <dgm:chPref val="3"/>
        </dgm:presLayoutVars>
      </dgm:prSet>
      <dgm:spPr/>
      <dgm:t>
        <a:bodyPr/>
        <a:lstStyle/>
        <a:p>
          <a:endParaRPr lang="fr-CA"/>
        </a:p>
      </dgm:t>
    </dgm:pt>
    <dgm:pt modelId="{766FF65E-07D6-5C47-A3D1-80B4BAC23A8E}" type="pres">
      <dgm:prSet presAssocID="{38485CE6-97E9-0C45-A09B-1285F321D3B2}" presName="level3hierChild" presStyleCnt="0"/>
      <dgm:spPr/>
    </dgm:pt>
    <dgm:pt modelId="{4077559B-BBA1-F248-9984-F43D64145C51}" type="pres">
      <dgm:prSet presAssocID="{0ACDFAC7-2292-DF40-A60A-81D5A12A8107}" presName="conn2-1" presStyleLbl="parChTrans1D2" presStyleIdx="1" presStyleCnt="2"/>
      <dgm:spPr/>
      <dgm:t>
        <a:bodyPr/>
        <a:lstStyle/>
        <a:p>
          <a:endParaRPr lang="fr-CA"/>
        </a:p>
      </dgm:t>
    </dgm:pt>
    <dgm:pt modelId="{6307A7C4-03AF-A341-A94D-A30B6CFC00EA}" type="pres">
      <dgm:prSet presAssocID="{0ACDFAC7-2292-DF40-A60A-81D5A12A8107}" presName="connTx" presStyleLbl="parChTrans1D2" presStyleIdx="1" presStyleCnt="2"/>
      <dgm:spPr/>
      <dgm:t>
        <a:bodyPr/>
        <a:lstStyle/>
        <a:p>
          <a:endParaRPr lang="fr-CA"/>
        </a:p>
      </dgm:t>
    </dgm:pt>
    <dgm:pt modelId="{F1251B20-C5C2-724A-B34A-DF9D4586CFE6}" type="pres">
      <dgm:prSet presAssocID="{BA0717E9-A25C-934C-99DF-E53ADA5ADE27}" presName="root2" presStyleCnt="0"/>
      <dgm:spPr/>
    </dgm:pt>
    <dgm:pt modelId="{70F280FB-22BE-6841-9805-00E3DB1E11C5}" type="pres">
      <dgm:prSet presAssocID="{BA0717E9-A25C-934C-99DF-E53ADA5ADE27}" presName="LevelTwoTextNode" presStyleLbl="asst1" presStyleIdx="4" presStyleCnt="5">
        <dgm:presLayoutVars>
          <dgm:chPref val="3"/>
        </dgm:presLayoutVars>
      </dgm:prSet>
      <dgm:spPr/>
      <dgm:t>
        <a:bodyPr/>
        <a:lstStyle/>
        <a:p>
          <a:endParaRPr lang="fr-CA"/>
        </a:p>
      </dgm:t>
    </dgm:pt>
    <dgm:pt modelId="{D86EDDB4-282D-3F4B-A051-501ACBE285D8}" type="pres">
      <dgm:prSet presAssocID="{BA0717E9-A25C-934C-99DF-E53ADA5ADE27}" presName="level3hierChild" presStyleCnt="0"/>
      <dgm:spPr/>
    </dgm:pt>
  </dgm:ptLst>
  <dgm:cxnLst>
    <dgm:cxn modelId="{49C15419-F260-2244-976E-74275F261A1E}" srcId="{83FE4B24-2A03-C646-88EC-3EA327675669}" destId="{38485CE6-97E9-0C45-A09B-1285F321D3B2}" srcOrd="2" destOrd="0" parTransId="{676A1D6C-4AA1-DD4E-807E-2458179D2EB9}" sibTransId="{1D40A1C3-6DA6-7245-9576-325C2651E666}"/>
    <dgm:cxn modelId="{89405A40-C2F1-2549-8C98-905D9C65D073}" srcId="{6A82690B-9271-364D-9C72-A10A981CC329}" destId="{83FE4B24-2A03-C646-88EC-3EA327675669}" srcOrd="0" destOrd="0" parTransId="{85C48A79-6C53-3E48-94CB-4FFAE1947E82}" sibTransId="{8BC1E39C-273C-8943-ADB9-D64428577F4D}"/>
    <dgm:cxn modelId="{C9BECCA2-845E-BB41-BDBE-88586A684562}" type="presOf" srcId="{676A1D6C-4AA1-DD4E-807E-2458179D2EB9}" destId="{379BB738-D861-EB43-9043-A0C8C8E059DA}" srcOrd="0" destOrd="0" presId="urn:microsoft.com/office/officeart/2008/layout/HorizontalMultiLevelHierarchy"/>
    <dgm:cxn modelId="{17D35DD8-3E4D-144E-A04A-B42333D48886}" type="presOf" srcId="{B2987F43-34E8-304B-8F73-5F3BAFC6894A}" destId="{88764A5F-0771-914C-AF64-C52CA5B94B6D}" srcOrd="0" destOrd="0" presId="urn:microsoft.com/office/officeart/2008/layout/HorizontalMultiLevelHierarchy"/>
    <dgm:cxn modelId="{DBE6A642-28FE-3E4A-B742-F248428F0FF3}" type="presOf" srcId="{676A1D6C-4AA1-DD4E-807E-2458179D2EB9}" destId="{63A2D203-4B58-5B4A-8DB5-6521411725C5}" srcOrd="1" destOrd="0" presId="urn:microsoft.com/office/officeart/2008/layout/HorizontalMultiLevelHierarchy"/>
    <dgm:cxn modelId="{EEFADBB6-953F-DE4F-A8D5-573C2420F0CB}" type="presOf" srcId="{85C48A79-6C53-3E48-94CB-4FFAE1947E82}" destId="{60CF1F97-3E2F-634B-9AAF-84B276442F29}" srcOrd="1" destOrd="0" presId="urn:microsoft.com/office/officeart/2008/layout/HorizontalMultiLevelHierarchy"/>
    <dgm:cxn modelId="{E85409BD-1F96-B943-8D90-0DA04294460C}" srcId="{0BF6D5F3-2CDE-EE4E-94F1-97909D4780EF}" destId="{6A82690B-9271-364D-9C72-A10A981CC329}" srcOrd="0" destOrd="0" parTransId="{D9305BC1-3EF8-9E43-8E52-AC2714B061C8}" sibTransId="{95BC5FE7-7BB2-5946-A2EA-D72F9BAA6DD5}"/>
    <dgm:cxn modelId="{1DEF2B22-A453-B246-A141-2CBD4A0FBF7F}" type="presOf" srcId="{0ACDFAC7-2292-DF40-A60A-81D5A12A8107}" destId="{4077559B-BBA1-F248-9984-F43D64145C51}" srcOrd="0" destOrd="0" presId="urn:microsoft.com/office/officeart/2008/layout/HorizontalMultiLevelHierarchy"/>
    <dgm:cxn modelId="{9ED56F90-3333-2544-A389-5BA1FCA7BC75}" type="presOf" srcId="{BA0717E9-A25C-934C-99DF-E53ADA5ADE27}" destId="{70F280FB-22BE-6841-9805-00E3DB1E11C5}" srcOrd="0" destOrd="0" presId="urn:microsoft.com/office/officeart/2008/layout/HorizontalMultiLevelHierarchy"/>
    <dgm:cxn modelId="{9BD211BB-50F9-7640-A330-F19ACAD69C93}" type="presOf" srcId="{0ACDFAC7-2292-DF40-A60A-81D5A12A8107}" destId="{6307A7C4-03AF-A341-A94D-A30B6CFC00EA}" srcOrd="1" destOrd="0" presId="urn:microsoft.com/office/officeart/2008/layout/HorizontalMultiLevelHierarchy"/>
    <dgm:cxn modelId="{1F81703C-32AE-9742-8701-9F0167125E2B}" type="presOf" srcId="{85C48A79-6C53-3E48-94CB-4FFAE1947E82}" destId="{CFB6CC53-0A0C-B145-ABDE-C4F0F679B398}" srcOrd="0" destOrd="0" presId="urn:microsoft.com/office/officeart/2008/layout/HorizontalMultiLevelHierarchy"/>
    <dgm:cxn modelId="{1D0556B3-0556-8A41-8C5E-0EA6E3C99A29}" type="presOf" srcId="{45EE3098-4D72-534C-9E71-6B51AF2BDD76}" destId="{A9850C13-2857-8C4A-A8E0-BBAE49774AEC}" srcOrd="0" destOrd="0" presId="urn:microsoft.com/office/officeart/2008/layout/HorizontalMultiLevelHierarchy"/>
    <dgm:cxn modelId="{22B2A4CD-C027-724E-AE4F-6192E4E19F1D}" type="presOf" srcId="{0BF6D5F3-2CDE-EE4E-94F1-97909D4780EF}" destId="{C7CCF199-5208-F747-A0E3-72F09EA570CE}" srcOrd="0" destOrd="0" presId="urn:microsoft.com/office/officeart/2008/layout/HorizontalMultiLevelHierarchy"/>
    <dgm:cxn modelId="{E14B554C-47A7-2844-8136-36C9AE6700E1}" type="presOf" srcId="{83FE4B24-2A03-C646-88EC-3EA327675669}" destId="{2E0314D4-7AD6-DB41-A7FD-10E8C2704B7A}" srcOrd="0" destOrd="0" presId="urn:microsoft.com/office/officeart/2008/layout/HorizontalMultiLevelHierarchy"/>
    <dgm:cxn modelId="{4B40F056-493E-EC46-8C1E-C3F8B2422067}" type="presOf" srcId="{D886B980-82FB-7244-8C44-83A60DA52D43}" destId="{A84DC759-C753-2347-BDF2-8BB90811F359}" srcOrd="0" destOrd="0" presId="urn:microsoft.com/office/officeart/2008/layout/HorizontalMultiLevelHierarchy"/>
    <dgm:cxn modelId="{777868EE-E199-EF4B-B492-FD9DF6614D8E}" type="presOf" srcId="{45EE3098-4D72-534C-9E71-6B51AF2BDD76}" destId="{961B00BF-4C19-D54F-B5CB-5A6F392BB386}" srcOrd="1" destOrd="0" presId="urn:microsoft.com/office/officeart/2008/layout/HorizontalMultiLevelHierarchy"/>
    <dgm:cxn modelId="{A93ED002-3B16-BD44-9355-09C1A7B0C9D1}" srcId="{83FE4B24-2A03-C646-88EC-3EA327675669}" destId="{B2987F43-34E8-304B-8F73-5F3BAFC6894A}" srcOrd="1" destOrd="0" parTransId="{D886B980-82FB-7244-8C44-83A60DA52D43}" sibTransId="{463FD479-F4BF-6147-823E-E94E5EA85689}"/>
    <dgm:cxn modelId="{6DE09B19-FCBF-7948-88F8-E69C9407CC53}" type="presOf" srcId="{0308CC0F-94F0-8D40-9B1D-98B67F9E3A44}" destId="{CF7E4FE3-1798-3646-9C8B-EA1744444176}" srcOrd="0" destOrd="0" presId="urn:microsoft.com/office/officeart/2008/layout/HorizontalMultiLevelHierarchy"/>
    <dgm:cxn modelId="{F172FF75-AB6C-0F43-B092-B003CE027BCA}" type="presOf" srcId="{D886B980-82FB-7244-8C44-83A60DA52D43}" destId="{D5930AD4-ABDF-7045-8A98-A275BB4F8923}" srcOrd="1" destOrd="0" presId="urn:microsoft.com/office/officeart/2008/layout/HorizontalMultiLevelHierarchy"/>
    <dgm:cxn modelId="{5C45F6CB-E33F-CD42-94B3-A0592CDD366D}" type="presOf" srcId="{6A82690B-9271-364D-9C72-A10A981CC329}" destId="{44E6D995-27BE-4C49-AE8F-CE8208128809}" srcOrd="0" destOrd="0" presId="urn:microsoft.com/office/officeart/2008/layout/HorizontalMultiLevelHierarchy"/>
    <dgm:cxn modelId="{D7D442A8-BD46-9742-A424-7FD848309A9E}" srcId="{83FE4B24-2A03-C646-88EC-3EA327675669}" destId="{0308CC0F-94F0-8D40-9B1D-98B67F9E3A44}" srcOrd="0" destOrd="0" parTransId="{45EE3098-4D72-534C-9E71-6B51AF2BDD76}" sibTransId="{9E4C4F3B-20C0-504C-B336-6647BC00D98F}"/>
    <dgm:cxn modelId="{B7878481-85F9-1A40-9090-6C7900A5C4F8}" type="presOf" srcId="{38485CE6-97E9-0C45-A09B-1285F321D3B2}" destId="{57F7D9DD-EAFB-E541-ADA9-2ED4227D2CBE}" srcOrd="0" destOrd="0" presId="urn:microsoft.com/office/officeart/2008/layout/HorizontalMultiLevelHierarchy"/>
    <dgm:cxn modelId="{3C1C4472-BEFD-314A-9EBB-BF32FD7261A0}" srcId="{6A82690B-9271-364D-9C72-A10A981CC329}" destId="{BA0717E9-A25C-934C-99DF-E53ADA5ADE27}" srcOrd="1" destOrd="0" parTransId="{0ACDFAC7-2292-DF40-A60A-81D5A12A8107}" sibTransId="{81BAA14C-CA87-8F44-AAA8-134660FB31EB}"/>
    <dgm:cxn modelId="{AE431D5E-1FCF-CA48-BBC8-FFEC6D508BD4}" type="presParOf" srcId="{C7CCF199-5208-F747-A0E3-72F09EA570CE}" destId="{F7209533-A45B-F845-AD1D-866F1A4DDBB3}" srcOrd="0" destOrd="0" presId="urn:microsoft.com/office/officeart/2008/layout/HorizontalMultiLevelHierarchy"/>
    <dgm:cxn modelId="{00538A6A-1548-734E-AA7C-15115F856A7D}" type="presParOf" srcId="{F7209533-A45B-F845-AD1D-866F1A4DDBB3}" destId="{44E6D995-27BE-4C49-AE8F-CE8208128809}" srcOrd="0" destOrd="0" presId="urn:microsoft.com/office/officeart/2008/layout/HorizontalMultiLevelHierarchy"/>
    <dgm:cxn modelId="{F9CAC4CD-4E0F-1F4C-B7C1-C606ECE3681E}" type="presParOf" srcId="{F7209533-A45B-F845-AD1D-866F1A4DDBB3}" destId="{AF9EF246-0167-164D-BF5F-833A8605FF8B}" srcOrd="1" destOrd="0" presId="urn:microsoft.com/office/officeart/2008/layout/HorizontalMultiLevelHierarchy"/>
    <dgm:cxn modelId="{5907F3E4-A0F3-F247-A0A6-042379349F41}" type="presParOf" srcId="{AF9EF246-0167-164D-BF5F-833A8605FF8B}" destId="{CFB6CC53-0A0C-B145-ABDE-C4F0F679B398}" srcOrd="0" destOrd="0" presId="urn:microsoft.com/office/officeart/2008/layout/HorizontalMultiLevelHierarchy"/>
    <dgm:cxn modelId="{D980A6FC-FD5F-994B-B235-56BBEEFC20B9}" type="presParOf" srcId="{CFB6CC53-0A0C-B145-ABDE-C4F0F679B398}" destId="{60CF1F97-3E2F-634B-9AAF-84B276442F29}" srcOrd="0" destOrd="0" presId="urn:microsoft.com/office/officeart/2008/layout/HorizontalMultiLevelHierarchy"/>
    <dgm:cxn modelId="{C19910FD-4E91-D64C-8AE5-F9C82E03C61F}" type="presParOf" srcId="{AF9EF246-0167-164D-BF5F-833A8605FF8B}" destId="{5D8A8793-0574-524B-96B8-B8B173FCD0B9}" srcOrd="1" destOrd="0" presId="urn:microsoft.com/office/officeart/2008/layout/HorizontalMultiLevelHierarchy"/>
    <dgm:cxn modelId="{97E52DE4-9B5E-5046-A9B4-84752DBC2143}" type="presParOf" srcId="{5D8A8793-0574-524B-96B8-B8B173FCD0B9}" destId="{2E0314D4-7AD6-DB41-A7FD-10E8C2704B7A}" srcOrd="0" destOrd="0" presId="urn:microsoft.com/office/officeart/2008/layout/HorizontalMultiLevelHierarchy"/>
    <dgm:cxn modelId="{7B0D005C-87A0-7E47-A8D1-8776972B223D}" type="presParOf" srcId="{5D8A8793-0574-524B-96B8-B8B173FCD0B9}" destId="{10B6EDDD-4345-234D-AD3B-8C271158B62A}" srcOrd="1" destOrd="0" presId="urn:microsoft.com/office/officeart/2008/layout/HorizontalMultiLevelHierarchy"/>
    <dgm:cxn modelId="{BB0F0036-1D40-B64B-A788-81E8C8255779}" type="presParOf" srcId="{10B6EDDD-4345-234D-AD3B-8C271158B62A}" destId="{A9850C13-2857-8C4A-A8E0-BBAE49774AEC}" srcOrd="0" destOrd="0" presId="urn:microsoft.com/office/officeart/2008/layout/HorizontalMultiLevelHierarchy"/>
    <dgm:cxn modelId="{02392BB7-42AF-FB4B-80AA-37EE61C9AB0B}" type="presParOf" srcId="{A9850C13-2857-8C4A-A8E0-BBAE49774AEC}" destId="{961B00BF-4C19-D54F-B5CB-5A6F392BB386}" srcOrd="0" destOrd="0" presId="urn:microsoft.com/office/officeart/2008/layout/HorizontalMultiLevelHierarchy"/>
    <dgm:cxn modelId="{3F7D08D0-9BB8-164C-8243-C345604120B2}" type="presParOf" srcId="{10B6EDDD-4345-234D-AD3B-8C271158B62A}" destId="{0ECFA249-0FFA-9740-A97A-D04F0BEFF5AE}" srcOrd="1" destOrd="0" presId="urn:microsoft.com/office/officeart/2008/layout/HorizontalMultiLevelHierarchy"/>
    <dgm:cxn modelId="{11EF0B66-BB15-374B-B545-5AF381F7C281}" type="presParOf" srcId="{0ECFA249-0FFA-9740-A97A-D04F0BEFF5AE}" destId="{CF7E4FE3-1798-3646-9C8B-EA1744444176}" srcOrd="0" destOrd="0" presId="urn:microsoft.com/office/officeart/2008/layout/HorizontalMultiLevelHierarchy"/>
    <dgm:cxn modelId="{3C40AC0C-65C7-C848-B216-2C56BE4A070E}" type="presParOf" srcId="{0ECFA249-0FFA-9740-A97A-D04F0BEFF5AE}" destId="{161252FB-D704-7F42-AFFE-09495C34645F}" srcOrd="1" destOrd="0" presId="urn:microsoft.com/office/officeart/2008/layout/HorizontalMultiLevelHierarchy"/>
    <dgm:cxn modelId="{88433F7A-60B9-4847-BB9A-C347439E9F81}" type="presParOf" srcId="{10B6EDDD-4345-234D-AD3B-8C271158B62A}" destId="{A84DC759-C753-2347-BDF2-8BB90811F359}" srcOrd="2" destOrd="0" presId="urn:microsoft.com/office/officeart/2008/layout/HorizontalMultiLevelHierarchy"/>
    <dgm:cxn modelId="{C1F26112-9FD4-8B47-B109-15EFD9D80F01}" type="presParOf" srcId="{A84DC759-C753-2347-BDF2-8BB90811F359}" destId="{D5930AD4-ABDF-7045-8A98-A275BB4F8923}" srcOrd="0" destOrd="0" presId="urn:microsoft.com/office/officeart/2008/layout/HorizontalMultiLevelHierarchy"/>
    <dgm:cxn modelId="{0EEDEB21-C497-4445-A155-D3DA115C8413}" type="presParOf" srcId="{10B6EDDD-4345-234D-AD3B-8C271158B62A}" destId="{94E2046F-132F-A943-81DD-C5A4AAB2F1DE}" srcOrd="3" destOrd="0" presId="urn:microsoft.com/office/officeart/2008/layout/HorizontalMultiLevelHierarchy"/>
    <dgm:cxn modelId="{445E25D2-14F1-374C-A867-3E59EE586FE9}" type="presParOf" srcId="{94E2046F-132F-A943-81DD-C5A4AAB2F1DE}" destId="{88764A5F-0771-914C-AF64-C52CA5B94B6D}" srcOrd="0" destOrd="0" presId="urn:microsoft.com/office/officeart/2008/layout/HorizontalMultiLevelHierarchy"/>
    <dgm:cxn modelId="{641CB9AB-6EE3-8F45-90EC-3E8626C0447D}" type="presParOf" srcId="{94E2046F-132F-A943-81DD-C5A4AAB2F1DE}" destId="{63023F0E-249A-504B-A455-A1B2128DDB1C}" srcOrd="1" destOrd="0" presId="urn:microsoft.com/office/officeart/2008/layout/HorizontalMultiLevelHierarchy"/>
    <dgm:cxn modelId="{3BF26FF3-4F14-B140-B38C-2F10436F7A5A}" type="presParOf" srcId="{10B6EDDD-4345-234D-AD3B-8C271158B62A}" destId="{379BB738-D861-EB43-9043-A0C8C8E059DA}" srcOrd="4" destOrd="0" presId="urn:microsoft.com/office/officeart/2008/layout/HorizontalMultiLevelHierarchy"/>
    <dgm:cxn modelId="{600F7826-6D70-E24E-8A50-573514A39C0B}" type="presParOf" srcId="{379BB738-D861-EB43-9043-A0C8C8E059DA}" destId="{63A2D203-4B58-5B4A-8DB5-6521411725C5}" srcOrd="0" destOrd="0" presId="urn:microsoft.com/office/officeart/2008/layout/HorizontalMultiLevelHierarchy"/>
    <dgm:cxn modelId="{5CC5761D-E973-5748-9CDF-680B97637844}" type="presParOf" srcId="{10B6EDDD-4345-234D-AD3B-8C271158B62A}" destId="{1A7E09DF-5B4E-2849-ABF7-C5B56014FCF4}" srcOrd="5" destOrd="0" presId="urn:microsoft.com/office/officeart/2008/layout/HorizontalMultiLevelHierarchy"/>
    <dgm:cxn modelId="{9482F8CE-33D5-9645-BB33-9C3CAF676D45}" type="presParOf" srcId="{1A7E09DF-5B4E-2849-ABF7-C5B56014FCF4}" destId="{57F7D9DD-EAFB-E541-ADA9-2ED4227D2CBE}" srcOrd="0" destOrd="0" presId="urn:microsoft.com/office/officeart/2008/layout/HorizontalMultiLevelHierarchy"/>
    <dgm:cxn modelId="{793CEB85-D519-AA41-9812-20EFF72C009F}" type="presParOf" srcId="{1A7E09DF-5B4E-2849-ABF7-C5B56014FCF4}" destId="{766FF65E-07D6-5C47-A3D1-80B4BAC23A8E}" srcOrd="1" destOrd="0" presId="urn:microsoft.com/office/officeart/2008/layout/HorizontalMultiLevelHierarchy"/>
    <dgm:cxn modelId="{87A1CB1F-C9E5-454B-B283-03399956A2C8}" type="presParOf" srcId="{AF9EF246-0167-164D-BF5F-833A8605FF8B}" destId="{4077559B-BBA1-F248-9984-F43D64145C51}" srcOrd="2" destOrd="0" presId="urn:microsoft.com/office/officeart/2008/layout/HorizontalMultiLevelHierarchy"/>
    <dgm:cxn modelId="{91024A37-ABAD-D342-A5A3-F65548CB96C4}" type="presParOf" srcId="{4077559B-BBA1-F248-9984-F43D64145C51}" destId="{6307A7C4-03AF-A341-A94D-A30B6CFC00EA}" srcOrd="0" destOrd="0" presId="urn:microsoft.com/office/officeart/2008/layout/HorizontalMultiLevelHierarchy"/>
    <dgm:cxn modelId="{BC92B71C-9A1E-AD4E-910A-C330AEFE84D7}" type="presParOf" srcId="{AF9EF246-0167-164D-BF5F-833A8605FF8B}" destId="{F1251B20-C5C2-724A-B34A-DF9D4586CFE6}" srcOrd="3" destOrd="0" presId="urn:microsoft.com/office/officeart/2008/layout/HorizontalMultiLevelHierarchy"/>
    <dgm:cxn modelId="{68A0307C-8B72-FC42-8A3E-1DA29F6F8362}" type="presParOf" srcId="{F1251B20-C5C2-724A-B34A-DF9D4586CFE6}" destId="{70F280FB-22BE-6841-9805-00E3DB1E11C5}" srcOrd="0" destOrd="0" presId="urn:microsoft.com/office/officeart/2008/layout/HorizontalMultiLevelHierarchy"/>
    <dgm:cxn modelId="{A9A20353-E5D9-464B-BD90-CF41ACBB11F1}" type="presParOf" srcId="{F1251B20-C5C2-724A-B34A-DF9D4586CFE6}" destId="{D86EDDB4-282D-3F4B-A051-501ACBE285D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51145-4120-1549-8896-2DBD55958DA0}" type="datetimeFigureOut">
              <a:rPr lang="en-US" smtClean="0"/>
              <a:t>5/28/2018</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C4A18-50C7-C340-AB68-64F313072F3C}" type="slidenum">
              <a:rPr lang="fr-CA" smtClean="0"/>
              <a:t>‹N°›</a:t>
            </a:fld>
            <a:endParaRPr lang="fr-CA"/>
          </a:p>
        </p:txBody>
      </p:sp>
    </p:spTree>
    <p:extLst>
      <p:ext uri="{BB962C8B-B14F-4D97-AF65-F5344CB8AC3E}">
        <p14:creationId xmlns:p14="http://schemas.microsoft.com/office/powerpoint/2010/main" val="3821476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outlook.live.com/mail/inbox/id/AQMkADAwATZiZmYAZC04NDI5LWE0ZmItMDACLTAwCgBGAAADwfFeTUdPhEe7GTChwANKzAcAp4SSp+BmgE2hI+ekhaZPFQAAAgEMAAAAp4SSp+BmgE2hI+ekhaZPFQAB04eWzgAAAA==#x__ENREF_1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1</a:t>
            </a:fld>
            <a:endParaRPr lang="fr-CA"/>
          </a:p>
        </p:txBody>
      </p:sp>
    </p:spTree>
    <p:extLst>
      <p:ext uri="{BB962C8B-B14F-4D97-AF65-F5344CB8AC3E}">
        <p14:creationId xmlns:p14="http://schemas.microsoft.com/office/powerpoint/2010/main" val="84434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17</a:t>
            </a:fld>
            <a:endParaRPr lang="fr-CA"/>
          </a:p>
        </p:txBody>
      </p:sp>
    </p:spTree>
    <p:extLst>
      <p:ext uri="{BB962C8B-B14F-4D97-AF65-F5344CB8AC3E}">
        <p14:creationId xmlns:p14="http://schemas.microsoft.com/office/powerpoint/2010/main" val="102027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Différence entre</a:t>
            </a:r>
            <a:r>
              <a:rPr lang="fr-CA" baseline="0" dirty="0" smtClean="0"/>
              <a:t> les méthodes incitatives mises en place à l’UMF et les méthodes privilégiées par les patients</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19</a:t>
            </a:fld>
            <a:endParaRPr lang="fr-CA"/>
          </a:p>
        </p:txBody>
      </p:sp>
    </p:spTree>
    <p:extLst>
      <p:ext uri="{BB962C8B-B14F-4D97-AF65-F5344CB8AC3E}">
        <p14:creationId xmlns:p14="http://schemas.microsoft.com/office/powerpoint/2010/main" val="5111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 noir:</a:t>
            </a:r>
            <a:r>
              <a:rPr lang="fr-CA" baseline="0" dirty="0" smtClean="0"/>
              <a:t> chez les patients qui n’ont pas entendu parler de DS</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20</a:t>
            </a:fld>
            <a:endParaRPr lang="fr-CA"/>
          </a:p>
        </p:txBody>
      </p:sp>
    </p:spTree>
    <p:extLst>
      <p:ext uri="{BB962C8B-B14F-4D97-AF65-F5344CB8AC3E}">
        <p14:creationId xmlns:p14="http://schemas.microsoft.com/office/powerpoint/2010/main" val="312699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Étendue</a:t>
            </a:r>
            <a:r>
              <a:rPr lang="fr-CA" baseline="0" dirty="0" smtClean="0"/>
              <a:t> et écart-type plus petit</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21</a:t>
            </a:fld>
            <a:endParaRPr lang="fr-CA"/>
          </a:p>
        </p:txBody>
      </p:sp>
    </p:spTree>
    <p:extLst>
      <p:ext uri="{BB962C8B-B14F-4D97-AF65-F5344CB8AC3E}">
        <p14:creationId xmlns:p14="http://schemas.microsoft.com/office/powerpoint/2010/main" val="407258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Questionner sur l’aisance des résidents à expliquer l’outil Discutons</a:t>
            </a:r>
            <a:r>
              <a:rPr lang="fr-CA" baseline="0" dirty="0" smtClean="0"/>
              <a:t> Santé aux patients</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24</a:t>
            </a:fld>
            <a:endParaRPr lang="fr-CA"/>
          </a:p>
        </p:txBody>
      </p:sp>
    </p:spTree>
    <p:extLst>
      <p:ext uri="{BB962C8B-B14F-4D97-AF65-F5344CB8AC3E}">
        <p14:creationId xmlns:p14="http://schemas.microsoft.com/office/powerpoint/2010/main" val="196729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Perception positive pour</a:t>
            </a:r>
            <a:r>
              <a:rPr lang="fr-CA" baseline="0" dirty="0" smtClean="0"/>
              <a:t> le patient, le médecin et l’efficacité du </a:t>
            </a:r>
            <a:r>
              <a:rPr lang="fr-CA" baseline="0" dirty="0" err="1" smtClean="0"/>
              <a:t>rendez-vou</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25</a:t>
            </a:fld>
            <a:endParaRPr lang="fr-CA"/>
          </a:p>
        </p:txBody>
      </p:sp>
    </p:spTree>
    <p:extLst>
      <p:ext uri="{BB962C8B-B14F-4D97-AF65-F5344CB8AC3E}">
        <p14:creationId xmlns:p14="http://schemas.microsoft.com/office/powerpoint/2010/main" val="201133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Malgré leur perception positive,</a:t>
            </a:r>
            <a:r>
              <a:rPr lang="fr-CA" baseline="0" dirty="0" smtClean="0"/>
              <a:t> peu de résidents ont encouragé</a:t>
            </a:r>
            <a:r>
              <a:rPr lang="mr-IN" baseline="0" dirty="0" smtClean="0"/>
              <a:t>…</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26</a:t>
            </a:fld>
            <a:endParaRPr lang="fr-CA"/>
          </a:p>
        </p:txBody>
      </p:sp>
    </p:spTree>
    <p:extLst>
      <p:ext uri="{BB962C8B-B14F-4D97-AF65-F5344CB8AC3E}">
        <p14:creationId xmlns:p14="http://schemas.microsoft.com/office/powerpoint/2010/main" val="160097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Le faible taux d’utilisation de DS peut être expliqué par plusieurs barrières,</a:t>
            </a:r>
            <a:r>
              <a:rPr lang="fr-CA" sz="1200" kern="1200" baseline="0" dirty="0" smtClean="0">
                <a:solidFill>
                  <a:schemeClr val="tx1"/>
                </a:solidFill>
                <a:effectLst/>
                <a:latin typeface="+mn-lt"/>
                <a:ea typeface="+mn-ea"/>
                <a:cs typeface="+mn-cs"/>
              </a:rPr>
              <a:t> qui sont aussi identifiés dans d’autres études faites lors de l’intégration d’un outil clinique similaire dans d’autres milieux.</a:t>
            </a:r>
          </a:p>
          <a:p>
            <a:endParaRPr lang="fr-CA" sz="1200" kern="1200" baseline="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 les patients peut être justifié par différentes barrières attendues et retrouvées similairement lors de l’intégration de différents DSP dans d’autres centres médicaux de première ligne (</a:t>
            </a:r>
            <a:r>
              <a:rPr lang="fr-CA" sz="1200" u="none" strike="noStrike" kern="1200" dirty="0" smtClean="0">
                <a:solidFill>
                  <a:schemeClr val="tx1"/>
                </a:solidFill>
                <a:effectLst/>
                <a:latin typeface="+mn-lt"/>
                <a:ea typeface="+mn-ea"/>
                <a:cs typeface="+mn-cs"/>
                <a:hlinkClick r:id="rId3" action="ppaction://hlinkfile" tooltip="Archer, 2011 #1041"/>
              </a:rPr>
              <a:t>15</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effet, notre étude fait ressortir les mêmes principales barrières, soit le manque d’intérêt, la non-pertinence perçue par les patients et le manque de temps pour se préparer à son rendez-vous. Néanmoins, malgré ces différents obstacles, les patients considèrent qu’il est avantageux de se préparer à son rendez-vous peu importe qu'ils aient entendu parler de </a:t>
            </a:r>
            <a:r>
              <a:rPr lang="fr-CA" sz="1200" i="1" kern="1200" dirty="0" smtClean="0">
                <a:solidFill>
                  <a:schemeClr val="tx1"/>
                </a:solidFill>
                <a:effectLst/>
                <a:latin typeface="+mn-lt"/>
                <a:ea typeface="+mn-ea"/>
                <a:cs typeface="+mn-cs"/>
              </a:rPr>
              <a:t>DS</a:t>
            </a:r>
            <a:r>
              <a:rPr lang="fr-CA" sz="1200" kern="1200" dirty="0" smtClean="0">
                <a:solidFill>
                  <a:schemeClr val="tx1"/>
                </a:solidFill>
                <a:effectLst/>
                <a:latin typeface="+mn-lt"/>
                <a:ea typeface="+mn-ea"/>
                <a:cs typeface="+mn-cs"/>
              </a:rPr>
              <a:t> ou non</a:t>
            </a:r>
            <a:r>
              <a:rPr lang="en-CA" sz="1200" kern="1200" dirty="0" smtClean="0">
                <a:solidFill>
                  <a:schemeClr val="tx1"/>
                </a:solidFill>
                <a:effectLst/>
                <a:latin typeface="+mn-lt"/>
                <a:ea typeface="+mn-ea"/>
                <a:cs typeface="+mn-cs"/>
              </a:rPr>
              <a:t>.</a:t>
            </a:r>
            <a:r>
              <a:rPr lang="en-CA" sz="1200" kern="1200" baseline="0" dirty="0" smtClean="0">
                <a:solidFill>
                  <a:schemeClr val="tx1"/>
                </a:solidFill>
                <a:effectLst/>
                <a:latin typeface="+mn-lt"/>
                <a:ea typeface="+mn-ea"/>
                <a:cs typeface="+mn-cs"/>
              </a:rPr>
              <a:t> </a:t>
            </a:r>
          </a:p>
          <a:p>
            <a:endParaRPr lang="en-CA" sz="1200" kern="1200" baseline="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l’écart entre la préférence des patients à être encouragés par le médecin à s’activer dans leurs soins</a:t>
            </a:r>
            <a:r>
              <a:rPr lang="fr-CA" sz="1200" kern="1200" dirty="0" smtClean="0">
                <a:solidFill>
                  <a:schemeClr val="tx1"/>
                </a:solidFill>
                <a:effectLst/>
                <a:latin typeface="+mn-lt"/>
                <a:ea typeface="+mn-ea"/>
                <a:cs typeface="+mn-cs"/>
              </a:rPr>
              <a:t>, résultat attendu selon les données probantes (</a:t>
            </a:r>
            <a:r>
              <a:rPr lang="fr-CA" sz="1200" u="sng" kern="1200" dirty="0" smtClean="0">
                <a:solidFill>
                  <a:schemeClr val="tx1"/>
                </a:solidFill>
                <a:effectLst/>
                <a:latin typeface="+mn-lt"/>
                <a:ea typeface="+mn-ea"/>
                <a:cs typeface="+mn-cs"/>
                <a:hlinkClick r:id="rId4" tooltip="Powell, 2017 #1042"/>
              </a:rPr>
              <a:t>16</a:t>
            </a:r>
            <a:r>
              <a:rPr lang="fr-CA" sz="1200" kern="1200" dirty="0" smtClean="0">
                <a:solidFill>
                  <a:schemeClr val="tx1"/>
                </a:solidFill>
                <a:effectLst/>
                <a:latin typeface="+mn-lt"/>
                <a:ea typeface="+mn-ea"/>
                <a:cs typeface="+mn-cs"/>
              </a:rPr>
              <a:t>), et les actions entreprises par ces professionnels. En effet, dans notre étude, la majorité des médecins-résidents n’a « jamais » ou « très rarement » effectué cette incitation.</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27</a:t>
            </a:fld>
            <a:endParaRPr lang="fr-CA"/>
          </a:p>
        </p:txBody>
      </p:sp>
    </p:spTree>
    <p:extLst>
      <p:ext uri="{BB962C8B-B14F-4D97-AF65-F5344CB8AC3E}">
        <p14:creationId xmlns:p14="http://schemas.microsoft.com/office/powerpoint/2010/main" val="168190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Élargir</a:t>
            </a:r>
            <a:r>
              <a:rPr lang="fr-CA" baseline="0" dirty="0" smtClean="0"/>
              <a:t> chez résident</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28</a:t>
            </a:fld>
            <a:endParaRPr lang="fr-CA"/>
          </a:p>
        </p:txBody>
      </p:sp>
    </p:spTree>
    <p:extLst>
      <p:ext uri="{BB962C8B-B14F-4D97-AF65-F5344CB8AC3E}">
        <p14:creationId xmlns:p14="http://schemas.microsoft.com/office/powerpoint/2010/main" val="384029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29</a:t>
            </a:fld>
            <a:endParaRPr lang="fr-CA"/>
          </a:p>
        </p:txBody>
      </p:sp>
    </p:spTree>
    <p:extLst>
      <p:ext uri="{BB962C8B-B14F-4D97-AF65-F5344CB8AC3E}">
        <p14:creationId xmlns:p14="http://schemas.microsoft.com/office/powerpoint/2010/main" val="37658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Un projet de recherche</a:t>
            </a:r>
            <a:r>
              <a:rPr lang="fr-CA" baseline="0" dirty="0" smtClean="0"/>
              <a:t>, c’est comme conduire à Montréal.</a:t>
            </a:r>
            <a:endParaRPr lang="fr-CA" dirty="0" smtClean="0"/>
          </a:p>
          <a:p>
            <a:r>
              <a:rPr lang="fr-CA" dirty="0" smtClean="0"/>
              <a:t>Modification</a:t>
            </a:r>
            <a:r>
              <a:rPr lang="fr-CA" baseline="0" dirty="0" smtClean="0"/>
              <a:t> du projet car recrutement des patients difficiles</a:t>
            </a:r>
          </a:p>
          <a:p>
            <a:r>
              <a:rPr lang="fr-CA" baseline="0" dirty="0" smtClean="0"/>
              <a:t>Soumettre notre protocole de recherche au comité d’éthique à plusieurs reprises</a:t>
            </a:r>
          </a:p>
          <a:p>
            <a:r>
              <a:rPr lang="fr-CA" baseline="0" dirty="0" smtClean="0"/>
              <a:t>Rencontrer des obstacles par dessus obstacles</a:t>
            </a:r>
          </a:p>
          <a:p>
            <a:endParaRPr lang="fr-CA" baseline="0" dirty="0" smtClean="0"/>
          </a:p>
        </p:txBody>
      </p:sp>
      <p:sp>
        <p:nvSpPr>
          <p:cNvPr id="4" name="Slide Number Placeholder 3"/>
          <p:cNvSpPr>
            <a:spLocks noGrp="1"/>
          </p:cNvSpPr>
          <p:nvPr>
            <p:ph type="sldNum" sz="quarter" idx="10"/>
          </p:nvPr>
        </p:nvSpPr>
        <p:spPr/>
        <p:txBody>
          <a:bodyPr/>
          <a:lstStyle/>
          <a:p>
            <a:fld id="{18FC4A18-50C7-C340-AB68-64F313072F3C}" type="slidenum">
              <a:rPr lang="fr-CA" smtClean="0"/>
              <a:t>3</a:t>
            </a:fld>
            <a:endParaRPr lang="fr-CA"/>
          </a:p>
        </p:txBody>
      </p:sp>
    </p:spTree>
    <p:extLst>
      <p:ext uri="{BB962C8B-B14F-4D97-AF65-F5344CB8AC3E}">
        <p14:creationId xmlns:p14="http://schemas.microsoft.com/office/powerpoint/2010/main" val="386274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32</a:t>
            </a:fld>
            <a:endParaRPr lang="fr-CA"/>
          </a:p>
        </p:txBody>
      </p:sp>
    </p:spTree>
    <p:extLst>
      <p:ext uri="{BB962C8B-B14F-4D97-AF65-F5344CB8AC3E}">
        <p14:creationId xmlns:p14="http://schemas.microsoft.com/office/powerpoint/2010/main" val="28109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Comment avoir des</a:t>
            </a:r>
            <a:r>
              <a:rPr lang="fr-CA" baseline="0" dirty="0" smtClean="0"/>
              <a:t> patients plus engagés?</a:t>
            </a:r>
          </a:p>
          <a:p>
            <a:r>
              <a:rPr lang="fr-CA" baseline="0" dirty="0" smtClean="0"/>
              <a:t>Plusieurs façons: </a:t>
            </a:r>
          </a:p>
          <a:p>
            <a:r>
              <a:rPr lang="fr-CA" baseline="0" dirty="0" smtClean="0"/>
              <a:t>Programme de coaching, des formations pour les patients et on peut aussi utiliser des outils informatiques, comme des DSP</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4</a:t>
            </a:fld>
            <a:endParaRPr lang="fr-CA"/>
          </a:p>
        </p:txBody>
      </p:sp>
    </p:spTree>
    <p:extLst>
      <p:ext uri="{BB962C8B-B14F-4D97-AF65-F5344CB8AC3E}">
        <p14:creationId xmlns:p14="http://schemas.microsoft.com/office/powerpoint/2010/main" val="28869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 ce qui concerne</a:t>
            </a:r>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6</a:t>
            </a:fld>
            <a:endParaRPr lang="fr-CA"/>
          </a:p>
        </p:txBody>
      </p:sp>
    </p:spTree>
    <p:extLst>
      <p:ext uri="{BB962C8B-B14F-4D97-AF65-F5344CB8AC3E}">
        <p14:creationId xmlns:p14="http://schemas.microsoft.com/office/powerpoint/2010/main" val="304300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8</a:t>
            </a:fld>
            <a:endParaRPr lang="fr-CA"/>
          </a:p>
        </p:txBody>
      </p:sp>
    </p:spTree>
    <p:extLst>
      <p:ext uri="{BB962C8B-B14F-4D97-AF65-F5344CB8AC3E}">
        <p14:creationId xmlns:p14="http://schemas.microsoft.com/office/powerpoint/2010/main" val="191680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CA" dirty="0" smtClean="0">
                <a:solidFill>
                  <a:srgbClr val="FF0000"/>
                </a:solidFill>
              </a:rPr>
              <a:t>prévoir donner les grandes catégories de Q et préciser les Q de type oui-non et de type échelle </a:t>
            </a:r>
            <a:r>
              <a:rPr lang="fr-CA" dirty="0" err="1" smtClean="0">
                <a:solidFill>
                  <a:srgbClr val="FF0000"/>
                </a:solidFill>
              </a:rPr>
              <a:t>likert</a:t>
            </a:r>
            <a:r>
              <a:rPr lang="fr-CA" dirty="0" smtClean="0">
                <a:solidFill>
                  <a:srgbClr val="FF0000"/>
                </a:solidFill>
              </a:rPr>
              <a:t>. Dire aussi que le Q a été </a:t>
            </a:r>
            <a:r>
              <a:rPr lang="fr-CA" dirty="0" err="1" smtClean="0">
                <a:solidFill>
                  <a:srgbClr val="FF0000"/>
                </a:solidFill>
              </a:rPr>
              <a:t>pré-testé</a:t>
            </a:r>
            <a:endParaRPr lang="fr-CA" dirty="0" smtClean="0">
              <a:solidFill>
                <a:srgbClr val="FF0000"/>
              </a:solidFill>
            </a:endParaRPr>
          </a:p>
          <a:p>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10</a:t>
            </a:fld>
            <a:endParaRPr lang="fr-CA"/>
          </a:p>
        </p:txBody>
      </p:sp>
    </p:spTree>
    <p:extLst>
      <p:ext uri="{BB962C8B-B14F-4D97-AF65-F5344CB8AC3E}">
        <p14:creationId xmlns:p14="http://schemas.microsoft.com/office/powerpoint/2010/main" val="367201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12</a:t>
            </a:fld>
            <a:endParaRPr lang="fr-CA"/>
          </a:p>
        </p:txBody>
      </p:sp>
    </p:spTree>
    <p:extLst>
      <p:ext uri="{BB962C8B-B14F-4D97-AF65-F5344CB8AC3E}">
        <p14:creationId xmlns:p14="http://schemas.microsoft.com/office/powerpoint/2010/main" val="29801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8FC4A18-50C7-C340-AB68-64F313072F3C}" type="slidenum">
              <a:rPr lang="fr-CA" smtClean="0"/>
              <a:t>13</a:t>
            </a:fld>
            <a:endParaRPr lang="fr-CA"/>
          </a:p>
        </p:txBody>
      </p:sp>
    </p:spTree>
    <p:extLst>
      <p:ext uri="{BB962C8B-B14F-4D97-AF65-F5344CB8AC3E}">
        <p14:creationId xmlns:p14="http://schemas.microsoft.com/office/powerpoint/2010/main" val="322688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FC4A18-50C7-C340-AB68-64F313072F3C}" type="slidenum">
              <a:rPr lang="fr-CA" smtClean="0"/>
              <a:t>14</a:t>
            </a:fld>
            <a:endParaRPr lang="fr-CA"/>
          </a:p>
        </p:txBody>
      </p:sp>
    </p:spTree>
    <p:extLst>
      <p:ext uri="{BB962C8B-B14F-4D97-AF65-F5344CB8AC3E}">
        <p14:creationId xmlns:p14="http://schemas.microsoft.com/office/powerpoint/2010/main" val="38603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‹N°›</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CA"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CA"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5/28/2018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CA"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CA"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5" name="Date Placeholder 4"/>
          <p:cNvSpPr>
            <a:spLocks noGrp="1"/>
          </p:cNvSpPr>
          <p:nvPr>
            <p:ph type="dt" sz="half" idx="10"/>
          </p:nvPr>
        </p:nvSpPr>
        <p:spPr/>
        <p:txBody>
          <a:bodyPr/>
          <a:lstStyle/>
          <a:p>
            <a:fld id="{1778F24D-EB19-4AE0-B015-2BEA6D5224F2}"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7" name="Date Placeholder 6"/>
          <p:cNvSpPr>
            <a:spLocks noGrp="1"/>
          </p:cNvSpPr>
          <p:nvPr>
            <p:ph type="dt" sz="half" idx="10"/>
          </p:nvPr>
        </p:nvSpPr>
        <p:spPr/>
        <p:txBody>
          <a:bodyPr/>
          <a:lstStyle/>
          <a:p>
            <a:fld id="{1778F24D-EB19-4AE0-B015-2BEA6D5224F2}" type="datetimeFigureOut">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1778F24D-EB19-4AE0-B015-2BEA6D5224F2}" type="datetimeFigureOut">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778F24D-EB19-4AE0-B015-2BEA6D5224F2}" type="datetimeFigureOut">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5" name="Date Placeholder 4"/>
          <p:cNvSpPr>
            <a:spLocks noGrp="1"/>
          </p:cNvSpPr>
          <p:nvPr>
            <p:ph type="dt" sz="half" idx="10"/>
          </p:nvPr>
        </p:nvSpPr>
        <p:spPr/>
        <p:txBody>
          <a:bodyPr/>
          <a:lstStyle/>
          <a:p>
            <a:fld id="{1778F24D-EB19-4AE0-B015-2BEA6D5224F2}" type="datetimeFigureOut">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‹N°›</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CA"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dirty="0"/>
          </a:p>
        </p:txBody>
      </p:sp>
      <p:sp>
        <p:nvSpPr>
          <p:cNvPr id="5" name="Date Placeholder 4"/>
          <p:cNvSpPr>
            <a:spLocks noGrp="1"/>
          </p:cNvSpPr>
          <p:nvPr>
            <p:ph type="dt" sz="half" idx="10"/>
          </p:nvPr>
        </p:nvSpPr>
        <p:spPr/>
        <p:txBody>
          <a:bodyPr/>
          <a:lstStyle/>
          <a:p>
            <a:fld id="{1778F24D-EB19-4AE0-B015-2BEA6D5224F2}" type="datetimeFigureOut">
              <a:rPr lang="en-US" smtClean="0"/>
              <a:t>5/28/2018</a:t>
            </a:fld>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‹N°›</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CA"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778F24D-EB19-4AE0-B015-2BEA6D5224F2}" type="datetimeFigureOut">
              <a:rPr lang="en-US" smtClean="0"/>
              <a:t>5/28/2018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90D9BD3-E57B-4194-A545-2804EB95D970}" type="slidenum">
              <a:rPr lang="en-US" smtClean="0"/>
              <a:t>‹N°›</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CA"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omments" Target="../comments/commen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5562083"/>
            <a:ext cx="6591300" cy="1098426"/>
          </a:xfrm>
          <a:solidFill>
            <a:schemeClr val="accent4"/>
          </a:solidFill>
        </p:spPr>
        <p:txBody>
          <a:bodyPr>
            <a:normAutofit fontScale="70000" lnSpcReduction="20000"/>
          </a:bodyPr>
          <a:lstStyle/>
          <a:p>
            <a:r>
              <a:rPr lang="fr-CA" dirty="0" smtClean="0"/>
              <a:t>Karine </a:t>
            </a:r>
            <a:r>
              <a:rPr lang="fr-CA" dirty="0" err="1" smtClean="0"/>
              <a:t>coulombe</a:t>
            </a:r>
            <a:r>
              <a:rPr lang="fr-CA" dirty="0" smtClean="0"/>
              <a:t>, R2</a:t>
            </a:r>
            <a:endParaRPr lang="fr-CA" dirty="0"/>
          </a:p>
          <a:p>
            <a:r>
              <a:rPr lang="fr-CA" dirty="0" smtClean="0"/>
              <a:t>min </a:t>
            </a:r>
            <a:r>
              <a:rPr lang="fr-CA" dirty="0" err="1" smtClean="0"/>
              <a:t>zhang</a:t>
            </a:r>
            <a:r>
              <a:rPr lang="fr-CA" dirty="0" smtClean="0"/>
              <a:t>, R2</a:t>
            </a:r>
          </a:p>
          <a:p>
            <a:r>
              <a:rPr lang="fr-CA" dirty="0" smtClean="0"/>
              <a:t>CUMF Cité-de-la-santé</a:t>
            </a:r>
          </a:p>
          <a:p>
            <a:r>
              <a:rPr lang="fr-CA" dirty="0" smtClean="0"/>
              <a:t>1</a:t>
            </a:r>
            <a:r>
              <a:rPr lang="fr-CA" baseline="30000" dirty="0" smtClean="0"/>
              <a:t>er</a:t>
            </a:r>
            <a:r>
              <a:rPr lang="fr-CA" dirty="0" smtClean="0"/>
              <a:t> juin</a:t>
            </a:r>
            <a:r>
              <a:rPr lang="fr-CA" dirty="0"/>
              <a:t> </a:t>
            </a:r>
            <a:r>
              <a:rPr lang="fr-CA" dirty="0" smtClean="0"/>
              <a:t>2018</a:t>
            </a:r>
          </a:p>
          <a:p>
            <a:r>
              <a:rPr lang="fr-CA" dirty="0" smtClean="0"/>
              <a:t>Supervisées par: </a:t>
            </a:r>
            <a:r>
              <a:rPr lang="fr-CA" dirty="0" err="1" smtClean="0"/>
              <a:t>Dre</a:t>
            </a:r>
            <a:r>
              <a:rPr lang="fr-CA" dirty="0" smtClean="0"/>
              <a:t> Marie-Thérèse Lussier</a:t>
            </a:r>
            <a:endParaRPr lang="fr-CA" dirty="0"/>
          </a:p>
        </p:txBody>
      </p:sp>
      <p:sp>
        <p:nvSpPr>
          <p:cNvPr id="4" name="Title 3"/>
          <p:cNvSpPr>
            <a:spLocks noGrp="1"/>
          </p:cNvSpPr>
          <p:nvPr>
            <p:ph type="ctrTitle"/>
          </p:nvPr>
        </p:nvSpPr>
        <p:spPr/>
        <p:txBody>
          <a:bodyPr/>
          <a:lstStyle/>
          <a:p>
            <a:r>
              <a:rPr lang="fr-CA" sz="2800" dirty="0" smtClean="0"/>
              <a:t>Discutons santé: une enquête locale sur les barrières et les facilitateurs à son utilisation</a:t>
            </a:r>
            <a:endParaRPr lang="fr-CA" sz="2800" dirty="0"/>
          </a:p>
        </p:txBody>
      </p:sp>
    </p:spTree>
    <p:extLst>
      <p:ext uri="{BB962C8B-B14F-4D97-AF65-F5344CB8AC3E}">
        <p14:creationId xmlns:p14="http://schemas.microsoft.com/office/powerpoint/2010/main" val="276262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Méthodologie</a:t>
            </a:r>
            <a:endParaRPr lang="fr-CA" dirty="0"/>
          </a:p>
        </p:txBody>
      </p:sp>
      <p:sp>
        <p:nvSpPr>
          <p:cNvPr id="3" name="Content Placeholder 2"/>
          <p:cNvSpPr>
            <a:spLocks noGrp="1"/>
          </p:cNvSpPr>
          <p:nvPr>
            <p:ph idx="1"/>
          </p:nvPr>
        </p:nvSpPr>
        <p:spPr>
          <a:xfrm>
            <a:off x="309769" y="1752600"/>
            <a:ext cx="8596095" cy="4814971"/>
          </a:xfrm>
        </p:spPr>
        <p:txBody>
          <a:bodyPr/>
          <a:lstStyle/>
          <a:p>
            <a:r>
              <a:rPr lang="fr-CA" dirty="0" smtClean="0"/>
              <a:t>Étude observationnelle exploratoire au CUMF Cité-de-la-santé</a:t>
            </a:r>
          </a:p>
          <a:p>
            <a:endParaRPr lang="fr-CA" dirty="0" smtClean="0"/>
          </a:p>
          <a:p>
            <a:r>
              <a:rPr lang="fr-CA" dirty="0" smtClean="0">
                <a:solidFill>
                  <a:srgbClr val="564B3C"/>
                </a:solidFill>
              </a:rPr>
              <a:t>Approuvée par le comité scientifique et éthique de la recherche du CISSSL</a:t>
            </a:r>
          </a:p>
          <a:p>
            <a:endParaRPr lang="fr-CA" dirty="0"/>
          </a:p>
          <a:p>
            <a:r>
              <a:rPr lang="fr-CA" dirty="0" smtClean="0">
                <a:solidFill>
                  <a:srgbClr val="564B3C"/>
                </a:solidFill>
              </a:rPr>
              <a:t>Instruments: 2 </a:t>
            </a:r>
            <a:r>
              <a:rPr lang="fr-CA" dirty="0" smtClean="0"/>
              <a:t>questionnaires créés pour l’étude</a:t>
            </a:r>
          </a:p>
          <a:p>
            <a:pPr lvl="1"/>
            <a:r>
              <a:rPr lang="fr-CA" dirty="0" smtClean="0"/>
              <a:t>Patients</a:t>
            </a:r>
          </a:p>
          <a:p>
            <a:pPr lvl="1"/>
            <a:r>
              <a:rPr lang="fr-CA" dirty="0" smtClean="0"/>
              <a:t>Résidents</a:t>
            </a:r>
          </a:p>
          <a:p>
            <a:pPr lvl="1"/>
            <a:r>
              <a:rPr lang="fr-CA" dirty="0" smtClean="0"/>
              <a:t>Plusieurs types de questions</a:t>
            </a:r>
          </a:p>
          <a:p>
            <a:endParaRPr lang="fr-CA" dirty="0" smtClean="0"/>
          </a:p>
        </p:txBody>
      </p:sp>
    </p:spTree>
    <p:extLst>
      <p:ext uri="{BB962C8B-B14F-4D97-AF65-F5344CB8AC3E}">
        <p14:creationId xmlns:p14="http://schemas.microsoft.com/office/powerpoint/2010/main" val="1730634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Méthodologie - Participants</a:t>
            </a:r>
            <a:endParaRPr lang="fr-CA" dirty="0"/>
          </a:p>
        </p:txBody>
      </p:sp>
      <p:sp>
        <p:nvSpPr>
          <p:cNvPr id="4" name="Text Placeholder 3"/>
          <p:cNvSpPr>
            <a:spLocks noGrp="1"/>
          </p:cNvSpPr>
          <p:nvPr>
            <p:ph type="body" idx="1"/>
          </p:nvPr>
        </p:nvSpPr>
        <p:spPr/>
        <p:txBody>
          <a:bodyPr/>
          <a:lstStyle/>
          <a:p>
            <a:r>
              <a:rPr lang="fr-CA" dirty="0" smtClean="0"/>
              <a:t>Patients</a:t>
            </a:r>
            <a:endParaRPr lang="fr-CA" dirty="0"/>
          </a:p>
        </p:txBody>
      </p:sp>
      <p:sp>
        <p:nvSpPr>
          <p:cNvPr id="3" name="Content Placeholder 2"/>
          <p:cNvSpPr>
            <a:spLocks noGrp="1"/>
          </p:cNvSpPr>
          <p:nvPr>
            <p:ph sz="half" idx="2"/>
          </p:nvPr>
        </p:nvSpPr>
        <p:spPr/>
        <p:txBody>
          <a:bodyPr>
            <a:normAutofit fontScale="77500" lnSpcReduction="20000"/>
          </a:bodyPr>
          <a:lstStyle/>
          <a:p>
            <a:r>
              <a:rPr lang="fr-CA" dirty="0">
                <a:solidFill>
                  <a:srgbClr val="564B3C"/>
                </a:solidFill>
              </a:rPr>
              <a:t>R</a:t>
            </a:r>
            <a:r>
              <a:rPr lang="fr-CA" dirty="0" smtClean="0">
                <a:solidFill>
                  <a:srgbClr val="564B3C"/>
                </a:solidFill>
              </a:rPr>
              <a:t>ecrutement en salle d’attente d’une durée de 5 semaines en janvier et février 2018</a:t>
            </a:r>
          </a:p>
          <a:p>
            <a:endParaRPr lang="fr-CA" dirty="0" smtClean="0">
              <a:solidFill>
                <a:srgbClr val="564B3C"/>
              </a:solidFill>
            </a:endParaRPr>
          </a:p>
          <a:p>
            <a:r>
              <a:rPr lang="fr-CA" dirty="0" smtClean="0">
                <a:solidFill>
                  <a:srgbClr val="564B3C"/>
                </a:solidFill>
              </a:rPr>
              <a:t>Critères d’inclusion:</a:t>
            </a:r>
          </a:p>
          <a:p>
            <a:pPr lvl="1"/>
            <a:r>
              <a:rPr lang="fr-CA" sz="2400" dirty="0" smtClean="0">
                <a:solidFill>
                  <a:srgbClr val="564B3C"/>
                </a:solidFill>
              </a:rPr>
              <a:t>18 ans +</a:t>
            </a:r>
          </a:p>
          <a:p>
            <a:pPr lvl="1"/>
            <a:r>
              <a:rPr lang="fr-CA" sz="2400" dirty="0" smtClean="0">
                <a:solidFill>
                  <a:srgbClr val="564B3C"/>
                </a:solidFill>
              </a:rPr>
              <a:t>Capable de lire le français</a:t>
            </a:r>
          </a:p>
          <a:p>
            <a:pPr lvl="1"/>
            <a:r>
              <a:rPr lang="fr-CA" sz="2400" dirty="0" smtClean="0">
                <a:solidFill>
                  <a:srgbClr val="564B3C"/>
                </a:solidFill>
              </a:rPr>
              <a:t>Avoir une consultation avec un résident ou superviseur</a:t>
            </a:r>
          </a:p>
          <a:p>
            <a:pPr marL="114300" indent="0">
              <a:buNone/>
            </a:pPr>
            <a:endParaRPr lang="fr-CA" dirty="0"/>
          </a:p>
          <a:p>
            <a:r>
              <a:rPr lang="fr-CA" dirty="0" smtClean="0"/>
              <a:t>492 répondants</a:t>
            </a:r>
          </a:p>
        </p:txBody>
      </p:sp>
      <p:sp>
        <p:nvSpPr>
          <p:cNvPr id="5" name="Text Placeholder 4"/>
          <p:cNvSpPr>
            <a:spLocks noGrp="1"/>
          </p:cNvSpPr>
          <p:nvPr>
            <p:ph type="body" sz="quarter" idx="3"/>
          </p:nvPr>
        </p:nvSpPr>
        <p:spPr/>
        <p:txBody>
          <a:bodyPr/>
          <a:lstStyle/>
          <a:p>
            <a:r>
              <a:rPr lang="fr-CA" dirty="0" smtClean="0"/>
              <a:t>Médecins-résidents</a:t>
            </a:r>
            <a:endParaRPr lang="fr-CA" dirty="0"/>
          </a:p>
        </p:txBody>
      </p:sp>
      <p:sp>
        <p:nvSpPr>
          <p:cNvPr id="6" name="Content Placeholder 5"/>
          <p:cNvSpPr>
            <a:spLocks noGrp="1"/>
          </p:cNvSpPr>
          <p:nvPr>
            <p:ph sz="quarter" idx="4"/>
          </p:nvPr>
        </p:nvSpPr>
        <p:spPr/>
        <p:txBody>
          <a:bodyPr/>
          <a:lstStyle/>
          <a:p>
            <a:r>
              <a:rPr lang="fr-CA" dirty="0" smtClean="0"/>
              <a:t>Critère d’inclusion:</a:t>
            </a:r>
          </a:p>
          <a:p>
            <a:pPr lvl="1"/>
            <a:r>
              <a:rPr lang="fr-CA" dirty="0" smtClean="0"/>
              <a:t>Cohorte 2016-2018 présente lors de l’implantation de DS en mars 2017</a:t>
            </a:r>
          </a:p>
          <a:p>
            <a:pPr lvl="1"/>
            <a:endParaRPr lang="fr-CA" dirty="0"/>
          </a:p>
          <a:p>
            <a:r>
              <a:rPr lang="fr-CA" dirty="0" smtClean="0"/>
              <a:t>8 répondants</a:t>
            </a:r>
          </a:p>
        </p:txBody>
      </p:sp>
    </p:spTree>
    <p:extLst>
      <p:ext uri="{BB962C8B-B14F-4D97-AF65-F5344CB8AC3E}">
        <p14:creationId xmlns:p14="http://schemas.microsoft.com/office/powerpoint/2010/main" val="112696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A" dirty="0" smtClean="0"/>
              <a:t>Organigramme</a:t>
            </a:r>
            <a:endParaRPr lang="fr-CA" dirty="0"/>
          </a:p>
        </p:txBody>
      </p:sp>
      <p:graphicFrame>
        <p:nvGraphicFramePr>
          <p:cNvPr id="8" name="Diagram 7"/>
          <p:cNvGraphicFramePr/>
          <p:nvPr>
            <p:extLst>
              <p:ext uri="{D42A27DB-BD31-4B8C-83A1-F6EECF244321}">
                <p14:modId xmlns:p14="http://schemas.microsoft.com/office/powerpoint/2010/main" val="1839607032"/>
              </p:ext>
            </p:extLst>
          </p:nvPr>
        </p:nvGraphicFramePr>
        <p:xfrm>
          <a:off x="379312" y="1726278"/>
          <a:ext cx="8431537" cy="482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79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A" dirty="0" smtClean="0"/>
              <a:t>Analyses statistiques</a:t>
            </a:r>
            <a:endParaRPr lang="fr-CA" dirty="0"/>
          </a:p>
        </p:txBody>
      </p:sp>
      <p:sp>
        <p:nvSpPr>
          <p:cNvPr id="8" name="Content Placeholder 7"/>
          <p:cNvSpPr>
            <a:spLocks noGrp="1"/>
          </p:cNvSpPr>
          <p:nvPr>
            <p:ph idx="1"/>
          </p:nvPr>
        </p:nvSpPr>
        <p:spPr>
          <a:xfrm>
            <a:off x="426128" y="1752600"/>
            <a:ext cx="8260672" cy="4737523"/>
          </a:xfrm>
        </p:spPr>
        <p:txBody>
          <a:bodyPr/>
          <a:lstStyle/>
          <a:p>
            <a:r>
              <a:rPr lang="fr-CA" dirty="0" smtClean="0"/>
              <a:t>Statistiques descriptives </a:t>
            </a:r>
            <a:r>
              <a:rPr lang="fr-CA" dirty="0" err="1" smtClean="0"/>
              <a:t>univariées</a:t>
            </a:r>
            <a:endParaRPr lang="fr-CA" dirty="0" smtClean="0"/>
          </a:p>
          <a:p>
            <a:endParaRPr lang="fr-CA" dirty="0" smtClean="0"/>
          </a:p>
          <a:p>
            <a:r>
              <a:rPr lang="fr-CA" dirty="0" smtClean="0"/>
              <a:t>Test du chi-carré</a:t>
            </a:r>
          </a:p>
          <a:p>
            <a:endParaRPr lang="fr-CA" dirty="0"/>
          </a:p>
          <a:p>
            <a:r>
              <a:rPr lang="fr-CA" dirty="0" smtClean="0"/>
              <a:t>Logiciel:</a:t>
            </a:r>
          </a:p>
          <a:p>
            <a:pPr lvl="1"/>
            <a:r>
              <a:rPr lang="fr-CA" i="1" dirty="0" err="1" smtClean="0"/>
              <a:t>Statistical</a:t>
            </a:r>
            <a:r>
              <a:rPr lang="fr-CA" i="1" dirty="0" smtClean="0"/>
              <a:t> </a:t>
            </a:r>
            <a:r>
              <a:rPr lang="fr-CA" i="1" dirty="0"/>
              <a:t>Package for Social Sciences (SPSS), version </a:t>
            </a:r>
            <a:r>
              <a:rPr lang="fr-CA" i="1" dirty="0" smtClean="0"/>
              <a:t>25</a:t>
            </a:r>
            <a:endParaRPr lang="fr-CA" dirty="0"/>
          </a:p>
          <a:p>
            <a:endParaRPr lang="fr-CA" dirty="0" smtClean="0"/>
          </a:p>
        </p:txBody>
      </p:sp>
    </p:spTree>
    <p:extLst>
      <p:ext uri="{BB962C8B-B14F-4D97-AF65-F5344CB8AC3E}">
        <p14:creationId xmlns:p14="http://schemas.microsoft.com/office/powerpoint/2010/main" val="3724594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11" y="249602"/>
            <a:ext cx="8260672" cy="1039427"/>
          </a:xfrm>
        </p:spPr>
        <p:txBody>
          <a:bodyPr>
            <a:noAutofit/>
          </a:bodyPr>
          <a:lstStyle/>
          <a:p>
            <a:r>
              <a:rPr lang="fr-CA" sz="2800" dirty="0" smtClean="0"/>
              <a:t>Caractéristiques des patients en fonction de la connaissance ou non du site DS</a:t>
            </a:r>
            <a:endParaRPr lang="fr-CA" sz="2800" dirty="0"/>
          </a:p>
        </p:txBody>
      </p:sp>
      <p:pic>
        <p:nvPicPr>
          <p:cNvPr id="6" name="Content Placeholder 5" descr="Screen Shot 2018-05-28 at 3.44.5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79" b="-79"/>
          <a:stretch/>
        </p:blipFill>
        <p:spPr>
          <a:xfrm>
            <a:off x="408345" y="1570530"/>
            <a:ext cx="8330465" cy="5287469"/>
          </a:xfrm>
        </p:spPr>
      </p:pic>
      <p:sp>
        <p:nvSpPr>
          <p:cNvPr id="5" name="Rounded Rectangle 4"/>
          <p:cNvSpPr/>
          <p:nvPr/>
        </p:nvSpPr>
        <p:spPr>
          <a:xfrm>
            <a:off x="389389" y="5300174"/>
            <a:ext cx="2255112" cy="229336"/>
          </a:xfrm>
          <a:prstGeom prst="roundRect">
            <a:avLst/>
          </a:prstGeom>
          <a:solidFill>
            <a:schemeClr val="accent2">
              <a:alpha val="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chemeClr val="accent2"/>
              </a:solidFill>
            </a:endParaRPr>
          </a:p>
        </p:txBody>
      </p:sp>
    </p:spTree>
    <p:extLst>
      <p:ext uri="{BB962C8B-B14F-4D97-AF65-F5344CB8AC3E}">
        <p14:creationId xmlns:p14="http://schemas.microsoft.com/office/powerpoint/2010/main" val="330497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3600" dirty="0">
                <a:solidFill>
                  <a:srgbClr val="6B7D72"/>
                </a:solidFill>
              </a:rPr>
              <a:t>Caractéristiques des patients en fonction de la connaissance ou non du site DS</a:t>
            </a:r>
            <a:endParaRPr lang="fr-CA" dirty="0">
              <a:solidFill>
                <a:srgbClr val="6B7D72"/>
              </a:solidFill>
            </a:endParaRPr>
          </a:p>
        </p:txBody>
      </p:sp>
      <p:sp>
        <p:nvSpPr>
          <p:cNvPr id="3" name="TextBox 2"/>
          <p:cNvSpPr txBox="1"/>
          <p:nvPr/>
        </p:nvSpPr>
        <p:spPr>
          <a:xfrm>
            <a:off x="4013483" y="1630711"/>
            <a:ext cx="1928353" cy="923330"/>
          </a:xfrm>
          <a:prstGeom prst="rect">
            <a:avLst/>
          </a:prstGeom>
          <a:noFill/>
        </p:spPr>
        <p:txBody>
          <a:bodyPr wrap="square" rtlCol="0">
            <a:spAutoFit/>
          </a:bodyPr>
          <a:lstStyle/>
          <a:p>
            <a:pPr algn="ctr"/>
            <a:r>
              <a:rPr lang="fr-CA" dirty="0" smtClean="0"/>
              <a:t>Patients ayant entendu parler de DS</a:t>
            </a:r>
            <a:endParaRPr lang="fr-CA" dirty="0"/>
          </a:p>
        </p:txBody>
      </p:sp>
      <p:sp>
        <p:nvSpPr>
          <p:cNvPr id="5" name="TextBox 4"/>
          <p:cNvSpPr txBox="1"/>
          <p:nvPr/>
        </p:nvSpPr>
        <p:spPr>
          <a:xfrm>
            <a:off x="5886046" y="1630711"/>
            <a:ext cx="2187949" cy="923330"/>
          </a:xfrm>
          <a:prstGeom prst="rect">
            <a:avLst/>
          </a:prstGeom>
          <a:noFill/>
        </p:spPr>
        <p:txBody>
          <a:bodyPr wrap="square" rtlCol="0">
            <a:spAutoFit/>
          </a:bodyPr>
          <a:lstStyle/>
          <a:p>
            <a:pPr algn="ctr"/>
            <a:r>
              <a:rPr lang="fr-CA" dirty="0" smtClean="0"/>
              <a:t>Patients n’ayant pas entendu parler de DS</a:t>
            </a:r>
            <a:endParaRPr lang="fr-CA" dirty="0"/>
          </a:p>
        </p:txBody>
      </p:sp>
      <p:pic>
        <p:nvPicPr>
          <p:cNvPr id="9" name="Content Placeholder 8" descr="Screen Shot 2018-05-28 at 3.48.19 PM.png"/>
          <p:cNvPicPr>
            <a:picLocks noGrp="1" noChangeAspect="1"/>
          </p:cNvPicPr>
          <p:nvPr>
            <p:ph idx="1"/>
          </p:nvPr>
        </p:nvPicPr>
        <p:blipFill>
          <a:blip r:embed="rId2">
            <a:extLst>
              <a:ext uri="{28A0092B-C50C-407E-A947-70E740481C1C}">
                <a14:useLocalDpi xmlns:a14="http://schemas.microsoft.com/office/drawing/2010/main" val="0"/>
              </a:ext>
            </a:extLst>
          </a:blip>
          <a:srcRect t="-7387" b="-7387"/>
          <a:stretch>
            <a:fillRect/>
          </a:stretch>
        </p:blipFill>
        <p:spPr>
          <a:xfrm>
            <a:off x="381375" y="2188630"/>
            <a:ext cx="8452217" cy="4491871"/>
          </a:xfrm>
        </p:spPr>
      </p:pic>
      <p:sp>
        <p:nvSpPr>
          <p:cNvPr id="4" name="Rounded Rectangle 3"/>
          <p:cNvSpPr/>
          <p:nvPr/>
        </p:nvSpPr>
        <p:spPr>
          <a:xfrm>
            <a:off x="426128" y="5134893"/>
            <a:ext cx="2255112" cy="476311"/>
          </a:xfrm>
          <a:prstGeom prst="roundRect">
            <a:avLst/>
          </a:prstGeom>
          <a:solidFill>
            <a:schemeClr val="accent2">
              <a:alpha val="0"/>
            </a:schemeClr>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chemeClr val="accent2"/>
              </a:solidFill>
            </a:endParaRPr>
          </a:p>
        </p:txBody>
      </p:sp>
    </p:spTree>
    <p:extLst>
      <p:ext uri="{BB962C8B-B14F-4D97-AF65-F5344CB8AC3E}">
        <p14:creationId xmlns:p14="http://schemas.microsoft.com/office/powerpoint/2010/main" val="261108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Résultats</a:t>
            </a:r>
            <a:endParaRPr lang="fr-CA" dirty="0"/>
          </a:p>
        </p:txBody>
      </p:sp>
      <p:sp>
        <p:nvSpPr>
          <p:cNvPr id="3" name="Content Placeholder 2"/>
          <p:cNvSpPr>
            <a:spLocks noGrp="1"/>
          </p:cNvSpPr>
          <p:nvPr>
            <p:ph idx="1"/>
          </p:nvPr>
        </p:nvSpPr>
        <p:spPr/>
        <p:txBody>
          <a:bodyPr/>
          <a:lstStyle/>
          <a:p>
            <a:r>
              <a:rPr lang="fr-CA" dirty="0" smtClean="0"/>
              <a:t>28% des répondants </a:t>
            </a:r>
            <a:r>
              <a:rPr lang="fr-CA" dirty="0"/>
              <a:t>(</a:t>
            </a:r>
            <a:r>
              <a:rPr lang="fr-CA" dirty="0" smtClean="0"/>
              <a:t>patients) ont entendu parler de DS (n =141)</a:t>
            </a:r>
          </a:p>
        </p:txBody>
      </p:sp>
      <p:graphicFrame>
        <p:nvGraphicFramePr>
          <p:cNvPr id="4" name="Chart 3"/>
          <p:cNvGraphicFramePr/>
          <p:nvPr>
            <p:extLst>
              <p:ext uri="{D42A27DB-BD31-4B8C-83A1-F6EECF244321}">
                <p14:modId xmlns:p14="http://schemas.microsoft.com/office/powerpoint/2010/main" val="2699049950"/>
              </p:ext>
            </p:extLst>
          </p:nvPr>
        </p:nvGraphicFramePr>
        <p:xfrm>
          <a:off x="649317" y="2637201"/>
          <a:ext cx="730318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2645961" y="4092748"/>
            <a:ext cx="1605216" cy="1023187"/>
          </a:xfrm>
          <a:prstGeom prst="roundRect">
            <a:avLst/>
          </a:prstGeom>
          <a:gradFill flip="none" rotWithShape="1">
            <a:gsLst>
              <a:gs pos="0">
                <a:schemeClr val="accent1">
                  <a:tint val="73000"/>
                  <a:shade val="100000"/>
                  <a:satMod val="150000"/>
                  <a:alpha val="0"/>
                </a:schemeClr>
              </a:gs>
              <a:gs pos="25000">
                <a:schemeClr val="accent1">
                  <a:tint val="96000"/>
                  <a:shade val="80000"/>
                  <a:satMod val="105000"/>
                  <a:alpha val="0"/>
                </a:schemeClr>
              </a:gs>
              <a:gs pos="38000">
                <a:schemeClr val="accent1">
                  <a:tint val="96000"/>
                  <a:shade val="59000"/>
                  <a:satMod val="120000"/>
                  <a:alpha val="0"/>
                </a:schemeClr>
              </a:gs>
              <a:gs pos="55000">
                <a:schemeClr val="accent1">
                  <a:tint val="100000"/>
                  <a:shade val="57000"/>
                  <a:satMod val="120000"/>
                  <a:alpha val="0"/>
                </a:schemeClr>
              </a:gs>
              <a:gs pos="80000">
                <a:schemeClr val="accent1">
                  <a:tint val="100000"/>
                  <a:shade val="56000"/>
                  <a:satMod val="145000"/>
                  <a:alpha val="0"/>
                </a:schemeClr>
              </a:gs>
              <a:gs pos="88000">
                <a:schemeClr val="accent1">
                  <a:tint val="100000"/>
                  <a:shade val="63000"/>
                  <a:satMod val="160000"/>
                  <a:alpha val="0"/>
                </a:schemeClr>
              </a:gs>
              <a:gs pos="100000">
                <a:schemeClr val="accent1">
                  <a:tint val="99000"/>
                  <a:shade val="100000"/>
                  <a:satMod val="155000"/>
                  <a:alpha val="0"/>
                </a:schemeClr>
              </a:gs>
            </a:gsLst>
            <a:lin ang="5400000" scaled="0"/>
            <a:tileRect/>
          </a:gradFill>
          <a:ln w="57150" cmpd="sng">
            <a:solidFill>
              <a:srgbClr val="CF54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780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6B7D72"/>
                </a:solidFill>
              </a:rPr>
              <a:t>Barrières à visiter DS ou à préparer son </a:t>
            </a:r>
            <a:r>
              <a:rPr lang="fr-CA" dirty="0" smtClean="0"/>
              <a:t>rendez-vous</a:t>
            </a:r>
            <a:endParaRPr lang="fr-CA" dirty="0"/>
          </a:p>
        </p:txBody>
      </p:sp>
      <p:pic>
        <p:nvPicPr>
          <p:cNvPr id="5" name="Content Placeholder 4" descr="Screen Shot 2018-05-28 at 3.51.58 PM.png"/>
          <p:cNvPicPr>
            <a:picLocks noGrp="1" noChangeAspect="1"/>
          </p:cNvPicPr>
          <p:nvPr>
            <p:ph idx="1"/>
          </p:nvPr>
        </p:nvPicPr>
        <p:blipFill>
          <a:blip r:embed="rId3">
            <a:extLst>
              <a:ext uri="{28A0092B-C50C-407E-A947-70E740481C1C}">
                <a14:useLocalDpi xmlns:a14="http://schemas.microsoft.com/office/drawing/2010/main" val="0"/>
              </a:ext>
            </a:extLst>
          </a:blip>
          <a:srcRect l="-4580" r="-4580"/>
          <a:stretch>
            <a:fillRect/>
          </a:stretch>
        </p:blipFill>
        <p:spPr>
          <a:xfrm>
            <a:off x="-11309" y="1752600"/>
            <a:ext cx="9212177" cy="4895747"/>
          </a:xfrm>
        </p:spPr>
      </p:pic>
      <p:sp>
        <p:nvSpPr>
          <p:cNvPr id="6" name="TextBox 5"/>
          <p:cNvSpPr txBox="1"/>
          <p:nvPr/>
        </p:nvSpPr>
        <p:spPr>
          <a:xfrm>
            <a:off x="0" y="-5"/>
            <a:ext cx="132693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b="1" dirty="0" smtClean="0">
                <a:solidFill>
                  <a:srgbClr val="564B3C"/>
                </a:solidFill>
              </a:rPr>
              <a:t>Objectif 1</a:t>
            </a:r>
            <a:endParaRPr lang="fr-CA" b="1" dirty="0">
              <a:solidFill>
                <a:srgbClr val="564B3C"/>
              </a:solidFill>
            </a:endParaRPr>
          </a:p>
        </p:txBody>
      </p:sp>
    </p:spTree>
    <p:extLst>
      <p:ext uri="{BB962C8B-B14F-4D97-AF65-F5344CB8AC3E}">
        <p14:creationId xmlns:p14="http://schemas.microsoft.com/office/powerpoint/2010/main" val="167280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solidFill>
                  <a:srgbClr val="FF0000"/>
                </a:solidFill>
              </a:rPr>
              <a:t>Je trouve cette diapo intéressante Pourquoi la masquer?</a:t>
            </a:r>
            <a:endParaRPr lang="fr-CA" dirty="0">
              <a:solidFill>
                <a:srgbClr val="FF0000"/>
              </a:solidFill>
            </a:endParaRPr>
          </a:p>
        </p:txBody>
      </p:sp>
      <p:pic>
        <p:nvPicPr>
          <p:cNvPr id="4" name="Content Placeholder 3" descr="Screen Shot 2018-05-21 at 12.27.30 PM.png"/>
          <p:cNvPicPr>
            <a:picLocks noGrp="1" noChangeAspect="1"/>
          </p:cNvPicPr>
          <p:nvPr>
            <p:ph idx="1"/>
          </p:nvPr>
        </p:nvPicPr>
        <p:blipFill>
          <a:blip r:embed="rId2">
            <a:extLst>
              <a:ext uri="{28A0092B-C50C-407E-A947-70E740481C1C}">
                <a14:useLocalDpi xmlns:a14="http://schemas.microsoft.com/office/drawing/2010/main" val="0"/>
              </a:ext>
            </a:extLst>
          </a:blip>
          <a:srcRect t="-15938" b="-15938"/>
          <a:stretch>
            <a:fillRect/>
          </a:stretch>
        </p:blipFill>
        <p:spPr>
          <a:xfrm>
            <a:off x="426128" y="1752600"/>
            <a:ext cx="8477260" cy="4505180"/>
          </a:xfrm>
        </p:spPr>
      </p:pic>
    </p:spTree>
    <p:extLst>
      <p:ext uri="{BB962C8B-B14F-4D97-AF65-F5344CB8AC3E}">
        <p14:creationId xmlns:p14="http://schemas.microsoft.com/office/powerpoint/2010/main" val="417621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Facteurs facilitateurs</a:t>
            </a:r>
            <a:endParaRPr lang="fr-CA" dirty="0"/>
          </a:p>
        </p:txBody>
      </p:sp>
      <p:pic>
        <p:nvPicPr>
          <p:cNvPr id="5" name="Picture 4" descr="Screen Shot 2018-05-21 at 12.33.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92" y="1682596"/>
            <a:ext cx="8170358" cy="5025461"/>
          </a:xfrm>
          <a:prstGeom prst="rect">
            <a:avLst/>
          </a:prstGeom>
        </p:spPr>
      </p:pic>
      <p:sp>
        <p:nvSpPr>
          <p:cNvPr id="3" name="5-Point Star 2"/>
          <p:cNvSpPr/>
          <p:nvPr/>
        </p:nvSpPr>
        <p:spPr>
          <a:xfrm>
            <a:off x="7990802" y="4251519"/>
            <a:ext cx="476273" cy="546876"/>
          </a:xfrm>
          <a:prstGeom prst="star5">
            <a:avLst/>
          </a:prstGeom>
          <a:solidFill>
            <a:schemeClr val="accent2"/>
          </a:solidFill>
          <a:ln w="38100" cmpd="sng">
            <a:solidFill>
              <a:srgbClr val="CF54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TextBox 5"/>
          <p:cNvSpPr txBox="1"/>
          <p:nvPr/>
        </p:nvSpPr>
        <p:spPr>
          <a:xfrm>
            <a:off x="0" y="-59531"/>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2</a:t>
            </a:r>
            <a:endParaRPr lang="fr-CA" b="1" dirty="0">
              <a:solidFill>
                <a:srgbClr val="564B3C"/>
              </a:solidFill>
            </a:endParaRPr>
          </a:p>
        </p:txBody>
      </p:sp>
    </p:spTree>
    <p:extLst>
      <p:ext uri="{BB962C8B-B14F-4D97-AF65-F5344CB8AC3E}">
        <p14:creationId xmlns:p14="http://schemas.microsoft.com/office/powerpoint/2010/main" val="20648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Plan de la présentation</a:t>
            </a:r>
            <a:endParaRPr lang="fr-CA" dirty="0"/>
          </a:p>
        </p:txBody>
      </p:sp>
      <p:sp>
        <p:nvSpPr>
          <p:cNvPr id="3" name="Content Placeholder 2"/>
          <p:cNvSpPr>
            <a:spLocks noGrp="1"/>
          </p:cNvSpPr>
          <p:nvPr>
            <p:ph idx="1"/>
          </p:nvPr>
        </p:nvSpPr>
        <p:spPr>
          <a:xfrm>
            <a:off x="685800" y="2209800"/>
            <a:ext cx="7925784" cy="4171896"/>
          </a:xfrm>
        </p:spPr>
        <p:txBody>
          <a:bodyPr/>
          <a:lstStyle/>
          <a:p>
            <a:r>
              <a:rPr lang="fr-CA" dirty="0" smtClean="0"/>
              <a:t>Contexte de l’étude</a:t>
            </a:r>
          </a:p>
          <a:p>
            <a:r>
              <a:rPr lang="fr-CA" dirty="0" smtClean="0"/>
              <a:t>Objectif</a:t>
            </a:r>
          </a:p>
          <a:p>
            <a:r>
              <a:rPr lang="fr-CA" dirty="0" smtClean="0"/>
              <a:t>Méthodologie</a:t>
            </a:r>
          </a:p>
          <a:p>
            <a:r>
              <a:rPr lang="fr-CA" dirty="0" smtClean="0"/>
              <a:t>Résultats</a:t>
            </a:r>
          </a:p>
          <a:p>
            <a:r>
              <a:rPr lang="fr-CA" dirty="0" smtClean="0"/>
              <a:t>Discussion</a:t>
            </a:r>
          </a:p>
          <a:p>
            <a:r>
              <a:rPr lang="fr-CA" dirty="0" smtClean="0"/>
              <a:t>Conclusion</a:t>
            </a:r>
          </a:p>
          <a:p>
            <a:r>
              <a:rPr lang="fr-CA" dirty="0" smtClean="0"/>
              <a:t>Références</a:t>
            </a:r>
          </a:p>
        </p:txBody>
      </p:sp>
    </p:spTree>
    <p:extLst>
      <p:ext uri="{BB962C8B-B14F-4D97-AF65-F5344CB8AC3E}">
        <p14:creationId xmlns:p14="http://schemas.microsoft.com/office/powerpoint/2010/main" val="299766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Facteurs facilitateurs</a:t>
            </a:r>
            <a:endParaRPr lang="fr-CA" dirty="0"/>
          </a:p>
        </p:txBody>
      </p:sp>
      <p:graphicFrame>
        <p:nvGraphicFramePr>
          <p:cNvPr id="3" name="Graphique 4"/>
          <p:cNvGraphicFramePr/>
          <p:nvPr>
            <p:extLst>
              <p:ext uri="{D42A27DB-BD31-4B8C-83A1-F6EECF244321}">
                <p14:modId xmlns:p14="http://schemas.microsoft.com/office/powerpoint/2010/main" val="2463201677"/>
              </p:ext>
            </p:extLst>
          </p:nvPr>
        </p:nvGraphicFramePr>
        <p:xfrm>
          <a:off x="1517868" y="1621178"/>
          <a:ext cx="6350270" cy="5116777"/>
        </p:xfrm>
        <a:graphic>
          <a:graphicData uri="http://schemas.openxmlformats.org/drawingml/2006/chart">
            <c:chart xmlns:c="http://schemas.openxmlformats.org/drawingml/2006/chart" xmlns:r="http://schemas.openxmlformats.org/officeDocument/2006/relationships" r:id="rId3"/>
          </a:graphicData>
        </a:graphic>
      </p:graphicFrame>
      <p:sp>
        <p:nvSpPr>
          <p:cNvPr id="4" name="5-Point Star 3"/>
          <p:cNvSpPr/>
          <p:nvPr/>
        </p:nvSpPr>
        <p:spPr>
          <a:xfrm>
            <a:off x="3290625" y="2046374"/>
            <a:ext cx="476273" cy="599800"/>
          </a:xfrm>
          <a:prstGeom prst="star5">
            <a:avLst>
              <a:gd name="adj" fmla="val 16944"/>
              <a:gd name="hf" fmla="val 105146"/>
              <a:gd name="vf" fmla="val 110557"/>
            </a:avLst>
          </a:prstGeom>
          <a:solidFill>
            <a:schemeClr val="accent2"/>
          </a:solidFill>
          <a:ln w="38100" cmpd="sng">
            <a:solidFill>
              <a:srgbClr val="CF54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TextBox 4"/>
          <p:cNvSpPr txBox="1"/>
          <p:nvPr/>
        </p:nvSpPr>
        <p:spPr>
          <a:xfrm>
            <a:off x="0" y="-18963"/>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2</a:t>
            </a:r>
            <a:endParaRPr lang="fr-CA" b="1" dirty="0">
              <a:solidFill>
                <a:srgbClr val="564B3C"/>
              </a:solidFill>
            </a:endParaRPr>
          </a:p>
        </p:txBody>
      </p:sp>
    </p:spTree>
    <p:extLst>
      <p:ext uri="{BB962C8B-B14F-4D97-AF65-F5344CB8AC3E}">
        <p14:creationId xmlns:p14="http://schemas.microsoft.com/office/powerpoint/2010/main" val="38584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Impact clinique</a:t>
            </a:r>
            <a:endParaRPr lang="fr-CA" dirty="0"/>
          </a:p>
        </p:txBody>
      </p:sp>
      <p:pic>
        <p:nvPicPr>
          <p:cNvPr id="3" name="Picture 2" descr="Screen Shot 2018-05-21 at 12.41.16 PM.png"/>
          <p:cNvPicPr>
            <a:picLocks noChangeAspect="1"/>
          </p:cNvPicPr>
          <p:nvPr/>
        </p:nvPicPr>
        <p:blipFill rotWithShape="1">
          <a:blip r:embed="rId3">
            <a:extLst>
              <a:ext uri="{28A0092B-C50C-407E-A947-70E740481C1C}">
                <a14:useLocalDpi xmlns:a14="http://schemas.microsoft.com/office/drawing/2010/main" val="0"/>
              </a:ext>
            </a:extLst>
          </a:blip>
          <a:srcRect l="38441" t="22354"/>
          <a:stretch/>
        </p:blipFill>
        <p:spPr>
          <a:xfrm>
            <a:off x="2106593" y="4085036"/>
            <a:ext cx="5293568" cy="2088111"/>
          </a:xfrm>
          <a:prstGeom prst="rect">
            <a:avLst/>
          </a:prstGeom>
        </p:spPr>
      </p:pic>
      <p:pic>
        <p:nvPicPr>
          <p:cNvPr id="4" name="Picture 3" descr="Screen Shot 2018-05-21 at 12.42.40 PM.png"/>
          <p:cNvPicPr>
            <a:picLocks noChangeAspect="1"/>
          </p:cNvPicPr>
          <p:nvPr/>
        </p:nvPicPr>
        <p:blipFill rotWithShape="1">
          <a:blip r:embed="rId4">
            <a:extLst>
              <a:ext uri="{28A0092B-C50C-407E-A947-70E740481C1C}">
                <a14:useLocalDpi xmlns:a14="http://schemas.microsoft.com/office/drawing/2010/main" val="0"/>
              </a:ext>
            </a:extLst>
          </a:blip>
          <a:srcRect t="16910"/>
          <a:stretch/>
        </p:blipFill>
        <p:spPr>
          <a:xfrm>
            <a:off x="247817" y="2540286"/>
            <a:ext cx="8599178" cy="703213"/>
          </a:xfrm>
          <a:prstGeom prst="rect">
            <a:avLst/>
          </a:prstGeom>
        </p:spPr>
      </p:pic>
      <p:pic>
        <p:nvPicPr>
          <p:cNvPr id="6" name="Picture 5" descr="Screen Shot 2018-05-21 at 12.45.18 PM.png"/>
          <p:cNvPicPr>
            <a:picLocks noChangeAspect="1"/>
          </p:cNvPicPr>
          <p:nvPr/>
        </p:nvPicPr>
        <p:blipFill rotWithShape="1">
          <a:blip r:embed="rId5">
            <a:extLst>
              <a:ext uri="{28A0092B-C50C-407E-A947-70E740481C1C}">
                <a14:useLocalDpi xmlns:a14="http://schemas.microsoft.com/office/drawing/2010/main" val="0"/>
              </a:ext>
            </a:extLst>
          </a:blip>
          <a:srcRect t="10707" b="-1"/>
          <a:stretch/>
        </p:blipFill>
        <p:spPr>
          <a:xfrm>
            <a:off x="263305" y="1723714"/>
            <a:ext cx="8599180" cy="828352"/>
          </a:xfrm>
          <a:prstGeom prst="rect">
            <a:avLst/>
          </a:prstGeom>
        </p:spPr>
      </p:pic>
      <p:cxnSp>
        <p:nvCxnSpPr>
          <p:cNvPr id="7" name="Connecteur droit 6"/>
          <p:cNvCxnSpPr/>
          <p:nvPr/>
        </p:nvCxnSpPr>
        <p:spPr>
          <a:xfrm flipH="1">
            <a:off x="2106593" y="3243499"/>
            <a:ext cx="1956121" cy="81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018836" y="3218533"/>
            <a:ext cx="1381325" cy="8665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9630" y="5405377"/>
            <a:ext cx="856527" cy="5092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8"/>
          <p:cNvSpPr txBox="1"/>
          <p:nvPr/>
        </p:nvSpPr>
        <p:spPr>
          <a:xfrm>
            <a:off x="0" y="-5"/>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3</a:t>
            </a:r>
            <a:endParaRPr lang="fr-CA" b="1" dirty="0">
              <a:solidFill>
                <a:srgbClr val="564B3C"/>
              </a:solidFill>
            </a:endParaRPr>
          </a:p>
        </p:txBody>
      </p:sp>
    </p:spTree>
    <p:extLst>
      <p:ext uri="{BB962C8B-B14F-4D97-AF65-F5344CB8AC3E}">
        <p14:creationId xmlns:p14="http://schemas.microsoft.com/office/powerpoint/2010/main" val="214629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Impact clinique de la préparation</a:t>
            </a:r>
            <a:endParaRPr lang="fr-CA" dirty="0"/>
          </a:p>
        </p:txBody>
      </p:sp>
      <p:pic>
        <p:nvPicPr>
          <p:cNvPr id="3" name="Picture 2" descr="Screen Shot 2018-05-21 at 12.4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85" y="1666683"/>
            <a:ext cx="7681420" cy="5034517"/>
          </a:xfrm>
          <a:prstGeom prst="rect">
            <a:avLst/>
          </a:prstGeom>
        </p:spPr>
      </p:pic>
      <p:sp>
        <p:nvSpPr>
          <p:cNvPr id="4" name="TextBox 3"/>
          <p:cNvSpPr txBox="1"/>
          <p:nvPr/>
        </p:nvSpPr>
        <p:spPr>
          <a:xfrm>
            <a:off x="0" y="-5"/>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3</a:t>
            </a:r>
            <a:endParaRPr lang="fr-CA" b="1" dirty="0">
              <a:solidFill>
                <a:srgbClr val="564B3C"/>
              </a:solidFill>
            </a:endParaRPr>
          </a:p>
        </p:txBody>
      </p:sp>
    </p:spTree>
    <p:extLst>
      <p:ext uri="{BB962C8B-B14F-4D97-AF65-F5344CB8AC3E}">
        <p14:creationId xmlns:p14="http://schemas.microsoft.com/office/powerpoint/2010/main" val="3238466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Barrières à visiter DS - résidents</a:t>
            </a:r>
            <a:endParaRPr lang="fr-CA" dirty="0"/>
          </a:p>
        </p:txBody>
      </p:sp>
      <p:graphicFrame>
        <p:nvGraphicFramePr>
          <p:cNvPr id="3" name="Chart 2"/>
          <p:cNvGraphicFramePr/>
          <p:nvPr>
            <p:extLst>
              <p:ext uri="{D42A27DB-BD31-4B8C-83A1-F6EECF244321}">
                <p14:modId xmlns:p14="http://schemas.microsoft.com/office/powerpoint/2010/main" val="1702677283"/>
              </p:ext>
            </p:extLst>
          </p:nvPr>
        </p:nvGraphicFramePr>
        <p:xfrm>
          <a:off x="0" y="1614081"/>
          <a:ext cx="6114291" cy="5243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171488454"/>
              </p:ext>
            </p:extLst>
          </p:nvPr>
        </p:nvGraphicFramePr>
        <p:xfrm>
          <a:off x="1849965" y="1614082"/>
          <a:ext cx="7294035" cy="52439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1</a:t>
            </a:r>
            <a:endParaRPr lang="fr-CA" b="1" dirty="0">
              <a:solidFill>
                <a:srgbClr val="564B3C"/>
              </a:solidFill>
            </a:endParaRPr>
          </a:p>
        </p:txBody>
      </p:sp>
    </p:spTree>
    <p:extLst>
      <p:ext uri="{BB962C8B-B14F-4D97-AF65-F5344CB8AC3E}">
        <p14:creationId xmlns:p14="http://schemas.microsoft.com/office/powerpoint/2010/main" val="2425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Aisance à expliquer DS</a:t>
            </a:r>
            <a:endParaRPr lang="fr-CA" dirty="0"/>
          </a:p>
        </p:txBody>
      </p:sp>
      <p:graphicFrame>
        <p:nvGraphicFramePr>
          <p:cNvPr id="3" name="Chart 2"/>
          <p:cNvGraphicFramePr/>
          <p:nvPr>
            <p:extLst>
              <p:ext uri="{D42A27DB-BD31-4B8C-83A1-F6EECF244321}">
                <p14:modId xmlns:p14="http://schemas.microsoft.com/office/powerpoint/2010/main" val="1882632026"/>
              </p:ext>
            </p:extLst>
          </p:nvPr>
        </p:nvGraphicFramePr>
        <p:xfrm>
          <a:off x="614695" y="2055556"/>
          <a:ext cx="794531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2800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05" y="297918"/>
            <a:ext cx="8771011" cy="1454683"/>
          </a:xfrm>
        </p:spPr>
        <p:txBody>
          <a:bodyPr>
            <a:normAutofit/>
          </a:bodyPr>
          <a:lstStyle/>
          <a:p>
            <a:r>
              <a:rPr lang="fr-CA" dirty="0" smtClean="0"/>
              <a:t>Perception de l’impact de la préparation</a:t>
            </a:r>
            <a:endParaRPr lang="fr-CA" dirty="0"/>
          </a:p>
        </p:txBody>
      </p:sp>
      <p:pic>
        <p:nvPicPr>
          <p:cNvPr id="4" name="Content Placeholder 3" descr="Screen Shot 2018-05-23 at 9.24.0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025" b="-21720"/>
          <a:stretch/>
        </p:blipFill>
        <p:spPr>
          <a:xfrm>
            <a:off x="191780" y="1752601"/>
            <a:ext cx="8771011" cy="4661292"/>
          </a:xfrm>
        </p:spPr>
      </p:pic>
      <p:sp>
        <p:nvSpPr>
          <p:cNvPr id="3" name="ZoneTexte 2"/>
          <p:cNvSpPr txBox="1"/>
          <p:nvPr/>
        </p:nvSpPr>
        <p:spPr>
          <a:xfrm>
            <a:off x="7222601" y="2002421"/>
            <a:ext cx="702436" cy="369332"/>
          </a:xfrm>
          <a:prstGeom prst="rect">
            <a:avLst/>
          </a:prstGeom>
          <a:noFill/>
        </p:spPr>
        <p:txBody>
          <a:bodyPr wrap="none" rtlCol="0">
            <a:spAutoFit/>
          </a:bodyPr>
          <a:lstStyle/>
          <a:p>
            <a:r>
              <a:rPr lang="fr-CA" b="1" dirty="0" smtClean="0">
                <a:solidFill>
                  <a:schemeClr val="tx1">
                    <a:lumMod val="85000"/>
                    <a:lumOff val="15000"/>
                  </a:schemeClr>
                </a:solidFill>
                <a:latin typeface="Calibri" panose="020F0502020204030204" pitchFamily="34" charset="0"/>
                <a:cs typeface="Calibri" panose="020F0502020204030204" pitchFamily="34" charset="0"/>
              </a:rPr>
              <a:t>N (%)</a:t>
            </a:r>
            <a:endParaRPr lang="fr-CA"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ZoneTexte 4"/>
          <p:cNvSpPr txBox="1"/>
          <p:nvPr/>
        </p:nvSpPr>
        <p:spPr>
          <a:xfrm>
            <a:off x="7222601" y="2791429"/>
            <a:ext cx="915635" cy="2862322"/>
          </a:xfrm>
          <a:prstGeom prst="rect">
            <a:avLst/>
          </a:prstGeom>
          <a:solidFill>
            <a:schemeClr val="bg1"/>
          </a:solidFill>
        </p:spPr>
        <p:txBody>
          <a:bodyPr wrap="square" rtlCol="0">
            <a:spAutoFit/>
          </a:bodyPr>
          <a:lstStyle/>
          <a:p>
            <a:r>
              <a:rPr lang="fr-CA" sz="1500" b="1" dirty="0">
                <a:solidFill>
                  <a:schemeClr val="tx1">
                    <a:lumMod val="85000"/>
                    <a:lumOff val="15000"/>
                  </a:schemeClr>
                </a:solidFill>
                <a:latin typeface="Calibri" panose="020F0502020204030204" pitchFamily="34" charset="0"/>
                <a:cs typeface="Calibri" panose="020F0502020204030204" pitchFamily="34" charset="0"/>
              </a:rPr>
              <a:t>6</a:t>
            </a:r>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 (75 %)</a:t>
            </a: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6 (75 %)</a:t>
            </a: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0 (0)</a:t>
            </a:r>
          </a:p>
          <a:p>
            <a:endParaRPr lang="fr-CA" sz="1500" b="1"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fr-CA" sz="1500" b="1" dirty="0">
              <a:solidFill>
                <a:schemeClr val="tx1">
                  <a:lumMod val="85000"/>
                  <a:lumOff val="15000"/>
                </a:schemeClr>
              </a:solidFill>
              <a:latin typeface="Calibri" panose="020F0502020204030204" pitchFamily="34" charset="0"/>
              <a:cs typeface="Calibri" panose="020F0502020204030204" pitchFamily="34" charset="0"/>
            </a:endParaRP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7 (88 %)</a:t>
            </a: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4 (50 %)</a:t>
            </a: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8 (100 %)</a:t>
            </a: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0 (0)</a:t>
            </a:r>
          </a:p>
          <a:p>
            <a:endParaRPr lang="fr-CA" sz="1500" b="1"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fr-CA" sz="1500" b="1" dirty="0">
              <a:solidFill>
                <a:schemeClr val="tx1">
                  <a:lumMod val="85000"/>
                  <a:lumOff val="15000"/>
                </a:schemeClr>
              </a:solidFill>
              <a:latin typeface="Calibri" panose="020F0502020204030204" pitchFamily="34" charset="0"/>
              <a:cs typeface="Calibri" panose="020F0502020204030204" pitchFamily="34" charset="0"/>
            </a:endParaRPr>
          </a:p>
          <a:p>
            <a:r>
              <a:rPr lang="fr-CA" sz="1500" b="1" dirty="0" smtClean="0">
                <a:solidFill>
                  <a:schemeClr val="tx1">
                    <a:lumMod val="85000"/>
                    <a:lumOff val="15000"/>
                  </a:schemeClr>
                </a:solidFill>
                <a:latin typeface="Calibri" panose="020F0502020204030204" pitchFamily="34" charset="0"/>
                <a:cs typeface="Calibri" panose="020F0502020204030204" pitchFamily="34" charset="0"/>
              </a:rPr>
              <a:t>3 (13 %)</a:t>
            </a:r>
            <a:endParaRPr lang="fr-CA" sz="15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0" y="-5"/>
            <a:ext cx="132693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A" b="1" dirty="0" smtClean="0">
                <a:solidFill>
                  <a:srgbClr val="564B3C"/>
                </a:solidFill>
              </a:rPr>
              <a:t>Objectif 3</a:t>
            </a:r>
            <a:endParaRPr lang="fr-CA" b="1" dirty="0">
              <a:solidFill>
                <a:srgbClr val="564B3C"/>
              </a:solidFill>
            </a:endParaRPr>
          </a:p>
        </p:txBody>
      </p:sp>
    </p:spTree>
    <p:extLst>
      <p:ext uri="{BB962C8B-B14F-4D97-AF65-F5344CB8AC3E}">
        <p14:creationId xmlns:p14="http://schemas.microsoft.com/office/powerpoint/2010/main" val="317241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Résultats - Résidents</a:t>
            </a:r>
            <a:endParaRPr lang="fr-CA" dirty="0"/>
          </a:p>
        </p:txBody>
      </p:sp>
      <p:sp>
        <p:nvSpPr>
          <p:cNvPr id="3" name="Content Placeholder 2"/>
          <p:cNvSpPr>
            <a:spLocks noGrp="1"/>
          </p:cNvSpPr>
          <p:nvPr>
            <p:ph idx="1"/>
          </p:nvPr>
        </p:nvSpPr>
        <p:spPr/>
        <p:txBody>
          <a:bodyPr/>
          <a:lstStyle/>
          <a:p>
            <a:r>
              <a:rPr lang="fr-CA" dirty="0" smtClean="0"/>
              <a:t>Peu de résidents ont encouragé les patients à utiliser DS</a:t>
            </a:r>
          </a:p>
          <a:p>
            <a:pPr lvl="1"/>
            <a:r>
              <a:rPr lang="fr-CA" dirty="0" smtClean="0"/>
              <a:t>Manque de temps (n=6)</a:t>
            </a:r>
          </a:p>
          <a:p>
            <a:pPr lvl="1"/>
            <a:r>
              <a:rPr lang="fr-CA" dirty="0" smtClean="0"/>
              <a:t>Retard durant le rendez-vous (n=8)</a:t>
            </a:r>
          </a:p>
          <a:p>
            <a:pPr lvl="1"/>
            <a:r>
              <a:rPr lang="fr-CA" dirty="0" smtClean="0"/>
              <a:t>Oubli (n=7)</a:t>
            </a:r>
          </a:p>
          <a:p>
            <a:pPr lvl="1"/>
            <a:r>
              <a:rPr lang="fr-CA" dirty="0" smtClean="0"/>
              <a:t>Difficulté à changer les habitudes en clinique (n=5)</a:t>
            </a:r>
            <a:endParaRPr lang="fr-CA" dirty="0"/>
          </a:p>
          <a:p>
            <a:endParaRPr lang="fr-CA" dirty="0" smtClean="0"/>
          </a:p>
          <a:p>
            <a:r>
              <a:rPr lang="fr-CA" dirty="0" smtClean="0"/>
              <a:t>DS surtout avantageux pour:</a:t>
            </a:r>
          </a:p>
          <a:p>
            <a:pPr lvl="1"/>
            <a:r>
              <a:rPr lang="fr-CA" dirty="0" smtClean="0"/>
              <a:t>Suivi des maladies chroniques</a:t>
            </a:r>
          </a:p>
          <a:p>
            <a:pPr lvl="1"/>
            <a:r>
              <a:rPr lang="fr-CA" dirty="0" smtClean="0"/>
              <a:t>Personne âgée</a:t>
            </a:r>
          </a:p>
          <a:p>
            <a:pPr lvl="1"/>
            <a:r>
              <a:rPr lang="fr-CA" dirty="0" smtClean="0"/>
              <a:t>Rendez-vous planifiés</a:t>
            </a:r>
            <a:endParaRPr lang="fr-CA" dirty="0"/>
          </a:p>
        </p:txBody>
      </p:sp>
    </p:spTree>
    <p:extLst>
      <p:ext uri="{BB962C8B-B14F-4D97-AF65-F5344CB8AC3E}">
        <p14:creationId xmlns:p14="http://schemas.microsoft.com/office/powerpoint/2010/main" val="33478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En résumé</a:t>
            </a:r>
            <a:endParaRPr lang="fr-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036020"/>
              </p:ext>
            </p:extLst>
          </p:nvPr>
        </p:nvGraphicFramePr>
        <p:xfrm>
          <a:off x="426128" y="1740468"/>
          <a:ext cx="8384721" cy="4567735"/>
        </p:xfrm>
        <a:graphic>
          <a:graphicData uri="http://schemas.openxmlformats.org/drawingml/2006/table">
            <a:tbl>
              <a:tblPr firstRow="1" bandRow="1">
                <a:tableStyleId>{5C22544A-7EE6-4342-B048-85BDC9FD1C3A}</a:tableStyleId>
              </a:tblPr>
              <a:tblGrid>
                <a:gridCol w="2794907"/>
                <a:gridCol w="2794907"/>
                <a:gridCol w="2794907"/>
              </a:tblGrid>
              <a:tr h="471899">
                <a:tc>
                  <a:txBody>
                    <a:bodyPr/>
                    <a:lstStyle/>
                    <a:p>
                      <a:endParaRPr lang="fr-CA" dirty="0"/>
                    </a:p>
                  </a:txBody>
                  <a:tcPr/>
                </a:tc>
                <a:tc>
                  <a:txBody>
                    <a:bodyPr/>
                    <a:lstStyle/>
                    <a:p>
                      <a:pPr algn="ctr"/>
                      <a:r>
                        <a:rPr lang="fr-CA" dirty="0" smtClean="0"/>
                        <a:t>Patients</a:t>
                      </a:r>
                      <a:endParaRPr lang="fr-CA" dirty="0"/>
                    </a:p>
                  </a:txBody>
                  <a:tcPr/>
                </a:tc>
                <a:tc>
                  <a:txBody>
                    <a:bodyPr/>
                    <a:lstStyle/>
                    <a:p>
                      <a:pPr algn="ctr"/>
                      <a:r>
                        <a:rPr lang="fr-CA" dirty="0" smtClean="0"/>
                        <a:t>Résidents</a:t>
                      </a:r>
                      <a:endParaRPr lang="fr-CA" dirty="0"/>
                    </a:p>
                  </a:txBody>
                  <a:tcPr/>
                </a:tc>
              </a:tr>
              <a:tr h="1163587">
                <a:tc>
                  <a:txBody>
                    <a:bodyPr/>
                    <a:lstStyle/>
                    <a:p>
                      <a:r>
                        <a:rPr lang="fr-CA" b="1" dirty="0" smtClean="0"/>
                        <a:t>Barrières</a:t>
                      </a:r>
                      <a:r>
                        <a:rPr lang="fr-CA" dirty="0" smtClean="0"/>
                        <a:t> à l’utilisation de DS</a:t>
                      </a:r>
                      <a:endParaRPr lang="fr-CA" dirty="0"/>
                    </a:p>
                  </a:txBody>
                  <a:tcPr/>
                </a:tc>
                <a:tc>
                  <a:txBody>
                    <a:bodyPr/>
                    <a:lstStyle/>
                    <a:p>
                      <a:r>
                        <a:rPr lang="fr-CA" dirty="0" smtClean="0"/>
                        <a:t>Manque</a:t>
                      </a:r>
                      <a:r>
                        <a:rPr lang="fr-CA" baseline="0" dirty="0" smtClean="0"/>
                        <a:t> d’intérêt</a:t>
                      </a:r>
                    </a:p>
                    <a:p>
                      <a:r>
                        <a:rPr lang="fr-CA" baseline="0" dirty="0" smtClean="0"/>
                        <a:t>Non-pertinence</a:t>
                      </a:r>
                    </a:p>
                    <a:p>
                      <a:r>
                        <a:rPr lang="fr-CA" baseline="0" dirty="0" smtClean="0"/>
                        <a:t>Manque de temps</a:t>
                      </a:r>
                      <a:endParaRPr lang="fr-CA" dirty="0"/>
                    </a:p>
                  </a:txBody>
                  <a:tcPr/>
                </a:tc>
                <a:tc>
                  <a:txBody>
                    <a:bodyPr/>
                    <a:lstStyle/>
                    <a:p>
                      <a:r>
                        <a:rPr lang="fr-CA" dirty="0" smtClean="0"/>
                        <a:t>Retard</a:t>
                      </a:r>
                      <a:endParaRPr lang="fr-CA" baseline="0" dirty="0" smtClean="0"/>
                    </a:p>
                    <a:p>
                      <a:r>
                        <a:rPr lang="fr-CA" baseline="0" dirty="0" smtClean="0"/>
                        <a:t>Oubli</a:t>
                      </a:r>
                    </a:p>
                    <a:p>
                      <a:r>
                        <a:rPr lang="fr-CA" baseline="0" dirty="0" smtClean="0"/>
                        <a:t>Manque de temps</a:t>
                      </a:r>
                      <a:endParaRPr lang="fr-CA" dirty="0"/>
                    </a:p>
                  </a:txBody>
                  <a:tcPr/>
                </a:tc>
              </a:tr>
              <a:tr h="1163587">
                <a:tc>
                  <a:txBody>
                    <a:bodyPr/>
                    <a:lstStyle/>
                    <a:p>
                      <a:r>
                        <a:rPr lang="fr-CA" b="1" dirty="0" smtClean="0"/>
                        <a:t>Facilitateurs</a:t>
                      </a:r>
                      <a:r>
                        <a:rPr lang="fr-CA" dirty="0" smtClean="0"/>
                        <a:t> à l’utilisation de DS</a:t>
                      </a:r>
                      <a:endParaRPr lang="fr-CA" dirty="0"/>
                    </a:p>
                  </a:txBody>
                  <a:tcPr/>
                </a:tc>
                <a:tc>
                  <a:txBody>
                    <a:bodyPr/>
                    <a:lstStyle/>
                    <a:p>
                      <a:r>
                        <a:rPr lang="fr-CA" dirty="0" smtClean="0"/>
                        <a:t>Encouragement</a:t>
                      </a:r>
                      <a:r>
                        <a:rPr lang="fr-CA" baseline="0" dirty="0" smtClean="0"/>
                        <a:t> par MD</a:t>
                      </a:r>
                    </a:p>
                    <a:p>
                      <a:r>
                        <a:rPr lang="fr-CA" baseline="0" dirty="0" smtClean="0"/>
                        <a:t>Invitation via courriel</a:t>
                      </a:r>
                    </a:p>
                  </a:txBody>
                  <a:tcPr/>
                </a:tc>
                <a:tc>
                  <a:txBody>
                    <a:bodyPr/>
                    <a:lstStyle/>
                    <a:p>
                      <a:r>
                        <a:rPr lang="fr-CA" dirty="0" smtClean="0"/>
                        <a:t>-</a:t>
                      </a:r>
                      <a:endParaRPr lang="fr-CA" dirty="0"/>
                    </a:p>
                  </a:txBody>
                  <a:tcPr/>
                </a:tc>
              </a:tr>
              <a:tr h="1768662">
                <a:tc>
                  <a:txBody>
                    <a:bodyPr/>
                    <a:lstStyle/>
                    <a:p>
                      <a:r>
                        <a:rPr lang="fr-CA" b="1" dirty="0" smtClean="0"/>
                        <a:t>Perception</a:t>
                      </a:r>
                      <a:r>
                        <a:rPr lang="fr-CA" dirty="0" smtClean="0"/>
                        <a:t> de l’impact clinique</a:t>
                      </a:r>
                      <a:endParaRPr lang="fr-CA" dirty="0"/>
                    </a:p>
                  </a:txBody>
                  <a:tcPr/>
                </a:tc>
                <a:tc>
                  <a:txBody>
                    <a:bodyPr/>
                    <a:lstStyle/>
                    <a:p>
                      <a:r>
                        <a:rPr lang="fr-CA" baseline="0" dirty="0" smtClean="0"/>
                        <a:t>Meilleure communication avec médecin</a:t>
                      </a:r>
                    </a:p>
                    <a:p>
                      <a:r>
                        <a:rPr lang="fr-CA" baseline="0" dirty="0" smtClean="0"/>
                        <a:t>Activation du patient</a:t>
                      </a:r>
                    </a:p>
                  </a:txBody>
                  <a:tcPr/>
                </a:tc>
                <a:tc>
                  <a:txBody>
                    <a:bodyPr/>
                    <a:lstStyle/>
                    <a:p>
                      <a:r>
                        <a:rPr lang="fr-CA" dirty="0" smtClean="0"/>
                        <a:t>Rendez-vous plus efficace</a:t>
                      </a:r>
                    </a:p>
                    <a:p>
                      <a:r>
                        <a:rPr lang="fr-CA" dirty="0" smtClean="0"/>
                        <a:t>Meilleure</a:t>
                      </a:r>
                      <a:r>
                        <a:rPr lang="fr-CA" baseline="0" dirty="0" smtClean="0"/>
                        <a:t> communication avec patient</a:t>
                      </a:r>
                      <a:endParaRPr lang="fr-CA" dirty="0" smtClean="0"/>
                    </a:p>
                    <a:p>
                      <a:endParaRPr lang="fr-CA" dirty="0"/>
                    </a:p>
                  </a:txBody>
                  <a:tcPr/>
                </a:tc>
              </a:tr>
            </a:tbl>
          </a:graphicData>
        </a:graphic>
      </p:graphicFrame>
    </p:spTree>
    <p:extLst>
      <p:ext uri="{BB962C8B-B14F-4D97-AF65-F5344CB8AC3E}">
        <p14:creationId xmlns:p14="http://schemas.microsoft.com/office/powerpoint/2010/main" val="2177839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Limites</a:t>
            </a:r>
            <a:endParaRPr lang="fr-CA" dirty="0"/>
          </a:p>
        </p:txBody>
      </p:sp>
      <p:sp>
        <p:nvSpPr>
          <p:cNvPr id="3" name="Content Placeholder 2"/>
          <p:cNvSpPr>
            <a:spLocks noGrp="1"/>
          </p:cNvSpPr>
          <p:nvPr>
            <p:ph idx="1"/>
          </p:nvPr>
        </p:nvSpPr>
        <p:spPr>
          <a:xfrm>
            <a:off x="394692" y="1752600"/>
            <a:ext cx="8450868" cy="4827552"/>
          </a:xfrm>
        </p:spPr>
        <p:txBody>
          <a:bodyPr>
            <a:normAutofit lnSpcReduction="10000"/>
          </a:bodyPr>
          <a:lstStyle/>
          <a:p>
            <a:endParaRPr lang="fr-CA" dirty="0"/>
          </a:p>
          <a:p>
            <a:r>
              <a:rPr lang="fr-CA" dirty="0" smtClean="0"/>
              <a:t>Certains questionnaires avec données manquantes/réponses incomplètes</a:t>
            </a:r>
          </a:p>
          <a:p>
            <a:endParaRPr lang="fr-CA" dirty="0" smtClean="0"/>
          </a:p>
          <a:p>
            <a:r>
              <a:rPr lang="fr-CA" dirty="0" smtClean="0"/>
              <a:t>Pas de différence entre patients des résidents et des superviseurs</a:t>
            </a:r>
          </a:p>
          <a:p>
            <a:endParaRPr lang="fr-CA" dirty="0" smtClean="0"/>
          </a:p>
          <a:p>
            <a:r>
              <a:rPr lang="fr-CA" dirty="0" smtClean="0"/>
              <a:t>Petit échantillon </a:t>
            </a:r>
          </a:p>
          <a:p>
            <a:pPr lvl="1"/>
            <a:r>
              <a:rPr lang="fr-CA" dirty="0" smtClean="0"/>
              <a:t>Groupes de patients</a:t>
            </a:r>
          </a:p>
          <a:p>
            <a:pPr lvl="1"/>
            <a:r>
              <a:rPr lang="fr-CA" dirty="0" smtClean="0"/>
              <a:t>Résidents (n=8)</a:t>
            </a:r>
            <a:endParaRPr lang="fr-CA" dirty="0" smtClean="0">
              <a:solidFill>
                <a:srgbClr val="FF0000"/>
              </a:solidFill>
            </a:endParaRPr>
          </a:p>
          <a:p>
            <a:pPr marL="114300" indent="0">
              <a:buNone/>
            </a:pPr>
            <a:endParaRPr lang="fr-CA" dirty="0" smtClean="0"/>
          </a:p>
          <a:p>
            <a:r>
              <a:rPr lang="fr-CA" dirty="0" smtClean="0"/>
              <a:t>Critères d’inclusion limités chez les résidents</a:t>
            </a:r>
          </a:p>
          <a:p>
            <a:endParaRPr lang="fr-CA" dirty="0"/>
          </a:p>
        </p:txBody>
      </p:sp>
    </p:spTree>
    <p:extLst>
      <p:ext uri="{BB962C8B-B14F-4D97-AF65-F5344CB8AC3E}">
        <p14:creationId xmlns:p14="http://schemas.microsoft.com/office/powerpoint/2010/main" val="2824678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Conclusion</a:t>
            </a:r>
            <a:endParaRPr lang="fr-CA" dirty="0"/>
          </a:p>
        </p:txBody>
      </p:sp>
      <p:sp>
        <p:nvSpPr>
          <p:cNvPr id="3" name="Content Placeholder 2"/>
          <p:cNvSpPr>
            <a:spLocks noGrp="1"/>
          </p:cNvSpPr>
          <p:nvPr>
            <p:ph idx="1"/>
          </p:nvPr>
        </p:nvSpPr>
        <p:spPr>
          <a:xfrm>
            <a:off x="266520" y="1752600"/>
            <a:ext cx="8420280" cy="4801602"/>
          </a:xfrm>
        </p:spPr>
        <p:txBody>
          <a:bodyPr>
            <a:normAutofit/>
          </a:bodyPr>
          <a:lstStyle/>
          <a:p>
            <a:r>
              <a:rPr lang="fr-CA" dirty="0" smtClean="0"/>
              <a:t>Discutons Santé est un outil disponible pour les patients</a:t>
            </a:r>
          </a:p>
          <a:p>
            <a:endParaRPr lang="fr-CA" dirty="0" smtClean="0"/>
          </a:p>
          <a:p>
            <a:r>
              <a:rPr lang="fr-CA" dirty="0" smtClean="0"/>
              <a:t>La préparation au rendez-vous est une méthode pour augmenter l’activation des patients</a:t>
            </a:r>
          </a:p>
          <a:p>
            <a:endParaRPr lang="fr-CA" dirty="0" smtClean="0"/>
          </a:p>
          <a:p>
            <a:r>
              <a:rPr lang="fr-CA" dirty="0" smtClean="0"/>
              <a:t>Implication des professionnels de la santé est nécessaire dans la promotion de DS</a:t>
            </a:r>
          </a:p>
          <a:p>
            <a:pPr lvl="1"/>
            <a:r>
              <a:rPr lang="fr-CA" dirty="0" smtClean="0"/>
              <a:t>Rôle du médecin est important</a:t>
            </a:r>
          </a:p>
          <a:p>
            <a:pPr lvl="1"/>
            <a:endParaRPr lang="fr-CA" dirty="0"/>
          </a:p>
          <a:p>
            <a:pPr lvl="1"/>
            <a:endParaRPr lang="fr-CA" dirty="0"/>
          </a:p>
          <a:p>
            <a:endParaRPr lang="fr-CA" dirty="0"/>
          </a:p>
        </p:txBody>
      </p:sp>
    </p:spTree>
    <p:extLst>
      <p:ext uri="{BB962C8B-B14F-4D97-AF65-F5344CB8AC3E}">
        <p14:creationId xmlns:p14="http://schemas.microsoft.com/office/powerpoint/2010/main" val="172469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detour.jpg"/>
          <p:cNvPicPr>
            <a:picLocks noGrp="1" noChangeAspect="1"/>
          </p:cNvPicPr>
          <p:nvPr>
            <p:ph idx="4294967295"/>
          </p:nvPr>
        </p:nvPicPr>
        <p:blipFill>
          <a:blip r:embed="rId3">
            <a:extLst>
              <a:ext uri="{28A0092B-C50C-407E-A947-70E740481C1C}">
                <a14:useLocalDpi xmlns:a14="http://schemas.microsoft.com/office/drawing/2010/main" val="0"/>
              </a:ext>
            </a:extLst>
          </a:blip>
          <a:srcRect t="-614" b="-614"/>
          <a:stretch>
            <a:fillRect/>
          </a:stretch>
        </p:blipFill>
        <p:spPr>
          <a:xfrm>
            <a:off x="0" y="-68263"/>
            <a:ext cx="9144000" cy="6858001"/>
          </a:xfrm>
        </p:spPr>
      </p:pic>
    </p:spTree>
    <p:extLst>
      <p:ext uri="{BB962C8B-B14F-4D97-AF65-F5344CB8AC3E}">
        <p14:creationId xmlns:p14="http://schemas.microsoft.com/office/powerpoint/2010/main" val="309426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Références</a:t>
            </a:r>
            <a:endParaRPr lang="fr-CA" dirty="0"/>
          </a:p>
        </p:txBody>
      </p:sp>
      <p:sp>
        <p:nvSpPr>
          <p:cNvPr id="3" name="Content Placeholder 2"/>
          <p:cNvSpPr>
            <a:spLocks noGrp="1"/>
          </p:cNvSpPr>
          <p:nvPr>
            <p:ph idx="1"/>
          </p:nvPr>
        </p:nvSpPr>
        <p:spPr>
          <a:xfrm>
            <a:off x="457200" y="1752600"/>
            <a:ext cx="8486148" cy="4862834"/>
          </a:xfrm>
        </p:spPr>
        <p:txBody>
          <a:bodyPr>
            <a:normAutofit fontScale="62500" lnSpcReduction="20000"/>
          </a:bodyPr>
          <a:lstStyle/>
          <a:p>
            <a:pPr marL="571500" indent="-457200">
              <a:buFont typeface="+mj-lt"/>
              <a:buAutoNum type="arabicPeriod"/>
            </a:pPr>
            <a:r>
              <a:rPr lang="en-US" dirty="0" err="1" smtClean="0"/>
              <a:t>Loignon</a:t>
            </a:r>
            <a:r>
              <a:rPr lang="en-US" dirty="0" smtClean="0"/>
              <a:t> </a:t>
            </a:r>
            <a:r>
              <a:rPr lang="en-US" dirty="0"/>
              <a:t>C, </a:t>
            </a:r>
            <a:r>
              <a:rPr lang="en-US" dirty="0" err="1"/>
              <a:t>Boudreault</a:t>
            </a:r>
            <a:r>
              <a:rPr lang="en-US" dirty="0"/>
              <a:t>-Fournier A. From paternalism to benevolent coaching: new model of care. Can </a:t>
            </a:r>
            <a:r>
              <a:rPr lang="en-US" dirty="0" err="1"/>
              <a:t>Fam</a:t>
            </a:r>
            <a:r>
              <a:rPr lang="en-US" dirty="0"/>
              <a:t> Physician. 2012;58(11):1194-5, e618-9</a:t>
            </a:r>
            <a:r>
              <a:rPr lang="en-US" dirty="0" smtClean="0"/>
              <a:t>.</a:t>
            </a:r>
            <a:endParaRPr lang="en-CA" dirty="0"/>
          </a:p>
          <a:p>
            <a:pPr marL="571500" indent="-457200">
              <a:buFont typeface="+mj-lt"/>
              <a:buAutoNum type="arabicPeriod"/>
            </a:pPr>
            <a:r>
              <a:rPr lang="en-US" dirty="0" smtClean="0"/>
              <a:t>Hibbard </a:t>
            </a:r>
            <a:r>
              <a:rPr lang="en-US" dirty="0"/>
              <a:t>JH, Cunningham PJ. How engaged are consumers in their health and health care, and why does it matter? Res Brief. 2008(8):1-9</a:t>
            </a:r>
            <a:r>
              <a:rPr lang="en-US" dirty="0" smtClean="0"/>
              <a:t>.</a:t>
            </a:r>
            <a:endParaRPr lang="en-CA" dirty="0"/>
          </a:p>
          <a:p>
            <a:pPr marL="571500" indent="-457200">
              <a:buFont typeface="+mj-lt"/>
              <a:buAutoNum type="arabicPeriod"/>
            </a:pPr>
            <a:r>
              <a:rPr lang="en-US" dirty="0" smtClean="0"/>
              <a:t>Hibbard </a:t>
            </a:r>
            <a:r>
              <a:rPr lang="en-US" dirty="0"/>
              <a:t>JH, Greene J. What the evidence shows about patient activation: better health outcomes and care experiences; fewer data on costs. Health </a:t>
            </a:r>
            <a:r>
              <a:rPr lang="en-US" dirty="0" err="1"/>
              <a:t>Aff</a:t>
            </a:r>
            <a:r>
              <a:rPr lang="en-US" dirty="0"/>
              <a:t> (Millwood). 2013;32(2):207-14</a:t>
            </a:r>
            <a:r>
              <a:rPr lang="en-US" dirty="0" smtClean="0"/>
              <a:t>.</a:t>
            </a:r>
            <a:endParaRPr lang="en-CA" dirty="0"/>
          </a:p>
          <a:p>
            <a:pPr marL="571500" indent="-457200">
              <a:buFont typeface="+mj-lt"/>
              <a:buAutoNum type="arabicPeriod"/>
            </a:pPr>
            <a:r>
              <a:rPr lang="en-US" dirty="0" smtClean="0"/>
              <a:t>Judith </a:t>
            </a:r>
            <a:r>
              <a:rPr lang="en-US" dirty="0"/>
              <a:t>Hibbard HG. Supporting people to manage their health. An introduction to patient activation. London: The King's Fund; 2014</a:t>
            </a:r>
            <a:r>
              <a:rPr lang="en-US" dirty="0" smtClean="0"/>
              <a:t>.</a:t>
            </a:r>
            <a:endParaRPr lang="en-CA" dirty="0"/>
          </a:p>
          <a:p>
            <a:pPr marL="571500" indent="-457200">
              <a:buFont typeface="+mj-lt"/>
              <a:buAutoNum type="arabicPeriod"/>
            </a:pPr>
            <a:r>
              <a:rPr lang="en-US" dirty="0" smtClean="0"/>
              <a:t>Wald </a:t>
            </a:r>
            <a:r>
              <a:rPr lang="en-US" dirty="0"/>
              <a:t>JS, </a:t>
            </a:r>
            <a:r>
              <a:rPr lang="en-US" dirty="0" err="1"/>
              <a:t>Businger</a:t>
            </a:r>
            <a:r>
              <a:rPr lang="en-US" dirty="0"/>
              <a:t> A, Gandhi TK, Grant RW, Poon EG, </a:t>
            </a:r>
            <a:r>
              <a:rPr lang="en-US" dirty="0" err="1"/>
              <a:t>Schnipper</a:t>
            </a:r>
            <a:r>
              <a:rPr lang="en-US" dirty="0"/>
              <a:t> JL, et al. Implementing practice-linked pre-visit electronic journals in primary care: patient and physician use and satisfaction. J Am Med Inform Assoc. 2010;17(5):502-6</a:t>
            </a:r>
            <a:r>
              <a:rPr lang="en-US" dirty="0" smtClean="0"/>
              <a:t>.</a:t>
            </a:r>
            <a:endParaRPr lang="en-CA" dirty="0"/>
          </a:p>
          <a:p>
            <a:pPr marL="571500" indent="-457200">
              <a:buFont typeface="+mj-lt"/>
              <a:buAutoNum type="arabicPeriod"/>
            </a:pPr>
            <a:r>
              <a:rPr lang="en-US" dirty="0" err="1" smtClean="0"/>
              <a:t>Witry</a:t>
            </a:r>
            <a:r>
              <a:rPr lang="en-US" dirty="0" smtClean="0"/>
              <a:t> </a:t>
            </a:r>
            <a:r>
              <a:rPr lang="en-US" dirty="0"/>
              <a:t>MJ, Doucette WR, Daly JM, Levy BT, </a:t>
            </a:r>
            <a:r>
              <a:rPr lang="en-US" dirty="0" err="1"/>
              <a:t>Chrischilles</a:t>
            </a:r>
            <a:r>
              <a:rPr lang="en-US" dirty="0"/>
              <a:t> EA. Family physician perceptions of personal health records. </a:t>
            </a:r>
            <a:r>
              <a:rPr lang="en-US" dirty="0" err="1"/>
              <a:t>Perspect</a:t>
            </a:r>
            <a:r>
              <a:rPr lang="en-US" dirty="0"/>
              <a:t> Health </a:t>
            </a:r>
            <a:r>
              <a:rPr lang="en-US" dirty="0" err="1"/>
              <a:t>Inf</a:t>
            </a:r>
            <a:r>
              <a:rPr lang="en-US" dirty="0"/>
              <a:t> </a:t>
            </a:r>
            <a:r>
              <a:rPr lang="en-US" dirty="0" err="1"/>
              <a:t>Manag</a:t>
            </a:r>
            <a:r>
              <a:rPr lang="en-US" dirty="0"/>
              <a:t>. 2010;7:</a:t>
            </a:r>
            <a:r>
              <a:rPr lang="en-US" dirty="0" smtClean="0"/>
              <a:t>1d.</a:t>
            </a:r>
            <a:endParaRPr lang="en-CA" dirty="0"/>
          </a:p>
          <a:p>
            <a:pPr marL="571500" indent="-457200">
              <a:buFont typeface="+mj-lt"/>
              <a:buAutoNum type="arabicPeriod"/>
            </a:pPr>
            <a:r>
              <a:rPr lang="en-US" dirty="0" smtClean="0"/>
              <a:t>Ant </a:t>
            </a:r>
            <a:r>
              <a:rPr lang="en-US" dirty="0" err="1"/>
              <a:t>Ozok</a:t>
            </a:r>
            <a:r>
              <a:rPr lang="en-US" dirty="0"/>
              <a:t> A, Wu H, </a:t>
            </a:r>
            <a:r>
              <a:rPr lang="en-US" dirty="0" err="1"/>
              <a:t>Garrido</a:t>
            </a:r>
            <a:r>
              <a:rPr lang="en-US" dirty="0"/>
              <a:t> M, </a:t>
            </a:r>
            <a:r>
              <a:rPr lang="en-US" dirty="0" err="1"/>
              <a:t>Pronovost</a:t>
            </a:r>
            <a:r>
              <a:rPr lang="en-US" dirty="0"/>
              <a:t> PJ, </a:t>
            </a:r>
            <a:r>
              <a:rPr lang="en-US" dirty="0" err="1"/>
              <a:t>Gurses</a:t>
            </a:r>
            <a:r>
              <a:rPr lang="en-US" dirty="0"/>
              <a:t> AP. Usability and perceived usefulness of Personal Health Records for preventive health care: a case study focusing on patients' and primary care providers' perspectives. </a:t>
            </a:r>
            <a:r>
              <a:rPr lang="en-US" dirty="0" err="1"/>
              <a:t>Appl</a:t>
            </a:r>
            <a:r>
              <a:rPr lang="en-US" dirty="0"/>
              <a:t> </a:t>
            </a:r>
            <a:r>
              <a:rPr lang="en-US" dirty="0" err="1"/>
              <a:t>Ergon</a:t>
            </a:r>
            <a:r>
              <a:rPr lang="en-US" dirty="0"/>
              <a:t>. 2014;45(3):613-28</a:t>
            </a:r>
            <a:r>
              <a:rPr lang="en-US" dirty="0" smtClean="0"/>
              <a:t>.</a:t>
            </a:r>
            <a:endParaRPr lang="en-CA" dirty="0"/>
          </a:p>
          <a:p>
            <a:pPr marL="571500" indent="-457200">
              <a:buFont typeface="+mj-lt"/>
              <a:buAutoNum type="arabicPeriod"/>
            </a:pPr>
            <a:r>
              <a:rPr lang="en-US" dirty="0" smtClean="0"/>
              <a:t>Wald </a:t>
            </a:r>
            <a:r>
              <a:rPr lang="en-US" dirty="0"/>
              <a:t>HS, </a:t>
            </a:r>
            <a:r>
              <a:rPr lang="en-US" dirty="0" err="1"/>
              <a:t>Dube</a:t>
            </a:r>
            <a:r>
              <a:rPr lang="en-US" dirty="0"/>
              <a:t> CE, Anthony DC. Untangling the Web--the impact of Internet use on health care and the physician-patient relationship. Patient </a:t>
            </a:r>
            <a:r>
              <a:rPr lang="en-US" dirty="0" err="1"/>
              <a:t>Educ</a:t>
            </a:r>
            <a:r>
              <a:rPr lang="en-US" dirty="0"/>
              <a:t> </a:t>
            </a:r>
            <a:r>
              <a:rPr lang="en-US" dirty="0" err="1"/>
              <a:t>Couns</a:t>
            </a:r>
            <a:r>
              <a:rPr lang="en-US" dirty="0"/>
              <a:t>. 2007;68(3):218-24</a:t>
            </a:r>
            <a:r>
              <a:rPr lang="en-US" dirty="0" smtClean="0"/>
              <a:t>.</a:t>
            </a:r>
            <a:endParaRPr lang="en-CA" dirty="0"/>
          </a:p>
          <a:p>
            <a:pPr marL="571500" indent="-457200">
              <a:buFont typeface="+mj-lt"/>
              <a:buAutoNum type="arabicPeriod"/>
            </a:pPr>
            <a:r>
              <a:rPr lang="en-US" dirty="0" err="1" smtClean="0"/>
              <a:t>Asan</a:t>
            </a:r>
            <a:r>
              <a:rPr lang="en-US" dirty="0" smtClean="0"/>
              <a:t> </a:t>
            </a:r>
            <a:r>
              <a:rPr lang="en-US" dirty="0"/>
              <a:t>O, </a:t>
            </a:r>
            <a:r>
              <a:rPr lang="en-US" dirty="0" err="1"/>
              <a:t>Tyszka</a:t>
            </a:r>
            <a:r>
              <a:rPr lang="en-US" dirty="0"/>
              <a:t> J, Fletcher KE. Capturing the patients' voices: Planning for patient-centered electronic health record use. </a:t>
            </a:r>
            <a:r>
              <a:rPr lang="fr-CA" dirty="0"/>
              <a:t>Int J Med </a:t>
            </a:r>
            <a:r>
              <a:rPr lang="fr-CA" dirty="0" err="1"/>
              <a:t>Inform</a:t>
            </a:r>
            <a:r>
              <a:rPr lang="fr-CA" dirty="0"/>
              <a:t>. 2016;95:1-7</a:t>
            </a:r>
            <a:r>
              <a:rPr lang="fr-CA" dirty="0" smtClean="0"/>
              <a:t>.</a:t>
            </a:r>
            <a:r>
              <a:rPr lang="fr-CA" dirty="0"/>
              <a:t> </a:t>
            </a:r>
            <a:endParaRPr lang="en-CA" dirty="0"/>
          </a:p>
          <a:p>
            <a:endParaRPr lang="fr-CA" dirty="0"/>
          </a:p>
        </p:txBody>
      </p:sp>
    </p:spTree>
    <p:extLst>
      <p:ext uri="{BB962C8B-B14F-4D97-AF65-F5344CB8AC3E}">
        <p14:creationId xmlns:p14="http://schemas.microsoft.com/office/powerpoint/2010/main" val="4210518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Références (2)</a:t>
            </a:r>
            <a:endParaRPr lang="fr-CA" dirty="0"/>
          </a:p>
        </p:txBody>
      </p:sp>
      <p:sp>
        <p:nvSpPr>
          <p:cNvPr id="3" name="Content Placeholder 2"/>
          <p:cNvSpPr>
            <a:spLocks noGrp="1"/>
          </p:cNvSpPr>
          <p:nvPr>
            <p:ph idx="1"/>
          </p:nvPr>
        </p:nvSpPr>
        <p:spPr>
          <a:xfrm>
            <a:off x="426128" y="1934602"/>
            <a:ext cx="8454473" cy="4923398"/>
          </a:xfrm>
        </p:spPr>
        <p:txBody>
          <a:bodyPr>
            <a:normAutofit fontScale="62500" lnSpcReduction="20000"/>
          </a:bodyPr>
          <a:lstStyle/>
          <a:p>
            <a:pPr marL="571500" indent="-457200">
              <a:buFont typeface="+mj-lt"/>
              <a:buAutoNum type="arabicPeriod" startAt="10"/>
            </a:pPr>
            <a:r>
              <a:rPr lang="fr-CA" dirty="0" smtClean="0"/>
              <a:t>IRSC</a:t>
            </a:r>
            <a:r>
              <a:rPr lang="fr-CA" dirty="0"/>
              <a:t>. 2015</a:t>
            </a:r>
            <a:r>
              <a:rPr lang="fr-CA" dirty="0" smtClean="0"/>
              <a:t>.</a:t>
            </a:r>
            <a:endParaRPr lang="en-CA" dirty="0" smtClean="0"/>
          </a:p>
          <a:p>
            <a:pPr marL="571500" indent="-457200">
              <a:buFont typeface="+mj-lt"/>
              <a:buAutoNum type="arabicPeriod" startAt="10"/>
            </a:pPr>
            <a:r>
              <a:rPr lang="fr-CA" dirty="0" smtClean="0"/>
              <a:t>Lussier </a:t>
            </a:r>
            <a:r>
              <a:rPr lang="fr-CA" dirty="0"/>
              <a:t>M-T, Richard C. Chapitre 9: La structure dynamique de l’entrevue médicale.  La communication professionnelle en santé. 2e </a:t>
            </a:r>
            <a:r>
              <a:rPr lang="fr-CA" dirty="0" err="1"/>
              <a:t>ed</a:t>
            </a:r>
            <a:r>
              <a:rPr lang="fr-CA" dirty="0"/>
              <a:t>. Montréal: Pearson-ERPI; 2016. p. 174-206</a:t>
            </a:r>
            <a:r>
              <a:rPr lang="fr-CA" dirty="0" smtClean="0"/>
              <a:t>.</a:t>
            </a:r>
            <a:endParaRPr lang="en-CA" dirty="0" smtClean="0"/>
          </a:p>
          <a:p>
            <a:pPr marL="571500" indent="-457200">
              <a:buFont typeface="+mj-lt"/>
              <a:buAutoNum type="arabicPeriod" startAt="10"/>
            </a:pPr>
            <a:r>
              <a:rPr lang="fr-CA" dirty="0" smtClean="0"/>
              <a:t>Lussier </a:t>
            </a:r>
            <a:r>
              <a:rPr lang="fr-CA" dirty="0"/>
              <a:t>M-T, Richard C. Chapitre 8: Les fonctions de l’entrevue médicale et les stratégies de communication.  La communication professionnelle en santé. 2e </a:t>
            </a:r>
            <a:r>
              <a:rPr lang="fr-CA" dirty="0" err="1"/>
              <a:t>ed</a:t>
            </a:r>
            <a:r>
              <a:rPr lang="fr-CA" dirty="0"/>
              <a:t>. Montréal: Pearson-ERPI; 2016. p. 148-73</a:t>
            </a:r>
            <a:r>
              <a:rPr lang="fr-CA" dirty="0" smtClean="0"/>
              <a:t>.</a:t>
            </a:r>
            <a:endParaRPr lang="en-CA" dirty="0" smtClean="0"/>
          </a:p>
          <a:p>
            <a:pPr marL="571500" indent="-457200">
              <a:buFont typeface="+mj-lt"/>
              <a:buAutoNum type="arabicPeriod" startAt="10"/>
            </a:pPr>
            <a:r>
              <a:rPr lang="en-US" dirty="0" err="1" smtClean="0"/>
              <a:t>Braverman</a:t>
            </a:r>
            <a:r>
              <a:rPr lang="en-US" dirty="0" smtClean="0"/>
              <a:t> </a:t>
            </a:r>
            <a:r>
              <a:rPr lang="en-US" dirty="0"/>
              <a:t>G, </a:t>
            </a:r>
            <a:r>
              <a:rPr lang="en-US" dirty="0" err="1"/>
              <a:t>Bereknyei</a:t>
            </a:r>
            <a:r>
              <a:rPr lang="en-US" dirty="0"/>
              <a:t> Merrell S, Bruce JS, </a:t>
            </a:r>
            <a:r>
              <a:rPr lang="en-US" dirty="0" err="1"/>
              <a:t>Makoul</a:t>
            </a:r>
            <a:r>
              <a:rPr lang="en-US" dirty="0"/>
              <a:t> G, </a:t>
            </a:r>
            <a:r>
              <a:rPr lang="en-US" dirty="0" err="1"/>
              <a:t>Schillinger</a:t>
            </a:r>
            <a:r>
              <a:rPr lang="en-US" dirty="0"/>
              <a:t> E. Finding the Words: Medical Students' Reflections on Communication Challenges in Clinic. </a:t>
            </a:r>
            <a:r>
              <a:rPr lang="en-US" dirty="0" err="1"/>
              <a:t>Fam</a:t>
            </a:r>
            <a:r>
              <a:rPr lang="en-US" dirty="0"/>
              <a:t> Med. 2016;48(10):775-83</a:t>
            </a:r>
            <a:r>
              <a:rPr lang="en-US" dirty="0" smtClean="0"/>
              <a:t>.</a:t>
            </a:r>
            <a:endParaRPr lang="en-CA" dirty="0" smtClean="0"/>
          </a:p>
          <a:p>
            <a:pPr marL="571500" indent="-457200">
              <a:buFont typeface="+mj-lt"/>
              <a:buAutoNum type="arabicPeriod" startAt="10"/>
            </a:pPr>
            <a:r>
              <a:rPr lang="en-US" dirty="0" err="1" smtClean="0"/>
              <a:t>Vydra</a:t>
            </a:r>
            <a:r>
              <a:rPr lang="en-US" dirty="0" smtClean="0"/>
              <a:t> </a:t>
            </a:r>
            <a:r>
              <a:rPr lang="en-US" dirty="0"/>
              <a:t>TP, </a:t>
            </a:r>
            <a:r>
              <a:rPr lang="en-US" dirty="0" err="1"/>
              <a:t>Cuaresma</a:t>
            </a:r>
            <a:r>
              <a:rPr lang="en-US" dirty="0"/>
              <a:t> E, </a:t>
            </a:r>
            <a:r>
              <a:rPr lang="en-US" dirty="0" err="1"/>
              <a:t>Kretovics</a:t>
            </a:r>
            <a:r>
              <a:rPr lang="en-US" dirty="0"/>
              <a:t> M, Bose-Brill S. Diffusion and Use of Tethered Personal Health Records in Primary Care. </a:t>
            </a:r>
            <a:r>
              <a:rPr lang="en-US" dirty="0" err="1"/>
              <a:t>Perspect</a:t>
            </a:r>
            <a:r>
              <a:rPr lang="en-US" dirty="0"/>
              <a:t> Health </a:t>
            </a:r>
            <a:r>
              <a:rPr lang="en-US" dirty="0" err="1"/>
              <a:t>Inf</a:t>
            </a:r>
            <a:r>
              <a:rPr lang="en-US" dirty="0"/>
              <a:t> </a:t>
            </a:r>
            <a:r>
              <a:rPr lang="en-US" dirty="0" err="1"/>
              <a:t>Manag</a:t>
            </a:r>
            <a:r>
              <a:rPr lang="en-US" dirty="0"/>
              <a:t>. 2015;12:</a:t>
            </a:r>
            <a:r>
              <a:rPr lang="en-US" dirty="0" smtClean="0"/>
              <a:t>1c.</a:t>
            </a:r>
            <a:endParaRPr lang="en-CA" dirty="0" smtClean="0"/>
          </a:p>
          <a:p>
            <a:pPr marL="571500" indent="-457200">
              <a:buFont typeface="+mj-lt"/>
              <a:buAutoNum type="arabicPeriod" startAt="10"/>
            </a:pPr>
            <a:r>
              <a:rPr lang="en-US" dirty="0" smtClean="0"/>
              <a:t>Archer </a:t>
            </a:r>
            <a:r>
              <a:rPr lang="en-US" dirty="0"/>
              <a:t>N, </a:t>
            </a:r>
            <a:r>
              <a:rPr lang="en-US" dirty="0" err="1"/>
              <a:t>Fevrier</a:t>
            </a:r>
            <a:r>
              <a:rPr lang="en-US" dirty="0"/>
              <a:t>-Thomas U, </a:t>
            </a:r>
            <a:r>
              <a:rPr lang="en-US" dirty="0" err="1"/>
              <a:t>Lokker</a:t>
            </a:r>
            <a:r>
              <a:rPr lang="en-US" dirty="0"/>
              <a:t> C, </a:t>
            </a:r>
            <a:r>
              <a:rPr lang="en-US" dirty="0" err="1"/>
              <a:t>McKibbon</a:t>
            </a:r>
            <a:r>
              <a:rPr lang="en-US" dirty="0"/>
              <a:t> KA, Straus SE. Personal health records: a scoping review. J Am Med Inform Assoc. 2011;18(4):515-22</a:t>
            </a:r>
            <a:r>
              <a:rPr lang="en-US" dirty="0" smtClean="0"/>
              <a:t>.</a:t>
            </a:r>
            <a:endParaRPr lang="en-CA" dirty="0" smtClean="0"/>
          </a:p>
          <a:p>
            <a:pPr marL="571500" indent="-457200">
              <a:buFont typeface="+mj-lt"/>
              <a:buAutoNum type="arabicPeriod" startAt="10"/>
            </a:pPr>
            <a:r>
              <a:rPr lang="en-US" dirty="0" smtClean="0"/>
              <a:t>Powell </a:t>
            </a:r>
            <a:r>
              <a:rPr lang="en-US" dirty="0"/>
              <a:t>KR. Patient-Perceived Facilitators of and Barriers to Electronic Portal Use: A Systematic Review. </a:t>
            </a:r>
            <a:r>
              <a:rPr lang="en-US" dirty="0" err="1"/>
              <a:t>Comput</a:t>
            </a:r>
            <a:r>
              <a:rPr lang="en-US" dirty="0"/>
              <a:t> Inform </a:t>
            </a:r>
            <a:r>
              <a:rPr lang="en-US" dirty="0" err="1"/>
              <a:t>Nurs</a:t>
            </a:r>
            <a:r>
              <a:rPr lang="en-US" dirty="0"/>
              <a:t>. 2017;35(11):565-73</a:t>
            </a:r>
            <a:r>
              <a:rPr lang="en-US" dirty="0" smtClean="0"/>
              <a:t>.</a:t>
            </a:r>
            <a:endParaRPr lang="en-CA" dirty="0" smtClean="0"/>
          </a:p>
          <a:p>
            <a:pPr marL="571500" indent="-457200">
              <a:buFont typeface="+mj-lt"/>
              <a:buAutoNum type="arabicPeriod" startAt="10"/>
            </a:pPr>
            <a:r>
              <a:rPr lang="en-US" dirty="0" smtClean="0"/>
              <a:t>Irizarry </a:t>
            </a:r>
            <a:r>
              <a:rPr lang="en-US" dirty="0"/>
              <a:t>T, </a:t>
            </a:r>
            <a:r>
              <a:rPr lang="en-US" dirty="0" err="1"/>
              <a:t>Shoemake</a:t>
            </a:r>
            <a:r>
              <a:rPr lang="en-US" dirty="0"/>
              <a:t> J, </a:t>
            </a:r>
            <a:r>
              <a:rPr lang="en-US" dirty="0" err="1"/>
              <a:t>Nilsen</a:t>
            </a:r>
            <a:r>
              <a:rPr lang="en-US" dirty="0"/>
              <a:t> ML, </a:t>
            </a:r>
            <a:r>
              <a:rPr lang="en-US" dirty="0" err="1"/>
              <a:t>Czaja</a:t>
            </a:r>
            <a:r>
              <a:rPr lang="en-US" dirty="0"/>
              <a:t> S, Beach S, DeVito </a:t>
            </a:r>
            <a:r>
              <a:rPr lang="en-US" dirty="0" err="1"/>
              <a:t>Dabbs</a:t>
            </a:r>
            <a:r>
              <a:rPr lang="en-US" dirty="0"/>
              <a:t> A. Patient Portals as a Tool for Health Care Engagement: A Mixed-Method Study of Older Adults With Varying Levels of Health Literacy and Prior Patient Portal Use. J Med Internet Res. 2017;19(3):e99</a:t>
            </a:r>
            <a:r>
              <a:rPr lang="en-US" dirty="0" smtClean="0"/>
              <a:t>.</a:t>
            </a:r>
            <a:endParaRPr lang="en-CA" dirty="0" smtClean="0"/>
          </a:p>
          <a:p>
            <a:pPr marL="571500" indent="-457200">
              <a:buFont typeface="+mj-lt"/>
              <a:buAutoNum type="arabicPeriod" startAt="10"/>
            </a:pPr>
            <a:r>
              <a:rPr lang="en-US" dirty="0" smtClean="0"/>
              <a:t>Price </a:t>
            </a:r>
            <a:r>
              <a:rPr lang="en-US" dirty="0"/>
              <a:t>M, Bellwood P, </a:t>
            </a:r>
            <a:r>
              <a:rPr lang="en-US" dirty="0" err="1"/>
              <a:t>Kitson</a:t>
            </a:r>
            <a:r>
              <a:rPr lang="en-US" dirty="0"/>
              <a:t> N, Davies I, Weber J, Lau F. Conditions potentially sensitive to a personal health record (PHR) intervention, a systematic review. BMC Med Inform </a:t>
            </a:r>
            <a:r>
              <a:rPr lang="en-US" dirty="0" err="1"/>
              <a:t>Decis</a:t>
            </a:r>
            <a:r>
              <a:rPr lang="en-US" dirty="0"/>
              <a:t> </a:t>
            </a:r>
            <a:r>
              <a:rPr lang="en-US" dirty="0" err="1"/>
              <a:t>Mak</a:t>
            </a:r>
            <a:r>
              <a:rPr lang="en-US" dirty="0"/>
              <a:t>. 2015;15:32.</a:t>
            </a:r>
            <a:endParaRPr lang="en-CA" dirty="0"/>
          </a:p>
          <a:p>
            <a:endParaRPr lang="fr-CA" dirty="0"/>
          </a:p>
        </p:txBody>
      </p:sp>
    </p:spTree>
    <p:extLst>
      <p:ext uri="{BB962C8B-B14F-4D97-AF65-F5344CB8AC3E}">
        <p14:creationId xmlns:p14="http://schemas.microsoft.com/office/powerpoint/2010/main" val="764321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Remerciements</a:t>
            </a:r>
            <a:endParaRPr lang="fr-CA" dirty="0"/>
          </a:p>
        </p:txBody>
      </p:sp>
      <p:sp>
        <p:nvSpPr>
          <p:cNvPr id="3" name="Content Placeholder 2"/>
          <p:cNvSpPr>
            <a:spLocks noGrp="1"/>
          </p:cNvSpPr>
          <p:nvPr>
            <p:ph idx="1"/>
          </p:nvPr>
        </p:nvSpPr>
        <p:spPr/>
        <p:txBody>
          <a:bodyPr/>
          <a:lstStyle/>
          <a:p>
            <a:r>
              <a:rPr lang="fr-CA" dirty="0" smtClean="0">
                <a:solidFill>
                  <a:srgbClr val="6B7D72"/>
                </a:solidFill>
              </a:rPr>
              <a:t>Marie-Eve Lavoie </a:t>
            </a:r>
            <a:r>
              <a:rPr lang="fr-CA" dirty="0">
                <a:solidFill>
                  <a:srgbClr val="6B7D72"/>
                </a:solidFill>
              </a:rPr>
              <a:t>(</a:t>
            </a:r>
            <a:r>
              <a:rPr lang="fr-CA" dirty="0" smtClean="0">
                <a:solidFill>
                  <a:srgbClr val="6B7D72"/>
                </a:solidFill>
              </a:rPr>
              <a:t>analyses statistiques)</a:t>
            </a:r>
          </a:p>
          <a:p>
            <a:endParaRPr lang="fr-CA" dirty="0" smtClean="0">
              <a:solidFill>
                <a:srgbClr val="6B7D72"/>
              </a:solidFill>
            </a:endParaRPr>
          </a:p>
          <a:p>
            <a:r>
              <a:rPr lang="fr-CA" dirty="0" err="1" smtClean="0">
                <a:solidFill>
                  <a:srgbClr val="6B7D72"/>
                </a:solidFill>
              </a:rPr>
              <a:t>Dre</a:t>
            </a:r>
            <a:r>
              <a:rPr lang="fr-CA" dirty="0" smtClean="0">
                <a:solidFill>
                  <a:srgbClr val="6B7D72"/>
                </a:solidFill>
              </a:rPr>
              <a:t> Marie-Thérèse Lussier</a:t>
            </a:r>
          </a:p>
          <a:p>
            <a:endParaRPr lang="fr-CA" dirty="0">
              <a:solidFill>
                <a:srgbClr val="6B7D72"/>
              </a:solidFill>
            </a:endParaRPr>
          </a:p>
          <a:p>
            <a:r>
              <a:rPr lang="fr-CA" dirty="0" smtClean="0">
                <a:solidFill>
                  <a:srgbClr val="6B7D72"/>
                </a:solidFill>
              </a:rPr>
              <a:t>RRSPUM pour la saisie des questionnaires</a:t>
            </a:r>
            <a:endParaRPr lang="fr-CA" dirty="0">
              <a:solidFill>
                <a:srgbClr val="6B7D72"/>
              </a:solidFill>
            </a:endParaRPr>
          </a:p>
        </p:txBody>
      </p:sp>
    </p:spTree>
    <p:extLst>
      <p:ext uri="{BB962C8B-B14F-4D97-AF65-F5344CB8AC3E}">
        <p14:creationId xmlns:p14="http://schemas.microsoft.com/office/powerpoint/2010/main" val="370098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3716629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Activation des patients</a:t>
            </a:r>
            <a:endParaRPr lang="fr-CA" dirty="0"/>
          </a:p>
        </p:txBody>
      </p:sp>
      <p:sp>
        <p:nvSpPr>
          <p:cNvPr id="3" name="Content Placeholder 2"/>
          <p:cNvSpPr>
            <a:spLocks noGrp="1"/>
          </p:cNvSpPr>
          <p:nvPr>
            <p:ph idx="1"/>
          </p:nvPr>
        </p:nvSpPr>
        <p:spPr>
          <a:xfrm>
            <a:off x="426128" y="1752600"/>
            <a:ext cx="8260672" cy="4768502"/>
          </a:xfrm>
        </p:spPr>
        <p:txBody>
          <a:bodyPr>
            <a:normAutofit fontScale="92500" lnSpcReduction="20000"/>
          </a:bodyPr>
          <a:lstStyle/>
          <a:p>
            <a:r>
              <a:rPr lang="fr-CA" dirty="0" smtClean="0"/>
              <a:t>Amélioration de l’autogestion de la santé</a:t>
            </a:r>
          </a:p>
          <a:p>
            <a:endParaRPr lang="fr-CA" dirty="0" smtClean="0"/>
          </a:p>
          <a:p>
            <a:r>
              <a:rPr lang="fr-CA" dirty="0" smtClean="0"/>
              <a:t>Effets bénéfiques sur la santé:</a:t>
            </a:r>
          </a:p>
          <a:p>
            <a:pPr lvl="1"/>
            <a:r>
              <a:rPr lang="fr-CA" dirty="0" smtClean="0"/>
              <a:t>Hb1Ac</a:t>
            </a:r>
          </a:p>
          <a:p>
            <a:pPr lvl="1"/>
            <a:r>
              <a:rPr lang="fr-CA" dirty="0" smtClean="0"/>
              <a:t>TA</a:t>
            </a:r>
          </a:p>
          <a:p>
            <a:pPr lvl="1"/>
            <a:r>
              <a:rPr lang="fr-CA" dirty="0" smtClean="0"/>
              <a:t>IMC</a:t>
            </a:r>
          </a:p>
          <a:p>
            <a:pPr lvl="1"/>
            <a:r>
              <a:rPr lang="fr-CA" dirty="0" smtClean="0"/>
              <a:t>Bilan lipidique</a:t>
            </a:r>
          </a:p>
          <a:p>
            <a:pPr lvl="1"/>
            <a:r>
              <a:rPr lang="fr-CA" dirty="0" smtClean="0"/>
              <a:t>Adoption de saines habitudes de vie</a:t>
            </a:r>
          </a:p>
          <a:p>
            <a:endParaRPr lang="fr-CA" dirty="0" smtClean="0"/>
          </a:p>
          <a:p>
            <a:r>
              <a:rPr lang="fr-CA" dirty="0" smtClean="0"/>
              <a:t>Communication médecin-patient</a:t>
            </a:r>
          </a:p>
          <a:p>
            <a:endParaRPr lang="fr-CA" dirty="0" smtClean="0"/>
          </a:p>
          <a:p>
            <a:r>
              <a:rPr lang="fr-CA" dirty="0" smtClean="0"/>
              <a:t>Satisfaction des soins reçus</a:t>
            </a:r>
            <a:br>
              <a:rPr lang="fr-CA" dirty="0" smtClean="0"/>
            </a:br>
            <a:endParaRPr lang="fr-CA" dirty="0"/>
          </a:p>
          <a:p>
            <a:r>
              <a:rPr lang="fr-CA" dirty="0" smtClean="0"/>
              <a:t>Diminution des dépenses dans le système de santé</a:t>
            </a:r>
            <a:endParaRPr lang="fr-CA" dirty="0"/>
          </a:p>
          <a:p>
            <a:endParaRPr lang="fr-CA" dirty="0" smtClean="0"/>
          </a:p>
          <a:p>
            <a:pPr lvl="1"/>
            <a:endParaRPr lang="fr-CA" dirty="0" smtClean="0"/>
          </a:p>
        </p:txBody>
      </p:sp>
    </p:spTree>
    <p:extLst>
      <p:ext uri="{BB962C8B-B14F-4D97-AF65-F5344CB8AC3E}">
        <p14:creationId xmlns:p14="http://schemas.microsoft.com/office/powerpoint/2010/main" val="335236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Dossier de santé personnel (DSP)</a:t>
            </a:r>
            <a:endParaRPr lang="fr-CA" dirty="0"/>
          </a:p>
        </p:txBody>
      </p:sp>
      <p:sp>
        <p:nvSpPr>
          <p:cNvPr id="3" name="Content Placeholder 2"/>
          <p:cNvSpPr>
            <a:spLocks noGrp="1"/>
          </p:cNvSpPr>
          <p:nvPr>
            <p:ph idx="1"/>
          </p:nvPr>
        </p:nvSpPr>
        <p:spPr/>
        <p:txBody>
          <a:bodyPr>
            <a:normAutofit fontScale="92500" lnSpcReduction="20000"/>
          </a:bodyPr>
          <a:lstStyle/>
          <a:p>
            <a:r>
              <a:rPr lang="fr-CA" dirty="0" smtClean="0"/>
              <a:t>Différents types de DSP</a:t>
            </a:r>
          </a:p>
          <a:p>
            <a:endParaRPr lang="fr-CA" dirty="0" smtClean="0"/>
          </a:p>
          <a:p>
            <a:r>
              <a:rPr lang="fr-CA" dirty="0" smtClean="0"/>
              <a:t>Plateforme électronique dédiée aux patients</a:t>
            </a:r>
          </a:p>
          <a:p>
            <a:endParaRPr lang="fr-CA" dirty="0"/>
          </a:p>
          <a:p>
            <a:r>
              <a:rPr lang="fr-CA" dirty="0" smtClean="0"/>
              <a:t>Informations personnelles sur leur santé</a:t>
            </a:r>
          </a:p>
          <a:p>
            <a:endParaRPr lang="fr-CA" dirty="0"/>
          </a:p>
          <a:p>
            <a:r>
              <a:rPr lang="fr-CA" dirty="0" smtClean="0"/>
              <a:t>Peut être relié ou non à un dossier médical électronique (DME)</a:t>
            </a:r>
          </a:p>
          <a:p>
            <a:endParaRPr lang="fr-CA" dirty="0"/>
          </a:p>
          <a:p>
            <a:r>
              <a:rPr lang="fr-CA" dirty="0" smtClean="0"/>
              <a:t>Impact des DSP étudiés chez les patients et médecins</a:t>
            </a:r>
          </a:p>
          <a:p>
            <a:pPr lvl="1"/>
            <a:r>
              <a:rPr lang="fr-CA" dirty="0" smtClean="0"/>
              <a:t>Augmentation activation des patients</a:t>
            </a:r>
          </a:p>
          <a:p>
            <a:pPr lvl="1"/>
            <a:r>
              <a:rPr lang="fr-CA" dirty="0" smtClean="0"/>
              <a:t>Amélioration de la communication</a:t>
            </a:r>
          </a:p>
          <a:p>
            <a:pPr lvl="1"/>
            <a:r>
              <a:rPr lang="fr-CA" dirty="0" smtClean="0"/>
              <a:t>Augmentation compréhension de leurs maladies</a:t>
            </a:r>
          </a:p>
          <a:p>
            <a:pPr lvl="1"/>
            <a:endParaRPr lang="fr-CA" dirty="0"/>
          </a:p>
        </p:txBody>
      </p:sp>
    </p:spTree>
    <p:extLst>
      <p:ext uri="{BB962C8B-B14F-4D97-AF65-F5344CB8AC3E}">
        <p14:creationId xmlns:p14="http://schemas.microsoft.com/office/powerpoint/2010/main" val="313754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Médecins-résidents</a:t>
            </a:r>
            <a:endParaRPr lang="fr-CA" dirty="0"/>
          </a:p>
        </p:txBody>
      </p:sp>
      <p:sp>
        <p:nvSpPr>
          <p:cNvPr id="3" name="Content Placeholder 2"/>
          <p:cNvSpPr>
            <a:spLocks noGrp="1"/>
          </p:cNvSpPr>
          <p:nvPr>
            <p:ph idx="1"/>
          </p:nvPr>
        </p:nvSpPr>
        <p:spPr>
          <a:xfrm>
            <a:off x="457199" y="1752600"/>
            <a:ext cx="8397949" cy="4756987"/>
          </a:xfrm>
        </p:spPr>
        <p:txBody>
          <a:bodyPr/>
          <a:lstStyle/>
          <a:p>
            <a:r>
              <a:rPr lang="fr-CA" dirty="0" smtClean="0"/>
              <a:t>Peu d’études sur la perception des médecins-résidents</a:t>
            </a:r>
          </a:p>
          <a:p>
            <a:endParaRPr lang="fr-CA" dirty="0"/>
          </a:p>
          <a:p>
            <a:r>
              <a:rPr lang="fr-CA" dirty="0" smtClean="0"/>
              <a:t>Défi communicationnel supplémentaire:</a:t>
            </a:r>
          </a:p>
          <a:p>
            <a:pPr lvl="1"/>
            <a:r>
              <a:rPr lang="fr-CA" dirty="0" smtClean="0"/>
              <a:t>Gestion de l’agenda</a:t>
            </a:r>
          </a:p>
          <a:p>
            <a:pPr lvl="1"/>
            <a:r>
              <a:rPr lang="fr-CA" dirty="0" smtClean="0"/>
              <a:t>Gestion du temps</a:t>
            </a:r>
          </a:p>
          <a:p>
            <a:pPr lvl="1"/>
            <a:endParaRPr lang="fr-CA" dirty="0"/>
          </a:p>
          <a:p>
            <a:endParaRPr lang="fr-CA" dirty="0" smtClean="0"/>
          </a:p>
          <a:p>
            <a:pPr lvl="1"/>
            <a:endParaRPr lang="fr-CA" dirty="0"/>
          </a:p>
          <a:p>
            <a:endParaRPr lang="fr-CA" dirty="0" smtClean="0"/>
          </a:p>
          <a:p>
            <a:endParaRPr lang="fr-CA" dirty="0"/>
          </a:p>
          <a:p>
            <a:endParaRPr lang="fr-CA" dirty="0"/>
          </a:p>
        </p:txBody>
      </p:sp>
    </p:spTree>
    <p:extLst>
      <p:ext uri="{BB962C8B-B14F-4D97-AF65-F5344CB8AC3E}">
        <p14:creationId xmlns:p14="http://schemas.microsoft.com/office/powerpoint/2010/main" val="232864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Discutons santé (DS)</a:t>
            </a:r>
            <a:endParaRPr lang="fr-CA" dirty="0"/>
          </a:p>
        </p:txBody>
      </p:sp>
      <p:sp>
        <p:nvSpPr>
          <p:cNvPr id="3" name="Content Placeholder 2"/>
          <p:cNvSpPr>
            <a:spLocks noGrp="1"/>
          </p:cNvSpPr>
          <p:nvPr>
            <p:ph idx="1"/>
          </p:nvPr>
        </p:nvSpPr>
        <p:spPr>
          <a:xfrm>
            <a:off x="271344" y="1752600"/>
            <a:ext cx="8686800" cy="4768502"/>
          </a:xfrm>
        </p:spPr>
        <p:txBody>
          <a:bodyPr>
            <a:normAutofit lnSpcReduction="10000"/>
          </a:bodyPr>
          <a:lstStyle/>
          <a:p>
            <a:r>
              <a:rPr lang="fr-CA" dirty="0" smtClean="0"/>
              <a:t>DSP francophone</a:t>
            </a:r>
          </a:p>
          <a:p>
            <a:endParaRPr lang="fr-CA" dirty="0" smtClean="0"/>
          </a:p>
          <a:p>
            <a:r>
              <a:rPr lang="fr-CA" dirty="0" smtClean="0">
                <a:solidFill>
                  <a:srgbClr val="564B3C"/>
                </a:solidFill>
              </a:rPr>
              <a:t>Développé </a:t>
            </a:r>
            <a:r>
              <a:rPr lang="fr-CA" dirty="0" err="1" smtClean="0">
                <a:solidFill>
                  <a:srgbClr val="564B3C"/>
                </a:solidFill>
              </a:rPr>
              <a:t>Capsana</a:t>
            </a:r>
            <a:r>
              <a:rPr lang="fr-CA" dirty="0" smtClean="0">
                <a:solidFill>
                  <a:srgbClr val="564B3C"/>
                </a:solidFill>
              </a:rPr>
              <a:t> (organisme à but non-lucratif) en collaboration étroite avec MT Lussier et C Richard</a:t>
            </a:r>
          </a:p>
          <a:p>
            <a:endParaRPr lang="fr-CA" dirty="0" smtClean="0"/>
          </a:p>
          <a:p>
            <a:r>
              <a:rPr lang="fr-CA" dirty="0" smtClean="0"/>
              <a:t>Conseils pratiques sur la préparation des rendez-vous</a:t>
            </a:r>
          </a:p>
          <a:p>
            <a:endParaRPr lang="fr-CA" dirty="0" smtClean="0"/>
          </a:p>
          <a:p>
            <a:r>
              <a:rPr lang="fr-CA" dirty="0" smtClean="0"/>
              <a:t>Feuille sommaire</a:t>
            </a:r>
          </a:p>
          <a:p>
            <a:endParaRPr lang="fr-CA" dirty="0"/>
          </a:p>
          <a:p>
            <a:r>
              <a:rPr lang="fr-CA" dirty="0" smtClean="0"/>
              <a:t>Implantation au CUMF Cité-de-la-santé en mars 2017</a:t>
            </a:r>
          </a:p>
          <a:p>
            <a:pPr lvl="1"/>
            <a:r>
              <a:rPr lang="fr-CA" dirty="0" smtClean="0"/>
              <a:t>Méthodes d’incitation</a:t>
            </a:r>
          </a:p>
          <a:p>
            <a:pPr lvl="1"/>
            <a:r>
              <a:rPr lang="fr-CA" dirty="0" smtClean="0"/>
              <a:t>Faible taux d’utilisation</a:t>
            </a:r>
          </a:p>
          <a:p>
            <a:endParaRPr lang="fr-CA" dirty="0" smtClean="0"/>
          </a:p>
        </p:txBody>
      </p:sp>
    </p:spTree>
    <p:extLst>
      <p:ext uri="{BB962C8B-B14F-4D97-AF65-F5344CB8AC3E}">
        <p14:creationId xmlns:p14="http://schemas.microsoft.com/office/powerpoint/2010/main" val="395118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Capture d'écran 2017-01-29 20.14.08.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100"/>
            <a:ext cx="9144000" cy="6008914"/>
          </a:xfrm>
          <a:prstGeom prst="rect">
            <a:avLst/>
          </a:prstGeom>
        </p:spPr>
      </p:pic>
    </p:spTree>
    <p:extLst>
      <p:ext uri="{BB962C8B-B14F-4D97-AF65-F5344CB8AC3E}">
        <p14:creationId xmlns:p14="http://schemas.microsoft.com/office/powerpoint/2010/main" val="227020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Objectifs</a:t>
            </a:r>
            <a:endParaRPr lang="fr-CA" dirty="0"/>
          </a:p>
        </p:txBody>
      </p:sp>
      <p:sp>
        <p:nvSpPr>
          <p:cNvPr id="3" name="Content Placeholder 2"/>
          <p:cNvSpPr>
            <a:spLocks noGrp="1"/>
          </p:cNvSpPr>
          <p:nvPr>
            <p:ph idx="1"/>
          </p:nvPr>
        </p:nvSpPr>
        <p:spPr>
          <a:xfrm>
            <a:off x="426128" y="1752600"/>
            <a:ext cx="8260672" cy="4753013"/>
          </a:xfrm>
        </p:spPr>
        <p:txBody>
          <a:bodyPr/>
          <a:lstStyle/>
          <a:p>
            <a:r>
              <a:rPr lang="fr-CA" dirty="0" smtClean="0">
                <a:solidFill>
                  <a:srgbClr val="564B3C"/>
                </a:solidFill>
              </a:rPr>
              <a:t>Décrire:</a:t>
            </a:r>
          </a:p>
          <a:p>
            <a:pPr marL="868680" lvl="1" indent="-457200">
              <a:buFont typeface="+mj-lt"/>
              <a:buAutoNum type="arabicPeriod"/>
            </a:pPr>
            <a:r>
              <a:rPr lang="fr-CA" dirty="0">
                <a:solidFill>
                  <a:srgbClr val="564B3C"/>
                </a:solidFill>
              </a:rPr>
              <a:t>L</a:t>
            </a:r>
            <a:r>
              <a:rPr lang="fr-CA" dirty="0" smtClean="0">
                <a:solidFill>
                  <a:srgbClr val="564B3C"/>
                </a:solidFill>
              </a:rPr>
              <a:t>es barrières à l’utilisation de DS</a:t>
            </a:r>
          </a:p>
          <a:p>
            <a:pPr marL="868680" lvl="1" indent="-457200">
              <a:buFont typeface="+mj-lt"/>
              <a:buAutoNum type="arabicPeriod"/>
            </a:pPr>
            <a:r>
              <a:rPr lang="fr-CA" dirty="0" smtClean="0">
                <a:solidFill>
                  <a:srgbClr val="564B3C"/>
                </a:solidFill>
              </a:rPr>
              <a:t>Les facteurs facilitant son utilisation</a:t>
            </a:r>
          </a:p>
          <a:p>
            <a:pPr marL="868680" lvl="1" indent="-457200">
              <a:buFont typeface="+mj-lt"/>
              <a:buAutoNum type="arabicPeriod"/>
            </a:pPr>
            <a:r>
              <a:rPr lang="fr-CA" dirty="0" smtClean="0">
                <a:solidFill>
                  <a:srgbClr val="564B3C"/>
                </a:solidFill>
              </a:rPr>
              <a:t>La perception de son impact clinique</a:t>
            </a:r>
          </a:p>
          <a:p>
            <a:endParaRPr lang="fr-CA" dirty="0" smtClean="0">
              <a:solidFill>
                <a:srgbClr val="564B3C"/>
              </a:solidFill>
            </a:endParaRPr>
          </a:p>
          <a:p>
            <a:r>
              <a:rPr lang="fr-CA" dirty="0" smtClean="0">
                <a:solidFill>
                  <a:srgbClr val="564B3C"/>
                </a:solidFill>
              </a:rPr>
              <a:t>Chez les patients et les médecins-résidents</a:t>
            </a:r>
          </a:p>
          <a:p>
            <a:endParaRPr lang="fr-CA" dirty="0">
              <a:solidFill>
                <a:srgbClr val="564B3C"/>
              </a:solidFill>
            </a:endParaRPr>
          </a:p>
          <a:p>
            <a:r>
              <a:rPr lang="fr-CA" dirty="0" smtClean="0">
                <a:solidFill>
                  <a:srgbClr val="564B3C"/>
                </a:solidFill>
              </a:rPr>
              <a:t>Explorer les pistes de solution pour améliorer son adoption</a:t>
            </a:r>
          </a:p>
          <a:p>
            <a:pPr marL="114300" indent="0">
              <a:buNone/>
            </a:pPr>
            <a:endParaRPr lang="fr-CA" dirty="0"/>
          </a:p>
        </p:txBody>
      </p:sp>
    </p:spTree>
    <p:extLst>
      <p:ext uri="{BB962C8B-B14F-4D97-AF65-F5344CB8AC3E}">
        <p14:creationId xmlns:p14="http://schemas.microsoft.com/office/powerpoint/2010/main" val="1653224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1225</TotalTime>
  <Words>1705</Words>
  <Application>Microsoft Office PowerPoint</Application>
  <PresentationFormat>Affichage à l'écran (4:3)</PresentationFormat>
  <Paragraphs>269</Paragraphs>
  <Slides>33</Slides>
  <Notes>20</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Book Antiqua</vt:lpstr>
      <vt:lpstr>Calibri</vt:lpstr>
      <vt:lpstr>Century Gothic</vt:lpstr>
      <vt:lpstr>Mangal</vt:lpstr>
      <vt:lpstr>Apothecary</vt:lpstr>
      <vt:lpstr>Discutons santé: une enquête locale sur les barrières et les facilitateurs à son utilisation</vt:lpstr>
      <vt:lpstr>Plan de la présentation</vt:lpstr>
      <vt:lpstr>Présentation PowerPoint</vt:lpstr>
      <vt:lpstr>Activation des patients</vt:lpstr>
      <vt:lpstr>Dossier de santé personnel (DSP)</vt:lpstr>
      <vt:lpstr>Médecins-résidents</vt:lpstr>
      <vt:lpstr>Discutons santé (DS)</vt:lpstr>
      <vt:lpstr>Présentation PowerPoint</vt:lpstr>
      <vt:lpstr>Objectifs</vt:lpstr>
      <vt:lpstr>Méthodologie</vt:lpstr>
      <vt:lpstr>Méthodologie - Participants</vt:lpstr>
      <vt:lpstr>Organigramme</vt:lpstr>
      <vt:lpstr>Analyses statistiques</vt:lpstr>
      <vt:lpstr>Caractéristiques des patients en fonction de la connaissance ou non du site DS</vt:lpstr>
      <vt:lpstr>Caractéristiques des patients en fonction de la connaissance ou non du site DS</vt:lpstr>
      <vt:lpstr>Résultats</vt:lpstr>
      <vt:lpstr>Barrières à visiter DS ou à préparer son rendez-vous</vt:lpstr>
      <vt:lpstr>Je trouve cette diapo intéressante Pourquoi la masquer?</vt:lpstr>
      <vt:lpstr>Facteurs facilitateurs</vt:lpstr>
      <vt:lpstr>Facteurs facilitateurs</vt:lpstr>
      <vt:lpstr>Impact clinique</vt:lpstr>
      <vt:lpstr>Impact clinique de la préparation</vt:lpstr>
      <vt:lpstr>Barrières à visiter DS - résidents</vt:lpstr>
      <vt:lpstr>Aisance à expliquer DS</vt:lpstr>
      <vt:lpstr>Perception de l’impact de la préparation</vt:lpstr>
      <vt:lpstr>Résultats - Résidents</vt:lpstr>
      <vt:lpstr>En résumé</vt:lpstr>
      <vt:lpstr>Limites</vt:lpstr>
      <vt:lpstr>Conclusion</vt:lpstr>
      <vt:lpstr>Références</vt:lpstr>
      <vt:lpstr>Références (2)</vt:lpstr>
      <vt:lpstr>Remerciements</vt:lpstr>
      <vt:lpstr>Présentation PowerPoint</vt:lpstr>
    </vt:vector>
  </TitlesOfParts>
  <Company>Université de Montréal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 Zhang</dc:creator>
  <cp:lastModifiedBy>Bouchard Catherine</cp:lastModifiedBy>
  <cp:revision>74</cp:revision>
  <dcterms:created xsi:type="dcterms:W3CDTF">2018-05-21T12:47:54Z</dcterms:created>
  <dcterms:modified xsi:type="dcterms:W3CDTF">2018-05-28T20:19:42Z</dcterms:modified>
</cp:coreProperties>
</file>