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94" autoAdjust="0"/>
  </p:normalViewPr>
  <p:slideViewPr>
    <p:cSldViewPr snapToGrid="0">
      <p:cViewPr varScale="1">
        <p:scale>
          <a:sx n="89" d="100"/>
          <a:sy n="89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D8B3-9884-424D-BA28-CF90663CD2C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4C4D-B575-4510-89E9-52C53058EB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Kline et al, </a:t>
            </a:r>
            <a:r>
              <a:rPr lang="en-US" dirty="0" err="1"/>
              <a:t>années</a:t>
            </a:r>
            <a:r>
              <a:rPr lang="en-US" dirty="0"/>
              <a:t> 2000. Population à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4C4D-B575-4510-89E9-52C53058EB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65621-BA12-4862-83CC-650022A34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4400"/>
              <a:t>L’utilisation du PERC pour exclure l’embolie pulmonaire : une revue de la littérature récente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97706C-BF5E-4331-A874-99F73FC1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07126"/>
          </a:xfrm>
        </p:spPr>
        <p:txBody>
          <a:bodyPr>
            <a:normAutofit fontScale="62500" lnSpcReduction="20000"/>
          </a:bodyPr>
          <a:lstStyle/>
          <a:p>
            <a:r>
              <a:rPr lang="fr-CA" dirty="0"/>
              <a:t>Pengyu Yu</a:t>
            </a:r>
            <a:endParaRPr lang="en-US" dirty="0"/>
          </a:p>
          <a:p>
            <a:r>
              <a:rPr lang="fr-CA" dirty="0"/>
              <a:t>Résident I</a:t>
            </a:r>
            <a:endParaRPr lang="en-US" dirty="0"/>
          </a:p>
          <a:p>
            <a:r>
              <a:rPr lang="fr-CA" dirty="0"/>
              <a:t>UMF Bordeaux-Cartierville</a:t>
            </a:r>
          </a:p>
          <a:p>
            <a:r>
              <a:rPr lang="fr-CA" dirty="0"/>
              <a:t>1</a:t>
            </a:r>
            <a:r>
              <a:rPr lang="fr-CA" baseline="30000" dirty="0"/>
              <a:t>er</a:t>
            </a:r>
            <a:r>
              <a:rPr lang="fr-CA" dirty="0"/>
              <a:t> Juin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4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03498-3C96-442F-AE4B-B83B68BB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F9AC2-8752-4073-8DE2-060CC270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616" y="2015732"/>
            <a:ext cx="3189238" cy="3450613"/>
          </a:xfrm>
        </p:spPr>
        <p:txBody>
          <a:bodyPr/>
          <a:lstStyle/>
          <a:p>
            <a:r>
              <a:rPr lang="en-US" dirty="0"/>
              <a:t>2015, Kansas</a:t>
            </a:r>
          </a:p>
          <a:p>
            <a:r>
              <a:rPr lang="en-US" dirty="0" err="1"/>
              <a:t>Prévalence</a:t>
            </a:r>
            <a:r>
              <a:rPr lang="en-US" dirty="0"/>
              <a:t> EP</a:t>
            </a:r>
          </a:p>
          <a:p>
            <a:r>
              <a:rPr lang="en-US" dirty="0" err="1"/>
              <a:t>Fiabilité</a:t>
            </a:r>
            <a:r>
              <a:rPr lang="en-US" dirty="0"/>
              <a:t> PERC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DFDF7F-ED69-4543-BC8D-A2A0A637F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9755" y="1903174"/>
            <a:ext cx="5857339" cy="1047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F6F32-F44B-4D84-A48B-04182604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55" y="2999658"/>
            <a:ext cx="6247957" cy="159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8C5A69-9DA5-44B6-B8CD-27E0B315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55" y="4695002"/>
            <a:ext cx="7620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832DA-61AF-4827-BC1D-AD7A7378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0BFE1-3527-4E01-AF6F-8DB34B0D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536802"/>
            <a:ext cx="9603275" cy="22881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2018, France</a:t>
            </a:r>
          </a:p>
          <a:p>
            <a:r>
              <a:rPr lang="en-US" dirty="0"/>
              <a:t>RCT,  ‘’cluster control’’</a:t>
            </a:r>
          </a:p>
          <a:p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thombo-embolique</a:t>
            </a:r>
            <a:r>
              <a:rPr lang="en-US" dirty="0"/>
              <a:t> à 3 </a:t>
            </a:r>
            <a:r>
              <a:rPr lang="en-US" dirty="0" err="1"/>
              <a:t>mois</a:t>
            </a:r>
            <a:endParaRPr lang="en-US" dirty="0"/>
          </a:p>
          <a:p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indésirables</a:t>
            </a: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infériorité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565E56-7AB3-47B0-A38E-5BA4F9538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4084" y="575370"/>
            <a:ext cx="5393184" cy="1963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705AD6-81DC-4D08-8CBA-4B8ED6777C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95652" y="1742453"/>
            <a:ext cx="2769102" cy="4501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F21C2-DD67-49B4-B30B-1578BFEC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17" y="4822729"/>
            <a:ext cx="7553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0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D8520-5EE1-4FBE-B80F-F6E19170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A92C7-336A-480E-A51D-A67CDBEEC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439" y="2015732"/>
            <a:ext cx="4192415" cy="3450613"/>
          </a:xfrm>
        </p:spPr>
        <p:txBody>
          <a:bodyPr/>
          <a:lstStyle/>
          <a:p>
            <a:r>
              <a:rPr lang="en-US" dirty="0"/>
              <a:t>2013</a:t>
            </a:r>
          </a:p>
          <a:p>
            <a:r>
              <a:rPr lang="en-US" dirty="0"/>
              <a:t>12 études </a:t>
            </a:r>
            <a:r>
              <a:rPr lang="en-US" dirty="0" err="1"/>
              <a:t>avant</a:t>
            </a:r>
            <a:r>
              <a:rPr lang="en-US" dirty="0"/>
              <a:t> 2012</a:t>
            </a:r>
          </a:p>
          <a:p>
            <a:r>
              <a:rPr lang="en-US" dirty="0"/>
              <a:t>14 844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106AF7-0A7F-4B5A-8923-2BA724958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8595" y="1929089"/>
            <a:ext cx="5867400" cy="168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46F5F8-0799-4E6B-B85D-33430C04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95" y="3952247"/>
            <a:ext cx="7437638" cy="1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A0815-A61A-48DB-8CE2-E243AF20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D8217-6D61-4F9A-BB6B-506D5D3A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Articles </a:t>
            </a:r>
            <a:r>
              <a:rPr lang="en-US" dirty="0" err="1"/>
              <a:t>semblent</a:t>
            </a:r>
            <a:r>
              <a:rPr lang="en-US" dirty="0"/>
              <a:t> </a:t>
            </a:r>
            <a:r>
              <a:rPr lang="en-US" dirty="0" err="1"/>
              <a:t>montrer</a:t>
            </a:r>
            <a:r>
              <a:rPr lang="en-US" dirty="0"/>
              <a:t> </a:t>
            </a:r>
            <a:r>
              <a:rPr lang="en-US" dirty="0" err="1"/>
              <a:t>fiabilité</a:t>
            </a:r>
            <a:r>
              <a:rPr lang="en-US" dirty="0"/>
              <a:t> du PERC, </a:t>
            </a:r>
            <a:r>
              <a:rPr lang="en-US" dirty="0" err="1"/>
              <a:t>sauf</a:t>
            </a:r>
            <a:r>
              <a:rPr lang="en-US" dirty="0"/>
              <a:t> le 1er</a:t>
            </a:r>
          </a:p>
          <a:p>
            <a:pPr lvl="1"/>
            <a:r>
              <a:rPr lang="en-US" dirty="0" err="1"/>
              <a:t>Peu</a:t>
            </a:r>
            <a:r>
              <a:rPr lang="en-US" dirty="0"/>
              <a:t> de patients</a:t>
            </a:r>
          </a:p>
          <a:p>
            <a:pPr lvl="1"/>
            <a:r>
              <a:rPr lang="en-US" dirty="0" err="1"/>
              <a:t>Mauvaise</a:t>
            </a:r>
            <a:r>
              <a:rPr lang="en-US" dirty="0"/>
              <a:t> </a:t>
            </a:r>
            <a:r>
              <a:rPr lang="en-US" dirty="0" err="1"/>
              <a:t>validité</a:t>
            </a:r>
            <a:r>
              <a:rPr lang="en-US" dirty="0"/>
              <a:t> interne: patients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déja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imagerie</a:t>
            </a:r>
            <a:r>
              <a:rPr lang="en-US" dirty="0"/>
              <a:t>. Pas la population </a:t>
            </a:r>
            <a:r>
              <a:rPr lang="en-US" dirty="0" err="1"/>
              <a:t>visée</a:t>
            </a:r>
            <a:r>
              <a:rPr lang="en-US" dirty="0"/>
              <a:t> par le PERC</a:t>
            </a:r>
          </a:p>
          <a:p>
            <a:r>
              <a:rPr lang="en-US" dirty="0"/>
              <a:t>VPN </a:t>
            </a:r>
            <a:r>
              <a:rPr lang="en-US" dirty="0" err="1"/>
              <a:t>élevée</a:t>
            </a:r>
            <a:r>
              <a:rPr lang="en-US" dirty="0"/>
              <a:t>, test sensible</a:t>
            </a:r>
          </a:p>
          <a:p>
            <a:r>
              <a:rPr lang="en-US" dirty="0" err="1"/>
              <a:t>Évite</a:t>
            </a:r>
            <a:r>
              <a:rPr lang="en-US" dirty="0"/>
              <a:t> les </a:t>
            </a:r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indésirables</a:t>
            </a:r>
            <a:endParaRPr lang="en-US" dirty="0"/>
          </a:p>
          <a:p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d’EP</a:t>
            </a:r>
            <a:r>
              <a:rPr lang="en-US" dirty="0"/>
              <a:t> </a:t>
            </a:r>
            <a:r>
              <a:rPr lang="en-US" dirty="0" err="1"/>
              <a:t>manquées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3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6C373-82B5-48F1-900D-5C571D17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DD22BE-E901-4353-BD8F-47BBB8F94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contre</a:t>
            </a:r>
            <a:r>
              <a:rPr lang="en-US" dirty="0"/>
              <a:t>,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etoffée</a:t>
            </a:r>
            <a:endParaRPr lang="en-US" dirty="0"/>
          </a:p>
          <a:p>
            <a:r>
              <a:rPr lang="en-US" dirty="0"/>
              <a:t>Études avec application PERC </a:t>
            </a:r>
            <a:r>
              <a:rPr lang="en-US" dirty="0" err="1"/>
              <a:t>en</a:t>
            </a:r>
            <a:r>
              <a:rPr lang="en-US" dirty="0"/>
              <a:t> retrospective, études de dossier</a:t>
            </a:r>
          </a:p>
          <a:p>
            <a:pPr lvl="1"/>
            <a:r>
              <a:rPr lang="en-US" dirty="0" err="1"/>
              <a:t>Biais</a:t>
            </a:r>
            <a:r>
              <a:rPr lang="en-US" dirty="0"/>
              <a:t> </a:t>
            </a:r>
            <a:r>
              <a:rPr lang="en-US" dirty="0" err="1"/>
              <a:t>d’inclusion</a:t>
            </a:r>
            <a:r>
              <a:rPr lang="en-US" dirty="0"/>
              <a:t>, </a:t>
            </a:r>
            <a:r>
              <a:rPr lang="en-US" dirty="0" err="1"/>
              <a:t>qualité</a:t>
            </a:r>
            <a:r>
              <a:rPr lang="en-US" dirty="0"/>
              <a:t> des dossiers </a:t>
            </a:r>
            <a:r>
              <a:rPr lang="en-US" dirty="0" err="1"/>
              <a:t>médicaux</a:t>
            </a:r>
            <a:endParaRPr lang="en-US" dirty="0"/>
          </a:p>
          <a:p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RC pour le moment,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prometteurs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Cluster design, non </a:t>
            </a:r>
            <a:r>
              <a:rPr lang="en-US" dirty="0" err="1"/>
              <a:t>aveugle</a:t>
            </a:r>
            <a:endParaRPr lang="en-US" dirty="0"/>
          </a:p>
          <a:p>
            <a:pPr lvl="1"/>
            <a:r>
              <a:rPr lang="en-US" dirty="0" err="1"/>
              <a:t>Cliniciens</a:t>
            </a:r>
            <a:r>
              <a:rPr lang="en-US" dirty="0"/>
              <a:t> qui </a:t>
            </a:r>
            <a:r>
              <a:rPr lang="en-US" dirty="0" err="1"/>
              <a:t>congédient</a:t>
            </a:r>
            <a:r>
              <a:rPr lang="en-US" dirty="0"/>
              <a:t> des patients PERC - </a:t>
            </a:r>
            <a:r>
              <a:rPr lang="en-US" dirty="0" err="1"/>
              <a:t>malgré</a:t>
            </a:r>
            <a:r>
              <a:rPr lang="en-US" dirty="0"/>
              <a:t> bras </a:t>
            </a:r>
            <a:r>
              <a:rPr lang="en-US" dirty="0" err="1"/>
              <a:t>contrôle</a:t>
            </a:r>
            <a:endParaRPr lang="en-US" dirty="0"/>
          </a:p>
          <a:p>
            <a:pPr lvl="1"/>
            <a:r>
              <a:rPr lang="en-US" dirty="0" err="1"/>
              <a:t>Diminue</a:t>
            </a:r>
            <a:r>
              <a:rPr lang="en-US" dirty="0"/>
              <a:t> </a:t>
            </a:r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indésirables</a:t>
            </a:r>
            <a:r>
              <a:rPr lang="en-US" dirty="0"/>
              <a:t> et non-</a:t>
            </a:r>
            <a:r>
              <a:rPr lang="en-US" dirty="0" err="1"/>
              <a:t>inférieur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EAD32-0DCC-418C-9AA3-77E50264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CE7D3-5092-4EF4-8945-280E792A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Outil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 et </a:t>
            </a:r>
            <a:r>
              <a:rPr lang="en-US" dirty="0" err="1"/>
              <a:t>peu</a:t>
            </a:r>
            <a:r>
              <a:rPr lang="en-US" dirty="0"/>
              <a:t> de consequences </a:t>
            </a:r>
            <a:r>
              <a:rPr lang="en-US" dirty="0" err="1"/>
              <a:t>négatives</a:t>
            </a:r>
            <a:endParaRPr lang="en-US" dirty="0"/>
          </a:p>
          <a:p>
            <a:r>
              <a:rPr lang="en-US" dirty="0" err="1"/>
              <a:t>Semble</a:t>
            </a:r>
            <a:r>
              <a:rPr lang="en-US" dirty="0"/>
              <a:t> </a:t>
            </a:r>
            <a:r>
              <a:rPr lang="en-US" dirty="0" err="1"/>
              <a:t>valide</a:t>
            </a:r>
            <a:r>
              <a:rPr lang="en-US" dirty="0"/>
              <a:t> avec la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récente</a:t>
            </a:r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population à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choisir</a:t>
            </a:r>
            <a:endParaRPr lang="en-US" dirty="0"/>
          </a:p>
          <a:p>
            <a:r>
              <a:rPr lang="en-US" dirty="0" err="1"/>
              <a:t>Permettra</a:t>
            </a:r>
            <a:r>
              <a:rPr lang="en-US" dirty="0"/>
              <a:t> </a:t>
            </a:r>
            <a:r>
              <a:rPr lang="en-US" dirty="0" err="1"/>
              <a:t>d’éviter</a:t>
            </a:r>
            <a:r>
              <a:rPr lang="en-US" dirty="0"/>
              <a:t> sur-diagnostic et sur-</a:t>
            </a:r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context de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limitées</a:t>
            </a:r>
            <a:endParaRPr lang="en-US" dirty="0"/>
          </a:p>
          <a:p>
            <a:r>
              <a:rPr lang="en-US" dirty="0"/>
              <a:t>Diminution </a:t>
            </a:r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santé</a:t>
            </a:r>
          </a:p>
          <a:p>
            <a:r>
              <a:rPr lang="en-US" dirty="0" err="1"/>
              <a:t>Outil</a:t>
            </a:r>
            <a:r>
              <a:rPr lang="en-US" dirty="0"/>
              <a:t> à </a:t>
            </a:r>
            <a:r>
              <a:rPr lang="en-US" dirty="0" err="1"/>
              <a:t>utiliser</a:t>
            </a:r>
            <a:r>
              <a:rPr lang="en-US" dirty="0"/>
              <a:t> à </a:t>
            </a:r>
            <a:r>
              <a:rPr lang="en-US" dirty="0" err="1"/>
              <a:t>l’urgence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9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BC60D-6057-4EE2-9CB8-90C1370D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Remerciements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583FA8-8B17-492F-BC75-2E685A4C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Vandelli</a:t>
            </a:r>
            <a:r>
              <a:rPr lang="en-US" dirty="0"/>
              <a:t> et </a:t>
            </a:r>
            <a:r>
              <a:rPr lang="en-US" dirty="0" err="1"/>
              <a:t>Dr</a:t>
            </a:r>
            <a:r>
              <a:rPr lang="en-US" dirty="0"/>
              <a:t> Pilon pour la supervision</a:t>
            </a:r>
          </a:p>
          <a:p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collègues</a:t>
            </a:r>
            <a:r>
              <a:rPr lang="en-US" dirty="0"/>
              <a:t> </a:t>
            </a:r>
            <a:r>
              <a:rPr lang="en-US" dirty="0" err="1"/>
              <a:t>résidents</a:t>
            </a:r>
            <a:r>
              <a:rPr lang="en-US" dirty="0"/>
              <a:t> de Bordeaux-</a:t>
            </a:r>
            <a:r>
              <a:rPr lang="en-US" dirty="0" err="1"/>
              <a:t>Cartierville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2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E366C-5B01-4188-A1A9-16D64814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Références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D232ACA-33F8-4CCC-BA4D-52594124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950" y="1422442"/>
            <a:ext cx="5750581" cy="45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E2EB3-D1F0-4675-9D65-40080034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pic>
        <p:nvPicPr>
          <p:cNvPr id="2050" name="Picture 2" descr="Image result for questions">
            <a:extLst>
              <a:ext uri="{FF2B5EF4-FFF2-40B4-BE49-F238E27FC236}">
                <a16:creationId xmlns:a16="http://schemas.microsoft.com/office/drawing/2014/main" xmlns="" id="{DC24F835-5E31-47E6-B132-890087D631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8" y="2166080"/>
            <a:ext cx="4655976" cy="31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9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7DA5A-BBC1-4D45-87BC-3130B606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Problématique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C0822E-1FEC-46F4-8A88-AF9ABFBE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L’embolie</a:t>
            </a:r>
            <a:r>
              <a:rPr lang="en-US" dirty="0"/>
              <a:t> </a:t>
            </a:r>
            <a:r>
              <a:rPr lang="en-US" dirty="0" err="1"/>
              <a:t>pulmonaire</a:t>
            </a:r>
            <a:r>
              <a:rPr lang="en-US" dirty="0"/>
              <a:t>: diagnostic grave et </a:t>
            </a:r>
            <a:r>
              <a:rPr lang="en-US" dirty="0" err="1"/>
              <a:t>potentiellement</a:t>
            </a:r>
            <a:r>
              <a:rPr lang="en-US" dirty="0"/>
              <a:t> </a:t>
            </a:r>
            <a:r>
              <a:rPr lang="en-US" dirty="0" err="1"/>
              <a:t>mortel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non </a:t>
            </a:r>
            <a:r>
              <a:rPr lang="en-US" dirty="0" err="1"/>
              <a:t>traité</a:t>
            </a:r>
            <a:r>
              <a:rPr lang="en-US" dirty="0"/>
              <a:t> (30%)</a:t>
            </a:r>
          </a:p>
          <a:p>
            <a:r>
              <a:rPr lang="en-US" dirty="0"/>
              <a:t>600 000 </a:t>
            </a:r>
            <a:r>
              <a:rPr lang="en-US" dirty="0" err="1"/>
              <a:t>cas</a:t>
            </a:r>
            <a:r>
              <a:rPr lang="en-US" dirty="0"/>
              <a:t> par </a:t>
            </a:r>
            <a:r>
              <a:rPr lang="en-US" dirty="0" err="1"/>
              <a:t>année</a:t>
            </a:r>
            <a:r>
              <a:rPr lang="en-US" dirty="0"/>
              <a:t> aux </a:t>
            </a:r>
            <a:r>
              <a:rPr lang="en-US" dirty="0" err="1"/>
              <a:t>États-Unis</a:t>
            </a:r>
            <a:endParaRPr lang="en-US" dirty="0"/>
          </a:p>
          <a:p>
            <a:r>
              <a:rPr lang="en-US" dirty="0"/>
              <a:t>10 000 000 de patients à </a:t>
            </a:r>
            <a:r>
              <a:rPr lang="en-US" dirty="0" err="1"/>
              <a:t>l’urgence</a:t>
            </a:r>
            <a:r>
              <a:rPr lang="en-US" dirty="0"/>
              <a:t> avec symptoms: </a:t>
            </a:r>
            <a:r>
              <a:rPr lang="en-US" dirty="0" err="1"/>
              <a:t>dyspnée</a:t>
            </a:r>
            <a:r>
              <a:rPr lang="en-US" dirty="0"/>
              <a:t>, </a:t>
            </a:r>
            <a:r>
              <a:rPr lang="en-US" dirty="0" err="1"/>
              <a:t>douleurs</a:t>
            </a:r>
            <a:r>
              <a:rPr lang="en-US" dirty="0"/>
              <a:t> </a:t>
            </a:r>
            <a:r>
              <a:rPr lang="en-US" dirty="0" err="1"/>
              <a:t>pleurétiques</a:t>
            </a:r>
            <a:endParaRPr lang="en-US" dirty="0"/>
          </a:p>
          <a:p>
            <a:r>
              <a:rPr lang="en-US" dirty="0" err="1"/>
              <a:t>Cliniciens</a:t>
            </a:r>
            <a:r>
              <a:rPr lang="en-US" dirty="0"/>
              <a:t> </a:t>
            </a:r>
            <a:r>
              <a:rPr lang="en-US" dirty="0" err="1"/>
              <a:t>poussés</a:t>
            </a:r>
            <a:r>
              <a:rPr lang="en-US" dirty="0"/>
              <a:t> à faire tests </a:t>
            </a:r>
            <a:r>
              <a:rPr lang="en-US" dirty="0" err="1"/>
              <a:t>invasifs</a:t>
            </a:r>
            <a:r>
              <a:rPr lang="en-US" dirty="0"/>
              <a:t> pour </a:t>
            </a:r>
            <a:r>
              <a:rPr lang="en-US" dirty="0" err="1"/>
              <a:t>éviter</a:t>
            </a:r>
            <a:r>
              <a:rPr lang="en-US" dirty="0"/>
              <a:t> de la </a:t>
            </a:r>
            <a:r>
              <a:rPr lang="en-US" dirty="0" err="1"/>
              <a:t>manquer</a:t>
            </a:r>
            <a:r>
              <a:rPr lang="en-US" dirty="0"/>
              <a:t>: </a:t>
            </a:r>
            <a:r>
              <a:rPr lang="en-US" dirty="0" err="1"/>
              <a:t>décès</a:t>
            </a:r>
            <a:r>
              <a:rPr lang="en-US" dirty="0"/>
              <a:t>, </a:t>
            </a:r>
            <a:r>
              <a:rPr lang="en-US" dirty="0" err="1"/>
              <a:t>poursuites</a:t>
            </a:r>
            <a:r>
              <a:rPr lang="en-US" dirty="0"/>
              <a:t>.</a:t>
            </a:r>
          </a:p>
          <a:p>
            <a:r>
              <a:rPr lang="en-US" dirty="0"/>
              <a:t>Tests </a:t>
            </a:r>
            <a:r>
              <a:rPr lang="en-US" dirty="0" err="1"/>
              <a:t>diagnostiques</a:t>
            </a:r>
            <a:r>
              <a:rPr lang="en-US" dirty="0"/>
              <a:t> </a:t>
            </a:r>
            <a:r>
              <a:rPr lang="en-US" dirty="0" err="1"/>
              <a:t>coûteux</a:t>
            </a:r>
            <a:r>
              <a:rPr lang="en-US" dirty="0"/>
              <a:t>, consequences pour le patient. </a:t>
            </a:r>
          </a:p>
          <a:p>
            <a:pPr lvl="1"/>
            <a:r>
              <a:rPr lang="en-US" dirty="0" err="1"/>
              <a:t>Anxiété</a:t>
            </a:r>
            <a:endParaRPr lang="en-US" dirty="0"/>
          </a:p>
          <a:p>
            <a:pPr lvl="1"/>
            <a:r>
              <a:rPr lang="en-US" dirty="0"/>
              <a:t>Irradiations</a:t>
            </a:r>
          </a:p>
          <a:p>
            <a:pPr lvl="1"/>
            <a:r>
              <a:rPr lang="en-US" dirty="0" err="1"/>
              <a:t>Hospitalisation</a:t>
            </a:r>
            <a:r>
              <a:rPr lang="en-US" dirty="0"/>
              <a:t> et </a:t>
            </a:r>
            <a:r>
              <a:rPr lang="en-US" dirty="0" err="1"/>
              <a:t>traitements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0D88A-A963-4D55-BC8F-F7CF89DD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Problématique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CF2DB-218C-4183-80E4-A62BC305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094441" cy="3450613"/>
          </a:xfrm>
        </p:spPr>
        <p:txBody>
          <a:bodyPr/>
          <a:lstStyle/>
          <a:p>
            <a:r>
              <a:rPr lang="en-US" dirty="0"/>
              <a:t>Diagnostic </a:t>
            </a:r>
            <a:r>
              <a:rPr lang="en-US" dirty="0" err="1"/>
              <a:t>peu</a:t>
            </a:r>
            <a:r>
              <a:rPr lang="en-US" dirty="0"/>
              <a:t> evident à </a:t>
            </a:r>
            <a:r>
              <a:rPr lang="en-US" dirty="0" err="1"/>
              <a:t>exclure</a:t>
            </a:r>
            <a:endParaRPr lang="en-US" dirty="0"/>
          </a:p>
          <a:p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actuels</a:t>
            </a:r>
            <a:r>
              <a:rPr lang="en-US" dirty="0"/>
              <a:t> : D-</a:t>
            </a:r>
            <a:r>
              <a:rPr lang="en-US" dirty="0" err="1"/>
              <a:t>dimère</a:t>
            </a:r>
            <a:r>
              <a:rPr lang="en-US" dirty="0"/>
              <a:t> +/- </a:t>
            </a:r>
            <a:r>
              <a:rPr lang="en-US" dirty="0" err="1"/>
              <a:t>imagerie</a:t>
            </a:r>
            <a:r>
              <a:rPr lang="en-US" dirty="0"/>
              <a:t>, score de Wells</a:t>
            </a:r>
          </a:p>
          <a:p>
            <a:r>
              <a:rPr lang="en-US" dirty="0" err="1"/>
              <a:t>Attente</a:t>
            </a:r>
            <a:r>
              <a:rPr lang="en-US" dirty="0"/>
              <a:t> des </a:t>
            </a:r>
            <a:r>
              <a:rPr lang="en-US" dirty="0" err="1"/>
              <a:t>résultats</a:t>
            </a:r>
            <a:r>
              <a:rPr lang="en-US" dirty="0"/>
              <a:t> de tests</a:t>
            </a:r>
          </a:p>
          <a:p>
            <a:r>
              <a:rPr lang="en-US" dirty="0"/>
              <a:t>Beaucoup de faux </a:t>
            </a:r>
            <a:r>
              <a:rPr lang="en-US" dirty="0" err="1"/>
              <a:t>positifs</a:t>
            </a:r>
            <a:r>
              <a:rPr lang="en-US" dirty="0"/>
              <a:t> qui </a:t>
            </a:r>
            <a:r>
              <a:rPr lang="en-US" dirty="0" err="1"/>
              <a:t>mènent</a:t>
            </a:r>
            <a:r>
              <a:rPr lang="en-US" dirty="0"/>
              <a:t> à imageries</a:t>
            </a:r>
          </a:p>
          <a:p>
            <a:r>
              <a:rPr lang="en-US" dirty="0" err="1"/>
              <a:t>Outils</a:t>
            </a:r>
            <a:r>
              <a:rPr lang="en-US" dirty="0"/>
              <a:t> de decision </a:t>
            </a:r>
            <a:r>
              <a:rPr lang="en-US" dirty="0" err="1"/>
              <a:t>clinique</a:t>
            </a:r>
            <a:r>
              <a:rPr lang="en-US" dirty="0"/>
              <a:t> pour </a:t>
            </a:r>
            <a:r>
              <a:rPr lang="en-US" dirty="0" err="1"/>
              <a:t>éviter</a:t>
            </a:r>
            <a:r>
              <a:rPr lang="en-US" dirty="0"/>
              <a:t> </a:t>
            </a:r>
            <a:r>
              <a:rPr lang="en-US" dirty="0" err="1"/>
              <a:t>attente</a:t>
            </a:r>
            <a:r>
              <a:rPr lang="en-US" dirty="0"/>
              <a:t>/faux </a:t>
            </a:r>
            <a:r>
              <a:rPr lang="en-US" dirty="0" err="1"/>
              <a:t>positifs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DAE90F-6BFA-48F7-817C-95E487762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4998" y="1651747"/>
            <a:ext cx="4518734" cy="40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3F876-E6E1-4AAE-AAB8-DD952C16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PERC: </a:t>
            </a:r>
            <a:r>
              <a:rPr lang="fr-CA" u="sng" cap="none" dirty="0" err="1"/>
              <a:t>P</a:t>
            </a:r>
            <a:r>
              <a:rPr lang="fr-CA" cap="none" dirty="0" err="1"/>
              <a:t>ulmonary</a:t>
            </a:r>
            <a:r>
              <a:rPr lang="fr-CA" cap="none" dirty="0"/>
              <a:t> </a:t>
            </a:r>
            <a:r>
              <a:rPr lang="fr-CA" u="sng" cap="none" dirty="0" err="1"/>
              <a:t>E</a:t>
            </a:r>
            <a:r>
              <a:rPr lang="fr-CA" cap="none" dirty="0" err="1"/>
              <a:t>mbolism</a:t>
            </a:r>
            <a:r>
              <a:rPr lang="fr-CA" cap="none" dirty="0"/>
              <a:t> </a:t>
            </a:r>
            <a:r>
              <a:rPr lang="fr-CA" u="sng" cap="none" dirty="0"/>
              <a:t>R</a:t>
            </a:r>
            <a:r>
              <a:rPr lang="fr-CA" cap="none" dirty="0"/>
              <a:t>ule-out </a:t>
            </a:r>
            <a:r>
              <a:rPr lang="fr-CA" u="sng" cap="none" dirty="0" err="1"/>
              <a:t>C</a:t>
            </a:r>
            <a:r>
              <a:rPr lang="fr-CA" cap="none" dirty="0" err="1"/>
              <a:t>riteria</a:t>
            </a:r>
            <a:r>
              <a:rPr lang="fr-CA" cap="none" dirty="0"/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31A462-A655-4DE1-A6AA-AA04F1B5C0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0479" y="1853754"/>
            <a:ext cx="9604375" cy="32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0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8EA6F-FC94-45AD-9D81-FEE3345E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8D76A-4368-459D-960C-EBC7483E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 :  Patients arrivant à l’urgence chez qui les symptômes peuvent faire suspecter une embolie pulmonaire</a:t>
            </a:r>
            <a:endParaRPr lang="en-US" dirty="0"/>
          </a:p>
          <a:p>
            <a:r>
              <a:rPr lang="fr-CA" dirty="0"/>
              <a:t>I : Application de la règle de décision clinique PERC</a:t>
            </a:r>
            <a:endParaRPr lang="en-US" dirty="0"/>
          </a:p>
          <a:p>
            <a:r>
              <a:rPr lang="fr-CA" dirty="0"/>
              <a:t>C : Autres tests diagnostiques ou de dépistages (D-dimère, CT-</a:t>
            </a:r>
            <a:r>
              <a:rPr lang="fr-CA" dirty="0" err="1"/>
              <a:t>angio</a:t>
            </a:r>
            <a:r>
              <a:rPr lang="fr-CA" dirty="0"/>
              <a:t>, </a:t>
            </a:r>
            <a:r>
              <a:rPr lang="fr-CA" dirty="0" err="1"/>
              <a:t>Scinti</a:t>
            </a:r>
            <a:r>
              <a:rPr lang="fr-CA" dirty="0"/>
              <a:t> VQ)</a:t>
            </a:r>
            <a:endParaRPr lang="en-US" dirty="0"/>
          </a:p>
          <a:p>
            <a:r>
              <a:rPr lang="fr-CA" dirty="0"/>
              <a:t>O : Nombre d’embolies pulmonaires manqués en appliquant le PERC. Sensibilité/spécificité/VPN du PERC. </a:t>
            </a:r>
            <a:r>
              <a:rPr lang="fr-CA" dirty="0" err="1"/>
              <a:t>Surinvestigation</a:t>
            </a:r>
            <a:r>
              <a:rPr lang="fr-CA" dirty="0"/>
              <a:t> qui pourraient être évitée.</a:t>
            </a:r>
          </a:p>
          <a:p>
            <a:r>
              <a:rPr lang="en-US" dirty="0" err="1"/>
              <a:t>Bref</a:t>
            </a:r>
            <a:r>
              <a:rPr lang="en-US" dirty="0"/>
              <a:t>, la </a:t>
            </a:r>
            <a:r>
              <a:rPr lang="en-US" dirty="0" err="1"/>
              <a:t>fiabilité</a:t>
            </a:r>
            <a:r>
              <a:rPr lang="en-US" dirty="0"/>
              <a:t> du PERC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récente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239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2569F-750F-485B-9187-655CE58E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DABB1-6293-408F-92F3-04BDCBF8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moteurs</a:t>
            </a:r>
            <a:r>
              <a:rPr lang="en-US" dirty="0"/>
              <a:t> de recherche: PubMed,  </a:t>
            </a:r>
            <a:r>
              <a:rPr lang="en-US" dirty="0" err="1"/>
              <a:t>TripDatabase</a:t>
            </a:r>
            <a:r>
              <a:rPr lang="en-US" dirty="0"/>
              <a:t> et Cochrane</a:t>
            </a:r>
          </a:p>
          <a:p>
            <a:r>
              <a:rPr lang="en-US" dirty="0"/>
              <a:t>Mots-</a:t>
            </a:r>
            <a:r>
              <a:rPr lang="en-US" dirty="0" err="1"/>
              <a:t>clés</a:t>
            </a:r>
            <a:r>
              <a:rPr lang="fr-CA" dirty="0"/>
              <a:t> ‘’</a:t>
            </a:r>
            <a:r>
              <a:rPr lang="fr-CA" dirty="0" err="1"/>
              <a:t>pulmonary</a:t>
            </a:r>
            <a:r>
              <a:rPr lang="fr-CA" dirty="0"/>
              <a:t> </a:t>
            </a:r>
            <a:r>
              <a:rPr lang="fr-CA" dirty="0" err="1"/>
              <a:t>embolism</a:t>
            </a:r>
            <a:r>
              <a:rPr lang="fr-CA" dirty="0"/>
              <a:t>’’ AND ‘’PERC’’</a:t>
            </a:r>
          </a:p>
          <a:p>
            <a:r>
              <a:rPr lang="fr-CA" dirty="0"/>
              <a:t>Articles entre Janvier 2013 et Mars 2018</a:t>
            </a:r>
          </a:p>
          <a:p>
            <a:r>
              <a:rPr lang="fr-CA" dirty="0"/>
              <a:t>Gardant seulement les ‘’</a:t>
            </a:r>
            <a:r>
              <a:rPr lang="fr-CA" dirty="0" err="1"/>
              <a:t>primary</a:t>
            </a:r>
            <a:r>
              <a:rPr lang="fr-CA" dirty="0"/>
              <a:t> </a:t>
            </a:r>
            <a:r>
              <a:rPr lang="fr-CA" dirty="0" err="1"/>
              <a:t>research</a:t>
            </a:r>
            <a:r>
              <a:rPr lang="fr-CA" dirty="0"/>
              <a:t>’’ et ‘’key </a:t>
            </a:r>
            <a:r>
              <a:rPr lang="fr-CA" dirty="0" err="1"/>
              <a:t>primary</a:t>
            </a:r>
            <a:r>
              <a:rPr lang="fr-CA" dirty="0"/>
              <a:t> </a:t>
            </a:r>
            <a:r>
              <a:rPr lang="fr-CA" dirty="0" err="1"/>
              <a:t>research</a:t>
            </a:r>
            <a:r>
              <a:rPr lang="fr-CA" dirty="0"/>
              <a:t>’’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B7A43-4981-4DE9-9B92-AE7D1E34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23D122-F9A6-4A10-B060-4B06574F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2800824" cy="3239849"/>
          </a:xfrm>
        </p:spPr>
        <p:txBody>
          <a:bodyPr/>
          <a:lstStyle/>
          <a:p>
            <a:r>
              <a:rPr lang="en-US" dirty="0"/>
              <a:t>Total cinq articles </a:t>
            </a:r>
            <a:r>
              <a:rPr lang="en-US" dirty="0" err="1"/>
              <a:t>pertinents</a:t>
            </a:r>
            <a:r>
              <a:rPr lang="en-US" dirty="0"/>
              <a:t>, don’t </a:t>
            </a:r>
            <a:r>
              <a:rPr lang="en-US" dirty="0" err="1"/>
              <a:t>une</a:t>
            </a:r>
            <a:r>
              <a:rPr lang="fr-CA" dirty="0"/>
              <a:t> méta-analyse, une étude randomisée contrôlée et trois études de cohorte rétrospectives</a:t>
            </a:r>
            <a:r>
              <a:rPr lang="en-US" dirty="0"/>
              <a:t>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8ECD53B8-96F5-4CE9-AE8D-CC0073E82E3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04" y="1516403"/>
            <a:ext cx="7368467" cy="46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8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8C78C-1446-4CDD-AA14-F15BD883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4693C35-E38D-4682-807C-07C38CE1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77" y="2015732"/>
            <a:ext cx="5652377" cy="3450613"/>
          </a:xfrm>
        </p:spPr>
        <p:txBody>
          <a:bodyPr/>
          <a:lstStyle/>
          <a:p>
            <a:r>
              <a:rPr lang="en-US" dirty="0"/>
              <a:t>2014,  Ankara</a:t>
            </a:r>
          </a:p>
          <a:p>
            <a:r>
              <a:rPr lang="en-US" dirty="0"/>
              <a:t>Causes de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imagerie</a:t>
            </a:r>
            <a:endParaRPr lang="en-US" dirty="0"/>
          </a:p>
          <a:p>
            <a:r>
              <a:rPr lang="en-US" dirty="0" err="1"/>
              <a:t>Fiabilité</a:t>
            </a:r>
            <a:r>
              <a:rPr lang="en-US" dirty="0"/>
              <a:t> PERC et WELLS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2182D0-D135-4093-9067-D8A4D122C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3337" y="1887510"/>
            <a:ext cx="4549140" cy="295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F512A0-9DC7-49E7-9FBA-11F04318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77" y="3527133"/>
            <a:ext cx="6120739" cy="1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19DE0-E53C-4B6F-BE1F-751DAD9A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6D90B6-2518-4AF2-A00F-CDDFEEBE7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2651" y="2035390"/>
            <a:ext cx="5790565" cy="17068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80EAF-D60B-4377-9931-DB386B7ED4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9095" y="3578468"/>
            <a:ext cx="2425759" cy="3070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FEBF2A-C63A-40D1-8A12-F55181C1E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6" y="3961635"/>
            <a:ext cx="7581900" cy="962025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E76D5F60-23B3-4018-8916-C06A20E91A8A}"/>
              </a:ext>
            </a:extLst>
          </p:cNvPr>
          <p:cNvSpPr txBox="1">
            <a:spLocks/>
          </p:cNvSpPr>
          <p:nvPr/>
        </p:nvSpPr>
        <p:spPr>
          <a:xfrm>
            <a:off x="6427433" y="2035390"/>
            <a:ext cx="4484113" cy="3430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2014, Paris</a:t>
            </a:r>
          </a:p>
          <a:p>
            <a:r>
              <a:rPr lang="en-US" dirty="0"/>
              <a:t>EP + chez PERC </a:t>
            </a:r>
            <a:r>
              <a:rPr lang="en-US" dirty="0" err="1"/>
              <a:t>négatif</a:t>
            </a:r>
            <a:r>
              <a:rPr lang="en-US" dirty="0"/>
              <a:t> et D-</a:t>
            </a:r>
            <a:r>
              <a:rPr lang="en-US" dirty="0" err="1"/>
              <a:t>dimère</a:t>
            </a:r>
            <a:r>
              <a:rPr lang="en-US" dirty="0"/>
              <a:t> +</a:t>
            </a:r>
          </a:p>
          <a:p>
            <a:r>
              <a:rPr lang="en-US" dirty="0"/>
              <a:t>Tests </a:t>
            </a:r>
            <a:r>
              <a:rPr lang="en-US" dirty="0" err="1"/>
              <a:t>invasifs</a:t>
            </a:r>
            <a:r>
              <a:rPr lang="en-US" dirty="0"/>
              <a:t>, </a:t>
            </a:r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adverses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398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342</TotalTime>
  <Words>420</Words>
  <Application>Microsoft Office PowerPoint</Application>
  <PresentationFormat>Grand écran</PresentationFormat>
  <Paragraphs>85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Gallery</vt:lpstr>
      <vt:lpstr>L’utilisation du PERC pour exclure l’embolie pulmonaire : une revue de la littérature récente</vt:lpstr>
      <vt:lpstr>Problématique</vt:lpstr>
      <vt:lpstr>Problématique</vt:lpstr>
      <vt:lpstr>PERC: Pulmonary Embolism Rule-out Criteria </vt:lpstr>
      <vt:lpstr>PICO</vt:lpstr>
      <vt:lpstr>Méthode</vt:lpstr>
      <vt:lpstr>Méthode</vt:lpstr>
      <vt:lpstr>Résultats</vt:lpstr>
      <vt:lpstr>Résultats</vt:lpstr>
      <vt:lpstr>Résultats</vt:lpstr>
      <vt:lpstr>Résultats</vt:lpstr>
      <vt:lpstr>Résultats</vt:lpstr>
      <vt:lpstr>Discussion</vt:lpstr>
      <vt:lpstr>Discussion</vt:lpstr>
      <vt:lpstr>Conclusion</vt:lpstr>
      <vt:lpstr>Remerciements</vt:lpstr>
      <vt:lpstr>Références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du PERC pour exclure l’embolie pulmonaire : une revue de la littérature récente</dc:title>
  <dc:creator>Pengyu Yu</dc:creator>
  <cp:lastModifiedBy>Bouchard Catherine</cp:lastModifiedBy>
  <cp:revision>37</cp:revision>
  <dcterms:created xsi:type="dcterms:W3CDTF">2018-05-21T17:53:46Z</dcterms:created>
  <dcterms:modified xsi:type="dcterms:W3CDTF">2018-05-28T13:41:23Z</dcterms:modified>
</cp:coreProperties>
</file>