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0" r:id="rId4"/>
    <p:sldId id="264" r:id="rId5"/>
    <p:sldId id="268" r:id="rId6"/>
    <p:sldId id="300" r:id="rId7"/>
    <p:sldId id="301" r:id="rId8"/>
    <p:sldId id="269" r:id="rId9"/>
    <p:sldId id="302" r:id="rId10"/>
    <p:sldId id="304" r:id="rId11"/>
    <p:sldId id="303" r:id="rId12"/>
    <p:sldId id="305" r:id="rId13"/>
    <p:sldId id="306" r:id="rId14"/>
    <p:sldId id="271" r:id="rId15"/>
    <p:sldId id="272" r:id="rId16"/>
    <p:sldId id="297" r:id="rId17"/>
    <p:sldId id="307" r:id="rId18"/>
    <p:sldId id="287" r:id="rId19"/>
    <p:sldId id="286" r:id="rId20"/>
    <p:sldId id="298" r:id="rId21"/>
    <p:sldId id="289" r:id="rId22"/>
    <p:sldId id="290" r:id="rId23"/>
    <p:sldId id="291" r:id="rId24"/>
    <p:sldId id="296" r:id="rId25"/>
    <p:sldId id="274" r:id="rId26"/>
    <p:sldId id="275" r:id="rId27"/>
    <p:sldId id="280" r:id="rId28"/>
    <p:sldId id="292" r:id="rId29"/>
    <p:sldId id="295" r:id="rId30"/>
    <p:sldId id="308" r:id="rId31"/>
    <p:sldId id="309" r:id="rId32"/>
    <p:sldId id="299" r:id="rId33"/>
    <p:sldId id="310" r:id="rId3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9C2C0-2D7D-7448-9757-95CF4163F157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4C6B43E9-92E8-B748-AD8C-E515B81F74A3}">
      <dgm:prSet phldrT="[Texte]" custT="1"/>
      <dgm:spPr/>
      <dgm:t>
        <a:bodyPr/>
        <a:lstStyle/>
        <a:p>
          <a:pPr>
            <a:spcAft>
              <a:spcPts val="72"/>
            </a:spcAft>
          </a:pPr>
          <a:r>
            <a:rPr lang="fr-CA" sz="1800" noProof="0"/>
            <a:t>Recherche :</a:t>
          </a:r>
        </a:p>
        <a:p>
          <a:pPr>
            <a:spcAft>
              <a:spcPts val="72"/>
            </a:spcAft>
          </a:pPr>
          <a:r>
            <a:rPr lang="fr-CA" sz="1800" noProof="0"/>
            <a:t>Pubmed</a:t>
          </a:r>
        </a:p>
        <a:p>
          <a:pPr>
            <a:spcAft>
              <a:spcPts val="72"/>
            </a:spcAft>
          </a:pPr>
          <a:r>
            <a:rPr lang="fr-CA" sz="1800" noProof="0"/>
            <a:t>Tripdatabase</a:t>
          </a:r>
        </a:p>
        <a:p>
          <a:pPr>
            <a:spcAft>
              <a:spcPts val="72"/>
            </a:spcAft>
          </a:pPr>
          <a:r>
            <a:rPr lang="fr-CA" sz="1800" noProof="0"/>
            <a:t>Google scholar</a:t>
          </a:r>
        </a:p>
      </dgm:t>
    </dgm:pt>
    <dgm:pt modelId="{5EF5DABD-4BC8-F046-907A-5CBA4F2E8699}" type="parTrans" cxnId="{5B680940-66C2-5745-A226-DCFEEFFF9310}">
      <dgm:prSet/>
      <dgm:spPr/>
      <dgm:t>
        <a:bodyPr/>
        <a:lstStyle/>
        <a:p>
          <a:endParaRPr lang="fr-CA" noProof="0"/>
        </a:p>
      </dgm:t>
    </dgm:pt>
    <dgm:pt modelId="{F30FBD23-8876-6045-B74A-F9A7474C8DEF}" type="sibTrans" cxnId="{5B680940-66C2-5745-A226-DCFEEFFF931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CA" noProof="0"/>
        </a:p>
      </dgm:t>
    </dgm:pt>
    <dgm:pt modelId="{D19ABA95-9295-774C-8E5A-EEA69F51B4A2}">
      <dgm:prSet phldrT="[Texte]"/>
      <dgm:spPr/>
      <dgm:t>
        <a:bodyPr/>
        <a:lstStyle/>
        <a:p>
          <a:pPr>
            <a:spcAft>
              <a:spcPts val="132"/>
            </a:spcAft>
          </a:pPr>
          <a:r>
            <a:rPr lang="fr-CA" noProof="0" dirty="0"/>
            <a:t>Exclusions : </a:t>
          </a:r>
        </a:p>
        <a:p>
          <a:pPr>
            <a:spcAft>
              <a:spcPts val="132"/>
            </a:spcAft>
          </a:pPr>
          <a:r>
            <a:rPr lang="fr-CA" noProof="0" dirty="0"/>
            <a:t>Doublons,</a:t>
          </a:r>
        </a:p>
        <a:p>
          <a:pPr>
            <a:spcAft>
              <a:spcPts val="132"/>
            </a:spcAft>
          </a:pPr>
          <a:r>
            <a:rPr lang="fr-CA" noProof="0" dirty="0"/>
            <a:t>Non pertinence</a:t>
          </a:r>
        </a:p>
      </dgm:t>
    </dgm:pt>
    <dgm:pt modelId="{27CE1636-7E88-C448-A8B3-03317DFEEE06}" type="parTrans" cxnId="{CF21F98E-3349-7945-AB8A-94E89D724359}">
      <dgm:prSet/>
      <dgm:spPr/>
      <dgm:t>
        <a:bodyPr/>
        <a:lstStyle/>
        <a:p>
          <a:endParaRPr lang="fr-CA" noProof="0"/>
        </a:p>
      </dgm:t>
    </dgm:pt>
    <dgm:pt modelId="{0F882435-0C86-6149-A182-ED24407AB660}" type="sibTrans" cxnId="{CF21F98E-3349-7945-AB8A-94E89D724359}">
      <dgm:prSet/>
      <dgm:spPr/>
      <dgm:t>
        <a:bodyPr/>
        <a:lstStyle/>
        <a:p>
          <a:endParaRPr lang="fr-CA" noProof="0"/>
        </a:p>
      </dgm:t>
    </dgm:pt>
    <dgm:pt modelId="{AAD5157E-CD8E-864C-A646-F721E330D5C7}">
      <dgm:prSet custT="1"/>
      <dgm:spPr/>
      <dgm:t>
        <a:bodyPr/>
        <a:lstStyle/>
        <a:p>
          <a:pPr>
            <a:spcAft>
              <a:spcPts val="72"/>
            </a:spcAft>
          </a:pPr>
          <a:r>
            <a:rPr lang="fr-CA" sz="1800" noProof="0"/>
            <a:t>MeSH :</a:t>
          </a:r>
        </a:p>
        <a:p>
          <a:pPr>
            <a:spcAft>
              <a:spcPts val="72"/>
            </a:spcAft>
          </a:pPr>
          <a:r>
            <a:rPr lang="fr-CA" sz="1800" noProof="0"/>
            <a:t>‘’Naproxen’’ et </a:t>
          </a:r>
        </a:p>
        <a:p>
          <a:pPr>
            <a:spcAft>
              <a:spcPts val="72"/>
            </a:spcAft>
          </a:pPr>
          <a:r>
            <a:rPr lang="fr-CA" sz="1800" noProof="0"/>
            <a:t>‘’acute’’ et</a:t>
          </a:r>
        </a:p>
        <a:p>
          <a:pPr>
            <a:spcAft>
              <a:spcPts val="72"/>
            </a:spcAft>
          </a:pPr>
          <a:r>
            <a:rPr lang="fr-CA" sz="1800" noProof="0"/>
            <a:t>‘’low back pain’’</a:t>
          </a:r>
        </a:p>
      </dgm:t>
    </dgm:pt>
    <dgm:pt modelId="{27163868-BB0B-B146-B5E7-1F56DA4BFF1C}" type="parTrans" cxnId="{A77AC32A-8208-A84A-BB14-1380804E2C98}">
      <dgm:prSet/>
      <dgm:spPr/>
      <dgm:t>
        <a:bodyPr/>
        <a:lstStyle/>
        <a:p>
          <a:endParaRPr lang="fr-CA" noProof="0"/>
        </a:p>
      </dgm:t>
    </dgm:pt>
    <dgm:pt modelId="{FD19C820-B0DA-F340-AFC3-2CB8A67683BC}" type="sibTrans" cxnId="{A77AC32A-8208-A84A-BB14-1380804E2C9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CA" noProof="0"/>
        </a:p>
      </dgm:t>
    </dgm:pt>
    <dgm:pt modelId="{1462E7FB-417C-F14C-AF4A-D9835CE0E03B}" type="pres">
      <dgm:prSet presAssocID="{98C9C2C0-2D7D-7448-9757-95CF4163F157}" presName="linearFlow" presStyleCnt="0">
        <dgm:presLayoutVars>
          <dgm:resizeHandles val="exact"/>
        </dgm:presLayoutVars>
      </dgm:prSet>
      <dgm:spPr/>
    </dgm:pt>
    <dgm:pt modelId="{31BB8124-3A2D-904E-AFCB-38A91D1F929F}" type="pres">
      <dgm:prSet presAssocID="{4C6B43E9-92E8-B748-AD8C-E515B81F74A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83A355-A6F5-5C46-8D73-3120EF4EA075}" type="pres">
      <dgm:prSet presAssocID="{F30FBD23-8876-6045-B74A-F9A7474C8DEF}" presName="sibTrans" presStyleLbl="sibTrans2D1" presStyleIdx="0" presStyleCnt="2"/>
      <dgm:spPr/>
      <dgm:t>
        <a:bodyPr/>
        <a:lstStyle/>
        <a:p>
          <a:endParaRPr lang="en-CA"/>
        </a:p>
      </dgm:t>
    </dgm:pt>
    <dgm:pt modelId="{C8A6C8BA-E7F8-9C4B-9DD9-27FF73B3F4FE}" type="pres">
      <dgm:prSet presAssocID="{F30FBD23-8876-6045-B74A-F9A7474C8DEF}" presName="connectorText" presStyleLbl="sibTrans2D1" presStyleIdx="0" presStyleCnt="2"/>
      <dgm:spPr/>
      <dgm:t>
        <a:bodyPr/>
        <a:lstStyle/>
        <a:p>
          <a:endParaRPr lang="en-CA"/>
        </a:p>
      </dgm:t>
    </dgm:pt>
    <dgm:pt modelId="{412B96B2-459E-2848-88BF-751D44D46F6B}" type="pres">
      <dgm:prSet presAssocID="{AAD5157E-CD8E-864C-A646-F721E330D5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103419-924E-F84D-93BF-5653B3532CDF}" type="pres">
      <dgm:prSet presAssocID="{FD19C820-B0DA-F340-AFC3-2CB8A67683BC}" presName="sibTrans" presStyleLbl="sibTrans2D1" presStyleIdx="1" presStyleCnt="2"/>
      <dgm:spPr/>
      <dgm:t>
        <a:bodyPr/>
        <a:lstStyle/>
        <a:p>
          <a:endParaRPr lang="en-CA"/>
        </a:p>
      </dgm:t>
    </dgm:pt>
    <dgm:pt modelId="{715A03AB-1C82-CD43-BF9F-BA1349615E7A}" type="pres">
      <dgm:prSet presAssocID="{FD19C820-B0DA-F340-AFC3-2CB8A67683BC}" presName="connectorText" presStyleLbl="sibTrans2D1" presStyleIdx="1" presStyleCnt="2"/>
      <dgm:spPr/>
      <dgm:t>
        <a:bodyPr/>
        <a:lstStyle/>
        <a:p>
          <a:endParaRPr lang="en-CA"/>
        </a:p>
      </dgm:t>
    </dgm:pt>
    <dgm:pt modelId="{2476D1AE-AE22-9F4C-A679-2012A176E5ED}" type="pres">
      <dgm:prSet presAssocID="{D19ABA95-9295-774C-8E5A-EEA69F51B4A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EB9EEF1-540D-CE42-A6B0-39A6A03DB130}" type="presOf" srcId="{F30FBD23-8876-6045-B74A-F9A7474C8DEF}" destId="{4E83A355-A6F5-5C46-8D73-3120EF4EA075}" srcOrd="0" destOrd="0" presId="urn:microsoft.com/office/officeart/2005/8/layout/process2"/>
    <dgm:cxn modelId="{A77AC32A-8208-A84A-BB14-1380804E2C98}" srcId="{98C9C2C0-2D7D-7448-9757-95CF4163F157}" destId="{AAD5157E-CD8E-864C-A646-F721E330D5C7}" srcOrd="1" destOrd="0" parTransId="{27163868-BB0B-B146-B5E7-1F56DA4BFF1C}" sibTransId="{FD19C820-B0DA-F340-AFC3-2CB8A67683BC}"/>
    <dgm:cxn modelId="{CF21F98E-3349-7945-AB8A-94E89D724359}" srcId="{98C9C2C0-2D7D-7448-9757-95CF4163F157}" destId="{D19ABA95-9295-774C-8E5A-EEA69F51B4A2}" srcOrd="2" destOrd="0" parTransId="{27CE1636-7E88-C448-A8B3-03317DFEEE06}" sibTransId="{0F882435-0C86-6149-A182-ED24407AB660}"/>
    <dgm:cxn modelId="{1C67BFD1-97D0-B64E-BC12-9A1EC95B2595}" type="presOf" srcId="{98C9C2C0-2D7D-7448-9757-95CF4163F157}" destId="{1462E7FB-417C-F14C-AF4A-D9835CE0E03B}" srcOrd="0" destOrd="0" presId="urn:microsoft.com/office/officeart/2005/8/layout/process2"/>
    <dgm:cxn modelId="{550CC4E5-0CCC-BA43-A882-B3B3FDF73C61}" type="presOf" srcId="{F30FBD23-8876-6045-B74A-F9A7474C8DEF}" destId="{C8A6C8BA-E7F8-9C4B-9DD9-27FF73B3F4FE}" srcOrd="1" destOrd="0" presId="urn:microsoft.com/office/officeart/2005/8/layout/process2"/>
    <dgm:cxn modelId="{9759FF8A-51DD-8C48-A5F1-47E5422A3196}" type="presOf" srcId="{FD19C820-B0DA-F340-AFC3-2CB8A67683BC}" destId="{715A03AB-1C82-CD43-BF9F-BA1349615E7A}" srcOrd="1" destOrd="0" presId="urn:microsoft.com/office/officeart/2005/8/layout/process2"/>
    <dgm:cxn modelId="{5C59FAB5-2EBD-3C4E-8B99-DBA0B055497D}" type="presOf" srcId="{D19ABA95-9295-774C-8E5A-EEA69F51B4A2}" destId="{2476D1AE-AE22-9F4C-A679-2012A176E5ED}" srcOrd="0" destOrd="0" presId="urn:microsoft.com/office/officeart/2005/8/layout/process2"/>
    <dgm:cxn modelId="{4002DB9F-79F7-2545-9D43-083A8C0AFBEC}" type="presOf" srcId="{FD19C820-B0DA-F340-AFC3-2CB8A67683BC}" destId="{C5103419-924E-F84D-93BF-5653B3532CDF}" srcOrd="0" destOrd="0" presId="urn:microsoft.com/office/officeart/2005/8/layout/process2"/>
    <dgm:cxn modelId="{5B680940-66C2-5745-A226-DCFEEFFF9310}" srcId="{98C9C2C0-2D7D-7448-9757-95CF4163F157}" destId="{4C6B43E9-92E8-B748-AD8C-E515B81F74A3}" srcOrd="0" destOrd="0" parTransId="{5EF5DABD-4BC8-F046-907A-5CBA4F2E8699}" sibTransId="{F30FBD23-8876-6045-B74A-F9A7474C8DEF}"/>
    <dgm:cxn modelId="{C7E6D43F-319D-274E-977F-243FB2D2C9DD}" type="presOf" srcId="{4C6B43E9-92E8-B748-AD8C-E515B81F74A3}" destId="{31BB8124-3A2D-904E-AFCB-38A91D1F929F}" srcOrd="0" destOrd="0" presId="urn:microsoft.com/office/officeart/2005/8/layout/process2"/>
    <dgm:cxn modelId="{E93B8730-B015-6B47-A340-72E1324E64BA}" type="presOf" srcId="{AAD5157E-CD8E-864C-A646-F721E330D5C7}" destId="{412B96B2-459E-2848-88BF-751D44D46F6B}" srcOrd="0" destOrd="0" presId="urn:microsoft.com/office/officeart/2005/8/layout/process2"/>
    <dgm:cxn modelId="{20D20033-AF23-F047-9BB1-24D76B06BBFC}" type="presParOf" srcId="{1462E7FB-417C-F14C-AF4A-D9835CE0E03B}" destId="{31BB8124-3A2D-904E-AFCB-38A91D1F929F}" srcOrd="0" destOrd="0" presId="urn:microsoft.com/office/officeart/2005/8/layout/process2"/>
    <dgm:cxn modelId="{86743D9B-57EB-8240-B254-CA25DD79A5A5}" type="presParOf" srcId="{1462E7FB-417C-F14C-AF4A-D9835CE0E03B}" destId="{4E83A355-A6F5-5C46-8D73-3120EF4EA075}" srcOrd="1" destOrd="0" presId="urn:microsoft.com/office/officeart/2005/8/layout/process2"/>
    <dgm:cxn modelId="{4DCCEE3D-A792-C34E-9645-4E7159982E86}" type="presParOf" srcId="{4E83A355-A6F5-5C46-8D73-3120EF4EA075}" destId="{C8A6C8BA-E7F8-9C4B-9DD9-27FF73B3F4FE}" srcOrd="0" destOrd="0" presId="urn:microsoft.com/office/officeart/2005/8/layout/process2"/>
    <dgm:cxn modelId="{B91B7B35-A35B-884D-9F99-DA08FCC5ED6C}" type="presParOf" srcId="{1462E7FB-417C-F14C-AF4A-D9835CE0E03B}" destId="{412B96B2-459E-2848-88BF-751D44D46F6B}" srcOrd="2" destOrd="0" presId="urn:microsoft.com/office/officeart/2005/8/layout/process2"/>
    <dgm:cxn modelId="{A0B83759-E576-9B44-BC71-25C0CBD01FCB}" type="presParOf" srcId="{1462E7FB-417C-F14C-AF4A-D9835CE0E03B}" destId="{C5103419-924E-F84D-93BF-5653B3532CDF}" srcOrd="3" destOrd="0" presId="urn:microsoft.com/office/officeart/2005/8/layout/process2"/>
    <dgm:cxn modelId="{89916B5A-4D1A-2543-B5C1-15A0817D6F22}" type="presParOf" srcId="{C5103419-924E-F84D-93BF-5653B3532CDF}" destId="{715A03AB-1C82-CD43-BF9F-BA1349615E7A}" srcOrd="0" destOrd="0" presId="urn:microsoft.com/office/officeart/2005/8/layout/process2"/>
    <dgm:cxn modelId="{84FEC887-C18C-E14D-AA3D-19FDDA46F574}" type="presParOf" srcId="{1462E7FB-417C-F14C-AF4A-D9835CE0E03B}" destId="{2476D1AE-AE22-9F4C-A679-2012A176E5E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728A-DFDC-FE45-BFDF-0DC7E478C56E}" type="datetimeFigureOut">
              <a:rPr lang="fr-FR" smtClean="0"/>
              <a:pPr/>
              <a:t>29/05/2018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914A9-3B67-2048-90E2-AF7E83C76ABF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38300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4F83A-DD8B-7F42-9B17-94ECB294B6B1}" type="datetimeFigureOut">
              <a:rPr lang="fr-FR" smtClean="0"/>
              <a:pPr/>
              <a:t>29/05/2018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D9559-6BDA-794F-8538-69FFCDAF3E87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4026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Les autres moteurs de recherche (Google </a:t>
            </a:r>
            <a:r>
              <a:rPr lang="fr-CA" dirty="0" err="1" smtClean="0"/>
              <a:t>Scholar</a:t>
            </a:r>
            <a:r>
              <a:rPr lang="fr-CA" dirty="0" smtClean="0"/>
              <a:t>, </a:t>
            </a:r>
            <a:r>
              <a:rPr lang="fr-CA" dirty="0" err="1" smtClean="0"/>
              <a:t>Tripdatabase</a:t>
            </a:r>
            <a:r>
              <a:rPr lang="fr-CA" dirty="0" smtClean="0"/>
              <a:t>, Embase) n’ont pas permis de trouver de nouveaux articles.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244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Pertes de 20 pts au total</a:t>
            </a:r>
          </a:p>
          <a:p>
            <a:r>
              <a:rPr lang="fr-CA" dirty="0"/>
              <a:t>RPR = </a:t>
            </a:r>
            <a:r>
              <a:rPr lang="fr-CA" dirty="0" err="1"/>
              <a:t>VASi</a:t>
            </a:r>
            <a:r>
              <a:rPr lang="fr-CA" baseline="0" dirty="0"/>
              <a:t> – </a:t>
            </a:r>
            <a:r>
              <a:rPr lang="fr-CA" baseline="0" dirty="0" err="1"/>
              <a:t>VASf</a:t>
            </a:r>
            <a:r>
              <a:rPr lang="fr-CA" baseline="0" dirty="0"/>
              <a:t> / </a:t>
            </a:r>
            <a:r>
              <a:rPr lang="fr-CA" baseline="0" dirty="0" err="1"/>
              <a:t>VASf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26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66400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Participant et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/>
              <a:t>moindre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29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455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Dlr lombaire chronique</a:t>
            </a:r>
            <a:r>
              <a:rPr lang="fr-CA" baseline="0" dirty="0"/>
              <a:t> (1x/mois)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560" dirty="0">
                <a:ea typeface="Verdana"/>
                <a:cs typeface="Verdana"/>
              </a:rPr>
              <a:t>Grossesse, allergie, CI, usage opioïde chronique, incapacité de participer, inscription préalable a l’étude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052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/>
              <a:t>ECR, double insu, Urgence de l’hôpital de Montefiore au Bronx, NY </a:t>
            </a:r>
            <a:endParaRPr lang="fr-CA" sz="1200" dirty="0">
              <a:ea typeface="Verdana"/>
              <a:cs typeface="Verdan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ea typeface="Verdana"/>
                <a:cs typeface="Verdana"/>
              </a:rPr>
              <a:t>Suivi téléphonique ou par courrier a 7jrs et a 3 mois</a:t>
            </a:r>
            <a:endParaRPr lang="fr-CA" sz="1200" b="0" i="0" dirty="0">
              <a:ea typeface="Verdana"/>
              <a:cs typeface="Verdana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323 au total</a:t>
            </a:r>
            <a:endParaRPr lang="fr-CA" sz="18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/>
              <a:t>Issue primaire : Amélioration sur le RMDQ entre le congé et le suivi de 7 jrs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/>
              <a:t>Amélioration de 5 points est considérée cliniquement significative</a:t>
            </a:r>
            <a:endParaRPr lang="en-US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734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Difference</a:t>
            </a:r>
            <a:r>
              <a:rPr lang="fr-CA" dirty="0"/>
              <a:t> entre les groupes non significatifs*****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6008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dirty="0"/>
              <a:t>Etant donné que la moyenne de jour avant un retour de travail était de 3 jrs et que la moitie des pts avait une résolution des </a:t>
            </a:r>
            <a:r>
              <a:rPr lang="fr-CA" sz="1200" dirty="0" err="1"/>
              <a:t>sxs</a:t>
            </a:r>
            <a:r>
              <a:rPr lang="fr-CA" sz="1200" dirty="0"/>
              <a:t> au suivi de 7 jrs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93741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dirty="0"/>
              <a:t>ECR, double insu, dans une urgence universitaire du Montefiore </a:t>
            </a:r>
            <a:r>
              <a:rPr lang="fr-CA" sz="1200" dirty="0" err="1"/>
              <a:t>Medical</a:t>
            </a:r>
            <a:r>
              <a:rPr lang="fr-CA" sz="1200" dirty="0"/>
              <a:t> Center, dans le Bronx, NY</a:t>
            </a:r>
            <a:endParaRPr lang="fr-CA" sz="900" dirty="0">
              <a:ea typeface="Verdana"/>
              <a:cs typeface="Verdana"/>
            </a:endParaRPr>
          </a:p>
          <a:p>
            <a:pPr>
              <a:spcAft>
                <a:spcPts val="1200"/>
              </a:spcAft>
            </a:pPr>
            <a:r>
              <a:rPr lang="fr-CA" sz="1200" dirty="0">
                <a:ea typeface="Verdana"/>
                <a:cs typeface="Verdana"/>
              </a:rPr>
              <a:t>Suivi téléphonique a 7jrs et a 3 mois</a:t>
            </a:r>
          </a:p>
          <a:p>
            <a:r>
              <a:rPr lang="fr-CA" dirty="0"/>
              <a:t>240 total</a:t>
            </a:r>
          </a:p>
          <a:p>
            <a:r>
              <a:rPr lang="fr-CA" sz="1600" dirty="0"/>
              <a:t>Issue Primaire: :</a:t>
            </a:r>
            <a:r>
              <a:rPr lang="fr-CA" sz="1600" baseline="0" dirty="0"/>
              <a:t> </a:t>
            </a:r>
            <a:r>
              <a:rPr lang="fr-CA" sz="1400" dirty="0"/>
              <a:t>Amélioration sur le RMDQ entre le congé et le suivi de 7 jrs</a:t>
            </a:r>
          </a:p>
          <a:p>
            <a:pPr lvl="2"/>
            <a:r>
              <a:rPr lang="fr-CA" sz="1400" dirty="0"/>
              <a:t>  Amélioration de 5 points est considérée cliniquement significative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7872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Difference</a:t>
            </a:r>
            <a:r>
              <a:rPr lang="fr-CA" dirty="0"/>
              <a:t> entre les groupes non significatifs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18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2524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dirty="0"/>
              <a:t>ECR, double insu, randomisée, fait dans 2 urgences urbain aux E-U (Bronx, NY)</a:t>
            </a:r>
            <a:endParaRPr lang="fr-CA" sz="1050" dirty="0">
              <a:ea typeface="Verdana"/>
              <a:cs typeface="Verdana"/>
            </a:endParaRPr>
          </a:p>
          <a:p>
            <a:pPr>
              <a:spcAft>
                <a:spcPts val="1200"/>
              </a:spcAft>
            </a:pPr>
            <a:r>
              <a:rPr lang="fr-CA" sz="1200" dirty="0">
                <a:ea typeface="Verdana"/>
                <a:cs typeface="Verdana"/>
              </a:rPr>
              <a:t>Suivi téléphonique a 7jrs et a 3 mois</a:t>
            </a:r>
          </a:p>
          <a:p>
            <a:r>
              <a:rPr lang="fr-CA" sz="1600" dirty="0"/>
              <a:t>Issue Primaire: </a:t>
            </a:r>
          </a:p>
          <a:p>
            <a:pPr lvl="1"/>
            <a:r>
              <a:rPr lang="fr-CA" sz="1400" dirty="0"/>
              <a:t>Amélioration sur le RMDQ entre le congé et le suivi de 7 jrs</a:t>
            </a:r>
          </a:p>
          <a:p>
            <a:pPr lvl="2"/>
            <a:r>
              <a:rPr lang="fr-CA" sz="1400" dirty="0"/>
              <a:t>Amélioration de 5 points est considérée cliniquement significative</a:t>
            </a:r>
          </a:p>
          <a:p>
            <a:pPr>
              <a:spcAft>
                <a:spcPts val="1200"/>
              </a:spcAft>
            </a:pPr>
            <a:endParaRPr lang="fr-CA" sz="1200" dirty="0">
              <a:ea typeface="Verdana"/>
              <a:cs typeface="Verdana"/>
            </a:endParaRPr>
          </a:p>
          <a:p>
            <a:r>
              <a:rPr lang="fr-CA" sz="1200" dirty="0"/>
              <a:t>114 pts randomisés </a:t>
            </a:r>
          </a:p>
          <a:p>
            <a:r>
              <a:rPr lang="fr-FR" sz="1200" dirty="0"/>
              <a:t>diazépam</a:t>
            </a:r>
            <a:r>
              <a:rPr lang="fr-CA" sz="1200" dirty="0"/>
              <a:t> 5 mg, 1 a 2 cos BID, a prendre le 2ieme </a:t>
            </a:r>
            <a:r>
              <a:rPr lang="fr-CA" sz="1200" dirty="0" err="1"/>
              <a:t>co</a:t>
            </a:r>
            <a:r>
              <a:rPr lang="fr-CA" sz="1200" dirty="0"/>
              <a:t> si pas de soulagement de dlr en dedans de 30 </a:t>
            </a:r>
            <a:r>
              <a:rPr lang="fr-CA" sz="1200" dirty="0" err="1"/>
              <a:t>mins</a:t>
            </a:r>
            <a:r>
              <a:rPr lang="fr-CA" sz="1200" dirty="0"/>
              <a:t>,  7 jrs de médicaments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21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436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/>
              <a:t>Durée de traitement de 5 jrs pour le </a:t>
            </a:r>
            <a:r>
              <a:rPr lang="fr-CA" sz="1200" dirty="0" err="1"/>
              <a:t>ketorolac</a:t>
            </a:r>
            <a:r>
              <a:rPr lang="fr-CA" sz="1200" dirty="0"/>
              <a:t>, avec un suivi total de 10 jrs</a:t>
            </a:r>
          </a:p>
          <a:p>
            <a:r>
              <a:rPr lang="fr-CA" sz="2240" dirty="0">
                <a:ea typeface="Verdana"/>
                <a:cs typeface="Verdana"/>
              </a:rPr>
              <a:t>Critères d’exclusions:</a:t>
            </a:r>
          </a:p>
          <a:p>
            <a:pPr lvl="1">
              <a:spcAft>
                <a:spcPts val="1200"/>
              </a:spcAft>
            </a:pPr>
            <a:r>
              <a:rPr lang="fr-CA" sz="2240" dirty="0">
                <a:ea typeface="Verdana"/>
                <a:cs typeface="Verdana"/>
              </a:rPr>
              <a:t>Grossesse, allaitement, asthme, polype nasale, &lt; 50 kg, allergie, CI, incapacité de participer, inscription préalable en dedans de 6 mois pour une autre étude, maladies cardiaques, maladies GI, maladies inflammatoires, maladies des reins, éthylisme,  AVC, présence de fièvre ou infection, néo,  pt sur ACO,  </a:t>
            </a:r>
          </a:p>
          <a:p>
            <a:endParaRPr lang="fr-CA" dirty="0"/>
          </a:p>
          <a:p>
            <a:r>
              <a:rPr lang="fr-CA" dirty="0" err="1"/>
              <a:t>Nbres</a:t>
            </a:r>
            <a:r>
              <a:rPr lang="fr-CA" dirty="0"/>
              <a:t> total 83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9559-6BDA-794F-8538-69FFCDAF3E87}" type="slidenum">
              <a:rPr lang="fr-CA" smtClean="0"/>
              <a:pPr/>
              <a:t>25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8227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E976-44BA-6F47-BE6B-4B000E7EFA80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A1F9-BDDE-DC43-BAFA-0F6C64FB16D2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8FF5-3B5E-714B-AF32-13AABA79151B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7A45-CC1C-9644-9403-CAF0D723B819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7B58-6D11-2A4F-95C7-0FEC0DDAAEEB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3BC5-6E23-3045-B254-378756FCA79B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EF7E-C1CE-7649-8B14-07DE4C2AFB65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577C-C321-6B4F-851A-C19D7010EA1C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EDEB5-4D5C-1C49-BD3B-BB51F9F016CA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0426-F4D8-2144-A892-7CEFB7D037FC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25BD-741D-834E-A005-D4BE8E7EB6D2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6F5F-5AF5-B648-87EF-BCFCC3FEC1F0}" type="datetime1">
              <a:rPr lang="fr-FR" smtClean="0"/>
              <a:pPr/>
              <a:t>29/05/2018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289A1-641E-9744-BE72-29783C5FDABA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9089169" TargetMode="External"/><Relationship Id="rId2" Type="http://schemas.openxmlformats.org/officeDocument/2006/relationships/hyperlink" Target="https://www.ncbi.nlm.nih.gov/pubmed/273822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q.org/DATA/NORME/25~v~clip_lombalgies-guide.pdf" TargetMode="External"/><Relationship Id="rId5" Type="http://schemas.openxmlformats.org/officeDocument/2006/relationships/hyperlink" Target="https://www.ncbi.nlm.nih.gov/pubmed/26501533" TargetMode="External"/><Relationship Id="rId4" Type="http://schemas.openxmlformats.org/officeDocument/2006/relationships/hyperlink" Target="https://www.ncbi.nlm.nih.gov/pubmed/281879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075"/>
            <a:ext cx="7772400" cy="2397223"/>
          </a:xfrm>
        </p:spPr>
        <p:txBody>
          <a:bodyPr>
            <a:normAutofit/>
          </a:bodyPr>
          <a:lstStyle/>
          <a:p>
            <a:r>
              <a:rPr lang="fr-CA" sz="2800" i="1" dirty="0" smtClean="0"/>
              <a:t>Le naproxen seul pour traiter les lombalgies?</a:t>
            </a:r>
            <a:endParaRPr lang="fr-CA" sz="2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>
                <a:solidFill>
                  <a:schemeClr val="tx1"/>
                </a:solidFill>
              </a:rPr>
              <a:t>Par Elie Younanian</a:t>
            </a:r>
          </a:p>
          <a:p>
            <a:r>
              <a:rPr lang="fr-CA" dirty="0">
                <a:solidFill>
                  <a:schemeClr val="tx1"/>
                </a:solidFill>
              </a:rPr>
              <a:t>Le </a:t>
            </a:r>
            <a:r>
              <a:rPr lang="fr-CA" dirty="0" smtClean="0">
                <a:solidFill>
                  <a:schemeClr val="tx1"/>
                </a:solidFill>
              </a:rPr>
              <a:t>1</a:t>
            </a:r>
            <a:r>
              <a:rPr lang="fr-CA" baseline="30000" dirty="0" smtClean="0">
                <a:solidFill>
                  <a:schemeClr val="tx1"/>
                </a:solidFill>
              </a:rPr>
              <a:t>e</a:t>
            </a:r>
            <a:r>
              <a:rPr lang="fr-CA" dirty="0" smtClean="0">
                <a:solidFill>
                  <a:schemeClr val="tx1"/>
                </a:solidFill>
              </a:rPr>
              <a:t> juin </a:t>
            </a:r>
            <a:r>
              <a:rPr lang="fr-CA" dirty="0">
                <a:solidFill>
                  <a:schemeClr val="tx1"/>
                </a:solidFill>
              </a:rPr>
              <a:t>2018</a:t>
            </a:r>
          </a:p>
          <a:p>
            <a:r>
              <a:rPr lang="fr-CA" dirty="0">
                <a:solidFill>
                  <a:schemeClr val="tx1"/>
                </a:solidFill>
              </a:rPr>
              <a:t>CUMF Sud de Lanaudière</a:t>
            </a:r>
          </a:p>
          <a:p>
            <a:r>
              <a:rPr lang="fr-CA" dirty="0">
                <a:solidFill>
                  <a:schemeClr val="tx1"/>
                </a:solidFill>
              </a:rPr>
              <a:t>Supervisé par Dr Hugues De Lachevrotiere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fr-CA" i="1" dirty="0"/>
              <a:t>Naproxen </a:t>
            </a:r>
            <a:r>
              <a:rPr lang="fr-CA" i="1" dirty="0" err="1"/>
              <a:t>with</a:t>
            </a:r>
            <a:r>
              <a:rPr lang="fr-CA" i="1" dirty="0"/>
              <a:t> </a:t>
            </a:r>
            <a:r>
              <a:rPr lang="fr-CA" i="1" dirty="0" err="1"/>
              <a:t>cyclobenzaprine</a:t>
            </a:r>
            <a:r>
              <a:rPr lang="fr-CA" i="1" dirty="0"/>
              <a:t>, </a:t>
            </a:r>
            <a:r>
              <a:rPr lang="fr-CA" i="1" dirty="0" err="1"/>
              <a:t>oxycodone/acetaminophene</a:t>
            </a:r>
            <a:r>
              <a:rPr lang="fr-CA" i="1" dirty="0"/>
              <a:t>, or placebo for </a:t>
            </a:r>
            <a:r>
              <a:rPr lang="fr-CA" i="1" dirty="0" err="1"/>
              <a:t>treating</a:t>
            </a:r>
            <a:r>
              <a:rPr lang="fr-CA" i="1" dirty="0"/>
              <a:t> acute </a:t>
            </a:r>
            <a:r>
              <a:rPr lang="fr-CA" i="1" dirty="0" err="1"/>
              <a:t>low</a:t>
            </a:r>
            <a:r>
              <a:rPr lang="fr-CA" i="1" dirty="0"/>
              <a:t> back pain, </a:t>
            </a:r>
            <a:r>
              <a:rPr lang="fr-CA" dirty="0"/>
              <a:t>Friedman, 2015</a:t>
            </a:r>
          </a:p>
          <a:p>
            <a:pPr>
              <a:spcAft>
                <a:spcPts val="600"/>
              </a:spcAft>
            </a:pPr>
            <a:r>
              <a:rPr lang="en-US" i="1" dirty="0"/>
              <a:t>A randomized double-blind placebo-controlled trial of Naproxen with or without </a:t>
            </a:r>
            <a:r>
              <a:rPr lang="en-US" i="1" dirty="0" err="1"/>
              <a:t>orphenadrine</a:t>
            </a:r>
            <a:r>
              <a:rPr lang="en-US" i="1" dirty="0"/>
              <a:t> or </a:t>
            </a:r>
            <a:r>
              <a:rPr lang="en-US" i="1" dirty="0" err="1"/>
              <a:t>methocarbamol</a:t>
            </a:r>
            <a:r>
              <a:rPr lang="en-US" i="1" dirty="0"/>
              <a:t> for acute low back pain, Friedman, 2017</a:t>
            </a:r>
          </a:p>
          <a:p>
            <a:pPr>
              <a:spcAft>
                <a:spcPts val="600"/>
              </a:spcAft>
            </a:pPr>
            <a:r>
              <a:rPr lang="en-US" i="1" dirty="0"/>
              <a:t>Diazepam is no better than placebo when added to naproxen for acute low back </a:t>
            </a:r>
            <a:r>
              <a:rPr lang="en-US" i="1" dirty="0" smtClean="0"/>
              <a:t>pain, Friedman</a:t>
            </a:r>
            <a:r>
              <a:rPr lang="en-US" i="1" dirty="0"/>
              <a:t>, 2017</a:t>
            </a:r>
          </a:p>
          <a:p>
            <a:pPr>
              <a:spcAft>
                <a:spcPts val="600"/>
              </a:spcAft>
            </a:pPr>
            <a:r>
              <a:rPr lang="en-US" i="1" dirty="0"/>
              <a:t>Double-blind, randomized, double-dummy clinical trial comparing the efficacy of </a:t>
            </a:r>
            <a:r>
              <a:rPr lang="en-US" i="1" dirty="0" err="1"/>
              <a:t>ketorolac</a:t>
            </a:r>
            <a:r>
              <a:rPr lang="en-US" i="1" dirty="0"/>
              <a:t> </a:t>
            </a:r>
            <a:r>
              <a:rPr lang="en-US" i="1" dirty="0" err="1"/>
              <a:t>trometamol</a:t>
            </a:r>
            <a:r>
              <a:rPr lang="en-US" i="1" dirty="0"/>
              <a:t> and </a:t>
            </a:r>
            <a:r>
              <a:rPr lang="en-US" i="1" dirty="0" err="1"/>
              <a:t>nabproxen</a:t>
            </a:r>
            <a:r>
              <a:rPr lang="en-US" i="1" dirty="0"/>
              <a:t> for acute low back pain, </a:t>
            </a:r>
            <a:r>
              <a:rPr lang="en-US" i="1" dirty="0" err="1"/>
              <a:t>Plapler</a:t>
            </a:r>
            <a:r>
              <a:rPr lang="en-US" i="1" dirty="0"/>
              <a:t>, 2016</a:t>
            </a:r>
          </a:p>
          <a:p>
            <a:endParaRPr lang="en-US" i="1" dirty="0"/>
          </a:p>
          <a:p>
            <a:pPr>
              <a:buNone/>
            </a:pPr>
            <a:endParaRPr lang="en-US" i="1" dirty="0"/>
          </a:p>
          <a:p>
            <a:pPr algn="ctr">
              <a:buNone/>
            </a:pPr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87380"/>
              </p:ext>
            </p:extLst>
          </p:nvPr>
        </p:nvGraphicFramePr>
        <p:xfrm>
          <a:off x="0" y="1600200"/>
          <a:ext cx="8902368" cy="446844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7921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92048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89812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89362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  <a:gridCol w="90930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4"/>
                    </a:ext>
                  </a:extLst>
                </a:gridCol>
                <a:gridCol w="94066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5"/>
                    </a:ext>
                  </a:extLst>
                </a:gridCol>
                <a:gridCol w="87795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6"/>
                    </a:ext>
                  </a:extLst>
                </a:gridCol>
                <a:gridCol w="77075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7"/>
                    </a:ext>
                  </a:extLst>
                </a:gridCol>
                <a:gridCol w="614706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8"/>
                    </a:ext>
                  </a:extLst>
                </a:gridCol>
                <a:gridCol w="997546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9"/>
                    </a:ext>
                  </a:extLst>
                </a:gridCol>
              </a:tblGrid>
              <a:tr h="548461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Etudes</a:t>
                      </a:r>
                    </a:p>
                    <a:p>
                      <a:pPr algn="ctr"/>
                      <a:endParaRPr lang="fr-CA" dirty="0"/>
                    </a:p>
                  </a:txBody>
                  <a:tcPr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fr-CA" dirty="0"/>
                        <a:t>Critères d’inclusions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678681">
                <a:tc v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Adultes 21-64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Adultes 19-69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Adultes 21-69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Adultes 18-65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Douleur</a:t>
                      </a:r>
                      <a:r>
                        <a:rPr lang="fr-CA" baseline="0" dirty="0"/>
                        <a:t> </a:t>
                      </a:r>
                      <a:r>
                        <a:rPr lang="fr-CA" baseline="0" dirty="0" smtClean="0"/>
                        <a:t>aigu</a:t>
                      </a:r>
                      <a:r>
                        <a:rPr lang="en-C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 smtClean="0"/>
                        <a:t>&lt; </a:t>
                      </a:r>
                      <a:r>
                        <a:rPr lang="fr-CA" baseline="0" dirty="0"/>
                        <a:t>2sem</a:t>
                      </a:r>
                      <a:endParaRPr lang="fr-CA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RMDQ &gt;5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Dx</a:t>
                      </a:r>
                      <a:r>
                        <a:rPr lang="fr-CA" dirty="0"/>
                        <a:t> au congé 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VAS   &gt;40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OCP</a:t>
                      </a:r>
                      <a:r>
                        <a:rPr lang="fr-CA" baseline="0" dirty="0"/>
                        <a:t> pour femmes</a:t>
                      </a:r>
                      <a:endParaRPr lang="fr-CA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678681">
                <a:tc>
                  <a:txBody>
                    <a:bodyPr/>
                    <a:lstStyle/>
                    <a:p>
                      <a:r>
                        <a:rPr lang="fr-CA" dirty="0"/>
                        <a:t>Friedman</a:t>
                      </a:r>
                    </a:p>
                    <a:p>
                      <a:r>
                        <a:rPr lang="fr-CA" dirty="0"/>
                        <a:t>2015</a:t>
                      </a: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9695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Friedman 2017      (O &amp; M)</a:t>
                      </a: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6786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Friedman</a:t>
                      </a:r>
                      <a:r>
                        <a:rPr lang="fr-CA" baseline="0" dirty="0"/>
                        <a:t> 2017 D</a:t>
                      </a:r>
                      <a:endParaRPr lang="fr-CA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  <a:tr h="6786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/>
                        <a:t>Plapler</a:t>
                      </a:r>
                      <a:r>
                        <a:rPr lang="fr-CA" dirty="0"/>
                        <a:t> 2016</a:t>
                      </a: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11655" y="1417638"/>
          <a:ext cx="8932344" cy="36915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654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21168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02139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11654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  <a:gridCol w="111654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4"/>
                    </a:ext>
                  </a:extLst>
                </a:gridCol>
                <a:gridCol w="120660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5"/>
                    </a:ext>
                  </a:extLst>
                </a:gridCol>
                <a:gridCol w="1026486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6"/>
                    </a:ext>
                  </a:extLst>
                </a:gridCol>
                <a:gridCol w="111654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7"/>
                    </a:ext>
                  </a:extLst>
                </a:gridCol>
              </a:tblGrid>
              <a:tr h="582575">
                <a:tc row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Études </a:t>
                      </a:r>
                    </a:p>
                    <a:p>
                      <a:pPr algn="ctr"/>
                      <a:endParaRPr lang="fr-CA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CA" dirty="0"/>
                        <a:t>Critères</a:t>
                      </a:r>
                      <a:r>
                        <a:rPr lang="fr-CA" baseline="0" dirty="0"/>
                        <a:t> d’exclusion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582575">
                <a:tc v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Dlr radiculaire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Trauma</a:t>
                      </a:r>
                    </a:p>
                    <a:p>
                      <a:pPr algn="ctr"/>
                      <a:r>
                        <a:rPr lang="fr-CA" dirty="0"/>
                        <a:t>&lt;1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Durée &gt;2sem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&gt; 1</a:t>
                      </a:r>
                      <a:r>
                        <a:rPr lang="fr-CA" baseline="0" dirty="0"/>
                        <a:t> épisode &lt;1mois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Dlr lombaire chronique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UTI ou</a:t>
                      </a:r>
                      <a:r>
                        <a:rPr lang="fr-CA" baseline="0" dirty="0"/>
                        <a:t> influenza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Autres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fr-CA" dirty="0"/>
                        <a:t>Friedman</a:t>
                      </a:r>
                    </a:p>
                    <a:p>
                      <a:r>
                        <a:rPr lang="fr-CA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fr-CA" dirty="0"/>
                        <a:t>Friedman 2017</a:t>
                      </a:r>
                      <a:r>
                        <a:rPr lang="fr-CA" baseline="0" dirty="0"/>
                        <a:t> (O&amp;M)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fr-CA" dirty="0"/>
                        <a:t>Friedman</a:t>
                      </a:r>
                      <a:r>
                        <a:rPr lang="fr-CA" baseline="0" dirty="0"/>
                        <a:t> 2017 (D)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41777"/>
          </a:xfrm>
        </p:spPr>
        <p:txBody>
          <a:bodyPr>
            <a:normAutofit fontScale="90000"/>
          </a:bodyPr>
          <a:lstStyle/>
          <a:p>
            <a:r>
              <a:rPr lang="fr-CA" dirty="0"/>
              <a:t>Articles analysés</a:t>
            </a:r>
            <a:br>
              <a:rPr lang="fr-CA" dirty="0"/>
            </a:br>
            <a:r>
              <a:rPr lang="fr-CA" sz="2667" i="1" dirty="0"/>
              <a:t>Naproxen </a:t>
            </a:r>
            <a:r>
              <a:rPr lang="fr-CA" sz="2667" i="1" dirty="0" err="1"/>
              <a:t>with</a:t>
            </a:r>
            <a:r>
              <a:rPr lang="fr-CA" sz="2667" i="1" dirty="0"/>
              <a:t> </a:t>
            </a:r>
            <a:r>
              <a:rPr lang="fr-CA" sz="2667" i="1" dirty="0" err="1"/>
              <a:t>cyclobenzaprine</a:t>
            </a:r>
            <a:r>
              <a:rPr lang="fr-CA" sz="2667" i="1" dirty="0"/>
              <a:t>, </a:t>
            </a:r>
            <a:r>
              <a:rPr lang="fr-CA" sz="2667" i="1" dirty="0" err="1"/>
              <a:t>oxycodone/acetaminophene</a:t>
            </a:r>
            <a:r>
              <a:rPr lang="fr-CA" sz="2667" i="1" dirty="0"/>
              <a:t>, or placebo for </a:t>
            </a:r>
            <a:r>
              <a:rPr lang="fr-CA" sz="2667" i="1" dirty="0" err="1"/>
              <a:t>treating</a:t>
            </a:r>
            <a:r>
              <a:rPr lang="fr-CA" sz="2667" i="1" dirty="0"/>
              <a:t> acute </a:t>
            </a:r>
            <a:r>
              <a:rPr lang="fr-CA" sz="2667" i="1" dirty="0" err="1"/>
              <a:t>low</a:t>
            </a:r>
            <a:r>
              <a:rPr lang="fr-CA" sz="2667" i="1" dirty="0"/>
              <a:t> back pain</a:t>
            </a:r>
            <a:br>
              <a:rPr lang="fr-CA" sz="2667" i="1" dirty="0"/>
            </a:br>
            <a:r>
              <a:rPr lang="fr-CA" sz="2667" dirty="0"/>
              <a:t>Friedman, 2015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60567"/>
              </p:ext>
            </p:extLst>
          </p:nvPr>
        </p:nvGraphicFramePr>
        <p:xfrm>
          <a:off x="244220" y="2476820"/>
          <a:ext cx="8694232" cy="2956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903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63084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49245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58200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  <a:gridCol w="140019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4"/>
                    </a:ext>
                  </a:extLst>
                </a:gridCol>
                <a:gridCol w="113969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5"/>
                    </a:ext>
                  </a:extLst>
                </a:gridCol>
              </a:tblGrid>
              <a:tr h="44187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CA" dirty="0"/>
                        <a:t>Détails de l’étude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Naproxen 500mg bid x 10jr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Oxycodone 5</a:t>
                      </a:r>
                      <a:r>
                        <a:rPr lang="fr-CA" baseline="0" dirty="0"/>
                        <a:t> + aceta 325mg 1-2 cos q8h prn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Cyclobenza</a:t>
                      </a:r>
                      <a:r>
                        <a:rPr lang="fr-CA" baseline="0" dirty="0"/>
                        <a:t>     5 mg 1-2 cos q8h prn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Placebo    1-2 cos q8h prn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Nombre </a:t>
                      </a:r>
                      <a:r>
                        <a:rPr lang="fr-CA" dirty="0"/>
                        <a:t>total /Pertes</a:t>
                      </a:r>
                      <a:r>
                        <a:rPr lang="fr-CA" baseline="0" dirty="0"/>
                        <a:t> au suivi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60 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108/12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60 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108/15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</a:t>
                      </a:r>
                      <a:r>
                        <a:rPr lang="fr-CA" baseline="0" dirty="0"/>
                        <a:t> 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60 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107/14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425164" y="5433020"/>
            <a:ext cx="871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CA" dirty="0"/>
              <a:t>De plus, tout les </a:t>
            </a:r>
            <a:r>
              <a:rPr lang="fr-CA" dirty="0" smtClean="0"/>
              <a:t>pts </a:t>
            </a:r>
            <a:r>
              <a:rPr lang="fr-CA" dirty="0"/>
              <a:t>ont reçus </a:t>
            </a:r>
            <a:r>
              <a:rPr lang="fr-CA" dirty="0" smtClean="0"/>
              <a:t>une </a:t>
            </a:r>
            <a:r>
              <a:rPr lang="fr-CA" dirty="0"/>
              <a:t>séance </a:t>
            </a:r>
            <a:r>
              <a:rPr lang="fr-CA" dirty="0" smtClean="0"/>
              <a:t>éducative </a:t>
            </a:r>
            <a:r>
              <a:rPr lang="fr-CA" dirty="0"/>
              <a:t>de 10 </a:t>
            </a:r>
            <a:r>
              <a:rPr lang="fr-CA" dirty="0" smtClean="0"/>
              <a:t>minutes </a:t>
            </a:r>
            <a:r>
              <a:rPr lang="fr-CA" dirty="0"/>
              <a:t>sur le traitement non -</a:t>
            </a:r>
            <a:r>
              <a:rPr lang="fr-CA" dirty="0" smtClean="0"/>
              <a:t>pharmacologique </a:t>
            </a:r>
            <a:endParaRPr lang="fr-CA" dirty="0"/>
          </a:p>
          <a:p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sz="1800" i="1" dirty="0"/>
              <a:t>Naproxen with cyclobenzaprine, </a:t>
            </a:r>
            <a:r>
              <a:rPr lang="fr-CA" sz="1800" i="1" dirty="0" err="1"/>
              <a:t>oxycodone/acetaminophene</a:t>
            </a:r>
            <a:r>
              <a:rPr lang="fr-CA" sz="1800" i="1" dirty="0"/>
              <a:t>, or placebo for treating acute low back pain</a:t>
            </a:r>
          </a:p>
          <a:p>
            <a:pPr algn="ctr">
              <a:buNone/>
            </a:pPr>
            <a:r>
              <a:rPr lang="fr-CA" sz="1800" dirty="0"/>
              <a:t>Friedman, 2015</a:t>
            </a:r>
          </a:p>
          <a:p>
            <a:endParaRPr lang="fr-CA" sz="1800" dirty="0"/>
          </a:p>
          <a:p>
            <a:r>
              <a:rPr lang="fr-CA" sz="1800" dirty="0"/>
              <a:t>Résultats</a:t>
            </a:r>
          </a:p>
          <a:p>
            <a:pPr lvl="1"/>
            <a:r>
              <a:rPr lang="fr-CA" sz="1400" dirty="0"/>
              <a:t>RMDQ initiale entre 19-20 sur 24 (indique une atteinte du niveau de fonctionnement considérable)  </a:t>
            </a:r>
          </a:p>
          <a:p>
            <a:pPr lvl="1"/>
            <a:endParaRPr lang="fr-CA" sz="1400" dirty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46042" y="3872937"/>
          <a:ext cx="3884796" cy="28346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2398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942398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</a:tblGrid>
              <a:tr h="44094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Amélioration du RMDQ au suivi de 7 jours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Oxycodone/</a:t>
                      </a:r>
                      <a:r>
                        <a:rPr lang="fr-CA" dirty="0" err="1"/>
                        <a:t>acetaminophene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11.1 (9.0</a:t>
                      </a:r>
                      <a:r>
                        <a:rPr lang="fr-CA" baseline="0" dirty="0"/>
                        <a:t> – 13.2)</a:t>
                      </a:r>
                      <a:r>
                        <a:rPr lang="fr-CA" dirty="0"/>
                        <a:t> 98.3%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Cyclobenzaprine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10.1 (7.9</a:t>
                      </a:r>
                      <a:r>
                        <a:rPr lang="fr-CA" baseline="0" dirty="0"/>
                        <a:t> – 12.3) </a:t>
                      </a:r>
                      <a:r>
                        <a:rPr lang="fr-CA" dirty="0"/>
                        <a:t>98.3%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9.8 (7.9 – 11.7) 98.3%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802004" y="3872937"/>
          <a:ext cx="3884796" cy="201167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2398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942398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</a:tblGrid>
              <a:tr h="440946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Moyenne du RMDQ au suivi de 3</a:t>
                      </a:r>
                      <a:r>
                        <a:rPr lang="fr-CA" baseline="0" dirty="0"/>
                        <a:t> mois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Oxycodone/aceta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4.6 (3.2 – 6.1)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Cyclobenzaprine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4.5 (3.0 – 5.9)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255469">
                <a:tc>
                  <a:txBody>
                    <a:bodyPr/>
                    <a:lstStyle/>
                    <a:p>
                      <a:r>
                        <a:rPr lang="fr-CA" dirty="0"/>
                        <a:t>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3.8 (2.6 – 5.1)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ctr">
              <a:buNone/>
            </a:pPr>
            <a:r>
              <a:rPr lang="fr-CA" sz="1800" i="1" dirty="0"/>
              <a:t>Naproxen with cyclobenzaprine, </a:t>
            </a:r>
            <a:r>
              <a:rPr lang="fr-CA" sz="1800" i="1" dirty="0" err="1"/>
              <a:t>oxycodone/acetaminophene</a:t>
            </a:r>
            <a:r>
              <a:rPr lang="fr-CA" sz="1800" i="1" dirty="0"/>
              <a:t>, or placebo for treating acute low back pain</a:t>
            </a:r>
          </a:p>
          <a:p>
            <a:pPr algn="ctr">
              <a:buNone/>
            </a:pPr>
            <a:r>
              <a:rPr lang="fr-CA" sz="1800" dirty="0"/>
              <a:t>Friedman, 2015</a:t>
            </a:r>
          </a:p>
          <a:p>
            <a:pPr algn="ctr">
              <a:buNone/>
            </a:pPr>
            <a:endParaRPr lang="fr-CA" sz="1800" dirty="0"/>
          </a:p>
          <a:p>
            <a:endParaRPr lang="fr-CA" sz="1800" dirty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50917"/>
              </p:ext>
            </p:extLst>
          </p:nvPr>
        </p:nvGraphicFramePr>
        <p:xfrm>
          <a:off x="2499902" y="2838063"/>
          <a:ext cx="4281375" cy="236617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7582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940660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16014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004743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</a:tblGrid>
              <a:tr h="756011">
                <a:tc>
                  <a:txBody>
                    <a:bodyPr/>
                    <a:lstStyle/>
                    <a:p>
                      <a:endParaRPr lang="fr-CA" noProof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Nombre de</a:t>
                      </a:r>
                      <a:r>
                        <a:rPr lang="fr-CA" baseline="0" noProof="0" dirty="0"/>
                        <a:t> personnes atteintes</a:t>
                      </a:r>
                      <a:r>
                        <a:rPr lang="fr-CA" noProof="0" dirty="0"/>
                        <a:t>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756011">
                <a:tc>
                  <a:txBody>
                    <a:bodyPr/>
                    <a:lstStyle/>
                    <a:p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err="1"/>
                        <a:t>Oxy</a:t>
                      </a:r>
                      <a:r>
                        <a:rPr lang="fr-CA" noProof="0" dirty="0"/>
                        <a:t>/aceta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err="1"/>
                        <a:t>Cyclo</a:t>
                      </a:r>
                      <a:endParaRPr lang="fr-C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Placebo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854156">
                <a:tc>
                  <a:txBody>
                    <a:bodyPr/>
                    <a:lstStyle/>
                    <a:p>
                      <a:pPr algn="l"/>
                      <a:r>
                        <a:rPr lang="fr-CA" sz="1400" noProof="0" dirty="0" smtClean="0"/>
                        <a:t>Événements </a:t>
                      </a:r>
                      <a:r>
                        <a:rPr lang="fr-CA" sz="1400" noProof="0" dirty="0"/>
                        <a:t>indésirables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43 (40)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36 (33)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22 (21)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0383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CA" sz="1800" i="1" dirty="0"/>
              <a:t>Naproxen with cyclobenzaprine, </a:t>
            </a:r>
            <a:r>
              <a:rPr lang="fr-CA" sz="1800" i="1" dirty="0" err="1"/>
              <a:t>oxycodone/acetaminophene</a:t>
            </a:r>
            <a:r>
              <a:rPr lang="fr-CA" sz="1800" i="1" dirty="0"/>
              <a:t>, or placebo for treating acute low back pain</a:t>
            </a:r>
          </a:p>
          <a:p>
            <a:pPr algn="ctr">
              <a:buNone/>
            </a:pPr>
            <a:r>
              <a:rPr lang="fr-CA" sz="1800" dirty="0"/>
              <a:t>Friedman, 2015</a:t>
            </a:r>
          </a:p>
          <a:p>
            <a:r>
              <a:rPr lang="fr-CA" sz="2200" dirty="0"/>
              <a:t>Discussion/Limite</a:t>
            </a:r>
          </a:p>
          <a:p>
            <a:pPr lvl="1"/>
            <a:r>
              <a:rPr lang="fr-CA" sz="2000" dirty="0"/>
              <a:t>Pas de différence significative entre les groupes pour l’amélioration du fonctionnement</a:t>
            </a:r>
          </a:p>
          <a:p>
            <a:pPr lvl="1"/>
            <a:r>
              <a:rPr lang="fr-CA" sz="2000" dirty="0"/>
              <a:t>Taux de reconsultation faible </a:t>
            </a:r>
          </a:p>
          <a:p>
            <a:pPr lvl="1"/>
            <a:r>
              <a:rPr lang="fr-CA" sz="2000" dirty="0"/>
              <a:t>Malheureusement, presque le quart des patients se plaignaient de </a:t>
            </a:r>
            <a:r>
              <a:rPr lang="fr-CA" sz="2000" dirty="0" smtClean="0">
                <a:solidFill>
                  <a:srgbClr val="000000"/>
                </a:solidFill>
              </a:rPr>
              <a:t>douleur</a:t>
            </a:r>
            <a:r>
              <a:rPr lang="fr-CA" sz="2000" dirty="0" smtClean="0"/>
              <a:t> </a:t>
            </a:r>
            <a:r>
              <a:rPr lang="fr-CA" sz="2000" dirty="0"/>
              <a:t>modérée </a:t>
            </a:r>
            <a:r>
              <a:rPr lang="fr-CA" sz="2000" dirty="0" smtClean="0"/>
              <a:t>à </a:t>
            </a:r>
            <a:r>
              <a:rPr lang="fr-CA" sz="2000" dirty="0"/>
              <a:t>sévère au suivi de 3 mois</a:t>
            </a:r>
          </a:p>
          <a:p>
            <a:pPr lvl="1"/>
            <a:r>
              <a:rPr lang="fr-CA" sz="2000" dirty="0"/>
              <a:t>Risque faible de biais selon </a:t>
            </a:r>
            <a:r>
              <a:rPr lang="fr-CA" sz="2000" i="1" dirty="0"/>
              <a:t>Cochrane </a:t>
            </a:r>
            <a:r>
              <a:rPr lang="fr-CA" sz="2000" i="1" dirty="0" err="1"/>
              <a:t>Handbook</a:t>
            </a:r>
            <a:r>
              <a:rPr lang="fr-CA" sz="2000" i="1" dirty="0"/>
              <a:t> of </a:t>
            </a:r>
            <a:r>
              <a:rPr lang="fr-CA" sz="2000" i="1" dirty="0" err="1"/>
              <a:t>Systematic</a:t>
            </a:r>
            <a:r>
              <a:rPr lang="fr-CA" sz="2000" i="1" dirty="0"/>
              <a:t> </a:t>
            </a:r>
            <a:r>
              <a:rPr lang="fr-CA" sz="2000" i="1" dirty="0" err="1"/>
              <a:t>Reviews</a:t>
            </a:r>
            <a:r>
              <a:rPr lang="fr-CA" sz="2000" i="1" dirty="0"/>
              <a:t> </a:t>
            </a:r>
            <a:endParaRPr lang="fr-CA" sz="2000" dirty="0"/>
          </a:p>
          <a:p>
            <a:pPr lvl="1"/>
            <a:r>
              <a:rPr lang="fr-CA" sz="2000" dirty="0"/>
              <a:t>Risque ambiguë par rapport </a:t>
            </a:r>
            <a:r>
              <a:rPr lang="fr-CA" sz="2000" dirty="0" smtClean="0"/>
              <a:t>aux </a:t>
            </a:r>
            <a:r>
              <a:rPr lang="fr-CA" sz="2000" dirty="0"/>
              <a:t>résultats de suivi car les auteurs ne mentionnent pas si les </a:t>
            </a:r>
            <a:r>
              <a:rPr lang="fr-CA" sz="2000" dirty="0" smtClean="0"/>
              <a:t>assistants </a:t>
            </a:r>
            <a:r>
              <a:rPr lang="fr-CA" sz="2000" dirty="0"/>
              <a:t>qui ont fait le suivi étaient aveugles</a:t>
            </a:r>
          </a:p>
          <a:p>
            <a:pPr lvl="1"/>
            <a:r>
              <a:rPr lang="fr-CA" sz="2000" dirty="0"/>
              <a:t>Validité interne affectée, mais rassure la validité externe (prise de médicaments PRN)</a:t>
            </a:r>
          </a:p>
          <a:p>
            <a:pPr lvl="1"/>
            <a:r>
              <a:rPr lang="fr-CA" sz="2000" dirty="0"/>
              <a:t>ç</a:t>
            </a:r>
            <a:r>
              <a:rPr lang="fr-CA" sz="2000" dirty="0" smtClean="0"/>
              <a:t>a </a:t>
            </a:r>
            <a:r>
              <a:rPr lang="fr-CA" sz="2000" dirty="0"/>
              <a:t>aurait été utile de savoir s’il y </a:t>
            </a:r>
            <a:r>
              <a:rPr lang="fr-CA" sz="2000" dirty="0" smtClean="0"/>
              <a:t>avait </a:t>
            </a:r>
            <a:r>
              <a:rPr lang="fr-CA" sz="2000" dirty="0"/>
              <a:t>une différence de soulagement de dlr dans les premiers 3 jrs de présentation.</a:t>
            </a:r>
          </a:p>
          <a:p>
            <a:pPr lvl="1"/>
            <a:endParaRPr lang="fr-CA" sz="1600" dirty="0"/>
          </a:p>
          <a:p>
            <a:pPr lvl="1"/>
            <a:endParaRPr lang="fr-CA" sz="1600" dirty="0"/>
          </a:p>
          <a:p>
            <a:pPr algn="ctr">
              <a:buNone/>
            </a:pPr>
            <a:endParaRPr lang="fr-CA" sz="1800" dirty="0"/>
          </a:p>
          <a:p>
            <a:endParaRPr lang="fr-CA" sz="1800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6202"/>
            <a:ext cx="8229600" cy="1890618"/>
          </a:xfrm>
        </p:spPr>
        <p:txBody>
          <a:bodyPr>
            <a:normAutofit fontScale="90000"/>
          </a:bodyPr>
          <a:lstStyle/>
          <a:p>
            <a:r>
              <a:rPr lang="fr-CA" dirty="0"/>
              <a:t>Articles analysés</a:t>
            </a:r>
            <a:br>
              <a:rPr lang="fr-CA" dirty="0"/>
            </a:br>
            <a:r>
              <a:rPr lang="en-US" sz="2667" i="1" dirty="0"/>
              <a:t>A randomized double-blind placebo-controlled trial of Naproxen with or without </a:t>
            </a:r>
            <a:r>
              <a:rPr lang="en-US" sz="2667" i="1" dirty="0" err="1"/>
              <a:t>orphenadrine</a:t>
            </a:r>
            <a:r>
              <a:rPr lang="en-US" sz="2667" i="1" dirty="0"/>
              <a:t> or </a:t>
            </a:r>
            <a:r>
              <a:rPr lang="en-US" sz="2667" i="1" dirty="0" err="1"/>
              <a:t>methocarbamol</a:t>
            </a:r>
            <a:r>
              <a:rPr lang="en-US" sz="2667" i="1" dirty="0"/>
              <a:t> for acute low back pain</a:t>
            </a:r>
            <a:br>
              <a:rPr lang="en-US" sz="2667" i="1" dirty="0"/>
            </a:br>
            <a:r>
              <a:rPr lang="en-US" sz="2667" i="1" dirty="0"/>
              <a:t>Friedman, 2017</a:t>
            </a:r>
            <a:br>
              <a:rPr lang="en-US" sz="2667" i="1" dirty="0"/>
            </a:br>
            <a:endParaRPr lang="fr-CA" sz="2667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291101"/>
              </p:ext>
            </p:extLst>
          </p:nvPr>
        </p:nvGraphicFramePr>
        <p:xfrm>
          <a:off x="244220" y="2476820"/>
          <a:ext cx="8694232" cy="2956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903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63084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49245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582002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  <a:gridCol w="140019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4"/>
                    </a:ext>
                  </a:extLst>
                </a:gridCol>
                <a:gridCol w="113969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5"/>
                    </a:ext>
                  </a:extLst>
                </a:gridCol>
              </a:tblGrid>
              <a:tr h="44187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CA" dirty="0"/>
                        <a:t>Détails de l’étude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Naproxen 500mg bid x 10jr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Orphenadrine</a:t>
                      </a:r>
                      <a:endParaRPr lang="fr-CA" dirty="0"/>
                    </a:p>
                    <a:p>
                      <a:pPr algn="ctr"/>
                      <a:r>
                        <a:rPr lang="fr-CA" dirty="0"/>
                        <a:t>100mg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Methocarbam</a:t>
                      </a:r>
                      <a:r>
                        <a:rPr lang="fr-CA" baseline="0" dirty="0"/>
                        <a:t> 750-1500 mg tid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Placebo</a:t>
                      </a:r>
                    </a:p>
                    <a:p>
                      <a:pPr algn="ctr"/>
                      <a:r>
                        <a:rPr lang="fr-CA" baseline="0" dirty="0"/>
                        <a:t>Randomisé  posologie     x 7jrs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Nombre </a:t>
                      </a:r>
                      <a:r>
                        <a:rPr lang="fr-CA" dirty="0"/>
                        <a:t>total /Pertes</a:t>
                      </a:r>
                      <a:r>
                        <a:rPr lang="fr-CA" baseline="0" dirty="0"/>
                        <a:t> au suivi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79/14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80/12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</a:t>
                      </a:r>
                      <a:r>
                        <a:rPr lang="fr-CA" baseline="0" dirty="0"/>
                        <a:t> 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81/12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A randomized double-blind placebo-controlled trial of Naproxen with or without orphenadrine or methocarbamol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r>
              <a:rPr lang="fr-CA" sz="1800" dirty="0"/>
              <a:t>Résultats</a:t>
            </a:r>
          </a:p>
          <a:p>
            <a:endParaRPr lang="en-US" sz="1800" dirty="0"/>
          </a:p>
          <a:p>
            <a:pPr algn="ctr">
              <a:buNone/>
            </a:pPr>
            <a:endParaRPr lang="en-US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90877" y="3017203"/>
          <a:ext cx="2950262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75131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475131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</a:tblGrid>
              <a:tr h="58961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Amélioration du RMDQ au suivi de 7 jours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r>
                        <a:rPr lang="fr-CA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10.9 (8.9</a:t>
                      </a:r>
                      <a:r>
                        <a:rPr lang="fr-CA" baseline="0" dirty="0"/>
                        <a:t> – 12.9)</a:t>
                      </a:r>
                      <a:r>
                        <a:rPr lang="fr-CA" dirty="0"/>
                        <a:t> 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r>
                        <a:rPr lang="fr-CA" dirty="0"/>
                        <a:t>Groupe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9.4 (7.4</a:t>
                      </a:r>
                      <a:r>
                        <a:rPr lang="fr-CA" baseline="0" dirty="0"/>
                        <a:t> – 11.5) </a:t>
                      </a:r>
                      <a:r>
                        <a:rPr lang="fr-CA" dirty="0"/>
                        <a:t>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412733">
                <a:tc>
                  <a:txBody>
                    <a:bodyPr/>
                    <a:lstStyle/>
                    <a:p>
                      <a:r>
                        <a:rPr lang="fr-CA" dirty="0"/>
                        <a:t>Groupe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8.1 (6.1 – 10.1) 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602" y="2804893"/>
            <a:ext cx="5401398" cy="36181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A randomized double-blind placebo-controlled trial of Naproxen with or without orphenadrine or methocarbamol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pPr algn="ctr">
              <a:buNone/>
            </a:pPr>
            <a:endParaRPr lang="en-US" sz="1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53" y="2518836"/>
            <a:ext cx="7032210" cy="4252922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u="sng" dirty="0" smtClean="0"/>
              <a:t>Conflit </a:t>
            </a:r>
            <a:r>
              <a:rPr lang="fr-CA" u="sng" dirty="0"/>
              <a:t>d’intérêts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fr-CA" dirty="0"/>
              <a:t>Aucun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800" i="1" dirty="0"/>
              <a:t>A randomized double-blind placebo-controlled trial of Naproxen with or without </a:t>
            </a:r>
            <a:r>
              <a:rPr lang="fr-CA" sz="1800" i="1" dirty="0" err="1"/>
              <a:t>orphenadrine</a:t>
            </a:r>
            <a:r>
              <a:rPr lang="en-US" sz="1800" i="1" dirty="0"/>
              <a:t> or methocarbamol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r>
              <a:rPr lang="en-US" sz="2200" dirty="0"/>
              <a:t>Discussion</a:t>
            </a:r>
          </a:p>
          <a:p>
            <a:pPr lvl="1"/>
            <a:r>
              <a:rPr lang="fr-CA" sz="2000" dirty="0"/>
              <a:t>Orphenadrine et methocarbamol étaient supérieurs vs placebo pour traiter des lombalgies aigues, mais ne confère pas une amélioration quand ils sont combinés au naproxen</a:t>
            </a:r>
          </a:p>
          <a:p>
            <a:pPr lvl="1"/>
            <a:r>
              <a:rPr lang="fr-CA" sz="2000" dirty="0"/>
              <a:t>Suivi de 3 mois : 45% des pts se plaignaient d’atteintes fonctionnelles p/r au bas du dos</a:t>
            </a:r>
          </a:p>
          <a:p>
            <a:endParaRPr lang="fr-CA" sz="2000" dirty="0"/>
          </a:p>
          <a:p>
            <a:r>
              <a:rPr lang="fr-CA" sz="2000" dirty="0"/>
              <a:t>Limitations</a:t>
            </a:r>
          </a:p>
          <a:p>
            <a:pPr lvl="1"/>
            <a:r>
              <a:rPr lang="fr-CA" sz="2000" dirty="0"/>
              <a:t>A risque de biais de sélection (compte tenu il y avait exclusion des lombalgies chroniques)</a:t>
            </a:r>
          </a:p>
          <a:p>
            <a:pPr lvl="1"/>
            <a:r>
              <a:rPr lang="fr-CA" sz="2000" dirty="0"/>
              <a:t>Démontre la réalité des choses (médicaments PRN)</a:t>
            </a:r>
          </a:p>
          <a:p>
            <a:pPr lvl="1"/>
            <a:r>
              <a:rPr lang="fr-CA" sz="2000" dirty="0"/>
              <a:t>Les instruments de calculs pour mesurer les issues secondaires ne sont pas validés </a:t>
            </a:r>
          </a:p>
          <a:p>
            <a:pPr lvl="1"/>
            <a:r>
              <a:rPr lang="fr-CA" sz="2000" dirty="0"/>
              <a:t>Population (centre d’urgence urbain au Bronx, NY)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Diazepam is no better than placebo when added to naproxen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endParaRPr lang="en-US" sz="1800" dirty="0"/>
          </a:p>
          <a:p>
            <a:endParaRPr lang="fr-CA" sz="1600" dirty="0"/>
          </a:p>
          <a:p>
            <a:pPr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267865"/>
              </p:ext>
            </p:extLst>
          </p:nvPr>
        </p:nvGraphicFramePr>
        <p:xfrm>
          <a:off x="457200" y="2409458"/>
          <a:ext cx="7112230" cy="251433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903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63084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49245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400194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  <a:gridCol w="113969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4"/>
                    </a:ext>
                  </a:extLst>
                </a:gridCol>
              </a:tblGrid>
              <a:tr h="44187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CA" dirty="0"/>
                        <a:t>Détails de l’étude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Naproxen 500mg bid x 10jr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Diazépam</a:t>
                      </a:r>
                    </a:p>
                    <a:p>
                      <a:pPr algn="ctr"/>
                      <a:r>
                        <a:rPr lang="fr-CA" dirty="0"/>
                        <a:t>5mg </a:t>
                      </a:r>
                    </a:p>
                    <a:p>
                      <a:pPr algn="ctr"/>
                      <a:r>
                        <a:rPr lang="fr-CA" dirty="0"/>
                        <a:t>1</a:t>
                      </a:r>
                      <a:r>
                        <a:rPr lang="fr-CA" baseline="0" dirty="0"/>
                        <a:t> a 2 cos bid  x 7jrs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Placebo</a:t>
                      </a:r>
                    </a:p>
                    <a:p>
                      <a:pPr algn="ctr"/>
                      <a:r>
                        <a:rPr lang="fr-CA" baseline="0" dirty="0"/>
                        <a:t>Même posologie     x 7jrs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Nombre </a:t>
                      </a:r>
                      <a:r>
                        <a:rPr lang="fr-CA" dirty="0"/>
                        <a:t>total /Pertes</a:t>
                      </a:r>
                      <a:r>
                        <a:rPr lang="fr-CA" baseline="0" dirty="0"/>
                        <a:t> au suivi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57/4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</a:t>
                      </a:r>
                      <a:r>
                        <a:rPr lang="fr-CA" baseline="0" dirty="0"/>
                        <a:t> cos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---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57/7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Diazepam is no better than placebo when added to naproxen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endParaRPr lang="en-US" sz="1800" dirty="0"/>
          </a:p>
          <a:p>
            <a:r>
              <a:rPr lang="fr-CA" sz="1800" dirty="0"/>
              <a:t>Résultats </a:t>
            </a:r>
          </a:p>
          <a:p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71338" y="3221827"/>
          <a:ext cx="4406178" cy="2468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0308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220308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</a:tblGrid>
              <a:tr h="715893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</a:t>
                      </a:r>
                      <a:r>
                        <a:rPr lang="fr-CA" baseline="0" dirty="0"/>
                        <a:t>s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Amélioration du RMDQ au suivi de 7 jours</a:t>
                      </a:r>
                    </a:p>
                    <a:p>
                      <a:pPr algn="ct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2871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Diazépam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Médiane de 11 (95% CI, 9-13)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287149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Médiane de 11 (95% CI, 8-13)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587" y="2451690"/>
            <a:ext cx="4014580" cy="426978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Diazepam is no better than placebo when added to naproxen for acute low back pain</a:t>
            </a:r>
          </a:p>
          <a:p>
            <a:pPr algn="ctr">
              <a:buNone/>
            </a:pPr>
            <a:r>
              <a:rPr lang="en-US" sz="1800" i="1" dirty="0"/>
              <a:t>Friedman, 2017</a:t>
            </a:r>
          </a:p>
          <a:p>
            <a:endParaRPr lang="en-US" sz="1800" dirty="0"/>
          </a:p>
          <a:p>
            <a:r>
              <a:rPr lang="fr-CA" sz="1800" dirty="0"/>
              <a:t>Effets indésirables 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703" y="2865574"/>
            <a:ext cx="5056831" cy="3289395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857" i="1" dirty="0"/>
              <a:t>Diazepam is no better than placebo when added to naproxen for acute low back pain</a:t>
            </a:r>
          </a:p>
          <a:p>
            <a:pPr algn="ctr">
              <a:buNone/>
            </a:pPr>
            <a:r>
              <a:rPr lang="en-US" sz="2857" i="1" dirty="0"/>
              <a:t>Friedman, 2017</a:t>
            </a:r>
            <a:endParaRPr lang="fr-CA" sz="2857" dirty="0"/>
          </a:p>
          <a:p>
            <a:r>
              <a:rPr lang="fr-CA" dirty="0"/>
              <a:t>Discussion</a:t>
            </a:r>
          </a:p>
          <a:p>
            <a:pPr lvl="2"/>
            <a:r>
              <a:rPr lang="fr-CA" sz="2857" dirty="0"/>
              <a:t>Le naproxen seul comparé </a:t>
            </a:r>
            <a:r>
              <a:rPr lang="fr-CA" sz="2857" dirty="0" smtClean="0"/>
              <a:t>à </a:t>
            </a:r>
            <a:r>
              <a:rPr lang="fr-CA" sz="2857" dirty="0"/>
              <a:t>l ’ajout du </a:t>
            </a:r>
            <a:r>
              <a:rPr lang="fr-FR" sz="2857" dirty="0"/>
              <a:t>diazépam</a:t>
            </a:r>
            <a:r>
              <a:rPr lang="fr-CA" sz="2857" dirty="0"/>
              <a:t> avait :</a:t>
            </a:r>
          </a:p>
          <a:p>
            <a:pPr lvl="3"/>
            <a:r>
              <a:rPr lang="fr-CA" sz="2857" dirty="0"/>
              <a:t>un séjour </a:t>
            </a:r>
            <a:r>
              <a:rPr lang="fr-CA" sz="2857" dirty="0" smtClean="0"/>
              <a:t>à </a:t>
            </a:r>
            <a:r>
              <a:rPr lang="fr-CA" sz="2857" dirty="0"/>
              <a:t>l’hôpital plus court,</a:t>
            </a:r>
          </a:p>
          <a:p>
            <a:pPr lvl="3"/>
            <a:r>
              <a:rPr lang="fr-CA" sz="2857" dirty="0" smtClean="0"/>
              <a:t>une </a:t>
            </a:r>
            <a:r>
              <a:rPr lang="fr-CA" sz="2857" dirty="0"/>
              <a:t>plus grande probabilité de diminution de &gt; 50% de la dlr au suivi de 7 jrs, </a:t>
            </a:r>
          </a:p>
          <a:p>
            <a:pPr lvl="3"/>
            <a:r>
              <a:rPr lang="fr-CA" sz="2857" dirty="0"/>
              <a:t>p</a:t>
            </a:r>
            <a:r>
              <a:rPr lang="fr-CA" sz="2857" dirty="0" smtClean="0"/>
              <a:t>as </a:t>
            </a:r>
            <a:r>
              <a:rPr lang="fr-CA" sz="2857" dirty="0"/>
              <a:t>de différence sur l’amélioration du fonctionnement </a:t>
            </a:r>
          </a:p>
          <a:p>
            <a:r>
              <a:rPr lang="fr-CA" dirty="0"/>
              <a:t>Limitation</a:t>
            </a:r>
          </a:p>
          <a:p>
            <a:pPr lvl="1"/>
            <a:r>
              <a:rPr lang="fr-CA" dirty="0"/>
              <a:t>Nombre de patients moindre pour garder l’homogénéité (donc cette étude ne peut s’étendre pour les pts avec d’autres types de dlr lombaires ou des lombalgies chroniques)</a:t>
            </a:r>
          </a:p>
          <a:p>
            <a:pPr lvl="1"/>
            <a:r>
              <a:rPr lang="fr-CA" dirty="0"/>
              <a:t>Étude a pris place dans un centre d’urgence urbain</a:t>
            </a:r>
          </a:p>
          <a:p>
            <a:pPr lvl="1"/>
            <a:r>
              <a:rPr lang="fr-CA" dirty="0"/>
              <a:t>Diazépam seul n’a pas été </a:t>
            </a:r>
            <a:r>
              <a:rPr lang="fr-CA" dirty="0" smtClean="0"/>
              <a:t>testé</a:t>
            </a:r>
            <a:endParaRPr lang="fr-CA" dirty="0"/>
          </a:p>
          <a:p>
            <a:pPr lvl="1"/>
            <a:r>
              <a:rPr lang="fr-CA" dirty="0"/>
              <a:t>Médicaments PRN (par contre cela reflète la réalité de notre </a:t>
            </a:r>
            <a:r>
              <a:rPr lang="fr-CA" dirty="0" smtClean="0"/>
              <a:t>pratique)</a:t>
            </a:r>
            <a:endParaRPr lang="fr-CA" dirty="0"/>
          </a:p>
          <a:p>
            <a:pPr lvl="1"/>
            <a:r>
              <a:rPr lang="fr-CA" dirty="0"/>
              <a:t>Spasme musculaire pas dans les critères</a:t>
            </a:r>
          </a:p>
          <a:p>
            <a:pPr lvl="1"/>
            <a:endParaRPr lang="fr-CA" dirty="0"/>
          </a:p>
          <a:p>
            <a:pPr lvl="1"/>
            <a:endParaRPr lang="fr-CA" sz="2857" dirty="0"/>
          </a:p>
          <a:p>
            <a:pPr lvl="1">
              <a:buNone/>
            </a:pPr>
            <a:endParaRPr lang="fr-CA" sz="2857" dirty="0"/>
          </a:p>
          <a:p>
            <a:pPr lvl="1"/>
            <a:endParaRPr lang="fr-CA" sz="24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Double-blind, randomized, double-dummy clinical trial comparing the efficacy of ketorolac trometamol and </a:t>
            </a:r>
            <a:r>
              <a:rPr lang="en-US" sz="1800" i="1" dirty="0" smtClean="0"/>
              <a:t>naproxen </a:t>
            </a:r>
            <a:r>
              <a:rPr lang="en-US" sz="1800" i="1" dirty="0"/>
              <a:t>for acute low back pain</a:t>
            </a:r>
          </a:p>
          <a:p>
            <a:pPr algn="ctr">
              <a:buNone/>
            </a:pPr>
            <a:r>
              <a:rPr lang="en-US" sz="1800" i="1" dirty="0"/>
              <a:t>Plapler, 2016</a:t>
            </a:r>
          </a:p>
          <a:p>
            <a:pPr algn="ctr">
              <a:buNone/>
            </a:pPr>
            <a:endParaRPr lang="en-US" sz="1800" i="1" dirty="0"/>
          </a:p>
          <a:p>
            <a:pPr algn="ctr"/>
            <a:r>
              <a:rPr lang="fr-CA" sz="1800" dirty="0"/>
              <a:t>ECR de </a:t>
            </a:r>
            <a:r>
              <a:rPr lang="fr-CA" sz="1800" dirty="0" smtClean="0"/>
              <a:t>non-infériorité</a:t>
            </a:r>
            <a:r>
              <a:rPr lang="fr-CA" sz="1800" dirty="0"/>
              <a:t>, double insu, fait dans 2 centres de </a:t>
            </a:r>
            <a:r>
              <a:rPr lang="fr-CA" sz="1800" dirty="0" smtClean="0"/>
              <a:t>recherche à </a:t>
            </a:r>
            <a:r>
              <a:rPr lang="fr-CA" sz="1800" dirty="0"/>
              <a:t>Sao Paulo, Brésil</a:t>
            </a:r>
            <a:endParaRPr lang="en-US" sz="1800" dirty="0"/>
          </a:p>
          <a:p>
            <a:r>
              <a:rPr lang="fr-CA" sz="1800" dirty="0"/>
              <a:t>VAS score : </a:t>
            </a:r>
          </a:p>
          <a:p>
            <a:pPr lvl="1"/>
            <a:r>
              <a:rPr lang="fr-CA" sz="1400" dirty="0"/>
              <a:t>0 mm = pas de dlr </a:t>
            </a:r>
          </a:p>
          <a:p>
            <a:pPr lvl="1"/>
            <a:r>
              <a:rPr lang="fr-CA" sz="1400" dirty="0"/>
              <a:t>0.1 mm – 40 mm = dlr moyenne</a:t>
            </a:r>
          </a:p>
          <a:p>
            <a:pPr lvl="1"/>
            <a:r>
              <a:rPr lang="fr-CA" sz="1400" dirty="0"/>
              <a:t>40 mm – 70 mm = dlr modérée</a:t>
            </a:r>
          </a:p>
          <a:p>
            <a:pPr lvl="1"/>
            <a:r>
              <a:rPr lang="fr-CA" sz="1400" dirty="0"/>
              <a:t>70 mm – 100 mm = dlr sévère  </a:t>
            </a:r>
          </a:p>
          <a:p>
            <a:r>
              <a:rPr lang="fr-CA" sz="1800" dirty="0"/>
              <a:t>Utilisation du Likert scale pour déterminer l’amélioration de la douleur</a:t>
            </a:r>
          </a:p>
          <a:p>
            <a:pPr lvl="1"/>
            <a:r>
              <a:rPr lang="fr-CA" sz="1400" dirty="0"/>
              <a:t>Excellent : diminution du VAS &gt; 50mm</a:t>
            </a:r>
          </a:p>
          <a:p>
            <a:pPr lvl="1"/>
            <a:r>
              <a:rPr lang="fr-CA" sz="1400" dirty="0"/>
              <a:t>Très bien : diminution du VAS entre 40 mm et 50 mm</a:t>
            </a:r>
          </a:p>
          <a:p>
            <a:pPr lvl="1"/>
            <a:r>
              <a:rPr lang="fr-CA" sz="1400" dirty="0"/>
              <a:t>Bien : diminution du VAS entre 30 mm et 40 mm</a:t>
            </a:r>
          </a:p>
          <a:p>
            <a:pPr lvl="1"/>
            <a:r>
              <a:rPr lang="fr-CA" sz="1400" dirty="0"/>
              <a:t>Régulier : diminution du VAS entre 20 mm et 30 mm</a:t>
            </a:r>
          </a:p>
          <a:p>
            <a:pPr lvl="1"/>
            <a:r>
              <a:rPr lang="fr-CA" sz="1400" dirty="0"/>
              <a:t>Mauvais : VAS &lt; 10 mm</a:t>
            </a:r>
          </a:p>
          <a:p>
            <a:pPr lvl="1"/>
            <a:endParaRPr lang="fr-CA" sz="1400" dirty="0"/>
          </a:p>
          <a:p>
            <a:pPr lvl="1"/>
            <a:endParaRPr lang="fr-CA" sz="1400" dirty="0"/>
          </a:p>
          <a:p>
            <a:pPr lvl="1"/>
            <a:endParaRPr lang="fr-CA" sz="1400" dirty="0"/>
          </a:p>
          <a:p>
            <a:pPr lvl="1"/>
            <a:endParaRPr lang="fr-CA" sz="1400" dirty="0"/>
          </a:p>
          <a:p>
            <a:pPr lvl="1"/>
            <a:endParaRPr lang="fr-CA" sz="1400" dirty="0"/>
          </a:p>
          <a:p>
            <a:pPr lvl="1"/>
            <a:endParaRPr lang="fr-CA" sz="1400" dirty="0"/>
          </a:p>
          <a:p>
            <a:pPr>
              <a:buNone/>
            </a:pPr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pPr>
              <a:buNone/>
            </a:pPr>
            <a:endParaRPr lang="fr-CA" sz="1800" dirty="0"/>
          </a:p>
          <a:p>
            <a:endParaRPr lang="fr-CA" sz="1800" dirty="0"/>
          </a:p>
          <a:p>
            <a:r>
              <a:rPr lang="fr-CA" sz="2200" dirty="0"/>
              <a:t>Protocole </a:t>
            </a:r>
          </a:p>
          <a:p>
            <a:pPr lvl="1"/>
            <a:r>
              <a:rPr lang="fr-CA" sz="2000" dirty="0"/>
              <a:t>Vo = les pts ont reçu 40 mg et 1000 mg  respectivement</a:t>
            </a:r>
          </a:p>
          <a:p>
            <a:pPr lvl="1"/>
            <a:r>
              <a:rPr lang="fr-CA" sz="2000" dirty="0"/>
              <a:t>Du 2ieme au 5ieme jr de traitement si le pt avait une VAS &gt; 40 mm, une augmentation </a:t>
            </a:r>
            <a:r>
              <a:rPr lang="fr-CA" sz="2000" dirty="0" smtClean="0"/>
              <a:t>de </a:t>
            </a:r>
            <a:r>
              <a:rPr lang="fr-CA" sz="2000" dirty="0"/>
              <a:t>dose </a:t>
            </a:r>
            <a:r>
              <a:rPr lang="fr-CA" sz="2000" dirty="0" smtClean="0"/>
              <a:t>à </a:t>
            </a:r>
            <a:r>
              <a:rPr lang="fr-CA" sz="2000" dirty="0"/>
              <a:t>QID était </a:t>
            </a:r>
            <a:r>
              <a:rPr lang="fr-CA" sz="2000" dirty="0" smtClean="0"/>
              <a:t>permise </a:t>
            </a:r>
            <a:endParaRPr lang="fr-CA" sz="2000" dirty="0"/>
          </a:p>
          <a:p>
            <a:pPr lvl="1"/>
            <a:r>
              <a:rPr lang="fr-CA" sz="2000" dirty="0"/>
              <a:t>Les pts ont été </a:t>
            </a:r>
            <a:r>
              <a:rPr lang="fr-CA" sz="2000" dirty="0" smtClean="0"/>
              <a:t>réévalués </a:t>
            </a:r>
            <a:r>
              <a:rPr lang="fr-CA" sz="2000" dirty="0"/>
              <a:t>au jour 2 (V1), jour 4 (V2) et jour 10 (V3)</a:t>
            </a:r>
          </a:p>
          <a:p>
            <a:pPr lvl="1"/>
            <a:r>
              <a:rPr lang="fr-CA" sz="2000" dirty="0"/>
              <a:t>L’effet d’analgésie a été évalué au : Vo, Vo-60, V1 et V2 </a:t>
            </a:r>
          </a:p>
          <a:p>
            <a:pPr lvl="1"/>
            <a:endParaRPr lang="fr-CA" sz="2000" dirty="0"/>
          </a:p>
          <a:p>
            <a:pPr lvl="1"/>
            <a:endParaRPr lang="fr-CA" sz="2000" dirty="0"/>
          </a:p>
          <a:p>
            <a:pPr algn="ctr">
              <a:buNone/>
            </a:pPr>
            <a:endParaRPr lang="fr-CA" sz="2000" dirty="0"/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40474"/>
              </p:ext>
            </p:extLst>
          </p:nvPr>
        </p:nvGraphicFramePr>
        <p:xfrm>
          <a:off x="1585264" y="1600200"/>
          <a:ext cx="5712036" cy="251433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9039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0"/>
                    </a:ext>
                  </a:extLst>
                </a:gridCol>
                <a:gridCol w="163084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1"/>
                    </a:ext>
                  </a:extLst>
                </a:gridCol>
                <a:gridCol w="1492455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2"/>
                    </a:ext>
                  </a:extLst>
                </a:gridCol>
                <a:gridCol w="1139697">
                  <a:extLst>
                    <a:ext uri="{9D8B030D-6E8A-4147-A177-3AD203B41FA5}">
                      <a16:colId xmlns:a16="http://schemas.microsoft.com/office/drawing/2014/main" xmlns="" xmlns:mv="urn:schemas-microsoft-com:mac:vml" xmlns:mc="http://schemas.openxmlformats.org/markup-compatibility/2006" val="20003"/>
                    </a:ext>
                  </a:extLst>
                </a:gridCol>
              </a:tblGrid>
              <a:tr h="44187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dirty="0"/>
                        <a:t>Détails de l’étude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0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Naproxen 250mg tid          x 5</a:t>
                      </a:r>
                      <a:r>
                        <a:rPr lang="fr-CA" baseline="0" dirty="0"/>
                        <a:t> </a:t>
                      </a:r>
                      <a:r>
                        <a:rPr lang="fr-CA" dirty="0"/>
                        <a:t>jrs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/>
                        <a:t>Ketorolac</a:t>
                      </a:r>
                      <a:endParaRPr lang="fr-CA" dirty="0"/>
                    </a:p>
                    <a:p>
                      <a:pPr algn="ctr"/>
                      <a:r>
                        <a:rPr lang="fr-CA" dirty="0"/>
                        <a:t>10mg </a:t>
                      </a:r>
                    </a:p>
                    <a:p>
                      <a:pPr algn="ctr"/>
                      <a:r>
                        <a:rPr lang="fr-CA" baseline="0" dirty="0"/>
                        <a:t>Sl tid  x 5jrs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Nombre </a:t>
                      </a:r>
                      <a:r>
                        <a:rPr lang="fr-CA" dirty="0"/>
                        <a:t>total /Pertes</a:t>
                      </a:r>
                      <a:r>
                        <a:rPr lang="fr-CA" baseline="0" dirty="0"/>
                        <a:t> au suivi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1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2"/>
                  </a:ext>
                </a:extLst>
              </a:tr>
              <a:tr h="44187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Groupe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42/7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xmlns:mv="urn:schemas-microsoft-com:mac:vml" xmlns:mc="http://schemas.openxmlformats.org/markup-compatibility/2006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/>
              <a:t>Double-blind, randomized, double-dummy clinical trial comparing the efficacy of ketorolac trometamol and nabproxen for acute low back pain</a:t>
            </a:r>
          </a:p>
          <a:p>
            <a:pPr algn="ctr">
              <a:buNone/>
            </a:pPr>
            <a:r>
              <a:rPr lang="en-US" sz="1800" i="1" dirty="0"/>
              <a:t>Plapler, 2016</a:t>
            </a:r>
          </a:p>
          <a:p>
            <a:pPr algn="ctr">
              <a:buNone/>
            </a:pPr>
            <a:endParaRPr lang="en-US" sz="1800" i="1" dirty="0"/>
          </a:p>
          <a:p>
            <a:r>
              <a:rPr lang="fr-CA" sz="1800" dirty="0"/>
              <a:t>Résultats </a:t>
            </a:r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r>
              <a:rPr lang="fr-CA" sz="1800" dirty="0"/>
              <a:t>RPR entre V0 et V0-60 a montré un gain de 5.6% pour KT vs NA qui en dessous de la limite de 10% (de </a:t>
            </a:r>
            <a:r>
              <a:rPr lang="fr-CA" sz="1800" dirty="0" smtClean="0"/>
              <a:t>non-infériorité</a:t>
            </a:r>
            <a:r>
              <a:rPr lang="fr-CA" sz="1800" dirty="0"/>
              <a:t>) </a:t>
            </a:r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04" y="3286458"/>
            <a:ext cx="5478250" cy="1532523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289" y="2803958"/>
            <a:ext cx="2860511" cy="221465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algn="ctr">
              <a:buNone/>
            </a:pPr>
            <a:r>
              <a:rPr lang="en-US" sz="1800" i="1" dirty="0"/>
              <a:t>Double-blind, randomized, double-dummy clinical trial comparing the efficacy of ketorolac trometamol and nabproxen for acute low back pain</a:t>
            </a:r>
          </a:p>
          <a:p>
            <a:pPr algn="ctr">
              <a:buNone/>
            </a:pPr>
            <a:r>
              <a:rPr lang="en-US" sz="1800" i="1" dirty="0"/>
              <a:t>Plapler, 2016</a:t>
            </a:r>
            <a:endParaRPr lang="fr-CA" sz="1800" dirty="0"/>
          </a:p>
          <a:p>
            <a:r>
              <a:rPr lang="fr-CA" sz="1800" dirty="0"/>
              <a:t>Effets indésirables  </a:t>
            </a:r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endParaRPr lang="fr-CA" sz="1800" dirty="0"/>
          </a:p>
          <a:p>
            <a:pPr lvl="1">
              <a:buNone/>
            </a:pPr>
            <a:endParaRPr lang="fr-CA" sz="1600" dirty="0"/>
          </a:p>
          <a:p>
            <a:pPr lvl="1"/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393" y="3069946"/>
            <a:ext cx="3868504" cy="233089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Articles analysés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800" i="1" dirty="0"/>
              <a:t>Double-blind, randomized, double-dummy clinical trial comparing the efficacy of </a:t>
            </a:r>
            <a:r>
              <a:rPr lang="en-US" sz="1800" i="1" dirty="0" err="1"/>
              <a:t>ketorolac</a:t>
            </a:r>
            <a:r>
              <a:rPr lang="en-US" sz="1800" i="1" dirty="0"/>
              <a:t> </a:t>
            </a:r>
            <a:r>
              <a:rPr lang="en-US" sz="1800" i="1" dirty="0" err="1"/>
              <a:t>trometamol</a:t>
            </a:r>
            <a:r>
              <a:rPr lang="en-US" sz="1800" i="1" dirty="0"/>
              <a:t> and </a:t>
            </a:r>
            <a:r>
              <a:rPr lang="en-US" sz="1800" i="1" dirty="0" smtClean="0"/>
              <a:t>naproxen </a:t>
            </a:r>
            <a:r>
              <a:rPr lang="en-US" sz="1800" i="1" dirty="0"/>
              <a:t>for acute low back pain</a:t>
            </a:r>
          </a:p>
          <a:p>
            <a:pPr algn="ctr">
              <a:buNone/>
            </a:pPr>
            <a:r>
              <a:rPr lang="en-US" sz="1800" i="1" dirty="0" err="1"/>
              <a:t>Plapler</a:t>
            </a:r>
            <a:r>
              <a:rPr lang="en-US" sz="1800" i="1" dirty="0"/>
              <a:t>, 2016</a:t>
            </a:r>
          </a:p>
          <a:p>
            <a:pPr algn="ctr">
              <a:buNone/>
            </a:pPr>
            <a:endParaRPr lang="en-US" sz="1800" i="1" dirty="0"/>
          </a:p>
          <a:p>
            <a:r>
              <a:rPr lang="fr-CA" sz="2378" dirty="0"/>
              <a:t>Le ketorolac n’est pas inferieur vs le </a:t>
            </a:r>
            <a:r>
              <a:rPr lang="fr-CA" sz="2378" dirty="0" err="1" smtClean="0"/>
              <a:t>naproxen</a:t>
            </a:r>
            <a:endParaRPr lang="fr-CA" sz="2378" dirty="0"/>
          </a:p>
          <a:p>
            <a:pPr lvl="1"/>
            <a:r>
              <a:rPr lang="fr-CA" sz="2054" dirty="0"/>
              <a:t>L’étude nous démontre que le ketorolac a un taux de </a:t>
            </a:r>
            <a:r>
              <a:rPr lang="fr-FR" sz="2054" dirty="0" smtClean="0"/>
              <a:t>réponse</a:t>
            </a:r>
            <a:r>
              <a:rPr lang="fr-CA" sz="2054" dirty="0" smtClean="0"/>
              <a:t> </a:t>
            </a:r>
            <a:r>
              <a:rPr lang="fr-CA" sz="2054" dirty="0"/>
              <a:t>plus rapide vs le naproxen après l’administration initiale des </a:t>
            </a:r>
            <a:r>
              <a:rPr lang="fr-CA" sz="2054" dirty="0" smtClean="0"/>
              <a:t>médicaments</a:t>
            </a:r>
            <a:endParaRPr lang="fr-CA" sz="2054" dirty="0"/>
          </a:p>
          <a:p>
            <a:pPr lvl="1"/>
            <a:r>
              <a:rPr lang="fr-CA" sz="2054" dirty="0"/>
              <a:t>Laisse entendre que le KT est plus rapide pour soulager la dlr</a:t>
            </a:r>
          </a:p>
          <a:p>
            <a:pPr lvl="1"/>
            <a:endParaRPr lang="fr-CA" sz="1600" dirty="0"/>
          </a:p>
          <a:p>
            <a:r>
              <a:rPr lang="fr-CA" sz="2378" dirty="0"/>
              <a:t>Limites</a:t>
            </a:r>
          </a:p>
          <a:p>
            <a:pPr lvl="1"/>
            <a:r>
              <a:rPr lang="fr-CA" sz="2000" dirty="0" smtClean="0"/>
              <a:t>Le nombre de participants choisis et la démographie </a:t>
            </a:r>
            <a:endParaRPr lang="fr-CA" sz="2000" dirty="0" smtClean="0">
              <a:solidFill>
                <a:srgbClr val="000000"/>
              </a:solidFill>
            </a:endParaRPr>
          </a:p>
          <a:p>
            <a:pPr lvl="1"/>
            <a:r>
              <a:rPr lang="fr-CA" sz="2000" dirty="0" smtClean="0">
                <a:solidFill>
                  <a:srgbClr val="000000"/>
                </a:solidFill>
              </a:rPr>
              <a:t>L’étude</a:t>
            </a:r>
            <a:r>
              <a:rPr lang="fr-CA" sz="2000" dirty="0" smtClean="0">
                <a:solidFill>
                  <a:srgbClr val="FF0000"/>
                </a:solidFill>
              </a:rPr>
              <a:t> </a:t>
            </a:r>
            <a:r>
              <a:rPr lang="fr-CA" sz="2000" dirty="0" smtClean="0"/>
              <a:t>a </a:t>
            </a:r>
            <a:r>
              <a:rPr lang="fr-CA" sz="2000" dirty="0"/>
              <a:t>pris place dans 2 centres </a:t>
            </a:r>
            <a:r>
              <a:rPr lang="fr-CA" sz="2000" dirty="0" smtClean="0"/>
              <a:t>à </a:t>
            </a:r>
            <a:r>
              <a:rPr lang="fr-CA" sz="2000" dirty="0"/>
              <a:t>Sao Paulo</a:t>
            </a:r>
          </a:p>
          <a:p>
            <a:pPr lvl="1"/>
            <a:r>
              <a:rPr lang="fr-CA" sz="2000" dirty="0"/>
              <a:t>Posologie erratique et </a:t>
            </a:r>
            <a:r>
              <a:rPr lang="fr-CA" sz="2000" dirty="0" smtClean="0"/>
              <a:t>non représentative</a:t>
            </a:r>
            <a:endParaRPr lang="fr-CA" sz="2000" dirty="0"/>
          </a:p>
          <a:p>
            <a:pPr lvl="1"/>
            <a:r>
              <a:rPr lang="fr-CA" sz="2000" dirty="0"/>
              <a:t>Possibilité de </a:t>
            </a:r>
            <a:r>
              <a:rPr lang="fr-CA" sz="2000" dirty="0" smtClean="0"/>
              <a:t>conflit </a:t>
            </a:r>
            <a:r>
              <a:rPr lang="fr-CA" sz="2000" dirty="0"/>
              <a:t>d’intérêts </a:t>
            </a:r>
          </a:p>
          <a:p>
            <a:pPr lvl="1"/>
            <a:r>
              <a:rPr lang="fr-CA" sz="2000" dirty="0"/>
              <a:t>Utilisation du VAS</a:t>
            </a:r>
          </a:p>
          <a:p>
            <a:pPr lvl="1"/>
            <a:endParaRPr lang="fr-CA" sz="2000" dirty="0"/>
          </a:p>
          <a:p>
            <a:pPr lvl="1"/>
            <a:endParaRPr lang="fr-CA" sz="1600" dirty="0"/>
          </a:p>
          <a:p>
            <a:endParaRPr lang="fr-CA" sz="2000" dirty="0"/>
          </a:p>
          <a:p>
            <a:pPr>
              <a:buNone/>
            </a:pPr>
            <a:endParaRPr lang="en-US" sz="1800" dirty="0"/>
          </a:p>
          <a:p>
            <a:pPr algn="ctr">
              <a:buNone/>
            </a:pPr>
            <a:endParaRPr lang="fr-CA" sz="1800" dirty="0"/>
          </a:p>
          <a:p>
            <a:endParaRPr lang="fr-CA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1800"/>
              </a:spcAft>
              <a:buNone/>
            </a:pPr>
            <a:r>
              <a:rPr lang="fr-CA" dirty="0"/>
              <a:t>Introduction</a:t>
            </a:r>
          </a:p>
          <a:p>
            <a:pPr algn="ctr">
              <a:spcAft>
                <a:spcPts val="1800"/>
              </a:spcAft>
              <a:buNone/>
            </a:pPr>
            <a:r>
              <a:rPr lang="fr-CA" dirty="0"/>
              <a:t>Méthodologie</a:t>
            </a:r>
          </a:p>
          <a:p>
            <a:pPr algn="ctr">
              <a:buNone/>
            </a:pPr>
            <a:r>
              <a:rPr lang="fr-CA" dirty="0"/>
              <a:t>Articles </a:t>
            </a:r>
          </a:p>
          <a:p>
            <a:pPr algn="ctr">
              <a:spcAft>
                <a:spcPts val="1200"/>
              </a:spcAft>
              <a:buNone/>
            </a:pPr>
            <a:r>
              <a:rPr lang="fr-CA" dirty="0"/>
              <a:t>(Résultats et Discussion)</a:t>
            </a:r>
          </a:p>
          <a:p>
            <a:pPr algn="ctr">
              <a:spcAft>
                <a:spcPts val="1200"/>
              </a:spcAft>
              <a:buNone/>
            </a:pPr>
            <a:r>
              <a:rPr lang="fr-CA" dirty="0"/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fr-CA" dirty="0"/>
              <a:t>Les résultats nous montre qu’il </a:t>
            </a:r>
            <a:r>
              <a:rPr lang="fr-CA" dirty="0" smtClean="0"/>
              <a:t>n’y </a:t>
            </a:r>
            <a:r>
              <a:rPr lang="fr-CA" dirty="0"/>
              <a:t>a pas de différence </a:t>
            </a:r>
            <a:r>
              <a:rPr lang="fr-CA" dirty="0" smtClean="0"/>
              <a:t>significative </a:t>
            </a:r>
            <a:r>
              <a:rPr lang="fr-CA" dirty="0"/>
              <a:t>entre le naproxen avec placebo </a:t>
            </a:r>
            <a:r>
              <a:rPr lang="fr-CA" dirty="0" smtClean="0"/>
              <a:t>et </a:t>
            </a:r>
            <a:r>
              <a:rPr lang="fr-CA" dirty="0"/>
              <a:t>le naproxen avec d’autres médicaments</a:t>
            </a:r>
          </a:p>
          <a:p>
            <a:r>
              <a:rPr lang="fr-CA" dirty="0"/>
              <a:t>Le seul avantage du </a:t>
            </a:r>
            <a:r>
              <a:rPr lang="fr-CA" dirty="0" err="1"/>
              <a:t>ketorolac</a:t>
            </a:r>
            <a:r>
              <a:rPr lang="fr-CA" dirty="0"/>
              <a:t> est qu’il semble agir plus rapidement durant la dose initiale</a:t>
            </a:r>
          </a:p>
          <a:p>
            <a:r>
              <a:rPr lang="fr-CA" dirty="0"/>
              <a:t>Validité externe dans ¾ des études est bonne</a:t>
            </a:r>
          </a:p>
          <a:p>
            <a:r>
              <a:rPr lang="fr-CA" dirty="0"/>
              <a:t>Risque faible de biais dans les études 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Limitations : </a:t>
            </a:r>
          </a:p>
          <a:p>
            <a:pPr lvl="1"/>
            <a:r>
              <a:rPr lang="fr-CA" dirty="0"/>
              <a:t>Temps</a:t>
            </a:r>
          </a:p>
          <a:p>
            <a:pPr lvl="1"/>
            <a:r>
              <a:rPr lang="fr-CA" dirty="0"/>
              <a:t>Durée des études   </a:t>
            </a:r>
          </a:p>
          <a:p>
            <a:pPr lvl="1"/>
            <a:r>
              <a:rPr lang="fr-CA" dirty="0"/>
              <a:t>Médicaments utilisés  </a:t>
            </a:r>
          </a:p>
          <a:p>
            <a:pPr lvl="1"/>
            <a:r>
              <a:rPr lang="fr-CA" dirty="0"/>
              <a:t>Posologie</a:t>
            </a:r>
          </a:p>
          <a:p>
            <a:pPr lvl="1"/>
            <a:r>
              <a:rPr lang="fr-CA" dirty="0"/>
              <a:t>3 études = même auteur</a:t>
            </a:r>
          </a:p>
          <a:p>
            <a:pPr lvl="1"/>
            <a:r>
              <a:rPr lang="fr-CA" dirty="0"/>
              <a:t>RMDQ et VAS  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Pour les lombalgies </a:t>
            </a:r>
            <a:r>
              <a:rPr lang="fr-CA" dirty="0" smtClean="0"/>
              <a:t>aiguës </a:t>
            </a:r>
            <a:r>
              <a:rPr lang="fr-CA" dirty="0"/>
              <a:t>non </a:t>
            </a:r>
            <a:r>
              <a:rPr lang="fr-CA" dirty="0" smtClean="0"/>
              <a:t>radiculaires </a:t>
            </a:r>
            <a:r>
              <a:rPr lang="fr-CA" dirty="0"/>
              <a:t>et non </a:t>
            </a:r>
            <a:r>
              <a:rPr lang="fr-CA" dirty="0" smtClean="0"/>
              <a:t>traumatiques, </a:t>
            </a:r>
            <a:r>
              <a:rPr lang="fr-CA" dirty="0"/>
              <a:t>les études nous </a:t>
            </a:r>
            <a:r>
              <a:rPr lang="fr-CA" dirty="0" smtClean="0"/>
              <a:t>démontrent </a:t>
            </a:r>
            <a:r>
              <a:rPr lang="fr-CA" dirty="0"/>
              <a:t>que le naproxen est aussi efficace seul que</a:t>
            </a:r>
            <a:r>
              <a:rPr lang="fr-CA" dirty="0" smtClean="0"/>
              <a:t> lorsqu’il </a:t>
            </a:r>
            <a:r>
              <a:rPr lang="fr-CA" dirty="0"/>
              <a:t>est prescrit avec une des autres combinaisons</a:t>
            </a:r>
            <a:r>
              <a:rPr lang="fr-CA" dirty="0" smtClean="0"/>
              <a:t> énoncés dans </a:t>
            </a:r>
            <a:r>
              <a:rPr lang="fr-CA" dirty="0"/>
              <a:t>notre analyse. </a:t>
            </a:r>
          </a:p>
          <a:p>
            <a:r>
              <a:rPr lang="fr-CA" dirty="0"/>
              <a:t>Malheureusement, il y a toujours un pourcentage de </a:t>
            </a:r>
            <a:r>
              <a:rPr lang="fr-CA" dirty="0" smtClean="0"/>
              <a:t>patients </a:t>
            </a:r>
            <a:r>
              <a:rPr lang="fr-CA" dirty="0"/>
              <a:t>qui</a:t>
            </a:r>
            <a:r>
              <a:rPr lang="fr-CA" dirty="0" smtClean="0"/>
              <a:t> se plaignent de lombalgie chronique </a:t>
            </a:r>
            <a:endParaRPr lang="fr-CA" dirty="0"/>
          </a:p>
          <a:p>
            <a:r>
              <a:rPr lang="fr-CA" dirty="0"/>
              <a:t>De </a:t>
            </a:r>
            <a:r>
              <a:rPr lang="fr-CA" dirty="0" smtClean="0"/>
              <a:t>nouveaux </a:t>
            </a:r>
            <a:r>
              <a:rPr lang="fr-CA" dirty="0"/>
              <a:t>médicaments seront nécessaires pour mieux contrôler la douleur associée aux lombalgies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400" dirty="0" err="1" smtClean="0"/>
              <a:t>Plapler</a:t>
            </a:r>
            <a:r>
              <a:rPr lang="fr-FR" sz="1400" dirty="0" smtClean="0"/>
              <a:t> PG, </a:t>
            </a:r>
            <a:r>
              <a:rPr lang="fr-FR" sz="1400" dirty="0" err="1" smtClean="0"/>
              <a:t>Scheinberg</a:t>
            </a:r>
            <a:r>
              <a:rPr lang="fr-FR" sz="1400" dirty="0" smtClean="0"/>
              <a:t> MA, </a:t>
            </a:r>
            <a:r>
              <a:rPr lang="fr-FR" sz="1400" dirty="0" err="1" smtClean="0"/>
              <a:t>Ecclissato</a:t>
            </a:r>
            <a:r>
              <a:rPr lang="fr-FR" sz="1400" dirty="0" smtClean="0"/>
              <a:t> </a:t>
            </a:r>
            <a:r>
              <a:rPr lang="fr-FR" sz="1400" dirty="0" err="1" smtClean="0"/>
              <a:t>Cda</a:t>
            </a:r>
            <a:r>
              <a:rPr lang="fr-FR" sz="1400" dirty="0" smtClean="0"/>
              <a:t> C, </a:t>
            </a:r>
            <a:r>
              <a:rPr lang="fr-FR" sz="1400" dirty="0" err="1" smtClean="0"/>
              <a:t>Bocchi</a:t>
            </a:r>
            <a:r>
              <a:rPr lang="fr-FR" sz="1400" dirty="0" smtClean="0"/>
              <a:t> de Oliveira MF, Amazonas RB.</a:t>
            </a:r>
            <a:r>
              <a:rPr lang="fr-FR" sz="1400" u="sng" dirty="0" smtClean="0">
                <a:hlinkClick r:id="rId2"/>
              </a:rPr>
              <a:t> Double-blind, randomized, double-dummy clinical trial comparing the efficacy of ketorolac trometamol and </a:t>
            </a:r>
            <a:r>
              <a:rPr lang="fr-FR" sz="1400" b="1" u="sng" dirty="0" smtClean="0">
                <a:hlinkClick r:id="rId2"/>
              </a:rPr>
              <a:t>naproxen for acute low back pain.</a:t>
            </a:r>
            <a:r>
              <a:rPr lang="fr-FR" sz="1400" b="1" u="sng" dirty="0" smtClean="0"/>
              <a:t> </a:t>
            </a:r>
            <a:r>
              <a:rPr lang="fr-FR" sz="1400" dirty="0" smtClean="0"/>
              <a:t>Drug Des </a:t>
            </a:r>
            <a:r>
              <a:rPr lang="fr-FR" sz="1400" dirty="0" err="1" smtClean="0"/>
              <a:t>Devel</a:t>
            </a:r>
            <a:r>
              <a:rPr lang="fr-FR" sz="1400" dirty="0" smtClean="0"/>
              <a:t> </a:t>
            </a:r>
            <a:r>
              <a:rPr lang="fr-FR" sz="1400" dirty="0" err="1" smtClean="0"/>
              <a:t>Ther</a:t>
            </a:r>
            <a:r>
              <a:rPr lang="fr-FR" sz="1400" dirty="0" smtClean="0"/>
              <a:t>. 2016 Jun 17;10:1987-93. </a:t>
            </a:r>
            <a:r>
              <a:rPr lang="fr-FR" sz="1400" dirty="0" err="1" smtClean="0"/>
              <a:t>doi</a:t>
            </a:r>
            <a:r>
              <a:rPr lang="fr-FR" sz="1400" dirty="0" smtClean="0"/>
              <a:t>: 10.2147/DDDT.S97756. </a:t>
            </a:r>
            <a:r>
              <a:rPr lang="fr-FR" sz="1400" dirty="0" err="1" smtClean="0"/>
              <a:t>eCollection</a:t>
            </a:r>
            <a:r>
              <a:rPr lang="fr-FR" sz="1400" dirty="0" smtClean="0"/>
              <a:t> 2016.PMID: 27382251 </a:t>
            </a:r>
          </a:p>
          <a:p>
            <a:r>
              <a:rPr lang="fr-FR" sz="1400" dirty="0" smtClean="0"/>
              <a:t>Friedman BW, </a:t>
            </a:r>
            <a:r>
              <a:rPr lang="fr-FR" sz="1400" dirty="0" err="1" smtClean="0"/>
              <a:t>Cisewski</a:t>
            </a:r>
            <a:r>
              <a:rPr lang="fr-FR" sz="1400" dirty="0" smtClean="0"/>
              <a:t> D, </a:t>
            </a:r>
            <a:r>
              <a:rPr lang="fr-FR" sz="1400" dirty="0" err="1" smtClean="0"/>
              <a:t>Irizarry</a:t>
            </a:r>
            <a:r>
              <a:rPr lang="fr-FR" sz="1400" dirty="0" smtClean="0"/>
              <a:t> E, </a:t>
            </a:r>
            <a:r>
              <a:rPr lang="fr-FR" sz="1400" dirty="0" err="1" smtClean="0"/>
              <a:t>Davitt</a:t>
            </a:r>
            <a:r>
              <a:rPr lang="fr-FR" sz="1400" dirty="0" smtClean="0"/>
              <a:t> M, </a:t>
            </a:r>
            <a:r>
              <a:rPr lang="fr-FR" sz="1400" dirty="0" err="1" smtClean="0"/>
              <a:t>Solorzano</a:t>
            </a:r>
            <a:r>
              <a:rPr lang="fr-FR" sz="1400" dirty="0" smtClean="0"/>
              <a:t> C, </a:t>
            </a:r>
            <a:r>
              <a:rPr lang="fr-FR" sz="1400" dirty="0" err="1" smtClean="0"/>
              <a:t>Nassery</a:t>
            </a:r>
            <a:r>
              <a:rPr lang="fr-FR" sz="1400" dirty="0" smtClean="0"/>
              <a:t> A, </a:t>
            </a:r>
            <a:r>
              <a:rPr lang="fr-FR" sz="1400" dirty="0" err="1" smtClean="0"/>
              <a:t>Pearlman</a:t>
            </a:r>
            <a:r>
              <a:rPr lang="fr-FR" sz="1400" dirty="0" smtClean="0"/>
              <a:t> S, White D, </a:t>
            </a:r>
            <a:r>
              <a:rPr lang="fr-FR" sz="1400" dirty="0" err="1" smtClean="0"/>
              <a:t>Gallagher</a:t>
            </a:r>
            <a:r>
              <a:rPr lang="fr-FR" sz="1400" dirty="0" smtClean="0"/>
              <a:t> E</a:t>
            </a:r>
            <a:r>
              <a:rPr lang="fr-FR" sz="1400" b="1" dirty="0" smtClean="0">
                <a:solidFill>
                  <a:srgbClr val="000000"/>
                </a:solidFill>
                <a:hlinkClick r:id="rId3"/>
              </a:rPr>
              <a:t>A Randomized, Double-Blind, Placebo-Controlled Trial of Naproxen With or Without Orphenadrine or Methocarbamol for Acute Low Back Pain.</a:t>
            </a:r>
            <a:r>
              <a:rPr lang="fr-FR" sz="1400" b="1" dirty="0" smtClean="0">
                <a:solidFill>
                  <a:srgbClr val="000000"/>
                </a:solidFill>
              </a:rPr>
              <a:t> </a:t>
            </a:r>
            <a:r>
              <a:rPr lang="fr-FR" sz="1400" dirty="0" smtClean="0"/>
              <a:t>Ann </a:t>
            </a:r>
            <a:r>
              <a:rPr lang="fr-FR" sz="1400" dirty="0" err="1" smtClean="0"/>
              <a:t>Emerg</a:t>
            </a:r>
            <a:r>
              <a:rPr lang="fr-FR" sz="1400" dirty="0" smtClean="0"/>
              <a:t> Med. 2018 Mar;71(3):348-356.e5. </a:t>
            </a:r>
            <a:r>
              <a:rPr lang="fr-FR" sz="1400" dirty="0" err="1" smtClean="0"/>
              <a:t>doi</a:t>
            </a:r>
            <a:r>
              <a:rPr lang="fr-FR" sz="1400" dirty="0" smtClean="0"/>
              <a:t>: 10.1016/j.annemergmed.2017.09.031. </a:t>
            </a:r>
            <a:r>
              <a:rPr lang="fr-FR" sz="1400" dirty="0" err="1" smtClean="0"/>
              <a:t>Epub</a:t>
            </a:r>
            <a:r>
              <a:rPr lang="fr-FR" sz="1400" dirty="0" smtClean="0"/>
              <a:t> 2017 </a:t>
            </a:r>
            <a:r>
              <a:rPr lang="fr-FR" sz="1400" dirty="0" err="1" smtClean="0"/>
              <a:t>Oct</a:t>
            </a:r>
            <a:r>
              <a:rPr lang="fr-FR" sz="1400" dirty="0" smtClean="0"/>
              <a:t> 28.PMID: 29089169</a:t>
            </a:r>
          </a:p>
          <a:p>
            <a:r>
              <a:rPr lang="fr-FR" sz="1400" dirty="0" smtClean="0"/>
              <a:t>Friedman BW, </a:t>
            </a:r>
            <a:r>
              <a:rPr lang="fr-FR" sz="1400" dirty="0" err="1" smtClean="0"/>
              <a:t>Irizarry</a:t>
            </a:r>
            <a:r>
              <a:rPr lang="fr-FR" sz="1400" dirty="0" smtClean="0"/>
              <a:t> E, </a:t>
            </a:r>
            <a:r>
              <a:rPr lang="fr-FR" sz="1400" dirty="0" err="1" smtClean="0"/>
              <a:t>Solorzano</a:t>
            </a:r>
            <a:r>
              <a:rPr lang="fr-FR" sz="1400" dirty="0" smtClean="0"/>
              <a:t> C, </a:t>
            </a:r>
            <a:r>
              <a:rPr lang="fr-FR" sz="1400" dirty="0" err="1" smtClean="0"/>
              <a:t>Khankel</a:t>
            </a:r>
            <a:r>
              <a:rPr lang="fr-FR" sz="1400" dirty="0" smtClean="0"/>
              <a:t> N, Zapata J, </a:t>
            </a:r>
            <a:r>
              <a:rPr lang="fr-FR" sz="1400" dirty="0" err="1" smtClean="0"/>
              <a:t>Zias</a:t>
            </a:r>
            <a:r>
              <a:rPr lang="fr-FR" sz="1400" dirty="0" smtClean="0"/>
              <a:t> E, </a:t>
            </a:r>
            <a:r>
              <a:rPr lang="fr-FR" sz="1400" dirty="0" err="1" smtClean="0"/>
              <a:t>Gallagher</a:t>
            </a:r>
            <a:r>
              <a:rPr lang="fr-FR" sz="1400" dirty="0" smtClean="0"/>
              <a:t> EJ, </a:t>
            </a:r>
            <a:r>
              <a:rPr lang="fr-FR" sz="1400" u="sng" dirty="0" smtClean="0">
                <a:hlinkClick r:id="rId4"/>
              </a:rPr>
              <a:t>Diazepam Is No Better Than Placebo When Added to </a:t>
            </a:r>
            <a:r>
              <a:rPr lang="fr-FR" sz="1400" b="1" u="sng" dirty="0" smtClean="0">
                <a:hlinkClick r:id="rId4"/>
              </a:rPr>
              <a:t>Naproxen for Acute Low Back Pain.</a:t>
            </a:r>
            <a:r>
              <a:rPr lang="fr-FR" sz="1400" b="1" u="sng" dirty="0" smtClean="0"/>
              <a:t> </a:t>
            </a:r>
            <a:r>
              <a:rPr lang="fr-FR" sz="1400" dirty="0" smtClean="0"/>
              <a:t>Ann </a:t>
            </a:r>
            <a:r>
              <a:rPr lang="fr-FR" sz="1400" dirty="0" err="1" smtClean="0"/>
              <a:t>Emerg</a:t>
            </a:r>
            <a:r>
              <a:rPr lang="fr-FR" sz="1400" dirty="0" smtClean="0"/>
              <a:t> Med. 2017 Aug;70(2):169-176.e1. </a:t>
            </a:r>
            <a:r>
              <a:rPr lang="fr-FR" sz="1400" dirty="0" err="1" smtClean="0"/>
              <a:t>doi</a:t>
            </a:r>
            <a:r>
              <a:rPr lang="fr-FR" sz="1400" dirty="0" smtClean="0"/>
              <a:t>: 10.1016/j.annemergmed.2016.10.002. </a:t>
            </a:r>
            <a:r>
              <a:rPr lang="fr-FR" sz="1400" dirty="0" err="1" smtClean="0"/>
              <a:t>Epub</a:t>
            </a:r>
            <a:r>
              <a:rPr lang="fr-FR" sz="1400" dirty="0" smtClean="0"/>
              <a:t> 2017 </a:t>
            </a:r>
            <a:r>
              <a:rPr lang="fr-FR" sz="1400" dirty="0" err="1" smtClean="0"/>
              <a:t>Feb</a:t>
            </a:r>
            <a:r>
              <a:rPr lang="fr-FR" sz="1400" dirty="0" smtClean="0"/>
              <a:t> 7.PMID: 28187918</a:t>
            </a:r>
          </a:p>
          <a:p>
            <a:r>
              <a:rPr lang="fr-FR" sz="1400" dirty="0" smtClean="0"/>
              <a:t>Friedman BW, </a:t>
            </a:r>
            <a:r>
              <a:rPr lang="fr-FR" sz="1400" dirty="0" err="1" smtClean="0"/>
              <a:t>Dym</a:t>
            </a:r>
            <a:r>
              <a:rPr lang="fr-FR" sz="1400" dirty="0" smtClean="0"/>
              <a:t> AA, </a:t>
            </a:r>
            <a:r>
              <a:rPr lang="fr-FR" sz="1400" dirty="0" err="1" smtClean="0"/>
              <a:t>Davitt</a:t>
            </a:r>
            <a:r>
              <a:rPr lang="fr-FR" sz="1400" dirty="0" smtClean="0"/>
              <a:t> M, Holden L, </a:t>
            </a:r>
            <a:r>
              <a:rPr lang="fr-FR" sz="1400" dirty="0" err="1" smtClean="0"/>
              <a:t>Solorzano</a:t>
            </a:r>
            <a:r>
              <a:rPr lang="fr-FR" sz="1400" dirty="0" smtClean="0"/>
              <a:t> C, Esses D, </a:t>
            </a:r>
            <a:r>
              <a:rPr lang="fr-FR" sz="1400" dirty="0" err="1" smtClean="0"/>
              <a:t>Bijur</a:t>
            </a:r>
            <a:r>
              <a:rPr lang="fr-FR" sz="1400" dirty="0" smtClean="0"/>
              <a:t> PE, </a:t>
            </a:r>
            <a:r>
              <a:rPr lang="fr-FR" sz="1400" dirty="0" err="1" smtClean="0"/>
              <a:t>Gallagher</a:t>
            </a:r>
            <a:r>
              <a:rPr lang="fr-FR" sz="1400" dirty="0" smtClean="0"/>
              <a:t> EJ.</a:t>
            </a:r>
            <a:r>
              <a:rPr lang="fr-FR" sz="1400" b="1" u="sng" dirty="0" smtClean="0">
                <a:hlinkClick r:id="rId5"/>
              </a:rPr>
              <a:t> Naproxen With Cyclobenzaprine, Oxycodone/Acetaminophen, or Placebo for Treating Acute Low Back Pain: A Randomized Clinical Trial.</a:t>
            </a:r>
            <a:r>
              <a:rPr lang="fr-FR" sz="1400" dirty="0" smtClean="0"/>
              <a:t> AMA. 2015 </a:t>
            </a:r>
            <a:r>
              <a:rPr lang="fr-FR" sz="1400" dirty="0" err="1" smtClean="0"/>
              <a:t>Oct</a:t>
            </a:r>
            <a:r>
              <a:rPr lang="fr-FR" sz="1400" dirty="0" smtClean="0"/>
              <a:t> 20;314(15):1572-80. </a:t>
            </a:r>
            <a:r>
              <a:rPr lang="fr-FR" sz="1400" dirty="0" err="1" smtClean="0"/>
              <a:t>doi</a:t>
            </a:r>
            <a:r>
              <a:rPr lang="fr-FR" sz="1400" dirty="0" smtClean="0"/>
              <a:t>: 10.1001/jama.2015.13043.PMID: 26501533</a:t>
            </a:r>
          </a:p>
          <a:p>
            <a:r>
              <a:rPr lang="fr-FR" sz="1400" b="1" dirty="0" smtClean="0">
                <a:solidFill>
                  <a:srgbClr val="000000"/>
                </a:solidFill>
              </a:rPr>
              <a:t>Guide pratique CLIP, </a:t>
            </a:r>
            <a:r>
              <a:rPr lang="fr-FR" sz="1400" b="1" dirty="0" smtClean="0">
                <a:solidFill>
                  <a:srgbClr val="000000"/>
                </a:solidFill>
                <a:hlinkClick r:id="rId6"/>
              </a:rPr>
              <a:t>http://www.oeq.org/DATA/NORME/25~v~clip_lombalgies-guide.pdf</a:t>
            </a:r>
            <a:endParaRPr lang="fr-FR" sz="1400" b="1" dirty="0" smtClean="0">
              <a:solidFill>
                <a:srgbClr val="000000"/>
              </a:solidFill>
            </a:endParaRPr>
          </a:p>
          <a:p>
            <a:r>
              <a:rPr lang="fr-FR" sz="1400" b="1" dirty="0" smtClean="0">
                <a:solidFill>
                  <a:srgbClr val="000000"/>
                </a:solidFill>
              </a:rPr>
              <a:t>Guideline for the </a:t>
            </a:r>
            <a:r>
              <a:rPr lang="fr-FR" sz="1400" b="1" dirty="0" err="1" smtClean="0">
                <a:solidFill>
                  <a:srgbClr val="000000"/>
                </a:solidFill>
              </a:rPr>
              <a:t>evidence-informed</a:t>
            </a:r>
            <a:r>
              <a:rPr lang="fr-FR" sz="1400" b="1" dirty="0" smtClean="0">
                <a:solidFill>
                  <a:srgbClr val="000000"/>
                </a:solidFill>
              </a:rPr>
              <a:t> </a:t>
            </a:r>
            <a:r>
              <a:rPr lang="fr-FR" sz="1400" b="1" dirty="0" err="1" smtClean="0">
                <a:solidFill>
                  <a:srgbClr val="000000"/>
                </a:solidFill>
              </a:rPr>
              <a:t>primary</a:t>
            </a:r>
            <a:r>
              <a:rPr lang="fr-FR" sz="1400" b="1" dirty="0" smtClean="0">
                <a:solidFill>
                  <a:srgbClr val="000000"/>
                </a:solidFill>
              </a:rPr>
              <a:t> care management of </a:t>
            </a:r>
            <a:r>
              <a:rPr lang="fr-FR" sz="1400" b="1" dirty="0" err="1" smtClean="0">
                <a:solidFill>
                  <a:srgbClr val="000000"/>
                </a:solidFill>
              </a:rPr>
              <a:t>low</a:t>
            </a:r>
            <a:r>
              <a:rPr lang="fr-FR" sz="1400" b="1" dirty="0" smtClean="0">
                <a:solidFill>
                  <a:srgbClr val="000000"/>
                </a:solidFill>
              </a:rPr>
              <a:t> back pain, </a:t>
            </a:r>
          </a:p>
          <a:p>
            <a:pPr>
              <a:buNone/>
            </a:pPr>
            <a:r>
              <a:rPr lang="fr-FR" sz="1400" b="1" dirty="0" smtClean="0">
                <a:solidFill>
                  <a:srgbClr val="000000"/>
                </a:solidFill>
              </a:rPr>
              <a:t>http://www.cfpc.ca/uploadedFiles/Directories/Committees_List/Low_Back_Pain_Guidelines_Oct19.pdf</a:t>
            </a:r>
          </a:p>
          <a:p>
            <a:endParaRPr lang="fr-FR" sz="1400" b="1" dirty="0" smtClean="0">
              <a:solidFill>
                <a:srgbClr val="000000"/>
              </a:solidFill>
            </a:endParaRPr>
          </a:p>
          <a:p>
            <a:endParaRPr lang="fr-FR" sz="1400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fr-CA" dirty="0"/>
              <a:t>Il y a trois sortes de lombalgies</a:t>
            </a:r>
          </a:p>
          <a:p>
            <a:pPr lvl="1">
              <a:spcAft>
                <a:spcPts val="1800"/>
              </a:spcAft>
            </a:pPr>
            <a:r>
              <a:rPr lang="fr-CA" dirty="0"/>
              <a:t>Lombalgie simple</a:t>
            </a:r>
          </a:p>
          <a:p>
            <a:pPr lvl="1">
              <a:spcAft>
                <a:spcPts val="1800"/>
              </a:spcAft>
            </a:pPr>
            <a:r>
              <a:rPr lang="fr-CA" dirty="0"/>
              <a:t>Lombalgie avec composante neurologique</a:t>
            </a:r>
          </a:p>
          <a:p>
            <a:pPr lvl="1">
              <a:spcAft>
                <a:spcPts val="1800"/>
              </a:spcAft>
            </a:pPr>
            <a:r>
              <a:rPr lang="fr-CA" dirty="0"/>
              <a:t>Lombalgie avec pathologie rachidienne grave suspectée </a:t>
            </a:r>
          </a:p>
          <a:p>
            <a:pPr>
              <a:spcAft>
                <a:spcPts val="1800"/>
              </a:spcAft>
            </a:pPr>
            <a:endParaRPr lang="fr-CA" dirty="0"/>
          </a:p>
          <a:p>
            <a:endParaRPr lang="fr-CA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3038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fr-CA" sz="3000" dirty="0"/>
              <a:t>Entre 49% et 90% de la population des pays développés vont subir au moins </a:t>
            </a:r>
            <a:r>
              <a:rPr lang="fr-CA" sz="3000" dirty="0" smtClean="0"/>
              <a:t>un </a:t>
            </a:r>
            <a:r>
              <a:rPr lang="fr-CA" sz="3000" dirty="0"/>
              <a:t>épisode de lombalgie dans leur vie</a:t>
            </a:r>
            <a:r>
              <a:rPr lang="en-US" sz="3000" dirty="0"/>
              <a:t> </a:t>
            </a:r>
          </a:p>
          <a:p>
            <a:pPr>
              <a:spcAft>
                <a:spcPts val="1800"/>
              </a:spcAft>
            </a:pPr>
            <a:r>
              <a:rPr lang="fr-CA" sz="3000" dirty="0"/>
              <a:t>Les lombalgies simples sont </a:t>
            </a:r>
            <a:r>
              <a:rPr lang="fr-CA" sz="3000" dirty="0" smtClean="0"/>
              <a:t>responsables de </a:t>
            </a:r>
            <a:r>
              <a:rPr lang="fr-CA" sz="3000" dirty="0"/>
              <a:t>90% des visites </a:t>
            </a:r>
            <a:r>
              <a:rPr lang="fr-CA" sz="3000" dirty="0" smtClean="0"/>
              <a:t>à </a:t>
            </a:r>
            <a:r>
              <a:rPr lang="fr-CA" sz="3000" dirty="0"/>
              <a:t>la clinique d’un médecin de famille avec une présentation de douleur </a:t>
            </a:r>
            <a:r>
              <a:rPr lang="fr-CA" sz="3000" dirty="0" smtClean="0"/>
              <a:t>au </a:t>
            </a:r>
            <a:r>
              <a:rPr lang="fr-CA" sz="3000" dirty="0"/>
              <a:t>bas </a:t>
            </a:r>
            <a:r>
              <a:rPr lang="fr-CA" sz="3000" dirty="0" smtClean="0"/>
              <a:t>du </a:t>
            </a:r>
            <a:r>
              <a:rPr lang="fr-CA" sz="3000" dirty="0"/>
              <a:t>dos</a:t>
            </a:r>
          </a:p>
          <a:p>
            <a:pPr>
              <a:spcAft>
                <a:spcPts val="1800"/>
              </a:spcAft>
            </a:pPr>
            <a:r>
              <a:rPr lang="fr-CA" sz="3000" dirty="0"/>
              <a:t>En 2010, aux Etats-Unis, les lombalgies étaient la cause de 2.3% des visites </a:t>
            </a:r>
            <a:r>
              <a:rPr lang="fr-CA" sz="3000" dirty="0" smtClean="0"/>
              <a:t>annuelles </a:t>
            </a:r>
            <a:r>
              <a:rPr lang="fr-CA" sz="3000" dirty="0"/>
              <a:t>à</a:t>
            </a:r>
            <a:r>
              <a:rPr lang="fr-CA" sz="3000" dirty="0" smtClean="0"/>
              <a:t> </a:t>
            </a:r>
            <a:r>
              <a:rPr lang="fr-CA" sz="3000" dirty="0"/>
              <a:t>l’urgence avec 2.63 </a:t>
            </a:r>
            <a:r>
              <a:rPr lang="fr-CA" sz="3000" dirty="0" smtClean="0"/>
              <a:t>millions </a:t>
            </a:r>
            <a:r>
              <a:rPr lang="fr-CA" sz="3000" dirty="0"/>
              <a:t>de visites </a:t>
            </a:r>
          </a:p>
          <a:p>
            <a:pPr>
              <a:spcAft>
                <a:spcPts val="1800"/>
              </a:spcAft>
            </a:pPr>
            <a:endParaRPr lang="fr-CA" sz="3600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52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fr-CA" dirty="0"/>
              <a:t>Le plus souvent, </a:t>
            </a:r>
            <a:r>
              <a:rPr lang="fr-CA" dirty="0" smtClean="0"/>
              <a:t>ça </a:t>
            </a:r>
            <a:r>
              <a:rPr lang="fr-CA" dirty="0"/>
              <a:t>affectera les hommes de la classe ouvrière entre l’âge de 25 </a:t>
            </a:r>
            <a:r>
              <a:rPr lang="fr-CA" dirty="0" smtClean="0"/>
              <a:t>à 64 </a:t>
            </a:r>
            <a:r>
              <a:rPr lang="fr-CA" dirty="0"/>
              <a:t>ans</a:t>
            </a:r>
          </a:p>
          <a:p>
            <a:pPr>
              <a:spcAft>
                <a:spcPts val="1800"/>
              </a:spcAft>
            </a:pPr>
            <a:r>
              <a:rPr lang="fr-CA" dirty="0"/>
              <a:t>Habituellement, les lombalgies sont auto </a:t>
            </a:r>
            <a:r>
              <a:rPr lang="fr-CA" dirty="0" smtClean="0"/>
              <a:t>résolutives dans un délai de2 </a:t>
            </a:r>
            <a:r>
              <a:rPr lang="fr-CA" dirty="0"/>
              <a:t>semaines, mais des symptômes peuvent persister jusqu'à deux mois.</a:t>
            </a:r>
            <a:r>
              <a:rPr lang="en-US" dirty="0"/>
              <a:t> </a:t>
            </a:r>
            <a:endParaRPr lang="fr-CA" dirty="0"/>
          </a:p>
          <a:p>
            <a:pPr>
              <a:spcAft>
                <a:spcPts val="1800"/>
              </a:spcAft>
            </a:pPr>
            <a:r>
              <a:rPr lang="fr-CA" dirty="0"/>
              <a:t>En général, les lombalgies sont traitées sur une période à</a:t>
            </a:r>
            <a:r>
              <a:rPr lang="fr-CA" dirty="0" smtClean="0"/>
              <a:t> </a:t>
            </a:r>
            <a:r>
              <a:rPr lang="fr-CA" dirty="0"/>
              <a:t>court terme avec des AINS, de </a:t>
            </a:r>
            <a:r>
              <a:rPr lang="fr-CA" dirty="0" smtClean="0"/>
              <a:t>l’acétaminophène</a:t>
            </a:r>
            <a:r>
              <a:rPr lang="fr-CA" dirty="0"/>
              <a:t>, des relaxants musculaires, des opioïdes, des benzodiazépines ou même une combinaison de ces classes. </a:t>
            </a:r>
            <a:r>
              <a:rPr lang="en-US" dirty="0"/>
              <a:t> </a:t>
            </a:r>
          </a:p>
          <a:p>
            <a:pPr>
              <a:spcAft>
                <a:spcPts val="1800"/>
              </a:spcAft>
              <a:buNone/>
            </a:pPr>
            <a:endParaRPr lang="en-US" dirty="0"/>
          </a:p>
          <a:p>
            <a:pPr>
              <a:spcAft>
                <a:spcPts val="1800"/>
              </a:spcAft>
            </a:pPr>
            <a:endParaRPr lang="fr-CA" dirty="0"/>
          </a:p>
          <a:p>
            <a:endParaRPr lang="fr-CA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Dans notre pratique, on prescrit souvent le naproxen en combinaison avec un autre médicament </a:t>
            </a:r>
          </a:p>
          <a:p>
            <a:pPr lvl="1"/>
            <a:r>
              <a:rPr lang="fr-CA" dirty="0"/>
              <a:t>cyclobenzaprine</a:t>
            </a:r>
          </a:p>
          <a:p>
            <a:pPr lvl="1"/>
            <a:r>
              <a:rPr lang="fr-CA" dirty="0"/>
              <a:t>benzodiazépine</a:t>
            </a:r>
          </a:p>
          <a:p>
            <a:pPr lvl="1"/>
            <a:r>
              <a:rPr lang="fr-CA" dirty="0"/>
              <a:t>autres…</a:t>
            </a:r>
          </a:p>
          <a:p>
            <a:pPr>
              <a:spcAft>
                <a:spcPts val="1800"/>
              </a:spcAft>
            </a:pPr>
            <a:r>
              <a:rPr lang="fr-CA" dirty="0"/>
              <a:t>On voulait voir si le naproxen seul était aussi efficace que la combinaison avec un autre médicament</a:t>
            </a:r>
          </a:p>
          <a:p>
            <a:pPr>
              <a:spcAft>
                <a:spcPts val="1800"/>
              </a:spcAft>
            </a:pPr>
            <a:endParaRPr lang="fr-CA" dirty="0"/>
          </a:p>
          <a:p>
            <a:endParaRPr lang="fr-CA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dirty="0" smtClean="0"/>
              <a:t>Devrions-nous </a:t>
            </a:r>
            <a:r>
              <a:rPr lang="fr-CA" dirty="0"/>
              <a:t>traiter </a:t>
            </a:r>
          </a:p>
          <a:p>
            <a:pPr algn="ctr">
              <a:buNone/>
            </a:pPr>
            <a:r>
              <a:rPr lang="fr-CA" dirty="0"/>
              <a:t>les adultes avec lombalgie </a:t>
            </a:r>
            <a:r>
              <a:rPr lang="fr-CA" dirty="0" smtClean="0"/>
              <a:t>aigu</a:t>
            </a:r>
            <a:r>
              <a:rPr lang="en-CA" dirty="0" smtClean="0"/>
              <a:t>ë</a:t>
            </a:r>
            <a:endParaRPr lang="en-CA" dirty="0"/>
          </a:p>
          <a:p>
            <a:pPr algn="ctr">
              <a:buNone/>
            </a:pPr>
            <a:r>
              <a:rPr lang="fr-CA" dirty="0" smtClean="0"/>
              <a:t>avec </a:t>
            </a:r>
            <a:r>
              <a:rPr lang="fr-CA" dirty="0"/>
              <a:t>le naproxen seul ou </a:t>
            </a:r>
          </a:p>
          <a:p>
            <a:pPr algn="ctr">
              <a:buNone/>
            </a:pPr>
            <a:r>
              <a:rPr lang="fr-CA" dirty="0"/>
              <a:t>en combinaison avec d’autres médicaments </a:t>
            </a:r>
          </a:p>
          <a:p>
            <a:pPr algn="ctr">
              <a:buNone/>
            </a:pPr>
            <a:r>
              <a:rPr lang="fr-CA" dirty="0"/>
              <a:t>pour la diminution de la douleur?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89A1-641E-9744-BE72-29783C5FDAB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u="sng" dirty="0"/>
              <a:t>Méthodologie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870947" y="6492875"/>
            <a:ext cx="2133600" cy="365125"/>
          </a:xfrm>
        </p:spPr>
        <p:txBody>
          <a:bodyPr/>
          <a:lstStyle/>
          <a:p>
            <a:fld id="{3A9289A1-641E-9744-BE72-29783C5FDAB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00808" y="4374694"/>
            <a:ext cx="1693188" cy="564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 articles au total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4547" y="1600200"/>
            <a:ext cx="2335972" cy="1410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Critères d’inclusions :</a:t>
            </a:r>
          </a:p>
          <a:p>
            <a:pPr algn="ctr"/>
            <a:r>
              <a:rPr lang="fr-CA" dirty="0" smtClean="0"/>
              <a:t>Langues : Fr/Ang</a:t>
            </a:r>
          </a:p>
          <a:p>
            <a:pPr algn="ctr"/>
            <a:r>
              <a:rPr lang="fr-CA" dirty="0" smtClean="0"/>
              <a:t>Démographie : Adultes, 18-70 ans </a:t>
            </a:r>
          </a:p>
          <a:p>
            <a:pPr algn="ctr"/>
            <a:r>
              <a:rPr lang="fr-CA" dirty="0" smtClean="0"/>
              <a:t>Temporel : 5 ans </a:t>
            </a:r>
            <a:endParaRPr lang="fr-CA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553200" y="4939171"/>
            <a:ext cx="1787319" cy="11869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Total de 4 articles </a:t>
            </a:r>
            <a:r>
              <a:rPr lang="fr-CA" dirty="0" smtClean="0"/>
              <a:t>retenus</a:t>
            </a:r>
            <a:r>
              <a:rPr lang="fr-CA" dirty="0"/>
              <a:t>:</a:t>
            </a:r>
          </a:p>
          <a:p>
            <a:pPr algn="ctr"/>
            <a:r>
              <a:rPr lang="fr-CA" dirty="0"/>
              <a:t>ECR</a:t>
            </a:r>
          </a:p>
        </p:txBody>
      </p:sp>
      <p:sp>
        <p:nvSpPr>
          <p:cNvPr id="12" name="Flèche vers la droite 11"/>
          <p:cNvSpPr/>
          <p:nvPr/>
        </p:nvSpPr>
        <p:spPr>
          <a:xfrm>
            <a:off x="5769382" y="5362529"/>
            <a:ext cx="564396" cy="53311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19855</TotalTime>
  <Words>2548</Words>
  <Application>Microsoft Office PowerPoint</Application>
  <PresentationFormat>Affichage à l'écran (4:3)</PresentationFormat>
  <Paragraphs>515</Paragraphs>
  <Slides>33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Verdana</vt:lpstr>
      <vt:lpstr>Thème Office</vt:lpstr>
      <vt:lpstr>Le naproxen seul pour traiter les lombalgies?</vt:lpstr>
      <vt:lpstr>Conflit d’intérêts</vt:lpstr>
      <vt:lpstr>Plan de présentation</vt:lpstr>
      <vt:lpstr>Introduction</vt:lpstr>
      <vt:lpstr>Introduction</vt:lpstr>
      <vt:lpstr>Introduction</vt:lpstr>
      <vt:lpstr>Introduction</vt:lpstr>
      <vt:lpstr>PICO</vt:lpstr>
      <vt:lpstr>Méthodologie</vt:lpstr>
      <vt:lpstr>Articles analysés</vt:lpstr>
      <vt:lpstr>Articles analysés</vt:lpstr>
      <vt:lpstr>Articles analysés</vt:lpstr>
      <vt:lpstr>Articles analysés Naproxen with cyclobenzaprine, oxycodone/acetaminophene, or placebo for treating acute low back pain Friedman, 2015</vt:lpstr>
      <vt:lpstr>Articles analysés</vt:lpstr>
      <vt:lpstr>Articles analysés</vt:lpstr>
      <vt:lpstr>Articles analysés</vt:lpstr>
      <vt:lpstr>Articles analysés A randomized double-blind placebo-controlled trial of Naproxen with or without orphenadrine or methocarbamol for acute low back pain Friedman, 2017 </vt:lpstr>
      <vt:lpstr>Articles analysés</vt:lpstr>
      <vt:lpstr>Articles analysés</vt:lpstr>
      <vt:lpstr>Articles analysés</vt:lpstr>
      <vt:lpstr>Articles analysés</vt:lpstr>
      <vt:lpstr>Articles analysés</vt:lpstr>
      <vt:lpstr>Articles analysés</vt:lpstr>
      <vt:lpstr>Articles analysés  </vt:lpstr>
      <vt:lpstr>Articles analysés</vt:lpstr>
      <vt:lpstr>Articles analysés</vt:lpstr>
      <vt:lpstr>Articles analysés</vt:lpstr>
      <vt:lpstr>Articles analysés</vt:lpstr>
      <vt:lpstr>Articles analysés</vt:lpstr>
      <vt:lpstr>Discussion</vt:lpstr>
      <vt:lpstr>Discussion</vt:lpstr>
      <vt:lpstr>Conclusion</vt:lpstr>
      <vt:lpstr>Bibliographie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Devrons nous traiter les lombalgies aigues avec la naproxen, le ketorolac trometamol, ou une combinaison de naproxen avec diazepam/oxycodone-acetaminophene/cyclobenzaprine/orphenadrine/methocarbamol</dc:title>
  <dc:creator>Elie Younanian</dc:creator>
  <cp:lastModifiedBy>Bouchard Catherine</cp:lastModifiedBy>
  <cp:revision>180</cp:revision>
  <dcterms:created xsi:type="dcterms:W3CDTF">2018-05-29T02:58:49Z</dcterms:created>
  <dcterms:modified xsi:type="dcterms:W3CDTF">2018-05-29T12:51:06Z</dcterms:modified>
</cp:coreProperties>
</file>