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4" r:id="rId1"/>
  </p:sldMasterIdLst>
  <p:notesMasterIdLst>
    <p:notesMasterId r:id="rId21"/>
  </p:notesMasterIdLst>
  <p:sldIdLst>
    <p:sldId id="259" r:id="rId2"/>
    <p:sldId id="301" r:id="rId3"/>
    <p:sldId id="299" r:id="rId4"/>
    <p:sldId id="262" r:id="rId5"/>
    <p:sldId id="286" r:id="rId6"/>
    <p:sldId id="295" r:id="rId7"/>
    <p:sldId id="297" r:id="rId8"/>
    <p:sldId id="298" r:id="rId9"/>
    <p:sldId id="305" r:id="rId10"/>
    <p:sldId id="306" r:id="rId11"/>
    <p:sldId id="303" r:id="rId12"/>
    <p:sldId id="307" r:id="rId13"/>
    <p:sldId id="257" r:id="rId14"/>
    <p:sldId id="309" r:id="rId15"/>
    <p:sldId id="272" r:id="rId16"/>
    <p:sldId id="308" r:id="rId17"/>
    <p:sldId id="310" r:id="rId18"/>
    <p:sldId id="300" r:id="rId19"/>
    <p:sldId id="31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7"/>
  </p:normalViewPr>
  <p:slideViewPr>
    <p:cSldViewPr snapToGrid="0" snapToObjects="1">
      <p:cViewPr varScale="1">
        <p:scale>
          <a:sx n="87" d="100"/>
          <a:sy n="87" d="100"/>
        </p:scale>
        <p:origin x="2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3F898-8C68-4D4D-9D40-65A85836C3C7}" type="datetimeFigureOut">
              <a:rPr lang="en-US" smtClean="0"/>
              <a:pPr/>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CDAB8-5540-2A41-9D3B-01780E5FE02E}" type="slidenum">
              <a:rPr lang="en-US" smtClean="0"/>
              <a:pPr/>
              <a:t>‹N°›</a:t>
            </a:fld>
            <a:endParaRPr lang="en-US"/>
          </a:p>
        </p:txBody>
      </p:sp>
    </p:spTree>
    <p:extLst>
      <p:ext uri="{BB962C8B-B14F-4D97-AF65-F5344CB8AC3E}">
        <p14:creationId xmlns:p14="http://schemas.microsoft.com/office/powerpoint/2010/main" val="117949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CDAB8-5540-2A41-9D3B-01780E5FE02E}" type="slidenum">
              <a:rPr lang="en-US" smtClean="0"/>
              <a:pPr/>
              <a:t>3</a:t>
            </a:fld>
            <a:endParaRPr lang="en-US"/>
          </a:p>
        </p:txBody>
      </p:sp>
    </p:spTree>
    <p:extLst>
      <p:ext uri="{BB962C8B-B14F-4D97-AF65-F5344CB8AC3E}">
        <p14:creationId xmlns:p14="http://schemas.microsoft.com/office/powerpoint/2010/main" val="121402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CDAB8-5540-2A41-9D3B-01780E5FE02E}" type="slidenum">
              <a:rPr lang="en-US" smtClean="0"/>
              <a:pPr/>
              <a:t>5</a:t>
            </a:fld>
            <a:endParaRPr lang="en-US"/>
          </a:p>
        </p:txBody>
      </p:sp>
    </p:spTree>
    <p:extLst>
      <p:ext uri="{BB962C8B-B14F-4D97-AF65-F5344CB8AC3E}">
        <p14:creationId xmlns:p14="http://schemas.microsoft.com/office/powerpoint/2010/main" val="153724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CDAB8-5540-2A41-9D3B-01780E5FE02E}" type="slidenum">
              <a:rPr lang="en-US" smtClean="0"/>
              <a:pPr/>
              <a:t>13</a:t>
            </a:fld>
            <a:endParaRPr lang="en-US"/>
          </a:p>
        </p:txBody>
      </p:sp>
    </p:spTree>
    <p:extLst>
      <p:ext uri="{BB962C8B-B14F-4D97-AF65-F5344CB8AC3E}">
        <p14:creationId xmlns:p14="http://schemas.microsoft.com/office/powerpoint/2010/main" val="170789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CF341D-A17C-2C47-A74D-FC9E00F87B4E}"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401F3-42B0-504E-A13D-E577172F7E82}" type="slidenum">
              <a:rPr lang="en-US" smtClean="0"/>
              <a:pPr/>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CF341D-A17C-2C47-A74D-FC9E00F87B4E}"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401F3-42B0-504E-A13D-E577172F7E82}"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CF341D-A17C-2C47-A74D-FC9E00F87B4E}"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401F3-42B0-504E-A13D-E577172F7E82}"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CF341D-A17C-2C47-A74D-FC9E00F87B4E}"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401F3-42B0-504E-A13D-E577172F7E82}"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CF341D-A17C-2C47-A74D-FC9E00F87B4E}" type="datetimeFigureOut">
              <a:rPr lang="en-US" smtClean="0"/>
              <a:pPr/>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401F3-42B0-504E-A13D-E577172F7E82}" type="slidenum">
              <a:rPr lang="en-US" smtClean="0"/>
              <a:pPr/>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CF341D-A17C-2C47-A74D-FC9E00F87B4E}" type="datetimeFigureOut">
              <a:rPr lang="en-US" smtClean="0"/>
              <a:pPr/>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401F3-42B0-504E-A13D-E577172F7E82}"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CF341D-A17C-2C47-A74D-FC9E00F87B4E}" type="datetimeFigureOut">
              <a:rPr lang="en-US" smtClean="0"/>
              <a:pPr/>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401F3-42B0-504E-A13D-E577172F7E82}"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CF341D-A17C-2C47-A74D-FC9E00F87B4E}" type="datetimeFigureOut">
              <a:rPr lang="en-US" smtClean="0"/>
              <a:pPr/>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401F3-42B0-504E-A13D-E577172F7E82}"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ACF341D-A17C-2C47-A74D-FC9E00F87B4E}" type="datetimeFigureOut">
              <a:rPr lang="en-US" smtClean="0"/>
              <a:pPr/>
              <a:t>5/31/2017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03401F3-42B0-504E-A13D-E577172F7E82}"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ACF341D-A17C-2C47-A74D-FC9E00F87B4E}" type="datetimeFigureOut">
              <a:rPr lang="en-US" smtClean="0"/>
              <a:pPr/>
              <a:t>5/31/2017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3401F3-42B0-504E-A13D-E577172F7E82}"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F341D-A17C-2C47-A74D-FC9E00F87B4E}" type="datetimeFigureOut">
              <a:rPr lang="en-US" smtClean="0"/>
              <a:pPr/>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401F3-42B0-504E-A13D-E577172F7E82}"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ACF341D-A17C-2C47-A74D-FC9E00F87B4E}" type="datetimeFigureOut">
              <a:rPr lang="en-US" smtClean="0"/>
              <a:pPr/>
              <a:t>5/31/2017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03401F3-42B0-504E-A13D-E577172F7E82}" type="slidenum">
              <a:rPr lang="en-US" smtClean="0"/>
              <a:pPr/>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8861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286603"/>
            <a:ext cx="11512062" cy="1450757"/>
          </a:xfrm>
        </p:spPr>
        <p:txBody>
          <a:bodyPr>
            <a:noAutofit/>
          </a:bodyPr>
          <a:lstStyle/>
          <a:p>
            <a:pPr algn="ctr"/>
            <a:r>
              <a:rPr lang="en-US" sz="4300" b="1" dirty="0" smtClean="0">
                <a:ea typeface="Helvetica Neue" charset="0"/>
                <a:cs typeface="Helvetica Neue" charset="0"/>
              </a:rPr>
              <a:t>  Dépistage </a:t>
            </a:r>
            <a:r>
              <a:rPr lang="en-US" sz="4300" b="1" dirty="0">
                <a:ea typeface="Helvetica Neue" charset="0"/>
                <a:cs typeface="Helvetica Neue" charset="0"/>
              </a:rPr>
              <a:t>de </a:t>
            </a:r>
            <a:r>
              <a:rPr lang="en-US" sz="4300" b="1" dirty="0" err="1" smtClean="0">
                <a:ea typeface="Helvetica Neue" charset="0"/>
                <a:cs typeface="Helvetica Neue" charset="0"/>
              </a:rPr>
              <a:t>l’Anévrisme</a:t>
            </a:r>
            <a:r>
              <a:rPr lang="en-US" sz="4300" b="1" dirty="0" smtClean="0">
                <a:ea typeface="Helvetica Neue" charset="0"/>
                <a:cs typeface="Helvetica Neue" charset="0"/>
              </a:rPr>
              <a:t> </a:t>
            </a:r>
            <a:r>
              <a:rPr lang="en-US" sz="4300" b="1" dirty="0">
                <a:ea typeface="Helvetica Neue" charset="0"/>
                <a:cs typeface="Helvetica Neue" charset="0"/>
              </a:rPr>
              <a:t>de </a:t>
            </a:r>
            <a:r>
              <a:rPr lang="en-US" sz="4300" b="1" dirty="0" err="1" smtClean="0">
                <a:ea typeface="Helvetica Neue" charset="0"/>
                <a:cs typeface="Helvetica Neue" charset="0"/>
              </a:rPr>
              <a:t>l’Aorte</a:t>
            </a:r>
            <a:r>
              <a:rPr lang="en-US" sz="4300" b="1" dirty="0" smtClean="0">
                <a:ea typeface="Helvetica Neue" charset="0"/>
                <a:cs typeface="Helvetica Neue" charset="0"/>
              </a:rPr>
              <a:t> </a:t>
            </a:r>
            <a:r>
              <a:rPr lang="en-US" sz="4300" b="1" dirty="0" err="1">
                <a:ea typeface="Helvetica Neue" charset="0"/>
                <a:cs typeface="Helvetica Neue" charset="0"/>
              </a:rPr>
              <a:t>A</a:t>
            </a:r>
            <a:r>
              <a:rPr lang="en-US" sz="4300" b="1" dirty="0" err="1" smtClean="0">
                <a:ea typeface="Helvetica Neue" charset="0"/>
                <a:cs typeface="Helvetica Neue" charset="0"/>
              </a:rPr>
              <a:t>bdominale</a:t>
            </a:r>
            <a:r>
              <a:rPr lang="en-US" sz="4300" b="1" dirty="0" smtClean="0">
                <a:ea typeface="Helvetica Neue" charset="0"/>
                <a:cs typeface="Helvetica Neue" charset="0"/>
              </a:rPr>
              <a:t> </a:t>
            </a:r>
            <a:endParaRPr lang="en-US" sz="4300" b="1" dirty="0">
              <a:ea typeface="Helvetica Neue" charset="0"/>
              <a:cs typeface="Helvetica Neue" charset="0"/>
            </a:endParaRPr>
          </a:p>
        </p:txBody>
      </p:sp>
      <p:sp>
        <p:nvSpPr>
          <p:cNvPr id="3" name="Content Placeholder 2"/>
          <p:cNvSpPr>
            <a:spLocks noGrp="1"/>
          </p:cNvSpPr>
          <p:nvPr>
            <p:ph idx="1"/>
          </p:nvPr>
        </p:nvSpPr>
        <p:spPr/>
        <p:txBody>
          <a:bodyPr/>
          <a:lstStyle/>
          <a:p>
            <a:endParaRPr lang="en-US" dirty="0"/>
          </a:p>
          <a:p>
            <a:pPr marL="0" indent="0">
              <a:lnSpc>
                <a:spcPct val="100000"/>
              </a:lnSpc>
              <a:spcBef>
                <a:spcPts val="0"/>
              </a:spcBef>
              <a:spcAft>
                <a:spcPts val="0"/>
              </a:spcAft>
            </a:pPr>
            <a:r>
              <a:rPr lang="en-US" dirty="0"/>
              <a:t>                                                 </a:t>
            </a:r>
          </a:p>
          <a:p>
            <a:pPr marL="0" indent="0">
              <a:lnSpc>
                <a:spcPct val="100000"/>
              </a:lnSpc>
              <a:spcBef>
                <a:spcPts val="0"/>
              </a:spcBef>
              <a:spcAft>
                <a:spcPts val="0"/>
              </a:spcAft>
            </a:pPr>
            <a:r>
              <a:rPr lang="en-US" b="1" dirty="0"/>
              <a:t>                                                 </a:t>
            </a:r>
            <a:r>
              <a:rPr lang="en-US" sz="2400" b="1" dirty="0" err="1"/>
              <a:t>Journée</a:t>
            </a:r>
            <a:r>
              <a:rPr lang="en-US" sz="2400" b="1" dirty="0"/>
              <a:t> </a:t>
            </a:r>
            <a:r>
              <a:rPr lang="en-US" sz="2400" b="1" dirty="0" err="1"/>
              <a:t>d’érudition</a:t>
            </a:r>
            <a:r>
              <a:rPr lang="en-US" sz="2400" b="1" dirty="0"/>
              <a:t> </a:t>
            </a:r>
            <a:r>
              <a:rPr lang="en-US" sz="2400" b="1" dirty="0" smtClean="0"/>
              <a:t>2017</a:t>
            </a:r>
            <a:endParaRPr lang="en-US" sz="2400" b="1" dirty="0"/>
          </a:p>
          <a:p>
            <a:pPr marL="0" indent="0">
              <a:lnSpc>
                <a:spcPct val="100000"/>
              </a:lnSpc>
              <a:spcBef>
                <a:spcPts val="0"/>
              </a:spcBef>
              <a:spcAft>
                <a:spcPts val="0"/>
              </a:spcAft>
            </a:pPr>
            <a:r>
              <a:rPr lang="en-US" sz="2400" b="1" dirty="0"/>
              <a:t>                  </a:t>
            </a:r>
            <a:r>
              <a:rPr lang="en-US" sz="2400" b="1" dirty="0" err="1"/>
              <a:t>Programme</a:t>
            </a:r>
            <a:r>
              <a:rPr lang="en-US" sz="2400" b="1" dirty="0"/>
              <a:t> de </a:t>
            </a:r>
            <a:r>
              <a:rPr lang="en-US" sz="2400" b="1" dirty="0" err="1"/>
              <a:t>résidence</a:t>
            </a:r>
            <a:r>
              <a:rPr lang="en-US" sz="2400" b="1" dirty="0"/>
              <a:t> en </a:t>
            </a:r>
            <a:r>
              <a:rPr lang="en-US" sz="2400" b="1" dirty="0" err="1"/>
              <a:t>M</a:t>
            </a:r>
            <a:r>
              <a:rPr lang="en-US" sz="2400" b="1" dirty="0" err="1" smtClean="0"/>
              <a:t>édecine</a:t>
            </a:r>
            <a:r>
              <a:rPr lang="en-US" sz="2400" b="1" dirty="0" smtClean="0"/>
              <a:t> </a:t>
            </a:r>
            <a:r>
              <a:rPr lang="en-US" sz="2400" b="1" dirty="0" err="1"/>
              <a:t>F</a:t>
            </a:r>
            <a:r>
              <a:rPr lang="en-US" sz="2400" b="1" dirty="0" err="1" smtClean="0"/>
              <a:t>amiliale</a:t>
            </a:r>
            <a:r>
              <a:rPr lang="en-US" sz="2400" b="1" dirty="0" smtClean="0"/>
              <a:t> </a:t>
            </a:r>
            <a:endParaRPr lang="en-US" sz="2400" b="1" dirty="0"/>
          </a:p>
          <a:p>
            <a:pPr marL="0" indent="0">
              <a:lnSpc>
                <a:spcPct val="100000"/>
              </a:lnSpc>
              <a:spcBef>
                <a:spcPts val="0"/>
              </a:spcBef>
              <a:spcAft>
                <a:spcPts val="0"/>
              </a:spcAft>
            </a:pPr>
            <a:r>
              <a:rPr lang="en-US" sz="2400" b="1" dirty="0"/>
              <a:t>                                     </a:t>
            </a:r>
            <a:r>
              <a:rPr lang="en-US" sz="2400" b="1" dirty="0" smtClean="0"/>
              <a:t>     </a:t>
            </a:r>
            <a:r>
              <a:rPr lang="en-US" sz="2400" b="1" dirty="0" err="1" smtClean="0"/>
              <a:t>Université</a:t>
            </a:r>
            <a:r>
              <a:rPr lang="en-US" sz="2400" b="1" dirty="0" smtClean="0"/>
              <a:t> </a:t>
            </a:r>
            <a:r>
              <a:rPr lang="en-US" sz="2400" b="1" dirty="0"/>
              <a:t>de Montréal </a:t>
            </a:r>
          </a:p>
          <a:p>
            <a:pPr marL="0" indent="0">
              <a:lnSpc>
                <a:spcPct val="100000"/>
              </a:lnSpc>
              <a:spcBef>
                <a:spcPts val="0"/>
              </a:spcBef>
              <a:spcAft>
                <a:spcPts val="0"/>
              </a:spcAft>
            </a:pPr>
            <a:endParaRPr lang="en-US" sz="2400" b="1" dirty="0"/>
          </a:p>
          <a:p>
            <a:pPr marL="0" indent="0">
              <a:lnSpc>
                <a:spcPct val="100000"/>
              </a:lnSpc>
              <a:spcBef>
                <a:spcPts val="0"/>
              </a:spcBef>
              <a:spcAft>
                <a:spcPts val="0"/>
              </a:spcAft>
            </a:pPr>
            <a:r>
              <a:rPr lang="en-US" sz="2400" b="1" dirty="0"/>
              <a:t>                                                   Yanara Hernandez </a:t>
            </a:r>
          </a:p>
          <a:p>
            <a:pPr marL="0" indent="0">
              <a:lnSpc>
                <a:spcPct val="100000"/>
              </a:lnSpc>
              <a:spcBef>
                <a:spcPts val="0"/>
              </a:spcBef>
              <a:spcAft>
                <a:spcPts val="0"/>
              </a:spcAft>
            </a:pPr>
            <a:r>
              <a:rPr lang="en-US" sz="2400" b="1" dirty="0"/>
              <a:t>                                               UMF </a:t>
            </a:r>
            <a:r>
              <a:rPr lang="en-US" sz="2400" b="1" dirty="0" err="1"/>
              <a:t>Baie</a:t>
            </a:r>
            <a:r>
              <a:rPr lang="en-US" sz="2400" b="1" dirty="0"/>
              <a:t>-des-</a:t>
            </a:r>
            <a:r>
              <a:rPr lang="en-US" sz="2400" b="1" dirty="0" err="1"/>
              <a:t>Chaleurs</a:t>
            </a:r>
            <a:r>
              <a:rPr lang="en-US" sz="2400" b="1" dirty="0"/>
              <a:t> </a:t>
            </a:r>
          </a:p>
          <a:p>
            <a:pPr marL="0" indent="0">
              <a:lnSpc>
                <a:spcPct val="100000"/>
              </a:lnSpc>
              <a:spcBef>
                <a:spcPts val="0"/>
              </a:spcBef>
              <a:spcAft>
                <a:spcPts val="0"/>
              </a:spcAft>
            </a:pPr>
            <a:r>
              <a:rPr lang="en-US" sz="2400" b="1" dirty="0"/>
              <a:t>                                                             Maria</a:t>
            </a:r>
          </a:p>
          <a:p>
            <a:pPr marL="0" indent="0">
              <a:lnSpc>
                <a:spcPct val="100000"/>
              </a:lnSpc>
              <a:spcBef>
                <a:spcPts val="0"/>
              </a:spcBef>
              <a:spcAft>
                <a:spcPts val="0"/>
              </a:spcAft>
            </a:pPr>
            <a:r>
              <a:rPr lang="en-US" sz="2400" b="1" dirty="0"/>
              <a:t>           </a:t>
            </a:r>
          </a:p>
          <a:p>
            <a:pPr marL="0" indent="0">
              <a:lnSpc>
                <a:spcPct val="100000"/>
              </a:lnSpc>
              <a:spcBef>
                <a:spcPts val="0"/>
              </a:spcBef>
              <a:spcAft>
                <a:spcPts val="0"/>
              </a:spcAft>
            </a:pPr>
            <a:r>
              <a:rPr lang="en-US" sz="2400" b="1" dirty="0"/>
              <a:t>                 </a:t>
            </a:r>
            <a:r>
              <a:rPr lang="en-US" sz="2400" b="1" dirty="0" smtClean="0"/>
              <a:t>Travail </a:t>
            </a:r>
            <a:r>
              <a:rPr lang="en-US" sz="2400" b="1" dirty="0" err="1" smtClean="0"/>
              <a:t>supervisé</a:t>
            </a:r>
            <a:r>
              <a:rPr lang="en-US" sz="2400" b="1" dirty="0" smtClean="0"/>
              <a:t> par Dre. </a:t>
            </a:r>
            <a:r>
              <a:rPr lang="en-US" sz="2400" b="1" dirty="0" err="1" smtClean="0"/>
              <a:t>Amélie</a:t>
            </a:r>
            <a:r>
              <a:rPr lang="en-US" sz="2400" b="1" dirty="0" smtClean="0"/>
              <a:t> </a:t>
            </a:r>
            <a:r>
              <a:rPr lang="en-US" sz="2400" b="1" dirty="0" err="1" smtClean="0"/>
              <a:t>Sylvestre</a:t>
            </a:r>
            <a:r>
              <a:rPr lang="en-US" sz="2400" b="1" dirty="0" smtClean="0"/>
              <a:t> et Dr. Alain </a:t>
            </a:r>
            <a:r>
              <a:rPr lang="en-US" sz="2400" b="1" dirty="0" err="1" smtClean="0"/>
              <a:t>Papineau</a:t>
            </a:r>
            <a:endParaRPr lang="en-US" sz="2400" b="1" dirty="0"/>
          </a:p>
        </p:txBody>
      </p:sp>
    </p:spTree>
    <p:extLst>
      <p:ext uri="{BB962C8B-B14F-4D97-AF65-F5344CB8AC3E}">
        <p14:creationId xmlns:p14="http://schemas.microsoft.com/office/powerpoint/2010/main" val="1107330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77" y="328247"/>
            <a:ext cx="11218985" cy="596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05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62" y="798731"/>
            <a:ext cx="10890738" cy="4964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Box 9"/>
          <p:cNvSpPr txBox="1"/>
          <p:nvPr/>
        </p:nvSpPr>
        <p:spPr>
          <a:xfrm>
            <a:off x="166256" y="152400"/>
            <a:ext cx="11762508" cy="646331"/>
          </a:xfrm>
          <a:prstGeom prst="rect">
            <a:avLst/>
          </a:prstGeom>
          <a:noFill/>
        </p:spPr>
        <p:txBody>
          <a:bodyPr wrap="square" rtlCol="0">
            <a:spAutoFit/>
          </a:bodyPr>
          <a:lstStyle/>
          <a:p>
            <a:r>
              <a:rPr lang="en-US" b="1" dirty="0"/>
              <a:t>Meta-analysis of mortality associated with abdominal aortic aneurysms in the abdominal aortic aneurysm screening </a:t>
            </a:r>
            <a:r>
              <a:rPr lang="en-US" b="1" dirty="0" smtClean="0"/>
              <a:t>trials </a:t>
            </a:r>
            <a:endParaRPr lang="en-US" dirty="0"/>
          </a:p>
          <a:p>
            <a:endParaRPr lang="en-US" dirty="0"/>
          </a:p>
        </p:txBody>
      </p:sp>
      <p:sp>
        <p:nvSpPr>
          <p:cNvPr id="11" name="TextBox 10"/>
          <p:cNvSpPr txBox="1"/>
          <p:nvPr/>
        </p:nvSpPr>
        <p:spPr>
          <a:xfrm>
            <a:off x="969818" y="5763491"/>
            <a:ext cx="10460182" cy="369332"/>
          </a:xfrm>
          <a:prstGeom prst="rect">
            <a:avLst/>
          </a:prstGeom>
          <a:noFill/>
        </p:spPr>
        <p:txBody>
          <a:bodyPr wrap="square" rtlCol="0">
            <a:spAutoFit/>
          </a:bodyPr>
          <a:lstStyle/>
          <a:p>
            <a:r>
              <a:rPr lang="en-US" b="1" dirty="0" err="1" smtClean="0"/>
              <a:t>Réduction</a:t>
            </a:r>
            <a:r>
              <a:rPr lang="en-US" b="1" dirty="0" smtClean="0"/>
              <a:t> du </a:t>
            </a:r>
            <a:r>
              <a:rPr lang="en-US" b="1" dirty="0" err="1" smtClean="0"/>
              <a:t>risque</a:t>
            </a:r>
            <a:r>
              <a:rPr lang="en-US" b="1" dirty="0" smtClean="0"/>
              <a:t> </a:t>
            </a:r>
            <a:r>
              <a:rPr lang="en-US" b="1" dirty="0" err="1" smtClean="0"/>
              <a:t>absolu</a:t>
            </a:r>
            <a:r>
              <a:rPr lang="en-US" b="1" dirty="0" smtClean="0"/>
              <a:t>: 0.13% (95% CI 0.07-0.21) </a:t>
            </a:r>
            <a:r>
              <a:rPr lang="mr-IN" b="1" dirty="0" smtClean="0"/>
              <a:t>–</a:t>
            </a:r>
            <a:r>
              <a:rPr lang="en-US" b="1" dirty="0" smtClean="0"/>
              <a:t>NNS 769 (95% CI 476-1428) sur 3.4 </a:t>
            </a:r>
            <a:r>
              <a:rPr lang="en-US" b="1" dirty="0" err="1" smtClean="0"/>
              <a:t>ans</a:t>
            </a:r>
            <a:r>
              <a:rPr lang="en-US" b="1" dirty="0" smtClean="0"/>
              <a:t> </a:t>
            </a:r>
            <a:endParaRPr lang="en-US" b="1" dirty="0"/>
          </a:p>
        </p:txBody>
      </p:sp>
    </p:spTree>
    <p:extLst>
      <p:ext uri="{BB962C8B-B14F-4D97-AF65-F5344CB8AC3E}">
        <p14:creationId xmlns:p14="http://schemas.microsoft.com/office/powerpoint/2010/main" val="549754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4" descr="Cove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964267" y="1250355"/>
            <a:ext cx="7696839" cy="469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938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Discussion</a:t>
            </a:r>
          </a:p>
        </p:txBody>
      </p:sp>
      <p:sp>
        <p:nvSpPr>
          <p:cNvPr id="4" name="Content Placeholder 3"/>
          <p:cNvSpPr>
            <a:spLocks noGrp="1"/>
          </p:cNvSpPr>
          <p:nvPr>
            <p:ph idx="1"/>
          </p:nvPr>
        </p:nvSpPr>
        <p:spPr/>
        <p:txBody>
          <a:bodyPr>
            <a:noAutofit/>
          </a:bodyPr>
          <a:lstStyle/>
          <a:p>
            <a:pPr>
              <a:buClr>
                <a:schemeClr val="accent5"/>
              </a:buClr>
              <a:buFont typeface="Wingdings" charset="2"/>
              <a:buChar char="Ø"/>
            </a:pPr>
            <a:r>
              <a:rPr lang="fr-CA" sz="2800" dirty="0">
                <a:solidFill>
                  <a:schemeClr val="tx1"/>
                </a:solidFill>
              </a:rPr>
              <a:t>L</a:t>
            </a:r>
            <a:r>
              <a:rPr lang="fr-CA" sz="2800" dirty="0" smtClean="0">
                <a:solidFill>
                  <a:schemeClr val="tx1"/>
                </a:solidFill>
              </a:rPr>
              <a:t>a  mortalité </a:t>
            </a:r>
            <a:r>
              <a:rPr lang="fr-CA" sz="2800" dirty="0">
                <a:solidFill>
                  <a:schemeClr val="tx1"/>
                </a:solidFill>
              </a:rPr>
              <a:t>liée à </a:t>
            </a:r>
            <a:r>
              <a:rPr lang="fr-CA" sz="2800" dirty="0" smtClean="0">
                <a:solidFill>
                  <a:schemeClr val="tx1"/>
                </a:solidFill>
              </a:rPr>
              <a:t>l’AAA</a:t>
            </a:r>
          </a:p>
          <a:p>
            <a:pPr>
              <a:buClr>
                <a:schemeClr val="accent5"/>
              </a:buClr>
              <a:buFont typeface="Wingdings" charset="2"/>
              <a:buChar char="Ø"/>
            </a:pPr>
            <a:r>
              <a:rPr lang="fr-CA" sz="2800" dirty="0">
                <a:solidFill>
                  <a:schemeClr val="tx1"/>
                </a:solidFill>
              </a:rPr>
              <a:t>L</a:t>
            </a:r>
            <a:r>
              <a:rPr lang="fr-CA" sz="2800" dirty="0" smtClean="0">
                <a:solidFill>
                  <a:schemeClr val="tx1"/>
                </a:solidFill>
              </a:rPr>
              <a:t>’incidence de ruptures d’AAA </a:t>
            </a:r>
          </a:p>
          <a:p>
            <a:pPr>
              <a:buClr>
                <a:schemeClr val="accent5"/>
              </a:buClr>
              <a:buFont typeface="Wingdings" charset="2"/>
              <a:buChar char="Ø"/>
            </a:pPr>
            <a:r>
              <a:rPr lang="fr-CA" sz="2800" dirty="0">
                <a:solidFill>
                  <a:schemeClr val="tx1"/>
                </a:solidFill>
              </a:rPr>
              <a:t>L</a:t>
            </a:r>
            <a:r>
              <a:rPr lang="fr-CA" sz="2800" dirty="0" smtClean="0">
                <a:solidFill>
                  <a:schemeClr val="tx1"/>
                </a:solidFill>
              </a:rPr>
              <a:t>a chirurgie d’urgence </a:t>
            </a:r>
          </a:p>
          <a:p>
            <a:pPr>
              <a:buClr>
                <a:schemeClr val="accent5"/>
              </a:buClr>
              <a:buFont typeface="Wingdings" charset="2"/>
              <a:buChar char="Ø"/>
            </a:pPr>
            <a:r>
              <a:rPr lang="fr-CA" sz="2800" dirty="0">
                <a:solidFill>
                  <a:schemeClr val="tx1"/>
                </a:solidFill>
              </a:rPr>
              <a:t>L</a:t>
            </a:r>
            <a:r>
              <a:rPr lang="fr-CA" sz="2800" dirty="0" smtClean="0">
                <a:solidFill>
                  <a:schemeClr val="tx1"/>
                </a:solidFill>
              </a:rPr>
              <a:t>e nombre des chirurgies non urgentes</a:t>
            </a:r>
            <a:endParaRPr lang="fr-CA" sz="2800" dirty="0">
              <a:solidFill>
                <a:schemeClr val="tx1"/>
              </a:solidFill>
            </a:endParaRPr>
          </a:p>
          <a:p>
            <a:pPr>
              <a:buClr>
                <a:schemeClr val="accent5"/>
              </a:buClr>
              <a:buFont typeface="Wingdings" charset="2"/>
              <a:buChar char="Ø"/>
            </a:pPr>
            <a:r>
              <a:rPr lang="fr-CA" sz="2800" dirty="0" smtClean="0">
                <a:solidFill>
                  <a:schemeClr val="tx1"/>
                </a:solidFill>
              </a:rPr>
              <a:t>Aucun effet significatif sur la mortalité globale </a:t>
            </a:r>
          </a:p>
          <a:p>
            <a:pPr>
              <a:buClr>
                <a:schemeClr val="accent5"/>
              </a:buClr>
              <a:buFont typeface="Wingdings" charset="2"/>
              <a:buChar char="Ø"/>
            </a:pPr>
            <a:r>
              <a:rPr lang="fr-CA" sz="2800" dirty="0" smtClean="0">
                <a:solidFill>
                  <a:schemeClr val="tx1"/>
                </a:solidFill>
              </a:rPr>
              <a:t>Le dépistage chez les femmes</a:t>
            </a:r>
            <a:endParaRPr lang="fr-CA" sz="2800" dirty="0">
              <a:solidFill>
                <a:schemeClr val="tx1"/>
              </a:solidFill>
            </a:endParaRPr>
          </a:p>
          <a:p>
            <a:pPr>
              <a:buClr>
                <a:schemeClr val="accent5"/>
              </a:buClr>
              <a:buFont typeface="Wingdings" charset="2"/>
              <a:buChar char="Ø"/>
            </a:pPr>
            <a:r>
              <a:rPr lang="fr-CA" sz="2800" dirty="0" smtClean="0">
                <a:solidFill>
                  <a:schemeClr val="tx1"/>
                </a:solidFill>
              </a:rPr>
              <a:t>Limitations</a:t>
            </a:r>
            <a:endParaRPr lang="fr-CA" sz="2800" dirty="0">
              <a:solidFill>
                <a:schemeClr val="tx1"/>
              </a:solidFill>
            </a:endParaRPr>
          </a:p>
        </p:txBody>
      </p:sp>
    </p:spTree>
    <p:extLst>
      <p:ext uri="{BB962C8B-B14F-4D97-AF65-F5344CB8AC3E}">
        <p14:creationId xmlns:p14="http://schemas.microsoft.com/office/powerpoint/2010/main" val="1032735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Discussion</a:t>
            </a:r>
          </a:p>
        </p:txBody>
      </p:sp>
      <p:sp>
        <p:nvSpPr>
          <p:cNvPr id="5" name="Content Placeholder 4"/>
          <p:cNvSpPr>
            <a:spLocks noGrp="1"/>
          </p:cNvSpPr>
          <p:nvPr>
            <p:ph idx="1"/>
          </p:nvPr>
        </p:nvSpPr>
        <p:spPr>
          <a:xfrm>
            <a:off x="1097280" y="1845734"/>
            <a:ext cx="10058400" cy="4304054"/>
          </a:xfrm>
        </p:spPr>
        <p:txBody>
          <a:bodyPr>
            <a:noAutofit/>
          </a:bodyPr>
          <a:lstStyle/>
          <a:p>
            <a:pPr>
              <a:buClr>
                <a:schemeClr val="accent5"/>
              </a:buClr>
              <a:buFont typeface="Wingdings" charset="2"/>
              <a:buChar char="Ø"/>
            </a:pPr>
            <a:r>
              <a:rPr lang="fr-CA" sz="2800" dirty="0" smtClean="0"/>
              <a:t> </a:t>
            </a:r>
            <a:r>
              <a:rPr lang="fr-CA" sz="2800" dirty="0" smtClean="0">
                <a:solidFill>
                  <a:schemeClr val="tx1"/>
                </a:solidFill>
              </a:rPr>
              <a:t>Les différentes lignes directrices</a:t>
            </a:r>
          </a:p>
          <a:p>
            <a:pPr marL="0" indent="0">
              <a:buClr>
                <a:schemeClr val="accent5"/>
              </a:buClr>
              <a:buFont typeface="Arial" pitchFamily="34" charset="0"/>
              <a:buChar char="•"/>
            </a:pPr>
            <a:r>
              <a:rPr lang="fr-CA" sz="2800" dirty="0" smtClean="0">
                <a:solidFill>
                  <a:schemeClr val="tx1"/>
                </a:solidFill>
              </a:rPr>
              <a:t> </a:t>
            </a:r>
            <a:r>
              <a:rPr lang="fr-CA" sz="2300" dirty="0" smtClean="0">
                <a:solidFill>
                  <a:schemeClr val="tx1"/>
                </a:solidFill>
              </a:rPr>
              <a:t>La </a:t>
            </a:r>
            <a:r>
              <a:rPr lang="fr-CA" sz="2300" dirty="0">
                <a:solidFill>
                  <a:schemeClr val="tx1"/>
                </a:solidFill>
              </a:rPr>
              <a:t>SCCV a sollicité un programme national pour le dépistage de l’AAA en </a:t>
            </a:r>
            <a:r>
              <a:rPr lang="fr-CA" sz="2300" dirty="0" smtClean="0">
                <a:solidFill>
                  <a:schemeClr val="tx1"/>
                </a:solidFill>
              </a:rPr>
              <a:t>sep.2008</a:t>
            </a:r>
          </a:p>
          <a:p>
            <a:pPr marL="0" indent="0">
              <a:buClr>
                <a:schemeClr val="accent5"/>
              </a:buClr>
              <a:buFont typeface="Arial" pitchFamily="34" charset="0"/>
              <a:buChar char="•"/>
            </a:pPr>
            <a:r>
              <a:rPr lang="fr-CA" sz="2800" dirty="0" smtClean="0">
                <a:solidFill>
                  <a:schemeClr val="tx1"/>
                </a:solidFill>
              </a:rPr>
              <a:t> </a:t>
            </a:r>
            <a:r>
              <a:rPr lang="fr-CA" sz="2300" dirty="0" smtClean="0">
                <a:solidFill>
                  <a:schemeClr val="tx1"/>
                </a:solidFill>
              </a:rPr>
              <a:t>Le groupe d’étude canadien </a:t>
            </a:r>
            <a:r>
              <a:rPr lang="fr-CA" sz="2300" dirty="0">
                <a:solidFill>
                  <a:schemeClr val="tx1"/>
                </a:solidFill>
              </a:rPr>
              <a:t>a </a:t>
            </a:r>
            <a:r>
              <a:rPr lang="en-US" sz="2300" dirty="0" err="1">
                <a:solidFill>
                  <a:schemeClr val="tx1"/>
                </a:solidFill>
              </a:rPr>
              <a:t>elaboré</a:t>
            </a:r>
            <a:r>
              <a:rPr lang="en-US" sz="2300" dirty="0">
                <a:solidFill>
                  <a:schemeClr val="tx1"/>
                </a:solidFill>
              </a:rPr>
              <a:t> </a:t>
            </a:r>
            <a:r>
              <a:rPr lang="en-US" sz="2300" dirty="0" smtClean="0">
                <a:solidFill>
                  <a:schemeClr val="tx1"/>
                </a:solidFill>
              </a:rPr>
              <a:t>un </a:t>
            </a:r>
            <a:r>
              <a:rPr lang="en-US" sz="2300" dirty="0" err="1" smtClean="0">
                <a:solidFill>
                  <a:schemeClr val="tx1"/>
                </a:solidFill>
              </a:rPr>
              <a:t>protocole</a:t>
            </a:r>
            <a:r>
              <a:rPr lang="en-US" sz="2300" dirty="0" smtClean="0">
                <a:solidFill>
                  <a:schemeClr val="tx1"/>
                </a:solidFill>
              </a:rPr>
              <a:t> </a:t>
            </a:r>
            <a:r>
              <a:rPr lang="en-US" sz="2300" dirty="0">
                <a:solidFill>
                  <a:schemeClr val="tx1"/>
                </a:solidFill>
              </a:rPr>
              <a:t>pour </a:t>
            </a:r>
            <a:r>
              <a:rPr lang="en-US" sz="2300" dirty="0" err="1">
                <a:solidFill>
                  <a:schemeClr val="tx1"/>
                </a:solidFill>
              </a:rPr>
              <a:t>fournir</a:t>
            </a:r>
            <a:r>
              <a:rPr lang="en-US" sz="2300" dirty="0">
                <a:solidFill>
                  <a:schemeClr val="tx1"/>
                </a:solidFill>
              </a:rPr>
              <a:t> les </a:t>
            </a:r>
            <a:r>
              <a:rPr lang="en-US" sz="2300" dirty="0" err="1">
                <a:solidFill>
                  <a:schemeClr val="tx1"/>
                </a:solidFill>
              </a:rPr>
              <a:t>lignes</a:t>
            </a:r>
            <a:r>
              <a:rPr lang="en-US" sz="2300" dirty="0">
                <a:solidFill>
                  <a:schemeClr val="tx1"/>
                </a:solidFill>
              </a:rPr>
              <a:t> </a:t>
            </a:r>
            <a:r>
              <a:rPr lang="en-US" sz="2300" dirty="0" err="1">
                <a:solidFill>
                  <a:schemeClr val="tx1"/>
                </a:solidFill>
              </a:rPr>
              <a:t>directrices</a:t>
            </a:r>
            <a:r>
              <a:rPr lang="en-US" sz="2300" dirty="0">
                <a:solidFill>
                  <a:schemeClr val="tx1"/>
                </a:solidFill>
              </a:rPr>
              <a:t> pour le </a:t>
            </a:r>
            <a:r>
              <a:rPr lang="en-US" sz="2300" dirty="0" smtClean="0">
                <a:solidFill>
                  <a:schemeClr val="tx1"/>
                </a:solidFill>
              </a:rPr>
              <a:t>dépistage </a:t>
            </a:r>
            <a:r>
              <a:rPr lang="en-US" sz="2300" dirty="0">
                <a:solidFill>
                  <a:schemeClr val="tx1"/>
                </a:solidFill>
              </a:rPr>
              <a:t>de </a:t>
            </a:r>
            <a:r>
              <a:rPr lang="en-US" sz="2300" dirty="0" err="1" smtClean="0">
                <a:solidFill>
                  <a:schemeClr val="tx1"/>
                </a:solidFill>
              </a:rPr>
              <a:t>l’AAA</a:t>
            </a:r>
            <a:endParaRPr lang="fr-CA" sz="2300" dirty="0" smtClean="0">
              <a:solidFill>
                <a:schemeClr val="tx1"/>
              </a:solidFill>
            </a:endParaRPr>
          </a:p>
          <a:p>
            <a:pPr marL="0" indent="0">
              <a:buClr>
                <a:schemeClr val="accent5"/>
              </a:buClr>
              <a:buFont typeface="Arial" pitchFamily="34" charset="0"/>
              <a:buChar char="•"/>
            </a:pPr>
            <a:r>
              <a:rPr lang="fr-CA" sz="2800" dirty="0" smtClean="0">
                <a:solidFill>
                  <a:schemeClr val="tx1"/>
                </a:solidFill>
              </a:rPr>
              <a:t> </a:t>
            </a:r>
            <a:r>
              <a:rPr lang="fr-CA" sz="2300" dirty="0" smtClean="0">
                <a:solidFill>
                  <a:schemeClr val="tx1"/>
                </a:solidFill>
              </a:rPr>
              <a:t>USPSTF a mis à jour ses recommandations en juin 2014</a:t>
            </a:r>
          </a:p>
          <a:p>
            <a:pPr>
              <a:buClr>
                <a:schemeClr val="accent5"/>
              </a:buClr>
              <a:buFont typeface="Wingdings" charset="2"/>
              <a:buChar char="Ø"/>
            </a:pPr>
            <a:r>
              <a:rPr lang="fr-CA" sz="2800" dirty="0" smtClean="0">
                <a:solidFill>
                  <a:schemeClr val="tx1"/>
                </a:solidFill>
              </a:rPr>
              <a:t> Le contexte québécois </a:t>
            </a:r>
          </a:p>
          <a:p>
            <a:pPr>
              <a:buClr>
                <a:schemeClr val="accent5"/>
              </a:buClr>
              <a:buFont typeface="Wingdings" charset="2"/>
              <a:buChar char="Ø"/>
            </a:pPr>
            <a:r>
              <a:rPr lang="fr-CA" sz="2800" dirty="0" smtClean="0">
                <a:solidFill>
                  <a:schemeClr val="tx1"/>
                </a:solidFill>
              </a:rPr>
              <a:t> Considérer </a:t>
            </a:r>
            <a:r>
              <a:rPr lang="fr-CA" sz="2800" dirty="0">
                <a:solidFill>
                  <a:schemeClr val="tx1"/>
                </a:solidFill>
              </a:rPr>
              <a:t>le risque individuel de chaque patient pour profiter </a:t>
            </a:r>
            <a:r>
              <a:rPr lang="fr-CA" sz="2800" dirty="0" smtClean="0">
                <a:solidFill>
                  <a:schemeClr val="tx1"/>
                </a:solidFill>
              </a:rPr>
              <a:t>des </a:t>
            </a:r>
            <a:r>
              <a:rPr lang="fr-CA" sz="2800" dirty="0">
                <a:solidFill>
                  <a:schemeClr val="tx1"/>
                </a:solidFill>
              </a:rPr>
              <a:t>avantages du test de dépistage</a:t>
            </a:r>
          </a:p>
          <a:p>
            <a:pPr>
              <a:buClr>
                <a:schemeClr val="accent5"/>
              </a:buClr>
              <a:buFont typeface="Wingdings" charset="2"/>
              <a:buChar char="Ø"/>
            </a:pPr>
            <a:endParaRPr lang="en-US" sz="2800" dirty="0"/>
          </a:p>
        </p:txBody>
      </p:sp>
    </p:spTree>
    <p:extLst>
      <p:ext uri="{BB962C8B-B14F-4D97-AF65-F5344CB8AC3E}">
        <p14:creationId xmlns:p14="http://schemas.microsoft.com/office/powerpoint/2010/main" val="1400240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Conclusion </a:t>
            </a:r>
          </a:p>
        </p:txBody>
      </p:sp>
      <p:sp>
        <p:nvSpPr>
          <p:cNvPr id="5" name="Content Placeholder 4"/>
          <p:cNvSpPr>
            <a:spLocks noGrp="1"/>
          </p:cNvSpPr>
          <p:nvPr>
            <p:ph idx="1"/>
          </p:nvPr>
        </p:nvSpPr>
        <p:spPr/>
        <p:txBody>
          <a:bodyPr>
            <a:normAutofit/>
          </a:bodyPr>
          <a:lstStyle/>
          <a:p>
            <a:pPr>
              <a:buClr>
                <a:schemeClr val="accent5"/>
              </a:buClr>
              <a:buFont typeface="Wingdings" charset="2"/>
              <a:buChar char="Ø"/>
            </a:pPr>
            <a:r>
              <a:rPr lang="en-US" sz="2800" dirty="0">
                <a:solidFill>
                  <a:schemeClr val="tx1"/>
                </a:solidFill>
              </a:rPr>
              <a:t>Il </a:t>
            </a:r>
            <a:r>
              <a:rPr lang="en-US" sz="2800" dirty="0" err="1">
                <a:solidFill>
                  <a:schemeClr val="tx1"/>
                </a:solidFill>
              </a:rPr>
              <a:t>n’existe</a:t>
            </a:r>
            <a:r>
              <a:rPr lang="en-US" sz="2800" dirty="0">
                <a:solidFill>
                  <a:schemeClr val="tx1"/>
                </a:solidFill>
              </a:rPr>
              <a:t> </a:t>
            </a:r>
            <a:r>
              <a:rPr lang="en-US" sz="2800" dirty="0" err="1" smtClean="0">
                <a:solidFill>
                  <a:schemeClr val="tx1"/>
                </a:solidFill>
              </a:rPr>
              <a:t>actuellement</a:t>
            </a:r>
            <a:r>
              <a:rPr lang="en-US" sz="2800" dirty="0" smtClean="0">
                <a:solidFill>
                  <a:schemeClr val="tx1"/>
                </a:solidFill>
              </a:rPr>
              <a:t>, au Canada,  </a:t>
            </a:r>
            <a:r>
              <a:rPr lang="en-US" sz="2800" dirty="0" err="1" smtClean="0">
                <a:solidFill>
                  <a:schemeClr val="tx1"/>
                </a:solidFill>
              </a:rPr>
              <a:t>aucun</a:t>
            </a:r>
            <a:r>
              <a:rPr lang="en-US" sz="2800" dirty="0" smtClean="0">
                <a:solidFill>
                  <a:schemeClr val="tx1"/>
                </a:solidFill>
              </a:rPr>
              <a:t> </a:t>
            </a:r>
            <a:r>
              <a:rPr lang="en-US" sz="2800" dirty="0" err="1">
                <a:solidFill>
                  <a:schemeClr val="tx1"/>
                </a:solidFill>
              </a:rPr>
              <a:t>programme</a:t>
            </a:r>
            <a:r>
              <a:rPr lang="en-US" sz="2800" dirty="0">
                <a:solidFill>
                  <a:schemeClr val="tx1"/>
                </a:solidFill>
              </a:rPr>
              <a:t> </a:t>
            </a:r>
            <a:r>
              <a:rPr lang="en-US" sz="2800" dirty="0" err="1" smtClean="0">
                <a:solidFill>
                  <a:schemeClr val="tx1"/>
                </a:solidFill>
              </a:rPr>
              <a:t>fédéral</a:t>
            </a:r>
            <a:r>
              <a:rPr lang="en-US" sz="2800" dirty="0" smtClean="0">
                <a:solidFill>
                  <a:schemeClr val="tx1"/>
                </a:solidFill>
              </a:rPr>
              <a:t>  </a:t>
            </a:r>
            <a:r>
              <a:rPr lang="en-US" sz="2800" dirty="0" err="1">
                <a:solidFill>
                  <a:schemeClr val="tx1"/>
                </a:solidFill>
              </a:rPr>
              <a:t>ou</a:t>
            </a:r>
            <a:r>
              <a:rPr lang="en-US" sz="2800" dirty="0">
                <a:solidFill>
                  <a:schemeClr val="tx1"/>
                </a:solidFill>
              </a:rPr>
              <a:t> provincial </a:t>
            </a:r>
            <a:r>
              <a:rPr lang="en-US" sz="2800" dirty="0" smtClean="0">
                <a:solidFill>
                  <a:schemeClr val="tx1"/>
                </a:solidFill>
              </a:rPr>
              <a:t>pour le </a:t>
            </a:r>
            <a:r>
              <a:rPr lang="en-US" sz="2800" dirty="0">
                <a:solidFill>
                  <a:schemeClr val="tx1"/>
                </a:solidFill>
              </a:rPr>
              <a:t>dépistage </a:t>
            </a:r>
            <a:r>
              <a:rPr lang="en-US" sz="2800" dirty="0" smtClean="0">
                <a:solidFill>
                  <a:schemeClr val="tx1"/>
                </a:solidFill>
              </a:rPr>
              <a:t>de </a:t>
            </a:r>
            <a:r>
              <a:rPr lang="en-US" sz="2800" dirty="0" err="1">
                <a:solidFill>
                  <a:schemeClr val="tx1"/>
                </a:solidFill>
              </a:rPr>
              <a:t>l’AAA</a:t>
            </a:r>
            <a:r>
              <a:rPr lang="en-US" sz="2800" dirty="0">
                <a:solidFill>
                  <a:schemeClr val="tx1"/>
                </a:solidFill>
              </a:rPr>
              <a:t> </a:t>
            </a:r>
            <a:endParaRPr lang="en-US" sz="2800" dirty="0" smtClean="0">
              <a:solidFill>
                <a:schemeClr val="tx1"/>
              </a:solidFill>
            </a:endParaRPr>
          </a:p>
          <a:p>
            <a:pPr>
              <a:buClr>
                <a:schemeClr val="accent5"/>
              </a:buClr>
              <a:buFont typeface="Wingdings" charset="2"/>
              <a:buChar char="Ø"/>
            </a:pPr>
            <a:r>
              <a:rPr lang="en-US" sz="2800" dirty="0" smtClean="0">
                <a:solidFill>
                  <a:schemeClr val="tx1"/>
                </a:solidFill>
              </a:rPr>
              <a:t>À </a:t>
            </a:r>
            <a:r>
              <a:rPr lang="en-US" sz="2800" dirty="0" err="1">
                <a:solidFill>
                  <a:schemeClr val="tx1"/>
                </a:solidFill>
              </a:rPr>
              <a:t>l’heure</a:t>
            </a:r>
            <a:r>
              <a:rPr lang="en-US" sz="2800" dirty="0">
                <a:solidFill>
                  <a:schemeClr val="tx1"/>
                </a:solidFill>
              </a:rPr>
              <a:t> </a:t>
            </a:r>
            <a:r>
              <a:rPr lang="en-US" sz="2800" dirty="0" err="1">
                <a:solidFill>
                  <a:schemeClr val="tx1"/>
                </a:solidFill>
              </a:rPr>
              <a:t>actuelle</a:t>
            </a:r>
            <a:r>
              <a:rPr lang="en-US" sz="2800" dirty="0">
                <a:solidFill>
                  <a:schemeClr val="tx1"/>
                </a:solidFill>
              </a:rPr>
              <a:t>, </a:t>
            </a:r>
            <a:r>
              <a:rPr lang="en-US" sz="2800" dirty="0" err="1">
                <a:solidFill>
                  <a:schemeClr val="tx1"/>
                </a:solidFill>
              </a:rPr>
              <a:t>seul</a:t>
            </a:r>
            <a:r>
              <a:rPr lang="en-US" sz="2800" dirty="0">
                <a:solidFill>
                  <a:schemeClr val="tx1"/>
                </a:solidFill>
              </a:rPr>
              <a:t> </a:t>
            </a:r>
            <a:r>
              <a:rPr lang="en-US" sz="2800" dirty="0" err="1" smtClean="0">
                <a:solidFill>
                  <a:schemeClr val="tx1"/>
                </a:solidFill>
              </a:rPr>
              <a:t>l’Anglaterre</a:t>
            </a:r>
            <a:r>
              <a:rPr lang="en-US" sz="2800" dirty="0" smtClean="0">
                <a:solidFill>
                  <a:schemeClr val="tx1"/>
                </a:solidFill>
              </a:rPr>
              <a:t> </a:t>
            </a:r>
            <a:r>
              <a:rPr lang="en-US" sz="2800" dirty="0">
                <a:solidFill>
                  <a:schemeClr val="tx1"/>
                </a:solidFill>
              </a:rPr>
              <a:t>a </a:t>
            </a:r>
            <a:r>
              <a:rPr lang="en-US" sz="2800" dirty="0" err="1">
                <a:solidFill>
                  <a:schemeClr val="tx1"/>
                </a:solidFill>
              </a:rPr>
              <a:t>pris</a:t>
            </a:r>
            <a:r>
              <a:rPr lang="en-US" sz="2800" dirty="0">
                <a:solidFill>
                  <a:schemeClr val="tx1"/>
                </a:solidFill>
              </a:rPr>
              <a:t> la </a:t>
            </a:r>
            <a:r>
              <a:rPr lang="en-US" sz="2800" dirty="0" err="1">
                <a:solidFill>
                  <a:schemeClr val="tx1"/>
                </a:solidFill>
              </a:rPr>
              <a:t>décision</a:t>
            </a:r>
            <a:r>
              <a:rPr lang="en-US" sz="2800" dirty="0">
                <a:solidFill>
                  <a:schemeClr val="tx1"/>
                </a:solidFill>
              </a:rPr>
              <a:t> </a:t>
            </a:r>
            <a:r>
              <a:rPr lang="en-US" sz="2800" dirty="0" err="1">
                <a:solidFill>
                  <a:schemeClr val="tx1"/>
                </a:solidFill>
              </a:rPr>
              <a:t>d’implanter</a:t>
            </a:r>
            <a:r>
              <a:rPr lang="en-US" sz="2800" dirty="0">
                <a:solidFill>
                  <a:schemeClr val="tx1"/>
                </a:solidFill>
              </a:rPr>
              <a:t> un </a:t>
            </a:r>
            <a:r>
              <a:rPr lang="en-US" sz="2800" dirty="0" err="1">
                <a:solidFill>
                  <a:schemeClr val="tx1"/>
                </a:solidFill>
              </a:rPr>
              <a:t>programme</a:t>
            </a:r>
            <a:r>
              <a:rPr lang="en-US" sz="2800" dirty="0">
                <a:solidFill>
                  <a:schemeClr val="tx1"/>
                </a:solidFill>
              </a:rPr>
              <a:t> </a:t>
            </a:r>
            <a:r>
              <a:rPr lang="en-US" sz="2800" dirty="0" smtClean="0">
                <a:solidFill>
                  <a:schemeClr val="tx1"/>
                </a:solidFill>
              </a:rPr>
              <a:t>de </a:t>
            </a:r>
            <a:r>
              <a:rPr lang="en-US" sz="2800" dirty="0" err="1" smtClean="0">
                <a:solidFill>
                  <a:schemeClr val="tx1"/>
                </a:solidFill>
              </a:rPr>
              <a:t>dépistage</a:t>
            </a:r>
            <a:r>
              <a:rPr lang="en-US" sz="2800" dirty="0" smtClean="0">
                <a:solidFill>
                  <a:schemeClr val="tx1"/>
                </a:solidFill>
              </a:rPr>
              <a:t> à </a:t>
            </a:r>
            <a:r>
              <a:rPr lang="en-US" sz="2800" dirty="0" err="1" smtClean="0">
                <a:solidFill>
                  <a:schemeClr val="tx1"/>
                </a:solidFill>
              </a:rPr>
              <a:t>ce</a:t>
            </a:r>
            <a:r>
              <a:rPr lang="en-US" sz="2800" dirty="0" smtClean="0">
                <a:solidFill>
                  <a:schemeClr val="tx1"/>
                </a:solidFill>
              </a:rPr>
              <a:t> </a:t>
            </a:r>
            <a:r>
              <a:rPr lang="en-US" sz="2800" dirty="0" err="1" smtClean="0">
                <a:solidFill>
                  <a:schemeClr val="tx1"/>
                </a:solidFill>
              </a:rPr>
              <a:t>sujet</a:t>
            </a:r>
            <a:endParaRPr lang="en-US" sz="2800" dirty="0">
              <a:solidFill>
                <a:schemeClr val="tx1"/>
              </a:solidFill>
            </a:endParaRPr>
          </a:p>
          <a:p>
            <a:pPr>
              <a:buClr>
                <a:schemeClr val="accent5"/>
              </a:buClr>
              <a:buFont typeface="Wingdings" charset="2"/>
              <a:buChar char="Ø"/>
            </a:pPr>
            <a:r>
              <a:rPr lang="fr-CA" sz="2800" dirty="0" smtClean="0">
                <a:solidFill>
                  <a:schemeClr val="tx1"/>
                </a:solidFill>
              </a:rPr>
              <a:t>Controversé</a:t>
            </a:r>
          </a:p>
          <a:p>
            <a:pPr>
              <a:buClr>
                <a:schemeClr val="accent5"/>
              </a:buClr>
              <a:buFont typeface="Wingdings" charset="2"/>
              <a:buChar char="Ø"/>
            </a:pPr>
            <a:r>
              <a:rPr lang="en-US" sz="2800" dirty="0" err="1" smtClean="0">
                <a:solidFill>
                  <a:schemeClr val="tx1"/>
                </a:solidFill>
              </a:rPr>
              <a:t>Prévenir</a:t>
            </a:r>
            <a:r>
              <a:rPr lang="en-US" sz="2800" dirty="0" smtClean="0">
                <a:solidFill>
                  <a:schemeClr val="tx1"/>
                </a:solidFill>
              </a:rPr>
              <a:t> </a:t>
            </a:r>
            <a:r>
              <a:rPr lang="en-US" sz="2800" dirty="0" err="1" smtClean="0">
                <a:solidFill>
                  <a:schemeClr val="tx1"/>
                </a:solidFill>
              </a:rPr>
              <a:t>l’AAA</a:t>
            </a:r>
            <a:endParaRPr lang="en-US" sz="2800" dirty="0" smtClean="0">
              <a:solidFill>
                <a:schemeClr val="tx1"/>
              </a:solidFill>
            </a:endParaRPr>
          </a:p>
          <a:p>
            <a:pPr>
              <a:buClr>
                <a:schemeClr val="accent5"/>
              </a:buClr>
              <a:buFont typeface="Wingdings" charset="2"/>
              <a:buChar char="Ø"/>
            </a:pPr>
            <a:r>
              <a:rPr lang="en-US" sz="2800" dirty="0" err="1" smtClean="0">
                <a:solidFill>
                  <a:schemeClr val="tx1"/>
                </a:solidFill>
              </a:rPr>
              <a:t>Échographie</a:t>
            </a:r>
            <a:r>
              <a:rPr lang="en-US" sz="2800" dirty="0" smtClean="0">
                <a:solidFill>
                  <a:schemeClr val="tx1"/>
                </a:solidFill>
              </a:rPr>
              <a:t> abdominal au </a:t>
            </a:r>
            <a:r>
              <a:rPr lang="en-US" sz="2800" dirty="0" err="1" smtClean="0">
                <a:solidFill>
                  <a:schemeClr val="tx1"/>
                </a:solidFill>
              </a:rPr>
              <a:t>chevet</a:t>
            </a:r>
            <a:r>
              <a:rPr lang="en-US" sz="2800" dirty="0" smtClean="0">
                <a:solidFill>
                  <a:schemeClr val="tx1"/>
                </a:solidFill>
              </a:rPr>
              <a:t> du patient </a:t>
            </a:r>
            <a:endParaRPr lang="en-US" sz="2800" dirty="0">
              <a:solidFill>
                <a:schemeClr val="tx1"/>
              </a:solidFill>
            </a:endParaRPr>
          </a:p>
          <a:p>
            <a:pPr marL="0" indent="0">
              <a:buNone/>
            </a:pPr>
            <a:endParaRPr lang="en-US" dirty="0"/>
          </a:p>
        </p:txBody>
      </p:sp>
    </p:spTree>
    <p:extLst>
      <p:ext uri="{BB962C8B-B14F-4D97-AF65-F5344CB8AC3E}">
        <p14:creationId xmlns:p14="http://schemas.microsoft.com/office/powerpoint/2010/main" val="1693850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Références</a:t>
            </a:r>
            <a:endParaRPr lang="en-US" b="1" dirty="0"/>
          </a:p>
        </p:txBody>
      </p:sp>
      <p:sp>
        <p:nvSpPr>
          <p:cNvPr id="3" name="Content Placeholder 2"/>
          <p:cNvSpPr>
            <a:spLocks noGrp="1"/>
          </p:cNvSpPr>
          <p:nvPr>
            <p:ph idx="1"/>
          </p:nvPr>
        </p:nvSpPr>
        <p:spPr/>
        <p:txBody>
          <a:bodyPr anchor="t">
            <a:normAutofit/>
          </a:bodyPr>
          <a:lstStyle/>
          <a:p>
            <a:pPr marL="0" indent="0">
              <a:spcBef>
                <a:spcPts val="0"/>
              </a:spcBef>
              <a:spcAft>
                <a:spcPts val="0"/>
              </a:spcAft>
              <a:buFont typeface="Arial" pitchFamily="34" charset="0"/>
              <a:buChar char="•"/>
            </a:pPr>
            <a:r>
              <a:rPr lang="en-US" sz="1600" dirty="0" smtClean="0"/>
              <a:t> Ashton </a:t>
            </a:r>
            <a:r>
              <a:rPr lang="en-US" sz="1600" dirty="0"/>
              <a:t>HA, Buxton MJ, Day NE, Kim LG, Marteau TM, Scott RA, Thompson SG, Walker NM; Multicentre Aneurysm Screening Study </a:t>
            </a:r>
            <a:r>
              <a:rPr lang="en-US" sz="1600" dirty="0" err="1"/>
              <a:t>Grou</a:t>
            </a:r>
            <a:r>
              <a:rPr lang="en-US" sz="1600" dirty="0"/>
              <a:t>. </a:t>
            </a:r>
            <a:r>
              <a:rPr lang="en-US" sz="1600" dirty="0" smtClean="0">
                <a:solidFill>
                  <a:schemeClr val="tx1">
                    <a:lumMod val="95000"/>
                    <a:lumOff val="5000"/>
                  </a:schemeClr>
                </a:solidFill>
              </a:rPr>
              <a:t>2002 </a:t>
            </a:r>
            <a:r>
              <a:rPr lang="en-US" sz="1600" dirty="0">
                <a:solidFill>
                  <a:schemeClr val="tx1">
                    <a:lumMod val="95000"/>
                    <a:lumOff val="5000"/>
                  </a:schemeClr>
                </a:solidFill>
              </a:rPr>
              <a:t>Nov 16;360(9345):</a:t>
            </a:r>
            <a:r>
              <a:rPr lang="en-US" sz="1600" dirty="0" smtClean="0">
                <a:solidFill>
                  <a:schemeClr val="tx1">
                    <a:lumMod val="95000"/>
                    <a:lumOff val="5000"/>
                  </a:schemeClr>
                </a:solidFill>
              </a:rPr>
              <a:t>1531-9</a:t>
            </a:r>
            <a:endParaRPr lang="en-US" sz="1600" b="1" dirty="0" smtClean="0"/>
          </a:p>
          <a:p>
            <a:pPr marL="0" indent="0">
              <a:spcBef>
                <a:spcPts val="0"/>
              </a:spcBef>
              <a:spcAft>
                <a:spcPts val="0"/>
              </a:spcAft>
              <a:buNone/>
            </a:pPr>
            <a:endParaRPr lang="en-US" sz="1600" b="1" dirty="0"/>
          </a:p>
          <a:p>
            <a:pPr marL="0" indent="0">
              <a:spcBef>
                <a:spcPts val="0"/>
              </a:spcBef>
              <a:spcAft>
                <a:spcPts val="0"/>
              </a:spcAft>
              <a:buFont typeface="Arial" pitchFamily="34" charset="0"/>
              <a:buChar char="•"/>
            </a:pPr>
            <a:r>
              <a:rPr lang="en-US" sz="1600" dirty="0" smtClean="0"/>
              <a:t> Denmark </a:t>
            </a:r>
            <a:r>
              <a:rPr lang="en-US" sz="1600" dirty="0" err="1"/>
              <a:t>Lindholt</a:t>
            </a:r>
            <a:r>
              <a:rPr lang="en-US" sz="1600" dirty="0"/>
              <a:t> JS, </a:t>
            </a:r>
            <a:r>
              <a:rPr lang="en-US" sz="1600" dirty="0" err="1"/>
              <a:t>Sørensen</a:t>
            </a:r>
            <a:r>
              <a:rPr lang="en-US" sz="1600" dirty="0"/>
              <a:t> J, </a:t>
            </a:r>
            <a:r>
              <a:rPr lang="en-US" sz="1600" dirty="0" err="1"/>
              <a:t>Søgaard</a:t>
            </a:r>
            <a:r>
              <a:rPr lang="en-US" sz="1600" dirty="0"/>
              <a:t> R, </a:t>
            </a:r>
            <a:r>
              <a:rPr lang="en-US" sz="1600" dirty="0" err="1"/>
              <a:t>Henneberg</a:t>
            </a:r>
            <a:r>
              <a:rPr lang="en-US" sz="1600" dirty="0"/>
              <a:t> EW. Long-term benefit and cost-effectiveness analysis of screening for abdominal aortic aneurysms from a randomized controlled trial. Br J Surg. 2010;97:826-34. [PMID: 20473995] </a:t>
            </a:r>
            <a:endParaRPr lang="en-US" sz="1600" dirty="0" smtClean="0"/>
          </a:p>
          <a:p>
            <a:pPr marL="0" indent="0">
              <a:spcBef>
                <a:spcPts val="0"/>
              </a:spcBef>
              <a:spcAft>
                <a:spcPts val="0"/>
              </a:spcAft>
              <a:buNone/>
            </a:pPr>
            <a:endParaRPr lang="en-US" sz="1600" dirty="0"/>
          </a:p>
          <a:p>
            <a:pPr marL="0" indent="0">
              <a:spcBef>
                <a:spcPts val="0"/>
              </a:spcBef>
              <a:spcAft>
                <a:spcPts val="0"/>
              </a:spcAft>
              <a:buFont typeface="Arial" pitchFamily="34" charset="0"/>
              <a:buChar char="•"/>
            </a:pPr>
            <a:r>
              <a:rPr lang="en-US" sz="1600" dirty="0" smtClean="0"/>
              <a:t> Norman </a:t>
            </a:r>
            <a:r>
              <a:rPr lang="en-US" sz="1600" dirty="0"/>
              <a:t>PE, </a:t>
            </a:r>
            <a:r>
              <a:rPr lang="en-US" sz="1600" dirty="0" err="1"/>
              <a:t>Jamrozik</a:t>
            </a:r>
            <a:r>
              <a:rPr lang="en-US" sz="1600" dirty="0"/>
              <a:t> K, Lawrence-Brown MM, Le MT, Spencer CA, Tuohy RJ, et al</a:t>
            </a:r>
            <a:r>
              <a:rPr lang="en-US" sz="1600" b="1" dirty="0"/>
              <a:t>. </a:t>
            </a:r>
            <a:r>
              <a:rPr lang="en-US" sz="1600" dirty="0"/>
              <a:t>Population based </a:t>
            </a:r>
            <a:r>
              <a:rPr lang="en-US" sz="1600" dirty="0" err="1"/>
              <a:t>randomised</a:t>
            </a:r>
            <a:r>
              <a:rPr lang="en-US" sz="1600" dirty="0"/>
              <a:t> controlled trial on impact of screening on mortality from abdominal aortic aneurysm. BMJ. 2004;329:1259. [PMID: 15545293] </a:t>
            </a:r>
          </a:p>
          <a:p>
            <a:pPr marL="0" indent="0">
              <a:spcBef>
                <a:spcPts val="0"/>
              </a:spcBef>
              <a:spcAft>
                <a:spcPts val="0"/>
              </a:spcAft>
              <a:buNone/>
            </a:pPr>
            <a:endParaRPr lang="en-US" sz="1600" dirty="0" smtClean="0"/>
          </a:p>
          <a:p>
            <a:pPr marL="0" indent="0">
              <a:spcBef>
                <a:spcPts val="0"/>
              </a:spcBef>
              <a:spcAft>
                <a:spcPts val="0"/>
              </a:spcAft>
              <a:buFont typeface="Arial" pitchFamily="34" charset="0"/>
              <a:buChar char="•"/>
            </a:pPr>
            <a:r>
              <a:rPr lang="en-US" sz="1600" dirty="0" smtClean="0"/>
              <a:t> Scott </a:t>
            </a:r>
            <a:r>
              <a:rPr lang="en-US" sz="1600" dirty="0"/>
              <a:t>RA, Wilson NM, Ashton HA, Kay DN.</a:t>
            </a:r>
            <a:r>
              <a:rPr lang="en-US" sz="1600" b="1" dirty="0"/>
              <a:t> </a:t>
            </a:r>
            <a:r>
              <a:rPr lang="en-US" sz="1600" dirty="0"/>
              <a:t>Influence of screening on the incidence of ruptured abdominal aortic aneurysm: 5-year results of a randomized controlled study. Br J Surg. 1995;82:1066-70. [PMID: 7648155]</a:t>
            </a:r>
            <a:br>
              <a:rPr lang="en-US" sz="1600" dirty="0"/>
            </a:br>
            <a:endParaRPr lang="en-US" sz="1600" dirty="0" smtClean="0"/>
          </a:p>
          <a:p>
            <a:pPr marL="0" indent="0">
              <a:spcBef>
                <a:spcPts val="0"/>
              </a:spcBef>
              <a:spcAft>
                <a:spcPts val="0"/>
              </a:spcAft>
              <a:buFont typeface="Arial" pitchFamily="34" charset="0"/>
              <a:buChar char="•"/>
            </a:pPr>
            <a:r>
              <a:rPr lang="en-US" sz="1600" dirty="0" smtClean="0"/>
              <a:t> Scott </a:t>
            </a:r>
            <a:r>
              <a:rPr lang="en-US" sz="1600" dirty="0"/>
              <a:t>RA, Bridgewater SG, Ashton HA. Randomized clinical trial of screening for abdominal aortic aneurysm in   women. Br J Surg. 2002;89:283-5. [PMID: 11872050] </a:t>
            </a:r>
          </a:p>
          <a:p>
            <a:pPr marL="0" indent="0">
              <a:spcBef>
                <a:spcPts val="0"/>
              </a:spcBef>
              <a:spcAft>
                <a:spcPts val="0"/>
              </a:spcAft>
              <a:buNone/>
            </a:pPr>
            <a:endParaRPr lang="en-US" sz="1600" dirty="0" smtClean="0">
              <a:solidFill>
                <a:srgbClr val="211E1E"/>
              </a:solidFill>
            </a:endParaRPr>
          </a:p>
          <a:p>
            <a:pPr marL="0" indent="0">
              <a:spcBef>
                <a:spcPts val="0"/>
              </a:spcBef>
              <a:spcAft>
                <a:spcPts val="0"/>
              </a:spcAft>
              <a:buNone/>
            </a:pPr>
            <a:endParaRPr lang="en-US" sz="1600" dirty="0" smtClean="0"/>
          </a:p>
          <a:p>
            <a:pPr marL="0" indent="0">
              <a:spcBef>
                <a:spcPts val="0"/>
              </a:spcBef>
              <a:spcAft>
                <a:spcPts val="0"/>
              </a:spcAft>
              <a:buNone/>
            </a:pPr>
            <a:endParaRPr lang="en-US" sz="1600" dirty="0"/>
          </a:p>
        </p:txBody>
      </p:sp>
    </p:spTree>
    <p:extLst>
      <p:ext uri="{BB962C8B-B14F-4D97-AF65-F5344CB8AC3E}">
        <p14:creationId xmlns:p14="http://schemas.microsoft.com/office/powerpoint/2010/main" val="775533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Références</a:t>
            </a:r>
            <a:endParaRPr lang="en-US" b="1" dirty="0"/>
          </a:p>
        </p:txBody>
      </p:sp>
      <p:sp>
        <p:nvSpPr>
          <p:cNvPr id="3" name="Content Placeholder 2"/>
          <p:cNvSpPr>
            <a:spLocks noGrp="1"/>
          </p:cNvSpPr>
          <p:nvPr>
            <p:ph idx="1"/>
          </p:nvPr>
        </p:nvSpPr>
        <p:spPr/>
        <p:txBody>
          <a:bodyPr>
            <a:normAutofit/>
          </a:bodyPr>
          <a:lstStyle/>
          <a:p>
            <a:pPr marL="0" indent="0">
              <a:spcBef>
                <a:spcPts val="0"/>
              </a:spcBef>
              <a:spcAft>
                <a:spcPts val="0"/>
              </a:spcAft>
              <a:buFont typeface="Arial" pitchFamily="34" charset="0"/>
              <a:buChar char="•"/>
            </a:pPr>
            <a:r>
              <a:rPr lang="en-US" sz="1600" dirty="0" smtClean="0">
                <a:solidFill>
                  <a:srgbClr val="211E1E"/>
                </a:solidFill>
              </a:rPr>
              <a:t> Final </a:t>
            </a:r>
            <a:r>
              <a:rPr lang="en-US" sz="1600" dirty="0">
                <a:solidFill>
                  <a:srgbClr val="211E1E"/>
                </a:solidFill>
              </a:rPr>
              <a:t>follow-up of the Multicentre Aneurysm Screening Study (MASS) randomized trial of abdominal aortic aneurysm screening S. G. Thompson1, H. A. Ashton3,4, L. Gao2, M. J. Buxton5 and R. A. P. Scott4 on behalf of the </a:t>
            </a:r>
            <a:r>
              <a:rPr lang="en-US" sz="1600" dirty="0" err="1">
                <a:solidFill>
                  <a:srgbClr val="211E1E"/>
                </a:solidFill>
              </a:rPr>
              <a:t>Multicentre</a:t>
            </a:r>
            <a:r>
              <a:rPr lang="en-US" sz="1600" dirty="0">
                <a:solidFill>
                  <a:srgbClr val="211E1E"/>
                </a:solidFill>
              </a:rPr>
              <a:t> Aneurysm Screening Study (MASS) Group. Br J Surg. 2012; 99 (12):</a:t>
            </a:r>
            <a:r>
              <a:rPr lang="en-US" sz="1600" dirty="0" smtClean="0">
                <a:solidFill>
                  <a:srgbClr val="211E1E"/>
                </a:solidFill>
              </a:rPr>
              <a:t>1643</a:t>
            </a:r>
            <a:endParaRPr lang="en-US" sz="1600" dirty="0"/>
          </a:p>
          <a:p>
            <a:pPr marL="0" indent="0">
              <a:spcBef>
                <a:spcPts val="0"/>
              </a:spcBef>
              <a:spcAft>
                <a:spcPts val="0"/>
              </a:spcAft>
              <a:buFont typeface="Arial" pitchFamily="34" charset="0"/>
              <a:buChar char="•"/>
            </a:pPr>
            <a:endParaRPr lang="en-US" sz="1600" dirty="0" smtClean="0"/>
          </a:p>
          <a:p>
            <a:pPr marL="0" indent="0">
              <a:spcBef>
                <a:spcPts val="0"/>
              </a:spcBef>
              <a:spcAft>
                <a:spcPts val="0"/>
              </a:spcAft>
              <a:buFont typeface="Arial" pitchFamily="34" charset="0"/>
              <a:buChar char="•"/>
            </a:pPr>
            <a:r>
              <a:rPr lang="en-US" sz="1600" dirty="0" err="1" smtClean="0"/>
              <a:t>Mastracci</a:t>
            </a:r>
            <a:r>
              <a:rPr lang="en-US" sz="1600" dirty="0" smtClean="0"/>
              <a:t> </a:t>
            </a:r>
            <a:r>
              <a:rPr lang="en-US" sz="1600" dirty="0"/>
              <a:t>TM, </a:t>
            </a:r>
            <a:r>
              <a:rPr lang="en-US" sz="1600" dirty="0" err="1"/>
              <a:t>Cina</a:t>
            </a:r>
            <a:r>
              <a:rPr lang="en-US" sz="1600" dirty="0"/>
              <a:t> CS. Screening for abdominal aortic aneurysm in Canada: review and position statement of the Canadian Society for Vascular Surgery. J </a:t>
            </a:r>
            <a:r>
              <a:rPr lang="en-US" sz="1600" dirty="0" err="1"/>
              <a:t>Vasc</a:t>
            </a:r>
            <a:r>
              <a:rPr lang="en-US" sz="1600" dirty="0"/>
              <a:t> </a:t>
            </a:r>
            <a:r>
              <a:rPr lang="en-US" sz="1600" dirty="0" err="1"/>
              <a:t>Surg</a:t>
            </a:r>
            <a:r>
              <a:rPr lang="en-US" sz="1600" dirty="0"/>
              <a:t> 2007; 45(6):1268-1276. </a:t>
            </a:r>
            <a:endParaRPr lang="en-US" sz="1600" dirty="0" smtClean="0"/>
          </a:p>
          <a:p>
            <a:pPr marL="0" indent="0">
              <a:spcBef>
                <a:spcPts val="0"/>
              </a:spcBef>
              <a:spcAft>
                <a:spcPts val="0"/>
              </a:spcAft>
              <a:buFont typeface="Arial" pitchFamily="34" charset="0"/>
              <a:buChar char="•"/>
            </a:pPr>
            <a:endParaRPr lang="en-US" sz="1600" dirty="0" smtClean="0"/>
          </a:p>
          <a:p>
            <a:pPr marL="0" indent="0">
              <a:spcBef>
                <a:spcPts val="0"/>
              </a:spcBef>
              <a:spcAft>
                <a:spcPts val="0"/>
              </a:spcAft>
              <a:buFont typeface="Arial" pitchFamily="34" charset="0"/>
              <a:buChar char="•"/>
            </a:pPr>
            <a:r>
              <a:rPr lang="en-US" sz="1600" dirty="0" smtClean="0"/>
              <a:t> Kim </a:t>
            </a:r>
            <a:r>
              <a:rPr lang="en-US" sz="1600" dirty="0"/>
              <a:t>LG, RA PS, Ashton HA, Thompson SG. A sustained mortality benefit from screening for abdominal aortic aneurysm. Ann Intern Med 2007; 146(10):</a:t>
            </a:r>
            <a:r>
              <a:rPr lang="en-US" sz="1600" dirty="0" smtClean="0"/>
              <a:t>699-706.</a:t>
            </a:r>
          </a:p>
          <a:p>
            <a:pPr marL="0" indent="0">
              <a:spcBef>
                <a:spcPts val="0"/>
              </a:spcBef>
              <a:spcAft>
                <a:spcPts val="0"/>
              </a:spcAft>
              <a:buFont typeface="Arial" pitchFamily="34" charset="0"/>
              <a:buChar char="•"/>
            </a:pPr>
            <a:endParaRPr lang="en-US" sz="1600" dirty="0" smtClean="0"/>
          </a:p>
          <a:p>
            <a:pPr marL="0" indent="0">
              <a:spcBef>
                <a:spcPts val="0"/>
              </a:spcBef>
              <a:spcAft>
                <a:spcPts val="0"/>
              </a:spcAft>
              <a:buFont typeface="Arial" pitchFamily="34" charset="0"/>
              <a:buChar char="•"/>
            </a:pPr>
            <a:r>
              <a:rPr lang="en-US" sz="1600" dirty="0" smtClean="0"/>
              <a:t> Montreuil </a:t>
            </a:r>
            <a:r>
              <a:rPr lang="en-US" sz="1600" dirty="0"/>
              <a:t>B, Brophy J. Screening for abdominal aortic aneurysms in men: a Canadian perspective using </a:t>
            </a:r>
            <a:r>
              <a:rPr lang="en-US" sz="1600" dirty="0" err="1"/>
              <a:t>MonteCarlo</a:t>
            </a:r>
            <a:r>
              <a:rPr lang="en-US" sz="1600" dirty="0"/>
              <a:t>-based estimates. </a:t>
            </a:r>
            <a:r>
              <a:rPr lang="es-ES" sz="1600" dirty="0"/>
              <a:t>Can J </a:t>
            </a:r>
            <a:r>
              <a:rPr lang="es-ES" sz="1600" dirty="0" err="1"/>
              <a:t>Surg</a:t>
            </a:r>
            <a:r>
              <a:rPr lang="es-ES" sz="1600" dirty="0"/>
              <a:t> 2008; 51(1):</a:t>
            </a:r>
            <a:r>
              <a:rPr lang="es-ES" sz="1600" dirty="0" smtClean="0"/>
              <a:t>23-34.</a:t>
            </a:r>
          </a:p>
          <a:p>
            <a:pPr marL="0" indent="0">
              <a:spcBef>
                <a:spcPts val="0"/>
              </a:spcBef>
              <a:spcAft>
                <a:spcPts val="0"/>
              </a:spcAft>
              <a:buFont typeface="Arial" pitchFamily="34" charset="0"/>
              <a:buChar char="•"/>
            </a:pPr>
            <a:endParaRPr lang="es-ES" sz="1600" dirty="0" smtClean="0"/>
          </a:p>
          <a:p>
            <a:pPr marL="0" indent="0">
              <a:spcBef>
                <a:spcPts val="0"/>
              </a:spcBef>
              <a:spcAft>
                <a:spcPts val="0"/>
              </a:spcAft>
              <a:buFont typeface="Arial" pitchFamily="34" charset="0"/>
              <a:buChar char="•"/>
            </a:pPr>
            <a:r>
              <a:rPr lang="es-ES" sz="1600" dirty="0" smtClean="0"/>
              <a:t> </a:t>
            </a:r>
            <a:r>
              <a:rPr lang="en-US" sz="1600" dirty="0" smtClean="0"/>
              <a:t>Screening </a:t>
            </a:r>
            <a:r>
              <a:rPr lang="en-US" sz="1600" dirty="0"/>
              <a:t>for abdominal aortic aneurysm </a:t>
            </a:r>
            <a:r>
              <a:rPr lang="en-US" sz="1600" dirty="0" err="1"/>
              <a:t>Cosford</a:t>
            </a:r>
            <a:r>
              <a:rPr lang="en-US" sz="1600" dirty="0"/>
              <a:t> PA, </a:t>
            </a:r>
            <a:r>
              <a:rPr lang="en-US" sz="1600" dirty="0" err="1"/>
              <a:t>Leng</a:t>
            </a:r>
            <a:r>
              <a:rPr lang="en-US" sz="1600" dirty="0"/>
              <a:t> GC, Thomas J </a:t>
            </a:r>
            <a:r>
              <a:rPr lang="it-IT" sz="1600" dirty="0"/>
              <a:t>18 April 2007 </a:t>
            </a:r>
            <a:endParaRPr lang="en-US" sz="1600" b="1" dirty="0"/>
          </a:p>
          <a:p>
            <a:endParaRPr lang="en-US" dirty="0"/>
          </a:p>
        </p:txBody>
      </p:sp>
    </p:spTree>
    <p:extLst>
      <p:ext uri="{BB962C8B-B14F-4D97-AF65-F5344CB8AC3E}">
        <p14:creationId xmlns:p14="http://schemas.microsoft.com/office/powerpoint/2010/main" val="114334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Références</a:t>
            </a:r>
            <a:r>
              <a:rPr lang="en-US" b="1" dirty="0" smtClean="0"/>
              <a:t> </a:t>
            </a:r>
            <a:endParaRPr lang="en-US" b="1" dirty="0"/>
          </a:p>
        </p:txBody>
      </p:sp>
      <p:sp>
        <p:nvSpPr>
          <p:cNvPr id="3" name="Content Placeholder 2"/>
          <p:cNvSpPr>
            <a:spLocks noGrp="1"/>
          </p:cNvSpPr>
          <p:nvPr>
            <p:ph idx="1"/>
          </p:nvPr>
        </p:nvSpPr>
        <p:spPr>
          <a:xfrm>
            <a:off x="1097280" y="1899523"/>
            <a:ext cx="9932894" cy="4023360"/>
          </a:xfrm>
        </p:spPr>
        <p:txBody>
          <a:bodyPr>
            <a:normAutofit fontScale="77500" lnSpcReduction="20000"/>
          </a:bodyPr>
          <a:lstStyle/>
          <a:p>
            <a:pPr marL="0" indent="0">
              <a:lnSpc>
                <a:spcPct val="100000"/>
              </a:lnSpc>
              <a:spcBef>
                <a:spcPts val="0"/>
              </a:spcBef>
              <a:spcAft>
                <a:spcPts val="0"/>
              </a:spcAft>
              <a:buFont typeface="Arial" pitchFamily="34" charset="0"/>
              <a:buChar char="•"/>
            </a:pPr>
            <a:r>
              <a:rPr lang="en-US" sz="2100" dirty="0" smtClean="0">
                <a:solidFill>
                  <a:schemeClr val="tx1"/>
                </a:solidFill>
              </a:rPr>
              <a:t> Naylor </a:t>
            </a:r>
            <a:r>
              <a:rPr lang="en-US" sz="2100" dirty="0">
                <a:solidFill>
                  <a:schemeClr val="tx1"/>
                </a:solidFill>
              </a:rPr>
              <a:t>CD, Anderson GM, </a:t>
            </a:r>
            <a:r>
              <a:rPr lang="en-US" sz="2100" dirty="0" err="1">
                <a:solidFill>
                  <a:schemeClr val="tx1"/>
                </a:solidFill>
              </a:rPr>
              <a:t>Goel</a:t>
            </a:r>
            <a:r>
              <a:rPr lang="en-US" sz="2100" dirty="0">
                <a:solidFill>
                  <a:schemeClr val="tx1"/>
                </a:solidFill>
              </a:rPr>
              <a:t> VM, editors. Patterns of health care in Ontario. Vol. 1. June 1994. Ottawa: Canadian Medical Association [for] the Institute for Clinical Evaluative Sciences. ICES Practice Atlas. </a:t>
            </a:r>
            <a:endParaRPr lang="en-US" sz="2100" dirty="0" smtClean="0">
              <a:solidFill>
                <a:schemeClr val="tx1"/>
              </a:solidFill>
            </a:endParaRPr>
          </a:p>
          <a:p>
            <a:pPr marL="0" indent="0">
              <a:lnSpc>
                <a:spcPct val="100000"/>
              </a:lnSpc>
              <a:spcBef>
                <a:spcPts val="0"/>
              </a:spcBef>
              <a:spcAft>
                <a:spcPts val="0"/>
              </a:spcAft>
              <a:buFont typeface="Arial" pitchFamily="34" charset="0"/>
              <a:buChar char="•"/>
            </a:pPr>
            <a:endParaRPr lang="en-US" sz="2100" dirty="0" smtClean="0">
              <a:solidFill>
                <a:schemeClr val="tx1"/>
              </a:solidFill>
            </a:endParaRPr>
          </a:p>
          <a:p>
            <a:pPr marL="0" indent="0">
              <a:lnSpc>
                <a:spcPct val="100000"/>
              </a:lnSpc>
              <a:spcBef>
                <a:spcPts val="0"/>
              </a:spcBef>
              <a:spcAft>
                <a:spcPts val="0"/>
              </a:spcAft>
              <a:buFont typeface="Arial" pitchFamily="34" charset="0"/>
              <a:buChar char="•"/>
            </a:pPr>
            <a:r>
              <a:rPr lang="en-US" sz="2100" dirty="0" smtClean="0">
                <a:solidFill>
                  <a:schemeClr val="tx1"/>
                </a:solidFill>
              </a:rPr>
              <a:t>U.S</a:t>
            </a:r>
            <a:r>
              <a:rPr lang="en-US" sz="2100" dirty="0">
                <a:solidFill>
                  <a:schemeClr val="tx1"/>
                </a:solidFill>
              </a:rPr>
              <a:t>. Preventive Services Task Force. Screening for abdominal aortic aneurysm: recommendation statement. </a:t>
            </a:r>
            <a:r>
              <a:rPr lang="en-US" sz="2100" i="1" dirty="0">
                <a:solidFill>
                  <a:schemeClr val="tx1"/>
                </a:solidFill>
              </a:rPr>
              <a:t>Ann Intern Med</a:t>
            </a:r>
            <a:r>
              <a:rPr lang="en-US" sz="2100" dirty="0">
                <a:solidFill>
                  <a:schemeClr val="tx1"/>
                </a:solidFill>
              </a:rPr>
              <a:t>. 19 August 2014 Annals of Internal Medicine Volume 161 • Number </a:t>
            </a:r>
            <a:r>
              <a:rPr lang="en-US" sz="2100" dirty="0" smtClean="0">
                <a:solidFill>
                  <a:schemeClr val="tx1"/>
                </a:solidFill>
              </a:rPr>
              <a:t>4. </a:t>
            </a:r>
          </a:p>
          <a:p>
            <a:pPr marL="0" indent="0">
              <a:lnSpc>
                <a:spcPct val="100000"/>
              </a:lnSpc>
              <a:spcBef>
                <a:spcPts val="0"/>
              </a:spcBef>
              <a:spcAft>
                <a:spcPts val="0"/>
              </a:spcAft>
              <a:buFont typeface="Arial" pitchFamily="34" charset="0"/>
              <a:buChar char="•"/>
            </a:pPr>
            <a:endParaRPr lang="en-US" sz="2100" dirty="0" smtClean="0">
              <a:solidFill>
                <a:schemeClr val="tx1"/>
              </a:solidFill>
            </a:endParaRPr>
          </a:p>
          <a:p>
            <a:pPr marL="0" indent="0">
              <a:lnSpc>
                <a:spcPct val="100000"/>
              </a:lnSpc>
              <a:spcBef>
                <a:spcPts val="0"/>
              </a:spcBef>
              <a:spcAft>
                <a:spcPts val="0"/>
              </a:spcAft>
              <a:buFont typeface="Arial" pitchFamily="34" charset="0"/>
              <a:buChar char="•"/>
            </a:pPr>
            <a:r>
              <a:rPr lang="en-US" sz="2100" dirty="0" smtClean="0">
                <a:solidFill>
                  <a:schemeClr val="tx1"/>
                </a:solidFill>
              </a:rPr>
              <a:t> </a:t>
            </a:r>
            <a:r>
              <a:rPr lang="en-US" sz="2100" dirty="0" err="1" smtClean="0">
                <a:solidFill>
                  <a:schemeClr val="tx1"/>
                </a:solidFill>
              </a:rPr>
              <a:t>Ultrasonography</a:t>
            </a:r>
            <a:r>
              <a:rPr lang="en-US" sz="2100" dirty="0" smtClean="0">
                <a:solidFill>
                  <a:schemeClr val="tx1"/>
                </a:solidFill>
              </a:rPr>
              <a:t> </a:t>
            </a:r>
            <a:r>
              <a:rPr lang="en-US" sz="2100" dirty="0">
                <a:solidFill>
                  <a:schemeClr val="tx1"/>
                </a:solidFill>
              </a:rPr>
              <a:t>Screening for Abdominal Aortic Aneurysms: A Systematic Evidence Review for the U.S. Preventive Services Task Force Janelle M. </a:t>
            </a:r>
            <a:r>
              <a:rPr lang="en-US" sz="2100" dirty="0" err="1">
                <a:solidFill>
                  <a:schemeClr val="tx1"/>
                </a:solidFill>
              </a:rPr>
              <a:t>Guirguis</a:t>
            </a:r>
            <a:r>
              <a:rPr lang="en-US" sz="2100" dirty="0">
                <a:solidFill>
                  <a:schemeClr val="tx1"/>
                </a:solidFill>
              </a:rPr>
              <a:t>-Blake, MD; Tracy L. </a:t>
            </a:r>
            <a:r>
              <a:rPr lang="en-US" sz="2100" dirty="0" err="1">
                <a:solidFill>
                  <a:schemeClr val="tx1"/>
                </a:solidFill>
              </a:rPr>
              <a:t>Beil</a:t>
            </a:r>
            <a:r>
              <a:rPr lang="en-US" sz="2100" dirty="0">
                <a:solidFill>
                  <a:schemeClr val="tx1"/>
                </a:solidFill>
              </a:rPr>
              <a:t>, MS; Caitlyn A. </a:t>
            </a:r>
            <a:r>
              <a:rPr lang="en-US" sz="2100" dirty="0" err="1">
                <a:solidFill>
                  <a:schemeClr val="tx1"/>
                </a:solidFill>
              </a:rPr>
              <a:t>Senger</a:t>
            </a:r>
            <a:r>
              <a:rPr lang="en-US" sz="2100" dirty="0">
                <a:solidFill>
                  <a:schemeClr val="tx1"/>
                </a:solidFill>
              </a:rPr>
              <a:t>, MPH; and Evelyn P. Whitlock, MD, MPH. </a:t>
            </a:r>
            <a:r>
              <a:rPr lang="en-US" sz="2100" i="1" dirty="0">
                <a:solidFill>
                  <a:schemeClr val="tx1"/>
                </a:solidFill>
              </a:rPr>
              <a:t>Ann Intern Med. </a:t>
            </a:r>
            <a:r>
              <a:rPr lang="en-US" sz="2100" dirty="0">
                <a:solidFill>
                  <a:schemeClr val="tx1"/>
                </a:solidFill>
              </a:rPr>
              <a:t>2014;160:321-329. </a:t>
            </a:r>
            <a:endParaRPr lang="en-US" sz="2100" dirty="0" smtClean="0">
              <a:solidFill>
                <a:schemeClr val="tx1"/>
              </a:solidFill>
            </a:endParaRPr>
          </a:p>
          <a:p>
            <a:pPr marL="0" indent="0">
              <a:lnSpc>
                <a:spcPct val="100000"/>
              </a:lnSpc>
              <a:spcBef>
                <a:spcPts val="0"/>
              </a:spcBef>
              <a:spcAft>
                <a:spcPts val="0"/>
              </a:spcAft>
              <a:buFont typeface="Arial" pitchFamily="34" charset="0"/>
              <a:buChar char="•"/>
            </a:pPr>
            <a:endParaRPr lang="en-US" sz="2100" dirty="0" smtClean="0">
              <a:solidFill>
                <a:schemeClr val="tx1"/>
              </a:solidFill>
            </a:endParaRPr>
          </a:p>
          <a:p>
            <a:pPr marL="0" indent="0">
              <a:lnSpc>
                <a:spcPct val="100000"/>
              </a:lnSpc>
              <a:spcBef>
                <a:spcPts val="0"/>
              </a:spcBef>
              <a:spcAft>
                <a:spcPts val="0"/>
              </a:spcAft>
              <a:buFont typeface="Arial" pitchFamily="34" charset="0"/>
              <a:buChar char="•"/>
            </a:pPr>
            <a:r>
              <a:rPr lang="en-US" sz="2100" dirty="0" smtClean="0">
                <a:solidFill>
                  <a:schemeClr val="tx1"/>
                </a:solidFill>
              </a:rPr>
              <a:t> Screening </a:t>
            </a:r>
            <a:r>
              <a:rPr lang="en-US" sz="2100" dirty="0">
                <a:solidFill>
                  <a:schemeClr val="tx1"/>
                </a:solidFill>
              </a:rPr>
              <a:t>for Abdominal Aortic Aneurysm Reduces Overall Mortality in Men. A Meta-analysis of the Mid- and Long-term Effects of Screening for Abdominal Aortic </a:t>
            </a:r>
            <a:r>
              <a:rPr lang="en-US" sz="2100" dirty="0" smtClean="0">
                <a:solidFill>
                  <a:schemeClr val="tx1"/>
                </a:solidFill>
              </a:rPr>
              <a:t>Aneurysms. J.S</a:t>
            </a:r>
            <a:r>
              <a:rPr lang="en-US" sz="2100" dirty="0">
                <a:solidFill>
                  <a:schemeClr val="tx1"/>
                </a:solidFill>
              </a:rPr>
              <a:t>. </a:t>
            </a:r>
            <a:r>
              <a:rPr lang="en-US" sz="2100" dirty="0" err="1">
                <a:solidFill>
                  <a:schemeClr val="tx1"/>
                </a:solidFill>
              </a:rPr>
              <a:t>Lindholt</a:t>
            </a:r>
            <a:r>
              <a:rPr lang="en-US" sz="2100" dirty="0">
                <a:solidFill>
                  <a:schemeClr val="tx1"/>
                </a:solidFill>
              </a:rPr>
              <a:t>, P. </a:t>
            </a:r>
            <a:r>
              <a:rPr lang="en-US" sz="2100" dirty="0" smtClean="0">
                <a:solidFill>
                  <a:schemeClr val="tx1"/>
                </a:solidFill>
              </a:rPr>
              <a:t>Norman. </a:t>
            </a:r>
            <a:r>
              <a:rPr lang="en-US" sz="2100" dirty="0" err="1" smtClean="0">
                <a:solidFill>
                  <a:schemeClr val="tx1"/>
                </a:solidFill>
              </a:rPr>
              <a:t>Eur</a:t>
            </a:r>
            <a:r>
              <a:rPr lang="en-US" sz="2100" dirty="0" smtClean="0">
                <a:solidFill>
                  <a:schemeClr val="tx1"/>
                </a:solidFill>
              </a:rPr>
              <a:t> </a:t>
            </a:r>
            <a:r>
              <a:rPr lang="en-US" sz="2100" dirty="0">
                <a:solidFill>
                  <a:schemeClr val="tx1"/>
                </a:solidFill>
              </a:rPr>
              <a:t>J </a:t>
            </a:r>
            <a:r>
              <a:rPr lang="en-US" sz="2100" dirty="0" err="1">
                <a:solidFill>
                  <a:schemeClr val="tx1"/>
                </a:solidFill>
              </a:rPr>
              <a:t>Vasc</a:t>
            </a:r>
            <a:r>
              <a:rPr lang="en-US" sz="2100" dirty="0">
                <a:solidFill>
                  <a:schemeClr val="tx1"/>
                </a:solidFill>
              </a:rPr>
              <a:t> </a:t>
            </a:r>
            <a:r>
              <a:rPr lang="en-US" sz="2100" dirty="0" err="1">
                <a:solidFill>
                  <a:schemeClr val="tx1"/>
                </a:solidFill>
              </a:rPr>
              <a:t>Endovasc</a:t>
            </a:r>
            <a:r>
              <a:rPr lang="en-US" sz="2100" dirty="0">
                <a:solidFill>
                  <a:schemeClr val="tx1"/>
                </a:solidFill>
              </a:rPr>
              <a:t> </a:t>
            </a:r>
            <a:r>
              <a:rPr lang="en-US" sz="2100" dirty="0" err="1">
                <a:solidFill>
                  <a:schemeClr val="tx1"/>
                </a:solidFill>
              </a:rPr>
              <a:t>Surg</a:t>
            </a:r>
            <a:r>
              <a:rPr lang="en-US" sz="2100" dirty="0">
                <a:solidFill>
                  <a:schemeClr val="tx1"/>
                </a:solidFill>
              </a:rPr>
              <a:t> </a:t>
            </a:r>
            <a:r>
              <a:rPr lang="en-US" sz="2100" dirty="0" smtClean="0">
                <a:solidFill>
                  <a:schemeClr val="tx1"/>
                </a:solidFill>
              </a:rPr>
              <a:t>2008;36:167-71.</a:t>
            </a:r>
          </a:p>
          <a:p>
            <a:pPr marL="0" indent="0">
              <a:lnSpc>
                <a:spcPct val="100000"/>
              </a:lnSpc>
              <a:spcBef>
                <a:spcPts val="0"/>
              </a:spcBef>
              <a:spcAft>
                <a:spcPts val="0"/>
              </a:spcAft>
              <a:buFont typeface="Arial" pitchFamily="34" charset="0"/>
              <a:buChar char="•"/>
            </a:pPr>
            <a:endParaRPr lang="en-US" sz="2100" dirty="0" smtClean="0">
              <a:solidFill>
                <a:schemeClr val="tx1"/>
              </a:solidFill>
            </a:endParaRPr>
          </a:p>
          <a:p>
            <a:pPr marL="0" indent="0">
              <a:lnSpc>
                <a:spcPct val="100000"/>
              </a:lnSpc>
              <a:spcBef>
                <a:spcPts val="0"/>
              </a:spcBef>
              <a:spcAft>
                <a:spcPts val="0"/>
              </a:spcAft>
              <a:buFont typeface="Arial" pitchFamily="34" charset="0"/>
              <a:buChar char="•"/>
            </a:pPr>
            <a:r>
              <a:rPr lang="en-US" sz="2100" dirty="0" smtClean="0">
                <a:solidFill>
                  <a:schemeClr val="tx1"/>
                </a:solidFill>
              </a:rPr>
              <a:t> Screening </a:t>
            </a:r>
            <a:r>
              <a:rPr lang="en-US" sz="2100" dirty="0">
                <a:solidFill>
                  <a:schemeClr val="tx1"/>
                </a:solidFill>
              </a:rPr>
              <a:t>for Abdominal Aortic Aneurysm: A Best-Evidence Systematic Review for the U.S. Preventive Services Task Force </a:t>
            </a:r>
            <a:r>
              <a:rPr lang="en-US" sz="2100" cap="all" dirty="0" smtClean="0">
                <a:solidFill>
                  <a:schemeClr val="tx1"/>
                </a:solidFill>
              </a:rPr>
              <a:t>FREE. </a:t>
            </a:r>
            <a:r>
              <a:rPr lang="en-US" sz="2100" i="1" dirty="0" smtClean="0">
                <a:solidFill>
                  <a:schemeClr val="tx1"/>
                </a:solidFill>
              </a:rPr>
              <a:t>Craig </a:t>
            </a:r>
            <a:r>
              <a:rPr lang="en-US" sz="2100" i="1" dirty="0">
                <a:solidFill>
                  <a:schemeClr val="tx1"/>
                </a:solidFill>
              </a:rPr>
              <a:t>Fleming, MD; Evelyn P. Whitlock, MD, MPH; Tracy L. </a:t>
            </a:r>
            <a:r>
              <a:rPr lang="en-US" sz="2100" i="1" dirty="0" err="1">
                <a:solidFill>
                  <a:schemeClr val="tx1"/>
                </a:solidFill>
              </a:rPr>
              <a:t>Beil</a:t>
            </a:r>
            <a:r>
              <a:rPr lang="en-US" sz="2100" i="1" dirty="0">
                <a:solidFill>
                  <a:schemeClr val="tx1"/>
                </a:solidFill>
              </a:rPr>
              <a:t>, MS; Frank A. </a:t>
            </a:r>
            <a:r>
              <a:rPr lang="en-US" sz="2100" i="1" dirty="0" err="1">
                <a:solidFill>
                  <a:schemeClr val="tx1"/>
                </a:solidFill>
              </a:rPr>
              <a:t>Lederle</a:t>
            </a:r>
            <a:r>
              <a:rPr lang="en-US" sz="2100" i="1" dirty="0">
                <a:solidFill>
                  <a:schemeClr val="tx1"/>
                </a:solidFill>
              </a:rPr>
              <a:t>, </a:t>
            </a:r>
            <a:r>
              <a:rPr lang="en-US" sz="2100" i="1" dirty="0" smtClean="0">
                <a:solidFill>
                  <a:schemeClr val="tx1"/>
                </a:solidFill>
              </a:rPr>
              <a:t>MD</a:t>
            </a:r>
            <a:endParaRPr lang="en-US" sz="2100" dirty="0" smtClean="0">
              <a:solidFill>
                <a:schemeClr val="tx1"/>
              </a:solidFill>
            </a:endParaRPr>
          </a:p>
          <a:p>
            <a:pPr marL="0" indent="0">
              <a:lnSpc>
                <a:spcPct val="100000"/>
              </a:lnSpc>
              <a:spcBef>
                <a:spcPts val="0"/>
              </a:spcBef>
              <a:spcAft>
                <a:spcPts val="0"/>
              </a:spcAft>
              <a:buFont typeface="Arial" pitchFamily="34" charset="0"/>
              <a:buChar char="•"/>
            </a:pPr>
            <a:endParaRPr lang="en-US" sz="2100" dirty="0" smtClean="0">
              <a:solidFill>
                <a:schemeClr val="tx1"/>
              </a:solidFill>
            </a:endParaRPr>
          </a:p>
          <a:p>
            <a:pPr marL="0" indent="0">
              <a:lnSpc>
                <a:spcPct val="100000"/>
              </a:lnSpc>
              <a:spcBef>
                <a:spcPts val="0"/>
              </a:spcBef>
              <a:spcAft>
                <a:spcPts val="0"/>
              </a:spcAft>
              <a:buFont typeface="Arial" pitchFamily="34" charset="0"/>
              <a:buChar char="•"/>
            </a:pPr>
            <a:r>
              <a:rPr lang="en-US" sz="2100" dirty="0" smtClean="0">
                <a:solidFill>
                  <a:schemeClr val="tx1"/>
                </a:solidFill>
              </a:rPr>
              <a:t> Vascular </a:t>
            </a:r>
            <a:r>
              <a:rPr lang="en-US" sz="2100" dirty="0">
                <a:solidFill>
                  <a:schemeClr val="tx1"/>
                </a:solidFill>
              </a:rPr>
              <a:t>Research Unit, Viborg Hospital, Denmark School of Surgery, University of Western Australia, Australia Submitted 11 November 2007; accepted 6 March 2008. Available online 15 May 2008 </a:t>
            </a:r>
            <a:endParaRPr lang="en-US" sz="2100" dirty="0" smtClean="0">
              <a:solidFill>
                <a:schemeClr val="tx1"/>
              </a:solidFill>
            </a:endParaRPr>
          </a:p>
          <a:p>
            <a:pPr marL="0">
              <a:spcBef>
                <a:spcPts val="0"/>
              </a:spcBef>
              <a:spcAft>
                <a:spcPts val="0"/>
              </a:spcAft>
            </a:pPr>
            <a:endParaRPr lang="en-US" dirty="0"/>
          </a:p>
          <a:p>
            <a:pPr fontAlgn="base"/>
            <a:endParaRPr lang="en-US" i="1" dirty="0"/>
          </a:p>
          <a:p>
            <a:pPr>
              <a:spcBef>
                <a:spcPts val="0"/>
              </a:spcBef>
              <a:spcAft>
                <a:spcPts val="0"/>
              </a:spcAft>
            </a:pPr>
            <a:endParaRPr lang="en-US" dirty="0"/>
          </a:p>
        </p:txBody>
      </p:sp>
    </p:spTree>
    <p:extLst>
      <p:ext uri="{BB962C8B-B14F-4D97-AF65-F5344CB8AC3E}">
        <p14:creationId xmlns:p14="http://schemas.microsoft.com/office/powerpoint/2010/main" val="447689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1"/>
                </a:solidFill>
              </a:rPr>
              <a:t>Remerciements</a:t>
            </a:r>
            <a:endParaRPr lang="en-US" b="1" dirty="0">
              <a:solidFill>
                <a:schemeClr val="tx1"/>
              </a:solidFill>
            </a:endParaRPr>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a:p>
          <a:p>
            <a:pPr algn="ctr"/>
            <a:r>
              <a:rPr lang="en-US" sz="3200" b="1" dirty="0" smtClean="0">
                <a:solidFill>
                  <a:schemeClr val="accent2">
                    <a:lumMod val="50000"/>
                  </a:schemeClr>
                </a:solidFill>
              </a:rPr>
              <a:t>Dre </a:t>
            </a:r>
            <a:r>
              <a:rPr lang="en-US" sz="3200" b="1" dirty="0" err="1" smtClean="0">
                <a:solidFill>
                  <a:schemeClr val="accent2">
                    <a:lumMod val="50000"/>
                  </a:schemeClr>
                </a:solidFill>
              </a:rPr>
              <a:t>Amélie</a:t>
            </a:r>
            <a:r>
              <a:rPr lang="en-US" sz="3200" b="1" dirty="0" smtClean="0">
                <a:solidFill>
                  <a:schemeClr val="accent2">
                    <a:lumMod val="50000"/>
                  </a:schemeClr>
                </a:solidFill>
              </a:rPr>
              <a:t> </a:t>
            </a:r>
            <a:r>
              <a:rPr lang="en-US" sz="3200" b="1" dirty="0" err="1" smtClean="0">
                <a:solidFill>
                  <a:schemeClr val="accent2">
                    <a:lumMod val="50000"/>
                  </a:schemeClr>
                </a:solidFill>
              </a:rPr>
              <a:t>Sylvestre</a:t>
            </a:r>
            <a:r>
              <a:rPr lang="en-US" sz="3200" b="1" dirty="0" smtClean="0">
                <a:solidFill>
                  <a:schemeClr val="accent2">
                    <a:lumMod val="50000"/>
                  </a:schemeClr>
                </a:solidFill>
              </a:rPr>
              <a:t> et Dr. Alain </a:t>
            </a:r>
            <a:r>
              <a:rPr lang="en-US" sz="3200" b="1" dirty="0" err="1" smtClean="0">
                <a:solidFill>
                  <a:schemeClr val="accent2">
                    <a:lumMod val="50000"/>
                  </a:schemeClr>
                </a:solidFill>
              </a:rPr>
              <a:t>Papineau</a:t>
            </a:r>
            <a:endParaRPr lang="en-US" sz="3200" b="1" dirty="0">
              <a:solidFill>
                <a:schemeClr val="accent2">
                  <a:lumMod val="50000"/>
                </a:schemeClr>
              </a:solidFill>
            </a:endParaRPr>
          </a:p>
        </p:txBody>
      </p:sp>
    </p:spTree>
    <p:extLst>
      <p:ext uri="{BB962C8B-B14F-4D97-AF65-F5344CB8AC3E}">
        <p14:creationId xmlns:p14="http://schemas.microsoft.com/office/powerpoint/2010/main" val="44201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Plan</a:t>
            </a:r>
            <a:endParaRPr lang="en-US" b="1" dirty="0"/>
          </a:p>
        </p:txBody>
      </p:sp>
      <p:sp>
        <p:nvSpPr>
          <p:cNvPr id="5" name="Content Placeholder 4"/>
          <p:cNvSpPr>
            <a:spLocks noGrp="1"/>
          </p:cNvSpPr>
          <p:nvPr>
            <p:ph idx="1"/>
          </p:nvPr>
        </p:nvSpPr>
        <p:spPr/>
        <p:txBody>
          <a:bodyPr>
            <a:normAutofit/>
          </a:bodyPr>
          <a:lstStyle/>
          <a:p>
            <a:pPr>
              <a:buClr>
                <a:schemeClr val="accent3"/>
              </a:buClr>
              <a:buFont typeface="Arial" charset="0"/>
              <a:buChar char="•"/>
            </a:pPr>
            <a:endParaRPr lang="en-US" sz="3200" dirty="0" smtClean="0"/>
          </a:p>
          <a:p>
            <a:pPr>
              <a:buClr>
                <a:schemeClr val="accent3"/>
              </a:buClr>
              <a:buFont typeface="Wingdings" pitchFamily="2" charset="2"/>
              <a:buChar char="Ø"/>
            </a:pPr>
            <a:r>
              <a:rPr lang="en-US" sz="3200" dirty="0" smtClean="0">
                <a:solidFill>
                  <a:schemeClr val="tx1"/>
                </a:solidFill>
              </a:rPr>
              <a:t>Introduction</a:t>
            </a:r>
          </a:p>
          <a:p>
            <a:pPr>
              <a:buClr>
                <a:schemeClr val="accent3"/>
              </a:buClr>
              <a:buFont typeface="Wingdings" pitchFamily="2" charset="2"/>
              <a:buChar char="Ø"/>
            </a:pPr>
            <a:r>
              <a:rPr lang="en-US" sz="3200" dirty="0" err="1" smtClean="0">
                <a:solidFill>
                  <a:schemeClr val="tx1"/>
                </a:solidFill>
              </a:rPr>
              <a:t>Méthode</a:t>
            </a:r>
            <a:r>
              <a:rPr lang="en-US" sz="3200" dirty="0" smtClean="0">
                <a:solidFill>
                  <a:schemeClr val="tx1"/>
                </a:solidFill>
              </a:rPr>
              <a:t>  </a:t>
            </a:r>
            <a:endParaRPr lang="en-US" sz="3200" dirty="0">
              <a:solidFill>
                <a:schemeClr val="tx1"/>
              </a:solidFill>
            </a:endParaRPr>
          </a:p>
          <a:p>
            <a:pPr>
              <a:buClr>
                <a:schemeClr val="accent3"/>
              </a:buClr>
              <a:buFont typeface="Wingdings" pitchFamily="2" charset="2"/>
              <a:buChar char="Ø"/>
            </a:pPr>
            <a:r>
              <a:rPr lang="en-US" sz="3200" dirty="0" err="1" smtClean="0">
                <a:solidFill>
                  <a:schemeClr val="tx1"/>
                </a:solidFill>
              </a:rPr>
              <a:t>Résultats</a:t>
            </a:r>
            <a:r>
              <a:rPr lang="en-US" sz="3200" dirty="0" smtClean="0">
                <a:solidFill>
                  <a:schemeClr val="tx1"/>
                </a:solidFill>
              </a:rPr>
              <a:t> </a:t>
            </a:r>
            <a:endParaRPr lang="en-US" sz="3200" dirty="0">
              <a:solidFill>
                <a:schemeClr val="tx1"/>
              </a:solidFill>
            </a:endParaRPr>
          </a:p>
          <a:p>
            <a:pPr>
              <a:buClr>
                <a:schemeClr val="accent3"/>
              </a:buClr>
              <a:buFont typeface="Wingdings" pitchFamily="2" charset="2"/>
              <a:buChar char="Ø"/>
            </a:pPr>
            <a:r>
              <a:rPr lang="en-US" sz="3200" dirty="0" smtClean="0">
                <a:solidFill>
                  <a:schemeClr val="tx1"/>
                </a:solidFill>
              </a:rPr>
              <a:t>Discussion </a:t>
            </a:r>
            <a:endParaRPr lang="en-US" sz="3200" dirty="0">
              <a:solidFill>
                <a:schemeClr val="tx1"/>
              </a:solidFill>
            </a:endParaRPr>
          </a:p>
          <a:p>
            <a:pPr>
              <a:buClr>
                <a:schemeClr val="accent3"/>
              </a:buClr>
              <a:buFont typeface="Wingdings" pitchFamily="2" charset="2"/>
              <a:buChar char="Ø"/>
            </a:pPr>
            <a:r>
              <a:rPr lang="en-US" sz="3200" dirty="0" smtClean="0">
                <a:solidFill>
                  <a:schemeClr val="tx1"/>
                </a:solidFill>
              </a:rPr>
              <a:t>Conclusion</a:t>
            </a:r>
            <a:endParaRPr lang="en-US" sz="3200" dirty="0">
              <a:solidFill>
                <a:schemeClr val="tx1"/>
              </a:solidFill>
            </a:endParaRPr>
          </a:p>
          <a:p>
            <a:endParaRPr lang="en-US" sz="3200" dirty="0">
              <a:solidFill>
                <a:schemeClr val="tx1"/>
              </a:solidFill>
            </a:endParaRPr>
          </a:p>
        </p:txBody>
      </p:sp>
    </p:spTree>
    <p:extLst>
      <p:ext uri="{BB962C8B-B14F-4D97-AF65-F5344CB8AC3E}">
        <p14:creationId xmlns:p14="http://schemas.microsoft.com/office/powerpoint/2010/main" val="55406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descr="Image result for abdominal aortic aneurysm"/>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417169" y="2397780"/>
            <a:ext cx="2919046" cy="2508087"/>
          </a:xfrm>
          <a:prstGeom prst="rect">
            <a:avLst/>
          </a:prstGeom>
        </p:spPr>
      </p:pic>
      <p:sp>
        <p:nvSpPr>
          <p:cNvPr id="2" name="Title 1"/>
          <p:cNvSpPr>
            <a:spLocks noGrp="1"/>
          </p:cNvSpPr>
          <p:nvPr>
            <p:ph type="title"/>
          </p:nvPr>
        </p:nvSpPr>
        <p:spPr/>
        <p:txBody>
          <a:bodyPr>
            <a:normAutofit/>
          </a:bodyPr>
          <a:lstStyle/>
          <a:p>
            <a:r>
              <a:rPr lang="en-CA" b="1" dirty="0"/>
              <a:t>Introduction </a:t>
            </a:r>
            <a:endParaRPr lang="en-US" b="1" dirty="0"/>
          </a:p>
        </p:txBody>
      </p:sp>
      <p:sp>
        <p:nvSpPr>
          <p:cNvPr id="1028" name="Content Placeholder 1030"/>
          <p:cNvSpPr>
            <a:spLocks noGrp="1"/>
          </p:cNvSpPr>
          <p:nvPr>
            <p:ph idx="1"/>
          </p:nvPr>
        </p:nvSpPr>
        <p:spPr>
          <a:xfrm>
            <a:off x="879231" y="1845733"/>
            <a:ext cx="6948587" cy="4191651"/>
          </a:xfrm>
        </p:spPr>
        <p:txBody>
          <a:bodyPr>
            <a:noAutofit/>
          </a:bodyPr>
          <a:lstStyle/>
          <a:p>
            <a:pPr>
              <a:buClr>
                <a:schemeClr val="accent3"/>
              </a:buClr>
              <a:buFont typeface="Wingdings" pitchFamily="2" charset="2"/>
              <a:buChar char="Ø"/>
            </a:pPr>
            <a:r>
              <a:rPr lang="en-US" sz="2800" dirty="0" smtClean="0">
                <a:solidFill>
                  <a:schemeClr val="tx1"/>
                </a:solidFill>
              </a:rPr>
              <a:t>Dilatation </a:t>
            </a:r>
            <a:r>
              <a:rPr lang="en-US" sz="2800" dirty="0" err="1" smtClean="0">
                <a:solidFill>
                  <a:schemeClr val="tx1"/>
                </a:solidFill>
              </a:rPr>
              <a:t>localisée</a:t>
            </a:r>
            <a:r>
              <a:rPr lang="en-US" sz="2800" dirty="0" smtClean="0">
                <a:solidFill>
                  <a:schemeClr val="tx1"/>
                </a:solidFill>
              </a:rPr>
              <a:t> et </a:t>
            </a:r>
            <a:r>
              <a:rPr lang="en-US" sz="2800" dirty="0" err="1" smtClean="0">
                <a:solidFill>
                  <a:schemeClr val="tx1"/>
                </a:solidFill>
              </a:rPr>
              <a:t>permanente</a:t>
            </a:r>
            <a:r>
              <a:rPr lang="en-US" sz="2800" dirty="0" smtClean="0">
                <a:solidFill>
                  <a:schemeClr val="tx1"/>
                </a:solidFill>
              </a:rPr>
              <a:t> &gt; 3cm</a:t>
            </a:r>
          </a:p>
          <a:p>
            <a:pPr>
              <a:buClr>
                <a:schemeClr val="accent3"/>
              </a:buClr>
              <a:buFont typeface="Wingdings" pitchFamily="2" charset="2"/>
              <a:buChar char="Ø"/>
            </a:pPr>
            <a:r>
              <a:rPr lang="en-US" sz="2800" dirty="0" err="1" smtClean="0">
                <a:solidFill>
                  <a:schemeClr val="tx1"/>
                </a:solidFill>
              </a:rPr>
              <a:t>Localisation</a:t>
            </a:r>
            <a:r>
              <a:rPr lang="en-US" sz="2800" dirty="0" smtClean="0">
                <a:solidFill>
                  <a:schemeClr val="tx1"/>
                </a:solidFill>
              </a:rPr>
              <a:t> sous-</a:t>
            </a:r>
            <a:r>
              <a:rPr lang="en-US" sz="2800" dirty="0" err="1" smtClean="0">
                <a:solidFill>
                  <a:schemeClr val="tx1"/>
                </a:solidFill>
              </a:rPr>
              <a:t>rénale</a:t>
            </a:r>
            <a:endParaRPr lang="en-US" sz="2800" dirty="0">
              <a:solidFill>
                <a:schemeClr val="tx1"/>
              </a:solidFill>
            </a:endParaRPr>
          </a:p>
          <a:p>
            <a:pPr>
              <a:buClr>
                <a:schemeClr val="accent3"/>
              </a:buClr>
              <a:buFont typeface="Wingdings" pitchFamily="2" charset="2"/>
              <a:buChar char="Ø"/>
            </a:pPr>
            <a:r>
              <a:rPr lang="en-US" sz="2800" dirty="0" smtClean="0">
                <a:solidFill>
                  <a:schemeClr val="tx1"/>
                </a:solidFill>
              </a:rPr>
              <a:t>Prévalence  de 4.2-8.8</a:t>
            </a:r>
            <a:r>
              <a:rPr lang="en-US" sz="2800" dirty="0">
                <a:solidFill>
                  <a:schemeClr val="tx1"/>
                </a:solidFill>
              </a:rPr>
              <a:t>% chez les hommes et de </a:t>
            </a:r>
            <a:r>
              <a:rPr lang="en-US" sz="2800" dirty="0" smtClean="0">
                <a:solidFill>
                  <a:schemeClr val="tx1"/>
                </a:solidFill>
              </a:rPr>
              <a:t>0.6-1.4</a:t>
            </a:r>
            <a:r>
              <a:rPr lang="en-US" sz="2800" dirty="0">
                <a:solidFill>
                  <a:schemeClr val="tx1"/>
                </a:solidFill>
              </a:rPr>
              <a:t>% chez les femmes de plus de 60 </a:t>
            </a:r>
            <a:r>
              <a:rPr lang="en-US" sz="2800" dirty="0" err="1" smtClean="0">
                <a:solidFill>
                  <a:schemeClr val="tx1"/>
                </a:solidFill>
              </a:rPr>
              <a:t>ans</a:t>
            </a:r>
            <a:r>
              <a:rPr lang="en-US" sz="2800" dirty="0" smtClean="0">
                <a:solidFill>
                  <a:schemeClr val="tx1"/>
                </a:solidFill>
              </a:rPr>
              <a:t> </a:t>
            </a:r>
          </a:p>
          <a:p>
            <a:pPr>
              <a:buClr>
                <a:schemeClr val="accent3"/>
              </a:buClr>
              <a:buFont typeface="Wingdings" pitchFamily="2" charset="2"/>
              <a:buChar char="Ø"/>
            </a:pPr>
            <a:r>
              <a:rPr lang="en-US" sz="2800" dirty="0" err="1" smtClean="0">
                <a:solidFill>
                  <a:schemeClr val="tx1"/>
                </a:solidFill>
              </a:rPr>
              <a:t>Tabagisme</a:t>
            </a:r>
            <a:r>
              <a:rPr lang="en-US" sz="2800" dirty="0" smtClean="0">
                <a:solidFill>
                  <a:schemeClr val="tx1"/>
                </a:solidFill>
              </a:rPr>
              <a:t> principal </a:t>
            </a:r>
            <a:r>
              <a:rPr lang="en-US" sz="2800" dirty="0" err="1" smtClean="0">
                <a:solidFill>
                  <a:schemeClr val="tx1"/>
                </a:solidFill>
              </a:rPr>
              <a:t>facteur</a:t>
            </a:r>
            <a:r>
              <a:rPr lang="en-US" sz="2800" dirty="0" smtClean="0">
                <a:solidFill>
                  <a:schemeClr val="tx1"/>
                </a:solidFill>
              </a:rPr>
              <a:t> de </a:t>
            </a:r>
            <a:r>
              <a:rPr lang="en-US" sz="2800" dirty="0" err="1" smtClean="0">
                <a:solidFill>
                  <a:schemeClr val="tx1"/>
                </a:solidFill>
              </a:rPr>
              <a:t>risque</a:t>
            </a:r>
            <a:endParaRPr lang="en-US" sz="2800" dirty="0" smtClean="0">
              <a:solidFill>
                <a:schemeClr val="tx1"/>
              </a:solidFill>
            </a:endParaRPr>
          </a:p>
          <a:p>
            <a:pPr>
              <a:buClr>
                <a:schemeClr val="accent3"/>
              </a:buClr>
              <a:buFont typeface="Wingdings" pitchFamily="2" charset="2"/>
              <a:buChar char="Ø"/>
            </a:pPr>
            <a:r>
              <a:rPr lang="fr-CA" altLang="x-none" sz="2800" dirty="0" smtClean="0">
                <a:solidFill>
                  <a:schemeClr val="tx1"/>
                </a:solidFill>
              </a:rPr>
              <a:t>F</a:t>
            </a:r>
            <a:r>
              <a:rPr lang="x-none" altLang="x-none" sz="2800" dirty="0" smtClean="0">
                <a:solidFill>
                  <a:schemeClr val="tx1"/>
                </a:solidFill>
              </a:rPr>
              <a:t>réquemment silencieuse</a:t>
            </a:r>
            <a:endParaRPr lang="fr-CA" altLang="x-none" sz="2800" dirty="0" smtClean="0">
              <a:solidFill>
                <a:schemeClr val="tx1"/>
              </a:solidFill>
            </a:endParaRPr>
          </a:p>
          <a:p>
            <a:pPr>
              <a:buClr>
                <a:schemeClr val="accent3"/>
              </a:buClr>
              <a:buFont typeface="Wingdings" pitchFamily="2" charset="2"/>
              <a:buChar char="Ø"/>
            </a:pPr>
            <a:r>
              <a:rPr lang="fr-CA" altLang="x-none" sz="2800" dirty="0" smtClean="0">
                <a:solidFill>
                  <a:schemeClr val="tx1"/>
                </a:solidFill>
              </a:rPr>
              <a:t>R</a:t>
            </a:r>
            <a:r>
              <a:rPr lang="x-none" altLang="x-none" sz="2800" dirty="0" smtClean="0">
                <a:solidFill>
                  <a:schemeClr val="tx1"/>
                </a:solidFill>
              </a:rPr>
              <a:t>upture premier </a:t>
            </a:r>
            <a:r>
              <a:rPr lang="x-none" altLang="x-none" sz="2800" dirty="0">
                <a:solidFill>
                  <a:schemeClr val="tx1"/>
                </a:solidFill>
              </a:rPr>
              <a:t>symptôme</a:t>
            </a:r>
            <a:r>
              <a:rPr lang="fr-CA" altLang="x-none" sz="2800" dirty="0">
                <a:solidFill>
                  <a:schemeClr val="tx1"/>
                </a:solidFill>
              </a:rPr>
              <a:t> </a:t>
            </a:r>
            <a:endParaRPr lang="fr-CA" altLang="x-none" sz="2800" dirty="0" smtClean="0">
              <a:solidFill>
                <a:schemeClr val="tx1"/>
              </a:solidFill>
            </a:endParaRPr>
          </a:p>
          <a:p>
            <a:pPr>
              <a:buClr>
                <a:schemeClr val="accent3"/>
              </a:buClr>
              <a:buFont typeface="Wingdings" pitchFamily="2" charset="2"/>
              <a:buChar char="Ø"/>
            </a:pPr>
            <a:r>
              <a:rPr lang="fr-CA" sz="2800" dirty="0" smtClean="0">
                <a:solidFill>
                  <a:schemeClr val="tx1"/>
                </a:solidFill>
              </a:rPr>
              <a:t>Décès </a:t>
            </a:r>
            <a:r>
              <a:rPr lang="fr-CA" sz="2800" dirty="0">
                <a:solidFill>
                  <a:schemeClr val="tx1"/>
                </a:solidFill>
              </a:rPr>
              <a:t>dans 80 à 94 % des </a:t>
            </a:r>
            <a:r>
              <a:rPr lang="fr-CA" sz="2800" dirty="0" smtClean="0">
                <a:solidFill>
                  <a:schemeClr val="tx1"/>
                </a:solidFill>
              </a:rPr>
              <a:t>cas</a:t>
            </a:r>
            <a:endParaRPr lang="en-US" sz="2800" dirty="0" smtClean="0">
              <a:solidFill>
                <a:schemeClr val="tx1"/>
              </a:solidFill>
            </a:endParaRPr>
          </a:p>
        </p:txBody>
      </p:sp>
    </p:spTree>
    <p:extLst>
      <p:ext uri="{BB962C8B-B14F-4D97-AF65-F5344CB8AC3E}">
        <p14:creationId xmlns:p14="http://schemas.microsoft.com/office/powerpoint/2010/main" val="4148176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Méthode</a:t>
            </a:r>
            <a:r>
              <a:rPr lang="en-US" b="1" dirty="0"/>
              <a:t> </a:t>
            </a:r>
          </a:p>
        </p:txBody>
      </p:sp>
      <p:sp>
        <p:nvSpPr>
          <p:cNvPr id="3" name="Content Placeholder 2"/>
          <p:cNvSpPr>
            <a:spLocks noGrp="1"/>
          </p:cNvSpPr>
          <p:nvPr>
            <p:ph idx="1"/>
          </p:nvPr>
        </p:nvSpPr>
        <p:spPr/>
        <p:txBody>
          <a:bodyPr>
            <a:normAutofit fontScale="85000" lnSpcReduction="20000"/>
          </a:bodyPr>
          <a:lstStyle/>
          <a:p>
            <a:pPr marL="457200" indent="-457200" algn="just">
              <a:lnSpc>
                <a:spcPct val="170000"/>
              </a:lnSpc>
              <a:buFont typeface="Wingdings" pitchFamily="2" charset="2"/>
              <a:buChar char="Ø"/>
            </a:pPr>
            <a:r>
              <a:rPr lang="en-US" sz="3000" dirty="0" err="1" smtClean="0">
                <a:solidFill>
                  <a:schemeClr val="tx1"/>
                </a:solidFill>
              </a:rPr>
              <a:t>Révision</a:t>
            </a:r>
            <a:r>
              <a:rPr lang="en-US" sz="3000" dirty="0" smtClean="0">
                <a:solidFill>
                  <a:schemeClr val="tx1"/>
                </a:solidFill>
              </a:rPr>
              <a:t> </a:t>
            </a:r>
            <a:r>
              <a:rPr lang="en-US" sz="3000" dirty="0">
                <a:solidFill>
                  <a:schemeClr val="tx1"/>
                </a:solidFill>
              </a:rPr>
              <a:t>des </a:t>
            </a:r>
            <a:r>
              <a:rPr lang="en-US" sz="3000" dirty="0" err="1">
                <a:solidFill>
                  <a:schemeClr val="tx1"/>
                </a:solidFill>
              </a:rPr>
              <a:t>lignes</a:t>
            </a:r>
            <a:r>
              <a:rPr lang="en-US" sz="3000" dirty="0">
                <a:solidFill>
                  <a:schemeClr val="tx1"/>
                </a:solidFill>
              </a:rPr>
              <a:t> </a:t>
            </a:r>
            <a:r>
              <a:rPr lang="en-US" sz="3000" dirty="0" err="1">
                <a:solidFill>
                  <a:schemeClr val="tx1"/>
                </a:solidFill>
              </a:rPr>
              <a:t>directrices</a:t>
            </a:r>
            <a:r>
              <a:rPr lang="en-US" sz="3000" dirty="0">
                <a:solidFill>
                  <a:schemeClr val="tx1"/>
                </a:solidFill>
              </a:rPr>
              <a:t> de </a:t>
            </a:r>
            <a:r>
              <a:rPr lang="en-US" sz="3000" dirty="0" err="1">
                <a:solidFill>
                  <a:schemeClr val="tx1"/>
                </a:solidFill>
              </a:rPr>
              <a:t>différentes</a:t>
            </a:r>
            <a:r>
              <a:rPr lang="en-US" sz="3000" dirty="0">
                <a:solidFill>
                  <a:schemeClr val="tx1"/>
                </a:solidFill>
              </a:rPr>
              <a:t> </a:t>
            </a:r>
            <a:r>
              <a:rPr lang="en-US" sz="3000" dirty="0" err="1">
                <a:solidFill>
                  <a:schemeClr val="tx1"/>
                </a:solidFill>
              </a:rPr>
              <a:t>sociétés</a:t>
            </a:r>
            <a:r>
              <a:rPr lang="en-US" sz="3000" dirty="0">
                <a:solidFill>
                  <a:schemeClr val="tx1"/>
                </a:solidFill>
              </a:rPr>
              <a:t> pour le dépistage de </a:t>
            </a:r>
            <a:r>
              <a:rPr lang="en-US" sz="3000" dirty="0" err="1">
                <a:solidFill>
                  <a:schemeClr val="tx1"/>
                </a:solidFill>
              </a:rPr>
              <a:t>l’AAA</a:t>
            </a:r>
            <a:r>
              <a:rPr lang="en-US" sz="3000" dirty="0">
                <a:solidFill>
                  <a:schemeClr val="tx1"/>
                </a:solidFill>
              </a:rPr>
              <a:t> au Canada </a:t>
            </a:r>
            <a:r>
              <a:rPr lang="en-US" sz="3000" dirty="0" smtClean="0">
                <a:solidFill>
                  <a:schemeClr val="tx1"/>
                </a:solidFill>
              </a:rPr>
              <a:t>et </a:t>
            </a:r>
            <a:r>
              <a:rPr lang="en-US" sz="3000" dirty="0">
                <a:solidFill>
                  <a:schemeClr val="tx1"/>
                </a:solidFill>
              </a:rPr>
              <a:t>à </a:t>
            </a:r>
            <a:r>
              <a:rPr lang="en-US" sz="3000" dirty="0" err="1">
                <a:solidFill>
                  <a:schemeClr val="tx1"/>
                </a:solidFill>
              </a:rPr>
              <a:t>l’étranger</a:t>
            </a:r>
            <a:r>
              <a:rPr lang="en-US" sz="3000" dirty="0">
                <a:solidFill>
                  <a:schemeClr val="tx1"/>
                </a:solidFill>
              </a:rPr>
              <a:t> </a:t>
            </a:r>
            <a:endParaRPr lang="fr-CA" sz="3000" dirty="0">
              <a:solidFill>
                <a:schemeClr val="tx1"/>
              </a:solidFill>
            </a:endParaRPr>
          </a:p>
          <a:p>
            <a:pPr marL="457200" indent="-457200">
              <a:lnSpc>
                <a:spcPct val="170000"/>
              </a:lnSpc>
              <a:buFont typeface="Wingdings" pitchFamily="2" charset="2"/>
              <a:buChar char="Ø"/>
            </a:pPr>
            <a:r>
              <a:rPr lang="fr-CA" sz="3000" dirty="0" smtClean="0">
                <a:solidFill>
                  <a:schemeClr val="tx1"/>
                </a:solidFill>
              </a:rPr>
              <a:t>Consultation de  </a:t>
            </a:r>
            <a:r>
              <a:rPr lang="fr-CA" sz="3000" dirty="0">
                <a:solidFill>
                  <a:schemeClr val="tx1"/>
                </a:solidFill>
              </a:rPr>
              <a:t>la base de données </a:t>
            </a:r>
            <a:r>
              <a:rPr lang="fr-CA" sz="3000" dirty="0" err="1" smtClean="0">
                <a:solidFill>
                  <a:schemeClr val="tx1"/>
                </a:solidFill>
              </a:rPr>
              <a:t>Pubmed</a:t>
            </a:r>
            <a:r>
              <a:rPr lang="fr-CA" sz="3000" dirty="0" smtClean="0">
                <a:solidFill>
                  <a:schemeClr val="tx1"/>
                </a:solidFill>
              </a:rPr>
              <a:t> pour révision </a:t>
            </a:r>
            <a:r>
              <a:rPr lang="fr-CA" sz="3000" dirty="0">
                <a:solidFill>
                  <a:schemeClr val="tx1"/>
                </a:solidFill>
              </a:rPr>
              <a:t>des évidences scientifiques sur lesquelles les sociétés se sont basées pour émettre leurs recommandations</a:t>
            </a:r>
          </a:p>
          <a:p>
            <a:endParaRPr lang="en-US" dirty="0"/>
          </a:p>
          <a:p>
            <a:pPr algn="just"/>
            <a:r>
              <a:rPr lang="fr-CA" dirty="0"/>
              <a:t> </a:t>
            </a:r>
          </a:p>
          <a:p>
            <a:pPr marL="0" indent="0">
              <a:buNone/>
            </a:pPr>
            <a:endParaRPr lang="en-US" dirty="0"/>
          </a:p>
          <a:p>
            <a:pPr marL="457200" indent="-457200">
              <a:buFont typeface="+mj-lt"/>
              <a:buAutoNum type="arabicPeriod"/>
            </a:pPr>
            <a:endParaRPr lang="en-US" dirty="0"/>
          </a:p>
          <a:p>
            <a:pPr marL="0">
              <a:spcBef>
                <a:spcPts val="0"/>
              </a:spcBef>
              <a:spcAft>
                <a:spcPts val="0"/>
              </a:spcAft>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35797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Résultats</a:t>
            </a:r>
            <a:endParaRPr lang="en-US" b="1" dirty="0"/>
          </a:p>
        </p:txBody>
      </p:sp>
      <p:sp>
        <p:nvSpPr>
          <p:cNvPr id="3" name="Content Placeholder 2"/>
          <p:cNvSpPr>
            <a:spLocks noGrp="1"/>
          </p:cNvSpPr>
          <p:nvPr>
            <p:ph idx="1"/>
          </p:nvPr>
        </p:nvSpPr>
        <p:spPr/>
        <p:txBody>
          <a:bodyPr/>
          <a:lstStyle/>
          <a:p>
            <a:pPr>
              <a:buClr>
                <a:schemeClr val="accent3"/>
              </a:buClr>
              <a:buFont typeface="Wingdings" charset="2"/>
              <a:buChar char="Ø"/>
            </a:pPr>
            <a:r>
              <a:rPr lang="en-US" sz="2800" dirty="0" err="1">
                <a:solidFill>
                  <a:schemeClr val="tx1"/>
                </a:solidFill>
              </a:rPr>
              <a:t>L’échographie</a:t>
            </a:r>
            <a:r>
              <a:rPr lang="en-US" sz="2800" dirty="0">
                <a:solidFill>
                  <a:schemeClr val="tx1"/>
                </a:solidFill>
              </a:rPr>
              <a:t> </a:t>
            </a:r>
            <a:r>
              <a:rPr lang="en-US" sz="2800" dirty="0" err="1">
                <a:solidFill>
                  <a:schemeClr val="tx1"/>
                </a:solidFill>
              </a:rPr>
              <a:t>abdominale</a:t>
            </a:r>
            <a:r>
              <a:rPr lang="en-US" sz="2800" dirty="0">
                <a:solidFill>
                  <a:schemeClr val="tx1"/>
                </a:solidFill>
              </a:rPr>
              <a:t> </a:t>
            </a:r>
            <a:r>
              <a:rPr lang="en-US" sz="2800" dirty="0" err="1">
                <a:solidFill>
                  <a:schemeClr val="tx1"/>
                </a:solidFill>
              </a:rPr>
              <a:t>est</a:t>
            </a:r>
            <a:r>
              <a:rPr lang="en-US" sz="2800" dirty="0">
                <a:solidFill>
                  <a:schemeClr val="tx1"/>
                </a:solidFill>
              </a:rPr>
              <a:t> le test standard pour le dépistage </a:t>
            </a:r>
            <a:r>
              <a:rPr lang="en-US" sz="2800" dirty="0" smtClean="0">
                <a:solidFill>
                  <a:schemeClr val="tx1"/>
                </a:solidFill>
              </a:rPr>
              <a:t>de </a:t>
            </a:r>
            <a:r>
              <a:rPr lang="en-US" sz="2800" dirty="0" err="1" smtClean="0">
                <a:solidFill>
                  <a:schemeClr val="tx1"/>
                </a:solidFill>
              </a:rPr>
              <a:t>l’AAA</a:t>
            </a:r>
            <a:r>
              <a:rPr lang="en-US" sz="2800" dirty="0">
                <a:solidFill>
                  <a:schemeClr val="tx1"/>
                </a:solidFill>
              </a:rPr>
              <a:t>.</a:t>
            </a:r>
          </a:p>
          <a:p>
            <a:pPr marL="457200">
              <a:buClr>
                <a:schemeClr val="accent3"/>
              </a:buClr>
              <a:buFont typeface="Arial" charset="0"/>
              <a:buChar char="•"/>
            </a:pPr>
            <a:r>
              <a:rPr lang="en-US" sz="2800" dirty="0" smtClean="0">
                <a:solidFill>
                  <a:schemeClr val="tx1"/>
                </a:solidFill>
              </a:rPr>
              <a:t> </a:t>
            </a:r>
            <a:r>
              <a:rPr lang="en-US" sz="2800" dirty="0" err="1" smtClean="0">
                <a:solidFill>
                  <a:schemeClr val="tx1"/>
                </a:solidFill>
              </a:rPr>
              <a:t>Sensibilité</a:t>
            </a:r>
            <a:r>
              <a:rPr lang="en-US" sz="2800" dirty="0" smtClean="0">
                <a:solidFill>
                  <a:schemeClr val="tx1"/>
                </a:solidFill>
              </a:rPr>
              <a:t> 94-100%</a:t>
            </a:r>
          </a:p>
          <a:p>
            <a:pPr marL="457200">
              <a:buClr>
                <a:schemeClr val="accent3"/>
              </a:buClr>
              <a:buFont typeface="Arial" charset="0"/>
              <a:buChar char="•"/>
            </a:pPr>
            <a:r>
              <a:rPr lang="en-US" sz="2800" dirty="0" smtClean="0">
                <a:solidFill>
                  <a:schemeClr val="tx1"/>
                </a:solidFill>
              </a:rPr>
              <a:t> </a:t>
            </a:r>
            <a:r>
              <a:rPr lang="en-US" sz="2800" dirty="0" err="1" smtClean="0">
                <a:solidFill>
                  <a:schemeClr val="tx1"/>
                </a:solidFill>
              </a:rPr>
              <a:t>Spécificité</a:t>
            </a:r>
            <a:r>
              <a:rPr lang="en-US" sz="2800" dirty="0" smtClean="0">
                <a:solidFill>
                  <a:schemeClr val="tx1"/>
                </a:solidFill>
              </a:rPr>
              <a:t> 98-100%</a:t>
            </a:r>
          </a:p>
          <a:p>
            <a:pPr marL="457200">
              <a:buClr>
                <a:schemeClr val="accent3"/>
              </a:buClr>
              <a:buFont typeface="Arial" charset="0"/>
              <a:buChar char="•"/>
            </a:pPr>
            <a:r>
              <a:rPr lang="en-US" sz="2800" dirty="0" smtClean="0">
                <a:solidFill>
                  <a:schemeClr val="tx1"/>
                </a:solidFill>
              </a:rPr>
              <a:t> </a:t>
            </a:r>
            <a:r>
              <a:rPr lang="en-US" sz="2800" dirty="0" err="1" smtClean="0">
                <a:solidFill>
                  <a:schemeClr val="tx1"/>
                </a:solidFill>
              </a:rPr>
              <a:t>Peu</a:t>
            </a:r>
            <a:r>
              <a:rPr lang="en-US" sz="2800" dirty="0" smtClean="0">
                <a:solidFill>
                  <a:schemeClr val="tx1"/>
                </a:solidFill>
              </a:rPr>
              <a:t> </a:t>
            </a:r>
            <a:r>
              <a:rPr lang="en-US" sz="2800" dirty="0" err="1">
                <a:solidFill>
                  <a:schemeClr val="tx1"/>
                </a:solidFill>
              </a:rPr>
              <a:t>coûteux</a:t>
            </a:r>
            <a:r>
              <a:rPr lang="en-US" sz="2800" dirty="0">
                <a:solidFill>
                  <a:schemeClr val="tx1"/>
                </a:solidFill>
              </a:rPr>
              <a:t> </a:t>
            </a:r>
          </a:p>
          <a:p>
            <a:pPr marL="457200">
              <a:buClr>
                <a:schemeClr val="accent3"/>
              </a:buClr>
              <a:buFont typeface="Arial" charset="0"/>
              <a:buChar char="•"/>
            </a:pPr>
            <a:r>
              <a:rPr lang="en-US" sz="2800" dirty="0" smtClean="0">
                <a:solidFill>
                  <a:schemeClr val="tx1"/>
                </a:solidFill>
              </a:rPr>
              <a:t> Non </a:t>
            </a:r>
            <a:r>
              <a:rPr lang="en-US" sz="2800" dirty="0">
                <a:solidFill>
                  <a:schemeClr val="tx1"/>
                </a:solidFill>
              </a:rPr>
              <a:t>invasive </a:t>
            </a:r>
          </a:p>
          <a:p>
            <a:pPr marL="457200">
              <a:buClr>
                <a:schemeClr val="accent3"/>
              </a:buClr>
              <a:buFont typeface="Arial" charset="0"/>
              <a:buChar char="•"/>
            </a:pPr>
            <a:r>
              <a:rPr lang="en-US" sz="2800" dirty="0">
                <a:solidFill>
                  <a:schemeClr val="tx1"/>
                </a:solidFill>
              </a:rPr>
              <a:t> </a:t>
            </a:r>
            <a:r>
              <a:rPr lang="en-US" sz="2800" dirty="0" err="1" smtClean="0">
                <a:solidFill>
                  <a:schemeClr val="tx1"/>
                </a:solidFill>
              </a:rPr>
              <a:t>Peut</a:t>
            </a:r>
            <a:r>
              <a:rPr lang="en-US" sz="2800" dirty="0" smtClean="0">
                <a:solidFill>
                  <a:schemeClr val="tx1"/>
                </a:solidFill>
              </a:rPr>
              <a:t> </a:t>
            </a:r>
            <a:r>
              <a:rPr lang="en-US" sz="2800" dirty="0" err="1">
                <a:solidFill>
                  <a:schemeClr val="tx1"/>
                </a:solidFill>
              </a:rPr>
              <a:t>être</a:t>
            </a:r>
            <a:r>
              <a:rPr lang="en-US" sz="2800" dirty="0">
                <a:solidFill>
                  <a:schemeClr val="tx1"/>
                </a:solidFill>
              </a:rPr>
              <a:t> </a:t>
            </a:r>
            <a:r>
              <a:rPr lang="en-US" sz="2800" dirty="0" err="1">
                <a:solidFill>
                  <a:schemeClr val="tx1"/>
                </a:solidFill>
              </a:rPr>
              <a:t>mis</a:t>
            </a:r>
            <a:r>
              <a:rPr lang="en-US" sz="2800" dirty="0">
                <a:solidFill>
                  <a:schemeClr val="tx1"/>
                </a:solidFill>
              </a:rPr>
              <a:t> en place </a:t>
            </a:r>
            <a:r>
              <a:rPr lang="en-US" sz="2800" dirty="0" err="1">
                <a:solidFill>
                  <a:schemeClr val="tx1"/>
                </a:solidFill>
              </a:rPr>
              <a:t>facilement</a:t>
            </a:r>
            <a:r>
              <a:rPr lang="en-US" sz="2800" dirty="0">
                <a:solidFill>
                  <a:schemeClr val="tx1"/>
                </a:solidFill>
              </a:rPr>
              <a:t> </a:t>
            </a:r>
          </a:p>
          <a:p>
            <a:pPr marL="457200"/>
            <a:endParaRPr lang="en-US" dirty="0"/>
          </a:p>
          <a:p>
            <a:endParaRPr lang="en-US" dirty="0"/>
          </a:p>
        </p:txBody>
      </p:sp>
    </p:spTree>
    <p:extLst>
      <p:ext uri="{BB962C8B-B14F-4D97-AF65-F5344CB8AC3E}">
        <p14:creationId xmlns:p14="http://schemas.microsoft.com/office/powerpoint/2010/main" val="578369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9908896"/>
              </p:ext>
            </p:extLst>
          </p:nvPr>
        </p:nvGraphicFramePr>
        <p:xfrm>
          <a:off x="422032" y="433755"/>
          <a:ext cx="11336213" cy="5814644"/>
        </p:xfrm>
        <a:graphic>
          <a:graphicData uri="http://schemas.openxmlformats.org/drawingml/2006/table">
            <a:tbl>
              <a:tblPr firstRow="1" bandRow="1">
                <a:tableStyleId>{5C22544A-7EE6-4342-B048-85BDC9FD1C3A}</a:tableStyleId>
              </a:tblPr>
              <a:tblGrid>
                <a:gridCol w="3484368">
                  <a:extLst>
                    <a:ext uri="{9D8B030D-6E8A-4147-A177-3AD203B41FA5}">
                      <a16:colId xmlns="" xmlns:a16="http://schemas.microsoft.com/office/drawing/2014/main" val="20000"/>
                    </a:ext>
                  </a:extLst>
                </a:gridCol>
                <a:gridCol w="3570326">
                  <a:extLst>
                    <a:ext uri="{9D8B030D-6E8A-4147-A177-3AD203B41FA5}">
                      <a16:colId xmlns="" xmlns:a16="http://schemas.microsoft.com/office/drawing/2014/main" val="20001"/>
                    </a:ext>
                  </a:extLst>
                </a:gridCol>
                <a:gridCol w="4281519">
                  <a:extLst>
                    <a:ext uri="{9D8B030D-6E8A-4147-A177-3AD203B41FA5}">
                      <a16:colId xmlns="" xmlns:a16="http://schemas.microsoft.com/office/drawing/2014/main" val="20002"/>
                    </a:ext>
                  </a:extLst>
                </a:gridCol>
              </a:tblGrid>
              <a:tr h="430714">
                <a:tc>
                  <a:txBody>
                    <a:bodyPr/>
                    <a:lstStyle/>
                    <a:p>
                      <a:r>
                        <a:rPr lang="en-US" b="0" dirty="0" err="1">
                          <a:solidFill>
                            <a:schemeClr val="accent6"/>
                          </a:solidFill>
                        </a:rPr>
                        <a:t>Société</a:t>
                      </a:r>
                      <a:r>
                        <a:rPr lang="en-US" b="0" dirty="0">
                          <a:solidFill>
                            <a:schemeClr val="accent6"/>
                          </a:solidFill>
                        </a:rPr>
                        <a:t> </a:t>
                      </a:r>
                      <a:r>
                        <a:rPr lang="en-US" b="0" dirty="0" err="1">
                          <a:solidFill>
                            <a:schemeClr val="accent6"/>
                          </a:solidFill>
                        </a:rPr>
                        <a:t>Savante</a:t>
                      </a:r>
                      <a:r>
                        <a:rPr lang="en-US" b="0" dirty="0">
                          <a:solidFill>
                            <a:schemeClr val="accent6"/>
                          </a:solidFill>
                        </a:rPr>
                        <a:t> </a:t>
                      </a:r>
                    </a:p>
                  </a:txBody>
                  <a:tcPr/>
                </a:tc>
                <a:tc>
                  <a:txBody>
                    <a:bodyPr/>
                    <a:lstStyle/>
                    <a:p>
                      <a:r>
                        <a:rPr lang="en-US" b="0" dirty="0" err="1">
                          <a:solidFill>
                            <a:schemeClr val="accent6"/>
                          </a:solidFill>
                        </a:rPr>
                        <a:t>Recommandation</a:t>
                      </a:r>
                      <a:endParaRPr lang="en-US" b="0" dirty="0">
                        <a:solidFill>
                          <a:schemeClr val="accent6"/>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err="1">
                          <a:solidFill>
                            <a:schemeClr val="accent6"/>
                          </a:solidFill>
                        </a:rPr>
                        <a:t>Qualité</a:t>
                      </a:r>
                      <a:r>
                        <a:rPr lang="en-US" b="0" dirty="0">
                          <a:solidFill>
                            <a:schemeClr val="accent6"/>
                          </a:solidFill>
                        </a:rPr>
                        <a:t> de </a:t>
                      </a:r>
                      <a:r>
                        <a:rPr lang="en-US" b="0" dirty="0" err="1">
                          <a:solidFill>
                            <a:schemeClr val="accent6"/>
                          </a:solidFill>
                        </a:rPr>
                        <a:t>recommandation</a:t>
                      </a:r>
                      <a:r>
                        <a:rPr lang="en-US" b="0" dirty="0">
                          <a:solidFill>
                            <a:schemeClr val="accent6"/>
                          </a:solidFill>
                        </a:rPr>
                        <a:t> </a:t>
                      </a:r>
                    </a:p>
                  </a:txBody>
                  <a:tcPr/>
                </a:tc>
                <a:extLst>
                  <a:ext uri="{0D108BD9-81ED-4DB2-BD59-A6C34878D82A}">
                    <a16:rowId xmlns="" xmlns:a16="http://schemas.microsoft.com/office/drawing/2014/main" val="10000"/>
                  </a:ext>
                </a:extLst>
              </a:tr>
              <a:tr h="4307144">
                <a:tc>
                  <a:txBody>
                    <a:bodyPr/>
                    <a:lstStyle/>
                    <a:p>
                      <a:endParaRPr lang="en-US" dirty="0"/>
                    </a:p>
                    <a:p>
                      <a:endParaRPr lang="en-US" dirty="0"/>
                    </a:p>
                    <a:p>
                      <a:endParaRPr lang="en-US" dirty="0"/>
                    </a:p>
                    <a:p>
                      <a:endParaRPr lang="en-US" dirty="0"/>
                    </a:p>
                    <a:p>
                      <a:r>
                        <a:rPr lang="en-US" dirty="0" err="1"/>
                        <a:t>Société</a:t>
                      </a:r>
                      <a:r>
                        <a:rPr lang="en-US" dirty="0"/>
                        <a:t> </a:t>
                      </a:r>
                      <a:r>
                        <a:rPr lang="en-US" dirty="0" err="1"/>
                        <a:t>Canadienne</a:t>
                      </a:r>
                      <a:r>
                        <a:rPr lang="en-US" dirty="0"/>
                        <a:t> de </a:t>
                      </a:r>
                      <a:r>
                        <a:rPr lang="en-US" dirty="0" err="1"/>
                        <a:t>Chirurgie</a:t>
                      </a:r>
                      <a:r>
                        <a:rPr lang="en-US" dirty="0"/>
                        <a:t> </a:t>
                      </a:r>
                      <a:r>
                        <a:rPr lang="en-US" dirty="0" err="1"/>
                        <a:t>Vasculaire</a:t>
                      </a:r>
                      <a:r>
                        <a:rPr lang="en-US" dirty="0"/>
                        <a:t> </a:t>
                      </a:r>
                      <a:r>
                        <a:rPr lang="en-US" dirty="0" smtClean="0"/>
                        <a:t>(SCCV)</a:t>
                      </a:r>
                      <a:endParaRPr lang="en-US" dirty="0"/>
                    </a:p>
                    <a:p>
                      <a:r>
                        <a:rPr lang="en-US" dirty="0"/>
                        <a:t>Sep 2008</a:t>
                      </a:r>
                    </a:p>
                  </a:txBody>
                  <a:tcPr/>
                </a:tc>
                <a:tc>
                  <a:txBody>
                    <a:bodyPr/>
                    <a:lstStyle/>
                    <a:p>
                      <a:r>
                        <a:rPr lang="en-US" dirty="0" err="1"/>
                        <a:t>Dépister</a:t>
                      </a:r>
                      <a:r>
                        <a:rPr lang="en-US" dirty="0"/>
                        <a:t> </a:t>
                      </a:r>
                      <a:r>
                        <a:rPr lang="en-US" dirty="0" smtClean="0"/>
                        <a:t>hommes </a:t>
                      </a:r>
                      <a:r>
                        <a:rPr lang="en-US" dirty="0" err="1"/>
                        <a:t>âgés</a:t>
                      </a:r>
                      <a:r>
                        <a:rPr lang="en-US" dirty="0"/>
                        <a:t> de 65 </a:t>
                      </a:r>
                      <a:r>
                        <a:rPr lang="en-US" dirty="0" err="1"/>
                        <a:t>à</a:t>
                      </a:r>
                      <a:r>
                        <a:rPr lang="en-US" dirty="0"/>
                        <a:t> 75 </a:t>
                      </a:r>
                      <a:r>
                        <a:rPr lang="en-US" dirty="0" err="1"/>
                        <a:t>ans</a:t>
                      </a:r>
                      <a:r>
                        <a:rPr lang="en-US" dirty="0"/>
                        <a:t> </a:t>
                      </a:r>
                      <a:r>
                        <a:rPr lang="en-US" dirty="0" err="1"/>
                        <a:t>admissibles</a:t>
                      </a:r>
                      <a:r>
                        <a:rPr lang="en-US" dirty="0"/>
                        <a:t> </a:t>
                      </a:r>
                      <a:r>
                        <a:rPr lang="en-US" dirty="0" err="1"/>
                        <a:t>à</a:t>
                      </a:r>
                      <a:r>
                        <a:rPr lang="en-US" dirty="0"/>
                        <a:t> la </a:t>
                      </a:r>
                      <a:r>
                        <a:rPr lang="en-US" dirty="0" err="1"/>
                        <a:t>chirurgie</a:t>
                      </a:r>
                      <a:r>
                        <a:rPr lang="en-US" dirty="0"/>
                        <a:t> </a:t>
                      </a:r>
                    </a:p>
                    <a:p>
                      <a:endParaRPr lang="en-US" baseline="0" dirty="0"/>
                    </a:p>
                    <a:p>
                      <a:r>
                        <a:rPr lang="en-US" baseline="0" dirty="0"/>
                        <a:t>Pas de dépistage </a:t>
                      </a:r>
                      <a:r>
                        <a:rPr lang="en-US" baseline="0" dirty="0" smtClean="0"/>
                        <a:t>chez </a:t>
                      </a:r>
                      <a:r>
                        <a:rPr lang="en-US" baseline="0" dirty="0"/>
                        <a:t>les hommes de plus de 75 </a:t>
                      </a:r>
                      <a:r>
                        <a:rPr lang="en-US" baseline="0" dirty="0" err="1"/>
                        <a:t>ans</a:t>
                      </a:r>
                      <a:r>
                        <a:rPr lang="en-US" baseline="0" dirty="0"/>
                        <a:t> et de </a:t>
                      </a:r>
                      <a:r>
                        <a:rPr lang="en-US" baseline="0" dirty="0" err="1"/>
                        <a:t>moins</a:t>
                      </a:r>
                      <a:r>
                        <a:rPr lang="en-US" baseline="0" dirty="0"/>
                        <a:t> de 65</a:t>
                      </a:r>
                    </a:p>
                    <a:p>
                      <a:endParaRPr lang="en-US" baseline="0" dirty="0"/>
                    </a:p>
                    <a:p>
                      <a:r>
                        <a:rPr lang="en-US" baseline="0" dirty="0" smtClean="0"/>
                        <a:t>Pas de dépistage chez les femmes</a:t>
                      </a:r>
                    </a:p>
                    <a:p>
                      <a:endParaRPr lang="en-US" baseline="0" dirty="0" smtClean="0"/>
                    </a:p>
                    <a:p>
                      <a:r>
                        <a:rPr lang="en-US" baseline="0" dirty="0" smtClean="0"/>
                        <a:t>Dépistage </a:t>
                      </a:r>
                      <a:r>
                        <a:rPr lang="en-US" baseline="0" dirty="0" err="1" smtClean="0"/>
                        <a:t>individuel</a:t>
                      </a:r>
                      <a:r>
                        <a:rPr lang="en-US" baseline="0" dirty="0" smtClean="0"/>
                        <a:t> chez les femmes en </a:t>
                      </a:r>
                      <a:r>
                        <a:rPr lang="en-US" baseline="0" dirty="0" err="1" smtClean="0"/>
                        <a:t>présence</a:t>
                      </a:r>
                      <a:r>
                        <a:rPr lang="en-US" baseline="0" dirty="0" smtClean="0"/>
                        <a:t> de </a:t>
                      </a:r>
                      <a:r>
                        <a:rPr lang="en-US" baseline="0" dirty="0" err="1" smtClean="0"/>
                        <a:t>plusieurs</a:t>
                      </a:r>
                      <a:r>
                        <a:rPr lang="en-US" baseline="0" dirty="0" smtClean="0"/>
                        <a:t> </a:t>
                      </a:r>
                      <a:r>
                        <a:rPr lang="en-US" baseline="0" dirty="0" err="1" smtClean="0"/>
                        <a:t>facteurs</a:t>
                      </a:r>
                      <a:r>
                        <a:rPr lang="en-US" baseline="0" dirty="0" smtClean="0"/>
                        <a:t> de </a:t>
                      </a:r>
                      <a:r>
                        <a:rPr lang="en-US" baseline="0" dirty="0" err="1" smtClean="0"/>
                        <a:t>risque</a:t>
                      </a:r>
                      <a:endParaRPr lang="en-US" dirty="0"/>
                    </a:p>
                  </a:txBody>
                  <a:tcPr/>
                </a:tc>
                <a:tc>
                  <a:txBody>
                    <a:bodyPr/>
                    <a:lstStyle/>
                    <a:p>
                      <a:r>
                        <a:rPr lang="en-US" dirty="0" smtClean="0"/>
                        <a:t>Grade </a:t>
                      </a:r>
                      <a:r>
                        <a:rPr lang="en-US" dirty="0" err="1" smtClean="0"/>
                        <a:t>élevé</a:t>
                      </a:r>
                      <a:endParaRPr lang="en-US" dirty="0" smtClean="0"/>
                    </a:p>
                    <a:p>
                      <a:endParaRPr lang="en-US"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Grade </a:t>
                      </a:r>
                      <a:r>
                        <a:rPr lang="en-US" dirty="0" err="1" smtClean="0"/>
                        <a:t>élevé</a:t>
                      </a:r>
                      <a:endParaRPr lang="en-US" dirty="0" smtClean="0"/>
                    </a:p>
                    <a:p>
                      <a:endParaRPr lang="en-US"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Grade </a:t>
                      </a:r>
                      <a:r>
                        <a:rPr lang="en-US" dirty="0" err="1" smtClean="0"/>
                        <a:t>élevé</a:t>
                      </a:r>
                      <a:endParaRPr lang="en-US" dirty="0" smtClean="0"/>
                    </a:p>
                    <a:p>
                      <a:endParaRPr lang="en-US" dirty="0" smtClean="0"/>
                    </a:p>
                    <a:p>
                      <a:endParaRPr lang="en-US" dirty="0" smtClean="0"/>
                    </a:p>
                    <a:p>
                      <a:r>
                        <a:rPr lang="en-US" dirty="0" smtClean="0"/>
                        <a:t>Grade </a:t>
                      </a:r>
                      <a:r>
                        <a:rPr lang="en-US" dirty="0" err="1" smtClean="0"/>
                        <a:t>modéré</a:t>
                      </a:r>
                      <a:endParaRPr lang="en-US" dirty="0" smtClean="0"/>
                    </a:p>
                    <a:p>
                      <a:endParaRPr lang="en-US" dirty="0"/>
                    </a:p>
                  </a:txBody>
                  <a:tcPr/>
                </a:tc>
                <a:extLst>
                  <a:ext uri="{0D108BD9-81ED-4DB2-BD59-A6C34878D82A}">
                    <a16:rowId xmlns="" xmlns:a16="http://schemas.microsoft.com/office/drawing/2014/main" val="10001"/>
                  </a:ext>
                </a:extLst>
              </a:tr>
              <a:tr h="1076786">
                <a:tc>
                  <a:txBody>
                    <a:bodyPr/>
                    <a:lstStyle/>
                    <a:p>
                      <a:r>
                        <a:rPr lang="en-US" dirty="0" err="1"/>
                        <a:t>Groupe</a:t>
                      </a:r>
                      <a:r>
                        <a:rPr lang="en-US" baseline="0" dirty="0"/>
                        <a:t> </a:t>
                      </a:r>
                      <a:r>
                        <a:rPr lang="en-US" baseline="0" dirty="0" err="1"/>
                        <a:t>d’étude</a:t>
                      </a:r>
                      <a:r>
                        <a:rPr lang="en-US" baseline="0" dirty="0"/>
                        <a:t> </a:t>
                      </a:r>
                      <a:r>
                        <a:rPr lang="en-US" baseline="0" dirty="0" err="1"/>
                        <a:t>canadien</a:t>
                      </a:r>
                      <a:r>
                        <a:rPr lang="en-US" baseline="0" dirty="0"/>
                        <a:t> sur le </a:t>
                      </a:r>
                      <a:r>
                        <a:rPr lang="en-US" baseline="0" dirty="0" err="1"/>
                        <a:t>soins</a:t>
                      </a:r>
                      <a:r>
                        <a:rPr lang="en-US" baseline="0" dirty="0"/>
                        <a:t> de santé </a:t>
                      </a:r>
                      <a:r>
                        <a:rPr lang="en-US" baseline="0" dirty="0" err="1"/>
                        <a:t>préventifs</a:t>
                      </a:r>
                      <a:r>
                        <a:rPr lang="en-US" baseline="0" dirty="0"/>
                        <a:t> </a:t>
                      </a:r>
                      <a:endParaRPr lang="en-US" dirty="0"/>
                    </a:p>
                  </a:txBody>
                  <a:tcPr/>
                </a:tc>
                <a:tc>
                  <a:txBody>
                    <a:bodyPr/>
                    <a:lstStyle/>
                    <a:p>
                      <a:r>
                        <a:rPr lang="en-US" dirty="0" smtClean="0"/>
                        <a:t>Les</a:t>
                      </a:r>
                      <a:r>
                        <a:rPr lang="en-US" baseline="0" dirty="0" smtClean="0"/>
                        <a:t> </a:t>
                      </a:r>
                      <a:r>
                        <a:rPr lang="en-US" baseline="0" dirty="0" err="1" smtClean="0"/>
                        <a:t>lignes</a:t>
                      </a:r>
                      <a:r>
                        <a:rPr lang="en-US" baseline="0" dirty="0" smtClean="0"/>
                        <a:t> </a:t>
                      </a:r>
                      <a:r>
                        <a:rPr lang="en-US" baseline="0" dirty="0" err="1" smtClean="0"/>
                        <a:t>directrices</a:t>
                      </a:r>
                      <a:r>
                        <a:rPr lang="en-US" baseline="0" dirty="0" smtClean="0"/>
                        <a:t> </a:t>
                      </a:r>
                      <a:r>
                        <a:rPr lang="en-US" baseline="0" dirty="0" err="1" smtClean="0"/>
                        <a:t>devraient</a:t>
                      </a:r>
                      <a:r>
                        <a:rPr lang="en-US" baseline="0" dirty="0" smtClean="0"/>
                        <a:t> </a:t>
                      </a:r>
                      <a:r>
                        <a:rPr lang="en-US" baseline="0" dirty="0" err="1" smtClean="0"/>
                        <a:t>être</a:t>
                      </a:r>
                      <a:r>
                        <a:rPr lang="en-US" baseline="0" dirty="0" smtClean="0"/>
                        <a:t> </a:t>
                      </a:r>
                      <a:r>
                        <a:rPr lang="en-US" baseline="0" dirty="0" err="1" smtClean="0"/>
                        <a:t>rendu</a:t>
                      </a:r>
                      <a:r>
                        <a:rPr lang="en-US" baseline="0" dirty="0" smtClean="0"/>
                        <a:t> </a:t>
                      </a:r>
                      <a:r>
                        <a:rPr lang="en-US" baseline="0" dirty="0" err="1" smtClean="0"/>
                        <a:t>publiques</a:t>
                      </a:r>
                      <a:r>
                        <a:rPr lang="en-US" baseline="0" dirty="0" smtClean="0"/>
                        <a:t> au </a:t>
                      </a:r>
                      <a:r>
                        <a:rPr lang="en-US" baseline="0" dirty="0" err="1" smtClean="0"/>
                        <a:t>cours</a:t>
                      </a:r>
                      <a:r>
                        <a:rPr lang="en-US" baseline="0" dirty="0" smtClean="0"/>
                        <a:t> de </a:t>
                      </a:r>
                      <a:r>
                        <a:rPr lang="en-US" baseline="0" dirty="0" err="1" smtClean="0"/>
                        <a:t>l’été</a:t>
                      </a:r>
                      <a:r>
                        <a:rPr lang="en-US" baseline="0" dirty="0" smtClean="0"/>
                        <a:t> 2017  </a:t>
                      </a:r>
                      <a:endParaRPr lang="en-US" dirty="0"/>
                    </a:p>
                  </a:txBody>
                  <a:tcPr/>
                </a:tc>
                <a:tc>
                  <a:txBody>
                    <a:bodyPr/>
                    <a:lstStyle/>
                    <a:p>
                      <a:endParaRPr lang="en-US"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631712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7943228"/>
              </p:ext>
            </p:extLst>
          </p:nvPr>
        </p:nvGraphicFramePr>
        <p:xfrm>
          <a:off x="445476" y="386862"/>
          <a:ext cx="11301048" cy="5943600"/>
        </p:xfrm>
        <a:graphic>
          <a:graphicData uri="http://schemas.openxmlformats.org/drawingml/2006/table">
            <a:tbl>
              <a:tblPr firstRow="1" bandRow="1">
                <a:tableStyleId>{5C22544A-7EE6-4342-B048-85BDC9FD1C3A}</a:tableStyleId>
              </a:tblPr>
              <a:tblGrid>
                <a:gridCol w="3767016">
                  <a:extLst>
                    <a:ext uri="{9D8B030D-6E8A-4147-A177-3AD203B41FA5}">
                      <a16:colId xmlns="" xmlns:a16="http://schemas.microsoft.com/office/drawing/2014/main" val="20000"/>
                    </a:ext>
                  </a:extLst>
                </a:gridCol>
                <a:gridCol w="3767016">
                  <a:extLst>
                    <a:ext uri="{9D8B030D-6E8A-4147-A177-3AD203B41FA5}">
                      <a16:colId xmlns="" xmlns:a16="http://schemas.microsoft.com/office/drawing/2014/main" val="20001"/>
                    </a:ext>
                  </a:extLst>
                </a:gridCol>
                <a:gridCol w="3767016">
                  <a:extLst>
                    <a:ext uri="{9D8B030D-6E8A-4147-A177-3AD203B41FA5}">
                      <a16:colId xmlns="" xmlns:a16="http://schemas.microsoft.com/office/drawing/2014/main" val="20002"/>
                    </a:ext>
                  </a:extLst>
                </a:gridCol>
              </a:tblGrid>
              <a:tr h="383458">
                <a:tc>
                  <a:txBody>
                    <a:bodyPr/>
                    <a:lstStyle/>
                    <a:p>
                      <a:r>
                        <a:rPr lang="en-US" dirty="0" err="1">
                          <a:solidFill>
                            <a:schemeClr val="accent6"/>
                          </a:solidFill>
                        </a:rPr>
                        <a:t>Société</a:t>
                      </a:r>
                      <a:r>
                        <a:rPr lang="en-US" dirty="0">
                          <a:solidFill>
                            <a:schemeClr val="accent6"/>
                          </a:solidFill>
                        </a:rPr>
                        <a:t> </a:t>
                      </a:r>
                      <a:r>
                        <a:rPr lang="en-US" dirty="0" err="1">
                          <a:solidFill>
                            <a:schemeClr val="accent6"/>
                          </a:solidFill>
                        </a:rPr>
                        <a:t>Savante</a:t>
                      </a:r>
                      <a:endParaRPr lang="en-US" dirty="0">
                        <a:solidFill>
                          <a:schemeClr val="accent6"/>
                        </a:solidFill>
                      </a:endParaRPr>
                    </a:p>
                  </a:txBody>
                  <a:tcPr/>
                </a:tc>
                <a:tc>
                  <a:txBody>
                    <a:bodyPr/>
                    <a:lstStyle/>
                    <a:p>
                      <a:r>
                        <a:rPr lang="en-US" dirty="0" err="1">
                          <a:solidFill>
                            <a:schemeClr val="accent6"/>
                          </a:solidFill>
                        </a:rPr>
                        <a:t>Recommandation</a:t>
                      </a:r>
                      <a:endParaRPr lang="en-US" dirty="0">
                        <a:solidFill>
                          <a:schemeClr val="accent6"/>
                        </a:solidFill>
                      </a:endParaRPr>
                    </a:p>
                  </a:txBody>
                  <a:tcPr/>
                </a:tc>
                <a:tc>
                  <a:txBody>
                    <a:bodyPr/>
                    <a:lstStyle/>
                    <a:p>
                      <a:r>
                        <a:rPr lang="en-US" dirty="0" err="1">
                          <a:solidFill>
                            <a:schemeClr val="accent6"/>
                          </a:solidFill>
                        </a:rPr>
                        <a:t>Qualité</a:t>
                      </a:r>
                      <a:r>
                        <a:rPr lang="en-US" dirty="0">
                          <a:solidFill>
                            <a:schemeClr val="accent6"/>
                          </a:solidFill>
                        </a:rPr>
                        <a:t> de </a:t>
                      </a:r>
                      <a:r>
                        <a:rPr lang="en-US" dirty="0" err="1">
                          <a:solidFill>
                            <a:schemeClr val="accent6"/>
                          </a:solidFill>
                        </a:rPr>
                        <a:t>recommandation</a:t>
                      </a:r>
                      <a:r>
                        <a:rPr lang="en-US" dirty="0">
                          <a:solidFill>
                            <a:schemeClr val="accent6"/>
                          </a:solidFill>
                        </a:rPr>
                        <a:t> </a:t>
                      </a:r>
                    </a:p>
                  </a:txBody>
                  <a:tcPr/>
                </a:tc>
                <a:extLst>
                  <a:ext uri="{0D108BD9-81ED-4DB2-BD59-A6C34878D82A}">
                    <a16:rowId xmlns="" xmlns:a16="http://schemas.microsoft.com/office/drawing/2014/main" val="10000"/>
                  </a:ext>
                </a:extLst>
              </a:tr>
              <a:tr h="5560142">
                <a:tc>
                  <a:txBody>
                    <a:bodyPr/>
                    <a:lstStyle/>
                    <a:p>
                      <a:r>
                        <a:rPr lang="en-US" dirty="0">
                          <a:solidFill>
                            <a:schemeClr val="tx1"/>
                          </a:solidFill>
                        </a:rPr>
                        <a:t>U.S Preventive Services Task Force.</a:t>
                      </a:r>
                    </a:p>
                    <a:p>
                      <a:r>
                        <a:rPr lang="en-US" dirty="0" smtClean="0">
                          <a:solidFill>
                            <a:schemeClr val="tx1"/>
                          </a:solidFill>
                        </a:rPr>
                        <a:t>June </a:t>
                      </a:r>
                      <a:r>
                        <a:rPr lang="en-US" dirty="0">
                          <a:solidFill>
                            <a:schemeClr val="tx1"/>
                          </a:solidFill>
                        </a:rPr>
                        <a:t>2014 </a:t>
                      </a:r>
                    </a:p>
                  </a:txBody>
                  <a:tcPr/>
                </a:tc>
                <a:tc>
                  <a:txBody>
                    <a:bodyPr/>
                    <a:lstStyle/>
                    <a:p>
                      <a:r>
                        <a:rPr lang="en-US" dirty="0" err="1">
                          <a:solidFill>
                            <a:schemeClr val="tx1"/>
                          </a:solidFill>
                        </a:rPr>
                        <a:t>Dépister</a:t>
                      </a:r>
                      <a:r>
                        <a:rPr lang="en-US" dirty="0">
                          <a:solidFill>
                            <a:schemeClr val="tx1"/>
                          </a:solidFill>
                        </a:rPr>
                        <a:t> </a:t>
                      </a:r>
                      <a:r>
                        <a:rPr lang="en-US" dirty="0" err="1">
                          <a:solidFill>
                            <a:schemeClr val="tx1"/>
                          </a:solidFill>
                        </a:rPr>
                        <a:t>une</a:t>
                      </a:r>
                      <a:r>
                        <a:rPr lang="en-US" dirty="0">
                          <a:solidFill>
                            <a:schemeClr val="tx1"/>
                          </a:solidFill>
                        </a:rPr>
                        <a:t> </a:t>
                      </a:r>
                      <a:r>
                        <a:rPr lang="en-US" dirty="0" err="1">
                          <a:solidFill>
                            <a:schemeClr val="tx1"/>
                          </a:solidFill>
                        </a:rPr>
                        <a:t>fois</a:t>
                      </a:r>
                      <a:r>
                        <a:rPr lang="en-US" dirty="0">
                          <a:solidFill>
                            <a:schemeClr val="tx1"/>
                          </a:solidFill>
                        </a:rPr>
                        <a:t> chez </a:t>
                      </a:r>
                      <a:r>
                        <a:rPr lang="en-US" baseline="0" dirty="0">
                          <a:solidFill>
                            <a:schemeClr val="tx1"/>
                          </a:solidFill>
                        </a:rPr>
                        <a:t>les hommes </a:t>
                      </a:r>
                      <a:r>
                        <a:rPr lang="en-US" baseline="0" dirty="0" err="1">
                          <a:solidFill>
                            <a:schemeClr val="tx1"/>
                          </a:solidFill>
                        </a:rPr>
                        <a:t>fumeurs</a:t>
                      </a:r>
                      <a:r>
                        <a:rPr lang="en-US" baseline="0" dirty="0">
                          <a:solidFill>
                            <a:schemeClr val="tx1"/>
                          </a:solidFill>
                        </a:rPr>
                        <a:t> </a:t>
                      </a:r>
                      <a:r>
                        <a:rPr lang="en-US" baseline="0" dirty="0" err="1">
                          <a:solidFill>
                            <a:schemeClr val="tx1"/>
                          </a:solidFill>
                        </a:rPr>
                        <a:t>ou</a:t>
                      </a:r>
                      <a:r>
                        <a:rPr lang="en-US" baseline="0" dirty="0">
                          <a:solidFill>
                            <a:schemeClr val="tx1"/>
                          </a:solidFill>
                        </a:rPr>
                        <a:t> </a:t>
                      </a:r>
                      <a:r>
                        <a:rPr lang="en-US" baseline="0" dirty="0" err="1">
                          <a:solidFill>
                            <a:schemeClr val="tx1"/>
                          </a:solidFill>
                        </a:rPr>
                        <a:t>ayant</a:t>
                      </a:r>
                      <a:r>
                        <a:rPr lang="en-US" baseline="0" dirty="0">
                          <a:solidFill>
                            <a:schemeClr val="tx1"/>
                          </a:solidFill>
                        </a:rPr>
                        <a:t> déjà </a:t>
                      </a:r>
                      <a:r>
                        <a:rPr lang="en-US" baseline="0" dirty="0" err="1">
                          <a:solidFill>
                            <a:schemeClr val="tx1"/>
                          </a:solidFill>
                        </a:rPr>
                        <a:t>fumé</a:t>
                      </a:r>
                      <a:r>
                        <a:rPr lang="en-US" baseline="0" dirty="0">
                          <a:solidFill>
                            <a:schemeClr val="tx1"/>
                          </a:solidFill>
                        </a:rPr>
                        <a:t> </a:t>
                      </a:r>
                      <a:r>
                        <a:rPr lang="en-US" baseline="0" dirty="0" err="1">
                          <a:solidFill>
                            <a:schemeClr val="tx1"/>
                          </a:solidFill>
                        </a:rPr>
                        <a:t>âgés</a:t>
                      </a:r>
                      <a:r>
                        <a:rPr lang="en-US" baseline="0" dirty="0">
                          <a:solidFill>
                            <a:schemeClr val="tx1"/>
                          </a:solidFill>
                        </a:rPr>
                        <a:t> de 65 </a:t>
                      </a:r>
                      <a:r>
                        <a:rPr lang="en-US" baseline="0" dirty="0" err="1">
                          <a:solidFill>
                            <a:schemeClr val="tx1"/>
                          </a:solidFill>
                        </a:rPr>
                        <a:t>à</a:t>
                      </a:r>
                      <a:r>
                        <a:rPr lang="en-US" baseline="0" dirty="0">
                          <a:solidFill>
                            <a:schemeClr val="tx1"/>
                          </a:solidFill>
                        </a:rPr>
                        <a:t> 75 </a:t>
                      </a:r>
                      <a:r>
                        <a:rPr lang="en-US" baseline="0" dirty="0" err="1">
                          <a:solidFill>
                            <a:schemeClr val="tx1"/>
                          </a:solidFill>
                        </a:rPr>
                        <a:t>ans</a:t>
                      </a:r>
                      <a:r>
                        <a:rPr lang="en-US" baseline="0" dirty="0">
                          <a:solidFill>
                            <a:schemeClr val="tx1"/>
                          </a:solidFill>
                        </a:rPr>
                        <a:t> </a:t>
                      </a:r>
                    </a:p>
                    <a:p>
                      <a:endParaRPr lang="en-US" baseline="0" dirty="0">
                        <a:solidFill>
                          <a:schemeClr val="tx1"/>
                        </a:solidFill>
                      </a:endParaRPr>
                    </a:p>
                    <a:p>
                      <a:r>
                        <a:rPr lang="en-US" baseline="0" dirty="0" err="1">
                          <a:solidFill>
                            <a:schemeClr val="tx1"/>
                          </a:solidFill>
                        </a:rPr>
                        <a:t>Dépister</a:t>
                      </a:r>
                      <a:r>
                        <a:rPr lang="en-US" baseline="0" dirty="0">
                          <a:solidFill>
                            <a:schemeClr val="tx1"/>
                          </a:solidFill>
                        </a:rPr>
                        <a:t> les hommes </a:t>
                      </a:r>
                      <a:r>
                        <a:rPr lang="en-US" baseline="0" dirty="0" err="1">
                          <a:solidFill>
                            <a:schemeClr val="tx1"/>
                          </a:solidFill>
                        </a:rPr>
                        <a:t>âgés</a:t>
                      </a:r>
                      <a:r>
                        <a:rPr lang="en-US" baseline="0" dirty="0">
                          <a:solidFill>
                            <a:schemeClr val="tx1"/>
                          </a:solidFill>
                        </a:rPr>
                        <a:t> de 65 </a:t>
                      </a:r>
                      <a:r>
                        <a:rPr lang="en-US" baseline="0" dirty="0" err="1">
                          <a:solidFill>
                            <a:schemeClr val="tx1"/>
                          </a:solidFill>
                        </a:rPr>
                        <a:t>à</a:t>
                      </a:r>
                      <a:r>
                        <a:rPr lang="en-US" baseline="0" dirty="0">
                          <a:solidFill>
                            <a:schemeClr val="tx1"/>
                          </a:solidFill>
                        </a:rPr>
                        <a:t> 75 </a:t>
                      </a:r>
                      <a:r>
                        <a:rPr lang="en-US" baseline="0" dirty="0" err="1">
                          <a:solidFill>
                            <a:schemeClr val="tx1"/>
                          </a:solidFill>
                        </a:rPr>
                        <a:t>ans</a:t>
                      </a:r>
                      <a:r>
                        <a:rPr lang="en-US" baseline="0" dirty="0">
                          <a:solidFill>
                            <a:schemeClr val="tx1"/>
                          </a:solidFill>
                        </a:rPr>
                        <a:t>  </a:t>
                      </a:r>
                      <a:r>
                        <a:rPr lang="en-US" baseline="0" dirty="0" err="1">
                          <a:solidFill>
                            <a:schemeClr val="tx1"/>
                          </a:solidFill>
                        </a:rPr>
                        <a:t>n’ayant</a:t>
                      </a:r>
                      <a:r>
                        <a:rPr lang="en-US" baseline="0" dirty="0">
                          <a:solidFill>
                            <a:schemeClr val="tx1"/>
                          </a:solidFill>
                        </a:rPr>
                        <a:t> </a:t>
                      </a:r>
                      <a:r>
                        <a:rPr lang="en-US" baseline="0" dirty="0" err="1">
                          <a:solidFill>
                            <a:schemeClr val="tx1"/>
                          </a:solidFill>
                        </a:rPr>
                        <a:t>jamais</a:t>
                      </a:r>
                      <a:r>
                        <a:rPr lang="en-US" baseline="0" dirty="0">
                          <a:solidFill>
                            <a:schemeClr val="tx1"/>
                          </a:solidFill>
                        </a:rPr>
                        <a:t> </a:t>
                      </a:r>
                      <a:r>
                        <a:rPr lang="en-US" baseline="0" dirty="0" err="1">
                          <a:solidFill>
                            <a:schemeClr val="tx1"/>
                          </a:solidFill>
                        </a:rPr>
                        <a:t>fumé</a:t>
                      </a:r>
                      <a:r>
                        <a:rPr lang="en-US" baseline="0" dirty="0">
                          <a:solidFill>
                            <a:schemeClr val="tx1"/>
                          </a:solidFill>
                        </a:rPr>
                        <a:t> </a:t>
                      </a:r>
                      <a:r>
                        <a:rPr lang="en-US" baseline="0" dirty="0" err="1">
                          <a:solidFill>
                            <a:schemeClr val="tx1"/>
                          </a:solidFill>
                        </a:rPr>
                        <a:t>choisis</a:t>
                      </a:r>
                      <a:r>
                        <a:rPr lang="en-US" baseline="0" dirty="0">
                          <a:solidFill>
                            <a:schemeClr val="tx1"/>
                          </a:solidFill>
                        </a:rPr>
                        <a:t> </a:t>
                      </a:r>
                      <a:r>
                        <a:rPr lang="en-US" baseline="0" dirty="0" err="1">
                          <a:solidFill>
                            <a:schemeClr val="tx1"/>
                          </a:solidFill>
                        </a:rPr>
                        <a:t>selectivement</a:t>
                      </a:r>
                      <a:r>
                        <a:rPr lang="en-US" baseline="0" dirty="0">
                          <a:solidFill>
                            <a:schemeClr val="tx1"/>
                          </a:solidFill>
                        </a:rPr>
                        <a:t> par les </a:t>
                      </a:r>
                      <a:r>
                        <a:rPr lang="en-US" baseline="0" dirty="0" err="1">
                          <a:solidFill>
                            <a:schemeClr val="tx1"/>
                          </a:solidFill>
                        </a:rPr>
                        <a:t>clinicien</a:t>
                      </a:r>
                      <a:r>
                        <a:rPr lang="en-US" baseline="0" dirty="0">
                          <a:solidFill>
                            <a:schemeClr val="tx1"/>
                          </a:solidFill>
                        </a:rPr>
                        <a:t> </a:t>
                      </a:r>
                      <a:r>
                        <a:rPr lang="en-US" baseline="0" dirty="0" err="1">
                          <a:solidFill>
                            <a:schemeClr val="tx1"/>
                          </a:solidFill>
                        </a:rPr>
                        <a:t>à</a:t>
                      </a:r>
                      <a:r>
                        <a:rPr lang="en-US" baseline="0" dirty="0">
                          <a:solidFill>
                            <a:schemeClr val="tx1"/>
                          </a:solidFill>
                        </a:rPr>
                        <a:t> la place de les </a:t>
                      </a:r>
                      <a:r>
                        <a:rPr lang="en-US" baseline="0" dirty="0" err="1">
                          <a:solidFill>
                            <a:schemeClr val="tx1"/>
                          </a:solidFill>
                        </a:rPr>
                        <a:t>dépister</a:t>
                      </a:r>
                      <a:r>
                        <a:rPr lang="en-US" baseline="0" dirty="0">
                          <a:solidFill>
                            <a:schemeClr val="tx1"/>
                          </a:solidFill>
                        </a:rPr>
                        <a:t> </a:t>
                      </a:r>
                      <a:r>
                        <a:rPr lang="en-US" baseline="0" dirty="0" err="1">
                          <a:solidFill>
                            <a:schemeClr val="tx1"/>
                          </a:solidFill>
                        </a:rPr>
                        <a:t>systématiquement</a:t>
                      </a:r>
                      <a:r>
                        <a:rPr lang="en-US" baseline="0" dirty="0">
                          <a:solidFill>
                            <a:schemeClr val="tx1"/>
                          </a:solidFill>
                        </a:rPr>
                        <a:t>. </a:t>
                      </a:r>
                    </a:p>
                    <a:p>
                      <a:endParaRPr lang="en-US" baseline="0" dirty="0">
                        <a:solidFill>
                          <a:schemeClr val="tx1"/>
                        </a:solidFill>
                      </a:endParaRPr>
                    </a:p>
                    <a:p>
                      <a:r>
                        <a:rPr lang="en-US" dirty="0">
                          <a:solidFill>
                            <a:schemeClr val="tx1"/>
                          </a:solidFill>
                        </a:rPr>
                        <a:t>Pour les femmes âgées</a:t>
                      </a:r>
                      <a:r>
                        <a:rPr lang="en-US" baseline="0" dirty="0">
                          <a:solidFill>
                            <a:schemeClr val="tx1"/>
                          </a:solidFill>
                        </a:rPr>
                        <a:t> de 65 à 75 </a:t>
                      </a:r>
                      <a:r>
                        <a:rPr lang="en-US" baseline="0" dirty="0" err="1">
                          <a:solidFill>
                            <a:schemeClr val="tx1"/>
                          </a:solidFill>
                        </a:rPr>
                        <a:t>ans</a:t>
                      </a:r>
                      <a:r>
                        <a:rPr lang="en-US" baseline="0" dirty="0">
                          <a:solidFill>
                            <a:schemeClr val="tx1"/>
                          </a:solidFill>
                        </a:rPr>
                        <a:t> </a:t>
                      </a:r>
                      <a:r>
                        <a:rPr lang="en-US" baseline="0" dirty="0" err="1">
                          <a:solidFill>
                            <a:schemeClr val="tx1"/>
                          </a:solidFill>
                        </a:rPr>
                        <a:t>ayant</a:t>
                      </a:r>
                      <a:r>
                        <a:rPr lang="en-US" baseline="0" dirty="0">
                          <a:solidFill>
                            <a:schemeClr val="tx1"/>
                          </a:solidFill>
                        </a:rPr>
                        <a:t> déjà </a:t>
                      </a:r>
                      <a:r>
                        <a:rPr lang="en-US" baseline="0" dirty="0" err="1">
                          <a:solidFill>
                            <a:schemeClr val="tx1"/>
                          </a:solidFill>
                        </a:rPr>
                        <a:t>fumé</a:t>
                      </a:r>
                      <a:r>
                        <a:rPr lang="en-US" baseline="0" dirty="0">
                          <a:solidFill>
                            <a:schemeClr val="tx1"/>
                          </a:solidFill>
                        </a:rPr>
                        <a:t>, les evidences </a:t>
                      </a:r>
                      <a:r>
                        <a:rPr lang="en-US" baseline="0" dirty="0" err="1">
                          <a:solidFill>
                            <a:schemeClr val="tx1"/>
                          </a:solidFill>
                        </a:rPr>
                        <a:t>actuelles</a:t>
                      </a:r>
                      <a:r>
                        <a:rPr lang="en-US" baseline="0" dirty="0">
                          <a:solidFill>
                            <a:schemeClr val="tx1"/>
                          </a:solidFill>
                        </a:rPr>
                        <a:t> </a:t>
                      </a:r>
                      <a:r>
                        <a:rPr lang="en-US" baseline="0" dirty="0" err="1">
                          <a:solidFill>
                            <a:schemeClr val="tx1"/>
                          </a:solidFill>
                        </a:rPr>
                        <a:t>sont</a:t>
                      </a:r>
                      <a:r>
                        <a:rPr lang="en-US" baseline="0" dirty="0">
                          <a:solidFill>
                            <a:schemeClr val="tx1"/>
                          </a:solidFill>
                        </a:rPr>
                        <a:t> </a:t>
                      </a:r>
                      <a:r>
                        <a:rPr lang="en-US" baseline="0" dirty="0" err="1">
                          <a:solidFill>
                            <a:schemeClr val="tx1"/>
                          </a:solidFill>
                        </a:rPr>
                        <a:t>insuffisantes</a:t>
                      </a:r>
                      <a:r>
                        <a:rPr lang="en-US" baseline="0" dirty="0">
                          <a:solidFill>
                            <a:schemeClr val="tx1"/>
                          </a:solidFill>
                        </a:rPr>
                        <a:t> pour </a:t>
                      </a:r>
                      <a:r>
                        <a:rPr lang="en-US" baseline="0" dirty="0" err="1">
                          <a:solidFill>
                            <a:schemeClr val="tx1"/>
                          </a:solidFill>
                        </a:rPr>
                        <a:t>offrir</a:t>
                      </a:r>
                      <a:r>
                        <a:rPr lang="en-US" baseline="0" dirty="0">
                          <a:solidFill>
                            <a:schemeClr val="tx1"/>
                          </a:solidFill>
                        </a:rPr>
                        <a:t> le dépistage</a:t>
                      </a:r>
                    </a:p>
                    <a:p>
                      <a:endParaRPr lang="en-US" baseline="0" dirty="0">
                        <a:solidFill>
                          <a:schemeClr val="tx1"/>
                        </a:solidFill>
                      </a:endParaRPr>
                    </a:p>
                    <a:p>
                      <a:r>
                        <a:rPr lang="en-US" baseline="0" dirty="0">
                          <a:solidFill>
                            <a:schemeClr val="tx1"/>
                          </a:solidFill>
                        </a:rPr>
                        <a:t>Ne pas </a:t>
                      </a:r>
                      <a:r>
                        <a:rPr lang="en-US" baseline="0" dirty="0" err="1">
                          <a:solidFill>
                            <a:schemeClr val="tx1"/>
                          </a:solidFill>
                        </a:rPr>
                        <a:t>dépister</a:t>
                      </a:r>
                      <a:r>
                        <a:rPr lang="en-US" baseline="0" dirty="0">
                          <a:solidFill>
                            <a:schemeClr val="tx1"/>
                          </a:solidFill>
                        </a:rPr>
                        <a:t> les femmes </a:t>
                      </a:r>
                      <a:r>
                        <a:rPr lang="en-US" baseline="0" dirty="0" err="1">
                          <a:solidFill>
                            <a:schemeClr val="tx1"/>
                          </a:solidFill>
                        </a:rPr>
                        <a:t>n’ayant</a:t>
                      </a:r>
                      <a:r>
                        <a:rPr lang="en-US" baseline="0" dirty="0">
                          <a:solidFill>
                            <a:schemeClr val="tx1"/>
                          </a:solidFill>
                        </a:rPr>
                        <a:t> </a:t>
                      </a:r>
                      <a:r>
                        <a:rPr lang="en-US" baseline="0" dirty="0" err="1">
                          <a:solidFill>
                            <a:schemeClr val="tx1"/>
                          </a:solidFill>
                        </a:rPr>
                        <a:t>jamais</a:t>
                      </a:r>
                      <a:r>
                        <a:rPr lang="en-US" baseline="0" dirty="0">
                          <a:solidFill>
                            <a:schemeClr val="tx1"/>
                          </a:solidFill>
                        </a:rPr>
                        <a:t> </a:t>
                      </a:r>
                      <a:r>
                        <a:rPr lang="en-US" baseline="0" dirty="0" err="1">
                          <a:solidFill>
                            <a:schemeClr val="tx1"/>
                          </a:solidFill>
                        </a:rPr>
                        <a:t>fumé</a:t>
                      </a:r>
                      <a:r>
                        <a:rPr lang="en-US" baseline="0" dirty="0">
                          <a:solidFill>
                            <a:schemeClr val="tx1"/>
                          </a:solidFill>
                        </a:rPr>
                        <a:t>. </a:t>
                      </a:r>
                      <a:endParaRPr lang="en-US" dirty="0">
                        <a:solidFill>
                          <a:schemeClr val="tx1"/>
                        </a:solidFill>
                      </a:endParaRPr>
                    </a:p>
                  </a:txBody>
                  <a:tcPr/>
                </a:tc>
                <a:tc>
                  <a:txBody>
                    <a:bodyPr/>
                    <a:lstStyle/>
                    <a:p>
                      <a:r>
                        <a:rPr lang="en-US" dirty="0">
                          <a:solidFill>
                            <a:schemeClr val="tx1"/>
                          </a:solidFill>
                        </a:rPr>
                        <a:t>Grade B</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smtClean="0">
                        <a:solidFill>
                          <a:schemeClr val="tx1"/>
                        </a:solidFill>
                      </a:endParaRPr>
                    </a:p>
                    <a:p>
                      <a:r>
                        <a:rPr lang="en-US" dirty="0" smtClean="0">
                          <a:solidFill>
                            <a:schemeClr val="tx1"/>
                          </a:solidFill>
                        </a:rPr>
                        <a:t>Grade </a:t>
                      </a:r>
                      <a:r>
                        <a:rPr lang="en-US" dirty="0">
                          <a:solidFill>
                            <a:schemeClr val="tx1"/>
                          </a:solidFill>
                        </a:rPr>
                        <a:t>C</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smtClean="0">
                        <a:solidFill>
                          <a:schemeClr val="tx1"/>
                        </a:solidFill>
                      </a:endParaRPr>
                    </a:p>
                    <a:p>
                      <a:r>
                        <a:rPr lang="en-US" dirty="0" smtClean="0">
                          <a:solidFill>
                            <a:schemeClr val="tx1"/>
                          </a:solidFill>
                        </a:rPr>
                        <a:t>Grade </a:t>
                      </a:r>
                      <a:r>
                        <a:rPr lang="en-US" dirty="0">
                          <a:solidFill>
                            <a:schemeClr val="tx1"/>
                          </a:solidFill>
                        </a:rPr>
                        <a:t>I</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Grade D</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950119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4938216"/>
              </p:ext>
            </p:extLst>
          </p:nvPr>
        </p:nvGraphicFramePr>
        <p:xfrm>
          <a:off x="375138" y="371001"/>
          <a:ext cx="11418276" cy="5971184"/>
        </p:xfrm>
        <a:graphic>
          <a:graphicData uri="http://schemas.openxmlformats.org/drawingml/2006/table">
            <a:tbl>
              <a:tblPr firstRow="1" bandRow="1">
                <a:tableStyleId>{5C22544A-7EE6-4342-B048-85BDC9FD1C3A}</a:tableStyleId>
              </a:tblPr>
              <a:tblGrid>
                <a:gridCol w="3806092">
                  <a:extLst>
                    <a:ext uri="{9D8B030D-6E8A-4147-A177-3AD203B41FA5}">
                      <a16:colId xmlns="" xmlns:a16="http://schemas.microsoft.com/office/drawing/2014/main" val="20000"/>
                    </a:ext>
                  </a:extLst>
                </a:gridCol>
                <a:gridCol w="3806092">
                  <a:extLst>
                    <a:ext uri="{9D8B030D-6E8A-4147-A177-3AD203B41FA5}">
                      <a16:colId xmlns="" xmlns:a16="http://schemas.microsoft.com/office/drawing/2014/main" val="20001"/>
                    </a:ext>
                  </a:extLst>
                </a:gridCol>
                <a:gridCol w="3806092">
                  <a:extLst>
                    <a:ext uri="{9D8B030D-6E8A-4147-A177-3AD203B41FA5}">
                      <a16:colId xmlns="" xmlns:a16="http://schemas.microsoft.com/office/drawing/2014/main" val="20002"/>
                    </a:ext>
                  </a:extLst>
                </a:gridCol>
              </a:tblGrid>
              <a:tr h="473704">
                <a:tc>
                  <a:txBody>
                    <a:bodyPr/>
                    <a:lstStyle/>
                    <a:p>
                      <a:r>
                        <a:rPr lang="en-US" dirty="0" err="1">
                          <a:solidFill>
                            <a:schemeClr val="accent6"/>
                          </a:solidFill>
                        </a:rPr>
                        <a:t>Société</a:t>
                      </a:r>
                      <a:r>
                        <a:rPr lang="en-US" dirty="0">
                          <a:solidFill>
                            <a:schemeClr val="accent6"/>
                          </a:solidFill>
                        </a:rPr>
                        <a:t> </a:t>
                      </a:r>
                      <a:r>
                        <a:rPr lang="en-US" dirty="0" err="1">
                          <a:solidFill>
                            <a:schemeClr val="accent6"/>
                          </a:solidFill>
                        </a:rPr>
                        <a:t>Savante</a:t>
                      </a:r>
                      <a:endParaRPr lang="en-US" dirty="0">
                        <a:solidFill>
                          <a:schemeClr val="accent6"/>
                        </a:solidFill>
                      </a:endParaRPr>
                    </a:p>
                  </a:txBody>
                  <a:tcPr/>
                </a:tc>
                <a:tc>
                  <a:txBody>
                    <a:bodyPr/>
                    <a:lstStyle/>
                    <a:p>
                      <a:r>
                        <a:rPr lang="en-US" dirty="0" err="1">
                          <a:solidFill>
                            <a:schemeClr val="accent6"/>
                          </a:solidFill>
                        </a:rPr>
                        <a:t>Recommandation</a:t>
                      </a:r>
                      <a:endParaRPr lang="en-US" dirty="0">
                        <a:solidFill>
                          <a:schemeClr val="accent6"/>
                        </a:solidFill>
                      </a:endParaRPr>
                    </a:p>
                  </a:txBody>
                  <a:tcPr/>
                </a:tc>
                <a:tc>
                  <a:txBody>
                    <a:bodyPr/>
                    <a:lstStyle/>
                    <a:p>
                      <a:r>
                        <a:rPr lang="en-US" dirty="0" err="1">
                          <a:solidFill>
                            <a:schemeClr val="accent6"/>
                          </a:solidFill>
                        </a:rPr>
                        <a:t>Qualité</a:t>
                      </a:r>
                      <a:r>
                        <a:rPr lang="en-US" dirty="0">
                          <a:solidFill>
                            <a:schemeClr val="accent6"/>
                          </a:solidFill>
                        </a:rPr>
                        <a:t> de </a:t>
                      </a:r>
                      <a:r>
                        <a:rPr lang="en-US" dirty="0" err="1">
                          <a:solidFill>
                            <a:schemeClr val="accent6"/>
                          </a:solidFill>
                        </a:rPr>
                        <a:t>recommandation</a:t>
                      </a:r>
                      <a:r>
                        <a:rPr lang="en-US" dirty="0">
                          <a:solidFill>
                            <a:schemeClr val="accent6"/>
                          </a:solidFill>
                        </a:rPr>
                        <a:t> </a:t>
                      </a:r>
                    </a:p>
                  </a:txBody>
                  <a:tcPr/>
                </a:tc>
                <a:extLst>
                  <a:ext uri="{0D108BD9-81ED-4DB2-BD59-A6C34878D82A}">
                    <a16:rowId xmlns="" xmlns:a16="http://schemas.microsoft.com/office/drawing/2014/main" val="10000"/>
                  </a:ext>
                </a:extLst>
              </a:tr>
              <a:tr h="3846113">
                <a:tc>
                  <a:txBody>
                    <a:bodyPr/>
                    <a:lstStyle/>
                    <a:p>
                      <a:r>
                        <a:rPr lang="en-US" dirty="0">
                          <a:solidFill>
                            <a:schemeClr val="tx1"/>
                          </a:solidFill>
                        </a:rPr>
                        <a:t>American College of Cardiology and AHA </a:t>
                      </a:r>
                    </a:p>
                  </a:txBody>
                  <a:tcPr/>
                </a:tc>
                <a:tc>
                  <a:txBody>
                    <a:bodyPr/>
                    <a:lstStyle/>
                    <a:p>
                      <a:r>
                        <a:rPr lang="en-US" dirty="0" err="1">
                          <a:solidFill>
                            <a:schemeClr val="tx1"/>
                          </a:solidFill>
                        </a:rPr>
                        <a:t>Dépister</a:t>
                      </a:r>
                      <a:r>
                        <a:rPr lang="en-US" dirty="0">
                          <a:solidFill>
                            <a:schemeClr val="tx1"/>
                          </a:solidFill>
                        </a:rPr>
                        <a:t> chez les hommes de 60 </a:t>
                      </a:r>
                      <a:r>
                        <a:rPr lang="en-US" dirty="0" err="1">
                          <a:solidFill>
                            <a:schemeClr val="tx1"/>
                          </a:solidFill>
                        </a:rPr>
                        <a:t>ans</a:t>
                      </a:r>
                      <a:r>
                        <a:rPr lang="en-US" dirty="0">
                          <a:solidFill>
                            <a:schemeClr val="tx1"/>
                          </a:solidFill>
                        </a:rPr>
                        <a:t> et plus </a:t>
                      </a:r>
                      <a:r>
                        <a:rPr lang="en-US" dirty="0" err="1">
                          <a:solidFill>
                            <a:schemeClr val="tx1"/>
                          </a:solidFill>
                        </a:rPr>
                        <a:t>ayant</a:t>
                      </a:r>
                      <a:r>
                        <a:rPr lang="en-US" dirty="0">
                          <a:solidFill>
                            <a:schemeClr val="tx1"/>
                          </a:solidFill>
                        </a:rPr>
                        <a:t> des </a:t>
                      </a:r>
                      <a:r>
                        <a:rPr lang="en-US" dirty="0" err="1">
                          <a:solidFill>
                            <a:schemeClr val="tx1"/>
                          </a:solidFill>
                        </a:rPr>
                        <a:t>antédentes</a:t>
                      </a:r>
                      <a:r>
                        <a:rPr lang="en-US" dirty="0">
                          <a:solidFill>
                            <a:schemeClr val="tx1"/>
                          </a:solidFill>
                        </a:rPr>
                        <a:t> </a:t>
                      </a:r>
                      <a:r>
                        <a:rPr lang="en-US" dirty="0" err="1">
                          <a:solidFill>
                            <a:schemeClr val="tx1"/>
                          </a:solidFill>
                        </a:rPr>
                        <a:t>familiaux</a:t>
                      </a:r>
                      <a:r>
                        <a:rPr lang="en-US" dirty="0">
                          <a:solidFill>
                            <a:schemeClr val="tx1"/>
                          </a:solidFill>
                        </a:rPr>
                        <a:t> </a:t>
                      </a:r>
                      <a:r>
                        <a:rPr lang="en-US" dirty="0" err="1">
                          <a:solidFill>
                            <a:schemeClr val="tx1"/>
                          </a:solidFill>
                        </a:rPr>
                        <a:t>d’AAA</a:t>
                      </a:r>
                      <a:r>
                        <a:rPr lang="en-US" dirty="0">
                          <a:solidFill>
                            <a:schemeClr val="tx1"/>
                          </a:solidFill>
                        </a:rPr>
                        <a:t> (parents </a:t>
                      </a:r>
                      <a:r>
                        <a:rPr lang="en-US" dirty="0" err="1">
                          <a:solidFill>
                            <a:schemeClr val="tx1"/>
                          </a:solidFill>
                        </a:rPr>
                        <a:t>ou</a:t>
                      </a:r>
                      <a:r>
                        <a:rPr lang="en-US" dirty="0">
                          <a:solidFill>
                            <a:schemeClr val="tx1"/>
                          </a:solidFill>
                        </a:rPr>
                        <a:t> </a:t>
                      </a:r>
                      <a:r>
                        <a:rPr lang="en-US" dirty="0" err="1">
                          <a:solidFill>
                            <a:schemeClr val="tx1"/>
                          </a:solidFill>
                        </a:rPr>
                        <a:t>collatéraux</a:t>
                      </a:r>
                      <a:r>
                        <a:rPr lang="en-US" dirty="0">
                          <a:solidFill>
                            <a:schemeClr val="tx1"/>
                          </a:solidFill>
                        </a:rPr>
                        <a:t> au 1e</a:t>
                      </a:r>
                      <a:r>
                        <a:rPr lang="en-US" baseline="0" dirty="0">
                          <a:solidFill>
                            <a:schemeClr val="tx1"/>
                          </a:solidFill>
                        </a:rPr>
                        <a:t> </a:t>
                      </a:r>
                      <a:r>
                        <a:rPr lang="en-US" baseline="0" dirty="0" err="1" smtClean="0">
                          <a:solidFill>
                            <a:schemeClr val="tx1"/>
                          </a:solidFill>
                        </a:rPr>
                        <a:t>degré</a:t>
                      </a:r>
                      <a:r>
                        <a:rPr lang="en-US" baseline="0" smtClean="0">
                          <a:solidFill>
                            <a:schemeClr val="tx1"/>
                          </a:solidFill>
                        </a:rPr>
                        <a:t>)</a:t>
                      </a:r>
                      <a:endParaRPr lang="en-US" baseline="0" dirty="0">
                        <a:solidFill>
                          <a:schemeClr val="tx1"/>
                        </a:solidFill>
                      </a:endParaRPr>
                    </a:p>
                    <a:p>
                      <a:endParaRPr lang="en-US" baseline="0" dirty="0">
                        <a:solidFill>
                          <a:schemeClr val="tx1"/>
                        </a:solidFill>
                      </a:endParaRPr>
                    </a:p>
                    <a:p>
                      <a:r>
                        <a:rPr lang="en-US" baseline="0" dirty="0" err="1">
                          <a:solidFill>
                            <a:schemeClr val="tx1"/>
                          </a:solidFill>
                        </a:rPr>
                        <a:t>Dépister</a:t>
                      </a:r>
                      <a:r>
                        <a:rPr lang="en-US" baseline="0" dirty="0">
                          <a:solidFill>
                            <a:schemeClr val="tx1"/>
                          </a:solidFill>
                        </a:rPr>
                        <a:t> les hommes de 65 </a:t>
                      </a:r>
                      <a:r>
                        <a:rPr lang="en-US" baseline="0" dirty="0" err="1">
                          <a:solidFill>
                            <a:schemeClr val="tx1"/>
                          </a:solidFill>
                        </a:rPr>
                        <a:t>à</a:t>
                      </a:r>
                      <a:r>
                        <a:rPr lang="en-US" baseline="0" dirty="0">
                          <a:solidFill>
                            <a:schemeClr val="tx1"/>
                          </a:solidFill>
                        </a:rPr>
                        <a:t> 75 </a:t>
                      </a:r>
                      <a:r>
                        <a:rPr lang="en-US" baseline="0" dirty="0" err="1">
                          <a:solidFill>
                            <a:schemeClr val="tx1"/>
                          </a:solidFill>
                        </a:rPr>
                        <a:t>ans</a:t>
                      </a:r>
                      <a:r>
                        <a:rPr lang="en-US" baseline="0" dirty="0">
                          <a:solidFill>
                            <a:schemeClr val="tx1"/>
                          </a:solidFill>
                        </a:rPr>
                        <a:t>  </a:t>
                      </a:r>
                      <a:r>
                        <a:rPr lang="en-US" baseline="0" dirty="0" err="1">
                          <a:solidFill>
                            <a:schemeClr val="tx1"/>
                          </a:solidFill>
                        </a:rPr>
                        <a:t>ayant</a:t>
                      </a:r>
                      <a:r>
                        <a:rPr lang="en-US" baseline="0" dirty="0">
                          <a:solidFill>
                            <a:schemeClr val="tx1"/>
                          </a:solidFill>
                        </a:rPr>
                        <a:t> déjà </a:t>
                      </a:r>
                      <a:r>
                        <a:rPr lang="en-US" baseline="0" dirty="0" err="1">
                          <a:solidFill>
                            <a:schemeClr val="tx1"/>
                          </a:solidFill>
                        </a:rPr>
                        <a:t>fumé</a:t>
                      </a:r>
                      <a:endParaRPr lang="en-US" baseline="0" dirty="0">
                        <a:solidFill>
                          <a:schemeClr val="tx1"/>
                        </a:solidFill>
                      </a:endParaRPr>
                    </a:p>
                    <a:p>
                      <a:endParaRPr lang="en-US" baseline="0" dirty="0">
                        <a:solidFill>
                          <a:schemeClr val="tx1"/>
                        </a:solidFill>
                      </a:endParaRPr>
                    </a:p>
                    <a:p>
                      <a:r>
                        <a:rPr lang="en-US" baseline="0" dirty="0">
                          <a:solidFill>
                            <a:schemeClr val="tx1"/>
                          </a:solidFill>
                        </a:rPr>
                        <a:t>Ne pas </a:t>
                      </a:r>
                      <a:r>
                        <a:rPr lang="en-US" baseline="0" dirty="0" err="1">
                          <a:solidFill>
                            <a:schemeClr val="tx1"/>
                          </a:solidFill>
                        </a:rPr>
                        <a:t>dépister</a:t>
                      </a:r>
                      <a:r>
                        <a:rPr lang="en-US" baseline="0" dirty="0">
                          <a:solidFill>
                            <a:schemeClr val="tx1"/>
                          </a:solidFill>
                        </a:rPr>
                        <a:t> les femmes et les hommes </a:t>
                      </a:r>
                      <a:r>
                        <a:rPr lang="en-US" baseline="0" dirty="0" err="1">
                          <a:solidFill>
                            <a:schemeClr val="tx1"/>
                          </a:solidFill>
                        </a:rPr>
                        <a:t>n’ayant</a:t>
                      </a:r>
                      <a:r>
                        <a:rPr lang="en-US" baseline="0" dirty="0">
                          <a:solidFill>
                            <a:schemeClr val="tx1"/>
                          </a:solidFill>
                        </a:rPr>
                        <a:t> </a:t>
                      </a:r>
                      <a:r>
                        <a:rPr lang="en-US" baseline="0" dirty="0" err="1">
                          <a:solidFill>
                            <a:schemeClr val="tx1"/>
                          </a:solidFill>
                        </a:rPr>
                        <a:t>jamais</a:t>
                      </a:r>
                      <a:r>
                        <a:rPr lang="en-US" baseline="0" dirty="0">
                          <a:solidFill>
                            <a:schemeClr val="tx1"/>
                          </a:solidFill>
                        </a:rPr>
                        <a:t> </a:t>
                      </a:r>
                      <a:r>
                        <a:rPr lang="en-US" baseline="0" dirty="0" err="1">
                          <a:solidFill>
                            <a:schemeClr val="tx1"/>
                          </a:solidFill>
                        </a:rPr>
                        <a:t>fumé</a:t>
                      </a:r>
                      <a:endParaRPr lang="en-US" dirty="0">
                        <a:solidFill>
                          <a:schemeClr val="tx1"/>
                        </a:solidFill>
                      </a:endParaRPr>
                    </a:p>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 xmlns:a16="http://schemas.microsoft.com/office/drawing/2014/main" val="10001"/>
                  </a:ext>
                </a:extLst>
              </a:tr>
              <a:tr h="1651367">
                <a:tc>
                  <a:txBody>
                    <a:bodyPr/>
                    <a:lstStyle/>
                    <a:p>
                      <a:r>
                        <a:rPr lang="en-US" dirty="0">
                          <a:solidFill>
                            <a:schemeClr val="tx1"/>
                          </a:solidFill>
                        </a:rPr>
                        <a:t>UK National Screening Committee </a:t>
                      </a:r>
                    </a:p>
                    <a:p>
                      <a:r>
                        <a:rPr lang="en-US" dirty="0">
                          <a:solidFill>
                            <a:schemeClr val="tx1"/>
                          </a:solidFill>
                        </a:rPr>
                        <a:t>(UK NSC, 2009)</a:t>
                      </a:r>
                    </a:p>
                  </a:txBody>
                  <a:tcPr/>
                </a:tc>
                <a:tc>
                  <a:txBody>
                    <a:bodyPr/>
                    <a:lstStyle/>
                    <a:p>
                      <a:r>
                        <a:rPr lang="en-US" dirty="0" err="1">
                          <a:solidFill>
                            <a:schemeClr val="tx1"/>
                          </a:solidFill>
                        </a:rPr>
                        <a:t>Dépister</a:t>
                      </a:r>
                      <a:r>
                        <a:rPr lang="en-US" dirty="0">
                          <a:solidFill>
                            <a:schemeClr val="tx1"/>
                          </a:solidFill>
                        </a:rPr>
                        <a:t> les hommes de 65 </a:t>
                      </a:r>
                      <a:r>
                        <a:rPr lang="en-US" dirty="0" err="1">
                          <a:solidFill>
                            <a:schemeClr val="tx1"/>
                          </a:solidFill>
                        </a:rPr>
                        <a:t>ans</a:t>
                      </a:r>
                      <a:r>
                        <a:rPr lang="en-US" dirty="0">
                          <a:solidFill>
                            <a:schemeClr val="tx1"/>
                          </a:solidFill>
                        </a:rPr>
                        <a:t> et plus </a:t>
                      </a:r>
                    </a:p>
                    <a:p>
                      <a:endParaRPr lang="en-US" dirty="0">
                        <a:solidFill>
                          <a:schemeClr val="tx1"/>
                        </a:solidFill>
                      </a:endParaRPr>
                    </a:p>
                    <a:p>
                      <a:r>
                        <a:rPr lang="en-US" dirty="0">
                          <a:solidFill>
                            <a:schemeClr val="tx1"/>
                          </a:solidFill>
                        </a:rPr>
                        <a:t>Les femmes </a:t>
                      </a:r>
                      <a:r>
                        <a:rPr lang="en-US" dirty="0" err="1">
                          <a:solidFill>
                            <a:schemeClr val="tx1"/>
                          </a:solidFill>
                        </a:rPr>
                        <a:t>sont</a:t>
                      </a:r>
                      <a:r>
                        <a:rPr lang="en-US" dirty="0">
                          <a:solidFill>
                            <a:schemeClr val="tx1"/>
                          </a:solidFill>
                        </a:rPr>
                        <a:t> </a:t>
                      </a:r>
                      <a:r>
                        <a:rPr lang="en-US" dirty="0" err="1">
                          <a:solidFill>
                            <a:schemeClr val="tx1"/>
                          </a:solidFill>
                        </a:rPr>
                        <a:t>exclues</a:t>
                      </a:r>
                      <a:r>
                        <a:rPr lang="en-US" dirty="0">
                          <a:solidFill>
                            <a:schemeClr val="tx1"/>
                          </a:solidFill>
                        </a:rPr>
                        <a:t> du dépistage </a:t>
                      </a:r>
                    </a:p>
                  </a:txBody>
                  <a:tcPr/>
                </a:tc>
                <a:tc>
                  <a:txBody>
                    <a:bodyPr/>
                    <a:lstStyle/>
                    <a:p>
                      <a:endParaRPr lang="en-US" dirty="0">
                        <a:solidFill>
                          <a:schemeClr val="tx1"/>
                        </a:solidFill>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110512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smtClean="0"/>
              <a:t>Résultats</a:t>
            </a:r>
            <a:r>
              <a:rPr lang="en-US" b="1" dirty="0" smtClean="0"/>
              <a:t> </a:t>
            </a:r>
            <a:r>
              <a:rPr lang="en-US" sz="4000" dirty="0" smtClean="0">
                <a:solidFill>
                  <a:schemeClr val="tx1"/>
                </a:solidFill>
              </a:rPr>
              <a:t>(suite)</a:t>
            </a:r>
            <a:endParaRPr lang="en-US" sz="4000" dirty="0">
              <a:solidFill>
                <a:schemeClr val="tx1"/>
              </a:solidFill>
            </a:endParaRPr>
          </a:p>
        </p:txBody>
      </p:sp>
      <p:sp>
        <p:nvSpPr>
          <p:cNvPr id="5" name="Content Placeholder 4"/>
          <p:cNvSpPr>
            <a:spLocks noGrp="1"/>
          </p:cNvSpPr>
          <p:nvPr>
            <p:ph idx="1"/>
          </p:nvPr>
        </p:nvSpPr>
        <p:spPr>
          <a:xfrm>
            <a:off x="1097280" y="2227384"/>
            <a:ext cx="10058400" cy="3641709"/>
          </a:xfrm>
        </p:spPr>
        <p:txBody>
          <a:bodyPr/>
          <a:lstStyle/>
          <a:p>
            <a:pPr>
              <a:lnSpc>
                <a:spcPct val="100000"/>
              </a:lnSpc>
              <a:spcBef>
                <a:spcPts val="0"/>
              </a:spcBef>
              <a:spcAft>
                <a:spcPts val="0"/>
              </a:spcAft>
              <a:buClr>
                <a:schemeClr val="accent4"/>
              </a:buClr>
              <a:buSzTx/>
              <a:buFont typeface="Wingdings" charset="2"/>
              <a:buChar char="Ø"/>
              <a:defRPr/>
            </a:pPr>
            <a:r>
              <a:rPr lang="fr-CA" sz="2800" dirty="0">
                <a:solidFill>
                  <a:schemeClr val="tx1"/>
                </a:solidFill>
              </a:rPr>
              <a:t>Pour émettre leurs recommandations, les sociétés </a:t>
            </a:r>
            <a:r>
              <a:rPr lang="fr-CA" sz="2800" dirty="0" smtClean="0">
                <a:solidFill>
                  <a:schemeClr val="tx1"/>
                </a:solidFill>
              </a:rPr>
              <a:t>ont tenu compte de plusieurs </a:t>
            </a:r>
            <a:r>
              <a:rPr lang="fr-CA" sz="2800" dirty="0">
                <a:solidFill>
                  <a:schemeClr val="tx1"/>
                </a:solidFill>
              </a:rPr>
              <a:t>revues </a:t>
            </a:r>
            <a:r>
              <a:rPr lang="fr-CA" sz="2800" dirty="0" smtClean="0">
                <a:solidFill>
                  <a:schemeClr val="tx1"/>
                </a:solidFill>
              </a:rPr>
              <a:t>systématique</a:t>
            </a:r>
            <a:endParaRPr lang="fr-CA" sz="2800" dirty="0">
              <a:solidFill>
                <a:schemeClr val="tx1"/>
              </a:solidFill>
            </a:endParaRPr>
          </a:p>
          <a:p>
            <a:pPr marL="0" indent="0">
              <a:lnSpc>
                <a:spcPct val="100000"/>
              </a:lnSpc>
              <a:spcBef>
                <a:spcPts val="0"/>
              </a:spcBef>
              <a:spcAft>
                <a:spcPts val="0"/>
              </a:spcAft>
              <a:buClr>
                <a:schemeClr val="accent4"/>
              </a:buClr>
              <a:buSzTx/>
              <a:buNone/>
              <a:defRPr/>
            </a:pPr>
            <a:endParaRPr lang="fr-CA" sz="2800" dirty="0">
              <a:solidFill>
                <a:schemeClr val="tx1"/>
              </a:solidFill>
            </a:endParaRPr>
          </a:p>
          <a:p>
            <a:pPr>
              <a:spcBef>
                <a:spcPts val="0"/>
              </a:spcBef>
              <a:spcAft>
                <a:spcPts val="0"/>
              </a:spcAft>
              <a:buClr>
                <a:schemeClr val="accent4"/>
              </a:buClr>
              <a:buFont typeface="Wingdings" charset="2"/>
              <a:buChar char="Ø"/>
            </a:pPr>
            <a:r>
              <a:rPr lang="fr-CA" sz="2800" dirty="0" smtClean="0">
                <a:solidFill>
                  <a:schemeClr val="tx1"/>
                </a:solidFill>
              </a:rPr>
              <a:t>Toutes </a:t>
            </a:r>
            <a:r>
              <a:rPr lang="fr-CA" sz="2800" dirty="0">
                <a:solidFill>
                  <a:schemeClr val="tx1"/>
                </a:solidFill>
              </a:rPr>
              <a:t>ces revues se </a:t>
            </a:r>
            <a:r>
              <a:rPr lang="fr-CA" sz="2800" dirty="0" smtClean="0">
                <a:solidFill>
                  <a:schemeClr val="tx1"/>
                </a:solidFill>
              </a:rPr>
              <a:t>sont basées </a:t>
            </a:r>
            <a:r>
              <a:rPr lang="fr-CA" sz="2800" dirty="0">
                <a:solidFill>
                  <a:schemeClr val="tx1"/>
                </a:solidFill>
              </a:rPr>
              <a:t>sur les mêmes 4 essais cliniques </a:t>
            </a:r>
            <a:r>
              <a:rPr lang="fr-CA" sz="2800" dirty="0" smtClean="0">
                <a:solidFill>
                  <a:schemeClr val="tx1"/>
                </a:solidFill>
              </a:rPr>
              <a:t>randomisés (ECR)</a:t>
            </a:r>
          </a:p>
          <a:p>
            <a:pPr>
              <a:buClr>
                <a:schemeClr val="accent4"/>
              </a:buClr>
            </a:pPr>
            <a:endParaRPr lang="en-US" sz="2800" dirty="0">
              <a:solidFill>
                <a:schemeClr val="tx1"/>
              </a:solidFill>
            </a:endParaRPr>
          </a:p>
          <a:p>
            <a:endParaRPr lang="en-US" dirty="0"/>
          </a:p>
        </p:txBody>
      </p:sp>
    </p:spTree>
    <p:extLst>
      <p:ext uri="{BB962C8B-B14F-4D97-AF65-F5344CB8AC3E}">
        <p14:creationId xmlns:p14="http://schemas.microsoft.com/office/powerpoint/2010/main" val="2004380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29574</TotalTime>
  <Words>1198</Words>
  <Application>Microsoft Office PowerPoint</Application>
  <PresentationFormat>Grand écran</PresentationFormat>
  <Paragraphs>193</Paragraphs>
  <Slides>19</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Calibri Light</vt:lpstr>
      <vt:lpstr>Helvetica Neue</vt:lpstr>
      <vt:lpstr>Mangal</vt:lpstr>
      <vt:lpstr>Wingdings</vt:lpstr>
      <vt:lpstr>Retrospect</vt:lpstr>
      <vt:lpstr>  Dépistage de l’Anévrisme de l’Aorte Abdominale </vt:lpstr>
      <vt:lpstr>Plan</vt:lpstr>
      <vt:lpstr>Introduction </vt:lpstr>
      <vt:lpstr>Méthode </vt:lpstr>
      <vt:lpstr>Résultats</vt:lpstr>
      <vt:lpstr>Présentation PowerPoint</vt:lpstr>
      <vt:lpstr>Présentation PowerPoint</vt:lpstr>
      <vt:lpstr>Présentation PowerPoint</vt:lpstr>
      <vt:lpstr>Résultats (suite)</vt:lpstr>
      <vt:lpstr>Présentation PowerPoint</vt:lpstr>
      <vt:lpstr>Présentation PowerPoint</vt:lpstr>
      <vt:lpstr>Présentation PowerPoint</vt:lpstr>
      <vt:lpstr>Discussion</vt:lpstr>
      <vt:lpstr>Discussion</vt:lpstr>
      <vt:lpstr>Conclusion </vt:lpstr>
      <vt:lpstr>Références</vt:lpstr>
      <vt:lpstr>Références</vt:lpstr>
      <vt:lpstr>Références </vt:lpstr>
      <vt:lpstr>Remerciements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Hernandez Jaime Yanara</dc:creator>
  <cp:lastModifiedBy>Dagenais Danielle</cp:lastModifiedBy>
  <cp:revision>166</cp:revision>
  <dcterms:created xsi:type="dcterms:W3CDTF">2017-05-06T16:46:42Z</dcterms:created>
  <dcterms:modified xsi:type="dcterms:W3CDTF">2017-05-31T13:21:10Z</dcterms:modified>
</cp:coreProperties>
</file>