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85" r:id="rId10"/>
    <p:sldId id="264" r:id="rId11"/>
    <p:sldId id="265" r:id="rId12"/>
    <p:sldId id="266" r:id="rId13"/>
    <p:sldId id="277" r:id="rId14"/>
    <p:sldId id="268" r:id="rId15"/>
    <p:sldId id="273" r:id="rId16"/>
    <p:sldId id="280" r:id="rId17"/>
    <p:sldId id="279" r:id="rId18"/>
    <p:sldId id="276" r:id="rId19"/>
    <p:sldId id="278" r:id="rId20"/>
    <p:sldId id="282" r:id="rId21"/>
    <p:sldId id="283" r:id="rId22"/>
    <p:sldId id="284" r:id="rId23"/>
    <p:sldId id="281" r:id="rId24"/>
    <p:sldId id="267" r:id="rId25"/>
    <p:sldId id="272" r:id="rId26"/>
    <p:sldId id="269" r:id="rId27"/>
    <p:sldId id="271" r:id="rId28"/>
    <p:sldId id="270" r:id="rId29"/>
    <p:sldId id="274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70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12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5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07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0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831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2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75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87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644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75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70B5-6454-467D-9955-E63C27E3F2BF}" type="datetimeFigureOut">
              <a:rPr lang="en-CA" smtClean="0"/>
              <a:t>28/05/2018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24179-1CB1-403B-AFD9-C5F34345F6B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32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image" Target="../media/image7.png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ations.msss.gouv.qc.ca/msss/fichiers/2014/14-829-06W.pdf" TargetMode="External"/><Relationship Id="rId3" Type="http://schemas.openxmlformats.org/officeDocument/2006/relationships/tags" Target="../tags/tag104.xml"/><Relationship Id="rId7" Type="http://schemas.openxmlformats.org/officeDocument/2006/relationships/image" Target="../media/image15.emf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hyperlink" Target="https://www.inesss.qc.ca/fileadmin/doc/INESSS/Rapports/Medicaments/INESSS-Antipsychotiques_R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.gi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906135"/>
            <a:ext cx="9144000" cy="3045729"/>
          </a:xfrm>
        </p:spPr>
        <p:txBody>
          <a:bodyPr>
            <a:normAutofit/>
          </a:bodyPr>
          <a:lstStyle/>
          <a:p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La place des mesures non pharmacologiques dans la prise en charge des SCPD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5095558"/>
            <a:ext cx="9144000" cy="1655762"/>
          </a:xfrm>
        </p:spPr>
        <p:txBody>
          <a:bodyPr>
            <a:noAutofit/>
          </a:bodyPr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Murielle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Wangap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Ngassa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xton Sketch" panose="03080500000500000004" pitchFamily="66" charset="0"/>
            </a:endParaRPr>
          </a:p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R 1 GMF-U Aurore Boréales</a:t>
            </a:r>
          </a:p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Superviseur: Dr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Safia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 Cherif </a:t>
            </a:r>
          </a:p>
          <a:p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01 Juin 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xton Sketch" panose="03080500000500000004" pitchFamily="66" charset="0"/>
              </a:rPr>
              <a:t>2018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791"/>
            <a:ext cx="9144000" cy="33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42537" y="3100697"/>
            <a:ext cx="9617765" cy="3158116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latin typeface="Garamond" panose="02020404030301010803" pitchFamily="18" charset="0"/>
              </a:rPr>
              <a:t>P</a:t>
            </a:r>
            <a:r>
              <a:rPr lang="en-CA" sz="2400" dirty="0">
                <a:latin typeface="Garamond" panose="02020404030301010803" pitchFamily="18" charset="0"/>
              </a:rPr>
              <a:t>opulation </a:t>
            </a:r>
            <a:r>
              <a:rPr lang="fr-CA" sz="2400" dirty="0">
                <a:latin typeface="Garamond" panose="02020404030301010803" pitchFamily="18" charset="0"/>
              </a:rPr>
              <a:t>cible</a:t>
            </a:r>
            <a:r>
              <a:rPr lang="en-CA" sz="2400" dirty="0">
                <a:latin typeface="Garamond" panose="02020404030301010803" pitchFamily="18" charset="0"/>
              </a:rPr>
              <a:t>: patients TNC avec SCPD</a:t>
            </a:r>
          </a:p>
          <a:p>
            <a:r>
              <a:rPr lang="en-CA" dirty="0">
                <a:latin typeface="Garamond" panose="02020404030301010803" pitchFamily="18" charset="0"/>
              </a:rPr>
              <a:t>I</a:t>
            </a:r>
            <a:r>
              <a:rPr lang="en-CA" sz="2400" dirty="0">
                <a:latin typeface="Garamond" panose="02020404030301010803" pitchFamily="18" charset="0"/>
              </a:rPr>
              <a:t>nterventions non </a:t>
            </a:r>
            <a:r>
              <a:rPr lang="fr-CA" sz="2400" dirty="0">
                <a:latin typeface="Garamond" panose="02020404030301010803" pitchFamily="18" charset="0"/>
              </a:rPr>
              <a:t>pharmacologiques</a:t>
            </a:r>
          </a:p>
          <a:p>
            <a:r>
              <a:rPr lang="fr-CA" dirty="0">
                <a:latin typeface="Garamond" panose="02020404030301010803" pitchFamily="18" charset="0"/>
              </a:rPr>
              <a:t>C</a:t>
            </a:r>
            <a:r>
              <a:rPr lang="fr-CA" sz="2400" dirty="0">
                <a:latin typeface="Garamond" panose="02020404030301010803" pitchFamily="18" charset="0"/>
              </a:rPr>
              <a:t>omparé aux méthodes usuels, absence de traitement ou pharmacothérapie</a:t>
            </a:r>
          </a:p>
          <a:p>
            <a:r>
              <a:rPr lang="en-CA" dirty="0">
                <a:latin typeface="Garamond" panose="02020404030301010803" pitchFamily="18" charset="0"/>
              </a:rPr>
              <a:t>O</a:t>
            </a:r>
            <a:r>
              <a:rPr lang="en-CA" sz="2400" dirty="0">
                <a:latin typeface="Garamond" panose="02020404030301010803" pitchFamily="18" charset="0"/>
              </a:rPr>
              <a:t>utcome: </a:t>
            </a:r>
            <a:r>
              <a:rPr lang="fr-CA" sz="2400" dirty="0">
                <a:latin typeface="Garamond" panose="02020404030301010803" pitchFamily="18" charset="0"/>
              </a:rPr>
              <a:t>efficacité</a:t>
            </a:r>
            <a:r>
              <a:rPr lang="en-CA" sz="2400" dirty="0">
                <a:latin typeface="Garamond" panose="02020404030301010803" pitchFamily="18" charset="0"/>
              </a:rPr>
              <a:t> pour </a:t>
            </a:r>
            <a:r>
              <a:rPr lang="fr-CA" sz="2400" dirty="0">
                <a:latin typeface="Garamond" panose="02020404030301010803" pitchFamily="18" charset="0"/>
              </a:rPr>
              <a:t>réduction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fr-CA" sz="2400" dirty="0">
                <a:latin typeface="Garamond" panose="02020404030301010803" pitchFamily="18" charset="0"/>
              </a:rPr>
              <a:t>fréquence</a:t>
            </a:r>
            <a:r>
              <a:rPr lang="en-CA" sz="2400" dirty="0">
                <a:latin typeface="Garamond" panose="02020404030301010803" pitchFamily="18" charset="0"/>
              </a:rPr>
              <a:t>/</a:t>
            </a:r>
            <a:r>
              <a:rPr lang="fr-CA" sz="2400" dirty="0">
                <a:latin typeface="Garamond" panose="02020404030301010803" pitchFamily="18" charset="0"/>
              </a:rPr>
              <a:t>sévérité</a:t>
            </a:r>
            <a:r>
              <a:rPr lang="en-CA" sz="2400" dirty="0">
                <a:latin typeface="Garamond" panose="02020404030301010803" pitchFamily="18" charset="0"/>
              </a:rPr>
              <a:t> SCPD</a:t>
            </a:r>
          </a:p>
          <a:p>
            <a:pPr marL="0" indent="0">
              <a:buNone/>
            </a:pPr>
            <a:endParaRPr lang="fr-CA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CA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CA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CA" sz="2400" dirty="0">
                <a:latin typeface="Garamond" panose="02020404030301010803" pitchFamily="18" charset="0"/>
              </a:rPr>
              <a:t>			</a:t>
            </a:r>
            <a:endParaRPr lang="en-CA" dirty="0">
              <a:latin typeface="Garamond" panose="02020404030301010803" pitchFamily="18" charset="0"/>
            </a:endParaRPr>
          </a:p>
        </p:txBody>
      </p:sp>
      <p:sp>
        <p:nvSpPr>
          <p:cNvPr id="4" name="Down Arrow 3"/>
          <p:cNvSpPr/>
          <p:nvPr>
            <p:custDataLst>
              <p:tags r:id="rId2"/>
            </p:custDataLst>
          </p:nvPr>
        </p:nvSpPr>
        <p:spPr>
          <a:xfrm>
            <a:off x="4805361" y="1739787"/>
            <a:ext cx="484632" cy="1151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èche : droite 6">
            <a:extLst>
              <a:ext uri="{FF2B5EF4-FFF2-40B4-BE49-F238E27FC236}">
                <a16:creationId xmlns="" xmlns:a16="http://schemas.microsoft.com/office/drawing/2014/main" id="{790688D9-3443-4268-A571-58154C841A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77230" y="3792056"/>
            <a:ext cx="765313" cy="60628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="" xmlns:a16="http://schemas.microsoft.com/office/drawing/2014/main" id="{E55E52C0-A7EF-4F30-9540-69D9423A11E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77231" y="4218421"/>
            <a:ext cx="765313" cy="60628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6E7449-B09F-4270-B090-46E51DAFA712}"/>
              </a:ext>
            </a:extLst>
          </p:cNvPr>
          <p:cNvSpPr/>
          <p:nvPr/>
        </p:nvSpPr>
        <p:spPr>
          <a:xfrm>
            <a:off x="0" y="0"/>
            <a:ext cx="2565126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r>
              <a:rPr lang="fr-CA" sz="2800" b="1" dirty="0">
                <a:latin typeface="Garamond" panose="02020404030301010803" pitchFamily="18" charset="0"/>
              </a:rPr>
              <a:t>Question PICO</a:t>
            </a:r>
            <a:endParaRPr lang="en-CA" sz="2800" b="1" dirty="0">
              <a:latin typeface="Garamond" panose="020204040303010108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140F227-24E0-4C7F-87CF-3C514CE54E48}"/>
              </a:ext>
            </a:extLst>
          </p:cNvPr>
          <p:cNvSpPr/>
          <p:nvPr/>
        </p:nvSpPr>
        <p:spPr>
          <a:xfrm>
            <a:off x="2565126" y="844826"/>
            <a:ext cx="7944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200" dirty="0">
                <a:latin typeface="Garamond" panose="02020404030301010803" pitchFamily="18" charset="0"/>
              </a:rPr>
              <a:t>Les </a:t>
            </a:r>
            <a:r>
              <a:rPr lang="fr-CA" sz="2200" dirty="0">
                <a:latin typeface="Garamond" panose="02020404030301010803" pitchFamily="18" charset="0"/>
              </a:rPr>
              <a:t>mesures</a:t>
            </a:r>
            <a:r>
              <a:rPr lang="en-CA" sz="2200" dirty="0">
                <a:latin typeface="Garamond" panose="02020404030301010803" pitchFamily="18" charset="0"/>
              </a:rPr>
              <a:t> non </a:t>
            </a:r>
            <a:r>
              <a:rPr lang="fr-CA" sz="2200" dirty="0">
                <a:latin typeface="Garamond" panose="02020404030301010803" pitchFamily="18" charset="0"/>
              </a:rPr>
              <a:t>pharmacologiques</a:t>
            </a:r>
            <a:r>
              <a:rPr lang="en-CA" sz="2200" dirty="0">
                <a:latin typeface="Garamond" panose="02020404030301010803" pitchFamily="18" charset="0"/>
              </a:rPr>
              <a:t> </a:t>
            </a:r>
            <a:r>
              <a:rPr lang="fr-CA" sz="2200" dirty="0">
                <a:latin typeface="Garamond" panose="02020404030301010803" pitchFamily="18" charset="0"/>
              </a:rPr>
              <a:t>sont</a:t>
            </a:r>
            <a:r>
              <a:rPr lang="en-CA" sz="2200" dirty="0">
                <a:latin typeface="Garamond" panose="02020404030301010803" pitchFamily="18" charset="0"/>
              </a:rPr>
              <a:t> </a:t>
            </a:r>
            <a:r>
              <a:rPr lang="fr-CA" sz="2200" dirty="0">
                <a:latin typeface="Garamond" panose="02020404030301010803" pitchFamily="18" charset="0"/>
              </a:rPr>
              <a:t>elles</a:t>
            </a:r>
            <a:r>
              <a:rPr lang="en-CA" sz="2200" dirty="0">
                <a:latin typeface="Garamond" panose="02020404030301010803" pitchFamily="18" charset="0"/>
              </a:rPr>
              <a:t> des interventions </a:t>
            </a:r>
            <a:r>
              <a:rPr lang="fr-CA" sz="2200" dirty="0">
                <a:latin typeface="Garamond" panose="02020404030301010803" pitchFamily="18" charset="0"/>
              </a:rPr>
              <a:t>viables</a:t>
            </a:r>
            <a:r>
              <a:rPr lang="en-CA" sz="2200" dirty="0">
                <a:latin typeface="Garamond" panose="02020404030301010803" pitchFamily="18" charset="0"/>
              </a:rPr>
              <a:t> dans la gestion </a:t>
            </a:r>
            <a:r>
              <a:rPr lang="fr-CA" sz="2200" dirty="0">
                <a:latin typeface="Garamond" panose="02020404030301010803" pitchFamily="18" charset="0"/>
              </a:rPr>
              <a:t>efficace</a:t>
            </a:r>
            <a:r>
              <a:rPr lang="en-CA" sz="2200" dirty="0">
                <a:latin typeface="Garamond" panose="02020404030301010803" pitchFamily="18" charset="0"/>
              </a:rPr>
              <a:t> des SCPD chez les patients avec des TNC?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="" xmlns:a16="http://schemas.microsoft.com/office/drawing/2014/main" id="{4EC3937B-90E6-48AC-B84C-BF51316D1F2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7224" y="2891605"/>
            <a:ext cx="765313" cy="60628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P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="" xmlns:a16="http://schemas.microsoft.com/office/drawing/2014/main" id="{4C78662E-2A5B-4B35-ADE5-1B1D93ED29C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477228" y="3363345"/>
            <a:ext cx="765313" cy="60628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645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8509" y="0"/>
            <a:ext cx="1579732" cy="513649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fr-CA" sz="2800" b="1" dirty="0">
                <a:latin typeface="Garamond" panose="02020404030301010803" pitchFamily="18" charset="0"/>
              </a:rPr>
              <a:t>Méthode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1623937"/>
              </p:ext>
            </p:extLst>
          </p:nvPr>
        </p:nvGraphicFramePr>
        <p:xfrm>
          <a:off x="748145" y="1004552"/>
          <a:ext cx="10515503" cy="410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9655">
                <a:tc>
                  <a:txBody>
                    <a:bodyPr/>
                    <a:lstStyle/>
                    <a:p>
                      <a:r>
                        <a:rPr lang="en-CA" sz="2000" dirty="0" err="1">
                          <a:latin typeface="Garamond" panose="02020404030301010803" pitchFamily="18" charset="0"/>
                        </a:rPr>
                        <a:t>Moteurs</a:t>
                      </a:r>
                      <a:r>
                        <a:rPr lang="en-CA" sz="2000" dirty="0">
                          <a:latin typeface="Garamond" panose="02020404030301010803" pitchFamily="18" charset="0"/>
                        </a:rPr>
                        <a:t> de recherché et </a:t>
                      </a:r>
                      <a:r>
                        <a:rPr lang="en-CA" sz="2000" dirty="0" err="1">
                          <a:latin typeface="Garamond" panose="02020404030301010803" pitchFamily="18" charset="0"/>
                        </a:rPr>
                        <a:t>criteres</a:t>
                      </a:r>
                      <a:r>
                        <a:rPr lang="en-CA" sz="2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2000" dirty="0" err="1">
                          <a:latin typeface="Garamond" panose="02020404030301010803" pitchFamily="18" charset="0"/>
                        </a:rPr>
                        <a:t>d’inclusion</a:t>
                      </a:r>
                      <a:r>
                        <a:rPr lang="en-CA" sz="2000" dirty="0">
                          <a:latin typeface="Garamond" panose="02020404030301010803" pitchFamily="18" charset="0"/>
                        </a:rPr>
                        <a:t>/exclusion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r>
                        <a:rPr lang="en-CA" dirty="0">
                          <a:latin typeface="Garamond" panose="02020404030301010803" pitchFamily="18" charset="0"/>
                        </a:rPr>
                        <a:t>Source </a:t>
                      </a:r>
                      <a:r>
                        <a:rPr lang="en-CA" dirty="0" err="1">
                          <a:latin typeface="Garamond" panose="02020404030301010803" pitchFamily="18" charset="0"/>
                        </a:rPr>
                        <a:t>données</a:t>
                      </a:r>
                      <a:r>
                        <a:rPr lang="en-CA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dirty="0" err="1">
                          <a:latin typeface="Garamond" panose="02020404030301010803" pitchFamily="18" charset="0"/>
                        </a:rPr>
                        <a:t>électroniques</a:t>
                      </a:r>
                      <a:endParaRPr lang="en-CA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Garamond" panose="02020404030301010803" pitchFamily="18" charset="0"/>
                        </a:rPr>
                        <a:t>PubMed,</a:t>
                      </a:r>
                      <a:r>
                        <a:rPr lang="en-CA" baseline="0" dirty="0">
                          <a:latin typeface="Garamond" panose="02020404030301010803" pitchFamily="18" charset="0"/>
                        </a:rPr>
                        <a:t> Cochrane, </a:t>
                      </a:r>
                      <a:r>
                        <a:rPr lang="en-CA" baseline="0" dirty="0" err="1">
                          <a:latin typeface="Garamond" panose="02020404030301010803" pitchFamily="18" charset="0"/>
                        </a:rPr>
                        <a:t>TripData</a:t>
                      </a:r>
                      <a:r>
                        <a:rPr lang="en-CA" baseline="0" dirty="0">
                          <a:latin typeface="Garamond" panose="02020404030301010803" pitchFamily="18" charset="0"/>
                        </a:rPr>
                        <a:t> base, </a:t>
                      </a:r>
                      <a:r>
                        <a:rPr lang="en-CA" baseline="0" dirty="0" err="1">
                          <a:latin typeface="Garamond" panose="02020404030301010803" pitchFamily="18" charset="0"/>
                        </a:rPr>
                        <a:t>UptoDate</a:t>
                      </a:r>
                      <a:r>
                        <a:rPr lang="en-CA" baseline="0" dirty="0">
                          <a:latin typeface="Garamond" panose="02020404030301010803" pitchFamily="18" charset="0"/>
                        </a:rPr>
                        <a:t>, Google scholar, MSSS, INESS, </a:t>
                      </a:r>
                      <a:r>
                        <a:rPr lang="en-CA" baseline="0" dirty="0" err="1">
                          <a:latin typeface="Garamond" panose="02020404030301010803" pitchFamily="18" charset="0"/>
                        </a:rPr>
                        <a:t>Présentations</a:t>
                      </a:r>
                      <a:r>
                        <a:rPr lang="en-CA" baseline="0" dirty="0">
                          <a:latin typeface="Garamond" panose="02020404030301010803" pitchFamily="18" charset="0"/>
                        </a:rPr>
                        <a:t> </a:t>
                      </a:r>
                      <a:endParaRPr lang="en-CA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r>
                        <a:rPr lang="en-CA" dirty="0">
                          <a:latin typeface="Garamond" panose="02020404030301010803" pitchFamily="18" charset="0"/>
                        </a:rPr>
                        <a:t>Mots </a:t>
                      </a:r>
                      <a:r>
                        <a:rPr lang="fr-CA" noProof="0" dirty="0">
                          <a:latin typeface="Garamond" panose="02020404030301010803" pitchFamily="18" charset="0"/>
                        </a:rPr>
                        <a:t>clés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Garamond" panose="02020404030301010803" pitchFamily="18" charset="0"/>
                        </a:rPr>
                        <a:t>BPSD or NPSD and non-pharmacological measures </a:t>
                      </a:r>
                    </a:p>
                    <a:p>
                      <a:r>
                        <a:rPr lang="fr-CA" dirty="0">
                          <a:latin typeface="Garamond" panose="02020404030301010803" pitchFamily="18" charset="0"/>
                        </a:rPr>
                        <a:t>SCPD et </a:t>
                      </a:r>
                      <a:r>
                        <a:rPr lang="fr-CA" dirty="0" err="1">
                          <a:latin typeface="Garamond" panose="02020404030301010803" pitchFamily="18" charset="0"/>
                        </a:rPr>
                        <a:t>mésures</a:t>
                      </a:r>
                      <a:r>
                        <a:rPr lang="fr-CA" dirty="0">
                          <a:latin typeface="Garamond" panose="02020404030301010803" pitchFamily="18" charset="0"/>
                        </a:rPr>
                        <a:t> non-pharmacologique</a:t>
                      </a:r>
                      <a:endParaRPr lang="en-CA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en-CA" dirty="0">
                          <a:latin typeface="Garamond" panose="02020404030301010803" pitchFamily="18" charset="0"/>
                        </a:rPr>
                        <a:t>De 2000-2018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r>
                        <a:rPr lang="en-CA" dirty="0">
                          <a:latin typeface="Garamond" panose="02020404030301010803" pitchFamily="18" charset="0"/>
                        </a:rPr>
                        <a:t>Types </a:t>
                      </a:r>
                      <a:r>
                        <a:rPr lang="fr-CA" noProof="0" dirty="0">
                          <a:latin typeface="Garamond" panose="02020404030301010803" pitchFamily="18" charset="0"/>
                        </a:rPr>
                        <a:t>d’études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Garamond" panose="02020404030301010803" pitchFamily="18" charset="0"/>
                        </a:rPr>
                        <a:t>Revues </a:t>
                      </a:r>
                      <a:r>
                        <a:rPr lang="en-CA" dirty="0" err="1">
                          <a:latin typeface="Garamond" panose="02020404030301010803" pitchFamily="18" charset="0"/>
                        </a:rPr>
                        <a:t>systematiques</a:t>
                      </a:r>
                      <a:r>
                        <a:rPr lang="en-CA" dirty="0"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en-CA" dirty="0" err="1">
                          <a:latin typeface="Garamond" panose="02020404030301010803" pitchFamily="18" charset="0"/>
                        </a:rPr>
                        <a:t>méta</a:t>
                      </a:r>
                      <a:r>
                        <a:rPr lang="en-CA" dirty="0">
                          <a:latin typeface="Garamond" panose="02020404030301010803" pitchFamily="18" charset="0"/>
                        </a:rPr>
                        <a:t>-analyse, </a:t>
                      </a:r>
                      <a:r>
                        <a:rPr lang="en-CA" dirty="0" err="1">
                          <a:latin typeface="Garamond" panose="02020404030301010803" pitchFamily="18" charset="0"/>
                        </a:rPr>
                        <a:t>primaire</a:t>
                      </a:r>
                      <a:r>
                        <a:rPr lang="en-CA" dirty="0">
                          <a:latin typeface="Garamond" panose="02020404030301010803" pitchFamily="18" charset="0"/>
                        </a:rPr>
                        <a:t>/</a:t>
                      </a:r>
                      <a:r>
                        <a:rPr lang="en-CA" dirty="0" err="1">
                          <a:latin typeface="Garamond" panose="02020404030301010803" pitchFamily="18" charset="0"/>
                        </a:rPr>
                        <a:t>observationelle</a:t>
                      </a:r>
                      <a:r>
                        <a:rPr lang="en-CA" dirty="0">
                          <a:latin typeface="Garamond" panose="02020404030301010803" pitchFamily="18" charset="0"/>
                        </a:rPr>
                        <a:t>, consensus </a:t>
                      </a:r>
                      <a:r>
                        <a:rPr lang="en-CA" dirty="0" err="1">
                          <a:latin typeface="Garamond" panose="02020404030301010803" pitchFamily="18" charset="0"/>
                        </a:rPr>
                        <a:t>d’experts</a:t>
                      </a:r>
                      <a:r>
                        <a:rPr lang="en-CA" dirty="0">
                          <a:latin typeface="Garamond" panose="02020404030301010803" pitchFamily="18" charset="0"/>
                        </a:rPr>
                        <a:t>, guides </a:t>
                      </a:r>
                      <a:r>
                        <a:rPr lang="en-CA" dirty="0" err="1">
                          <a:latin typeface="Garamond" panose="02020404030301010803" pitchFamily="18" charset="0"/>
                        </a:rPr>
                        <a:t>pratique</a:t>
                      </a:r>
                      <a:endParaRPr lang="en-CA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r>
                        <a:rPr lang="en-CA" dirty="0" err="1">
                          <a:latin typeface="Garamond" panose="02020404030301010803" pitchFamily="18" charset="0"/>
                        </a:rPr>
                        <a:t>Autres</a:t>
                      </a:r>
                      <a:r>
                        <a:rPr lang="en-CA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dirty="0" err="1">
                          <a:latin typeface="Garamond" panose="02020404030301010803" pitchFamily="18" charset="0"/>
                        </a:rPr>
                        <a:t>criteres</a:t>
                      </a:r>
                      <a:r>
                        <a:rPr lang="en-CA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dirty="0" err="1">
                          <a:latin typeface="Garamond" panose="02020404030301010803" pitchFamily="18" charset="0"/>
                        </a:rPr>
                        <a:t>d’exclusion</a:t>
                      </a:r>
                      <a:endParaRPr lang="en-CA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Garamond" panose="02020404030301010803" pitchFamily="18" charset="0"/>
                        </a:rPr>
                        <a:t>Selon pertinence,</a:t>
                      </a:r>
                      <a:r>
                        <a:rPr lang="en-CA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baseline="0" dirty="0" err="1">
                          <a:latin typeface="Garamond" panose="02020404030301010803" pitchFamily="18" charset="0"/>
                        </a:rPr>
                        <a:t>dédoublement</a:t>
                      </a:r>
                      <a:r>
                        <a:rPr lang="en-CA" baseline="0" dirty="0"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en-CA" baseline="0" dirty="0" err="1">
                          <a:latin typeface="Garamond" panose="02020404030301010803" pitchFamily="18" charset="0"/>
                        </a:rPr>
                        <a:t>autre</a:t>
                      </a:r>
                      <a:r>
                        <a:rPr lang="en-CA" baseline="0" dirty="0">
                          <a:latin typeface="Garamond" panose="02020404030301010803" pitchFamily="18" charset="0"/>
                        </a:rPr>
                        <a:t> langue</a:t>
                      </a:r>
                      <a:endParaRPr lang="en-CA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2A97C36-C5F8-4100-A14D-B7CF00A5EE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61660" y="5596999"/>
            <a:ext cx="8994913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CA" dirty="0">
                <a:latin typeface="Garamond" panose="02020404030301010803" pitchFamily="18" charset="0"/>
              </a:rPr>
              <a:t>Principalement 7 articles retenus, donc 1 revue systématique avec méta-analyse des études comparatives (RCT et non-RCT), 1 revue systématique et 4 études observationnelles/primaires dans milieu familial/CHSLD, recommandations MSSS 2014 et INESS 2017, 2 présentations</a:t>
            </a:r>
          </a:p>
        </p:txBody>
      </p:sp>
      <p:sp>
        <p:nvSpPr>
          <p:cNvPr id="6" name="Flèche : chevron 5">
            <a:extLst>
              <a:ext uri="{FF2B5EF4-FFF2-40B4-BE49-F238E27FC236}">
                <a16:creationId xmlns="" xmlns:a16="http://schemas.microsoft.com/office/drawing/2014/main" id="{95F60BD8-5459-4B56-AA68-4F70148EC69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5400000">
            <a:off x="5686137" y="19486"/>
            <a:ext cx="639424" cy="10515602"/>
          </a:xfrm>
          <a:prstGeom prst="chevron">
            <a:avLst>
              <a:gd name="adj" fmla="val 64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4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" y="-1"/>
            <a:ext cx="1584102" cy="451263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CA" sz="2800" b="1" dirty="0" err="1">
                <a:latin typeface="Garamond" panose="02020404030301010803" pitchFamily="18" charset="0"/>
              </a:rPr>
              <a:t>Résultat</a:t>
            </a:r>
            <a:endParaRPr lang="en-CA" sz="28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2051622"/>
              </p:ext>
            </p:extLst>
          </p:nvPr>
        </p:nvGraphicFramePr>
        <p:xfrm>
          <a:off x="63672" y="1126834"/>
          <a:ext cx="12049537" cy="460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5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96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48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667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091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9023"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Étude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/GP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Année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Outcome </a:t>
                      </a:r>
                      <a:r>
                        <a:rPr lang="fr-CA" sz="1400" noProof="0" dirty="0">
                          <a:latin typeface="Garamond" panose="02020404030301010803" pitchFamily="18" charset="0"/>
                        </a:rPr>
                        <a:t>évalué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>
                          <a:latin typeface="Garamond" panose="02020404030301010803" pitchFamily="18" charset="0"/>
                        </a:rPr>
                        <a:t>Résumé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1348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12/2017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>
                          <a:latin typeface="Garamond" panose="02020404030301010803" pitchFamily="18" charset="0"/>
                        </a:rPr>
                        <a:t>Recensement données scientifique, contextuelles et expérimentales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1 RS des RS, 2RS, 8 études </a:t>
                      </a:r>
                      <a:r>
                        <a:rPr lang="fr-CA" sz="1400" noProof="0" dirty="0">
                          <a:latin typeface="Garamond" panose="02020404030301010803" pitchFamily="18" charset="0"/>
                        </a:rPr>
                        <a:t>primaires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, GPC de NICE/HAS/CCSM, literature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fr-CA" sz="1400" baseline="0" noProof="0" dirty="0">
                          <a:latin typeface="Garamond" panose="02020404030301010803" pitchFamily="18" charset="0"/>
                        </a:rPr>
                        <a:t>grise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issue MSSS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Strategies </a:t>
                      </a:r>
                      <a:r>
                        <a:rPr lang="fr-CA" sz="1400" noProof="0" dirty="0">
                          <a:latin typeface="Garamond" panose="02020404030301010803" pitchFamily="18" charset="0"/>
                        </a:rPr>
                        <a:t>efficaces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visant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PEC SCPD en CHSLD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Résultats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en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faveur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strategies NPC pour SCPD de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qualité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faible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à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moderée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1360"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Losief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Abraha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10/2016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RS des RS/</a:t>
                      </a:r>
                      <a:r>
                        <a:rPr lang="fr-CA" sz="1400" dirty="0">
                          <a:latin typeface="Garamond" panose="02020404030301010803" pitchFamily="18" charset="0"/>
                        </a:rPr>
                        <a:t>Méta-analyses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avec comparative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pré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/post,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mésures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 smtClean="0">
                          <a:latin typeface="Garamond" panose="02020404030301010803" pitchFamily="18" charset="0"/>
                        </a:rPr>
                        <a:t>usuelle</a:t>
                      </a:r>
                      <a:r>
                        <a:rPr lang="en-CA" sz="1400" dirty="0" smtClean="0"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pas de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Tx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38 RS/</a:t>
                      </a:r>
                      <a:r>
                        <a:rPr lang="fr-CA" sz="1400" dirty="0">
                          <a:latin typeface="Garamond" panose="02020404030301010803" pitchFamily="18" charset="0"/>
                        </a:rPr>
                        <a:t>MA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, 129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etudes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primaire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Aperçu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de MNP et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évaluation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effet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sur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SCPD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selon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echelles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generaux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tel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NPI/BPRS, agitation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tel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CMAI,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dépression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/</a:t>
                      </a:r>
                    </a:p>
                    <a:p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anxieté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eg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CSDD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Musicotherapie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et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Tx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comportementale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individualisée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impliquant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aidant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et personnel le plus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éfficace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. 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682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Henry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Brodaty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  <a:p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09/2012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>
                          <a:latin typeface="Garamond" panose="02020404030301010803" pitchFamily="18" charset="0"/>
                        </a:rPr>
                        <a:t>Meta-analyse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23 etudes,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dont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1 </a:t>
                      </a:r>
                      <a:r>
                        <a:rPr lang="en-CA" sz="1400" baseline="0" dirty="0" err="1" smtClean="0">
                          <a:latin typeface="Garamond" panose="02020404030301010803" pitchFamily="18" charset="0"/>
                        </a:rPr>
                        <a:t>randomisée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Efficacité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(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baisse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frequence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et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severité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) </a:t>
                      </a:r>
                      <a:r>
                        <a:rPr lang="en-CA" sz="1400" dirty="0" smtClean="0">
                          <a:latin typeface="Garamond" panose="02020404030301010803" pitchFamily="18" charset="0"/>
                        </a:rPr>
                        <a:t> MNP </a:t>
                      </a:r>
                      <a:r>
                        <a:rPr lang="en-CA" sz="1400" dirty="0" err="1" smtClean="0">
                          <a:latin typeface="Garamond" panose="02020404030301010803" pitchFamily="18" charset="0"/>
                        </a:rPr>
                        <a:t>visant</a:t>
                      </a:r>
                      <a:r>
                        <a:rPr lang="en-CA" sz="1400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PEC SCPD en milieu familial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baseline="0" dirty="0">
                          <a:latin typeface="Garamond" panose="02020404030301010803" pitchFamily="18" charset="0"/>
                        </a:rPr>
                        <a:t>Les MNP administrées par soignant familial réduisent SCPD avec taille d’effet égal 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à</a:t>
                      </a:r>
                      <a:r>
                        <a:rPr lang="fr-CA" sz="1400" baseline="0" dirty="0">
                          <a:latin typeface="Garamond" panose="02020404030301010803" pitchFamily="18" charset="0"/>
                        </a:rPr>
                        <a:t> la pharmacothérapie.</a:t>
                      </a:r>
                    </a:p>
                    <a:p>
                      <a:r>
                        <a:rPr lang="fr-CA" sz="1400" baseline="0" noProof="0" dirty="0" err="1">
                          <a:latin typeface="Garamond" panose="02020404030301010803" pitchFamily="18" charset="0"/>
                        </a:rPr>
                        <a:t>Dimunition</a:t>
                      </a:r>
                      <a:r>
                        <a:rPr lang="fr-CA" sz="1400" baseline="0" dirty="0">
                          <a:latin typeface="Garamond" panose="02020404030301010803" pitchFamily="18" charset="0"/>
                        </a:rPr>
                        <a:t> détresse aidants.</a:t>
                      </a:r>
                      <a:endParaRPr lang="en-CA" sz="1400" baseline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67285B4-A558-40E2-84BE-B88F179177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92559" y="5762792"/>
            <a:ext cx="15479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latin typeface="Garamond" panose="02020404030301010803" pitchFamily="18" charset="0"/>
              </a:rPr>
              <a:t>PEC=Prise </a:t>
            </a:r>
            <a:r>
              <a:rPr lang="en-CA" sz="1200" dirty="0" err="1">
                <a:latin typeface="Garamond" panose="02020404030301010803" pitchFamily="18" charset="0"/>
              </a:rPr>
              <a:t>En</a:t>
            </a:r>
            <a:r>
              <a:rPr lang="en-CA" sz="1200" dirty="0">
                <a:latin typeface="Garamond" panose="02020404030301010803" pitchFamily="18" charset="0"/>
              </a:rPr>
              <a:t> Charge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BBE52EA-D32A-44E1-9A43-37A3C6A7ABE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92559" y="6005794"/>
            <a:ext cx="2453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latin typeface="Garamond" panose="02020404030301010803" pitchFamily="18" charset="0"/>
              </a:rPr>
              <a:t>MNP=</a:t>
            </a:r>
            <a:r>
              <a:rPr lang="en-CA" sz="1200" dirty="0" err="1">
                <a:latin typeface="Garamond" panose="02020404030301010803" pitchFamily="18" charset="0"/>
              </a:rPr>
              <a:t>Mesure</a:t>
            </a:r>
            <a:r>
              <a:rPr lang="en-CA" sz="1200" dirty="0">
                <a:latin typeface="Garamond" panose="02020404030301010803" pitchFamily="18" charset="0"/>
              </a:rPr>
              <a:t> Non </a:t>
            </a:r>
            <a:r>
              <a:rPr lang="en-CA" sz="1200" dirty="0" err="1">
                <a:latin typeface="Garamond" panose="02020404030301010803" pitchFamily="18" charset="0"/>
              </a:rPr>
              <a:t>Pharmacologique</a:t>
            </a:r>
            <a:endParaRPr lang="fr-CA" sz="1200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E6348F-9BFE-4C6F-A293-727781A09BC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27644" y="6268224"/>
            <a:ext cx="21421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>
                <a:latin typeface="Garamond" panose="02020404030301010803" pitchFamily="18" charset="0"/>
              </a:rPr>
              <a:t>NPI=Neuropsychiatry </a:t>
            </a:r>
            <a:r>
              <a:rPr lang="en-CA" sz="1200" dirty="0">
                <a:latin typeface="Garamond" panose="02020404030301010803" pitchFamily="18" charset="0"/>
              </a:rPr>
              <a:t>inventory</a:t>
            </a:r>
            <a:endParaRPr lang="fr-CA" sz="1200" dirty="0">
              <a:latin typeface="Garamond" panose="020204040303010108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6E841DD-E77F-404F-98B6-8902195C6CF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92559" y="6496657"/>
            <a:ext cx="48131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latin typeface="Garamond" panose="02020404030301010803" pitchFamily="18" charset="0"/>
              </a:rPr>
              <a:t>SCPD =Symptômes Comportementaux  et Psychologiques de la Démence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5F4224-3A28-499E-A1A1-9E0F7A816A0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105750" y="5762792"/>
            <a:ext cx="4813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latin typeface="Garamond" panose="02020404030301010803" pitchFamily="18" charset="0"/>
              </a:rPr>
              <a:t>BPRS=Brief </a:t>
            </a:r>
            <a:r>
              <a:rPr lang="fr-CA" sz="1200" dirty="0" err="1">
                <a:latin typeface="Garamond" panose="02020404030301010803" pitchFamily="18" charset="0"/>
              </a:rPr>
              <a:t>psychiatric</a:t>
            </a:r>
            <a:r>
              <a:rPr lang="fr-CA" sz="1200" dirty="0">
                <a:latin typeface="Garamond" panose="02020404030301010803" pitchFamily="18" charset="0"/>
              </a:rPr>
              <a:t> rating </a:t>
            </a:r>
            <a:r>
              <a:rPr lang="fr-CA" sz="1200" dirty="0" err="1" smtClean="0">
                <a:latin typeface="Garamond" panose="02020404030301010803" pitchFamily="18" charset="0"/>
              </a:rPr>
              <a:t>scale</a:t>
            </a:r>
            <a:endParaRPr lang="fr-CA" sz="1200" dirty="0" smtClean="0">
              <a:latin typeface="Garamond" panose="02020404030301010803" pitchFamily="18" charset="0"/>
            </a:endParaRPr>
          </a:p>
          <a:p>
            <a:r>
              <a:rPr lang="fr-CA" sz="1200" dirty="0" smtClean="0">
                <a:latin typeface="Garamond" panose="02020404030301010803" pitchFamily="18" charset="0"/>
              </a:rPr>
              <a:t>RS=Revue Systématique</a:t>
            </a:r>
          </a:p>
          <a:p>
            <a:r>
              <a:rPr lang="fr-CA" sz="1200" dirty="0" smtClean="0">
                <a:latin typeface="Garamond" panose="02020404030301010803" pitchFamily="18" charset="0"/>
              </a:rPr>
              <a:t>PLST=</a:t>
            </a:r>
            <a:r>
              <a:rPr lang="fr-CA" sz="1200" dirty="0" err="1" smtClean="0">
                <a:latin typeface="Garamond" panose="02020404030301010803" pitchFamily="18" charset="0"/>
              </a:rPr>
              <a:t>Progressively</a:t>
            </a:r>
            <a:r>
              <a:rPr lang="fr-CA" sz="1200" dirty="0" smtClean="0">
                <a:latin typeface="Garamond" panose="02020404030301010803" pitchFamily="18" charset="0"/>
              </a:rPr>
              <a:t> </a:t>
            </a:r>
            <a:r>
              <a:rPr lang="fr-CA" sz="1200" dirty="0" err="1" smtClean="0">
                <a:latin typeface="Garamond" panose="02020404030301010803" pitchFamily="18" charset="0"/>
              </a:rPr>
              <a:t>Lowered</a:t>
            </a:r>
            <a:r>
              <a:rPr lang="fr-CA" sz="1200" dirty="0" smtClean="0">
                <a:latin typeface="Garamond" panose="02020404030301010803" pitchFamily="18" charset="0"/>
              </a:rPr>
              <a:t> Stress </a:t>
            </a:r>
            <a:r>
              <a:rPr lang="fr-CA" sz="1200" dirty="0" err="1" smtClean="0">
                <a:latin typeface="Garamond" panose="02020404030301010803" pitchFamily="18" charset="0"/>
              </a:rPr>
              <a:t>Threshold</a:t>
            </a:r>
            <a:endParaRPr lang="fr-CA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7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688989"/>
              </p:ext>
            </p:extLst>
          </p:nvPr>
        </p:nvGraphicFramePr>
        <p:xfrm>
          <a:off x="69574" y="1092234"/>
          <a:ext cx="12026346" cy="478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2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811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1407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0843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Etude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>
                          <a:latin typeface="Garamond" panose="02020404030301010803" pitchFamily="18" charset="0"/>
                        </a:rPr>
                        <a:t>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Typ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Outcome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évalué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400" noProof="0" dirty="0">
                          <a:latin typeface="Garamond" panose="02020404030301010803" pitchFamily="18" charset="0"/>
                        </a:rPr>
                        <a:t>Résume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8783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Cynthia Barton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02/2016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Manuscript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Prévenir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et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diminuer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les SCPD,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diminuer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la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detresse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de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l’aidant</a:t>
                      </a:r>
                      <a:endParaRPr lang="en-CA" sz="1400" baseline="0" dirty="0">
                        <a:latin typeface="Garamond" panose="02020404030301010803" pitchFamily="18" charset="0"/>
                      </a:endParaRPr>
                    </a:p>
                    <a:p>
                      <a:r>
                        <a:rPr lang="fr-CA" sz="1400" baseline="0" dirty="0">
                          <a:latin typeface="Garamond" panose="02020404030301010803" pitchFamily="18" charset="0"/>
                        </a:rPr>
                        <a:t>Variation des interventions non-pharmacologique selon étiologie SCPD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Selon les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modèles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de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besoins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non-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comblés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et PLST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une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approche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environmentale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comportementale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et formation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aidants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/professional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ciblée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, a plus de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bienfaits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que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pharmacoTx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2574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Suzanne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M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11/2017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RS des ERCT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8 de 15 RS</a:t>
                      </a:r>
                    </a:p>
                    <a:p>
                      <a:r>
                        <a:rPr lang="fr-CA" sz="1400" dirty="0">
                          <a:latin typeface="Garamond" panose="02020404030301010803" pitchFamily="18" charset="0"/>
                        </a:rPr>
                        <a:t>(8 études évaluant MNP)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aseline="0" dirty="0" err="1" smtClean="0">
                          <a:latin typeface="Garamond" panose="02020404030301010803" pitchFamily="18" charset="0"/>
                        </a:rPr>
                        <a:t>Évaluation</a:t>
                      </a:r>
                      <a:r>
                        <a:rPr lang="en-CA" sz="1400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global du SCPD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objectivé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sur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 smtClean="0">
                          <a:latin typeface="Garamond" panose="02020404030301010803" pitchFamily="18" charset="0"/>
                        </a:rPr>
                        <a:t>echelles</a:t>
                      </a:r>
                      <a:r>
                        <a:rPr lang="en-CA" sz="140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 smtClean="0">
                          <a:latin typeface="Garamond" panose="02020404030301010803" pitchFamily="18" charset="0"/>
                        </a:rPr>
                        <a:t>standardisées</a:t>
                      </a:r>
                      <a:r>
                        <a:rPr lang="en-CA" sz="140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eg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NPI, BAT post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intervevention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comparative MNP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‘Functional analysis based interventions’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comme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Tx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1ere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ligne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SCPD, les MNP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ont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C</a:t>
                      </a:r>
                      <a:r>
                        <a:rPr lang="en-CA" sz="1400" baseline="0" dirty="0" smtClean="0">
                          <a:latin typeface="Garamond" panose="02020404030301010803" pitchFamily="18" charset="0"/>
                        </a:rPr>
                        <a:t>ohen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similaire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a MP sans ES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0737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Tamara Backhouse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08/2016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Observationelle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4 CHSLD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échantillonés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selon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sévérité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SCPD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documenté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via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sondage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Évaluer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utilisation MNP pour SCPD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en CHSLD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MNP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utilisée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comme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activités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sociales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et pas intervention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ciblée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en CHSLD. Formation personnel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nécessaire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8406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Samantha M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Loi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04/2015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Présenter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les grades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d’évidence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des MNP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utilisées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en residence pour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gestion 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SCPD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Garamond" panose="02020404030301010803" pitchFamily="18" charset="0"/>
                        </a:rPr>
                        <a:t>Les MD de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famillle</a:t>
                      </a:r>
                      <a:r>
                        <a:rPr lang="en-CA" sz="14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dirty="0" err="1">
                          <a:latin typeface="Garamond" panose="02020404030301010803" pitchFamily="18" charset="0"/>
                        </a:rPr>
                        <a:t>ont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un role crucial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dans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400" baseline="0" dirty="0" err="1">
                          <a:latin typeface="Garamond" panose="02020404030301010803" pitchFamily="18" charset="0"/>
                        </a:rPr>
                        <a:t>l’établissement</a:t>
                      </a:r>
                      <a:r>
                        <a:rPr lang="en-CA" sz="1400" baseline="0" dirty="0">
                          <a:latin typeface="Garamond" panose="02020404030301010803" pitchFamily="18" charset="0"/>
                        </a:rPr>
                        <a:t> des MNP ‘evidence-based’ </a:t>
                      </a:r>
                      <a:endParaRPr lang="en-CA" sz="1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4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" y="0"/>
            <a:ext cx="5203065" cy="515155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CA" sz="2800" b="1" dirty="0">
                <a:latin typeface="Garamond" panose="02020404030301010803" pitchFamily="18" charset="0"/>
              </a:rPr>
              <a:t>Forces et limitations des études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7270775"/>
              </p:ext>
            </p:extLst>
          </p:nvPr>
        </p:nvGraphicFramePr>
        <p:xfrm>
          <a:off x="122582" y="1611263"/>
          <a:ext cx="11946836" cy="3635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3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3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694"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Garamond" panose="02020404030301010803" pitchFamily="18" charset="0"/>
                        </a:rPr>
                        <a:t>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Garamond" panose="02020404030301010803" pitchFamily="18" charset="0"/>
                        </a:rPr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257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Garamond" panose="02020404030301010803" pitchFamily="18" charset="0"/>
                        </a:rPr>
                        <a:t>Études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extensives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avec revues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systématiques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et meta-analyses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Taille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échantillon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études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primaire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individuelle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parfois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petite</a:t>
                      </a:r>
                      <a:endParaRPr lang="en-CA" sz="1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806"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Taille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d’échantillon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‘total’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assez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large pour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généralisabilité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résultats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.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Hétérogeneité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des i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nterventions de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même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sortes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dans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differentes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études</a:t>
                      </a:r>
                      <a:endParaRPr lang="en-CA" sz="1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568"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Comparaison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étendue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diverses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méthodes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non-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pharmacologiques</a:t>
                      </a:r>
                      <a:endParaRPr lang="en-CA" sz="1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Échelles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d’évaluation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des outcomes variable</a:t>
                      </a:r>
                      <a:endParaRPr lang="en-CA" sz="1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314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Garamond" panose="02020404030301010803" pitchFamily="18" charset="0"/>
                        </a:rPr>
                        <a:t>Inclusion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aussi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bien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revues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systématiques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que études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primaires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 pour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meilleur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comparaison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MNP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Élément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précis des interventions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menant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a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résultats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pas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toujours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clair</a:t>
                      </a:r>
                      <a:endParaRPr lang="en-CA" sz="1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4673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Garamond" panose="02020404030301010803" pitchFamily="18" charset="0"/>
                        </a:rPr>
                        <a:t>Implication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intervenants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diverses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et suggestion PEC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c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omplète</a:t>
                      </a:r>
                      <a:endParaRPr lang="en-CA" sz="1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Méthodologie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multiple des etudes (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surtout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62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Garamond" panose="02020404030301010803" pitchFamily="18" charset="0"/>
                        </a:rPr>
                        <a:t>Études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récente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(&gt;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année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2000)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Durée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du </a:t>
                      </a:r>
                      <a:r>
                        <a:rPr lang="en-CA" sz="1600" dirty="0" err="1" smtClean="0">
                          <a:latin typeface="Garamond" panose="02020404030301010803" pitchFamily="18" charset="0"/>
                        </a:rPr>
                        <a:t>traitement</a:t>
                      </a:r>
                      <a:r>
                        <a:rPr lang="en-CA" sz="160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et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suivi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pour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même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intervention variable </a:t>
                      </a:r>
                      <a:endParaRPr lang="en-CA" sz="1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21713">
                <a:tc>
                  <a:txBody>
                    <a:bodyPr/>
                    <a:lstStyle/>
                    <a:p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Résultats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similaires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dans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milieux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dirty="0" err="1">
                          <a:latin typeface="Garamond" panose="02020404030301010803" pitchFamily="18" charset="0"/>
                        </a:rPr>
                        <a:t>differents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: milieu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de vie </a:t>
                      </a:r>
                      <a:r>
                        <a:rPr lang="en-CA" sz="1600" baseline="0" dirty="0" err="1">
                          <a:latin typeface="Garamond" panose="02020404030301010803" pitchFamily="18" charset="0"/>
                        </a:rPr>
                        <a:t>substitut</a:t>
                      </a:r>
                      <a:r>
                        <a:rPr lang="en-CA" sz="1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CA" sz="1600" dirty="0">
                          <a:latin typeface="Garamond" panose="02020404030301010803" pitchFamily="18" charset="0"/>
                        </a:rPr>
                        <a:t>vs milieu familial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>
                          <a:latin typeface="Garamond" panose="02020404030301010803" pitchFamily="18" charset="0"/>
                        </a:rPr>
                        <a:t>Qualité de preuve</a:t>
                      </a:r>
                      <a:r>
                        <a:rPr lang="fr-CA" sz="1600" baseline="0" dirty="0">
                          <a:latin typeface="Garamond" panose="02020404030301010803" pitchFamily="18" charset="0"/>
                        </a:rPr>
                        <a:t> faible à </a:t>
                      </a:r>
                      <a:r>
                        <a:rPr lang="fr-CA" sz="1600" baseline="0" dirty="0" err="1">
                          <a:latin typeface="Garamond" panose="02020404030301010803" pitchFamily="18" charset="0"/>
                        </a:rPr>
                        <a:t>moderée</a:t>
                      </a:r>
                      <a:r>
                        <a:rPr lang="fr-CA" sz="1600" baseline="0" dirty="0">
                          <a:latin typeface="Garamond" panose="02020404030301010803" pitchFamily="18" charset="0"/>
                        </a:rPr>
                        <a:t> des études</a:t>
                      </a:r>
                      <a:endParaRPr lang="en-CA" sz="1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1146220" y="916762"/>
            <a:ext cx="97621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Garamond" panose="02020404030301010803" pitchFamily="18" charset="0"/>
              </a:rPr>
              <a:t>Bien que de qualité faible a modérée, toutes les études sont unanime sur la place des MNP dans le traitement de 1ere ligne des SCPD. </a:t>
            </a:r>
          </a:p>
          <a:p>
            <a:endParaRPr lang="fr-CA" sz="3200" dirty="0"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3571741" y="3405546"/>
            <a:ext cx="3833611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fr-CA" sz="3200" dirty="0">
                <a:solidFill>
                  <a:prstClr val="black"/>
                </a:solidFill>
                <a:latin typeface="Garamond" panose="02020404030301010803" pitchFamily="18" charset="0"/>
              </a:rPr>
              <a:t>La question est comment transformer la théorie en réalité ?</a:t>
            </a:r>
          </a:p>
        </p:txBody>
      </p:sp>
    </p:spTree>
    <p:extLst>
      <p:ext uri="{BB962C8B-B14F-4D97-AF65-F5344CB8AC3E}">
        <p14:creationId xmlns:p14="http://schemas.microsoft.com/office/powerpoint/2010/main" val="25599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7315" y="669700"/>
            <a:ext cx="4562475" cy="5679583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760120" y="1241405"/>
            <a:ext cx="5431880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Garamond" panose="02020404030301010803" pitchFamily="18" charset="0"/>
              </a:rPr>
              <a:t>RECADRAGE</a:t>
            </a:r>
            <a:r>
              <a:rPr lang="fr-CA" sz="2800" dirty="0">
                <a:latin typeface="Garamond" panose="02020404030301010803" pitchFamily="18" charset="0"/>
              </a:rPr>
              <a:t>: Analyser SCPD sous nouvel angle. Sa </a:t>
            </a:r>
            <a:r>
              <a:rPr lang="fr-CA" sz="2800" b="1" dirty="0">
                <a:latin typeface="Garamond" panose="02020404030301010803" pitchFamily="18" charset="0"/>
              </a:rPr>
              <a:t>dangerosité</a:t>
            </a:r>
            <a:r>
              <a:rPr lang="fr-CA" sz="2800" dirty="0">
                <a:latin typeface="Garamond" panose="02020404030301010803" pitchFamily="18" charset="0"/>
              </a:rPr>
              <a:t>, son </a:t>
            </a:r>
            <a:r>
              <a:rPr lang="fr-CA" sz="2800" b="1" dirty="0">
                <a:latin typeface="Garamond" panose="02020404030301010803" pitchFamily="18" charset="0"/>
              </a:rPr>
              <a:t>acceptabilité</a:t>
            </a:r>
            <a:r>
              <a:rPr lang="fr-CA" sz="2800" dirty="0">
                <a:latin typeface="Garamond" panose="02020404030301010803" pitchFamily="18" charset="0"/>
              </a:rPr>
              <a:t> </a:t>
            </a:r>
            <a:endParaRPr lang="en-CA" sz="28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341731" y="5247263"/>
            <a:ext cx="5602954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Garamond" panose="02020404030301010803" pitchFamily="18" charset="0"/>
              </a:rPr>
              <a:t>RECOURS MESURES </a:t>
            </a:r>
            <a:r>
              <a:rPr lang="fr-CA" sz="2800" dirty="0" smtClean="0">
                <a:latin typeface="Garamond" panose="02020404030301010803" pitchFamily="18" charset="0"/>
              </a:rPr>
              <a:t>NON-PHARMACOLOGIQUE: </a:t>
            </a:r>
          </a:p>
          <a:p>
            <a:r>
              <a:rPr lang="fr-CA" sz="2800" b="1" dirty="0" smtClean="0">
                <a:latin typeface="Garamond" panose="02020404030301010803" pitchFamily="18" charset="0"/>
              </a:rPr>
              <a:t>ÉTAPES DICE</a:t>
            </a:r>
            <a:endParaRPr lang="en-CA" sz="2800" b="1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47315" y="6349283"/>
            <a:ext cx="29594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100" dirty="0">
                <a:latin typeface="Arial" panose="020B0604020202020204" pitchFamily="34" charset="0"/>
                <a:ea typeface="Times New Roman" panose="02020603050405020304" pitchFamily="18" charset="0"/>
              </a:rPr>
              <a:t>(KARINE LABARRE INF., M.SC. Aout 2017)</a:t>
            </a:r>
            <a:endParaRPr lang="en-CA" dirty="0"/>
          </a:p>
        </p:txBody>
      </p:sp>
      <p:sp>
        <p:nvSpPr>
          <p:cNvPr id="6" name="Flèche : droite 5">
            <a:extLst>
              <a:ext uri="{FF2B5EF4-FFF2-40B4-BE49-F238E27FC236}">
                <a16:creationId xmlns="" xmlns:a16="http://schemas.microsoft.com/office/drawing/2014/main" id="{6352422D-1317-46E6-9020-8BFE8CD2321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09790" y="1263869"/>
            <a:ext cx="19503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 : bas 6">
            <a:extLst>
              <a:ext uri="{FF2B5EF4-FFF2-40B4-BE49-F238E27FC236}">
                <a16:creationId xmlns="" xmlns:a16="http://schemas.microsoft.com/office/drawing/2014/main" id="{1A50A135-F74B-4C86-A42B-985CA06816E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658576" y="2626400"/>
            <a:ext cx="484632" cy="2622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0" y="-17949"/>
            <a:ext cx="3309871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Garamond" panose="02020404030301010803" pitchFamily="18" charset="0"/>
              </a:rPr>
              <a:t>Schéma</a:t>
            </a:r>
            <a:r>
              <a:rPr lang="fr-CA" sz="2800" dirty="0"/>
              <a:t> </a:t>
            </a:r>
            <a:r>
              <a:rPr lang="fr-CA" sz="2800" b="1" dirty="0">
                <a:latin typeface="Garamond" panose="02020404030301010803" pitchFamily="18" charset="0"/>
              </a:rPr>
              <a:t>décisionnel</a:t>
            </a:r>
            <a:endParaRPr lang="en-CA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="" xmlns:a16="http://schemas.microsoft.com/office/drawing/2014/main" id="{D4D9EAE5-93C0-4362-8B31-E0B36BE769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10279" y="1033437"/>
            <a:ext cx="3859351" cy="5201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8696635" y="6519446"/>
            <a:ext cx="3614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err="1">
                <a:latin typeface="Garamond" panose="02020404030301010803" pitchFamily="18" charset="0"/>
              </a:rPr>
              <a:t>Inspiré</a:t>
            </a:r>
            <a:r>
              <a:rPr lang="en-CA" sz="1600" dirty="0">
                <a:latin typeface="Garamond" panose="02020404030301010803" pitchFamily="18" charset="0"/>
              </a:rPr>
              <a:t> de (Kales, Gitlin, &amp; </a:t>
            </a:r>
            <a:r>
              <a:rPr lang="en-CA" sz="1600" dirty="0" err="1">
                <a:latin typeface="Garamond" panose="02020404030301010803" pitchFamily="18" charset="0"/>
              </a:rPr>
              <a:t>Lyketsos</a:t>
            </a:r>
            <a:r>
              <a:rPr lang="en-CA" sz="1600" dirty="0">
                <a:latin typeface="Garamond" panose="02020404030301010803" pitchFamily="18" charset="0"/>
              </a:rPr>
              <a:t>, 2014)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="" xmlns:a16="http://schemas.microsoft.com/office/drawing/2014/main" id="{4DFA5E9A-8341-45BE-B5B8-8BBCD91D38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36263" y="1033437"/>
            <a:ext cx="2090368" cy="1132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Décrire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="" xmlns:a16="http://schemas.microsoft.com/office/drawing/2014/main" id="{44E41E5D-F3F1-4A39-B593-A9B8080B993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36263" y="2285768"/>
            <a:ext cx="2090369" cy="1132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FFC000"/>
                </a:solidFill>
                <a:latin typeface="Garamond" panose="02020404030301010803" pitchFamily="18" charset="0"/>
              </a:rPr>
              <a:t>Investiguer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C49EC266-B0A0-4EED-96F4-C66960431B3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0962" y="3528622"/>
            <a:ext cx="2090368" cy="1132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Créer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="" xmlns:a16="http://schemas.microsoft.com/office/drawing/2014/main" id="{ADA836F7-2C5F-43B9-A756-22328900786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50962" y="4780953"/>
            <a:ext cx="2090368" cy="1132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>
                <a:solidFill>
                  <a:srgbClr val="00B050"/>
                </a:solidFill>
                <a:latin typeface="Garamond" panose="02020404030301010803" pitchFamily="18" charset="0"/>
              </a:rPr>
              <a:t>Évaluer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4BB76ADE-7419-42A3-95B0-A994FCA3CB9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49429" y="1233734"/>
            <a:ext cx="1827759" cy="2605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Garamond" panose="02020404030301010803" pitchFamily="18" charset="0"/>
              </a:rPr>
              <a:t>Patient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403EFEA2-AE5F-4279-A0EA-A6115353792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461661" y="1348614"/>
            <a:ext cx="1809681" cy="2470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Garamond" panose="02020404030301010803" pitchFamily="18" charset="0"/>
              </a:rPr>
              <a:t>Aidants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935F29C1-D786-46CF-B83C-8C3A681F1AB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160405" y="3125856"/>
            <a:ext cx="2802684" cy="2363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Garamond" panose="02020404030301010803" pitchFamily="18" charset="0"/>
              </a:rPr>
              <a:t>Environnement</a:t>
            </a:r>
            <a:endParaRPr lang="fr-CA" dirty="0"/>
          </a:p>
        </p:txBody>
      </p:sp>
      <p:sp>
        <p:nvSpPr>
          <p:cNvPr id="15" name="Flèche : droite 14">
            <a:extLst>
              <a:ext uri="{FF2B5EF4-FFF2-40B4-BE49-F238E27FC236}">
                <a16:creationId xmlns="" xmlns:a16="http://schemas.microsoft.com/office/drawing/2014/main" id="{0ECD8662-EB19-49FD-8827-EB3B3849258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617966" y="1321012"/>
            <a:ext cx="897730" cy="571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="" xmlns:a16="http://schemas.microsoft.com/office/drawing/2014/main" id="{916C2FA6-AE3D-4506-A588-B77E486FABE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617966" y="2489885"/>
            <a:ext cx="908809" cy="571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Garamond" panose="02020404030301010803" pitchFamily="18" charset="0"/>
              </a:rPr>
              <a:t>I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="" xmlns:a16="http://schemas.microsoft.com/office/drawing/2014/main" id="{EA8A5332-74BF-4A52-BDB6-A1F79AE4021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634874" y="3743119"/>
            <a:ext cx="897730" cy="571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="" xmlns:a16="http://schemas.microsoft.com/office/drawing/2014/main" id="{94EFAB77-634E-4237-AEC2-1167F44C411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631009" y="4996353"/>
            <a:ext cx="893577" cy="571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="" xmlns:a16="http://schemas.microsoft.com/office/drawing/2014/main" id="{B43843E4-2AE8-4926-B31D-641A61E35D5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0" y="-5070"/>
            <a:ext cx="2266682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Garamond" panose="02020404030301010803" pitchFamily="18" charset="0"/>
              </a:rPr>
              <a:t>Étapes </a:t>
            </a:r>
            <a:r>
              <a:rPr lang="fr-CA" sz="2800" b="1" dirty="0">
                <a:latin typeface="Garamond" panose="02020404030301010803" pitchFamily="18" charset="0"/>
              </a:rPr>
              <a:t>DICE</a:t>
            </a:r>
            <a:endParaRPr lang="en-CA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14562" y="623887"/>
            <a:ext cx="8990058" cy="5610225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082602" y="6234112"/>
            <a:ext cx="489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Garamond" panose="02020404030301010803" pitchFamily="18" charset="0"/>
              </a:rPr>
              <a:t>(Caroline Ménard, psychologue Institut universitaire de gériatrie de Montréal)</a:t>
            </a:r>
            <a:endParaRPr lang="en-CA" sz="1600" dirty="0">
              <a:latin typeface="Garamond" panose="02020404030301010803" pitchFamily="18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EE35A687-D8E2-485E-BC28-5995B760C7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618" y="623887"/>
            <a:ext cx="2090368" cy="1132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Décrire</a:t>
            </a:r>
          </a:p>
        </p:txBody>
      </p:sp>
    </p:spTree>
    <p:extLst>
      <p:ext uri="{BB962C8B-B14F-4D97-AF65-F5344CB8AC3E}">
        <p14:creationId xmlns:p14="http://schemas.microsoft.com/office/powerpoint/2010/main" val="30942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591" y="1931831"/>
            <a:ext cx="3328115" cy="4443211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54894" y="1433916"/>
            <a:ext cx="31478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err="1">
                <a:latin typeface="Garamond" panose="02020404030301010803" pitchFamily="18" charset="0"/>
              </a:rPr>
              <a:t>Évaluation</a:t>
            </a:r>
            <a:r>
              <a:rPr lang="en-CA" dirty="0">
                <a:latin typeface="Garamond" panose="02020404030301010803" pitchFamily="18" charset="0"/>
              </a:rPr>
              <a:t> de base en SCPD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310649" y="1433916"/>
            <a:ext cx="46363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err="1">
                <a:latin typeface="Garamond" panose="02020404030301010803" pitchFamily="18" charset="0"/>
              </a:rPr>
              <a:t>Approfondir</a:t>
            </a:r>
            <a:r>
              <a:rPr lang="en-CA" dirty="0">
                <a:latin typeface="Garamond" panose="02020404030301010803" pitchFamily="18" charset="0"/>
              </a:rPr>
              <a:t> </a:t>
            </a:r>
            <a:r>
              <a:rPr lang="en-CA" dirty="0" err="1">
                <a:latin typeface="Garamond" panose="02020404030301010803" pitchFamily="18" charset="0"/>
              </a:rPr>
              <a:t>bibliographie</a:t>
            </a:r>
            <a:r>
              <a:rPr lang="en-CA" dirty="0">
                <a:latin typeface="Garamond" panose="02020404030301010803" pitchFamily="18" charset="0"/>
              </a:rPr>
              <a:t>, </a:t>
            </a:r>
            <a:r>
              <a:rPr lang="en-CA" dirty="0" err="1">
                <a:latin typeface="Garamond" panose="02020404030301010803" pitchFamily="18" charset="0"/>
              </a:rPr>
              <a:t>histoire</a:t>
            </a:r>
            <a:r>
              <a:rPr lang="en-CA" dirty="0">
                <a:latin typeface="Garamond" panose="02020404030301010803" pitchFamily="18" charset="0"/>
              </a:rPr>
              <a:t> </a:t>
            </a:r>
            <a:r>
              <a:rPr lang="en-CA" dirty="0" err="1">
                <a:latin typeface="Garamond" panose="02020404030301010803" pitchFamily="18" charset="0"/>
              </a:rPr>
              <a:t>personnelle</a:t>
            </a:r>
            <a:endParaRPr lang="en-CA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402706" y="347729"/>
            <a:ext cx="29079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CA" dirty="0">
                <a:latin typeface="Garamond" panose="02020404030301010803" pitchFamily="18" charset="0"/>
              </a:rPr>
              <a:t>Investigation</a:t>
            </a:r>
          </a:p>
        </p:txBody>
      </p:sp>
      <p:sp>
        <p:nvSpPr>
          <p:cNvPr id="9" name="Down Arrow 8"/>
          <p:cNvSpPr/>
          <p:nvPr>
            <p:custDataLst>
              <p:tags r:id="rId5"/>
            </p:custDataLst>
          </p:nvPr>
        </p:nvSpPr>
        <p:spPr>
          <a:xfrm>
            <a:off x="6104588" y="764215"/>
            <a:ext cx="425002" cy="622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own Arrow 9"/>
          <p:cNvSpPr/>
          <p:nvPr>
            <p:custDataLst>
              <p:tags r:id="rId6"/>
            </p:custDataLst>
          </p:nvPr>
        </p:nvSpPr>
        <p:spPr>
          <a:xfrm>
            <a:off x="3190205" y="764215"/>
            <a:ext cx="425002" cy="622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>
          <a:xfrm>
            <a:off x="6317089" y="2202287"/>
            <a:ext cx="4636393" cy="64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Garamond" panose="02020404030301010803" pitchFamily="18" charset="0"/>
              </a:rPr>
              <a:t>Identifier causes sous-jacente</a:t>
            </a:r>
            <a:endParaRPr lang="en-CA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27CFD0BD-2154-410F-B07D-988A31C04A7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150605"/>
            <a:ext cx="2090369" cy="1132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FFC000"/>
                </a:solidFill>
                <a:latin typeface="Garamond" panose="02020404030301010803" pitchFamily="18" charset="0"/>
              </a:rPr>
              <a:t>Investiguer</a:t>
            </a:r>
          </a:p>
        </p:txBody>
      </p:sp>
    </p:spTree>
    <p:extLst>
      <p:ext uri="{BB962C8B-B14F-4D97-AF65-F5344CB8AC3E}">
        <p14:creationId xmlns:p14="http://schemas.microsoft.com/office/powerpoint/2010/main" val="68939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2831275" cy="513649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CA" sz="2800" b="1" dirty="0">
                <a:latin typeface="Garamond" panose="02020404030301010803" pitchFamily="18" charset="0"/>
              </a:rPr>
              <a:t>Histoire de </a:t>
            </a:r>
            <a:r>
              <a:rPr lang="fr-CA" sz="2800" b="1" dirty="0">
                <a:latin typeface="Garamond" panose="02020404030301010803" pitchFamily="18" charset="0"/>
              </a:rPr>
              <a:t>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sz="2400" dirty="0">
                <a:latin typeface="Garamond" panose="02020404030301010803" pitchFamily="18" charset="0"/>
              </a:rPr>
              <a:t>Mr B, 81a en CHSLD depuis 2 mois après avoir perdu sa compagne il y a 6 mois.</a:t>
            </a:r>
          </a:p>
          <a:p>
            <a:pPr marL="0" indent="0">
              <a:buNone/>
            </a:pPr>
            <a:endParaRPr lang="fr-CA" sz="2400" dirty="0">
              <a:latin typeface="Garamond" panose="02020404030301010803" pitchFamily="18" charset="0"/>
            </a:endParaRPr>
          </a:p>
          <a:p>
            <a:r>
              <a:rPr lang="fr-CA" sz="2400" dirty="0">
                <a:latin typeface="Garamond" panose="02020404030301010803" pitchFamily="18" charset="0"/>
              </a:rPr>
              <a:t>Connut </a:t>
            </a:r>
            <a:r>
              <a:rPr lang="fr-CA" sz="2400" b="1" dirty="0">
                <a:latin typeface="Garamond" panose="02020404030301010803" pitchFamily="18" charset="0"/>
              </a:rPr>
              <a:t>Alzheimer</a:t>
            </a:r>
            <a:r>
              <a:rPr lang="fr-CA" sz="2400" dirty="0">
                <a:latin typeface="Garamond" panose="02020404030301010803" pitchFamily="18" charset="0"/>
              </a:rPr>
              <a:t> depuis 6 ans, HTA, DB. Sa fille habite à 1 hre de sa résidence</a:t>
            </a:r>
          </a:p>
          <a:p>
            <a:endParaRPr lang="fr-CA" sz="2400" dirty="0">
              <a:latin typeface="Garamond" panose="02020404030301010803" pitchFamily="18" charset="0"/>
            </a:endParaRPr>
          </a:p>
          <a:p>
            <a:r>
              <a:rPr lang="fr-CA" sz="2400" dirty="0">
                <a:latin typeface="Garamond" panose="02020404030301010803" pitchFamily="18" charset="0"/>
              </a:rPr>
              <a:t>Mr B est </a:t>
            </a:r>
            <a:r>
              <a:rPr lang="fr-CA" sz="2400" b="1" dirty="0">
                <a:latin typeface="Garamond" panose="02020404030301010803" pitchFamily="18" charset="0"/>
              </a:rPr>
              <a:t>irritable</a:t>
            </a:r>
            <a:r>
              <a:rPr lang="fr-CA" sz="2400" dirty="0">
                <a:latin typeface="Garamond" panose="02020404030301010803" pitchFamily="18" charset="0"/>
              </a:rPr>
              <a:t> avec le personnel, </a:t>
            </a:r>
            <a:r>
              <a:rPr lang="fr-CA" sz="2400" b="1" dirty="0">
                <a:latin typeface="Garamond" panose="02020404030301010803" pitchFamily="18" charset="0"/>
              </a:rPr>
              <a:t>résistant aux soins d’hygiène</a:t>
            </a:r>
            <a:r>
              <a:rPr lang="fr-CA" sz="2400" dirty="0">
                <a:latin typeface="Garamond" panose="02020404030301010803" pitchFamily="18" charset="0"/>
              </a:rPr>
              <a:t>, </a:t>
            </a:r>
            <a:r>
              <a:rPr lang="fr-CA" sz="2400" b="1" dirty="0">
                <a:latin typeface="Garamond" panose="02020404030301010803" pitchFamily="18" charset="0"/>
              </a:rPr>
              <a:t>verbalement agressif</a:t>
            </a:r>
            <a:r>
              <a:rPr lang="fr-CA" sz="2400" dirty="0">
                <a:latin typeface="Garamond" panose="02020404030301010803" pitchFamily="18" charset="0"/>
              </a:rPr>
              <a:t>, </a:t>
            </a:r>
            <a:r>
              <a:rPr lang="fr-CA" sz="2400" b="1" dirty="0">
                <a:latin typeface="Garamond" panose="02020404030301010803" pitchFamily="18" charset="0"/>
              </a:rPr>
              <a:t>s’isole</a:t>
            </a:r>
            <a:r>
              <a:rPr lang="fr-CA" sz="2400" dirty="0">
                <a:latin typeface="Garamond" panose="02020404030301010803" pitchFamily="18" charset="0"/>
              </a:rPr>
              <a:t> et </a:t>
            </a:r>
            <a:r>
              <a:rPr lang="fr-CA" sz="2400" b="1" dirty="0">
                <a:latin typeface="Garamond" panose="02020404030301010803" pitchFamily="18" charset="0"/>
              </a:rPr>
              <a:t>participe peu aux activités</a:t>
            </a:r>
            <a:r>
              <a:rPr lang="fr-CA" sz="2400" dirty="0">
                <a:latin typeface="Garamond" panose="02020404030301010803" pitchFamily="18" charset="0"/>
              </a:rPr>
              <a:t>. </a:t>
            </a:r>
          </a:p>
          <a:p>
            <a:endParaRPr lang="fr-CA" sz="2400" dirty="0">
              <a:latin typeface="Garamond" panose="02020404030301010803" pitchFamily="18" charset="0"/>
            </a:endParaRPr>
          </a:p>
          <a:p>
            <a:r>
              <a:rPr lang="fr-CA" sz="2400" dirty="0">
                <a:latin typeface="Garamond" panose="02020404030301010803" pitchFamily="18" charset="0"/>
              </a:rPr>
              <a:t>Durant les repas il est assis au coin de la grande table à manger et </a:t>
            </a:r>
            <a:r>
              <a:rPr lang="fr-CA" sz="2400" b="1" dirty="0">
                <a:latin typeface="Garamond" panose="02020404030301010803" pitchFamily="18" charset="0"/>
              </a:rPr>
              <a:t>s’alimente peu</a:t>
            </a:r>
            <a:r>
              <a:rPr lang="fr-CA" sz="2400" dirty="0">
                <a:latin typeface="Garamond" panose="02020404030301010803" pitchFamily="18" charset="0"/>
              </a:rPr>
              <a:t>. Le contrôle de sa glycémie commence à devenir problématique.</a:t>
            </a:r>
          </a:p>
          <a:p>
            <a:pPr marL="0" indent="0">
              <a:buNone/>
            </a:pPr>
            <a:endParaRPr lang="fr-CA" sz="2400" dirty="0">
              <a:latin typeface="Garamond" panose="02020404030301010803" pitchFamily="18" charset="0"/>
            </a:endParaRPr>
          </a:p>
          <a:p>
            <a:r>
              <a:rPr lang="fr-CA" sz="2400" dirty="0">
                <a:latin typeface="Garamond" panose="02020404030301010803" pitchFamily="18" charset="0"/>
              </a:rPr>
              <a:t>QUE FAIRE? </a:t>
            </a:r>
          </a:p>
        </p:txBody>
      </p:sp>
    </p:spTree>
    <p:extLst>
      <p:ext uri="{BB962C8B-B14F-4D97-AF65-F5344CB8AC3E}">
        <p14:creationId xmlns:p14="http://schemas.microsoft.com/office/powerpoint/2010/main" val="38769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73829" y="92334"/>
            <a:ext cx="5818909" cy="6396333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701497" y="6505282"/>
            <a:ext cx="6359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latin typeface="Garamond" panose="02020404030301010803" pitchFamily="18" charset="0"/>
              </a:rPr>
              <a:t>(http://www.iugm.qc.ca/images/stories/fichier/pdf/prof/documentation/outils_cliniques/dsi-F-002-20110614.pdf)</a:t>
            </a:r>
          </a:p>
        </p:txBody>
      </p:sp>
    </p:spTree>
    <p:extLst>
      <p:ext uri="{BB962C8B-B14F-4D97-AF65-F5344CB8AC3E}">
        <p14:creationId xmlns:p14="http://schemas.microsoft.com/office/powerpoint/2010/main" val="20231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01498" y="106878"/>
            <a:ext cx="6086242" cy="649720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28C85088-32E4-478F-AFC9-2E90B749ACF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01498" y="6604084"/>
            <a:ext cx="6359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latin typeface="Garamond" panose="02020404030301010803" pitchFamily="18" charset="0"/>
              </a:rPr>
              <a:t>(http://www.iugm.qc.ca/images/stories/fichier/pdf/prof/documentation/outils_cliniques/dsi-F-002-20110614.pdf)</a:t>
            </a:r>
          </a:p>
        </p:txBody>
      </p:sp>
    </p:spTree>
    <p:extLst>
      <p:ext uri="{BB962C8B-B14F-4D97-AF65-F5344CB8AC3E}">
        <p14:creationId xmlns:p14="http://schemas.microsoft.com/office/powerpoint/2010/main" val="17203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09455" y="138449"/>
            <a:ext cx="5818909" cy="6366833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F9A706A0-676D-485F-8923-1F5E2EA06C0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01497" y="6505282"/>
            <a:ext cx="6359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latin typeface="Garamond" panose="02020404030301010803" pitchFamily="18" charset="0"/>
              </a:rPr>
              <a:t>(http://www.iugm.qc.ca/images/stories/fichier/pdf/prof/documentation/outils_cliniques/dsi-F-002-20110614.pdf)</a:t>
            </a:r>
          </a:p>
        </p:txBody>
      </p:sp>
    </p:spTree>
    <p:extLst>
      <p:ext uri="{BB962C8B-B14F-4D97-AF65-F5344CB8AC3E}">
        <p14:creationId xmlns:p14="http://schemas.microsoft.com/office/powerpoint/2010/main" val="41989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7127" y="283335"/>
            <a:ext cx="9454635" cy="536499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168203" y="6053070"/>
            <a:ext cx="4675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Garamond" panose="02020404030301010803" pitchFamily="18" charset="0"/>
              </a:rPr>
              <a:t>(KARINE LABARRE INF., MSC AOUT 2017)</a:t>
            </a:r>
          </a:p>
        </p:txBody>
      </p:sp>
    </p:spTree>
    <p:extLst>
      <p:ext uri="{BB962C8B-B14F-4D97-AF65-F5344CB8AC3E}">
        <p14:creationId xmlns:p14="http://schemas.microsoft.com/office/powerpoint/2010/main" val="41185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446703" y="264802"/>
            <a:ext cx="450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64041" y="1691285"/>
            <a:ext cx="5911403" cy="5069120"/>
          </a:xfrm>
          <a:prstGeom prst="rect">
            <a:avLst/>
          </a:prstGeom>
        </p:spPr>
      </p:pic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3264041" y="116476"/>
            <a:ext cx="5911403" cy="1200329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CA" dirty="0">
                <a:latin typeface="Garamond" panose="02020404030301010803" pitchFamily="18" charset="0"/>
              </a:rPr>
              <a:t>Intervention pour </a:t>
            </a:r>
            <a:r>
              <a:rPr lang="en-CA" dirty="0" err="1">
                <a:latin typeface="Garamond" panose="02020404030301010803" pitchFamily="18" charset="0"/>
              </a:rPr>
              <a:t>aidants</a:t>
            </a:r>
            <a:r>
              <a:rPr lang="en-CA" dirty="0">
                <a:latin typeface="Garamond" panose="02020404030301010803" pitchFamily="18" charset="0"/>
              </a:rPr>
              <a:t>/</a:t>
            </a:r>
            <a:r>
              <a:rPr lang="en-CA" dirty="0" err="1">
                <a:latin typeface="Garamond" panose="02020404030301010803" pitchFamily="18" charset="0"/>
              </a:rPr>
              <a:t>proches</a:t>
            </a:r>
            <a:r>
              <a:rPr lang="en-CA" dirty="0">
                <a:latin typeface="Garamond" panose="02020404030301010803" pitchFamily="18" charset="0"/>
              </a:rPr>
              <a:t>: </a:t>
            </a:r>
          </a:p>
          <a:p>
            <a:pPr algn="just"/>
            <a:r>
              <a:rPr lang="en-CA" b="1" dirty="0">
                <a:latin typeface="Garamond" panose="02020404030301010803" pitchFamily="18" charset="0"/>
              </a:rPr>
              <a:t>Formation</a:t>
            </a:r>
            <a:r>
              <a:rPr lang="en-CA" dirty="0">
                <a:latin typeface="Garamond" panose="02020404030301010803" pitchFamily="18" charset="0"/>
              </a:rPr>
              <a:t> par </a:t>
            </a:r>
            <a:r>
              <a:rPr lang="en-CA" dirty="0" err="1">
                <a:latin typeface="Garamond" panose="02020404030301010803" pitchFamily="18" charset="0"/>
              </a:rPr>
              <a:t>équipes</a:t>
            </a:r>
            <a:r>
              <a:rPr lang="en-CA" dirty="0">
                <a:latin typeface="Garamond" panose="02020404030301010803" pitchFamily="18" charset="0"/>
              </a:rPr>
              <a:t> SCPD locales/</a:t>
            </a:r>
            <a:r>
              <a:rPr lang="en-CA" dirty="0" err="1">
                <a:latin typeface="Garamond" panose="02020404030301010803" pitchFamily="18" charset="0"/>
              </a:rPr>
              <a:t>ambulatoires</a:t>
            </a:r>
            <a:r>
              <a:rPr lang="en-CA" dirty="0">
                <a:latin typeface="Garamond" panose="02020404030301010803" pitchFamily="18" charset="0"/>
              </a:rPr>
              <a:t> </a:t>
            </a:r>
            <a:r>
              <a:rPr lang="en-CA" dirty="0" err="1">
                <a:latin typeface="Garamond" panose="02020404030301010803" pitchFamily="18" charset="0"/>
              </a:rPr>
              <a:t>ou</a:t>
            </a:r>
            <a:r>
              <a:rPr lang="en-CA" dirty="0">
                <a:latin typeface="Garamond" panose="02020404030301010803" pitchFamily="18" charset="0"/>
              </a:rPr>
              <a:t> centre </a:t>
            </a:r>
            <a:r>
              <a:rPr lang="en-CA" dirty="0" err="1">
                <a:latin typeface="Garamond" panose="02020404030301010803" pitchFamily="18" charset="0"/>
              </a:rPr>
              <a:t>d’expertise</a:t>
            </a:r>
            <a:r>
              <a:rPr lang="en-CA" dirty="0">
                <a:latin typeface="Garamond" panose="02020404030301010803" pitchFamily="18" charset="0"/>
              </a:rPr>
              <a:t> en SCPD (</a:t>
            </a:r>
            <a:r>
              <a:rPr lang="en-CA" dirty="0" err="1">
                <a:latin typeface="Garamond" panose="02020404030301010803" pitchFamily="18" charset="0"/>
              </a:rPr>
              <a:t>eg</a:t>
            </a:r>
            <a:r>
              <a:rPr lang="en-CA" dirty="0">
                <a:latin typeface="Garamond" panose="02020404030301010803" pitchFamily="18" charset="0"/>
              </a:rPr>
              <a:t> IGM), </a:t>
            </a:r>
            <a:r>
              <a:rPr lang="en-CA" b="1" dirty="0">
                <a:latin typeface="Garamond" panose="02020404030301010803" pitchFamily="18" charset="0"/>
              </a:rPr>
              <a:t>capsules</a:t>
            </a:r>
            <a:r>
              <a:rPr lang="en-CA" dirty="0">
                <a:latin typeface="Garamond" panose="02020404030301010803" pitchFamily="18" charset="0"/>
              </a:rPr>
              <a:t> de formation en </a:t>
            </a:r>
            <a:r>
              <a:rPr lang="en-CA" dirty="0" err="1">
                <a:latin typeface="Garamond" panose="02020404030301010803" pitchFamily="18" charset="0"/>
              </a:rPr>
              <a:t>ligne</a:t>
            </a:r>
            <a:r>
              <a:rPr lang="en-CA" dirty="0">
                <a:latin typeface="Garamond" panose="02020404030301010803" pitchFamily="18" charset="0"/>
              </a:rPr>
              <a:t>, </a:t>
            </a:r>
            <a:r>
              <a:rPr lang="en-CA" b="1" dirty="0">
                <a:latin typeface="Garamond" panose="02020404030301010803" pitchFamily="18" charset="0"/>
              </a:rPr>
              <a:t>support</a:t>
            </a:r>
          </a:p>
        </p:txBody>
      </p:sp>
      <p:sp>
        <p:nvSpPr>
          <p:cNvPr id="5" name="Curved Right Arrow 4"/>
          <p:cNvSpPr/>
          <p:nvPr>
            <p:custDataLst>
              <p:tags r:id="rId4"/>
            </p:custDataLst>
          </p:nvPr>
        </p:nvSpPr>
        <p:spPr>
          <a:xfrm>
            <a:off x="2259489" y="475133"/>
            <a:ext cx="1004552" cy="17218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Flèche : courbe vers le haut 2">
            <a:extLst>
              <a:ext uri="{FF2B5EF4-FFF2-40B4-BE49-F238E27FC236}">
                <a16:creationId xmlns="" xmlns:a16="http://schemas.microsoft.com/office/drawing/2014/main" id="{B4B81CE7-945D-4F60-9710-252FAFAF119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8810244" y="738244"/>
            <a:ext cx="1721801" cy="10045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61CF4109-7FEE-4095-8A62-5637BECC08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1578" y="107609"/>
            <a:ext cx="2090368" cy="11329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Créer</a:t>
            </a:r>
          </a:p>
        </p:txBody>
      </p:sp>
    </p:spTree>
    <p:extLst>
      <p:ext uri="{BB962C8B-B14F-4D97-AF65-F5344CB8AC3E}">
        <p14:creationId xmlns:p14="http://schemas.microsoft.com/office/powerpoint/2010/main" val="38659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625" y="196655"/>
            <a:ext cx="4618673" cy="3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4062" y="755405"/>
            <a:ext cx="9566029" cy="5504718"/>
          </a:xfrm>
          <a:prstGeom prst="rect">
            <a:avLst/>
          </a:prstGeom>
        </p:spPr>
      </p:pic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3875282" y="6438753"/>
            <a:ext cx="3133358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(Loi, Westphal, Ames, &amp; </a:t>
            </a:r>
            <a:r>
              <a:rPr lang="fr-CA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Lautenschlager</a:t>
            </a:r>
            <a:r>
              <a:rPr lang="fr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2015)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3068782" cy="510639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2800" b="1" dirty="0" err="1">
                <a:latin typeface="Garamond" panose="02020404030301010803" pitchFamily="18" charset="0"/>
              </a:rPr>
              <a:t>Histoire</a:t>
            </a:r>
            <a:r>
              <a:rPr lang="en-CA" sz="2800" b="1" dirty="0">
                <a:latin typeface="Garamond" panose="02020404030301010803" pitchFamily="18" charset="0"/>
              </a:rPr>
              <a:t> de </a:t>
            </a:r>
            <a:r>
              <a:rPr lang="en-CA" sz="2800" b="1" dirty="0" err="1">
                <a:latin typeface="Garamond" panose="02020404030301010803" pitchFamily="18" charset="0"/>
              </a:rPr>
              <a:t>cas</a:t>
            </a:r>
            <a:r>
              <a:rPr lang="en-CA" sz="2800" b="1" dirty="0">
                <a:latin typeface="Garamond" panose="02020404030301010803" pitchFamily="18" charset="0"/>
              </a:rPr>
              <a:t>-Suite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8972"/>
            <a:ext cx="10515600" cy="4727991"/>
          </a:xfrm>
        </p:spPr>
        <p:txBody>
          <a:bodyPr>
            <a:normAutofit/>
          </a:bodyPr>
          <a:lstStyle/>
          <a:p>
            <a:r>
              <a:rPr lang="en-CA" sz="2400" dirty="0" err="1">
                <a:latin typeface="Garamond" panose="02020404030301010803" pitchFamily="18" charset="0"/>
              </a:rPr>
              <a:t>Mr</a:t>
            </a:r>
            <a:r>
              <a:rPr lang="en-CA" sz="2400" dirty="0">
                <a:latin typeface="Garamond" panose="02020404030301010803" pitchFamily="18" charset="0"/>
              </a:rPr>
              <a:t> B </a:t>
            </a:r>
            <a:r>
              <a:rPr lang="en-CA" sz="2400" dirty="0" err="1">
                <a:latin typeface="Garamond" panose="02020404030301010803" pitchFamily="18" charset="0"/>
              </a:rPr>
              <a:t>est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rencontré</a:t>
            </a:r>
            <a:r>
              <a:rPr lang="en-CA" sz="2400" dirty="0">
                <a:latin typeface="Garamond" panose="02020404030301010803" pitchFamily="18" charset="0"/>
              </a:rPr>
              <a:t> par le </a:t>
            </a:r>
            <a:r>
              <a:rPr lang="en-CA" sz="2400" b="1" dirty="0" err="1">
                <a:latin typeface="Garamond" panose="02020404030301010803" pitchFamily="18" charset="0"/>
              </a:rPr>
              <a:t>médecin</a:t>
            </a:r>
            <a:r>
              <a:rPr lang="en-CA" sz="2400" b="1" dirty="0">
                <a:latin typeface="Garamond" panose="02020404030301010803" pitchFamily="18" charset="0"/>
              </a:rPr>
              <a:t> de </a:t>
            </a:r>
            <a:r>
              <a:rPr lang="en-CA" sz="2400" b="1" dirty="0" err="1">
                <a:latin typeface="Garamond" panose="02020404030301010803" pitchFamily="18" charset="0"/>
              </a:rPr>
              <a:t>famille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qui ne </a:t>
            </a:r>
            <a:r>
              <a:rPr lang="en-CA" sz="2400" dirty="0" err="1">
                <a:latin typeface="Garamond" panose="02020404030301010803" pitchFamily="18" charset="0"/>
              </a:rPr>
              <a:t>décèle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aucune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anomalie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physique au </a:t>
            </a:r>
            <a:r>
              <a:rPr lang="en-CA" sz="2400" dirty="0" err="1">
                <a:latin typeface="Garamond" panose="02020404030301010803" pitchFamily="18" charset="0"/>
              </a:rPr>
              <a:t>bilan</a:t>
            </a:r>
            <a:r>
              <a:rPr lang="en-CA" sz="2400" dirty="0">
                <a:latin typeface="Garamond" panose="02020404030301010803" pitchFamily="18" charset="0"/>
              </a:rPr>
              <a:t> de base et a </a:t>
            </a:r>
            <a:r>
              <a:rPr lang="en-CA" sz="2400" dirty="0" err="1">
                <a:latin typeface="Garamond" panose="02020404030301010803" pitchFamily="18" charset="0"/>
              </a:rPr>
              <a:t>l’examen</a:t>
            </a:r>
            <a:r>
              <a:rPr lang="en-CA" sz="2400" dirty="0">
                <a:latin typeface="Garamond" panose="02020404030301010803" pitchFamily="18" charset="0"/>
              </a:rPr>
              <a:t> physique. Une </a:t>
            </a:r>
            <a:r>
              <a:rPr lang="en-CA" sz="2400" b="1" dirty="0">
                <a:latin typeface="Garamond" panose="02020404030301010803" pitchFamily="18" charset="0"/>
              </a:rPr>
              <a:t>grille </a:t>
            </a:r>
            <a:r>
              <a:rPr lang="en-CA" sz="2400" b="1" dirty="0" err="1">
                <a:latin typeface="Garamond" panose="02020404030301010803" pitchFamily="18" charset="0"/>
              </a:rPr>
              <a:t>d’évaluation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SCPD </a:t>
            </a:r>
            <a:r>
              <a:rPr lang="en-CA" sz="2400" dirty="0" err="1">
                <a:latin typeface="Garamond" panose="02020404030301010803" pitchFamily="18" charset="0"/>
              </a:rPr>
              <a:t>ainsi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qu’ingesta</a:t>
            </a:r>
            <a:r>
              <a:rPr lang="en-CA" sz="2400" dirty="0">
                <a:latin typeface="Garamond" panose="02020404030301010803" pitchFamily="18" charset="0"/>
              </a:rPr>
              <a:t>/</a:t>
            </a:r>
            <a:r>
              <a:rPr lang="en-CA" sz="2400" dirty="0" err="1">
                <a:latin typeface="Garamond" panose="02020404030301010803" pitchFamily="18" charset="0"/>
              </a:rPr>
              <a:t>excréta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est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établie</a:t>
            </a:r>
            <a:r>
              <a:rPr lang="en-CA" sz="2400" dirty="0">
                <a:latin typeface="Garamond" panose="02020404030301010803" pitchFamily="18" charset="0"/>
              </a:rPr>
              <a:t>. Sa </a:t>
            </a:r>
            <a:r>
              <a:rPr lang="en-CA" sz="2400" b="1" dirty="0" err="1">
                <a:latin typeface="Garamond" panose="02020404030301010803" pitchFamily="18" charset="0"/>
              </a:rPr>
              <a:t>fille</a:t>
            </a:r>
            <a:r>
              <a:rPr lang="en-CA" sz="2400" dirty="0">
                <a:latin typeface="Garamond" panose="02020404030301010803" pitchFamily="18" charset="0"/>
              </a:rPr>
              <a:t> qui </a:t>
            </a:r>
            <a:r>
              <a:rPr lang="en-CA" sz="2400" dirty="0" err="1">
                <a:latin typeface="Garamond" panose="02020404030301010803" pitchFamily="18" charset="0"/>
              </a:rPr>
              <a:t>l’a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visité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seulement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une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fois</a:t>
            </a:r>
            <a:r>
              <a:rPr lang="en-CA" sz="2400" dirty="0">
                <a:latin typeface="Garamond" panose="02020404030301010803" pitchFamily="18" charset="0"/>
              </a:rPr>
              <a:t> à date </a:t>
            </a:r>
            <a:r>
              <a:rPr lang="en-CA" sz="2400" dirty="0" err="1">
                <a:latin typeface="Garamond" panose="02020404030301010803" pitchFamily="18" charset="0"/>
              </a:rPr>
              <a:t>est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appelée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afin</a:t>
            </a:r>
            <a:r>
              <a:rPr lang="en-CA" sz="2400" dirty="0">
                <a:latin typeface="Garamond" panose="02020404030301010803" pitchFamily="18" charset="0"/>
              </a:rPr>
              <a:t> de </a:t>
            </a:r>
            <a:r>
              <a:rPr lang="en-CA" sz="2400" dirty="0" err="1">
                <a:latin typeface="Garamond" panose="02020404030301010803" pitchFamily="18" charset="0"/>
              </a:rPr>
              <a:t>l’informer</a:t>
            </a:r>
            <a:r>
              <a:rPr lang="en-CA" sz="2400" dirty="0">
                <a:latin typeface="Garamond" panose="02020404030301010803" pitchFamily="18" charset="0"/>
              </a:rPr>
              <a:t> de </a:t>
            </a:r>
            <a:r>
              <a:rPr lang="en-CA" sz="2400" dirty="0" err="1">
                <a:latin typeface="Garamond" panose="02020404030301010803" pitchFamily="18" charset="0"/>
              </a:rPr>
              <a:t>l’état</a:t>
            </a:r>
            <a:r>
              <a:rPr lang="en-CA" sz="2400" dirty="0">
                <a:latin typeface="Garamond" panose="02020404030301010803" pitchFamily="18" charset="0"/>
              </a:rPr>
              <a:t> de son </a:t>
            </a:r>
            <a:r>
              <a:rPr lang="en-CA" sz="2400" dirty="0" err="1">
                <a:latin typeface="Garamond" panose="02020404030301010803" pitchFamily="18" charset="0"/>
              </a:rPr>
              <a:t>père</a:t>
            </a:r>
            <a:r>
              <a:rPr lang="en-CA" sz="2400" dirty="0">
                <a:latin typeface="Garamond" panose="02020404030301010803" pitchFamily="18" charset="0"/>
              </a:rPr>
              <a:t> et </a:t>
            </a:r>
            <a:r>
              <a:rPr lang="en-CA" sz="2400" dirty="0" err="1">
                <a:latin typeface="Garamond" panose="02020404030301010803" pitchFamily="18" charset="0"/>
              </a:rPr>
              <a:t>avoir</a:t>
            </a:r>
            <a:r>
              <a:rPr lang="en-CA" sz="2400" dirty="0">
                <a:latin typeface="Garamond" panose="02020404030301010803" pitchFamily="18" charset="0"/>
              </a:rPr>
              <a:t> plus </a:t>
            </a:r>
            <a:r>
              <a:rPr lang="en-CA" sz="2400" dirty="0" err="1">
                <a:latin typeface="Garamond" panose="02020404030301010803" pitchFamily="18" charset="0"/>
              </a:rPr>
              <a:t>d’</a:t>
            </a:r>
            <a:r>
              <a:rPr lang="en-CA" sz="2400" b="1" dirty="0" err="1">
                <a:latin typeface="Garamond" panose="02020404030301010803" pitchFamily="18" charset="0"/>
              </a:rPr>
              <a:t>informations</a:t>
            </a:r>
            <a:r>
              <a:rPr lang="en-CA" sz="2400" dirty="0">
                <a:latin typeface="Garamond" panose="02020404030301010803" pitchFamily="18" charset="0"/>
              </a:rPr>
              <a:t> sur le patient</a:t>
            </a:r>
          </a:p>
          <a:p>
            <a:pPr marL="0" indent="0">
              <a:buNone/>
            </a:pPr>
            <a:endParaRPr lang="en-CA" sz="2400" dirty="0">
              <a:latin typeface="Garamond" panose="02020404030301010803" pitchFamily="18" charset="0"/>
            </a:endParaRPr>
          </a:p>
          <a:p>
            <a:r>
              <a:rPr lang="en-CA" sz="2400" dirty="0">
                <a:latin typeface="Garamond" panose="02020404030301010803" pitchFamily="18" charset="0"/>
              </a:rPr>
              <a:t>À la </a:t>
            </a:r>
            <a:r>
              <a:rPr lang="en-CA" sz="2400" b="1" dirty="0" err="1">
                <a:latin typeface="Garamond" panose="02020404030301010803" pitchFamily="18" charset="0"/>
              </a:rPr>
              <a:t>prochaine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visite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du </a:t>
            </a:r>
            <a:r>
              <a:rPr lang="en-CA" sz="2400" dirty="0" err="1">
                <a:latin typeface="Garamond" panose="02020404030301010803" pitchFamily="18" charset="0"/>
              </a:rPr>
              <a:t>médecin</a:t>
            </a:r>
            <a:r>
              <a:rPr lang="en-CA" sz="2400" dirty="0">
                <a:latin typeface="Garamond" panose="02020404030301010803" pitchFamily="18" charset="0"/>
              </a:rPr>
              <a:t> de </a:t>
            </a:r>
            <a:r>
              <a:rPr lang="en-CA" sz="2400" dirty="0" err="1">
                <a:latin typeface="Garamond" panose="02020404030301010803" pitchFamily="18" charset="0"/>
              </a:rPr>
              <a:t>famille</a:t>
            </a:r>
            <a:r>
              <a:rPr lang="en-CA" sz="2400" dirty="0">
                <a:latin typeface="Garamond" panose="02020404030301010803" pitchFamily="18" charset="0"/>
              </a:rPr>
              <a:t>, </a:t>
            </a:r>
            <a:r>
              <a:rPr lang="en-CA" sz="2400" dirty="0" err="1">
                <a:latin typeface="Garamond" panose="02020404030301010803" pitchFamily="18" charset="0"/>
              </a:rPr>
              <a:t>il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apprend</a:t>
            </a:r>
            <a:r>
              <a:rPr lang="en-CA" sz="2400" dirty="0">
                <a:latin typeface="Garamond" panose="02020404030301010803" pitchFamily="18" charset="0"/>
              </a:rPr>
              <a:t> que </a:t>
            </a:r>
            <a:r>
              <a:rPr lang="en-CA" sz="2400" dirty="0" err="1">
                <a:latin typeface="Garamond" panose="02020404030301010803" pitchFamily="18" charset="0"/>
              </a:rPr>
              <a:t>Mr</a:t>
            </a:r>
            <a:r>
              <a:rPr lang="en-CA" sz="2400" dirty="0">
                <a:latin typeface="Garamond" panose="02020404030301010803" pitchFamily="18" charset="0"/>
              </a:rPr>
              <a:t> B </a:t>
            </a:r>
            <a:r>
              <a:rPr lang="en-CA" sz="2400" dirty="0" err="1">
                <a:latin typeface="Garamond" panose="02020404030301010803" pitchFamily="18" charset="0"/>
              </a:rPr>
              <a:t>passe</a:t>
            </a:r>
            <a:r>
              <a:rPr lang="en-CA" sz="2400" dirty="0">
                <a:latin typeface="Garamond" panose="02020404030301010803" pitchFamily="18" charset="0"/>
              </a:rPr>
              <a:t> la </a:t>
            </a:r>
            <a:r>
              <a:rPr lang="en-CA" sz="2400" dirty="0" err="1">
                <a:latin typeface="Garamond" panose="02020404030301010803" pitchFamily="18" charset="0"/>
              </a:rPr>
              <a:t>plupart</a:t>
            </a:r>
            <a:r>
              <a:rPr lang="en-CA" sz="2400" dirty="0">
                <a:latin typeface="Garamond" panose="02020404030301010803" pitchFamily="18" charset="0"/>
              </a:rPr>
              <a:t> du temps </a:t>
            </a:r>
            <a:r>
              <a:rPr lang="en-CA" sz="2400" b="1" dirty="0">
                <a:latin typeface="Garamond" panose="02020404030301010803" pitchFamily="18" charset="0"/>
              </a:rPr>
              <a:t>dans </a:t>
            </a:r>
            <a:r>
              <a:rPr lang="en-CA" sz="2400" b="1" dirty="0" err="1">
                <a:latin typeface="Garamond" panose="02020404030301010803" pitchFamily="18" charset="0"/>
              </a:rPr>
              <a:t>sa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chambre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et </a:t>
            </a:r>
            <a:r>
              <a:rPr lang="en-CA" sz="2400" b="1" dirty="0">
                <a:latin typeface="Garamond" panose="02020404030301010803" pitchFamily="18" charset="0"/>
              </a:rPr>
              <a:t>mange </a:t>
            </a:r>
            <a:r>
              <a:rPr lang="en-CA" sz="2400" b="1" dirty="0" err="1">
                <a:latin typeface="Garamond" panose="02020404030301010803" pitchFamily="18" charset="0"/>
              </a:rPr>
              <a:t>peu</a:t>
            </a:r>
            <a:r>
              <a:rPr lang="en-CA" sz="2400" dirty="0">
                <a:latin typeface="Garamond" panose="02020404030301010803" pitchFamily="18" charset="0"/>
              </a:rPr>
              <a:t>. </a:t>
            </a:r>
            <a:r>
              <a:rPr lang="en-CA" sz="2400" dirty="0" err="1">
                <a:latin typeface="Garamond" panose="02020404030301010803" pitchFamily="18" charset="0"/>
              </a:rPr>
              <a:t>Aussi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il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devient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>
                <a:latin typeface="Garamond" panose="02020404030301010803" pitchFamily="18" charset="0"/>
              </a:rPr>
              <a:t>irritable</a:t>
            </a:r>
            <a:r>
              <a:rPr lang="en-CA" sz="2400" dirty="0">
                <a:latin typeface="Garamond" panose="02020404030301010803" pitchFamily="18" charset="0"/>
              </a:rPr>
              <a:t> pendant les </a:t>
            </a:r>
            <a:r>
              <a:rPr lang="en-CA" sz="2400" b="1" dirty="0" err="1">
                <a:latin typeface="Garamond" panose="02020404030301010803" pitchFamily="18" charset="0"/>
              </a:rPr>
              <a:t>bains</a:t>
            </a:r>
            <a:r>
              <a:rPr lang="en-CA" sz="2400" dirty="0">
                <a:latin typeface="Garamond" panose="02020404030301010803" pitchFamily="18" charset="0"/>
              </a:rPr>
              <a:t>. Sa </a:t>
            </a:r>
            <a:r>
              <a:rPr lang="en-CA" sz="2400" b="1" dirty="0" err="1">
                <a:latin typeface="Garamond" panose="02020404030301010803" pitchFamily="18" charset="0"/>
              </a:rPr>
              <a:t>fille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est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passée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lui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rendre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visite</a:t>
            </a:r>
            <a:r>
              <a:rPr lang="en-CA" sz="2400" dirty="0">
                <a:latin typeface="Garamond" panose="02020404030301010803" pitchFamily="18" charset="0"/>
              </a:rPr>
              <a:t> et on </a:t>
            </a:r>
            <a:r>
              <a:rPr lang="en-CA" sz="2400" dirty="0" err="1">
                <a:latin typeface="Garamond" panose="02020404030301010803" pitchFamily="18" charset="0"/>
              </a:rPr>
              <a:t>apprend</a:t>
            </a:r>
            <a:r>
              <a:rPr lang="en-CA" sz="2400" dirty="0">
                <a:latin typeface="Garamond" panose="02020404030301010803" pitchFamily="18" charset="0"/>
              </a:rPr>
              <a:t> que </a:t>
            </a:r>
            <a:r>
              <a:rPr lang="en-CA" sz="2400" dirty="0" err="1">
                <a:latin typeface="Garamond" panose="02020404030301010803" pitchFamily="18" charset="0"/>
              </a:rPr>
              <a:t>Mr</a:t>
            </a:r>
            <a:r>
              <a:rPr lang="en-CA" sz="2400" dirty="0">
                <a:latin typeface="Garamond" panose="02020404030301010803" pitchFamily="18" charset="0"/>
              </a:rPr>
              <a:t> B </a:t>
            </a:r>
            <a:r>
              <a:rPr lang="en-CA" sz="2400" dirty="0" err="1">
                <a:latin typeface="Garamond" panose="02020404030301010803" pitchFamily="18" charset="0"/>
              </a:rPr>
              <a:t>était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très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proche</a:t>
            </a:r>
            <a:r>
              <a:rPr lang="en-CA" sz="2400" b="1" dirty="0">
                <a:latin typeface="Garamond" panose="02020404030301010803" pitchFamily="18" charset="0"/>
              </a:rPr>
              <a:t> de </a:t>
            </a:r>
            <a:r>
              <a:rPr lang="en-CA" sz="2400" b="1" dirty="0" err="1">
                <a:latin typeface="Garamond" panose="02020404030301010803" pitchFamily="18" charset="0"/>
              </a:rPr>
              <a:t>sa</a:t>
            </a:r>
            <a:r>
              <a:rPr lang="en-CA" sz="2400" b="1" dirty="0">
                <a:latin typeface="Garamond" panose="02020404030301010803" pitchFamily="18" charset="0"/>
              </a:rPr>
              <a:t> femme </a:t>
            </a:r>
            <a:r>
              <a:rPr lang="en-CA" sz="2400" dirty="0">
                <a:latin typeface="Garamond" panose="02020404030301010803" pitchFamily="18" charset="0"/>
              </a:rPr>
              <a:t>avec qui </a:t>
            </a:r>
            <a:r>
              <a:rPr lang="en-CA" sz="2400" dirty="0" err="1">
                <a:latin typeface="Garamond" panose="02020404030301010803" pitchFamily="18" charset="0"/>
              </a:rPr>
              <a:t>il</a:t>
            </a:r>
            <a:r>
              <a:rPr lang="en-CA" sz="2400" dirty="0">
                <a:latin typeface="Garamond" panose="02020404030301010803" pitchFamily="18" charset="0"/>
              </a:rPr>
              <a:t> a </a:t>
            </a:r>
            <a:r>
              <a:rPr lang="en-CA" sz="2400" dirty="0" err="1">
                <a:latin typeface="Garamond" panose="02020404030301010803" pitchFamily="18" charset="0"/>
              </a:rPr>
              <a:t>vécu</a:t>
            </a:r>
            <a:r>
              <a:rPr lang="en-CA" sz="2400" dirty="0">
                <a:latin typeface="Garamond" panose="02020404030301010803" pitchFamily="18" charset="0"/>
              </a:rPr>
              <a:t> pendant </a:t>
            </a:r>
            <a:r>
              <a:rPr lang="en-CA" sz="2400" b="1" dirty="0">
                <a:latin typeface="Garamond" panose="02020404030301010803" pitchFamily="18" charset="0"/>
              </a:rPr>
              <a:t>60 </a:t>
            </a:r>
            <a:r>
              <a:rPr lang="en-CA" sz="2400" b="1" dirty="0" err="1">
                <a:latin typeface="Garamond" panose="02020404030301010803" pitchFamily="18" charset="0"/>
              </a:rPr>
              <a:t>ans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dans</a:t>
            </a:r>
            <a:r>
              <a:rPr lang="en-CA" sz="2400" dirty="0">
                <a:latin typeface="Garamond" panose="02020404030301010803" pitchFamily="18" charset="0"/>
              </a:rPr>
              <a:t> la </a:t>
            </a:r>
            <a:r>
              <a:rPr lang="en-CA" sz="2400" b="1" dirty="0" err="1">
                <a:latin typeface="Garamond" panose="02020404030301010803" pitchFamily="18" charset="0"/>
              </a:rPr>
              <a:t>même</a:t>
            </a:r>
            <a:r>
              <a:rPr lang="en-CA" sz="2400" b="1" dirty="0">
                <a:latin typeface="Garamond" panose="02020404030301010803" pitchFamily="18" charset="0"/>
              </a:rPr>
              <a:t> case </a:t>
            </a:r>
            <a:r>
              <a:rPr lang="en-CA" sz="2400" dirty="0" err="1">
                <a:latin typeface="Garamond" panose="02020404030301010803" pitchFamily="18" charset="0"/>
              </a:rPr>
              <a:t>familiale</a:t>
            </a:r>
            <a:r>
              <a:rPr lang="en-CA" sz="2400" dirty="0">
                <a:latin typeface="Garamond" panose="02020404030301010803" pitchFamily="18" charset="0"/>
              </a:rPr>
              <a:t>. </a:t>
            </a:r>
            <a:r>
              <a:rPr lang="en-CA" sz="2400" dirty="0" err="1">
                <a:latin typeface="Garamond" panose="02020404030301010803" pitchFamily="18" charset="0"/>
              </a:rPr>
              <a:t>Casanier</a:t>
            </a:r>
            <a:r>
              <a:rPr lang="en-CA" sz="2400" dirty="0">
                <a:latin typeface="Garamond" panose="02020404030301010803" pitchFamily="18" charset="0"/>
              </a:rPr>
              <a:t> et </a:t>
            </a:r>
            <a:r>
              <a:rPr lang="en-CA" sz="2400" b="1" dirty="0" err="1">
                <a:latin typeface="Garamond" panose="02020404030301010803" pitchFamily="18" charset="0"/>
              </a:rPr>
              <a:t>introverti</a:t>
            </a:r>
            <a:r>
              <a:rPr lang="en-CA" sz="2400" dirty="0">
                <a:latin typeface="Garamond" panose="02020404030301010803" pitchFamily="18" charset="0"/>
              </a:rPr>
              <a:t>, </a:t>
            </a:r>
            <a:r>
              <a:rPr lang="en-CA" sz="2400" dirty="0" err="1">
                <a:latin typeface="Garamond" panose="02020404030301010803" pitchFamily="18" charset="0"/>
              </a:rPr>
              <a:t>mais</a:t>
            </a:r>
            <a:r>
              <a:rPr lang="en-CA" sz="2400" dirty="0">
                <a:latin typeface="Garamond" panose="02020404030301010803" pitchFamily="18" charset="0"/>
              </a:rPr>
              <a:t> sociable </a:t>
            </a:r>
            <a:r>
              <a:rPr lang="en-CA" sz="2400" dirty="0" err="1">
                <a:latin typeface="Garamond" panose="02020404030301010803" pitchFamily="18" charset="0"/>
              </a:rPr>
              <a:t>Mr</a:t>
            </a:r>
            <a:r>
              <a:rPr lang="en-CA" sz="2400" dirty="0">
                <a:latin typeface="Garamond" panose="02020404030301010803" pitchFamily="18" charset="0"/>
              </a:rPr>
              <a:t> B </a:t>
            </a:r>
            <a:r>
              <a:rPr lang="en-CA" sz="2400" dirty="0" err="1">
                <a:latin typeface="Garamond" panose="02020404030301010803" pitchFamily="18" charset="0"/>
              </a:rPr>
              <a:t>était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botanist</a:t>
            </a:r>
            <a:r>
              <a:rPr lang="en-CA" sz="2400" dirty="0" err="1">
                <a:latin typeface="Garamond" panose="02020404030301010803" pitchFamily="18" charset="0"/>
              </a:rPr>
              <a:t>e</a:t>
            </a:r>
            <a:r>
              <a:rPr lang="en-CA" sz="2400" dirty="0">
                <a:latin typeface="Garamond" panose="02020404030301010803" pitchFamily="18" charset="0"/>
              </a:rPr>
              <a:t> de profession et </a:t>
            </a:r>
            <a:r>
              <a:rPr lang="en-CA" sz="2400" b="1" dirty="0" err="1">
                <a:latin typeface="Garamond" panose="02020404030301010803" pitchFamily="18" charset="0"/>
              </a:rPr>
              <a:t>aimait</a:t>
            </a:r>
            <a:r>
              <a:rPr lang="en-CA" sz="2400" dirty="0">
                <a:latin typeface="Garamond" panose="02020404030301010803" pitchFamily="18" charset="0"/>
              </a:rPr>
              <a:t> beaucoup la </a:t>
            </a:r>
            <a:r>
              <a:rPr lang="en-CA" sz="2400" b="1" dirty="0" err="1">
                <a:latin typeface="Garamond" panose="02020404030301010803" pitchFamily="18" charset="0"/>
              </a:rPr>
              <a:t>musique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classique</a:t>
            </a:r>
            <a:r>
              <a:rPr lang="en-CA" sz="2400" dirty="0">
                <a:latin typeface="Garamond" panose="02020404030301010803" pitchFamily="18" charset="0"/>
              </a:rPr>
              <a:t>. </a:t>
            </a:r>
            <a:r>
              <a:rPr lang="en-CA" sz="2400" b="1" dirty="0" err="1">
                <a:latin typeface="Garamond" panose="02020404030301010803" pitchFamily="18" charset="0"/>
              </a:rPr>
              <a:t>Autonome</a:t>
            </a:r>
            <a:r>
              <a:rPr lang="en-CA" sz="2400" dirty="0">
                <a:latin typeface="Garamond" panose="02020404030301010803" pitchFamily="18" charset="0"/>
              </a:rPr>
              <a:t>, </a:t>
            </a:r>
            <a:r>
              <a:rPr lang="en-CA" sz="2400" dirty="0" err="1">
                <a:latin typeface="Garamond" panose="02020404030301010803" pitchFamily="18" charset="0"/>
              </a:rPr>
              <a:t>il</a:t>
            </a:r>
            <a:r>
              <a:rPr lang="en-CA" sz="2400" dirty="0">
                <a:latin typeface="Garamond" panose="02020404030301010803" pitchFamily="18" charset="0"/>
              </a:rPr>
              <a:t> a </a:t>
            </a:r>
            <a:r>
              <a:rPr lang="en-CA" sz="2400" dirty="0" err="1">
                <a:latin typeface="Garamond" panose="02020404030301010803" pitchFamily="18" charset="0"/>
              </a:rPr>
              <a:t>toujours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refusé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l’aide</a:t>
            </a:r>
            <a:r>
              <a:rPr lang="en-CA" sz="2400" dirty="0">
                <a:latin typeface="Garamond" panose="02020404030301010803" pitchFamily="18" charset="0"/>
              </a:rPr>
              <a:t> à domicile. Il a </a:t>
            </a:r>
            <a:r>
              <a:rPr lang="en-CA" sz="2400" dirty="0" err="1">
                <a:latin typeface="Garamond" panose="02020404030301010803" pitchFamily="18" charset="0"/>
              </a:rPr>
              <a:t>débuté</a:t>
            </a:r>
            <a:r>
              <a:rPr lang="en-CA" sz="2400" dirty="0">
                <a:latin typeface="Garamond" panose="02020404030301010803" pitchFamily="18" charset="0"/>
              </a:rPr>
              <a:t> un </a:t>
            </a:r>
            <a:r>
              <a:rPr lang="en-CA" sz="2400" b="1" dirty="0" err="1">
                <a:latin typeface="Garamond" panose="02020404030301010803" pitchFamily="18" charset="0"/>
              </a:rPr>
              <a:t>antidépressant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il</a:t>
            </a:r>
            <a:r>
              <a:rPr lang="en-CA" sz="2400" dirty="0">
                <a:latin typeface="Garamond" panose="02020404030301010803" pitchFamily="18" charset="0"/>
              </a:rPr>
              <a:t> y a 6 </a:t>
            </a:r>
            <a:r>
              <a:rPr lang="en-CA" sz="2400" dirty="0" err="1">
                <a:latin typeface="Garamond" panose="02020404030301010803" pitchFamily="18" charset="0"/>
              </a:rPr>
              <a:t>mois</a:t>
            </a:r>
            <a:r>
              <a:rPr lang="en-CA" sz="2400" dirty="0">
                <a:latin typeface="Garamond" panose="02020404030301010803" pitchFamily="18" charset="0"/>
              </a:rPr>
              <a:t>, pas </a:t>
            </a:r>
            <a:r>
              <a:rPr lang="en-CA" sz="2400" dirty="0" err="1">
                <a:latin typeface="Garamond" panose="02020404030301010803" pitchFamily="18" charset="0"/>
              </a:rPr>
              <a:t>represcrit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depuis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qu’il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est</a:t>
            </a:r>
            <a:r>
              <a:rPr lang="en-CA" sz="2400" dirty="0">
                <a:latin typeface="Garamond" panose="02020404030301010803" pitchFamily="18" charset="0"/>
              </a:rPr>
              <a:t> en </a:t>
            </a:r>
            <a:r>
              <a:rPr lang="en-CA" sz="2400" dirty="0" err="1">
                <a:latin typeface="Garamond" panose="02020404030301010803" pitchFamily="18" charset="0"/>
              </a:rPr>
              <a:t>résidence</a:t>
            </a:r>
            <a:r>
              <a:rPr lang="en-CA" sz="24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589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1713534"/>
            <a:ext cx="10515600" cy="4966349"/>
          </a:xfrm>
        </p:spPr>
        <p:txBody>
          <a:bodyPr>
            <a:normAutofit/>
          </a:bodyPr>
          <a:lstStyle/>
          <a:p>
            <a:r>
              <a:rPr lang="en-CA" sz="2400" dirty="0" err="1">
                <a:latin typeface="Garamond" panose="02020404030301010803" pitchFamily="18" charset="0"/>
              </a:rPr>
              <a:t>L’équipe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traitante</a:t>
            </a:r>
            <a:r>
              <a:rPr lang="en-CA" sz="2400" dirty="0">
                <a:latin typeface="Garamond" panose="02020404030301010803" pitchFamily="18" charset="0"/>
              </a:rPr>
              <a:t> et la </a:t>
            </a:r>
            <a:r>
              <a:rPr lang="en-CA" sz="2400" dirty="0" err="1">
                <a:latin typeface="Garamond" panose="02020404030301010803" pitchFamily="18" charset="0"/>
              </a:rPr>
              <a:t>fille</a:t>
            </a:r>
            <a:r>
              <a:rPr lang="en-CA" sz="2400" dirty="0">
                <a:latin typeface="Garamond" panose="02020404030301010803" pitchFamily="18" charset="0"/>
              </a:rPr>
              <a:t> de </a:t>
            </a:r>
            <a:r>
              <a:rPr lang="en-CA" sz="2400" dirty="0" err="1">
                <a:latin typeface="Garamond" panose="02020404030301010803" pitchFamily="18" charset="0"/>
              </a:rPr>
              <a:t>Mr</a:t>
            </a:r>
            <a:r>
              <a:rPr lang="en-CA" sz="2400" dirty="0">
                <a:latin typeface="Garamond" panose="02020404030301010803" pitchFamily="18" charset="0"/>
              </a:rPr>
              <a:t> B </a:t>
            </a:r>
            <a:r>
              <a:rPr lang="en-CA" sz="2400" dirty="0" err="1">
                <a:latin typeface="Garamond" panose="02020404030301010803" pitchFamily="18" charset="0"/>
              </a:rPr>
              <a:t>sont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d’accord</a:t>
            </a:r>
            <a:r>
              <a:rPr lang="en-CA" sz="2400" dirty="0">
                <a:latin typeface="Garamond" panose="02020404030301010803" pitchFamily="18" charset="0"/>
              </a:rPr>
              <a:t> que le patient </a:t>
            </a:r>
            <a:r>
              <a:rPr lang="en-CA" sz="2400" dirty="0" err="1">
                <a:latin typeface="Garamond" panose="02020404030301010803" pitchFamily="18" charset="0"/>
              </a:rPr>
              <a:t>serait</a:t>
            </a:r>
            <a:r>
              <a:rPr lang="en-CA" sz="2400" dirty="0">
                <a:latin typeface="Garamond" panose="02020404030301010803" pitchFamily="18" charset="0"/>
              </a:rPr>
              <a:t> en train </a:t>
            </a:r>
            <a:r>
              <a:rPr lang="en-CA" sz="2400" dirty="0" err="1">
                <a:latin typeface="Garamond" panose="02020404030301010803" pitchFamily="18" charset="0"/>
              </a:rPr>
              <a:t>d’expérimenter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une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dépression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dans</a:t>
            </a:r>
            <a:r>
              <a:rPr lang="en-CA" sz="2400" dirty="0">
                <a:latin typeface="Garamond" panose="02020404030301010803" pitchFamily="18" charset="0"/>
              </a:rPr>
              <a:t> un </a:t>
            </a:r>
            <a:r>
              <a:rPr lang="en-CA" sz="2400" dirty="0" err="1">
                <a:latin typeface="Garamond" panose="02020404030301010803" pitchFamily="18" charset="0"/>
              </a:rPr>
              <a:t>contexte</a:t>
            </a:r>
            <a:r>
              <a:rPr lang="en-CA" sz="2400" dirty="0">
                <a:latin typeface="Garamond" panose="02020404030301010803" pitchFamily="18" charset="0"/>
              </a:rPr>
              <a:t> de </a:t>
            </a:r>
            <a:r>
              <a:rPr lang="en-CA" sz="2400" b="1" dirty="0" err="1">
                <a:latin typeface="Garamond" panose="02020404030301010803" pitchFamily="18" charset="0"/>
              </a:rPr>
              <a:t>deuil</a:t>
            </a:r>
            <a:r>
              <a:rPr lang="en-CA" sz="2400" dirty="0">
                <a:latin typeface="Garamond" panose="02020404030301010803" pitchFamily="18" charset="0"/>
              </a:rPr>
              <a:t>, de </a:t>
            </a:r>
            <a:r>
              <a:rPr lang="en-CA" sz="2400" dirty="0" err="1">
                <a:latin typeface="Garamond" panose="02020404030301010803" pitchFamily="18" charset="0"/>
              </a:rPr>
              <a:t>sa</a:t>
            </a:r>
            <a:r>
              <a:rPr lang="en-CA" sz="2400" dirty="0">
                <a:latin typeface="Garamond" panose="02020404030301010803" pitchFamily="18" charset="0"/>
              </a:rPr>
              <a:t> femme de 60a, et </a:t>
            </a:r>
            <a:r>
              <a:rPr lang="en-CA" sz="2400" b="1" dirty="0" err="1">
                <a:latin typeface="Garamond" panose="02020404030301010803" pitchFamily="18" charset="0"/>
              </a:rPr>
              <a:t>changement</a:t>
            </a:r>
            <a:r>
              <a:rPr lang="en-CA" sz="2400" b="1" dirty="0">
                <a:latin typeface="Garamond" panose="02020404030301010803" pitchFamily="18" charset="0"/>
              </a:rPr>
              <a:t> de </a:t>
            </a:r>
            <a:r>
              <a:rPr lang="en-CA" sz="2400" b="1" dirty="0" err="1">
                <a:latin typeface="Garamond" panose="02020404030301010803" pitchFamily="18" charset="0"/>
              </a:rPr>
              <a:t>résidence</a:t>
            </a:r>
            <a:r>
              <a:rPr lang="en-CA" sz="2400" b="1" dirty="0">
                <a:latin typeface="Garamond" panose="02020404030301010803" pitchFamily="18" charset="0"/>
              </a:rPr>
              <a:t> de longue date</a:t>
            </a:r>
            <a:r>
              <a:rPr lang="en-CA" sz="2400" dirty="0">
                <a:latin typeface="Garamond" panose="02020404030301010803" pitchFamily="18" charset="0"/>
              </a:rPr>
              <a:t>. Les </a:t>
            </a:r>
            <a:r>
              <a:rPr lang="en-CA" sz="2400" b="1" dirty="0" err="1">
                <a:latin typeface="Garamond" panose="02020404030301010803" pitchFamily="18" charset="0"/>
              </a:rPr>
              <a:t>glycémies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débalancées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n’aident</a:t>
            </a:r>
            <a:r>
              <a:rPr lang="en-CA" sz="2400" dirty="0">
                <a:latin typeface="Garamond" panose="02020404030301010803" pitchFamily="18" charset="0"/>
              </a:rPr>
              <a:t> pas pour </a:t>
            </a:r>
            <a:r>
              <a:rPr lang="en-CA" sz="2400" b="1" dirty="0" err="1">
                <a:latin typeface="Garamond" panose="02020404030301010803" pitchFamily="18" charset="0"/>
              </a:rPr>
              <a:t>l’irritabilité</a:t>
            </a:r>
            <a:endParaRPr lang="en-CA" sz="2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CA" sz="2400" b="1" dirty="0">
              <a:latin typeface="Garamond" panose="02020404030301010803" pitchFamily="18" charset="0"/>
            </a:endParaRPr>
          </a:p>
          <a:p>
            <a:r>
              <a:rPr lang="en-CA" sz="2400" dirty="0">
                <a:latin typeface="Garamond" panose="02020404030301010803" pitchFamily="18" charset="0"/>
              </a:rPr>
              <a:t>Ensemble </a:t>
            </a:r>
            <a:r>
              <a:rPr lang="en-CA" sz="2400" dirty="0" err="1">
                <a:latin typeface="Garamond" panose="02020404030301010803" pitchFamily="18" charset="0"/>
              </a:rPr>
              <a:t>ils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décident</a:t>
            </a:r>
            <a:r>
              <a:rPr lang="en-CA" sz="2400" dirty="0">
                <a:latin typeface="Garamond" panose="02020404030301010803" pitchFamily="18" charset="0"/>
              </a:rPr>
              <a:t> de </a:t>
            </a:r>
            <a:r>
              <a:rPr lang="en-CA" sz="2400" b="1" dirty="0" err="1">
                <a:latin typeface="Garamond" panose="02020404030301010803" pitchFamily="18" charset="0"/>
              </a:rPr>
              <a:t>jouer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ses</a:t>
            </a:r>
            <a:r>
              <a:rPr lang="en-CA" sz="2400" b="1" dirty="0">
                <a:latin typeface="Garamond" panose="02020404030301010803" pitchFamily="18" charset="0"/>
              </a:rPr>
              <a:t> CD </a:t>
            </a:r>
            <a:r>
              <a:rPr lang="en-CA" sz="2400" dirty="0">
                <a:latin typeface="Garamond" panose="02020404030301010803" pitchFamily="18" charset="0"/>
              </a:rPr>
              <a:t>de </a:t>
            </a:r>
            <a:r>
              <a:rPr lang="en-CA" sz="2400" b="1" dirty="0">
                <a:latin typeface="Garamond" panose="02020404030301010803" pitchFamily="18" charset="0"/>
              </a:rPr>
              <a:t>Bach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chaque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matin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avant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et </a:t>
            </a:r>
            <a:r>
              <a:rPr lang="en-CA" sz="2400" b="1" dirty="0">
                <a:latin typeface="Garamond" panose="02020404030301010803" pitchFamily="18" charset="0"/>
              </a:rPr>
              <a:t>pendant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ses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bains</a:t>
            </a:r>
            <a:r>
              <a:rPr lang="en-CA" sz="2400" dirty="0">
                <a:latin typeface="Garamond" panose="02020404030301010803" pitchFamily="18" charset="0"/>
              </a:rPr>
              <a:t>, </a:t>
            </a:r>
            <a:r>
              <a:rPr lang="en-CA" sz="2400" dirty="0" err="1">
                <a:latin typeface="Garamond" panose="02020404030301010803" pitchFamily="18" charset="0"/>
              </a:rPr>
              <a:t>ce</a:t>
            </a:r>
            <a:r>
              <a:rPr lang="en-CA" sz="2400" dirty="0">
                <a:latin typeface="Garamond" panose="02020404030301010803" pitchFamily="18" charset="0"/>
              </a:rPr>
              <a:t> qui </a:t>
            </a:r>
            <a:r>
              <a:rPr lang="en-CA" sz="2400" b="1" dirty="0" err="1">
                <a:latin typeface="Garamond" panose="02020404030301010803" pitchFamily="18" charset="0"/>
              </a:rPr>
              <a:t>calme</a:t>
            </a:r>
            <a:r>
              <a:rPr lang="en-CA" sz="2400" b="1" dirty="0">
                <a:latin typeface="Garamond" panose="02020404030301010803" pitchFamily="18" charset="0"/>
              </a:rPr>
              <a:t> son agitation</a:t>
            </a:r>
            <a:r>
              <a:rPr lang="en-CA" sz="2400" dirty="0">
                <a:latin typeface="Garamond" panose="02020404030301010803" pitchFamily="18" charset="0"/>
              </a:rPr>
              <a:t>. Pendant les </a:t>
            </a:r>
            <a:r>
              <a:rPr lang="en-CA" sz="2400" b="1" dirty="0" err="1">
                <a:latin typeface="Garamond" panose="02020404030301010803" pitchFamily="18" charset="0"/>
              </a:rPr>
              <a:t>repas</a:t>
            </a:r>
            <a:r>
              <a:rPr lang="en-CA" sz="2400" dirty="0">
                <a:latin typeface="Garamond" panose="02020404030301010803" pitchFamily="18" charset="0"/>
              </a:rPr>
              <a:t> on le fait </a:t>
            </a:r>
            <a:r>
              <a:rPr lang="en-CA" sz="2400" dirty="0" err="1">
                <a:latin typeface="Garamond" panose="02020404030301010803" pitchFamily="18" charset="0"/>
              </a:rPr>
              <a:t>s’asseoir</a:t>
            </a:r>
            <a:r>
              <a:rPr lang="en-CA" sz="2400" dirty="0">
                <a:latin typeface="Garamond" panose="02020404030301010803" pitchFamily="18" charset="0"/>
              </a:rPr>
              <a:t> avec </a:t>
            </a:r>
            <a:r>
              <a:rPr lang="en-CA" sz="2400" b="1" dirty="0" err="1">
                <a:latin typeface="Garamond" panose="02020404030301010803" pitchFamily="18" charset="0"/>
              </a:rPr>
              <a:t>trois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autres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autour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d’une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>
                <a:latin typeface="Garamond" panose="02020404030301010803" pitchFamily="18" charset="0"/>
              </a:rPr>
              <a:t>petite table</a:t>
            </a:r>
            <a:r>
              <a:rPr lang="en-CA" sz="2400" dirty="0">
                <a:latin typeface="Garamond" panose="02020404030301010803" pitchFamily="18" charset="0"/>
              </a:rPr>
              <a:t>. Le </a:t>
            </a:r>
            <a:r>
              <a:rPr lang="en-CA" sz="2400" dirty="0" err="1">
                <a:latin typeface="Garamond" panose="02020404030301010803" pitchFamily="18" charset="0"/>
              </a:rPr>
              <a:t>coordinateur</a:t>
            </a:r>
            <a:r>
              <a:rPr lang="en-CA" sz="2400" dirty="0">
                <a:latin typeface="Garamond" panose="02020404030301010803" pitchFamily="18" charset="0"/>
              </a:rPr>
              <a:t> des </a:t>
            </a:r>
            <a:r>
              <a:rPr lang="en-CA" sz="2400" dirty="0" err="1">
                <a:latin typeface="Garamond" panose="02020404030301010803" pitchFamily="18" charset="0"/>
              </a:rPr>
              <a:t>activités</a:t>
            </a:r>
            <a:r>
              <a:rPr lang="en-CA" sz="2400" dirty="0">
                <a:latin typeface="Garamond" panose="02020404030301010803" pitchFamily="18" charset="0"/>
              </a:rPr>
              <a:t> encourage </a:t>
            </a:r>
            <a:r>
              <a:rPr lang="en-CA" sz="2400" dirty="0" err="1">
                <a:latin typeface="Garamond" panose="02020404030301010803" pitchFamily="18" charset="0"/>
              </a:rPr>
              <a:t>Mr</a:t>
            </a:r>
            <a:r>
              <a:rPr lang="en-CA" sz="2400" dirty="0">
                <a:latin typeface="Garamond" panose="02020404030301010803" pitchFamily="18" charset="0"/>
              </a:rPr>
              <a:t> B à se </a:t>
            </a:r>
            <a:r>
              <a:rPr lang="en-CA" sz="2400" dirty="0" err="1">
                <a:latin typeface="Garamond" panose="02020404030301010803" pitchFamily="18" charset="0"/>
              </a:rPr>
              <a:t>joindre</a:t>
            </a:r>
            <a:r>
              <a:rPr lang="en-CA" sz="2400" dirty="0">
                <a:latin typeface="Garamond" panose="02020404030301010803" pitchFamily="18" charset="0"/>
              </a:rPr>
              <a:t> au </a:t>
            </a:r>
            <a:r>
              <a:rPr lang="en-CA" sz="2400" b="1" dirty="0" err="1">
                <a:latin typeface="Garamond" panose="02020404030301010803" pitchFamily="18" charset="0"/>
              </a:rPr>
              <a:t>groupe</a:t>
            </a:r>
            <a:r>
              <a:rPr lang="en-CA" sz="2400" b="1" dirty="0">
                <a:latin typeface="Garamond" panose="02020404030301010803" pitchFamily="18" charset="0"/>
              </a:rPr>
              <a:t> de </a:t>
            </a:r>
            <a:r>
              <a:rPr lang="en-CA" sz="2400" b="1" dirty="0" err="1">
                <a:latin typeface="Garamond" panose="02020404030301010803" pitchFamily="18" charset="0"/>
              </a:rPr>
              <a:t>jardinage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de la </a:t>
            </a:r>
            <a:r>
              <a:rPr lang="en-CA" sz="2400" dirty="0" err="1">
                <a:latin typeface="Garamond" panose="02020404030301010803" pitchFamily="18" charset="0"/>
              </a:rPr>
              <a:t>résidence</a:t>
            </a:r>
            <a:r>
              <a:rPr lang="en-CA" sz="2400" dirty="0">
                <a:latin typeface="Garamond" panose="02020404030301010803" pitchFamily="18" charset="0"/>
              </a:rPr>
              <a:t>, </a:t>
            </a:r>
            <a:r>
              <a:rPr lang="en-CA" sz="2400" dirty="0" err="1">
                <a:latin typeface="Garamond" panose="02020404030301010803" pitchFamily="18" charset="0"/>
              </a:rPr>
              <a:t>sa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fille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va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lui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rendre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visite</a:t>
            </a:r>
            <a:r>
              <a:rPr lang="en-CA" sz="2400" b="1" dirty="0">
                <a:latin typeface="Garamond" panose="02020404030301010803" pitchFamily="18" charset="0"/>
              </a:rPr>
              <a:t> plus </a:t>
            </a:r>
            <a:r>
              <a:rPr lang="en-CA" sz="2400" b="1" dirty="0" err="1">
                <a:latin typeface="Garamond" panose="02020404030301010803" pitchFamily="18" charset="0"/>
              </a:rPr>
              <a:t>souvent</a:t>
            </a:r>
            <a:r>
              <a:rPr lang="en-CA" sz="2400" dirty="0">
                <a:latin typeface="Garamond" panose="02020404030301010803" pitchFamily="18" charset="0"/>
              </a:rPr>
              <a:t>. Le MD de </a:t>
            </a:r>
            <a:r>
              <a:rPr lang="en-CA" sz="2400" dirty="0" err="1">
                <a:latin typeface="Garamond" panose="02020404030301010803" pitchFamily="18" charset="0"/>
              </a:rPr>
              <a:t>famille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va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suivre</a:t>
            </a:r>
            <a:r>
              <a:rPr lang="en-CA" sz="2400" dirty="0">
                <a:latin typeface="Garamond" panose="02020404030301010803" pitchFamily="18" charset="0"/>
              </a:rPr>
              <a:t> la situation et </a:t>
            </a:r>
            <a:r>
              <a:rPr lang="en-CA" sz="2400" b="1" dirty="0" err="1" smtClean="0">
                <a:latin typeface="Garamond" panose="02020404030301010803" pitchFamily="18" charset="0"/>
              </a:rPr>
              <a:t>ré</a:t>
            </a:r>
            <a:r>
              <a:rPr lang="en-CA" sz="2400" b="1" dirty="0" smtClean="0">
                <a:latin typeface="Garamond" panose="02020404030301010803" pitchFamily="18" charset="0"/>
              </a:rPr>
              <a:t>-      </a:t>
            </a:r>
            <a:r>
              <a:rPr lang="en-CA" sz="2400" dirty="0" smtClean="0">
                <a:latin typeface="Garamond" panose="02020404030301010803" pitchFamily="18" charset="0"/>
              </a:rPr>
              <a:t>            </a:t>
            </a:r>
          </a:p>
          <a:p>
            <a:pPr marL="0" indent="0">
              <a:buNone/>
            </a:pPr>
            <a:r>
              <a:rPr lang="en-CA" sz="2400" dirty="0" smtClean="0">
                <a:latin typeface="Garamond" panose="02020404030301010803" pitchFamily="18" charset="0"/>
              </a:rPr>
              <a:t>   le </a:t>
            </a:r>
            <a:r>
              <a:rPr lang="en-CA" sz="2400" dirty="0" err="1" smtClean="0">
                <a:latin typeface="Garamond" panose="02020404030301010803" pitchFamily="18" charset="0"/>
              </a:rPr>
              <a:t>besoin</a:t>
            </a:r>
            <a:r>
              <a:rPr lang="en-CA" sz="2400" dirty="0" smtClean="0">
                <a:latin typeface="Garamond" panose="02020404030301010803" pitchFamily="18" charset="0"/>
              </a:rPr>
              <a:t> de </a:t>
            </a:r>
            <a:r>
              <a:rPr lang="en-CA" sz="2400" dirty="0" err="1" smtClean="0">
                <a:latin typeface="Garamond" panose="02020404030301010803" pitchFamily="18" charset="0"/>
              </a:rPr>
              <a:t>réintroduire</a:t>
            </a:r>
            <a:r>
              <a:rPr lang="en-CA" sz="2400" dirty="0" smtClean="0">
                <a:latin typeface="Garamond" panose="02020404030301010803" pitchFamily="18" charset="0"/>
              </a:rPr>
              <a:t> des </a:t>
            </a:r>
            <a:r>
              <a:rPr lang="en-CA" sz="2400" dirty="0" err="1" smtClean="0">
                <a:latin typeface="Garamond" panose="02020404030301010803" pitchFamily="18" charset="0"/>
              </a:rPr>
              <a:t>antidépressants</a:t>
            </a:r>
            <a:r>
              <a:rPr lang="en-CA" sz="2400" dirty="0" smtClean="0">
                <a:latin typeface="Garamond" panose="02020404030301010803" pitchFamily="18" charset="0"/>
              </a:rPr>
              <a:t> </a:t>
            </a:r>
            <a:r>
              <a:rPr lang="en-CA" sz="2400" dirty="0" err="1" smtClean="0">
                <a:latin typeface="Garamond" panose="02020404030301010803" pitchFamily="18" charset="0"/>
              </a:rPr>
              <a:t>dans</a:t>
            </a:r>
            <a:r>
              <a:rPr lang="en-CA" sz="2400" dirty="0" smtClean="0">
                <a:latin typeface="Garamond" panose="02020404030301010803" pitchFamily="18" charset="0"/>
              </a:rPr>
              <a:t> </a:t>
            </a:r>
            <a:r>
              <a:rPr lang="en-CA" sz="2400" b="1" dirty="0" smtClean="0">
                <a:latin typeface="Garamond" panose="02020404030301010803" pitchFamily="18" charset="0"/>
              </a:rPr>
              <a:t>3-4 </a:t>
            </a:r>
            <a:r>
              <a:rPr lang="en-CA" sz="2400" b="1" dirty="0" err="1" smtClean="0">
                <a:latin typeface="Garamond" panose="02020404030301010803" pitchFamily="18" charset="0"/>
              </a:rPr>
              <a:t>semaines</a:t>
            </a:r>
            <a:r>
              <a:rPr lang="en-CA" sz="2400" b="1" dirty="0" smtClean="0">
                <a:latin typeface="Garamond" panose="02020404030301010803" pitchFamily="18" charset="0"/>
              </a:rPr>
              <a:t> </a:t>
            </a:r>
            <a:r>
              <a:rPr lang="en-CA" sz="2400" dirty="0" smtClean="0">
                <a:latin typeface="Garamond" panose="02020404030301010803" pitchFamily="18" charset="0"/>
              </a:rPr>
              <a:t>à la </a:t>
            </a:r>
            <a:r>
              <a:rPr lang="en-CA" sz="2400" dirty="0" err="1" smtClean="0">
                <a:latin typeface="Garamond" panose="02020404030301010803" pitchFamily="18" charset="0"/>
              </a:rPr>
              <a:t>prochaine</a:t>
            </a:r>
            <a:r>
              <a:rPr lang="en-CA" sz="2400" dirty="0" smtClean="0">
                <a:latin typeface="Garamond" panose="02020404030301010803" pitchFamily="18" charset="0"/>
              </a:rPr>
              <a:t> </a:t>
            </a:r>
            <a:r>
              <a:rPr lang="en-CA" sz="2400" dirty="0" err="1" smtClean="0">
                <a:latin typeface="Garamond" panose="02020404030301010803" pitchFamily="18" charset="0"/>
              </a:rPr>
              <a:t>visite</a:t>
            </a:r>
            <a:r>
              <a:rPr lang="en-CA" sz="2400" dirty="0" smtClean="0">
                <a:latin typeface="Garamond" panose="02020404030301010803" pitchFamily="18" charset="0"/>
              </a:rPr>
              <a:t>.</a:t>
            </a:r>
            <a:endParaRPr lang="en-CA" sz="2400" dirty="0">
              <a:latin typeface="Garamond" panose="020204040303010108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7A3C827-8BAE-456A-9D99-7B0904729D5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3068782" cy="510639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2800" b="1" dirty="0" err="1">
                <a:latin typeface="Garamond" panose="02020404030301010803" pitchFamily="18" charset="0"/>
              </a:rPr>
              <a:t>Histoire</a:t>
            </a:r>
            <a:r>
              <a:rPr lang="en-CA" sz="2800" b="1" dirty="0">
                <a:latin typeface="Garamond" panose="02020404030301010803" pitchFamily="18" charset="0"/>
              </a:rPr>
              <a:t> de </a:t>
            </a:r>
            <a:r>
              <a:rPr lang="en-CA" sz="2800" b="1" dirty="0" err="1">
                <a:latin typeface="Garamond" panose="02020404030301010803" pitchFamily="18" charset="0"/>
              </a:rPr>
              <a:t>cas</a:t>
            </a:r>
            <a:r>
              <a:rPr lang="en-CA" sz="2800" b="1" dirty="0">
                <a:latin typeface="Garamond" panose="02020404030301010803" pitchFamily="18" charset="0"/>
              </a:rPr>
              <a:t>-Suite</a:t>
            </a:r>
          </a:p>
        </p:txBody>
      </p:sp>
      <p:sp>
        <p:nvSpPr>
          <p:cNvPr id="4" name="Rectangle : coins arrondis 8">
            <a:extLst>
              <a:ext uri="{FF2B5EF4-FFF2-40B4-BE49-F238E27FC236}">
                <a16:creationId xmlns="" xmlns:a16="http://schemas.microsoft.com/office/drawing/2014/main" id="{ADA836F7-2C5F-43B9-A756-2232890078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99479" y="4932609"/>
            <a:ext cx="1557399" cy="4789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800" b="1" dirty="0">
                <a:solidFill>
                  <a:srgbClr val="00B050"/>
                </a:solidFill>
                <a:latin typeface="Garamond" panose="02020404030301010803" pitchFamily="18" charset="0"/>
              </a:rPr>
              <a:t>Évaluer</a:t>
            </a:r>
          </a:p>
        </p:txBody>
      </p:sp>
    </p:spTree>
    <p:extLst>
      <p:ext uri="{BB962C8B-B14F-4D97-AF65-F5344CB8AC3E}">
        <p14:creationId xmlns:p14="http://schemas.microsoft.com/office/powerpoint/2010/main" val="520465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918952" cy="537399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CA" sz="2800" b="1" dirty="0" smtClean="0">
                <a:latin typeface="Garamond" panose="02020404030301010803" pitchFamily="18" charset="0"/>
              </a:rPr>
              <a:t>Conclusion</a:t>
            </a:r>
            <a:endParaRPr lang="en-CA" sz="28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8972"/>
            <a:ext cx="10515600" cy="4727991"/>
          </a:xfrm>
        </p:spPr>
        <p:txBody>
          <a:bodyPr>
            <a:normAutofit fontScale="92500" lnSpcReduction="20000"/>
          </a:bodyPr>
          <a:lstStyle/>
          <a:p>
            <a:r>
              <a:rPr lang="en-CA" sz="2400" dirty="0">
                <a:latin typeface="Garamond" panose="02020404030301010803" pitchFamily="18" charset="0"/>
              </a:rPr>
              <a:t>Les </a:t>
            </a:r>
            <a:r>
              <a:rPr lang="en-CA" sz="2400" b="1" dirty="0">
                <a:latin typeface="Garamond" panose="02020404030301010803" pitchFamily="18" charset="0"/>
              </a:rPr>
              <a:t>MNP </a:t>
            </a:r>
            <a:r>
              <a:rPr lang="en-CA" sz="2400" b="1" dirty="0" err="1">
                <a:latin typeface="Garamond" panose="02020404030301010803" pitchFamily="18" charset="0"/>
              </a:rPr>
              <a:t>diminuent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de </a:t>
            </a:r>
            <a:r>
              <a:rPr lang="en-CA" sz="2400" dirty="0" err="1">
                <a:latin typeface="Garamond" panose="02020404030301010803" pitchFamily="18" charset="0"/>
              </a:rPr>
              <a:t>manière</a:t>
            </a:r>
            <a:r>
              <a:rPr lang="en-CA" sz="2400" dirty="0">
                <a:latin typeface="Garamond" panose="02020404030301010803" pitchFamily="18" charset="0"/>
              </a:rPr>
              <a:t> significative la </a:t>
            </a:r>
            <a:r>
              <a:rPr lang="en-CA" sz="2400" dirty="0" err="1">
                <a:latin typeface="Garamond" panose="02020404030301010803" pitchFamily="18" charset="0"/>
              </a:rPr>
              <a:t>fréquence</a:t>
            </a:r>
            <a:r>
              <a:rPr lang="en-CA" sz="2400" dirty="0">
                <a:latin typeface="Garamond" panose="02020404030301010803" pitchFamily="18" charset="0"/>
              </a:rPr>
              <a:t> et </a:t>
            </a:r>
            <a:r>
              <a:rPr lang="en-CA" sz="2400" dirty="0" err="1">
                <a:latin typeface="Garamond" panose="02020404030301010803" pitchFamily="18" charset="0"/>
              </a:rPr>
              <a:t>sévérité</a:t>
            </a:r>
            <a:r>
              <a:rPr lang="en-CA" sz="2400" dirty="0">
                <a:latin typeface="Garamond" panose="02020404030301010803" pitchFamily="18" charset="0"/>
              </a:rPr>
              <a:t> des </a:t>
            </a:r>
            <a:r>
              <a:rPr lang="en-CA" sz="2400" b="1" dirty="0">
                <a:latin typeface="Garamond" panose="02020404030301010803" pitchFamily="18" charset="0"/>
              </a:rPr>
              <a:t>SCPD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ainsi</a:t>
            </a:r>
            <a:r>
              <a:rPr lang="en-CA" sz="2400" dirty="0">
                <a:latin typeface="Garamond" panose="02020404030301010803" pitchFamily="18" charset="0"/>
              </a:rPr>
              <a:t> que le stress des </a:t>
            </a:r>
            <a:r>
              <a:rPr lang="en-CA" sz="2400" dirty="0" err="1">
                <a:latin typeface="Garamond" panose="02020404030301010803" pitchFamily="18" charset="0"/>
              </a:rPr>
              <a:t>aidants</a:t>
            </a:r>
            <a:r>
              <a:rPr lang="en-CA" sz="2400" dirty="0">
                <a:latin typeface="Garamond" panose="02020404030301010803" pitchFamily="18" charset="0"/>
              </a:rPr>
              <a:t>, tout en </a:t>
            </a:r>
            <a:r>
              <a:rPr lang="en-CA" sz="2400" b="1" dirty="0" err="1">
                <a:latin typeface="Garamond" panose="02020404030301010803" pitchFamily="18" charset="0"/>
              </a:rPr>
              <a:t>augmentant</a:t>
            </a:r>
            <a:r>
              <a:rPr lang="en-CA" sz="2400" b="1" dirty="0">
                <a:latin typeface="Garamond" panose="02020404030301010803" pitchFamily="18" charset="0"/>
              </a:rPr>
              <a:t> la </a:t>
            </a:r>
            <a:r>
              <a:rPr lang="en-CA" sz="2400" b="1" dirty="0" err="1">
                <a:latin typeface="Garamond" panose="02020404030301010803" pitchFamily="18" charset="0"/>
              </a:rPr>
              <a:t>qualité</a:t>
            </a:r>
            <a:r>
              <a:rPr lang="en-CA" sz="2400" b="1" dirty="0">
                <a:latin typeface="Garamond" panose="02020404030301010803" pitchFamily="18" charset="0"/>
              </a:rPr>
              <a:t> de vie </a:t>
            </a:r>
            <a:r>
              <a:rPr lang="en-CA" sz="2400" dirty="0">
                <a:latin typeface="Garamond" panose="02020404030301010803" pitchFamily="18" charset="0"/>
              </a:rPr>
              <a:t>et </a:t>
            </a:r>
            <a:r>
              <a:rPr lang="en-CA" sz="2400" dirty="0" err="1">
                <a:latin typeface="Garamond" panose="02020404030301010803" pitchFamily="18" charset="0"/>
              </a:rPr>
              <a:t>ce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surtout</a:t>
            </a:r>
            <a:r>
              <a:rPr lang="en-CA" sz="2400" dirty="0">
                <a:latin typeface="Garamond" panose="02020404030301010803" pitchFamily="18" charset="0"/>
              </a:rPr>
              <a:t> en milieu familial.</a:t>
            </a:r>
          </a:p>
          <a:p>
            <a:endParaRPr lang="en-CA" sz="2400" dirty="0">
              <a:latin typeface="Garamond" panose="02020404030301010803" pitchFamily="18" charset="0"/>
            </a:endParaRPr>
          </a:p>
          <a:p>
            <a:r>
              <a:rPr lang="en-CA" sz="2400" dirty="0">
                <a:latin typeface="Garamond" panose="02020404030301010803" pitchFamily="18" charset="0"/>
              </a:rPr>
              <a:t>La </a:t>
            </a:r>
            <a:r>
              <a:rPr lang="en-CA" sz="2400" b="1" dirty="0" err="1">
                <a:latin typeface="Garamond" panose="02020404030301010803" pitchFamily="18" charset="0"/>
              </a:rPr>
              <a:t>musicothérapie</a:t>
            </a:r>
            <a:r>
              <a:rPr lang="en-CA" sz="2400" dirty="0">
                <a:latin typeface="Garamond" panose="02020404030301010803" pitchFamily="18" charset="0"/>
              </a:rPr>
              <a:t> et la </a:t>
            </a:r>
            <a:r>
              <a:rPr lang="en-CA" sz="2400" b="1" dirty="0" err="1">
                <a:latin typeface="Garamond" panose="02020404030301010803" pitchFamily="18" charset="0"/>
              </a:rPr>
              <a:t>thérapie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comportementale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impliquant</a:t>
            </a:r>
            <a:r>
              <a:rPr lang="en-CA" sz="2400" dirty="0">
                <a:latin typeface="Garamond" panose="02020404030301010803" pitchFamily="18" charset="0"/>
              </a:rPr>
              <a:t> patients et </a:t>
            </a:r>
            <a:r>
              <a:rPr lang="en-CA" sz="2400" dirty="0" err="1">
                <a:latin typeface="Garamond" panose="02020404030301010803" pitchFamily="18" charset="0"/>
              </a:rPr>
              <a:t>soignants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ont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démontré</a:t>
            </a:r>
            <a:r>
              <a:rPr lang="en-CA" sz="2400" dirty="0">
                <a:latin typeface="Garamond" panose="02020404030301010803" pitchFamily="18" charset="0"/>
              </a:rPr>
              <a:t> le plus </a:t>
            </a:r>
            <a:r>
              <a:rPr lang="en-CA" sz="2400" b="1" dirty="0">
                <a:latin typeface="Garamond" panose="02020404030301010803" pitchFamily="18" charset="0"/>
              </a:rPr>
              <a:t>haut </a:t>
            </a:r>
            <a:r>
              <a:rPr lang="en-CA" sz="2400" b="1" dirty="0" err="1">
                <a:latin typeface="Garamond" panose="02020404030301010803" pitchFamily="18" charset="0"/>
              </a:rPr>
              <a:t>degré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d’évidence</a:t>
            </a:r>
            <a:r>
              <a:rPr lang="en-CA" sz="2400" dirty="0">
                <a:latin typeface="Garamond" panose="02020404030301010803" pitchFamily="18" charset="0"/>
              </a:rPr>
              <a:t>.</a:t>
            </a:r>
          </a:p>
          <a:p>
            <a:endParaRPr lang="en-CA" sz="2400" dirty="0">
              <a:latin typeface="Garamond" panose="02020404030301010803" pitchFamily="18" charset="0"/>
            </a:endParaRPr>
          </a:p>
          <a:p>
            <a:r>
              <a:rPr lang="en-CA" sz="2400" dirty="0" err="1">
                <a:latin typeface="Garamond" panose="02020404030301010803" pitchFamily="18" charset="0"/>
              </a:rPr>
              <a:t>Nécessité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>
                <a:latin typeface="Garamond" panose="02020404030301010803" pitchFamily="18" charset="0"/>
              </a:rPr>
              <a:t>programmes de formation </a:t>
            </a:r>
            <a:r>
              <a:rPr lang="en-CA" sz="2400" dirty="0">
                <a:latin typeface="Garamond" panose="02020404030301010803" pitchFamily="18" charset="0"/>
              </a:rPr>
              <a:t>continue et support pour </a:t>
            </a:r>
            <a:r>
              <a:rPr lang="en-CA" sz="2400" b="1" dirty="0" err="1">
                <a:latin typeface="Garamond" panose="02020404030301010803" pitchFamily="18" charset="0"/>
              </a:rPr>
              <a:t>aidants</a:t>
            </a:r>
            <a:r>
              <a:rPr lang="en-CA" sz="2400" b="1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en-CA" sz="2400" dirty="0">
              <a:latin typeface="Garamond" panose="02020404030301010803" pitchFamily="18" charset="0"/>
            </a:endParaRPr>
          </a:p>
          <a:p>
            <a:r>
              <a:rPr lang="en-CA" sz="2400" dirty="0">
                <a:latin typeface="Garamond" panose="02020404030301010803" pitchFamily="18" charset="0"/>
              </a:rPr>
              <a:t>La </a:t>
            </a:r>
            <a:r>
              <a:rPr lang="en-CA" sz="2400" dirty="0" err="1">
                <a:latin typeface="Garamond" panose="02020404030301010803" pitchFamily="18" charset="0"/>
              </a:rPr>
              <a:t>mise</a:t>
            </a:r>
            <a:r>
              <a:rPr lang="en-CA" sz="2400" dirty="0">
                <a:latin typeface="Garamond" panose="02020404030301010803" pitchFamily="18" charset="0"/>
              </a:rPr>
              <a:t> en place d’un </a:t>
            </a:r>
            <a:r>
              <a:rPr lang="en-CA" sz="2400" b="1" dirty="0">
                <a:latin typeface="Garamond" panose="02020404030301010803" pitchFamily="18" charset="0"/>
              </a:rPr>
              <a:t>plan </a:t>
            </a:r>
            <a:r>
              <a:rPr lang="en-CA" sz="2400" b="1" dirty="0" err="1">
                <a:latin typeface="Garamond" panose="02020404030301010803" pitchFamily="18" charset="0"/>
              </a:rPr>
              <a:t>d’intervention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personalisé</a:t>
            </a:r>
            <a:r>
              <a:rPr lang="en-CA" sz="2400" dirty="0">
                <a:latin typeface="Garamond" panose="02020404030301010803" pitchFamily="18" charset="0"/>
              </a:rPr>
              <a:t>, </a:t>
            </a:r>
            <a:r>
              <a:rPr lang="en-CA" sz="2400" dirty="0" err="1">
                <a:latin typeface="Garamond" panose="02020404030301010803" pitchFamily="18" charset="0"/>
              </a:rPr>
              <a:t>ciblant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b="1" dirty="0">
                <a:latin typeface="Garamond" panose="02020404030301010803" pitchFamily="18" charset="0"/>
              </a:rPr>
              <a:t>causes sous-</a:t>
            </a:r>
            <a:r>
              <a:rPr lang="en-CA" sz="2400" b="1" dirty="0" err="1">
                <a:latin typeface="Garamond" panose="02020404030301010803" pitchFamily="18" charset="0"/>
              </a:rPr>
              <a:t>jacente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avec but </a:t>
            </a:r>
            <a:r>
              <a:rPr lang="en-CA" sz="2400" b="1" dirty="0" err="1">
                <a:latin typeface="Garamond" panose="02020404030301010803" pitchFamily="18" charset="0"/>
              </a:rPr>
              <a:t>thérapeutique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avoué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et non </a:t>
            </a:r>
            <a:r>
              <a:rPr lang="en-CA" sz="2400" dirty="0" err="1">
                <a:latin typeface="Garamond" panose="02020404030301010803" pitchFamily="18" charset="0"/>
              </a:rPr>
              <a:t>seulement</a:t>
            </a:r>
            <a:r>
              <a:rPr lang="en-CA" sz="2400" dirty="0">
                <a:latin typeface="Garamond" panose="02020404030301010803" pitchFamily="18" charset="0"/>
              </a:rPr>
              <a:t>  </a:t>
            </a:r>
            <a:r>
              <a:rPr lang="en-CA" sz="2400" dirty="0" err="1">
                <a:latin typeface="Garamond" panose="02020404030301010803" pitchFamily="18" charset="0"/>
              </a:rPr>
              <a:t>comme</a:t>
            </a:r>
            <a:r>
              <a:rPr lang="en-CA" sz="2400" dirty="0">
                <a:latin typeface="Garamond" panose="02020404030301010803" pitchFamily="18" charset="0"/>
              </a:rPr>
              <a:t> “</a:t>
            </a:r>
            <a:r>
              <a:rPr lang="en-CA" sz="2400" dirty="0" err="1">
                <a:latin typeface="Garamond" panose="02020404030301010803" pitchFamily="18" charset="0"/>
              </a:rPr>
              <a:t>loisir</a:t>
            </a:r>
            <a:r>
              <a:rPr lang="en-CA" sz="2400" dirty="0">
                <a:latin typeface="Garamond" panose="02020404030301010803" pitchFamily="18" charset="0"/>
              </a:rPr>
              <a:t>” </a:t>
            </a:r>
            <a:r>
              <a:rPr lang="en-CA" sz="2400" dirty="0" err="1">
                <a:latin typeface="Garamond" panose="02020404030301010803" pitchFamily="18" charset="0"/>
              </a:rPr>
              <a:t>permet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une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meilleure</a:t>
            </a:r>
            <a:r>
              <a:rPr lang="en-CA" sz="2400" dirty="0">
                <a:latin typeface="Garamond" panose="02020404030301010803" pitchFamily="18" charset="0"/>
              </a:rPr>
              <a:t> prise en charge des SCPD.</a:t>
            </a:r>
          </a:p>
          <a:p>
            <a:endParaRPr lang="en-CA" sz="2400" dirty="0">
              <a:latin typeface="Garamond" panose="02020404030301010803" pitchFamily="18" charset="0"/>
            </a:endParaRPr>
          </a:p>
          <a:p>
            <a:r>
              <a:rPr lang="en-CA" sz="2400" dirty="0">
                <a:latin typeface="Garamond" panose="02020404030301010803" pitchFamily="18" charset="0"/>
              </a:rPr>
              <a:t>Un </a:t>
            </a:r>
            <a:r>
              <a:rPr lang="en-CA" sz="2400" b="1" dirty="0">
                <a:latin typeface="Garamond" panose="02020404030301010803" pitchFamily="18" charset="0"/>
              </a:rPr>
              <a:t>travail </a:t>
            </a:r>
            <a:r>
              <a:rPr lang="en-CA" sz="2400" b="1" dirty="0" err="1">
                <a:latin typeface="Garamond" panose="02020404030301010803" pitchFamily="18" charset="0"/>
              </a:rPr>
              <a:t>d’équipe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interprofessionnel</a:t>
            </a:r>
            <a:r>
              <a:rPr lang="en-CA" sz="2400" b="1" dirty="0">
                <a:latin typeface="Garamond" panose="02020404030301010803" pitchFamily="18" charset="0"/>
              </a:rPr>
              <a:t>, </a:t>
            </a:r>
            <a:r>
              <a:rPr lang="en-CA" sz="2400" b="1" dirty="0" err="1">
                <a:latin typeface="Garamond" panose="02020404030301010803" pitchFamily="18" charset="0"/>
              </a:rPr>
              <a:t>bien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b="1" dirty="0" err="1">
                <a:latin typeface="Garamond" panose="02020404030301010803" pitchFamily="18" charset="0"/>
              </a:rPr>
              <a:t>structuré</a:t>
            </a:r>
            <a:r>
              <a:rPr lang="en-CA" sz="2400" b="1" dirty="0">
                <a:latin typeface="Garamond" panose="02020404030301010803" pitchFamily="18" charset="0"/>
              </a:rPr>
              <a:t> </a:t>
            </a:r>
            <a:r>
              <a:rPr lang="en-CA" sz="2400" dirty="0">
                <a:latin typeface="Garamond" panose="02020404030301010803" pitchFamily="18" charset="0"/>
              </a:rPr>
              <a:t>en </a:t>
            </a:r>
            <a:r>
              <a:rPr lang="en-CA" sz="2400" dirty="0" err="1">
                <a:latin typeface="Garamond" panose="02020404030301010803" pitchFamily="18" charset="0"/>
              </a:rPr>
              <a:t>considérant</a:t>
            </a:r>
            <a:r>
              <a:rPr lang="en-CA" sz="2400" dirty="0">
                <a:latin typeface="Garamond" panose="02020404030301010803" pitchFamily="18" charset="0"/>
              </a:rPr>
              <a:t> les </a:t>
            </a:r>
            <a:r>
              <a:rPr lang="en-CA" sz="2400" dirty="0" err="1">
                <a:latin typeface="Garamond" panose="02020404030301010803" pitchFamily="18" charset="0"/>
              </a:rPr>
              <a:t>étapes</a:t>
            </a:r>
            <a:r>
              <a:rPr lang="en-CA" sz="2400" dirty="0">
                <a:latin typeface="Garamond" panose="02020404030301010803" pitchFamily="18" charset="0"/>
              </a:rPr>
              <a:t> DICE </a:t>
            </a:r>
            <a:r>
              <a:rPr lang="en-CA" sz="2400" dirty="0" err="1">
                <a:latin typeface="Garamond" panose="02020404030301010803" pitchFamily="18" charset="0"/>
              </a:rPr>
              <a:t>pourrait</a:t>
            </a:r>
            <a:r>
              <a:rPr lang="en-CA" sz="2400" dirty="0">
                <a:latin typeface="Garamond" panose="02020404030301010803" pitchFamily="18" charset="0"/>
              </a:rPr>
              <a:t> augmenter le </a:t>
            </a:r>
            <a:r>
              <a:rPr lang="en-CA" sz="2400" dirty="0" err="1">
                <a:latin typeface="Garamond" panose="02020404030301010803" pitchFamily="18" charset="0"/>
              </a:rPr>
              <a:t>taux</a:t>
            </a:r>
            <a:r>
              <a:rPr lang="en-CA" sz="2400" dirty="0">
                <a:latin typeface="Garamond" panose="02020404030301010803" pitchFamily="18" charset="0"/>
              </a:rPr>
              <a:t> de </a:t>
            </a:r>
            <a:r>
              <a:rPr lang="en-CA" sz="2400" dirty="0" err="1">
                <a:latin typeface="Garamond" panose="02020404030301010803" pitchFamily="18" charset="0"/>
              </a:rPr>
              <a:t>succès</a:t>
            </a:r>
            <a:r>
              <a:rPr lang="en-CA" sz="2400" dirty="0">
                <a:latin typeface="Garamond" panose="02020404030301010803" pitchFamily="18" charset="0"/>
              </a:rPr>
              <a:t> des MNP.</a:t>
            </a:r>
          </a:p>
          <a:p>
            <a:endParaRPr lang="en-CA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41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" y="0"/>
            <a:ext cx="1923803" cy="362920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2800" b="1" dirty="0" err="1">
                <a:latin typeface="Garamond" panose="02020404030301010803" pitchFamily="18" charset="0"/>
              </a:rPr>
              <a:t>Références</a:t>
            </a:r>
            <a:endParaRPr lang="en-CA" sz="2400" b="1" dirty="0"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0" y="362920"/>
            <a:ext cx="6096000" cy="66137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>
              <a:lnSpc>
                <a:spcPct val="107000"/>
              </a:lnSpc>
              <a:spcAft>
                <a:spcPts val="0"/>
              </a:spcAft>
            </a:pP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Abraha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Rimland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M.,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Trotta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 M.,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Dell’Aquila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G., Cruz-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Jentoft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Petrovic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… Cherubini, A. (2017). Systematic review of systematic reviews of non-pharmacological interventions to treat behavioural disturbances in older patients with dementia. The SENATOR-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OnTop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series.[Erratum appears in BMJ Open. 2017 Jul 17;7(7):e012759corr1; PMID: 28716798].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BMJ Open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(3), e012759. https://doi.org/https://dx.doi.org/10.1136/bmjopen-2016-012759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0"/>
              </a:spcAft>
            </a:pP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Backhouse, T.,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Killett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Penhale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B., &amp; Gray, R. (2016). The use of non-pharmacological interventions for dementia behaviours in care homes: findings from four in-depth, ethnographic case studies.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 and Ageing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(6), 856‑863. https://doi.org/10.1093/ageing/afw136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0"/>
              </a:spcAft>
            </a:pP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Barton, C.,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Ketelle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Merrilees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&amp; Miller, B. (2016). Non-pharmacological Management of Behavioral Symptoms in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Frontotemporal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Other Dementias.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Neurology and Neuroscience Reports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https://doi.org/10.1007/s11910-015-0618-1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0"/>
              </a:spcAft>
            </a:pP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Brodaty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H., &amp;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Arasaratnam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(2012). Meta-analysis of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nonpharmacological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interventions for neuropsychiatric symptoms of dementia.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American journal of psychiatry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169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(9), 946‑53. https://doi.org/10.1176/appi.ajp.2012.11101529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0"/>
              </a:spcAft>
            </a:pP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Cankurtaran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Ş. (2014). Management of Behavioral and Psychological Symptoms of Dementia.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Archives of Neuropsychiatry / </a:t>
            </a:r>
            <a:r>
              <a:rPr lang="en-CA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Noropsikiatri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Arsivi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303‑312. https://doi.org/10.5152/npa.2014.7405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0"/>
              </a:spcAft>
            </a:pP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Dyer, S. M., Harrison, S. L., Laver, K., Whitehead, C., &amp;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Crotty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(2018). An overview of systematic reviews of pharmacological and non-pharmacological interventions for the treatment of behavioral and psychological symptoms of dementia.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en-CA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Psychogeriatrics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https://doi.org/10.1017/S1041610217002344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0"/>
              </a:spcAft>
            </a:pP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Kales, H. C.,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Gitlin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N., &amp;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Lyketsos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G. (2014). Management of neuropsychiatric symptoms of dementia in clinical settings: Recommendations from a multidisciplinary expert panel.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American Geriatrics Society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762‑769. https://doi.org/10.1111/jgs.12730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0"/>
              </a:spcAft>
            </a:pP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Loi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M.,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Westphal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Ames, D., &amp;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Lautenschlager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T. (2015). Minimising psychotropic use for behavioural disturbance in residential aged care.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Australian family physician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180‑184.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0"/>
              </a:spcAft>
            </a:pP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Tible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 P.,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Riese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F.,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Savaskan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&amp; Von </a:t>
            </a:r>
            <a:r>
              <a:rPr lang="en-CA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Gunten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(2017). Best practice in the management of behavioural and psychological symptoms of dementia. </a:t>
            </a:r>
            <a:r>
              <a:rPr lang="en-CA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Therapeutic Advances in Neurological Disorders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https://doi.org/10.1177/1756285617712979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21439" y="3150441"/>
            <a:ext cx="5945707" cy="706723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6246293" y="3857164"/>
            <a:ext cx="6096000" cy="816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CA" sz="7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fr-CA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Marie </a:t>
            </a:r>
            <a:r>
              <a:rPr lang="fr-CA" sz="11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‐</a:t>
            </a:r>
            <a:r>
              <a:rPr lang="fr-CA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Andrée </a:t>
            </a:r>
            <a:r>
              <a:rPr lang="fr-CA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Bruneau,M.D</a:t>
            </a:r>
            <a:r>
              <a:rPr lang="fr-CA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M.</a:t>
            </a:r>
            <a:r>
              <a:rPr lang="fr-CA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fr-CA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.,M. Philippe Voyer, inf., </a:t>
            </a:r>
            <a:r>
              <a:rPr lang="fr-CA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fr-CA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M.France</a:t>
            </a:r>
            <a:r>
              <a:rPr lang="fr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Charles Fleury,erg.,</a:t>
            </a:r>
            <a:r>
              <a:rPr lang="fr-C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M.Sc</a:t>
            </a:r>
            <a:r>
              <a:rPr lang="fr-C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2014. Approche non pharmacologique visant le traitement des symptômes comportementaux et psychologiques de la démence. </a:t>
            </a:r>
            <a:r>
              <a:rPr lang="fr-CA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http://publications.msss.gouv.qc.ca/msss/fichiers/2014/14-829-06W.pdf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6246293" y="4608345"/>
            <a:ext cx="5951665" cy="224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Rédigé par Marie-Claude Breton Gabriel Carpentier Gaëlle </a:t>
            </a:r>
            <a:r>
              <a:rPr lang="fr-CA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Gernigon</a:t>
            </a:r>
            <a:r>
              <a:rPr lang="fr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Stéphane Gilbert Geneviève Robitaille Sybille </a:t>
            </a:r>
            <a:r>
              <a:rPr lang="fr-CA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Saury</a:t>
            </a:r>
            <a:r>
              <a:rPr lang="fr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Annie Tessier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Usage optimal des antipsychotiques et prise en charge non pharmacologique des symptômes comportementaux et psychologiques de la démence chez les personnes atteintes de troubles 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neurocognitifs majeurs qui résident en centre d’hébergement et de soins de longue durée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Revues systématiques INESS 2017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https://www.inesss.qc.ca/fileadmin/doc/INESSS/Rapports/Medicaments/INESSS-Antipsychotiques_RS.pdf</a:t>
            </a:r>
            <a:endParaRPr lang="fr-CA" sz="1200" u="sng" dirty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CA" sz="12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CA" sz="1200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…Et autres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5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2415639" cy="549275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fr-CA" sz="2800" b="1" dirty="0">
                <a:latin typeface="Garamond" panose="02020404030301010803" pitchFamily="18" charset="0"/>
              </a:rPr>
              <a:t>Définition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6CF7B5-78DB-4912-8150-601A3C5529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02480" y="3737936"/>
            <a:ext cx="7589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Garamond" panose="02020404030301010803" pitchFamily="18" charset="0"/>
              </a:rPr>
              <a:t>Désignent des symptômes de troubles de la perception, du contenu de la pensée, de l’humeur et du comportement fréquemment observés chez les personnes présentant une démence. (IPA, 2003)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9F427BE-831B-448B-BB14-3B6EB1966A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21280" y="1319152"/>
            <a:ext cx="335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latin typeface="Garamond" panose="02020404030301010803" pitchFamily="18" charset="0"/>
              </a:rPr>
              <a:t>SCPD =</a:t>
            </a:r>
          </a:p>
          <a:p>
            <a:r>
              <a:rPr lang="fr-CA" sz="2800" dirty="0">
                <a:latin typeface="Garamond" panose="02020404030301010803" pitchFamily="18" charset="0"/>
              </a:rPr>
              <a:t>Symptômes Comportementaux  et Psychologiques de la Démence</a:t>
            </a:r>
          </a:p>
        </p:txBody>
      </p:sp>
      <p:sp>
        <p:nvSpPr>
          <p:cNvPr id="9" name="Flèche : angle droit 8">
            <a:extLst>
              <a:ext uri="{FF2B5EF4-FFF2-40B4-BE49-F238E27FC236}">
                <a16:creationId xmlns="" xmlns:a16="http://schemas.microsoft.com/office/drawing/2014/main" id="{5227F0CC-1E7B-4BC4-A027-B2C9D8C794B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5400000">
            <a:off x="2418427" y="4108430"/>
            <a:ext cx="2554546" cy="1813559"/>
          </a:xfrm>
          <a:prstGeom prst="bentUpArrow">
            <a:avLst>
              <a:gd name="adj1" fmla="val 22196"/>
              <a:gd name="adj2" fmla="val 25000"/>
              <a:gd name="adj3" fmla="val 2593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654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5677" y="365126"/>
            <a:ext cx="1726870" cy="832610"/>
          </a:xfrm>
        </p:spPr>
        <p:txBody>
          <a:bodyPr>
            <a:normAutofit/>
          </a:bodyPr>
          <a:lstStyle/>
          <a:p>
            <a:r>
              <a:rPr lang="en-CA" sz="2800" dirty="0" err="1">
                <a:latin typeface="Garamond" panose="02020404030301010803" pitchFamily="18" charset="0"/>
              </a:rPr>
              <a:t>Merci</a:t>
            </a:r>
            <a:r>
              <a:rPr lang="en-CA" sz="2800" dirty="0">
                <a:latin typeface="Garamond" panose="02020404030301010803" pitchFamily="18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288" y="1197736"/>
            <a:ext cx="10515600" cy="4811802"/>
          </a:xfrm>
        </p:spPr>
        <p:txBody>
          <a:bodyPr>
            <a:normAutofit/>
          </a:bodyPr>
          <a:lstStyle/>
          <a:p>
            <a:r>
              <a:rPr lang="en-CA" sz="2400" dirty="0" err="1">
                <a:latin typeface="Garamond" panose="02020404030301010803" pitchFamily="18" charset="0"/>
              </a:rPr>
              <a:t>Dr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Safia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Cherif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</a:p>
          <a:p>
            <a:r>
              <a:rPr lang="en-CA" sz="2400" dirty="0" err="1">
                <a:latin typeface="Garamond" panose="02020404030301010803" pitchFamily="18" charset="0"/>
              </a:rPr>
              <a:t>L’équipe</a:t>
            </a:r>
            <a:r>
              <a:rPr lang="en-CA" sz="2400" dirty="0">
                <a:latin typeface="Garamond" panose="02020404030301010803" pitchFamily="18" charset="0"/>
              </a:rPr>
              <a:t> des </a:t>
            </a:r>
            <a:r>
              <a:rPr lang="en-CA" sz="2400" dirty="0" err="1">
                <a:latin typeface="Garamond" panose="02020404030301010803" pitchFamily="18" charset="0"/>
              </a:rPr>
              <a:t>professionnels</a:t>
            </a:r>
            <a:r>
              <a:rPr lang="en-CA" sz="2400" dirty="0">
                <a:latin typeface="Garamond" panose="02020404030301010803" pitchFamily="18" charset="0"/>
              </a:rPr>
              <a:t> de la santé du </a:t>
            </a:r>
            <a:r>
              <a:rPr lang="en-CA" sz="2400" dirty="0" err="1">
                <a:latin typeface="Garamond" panose="02020404030301010803" pitchFamily="18" charset="0"/>
              </a:rPr>
              <a:t>l’GMF</a:t>
            </a:r>
            <a:r>
              <a:rPr lang="en-CA" sz="2400" dirty="0">
                <a:latin typeface="Garamond" panose="02020404030301010803" pitchFamily="18" charset="0"/>
              </a:rPr>
              <a:t>-U Aurore </a:t>
            </a:r>
            <a:r>
              <a:rPr lang="en-CA" sz="2400" dirty="0" err="1">
                <a:latin typeface="Garamond" panose="02020404030301010803" pitchFamily="18" charset="0"/>
              </a:rPr>
              <a:t>Boréales</a:t>
            </a:r>
            <a:endParaRPr lang="en-CA" sz="2400" dirty="0">
              <a:latin typeface="Garamond" panose="02020404030301010803" pitchFamily="18" charset="0"/>
            </a:endParaRPr>
          </a:p>
          <a:p>
            <a:r>
              <a:rPr lang="en-CA" sz="2400" dirty="0">
                <a:latin typeface="Garamond" panose="02020404030301010803" pitchFamily="18" charset="0"/>
              </a:rPr>
              <a:t>Ma </a:t>
            </a:r>
            <a:r>
              <a:rPr lang="en-CA" sz="2400" dirty="0" err="1">
                <a:latin typeface="Garamond" panose="02020404030301010803" pitchFamily="18" charset="0"/>
              </a:rPr>
              <a:t>famille</a:t>
            </a:r>
            <a:endParaRPr lang="en-CA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21" y="2408124"/>
            <a:ext cx="4347693" cy="4084750"/>
          </a:xfrm>
          <a:prstGeom prst="rect">
            <a:avLst/>
          </a:prstGeom>
        </p:spPr>
      </p:pic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622636" y="6534835"/>
            <a:ext cx="45693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00" dirty="0"/>
              <a:t>https://www.google.com/url?sa=i&amp;rct=j&amp;q=&amp;esrc=s&amp;source=images&amp;cd=&amp;ved=2ahUKEwi5i6-XxeDaAhWD54MKHUt_A-EQjRx6BAgBEAU&amp;url=https%3A%2F%2Fplq.org%2Ffr%2Fcommuniques%2Fministre-barrette-annonce-financement-ameliorer-usage-antipsychotiques-centre-hebergement-soins-longue-duree%2F&amp;psig=AOvVaw0K8YvUsV9dArlSphbuiCLB&amp;ust=1525126166535816   Source</a:t>
            </a:r>
          </a:p>
        </p:txBody>
      </p:sp>
    </p:spTree>
    <p:extLst>
      <p:ext uri="{BB962C8B-B14F-4D97-AF65-F5344CB8AC3E}">
        <p14:creationId xmlns:p14="http://schemas.microsoft.com/office/powerpoint/2010/main" val="312602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2021983" cy="56115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fr-CA" sz="2800" b="1" dirty="0">
                <a:latin typeface="Garamond" panose="02020404030301010803" pitchFamily="18" charset="0"/>
              </a:rPr>
              <a:t>Statistiques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latin typeface="Garamond" panose="02020404030301010803" pitchFamily="18" charset="0"/>
              </a:rPr>
              <a:t>Avec la </a:t>
            </a:r>
            <a:r>
              <a:rPr lang="fr-CA" sz="2400" dirty="0">
                <a:latin typeface="Garamond" panose="02020404030301010803" pitchFamily="18" charset="0"/>
              </a:rPr>
              <a:t>population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fr-CA" sz="2400" dirty="0">
                <a:latin typeface="Garamond" panose="02020404030301010803" pitchFamily="18" charset="0"/>
              </a:rPr>
              <a:t>vieillissante</a:t>
            </a:r>
            <a:r>
              <a:rPr lang="en-CA" sz="2400" dirty="0">
                <a:latin typeface="Garamond" panose="02020404030301010803" pitchFamily="18" charset="0"/>
              </a:rPr>
              <a:t>, </a:t>
            </a:r>
            <a:r>
              <a:rPr lang="fr-CA" sz="2400" dirty="0">
                <a:latin typeface="Garamond" panose="02020404030301010803" pitchFamily="18" charset="0"/>
              </a:rPr>
              <a:t>prévalence</a:t>
            </a:r>
            <a:r>
              <a:rPr lang="en-CA" sz="2400" dirty="0">
                <a:latin typeface="Garamond" panose="02020404030301010803" pitchFamily="18" charset="0"/>
              </a:rPr>
              <a:t> TNC </a:t>
            </a:r>
            <a:r>
              <a:rPr lang="fr-CA" sz="2400" dirty="0">
                <a:latin typeface="Garamond" panose="02020404030301010803" pitchFamily="18" charset="0"/>
              </a:rPr>
              <a:t>croit</a:t>
            </a:r>
          </a:p>
          <a:p>
            <a:r>
              <a:rPr lang="en-CA" sz="2400" dirty="0" err="1">
                <a:latin typeface="Garamond" panose="02020404030301010803" pitchFamily="18" charset="0"/>
              </a:rPr>
              <a:t>Selon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l’OMS</a:t>
            </a:r>
            <a:r>
              <a:rPr lang="en-CA" sz="2400" dirty="0">
                <a:latin typeface="Garamond" panose="02020404030301010803" pitchFamily="18" charset="0"/>
              </a:rPr>
              <a:t> 50 millions en 2017, et </a:t>
            </a:r>
            <a:r>
              <a:rPr lang="fr-CA" sz="2400" dirty="0">
                <a:latin typeface="Garamond" panose="02020404030301010803" pitchFamily="18" charset="0"/>
              </a:rPr>
              <a:t>près</a:t>
            </a:r>
            <a:r>
              <a:rPr lang="en-CA" sz="2400" dirty="0">
                <a:latin typeface="Garamond" panose="02020404030301010803" pitchFamily="18" charset="0"/>
              </a:rPr>
              <a:t> de de 10 millions nouveaux </a:t>
            </a:r>
            <a:r>
              <a:rPr lang="en-CA" sz="2400" dirty="0" err="1">
                <a:latin typeface="Garamond" panose="02020404030301010803" pitchFamily="18" charset="0"/>
              </a:rPr>
              <a:t>cas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fr-CA" sz="2400" dirty="0">
                <a:latin typeface="Garamond" panose="02020404030301010803" pitchFamily="18" charset="0"/>
              </a:rPr>
              <a:t>annuels</a:t>
            </a:r>
          </a:p>
          <a:p>
            <a:r>
              <a:rPr lang="fr-CA" sz="2400" dirty="0">
                <a:latin typeface="Garamond" panose="02020404030301010803" pitchFamily="18" charset="0"/>
              </a:rPr>
              <a:t>61-98% des TNC, toutes causes confondues, souffriront de SCPD</a:t>
            </a:r>
          </a:p>
          <a:p>
            <a:r>
              <a:rPr lang="fr-FR" sz="2400" dirty="0">
                <a:latin typeface="Garamond" panose="02020404030301010803" pitchFamily="18" charset="0"/>
              </a:rPr>
              <a:t>Si laissé non-traité, les SCPD progressent très rapidement</a:t>
            </a:r>
            <a:endParaRPr lang="en-CA" sz="2400" dirty="0">
              <a:latin typeface="Garamond" panose="02020404030301010803" pitchFamily="18" charset="0"/>
            </a:endParaRPr>
          </a:p>
          <a:p>
            <a:r>
              <a:rPr lang="en-CA" sz="2400" dirty="0">
                <a:latin typeface="Garamond" panose="02020404030301010803" pitchFamily="18" charset="0"/>
              </a:rPr>
              <a:t>Les SCPD </a:t>
            </a:r>
            <a:r>
              <a:rPr lang="fr-CA" sz="2400" dirty="0">
                <a:latin typeface="Garamond" panose="02020404030301010803" pitchFamily="18" charset="0"/>
              </a:rPr>
              <a:t>augmentent</a:t>
            </a:r>
            <a:r>
              <a:rPr lang="en-CA" sz="2400" dirty="0">
                <a:latin typeface="Garamond" panose="02020404030301010803" pitchFamily="18" charset="0"/>
              </a:rPr>
              <a:t> la </a:t>
            </a:r>
            <a:r>
              <a:rPr lang="fr-CA" sz="2400" dirty="0">
                <a:latin typeface="Garamond" panose="02020404030301010803" pitchFamily="18" charset="0"/>
              </a:rPr>
              <a:t>morbidité</a:t>
            </a:r>
            <a:r>
              <a:rPr lang="en-CA" sz="2400" dirty="0">
                <a:latin typeface="Garamond" panose="02020404030301010803" pitchFamily="18" charset="0"/>
              </a:rPr>
              <a:t> et </a:t>
            </a:r>
            <a:r>
              <a:rPr lang="fr-CA" sz="2400" dirty="0">
                <a:latin typeface="Garamond" panose="02020404030301010803" pitchFamily="18" charset="0"/>
              </a:rPr>
              <a:t>mortalité</a:t>
            </a:r>
            <a:r>
              <a:rPr lang="en-CA" sz="2400" dirty="0">
                <a:latin typeface="Garamond" panose="02020404030301010803" pitchFamily="18" charset="0"/>
              </a:rPr>
              <a:t> du patient, le stress du </a:t>
            </a:r>
            <a:r>
              <a:rPr lang="fr-CA" sz="2400" dirty="0">
                <a:latin typeface="Garamond" panose="02020404030301010803" pitchFamily="18" charset="0"/>
              </a:rPr>
              <a:t>soignant</a:t>
            </a:r>
          </a:p>
          <a:p>
            <a:r>
              <a:rPr lang="fr-CA" sz="2400" dirty="0">
                <a:latin typeface="Garamond" panose="02020404030301010803" pitchFamily="18" charset="0"/>
              </a:rPr>
              <a:t>Ceci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fr-CA" sz="2400" dirty="0">
                <a:latin typeface="Garamond" panose="02020404030301010803" pitchFamily="18" charset="0"/>
              </a:rPr>
              <a:t>mène</a:t>
            </a:r>
            <a:r>
              <a:rPr lang="en-CA" sz="2400" dirty="0">
                <a:latin typeface="Garamond" panose="02020404030301010803" pitchFamily="18" charset="0"/>
              </a:rPr>
              <a:t> à un placement </a:t>
            </a:r>
            <a:r>
              <a:rPr lang="fr-CA" sz="2400" dirty="0">
                <a:latin typeface="Garamond" panose="02020404030301010803" pitchFamily="18" charset="0"/>
              </a:rPr>
              <a:t>précoce</a:t>
            </a:r>
            <a:r>
              <a:rPr lang="en-CA" sz="2400" dirty="0">
                <a:latin typeface="Garamond" panose="02020404030301010803" pitchFamily="18" charset="0"/>
              </a:rPr>
              <a:t> des patients</a:t>
            </a:r>
          </a:p>
          <a:p>
            <a:r>
              <a:rPr lang="fr-CA" sz="2400" dirty="0">
                <a:latin typeface="Garamond" panose="02020404030301010803" pitchFamily="18" charset="0"/>
              </a:rPr>
              <a:t>Augmentation utilisation antipsychotique, au QC plus qu’ailleurs au Canada</a:t>
            </a:r>
            <a:endParaRPr lang="en-CA" sz="2400" dirty="0">
              <a:latin typeface="Garamond" panose="02020404030301010803" pitchFamily="18" charset="0"/>
            </a:endParaRPr>
          </a:p>
          <a:p>
            <a:r>
              <a:rPr lang="en-CA" sz="2400" dirty="0">
                <a:latin typeface="Garamond" panose="02020404030301010803" pitchFamily="18" charset="0"/>
              </a:rPr>
              <a:t>30% des </a:t>
            </a:r>
            <a:r>
              <a:rPr lang="fr-CA" sz="2400" dirty="0">
                <a:latin typeface="Garamond" panose="02020404030301010803" pitchFamily="18" charset="0"/>
              </a:rPr>
              <a:t>couts</a:t>
            </a:r>
            <a:r>
              <a:rPr lang="en-CA" sz="2400" dirty="0">
                <a:latin typeface="Garamond" panose="02020404030301010803" pitchFamily="18" charset="0"/>
              </a:rPr>
              <a:t> de </a:t>
            </a:r>
            <a:r>
              <a:rPr lang="fr-CA" sz="2400" dirty="0">
                <a:latin typeface="Garamond" panose="02020404030301010803" pitchFamily="18" charset="0"/>
              </a:rPr>
              <a:t>soins</a:t>
            </a:r>
            <a:r>
              <a:rPr lang="en-CA" sz="2400" dirty="0">
                <a:latin typeface="Garamond" panose="02020404030301010803" pitchFamily="18" charset="0"/>
              </a:rPr>
              <a:t> des patients avec TNC </a:t>
            </a:r>
            <a:r>
              <a:rPr lang="en-CA" sz="2400" dirty="0" err="1">
                <a:latin typeface="Garamond" panose="02020404030301010803" pitchFamily="18" charset="0"/>
              </a:rPr>
              <a:t>sont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liés</a:t>
            </a:r>
            <a:r>
              <a:rPr lang="en-CA" sz="2400" dirty="0">
                <a:latin typeface="Garamond" panose="02020404030301010803" pitchFamily="18" charset="0"/>
              </a:rPr>
              <a:t> aux SCPD</a:t>
            </a:r>
          </a:p>
          <a:p>
            <a:pPr marL="0" indent="0">
              <a:buNone/>
            </a:pPr>
            <a:endParaRPr lang="en-CA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86378" y="875764"/>
            <a:ext cx="4636394" cy="5550794"/>
          </a:xfrm>
          <a:prstGeom prst="rect">
            <a:avLst/>
          </a:prstGeom>
        </p:spPr>
      </p:pic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413740" y="6486204"/>
            <a:ext cx="3981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Garamond" panose="02020404030301010803" pitchFamily="18" charset="0"/>
              </a:rPr>
              <a:t>(</a:t>
            </a:r>
            <a:r>
              <a:rPr lang="fr-FR" sz="1200" dirty="0" err="1">
                <a:latin typeface="Garamond" panose="02020404030301010803" pitchFamily="18" charset="0"/>
              </a:rPr>
              <a:t>Dre</a:t>
            </a:r>
            <a:r>
              <a:rPr lang="fr-FR" sz="1200" dirty="0">
                <a:latin typeface="Garamond" panose="02020404030301010803" pitchFamily="18" charset="0"/>
              </a:rPr>
              <a:t> Marie Andrée Bruneau et </a:t>
            </a:r>
            <a:r>
              <a:rPr lang="fr-FR" sz="1200" dirty="0" err="1">
                <a:latin typeface="Garamond" panose="02020404030301010803" pitchFamily="18" charset="0"/>
              </a:rPr>
              <a:t>M.Philippe</a:t>
            </a:r>
            <a:r>
              <a:rPr lang="fr-FR" sz="1200" dirty="0">
                <a:latin typeface="Garamond" panose="02020404030301010803" pitchFamily="18" charset="0"/>
              </a:rPr>
              <a:t> Voyer, et Al.  2014)</a:t>
            </a:r>
            <a:endParaRPr lang="en-CA" sz="1200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86378" y="233296"/>
            <a:ext cx="4636394" cy="4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-30531"/>
            <a:ext cx="1714995" cy="513649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CA" sz="2800" b="1" dirty="0" err="1">
                <a:latin typeface="Garamond" panose="02020404030301010803" pitchFamily="18" charset="0"/>
              </a:rPr>
              <a:t>Étiologie</a:t>
            </a:r>
            <a:endParaRPr lang="en-CA" sz="28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Garamond" panose="02020404030301010803" pitchFamily="18" charset="0"/>
              </a:rPr>
              <a:t>Pas </a:t>
            </a:r>
            <a:r>
              <a:rPr lang="en-CA" sz="2400" dirty="0" err="1">
                <a:latin typeface="Garamond" panose="02020404030301010803" pitchFamily="18" charset="0"/>
              </a:rPr>
              <a:t>clair</a:t>
            </a:r>
            <a:r>
              <a:rPr lang="en-CA" sz="2400" dirty="0">
                <a:latin typeface="Garamond" panose="02020404030301010803" pitchFamily="18" charset="0"/>
              </a:rPr>
              <a:t>, </a:t>
            </a:r>
            <a:r>
              <a:rPr lang="en-CA" sz="2400" dirty="0" err="1">
                <a:latin typeface="Garamond" panose="02020404030301010803" pitchFamily="18" charset="0"/>
              </a:rPr>
              <a:t>mais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plusieurs</a:t>
            </a:r>
            <a:r>
              <a:rPr lang="en-CA" sz="2400" dirty="0">
                <a:latin typeface="Garamond" panose="02020404030301010803" pitchFamily="18" charset="0"/>
              </a:rPr>
              <a:t> “</a:t>
            </a:r>
            <a:r>
              <a:rPr lang="en-CA" sz="2400" dirty="0" err="1">
                <a:latin typeface="Garamond" panose="02020404030301010803" pitchFamily="18" charset="0"/>
              </a:rPr>
              <a:t>modèles</a:t>
            </a:r>
            <a:r>
              <a:rPr lang="en-CA" sz="2400" dirty="0">
                <a:latin typeface="Garamond" panose="02020404030301010803" pitchFamily="18" charset="0"/>
              </a:rPr>
              <a:t> </a:t>
            </a:r>
            <a:r>
              <a:rPr lang="en-CA" sz="2400" dirty="0" err="1">
                <a:latin typeface="Garamond" panose="02020404030301010803" pitchFamily="18" charset="0"/>
              </a:rPr>
              <a:t>théoriques</a:t>
            </a:r>
            <a:r>
              <a:rPr lang="en-CA" sz="2400" dirty="0">
                <a:latin typeface="Garamond" panose="02020404030301010803" pitchFamily="18" charset="0"/>
              </a:rPr>
              <a:t>”</a:t>
            </a:r>
          </a:p>
          <a:p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091324"/>
            <a:ext cx="4762500" cy="4352925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6241366" y="3219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latin typeface="Garamond" panose="02020404030301010803" pitchFamily="18" charset="0"/>
              </a:rPr>
              <a:t>Simplified </a:t>
            </a:r>
            <a:r>
              <a:rPr lang="en-CA" dirty="0" err="1">
                <a:latin typeface="Garamond" panose="02020404030301010803" pitchFamily="18" charset="0"/>
              </a:rPr>
              <a:t>etiopathogenetic</a:t>
            </a:r>
            <a:r>
              <a:rPr lang="en-CA" dirty="0">
                <a:latin typeface="Garamond" panose="02020404030301010803" pitchFamily="18" charset="0"/>
              </a:rPr>
              <a:t> model of BPSD.</a:t>
            </a:r>
          </a:p>
          <a:p>
            <a:r>
              <a:rPr lang="en-CA" dirty="0">
                <a:latin typeface="Garamond" panose="02020404030301010803" pitchFamily="18" charset="0"/>
              </a:rPr>
              <a:t>m, modifiable; pm, potentially modifiable; u, unmodifiable.</a:t>
            </a:r>
          </a:p>
          <a:p>
            <a:r>
              <a:rPr lang="en-CA" dirty="0">
                <a:latin typeface="Garamond" panose="02020404030301010803" pitchFamily="18" charset="0"/>
              </a:rPr>
              <a:t>Based on this perspective, a model for </a:t>
            </a:r>
            <a:r>
              <a:rPr lang="en-CA" dirty="0" err="1">
                <a:latin typeface="Garamond" panose="02020404030301010803" pitchFamily="18" charset="0"/>
              </a:rPr>
              <a:t>etiopathogenetic</a:t>
            </a:r>
            <a:r>
              <a:rPr lang="en-CA" dirty="0">
                <a:latin typeface="Garamond" panose="02020404030301010803" pitchFamily="18" charset="0"/>
              </a:rPr>
              <a:t> treatment of BPSD can be derived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6907816" y="6100300"/>
            <a:ext cx="436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Garamond" panose="02020404030301010803" pitchFamily="18" charset="0"/>
              </a:rPr>
              <a:t>(Tible, Riese, Savaskan, &amp; Von Gunten, 2017)</a:t>
            </a:r>
            <a:endParaRPr lang="en-CA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2382592" cy="596776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CA" sz="2800" b="1" dirty="0">
                <a:latin typeface="Garamond" panose="02020404030301010803" pitchFamily="18" charset="0"/>
              </a:rPr>
              <a:t>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34905"/>
            <a:ext cx="10515600" cy="4742058"/>
          </a:xfrm>
        </p:spPr>
        <p:txBody>
          <a:bodyPr>
            <a:normAutofit/>
          </a:bodyPr>
          <a:lstStyle/>
          <a:p>
            <a:r>
              <a:rPr lang="fr-CA" sz="2400" dirty="0">
                <a:latin typeface="Garamond" panose="02020404030301010803" pitchFamily="18" charset="0"/>
              </a:rPr>
              <a:t>Une prise en charge efficace a le potentiel de:</a:t>
            </a:r>
          </a:p>
          <a:p>
            <a:pPr lvl="1"/>
            <a:r>
              <a:rPr lang="fr-CA" sz="2000" dirty="0">
                <a:latin typeface="Garamond" panose="02020404030301010803" pitchFamily="18" charset="0"/>
              </a:rPr>
              <a:t>Modifier l’évolution de la maladie</a:t>
            </a:r>
          </a:p>
          <a:p>
            <a:pPr lvl="1"/>
            <a:r>
              <a:rPr lang="fr-CA" sz="2000" dirty="0">
                <a:latin typeface="Garamond" panose="02020404030301010803" pitchFamily="18" charset="0"/>
              </a:rPr>
              <a:t>Diminuer les couts associés</a:t>
            </a:r>
          </a:p>
          <a:p>
            <a:pPr lvl="1"/>
            <a:r>
              <a:rPr lang="fr-CA" sz="2000" dirty="0">
                <a:latin typeface="Garamond" panose="02020404030301010803" pitchFamily="18" charset="0"/>
              </a:rPr>
              <a:t>Améliorer la qualité de vie du patient et aidants</a:t>
            </a:r>
          </a:p>
          <a:p>
            <a:pPr marL="457200" lvl="1" indent="0">
              <a:buNone/>
            </a:pPr>
            <a:endParaRPr lang="fr-CA" sz="2000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fr-CA" dirty="0">
                <a:latin typeface="Garamond" panose="02020404030301010803" pitchFamily="18" charset="0"/>
              </a:rPr>
              <a:t>En théorie, les approches non pharmacologiques sont le traitement de première ligne en SCPD, mais en pratique les antipsychotiques sont de plus en plus prescrits</a:t>
            </a:r>
          </a:p>
          <a:p>
            <a:pPr marL="457200" lvl="1" indent="0">
              <a:buNone/>
            </a:pPr>
            <a:endParaRPr lang="fr-CA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fr-CA" dirty="0">
                <a:latin typeface="Garamond" panose="02020404030301010803" pitchFamily="18" charset="0"/>
              </a:rPr>
              <a:t>Pourtant les mesures non pharmacologiques (MNP) n’ont pas d’effets secondaires et diminueraient l’utilisation des antipsychotiques chez des patients âgés, fragiles, très souvent </a:t>
            </a:r>
            <a:r>
              <a:rPr lang="fr-CA" dirty="0" err="1">
                <a:latin typeface="Garamond" panose="02020404030301010803" pitchFamily="18" charset="0"/>
              </a:rPr>
              <a:t>multimorbides</a:t>
            </a:r>
            <a:r>
              <a:rPr lang="fr-CA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6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281354"/>
            <a:ext cx="10515600" cy="5895609"/>
          </a:xfrm>
        </p:spPr>
        <p:txBody>
          <a:bodyPr>
            <a:normAutofit/>
          </a:bodyPr>
          <a:lstStyle/>
          <a:p>
            <a:r>
              <a:rPr lang="fr-CA" sz="2400" dirty="0">
                <a:latin typeface="Garamond" panose="02020404030301010803" pitchFamily="18" charset="0"/>
              </a:rPr>
              <a:t>Les interventions pharmacologiques sont  inefficaces pour:</a:t>
            </a:r>
          </a:p>
          <a:p>
            <a:pPr lvl="1"/>
            <a:r>
              <a:rPr lang="fr-CA" sz="2000" dirty="0">
                <a:latin typeface="Garamond" panose="02020404030301010803" pitchFamily="18" charset="0"/>
              </a:rPr>
              <a:t>Résistance aux soins exemple hygiène, habillement</a:t>
            </a:r>
          </a:p>
          <a:p>
            <a:pPr lvl="1"/>
            <a:r>
              <a:rPr lang="fr-CA" sz="2000" dirty="0">
                <a:latin typeface="Garamond" panose="02020404030301010803" pitchFamily="18" charset="0"/>
              </a:rPr>
              <a:t>Désinhibition verbal</a:t>
            </a:r>
          </a:p>
          <a:p>
            <a:pPr lvl="1"/>
            <a:r>
              <a:rPr lang="fr-CA" sz="2000" dirty="0">
                <a:latin typeface="Garamond" panose="02020404030301010803" pitchFamily="18" charset="0"/>
              </a:rPr>
              <a:t>Désinhibition en ce qui concerne élimination selles et urines</a:t>
            </a:r>
          </a:p>
          <a:p>
            <a:pPr lvl="1"/>
            <a:r>
              <a:rPr lang="fr-CA" sz="2000" dirty="0">
                <a:latin typeface="Garamond" panose="02020404030301010803" pitchFamily="18" charset="0"/>
              </a:rPr>
              <a:t>Cris répétitifs (non lié à douleur ou dépression)</a:t>
            </a:r>
          </a:p>
          <a:p>
            <a:pPr lvl="1"/>
            <a:r>
              <a:rPr lang="fr-CA" sz="2000" dirty="0">
                <a:latin typeface="Garamond" panose="02020404030301010803" pitchFamily="18" charset="0"/>
              </a:rPr>
              <a:t>Mouvements répétitifs</a:t>
            </a:r>
          </a:p>
          <a:p>
            <a:pPr lvl="1"/>
            <a:r>
              <a:rPr lang="fr-CA" sz="2000" dirty="0">
                <a:latin typeface="Garamond" panose="02020404030301010803" pitchFamily="18" charset="0"/>
              </a:rPr>
              <a:t>Errance</a:t>
            </a:r>
          </a:p>
          <a:p>
            <a:pPr lvl="1"/>
            <a:r>
              <a:rPr lang="fr-CA" sz="2000" dirty="0">
                <a:latin typeface="Garamond" panose="02020404030301010803" pitchFamily="18" charset="0"/>
              </a:rPr>
              <a:t>Oralité, fugues, rituel d’accumulation</a:t>
            </a:r>
          </a:p>
          <a:p>
            <a:pPr marL="457200" lvl="1" indent="0">
              <a:buNone/>
            </a:pPr>
            <a:endParaRPr lang="en-CA" sz="2000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fr-CA" dirty="0">
                <a:latin typeface="Garamond" panose="02020404030301010803" pitchFamily="18" charset="0"/>
              </a:rPr>
              <a:t>Il est facile de </a:t>
            </a:r>
            <a:r>
              <a:rPr lang="fr-CA" b="1" dirty="0">
                <a:latin typeface="Garamond" panose="02020404030301010803" pitchFamily="18" charset="0"/>
              </a:rPr>
              <a:t>céder</a:t>
            </a:r>
            <a:r>
              <a:rPr lang="fr-CA" dirty="0">
                <a:latin typeface="Garamond" panose="02020404030301010803" pitchFamily="18" charset="0"/>
              </a:rPr>
              <a:t> à la pression des équipes, des familles, de </a:t>
            </a:r>
            <a:r>
              <a:rPr lang="fr-CA" b="1" dirty="0">
                <a:latin typeface="Garamond" panose="02020404030301010803" pitchFamily="18" charset="0"/>
              </a:rPr>
              <a:t>focaliser</a:t>
            </a:r>
            <a:r>
              <a:rPr lang="fr-CA" dirty="0">
                <a:latin typeface="Garamond" panose="02020404030301010803" pitchFamily="18" charset="0"/>
              </a:rPr>
              <a:t> sur les causes physiques et ne pas explorer l’histoire de vie du patient, </a:t>
            </a:r>
            <a:r>
              <a:rPr lang="fr-CA" dirty="0" smtClean="0">
                <a:latin typeface="Garamond" panose="02020404030301010803" pitchFamily="18" charset="0"/>
              </a:rPr>
              <a:t>demander </a:t>
            </a:r>
            <a:r>
              <a:rPr lang="fr-CA" dirty="0">
                <a:latin typeface="Garamond" panose="02020404030301010803" pitchFamily="18" charset="0"/>
              </a:rPr>
              <a:t>une grille d’évaluation détaillée et </a:t>
            </a:r>
            <a:r>
              <a:rPr lang="fr-CA" b="1" dirty="0">
                <a:latin typeface="Garamond" panose="02020404030301010803" pitchFamily="18" charset="0"/>
              </a:rPr>
              <a:t>ne pas considérer </a:t>
            </a:r>
            <a:r>
              <a:rPr lang="fr-CA" dirty="0">
                <a:latin typeface="Garamond" panose="02020404030301010803" pitchFamily="18" charset="0"/>
              </a:rPr>
              <a:t>les MNP.</a:t>
            </a:r>
          </a:p>
          <a:p>
            <a:pPr marL="457200" lvl="1" indent="0">
              <a:buNone/>
            </a:pPr>
            <a:endParaRPr lang="fr-CA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fr-CA" dirty="0">
                <a:latin typeface="Garamond" panose="02020404030301010803" pitchFamily="18" charset="0"/>
              </a:rPr>
              <a:t>D’où le défi du médecin de famille dans </a:t>
            </a:r>
            <a:r>
              <a:rPr lang="fr-CA" b="1" dirty="0">
                <a:latin typeface="Garamond" panose="02020404030301010803" pitchFamily="18" charset="0"/>
              </a:rPr>
              <a:t>l’identification</a:t>
            </a:r>
            <a:r>
              <a:rPr lang="fr-CA" dirty="0">
                <a:latin typeface="Garamond" panose="02020404030301010803" pitchFamily="18" charset="0"/>
              </a:rPr>
              <a:t> et la </a:t>
            </a:r>
            <a:r>
              <a:rPr lang="fr-CA" b="1" dirty="0">
                <a:latin typeface="Garamond" panose="02020404030301010803" pitchFamily="18" charset="0"/>
              </a:rPr>
              <a:t>gestion</a:t>
            </a:r>
            <a:r>
              <a:rPr lang="fr-CA" dirty="0">
                <a:latin typeface="Garamond" panose="02020404030301010803" pitchFamily="18" charset="0"/>
              </a:rPr>
              <a:t> des SCPD</a:t>
            </a:r>
          </a:p>
          <a:p>
            <a:pPr lvl="1"/>
            <a:endParaRPr lang="en-CA" sz="2000" dirty="0">
              <a:latin typeface="Garamond" panose="02020404030301010803" pitchFamily="18" charset="0"/>
            </a:endParaRPr>
          </a:p>
          <a:p>
            <a:pPr lvl="1"/>
            <a:endParaRPr lang="en-CA" sz="2000" dirty="0">
              <a:latin typeface="Garamond" panose="02020404030301010803" pitchFamily="18" charset="0"/>
            </a:endParaRPr>
          </a:p>
          <a:p>
            <a:pPr lvl="1"/>
            <a:endParaRPr lang="en-CA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7808" y="1722594"/>
            <a:ext cx="10515600" cy="3274409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Recenser les différentes pratiques en gestion non pharmacologique des SCPD afin d’émettre un outil de travail pour professionnel de la </a:t>
            </a:r>
            <a:r>
              <a:rPr lang="fr-FR" sz="2400" dirty="0" smtClean="0">
                <a:latin typeface="Garamond" panose="02020404030301010803" pitchFamily="18" charset="0"/>
              </a:rPr>
              <a:t>santé.</a:t>
            </a:r>
          </a:p>
          <a:p>
            <a:pPr marL="0" indent="0">
              <a:buNone/>
            </a:pPr>
            <a:endParaRPr lang="fr-CA" sz="2400" dirty="0" smtClean="0">
              <a:latin typeface="Garamond" panose="02020404030301010803" pitchFamily="18" charset="0"/>
            </a:endParaRPr>
          </a:p>
          <a:p>
            <a:r>
              <a:rPr lang="fr-FR" sz="2400" dirty="0">
                <a:latin typeface="Garamond" panose="02020404030301010803" pitchFamily="18" charset="0"/>
              </a:rPr>
              <a:t>Rappeler le rôle du médecin de </a:t>
            </a:r>
            <a:r>
              <a:rPr lang="fr-FR" sz="2400" dirty="0" smtClean="0">
                <a:latin typeface="Garamond" panose="02020404030301010803" pitchFamily="18" charset="0"/>
              </a:rPr>
              <a:t>première </a:t>
            </a:r>
            <a:r>
              <a:rPr lang="fr-FR" sz="2400" dirty="0">
                <a:latin typeface="Garamond" panose="02020404030301010803" pitchFamily="18" charset="0"/>
              </a:rPr>
              <a:t>ligne dans l’identification et le management non pharmacologique des SCPD.</a:t>
            </a:r>
            <a:endParaRPr lang="en-CA" sz="2400" dirty="0"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635617" cy="596776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CA" sz="2800" b="1" dirty="0" err="1" smtClean="0">
                <a:latin typeface="Garamond" panose="02020404030301010803" pitchFamily="18" charset="0"/>
              </a:rPr>
              <a:t>Objectifs</a:t>
            </a:r>
            <a:endParaRPr lang="en-CA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37264</TotalTime>
  <Words>2380</Words>
  <Application>Microsoft Office PowerPoint</Application>
  <PresentationFormat>Grand écran</PresentationFormat>
  <Paragraphs>248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Buxton Sketch</vt:lpstr>
      <vt:lpstr>Calibri</vt:lpstr>
      <vt:lpstr>Calibri Light</vt:lpstr>
      <vt:lpstr>Cambria Math</vt:lpstr>
      <vt:lpstr>Copperplate Gothic Bold</vt:lpstr>
      <vt:lpstr>Garamond</vt:lpstr>
      <vt:lpstr>Times New Roman</vt:lpstr>
      <vt:lpstr>Office Theme</vt:lpstr>
      <vt:lpstr>La place des mesures non pharmacologiques dans la prise en charge des SCPD</vt:lpstr>
      <vt:lpstr>Histoire de cas</vt:lpstr>
      <vt:lpstr>Définition</vt:lpstr>
      <vt:lpstr>Statistiques</vt:lpstr>
      <vt:lpstr>Présentation PowerPoint</vt:lpstr>
      <vt:lpstr>Étiologie</vt:lpstr>
      <vt:lpstr>Interventions</vt:lpstr>
      <vt:lpstr>Présentation PowerPoint</vt:lpstr>
      <vt:lpstr>Objectifs</vt:lpstr>
      <vt:lpstr>Présentation PowerPoint</vt:lpstr>
      <vt:lpstr>Méthode</vt:lpstr>
      <vt:lpstr>Résultat</vt:lpstr>
      <vt:lpstr>Présentation PowerPoint</vt:lpstr>
      <vt:lpstr>Forces et limitations des études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Histoire de cas-Suite</vt:lpstr>
      <vt:lpstr>Histoire de cas-Suite</vt:lpstr>
      <vt:lpstr>Conclusion</vt:lpstr>
      <vt:lpstr>Références</vt:lpstr>
      <vt:lpstr>Merci!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place des mesures non-pharmacologique dans la prise en charge des SCPD</dc:title>
  <dc:creator>murielle ngassa</dc:creator>
  <cp:lastModifiedBy>Bouchard Catherine</cp:lastModifiedBy>
  <cp:revision>262</cp:revision>
  <dcterms:created xsi:type="dcterms:W3CDTF">2018-04-14T18:32:19Z</dcterms:created>
  <dcterms:modified xsi:type="dcterms:W3CDTF">2018-05-28T17:15:13Z</dcterms:modified>
</cp:coreProperties>
</file>