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22"/>
  </p:notesMasterIdLst>
  <p:sldIdLst>
    <p:sldId id="256" r:id="rId2"/>
    <p:sldId id="259" r:id="rId3"/>
    <p:sldId id="257" r:id="rId4"/>
    <p:sldId id="265" r:id="rId5"/>
    <p:sldId id="264" r:id="rId6"/>
    <p:sldId id="260" r:id="rId7"/>
    <p:sldId id="268" r:id="rId8"/>
    <p:sldId id="262" r:id="rId9"/>
    <p:sldId id="271" r:id="rId10"/>
    <p:sldId id="270" r:id="rId11"/>
    <p:sldId id="277" r:id="rId12"/>
    <p:sldId id="272" r:id="rId13"/>
    <p:sldId id="278" r:id="rId14"/>
    <p:sldId id="280" r:id="rId15"/>
    <p:sldId id="276" r:id="rId16"/>
    <p:sldId id="274" r:id="rId17"/>
    <p:sldId id="273" r:id="rId18"/>
    <p:sldId id="267" r:id="rId19"/>
    <p:sldId id="275" r:id="rId20"/>
    <p:sldId id="26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0" autoAdjust="0"/>
  </p:normalViewPr>
  <p:slideViewPr>
    <p:cSldViewPr>
      <p:cViewPr varScale="1">
        <p:scale>
          <a:sx n="70" d="100"/>
          <a:sy n="70" d="100"/>
        </p:scale>
        <p:origin x="18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5F0B0-DF19-4CD6-9085-BE1E4A164849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6B886-C774-4642-A9B5-5CB0C0DED36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791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Mémo-périnatalité:</a:t>
            </a:r>
            <a:r>
              <a:rPr lang="fr-CA" baseline="0" dirty="0" smtClean="0"/>
              <a:t> Peu d’effets sur la grossesse, Effets incertaines sur le développement neurologique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071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009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338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9560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Cette</a:t>
            </a:r>
            <a:r>
              <a:rPr lang="fr-CA" baseline="0" dirty="0" smtClean="0"/>
              <a:t> conclusion appuie les recommandations de la SOGC d’avril 2018.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0084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913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724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-Une étude menée auprès de plus de 10 500 femmes enceintes aux États-Unis et publiée dans le JAMA en janvier 2017 révèle une augmentation de la prévalence de la consommation de cannabis dans cette population.  En 2014, 3.85 % d’entre elles ont mentionné avoir consommé de la marijuana dans le dernier mois (allant jusqu’à 7.47 % dans le groupes des 18 à 25 ans) contre 2.37 % en 2002. 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L’Enquête de surveillance canadienne de la consommation d’alcool et de drogues 2011 a révélé que […] 11 % des Canadiennes en âge de procréer (de 15 à 44 ans) signalaient avoir consommé […] du cannabis. 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60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22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381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153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50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B886-C774-4642-A9B5-5CB0C0DED36C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335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5293-6077-43E9-8B5E-03221E3407F6}" type="datetimeFigureOut">
              <a:rPr lang="fr-CA" smtClean="0"/>
              <a:pPr/>
              <a:t>2018-05-28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8B99-8A90-4197-A72B-4EADF94E18E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nnabis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3341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Arial" pitchFamily="34" charset="0"/>
                <a:cs typeface="Arial" pitchFamily="34" charset="0"/>
              </a:rPr>
              <a:t>L’exposition prénatale au cannabis et son effet sur le comportement des enfants</a:t>
            </a:r>
            <a:endParaRPr lang="fr-C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>
                <a:solidFill>
                  <a:srgbClr val="79778D"/>
                </a:solidFill>
              </a:rPr>
              <a:t>Alexandra Vivier, R1</a:t>
            </a:r>
          </a:p>
          <a:p>
            <a:r>
              <a:rPr lang="fr-CA" sz="2400" dirty="0" smtClean="0">
                <a:solidFill>
                  <a:srgbClr val="79778D"/>
                </a:solidFill>
              </a:rPr>
              <a:t>UMF Cité de la Santé</a:t>
            </a:r>
          </a:p>
          <a:p>
            <a:r>
              <a:rPr lang="fr-CA" sz="2400" dirty="0" smtClean="0">
                <a:solidFill>
                  <a:srgbClr val="79778D"/>
                </a:solidFill>
              </a:rPr>
              <a:t>Superviseur: </a:t>
            </a:r>
            <a:r>
              <a:rPr lang="fr-CA" sz="2400" dirty="0" err="1" smtClean="0">
                <a:solidFill>
                  <a:srgbClr val="79778D"/>
                </a:solidFill>
              </a:rPr>
              <a:t>Dre</a:t>
            </a:r>
            <a:r>
              <a:rPr lang="fr-CA" sz="2400" dirty="0" smtClean="0">
                <a:solidFill>
                  <a:srgbClr val="79778D"/>
                </a:solidFill>
              </a:rPr>
              <a:t> Marie Mathieu</a:t>
            </a:r>
            <a:endParaRPr lang="fr-CA" sz="2400" dirty="0">
              <a:solidFill>
                <a:srgbClr val="7977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Résultats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8" y="1196753"/>
          <a:ext cx="8280920" cy="5417080"/>
        </p:xfrm>
        <a:graphic>
          <a:graphicData uri="http://schemas.openxmlformats.org/drawingml/2006/table">
            <a:tbl>
              <a:tblPr/>
              <a:tblGrid>
                <a:gridCol w="556701"/>
                <a:gridCol w="2018040"/>
                <a:gridCol w="2753851"/>
                <a:gridCol w="2952328"/>
              </a:tblGrid>
              <a:tr h="37129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latin typeface="Times New Roman"/>
                          <a:ea typeface="Calibri"/>
                          <a:cs typeface="Times New Roman"/>
                        </a:rPr>
                        <a:t>#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latin typeface="Times New Roman"/>
                          <a:ea typeface="Calibri"/>
                          <a:cs typeface="Times New Roman"/>
                        </a:rPr>
                        <a:t>Auteur principal (année)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>
                          <a:latin typeface="Times New Roman"/>
                          <a:ea typeface="Calibri"/>
                          <a:cs typeface="Times New Roman"/>
                        </a:rPr>
                        <a:t>Issues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884663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latin typeface="Times New Roman"/>
                          <a:ea typeface="Calibri"/>
                          <a:cs typeface="Times New Roman"/>
                        </a:rPr>
                        <a:t>Primaire 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latin typeface="Times New Roman"/>
                          <a:ea typeface="Calibri"/>
                          <a:cs typeface="Times New Roman"/>
                        </a:rPr>
                        <a:t>Effet sur le comportement ?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>
                          <a:latin typeface="Times New Roman"/>
                          <a:ea typeface="Calibri"/>
                          <a:cs typeface="Times New Roman"/>
                        </a:rPr>
                        <a:t>Secondaire 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latin typeface="Times New Roman"/>
                          <a:ea typeface="Calibri"/>
                          <a:cs typeface="Times New Roman"/>
                        </a:rPr>
                        <a:t>Quel est l’effet?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err="1">
                          <a:latin typeface="Times New Roman"/>
                          <a:ea typeface="Calibri"/>
                          <a:cs typeface="Times New Roman"/>
                        </a:rPr>
                        <a:t>Eiden</a:t>
                      </a: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. (2018)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non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fr-CA" sz="1800" dirty="0" err="1">
                          <a:latin typeface="Times New Roman"/>
                          <a:ea typeface="Calibri"/>
                          <a:cs typeface="Times New Roman"/>
                        </a:rPr>
                        <a:t>Marroun</a:t>
                      </a: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8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2011)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oui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+ Agressivité à 18 mois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Day (2011)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oui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+ Délinquance à 14 ans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Goldschmidt </a:t>
                      </a:r>
                      <a:r>
                        <a:rPr lang="fr-CA" sz="18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2000)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oui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+ Hyperactivité, d’inattention </a:t>
                      </a:r>
                      <a:r>
                        <a:rPr lang="fr-CA" sz="1800" dirty="0">
                          <a:latin typeface="Arial"/>
                          <a:ea typeface="Calibri"/>
                          <a:cs typeface="Times New Roman"/>
                        </a:rPr>
                        <a:t>&amp;</a:t>
                      </a: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 impulsivité à 10 ans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latin typeface="Times New Roman"/>
                          <a:ea typeface="Calibri"/>
                          <a:cs typeface="Times New Roman"/>
                        </a:rPr>
                        <a:t>Leech (1999)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latin typeface="Times New Roman"/>
                          <a:ea typeface="Calibri"/>
                          <a:cs typeface="Times New Roman"/>
                        </a:rPr>
                        <a:t>Deux</a:t>
                      </a:r>
                      <a:r>
                        <a:rPr lang="fr-CA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sens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+ Impulsivité à 6 </a:t>
                      </a:r>
                      <a:r>
                        <a:rPr lang="fr-CA" sz="1800" dirty="0" smtClean="0">
                          <a:latin typeface="Times New Roman"/>
                          <a:ea typeface="Calibri"/>
                          <a:cs typeface="Times New Roman"/>
                        </a:rPr>
                        <a:t>ans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CA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d’inattention à 6 ans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2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latin typeface="Times New Roman"/>
                          <a:ea typeface="Calibri"/>
                          <a:cs typeface="Times New Roman"/>
                        </a:rPr>
                        <a:t>Fried (1992)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latin typeface="Times New Roman"/>
                          <a:ea typeface="Calibri"/>
                          <a:cs typeface="Times New Roman"/>
                        </a:rPr>
                        <a:t>Oui </a:t>
                      </a:r>
                      <a:endParaRPr lang="fr-C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latin typeface="Times New Roman"/>
                          <a:ea typeface="Calibri"/>
                          <a:cs typeface="Times New Roman"/>
                        </a:rPr>
                        <a:t>+ d’hyperactivité, d’inattention et d’impulsivité à 6 ans</a:t>
                      </a:r>
                      <a:endParaRPr lang="fr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Résultats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>
              <a:buNone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Statistiquement significatif (p≤ 0,01)</a:t>
            </a:r>
          </a:p>
          <a:p>
            <a:pPr lvl="1">
              <a:buFont typeface="Courier New" pitchFamily="49" charset="0"/>
              <a:buChar char="o"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Signification clinique : 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Cessation cannabis pendant la grossesse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= Peu d’effet indésirable, sauf ↑ anxiété, ↑ nausée ?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Intervention efficace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Discussion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fr-CA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Concordance entre les études non-optimale</a:t>
            </a:r>
          </a:p>
          <a:p>
            <a:pPr lvl="1"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4/6 montrent un effet nocif</a:t>
            </a:r>
          </a:p>
          <a:p>
            <a:pPr lvl="1"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1/6 ne montre pas d’effet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Biais de classement ?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Trop jeune âge pour trouver un effet ?</a:t>
            </a:r>
          </a:p>
          <a:p>
            <a:pPr lvl="1"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1/6 montre  un effet dans les deux sens</a:t>
            </a:r>
          </a:p>
          <a:p>
            <a:pPr lvl="1">
              <a:buFont typeface="Courier New" pitchFamily="49" charset="0"/>
              <a:buChar char="o"/>
            </a:pPr>
            <a:endParaRPr lang="fr-CA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Différents âges → forme des protocoles ?</a:t>
            </a:r>
          </a:p>
          <a:p>
            <a:pPr lvl="1"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Différentes caractéristiques du comportement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Impulsivité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Hyperactivité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Attention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Agressivité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Délinquence</a:t>
            </a:r>
            <a:endParaRPr lang="fr-CA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Courier New" pitchFamily="49" charset="0"/>
              <a:buChar char="o"/>
            </a:pPr>
            <a:endParaRPr lang="fr-CA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CA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Discussion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>
              <a:buNone/>
            </a:pPr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Plausibilité des résultats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Différence entre les trimestres d’exposition</a:t>
            </a:r>
          </a:p>
          <a:p>
            <a:pPr lvl="3"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 Étude de Goldschmidt et étude de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Leech</a:t>
            </a: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lvl="3"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 Enfant exposé au 2</a:t>
            </a:r>
            <a:r>
              <a:rPr lang="fr-CA" sz="2400" baseline="30000" dirty="0" smtClean="0">
                <a:latin typeface="Arial" pitchFamily="34" charset="0"/>
                <a:cs typeface="Arial" pitchFamily="34" charset="0"/>
              </a:rPr>
              <a:t>ième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et 3</a:t>
            </a:r>
            <a:r>
              <a:rPr lang="fr-CA" sz="2400" baseline="30000" dirty="0" smtClean="0">
                <a:latin typeface="Arial" pitchFamily="34" charset="0"/>
                <a:cs typeface="Arial" pitchFamily="34" charset="0"/>
              </a:rPr>
              <a:t>ième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trimestre = Exposition tout au long de la grossesse =  Exposition + importante = possiblement + effet</a:t>
            </a:r>
          </a:p>
          <a:p>
            <a:pPr lvl="3">
              <a:buNone/>
            </a:pP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Discussion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>
              <a:buNone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Généralisation des résultats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L’étude d’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Eiden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&amp; les 3 études qui proviennent de la MHPCD concernent une population à haut risque</a:t>
            </a:r>
          </a:p>
          <a:p>
            <a:pPr lvl="2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l’étude de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Fried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(1992) concerne une population à faible risque.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Discussion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31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Forces et limites des études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Biais d’observation possible selon les études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Biais de classement </a:t>
            </a:r>
            <a:r>
              <a:rPr lang="fr-CA" sz="2000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→ erreur non-</a:t>
            </a:r>
            <a:r>
              <a:rPr lang="fr-CA" sz="2000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différencielle</a:t>
            </a:r>
            <a:endParaRPr lang="fr-CA" sz="2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Facteurs confusionnels multiples recherchés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Long suivi – analyse sur les pertes au suivi</a:t>
            </a:r>
          </a:p>
          <a:p>
            <a:pPr>
              <a:buFont typeface="Courier New" pitchFamily="49" charset="0"/>
              <a:buChar char="o"/>
            </a:pPr>
            <a:endParaRPr lang="fr-CA" sz="20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Force </a:t>
            </a:r>
            <a:r>
              <a:rPr lang="fr-CA" sz="2000" dirty="0" smtClean="0">
                <a:latin typeface="Calibri"/>
                <a:cs typeface="Arial" pitchFamily="34" charset="0"/>
              </a:rPr>
              <a:t>&amp; 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limite de la méthodologie : 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 littérature grise (articles non-publiés)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Français et anglais seul. 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Études prospectives</a:t>
            </a:r>
          </a:p>
          <a:p>
            <a:pPr>
              <a:buNone/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Angle de conduite idem</a:t>
            </a:r>
          </a:p>
          <a:p>
            <a:pPr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Opinion personnelle → outil de motivation pour </a:t>
            </a:r>
            <a:r>
              <a:rPr lang="fr-CA" sz="2000" dirty="0" err="1" smtClean="0">
                <a:latin typeface="Arial" pitchFamily="34" charset="0"/>
                <a:cs typeface="Arial" pitchFamily="34" charset="0"/>
              </a:rPr>
              <a:t>conseling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C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Discussion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70100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fr-CA" sz="2000" b="1" dirty="0" smtClean="0">
                <a:latin typeface="Arial" pitchFamily="34" charset="0"/>
                <a:cs typeface="Arial" pitchFamily="34" charset="0"/>
              </a:rPr>
              <a:t>Réponse PICO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Primaire: majorité 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des études montre un effet de l’exposition prénatale au cannabis sur le comportement des enfants à différents âges. </a:t>
            </a: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Secondaire:  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L’hyperactivité et l’impulsivité sont les principales caractéristiques du comportement des enfants qui semblent être associées à la consommation prénatale de cannabis.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Conclusion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31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1800" dirty="0" smtClean="0">
                <a:latin typeface="Arial" pitchFamily="34" charset="0"/>
                <a:cs typeface="Arial" pitchFamily="34" charset="0"/>
              </a:rPr>
              <a:t>Réponse partielle</a:t>
            </a:r>
          </a:p>
          <a:p>
            <a:pPr>
              <a:buFont typeface="Courier New" pitchFamily="49" charset="0"/>
              <a:buChar char="o"/>
            </a:pPr>
            <a:r>
              <a:rPr lang="fr-CA" sz="1800" dirty="0" err="1" smtClean="0">
                <a:latin typeface="Arial" pitchFamily="34" charset="0"/>
                <a:cs typeface="Arial" pitchFamily="34" charset="0"/>
              </a:rPr>
              <a:t>Conseling</a:t>
            </a:r>
            <a:r>
              <a:rPr lang="fr-CA" sz="1800" dirty="0" smtClean="0">
                <a:latin typeface="Arial" pitchFamily="34" charset="0"/>
                <a:cs typeface="Arial" pitchFamily="34" charset="0"/>
              </a:rPr>
              <a:t> important </a:t>
            </a:r>
            <a:r>
              <a:rPr lang="fr-CA" sz="1800" dirty="0" smtClean="0">
                <a:latin typeface="Arial"/>
                <a:cs typeface="Arial"/>
              </a:rPr>
              <a:t>→ déconseiller la consommation cannabis en grossesse</a:t>
            </a:r>
          </a:p>
          <a:p>
            <a:pPr lvl="1">
              <a:buNone/>
            </a:pP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1800" dirty="0" smtClean="0">
                <a:latin typeface="Arial" pitchFamily="34" charset="0"/>
                <a:cs typeface="Arial" pitchFamily="34" charset="0"/>
              </a:rPr>
              <a:t>Besoin + d’études rapidement</a:t>
            </a:r>
          </a:p>
          <a:p>
            <a:pPr lvl="1">
              <a:buFont typeface="Courier New" pitchFamily="49" charset="0"/>
              <a:buChar char="o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↑ concentrations THC</a:t>
            </a:r>
          </a:p>
          <a:p>
            <a:pPr lvl="1">
              <a:buNone/>
            </a:pP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1800" dirty="0" smtClean="0">
                <a:latin typeface="Arial" pitchFamily="34" charset="0"/>
                <a:cs typeface="Arial" pitchFamily="34" charset="0"/>
              </a:rPr>
              <a:t>Pistes méthodologiques:</a:t>
            </a:r>
          </a:p>
          <a:p>
            <a:pPr lvl="1">
              <a:buFont typeface="Courier New" pitchFamily="49" charset="0"/>
              <a:buChar char="o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Quantifier la consommation de cannabis de façon objective (Ex: échantillon urinaire )</a:t>
            </a:r>
          </a:p>
          <a:p>
            <a:pPr lvl="1">
              <a:buFont typeface="Courier New" pitchFamily="49" charset="0"/>
              <a:buChar char="o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Tiers observateur aveugle de l’exposition  pour mesurer les résultats (ex : professeur)</a:t>
            </a:r>
          </a:p>
          <a:p>
            <a:pPr lvl="1">
              <a:buFont typeface="Courier New" pitchFamily="49" charset="0"/>
              <a:buChar char="o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Suivi prolongé et chaque année post-partum</a:t>
            </a:r>
          </a:p>
          <a:p>
            <a:pPr lvl="1">
              <a:buFont typeface="Courier New" pitchFamily="49" charset="0"/>
              <a:buChar char="o"/>
            </a:pP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1800" dirty="0" smtClean="0">
                <a:latin typeface="Arial" pitchFamily="34" charset="0"/>
                <a:cs typeface="Arial" pitchFamily="34" charset="0"/>
              </a:rPr>
              <a:t>Étudier liens physiopathologiques </a:t>
            </a:r>
          </a:p>
          <a:p>
            <a:pPr lvl="1">
              <a:buFont typeface="Courier New" pitchFamily="49" charset="0"/>
              <a:buChar char="o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Tenter de corréler trouvailles radiologiques avec effets cliniques</a:t>
            </a:r>
          </a:p>
          <a:p>
            <a:pPr lvl="1">
              <a:buFont typeface="Courier New" pitchFamily="49" charset="0"/>
              <a:buChar char="o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Étude * a montré association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entre l’exposition prénatale au cannabis et la présence de cortex frontaux plus épaissi 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s chez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les 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enfants…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373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>
                <a:latin typeface="Arial" pitchFamily="34" charset="0"/>
                <a:cs typeface="Arial" pitchFamily="34" charset="0"/>
              </a:rPr>
              <a:t>*El </a:t>
            </a:r>
            <a:r>
              <a:rPr lang="en-CA" sz="1000" dirty="0" err="1">
                <a:latin typeface="Arial" pitchFamily="34" charset="0"/>
                <a:cs typeface="Arial" pitchFamily="34" charset="0"/>
              </a:rPr>
              <a:t>Marroun</a:t>
            </a:r>
            <a:r>
              <a:rPr lang="en-CA" sz="1000" dirty="0">
                <a:latin typeface="Arial" pitchFamily="34" charset="0"/>
                <a:cs typeface="Arial" pitchFamily="34" charset="0"/>
              </a:rPr>
              <a:t>, H., </a:t>
            </a:r>
            <a:r>
              <a:rPr lang="en-CA" sz="1000" dirty="0" err="1">
                <a:latin typeface="Arial" pitchFamily="34" charset="0"/>
                <a:cs typeface="Arial" pitchFamily="34" charset="0"/>
              </a:rPr>
              <a:t>Tiemeier</a:t>
            </a:r>
            <a:r>
              <a:rPr lang="en-CA" sz="1000" dirty="0">
                <a:latin typeface="Arial" pitchFamily="34" charset="0"/>
                <a:cs typeface="Arial" pitchFamily="34" charset="0"/>
              </a:rPr>
              <a:t>, H., Franken, I. H., </a:t>
            </a:r>
            <a:r>
              <a:rPr lang="en-CA" sz="1000" dirty="0" err="1">
                <a:latin typeface="Arial" pitchFamily="34" charset="0"/>
                <a:cs typeface="Arial" pitchFamily="34" charset="0"/>
              </a:rPr>
              <a:t>Jaddoe</a:t>
            </a:r>
            <a:r>
              <a:rPr lang="en-CA" sz="1000" dirty="0">
                <a:latin typeface="Arial" pitchFamily="34" charset="0"/>
                <a:cs typeface="Arial" pitchFamily="34" charset="0"/>
              </a:rPr>
              <a:t>, V. W., van </a:t>
            </a:r>
            <a:r>
              <a:rPr lang="en-CA" sz="1000" dirty="0" err="1">
                <a:latin typeface="Arial" pitchFamily="34" charset="0"/>
                <a:cs typeface="Arial" pitchFamily="34" charset="0"/>
              </a:rPr>
              <a:t>der</a:t>
            </a:r>
            <a:r>
              <a:rPr lang="en-CA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err="1">
                <a:latin typeface="Arial" pitchFamily="34" charset="0"/>
                <a:cs typeface="Arial" pitchFamily="34" charset="0"/>
              </a:rPr>
              <a:t>Lugt</a:t>
            </a:r>
            <a:r>
              <a:rPr lang="en-CA" sz="1000" dirty="0">
                <a:latin typeface="Arial" pitchFamily="34" charset="0"/>
                <a:cs typeface="Arial" pitchFamily="34" charset="0"/>
              </a:rPr>
              <a:t>, A., </a:t>
            </a:r>
            <a:r>
              <a:rPr lang="en-CA" sz="1000" dirty="0" err="1">
                <a:latin typeface="Arial" pitchFamily="34" charset="0"/>
                <a:cs typeface="Arial" pitchFamily="34" charset="0"/>
              </a:rPr>
              <a:t>Verhulst</a:t>
            </a:r>
            <a:r>
              <a:rPr lang="en-CA" sz="1000" dirty="0">
                <a:latin typeface="Arial" pitchFamily="34" charset="0"/>
                <a:cs typeface="Arial" pitchFamily="34" charset="0"/>
              </a:rPr>
              <a:t>, F. C., ... &amp; White, T. (2016). Prenatal cannabis and tobacco exposure in relation to brain morphology: a prospective </a:t>
            </a:r>
            <a:r>
              <a:rPr lang="en-CA" sz="1000" dirty="0" err="1">
                <a:latin typeface="Arial" pitchFamily="34" charset="0"/>
                <a:cs typeface="Arial" pitchFamily="34" charset="0"/>
              </a:rPr>
              <a:t>neuroimaging</a:t>
            </a:r>
            <a:r>
              <a:rPr lang="en-CA" sz="1000" dirty="0">
                <a:latin typeface="Arial" pitchFamily="34" charset="0"/>
                <a:cs typeface="Arial" pitchFamily="34" charset="0"/>
              </a:rPr>
              <a:t> study in young children. </a:t>
            </a:r>
            <a:r>
              <a:rPr lang="fr-CA" sz="1000" i="1" dirty="0" err="1">
                <a:latin typeface="Arial" pitchFamily="34" charset="0"/>
                <a:cs typeface="Arial" pitchFamily="34" charset="0"/>
              </a:rPr>
              <a:t>Biological</a:t>
            </a:r>
            <a:r>
              <a:rPr lang="fr-CA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000" i="1" dirty="0" err="1">
                <a:latin typeface="Arial" pitchFamily="34" charset="0"/>
                <a:cs typeface="Arial" pitchFamily="34" charset="0"/>
              </a:rPr>
              <a:t>Psychiatry</a:t>
            </a:r>
            <a:r>
              <a:rPr lang="fr-CA" sz="1000" dirty="0">
                <a:latin typeface="Arial" pitchFamily="34" charset="0"/>
                <a:cs typeface="Arial" pitchFamily="34" charset="0"/>
              </a:rPr>
              <a:t>, </a:t>
            </a:r>
            <a:r>
              <a:rPr lang="fr-CA" sz="1000" i="1" dirty="0">
                <a:latin typeface="Arial" pitchFamily="34" charset="0"/>
                <a:cs typeface="Arial" pitchFamily="34" charset="0"/>
              </a:rPr>
              <a:t>79</a:t>
            </a:r>
            <a:r>
              <a:rPr lang="fr-CA" sz="1000" dirty="0">
                <a:latin typeface="Arial" pitchFamily="34" charset="0"/>
                <a:cs typeface="Arial" pitchFamily="34" charset="0"/>
              </a:rPr>
              <a:t>(12), 971-979.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sz="5400" dirty="0" smtClean="0"/>
              <a:t>Références</a:t>
            </a:r>
          </a:p>
          <a:p>
            <a:pPr algn="ctr">
              <a:buNone/>
            </a:pPr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Brown, Q. L.,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Sarvet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A. L.,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Shmulewitz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D., Martins, S. S., Wall, M. M., &amp;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Hasin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D. S. (2017). Trends in marijuana use among pregnant and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nonpregnant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reproductive-aged women, 2002-2014. 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Jama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 317(2), 207-209.</a:t>
            </a:r>
          </a:p>
          <a:p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Chang, J. C., Holland, C. L.,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Tarr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J. A., Rubio, D., Rodriguez, K. L., Kraemer, K. L., ... &amp; Arnold, R. M. (2017).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Perinatal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illicit drug and marijuana use: an observational study examining prevalence, screening, and disclosure. </a:t>
            </a:r>
            <a:r>
              <a:rPr lang="fr-CA" sz="1200" i="1" dirty="0">
                <a:latin typeface="Arial" pitchFamily="34" charset="0"/>
                <a:cs typeface="Arial" pitchFamily="34" charset="0"/>
              </a:rPr>
              <a:t>American Journal of </a:t>
            </a:r>
            <a:r>
              <a:rPr lang="fr-CA" sz="1200" i="1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fr-CA" sz="1200" i="1" dirty="0">
                <a:latin typeface="Arial" pitchFamily="34" charset="0"/>
                <a:cs typeface="Arial" pitchFamily="34" charset="0"/>
              </a:rPr>
              <a:t> Promotion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, </a:t>
            </a:r>
            <a:r>
              <a:rPr lang="fr-CA" sz="1200" i="1" dirty="0">
                <a:latin typeface="Arial" pitchFamily="34" charset="0"/>
                <a:cs typeface="Arial" pitchFamily="34" charset="0"/>
              </a:rPr>
              <a:t>31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(1), 35-42.</a:t>
            </a:r>
          </a:p>
          <a:p>
            <a:pPr>
              <a:buNone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fr-CA" sz="1200" dirty="0" err="1">
                <a:latin typeface="Arial" pitchFamily="34" charset="0"/>
                <a:cs typeface="Arial" pitchFamily="34" charset="0"/>
              </a:rPr>
              <a:t>Finnegan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, L. (2014). </a:t>
            </a:r>
            <a:r>
              <a:rPr lang="fr-CA" sz="1200" i="1" dirty="0">
                <a:latin typeface="Arial" pitchFamily="34" charset="0"/>
                <a:cs typeface="Arial" pitchFamily="34" charset="0"/>
              </a:rPr>
              <a:t>Toxicomanie au Canada: consommation de drogues licites et illicites pendant la grossesse: répercussions sur la santé maternelle, néonatale et infantile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. Centre canadien de lutte contre l'alcoolisme et les toxicomanies.</a:t>
            </a:r>
          </a:p>
          <a:p>
            <a:pPr>
              <a:buNone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fr-CA" sz="1200" dirty="0">
                <a:latin typeface="Arial" pitchFamily="34" charset="0"/>
                <a:cs typeface="Arial" pitchFamily="34" charset="0"/>
              </a:rPr>
              <a:t>Ko, J. Y., </a:t>
            </a:r>
            <a:r>
              <a:rPr lang="fr-CA" sz="1200" dirty="0" err="1">
                <a:latin typeface="Arial" pitchFamily="34" charset="0"/>
                <a:cs typeface="Arial" pitchFamily="34" charset="0"/>
              </a:rPr>
              <a:t>Farr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, S. L., Tong, V. T., Creanga, A. A., &amp; Callaghan, W. M. (2015).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Prevalence and patterns of marijuana use among pregnant and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nonpregnant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women of reproductive age. </a:t>
            </a:r>
            <a:r>
              <a:rPr lang="en-CA" sz="1200" i="1" dirty="0">
                <a:latin typeface="Arial" pitchFamily="34" charset="0"/>
                <a:cs typeface="Arial" pitchFamily="34" charset="0"/>
              </a:rPr>
              <a:t>American Journal of Obstetrics &amp; Gynecology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 </a:t>
            </a:r>
            <a:r>
              <a:rPr lang="en-CA" sz="1200" i="1" dirty="0">
                <a:latin typeface="Arial" pitchFamily="34" charset="0"/>
                <a:cs typeface="Arial" pitchFamily="34" charset="0"/>
              </a:rPr>
              <a:t>213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(2), 201-e1.</a:t>
            </a: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M.M. Wall, E.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Poh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M.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Cerdá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 </a:t>
            </a:r>
            <a:r>
              <a:rPr lang="en-CA" sz="1200" i="1" dirty="0">
                <a:latin typeface="Arial" pitchFamily="34" charset="0"/>
                <a:cs typeface="Arial" pitchFamily="34" charset="0"/>
              </a:rPr>
              <a:t>et al.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« Adolescent marijuana use from 2002 to 2008: Higher in states with medical marijuana laws, cause still unclear»,</a:t>
            </a:r>
            <a:r>
              <a:rPr lang="en-CA" sz="1200" i="1" dirty="0">
                <a:latin typeface="Arial" pitchFamily="34" charset="0"/>
                <a:cs typeface="Arial" pitchFamily="34" charset="0"/>
              </a:rPr>
              <a:t> Annals of Epidemiology, 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21(9), 2011, p. 714-716.</a:t>
            </a: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Westfall, R. E., Janssen, P. A., Lucas, P., &amp;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Capler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R. (2006). Survey of medicinal cannabis use among childbearing women: patterns of its use in pregnancy and retroactive self-assessment of its efficacy against ‘morning sickness’. </a:t>
            </a:r>
            <a:r>
              <a:rPr lang="en-CA" sz="1200" i="1" dirty="0">
                <a:latin typeface="Arial" pitchFamily="34" charset="0"/>
                <a:cs typeface="Arial" pitchFamily="34" charset="0"/>
              </a:rPr>
              <a:t>Complementary Therapies in Clinical Practice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 </a:t>
            </a:r>
            <a:r>
              <a:rPr lang="en-CA" sz="1200" i="1" dirty="0">
                <a:latin typeface="Arial" pitchFamily="34" charset="0"/>
                <a:cs typeface="Arial" pitchFamily="34" charset="0"/>
              </a:rPr>
              <a:t>12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(1), 27-33.</a:t>
            </a: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Conner, S. N.,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Bedell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V.,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Lipsey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K.,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Macones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G. A., Cahill, A. G., &amp;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Tuuli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M. G. (2016). Maternal marijuana use and adverse neonatal outcomes: a systematic review and meta-analysis. </a:t>
            </a:r>
            <a:r>
              <a:rPr lang="fr-CA" sz="1200" i="1" dirty="0" err="1">
                <a:latin typeface="Arial" pitchFamily="34" charset="0"/>
                <a:cs typeface="Arial" pitchFamily="34" charset="0"/>
              </a:rPr>
              <a:t>Obstetrics</a:t>
            </a:r>
            <a:r>
              <a:rPr lang="fr-CA" sz="1200" i="1" dirty="0">
                <a:latin typeface="Arial" pitchFamily="34" charset="0"/>
                <a:cs typeface="Arial" pitchFamily="34" charset="0"/>
              </a:rPr>
              <a:t> &amp; </a:t>
            </a:r>
            <a:r>
              <a:rPr lang="fr-CA" sz="1200" i="1" dirty="0" err="1">
                <a:latin typeface="Arial" pitchFamily="34" charset="0"/>
                <a:cs typeface="Arial" pitchFamily="34" charset="0"/>
              </a:rPr>
              <a:t>Gynecology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, </a:t>
            </a:r>
            <a:r>
              <a:rPr lang="fr-CA" sz="1200" i="1" dirty="0">
                <a:latin typeface="Arial" pitchFamily="34" charset="0"/>
                <a:cs typeface="Arial" pitchFamily="34" charset="0"/>
              </a:rPr>
              <a:t>128</a:t>
            </a:r>
            <a:r>
              <a:rPr lang="fr-CA" sz="1200" dirty="0">
                <a:latin typeface="Arial" pitchFamily="34" charset="0"/>
                <a:cs typeface="Arial" pitchFamily="34" charset="0"/>
              </a:rPr>
              <a:t>(4), 713-723.</a:t>
            </a:r>
          </a:p>
          <a:p>
            <a:pPr>
              <a:buNone/>
            </a:pPr>
            <a:endParaRPr lang="fr-CA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000" dirty="0" smtClean="0"/>
              <a:t>Turgeon J, </a:t>
            </a:r>
            <a:r>
              <a:rPr lang="fr-CA" sz="1000" dirty="0" err="1" smtClean="0"/>
              <a:t>Hervouet</a:t>
            </a:r>
            <a:r>
              <a:rPr lang="fr-CA" sz="1000" dirty="0" smtClean="0"/>
              <a:t>-</a:t>
            </a:r>
            <a:r>
              <a:rPr lang="fr-CA" sz="1000" dirty="0" err="1" smtClean="0"/>
              <a:t>zeiber</a:t>
            </a:r>
            <a:r>
              <a:rPr lang="fr-CA" sz="1000" dirty="0" smtClean="0"/>
              <a:t> C, </a:t>
            </a:r>
            <a:r>
              <a:rPr lang="fr-CA" sz="1000" dirty="0" err="1" smtClean="0"/>
              <a:t>Ovetchkine</a:t>
            </a:r>
            <a:r>
              <a:rPr lang="fr-CA" sz="1000" dirty="0" smtClean="0"/>
              <a:t> P, Bernard-</a:t>
            </a:r>
            <a:r>
              <a:rPr lang="fr-CA" sz="1000" dirty="0" err="1" smtClean="0"/>
              <a:t>Bonnin</a:t>
            </a:r>
            <a:r>
              <a:rPr lang="fr-CA" sz="1000" dirty="0" smtClean="0"/>
              <a:t> A-C, Gauthier M. Dictionnaire </a:t>
            </a:r>
            <a:r>
              <a:rPr lang="fr-CA" sz="1000" dirty="0" err="1" smtClean="0"/>
              <a:t>depédiatrie</a:t>
            </a:r>
            <a:r>
              <a:rPr lang="fr-CA" sz="1000" dirty="0" smtClean="0"/>
              <a:t> Weber. 3ième </a:t>
            </a:r>
            <a:r>
              <a:rPr lang="fr-CA" sz="1000" dirty="0" err="1" smtClean="0"/>
              <a:t>ed</a:t>
            </a:r>
            <a:r>
              <a:rPr lang="fr-CA" sz="1000" dirty="0" smtClean="0"/>
              <a:t>. Montréal, Canada : </a:t>
            </a:r>
            <a:r>
              <a:rPr lang="fr-CA" sz="1000" dirty="0" err="1" smtClean="0"/>
              <a:t>Chenelière</a:t>
            </a:r>
            <a:r>
              <a:rPr lang="fr-CA" sz="1000" dirty="0" smtClean="0"/>
              <a:t> Éducation; 2015. Page 1157</a:t>
            </a:r>
          </a:p>
          <a:p>
            <a:pPr>
              <a:buNone/>
            </a:pPr>
            <a:endParaRPr lang="fr-CA" sz="1000" dirty="0"/>
          </a:p>
          <a:p>
            <a:r>
              <a:rPr lang="en-CA" sz="1000" dirty="0"/>
              <a:t>Richardson, G. A., Ryan, C., </a:t>
            </a:r>
            <a:r>
              <a:rPr lang="en-CA" sz="1000" dirty="0" err="1"/>
              <a:t>Willford</a:t>
            </a:r>
            <a:r>
              <a:rPr lang="en-CA" sz="1000" dirty="0"/>
              <a:t>, J., Day, N. L., &amp; Goldschmidt, L. (2002). </a:t>
            </a:r>
            <a:r>
              <a:rPr lang="fr-CA" sz="1000" dirty="0" err="1"/>
              <a:t>Prenatal</a:t>
            </a:r>
            <a:r>
              <a:rPr lang="fr-CA" sz="1000" dirty="0"/>
              <a:t> </a:t>
            </a:r>
            <a:r>
              <a:rPr lang="fr-CA" sz="1000" dirty="0" err="1"/>
              <a:t>alcohol</a:t>
            </a:r>
            <a:r>
              <a:rPr lang="fr-CA" sz="1000" dirty="0"/>
              <a:t> and marijuana </a:t>
            </a:r>
            <a:r>
              <a:rPr lang="fr-CA" sz="1000" dirty="0" err="1"/>
              <a:t>exposure</a:t>
            </a:r>
            <a:r>
              <a:rPr lang="fr-CA" sz="1000" dirty="0"/>
              <a:t>: e</a:t>
            </a:r>
            <a:r>
              <a:rPr lang="en-CA" sz="1000" dirty="0" err="1"/>
              <a:t>ffects</a:t>
            </a:r>
            <a:r>
              <a:rPr lang="en-CA" sz="1000" dirty="0"/>
              <a:t> on neuropsychological outcomes at 10 years. </a:t>
            </a:r>
            <a:r>
              <a:rPr lang="en-CA" sz="1000" i="1" dirty="0" err="1"/>
              <a:t>Neurotoxicology</a:t>
            </a:r>
            <a:r>
              <a:rPr lang="en-CA" sz="1000" i="1" dirty="0"/>
              <a:t> and teratology</a:t>
            </a:r>
            <a:r>
              <a:rPr lang="en-CA" sz="1000" dirty="0"/>
              <a:t>, </a:t>
            </a:r>
            <a:r>
              <a:rPr lang="en-CA" sz="1000" i="1" dirty="0"/>
              <a:t>24</a:t>
            </a:r>
            <a:r>
              <a:rPr lang="en-CA" sz="1000" dirty="0"/>
              <a:t>(3), 309-320.</a:t>
            </a:r>
            <a:endParaRPr lang="fr-CA" sz="1000" dirty="0"/>
          </a:p>
          <a:p>
            <a:endParaRPr lang="fr-CA" sz="1000" dirty="0"/>
          </a:p>
          <a:p>
            <a:r>
              <a:rPr lang="en-CA" sz="1000" dirty="0"/>
              <a:t>Goldschmidt, L., Day, N. L., &amp; Richardson, G. A. (2000). Effects of prenatal marijuana exposure on child behavior problems at age 10. </a:t>
            </a:r>
            <a:r>
              <a:rPr lang="en-CA" sz="1000" i="1" dirty="0" err="1"/>
              <a:t>Neurotoxicology</a:t>
            </a:r>
            <a:r>
              <a:rPr lang="en-CA" sz="1000" i="1" dirty="0"/>
              <a:t> and teratology</a:t>
            </a:r>
            <a:r>
              <a:rPr lang="en-CA" sz="1000" dirty="0"/>
              <a:t>, </a:t>
            </a:r>
            <a:r>
              <a:rPr lang="en-CA" sz="1000" i="1" dirty="0"/>
              <a:t>22</a:t>
            </a:r>
            <a:r>
              <a:rPr lang="en-CA" sz="1000" dirty="0"/>
              <a:t>(3), 325-336.</a:t>
            </a:r>
            <a:endParaRPr lang="fr-CA" sz="1000" dirty="0"/>
          </a:p>
          <a:p>
            <a:endParaRPr lang="fr-CA" sz="1000" dirty="0"/>
          </a:p>
          <a:p>
            <a:r>
              <a:rPr lang="en-CA" sz="1000" dirty="0"/>
              <a:t>O'Connell, C. M., &amp; Fried, P. A. (1991). Prenatal exposure to cannabis: a preliminary report of postnatal consequences in school-age children. </a:t>
            </a:r>
            <a:r>
              <a:rPr lang="en-CA" sz="1000" i="1" dirty="0" err="1"/>
              <a:t>Neurotoxicology</a:t>
            </a:r>
            <a:r>
              <a:rPr lang="en-CA" sz="1000" i="1" dirty="0"/>
              <a:t> and Teratology</a:t>
            </a:r>
            <a:r>
              <a:rPr lang="en-CA" sz="1000" dirty="0"/>
              <a:t>, </a:t>
            </a:r>
            <a:r>
              <a:rPr lang="en-CA" sz="1000" i="1" dirty="0"/>
              <a:t>13</a:t>
            </a:r>
            <a:r>
              <a:rPr lang="en-CA" sz="1000" dirty="0"/>
              <a:t>(6), 631-639.</a:t>
            </a:r>
            <a:endParaRPr lang="fr-CA" sz="1000" dirty="0"/>
          </a:p>
          <a:p>
            <a:endParaRPr lang="fr-CA" sz="1000" dirty="0"/>
          </a:p>
          <a:p>
            <a:r>
              <a:rPr lang="en-CA" sz="1000" dirty="0"/>
              <a:t>Fried, P. A. (1995). The Ottawa Prenatal Prospective Study (OPPS): methodological issues and findings—it's easy to throw the baby out with the bath water. </a:t>
            </a:r>
            <a:r>
              <a:rPr lang="fr-CA" sz="1000" i="1" dirty="0"/>
              <a:t>Life Sciences</a:t>
            </a:r>
            <a:r>
              <a:rPr lang="fr-CA" sz="1000" dirty="0"/>
              <a:t>, </a:t>
            </a:r>
            <a:r>
              <a:rPr lang="fr-CA" sz="1000" i="1" dirty="0"/>
              <a:t>56</a:t>
            </a:r>
            <a:r>
              <a:rPr lang="fr-CA" sz="1000" dirty="0"/>
              <a:t>(23-24), 2159-2168.</a:t>
            </a:r>
          </a:p>
          <a:p>
            <a:endParaRPr lang="fr-CA" sz="1000" dirty="0"/>
          </a:p>
          <a:p>
            <a:r>
              <a:rPr lang="en-CA" sz="1000" dirty="0" err="1"/>
              <a:t>Eiden</a:t>
            </a:r>
            <a:r>
              <a:rPr lang="en-CA" sz="1000" dirty="0"/>
              <a:t>, R. D., Zhao, J., Casey, M., </a:t>
            </a:r>
            <a:r>
              <a:rPr lang="en-CA" sz="1000" dirty="0" err="1"/>
              <a:t>Shisler</a:t>
            </a:r>
            <a:r>
              <a:rPr lang="en-CA" sz="1000" dirty="0"/>
              <a:t>, S., </a:t>
            </a:r>
            <a:r>
              <a:rPr lang="en-CA" sz="1000" dirty="0" err="1"/>
              <a:t>Schuetze</a:t>
            </a:r>
            <a:r>
              <a:rPr lang="en-CA" sz="1000" dirty="0"/>
              <a:t>, P., &amp; Colder, C. R. (2018). Pre-and postnatal tobacco and cannabis exposure and child behavior problems: Bidirectional associations, joint effects, and sex differences. </a:t>
            </a:r>
            <a:r>
              <a:rPr lang="en-CA" sz="1000" i="1" dirty="0"/>
              <a:t>Drug &amp; Alcohol Dependence</a:t>
            </a:r>
            <a:r>
              <a:rPr lang="en-CA" sz="1000" dirty="0"/>
              <a:t>, </a:t>
            </a:r>
            <a:r>
              <a:rPr lang="en-CA" sz="1000" i="1" dirty="0"/>
              <a:t>185</a:t>
            </a:r>
            <a:r>
              <a:rPr lang="en-CA" sz="1000" dirty="0"/>
              <a:t>, 82-92.</a:t>
            </a:r>
            <a:endParaRPr lang="fr-CA" sz="1000" dirty="0"/>
          </a:p>
          <a:p>
            <a:endParaRPr lang="fr-CA" sz="1000" dirty="0"/>
          </a:p>
          <a:p>
            <a:r>
              <a:rPr lang="en-CA" sz="1000" dirty="0"/>
              <a:t>El </a:t>
            </a:r>
            <a:r>
              <a:rPr lang="en-CA" sz="1000" dirty="0" err="1"/>
              <a:t>Marroun</a:t>
            </a:r>
            <a:r>
              <a:rPr lang="en-CA" sz="1000" dirty="0"/>
              <a:t>, H., </a:t>
            </a:r>
            <a:r>
              <a:rPr lang="en-CA" sz="1000" dirty="0" err="1"/>
              <a:t>Hudziak</a:t>
            </a:r>
            <a:r>
              <a:rPr lang="en-CA" sz="1000" dirty="0"/>
              <a:t>, J. J., </a:t>
            </a:r>
            <a:r>
              <a:rPr lang="en-CA" sz="1000" dirty="0" err="1"/>
              <a:t>Tiemeier</a:t>
            </a:r>
            <a:r>
              <a:rPr lang="en-CA" sz="1000" dirty="0"/>
              <a:t>, H., </a:t>
            </a:r>
            <a:r>
              <a:rPr lang="en-CA" sz="1000" dirty="0" err="1"/>
              <a:t>Creemers</a:t>
            </a:r>
            <a:r>
              <a:rPr lang="en-CA" sz="1000" dirty="0"/>
              <a:t>, H., </a:t>
            </a:r>
            <a:r>
              <a:rPr lang="en-CA" sz="1000" dirty="0" err="1"/>
              <a:t>Steegers</a:t>
            </a:r>
            <a:r>
              <a:rPr lang="en-CA" sz="1000" dirty="0"/>
              <a:t>, E. A., </a:t>
            </a:r>
            <a:r>
              <a:rPr lang="en-CA" sz="1000" dirty="0" err="1"/>
              <a:t>Jaddoe</a:t>
            </a:r>
            <a:r>
              <a:rPr lang="en-CA" sz="1000" dirty="0"/>
              <a:t>, V. W., ... &amp; </a:t>
            </a:r>
            <a:r>
              <a:rPr lang="en-CA" sz="1000" dirty="0" err="1"/>
              <a:t>Huizink</a:t>
            </a:r>
            <a:r>
              <a:rPr lang="en-CA" sz="1000" dirty="0"/>
              <a:t>, A. C. (2011). Intrauterine cannabis exposure leads to more aggressive behavior and attention problems in 18-month-old girls. </a:t>
            </a:r>
            <a:r>
              <a:rPr lang="en-CA" sz="1000" i="1" dirty="0"/>
              <a:t>Drug &amp; Alcohol Dependence</a:t>
            </a:r>
            <a:r>
              <a:rPr lang="en-CA" sz="1000" dirty="0"/>
              <a:t>, </a:t>
            </a:r>
            <a:r>
              <a:rPr lang="en-CA" sz="1000" i="1" dirty="0"/>
              <a:t>118</a:t>
            </a:r>
            <a:r>
              <a:rPr lang="en-CA" sz="1000" dirty="0"/>
              <a:t>(2), 470-474.</a:t>
            </a:r>
            <a:endParaRPr lang="fr-CA" sz="1000" dirty="0"/>
          </a:p>
          <a:p>
            <a:endParaRPr lang="fr-CA" sz="1000" dirty="0"/>
          </a:p>
          <a:p>
            <a:r>
              <a:rPr lang="en-CA" sz="1000" dirty="0"/>
              <a:t>Day, N. L., Leech, S. L., &amp; Goldschmidt, L. (2011). The effects of prenatal marijuana exposure on delinquent behaviors are mediated by measures of </a:t>
            </a:r>
            <a:r>
              <a:rPr lang="en-CA" sz="1000" dirty="0" err="1"/>
              <a:t>neurocognitive</a:t>
            </a:r>
            <a:r>
              <a:rPr lang="en-CA" sz="1000" dirty="0"/>
              <a:t> functioning. </a:t>
            </a:r>
            <a:r>
              <a:rPr lang="en-CA" sz="1000" i="1" dirty="0" err="1"/>
              <a:t>Neurotoxicology</a:t>
            </a:r>
            <a:r>
              <a:rPr lang="en-CA" sz="1000" i="1" dirty="0"/>
              <a:t> and teratology</a:t>
            </a:r>
            <a:r>
              <a:rPr lang="en-CA" sz="1000" dirty="0"/>
              <a:t>, </a:t>
            </a:r>
            <a:r>
              <a:rPr lang="en-CA" sz="1000" i="1" dirty="0"/>
              <a:t>33</a:t>
            </a:r>
            <a:r>
              <a:rPr lang="en-CA" sz="1000" dirty="0"/>
              <a:t>(1), 129-136.</a:t>
            </a:r>
            <a:endParaRPr lang="fr-CA" sz="1000" dirty="0"/>
          </a:p>
          <a:p>
            <a:endParaRPr lang="fr-CA" sz="1000" dirty="0"/>
          </a:p>
          <a:p>
            <a:r>
              <a:rPr lang="en-CA" sz="1000" dirty="0"/>
              <a:t>Leech, S. L., Richardson, G. A., Goldschmidt, L., &amp; Day, N. L. (1999). Prenatal substance exposure: effects on attention and impulsivity of 6-year-olds. </a:t>
            </a:r>
            <a:r>
              <a:rPr lang="fr-CA" sz="1000" i="1" dirty="0" err="1"/>
              <a:t>Neurotoxicology</a:t>
            </a:r>
            <a:r>
              <a:rPr lang="fr-CA" sz="1000" i="1" dirty="0"/>
              <a:t> and </a:t>
            </a:r>
            <a:r>
              <a:rPr lang="fr-CA" sz="1000" i="1" dirty="0" err="1"/>
              <a:t>teratology</a:t>
            </a:r>
            <a:r>
              <a:rPr lang="fr-CA" sz="1000" dirty="0"/>
              <a:t>, </a:t>
            </a:r>
            <a:r>
              <a:rPr lang="fr-CA" sz="1000" i="1" dirty="0"/>
              <a:t>21</a:t>
            </a:r>
            <a:r>
              <a:rPr lang="fr-CA" sz="1000" dirty="0"/>
              <a:t>(2), 109-118.</a:t>
            </a:r>
          </a:p>
          <a:p>
            <a:endParaRPr lang="fr-CA" sz="1000" dirty="0"/>
          </a:p>
          <a:p>
            <a:r>
              <a:rPr lang="en-CA" sz="1000" dirty="0"/>
              <a:t>Fried, P. A., Watkinson, B., &amp; Gray, R. (1992). A follow-up study of </a:t>
            </a:r>
            <a:r>
              <a:rPr lang="en-CA" sz="1000" dirty="0" err="1"/>
              <a:t>attentional</a:t>
            </a:r>
            <a:r>
              <a:rPr lang="en-CA" sz="1000" dirty="0"/>
              <a:t> behavior in 6-year-old children exposed prenatally to marihuana, cigarettes, and alcohol. </a:t>
            </a:r>
            <a:r>
              <a:rPr lang="fr-CA" sz="1000" i="1" dirty="0" err="1"/>
              <a:t>Neurotoxicology</a:t>
            </a:r>
            <a:r>
              <a:rPr lang="fr-CA" sz="1000" i="1" dirty="0"/>
              <a:t> and </a:t>
            </a:r>
            <a:r>
              <a:rPr lang="fr-CA" sz="1000" i="1" dirty="0" err="1"/>
              <a:t>teratology</a:t>
            </a:r>
            <a:r>
              <a:rPr lang="fr-CA" sz="1000" dirty="0"/>
              <a:t>, </a:t>
            </a:r>
            <a:r>
              <a:rPr lang="fr-CA" sz="1000" i="1" dirty="0"/>
              <a:t>14</a:t>
            </a:r>
            <a:r>
              <a:rPr lang="fr-CA" sz="1000" dirty="0"/>
              <a:t>(5), 299-311</a:t>
            </a:r>
            <a:r>
              <a:rPr lang="fr-CA" sz="1000" dirty="0" smtClean="0"/>
              <a:t>.</a:t>
            </a:r>
          </a:p>
          <a:p>
            <a:endParaRPr lang="fr-CA" sz="1000" dirty="0"/>
          </a:p>
          <a:p>
            <a:r>
              <a:rPr lang="fr-CA" sz="1000" dirty="0"/>
              <a:t>Côté, G. (2015). Le TDAH chez l’enfant. Repéré à http://omnipratique.net/neurologie-et-psychiatrie/tdah-chez-l-enfant</a:t>
            </a:r>
          </a:p>
          <a:p>
            <a:endParaRPr lang="fr-CA" sz="1000" dirty="0"/>
          </a:p>
          <a:p>
            <a:r>
              <a:rPr lang="en-CA" sz="1000" dirty="0"/>
              <a:t>El </a:t>
            </a:r>
            <a:r>
              <a:rPr lang="en-CA" sz="1000" dirty="0" err="1"/>
              <a:t>Marroun</a:t>
            </a:r>
            <a:r>
              <a:rPr lang="en-CA" sz="1000" dirty="0"/>
              <a:t>, H., </a:t>
            </a:r>
            <a:r>
              <a:rPr lang="en-CA" sz="1000" dirty="0" err="1"/>
              <a:t>Tiemeier</a:t>
            </a:r>
            <a:r>
              <a:rPr lang="en-CA" sz="1000" dirty="0"/>
              <a:t>, H., Franken, I. H., </a:t>
            </a:r>
            <a:r>
              <a:rPr lang="en-CA" sz="1000" dirty="0" err="1"/>
              <a:t>Jaddoe</a:t>
            </a:r>
            <a:r>
              <a:rPr lang="en-CA" sz="1000" dirty="0"/>
              <a:t>, V. W., van </a:t>
            </a:r>
            <a:r>
              <a:rPr lang="en-CA" sz="1000" dirty="0" err="1"/>
              <a:t>der</a:t>
            </a:r>
            <a:r>
              <a:rPr lang="en-CA" sz="1000" dirty="0"/>
              <a:t> </a:t>
            </a:r>
            <a:r>
              <a:rPr lang="en-CA" sz="1000" dirty="0" err="1"/>
              <a:t>Lugt</a:t>
            </a:r>
            <a:r>
              <a:rPr lang="en-CA" sz="1000" dirty="0"/>
              <a:t>, A., </a:t>
            </a:r>
            <a:r>
              <a:rPr lang="en-CA" sz="1000" dirty="0" err="1"/>
              <a:t>Verhulst</a:t>
            </a:r>
            <a:r>
              <a:rPr lang="en-CA" sz="1000" dirty="0"/>
              <a:t>, F. C., ... &amp; White, T. (2016). Prenatal cannabis and tobacco exposure in relation to brain morphology: a prospective </a:t>
            </a:r>
            <a:r>
              <a:rPr lang="en-CA" sz="1000" dirty="0" err="1"/>
              <a:t>neuroimaging</a:t>
            </a:r>
            <a:r>
              <a:rPr lang="en-CA" sz="1000" dirty="0"/>
              <a:t> study in young children. </a:t>
            </a:r>
            <a:r>
              <a:rPr lang="fr-CA" sz="1000" i="1" dirty="0" err="1"/>
              <a:t>Biological</a:t>
            </a:r>
            <a:r>
              <a:rPr lang="fr-CA" sz="1000" i="1" dirty="0"/>
              <a:t> </a:t>
            </a:r>
            <a:r>
              <a:rPr lang="fr-CA" sz="1000" i="1" dirty="0" err="1"/>
              <a:t>Psychiatry</a:t>
            </a:r>
            <a:r>
              <a:rPr lang="fr-CA" sz="1000" dirty="0"/>
              <a:t>, </a:t>
            </a:r>
            <a:r>
              <a:rPr lang="fr-CA" sz="1000" i="1" dirty="0"/>
              <a:t>79</a:t>
            </a:r>
            <a:r>
              <a:rPr lang="fr-CA" sz="1000" dirty="0"/>
              <a:t>(12), 971-979.</a:t>
            </a:r>
          </a:p>
          <a:p>
            <a:endParaRPr lang="fr-CA" sz="1000" dirty="0"/>
          </a:p>
          <a:p>
            <a:pPr>
              <a:buNone/>
            </a:pPr>
            <a:endParaRPr lang="fr-CA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Pourquoi ce sujet ?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531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fr-CA" sz="2400" dirty="0" smtClean="0"/>
              <a:t> À la salle d’accouchement, une résidente fait l’admission d’une multipare qui lui mentionne faire partie d’une étude parce qu’elle consomme 2 à 3 joints par jour pour le traitement de sa </a:t>
            </a:r>
            <a:r>
              <a:rPr lang="fr-CA" sz="2400" dirty="0" err="1" smtClean="0"/>
              <a:t>fibromyalgie</a:t>
            </a:r>
            <a:r>
              <a:rPr lang="fr-CA" sz="2400" dirty="0" smtClean="0"/>
              <a:t>.  Elle lui mentionne : je ne pense pas que c’était nécessaire de tenter d’arrêter, c’est une herbe.. Et puis, ils m’ont recrutée dans l’étude! </a:t>
            </a:r>
          </a:p>
          <a:p>
            <a:pPr>
              <a:buNone/>
            </a:pPr>
            <a:endParaRPr lang="fr-CA" sz="2400" dirty="0" smtClean="0"/>
          </a:p>
          <a:p>
            <a:pPr algn="ctr">
              <a:buNone/>
            </a:pPr>
            <a:r>
              <a:rPr lang="fr-CA" sz="2400" dirty="0" smtClean="0"/>
              <a:t>Que répond la résidente? </a:t>
            </a:r>
          </a:p>
          <a:p>
            <a:pPr>
              <a:buNone/>
            </a:pPr>
            <a:endParaRPr lang="fr-CA" sz="2400" dirty="0"/>
          </a:p>
        </p:txBody>
      </p:sp>
      <p:pic>
        <p:nvPicPr>
          <p:cNvPr id="2056" name="Picture 8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3672408" cy="367241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103440" y="1268760"/>
            <a:ext cx="5040560" cy="238940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latin typeface="Arial" pitchFamily="34" charset="0"/>
                <a:cs typeface="Arial" pitchFamily="34" charset="0"/>
              </a:rPr>
              <a:t>Qu’est-ce que ça fait le cannabis en grossesse?... «C’est écrit dans le livre bleu ???»</a:t>
            </a:r>
          </a:p>
          <a:p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600" dirty="0" smtClean="0">
                <a:latin typeface="Arial" pitchFamily="34" charset="0"/>
                <a:cs typeface="Arial" pitchFamily="34" charset="0"/>
              </a:rPr>
              <a:t>MAIS QUEL BEAU SUJET D’ÉRUDITION!</a:t>
            </a:r>
            <a:endParaRPr lang="fr-CA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CA" sz="5400" b="1" dirty="0" smtClean="0"/>
              <a:t>MERCI pour votre Écoute</a:t>
            </a:r>
          </a:p>
          <a:p>
            <a:pPr algn="ctr">
              <a:buNone/>
            </a:pPr>
            <a:r>
              <a:rPr lang="fr-CA" sz="4000" b="1" dirty="0" smtClean="0"/>
              <a:t>Merci à ma tutrice, </a:t>
            </a:r>
            <a:r>
              <a:rPr lang="fr-CA" sz="4000" b="1" dirty="0" err="1" smtClean="0"/>
              <a:t>Dre</a:t>
            </a:r>
            <a:r>
              <a:rPr lang="fr-CA" sz="4000" b="1" dirty="0" smtClean="0"/>
              <a:t> Mathieu</a:t>
            </a:r>
          </a:p>
          <a:p>
            <a:pPr algn="ctr">
              <a:buNone/>
            </a:pPr>
            <a:endParaRPr lang="fr-CA" sz="5400" b="1" dirty="0" smtClean="0"/>
          </a:p>
          <a:p>
            <a:pPr algn="ctr">
              <a:buNone/>
            </a:pPr>
            <a:r>
              <a:rPr lang="fr-CA" sz="5400" b="1" dirty="0" smtClean="0"/>
              <a:t>Questions?</a:t>
            </a:r>
            <a:endParaRPr lang="fr-C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gouvermenent-liber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348880"/>
            <a:ext cx="5172363" cy="30243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9592" y="1412776"/>
            <a:ext cx="7704856" cy="43926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 La légalisation de la consommation du cannabis → été 2018.</a:t>
            </a: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 Risque de consommation est perçu de façon moins importante dans les pays où la marijuana est légalisée à des fins médicales*. </a:t>
            </a:r>
          </a:p>
          <a:p>
            <a:pPr lvl="1"/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CA" dirty="0">
                <a:latin typeface="Arial" pitchFamily="34" charset="0"/>
                <a:cs typeface="Arial" pitchFamily="34" charset="0"/>
              </a:rPr>
              <a:t>70 % des femmes enceintes croient qu’il n’y a aucun, voire qu’un léger risque associé à la consommation de marijuana à raison d’une à deux fois par semaine pendant la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grossesse**</a:t>
            </a:r>
          </a:p>
          <a:p>
            <a:pPr lvl="1"/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Grandes sociétés (Ex: SOGC) craignent augmentation de la consommation en grossesse 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016744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smtClean="0">
                <a:latin typeface="Arial" pitchFamily="34" charset="0"/>
                <a:cs typeface="Arial" pitchFamily="34" charset="0"/>
              </a:rPr>
              <a:t>*M.M. Wall, E.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Poh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Cerdá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 et al., « Adolescent marijuana use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2002 to 2008: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in states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medical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marijuana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laws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, cause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unclear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», 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Annals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Epidemiology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, 21(9), 2011, p. 714-716.</a:t>
            </a:r>
          </a:p>
          <a:p>
            <a:r>
              <a:rPr lang="fr-CA" sz="900" dirty="0" smtClean="0">
                <a:latin typeface="Arial" pitchFamily="34" charset="0"/>
                <a:cs typeface="Arial" pitchFamily="34" charset="0"/>
              </a:rPr>
              <a:t>** Ko, J. Y.,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Farr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, S. L., Tong, V. T., Creanga, A. A., &amp; Callaghan, W. M. (2015).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Prevalence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and patterns of marijuana use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pregnant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nonpregnant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of reproductive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. American Journal of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Obstetrics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Gynecology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, 213(2), 201-e1.</a:t>
            </a:r>
            <a:endParaRPr lang="fr-CA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2484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drogue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illicite la plus consommée pendant la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grossesse = marijuana</a:t>
            </a:r>
          </a:p>
          <a:p>
            <a:pPr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↑ prévalence consommation en grossesse* </a:t>
            </a:r>
          </a:p>
          <a:p>
            <a:pPr lvl="1">
              <a:buFont typeface="Courier New" pitchFamily="49" charset="0"/>
              <a:buChar char="o"/>
            </a:pPr>
            <a:r>
              <a:rPr lang="fr-CA" sz="2400" dirty="0"/>
              <a:t>2.37 % </a:t>
            </a:r>
            <a:r>
              <a:rPr lang="fr-CA" sz="2400" dirty="0" smtClean="0"/>
              <a:t>(2002) </a:t>
            </a:r>
            <a:r>
              <a:rPr lang="fr-CA" sz="2400" dirty="0" smtClean="0">
                <a:latin typeface="Calibri"/>
              </a:rPr>
              <a:t>→ 3.85 % (2014) </a:t>
            </a:r>
            <a:r>
              <a:rPr lang="fr-CA" sz="2400" dirty="0" smtClean="0"/>
              <a:t>jusqu’à </a:t>
            </a:r>
            <a:r>
              <a:rPr lang="fr-CA" sz="2400" dirty="0"/>
              <a:t>7.47 % dans le groupes des 18 à 25 </a:t>
            </a:r>
            <a:r>
              <a:rPr lang="fr-CA" sz="2400" dirty="0" smtClean="0"/>
              <a:t>ans</a:t>
            </a:r>
          </a:p>
          <a:p>
            <a:pPr lvl="1">
              <a:buFont typeface="Courier New" pitchFamily="49" charset="0"/>
              <a:buChar char="o"/>
            </a:pPr>
            <a:r>
              <a:rPr lang="fr-CA" sz="2400" dirty="0" smtClean="0"/>
              <a:t>Une </a:t>
            </a:r>
            <a:r>
              <a:rPr lang="fr-CA" sz="2400" dirty="0"/>
              <a:t>étude menée en Pennsylvanie </a:t>
            </a:r>
            <a:r>
              <a:rPr lang="fr-CA" sz="2400" dirty="0" smtClean="0"/>
              <a:t>(2016) : 27 </a:t>
            </a:r>
            <a:r>
              <a:rPr lang="fr-CA" sz="2400" dirty="0"/>
              <a:t>% d’entre elles ont testé positive pour le cannabis dans leur urines alors que seulement le tiers </a:t>
            </a:r>
            <a:r>
              <a:rPr lang="fr-CA" sz="2400" dirty="0" smtClean="0"/>
              <a:t>d’entre elles avait déclaré </a:t>
            </a:r>
            <a:r>
              <a:rPr lang="fr-CA" sz="2400" dirty="0"/>
              <a:t>cette consommation à leur médecin.  </a:t>
            </a:r>
          </a:p>
          <a:p>
            <a:pPr lvl="1">
              <a:buFont typeface="Courier New" pitchFamily="49" charset="0"/>
              <a:buChar char="o"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Canada (?) : 11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% des Canadiennes en âge de procréer (de 15 à 44 ans) signalaient avoir consommé […] du cannabis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.***</a:t>
            </a:r>
            <a:endParaRPr lang="fr-CA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sz="2000" dirty="0"/>
          </a:p>
          <a:p>
            <a:pPr>
              <a:buFont typeface="Courier New" pitchFamily="49" charset="0"/>
              <a:buChar char="o"/>
            </a:pPr>
            <a:endParaRPr lang="fr-CA" sz="20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7332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Brown, Q. L., </a:t>
            </a:r>
            <a:r>
              <a:rPr lang="en-CA" sz="900" dirty="0" err="1">
                <a:latin typeface="Arial" pitchFamily="34" charset="0"/>
                <a:cs typeface="Arial" pitchFamily="34" charset="0"/>
              </a:rPr>
              <a:t>Sarvet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, A. L., </a:t>
            </a:r>
            <a:r>
              <a:rPr lang="en-CA" sz="900" dirty="0" err="1">
                <a:latin typeface="Arial" pitchFamily="34" charset="0"/>
                <a:cs typeface="Arial" pitchFamily="34" charset="0"/>
              </a:rPr>
              <a:t>Shmulewitz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, D., Martins, S. S., Wall, M. M., &amp; </a:t>
            </a:r>
            <a:r>
              <a:rPr lang="en-CA" sz="900" dirty="0" err="1">
                <a:latin typeface="Arial" pitchFamily="34" charset="0"/>
                <a:cs typeface="Arial" pitchFamily="34" charset="0"/>
              </a:rPr>
              <a:t>Hasin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, D. S. (2017). Trends in marijuana use among pregnant and </a:t>
            </a:r>
            <a:r>
              <a:rPr lang="en-CA" sz="900" dirty="0" err="1">
                <a:latin typeface="Arial" pitchFamily="34" charset="0"/>
                <a:cs typeface="Arial" pitchFamily="34" charset="0"/>
              </a:rPr>
              <a:t>nonpregnant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 reproductive-aged women, 2002-2014. </a:t>
            </a:r>
            <a:r>
              <a:rPr lang="en-CA" sz="900" i="1" dirty="0" err="1">
                <a:latin typeface="Arial" pitchFamily="34" charset="0"/>
                <a:cs typeface="Arial" pitchFamily="34" charset="0"/>
              </a:rPr>
              <a:t>Jama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, </a:t>
            </a:r>
            <a:r>
              <a:rPr lang="en-CA" sz="900" i="1" dirty="0">
                <a:latin typeface="Arial" pitchFamily="34" charset="0"/>
                <a:cs typeface="Arial" pitchFamily="34" charset="0"/>
              </a:rPr>
              <a:t>317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(2), 207-209</a:t>
            </a:r>
            <a:r>
              <a:rPr lang="en-CA" sz="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CA" sz="900" dirty="0" smtClean="0">
                <a:latin typeface="Arial" pitchFamily="34" charset="0"/>
                <a:cs typeface="Arial" pitchFamily="34" charset="0"/>
              </a:rPr>
              <a:t>**Chang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, J. C., Holland, C. L., </a:t>
            </a:r>
            <a:r>
              <a:rPr lang="en-CA" sz="900" dirty="0" err="1">
                <a:latin typeface="Arial" pitchFamily="34" charset="0"/>
                <a:cs typeface="Arial" pitchFamily="34" charset="0"/>
              </a:rPr>
              <a:t>Tarr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, J. A., Rubio, D., Rodriguez, K. L., Kraemer, K. L., ... &amp; Arnold, R. M. (2017). </a:t>
            </a:r>
            <a:r>
              <a:rPr lang="en-CA" sz="900" dirty="0" err="1">
                <a:latin typeface="Arial" pitchFamily="34" charset="0"/>
                <a:cs typeface="Arial" pitchFamily="34" charset="0"/>
              </a:rPr>
              <a:t>Perinatal</a:t>
            </a:r>
            <a:r>
              <a:rPr lang="en-CA" sz="900" dirty="0">
                <a:latin typeface="Arial" pitchFamily="34" charset="0"/>
                <a:cs typeface="Arial" pitchFamily="34" charset="0"/>
              </a:rPr>
              <a:t> illicit drug and marijuana use: an observational study examining prevalence, screening, and disclosure. </a:t>
            </a:r>
            <a:r>
              <a:rPr lang="fr-CA" sz="900" i="1" dirty="0">
                <a:latin typeface="Arial" pitchFamily="34" charset="0"/>
                <a:cs typeface="Arial" pitchFamily="34" charset="0"/>
              </a:rPr>
              <a:t>American Journal of </a:t>
            </a:r>
            <a:r>
              <a:rPr lang="fr-CA" sz="900" i="1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fr-CA" sz="900" i="1" dirty="0">
                <a:latin typeface="Arial" pitchFamily="34" charset="0"/>
                <a:cs typeface="Arial" pitchFamily="34" charset="0"/>
              </a:rPr>
              <a:t> Promotion</a:t>
            </a:r>
            <a:r>
              <a:rPr lang="fr-CA" sz="900" dirty="0">
                <a:latin typeface="Arial" pitchFamily="34" charset="0"/>
                <a:cs typeface="Arial" pitchFamily="34" charset="0"/>
              </a:rPr>
              <a:t>, </a:t>
            </a:r>
            <a:r>
              <a:rPr lang="fr-CA" sz="900" i="1" dirty="0">
                <a:latin typeface="Arial" pitchFamily="34" charset="0"/>
                <a:cs typeface="Arial" pitchFamily="34" charset="0"/>
              </a:rPr>
              <a:t>31</a:t>
            </a:r>
            <a:r>
              <a:rPr lang="fr-CA" sz="900" dirty="0">
                <a:latin typeface="Arial" pitchFamily="34" charset="0"/>
                <a:cs typeface="Arial" pitchFamily="34" charset="0"/>
              </a:rPr>
              <a:t>(1), 35-42.</a:t>
            </a:r>
          </a:p>
          <a:p>
            <a:r>
              <a:rPr lang="fr-CA" sz="900" dirty="0" smtClean="0">
                <a:latin typeface="Arial" pitchFamily="34" charset="0"/>
                <a:cs typeface="Arial" pitchFamily="34" charset="0"/>
              </a:rPr>
              <a:t>*** </a:t>
            </a:r>
            <a:r>
              <a:rPr lang="fr-CA" sz="900" dirty="0" err="1" smtClean="0">
                <a:latin typeface="Arial" pitchFamily="34" charset="0"/>
                <a:cs typeface="Arial" pitchFamily="34" charset="0"/>
              </a:rPr>
              <a:t>Finnegan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, L. (2014). </a:t>
            </a:r>
            <a:r>
              <a:rPr lang="fr-CA" sz="900" i="1" dirty="0" smtClean="0">
                <a:latin typeface="Arial" pitchFamily="34" charset="0"/>
                <a:cs typeface="Arial" pitchFamily="34" charset="0"/>
              </a:rPr>
              <a:t>Toxicomanie au Canada: consommation de drogues licites et illicites pendant la grossesse: répercussions sur la santé maternelle, néonatale et infantile</a:t>
            </a:r>
            <a:r>
              <a:rPr lang="fr-CA" sz="900" dirty="0" smtClean="0">
                <a:latin typeface="Arial" pitchFamily="34" charset="0"/>
                <a:cs typeface="Arial" pitchFamily="34" charset="0"/>
              </a:rPr>
              <a:t>. Centre canadien de lutte contre l'alcoolisme et les toxicomanies.</a:t>
            </a:r>
            <a:endParaRPr lang="fr-CA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284984"/>
            <a:ext cx="8208912" cy="25202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CA" sz="2400" u="sng" dirty="0" smtClean="0"/>
              <a:t>PICO</a:t>
            </a:r>
          </a:p>
          <a:p>
            <a:pPr algn="just">
              <a:buNone/>
            </a:pPr>
            <a:r>
              <a:rPr lang="fr-CA" sz="2400" dirty="0" smtClean="0"/>
              <a:t>Primaire : déterminer </a:t>
            </a:r>
            <a:r>
              <a:rPr lang="fr-CA" sz="2400" dirty="0"/>
              <a:t>si le </a:t>
            </a:r>
            <a:r>
              <a:rPr lang="fr-CA" sz="2400" b="1" dirty="0"/>
              <a:t>comportement des enfants </a:t>
            </a:r>
            <a:r>
              <a:rPr lang="fr-CA" sz="2400" dirty="0"/>
              <a:t>ayant été exposés au </a:t>
            </a:r>
            <a:r>
              <a:rPr lang="fr-CA" sz="2400" b="1" dirty="0"/>
              <a:t>cannabis</a:t>
            </a:r>
            <a:r>
              <a:rPr lang="fr-CA" sz="2400" dirty="0"/>
              <a:t> durant la période </a:t>
            </a:r>
            <a:r>
              <a:rPr lang="fr-CA" sz="2400" b="1" dirty="0"/>
              <a:t>prénatale </a:t>
            </a:r>
            <a:r>
              <a:rPr lang="fr-CA" sz="2400" dirty="0"/>
              <a:t>est différent de celui des enfants n’y ayant pas été exposés.  </a:t>
            </a:r>
            <a:endParaRPr lang="fr-CA" sz="2400" dirty="0" smtClean="0"/>
          </a:p>
          <a:p>
            <a:pPr algn="just">
              <a:buNone/>
            </a:pPr>
            <a:endParaRPr lang="fr-CA" sz="2400" dirty="0" smtClean="0"/>
          </a:p>
          <a:p>
            <a:pPr algn="just">
              <a:buNone/>
            </a:pPr>
            <a:r>
              <a:rPr lang="fr-CA" sz="2400" dirty="0" smtClean="0"/>
              <a:t>Secondaire: Définir la nature de la différence, si identifiée.</a:t>
            </a:r>
            <a:endParaRPr lang="fr-CA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39552" y="1196752"/>
            <a:ext cx="8064896" cy="15121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fr-CA" sz="1900" dirty="0" smtClean="0">
                <a:latin typeface="Arial" pitchFamily="34" charset="0"/>
                <a:cs typeface="Arial" pitchFamily="34" charset="0"/>
              </a:rPr>
              <a:t>Peu de données sur les effets à long terme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fr-CA" sz="1900" dirty="0" smtClean="0">
                <a:latin typeface="Arial" pitchFamily="34" charset="0"/>
                <a:cs typeface="Arial" pitchFamily="34" charset="0"/>
              </a:rPr>
              <a:t>troubles </a:t>
            </a:r>
            <a:r>
              <a:rPr lang="fr-CA" sz="1900" dirty="0">
                <a:latin typeface="Arial" pitchFamily="34" charset="0"/>
                <a:cs typeface="Arial" pitchFamily="34" charset="0"/>
              </a:rPr>
              <a:t>de comportement figurent parmi les maladies chroniques les plus fréquentes chez </a:t>
            </a:r>
            <a:r>
              <a:rPr lang="fr-CA" sz="1900" dirty="0" smtClean="0">
                <a:latin typeface="Arial" pitchFamily="34" charset="0"/>
                <a:cs typeface="Arial" pitchFamily="34" charset="0"/>
              </a:rPr>
              <a:t>l’enfant (30 %) *</a:t>
            </a:r>
            <a:endParaRPr lang="fr-CA" sz="19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980837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 smtClean="0">
                <a:latin typeface="Arial" pitchFamily="34" charset="0"/>
                <a:cs typeface="Arial" pitchFamily="34" charset="0"/>
              </a:rPr>
              <a:t>Turgeon J, </a:t>
            </a:r>
            <a:r>
              <a:rPr lang="fr-CA" sz="1000" dirty="0" err="1" smtClean="0">
                <a:latin typeface="Arial" pitchFamily="34" charset="0"/>
                <a:cs typeface="Arial" pitchFamily="34" charset="0"/>
              </a:rPr>
              <a:t>Hervouet</a:t>
            </a:r>
            <a:r>
              <a:rPr lang="fr-CA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A" sz="1000" dirty="0" err="1" smtClean="0">
                <a:latin typeface="Arial" pitchFamily="34" charset="0"/>
                <a:cs typeface="Arial" pitchFamily="34" charset="0"/>
              </a:rPr>
              <a:t>zeiber</a:t>
            </a:r>
            <a:r>
              <a:rPr lang="fr-CA" sz="1000" dirty="0" smtClean="0">
                <a:latin typeface="Arial" pitchFamily="34" charset="0"/>
                <a:cs typeface="Arial" pitchFamily="34" charset="0"/>
              </a:rPr>
              <a:t> C, </a:t>
            </a:r>
            <a:r>
              <a:rPr lang="fr-CA" sz="1000" dirty="0" err="1" smtClean="0">
                <a:latin typeface="Arial" pitchFamily="34" charset="0"/>
                <a:cs typeface="Arial" pitchFamily="34" charset="0"/>
              </a:rPr>
              <a:t>Ovetchkine</a:t>
            </a:r>
            <a:r>
              <a:rPr lang="fr-CA" sz="1000" dirty="0" smtClean="0">
                <a:latin typeface="Arial" pitchFamily="34" charset="0"/>
                <a:cs typeface="Arial" pitchFamily="34" charset="0"/>
              </a:rPr>
              <a:t> P, Bernard-</a:t>
            </a:r>
            <a:r>
              <a:rPr lang="fr-CA" sz="1000" dirty="0" err="1" smtClean="0">
                <a:latin typeface="Arial" pitchFamily="34" charset="0"/>
                <a:cs typeface="Arial" pitchFamily="34" charset="0"/>
              </a:rPr>
              <a:t>Bonnin</a:t>
            </a:r>
            <a:r>
              <a:rPr lang="fr-CA" sz="1000" dirty="0" smtClean="0">
                <a:latin typeface="Arial" pitchFamily="34" charset="0"/>
                <a:cs typeface="Arial" pitchFamily="34" charset="0"/>
              </a:rPr>
              <a:t> A-C, Gauthier M. Dictionnaire de pédiatrie Weber. 3</a:t>
            </a:r>
            <a:r>
              <a:rPr lang="fr-CA" sz="1000" baseline="30000" dirty="0" smtClean="0">
                <a:latin typeface="Arial" pitchFamily="34" charset="0"/>
                <a:cs typeface="Arial" pitchFamily="34" charset="0"/>
              </a:rPr>
              <a:t>ième</a:t>
            </a:r>
            <a:r>
              <a:rPr lang="fr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1000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fr-CA" sz="1000" dirty="0" smtClean="0">
                <a:latin typeface="Arial" pitchFamily="34" charset="0"/>
                <a:cs typeface="Arial" pitchFamily="34" charset="0"/>
              </a:rPr>
              <a:t>. Montréal, Canada : </a:t>
            </a:r>
            <a:r>
              <a:rPr lang="fr-CA" sz="1000" dirty="0" err="1" smtClean="0">
                <a:latin typeface="Arial" pitchFamily="34" charset="0"/>
                <a:cs typeface="Arial" pitchFamily="34" charset="0"/>
              </a:rPr>
              <a:t>Chenelière</a:t>
            </a:r>
            <a:r>
              <a:rPr lang="fr-CA" sz="1000" dirty="0" smtClean="0">
                <a:latin typeface="Arial" pitchFamily="34" charset="0"/>
                <a:cs typeface="Arial" pitchFamily="34" charset="0"/>
              </a:rPr>
              <a:t> Éducation; 2015. Page 1157</a:t>
            </a:r>
          </a:p>
          <a:p>
            <a:r>
              <a:rPr lang="fr-CA" dirty="0" smtClean="0"/>
              <a:t> 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Méthodologie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fr-CA" sz="2000" dirty="0" err="1">
                <a:latin typeface="Arial" pitchFamily="34" charset="0"/>
                <a:cs typeface="Arial" pitchFamily="34" charset="0"/>
              </a:rPr>
              <a:t>Medline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 via </a:t>
            </a:r>
            <a:r>
              <a:rPr lang="fr-CA" sz="2000" dirty="0" err="1">
                <a:latin typeface="Arial" pitchFamily="34" charset="0"/>
                <a:cs typeface="Arial" pitchFamily="34" charset="0"/>
              </a:rPr>
              <a:t>Pubmed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 ainsi que le robot de recherche Google </a:t>
            </a:r>
            <a:r>
              <a:rPr lang="fr-CA" sz="2000" dirty="0" err="1" smtClean="0">
                <a:latin typeface="Arial" pitchFamily="34" charset="0"/>
                <a:cs typeface="Arial" pitchFamily="34" charset="0"/>
              </a:rPr>
              <a:t>Scholar</a:t>
            </a: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MESH : 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Prenatal cannabis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«Prenatal cannabis exposure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«Intrauterine cannabis exposure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«Cannabis», «</a:t>
            </a:r>
            <a:r>
              <a:rPr lang="en-CA" sz="1400" dirty="0" err="1">
                <a:latin typeface="Arial" pitchFamily="34" charset="0"/>
                <a:cs typeface="Arial" pitchFamily="34" charset="0"/>
              </a:rPr>
              <a:t>Cannabinoids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«Cannabis pregnancy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«Child behavior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«Offspring behavior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«Behavior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«Child problems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Font typeface="Courier New" pitchFamily="49" charset="0"/>
              <a:buChar char="o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neurobehavioral problems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1"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Articles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cités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références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des articles</a:t>
            </a:r>
            <a:endParaRPr lang="fr-C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Méthodologie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Études cohortes prospectives = meilleur devis espéré</a:t>
            </a:r>
          </a:p>
          <a:p>
            <a:pPr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Critères de sélection : </a:t>
            </a:r>
          </a:p>
          <a:p>
            <a:pPr lvl="1">
              <a:buFont typeface="Courier New" pitchFamily="49" charset="0"/>
              <a:buChar char="o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Études humaines (pas d’étude animale)</a:t>
            </a:r>
          </a:p>
          <a:p>
            <a:pPr lvl="1">
              <a:buFont typeface="Courier New" pitchFamily="49" charset="0"/>
              <a:buChar char="o"/>
            </a:pPr>
            <a:r>
              <a:rPr lang="fr-CA" sz="1600" dirty="0" smtClean="0">
                <a:latin typeface="Arial" pitchFamily="34" charset="0"/>
                <a:cs typeface="Arial" pitchFamily="34" charset="0"/>
              </a:rPr>
              <a:t>Femmes </a:t>
            </a:r>
            <a:r>
              <a:rPr lang="fr-CA" sz="1600" dirty="0" smtClean="0">
                <a:latin typeface="Calibri"/>
                <a:cs typeface="Arial" pitchFamily="34" charset="0"/>
              </a:rPr>
              <a:t>˃ 18 ans </a:t>
            </a:r>
          </a:p>
          <a:p>
            <a:pPr lvl="1">
              <a:buFont typeface="Courier New" pitchFamily="49" charset="0"/>
              <a:buChar char="o"/>
            </a:pPr>
            <a:r>
              <a:rPr lang="fr-CA" sz="1600" dirty="0" smtClean="0">
                <a:latin typeface="Calibri"/>
                <a:cs typeface="Arial" pitchFamily="34" charset="0"/>
              </a:rPr>
              <a:t>Enfants ad 18 ans</a:t>
            </a:r>
          </a:p>
          <a:p>
            <a:pPr lvl="1">
              <a:buFont typeface="Courier New" pitchFamily="49" charset="0"/>
              <a:buChar char="o"/>
            </a:pPr>
            <a:r>
              <a:rPr lang="fr-CA" sz="1600" dirty="0" smtClean="0">
                <a:latin typeface="Calibri"/>
                <a:cs typeface="Arial" pitchFamily="34" charset="0"/>
              </a:rPr>
              <a:t>Publiées en français ou en anglais</a:t>
            </a:r>
          </a:p>
          <a:p>
            <a:pPr lvl="1">
              <a:buFont typeface="Courier New" pitchFamily="49" charset="0"/>
              <a:buChar char="o"/>
            </a:pPr>
            <a:r>
              <a:rPr lang="fr-CA" sz="1600" dirty="0" smtClean="0">
                <a:latin typeface="Calibri"/>
                <a:cs typeface="Arial" pitchFamily="34" charset="0"/>
              </a:rPr>
              <a:t>Publiées entre 1990 et 2018</a:t>
            </a:r>
            <a:endParaRPr lang="fr-CA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9 études trouvées </a:t>
            </a:r>
            <a:r>
              <a:rPr lang="fr-CA" sz="2000" dirty="0" smtClean="0">
                <a:latin typeface="Arial"/>
                <a:cs typeface="Arial"/>
              </a:rPr>
              <a:t>→ 6 études sélectionnées</a:t>
            </a:r>
          </a:p>
          <a:p>
            <a:pPr lvl="1">
              <a:buFont typeface="Courier New" pitchFamily="49" charset="0"/>
              <a:buChar char="o"/>
            </a:pPr>
            <a:r>
              <a:rPr lang="fr-CA" sz="1600" dirty="0" smtClean="0">
                <a:latin typeface="Arial"/>
                <a:cs typeface="Arial"/>
              </a:rPr>
              <a:t>Exclues car : rapport préliminaire, même cohorte et aucune information supplémentaire, synthèse des résultats de la OPPS</a:t>
            </a:r>
          </a:p>
          <a:p>
            <a:pPr lvl="1">
              <a:buNone/>
            </a:pPr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Articles retenus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089" t="35063" r="18373" b="24578"/>
          <a:stretch>
            <a:fillRect/>
          </a:stretch>
        </p:blipFill>
        <p:spPr bwMode="auto">
          <a:xfrm>
            <a:off x="98723" y="2276872"/>
            <a:ext cx="39692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832" t="50985" r="29523" b="31297"/>
          <a:stretch>
            <a:fillRect/>
          </a:stretch>
        </p:blipFill>
        <p:spPr bwMode="auto">
          <a:xfrm>
            <a:off x="467544" y="4221088"/>
            <a:ext cx="82809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6832" t="38188" r="25096" b="18500"/>
          <a:stretch>
            <a:fillRect/>
          </a:stretch>
        </p:blipFill>
        <p:spPr bwMode="auto">
          <a:xfrm>
            <a:off x="4205414" y="2204864"/>
            <a:ext cx="48310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Articles retenus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5177" t="39984" r="26674" b="43282"/>
          <a:stretch>
            <a:fillRect/>
          </a:stretch>
        </p:blipFill>
        <p:spPr bwMode="auto">
          <a:xfrm>
            <a:off x="179512" y="3068960"/>
            <a:ext cx="60486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26756" t="37203" r="26756" b="44094"/>
          <a:stretch>
            <a:fillRect/>
          </a:stretch>
        </p:blipFill>
        <p:spPr bwMode="auto">
          <a:xfrm>
            <a:off x="179512" y="1484784"/>
            <a:ext cx="60486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 l="24070" t="40969" r="26121" b="40328"/>
          <a:stretch>
            <a:fillRect/>
          </a:stretch>
        </p:blipFill>
        <p:spPr bwMode="auto">
          <a:xfrm>
            <a:off x="179512" y="4581128"/>
            <a:ext cx="60486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516216" y="1196752"/>
            <a:ext cx="2304256" cy="55624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2 articles remontent aux années 90’ </a:t>
            </a:r>
            <a:r>
              <a:rPr lang="fr-CA" dirty="0">
                <a:latin typeface="Arial" pitchFamily="34" charset="0"/>
                <a:cs typeface="Arial" pitchFamily="34" charset="0"/>
              </a:rPr>
              <a:t>→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conservés</a:t>
            </a: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r>
              <a:rPr lang="fr-CA" dirty="0" err="1" smtClean="0">
                <a:latin typeface="Arial" pitchFamily="34" charset="0"/>
                <a:cs typeface="Arial" pitchFamily="34" charset="0"/>
              </a:rPr>
              <a:t>Re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fr-CA" dirty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cohorte</a:t>
            </a:r>
            <a:r>
              <a:rPr lang="fr-CA" dirty="0">
                <a:latin typeface="Arial" pitchFamily="34" charset="0"/>
                <a:cs typeface="Arial" pitchFamily="34" charset="0"/>
              </a:rPr>
              <a:t>/ études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citées </a:t>
            </a:r>
            <a:r>
              <a:rPr lang="fr-CA" dirty="0">
                <a:latin typeface="Arial" pitchFamily="34" charset="0"/>
                <a:cs typeface="Arial" pitchFamily="34" charset="0"/>
              </a:rPr>
              <a:t>dans tous les articles lus </a:t>
            </a: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>
                <a:latin typeface="Arial" pitchFamily="34" charset="0"/>
                <a:cs typeface="Arial" pitchFamily="34" charset="0"/>
              </a:rPr>
              <a:t>grande cohorte 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long suivi</a:t>
            </a:r>
          </a:p>
          <a:p>
            <a:pPr>
              <a:buFont typeface="Arial" pitchFamily="34" charset="0"/>
              <a:buChar char="•"/>
            </a:pPr>
            <a:endParaRPr lang="fr-CA" dirty="0">
              <a:latin typeface="Arial" pitchFamily="34" charset="0"/>
              <a:cs typeface="Arial" pitchFamily="34" charset="0"/>
            </a:endParaRP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3 articles proviennent de la même cohorte → conservés</a:t>
            </a:r>
          </a:p>
          <a:p>
            <a:endParaRPr lang="fr-CA" dirty="0">
              <a:latin typeface="Arial" pitchFamily="34" charset="0"/>
              <a:cs typeface="Arial" pitchFamily="34" charset="0"/>
            </a:endParaRPr>
          </a:p>
          <a:p>
            <a:r>
              <a:rPr lang="fr-CA" dirty="0" err="1" smtClean="0">
                <a:latin typeface="Arial" pitchFamily="34" charset="0"/>
                <a:cs typeface="Arial" pitchFamily="34" charset="0"/>
              </a:rPr>
              <a:t>Re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 complémentaire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1298</Words>
  <Application>Microsoft Office PowerPoint</Application>
  <PresentationFormat>Affichage à l'écran (4:3)</PresentationFormat>
  <Paragraphs>246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Thème Office</vt:lpstr>
      <vt:lpstr>L’exposition prénatale au cannabis et son effet sur le comportement des enfants</vt:lpstr>
      <vt:lpstr>Pourquoi ce sujet ?</vt:lpstr>
      <vt:lpstr>Introduction</vt:lpstr>
      <vt:lpstr>Introduction</vt:lpstr>
      <vt:lpstr>Introduction</vt:lpstr>
      <vt:lpstr>Méthodologie</vt:lpstr>
      <vt:lpstr>Méthodologie</vt:lpstr>
      <vt:lpstr>Articles retenus</vt:lpstr>
      <vt:lpstr>Articles retenus</vt:lpstr>
      <vt:lpstr>Résultats</vt:lpstr>
      <vt:lpstr>Résultats</vt:lpstr>
      <vt:lpstr>Discussion</vt:lpstr>
      <vt:lpstr>Discussion</vt:lpstr>
      <vt:lpstr>Discussion</vt:lpstr>
      <vt:lpstr>Discussion</vt:lpstr>
      <vt:lpstr>Discussion</vt:lpstr>
      <vt:lpstr>Conclusion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L’exposition prénatale au cannabis et son effet sur le comportement des enfants</dc:title>
  <dc:creator>Alexandra Vivier</dc:creator>
  <cp:lastModifiedBy>Bouchard Catherine</cp:lastModifiedBy>
  <cp:revision>12</cp:revision>
  <dcterms:created xsi:type="dcterms:W3CDTF">2018-05-22T04:31:32Z</dcterms:created>
  <dcterms:modified xsi:type="dcterms:W3CDTF">2018-05-28T20:51:30Z</dcterms:modified>
</cp:coreProperties>
</file>