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2" r:id="rId9"/>
    <p:sldId id="269" r:id="rId10"/>
    <p:sldId id="279" r:id="rId11"/>
    <p:sldId id="263" r:id="rId12"/>
    <p:sldId id="275" r:id="rId13"/>
    <p:sldId id="264" r:id="rId14"/>
    <p:sldId id="276" r:id="rId15"/>
    <p:sldId id="265" r:id="rId16"/>
    <p:sldId id="277" r:id="rId17"/>
    <p:sldId id="278" r:id="rId18"/>
    <p:sldId id="266" r:id="rId19"/>
    <p:sldId id="267" r:id="rId20"/>
    <p:sldId id="26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7" autoAdjust="0"/>
  </p:normalViewPr>
  <p:slideViewPr>
    <p:cSldViewPr snapToGrid="0">
      <p:cViewPr varScale="1">
        <p:scale>
          <a:sx n="82" d="100"/>
          <a:sy n="82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009FF6-91D4-4798-BCDB-D0D638E47B3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257FBB36-E169-4635-B63B-1B713D88F7A9}">
      <dgm:prSet phldrT="[Text]"/>
      <dgm:spPr/>
      <dgm:t>
        <a:bodyPr/>
        <a:lstStyle/>
        <a:p>
          <a:r>
            <a:rPr lang="fr-CA" dirty="0" err="1"/>
            <a:t>Betahistine</a:t>
          </a:r>
          <a:r>
            <a:rPr lang="fr-CA" dirty="0"/>
            <a:t> OR </a:t>
          </a:r>
          <a:r>
            <a:rPr lang="fr-CA" dirty="0" err="1"/>
            <a:t>serc</a:t>
          </a:r>
          <a:r>
            <a:rPr lang="fr-CA" dirty="0"/>
            <a:t> AND </a:t>
          </a:r>
          <a:r>
            <a:rPr lang="fr-CA" dirty="0" err="1"/>
            <a:t>benign</a:t>
          </a:r>
          <a:r>
            <a:rPr lang="fr-CA" dirty="0"/>
            <a:t> paroxysmal </a:t>
          </a:r>
          <a:r>
            <a:rPr lang="fr-CA" dirty="0" err="1"/>
            <a:t>positional</a:t>
          </a:r>
          <a:r>
            <a:rPr lang="fr-CA" dirty="0"/>
            <a:t> vertigo OR BPPV</a:t>
          </a:r>
          <a:endParaRPr lang="en-CA" dirty="0"/>
        </a:p>
      </dgm:t>
    </dgm:pt>
    <dgm:pt modelId="{58C11740-5786-4133-A42A-027B7AB894BB}" type="parTrans" cxnId="{4CA0115E-3AA7-4C67-93CA-9A6E14BAA332}">
      <dgm:prSet/>
      <dgm:spPr/>
      <dgm:t>
        <a:bodyPr/>
        <a:lstStyle/>
        <a:p>
          <a:endParaRPr lang="en-CA"/>
        </a:p>
      </dgm:t>
    </dgm:pt>
    <dgm:pt modelId="{DE762A37-3768-420F-B279-A7C3B97F2269}" type="sibTrans" cxnId="{4CA0115E-3AA7-4C67-93CA-9A6E14BAA332}">
      <dgm:prSet/>
      <dgm:spPr/>
      <dgm:t>
        <a:bodyPr/>
        <a:lstStyle/>
        <a:p>
          <a:endParaRPr lang="en-CA"/>
        </a:p>
      </dgm:t>
    </dgm:pt>
    <dgm:pt modelId="{8CAADF00-EBA9-43B6-A0FE-9D2D43E60683}">
      <dgm:prSet phldrT="[Text]"/>
      <dgm:spPr/>
      <dgm:t>
        <a:bodyPr/>
        <a:lstStyle/>
        <a:p>
          <a:r>
            <a:rPr lang="fr-CA" dirty="0"/>
            <a:t>30</a:t>
          </a:r>
          <a:r>
            <a:rPr lang="fr-CA" baseline="0" dirty="0"/>
            <a:t> résultats obtenus</a:t>
          </a:r>
          <a:endParaRPr lang="en-CA" dirty="0"/>
        </a:p>
      </dgm:t>
    </dgm:pt>
    <dgm:pt modelId="{3C674624-B857-42A6-844E-9A76DBC8DF81}" type="parTrans" cxnId="{9899058C-BEAB-4FE2-A497-25C01ED8052A}">
      <dgm:prSet/>
      <dgm:spPr/>
      <dgm:t>
        <a:bodyPr/>
        <a:lstStyle/>
        <a:p>
          <a:endParaRPr lang="en-CA"/>
        </a:p>
      </dgm:t>
    </dgm:pt>
    <dgm:pt modelId="{2CA654D3-E24A-4C40-A80D-0364B0932BFE}" type="sibTrans" cxnId="{9899058C-BEAB-4FE2-A497-25C01ED8052A}">
      <dgm:prSet/>
      <dgm:spPr/>
      <dgm:t>
        <a:bodyPr/>
        <a:lstStyle/>
        <a:p>
          <a:endParaRPr lang="en-CA"/>
        </a:p>
      </dgm:t>
    </dgm:pt>
    <dgm:pt modelId="{39FE697C-FF05-44A5-88D4-FD2C95446EDB}">
      <dgm:prSet phldrT="[Text]"/>
      <dgm:spPr/>
      <dgm:t>
        <a:bodyPr/>
        <a:lstStyle/>
        <a:p>
          <a:r>
            <a:rPr lang="fr-CA" dirty="0"/>
            <a:t>Lecture des titres</a:t>
          </a:r>
          <a:endParaRPr lang="en-CA" dirty="0"/>
        </a:p>
      </dgm:t>
    </dgm:pt>
    <dgm:pt modelId="{AC18E7F0-763B-416C-A51E-8D7C818E17A7}" type="parTrans" cxnId="{EAB13ED4-B73C-496C-8C9D-F831B1D3E648}">
      <dgm:prSet/>
      <dgm:spPr/>
      <dgm:t>
        <a:bodyPr/>
        <a:lstStyle/>
        <a:p>
          <a:endParaRPr lang="en-CA"/>
        </a:p>
      </dgm:t>
    </dgm:pt>
    <dgm:pt modelId="{BC1CC391-D8CD-4E6B-B608-DF5C791BC6C0}" type="sibTrans" cxnId="{EAB13ED4-B73C-496C-8C9D-F831B1D3E648}">
      <dgm:prSet/>
      <dgm:spPr/>
      <dgm:t>
        <a:bodyPr/>
        <a:lstStyle/>
        <a:p>
          <a:endParaRPr lang="en-CA"/>
        </a:p>
      </dgm:t>
    </dgm:pt>
    <dgm:pt modelId="{AA3B7CA4-4E44-47C0-B3EE-83DCF9257699}">
      <dgm:prSet phldrT="[Text]"/>
      <dgm:spPr/>
      <dgm:t>
        <a:bodyPr/>
        <a:lstStyle/>
        <a:p>
          <a:r>
            <a:rPr lang="fr-CA" b="1" dirty="0"/>
            <a:t>9 articles retenus</a:t>
          </a:r>
          <a:endParaRPr lang="en-CA" b="1" dirty="0"/>
        </a:p>
      </dgm:t>
    </dgm:pt>
    <dgm:pt modelId="{BF143BD5-3223-4665-91FE-231C25826AED}" type="parTrans" cxnId="{493CD780-7485-4359-ADCD-5E4B1A665B26}">
      <dgm:prSet/>
      <dgm:spPr/>
      <dgm:t>
        <a:bodyPr/>
        <a:lstStyle/>
        <a:p>
          <a:endParaRPr lang="en-CA"/>
        </a:p>
      </dgm:t>
    </dgm:pt>
    <dgm:pt modelId="{8ED15A1E-B652-445B-B7E3-B6803313C5E9}" type="sibTrans" cxnId="{493CD780-7485-4359-ADCD-5E4B1A665B26}">
      <dgm:prSet/>
      <dgm:spPr/>
      <dgm:t>
        <a:bodyPr/>
        <a:lstStyle/>
        <a:p>
          <a:endParaRPr lang="en-CA"/>
        </a:p>
      </dgm:t>
    </dgm:pt>
    <dgm:pt modelId="{47B7E265-CD8D-4A87-A90D-EAED6C328E9F}">
      <dgm:prSet phldrT="[Text]"/>
      <dgm:spPr/>
      <dgm:t>
        <a:bodyPr/>
        <a:lstStyle/>
        <a:p>
          <a:r>
            <a:rPr lang="fr-CA" b="1" dirty="0"/>
            <a:t>4 articles retenus</a:t>
          </a:r>
          <a:endParaRPr lang="en-CA" b="1" dirty="0"/>
        </a:p>
      </dgm:t>
    </dgm:pt>
    <dgm:pt modelId="{7E09829B-DA35-438F-B2C6-1461CB6C2864}" type="parTrans" cxnId="{E3F012C4-7019-4A89-B4BB-112883AC82B0}">
      <dgm:prSet/>
      <dgm:spPr/>
      <dgm:t>
        <a:bodyPr/>
        <a:lstStyle/>
        <a:p>
          <a:endParaRPr lang="en-CA"/>
        </a:p>
      </dgm:t>
    </dgm:pt>
    <dgm:pt modelId="{BC718785-69DB-4855-B8A8-57B04AED21C4}" type="sibTrans" cxnId="{E3F012C4-7019-4A89-B4BB-112883AC82B0}">
      <dgm:prSet/>
      <dgm:spPr/>
      <dgm:t>
        <a:bodyPr/>
        <a:lstStyle/>
        <a:p>
          <a:endParaRPr lang="en-CA"/>
        </a:p>
      </dgm:t>
    </dgm:pt>
    <dgm:pt modelId="{51498BCC-0C38-403D-9AE8-0B76504E0566}">
      <dgm:prSet phldrT="[Text]"/>
      <dgm:spPr/>
      <dgm:t>
        <a:bodyPr/>
        <a:lstStyle/>
        <a:p>
          <a:r>
            <a:rPr lang="fr-CA" dirty="0"/>
            <a:t>Lecture des résumés</a:t>
          </a:r>
          <a:endParaRPr lang="en-CA" dirty="0"/>
        </a:p>
      </dgm:t>
    </dgm:pt>
    <dgm:pt modelId="{9B8E7CAD-9330-43AC-8F0F-98B2132134AA}" type="sibTrans" cxnId="{98F18EA1-47EC-4610-9368-87E8B312B2EB}">
      <dgm:prSet/>
      <dgm:spPr/>
      <dgm:t>
        <a:bodyPr/>
        <a:lstStyle/>
        <a:p>
          <a:endParaRPr lang="en-CA"/>
        </a:p>
      </dgm:t>
    </dgm:pt>
    <dgm:pt modelId="{DD7B2396-FCA1-484A-9C36-F3453A685C5F}" type="parTrans" cxnId="{98F18EA1-47EC-4610-9368-87E8B312B2EB}">
      <dgm:prSet/>
      <dgm:spPr/>
      <dgm:t>
        <a:bodyPr/>
        <a:lstStyle/>
        <a:p>
          <a:endParaRPr lang="en-CA"/>
        </a:p>
      </dgm:t>
    </dgm:pt>
    <dgm:pt modelId="{62EDE023-46B4-4C3A-896E-9CA671122F87}">
      <dgm:prSet phldrT="[Text]"/>
      <dgm:spPr/>
      <dgm:t>
        <a:bodyPr/>
        <a:lstStyle/>
        <a:p>
          <a:r>
            <a:rPr lang="fr-CA" dirty="0"/>
            <a:t>5 articles exclus</a:t>
          </a:r>
          <a:endParaRPr lang="en-CA" dirty="0"/>
        </a:p>
      </dgm:t>
    </dgm:pt>
    <dgm:pt modelId="{9BC23534-55DD-4A26-B463-54E8FB2F98A4}" type="parTrans" cxnId="{306399F3-0CFC-42E0-817C-4345D5E42137}">
      <dgm:prSet/>
      <dgm:spPr/>
      <dgm:t>
        <a:bodyPr/>
        <a:lstStyle/>
        <a:p>
          <a:endParaRPr lang="en-CA"/>
        </a:p>
      </dgm:t>
    </dgm:pt>
    <dgm:pt modelId="{DD88A7D7-5DCF-4B9E-9E7C-4BE133BD78BB}" type="sibTrans" cxnId="{306399F3-0CFC-42E0-817C-4345D5E42137}">
      <dgm:prSet/>
      <dgm:spPr/>
      <dgm:t>
        <a:bodyPr/>
        <a:lstStyle/>
        <a:p>
          <a:endParaRPr lang="en-CA"/>
        </a:p>
      </dgm:t>
    </dgm:pt>
    <dgm:pt modelId="{DEBA5C49-D914-4B9A-9111-1146B635A635}">
      <dgm:prSet phldrT="[Text]"/>
      <dgm:spPr/>
      <dgm:t>
        <a:bodyPr/>
        <a:lstStyle/>
        <a:p>
          <a:r>
            <a:rPr lang="fr-CA" dirty="0"/>
            <a:t>21 articles exclus car ne répondait pas à la question PICO</a:t>
          </a:r>
          <a:endParaRPr lang="en-CA" dirty="0"/>
        </a:p>
      </dgm:t>
    </dgm:pt>
    <dgm:pt modelId="{03D5F7AC-2430-45D3-90BA-8603A35DC8F0}" type="parTrans" cxnId="{A5FE43ED-DEB7-4DDA-849A-AA704AA63265}">
      <dgm:prSet/>
      <dgm:spPr/>
      <dgm:t>
        <a:bodyPr/>
        <a:lstStyle/>
        <a:p>
          <a:endParaRPr lang="en-CA"/>
        </a:p>
      </dgm:t>
    </dgm:pt>
    <dgm:pt modelId="{0E98629E-4341-4626-923F-3D61BE4A0671}" type="sibTrans" cxnId="{A5FE43ED-DEB7-4DDA-849A-AA704AA63265}">
      <dgm:prSet/>
      <dgm:spPr/>
      <dgm:t>
        <a:bodyPr/>
        <a:lstStyle/>
        <a:p>
          <a:endParaRPr lang="en-CA"/>
        </a:p>
      </dgm:t>
    </dgm:pt>
    <dgm:pt modelId="{BA205874-D5AA-4F4B-8A59-70FCB2ACF4DD}">
      <dgm:prSet phldrT="[Text]"/>
      <dgm:spPr/>
      <dgm:t>
        <a:bodyPr/>
        <a:lstStyle/>
        <a:p>
          <a:r>
            <a:rPr lang="fr-CA" dirty="0"/>
            <a:t>2: agencement de </a:t>
          </a:r>
          <a:r>
            <a:rPr lang="fr-CA" dirty="0" err="1"/>
            <a:t>Rx</a:t>
          </a:r>
          <a:r>
            <a:rPr lang="fr-CA" dirty="0"/>
            <a:t>,</a:t>
          </a:r>
          <a:endParaRPr lang="en-CA" dirty="0"/>
        </a:p>
      </dgm:t>
    </dgm:pt>
    <dgm:pt modelId="{757C2A19-57FA-421A-993E-8DC1DBAFC23C}" type="parTrans" cxnId="{5B9E8A80-4A9F-4D01-8AF2-D719ED84D5B7}">
      <dgm:prSet/>
      <dgm:spPr/>
    </dgm:pt>
    <dgm:pt modelId="{911C64D9-786A-4968-8AC8-55A8A980D8D4}" type="sibTrans" cxnId="{5B9E8A80-4A9F-4D01-8AF2-D719ED84D5B7}">
      <dgm:prSet/>
      <dgm:spPr/>
    </dgm:pt>
    <dgm:pt modelId="{E6DB24A4-E80B-479F-85A3-4E716305E8C4}">
      <dgm:prSet phldrT="[Text]"/>
      <dgm:spPr/>
      <dgm:t>
        <a:bodyPr/>
        <a:lstStyle/>
        <a:p>
          <a:r>
            <a:rPr lang="fr-CA" dirty="0"/>
            <a:t>1: vertiges périphériques en général</a:t>
          </a:r>
          <a:endParaRPr lang="en-CA" dirty="0"/>
        </a:p>
      </dgm:t>
    </dgm:pt>
    <dgm:pt modelId="{A7CA63A3-7993-4FEB-B960-322B73F29BE6}" type="parTrans" cxnId="{E97DEACE-7101-4090-801B-B6E7ECE925AC}">
      <dgm:prSet/>
      <dgm:spPr/>
    </dgm:pt>
    <dgm:pt modelId="{27470B5A-2340-4D60-A6B7-F33A0C03B78E}" type="sibTrans" cxnId="{E97DEACE-7101-4090-801B-B6E7ECE925AC}">
      <dgm:prSet/>
      <dgm:spPr/>
    </dgm:pt>
    <dgm:pt modelId="{C7D287CD-B8D9-4C1A-948E-7CE7A8A814FF}">
      <dgm:prSet phldrT="[Text]"/>
      <dgm:spPr/>
      <dgm:t>
        <a:bodyPr/>
        <a:lstStyle/>
        <a:p>
          <a:r>
            <a:rPr lang="fr-CA" dirty="0"/>
            <a:t>3: non accessibles</a:t>
          </a:r>
          <a:endParaRPr lang="en-CA" dirty="0"/>
        </a:p>
      </dgm:t>
    </dgm:pt>
    <dgm:pt modelId="{1276AA94-8FB3-48BF-BE8B-BB562193408B}" type="parTrans" cxnId="{3DDB7BAB-48B3-42DE-BB94-6EC1B73EBCD4}">
      <dgm:prSet/>
      <dgm:spPr/>
    </dgm:pt>
    <dgm:pt modelId="{FD8ED50B-870C-4644-91FB-F6A0680A5F8F}" type="sibTrans" cxnId="{3DDB7BAB-48B3-42DE-BB94-6EC1B73EBCD4}">
      <dgm:prSet/>
      <dgm:spPr/>
    </dgm:pt>
    <dgm:pt modelId="{79F6CFEB-C7A4-429F-99E9-9A35ADE7F5FB}" type="pres">
      <dgm:prSet presAssocID="{39009FF6-91D4-4798-BCDB-D0D638E47B36}" presName="linearFlow" presStyleCnt="0">
        <dgm:presLayoutVars>
          <dgm:dir/>
          <dgm:animLvl val="lvl"/>
          <dgm:resizeHandles val="exact"/>
        </dgm:presLayoutVars>
      </dgm:prSet>
      <dgm:spPr/>
    </dgm:pt>
    <dgm:pt modelId="{C4FAE4FF-884B-4878-92E3-99968F2B8590}" type="pres">
      <dgm:prSet presAssocID="{257FBB36-E169-4635-B63B-1B713D88F7A9}" presName="composite" presStyleCnt="0"/>
      <dgm:spPr/>
    </dgm:pt>
    <dgm:pt modelId="{2DBACD2A-758E-4907-9E16-1FF9C9E20E16}" type="pres">
      <dgm:prSet presAssocID="{257FBB36-E169-4635-B63B-1B713D88F7A9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FB66919-C110-44F0-A428-04E49040FBC4}" type="pres">
      <dgm:prSet presAssocID="{257FBB36-E169-4635-B63B-1B713D88F7A9}" presName="parSh" presStyleLbl="node1" presStyleIdx="0" presStyleCnt="3"/>
      <dgm:spPr/>
    </dgm:pt>
    <dgm:pt modelId="{C1C96110-56F5-418C-9566-52D095307289}" type="pres">
      <dgm:prSet presAssocID="{257FBB36-E169-4635-B63B-1B713D88F7A9}" presName="desTx" presStyleLbl="fgAcc1" presStyleIdx="0" presStyleCnt="3">
        <dgm:presLayoutVars>
          <dgm:bulletEnabled val="1"/>
        </dgm:presLayoutVars>
      </dgm:prSet>
      <dgm:spPr/>
    </dgm:pt>
    <dgm:pt modelId="{59DCFF95-E247-49A0-8EE6-FA1449575CEE}" type="pres">
      <dgm:prSet presAssocID="{DE762A37-3768-420F-B279-A7C3B97F2269}" presName="sibTrans" presStyleLbl="sibTrans2D1" presStyleIdx="0" presStyleCnt="2"/>
      <dgm:spPr/>
    </dgm:pt>
    <dgm:pt modelId="{7D7B0538-E55A-4069-A0E6-1C88BCF70072}" type="pres">
      <dgm:prSet presAssocID="{DE762A37-3768-420F-B279-A7C3B97F2269}" presName="connTx" presStyleLbl="sibTrans2D1" presStyleIdx="0" presStyleCnt="2"/>
      <dgm:spPr/>
    </dgm:pt>
    <dgm:pt modelId="{FCFBB4B5-C930-4F6A-8CD2-EFD405A4AF88}" type="pres">
      <dgm:prSet presAssocID="{39FE697C-FF05-44A5-88D4-FD2C95446EDB}" presName="composite" presStyleCnt="0"/>
      <dgm:spPr/>
    </dgm:pt>
    <dgm:pt modelId="{24C3A229-3A87-40C5-BFB5-E831357E1462}" type="pres">
      <dgm:prSet presAssocID="{39FE697C-FF05-44A5-88D4-FD2C95446ED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369CC96-BA7C-4933-BAF8-E160B797A714}" type="pres">
      <dgm:prSet presAssocID="{39FE697C-FF05-44A5-88D4-FD2C95446EDB}" presName="parSh" presStyleLbl="node1" presStyleIdx="1" presStyleCnt="3"/>
      <dgm:spPr/>
    </dgm:pt>
    <dgm:pt modelId="{FEE85CBA-CDA2-4BEA-BD03-AE6CC0075C52}" type="pres">
      <dgm:prSet presAssocID="{39FE697C-FF05-44A5-88D4-FD2C95446EDB}" presName="desTx" presStyleLbl="fgAcc1" presStyleIdx="1" presStyleCnt="3">
        <dgm:presLayoutVars>
          <dgm:bulletEnabled val="1"/>
        </dgm:presLayoutVars>
      </dgm:prSet>
      <dgm:spPr/>
    </dgm:pt>
    <dgm:pt modelId="{72F7CE97-14F3-457E-8F74-9D8FE8FACB6F}" type="pres">
      <dgm:prSet presAssocID="{BC1CC391-D8CD-4E6B-B608-DF5C791BC6C0}" presName="sibTrans" presStyleLbl="sibTrans2D1" presStyleIdx="1" presStyleCnt="2"/>
      <dgm:spPr/>
    </dgm:pt>
    <dgm:pt modelId="{91514B23-D853-4B62-89FF-6384926CADF2}" type="pres">
      <dgm:prSet presAssocID="{BC1CC391-D8CD-4E6B-B608-DF5C791BC6C0}" presName="connTx" presStyleLbl="sibTrans2D1" presStyleIdx="1" presStyleCnt="2"/>
      <dgm:spPr/>
    </dgm:pt>
    <dgm:pt modelId="{C2F64601-9098-4DE7-9F4A-E7E8237668F0}" type="pres">
      <dgm:prSet presAssocID="{51498BCC-0C38-403D-9AE8-0B76504E0566}" presName="composite" presStyleCnt="0"/>
      <dgm:spPr/>
    </dgm:pt>
    <dgm:pt modelId="{76BF608D-D1BD-4656-A568-0181F504E33D}" type="pres">
      <dgm:prSet presAssocID="{51498BCC-0C38-403D-9AE8-0B76504E0566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6845C25-0021-41E8-8131-F3325971C718}" type="pres">
      <dgm:prSet presAssocID="{51498BCC-0C38-403D-9AE8-0B76504E0566}" presName="parSh" presStyleLbl="node1" presStyleIdx="2" presStyleCnt="3"/>
      <dgm:spPr/>
    </dgm:pt>
    <dgm:pt modelId="{A8F55DCC-DF49-46B7-A7B0-03320D2040F1}" type="pres">
      <dgm:prSet presAssocID="{51498BCC-0C38-403D-9AE8-0B76504E0566}" presName="desTx" presStyleLbl="fgAcc1" presStyleIdx="2" presStyleCnt="3">
        <dgm:presLayoutVars>
          <dgm:bulletEnabled val="1"/>
        </dgm:presLayoutVars>
      </dgm:prSet>
      <dgm:spPr/>
    </dgm:pt>
  </dgm:ptLst>
  <dgm:cxnLst>
    <dgm:cxn modelId="{C8BB691A-1B9E-4C0B-B90E-4B89D9E84197}" type="presOf" srcId="{39009FF6-91D4-4798-BCDB-D0D638E47B36}" destId="{79F6CFEB-C7A4-429F-99E9-9A35ADE7F5FB}" srcOrd="0" destOrd="0" presId="urn:microsoft.com/office/officeart/2005/8/layout/process3"/>
    <dgm:cxn modelId="{E325C62B-088F-490D-80BF-860F789FCCCF}" type="presOf" srcId="{BA205874-D5AA-4F4B-8A59-70FCB2ACF4DD}" destId="{A8F55DCC-DF49-46B7-A7B0-03320D2040F1}" srcOrd="0" destOrd="2" presId="urn:microsoft.com/office/officeart/2005/8/layout/process3"/>
    <dgm:cxn modelId="{664FA731-0F0D-4665-A21F-694E76CA59CA}" type="presOf" srcId="{DE762A37-3768-420F-B279-A7C3B97F2269}" destId="{59DCFF95-E247-49A0-8EE6-FA1449575CEE}" srcOrd="0" destOrd="0" presId="urn:microsoft.com/office/officeart/2005/8/layout/process3"/>
    <dgm:cxn modelId="{3947E03D-B8A7-474E-9B73-7BF2AA2DEBC4}" type="presOf" srcId="{257FBB36-E169-4635-B63B-1B713D88F7A9}" destId="{2DBACD2A-758E-4907-9E16-1FF9C9E20E16}" srcOrd="0" destOrd="0" presId="urn:microsoft.com/office/officeart/2005/8/layout/process3"/>
    <dgm:cxn modelId="{4CA0115E-3AA7-4C67-93CA-9A6E14BAA332}" srcId="{39009FF6-91D4-4798-BCDB-D0D638E47B36}" destId="{257FBB36-E169-4635-B63B-1B713D88F7A9}" srcOrd="0" destOrd="0" parTransId="{58C11740-5786-4133-A42A-027B7AB894BB}" sibTransId="{DE762A37-3768-420F-B279-A7C3B97F2269}"/>
    <dgm:cxn modelId="{4042C856-8738-4052-9827-51F12E7957E5}" type="presOf" srcId="{8CAADF00-EBA9-43B6-A0FE-9D2D43E60683}" destId="{C1C96110-56F5-418C-9566-52D095307289}" srcOrd="0" destOrd="0" presId="urn:microsoft.com/office/officeart/2005/8/layout/process3"/>
    <dgm:cxn modelId="{5B9E8A80-4A9F-4D01-8AF2-D719ED84D5B7}" srcId="{62EDE023-46B4-4C3A-896E-9CA671122F87}" destId="{BA205874-D5AA-4F4B-8A59-70FCB2ACF4DD}" srcOrd="0" destOrd="0" parTransId="{757C2A19-57FA-421A-993E-8DC1DBAFC23C}" sibTransId="{911C64D9-786A-4968-8AC8-55A8A980D8D4}"/>
    <dgm:cxn modelId="{493CD780-7485-4359-ADCD-5E4B1A665B26}" srcId="{39FE697C-FF05-44A5-88D4-FD2C95446EDB}" destId="{AA3B7CA4-4E44-47C0-B3EE-83DCF9257699}" srcOrd="0" destOrd="0" parTransId="{BF143BD5-3223-4665-91FE-231C25826AED}" sibTransId="{8ED15A1E-B652-445B-B7E3-B6803313C5E9}"/>
    <dgm:cxn modelId="{9899058C-BEAB-4FE2-A497-25C01ED8052A}" srcId="{257FBB36-E169-4635-B63B-1B713D88F7A9}" destId="{8CAADF00-EBA9-43B6-A0FE-9D2D43E60683}" srcOrd="0" destOrd="0" parTransId="{3C674624-B857-42A6-844E-9A76DBC8DF81}" sibTransId="{2CA654D3-E24A-4C40-A80D-0364B0932BFE}"/>
    <dgm:cxn modelId="{98F18EA1-47EC-4610-9368-87E8B312B2EB}" srcId="{39009FF6-91D4-4798-BCDB-D0D638E47B36}" destId="{51498BCC-0C38-403D-9AE8-0B76504E0566}" srcOrd="2" destOrd="0" parTransId="{DD7B2396-FCA1-484A-9C36-F3453A685C5F}" sibTransId="{9B8E7CAD-9330-43AC-8F0F-98B2132134AA}"/>
    <dgm:cxn modelId="{AFA045A9-7CBA-4AF5-BEEC-197766B39FEA}" type="presOf" srcId="{BC1CC391-D8CD-4E6B-B608-DF5C791BC6C0}" destId="{72F7CE97-14F3-457E-8F74-9D8FE8FACB6F}" srcOrd="0" destOrd="0" presId="urn:microsoft.com/office/officeart/2005/8/layout/process3"/>
    <dgm:cxn modelId="{3DDB7BAB-48B3-42DE-BB94-6EC1B73EBCD4}" srcId="{62EDE023-46B4-4C3A-896E-9CA671122F87}" destId="{C7D287CD-B8D9-4C1A-948E-7CE7A8A814FF}" srcOrd="2" destOrd="0" parTransId="{1276AA94-8FB3-48BF-BE8B-BB562193408B}" sibTransId="{FD8ED50B-870C-4644-91FB-F6A0680A5F8F}"/>
    <dgm:cxn modelId="{B077FFB9-1516-4F25-82E6-3F90CC965739}" type="presOf" srcId="{BC1CC391-D8CD-4E6B-B608-DF5C791BC6C0}" destId="{91514B23-D853-4B62-89FF-6384926CADF2}" srcOrd="1" destOrd="0" presId="urn:microsoft.com/office/officeart/2005/8/layout/process3"/>
    <dgm:cxn modelId="{786FC9BB-F759-473B-9C02-4E5DDDC70B46}" type="presOf" srcId="{47B7E265-CD8D-4A87-A90D-EAED6C328E9F}" destId="{A8F55DCC-DF49-46B7-A7B0-03320D2040F1}" srcOrd="0" destOrd="0" presId="urn:microsoft.com/office/officeart/2005/8/layout/process3"/>
    <dgm:cxn modelId="{6D6D9BC3-8F9E-40D4-9A04-B2BA1D890B41}" type="presOf" srcId="{E6DB24A4-E80B-479F-85A3-4E716305E8C4}" destId="{A8F55DCC-DF49-46B7-A7B0-03320D2040F1}" srcOrd="0" destOrd="3" presId="urn:microsoft.com/office/officeart/2005/8/layout/process3"/>
    <dgm:cxn modelId="{E3F012C4-7019-4A89-B4BB-112883AC82B0}" srcId="{51498BCC-0C38-403D-9AE8-0B76504E0566}" destId="{47B7E265-CD8D-4A87-A90D-EAED6C328E9F}" srcOrd="0" destOrd="0" parTransId="{7E09829B-DA35-438F-B2C6-1461CB6C2864}" sibTransId="{BC718785-69DB-4855-B8A8-57B04AED21C4}"/>
    <dgm:cxn modelId="{FAFE7ECD-8443-4E08-8517-84127A8305EE}" type="presOf" srcId="{39FE697C-FF05-44A5-88D4-FD2C95446EDB}" destId="{24C3A229-3A87-40C5-BFB5-E831357E1462}" srcOrd="0" destOrd="0" presId="urn:microsoft.com/office/officeart/2005/8/layout/process3"/>
    <dgm:cxn modelId="{E97DEACE-7101-4090-801B-B6E7ECE925AC}" srcId="{62EDE023-46B4-4C3A-896E-9CA671122F87}" destId="{E6DB24A4-E80B-479F-85A3-4E716305E8C4}" srcOrd="1" destOrd="0" parTransId="{A7CA63A3-7993-4FEB-B960-322B73F29BE6}" sibTransId="{27470B5A-2340-4D60-A6B7-F33A0C03B78E}"/>
    <dgm:cxn modelId="{041711D0-878E-4961-B1C0-6F11EDBB7E18}" type="presOf" srcId="{C7D287CD-B8D9-4C1A-948E-7CE7A8A814FF}" destId="{A8F55DCC-DF49-46B7-A7B0-03320D2040F1}" srcOrd="0" destOrd="4" presId="urn:microsoft.com/office/officeart/2005/8/layout/process3"/>
    <dgm:cxn modelId="{EAB13ED4-B73C-496C-8C9D-F831B1D3E648}" srcId="{39009FF6-91D4-4798-BCDB-D0D638E47B36}" destId="{39FE697C-FF05-44A5-88D4-FD2C95446EDB}" srcOrd="1" destOrd="0" parTransId="{AC18E7F0-763B-416C-A51E-8D7C818E17A7}" sibTransId="{BC1CC391-D8CD-4E6B-B608-DF5C791BC6C0}"/>
    <dgm:cxn modelId="{4196D8DC-7063-475F-BF5D-233D5AD4B2E6}" type="presOf" srcId="{39FE697C-FF05-44A5-88D4-FD2C95446EDB}" destId="{5369CC96-BA7C-4933-BAF8-E160B797A714}" srcOrd="1" destOrd="0" presId="urn:microsoft.com/office/officeart/2005/8/layout/process3"/>
    <dgm:cxn modelId="{220D1FDD-E7A3-4270-9EB0-26A99F5C24CA}" type="presOf" srcId="{257FBB36-E169-4635-B63B-1B713D88F7A9}" destId="{4FB66919-C110-44F0-A428-04E49040FBC4}" srcOrd="1" destOrd="0" presId="urn:microsoft.com/office/officeart/2005/8/layout/process3"/>
    <dgm:cxn modelId="{955C6CE5-9AEA-4C14-9F66-9F2F6EF8CC20}" type="presOf" srcId="{51498BCC-0C38-403D-9AE8-0B76504E0566}" destId="{66845C25-0021-41E8-8131-F3325971C718}" srcOrd="1" destOrd="0" presId="urn:microsoft.com/office/officeart/2005/8/layout/process3"/>
    <dgm:cxn modelId="{A5FE43ED-DEB7-4DDA-849A-AA704AA63265}" srcId="{39FE697C-FF05-44A5-88D4-FD2C95446EDB}" destId="{DEBA5C49-D914-4B9A-9111-1146B635A635}" srcOrd="1" destOrd="0" parTransId="{03D5F7AC-2430-45D3-90BA-8603A35DC8F0}" sibTransId="{0E98629E-4341-4626-923F-3D61BE4A0671}"/>
    <dgm:cxn modelId="{025DFFED-EE0C-4993-84E7-A3C2FFA046FE}" type="presOf" srcId="{DE762A37-3768-420F-B279-A7C3B97F2269}" destId="{7D7B0538-E55A-4069-A0E6-1C88BCF70072}" srcOrd="1" destOrd="0" presId="urn:microsoft.com/office/officeart/2005/8/layout/process3"/>
    <dgm:cxn modelId="{393228F0-DCA5-4A08-9CA6-C45C0DA5BE84}" type="presOf" srcId="{62EDE023-46B4-4C3A-896E-9CA671122F87}" destId="{A8F55DCC-DF49-46B7-A7B0-03320D2040F1}" srcOrd="0" destOrd="1" presId="urn:microsoft.com/office/officeart/2005/8/layout/process3"/>
    <dgm:cxn modelId="{FB2967F2-C37D-442D-B449-2DF72EAEF5B9}" type="presOf" srcId="{DEBA5C49-D914-4B9A-9111-1146B635A635}" destId="{FEE85CBA-CDA2-4BEA-BD03-AE6CC0075C52}" srcOrd="0" destOrd="1" presId="urn:microsoft.com/office/officeart/2005/8/layout/process3"/>
    <dgm:cxn modelId="{306399F3-0CFC-42E0-817C-4345D5E42137}" srcId="{51498BCC-0C38-403D-9AE8-0B76504E0566}" destId="{62EDE023-46B4-4C3A-896E-9CA671122F87}" srcOrd="1" destOrd="0" parTransId="{9BC23534-55DD-4A26-B463-54E8FB2F98A4}" sibTransId="{DD88A7D7-5DCF-4B9E-9E7C-4BE133BD78BB}"/>
    <dgm:cxn modelId="{A09970F7-9537-45E4-B665-621CC4B17E90}" type="presOf" srcId="{AA3B7CA4-4E44-47C0-B3EE-83DCF9257699}" destId="{FEE85CBA-CDA2-4BEA-BD03-AE6CC0075C52}" srcOrd="0" destOrd="0" presId="urn:microsoft.com/office/officeart/2005/8/layout/process3"/>
    <dgm:cxn modelId="{746E64FC-5098-46E3-A140-4CCA314A2F7A}" type="presOf" srcId="{51498BCC-0C38-403D-9AE8-0B76504E0566}" destId="{76BF608D-D1BD-4656-A568-0181F504E33D}" srcOrd="0" destOrd="0" presId="urn:microsoft.com/office/officeart/2005/8/layout/process3"/>
    <dgm:cxn modelId="{92E7424F-BC1A-49EB-BA4D-DBD2BBD9A080}" type="presParOf" srcId="{79F6CFEB-C7A4-429F-99E9-9A35ADE7F5FB}" destId="{C4FAE4FF-884B-4878-92E3-99968F2B8590}" srcOrd="0" destOrd="0" presId="urn:microsoft.com/office/officeart/2005/8/layout/process3"/>
    <dgm:cxn modelId="{A1BD9789-92B4-4920-AD1D-C529BC8A5402}" type="presParOf" srcId="{C4FAE4FF-884B-4878-92E3-99968F2B8590}" destId="{2DBACD2A-758E-4907-9E16-1FF9C9E20E16}" srcOrd="0" destOrd="0" presId="urn:microsoft.com/office/officeart/2005/8/layout/process3"/>
    <dgm:cxn modelId="{4E5FB7E5-F32B-41E2-8C12-9677E4720E28}" type="presParOf" srcId="{C4FAE4FF-884B-4878-92E3-99968F2B8590}" destId="{4FB66919-C110-44F0-A428-04E49040FBC4}" srcOrd="1" destOrd="0" presId="urn:microsoft.com/office/officeart/2005/8/layout/process3"/>
    <dgm:cxn modelId="{44F6F1E4-6749-429F-BAB7-71C68BA4EC21}" type="presParOf" srcId="{C4FAE4FF-884B-4878-92E3-99968F2B8590}" destId="{C1C96110-56F5-418C-9566-52D095307289}" srcOrd="2" destOrd="0" presId="urn:microsoft.com/office/officeart/2005/8/layout/process3"/>
    <dgm:cxn modelId="{3E4632CA-5E21-497E-9B98-612A1A4B33FE}" type="presParOf" srcId="{79F6CFEB-C7A4-429F-99E9-9A35ADE7F5FB}" destId="{59DCFF95-E247-49A0-8EE6-FA1449575CEE}" srcOrd="1" destOrd="0" presId="urn:microsoft.com/office/officeart/2005/8/layout/process3"/>
    <dgm:cxn modelId="{70DC40E6-DAC2-482A-B097-CD4063387A25}" type="presParOf" srcId="{59DCFF95-E247-49A0-8EE6-FA1449575CEE}" destId="{7D7B0538-E55A-4069-A0E6-1C88BCF70072}" srcOrd="0" destOrd="0" presId="urn:microsoft.com/office/officeart/2005/8/layout/process3"/>
    <dgm:cxn modelId="{A0F8C01F-943A-4BB1-9D76-4A536A22B372}" type="presParOf" srcId="{79F6CFEB-C7A4-429F-99E9-9A35ADE7F5FB}" destId="{FCFBB4B5-C930-4F6A-8CD2-EFD405A4AF88}" srcOrd="2" destOrd="0" presId="urn:microsoft.com/office/officeart/2005/8/layout/process3"/>
    <dgm:cxn modelId="{EA2E512F-A408-4F5C-81E0-E58A8E06D73A}" type="presParOf" srcId="{FCFBB4B5-C930-4F6A-8CD2-EFD405A4AF88}" destId="{24C3A229-3A87-40C5-BFB5-E831357E1462}" srcOrd="0" destOrd="0" presId="urn:microsoft.com/office/officeart/2005/8/layout/process3"/>
    <dgm:cxn modelId="{CFE639E4-53EB-4941-84B2-60B4DBFE053E}" type="presParOf" srcId="{FCFBB4B5-C930-4F6A-8CD2-EFD405A4AF88}" destId="{5369CC96-BA7C-4933-BAF8-E160B797A714}" srcOrd="1" destOrd="0" presId="urn:microsoft.com/office/officeart/2005/8/layout/process3"/>
    <dgm:cxn modelId="{B82B96A4-FFDE-4574-92E0-47820303C32B}" type="presParOf" srcId="{FCFBB4B5-C930-4F6A-8CD2-EFD405A4AF88}" destId="{FEE85CBA-CDA2-4BEA-BD03-AE6CC0075C52}" srcOrd="2" destOrd="0" presId="urn:microsoft.com/office/officeart/2005/8/layout/process3"/>
    <dgm:cxn modelId="{A56A8C71-AD70-453C-901C-B82567093ED1}" type="presParOf" srcId="{79F6CFEB-C7A4-429F-99E9-9A35ADE7F5FB}" destId="{72F7CE97-14F3-457E-8F74-9D8FE8FACB6F}" srcOrd="3" destOrd="0" presId="urn:microsoft.com/office/officeart/2005/8/layout/process3"/>
    <dgm:cxn modelId="{345C985B-608B-4F59-B6EB-FC3BF6827A37}" type="presParOf" srcId="{72F7CE97-14F3-457E-8F74-9D8FE8FACB6F}" destId="{91514B23-D853-4B62-89FF-6384926CADF2}" srcOrd="0" destOrd="0" presId="urn:microsoft.com/office/officeart/2005/8/layout/process3"/>
    <dgm:cxn modelId="{BF446032-F574-4373-A42E-427CEC8A089A}" type="presParOf" srcId="{79F6CFEB-C7A4-429F-99E9-9A35ADE7F5FB}" destId="{C2F64601-9098-4DE7-9F4A-E7E8237668F0}" srcOrd="4" destOrd="0" presId="urn:microsoft.com/office/officeart/2005/8/layout/process3"/>
    <dgm:cxn modelId="{D4E0DA95-2D8C-40FC-8003-AFDBE990DB58}" type="presParOf" srcId="{C2F64601-9098-4DE7-9F4A-E7E8237668F0}" destId="{76BF608D-D1BD-4656-A568-0181F504E33D}" srcOrd="0" destOrd="0" presId="urn:microsoft.com/office/officeart/2005/8/layout/process3"/>
    <dgm:cxn modelId="{8B9B2D77-AF45-4B8C-90A2-80526F34CBC5}" type="presParOf" srcId="{C2F64601-9098-4DE7-9F4A-E7E8237668F0}" destId="{66845C25-0021-41E8-8131-F3325971C718}" srcOrd="1" destOrd="0" presId="urn:microsoft.com/office/officeart/2005/8/layout/process3"/>
    <dgm:cxn modelId="{770388CF-11D4-4862-8195-877861D256C2}" type="presParOf" srcId="{C2F64601-9098-4DE7-9F4A-E7E8237668F0}" destId="{A8F55DCC-DF49-46B7-A7B0-03320D2040F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009FF6-91D4-4798-BCDB-D0D638E47B3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257FBB36-E169-4635-B63B-1B713D88F7A9}">
      <dgm:prSet phldrT="[Text]"/>
      <dgm:spPr/>
      <dgm:t>
        <a:bodyPr/>
        <a:lstStyle/>
        <a:p>
          <a:r>
            <a:rPr lang="fr-CA" dirty="0" err="1"/>
            <a:t>Betahistine</a:t>
          </a:r>
          <a:r>
            <a:rPr lang="fr-CA" dirty="0"/>
            <a:t> BPPV </a:t>
          </a:r>
          <a:r>
            <a:rPr lang="fr-CA" dirty="0" err="1"/>
            <a:t>maneuver</a:t>
          </a:r>
          <a:r>
            <a:rPr lang="fr-CA" dirty="0"/>
            <a:t> -</a:t>
          </a:r>
          <a:r>
            <a:rPr lang="fr-CA" dirty="0" err="1"/>
            <a:t>meniere</a:t>
          </a:r>
          <a:endParaRPr lang="en-CA" dirty="0"/>
        </a:p>
      </dgm:t>
    </dgm:pt>
    <dgm:pt modelId="{58C11740-5786-4133-A42A-027B7AB894BB}" type="parTrans" cxnId="{4CA0115E-3AA7-4C67-93CA-9A6E14BAA332}">
      <dgm:prSet/>
      <dgm:spPr/>
      <dgm:t>
        <a:bodyPr/>
        <a:lstStyle/>
        <a:p>
          <a:endParaRPr lang="en-CA"/>
        </a:p>
      </dgm:t>
    </dgm:pt>
    <dgm:pt modelId="{DE762A37-3768-420F-B279-A7C3B97F2269}" type="sibTrans" cxnId="{4CA0115E-3AA7-4C67-93CA-9A6E14BAA332}">
      <dgm:prSet/>
      <dgm:spPr/>
      <dgm:t>
        <a:bodyPr/>
        <a:lstStyle/>
        <a:p>
          <a:endParaRPr lang="en-CA"/>
        </a:p>
      </dgm:t>
    </dgm:pt>
    <dgm:pt modelId="{8CAADF00-EBA9-43B6-A0FE-9D2D43E60683}">
      <dgm:prSet phldrT="[Text]"/>
      <dgm:spPr/>
      <dgm:t>
        <a:bodyPr/>
        <a:lstStyle/>
        <a:p>
          <a:r>
            <a:rPr lang="fr-CA" dirty="0"/>
            <a:t>157 résultats obtenus</a:t>
          </a:r>
          <a:endParaRPr lang="en-CA" dirty="0"/>
        </a:p>
      </dgm:t>
    </dgm:pt>
    <dgm:pt modelId="{3C674624-B857-42A6-844E-9A76DBC8DF81}" type="parTrans" cxnId="{9899058C-BEAB-4FE2-A497-25C01ED8052A}">
      <dgm:prSet/>
      <dgm:spPr/>
      <dgm:t>
        <a:bodyPr/>
        <a:lstStyle/>
        <a:p>
          <a:endParaRPr lang="en-CA"/>
        </a:p>
      </dgm:t>
    </dgm:pt>
    <dgm:pt modelId="{2CA654D3-E24A-4C40-A80D-0364B0932BFE}" type="sibTrans" cxnId="{9899058C-BEAB-4FE2-A497-25C01ED8052A}">
      <dgm:prSet/>
      <dgm:spPr/>
      <dgm:t>
        <a:bodyPr/>
        <a:lstStyle/>
        <a:p>
          <a:endParaRPr lang="en-CA"/>
        </a:p>
      </dgm:t>
    </dgm:pt>
    <dgm:pt modelId="{39FE697C-FF05-44A5-88D4-FD2C95446EDB}">
      <dgm:prSet phldrT="[Text]"/>
      <dgm:spPr/>
      <dgm:t>
        <a:bodyPr/>
        <a:lstStyle/>
        <a:p>
          <a:r>
            <a:rPr lang="fr-CA" dirty="0"/>
            <a:t>Lecture des titres</a:t>
          </a:r>
          <a:endParaRPr lang="en-CA" dirty="0"/>
        </a:p>
      </dgm:t>
    </dgm:pt>
    <dgm:pt modelId="{AC18E7F0-763B-416C-A51E-8D7C818E17A7}" type="parTrans" cxnId="{EAB13ED4-B73C-496C-8C9D-F831B1D3E648}">
      <dgm:prSet/>
      <dgm:spPr/>
      <dgm:t>
        <a:bodyPr/>
        <a:lstStyle/>
        <a:p>
          <a:endParaRPr lang="en-CA"/>
        </a:p>
      </dgm:t>
    </dgm:pt>
    <dgm:pt modelId="{BC1CC391-D8CD-4E6B-B608-DF5C791BC6C0}" type="sibTrans" cxnId="{EAB13ED4-B73C-496C-8C9D-F831B1D3E648}">
      <dgm:prSet/>
      <dgm:spPr/>
      <dgm:t>
        <a:bodyPr/>
        <a:lstStyle/>
        <a:p>
          <a:endParaRPr lang="en-CA"/>
        </a:p>
      </dgm:t>
    </dgm:pt>
    <dgm:pt modelId="{AA3B7CA4-4E44-47C0-B3EE-83DCF9257699}">
      <dgm:prSet phldrT="[Text]"/>
      <dgm:spPr/>
      <dgm:t>
        <a:bodyPr/>
        <a:lstStyle/>
        <a:p>
          <a:r>
            <a:rPr lang="fr-CA" b="1" dirty="0"/>
            <a:t>7 articles retenus</a:t>
          </a:r>
          <a:endParaRPr lang="en-CA" b="1" dirty="0"/>
        </a:p>
      </dgm:t>
    </dgm:pt>
    <dgm:pt modelId="{BF143BD5-3223-4665-91FE-231C25826AED}" type="parTrans" cxnId="{493CD780-7485-4359-ADCD-5E4B1A665B26}">
      <dgm:prSet/>
      <dgm:spPr/>
      <dgm:t>
        <a:bodyPr/>
        <a:lstStyle/>
        <a:p>
          <a:endParaRPr lang="en-CA"/>
        </a:p>
      </dgm:t>
    </dgm:pt>
    <dgm:pt modelId="{8ED15A1E-B652-445B-B7E3-B6803313C5E9}" type="sibTrans" cxnId="{493CD780-7485-4359-ADCD-5E4B1A665B26}">
      <dgm:prSet/>
      <dgm:spPr/>
      <dgm:t>
        <a:bodyPr/>
        <a:lstStyle/>
        <a:p>
          <a:endParaRPr lang="en-CA"/>
        </a:p>
      </dgm:t>
    </dgm:pt>
    <dgm:pt modelId="{47B7E265-CD8D-4A87-A90D-EAED6C328E9F}">
      <dgm:prSet phldrT="[Text]"/>
      <dgm:spPr/>
      <dgm:t>
        <a:bodyPr/>
        <a:lstStyle/>
        <a:p>
          <a:r>
            <a:rPr lang="fr-CA" b="1" dirty="0"/>
            <a:t>Tous déjà trouvés</a:t>
          </a:r>
          <a:endParaRPr lang="en-CA" b="1" dirty="0"/>
        </a:p>
      </dgm:t>
    </dgm:pt>
    <dgm:pt modelId="{7E09829B-DA35-438F-B2C6-1461CB6C2864}" type="parTrans" cxnId="{E3F012C4-7019-4A89-B4BB-112883AC82B0}">
      <dgm:prSet/>
      <dgm:spPr/>
      <dgm:t>
        <a:bodyPr/>
        <a:lstStyle/>
        <a:p>
          <a:endParaRPr lang="en-CA"/>
        </a:p>
      </dgm:t>
    </dgm:pt>
    <dgm:pt modelId="{BC718785-69DB-4855-B8A8-57B04AED21C4}" type="sibTrans" cxnId="{E3F012C4-7019-4A89-B4BB-112883AC82B0}">
      <dgm:prSet/>
      <dgm:spPr/>
      <dgm:t>
        <a:bodyPr/>
        <a:lstStyle/>
        <a:p>
          <a:endParaRPr lang="en-CA"/>
        </a:p>
      </dgm:t>
    </dgm:pt>
    <dgm:pt modelId="{51498BCC-0C38-403D-9AE8-0B76504E0566}">
      <dgm:prSet phldrT="[Text]"/>
      <dgm:spPr/>
      <dgm:t>
        <a:bodyPr/>
        <a:lstStyle/>
        <a:p>
          <a:r>
            <a:rPr lang="fr-CA" dirty="0"/>
            <a:t>Comparaison aux études trouvées avec PubMed</a:t>
          </a:r>
          <a:endParaRPr lang="en-CA" dirty="0"/>
        </a:p>
      </dgm:t>
    </dgm:pt>
    <dgm:pt modelId="{9B8E7CAD-9330-43AC-8F0F-98B2132134AA}" type="sibTrans" cxnId="{98F18EA1-47EC-4610-9368-87E8B312B2EB}">
      <dgm:prSet/>
      <dgm:spPr/>
      <dgm:t>
        <a:bodyPr/>
        <a:lstStyle/>
        <a:p>
          <a:endParaRPr lang="en-CA"/>
        </a:p>
      </dgm:t>
    </dgm:pt>
    <dgm:pt modelId="{DD7B2396-FCA1-484A-9C36-F3453A685C5F}" type="parTrans" cxnId="{98F18EA1-47EC-4610-9368-87E8B312B2EB}">
      <dgm:prSet/>
      <dgm:spPr/>
      <dgm:t>
        <a:bodyPr/>
        <a:lstStyle/>
        <a:p>
          <a:endParaRPr lang="en-CA"/>
        </a:p>
      </dgm:t>
    </dgm:pt>
    <dgm:pt modelId="{659495EF-E496-464A-9541-8BA9E383A439}">
      <dgm:prSet phldrT="[Text]"/>
      <dgm:spPr/>
      <dgm:t>
        <a:bodyPr/>
        <a:lstStyle/>
        <a:p>
          <a:r>
            <a:rPr lang="fr-CA" b="0" dirty="0"/>
            <a:t>150 articles exclus car non réponse à la question PICO</a:t>
          </a:r>
          <a:endParaRPr lang="en-CA" b="0" dirty="0"/>
        </a:p>
      </dgm:t>
    </dgm:pt>
    <dgm:pt modelId="{D06C95A9-AA5A-4A0A-84A8-56701FFA9A54}" type="parTrans" cxnId="{74505FB7-2CE1-48E4-B7D3-1DD3DF5A41D1}">
      <dgm:prSet/>
      <dgm:spPr/>
      <dgm:t>
        <a:bodyPr/>
        <a:lstStyle/>
        <a:p>
          <a:endParaRPr lang="en-CA"/>
        </a:p>
      </dgm:t>
    </dgm:pt>
    <dgm:pt modelId="{AD7A9F69-7664-4971-A436-29ED01790E0D}" type="sibTrans" cxnId="{74505FB7-2CE1-48E4-B7D3-1DD3DF5A41D1}">
      <dgm:prSet/>
      <dgm:spPr/>
      <dgm:t>
        <a:bodyPr/>
        <a:lstStyle/>
        <a:p>
          <a:endParaRPr lang="en-CA"/>
        </a:p>
      </dgm:t>
    </dgm:pt>
    <dgm:pt modelId="{79F6CFEB-C7A4-429F-99E9-9A35ADE7F5FB}" type="pres">
      <dgm:prSet presAssocID="{39009FF6-91D4-4798-BCDB-D0D638E47B36}" presName="linearFlow" presStyleCnt="0">
        <dgm:presLayoutVars>
          <dgm:dir/>
          <dgm:animLvl val="lvl"/>
          <dgm:resizeHandles val="exact"/>
        </dgm:presLayoutVars>
      </dgm:prSet>
      <dgm:spPr/>
    </dgm:pt>
    <dgm:pt modelId="{C4FAE4FF-884B-4878-92E3-99968F2B8590}" type="pres">
      <dgm:prSet presAssocID="{257FBB36-E169-4635-B63B-1B713D88F7A9}" presName="composite" presStyleCnt="0"/>
      <dgm:spPr/>
    </dgm:pt>
    <dgm:pt modelId="{2DBACD2A-758E-4907-9E16-1FF9C9E20E16}" type="pres">
      <dgm:prSet presAssocID="{257FBB36-E169-4635-B63B-1B713D88F7A9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FB66919-C110-44F0-A428-04E49040FBC4}" type="pres">
      <dgm:prSet presAssocID="{257FBB36-E169-4635-B63B-1B713D88F7A9}" presName="parSh" presStyleLbl="node1" presStyleIdx="0" presStyleCnt="3"/>
      <dgm:spPr/>
    </dgm:pt>
    <dgm:pt modelId="{C1C96110-56F5-418C-9566-52D095307289}" type="pres">
      <dgm:prSet presAssocID="{257FBB36-E169-4635-B63B-1B713D88F7A9}" presName="desTx" presStyleLbl="fgAcc1" presStyleIdx="0" presStyleCnt="3">
        <dgm:presLayoutVars>
          <dgm:bulletEnabled val="1"/>
        </dgm:presLayoutVars>
      </dgm:prSet>
      <dgm:spPr/>
    </dgm:pt>
    <dgm:pt modelId="{59DCFF95-E247-49A0-8EE6-FA1449575CEE}" type="pres">
      <dgm:prSet presAssocID="{DE762A37-3768-420F-B279-A7C3B97F2269}" presName="sibTrans" presStyleLbl="sibTrans2D1" presStyleIdx="0" presStyleCnt="2"/>
      <dgm:spPr/>
    </dgm:pt>
    <dgm:pt modelId="{7D7B0538-E55A-4069-A0E6-1C88BCF70072}" type="pres">
      <dgm:prSet presAssocID="{DE762A37-3768-420F-B279-A7C3B97F2269}" presName="connTx" presStyleLbl="sibTrans2D1" presStyleIdx="0" presStyleCnt="2"/>
      <dgm:spPr/>
    </dgm:pt>
    <dgm:pt modelId="{FCFBB4B5-C930-4F6A-8CD2-EFD405A4AF88}" type="pres">
      <dgm:prSet presAssocID="{39FE697C-FF05-44A5-88D4-FD2C95446EDB}" presName="composite" presStyleCnt="0"/>
      <dgm:spPr/>
    </dgm:pt>
    <dgm:pt modelId="{24C3A229-3A87-40C5-BFB5-E831357E1462}" type="pres">
      <dgm:prSet presAssocID="{39FE697C-FF05-44A5-88D4-FD2C95446ED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369CC96-BA7C-4933-BAF8-E160B797A714}" type="pres">
      <dgm:prSet presAssocID="{39FE697C-FF05-44A5-88D4-FD2C95446EDB}" presName="parSh" presStyleLbl="node1" presStyleIdx="1" presStyleCnt="3"/>
      <dgm:spPr/>
    </dgm:pt>
    <dgm:pt modelId="{FEE85CBA-CDA2-4BEA-BD03-AE6CC0075C52}" type="pres">
      <dgm:prSet presAssocID="{39FE697C-FF05-44A5-88D4-FD2C95446EDB}" presName="desTx" presStyleLbl="fgAcc1" presStyleIdx="1" presStyleCnt="3">
        <dgm:presLayoutVars>
          <dgm:bulletEnabled val="1"/>
        </dgm:presLayoutVars>
      </dgm:prSet>
      <dgm:spPr/>
    </dgm:pt>
    <dgm:pt modelId="{72F7CE97-14F3-457E-8F74-9D8FE8FACB6F}" type="pres">
      <dgm:prSet presAssocID="{BC1CC391-D8CD-4E6B-B608-DF5C791BC6C0}" presName="sibTrans" presStyleLbl="sibTrans2D1" presStyleIdx="1" presStyleCnt="2"/>
      <dgm:spPr/>
    </dgm:pt>
    <dgm:pt modelId="{91514B23-D853-4B62-89FF-6384926CADF2}" type="pres">
      <dgm:prSet presAssocID="{BC1CC391-D8CD-4E6B-B608-DF5C791BC6C0}" presName="connTx" presStyleLbl="sibTrans2D1" presStyleIdx="1" presStyleCnt="2"/>
      <dgm:spPr/>
    </dgm:pt>
    <dgm:pt modelId="{C2F64601-9098-4DE7-9F4A-E7E8237668F0}" type="pres">
      <dgm:prSet presAssocID="{51498BCC-0C38-403D-9AE8-0B76504E0566}" presName="composite" presStyleCnt="0"/>
      <dgm:spPr/>
    </dgm:pt>
    <dgm:pt modelId="{76BF608D-D1BD-4656-A568-0181F504E33D}" type="pres">
      <dgm:prSet presAssocID="{51498BCC-0C38-403D-9AE8-0B76504E0566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6845C25-0021-41E8-8131-F3325971C718}" type="pres">
      <dgm:prSet presAssocID="{51498BCC-0C38-403D-9AE8-0B76504E0566}" presName="parSh" presStyleLbl="node1" presStyleIdx="2" presStyleCnt="3"/>
      <dgm:spPr/>
    </dgm:pt>
    <dgm:pt modelId="{A8F55DCC-DF49-46B7-A7B0-03320D2040F1}" type="pres">
      <dgm:prSet presAssocID="{51498BCC-0C38-403D-9AE8-0B76504E0566}" presName="desTx" presStyleLbl="fgAcc1" presStyleIdx="2" presStyleCnt="3">
        <dgm:presLayoutVars>
          <dgm:bulletEnabled val="1"/>
        </dgm:presLayoutVars>
      </dgm:prSet>
      <dgm:spPr/>
    </dgm:pt>
  </dgm:ptLst>
  <dgm:cxnLst>
    <dgm:cxn modelId="{C8BB691A-1B9E-4C0B-B90E-4B89D9E84197}" type="presOf" srcId="{39009FF6-91D4-4798-BCDB-D0D638E47B36}" destId="{79F6CFEB-C7A4-429F-99E9-9A35ADE7F5FB}" srcOrd="0" destOrd="0" presId="urn:microsoft.com/office/officeart/2005/8/layout/process3"/>
    <dgm:cxn modelId="{664FA731-0F0D-4665-A21F-694E76CA59CA}" type="presOf" srcId="{DE762A37-3768-420F-B279-A7C3B97F2269}" destId="{59DCFF95-E247-49A0-8EE6-FA1449575CEE}" srcOrd="0" destOrd="0" presId="urn:microsoft.com/office/officeart/2005/8/layout/process3"/>
    <dgm:cxn modelId="{3947E03D-B8A7-474E-9B73-7BF2AA2DEBC4}" type="presOf" srcId="{257FBB36-E169-4635-B63B-1B713D88F7A9}" destId="{2DBACD2A-758E-4907-9E16-1FF9C9E20E16}" srcOrd="0" destOrd="0" presId="urn:microsoft.com/office/officeart/2005/8/layout/process3"/>
    <dgm:cxn modelId="{4CA0115E-3AA7-4C67-93CA-9A6E14BAA332}" srcId="{39009FF6-91D4-4798-BCDB-D0D638E47B36}" destId="{257FBB36-E169-4635-B63B-1B713D88F7A9}" srcOrd="0" destOrd="0" parTransId="{58C11740-5786-4133-A42A-027B7AB894BB}" sibTransId="{DE762A37-3768-420F-B279-A7C3B97F2269}"/>
    <dgm:cxn modelId="{4042C856-8738-4052-9827-51F12E7957E5}" type="presOf" srcId="{8CAADF00-EBA9-43B6-A0FE-9D2D43E60683}" destId="{C1C96110-56F5-418C-9566-52D095307289}" srcOrd="0" destOrd="0" presId="urn:microsoft.com/office/officeart/2005/8/layout/process3"/>
    <dgm:cxn modelId="{493CD780-7485-4359-ADCD-5E4B1A665B26}" srcId="{39FE697C-FF05-44A5-88D4-FD2C95446EDB}" destId="{AA3B7CA4-4E44-47C0-B3EE-83DCF9257699}" srcOrd="0" destOrd="0" parTransId="{BF143BD5-3223-4665-91FE-231C25826AED}" sibTransId="{8ED15A1E-B652-445B-B7E3-B6803313C5E9}"/>
    <dgm:cxn modelId="{9899058C-BEAB-4FE2-A497-25C01ED8052A}" srcId="{257FBB36-E169-4635-B63B-1B713D88F7A9}" destId="{8CAADF00-EBA9-43B6-A0FE-9D2D43E60683}" srcOrd="0" destOrd="0" parTransId="{3C674624-B857-42A6-844E-9A76DBC8DF81}" sibTransId="{2CA654D3-E24A-4C40-A80D-0364B0932BFE}"/>
    <dgm:cxn modelId="{98F18EA1-47EC-4610-9368-87E8B312B2EB}" srcId="{39009FF6-91D4-4798-BCDB-D0D638E47B36}" destId="{51498BCC-0C38-403D-9AE8-0B76504E0566}" srcOrd="2" destOrd="0" parTransId="{DD7B2396-FCA1-484A-9C36-F3453A685C5F}" sibTransId="{9B8E7CAD-9330-43AC-8F0F-98B2132134AA}"/>
    <dgm:cxn modelId="{AFA045A9-7CBA-4AF5-BEEC-197766B39FEA}" type="presOf" srcId="{BC1CC391-D8CD-4E6B-B608-DF5C791BC6C0}" destId="{72F7CE97-14F3-457E-8F74-9D8FE8FACB6F}" srcOrd="0" destOrd="0" presId="urn:microsoft.com/office/officeart/2005/8/layout/process3"/>
    <dgm:cxn modelId="{74505FB7-2CE1-48E4-B7D3-1DD3DF5A41D1}" srcId="{39FE697C-FF05-44A5-88D4-FD2C95446EDB}" destId="{659495EF-E496-464A-9541-8BA9E383A439}" srcOrd="1" destOrd="0" parTransId="{D06C95A9-AA5A-4A0A-84A8-56701FFA9A54}" sibTransId="{AD7A9F69-7664-4971-A436-29ED01790E0D}"/>
    <dgm:cxn modelId="{B077FFB9-1516-4F25-82E6-3F90CC965739}" type="presOf" srcId="{BC1CC391-D8CD-4E6B-B608-DF5C791BC6C0}" destId="{91514B23-D853-4B62-89FF-6384926CADF2}" srcOrd="1" destOrd="0" presId="urn:microsoft.com/office/officeart/2005/8/layout/process3"/>
    <dgm:cxn modelId="{786FC9BB-F759-473B-9C02-4E5DDDC70B46}" type="presOf" srcId="{47B7E265-CD8D-4A87-A90D-EAED6C328E9F}" destId="{A8F55DCC-DF49-46B7-A7B0-03320D2040F1}" srcOrd="0" destOrd="0" presId="urn:microsoft.com/office/officeart/2005/8/layout/process3"/>
    <dgm:cxn modelId="{E3F012C4-7019-4A89-B4BB-112883AC82B0}" srcId="{51498BCC-0C38-403D-9AE8-0B76504E0566}" destId="{47B7E265-CD8D-4A87-A90D-EAED6C328E9F}" srcOrd="0" destOrd="0" parTransId="{7E09829B-DA35-438F-B2C6-1461CB6C2864}" sibTransId="{BC718785-69DB-4855-B8A8-57B04AED21C4}"/>
    <dgm:cxn modelId="{FAFE7ECD-8443-4E08-8517-84127A8305EE}" type="presOf" srcId="{39FE697C-FF05-44A5-88D4-FD2C95446EDB}" destId="{24C3A229-3A87-40C5-BFB5-E831357E1462}" srcOrd="0" destOrd="0" presId="urn:microsoft.com/office/officeart/2005/8/layout/process3"/>
    <dgm:cxn modelId="{EAB13ED4-B73C-496C-8C9D-F831B1D3E648}" srcId="{39009FF6-91D4-4798-BCDB-D0D638E47B36}" destId="{39FE697C-FF05-44A5-88D4-FD2C95446EDB}" srcOrd="1" destOrd="0" parTransId="{AC18E7F0-763B-416C-A51E-8D7C818E17A7}" sibTransId="{BC1CC391-D8CD-4E6B-B608-DF5C791BC6C0}"/>
    <dgm:cxn modelId="{4196D8DC-7063-475F-BF5D-233D5AD4B2E6}" type="presOf" srcId="{39FE697C-FF05-44A5-88D4-FD2C95446EDB}" destId="{5369CC96-BA7C-4933-BAF8-E160B797A714}" srcOrd="1" destOrd="0" presId="urn:microsoft.com/office/officeart/2005/8/layout/process3"/>
    <dgm:cxn modelId="{220D1FDD-E7A3-4270-9EB0-26A99F5C24CA}" type="presOf" srcId="{257FBB36-E169-4635-B63B-1B713D88F7A9}" destId="{4FB66919-C110-44F0-A428-04E49040FBC4}" srcOrd="1" destOrd="0" presId="urn:microsoft.com/office/officeart/2005/8/layout/process3"/>
    <dgm:cxn modelId="{955C6CE5-9AEA-4C14-9F66-9F2F6EF8CC20}" type="presOf" srcId="{51498BCC-0C38-403D-9AE8-0B76504E0566}" destId="{66845C25-0021-41E8-8131-F3325971C718}" srcOrd="1" destOrd="0" presId="urn:microsoft.com/office/officeart/2005/8/layout/process3"/>
    <dgm:cxn modelId="{FBBB27E9-6FCE-48C6-A49B-2BF557FE601A}" type="presOf" srcId="{659495EF-E496-464A-9541-8BA9E383A439}" destId="{FEE85CBA-CDA2-4BEA-BD03-AE6CC0075C52}" srcOrd="0" destOrd="1" presId="urn:microsoft.com/office/officeart/2005/8/layout/process3"/>
    <dgm:cxn modelId="{025DFFED-EE0C-4993-84E7-A3C2FFA046FE}" type="presOf" srcId="{DE762A37-3768-420F-B279-A7C3B97F2269}" destId="{7D7B0538-E55A-4069-A0E6-1C88BCF70072}" srcOrd="1" destOrd="0" presId="urn:microsoft.com/office/officeart/2005/8/layout/process3"/>
    <dgm:cxn modelId="{A09970F7-9537-45E4-B665-621CC4B17E90}" type="presOf" srcId="{AA3B7CA4-4E44-47C0-B3EE-83DCF9257699}" destId="{FEE85CBA-CDA2-4BEA-BD03-AE6CC0075C52}" srcOrd="0" destOrd="0" presId="urn:microsoft.com/office/officeart/2005/8/layout/process3"/>
    <dgm:cxn modelId="{746E64FC-5098-46E3-A140-4CCA314A2F7A}" type="presOf" srcId="{51498BCC-0C38-403D-9AE8-0B76504E0566}" destId="{76BF608D-D1BD-4656-A568-0181F504E33D}" srcOrd="0" destOrd="0" presId="urn:microsoft.com/office/officeart/2005/8/layout/process3"/>
    <dgm:cxn modelId="{92E7424F-BC1A-49EB-BA4D-DBD2BBD9A080}" type="presParOf" srcId="{79F6CFEB-C7A4-429F-99E9-9A35ADE7F5FB}" destId="{C4FAE4FF-884B-4878-92E3-99968F2B8590}" srcOrd="0" destOrd="0" presId="urn:microsoft.com/office/officeart/2005/8/layout/process3"/>
    <dgm:cxn modelId="{A1BD9789-92B4-4920-AD1D-C529BC8A5402}" type="presParOf" srcId="{C4FAE4FF-884B-4878-92E3-99968F2B8590}" destId="{2DBACD2A-758E-4907-9E16-1FF9C9E20E16}" srcOrd="0" destOrd="0" presId="urn:microsoft.com/office/officeart/2005/8/layout/process3"/>
    <dgm:cxn modelId="{4E5FB7E5-F32B-41E2-8C12-9677E4720E28}" type="presParOf" srcId="{C4FAE4FF-884B-4878-92E3-99968F2B8590}" destId="{4FB66919-C110-44F0-A428-04E49040FBC4}" srcOrd="1" destOrd="0" presId="urn:microsoft.com/office/officeart/2005/8/layout/process3"/>
    <dgm:cxn modelId="{44F6F1E4-6749-429F-BAB7-71C68BA4EC21}" type="presParOf" srcId="{C4FAE4FF-884B-4878-92E3-99968F2B8590}" destId="{C1C96110-56F5-418C-9566-52D095307289}" srcOrd="2" destOrd="0" presId="urn:microsoft.com/office/officeart/2005/8/layout/process3"/>
    <dgm:cxn modelId="{3E4632CA-5E21-497E-9B98-612A1A4B33FE}" type="presParOf" srcId="{79F6CFEB-C7A4-429F-99E9-9A35ADE7F5FB}" destId="{59DCFF95-E247-49A0-8EE6-FA1449575CEE}" srcOrd="1" destOrd="0" presId="urn:microsoft.com/office/officeart/2005/8/layout/process3"/>
    <dgm:cxn modelId="{70DC40E6-DAC2-482A-B097-CD4063387A25}" type="presParOf" srcId="{59DCFF95-E247-49A0-8EE6-FA1449575CEE}" destId="{7D7B0538-E55A-4069-A0E6-1C88BCF70072}" srcOrd="0" destOrd="0" presId="urn:microsoft.com/office/officeart/2005/8/layout/process3"/>
    <dgm:cxn modelId="{A0F8C01F-943A-4BB1-9D76-4A536A22B372}" type="presParOf" srcId="{79F6CFEB-C7A4-429F-99E9-9A35ADE7F5FB}" destId="{FCFBB4B5-C930-4F6A-8CD2-EFD405A4AF88}" srcOrd="2" destOrd="0" presId="urn:microsoft.com/office/officeart/2005/8/layout/process3"/>
    <dgm:cxn modelId="{EA2E512F-A408-4F5C-81E0-E58A8E06D73A}" type="presParOf" srcId="{FCFBB4B5-C930-4F6A-8CD2-EFD405A4AF88}" destId="{24C3A229-3A87-40C5-BFB5-E831357E1462}" srcOrd="0" destOrd="0" presId="urn:microsoft.com/office/officeart/2005/8/layout/process3"/>
    <dgm:cxn modelId="{CFE639E4-53EB-4941-84B2-60B4DBFE053E}" type="presParOf" srcId="{FCFBB4B5-C930-4F6A-8CD2-EFD405A4AF88}" destId="{5369CC96-BA7C-4933-BAF8-E160B797A714}" srcOrd="1" destOrd="0" presId="urn:microsoft.com/office/officeart/2005/8/layout/process3"/>
    <dgm:cxn modelId="{B82B96A4-FFDE-4574-92E0-47820303C32B}" type="presParOf" srcId="{FCFBB4B5-C930-4F6A-8CD2-EFD405A4AF88}" destId="{FEE85CBA-CDA2-4BEA-BD03-AE6CC0075C52}" srcOrd="2" destOrd="0" presId="urn:microsoft.com/office/officeart/2005/8/layout/process3"/>
    <dgm:cxn modelId="{A56A8C71-AD70-453C-901C-B82567093ED1}" type="presParOf" srcId="{79F6CFEB-C7A4-429F-99E9-9A35ADE7F5FB}" destId="{72F7CE97-14F3-457E-8F74-9D8FE8FACB6F}" srcOrd="3" destOrd="0" presId="urn:microsoft.com/office/officeart/2005/8/layout/process3"/>
    <dgm:cxn modelId="{345C985B-608B-4F59-B6EB-FC3BF6827A37}" type="presParOf" srcId="{72F7CE97-14F3-457E-8F74-9D8FE8FACB6F}" destId="{91514B23-D853-4B62-89FF-6384926CADF2}" srcOrd="0" destOrd="0" presId="urn:microsoft.com/office/officeart/2005/8/layout/process3"/>
    <dgm:cxn modelId="{BF446032-F574-4373-A42E-427CEC8A089A}" type="presParOf" srcId="{79F6CFEB-C7A4-429F-99E9-9A35ADE7F5FB}" destId="{C2F64601-9098-4DE7-9F4A-E7E8237668F0}" srcOrd="4" destOrd="0" presId="urn:microsoft.com/office/officeart/2005/8/layout/process3"/>
    <dgm:cxn modelId="{D4E0DA95-2D8C-40FC-8003-AFDBE990DB58}" type="presParOf" srcId="{C2F64601-9098-4DE7-9F4A-E7E8237668F0}" destId="{76BF608D-D1BD-4656-A568-0181F504E33D}" srcOrd="0" destOrd="0" presId="urn:microsoft.com/office/officeart/2005/8/layout/process3"/>
    <dgm:cxn modelId="{8B9B2D77-AF45-4B8C-90A2-80526F34CBC5}" type="presParOf" srcId="{C2F64601-9098-4DE7-9F4A-E7E8237668F0}" destId="{66845C25-0021-41E8-8131-F3325971C718}" srcOrd="1" destOrd="0" presId="urn:microsoft.com/office/officeart/2005/8/layout/process3"/>
    <dgm:cxn modelId="{770388CF-11D4-4862-8195-877861D256C2}" type="presParOf" srcId="{C2F64601-9098-4DE7-9F4A-E7E8237668F0}" destId="{A8F55DCC-DF49-46B7-A7B0-03320D2040F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009FF6-91D4-4798-BCDB-D0D638E47B3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257FBB36-E169-4635-B63B-1B713D88F7A9}">
      <dgm:prSet phldrT="[Text]"/>
      <dgm:spPr/>
      <dgm:t>
        <a:bodyPr/>
        <a:lstStyle/>
        <a:p>
          <a:r>
            <a:rPr lang="fr-CA" dirty="0"/>
            <a:t>(</a:t>
          </a:r>
          <a:r>
            <a:rPr lang="fr-CA" dirty="0" err="1"/>
            <a:t>Betahistine</a:t>
          </a:r>
          <a:r>
            <a:rPr lang="fr-CA" dirty="0"/>
            <a:t> OR </a:t>
          </a:r>
          <a:r>
            <a:rPr lang="fr-CA" dirty="0" err="1"/>
            <a:t>serc</a:t>
          </a:r>
          <a:r>
            <a:rPr lang="fr-CA" dirty="0"/>
            <a:t>) AND (</a:t>
          </a:r>
          <a:r>
            <a:rPr lang="fr-CA" dirty="0" err="1"/>
            <a:t>Benign</a:t>
          </a:r>
          <a:r>
            <a:rPr lang="fr-CA" dirty="0"/>
            <a:t> Paroxysmal </a:t>
          </a:r>
          <a:r>
            <a:rPr lang="fr-CA" dirty="0" err="1"/>
            <a:t>Postional</a:t>
          </a:r>
          <a:r>
            <a:rPr lang="fr-CA" dirty="0"/>
            <a:t> Vertigo OR BPPV)</a:t>
          </a:r>
          <a:endParaRPr lang="en-CA" dirty="0"/>
        </a:p>
      </dgm:t>
    </dgm:pt>
    <dgm:pt modelId="{58C11740-5786-4133-A42A-027B7AB894BB}" type="parTrans" cxnId="{4CA0115E-3AA7-4C67-93CA-9A6E14BAA332}">
      <dgm:prSet/>
      <dgm:spPr/>
      <dgm:t>
        <a:bodyPr/>
        <a:lstStyle/>
        <a:p>
          <a:endParaRPr lang="en-CA"/>
        </a:p>
      </dgm:t>
    </dgm:pt>
    <dgm:pt modelId="{DE762A37-3768-420F-B279-A7C3B97F2269}" type="sibTrans" cxnId="{4CA0115E-3AA7-4C67-93CA-9A6E14BAA332}">
      <dgm:prSet/>
      <dgm:spPr/>
      <dgm:t>
        <a:bodyPr/>
        <a:lstStyle/>
        <a:p>
          <a:endParaRPr lang="en-CA"/>
        </a:p>
      </dgm:t>
    </dgm:pt>
    <dgm:pt modelId="{8CAADF00-EBA9-43B6-A0FE-9D2D43E60683}">
      <dgm:prSet phldrT="[Text]"/>
      <dgm:spPr/>
      <dgm:t>
        <a:bodyPr/>
        <a:lstStyle/>
        <a:p>
          <a:r>
            <a:rPr lang="fr-CA" dirty="0"/>
            <a:t>13 articles retenus</a:t>
          </a:r>
          <a:endParaRPr lang="en-CA" dirty="0"/>
        </a:p>
      </dgm:t>
    </dgm:pt>
    <dgm:pt modelId="{3C674624-B857-42A6-844E-9A76DBC8DF81}" type="parTrans" cxnId="{9899058C-BEAB-4FE2-A497-25C01ED8052A}">
      <dgm:prSet/>
      <dgm:spPr/>
      <dgm:t>
        <a:bodyPr/>
        <a:lstStyle/>
        <a:p>
          <a:endParaRPr lang="en-CA"/>
        </a:p>
      </dgm:t>
    </dgm:pt>
    <dgm:pt modelId="{2CA654D3-E24A-4C40-A80D-0364B0932BFE}" type="sibTrans" cxnId="{9899058C-BEAB-4FE2-A497-25C01ED8052A}">
      <dgm:prSet/>
      <dgm:spPr/>
      <dgm:t>
        <a:bodyPr/>
        <a:lstStyle/>
        <a:p>
          <a:endParaRPr lang="en-CA"/>
        </a:p>
      </dgm:t>
    </dgm:pt>
    <dgm:pt modelId="{39FE697C-FF05-44A5-88D4-FD2C95446EDB}">
      <dgm:prSet phldrT="[Text]"/>
      <dgm:spPr/>
      <dgm:t>
        <a:bodyPr/>
        <a:lstStyle/>
        <a:p>
          <a:r>
            <a:rPr lang="fr-CA" dirty="0"/>
            <a:t>Lecture des titres</a:t>
          </a:r>
          <a:endParaRPr lang="en-CA" dirty="0"/>
        </a:p>
      </dgm:t>
    </dgm:pt>
    <dgm:pt modelId="{AC18E7F0-763B-416C-A51E-8D7C818E17A7}" type="parTrans" cxnId="{EAB13ED4-B73C-496C-8C9D-F831B1D3E648}">
      <dgm:prSet/>
      <dgm:spPr/>
      <dgm:t>
        <a:bodyPr/>
        <a:lstStyle/>
        <a:p>
          <a:endParaRPr lang="en-CA"/>
        </a:p>
      </dgm:t>
    </dgm:pt>
    <dgm:pt modelId="{BC1CC391-D8CD-4E6B-B608-DF5C791BC6C0}" type="sibTrans" cxnId="{EAB13ED4-B73C-496C-8C9D-F831B1D3E648}">
      <dgm:prSet/>
      <dgm:spPr/>
      <dgm:t>
        <a:bodyPr/>
        <a:lstStyle/>
        <a:p>
          <a:endParaRPr lang="en-CA"/>
        </a:p>
      </dgm:t>
    </dgm:pt>
    <dgm:pt modelId="{AA3B7CA4-4E44-47C0-B3EE-83DCF9257699}">
      <dgm:prSet phldrT="[Text]"/>
      <dgm:spPr/>
      <dgm:t>
        <a:bodyPr/>
        <a:lstStyle/>
        <a:p>
          <a:r>
            <a:rPr lang="fr-CA" b="1" dirty="0"/>
            <a:t>7 articles retenus</a:t>
          </a:r>
          <a:endParaRPr lang="en-CA" b="1" dirty="0"/>
        </a:p>
      </dgm:t>
    </dgm:pt>
    <dgm:pt modelId="{BF143BD5-3223-4665-91FE-231C25826AED}" type="parTrans" cxnId="{493CD780-7485-4359-ADCD-5E4B1A665B26}">
      <dgm:prSet/>
      <dgm:spPr/>
      <dgm:t>
        <a:bodyPr/>
        <a:lstStyle/>
        <a:p>
          <a:endParaRPr lang="en-CA"/>
        </a:p>
      </dgm:t>
    </dgm:pt>
    <dgm:pt modelId="{8ED15A1E-B652-445B-B7E3-B6803313C5E9}" type="sibTrans" cxnId="{493CD780-7485-4359-ADCD-5E4B1A665B26}">
      <dgm:prSet/>
      <dgm:spPr/>
      <dgm:t>
        <a:bodyPr/>
        <a:lstStyle/>
        <a:p>
          <a:endParaRPr lang="en-CA"/>
        </a:p>
      </dgm:t>
    </dgm:pt>
    <dgm:pt modelId="{47B7E265-CD8D-4A87-A90D-EAED6C328E9F}">
      <dgm:prSet phldrT="[Text]"/>
      <dgm:spPr/>
      <dgm:t>
        <a:bodyPr/>
        <a:lstStyle/>
        <a:p>
          <a:r>
            <a:rPr lang="fr-CA" b="1" dirty="0"/>
            <a:t>Tous déjà trouvés</a:t>
          </a:r>
          <a:endParaRPr lang="en-CA" b="1" dirty="0"/>
        </a:p>
      </dgm:t>
    </dgm:pt>
    <dgm:pt modelId="{7E09829B-DA35-438F-B2C6-1461CB6C2864}" type="parTrans" cxnId="{E3F012C4-7019-4A89-B4BB-112883AC82B0}">
      <dgm:prSet/>
      <dgm:spPr/>
      <dgm:t>
        <a:bodyPr/>
        <a:lstStyle/>
        <a:p>
          <a:endParaRPr lang="en-CA"/>
        </a:p>
      </dgm:t>
    </dgm:pt>
    <dgm:pt modelId="{BC718785-69DB-4855-B8A8-57B04AED21C4}" type="sibTrans" cxnId="{E3F012C4-7019-4A89-B4BB-112883AC82B0}">
      <dgm:prSet/>
      <dgm:spPr/>
      <dgm:t>
        <a:bodyPr/>
        <a:lstStyle/>
        <a:p>
          <a:endParaRPr lang="en-CA"/>
        </a:p>
      </dgm:t>
    </dgm:pt>
    <dgm:pt modelId="{51498BCC-0C38-403D-9AE8-0B76504E0566}">
      <dgm:prSet phldrT="[Text]"/>
      <dgm:spPr/>
      <dgm:t>
        <a:bodyPr/>
        <a:lstStyle/>
        <a:p>
          <a:r>
            <a:rPr lang="fr-CA" dirty="0"/>
            <a:t>Comparaison aux études trouvées avec PubMed</a:t>
          </a:r>
          <a:endParaRPr lang="en-CA" dirty="0"/>
        </a:p>
      </dgm:t>
    </dgm:pt>
    <dgm:pt modelId="{9B8E7CAD-9330-43AC-8F0F-98B2132134AA}" type="sibTrans" cxnId="{98F18EA1-47EC-4610-9368-87E8B312B2EB}">
      <dgm:prSet/>
      <dgm:spPr/>
      <dgm:t>
        <a:bodyPr/>
        <a:lstStyle/>
        <a:p>
          <a:endParaRPr lang="en-CA"/>
        </a:p>
      </dgm:t>
    </dgm:pt>
    <dgm:pt modelId="{DD7B2396-FCA1-484A-9C36-F3453A685C5F}" type="parTrans" cxnId="{98F18EA1-47EC-4610-9368-87E8B312B2EB}">
      <dgm:prSet/>
      <dgm:spPr/>
      <dgm:t>
        <a:bodyPr/>
        <a:lstStyle/>
        <a:p>
          <a:endParaRPr lang="en-CA"/>
        </a:p>
      </dgm:t>
    </dgm:pt>
    <dgm:pt modelId="{659495EF-E496-464A-9541-8BA9E383A439}">
      <dgm:prSet phldrT="[Text]"/>
      <dgm:spPr/>
      <dgm:t>
        <a:bodyPr/>
        <a:lstStyle/>
        <a:p>
          <a:r>
            <a:rPr lang="fr-CA" b="0" dirty="0"/>
            <a:t>6 articles exclus car ne répondaient pas à la question PICO</a:t>
          </a:r>
          <a:endParaRPr lang="en-CA" b="0" dirty="0"/>
        </a:p>
      </dgm:t>
    </dgm:pt>
    <dgm:pt modelId="{D06C95A9-AA5A-4A0A-84A8-56701FFA9A54}" type="parTrans" cxnId="{74505FB7-2CE1-48E4-B7D3-1DD3DF5A41D1}">
      <dgm:prSet/>
      <dgm:spPr/>
      <dgm:t>
        <a:bodyPr/>
        <a:lstStyle/>
        <a:p>
          <a:endParaRPr lang="en-CA"/>
        </a:p>
      </dgm:t>
    </dgm:pt>
    <dgm:pt modelId="{AD7A9F69-7664-4971-A436-29ED01790E0D}" type="sibTrans" cxnId="{74505FB7-2CE1-48E4-B7D3-1DD3DF5A41D1}">
      <dgm:prSet/>
      <dgm:spPr/>
      <dgm:t>
        <a:bodyPr/>
        <a:lstStyle/>
        <a:p>
          <a:endParaRPr lang="en-CA"/>
        </a:p>
      </dgm:t>
    </dgm:pt>
    <dgm:pt modelId="{79F6CFEB-C7A4-429F-99E9-9A35ADE7F5FB}" type="pres">
      <dgm:prSet presAssocID="{39009FF6-91D4-4798-BCDB-D0D638E47B36}" presName="linearFlow" presStyleCnt="0">
        <dgm:presLayoutVars>
          <dgm:dir/>
          <dgm:animLvl val="lvl"/>
          <dgm:resizeHandles val="exact"/>
        </dgm:presLayoutVars>
      </dgm:prSet>
      <dgm:spPr/>
    </dgm:pt>
    <dgm:pt modelId="{C4FAE4FF-884B-4878-92E3-99968F2B8590}" type="pres">
      <dgm:prSet presAssocID="{257FBB36-E169-4635-B63B-1B713D88F7A9}" presName="composite" presStyleCnt="0"/>
      <dgm:spPr/>
    </dgm:pt>
    <dgm:pt modelId="{2DBACD2A-758E-4907-9E16-1FF9C9E20E16}" type="pres">
      <dgm:prSet presAssocID="{257FBB36-E169-4635-B63B-1B713D88F7A9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FB66919-C110-44F0-A428-04E49040FBC4}" type="pres">
      <dgm:prSet presAssocID="{257FBB36-E169-4635-B63B-1B713D88F7A9}" presName="parSh" presStyleLbl="node1" presStyleIdx="0" presStyleCnt="3"/>
      <dgm:spPr/>
    </dgm:pt>
    <dgm:pt modelId="{C1C96110-56F5-418C-9566-52D095307289}" type="pres">
      <dgm:prSet presAssocID="{257FBB36-E169-4635-B63B-1B713D88F7A9}" presName="desTx" presStyleLbl="fgAcc1" presStyleIdx="0" presStyleCnt="3">
        <dgm:presLayoutVars>
          <dgm:bulletEnabled val="1"/>
        </dgm:presLayoutVars>
      </dgm:prSet>
      <dgm:spPr/>
    </dgm:pt>
    <dgm:pt modelId="{59DCFF95-E247-49A0-8EE6-FA1449575CEE}" type="pres">
      <dgm:prSet presAssocID="{DE762A37-3768-420F-B279-A7C3B97F2269}" presName="sibTrans" presStyleLbl="sibTrans2D1" presStyleIdx="0" presStyleCnt="2"/>
      <dgm:spPr/>
    </dgm:pt>
    <dgm:pt modelId="{7D7B0538-E55A-4069-A0E6-1C88BCF70072}" type="pres">
      <dgm:prSet presAssocID="{DE762A37-3768-420F-B279-A7C3B97F2269}" presName="connTx" presStyleLbl="sibTrans2D1" presStyleIdx="0" presStyleCnt="2"/>
      <dgm:spPr/>
    </dgm:pt>
    <dgm:pt modelId="{FCFBB4B5-C930-4F6A-8CD2-EFD405A4AF88}" type="pres">
      <dgm:prSet presAssocID="{39FE697C-FF05-44A5-88D4-FD2C95446EDB}" presName="composite" presStyleCnt="0"/>
      <dgm:spPr/>
    </dgm:pt>
    <dgm:pt modelId="{24C3A229-3A87-40C5-BFB5-E831357E1462}" type="pres">
      <dgm:prSet presAssocID="{39FE697C-FF05-44A5-88D4-FD2C95446ED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369CC96-BA7C-4933-BAF8-E160B797A714}" type="pres">
      <dgm:prSet presAssocID="{39FE697C-FF05-44A5-88D4-FD2C95446EDB}" presName="parSh" presStyleLbl="node1" presStyleIdx="1" presStyleCnt="3"/>
      <dgm:spPr/>
    </dgm:pt>
    <dgm:pt modelId="{FEE85CBA-CDA2-4BEA-BD03-AE6CC0075C52}" type="pres">
      <dgm:prSet presAssocID="{39FE697C-FF05-44A5-88D4-FD2C95446EDB}" presName="desTx" presStyleLbl="fgAcc1" presStyleIdx="1" presStyleCnt="3">
        <dgm:presLayoutVars>
          <dgm:bulletEnabled val="1"/>
        </dgm:presLayoutVars>
      </dgm:prSet>
      <dgm:spPr/>
    </dgm:pt>
    <dgm:pt modelId="{72F7CE97-14F3-457E-8F74-9D8FE8FACB6F}" type="pres">
      <dgm:prSet presAssocID="{BC1CC391-D8CD-4E6B-B608-DF5C791BC6C0}" presName="sibTrans" presStyleLbl="sibTrans2D1" presStyleIdx="1" presStyleCnt="2"/>
      <dgm:spPr/>
    </dgm:pt>
    <dgm:pt modelId="{91514B23-D853-4B62-89FF-6384926CADF2}" type="pres">
      <dgm:prSet presAssocID="{BC1CC391-D8CD-4E6B-B608-DF5C791BC6C0}" presName="connTx" presStyleLbl="sibTrans2D1" presStyleIdx="1" presStyleCnt="2"/>
      <dgm:spPr/>
    </dgm:pt>
    <dgm:pt modelId="{C2F64601-9098-4DE7-9F4A-E7E8237668F0}" type="pres">
      <dgm:prSet presAssocID="{51498BCC-0C38-403D-9AE8-0B76504E0566}" presName="composite" presStyleCnt="0"/>
      <dgm:spPr/>
    </dgm:pt>
    <dgm:pt modelId="{76BF608D-D1BD-4656-A568-0181F504E33D}" type="pres">
      <dgm:prSet presAssocID="{51498BCC-0C38-403D-9AE8-0B76504E0566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6845C25-0021-41E8-8131-F3325971C718}" type="pres">
      <dgm:prSet presAssocID="{51498BCC-0C38-403D-9AE8-0B76504E0566}" presName="parSh" presStyleLbl="node1" presStyleIdx="2" presStyleCnt="3"/>
      <dgm:spPr/>
    </dgm:pt>
    <dgm:pt modelId="{A8F55DCC-DF49-46B7-A7B0-03320D2040F1}" type="pres">
      <dgm:prSet presAssocID="{51498BCC-0C38-403D-9AE8-0B76504E0566}" presName="desTx" presStyleLbl="fgAcc1" presStyleIdx="2" presStyleCnt="3">
        <dgm:presLayoutVars>
          <dgm:bulletEnabled val="1"/>
        </dgm:presLayoutVars>
      </dgm:prSet>
      <dgm:spPr/>
    </dgm:pt>
  </dgm:ptLst>
  <dgm:cxnLst>
    <dgm:cxn modelId="{C8BB691A-1B9E-4C0B-B90E-4B89D9E84197}" type="presOf" srcId="{39009FF6-91D4-4798-BCDB-D0D638E47B36}" destId="{79F6CFEB-C7A4-429F-99E9-9A35ADE7F5FB}" srcOrd="0" destOrd="0" presId="urn:microsoft.com/office/officeart/2005/8/layout/process3"/>
    <dgm:cxn modelId="{664FA731-0F0D-4665-A21F-694E76CA59CA}" type="presOf" srcId="{DE762A37-3768-420F-B279-A7C3B97F2269}" destId="{59DCFF95-E247-49A0-8EE6-FA1449575CEE}" srcOrd="0" destOrd="0" presId="urn:microsoft.com/office/officeart/2005/8/layout/process3"/>
    <dgm:cxn modelId="{3947E03D-B8A7-474E-9B73-7BF2AA2DEBC4}" type="presOf" srcId="{257FBB36-E169-4635-B63B-1B713D88F7A9}" destId="{2DBACD2A-758E-4907-9E16-1FF9C9E20E16}" srcOrd="0" destOrd="0" presId="urn:microsoft.com/office/officeart/2005/8/layout/process3"/>
    <dgm:cxn modelId="{4CA0115E-3AA7-4C67-93CA-9A6E14BAA332}" srcId="{39009FF6-91D4-4798-BCDB-D0D638E47B36}" destId="{257FBB36-E169-4635-B63B-1B713D88F7A9}" srcOrd="0" destOrd="0" parTransId="{58C11740-5786-4133-A42A-027B7AB894BB}" sibTransId="{DE762A37-3768-420F-B279-A7C3B97F2269}"/>
    <dgm:cxn modelId="{4042C856-8738-4052-9827-51F12E7957E5}" type="presOf" srcId="{8CAADF00-EBA9-43B6-A0FE-9D2D43E60683}" destId="{C1C96110-56F5-418C-9566-52D095307289}" srcOrd="0" destOrd="0" presId="urn:microsoft.com/office/officeart/2005/8/layout/process3"/>
    <dgm:cxn modelId="{493CD780-7485-4359-ADCD-5E4B1A665B26}" srcId="{39FE697C-FF05-44A5-88D4-FD2C95446EDB}" destId="{AA3B7CA4-4E44-47C0-B3EE-83DCF9257699}" srcOrd="0" destOrd="0" parTransId="{BF143BD5-3223-4665-91FE-231C25826AED}" sibTransId="{8ED15A1E-B652-445B-B7E3-B6803313C5E9}"/>
    <dgm:cxn modelId="{9899058C-BEAB-4FE2-A497-25C01ED8052A}" srcId="{257FBB36-E169-4635-B63B-1B713D88F7A9}" destId="{8CAADF00-EBA9-43B6-A0FE-9D2D43E60683}" srcOrd="0" destOrd="0" parTransId="{3C674624-B857-42A6-844E-9A76DBC8DF81}" sibTransId="{2CA654D3-E24A-4C40-A80D-0364B0932BFE}"/>
    <dgm:cxn modelId="{98F18EA1-47EC-4610-9368-87E8B312B2EB}" srcId="{39009FF6-91D4-4798-BCDB-D0D638E47B36}" destId="{51498BCC-0C38-403D-9AE8-0B76504E0566}" srcOrd="2" destOrd="0" parTransId="{DD7B2396-FCA1-484A-9C36-F3453A685C5F}" sibTransId="{9B8E7CAD-9330-43AC-8F0F-98B2132134AA}"/>
    <dgm:cxn modelId="{AFA045A9-7CBA-4AF5-BEEC-197766B39FEA}" type="presOf" srcId="{BC1CC391-D8CD-4E6B-B608-DF5C791BC6C0}" destId="{72F7CE97-14F3-457E-8F74-9D8FE8FACB6F}" srcOrd="0" destOrd="0" presId="urn:microsoft.com/office/officeart/2005/8/layout/process3"/>
    <dgm:cxn modelId="{74505FB7-2CE1-48E4-B7D3-1DD3DF5A41D1}" srcId="{39FE697C-FF05-44A5-88D4-FD2C95446EDB}" destId="{659495EF-E496-464A-9541-8BA9E383A439}" srcOrd="1" destOrd="0" parTransId="{D06C95A9-AA5A-4A0A-84A8-56701FFA9A54}" sibTransId="{AD7A9F69-7664-4971-A436-29ED01790E0D}"/>
    <dgm:cxn modelId="{B077FFB9-1516-4F25-82E6-3F90CC965739}" type="presOf" srcId="{BC1CC391-D8CD-4E6B-B608-DF5C791BC6C0}" destId="{91514B23-D853-4B62-89FF-6384926CADF2}" srcOrd="1" destOrd="0" presId="urn:microsoft.com/office/officeart/2005/8/layout/process3"/>
    <dgm:cxn modelId="{786FC9BB-F759-473B-9C02-4E5DDDC70B46}" type="presOf" srcId="{47B7E265-CD8D-4A87-A90D-EAED6C328E9F}" destId="{A8F55DCC-DF49-46B7-A7B0-03320D2040F1}" srcOrd="0" destOrd="0" presId="urn:microsoft.com/office/officeart/2005/8/layout/process3"/>
    <dgm:cxn modelId="{E3F012C4-7019-4A89-B4BB-112883AC82B0}" srcId="{51498BCC-0C38-403D-9AE8-0B76504E0566}" destId="{47B7E265-CD8D-4A87-A90D-EAED6C328E9F}" srcOrd="0" destOrd="0" parTransId="{7E09829B-DA35-438F-B2C6-1461CB6C2864}" sibTransId="{BC718785-69DB-4855-B8A8-57B04AED21C4}"/>
    <dgm:cxn modelId="{FAFE7ECD-8443-4E08-8517-84127A8305EE}" type="presOf" srcId="{39FE697C-FF05-44A5-88D4-FD2C95446EDB}" destId="{24C3A229-3A87-40C5-BFB5-E831357E1462}" srcOrd="0" destOrd="0" presId="urn:microsoft.com/office/officeart/2005/8/layout/process3"/>
    <dgm:cxn modelId="{EAB13ED4-B73C-496C-8C9D-F831B1D3E648}" srcId="{39009FF6-91D4-4798-BCDB-D0D638E47B36}" destId="{39FE697C-FF05-44A5-88D4-FD2C95446EDB}" srcOrd="1" destOrd="0" parTransId="{AC18E7F0-763B-416C-A51E-8D7C818E17A7}" sibTransId="{BC1CC391-D8CD-4E6B-B608-DF5C791BC6C0}"/>
    <dgm:cxn modelId="{4196D8DC-7063-475F-BF5D-233D5AD4B2E6}" type="presOf" srcId="{39FE697C-FF05-44A5-88D4-FD2C95446EDB}" destId="{5369CC96-BA7C-4933-BAF8-E160B797A714}" srcOrd="1" destOrd="0" presId="urn:microsoft.com/office/officeart/2005/8/layout/process3"/>
    <dgm:cxn modelId="{220D1FDD-E7A3-4270-9EB0-26A99F5C24CA}" type="presOf" srcId="{257FBB36-E169-4635-B63B-1B713D88F7A9}" destId="{4FB66919-C110-44F0-A428-04E49040FBC4}" srcOrd="1" destOrd="0" presId="urn:microsoft.com/office/officeart/2005/8/layout/process3"/>
    <dgm:cxn modelId="{955C6CE5-9AEA-4C14-9F66-9F2F6EF8CC20}" type="presOf" srcId="{51498BCC-0C38-403D-9AE8-0B76504E0566}" destId="{66845C25-0021-41E8-8131-F3325971C718}" srcOrd="1" destOrd="0" presId="urn:microsoft.com/office/officeart/2005/8/layout/process3"/>
    <dgm:cxn modelId="{FBBB27E9-6FCE-48C6-A49B-2BF557FE601A}" type="presOf" srcId="{659495EF-E496-464A-9541-8BA9E383A439}" destId="{FEE85CBA-CDA2-4BEA-BD03-AE6CC0075C52}" srcOrd="0" destOrd="1" presId="urn:microsoft.com/office/officeart/2005/8/layout/process3"/>
    <dgm:cxn modelId="{025DFFED-EE0C-4993-84E7-A3C2FFA046FE}" type="presOf" srcId="{DE762A37-3768-420F-B279-A7C3B97F2269}" destId="{7D7B0538-E55A-4069-A0E6-1C88BCF70072}" srcOrd="1" destOrd="0" presId="urn:microsoft.com/office/officeart/2005/8/layout/process3"/>
    <dgm:cxn modelId="{A09970F7-9537-45E4-B665-621CC4B17E90}" type="presOf" srcId="{AA3B7CA4-4E44-47C0-B3EE-83DCF9257699}" destId="{FEE85CBA-CDA2-4BEA-BD03-AE6CC0075C52}" srcOrd="0" destOrd="0" presId="urn:microsoft.com/office/officeart/2005/8/layout/process3"/>
    <dgm:cxn modelId="{746E64FC-5098-46E3-A140-4CCA314A2F7A}" type="presOf" srcId="{51498BCC-0C38-403D-9AE8-0B76504E0566}" destId="{76BF608D-D1BD-4656-A568-0181F504E33D}" srcOrd="0" destOrd="0" presId="urn:microsoft.com/office/officeart/2005/8/layout/process3"/>
    <dgm:cxn modelId="{92E7424F-BC1A-49EB-BA4D-DBD2BBD9A080}" type="presParOf" srcId="{79F6CFEB-C7A4-429F-99E9-9A35ADE7F5FB}" destId="{C4FAE4FF-884B-4878-92E3-99968F2B8590}" srcOrd="0" destOrd="0" presId="urn:microsoft.com/office/officeart/2005/8/layout/process3"/>
    <dgm:cxn modelId="{A1BD9789-92B4-4920-AD1D-C529BC8A5402}" type="presParOf" srcId="{C4FAE4FF-884B-4878-92E3-99968F2B8590}" destId="{2DBACD2A-758E-4907-9E16-1FF9C9E20E16}" srcOrd="0" destOrd="0" presId="urn:microsoft.com/office/officeart/2005/8/layout/process3"/>
    <dgm:cxn modelId="{4E5FB7E5-F32B-41E2-8C12-9677E4720E28}" type="presParOf" srcId="{C4FAE4FF-884B-4878-92E3-99968F2B8590}" destId="{4FB66919-C110-44F0-A428-04E49040FBC4}" srcOrd="1" destOrd="0" presId="urn:microsoft.com/office/officeart/2005/8/layout/process3"/>
    <dgm:cxn modelId="{44F6F1E4-6749-429F-BAB7-71C68BA4EC21}" type="presParOf" srcId="{C4FAE4FF-884B-4878-92E3-99968F2B8590}" destId="{C1C96110-56F5-418C-9566-52D095307289}" srcOrd="2" destOrd="0" presId="urn:microsoft.com/office/officeart/2005/8/layout/process3"/>
    <dgm:cxn modelId="{3E4632CA-5E21-497E-9B98-612A1A4B33FE}" type="presParOf" srcId="{79F6CFEB-C7A4-429F-99E9-9A35ADE7F5FB}" destId="{59DCFF95-E247-49A0-8EE6-FA1449575CEE}" srcOrd="1" destOrd="0" presId="urn:microsoft.com/office/officeart/2005/8/layout/process3"/>
    <dgm:cxn modelId="{70DC40E6-DAC2-482A-B097-CD4063387A25}" type="presParOf" srcId="{59DCFF95-E247-49A0-8EE6-FA1449575CEE}" destId="{7D7B0538-E55A-4069-A0E6-1C88BCF70072}" srcOrd="0" destOrd="0" presId="urn:microsoft.com/office/officeart/2005/8/layout/process3"/>
    <dgm:cxn modelId="{A0F8C01F-943A-4BB1-9D76-4A536A22B372}" type="presParOf" srcId="{79F6CFEB-C7A4-429F-99E9-9A35ADE7F5FB}" destId="{FCFBB4B5-C930-4F6A-8CD2-EFD405A4AF88}" srcOrd="2" destOrd="0" presId="urn:microsoft.com/office/officeart/2005/8/layout/process3"/>
    <dgm:cxn modelId="{EA2E512F-A408-4F5C-81E0-E58A8E06D73A}" type="presParOf" srcId="{FCFBB4B5-C930-4F6A-8CD2-EFD405A4AF88}" destId="{24C3A229-3A87-40C5-BFB5-E831357E1462}" srcOrd="0" destOrd="0" presId="urn:microsoft.com/office/officeart/2005/8/layout/process3"/>
    <dgm:cxn modelId="{CFE639E4-53EB-4941-84B2-60B4DBFE053E}" type="presParOf" srcId="{FCFBB4B5-C930-4F6A-8CD2-EFD405A4AF88}" destId="{5369CC96-BA7C-4933-BAF8-E160B797A714}" srcOrd="1" destOrd="0" presId="urn:microsoft.com/office/officeart/2005/8/layout/process3"/>
    <dgm:cxn modelId="{B82B96A4-FFDE-4574-92E0-47820303C32B}" type="presParOf" srcId="{FCFBB4B5-C930-4F6A-8CD2-EFD405A4AF88}" destId="{FEE85CBA-CDA2-4BEA-BD03-AE6CC0075C52}" srcOrd="2" destOrd="0" presId="urn:microsoft.com/office/officeart/2005/8/layout/process3"/>
    <dgm:cxn modelId="{A56A8C71-AD70-453C-901C-B82567093ED1}" type="presParOf" srcId="{79F6CFEB-C7A4-429F-99E9-9A35ADE7F5FB}" destId="{72F7CE97-14F3-457E-8F74-9D8FE8FACB6F}" srcOrd="3" destOrd="0" presId="urn:microsoft.com/office/officeart/2005/8/layout/process3"/>
    <dgm:cxn modelId="{345C985B-608B-4F59-B6EB-FC3BF6827A37}" type="presParOf" srcId="{72F7CE97-14F3-457E-8F74-9D8FE8FACB6F}" destId="{91514B23-D853-4B62-89FF-6384926CADF2}" srcOrd="0" destOrd="0" presId="urn:microsoft.com/office/officeart/2005/8/layout/process3"/>
    <dgm:cxn modelId="{BF446032-F574-4373-A42E-427CEC8A089A}" type="presParOf" srcId="{79F6CFEB-C7A4-429F-99E9-9A35ADE7F5FB}" destId="{C2F64601-9098-4DE7-9F4A-E7E8237668F0}" srcOrd="4" destOrd="0" presId="urn:microsoft.com/office/officeart/2005/8/layout/process3"/>
    <dgm:cxn modelId="{D4E0DA95-2D8C-40FC-8003-AFDBE990DB58}" type="presParOf" srcId="{C2F64601-9098-4DE7-9F4A-E7E8237668F0}" destId="{76BF608D-D1BD-4656-A568-0181F504E33D}" srcOrd="0" destOrd="0" presId="urn:microsoft.com/office/officeart/2005/8/layout/process3"/>
    <dgm:cxn modelId="{8B9B2D77-AF45-4B8C-90A2-80526F34CBC5}" type="presParOf" srcId="{C2F64601-9098-4DE7-9F4A-E7E8237668F0}" destId="{66845C25-0021-41E8-8131-F3325971C718}" srcOrd="1" destOrd="0" presId="urn:microsoft.com/office/officeart/2005/8/layout/process3"/>
    <dgm:cxn modelId="{770388CF-11D4-4862-8195-877861D256C2}" type="presParOf" srcId="{C2F64601-9098-4DE7-9F4A-E7E8237668F0}" destId="{A8F55DCC-DF49-46B7-A7B0-03320D2040F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66919-C110-44F0-A428-04E49040FBC4}">
      <dsp:nvSpPr>
        <dsp:cNvPr id="0" name=""/>
        <dsp:cNvSpPr/>
      </dsp:nvSpPr>
      <dsp:spPr>
        <a:xfrm>
          <a:off x="4900" y="1566845"/>
          <a:ext cx="2228049" cy="1264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300" kern="1200" dirty="0" err="1"/>
            <a:t>Betahistine</a:t>
          </a:r>
          <a:r>
            <a:rPr lang="fr-CA" sz="1300" kern="1200" dirty="0"/>
            <a:t> OR </a:t>
          </a:r>
          <a:r>
            <a:rPr lang="fr-CA" sz="1300" kern="1200" dirty="0" err="1"/>
            <a:t>serc</a:t>
          </a:r>
          <a:r>
            <a:rPr lang="fr-CA" sz="1300" kern="1200" dirty="0"/>
            <a:t> AND </a:t>
          </a:r>
          <a:r>
            <a:rPr lang="fr-CA" sz="1300" kern="1200" dirty="0" err="1"/>
            <a:t>benign</a:t>
          </a:r>
          <a:r>
            <a:rPr lang="fr-CA" sz="1300" kern="1200" dirty="0"/>
            <a:t> paroxysmal </a:t>
          </a:r>
          <a:r>
            <a:rPr lang="fr-CA" sz="1300" kern="1200" dirty="0" err="1"/>
            <a:t>positional</a:t>
          </a:r>
          <a:r>
            <a:rPr lang="fr-CA" sz="1300" kern="1200" dirty="0"/>
            <a:t> vertigo OR BPPV</a:t>
          </a:r>
          <a:endParaRPr lang="en-CA" sz="1300" kern="1200" dirty="0"/>
        </a:p>
      </dsp:txBody>
      <dsp:txXfrm>
        <a:off x="4900" y="1566845"/>
        <a:ext cx="2228049" cy="842767"/>
      </dsp:txXfrm>
    </dsp:sp>
    <dsp:sp modelId="{C1C96110-56F5-418C-9566-52D095307289}">
      <dsp:nvSpPr>
        <dsp:cNvPr id="0" name=""/>
        <dsp:cNvSpPr/>
      </dsp:nvSpPr>
      <dsp:spPr>
        <a:xfrm>
          <a:off x="461247" y="2409613"/>
          <a:ext cx="2228049" cy="1627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300" kern="1200" dirty="0"/>
            <a:t>30</a:t>
          </a:r>
          <a:r>
            <a:rPr lang="fr-CA" sz="1300" kern="1200" baseline="0" dirty="0"/>
            <a:t> résultats obtenus</a:t>
          </a:r>
          <a:endParaRPr lang="en-CA" sz="1300" kern="1200" dirty="0"/>
        </a:p>
      </dsp:txBody>
      <dsp:txXfrm>
        <a:off x="508923" y="2457289"/>
        <a:ext cx="2132697" cy="1532410"/>
      </dsp:txXfrm>
    </dsp:sp>
    <dsp:sp modelId="{59DCFF95-E247-49A0-8EE6-FA1449575CEE}">
      <dsp:nvSpPr>
        <dsp:cNvPr id="0" name=""/>
        <dsp:cNvSpPr/>
      </dsp:nvSpPr>
      <dsp:spPr>
        <a:xfrm>
          <a:off x="2570714" y="1710869"/>
          <a:ext cx="716060" cy="5547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000" kern="1200"/>
        </a:p>
      </dsp:txBody>
      <dsp:txXfrm>
        <a:off x="2570714" y="1821813"/>
        <a:ext cx="549644" cy="332831"/>
      </dsp:txXfrm>
    </dsp:sp>
    <dsp:sp modelId="{5369CC96-BA7C-4933-BAF8-E160B797A714}">
      <dsp:nvSpPr>
        <dsp:cNvPr id="0" name=""/>
        <dsp:cNvSpPr/>
      </dsp:nvSpPr>
      <dsp:spPr>
        <a:xfrm>
          <a:off x="3584006" y="1566845"/>
          <a:ext cx="2228049" cy="1264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300" kern="1200" dirty="0"/>
            <a:t>Lecture des titres</a:t>
          </a:r>
          <a:endParaRPr lang="en-CA" sz="1300" kern="1200" dirty="0"/>
        </a:p>
      </dsp:txBody>
      <dsp:txXfrm>
        <a:off x="3584006" y="1566845"/>
        <a:ext cx="2228049" cy="842767"/>
      </dsp:txXfrm>
    </dsp:sp>
    <dsp:sp modelId="{FEE85CBA-CDA2-4BEA-BD03-AE6CC0075C52}">
      <dsp:nvSpPr>
        <dsp:cNvPr id="0" name=""/>
        <dsp:cNvSpPr/>
      </dsp:nvSpPr>
      <dsp:spPr>
        <a:xfrm>
          <a:off x="4040354" y="2409613"/>
          <a:ext cx="2228049" cy="1627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300" b="1" kern="1200" dirty="0"/>
            <a:t>9 articles retenus</a:t>
          </a:r>
          <a:endParaRPr lang="en-CA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300" kern="1200" dirty="0"/>
            <a:t>21 articles exclus car ne répondait pas à la question PICO</a:t>
          </a:r>
          <a:endParaRPr lang="en-CA" sz="1300" kern="1200" dirty="0"/>
        </a:p>
      </dsp:txBody>
      <dsp:txXfrm>
        <a:off x="4088030" y="2457289"/>
        <a:ext cx="2132697" cy="1532410"/>
      </dsp:txXfrm>
    </dsp:sp>
    <dsp:sp modelId="{72F7CE97-14F3-457E-8F74-9D8FE8FACB6F}">
      <dsp:nvSpPr>
        <dsp:cNvPr id="0" name=""/>
        <dsp:cNvSpPr/>
      </dsp:nvSpPr>
      <dsp:spPr>
        <a:xfrm>
          <a:off x="6149820" y="1710869"/>
          <a:ext cx="716060" cy="5547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000" kern="1200"/>
        </a:p>
      </dsp:txBody>
      <dsp:txXfrm>
        <a:off x="6149820" y="1821813"/>
        <a:ext cx="549644" cy="332831"/>
      </dsp:txXfrm>
    </dsp:sp>
    <dsp:sp modelId="{66845C25-0021-41E8-8131-F3325971C718}">
      <dsp:nvSpPr>
        <dsp:cNvPr id="0" name=""/>
        <dsp:cNvSpPr/>
      </dsp:nvSpPr>
      <dsp:spPr>
        <a:xfrm>
          <a:off x="7163113" y="1566845"/>
          <a:ext cx="2228049" cy="1264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300" kern="1200" dirty="0"/>
            <a:t>Lecture des résumés</a:t>
          </a:r>
          <a:endParaRPr lang="en-CA" sz="1300" kern="1200" dirty="0"/>
        </a:p>
      </dsp:txBody>
      <dsp:txXfrm>
        <a:off x="7163113" y="1566845"/>
        <a:ext cx="2228049" cy="842767"/>
      </dsp:txXfrm>
    </dsp:sp>
    <dsp:sp modelId="{A8F55DCC-DF49-46B7-A7B0-03320D2040F1}">
      <dsp:nvSpPr>
        <dsp:cNvPr id="0" name=""/>
        <dsp:cNvSpPr/>
      </dsp:nvSpPr>
      <dsp:spPr>
        <a:xfrm>
          <a:off x="7619461" y="2409613"/>
          <a:ext cx="2228049" cy="1627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300" b="1" kern="1200" dirty="0"/>
            <a:t>4 articles retenus</a:t>
          </a:r>
          <a:endParaRPr lang="en-CA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300" kern="1200" dirty="0"/>
            <a:t>5 articles exclus</a:t>
          </a:r>
          <a:endParaRPr lang="en-CA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300" kern="1200" dirty="0"/>
            <a:t>2: agencement de </a:t>
          </a:r>
          <a:r>
            <a:rPr lang="fr-CA" sz="1300" kern="1200" dirty="0" err="1"/>
            <a:t>Rx</a:t>
          </a:r>
          <a:r>
            <a:rPr lang="fr-CA" sz="1300" kern="1200" dirty="0"/>
            <a:t>,</a:t>
          </a:r>
          <a:endParaRPr lang="en-CA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300" kern="1200" dirty="0"/>
            <a:t>1: vertiges périphériques en général</a:t>
          </a:r>
          <a:endParaRPr lang="en-CA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300" kern="1200" dirty="0"/>
            <a:t>3: non accessibles</a:t>
          </a:r>
          <a:endParaRPr lang="en-CA" sz="1300" kern="1200" dirty="0"/>
        </a:p>
      </dsp:txBody>
      <dsp:txXfrm>
        <a:off x="7667137" y="2457289"/>
        <a:ext cx="2132697" cy="15324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66919-C110-44F0-A428-04E49040FBC4}">
      <dsp:nvSpPr>
        <dsp:cNvPr id="0" name=""/>
        <dsp:cNvSpPr/>
      </dsp:nvSpPr>
      <dsp:spPr>
        <a:xfrm>
          <a:off x="4900" y="1476553"/>
          <a:ext cx="2228049" cy="13144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 dirty="0" err="1"/>
            <a:t>Betahistine</a:t>
          </a:r>
          <a:r>
            <a:rPr lang="fr-CA" sz="1700" kern="1200" dirty="0"/>
            <a:t> BPPV </a:t>
          </a:r>
          <a:r>
            <a:rPr lang="fr-CA" sz="1700" kern="1200" dirty="0" err="1"/>
            <a:t>maneuver</a:t>
          </a:r>
          <a:r>
            <a:rPr lang="fr-CA" sz="1700" kern="1200" dirty="0"/>
            <a:t> -</a:t>
          </a:r>
          <a:r>
            <a:rPr lang="fr-CA" sz="1700" kern="1200" dirty="0" err="1"/>
            <a:t>meniere</a:t>
          </a:r>
          <a:endParaRPr lang="en-CA" sz="1700" kern="1200" dirty="0"/>
        </a:p>
      </dsp:txBody>
      <dsp:txXfrm>
        <a:off x="4900" y="1476553"/>
        <a:ext cx="2228049" cy="876315"/>
      </dsp:txXfrm>
    </dsp:sp>
    <dsp:sp modelId="{C1C96110-56F5-418C-9566-52D095307289}">
      <dsp:nvSpPr>
        <dsp:cNvPr id="0" name=""/>
        <dsp:cNvSpPr/>
      </dsp:nvSpPr>
      <dsp:spPr>
        <a:xfrm>
          <a:off x="461247" y="2352868"/>
          <a:ext cx="2228049" cy="1774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700" kern="1200" dirty="0"/>
            <a:t>157 résultats obtenus</a:t>
          </a:r>
          <a:endParaRPr lang="en-CA" sz="1700" kern="1200" dirty="0"/>
        </a:p>
      </dsp:txBody>
      <dsp:txXfrm>
        <a:off x="513229" y="2404850"/>
        <a:ext cx="2124085" cy="1670836"/>
      </dsp:txXfrm>
    </dsp:sp>
    <dsp:sp modelId="{59DCFF95-E247-49A0-8EE6-FA1449575CEE}">
      <dsp:nvSpPr>
        <dsp:cNvPr id="0" name=""/>
        <dsp:cNvSpPr/>
      </dsp:nvSpPr>
      <dsp:spPr>
        <a:xfrm>
          <a:off x="2570714" y="1637351"/>
          <a:ext cx="716060" cy="5547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400" kern="1200"/>
        </a:p>
      </dsp:txBody>
      <dsp:txXfrm>
        <a:off x="2570714" y="1748295"/>
        <a:ext cx="549644" cy="332831"/>
      </dsp:txXfrm>
    </dsp:sp>
    <dsp:sp modelId="{5369CC96-BA7C-4933-BAF8-E160B797A714}">
      <dsp:nvSpPr>
        <dsp:cNvPr id="0" name=""/>
        <dsp:cNvSpPr/>
      </dsp:nvSpPr>
      <dsp:spPr>
        <a:xfrm>
          <a:off x="3584006" y="1476553"/>
          <a:ext cx="2228049" cy="13144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 dirty="0"/>
            <a:t>Lecture des titres</a:t>
          </a:r>
          <a:endParaRPr lang="en-CA" sz="1700" kern="1200" dirty="0"/>
        </a:p>
      </dsp:txBody>
      <dsp:txXfrm>
        <a:off x="3584006" y="1476553"/>
        <a:ext cx="2228049" cy="876315"/>
      </dsp:txXfrm>
    </dsp:sp>
    <dsp:sp modelId="{FEE85CBA-CDA2-4BEA-BD03-AE6CC0075C52}">
      <dsp:nvSpPr>
        <dsp:cNvPr id="0" name=""/>
        <dsp:cNvSpPr/>
      </dsp:nvSpPr>
      <dsp:spPr>
        <a:xfrm>
          <a:off x="4040354" y="2352868"/>
          <a:ext cx="2228049" cy="1774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700" b="1" kern="1200" dirty="0"/>
            <a:t>7 articles retenus</a:t>
          </a:r>
          <a:endParaRPr lang="en-CA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700" b="0" kern="1200" dirty="0"/>
            <a:t>150 articles exclus car non réponse à la question PICO</a:t>
          </a:r>
          <a:endParaRPr lang="en-CA" sz="1700" b="0" kern="1200" dirty="0"/>
        </a:p>
      </dsp:txBody>
      <dsp:txXfrm>
        <a:off x="4092336" y="2404850"/>
        <a:ext cx="2124085" cy="1670836"/>
      </dsp:txXfrm>
    </dsp:sp>
    <dsp:sp modelId="{72F7CE97-14F3-457E-8F74-9D8FE8FACB6F}">
      <dsp:nvSpPr>
        <dsp:cNvPr id="0" name=""/>
        <dsp:cNvSpPr/>
      </dsp:nvSpPr>
      <dsp:spPr>
        <a:xfrm>
          <a:off x="6149820" y="1637351"/>
          <a:ext cx="716060" cy="5547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400" kern="1200"/>
        </a:p>
      </dsp:txBody>
      <dsp:txXfrm>
        <a:off x="6149820" y="1748295"/>
        <a:ext cx="549644" cy="332831"/>
      </dsp:txXfrm>
    </dsp:sp>
    <dsp:sp modelId="{66845C25-0021-41E8-8131-F3325971C718}">
      <dsp:nvSpPr>
        <dsp:cNvPr id="0" name=""/>
        <dsp:cNvSpPr/>
      </dsp:nvSpPr>
      <dsp:spPr>
        <a:xfrm>
          <a:off x="7163113" y="1476553"/>
          <a:ext cx="2228049" cy="13144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 dirty="0"/>
            <a:t>Comparaison aux études trouvées avec PubMed</a:t>
          </a:r>
          <a:endParaRPr lang="en-CA" sz="1700" kern="1200" dirty="0"/>
        </a:p>
      </dsp:txBody>
      <dsp:txXfrm>
        <a:off x="7163113" y="1476553"/>
        <a:ext cx="2228049" cy="876315"/>
      </dsp:txXfrm>
    </dsp:sp>
    <dsp:sp modelId="{A8F55DCC-DF49-46B7-A7B0-03320D2040F1}">
      <dsp:nvSpPr>
        <dsp:cNvPr id="0" name=""/>
        <dsp:cNvSpPr/>
      </dsp:nvSpPr>
      <dsp:spPr>
        <a:xfrm>
          <a:off x="7619461" y="2352868"/>
          <a:ext cx="2228049" cy="1774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700" b="1" kern="1200" dirty="0"/>
            <a:t>Tous déjà trouvés</a:t>
          </a:r>
          <a:endParaRPr lang="en-CA" sz="1700" b="1" kern="1200" dirty="0"/>
        </a:p>
      </dsp:txBody>
      <dsp:txXfrm>
        <a:off x="7671443" y="2404850"/>
        <a:ext cx="2124085" cy="1670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66919-C110-44F0-A428-04E49040FBC4}">
      <dsp:nvSpPr>
        <dsp:cNvPr id="0" name=""/>
        <dsp:cNvSpPr/>
      </dsp:nvSpPr>
      <dsp:spPr>
        <a:xfrm>
          <a:off x="4900" y="1889327"/>
          <a:ext cx="2228049" cy="1264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300" kern="1200" dirty="0"/>
            <a:t>(</a:t>
          </a:r>
          <a:r>
            <a:rPr lang="fr-CA" sz="1300" kern="1200" dirty="0" err="1"/>
            <a:t>Betahistine</a:t>
          </a:r>
          <a:r>
            <a:rPr lang="fr-CA" sz="1300" kern="1200" dirty="0"/>
            <a:t> OR </a:t>
          </a:r>
          <a:r>
            <a:rPr lang="fr-CA" sz="1300" kern="1200" dirty="0" err="1"/>
            <a:t>serc</a:t>
          </a:r>
          <a:r>
            <a:rPr lang="fr-CA" sz="1300" kern="1200" dirty="0"/>
            <a:t>) AND (</a:t>
          </a:r>
          <a:r>
            <a:rPr lang="fr-CA" sz="1300" kern="1200" dirty="0" err="1"/>
            <a:t>Benign</a:t>
          </a:r>
          <a:r>
            <a:rPr lang="fr-CA" sz="1300" kern="1200" dirty="0"/>
            <a:t> Paroxysmal </a:t>
          </a:r>
          <a:r>
            <a:rPr lang="fr-CA" sz="1300" kern="1200" dirty="0" err="1"/>
            <a:t>Postional</a:t>
          </a:r>
          <a:r>
            <a:rPr lang="fr-CA" sz="1300" kern="1200" dirty="0"/>
            <a:t> Vertigo OR BPPV)</a:t>
          </a:r>
          <a:endParaRPr lang="en-CA" sz="1300" kern="1200" dirty="0"/>
        </a:p>
      </dsp:txBody>
      <dsp:txXfrm>
        <a:off x="4900" y="1889327"/>
        <a:ext cx="2228049" cy="842767"/>
      </dsp:txXfrm>
    </dsp:sp>
    <dsp:sp modelId="{C1C96110-56F5-418C-9566-52D095307289}">
      <dsp:nvSpPr>
        <dsp:cNvPr id="0" name=""/>
        <dsp:cNvSpPr/>
      </dsp:nvSpPr>
      <dsp:spPr>
        <a:xfrm>
          <a:off x="461247" y="2732094"/>
          <a:ext cx="2228049" cy="98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300" kern="1200" dirty="0"/>
            <a:t>13 articles retenus</a:t>
          </a:r>
          <a:endParaRPr lang="en-CA" sz="1300" kern="1200" dirty="0"/>
        </a:p>
      </dsp:txBody>
      <dsp:txXfrm>
        <a:off x="490032" y="2760879"/>
        <a:ext cx="2170479" cy="925230"/>
      </dsp:txXfrm>
    </dsp:sp>
    <dsp:sp modelId="{59DCFF95-E247-49A0-8EE6-FA1449575CEE}">
      <dsp:nvSpPr>
        <dsp:cNvPr id="0" name=""/>
        <dsp:cNvSpPr/>
      </dsp:nvSpPr>
      <dsp:spPr>
        <a:xfrm>
          <a:off x="2570714" y="2033351"/>
          <a:ext cx="716060" cy="5547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000" kern="1200"/>
        </a:p>
      </dsp:txBody>
      <dsp:txXfrm>
        <a:off x="2570714" y="2144295"/>
        <a:ext cx="549644" cy="332831"/>
      </dsp:txXfrm>
    </dsp:sp>
    <dsp:sp modelId="{5369CC96-BA7C-4933-BAF8-E160B797A714}">
      <dsp:nvSpPr>
        <dsp:cNvPr id="0" name=""/>
        <dsp:cNvSpPr/>
      </dsp:nvSpPr>
      <dsp:spPr>
        <a:xfrm>
          <a:off x="3584006" y="1889327"/>
          <a:ext cx="2228049" cy="1264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300" kern="1200" dirty="0"/>
            <a:t>Lecture des titres</a:t>
          </a:r>
          <a:endParaRPr lang="en-CA" sz="1300" kern="1200" dirty="0"/>
        </a:p>
      </dsp:txBody>
      <dsp:txXfrm>
        <a:off x="3584006" y="1889327"/>
        <a:ext cx="2228049" cy="842767"/>
      </dsp:txXfrm>
    </dsp:sp>
    <dsp:sp modelId="{FEE85CBA-CDA2-4BEA-BD03-AE6CC0075C52}">
      <dsp:nvSpPr>
        <dsp:cNvPr id="0" name=""/>
        <dsp:cNvSpPr/>
      </dsp:nvSpPr>
      <dsp:spPr>
        <a:xfrm>
          <a:off x="4040354" y="2732094"/>
          <a:ext cx="2228049" cy="98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300" b="1" kern="1200" dirty="0"/>
            <a:t>7 articles retenus</a:t>
          </a:r>
          <a:endParaRPr lang="en-CA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300" b="0" kern="1200" dirty="0"/>
            <a:t>6 articles exclus car ne répondaient pas à la question PICO</a:t>
          </a:r>
          <a:endParaRPr lang="en-CA" sz="1300" b="0" kern="1200" dirty="0"/>
        </a:p>
      </dsp:txBody>
      <dsp:txXfrm>
        <a:off x="4069139" y="2760879"/>
        <a:ext cx="2170479" cy="925230"/>
      </dsp:txXfrm>
    </dsp:sp>
    <dsp:sp modelId="{72F7CE97-14F3-457E-8F74-9D8FE8FACB6F}">
      <dsp:nvSpPr>
        <dsp:cNvPr id="0" name=""/>
        <dsp:cNvSpPr/>
      </dsp:nvSpPr>
      <dsp:spPr>
        <a:xfrm>
          <a:off x="6149820" y="2033351"/>
          <a:ext cx="716060" cy="5547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000" kern="1200"/>
        </a:p>
      </dsp:txBody>
      <dsp:txXfrm>
        <a:off x="6149820" y="2144295"/>
        <a:ext cx="549644" cy="332831"/>
      </dsp:txXfrm>
    </dsp:sp>
    <dsp:sp modelId="{66845C25-0021-41E8-8131-F3325971C718}">
      <dsp:nvSpPr>
        <dsp:cNvPr id="0" name=""/>
        <dsp:cNvSpPr/>
      </dsp:nvSpPr>
      <dsp:spPr>
        <a:xfrm>
          <a:off x="7163113" y="1889327"/>
          <a:ext cx="2228049" cy="1264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300" kern="1200" dirty="0"/>
            <a:t>Comparaison aux études trouvées avec PubMed</a:t>
          </a:r>
          <a:endParaRPr lang="en-CA" sz="1300" kern="1200" dirty="0"/>
        </a:p>
      </dsp:txBody>
      <dsp:txXfrm>
        <a:off x="7163113" y="1889327"/>
        <a:ext cx="2228049" cy="842767"/>
      </dsp:txXfrm>
    </dsp:sp>
    <dsp:sp modelId="{A8F55DCC-DF49-46B7-A7B0-03320D2040F1}">
      <dsp:nvSpPr>
        <dsp:cNvPr id="0" name=""/>
        <dsp:cNvSpPr/>
      </dsp:nvSpPr>
      <dsp:spPr>
        <a:xfrm>
          <a:off x="7619461" y="2732094"/>
          <a:ext cx="2228049" cy="98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300" b="1" kern="1200" dirty="0"/>
            <a:t>Tous déjà trouvés</a:t>
          </a:r>
          <a:endParaRPr lang="en-CA" sz="1300" b="1" kern="1200" dirty="0"/>
        </a:p>
      </dsp:txBody>
      <dsp:txXfrm>
        <a:off x="7648246" y="2760879"/>
        <a:ext cx="2170479" cy="925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approach-to-the-patient-with-dizziness?search=dizziness&amp;source=search_result&amp;selectedTitle=1~150&amp;usage_type=default&amp;display_rank=1" TargetMode="External"/><Relationship Id="rId2" Type="http://schemas.openxmlformats.org/officeDocument/2006/relationships/hyperlink" Target="https://www.uptodate.com/contents/benign-paroxysmal-positional-vertigo?search=vppb&amp;source=search_result&amp;selectedTitle=1~22&amp;usage_type=default&amp;display_rank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66787-8EF1-408A-A85F-FD8253A632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Le traitement du VPPB vous donne des vertiges</a:t>
            </a:r>
            <a:r>
              <a:rPr lang="en-CA" dirty="0"/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CF651-01BC-4ECE-A4FA-AFD4B22068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Sinead Vigeant R1</a:t>
            </a:r>
          </a:p>
          <a:p>
            <a:r>
              <a:rPr lang="fr-CA" dirty="0"/>
              <a:t>UMF Saint-Eustache</a:t>
            </a:r>
          </a:p>
          <a:p>
            <a:r>
              <a:rPr lang="fr-CA" dirty="0"/>
              <a:t>15 mai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8109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CC4853-A7AD-4DD9-A610-290B409B0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668" y="658436"/>
            <a:ext cx="5349095" cy="1230570"/>
          </a:xfrm>
        </p:spPr>
        <p:txBody>
          <a:bodyPr anchor="t">
            <a:normAutofit fontScale="90000"/>
          </a:bodyPr>
          <a:lstStyle/>
          <a:p>
            <a:pPr algn="l"/>
            <a:r>
              <a:rPr lang="fr-CA" sz="3200" dirty="0">
                <a:solidFill>
                  <a:schemeClr val="accent1"/>
                </a:solidFill>
              </a:rPr>
              <a:t>Échelle visuelle analogue de vertige</a:t>
            </a:r>
            <a:endParaRPr lang="en-CA" sz="3200" dirty="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FEDA454-2D89-4C4D-97B6-D9C15B2AA0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2024" y="1608931"/>
            <a:ext cx="4197983" cy="51243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623D28-DF4D-45FA-9BDB-63CFF3F280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4846" y="1608931"/>
            <a:ext cx="4081318" cy="4907185"/>
          </a:xfrm>
          <a:prstGeom prst="rect">
            <a:avLst/>
          </a:prstGeom>
        </p:spPr>
      </p:pic>
      <p:sp>
        <p:nvSpPr>
          <p:cNvPr id="88" name="Title 1">
            <a:extLst>
              <a:ext uri="{FF2B5EF4-FFF2-40B4-BE49-F238E27FC236}">
                <a16:creationId xmlns:a16="http://schemas.microsoft.com/office/drawing/2014/main" id="{BCDF2C81-3849-40DB-A5B0-D2FE8FD09C71}"/>
              </a:ext>
            </a:extLst>
          </p:cNvPr>
          <p:cNvSpPr txBox="1">
            <a:spLocks/>
          </p:cNvSpPr>
          <p:nvPr/>
        </p:nvSpPr>
        <p:spPr>
          <a:xfrm>
            <a:off x="7335515" y="658436"/>
            <a:ext cx="4788921" cy="1230570"/>
          </a:xfrm>
          <a:prstGeom prst="rect">
            <a:avLst/>
          </a:prstGeom>
        </p:spPr>
        <p:txBody>
          <a:bodyPr vert="horz" lIns="228600" tIns="228600" rIns="228600" bIns="228600" rtlCol="0" anchor="t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2900" dirty="0" err="1">
                <a:solidFill>
                  <a:schemeClr val="accent1"/>
                </a:solidFill>
              </a:rPr>
              <a:t>Dizziness</a:t>
            </a:r>
            <a:r>
              <a:rPr lang="fr-CA" sz="2900" dirty="0">
                <a:solidFill>
                  <a:schemeClr val="accent1"/>
                </a:solidFill>
              </a:rPr>
              <a:t> Handicap Inventory</a:t>
            </a:r>
            <a:endParaRPr lang="en-CA" sz="29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693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5F80E9-A13D-4485-B90C-E7EDA16BC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fr-CA" sz="3600" dirty="0">
                <a:solidFill>
                  <a:schemeClr val="accent1"/>
                </a:solidFill>
              </a:rPr>
              <a:t>Discussion – Article 1</a:t>
            </a:r>
            <a:endParaRPr lang="en-CA" sz="2800" dirty="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45D1A-F7A7-4EBD-9CF5-A34202C59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565" y="1844675"/>
            <a:ext cx="8857048" cy="4675445"/>
          </a:xfrm>
        </p:spPr>
        <p:txBody>
          <a:bodyPr anchor="t">
            <a:normAutofit/>
          </a:bodyPr>
          <a:lstStyle/>
          <a:p>
            <a:r>
              <a:rPr lang="fr-CA" b="1" dirty="0"/>
              <a:t>Forces</a:t>
            </a:r>
          </a:p>
          <a:p>
            <a:pPr lvl="1"/>
            <a:r>
              <a:rPr lang="fr-CA" dirty="0"/>
              <a:t>Méthodologie claire</a:t>
            </a:r>
          </a:p>
          <a:p>
            <a:pPr lvl="1"/>
            <a:r>
              <a:rPr lang="fr-CA" dirty="0"/>
              <a:t>Utilisation d’outils validés (DHI)</a:t>
            </a:r>
          </a:p>
          <a:p>
            <a:r>
              <a:rPr lang="fr-CA" b="1" dirty="0"/>
              <a:t>Faiblesse</a:t>
            </a:r>
          </a:p>
          <a:p>
            <a:pPr lvl="1"/>
            <a:r>
              <a:rPr lang="fr-CA" dirty="0"/>
              <a:t>Exclusion des pts &gt; 60 ans (VPPB + prévalent dans ce groupe)</a:t>
            </a:r>
          </a:p>
          <a:p>
            <a:pPr lvl="1"/>
            <a:r>
              <a:rPr lang="fr-CA" dirty="0"/>
              <a:t>Non aveugle</a:t>
            </a:r>
          </a:p>
          <a:p>
            <a:pPr lvl="1"/>
            <a:r>
              <a:rPr lang="fr-CA" dirty="0"/>
              <a:t>Non mention des pertes au suivi ou nombre de pt inclus dans l’analyse</a:t>
            </a:r>
          </a:p>
          <a:p>
            <a:pPr lvl="1"/>
            <a:r>
              <a:rPr lang="fr-CA" dirty="0"/>
              <a:t>Puissance non spécifiée</a:t>
            </a:r>
          </a:p>
          <a:p>
            <a:r>
              <a:rPr lang="fr-CA" b="1" dirty="0"/>
              <a:t>Conclusion des auteurs</a:t>
            </a:r>
          </a:p>
          <a:p>
            <a:pPr lvl="1"/>
            <a:r>
              <a:rPr lang="fr-CA" dirty="0"/>
              <a:t>Ajout de la </a:t>
            </a:r>
            <a:r>
              <a:rPr lang="fr-CA" dirty="0" err="1"/>
              <a:t>Bétahistine</a:t>
            </a:r>
            <a:r>
              <a:rPr lang="fr-CA" dirty="0"/>
              <a:t> à la manœuvre d’</a:t>
            </a:r>
            <a:r>
              <a:rPr lang="fr-CA" dirty="0" err="1"/>
              <a:t>Epley</a:t>
            </a:r>
            <a:r>
              <a:rPr lang="fr-CA" dirty="0"/>
              <a:t> semble plus efficace</a:t>
            </a:r>
          </a:p>
          <a:p>
            <a:r>
              <a:rPr lang="fr-CA" b="1" dirty="0"/>
              <a:t>Message clé</a:t>
            </a:r>
          </a:p>
          <a:p>
            <a:pPr lvl="1"/>
            <a:r>
              <a:rPr lang="fr-CA" dirty="0"/>
              <a:t>Évidence modérée appuyant la combinaison</a:t>
            </a:r>
          </a:p>
        </p:txBody>
      </p:sp>
    </p:spTree>
    <p:extLst>
      <p:ext uri="{BB962C8B-B14F-4D97-AF65-F5344CB8AC3E}">
        <p14:creationId xmlns:p14="http://schemas.microsoft.com/office/powerpoint/2010/main" val="3172518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99E7DE-B1EE-464E-A670-66235C5EE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endParaRPr lang="en-CA" sz="360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6EC71-0469-4A79-87A5-A3840C840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endParaRPr lang="en-CA" sz="16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E024F2F-B5AA-42E2-A877-741E57F07881}"/>
              </a:ext>
            </a:extLst>
          </p:cNvPr>
          <p:cNvSpPr txBox="1"/>
          <p:nvPr/>
        </p:nvSpPr>
        <p:spPr>
          <a:xfrm>
            <a:off x="119449" y="2883247"/>
            <a:ext cx="17093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>
                <a:solidFill>
                  <a:schemeClr val="bg1"/>
                </a:solidFill>
                <a:latin typeface="+mj-lt"/>
              </a:rPr>
              <a:t>Résultats Étude 2</a:t>
            </a:r>
            <a:endParaRPr lang="en-CA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EA08FB2C-4BB2-46A3-8623-B69556208774}"/>
              </a:ext>
            </a:extLst>
          </p:cNvPr>
          <p:cNvSpPr txBox="1">
            <a:spLocks/>
          </p:cNvSpPr>
          <p:nvPr/>
        </p:nvSpPr>
        <p:spPr>
          <a:xfrm>
            <a:off x="1948290" y="-50135"/>
            <a:ext cx="10190162" cy="958710"/>
          </a:xfrm>
          <a:prstGeom prst="rect">
            <a:avLst/>
          </a:prstGeom>
        </p:spPr>
        <p:txBody>
          <a:bodyPr vert="horz" lIns="228600" tIns="228600" rIns="228600" bIns="228600" rtlCol="0" anchor="t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2000" dirty="0">
                <a:solidFill>
                  <a:schemeClr val="accent1"/>
                </a:solidFill>
              </a:rPr>
              <a:t>The  </a:t>
            </a:r>
            <a:r>
              <a:rPr lang="fr-CA" sz="2000" dirty="0" err="1">
                <a:solidFill>
                  <a:schemeClr val="accent1"/>
                </a:solidFill>
              </a:rPr>
              <a:t>Effects</a:t>
            </a:r>
            <a:r>
              <a:rPr lang="fr-CA" sz="2000" dirty="0">
                <a:solidFill>
                  <a:schemeClr val="accent1"/>
                </a:solidFill>
              </a:rPr>
              <a:t> of </a:t>
            </a:r>
            <a:r>
              <a:rPr lang="fr-CA" sz="2000" dirty="0" err="1">
                <a:solidFill>
                  <a:schemeClr val="accent1"/>
                </a:solidFill>
              </a:rPr>
              <a:t>Betahistine</a:t>
            </a:r>
            <a:r>
              <a:rPr lang="fr-CA" sz="2000" dirty="0">
                <a:solidFill>
                  <a:schemeClr val="accent1"/>
                </a:solidFill>
              </a:rPr>
              <a:t> in Addition to </a:t>
            </a:r>
            <a:r>
              <a:rPr lang="fr-CA" sz="2000" dirty="0" err="1">
                <a:solidFill>
                  <a:schemeClr val="accent1"/>
                </a:solidFill>
              </a:rPr>
              <a:t>Epley</a:t>
            </a:r>
            <a:r>
              <a:rPr lang="fr-CA" sz="2000" dirty="0">
                <a:solidFill>
                  <a:schemeClr val="accent1"/>
                </a:solidFill>
              </a:rPr>
              <a:t> </a:t>
            </a:r>
            <a:r>
              <a:rPr lang="fr-CA" sz="2000" dirty="0" err="1">
                <a:solidFill>
                  <a:schemeClr val="accent1"/>
                </a:solidFill>
              </a:rPr>
              <a:t>Maneuver</a:t>
            </a:r>
            <a:r>
              <a:rPr lang="fr-CA" sz="2000" dirty="0">
                <a:solidFill>
                  <a:schemeClr val="accent1"/>
                </a:solidFill>
              </a:rPr>
              <a:t> in </a:t>
            </a:r>
            <a:r>
              <a:rPr lang="fr-CA" sz="2000" dirty="0" err="1">
                <a:solidFill>
                  <a:schemeClr val="accent1"/>
                </a:solidFill>
              </a:rPr>
              <a:t>Posterior</a:t>
            </a:r>
            <a:r>
              <a:rPr lang="fr-CA" sz="2000" dirty="0">
                <a:solidFill>
                  <a:schemeClr val="accent1"/>
                </a:solidFill>
              </a:rPr>
              <a:t> Canal </a:t>
            </a:r>
            <a:r>
              <a:rPr lang="fr-CA" sz="2000" dirty="0" err="1">
                <a:solidFill>
                  <a:schemeClr val="accent1"/>
                </a:solidFill>
              </a:rPr>
              <a:t>Benign</a:t>
            </a:r>
            <a:r>
              <a:rPr lang="fr-CA" sz="2000" dirty="0">
                <a:solidFill>
                  <a:schemeClr val="accent1"/>
                </a:solidFill>
              </a:rPr>
              <a:t> Paroxysmal </a:t>
            </a:r>
            <a:r>
              <a:rPr lang="fr-CA" sz="2000" dirty="0" err="1">
                <a:solidFill>
                  <a:schemeClr val="accent1"/>
                </a:solidFill>
              </a:rPr>
              <a:t>Positional</a:t>
            </a:r>
            <a:r>
              <a:rPr lang="fr-CA" sz="2000" dirty="0">
                <a:solidFill>
                  <a:schemeClr val="accent1"/>
                </a:solidFill>
              </a:rPr>
              <a:t> Vertigo par </a:t>
            </a:r>
            <a:r>
              <a:rPr lang="fr-CA" sz="2000" dirty="0" err="1">
                <a:solidFill>
                  <a:schemeClr val="accent1"/>
                </a:solidFill>
              </a:rPr>
              <a:t>Guneri</a:t>
            </a:r>
            <a:r>
              <a:rPr lang="fr-CA" sz="2000" dirty="0">
                <a:solidFill>
                  <a:schemeClr val="accent1"/>
                </a:solidFill>
              </a:rPr>
              <a:t> 2012, SAGE Journal</a:t>
            </a:r>
            <a:endParaRPr lang="en-CA" sz="2000" dirty="0">
              <a:solidFill>
                <a:schemeClr val="accent1"/>
              </a:solidFill>
            </a:endParaRPr>
          </a:p>
        </p:txBody>
      </p:sp>
      <p:graphicFrame>
        <p:nvGraphicFramePr>
          <p:cNvPr id="36" name="Content Placeholder 3">
            <a:extLst>
              <a:ext uri="{FF2B5EF4-FFF2-40B4-BE49-F238E27FC236}">
                <a16:creationId xmlns:a16="http://schemas.microsoft.com/office/drawing/2014/main" id="{97DF982C-6E83-45B0-86BE-A4AA3BF551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372398"/>
              </p:ext>
            </p:extLst>
          </p:nvPr>
        </p:nvGraphicFramePr>
        <p:xfrm>
          <a:off x="2160974" y="859536"/>
          <a:ext cx="9726613" cy="584519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18660">
                  <a:extLst>
                    <a:ext uri="{9D8B030D-6E8A-4147-A177-3AD203B41FA5}">
                      <a16:colId xmlns:a16="http://schemas.microsoft.com/office/drawing/2014/main" val="1423547027"/>
                    </a:ext>
                  </a:extLst>
                </a:gridCol>
                <a:gridCol w="3700274">
                  <a:extLst>
                    <a:ext uri="{9D8B030D-6E8A-4147-A177-3AD203B41FA5}">
                      <a16:colId xmlns:a16="http://schemas.microsoft.com/office/drawing/2014/main" val="612460030"/>
                    </a:ext>
                  </a:extLst>
                </a:gridCol>
                <a:gridCol w="4507679">
                  <a:extLst>
                    <a:ext uri="{9D8B030D-6E8A-4147-A177-3AD203B41FA5}">
                      <a16:colId xmlns:a16="http://schemas.microsoft.com/office/drawing/2014/main" val="430764330"/>
                    </a:ext>
                  </a:extLst>
                </a:gridCol>
              </a:tblGrid>
              <a:tr h="689093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Devis de l’étude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A" sz="1400" b="0" dirty="0">
                          <a:latin typeface="+mn-lt"/>
                        </a:rPr>
                        <a:t>ECR à double insu, année de recrutement inconnue, Hôpital Universitaire Académique en Turquie</a:t>
                      </a:r>
                      <a:endParaRPr lang="en-CA" sz="1400" b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75458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Participants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 participants âgé de 18-79 ans, F: 62.5%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307309"/>
                  </a:ext>
                </a:extLst>
              </a:tr>
              <a:tr h="451517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Critères d’inclusion et exclusion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Inclusion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Dix </a:t>
                      </a:r>
                      <a:r>
                        <a:rPr lang="fr-CA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Hallpike</a:t>
                      </a: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pour VPPB post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108585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Exclusion</a:t>
                      </a:r>
                    </a:p>
                    <a:p>
                      <a:pPr marL="342900" marR="108585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Examen neuro anormal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108585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Acuité auditive anormale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Otoscopie anormale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Utilisation de </a:t>
                      </a:r>
                      <a:r>
                        <a:rPr lang="fr-CA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Rx</a:t>
                      </a: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ototoxique, </a:t>
                      </a:r>
                      <a:r>
                        <a:rPr lang="fr-CA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vestibulopresseur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ATCD chirurgie oreille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Trouble CNS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Atteinte des autres canaux vestibulaires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22598235"/>
                  </a:ext>
                </a:extLst>
              </a:tr>
              <a:tr h="451517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PICO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P</a:t>
                      </a:r>
                      <a:r>
                        <a:rPr lang="fr-CA" sz="1400" b="0" dirty="0">
                          <a:latin typeface="+mn-lt"/>
                        </a:rPr>
                        <a:t>: </a:t>
                      </a:r>
                      <a:r>
                        <a:rPr lang="fr-C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avec VPPB post</a:t>
                      </a:r>
                      <a:endParaRPr lang="fr-CA" sz="1400" b="0" dirty="0">
                        <a:latin typeface="+mn-lt"/>
                      </a:endParaRPr>
                    </a:p>
                    <a:p>
                      <a:r>
                        <a:rPr lang="fr-CA" sz="1400" b="1" dirty="0">
                          <a:latin typeface="+mn-lt"/>
                        </a:rPr>
                        <a:t>I</a:t>
                      </a:r>
                      <a:r>
                        <a:rPr lang="fr-CA" sz="1400" b="0" dirty="0">
                          <a:latin typeface="+mn-lt"/>
                        </a:rPr>
                        <a:t>:  Manœuvre d’</a:t>
                      </a:r>
                      <a:r>
                        <a:rPr lang="fr-CA" sz="1400" b="0" dirty="0" err="1">
                          <a:latin typeface="+mn-lt"/>
                        </a:rPr>
                        <a:t>Epley</a:t>
                      </a:r>
                      <a:r>
                        <a:rPr lang="fr-CA" sz="1400" b="0" dirty="0">
                          <a:latin typeface="+mn-lt"/>
                        </a:rPr>
                        <a:t> + SERC 24mg BID x 1 semaine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Manœuvre d’</a:t>
                      </a:r>
                      <a:r>
                        <a:rPr lang="fr-CA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Epley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1 ou </a:t>
                      </a:r>
                      <a:r>
                        <a:rPr lang="fr-CA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Epley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1 + Placebo BID x 1 semaine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C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Primaire: Dix-</a:t>
                      </a:r>
                      <a:r>
                        <a:rPr lang="fr-CA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Hallpike</a:t>
                      </a:r>
                      <a:endParaRPr lang="fr-CA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Secondaires: DHI</a:t>
                      </a:r>
                    </a:p>
                    <a:p>
                      <a:pPr marL="1371600" lvl="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CA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Vestibular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A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Disorders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A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Activities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Daily Living </a:t>
                      </a:r>
                      <a:r>
                        <a:rPr lang="fr-CA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Scale</a:t>
                      </a:r>
                      <a:endParaRPr lang="fr-CA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0" lvl="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CA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European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A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Vertigo</a:t>
                      </a:r>
                    </a:p>
                    <a:p>
                      <a:pPr marL="1371600" lvl="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Vertigo </a:t>
                      </a:r>
                      <a:r>
                        <a:rPr lang="fr-CA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Symptom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A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Scale</a:t>
                      </a:r>
                      <a:endParaRPr lang="en-CA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266128901"/>
                  </a:ext>
                </a:extLst>
              </a:tr>
              <a:tr h="504636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Analyse statistique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A" sz="1400" dirty="0" err="1">
                          <a:latin typeface="+mn-lt"/>
                        </a:rPr>
                        <a:t>Statistical</a:t>
                      </a:r>
                      <a:r>
                        <a:rPr lang="fr-CA" sz="1400" dirty="0">
                          <a:latin typeface="+mn-lt"/>
                        </a:rPr>
                        <a:t> Package </a:t>
                      </a:r>
                      <a:r>
                        <a:rPr lang="fr-CA" sz="1400" dirty="0" err="1">
                          <a:latin typeface="+mn-lt"/>
                        </a:rPr>
                        <a:t>fo</a:t>
                      </a:r>
                      <a:r>
                        <a:rPr lang="fr-CA" sz="1400" dirty="0">
                          <a:latin typeface="+mn-lt"/>
                        </a:rPr>
                        <a:t> Social Sciences, </a:t>
                      </a:r>
                      <a:r>
                        <a:rPr lang="fr-CA" sz="1400" dirty="0" err="1">
                          <a:latin typeface="+mn-lt"/>
                        </a:rPr>
                        <a:t>Kruskal</a:t>
                      </a:r>
                      <a:r>
                        <a:rPr lang="fr-CA" sz="1400" dirty="0">
                          <a:latin typeface="+mn-lt"/>
                        </a:rPr>
                        <a:t>-Wallis H test, Mann-Whitney U test</a:t>
                      </a:r>
                      <a:endParaRPr lang="en-CA" sz="1400" dirty="0">
                        <a:latin typeface="+mn-lt"/>
                      </a:endParaRPr>
                    </a:p>
                    <a:p>
                      <a:r>
                        <a:rPr lang="en-CA" sz="1400" dirty="0" err="1">
                          <a:latin typeface="+mn-lt"/>
                        </a:rPr>
                        <a:t>Erreur</a:t>
                      </a:r>
                      <a:r>
                        <a:rPr lang="en-CA" sz="1400" dirty="0">
                          <a:latin typeface="+mn-lt"/>
                        </a:rPr>
                        <a:t> alpha 5%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35273"/>
                  </a:ext>
                </a:extLst>
              </a:tr>
              <a:tr h="451517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Résultat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sz="1400" dirty="0">
                          <a:latin typeface="+mn-lt"/>
                        </a:rPr>
                        <a:t>↓ </a:t>
                      </a:r>
                      <a:r>
                        <a:rPr lang="en-CA" sz="1400" dirty="0" err="1">
                          <a:latin typeface="+mn-lt"/>
                        </a:rPr>
                        <a:t>statistiquement</a:t>
                      </a:r>
                      <a:r>
                        <a:rPr lang="en-CA" sz="1400" dirty="0">
                          <a:latin typeface="+mn-lt"/>
                        </a:rPr>
                        <a:t> sig. (p&lt;0.05) du </a:t>
                      </a:r>
                      <a:r>
                        <a:rPr lang="en-CA" sz="1400" dirty="0" err="1">
                          <a:latin typeface="+mn-lt"/>
                        </a:rPr>
                        <a:t>pourcentage</a:t>
                      </a:r>
                      <a:r>
                        <a:rPr lang="en-CA" sz="1400" dirty="0">
                          <a:latin typeface="+mn-lt"/>
                        </a:rPr>
                        <a:t> de </a:t>
                      </a:r>
                      <a:r>
                        <a:rPr lang="en-CA" sz="1400" dirty="0" err="1">
                          <a:latin typeface="+mn-lt"/>
                        </a:rPr>
                        <a:t>réduction</a:t>
                      </a:r>
                      <a:r>
                        <a:rPr lang="en-CA" sz="1400" dirty="0">
                          <a:latin typeface="+mn-lt"/>
                        </a:rPr>
                        <a:t> des </a:t>
                      </a:r>
                      <a:r>
                        <a:rPr lang="en-CA" sz="1400" dirty="0" err="1">
                          <a:latin typeface="+mn-lt"/>
                        </a:rPr>
                        <a:t>Sx</a:t>
                      </a:r>
                      <a:r>
                        <a:rPr lang="en-CA" sz="1400" dirty="0">
                          <a:latin typeface="+mn-lt"/>
                        </a:rPr>
                        <a:t> pour le </a:t>
                      </a:r>
                      <a:r>
                        <a:rPr lang="en-CA" sz="1400" dirty="0" err="1">
                          <a:latin typeface="+mn-lt"/>
                        </a:rPr>
                        <a:t>groupe</a:t>
                      </a:r>
                      <a:r>
                        <a:rPr lang="en-CA" sz="1400" dirty="0">
                          <a:latin typeface="+mn-lt"/>
                        </a:rPr>
                        <a:t> Epley + SERC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406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323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076C4E-0C5B-4574-B822-D17D46B1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fr-CA" sz="3600" dirty="0">
                <a:solidFill>
                  <a:schemeClr val="accent1"/>
                </a:solidFill>
              </a:rPr>
              <a:t>Discussion – Article 2</a:t>
            </a:r>
            <a:endParaRPr lang="en-CA" sz="3600" dirty="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1D0B5-C646-4BCB-9400-77DDD107E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endParaRPr lang="en-CA" sz="160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20C04EEB-45F9-4058-A1A1-3D298BD9FD08}"/>
              </a:ext>
            </a:extLst>
          </p:cNvPr>
          <p:cNvSpPr txBox="1">
            <a:spLocks/>
          </p:cNvSpPr>
          <p:nvPr/>
        </p:nvSpPr>
        <p:spPr>
          <a:xfrm>
            <a:off x="2901565" y="1844675"/>
            <a:ext cx="8857048" cy="467544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CA" b="1" dirty="0"/>
              <a:t>Forces</a:t>
            </a:r>
          </a:p>
          <a:p>
            <a:pPr lvl="1"/>
            <a:r>
              <a:rPr lang="fr-CA" dirty="0"/>
              <a:t>Double aveugle</a:t>
            </a:r>
          </a:p>
          <a:p>
            <a:pPr lvl="1"/>
            <a:r>
              <a:rPr lang="fr-CA" dirty="0"/>
              <a:t>Sélection et méthodologie claires</a:t>
            </a:r>
          </a:p>
          <a:p>
            <a:pPr lvl="1"/>
            <a:r>
              <a:rPr lang="fr-CA" dirty="0"/>
              <a:t>Aucune source de financement</a:t>
            </a:r>
          </a:p>
          <a:p>
            <a:r>
              <a:rPr lang="fr-CA" b="1" dirty="0"/>
              <a:t>Faiblesse</a:t>
            </a:r>
          </a:p>
          <a:p>
            <a:pPr lvl="1"/>
            <a:r>
              <a:rPr lang="fr-CA" dirty="0"/>
              <a:t>Année de recrutement non spécifiée</a:t>
            </a:r>
          </a:p>
          <a:p>
            <a:pPr lvl="1"/>
            <a:r>
              <a:rPr lang="fr-CA" dirty="0" err="1"/>
              <a:t>Générabilité</a:t>
            </a:r>
            <a:r>
              <a:rPr lang="fr-CA" dirty="0"/>
              <a:t> plus faible car réalisée dans un hôpital universitaire</a:t>
            </a:r>
          </a:p>
          <a:p>
            <a:pPr lvl="1"/>
            <a:r>
              <a:rPr lang="fr-CA" dirty="0"/>
              <a:t>Processus de randomisation non spécifié (pas de tableau 1 appuyant la réussite de la randomisation)</a:t>
            </a:r>
          </a:p>
          <a:p>
            <a:pPr lvl="1"/>
            <a:r>
              <a:rPr lang="fr-CA" dirty="0"/>
              <a:t>Valeurs de base plus élevés dans le groupe 3 à chaque échelle</a:t>
            </a:r>
          </a:p>
          <a:p>
            <a:r>
              <a:rPr lang="fr-CA" b="1" dirty="0"/>
              <a:t>Conclusion des auteurs</a:t>
            </a:r>
          </a:p>
          <a:p>
            <a:pPr lvl="1"/>
            <a:r>
              <a:rPr lang="fr-CA" dirty="0"/>
              <a:t>Ajout de la </a:t>
            </a:r>
            <a:r>
              <a:rPr lang="fr-CA" dirty="0" err="1"/>
              <a:t>Bétahistine</a:t>
            </a:r>
            <a:r>
              <a:rPr lang="fr-CA" dirty="0"/>
              <a:t> à la manœuvre d’</a:t>
            </a:r>
            <a:r>
              <a:rPr lang="fr-CA" dirty="0" err="1"/>
              <a:t>Epley</a:t>
            </a:r>
            <a:r>
              <a:rPr lang="fr-CA" dirty="0"/>
              <a:t> semble plus efficace</a:t>
            </a:r>
          </a:p>
          <a:p>
            <a:r>
              <a:rPr lang="fr-CA" b="1" dirty="0"/>
              <a:t>Message clé</a:t>
            </a:r>
          </a:p>
          <a:p>
            <a:pPr lvl="1"/>
            <a:r>
              <a:rPr lang="fr-CA" dirty="0"/>
              <a:t>Évidence modérée appuyant la combinaison</a:t>
            </a:r>
          </a:p>
        </p:txBody>
      </p:sp>
    </p:spTree>
    <p:extLst>
      <p:ext uri="{BB962C8B-B14F-4D97-AF65-F5344CB8AC3E}">
        <p14:creationId xmlns:p14="http://schemas.microsoft.com/office/powerpoint/2010/main" val="1889493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819A73-3440-4492-9E3E-257D4AB42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endParaRPr lang="en-CA" sz="360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FF3AF-24DC-47F7-A596-CDCEE48F3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endParaRPr lang="en-CA" sz="16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C0BDD6-7504-408D-A40E-73047B34B2F6}"/>
              </a:ext>
            </a:extLst>
          </p:cNvPr>
          <p:cNvSpPr txBox="1"/>
          <p:nvPr/>
        </p:nvSpPr>
        <p:spPr>
          <a:xfrm>
            <a:off x="109295" y="2890391"/>
            <a:ext cx="17093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>
                <a:solidFill>
                  <a:schemeClr val="bg1"/>
                </a:solidFill>
                <a:latin typeface="+mj-lt"/>
              </a:rPr>
              <a:t>Résultats Étude 3</a:t>
            </a:r>
            <a:endParaRPr lang="en-CA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113BB9CB-4272-465B-98E1-5C9E60B0A84D}"/>
              </a:ext>
            </a:extLst>
          </p:cNvPr>
          <p:cNvSpPr txBox="1">
            <a:spLocks/>
          </p:cNvSpPr>
          <p:nvPr/>
        </p:nvSpPr>
        <p:spPr>
          <a:xfrm>
            <a:off x="1948290" y="-50135"/>
            <a:ext cx="10190162" cy="958710"/>
          </a:xfrm>
          <a:prstGeom prst="rect">
            <a:avLst/>
          </a:prstGeom>
        </p:spPr>
        <p:txBody>
          <a:bodyPr vert="horz" lIns="228600" tIns="228600" rIns="228600" bIns="228600" rtlCol="0" anchor="t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2000" dirty="0" err="1">
                <a:solidFill>
                  <a:schemeClr val="accent1"/>
                </a:solidFill>
              </a:rPr>
              <a:t>Benign</a:t>
            </a:r>
            <a:r>
              <a:rPr lang="fr-CA" sz="2000" dirty="0">
                <a:solidFill>
                  <a:schemeClr val="accent1"/>
                </a:solidFill>
              </a:rPr>
              <a:t> Paroxysmal </a:t>
            </a:r>
            <a:r>
              <a:rPr lang="fr-CA" sz="2000" dirty="0" err="1">
                <a:solidFill>
                  <a:schemeClr val="accent1"/>
                </a:solidFill>
              </a:rPr>
              <a:t>Positional</a:t>
            </a:r>
            <a:r>
              <a:rPr lang="fr-CA" sz="2000" dirty="0">
                <a:solidFill>
                  <a:schemeClr val="accent1"/>
                </a:solidFill>
              </a:rPr>
              <a:t> Vertigo: a </a:t>
            </a:r>
            <a:r>
              <a:rPr lang="fr-CA" sz="2000" dirty="0" err="1">
                <a:solidFill>
                  <a:schemeClr val="accent1"/>
                </a:solidFill>
              </a:rPr>
              <a:t>study</a:t>
            </a:r>
            <a:r>
              <a:rPr lang="fr-CA" sz="2000" dirty="0">
                <a:solidFill>
                  <a:schemeClr val="accent1"/>
                </a:solidFill>
              </a:rPr>
              <a:t> of </a:t>
            </a:r>
            <a:r>
              <a:rPr lang="fr-CA" sz="2000" dirty="0" err="1">
                <a:solidFill>
                  <a:schemeClr val="accent1"/>
                </a:solidFill>
              </a:rPr>
              <a:t>two</a:t>
            </a:r>
            <a:r>
              <a:rPr lang="fr-CA" sz="2000" dirty="0">
                <a:solidFill>
                  <a:schemeClr val="accent1"/>
                </a:solidFill>
              </a:rPr>
              <a:t> manœuvres </a:t>
            </a:r>
            <a:r>
              <a:rPr lang="fr-CA" sz="2000" dirty="0" err="1">
                <a:solidFill>
                  <a:schemeClr val="accent1"/>
                </a:solidFill>
              </a:rPr>
              <a:t>with</a:t>
            </a:r>
            <a:r>
              <a:rPr lang="fr-CA" sz="2000" dirty="0">
                <a:solidFill>
                  <a:schemeClr val="accent1"/>
                </a:solidFill>
              </a:rPr>
              <a:t> and </a:t>
            </a:r>
            <a:r>
              <a:rPr lang="fr-CA" sz="2000" dirty="0" err="1">
                <a:solidFill>
                  <a:schemeClr val="accent1"/>
                </a:solidFill>
              </a:rPr>
              <a:t>without</a:t>
            </a:r>
            <a:r>
              <a:rPr lang="fr-CA" sz="2000" dirty="0">
                <a:solidFill>
                  <a:schemeClr val="accent1"/>
                </a:solidFill>
              </a:rPr>
              <a:t> </a:t>
            </a:r>
            <a:r>
              <a:rPr lang="fr-CA" sz="2000" dirty="0" err="1">
                <a:solidFill>
                  <a:schemeClr val="accent1"/>
                </a:solidFill>
              </a:rPr>
              <a:t>betahistine</a:t>
            </a:r>
            <a:r>
              <a:rPr lang="fr-CA" sz="2000" dirty="0">
                <a:solidFill>
                  <a:schemeClr val="accent1"/>
                </a:solidFill>
              </a:rPr>
              <a:t> par </a:t>
            </a:r>
            <a:r>
              <a:rPr lang="fr-CA" sz="2000" dirty="0" err="1">
                <a:solidFill>
                  <a:schemeClr val="accent1"/>
                </a:solidFill>
              </a:rPr>
              <a:t>Cavaliere</a:t>
            </a:r>
            <a:r>
              <a:rPr lang="fr-CA" sz="2000" dirty="0">
                <a:solidFill>
                  <a:schemeClr val="accent1"/>
                </a:solidFill>
              </a:rPr>
              <a:t> 2005, ACTA </a:t>
            </a:r>
            <a:r>
              <a:rPr lang="fr-CA" sz="2000" dirty="0" err="1">
                <a:solidFill>
                  <a:schemeClr val="accent1"/>
                </a:solidFill>
              </a:rPr>
              <a:t>Otorhinolaryngolical</a:t>
            </a:r>
            <a:r>
              <a:rPr lang="fr-CA" sz="2000" dirty="0">
                <a:solidFill>
                  <a:schemeClr val="accent1"/>
                </a:solidFill>
              </a:rPr>
              <a:t> Italia</a:t>
            </a:r>
            <a:endParaRPr lang="en-CA" sz="2000" dirty="0">
              <a:solidFill>
                <a:schemeClr val="accent1"/>
              </a:solidFill>
            </a:endParaRPr>
          </a:p>
        </p:txBody>
      </p:sp>
      <p:graphicFrame>
        <p:nvGraphicFramePr>
          <p:cNvPr id="36" name="Content Placeholder 3">
            <a:extLst>
              <a:ext uri="{FF2B5EF4-FFF2-40B4-BE49-F238E27FC236}">
                <a16:creationId xmlns:a16="http://schemas.microsoft.com/office/drawing/2014/main" id="{F07ED8DD-73FF-4F71-8219-7DDDA684E5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524884"/>
              </p:ext>
            </p:extLst>
          </p:nvPr>
        </p:nvGraphicFramePr>
        <p:xfrm>
          <a:off x="2160974" y="859536"/>
          <a:ext cx="9726613" cy="59222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18660">
                  <a:extLst>
                    <a:ext uri="{9D8B030D-6E8A-4147-A177-3AD203B41FA5}">
                      <a16:colId xmlns:a16="http://schemas.microsoft.com/office/drawing/2014/main" val="1423547027"/>
                    </a:ext>
                  </a:extLst>
                </a:gridCol>
                <a:gridCol w="3700274">
                  <a:extLst>
                    <a:ext uri="{9D8B030D-6E8A-4147-A177-3AD203B41FA5}">
                      <a16:colId xmlns:a16="http://schemas.microsoft.com/office/drawing/2014/main" val="612460030"/>
                    </a:ext>
                  </a:extLst>
                </a:gridCol>
                <a:gridCol w="4507679">
                  <a:extLst>
                    <a:ext uri="{9D8B030D-6E8A-4147-A177-3AD203B41FA5}">
                      <a16:colId xmlns:a16="http://schemas.microsoft.com/office/drawing/2014/main" val="430764330"/>
                    </a:ext>
                  </a:extLst>
                </a:gridCol>
              </a:tblGrid>
              <a:tr h="339589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Devis de l’étude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A" sz="1400" b="0" dirty="0">
                          <a:latin typeface="+mn-lt"/>
                        </a:rPr>
                        <a:t>ECR janvier 2002 à décembre 2003, Département ORL à l’Hôpital </a:t>
                      </a:r>
                      <a:r>
                        <a:rPr lang="fr-CA" sz="1400" b="0" dirty="0" err="1">
                          <a:latin typeface="+mn-lt"/>
                        </a:rPr>
                        <a:t>Moscati</a:t>
                      </a:r>
                      <a:r>
                        <a:rPr lang="fr-CA" sz="1400" b="0" dirty="0">
                          <a:latin typeface="+mn-lt"/>
                        </a:rPr>
                        <a:t>, Avellino, </a:t>
                      </a:r>
                      <a:r>
                        <a:rPr lang="fr-CA" sz="1400" b="0" dirty="0" err="1">
                          <a:latin typeface="+mn-lt"/>
                        </a:rPr>
                        <a:t>Italy</a:t>
                      </a:r>
                      <a:endParaRPr lang="en-CA" sz="1400" b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75458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Participants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 participants âgé de 19-73ans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307309"/>
                  </a:ext>
                </a:extLst>
              </a:tr>
              <a:tr h="451517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Critères d’inclusion et exclusion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Inclusion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VPPB post si </a:t>
                      </a:r>
                      <a:r>
                        <a:rPr lang="fr-CA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Sx</a:t>
                      </a: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et Dix </a:t>
                      </a:r>
                      <a:r>
                        <a:rPr lang="fr-CA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Hallpike</a:t>
                      </a: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Maladie centrale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Maladie terminale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Condition médicale/chirurgicale nécessitant </a:t>
                      </a:r>
                      <a:r>
                        <a:rPr lang="fr-CA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Rx</a:t>
                      </a: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pouvant avoir des interactions médicamenteuses </a:t>
                      </a:r>
                      <a:r>
                        <a:rPr lang="fr-CA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Rx</a:t>
                      </a: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agissant sur la circulation cérébrale (antihistaminiques, antagoniste du calcium, etc.)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Tx</a:t>
                      </a: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physique VPPB concomitant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22598235"/>
                  </a:ext>
                </a:extLst>
              </a:tr>
              <a:tr h="451517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PICO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P</a:t>
                      </a:r>
                      <a:r>
                        <a:rPr lang="fr-CA" sz="1400" b="0" dirty="0">
                          <a:latin typeface="+mn-lt"/>
                        </a:rPr>
                        <a:t>: </a:t>
                      </a:r>
                      <a:r>
                        <a:rPr lang="fr-C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avec VPPB post</a:t>
                      </a:r>
                      <a:endParaRPr lang="fr-CA" sz="1400" b="0" dirty="0">
                        <a:latin typeface="+mn-lt"/>
                      </a:endParaRPr>
                    </a:p>
                    <a:p>
                      <a:r>
                        <a:rPr lang="fr-CA" sz="1400" b="1" dirty="0">
                          <a:latin typeface="+mn-lt"/>
                        </a:rPr>
                        <a:t>I</a:t>
                      </a:r>
                      <a:r>
                        <a:rPr lang="fr-CA" sz="1400" b="0" dirty="0">
                          <a:latin typeface="+mn-lt"/>
                        </a:rPr>
                        <a:t>:  Manœuvre libératoire (ML) TID + SERC 16mg BID ad résolution</a:t>
                      </a:r>
                    </a:p>
                    <a:p>
                      <a:r>
                        <a:rPr lang="fr-CA" sz="1400" b="0" dirty="0">
                          <a:latin typeface="+mn-lt"/>
                        </a:rPr>
                        <a:t>    Brandt-</a:t>
                      </a:r>
                      <a:r>
                        <a:rPr lang="fr-CA" sz="1400" b="0" dirty="0" err="1">
                          <a:latin typeface="+mn-lt"/>
                        </a:rPr>
                        <a:t>Daroff</a:t>
                      </a:r>
                      <a:r>
                        <a:rPr lang="fr-CA" sz="1400" b="0" dirty="0">
                          <a:latin typeface="+mn-lt"/>
                        </a:rPr>
                        <a:t> (BD) TID + SERC 16mg BID ad résolution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ML TID seule ou BD TID seule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C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Critères d’</a:t>
                      </a:r>
                      <a:r>
                        <a:rPr lang="fr-CA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Epley</a:t>
                      </a:r>
                      <a:endParaRPr lang="fr-CA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9750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Disparition (Résolution du vertige et nystagmus)</a:t>
                      </a:r>
                    </a:p>
                    <a:p>
                      <a:pPr marL="539750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Amélioration (Résolution du VPPB et nystagmus, étourdissement résiduel)</a:t>
                      </a:r>
                    </a:p>
                    <a:p>
                      <a:pPr marL="539750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Partiellement résolu (Amélioration du VPPB et nystagmus mais </a:t>
                      </a:r>
                      <a:r>
                        <a:rPr lang="fr-CA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Sx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persistent)</a:t>
                      </a:r>
                    </a:p>
                    <a:p>
                      <a:pPr marL="539750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Inchangé</a:t>
                      </a:r>
                      <a:endParaRPr lang="en-CA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266128901"/>
                  </a:ext>
                </a:extLst>
              </a:tr>
              <a:tr h="504636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Analyse statistique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A" sz="1400" dirty="0" err="1">
                          <a:latin typeface="+mn-lt"/>
                        </a:rPr>
                        <a:t>Anova</a:t>
                      </a:r>
                      <a:r>
                        <a:rPr lang="fr-CA" sz="1400" dirty="0">
                          <a:latin typeface="+mn-lt"/>
                        </a:rPr>
                        <a:t> et X</a:t>
                      </a:r>
                      <a:r>
                        <a:rPr lang="fr-CA" sz="1400" baseline="30000" dirty="0">
                          <a:latin typeface="+mn-lt"/>
                        </a:rPr>
                        <a:t>2</a:t>
                      </a:r>
                      <a:endParaRPr lang="en-CA" sz="1400" dirty="0">
                        <a:latin typeface="+mn-lt"/>
                      </a:endParaRPr>
                    </a:p>
                    <a:p>
                      <a:r>
                        <a:rPr lang="en-CA" sz="1400" dirty="0" err="1">
                          <a:latin typeface="+mn-lt"/>
                        </a:rPr>
                        <a:t>Erreur</a:t>
                      </a:r>
                      <a:r>
                        <a:rPr lang="en-CA" sz="1400" dirty="0">
                          <a:latin typeface="+mn-lt"/>
                        </a:rPr>
                        <a:t> alpha 5%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35273"/>
                  </a:ext>
                </a:extLst>
              </a:tr>
              <a:tr h="451517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Résultat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A" sz="1400" dirty="0">
                          <a:latin typeface="+mn-lt"/>
                        </a:rPr>
                        <a:t>LM+SERC et BD+SERC: amélioration significative après 14jours</a:t>
                      </a:r>
                    </a:p>
                    <a:p>
                      <a:r>
                        <a:rPr lang="fr-CA" sz="1400" dirty="0">
                          <a:latin typeface="+mn-lt"/>
                        </a:rPr>
                        <a:t>Taux d’amélioration à 30 jours était 100% pour LM+SERC, 96.30% pour BD+SERC vs 54.17% pour LM et 25% pour BD (différence statistiquement significative)</a:t>
                      </a:r>
                      <a:endParaRPr lang="en-CA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406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326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AC0A3C-2288-49AE-9988-6D809BA9F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fr-CA" sz="3600" dirty="0">
                <a:solidFill>
                  <a:schemeClr val="accent1"/>
                </a:solidFill>
              </a:rPr>
              <a:t>Discussion – article 3</a:t>
            </a:r>
            <a:endParaRPr lang="en-CA" sz="3600" dirty="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1566C-3C50-4424-9BE7-45CEFF9D6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endParaRPr lang="en-CA" sz="160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3FD65DC6-B5FF-4518-A29A-78853CD5DB8D}"/>
              </a:ext>
            </a:extLst>
          </p:cNvPr>
          <p:cNvSpPr txBox="1">
            <a:spLocks/>
          </p:cNvSpPr>
          <p:nvPr/>
        </p:nvSpPr>
        <p:spPr>
          <a:xfrm>
            <a:off x="2901565" y="1844675"/>
            <a:ext cx="8857048" cy="46754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CA" b="1" dirty="0"/>
              <a:t>Forces</a:t>
            </a:r>
          </a:p>
          <a:p>
            <a:pPr lvl="1"/>
            <a:r>
              <a:rPr lang="fr-CA" dirty="0"/>
              <a:t>Randomisation efficace avec tableau 1 à l’appui</a:t>
            </a:r>
          </a:p>
          <a:p>
            <a:pPr lvl="1"/>
            <a:r>
              <a:rPr lang="fr-CA" dirty="0"/>
              <a:t>Processus de sélection clair</a:t>
            </a:r>
          </a:p>
          <a:p>
            <a:r>
              <a:rPr lang="fr-CA" b="1" dirty="0"/>
              <a:t>Faiblesse</a:t>
            </a:r>
          </a:p>
          <a:p>
            <a:pPr lvl="1"/>
            <a:r>
              <a:rPr lang="fr-CA" dirty="0"/>
              <a:t>Utilisation de manœuvres de repositionnement moins utilisées</a:t>
            </a:r>
          </a:p>
          <a:p>
            <a:pPr lvl="1"/>
            <a:r>
              <a:rPr lang="fr-CA" dirty="0"/>
              <a:t>Non aveugle</a:t>
            </a:r>
          </a:p>
          <a:p>
            <a:pPr lvl="1"/>
            <a:r>
              <a:rPr lang="fr-CA" dirty="0"/>
              <a:t>Utilisation des critères d’</a:t>
            </a:r>
            <a:r>
              <a:rPr lang="fr-CA" dirty="0" err="1"/>
              <a:t>Epley</a:t>
            </a:r>
            <a:r>
              <a:rPr lang="fr-CA" dirty="0"/>
              <a:t> pour l’issue (outil non valide)</a:t>
            </a:r>
          </a:p>
          <a:p>
            <a:r>
              <a:rPr lang="fr-CA" b="1" dirty="0"/>
              <a:t>Conclusion des auteurs</a:t>
            </a:r>
          </a:p>
          <a:p>
            <a:pPr lvl="1"/>
            <a:r>
              <a:rPr lang="fr-CA" dirty="0"/>
              <a:t>Ajout de la </a:t>
            </a:r>
            <a:r>
              <a:rPr lang="fr-CA" dirty="0" err="1"/>
              <a:t>Bétahistine</a:t>
            </a:r>
            <a:r>
              <a:rPr lang="fr-CA" dirty="0"/>
              <a:t> aux  manœuvres de repositionnement semble avantageuse</a:t>
            </a:r>
          </a:p>
          <a:p>
            <a:r>
              <a:rPr lang="fr-CA" b="1" dirty="0"/>
              <a:t>Message clé</a:t>
            </a:r>
          </a:p>
          <a:p>
            <a:pPr lvl="1"/>
            <a:r>
              <a:rPr lang="fr-CA" dirty="0"/>
              <a:t>Évidence modérée appuyant la combinaison</a:t>
            </a:r>
          </a:p>
        </p:txBody>
      </p:sp>
    </p:spTree>
    <p:extLst>
      <p:ext uri="{BB962C8B-B14F-4D97-AF65-F5344CB8AC3E}">
        <p14:creationId xmlns:p14="http://schemas.microsoft.com/office/powerpoint/2010/main" val="1727703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78719-0B56-4306-B356-F878900ED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endParaRPr lang="en-CA" sz="360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FA626-FECE-4BDA-BCEB-D14AA8A6B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endParaRPr lang="en-CA" sz="1600"/>
          </a:p>
        </p:txBody>
      </p:sp>
      <p:graphicFrame>
        <p:nvGraphicFramePr>
          <p:cNvPr id="32" name="Content Placeholder 3">
            <a:extLst>
              <a:ext uri="{FF2B5EF4-FFF2-40B4-BE49-F238E27FC236}">
                <a16:creationId xmlns:a16="http://schemas.microsoft.com/office/drawing/2014/main" id="{4B26C9D0-99E3-4F79-8AB3-3099D4B9E4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882515"/>
              </p:ext>
            </p:extLst>
          </p:nvPr>
        </p:nvGraphicFramePr>
        <p:xfrm>
          <a:off x="2160974" y="859536"/>
          <a:ext cx="9726613" cy="57089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18660">
                  <a:extLst>
                    <a:ext uri="{9D8B030D-6E8A-4147-A177-3AD203B41FA5}">
                      <a16:colId xmlns:a16="http://schemas.microsoft.com/office/drawing/2014/main" val="1423547027"/>
                    </a:ext>
                  </a:extLst>
                </a:gridCol>
                <a:gridCol w="3700274">
                  <a:extLst>
                    <a:ext uri="{9D8B030D-6E8A-4147-A177-3AD203B41FA5}">
                      <a16:colId xmlns:a16="http://schemas.microsoft.com/office/drawing/2014/main" val="612460030"/>
                    </a:ext>
                  </a:extLst>
                </a:gridCol>
                <a:gridCol w="4507679">
                  <a:extLst>
                    <a:ext uri="{9D8B030D-6E8A-4147-A177-3AD203B41FA5}">
                      <a16:colId xmlns:a16="http://schemas.microsoft.com/office/drawing/2014/main" val="430764330"/>
                    </a:ext>
                  </a:extLst>
                </a:gridCol>
              </a:tblGrid>
              <a:tr h="339589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Devis de l’étude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A" sz="1400" b="0" dirty="0">
                          <a:latin typeface="+mn-lt"/>
                        </a:rPr>
                        <a:t>ECR année et site de recrutement non spécifiés</a:t>
                      </a:r>
                      <a:endParaRPr lang="en-CA" sz="1400" b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75458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Participants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participants âgé de 50-64ans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307309"/>
                  </a:ext>
                </a:extLst>
              </a:tr>
              <a:tr h="451517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Critères d’inclusion et exclusion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Inclusion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CA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Sx</a:t>
                      </a: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VPPB post + et Dix </a:t>
                      </a:r>
                      <a:r>
                        <a:rPr lang="fr-CA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Hallpike</a:t>
                      </a: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Exclusion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Rx</a:t>
                      </a: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anti-vertiges</a:t>
                      </a:r>
                      <a:r>
                        <a:rPr lang="en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anti-H2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BCC, diurétique thiazidique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Antiagrégants, cortico, </a:t>
                      </a:r>
                      <a:r>
                        <a:rPr lang="fr-CA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benzo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Trauma crânien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Infection oreille</a:t>
                      </a:r>
                      <a:r>
                        <a:rPr lang="en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</a:t>
                      </a:r>
                      <a:r>
                        <a:rPr lang="fr-CA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euronite</a:t>
                      </a: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vestibulaire, Ménière</a:t>
                      </a: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22598235"/>
                  </a:ext>
                </a:extLst>
              </a:tr>
              <a:tr h="451517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PICO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P</a:t>
                      </a:r>
                      <a:r>
                        <a:rPr lang="fr-CA" sz="1400" b="0" dirty="0">
                          <a:latin typeface="+mn-lt"/>
                        </a:rPr>
                        <a:t>: </a:t>
                      </a:r>
                      <a:r>
                        <a:rPr lang="fr-C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avec VPPB idiopathique</a:t>
                      </a:r>
                      <a:endParaRPr lang="fr-CA" sz="1400" b="0" dirty="0">
                        <a:latin typeface="+mn-lt"/>
                      </a:endParaRPr>
                    </a:p>
                    <a:p>
                      <a:r>
                        <a:rPr lang="fr-CA" sz="1400" b="1" dirty="0">
                          <a:latin typeface="+mn-lt"/>
                        </a:rPr>
                        <a:t>I</a:t>
                      </a:r>
                      <a:r>
                        <a:rPr lang="fr-CA" sz="1400" b="0" dirty="0">
                          <a:latin typeface="+mn-lt"/>
                        </a:rPr>
                        <a:t>:  Manœuvre d’</a:t>
                      </a:r>
                      <a:r>
                        <a:rPr lang="fr-CA" sz="1400" b="0" dirty="0" err="1">
                          <a:latin typeface="+mn-lt"/>
                        </a:rPr>
                        <a:t>Epley</a:t>
                      </a:r>
                      <a:r>
                        <a:rPr lang="fr-CA" sz="1400" b="0" dirty="0">
                          <a:latin typeface="+mn-lt"/>
                        </a:rPr>
                        <a:t> ad résolution puis J20, ajout SERC 48mg</a:t>
                      </a:r>
                      <a:r>
                        <a:rPr lang="en-CA" sz="1400" b="0" dirty="0">
                          <a:latin typeface="+mn-lt"/>
                        </a:rPr>
                        <a:t>/jour pour x </a:t>
                      </a:r>
                      <a:r>
                        <a:rPr lang="en-CA" sz="1400" b="0" dirty="0" err="1">
                          <a:latin typeface="+mn-lt"/>
                        </a:rPr>
                        <a:t>jours</a:t>
                      </a:r>
                      <a:endParaRPr lang="fr-CA" sz="1400" b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Manœuvre d’</a:t>
                      </a:r>
                      <a:r>
                        <a:rPr lang="fr-CA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Epley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seule ad résolution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C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Primaires</a:t>
                      </a: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Vélocité d’oscillation mesurée par </a:t>
                      </a:r>
                      <a:r>
                        <a:rPr lang="fr-CA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posturographie</a:t>
                      </a: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statique</a:t>
                      </a:r>
                    </a:p>
                    <a:p>
                      <a:pPr marL="285750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Secondaire</a:t>
                      </a: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Dix-</a:t>
                      </a:r>
                      <a:r>
                        <a:rPr lang="fr-CA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Hallpike</a:t>
                      </a:r>
                      <a:endParaRPr lang="fr-CA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Sensation d’instabilité posturale</a:t>
                      </a:r>
                      <a:endParaRPr lang="en-CA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266128901"/>
                  </a:ext>
                </a:extLst>
              </a:tr>
              <a:tr h="504636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Analyse statistique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A" sz="1400" dirty="0" err="1">
                          <a:latin typeface="+mn-lt"/>
                        </a:rPr>
                        <a:t>Anova</a:t>
                      </a:r>
                      <a:r>
                        <a:rPr lang="fr-CA" sz="1400" dirty="0">
                          <a:latin typeface="+mn-lt"/>
                        </a:rPr>
                        <a:t> à 4 facteur et analyse post-hoc par </a:t>
                      </a:r>
                      <a:r>
                        <a:rPr lang="fr-CA" sz="1400" dirty="0" err="1">
                          <a:latin typeface="+mn-lt"/>
                        </a:rPr>
                        <a:t>Bonferronie</a:t>
                      </a:r>
                      <a:endParaRPr lang="en-CA" sz="1400" dirty="0">
                        <a:latin typeface="+mn-lt"/>
                      </a:endParaRPr>
                    </a:p>
                    <a:p>
                      <a:r>
                        <a:rPr lang="en-CA" sz="1400" dirty="0" err="1">
                          <a:latin typeface="+mn-lt"/>
                        </a:rPr>
                        <a:t>Erreur</a:t>
                      </a:r>
                      <a:r>
                        <a:rPr lang="en-CA" sz="1400" dirty="0">
                          <a:latin typeface="+mn-lt"/>
                        </a:rPr>
                        <a:t> alpha 5%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35273"/>
                  </a:ext>
                </a:extLst>
              </a:tr>
              <a:tr h="451517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Résultat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A" sz="1400" dirty="0">
                          <a:latin typeface="+mn-lt"/>
                        </a:rPr>
                        <a:t>Normalisation de la vitesse d’oscillation en 10 jours pour le groupe VPPB </a:t>
                      </a:r>
                      <a:r>
                        <a:rPr lang="en-CA" sz="1400" dirty="0">
                          <a:latin typeface="+mn-lt"/>
                        </a:rPr>
                        <a:t>&lt;60jours</a:t>
                      </a:r>
                      <a:r>
                        <a:rPr lang="fr-CA" sz="1400" dirty="0">
                          <a:latin typeface="+mn-lt"/>
                        </a:rPr>
                        <a:t> (</a:t>
                      </a:r>
                      <a:r>
                        <a:rPr lang="fr-CA" sz="1400" dirty="0" err="1">
                          <a:latin typeface="+mn-lt"/>
                        </a:rPr>
                        <a:t>Epley</a:t>
                      </a:r>
                      <a:r>
                        <a:rPr lang="fr-CA" sz="1400" dirty="0">
                          <a:latin typeface="+mn-lt"/>
                        </a:rPr>
                        <a:t>+ SERC)</a:t>
                      </a:r>
                    </a:p>
                    <a:p>
                      <a:r>
                        <a:rPr lang="fr-CA" sz="1400" dirty="0">
                          <a:latin typeface="+mn-lt"/>
                        </a:rPr>
                        <a:t>Pas de différence </a:t>
                      </a:r>
                      <a:r>
                        <a:rPr lang="fr-CA" sz="1400" dirty="0" err="1">
                          <a:latin typeface="+mn-lt"/>
                        </a:rPr>
                        <a:t>sig</a:t>
                      </a:r>
                      <a:r>
                        <a:rPr lang="fr-CA" sz="1400" dirty="0">
                          <a:latin typeface="+mn-lt"/>
                        </a:rPr>
                        <a:t> pour VPPB &gt; 60 jours</a:t>
                      </a:r>
                    </a:p>
                    <a:p>
                      <a:r>
                        <a:rPr lang="fr-CA" sz="1400" dirty="0">
                          <a:latin typeface="+mn-lt"/>
                        </a:rPr>
                        <a:t>Aucune comparaison mentionnée entre les groupe recevant SERV et les groupes sans SERC</a:t>
                      </a:r>
                      <a:endParaRPr lang="en-CA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406088"/>
                  </a:ext>
                </a:extLst>
              </a:tr>
            </a:tbl>
          </a:graphicData>
        </a:graphic>
      </p:graphicFrame>
      <p:sp>
        <p:nvSpPr>
          <p:cNvPr id="34" name="Title 1">
            <a:extLst>
              <a:ext uri="{FF2B5EF4-FFF2-40B4-BE49-F238E27FC236}">
                <a16:creationId xmlns:a16="http://schemas.microsoft.com/office/drawing/2014/main" id="{13030770-F204-4715-9E1C-6FF89715878E}"/>
              </a:ext>
            </a:extLst>
          </p:cNvPr>
          <p:cNvSpPr txBox="1">
            <a:spLocks/>
          </p:cNvSpPr>
          <p:nvPr/>
        </p:nvSpPr>
        <p:spPr>
          <a:xfrm>
            <a:off x="1948290" y="-50135"/>
            <a:ext cx="10190162" cy="958710"/>
          </a:xfrm>
          <a:prstGeom prst="rect">
            <a:avLst/>
          </a:prstGeom>
        </p:spPr>
        <p:txBody>
          <a:bodyPr vert="horz" lIns="228600" tIns="228600" rIns="228600" bIns="228600" rtlCol="0" anchor="t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2000" dirty="0" err="1">
                <a:solidFill>
                  <a:schemeClr val="accent1"/>
                </a:solidFill>
              </a:rPr>
              <a:t>Effect</a:t>
            </a:r>
            <a:r>
              <a:rPr lang="fr-CA" sz="2000" dirty="0">
                <a:solidFill>
                  <a:schemeClr val="accent1"/>
                </a:solidFill>
              </a:rPr>
              <a:t> of </a:t>
            </a:r>
            <a:r>
              <a:rPr lang="fr-CA" sz="2000" dirty="0" err="1">
                <a:solidFill>
                  <a:schemeClr val="accent1"/>
                </a:solidFill>
              </a:rPr>
              <a:t>treatment</a:t>
            </a:r>
            <a:r>
              <a:rPr lang="fr-CA" sz="2000" dirty="0">
                <a:solidFill>
                  <a:schemeClr val="accent1"/>
                </a:solidFill>
              </a:rPr>
              <a:t> </a:t>
            </a:r>
            <a:r>
              <a:rPr lang="fr-CA" sz="2000" dirty="0" err="1">
                <a:solidFill>
                  <a:schemeClr val="accent1"/>
                </a:solidFill>
              </a:rPr>
              <a:t>with</a:t>
            </a:r>
            <a:r>
              <a:rPr lang="fr-CA" sz="2000" dirty="0">
                <a:solidFill>
                  <a:schemeClr val="accent1"/>
                </a:solidFill>
              </a:rPr>
              <a:t> </a:t>
            </a:r>
            <a:r>
              <a:rPr lang="fr-CA" sz="2000" dirty="0" err="1">
                <a:solidFill>
                  <a:schemeClr val="accent1"/>
                </a:solidFill>
              </a:rPr>
              <a:t>betahistine</a:t>
            </a:r>
            <a:r>
              <a:rPr lang="fr-CA" sz="2000" dirty="0">
                <a:solidFill>
                  <a:schemeClr val="accent1"/>
                </a:solidFill>
              </a:rPr>
              <a:t> </a:t>
            </a:r>
            <a:r>
              <a:rPr lang="fr-CA" sz="2000" dirty="0" err="1">
                <a:solidFill>
                  <a:schemeClr val="accent1"/>
                </a:solidFill>
              </a:rPr>
              <a:t>dihydrochloride</a:t>
            </a:r>
            <a:r>
              <a:rPr lang="fr-CA" sz="2000" dirty="0">
                <a:solidFill>
                  <a:schemeClr val="accent1"/>
                </a:solidFill>
              </a:rPr>
              <a:t> on the postural </a:t>
            </a:r>
            <a:r>
              <a:rPr lang="fr-CA" sz="2000" dirty="0" err="1">
                <a:solidFill>
                  <a:schemeClr val="accent1"/>
                </a:solidFill>
              </a:rPr>
              <a:t>stability</a:t>
            </a:r>
            <a:r>
              <a:rPr lang="fr-CA" sz="2000" dirty="0">
                <a:solidFill>
                  <a:schemeClr val="accent1"/>
                </a:solidFill>
              </a:rPr>
              <a:t> in patients </a:t>
            </a:r>
            <a:r>
              <a:rPr lang="fr-CA" sz="2000" dirty="0" err="1">
                <a:solidFill>
                  <a:schemeClr val="accent1"/>
                </a:solidFill>
              </a:rPr>
              <a:t>with</a:t>
            </a:r>
            <a:r>
              <a:rPr lang="fr-CA" sz="2000" dirty="0">
                <a:solidFill>
                  <a:schemeClr val="accent1"/>
                </a:solidFill>
              </a:rPr>
              <a:t> </a:t>
            </a:r>
            <a:r>
              <a:rPr lang="fr-CA" sz="2000" dirty="0" err="1">
                <a:solidFill>
                  <a:schemeClr val="accent1"/>
                </a:solidFill>
              </a:rPr>
              <a:t>different</a:t>
            </a:r>
            <a:r>
              <a:rPr lang="fr-CA" sz="2000" dirty="0">
                <a:solidFill>
                  <a:schemeClr val="accent1"/>
                </a:solidFill>
              </a:rPr>
              <a:t> duration of </a:t>
            </a:r>
            <a:r>
              <a:rPr lang="fr-CA" sz="2000" dirty="0" err="1">
                <a:solidFill>
                  <a:schemeClr val="accent1"/>
                </a:solidFill>
              </a:rPr>
              <a:t>benign</a:t>
            </a:r>
            <a:r>
              <a:rPr lang="fr-CA" sz="2000" dirty="0">
                <a:solidFill>
                  <a:schemeClr val="accent1"/>
                </a:solidFill>
              </a:rPr>
              <a:t> paroxysmal </a:t>
            </a:r>
            <a:r>
              <a:rPr lang="fr-CA" sz="2000" dirty="0" err="1">
                <a:solidFill>
                  <a:schemeClr val="accent1"/>
                </a:solidFill>
              </a:rPr>
              <a:t>positional</a:t>
            </a:r>
            <a:r>
              <a:rPr lang="fr-CA" sz="2000" dirty="0">
                <a:solidFill>
                  <a:schemeClr val="accent1"/>
                </a:solidFill>
              </a:rPr>
              <a:t> vertigo par </a:t>
            </a:r>
            <a:r>
              <a:rPr lang="fr-CA" sz="2000" dirty="0" err="1">
                <a:solidFill>
                  <a:schemeClr val="accent1"/>
                </a:solidFill>
              </a:rPr>
              <a:t>Stambolieva</a:t>
            </a:r>
            <a:r>
              <a:rPr lang="fr-CA" sz="2000" dirty="0">
                <a:solidFill>
                  <a:schemeClr val="accent1"/>
                </a:solidFill>
              </a:rPr>
              <a:t> 2010, International Tinnitus Journal</a:t>
            </a:r>
            <a:endParaRPr lang="en-CA" sz="2000" dirty="0">
              <a:solidFill>
                <a:schemeClr val="accent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68A3915-17A6-451B-BD66-8526B817CFE7}"/>
              </a:ext>
            </a:extLst>
          </p:cNvPr>
          <p:cNvSpPr txBox="1"/>
          <p:nvPr/>
        </p:nvSpPr>
        <p:spPr>
          <a:xfrm>
            <a:off x="109295" y="2890391"/>
            <a:ext cx="17093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>
                <a:solidFill>
                  <a:schemeClr val="bg1"/>
                </a:solidFill>
                <a:latin typeface="+mj-lt"/>
              </a:rPr>
              <a:t>Résultats Étude 4</a:t>
            </a:r>
            <a:endParaRPr lang="en-CA" sz="3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3722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5768FE-8AC3-42D5-B96C-2CA1AA8F1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fr-CA" sz="3600" dirty="0">
                <a:solidFill>
                  <a:schemeClr val="accent1"/>
                </a:solidFill>
              </a:rPr>
              <a:t>Discussion – Article 4</a:t>
            </a:r>
            <a:endParaRPr lang="en-CA" sz="3600" dirty="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8D19C-782F-4AD9-A9FD-0FF190CD8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endParaRPr lang="en-CA" sz="160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511D594-723E-44F6-8374-3D0AEB4E53B7}"/>
              </a:ext>
            </a:extLst>
          </p:cNvPr>
          <p:cNvSpPr txBox="1">
            <a:spLocks/>
          </p:cNvSpPr>
          <p:nvPr/>
        </p:nvSpPr>
        <p:spPr>
          <a:xfrm>
            <a:off x="2901565" y="1844675"/>
            <a:ext cx="8857048" cy="467544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CA" b="1" dirty="0"/>
              <a:t>Forces</a:t>
            </a:r>
          </a:p>
          <a:p>
            <a:pPr lvl="1"/>
            <a:r>
              <a:rPr lang="fr-CA" dirty="0"/>
              <a:t>Études </a:t>
            </a:r>
            <a:r>
              <a:rPr lang="fr-CA" dirty="0" err="1"/>
              <a:t>fesant</a:t>
            </a:r>
            <a:r>
              <a:rPr lang="fr-CA" dirty="0"/>
              <a:t> une différence entre la durée des </a:t>
            </a:r>
            <a:r>
              <a:rPr lang="fr-CA" dirty="0" err="1"/>
              <a:t>Sx</a:t>
            </a:r>
            <a:endParaRPr lang="fr-CA" dirty="0"/>
          </a:p>
          <a:p>
            <a:pPr lvl="1"/>
            <a:r>
              <a:rPr lang="fr-CA" dirty="0"/>
              <a:t>Financement: bourse de recherche</a:t>
            </a:r>
          </a:p>
          <a:p>
            <a:r>
              <a:rPr lang="fr-CA" b="1" dirty="0"/>
              <a:t>Faiblesse</a:t>
            </a:r>
          </a:p>
          <a:p>
            <a:pPr lvl="1"/>
            <a:r>
              <a:rPr lang="fr-CA" dirty="0"/>
              <a:t>Validité externe + basse car population de 50-64ans</a:t>
            </a:r>
          </a:p>
          <a:p>
            <a:pPr lvl="1"/>
            <a:r>
              <a:rPr lang="fr-CA" dirty="0"/>
              <a:t>Méthodologie peu claire</a:t>
            </a:r>
          </a:p>
          <a:p>
            <a:pPr lvl="1"/>
            <a:r>
              <a:rPr lang="fr-CA" dirty="0"/>
              <a:t>Sélection des pts peu détaillée (pas de mention de l’année ou lieu)</a:t>
            </a:r>
          </a:p>
          <a:p>
            <a:pPr lvl="1"/>
            <a:r>
              <a:rPr lang="fr-CA" dirty="0"/>
              <a:t>Randomisation non abordée</a:t>
            </a:r>
          </a:p>
          <a:p>
            <a:pPr lvl="1"/>
            <a:r>
              <a:rPr lang="fr-CA" dirty="0"/>
              <a:t>Pas de comparaison abordée entres les groupes avec ou sans </a:t>
            </a:r>
            <a:r>
              <a:rPr lang="fr-CA" dirty="0" err="1"/>
              <a:t>Bétahstine</a:t>
            </a:r>
            <a:r>
              <a:rPr lang="fr-CA" dirty="0"/>
              <a:t>. Résultats comparés entre pts avec </a:t>
            </a:r>
            <a:r>
              <a:rPr lang="fr-CA" dirty="0" err="1"/>
              <a:t>Tx</a:t>
            </a:r>
            <a:r>
              <a:rPr lang="fr-CA" dirty="0"/>
              <a:t> et sujets sains</a:t>
            </a:r>
          </a:p>
          <a:p>
            <a:r>
              <a:rPr lang="fr-CA" b="1" dirty="0"/>
              <a:t>Conclusion des auteurs</a:t>
            </a:r>
          </a:p>
          <a:p>
            <a:pPr lvl="1"/>
            <a:r>
              <a:rPr lang="fr-CA" dirty="0"/>
              <a:t>Ajout de la </a:t>
            </a:r>
            <a:r>
              <a:rPr lang="fr-CA" dirty="0" err="1"/>
              <a:t>Bétahistine</a:t>
            </a:r>
            <a:r>
              <a:rPr lang="fr-CA" dirty="0"/>
              <a:t> à la manœuvre d’</a:t>
            </a:r>
            <a:r>
              <a:rPr lang="fr-CA" dirty="0" err="1"/>
              <a:t>Epley</a:t>
            </a:r>
            <a:r>
              <a:rPr lang="fr-CA" dirty="0"/>
              <a:t> semble réduire la durée des </a:t>
            </a:r>
            <a:r>
              <a:rPr lang="fr-CA" dirty="0" err="1"/>
              <a:t>Sx</a:t>
            </a:r>
            <a:r>
              <a:rPr lang="fr-CA" dirty="0"/>
              <a:t> (non clairement démontré dans la section résultat)</a:t>
            </a:r>
          </a:p>
          <a:p>
            <a:r>
              <a:rPr lang="fr-CA" b="1" dirty="0"/>
              <a:t>Message clé</a:t>
            </a:r>
          </a:p>
          <a:p>
            <a:pPr lvl="1"/>
            <a:r>
              <a:rPr lang="fr-CA" dirty="0"/>
              <a:t>Évidence faible appuyant la combinaison</a:t>
            </a:r>
          </a:p>
        </p:txBody>
      </p:sp>
    </p:spTree>
    <p:extLst>
      <p:ext uri="{BB962C8B-B14F-4D97-AF65-F5344CB8AC3E}">
        <p14:creationId xmlns:p14="http://schemas.microsoft.com/office/powerpoint/2010/main" val="521737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034693-5E49-4305-A86F-C6AE8E305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fr-CA" sz="3600" dirty="0">
                <a:solidFill>
                  <a:schemeClr val="accent1"/>
                </a:solidFill>
              </a:rPr>
              <a:t>Conclusion</a:t>
            </a:r>
            <a:endParaRPr lang="en-CA" sz="3600" dirty="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10981-C4E1-4DDE-9C3D-94070363B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8376476" cy="3968874"/>
          </a:xfrm>
        </p:spPr>
        <p:txBody>
          <a:bodyPr anchor="t">
            <a:normAutofit/>
          </a:bodyPr>
          <a:lstStyle/>
          <a:p>
            <a:r>
              <a:rPr lang="fr-CA" sz="1600" dirty="0"/>
              <a:t>Peu d’études sur la question</a:t>
            </a:r>
          </a:p>
          <a:p>
            <a:r>
              <a:rPr lang="fr-CA" sz="1600" dirty="0"/>
              <a:t>Qualité de l’évidence de ces études est moyenne et hétérogène</a:t>
            </a:r>
          </a:p>
          <a:p>
            <a:r>
              <a:rPr lang="fr-CA" sz="1600" dirty="0"/>
              <a:t>Les 4 études sont en faveur de l’ajout de la </a:t>
            </a:r>
            <a:r>
              <a:rPr lang="fr-CA" sz="1600" dirty="0" err="1"/>
              <a:t>Bétahistine</a:t>
            </a:r>
            <a:r>
              <a:rPr lang="fr-CA" sz="1600" dirty="0"/>
              <a:t> aux manœuvres de repositionnement pour le </a:t>
            </a:r>
            <a:r>
              <a:rPr lang="fr-CA" sz="1600" dirty="0" err="1"/>
              <a:t>Tx</a:t>
            </a:r>
            <a:r>
              <a:rPr lang="fr-CA" sz="1600" dirty="0"/>
              <a:t> du VPPB</a:t>
            </a:r>
          </a:p>
          <a:p>
            <a:r>
              <a:rPr lang="fr-CA" sz="1600" dirty="0" err="1"/>
              <a:t>Bétahistine</a:t>
            </a:r>
            <a:r>
              <a:rPr lang="fr-CA" sz="1600" dirty="0"/>
              <a:t> est sécuritaire et généralement bien tolérée (Revue Cochrane)</a:t>
            </a:r>
          </a:p>
          <a:p>
            <a:endParaRPr lang="fr-CA" sz="1600" dirty="0"/>
          </a:p>
          <a:p>
            <a:r>
              <a:rPr lang="fr-CA" sz="1600" b="1" dirty="0"/>
              <a:t>Message clé</a:t>
            </a:r>
            <a:r>
              <a:rPr lang="fr-CA" sz="1600" dirty="0"/>
              <a:t>: La combinaison de la </a:t>
            </a:r>
            <a:r>
              <a:rPr lang="fr-CA" sz="1600" dirty="0" err="1"/>
              <a:t>Bétahistine</a:t>
            </a:r>
            <a:r>
              <a:rPr lang="fr-CA" sz="1600" dirty="0"/>
              <a:t> aux manœuvres de repositionnement devrait être utilisée pour le traitement du VPPB</a:t>
            </a:r>
          </a:p>
          <a:p>
            <a:endParaRPr lang="fr-CA" sz="1600" dirty="0"/>
          </a:p>
          <a:p>
            <a:r>
              <a:rPr lang="fr-CA" sz="1600" dirty="0"/>
              <a:t>Études futures robustes, évaluation de la dose optimale</a:t>
            </a:r>
          </a:p>
          <a:p>
            <a:endParaRPr lang="fr-CA" sz="1600" dirty="0"/>
          </a:p>
          <a:p>
            <a:endParaRPr lang="fr-CA" sz="1600" dirty="0"/>
          </a:p>
          <a:p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4094738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8468A0-A9AC-447F-A516-C2E74628F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fr-CA" sz="3600" dirty="0">
                <a:solidFill>
                  <a:schemeClr val="accent1"/>
                </a:solidFill>
              </a:rPr>
              <a:t>Références</a:t>
            </a:r>
            <a:endParaRPr lang="en-CA" sz="3600" dirty="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A22D9-6F7D-442E-8175-5C7CC055F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0323" y="1586429"/>
            <a:ext cx="8322502" cy="4748270"/>
          </a:xfrm>
        </p:spPr>
        <p:txBody>
          <a:bodyPr anchor="t">
            <a:normAutofit fontScale="47500" lnSpcReduction="20000"/>
          </a:bodyPr>
          <a:lstStyle/>
          <a:p>
            <a:r>
              <a:rPr lang="fr-CA" dirty="0"/>
              <a:t>Barton, J. (2016). </a:t>
            </a:r>
            <a:r>
              <a:rPr lang="fr-CA" dirty="0" err="1"/>
              <a:t>Benign</a:t>
            </a:r>
            <a:r>
              <a:rPr lang="fr-CA" dirty="0"/>
              <a:t> paroxysmal </a:t>
            </a:r>
            <a:r>
              <a:rPr lang="fr-CA" dirty="0" err="1"/>
              <a:t>positional</a:t>
            </a:r>
            <a:r>
              <a:rPr lang="fr-CA" dirty="0"/>
              <a:t> vertigo. </a:t>
            </a:r>
            <a:r>
              <a:rPr lang="en-US" dirty="0"/>
              <a:t>Retrieved from </a:t>
            </a:r>
            <a:r>
              <a:rPr lang="en-US" dirty="0">
                <a:hlinkClick r:id="rId2"/>
              </a:rPr>
              <a:t>https://www.uptodate.com/contents/benign-paroxysmal-positional-vertigo?search=vppb&amp;source=search_result&amp;selectedTitle=1~22&amp;usage_type=default&amp;display_rank=1</a:t>
            </a:r>
            <a:endParaRPr lang="en-CA" dirty="0"/>
          </a:p>
          <a:p>
            <a:r>
              <a:rPr lang="en-US" dirty="0"/>
              <a:t>Branch, W. T., &amp; Barton, J. (2014). Approach to the patient with dizziness. Retrieved from </a:t>
            </a:r>
            <a:r>
              <a:rPr lang="en-US" dirty="0">
                <a:hlinkClick r:id="rId3"/>
              </a:rPr>
              <a:t>https://www.uptodate.com/contents/approach-to-the-patient-with-dizziness?search=dizziness&amp;source=search_result&amp;selectedTitle=1~150&amp;usage_type=default&amp;display_rank=1</a:t>
            </a:r>
            <a:endParaRPr lang="en-CA" dirty="0"/>
          </a:p>
          <a:p>
            <a:r>
              <a:rPr lang="en-US" dirty="0"/>
              <a:t>Cavaliere, M., </a:t>
            </a:r>
            <a:r>
              <a:rPr lang="en-US" dirty="0" err="1"/>
              <a:t>Mottola</a:t>
            </a:r>
            <a:r>
              <a:rPr lang="en-US" dirty="0"/>
              <a:t>, G., &amp; </a:t>
            </a:r>
            <a:r>
              <a:rPr lang="en-US" dirty="0" err="1"/>
              <a:t>Iemma</a:t>
            </a:r>
            <a:r>
              <a:rPr lang="en-US" dirty="0"/>
              <a:t>, M. (2005). Benign paroxysmal positional vertigo: a study of two </a:t>
            </a:r>
            <a:r>
              <a:rPr lang="en-US" dirty="0" err="1"/>
              <a:t>manoeuvres</a:t>
            </a:r>
            <a:r>
              <a:rPr lang="en-US" dirty="0"/>
              <a:t> with and without </a:t>
            </a:r>
            <a:r>
              <a:rPr lang="en-US" dirty="0" err="1"/>
              <a:t>betahistine</a:t>
            </a:r>
            <a:r>
              <a:rPr lang="en-US" dirty="0"/>
              <a:t>. </a:t>
            </a:r>
            <a:r>
              <a:rPr lang="en-US" i="1" dirty="0"/>
              <a:t>Acta </a:t>
            </a:r>
            <a:r>
              <a:rPr lang="en-US" i="1" dirty="0" err="1"/>
              <a:t>Otorhinolaryngol</a:t>
            </a:r>
            <a:r>
              <a:rPr lang="en-US" i="1" dirty="0"/>
              <a:t> Ital, 25</a:t>
            </a:r>
            <a:r>
              <a:rPr lang="en-US" dirty="0"/>
              <a:t>(2), 107-112. </a:t>
            </a:r>
            <a:endParaRPr lang="en-CA" dirty="0"/>
          </a:p>
          <a:p>
            <a:r>
              <a:rPr lang="en-US" dirty="0"/>
              <a:t>Epley, J. M. (1992). The </a:t>
            </a:r>
            <a:r>
              <a:rPr lang="en-US" dirty="0" err="1"/>
              <a:t>Canalith</a:t>
            </a:r>
            <a:r>
              <a:rPr lang="en-US" dirty="0"/>
              <a:t> Repositioning Procedure: For Treatment of Benign Paroxysmal Positional Vertigo. </a:t>
            </a:r>
            <a:r>
              <a:rPr lang="en-US" i="1" dirty="0"/>
              <a:t>Otolaryngology–Head and Neck Surgery, 107</a:t>
            </a:r>
            <a:r>
              <a:rPr lang="en-US" dirty="0"/>
              <a:t>(3), 399-404. doi:10.1177/019459989210700310</a:t>
            </a:r>
            <a:endParaRPr lang="en-CA" dirty="0"/>
          </a:p>
          <a:p>
            <a:r>
              <a:rPr lang="en-US" dirty="0" err="1"/>
              <a:t>Guneri</a:t>
            </a:r>
            <a:r>
              <a:rPr lang="en-US" dirty="0"/>
              <a:t>, E. A., &amp; </a:t>
            </a:r>
            <a:r>
              <a:rPr lang="en-US" dirty="0" err="1"/>
              <a:t>Kustutan</a:t>
            </a:r>
            <a:r>
              <a:rPr lang="en-US" dirty="0"/>
              <a:t>, O. (2012). The effects of </a:t>
            </a:r>
            <a:r>
              <a:rPr lang="en-US" dirty="0" err="1"/>
              <a:t>betahistine</a:t>
            </a:r>
            <a:r>
              <a:rPr lang="en-US" dirty="0"/>
              <a:t> in addition to </a:t>
            </a:r>
            <a:r>
              <a:rPr lang="en-US" dirty="0" err="1"/>
              <a:t>epley</a:t>
            </a:r>
            <a:r>
              <a:rPr lang="en-US" dirty="0"/>
              <a:t> maneuver in posterior canal benign paroxysmal positional vertigo. </a:t>
            </a:r>
            <a:r>
              <a:rPr lang="en-US" i="1" dirty="0" err="1"/>
              <a:t>Otolaryngol</a:t>
            </a:r>
            <a:r>
              <a:rPr lang="en-US" i="1" dirty="0"/>
              <a:t> Head Neck Surg, 146</a:t>
            </a:r>
            <a:r>
              <a:rPr lang="en-US" dirty="0"/>
              <a:t>(1), 104-108. doi:10.1177/0194599811419093</a:t>
            </a:r>
            <a:endParaRPr lang="en-CA" dirty="0"/>
          </a:p>
          <a:p>
            <a:r>
              <a:rPr lang="en-US" dirty="0"/>
              <a:t>Kaur, J., &amp; </a:t>
            </a:r>
            <a:r>
              <a:rPr lang="en-US" dirty="0" err="1"/>
              <a:t>Shamanna</a:t>
            </a:r>
            <a:r>
              <a:rPr lang="en-US" dirty="0"/>
              <a:t>, K. (2017). Management of Benign Paroxysmal Positional Vertigo: A Comparative Study between </a:t>
            </a:r>
            <a:r>
              <a:rPr lang="en-US" dirty="0" err="1"/>
              <a:t>Epleys</a:t>
            </a:r>
            <a:r>
              <a:rPr lang="en-US" dirty="0"/>
              <a:t> </a:t>
            </a:r>
            <a:r>
              <a:rPr lang="en-US" dirty="0" err="1"/>
              <a:t>Manouvre</a:t>
            </a:r>
            <a:r>
              <a:rPr lang="en-US" dirty="0"/>
              <a:t> and </a:t>
            </a:r>
            <a:r>
              <a:rPr lang="en-US" dirty="0" err="1"/>
              <a:t>Betahistine</a:t>
            </a:r>
            <a:r>
              <a:rPr lang="en-US" dirty="0"/>
              <a:t>. </a:t>
            </a:r>
            <a:r>
              <a:rPr lang="en-US" i="1" dirty="0"/>
              <a:t>Int Tinnitus J, 21</a:t>
            </a:r>
            <a:r>
              <a:rPr lang="en-US" dirty="0"/>
              <a:t>(1), 30-34. doi:10.5935/0946-5448.20170007</a:t>
            </a:r>
            <a:endParaRPr lang="en-CA" dirty="0"/>
          </a:p>
          <a:p>
            <a:r>
              <a:rPr lang="en-US" dirty="0" err="1"/>
              <a:t>Labuguen</a:t>
            </a:r>
            <a:r>
              <a:rPr lang="en-US" dirty="0"/>
              <a:t>, R. H. (2006). Initial evaluation of vertigo. </a:t>
            </a:r>
            <a:r>
              <a:rPr lang="en-US" i="1" dirty="0"/>
              <a:t>Am Fam Physician, 73</a:t>
            </a:r>
            <a:r>
              <a:rPr lang="en-US" dirty="0"/>
              <a:t>(2), 244-251. </a:t>
            </a:r>
            <a:endParaRPr lang="en-CA" dirty="0"/>
          </a:p>
          <a:p>
            <a:r>
              <a:rPr lang="en-US" dirty="0"/>
              <a:t>Mira, E., </a:t>
            </a:r>
            <a:r>
              <a:rPr lang="en-US" dirty="0" err="1"/>
              <a:t>Guidetti</a:t>
            </a:r>
            <a:r>
              <a:rPr lang="en-US" dirty="0"/>
              <a:t>, G., </a:t>
            </a:r>
            <a:r>
              <a:rPr lang="en-US" dirty="0" err="1"/>
              <a:t>Ghilardi</a:t>
            </a:r>
            <a:r>
              <a:rPr lang="en-US" dirty="0"/>
              <a:t>, L., </a:t>
            </a:r>
            <a:r>
              <a:rPr lang="en-US" dirty="0" err="1"/>
              <a:t>Fattori</a:t>
            </a:r>
            <a:r>
              <a:rPr lang="en-US" dirty="0"/>
              <a:t>, B., </a:t>
            </a:r>
            <a:r>
              <a:rPr lang="en-US" dirty="0" err="1"/>
              <a:t>Malannino</a:t>
            </a:r>
            <a:r>
              <a:rPr lang="en-US" dirty="0"/>
              <a:t>, N., </a:t>
            </a:r>
            <a:r>
              <a:rPr lang="en-US" dirty="0" err="1"/>
              <a:t>Maiolino</a:t>
            </a:r>
            <a:r>
              <a:rPr lang="en-US" dirty="0"/>
              <a:t>, L., . . . </a:t>
            </a:r>
            <a:r>
              <a:rPr lang="en-US" dirty="0" err="1"/>
              <a:t>Frasconi</a:t>
            </a:r>
            <a:r>
              <a:rPr lang="en-US" dirty="0"/>
              <a:t>, P. (2003). </a:t>
            </a:r>
            <a:r>
              <a:rPr lang="en-US" dirty="0" err="1"/>
              <a:t>Betahistine</a:t>
            </a:r>
            <a:r>
              <a:rPr lang="en-US" dirty="0"/>
              <a:t> dihydrochloride in the treatment of peripheral vestibular vertigo. </a:t>
            </a:r>
            <a:r>
              <a:rPr lang="en-US" i="1" dirty="0"/>
              <a:t>Eur Arch </a:t>
            </a:r>
            <a:r>
              <a:rPr lang="en-US" i="1" dirty="0" err="1"/>
              <a:t>Otorhinolaryngol</a:t>
            </a:r>
            <a:r>
              <a:rPr lang="en-US" i="1" dirty="0"/>
              <a:t>, 260</a:t>
            </a:r>
            <a:r>
              <a:rPr lang="en-US" dirty="0"/>
              <a:t>(2), 73-77. doi:10.1007/s00405-002-0524-4</a:t>
            </a:r>
            <a:endParaRPr lang="en-CA" dirty="0"/>
          </a:p>
          <a:p>
            <a:r>
              <a:rPr lang="en-US" dirty="0"/>
              <a:t>Muncie, H. L., </a:t>
            </a:r>
            <a:r>
              <a:rPr lang="en-US" dirty="0" err="1"/>
              <a:t>Sirmans</a:t>
            </a:r>
            <a:r>
              <a:rPr lang="en-US" dirty="0"/>
              <a:t>, S. M., &amp; James, E. (2017). Dizziness: Approach to Evaluation and Management. </a:t>
            </a:r>
            <a:r>
              <a:rPr lang="en-US" i="1" dirty="0"/>
              <a:t>Am Fam Physician, 95</a:t>
            </a:r>
            <a:r>
              <a:rPr lang="en-US" dirty="0"/>
              <a:t>(3), 154-162. </a:t>
            </a:r>
            <a:endParaRPr lang="en-CA" dirty="0"/>
          </a:p>
          <a:p>
            <a:r>
              <a:rPr lang="en-US" dirty="0" err="1"/>
              <a:t>Murdin</a:t>
            </a:r>
            <a:r>
              <a:rPr lang="en-US" dirty="0"/>
              <a:t>, L., Hussain, K., &amp; </a:t>
            </a:r>
            <a:r>
              <a:rPr lang="en-US" dirty="0" err="1"/>
              <a:t>Schilder</a:t>
            </a:r>
            <a:r>
              <a:rPr lang="en-US" dirty="0"/>
              <a:t>, A. G. (2016). </a:t>
            </a:r>
            <a:r>
              <a:rPr lang="en-US" dirty="0" err="1"/>
              <a:t>Betahistine</a:t>
            </a:r>
            <a:r>
              <a:rPr lang="en-US" dirty="0"/>
              <a:t> for symptoms of vertigo. </a:t>
            </a:r>
            <a:r>
              <a:rPr lang="fr-CA" i="1" dirty="0"/>
              <a:t>Cochrane </a:t>
            </a:r>
            <a:r>
              <a:rPr lang="fr-CA" i="1" dirty="0" err="1"/>
              <a:t>Database</a:t>
            </a:r>
            <a:r>
              <a:rPr lang="fr-CA" i="1" dirty="0"/>
              <a:t> </a:t>
            </a:r>
            <a:r>
              <a:rPr lang="fr-CA" i="1" dirty="0" err="1"/>
              <a:t>Syst</a:t>
            </a:r>
            <a:r>
              <a:rPr lang="fr-CA" i="1" dirty="0"/>
              <a:t> </a:t>
            </a:r>
            <a:r>
              <a:rPr lang="fr-CA" i="1" dirty="0" err="1"/>
              <a:t>Rev</a:t>
            </a:r>
            <a:r>
              <a:rPr lang="fr-CA" dirty="0"/>
              <a:t>(6), Cd010696. doi:10.1002/14651858.CD010696.pub2</a:t>
            </a:r>
            <a:endParaRPr lang="en-CA" dirty="0"/>
          </a:p>
          <a:p>
            <a:r>
              <a:rPr lang="fr-CA" dirty="0" err="1"/>
              <a:t>Nauta</a:t>
            </a:r>
            <a:r>
              <a:rPr lang="fr-CA" dirty="0"/>
              <a:t>, J. J. P. (2014). </a:t>
            </a:r>
            <a:r>
              <a:rPr lang="en-US" dirty="0"/>
              <a:t>Meta-analysis of clinical studies with </a:t>
            </a:r>
            <a:r>
              <a:rPr lang="en-US" dirty="0" err="1"/>
              <a:t>betahistine</a:t>
            </a:r>
            <a:r>
              <a:rPr lang="en-US" dirty="0"/>
              <a:t> in </a:t>
            </a:r>
            <a:r>
              <a:rPr lang="en-US" dirty="0" err="1"/>
              <a:t>Ménière’s</a:t>
            </a:r>
            <a:r>
              <a:rPr lang="en-US" dirty="0"/>
              <a:t> disease and vestibular vertigo. </a:t>
            </a:r>
            <a:r>
              <a:rPr lang="en-US" i="1" dirty="0"/>
              <a:t>European Archives of Oto-Rhino-Laryngology, 271</a:t>
            </a:r>
            <a:r>
              <a:rPr lang="en-US" dirty="0"/>
              <a:t>(5), 887-897. doi:10.1007/s00405-013-2596-8</a:t>
            </a:r>
            <a:endParaRPr lang="en-CA" dirty="0"/>
          </a:p>
          <a:p>
            <a:r>
              <a:rPr lang="en-US" dirty="0" err="1"/>
              <a:t>Stambolieva</a:t>
            </a:r>
            <a:r>
              <a:rPr lang="en-US" dirty="0"/>
              <a:t>, K., &amp; </a:t>
            </a:r>
            <a:r>
              <a:rPr lang="en-US" dirty="0" err="1"/>
              <a:t>Angov</a:t>
            </a:r>
            <a:r>
              <a:rPr lang="en-US" dirty="0"/>
              <a:t>, G. (2010). Effect of treatment with </a:t>
            </a:r>
            <a:r>
              <a:rPr lang="en-US" dirty="0" err="1"/>
              <a:t>betahistine</a:t>
            </a:r>
            <a:r>
              <a:rPr lang="en-US" dirty="0"/>
              <a:t> dihydrochloride on the postural stability in patients with different duration of benign paroxysmal positional vertigo. </a:t>
            </a:r>
            <a:r>
              <a:rPr lang="en-US" i="1" dirty="0"/>
              <a:t>Int Tinnitus J, 16</a:t>
            </a:r>
            <a:r>
              <a:rPr lang="en-US" dirty="0"/>
              <a:t>(1), 32-36.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670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268491-07B7-4F67-8054-F0D3B0609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en-CA" sz="3600" dirty="0">
                <a:solidFill>
                  <a:schemeClr val="accent1"/>
                </a:solidFill>
              </a:rPr>
              <a:t>Vignette </a:t>
            </a:r>
            <a:r>
              <a:rPr lang="en-CA" sz="3600" dirty="0" err="1">
                <a:solidFill>
                  <a:schemeClr val="accent1"/>
                </a:solidFill>
              </a:rPr>
              <a:t>clinique</a:t>
            </a:r>
            <a:endParaRPr lang="en-CA" sz="3600" dirty="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BCC03-39A3-4B11-9FFE-E1019651C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8853" y="1888177"/>
            <a:ext cx="4865804" cy="4726379"/>
          </a:xfrm>
        </p:spPr>
        <p:txBody>
          <a:bodyPr anchor="t">
            <a:normAutofit fontScale="77500" lnSpcReduction="20000"/>
          </a:bodyPr>
          <a:lstStyle/>
          <a:p>
            <a:r>
              <a:rPr lang="fr-CA" sz="1900" dirty="0"/>
              <a:t>Femme de 52 ans avec vertiges</a:t>
            </a:r>
          </a:p>
          <a:p>
            <a:pPr lvl="1"/>
            <a:r>
              <a:rPr lang="fr-CA" sz="1700" dirty="0"/>
              <a:t>Aucun ATCD, aucune médication</a:t>
            </a:r>
          </a:p>
          <a:p>
            <a:pPr lvl="1"/>
            <a:r>
              <a:rPr lang="fr-CA" sz="1700" dirty="0"/>
              <a:t>Vertiges rotatoires durant 30-60 secondes. Débutés ce matin en se tournant dans son lit, déclenchés par le mouvement. No+, pas de Vo</a:t>
            </a:r>
          </a:p>
          <a:p>
            <a:pPr lvl="1"/>
            <a:r>
              <a:rPr lang="fr-CA" sz="1700" dirty="0"/>
              <a:t>Pas d’autres </a:t>
            </a:r>
            <a:r>
              <a:rPr lang="fr-CA" sz="1700" dirty="0" err="1"/>
              <a:t>Sx</a:t>
            </a:r>
            <a:r>
              <a:rPr lang="fr-CA" sz="1700" dirty="0"/>
              <a:t> neuro</a:t>
            </a:r>
            <a:endParaRPr lang="en-CA" sz="1700" dirty="0"/>
          </a:p>
          <a:p>
            <a:r>
              <a:rPr lang="fr-CA" sz="1900" dirty="0"/>
              <a:t>E</a:t>
            </a:r>
            <a:r>
              <a:rPr lang="en-CA" sz="1900" dirty="0"/>
              <a:t>/P</a:t>
            </a:r>
          </a:p>
          <a:p>
            <a:pPr lvl="1"/>
            <a:r>
              <a:rPr lang="fr-CA" sz="1700" dirty="0"/>
              <a:t>SV N</a:t>
            </a:r>
          </a:p>
          <a:p>
            <a:pPr lvl="1"/>
            <a:r>
              <a:rPr lang="fr-CA" sz="1700" dirty="0"/>
              <a:t>C</a:t>
            </a:r>
            <a:r>
              <a:rPr lang="en-CA" sz="1700" dirty="0" err="1"/>
              <a:t>ardio-pulm</a:t>
            </a:r>
            <a:r>
              <a:rPr lang="en-CA" sz="1700" dirty="0"/>
              <a:t> N</a:t>
            </a:r>
          </a:p>
          <a:p>
            <a:pPr lvl="1"/>
            <a:r>
              <a:rPr lang="fr-CA" sz="1700" dirty="0"/>
              <a:t>N</a:t>
            </a:r>
            <a:r>
              <a:rPr lang="en-CA" sz="1700" dirty="0"/>
              <a:t>euro N (</a:t>
            </a:r>
            <a:r>
              <a:rPr lang="en-CA" sz="1700" dirty="0" err="1"/>
              <a:t>dont</a:t>
            </a:r>
            <a:r>
              <a:rPr lang="en-CA" sz="1700" dirty="0"/>
              <a:t> les </a:t>
            </a:r>
            <a:r>
              <a:rPr lang="en-CA" sz="1700" dirty="0" err="1"/>
              <a:t>épreuves</a:t>
            </a:r>
            <a:r>
              <a:rPr lang="en-CA" sz="1700" dirty="0"/>
              <a:t> </a:t>
            </a:r>
            <a:r>
              <a:rPr lang="en-CA" sz="1700" dirty="0" err="1"/>
              <a:t>cérébelleuses</a:t>
            </a:r>
            <a:r>
              <a:rPr lang="en-CA" sz="1700" dirty="0"/>
              <a:t>)</a:t>
            </a:r>
          </a:p>
          <a:p>
            <a:pPr lvl="1"/>
            <a:r>
              <a:rPr lang="fr-CA" sz="1700" dirty="0"/>
              <a:t>D</a:t>
            </a:r>
            <a:r>
              <a:rPr lang="en-CA" sz="1700" dirty="0"/>
              <a:t>ix-Hallpike + à G</a:t>
            </a:r>
          </a:p>
          <a:p>
            <a:r>
              <a:rPr lang="en-CA" sz="1900" dirty="0"/>
              <a:t>Tx</a:t>
            </a:r>
          </a:p>
          <a:p>
            <a:pPr lvl="1"/>
            <a:r>
              <a:rPr lang="fr-CA" sz="1700" dirty="0"/>
              <a:t>Manœuvres de repositionnement </a:t>
            </a:r>
          </a:p>
          <a:p>
            <a:pPr lvl="2"/>
            <a:r>
              <a:rPr lang="fr-CA" dirty="0" err="1"/>
              <a:t>Epley</a:t>
            </a:r>
            <a:endParaRPr lang="fr-CA" dirty="0"/>
          </a:p>
          <a:p>
            <a:pPr lvl="2"/>
            <a:r>
              <a:rPr lang="fr-CA" dirty="0"/>
              <a:t>Brandt-</a:t>
            </a:r>
            <a:r>
              <a:rPr lang="fr-CA" dirty="0" err="1"/>
              <a:t>Daroff</a:t>
            </a:r>
            <a:r>
              <a:rPr lang="fr-CA" dirty="0"/>
              <a:t> </a:t>
            </a:r>
          </a:p>
          <a:p>
            <a:pPr lvl="2"/>
            <a:r>
              <a:rPr lang="fr-CA" dirty="0" err="1"/>
              <a:t>Sémont</a:t>
            </a:r>
            <a:endParaRPr lang="fr-CA" dirty="0"/>
          </a:p>
          <a:p>
            <a:pPr lvl="1"/>
            <a:r>
              <a:rPr lang="fr-CA" sz="1700" dirty="0"/>
              <a:t>+</a:t>
            </a:r>
            <a:r>
              <a:rPr lang="en-CA" sz="1700" dirty="0"/>
              <a:t>/- r</a:t>
            </a:r>
            <a:r>
              <a:rPr lang="fr-CA" sz="1700" dirty="0" err="1"/>
              <a:t>éhabilitation</a:t>
            </a:r>
            <a:r>
              <a:rPr lang="fr-CA" sz="1700" dirty="0"/>
              <a:t> vestibulaire</a:t>
            </a:r>
          </a:p>
        </p:txBody>
      </p:sp>
      <p:pic>
        <p:nvPicPr>
          <p:cNvPr id="1026" name="Picture 2" descr="Image result for Epley">
            <a:extLst>
              <a:ext uri="{FF2B5EF4-FFF2-40B4-BE49-F238E27FC236}">
                <a16:creationId xmlns:a16="http://schemas.microsoft.com/office/drawing/2014/main" id="{948D709E-05E9-4E1C-A083-B25F296D1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187" y="543249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randt-daroff">
            <a:extLst>
              <a:ext uri="{FF2B5EF4-FFF2-40B4-BE49-F238E27FC236}">
                <a16:creationId xmlns:a16="http://schemas.microsoft.com/office/drawing/2014/main" id="{5E5A1675-8958-4CA7-A531-11DA62405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848" y="2566088"/>
            <a:ext cx="4198381" cy="165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manoeuvre semont">
            <a:extLst>
              <a:ext uri="{FF2B5EF4-FFF2-40B4-BE49-F238E27FC236}">
                <a16:creationId xmlns:a16="http://schemas.microsoft.com/office/drawing/2014/main" id="{25824631-EE6F-44C1-9BA4-525149284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468" y="4415095"/>
            <a:ext cx="21717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9EE67E-3A15-4DBF-AD32-0CC96338A588}"/>
              </a:ext>
            </a:extLst>
          </p:cNvPr>
          <p:cNvSpPr txBox="1"/>
          <p:nvPr/>
        </p:nvSpPr>
        <p:spPr>
          <a:xfrm>
            <a:off x="8852605" y="4190990"/>
            <a:ext cx="2171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/>
              <a:t>Manœuvre libératoire (</a:t>
            </a:r>
            <a:r>
              <a:rPr lang="fr-CA" sz="1400" b="1" dirty="0" err="1"/>
              <a:t>Sémont</a:t>
            </a:r>
            <a:r>
              <a:rPr lang="fr-CA" sz="1400" b="1" dirty="0"/>
              <a:t>)</a:t>
            </a:r>
            <a:endParaRPr lang="en-CA" sz="140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201288-B9BB-49BE-AE73-58ACD1141C45}"/>
              </a:ext>
            </a:extLst>
          </p:cNvPr>
          <p:cNvSpPr txBox="1"/>
          <p:nvPr/>
        </p:nvSpPr>
        <p:spPr>
          <a:xfrm>
            <a:off x="8931468" y="204870"/>
            <a:ext cx="2171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err="1"/>
              <a:t>Maneuvre</a:t>
            </a:r>
            <a:r>
              <a:rPr lang="fr-CA" sz="1400" b="1" dirty="0"/>
              <a:t> d’</a:t>
            </a:r>
            <a:r>
              <a:rPr lang="fr-CA" sz="1400" b="1" dirty="0" err="1"/>
              <a:t>Epley</a:t>
            </a:r>
            <a:endParaRPr lang="en-CA" sz="1400" b="1" dirty="0"/>
          </a:p>
        </p:txBody>
      </p:sp>
    </p:spTree>
    <p:extLst>
      <p:ext uri="{BB962C8B-B14F-4D97-AF65-F5344CB8AC3E}">
        <p14:creationId xmlns:p14="http://schemas.microsoft.com/office/powerpoint/2010/main" val="4006357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768381-9C10-47B0-A505-E26FF40B3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fr-CA" sz="3600">
                <a:solidFill>
                  <a:schemeClr val="accent1"/>
                </a:solidFill>
              </a:rPr>
              <a:t>Remerciements</a:t>
            </a:r>
            <a:endParaRPr lang="en-CA" sz="360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FADD6-A5FA-4B67-8EE2-53A090DA2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CA" dirty="0"/>
              <a:t>Merci à Dre Leblanc pour son support, son aide et ses commentaires afin d’améliorer ce projet!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775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FE9E7-310F-486A-B461-522FC3412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en-CA" sz="3600" dirty="0">
                <a:solidFill>
                  <a:schemeClr val="accent1"/>
                </a:solidFill>
              </a:rPr>
              <a:t>Introduction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F8F2E-49B3-40D3-A356-1EBC19EC0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5" y="1938969"/>
            <a:ext cx="8527290" cy="4318611"/>
          </a:xfrm>
        </p:spPr>
        <p:txBody>
          <a:bodyPr anchor="t">
            <a:normAutofit lnSpcReduction="10000"/>
          </a:bodyPr>
          <a:lstStyle/>
          <a:p>
            <a:r>
              <a:rPr lang="fr-CA" sz="1600" dirty="0"/>
              <a:t>93% des vertiges en 1</a:t>
            </a:r>
            <a:r>
              <a:rPr lang="fr-CA" sz="1600" baseline="30000" dirty="0"/>
              <a:t>e</a:t>
            </a:r>
            <a:r>
              <a:rPr lang="fr-CA" sz="1600" dirty="0"/>
              <a:t> ligne:</a:t>
            </a:r>
          </a:p>
          <a:p>
            <a:pPr lvl="1"/>
            <a:r>
              <a:rPr lang="fr-CA" sz="1400" dirty="0"/>
              <a:t>VPPB</a:t>
            </a:r>
          </a:p>
          <a:p>
            <a:pPr lvl="1"/>
            <a:r>
              <a:rPr lang="fr-CA" sz="1400" dirty="0" err="1"/>
              <a:t>Neuronite</a:t>
            </a:r>
            <a:r>
              <a:rPr lang="fr-CA" sz="1400" dirty="0"/>
              <a:t> vestibulaire</a:t>
            </a:r>
          </a:p>
          <a:p>
            <a:pPr lvl="1"/>
            <a:r>
              <a:rPr lang="fr-CA" sz="1400" dirty="0"/>
              <a:t>Maladie de Ménière</a:t>
            </a:r>
          </a:p>
          <a:p>
            <a:r>
              <a:rPr lang="fr-CA" sz="1600" dirty="0"/>
              <a:t>Traitement reconnu: manœuvre de repositionnement</a:t>
            </a:r>
          </a:p>
          <a:p>
            <a:pPr lvl="1"/>
            <a:r>
              <a:rPr lang="fr-CA" sz="1400" dirty="0"/>
              <a:t>Manœuvre d’</a:t>
            </a:r>
            <a:r>
              <a:rPr lang="fr-CA" sz="1400" dirty="0" err="1"/>
              <a:t>Epley</a:t>
            </a:r>
            <a:r>
              <a:rPr lang="fr-CA" sz="1400" dirty="0"/>
              <a:t>: efficacité allant jusqu’à 85%</a:t>
            </a:r>
          </a:p>
          <a:p>
            <a:r>
              <a:rPr lang="fr-CA" sz="1600" dirty="0"/>
              <a:t>Revue Cochrane 2016: </a:t>
            </a:r>
            <a:r>
              <a:rPr lang="fr-CA" sz="1600" dirty="0" err="1"/>
              <a:t>Betahistine</a:t>
            </a:r>
            <a:r>
              <a:rPr lang="fr-CA" sz="1600" dirty="0"/>
              <a:t> for </a:t>
            </a:r>
            <a:r>
              <a:rPr lang="fr-CA" sz="1600" dirty="0" err="1"/>
              <a:t>Symptoms</a:t>
            </a:r>
            <a:r>
              <a:rPr lang="fr-CA" sz="1600" dirty="0"/>
              <a:t> of Vertigo</a:t>
            </a:r>
          </a:p>
          <a:p>
            <a:pPr lvl="1"/>
            <a:r>
              <a:rPr lang="fr-CA" sz="1400" dirty="0" err="1"/>
              <a:t>Bétahistine</a:t>
            </a:r>
            <a:r>
              <a:rPr lang="fr-CA" sz="1400" dirty="0"/>
              <a:t> (SERC) efficace pour les vertiges périphériques et peu d’effet secondaire</a:t>
            </a:r>
          </a:p>
          <a:p>
            <a:pPr lvl="2"/>
            <a:r>
              <a:rPr lang="fr-CA" sz="1200" dirty="0"/>
              <a:t>Proportion des pts avec réduction des </a:t>
            </a:r>
            <a:r>
              <a:rPr lang="fr-CA" sz="1200" dirty="0" err="1"/>
              <a:t>Sx</a:t>
            </a:r>
            <a:r>
              <a:rPr lang="fr-CA" sz="1200" dirty="0"/>
              <a:t>: RR 1.30 (IC 1.05 -1.60) </a:t>
            </a:r>
          </a:p>
          <a:p>
            <a:pPr lvl="2"/>
            <a:r>
              <a:rPr lang="fr-CA" sz="1200" dirty="0"/>
              <a:t>Proportion des pts avec effets secondaires: RR 1.03 (IC 0.76 – 1.40)</a:t>
            </a:r>
          </a:p>
          <a:p>
            <a:r>
              <a:rPr lang="fr-CA" sz="1600" dirty="0"/>
              <a:t>Objectif actuel:</a:t>
            </a:r>
          </a:p>
          <a:p>
            <a:pPr lvl="1"/>
            <a:r>
              <a:rPr lang="fr-CA" sz="1400" dirty="0"/>
              <a:t>Déterminer si la combinaison de la </a:t>
            </a:r>
            <a:r>
              <a:rPr lang="fr-CA" sz="1400" dirty="0" err="1"/>
              <a:t>Bétahistine</a:t>
            </a:r>
            <a:r>
              <a:rPr lang="fr-CA" sz="1400" dirty="0"/>
              <a:t> et des manœuvres de repositionnement est supérieur aux manœuvres seules dans le traitement des VPPB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6646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5964FF-137D-42D1-9FC1-B883EE77C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en-CA" sz="3600" dirty="0">
                <a:solidFill>
                  <a:schemeClr val="accent1"/>
                </a:solidFill>
              </a:rPr>
              <a:t>PICO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DD6A0D-4160-4DD7-92C0-52C3EDB85F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811021"/>
              </p:ext>
            </p:extLst>
          </p:nvPr>
        </p:nvGraphicFramePr>
        <p:xfrm>
          <a:off x="2879725" y="2249488"/>
          <a:ext cx="8005762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69393">
                  <a:extLst>
                    <a:ext uri="{9D8B030D-6E8A-4147-A177-3AD203B41FA5}">
                      <a16:colId xmlns:a16="http://schemas.microsoft.com/office/drawing/2014/main" val="3231419843"/>
                    </a:ext>
                  </a:extLst>
                </a:gridCol>
                <a:gridCol w="6236369">
                  <a:extLst>
                    <a:ext uri="{9D8B030D-6E8A-4147-A177-3AD203B41FA5}">
                      <a16:colId xmlns:a16="http://schemas.microsoft.com/office/drawing/2014/main" val="3180698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sz="1600" dirty="0"/>
                        <a:t>Population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dirty="0"/>
                        <a:t>Patients avec VPPB</a:t>
                      </a:r>
                      <a:endParaRPr lang="en-CA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524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b="1" dirty="0"/>
                        <a:t>Intervention</a:t>
                      </a:r>
                      <a:endParaRPr lang="en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Ajout de la </a:t>
                      </a:r>
                      <a:r>
                        <a:rPr lang="fr-CA" sz="1600" dirty="0" err="1"/>
                        <a:t>Bétahistine</a:t>
                      </a:r>
                      <a:r>
                        <a:rPr lang="fr-CA" sz="1600" dirty="0"/>
                        <a:t> aux manœuvres de repositionnement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791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b="1" dirty="0"/>
                        <a:t>Comparaison</a:t>
                      </a:r>
                      <a:endParaRPr lang="en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Manœuvre de repositionnement seule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768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b="1" dirty="0" err="1"/>
                        <a:t>Outcome</a:t>
                      </a:r>
                      <a:endParaRPr lang="en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Réduction des symptômes de vertige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36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120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A56F86-2092-4A4B-9FAD-26132312B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en-CA" sz="3600">
                <a:solidFill>
                  <a:schemeClr val="accent1"/>
                </a:solidFill>
              </a:rPr>
              <a:t>M</a:t>
            </a:r>
            <a:r>
              <a:rPr lang="fr-CA" sz="3600">
                <a:solidFill>
                  <a:schemeClr val="accent1"/>
                </a:solidFill>
              </a:rPr>
              <a:t>éthode</a:t>
            </a:r>
            <a:endParaRPr lang="en-CA" sz="360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6FCEA-7B24-42AF-B2AF-DC85DE476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8005000" cy="3968874"/>
          </a:xfrm>
        </p:spPr>
        <p:txBody>
          <a:bodyPr anchor="t">
            <a:normAutofit/>
          </a:bodyPr>
          <a:lstStyle/>
          <a:p>
            <a:r>
              <a:rPr lang="fr-CA" sz="1600" dirty="0"/>
              <a:t>3 bases de données interrogées en date du 17 septembre 2018</a:t>
            </a:r>
          </a:p>
          <a:p>
            <a:pPr lvl="1"/>
            <a:r>
              <a:rPr lang="fr-CA" sz="1400" dirty="0"/>
              <a:t>PubMed</a:t>
            </a:r>
          </a:p>
          <a:p>
            <a:pPr lvl="1"/>
            <a:r>
              <a:rPr lang="fr-CA" sz="1400" dirty="0"/>
              <a:t>Google Scholar</a:t>
            </a:r>
          </a:p>
          <a:p>
            <a:pPr lvl="1"/>
            <a:r>
              <a:rPr lang="fr-CA" sz="1400" dirty="0"/>
              <a:t>Embase</a:t>
            </a:r>
          </a:p>
          <a:p>
            <a:r>
              <a:rPr lang="fr-CA" sz="1600" dirty="0"/>
              <a:t>Aucun critères de langue, lieu de publication ou d’année de publication</a:t>
            </a:r>
          </a:p>
          <a:p>
            <a:r>
              <a:rPr lang="fr-CA" sz="1600" dirty="0"/>
              <a:t>Devis retenus:</a:t>
            </a:r>
          </a:p>
          <a:p>
            <a:pPr lvl="1"/>
            <a:r>
              <a:rPr lang="fr-CA" sz="1400" dirty="0"/>
              <a:t>Études cliniques randomisées</a:t>
            </a:r>
          </a:p>
          <a:p>
            <a:pPr lvl="1"/>
            <a:r>
              <a:rPr lang="fr-CA" sz="1400" dirty="0"/>
              <a:t>Méta-analyse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68387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D7FC0-009F-4289-988E-5576201A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fr-CA" sz="3600" dirty="0">
                <a:solidFill>
                  <a:schemeClr val="accent1"/>
                </a:solidFill>
              </a:rPr>
              <a:t>Méthodologie - PubMed</a:t>
            </a:r>
            <a:endParaRPr lang="en-CA" sz="3600" dirty="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2DD520E-4199-4F77-BF69-777EE14FCE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4832439"/>
              </p:ext>
            </p:extLst>
          </p:nvPr>
        </p:nvGraphicFramePr>
        <p:xfrm>
          <a:off x="2018670" y="638176"/>
          <a:ext cx="9852411" cy="5604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019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E1269-8164-47B3-A8BB-970D5DABB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fr-CA" sz="3600" dirty="0">
                <a:solidFill>
                  <a:schemeClr val="accent1"/>
                </a:solidFill>
              </a:rPr>
              <a:t>Méthodologie – Google scholar</a:t>
            </a:r>
            <a:endParaRPr lang="en-CA" sz="3600" dirty="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6CAE0927-E70E-41C0-9EC2-8422106B46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6286667"/>
              </p:ext>
            </p:extLst>
          </p:nvPr>
        </p:nvGraphicFramePr>
        <p:xfrm>
          <a:off x="2047876" y="626889"/>
          <a:ext cx="9852411" cy="5604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44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F4FD5C-FD57-4A04-9042-2A01F4693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fr-CA" sz="3600" dirty="0">
                <a:solidFill>
                  <a:schemeClr val="accent1"/>
                </a:solidFill>
              </a:rPr>
              <a:t>Méthodologie - Embase</a:t>
            </a:r>
            <a:endParaRPr lang="en-CA" sz="3600" dirty="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4C038C58-4CA5-42C5-965C-28DDF1FAE7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3902222"/>
              </p:ext>
            </p:extLst>
          </p:nvPr>
        </p:nvGraphicFramePr>
        <p:xfrm>
          <a:off x="2047876" y="626889"/>
          <a:ext cx="9852411" cy="5604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0777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09CBF-10E7-4F35-A627-383831475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290" y="-50135"/>
            <a:ext cx="10190162" cy="958710"/>
          </a:xfrm>
        </p:spPr>
        <p:txBody>
          <a:bodyPr anchor="t">
            <a:noAutofit/>
          </a:bodyPr>
          <a:lstStyle/>
          <a:p>
            <a:pPr algn="l"/>
            <a:r>
              <a:rPr lang="fr-CA" sz="2000" dirty="0">
                <a:solidFill>
                  <a:schemeClr val="accent1"/>
                </a:solidFill>
              </a:rPr>
              <a:t>Management of </a:t>
            </a:r>
            <a:r>
              <a:rPr lang="fr-CA" sz="2000" dirty="0" err="1">
                <a:solidFill>
                  <a:schemeClr val="accent1"/>
                </a:solidFill>
              </a:rPr>
              <a:t>Benign</a:t>
            </a:r>
            <a:r>
              <a:rPr lang="fr-CA" sz="2000" dirty="0">
                <a:solidFill>
                  <a:schemeClr val="accent1"/>
                </a:solidFill>
              </a:rPr>
              <a:t> Paroxysmal </a:t>
            </a:r>
            <a:r>
              <a:rPr lang="fr-CA" sz="2000" dirty="0" err="1">
                <a:solidFill>
                  <a:schemeClr val="accent1"/>
                </a:solidFill>
              </a:rPr>
              <a:t>Positional</a:t>
            </a:r>
            <a:r>
              <a:rPr lang="fr-CA" sz="2000" dirty="0">
                <a:solidFill>
                  <a:schemeClr val="accent1"/>
                </a:solidFill>
              </a:rPr>
              <a:t> Vertigo:  A Comparative </a:t>
            </a:r>
            <a:r>
              <a:rPr lang="fr-CA" sz="2000" dirty="0" err="1">
                <a:solidFill>
                  <a:schemeClr val="accent1"/>
                </a:solidFill>
              </a:rPr>
              <a:t>Study</a:t>
            </a:r>
            <a:r>
              <a:rPr lang="fr-CA" sz="2000" dirty="0">
                <a:solidFill>
                  <a:schemeClr val="accent1"/>
                </a:solidFill>
              </a:rPr>
              <a:t> </a:t>
            </a:r>
            <a:r>
              <a:rPr lang="fr-CA" sz="2000" dirty="0" err="1">
                <a:solidFill>
                  <a:schemeClr val="accent1"/>
                </a:solidFill>
              </a:rPr>
              <a:t>between</a:t>
            </a:r>
            <a:r>
              <a:rPr lang="fr-CA" sz="2000" dirty="0">
                <a:solidFill>
                  <a:schemeClr val="accent1"/>
                </a:solidFill>
              </a:rPr>
              <a:t> </a:t>
            </a:r>
            <a:r>
              <a:rPr lang="fr-CA" sz="2000" dirty="0" err="1">
                <a:solidFill>
                  <a:schemeClr val="accent1"/>
                </a:solidFill>
              </a:rPr>
              <a:t>Epleys</a:t>
            </a:r>
            <a:r>
              <a:rPr lang="fr-CA" sz="2000" dirty="0">
                <a:solidFill>
                  <a:schemeClr val="accent1"/>
                </a:solidFill>
              </a:rPr>
              <a:t> Manouvre and </a:t>
            </a:r>
            <a:r>
              <a:rPr lang="fr-CA" sz="2000" dirty="0" err="1">
                <a:solidFill>
                  <a:schemeClr val="accent1"/>
                </a:solidFill>
              </a:rPr>
              <a:t>Betahistine</a:t>
            </a:r>
            <a:r>
              <a:rPr lang="fr-CA" sz="2000" dirty="0">
                <a:solidFill>
                  <a:schemeClr val="accent1"/>
                </a:solidFill>
              </a:rPr>
              <a:t> par Kaur 2017, </a:t>
            </a:r>
            <a:r>
              <a:rPr lang="fr-CA" sz="2000" dirty="0" err="1">
                <a:solidFill>
                  <a:schemeClr val="accent1"/>
                </a:solidFill>
              </a:rPr>
              <a:t>Internartional</a:t>
            </a:r>
            <a:r>
              <a:rPr lang="fr-CA" sz="2000" dirty="0">
                <a:solidFill>
                  <a:schemeClr val="accent1"/>
                </a:solidFill>
              </a:rPr>
              <a:t> Tinnitus Journal</a:t>
            </a:r>
            <a:endParaRPr lang="en-CA" sz="2000" dirty="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30648F-9B9F-4DD4-8B35-6C6A9BAB3E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780677"/>
              </p:ext>
            </p:extLst>
          </p:nvPr>
        </p:nvGraphicFramePr>
        <p:xfrm>
          <a:off x="2160974" y="859536"/>
          <a:ext cx="9726613" cy="59542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18660">
                  <a:extLst>
                    <a:ext uri="{9D8B030D-6E8A-4147-A177-3AD203B41FA5}">
                      <a16:colId xmlns:a16="http://schemas.microsoft.com/office/drawing/2014/main" val="1423547027"/>
                    </a:ext>
                  </a:extLst>
                </a:gridCol>
                <a:gridCol w="3700274">
                  <a:extLst>
                    <a:ext uri="{9D8B030D-6E8A-4147-A177-3AD203B41FA5}">
                      <a16:colId xmlns:a16="http://schemas.microsoft.com/office/drawing/2014/main" val="612460030"/>
                    </a:ext>
                  </a:extLst>
                </a:gridCol>
                <a:gridCol w="4507679">
                  <a:extLst>
                    <a:ext uri="{9D8B030D-6E8A-4147-A177-3AD203B41FA5}">
                      <a16:colId xmlns:a16="http://schemas.microsoft.com/office/drawing/2014/main" val="430764330"/>
                    </a:ext>
                  </a:extLst>
                </a:gridCol>
              </a:tblGrid>
              <a:tr h="339589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Devis de l’étude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A" sz="1400" b="0" dirty="0">
                          <a:latin typeface="+mn-lt"/>
                        </a:rPr>
                        <a:t>ECR octobre 2013 à septembre 2015, clinique ambulatoire d’un centre tertiaire</a:t>
                      </a:r>
                      <a:endParaRPr lang="en-CA" sz="1400" b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75458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Participants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participants âgé de 20-60ans, H=47%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307309"/>
                  </a:ext>
                </a:extLst>
              </a:tr>
              <a:tr h="451517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Critères d’inclusion et exclusion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Inclusion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&gt;18 ans et &lt; 60 ans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Histoire suggestive de VPPB</a:t>
                      </a:r>
                      <a:endParaRPr lang="en-C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C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Dix-</a:t>
                      </a:r>
                      <a:r>
                        <a:rPr lang="fr-C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Hallpike</a:t>
                      </a:r>
                      <a:r>
                        <a:rPr lang="fr-C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</a:t>
                      </a:r>
                      <a:endParaRPr lang="fr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108585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Exclusion</a:t>
                      </a:r>
                    </a:p>
                    <a:p>
                      <a:pPr marL="342900" marR="108585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Participants non ambulants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108585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Maladie cervicale sévère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108585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Maladie vasculaire cérébrale </a:t>
                      </a:r>
                    </a:p>
                    <a:p>
                      <a:pPr marL="342900" marR="108585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Maladie de Ménière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108585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Histoire de plaintes cardiaques</a:t>
                      </a:r>
                    </a:p>
                    <a:p>
                      <a:pPr marL="342900" marR="108585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Vertige de causes centrales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22598235"/>
                  </a:ext>
                </a:extLst>
              </a:tr>
              <a:tr h="451517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PICO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A" sz="1400" b="1">
                          <a:latin typeface="+mn-lt"/>
                        </a:rPr>
                        <a:t>P</a:t>
                      </a:r>
                      <a:r>
                        <a:rPr lang="fr-CA" sz="1400" b="0">
                          <a:latin typeface="+mn-lt"/>
                        </a:rPr>
                        <a:t>: </a:t>
                      </a:r>
                      <a:r>
                        <a:rPr lang="fr-CA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</a:t>
                      </a:r>
                      <a:r>
                        <a:rPr lang="fr-CA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avec VPPB</a:t>
                      </a:r>
                      <a:endParaRPr lang="fr-CA" sz="1400" b="0" dirty="0">
                        <a:latin typeface="+mn-lt"/>
                      </a:endParaRPr>
                    </a:p>
                    <a:p>
                      <a:r>
                        <a:rPr lang="fr-CA" sz="1400" b="1">
                          <a:latin typeface="+mn-lt"/>
                        </a:rPr>
                        <a:t>I</a:t>
                      </a:r>
                      <a:r>
                        <a:rPr lang="fr-CA" sz="1400" b="0">
                          <a:latin typeface="+mn-lt"/>
                        </a:rPr>
                        <a:t>:  Manœuvre d’Epley + SERC 16mg DIE x 1 semaine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fr-CA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Manœuvre d’Epley seule ou Serc 16mg DIE x 1 semaine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CA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fr-CA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Dix-Hallpike</a:t>
                      </a:r>
                      <a:endParaRPr lang="en-CA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Échelle analogue visuelle de vertige (VAS)</a:t>
                      </a:r>
                      <a:endParaRPr lang="en-CA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Résolution subjective des vertiges symptomatiques sur le changement de posture</a:t>
                      </a:r>
                      <a:endParaRPr lang="en-CA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Fréquence et sévérité des attaques de vertiges</a:t>
                      </a:r>
                    </a:p>
                    <a:p>
                      <a:pPr marL="285750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Dizziness Handicap Inventory (DHI)</a:t>
                      </a:r>
                      <a:endParaRPr lang="en-CA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266128901"/>
                  </a:ext>
                </a:extLst>
              </a:tr>
              <a:tr h="504636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Analyse statistique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A" sz="1400" dirty="0" err="1">
                          <a:latin typeface="+mn-lt"/>
                        </a:rPr>
                        <a:t>Student</a:t>
                      </a:r>
                      <a:r>
                        <a:rPr lang="fr-CA" sz="1400" dirty="0">
                          <a:latin typeface="+mn-lt"/>
                        </a:rPr>
                        <a:t> T test et X</a:t>
                      </a:r>
                      <a:r>
                        <a:rPr lang="fr-CA" sz="1400" baseline="30000" dirty="0">
                          <a:latin typeface="+mn-lt"/>
                        </a:rPr>
                        <a:t>2</a:t>
                      </a:r>
                      <a:r>
                        <a:rPr lang="en-CA" sz="1400" dirty="0">
                          <a:latin typeface="+mn-lt"/>
                        </a:rPr>
                        <a:t>/Fisher test</a:t>
                      </a:r>
                    </a:p>
                    <a:p>
                      <a:r>
                        <a:rPr lang="en-CA" sz="1400" dirty="0" err="1">
                          <a:latin typeface="+mn-lt"/>
                        </a:rPr>
                        <a:t>Erreur</a:t>
                      </a:r>
                      <a:r>
                        <a:rPr lang="en-CA" sz="1400" dirty="0">
                          <a:latin typeface="+mn-lt"/>
                        </a:rPr>
                        <a:t> alpha 0.1%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35273"/>
                  </a:ext>
                </a:extLst>
              </a:tr>
              <a:tr h="451517">
                <a:tc>
                  <a:txBody>
                    <a:bodyPr/>
                    <a:lstStyle/>
                    <a:p>
                      <a:r>
                        <a:rPr lang="fr-CA" sz="1400" b="1" dirty="0">
                          <a:latin typeface="+mn-lt"/>
                        </a:rPr>
                        <a:t>Résultat</a:t>
                      </a:r>
                      <a:endParaRPr lang="en-CA" sz="14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sz="1400" dirty="0">
                          <a:latin typeface="+mn-lt"/>
                        </a:rPr>
                        <a:t>↓ </a:t>
                      </a:r>
                      <a:r>
                        <a:rPr lang="en-CA" sz="1400" dirty="0" err="1">
                          <a:latin typeface="+mn-lt"/>
                        </a:rPr>
                        <a:t>statistiquement</a:t>
                      </a:r>
                      <a:r>
                        <a:rPr lang="en-CA" sz="1400" dirty="0">
                          <a:latin typeface="+mn-lt"/>
                        </a:rPr>
                        <a:t> sig. (p=0.002) au VAS </a:t>
                      </a:r>
                      <a:r>
                        <a:rPr lang="en-CA" sz="1400" dirty="0" err="1">
                          <a:latin typeface="+mn-lt"/>
                        </a:rPr>
                        <a:t>quand</a:t>
                      </a:r>
                      <a:r>
                        <a:rPr lang="en-CA" sz="1400" dirty="0">
                          <a:latin typeface="+mn-lt"/>
                        </a:rPr>
                        <a:t> Epley + SERC vs Epley </a:t>
                      </a:r>
                      <a:r>
                        <a:rPr lang="en-CA" sz="1400" dirty="0" err="1">
                          <a:latin typeface="+mn-lt"/>
                        </a:rPr>
                        <a:t>ou</a:t>
                      </a:r>
                      <a:r>
                        <a:rPr lang="en-CA" sz="1400" dirty="0">
                          <a:latin typeface="+mn-lt"/>
                        </a:rPr>
                        <a:t> SERC </a:t>
                      </a:r>
                      <a:r>
                        <a:rPr lang="en-CA" sz="1400" dirty="0" err="1">
                          <a:latin typeface="+mn-lt"/>
                        </a:rPr>
                        <a:t>seul</a:t>
                      </a:r>
                      <a:endParaRPr lang="en-CA" sz="1400" dirty="0">
                        <a:latin typeface="+mn-lt"/>
                      </a:endParaRPr>
                    </a:p>
                    <a:p>
                      <a:r>
                        <a:rPr lang="fr-CA" sz="1400" dirty="0">
                          <a:latin typeface="+mn-lt"/>
                        </a:rPr>
                        <a:t>E</a:t>
                      </a:r>
                      <a:r>
                        <a:rPr lang="en-CA" sz="1400" dirty="0" err="1">
                          <a:latin typeface="+mn-lt"/>
                        </a:rPr>
                        <a:t>pley</a:t>
                      </a:r>
                      <a:r>
                        <a:rPr lang="en-CA" sz="1400" dirty="0">
                          <a:latin typeface="+mn-lt"/>
                        </a:rPr>
                        <a:t> + SERC 94.8% </a:t>
                      </a:r>
                      <a:r>
                        <a:rPr lang="en-CA" sz="1400" dirty="0" err="1">
                          <a:latin typeface="+mn-lt"/>
                        </a:rPr>
                        <a:t>d’am</a:t>
                      </a:r>
                      <a:r>
                        <a:rPr lang="fr-CA" sz="1400" dirty="0">
                          <a:latin typeface="+mn-lt"/>
                        </a:rPr>
                        <a:t>é</a:t>
                      </a:r>
                      <a:r>
                        <a:rPr lang="en-CA" sz="1400" dirty="0" err="1">
                          <a:latin typeface="+mn-lt"/>
                        </a:rPr>
                        <a:t>lioration</a:t>
                      </a:r>
                      <a:r>
                        <a:rPr lang="en-CA" sz="1400" dirty="0">
                          <a:latin typeface="+mn-lt"/>
                        </a:rPr>
                        <a:t> des </a:t>
                      </a:r>
                      <a:r>
                        <a:rPr lang="en-CA" sz="1400" dirty="0" err="1">
                          <a:latin typeface="+mn-lt"/>
                        </a:rPr>
                        <a:t>Sx</a:t>
                      </a:r>
                      <a:r>
                        <a:rPr lang="en-CA" sz="1400" dirty="0">
                          <a:latin typeface="+mn-lt"/>
                        </a:rPr>
                        <a:t> vs 87.1% pour SERC </a:t>
                      </a:r>
                      <a:r>
                        <a:rPr lang="en-CA" sz="1400" dirty="0" err="1">
                          <a:latin typeface="+mn-lt"/>
                        </a:rPr>
                        <a:t>seul</a:t>
                      </a:r>
                      <a:endParaRPr lang="en-CA" sz="1400" dirty="0">
                        <a:latin typeface="+mn-lt"/>
                      </a:endParaRPr>
                    </a:p>
                    <a:p>
                      <a:r>
                        <a:rPr lang="fr-CA" sz="1400" dirty="0">
                          <a:latin typeface="+mn-lt"/>
                        </a:rPr>
                        <a:t>E</a:t>
                      </a:r>
                      <a:r>
                        <a:rPr lang="en-CA" sz="1400" dirty="0" err="1">
                          <a:latin typeface="+mn-lt"/>
                        </a:rPr>
                        <a:t>pley</a:t>
                      </a:r>
                      <a:r>
                        <a:rPr lang="en-CA" sz="1400" dirty="0">
                          <a:latin typeface="+mn-lt"/>
                        </a:rPr>
                        <a:t> + SERC </a:t>
                      </a:r>
                      <a:r>
                        <a:rPr lang="en-CA" sz="1400" dirty="0" err="1">
                          <a:latin typeface="+mn-lt"/>
                        </a:rPr>
                        <a:t>aucune</a:t>
                      </a:r>
                      <a:r>
                        <a:rPr lang="en-CA" sz="1400" dirty="0">
                          <a:latin typeface="+mn-lt"/>
                        </a:rPr>
                        <a:t> </a:t>
                      </a:r>
                      <a:r>
                        <a:rPr lang="en-CA" sz="1400" dirty="0" err="1">
                          <a:latin typeface="+mn-lt"/>
                        </a:rPr>
                        <a:t>récurrence</a:t>
                      </a:r>
                      <a:r>
                        <a:rPr lang="en-CA" sz="1400" dirty="0">
                          <a:latin typeface="+mn-lt"/>
                        </a:rPr>
                        <a:t> vs 1 </a:t>
                      </a:r>
                      <a:r>
                        <a:rPr lang="en-CA" sz="1400" dirty="0" err="1">
                          <a:latin typeface="+mn-lt"/>
                        </a:rPr>
                        <a:t>récurrence</a:t>
                      </a:r>
                      <a:r>
                        <a:rPr lang="en-CA" sz="1400" dirty="0">
                          <a:latin typeface="+mn-lt"/>
                        </a:rPr>
                        <a:t> pour Epley </a:t>
                      </a:r>
                      <a:r>
                        <a:rPr lang="en-CA" sz="1400" dirty="0" err="1">
                          <a:latin typeface="+mn-lt"/>
                        </a:rPr>
                        <a:t>seule</a:t>
                      </a:r>
                      <a:r>
                        <a:rPr lang="en-CA" sz="1400" dirty="0">
                          <a:latin typeface="+mn-lt"/>
                        </a:rPr>
                        <a:t> à 4 </a:t>
                      </a:r>
                      <a:r>
                        <a:rPr lang="en-CA" sz="1400" dirty="0" err="1">
                          <a:latin typeface="+mn-lt"/>
                        </a:rPr>
                        <a:t>semaines</a:t>
                      </a:r>
                      <a:endParaRPr lang="en-CA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4060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A8726E-E2AF-41B4-8E71-841E1BB63A8E}"/>
              </a:ext>
            </a:extLst>
          </p:cNvPr>
          <p:cNvSpPr txBox="1"/>
          <p:nvPr/>
        </p:nvSpPr>
        <p:spPr>
          <a:xfrm>
            <a:off x="109295" y="2890391"/>
            <a:ext cx="17093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>
                <a:solidFill>
                  <a:schemeClr val="bg1"/>
                </a:solidFill>
                <a:latin typeface="+mj-lt"/>
              </a:rPr>
              <a:t>Résultats Étude 1</a:t>
            </a:r>
            <a:endParaRPr lang="en-CA" sz="3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388977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2149</Words>
  <Application>Microsoft Office PowerPoint</Application>
  <PresentationFormat>Widescreen</PresentationFormat>
  <Paragraphs>288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Rockwell</vt:lpstr>
      <vt:lpstr>Symbol</vt:lpstr>
      <vt:lpstr>Times New Roman</vt:lpstr>
      <vt:lpstr>Wingdings</vt:lpstr>
      <vt:lpstr>Atlas</vt:lpstr>
      <vt:lpstr>Le traitement du VPPB vous donne des vertiges?</vt:lpstr>
      <vt:lpstr>Vignette clinique</vt:lpstr>
      <vt:lpstr>Introduction</vt:lpstr>
      <vt:lpstr>PICO</vt:lpstr>
      <vt:lpstr>Méthode</vt:lpstr>
      <vt:lpstr>Méthodologie - PubMed</vt:lpstr>
      <vt:lpstr>Méthodologie – Google scholar</vt:lpstr>
      <vt:lpstr>Méthodologie - Embase</vt:lpstr>
      <vt:lpstr>Management of Benign Paroxysmal Positional Vertigo:  A Comparative Study between Epleys Manouvre and Betahistine par Kaur 2017, Internartional Tinnitus Journal</vt:lpstr>
      <vt:lpstr>Échelle visuelle analogue de vertige</vt:lpstr>
      <vt:lpstr>Discussion – Article 1</vt:lpstr>
      <vt:lpstr>PowerPoint Presentation</vt:lpstr>
      <vt:lpstr>Discussion – Article 2</vt:lpstr>
      <vt:lpstr>PowerPoint Presentation</vt:lpstr>
      <vt:lpstr>Discussion – article 3</vt:lpstr>
      <vt:lpstr>PowerPoint Presentation</vt:lpstr>
      <vt:lpstr>Discussion – Article 4</vt:lpstr>
      <vt:lpstr>Conclusion</vt:lpstr>
      <vt:lpstr>Références</vt:lpstr>
      <vt:lpstr>Remerciements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traitement du VPPB vous donne des vertiges?</dc:title>
  <dc:creator>Sinead Vigeant</dc:creator>
  <cp:lastModifiedBy>Sinead Vigeant</cp:lastModifiedBy>
  <cp:revision>14</cp:revision>
  <dcterms:created xsi:type="dcterms:W3CDTF">2019-05-15T22:48:47Z</dcterms:created>
  <dcterms:modified xsi:type="dcterms:W3CDTF">2019-05-19T15:23:02Z</dcterms:modified>
</cp:coreProperties>
</file>