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20"/>
  </p:notesMasterIdLst>
  <p:sldIdLst>
    <p:sldId id="256" r:id="rId2"/>
    <p:sldId id="257" r:id="rId3"/>
    <p:sldId id="265" r:id="rId4"/>
    <p:sldId id="276" r:id="rId5"/>
    <p:sldId id="258" r:id="rId6"/>
    <p:sldId id="270" r:id="rId7"/>
    <p:sldId id="275" r:id="rId8"/>
    <p:sldId id="269" r:id="rId9"/>
    <p:sldId id="268" r:id="rId10"/>
    <p:sldId id="266" r:id="rId11"/>
    <p:sldId id="267" r:id="rId12"/>
    <p:sldId id="272" r:id="rId13"/>
    <p:sldId id="273" r:id="rId14"/>
    <p:sldId id="274" r:id="rId15"/>
    <p:sldId id="262" r:id="rId16"/>
    <p:sldId id="277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/>
    <p:restoredTop sz="93949" autoAdjust="0"/>
  </p:normalViewPr>
  <p:slideViewPr>
    <p:cSldViewPr>
      <p:cViewPr varScale="1">
        <p:scale>
          <a:sx n="81" d="100"/>
          <a:sy n="81" d="100"/>
        </p:scale>
        <p:origin x="176" y="10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10T19:47:38.4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37,'57'-1,"3"-1,-8 2,2 0,16 2,-1 1,-2-1,9 0,-7-2,3 0,14 0,-4 2,4-1,8 1,-2-2,6 0,-13 0,-6 0,-21 0,-11 0,-10-2,-7 2,-2-2,12 0,-1 2,4-2,11 2,-16-1,4 0,-13 0,-2 1,0 1,3 0,5 2,3-3,6 2,2-2,1 1,-2 1,4 0,-1 0,-5-2,4 1,-2 0,-8 0,9-1,-16 0,-2 0,-10 0,-2 0,-2 0,2 0,5 0,6-1,7 0,8 0,2 1,-1 0,1 0,-9 0,-4-2,-3 2,-9-2,2 2,-4 0,8-1,4-1,16 0,7-2,7 4,-7-4,-2 2,-15 0,-7-1,-8 3,-7-1,9-1,-3 2,6-3,-9 3,-2-3,1 3,10-1,22-1,21-1,9 1,3-2,-21 3,-21-1,-18 2,-16-1,-2-1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10T19:47:42.04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96,'71'-3,"-2"-2,1 5,13-4,7 1,-35 1,1-1,-5 1,-1-1,3 2,1-1,3 0,-2 0,45-3,-7 0,4-2,-17 2,-4 3,2 0,-23 2,12 0,-16 0,15 0,-3 0,9 0,11 0,-3 0,-12 0,1 0,-26 0,0-2,0 2,-5-4,4 4,1-3,-3 2,0 0,-5 1,6 0,0 0,9 0,2 0,1 0,-4 0,-4 0,-4 0,-9 0,10 0,-8 0,2 0,0 0,-13 0,0 0,-10 0,0 0,4 0,8 0,16 1,11 0,2 0,7-1,-15 0,-7 0,-13 0,-9 0,-4 0,5 0,-5-1,8 0,-6-2,4-1,2 3,5-2,-2 2,1 0,-2 1,-4 0,2-2,11 2,8-1,19 1,1-2,5 1,-11-2,-11 2,-16-2,-15 3,-5-1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10T19:47:44.07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0,'79'4,"4"-1,-25-2,6 0,10 1,3-1,1 1,3 0,14-1,0 0,-15 0,-3-2,-4 1,-2 0,-5 0,-3 0,26 0,-15 0,-17-1,-17-1,4 0,-4 0,8 0,-4 2,7-2,-6 2,1 0,-11 0,-2-1,-10 0,-2 0,0 1,-2-2,1 2,3-2,0 2,-2 0,4 0,-2 0,6 0,7 2,3-2,5 3,-8-2,-2 0,-10 1,-3-2,-2 2,0-2,-3 0,2 0,-4 0,1 0,4-2,16 2,17-2,8 2,5 0,-11 0,-18 0,-14 0,-15 0,-6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10T19:47:47.8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3,'45'0,"5"0,-9 0,3 0,10 0,0 0,3 0,10 2,-1-2,9 2,-8 0,3-2,-14 3,-4-2,-4 1,-12-2,-5 0,-1 0,-4 0,6-2,4 2,0-2,2 1,1 0,-3-2,-3 3,-5-2,0 0,3 2,3-2,5 2,-2 0,-1 0,1 0,-4 0,-2 0,3 0,0 0,-1 0,8 0,-3 0,2 0,-3 0,0 0,1 0,6 0,14 0,6 0,5 0,4 0,-9 2,-2 0,-4 1,-10-2,-1-1,2 0,5 2,-2 0,8 0,-17 2,2-4,-12 2,0-2,-1 0,4 0,16 1,7 2,2-1,5 0,-18-2,-3 1,-9 0,-7 0,5-1,20 2,6-1,21 3,-19-4,-4 2,-16-2,-11 0,1 0,-9 0,-3 0,-2 0,-6 0,13 0,-6 0,9 0,-4 0,-8 0,2 0,-4 0,-1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FE37A-F7ED-4C23-8AB7-D4F4F4A147E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46AEE-F805-4FCC-99D4-49F3A37E28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4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6AEE-F805-4FCC-99D4-49F3A37E280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187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6AEE-F805-4FCC-99D4-49F3A37E280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80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6AEE-F805-4FCC-99D4-49F3A37E280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55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6AEE-F805-4FCC-99D4-49F3A37E280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365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46AEE-F805-4FCC-99D4-49F3A37E280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04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6AEE-F805-4FCC-99D4-49F3A37E280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249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6AEE-F805-4FCC-99D4-49F3A37E2800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982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46AEE-F805-4FCC-99D4-49F3A37E2800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16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75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37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76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04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94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94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97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56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188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30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C3FE-24BE-4F3B-ABA3-224EE8506550}" type="datetimeFigureOut">
              <a:rPr lang="en-CA" smtClean="0"/>
              <a:t>2019-05-05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026C5-9F28-4332-B519-F1913D4CDF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92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28836556" TargetMode="External"/><Relationship Id="rId3" Type="http://schemas.openxmlformats.org/officeDocument/2006/relationships/hyperlink" Target="https://www.ncbi.nlm.nih.gov/pubmed/26307453" TargetMode="External"/><Relationship Id="rId7" Type="http://schemas.openxmlformats.org/officeDocument/2006/relationships/hyperlink" Target="https://www.ncbi.nlm.nih.gov/pubmed/30021076" TargetMode="External"/><Relationship Id="rId2" Type="http://schemas.openxmlformats.org/officeDocument/2006/relationships/hyperlink" Target="https://www.ncbi.nlm.nih.gov/pubmed/300210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27982306" TargetMode="External"/><Relationship Id="rId5" Type="http://schemas.openxmlformats.org/officeDocument/2006/relationships/hyperlink" Target="https://www.ncbi.nlm.nih.gov/pubmed/28698134" TargetMode="External"/><Relationship Id="rId4" Type="http://schemas.openxmlformats.org/officeDocument/2006/relationships/hyperlink" Target="https://www.ncbi.nlm.nih.gov/pubmed/2984379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8018"/>
            <a:ext cx="820891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Travail académique de résidence</a:t>
            </a:r>
          </a:p>
          <a:p>
            <a:pPr algn="ctr"/>
            <a:endParaRPr lang="en-CA" sz="2000" dirty="0"/>
          </a:p>
          <a:p>
            <a:pPr algn="ctr"/>
            <a:endParaRPr lang="en-CA" sz="2000" dirty="0"/>
          </a:p>
          <a:p>
            <a:pPr algn="ctr"/>
            <a:r>
              <a:rPr lang="fr-FR" sz="2000" dirty="0"/>
              <a:t>L’adrénaline en arrêt cardio-respiratoire : bénéfique ou nuisible ?</a:t>
            </a:r>
            <a:endParaRPr lang="en-CA" sz="2000" dirty="0"/>
          </a:p>
          <a:p>
            <a:pPr algn="ctr"/>
            <a:r>
              <a:rPr lang="fr-FR" sz="2000" dirty="0"/>
              <a:t> </a:t>
            </a:r>
          </a:p>
          <a:p>
            <a:pPr algn="ctr"/>
            <a:endParaRPr lang="en-CA" sz="2000" dirty="0"/>
          </a:p>
          <a:p>
            <a:pPr algn="ctr"/>
            <a:r>
              <a:rPr lang="fr-FR" sz="2000" dirty="0"/>
              <a:t>Auteur : </a:t>
            </a:r>
            <a:br>
              <a:rPr lang="fr-FR" sz="2000" dirty="0"/>
            </a:br>
            <a:r>
              <a:rPr lang="fr-FR" sz="2000" dirty="0"/>
              <a:t>Dr. Mathieu Vézina</a:t>
            </a:r>
            <a:br>
              <a:rPr lang="fr-FR" sz="2000" dirty="0"/>
            </a:br>
            <a:r>
              <a:rPr lang="fr-FR" sz="2000" dirty="0"/>
              <a:t>Médecin résident en médecine familiale</a:t>
            </a:r>
            <a:br>
              <a:rPr lang="fr-FR" sz="2000" dirty="0"/>
            </a:br>
            <a:r>
              <a:rPr lang="fr-FR" sz="2000" dirty="0"/>
              <a:t>Groupe de médecine familiale universitaire de Saint-Eustache</a:t>
            </a:r>
            <a:br>
              <a:rPr lang="fr-FR" sz="2000" dirty="0"/>
            </a:br>
            <a:r>
              <a:rPr lang="fr-FR" sz="2000" dirty="0"/>
              <a:t>Université de Montréal</a:t>
            </a:r>
            <a:endParaRPr lang="en-CA" sz="2000" dirty="0"/>
          </a:p>
          <a:p>
            <a:pPr algn="ctr"/>
            <a:r>
              <a:rPr lang="fr-FR" sz="2000" dirty="0"/>
              <a:t> </a:t>
            </a:r>
          </a:p>
          <a:p>
            <a:pPr algn="ctr"/>
            <a:endParaRPr lang="en-CA" sz="2000" dirty="0"/>
          </a:p>
          <a:p>
            <a:pPr algn="ctr"/>
            <a:r>
              <a:rPr lang="fr-FR" sz="2000" dirty="0"/>
              <a:t> Superviseure :</a:t>
            </a:r>
            <a:br>
              <a:rPr lang="fr-FR" sz="2000" dirty="0"/>
            </a:br>
            <a:r>
              <a:rPr lang="fr-FR" sz="2000" dirty="0"/>
              <a:t>Dr. </a:t>
            </a:r>
            <a:r>
              <a:rPr lang="fr-FR" sz="2000" dirty="0" err="1"/>
              <a:t>Milaine</a:t>
            </a:r>
            <a:r>
              <a:rPr lang="fr-FR" sz="2000" dirty="0"/>
              <a:t> Leblanc</a:t>
            </a:r>
            <a:br>
              <a:rPr lang="fr-FR" sz="2000" dirty="0"/>
            </a:br>
            <a:r>
              <a:rPr lang="fr-FR" sz="2000" dirty="0"/>
              <a:t>Médecin de famille</a:t>
            </a:r>
            <a:br>
              <a:rPr lang="fr-FR" sz="2000" dirty="0"/>
            </a:br>
            <a:r>
              <a:rPr lang="fr-FR" sz="2000" dirty="0"/>
              <a:t>Groupe de médecine familiale universitaire de Saint-Eustache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31 mai 2019</a:t>
            </a:r>
            <a:endParaRPr lang="en-CA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231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i="1" u="sng" dirty="0"/>
              <a:t>Article 1 - The role of adrenaline in cardiopulmonary resuscitation</a:t>
            </a:r>
          </a:p>
          <a:p>
            <a:pPr marL="0" indent="0">
              <a:buNone/>
            </a:pPr>
            <a:endParaRPr lang="en-CA" i="1" u="sng" dirty="0"/>
          </a:p>
          <a:p>
            <a:r>
              <a:rPr lang="en-CA" dirty="0" err="1"/>
              <a:t>Lacune</a:t>
            </a:r>
            <a:r>
              <a:rPr lang="en-CA" dirty="0"/>
              <a:t> : </a:t>
            </a:r>
            <a:r>
              <a:rPr lang="en-CA" dirty="0" err="1"/>
              <a:t>méthodologie</a:t>
            </a:r>
            <a:r>
              <a:rPr lang="en-CA" dirty="0"/>
              <a:t> non-</a:t>
            </a:r>
            <a:r>
              <a:rPr lang="en-CA" dirty="0" err="1"/>
              <a:t>décrite</a:t>
            </a:r>
            <a:r>
              <a:rPr lang="en-CA" dirty="0"/>
              <a:t>, </a:t>
            </a:r>
            <a:r>
              <a:rPr lang="en-CA" dirty="0" err="1"/>
              <a:t>donc</a:t>
            </a:r>
            <a:r>
              <a:rPr lang="en-CA" dirty="0"/>
              <a:t> </a:t>
            </a:r>
            <a:r>
              <a:rPr lang="fr-FR" dirty="0"/>
              <a:t>biais d’observation considérable.</a:t>
            </a:r>
          </a:p>
          <a:p>
            <a:pPr lvl="1"/>
            <a:r>
              <a:rPr lang="fr-FR" dirty="0"/>
              <a:t>Ex: auteurs ont-ils rejetés des articles présentant des résultats contredisant leur hypothèse de départ? 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Études observationnelles majoritairement, donc facteurs de confusions possiblement non pris en compte. </a:t>
            </a:r>
          </a:p>
          <a:p>
            <a:pPr lvl="1"/>
            <a:endParaRPr lang="fr-FR" dirty="0"/>
          </a:p>
          <a:p>
            <a:r>
              <a:rPr lang="fr-FR" dirty="0"/>
              <a:t>L’hétérogénéité des études très grande (I</a:t>
            </a:r>
            <a:r>
              <a:rPr lang="fr-FR" baseline="30000" dirty="0"/>
              <a:t>2</a:t>
            </a:r>
            <a:r>
              <a:rPr lang="fr-FR" dirty="0"/>
              <a:t>=96%)</a:t>
            </a:r>
          </a:p>
          <a:p>
            <a:pPr lvl="1"/>
            <a:r>
              <a:rPr lang="fr-FR" dirty="0"/>
              <a:t>Limitation pour pouvoir tirer des conclusions fiables de cet article car les études analysées sont peu comparables.</a:t>
            </a:r>
          </a:p>
          <a:p>
            <a:pPr lvl="1"/>
            <a:endParaRPr lang="en-CA" dirty="0"/>
          </a:p>
          <a:p>
            <a:r>
              <a:rPr lang="fr-FR" dirty="0"/>
              <a:t>Résume bien l’état des connaissances actuelles</a:t>
            </a:r>
          </a:p>
          <a:p>
            <a:endParaRPr lang="fr-FR" dirty="0"/>
          </a:p>
          <a:p>
            <a:r>
              <a:rPr lang="fr-FR" dirty="0"/>
              <a:t>Qualité insuffisante pour faire changer les guidelines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726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r>
              <a:rPr lang="en-CA" i="1" u="sng" dirty="0"/>
              <a:t>Article 2 - Epinephrine in cardiac arrest: systematic review and meta-analysis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Plusieurs biais</a:t>
            </a:r>
          </a:p>
          <a:p>
            <a:pPr lvl="1"/>
            <a:r>
              <a:rPr lang="fr-FR" dirty="0"/>
              <a:t>ex : biais d’observation car plusieurs études non à l’aveugle. </a:t>
            </a:r>
          </a:p>
          <a:p>
            <a:pPr lvl="1"/>
            <a:r>
              <a:rPr lang="fr-FR" dirty="0"/>
              <a:t>Majorité des articles = observationnelles donc ne peut pas déduire de lien de cause à effet. 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Plusieurs résultats non statistiquement significatifs à cause d’un trop petit échantillonnage, ce qui limite la validité interne.</a:t>
            </a:r>
          </a:p>
          <a:p>
            <a:pPr lvl="1"/>
            <a:endParaRPr lang="fr-FR" dirty="0"/>
          </a:p>
          <a:p>
            <a:r>
              <a:rPr lang="fr-FR" dirty="0"/>
              <a:t>Conclusion = l’épi a un effet positif sur ROSC, mais pas d’effet ou même peut-être un effet négatif sur la survie à moyen et à long terme ainsi que sur l’état neurologique des patients post-ACR.  </a:t>
            </a:r>
          </a:p>
          <a:p>
            <a:endParaRPr lang="fr-FR" dirty="0"/>
          </a:p>
          <a:p>
            <a:r>
              <a:rPr lang="fr-FR" dirty="0"/>
              <a:t>Conclusion congruente avec le reste de la littérature.  Toutefois, biais trop importants pour pouvoir modifier les lignes directrices. 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099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CA" sz="6400" i="1" u="sng" dirty="0"/>
              <a:t>Article 3 - The time dependent association of adrenaline administration and survival from out-of-hospital cardiac arrest</a:t>
            </a:r>
          </a:p>
          <a:p>
            <a:pPr marL="0" indent="0">
              <a:buNone/>
            </a:pPr>
            <a:endParaRPr lang="fr-FR" sz="6400" dirty="0"/>
          </a:p>
          <a:p>
            <a:r>
              <a:rPr lang="fr-FR" sz="6400" dirty="0"/>
              <a:t>Points faibles : pas de randomisation, </a:t>
            </a:r>
            <a:r>
              <a:rPr lang="fr-FR" sz="6400" dirty="0">
                <a:solidFill>
                  <a:schemeClr val="dk1"/>
                </a:solidFill>
              </a:rPr>
              <a:t>délai entre l’ACR et l’appel aux services d’urgence n’est pas connu, méthodologie du recueil des temps pas standardisée </a:t>
            </a:r>
          </a:p>
          <a:p>
            <a:endParaRPr lang="fr-FR" sz="6400" dirty="0"/>
          </a:p>
          <a:p>
            <a:r>
              <a:rPr lang="fr-FR" sz="6400" dirty="0"/>
              <a:t>Très faible échantillon de patients recevant de l’</a:t>
            </a:r>
            <a:r>
              <a:rPr lang="fr-FR" sz="6400" dirty="0" err="1"/>
              <a:t>épinéphrine</a:t>
            </a:r>
            <a:r>
              <a:rPr lang="fr-FR" sz="6400" dirty="0"/>
              <a:t> dans les 3 à 5 premières minutes. Conclusion =  plus l’adrénaline est administrée tôt, meilleures sont les chances de survie au congé de l’hôpital. Donc faible puissance.  </a:t>
            </a:r>
          </a:p>
          <a:p>
            <a:endParaRPr lang="fr-FR" sz="6400" dirty="0"/>
          </a:p>
          <a:p>
            <a:r>
              <a:rPr lang="fr-FR" sz="6400" dirty="0"/>
              <a:t>Délais d’administration d’épi n’ont pas démontré d’effet bénéfique sur l’issue neurologique des patients post-ACR. </a:t>
            </a:r>
          </a:p>
          <a:p>
            <a:endParaRPr lang="fr-FR" sz="6400" dirty="0"/>
          </a:p>
          <a:p>
            <a:r>
              <a:rPr lang="fr-FR" sz="6400" dirty="0"/>
              <a:t>Pas de comparaison avec placebo, donc pas en mesure de déterminer si le pronostic neuro est meilleur avec une administration précoce d’</a:t>
            </a:r>
            <a:r>
              <a:rPr lang="fr-FR" sz="6400" dirty="0" err="1"/>
              <a:t>épinéphrine</a:t>
            </a:r>
            <a:r>
              <a:rPr lang="fr-FR" sz="6400" dirty="0"/>
              <a:t> vs aucune </a:t>
            </a:r>
            <a:r>
              <a:rPr lang="fr-FR" sz="6400" dirty="0" err="1"/>
              <a:t>épinéphrine</a:t>
            </a:r>
            <a:r>
              <a:rPr lang="fr-FR" sz="6400" dirty="0"/>
              <a:t>. </a:t>
            </a:r>
          </a:p>
          <a:p>
            <a:endParaRPr lang="fr-FR" sz="6400" dirty="0"/>
          </a:p>
          <a:p>
            <a:r>
              <a:rPr lang="fr-FR" sz="6400" dirty="0"/>
              <a:t>Importance de contrôler le délai d’administration de l’épi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1072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CA" sz="1600" i="1" u="sng" dirty="0"/>
              <a:t>Article 4 - A randomized trial of epinephrine in out-of-hospital cardiac arrest</a:t>
            </a:r>
          </a:p>
          <a:p>
            <a:pPr marL="0" indent="0">
              <a:buNone/>
            </a:pPr>
            <a:endParaRPr lang="fr-FR" sz="1600" dirty="0"/>
          </a:p>
          <a:p>
            <a:r>
              <a:rPr lang="fr-FR" sz="1600" dirty="0"/>
              <a:t>Résultats très près d’être statistiquement significatifs pour une amélioration de l’issue neuro avec l’utilisation de l’épi.  Dû à un manque de puissance?</a:t>
            </a:r>
          </a:p>
          <a:p>
            <a:endParaRPr lang="fr-FR" sz="1600" dirty="0"/>
          </a:p>
          <a:p>
            <a:r>
              <a:rPr lang="fr-FR" sz="1600" dirty="0"/>
              <a:t>Ne pouvons pas conclure que l’épi empire l’issue neuro des patients en ACR, mais plutôt que les patients qui survivent de plus grâce à l’épi ont davantage de chances d’avoir un état neuro défavorable.</a:t>
            </a:r>
          </a:p>
          <a:p>
            <a:pPr marL="0" indent="0">
              <a:buNone/>
            </a:pPr>
            <a:endParaRPr lang="fr-FR" sz="1600" dirty="0"/>
          </a:p>
          <a:p>
            <a:r>
              <a:rPr lang="fr-FR" sz="1600" dirty="0"/>
              <a:t>NNT = 112 pour éviter un décès à 30j</a:t>
            </a:r>
          </a:p>
          <a:p>
            <a:pPr lvl="1"/>
            <a:r>
              <a:rPr lang="fr-FR" sz="1600" dirty="0"/>
              <a:t>VS reconnaissance rapide d’un ACR (NNT=11), début précoce de la RCR par un témoin (NNT=15) et défibrillation précoce (NNT=5), les bénéfices de l’épi en ACR sont très modestes.  </a:t>
            </a:r>
          </a:p>
          <a:p>
            <a:pPr lvl="2"/>
            <a:r>
              <a:rPr lang="fr-FR" sz="1600" dirty="0"/>
              <a:t>Considérant que l’issue neuro à long terme des patients ayant survécu grâce à l’</a:t>
            </a:r>
            <a:r>
              <a:rPr lang="fr-FR" sz="1600" dirty="0" err="1"/>
              <a:t>épinéphrine</a:t>
            </a:r>
            <a:r>
              <a:rPr lang="fr-FR" sz="1600" dirty="0"/>
              <a:t> est défavorable pour 31% des patients (vs 17,8% des patients n’ayant pas reçu d’épi), le rôle de l’</a:t>
            </a:r>
            <a:r>
              <a:rPr lang="fr-FR" sz="1600" dirty="0" err="1"/>
              <a:t>épinéphrine</a:t>
            </a:r>
            <a:r>
              <a:rPr lang="fr-FR" sz="1600" dirty="0"/>
              <a:t> devient de plus en plus questionnable. 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095618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fr-FR" sz="4300" dirty="0"/>
              <a:t>L’éditorial de l’étude rédigé par </a:t>
            </a:r>
            <a:r>
              <a:rPr lang="fr-FR" sz="4300" dirty="0" err="1"/>
              <a:t>Callaway</a:t>
            </a:r>
            <a:r>
              <a:rPr lang="fr-FR" sz="4300" dirty="0"/>
              <a:t> et </a:t>
            </a:r>
            <a:r>
              <a:rPr lang="fr-FR" sz="4300" dirty="0" err="1"/>
              <a:t>Donnino</a:t>
            </a:r>
            <a:r>
              <a:rPr lang="fr-FR" sz="4300" dirty="0"/>
              <a:t> (2018) mentionne que l’épi augmentait de façon statistiquement significative la survie à 30j chez les patients avec rythme initial non choquable, mais pas chez les patients avec un rythme </a:t>
            </a:r>
            <a:r>
              <a:rPr lang="fr-FR" sz="4300" dirty="0" err="1"/>
              <a:t>intitial</a:t>
            </a:r>
            <a:r>
              <a:rPr lang="fr-FR" sz="4300" dirty="0"/>
              <a:t> choquable.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4300" dirty="0"/>
              <a:t>  </a:t>
            </a:r>
          </a:p>
          <a:p>
            <a:pPr lvl="1">
              <a:lnSpc>
                <a:spcPct val="120000"/>
              </a:lnSpc>
            </a:pPr>
            <a:r>
              <a:rPr lang="fr-FR" sz="3900" dirty="0"/>
              <a:t>À l’encontre des résultats de </a:t>
            </a:r>
            <a:r>
              <a:rPr lang="fr-FR" sz="3900" dirty="0" err="1"/>
              <a:t>Ewy</a:t>
            </a:r>
            <a:r>
              <a:rPr lang="fr-FR" sz="3900" dirty="0"/>
              <a:t> et al. (2015).  Cette étude comportait d’importantes lacunes/biais qui </a:t>
            </a:r>
            <a:r>
              <a:rPr lang="fr-FR" sz="3900" dirty="0">
                <a:latin typeface="Calibri"/>
              </a:rPr>
              <a:t>↓</a:t>
            </a:r>
            <a:r>
              <a:rPr lang="fr-FR" sz="3900" dirty="0"/>
              <a:t> validité de ses résultats p/r résultats de Perkins et al. (2018).  L’étude de Morales-Cané et al. (2016) qui est de qualité acceptable, propose des résultats qui corroborent ceux de Perkins et al. (2018).  </a:t>
            </a:r>
          </a:p>
          <a:p>
            <a:pPr>
              <a:lnSpc>
                <a:spcPct val="120000"/>
              </a:lnSpc>
            </a:pPr>
            <a:endParaRPr lang="fr-FR" sz="4300" dirty="0"/>
          </a:p>
          <a:p>
            <a:pPr>
              <a:lnSpc>
                <a:spcPct val="120000"/>
              </a:lnSpc>
            </a:pPr>
            <a:r>
              <a:rPr lang="fr-FR" sz="4300" dirty="0"/>
              <a:t>Est-ce qu’ainsi l’adrénaline aurait sa place dans le traitement des AESP/asystolie mais pas des VF/VT ? Pas de réponse définitive.  </a:t>
            </a:r>
          </a:p>
          <a:p>
            <a:pPr marL="0" indent="0">
              <a:lnSpc>
                <a:spcPct val="120000"/>
              </a:lnSpc>
              <a:buNone/>
            </a:pPr>
            <a:endParaRPr lang="fr-FR" sz="4300" dirty="0"/>
          </a:p>
          <a:p>
            <a:pPr>
              <a:lnSpc>
                <a:spcPct val="120000"/>
              </a:lnSpc>
            </a:pPr>
            <a:r>
              <a:rPr lang="fr-FR" sz="4300" dirty="0"/>
              <a:t>L’étude ne peut pas non plus préciser si de plus petites doses d’épi pourraient avoir un impact différent sur l’issue neuro des patients post-ACR. </a:t>
            </a:r>
            <a:endParaRPr lang="en-CA" sz="43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5047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0851"/>
          </a:xfrm>
        </p:spPr>
        <p:txBody>
          <a:bodyPr>
            <a:noAutofit/>
          </a:bodyPr>
          <a:lstStyle/>
          <a:p>
            <a:r>
              <a:rPr lang="fr-FR" sz="2000" dirty="0"/>
              <a:t>L’épi est efficace à </a:t>
            </a:r>
            <a:r>
              <a:rPr lang="fr-FR" sz="2000" dirty="0">
                <a:latin typeface="Calibri"/>
              </a:rPr>
              <a:t>↑</a:t>
            </a:r>
            <a:r>
              <a:rPr lang="fr-FR" sz="2000" dirty="0"/>
              <a:t> de façon statistiquement significative le ROSC, la survie au congé ou 30 jours post-ACR et la survie à 3 mois sans tenir compte de l’état neuro. L’épi n’a pas de bénéfices clairs sur l’état neuro à long terme chez les victimes d’ACR</a:t>
            </a:r>
          </a:p>
          <a:p>
            <a:pPr lvl="1"/>
            <a:r>
              <a:rPr lang="fr-FR" sz="2000" dirty="0"/>
              <a:t>Tendance vers le fait que l’issue neurologique est meilleure chez les patients ne recevant pas d’</a:t>
            </a:r>
            <a:r>
              <a:rPr lang="fr-FR" sz="2000" dirty="0" err="1"/>
              <a:t>épinéphrine</a:t>
            </a:r>
            <a:r>
              <a:rPr lang="fr-FR" sz="2000" dirty="0"/>
              <a:t>… mais résultats non-statistiquement significatifs.  </a:t>
            </a:r>
          </a:p>
          <a:p>
            <a:pPr lvl="1"/>
            <a:endParaRPr lang="fr-FR" sz="2000" dirty="0"/>
          </a:p>
          <a:p>
            <a:r>
              <a:rPr lang="fr-FR" sz="2000" dirty="0"/>
              <a:t>Ne pouvons pas conclure que l’épi empire l’issue neuro des patients en ACR, mais plutôt que les patients qui survivent de plus grâce à l’épi ont + de chances d’avoir un état neuro défavorable.</a:t>
            </a:r>
          </a:p>
          <a:p>
            <a:pPr lvl="1"/>
            <a:r>
              <a:rPr lang="fr-FR" sz="2000" dirty="0"/>
              <a:t>Selon sondage… Pour les patients , le fait de survivre avec un état neuro favorable serait plus important que la survie à tout prix...</a:t>
            </a:r>
          </a:p>
        </p:txBody>
      </p:sp>
    </p:spTree>
    <p:extLst>
      <p:ext uri="{BB962C8B-B14F-4D97-AF65-F5344CB8AC3E}">
        <p14:creationId xmlns:p14="http://schemas.microsoft.com/office/powerpoint/2010/main" val="1114847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9AAD-2E23-F446-81F3-E45C13768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3BF66-70E6-3149-A2A3-712FE867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800" dirty="0"/>
              <a:t>Davantage d’études seront nécessaires pour préciser les lignes directrices futures. </a:t>
            </a:r>
          </a:p>
          <a:p>
            <a:endParaRPr lang="fr-FR" sz="2800" dirty="0"/>
          </a:p>
          <a:p>
            <a:pPr lvl="1"/>
            <a:r>
              <a:rPr lang="fr-FR" dirty="0"/>
              <a:t>Est-ce que plus de puissance d’une étude prouverait que l’épi améliore l’issue neuro?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Est-ce que de plus petites doses d’épi pourraient avoir moins d’effets </a:t>
            </a:r>
            <a:r>
              <a:rPr lang="fr-FR" dirty="0" err="1"/>
              <a:t>neuros</a:t>
            </a:r>
            <a:r>
              <a:rPr lang="fr-FR" dirty="0"/>
              <a:t> défavorables chez les patients ayant survécu grâce à l’épi? 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résultats demeurent contradictoires lors de stratification selon le rythme initial d’ACR, ce qui serait à éclaircir pour les prochaines lignes directrices.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8176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Références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CA" sz="1100" dirty="0"/>
              <a:t>Callaway CW, </a:t>
            </a:r>
            <a:r>
              <a:rPr lang="en-CA" sz="1100" dirty="0" err="1"/>
              <a:t>Donnino</a:t>
            </a:r>
            <a:r>
              <a:rPr lang="en-CA" sz="1100" dirty="0"/>
              <a:t> MW. </a:t>
            </a:r>
            <a:r>
              <a:rPr lang="en-CA" sz="1100" u="sng" dirty="0">
                <a:hlinkClick r:id="rId2"/>
              </a:rPr>
              <a:t>Testing Epinephrine for Out-of-Hospital Cardiac Arrest.</a:t>
            </a:r>
            <a:r>
              <a:rPr lang="en-CA" sz="1100" dirty="0"/>
              <a:t> N </a:t>
            </a:r>
            <a:r>
              <a:rPr lang="en-CA" sz="1100" dirty="0" err="1"/>
              <a:t>Engl</a:t>
            </a:r>
            <a:r>
              <a:rPr lang="en-CA" sz="1100" dirty="0"/>
              <a:t> J Med. 2018 Aug 23;379(8):787-788. </a:t>
            </a:r>
            <a:r>
              <a:rPr lang="en-CA" sz="1100" dirty="0" err="1"/>
              <a:t>doi</a:t>
            </a:r>
            <a:r>
              <a:rPr lang="en-CA" sz="1100" dirty="0"/>
              <a:t>: 10.1056/NEJMe1808255. </a:t>
            </a:r>
            <a:r>
              <a:rPr lang="en-CA" sz="1100" dirty="0" err="1"/>
              <a:t>Epub</a:t>
            </a:r>
            <a:r>
              <a:rPr lang="en-CA" sz="1100" dirty="0"/>
              <a:t> 2018 Jul 18. PubMed PMID: 30021078.</a:t>
            </a:r>
            <a:br>
              <a:rPr lang="en-CA" sz="1100" dirty="0"/>
            </a:br>
            <a:endParaRPr lang="en-CA" sz="1100" dirty="0"/>
          </a:p>
          <a:p>
            <a:pPr lvl="0">
              <a:buFont typeface="+mj-lt"/>
              <a:buAutoNum type="arabicPeriod"/>
            </a:pPr>
            <a:r>
              <a:rPr lang="en-CA" sz="1100" dirty="0" err="1"/>
              <a:t>Ewy</a:t>
            </a:r>
            <a:r>
              <a:rPr lang="en-CA" sz="1100" dirty="0"/>
              <a:t> GA, </a:t>
            </a:r>
            <a:r>
              <a:rPr lang="en-CA" sz="1100" dirty="0" err="1"/>
              <a:t>Bobrow</a:t>
            </a:r>
            <a:r>
              <a:rPr lang="en-CA" sz="1100" dirty="0"/>
              <a:t> BJ, </a:t>
            </a:r>
            <a:r>
              <a:rPr lang="en-CA" sz="1100" dirty="0" err="1"/>
              <a:t>Chikani</a:t>
            </a:r>
            <a:r>
              <a:rPr lang="en-CA" sz="1100" dirty="0"/>
              <a:t> V, Sanders AB, Otto CW, </a:t>
            </a:r>
            <a:r>
              <a:rPr lang="en-CA" sz="1100" dirty="0" err="1"/>
              <a:t>Spaite</a:t>
            </a:r>
            <a:r>
              <a:rPr lang="en-CA" sz="1100" dirty="0"/>
              <a:t> DW, Kern KB. </a:t>
            </a:r>
            <a:r>
              <a:rPr lang="en-CA" sz="1100" u="sng" dirty="0">
                <a:hlinkClick r:id="rId3"/>
              </a:rPr>
              <a:t>The time dependent association of adrenaline administration and survival from out-of-hospital cardiac arrest.</a:t>
            </a:r>
            <a:r>
              <a:rPr lang="en-CA" sz="1100" dirty="0"/>
              <a:t> Resuscitation. 2015 Nov;96:180-5. </a:t>
            </a:r>
            <a:r>
              <a:rPr lang="en-CA" sz="1100" dirty="0" err="1"/>
              <a:t>doi</a:t>
            </a:r>
            <a:r>
              <a:rPr lang="en-CA" sz="1100" dirty="0"/>
              <a:t>: 10.1016/j.resuscitation.2015.08.011. </a:t>
            </a:r>
            <a:r>
              <a:rPr lang="en-CA" sz="1100" dirty="0" err="1"/>
              <a:t>Epub</a:t>
            </a:r>
            <a:r>
              <a:rPr lang="en-CA" sz="1100" dirty="0"/>
              <a:t> 2015 Aug 22. PubMed PMID: 26307453.</a:t>
            </a:r>
            <a:br>
              <a:rPr lang="en-CA" sz="1100" dirty="0"/>
            </a:br>
            <a:endParaRPr lang="en-CA" sz="1100" dirty="0"/>
          </a:p>
          <a:p>
            <a:pPr lvl="0">
              <a:buFont typeface="+mj-lt"/>
              <a:buAutoNum type="arabicPeriod"/>
            </a:pPr>
            <a:r>
              <a:rPr lang="en-CA" sz="1100" dirty="0"/>
              <a:t>Gough CJR, Nolan JP. </a:t>
            </a:r>
            <a:r>
              <a:rPr lang="en-CA" sz="1100" u="sng" dirty="0">
                <a:hlinkClick r:id="rId4"/>
              </a:rPr>
              <a:t>The role of adrenaline in cardiopulmonary resuscitation.</a:t>
            </a:r>
            <a:r>
              <a:rPr lang="en-CA" sz="1100" dirty="0"/>
              <a:t> </a:t>
            </a:r>
            <a:r>
              <a:rPr lang="en-CA" sz="1100" dirty="0" err="1"/>
              <a:t>Crit</a:t>
            </a:r>
            <a:r>
              <a:rPr lang="en-CA" sz="1100" dirty="0"/>
              <a:t> Care. 2018 May 29;22(1):139. </a:t>
            </a:r>
            <a:r>
              <a:rPr lang="en-CA" sz="1100" dirty="0" err="1"/>
              <a:t>doi</a:t>
            </a:r>
            <a:r>
              <a:rPr lang="en-CA" sz="1100" dirty="0"/>
              <a:t>: 10.1186/s13054-018-2058-1. Review. PubMed PMID: 29843791; PubMed Central PMCID: PMC5975505.</a:t>
            </a:r>
            <a:br>
              <a:rPr lang="en-CA" sz="1100" dirty="0"/>
            </a:br>
            <a:endParaRPr lang="en-CA" sz="1100" dirty="0"/>
          </a:p>
          <a:p>
            <a:pPr lvl="0">
              <a:buFont typeface="+mj-lt"/>
              <a:buAutoNum type="arabicPeriod"/>
            </a:pPr>
            <a:r>
              <a:rPr lang="en-CA" sz="1100" dirty="0" err="1"/>
              <a:t>Hagihara</a:t>
            </a:r>
            <a:r>
              <a:rPr lang="en-CA" sz="1100" dirty="0"/>
              <a:t> A, </a:t>
            </a:r>
            <a:r>
              <a:rPr lang="en-CA" sz="1100" dirty="0" err="1"/>
              <a:t>Onozuka</a:t>
            </a:r>
            <a:r>
              <a:rPr lang="en-CA" sz="1100" dirty="0"/>
              <a:t> D, Nagata T, Hasegawa M. </a:t>
            </a:r>
            <a:r>
              <a:rPr lang="en-CA" sz="1100" u="sng" dirty="0">
                <a:hlinkClick r:id="rId5"/>
              </a:rPr>
              <a:t>Effects of advanced life support on patients who suffered cardiac arrest outside of hospital and were defibrillated.</a:t>
            </a:r>
            <a:r>
              <a:rPr lang="en-CA" sz="1100" dirty="0"/>
              <a:t> Am J </a:t>
            </a:r>
            <a:r>
              <a:rPr lang="en-CA" sz="1100" dirty="0" err="1"/>
              <a:t>Emerg</a:t>
            </a:r>
            <a:r>
              <a:rPr lang="en-CA" sz="1100" dirty="0"/>
              <a:t> Med. 2018 Jan;36(1):73-78. </a:t>
            </a:r>
            <a:r>
              <a:rPr lang="en-CA" sz="1100" dirty="0" err="1"/>
              <a:t>doi</a:t>
            </a:r>
            <a:r>
              <a:rPr lang="en-CA" sz="1100" dirty="0"/>
              <a:t>: 10.1016/j.ajem.2017.07.018. </a:t>
            </a:r>
            <a:r>
              <a:rPr lang="en-CA" sz="1100" dirty="0" err="1"/>
              <a:t>Epub</a:t>
            </a:r>
            <a:r>
              <a:rPr lang="en-CA" sz="1100" dirty="0"/>
              <a:t> 2017 Jul 5. PubMed PMID: 28698134.</a:t>
            </a:r>
            <a:br>
              <a:rPr lang="en-CA" sz="1100" dirty="0"/>
            </a:br>
            <a:endParaRPr lang="en-CA" sz="1100" dirty="0"/>
          </a:p>
          <a:p>
            <a:pPr lvl="0">
              <a:buFont typeface="+mj-lt"/>
              <a:buAutoNum type="arabicPeriod"/>
            </a:pPr>
            <a:r>
              <a:rPr lang="fr-FR" sz="1100" dirty="0"/>
              <a:t>Morales-Cané I, </a:t>
            </a:r>
            <a:r>
              <a:rPr lang="fr-FR" sz="1100" dirty="0" err="1"/>
              <a:t>Valverde</a:t>
            </a:r>
            <a:r>
              <a:rPr lang="fr-FR" sz="1100" dirty="0"/>
              <a:t>-León MD, </a:t>
            </a:r>
            <a:r>
              <a:rPr lang="fr-FR" sz="1100" dirty="0" err="1"/>
              <a:t>Rodríguez-Borrego</a:t>
            </a:r>
            <a:r>
              <a:rPr lang="fr-FR" sz="1100" dirty="0"/>
              <a:t> MA. </a:t>
            </a:r>
            <a:r>
              <a:rPr lang="en-CA" sz="1100" u="sng" dirty="0">
                <a:hlinkClick r:id="rId6"/>
              </a:rPr>
              <a:t>Epinephrine in cardiac arrest: systematic review and meta-</a:t>
            </a:r>
            <a:r>
              <a:rPr lang="en-CA" sz="1100" u="sng" dirty="0" err="1">
                <a:hlinkClick r:id="rId6"/>
              </a:rPr>
              <a:t>analysis.</a:t>
            </a:r>
            <a:r>
              <a:rPr lang="en-CA" sz="1100" dirty="0" err="1"/>
              <a:t>Rev</a:t>
            </a:r>
            <a:r>
              <a:rPr lang="en-CA" sz="1100" dirty="0"/>
              <a:t> </a:t>
            </a:r>
            <a:r>
              <a:rPr lang="en-CA" sz="1100" dirty="0" err="1"/>
              <a:t>Lat</a:t>
            </a:r>
            <a:r>
              <a:rPr lang="en-CA" sz="1100" dirty="0"/>
              <a:t> Am </a:t>
            </a:r>
            <a:r>
              <a:rPr lang="en-CA" sz="1100" dirty="0" err="1"/>
              <a:t>Enfermagem</a:t>
            </a:r>
            <a:r>
              <a:rPr lang="en-CA" sz="1100" dirty="0"/>
              <a:t>. 2016 Dec 8;24:e2821. </a:t>
            </a:r>
            <a:r>
              <a:rPr lang="en-CA" sz="1100" dirty="0" err="1"/>
              <a:t>doi</a:t>
            </a:r>
            <a:r>
              <a:rPr lang="en-CA" sz="1100" dirty="0"/>
              <a:t>: 10.1590/1518-8345.1317.2821. Review. English, Portuguese, Spanish. PubMed PMID: 27982306; PubMed Central PMCID: PMC5171778.</a:t>
            </a:r>
            <a:br>
              <a:rPr lang="en-CA" sz="1100" dirty="0"/>
            </a:br>
            <a:endParaRPr lang="en-CA" sz="1100" dirty="0"/>
          </a:p>
          <a:p>
            <a:pPr lvl="0">
              <a:buFont typeface="+mj-lt"/>
              <a:buAutoNum type="arabicPeriod"/>
            </a:pPr>
            <a:r>
              <a:rPr lang="en-CA" sz="1100" dirty="0"/>
              <a:t>Perkins GD, Ji C, Deakin CD, Quinn T, Nolan JP, </a:t>
            </a:r>
            <a:r>
              <a:rPr lang="en-CA" sz="1100" dirty="0" err="1"/>
              <a:t>Scomparin</a:t>
            </a:r>
            <a:r>
              <a:rPr lang="en-CA" sz="1100" dirty="0"/>
              <a:t> C, Regan S, Long J, </a:t>
            </a:r>
            <a:r>
              <a:rPr lang="en-CA" sz="1100" dirty="0" err="1"/>
              <a:t>Slowther</a:t>
            </a:r>
            <a:r>
              <a:rPr lang="en-CA" sz="1100" dirty="0"/>
              <a:t> A, </a:t>
            </a:r>
            <a:r>
              <a:rPr lang="en-CA" sz="1100" dirty="0" err="1"/>
              <a:t>Pocock</a:t>
            </a:r>
            <a:r>
              <a:rPr lang="en-CA" sz="1100" dirty="0"/>
              <a:t> H, Black JJM, Moore F, Fothergill RT, Rees N, O'Shea L, Docherty M, </a:t>
            </a:r>
            <a:r>
              <a:rPr lang="en-CA" sz="1100" dirty="0" err="1"/>
              <a:t>Gunson</a:t>
            </a:r>
            <a:r>
              <a:rPr lang="en-CA" sz="1100" dirty="0"/>
              <a:t> I, Han K, Charlton K, Finn J, </a:t>
            </a:r>
            <a:r>
              <a:rPr lang="en-CA" sz="1100" dirty="0" err="1"/>
              <a:t>Petrou</a:t>
            </a:r>
            <a:r>
              <a:rPr lang="en-CA" sz="1100" dirty="0"/>
              <a:t> S, </a:t>
            </a:r>
            <a:r>
              <a:rPr lang="en-CA" sz="1100" dirty="0" err="1"/>
              <a:t>Stallard</a:t>
            </a:r>
            <a:r>
              <a:rPr lang="en-CA" sz="1100" dirty="0"/>
              <a:t> N, Gates S, </a:t>
            </a:r>
            <a:r>
              <a:rPr lang="en-CA" sz="1100" dirty="0" err="1"/>
              <a:t>Lall</a:t>
            </a:r>
            <a:r>
              <a:rPr lang="en-CA" sz="1100" dirty="0"/>
              <a:t> R; PARAMEDIC2 Collaborators.. </a:t>
            </a:r>
            <a:r>
              <a:rPr lang="en-CA" sz="1100" u="sng" dirty="0">
                <a:hlinkClick r:id="rId7"/>
              </a:rPr>
              <a:t>A Randomized Trial of Epinephrine in Out-of-Hospital Cardiac Arrest.</a:t>
            </a:r>
            <a:r>
              <a:rPr lang="en-CA" sz="1100" dirty="0"/>
              <a:t> N </a:t>
            </a:r>
            <a:r>
              <a:rPr lang="en-CA" sz="1100" dirty="0" err="1"/>
              <a:t>Engl</a:t>
            </a:r>
            <a:r>
              <a:rPr lang="en-CA" sz="1100" dirty="0"/>
              <a:t> J Med. 2018 Aug 23;379(8):711-721. </a:t>
            </a:r>
            <a:r>
              <a:rPr lang="en-CA" sz="1100" dirty="0" err="1"/>
              <a:t>doi</a:t>
            </a:r>
            <a:r>
              <a:rPr lang="en-CA" sz="1100" dirty="0"/>
              <a:t>: 10.1056/NEJMoa1806842. </a:t>
            </a:r>
            <a:r>
              <a:rPr lang="en-CA" sz="1100" dirty="0" err="1"/>
              <a:t>Epub</a:t>
            </a:r>
            <a:r>
              <a:rPr lang="en-CA" sz="1100" dirty="0"/>
              <a:t> 2018 Jul 18. PubMed PMID: 30021076.</a:t>
            </a:r>
            <a:br>
              <a:rPr lang="en-CA" sz="1100" dirty="0"/>
            </a:br>
            <a:endParaRPr lang="en-CA" sz="1100" dirty="0"/>
          </a:p>
          <a:p>
            <a:pPr>
              <a:buFont typeface="+mj-lt"/>
              <a:buAutoNum type="arabicPeriod"/>
            </a:pPr>
            <a:r>
              <a:rPr lang="en-CA" sz="1100" dirty="0"/>
              <a:t>Shao H, Li CS. </a:t>
            </a:r>
            <a:r>
              <a:rPr lang="en-CA" sz="1100" u="sng" dirty="0">
                <a:hlinkClick r:id="rId8"/>
              </a:rPr>
              <a:t>Epinephrine in Out-of-hospital Cardiac Arrest: Helpful or Harmful?</a:t>
            </a:r>
            <a:r>
              <a:rPr lang="en-CA" sz="1100" dirty="0"/>
              <a:t> Chin Med J (</a:t>
            </a:r>
            <a:r>
              <a:rPr lang="en-CA" sz="1100" dirty="0" err="1"/>
              <a:t>Engl</a:t>
            </a:r>
            <a:r>
              <a:rPr lang="en-CA" sz="1100" dirty="0"/>
              <a:t>). 2017 Sep 5;130(17):2112-2116. </a:t>
            </a:r>
            <a:r>
              <a:rPr lang="en-CA" sz="1100" dirty="0" err="1"/>
              <a:t>doi</a:t>
            </a:r>
            <a:r>
              <a:rPr lang="en-CA" sz="1100" dirty="0"/>
              <a:t>: 10.4103/0366-6999.213429. Review. PubMed PMID: 28836556; PubMed Central PMCID: PMC5586182.</a:t>
            </a:r>
          </a:p>
        </p:txBody>
      </p:sp>
    </p:spTree>
    <p:extLst>
      <p:ext uri="{BB962C8B-B14F-4D97-AF65-F5344CB8AC3E}">
        <p14:creationId xmlns:p14="http://schemas.microsoft.com/office/powerpoint/2010/main" val="1973487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Remerciements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1800" dirty="0"/>
          </a:p>
          <a:p>
            <a:pPr marL="0" indent="0" algn="ctr">
              <a:buNone/>
            </a:pPr>
            <a:endParaRPr lang="en-CA" sz="1800" dirty="0"/>
          </a:p>
          <a:p>
            <a:pPr marL="0" indent="0" algn="ctr">
              <a:buNone/>
            </a:pPr>
            <a:endParaRPr lang="en-CA" sz="1800" dirty="0"/>
          </a:p>
          <a:p>
            <a:pPr marL="0" indent="0" algn="ctr">
              <a:buNone/>
            </a:pPr>
            <a:r>
              <a:rPr lang="en-CA" sz="1800" dirty="0" err="1"/>
              <a:t>Je</a:t>
            </a:r>
            <a:r>
              <a:rPr lang="en-CA" sz="1800" dirty="0"/>
              <a:t> </a:t>
            </a:r>
            <a:r>
              <a:rPr lang="en-CA" sz="1800" dirty="0" err="1"/>
              <a:t>tiens</a:t>
            </a:r>
            <a:r>
              <a:rPr lang="en-CA" sz="1800" dirty="0"/>
              <a:t> à </a:t>
            </a:r>
            <a:r>
              <a:rPr lang="en-CA" sz="1800" dirty="0" err="1"/>
              <a:t>souligner</a:t>
            </a:r>
            <a:r>
              <a:rPr lang="en-CA" sz="1800" dirty="0"/>
              <a:t> la </a:t>
            </a:r>
            <a:r>
              <a:rPr lang="en-CA" sz="1800" dirty="0" err="1"/>
              <a:t>généreuse</a:t>
            </a:r>
            <a:r>
              <a:rPr lang="en-CA" sz="1800" dirty="0"/>
              <a:t> </a:t>
            </a:r>
            <a:r>
              <a:rPr lang="en-CA" sz="1800" dirty="0" err="1"/>
              <a:t>disponibilité</a:t>
            </a:r>
            <a:r>
              <a:rPr lang="en-CA" sz="1800" dirty="0"/>
              <a:t> </a:t>
            </a:r>
            <a:r>
              <a:rPr lang="en-CA" sz="1800" dirty="0" err="1"/>
              <a:t>qu’a</a:t>
            </a:r>
            <a:r>
              <a:rPr lang="en-CA" sz="1800" dirty="0"/>
              <a:t> </a:t>
            </a:r>
            <a:r>
              <a:rPr lang="en-CA" sz="1800" dirty="0" err="1"/>
              <a:t>eu</a:t>
            </a:r>
            <a:r>
              <a:rPr lang="en-CA" sz="1800" dirty="0"/>
              <a:t> Dre </a:t>
            </a:r>
            <a:r>
              <a:rPr lang="en-CA" sz="1800" dirty="0" err="1"/>
              <a:t>Milaine</a:t>
            </a:r>
            <a:r>
              <a:rPr lang="en-CA" sz="1800" dirty="0"/>
              <a:t> Leblanc </a:t>
            </a:r>
            <a:r>
              <a:rPr lang="en-CA" sz="1800" dirty="0" err="1"/>
              <a:t>lors</a:t>
            </a:r>
            <a:r>
              <a:rPr lang="en-CA" sz="1800" dirty="0"/>
              <a:t> de </a:t>
            </a:r>
            <a:r>
              <a:rPr lang="en-CA" sz="1800" dirty="0" err="1"/>
              <a:t>l’élaboration</a:t>
            </a:r>
            <a:r>
              <a:rPr lang="en-CA" sz="1800" dirty="0"/>
              <a:t> de </a:t>
            </a:r>
            <a:r>
              <a:rPr lang="en-CA" sz="1800" dirty="0" err="1"/>
              <a:t>ce</a:t>
            </a:r>
            <a:r>
              <a:rPr lang="en-CA" sz="1800" dirty="0"/>
              <a:t> </a:t>
            </a:r>
            <a:r>
              <a:rPr lang="en-CA" sz="1800" dirty="0" err="1"/>
              <a:t>projet</a:t>
            </a:r>
            <a:r>
              <a:rPr lang="en-CA" sz="1800" dirty="0"/>
              <a:t>.  </a:t>
            </a:r>
            <a:r>
              <a:rPr lang="en-CA" sz="1800" dirty="0" err="1"/>
              <a:t>Merci</a:t>
            </a:r>
            <a:r>
              <a:rPr lang="en-CA" sz="1800" dirty="0"/>
              <a:t> pour </a:t>
            </a:r>
            <a:r>
              <a:rPr lang="en-CA" sz="1800" dirty="0" err="1"/>
              <a:t>votre</a:t>
            </a:r>
            <a:r>
              <a:rPr lang="en-CA" sz="1800" dirty="0"/>
              <a:t> </a:t>
            </a:r>
            <a:r>
              <a:rPr lang="en-CA" sz="1800" dirty="0" err="1"/>
              <a:t>enseignement</a:t>
            </a:r>
            <a:r>
              <a:rPr lang="en-CA" sz="1800" dirty="0"/>
              <a:t>, </a:t>
            </a:r>
            <a:r>
              <a:rPr lang="en-CA" sz="1800" dirty="0" err="1"/>
              <a:t>vos</a:t>
            </a:r>
            <a:r>
              <a:rPr lang="en-CA" sz="1800" dirty="0"/>
              <a:t> </a:t>
            </a:r>
            <a:r>
              <a:rPr lang="en-CA" sz="1800" dirty="0" err="1"/>
              <a:t>conseils</a:t>
            </a:r>
            <a:r>
              <a:rPr lang="en-CA" sz="1800" dirty="0"/>
              <a:t> et </a:t>
            </a:r>
            <a:r>
              <a:rPr lang="en-CA" sz="1800" dirty="0" err="1"/>
              <a:t>votre</a:t>
            </a:r>
            <a:r>
              <a:rPr lang="en-CA" sz="1800" dirty="0"/>
              <a:t> support.</a:t>
            </a:r>
          </a:p>
        </p:txBody>
      </p:sp>
    </p:spTree>
    <p:extLst>
      <p:ext uri="{BB962C8B-B14F-4D97-AF65-F5344CB8AC3E}">
        <p14:creationId xmlns:p14="http://schemas.microsoft.com/office/powerpoint/2010/main" val="367959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Amorce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Peu de données démontrent que l’adrénaline améliore l’issue à long terme des victimes d’un ACR (</a:t>
            </a:r>
            <a:r>
              <a:rPr lang="fr-FR" dirty="0" err="1"/>
              <a:t>Gough</a:t>
            </a:r>
            <a:r>
              <a:rPr lang="fr-FR" dirty="0"/>
              <a:t> et Nolan, 2018).  </a:t>
            </a:r>
          </a:p>
          <a:p>
            <a:endParaRPr lang="fr-FR" dirty="0"/>
          </a:p>
          <a:p>
            <a:r>
              <a:rPr lang="fr-FR" dirty="0"/>
              <a:t>Les données initiales concernant l’efficacité de l’adrénaline en ACR étaient initialement basées sur des études animales datant de 1906 (</a:t>
            </a:r>
            <a:r>
              <a:rPr lang="fr-FR" dirty="0" err="1"/>
              <a:t>Ewy</a:t>
            </a:r>
            <a:r>
              <a:rPr lang="fr-FR" dirty="0"/>
              <a:t> et al., 2015)</a:t>
            </a:r>
          </a:p>
          <a:p>
            <a:endParaRPr lang="fr-FR" dirty="0"/>
          </a:p>
          <a:p>
            <a:r>
              <a:rPr lang="fr-FR" dirty="0"/>
              <a:t>La dose de 1mg donnée actuellement est dérivée d’études animales datant des années 1960 (</a:t>
            </a:r>
            <a:r>
              <a:rPr lang="fr-FR" dirty="0" err="1"/>
              <a:t>Shao</a:t>
            </a:r>
            <a:r>
              <a:rPr lang="fr-FR" dirty="0"/>
              <a:t> et Li, 2017).  </a:t>
            </a:r>
          </a:p>
          <a:p>
            <a:endParaRPr lang="fr-FR" dirty="0"/>
          </a:p>
          <a:p>
            <a:r>
              <a:rPr lang="fr-FR" dirty="0"/>
              <a:t>Depuis, peu de données ont permises de confirmer les bénéfices sur les humains de l’utilisation de ce médicament en ACR. </a:t>
            </a:r>
            <a:br>
              <a:rPr lang="fr-FR" dirty="0"/>
            </a:br>
            <a:endParaRPr lang="fr-FR" dirty="0"/>
          </a:p>
          <a:p>
            <a:pPr lvl="1"/>
            <a:r>
              <a:rPr lang="fr" dirty="0"/>
              <a:t>Plusieurs études démontrent une tendance vers le fait que l’issue neurologique est meilleure chez les patients ne recevant pas d’</a:t>
            </a:r>
            <a:r>
              <a:rPr lang="fr" dirty="0" err="1"/>
              <a:t>épinéphrine</a:t>
            </a:r>
            <a:r>
              <a:rPr lang="fr" dirty="0"/>
              <a:t>, mais souvent avec des résultats non-statistiquement significatifs.</a:t>
            </a:r>
            <a:r>
              <a:rPr lang="en-CA" dirty="0"/>
              <a:t>..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97283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En réanimation cardio-pulmonaire, nous avons peu de traitements prouvés efficaces mis à part </a:t>
            </a:r>
          </a:p>
          <a:p>
            <a:endParaRPr lang="fr-FR" sz="2800" dirty="0"/>
          </a:p>
          <a:p>
            <a:pPr lvl="1"/>
            <a:r>
              <a:rPr lang="fr-FR" dirty="0"/>
              <a:t>Reconnaissance rapide</a:t>
            </a:r>
          </a:p>
          <a:p>
            <a:pPr lvl="1"/>
            <a:r>
              <a:rPr lang="fr-FR" dirty="0"/>
              <a:t>Initiation rapide de la RCR</a:t>
            </a:r>
          </a:p>
          <a:p>
            <a:pPr lvl="1"/>
            <a:r>
              <a:rPr lang="fr-FR" dirty="0"/>
              <a:t>Défibrillation précoce  </a:t>
            </a:r>
          </a:p>
        </p:txBody>
      </p:sp>
      <p:sp>
        <p:nvSpPr>
          <p:cNvPr id="4" name="TextBox 3"/>
          <p:cNvSpPr txBox="1"/>
          <p:nvPr/>
        </p:nvSpPr>
        <p:spPr>
          <a:xfrm rot="19499581">
            <a:off x="5974994" y="3601570"/>
            <a:ext cx="2265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Pas </a:t>
            </a:r>
            <a:r>
              <a:rPr lang="en-CA" sz="2800" dirty="0" err="1"/>
              <a:t>d’épi</a:t>
            </a:r>
            <a:r>
              <a:rPr lang="en-CA" sz="2800" dirty="0"/>
              <a:t> ??</a:t>
            </a:r>
          </a:p>
        </p:txBody>
      </p:sp>
    </p:spTree>
    <p:extLst>
      <p:ext uri="{BB962C8B-B14F-4D97-AF65-F5344CB8AC3E}">
        <p14:creationId xmlns:p14="http://schemas.microsoft.com/office/powerpoint/2010/main" val="76360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202A-C7FF-C749-A36A-CFA494F76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E977C-BC99-3949-B9D3-D00171C9B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L’</a:t>
            </a:r>
            <a:r>
              <a:rPr lang="fr-FR" sz="2000" dirty="0" err="1"/>
              <a:t>épinéphrine</a:t>
            </a:r>
            <a:r>
              <a:rPr lang="fr-FR" sz="2000" dirty="0"/>
              <a:t>, physiologiquement parlant… </a:t>
            </a:r>
          </a:p>
          <a:p>
            <a:endParaRPr lang="fr-FR" sz="2000" dirty="0"/>
          </a:p>
          <a:p>
            <a:pPr lvl="1"/>
            <a:r>
              <a:rPr lang="fr-FR" sz="2000" dirty="0"/>
              <a:t>Effet ⍺-adrénergique ↑ TAD aortique,↑ pression de perfusion coronarienne, ↑ théoriquement les chances de ROSC. </a:t>
            </a:r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Effet β-adrénergique, soit pro-</a:t>
            </a:r>
            <a:r>
              <a:rPr lang="fr-FR" sz="2000" dirty="0" err="1"/>
              <a:t>arythmogène</a:t>
            </a:r>
            <a:r>
              <a:rPr lang="fr-FR" sz="2000" dirty="0"/>
              <a:t> ↑ théoriquement consommation en O</a:t>
            </a:r>
            <a:r>
              <a:rPr lang="fr-FR" sz="2000" baseline="30000" dirty="0"/>
              <a:t>2</a:t>
            </a:r>
            <a:r>
              <a:rPr lang="fr-FR" sz="2000" dirty="0"/>
              <a:t> du myocarde donc pourrait ↑ récidive d’ACR .  </a:t>
            </a:r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Effet vasoconstricteur (⍺-adrénergique), agit aussi a/n </a:t>
            </a:r>
            <a:r>
              <a:rPr lang="fr-FR" sz="2000" dirty="0" err="1"/>
              <a:t>microvasculaire</a:t>
            </a:r>
            <a:r>
              <a:rPr lang="fr-FR" sz="2000" dirty="0"/>
              <a:t> du cortex cérébral, donc pourrait↑ le degré d’ischémie subi par le cerveau en ACR.</a:t>
            </a:r>
            <a:endParaRPr lang="en-CA" sz="20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947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Objectif : déterminer si l’</a:t>
            </a:r>
            <a:r>
              <a:rPr lang="fr-FR" dirty="0" err="1"/>
              <a:t>épinéphrine</a:t>
            </a:r>
            <a:r>
              <a:rPr lang="fr-FR" dirty="0"/>
              <a:t> en ACR chez des adultes représente un traitement bénéfique ou nuisible aux patients en ce qui a trait à leur état neurologique post-ACR.  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Population : Adultes en ACR </a:t>
            </a:r>
            <a:r>
              <a:rPr lang="fr-FR" dirty="0" err="1"/>
              <a:t>extrahospitalié</a:t>
            </a:r>
            <a:endParaRPr lang="en-CA" dirty="0"/>
          </a:p>
          <a:p>
            <a:pPr lvl="1"/>
            <a:r>
              <a:rPr lang="fr-FR" dirty="0"/>
              <a:t>Intervention : Ø d’épi</a:t>
            </a:r>
          </a:p>
          <a:p>
            <a:pPr lvl="1"/>
            <a:r>
              <a:rPr lang="fr-FR" dirty="0"/>
              <a:t>Comparaison : Épi tel que recommandée par l’AHA</a:t>
            </a:r>
            <a:endParaRPr lang="en-CA" dirty="0"/>
          </a:p>
          <a:p>
            <a:pPr lvl="1"/>
            <a:r>
              <a:rPr lang="fr-FR" dirty="0"/>
              <a:t>Issue : L’état neurologique des patients post-ACR au congé de l’hôpital et à long terme, la survie des patients post-ACR au congé de l’hôpital et le ROSC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112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Méthode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44506" y="1124744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Interrogation de la base de données </a:t>
            </a:r>
            <a:r>
              <a:rPr lang="fr-FR" dirty="0" err="1"/>
              <a:t>PubMed</a:t>
            </a:r>
            <a:r>
              <a:rPr lang="fr-FR" dirty="0"/>
              <a:t> via le réseau d’abonnements de l’Université de </a:t>
            </a:r>
            <a:r>
              <a:rPr lang="fr-CA" dirty="0"/>
              <a:t>Montréal en date du 18 septembre 2018</a:t>
            </a:r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 t="28127" r="47902" b="26766"/>
          <a:stretch/>
        </p:blipFill>
        <p:spPr bwMode="auto">
          <a:xfrm>
            <a:off x="107504" y="1844824"/>
            <a:ext cx="8712968" cy="48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662E357-540D-7D4A-B9F1-1F10654AA606}"/>
                  </a:ext>
                </a:extLst>
              </p14:cNvPr>
              <p14:cNvContentPartPr/>
              <p14:nvPr/>
            </p14:nvContentPartPr>
            <p14:xfrm>
              <a:off x="2251198" y="4649287"/>
              <a:ext cx="1423800" cy="19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662E357-540D-7D4A-B9F1-1F10654AA6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7558" y="4541287"/>
                <a:ext cx="153144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5A5075C-6C4A-9A42-A092-BB0C2767AE99}"/>
                  </a:ext>
                </a:extLst>
              </p14:cNvPr>
              <p14:cNvContentPartPr/>
              <p14:nvPr/>
            </p14:nvContentPartPr>
            <p14:xfrm>
              <a:off x="4255678" y="6457207"/>
              <a:ext cx="1453680" cy="349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5A5075C-6C4A-9A42-A092-BB0C2767AE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01678" y="6349567"/>
                <a:ext cx="156132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2184308-D555-224A-B80A-689E232095E5}"/>
                  </a:ext>
                </a:extLst>
              </p14:cNvPr>
              <p14:cNvContentPartPr/>
              <p14:nvPr/>
            </p14:nvContentPartPr>
            <p14:xfrm>
              <a:off x="7638238" y="6364687"/>
              <a:ext cx="1006200" cy="68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2184308-D555-224A-B80A-689E232095E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84238" y="6256687"/>
                <a:ext cx="111384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12A0350-2CB4-594C-AD8D-C7A5BC58DE5C}"/>
                  </a:ext>
                </a:extLst>
              </p14:cNvPr>
              <p14:cNvContentPartPr/>
              <p14:nvPr/>
            </p14:nvContentPartPr>
            <p14:xfrm>
              <a:off x="7101838" y="4545247"/>
              <a:ext cx="1436400" cy="147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12A0350-2CB4-594C-AD8D-C7A5BC58DE5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48198" y="4437247"/>
                <a:ext cx="1544040" cy="23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160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en-CA" dirty="0" err="1"/>
              <a:t>Résultats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99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128870"/>
              </p:ext>
            </p:extLst>
          </p:nvPr>
        </p:nvGraphicFramePr>
        <p:xfrm>
          <a:off x="179512" y="116633"/>
          <a:ext cx="8784975" cy="66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256">
                <a:tc>
                  <a:txBody>
                    <a:bodyPr/>
                    <a:lstStyle/>
                    <a:p>
                      <a:r>
                        <a:rPr lang="en-CA" sz="1400" dirty="0"/>
                        <a:t>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role of adrenaline in cardiopulmonary resuscitation.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Epinephrine in cardiac arrest: systematic review and meta-analysis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075">
                <a:tc>
                  <a:txBody>
                    <a:bodyPr/>
                    <a:lstStyle/>
                    <a:p>
                      <a:r>
                        <a:rPr lang="en-CA" sz="1400" dirty="0"/>
                        <a:t>Auteurs</a:t>
                      </a:r>
                      <a:r>
                        <a:rPr lang="en-CA" sz="1400" baseline="0" dirty="0"/>
                        <a:t> / date de publication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Christopher J. R.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Gough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Jerry P. Nolan, 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publié le 29/05/2018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Ignacio Morales-Cané et al., </a:t>
                      </a: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publié le 8/12/2016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1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err="1"/>
                        <a:t>Principaux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résultats</a:t>
                      </a:r>
                      <a:endParaRPr lang="en-CA" sz="1400" dirty="0"/>
                    </a:p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 d’épi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ACR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↑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chances de ROSC post-ACR (OR = 2,84, IC95% 2,28-3,54, p&lt;0,00001). </a:t>
                      </a:r>
                    </a:p>
                    <a:p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Bénéfices à long terme de l’épi en ACR incertains et les patients ne recevant pas d’épi en ACR semblent avoir une meilleure issue neurologique (OR = 0,51, IC95% 00,31-0,84, p = 0,008),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mais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hétérogénéité importante (I</a:t>
                      </a:r>
                      <a:r>
                        <a:rPr lang="fr-FR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=96%). 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L’épi ↑ de façon significative la survie au congé/30j post-ACR (OR 1,23 IC95% 1,05-1,44 i</a:t>
                      </a:r>
                      <a:r>
                        <a:rPr lang="fr-FR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=83%).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L’épi ↑ survie et le ROSC en cas de AESP/Asystolie (OR 1,52,  IC95% 1,29-1,78, p=0,02), mais pas dans les cas de VF/VT (p=0,39).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confondus = l’épi augmente le ROSC (OR 2,02 IC95% 1,49-2,75 I</a:t>
                      </a:r>
                      <a:r>
                        <a:rPr lang="fr-FR" sz="14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2=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95%).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la survie au congé/30j post-ACR avec issue neurologique favorable, = 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 de différence significative avec ou sans épi (OR 0,64 IC95% 0,42-1,02).  </a:t>
                      </a:r>
                    </a:p>
                    <a:p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Tendance (non statistiquement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significatire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vers une aggravation de l’état neuro au congé avec épi, surtout lorsque doses sont &gt; dose recommandée de 1 mg.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29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497892"/>
              </p:ext>
            </p:extLst>
          </p:nvPr>
        </p:nvGraphicFramePr>
        <p:xfrm>
          <a:off x="107504" y="116633"/>
          <a:ext cx="8928990" cy="669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8692">
                <a:tc>
                  <a:txBody>
                    <a:bodyPr/>
                    <a:lstStyle/>
                    <a:p>
                      <a:r>
                        <a:rPr lang="en-CA" sz="1600" dirty="0"/>
                        <a:t>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time dependent association of adrenaline administration and survival from out-of-hospital cardiac arrest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randomized trial of epinephrine in out-of-hospital cardiac arrest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/>
                        <a:t>Auteurs</a:t>
                      </a:r>
                      <a:r>
                        <a:rPr lang="en-CA" sz="1400" baseline="0" dirty="0"/>
                        <a:t> / date de publication</a:t>
                      </a:r>
                      <a:endParaRPr lang="en-CA" sz="1400" dirty="0"/>
                    </a:p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Gordon A.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Ewy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al., publié le 22/8/2015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 D. Perkins et al., publié le 23/8/2018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3460">
                <a:tc>
                  <a:txBody>
                    <a:bodyPr/>
                    <a:lstStyle/>
                    <a:p>
                      <a:r>
                        <a:rPr lang="en-CA" sz="1400" dirty="0" err="1"/>
                        <a:t>Principaux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résultats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de délais avant l’admin d’épi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= 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↓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survie (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0,95 (IC95% 0,92-0,97).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Chances de survie 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chaque minute de délais d’admin d’épi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rythme initial choquable (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0,94 (IC95% 0,91-0,97)).  </a:t>
                      </a:r>
                    </a:p>
                    <a:p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Délai d’admin d’épi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pas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d’impact sur la survie si rythme initial non choquable (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0,95, IC95% 0,91-1,00).  </a:t>
                      </a:r>
                    </a:p>
                    <a:p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 des patients avec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rythme initial choquable ont survécu avec issue neuro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favorable, vs 1,9% des patients avec rythme initial non choquable.</a:t>
                      </a:r>
                    </a:p>
                    <a:p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Temps de délai d’administration d’adrénaline n’a pas eu d’impact sur l’issue neuro (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0,96 (IC95% 0,90-1,02)).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L’utilisation d’épi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↑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survie à 30j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1,47 (IC95% 1,09-1,97, p=0,02) et survie à 3 mois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1,47 (IC95% 1,08-2,00). 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NNT pour éviter un décès à 30j = 112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(IC95% 63-500)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 de différence statistiquement significative pour survie au congé avec issue neuro favorable</a:t>
                      </a:r>
                      <a:b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(2,2% avec épi vs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1,9% sans,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aOR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=1,19 (IC95% 0,85-1,68)).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congé, le nombre d’issues neuro défavorables  sont survenues plus souvent dans le groupe recevant épi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 groupe placebo (31% vs 17,8%)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survie à 3 mois et l’issue neuro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3 mois similaire dans les 2 groupes.</a:t>
                      </a:r>
                    </a:p>
                    <a:p>
                      <a:endParaRPr lang="en-CA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ROSC avant l’arrivée à l’hôpital était de 36.3% dans le groupe avec épi vs 11,7% groupe contrôle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37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39610</TotalTime>
  <Words>1395</Words>
  <Application>Microsoft Macintosh PowerPoint</Application>
  <PresentationFormat>On-screen Show (4:3)</PresentationFormat>
  <Paragraphs>184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 </vt:lpstr>
      <vt:lpstr>Amorce</vt:lpstr>
      <vt:lpstr>Introduction</vt:lpstr>
      <vt:lpstr>Introduction</vt:lpstr>
      <vt:lpstr>Introduction</vt:lpstr>
      <vt:lpstr>Méthode</vt:lpstr>
      <vt:lpstr>Résultats</vt:lpstr>
      <vt:lpstr>PowerPoint Presentation</vt:lpstr>
      <vt:lpstr>PowerPoint Presentation</vt:lpstr>
      <vt:lpstr>Discussion</vt:lpstr>
      <vt:lpstr>Discussion</vt:lpstr>
      <vt:lpstr>Discussion</vt:lpstr>
      <vt:lpstr>Discussion</vt:lpstr>
      <vt:lpstr>Discussion</vt:lpstr>
      <vt:lpstr>Conclusion</vt:lpstr>
      <vt:lpstr>Conclusion</vt:lpstr>
      <vt:lpstr>Références</vt:lpstr>
      <vt:lpstr>Remerciements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 et Max</dc:creator>
  <cp:lastModifiedBy>Vézina Mathieu</cp:lastModifiedBy>
  <cp:revision>82</cp:revision>
  <dcterms:created xsi:type="dcterms:W3CDTF">2019-02-13T22:48:10Z</dcterms:created>
  <dcterms:modified xsi:type="dcterms:W3CDTF">2019-05-17T20:51:57Z</dcterms:modified>
</cp:coreProperties>
</file>