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81" r:id="rId9"/>
    <p:sldId id="279" r:id="rId10"/>
    <p:sldId id="263" r:id="rId11"/>
    <p:sldId id="284" r:id="rId12"/>
    <p:sldId id="264" r:id="rId13"/>
    <p:sldId id="265" r:id="rId14"/>
    <p:sldId id="283" r:id="rId15"/>
    <p:sldId id="266" r:id="rId16"/>
    <p:sldId id="267" r:id="rId17"/>
    <p:sldId id="285" r:id="rId18"/>
    <p:sldId id="268" r:id="rId19"/>
    <p:sldId id="269" r:id="rId20"/>
    <p:sldId id="274" r:id="rId21"/>
    <p:sldId id="275" r:id="rId22"/>
    <p:sldId id="271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E43E8-BD88-FD4C-81C6-F47D2D7F103F}" type="datetimeFigureOut">
              <a:rPr lang="en-US" smtClean="0"/>
              <a:t>17-05-28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5EEB0-1C2A-4B40-85D1-144C4AECF8F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677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7570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Conflit d’intérêts: Pas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mentionné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des 2 groupes confondues (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et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-) est valide, mais les résultats de chaque groupe individuellement doivent vraiment être prise avec précautions (des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streps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peuvent avoir été classé dans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nég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Fébrile chez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placébo donc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phayngite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moins sévère. Plus de « not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liquids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dans le groupe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placébo. Donc, pharyngites dans le groupe placébo chez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et - sont plus légères et pourraient ne pas démontrer de bénéfice.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auteurs disent qu’il limitation possible est que la majorité des enfants avaient une douleur modérée au départ, et que la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dexa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bénéficerait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possiblement plus les enfants avec une pharyngites sévère.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6039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041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ATB:</a:t>
            </a:r>
            <a:r>
              <a:rPr lang="fr-CA" baseline="0" dirty="0" smtClean="0"/>
              <a:t>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 les patients ont été traités empiriquement avec des ATB pendant 10 jours</a:t>
            </a:r>
            <a:r>
              <a:rPr lang="en-CA" dirty="0" smtClean="0">
                <a:effectLst/>
              </a:rPr>
              <a:t>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4779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Conflits d’intérêts: Pas mentionné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3429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Selon Cochrane 2012:</a:t>
            </a:r>
          </a:p>
          <a:p>
            <a:r>
              <a:rPr lang="fr-CA" dirty="0" smtClean="0"/>
              <a:t>In</a:t>
            </a:r>
            <a:r>
              <a:rPr lang="fr-CA" baseline="0" dirty="0" smtClean="0"/>
              <a:t> adjuvant aux ATB et aux analgésiques, les corticostéroïdes augmentent les chances de résolution complètes à 24 heures de 3X (RR = 3.2) et de 1.7X à 48hrs.</a:t>
            </a:r>
          </a:p>
          <a:p>
            <a:r>
              <a:rPr lang="fr-CA" baseline="0" dirty="0" smtClean="0"/>
              <a:t>NNT moins de 4 pour prévenir la douleur chez une personne à 24 heures.</a:t>
            </a:r>
          </a:p>
          <a:p>
            <a:r>
              <a:rPr lang="fr-CA" baseline="0" dirty="0" smtClean="0"/>
              <a:t>Les corticostéroïdes diminuent le délai avant le début du soulagement de la douleur et la résolution complète de la douleur de 6 et 14 heures respectivement.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7877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-La</a:t>
            </a:r>
            <a:r>
              <a:rPr lang="fr-CA" baseline="0" dirty="0" smtClean="0"/>
              <a:t> majorité des</a:t>
            </a:r>
            <a:r>
              <a:rPr lang="fr-CA" dirty="0" smtClean="0"/>
              <a:t> articles (4/5) ont</a:t>
            </a:r>
            <a:r>
              <a:rPr lang="fr-CA" baseline="0" dirty="0" smtClean="0"/>
              <a:t> vérifié la présence d’effets secondaires à court terme, mais pas en profondeur. Aucune étude à vérifier les effets secondaires à long terme. </a:t>
            </a:r>
          </a:p>
          <a:p>
            <a:r>
              <a:rPr lang="fr-CA" baseline="0" dirty="0" smtClean="0"/>
              <a:t>-Résultats contradictoires chez les deux articles chez les enfants. Probablement secondaire à une étude pharyngite sévère l’autre pharyngite modérée, mais à vérifier.</a:t>
            </a:r>
          </a:p>
          <a:p>
            <a:r>
              <a:rPr lang="fr-CA" baseline="0" dirty="0" smtClean="0"/>
              <a:t>-Une étude sur l’utilisation d’un corticostéroïde seul (ainsi qu’avec une prescription retardé si </a:t>
            </a:r>
            <a:r>
              <a:rPr lang="fr-CA" baseline="0" dirty="0" err="1" smtClean="0"/>
              <a:t>strep</a:t>
            </a:r>
            <a:r>
              <a:rPr lang="fr-CA" baseline="0" dirty="0" smtClean="0"/>
              <a:t> +) était en cours lors de la rédaction de se projet d’érudition: « Oral </a:t>
            </a:r>
            <a:r>
              <a:rPr lang="fr-CA" baseline="0" dirty="0" err="1" smtClean="0"/>
              <a:t>corticosteroid</a:t>
            </a:r>
            <a:r>
              <a:rPr lang="fr-CA" baseline="0" dirty="0" smtClean="0"/>
              <a:t> use for </a:t>
            </a:r>
            <a:r>
              <a:rPr lang="fr-CA" baseline="0" dirty="0" err="1" smtClean="0"/>
              <a:t>clinical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cost</a:t>
            </a:r>
            <a:r>
              <a:rPr lang="fr-CA" baseline="0" dirty="0" smtClean="0"/>
              <a:t>-effective </a:t>
            </a:r>
            <a:r>
              <a:rPr lang="fr-CA" baseline="0" dirty="0" err="1" smtClean="0"/>
              <a:t>symptom</a:t>
            </a:r>
            <a:r>
              <a:rPr lang="fr-CA" baseline="0" dirty="0" smtClean="0"/>
              <a:t> relief of sore-</a:t>
            </a:r>
            <a:r>
              <a:rPr lang="fr-CA" baseline="0" dirty="0" err="1" smtClean="0"/>
              <a:t>throat</a:t>
            </a:r>
            <a:r>
              <a:rPr lang="fr-CA" baseline="0" dirty="0" smtClean="0"/>
              <a:t>: </a:t>
            </a:r>
            <a:r>
              <a:rPr lang="fr-CA" baseline="0" dirty="0" err="1" smtClean="0"/>
              <a:t>study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protocol</a:t>
            </a:r>
            <a:r>
              <a:rPr lang="fr-CA" baseline="0" dirty="0" smtClean="0"/>
              <a:t> for a </a:t>
            </a:r>
            <a:r>
              <a:rPr lang="fr-CA" baseline="0" dirty="0" err="1" smtClean="0"/>
              <a:t>randomized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controlled</a:t>
            </a:r>
            <a:r>
              <a:rPr lang="fr-CA" baseline="0" dirty="0" smtClean="0"/>
              <a:t> trial (sept 2014).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099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Exp</a:t>
            </a:r>
            <a:r>
              <a:rPr lang="fr-CA" dirty="0" smtClean="0"/>
              <a:t>: </a:t>
            </a:r>
            <a:r>
              <a:rPr lang="fr-CA" dirty="0" err="1" smtClean="0"/>
              <a:t>explode</a:t>
            </a:r>
            <a:endParaRPr lang="fr-CA" dirty="0" smtClean="0"/>
          </a:p>
          <a:p>
            <a:r>
              <a:rPr lang="fr-CA" dirty="0" smtClean="0"/>
              <a:t>Objectif était de comparer la</a:t>
            </a:r>
            <a:r>
              <a:rPr lang="fr-CA" baseline="0" dirty="0" smtClean="0"/>
              <a:t> </a:t>
            </a:r>
            <a:r>
              <a:rPr lang="fr-CA" baseline="0" dirty="0" err="1" smtClean="0"/>
              <a:t>dexa</a:t>
            </a:r>
            <a:r>
              <a:rPr lang="fr-CA" baseline="0" dirty="0" smtClean="0"/>
              <a:t> IM et </a:t>
            </a:r>
            <a:r>
              <a:rPr lang="fr-CA" baseline="0" dirty="0" err="1" smtClean="0"/>
              <a:t>dexa</a:t>
            </a:r>
            <a:r>
              <a:rPr lang="fr-CA" baseline="0" dirty="0" smtClean="0"/>
              <a:t> PO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876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-ATB: Traitement empirique avec de l’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azithromycine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pendant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jours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Azithro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utilisé au lieu de la pénicilline puisque 30% du temps le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résistant à la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péni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-Pas de culture de gorge fait puisque les critères de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Centor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sont les meilleurs pour prédire la pharyngite à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donc assumé qu’avec les critères d’inclusion de &gt; 2 critères de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Centor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75% des patients inclus dans l’étude avait une pharyngite a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</a:t>
            </a: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-Effets secondaires non regardés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076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Conflit</a:t>
            </a:r>
            <a:r>
              <a:rPr lang="fr-CA" baseline="0" dirty="0" smtClean="0"/>
              <a:t> d’intérêts: Pas mentionné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568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ATB: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Débuté à la discrétion du médecin (pénicilline VK, amoxicilline ou érythromycine), mais arrêté si la culture de gorge était négative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079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Conflit d’intérêts: aucun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884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ATB:</a:t>
            </a:r>
            <a:r>
              <a:rPr lang="fr-CA" baseline="0" dirty="0" smtClean="0"/>
              <a:t>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ATB (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Péni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 IM, amoxicilline ou </a:t>
            </a:r>
            <a:r>
              <a:rPr lang="fr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azithromycine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administré seulement si le test rapide pour la détection du streptocoque était + ou si la culture de gorge était + pour le streptocoque</a:t>
            </a:r>
            <a:r>
              <a:rPr lang="en-CA" dirty="0" smtClean="0">
                <a:effectLst/>
              </a:rPr>
              <a:t> </a:t>
            </a:r>
            <a:endParaRPr lang="fr-CA" dirty="0" smtClean="0"/>
          </a:p>
          <a:p>
            <a:r>
              <a:rPr lang="fr-CA" dirty="0" err="1" smtClean="0"/>
              <a:t>Secondary</a:t>
            </a:r>
            <a:r>
              <a:rPr lang="fr-CA" dirty="0" smtClean="0"/>
              <a:t> </a:t>
            </a:r>
            <a:r>
              <a:rPr lang="fr-CA" dirty="0" err="1" smtClean="0"/>
              <a:t>outcome</a:t>
            </a:r>
            <a:r>
              <a:rPr lang="fr-CA" dirty="0" smtClean="0"/>
              <a:t> </a:t>
            </a:r>
            <a:r>
              <a:rPr lang="fr-CA" dirty="0" err="1" smtClean="0"/>
              <a:t>measures</a:t>
            </a:r>
            <a:r>
              <a:rPr lang="fr-CA" dirty="0" smtClean="0"/>
              <a:t>:</a:t>
            </a:r>
          </a:p>
          <a:p>
            <a:r>
              <a:rPr lang="fr-CA" dirty="0" smtClean="0"/>
              <a:t>-changes in the McGrath Facial Affective </a:t>
            </a:r>
            <a:r>
              <a:rPr lang="fr-CA" dirty="0" err="1" smtClean="0"/>
              <a:t>Scale</a:t>
            </a:r>
            <a:r>
              <a:rPr lang="fr-CA" dirty="0" smtClean="0"/>
              <a:t> Score </a:t>
            </a:r>
            <a:r>
              <a:rPr lang="fr-CA" dirty="0" err="1" smtClean="0"/>
              <a:t>at</a:t>
            </a:r>
            <a:r>
              <a:rPr lang="fr-CA" dirty="0" smtClean="0"/>
              <a:t> 24 and 48hours</a:t>
            </a:r>
          </a:p>
          <a:p>
            <a:r>
              <a:rPr lang="fr-CA" dirty="0" smtClean="0"/>
              <a:t>-Persistance of </a:t>
            </a:r>
            <a:r>
              <a:rPr lang="fr-CA" dirty="0" err="1" smtClean="0"/>
              <a:t>symptoms</a:t>
            </a:r>
            <a:endParaRPr lang="fr-CA" dirty="0" smtClean="0"/>
          </a:p>
          <a:p>
            <a:r>
              <a:rPr lang="fr-CA" dirty="0" smtClean="0"/>
              <a:t>-Use</a:t>
            </a:r>
            <a:r>
              <a:rPr lang="fr-CA" baseline="0" dirty="0" smtClean="0"/>
              <a:t> of anti-</a:t>
            </a:r>
            <a:r>
              <a:rPr lang="fr-CA" baseline="0" dirty="0" err="1" smtClean="0"/>
              <a:t>inflammatory</a:t>
            </a:r>
            <a:r>
              <a:rPr lang="fr-CA" baseline="0" dirty="0" smtClean="0"/>
              <a:t> or anti-</a:t>
            </a:r>
            <a:r>
              <a:rPr lang="fr-CA" baseline="0" dirty="0" err="1" smtClean="0"/>
              <a:t>pyretic</a:t>
            </a:r>
            <a:r>
              <a:rPr lang="fr-CA" baseline="0" dirty="0" smtClean="0"/>
              <a:t> </a:t>
            </a:r>
            <a:r>
              <a:rPr lang="fr-CA" baseline="0" dirty="0" err="1" smtClean="0"/>
              <a:t>medication</a:t>
            </a:r>
            <a:endParaRPr lang="fr-CA" baseline="0" dirty="0" smtClean="0"/>
          </a:p>
          <a:p>
            <a:r>
              <a:rPr lang="fr-CA" baseline="0" dirty="0" smtClean="0"/>
              <a:t>-</a:t>
            </a:r>
            <a:r>
              <a:rPr lang="fr-CA" baseline="0" dirty="0" err="1" smtClean="0"/>
              <a:t>Subsequent</a:t>
            </a:r>
            <a:r>
              <a:rPr lang="fr-CA" baseline="0" dirty="0" smtClean="0"/>
              <a:t> use of </a:t>
            </a:r>
            <a:r>
              <a:rPr lang="fr-CA" baseline="0" dirty="0" err="1" smtClean="0"/>
              <a:t>medical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resources</a:t>
            </a:r>
            <a:r>
              <a:rPr lang="fr-CA" baseline="0" dirty="0" smtClean="0"/>
              <a:t> for </a:t>
            </a:r>
            <a:r>
              <a:rPr lang="fr-CA" baseline="0" dirty="0" err="1" smtClean="0"/>
              <a:t>dehydration</a:t>
            </a:r>
            <a:r>
              <a:rPr lang="fr-CA" baseline="0" dirty="0" smtClean="0"/>
              <a:t> or pain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774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Conflit d’intérêts: Pas mentionné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806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ATB: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ATB (pénicilline VK pendant 10 jours) administré seulement si le test rapide pour la détection du streptocoque était positif</a:t>
            </a:r>
            <a:r>
              <a:rPr lang="en-CA" dirty="0" smtClean="0">
                <a:effectLst/>
              </a:rPr>
              <a:t>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EEB0-1C2A-4B40-85D1-144C4AECF8F5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781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17-05-28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17-05-28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17-05-28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17-05-28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package" Target="../embeddings/Microsoft_Word_Document8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1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package" Target="../embeddings/Microsoft_Word_Document10.doc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3795" y="4906211"/>
            <a:ext cx="5637010" cy="117642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fr-CA" dirty="0" smtClean="0">
                <a:solidFill>
                  <a:schemeClr val="tx1"/>
                </a:solidFill>
              </a:rPr>
              <a:t>Vanessa Gatti</a:t>
            </a:r>
          </a:p>
          <a:p>
            <a:pPr>
              <a:lnSpc>
                <a:spcPct val="70000"/>
              </a:lnSpc>
            </a:pPr>
            <a:r>
              <a:rPr lang="fr-CA" dirty="0" smtClean="0"/>
              <a:t>UMF Notre-Dame </a:t>
            </a:r>
          </a:p>
          <a:p>
            <a:pPr>
              <a:lnSpc>
                <a:spcPct val="70000"/>
              </a:lnSpc>
            </a:pPr>
            <a:r>
              <a:rPr lang="fr-CA" dirty="0" smtClean="0"/>
              <a:t>R1 en médecine familiale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688500"/>
            <a:ext cx="7175351" cy="1793167"/>
          </a:xfrm>
        </p:spPr>
        <p:txBody>
          <a:bodyPr/>
          <a:lstStyle/>
          <a:p>
            <a:r>
              <a:rPr lang="fr-CA" sz="4000" dirty="0"/>
              <a:t>L</a:t>
            </a:r>
            <a:r>
              <a:rPr lang="fr-CA" sz="4000" dirty="0" smtClean="0"/>
              <a:t>e corticostéroïde est-il un traitement efficace dans le soulagement de la pharyngite aiguë?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95778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763" y="5902391"/>
            <a:ext cx="6512511" cy="1143000"/>
          </a:xfrm>
        </p:spPr>
        <p:txBody>
          <a:bodyPr/>
          <a:lstStyle/>
          <a:p>
            <a:r>
              <a:rPr lang="fr-CA" sz="3200" dirty="0" smtClean="0"/>
              <a:t>Critique-Article 2</a:t>
            </a:r>
            <a:endParaRPr lang="fr-CA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50953"/>
              </p:ext>
            </p:extLst>
          </p:nvPr>
        </p:nvGraphicFramePr>
        <p:xfrm>
          <a:off x="313391" y="680479"/>
          <a:ext cx="8626492" cy="4821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" name="Document" r:id="rId4" imgW="7226300" imgH="4038600" progId="Word.Document.12">
                  <p:embed/>
                </p:oleObj>
              </mc:Choice>
              <mc:Fallback>
                <p:oleObj name="Document" r:id="rId4" imgW="7226300" imgH="403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391" y="680479"/>
                        <a:ext cx="8626492" cy="4821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2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32" y="622588"/>
            <a:ext cx="4475180" cy="4837419"/>
          </a:xfrm>
        </p:spPr>
        <p:txBody>
          <a:bodyPr/>
          <a:lstStyle/>
          <a:p>
            <a:pPr algn="ctr"/>
            <a:r>
              <a:rPr lang="fr-CA" dirty="0"/>
              <a:t>Article 3: Olympia RP, </a:t>
            </a:r>
            <a:r>
              <a:rPr lang="fr-CA" dirty="0" err="1"/>
              <a:t>Khine</a:t>
            </a:r>
            <a:r>
              <a:rPr lang="fr-CA" dirty="0"/>
              <a:t> H, </a:t>
            </a:r>
            <a:r>
              <a:rPr lang="fr-CA" dirty="0" err="1"/>
              <a:t>Avner</a:t>
            </a:r>
            <a:r>
              <a:rPr lang="fr-CA" dirty="0"/>
              <a:t> JF. </a:t>
            </a:r>
            <a:r>
              <a:rPr lang="fr-CA" dirty="0" err="1"/>
              <a:t>Effectiveness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 of Oral </a:t>
            </a:r>
            <a:r>
              <a:rPr lang="fr-CA" dirty="0" err="1"/>
              <a:t>dexamethasone</a:t>
            </a:r>
            <a:r>
              <a:rPr lang="fr-CA" dirty="0"/>
              <a:t> in the </a:t>
            </a:r>
            <a:r>
              <a:rPr lang="fr-CA" dirty="0" err="1"/>
              <a:t>treatment</a:t>
            </a:r>
            <a:r>
              <a:rPr lang="fr-CA" dirty="0"/>
              <a:t> of </a:t>
            </a:r>
            <a:r>
              <a:rPr lang="fr-CA" dirty="0" err="1"/>
              <a:t>moderate</a:t>
            </a:r>
            <a:r>
              <a:rPr lang="fr-CA" dirty="0"/>
              <a:t> to </a:t>
            </a:r>
            <a:r>
              <a:rPr lang="fr-CA" dirty="0" err="1"/>
              <a:t>severe</a:t>
            </a:r>
            <a:r>
              <a:rPr lang="fr-CA" dirty="0"/>
              <a:t> </a:t>
            </a:r>
            <a:r>
              <a:rPr lang="fr-CA" dirty="0" err="1"/>
              <a:t>pharyngitis</a:t>
            </a:r>
            <a:r>
              <a:rPr lang="fr-CA" dirty="0"/>
              <a:t> in </a:t>
            </a:r>
            <a:r>
              <a:rPr lang="fr-CA" dirty="0" err="1"/>
              <a:t>children</a:t>
            </a:r>
            <a:r>
              <a:rPr lang="fr-CA" dirty="0"/>
              <a:t>.</a:t>
            </a:r>
            <a:r>
              <a:rPr lang="fr-CA" i="1" dirty="0"/>
              <a:t> </a:t>
            </a:r>
            <a:r>
              <a:rPr lang="fr-CA" i="1" dirty="0" err="1"/>
              <a:t>Arch</a:t>
            </a:r>
            <a:r>
              <a:rPr lang="fr-CA" i="1" dirty="0"/>
              <a:t> </a:t>
            </a:r>
            <a:r>
              <a:rPr lang="fr-CA" i="1" dirty="0" err="1"/>
              <a:t>Pediatr</a:t>
            </a:r>
            <a:r>
              <a:rPr lang="fr-CA" i="1" dirty="0"/>
              <a:t> </a:t>
            </a:r>
            <a:r>
              <a:rPr lang="fr-CA" i="1" dirty="0" err="1"/>
              <a:t>Adolesc</a:t>
            </a:r>
            <a:r>
              <a:rPr lang="fr-CA" i="1" dirty="0"/>
              <a:t> Med.</a:t>
            </a:r>
            <a:r>
              <a:rPr lang="fr-CA" dirty="0"/>
              <a:t> 2005;159:278-282.</a:t>
            </a:r>
            <a:br>
              <a:rPr lang="fr-CA" dirty="0"/>
            </a:b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885" y="5427016"/>
            <a:ext cx="4134540" cy="1315502"/>
          </a:xfrm>
        </p:spPr>
        <p:txBody>
          <a:bodyPr>
            <a:normAutofit/>
          </a:bodyPr>
          <a:lstStyle/>
          <a:p>
            <a:r>
              <a:rPr lang="fr-CA" sz="2400" i="1" dirty="0"/>
              <a:t>Essai randomisé contrôlé, prospectif, à double insu  </a:t>
            </a:r>
          </a:p>
          <a:p>
            <a:endParaRPr lang="fr-CA" sz="2400" dirty="0"/>
          </a:p>
          <a:p>
            <a:endParaRPr lang="fr-C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29" y="1117164"/>
            <a:ext cx="3747230" cy="46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7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37290"/>
              </p:ext>
            </p:extLst>
          </p:nvPr>
        </p:nvGraphicFramePr>
        <p:xfrm>
          <a:off x="164255" y="139700"/>
          <a:ext cx="7924800" cy="671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" name="Document" r:id="rId4" imgW="7924800" imgH="6718300" progId="Word.Document.12">
                  <p:embed/>
                </p:oleObj>
              </mc:Choice>
              <mc:Fallback>
                <p:oleObj name="Document" r:id="rId4" imgW="7924800" imgH="671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255" y="139700"/>
                        <a:ext cx="7924800" cy="671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631489" y="4389527"/>
            <a:ext cx="6512511" cy="1143000"/>
          </a:xfrm>
        </p:spPr>
        <p:txBody>
          <a:bodyPr/>
          <a:lstStyle/>
          <a:p>
            <a:r>
              <a:rPr lang="fr-CA" sz="3200" dirty="0" smtClean="0"/>
              <a:t>Présentation</a:t>
            </a:r>
            <a:br>
              <a:rPr lang="fr-CA" sz="3200" dirty="0" smtClean="0"/>
            </a:br>
            <a:r>
              <a:rPr lang="fr-CA" sz="3200" dirty="0" smtClean="0"/>
              <a:t>-Article 3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1323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929" y="6078067"/>
            <a:ext cx="6512511" cy="1143000"/>
          </a:xfrm>
        </p:spPr>
        <p:txBody>
          <a:bodyPr/>
          <a:lstStyle/>
          <a:p>
            <a:r>
              <a:rPr lang="fr-CA" sz="3200" dirty="0" smtClean="0"/>
              <a:t>Critique-Article 3</a:t>
            </a:r>
            <a:endParaRPr lang="fr-CA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36164"/>
              </p:ext>
            </p:extLst>
          </p:nvPr>
        </p:nvGraphicFramePr>
        <p:xfrm>
          <a:off x="159840" y="503592"/>
          <a:ext cx="8796538" cy="531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" name="Document" r:id="rId4" imgW="8077200" imgH="4876800" progId="Word.Document.12">
                  <p:embed/>
                </p:oleObj>
              </mc:Choice>
              <mc:Fallback>
                <p:oleObj name="Document" r:id="rId4" imgW="8077200" imgH="487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840" y="503592"/>
                        <a:ext cx="8796538" cy="5311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52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12" y="4545338"/>
            <a:ext cx="8329597" cy="2423346"/>
          </a:xfrm>
        </p:spPr>
        <p:txBody>
          <a:bodyPr/>
          <a:lstStyle/>
          <a:p>
            <a:pPr algn="ctr"/>
            <a:r>
              <a:rPr lang="fr-CA" sz="2800" dirty="0"/>
              <a:t>Article 4: </a:t>
            </a:r>
            <a:r>
              <a:rPr lang="fr-CA" sz="2800" dirty="0" err="1"/>
              <a:t>Bulloch</a:t>
            </a:r>
            <a:r>
              <a:rPr lang="fr-CA" sz="2800" dirty="0"/>
              <a:t> B, </a:t>
            </a:r>
            <a:r>
              <a:rPr lang="fr-CA" sz="2800" dirty="0" err="1"/>
              <a:t>Kabani</a:t>
            </a:r>
            <a:r>
              <a:rPr lang="fr-CA" sz="2800" dirty="0"/>
              <a:t> A, </a:t>
            </a:r>
            <a:r>
              <a:rPr lang="fr-CA" sz="2800" dirty="0" err="1"/>
              <a:t>Tenenbein</a:t>
            </a:r>
            <a:r>
              <a:rPr lang="fr-CA" sz="2800" dirty="0"/>
              <a:t> M. Oral </a:t>
            </a:r>
            <a:r>
              <a:rPr lang="fr-CA" sz="2800" dirty="0" err="1"/>
              <a:t>dexamethasone</a:t>
            </a:r>
            <a:r>
              <a:rPr lang="fr-CA" sz="2800" dirty="0"/>
              <a:t> for the </a:t>
            </a:r>
            <a:r>
              <a:rPr lang="fr-CA" sz="2800" dirty="0" err="1"/>
              <a:t>treatment</a:t>
            </a:r>
            <a:r>
              <a:rPr lang="fr-CA" sz="2800" dirty="0"/>
              <a:t> of pain in </a:t>
            </a:r>
            <a:r>
              <a:rPr lang="fr-CA" sz="2800" dirty="0" err="1"/>
              <a:t>children</a:t>
            </a:r>
            <a:r>
              <a:rPr lang="fr-CA" sz="2800" dirty="0"/>
              <a:t> </a:t>
            </a:r>
            <a:r>
              <a:rPr lang="fr-CA" sz="2800" dirty="0" err="1"/>
              <a:t>with</a:t>
            </a:r>
            <a:r>
              <a:rPr lang="fr-CA" sz="2800" dirty="0"/>
              <a:t> acute </a:t>
            </a:r>
            <a:r>
              <a:rPr lang="fr-CA" sz="2800" dirty="0" err="1"/>
              <a:t>pharyngitis</a:t>
            </a:r>
            <a:r>
              <a:rPr lang="fr-CA" sz="2800" dirty="0"/>
              <a:t>: a </a:t>
            </a:r>
            <a:r>
              <a:rPr lang="fr-CA" sz="2800" dirty="0" err="1"/>
              <a:t>randomized</a:t>
            </a:r>
            <a:r>
              <a:rPr lang="fr-CA" sz="2800" dirty="0"/>
              <a:t>, double-</a:t>
            </a:r>
            <a:r>
              <a:rPr lang="fr-CA" sz="2800" dirty="0" err="1"/>
              <a:t>blind</a:t>
            </a:r>
            <a:r>
              <a:rPr lang="fr-CA" sz="2800" dirty="0"/>
              <a:t>, placebo-</a:t>
            </a:r>
            <a:r>
              <a:rPr lang="fr-CA" sz="2800" dirty="0" err="1"/>
              <a:t>controlled</a:t>
            </a:r>
            <a:r>
              <a:rPr lang="fr-CA" sz="2800" dirty="0"/>
              <a:t> trial. </a:t>
            </a:r>
            <a:r>
              <a:rPr lang="fr-CA" sz="2800" i="1" dirty="0"/>
              <a:t>Ann </a:t>
            </a:r>
            <a:r>
              <a:rPr lang="fr-CA" sz="2800" i="1" dirty="0" err="1"/>
              <a:t>Emerg</a:t>
            </a:r>
            <a:r>
              <a:rPr lang="fr-CA" sz="2800" i="1" dirty="0"/>
              <a:t> Med </a:t>
            </a:r>
            <a:r>
              <a:rPr lang="fr-CA" sz="2800" dirty="0"/>
              <a:t>2003;41:601-608.</a:t>
            </a:r>
            <a:br>
              <a:rPr lang="fr-CA" sz="2800" dirty="0"/>
            </a:br>
            <a:r>
              <a:rPr lang="fr-CA" sz="2800" dirty="0"/>
              <a:t/>
            </a:r>
            <a:br>
              <a:rPr lang="fr-CA" sz="2800" dirty="0"/>
            </a:br>
            <a:endParaRPr lang="fr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770" y="6217310"/>
            <a:ext cx="7537872" cy="1281379"/>
          </a:xfrm>
        </p:spPr>
        <p:txBody>
          <a:bodyPr>
            <a:normAutofit/>
          </a:bodyPr>
          <a:lstStyle/>
          <a:p>
            <a:r>
              <a:rPr lang="fr-CA" sz="2400" i="1" dirty="0"/>
              <a:t>Essai randomisé contrôlé, prospectif, à double insu  </a:t>
            </a:r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29" y="0"/>
            <a:ext cx="4938373" cy="31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3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578" y="6081679"/>
            <a:ext cx="6042526" cy="898925"/>
          </a:xfrm>
        </p:spPr>
        <p:txBody>
          <a:bodyPr/>
          <a:lstStyle/>
          <a:p>
            <a:r>
              <a:rPr lang="fr-CA" sz="3200" dirty="0" smtClean="0"/>
              <a:t>Présentation -Article 4</a:t>
            </a:r>
            <a:endParaRPr lang="fr-CA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063056"/>
              </p:ext>
            </p:extLst>
          </p:nvPr>
        </p:nvGraphicFramePr>
        <p:xfrm>
          <a:off x="445345" y="145035"/>
          <a:ext cx="8153636" cy="5787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" name="Document" r:id="rId4" imgW="7658100" imgH="5435600" progId="Word.Document.12">
                  <p:embed/>
                </p:oleObj>
              </mc:Choice>
              <mc:Fallback>
                <p:oleObj name="Document" r:id="rId4" imgW="7658100" imgH="543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345" y="145035"/>
                        <a:ext cx="8153636" cy="5787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64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6" y="6102684"/>
            <a:ext cx="6512511" cy="1143000"/>
          </a:xfrm>
        </p:spPr>
        <p:txBody>
          <a:bodyPr/>
          <a:lstStyle/>
          <a:p>
            <a:r>
              <a:rPr lang="fr-CA" sz="3200" dirty="0" smtClean="0"/>
              <a:t>Critique-Article 4</a:t>
            </a:r>
            <a:endParaRPr lang="fr-CA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62182"/>
              </p:ext>
            </p:extLst>
          </p:nvPr>
        </p:nvGraphicFramePr>
        <p:xfrm>
          <a:off x="201690" y="643324"/>
          <a:ext cx="8632912" cy="502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" name="Document" r:id="rId4" imgW="7658100" imgH="4457700" progId="Word.Document.12">
                  <p:embed/>
                </p:oleObj>
              </mc:Choice>
              <mc:Fallback>
                <p:oleObj name="Document" r:id="rId4" imgW="7658100" imgH="445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90" y="643324"/>
                        <a:ext cx="8632912" cy="5025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07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0848"/>
            <a:ext cx="4849309" cy="4474518"/>
          </a:xfrm>
        </p:spPr>
        <p:txBody>
          <a:bodyPr/>
          <a:lstStyle/>
          <a:p>
            <a:pPr algn="ctr"/>
            <a:r>
              <a:rPr lang="fr-CA" dirty="0"/>
              <a:t>Article 5: Wei JL, </a:t>
            </a:r>
            <a:r>
              <a:rPr lang="fr-CA" dirty="0" err="1"/>
              <a:t>Kasperbauer</a:t>
            </a:r>
            <a:r>
              <a:rPr lang="fr-CA" dirty="0"/>
              <a:t> JL, Weaver AL, et al. </a:t>
            </a:r>
            <a:r>
              <a:rPr lang="fr-CA" dirty="0" err="1"/>
              <a:t>Efficacy</a:t>
            </a:r>
            <a:r>
              <a:rPr lang="fr-CA" dirty="0"/>
              <a:t> of single-dose </a:t>
            </a:r>
            <a:r>
              <a:rPr lang="fr-CA" dirty="0" err="1"/>
              <a:t>dexamethasone</a:t>
            </a:r>
            <a:r>
              <a:rPr lang="fr-CA" dirty="0"/>
              <a:t> as adjuvant </a:t>
            </a:r>
            <a:r>
              <a:rPr lang="fr-CA" dirty="0" err="1"/>
              <a:t>therapy</a:t>
            </a:r>
            <a:r>
              <a:rPr lang="fr-CA" dirty="0"/>
              <a:t> for acute </a:t>
            </a:r>
            <a:r>
              <a:rPr lang="fr-CA" dirty="0" err="1"/>
              <a:t>pharyngitis</a:t>
            </a:r>
            <a:r>
              <a:rPr lang="fr-CA" dirty="0"/>
              <a:t>. </a:t>
            </a:r>
            <a:r>
              <a:rPr lang="fr-CA" i="1" dirty="0"/>
              <a:t>Laryngoscope</a:t>
            </a:r>
            <a:r>
              <a:rPr lang="fr-CA" dirty="0"/>
              <a:t> 2002;112:87-93. </a:t>
            </a:r>
            <a:br>
              <a:rPr lang="fr-CA" dirty="0"/>
            </a:b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759" y="5299920"/>
            <a:ext cx="4387470" cy="1552266"/>
          </a:xfrm>
        </p:spPr>
        <p:txBody>
          <a:bodyPr>
            <a:normAutofit/>
          </a:bodyPr>
          <a:lstStyle/>
          <a:p>
            <a:r>
              <a:rPr lang="fr-CA" sz="2400" i="1" dirty="0"/>
              <a:t>Essai randomisé contrôlé, prospectif, à double insu  </a:t>
            </a:r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09" y="560848"/>
            <a:ext cx="3986013" cy="56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93231"/>
              </p:ext>
            </p:extLst>
          </p:nvPr>
        </p:nvGraphicFramePr>
        <p:xfrm>
          <a:off x="181437" y="153676"/>
          <a:ext cx="7026551" cy="627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Document" r:id="rId4" imgW="7747000" imgH="6921500" progId="Word.Document.12">
                  <p:embed/>
                </p:oleObj>
              </mc:Choice>
              <mc:Fallback>
                <p:oleObj name="Document" r:id="rId4" imgW="7747000" imgH="692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437" y="153676"/>
                        <a:ext cx="7026551" cy="6278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8633" y="4537123"/>
            <a:ext cx="6512511" cy="1143000"/>
          </a:xfrm>
        </p:spPr>
        <p:txBody>
          <a:bodyPr/>
          <a:lstStyle/>
          <a:p>
            <a:r>
              <a:rPr lang="fr-CA" sz="3200" dirty="0" smtClean="0"/>
              <a:t>Présentation</a:t>
            </a:r>
            <a:br>
              <a:rPr lang="fr-CA" sz="3200" dirty="0" smtClean="0"/>
            </a:br>
            <a:r>
              <a:rPr lang="fr-CA" sz="3200" dirty="0" smtClean="0"/>
              <a:t>-Article 5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58860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538" y="6127416"/>
            <a:ext cx="6512511" cy="1143000"/>
          </a:xfrm>
        </p:spPr>
        <p:txBody>
          <a:bodyPr/>
          <a:lstStyle/>
          <a:p>
            <a:r>
              <a:rPr lang="fr-CA" sz="3200" dirty="0" smtClean="0"/>
              <a:t>Critique-Article 5</a:t>
            </a:r>
            <a:endParaRPr lang="fr-CA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374670"/>
              </p:ext>
            </p:extLst>
          </p:nvPr>
        </p:nvGraphicFramePr>
        <p:xfrm>
          <a:off x="280403" y="1057692"/>
          <a:ext cx="8544021" cy="422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" name="Document" r:id="rId4" imgW="7747000" imgH="3835400" progId="Word.Document.12">
                  <p:embed/>
                </p:oleObj>
              </mc:Choice>
              <mc:Fallback>
                <p:oleObj name="Document" r:id="rId4" imgW="7747000" imgH="383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403" y="1057692"/>
                        <a:ext cx="8544021" cy="4229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57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 smtClean="0"/>
              <a:t>La pharyngite aiguë est une raison fréquente de consultation médicale parmi tous les groupes d’âge</a:t>
            </a:r>
          </a:p>
          <a:p>
            <a:endParaRPr lang="fr-CA" dirty="0"/>
          </a:p>
          <a:p>
            <a:r>
              <a:rPr lang="fr-CA" dirty="0" smtClean="0"/>
              <a:t>Qu’avons-nous dans notre arsenal médical de réellement efficace pour soulager les symptômes de la pharyngite? 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66" y="731520"/>
            <a:ext cx="76200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6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289" y="5740430"/>
            <a:ext cx="6512511" cy="1143000"/>
          </a:xfrm>
        </p:spPr>
        <p:txBody>
          <a:bodyPr/>
          <a:lstStyle/>
          <a:p>
            <a:r>
              <a:rPr lang="fr-CA" sz="3200" dirty="0" smtClean="0"/>
              <a:t>Conclusion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6667" y="461873"/>
            <a:ext cx="7356435" cy="5278557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Les corticostéroïdes semblent avoir une plus grande efficacité chez des pharyngites sévères</a:t>
            </a:r>
          </a:p>
          <a:p>
            <a:endParaRPr lang="fr-CA" dirty="0"/>
          </a:p>
          <a:p>
            <a:r>
              <a:rPr lang="fr-CA" dirty="0" smtClean="0"/>
              <a:t>La voie d’administration du corticostéroïde modifie peu l’effet du traitement. La voie per os est donc à privilégier</a:t>
            </a:r>
          </a:p>
          <a:p>
            <a:endParaRPr lang="fr-CA" dirty="0"/>
          </a:p>
          <a:p>
            <a:r>
              <a:rPr lang="fr-CA" dirty="0" smtClean="0"/>
              <a:t>Les corticostéroïdes semblent procurer un soulagement plus important chez les pharyngites à streptocoque. Il y a quand même un effet bénéfique chez les pharyngites non à streptocoque</a:t>
            </a:r>
          </a:p>
          <a:p>
            <a:endParaRPr lang="fr-CA" dirty="0"/>
          </a:p>
          <a:p>
            <a:r>
              <a:rPr lang="fr-CA" dirty="0" smtClean="0"/>
              <a:t>L’utilité d’un corticostéroïde chez les enfants est moins claire. Il semble y avoir un effet bénéfique que lorsque la pharyngite est sévère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680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5579" y="428883"/>
            <a:ext cx="7589477" cy="586764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r-CA" sz="3200" dirty="0" smtClean="0"/>
              <a:t>Avenues possible de recherche</a:t>
            </a:r>
          </a:p>
          <a:p>
            <a:r>
              <a:rPr lang="fr-CA" dirty="0" smtClean="0"/>
              <a:t>Effets secondaires à court terme, mais surtout à long terme d’une dose unique de corticostéroïde</a:t>
            </a:r>
          </a:p>
          <a:p>
            <a:r>
              <a:rPr lang="fr-CA" dirty="0" smtClean="0"/>
              <a:t>L’utilisation des corticostéroïdes comme </a:t>
            </a:r>
            <a:r>
              <a:rPr lang="fr-CA" dirty="0" err="1" smtClean="0"/>
              <a:t>tx</a:t>
            </a:r>
            <a:r>
              <a:rPr lang="fr-CA" dirty="0" smtClean="0"/>
              <a:t> de la pharyngite aiguë chez l’enfant</a:t>
            </a:r>
          </a:p>
          <a:p>
            <a:r>
              <a:rPr lang="fr-CA" dirty="0" smtClean="0"/>
              <a:t>L’utilisation des corticostéroïdes seuls, et non comme adjuvant aux ATB</a:t>
            </a:r>
          </a:p>
          <a:p>
            <a:endParaRPr lang="fr-CA" dirty="0"/>
          </a:p>
          <a:p>
            <a:pPr marL="45720" indent="0">
              <a:buNone/>
            </a:pPr>
            <a:r>
              <a:rPr lang="fr-CA" sz="3200" dirty="0" smtClean="0"/>
              <a:t>Ma pratique face aux résultats</a:t>
            </a:r>
          </a:p>
          <a:p>
            <a:r>
              <a:rPr lang="fr-CA" dirty="0" smtClean="0"/>
              <a:t>SRV: Corticostéroïde + suivi serré lors d’une pharyngite sévère qui pourrait nécessiter une visite à l’urgence/</a:t>
            </a:r>
            <a:r>
              <a:rPr lang="fr-CA" dirty="0" err="1" smtClean="0"/>
              <a:t>hospit</a:t>
            </a:r>
            <a:r>
              <a:rPr lang="fr-CA" dirty="0"/>
              <a:t> </a:t>
            </a:r>
            <a:r>
              <a:rPr lang="fr-CA" dirty="0" smtClean="0"/>
              <a:t>dans les prochains jours</a:t>
            </a:r>
          </a:p>
          <a:p>
            <a:pPr lvl="1"/>
            <a:r>
              <a:rPr lang="fr-CA" dirty="0" smtClean="0"/>
              <a:t>Conduite incertaine </a:t>
            </a:r>
            <a:r>
              <a:rPr lang="fr-CA" dirty="0"/>
              <a:t>pour les pharyngites modérées vues aux </a:t>
            </a:r>
            <a:r>
              <a:rPr lang="fr-CA" dirty="0" smtClean="0"/>
              <a:t>SRV</a:t>
            </a:r>
          </a:p>
          <a:p>
            <a:r>
              <a:rPr lang="fr-CA" dirty="0" smtClean="0"/>
              <a:t>Urgence: Corticostéroïde chez pharyngites sévères</a:t>
            </a:r>
          </a:p>
        </p:txBody>
      </p:sp>
    </p:spTree>
    <p:extLst>
      <p:ext uri="{BB962C8B-B14F-4D97-AF65-F5344CB8AC3E}">
        <p14:creationId xmlns:p14="http://schemas.microsoft.com/office/powerpoint/2010/main" val="124928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97" y="-187158"/>
            <a:ext cx="7766540" cy="3085362"/>
          </a:xfrm>
        </p:spPr>
        <p:txBody>
          <a:bodyPr/>
          <a:lstStyle/>
          <a:p>
            <a:r>
              <a:rPr lang="fr-CA" dirty="0" smtClean="0"/>
              <a:t>Remerciement spécial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2480474"/>
            <a:ext cx="5970494" cy="835460"/>
          </a:xfrm>
        </p:spPr>
        <p:txBody>
          <a:bodyPr>
            <a:noAutofit/>
          </a:bodyPr>
          <a:lstStyle/>
          <a:p>
            <a:r>
              <a:rPr lang="fr-CA" sz="2800" dirty="0" smtClean="0"/>
              <a:t>Dr Charles </a:t>
            </a:r>
            <a:r>
              <a:rPr lang="fr-CA" sz="2800" dirty="0"/>
              <a:t>Pless</a:t>
            </a:r>
            <a:br>
              <a:rPr lang="fr-CA" sz="2800" dirty="0"/>
            </a:br>
            <a:r>
              <a:rPr lang="fr-CA" sz="2800" dirty="0" smtClean="0"/>
              <a:t>Dr </a:t>
            </a:r>
            <a:r>
              <a:rPr lang="fr-CA" sz="2800" dirty="0"/>
              <a:t>Danny Castonguay</a:t>
            </a:r>
            <a:br>
              <a:rPr lang="fr-CA" sz="2800" dirty="0"/>
            </a:br>
            <a:r>
              <a:rPr lang="fr-CA" sz="2800" dirty="0" smtClean="0"/>
              <a:t>Dr Philippe </a:t>
            </a:r>
            <a:r>
              <a:rPr lang="fr-CA" sz="2800" dirty="0"/>
              <a:t>Karazivan</a:t>
            </a:r>
            <a:br>
              <a:rPr lang="fr-CA" sz="2800" dirty="0"/>
            </a:br>
            <a:r>
              <a:rPr lang="fr-CA" sz="2800" b="1" dirty="0" smtClean="0"/>
              <a:t>Et </a:t>
            </a:r>
            <a:r>
              <a:rPr lang="fr-CA" sz="2800" b="1" dirty="0"/>
              <a:t>bien sûr au </a:t>
            </a:r>
            <a:r>
              <a:rPr lang="fr-CA" sz="2800" b="1" dirty="0" smtClean="0"/>
              <a:t>public!</a:t>
            </a:r>
            <a:endParaRPr lang="fr-CA" sz="2800" b="1" dirty="0"/>
          </a:p>
          <a:p>
            <a:r>
              <a:rPr lang="fr-CA" sz="3200" dirty="0" smtClean="0"/>
              <a:t>Questions?</a:t>
            </a:r>
            <a:endParaRPr lang="fr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8" y="381000"/>
            <a:ext cx="3340100" cy="6096000"/>
          </a:xfrm>
          <a:prstGeom prst="rect">
            <a:avLst/>
          </a:prstGeom>
        </p:spPr>
      </p:pic>
      <p:pic>
        <p:nvPicPr>
          <p:cNvPr id="5" name="Picture 4" descr="598990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16" y="1043115"/>
            <a:ext cx="6058909" cy="39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5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236" y="5715000"/>
            <a:ext cx="6512511" cy="1143000"/>
          </a:xfrm>
        </p:spPr>
        <p:txBody>
          <a:bodyPr/>
          <a:lstStyle/>
          <a:p>
            <a:r>
              <a:rPr lang="fr-CA" sz="3200" dirty="0" smtClean="0"/>
              <a:t>Références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1685" y="731520"/>
            <a:ext cx="7713578" cy="4869848"/>
          </a:xfrm>
        </p:spPr>
        <p:txBody>
          <a:bodyPr>
            <a:noAutofit/>
          </a:bodyPr>
          <a:lstStyle/>
          <a:p>
            <a:r>
              <a:rPr lang="fr-CA" dirty="0"/>
              <a:t>Article 1: </a:t>
            </a:r>
            <a:r>
              <a:rPr lang="fr-CA" dirty="0" err="1"/>
              <a:t>Tasar</a:t>
            </a:r>
            <a:r>
              <a:rPr lang="fr-CA" dirty="0"/>
              <a:t> A, </a:t>
            </a:r>
            <a:r>
              <a:rPr lang="fr-CA" dirty="0" err="1"/>
              <a:t>Yanturali</a:t>
            </a:r>
            <a:r>
              <a:rPr lang="fr-CA" dirty="0"/>
              <a:t> S, </a:t>
            </a:r>
            <a:r>
              <a:rPr lang="fr-CA" dirty="0" err="1"/>
              <a:t>Topacoglu</a:t>
            </a:r>
            <a:r>
              <a:rPr lang="fr-CA" dirty="0"/>
              <a:t> H, et al. </a:t>
            </a:r>
            <a:r>
              <a:rPr lang="fr-CA" dirty="0" err="1"/>
              <a:t>Clinical</a:t>
            </a:r>
            <a:r>
              <a:rPr lang="fr-CA" dirty="0"/>
              <a:t> </a:t>
            </a:r>
            <a:r>
              <a:rPr lang="fr-CA" dirty="0" err="1"/>
              <a:t>Efficacy</a:t>
            </a:r>
            <a:r>
              <a:rPr lang="fr-CA" dirty="0"/>
              <a:t> of </a:t>
            </a:r>
            <a:r>
              <a:rPr lang="fr-CA" dirty="0" err="1"/>
              <a:t>Dexamethasone</a:t>
            </a:r>
            <a:r>
              <a:rPr lang="fr-CA" dirty="0"/>
              <a:t> for Acute </a:t>
            </a:r>
            <a:r>
              <a:rPr lang="fr-CA" dirty="0" err="1"/>
              <a:t>Exudative</a:t>
            </a:r>
            <a:r>
              <a:rPr lang="fr-CA" dirty="0"/>
              <a:t> </a:t>
            </a:r>
            <a:r>
              <a:rPr lang="fr-CA" dirty="0" err="1"/>
              <a:t>Pharyngitis.</a:t>
            </a:r>
            <a:r>
              <a:rPr lang="fr-CA" i="1" dirty="0" err="1"/>
              <a:t>The</a:t>
            </a:r>
            <a:r>
              <a:rPr lang="fr-CA" i="1" dirty="0"/>
              <a:t> Journal of Emergency </a:t>
            </a:r>
            <a:r>
              <a:rPr lang="fr-CA" i="1" dirty="0" err="1"/>
              <a:t>Medicine</a:t>
            </a:r>
            <a:r>
              <a:rPr lang="fr-CA" i="1" dirty="0"/>
              <a:t> </a:t>
            </a:r>
            <a:r>
              <a:rPr lang="fr-CA" dirty="0"/>
              <a:t>2008;35(4):363-367.</a:t>
            </a:r>
            <a:br>
              <a:rPr lang="fr-CA" dirty="0"/>
            </a:br>
            <a:endParaRPr lang="fr-CA" dirty="0" smtClean="0"/>
          </a:p>
          <a:p>
            <a:r>
              <a:rPr lang="fr-CA" dirty="0"/>
              <a:t>Article 2: </a:t>
            </a:r>
            <a:r>
              <a:rPr lang="fr-CA" dirty="0" err="1"/>
              <a:t>Kiderman</a:t>
            </a:r>
            <a:r>
              <a:rPr lang="fr-CA" dirty="0"/>
              <a:t> A, </a:t>
            </a:r>
            <a:r>
              <a:rPr lang="fr-CA" dirty="0" err="1"/>
              <a:t>Yaphe</a:t>
            </a:r>
            <a:r>
              <a:rPr lang="fr-CA" dirty="0"/>
              <a:t> J, </a:t>
            </a:r>
            <a:r>
              <a:rPr lang="fr-CA" dirty="0" err="1"/>
              <a:t>Bregman</a:t>
            </a:r>
            <a:r>
              <a:rPr lang="fr-CA" dirty="0"/>
              <a:t> J, </a:t>
            </a:r>
            <a:r>
              <a:rPr lang="fr-CA" dirty="0" err="1"/>
              <a:t>Zemel</a:t>
            </a:r>
            <a:r>
              <a:rPr lang="fr-CA" dirty="0"/>
              <a:t> </a:t>
            </a:r>
            <a:r>
              <a:rPr lang="fr-CA" dirty="0" err="1"/>
              <a:t>T</a:t>
            </a:r>
            <a:r>
              <a:rPr lang="fr-CA" dirty="0"/>
              <a:t>, </a:t>
            </a:r>
            <a:r>
              <a:rPr lang="fr-CA" dirty="0" err="1"/>
              <a:t>Furst</a:t>
            </a:r>
            <a:r>
              <a:rPr lang="fr-CA" dirty="0"/>
              <a:t> AL. Adjuvant </a:t>
            </a:r>
            <a:r>
              <a:rPr lang="fr-CA" dirty="0" err="1"/>
              <a:t>prednisone</a:t>
            </a:r>
            <a:r>
              <a:rPr lang="fr-CA" dirty="0"/>
              <a:t> </a:t>
            </a:r>
            <a:r>
              <a:rPr lang="fr-CA" dirty="0" err="1"/>
              <a:t>therapy</a:t>
            </a:r>
            <a:r>
              <a:rPr lang="fr-CA" dirty="0"/>
              <a:t> in </a:t>
            </a:r>
            <a:r>
              <a:rPr lang="fr-CA" dirty="0" err="1"/>
              <a:t>pharyngitis</a:t>
            </a:r>
            <a:r>
              <a:rPr lang="fr-CA" dirty="0"/>
              <a:t>: a </a:t>
            </a:r>
            <a:r>
              <a:rPr lang="fr-CA" dirty="0" err="1"/>
              <a:t>randomised</a:t>
            </a:r>
            <a:r>
              <a:rPr lang="fr-CA" dirty="0"/>
              <a:t> </a:t>
            </a:r>
            <a:r>
              <a:rPr lang="fr-CA" dirty="0" err="1"/>
              <a:t>controlled</a:t>
            </a:r>
            <a:r>
              <a:rPr lang="fr-CA" dirty="0"/>
              <a:t> trial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general</a:t>
            </a:r>
            <a:r>
              <a:rPr lang="fr-CA" dirty="0"/>
              <a:t> practice. </a:t>
            </a:r>
            <a:r>
              <a:rPr lang="fr-CA" i="1" dirty="0"/>
              <a:t>British Journal of General Practice</a:t>
            </a:r>
            <a:r>
              <a:rPr lang="fr-CA" dirty="0"/>
              <a:t> 2005;55:218-221.</a:t>
            </a:r>
            <a:br>
              <a:rPr lang="fr-CA" dirty="0"/>
            </a:br>
            <a:endParaRPr lang="fr-CA" dirty="0" smtClean="0"/>
          </a:p>
          <a:p>
            <a:r>
              <a:rPr lang="fr-CA" dirty="0" smtClean="0"/>
              <a:t>Article </a:t>
            </a:r>
            <a:r>
              <a:rPr lang="fr-CA" dirty="0"/>
              <a:t>3: Olympia RP, </a:t>
            </a:r>
            <a:r>
              <a:rPr lang="fr-CA" dirty="0" err="1"/>
              <a:t>Khine</a:t>
            </a:r>
            <a:r>
              <a:rPr lang="fr-CA" dirty="0"/>
              <a:t> H, </a:t>
            </a:r>
            <a:r>
              <a:rPr lang="fr-CA" dirty="0" err="1"/>
              <a:t>Avner</a:t>
            </a:r>
            <a:r>
              <a:rPr lang="fr-CA" dirty="0"/>
              <a:t> JF. </a:t>
            </a:r>
            <a:r>
              <a:rPr lang="fr-CA" dirty="0" err="1"/>
              <a:t>Effectiveness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 of Oral </a:t>
            </a:r>
            <a:r>
              <a:rPr lang="fr-CA" dirty="0" err="1" smtClean="0"/>
              <a:t>dexamethasone</a:t>
            </a:r>
            <a:r>
              <a:rPr lang="fr-CA" dirty="0" smtClean="0"/>
              <a:t> </a:t>
            </a:r>
            <a:r>
              <a:rPr lang="fr-CA" dirty="0"/>
              <a:t>in the </a:t>
            </a:r>
            <a:r>
              <a:rPr lang="fr-CA" dirty="0" err="1" smtClean="0"/>
              <a:t>treatment</a:t>
            </a:r>
            <a:r>
              <a:rPr lang="fr-CA" dirty="0" smtClean="0"/>
              <a:t> </a:t>
            </a:r>
            <a:r>
              <a:rPr lang="fr-CA" dirty="0"/>
              <a:t>of </a:t>
            </a:r>
            <a:r>
              <a:rPr lang="fr-CA" dirty="0" err="1" smtClean="0"/>
              <a:t>moderate</a:t>
            </a:r>
            <a:r>
              <a:rPr lang="fr-CA" dirty="0" smtClean="0"/>
              <a:t> </a:t>
            </a:r>
            <a:r>
              <a:rPr lang="fr-CA" dirty="0"/>
              <a:t>to </a:t>
            </a:r>
            <a:r>
              <a:rPr lang="fr-CA" dirty="0" err="1" smtClean="0"/>
              <a:t>severe</a:t>
            </a:r>
            <a:r>
              <a:rPr lang="fr-CA" dirty="0" smtClean="0"/>
              <a:t> </a:t>
            </a:r>
            <a:r>
              <a:rPr lang="fr-CA" dirty="0" err="1" smtClean="0"/>
              <a:t>pharyngitis</a:t>
            </a:r>
            <a:r>
              <a:rPr lang="fr-CA" dirty="0" smtClean="0"/>
              <a:t> </a:t>
            </a:r>
            <a:r>
              <a:rPr lang="fr-CA" dirty="0"/>
              <a:t>in </a:t>
            </a:r>
            <a:r>
              <a:rPr lang="fr-CA" dirty="0" err="1" smtClean="0"/>
              <a:t>children</a:t>
            </a:r>
            <a:r>
              <a:rPr lang="fr-CA" dirty="0"/>
              <a:t>.</a:t>
            </a:r>
            <a:r>
              <a:rPr lang="fr-CA" i="1" dirty="0"/>
              <a:t> </a:t>
            </a:r>
            <a:r>
              <a:rPr lang="fr-CA" i="1" dirty="0" err="1"/>
              <a:t>Arch</a:t>
            </a:r>
            <a:r>
              <a:rPr lang="fr-CA" i="1" dirty="0"/>
              <a:t> </a:t>
            </a:r>
            <a:r>
              <a:rPr lang="fr-CA" i="1" dirty="0" err="1"/>
              <a:t>Pediatr</a:t>
            </a:r>
            <a:r>
              <a:rPr lang="fr-CA" i="1" dirty="0"/>
              <a:t> </a:t>
            </a:r>
            <a:r>
              <a:rPr lang="fr-CA" i="1" dirty="0" err="1"/>
              <a:t>Adolesc</a:t>
            </a:r>
            <a:r>
              <a:rPr lang="fr-CA" i="1" dirty="0"/>
              <a:t> Med.</a:t>
            </a:r>
            <a:r>
              <a:rPr lang="fr-CA" dirty="0"/>
              <a:t> 2005;159:278-282.</a:t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41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184" y="5723073"/>
            <a:ext cx="6512511" cy="1143000"/>
          </a:xfrm>
        </p:spPr>
        <p:txBody>
          <a:bodyPr/>
          <a:lstStyle/>
          <a:p>
            <a:r>
              <a:rPr lang="fr-CA" sz="3200" dirty="0" smtClean="0"/>
              <a:t>Références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1475" y="701843"/>
            <a:ext cx="8114630" cy="5301968"/>
          </a:xfrm>
        </p:spPr>
        <p:txBody>
          <a:bodyPr>
            <a:normAutofit fontScale="85000" lnSpcReduction="20000"/>
          </a:bodyPr>
          <a:lstStyle/>
          <a:p>
            <a:r>
              <a:rPr lang="fr-CA" sz="2600" dirty="0"/>
              <a:t>Article 4: </a:t>
            </a:r>
            <a:r>
              <a:rPr lang="fr-CA" sz="2600" dirty="0" err="1"/>
              <a:t>Bulloch</a:t>
            </a:r>
            <a:r>
              <a:rPr lang="fr-CA" sz="2600" dirty="0"/>
              <a:t> B, </a:t>
            </a:r>
            <a:r>
              <a:rPr lang="fr-CA" sz="2600" dirty="0" err="1"/>
              <a:t>Kabani</a:t>
            </a:r>
            <a:r>
              <a:rPr lang="fr-CA" sz="2600" dirty="0"/>
              <a:t> A, </a:t>
            </a:r>
            <a:r>
              <a:rPr lang="fr-CA" sz="2600" dirty="0" err="1"/>
              <a:t>Tenenbein</a:t>
            </a:r>
            <a:r>
              <a:rPr lang="fr-CA" sz="2600" dirty="0"/>
              <a:t> M. Oral </a:t>
            </a:r>
            <a:r>
              <a:rPr lang="fr-CA" sz="2600" dirty="0" err="1"/>
              <a:t>d</a:t>
            </a:r>
            <a:r>
              <a:rPr lang="fr-CA" sz="2600" dirty="0" err="1" smtClean="0"/>
              <a:t>examethasone</a:t>
            </a:r>
            <a:r>
              <a:rPr lang="fr-CA" sz="2600" dirty="0" smtClean="0"/>
              <a:t> </a:t>
            </a:r>
            <a:r>
              <a:rPr lang="fr-CA" sz="2600" dirty="0"/>
              <a:t>for the </a:t>
            </a:r>
            <a:r>
              <a:rPr lang="fr-CA" sz="2600" dirty="0" err="1"/>
              <a:t>t</a:t>
            </a:r>
            <a:r>
              <a:rPr lang="fr-CA" sz="2600" dirty="0" err="1" smtClean="0"/>
              <a:t>reatment</a:t>
            </a:r>
            <a:r>
              <a:rPr lang="fr-CA" sz="2600" dirty="0" smtClean="0"/>
              <a:t> </a:t>
            </a:r>
            <a:r>
              <a:rPr lang="fr-CA" sz="2600" dirty="0"/>
              <a:t>of p</a:t>
            </a:r>
            <a:r>
              <a:rPr lang="fr-CA" sz="2600" dirty="0" smtClean="0"/>
              <a:t>ain </a:t>
            </a:r>
            <a:r>
              <a:rPr lang="fr-CA" sz="2600" dirty="0"/>
              <a:t>in </a:t>
            </a:r>
            <a:r>
              <a:rPr lang="fr-CA" sz="2600" dirty="0" err="1" smtClean="0"/>
              <a:t>children</a:t>
            </a:r>
            <a:r>
              <a:rPr lang="fr-CA" sz="2600" dirty="0" smtClean="0"/>
              <a:t> </a:t>
            </a:r>
            <a:r>
              <a:rPr lang="fr-CA" sz="2600" dirty="0" err="1"/>
              <a:t>with</a:t>
            </a:r>
            <a:r>
              <a:rPr lang="fr-CA" sz="2600" dirty="0"/>
              <a:t> acute </a:t>
            </a:r>
            <a:r>
              <a:rPr lang="fr-CA" sz="2600" dirty="0" err="1"/>
              <a:t>pharyngitis</a:t>
            </a:r>
            <a:r>
              <a:rPr lang="fr-CA" sz="2600" dirty="0"/>
              <a:t>: a </a:t>
            </a:r>
            <a:r>
              <a:rPr lang="fr-CA" sz="2600" dirty="0" err="1"/>
              <a:t>randomized</a:t>
            </a:r>
            <a:r>
              <a:rPr lang="fr-CA" sz="2600" dirty="0"/>
              <a:t>, double-</a:t>
            </a:r>
            <a:r>
              <a:rPr lang="fr-CA" sz="2600" dirty="0" err="1"/>
              <a:t>blind</a:t>
            </a:r>
            <a:r>
              <a:rPr lang="fr-CA" sz="2600" dirty="0"/>
              <a:t>, placebo-</a:t>
            </a:r>
            <a:r>
              <a:rPr lang="fr-CA" sz="2600" dirty="0" err="1"/>
              <a:t>controlled</a:t>
            </a:r>
            <a:r>
              <a:rPr lang="fr-CA" sz="2600" dirty="0"/>
              <a:t> trial. </a:t>
            </a:r>
            <a:r>
              <a:rPr lang="fr-CA" sz="2600" i="1" dirty="0"/>
              <a:t>Ann </a:t>
            </a:r>
            <a:r>
              <a:rPr lang="fr-CA" sz="2600" i="1" dirty="0" err="1"/>
              <a:t>Emerg</a:t>
            </a:r>
            <a:r>
              <a:rPr lang="fr-CA" sz="2600" i="1" dirty="0"/>
              <a:t> Med </a:t>
            </a:r>
            <a:r>
              <a:rPr lang="fr-CA" sz="2600" dirty="0"/>
              <a:t>2003;41:601-608.</a:t>
            </a:r>
            <a:br>
              <a:rPr lang="fr-CA" sz="2600" dirty="0"/>
            </a:br>
            <a:endParaRPr lang="fr-CA" sz="2600" dirty="0" smtClean="0"/>
          </a:p>
          <a:p>
            <a:r>
              <a:rPr lang="fr-CA" sz="2600" dirty="0" smtClean="0"/>
              <a:t>Article 5: Wei JL, </a:t>
            </a:r>
            <a:r>
              <a:rPr lang="fr-CA" sz="2600" dirty="0" err="1" smtClean="0"/>
              <a:t>Kasperbauer</a:t>
            </a:r>
            <a:r>
              <a:rPr lang="fr-CA" sz="2600" dirty="0" smtClean="0"/>
              <a:t> JL, Weaver AL, et al. </a:t>
            </a:r>
            <a:r>
              <a:rPr lang="fr-CA" sz="2600" dirty="0" err="1" smtClean="0"/>
              <a:t>Efficacy</a:t>
            </a:r>
            <a:r>
              <a:rPr lang="fr-CA" sz="2600" dirty="0" smtClean="0"/>
              <a:t> of single-dose </a:t>
            </a:r>
            <a:r>
              <a:rPr lang="fr-CA" sz="2600" dirty="0" err="1" smtClean="0"/>
              <a:t>dexamethasone</a:t>
            </a:r>
            <a:r>
              <a:rPr lang="fr-CA" sz="2600" dirty="0" smtClean="0"/>
              <a:t> as adjuvant </a:t>
            </a:r>
            <a:r>
              <a:rPr lang="fr-CA" sz="2600" dirty="0" err="1" smtClean="0"/>
              <a:t>therapy</a:t>
            </a:r>
            <a:r>
              <a:rPr lang="fr-CA" sz="2600" dirty="0" smtClean="0"/>
              <a:t> for acute </a:t>
            </a:r>
            <a:r>
              <a:rPr lang="fr-CA" sz="2600" dirty="0" err="1" smtClean="0"/>
              <a:t>pharyngitis</a:t>
            </a:r>
            <a:r>
              <a:rPr lang="fr-CA" sz="2600" dirty="0" smtClean="0"/>
              <a:t>. </a:t>
            </a:r>
            <a:r>
              <a:rPr lang="fr-CA" sz="2600" i="1" dirty="0" smtClean="0"/>
              <a:t>Laryngoscope</a:t>
            </a:r>
            <a:r>
              <a:rPr lang="fr-CA" sz="2600" dirty="0" smtClean="0"/>
              <a:t> 2002;112:87-93. </a:t>
            </a:r>
          </a:p>
          <a:p>
            <a:endParaRPr lang="fr-CA" sz="2600" dirty="0"/>
          </a:p>
          <a:p>
            <a:r>
              <a:rPr lang="fr-CA" sz="2600" dirty="0" smtClean="0"/>
              <a:t>Hayward G, Thompson MJ, </a:t>
            </a:r>
            <a:r>
              <a:rPr lang="fr-CA" sz="2600" dirty="0" err="1" smtClean="0"/>
              <a:t>Perera</a:t>
            </a:r>
            <a:r>
              <a:rPr lang="fr-CA" sz="2600" dirty="0" smtClean="0"/>
              <a:t> R, et al. </a:t>
            </a:r>
            <a:r>
              <a:rPr lang="fr-CA" sz="2600" dirty="0" err="1" smtClean="0"/>
              <a:t>Corticosteroids</a:t>
            </a:r>
            <a:r>
              <a:rPr lang="fr-CA" sz="2600" dirty="0" smtClean="0"/>
              <a:t> as </a:t>
            </a:r>
            <a:r>
              <a:rPr lang="fr-CA" sz="2600" dirty="0" err="1" smtClean="0"/>
              <a:t>standalone</a:t>
            </a:r>
            <a:r>
              <a:rPr lang="fr-CA" sz="2600" dirty="0" smtClean="0"/>
              <a:t> or </a:t>
            </a:r>
            <a:r>
              <a:rPr lang="fr-CA" sz="2600" dirty="0" err="1" smtClean="0"/>
              <a:t>add-on</a:t>
            </a:r>
            <a:r>
              <a:rPr lang="fr-CA" sz="2600" dirty="0" smtClean="0"/>
              <a:t> </a:t>
            </a:r>
            <a:r>
              <a:rPr lang="fr-CA" sz="2600" dirty="0" err="1" smtClean="0"/>
              <a:t>treatment</a:t>
            </a:r>
            <a:r>
              <a:rPr lang="fr-CA" sz="2600" dirty="0" smtClean="0"/>
              <a:t> for sore </a:t>
            </a:r>
            <a:r>
              <a:rPr lang="fr-CA" sz="2600" dirty="0" err="1" smtClean="0"/>
              <a:t>throat</a:t>
            </a:r>
            <a:r>
              <a:rPr lang="fr-CA" sz="2600" dirty="0" smtClean="0"/>
              <a:t>. </a:t>
            </a:r>
            <a:r>
              <a:rPr lang="fr-CA" sz="2600" i="1" dirty="0" smtClean="0"/>
              <a:t>Cochrane </a:t>
            </a:r>
            <a:r>
              <a:rPr lang="fr-CA" sz="2600" i="1" dirty="0" err="1" smtClean="0"/>
              <a:t>Database</a:t>
            </a:r>
            <a:r>
              <a:rPr lang="fr-CA" sz="2600" i="1" dirty="0" smtClean="0"/>
              <a:t> </a:t>
            </a:r>
            <a:r>
              <a:rPr lang="fr-CA" sz="2600" i="1" dirty="0" err="1" smtClean="0"/>
              <a:t>Syst.Rev</a:t>
            </a:r>
            <a:r>
              <a:rPr lang="fr-CA" sz="2600" i="1" dirty="0" smtClean="0"/>
              <a:t>.</a:t>
            </a:r>
            <a:r>
              <a:rPr lang="fr-CA" sz="2600" dirty="0" smtClean="0"/>
              <a:t> 2012;10.1002/14651858.CD008268.pub2</a:t>
            </a:r>
          </a:p>
          <a:p>
            <a:endParaRPr lang="fr-CA" sz="2600" dirty="0" smtClean="0"/>
          </a:p>
          <a:p>
            <a:r>
              <a:rPr lang="fr-CA" sz="2600" dirty="0" smtClean="0"/>
              <a:t>Cook J, Hayward G, Thompson M, et al. Oral </a:t>
            </a:r>
            <a:r>
              <a:rPr lang="fr-CA" sz="2600" dirty="0" err="1" smtClean="0"/>
              <a:t>corticosteroid</a:t>
            </a:r>
            <a:r>
              <a:rPr lang="fr-CA" sz="2600" dirty="0" smtClean="0"/>
              <a:t> use for </a:t>
            </a:r>
            <a:r>
              <a:rPr lang="fr-CA" sz="2600" dirty="0" err="1" smtClean="0"/>
              <a:t>clinical</a:t>
            </a:r>
            <a:r>
              <a:rPr lang="fr-CA" sz="2600" dirty="0" smtClean="0"/>
              <a:t> and </a:t>
            </a:r>
            <a:r>
              <a:rPr lang="fr-CA" sz="2600" dirty="0" err="1" smtClean="0"/>
              <a:t>cost</a:t>
            </a:r>
            <a:r>
              <a:rPr lang="fr-CA" sz="2600" dirty="0" smtClean="0"/>
              <a:t>-effective </a:t>
            </a:r>
            <a:r>
              <a:rPr lang="fr-CA" sz="2600" dirty="0" err="1" smtClean="0"/>
              <a:t>symptom</a:t>
            </a:r>
            <a:r>
              <a:rPr lang="fr-CA" sz="2600" dirty="0" smtClean="0"/>
              <a:t> </a:t>
            </a:r>
            <a:r>
              <a:rPr lang="fr-CA" sz="2600" dirty="0" err="1" smtClean="0"/>
              <a:t>relif</a:t>
            </a:r>
            <a:r>
              <a:rPr lang="fr-CA" sz="2600" dirty="0" smtClean="0"/>
              <a:t> of sore </a:t>
            </a:r>
            <a:r>
              <a:rPr lang="fr-CA" sz="2600" dirty="0" err="1" smtClean="0"/>
              <a:t>throat</a:t>
            </a:r>
            <a:r>
              <a:rPr lang="fr-CA" sz="2600" dirty="0" smtClean="0"/>
              <a:t>: </a:t>
            </a:r>
            <a:r>
              <a:rPr lang="fr-CA" sz="2600" dirty="0" err="1" smtClean="0"/>
              <a:t>study</a:t>
            </a:r>
            <a:r>
              <a:rPr lang="fr-CA" sz="2600" dirty="0" smtClean="0"/>
              <a:t> </a:t>
            </a:r>
            <a:r>
              <a:rPr lang="fr-CA" sz="2600" dirty="0" err="1" smtClean="0"/>
              <a:t>protocol</a:t>
            </a:r>
            <a:r>
              <a:rPr lang="fr-CA" sz="2600" dirty="0" smtClean="0"/>
              <a:t> for a </a:t>
            </a:r>
            <a:r>
              <a:rPr lang="fr-CA" sz="2600" dirty="0" err="1" smtClean="0"/>
              <a:t>randomized</a:t>
            </a:r>
            <a:r>
              <a:rPr lang="fr-CA" sz="2600" dirty="0" smtClean="0"/>
              <a:t> </a:t>
            </a:r>
            <a:r>
              <a:rPr lang="fr-CA" sz="2600" dirty="0" err="1" smtClean="0"/>
              <a:t>controlled</a:t>
            </a:r>
            <a:r>
              <a:rPr lang="fr-CA" sz="2600" dirty="0" smtClean="0"/>
              <a:t> trial. </a:t>
            </a:r>
            <a:r>
              <a:rPr lang="fr-CA" sz="2600" i="1" dirty="0" smtClean="0"/>
              <a:t>Trials </a:t>
            </a:r>
            <a:r>
              <a:rPr lang="fr-CA" sz="2600" dirty="0" smtClean="0"/>
              <a:t>2014;15:365.</a:t>
            </a:r>
            <a:endParaRPr lang="fr-CA" sz="26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3535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236" y="5963010"/>
            <a:ext cx="6512511" cy="1143000"/>
          </a:xfrm>
        </p:spPr>
        <p:txBody>
          <a:bodyPr/>
          <a:lstStyle/>
          <a:p>
            <a:r>
              <a:rPr lang="fr-CA" sz="3200" dirty="0" smtClean="0"/>
              <a:t>Méthodologie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7714" y="49730"/>
            <a:ext cx="8708572" cy="6301034"/>
          </a:xfrm>
        </p:spPr>
        <p:txBody>
          <a:bodyPr>
            <a:normAutofit fontScale="77500" lnSpcReduction="20000"/>
          </a:bodyPr>
          <a:lstStyle/>
          <a:p>
            <a:endParaRPr lang="fr-CA" dirty="0"/>
          </a:p>
          <a:p>
            <a:pPr marL="45720" indent="0">
              <a:buNone/>
            </a:pPr>
            <a:r>
              <a:rPr lang="fr-CA" sz="4000" dirty="0" smtClean="0">
                <a:latin typeface="+mj-lt"/>
              </a:rPr>
              <a:t>PICO</a:t>
            </a:r>
          </a:p>
          <a:p>
            <a:r>
              <a:rPr lang="fr-CA" sz="2800" dirty="0" smtClean="0"/>
              <a:t>P = Personnes avec pharyngites aiguës </a:t>
            </a:r>
          </a:p>
          <a:p>
            <a:r>
              <a:rPr lang="fr-CA" sz="2800" dirty="0" smtClean="0"/>
              <a:t>I = Corticostéroïde (en adjuvant ou pas aux</a:t>
            </a:r>
            <a:r>
              <a:rPr lang="fr-CA" sz="2800" dirty="0"/>
              <a:t> </a:t>
            </a:r>
            <a:r>
              <a:rPr lang="fr-CA" sz="2800" dirty="0" smtClean="0"/>
              <a:t>ATB)</a:t>
            </a:r>
          </a:p>
          <a:p>
            <a:r>
              <a:rPr lang="fr-CA" sz="2800" dirty="0" smtClean="0"/>
              <a:t>C = Placébo</a:t>
            </a:r>
          </a:p>
          <a:p>
            <a:r>
              <a:rPr lang="fr-CA" sz="2800" dirty="0" smtClean="0"/>
              <a:t>O = Soulagement de la douleur </a:t>
            </a:r>
          </a:p>
          <a:p>
            <a:endParaRPr lang="fr-CA" sz="2800" dirty="0"/>
          </a:p>
          <a:p>
            <a:pPr marL="45720" indent="0">
              <a:buNone/>
            </a:pPr>
            <a:r>
              <a:rPr lang="fr-CA" sz="4000" dirty="0"/>
              <a:t>Recherche dans </a:t>
            </a:r>
            <a:r>
              <a:rPr lang="fr-CA" sz="4000" dirty="0" err="1"/>
              <a:t>Medline</a:t>
            </a:r>
            <a:r>
              <a:rPr lang="fr-CA" sz="4000" dirty="0"/>
              <a:t> et dans Embase</a:t>
            </a:r>
          </a:p>
          <a:p>
            <a:pPr marL="502920" indent="-457200">
              <a:buFont typeface="+mj-lt"/>
              <a:buAutoNum type="arabicParenR"/>
            </a:pPr>
            <a:r>
              <a:rPr lang="fr-CA" sz="2800" dirty="0"/>
              <a:t> </a:t>
            </a:r>
            <a:r>
              <a:rPr lang="fr-CA" sz="2800" dirty="0" err="1"/>
              <a:t>Pharyngitis</a:t>
            </a:r>
            <a:r>
              <a:rPr lang="fr-CA" sz="2800" dirty="0"/>
              <a:t> (</a:t>
            </a:r>
            <a:r>
              <a:rPr lang="fr-CA" sz="2800" dirty="0" err="1"/>
              <a:t>exp</a:t>
            </a:r>
            <a:r>
              <a:rPr lang="fr-CA" sz="2800" dirty="0"/>
              <a:t>), </a:t>
            </a:r>
            <a:r>
              <a:rPr lang="fr-CA" sz="2800" dirty="0" err="1"/>
              <a:t>drug</a:t>
            </a:r>
            <a:r>
              <a:rPr lang="fr-CA" sz="2800" dirty="0"/>
              <a:t> </a:t>
            </a:r>
            <a:r>
              <a:rPr lang="fr-CA" sz="2800" dirty="0" err="1" smtClean="0"/>
              <a:t>therapy</a:t>
            </a:r>
            <a:endParaRPr lang="fr-CA" sz="2800" dirty="0"/>
          </a:p>
          <a:p>
            <a:pPr marL="502920" indent="-457200">
              <a:buFont typeface="+mj-lt"/>
              <a:buAutoNum type="arabicParenR"/>
            </a:pPr>
            <a:r>
              <a:rPr lang="fr-CA" sz="2800" dirty="0" err="1" smtClean="0"/>
              <a:t>Corticosteroid</a:t>
            </a:r>
            <a:r>
              <a:rPr lang="fr-CA" sz="2800" dirty="0" smtClean="0"/>
              <a:t> </a:t>
            </a:r>
            <a:r>
              <a:rPr lang="fr-CA" sz="2800" dirty="0"/>
              <a:t>(</a:t>
            </a:r>
            <a:r>
              <a:rPr lang="fr-CA" sz="2800" dirty="0" err="1"/>
              <a:t>exp</a:t>
            </a:r>
            <a:r>
              <a:rPr lang="fr-CA" sz="2800" dirty="0"/>
              <a:t>) OR </a:t>
            </a:r>
            <a:r>
              <a:rPr lang="fr-CA" sz="2800" dirty="0" err="1"/>
              <a:t>dexamethasone</a:t>
            </a:r>
            <a:r>
              <a:rPr lang="fr-CA" sz="2800" dirty="0"/>
              <a:t> (</a:t>
            </a:r>
            <a:r>
              <a:rPr lang="fr-CA" sz="2800" dirty="0" err="1"/>
              <a:t>exp</a:t>
            </a:r>
            <a:r>
              <a:rPr lang="fr-CA" sz="2800" dirty="0"/>
              <a:t>) OR Cortisone (</a:t>
            </a:r>
            <a:r>
              <a:rPr lang="fr-CA" sz="2800" dirty="0" err="1"/>
              <a:t>exp</a:t>
            </a:r>
            <a:r>
              <a:rPr lang="fr-CA" sz="2800" dirty="0"/>
              <a:t>) OR </a:t>
            </a:r>
            <a:r>
              <a:rPr lang="fr-CA" sz="2800" dirty="0" err="1"/>
              <a:t>prednisone</a:t>
            </a:r>
            <a:r>
              <a:rPr lang="fr-CA" sz="2800" dirty="0"/>
              <a:t> (</a:t>
            </a:r>
            <a:r>
              <a:rPr lang="fr-CA" sz="2800" dirty="0" err="1" smtClean="0"/>
              <a:t>exp</a:t>
            </a:r>
            <a:r>
              <a:rPr lang="fr-CA" sz="2800" dirty="0" smtClean="0"/>
              <a:t>)</a:t>
            </a:r>
            <a:endParaRPr lang="fr-CA" sz="2800" dirty="0"/>
          </a:p>
          <a:p>
            <a:pPr marL="502920" indent="-457200">
              <a:buFont typeface="+mj-lt"/>
              <a:buAutoNum type="arabicParenR"/>
            </a:pPr>
            <a:r>
              <a:rPr lang="fr-CA" sz="2800" dirty="0" err="1"/>
              <a:t>Pharyngit</a:t>
            </a:r>
            <a:r>
              <a:rPr lang="fr-CA" sz="2800" dirty="0"/>
              <a:t>* OR sore </a:t>
            </a:r>
            <a:r>
              <a:rPr lang="fr-CA" sz="2800" dirty="0" err="1"/>
              <a:t>throat</a:t>
            </a:r>
            <a:r>
              <a:rPr lang="fr-CA" sz="2800" dirty="0"/>
              <a:t>*</a:t>
            </a:r>
          </a:p>
          <a:p>
            <a:pPr marL="502920" indent="-457200">
              <a:buFont typeface="+mj-lt"/>
              <a:buAutoNum type="arabicParenR"/>
            </a:pPr>
            <a:r>
              <a:rPr lang="fr-CA" sz="2800" dirty="0"/>
              <a:t>Cortisone OR </a:t>
            </a:r>
            <a:r>
              <a:rPr lang="fr-CA" sz="2800" dirty="0" err="1"/>
              <a:t>Prednisone</a:t>
            </a:r>
            <a:r>
              <a:rPr lang="fr-CA" sz="2800" dirty="0"/>
              <a:t> OR </a:t>
            </a:r>
            <a:r>
              <a:rPr lang="fr-CA" sz="2800" dirty="0" err="1"/>
              <a:t>Dexamethasone</a:t>
            </a:r>
            <a:r>
              <a:rPr lang="fr-CA" sz="2800" dirty="0"/>
              <a:t> OR </a:t>
            </a:r>
            <a:r>
              <a:rPr lang="fr-CA" sz="2800" dirty="0" err="1"/>
              <a:t>Corticosteroid</a:t>
            </a:r>
            <a:r>
              <a:rPr lang="fr-CA" sz="2800" dirty="0"/>
              <a:t>*</a:t>
            </a:r>
          </a:p>
          <a:p>
            <a:pPr marL="502920" indent="-457200">
              <a:buFont typeface="+mj-lt"/>
              <a:buAutoNum type="arabicParenR"/>
            </a:pPr>
            <a:r>
              <a:rPr lang="fr-CA" sz="2800" dirty="0"/>
              <a:t>1 AND </a:t>
            </a:r>
            <a:r>
              <a:rPr lang="fr-CA" sz="2800" dirty="0" smtClean="0"/>
              <a:t>2</a:t>
            </a:r>
            <a:r>
              <a:rPr lang="fr-CA" sz="2800" dirty="0"/>
              <a:t>, </a:t>
            </a:r>
            <a:r>
              <a:rPr lang="fr-CA" sz="2800" dirty="0" err="1"/>
              <a:t>Limits</a:t>
            </a:r>
            <a:r>
              <a:rPr lang="fr-CA" sz="2800" dirty="0"/>
              <a:t>: 2000-current (16 janvier 2017), English/</a:t>
            </a:r>
            <a:r>
              <a:rPr lang="fr-CA" sz="2800" dirty="0" smtClean="0"/>
              <a:t>French</a:t>
            </a:r>
          </a:p>
          <a:p>
            <a:pPr marL="502920" indent="-457200">
              <a:buFont typeface="+mj-lt"/>
              <a:buAutoNum type="arabicParenR"/>
            </a:pPr>
            <a:r>
              <a:rPr lang="fr-CA" sz="2800" dirty="0" smtClean="0"/>
              <a:t>3 AND 4, </a:t>
            </a:r>
            <a:r>
              <a:rPr lang="fr-CA" sz="2800" dirty="0" err="1"/>
              <a:t>Limits</a:t>
            </a:r>
            <a:r>
              <a:rPr lang="fr-CA" sz="2800" dirty="0"/>
              <a:t>: 2000-current (16 janvier 2017), English/</a:t>
            </a:r>
            <a:r>
              <a:rPr lang="fr-CA" sz="2800" dirty="0" smtClean="0"/>
              <a:t>French</a:t>
            </a:r>
            <a:endParaRPr lang="fr-CA" sz="2800" dirty="0"/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90129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710" y="5862857"/>
            <a:ext cx="6512511" cy="1143000"/>
          </a:xfrm>
        </p:spPr>
        <p:txBody>
          <a:bodyPr/>
          <a:lstStyle/>
          <a:p>
            <a:r>
              <a:rPr lang="fr-CA" sz="3200" dirty="0" smtClean="0"/>
              <a:t>Méthodologie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0095" y="-129940"/>
            <a:ext cx="8853905" cy="599279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CA" dirty="0" smtClean="0"/>
          </a:p>
          <a:p>
            <a:pPr marL="45720" indent="0">
              <a:buNone/>
            </a:pPr>
            <a:endParaRPr lang="fr-CA" dirty="0" smtClean="0"/>
          </a:p>
          <a:p>
            <a:pPr marL="45720" indent="0">
              <a:buNone/>
            </a:pPr>
            <a:r>
              <a:rPr lang="fr-CA" sz="3200" dirty="0" smtClean="0"/>
              <a:t>Recherche </a:t>
            </a:r>
            <a:r>
              <a:rPr lang="fr-CA" sz="3200" dirty="0"/>
              <a:t>dans </a:t>
            </a:r>
            <a:r>
              <a:rPr lang="fr-CA" sz="3200" dirty="0" err="1"/>
              <a:t>Medline</a:t>
            </a:r>
            <a:r>
              <a:rPr lang="fr-CA" sz="3200" dirty="0"/>
              <a:t> et dans </a:t>
            </a:r>
            <a:r>
              <a:rPr lang="fr-CA" sz="3200" dirty="0" smtClean="0"/>
              <a:t>Embase</a:t>
            </a:r>
          </a:p>
          <a:p>
            <a:pPr marL="45720" indent="0">
              <a:buNone/>
            </a:pPr>
            <a:r>
              <a:rPr lang="fr-CA" dirty="0" smtClean="0"/>
              <a:t>220 résultats totaux </a:t>
            </a:r>
            <a:r>
              <a:rPr lang="fr-CA" dirty="0" err="1" smtClean="0"/>
              <a:t>Medline</a:t>
            </a:r>
            <a:r>
              <a:rPr lang="fr-CA" dirty="0" smtClean="0"/>
              <a:t>, 328 résultats totaux Embase</a:t>
            </a:r>
          </a:p>
          <a:p>
            <a:pPr>
              <a:buFont typeface="Wingdings" charset="2"/>
              <a:buChar char="Ø"/>
            </a:pPr>
            <a:r>
              <a:rPr lang="fr-CA" i="1" dirty="0" smtClean="0"/>
              <a:t>Exclus: Infections respiratoires autres (ex: Asthme, IVRI, virus </a:t>
            </a:r>
            <a:r>
              <a:rPr lang="fr-CA" i="1" dirty="0"/>
              <a:t>E</a:t>
            </a:r>
            <a:r>
              <a:rPr lang="fr-CA" i="1" dirty="0" smtClean="0"/>
              <a:t>pstein-Barr, mononucléose, </a:t>
            </a:r>
            <a:r>
              <a:rPr lang="fr-CA" i="1" dirty="0" err="1" smtClean="0"/>
              <a:t>épiglottite</a:t>
            </a:r>
            <a:r>
              <a:rPr lang="fr-CA" i="1" dirty="0" smtClean="0"/>
              <a:t>), thyroïdectomie, mal de gorge postopératoire ou </a:t>
            </a:r>
            <a:r>
              <a:rPr lang="fr-CA" i="1" dirty="0" err="1" smtClean="0"/>
              <a:t>postintubation</a:t>
            </a:r>
            <a:r>
              <a:rPr lang="fr-CA" i="1" dirty="0" smtClean="0"/>
              <a:t> trachéale, syndrome PFAPA, </a:t>
            </a:r>
            <a:r>
              <a:rPr lang="fr-CA" i="1" dirty="0" err="1" smtClean="0"/>
              <a:t>lymphohistiocytose</a:t>
            </a:r>
            <a:r>
              <a:rPr lang="fr-CA" i="1" dirty="0" smtClean="0"/>
              <a:t> </a:t>
            </a:r>
            <a:r>
              <a:rPr lang="fr-CA" i="1" dirty="0" err="1" smtClean="0"/>
              <a:t>hémophagocytaire</a:t>
            </a:r>
            <a:r>
              <a:rPr lang="fr-CA" i="1" dirty="0" smtClean="0"/>
              <a:t>, maladie de </a:t>
            </a:r>
            <a:r>
              <a:rPr lang="fr-CA" i="1" dirty="0" err="1" smtClean="0"/>
              <a:t>Still</a:t>
            </a:r>
            <a:r>
              <a:rPr lang="fr-CA" i="1" dirty="0" smtClean="0"/>
              <a:t>, abcès </a:t>
            </a:r>
            <a:r>
              <a:rPr lang="fr-CA" i="1" dirty="0" err="1" smtClean="0"/>
              <a:t>périamygdalien</a:t>
            </a:r>
            <a:r>
              <a:rPr lang="fr-CA" i="1" dirty="0" smtClean="0"/>
              <a:t>, maladie de </a:t>
            </a:r>
            <a:r>
              <a:rPr lang="fr-CA" i="1" dirty="0" err="1" smtClean="0"/>
              <a:t>Crohn</a:t>
            </a:r>
            <a:r>
              <a:rPr lang="fr-CA" i="1" dirty="0" smtClean="0"/>
              <a:t>, lymphome</a:t>
            </a:r>
          </a:p>
          <a:p>
            <a:pPr marL="45720" indent="0">
              <a:buNone/>
            </a:pPr>
            <a:endParaRPr lang="fr-CA" i="1" dirty="0" smtClean="0"/>
          </a:p>
          <a:p>
            <a:pPr marL="45720" indent="0">
              <a:buNone/>
            </a:pPr>
            <a:r>
              <a:rPr lang="fr-CA" dirty="0" smtClean="0"/>
              <a:t>6 ECR pertinents au PICO identifiés</a:t>
            </a:r>
          </a:p>
          <a:p>
            <a:pPr>
              <a:buFont typeface="Wingdings" charset="2"/>
              <a:buChar char="Ø"/>
            </a:pPr>
            <a:r>
              <a:rPr lang="fr-CA" dirty="0" smtClean="0"/>
              <a:t>1 exclu puisque répondait moins spécifiquement au PICO</a:t>
            </a:r>
          </a:p>
        </p:txBody>
      </p:sp>
    </p:spTree>
    <p:extLst>
      <p:ext uri="{BB962C8B-B14F-4D97-AF65-F5344CB8AC3E}">
        <p14:creationId xmlns:p14="http://schemas.microsoft.com/office/powerpoint/2010/main" val="367651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14" y="2817786"/>
            <a:ext cx="8445056" cy="3870192"/>
          </a:xfrm>
        </p:spPr>
        <p:txBody>
          <a:bodyPr/>
          <a:lstStyle/>
          <a:p>
            <a:pPr algn="ctr"/>
            <a:r>
              <a:rPr lang="fr-CA" sz="2800" dirty="0"/>
              <a:t>Article 1: </a:t>
            </a:r>
            <a:r>
              <a:rPr lang="fr-CA" sz="2800" dirty="0" err="1"/>
              <a:t>Tasar</a:t>
            </a:r>
            <a:r>
              <a:rPr lang="fr-CA" sz="2800" dirty="0"/>
              <a:t> A, </a:t>
            </a:r>
            <a:r>
              <a:rPr lang="fr-CA" sz="2800" dirty="0" err="1"/>
              <a:t>Yanturali</a:t>
            </a:r>
            <a:r>
              <a:rPr lang="fr-CA" sz="2800" dirty="0"/>
              <a:t> S, </a:t>
            </a:r>
            <a:r>
              <a:rPr lang="fr-CA" sz="2800" dirty="0" err="1"/>
              <a:t>Topacoglu</a:t>
            </a:r>
            <a:r>
              <a:rPr lang="fr-CA" sz="2800" dirty="0"/>
              <a:t> H, et al. </a:t>
            </a:r>
            <a:r>
              <a:rPr lang="fr-CA" sz="2800" dirty="0" err="1"/>
              <a:t>Clinical</a:t>
            </a:r>
            <a:r>
              <a:rPr lang="fr-CA" sz="2800" dirty="0"/>
              <a:t> </a:t>
            </a:r>
            <a:r>
              <a:rPr lang="fr-CA" sz="2800" dirty="0" err="1"/>
              <a:t>Efficacy</a:t>
            </a:r>
            <a:r>
              <a:rPr lang="fr-CA" sz="2800" dirty="0"/>
              <a:t> of </a:t>
            </a:r>
            <a:r>
              <a:rPr lang="fr-CA" sz="2800" dirty="0" err="1"/>
              <a:t>Dexamethasone</a:t>
            </a:r>
            <a:r>
              <a:rPr lang="fr-CA" sz="2800" dirty="0"/>
              <a:t> for Acute </a:t>
            </a:r>
            <a:r>
              <a:rPr lang="fr-CA" sz="2800" dirty="0" err="1"/>
              <a:t>Exudative</a:t>
            </a:r>
            <a:r>
              <a:rPr lang="fr-CA" sz="2800" dirty="0"/>
              <a:t> </a:t>
            </a:r>
            <a:r>
              <a:rPr lang="fr-CA" sz="2800" dirty="0" err="1"/>
              <a:t>Pharyngitis.</a:t>
            </a:r>
            <a:r>
              <a:rPr lang="fr-CA" sz="2800" i="1" dirty="0" err="1"/>
              <a:t>The</a:t>
            </a:r>
            <a:r>
              <a:rPr lang="fr-CA" sz="2800" i="1" dirty="0"/>
              <a:t> Journal of Emergency </a:t>
            </a:r>
            <a:r>
              <a:rPr lang="fr-CA" sz="2800" i="1" dirty="0" err="1"/>
              <a:t>Medicine</a:t>
            </a:r>
            <a:r>
              <a:rPr lang="fr-CA" sz="2800" i="1" dirty="0"/>
              <a:t> </a:t>
            </a:r>
            <a:r>
              <a:rPr lang="fr-CA" sz="2800" dirty="0"/>
              <a:t>2008;35(4):363-367.</a:t>
            </a:r>
            <a:br>
              <a:rPr lang="fr-CA" sz="2800" dirty="0"/>
            </a:br>
            <a:r>
              <a:rPr lang="fr-CA" sz="2800" dirty="0"/>
              <a:t/>
            </a:r>
            <a:br>
              <a:rPr lang="fr-CA" sz="2800" dirty="0"/>
            </a:br>
            <a:endParaRPr lang="fr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126" y="6043429"/>
            <a:ext cx="7250691" cy="835460"/>
          </a:xfrm>
        </p:spPr>
        <p:txBody>
          <a:bodyPr>
            <a:normAutofit/>
          </a:bodyPr>
          <a:lstStyle/>
          <a:p>
            <a:r>
              <a:rPr lang="fr-CA" sz="2400" i="1" dirty="0" smtClean="0"/>
              <a:t>Essai randomisé contrôlé, prospectif, à double insu  </a:t>
            </a:r>
            <a:endParaRPr lang="fr-CA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536" y="0"/>
            <a:ext cx="3358117" cy="339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6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589" y="5741513"/>
            <a:ext cx="6512511" cy="1143000"/>
          </a:xfrm>
        </p:spPr>
        <p:txBody>
          <a:bodyPr/>
          <a:lstStyle/>
          <a:p>
            <a:r>
              <a:rPr lang="fr-CA" sz="3200" dirty="0" smtClean="0"/>
              <a:t>Présentation-Article 1</a:t>
            </a:r>
            <a:endParaRPr lang="fr-CA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1868"/>
              </p:ext>
            </p:extLst>
          </p:nvPr>
        </p:nvGraphicFramePr>
        <p:xfrm>
          <a:off x="101599" y="1043870"/>
          <a:ext cx="8923925" cy="3657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Document" r:id="rId4" imgW="7747000" imgH="3175000" progId="Word.Document.12">
                  <p:embed/>
                </p:oleObj>
              </mc:Choice>
              <mc:Fallback>
                <p:oleObj name="Document" r:id="rId4" imgW="7747000" imgH="317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599" y="1043870"/>
                        <a:ext cx="8923925" cy="3657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981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499" y="5876809"/>
            <a:ext cx="6512511" cy="1143000"/>
          </a:xfrm>
        </p:spPr>
        <p:txBody>
          <a:bodyPr/>
          <a:lstStyle/>
          <a:p>
            <a:r>
              <a:rPr lang="fr-CA" sz="3200" dirty="0" smtClean="0"/>
              <a:t>Critique-Article 1</a:t>
            </a:r>
            <a:endParaRPr lang="fr-CA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44448"/>
              </p:ext>
            </p:extLst>
          </p:nvPr>
        </p:nvGraphicFramePr>
        <p:xfrm>
          <a:off x="230918" y="875545"/>
          <a:ext cx="8663091" cy="440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Document" r:id="rId4" imgW="7950200" imgH="4038600" progId="Word.Document.12">
                  <p:embed/>
                </p:oleObj>
              </mc:Choice>
              <mc:Fallback>
                <p:oleObj name="Document" r:id="rId4" imgW="7950200" imgH="403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918" y="875545"/>
                        <a:ext cx="8663091" cy="4400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82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4025085"/>
            <a:ext cx="8435473" cy="2860842"/>
          </a:xfrm>
        </p:spPr>
        <p:txBody>
          <a:bodyPr/>
          <a:lstStyle/>
          <a:p>
            <a:pPr algn="ctr"/>
            <a:r>
              <a:rPr lang="fr-CA" sz="2800" dirty="0"/>
              <a:t>Article 2: </a:t>
            </a:r>
            <a:r>
              <a:rPr lang="fr-CA" sz="2800" dirty="0" err="1"/>
              <a:t>Kiderman</a:t>
            </a:r>
            <a:r>
              <a:rPr lang="fr-CA" sz="2800" dirty="0"/>
              <a:t> A, </a:t>
            </a:r>
            <a:r>
              <a:rPr lang="fr-CA" sz="2800" dirty="0" err="1"/>
              <a:t>Yaphe</a:t>
            </a:r>
            <a:r>
              <a:rPr lang="fr-CA" sz="2800" dirty="0"/>
              <a:t> J, </a:t>
            </a:r>
            <a:r>
              <a:rPr lang="fr-CA" sz="2800" dirty="0" err="1"/>
              <a:t>Bregman</a:t>
            </a:r>
            <a:r>
              <a:rPr lang="fr-CA" sz="2800" dirty="0"/>
              <a:t> J, </a:t>
            </a:r>
            <a:r>
              <a:rPr lang="fr-CA" sz="2800" dirty="0" err="1"/>
              <a:t>Zemel</a:t>
            </a:r>
            <a:r>
              <a:rPr lang="fr-CA" sz="2800" dirty="0"/>
              <a:t> </a:t>
            </a:r>
            <a:r>
              <a:rPr lang="fr-CA" sz="2800" dirty="0" err="1"/>
              <a:t>T</a:t>
            </a:r>
            <a:r>
              <a:rPr lang="fr-CA" sz="2800" dirty="0"/>
              <a:t>, </a:t>
            </a:r>
            <a:r>
              <a:rPr lang="fr-CA" sz="2800" dirty="0" err="1"/>
              <a:t>Furst</a:t>
            </a:r>
            <a:r>
              <a:rPr lang="fr-CA" sz="2800" dirty="0"/>
              <a:t> AL. Adjuvant </a:t>
            </a:r>
            <a:r>
              <a:rPr lang="fr-CA" sz="2800" dirty="0" err="1"/>
              <a:t>prednisone</a:t>
            </a:r>
            <a:r>
              <a:rPr lang="fr-CA" sz="2800" dirty="0"/>
              <a:t> </a:t>
            </a:r>
            <a:r>
              <a:rPr lang="fr-CA" sz="2800" dirty="0" err="1"/>
              <a:t>therapy</a:t>
            </a:r>
            <a:r>
              <a:rPr lang="fr-CA" sz="2800" dirty="0"/>
              <a:t> in </a:t>
            </a:r>
            <a:r>
              <a:rPr lang="fr-CA" sz="2800" dirty="0" err="1"/>
              <a:t>pharyngitis</a:t>
            </a:r>
            <a:r>
              <a:rPr lang="fr-CA" sz="2800" dirty="0"/>
              <a:t>: a </a:t>
            </a:r>
            <a:r>
              <a:rPr lang="fr-CA" sz="2800" dirty="0" err="1"/>
              <a:t>randomised</a:t>
            </a:r>
            <a:r>
              <a:rPr lang="fr-CA" sz="2800" dirty="0"/>
              <a:t> </a:t>
            </a:r>
            <a:r>
              <a:rPr lang="fr-CA" sz="2800" dirty="0" err="1"/>
              <a:t>controlled</a:t>
            </a:r>
            <a:r>
              <a:rPr lang="fr-CA" sz="2800" dirty="0"/>
              <a:t> trial </a:t>
            </a:r>
            <a:r>
              <a:rPr lang="fr-CA" sz="2800" dirty="0" err="1"/>
              <a:t>from</a:t>
            </a:r>
            <a:r>
              <a:rPr lang="fr-CA" sz="2800" dirty="0"/>
              <a:t> </a:t>
            </a:r>
            <a:r>
              <a:rPr lang="fr-CA" sz="2800" dirty="0" err="1"/>
              <a:t>general</a:t>
            </a:r>
            <a:r>
              <a:rPr lang="fr-CA" sz="2800" dirty="0"/>
              <a:t> practice. </a:t>
            </a:r>
            <a:r>
              <a:rPr lang="fr-CA" sz="2800" i="1" dirty="0"/>
              <a:t>British Journal of General Practice</a:t>
            </a:r>
            <a:r>
              <a:rPr lang="fr-CA" sz="2800" dirty="0"/>
              <a:t> 2005;55:218-221.</a:t>
            </a:r>
            <a:br>
              <a:rPr lang="fr-CA" sz="2800" dirty="0"/>
            </a:br>
            <a:r>
              <a:rPr lang="fr-CA" sz="2800" dirty="0"/>
              <a:t/>
            </a:r>
            <a:br>
              <a:rPr lang="fr-CA" sz="2800" dirty="0"/>
            </a:br>
            <a:endParaRPr lang="fr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19" y="6050467"/>
            <a:ext cx="7271037" cy="835460"/>
          </a:xfrm>
        </p:spPr>
        <p:txBody>
          <a:bodyPr>
            <a:normAutofit/>
          </a:bodyPr>
          <a:lstStyle/>
          <a:p>
            <a:r>
              <a:rPr lang="fr-CA" sz="2400" i="1" dirty="0"/>
              <a:t>Essai randomisé contrôlé, prospectif, à double insu  </a:t>
            </a:r>
          </a:p>
          <a:p>
            <a:endParaRPr lang="fr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52" y="130243"/>
            <a:ext cx="4981413" cy="313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7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770" y="5830468"/>
            <a:ext cx="6168790" cy="1143000"/>
          </a:xfrm>
        </p:spPr>
        <p:txBody>
          <a:bodyPr/>
          <a:lstStyle/>
          <a:p>
            <a:r>
              <a:rPr lang="fr-CA" sz="3200" dirty="0" smtClean="0"/>
              <a:t>Présentation-Article 2</a:t>
            </a:r>
            <a:endParaRPr lang="fr-CA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032"/>
              </p:ext>
            </p:extLst>
          </p:nvPr>
        </p:nvGraphicFramePr>
        <p:xfrm>
          <a:off x="396412" y="597261"/>
          <a:ext cx="8365147" cy="506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Document" r:id="rId4" imgW="7988300" imgH="4838700" progId="Word.Document.12">
                  <p:embed/>
                </p:oleObj>
              </mc:Choice>
              <mc:Fallback>
                <p:oleObj name="Document" r:id="rId4" imgW="7988300" imgH="483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412" y="597261"/>
                        <a:ext cx="8365147" cy="5066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8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4938</TotalTime>
  <Words>1249</Words>
  <Application>Microsoft Macintosh PowerPoint</Application>
  <PresentationFormat>On-screen Show (4:3)</PresentationFormat>
  <Paragraphs>133</Paragraphs>
  <Slides>24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Slipstream</vt:lpstr>
      <vt:lpstr>Document</vt:lpstr>
      <vt:lpstr>Le corticostéroïde est-il un traitement efficace dans le soulagement de la pharyngite aiguë?</vt:lpstr>
      <vt:lpstr>PowerPoint Presentation</vt:lpstr>
      <vt:lpstr>Méthodologie</vt:lpstr>
      <vt:lpstr>Méthodologie</vt:lpstr>
      <vt:lpstr>Article 1: Tasar A, Yanturali S, Topacoglu H, et al. Clinical Efficacy of Dexamethasone for Acute Exudative Pharyngitis.The Journal of Emergency Medicine 2008;35(4):363-367.  </vt:lpstr>
      <vt:lpstr>Présentation-Article 1</vt:lpstr>
      <vt:lpstr>Critique-Article 1</vt:lpstr>
      <vt:lpstr>Article 2: Kiderman A, Yaphe J, Bregman J, Zemel T, Furst AL. Adjuvant prednisone therapy in pharyngitis: a randomised controlled trial from general practice. British Journal of General Practice 2005;55:218-221.  </vt:lpstr>
      <vt:lpstr>Présentation-Article 2</vt:lpstr>
      <vt:lpstr>Critique-Article 2</vt:lpstr>
      <vt:lpstr>Article 3: Olympia RP, Khine H, Avner JF. Effectiveness  of Oral dexamethasone in the treatment of moderate to severe pharyngitis in children. Arch Pediatr Adolesc Med. 2005;159:278-282. </vt:lpstr>
      <vt:lpstr>Présentation -Article 3</vt:lpstr>
      <vt:lpstr>Critique-Article 3</vt:lpstr>
      <vt:lpstr>Article 4: Bulloch B, Kabani A, Tenenbein M. Oral dexamethasone for the treatment of pain in children with acute pharyngitis: a randomized, double-blind, placebo-controlled trial. Ann Emerg Med 2003;41:601-608.  </vt:lpstr>
      <vt:lpstr>Présentation -Article 4</vt:lpstr>
      <vt:lpstr>Critique-Article 4</vt:lpstr>
      <vt:lpstr>Article 5: Wei JL, Kasperbauer JL, Weaver AL, et al. Efficacy of single-dose dexamethasone as adjuvant therapy for acute pharyngitis. Laryngoscope 2002;112:87-93.  </vt:lpstr>
      <vt:lpstr>Présentation -Article 5</vt:lpstr>
      <vt:lpstr>Critique-Article 5</vt:lpstr>
      <vt:lpstr>Conclusion</vt:lpstr>
      <vt:lpstr>PowerPoint Presentation</vt:lpstr>
      <vt:lpstr>Remerciement spécial </vt:lpstr>
      <vt:lpstr>Références</vt:lpstr>
      <vt:lpstr>Références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Gatti</dc:creator>
  <cp:lastModifiedBy>Vanessa Gatti</cp:lastModifiedBy>
  <cp:revision>222</cp:revision>
  <dcterms:created xsi:type="dcterms:W3CDTF">2017-04-25T19:03:46Z</dcterms:created>
  <dcterms:modified xsi:type="dcterms:W3CDTF">2017-05-29T00:56:16Z</dcterms:modified>
</cp:coreProperties>
</file>