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2" r:id="rId3"/>
    <p:sldId id="257" r:id="rId4"/>
    <p:sldId id="282" r:id="rId5"/>
    <p:sldId id="258" r:id="rId6"/>
    <p:sldId id="283" r:id="rId7"/>
    <p:sldId id="259" r:id="rId8"/>
    <p:sldId id="271" r:id="rId9"/>
    <p:sldId id="284" r:id="rId10"/>
    <p:sldId id="281" r:id="rId11"/>
    <p:sldId id="265" r:id="rId12"/>
    <p:sldId id="296" r:id="rId13"/>
    <p:sldId id="298" r:id="rId14"/>
    <p:sldId id="277" r:id="rId15"/>
    <p:sldId id="289" r:id="rId16"/>
    <p:sldId id="290" r:id="rId17"/>
    <p:sldId id="291" r:id="rId18"/>
    <p:sldId id="292" r:id="rId19"/>
    <p:sldId id="263" r:id="rId20"/>
    <p:sldId id="297" r:id="rId21"/>
    <p:sldId id="273" r:id="rId22"/>
    <p:sldId id="266" r:id="rId23"/>
    <p:sldId id="294" r:id="rId24"/>
    <p:sldId id="268" r:id="rId25"/>
    <p:sldId id="270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85573" autoAdjust="0"/>
  </p:normalViewPr>
  <p:slideViewPr>
    <p:cSldViewPr>
      <p:cViewPr varScale="1">
        <p:scale>
          <a:sx n="80" d="100"/>
          <a:sy n="80" d="100"/>
        </p:scale>
        <p:origin x="18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621C0-7CC0-40B2-B03D-FBD095312C6B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1533F-D5AD-4918-AC6C-7C0AB1B7D8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1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20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97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97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50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65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2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86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20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5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86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5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5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0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82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55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4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1533F-D5AD-4918-AC6C-7C0AB1B7D8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80CE64-505C-4DD6-9F8B-C6072A6806C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AAFEFF-1BF1-46FC-9466-16B0976D3298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caf.novonordisk.ca/content/dam/Canada/AFFILIATE/caf-novonordisk-ca/OurProducts/documents/Saxenda_PM_French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 </a:t>
            </a:r>
            <a:r>
              <a:rPr lang="en-CA" dirty="0" err="1" smtClean="0"/>
              <a:t>liraglutide</a:t>
            </a:r>
            <a:r>
              <a:rPr lang="en-CA" dirty="0" smtClean="0"/>
              <a:t> et/</a:t>
            </a:r>
            <a:r>
              <a:rPr lang="en-CA" dirty="0" err="1" smtClean="0"/>
              <a:t>ou</a:t>
            </a:r>
            <a:r>
              <a:rPr lang="en-CA" dirty="0" smtClean="0"/>
              <a:t> le metformin pour </a:t>
            </a:r>
            <a:r>
              <a:rPr lang="en-CA" dirty="0" err="1" smtClean="0"/>
              <a:t>traiter</a:t>
            </a:r>
            <a:r>
              <a:rPr lang="en-CA" dirty="0" smtClean="0"/>
              <a:t> </a:t>
            </a:r>
            <a:r>
              <a:rPr lang="en-CA" dirty="0" err="1" smtClean="0"/>
              <a:t>l’obésité</a:t>
            </a:r>
            <a:r>
              <a:rPr lang="en-CA" dirty="0" smtClean="0"/>
              <a:t> chez les </a:t>
            </a:r>
            <a:r>
              <a:rPr lang="en-CA" dirty="0" err="1" smtClean="0"/>
              <a:t>patientes</a:t>
            </a:r>
            <a:r>
              <a:rPr lang="en-CA" dirty="0" smtClean="0"/>
              <a:t> </a:t>
            </a:r>
            <a:r>
              <a:rPr lang="en-CA" dirty="0" err="1" smtClean="0"/>
              <a:t>atteintes</a:t>
            </a:r>
            <a:r>
              <a:rPr lang="en-CA" dirty="0" smtClean="0"/>
              <a:t> du SOPK?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315200" cy="166266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Par Lisa Ty</a:t>
            </a:r>
          </a:p>
          <a:p>
            <a:r>
              <a:rPr lang="en-CA" dirty="0" smtClean="0"/>
              <a:t>CUMF du </a:t>
            </a:r>
            <a:r>
              <a:rPr lang="en-CA" dirty="0" err="1" smtClean="0"/>
              <a:t>Sud</a:t>
            </a:r>
            <a:r>
              <a:rPr lang="en-CA" dirty="0" smtClean="0"/>
              <a:t> de </a:t>
            </a:r>
            <a:r>
              <a:rPr lang="en-CA" dirty="0" err="1" smtClean="0"/>
              <a:t>Lanaudière</a:t>
            </a:r>
            <a:r>
              <a:rPr lang="en-CA" dirty="0" smtClean="0"/>
              <a:t>, 1er </a:t>
            </a:r>
            <a:r>
              <a:rPr lang="en-CA" dirty="0" err="1" smtClean="0"/>
              <a:t>juin</a:t>
            </a:r>
            <a:r>
              <a:rPr lang="en-CA" dirty="0" smtClean="0"/>
              <a:t> 2018</a:t>
            </a:r>
          </a:p>
          <a:p>
            <a:endParaRPr lang="en-CA" dirty="0"/>
          </a:p>
          <a:p>
            <a:r>
              <a:rPr lang="en-CA" dirty="0" smtClean="0"/>
              <a:t>Supervision par </a:t>
            </a:r>
            <a:r>
              <a:rPr lang="en-CA" dirty="0" err="1" smtClean="0"/>
              <a:t>Dr</a:t>
            </a:r>
            <a:r>
              <a:rPr lang="en-CA" dirty="0" smtClean="0"/>
              <a:t> </a:t>
            </a:r>
            <a:r>
              <a:rPr lang="en-CA" dirty="0" err="1" smtClean="0"/>
              <a:t>Hugues</a:t>
            </a:r>
            <a:r>
              <a:rPr lang="en-CA" dirty="0" smtClean="0"/>
              <a:t> De </a:t>
            </a:r>
            <a:r>
              <a:rPr lang="en-CA" dirty="0" err="1" smtClean="0"/>
              <a:t>Lachevrotière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523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Comparaison</a:t>
            </a:r>
            <a:r>
              <a:rPr lang="en-CA" dirty="0" smtClean="0"/>
              <a:t> des ECR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028674"/>
              </p:ext>
            </p:extLst>
          </p:nvPr>
        </p:nvGraphicFramePr>
        <p:xfrm>
          <a:off x="533400" y="2133600"/>
          <a:ext cx="8098007" cy="4485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1752600"/>
                <a:gridCol w="1295400"/>
                <a:gridCol w="1447800"/>
                <a:gridCol w="1087607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 1: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 2:</a:t>
                      </a:r>
                    </a:p>
                    <a:p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</a:t>
                      </a:r>
                      <a:r>
                        <a:rPr lang="en-CA" sz="1400" baseline="0" dirty="0" smtClean="0"/>
                        <a:t> 3: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</a:t>
                      </a:r>
                      <a:r>
                        <a:rPr lang="en-CA" sz="1400" baseline="0" dirty="0" smtClean="0"/>
                        <a:t> 4: </a:t>
                      </a:r>
                      <a:r>
                        <a:rPr lang="en-CA" sz="1400" baseline="0" dirty="0" err="1" smtClean="0"/>
                        <a:t>Jensterle</a:t>
                      </a:r>
                      <a:r>
                        <a:rPr lang="en-CA" sz="1400" baseline="0" dirty="0" smtClean="0"/>
                        <a:t> (2016)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Article 5: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(2017)</a:t>
                      </a:r>
                      <a:endParaRPr lang="en-US" sz="1400" dirty="0" smtClean="0"/>
                    </a:p>
                  </a:txBody>
                  <a:tcPr/>
                </a:tc>
              </a:tr>
              <a:tr h="524192">
                <a:tc rowSpan="2">
                  <a:txBody>
                    <a:bodyPr/>
                    <a:lstStyle/>
                    <a:p>
                      <a:r>
                        <a:rPr lang="en-CA" sz="1400" dirty="0" smtClean="0"/>
                        <a:t>Inclusion</a:t>
                      </a:r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♀ SOPK</a:t>
                      </a:r>
                    </a:p>
                    <a:p>
                      <a:pPr algn="ctr"/>
                      <a:r>
                        <a:rPr lang="en-CA" sz="1400" dirty="0" smtClean="0"/>
                        <a:t>18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baseline="0" dirty="0" err="1" smtClean="0"/>
                        <a:t>ans</a:t>
                      </a:r>
                      <a:r>
                        <a:rPr lang="en-CA" sz="1400" baseline="0" dirty="0" smtClean="0"/>
                        <a:t> à la </a:t>
                      </a:r>
                      <a:r>
                        <a:rPr lang="en-CA" sz="1400" baseline="0" dirty="0" err="1" smtClean="0"/>
                        <a:t>ménopause</a:t>
                      </a:r>
                      <a:endParaRPr lang="en-CA" sz="1400" baseline="0" dirty="0" smtClean="0"/>
                    </a:p>
                    <a:p>
                      <a:pPr algn="ctr"/>
                      <a:r>
                        <a:rPr lang="en-CA" sz="1400" baseline="0" dirty="0" err="1" smtClean="0"/>
                        <a:t>Obésité</a:t>
                      </a:r>
                      <a:r>
                        <a:rPr lang="en-CA" sz="1400" baseline="0" dirty="0" smtClean="0"/>
                        <a:t> IMC &gt; 30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 smtClean="0"/>
                        <a:t>Pré-tx</a:t>
                      </a:r>
                      <a:r>
                        <a:rPr lang="en-CA" sz="1400" dirty="0" smtClean="0"/>
                        <a:t> MTF</a:t>
                      </a:r>
                    </a:p>
                    <a:p>
                      <a:pPr algn="ctr"/>
                      <a:r>
                        <a:rPr lang="en-CA" sz="1400" dirty="0" smtClean="0"/>
                        <a:t>&lt;5%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baseline="0" dirty="0" err="1" smtClean="0"/>
                        <a:t>poids</a:t>
                      </a:r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87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Exclusion</a:t>
                      </a:r>
                      <a:endParaRPr lang="en-US" sz="1400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400" dirty="0" err="1" smtClean="0"/>
                        <a:t>Carcinome</a:t>
                      </a:r>
                      <a:r>
                        <a:rPr lang="en-CA" sz="1400" dirty="0" smtClean="0"/>
                        <a:t>, </a:t>
                      </a:r>
                      <a:r>
                        <a:rPr lang="en-CA" sz="1400" dirty="0" err="1" smtClean="0"/>
                        <a:t>maladie</a:t>
                      </a:r>
                      <a:r>
                        <a:rPr lang="en-CA" sz="1400" dirty="0" smtClean="0"/>
                        <a:t> </a:t>
                      </a:r>
                      <a:r>
                        <a:rPr lang="en-CA" sz="1400" dirty="0" err="1" smtClean="0"/>
                        <a:t>hépatique</a:t>
                      </a:r>
                      <a:r>
                        <a:rPr lang="en-CA" sz="1400" dirty="0" smtClean="0"/>
                        <a:t>, </a:t>
                      </a:r>
                      <a:r>
                        <a:rPr lang="en-CA" sz="1400" dirty="0" err="1" smtClean="0"/>
                        <a:t>rénale</a:t>
                      </a:r>
                      <a:r>
                        <a:rPr lang="en-CA" sz="1400" dirty="0" smtClean="0"/>
                        <a:t>, </a:t>
                      </a:r>
                      <a:r>
                        <a:rPr lang="en-CA" sz="1400" dirty="0" err="1" smtClean="0"/>
                        <a:t>cardiovasculaire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CA" sz="1400" dirty="0" smtClean="0"/>
                        <a:t>Rx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baseline="0" dirty="0" err="1" smtClean="0"/>
                        <a:t>affectant</a:t>
                      </a:r>
                      <a:r>
                        <a:rPr lang="en-CA" sz="1400" baseline="0" dirty="0" smtClean="0"/>
                        <a:t>  </a:t>
                      </a:r>
                      <a:r>
                        <a:rPr lang="en-CA" sz="1400" baseline="0" dirty="0" err="1" smtClean="0"/>
                        <a:t>fonction</a:t>
                      </a:r>
                      <a:r>
                        <a:rPr lang="en-CA" sz="1400" baseline="0" dirty="0" smtClean="0"/>
                        <a:t> reproductive </a:t>
                      </a:r>
                      <a:r>
                        <a:rPr lang="en-CA" sz="1400" baseline="0" dirty="0" err="1" smtClean="0"/>
                        <a:t>ou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baseline="0" dirty="0" err="1" smtClean="0"/>
                        <a:t>métabolique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ATCD </a:t>
                      </a:r>
                      <a:r>
                        <a:rPr lang="en-CA" sz="1400" dirty="0" err="1" smtClean="0"/>
                        <a:t>fam</a:t>
                      </a:r>
                      <a:r>
                        <a:rPr lang="en-CA" sz="1400" dirty="0" smtClean="0"/>
                        <a:t> </a:t>
                      </a:r>
                      <a:r>
                        <a:rPr lang="en-CA" sz="1400" dirty="0" err="1" smtClean="0"/>
                        <a:t>ou</a:t>
                      </a:r>
                      <a:r>
                        <a:rPr lang="en-CA" sz="1400" dirty="0" smtClean="0"/>
                        <a:t> </a:t>
                      </a:r>
                      <a:r>
                        <a:rPr lang="en-CA" sz="1400" dirty="0" err="1" smtClean="0"/>
                        <a:t>perso</a:t>
                      </a:r>
                      <a:r>
                        <a:rPr lang="en-CA" sz="1400" dirty="0" smtClean="0"/>
                        <a:t> MEN-2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err="1" smtClean="0"/>
                        <a:t>Statines</a:t>
                      </a:r>
                      <a:r>
                        <a:rPr lang="en-CA" sz="1400" dirty="0" smtClean="0"/>
                        <a:t> &lt; 90 </a:t>
                      </a:r>
                      <a:r>
                        <a:rPr lang="en-CA" sz="1400" dirty="0" err="1" smtClean="0"/>
                        <a:t>jours</a:t>
                      </a:r>
                      <a:endParaRPr lang="en-CA" sz="1400" dirty="0" smtClean="0"/>
                    </a:p>
                    <a:p>
                      <a:pPr algn="ctr"/>
                      <a:r>
                        <a:rPr lang="en-CA" sz="1400" dirty="0" err="1" smtClean="0"/>
                        <a:t>Diabète</a:t>
                      </a:r>
                      <a:r>
                        <a:rPr lang="en-CA" sz="1400" baseline="0" dirty="0" smtClean="0"/>
                        <a:t> 1-2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err="1" smtClean="0"/>
                        <a:t>Événement</a:t>
                      </a:r>
                      <a:r>
                        <a:rPr lang="en-CA" sz="1400" dirty="0" smtClean="0"/>
                        <a:t> </a:t>
                      </a:r>
                      <a:r>
                        <a:rPr lang="en-CA" sz="1400" dirty="0" err="1" smtClean="0"/>
                        <a:t>neuropsy</a:t>
                      </a:r>
                      <a:endParaRPr lang="en-C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Échantillon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Lieu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Centre </a:t>
                      </a:r>
                      <a:r>
                        <a:rPr lang="en-CA" sz="1400" dirty="0" err="1" smtClean="0"/>
                        <a:t>médical</a:t>
                      </a:r>
                      <a:r>
                        <a:rPr lang="en-CA" sz="1400" dirty="0" smtClean="0"/>
                        <a:t> </a:t>
                      </a:r>
                      <a:r>
                        <a:rPr lang="en-CA" sz="1400" dirty="0" err="1" smtClean="0"/>
                        <a:t>universitaire</a:t>
                      </a:r>
                      <a:r>
                        <a:rPr lang="en-CA" sz="1400" dirty="0" smtClean="0"/>
                        <a:t> de Ljubljana</a:t>
                      </a:r>
                      <a:r>
                        <a:rPr lang="en-CA" sz="1400" baseline="0" dirty="0" smtClean="0"/>
                        <a:t>, </a:t>
                      </a:r>
                      <a:r>
                        <a:rPr lang="en-CA" sz="1400" dirty="0" err="1" smtClean="0"/>
                        <a:t>Slovénie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Slovénie</a:t>
                      </a:r>
                      <a:r>
                        <a:rPr lang="en-CA" sz="1400" dirty="0" smtClean="0"/>
                        <a:t> </a:t>
                      </a:r>
                      <a:r>
                        <a:rPr lang="en-CA" sz="1400" dirty="0" err="1" smtClean="0"/>
                        <a:t>où</a:t>
                      </a:r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Centre </a:t>
                      </a:r>
                      <a:r>
                        <a:rPr lang="en-CA" sz="1400" dirty="0" err="1" smtClean="0"/>
                        <a:t>médical</a:t>
                      </a:r>
                      <a:r>
                        <a:rPr lang="en-CA" sz="1400" dirty="0" smtClean="0"/>
                        <a:t> </a:t>
                      </a:r>
                      <a:r>
                        <a:rPr lang="en-CA" sz="1400" dirty="0" err="1" smtClean="0"/>
                        <a:t>universitaire</a:t>
                      </a:r>
                      <a:r>
                        <a:rPr lang="en-CA" sz="1400" dirty="0" smtClean="0"/>
                        <a:t> de Ljubljana</a:t>
                      </a:r>
                      <a:r>
                        <a:rPr lang="en-CA" sz="1400" baseline="0" dirty="0" smtClean="0"/>
                        <a:t>, </a:t>
                      </a:r>
                      <a:r>
                        <a:rPr lang="en-CA" sz="1400" dirty="0" err="1" smtClean="0"/>
                        <a:t>Slovénie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qu’ont</a:t>
            </a:r>
            <a:r>
              <a:rPr lang="en-CA" dirty="0" smtClean="0"/>
              <a:t> en </a:t>
            </a:r>
            <a:r>
              <a:rPr lang="en-CA" dirty="0" err="1" smtClean="0"/>
              <a:t>commun</a:t>
            </a:r>
            <a:r>
              <a:rPr lang="en-CA" dirty="0" smtClean="0"/>
              <a:t> </a:t>
            </a:r>
            <a:r>
              <a:rPr lang="en-CA" dirty="0" err="1" smtClean="0"/>
              <a:t>toutes</a:t>
            </a:r>
            <a:r>
              <a:rPr lang="en-CA" dirty="0" smtClean="0"/>
              <a:t> </a:t>
            </a:r>
            <a:r>
              <a:rPr lang="en-CA" dirty="0" err="1" smtClean="0"/>
              <a:t>ces</a:t>
            </a:r>
            <a:r>
              <a:rPr lang="en-CA" dirty="0" smtClean="0"/>
              <a:t> </a:t>
            </a:r>
            <a:r>
              <a:rPr lang="en-CA" dirty="0" err="1" smtClean="0"/>
              <a:t>études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Forces</a:t>
            </a:r>
          </a:p>
          <a:p>
            <a:pPr lvl="1"/>
            <a:r>
              <a:rPr lang="en-CA" dirty="0" err="1"/>
              <a:t>Groupes</a:t>
            </a:r>
            <a:r>
              <a:rPr lang="en-CA" dirty="0"/>
              <a:t> </a:t>
            </a:r>
            <a:r>
              <a:rPr lang="en-CA" dirty="0" err="1" smtClean="0"/>
              <a:t>comparables</a:t>
            </a:r>
            <a:endParaRPr lang="en-CA" dirty="0" smtClean="0"/>
          </a:p>
          <a:p>
            <a:pPr lvl="1"/>
            <a:r>
              <a:rPr lang="en-CA" dirty="0" err="1"/>
              <a:t>Critères</a:t>
            </a:r>
            <a:r>
              <a:rPr lang="en-CA" dirty="0"/>
              <a:t> </a:t>
            </a:r>
            <a:r>
              <a:rPr lang="en-CA" dirty="0" err="1"/>
              <a:t>d’exclusion</a:t>
            </a:r>
            <a:r>
              <a:rPr lang="en-CA" dirty="0"/>
              <a:t> </a:t>
            </a:r>
            <a:r>
              <a:rPr lang="en-CA" dirty="0" err="1"/>
              <a:t>limitant</a:t>
            </a:r>
            <a:r>
              <a:rPr lang="en-CA" dirty="0"/>
              <a:t> les </a:t>
            </a:r>
            <a:r>
              <a:rPr lang="en-CA" dirty="0" err="1"/>
              <a:t>biais</a:t>
            </a:r>
            <a:r>
              <a:rPr lang="en-CA" dirty="0"/>
              <a:t> de </a:t>
            </a:r>
            <a:r>
              <a:rPr lang="en-CA" dirty="0" smtClean="0"/>
              <a:t>confusion</a:t>
            </a:r>
          </a:p>
          <a:p>
            <a:pPr lvl="1"/>
            <a:r>
              <a:rPr lang="en-CA" dirty="0" smtClean="0"/>
              <a:t>Source de </a:t>
            </a:r>
            <a:r>
              <a:rPr lang="en-CA" dirty="0" err="1" smtClean="0"/>
              <a:t>financement</a:t>
            </a:r>
            <a:r>
              <a:rPr lang="en-CA" dirty="0" smtClean="0"/>
              <a:t> pas </a:t>
            </a:r>
            <a:r>
              <a:rPr lang="en-CA" dirty="0" err="1" smtClean="0"/>
              <a:t>sujette</a:t>
            </a:r>
            <a:r>
              <a:rPr lang="en-CA" dirty="0" smtClean="0"/>
              <a:t> à </a:t>
            </a:r>
            <a:r>
              <a:rPr lang="en-CA" dirty="0" err="1" smtClean="0"/>
              <a:t>introduire</a:t>
            </a:r>
            <a:r>
              <a:rPr lang="en-CA" dirty="0" smtClean="0"/>
              <a:t> des </a:t>
            </a:r>
            <a:r>
              <a:rPr lang="en-CA" dirty="0" err="1" smtClean="0"/>
              <a:t>biais</a:t>
            </a:r>
            <a:endParaRPr lang="en-CA" dirty="0" smtClean="0"/>
          </a:p>
          <a:p>
            <a:r>
              <a:rPr lang="en-CA" dirty="0" err="1" smtClean="0"/>
              <a:t>Faiblesses</a:t>
            </a:r>
            <a:endParaRPr lang="en-CA" dirty="0" smtClean="0"/>
          </a:p>
          <a:p>
            <a:pPr lvl="1"/>
            <a:r>
              <a:rPr lang="en-CA" dirty="0" err="1"/>
              <a:t>Durée</a:t>
            </a:r>
            <a:r>
              <a:rPr lang="en-CA" dirty="0"/>
              <a:t> </a:t>
            </a:r>
            <a:r>
              <a:rPr lang="en-CA" dirty="0" err="1"/>
              <a:t>courte</a:t>
            </a:r>
            <a:r>
              <a:rPr lang="en-CA" dirty="0"/>
              <a:t> pour </a:t>
            </a:r>
            <a:r>
              <a:rPr lang="en-CA" dirty="0" err="1"/>
              <a:t>efficacité</a:t>
            </a:r>
            <a:r>
              <a:rPr lang="en-CA" dirty="0"/>
              <a:t> et </a:t>
            </a:r>
            <a:r>
              <a:rPr lang="en-CA" dirty="0" err="1"/>
              <a:t>sécurité</a:t>
            </a:r>
            <a:r>
              <a:rPr lang="en-CA" dirty="0"/>
              <a:t> à long </a:t>
            </a:r>
            <a:r>
              <a:rPr lang="en-CA" dirty="0" err="1" smtClean="0"/>
              <a:t>terme</a:t>
            </a:r>
            <a:endParaRPr lang="en-CA" dirty="0" smtClean="0"/>
          </a:p>
          <a:p>
            <a:pPr lvl="1"/>
            <a:r>
              <a:rPr lang="en-CA" dirty="0" smtClean="0"/>
              <a:t>Pas à </a:t>
            </a:r>
            <a:r>
              <a:rPr lang="en-CA" dirty="0" err="1" smtClean="0"/>
              <a:t>l’aveugle</a:t>
            </a:r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Posologie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MET: 1000 mg </a:t>
            </a:r>
            <a:r>
              <a:rPr lang="en-CA" dirty="0" err="1"/>
              <a:t>po</a:t>
            </a:r>
            <a:r>
              <a:rPr lang="en-CA" dirty="0"/>
              <a:t> bid</a:t>
            </a:r>
          </a:p>
          <a:p>
            <a:r>
              <a:rPr lang="en-CA" dirty="0"/>
              <a:t>LIRA: 1.2 mg s/c die</a:t>
            </a:r>
          </a:p>
          <a:p>
            <a:r>
              <a:rPr lang="en-CA" dirty="0"/>
              <a:t>LIRA3: 3 mg s/c die</a:t>
            </a:r>
          </a:p>
          <a:p>
            <a:r>
              <a:rPr lang="en-CA" dirty="0"/>
              <a:t>COMBO: (MET + LIRA</a:t>
            </a:r>
            <a:r>
              <a:rPr lang="en-C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Effets</a:t>
            </a:r>
            <a:r>
              <a:rPr lang="en-CA" dirty="0" smtClean="0"/>
              <a:t> </a:t>
            </a:r>
            <a:r>
              <a:rPr lang="en-CA" dirty="0" err="1" smtClean="0"/>
              <a:t>secondaires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 (No/Vo/</a:t>
            </a:r>
            <a:r>
              <a:rPr lang="en-CA" dirty="0" err="1" smtClean="0"/>
              <a:t>Diarrhée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Peu</a:t>
            </a:r>
            <a:r>
              <a:rPr lang="en-CA" dirty="0" smtClean="0"/>
              <a:t> de </a:t>
            </a:r>
            <a:r>
              <a:rPr lang="en-CA" dirty="0" err="1" smtClean="0"/>
              <a:t>pertes</a:t>
            </a:r>
            <a:r>
              <a:rPr lang="en-CA" dirty="0" smtClean="0"/>
              <a:t> aux </a:t>
            </a:r>
            <a:r>
              <a:rPr lang="en-CA" dirty="0" err="1" smtClean="0"/>
              <a:t>suivis</a:t>
            </a:r>
            <a:r>
              <a:rPr lang="en-CA" dirty="0" smtClean="0"/>
              <a:t> en lien avec les ES </a:t>
            </a:r>
            <a:r>
              <a:rPr lang="en-CA" dirty="0" err="1" smtClean="0"/>
              <a:t>autant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les </a:t>
            </a:r>
            <a:r>
              <a:rPr lang="en-CA" dirty="0" err="1" smtClean="0"/>
              <a:t>groupes</a:t>
            </a:r>
            <a:r>
              <a:rPr lang="en-CA" dirty="0" smtClean="0"/>
              <a:t> MET, LIRA et COMBO.</a:t>
            </a:r>
          </a:p>
          <a:p>
            <a:pPr lvl="1"/>
            <a:r>
              <a:rPr lang="en-CA" dirty="0" smtClean="0"/>
              <a:t>La </a:t>
            </a:r>
            <a:r>
              <a:rPr lang="en-CA" dirty="0" err="1" smtClean="0"/>
              <a:t>plupart</a:t>
            </a:r>
            <a:r>
              <a:rPr lang="en-CA" dirty="0" smtClean="0"/>
              <a:t> du temps, ES </a:t>
            </a:r>
            <a:r>
              <a:rPr lang="en-CA" dirty="0" err="1" smtClean="0"/>
              <a:t>résolus</a:t>
            </a:r>
            <a:r>
              <a:rPr lang="en-CA" dirty="0" smtClean="0"/>
              <a:t> après 4 </a:t>
            </a:r>
            <a:r>
              <a:rPr lang="en-CA" dirty="0" err="1" smtClean="0"/>
              <a:t>semaines</a:t>
            </a:r>
            <a:endParaRPr lang="en-CA" dirty="0" smtClean="0"/>
          </a:p>
          <a:p>
            <a:pPr lvl="1"/>
            <a:r>
              <a:rPr lang="en-CA" dirty="0" err="1" smtClean="0"/>
              <a:t>Perte</a:t>
            </a:r>
            <a:r>
              <a:rPr lang="en-CA" dirty="0" smtClean="0"/>
              <a:t> de </a:t>
            </a:r>
            <a:r>
              <a:rPr lang="en-CA" dirty="0" err="1" smtClean="0"/>
              <a:t>poids</a:t>
            </a:r>
            <a:r>
              <a:rPr lang="en-CA" dirty="0" smtClean="0"/>
              <a:t> pas en lien avec No/Vo</a:t>
            </a:r>
            <a:endParaRPr lang="en-US" dirty="0"/>
          </a:p>
          <a:p>
            <a:pPr marL="109728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016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93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Article 1:</a:t>
            </a:r>
            <a:br>
              <a:rPr lang="en-CA" dirty="0" smtClean="0"/>
            </a:br>
            <a:r>
              <a:rPr lang="en-CA" dirty="0" err="1" smtClean="0"/>
              <a:t>Jensterle</a:t>
            </a:r>
            <a:r>
              <a:rPr lang="en-CA" dirty="0" smtClean="0"/>
              <a:t> (2014)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88336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Forces</a:t>
            </a:r>
          </a:p>
          <a:p>
            <a:pPr lvl="1"/>
            <a:r>
              <a:rPr lang="en-CA" b="1" dirty="0" err="1" smtClean="0"/>
              <a:t>Différence</a:t>
            </a:r>
            <a:r>
              <a:rPr lang="en-CA" b="1" dirty="0" smtClean="0"/>
              <a:t> </a:t>
            </a:r>
            <a:r>
              <a:rPr lang="en-CA" b="1" dirty="0" err="1"/>
              <a:t>statistiquement</a:t>
            </a:r>
            <a:r>
              <a:rPr lang="en-CA" b="1" dirty="0"/>
              <a:t> et </a:t>
            </a:r>
            <a:r>
              <a:rPr lang="en-CA" b="1" dirty="0" err="1"/>
              <a:t>cliniquement</a:t>
            </a:r>
            <a:r>
              <a:rPr lang="en-CA" b="1" dirty="0"/>
              <a:t> </a:t>
            </a:r>
            <a:r>
              <a:rPr lang="en-CA" b="1" dirty="0" err="1" smtClean="0"/>
              <a:t>significative</a:t>
            </a:r>
            <a:r>
              <a:rPr lang="en-CA" b="1" dirty="0" smtClean="0"/>
              <a:t> pour la </a:t>
            </a:r>
            <a:r>
              <a:rPr lang="en-CA" b="1" dirty="0" err="1" smtClean="0"/>
              <a:t>perte</a:t>
            </a:r>
            <a:r>
              <a:rPr lang="en-CA" b="1" dirty="0" smtClean="0"/>
              <a:t> de </a:t>
            </a:r>
            <a:r>
              <a:rPr lang="en-CA" b="1" dirty="0" err="1" smtClean="0"/>
              <a:t>poids</a:t>
            </a:r>
            <a:endParaRPr lang="en-CA" b="1" dirty="0"/>
          </a:p>
          <a:p>
            <a:r>
              <a:rPr lang="en-CA" dirty="0" err="1" smtClean="0"/>
              <a:t>Faiblesses</a:t>
            </a:r>
            <a:endParaRPr lang="en-CA" dirty="0" smtClean="0"/>
          </a:p>
          <a:p>
            <a:pPr lvl="1"/>
            <a:r>
              <a:rPr lang="en-CA" b="1" dirty="0"/>
              <a:t>Pas de p-value </a:t>
            </a:r>
            <a:r>
              <a:rPr lang="en-CA" b="1" dirty="0" err="1"/>
              <a:t>permettant</a:t>
            </a:r>
            <a:r>
              <a:rPr lang="en-CA" b="1" dirty="0"/>
              <a:t> de comparer le </a:t>
            </a:r>
            <a:r>
              <a:rPr lang="en-CA" b="1" dirty="0" err="1" smtClean="0"/>
              <a:t>liraglutide</a:t>
            </a:r>
            <a:endParaRPr lang="en-CA" dirty="0" smtClean="0"/>
          </a:p>
          <a:p>
            <a:pPr lvl="1"/>
            <a:r>
              <a:rPr lang="en-CA" dirty="0" smtClean="0"/>
              <a:t>Exclusion usage de </a:t>
            </a:r>
            <a:r>
              <a:rPr lang="en-CA" dirty="0" err="1" smtClean="0"/>
              <a:t>statines</a:t>
            </a:r>
            <a:r>
              <a:rPr lang="en-CA" dirty="0" smtClean="0"/>
              <a:t> et </a:t>
            </a:r>
            <a:r>
              <a:rPr lang="en-CA" dirty="0" err="1" smtClean="0"/>
              <a:t>diabète</a:t>
            </a:r>
            <a:r>
              <a:rPr lang="en-CA" dirty="0" smtClean="0"/>
              <a:t> = </a:t>
            </a:r>
            <a:r>
              <a:rPr lang="en-CA" dirty="0" err="1" smtClean="0"/>
              <a:t>biais</a:t>
            </a:r>
            <a:r>
              <a:rPr lang="en-CA" dirty="0" smtClean="0"/>
              <a:t> de </a:t>
            </a:r>
            <a:r>
              <a:rPr lang="en-CA" dirty="0" err="1" smtClean="0"/>
              <a:t>sélection</a:t>
            </a:r>
            <a:r>
              <a:rPr lang="en-CA" dirty="0" smtClean="0"/>
              <a:t>?</a:t>
            </a:r>
          </a:p>
          <a:p>
            <a:pPr lvl="1"/>
            <a:r>
              <a:rPr lang="en-CA" dirty="0" err="1" smtClean="0"/>
              <a:t>Faible</a:t>
            </a:r>
            <a:r>
              <a:rPr lang="en-CA" dirty="0" smtClean="0"/>
              <a:t> </a:t>
            </a:r>
            <a:r>
              <a:rPr lang="en-CA" dirty="0" err="1" smtClean="0"/>
              <a:t>taille</a:t>
            </a:r>
            <a:r>
              <a:rPr lang="en-CA" dirty="0" smtClean="0"/>
              <a:t> des </a:t>
            </a:r>
            <a:r>
              <a:rPr lang="en-CA" dirty="0" err="1" smtClean="0"/>
              <a:t>groupes</a:t>
            </a:r>
            <a:r>
              <a:rPr lang="en-CA" dirty="0" smtClean="0"/>
              <a:t>, pas de </a:t>
            </a:r>
            <a:r>
              <a:rPr lang="en-CA" dirty="0" err="1" smtClean="0"/>
              <a:t>calcul</a:t>
            </a:r>
            <a:r>
              <a:rPr lang="en-CA" dirty="0" smtClean="0"/>
              <a:t> de puissance</a:t>
            </a:r>
          </a:p>
          <a:p>
            <a:pPr lvl="1"/>
            <a:r>
              <a:rPr lang="en-CA" b="1" dirty="0" err="1" smtClean="0"/>
              <a:t>Échec</a:t>
            </a:r>
            <a:r>
              <a:rPr lang="en-CA" b="1" dirty="0" smtClean="0"/>
              <a:t> au </a:t>
            </a:r>
            <a:r>
              <a:rPr lang="en-CA" b="1" dirty="0" err="1" smtClean="0"/>
              <a:t>pré-tx</a:t>
            </a:r>
            <a:r>
              <a:rPr lang="en-CA" b="1" dirty="0" smtClean="0"/>
              <a:t> MTF = </a:t>
            </a:r>
            <a:r>
              <a:rPr lang="en-CA" b="1" dirty="0" err="1" smtClean="0"/>
              <a:t>biais</a:t>
            </a:r>
            <a:r>
              <a:rPr lang="en-CA" b="1" dirty="0" smtClean="0"/>
              <a:t> de </a:t>
            </a:r>
            <a:r>
              <a:rPr lang="en-CA" b="1" dirty="0" err="1" smtClean="0"/>
              <a:t>sélection</a:t>
            </a:r>
            <a:r>
              <a:rPr lang="en-CA" b="1" dirty="0" smtClean="0"/>
              <a:t>, </a:t>
            </a:r>
            <a:r>
              <a:rPr lang="en-CA" b="1" dirty="0" err="1" smtClean="0"/>
              <a:t>groupe</a:t>
            </a:r>
            <a:r>
              <a:rPr lang="en-CA" b="1" dirty="0" smtClean="0"/>
              <a:t> </a:t>
            </a:r>
            <a:r>
              <a:rPr lang="en-CA" b="1" dirty="0" err="1" smtClean="0"/>
              <a:t>contrôle</a:t>
            </a:r>
            <a:r>
              <a:rPr lang="en-CA" b="1" dirty="0" smtClean="0"/>
              <a:t> </a:t>
            </a:r>
            <a:r>
              <a:rPr lang="en-CA" b="1" dirty="0" err="1" smtClean="0"/>
              <a:t>inadéquat</a:t>
            </a:r>
            <a:endParaRPr lang="en-CA" b="1" dirty="0" smtClean="0"/>
          </a:p>
          <a:p>
            <a:r>
              <a:rPr lang="en-CA" dirty="0" smtClean="0"/>
              <a:t>Conclusion: </a:t>
            </a:r>
            <a:r>
              <a:rPr lang="en-CA" dirty="0" err="1" smtClean="0"/>
              <a:t>qualité</a:t>
            </a:r>
            <a:r>
              <a:rPr lang="en-CA" dirty="0" smtClean="0"/>
              <a:t> </a:t>
            </a:r>
            <a:r>
              <a:rPr lang="en-CA" dirty="0" err="1" smtClean="0"/>
              <a:t>mitigée</a:t>
            </a:r>
            <a:endParaRPr lang="en-CA" dirty="0" smtClean="0"/>
          </a:p>
          <a:p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940046"/>
              </p:ext>
            </p:extLst>
          </p:nvPr>
        </p:nvGraphicFramePr>
        <p:xfrm>
          <a:off x="609600" y="2133600"/>
          <a:ext cx="7559994" cy="164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38200"/>
                <a:gridCol w="3064193"/>
                <a:gridCol w="3657601"/>
              </a:tblGrid>
              <a:tr h="320842">
                <a:tc>
                  <a:txBody>
                    <a:bodyPr/>
                    <a:lstStyle/>
                    <a:p>
                      <a:r>
                        <a:rPr lang="en-CA" sz="1200" b="0" dirty="0" err="1" smtClean="0"/>
                        <a:t>Perte</a:t>
                      </a:r>
                      <a:r>
                        <a:rPr lang="en-CA" sz="1200" b="0" baseline="0" dirty="0" smtClean="0"/>
                        <a:t> de </a:t>
                      </a:r>
                      <a:r>
                        <a:rPr lang="en-CA" sz="1200" b="0" baseline="0" dirty="0" err="1" smtClean="0"/>
                        <a:t>poids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COMBO 6.5 +/- 2.8 kg (p&lt;0.001)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MET 1.2 +/- 1.4 kg (p&lt;0.001)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LIRA 3.8 +/- 3.7 kg (p&lt;0.001)</a:t>
                      </a:r>
                      <a:endParaRPr lang="en-CA" sz="1200" b="1" dirty="0" smtClean="0">
                        <a:solidFill>
                          <a:srgbClr val="008000"/>
                        </a:solidFill>
                      </a:endParaRPr>
                    </a:p>
                    <a:p>
                      <a:r>
                        <a:rPr lang="en-CA" sz="1200" b="1" dirty="0" err="1" smtClean="0">
                          <a:solidFill>
                            <a:srgbClr val="008000"/>
                          </a:solidFill>
                        </a:rPr>
                        <a:t>Comparé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 COMBO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vs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MET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 (p&lt;0.001)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/>
                        <a:t>&gt;5% du poids: 38% des patientes de l’étude (22% dans le groupe COMBO et 16% dans le groupe LIRA, aucun dans le groupe MET). 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latin typeface="Century Gothic"/>
                        </a:rPr>
                        <a:t>↓</a:t>
                      </a:r>
                      <a:r>
                        <a:rPr lang="en-CA" sz="1200" dirty="0" smtClean="0"/>
                        <a:t>  tour de </a:t>
                      </a:r>
                      <a:r>
                        <a:rPr lang="en-CA" sz="1200" dirty="0" err="1" smtClean="0"/>
                        <a:t>taille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COMBO 5.5+/-3.8 cm</a:t>
                      </a:r>
                    </a:p>
                    <a:p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MET 1.6+/-2.9 cm</a:t>
                      </a:r>
                    </a:p>
                    <a:p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LIRA 3.2+/-2.9 cm</a:t>
                      </a:r>
                    </a:p>
                    <a:p>
                      <a:r>
                        <a:rPr lang="en-CA" sz="1200" b="1" dirty="0" err="1" smtClean="0">
                          <a:solidFill>
                            <a:schemeClr val="tx1"/>
                          </a:solidFill>
                        </a:rPr>
                        <a:t>Comparé</a:t>
                      </a:r>
                      <a:r>
                        <a:rPr lang="en-CA" sz="1200" b="1" dirty="0" smtClean="0">
                          <a:solidFill>
                            <a:schemeClr val="tx1"/>
                          </a:solidFill>
                        </a:rPr>
                        <a:t> COMBO </a:t>
                      </a:r>
                      <a:r>
                        <a:rPr lang="en-CA" sz="1200" b="1" dirty="0" err="1" smtClean="0">
                          <a:solidFill>
                            <a:schemeClr val="tx1"/>
                          </a:solidFill>
                        </a:rPr>
                        <a:t>vs</a:t>
                      </a:r>
                      <a:r>
                        <a:rPr lang="en-CA" sz="1200" b="1" dirty="0" smtClean="0">
                          <a:solidFill>
                            <a:schemeClr val="tx1"/>
                          </a:solidFill>
                        </a:rPr>
                        <a:t> MET (p=0.050)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chemeClr val="tx1"/>
                          </a:solidFill>
                        </a:rPr>
                        <a:t>Conclusion:</a:t>
                      </a:r>
                      <a:r>
                        <a:rPr lang="en-CA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COMBO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&gt; MET (</a:t>
                      </a:r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poids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682" y="255421"/>
            <a:ext cx="4872791" cy="17257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543800" y="4800600"/>
            <a:ext cx="990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200" dirty="0" err="1" smtClean="0"/>
              <a:t>Groupes</a:t>
            </a:r>
            <a:r>
              <a:rPr lang="en-CA" sz="1200" dirty="0" smtClean="0"/>
              <a:t>:</a:t>
            </a:r>
          </a:p>
          <a:p>
            <a:r>
              <a:rPr lang="en-CA" sz="1200" dirty="0" smtClean="0"/>
              <a:t>15 </a:t>
            </a:r>
            <a:r>
              <a:rPr lang="en-CA" sz="1200" dirty="0"/>
              <a:t>MET </a:t>
            </a:r>
          </a:p>
          <a:p>
            <a:r>
              <a:rPr lang="en-CA" sz="1200" dirty="0"/>
              <a:t>13 LIRA </a:t>
            </a:r>
          </a:p>
          <a:p>
            <a:r>
              <a:rPr lang="en-CA" sz="1200" dirty="0"/>
              <a:t>13 </a:t>
            </a:r>
            <a:r>
              <a:rPr lang="en-CA" sz="1200" dirty="0" smtClean="0"/>
              <a:t>COMBO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16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CA" dirty="0"/>
              <a:t>Article </a:t>
            </a:r>
            <a:r>
              <a:rPr lang="en-CA" dirty="0" smtClean="0"/>
              <a:t>2:</a:t>
            </a:r>
            <a:br>
              <a:rPr lang="en-CA" dirty="0" smtClean="0"/>
            </a:br>
            <a:r>
              <a:rPr lang="en-CA" dirty="0" err="1" smtClean="0"/>
              <a:t>Jensterle</a:t>
            </a:r>
            <a:r>
              <a:rPr lang="en-CA" dirty="0" smtClean="0"/>
              <a:t> </a:t>
            </a:r>
            <a:r>
              <a:rPr lang="en-CA" dirty="0"/>
              <a:t>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88336"/>
          </a:xfrm>
        </p:spPr>
        <p:txBody>
          <a:bodyPr>
            <a:normAutofit fontScale="62500" lnSpcReduction="20000"/>
          </a:bodyPr>
          <a:lstStyle/>
          <a:p>
            <a:r>
              <a:rPr lang="en-CA" dirty="0"/>
              <a:t>Forces</a:t>
            </a:r>
          </a:p>
          <a:p>
            <a:pPr lvl="1"/>
            <a:r>
              <a:rPr lang="en-CA" b="1" dirty="0" smtClean="0"/>
              <a:t>Analyse </a:t>
            </a:r>
            <a:r>
              <a:rPr lang="en-CA" b="1" dirty="0"/>
              <a:t>par intention de </a:t>
            </a:r>
            <a:r>
              <a:rPr lang="en-CA" b="1" dirty="0" err="1" smtClean="0"/>
              <a:t>traiter</a:t>
            </a:r>
            <a:endParaRPr lang="en-CA" b="1" dirty="0"/>
          </a:p>
          <a:p>
            <a:pPr lvl="1"/>
            <a:r>
              <a:rPr lang="en-CA" dirty="0" err="1" smtClean="0"/>
              <a:t>Étude</a:t>
            </a:r>
            <a:r>
              <a:rPr lang="en-CA" dirty="0" smtClean="0"/>
              <a:t> à posteriori </a:t>
            </a:r>
            <a:r>
              <a:rPr lang="en-CA" dirty="0" err="1" smtClean="0"/>
              <a:t>dévoile</a:t>
            </a:r>
            <a:r>
              <a:rPr lang="en-CA" dirty="0" smtClean="0"/>
              <a:t> interaction</a:t>
            </a:r>
            <a:endParaRPr lang="en-CA" u="sng" dirty="0"/>
          </a:p>
          <a:p>
            <a:r>
              <a:rPr lang="en-CA" dirty="0" err="1"/>
              <a:t>Faiblesses</a:t>
            </a:r>
            <a:endParaRPr lang="en-CA" dirty="0"/>
          </a:p>
          <a:p>
            <a:pPr lvl="1"/>
            <a:r>
              <a:rPr lang="en-CA" dirty="0" smtClean="0"/>
              <a:t>Exclusion usage de </a:t>
            </a:r>
            <a:r>
              <a:rPr lang="en-CA" dirty="0" err="1" smtClean="0"/>
              <a:t>statines</a:t>
            </a:r>
            <a:r>
              <a:rPr lang="en-CA" dirty="0" smtClean="0"/>
              <a:t> et DB = </a:t>
            </a:r>
            <a:r>
              <a:rPr lang="en-CA" dirty="0" err="1" smtClean="0"/>
              <a:t>biais</a:t>
            </a:r>
            <a:r>
              <a:rPr lang="en-CA" dirty="0" smtClean="0"/>
              <a:t> de </a:t>
            </a:r>
            <a:r>
              <a:rPr lang="en-CA" dirty="0" err="1" smtClean="0"/>
              <a:t>sélection</a:t>
            </a:r>
            <a:r>
              <a:rPr lang="en-CA" dirty="0" smtClean="0"/>
              <a:t>?</a:t>
            </a:r>
          </a:p>
          <a:p>
            <a:pPr lvl="1"/>
            <a:r>
              <a:rPr lang="en-CA" dirty="0" err="1" smtClean="0"/>
              <a:t>Faible</a:t>
            </a:r>
            <a:r>
              <a:rPr lang="en-CA" dirty="0" smtClean="0"/>
              <a:t> </a:t>
            </a:r>
            <a:r>
              <a:rPr lang="en-CA" dirty="0" err="1"/>
              <a:t>taille</a:t>
            </a:r>
            <a:r>
              <a:rPr lang="en-CA" dirty="0"/>
              <a:t> des </a:t>
            </a:r>
            <a:r>
              <a:rPr lang="en-CA" dirty="0" err="1" smtClean="0"/>
              <a:t>groupes</a:t>
            </a:r>
            <a:r>
              <a:rPr lang="en-CA" dirty="0" smtClean="0"/>
              <a:t>, pas de </a:t>
            </a:r>
            <a:r>
              <a:rPr lang="en-CA" dirty="0" err="1" smtClean="0"/>
              <a:t>calcul</a:t>
            </a:r>
            <a:r>
              <a:rPr lang="en-CA" dirty="0" smtClean="0"/>
              <a:t> de puissance</a:t>
            </a:r>
            <a:endParaRPr lang="en-CA" dirty="0"/>
          </a:p>
          <a:p>
            <a:pPr lvl="1"/>
            <a:r>
              <a:rPr lang="en-CA" dirty="0" err="1"/>
              <a:t>Méthode</a:t>
            </a:r>
            <a:r>
              <a:rPr lang="en-CA" dirty="0"/>
              <a:t> de </a:t>
            </a:r>
            <a:r>
              <a:rPr lang="en-CA" dirty="0" err="1"/>
              <a:t>recrutement</a:t>
            </a:r>
            <a:r>
              <a:rPr lang="en-CA" dirty="0"/>
              <a:t>, </a:t>
            </a:r>
            <a:r>
              <a:rPr lang="en-CA" dirty="0" err="1"/>
              <a:t>origine</a:t>
            </a:r>
            <a:r>
              <a:rPr lang="en-CA" dirty="0"/>
              <a:t> des </a:t>
            </a:r>
            <a:r>
              <a:rPr lang="en-CA" dirty="0" err="1"/>
              <a:t>patientes</a:t>
            </a:r>
            <a:r>
              <a:rPr lang="en-CA" dirty="0"/>
              <a:t> = </a:t>
            </a:r>
            <a:r>
              <a:rPr lang="en-CA" dirty="0" err="1"/>
              <a:t>biais</a:t>
            </a:r>
            <a:r>
              <a:rPr lang="en-CA" dirty="0"/>
              <a:t> de </a:t>
            </a:r>
            <a:r>
              <a:rPr lang="en-CA" dirty="0" err="1"/>
              <a:t>sélection</a:t>
            </a:r>
            <a:r>
              <a:rPr lang="en-CA" dirty="0"/>
              <a:t>?</a:t>
            </a:r>
          </a:p>
          <a:p>
            <a:pPr lvl="1"/>
            <a:r>
              <a:rPr lang="en-CA" b="1" dirty="0" smtClean="0"/>
              <a:t>Tableau </a:t>
            </a:r>
            <a:r>
              <a:rPr lang="en-CA" b="1" dirty="0"/>
              <a:t>de </a:t>
            </a:r>
            <a:r>
              <a:rPr lang="en-CA" b="1" dirty="0" err="1"/>
              <a:t>résultats</a:t>
            </a:r>
            <a:r>
              <a:rPr lang="en-CA" b="1" dirty="0"/>
              <a:t> </a:t>
            </a:r>
            <a:r>
              <a:rPr lang="en-CA" b="1" dirty="0" err="1" smtClean="0"/>
              <a:t>incomplet</a:t>
            </a:r>
            <a:r>
              <a:rPr lang="en-CA" b="1" dirty="0" smtClean="0"/>
              <a:t> (pas </a:t>
            </a:r>
            <a:r>
              <a:rPr lang="en-CA" b="1" dirty="0" err="1" smtClean="0"/>
              <a:t>d’incertitude</a:t>
            </a:r>
            <a:r>
              <a:rPr lang="en-CA" b="1" dirty="0" smtClean="0"/>
              <a:t>, pas de p-value)</a:t>
            </a:r>
            <a:endParaRPr lang="en-CA" b="1" dirty="0"/>
          </a:p>
          <a:p>
            <a:pPr lvl="1"/>
            <a:r>
              <a:rPr lang="en-CA" b="1" dirty="0" err="1"/>
              <a:t>Plusieurs</a:t>
            </a:r>
            <a:r>
              <a:rPr lang="en-CA" b="1" dirty="0"/>
              <a:t> </a:t>
            </a:r>
            <a:r>
              <a:rPr lang="en-CA" b="1" dirty="0" err="1"/>
              <a:t>pertes</a:t>
            </a:r>
            <a:r>
              <a:rPr lang="en-CA" b="1" dirty="0"/>
              <a:t> au </a:t>
            </a:r>
            <a:r>
              <a:rPr lang="en-CA" b="1" dirty="0" err="1" smtClean="0"/>
              <a:t>suivi</a:t>
            </a:r>
            <a:r>
              <a:rPr lang="en-CA" b="1" dirty="0" smtClean="0"/>
              <a:t> (12.5%)</a:t>
            </a:r>
            <a:endParaRPr lang="en-CA" b="1" dirty="0"/>
          </a:p>
          <a:p>
            <a:r>
              <a:rPr lang="en-CA" dirty="0"/>
              <a:t>Conclusion: </a:t>
            </a:r>
            <a:r>
              <a:rPr lang="en-CA" dirty="0" err="1" smtClean="0"/>
              <a:t>qualité</a:t>
            </a:r>
            <a:r>
              <a:rPr lang="en-CA" dirty="0" smtClean="0"/>
              <a:t> </a:t>
            </a:r>
            <a:r>
              <a:rPr lang="en-CA" dirty="0" err="1" smtClean="0"/>
              <a:t>mitigée</a:t>
            </a:r>
            <a:endParaRPr lang="en-CA" dirty="0"/>
          </a:p>
          <a:p>
            <a:endParaRPr lang="en-CA" dirty="0"/>
          </a:p>
          <a:p>
            <a:pPr lvl="1"/>
            <a:endParaRPr lang="en-CA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39526"/>
              </p:ext>
            </p:extLst>
          </p:nvPr>
        </p:nvGraphicFramePr>
        <p:xfrm>
          <a:off x="609600" y="2133600"/>
          <a:ext cx="7559994" cy="1309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38200"/>
                <a:gridCol w="3064193"/>
                <a:gridCol w="3657601"/>
              </a:tblGrid>
              <a:tr h="320842">
                <a:tc>
                  <a:txBody>
                    <a:bodyPr/>
                    <a:lstStyle/>
                    <a:p>
                      <a:r>
                        <a:rPr lang="en-CA" sz="1200" b="0" dirty="0" err="1" smtClean="0"/>
                        <a:t>Perte</a:t>
                      </a:r>
                      <a:r>
                        <a:rPr lang="en-CA" sz="1200" b="0" baseline="0" dirty="0" smtClean="0"/>
                        <a:t> de </a:t>
                      </a:r>
                      <a:r>
                        <a:rPr lang="en-CA" sz="1200" b="0" baseline="0" dirty="0" err="1" smtClean="0"/>
                        <a:t>poids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MET 2.3 kg (p=0.03)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LIRA 3 kg (p=0.03)</a:t>
                      </a:r>
                    </a:p>
                    <a:p>
                      <a:r>
                        <a:rPr lang="en-CA" sz="1200" b="1" dirty="0" err="1" smtClean="0"/>
                        <a:t>Comparé</a:t>
                      </a:r>
                      <a:r>
                        <a:rPr lang="en-CA" sz="1200" b="1" dirty="0" smtClean="0"/>
                        <a:t> (NS)</a:t>
                      </a: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/>
                        <a:t>Syndrome </a:t>
                      </a:r>
                      <a:r>
                        <a:rPr lang="en-CA" sz="1200" b="0" dirty="0" err="1" smtClean="0"/>
                        <a:t>métabolique</a:t>
                      </a:r>
                      <a:r>
                        <a:rPr lang="en-CA" sz="1200" b="0" dirty="0" smtClean="0"/>
                        <a:t> Subset 2&gt;1 (OR=3.9)</a:t>
                      </a:r>
                    </a:p>
                    <a:p>
                      <a:r>
                        <a:rPr lang="en-CA" sz="1200" b="0" dirty="0" smtClean="0"/>
                        <a:t>Interaction</a:t>
                      </a:r>
                      <a:r>
                        <a:rPr lang="en-CA" sz="1200" b="0" baseline="0" dirty="0" smtClean="0"/>
                        <a:t> au </a:t>
                      </a:r>
                      <a:r>
                        <a:rPr lang="en-CA" sz="1200" b="0" baseline="0" dirty="0" err="1" smtClean="0"/>
                        <a:t>niveau</a:t>
                      </a:r>
                      <a:r>
                        <a:rPr lang="en-CA" sz="1200" b="0" baseline="0" dirty="0" smtClean="0"/>
                        <a:t> des sous-</a:t>
                      </a:r>
                      <a:r>
                        <a:rPr lang="en-CA" sz="1200" b="0" baseline="0" dirty="0" err="1" smtClean="0"/>
                        <a:t>groupes</a:t>
                      </a:r>
                      <a:r>
                        <a:rPr lang="en-CA" sz="1200" b="0" baseline="0" dirty="0" smtClean="0"/>
                        <a:t> (p=0.009)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latin typeface="Century Gothic"/>
                        </a:rPr>
                        <a:t>↓</a:t>
                      </a:r>
                      <a:r>
                        <a:rPr lang="en-CA" sz="1200" dirty="0" smtClean="0"/>
                        <a:t>  tour de </a:t>
                      </a:r>
                      <a:r>
                        <a:rPr lang="en-CA" sz="1200" dirty="0" err="1" smtClean="0"/>
                        <a:t>taille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MET 2.6 cm (p=0.03)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  4.4 cm (p=0.03)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err="1" smtClean="0"/>
                        <a:t>Comparé</a:t>
                      </a:r>
                      <a:r>
                        <a:rPr lang="en-CA" sz="1200" b="1" dirty="0" smtClean="0"/>
                        <a:t> (NS)</a:t>
                      </a: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1" dirty="0" smtClean="0">
                          <a:solidFill>
                            <a:schemeClr val="tx1"/>
                          </a:solidFill>
                        </a:rPr>
                        <a:t>Conclusion: 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LIRA &gt; MET (</a:t>
                      </a:r>
                      <a:r>
                        <a:rPr lang="en-CA" sz="1200" b="1" dirty="0" err="1" smtClean="0">
                          <a:solidFill>
                            <a:srgbClr val="008000"/>
                          </a:solidFill>
                        </a:rPr>
                        <a:t>métabolique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vs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MET &gt; LIRA (non-</a:t>
                      </a:r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métabolique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114800" y="533400"/>
            <a:ext cx="5029200" cy="144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7600" y="4876800"/>
            <a:ext cx="990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CA" sz="1200" dirty="0" err="1" smtClean="0"/>
              <a:t>Groupes</a:t>
            </a:r>
            <a:r>
              <a:rPr lang="en-CA" sz="1200" dirty="0" smtClean="0"/>
              <a:t>:</a:t>
            </a:r>
          </a:p>
          <a:p>
            <a:pPr>
              <a:defRPr/>
            </a:pPr>
            <a:r>
              <a:rPr lang="en-CA" sz="1200" dirty="0" smtClean="0"/>
              <a:t>15 </a:t>
            </a:r>
            <a:r>
              <a:rPr lang="en-CA" sz="1200" dirty="0"/>
              <a:t>MET</a:t>
            </a:r>
          </a:p>
          <a:p>
            <a:pPr>
              <a:defRPr/>
            </a:pPr>
            <a:r>
              <a:rPr lang="en-CA" sz="1200" dirty="0"/>
              <a:t>17 LIRA</a:t>
            </a:r>
          </a:p>
        </p:txBody>
      </p:sp>
    </p:spTree>
    <p:extLst>
      <p:ext uri="{BB962C8B-B14F-4D97-AF65-F5344CB8AC3E}">
        <p14:creationId xmlns:p14="http://schemas.microsoft.com/office/powerpoint/2010/main" val="26244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CA" dirty="0"/>
              <a:t>Article </a:t>
            </a:r>
            <a:r>
              <a:rPr lang="en-CA" dirty="0" smtClean="0"/>
              <a:t>3:</a:t>
            </a:r>
            <a:br>
              <a:rPr lang="en-CA" dirty="0" smtClean="0"/>
            </a:br>
            <a:r>
              <a:rPr lang="en-CA" dirty="0" err="1" smtClean="0"/>
              <a:t>Jensterle</a:t>
            </a:r>
            <a:r>
              <a:rPr lang="en-CA" dirty="0" smtClean="0"/>
              <a:t> </a:t>
            </a:r>
            <a:r>
              <a:rPr lang="en-CA" dirty="0"/>
              <a:t>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88336"/>
          </a:xfrm>
        </p:spPr>
        <p:txBody>
          <a:bodyPr>
            <a:normAutofit fontScale="62500" lnSpcReduction="20000"/>
          </a:bodyPr>
          <a:lstStyle/>
          <a:p>
            <a:r>
              <a:rPr lang="en-CA" dirty="0"/>
              <a:t>Forces</a:t>
            </a:r>
          </a:p>
          <a:p>
            <a:pPr lvl="1"/>
            <a:r>
              <a:rPr lang="en-CA" b="1" dirty="0" err="1"/>
              <a:t>Différence</a:t>
            </a:r>
            <a:r>
              <a:rPr lang="en-CA" b="1" dirty="0"/>
              <a:t> </a:t>
            </a:r>
            <a:r>
              <a:rPr lang="en-CA" b="1" dirty="0" err="1"/>
              <a:t>statistiquement</a:t>
            </a:r>
            <a:r>
              <a:rPr lang="en-CA" b="1" dirty="0"/>
              <a:t> </a:t>
            </a:r>
            <a:r>
              <a:rPr lang="en-CA" b="1" dirty="0" smtClean="0"/>
              <a:t> </a:t>
            </a:r>
            <a:r>
              <a:rPr lang="en-CA" b="1" dirty="0" err="1" smtClean="0"/>
              <a:t>significative</a:t>
            </a:r>
            <a:r>
              <a:rPr lang="en-CA" b="1" dirty="0" smtClean="0"/>
              <a:t> </a:t>
            </a:r>
            <a:r>
              <a:rPr lang="en-CA" b="1" dirty="0"/>
              <a:t>pour les </a:t>
            </a:r>
            <a:r>
              <a:rPr lang="en-CA" b="1" dirty="0" err="1"/>
              <a:t>deux</a:t>
            </a:r>
            <a:r>
              <a:rPr lang="en-CA" b="1" dirty="0"/>
              <a:t> </a:t>
            </a:r>
            <a:r>
              <a:rPr lang="en-CA" b="1" dirty="0" err="1"/>
              <a:t>paramètres</a:t>
            </a:r>
            <a:endParaRPr lang="en-CA" b="1" dirty="0"/>
          </a:p>
          <a:p>
            <a:pPr lvl="1"/>
            <a:r>
              <a:rPr lang="en-CA" dirty="0" err="1" smtClean="0"/>
              <a:t>Cohérence</a:t>
            </a:r>
            <a:r>
              <a:rPr lang="en-CA" dirty="0" smtClean="0"/>
              <a:t> </a:t>
            </a:r>
            <a:r>
              <a:rPr lang="en-CA" dirty="0" err="1"/>
              <a:t>externe</a:t>
            </a:r>
            <a:endParaRPr lang="en-CA" dirty="0"/>
          </a:p>
          <a:p>
            <a:pPr lvl="1"/>
            <a:r>
              <a:rPr lang="en-CA" b="1" dirty="0" err="1" smtClean="0"/>
              <a:t>Peu</a:t>
            </a:r>
            <a:r>
              <a:rPr lang="en-CA" b="1" dirty="0" smtClean="0"/>
              <a:t> </a:t>
            </a:r>
            <a:r>
              <a:rPr lang="en-CA" b="1" dirty="0"/>
              <a:t>de </a:t>
            </a:r>
            <a:r>
              <a:rPr lang="en-CA" b="1" dirty="0" err="1"/>
              <a:t>pertes</a:t>
            </a:r>
            <a:r>
              <a:rPr lang="en-CA" b="1" dirty="0"/>
              <a:t> au </a:t>
            </a:r>
            <a:r>
              <a:rPr lang="en-CA" b="1" dirty="0" err="1" smtClean="0"/>
              <a:t>suivi</a:t>
            </a:r>
            <a:r>
              <a:rPr lang="en-CA" b="1" dirty="0" smtClean="0"/>
              <a:t> (9% </a:t>
            </a:r>
            <a:r>
              <a:rPr lang="en-CA" b="1" dirty="0" err="1" smtClean="0"/>
              <a:t>vs</a:t>
            </a:r>
            <a:r>
              <a:rPr lang="en-CA" b="1" dirty="0" smtClean="0"/>
              <a:t> 15% </a:t>
            </a:r>
            <a:r>
              <a:rPr lang="en-CA" b="1" dirty="0" err="1" smtClean="0"/>
              <a:t>calculé</a:t>
            </a:r>
            <a:r>
              <a:rPr lang="en-CA" b="1" dirty="0" smtClean="0"/>
              <a:t>)</a:t>
            </a:r>
            <a:endParaRPr lang="en-CA" b="1" dirty="0"/>
          </a:p>
          <a:p>
            <a:r>
              <a:rPr lang="en-CA" dirty="0" err="1" smtClean="0"/>
              <a:t>Faiblesses</a:t>
            </a:r>
            <a:endParaRPr lang="en-CA" dirty="0"/>
          </a:p>
          <a:p>
            <a:pPr lvl="1"/>
            <a:r>
              <a:rPr lang="en-CA" dirty="0" err="1" smtClean="0"/>
              <a:t>Faible</a:t>
            </a:r>
            <a:r>
              <a:rPr lang="en-CA" dirty="0" smtClean="0"/>
              <a:t> </a:t>
            </a:r>
            <a:r>
              <a:rPr lang="en-CA" dirty="0" err="1"/>
              <a:t>taille</a:t>
            </a:r>
            <a:r>
              <a:rPr lang="en-CA" dirty="0"/>
              <a:t> des </a:t>
            </a:r>
            <a:r>
              <a:rPr lang="en-CA" dirty="0" err="1"/>
              <a:t>groupes</a:t>
            </a:r>
            <a:r>
              <a:rPr lang="en-CA" dirty="0"/>
              <a:t> (</a:t>
            </a:r>
            <a:r>
              <a:rPr lang="en-CA" dirty="0" err="1"/>
              <a:t>mais</a:t>
            </a:r>
            <a:r>
              <a:rPr lang="en-CA" dirty="0"/>
              <a:t> </a:t>
            </a:r>
            <a:r>
              <a:rPr lang="en-CA" dirty="0" smtClean="0"/>
              <a:t>ok </a:t>
            </a:r>
            <a:r>
              <a:rPr lang="en-CA" dirty="0"/>
              <a:t>pour la puissance)</a:t>
            </a:r>
          </a:p>
          <a:p>
            <a:pPr lvl="1"/>
            <a:r>
              <a:rPr lang="en-CA" dirty="0"/>
              <a:t>Lieu de </a:t>
            </a:r>
            <a:r>
              <a:rPr lang="en-CA" dirty="0" err="1"/>
              <a:t>recrutement</a:t>
            </a:r>
            <a:r>
              <a:rPr lang="en-CA" dirty="0"/>
              <a:t> non </a:t>
            </a:r>
            <a:r>
              <a:rPr lang="en-CA" dirty="0" err="1"/>
              <a:t>précisé</a:t>
            </a:r>
            <a:r>
              <a:rPr lang="en-CA" dirty="0"/>
              <a:t> = </a:t>
            </a:r>
            <a:r>
              <a:rPr lang="en-CA" dirty="0" err="1"/>
              <a:t>biais</a:t>
            </a:r>
            <a:r>
              <a:rPr lang="en-CA" dirty="0"/>
              <a:t> de </a:t>
            </a:r>
            <a:r>
              <a:rPr lang="en-CA" dirty="0" err="1"/>
              <a:t>sélection</a:t>
            </a:r>
            <a:r>
              <a:rPr lang="en-CA" dirty="0"/>
              <a:t>?</a:t>
            </a:r>
          </a:p>
          <a:p>
            <a:pPr lvl="1"/>
            <a:r>
              <a:rPr lang="en-CA" dirty="0"/>
              <a:t>Pas </a:t>
            </a:r>
            <a:r>
              <a:rPr lang="en-CA" dirty="0" err="1"/>
              <a:t>l’âge</a:t>
            </a:r>
            <a:r>
              <a:rPr lang="en-CA" dirty="0"/>
              <a:t> des </a:t>
            </a:r>
            <a:r>
              <a:rPr lang="en-CA" dirty="0" err="1"/>
              <a:t>groupes</a:t>
            </a:r>
            <a:r>
              <a:rPr lang="en-CA" dirty="0"/>
              <a:t> = </a:t>
            </a:r>
            <a:r>
              <a:rPr lang="en-CA" dirty="0" err="1"/>
              <a:t>biais</a:t>
            </a:r>
            <a:r>
              <a:rPr lang="en-CA" dirty="0"/>
              <a:t> de confusion</a:t>
            </a:r>
            <a:r>
              <a:rPr lang="en-CA" dirty="0" smtClean="0"/>
              <a:t>?</a:t>
            </a:r>
          </a:p>
          <a:p>
            <a:pPr lvl="1"/>
            <a:r>
              <a:rPr lang="en-CA" dirty="0" err="1" smtClean="0"/>
              <a:t>Manque</a:t>
            </a:r>
            <a:r>
              <a:rPr lang="en-CA" dirty="0" smtClean="0"/>
              <a:t> </a:t>
            </a:r>
            <a:r>
              <a:rPr lang="en-CA" dirty="0" err="1" smtClean="0"/>
              <a:t>valeurs</a:t>
            </a:r>
            <a:r>
              <a:rPr lang="en-CA" dirty="0" smtClean="0"/>
              <a:t> pour tour de </a:t>
            </a:r>
            <a:r>
              <a:rPr lang="en-CA" dirty="0" err="1" smtClean="0"/>
              <a:t>taille</a:t>
            </a:r>
            <a:endParaRPr lang="en-CA" dirty="0"/>
          </a:p>
          <a:p>
            <a:r>
              <a:rPr lang="en-CA" dirty="0" smtClean="0"/>
              <a:t>Conclusion: bonne </a:t>
            </a:r>
            <a:r>
              <a:rPr lang="en-CA" dirty="0" err="1" smtClean="0"/>
              <a:t>qualité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72637"/>
              </p:ext>
            </p:extLst>
          </p:nvPr>
        </p:nvGraphicFramePr>
        <p:xfrm>
          <a:off x="609600" y="2133600"/>
          <a:ext cx="7559994" cy="1645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38200"/>
                <a:gridCol w="3064193"/>
                <a:gridCol w="3657601"/>
              </a:tblGrid>
              <a:tr h="320842">
                <a:tc>
                  <a:txBody>
                    <a:bodyPr/>
                    <a:lstStyle/>
                    <a:p>
                      <a:r>
                        <a:rPr lang="en-CA" sz="1200" b="0" dirty="0" err="1" smtClean="0"/>
                        <a:t>Perte</a:t>
                      </a:r>
                      <a:r>
                        <a:rPr lang="en-CA" sz="1200" b="0" baseline="0" dirty="0" smtClean="0"/>
                        <a:t> de </a:t>
                      </a:r>
                      <a:r>
                        <a:rPr lang="en-CA" sz="1200" b="0" baseline="0" dirty="0" err="1" smtClean="0"/>
                        <a:t>poids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/>
                        <a:t>MET </a:t>
                      </a:r>
                      <a:r>
                        <a:rPr lang="nn-NO" sz="1200" b="0" dirty="0" smtClean="0"/>
                        <a:t>0.2+/-1.83 kg (p= 0.725)</a:t>
                      </a:r>
                    </a:p>
                    <a:p>
                      <a:r>
                        <a:rPr lang="nn-NO" sz="1200" b="0" dirty="0" smtClean="0">
                          <a:solidFill>
                            <a:srgbClr val="008000"/>
                          </a:solidFill>
                        </a:rPr>
                        <a:t>LIRA 3.1+/-3.5 kg (p=0.006)</a:t>
                      </a:r>
                    </a:p>
                    <a:p>
                      <a:r>
                        <a:rPr lang="nn-NO" sz="1200" b="0" dirty="0" smtClean="0">
                          <a:solidFill>
                            <a:schemeClr val="tx1"/>
                          </a:solidFill>
                        </a:rPr>
                        <a:t>ROF</a:t>
                      </a:r>
                    </a:p>
                    <a:p>
                      <a:r>
                        <a:rPr lang="nn-NO" sz="1200" b="1" dirty="0" smtClean="0">
                          <a:solidFill>
                            <a:srgbClr val="008000"/>
                          </a:solidFill>
                        </a:rPr>
                        <a:t>Comparé</a:t>
                      </a:r>
                      <a:r>
                        <a:rPr lang="nn-NO" sz="1200" b="1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nn-NO" sz="1200" b="1" dirty="0" smtClean="0">
                          <a:solidFill>
                            <a:srgbClr val="008000"/>
                          </a:solidFill>
                        </a:rPr>
                        <a:t>(p=0.022)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latin typeface="Century Gothic"/>
                        </a:rPr>
                        <a:t>↓</a:t>
                      </a:r>
                      <a:r>
                        <a:rPr lang="en-CA" sz="1200" dirty="0" smtClean="0"/>
                        <a:t>  tour de </a:t>
                      </a:r>
                      <a:r>
                        <a:rPr lang="en-CA" sz="1200" dirty="0" err="1" smtClean="0"/>
                        <a:t>taille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MET</a:t>
                      </a:r>
                      <a:r>
                        <a:rPr lang="en-CA" sz="1200" b="0" dirty="0" smtClean="0"/>
                        <a:t> -</a:t>
                      </a:r>
                      <a:r>
                        <a:rPr lang="en-CA" sz="1200" dirty="0" smtClean="0"/>
                        <a:t>0.8 cm</a:t>
                      </a:r>
                      <a:endParaRPr lang="en-CA" sz="1200" baseline="0" dirty="0" smtClean="0"/>
                    </a:p>
                    <a:p>
                      <a:r>
                        <a:rPr lang="en-CA" sz="1200" baseline="0" dirty="0" smtClean="0"/>
                        <a:t>LIRA  3.1 cm </a:t>
                      </a:r>
                    </a:p>
                    <a:p>
                      <a:r>
                        <a:rPr lang="en-CA" sz="1200" baseline="0" dirty="0" smtClean="0"/>
                        <a:t>ROF</a:t>
                      </a:r>
                    </a:p>
                    <a:p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Comparé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(p=0.007)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chemeClr val="tx1"/>
                          </a:solidFill>
                        </a:rPr>
                        <a:t>Conclusion: 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LIRA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&gt; MET (</a:t>
                      </a:r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poids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et tour de </a:t>
                      </a:r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taille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966411" y="401053"/>
            <a:ext cx="5029200" cy="15590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7600" y="5199965"/>
            <a:ext cx="990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200" dirty="0" err="1" smtClean="0"/>
              <a:t>Groupes</a:t>
            </a:r>
            <a:r>
              <a:rPr lang="en-CA" sz="1200" dirty="0" smtClean="0"/>
              <a:t>:</a:t>
            </a:r>
          </a:p>
          <a:p>
            <a:r>
              <a:rPr lang="en-CA" sz="1200" dirty="0" smtClean="0"/>
              <a:t>15 </a:t>
            </a:r>
            <a:r>
              <a:rPr lang="en-CA" sz="1200" dirty="0"/>
              <a:t>MET</a:t>
            </a:r>
          </a:p>
          <a:p>
            <a:r>
              <a:rPr lang="en-CA" sz="1200" dirty="0"/>
              <a:t>15 LIRA </a:t>
            </a:r>
          </a:p>
          <a:p>
            <a:r>
              <a:rPr lang="en-CA" sz="1200" dirty="0"/>
              <a:t>15 ROF </a:t>
            </a:r>
          </a:p>
        </p:txBody>
      </p:sp>
    </p:spTree>
    <p:extLst>
      <p:ext uri="{BB962C8B-B14F-4D97-AF65-F5344CB8AC3E}">
        <p14:creationId xmlns:p14="http://schemas.microsoft.com/office/powerpoint/2010/main" val="12570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CA" dirty="0"/>
              <a:t>Article </a:t>
            </a:r>
            <a:r>
              <a:rPr lang="en-CA" dirty="0" smtClean="0"/>
              <a:t>4:</a:t>
            </a:r>
            <a:br>
              <a:rPr lang="en-CA" dirty="0" smtClean="0"/>
            </a:br>
            <a:r>
              <a:rPr lang="en-CA" dirty="0" err="1" smtClean="0"/>
              <a:t>Jensterle</a:t>
            </a:r>
            <a:r>
              <a:rPr lang="en-US" dirty="0" smtClean="0"/>
              <a:t> </a:t>
            </a:r>
            <a:r>
              <a:rPr lang="en-US" dirty="0"/>
              <a:t>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688336"/>
          </a:xfrm>
        </p:spPr>
        <p:txBody>
          <a:bodyPr>
            <a:noAutofit/>
          </a:bodyPr>
          <a:lstStyle/>
          <a:p>
            <a:r>
              <a:rPr lang="en-CA" sz="1800" dirty="0"/>
              <a:t>Forces</a:t>
            </a:r>
          </a:p>
          <a:p>
            <a:pPr lvl="1"/>
            <a:r>
              <a:rPr lang="en-CA" sz="1800" dirty="0" err="1"/>
              <a:t>Cohérence</a:t>
            </a:r>
            <a:r>
              <a:rPr lang="en-CA" sz="1800" dirty="0"/>
              <a:t> </a:t>
            </a:r>
            <a:r>
              <a:rPr lang="en-CA" sz="1800" dirty="0" err="1"/>
              <a:t>externe</a:t>
            </a:r>
            <a:endParaRPr lang="en-CA" sz="1800" dirty="0"/>
          </a:p>
          <a:p>
            <a:pPr lvl="1"/>
            <a:r>
              <a:rPr lang="en-CA" sz="1800" b="1" dirty="0" err="1" smtClean="0"/>
              <a:t>Une</a:t>
            </a:r>
            <a:r>
              <a:rPr lang="en-CA" sz="1800" b="1" dirty="0" smtClean="0"/>
              <a:t> </a:t>
            </a:r>
            <a:r>
              <a:rPr lang="en-CA" sz="1800" b="1" dirty="0" err="1"/>
              <a:t>seule</a:t>
            </a:r>
            <a:r>
              <a:rPr lang="en-CA" sz="1800" b="1" dirty="0"/>
              <a:t> </a:t>
            </a:r>
            <a:r>
              <a:rPr lang="en-CA" sz="1800" b="1" dirty="0" err="1"/>
              <a:t>patiente</a:t>
            </a:r>
            <a:r>
              <a:rPr lang="en-CA" sz="1800" b="1" dirty="0"/>
              <a:t> </a:t>
            </a:r>
            <a:r>
              <a:rPr lang="en-CA" sz="1800" b="1" dirty="0" err="1"/>
              <a:t>perdue</a:t>
            </a:r>
            <a:r>
              <a:rPr lang="en-CA" sz="1800" b="1" dirty="0"/>
              <a:t> au </a:t>
            </a:r>
            <a:r>
              <a:rPr lang="en-CA" sz="1800" b="1" dirty="0" err="1" smtClean="0"/>
              <a:t>suivi</a:t>
            </a:r>
            <a:r>
              <a:rPr lang="en-CA" sz="1800" b="1" dirty="0" smtClean="0"/>
              <a:t> (2%)</a:t>
            </a:r>
            <a:endParaRPr lang="en-CA" sz="1800" b="1" dirty="0"/>
          </a:p>
          <a:p>
            <a:pPr lvl="1"/>
            <a:r>
              <a:rPr lang="en-CA" sz="1800" b="1" dirty="0" err="1"/>
              <a:t>Différence</a:t>
            </a:r>
            <a:r>
              <a:rPr lang="en-CA" sz="1800" b="1" dirty="0"/>
              <a:t> </a:t>
            </a:r>
            <a:r>
              <a:rPr lang="en-CA" sz="1800" b="1" dirty="0" err="1"/>
              <a:t>statistiquement</a:t>
            </a:r>
            <a:r>
              <a:rPr lang="en-CA" sz="1800" b="1" dirty="0"/>
              <a:t> </a:t>
            </a:r>
            <a:r>
              <a:rPr lang="en-CA" sz="1800" b="1" dirty="0" smtClean="0"/>
              <a:t>et </a:t>
            </a:r>
            <a:r>
              <a:rPr lang="en-CA" sz="1800" b="1" dirty="0" err="1" smtClean="0"/>
              <a:t>cliniquement</a:t>
            </a:r>
            <a:r>
              <a:rPr lang="en-CA" sz="1800" b="1" dirty="0" smtClean="0"/>
              <a:t> </a:t>
            </a:r>
            <a:r>
              <a:rPr lang="en-CA" sz="1800" b="1" dirty="0" err="1" smtClean="0"/>
              <a:t>significative</a:t>
            </a:r>
            <a:endParaRPr lang="en-CA" sz="1800" b="1" dirty="0" smtClean="0"/>
          </a:p>
          <a:p>
            <a:r>
              <a:rPr lang="en-CA" sz="1800" dirty="0" err="1" smtClean="0"/>
              <a:t>Faiblesses</a:t>
            </a:r>
            <a:endParaRPr lang="en-CA" sz="1800" dirty="0" smtClean="0"/>
          </a:p>
          <a:p>
            <a:pPr lvl="1"/>
            <a:r>
              <a:rPr lang="en-CA" sz="1800" dirty="0" err="1" smtClean="0"/>
              <a:t>Faible</a:t>
            </a:r>
            <a:r>
              <a:rPr lang="en-CA" sz="1800" dirty="0" smtClean="0"/>
              <a:t> </a:t>
            </a:r>
            <a:r>
              <a:rPr lang="en-CA" sz="1800" dirty="0" err="1"/>
              <a:t>taille</a:t>
            </a:r>
            <a:r>
              <a:rPr lang="en-CA" sz="1800" dirty="0"/>
              <a:t> des </a:t>
            </a:r>
            <a:r>
              <a:rPr lang="en-CA" sz="1800" dirty="0" err="1" smtClean="0"/>
              <a:t>groupes</a:t>
            </a:r>
            <a:r>
              <a:rPr lang="en-CA" sz="1800" dirty="0" smtClean="0"/>
              <a:t>, pas de </a:t>
            </a:r>
            <a:r>
              <a:rPr lang="en-CA" sz="1800" dirty="0" err="1" smtClean="0"/>
              <a:t>calcul</a:t>
            </a:r>
            <a:r>
              <a:rPr lang="en-CA" sz="1800" dirty="0" smtClean="0"/>
              <a:t> de puissance</a:t>
            </a:r>
            <a:endParaRPr lang="en-CA" sz="1800" dirty="0"/>
          </a:p>
          <a:p>
            <a:pPr lvl="1"/>
            <a:r>
              <a:rPr lang="en-CA" sz="1800" dirty="0" err="1"/>
              <a:t>Méthode</a:t>
            </a:r>
            <a:r>
              <a:rPr lang="en-CA" sz="1800" dirty="0"/>
              <a:t> de </a:t>
            </a:r>
            <a:r>
              <a:rPr lang="en-CA" sz="1800" dirty="0" err="1"/>
              <a:t>recrutement</a:t>
            </a:r>
            <a:r>
              <a:rPr lang="en-CA" sz="1800" dirty="0"/>
              <a:t> = </a:t>
            </a:r>
            <a:r>
              <a:rPr lang="en-CA" sz="1800" dirty="0" err="1"/>
              <a:t>biais</a:t>
            </a:r>
            <a:r>
              <a:rPr lang="en-CA" sz="1800" dirty="0"/>
              <a:t> de </a:t>
            </a:r>
            <a:r>
              <a:rPr lang="en-CA" sz="1800" dirty="0" err="1"/>
              <a:t>sélection</a:t>
            </a:r>
            <a:r>
              <a:rPr lang="en-CA" sz="1800" dirty="0"/>
              <a:t>?</a:t>
            </a:r>
          </a:p>
          <a:p>
            <a:pPr lvl="1"/>
            <a:r>
              <a:rPr lang="en-CA" sz="1800" dirty="0" err="1" smtClean="0"/>
              <a:t>Pré-tx</a:t>
            </a:r>
            <a:r>
              <a:rPr lang="en-CA" sz="1800" dirty="0" smtClean="0"/>
              <a:t> </a:t>
            </a:r>
            <a:r>
              <a:rPr lang="en-CA" sz="1800" dirty="0"/>
              <a:t>metformin en COMBO = </a:t>
            </a:r>
            <a:r>
              <a:rPr lang="en-CA" sz="1800" dirty="0" err="1"/>
              <a:t>biais</a:t>
            </a:r>
            <a:r>
              <a:rPr lang="en-CA" sz="1800" dirty="0"/>
              <a:t> de </a:t>
            </a:r>
            <a:r>
              <a:rPr lang="en-CA" sz="1800" dirty="0" smtClean="0"/>
              <a:t>confusion? </a:t>
            </a:r>
            <a:r>
              <a:rPr lang="en-CA" sz="1800" dirty="0" err="1" smtClean="0"/>
              <a:t>peu</a:t>
            </a:r>
            <a:r>
              <a:rPr lang="en-CA" sz="1800" dirty="0" smtClean="0"/>
              <a:t> </a:t>
            </a:r>
            <a:r>
              <a:rPr lang="en-CA" sz="1800" dirty="0" err="1"/>
              <a:t>d’impact</a:t>
            </a:r>
            <a:endParaRPr lang="en-CA" sz="1800" dirty="0"/>
          </a:p>
          <a:p>
            <a:r>
              <a:rPr lang="en-CA" sz="1800" dirty="0"/>
              <a:t>Conclusion: </a:t>
            </a:r>
            <a:r>
              <a:rPr lang="en-CA" sz="1800" dirty="0" smtClean="0"/>
              <a:t>bonne </a:t>
            </a:r>
            <a:r>
              <a:rPr lang="en-CA" sz="1800" dirty="0" err="1" smtClean="0"/>
              <a:t>qualité</a:t>
            </a:r>
            <a:endParaRPr lang="en-CA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41916"/>
              </p:ext>
            </p:extLst>
          </p:nvPr>
        </p:nvGraphicFramePr>
        <p:xfrm>
          <a:off x="609600" y="2133600"/>
          <a:ext cx="7559994" cy="1309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38200"/>
                <a:gridCol w="3064193"/>
                <a:gridCol w="3657601"/>
              </a:tblGrid>
              <a:tr h="320842">
                <a:tc>
                  <a:txBody>
                    <a:bodyPr/>
                    <a:lstStyle/>
                    <a:p>
                      <a:r>
                        <a:rPr lang="en-CA" sz="1200" b="0" dirty="0" err="1" smtClean="0"/>
                        <a:t>Perte</a:t>
                      </a:r>
                      <a:r>
                        <a:rPr lang="en-CA" sz="1200" b="0" baseline="0" dirty="0" smtClean="0"/>
                        <a:t> de </a:t>
                      </a:r>
                      <a:r>
                        <a:rPr lang="en-CA" sz="1200" b="0" baseline="0" dirty="0" err="1" smtClean="0"/>
                        <a:t>poids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COMBO 6.2+/-2.4 kg (p&lt;0.001)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LIRA 3.8+/-3.5 kg  (p&lt;0.001) </a:t>
                      </a:r>
                    </a:p>
                    <a:p>
                      <a:r>
                        <a:rPr lang="en-CA" sz="1200" b="1" dirty="0" err="1" smtClean="0">
                          <a:solidFill>
                            <a:srgbClr val="008000"/>
                          </a:solidFill>
                        </a:rPr>
                        <a:t>Comparé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 (p=0.024)</a:t>
                      </a:r>
                      <a:endParaRPr 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/>
                        <a:t>&gt;5% du poids: 59.1% COMBO</a:t>
                      </a:r>
                      <a:r>
                        <a:rPr lang="fr-FR" sz="1050" b="0" baseline="0" dirty="0" smtClean="0"/>
                        <a:t> et 42.9% LIRA</a:t>
                      </a:r>
                      <a:endParaRPr lang="en-US" sz="105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latin typeface="Century Gothic"/>
                        </a:rPr>
                        <a:t>↓</a:t>
                      </a:r>
                      <a:r>
                        <a:rPr lang="en-CA" sz="1200" dirty="0" smtClean="0"/>
                        <a:t>  tour de </a:t>
                      </a:r>
                      <a:r>
                        <a:rPr lang="en-CA" sz="1200" dirty="0" err="1" smtClean="0"/>
                        <a:t>taille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COMBO 12+/-20.2 cm  (p&lt;0.001)</a:t>
                      </a:r>
                    </a:p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 5.5 +/- 6.8 cm (p=0.002)</a:t>
                      </a:r>
                    </a:p>
                    <a:p>
                      <a:r>
                        <a:rPr lang="en-CA" sz="1200" b="1" dirty="0" err="1" smtClean="0"/>
                        <a:t>Comparé</a:t>
                      </a:r>
                      <a:r>
                        <a:rPr lang="en-CA" sz="1200" b="1" dirty="0" smtClean="0"/>
                        <a:t> (p=0.278)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chemeClr val="tx1"/>
                          </a:solidFill>
                        </a:rPr>
                        <a:t>Conclusion: 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COMBO &gt; LIRA (</a:t>
                      </a:r>
                      <a:r>
                        <a:rPr lang="en-CA" sz="1200" b="1" dirty="0" err="1" smtClean="0">
                          <a:solidFill>
                            <a:srgbClr val="008000"/>
                          </a:solidFill>
                        </a:rPr>
                        <a:t>poids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Imag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886200" y="609600"/>
            <a:ext cx="5105400" cy="144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7600" y="5199965"/>
            <a:ext cx="990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200" dirty="0" err="1" smtClean="0"/>
              <a:t>Groupes</a:t>
            </a:r>
            <a:r>
              <a:rPr lang="en-CA" sz="1200" dirty="0" smtClean="0"/>
              <a:t>:</a:t>
            </a:r>
          </a:p>
          <a:p>
            <a:r>
              <a:rPr lang="en-CA" sz="1200" dirty="0" smtClean="0"/>
              <a:t>22 COMBO</a:t>
            </a:r>
            <a:endParaRPr lang="en-CA" sz="1200" dirty="0"/>
          </a:p>
          <a:p>
            <a:r>
              <a:rPr lang="en-CA" sz="1200" dirty="0"/>
              <a:t>22 LIRA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420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CA" dirty="0"/>
              <a:t>Article </a:t>
            </a:r>
            <a:r>
              <a:rPr lang="en-CA" dirty="0" smtClean="0"/>
              <a:t>5:</a:t>
            </a:r>
            <a:br>
              <a:rPr lang="en-CA" dirty="0" smtClean="0"/>
            </a:br>
            <a:r>
              <a:rPr lang="en-CA" dirty="0" err="1" smtClean="0"/>
              <a:t>Jensterle</a:t>
            </a:r>
            <a:r>
              <a:rPr lang="en-US" dirty="0" smtClean="0"/>
              <a:t> </a:t>
            </a:r>
            <a:r>
              <a:rPr lang="en-US" dirty="0"/>
              <a:t>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88336"/>
          </a:xfrm>
        </p:spPr>
        <p:txBody>
          <a:bodyPr>
            <a:noAutofit/>
          </a:bodyPr>
          <a:lstStyle/>
          <a:p>
            <a:r>
              <a:rPr lang="en-CA" sz="1800" dirty="0"/>
              <a:t>Forces</a:t>
            </a:r>
          </a:p>
          <a:p>
            <a:pPr lvl="1"/>
            <a:r>
              <a:rPr lang="en-CA" sz="1800" b="1" dirty="0" err="1"/>
              <a:t>Différence</a:t>
            </a:r>
            <a:r>
              <a:rPr lang="en-CA" sz="1800" b="1" dirty="0"/>
              <a:t> </a:t>
            </a:r>
            <a:r>
              <a:rPr lang="en-CA" sz="1800" b="1" dirty="0" err="1"/>
              <a:t>statistiquement</a:t>
            </a:r>
            <a:r>
              <a:rPr lang="en-CA" sz="1800" b="1" dirty="0"/>
              <a:t> et </a:t>
            </a:r>
            <a:r>
              <a:rPr lang="en-CA" sz="1800" b="1" dirty="0" err="1"/>
              <a:t>cliniquement</a:t>
            </a:r>
            <a:r>
              <a:rPr lang="en-CA" sz="1800" b="1" dirty="0"/>
              <a:t> </a:t>
            </a:r>
            <a:r>
              <a:rPr lang="en-CA" sz="1800" b="1" dirty="0" err="1" smtClean="0"/>
              <a:t>significative</a:t>
            </a:r>
            <a:endParaRPr lang="en-CA" sz="1800" dirty="0" smtClean="0"/>
          </a:p>
          <a:p>
            <a:pPr lvl="1"/>
            <a:r>
              <a:rPr lang="en-CA" sz="1800" dirty="0" err="1" smtClean="0"/>
              <a:t>Peu</a:t>
            </a:r>
            <a:r>
              <a:rPr lang="en-CA" sz="1800" dirty="0" smtClean="0"/>
              <a:t> de </a:t>
            </a:r>
            <a:r>
              <a:rPr lang="en-CA" sz="1800" dirty="0" err="1" smtClean="0"/>
              <a:t>pertes</a:t>
            </a:r>
            <a:r>
              <a:rPr lang="en-CA" sz="1800" dirty="0" smtClean="0"/>
              <a:t> au </a:t>
            </a:r>
            <a:r>
              <a:rPr lang="en-CA" sz="1800" dirty="0" err="1" smtClean="0"/>
              <a:t>suivi</a:t>
            </a:r>
            <a:r>
              <a:rPr lang="en-CA" sz="1800" dirty="0" smtClean="0"/>
              <a:t> (7%)</a:t>
            </a:r>
            <a:endParaRPr lang="en-CA" sz="1800" dirty="0"/>
          </a:p>
          <a:p>
            <a:r>
              <a:rPr lang="en-CA" sz="1800" dirty="0" err="1" smtClean="0"/>
              <a:t>Faiblesses</a:t>
            </a:r>
            <a:endParaRPr lang="en-CA" sz="1800" dirty="0" smtClean="0"/>
          </a:p>
          <a:p>
            <a:pPr lvl="1"/>
            <a:r>
              <a:rPr lang="en-CA" sz="1800" dirty="0" err="1" smtClean="0"/>
              <a:t>Faible</a:t>
            </a:r>
            <a:r>
              <a:rPr lang="en-CA" sz="1800" dirty="0" smtClean="0"/>
              <a:t> </a:t>
            </a:r>
            <a:r>
              <a:rPr lang="en-CA" sz="1800" dirty="0" err="1"/>
              <a:t>taille</a:t>
            </a:r>
            <a:r>
              <a:rPr lang="en-CA" sz="1800" dirty="0"/>
              <a:t> des </a:t>
            </a:r>
            <a:r>
              <a:rPr lang="en-CA" sz="1800" dirty="0" err="1"/>
              <a:t>groupes</a:t>
            </a:r>
            <a:r>
              <a:rPr lang="en-CA" sz="1800" dirty="0"/>
              <a:t> </a:t>
            </a:r>
            <a:r>
              <a:rPr lang="en-CA" sz="1800" dirty="0" smtClean="0"/>
              <a:t> (</a:t>
            </a:r>
            <a:r>
              <a:rPr lang="en-CA" sz="1800" dirty="0" err="1" smtClean="0"/>
              <a:t>mais</a:t>
            </a:r>
            <a:r>
              <a:rPr lang="en-CA" sz="1800" dirty="0" smtClean="0"/>
              <a:t> ok pour la puissance)</a:t>
            </a:r>
            <a:endParaRPr lang="en-CA" sz="1800" dirty="0"/>
          </a:p>
          <a:p>
            <a:pPr lvl="1"/>
            <a:r>
              <a:rPr lang="en-CA" sz="1800" dirty="0" err="1"/>
              <a:t>Méthode</a:t>
            </a:r>
            <a:r>
              <a:rPr lang="en-CA" sz="1800" dirty="0"/>
              <a:t> de </a:t>
            </a:r>
            <a:r>
              <a:rPr lang="en-CA" sz="1800" dirty="0" err="1"/>
              <a:t>recrutement</a:t>
            </a:r>
            <a:r>
              <a:rPr lang="en-CA" sz="1800" dirty="0"/>
              <a:t> = </a:t>
            </a:r>
            <a:r>
              <a:rPr lang="en-CA" sz="1800" dirty="0" err="1"/>
              <a:t>biais</a:t>
            </a:r>
            <a:r>
              <a:rPr lang="en-CA" sz="1800" dirty="0"/>
              <a:t> de </a:t>
            </a:r>
            <a:r>
              <a:rPr lang="en-CA" sz="1800" dirty="0" err="1"/>
              <a:t>sélection</a:t>
            </a:r>
            <a:r>
              <a:rPr lang="en-CA" sz="1800" dirty="0"/>
              <a:t>?</a:t>
            </a:r>
          </a:p>
          <a:p>
            <a:r>
              <a:rPr lang="en-CA" sz="1800" dirty="0" smtClean="0"/>
              <a:t>Conclusion</a:t>
            </a:r>
            <a:r>
              <a:rPr lang="en-CA" sz="1800" dirty="0"/>
              <a:t>: </a:t>
            </a:r>
            <a:r>
              <a:rPr lang="en-CA" sz="1800" dirty="0" smtClean="0"/>
              <a:t>bonne </a:t>
            </a:r>
            <a:r>
              <a:rPr lang="en-CA" sz="1800" dirty="0" err="1" smtClean="0"/>
              <a:t>qualité</a:t>
            </a:r>
            <a:endParaRPr lang="en-CA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19776"/>
              </p:ext>
            </p:extLst>
          </p:nvPr>
        </p:nvGraphicFramePr>
        <p:xfrm>
          <a:off x="609600" y="2133600"/>
          <a:ext cx="7559994" cy="1309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38200"/>
                <a:gridCol w="3064193"/>
                <a:gridCol w="3657601"/>
              </a:tblGrid>
              <a:tr h="320842">
                <a:tc>
                  <a:txBody>
                    <a:bodyPr/>
                    <a:lstStyle/>
                    <a:p>
                      <a:r>
                        <a:rPr lang="en-CA" sz="1200" b="0" dirty="0" err="1" smtClean="0"/>
                        <a:t>Perte</a:t>
                      </a:r>
                      <a:r>
                        <a:rPr lang="en-CA" sz="1200" b="0" baseline="0" dirty="0" smtClean="0"/>
                        <a:t> de </a:t>
                      </a:r>
                      <a:r>
                        <a:rPr lang="en-CA" sz="1200" b="0" baseline="0" dirty="0" err="1" smtClean="0"/>
                        <a:t>poids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COMBO 3.6+/-2.5 kg (p=0.002)</a:t>
                      </a:r>
                    </a:p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LIRA3 6.3+/-3.7 kg (p=0.001)</a:t>
                      </a:r>
                    </a:p>
                    <a:p>
                      <a:r>
                        <a:rPr lang="en-CA" sz="1200" b="1" dirty="0" err="1" smtClean="0"/>
                        <a:t>Comparé</a:t>
                      </a:r>
                      <a:r>
                        <a:rPr lang="en-CA" sz="1200" b="1" dirty="0" smtClean="0"/>
                        <a:t> (p=0.062)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/>
                        <a:t>&gt;5% du poids: 35.7% COMBO</a:t>
                      </a:r>
                      <a:r>
                        <a:rPr lang="fr-FR" sz="1200" b="0" baseline="0" dirty="0" smtClean="0"/>
                        <a:t> et 57.1% LIRA3</a:t>
                      </a:r>
                      <a:endParaRPr lang="en-U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latin typeface="Century Gothic"/>
                        </a:rPr>
                        <a:t>↓</a:t>
                      </a:r>
                      <a:r>
                        <a:rPr lang="en-CA" sz="1200" dirty="0" smtClean="0"/>
                        <a:t>  tour de </a:t>
                      </a:r>
                      <a:r>
                        <a:rPr lang="en-CA" sz="1200" dirty="0" err="1" smtClean="0"/>
                        <a:t>taille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COMBO 2.2+/-6.2</a:t>
                      </a:r>
                      <a:r>
                        <a:rPr lang="en-CA" sz="1200" baseline="0" dirty="0" smtClean="0"/>
                        <a:t> cm (p=0.113)</a:t>
                      </a:r>
                    </a:p>
                    <a:p>
                      <a:r>
                        <a:rPr lang="en-CA" sz="1200" baseline="0" dirty="0" smtClean="0">
                          <a:solidFill>
                            <a:srgbClr val="008000"/>
                          </a:solidFill>
                        </a:rPr>
                        <a:t>LIRA3 4.2+/-3.4 cm (p=0.003)</a:t>
                      </a:r>
                    </a:p>
                    <a:p>
                      <a:r>
                        <a:rPr lang="en-CA" sz="1200" b="1" baseline="0" dirty="0" err="1" smtClean="0">
                          <a:solidFill>
                            <a:srgbClr val="008000"/>
                          </a:solidFill>
                        </a:rPr>
                        <a:t>Comparé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(p=0.014)</a:t>
                      </a:r>
                      <a:endParaRPr 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chemeClr val="tx1"/>
                          </a:solidFill>
                        </a:rPr>
                        <a:t>Conclusion: 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LIRA3 &gt; COMBO (tour de </a:t>
                      </a:r>
                      <a:r>
                        <a:rPr lang="en-CA" sz="1200" b="1" dirty="0" err="1" smtClean="0">
                          <a:solidFill>
                            <a:srgbClr val="008000"/>
                          </a:solidFill>
                        </a:rPr>
                        <a:t>taille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962400" y="457200"/>
            <a:ext cx="4933315" cy="15944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7600" y="5199965"/>
            <a:ext cx="990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200" dirty="0" err="1" smtClean="0"/>
              <a:t>Groupes</a:t>
            </a:r>
            <a:r>
              <a:rPr lang="en-CA" sz="1200" dirty="0" smtClean="0"/>
              <a:t>:</a:t>
            </a:r>
          </a:p>
          <a:p>
            <a:r>
              <a:rPr lang="en-CA" sz="1200" dirty="0" smtClean="0"/>
              <a:t>15 </a:t>
            </a:r>
            <a:r>
              <a:rPr lang="en-CA" sz="1200" dirty="0"/>
              <a:t>COMBO</a:t>
            </a:r>
          </a:p>
          <a:p>
            <a:r>
              <a:rPr lang="en-CA" sz="1200" dirty="0"/>
              <a:t>15 LIRA3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861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Comparaison</a:t>
            </a:r>
            <a:r>
              <a:rPr lang="en-CA" dirty="0"/>
              <a:t> des ECR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069109"/>
              </p:ext>
            </p:extLst>
          </p:nvPr>
        </p:nvGraphicFramePr>
        <p:xfrm>
          <a:off x="457200" y="2249488"/>
          <a:ext cx="8387080" cy="43037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066800"/>
                <a:gridCol w="1066800"/>
                <a:gridCol w="2021840"/>
                <a:gridCol w="1488440"/>
                <a:gridCol w="1676400"/>
              </a:tblGrid>
              <a:tr h="8327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 1: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 (2014)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 2:</a:t>
                      </a:r>
                    </a:p>
                    <a:p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</a:t>
                      </a:r>
                      <a:r>
                        <a:rPr lang="en-CA" sz="1400" baseline="0" dirty="0" smtClean="0"/>
                        <a:t> 3: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</a:t>
                      </a:r>
                      <a:r>
                        <a:rPr lang="en-CA" sz="1400" baseline="0" dirty="0" smtClean="0"/>
                        <a:t> 4: </a:t>
                      </a:r>
                      <a:r>
                        <a:rPr lang="en-CA" sz="1400" baseline="0" dirty="0" err="1" smtClean="0"/>
                        <a:t>Jensterle</a:t>
                      </a:r>
                      <a:r>
                        <a:rPr lang="en-CA" sz="1400" baseline="0" dirty="0" smtClean="0"/>
                        <a:t> (2016)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Article 5: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(2017)</a:t>
                      </a:r>
                      <a:endParaRPr lang="en-US" sz="1400" dirty="0" smtClean="0"/>
                    </a:p>
                  </a:txBody>
                  <a:tcPr/>
                </a:tc>
              </a:tr>
              <a:tr h="832767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15 MET </a:t>
                      </a:r>
                    </a:p>
                    <a:p>
                      <a:r>
                        <a:rPr lang="en-CA" sz="1400" dirty="0" smtClean="0"/>
                        <a:t>13 LIRA </a:t>
                      </a:r>
                    </a:p>
                    <a:p>
                      <a:r>
                        <a:rPr lang="en-CA" sz="1400" dirty="0" smtClean="0"/>
                        <a:t>13 COMBO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15 MET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17 LIRA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15 MET</a:t>
                      </a:r>
                    </a:p>
                    <a:p>
                      <a:r>
                        <a:rPr lang="en-CA" sz="1400" dirty="0" smtClean="0"/>
                        <a:t>15 LIRA </a:t>
                      </a:r>
                    </a:p>
                    <a:p>
                      <a:r>
                        <a:rPr lang="en-CA" sz="1400" dirty="0" smtClean="0"/>
                        <a:t>15 ROF 500 mcg </a:t>
                      </a:r>
                      <a:r>
                        <a:rPr lang="en-CA" sz="1400" dirty="0" err="1" smtClean="0"/>
                        <a:t>po</a:t>
                      </a:r>
                      <a:r>
                        <a:rPr lang="en-CA" sz="1400" dirty="0" smtClean="0"/>
                        <a:t> die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22 COMBO (met 2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baseline="0" dirty="0" err="1" smtClean="0"/>
                        <a:t>sem</a:t>
                      </a:r>
                      <a:r>
                        <a:rPr lang="en-CA" sz="1400" baseline="0" dirty="0" smtClean="0"/>
                        <a:t>)</a:t>
                      </a:r>
                    </a:p>
                    <a:p>
                      <a:r>
                        <a:rPr lang="en-CA" sz="1400" baseline="0" dirty="0" smtClean="0"/>
                        <a:t>22 LIRA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15 COMBO</a:t>
                      </a:r>
                    </a:p>
                    <a:p>
                      <a:r>
                        <a:rPr lang="en-CA" sz="1400" baseline="0" dirty="0" smtClean="0"/>
                        <a:t>15 LIRA3</a:t>
                      </a:r>
                      <a:endParaRPr lang="en-US" sz="1400" dirty="0"/>
                    </a:p>
                  </a:txBody>
                  <a:tcPr/>
                </a:tc>
              </a:tr>
              <a:tr h="422166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Durée</a:t>
                      </a:r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12 </a:t>
                      </a:r>
                      <a:r>
                        <a:rPr lang="en-CA" sz="1400" dirty="0" err="1" smtClean="0"/>
                        <a:t>semaines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2767"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Pertes</a:t>
                      </a:r>
                      <a:r>
                        <a:rPr lang="en-CA" sz="1400" dirty="0" smtClean="0"/>
                        <a:t> au </a:t>
                      </a:r>
                      <a:r>
                        <a:rPr lang="en-CA" sz="1400" dirty="0" err="1" smtClean="0"/>
                        <a:t>suivi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 LIRA</a:t>
                      </a:r>
                    </a:p>
                    <a:p>
                      <a:r>
                        <a:rPr lang="en-CA" sz="1400" dirty="0" smtClean="0"/>
                        <a:t>2 COMBO</a:t>
                      </a:r>
                    </a:p>
                    <a:p>
                      <a:r>
                        <a:rPr lang="en-CA" sz="1400" dirty="0" smtClean="0"/>
                        <a:t>(10%)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 MET</a:t>
                      </a:r>
                    </a:p>
                    <a:p>
                      <a:r>
                        <a:rPr lang="en-CA" sz="1400" dirty="0" smtClean="0"/>
                        <a:t>3 LIRA</a:t>
                      </a:r>
                    </a:p>
                    <a:p>
                      <a:r>
                        <a:rPr lang="en-CA" sz="1400" dirty="0" smtClean="0"/>
                        <a:t>(12.5%)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 MET</a:t>
                      </a:r>
                    </a:p>
                    <a:p>
                      <a:r>
                        <a:rPr lang="en-CA" sz="1400" dirty="0" smtClean="0"/>
                        <a:t>1 LIRA</a:t>
                      </a:r>
                    </a:p>
                    <a:p>
                      <a:r>
                        <a:rPr lang="en-CA" sz="1400" dirty="0" smtClean="0"/>
                        <a:t>1 ROF</a:t>
                      </a:r>
                      <a:r>
                        <a:rPr lang="en-CA" sz="1400" baseline="0" dirty="0" smtClean="0"/>
                        <a:t>            </a:t>
                      </a:r>
                      <a:r>
                        <a:rPr lang="en-CA" sz="1400" dirty="0" smtClean="0"/>
                        <a:t>(9%)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 LIRA</a:t>
                      </a:r>
                    </a:p>
                    <a:p>
                      <a:r>
                        <a:rPr lang="en-CA" sz="1400" dirty="0" smtClean="0"/>
                        <a:t>(2%)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 COMBO</a:t>
                      </a:r>
                    </a:p>
                    <a:p>
                      <a:r>
                        <a:rPr lang="en-CA" sz="1400" dirty="0" smtClean="0"/>
                        <a:t>1 LIRA3</a:t>
                      </a:r>
                    </a:p>
                    <a:p>
                      <a:r>
                        <a:rPr lang="en-CA" sz="1400" dirty="0" smtClean="0"/>
                        <a:t>(7%)</a:t>
                      </a:r>
                      <a:endParaRPr lang="en-US" sz="1400" dirty="0"/>
                    </a:p>
                  </a:txBody>
                  <a:tcPr/>
                </a:tc>
              </a:tr>
              <a:tr h="58987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Puissance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12 par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baseline="0" dirty="0" err="1" smtClean="0"/>
                        <a:t>groupe</a:t>
                      </a:r>
                      <a:r>
                        <a:rPr lang="en-CA" sz="1400" baseline="0" dirty="0" smtClean="0"/>
                        <a:t> pour 80%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14 par </a:t>
                      </a:r>
                      <a:r>
                        <a:rPr lang="en-CA" sz="1400" dirty="0" err="1" smtClean="0"/>
                        <a:t>groupe</a:t>
                      </a:r>
                      <a:r>
                        <a:rPr lang="en-CA" sz="1400" dirty="0" smtClean="0"/>
                        <a:t> pour 80%</a:t>
                      </a:r>
                      <a:endParaRPr lang="en-US" sz="1400" dirty="0"/>
                    </a:p>
                  </a:txBody>
                  <a:tcPr/>
                </a:tc>
              </a:tr>
              <a:tr h="416383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Alpha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0.05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  <a:tr h="37698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Issue</a:t>
                      </a:r>
                      <a:r>
                        <a:rPr lang="en-CA" sz="1400" baseline="0" dirty="0" smtClean="0"/>
                        <a:t> 1ère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idem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changements dans la sévérité de l’obésité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796544"/>
              </p:ext>
            </p:extLst>
          </p:nvPr>
        </p:nvGraphicFramePr>
        <p:xfrm>
          <a:off x="5867400" y="914400"/>
          <a:ext cx="2819400" cy="1219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19400"/>
              </a:tblGrid>
              <a:tr h="1219200">
                <a:tc>
                  <a:txBody>
                    <a:bodyPr/>
                    <a:lstStyle/>
                    <a:p>
                      <a:r>
                        <a:rPr lang="en-CA" b="0" dirty="0" smtClean="0"/>
                        <a:t>MET: 1000 mg </a:t>
                      </a:r>
                      <a:r>
                        <a:rPr lang="en-CA" b="0" dirty="0" err="1" smtClean="0"/>
                        <a:t>po</a:t>
                      </a:r>
                      <a:r>
                        <a:rPr lang="en-CA" b="0" dirty="0" smtClean="0"/>
                        <a:t> bid</a:t>
                      </a:r>
                    </a:p>
                    <a:p>
                      <a:r>
                        <a:rPr lang="en-CA" b="0" dirty="0" smtClean="0"/>
                        <a:t>LIRA: 1.2 mg s/c die</a:t>
                      </a:r>
                    </a:p>
                    <a:p>
                      <a:r>
                        <a:rPr lang="en-CA" b="0" dirty="0" smtClean="0"/>
                        <a:t>LIRA3:</a:t>
                      </a:r>
                      <a:r>
                        <a:rPr lang="en-CA" b="0" baseline="0" dirty="0" smtClean="0"/>
                        <a:t> 3 mg s/c die</a:t>
                      </a:r>
                      <a:endParaRPr lang="en-CA" b="0" dirty="0" smtClean="0"/>
                    </a:p>
                    <a:p>
                      <a:r>
                        <a:rPr lang="en-CA" b="0" dirty="0" smtClean="0"/>
                        <a:t>COMBO: (MET</a:t>
                      </a:r>
                      <a:r>
                        <a:rPr lang="en-CA" b="0" baseline="0" dirty="0" smtClean="0"/>
                        <a:t> + LIRA)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</a:t>
            </a:r>
            <a:r>
              <a:rPr lang="en-CA" dirty="0" err="1" smtClean="0"/>
              <a:t>ucun</a:t>
            </a:r>
            <a:r>
              <a:rPr lang="en-CA" dirty="0" smtClean="0"/>
              <a:t> </a:t>
            </a:r>
            <a:r>
              <a:rPr lang="en-CA" dirty="0" err="1" smtClean="0"/>
              <a:t>conflit</a:t>
            </a:r>
            <a:r>
              <a:rPr lang="en-CA" dirty="0" smtClean="0"/>
              <a:t> </a:t>
            </a:r>
            <a:r>
              <a:rPr lang="en-CA" dirty="0" err="1" smtClean="0"/>
              <a:t>d’intérêt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6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Analyse du </a:t>
            </a:r>
            <a:r>
              <a:rPr lang="en-CA" dirty="0" err="1" smtClean="0"/>
              <a:t>projet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Points forts</a:t>
            </a:r>
          </a:p>
          <a:p>
            <a:pPr lvl="1"/>
            <a:r>
              <a:rPr lang="fr-FR" dirty="0" smtClean="0"/>
              <a:t>Essais cliniques randomisés</a:t>
            </a:r>
          </a:p>
          <a:p>
            <a:pPr lvl="1"/>
            <a:r>
              <a:rPr lang="fr-FR" dirty="0" smtClean="0"/>
              <a:t>Études homogènes facilement comparables</a:t>
            </a:r>
          </a:p>
          <a:p>
            <a:pPr lvl="1"/>
            <a:r>
              <a:rPr lang="fr-FR" dirty="0" smtClean="0"/>
              <a:t>Issues en lien avec ma question d’érudition</a:t>
            </a:r>
          </a:p>
          <a:p>
            <a:r>
              <a:rPr lang="fr-FR" dirty="0" smtClean="0"/>
              <a:t>Points faibles</a:t>
            </a:r>
          </a:p>
          <a:p>
            <a:pPr lvl="1"/>
            <a:r>
              <a:rPr lang="fr-FR" dirty="0" smtClean="0"/>
              <a:t>Pas de variété de population</a:t>
            </a:r>
          </a:p>
          <a:p>
            <a:pPr lvl="1"/>
            <a:r>
              <a:rPr lang="fr-FR" dirty="0" smtClean="0"/>
              <a:t>Pas d’études à l’aveugle</a:t>
            </a:r>
          </a:p>
        </p:txBody>
      </p:sp>
    </p:spTree>
    <p:extLst>
      <p:ext uri="{BB962C8B-B14F-4D97-AF65-F5344CB8AC3E}">
        <p14:creationId xmlns:p14="http://schemas.microsoft.com/office/powerpoint/2010/main" val="17735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CA" dirty="0" err="1"/>
              <a:t>Comparaison</a:t>
            </a:r>
            <a:r>
              <a:rPr lang="en-CA" dirty="0"/>
              <a:t> des ECR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467371"/>
              </p:ext>
            </p:extLst>
          </p:nvPr>
        </p:nvGraphicFramePr>
        <p:xfrm>
          <a:off x="457200" y="1905000"/>
          <a:ext cx="8229600" cy="4065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/>
                <a:gridCol w="1600200"/>
                <a:gridCol w="1295400"/>
                <a:gridCol w="1371600"/>
                <a:gridCol w="1676400"/>
                <a:gridCol w="1600200"/>
              </a:tblGrid>
              <a:tr h="8804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 1: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 (2014)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 2:</a:t>
                      </a:r>
                    </a:p>
                    <a:p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(2015)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</a:t>
                      </a:r>
                      <a:r>
                        <a:rPr lang="en-CA" sz="1400" baseline="0" dirty="0" smtClean="0"/>
                        <a:t> 3: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(2015)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Article</a:t>
                      </a:r>
                      <a:r>
                        <a:rPr lang="en-CA" sz="1400" baseline="0" dirty="0" smtClean="0"/>
                        <a:t> 4: </a:t>
                      </a:r>
                      <a:r>
                        <a:rPr lang="en-CA" sz="1400" baseline="0" dirty="0" err="1" smtClean="0"/>
                        <a:t>Jensterle</a:t>
                      </a:r>
                      <a:r>
                        <a:rPr lang="en-CA" sz="1400" baseline="0" dirty="0" smtClean="0"/>
                        <a:t> (2016)</a:t>
                      </a:r>
                      <a:endParaRPr lang="en-US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Article 5: </a:t>
                      </a:r>
                      <a:r>
                        <a:rPr lang="en-CA" sz="1400" dirty="0" err="1" smtClean="0"/>
                        <a:t>Jensterle</a:t>
                      </a:r>
                      <a:r>
                        <a:rPr lang="en-CA" sz="1400" dirty="0" smtClean="0"/>
                        <a:t> (2017)</a:t>
                      </a:r>
                      <a:endParaRPr lang="en-US" sz="1400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48">
                <a:tc rowSpan="2">
                  <a:txBody>
                    <a:bodyPr/>
                    <a:lstStyle/>
                    <a:p>
                      <a:r>
                        <a:rPr lang="en-CA" sz="1200" dirty="0" err="1" smtClean="0"/>
                        <a:t>Perte</a:t>
                      </a:r>
                      <a:r>
                        <a:rPr lang="en-CA" sz="1200" dirty="0" smtClean="0"/>
                        <a:t> de </a:t>
                      </a:r>
                      <a:r>
                        <a:rPr lang="en-CA" sz="1200" dirty="0" err="1" smtClean="0"/>
                        <a:t>poids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COMBO</a:t>
                      </a:r>
                    </a:p>
                    <a:p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MET</a:t>
                      </a:r>
                    </a:p>
                    <a:p>
                      <a:r>
                        <a:rPr lang="en-CA" sz="1200" b="0" dirty="0" smtClean="0">
                          <a:solidFill>
                            <a:srgbClr val="008000"/>
                          </a:solidFill>
                        </a:rPr>
                        <a:t>LIRA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MET</a:t>
                      </a:r>
                    </a:p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MET</a:t>
                      </a:r>
                      <a:endParaRPr lang="nn-NO" sz="1200" dirty="0" smtClean="0"/>
                    </a:p>
                    <a:p>
                      <a:r>
                        <a:rPr lang="nn-NO" sz="1200" dirty="0" smtClean="0">
                          <a:solidFill>
                            <a:srgbClr val="008000"/>
                          </a:solidFill>
                        </a:rPr>
                        <a:t>LIRA </a:t>
                      </a:r>
                    </a:p>
                    <a:p>
                      <a:endParaRPr lang="nn-NO" sz="1200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COMBO</a:t>
                      </a:r>
                    </a:p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COMBO </a:t>
                      </a:r>
                    </a:p>
                    <a:p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LIRA3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2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COMBO &gt;</a:t>
                      </a:r>
                      <a:r>
                        <a:rPr lang="en-CA" sz="1200" b="1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CA" sz="1200" b="1" dirty="0" smtClean="0">
                          <a:solidFill>
                            <a:srgbClr val="008000"/>
                          </a:solidFill>
                        </a:rPr>
                        <a:t>MET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/>
                        <a:t>NS</a:t>
                      </a:r>
                      <a:endParaRPr lang="en-US" sz="1200" b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1" dirty="0" smtClean="0">
                          <a:solidFill>
                            <a:srgbClr val="008000"/>
                          </a:solidFill>
                        </a:rPr>
                        <a:t>LIRA ­&gt;</a:t>
                      </a:r>
                      <a:r>
                        <a:rPr lang="fr-CA" sz="1200" b="1" baseline="0" dirty="0" smtClean="0">
                          <a:solidFill>
                            <a:srgbClr val="008000"/>
                          </a:solidFill>
                        </a:rPr>
                        <a:t> MET</a:t>
                      </a:r>
                      <a:endParaRPr lang="en-US" sz="12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8000"/>
                          </a:solidFill>
                        </a:rPr>
                        <a:t>COMBO</a:t>
                      </a:r>
                      <a:r>
                        <a:rPr lang="en-US" sz="1200" b="1" baseline="0" dirty="0" smtClean="0">
                          <a:solidFill>
                            <a:srgbClr val="008000"/>
                          </a:solidFill>
                        </a:rPr>
                        <a:t> ­&gt; LIRA</a:t>
                      </a:r>
                      <a:endParaRPr 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/>
                        <a:t>NS</a:t>
                      </a:r>
                      <a:endParaRPr lang="en-US" sz="1200" b="1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22">
                <a:tc rowSpan="2">
                  <a:txBody>
                    <a:bodyPr/>
                    <a:lstStyle/>
                    <a:p>
                      <a:r>
                        <a:rPr lang="en-CA" sz="1200" dirty="0" smtClean="0"/>
                        <a:t>↓  tour de </a:t>
                      </a:r>
                      <a:r>
                        <a:rPr lang="en-CA" sz="1200" dirty="0" err="1" smtClean="0"/>
                        <a:t>taille</a:t>
                      </a:r>
                      <a:endParaRPr lang="en-US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NS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MET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MET</a:t>
                      </a:r>
                      <a:endParaRPr lang="en-CA" sz="1200" baseline="0" dirty="0" smtClean="0"/>
                    </a:p>
                    <a:p>
                      <a:r>
                        <a:rPr lang="en-CA" sz="1200" baseline="0" dirty="0" smtClean="0"/>
                        <a:t>LIRA </a:t>
                      </a:r>
                      <a:endParaRPr 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COMBO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solidFill>
                            <a:srgbClr val="008000"/>
                          </a:solidFill>
                        </a:rPr>
                        <a:t>LIRA</a:t>
                      </a:r>
                      <a:endParaRPr lang="en-US" sz="12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COMBO</a:t>
                      </a:r>
                    </a:p>
                    <a:p>
                      <a:r>
                        <a:rPr lang="en-CA" sz="1200" baseline="0" dirty="0" smtClean="0">
                          <a:solidFill>
                            <a:srgbClr val="008000"/>
                          </a:solidFill>
                        </a:rPr>
                        <a:t>LIRA3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NS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8000"/>
                          </a:solidFill>
                        </a:rPr>
                        <a:t>LIRA ­&gt;</a:t>
                      </a:r>
                      <a:r>
                        <a:rPr lang="en-US" sz="1200" b="1" baseline="0" dirty="0" smtClean="0">
                          <a:solidFill>
                            <a:srgbClr val="008000"/>
                          </a:solidFill>
                        </a:rPr>
                        <a:t> MET</a:t>
                      </a:r>
                      <a:endParaRPr 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NS</a:t>
                      </a:r>
                      <a:endParaRPr lang="en-US" sz="1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8000"/>
                          </a:solidFill>
                        </a:rPr>
                        <a:t>LIRA3</a:t>
                      </a:r>
                      <a:r>
                        <a:rPr lang="en-US" sz="1200" b="1" baseline="0" dirty="0" smtClean="0">
                          <a:solidFill>
                            <a:srgbClr val="008000"/>
                          </a:solidFill>
                        </a:rPr>
                        <a:t> &gt; COMBO</a:t>
                      </a:r>
                      <a:endParaRPr lang="en-US" sz="12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Qualité</a:t>
                      </a:r>
                      <a:endParaRPr lang="en-US" sz="12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538">
                <a:tc>
                  <a:txBody>
                    <a:bodyPr/>
                    <a:lstStyle/>
                    <a:p>
                      <a:r>
                        <a:rPr lang="en-CA" sz="1400" b="0" dirty="0" err="1" smtClean="0"/>
                        <a:t>Donc</a:t>
                      </a:r>
                      <a:endParaRPr lang="en-US" sz="1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COMBO</a:t>
                      </a:r>
                      <a:r>
                        <a:rPr lang="en-CA" sz="1300" b="1" baseline="0" dirty="0" smtClean="0">
                          <a:solidFill>
                            <a:srgbClr val="008000"/>
                          </a:solidFill>
                        </a:rPr>
                        <a:t> &gt; MET (</a:t>
                      </a:r>
                      <a:r>
                        <a:rPr lang="en-CA" sz="1300" b="1" baseline="0" dirty="0" err="1" smtClean="0">
                          <a:solidFill>
                            <a:srgbClr val="008000"/>
                          </a:solidFill>
                        </a:rPr>
                        <a:t>poids</a:t>
                      </a:r>
                      <a:r>
                        <a:rPr lang="en-CA" sz="1300" b="1" baseline="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3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LIRA &gt; MET (</a:t>
                      </a:r>
                      <a:r>
                        <a:rPr lang="en-CA" sz="1300" b="1" dirty="0" err="1" smtClean="0">
                          <a:solidFill>
                            <a:srgbClr val="008000"/>
                          </a:solidFill>
                        </a:rPr>
                        <a:t>métabo</a:t>
                      </a:r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CA" sz="1300" b="1" baseline="0" dirty="0" smtClean="0">
                        <a:solidFill>
                          <a:srgbClr val="008000"/>
                        </a:solidFill>
                      </a:endParaRPr>
                    </a:p>
                    <a:p>
                      <a:r>
                        <a:rPr lang="en-CA" sz="1300" b="1" baseline="0" dirty="0" smtClean="0">
                          <a:solidFill>
                            <a:srgbClr val="008000"/>
                          </a:solidFill>
                        </a:rPr>
                        <a:t>MET &gt; LIRA (</a:t>
                      </a:r>
                      <a:r>
                        <a:rPr lang="en-CA" sz="1300" b="1" baseline="0" dirty="0" err="1" smtClean="0">
                          <a:solidFill>
                            <a:srgbClr val="008000"/>
                          </a:solidFill>
                        </a:rPr>
                        <a:t>Ømétabo</a:t>
                      </a:r>
                      <a:r>
                        <a:rPr lang="en-CA" sz="1300" b="1" baseline="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300" b="1" dirty="0" smtClean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LIRA</a:t>
                      </a:r>
                      <a:r>
                        <a:rPr lang="en-CA" sz="1300" b="1" baseline="0" dirty="0" smtClean="0">
                          <a:solidFill>
                            <a:srgbClr val="008000"/>
                          </a:solidFill>
                        </a:rPr>
                        <a:t> &gt; MET (</a:t>
                      </a:r>
                      <a:r>
                        <a:rPr lang="en-CA" sz="1300" b="1" baseline="0" dirty="0" err="1" smtClean="0">
                          <a:solidFill>
                            <a:srgbClr val="008000"/>
                          </a:solidFill>
                        </a:rPr>
                        <a:t>poids</a:t>
                      </a:r>
                      <a:r>
                        <a:rPr lang="en-CA" sz="1300" b="1" baseline="0" dirty="0" smtClean="0">
                          <a:solidFill>
                            <a:srgbClr val="008000"/>
                          </a:solidFill>
                        </a:rPr>
                        <a:t> et tour de </a:t>
                      </a:r>
                      <a:r>
                        <a:rPr lang="en-CA" sz="1300" b="1" baseline="0" dirty="0" err="1" smtClean="0">
                          <a:solidFill>
                            <a:srgbClr val="008000"/>
                          </a:solidFill>
                        </a:rPr>
                        <a:t>taille</a:t>
                      </a:r>
                      <a:r>
                        <a:rPr lang="en-CA" sz="1300" b="1" baseline="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3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COMBO &gt; LIRA (</a:t>
                      </a:r>
                      <a:r>
                        <a:rPr lang="en-CA" sz="1300" b="1" dirty="0" err="1" smtClean="0">
                          <a:solidFill>
                            <a:srgbClr val="008000"/>
                          </a:solidFill>
                        </a:rPr>
                        <a:t>poids</a:t>
                      </a:r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3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LIRA3 &gt; COMBO (tour de </a:t>
                      </a:r>
                      <a:r>
                        <a:rPr lang="en-CA" sz="1300" b="1" dirty="0" err="1" smtClean="0">
                          <a:solidFill>
                            <a:srgbClr val="008000"/>
                          </a:solidFill>
                        </a:rPr>
                        <a:t>taille</a:t>
                      </a:r>
                      <a:r>
                        <a:rPr lang="en-CA" sz="1300" b="1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endParaRPr lang="en-US" sz="13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454865"/>
              </p:ext>
            </p:extLst>
          </p:nvPr>
        </p:nvGraphicFramePr>
        <p:xfrm>
          <a:off x="5867400" y="762000"/>
          <a:ext cx="2438400" cy="990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38400"/>
              </a:tblGrid>
              <a:tr h="990600">
                <a:tc>
                  <a:txBody>
                    <a:bodyPr/>
                    <a:lstStyle/>
                    <a:p>
                      <a:r>
                        <a:rPr lang="en-CA" b="0" dirty="0" err="1" smtClean="0">
                          <a:solidFill>
                            <a:srgbClr val="008000"/>
                          </a:solidFill>
                        </a:rPr>
                        <a:t>Statistiquement</a:t>
                      </a:r>
                      <a:r>
                        <a:rPr lang="en-CA" b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CA" b="0" dirty="0" err="1" smtClean="0">
                          <a:solidFill>
                            <a:srgbClr val="008000"/>
                          </a:solidFill>
                        </a:rPr>
                        <a:t>significatif</a:t>
                      </a:r>
                      <a:endParaRPr lang="en-CA" b="0" dirty="0" smtClean="0">
                        <a:solidFill>
                          <a:srgbClr val="008000"/>
                        </a:solidFill>
                      </a:endParaRPr>
                    </a:p>
                    <a:p>
                      <a:r>
                        <a:rPr lang="en-CA" b="0" dirty="0" smtClean="0">
                          <a:solidFill>
                            <a:srgbClr val="008000"/>
                          </a:solidFill>
                        </a:rPr>
                        <a:t>(p-value &lt;0.05)</a:t>
                      </a:r>
                      <a:endParaRPr lang="en-US" b="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0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À la lumière des </a:t>
            </a:r>
            <a:r>
              <a:rPr lang="en-CA" dirty="0" err="1" smtClean="0"/>
              <a:t>résultats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semble que…</a:t>
            </a:r>
          </a:p>
          <a:p>
            <a:pPr lvl="1"/>
            <a:r>
              <a:rPr lang="fr-FR" dirty="0" smtClean="0"/>
              <a:t>LIRA &gt; MET pour le poids et le tour de taille</a:t>
            </a:r>
          </a:p>
          <a:p>
            <a:pPr lvl="1"/>
            <a:r>
              <a:rPr lang="fr-FR" dirty="0" smtClean="0"/>
              <a:t>COMBO &gt; LIRA pour le poids</a:t>
            </a:r>
          </a:p>
          <a:p>
            <a:pPr lvl="2"/>
            <a:r>
              <a:rPr lang="fr-FR" dirty="0" smtClean="0"/>
              <a:t>Mais LIRA tout de même significatif pour le poids</a:t>
            </a:r>
          </a:p>
          <a:p>
            <a:pPr lvl="2"/>
            <a:r>
              <a:rPr lang="fr-FR" dirty="0" smtClean="0"/>
              <a:t>Les deux significatifs pour le tour de taille</a:t>
            </a:r>
          </a:p>
          <a:p>
            <a:pPr lvl="1"/>
            <a:r>
              <a:rPr lang="fr-FR" dirty="0" smtClean="0"/>
              <a:t>LIRA3 &gt; COMBO pour le tour de taille</a:t>
            </a:r>
          </a:p>
          <a:p>
            <a:pPr lvl="2"/>
            <a:r>
              <a:rPr lang="fr-FR" dirty="0" smtClean="0"/>
              <a:t>Les deux tout de même significatifs pour le poids</a:t>
            </a:r>
          </a:p>
          <a:p>
            <a:pPr lvl="1"/>
            <a:r>
              <a:rPr lang="fr-FR" dirty="0" smtClean="0"/>
              <a:t>Tendance perçue, mais pas de conclusion claire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Quoi faire en pratique?</a:t>
            </a:r>
          </a:p>
          <a:p>
            <a:pPr lvl="1"/>
            <a:r>
              <a:rPr lang="fr-FR" dirty="0" smtClean="0"/>
              <a:t>Changement des habitudes de vie demeure la première ligne chez les SOPK</a:t>
            </a:r>
          </a:p>
          <a:p>
            <a:pPr lvl="1"/>
            <a:r>
              <a:rPr lang="fr-FR" dirty="0" smtClean="0"/>
              <a:t>En cas d’échec et désir d’avenues thérapeutiques:</a:t>
            </a:r>
          </a:p>
          <a:p>
            <a:pPr lvl="2"/>
            <a:r>
              <a:rPr lang="fr-FR" dirty="0" smtClean="0"/>
              <a:t>Pas de </a:t>
            </a:r>
            <a:r>
              <a:rPr lang="fr-FR" dirty="0" err="1" smtClean="0"/>
              <a:t>metformin</a:t>
            </a:r>
            <a:r>
              <a:rPr lang="fr-FR" dirty="0" smtClean="0"/>
              <a:t> seul</a:t>
            </a:r>
          </a:p>
          <a:p>
            <a:pPr lvl="2"/>
            <a:r>
              <a:rPr lang="fr-FR" dirty="0" smtClean="0"/>
              <a:t>LIRA3 tel que chez tous les patients obèses, probablement offert plus rapidement</a:t>
            </a:r>
          </a:p>
          <a:p>
            <a:r>
              <a:rPr lang="fr-FR" dirty="0" smtClean="0"/>
              <a:t>Attendre autres études pour position plus claire</a:t>
            </a:r>
          </a:p>
          <a:p>
            <a:pPr lvl="1"/>
            <a:r>
              <a:rPr lang="fr-FR" dirty="0" smtClean="0"/>
              <a:t>Population plus variée, échantillon plus important, études à l’aveugle</a:t>
            </a:r>
          </a:p>
          <a:p>
            <a:pPr lvl="1"/>
            <a:r>
              <a:rPr lang="fr-FR" dirty="0" smtClean="0"/>
              <a:t>Durée de traitement plus longue, maintien de la perte de poids à long terme</a:t>
            </a:r>
          </a:p>
          <a:p>
            <a:pPr lvl="1"/>
            <a:r>
              <a:rPr lang="fr-FR" dirty="0" smtClean="0"/>
              <a:t>Combinaison de doses pour COMBO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Références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en-US" dirty="0" err="1"/>
              <a:t>Legro</a:t>
            </a:r>
            <a:r>
              <a:rPr lang="en-US" dirty="0"/>
              <a:t> RS, </a:t>
            </a:r>
            <a:r>
              <a:rPr lang="en-US" dirty="0" err="1"/>
              <a:t>Arslanian</a:t>
            </a:r>
            <a:r>
              <a:rPr lang="en-US" dirty="0"/>
              <a:t> SA, </a:t>
            </a:r>
            <a:r>
              <a:rPr lang="en-US" dirty="0" err="1"/>
              <a:t>Ehrmann</a:t>
            </a:r>
            <a:r>
              <a:rPr lang="en-US" dirty="0"/>
              <a:t> DA, </a:t>
            </a:r>
            <a:r>
              <a:rPr lang="en-US" dirty="0" err="1"/>
              <a:t>Hoeger</a:t>
            </a:r>
            <a:r>
              <a:rPr lang="en-US" dirty="0"/>
              <a:t> KM, </a:t>
            </a:r>
            <a:r>
              <a:rPr lang="en-US" dirty="0" err="1"/>
              <a:t>Murad</a:t>
            </a:r>
            <a:r>
              <a:rPr lang="en-US" dirty="0"/>
              <a:t> MH, </a:t>
            </a:r>
            <a:r>
              <a:rPr lang="en-US" dirty="0" err="1"/>
              <a:t>Pasquali</a:t>
            </a:r>
            <a:r>
              <a:rPr lang="en-US" dirty="0"/>
              <a:t> R, Welt CK; Endocrine Society. Diagnosis and treatment of polycystic ovary syndrome: an Endocrine Society clinical practice guideline. J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Endocrinol</a:t>
            </a:r>
            <a:r>
              <a:rPr lang="en-US" dirty="0"/>
              <a:t> </a:t>
            </a:r>
            <a:r>
              <a:rPr lang="en-US" dirty="0" err="1"/>
              <a:t>Metab</a:t>
            </a:r>
            <a:r>
              <a:rPr lang="en-US" dirty="0"/>
              <a:t>. 2013 Dec;98(12):</a:t>
            </a:r>
            <a:r>
              <a:rPr lang="en-US" dirty="0" smtClean="0"/>
              <a:t>4565-92</a:t>
            </a:r>
          </a:p>
          <a:p>
            <a:r>
              <a:rPr lang="en-US" dirty="0"/>
              <a:t>Lim SS, Davies MJ, Norman RJ, Moran LJ. Overweight, obesity and </a:t>
            </a:r>
            <a:r>
              <a:rPr lang="en-US" dirty="0" err="1"/>
              <a:t>centralobesity</a:t>
            </a:r>
            <a:r>
              <a:rPr lang="en-US" dirty="0"/>
              <a:t> in women with polycystic ovary syndrome: a systematic review and meta-analysis. Hum </a:t>
            </a:r>
            <a:r>
              <a:rPr lang="en-US" dirty="0" err="1"/>
              <a:t>Reprod</a:t>
            </a:r>
            <a:r>
              <a:rPr lang="en-US" dirty="0"/>
              <a:t> Update. 2012 Nov-Dec;18(6):</a:t>
            </a:r>
            <a:r>
              <a:rPr lang="en-US" dirty="0" smtClean="0"/>
              <a:t>618-37</a:t>
            </a:r>
          </a:p>
          <a:p>
            <a:pPr lvl="0"/>
            <a:r>
              <a:rPr lang="en-US" dirty="0" err="1"/>
              <a:t>Crosignani</a:t>
            </a:r>
            <a:r>
              <a:rPr lang="en-US" dirty="0"/>
              <a:t> PG, Colombo M, </a:t>
            </a:r>
            <a:r>
              <a:rPr lang="en-US" dirty="0" err="1"/>
              <a:t>Vegetti</a:t>
            </a:r>
            <a:r>
              <a:rPr lang="en-US" dirty="0"/>
              <a:t> W, </a:t>
            </a:r>
            <a:r>
              <a:rPr lang="en-US" dirty="0" err="1"/>
              <a:t>Somigliana</a:t>
            </a:r>
            <a:r>
              <a:rPr lang="en-US" dirty="0"/>
              <a:t> E, </a:t>
            </a:r>
            <a:r>
              <a:rPr lang="en-US" dirty="0" err="1"/>
              <a:t>Gessati</a:t>
            </a:r>
            <a:r>
              <a:rPr lang="en-US" dirty="0"/>
              <a:t> A, </a:t>
            </a:r>
            <a:r>
              <a:rPr lang="en-US" dirty="0" err="1"/>
              <a:t>Ragni</a:t>
            </a:r>
            <a:r>
              <a:rPr lang="en-US" dirty="0"/>
              <a:t> G. Overweight and obese </a:t>
            </a:r>
            <a:r>
              <a:rPr lang="en-US" dirty="0" err="1"/>
              <a:t>anovulatory</a:t>
            </a:r>
            <a:r>
              <a:rPr lang="en-US" dirty="0"/>
              <a:t> patients with polycystic ovaries: parallel improvements in anthropometric indices, ovarian physiology and fertility rate induced by diet. Hum </a:t>
            </a:r>
            <a:r>
              <a:rPr lang="en-US" dirty="0" err="1"/>
              <a:t>Reprod</a:t>
            </a:r>
            <a:r>
              <a:rPr lang="en-US" dirty="0"/>
              <a:t>. 2003 Sep;18(9):</a:t>
            </a:r>
            <a:r>
              <a:rPr lang="en-US" dirty="0" smtClean="0"/>
              <a:t>1928-32</a:t>
            </a:r>
            <a:endParaRPr lang="fr-CA" dirty="0" smtClean="0"/>
          </a:p>
          <a:p>
            <a:r>
              <a:rPr lang="fr-CA" dirty="0" smtClean="0"/>
              <a:t>Novo </a:t>
            </a:r>
            <a:r>
              <a:rPr lang="fr-CA" dirty="0" err="1"/>
              <a:t>Nordisk</a:t>
            </a:r>
            <a:r>
              <a:rPr lang="fr-CA" dirty="0"/>
              <a:t> Canada Inc. Monographie du </a:t>
            </a:r>
            <a:r>
              <a:rPr lang="fr-CA" dirty="0" err="1"/>
              <a:t>Saxenda</a:t>
            </a:r>
            <a:r>
              <a:rPr lang="fr-CA" dirty="0"/>
              <a:t> [en ligne] </a:t>
            </a:r>
            <a:r>
              <a:rPr lang="fr-CA" u="sng" dirty="0">
                <a:hlinkClick r:id="rId2"/>
              </a:rPr>
              <a:t>http://caf.novonordisk.ca/content/dam/Canada/AFFILIATE/caf-novonordisk-ca/OurProducts/documents/Saxenda_PM_French.pdf</a:t>
            </a:r>
            <a:r>
              <a:rPr lang="en-US" dirty="0"/>
              <a:t>  </a:t>
            </a:r>
            <a:r>
              <a:rPr lang="fr-CA" dirty="0"/>
              <a:t>[page consultée le 03/02/2018</a:t>
            </a:r>
            <a:r>
              <a:rPr lang="fr-CA" dirty="0" smtClean="0"/>
              <a:t>]</a:t>
            </a:r>
            <a:endParaRPr lang="en-US" dirty="0" smtClean="0"/>
          </a:p>
          <a:p>
            <a:r>
              <a:rPr lang="en-US" dirty="0" err="1" smtClean="0"/>
              <a:t>Jensterle</a:t>
            </a:r>
            <a:r>
              <a:rPr lang="en-US" dirty="0" smtClean="0"/>
              <a:t> </a:t>
            </a:r>
            <a:r>
              <a:rPr lang="en-US" dirty="0"/>
              <a:t>Sever M, </a:t>
            </a:r>
            <a:r>
              <a:rPr lang="en-US" dirty="0" err="1"/>
              <a:t>Kocjan</a:t>
            </a:r>
            <a:r>
              <a:rPr lang="en-US" dirty="0"/>
              <a:t> T, Pfeifer M, </a:t>
            </a:r>
            <a:r>
              <a:rPr lang="en-US" dirty="0" err="1"/>
              <a:t>Kravos</a:t>
            </a:r>
            <a:r>
              <a:rPr lang="en-US" dirty="0"/>
              <a:t> NA, </a:t>
            </a:r>
            <a:r>
              <a:rPr lang="en-US" dirty="0" err="1"/>
              <a:t>Janez</a:t>
            </a:r>
            <a:r>
              <a:rPr lang="en-US" dirty="0"/>
              <a:t> A(2014) Short-term combined treatment with </a:t>
            </a:r>
            <a:r>
              <a:rPr lang="en-US" dirty="0" err="1"/>
              <a:t>liraglutide</a:t>
            </a:r>
            <a:r>
              <a:rPr lang="en-US" dirty="0"/>
              <a:t> and metformin leads to </a:t>
            </a:r>
            <a:r>
              <a:rPr lang="en-US" dirty="0" err="1"/>
              <a:t>signi</a:t>
            </a:r>
            <a:r>
              <a:rPr lang="fr-CA" dirty="0"/>
              <a:t>ﬁ</a:t>
            </a:r>
            <a:r>
              <a:rPr lang="en-US" dirty="0"/>
              <a:t>cant weight loss in obese women with polycystic ovary syndrome and previous poor response to metformin. </a:t>
            </a:r>
            <a:r>
              <a:rPr lang="en-US" dirty="0" err="1"/>
              <a:t>Eur</a:t>
            </a:r>
            <a:r>
              <a:rPr lang="en-US" dirty="0"/>
              <a:t> J </a:t>
            </a:r>
            <a:r>
              <a:rPr lang="en-US" dirty="0" err="1"/>
              <a:t>Endocrinol</a:t>
            </a:r>
            <a:r>
              <a:rPr lang="en-US" dirty="0"/>
              <a:t> 170(3):451–459</a:t>
            </a:r>
          </a:p>
          <a:p>
            <a:r>
              <a:rPr lang="en-US" dirty="0" err="1"/>
              <a:t>Jensterle</a:t>
            </a:r>
            <a:r>
              <a:rPr lang="en-US" dirty="0"/>
              <a:t> M, </a:t>
            </a:r>
            <a:r>
              <a:rPr lang="en-US" dirty="0" err="1"/>
              <a:t>Kravos</a:t>
            </a:r>
            <a:r>
              <a:rPr lang="en-US" dirty="0"/>
              <a:t>  NA, Pfeifer M, </a:t>
            </a:r>
            <a:r>
              <a:rPr lang="en-US" dirty="0" err="1"/>
              <a:t>Kocjan</a:t>
            </a:r>
            <a:r>
              <a:rPr lang="en-US" dirty="0"/>
              <a:t> T, </a:t>
            </a:r>
            <a:r>
              <a:rPr lang="en-US" dirty="0" err="1"/>
              <a:t>Janez</a:t>
            </a:r>
            <a:r>
              <a:rPr lang="en-US" dirty="0"/>
              <a:t> A (2015) A 12-week treatment with the long-acting glucagon-like peptide 1 receptor agonist </a:t>
            </a:r>
            <a:r>
              <a:rPr lang="en-US" dirty="0" err="1"/>
              <a:t>liraglutide</a:t>
            </a:r>
            <a:r>
              <a:rPr lang="en-US" dirty="0"/>
              <a:t> leads to </a:t>
            </a:r>
            <a:r>
              <a:rPr lang="en-US" dirty="0" err="1"/>
              <a:t>signi</a:t>
            </a:r>
            <a:r>
              <a:rPr lang="fr-CA" dirty="0"/>
              <a:t>ﬁ</a:t>
            </a:r>
            <a:r>
              <a:rPr lang="en-US" dirty="0"/>
              <a:t>cant weight loss in a subset of obese women with newly diagnosed polycystic ovary syndrome. </a:t>
            </a:r>
            <a:r>
              <a:rPr lang="fr-CA" dirty="0"/>
              <a:t>Hormones (</a:t>
            </a:r>
            <a:r>
              <a:rPr lang="fr-CA" dirty="0" err="1"/>
              <a:t>Athens</a:t>
            </a:r>
            <a:r>
              <a:rPr lang="fr-CA" dirty="0"/>
              <a:t>) 14(1):81–90</a:t>
            </a:r>
            <a:endParaRPr lang="en-US" dirty="0"/>
          </a:p>
          <a:p>
            <a:r>
              <a:rPr lang="en-US" dirty="0" err="1"/>
              <a:t>Jensterle</a:t>
            </a:r>
            <a:r>
              <a:rPr lang="en-US" dirty="0"/>
              <a:t>  M,  </a:t>
            </a:r>
            <a:r>
              <a:rPr lang="en-US" dirty="0" err="1"/>
              <a:t>Salamun</a:t>
            </a:r>
            <a:r>
              <a:rPr lang="en-US" dirty="0"/>
              <a:t>  V,  </a:t>
            </a:r>
            <a:r>
              <a:rPr lang="en-US" dirty="0" err="1"/>
              <a:t>Kocjan</a:t>
            </a:r>
            <a:r>
              <a:rPr lang="en-US" dirty="0"/>
              <a:t>  T,  </a:t>
            </a:r>
            <a:r>
              <a:rPr lang="en-US" dirty="0" err="1"/>
              <a:t>Vrtacnik</a:t>
            </a:r>
            <a:r>
              <a:rPr lang="en-US" dirty="0"/>
              <a:t>  </a:t>
            </a:r>
            <a:r>
              <a:rPr lang="en-US" dirty="0" err="1"/>
              <a:t>Bokal</a:t>
            </a:r>
            <a:r>
              <a:rPr lang="en-US" dirty="0"/>
              <a:t>  E,  </a:t>
            </a:r>
            <a:r>
              <a:rPr lang="en-US" dirty="0" err="1"/>
              <a:t>Janez</a:t>
            </a:r>
            <a:r>
              <a:rPr lang="en-US" dirty="0"/>
              <a:t>  A. Short term </a:t>
            </a:r>
            <a:r>
              <a:rPr lang="en-US" dirty="0" err="1"/>
              <a:t>monotherapy</a:t>
            </a:r>
            <a:r>
              <a:rPr lang="en-US" dirty="0"/>
              <a:t> with GLP-1 receptor agonist </a:t>
            </a:r>
            <a:r>
              <a:rPr lang="en-US" dirty="0" err="1"/>
              <a:t>liraglutide</a:t>
            </a:r>
            <a:r>
              <a:rPr lang="en-US" dirty="0"/>
              <a:t> or PDE 4 inhibitor </a:t>
            </a:r>
            <a:r>
              <a:rPr lang="en-US" dirty="0" err="1"/>
              <a:t>roflumilast</a:t>
            </a:r>
            <a:r>
              <a:rPr lang="en-US" dirty="0"/>
              <a:t> is superior to metformin in weight loss in obese PCOS women: A pilot randomized study. J Ovarian Res 2015; 8: 32.</a:t>
            </a:r>
          </a:p>
          <a:p>
            <a:r>
              <a:rPr lang="en-US" dirty="0" err="1"/>
              <a:t>Jensterle</a:t>
            </a:r>
            <a:r>
              <a:rPr lang="en-US" dirty="0"/>
              <a:t> M, </a:t>
            </a:r>
            <a:r>
              <a:rPr lang="en-US" dirty="0" err="1"/>
              <a:t>Goricar</a:t>
            </a:r>
            <a:r>
              <a:rPr lang="en-US" dirty="0"/>
              <a:t> K, </a:t>
            </a:r>
            <a:r>
              <a:rPr lang="en-US" dirty="0" err="1"/>
              <a:t>Janez</a:t>
            </a:r>
            <a:r>
              <a:rPr lang="en-US" dirty="0"/>
              <a:t> A. Metformin as an initial adjunct </a:t>
            </a:r>
            <a:r>
              <a:rPr lang="en-US" dirty="0" err="1"/>
              <a:t>tolow</a:t>
            </a:r>
            <a:r>
              <a:rPr lang="en-US" dirty="0"/>
              <a:t>-dose </a:t>
            </a:r>
            <a:r>
              <a:rPr lang="en-US" dirty="0" err="1"/>
              <a:t>liraglutide</a:t>
            </a:r>
            <a:r>
              <a:rPr lang="en-US" dirty="0"/>
              <a:t> enhances the weight-decreasing potential of </a:t>
            </a:r>
            <a:r>
              <a:rPr lang="en-US" dirty="0" err="1"/>
              <a:t>liraglutide</a:t>
            </a:r>
            <a:r>
              <a:rPr lang="en-US" dirty="0"/>
              <a:t> in obese polycystic ovary syndrome: randomized control study. </a:t>
            </a:r>
            <a:r>
              <a:rPr lang="en-US" dirty="0" err="1"/>
              <a:t>Exp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 Med. 2016;11:1194 – 1200. </a:t>
            </a:r>
            <a:r>
              <a:rPr lang="en-US" dirty="0" err="1"/>
              <a:t>Epub</a:t>
            </a:r>
            <a:r>
              <a:rPr lang="en-US" dirty="0"/>
              <a:t> 2016 04 14.</a:t>
            </a:r>
          </a:p>
          <a:p>
            <a:r>
              <a:rPr lang="en-US" dirty="0" err="1"/>
              <a:t>Jensterle</a:t>
            </a:r>
            <a:r>
              <a:rPr lang="en-US" dirty="0"/>
              <a:t> M, </a:t>
            </a:r>
            <a:r>
              <a:rPr lang="en-US" dirty="0" err="1"/>
              <a:t>Kravos</a:t>
            </a:r>
            <a:r>
              <a:rPr lang="en-US" dirty="0"/>
              <a:t> NA, </a:t>
            </a:r>
            <a:r>
              <a:rPr lang="en-US" dirty="0" err="1"/>
              <a:t>Goričar</a:t>
            </a:r>
            <a:r>
              <a:rPr lang="en-US" dirty="0"/>
              <a:t> K, </a:t>
            </a:r>
            <a:r>
              <a:rPr lang="en-US" dirty="0" err="1"/>
              <a:t>Janez</a:t>
            </a:r>
            <a:r>
              <a:rPr lang="en-US" dirty="0"/>
              <a:t> A. Short-term effectiveness of low dose </a:t>
            </a:r>
            <a:r>
              <a:rPr lang="en-US" dirty="0" err="1"/>
              <a:t>liraglutide</a:t>
            </a:r>
            <a:r>
              <a:rPr lang="en-US" dirty="0"/>
              <a:t> in combination with metformin versus high dose </a:t>
            </a:r>
            <a:r>
              <a:rPr lang="en-US" dirty="0" err="1"/>
              <a:t>liraglutide</a:t>
            </a:r>
            <a:r>
              <a:rPr lang="en-US" dirty="0"/>
              <a:t> alone in treatment of obese PCOS: randomized trial. BMC </a:t>
            </a:r>
            <a:r>
              <a:rPr lang="en-US" dirty="0" err="1"/>
              <a:t>Endocr</a:t>
            </a:r>
            <a:r>
              <a:rPr lang="en-US" dirty="0"/>
              <a:t> </a:t>
            </a:r>
            <a:r>
              <a:rPr lang="en-US" dirty="0" err="1"/>
              <a:t>Disord</a:t>
            </a:r>
            <a:r>
              <a:rPr lang="en-US" dirty="0"/>
              <a:t>. 2017 Jan 31;17(1):5.</a:t>
            </a:r>
          </a:p>
        </p:txBody>
      </p:sp>
    </p:spTree>
    <p:extLst>
      <p:ext uri="{BB962C8B-B14F-4D97-AF65-F5344CB8AC3E}">
        <p14:creationId xmlns:p14="http://schemas.microsoft.com/office/powerpoint/2010/main" val="13800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Remerciements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FR" dirty="0" smtClean="0"/>
              <a:t>Pour leur encadrement et leur aide tout au long du projet:</a:t>
            </a:r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Dr Hugues De </a:t>
            </a:r>
            <a:r>
              <a:rPr lang="fr-FR" dirty="0" err="1" smtClean="0"/>
              <a:t>Lachevrotière</a:t>
            </a:r>
            <a:endParaRPr lang="fr-FR" dirty="0" smtClean="0"/>
          </a:p>
          <a:p>
            <a:r>
              <a:rPr lang="fr-FR" dirty="0" err="1"/>
              <a:t>Dre</a:t>
            </a:r>
            <a:r>
              <a:rPr lang="fr-FR" dirty="0"/>
              <a:t> Valérie </a:t>
            </a:r>
            <a:r>
              <a:rPr lang="fr-FR" dirty="0" smtClean="0"/>
              <a:t>Charbonneau</a:t>
            </a:r>
          </a:p>
          <a:p>
            <a:r>
              <a:rPr lang="fr-FR" dirty="0" smtClean="0"/>
              <a:t>Dr Daniel Cousineau</a:t>
            </a:r>
          </a:p>
          <a:p>
            <a:r>
              <a:rPr lang="fr-FR" dirty="0" smtClean="0"/>
              <a:t>Manon </a:t>
            </a:r>
            <a:r>
              <a:rPr lang="fr-FR" dirty="0" err="1" smtClean="0"/>
              <a:t>Therrien</a:t>
            </a:r>
            <a:r>
              <a:rPr lang="fr-FR" dirty="0" smtClean="0"/>
              <a:t> et Alexandre Vaillancourt, techniciens en documentation à l’Hôpital Pierre-</a:t>
            </a:r>
            <a:r>
              <a:rPr lang="fr-FR" dirty="0" err="1" smtClean="0"/>
              <a:t>Legardeur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Situation </a:t>
            </a:r>
            <a:r>
              <a:rPr lang="en-CA" dirty="0" err="1" smtClean="0"/>
              <a:t>clinique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Première </a:t>
            </a:r>
            <a:r>
              <a:rPr lang="en-CA" dirty="0" err="1" smtClean="0"/>
              <a:t>rencontre</a:t>
            </a:r>
            <a:r>
              <a:rPr lang="en-CA" dirty="0" smtClean="0"/>
              <a:t> avec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patiente</a:t>
            </a:r>
            <a:r>
              <a:rPr lang="en-CA" dirty="0" smtClean="0"/>
              <a:t> issue du </a:t>
            </a:r>
            <a:r>
              <a:rPr lang="en-CA" dirty="0" err="1" smtClean="0"/>
              <a:t>guichet</a:t>
            </a:r>
            <a:r>
              <a:rPr lang="en-CA" dirty="0" smtClean="0"/>
              <a:t> </a:t>
            </a:r>
            <a:r>
              <a:rPr lang="en-CA" dirty="0" err="1" smtClean="0"/>
              <a:t>d’accès</a:t>
            </a:r>
            <a:r>
              <a:rPr lang="en-CA" dirty="0" smtClean="0"/>
              <a:t>.</a:t>
            </a:r>
          </a:p>
          <a:p>
            <a:r>
              <a:rPr lang="en-CA" dirty="0" smtClean="0"/>
              <a:t>RC: PEC, pas de </a:t>
            </a:r>
            <a:r>
              <a:rPr lang="en-CA" dirty="0" err="1" smtClean="0"/>
              <a:t>plaintes</a:t>
            </a:r>
            <a:endParaRPr lang="en-CA" dirty="0" smtClean="0"/>
          </a:p>
          <a:p>
            <a:r>
              <a:rPr lang="en-CA" dirty="0" smtClean="0"/>
              <a:t>Après un </a:t>
            </a:r>
            <a:r>
              <a:rPr lang="en-CA" dirty="0" err="1" smtClean="0"/>
              <a:t>recueil</a:t>
            </a:r>
            <a:r>
              <a:rPr lang="en-CA" dirty="0" smtClean="0"/>
              <a:t> des </a:t>
            </a:r>
            <a:r>
              <a:rPr lang="en-CA" dirty="0" err="1" smtClean="0"/>
              <a:t>renseignements</a:t>
            </a:r>
            <a:r>
              <a:rPr lang="en-CA" dirty="0" smtClean="0"/>
              <a:t> et </a:t>
            </a:r>
            <a:r>
              <a:rPr lang="en-CA" dirty="0" err="1" smtClean="0"/>
              <a:t>une</a:t>
            </a:r>
            <a:r>
              <a:rPr lang="en-CA" dirty="0" smtClean="0"/>
              <a:t> revue des </a:t>
            </a:r>
            <a:r>
              <a:rPr lang="en-CA" dirty="0" err="1" smtClean="0"/>
              <a:t>systèmes</a:t>
            </a:r>
            <a:r>
              <a:rPr lang="en-CA" dirty="0" smtClean="0"/>
              <a:t>,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notez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Femme de 30 </a:t>
            </a:r>
            <a:r>
              <a:rPr lang="en-CA" dirty="0" err="1" smtClean="0"/>
              <a:t>ans</a:t>
            </a:r>
            <a:endParaRPr lang="en-CA" dirty="0" smtClean="0"/>
          </a:p>
          <a:p>
            <a:pPr lvl="1"/>
            <a:r>
              <a:rPr lang="en-CA" dirty="0" smtClean="0"/>
              <a:t>Menstruations </a:t>
            </a:r>
            <a:r>
              <a:rPr lang="en-CA" dirty="0" err="1" smtClean="0"/>
              <a:t>irrégulières</a:t>
            </a:r>
            <a:r>
              <a:rPr lang="en-CA" dirty="0" smtClean="0"/>
              <a:t>, q3 </a:t>
            </a:r>
            <a:r>
              <a:rPr lang="en-CA" dirty="0" err="1" smtClean="0"/>
              <a:t>mois</a:t>
            </a:r>
            <a:endParaRPr lang="en-CA" dirty="0" smtClean="0"/>
          </a:p>
          <a:p>
            <a:pPr lvl="1"/>
            <a:r>
              <a:rPr lang="en-CA" dirty="0" smtClean="0"/>
              <a:t>E/O: IMC 32, </a:t>
            </a:r>
            <a:r>
              <a:rPr lang="en-CA" dirty="0" err="1" smtClean="0"/>
              <a:t>hirsutisme</a:t>
            </a:r>
            <a:endParaRPr lang="en-CA" dirty="0" smtClean="0"/>
          </a:p>
          <a:p>
            <a:r>
              <a:rPr lang="en-CA" dirty="0" smtClean="0"/>
              <a:t>Après exclusion des </a:t>
            </a:r>
            <a:r>
              <a:rPr lang="en-CA" dirty="0" err="1" smtClean="0"/>
              <a:t>autres</a:t>
            </a:r>
            <a:r>
              <a:rPr lang="en-CA" dirty="0" smtClean="0"/>
              <a:t> diagnostics </a:t>
            </a:r>
            <a:r>
              <a:rPr lang="en-CA" dirty="0" err="1" smtClean="0"/>
              <a:t>possibles</a:t>
            </a:r>
            <a:r>
              <a:rPr lang="en-CA" dirty="0" smtClean="0"/>
              <a:t>,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diagnostiquez</a:t>
            </a:r>
            <a:r>
              <a:rPr lang="en-CA" dirty="0" smtClean="0"/>
              <a:t> un syndrome des </a:t>
            </a:r>
            <a:r>
              <a:rPr lang="en-CA" dirty="0" err="1" smtClean="0"/>
              <a:t>ovaires</a:t>
            </a:r>
            <a:r>
              <a:rPr lang="en-CA" dirty="0" smtClean="0"/>
              <a:t> </a:t>
            </a:r>
            <a:r>
              <a:rPr lang="en-CA" dirty="0" err="1" smtClean="0"/>
              <a:t>polykystiques</a:t>
            </a:r>
            <a:r>
              <a:rPr lang="en-CA" dirty="0"/>
              <a:t> </a:t>
            </a:r>
            <a:r>
              <a:rPr lang="en-CA" dirty="0" smtClean="0"/>
              <a:t>et </a:t>
            </a:r>
            <a:r>
              <a:rPr lang="en-CA" dirty="0" err="1" smtClean="0"/>
              <a:t>faites</a:t>
            </a:r>
            <a:r>
              <a:rPr lang="en-CA" dirty="0" smtClean="0"/>
              <a:t> un counselling </a:t>
            </a:r>
            <a:r>
              <a:rPr lang="en-CA" dirty="0" err="1" smtClean="0"/>
              <a:t>sur</a:t>
            </a:r>
            <a:r>
              <a:rPr lang="en-CA" dirty="0" smtClean="0"/>
              <a:t> la </a:t>
            </a:r>
            <a:r>
              <a:rPr lang="en-CA" dirty="0" err="1" smtClean="0"/>
              <a:t>perte</a:t>
            </a:r>
            <a:r>
              <a:rPr lang="en-CA" dirty="0" smtClean="0"/>
              <a:t> de </a:t>
            </a:r>
            <a:r>
              <a:rPr lang="en-CA" dirty="0" err="1" smtClean="0"/>
              <a:t>poids</a:t>
            </a:r>
            <a:r>
              <a:rPr lang="en-CA" dirty="0" smtClean="0"/>
              <a:t> chez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patiente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4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Syndrome des </a:t>
            </a:r>
            <a:r>
              <a:rPr lang="en-CA" dirty="0" err="1" smtClean="0"/>
              <a:t>ovaires</a:t>
            </a:r>
            <a:r>
              <a:rPr lang="en-CA" dirty="0" smtClean="0"/>
              <a:t> </a:t>
            </a:r>
            <a:r>
              <a:rPr lang="en-CA" dirty="0" err="1" smtClean="0"/>
              <a:t>polykystiques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Prévalence</a:t>
            </a:r>
            <a:r>
              <a:rPr lang="en-CA" dirty="0" smtClean="0"/>
              <a:t> de </a:t>
            </a:r>
            <a:r>
              <a:rPr lang="en-CA" dirty="0" err="1" smtClean="0"/>
              <a:t>l’obésité</a:t>
            </a:r>
            <a:r>
              <a:rPr lang="en-CA" dirty="0" smtClean="0"/>
              <a:t> </a:t>
            </a:r>
            <a:r>
              <a:rPr lang="en-CA" dirty="0" err="1" smtClean="0"/>
              <a:t>d’environ</a:t>
            </a:r>
            <a:r>
              <a:rPr lang="en-CA" dirty="0" smtClean="0"/>
              <a:t> 49%</a:t>
            </a:r>
          </a:p>
          <a:p>
            <a:pPr lvl="1"/>
            <a:r>
              <a:rPr lang="en-CA" dirty="0" err="1" smtClean="0"/>
              <a:t>Perte</a:t>
            </a:r>
            <a:r>
              <a:rPr lang="en-CA" dirty="0" smtClean="0"/>
              <a:t> de </a:t>
            </a:r>
            <a:r>
              <a:rPr lang="en-CA" dirty="0" err="1" smtClean="0"/>
              <a:t>poids</a:t>
            </a:r>
            <a:r>
              <a:rPr lang="en-CA" dirty="0" smtClean="0"/>
              <a:t> (5-10%)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améliorer</a:t>
            </a:r>
            <a:r>
              <a:rPr lang="en-CA" dirty="0" smtClean="0"/>
              <a:t> </a:t>
            </a:r>
            <a:r>
              <a:rPr lang="en-CA" dirty="0" err="1" smtClean="0"/>
              <a:t>l’hirsutisme</a:t>
            </a:r>
            <a:r>
              <a:rPr lang="en-CA" dirty="0" smtClean="0"/>
              <a:t> et la </a:t>
            </a:r>
            <a:r>
              <a:rPr lang="en-CA" dirty="0" err="1" smtClean="0"/>
              <a:t>fertilité</a:t>
            </a:r>
            <a:r>
              <a:rPr lang="en-CA" dirty="0" smtClean="0"/>
              <a:t> en </a:t>
            </a:r>
            <a:r>
              <a:rPr lang="en-CA" dirty="0" err="1" smtClean="0"/>
              <a:t>régularisant</a:t>
            </a:r>
            <a:r>
              <a:rPr lang="en-CA" dirty="0" smtClean="0"/>
              <a:t> le cycle </a:t>
            </a:r>
            <a:r>
              <a:rPr lang="en-CA" dirty="0" err="1" smtClean="0"/>
              <a:t>menstruel</a:t>
            </a:r>
            <a:r>
              <a:rPr lang="en-CA" dirty="0" smtClean="0"/>
              <a:t>, en plus de </a:t>
            </a:r>
            <a:r>
              <a:rPr lang="en-CA" dirty="0" err="1" smtClean="0"/>
              <a:t>diminuer</a:t>
            </a:r>
            <a:r>
              <a:rPr lang="en-CA" dirty="0" smtClean="0"/>
              <a:t> la résistance à </a:t>
            </a:r>
            <a:r>
              <a:rPr lang="en-CA" dirty="0" err="1" smtClean="0"/>
              <a:t>l’insuline</a:t>
            </a:r>
            <a:r>
              <a:rPr lang="en-CA" dirty="0" smtClean="0"/>
              <a:t> et </a:t>
            </a:r>
            <a:r>
              <a:rPr lang="en-CA" dirty="0" err="1" smtClean="0"/>
              <a:t>risque</a:t>
            </a:r>
            <a:r>
              <a:rPr lang="en-CA" dirty="0" smtClean="0"/>
              <a:t> </a:t>
            </a:r>
            <a:r>
              <a:rPr lang="en-CA" dirty="0" err="1" smtClean="0"/>
              <a:t>cardiovasculaire</a:t>
            </a:r>
            <a:r>
              <a:rPr lang="en-CA" dirty="0"/>
              <a:t>.</a:t>
            </a:r>
            <a:endParaRPr lang="en-CA" dirty="0" smtClean="0"/>
          </a:p>
          <a:p>
            <a:pPr lvl="1"/>
            <a:r>
              <a:rPr lang="en-CA" dirty="0" smtClean="0"/>
              <a:t>Première </a:t>
            </a:r>
            <a:r>
              <a:rPr lang="en-CA" dirty="0" err="1" smtClean="0"/>
              <a:t>ligne</a:t>
            </a:r>
            <a:r>
              <a:rPr lang="en-CA" dirty="0" smtClean="0"/>
              <a:t> de </a:t>
            </a:r>
            <a:r>
              <a:rPr lang="en-CA" dirty="0" err="1" smtClean="0"/>
              <a:t>traitement</a:t>
            </a:r>
            <a:r>
              <a:rPr lang="en-CA" dirty="0" smtClean="0"/>
              <a:t> = </a:t>
            </a:r>
            <a:r>
              <a:rPr lang="en-CA" dirty="0" err="1" smtClean="0"/>
              <a:t>changement</a:t>
            </a:r>
            <a:r>
              <a:rPr lang="en-CA" dirty="0" smtClean="0"/>
              <a:t> des habitudes de vie</a:t>
            </a:r>
          </a:p>
          <a:p>
            <a:pPr lvl="1"/>
            <a:r>
              <a:rPr lang="en-CA" dirty="0" err="1" smtClean="0"/>
              <a:t>Peut</a:t>
            </a:r>
            <a:r>
              <a:rPr lang="en-CA" dirty="0" smtClean="0"/>
              <a:t>-on </a:t>
            </a:r>
            <a:r>
              <a:rPr lang="en-CA" dirty="0" err="1" smtClean="0"/>
              <a:t>leur</a:t>
            </a:r>
            <a:r>
              <a:rPr lang="en-CA" dirty="0" smtClean="0"/>
              <a:t> </a:t>
            </a:r>
            <a:r>
              <a:rPr lang="en-CA" dirty="0" err="1" smtClean="0"/>
              <a:t>offrir</a:t>
            </a:r>
            <a:r>
              <a:rPr lang="en-CA" dirty="0" smtClean="0"/>
              <a:t> </a:t>
            </a:r>
            <a:r>
              <a:rPr lang="en-CA" dirty="0" err="1" smtClean="0"/>
              <a:t>autre</a:t>
            </a:r>
            <a:r>
              <a:rPr lang="en-CA" dirty="0" smtClean="0"/>
              <a:t> chose?</a:t>
            </a:r>
          </a:p>
        </p:txBody>
      </p:sp>
    </p:spTree>
    <p:extLst>
      <p:ext uri="{BB962C8B-B14F-4D97-AF65-F5344CB8AC3E}">
        <p14:creationId xmlns:p14="http://schemas.microsoft.com/office/powerpoint/2010/main" val="13120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Metformin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Souvent</a:t>
            </a:r>
            <a:r>
              <a:rPr lang="en-CA" dirty="0" smtClean="0"/>
              <a:t> </a:t>
            </a:r>
            <a:r>
              <a:rPr lang="en-CA" dirty="0" err="1" smtClean="0"/>
              <a:t>utilisé</a:t>
            </a:r>
            <a:r>
              <a:rPr lang="en-CA" dirty="0" smtClean="0"/>
              <a:t> en </a:t>
            </a:r>
            <a:r>
              <a:rPr lang="en-CA" dirty="0" err="1" smtClean="0"/>
              <a:t>deuxième</a:t>
            </a:r>
            <a:r>
              <a:rPr lang="en-CA" dirty="0" smtClean="0"/>
              <a:t> </a:t>
            </a:r>
            <a:r>
              <a:rPr lang="en-CA" dirty="0" err="1" smtClean="0"/>
              <a:t>ligne</a:t>
            </a:r>
            <a:r>
              <a:rPr lang="en-CA" dirty="0" smtClean="0"/>
              <a:t> pour </a:t>
            </a:r>
            <a:r>
              <a:rPr lang="en-CA" dirty="0" err="1" smtClean="0"/>
              <a:t>restaurer</a:t>
            </a:r>
            <a:r>
              <a:rPr lang="en-CA" dirty="0" smtClean="0"/>
              <a:t> cycles </a:t>
            </a:r>
            <a:r>
              <a:rPr lang="en-CA" dirty="0" err="1" smtClean="0"/>
              <a:t>ovulatoires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Utilisation de routine non </a:t>
            </a:r>
            <a:r>
              <a:rPr lang="en-CA" dirty="0" err="1" smtClean="0"/>
              <a:t>recommandé</a:t>
            </a:r>
            <a:r>
              <a:rPr lang="en-CA" dirty="0"/>
              <a:t> </a:t>
            </a:r>
            <a:r>
              <a:rPr lang="en-CA" dirty="0" smtClean="0"/>
              <a:t>sans </a:t>
            </a:r>
            <a:r>
              <a:rPr lang="en-CA" dirty="0" err="1" smtClean="0"/>
              <a:t>intolérance</a:t>
            </a:r>
            <a:r>
              <a:rPr lang="en-CA" dirty="0" smtClean="0"/>
              <a:t> au glucose, </a:t>
            </a:r>
            <a:r>
              <a:rPr lang="en-CA" dirty="0" err="1" smtClean="0"/>
              <a:t>mais</a:t>
            </a:r>
            <a:r>
              <a:rPr lang="en-CA" dirty="0"/>
              <a:t> </a:t>
            </a:r>
            <a:r>
              <a:rPr lang="en-CA" dirty="0" err="1" smtClean="0"/>
              <a:t>considéré</a:t>
            </a:r>
            <a:r>
              <a:rPr lang="en-CA" dirty="0" smtClean="0"/>
              <a:t> </a:t>
            </a:r>
            <a:r>
              <a:rPr lang="en-CA" dirty="0" err="1" smtClean="0"/>
              <a:t>comme</a:t>
            </a:r>
            <a:r>
              <a:rPr lang="en-CA" dirty="0" smtClean="0"/>
              <a:t> un adjuvant possible au </a:t>
            </a:r>
            <a:r>
              <a:rPr lang="en-CA" dirty="0" err="1" smtClean="0"/>
              <a:t>changement</a:t>
            </a:r>
            <a:r>
              <a:rPr lang="en-CA" dirty="0" smtClean="0"/>
              <a:t> des habitudes de vie chez les SOPK</a:t>
            </a:r>
          </a:p>
          <a:p>
            <a:pPr lvl="1"/>
            <a:r>
              <a:rPr lang="en-CA" dirty="0"/>
              <a:t>Petit </a:t>
            </a:r>
            <a:r>
              <a:rPr lang="en-CA" dirty="0" err="1"/>
              <a:t>bénéfice</a:t>
            </a:r>
            <a:r>
              <a:rPr lang="en-CA" dirty="0"/>
              <a:t> au </a:t>
            </a:r>
            <a:r>
              <a:rPr lang="en-CA" dirty="0" err="1"/>
              <a:t>niveau</a:t>
            </a:r>
            <a:r>
              <a:rPr lang="en-CA" dirty="0"/>
              <a:t> de la </a:t>
            </a:r>
            <a:r>
              <a:rPr lang="en-CA" dirty="0" err="1"/>
              <a:t>perte</a:t>
            </a:r>
            <a:r>
              <a:rPr lang="en-CA" dirty="0"/>
              <a:t> de </a:t>
            </a:r>
            <a:r>
              <a:rPr lang="en-CA" dirty="0" err="1"/>
              <a:t>poids</a:t>
            </a:r>
            <a:r>
              <a:rPr lang="en-CA" dirty="0"/>
              <a:t> </a:t>
            </a:r>
            <a:r>
              <a:rPr lang="en-CA" dirty="0" err="1"/>
              <a:t>démontré</a:t>
            </a:r>
            <a:r>
              <a:rPr lang="en-CA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Liraglutide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Agoniste</a:t>
            </a:r>
            <a:r>
              <a:rPr lang="en-CA" dirty="0" smtClean="0"/>
              <a:t> des </a:t>
            </a:r>
            <a:r>
              <a:rPr lang="en-CA" dirty="0" err="1" smtClean="0"/>
              <a:t>récepteurs</a:t>
            </a:r>
            <a:r>
              <a:rPr lang="en-CA" dirty="0" smtClean="0"/>
              <a:t> du GLP-1</a:t>
            </a:r>
          </a:p>
          <a:p>
            <a:r>
              <a:rPr lang="fr-CA" dirty="0" err="1"/>
              <a:t>Saxenda</a:t>
            </a:r>
            <a:r>
              <a:rPr lang="fr-CA" baseline="30000" dirty="0"/>
              <a:t>®</a:t>
            </a:r>
            <a:r>
              <a:rPr lang="en-CA" dirty="0" smtClean="0"/>
              <a:t> </a:t>
            </a:r>
            <a:r>
              <a:rPr lang="en-CA" dirty="0" err="1" smtClean="0"/>
              <a:t>approuvé</a:t>
            </a:r>
            <a:r>
              <a:rPr lang="en-CA" dirty="0" smtClean="0"/>
              <a:t> par Santé Canada en 2015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tx</a:t>
            </a:r>
            <a:r>
              <a:rPr lang="en-CA" dirty="0" smtClean="0"/>
              <a:t> adjuvant aux </a:t>
            </a:r>
            <a:r>
              <a:rPr lang="en-CA" dirty="0" err="1" smtClean="0"/>
              <a:t>saines</a:t>
            </a:r>
            <a:r>
              <a:rPr lang="en-CA" dirty="0" smtClean="0"/>
              <a:t> habitudes de vie pour la </a:t>
            </a:r>
            <a:r>
              <a:rPr lang="en-CA" dirty="0" err="1" smtClean="0"/>
              <a:t>perte</a:t>
            </a:r>
            <a:r>
              <a:rPr lang="en-CA" dirty="0" smtClean="0"/>
              <a:t> de </a:t>
            </a:r>
            <a:r>
              <a:rPr lang="en-CA" dirty="0" err="1" smtClean="0"/>
              <a:t>poids</a:t>
            </a:r>
            <a:r>
              <a:rPr lang="en-CA" dirty="0" smtClean="0"/>
              <a:t> chez les patients </a:t>
            </a:r>
            <a:r>
              <a:rPr lang="en-CA" dirty="0" err="1" smtClean="0"/>
              <a:t>obèses</a:t>
            </a:r>
            <a:endParaRPr lang="en-CA" dirty="0" smtClean="0"/>
          </a:p>
          <a:p>
            <a:r>
              <a:rPr lang="en-CA" dirty="0" err="1" smtClean="0"/>
              <a:t>Effet</a:t>
            </a:r>
            <a:r>
              <a:rPr lang="en-CA" dirty="0" smtClean="0"/>
              <a:t> dose-</a:t>
            </a:r>
            <a:r>
              <a:rPr lang="en-CA" dirty="0" err="1" smtClean="0"/>
              <a:t>dépendant</a:t>
            </a:r>
            <a:r>
              <a:rPr lang="en-CA" dirty="0" smtClean="0"/>
              <a:t>, </a:t>
            </a:r>
            <a:r>
              <a:rPr lang="en-CA" dirty="0" err="1" smtClean="0"/>
              <a:t>effets</a:t>
            </a:r>
            <a:r>
              <a:rPr lang="en-CA" dirty="0" smtClean="0"/>
              <a:t> </a:t>
            </a:r>
            <a:r>
              <a:rPr lang="en-CA" dirty="0" err="1" smtClean="0"/>
              <a:t>secondaires</a:t>
            </a:r>
            <a:r>
              <a:rPr lang="en-CA" dirty="0" smtClean="0"/>
              <a:t> GI</a:t>
            </a:r>
          </a:p>
          <a:p>
            <a:r>
              <a:rPr lang="en-CA" dirty="0" smtClean="0"/>
              <a:t>On </a:t>
            </a:r>
            <a:r>
              <a:rPr lang="en-CA" dirty="0" err="1" smtClean="0"/>
              <a:t>pense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le metformin </a:t>
            </a:r>
            <a:r>
              <a:rPr lang="en-CA" dirty="0" err="1" smtClean="0"/>
              <a:t>pourrait</a:t>
            </a:r>
            <a:r>
              <a:rPr lang="en-CA" dirty="0" smtClean="0"/>
              <a:t> augmenter </a:t>
            </a:r>
            <a:r>
              <a:rPr lang="en-CA" dirty="0" err="1" smtClean="0"/>
              <a:t>l’effet</a:t>
            </a:r>
            <a:r>
              <a:rPr lang="en-CA" dirty="0" smtClean="0"/>
              <a:t> du </a:t>
            </a:r>
            <a:r>
              <a:rPr lang="en-CA" dirty="0" err="1" smtClean="0"/>
              <a:t>liraglutide</a:t>
            </a:r>
            <a:r>
              <a:rPr lang="en-CA" dirty="0" smtClean="0"/>
              <a:t> en </a:t>
            </a:r>
            <a:r>
              <a:rPr lang="en-CA" dirty="0" err="1" smtClean="0"/>
              <a:t>agissant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 GLP-1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</a:t>
            </a:r>
            <a:r>
              <a:rPr lang="en-CA" dirty="0" err="1" smtClean="0"/>
              <a:t>clinique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Chez les </a:t>
            </a:r>
            <a:r>
              <a:rPr lang="en-CA" dirty="0" err="1" smtClean="0"/>
              <a:t>patientes</a:t>
            </a:r>
            <a:r>
              <a:rPr lang="en-CA" dirty="0" smtClean="0"/>
              <a:t> </a:t>
            </a:r>
            <a:r>
              <a:rPr lang="en-CA" dirty="0" err="1" smtClean="0"/>
              <a:t>atteintes</a:t>
            </a:r>
            <a:r>
              <a:rPr lang="en-CA" dirty="0" smtClean="0"/>
              <a:t> du syndrome des </a:t>
            </a:r>
            <a:r>
              <a:rPr lang="en-CA" dirty="0" err="1" smtClean="0"/>
              <a:t>ovaires</a:t>
            </a:r>
            <a:r>
              <a:rPr lang="en-CA" dirty="0" smtClean="0"/>
              <a:t> </a:t>
            </a:r>
            <a:r>
              <a:rPr lang="en-CA" dirty="0" err="1" smtClean="0"/>
              <a:t>polykystiques</a:t>
            </a:r>
            <a:r>
              <a:rPr lang="en-CA" dirty="0" smtClean="0"/>
              <a:t>, </a:t>
            </a:r>
            <a:r>
              <a:rPr lang="en-CA" dirty="0" err="1" smtClean="0"/>
              <a:t>l’usage</a:t>
            </a:r>
            <a:r>
              <a:rPr lang="en-CA" dirty="0" smtClean="0"/>
              <a:t> du </a:t>
            </a:r>
            <a:r>
              <a:rPr lang="en-CA" dirty="0" err="1" smtClean="0"/>
              <a:t>liraglutide</a:t>
            </a:r>
            <a:r>
              <a:rPr lang="en-CA" dirty="0" smtClean="0"/>
              <a:t> en </a:t>
            </a:r>
            <a:r>
              <a:rPr lang="en-CA" dirty="0" err="1" smtClean="0"/>
              <a:t>comparaison</a:t>
            </a:r>
            <a:r>
              <a:rPr lang="en-CA" dirty="0" smtClean="0"/>
              <a:t> au metformin </a:t>
            </a:r>
            <a:r>
              <a:rPr lang="en-CA" dirty="0" err="1" smtClean="0"/>
              <a:t>seul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en </a:t>
            </a:r>
            <a:r>
              <a:rPr lang="en-CA" dirty="0" err="1" smtClean="0"/>
              <a:t>combinaison</a:t>
            </a:r>
            <a:r>
              <a:rPr lang="en-CA" dirty="0" smtClean="0"/>
              <a:t> </a:t>
            </a:r>
            <a:r>
              <a:rPr lang="en-CA" dirty="0" err="1" smtClean="0"/>
              <a:t>est-il</a:t>
            </a:r>
            <a:r>
              <a:rPr lang="en-CA" dirty="0" smtClean="0"/>
              <a:t> </a:t>
            </a:r>
            <a:r>
              <a:rPr lang="en-CA" dirty="0" err="1" smtClean="0"/>
              <a:t>efficace</a:t>
            </a:r>
            <a:r>
              <a:rPr lang="en-CA" dirty="0" smtClean="0"/>
              <a:t> pour la </a:t>
            </a:r>
            <a:r>
              <a:rPr lang="en-CA" dirty="0" err="1" smtClean="0"/>
              <a:t>perte</a:t>
            </a:r>
            <a:r>
              <a:rPr lang="en-CA" dirty="0" smtClean="0"/>
              <a:t> de </a:t>
            </a:r>
            <a:r>
              <a:rPr lang="en-CA" dirty="0" err="1" smtClean="0"/>
              <a:t>poids</a:t>
            </a:r>
            <a:r>
              <a:rPr lang="en-CA" dirty="0"/>
              <a:t> </a:t>
            </a:r>
            <a:r>
              <a:rPr lang="en-CA" dirty="0" smtClean="0"/>
              <a:t>et la diminution du tour de </a:t>
            </a:r>
            <a:r>
              <a:rPr lang="en-CA" dirty="0" err="1" smtClean="0"/>
              <a:t>taille</a:t>
            </a:r>
            <a:r>
              <a:rPr lang="en-CA" dirty="0" smtClean="0"/>
              <a:t>?</a:t>
            </a:r>
          </a:p>
          <a:p>
            <a:pPr lvl="1"/>
            <a:r>
              <a:rPr lang="en-CA" b="1" dirty="0" smtClean="0"/>
              <a:t>P</a:t>
            </a:r>
            <a:r>
              <a:rPr lang="en-CA" dirty="0" smtClean="0"/>
              <a:t>: </a:t>
            </a:r>
            <a:r>
              <a:rPr lang="en-CA" dirty="0" err="1" smtClean="0"/>
              <a:t>Patientes</a:t>
            </a:r>
            <a:r>
              <a:rPr lang="en-CA" dirty="0" smtClean="0"/>
              <a:t> </a:t>
            </a:r>
            <a:r>
              <a:rPr lang="en-CA" dirty="0" err="1" smtClean="0"/>
              <a:t>atteintes</a:t>
            </a:r>
            <a:r>
              <a:rPr lang="en-CA" dirty="0" smtClean="0"/>
              <a:t> du SOPK</a:t>
            </a:r>
          </a:p>
          <a:p>
            <a:pPr lvl="1"/>
            <a:r>
              <a:rPr lang="en-CA" b="1" dirty="0" smtClean="0"/>
              <a:t>I</a:t>
            </a:r>
            <a:r>
              <a:rPr lang="en-CA" dirty="0" smtClean="0"/>
              <a:t>: </a:t>
            </a:r>
            <a:r>
              <a:rPr lang="en-CA" dirty="0" err="1" smtClean="0"/>
              <a:t>liraglutide</a:t>
            </a:r>
            <a:endParaRPr lang="en-CA" dirty="0" smtClean="0"/>
          </a:p>
          <a:p>
            <a:pPr lvl="1"/>
            <a:r>
              <a:rPr lang="en-CA" b="1" dirty="0" smtClean="0"/>
              <a:t>C</a:t>
            </a:r>
            <a:r>
              <a:rPr lang="en-CA" dirty="0" smtClean="0"/>
              <a:t>: le metformin </a:t>
            </a:r>
            <a:r>
              <a:rPr lang="en-CA" dirty="0" err="1" smtClean="0"/>
              <a:t>seul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en </a:t>
            </a:r>
            <a:r>
              <a:rPr lang="en-CA" dirty="0" err="1" smtClean="0"/>
              <a:t>combinaison</a:t>
            </a:r>
            <a:endParaRPr lang="en-CA" dirty="0" smtClean="0"/>
          </a:p>
          <a:p>
            <a:pPr lvl="1"/>
            <a:r>
              <a:rPr lang="en-CA" b="1" dirty="0" smtClean="0"/>
              <a:t>O</a:t>
            </a:r>
            <a:r>
              <a:rPr lang="en-CA" dirty="0" smtClean="0"/>
              <a:t>: </a:t>
            </a:r>
            <a:r>
              <a:rPr lang="en-CA" dirty="0" err="1" smtClean="0"/>
              <a:t>perte</a:t>
            </a:r>
            <a:r>
              <a:rPr lang="en-CA" dirty="0" smtClean="0"/>
              <a:t> de </a:t>
            </a:r>
            <a:r>
              <a:rPr lang="en-CA" dirty="0" err="1" smtClean="0"/>
              <a:t>poids</a:t>
            </a:r>
            <a:r>
              <a:rPr lang="en-CA" dirty="0" smtClean="0"/>
              <a:t> et ↓tour de </a:t>
            </a:r>
            <a:r>
              <a:rPr lang="en-CA" dirty="0" err="1" smtClean="0"/>
              <a:t>taille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80811" y="5912879"/>
            <a:ext cx="8229600" cy="609600"/>
          </a:xfrm>
          <a:prstGeom prst="rect">
            <a:avLst/>
          </a:prstGeom>
        </p:spPr>
        <p:txBody>
          <a:bodyPr vert="horz"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400" dirty="0" err="1" smtClean="0"/>
              <a:t>Recherche</a:t>
            </a:r>
            <a:r>
              <a:rPr lang="en-CA" sz="2400" dirty="0" smtClean="0"/>
              <a:t> Google Scholar et </a:t>
            </a:r>
            <a:r>
              <a:rPr lang="en-CA" sz="2400" dirty="0" err="1" smtClean="0"/>
              <a:t>dans</a:t>
            </a:r>
            <a:r>
              <a:rPr lang="en-CA" sz="2400" dirty="0" smtClean="0"/>
              <a:t> les </a:t>
            </a:r>
            <a:r>
              <a:rPr lang="en-CA" sz="2400" dirty="0" err="1" smtClean="0"/>
              <a:t>références</a:t>
            </a:r>
            <a:r>
              <a:rPr lang="en-CA" sz="2400" dirty="0" smtClean="0"/>
              <a:t> des articles =</a:t>
            </a:r>
          </a:p>
          <a:p>
            <a:r>
              <a:rPr lang="en-CA" sz="2400" dirty="0" smtClean="0"/>
              <a:t>pas plus de </a:t>
            </a:r>
            <a:r>
              <a:rPr lang="en-CA" sz="2400" dirty="0" err="1" smtClean="0"/>
              <a:t>résultats</a:t>
            </a:r>
            <a:r>
              <a:rPr lang="en-CA" sz="2400" dirty="0" smtClean="0"/>
              <a:t> </a:t>
            </a:r>
            <a:r>
              <a:rPr lang="en-CA" sz="2400" dirty="0" err="1" smtClean="0"/>
              <a:t>pertinents</a:t>
            </a:r>
            <a:endParaRPr lang="en-US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7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err="1" smtClean="0"/>
              <a:t>Méthodologie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303" y="1598382"/>
            <a:ext cx="5181394" cy="4293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36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 </a:t>
            </a:r>
            <a:r>
              <a:rPr lang="en-CA" dirty="0" err="1" smtClean="0"/>
              <a:t>essais</a:t>
            </a:r>
            <a:r>
              <a:rPr lang="en-CA" dirty="0" smtClean="0"/>
              <a:t> </a:t>
            </a:r>
            <a:r>
              <a:rPr lang="en-CA" dirty="0" err="1" smtClean="0"/>
              <a:t>cliniques</a:t>
            </a:r>
            <a:r>
              <a:rPr lang="en-CA" dirty="0" smtClean="0"/>
              <a:t> </a:t>
            </a:r>
            <a:r>
              <a:rPr lang="en-CA" dirty="0" err="1" smtClean="0"/>
              <a:t>randomisés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76728"/>
              </p:ext>
            </p:extLst>
          </p:nvPr>
        </p:nvGraphicFramePr>
        <p:xfrm>
          <a:off x="533400" y="2286000"/>
          <a:ext cx="7924800" cy="4389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38200"/>
                <a:gridCol w="7086600"/>
              </a:tblGrid>
              <a:tr h="457200">
                <a:tc>
                  <a:txBody>
                    <a:bodyPr/>
                    <a:lstStyle/>
                    <a:p>
                      <a:r>
                        <a:rPr lang="en-CA" sz="1700" b="1" dirty="0" smtClean="0"/>
                        <a:t>#1 - 2014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 smtClean="0"/>
                        <a:t>Short-term combined treatment with </a:t>
                      </a:r>
                      <a:r>
                        <a:rPr lang="en-US" sz="1700" b="0" dirty="0" err="1" smtClean="0"/>
                        <a:t>liraglutide</a:t>
                      </a:r>
                      <a:r>
                        <a:rPr lang="en-US" sz="1700" b="0" dirty="0" smtClean="0"/>
                        <a:t> and metformin leads to significant weight loss in obese women with polycystic ovary syndrome and previous poor response to metformin.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CA" sz="1700" b="1" dirty="0" smtClean="0"/>
                        <a:t>#2 - 2015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 12-week treatment with the long-acting glucagon-like peptide 1 receptor agonist </a:t>
                      </a:r>
                      <a:r>
                        <a:rPr lang="en-US" sz="1700" dirty="0" err="1" smtClean="0"/>
                        <a:t>liraglutide</a:t>
                      </a:r>
                      <a:r>
                        <a:rPr lang="en-US" sz="1700" dirty="0" smtClean="0"/>
                        <a:t> leads to significant weight loss in a subset of obese women with newly diagnosed polycystic ovary syndrome.</a:t>
                      </a:r>
                      <a:endParaRPr lang="en-US" sz="17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CA" sz="1700" b="1" dirty="0" smtClean="0"/>
                        <a:t>#3 - 2015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700" dirty="0" smtClean="0"/>
                        <a:t>Short term </a:t>
                      </a:r>
                      <a:r>
                        <a:rPr lang="en-CA" sz="1700" dirty="0" err="1" smtClean="0"/>
                        <a:t>monotherapy</a:t>
                      </a:r>
                      <a:r>
                        <a:rPr lang="en-CA" sz="1700" dirty="0" smtClean="0"/>
                        <a:t> with GLP-1 receptor agonist </a:t>
                      </a:r>
                      <a:r>
                        <a:rPr lang="en-CA" sz="1700" dirty="0" err="1" smtClean="0"/>
                        <a:t>liraglutide</a:t>
                      </a:r>
                      <a:r>
                        <a:rPr lang="en-CA" sz="1700" dirty="0" smtClean="0"/>
                        <a:t> or PDE 4 inhibitor </a:t>
                      </a:r>
                      <a:r>
                        <a:rPr lang="en-CA" sz="1700" dirty="0" err="1" smtClean="0"/>
                        <a:t>roflumilast</a:t>
                      </a:r>
                      <a:r>
                        <a:rPr lang="en-CA" sz="1700" dirty="0" smtClean="0"/>
                        <a:t> is superior to metformin in weight loss in obese PCOS women: a pilot randomized study</a:t>
                      </a: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CA" sz="1700" b="1" dirty="0" smtClean="0"/>
                        <a:t>#4 - 2016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Metformin as an initial adjunct to low-dose </a:t>
                      </a:r>
                      <a:r>
                        <a:rPr lang="en-US" sz="1700" dirty="0" err="1" smtClean="0"/>
                        <a:t>liraglutide</a:t>
                      </a:r>
                      <a:r>
                        <a:rPr lang="en-US" sz="1700" dirty="0" smtClean="0"/>
                        <a:t> enhances the weight-decreasing potential of </a:t>
                      </a:r>
                      <a:r>
                        <a:rPr lang="en-US" sz="1700" dirty="0" err="1" smtClean="0"/>
                        <a:t>liraglutide</a:t>
                      </a:r>
                      <a:r>
                        <a:rPr lang="en-US" sz="1700" dirty="0" smtClean="0"/>
                        <a:t> in obese polycystic ovary syndrome: Randomized control study.</a:t>
                      </a:r>
                      <a:endParaRPr lang="en-CA" sz="1700" dirty="0" smtClean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CA" sz="1700" b="1" dirty="0" smtClean="0"/>
                        <a:t>#5 –2017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Short-term effectiveness of low dose </a:t>
                      </a:r>
                      <a:r>
                        <a:rPr lang="en-US" sz="1700" dirty="0" err="1" smtClean="0"/>
                        <a:t>liraglutide</a:t>
                      </a:r>
                      <a:r>
                        <a:rPr lang="en-US" sz="1700" dirty="0" smtClean="0"/>
                        <a:t> in combination with metformin versus high dose </a:t>
                      </a:r>
                      <a:r>
                        <a:rPr lang="en-US" sz="1700" dirty="0" err="1" smtClean="0"/>
                        <a:t>liraglutide</a:t>
                      </a:r>
                      <a:r>
                        <a:rPr lang="en-US" sz="1700" dirty="0" smtClean="0"/>
                        <a:t> alone in treatment of obese PCOS: randomized trial</a:t>
                      </a:r>
                      <a:r>
                        <a:rPr lang="en-CA" sz="1700" dirty="0" smtClean="0"/>
                        <a:t> 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4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68203</TotalTime>
  <Words>2320</Words>
  <Application>Microsoft Office PowerPoint</Application>
  <PresentationFormat>Affichage à l'écran (4:3)</PresentationFormat>
  <Paragraphs>398</Paragraphs>
  <Slides>26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Calibri</vt:lpstr>
      <vt:lpstr>Century Gothic</vt:lpstr>
      <vt:lpstr>Georgia</vt:lpstr>
      <vt:lpstr>Trebuchet MS</vt:lpstr>
      <vt:lpstr>Wingdings 2</vt:lpstr>
      <vt:lpstr>Urban</vt:lpstr>
      <vt:lpstr>Le liraglutide et/ou le metformin pour traiter l’obésité chez les patientes atteintes du SOPK?</vt:lpstr>
      <vt:lpstr>Aucun conflit d’intérêt</vt:lpstr>
      <vt:lpstr>Situation clinique</vt:lpstr>
      <vt:lpstr>Syndrome des ovaires polykystiques</vt:lpstr>
      <vt:lpstr>Metformin</vt:lpstr>
      <vt:lpstr>Liraglutide</vt:lpstr>
      <vt:lpstr>Question clinique</vt:lpstr>
      <vt:lpstr>Présentation PowerPoint</vt:lpstr>
      <vt:lpstr>5 essais cliniques randomisés</vt:lpstr>
      <vt:lpstr>Comparaison des ECR</vt:lpstr>
      <vt:lpstr>Ce qu’ont en commun toutes ces études</vt:lpstr>
      <vt:lpstr>Posologie</vt:lpstr>
      <vt:lpstr>Effets secondaires</vt:lpstr>
      <vt:lpstr>Article 1: Jensterle (2014)</vt:lpstr>
      <vt:lpstr>Article 2: Jensterle (2015)</vt:lpstr>
      <vt:lpstr>Article 3: Jensterle (2015)</vt:lpstr>
      <vt:lpstr>Article 4: Jensterle (2016)</vt:lpstr>
      <vt:lpstr>Article 5: Jensterle (2017)</vt:lpstr>
      <vt:lpstr>Comparaison des ECR</vt:lpstr>
      <vt:lpstr>Analyse du projet</vt:lpstr>
      <vt:lpstr>Comparaison des ECR</vt:lpstr>
      <vt:lpstr>À la lumière des résultats</vt:lpstr>
      <vt:lpstr>Conclusion</vt:lpstr>
      <vt:lpstr>Références</vt:lpstr>
      <vt:lpstr>Remerciements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Bouchard Catherine</cp:lastModifiedBy>
  <cp:revision>701</cp:revision>
  <dcterms:created xsi:type="dcterms:W3CDTF">2018-02-07T14:56:21Z</dcterms:created>
  <dcterms:modified xsi:type="dcterms:W3CDTF">2018-05-28T13:31:33Z</dcterms:modified>
</cp:coreProperties>
</file>