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82" r:id="rId19"/>
    <p:sldId id="28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536"/>
  </p:normalViewPr>
  <p:slideViewPr>
    <p:cSldViewPr snapToGrid="0" snapToObjects="1">
      <p:cViewPr varScale="1">
        <p:scale>
          <a:sx n="88" d="100"/>
          <a:sy n="88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A4EF6-2EF3-CD4C-9092-1257028031AF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A0C6B-3D8A-5042-BD54-ACFAB92FD2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144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Solution</a:t>
            </a:r>
            <a:r>
              <a:rPr lang="fr-CA" baseline="0" dirty="0" smtClean="0"/>
              <a:t> topique acide salicylique en vente libre: </a:t>
            </a:r>
            <a:r>
              <a:rPr lang="fr-CA" baseline="0" dirty="0" err="1" smtClean="0"/>
              <a:t>soluver</a:t>
            </a:r>
            <a:r>
              <a:rPr lang="fr-CA" baseline="0" dirty="0" smtClean="0"/>
              <a:t> 27% AS (23$)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728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AAFP: American </a:t>
            </a:r>
            <a:r>
              <a:rPr lang="fr-CA" dirty="0" err="1" smtClean="0"/>
              <a:t>academy</a:t>
            </a:r>
            <a:r>
              <a:rPr lang="fr-CA" dirty="0" smtClean="0"/>
              <a:t> of </a:t>
            </a:r>
            <a:r>
              <a:rPr lang="fr-CA" dirty="0" err="1" smtClean="0"/>
              <a:t>family</a:t>
            </a:r>
            <a:r>
              <a:rPr lang="fr-CA" dirty="0" smtClean="0"/>
              <a:t> </a:t>
            </a:r>
            <a:r>
              <a:rPr lang="fr-CA" dirty="0" err="1" smtClean="0"/>
              <a:t>physicians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47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*Acide salicylique 40% die ad résolution max 13 semaines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83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567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Répartition</a:t>
            </a:r>
            <a:r>
              <a:rPr lang="fr-CA" baseline="0" dirty="0" smtClean="0"/>
              <a:t> 2 groupes: </a:t>
            </a:r>
            <a:r>
              <a:rPr lang="fr-CA" baseline="0" dirty="0" err="1" smtClean="0"/>
              <a:t>cryo</a:t>
            </a:r>
            <a:r>
              <a:rPr lang="fr-CA" baseline="0" dirty="0" smtClean="0"/>
              <a:t> 12 patients 59 verrues, CPS 14 patients 75 verrues</a:t>
            </a:r>
          </a:p>
          <a:p>
            <a:r>
              <a:rPr lang="fr-CA" baseline="0" dirty="0" smtClean="0"/>
              <a:t>Acide salicylique 30%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952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Clinique dermato: dans chaque groupe 3 patients avec</a:t>
            </a:r>
            <a:r>
              <a:rPr lang="fr-CA" baseline="0" dirty="0" smtClean="0"/>
              <a:t> verrue réfractaire = </a:t>
            </a:r>
            <a:r>
              <a:rPr lang="fr-CA" baseline="0" dirty="0" err="1" smtClean="0"/>
              <a:t>tx</a:t>
            </a:r>
            <a:r>
              <a:rPr lang="fr-CA" baseline="0" dirty="0" smtClean="0"/>
              <a:t> 5 x ou pendant 6 mois</a:t>
            </a:r>
          </a:p>
          <a:p>
            <a:r>
              <a:rPr lang="fr-CA" baseline="0" dirty="0" smtClean="0"/>
              <a:t>Dans littérature taux de guérison environ 70% 2 techniques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41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* Plusieurs</a:t>
            </a:r>
            <a:r>
              <a:rPr lang="fr-CA" baseline="0" dirty="0" smtClean="0"/>
              <a:t> autres résultats dans cette étude. Données plus fortes en faveur de l’acide salicylique contre placebo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0C6B-3D8A-5042-BD54-ACFAB92FD2B3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216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07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440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29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43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95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551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637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109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7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805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56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D8D203-EBFB-C541-B653-D88277491608}" type="datetimeFigureOut">
              <a:rPr lang="fr-CA" smtClean="0"/>
              <a:t>2018-05-28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F4DFC0-50C1-4D40-B599-65DC7BDE3E2B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67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verrue cutanée en première ligne, </a:t>
            </a:r>
            <a:br>
              <a:rPr lang="fr-CA" dirty="0" smtClean="0"/>
            </a:br>
            <a:r>
              <a:rPr lang="fr-CA" dirty="0" smtClean="0"/>
              <a:t>acide salicylique ou cryothérapie?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Par Pierre-Alexandre Tremblay</a:t>
            </a:r>
          </a:p>
          <a:p>
            <a:r>
              <a:rPr lang="fr-CA" dirty="0" smtClean="0"/>
              <a:t>Résident UMF Notre-Dame</a:t>
            </a:r>
          </a:p>
          <a:p>
            <a:r>
              <a:rPr lang="fr-CA" dirty="0" smtClean="0"/>
              <a:t>Université de Montréal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73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20" y="1970248"/>
            <a:ext cx="5357496" cy="4022725"/>
          </a:xfrm>
        </p:spPr>
      </p:pic>
      <p:sp>
        <p:nvSpPr>
          <p:cNvPr id="5" name="Frame 4"/>
          <p:cNvSpPr/>
          <p:nvPr/>
        </p:nvSpPr>
        <p:spPr>
          <a:xfrm>
            <a:off x="7392692" y="5184901"/>
            <a:ext cx="449450" cy="21697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7392692" y="3766088"/>
            <a:ext cx="449450" cy="21552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263" y="2070974"/>
            <a:ext cx="4743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Cryothérapie 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vs acide salicylique</a:t>
            </a:r>
          </a:p>
          <a:p>
            <a:pPr marL="285750" indent="-28575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 de cotes: 1,04 (0,63-1,71)</a:t>
            </a:r>
          </a:p>
          <a:p>
            <a:pPr marL="742950" lvl="1" indent="-28575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 = 0,89</a:t>
            </a:r>
          </a:p>
          <a:p>
            <a:pPr marL="742950" lvl="1" indent="-285750">
              <a:lnSpc>
                <a:spcPct val="90000"/>
              </a:lnSpc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fr-C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Cryothérapie vs placebo</a:t>
            </a:r>
          </a:p>
          <a:p>
            <a:pPr marL="342900" indent="-342900">
              <a:lnSpc>
                <a:spcPct val="9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 de cotes: 0,82 (0,16-4,24)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 = 0,81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charset="0"/>
              <a:buChar char="•"/>
            </a:pPr>
            <a:endParaRPr lang="fr-C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Acide salicylique vs placebo</a:t>
            </a:r>
          </a:p>
          <a:p>
            <a:pPr marL="342900" indent="-342900">
              <a:lnSpc>
                <a:spcPct val="9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 de cotes: 3,91 (2,40-6,36)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fr-C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 &lt; 0,0001</a:t>
            </a:r>
          </a:p>
        </p:txBody>
      </p:sp>
    </p:spTree>
    <p:extLst>
      <p:ext uri="{BB962C8B-B14F-4D97-AF65-F5344CB8AC3E}">
        <p14:creationId xmlns:p14="http://schemas.microsoft.com/office/powerpoint/2010/main" val="8237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Points forts:</a:t>
            </a:r>
          </a:p>
          <a:p>
            <a:pPr lvl="1"/>
            <a:r>
              <a:rPr lang="fr-CA" dirty="0" smtClean="0"/>
              <a:t>Revue extensive</a:t>
            </a:r>
          </a:p>
          <a:p>
            <a:pPr lvl="1"/>
            <a:r>
              <a:rPr lang="fr-CA" dirty="0" smtClean="0"/>
              <a:t>Plusieurs études</a:t>
            </a:r>
          </a:p>
          <a:p>
            <a:pPr lvl="1"/>
            <a:r>
              <a:rPr lang="fr-CA" dirty="0" smtClean="0"/>
              <a:t>Systématique</a:t>
            </a:r>
          </a:p>
          <a:p>
            <a:pPr lvl="1"/>
            <a:endParaRPr lang="fr-CA" dirty="0"/>
          </a:p>
          <a:p>
            <a:r>
              <a:rPr lang="fr-CA" dirty="0" smtClean="0"/>
              <a:t>Points faibles:</a:t>
            </a:r>
          </a:p>
          <a:p>
            <a:pPr lvl="1"/>
            <a:r>
              <a:rPr lang="fr-CA" dirty="0" smtClean="0"/>
              <a:t>Grande hétérogénéité </a:t>
            </a:r>
          </a:p>
          <a:p>
            <a:pPr lvl="1"/>
            <a:r>
              <a:rPr lang="fr-CA" dirty="0" smtClean="0"/>
              <a:t>Majorité des études faible qualité (41/50)</a:t>
            </a:r>
          </a:p>
          <a:p>
            <a:pPr lvl="1"/>
            <a:r>
              <a:rPr lang="fr-CA" dirty="0" smtClean="0"/>
              <a:t>Seulement 2 études de haute qualité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25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03292"/>
            <a:ext cx="10058400" cy="1450757"/>
          </a:xfrm>
        </p:spPr>
        <p:txBody>
          <a:bodyPr>
            <a:noAutofit/>
          </a:bodyPr>
          <a:lstStyle/>
          <a:p>
            <a:r>
              <a:rPr lang="fr-CA" sz="3600" dirty="0" err="1" smtClean="0"/>
              <a:t>Cryotherapy</a:t>
            </a:r>
            <a:r>
              <a:rPr lang="fr-CA" sz="3600" dirty="0" smtClean="0"/>
              <a:t> versus </a:t>
            </a:r>
            <a:r>
              <a:rPr lang="fr-CA" sz="3600" dirty="0" err="1" smtClean="0"/>
              <a:t>salicylic</a:t>
            </a:r>
            <a:r>
              <a:rPr lang="fr-CA" sz="3600" dirty="0" smtClean="0"/>
              <a:t> </a:t>
            </a:r>
            <a:r>
              <a:rPr lang="fr-CA" sz="3600" dirty="0" err="1" smtClean="0"/>
              <a:t>acid</a:t>
            </a:r>
            <a:r>
              <a:rPr lang="fr-CA" sz="3600" dirty="0" smtClean="0"/>
              <a:t> for the </a:t>
            </a:r>
            <a:r>
              <a:rPr lang="fr-CA" sz="3600" dirty="0" err="1" smtClean="0"/>
              <a:t>treatment</a:t>
            </a:r>
            <a:r>
              <a:rPr lang="fr-CA" sz="3600" dirty="0" smtClean="0"/>
              <a:t> of </a:t>
            </a:r>
            <a:r>
              <a:rPr lang="fr-CA" sz="3600" dirty="0" err="1" smtClean="0"/>
              <a:t>plantar</a:t>
            </a:r>
            <a:r>
              <a:rPr lang="fr-CA" sz="3600" dirty="0" smtClean="0"/>
              <a:t> </a:t>
            </a:r>
            <a:r>
              <a:rPr lang="fr-CA" sz="3600" dirty="0" err="1" smtClean="0"/>
              <a:t>warts</a:t>
            </a:r>
            <a:r>
              <a:rPr lang="fr-CA" sz="3600" dirty="0" smtClean="0"/>
              <a:t> (</a:t>
            </a:r>
            <a:r>
              <a:rPr lang="fr-CA" sz="3600" dirty="0" err="1" smtClean="0"/>
              <a:t>verrucae</a:t>
            </a:r>
            <a:r>
              <a:rPr lang="fr-CA" sz="3600" dirty="0" smtClean="0"/>
              <a:t>): a </a:t>
            </a:r>
            <a:r>
              <a:rPr lang="fr-CA" sz="3600" dirty="0" err="1" smtClean="0"/>
              <a:t>randomised</a:t>
            </a:r>
            <a:r>
              <a:rPr lang="fr-CA" sz="3600" dirty="0" smtClean="0"/>
              <a:t> </a:t>
            </a:r>
            <a:r>
              <a:rPr lang="fr-CA" sz="3600" dirty="0" err="1" smtClean="0"/>
              <a:t>controlled</a:t>
            </a:r>
            <a:r>
              <a:rPr lang="fr-CA" sz="3600" dirty="0" smtClean="0"/>
              <a:t> trial</a:t>
            </a:r>
            <a:r>
              <a:rPr lang="fr-CA" sz="3600" dirty="0"/>
              <a:t/>
            </a:r>
            <a:br>
              <a:rPr lang="fr-CA" sz="3600" dirty="0"/>
            </a:br>
            <a:r>
              <a:rPr lang="fr-CA" sz="1400" dirty="0" err="1"/>
              <a:t>Cockayne</a:t>
            </a:r>
            <a:r>
              <a:rPr lang="fr-CA" sz="1400" dirty="0"/>
              <a:t>, S., et al. (2011). "</a:t>
            </a:r>
            <a:r>
              <a:rPr lang="fr-CA" sz="1400" dirty="0" err="1"/>
              <a:t>Cryotherapy</a:t>
            </a:r>
            <a:r>
              <a:rPr lang="fr-CA" sz="1400" dirty="0"/>
              <a:t> versus </a:t>
            </a:r>
            <a:r>
              <a:rPr lang="fr-CA" sz="1400" dirty="0" err="1"/>
              <a:t>salicylic</a:t>
            </a:r>
            <a:r>
              <a:rPr lang="fr-CA" sz="1400" dirty="0"/>
              <a:t> </a:t>
            </a:r>
            <a:r>
              <a:rPr lang="fr-CA" sz="1400" dirty="0" err="1"/>
              <a:t>acid</a:t>
            </a:r>
            <a:r>
              <a:rPr lang="fr-CA" sz="1400" dirty="0"/>
              <a:t> for the </a:t>
            </a:r>
            <a:r>
              <a:rPr lang="fr-CA" sz="1400" dirty="0" err="1"/>
              <a:t>treatment</a:t>
            </a:r>
            <a:r>
              <a:rPr lang="fr-CA" sz="1400" dirty="0"/>
              <a:t> of </a:t>
            </a:r>
            <a:r>
              <a:rPr lang="fr-CA" sz="1400" dirty="0" err="1"/>
              <a:t>plantar</a:t>
            </a:r>
            <a:r>
              <a:rPr lang="fr-CA" sz="1400" dirty="0"/>
              <a:t> </a:t>
            </a:r>
            <a:r>
              <a:rPr lang="fr-CA" sz="1400" dirty="0" err="1"/>
              <a:t>warts</a:t>
            </a:r>
            <a:r>
              <a:rPr lang="fr-CA" sz="1400" dirty="0"/>
              <a:t> (</a:t>
            </a:r>
            <a:r>
              <a:rPr lang="fr-CA" sz="1400" dirty="0" err="1"/>
              <a:t>verrucae</a:t>
            </a:r>
            <a:r>
              <a:rPr lang="fr-CA" sz="1400" dirty="0"/>
              <a:t>): a </a:t>
            </a:r>
            <a:r>
              <a:rPr lang="fr-CA" sz="1400" dirty="0" err="1"/>
              <a:t>randomised</a:t>
            </a:r>
            <a:r>
              <a:rPr lang="fr-CA" sz="1400" dirty="0"/>
              <a:t> </a:t>
            </a:r>
            <a:r>
              <a:rPr lang="fr-CA" sz="1400" dirty="0" err="1"/>
              <a:t>controlled</a:t>
            </a:r>
            <a:r>
              <a:rPr lang="fr-CA" sz="1400" dirty="0"/>
              <a:t> trial." </a:t>
            </a:r>
            <a:r>
              <a:rPr lang="fr-CA" sz="1400" u="sng" dirty="0" err="1"/>
              <a:t>Bmj</a:t>
            </a:r>
            <a:r>
              <a:rPr lang="fr-CA" sz="1400" u="sng" dirty="0"/>
              <a:t> </a:t>
            </a:r>
            <a:r>
              <a:rPr lang="fr-CA" sz="1400" b="1" u="sng" dirty="0"/>
              <a:t>342</a:t>
            </a:r>
            <a:r>
              <a:rPr lang="fr-CA" sz="1400" u="sng" dirty="0"/>
              <a:t>: d3271.</a:t>
            </a:r>
            <a:r>
              <a:rPr lang="fr-CA" sz="3200" u="sng" dirty="0"/>
              <a:t/>
            </a:r>
            <a:br>
              <a:rPr lang="fr-CA" sz="3200" u="sng" dirty="0"/>
            </a:b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ECR multicentriques</a:t>
            </a:r>
          </a:p>
          <a:p>
            <a:r>
              <a:rPr lang="fr-CA" dirty="0" smtClean="0"/>
              <a:t>284 patients 2006-2010</a:t>
            </a:r>
          </a:p>
          <a:p>
            <a:pPr lvl="1"/>
            <a:r>
              <a:rPr lang="fr-CA" dirty="0" smtClean="0"/>
              <a:t>Inclus: ≥ 12 ans, verrue plantaire traitable selon md</a:t>
            </a:r>
          </a:p>
          <a:p>
            <a:pPr lvl="1"/>
            <a:r>
              <a:rPr lang="fr-CA" dirty="0" smtClean="0"/>
              <a:t>Exclus: obstacles à la guérison</a:t>
            </a:r>
          </a:p>
          <a:p>
            <a:r>
              <a:rPr lang="fr-CA" dirty="0" smtClean="0"/>
              <a:t>Randomisation</a:t>
            </a:r>
          </a:p>
          <a:p>
            <a:pPr lvl="1"/>
            <a:r>
              <a:rPr lang="fr-CA" dirty="0" smtClean="0"/>
              <a:t>Cryothérapie max 4 </a:t>
            </a:r>
            <a:r>
              <a:rPr lang="fr-CA" dirty="0" err="1" smtClean="0"/>
              <a:t>tx</a:t>
            </a:r>
            <a:r>
              <a:rPr lang="fr-CA" dirty="0" smtClean="0"/>
              <a:t> q 2-3 semaines</a:t>
            </a:r>
          </a:p>
          <a:p>
            <a:pPr lvl="2"/>
            <a:r>
              <a:rPr lang="fr-CA" dirty="0" smtClean="0"/>
              <a:t>1</a:t>
            </a:r>
            <a:r>
              <a:rPr lang="fr-CA" baseline="30000" dirty="0" smtClean="0"/>
              <a:t>er</a:t>
            </a:r>
            <a:r>
              <a:rPr lang="fr-CA" dirty="0" smtClean="0"/>
              <a:t> </a:t>
            </a:r>
            <a:r>
              <a:rPr lang="fr-CA" dirty="0" err="1" smtClean="0"/>
              <a:t>tx</a:t>
            </a:r>
            <a:r>
              <a:rPr lang="fr-CA" dirty="0" smtClean="0"/>
              <a:t> «</a:t>
            </a:r>
            <a:r>
              <a:rPr lang="fr-CA" dirty="0" err="1" smtClean="0"/>
              <a:t>gentle</a:t>
            </a:r>
            <a:r>
              <a:rPr lang="fr-CA" dirty="0" smtClean="0"/>
              <a:t> </a:t>
            </a:r>
            <a:r>
              <a:rPr lang="fr-CA" dirty="0" err="1" smtClean="0"/>
              <a:t>freeze</a:t>
            </a:r>
            <a:r>
              <a:rPr lang="fr-CA" dirty="0" smtClean="0"/>
              <a:t> »</a:t>
            </a:r>
          </a:p>
          <a:p>
            <a:pPr lvl="1"/>
            <a:r>
              <a:rPr lang="fr-CA" dirty="0" smtClean="0"/>
              <a:t>Acide salicylique 50% die ad 8 semaines</a:t>
            </a:r>
          </a:p>
          <a:p>
            <a:r>
              <a:rPr lang="fr-CA" dirty="0" smtClean="0"/>
              <a:t>Issue primaire: Disparition de toute verrue plantaire à 12 semaines</a:t>
            </a:r>
          </a:p>
          <a:p>
            <a:r>
              <a:rPr lang="fr-CA" dirty="0" smtClean="0"/>
              <a:t>Multiples issues secondaires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24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Résultats/Discussion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Issue primaire:</a:t>
            </a:r>
          </a:p>
          <a:p>
            <a:pPr lvl="1"/>
            <a:r>
              <a:rPr lang="fr-CA" dirty="0" smtClean="0"/>
              <a:t>Taux de Guérison à 12 semaines</a:t>
            </a:r>
          </a:p>
          <a:p>
            <a:pPr lvl="1"/>
            <a:r>
              <a:rPr lang="fr-CA" dirty="0" smtClean="0"/>
              <a:t>Acide salicylique 14% (17/119)</a:t>
            </a:r>
          </a:p>
          <a:p>
            <a:pPr lvl="1"/>
            <a:r>
              <a:rPr lang="fr-CA" dirty="0" smtClean="0"/>
              <a:t>Cryothérapie 14% (15/110)</a:t>
            </a:r>
          </a:p>
          <a:p>
            <a:pPr lvl="1"/>
            <a:r>
              <a:rPr lang="fr-CA" dirty="0" smtClean="0"/>
              <a:t>Différence 0,65% (-8,33 à 9,63 P=0,89)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Bonne Randomisation</a:t>
            </a:r>
            <a:endParaRPr lang="fr-CA" dirty="0"/>
          </a:p>
          <a:p>
            <a:pPr lvl="1"/>
            <a:r>
              <a:rPr lang="fr-CA" dirty="0" smtClean="0"/>
              <a:t>Plusieurs Tableaux, aucun pour les résultats</a:t>
            </a:r>
          </a:p>
          <a:p>
            <a:pPr lvl="1"/>
            <a:r>
              <a:rPr lang="fr-CA" dirty="0" smtClean="0"/>
              <a:t>Peu comparable à littérature</a:t>
            </a:r>
          </a:p>
          <a:p>
            <a:pPr lvl="1"/>
            <a:r>
              <a:rPr lang="fr-CA" dirty="0" smtClean="0"/>
              <a:t>Désaccord entre évaluateurs (51 cas)</a:t>
            </a:r>
          </a:p>
          <a:p>
            <a:pPr lvl="1"/>
            <a:r>
              <a:rPr lang="fr-CA" dirty="0" smtClean="0"/>
              <a:t>Faible puissance: objectif 70% AS vs 85% </a:t>
            </a:r>
            <a:r>
              <a:rPr lang="fr-CA" dirty="0" err="1" smtClean="0"/>
              <a:t>cryo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264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dirty="0" err="1" smtClean="0"/>
              <a:t>Cantharidin-podophylotoxin-salicylic</a:t>
            </a:r>
            <a:r>
              <a:rPr lang="fr-CA" sz="3200" dirty="0" smtClean="0"/>
              <a:t> </a:t>
            </a:r>
            <a:r>
              <a:rPr lang="fr-CA" sz="3200" dirty="0" err="1" smtClean="0"/>
              <a:t>acid</a:t>
            </a:r>
            <a:r>
              <a:rPr lang="fr-CA" sz="3200" dirty="0" smtClean="0"/>
              <a:t> versus </a:t>
            </a:r>
            <a:r>
              <a:rPr lang="fr-CA" sz="3200" dirty="0" err="1" smtClean="0"/>
              <a:t>cryotherapy</a:t>
            </a:r>
            <a:r>
              <a:rPr lang="fr-CA" sz="3200" dirty="0" smtClean="0"/>
              <a:t> in the </a:t>
            </a:r>
            <a:r>
              <a:rPr lang="fr-CA" sz="3200" dirty="0" err="1" smtClean="0"/>
              <a:t>treatment</a:t>
            </a:r>
            <a:r>
              <a:rPr lang="fr-CA" sz="3200" dirty="0" smtClean="0"/>
              <a:t> of </a:t>
            </a:r>
            <a:r>
              <a:rPr lang="fr-CA" sz="3200" dirty="0" err="1" smtClean="0"/>
              <a:t>plantar</a:t>
            </a:r>
            <a:r>
              <a:rPr lang="fr-CA" sz="3200" dirty="0" smtClean="0"/>
              <a:t> </a:t>
            </a:r>
            <a:r>
              <a:rPr lang="fr-CA" sz="3200" dirty="0" err="1" smtClean="0"/>
              <a:t>warts</a:t>
            </a:r>
            <a:r>
              <a:rPr lang="fr-CA" sz="3200" dirty="0" smtClean="0"/>
              <a:t>: a </a:t>
            </a:r>
            <a:r>
              <a:rPr lang="fr-CA" sz="3200" dirty="0" err="1" smtClean="0"/>
              <a:t>randomized</a:t>
            </a:r>
            <a:r>
              <a:rPr lang="fr-CA" sz="3200" dirty="0" smtClean="0"/>
              <a:t> prospective </a:t>
            </a:r>
            <a:r>
              <a:rPr lang="fr-CA" sz="3200" dirty="0" err="1" smtClean="0"/>
              <a:t>study</a:t>
            </a: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r>
              <a:rPr lang="fr-CA" sz="1600" dirty="0" err="1"/>
              <a:t>Kacar</a:t>
            </a:r>
            <a:r>
              <a:rPr lang="fr-CA" sz="1600" dirty="0"/>
              <a:t>, N., et al. (2012). "</a:t>
            </a:r>
            <a:r>
              <a:rPr lang="fr-CA" sz="1600" dirty="0" err="1"/>
              <a:t>Cantharidin-podophylotoxin-salicylic</a:t>
            </a:r>
            <a:r>
              <a:rPr lang="fr-CA" sz="1600" dirty="0"/>
              <a:t> </a:t>
            </a:r>
            <a:r>
              <a:rPr lang="fr-CA" sz="1600" dirty="0" err="1"/>
              <a:t>acid</a:t>
            </a:r>
            <a:r>
              <a:rPr lang="fr-CA" sz="1600" dirty="0"/>
              <a:t> versus </a:t>
            </a:r>
            <a:r>
              <a:rPr lang="fr-CA" sz="1600" dirty="0" err="1"/>
              <a:t>cryotherapy</a:t>
            </a:r>
            <a:r>
              <a:rPr lang="fr-CA" sz="1600" dirty="0"/>
              <a:t> in the </a:t>
            </a:r>
            <a:r>
              <a:rPr lang="fr-CA" sz="1600" dirty="0" err="1"/>
              <a:t>treatment</a:t>
            </a:r>
            <a:r>
              <a:rPr lang="fr-CA" sz="1600" dirty="0"/>
              <a:t> of </a:t>
            </a:r>
            <a:r>
              <a:rPr lang="fr-CA" sz="1600" dirty="0" err="1"/>
              <a:t>plantar</a:t>
            </a:r>
            <a:r>
              <a:rPr lang="fr-CA" sz="1600" dirty="0"/>
              <a:t> </a:t>
            </a:r>
            <a:r>
              <a:rPr lang="fr-CA" sz="1600" dirty="0" err="1"/>
              <a:t>warts</a:t>
            </a:r>
            <a:r>
              <a:rPr lang="fr-CA" sz="1600" dirty="0"/>
              <a:t>: a </a:t>
            </a:r>
            <a:r>
              <a:rPr lang="fr-CA" sz="1600" dirty="0" err="1"/>
              <a:t>randomized</a:t>
            </a:r>
            <a:r>
              <a:rPr lang="fr-CA" sz="1600" dirty="0"/>
              <a:t> prospective </a:t>
            </a:r>
            <a:r>
              <a:rPr lang="fr-CA" sz="1600" dirty="0" err="1"/>
              <a:t>study</a:t>
            </a:r>
            <a:r>
              <a:rPr lang="fr-CA" sz="1600" dirty="0"/>
              <a:t>." </a:t>
            </a:r>
            <a:r>
              <a:rPr lang="fr-CA" sz="1600" u="sng" dirty="0"/>
              <a:t>J </a:t>
            </a:r>
            <a:r>
              <a:rPr lang="fr-CA" sz="1600" u="sng" dirty="0" err="1"/>
              <a:t>Eur</a:t>
            </a:r>
            <a:r>
              <a:rPr lang="fr-CA" sz="1600" u="sng" dirty="0"/>
              <a:t> </a:t>
            </a:r>
            <a:r>
              <a:rPr lang="fr-CA" sz="1600" u="sng" dirty="0" err="1"/>
              <a:t>Acad</a:t>
            </a:r>
            <a:r>
              <a:rPr lang="fr-CA" sz="1600" u="sng" dirty="0"/>
              <a:t> </a:t>
            </a:r>
            <a:r>
              <a:rPr lang="fr-CA" sz="1600" u="sng" dirty="0" err="1"/>
              <a:t>Dermatol</a:t>
            </a:r>
            <a:r>
              <a:rPr lang="fr-CA" sz="1600" u="sng" dirty="0"/>
              <a:t> </a:t>
            </a:r>
            <a:r>
              <a:rPr lang="fr-CA" sz="1600" u="sng" dirty="0" err="1"/>
              <a:t>Venereol</a:t>
            </a:r>
            <a:r>
              <a:rPr lang="fr-CA" sz="1600" u="sng" dirty="0"/>
              <a:t> </a:t>
            </a:r>
            <a:r>
              <a:rPr lang="fr-CA" sz="1600" b="1" u="sng" dirty="0"/>
              <a:t>26</a:t>
            </a:r>
            <a:r>
              <a:rPr lang="fr-CA" sz="1600" u="sng" dirty="0"/>
              <a:t>(7): 889-893.</a:t>
            </a:r>
          </a:p>
          <a:p>
            <a:endParaRPr lang="fr-CA" dirty="0" smtClean="0"/>
          </a:p>
          <a:p>
            <a:r>
              <a:rPr lang="fr-CA" dirty="0" smtClean="0"/>
              <a:t>Département de Dermatologie Université Pamukkale, Turquie</a:t>
            </a:r>
          </a:p>
          <a:p>
            <a:r>
              <a:rPr lang="fr-CA" dirty="0" smtClean="0"/>
              <a:t>26 patients avec 134 verrues 2009 à 2010</a:t>
            </a:r>
          </a:p>
          <a:p>
            <a:pPr lvl="1"/>
            <a:r>
              <a:rPr lang="fr-CA" dirty="0" smtClean="0"/>
              <a:t>Inclus: Patients avec une ou plusieurs verrue plantaire</a:t>
            </a:r>
          </a:p>
          <a:p>
            <a:pPr lvl="1"/>
            <a:r>
              <a:rPr lang="fr-CA" dirty="0" smtClean="0"/>
              <a:t>Exclus: Phénomène Raynaud, </a:t>
            </a:r>
            <a:r>
              <a:rPr lang="fr-CA" dirty="0" err="1" smtClean="0"/>
              <a:t>immunosupprimé</a:t>
            </a:r>
            <a:r>
              <a:rPr lang="fr-CA" dirty="0" smtClean="0"/>
              <a:t>, grossesse, allergie</a:t>
            </a:r>
          </a:p>
          <a:p>
            <a:pPr lvl="1"/>
            <a:endParaRPr lang="fr-CA" dirty="0" smtClean="0"/>
          </a:p>
          <a:p>
            <a:r>
              <a:rPr lang="fr-CA" dirty="0" smtClean="0"/>
              <a:t>Cryothérapie ou </a:t>
            </a:r>
            <a:r>
              <a:rPr lang="fr-CA" dirty="0" err="1" smtClean="0"/>
              <a:t>tx</a:t>
            </a:r>
            <a:r>
              <a:rPr lang="fr-CA" dirty="0" smtClean="0"/>
              <a:t> topique q2 </a:t>
            </a:r>
            <a:r>
              <a:rPr lang="fr-CA" dirty="0" err="1" smtClean="0"/>
              <a:t>sem</a:t>
            </a:r>
            <a:r>
              <a:rPr lang="fr-CA" dirty="0" smtClean="0"/>
              <a:t> max 5 </a:t>
            </a:r>
            <a:r>
              <a:rPr lang="fr-CA" dirty="0" err="1" smtClean="0"/>
              <a:t>tx</a:t>
            </a:r>
            <a:endParaRPr lang="fr-CA" dirty="0" smtClean="0"/>
          </a:p>
          <a:p>
            <a:r>
              <a:rPr lang="fr-CA" dirty="0" smtClean="0"/>
              <a:t>Issue primaire: Disparition complète des verrues</a:t>
            </a:r>
          </a:p>
          <a:p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723" y="2108002"/>
            <a:ext cx="3275684" cy="376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8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Résultats/Discussion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Issue primaire:</a:t>
            </a:r>
          </a:p>
          <a:p>
            <a:pPr lvl="1"/>
            <a:r>
              <a:rPr lang="fr-CA" dirty="0" smtClean="0"/>
              <a:t>Taux de guérison</a:t>
            </a:r>
          </a:p>
          <a:p>
            <a:pPr lvl="1"/>
            <a:r>
              <a:rPr lang="fr-CA" dirty="0" smtClean="0"/>
              <a:t>100% </a:t>
            </a:r>
            <a:r>
              <a:rPr lang="fr-CA" dirty="0" err="1" smtClean="0"/>
              <a:t>Tx</a:t>
            </a:r>
            <a:r>
              <a:rPr lang="fr-CA" dirty="0" smtClean="0"/>
              <a:t> topique</a:t>
            </a:r>
          </a:p>
          <a:p>
            <a:pPr lvl="1"/>
            <a:r>
              <a:rPr lang="fr-CA" dirty="0" smtClean="0"/>
              <a:t>41,7% cryothérapie </a:t>
            </a:r>
            <a:endParaRPr lang="fr-CA" dirty="0"/>
          </a:p>
          <a:p>
            <a:pPr lvl="1"/>
            <a:r>
              <a:rPr lang="fr-CA" dirty="0" smtClean="0"/>
              <a:t>p = 0.001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Résultats significatifs</a:t>
            </a:r>
            <a:endParaRPr lang="fr-CA" dirty="0"/>
          </a:p>
          <a:p>
            <a:pPr lvl="1"/>
            <a:r>
              <a:rPr lang="fr-CA" dirty="0" smtClean="0"/>
              <a:t>Faible niveau d’évidence, randomisation?</a:t>
            </a:r>
          </a:p>
          <a:p>
            <a:pPr lvl="1"/>
            <a:r>
              <a:rPr lang="fr-CA" dirty="0" smtClean="0"/>
              <a:t>Peu de patients, physiopathologie</a:t>
            </a:r>
            <a:r>
              <a:rPr lang="is-IS" dirty="0" smtClean="0"/>
              <a:t>…</a:t>
            </a:r>
            <a:endParaRPr lang="fr-CA" dirty="0" smtClean="0"/>
          </a:p>
          <a:p>
            <a:pPr lvl="1"/>
            <a:r>
              <a:rPr lang="fr-CA" dirty="0" smtClean="0"/>
              <a:t>Difficilement comparable à littérature</a:t>
            </a:r>
          </a:p>
          <a:p>
            <a:pPr lvl="1"/>
            <a:r>
              <a:rPr lang="fr-CA" dirty="0" smtClean="0"/>
              <a:t>Faible validité externe</a:t>
            </a:r>
            <a:endParaRPr lang="fr-CA" dirty="0"/>
          </a:p>
          <a:p>
            <a:pPr lvl="1"/>
            <a:endParaRPr lang="fr-CA" dirty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8173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379201"/>
            <a:ext cx="10058400" cy="407878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En résumé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404992"/>
              </p:ext>
            </p:extLst>
          </p:nvPr>
        </p:nvGraphicFramePr>
        <p:xfrm>
          <a:off x="1096963" y="787079"/>
          <a:ext cx="10058400" cy="53952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259106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Cryotherapy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with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liquid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nitrogen</a:t>
                      </a:r>
                      <a:r>
                        <a:rPr lang="fr-CA" sz="1600" dirty="0" smtClean="0"/>
                        <a:t> versus </a:t>
                      </a:r>
                      <a:r>
                        <a:rPr lang="fr-CA" sz="1600" dirty="0" err="1" smtClean="0"/>
                        <a:t>topical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salicylic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acid</a:t>
                      </a:r>
                      <a:r>
                        <a:rPr lang="fr-CA" sz="1600" dirty="0" smtClean="0"/>
                        <a:t> application </a:t>
                      </a:r>
                      <a:r>
                        <a:rPr lang="fr-CA" sz="1600" dirty="0" err="1" smtClean="0"/>
                        <a:t>forcutaneous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warts</a:t>
                      </a:r>
                      <a:r>
                        <a:rPr lang="fr-CA" sz="1600" dirty="0" smtClean="0"/>
                        <a:t> in </a:t>
                      </a:r>
                      <a:r>
                        <a:rPr lang="fr-CA" sz="1600" dirty="0" err="1" smtClean="0"/>
                        <a:t>primary</a:t>
                      </a:r>
                      <a:r>
                        <a:rPr lang="fr-CA" sz="1600" dirty="0" smtClean="0"/>
                        <a:t> care: </a:t>
                      </a:r>
                      <a:r>
                        <a:rPr lang="fr-CA" sz="1600" dirty="0" err="1" smtClean="0"/>
                        <a:t>randomized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controlled</a:t>
                      </a:r>
                      <a:r>
                        <a:rPr lang="fr-CA" sz="1600" dirty="0" smtClean="0"/>
                        <a:t> trial</a:t>
                      </a:r>
                    </a:p>
                    <a:p>
                      <a:r>
                        <a:rPr lang="fr-CA" sz="1600" dirty="0" smtClean="0"/>
                        <a:t>(2010)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Local </a:t>
                      </a:r>
                      <a:r>
                        <a:rPr lang="fr-CA" sz="1600" dirty="0" err="1" smtClean="0"/>
                        <a:t>treatment</a:t>
                      </a:r>
                      <a:r>
                        <a:rPr lang="fr-CA" sz="1600" dirty="0" smtClean="0"/>
                        <a:t> for </a:t>
                      </a:r>
                      <a:r>
                        <a:rPr lang="fr-CA" sz="1600" dirty="0" err="1" smtClean="0"/>
                        <a:t>cutaneous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warts</a:t>
                      </a:r>
                      <a:r>
                        <a:rPr lang="fr-CA" sz="1600" dirty="0" smtClean="0"/>
                        <a:t>: </a:t>
                      </a:r>
                      <a:r>
                        <a:rPr lang="fr-CA" sz="1600" dirty="0" err="1" smtClean="0"/>
                        <a:t>systematic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review</a:t>
                      </a:r>
                      <a:endParaRPr lang="fr-CA" sz="1600" dirty="0" smtClean="0"/>
                    </a:p>
                    <a:p>
                      <a:r>
                        <a:rPr lang="fr-CA" sz="1600" dirty="0" smtClean="0"/>
                        <a:t>(2002</a:t>
                      </a:r>
                      <a:r>
                        <a:rPr lang="fr-CA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Cantharidin-podophylotoxin-salicylic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acid</a:t>
                      </a:r>
                      <a:r>
                        <a:rPr lang="fr-CA" sz="1600" dirty="0" smtClean="0"/>
                        <a:t> versus </a:t>
                      </a:r>
                      <a:r>
                        <a:rPr lang="fr-CA" sz="1600" dirty="0" err="1" smtClean="0"/>
                        <a:t>cryotherapy</a:t>
                      </a:r>
                      <a:r>
                        <a:rPr lang="fr-CA" sz="1600" dirty="0" smtClean="0"/>
                        <a:t> in the </a:t>
                      </a:r>
                      <a:r>
                        <a:rPr lang="fr-CA" sz="1600" dirty="0" err="1" smtClean="0"/>
                        <a:t>treatment</a:t>
                      </a:r>
                      <a:r>
                        <a:rPr lang="fr-CA" sz="1600" dirty="0" smtClean="0"/>
                        <a:t> of </a:t>
                      </a:r>
                      <a:r>
                        <a:rPr lang="fr-CA" sz="1600" dirty="0" err="1" smtClean="0"/>
                        <a:t>plantar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warts</a:t>
                      </a:r>
                      <a:r>
                        <a:rPr lang="fr-CA" sz="1600" dirty="0" smtClean="0"/>
                        <a:t>: a </a:t>
                      </a:r>
                      <a:r>
                        <a:rPr lang="fr-CA" sz="1600" dirty="0" err="1" smtClean="0"/>
                        <a:t>randomized</a:t>
                      </a:r>
                      <a:r>
                        <a:rPr lang="fr-CA" sz="1600" dirty="0" smtClean="0"/>
                        <a:t> prospective </a:t>
                      </a:r>
                      <a:r>
                        <a:rPr lang="fr-CA" sz="1600" dirty="0" err="1" smtClean="0"/>
                        <a:t>study</a:t>
                      </a:r>
                      <a:endParaRPr lang="fr-CA" sz="1600" dirty="0" smtClean="0"/>
                    </a:p>
                    <a:p>
                      <a:r>
                        <a:rPr lang="fr-CA" sz="1600" dirty="0" smtClean="0"/>
                        <a:t>(2012)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 err="1" smtClean="0"/>
                        <a:t>Cryotherapy</a:t>
                      </a:r>
                      <a:r>
                        <a:rPr lang="fr-CA" sz="1600" dirty="0" smtClean="0"/>
                        <a:t> versus </a:t>
                      </a:r>
                      <a:r>
                        <a:rPr lang="fr-CA" sz="1600" dirty="0" err="1" smtClean="0"/>
                        <a:t>salicylic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acid</a:t>
                      </a:r>
                      <a:r>
                        <a:rPr lang="fr-CA" sz="1600" dirty="0" smtClean="0"/>
                        <a:t> for the </a:t>
                      </a:r>
                      <a:r>
                        <a:rPr lang="fr-CA" sz="1600" dirty="0" err="1" smtClean="0"/>
                        <a:t>treatment</a:t>
                      </a:r>
                      <a:r>
                        <a:rPr lang="fr-CA" sz="1600" dirty="0" smtClean="0"/>
                        <a:t> of </a:t>
                      </a:r>
                      <a:r>
                        <a:rPr lang="fr-CA" sz="1600" dirty="0" err="1" smtClean="0"/>
                        <a:t>plantar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warts</a:t>
                      </a:r>
                      <a:r>
                        <a:rPr lang="fr-CA" sz="1600" dirty="0" smtClean="0"/>
                        <a:t> (</a:t>
                      </a:r>
                      <a:r>
                        <a:rPr lang="fr-CA" sz="1600" dirty="0" err="1" smtClean="0"/>
                        <a:t>verrucae</a:t>
                      </a:r>
                      <a:r>
                        <a:rPr lang="fr-CA" sz="1600" dirty="0" smtClean="0"/>
                        <a:t>): a </a:t>
                      </a:r>
                      <a:r>
                        <a:rPr lang="fr-CA" sz="1600" dirty="0" err="1" smtClean="0"/>
                        <a:t>randomised</a:t>
                      </a:r>
                      <a:r>
                        <a:rPr lang="fr-CA" sz="1600" dirty="0" smtClean="0"/>
                        <a:t> </a:t>
                      </a:r>
                      <a:r>
                        <a:rPr lang="fr-CA" sz="1600" dirty="0" err="1" smtClean="0"/>
                        <a:t>controlled</a:t>
                      </a:r>
                      <a:r>
                        <a:rPr lang="fr-CA" sz="1600" dirty="0" smtClean="0"/>
                        <a:t> trial</a:t>
                      </a:r>
                    </a:p>
                    <a:p>
                      <a:r>
                        <a:rPr lang="fr-CA" sz="1600" dirty="0" smtClean="0"/>
                        <a:t>(2011)</a:t>
                      </a:r>
                      <a:endParaRPr lang="fr-CA" sz="1600" dirty="0"/>
                    </a:p>
                  </a:txBody>
                  <a:tcPr/>
                </a:tc>
              </a:tr>
              <a:tr h="851425">
                <a:tc>
                  <a:txBody>
                    <a:bodyPr/>
                    <a:lstStyle/>
                    <a:p>
                      <a:r>
                        <a:rPr lang="fr-CA" dirty="0" smtClean="0"/>
                        <a:t>Population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303 pt verrue cutanée sans </a:t>
                      </a:r>
                      <a:r>
                        <a:rPr lang="fr-CA" dirty="0" err="1" smtClean="0"/>
                        <a:t>tx</a:t>
                      </a:r>
                      <a:r>
                        <a:rPr lang="fr-CA" dirty="0" smtClean="0"/>
                        <a:t> &gt; 1 an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50 articles </a:t>
                      </a:r>
                      <a:r>
                        <a:rPr lang="fr-CA" dirty="0" err="1" smtClean="0"/>
                        <a:t>Tx</a:t>
                      </a:r>
                      <a:r>
                        <a:rPr lang="fr-CA" dirty="0" smtClean="0"/>
                        <a:t> verrue</a:t>
                      </a:r>
                      <a:r>
                        <a:rPr lang="fr-CA" baseline="0" dirty="0" smtClean="0"/>
                        <a:t> cutanée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26 patients, 134 verrues plantaires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284 patients avec</a:t>
                      </a:r>
                      <a:r>
                        <a:rPr lang="fr-CA" baseline="0" dirty="0" smtClean="0"/>
                        <a:t> verrues plantaires</a:t>
                      </a:r>
                      <a:endParaRPr lang="fr-CA" dirty="0"/>
                    </a:p>
                  </a:txBody>
                  <a:tcPr/>
                </a:tc>
              </a:tr>
              <a:tr h="851425">
                <a:tc>
                  <a:txBody>
                    <a:bodyPr/>
                    <a:lstStyle/>
                    <a:p>
                      <a:r>
                        <a:rPr lang="fr-CA" dirty="0" smtClean="0"/>
                        <a:t>Intervention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Acide salicylique vs cryothérapie 13 </a:t>
                      </a:r>
                      <a:r>
                        <a:rPr lang="fr-CA" dirty="0" err="1" smtClean="0"/>
                        <a:t>sem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Tout traitement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CPS</a:t>
                      </a:r>
                      <a:r>
                        <a:rPr lang="fr-CA" baseline="0" dirty="0" smtClean="0"/>
                        <a:t> vs cryothérapie q2 </a:t>
                      </a:r>
                      <a:r>
                        <a:rPr lang="fr-CA" baseline="0" dirty="0" err="1" smtClean="0"/>
                        <a:t>sem</a:t>
                      </a:r>
                      <a:r>
                        <a:rPr lang="fr-CA" baseline="0" dirty="0" smtClean="0"/>
                        <a:t> ad 5 </a:t>
                      </a:r>
                      <a:r>
                        <a:rPr lang="fr-CA" baseline="0" dirty="0" err="1" smtClean="0"/>
                        <a:t>tx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Acide salicylique vs cryothérapie 12 </a:t>
                      </a:r>
                      <a:r>
                        <a:rPr lang="fr-CA" dirty="0" err="1" smtClean="0"/>
                        <a:t>sem</a:t>
                      </a:r>
                      <a:endParaRPr lang="fr-CA" dirty="0"/>
                    </a:p>
                  </a:txBody>
                  <a:tcPr/>
                </a:tc>
              </a:tr>
              <a:tr h="891548">
                <a:tc>
                  <a:txBody>
                    <a:bodyPr/>
                    <a:lstStyle/>
                    <a:p>
                      <a:r>
                        <a:rPr lang="fr-CA" dirty="0" smtClean="0"/>
                        <a:t>Résultats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Cryo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dirty="0" smtClean="0"/>
                        <a:t>39% (29-51)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AS 24% (16-35)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AS vs Cryo*</a:t>
                      </a:r>
                    </a:p>
                    <a:p>
                      <a:r>
                        <a:rPr lang="fr-CA" dirty="0" smtClean="0"/>
                        <a:t>OR: </a:t>
                      </a:r>
                      <a:r>
                        <a:rPr lang="fr-CA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1,04 (0,63-1,71)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CPS 100%</a:t>
                      </a:r>
                    </a:p>
                    <a:p>
                      <a:r>
                        <a:rPr lang="fr-CA" dirty="0" smtClean="0"/>
                        <a:t>Cryo 41,7%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Aucune différence</a:t>
                      </a:r>
                    </a:p>
                    <a:p>
                      <a:r>
                        <a:rPr lang="fr-CA" dirty="0" smtClean="0"/>
                        <a:t>0,65% (-8,33</a:t>
                      </a:r>
                      <a:r>
                        <a:rPr lang="fr-CA" baseline="0" dirty="0" smtClean="0"/>
                        <a:t>– 9,63)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5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Acide salicylique vs cryothérapie</a:t>
            </a:r>
          </a:p>
          <a:p>
            <a:pPr lvl="1"/>
            <a:r>
              <a:rPr lang="fr-CA" dirty="0" smtClean="0"/>
              <a:t>2 ECR: aucune différence</a:t>
            </a:r>
          </a:p>
          <a:p>
            <a:pPr lvl="1"/>
            <a:r>
              <a:rPr lang="fr-CA" dirty="0" smtClean="0"/>
              <a:t>1 Méta-analyse: aucune différence</a:t>
            </a:r>
          </a:p>
          <a:p>
            <a:pPr lvl="1"/>
            <a:r>
              <a:rPr lang="fr-CA" dirty="0" smtClean="0"/>
              <a:t>1 ECR: meilleur résultat avec acide salicylique, mais</a:t>
            </a:r>
          </a:p>
          <a:p>
            <a:pPr lvl="2"/>
            <a:r>
              <a:rPr lang="fr-CA" dirty="0" smtClean="0"/>
              <a:t>Préparation avec autres ingrédients actifs, petit échantillon</a:t>
            </a:r>
          </a:p>
          <a:p>
            <a:endParaRPr lang="fr-CA" dirty="0" smtClean="0"/>
          </a:p>
          <a:p>
            <a:r>
              <a:rPr lang="fr-CA" dirty="0" smtClean="0"/>
              <a:t>Questions en suspens: </a:t>
            </a:r>
          </a:p>
          <a:p>
            <a:pPr lvl="1"/>
            <a:r>
              <a:rPr lang="fr-CA" dirty="0" smtClean="0"/>
              <a:t>Coûts?</a:t>
            </a:r>
          </a:p>
          <a:p>
            <a:pPr lvl="1"/>
            <a:r>
              <a:rPr lang="fr-CA" dirty="0" smtClean="0"/>
              <a:t>Compliance?</a:t>
            </a:r>
          </a:p>
          <a:p>
            <a:pPr lvl="1"/>
            <a:r>
              <a:rPr lang="fr-CA" dirty="0" smtClean="0"/>
              <a:t>Concentration?</a:t>
            </a:r>
          </a:p>
        </p:txBody>
      </p:sp>
    </p:spTree>
    <p:extLst>
      <p:ext uri="{BB962C8B-B14F-4D97-AF65-F5344CB8AC3E}">
        <p14:creationId xmlns:p14="http://schemas.microsoft.com/office/powerpoint/2010/main" val="9236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800" dirty="0" err="1"/>
              <a:t>Bruggink</a:t>
            </a:r>
            <a:r>
              <a:rPr lang="fr-CA" sz="1800" dirty="0"/>
              <a:t>, S. C., et al. (2010). "</a:t>
            </a:r>
            <a:r>
              <a:rPr lang="fr-CA" sz="1800" dirty="0" err="1"/>
              <a:t>Cryotherapy</a:t>
            </a:r>
            <a:r>
              <a:rPr lang="fr-CA" sz="1800" dirty="0"/>
              <a:t> </a:t>
            </a:r>
            <a:r>
              <a:rPr lang="fr-CA" sz="1800" dirty="0" err="1"/>
              <a:t>with</a:t>
            </a:r>
            <a:r>
              <a:rPr lang="fr-CA" sz="1800" dirty="0"/>
              <a:t> </a:t>
            </a:r>
            <a:r>
              <a:rPr lang="fr-CA" sz="1800" dirty="0" err="1"/>
              <a:t>liquid</a:t>
            </a:r>
            <a:r>
              <a:rPr lang="fr-CA" sz="1800" dirty="0"/>
              <a:t> </a:t>
            </a:r>
            <a:r>
              <a:rPr lang="fr-CA" sz="1800" dirty="0" err="1"/>
              <a:t>nitrogen</a:t>
            </a:r>
            <a:r>
              <a:rPr lang="fr-CA" sz="1800" dirty="0"/>
              <a:t> versus </a:t>
            </a:r>
            <a:r>
              <a:rPr lang="fr-CA" sz="1800" dirty="0" err="1"/>
              <a:t>topical</a:t>
            </a:r>
            <a:r>
              <a:rPr lang="fr-CA" sz="1800" dirty="0"/>
              <a:t> </a:t>
            </a:r>
            <a:r>
              <a:rPr lang="fr-CA" sz="1800" dirty="0" err="1"/>
              <a:t>salicylic</a:t>
            </a:r>
            <a:r>
              <a:rPr lang="fr-CA" sz="1800" dirty="0"/>
              <a:t> </a:t>
            </a:r>
            <a:r>
              <a:rPr lang="fr-CA" sz="1800" dirty="0" err="1"/>
              <a:t>acid</a:t>
            </a:r>
            <a:r>
              <a:rPr lang="fr-CA" sz="1800" dirty="0"/>
              <a:t> application for </a:t>
            </a:r>
            <a:r>
              <a:rPr lang="fr-CA" sz="1800" dirty="0" err="1"/>
              <a:t>cutaneous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 in </a:t>
            </a:r>
            <a:r>
              <a:rPr lang="fr-CA" sz="1800" dirty="0" err="1"/>
              <a:t>primary</a:t>
            </a:r>
            <a:r>
              <a:rPr lang="fr-CA" sz="1800" dirty="0"/>
              <a:t> care: </a:t>
            </a:r>
            <a:r>
              <a:rPr lang="fr-CA" sz="1800" dirty="0" err="1"/>
              <a:t>Randomized</a:t>
            </a:r>
            <a:r>
              <a:rPr lang="fr-CA" sz="1800" dirty="0"/>
              <a:t> </a:t>
            </a:r>
            <a:r>
              <a:rPr lang="fr-CA" sz="1800" dirty="0" err="1"/>
              <a:t>controlled</a:t>
            </a:r>
            <a:r>
              <a:rPr lang="fr-CA" sz="1800" dirty="0"/>
              <a:t> trial." </a:t>
            </a:r>
            <a:r>
              <a:rPr lang="fr-CA" sz="1800" u="sng" dirty="0" err="1"/>
              <a:t>Cmaj</a:t>
            </a:r>
            <a:r>
              <a:rPr lang="fr-CA" sz="1800" u="sng" dirty="0"/>
              <a:t> </a:t>
            </a:r>
            <a:r>
              <a:rPr lang="fr-CA" sz="1800" b="1" u="sng" dirty="0"/>
              <a:t>182</a:t>
            </a:r>
            <a:r>
              <a:rPr lang="fr-CA" sz="1800" u="sng" dirty="0"/>
              <a:t>(15): 1624-1630.</a:t>
            </a:r>
          </a:p>
          <a:p>
            <a:r>
              <a:rPr lang="fr-CA" sz="1800" dirty="0" err="1"/>
              <a:t>Cockayne</a:t>
            </a:r>
            <a:r>
              <a:rPr lang="fr-CA" sz="1800" dirty="0"/>
              <a:t>, S., et al. (2011). "</a:t>
            </a:r>
            <a:r>
              <a:rPr lang="fr-CA" sz="1800" dirty="0" err="1"/>
              <a:t>Cryotherapy</a:t>
            </a:r>
            <a:r>
              <a:rPr lang="fr-CA" sz="1800" dirty="0"/>
              <a:t> versus </a:t>
            </a:r>
            <a:r>
              <a:rPr lang="fr-CA" sz="1800" dirty="0" err="1"/>
              <a:t>salicylic</a:t>
            </a:r>
            <a:r>
              <a:rPr lang="fr-CA" sz="1800" dirty="0"/>
              <a:t> </a:t>
            </a:r>
            <a:r>
              <a:rPr lang="fr-CA" sz="1800" dirty="0" err="1"/>
              <a:t>acid</a:t>
            </a:r>
            <a:r>
              <a:rPr lang="fr-CA" sz="1800" dirty="0"/>
              <a:t> for the </a:t>
            </a:r>
            <a:r>
              <a:rPr lang="fr-CA" sz="1800" dirty="0" err="1"/>
              <a:t>treatment</a:t>
            </a:r>
            <a:r>
              <a:rPr lang="fr-CA" sz="1800" dirty="0"/>
              <a:t> of </a:t>
            </a:r>
            <a:r>
              <a:rPr lang="fr-CA" sz="1800" dirty="0" err="1"/>
              <a:t>plantar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 (</a:t>
            </a:r>
            <a:r>
              <a:rPr lang="fr-CA" sz="1800" dirty="0" err="1"/>
              <a:t>verrucae</a:t>
            </a:r>
            <a:r>
              <a:rPr lang="fr-CA" sz="1800" dirty="0"/>
              <a:t>): a </a:t>
            </a:r>
            <a:r>
              <a:rPr lang="fr-CA" sz="1800" dirty="0" err="1"/>
              <a:t>randomised</a:t>
            </a:r>
            <a:r>
              <a:rPr lang="fr-CA" sz="1800" dirty="0"/>
              <a:t> </a:t>
            </a:r>
            <a:r>
              <a:rPr lang="fr-CA" sz="1800" dirty="0" err="1"/>
              <a:t>controlled</a:t>
            </a:r>
            <a:r>
              <a:rPr lang="fr-CA" sz="1800" dirty="0"/>
              <a:t> trial." </a:t>
            </a:r>
            <a:r>
              <a:rPr lang="fr-CA" sz="1800" u="sng" dirty="0" err="1"/>
              <a:t>Bmj</a:t>
            </a:r>
            <a:r>
              <a:rPr lang="fr-CA" sz="1800" u="sng" dirty="0"/>
              <a:t> </a:t>
            </a:r>
            <a:r>
              <a:rPr lang="fr-CA" sz="1800" b="1" u="sng" dirty="0"/>
              <a:t>342</a:t>
            </a:r>
            <a:r>
              <a:rPr lang="fr-CA" sz="1800" u="sng" dirty="0"/>
              <a:t>: d3271.</a:t>
            </a:r>
          </a:p>
          <a:p>
            <a:r>
              <a:rPr lang="fr-CA" sz="1800" dirty="0"/>
              <a:t>Gibbs, S., et al. (2002). "Local </a:t>
            </a:r>
            <a:r>
              <a:rPr lang="fr-CA" sz="1800" dirty="0" err="1"/>
              <a:t>treatments</a:t>
            </a:r>
            <a:r>
              <a:rPr lang="fr-CA" sz="1800" dirty="0"/>
              <a:t> for </a:t>
            </a:r>
            <a:r>
              <a:rPr lang="fr-CA" sz="1800" dirty="0" err="1"/>
              <a:t>cutaneous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: </a:t>
            </a:r>
            <a:r>
              <a:rPr lang="fr-CA" sz="1800" dirty="0" err="1"/>
              <a:t>systematic</a:t>
            </a:r>
            <a:r>
              <a:rPr lang="fr-CA" sz="1800" dirty="0"/>
              <a:t> </a:t>
            </a:r>
            <a:r>
              <a:rPr lang="fr-CA" sz="1800" dirty="0" err="1"/>
              <a:t>review</a:t>
            </a:r>
            <a:r>
              <a:rPr lang="fr-CA" sz="1800" dirty="0"/>
              <a:t>." </a:t>
            </a:r>
            <a:r>
              <a:rPr lang="fr-CA" sz="1800" u="sng" dirty="0" err="1"/>
              <a:t>Bmj</a:t>
            </a:r>
            <a:r>
              <a:rPr lang="fr-CA" sz="1800" u="sng" dirty="0"/>
              <a:t> </a:t>
            </a:r>
            <a:r>
              <a:rPr lang="fr-CA" sz="1800" b="1" u="sng" dirty="0"/>
              <a:t>325</a:t>
            </a:r>
            <a:r>
              <a:rPr lang="fr-CA" sz="1800" u="sng" dirty="0"/>
              <a:t>(7362): 461.</a:t>
            </a:r>
          </a:p>
          <a:p>
            <a:r>
              <a:rPr lang="fr-CA" sz="1800" dirty="0" err="1"/>
              <a:t>Kacar</a:t>
            </a:r>
            <a:r>
              <a:rPr lang="fr-CA" sz="1800" dirty="0"/>
              <a:t>, N., et al. (2012). "</a:t>
            </a:r>
            <a:r>
              <a:rPr lang="fr-CA" sz="1800" dirty="0" err="1"/>
              <a:t>Cantharidin-podophylotoxin-salicylic</a:t>
            </a:r>
            <a:r>
              <a:rPr lang="fr-CA" sz="1800" dirty="0"/>
              <a:t> </a:t>
            </a:r>
            <a:r>
              <a:rPr lang="fr-CA" sz="1800" dirty="0" err="1"/>
              <a:t>acid</a:t>
            </a:r>
            <a:r>
              <a:rPr lang="fr-CA" sz="1800" dirty="0"/>
              <a:t> versus </a:t>
            </a:r>
            <a:r>
              <a:rPr lang="fr-CA" sz="1800" dirty="0" err="1"/>
              <a:t>cryotherapy</a:t>
            </a:r>
            <a:r>
              <a:rPr lang="fr-CA" sz="1800" dirty="0"/>
              <a:t> in the </a:t>
            </a:r>
            <a:r>
              <a:rPr lang="fr-CA" sz="1800" dirty="0" err="1"/>
              <a:t>treatment</a:t>
            </a:r>
            <a:r>
              <a:rPr lang="fr-CA" sz="1800" dirty="0"/>
              <a:t> of </a:t>
            </a:r>
            <a:r>
              <a:rPr lang="fr-CA" sz="1800" dirty="0" err="1"/>
              <a:t>plantar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: a </a:t>
            </a:r>
            <a:r>
              <a:rPr lang="fr-CA" sz="1800" dirty="0" err="1"/>
              <a:t>randomized</a:t>
            </a:r>
            <a:r>
              <a:rPr lang="fr-CA" sz="1800" dirty="0"/>
              <a:t> prospective </a:t>
            </a:r>
            <a:r>
              <a:rPr lang="fr-CA" sz="1800" dirty="0" err="1"/>
              <a:t>study</a:t>
            </a:r>
            <a:r>
              <a:rPr lang="fr-CA" sz="1800" dirty="0"/>
              <a:t>." </a:t>
            </a:r>
            <a:r>
              <a:rPr lang="fr-CA" sz="1800" u="sng" dirty="0"/>
              <a:t>J </a:t>
            </a:r>
            <a:r>
              <a:rPr lang="fr-CA" sz="1800" u="sng" dirty="0" err="1"/>
              <a:t>Eur</a:t>
            </a:r>
            <a:r>
              <a:rPr lang="fr-CA" sz="1800" u="sng" dirty="0"/>
              <a:t> </a:t>
            </a:r>
            <a:r>
              <a:rPr lang="fr-CA" sz="1800" u="sng" dirty="0" err="1"/>
              <a:t>Acad</a:t>
            </a:r>
            <a:r>
              <a:rPr lang="fr-CA" sz="1800" u="sng" dirty="0"/>
              <a:t> </a:t>
            </a:r>
            <a:r>
              <a:rPr lang="fr-CA" sz="1800" u="sng" dirty="0" err="1"/>
              <a:t>Dermatol</a:t>
            </a:r>
            <a:r>
              <a:rPr lang="fr-CA" sz="1800" u="sng" dirty="0"/>
              <a:t> </a:t>
            </a:r>
            <a:r>
              <a:rPr lang="fr-CA" sz="1800" u="sng" dirty="0" err="1"/>
              <a:t>Venereol</a:t>
            </a:r>
            <a:r>
              <a:rPr lang="fr-CA" sz="1800" u="sng" dirty="0"/>
              <a:t> </a:t>
            </a:r>
            <a:r>
              <a:rPr lang="fr-CA" sz="1800" b="1" u="sng" dirty="0"/>
              <a:t>26</a:t>
            </a:r>
            <a:r>
              <a:rPr lang="fr-CA" sz="1800" u="sng" dirty="0"/>
              <a:t>(7): 889-893</a:t>
            </a:r>
            <a:r>
              <a:rPr lang="fr-CA" sz="1800" u="sng" dirty="0" smtClean="0"/>
              <a:t>.</a:t>
            </a:r>
          </a:p>
          <a:p>
            <a:r>
              <a:rPr lang="fr-CA" sz="1800" dirty="0" smtClean="0"/>
              <a:t>MSSS. "Verrues." Guide maladies infectieuses, chapitre 7. Avril 2016</a:t>
            </a:r>
          </a:p>
          <a:p>
            <a:r>
              <a:rPr lang="fr-CA" sz="1800" dirty="0" err="1"/>
              <a:t>Mulhem</a:t>
            </a:r>
            <a:r>
              <a:rPr lang="fr-CA" sz="1800" dirty="0"/>
              <a:t>, E. and S. </a:t>
            </a:r>
            <a:r>
              <a:rPr lang="fr-CA" sz="1800" dirty="0" err="1"/>
              <a:t>Pinelis</a:t>
            </a:r>
            <a:r>
              <a:rPr lang="fr-CA" sz="1800" dirty="0"/>
              <a:t> (2011). "</a:t>
            </a:r>
            <a:r>
              <a:rPr lang="fr-CA" sz="1800" dirty="0" err="1"/>
              <a:t>Treatment</a:t>
            </a:r>
            <a:r>
              <a:rPr lang="fr-CA" sz="1800" dirty="0"/>
              <a:t> of </a:t>
            </a:r>
            <a:r>
              <a:rPr lang="fr-CA" sz="1800" dirty="0" err="1"/>
              <a:t>nongenital</a:t>
            </a:r>
            <a:r>
              <a:rPr lang="fr-CA" sz="1800" dirty="0"/>
              <a:t> </a:t>
            </a:r>
            <a:r>
              <a:rPr lang="fr-CA" sz="1800" dirty="0" err="1"/>
              <a:t>cutaneous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." </a:t>
            </a:r>
            <a:r>
              <a:rPr lang="fr-CA" sz="1800" u="sng" dirty="0"/>
              <a:t>Am Fam </a:t>
            </a:r>
            <a:r>
              <a:rPr lang="fr-CA" sz="1800" u="sng" dirty="0" err="1"/>
              <a:t>Physician</a:t>
            </a:r>
            <a:r>
              <a:rPr lang="fr-CA" sz="1800" u="sng" dirty="0"/>
              <a:t> </a:t>
            </a:r>
            <a:r>
              <a:rPr lang="fr-CA" sz="1800" b="1" u="sng" dirty="0"/>
              <a:t>84</a:t>
            </a:r>
            <a:r>
              <a:rPr lang="fr-CA" sz="1800" u="sng" dirty="0"/>
              <a:t>(3): 288-293</a:t>
            </a:r>
            <a:r>
              <a:rPr lang="fr-CA" sz="1800" u="sng" dirty="0" smtClean="0"/>
              <a:t>.</a:t>
            </a:r>
            <a:endParaRPr lang="fr-CA" sz="1800" dirty="0" smtClean="0"/>
          </a:p>
          <a:p>
            <a:r>
              <a:rPr lang="fr-CA" sz="1800" u="sng" dirty="0" err="1" smtClean="0"/>
              <a:t>Uptodate</a:t>
            </a:r>
            <a:endParaRPr lang="fr-CA" sz="1800" u="sng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90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MERCI!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4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Conflit d’intérêts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Aucun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708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QUESTIONS?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890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CA" sz="3200" dirty="0" smtClean="0"/>
              <a:t>Verrue cutanée = lésion 2</a:t>
            </a:r>
            <a:r>
              <a:rPr lang="fr-CA" sz="3200" baseline="30000" dirty="0" smtClean="0"/>
              <a:t>nd</a:t>
            </a:r>
            <a:r>
              <a:rPr lang="fr-CA" sz="3200" dirty="0" smtClean="0"/>
              <a:t> VPH</a:t>
            </a:r>
          </a:p>
          <a:p>
            <a:pPr>
              <a:buFont typeface="Arial" charset="0"/>
              <a:buChar char="•"/>
            </a:pPr>
            <a:r>
              <a:rPr lang="fr-CA" sz="3200" dirty="0" smtClean="0"/>
              <a:t>Prévalence d’environ 50% chez l’enfant d’âge scolaire. Incidence diminue après l’âge de 15-20 ans (MSSS avril 2016)</a:t>
            </a:r>
          </a:p>
          <a:p>
            <a:pPr>
              <a:buFont typeface="Arial" charset="0"/>
              <a:buChar char="•"/>
            </a:pPr>
            <a:r>
              <a:rPr lang="fr-CA" sz="3200" dirty="0" smtClean="0"/>
              <a:t>2% adulte et 6% enfants d’âge scolaire consultent md chaque année</a:t>
            </a:r>
          </a:p>
          <a:p>
            <a:pPr>
              <a:buFont typeface="Arial" charset="0"/>
              <a:buChar char="•"/>
            </a:pPr>
            <a:r>
              <a:rPr lang="fr-CA" sz="3200" dirty="0" smtClean="0"/>
              <a:t>Plusieurs traitements possibles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5793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CA" sz="3200" dirty="0" smtClean="0"/>
              <a:t>Guidelines:</a:t>
            </a:r>
          </a:p>
          <a:p>
            <a:pPr>
              <a:buFont typeface="Arial" charset="0"/>
              <a:buChar char="•"/>
            </a:pPr>
            <a:r>
              <a:rPr lang="fr-CA" sz="3200" dirty="0" err="1" smtClean="0"/>
              <a:t>Uptodate</a:t>
            </a:r>
            <a:r>
              <a:rPr lang="fr-CA" sz="3200" dirty="0" smtClean="0"/>
              <a:t>: 1ere ligne de </a:t>
            </a:r>
            <a:r>
              <a:rPr lang="fr-CA" sz="3200" dirty="0" err="1" smtClean="0"/>
              <a:t>tx</a:t>
            </a:r>
            <a:r>
              <a:rPr lang="fr-CA" sz="3200" dirty="0" smtClean="0"/>
              <a:t> = acide salicylique ou cryothérapie</a:t>
            </a:r>
          </a:p>
          <a:p>
            <a:pPr>
              <a:buFont typeface="Arial" charset="0"/>
              <a:buChar char="•"/>
            </a:pPr>
            <a:r>
              <a:rPr lang="fr-CA" sz="3200" dirty="0" smtClean="0"/>
              <a:t>AAFP (2005): évidence grade A pour acide salicylique, pas de bénéfice à la cryothérapie</a:t>
            </a:r>
          </a:p>
          <a:p>
            <a:pPr>
              <a:buFont typeface="Arial" charset="0"/>
              <a:buChar char="•"/>
            </a:pPr>
            <a:r>
              <a:rPr lang="fr-CA" sz="3200" dirty="0" smtClean="0"/>
              <a:t>MSSS (2016): plusieurs traitements possibles</a:t>
            </a:r>
          </a:p>
          <a:p>
            <a:endParaRPr lang="fr-CA" sz="3200" dirty="0" smtClean="0"/>
          </a:p>
          <a:p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880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Cochrane?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Traitement de la verrue non cutanée:</a:t>
            </a:r>
          </a:p>
          <a:p>
            <a:pPr lvl="1"/>
            <a:r>
              <a:rPr lang="fr-CA" sz="3000" dirty="0" smtClean="0"/>
              <a:t>Initialement publié en 2002:</a:t>
            </a:r>
          </a:p>
          <a:p>
            <a:pPr lvl="1"/>
            <a:r>
              <a:rPr lang="fr-CA" sz="3000" dirty="0" smtClean="0"/>
              <a:t>2 études comparant AS à cryothérapie</a:t>
            </a:r>
          </a:p>
          <a:p>
            <a:r>
              <a:rPr lang="fr-CA" sz="3200" dirty="0" smtClean="0"/>
              <a:t>Publication mise à jour en 2012</a:t>
            </a:r>
          </a:p>
          <a:p>
            <a:pPr lvl="1"/>
            <a:r>
              <a:rPr lang="fr-CA" sz="3000" dirty="0" smtClean="0"/>
              <a:t>Conclusion idem </a:t>
            </a:r>
            <a:endParaRPr lang="fr-CA" sz="3000" dirty="0"/>
          </a:p>
        </p:txBody>
      </p:sp>
    </p:spTree>
    <p:extLst>
      <p:ext uri="{BB962C8B-B14F-4D97-AF65-F5344CB8AC3E}">
        <p14:creationId xmlns:p14="http://schemas.microsoft.com/office/powerpoint/2010/main" val="7012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Démarche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fr-CA" sz="3600" dirty="0" smtClean="0"/>
              <a:t>Revue de littérature</a:t>
            </a:r>
          </a:p>
          <a:p>
            <a:pPr lvl="1">
              <a:buFont typeface="Arial" charset="0"/>
              <a:buChar char="•"/>
            </a:pPr>
            <a:r>
              <a:rPr lang="fr-CA" sz="3200" dirty="0" smtClean="0"/>
              <a:t>Recherche dans </a:t>
            </a:r>
            <a:r>
              <a:rPr lang="fr-CA" sz="3200" dirty="0" err="1" smtClean="0"/>
              <a:t>medline</a:t>
            </a:r>
            <a:r>
              <a:rPr lang="fr-CA" sz="3200" dirty="0"/>
              <a:t> </a:t>
            </a:r>
            <a:r>
              <a:rPr lang="fr-CA" sz="3200" dirty="0" smtClean="0"/>
              <a:t>et embase via MESH et topics</a:t>
            </a:r>
          </a:p>
          <a:p>
            <a:pPr lvl="2">
              <a:buFont typeface="Arial" charset="0"/>
              <a:buChar char="•"/>
            </a:pPr>
            <a:r>
              <a:rPr lang="fr-CA" sz="2800" dirty="0" smtClean="0"/>
              <a:t>«</a:t>
            </a:r>
            <a:r>
              <a:rPr lang="fr-CA" sz="2800" dirty="0" err="1" smtClean="0"/>
              <a:t>Cryotherapie</a:t>
            </a:r>
            <a:r>
              <a:rPr lang="fr-CA" sz="2800" dirty="0" smtClean="0"/>
              <a:t> » et « </a:t>
            </a:r>
            <a:r>
              <a:rPr lang="fr-CA" sz="2800" dirty="0" err="1" smtClean="0"/>
              <a:t>salicylic</a:t>
            </a:r>
            <a:r>
              <a:rPr lang="fr-CA" sz="2800" dirty="0" smtClean="0"/>
              <a:t> </a:t>
            </a:r>
            <a:r>
              <a:rPr lang="fr-CA" sz="2800" dirty="0" err="1" smtClean="0"/>
              <a:t>acid</a:t>
            </a:r>
            <a:r>
              <a:rPr lang="fr-CA" sz="2800" dirty="0" smtClean="0"/>
              <a:t> » et « </a:t>
            </a:r>
            <a:r>
              <a:rPr lang="fr-CA" sz="2800" dirty="0" err="1" smtClean="0"/>
              <a:t>verruca</a:t>
            </a:r>
            <a:r>
              <a:rPr lang="fr-CA" sz="2800" dirty="0" smtClean="0"/>
              <a:t> »</a:t>
            </a:r>
          </a:p>
          <a:p>
            <a:pPr lvl="2">
              <a:buFont typeface="Arial" charset="0"/>
              <a:buChar char="•"/>
            </a:pPr>
            <a:r>
              <a:rPr lang="fr-CA" sz="2800" dirty="0" smtClean="0"/>
              <a:t>272 résultats</a:t>
            </a:r>
          </a:p>
          <a:p>
            <a:pPr lvl="3">
              <a:buFont typeface="Arial" charset="0"/>
              <a:buChar char="•"/>
            </a:pPr>
            <a:r>
              <a:rPr lang="fr-CA" sz="2800" dirty="0" smtClean="0"/>
              <a:t>Filtre « </a:t>
            </a:r>
            <a:r>
              <a:rPr lang="fr-CA" sz="2800" dirty="0" err="1" smtClean="0"/>
              <a:t>clinical</a:t>
            </a:r>
            <a:r>
              <a:rPr lang="fr-CA" sz="2800" dirty="0" smtClean="0"/>
              <a:t> trial »</a:t>
            </a:r>
          </a:p>
          <a:p>
            <a:pPr lvl="3">
              <a:buFont typeface="Arial" charset="0"/>
              <a:buChar char="•"/>
            </a:pPr>
            <a:r>
              <a:rPr lang="fr-CA" sz="2800" dirty="0" smtClean="0"/>
              <a:t>43 résultats: lecture titre +/- abstract</a:t>
            </a:r>
          </a:p>
          <a:p>
            <a:pPr lvl="2">
              <a:buFont typeface="Arial" charset="0"/>
              <a:buChar char="•"/>
            </a:pPr>
            <a:r>
              <a:rPr lang="fr-CA" sz="2400" dirty="0" smtClean="0"/>
              <a:t>Élimination </a:t>
            </a:r>
            <a:r>
              <a:rPr lang="fr-CA" sz="2400" dirty="0" err="1" smtClean="0"/>
              <a:t>review</a:t>
            </a:r>
            <a:r>
              <a:rPr lang="fr-CA" sz="2400" dirty="0" smtClean="0"/>
              <a:t>, guides de pratiques, mauvaise population ou issue</a:t>
            </a:r>
          </a:p>
          <a:p>
            <a:pPr lvl="3">
              <a:buFont typeface="Arial" charset="0"/>
              <a:buChar char="•"/>
            </a:pPr>
            <a:r>
              <a:rPr lang="fr-CA" sz="2400" dirty="0" smtClean="0"/>
              <a:t>8 Articles intéressants: lecture détaillée</a:t>
            </a:r>
          </a:p>
          <a:p>
            <a:pPr lvl="4">
              <a:buFont typeface="Arial" charset="0"/>
              <a:buChar char="•"/>
            </a:pPr>
            <a:r>
              <a:rPr lang="fr-CA" sz="2400" dirty="0" smtClean="0"/>
              <a:t>4 Articles retenus: </a:t>
            </a:r>
            <a:r>
              <a:rPr lang="fr-CA" sz="2400" dirty="0"/>
              <a:t>3</a:t>
            </a:r>
            <a:r>
              <a:rPr lang="fr-CA" sz="2400" dirty="0" smtClean="0"/>
              <a:t> ECR et 1 Meta-analyse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4828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14866"/>
            <a:ext cx="10058400" cy="1924161"/>
          </a:xfrm>
        </p:spPr>
        <p:txBody>
          <a:bodyPr>
            <a:noAutofit/>
          </a:bodyPr>
          <a:lstStyle/>
          <a:p>
            <a:r>
              <a:rPr lang="fr-CA" sz="3200" dirty="0" err="1" smtClean="0"/>
              <a:t>Cryotherapy</a:t>
            </a:r>
            <a:r>
              <a:rPr lang="fr-CA" sz="3200" dirty="0" smtClean="0"/>
              <a:t> </a:t>
            </a:r>
            <a:r>
              <a:rPr lang="fr-CA" sz="3200" dirty="0" err="1" smtClean="0"/>
              <a:t>with</a:t>
            </a:r>
            <a:r>
              <a:rPr lang="fr-CA" sz="3200" dirty="0" smtClean="0"/>
              <a:t> </a:t>
            </a:r>
            <a:r>
              <a:rPr lang="fr-CA" sz="3200" dirty="0" err="1" smtClean="0"/>
              <a:t>liquid</a:t>
            </a:r>
            <a:r>
              <a:rPr lang="fr-CA" sz="3200" dirty="0" smtClean="0"/>
              <a:t> </a:t>
            </a:r>
            <a:r>
              <a:rPr lang="fr-CA" sz="3200" dirty="0" err="1" smtClean="0"/>
              <a:t>nitrogen</a:t>
            </a:r>
            <a:r>
              <a:rPr lang="fr-CA" sz="3200" dirty="0" smtClean="0"/>
              <a:t> versus </a:t>
            </a:r>
            <a:r>
              <a:rPr lang="fr-CA" sz="3200" dirty="0" err="1" smtClean="0"/>
              <a:t>topical</a:t>
            </a:r>
            <a:r>
              <a:rPr lang="fr-CA" sz="3200" dirty="0" smtClean="0"/>
              <a:t> </a:t>
            </a:r>
            <a:r>
              <a:rPr lang="fr-CA" sz="3200" dirty="0" err="1" smtClean="0"/>
              <a:t>salicylic</a:t>
            </a:r>
            <a:r>
              <a:rPr lang="fr-CA" sz="3200" dirty="0" smtClean="0"/>
              <a:t> </a:t>
            </a:r>
            <a:r>
              <a:rPr lang="fr-CA" sz="3200" dirty="0" err="1" smtClean="0"/>
              <a:t>acid</a:t>
            </a:r>
            <a:r>
              <a:rPr lang="fr-CA" sz="3200" dirty="0" smtClean="0"/>
              <a:t> application for </a:t>
            </a:r>
            <a:r>
              <a:rPr lang="fr-CA" sz="3200" dirty="0" err="1" smtClean="0"/>
              <a:t>cutaneous</a:t>
            </a:r>
            <a:r>
              <a:rPr lang="fr-CA" sz="3200" dirty="0" smtClean="0"/>
              <a:t> </a:t>
            </a:r>
            <a:r>
              <a:rPr lang="fr-CA" sz="3200" dirty="0" err="1" smtClean="0"/>
              <a:t>warts</a:t>
            </a:r>
            <a:r>
              <a:rPr lang="fr-CA" sz="3200" dirty="0" smtClean="0"/>
              <a:t> in </a:t>
            </a:r>
            <a:r>
              <a:rPr lang="fr-CA" sz="3200" dirty="0" err="1" smtClean="0"/>
              <a:t>primary</a:t>
            </a:r>
            <a:r>
              <a:rPr lang="fr-CA" sz="3200" dirty="0" smtClean="0"/>
              <a:t> care: </a:t>
            </a:r>
            <a:r>
              <a:rPr lang="fr-CA" sz="3200" dirty="0" err="1" smtClean="0"/>
              <a:t>randomized</a:t>
            </a:r>
            <a:r>
              <a:rPr lang="fr-CA" sz="3200" dirty="0" smtClean="0"/>
              <a:t> </a:t>
            </a:r>
            <a:r>
              <a:rPr lang="fr-CA" sz="3200" dirty="0" err="1" smtClean="0"/>
              <a:t>controlled</a:t>
            </a:r>
            <a:r>
              <a:rPr lang="fr-CA" sz="3200" dirty="0" smtClean="0"/>
              <a:t> trial</a:t>
            </a:r>
            <a:r>
              <a:rPr lang="fr-CA" sz="3200" dirty="0"/>
              <a:t/>
            </a:r>
            <a:br>
              <a:rPr lang="fr-CA" sz="3200" dirty="0"/>
            </a:br>
            <a:r>
              <a:rPr lang="fr-CA" sz="1600" dirty="0" err="1"/>
              <a:t>Bruggink</a:t>
            </a:r>
            <a:r>
              <a:rPr lang="fr-CA" sz="1600" dirty="0"/>
              <a:t>, S. C., et al. (2010). "</a:t>
            </a:r>
            <a:r>
              <a:rPr lang="fr-CA" sz="1600" dirty="0" err="1"/>
              <a:t>Cryotherapy</a:t>
            </a:r>
            <a:r>
              <a:rPr lang="fr-CA" sz="1600" dirty="0"/>
              <a:t> </a:t>
            </a:r>
            <a:r>
              <a:rPr lang="fr-CA" sz="1600" dirty="0" err="1"/>
              <a:t>with</a:t>
            </a:r>
            <a:r>
              <a:rPr lang="fr-CA" sz="1600" dirty="0"/>
              <a:t> </a:t>
            </a:r>
            <a:r>
              <a:rPr lang="fr-CA" sz="1600" dirty="0" err="1"/>
              <a:t>liquid</a:t>
            </a:r>
            <a:r>
              <a:rPr lang="fr-CA" sz="1600" dirty="0"/>
              <a:t> </a:t>
            </a:r>
            <a:r>
              <a:rPr lang="fr-CA" sz="1600" dirty="0" err="1"/>
              <a:t>nitrogen</a:t>
            </a:r>
            <a:r>
              <a:rPr lang="fr-CA" sz="1600" dirty="0"/>
              <a:t> versus </a:t>
            </a:r>
            <a:r>
              <a:rPr lang="fr-CA" sz="1600" dirty="0" err="1"/>
              <a:t>topical</a:t>
            </a:r>
            <a:r>
              <a:rPr lang="fr-CA" sz="1600" dirty="0"/>
              <a:t> </a:t>
            </a:r>
            <a:r>
              <a:rPr lang="fr-CA" sz="1600" dirty="0" err="1"/>
              <a:t>salicylic</a:t>
            </a:r>
            <a:r>
              <a:rPr lang="fr-CA" sz="1600" dirty="0"/>
              <a:t> </a:t>
            </a:r>
            <a:r>
              <a:rPr lang="fr-CA" sz="1600" dirty="0" err="1"/>
              <a:t>acid</a:t>
            </a:r>
            <a:r>
              <a:rPr lang="fr-CA" sz="1600" dirty="0"/>
              <a:t> application for </a:t>
            </a:r>
            <a:r>
              <a:rPr lang="fr-CA" sz="1600" dirty="0" err="1"/>
              <a:t>cutaneous</a:t>
            </a:r>
            <a:r>
              <a:rPr lang="fr-CA" sz="1600" dirty="0"/>
              <a:t> </a:t>
            </a:r>
            <a:r>
              <a:rPr lang="fr-CA" sz="1600" dirty="0" err="1"/>
              <a:t>warts</a:t>
            </a:r>
            <a:r>
              <a:rPr lang="fr-CA" sz="1600" dirty="0"/>
              <a:t> in </a:t>
            </a:r>
            <a:r>
              <a:rPr lang="fr-CA" sz="1600" dirty="0" err="1"/>
              <a:t>primary</a:t>
            </a:r>
            <a:r>
              <a:rPr lang="fr-CA" sz="1600" dirty="0"/>
              <a:t> care: </a:t>
            </a:r>
            <a:r>
              <a:rPr lang="fr-CA" sz="1600" dirty="0" err="1"/>
              <a:t>Randomized</a:t>
            </a:r>
            <a:r>
              <a:rPr lang="fr-CA" sz="1600" dirty="0"/>
              <a:t> </a:t>
            </a:r>
            <a:r>
              <a:rPr lang="fr-CA" sz="1600" dirty="0" err="1"/>
              <a:t>controlled</a:t>
            </a:r>
            <a:r>
              <a:rPr lang="fr-CA" sz="1600" dirty="0"/>
              <a:t> trial." </a:t>
            </a:r>
            <a:r>
              <a:rPr lang="fr-CA" sz="1600" u="sng" dirty="0" err="1"/>
              <a:t>Cmaj</a:t>
            </a:r>
            <a:r>
              <a:rPr lang="fr-CA" sz="1600" u="sng" dirty="0"/>
              <a:t> </a:t>
            </a:r>
            <a:r>
              <a:rPr lang="fr-CA" sz="1600" b="1" u="sng" dirty="0"/>
              <a:t>182</a:t>
            </a:r>
            <a:r>
              <a:rPr lang="fr-CA" sz="1600" u="sng" dirty="0"/>
              <a:t>(15): 1624-1630.</a:t>
            </a:r>
            <a:r>
              <a:rPr lang="fr-CA" sz="3200" u="sng" dirty="0"/>
              <a:t/>
            </a:r>
            <a:br>
              <a:rPr lang="fr-CA" sz="3200" u="sng" dirty="0"/>
            </a:b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15291"/>
            <a:ext cx="10058400" cy="454270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fr-CA" sz="2400" dirty="0" smtClean="0"/>
              <a:t>ECR</a:t>
            </a:r>
          </a:p>
          <a:p>
            <a:pPr>
              <a:buFont typeface="Arial" charset="0"/>
              <a:buChar char="•"/>
            </a:pPr>
            <a:r>
              <a:rPr lang="fr-CA" sz="2400" dirty="0" smtClean="0"/>
              <a:t>303 Patients 2006-2007</a:t>
            </a:r>
          </a:p>
          <a:p>
            <a:pPr lvl="1">
              <a:buFont typeface="Arial" charset="0"/>
              <a:buChar char="•"/>
            </a:pPr>
            <a:r>
              <a:rPr lang="fr-CA" sz="2000" dirty="0" err="1" smtClean="0"/>
              <a:t>Dx</a:t>
            </a:r>
            <a:r>
              <a:rPr lang="fr-CA" sz="2000" dirty="0" smtClean="0"/>
              <a:t> par md famille verrue cutané sans traitement par md ou dermato &gt; 1 an</a:t>
            </a:r>
          </a:p>
          <a:p>
            <a:pPr lvl="1">
              <a:buFont typeface="Arial" charset="0"/>
              <a:buChar char="•"/>
            </a:pPr>
            <a:r>
              <a:rPr lang="fr-CA" sz="2000" dirty="0" smtClean="0"/>
              <a:t>Exclus:</a:t>
            </a:r>
          </a:p>
          <a:p>
            <a:pPr lvl="2">
              <a:buFont typeface="Arial" charset="0"/>
              <a:buChar char="•"/>
            </a:pPr>
            <a:r>
              <a:rPr lang="fr-CA" sz="1600" dirty="0" err="1" smtClean="0"/>
              <a:t>Immunocompromis</a:t>
            </a:r>
            <a:endParaRPr lang="fr-CA" sz="1600" dirty="0" smtClean="0"/>
          </a:p>
          <a:p>
            <a:pPr lvl="2">
              <a:buFont typeface="Arial" charset="0"/>
              <a:buChar char="•"/>
            </a:pPr>
            <a:r>
              <a:rPr lang="fr-CA" sz="1600" dirty="0" smtClean="0"/>
              <a:t>Verrue génitale</a:t>
            </a:r>
          </a:p>
          <a:p>
            <a:pPr lvl="2">
              <a:buFont typeface="Arial" charset="0"/>
              <a:buChar char="•"/>
            </a:pPr>
            <a:r>
              <a:rPr lang="fr-CA" sz="1600" dirty="0" smtClean="0"/>
              <a:t>Verrue séborrhéique</a:t>
            </a:r>
          </a:p>
          <a:p>
            <a:pPr lvl="2">
              <a:buFont typeface="Arial" charset="0"/>
              <a:buChar char="•"/>
            </a:pPr>
            <a:r>
              <a:rPr lang="fr-CA" sz="1600" dirty="0" smtClean="0"/>
              <a:t>Verrue &gt; 1 cm</a:t>
            </a:r>
          </a:p>
          <a:p>
            <a:pPr>
              <a:buFont typeface="Arial" charset="0"/>
              <a:buChar char="•"/>
            </a:pPr>
            <a:r>
              <a:rPr lang="fr-CA" sz="2400" dirty="0" smtClean="0"/>
              <a:t>Randomisation 3 groupes (n=240)</a:t>
            </a:r>
          </a:p>
          <a:p>
            <a:pPr lvl="1">
              <a:buFont typeface="Arial" charset="0"/>
              <a:buChar char="•"/>
            </a:pPr>
            <a:r>
              <a:rPr lang="fr-CA" sz="2000" dirty="0" smtClean="0"/>
              <a:t>Rien, azote, acide salicylique*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170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Résultats/Discussion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Taux de Guérison à 13 semaines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Cryothérapie 39% (29-51)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Acide salicylique 24% (16-35)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Rien 16% (10-25)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P = 0.001</a:t>
            </a:r>
          </a:p>
          <a:p>
            <a:pPr>
              <a:buFont typeface="Arial" charset="0"/>
              <a:buChar char="•"/>
            </a:pPr>
            <a:r>
              <a:rPr lang="fr-CA" dirty="0" smtClean="0"/>
              <a:t>Points forts: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Taille d’échantillon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Bonne randomisation</a:t>
            </a:r>
          </a:p>
          <a:p>
            <a:pPr>
              <a:buFont typeface="Arial" charset="0"/>
              <a:buChar char="•"/>
            </a:pPr>
            <a:r>
              <a:rPr lang="fr-CA" dirty="0" smtClean="0"/>
              <a:t>Points faibles: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Pas à l’aveugle</a:t>
            </a:r>
          </a:p>
          <a:p>
            <a:pPr lvl="1">
              <a:buFont typeface="Arial" charset="0"/>
              <a:buChar char="•"/>
            </a:pPr>
            <a:r>
              <a:rPr lang="fr-CA" dirty="0" smtClean="0"/>
              <a:t>Application par patients</a:t>
            </a:r>
          </a:p>
          <a:p>
            <a:pPr>
              <a:buFont typeface="Arial" charset="0"/>
              <a:buChar char="•"/>
            </a:pPr>
            <a:endParaRPr lang="fr-CA" dirty="0" smtClean="0"/>
          </a:p>
          <a:p>
            <a:pPr>
              <a:buFont typeface="Arial" charset="0"/>
              <a:buChar char="•"/>
            </a:pPr>
            <a:endParaRPr lang="fr-CA" dirty="0" smtClean="0"/>
          </a:p>
          <a:p>
            <a:pPr>
              <a:buFont typeface="Arial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94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20355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Local </a:t>
            </a:r>
            <a:r>
              <a:rPr lang="fr-CA" dirty="0" err="1" smtClean="0"/>
              <a:t>treatment</a:t>
            </a:r>
            <a:r>
              <a:rPr lang="fr-CA" dirty="0" smtClean="0"/>
              <a:t> for </a:t>
            </a:r>
            <a:r>
              <a:rPr lang="fr-CA" dirty="0" err="1" smtClean="0"/>
              <a:t>cutaneous</a:t>
            </a:r>
            <a:r>
              <a:rPr lang="fr-CA" dirty="0" smtClean="0"/>
              <a:t> </a:t>
            </a:r>
            <a:r>
              <a:rPr lang="fr-CA" dirty="0" err="1" smtClean="0"/>
              <a:t>warts</a:t>
            </a:r>
            <a:r>
              <a:rPr lang="fr-CA" dirty="0" smtClean="0"/>
              <a:t>: </a:t>
            </a:r>
            <a:r>
              <a:rPr lang="fr-CA" dirty="0" err="1" smtClean="0"/>
              <a:t>systematic</a:t>
            </a:r>
            <a:r>
              <a:rPr lang="fr-CA" dirty="0" smtClean="0"/>
              <a:t> </a:t>
            </a:r>
            <a:r>
              <a:rPr lang="fr-CA" dirty="0" err="1" smtClean="0"/>
              <a:t>review</a:t>
            </a:r>
            <a:r>
              <a:rPr lang="fr-CA" dirty="0"/>
              <a:t/>
            </a:r>
            <a:br>
              <a:rPr lang="fr-CA" dirty="0"/>
            </a:br>
            <a:r>
              <a:rPr lang="fr-CA" sz="1800" dirty="0"/>
              <a:t>Gibbs, S., et al. (2002). "Local </a:t>
            </a:r>
            <a:r>
              <a:rPr lang="fr-CA" sz="1800" dirty="0" err="1"/>
              <a:t>treatments</a:t>
            </a:r>
            <a:r>
              <a:rPr lang="fr-CA" sz="1800" dirty="0"/>
              <a:t> for </a:t>
            </a:r>
            <a:r>
              <a:rPr lang="fr-CA" sz="1800" dirty="0" err="1"/>
              <a:t>cutaneous</a:t>
            </a:r>
            <a:r>
              <a:rPr lang="fr-CA" sz="1800" dirty="0"/>
              <a:t> </a:t>
            </a:r>
            <a:r>
              <a:rPr lang="fr-CA" sz="1800" dirty="0" err="1"/>
              <a:t>warts</a:t>
            </a:r>
            <a:r>
              <a:rPr lang="fr-CA" sz="1800" dirty="0"/>
              <a:t>: </a:t>
            </a:r>
            <a:r>
              <a:rPr lang="fr-CA" sz="1800" dirty="0" err="1"/>
              <a:t>systematic</a:t>
            </a:r>
            <a:r>
              <a:rPr lang="fr-CA" sz="1800" dirty="0"/>
              <a:t> </a:t>
            </a:r>
            <a:r>
              <a:rPr lang="fr-CA" sz="1800" dirty="0" err="1"/>
              <a:t>review</a:t>
            </a:r>
            <a:r>
              <a:rPr lang="fr-CA" sz="1800" dirty="0"/>
              <a:t>." </a:t>
            </a:r>
            <a:r>
              <a:rPr lang="fr-CA" sz="1800" u="sng" dirty="0" err="1"/>
              <a:t>Bmj</a:t>
            </a:r>
            <a:r>
              <a:rPr lang="fr-CA" sz="1800" u="sng" dirty="0"/>
              <a:t> </a:t>
            </a:r>
            <a:r>
              <a:rPr lang="fr-CA" sz="1800" b="1" u="sng" dirty="0"/>
              <a:t>325</a:t>
            </a:r>
            <a:r>
              <a:rPr lang="fr-CA" sz="1800" u="sng" dirty="0"/>
              <a:t>(7362): 461.</a:t>
            </a:r>
            <a:r>
              <a:rPr lang="fr-CA" u="sng" dirty="0"/>
              <a:t/>
            </a:r>
            <a:br>
              <a:rPr lang="fr-CA" u="sng" dirty="0"/>
            </a:b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65" y="2571112"/>
            <a:ext cx="10058400" cy="402336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Revue systématique: Embase, </a:t>
            </a:r>
            <a:r>
              <a:rPr lang="fr-CA" sz="2400" dirty="0" err="1" smtClean="0"/>
              <a:t>Medline</a:t>
            </a:r>
            <a:r>
              <a:rPr lang="fr-CA" sz="2400" dirty="0" smtClean="0"/>
              <a:t>, Cochrane</a:t>
            </a:r>
          </a:p>
          <a:p>
            <a:pPr lvl="1"/>
            <a:r>
              <a:rPr lang="fr-CA" sz="2000" dirty="0" smtClean="0"/>
              <a:t>1966-2000</a:t>
            </a:r>
          </a:p>
          <a:p>
            <a:pPr lvl="1"/>
            <a:r>
              <a:rPr lang="fr-CA" sz="2000" dirty="0" smtClean="0"/>
              <a:t>50 études</a:t>
            </a:r>
          </a:p>
          <a:p>
            <a:pPr lvl="1"/>
            <a:r>
              <a:rPr lang="fr-CA" sz="2000" dirty="0" smtClean="0"/>
              <a:t>Classées selon qualité: faible, modérée, élevée</a:t>
            </a:r>
          </a:p>
          <a:p>
            <a:pPr lvl="1"/>
            <a:r>
              <a:rPr lang="fr-CA" sz="2000" dirty="0" smtClean="0"/>
              <a:t>Multiples traitements étudiés</a:t>
            </a:r>
          </a:p>
          <a:p>
            <a:pPr lvl="1"/>
            <a:r>
              <a:rPr lang="fr-CA" sz="2000" dirty="0" smtClean="0"/>
              <a:t>Seulement 2 études acide salicylique vs cryothérapie</a:t>
            </a:r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9590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63511</TotalTime>
  <Words>1102</Words>
  <Application>Microsoft Office PowerPoint</Application>
  <PresentationFormat>Grand écran</PresentationFormat>
  <Paragraphs>195</Paragraphs>
  <Slides>20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Retrospect</vt:lpstr>
      <vt:lpstr>La verrue cutanée en première ligne,  acide salicylique ou cryothérapie?</vt:lpstr>
      <vt:lpstr>Conflit d’intérêts</vt:lpstr>
      <vt:lpstr>Introduction</vt:lpstr>
      <vt:lpstr>Introduction</vt:lpstr>
      <vt:lpstr>Cochrane?</vt:lpstr>
      <vt:lpstr>Démarche</vt:lpstr>
      <vt:lpstr>Cryotherapy with liquid nitrogen versus topical salicylic acid application for cutaneous warts in primary care: randomized controlled trial Bruggink, S. C., et al. (2010). "Cryotherapy with liquid nitrogen versus topical salicylic acid application for cutaneous warts in primary care: Randomized controlled trial." Cmaj 182(15): 1624-1630. </vt:lpstr>
      <vt:lpstr>Résultats/Discussion</vt:lpstr>
      <vt:lpstr>Local treatment for cutaneous warts: systematic review Gibbs, S., et al. (2002). "Local treatments for cutaneous warts: systematic review." Bmj 325(7362): 461. </vt:lpstr>
      <vt:lpstr>Résultats</vt:lpstr>
      <vt:lpstr>Discussion</vt:lpstr>
      <vt:lpstr>Cryotherapy versus salicylic acid for the treatment of plantar warts (verrucae): a randomised controlled trial Cockayne, S., et al. (2011). "Cryotherapy versus salicylic acid for the treatment of plantar warts (verrucae): a randomised controlled trial." Bmj 342: d3271. </vt:lpstr>
      <vt:lpstr>Résultats/Discussion</vt:lpstr>
      <vt:lpstr>Cantharidin-podophylotoxin-salicylic acid versus cryotherapy in the treatment of plantar warts: a randomized prospective study</vt:lpstr>
      <vt:lpstr>Résultats/Discussion</vt:lpstr>
      <vt:lpstr>En résumé</vt:lpstr>
      <vt:lpstr>Conclusion</vt:lpstr>
      <vt:lpstr>Bibliographie</vt:lpstr>
      <vt:lpstr>MERCI!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verrue cutanée en première ligne, quel traitement choisir?</dc:title>
  <dc:creator>alex trem</dc:creator>
  <cp:lastModifiedBy>Bouchard Catherine</cp:lastModifiedBy>
  <cp:revision>42</cp:revision>
  <dcterms:created xsi:type="dcterms:W3CDTF">2018-03-23T20:40:37Z</dcterms:created>
  <dcterms:modified xsi:type="dcterms:W3CDTF">2018-05-28T13:39:56Z</dcterms:modified>
</cp:coreProperties>
</file>