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6"/>
  </p:notesMasterIdLst>
  <p:sldIdLst>
    <p:sldId id="256" r:id="rId2"/>
    <p:sldId id="277" r:id="rId3"/>
    <p:sldId id="273" r:id="rId4"/>
    <p:sldId id="257" r:id="rId5"/>
    <p:sldId id="264" r:id="rId6"/>
    <p:sldId id="274" r:id="rId7"/>
    <p:sldId id="278" r:id="rId8"/>
    <p:sldId id="275" r:id="rId9"/>
    <p:sldId id="258" r:id="rId10"/>
    <p:sldId id="267" r:id="rId11"/>
    <p:sldId id="265" r:id="rId12"/>
    <p:sldId id="268" r:id="rId13"/>
    <p:sldId id="259" r:id="rId14"/>
    <p:sldId id="279" r:id="rId15"/>
    <p:sldId id="280" r:id="rId16"/>
    <p:sldId id="269" r:id="rId17"/>
    <p:sldId id="260" r:id="rId18"/>
    <p:sldId id="281" r:id="rId19"/>
    <p:sldId id="270" r:id="rId20"/>
    <p:sldId id="282" r:id="rId21"/>
    <p:sldId id="262" r:id="rId22"/>
    <p:sldId id="276" r:id="rId23"/>
    <p:sldId id="266" r:id="rId24"/>
    <p:sldId id="283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78" autoAdjust="0"/>
    <p:restoredTop sz="80703" autoAdjust="0"/>
  </p:normalViewPr>
  <p:slideViewPr>
    <p:cSldViewPr snapToGrid="0">
      <p:cViewPr>
        <p:scale>
          <a:sx n="76" d="100"/>
          <a:sy n="76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473C9-A7D5-4CC3-BB59-FC7625E249C1}" type="datetimeFigureOut">
              <a:rPr lang="fr-CA" smtClean="0"/>
              <a:t>2019-05-21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56758-665B-4D4E-87AA-E53F52956AC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041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6758-665B-4D4E-87AA-E53F52956AC5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0880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6758-665B-4D4E-87AA-E53F52956AC5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5408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Pas mentionné plus tôt car élimine</a:t>
            </a:r>
            <a:r>
              <a:rPr lang="fr-CA" baseline="0" dirty="0" smtClean="0"/>
              <a:t> tout suspense, mes études sont toutes plus récentes que le </a:t>
            </a:r>
            <a:r>
              <a:rPr lang="fr-CA" baseline="0" dirty="0" err="1" smtClean="0"/>
              <a:t>cochrane</a:t>
            </a:r>
            <a:r>
              <a:rPr lang="fr-CA" baseline="0" smtClean="0"/>
              <a:t>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6758-665B-4D4E-87AA-E53F52956AC5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856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Participantes</a:t>
            </a:r>
            <a:r>
              <a:rPr lang="fr-CA" baseline="0" dirty="0" smtClean="0"/>
              <a:t> : 40-65 ans, </a:t>
            </a:r>
            <a:r>
              <a:rPr lang="fr-CA" dirty="0" err="1" smtClean="0"/>
              <a:t>Sx</a:t>
            </a:r>
            <a:r>
              <a:rPr lang="fr-CA" dirty="0" smtClean="0"/>
              <a:t> modéré-sévère donc score de plus de 4/6 sur l’échelle pour bouffée de chaleur.</a:t>
            </a:r>
          </a:p>
          <a:p>
            <a:r>
              <a:rPr lang="fr-CA" dirty="0" smtClean="0"/>
              <a:t>Exclusion:</a:t>
            </a:r>
            <a:r>
              <a:rPr lang="fr-CA" baseline="0" dirty="0" smtClean="0"/>
              <a:t> ménopause non-naturelle, cancer, </a:t>
            </a:r>
            <a:r>
              <a:rPr lang="fr-CA" baseline="0" dirty="0" err="1" smtClean="0"/>
              <a:t>Db</a:t>
            </a:r>
            <a:r>
              <a:rPr lang="fr-CA" baseline="0" dirty="0" smtClean="0"/>
              <a:t> mal contrôlé, trouble T4, acuponcture dans les 6 derniers mois, </a:t>
            </a:r>
            <a:r>
              <a:rPr lang="fr-CA" baseline="0" dirty="0" err="1" smtClean="0"/>
              <a:t>tx</a:t>
            </a:r>
            <a:r>
              <a:rPr lang="fr-CA" baseline="0" dirty="0" smtClean="0"/>
              <a:t> pharmaco ou non dans les 4 dernières semaines pour bouffée de chaleur</a:t>
            </a:r>
            <a:endParaRPr lang="fr-CA" dirty="0" smtClean="0"/>
          </a:p>
          <a:p>
            <a:r>
              <a:rPr lang="fr-CA" dirty="0" smtClean="0"/>
              <a:t>9</a:t>
            </a:r>
            <a:r>
              <a:rPr lang="fr-CA" baseline="0" dirty="0" smtClean="0"/>
              <a:t> médecins généralistes avec formation accréditée en acuponcture (153 heures de pratique, 14 ans en moyenne)</a:t>
            </a:r>
          </a:p>
          <a:p>
            <a:r>
              <a:rPr lang="fr-CA" baseline="0" dirty="0" smtClean="0"/>
              <a:t>Points d’acuponcture prédéfinis</a:t>
            </a:r>
          </a:p>
          <a:p>
            <a:r>
              <a:rPr lang="fr-CA" baseline="0" dirty="0" smtClean="0"/>
              <a:t>Liste d’attente qui recevait traitement à partir de la semaine 6</a:t>
            </a:r>
          </a:p>
          <a:p>
            <a:r>
              <a:rPr lang="fr-CA" baseline="0" dirty="0" smtClean="0"/>
              <a:t>Statisticien pas au courant de l’intervention associée aux groupes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6758-665B-4D4E-87AA-E53F52956AC5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2188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80%</a:t>
            </a:r>
            <a:r>
              <a:rPr lang="fr-CA" baseline="0" dirty="0" smtClean="0"/>
              <a:t> des femmes du groupe traité ont rapportées des bénéfices après le traitement.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6758-665B-4D4E-87AA-E53F52956AC5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9238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Participantes: via</a:t>
            </a:r>
            <a:r>
              <a:rPr lang="fr-CA" baseline="0" dirty="0" smtClean="0"/>
              <a:t> annonces, 45-60 ans, plus de 4 bouffées de chaleur / jour</a:t>
            </a:r>
          </a:p>
          <a:p>
            <a:r>
              <a:rPr lang="fr-CA" baseline="0" dirty="0" smtClean="0"/>
              <a:t>Exclusion: initiation ou changement de dose d’un traitement pour les bouffées de chaleur (4 </a:t>
            </a:r>
            <a:r>
              <a:rPr lang="fr-CA" baseline="0" dirty="0" err="1" smtClean="0"/>
              <a:t>sem</a:t>
            </a:r>
            <a:r>
              <a:rPr lang="fr-CA" baseline="0" dirty="0" smtClean="0"/>
              <a:t>) ou antidépresseur (3 mois), acuponcture 4 </a:t>
            </a:r>
            <a:r>
              <a:rPr lang="fr-CA" baseline="0" dirty="0" err="1" smtClean="0"/>
              <a:t>sem</a:t>
            </a:r>
            <a:r>
              <a:rPr lang="fr-CA" baseline="0" dirty="0" smtClean="0"/>
              <a:t> ou avec acuponcteur de l’étude dans les 6 mois, santé pauvre et hémophilie</a:t>
            </a:r>
          </a:p>
          <a:p>
            <a:r>
              <a:rPr lang="fr-CA" baseline="0" dirty="0" smtClean="0"/>
              <a:t>Acuponcteur qui peuvent ajuster le traitement</a:t>
            </a:r>
          </a:p>
          <a:p>
            <a:r>
              <a:rPr lang="fr-CA" baseline="0" dirty="0" smtClean="0"/>
              <a:t>Ad 20 </a:t>
            </a:r>
            <a:r>
              <a:rPr lang="fr-CA" baseline="0" dirty="0" err="1" smtClean="0"/>
              <a:t>Tx</a:t>
            </a:r>
            <a:r>
              <a:rPr lang="fr-CA" baseline="0" dirty="0" smtClean="0"/>
              <a:t> en 6 mois, but mesurer réponse initiale donc 8 semaines</a:t>
            </a:r>
          </a:p>
          <a:p>
            <a:r>
              <a:rPr lang="fr-CA" b="1" baseline="0" dirty="0" smtClean="0"/>
              <a:t>Mesure: journal des </a:t>
            </a:r>
            <a:r>
              <a:rPr lang="fr-CA" b="1" baseline="0" dirty="0" err="1" smtClean="0"/>
              <a:t>sx</a:t>
            </a:r>
            <a:r>
              <a:rPr lang="fr-CA" b="1" baseline="0" dirty="0" smtClean="0"/>
              <a:t> chaque jour </a:t>
            </a:r>
          </a:p>
          <a:p>
            <a:r>
              <a:rPr lang="fr-CA" baseline="0" dirty="0" smtClean="0"/>
              <a:t>Trajectoire de réponse : 11,6 % ont -85%</a:t>
            </a:r>
          </a:p>
          <a:p>
            <a:r>
              <a:rPr lang="fr-CA" baseline="0" dirty="0" smtClean="0"/>
              <a:t>                                        47,0% ont – 47%</a:t>
            </a:r>
          </a:p>
          <a:p>
            <a:r>
              <a:rPr lang="fr-CA" baseline="0" dirty="0" smtClean="0"/>
              <a:t>                                        37,3% ont -9,6%</a:t>
            </a:r>
          </a:p>
          <a:p>
            <a:r>
              <a:rPr lang="fr-CA" baseline="0" dirty="0" smtClean="0"/>
              <a:t>                                        4,1 % ont une augmentation de 100%</a:t>
            </a:r>
          </a:p>
          <a:p>
            <a:r>
              <a:rPr lang="fr-CA" baseline="0" dirty="0" smtClean="0"/>
              <a:t>Groupe contrôle : 79,5% ont -10 %</a:t>
            </a:r>
          </a:p>
          <a:p>
            <a:r>
              <a:rPr lang="fr-CA" baseline="0" dirty="0" smtClean="0"/>
              <a:t>                              20,5% ont une augmentation de 100%</a:t>
            </a:r>
          </a:p>
          <a:p>
            <a:endParaRPr lang="fr-CA" baseline="0" dirty="0" smtClean="0"/>
          </a:p>
          <a:p>
            <a:r>
              <a:rPr lang="fr-CA" baseline="0" dirty="0" smtClean="0"/>
              <a:t>Donc plus de 50 % des femmes ont eu une réduction de la fréquence d’au moins 47 % de la fréquence de leur bouffées de chaleur 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6758-665B-4D4E-87AA-E53F52956AC5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1809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Journal of alternative and </a:t>
            </a:r>
            <a:r>
              <a:rPr lang="fr-CA" dirty="0" err="1" smtClean="0"/>
              <a:t>complementary</a:t>
            </a:r>
            <a:r>
              <a:rPr lang="fr-CA" dirty="0" smtClean="0"/>
              <a:t> </a:t>
            </a:r>
            <a:r>
              <a:rPr lang="fr-CA" dirty="0" err="1" smtClean="0"/>
              <a:t>medicine</a:t>
            </a:r>
            <a:endParaRPr lang="fr-CA" dirty="0" smtClean="0"/>
          </a:p>
          <a:p>
            <a:r>
              <a:rPr lang="fr-CA" dirty="0" err="1" smtClean="0"/>
              <a:t>Umbrella</a:t>
            </a:r>
            <a:r>
              <a:rPr lang="fr-CA" dirty="0" smtClean="0"/>
              <a:t>: Revue de revue</a:t>
            </a:r>
          </a:p>
          <a:p>
            <a:r>
              <a:rPr lang="fr-CA" dirty="0" smtClean="0"/>
              <a:t>Ampleur d’effet: Effet 0,2 est faible, 0,5</a:t>
            </a:r>
            <a:r>
              <a:rPr lang="fr-CA" baseline="0" dirty="0" smtClean="0"/>
              <a:t> modéré, plus de 0,8 est large</a:t>
            </a:r>
          </a:p>
          <a:p>
            <a:r>
              <a:rPr lang="fr-CA" baseline="0" dirty="0" smtClean="0"/>
              <a:t>                           moyenne groupe expérimental-moyenne groupe témoin et cela est divisé par l’écart type des résultats</a:t>
            </a:r>
          </a:p>
          <a:p>
            <a:r>
              <a:rPr lang="fr-CA" baseline="0" dirty="0" smtClean="0"/>
              <a:t>I2: hétérogénéité légère 0-25%</a:t>
            </a:r>
          </a:p>
          <a:p>
            <a:r>
              <a:rPr lang="fr-CA" baseline="0" dirty="0" smtClean="0"/>
              <a:t>     hétérogénéité modérée 25-50%</a:t>
            </a:r>
          </a:p>
          <a:p>
            <a:r>
              <a:rPr lang="fr-CA" baseline="0" dirty="0" smtClean="0"/>
              <a:t>     Hétérogénéité importante plus de 50%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6758-665B-4D4E-87AA-E53F52956AC5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4520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Graphique en arbre</a:t>
            </a:r>
          </a:p>
          <a:p>
            <a:r>
              <a:rPr lang="fr-CA" dirty="0" smtClean="0"/>
              <a:t>La colonne pour le poids</a:t>
            </a:r>
            <a:r>
              <a:rPr lang="fr-CA" baseline="0" dirty="0" smtClean="0"/>
              <a:t> de chaque étude est manquante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6758-665B-4D4E-87AA-E53F52956AC5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6760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Intervention variable: 10 traitement/</a:t>
            </a:r>
            <a:r>
              <a:rPr lang="fr-CA" baseline="0" dirty="0" smtClean="0"/>
              <a:t> 8 semaines x 2, jusqu’à 20 traitements en 6 mois, 1traitement/ semaine x 12 semaines pour les ECR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6758-665B-4D4E-87AA-E53F52956AC5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4929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The</a:t>
            </a:r>
            <a:r>
              <a:rPr lang="fr-CA" baseline="0" dirty="0" smtClean="0"/>
              <a:t> journal of the </a:t>
            </a:r>
            <a:r>
              <a:rPr lang="fr-CA" baseline="0" dirty="0" err="1" smtClean="0"/>
              <a:t>north</a:t>
            </a:r>
            <a:r>
              <a:rPr lang="fr-CA" baseline="0" dirty="0" smtClean="0"/>
              <a:t> </a:t>
            </a:r>
            <a:r>
              <a:rPr lang="fr-CA" baseline="0" dirty="0" err="1" smtClean="0"/>
              <a:t>american</a:t>
            </a:r>
            <a:r>
              <a:rPr lang="fr-CA" baseline="0" dirty="0" smtClean="0"/>
              <a:t> </a:t>
            </a:r>
            <a:r>
              <a:rPr lang="fr-CA" baseline="0" dirty="0" err="1" smtClean="0"/>
              <a:t>menopause</a:t>
            </a:r>
            <a:r>
              <a:rPr lang="fr-CA" baseline="0" dirty="0" smtClean="0"/>
              <a:t> society</a:t>
            </a:r>
            <a:endParaRPr lang="fr-CA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dirty="0" smtClean="0"/>
              <a:t>Recherche </a:t>
            </a:r>
            <a:r>
              <a:rPr lang="fr-CA" dirty="0" err="1" smtClean="0"/>
              <a:t>Pubmed</a:t>
            </a:r>
            <a:r>
              <a:rPr lang="fr-CA" dirty="0" smtClean="0"/>
              <a:t>/</a:t>
            </a:r>
            <a:r>
              <a:rPr lang="fr-CA" dirty="0" err="1" smtClean="0"/>
              <a:t>medline</a:t>
            </a:r>
            <a:r>
              <a:rPr lang="fr-CA" dirty="0" smtClean="0"/>
              <a:t>/</a:t>
            </a:r>
            <a:r>
              <a:rPr lang="fr-CA" dirty="0" err="1" smtClean="0"/>
              <a:t>psychinfo</a:t>
            </a:r>
            <a:r>
              <a:rPr lang="fr-CA" dirty="0" smtClean="0"/>
              <a:t>/web of science/</a:t>
            </a:r>
            <a:r>
              <a:rPr lang="fr-CA" dirty="0" err="1" smtClean="0"/>
              <a:t>cochrane</a:t>
            </a:r>
            <a:r>
              <a:rPr lang="fr-CA" dirty="0" smtClean="0"/>
              <a:t> central </a:t>
            </a:r>
            <a:r>
              <a:rPr lang="fr-CA" dirty="0" err="1" smtClean="0"/>
              <a:t>register</a:t>
            </a:r>
            <a:r>
              <a:rPr lang="fr-CA" dirty="0" smtClean="0"/>
              <a:t> of </a:t>
            </a:r>
            <a:r>
              <a:rPr lang="fr-CA" dirty="0" err="1" smtClean="0"/>
              <a:t>controlled</a:t>
            </a:r>
            <a:r>
              <a:rPr lang="fr-CA" dirty="0" smtClean="0"/>
              <a:t> trials/CINAHL</a:t>
            </a:r>
          </a:p>
          <a:p>
            <a:r>
              <a:rPr lang="fr-CA" baseline="0" dirty="0" smtClean="0"/>
              <a:t>I2: hétérogénéité légère 0-25%</a:t>
            </a:r>
          </a:p>
          <a:p>
            <a:r>
              <a:rPr lang="fr-CA" baseline="0" dirty="0" smtClean="0"/>
              <a:t>     hétérogénéité modérée 25-50%</a:t>
            </a:r>
          </a:p>
          <a:p>
            <a:r>
              <a:rPr lang="fr-CA" baseline="0" dirty="0" smtClean="0"/>
              <a:t>     Hétérogénéité importante plus de 50%</a:t>
            </a:r>
          </a:p>
          <a:p>
            <a:r>
              <a:rPr lang="fr-CA" baseline="0" dirty="0" smtClean="0"/>
              <a:t> </a:t>
            </a:r>
          </a:p>
          <a:p>
            <a:r>
              <a:rPr lang="fr-CA" baseline="0" dirty="0" smtClean="0"/>
              <a:t>Intervention variable ++ de 2 fois par semaine ad 10 sessions en 12 semaines</a:t>
            </a: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6758-665B-4D4E-87AA-E53F52956AC5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4609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 smtClean="0"/>
              <a:t>Graphique en arbre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56758-665B-4D4E-87AA-E53F52956AC5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955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6F64BF5-CBE4-406D-BFE0-85DE774E5589}" type="datetimeFigureOut">
              <a:rPr lang="fr-CA" smtClean="0"/>
              <a:t>2019-05-21</a:t>
            </a:fld>
            <a:endParaRPr lang="fr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0E7725-A159-4A68-A95B-B6452BACCC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191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BF5-CBE4-406D-BFE0-85DE774E5589}" type="datetimeFigureOut">
              <a:rPr lang="fr-CA" smtClean="0"/>
              <a:t>2019-05-21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7725-A159-4A68-A95B-B6452BACCC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244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BF5-CBE4-406D-BFE0-85DE774E5589}" type="datetimeFigureOut">
              <a:rPr lang="fr-CA" smtClean="0"/>
              <a:t>2019-05-21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7725-A159-4A68-A95B-B6452BACCC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015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BF5-CBE4-406D-BFE0-85DE774E5589}" type="datetimeFigureOut">
              <a:rPr lang="fr-CA" smtClean="0"/>
              <a:t>2019-05-21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7725-A159-4A68-A95B-B6452BACCC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784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F64BF5-CBE4-406D-BFE0-85DE774E5589}" type="datetimeFigureOut">
              <a:rPr lang="fr-CA" smtClean="0"/>
              <a:t>2019-05-21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60E7725-A159-4A68-A95B-B6452BACCC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8760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BF5-CBE4-406D-BFE0-85DE774E5589}" type="datetimeFigureOut">
              <a:rPr lang="fr-CA" smtClean="0"/>
              <a:t>2019-05-21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7725-A159-4A68-A95B-B6452BACCC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725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BF5-CBE4-406D-BFE0-85DE774E5589}" type="datetimeFigureOut">
              <a:rPr lang="fr-CA" smtClean="0"/>
              <a:t>2019-05-21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7725-A159-4A68-A95B-B6452BACCC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545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BF5-CBE4-406D-BFE0-85DE774E5589}" type="datetimeFigureOut">
              <a:rPr lang="fr-CA" smtClean="0"/>
              <a:t>2019-05-21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7725-A159-4A68-A95B-B6452BACCC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945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BF5-CBE4-406D-BFE0-85DE774E5589}" type="datetimeFigureOut">
              <a:rPr lang="fr-CA" smtClean="0"/>
              <a:t>2019-05-21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7725-A159-4A68-A95B-B6452BACCC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400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64BF5-CBE4-406D-BFE0-85DE774E5589}" type="datetimeFigureOut">
              <a:rPr lang="fr-CA" smtClean="0"/>
              <a:t>2019-05-21</a:t>
            </a:fld>
            <a:endParaRPr lang="fr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r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0E7725-A159-4A68-A95B-B6452BACCCDF}" type="slidenum">
              <a:rPr lang="fr-CA" smtClean="0"/>
              <a:t>‹N°›</a:t>
            </a:fld>
            <a:endParaRPr lang="fr-CA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470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6F64BF5-CBE4-406D-BFE0-85DE774E5589}" type="datetimeFigureOut">
              <a:rPr lang="fr-CA" smtClean="0"/>
              <a:t>2019-05-21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0E7725-A159-4A68-A95B-B6452BACCCDF}" type="slidenum">
              <a:rPr lang="fr-CA" smtClean="0"/>
              <a:t>‹N°›</a:t>
            </a:fld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778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6F64BF5-CBE4-406D-BFE0-85DE774E5589}" type="datetimeFigureOut">
              <a:rPr lang="fr-CA" smtClean="0"/>
              <a:t>2019-05-21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60E7725-A159-4A68-A95B-B6452BACCCD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5899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L’acuponcture en ménopause, vraiment?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05393" y="4901801"/>
            <a:ext cx="9070848" cy="457201"/>
          </a:xfrm>
        </p:spPr>
        <p:txBody>
          <a:bodyPr>
            <a:noAutofit/>
          </a:bodyPr>
          <a:lstStyle/>
          <a:p>
            <a:r>
              <a:rPr lang="fr-CA" sz="1100" dirty="0" smtClean="0"/>
              <a:t> Amélie Thiffeault</a:t>
            </a:r>
          </a:p>
          <a:p>
            <a:r>
              <a:rPr lang="fr-CA" sz="1100" dirty="0" smtClean="0"/>
              <a:t>31 mai 2019</a:t>
            </a:r>
          </a:p>
          <a:p>
            <a:r>
              <a:rPr lang="fr-CA" sz="1100" dirty="0" smtClean="0"/>
              <a:t>GMF-U Notre-Dame</a:t>
            </a:r>
            <a:endParaRPr lang="fr-CA" sz="1100" dirty="0"/>
          </a:p>
        </p:txBody>
      </p:sp>
    </p:spTree>
    <p:extLst>
      <p:ext uri="{BB962C8B-B14F-4D97-AF65-F5344CB8AC3E}">
        <p14:creationId xmlns:p14="http://schemas.microsoft.com/office/powerpoint/2010/main" val="235000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1027814"/>
            <a:ext cx="10058400" cy="5007226"/>
          </a:xfrm>
        </p:spPr>
        <p:txBody>
          <a:bodyPr/>
          <a:lstStyle/>
          <a:p>
            <a:r>
              <a:rPr lang="fr-CA" dirty="0" smtClean="0"/>
              <a:t>Forces: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Intervention faite par omnipraticiens, standardisée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Taux adhérence excellent ( 1/36 déplaisant, 3/34 trop/pas assez de symptômes, pas le temps)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Questionnaire </a:t>
            </a:r>
            <a:r>
              <a:rPr lang="fr-CA" dirty="0" err="1" smtClean="0"/>
              <a:t>Menoscore</a:t>
            </a:r>
            <a:r>
              <a:rPr lang="fr-CA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Limitation du biais de mémoire</a:t>
            </a:r>
          </a:p>
          <a:p>
            <a:pPr>
              <a:buFont typeface="Wingdings" panose="05000000000000000000" pitchFamily="2" charset="2"/>
              <a:buChar char="§"/>
            </a:pPr>
            <a:endParaRPr lang="fr-CA" dirty="0"/>
          </a:p>
          <a:p>
            <a:pPr>
              <a:buFont typeface="Wingdings" panose="05000000000000000000" pitchFamily="2" charset="2"/>
              <a:buChar char="§"/>
            </a:pPr>
            <a:endParaRPr lang="fr-CA" dirty="0"/>
          </a:p>
          <a:p>
            <a:r>
              <a:rPr lang="fr-CA" dirty="0" smtClean="0"/>
              <a:t>Faiblesses:</a:t>
            </a:r>
            <a:endParaRPr lang="fr-CA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Période d’intervention brève (5 semaines)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Base volontaire (croyance)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Pas double-insu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Cliniquement significatif?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25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Étude AIM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2017, manuscrit, HHS Public Access</a:t>
            </a:r>
          </a:p>
          <a:p>
            <a:r>
              <a:rPr lang="fr-CA" dirty="0" smtClean="0"/>
              <a:t>ECR</a:t>
            </a:r>
          </a:p>
          <a:p>
            <a:r>
              <a:rPr lang="fr-CA" dirty="0" smtClean="0"/>
              <a:t>209 participantes (4:1), rétention 92%</a:t>
            </a:r>
          </a:p>
          <a:p>
            <a:r>
              <a:rPr lang="fr-CA" dirty="0" smtClean="0"/>
              <a:t>Jusqu’à 20 </a:t>
            </a:r>
            <a:r>
              <a:rPr lang="fr-CA" dirty="0" err="1" smtClean="0"/>
              <a:t>tx</a:t>
            </a:r>
            <a:r>
              <a:rPr lang="fr-CA" dirty="0" smtClean="0"/>
              <a:t> en 6 mois</a:t>
            </a:r>
            <a:endParaRPr lang="fr-CA" dirty="0"/>
          </a:p>
          <a:p>
            <a:r>
              <a:rPr lang="fr-CA" dirty="0" smtClean="0"/>
              <a:t>% réduction de la fréquence des bouffées 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 de chaleur (8 semaines)</a:t>
            </a:r>
          </a:p>
          <a:p>
            <a:r>
              <a:rPr lang="fr-CA" dirty="0" smtClean="0"/>
              <a:t>4 trajectoires de réponses (-85%, -47%, -9,6%, 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+100%)</a:t>
            </a:r>
          </a:p>
          <a:p>
            <a:r>
              <a:rPr lang="fr-CA" dirty="0" smtClean="0"/>
              <a:t>Peu éléments prédictifs (nombre de </a:t>
            </a:r>
            <a:r>
              <a:rPr lang="fr-CA" dirty="0" err="1" smtClean="0"/>
              <a:t>Tx</a:t>
            </a:r>
            <a:r>
              <a:rPr lang="fr-CA" dirty="0" smtClean="0"/>
              <a:t>,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gravité initiale des symptômes)</a:t>
            </a:r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570" y="345972"/>
            <a:ext cx="4390335" cy="308048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570" y="3455642"/>
            <a:ext cx="4390335" cy="26683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5925" y="6153148"/>
            <a:ext cx="1076014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Avis </a:t>
            </a:r>
            <a:r>
              <a:rPr lang="fr-CA" sz="1400" dirty="0"/>
              <a:t>NE et al. </a:t>
            </a:r>
            <a:r>
              <a:rPr lang="fr-CA" sz="1400" dirty="0" err="1"/>
              <a:t>Trajectories</a:t>
            </a:r>
            <a:r>
              <a:rPr lang="fr-CA" sz="1400" dirty="0"/>
              <a:t> of </a:t>
            </a:r>
            <a:r>
              <a:rPr lang="fr-CA" sz="1400" dirty="0" err="1"/>
              <a:t>Response</a:t>
            </a:r>
            <a:r>
              <a:rPr lang="fr-CA" sz="1400" dirty="0"/>
              <a:t> to Acupuncture for </a:t>
            </a:r>
            <a:r>
              <a:rPr lang="fr-CA" sz="1400" dirty="0" err="1"/>
              <a:t>Menopausal</a:t>
            </a:r>
            <a:r>
              <a:rPr lang="fr-CA" sz="1400" dirty="0"/>
              <a:t> </a:t>
            </a:r>
            <a:r>
              <a:rPr lang="fr-CA" sz="1400" dirty="0" err="1"/>
              <a:t>Vasomotor</a:t>
            </a:r>
            <a:r>
              <a:rPr lang="fr-CA" sz="1400" dirty="0"/>
              <a:t> </a:t>
            </a:r>
            <a:r>
              <a:rPr lang="fr-CA" sz="1400" dirty="0" err="1"/>
              <a:t>Symptoms</a:t>
            </a:r>
            <a:r>
              <a:rPr lang="fr-CA" sz="1400" dirty="0"/>
              <a:t>: the Acupuncture in </a:t>
            </a:r>
            <a:r>
              <a:rPr lang="fr-CA" sz="1400" dirty="0" err="1"/>
              <a:t>Menopause</a:t>
            </a:r>
            <a:r>
              <a:rPr lang="fr-CA" sz="1400" dirty="0"/>
              <a:t> (AIM) </a:t>
            </a:r>
            <a:r>
              <a:rPr lang="fr-CA" sz="1400" dirty="0" err="1"/>
              <a:t>study</a:t>
            </a:r>
            <a:r>
              <a:rPr lang="fr-CA" sz="1400" dirty="0"/>
              <a:t> </a:t>
            </a:r>
            <a:r>
              <a:rPr lang="fr-CA" sz="1400" dirty="0">
                <a:cs typeface="Calibri" panose="020F0502020204030204" pitchFamily="34" charset="0"/>
              </a:rPr>
              <a:t>[</a:t>
            </a:r>
            <a:r>
              <a:rPr lang="fr-CA" sz="1400" dirty="0" err="1">
                <a:cs typeface="Calibri" panose="020F0502020204030204" pitchFamily="34" charset="0"/>
              </a:rPr>
              <a:t>Author</a:t>
            </a:r>
            <a:r>
              <a:rPr lang="fr-CA" sz="1400" dirty="0">
                <a:cs typeface="Calibri" panose="020F0502020204030204" pitchFamily="34" charset="0"/>
              </a:rPr>
              <a:t> </a:t>
            </a:r>
            <a:r>
              <a:rPr lang="fr-CA" sz="1400" dirty="0" err="1">
                <a:cs typeface="Calibri" panose="020F0502020204030204" pitchFamily="34" charset="0"/>
              </a:rPr>
              <a:t>Manuscript</a:t>
            </a:r>
            <a:r>
              <a:rPr lang="fr-CA" sz="1400" dirty="0">
                <a:cs typeface="Calibri" panose="020F0502020204030204" pitchFamily="34" charset="0"/>
              </a:rPr>
              <a:t>]. HHS Public Access. 2017</a:t>
            </a:r>
            <a:endParaRPr lang="fr-CA" sz="14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5124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992372"/>
            <a:ext cx="10058400" cy="5042668"/>
          </a:xfrm>
        </p:spPr>
        <p:txBody>
          <a:bodyPr/>
          <a:lstStyle/>
          <a:p>
            <a:r>
              <a:rPr lang="fr-CA" dirty="0" smtClean="0"/>
              <a:t>Forces: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ECR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Résultats abordés différemment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Traitement ajusté avec évaluation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Pas limité aux ménopauses naturelles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Taux de rétention excellent</a:t>
            </a:r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Faiblesses:</a:t>
            </a:r>
            <a:endParaRPr lang="fr-CA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Analyse 8 premières semaines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Échantillon insuffisant pour trouver des facteurs prédictifs de réponse</a:t>
            </a:r>
            <a:endParaRPr lang="fr-CA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Pas de double-insu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9191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L’étude parapluie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JACM 2018</a:t>
            </a:r>
          </a:p>
          <a:p>
            <a:r>
              <a:rPr lang="fr-CA" dirty="0" smtClean="0"/>
              <a:t>Revue systématique et méta-analyse (type «</a:t>
            </a:r>
            <a:r>
              <a:rPr lang="fr-CA" dirty="0" err="1" smtClean="0"/>
              <a:t>umbrella</a:t>
            </a:r>
            <a:r>
              <a:rPr lang="fr-CA" dirty="0"/>
              <a:t>»)</a:t>
            </a:r>
            <a:endParaRPr lang="fr-CA" dirty="0" smtClean="0"/>
          </a:p>
          <a:p>
            <a:r>
              <a:rPr lang="fr-CA" dirty="0" smtClean="0"/>
              <a:t>4 ECR et 3 revue systématique</a:t>
            </a:r>
          </a:p>
          <a:p>
            <a:r>
              <a:rPr lang="fr-CA" dirty="0" smtClean="0"/>
              <a:t>Critères inclusion: Population visée (symptômes modérés à sévères), acuponcture en tout genre, contrôle inactif ou actif, fréquence et sévérité des symptômes vasomoteurs. Janvier 2010 à février 2016.</a:t>
            </a:r>
          </a:p>
          <a:p>
            <a:r>
              <a:rPr lang="fr-CA" dirty="0" smtClean="0"/>
              <a:t>Exclusion: revue </a:t>
            </a:r>
            <a:r>
              <a:rPr lang="fr-CA" dirty="0" err="1" smtClean="0"/>
              <a:t>umbrella</a:t>
            </a:r>
            <a:r>
              <a:rPr lang="fr-CA" dirty="0" smtClean="0"/>
              <a:t>, intervention centrale n’est pas l’acuponcture, revue systématique de faible qualité (GRADE)</a:t>
            </a:r>
          </a:p>
          <a:p>
            <a:r>
              <a:rPr lang="fr-CA" dirty="0" smtClean="0"/>
              <a:t>Ampleur de l’effet (≥ 0,5 = effet modéré, ≥ 0,8 = effet important): </a:t>
            </a:r>
          </a:p>
          <a:p>
            <a:pPr lvl="1"/>
            <a:r>
              <a:rPr lang="fr-CA" dirty="0" smtClean="0"/>
              <a:t>Fréquence -0,66, 95% IC -1,06 à -0,26 I</a:t>
            </a:r>
            <a:r>
              <a:rPr lang="fr-CA" baseline="30000" dirty="0" smtClean="0"/>
              <a:t>2</a:t>
            </a:r>
            <a:r>
              <a:rPr lang="fr-CA" dirty="0" smtClean="0"/>
              <a:t>=61,7% </a:t>
            </a:r>
          </a:p>
          <a:p>
            <a:pPr lvl="1"/>
            <a:r>
              <a:rPr lang="fr-CA" dirty="0" smtClean="0"/>
              <a:t>Sévérité -0,49, 95% IC -0,85 à -</a:t>
            </a:r>
            <a:r>
              <a:rPr lang="fr-CA" dirty="0"/>
              <a:t>0,13 </a:t>
            </a:r>
            <a:r>
              <a:rPr lang="fr-CA" dirty="0" smtClean="0"/>
              <a:t>I</a:t>
            </a:r>
            <a:r>
              <a:rPr lang="fr-CA" baseline="30000" dirty="0" smtClean="0"/>
              <a:t>2</a:t>
            </a:r>
            <a:r>
              <a:rPr lang="fr-CA" dirty="0" smtClean="0"/>
              <a:t>=18,1%</a:t>
            </a:r>
          </a:p>
          <a:p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981512" y="6123966"/>
            <a:ext cx="101436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err="1" smtClean="0"/>
              <a:t>Befus</a:t>
            </a:r>
            <a:r>
              <a:rPr lang="fr-CA" sz="1400" dirty="0" smtClean="0"/>
              <a:t> </a:t>
            </a:r>
            <a:r>
              <a:rPr lang="fr-CA" sz="1400" dirty="0"/>
              <a:t>D et al. Management of </a:t>
            </a:r>
            <a:r>
              <a:rPr lang="fr-CA" sz="1400" dirty="0" err="1"/>
              <a:t>Menopause</a:t>
            </a:r>
            <a:r>
              <a:rPr lang="fr-CA" sz="1400" dirty="0"/>
              <a:t> </a:t>
            </a:r>
            <a:r>
              <a:rPr lang="fr-CA" sz="1400" dirty="0" err="1"/>
              <a:t>Symptoms</a:t>
            </a:r>
            <a:r>
              <a:rPr lang="fr-CA" sz="1400" dirty="0"/>
              <a:t> </a:t>
            </a:r>
            <a:r>
              <a:rPr lang="fr-CA" sz="1400" dirty="0" err="1"/>
              <a:t>with</a:t>
            </a:r>
            <a:r>
              <a:rPr lang="fr-CA" sz="1400" dirty="0"/>
              <a:t> Acupuncture: An </a:t>
            </a:r>
            <a:r>
              <a:rPr lang="fr-CA" sz="1400" dirty="0" err="1"/>
              <a:t>Umbrella</a:t>
            </a:r>
            <a:r>
              <a:rPr lang="fr-CA" sz="1400" dirty="0"/>
              <a:t> </a:t>
            </a:r>
            <a:r>
              <a:rPr lang="fr-CA" sz="1400" dirty="0" err="1"/>
              <a:t>systematic</a:t>
            </a:r>
            <a:r>
              <a:rPr lang="fr-CA" sz="1400" dirty="0"/>
              <a:t> </a:t>
            </a:r>
            <a:r>
              <a:rPr lang="fr-CA" sz="1400" dirty="0" err="1"/>
              <a:t>Review</a:t>
            </a:r>
            <a:r>
              <a:rPr lang="fr-CA" sz="1400" dirty="0"/>
              <a:t> and Meta-</a:t>
            </a:r>
            <a:r>
              <a:rPr lang="fr-CA" sz="1400" dirty="0" err="1"/>
              <a:t>Analysis</a:t>
            </a:r>
            <a:r>
              <a:rPr lang="fr-CA" sz="1400" dirty="0"/>
              <a:t>. JACM. 2018; 24 (4): 314-323.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1080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305" y="246075"/>
            <a:ext cx="9145397" cy="334441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304" y="3637470"/>
            <a:ext cx="9145397" cy="297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9774"/>
            <a:ext cx="10431049" cy="63655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92348"/>
            <a:ext cx="10755333" cy="62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852755"/>
            <a:ext cx="10058400" cy="5182285"/>
          </a:xfrm>
        </p:spPr>
        <p:txBody>
          <a:bodyPr/>
          <a:lstStyle/>
          <a:p>
            <a:r>
              <a:rPr lang="fr-CA" dirty="0" smtClean="0"/>
              <a:t>Forces: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/>
              <a:t>Revue systématique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Recherche exhaustive, stratégie bien définie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Hétérogénéité légère (sévérité)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Étude de piètre qualité exclue (Revue systématique)</a:t>
            </a:r>
          </a:p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Faiblesses: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Hétérogénéité importante (fréquence)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Pondération des études?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Strictement étude en anglais</a:t>
            </a:r>
            <a:endParaRPr lang="fr-CA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Peu d’études</a:t>
            </a:r>
          </a:p>
        </p:txBody>
      </p:sp>
    </p:spTree>
    <p:extLst>
      <p:ext uri="{BB962C8B-B14F-4D97-AF65-F5344CB8AC3E}">
        <p14:creationId xmlns:p14="http://schemas.microsoft.com/office/powerpoint/2010/main" val="49124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4000" dirty="0" smtClean="0"/>
              <a:t>Méta-analyse d’ECR</a:t>
            </a:r>
            <a:endParaRPr lang="fr-CA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err="1" smtClean="0"/>
              <a:t>Menopause</a:t>
            </a:r>
            <a:r>
              <a:rPr lang="fr-CA" dirty="0" smtClean="0"/>
              <a:t> 2015</a:t>
            </a:r>
          </a:p>
          <a:p>
            <a:r>
              <a:rPr lang="fr-CA" dirty="0" smtClean="0"/>
              <a:t>Méta-analyse d’ECR</a:t>
            </a:r>
          </a:p>
          <a:p>
            <a:r>
              <a:rPr lang="fr-CA" dirty="0" smtClean="0"/>
              <a:t>12 études/869 participantes (jusqu’à décembre 2013)</a:t>
            </a:r>
          </a:p>
          <a:p>
            <a:r>
              <a:rPr lang="fr-CA" dirty="0" smtClean="0"/>
              <a:t>Critères inclusion: Évaluant l’effet de l’acuponcture sur les symptômes de ménopause, contrôle actif ou inactif, plus de 10 participantes, publiés dans des journaux où il y a une revue par les pairs, pas de limitation de langage.</a:t>
            </a:r>
          </a:p>
          <a:p>
            <a:r>
              <a:rPr lang="fr-CA" dirty="0" smtClean="0"/>
              <a:t>Critères exclusion: ménopause non-naturelle</a:t>
            </a:r>
          </a:p>
          <a:p>
            <a:r>
              <a:rPr lang="fr-CA" dirty="0" smtClean="0"/>
              <a:t>Qualité des études évaluées</a:t>
            </a:r>
          </a:p>
          <a:p>
            <a:r>
              <a:rPr lang="fr-CA" dirty="0" smtClean="0"/>
              <a:t>Ampleur de l’effet:</a:t>
            </a:r>
          </a:p>
          <a:p>
            <a:pPr marL="0" indent="0">
              <a:buNone/>
            </a:pPr>
            <a:r>
              <a:rPr lang="fr-CA" dirty="0" smtClean="0"/>
              <a:t>- Fréquence: -0,35; 95% IC -0,5 à -0,21 I</a:t>
            </a:r>
            <a:r>
              <a:rPr lang="fr-CA" baseline="30000" dirty="0" smtClean="0"/>
              <a:t>2</a:t>
            </a:r>
            <a:r>
              <a:rPr lang="fr-CA" dirty="0" smtClean="0"/>
              <a:t>=0%</a:t>
            </a:r>
          </a:p>
          <a:p>
            <a:pPr>
              <a:buFontTx/>
              <a:buChar char="-"/>
            </a:pPr>
            <a:r>
              <a:rPr lang="fr-CA" dirty="0" smtClean="0"/>
              <a:t>Sévérité: -0,44; 95% IC -0,65 à -0,23 I</a:t>
            </a:r>
            <a:r>
              <a:rPr lang="fr-CA" baseline="30000" dirty="0" smtClean="0"/>
              <a:t>2</a:t>
            </a:r>
            <a:r>
              <a:rPr lang="fr-CA" dirty="0" smtClean="0"/>
              <a:t>= 34,22%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1066800" y="6123966"/>
            <a:ext cx="10058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Chiu </a:t>
            </a:r>
            <a:r>
              <a:rPr lang="fr-CA" sz="1400" dirty="0"/>
              <a:t>H-Y et al. </a:t>
            </a:r>
            <a:r>
              <a:rPr lang="fr-CA" sz="1400" dirty="0" err="1"/>
              <a:t>Effects</a:t>
            </a:r>
            <a:r>
              <a:rPr lang="fr-CA" sz="1400" dirty="0"/>
              <a:t> of acupuncture on </a:t>
            </a:r>
            <a:r>
              <a:rPr lang="fr-CA" sz="1400" dirty="0" err="1"/>
              <a:t>menopause-related</a:t>
            </a:r>
            <a:r>
              <a:rPr lang="fr-CA" sz="1400" dirty="0"/>
              <a:t> </a:t>
            </a:r>
            <a:r>
              <a:rPr lang="fr-CA" sz="1400" dirty="0" err="1"/>
              <a:t>symptoms</a:t>
            </a:r>
            <a:r>
              <a:rPr lang="fr-CA" sz="1400" dirty="0"/>
              <a:t> and </a:t>
            </a:r>
            <a:r>
              <a:rPr lang="fr-CA" sz="1400" dirty="0" err="1"/>
              <a:t>quality</a:t>
            </a:r>
            <a:r>
              <a:rPr lang="fr-CA" sz="1400" dirty="0"/>
              <a:t> of life in </a:t>
            </a:r>
            <a:r>
              <a:rPr lang="fr-CA" sz="1400" dirty="0" err="1"/>
              <a:t>women</a:t>
            </a:r>
            <a:r>
              <a:rPr lang="fr-CA" sz="1400" dirty="0"/>
              <a:t> in </a:t>
            </a:r>
            <a:r>
              <a:rPr lang="fr-CA" sz="1400" dirty="0" err="1"/>
              <a:t>natural</a:t>
            </a:r>
            <a:r>
              <a:rPr lang="fr-CA" sz="1400" dirty="0"/>
              <a:t> </a:t>
            </a:r>
            <a:r>
              <a:rPr lang="fr-CA" sz="1400" dirty="0" err="1"/>
              <a:t>menopause</a:t>
            </a:r>
            <a:r>
              <a:rPr lang="fr-CA" sz="1400" dirty="0"/>
              <a:t>: a </a:t>
            </a:r>
            <a:r>
              <a:rPr lang="fr-CA" sz="1400" dirty="0" err="1"/>
              <a:t>meta-analysis</a:t>
            </a:r>
            <a:r>
              <a:rPr lang="fr-CA" sz="1400" dirty="0"/>
              <a:t> of </a:t>
            </a:r>
            <a:r>
              <a:rPr lang="fr-CA" sz="1400" dirty="0" err="1"/>
              <a:t>randomized</a:t>
            </a:r>
            <a:r>
              <a:rPr lang="fr-CA" sz="1400" dirty="0"/>
              <a:t> </a:t>
            </a:r>
            <a:r>
              <a:rPr lang="fr-CA" sz="1400" dirty="0" err="1"/>
              <a:t>controlled</a:t>
            </a:r>
            <a:r>
              <a:rPr lang="fr-CA" sz="1400" dirty="0"/>
              <a:t> trials. </a:t>
            </a:r>
            <a:r>
              <a:rPr lang="fr-CA" sz="1400" dirty="0" err="1"/>
              <a:t>Menopause</a:t>
            </a:r>
            <a:r>
              <a:rPr lang="fr-CA" sz="1400" dirty="0"/>
              <a:t>. 2015; 22 (2): 234-244.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1555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84" y="122682"/>
            <a:ext cx="9182340" cy="65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6800" y="821933"/>
            <a:ext cx="10058400" cy="5213107"/>
          </a:xfrm>
        </p:spPr>
        <p:txBody>
          <a:bodyPr/>
          <a:lstStyle/>
          <a:p>
            <a:r>
              <a:rPr lang="fr-CA" dirty="0" smtClean="0"/>
              <a:t>Forces: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Méta-analyse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Uniquement ECR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Hétérogénéité légère-modérée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Pas de restriction de langage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Méthodologie bien expliquée et définie</a:t>
            </a:r>
          </a:p>
          <a:p>
            <a:pPr marL="0" indent="0">
              <a:buNone/>
            </a:pPr>
            <a:endParaRPr lang="fr-CA" dirty="0" smtClean="0"/>
          </a:p>
          <a:p>
            <a:endParaRPr lang="fr-CA" dirty="0"/>
          </a:p>
          <a:p>
            <a:r>
              <a:rPr lang="fr-CA" dirty="0" smtClean="0"/>
              <a:t>Faiblesses:</a:t>
            </a:r>
            <a:endParaRPr lang="fr-CA" dirty="0"/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Fin en 2013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CA" dirty="0" smtClean="0"/>
              <a:t>Pondération des études ?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2042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Conflit d’intérêt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Aucun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12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721127"/>
              </p:ext>
            </p:extLst>
          </p:nvPr>
        </p:nvGraphicFramePr>
        <p:xfrm>
          <a:off x="243280" y="157604"/>
          <a:ext cx="11711030" cy="65662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342206"/>
                <a:gridCol w="2342206"/>
                <a:gridCol w="2342206"/>
                <a:gridCol w="2342206"/>
                <a:gridCol w="2342206"/>
              </a:tblGrid>
              <a:tr h="1210319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Étude danoise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AIM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Étude parapluie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Méta-analyse d’ECR</a:t>
                      </a:r>
                      <a:endParaRPr lang="fr-CA" dirty="0"/>
                    </a:p>
                  </a:txBody>
                  <a:tcPr/>
                </a:tc>
              </a:tr>
              <a:tr h="1210319">
                <a:tc>
                  <a:txBody>
                    <a:bodyPr/>
                    <a:lstStyle/>
                    <a:p>
                      <a:r>
                        <a:rPr lang="fr-CA" dirty="0" smtClean="0"/>
                        <a:t>Année de publication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2019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2017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2018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2014</a:t>
                      </a:r>
                      <a:endParaRPr lang="fr-CA" dirty="0"/>
                    </a:p>
                  </a:txBody>
                  <a:tcPr/>
                </a:tc>
              </a:tr>
              <a:tr h="701216">
                <a:tc>
                  <a:txBody>
                    <a:bodyPr/>
                    <a:lstStyle/>
                    <a:p>
                      <a:r>
                        <a:rPr lang="fr-CA" dirty="0" smtClean="0"/>
                        <a:t>Population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70 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209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4 ECR</a:t>
                      </a:r>
                    </a:p>
                    <a:p>
                      <a:r>
                        <a:rPr lang="fr-CA" dirty="0" smtClean="0"/>
                        <a:t>3</a:t>
                      </a:r>
                      <a:r>
                        <a:rPr lang="fr-CA" baseline="0" dirty="0" smtClean="0"/>
                        <a:t> revues systématiques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869</a:t>
                      </a:r>
                    </a:p>
                    <a:p>
                      <a:r>
                        <a:rPr lang="fr-CA" dirty="0" smtClean="0"/>
                        <a:t>12 études</a:t>
                      </a:r>
                      <a:endParaRPr lang="fr-CA" dirty="0"/>
                    </a:p>
                  </a:txBody>
                  <a:tcPr/>
                </a:tc>
              </a:tr>
              <a:tr h="701216">
                <a:tc>
                  <a:txBody>
                    <a:bodyPr/>
                    <a:lstStyle/>
                    <a:p>
                      <a:r>
                        <a:rPr lang="fr-CA" dirty="0" smtClean="0"/>
                        <a:t>Type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ECR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ECR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Méta-analyse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Méta-analyse</a:t>
                      </a:r>
                      <a:endParaRPr lang="fr-CA" dirty="0"/>
                    </a:p>
                  </a:txBody>
                  <a:tcPr/>
                </a:tc>
              </a:tr>
              <a:tr h="701216">
                <a:tc>
                  <a:txBody>
                    <a:bodyPr/>
                    <a:lstStyle/>
                    <a:p>
                      <a:r>
                        <a:rPr lang="fr-CA" dirty="0" smtClean="0"/>
                        <a:t>Résultats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Fréquence: -1,6</a:t>
                      </a:r>
                    </a:p>
                    <a:p>
                      <a:r>
                        <a:rPr lang="fr-CA" dirty="0" smtClean="0"/>
                        <a:t>Sueur: -1,2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58,6%</a:t>
                      </a:r>
                      <a:r>
                        <a:rPr lang="fr-CA" baseline="0" dirty="0" smtClean="0"/>
                        <a:t> ont ↓47% après 8 semaines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Fréquence: -0,66</a:t>
                      </a:r>
                    </a:p>
                    <a:p>
                      <a:r>
                        <a:rPr lang="fr-CA" dirty="0" smtClean="0"/>
                        <a:t>Sévérité: -0,49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Fréquence: -0,35</a:t>
                      </a:r>
                    </a:p>
                    <a:p>
                      <a:r>
                        <a:rPr lang="fr-CA" dirty="0" smtClean="0"/>
                        <a:t>Sévérité: -0,44</a:t>
                      </a:r>
                      <a:endParaRPr lang="fr-CA" dirty="0"/>
                    </a:p>
                  </a:txBody>
                  <a:tcPr/>
                </a:tc>
              </a:tr>
              <a:tr h="701216">
                <a:tc>
                  <a:txBody>
                    <a:bodyPr/>
                    <a:lstStyle/>
                    <a:p>
                      <a:r>
                        <a:rPr lang="fr-CA" dirty="0" smtClean="0"/>
                        <a:t>Forces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err="1" smtClean="0"/>
                        <a:t>Menoscore</a:t>
                      </a:r>
                      <a:endParaRPr lang="fr-CA" dirty="0" smtClean="0"/>
                    </a:p>
                    <a:p>
                      <a:r>
                        <a:rPr lang="fr-CA" dirty="0" smtClean="0"/>
                        <a:t>Omni font intervention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Approche différente</a:t>
                      </a:r>
                    </a:p>
                    <a:p>
                      <a:r>
                        <a:rPr lang="fr-CA" dirty="0" smtClean="0"/>
                        <a:t>Flexible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Utilise</a:t>
                      </a:r>
                      <a:r>
                        <a:rPr lang="fr-CA" baseline="0" dirty="0" smtClean="0"/>
                        <a:t> revues systématiques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 smtClean="0"/>
                        <a:t>Beaucoup d’études</a:t>
                      </a:r>
                    </a:p>
                    <a:p>
                      <a:r>
                        <a:rPr lang="fr-CA" dirty="0" smtClean="0"/>
                        <a:t>Homogénéité</a:t>
                      </a:r>
                      <a:endParaRPr lang="fr-CA" dirty="0"/>
                    </a:p>
                  </a:txBody>
                  <a:tcPr/>
                </a:tc>
              </a:tr>
              <a:tr h="701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 smtClean="0"/>
                        <a:t>Faiblesses</a:t>
                      </a:r>
                      <a:r>
                        <a:rPr lang="fr-CA" baseline="0" dirty="0" smtClean="0"/>
                        <a:t> générales</a:t>
                      </a:r>
                      <a:endParaRPr lang="fr-CA" dirty="0" smtClean="0"/>
                    </a:p>
                    <a:p>
                      <a:endParaRPr lang="fr-CA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fr-CA" dirty="0" smtClean="0"/>
                        <a:t>Pas de contrôle inactif et comparable, placebo??</a:t>
                      </a:r>
                    </a:p>
                    <a:p>
                      <a:r>
                        <a:rPr lang="fr-CA" dirty="0" smtClean="0"/>
                        <a:t>Pas de double-insu/ base volontaire</a:t>
                      </a:r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25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Conclusion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Effet bénéfique lorsque comparé à aucune intervention</a:t>
            </a:r>
          </a:p>
          <a:p>
            <a:r>
              <a:rPr lang="fr-CA" dirty="0" smtClean="0"/>
              <a:t>Pas supérieur à la «fausse» acuponcture</a:t>
            </a:r>
            <a:endParaRPr lang="fr-CA" dirty="0"/>
          </a:p>
          <a:p>
            <a:r>
              <a:rPr lang="fr-CA" dirty="0" smtClean="0"/>
              <a:t>Coût par séance: environ 80$</a:t>
            </a:r>
          </a:p>
          <a:p>
            <a:r>
              <a:rPr lang="fr-CA" dirty="0" smtClean="0"/>
              <a:t>Ampleur de l’effet placebo?</a:t>
            </a:r>
          </a:p>
          <a:p>
            <a:r>
              <a:rPr lang="fr-CA" dirty="0" smtClean="0"/>
              <a:t>Dangereux?</a:t>
            </a:r>
          </a:p>
          <a:p>
            <a:endParaRPr lang="fr-CA" dirty="0" smtClean="0"/>
          </a:p>
          <a:p>
            <a:r>
              <a:rPr lang="fr-CA" dirty="0" smtClean="0"/>
              <a:t>Donc, peut-être et pourquoi pas?</a:t>
            </a:r>
          </a:p>
          <a:p>
            <a:endParaRPr lang="fr-CA" dirty="0"/>
          </a:p>
          <a:p>
            <a:endParaRPr lang="fr-CA" dirty="0" smtClean="0"/>
          </a:p>
          <a:p>
            <a:r>
              <a:rPr lang="fr-CA" dirty="0" smtClean="0"/>
              <a:t>Contrôle valide et inactif en développement, à suivre!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07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Cochrane 2013: Acupuncture for </a:t>
            </a:r>
            <a:r>
              <a:rPr lang="fr-CA" dirty="0" err="1" smtClean="0"/>
              <a:t>menopausal</a:t>
            </a:r>
            <a:r>
              <a:rPr lang="fr-CA" dirty="0" smtClean="0"/>
              <a:t> hot flushes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Basé sur 16 études</a:t>
            </a:r>
          </a:p>
          <a:p>
            <a:r>
              <a:rPr lang="fr-CA" dirty="0" smtClean="0"/>
              <a:t>Acuponcture plus efficace qu’aucun traitement</a:t>
            </a:r>
          </a:p>
          <a:p>
            <a:r>
              <a:rPr lang="fr-CA" dirty="0" smtClean="0"/>
              <a:t>Pas de différence significative par rapport à la «</a:t>
            </a:r>
            <a:r>
              <a:rPr lang="fr-CA" dirty="0"/>
              <a:t>fausse» </a:t>
            </a:r>
            <a:r>
              <a:rPr lang="fr-CA" dirty="0" smtClean="0"/>
              <a:t>acuponcture</a:t>
            </a:r>
          </a:p>
          <a:p>
            <a:r>
              <a:rPr lang="fr-CA" dirty="0" smtClean="0"/>
              <a:t>Moins efficace que l’hormonothérapie</a:t>
            </a:r>
          </a:p>
          <a:p>
            <a:r>
              <a:rPr lang="fr-CA" dirty="0" smtClean="0"/>
              <a:t>Peu de données sur les effets indésirables</a:t>
            </a:r>
          </a:p>
          <a:p>
            <a:r>
              <a:rPr lang="fr-CA" dirty="0" smtClean="0"/>
              <a:t>Évidence de faible qualité</a:t>
            </a:r>
            <a:endParaRPr lang="fr-CA" dirty="0"/>
          </a:p>
        </p:txBody>
      </p:sp>
      <p:sp>
        <p:nvSpPr>
          <p:cNvPr id="4" name="ZoneTexte 3"/>
          <p:cNvSpPr txBox="1"/>
          <p:nvPr/>
        </p:nvSpPr>
        <p:spPr>
          <a:xfrm>
            <a:off x="729842" y="5897461"/>
            <a:ext cx="103953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err="1" smtClean="0"/>
              <a:t>Dodin</a:t>
            </a:r>
            <a:r>
              <a:rPr lang="fr-CA" sz="1400" dirty="0" smtClean="0"/>
              <a:t> </a:t>
            </a:r>
            <a:r>
              <a:rPr lang="fr-CA" sz="1400" dirty="0"/>
              <a:t>S, Blanchet C, Marc I, Ernst E, Wu T, Vaillancourt C, Paquette J, </a:t>
            </a:r>
            <a:r>
              <a:rPr lang="fr-CA" sz="1400" dirty="0" err="1"/>
              <a:t>Maunsell</a:t>
            </a:r>
            <a:r>
              <a:rPr lang="fr-CA" sz="1400" dirty="0"/>
              <a:t> E. Acupuncture for </a:t>
            </a:r>
            <a:r>
              <a:rPr lang="fr-CA" sz="1400" dirty="0" err="1"/>
              <a:t>menopausal</a:t>
            </a:r>
            <a:r>
              <a:rPr lang="fr-CA" sz="1400" dirty="0"/>
              <a:t> hot flushes. Cochrane </a:t>
            </a:r>
            <a:r>
              <a:rPr lang="fr-CA" sz="1400" dirty="0" err="1"/>
              <a:t>Database</a:t>
            </a:r>
            <a:r>
              <a:rPr lang="fr-CA" sz="1400" dirty="0"/>
              <a:t> of </a:t>
            </a:r>
            <a:r>
              <a:rPr lang="fr-CA" sz="1400" dirty="0" err="1"/>
              <a:t>Systematic</a:t>
            </a:r>
            <a:r>
              <a:rPr lang="fr-CA" sz="1400" dirty="0"/>
              <a:t> </a:t>
            </a:r>
            <a:r>
              <a:rPr lang="fr-CA" sz="1400" dirty="0" err="1"/>
              <a:t>Reviews</a:t>
            </a:r>
            <a:r>
              <a:rPr lang="fr-CA" sz="1400" dirty="0"/>
              <a:t> 2013, Issue 7. Art. No.: CD007410. DOI: 10.1002/14651858.CD007410.pub2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506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Références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CA" dirty="0" smtClean="0"/>
              <a:t>1</a:t>
            </a:r>
            <a:r>
              <a:rPr lang="fr-CA" dirty="0"/>
              <a:t>. </a:t>
            </a:r>
            <a:r>
              <a:rPr lang="fr-CA" dirty="0" smtClean="0"/>
              <a:t> </a:t>
            </a:r>
            <a:r>
              <a:rPr lang="fr-CA" dirty="0" err="1" smtClean="0"/>
              <a:t>Borud</a:t>
            </a:r>
            <a:r>
              <a:rPr lang="fr-CA" dirty="0" smtClean="0"/>
              <a:t> </a:t>
            </a:r>
            <a:r>
              <a:rPr lang="fr-CA" dirty="0"/>
              <a:t>E, White A. A </a:t>
            </a:r>
            <a:r>
              <a:rPr lang="fr-CA" dirty="0" err="1"/>
              <a:t>review</a:t>
            </a:r>
            <a:r>
              <a:rPr lang="fr-CA" dirty="0"/>
              <a:t> of acupuncture for </a:t>
            </a:r>
            <a:r>
              <a:rPr lang="fr-CA" dirty="0" err="1"/>
              <a:t>menopausal</a:t>
            </a:r>
            <a:r>
              <a:rPr lang="fr-CA" dirty="0"/>
              <a:t> </a:t>
            </a:r>
            <a:r>
              <a:rPr lang="fr-CA" dirty="0" err="1"/>
              <a:t>problem</a:t>
            </a:r>
            <a:r>
              <a:rPr lang="fr-CA" dirty="0"/>
              <a:t>. </a:t>
            </a:r>
            <a:r>
              <a:rPr lang="fr-CA" dirty="0" err="1"/>
              <a:t>Maturitas</a:t>
            </a:r>
            <a:r>
              <a:rPr lang="fr-CA" dirty="0"/>
              <a:t>. 2010; 66:131-134.</a:t>
            </a:r>
          </a:p>
          <a:p>
            <a:pPr marL="0" indent="0">
              <a:buNone/>
            </a:pPr>
            <a:r>
              <a:rPr lang="fr-CA" dirty="0" smtClean="0"/>
              <a:t>2</a:t>
            </a:r>
            <a:r>
              <a:rPr lang="fr-CA" dirty="0"/>
              <a:t>. </a:t>
            </a:r>
            <a:r>
              <a:rPr lang="fr-CA" dirty="0" err="1"/>
              <a:t>Dodin</a:t>
            </a:r>
            <a:r>
              <a:rPr lang="fr-CA" dirty="0"/>
              <a:t> S, Blanchet C, Marc I, Ernst E, Wu T, Vaillancourt C, Paquette J, </a:t>
            </a:r>
            <a:r>
              <a:rPr lang="fr-CA" dirty="0" err="1"/>
              <a:t>Maunsell</a:t>
            </a:r>
            <a:r>
              <a:rPr lang="fr-CA" dirty="0"/>
              <a:t> E. Acupuncture for </a:t>
            </a:r>
            <a:r>
              <a:rPr lang="fr-CA" dirty="0" err="1"/>
              <a:t>menopausal</a:t>
            </a:r>
            <a:r>
              <a:rPr lang="fr-CA" dirty="0"/>
              <a:t> hot flushes. Cochrane </a:t>
            </a:r>
            <a:r>
              <a:rPr lang="fr-CA" dirty="0" err="1"/>
              <a:t>Database</a:t>
            </a:r>
            <a:r>
              <a:rPr lang="fr-CA" dirty="0"/>
              <a:t> of </a:t>
            </a:r>
            <a:r>
              <a:rPr lang="fr-CA" dirty="0" err="1"/>
              <a:t>Systematic</a:t>
            </a:r>
            <a:r>
              <a:rPr lang="fr-CA" dirty="0"/>
              <a:t> </a:t>
            </a:r>
            <a:r>
              <a:rPr lang="fr-CA" dirty="0" err="1"/>
              <a:t>Reviews</a:t>
            </a:r>
            <a:r>
              <a:rPr lang="fr-CA" dirty="0"/>
              <a:t> 2013, Issue 7. Art. No.: CD007410. DOI: 10.1002/14651858.CD007410.pub2</a:t>
            </a:r>
          </a:p>
          <a:p>
            <a:pPr marL="0" indent="0">
              <a:buNone/>
            </a:pPr>
            <a:r>
              <a:rPr lang="fr-CA" dirty="0"/>
              <a:t>3. Hacker NF, </a:t>
            </a:r>
            <a:r>
              <a:rPr lang="fr-CA" dirty="0" err="1"/>
              <a:t>Gambone</a:t>
            </a:r>
            <a:r>
              <a:rPr lang="fr-CA" dirty="0"/>
              <a:t> JC, </a:t>
            </a:r>
            <a:r>
              <a:rPr lang="fr-CA" dirty="0" err="1"/>
              <a:t>Hobel</a:t>
            </a:r>
            <a:r>
              <a:rPr lang="fr-CA" dirty="0"/>
              <a:t> CJ. Essentials of </a:t>
            </a:r>
            <a:r>
              <a:rPr lang="fr-CA" dirty="0" err="1"/>
              <a:t>obstetrics</a:t>
            </a:r>
            <a:r>
              <a:rPr lang="fr-CA" dirty="0"/>
              <a:t> </a:t>
            </a:r>
            <a:r>
              <a:rPr lang="fr-CA" dirty="0" smtClean="0"/>
              <a:t>and </a:t>
            </a:r>
            <a:r>
              <a:rPr lang="fr-CA" dirty="0" err="1"/>
              <a:t>gynecology</a:t>
            </a:r>
            <a:r>
              <a:rPr lang="fr-CA" dirty="0"/>
              <a:t>. 6</a:t>
            </a:r>
            <a:r>
              <a:rPr lang="fr-CA" baseline="30000" dirty="0"/>
              <a:t>e</a:t>
            </a:r>
            <a:r>
              <a:rPr lang="fr-CA" dirty="0"/>
              <a:t> éd. International </a:t>
            </a:r>
            <a:r>
              <a:rPr lang="fr-CA" dirty="0" err="1"/>
              <a:t>edition</a:t>
            </a:r>
            <a:r>
              <a:rPr lang="fr-CA" dirty="0"/>
              <a:t>: Elsevier; 2016.</a:t>
            </a:r>
          </a:p>
          <a:p>
            <a:pPr marL="0" indent="0">
              <a:buNone/>
            </a:pPr>
            <a:r>
              <a:rPr lang="fr-CA" dirty="0"/>
              <a:t>4. </a:t>
            </a:r>
            <a:r>
              <a:rPr lang="fr-CA" dirty="0" err="1"/>
              <a:t>Sundgaard</a:t>
            </a:r>
            <a:r>
              <a:rPr lang="fr-CA" dirty="0"/>
              <a:t> Lund K, </a:t>
            </a:r>
            <a:r>
              <a:rPr lang="fr-CA" dirty="0" err="1"/>
              <a:t>Siersma</a:t>
            </a:r>
            <a:r>
              <a:rPr lang="fr-CA" dirty="0"/>
              <a:t> V, </a:t>
            </a:r>
            <a:r>
              <a:rPr lang="fr-CA" dirty="0" err="1"/>
              <a:t>Brodersen</a:t>
            </a:r>
            <a:r>
              <a:rPr lang="fr-CA" dirty="0"/>
              <a:t> J, </a:t>
            </a:r>
            <a:r>
              <a:rPr lang="fr-CA" dirty="0" err="1"/>
              <a:t>Boch</a:t>
            </a:r>
            <a:r>
              <a:rPr lang="fr-CA" dirty="0"/>
              <a:t> </a:t>
            </a:r>
            <a:r>
              <a:rPr lang="fr-CA" dirty="0" err="1"/>
              <a:t>Waldorff</a:t>
            </a:r>
            <a:r>
              <a:rPr lang="fr-CA" dirty="0"/>
              <a:t> F. </a:t>
            </a:r>
            <a:r>
              <a:rPr lang="fr-CA" dirty="0" err="1"/>
              <a:t>Efficacy</a:t>
            </a:r>
            <a:r>
              <a:rPr lang="fr-CA" dirty="0"/>
              <a:t> of a </a:t>
            </a:r>
            <a:r>
              <a:rPr lang="fr-CA" dirty="0" err="1"/>
              <a:t>standardised</a:t>
            </a:r>
            <a:r>
              <a:rPr lang="fr-CA" dirty="0"/>
              <a:t> acupuncture </a:t>
            </a:r>
            <a:r>
              <a:rPr lang="fr-CA" dirty="0" err="1"/>
              <a:t>approach</a:t>
            </a:r>
            <a:r>
              <a:rPr lang="fr-CA" dirty="0"/>
              <a:t> for </a:t>
            </a:r>
            <a:r>
              <a:rPr lang="fr-CA" dirty="0" err="1"/>
              <a:t>women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</a:t>
            </a:r>
            <a:r>
              <a:rPr lang="fr-CA" dirty="0" err="1"/>
              <a:t>bothersome</a:t>
            </a:r>
            <a:r>
              <a:rPr lang="fr-CA" dirty="0"/>
              <a:t> </a:t>
            </a:r>
            <a:r>
              <a:rPr lang="fr-CA" dirty="0" err="1"/>
              <a:t>menopausal</a:t>
            </a:r>
            <a:r>
              <a:rPr lang="fr-CA" dirty="0"/>
              <a:t> </a:t>
            </a:r>
            <a:r>
              <a:rPr lang="fr-CA" dirty="0" err="1"/>
              <a:t>symptoms</a:t>
            </a:r>
            <a:r>
              <a:rPr lang="fr-CA" dirty="0"/>
              <a:t>: a </a:t>
            </a:r>
            <a:r>
              <a:rPr lang="fr-CA" dirty="0" err="1"/>
              <a:t>pragmatic</a:t>
            </a:r>
            <a:r>
              <a:rPr lang="fr-CA" dirty="0"/>
              <a:t> </a:t>
            </a:r>
            <a:r>
              <a:rPr lang="fr-CA" dirty="0" err="1"/>
              <a:t>randomised</a:t>
            </a:r>
            <a:r>
              <a:rPr lang="fr-CA" dirty="0"/>
              <a:t> </a:t>
            </a:r>
            <a:r>
              <a:rPr lang="fr-CA" dirty="0" err="1"/>
              <a:t>study</a:t>
            </a:r>
            <a:r>
              <a:rPr lang="fr-CA" dirty="0"/>
              <a:t> in </a:t>
            </a:r>
            <a:r>
              <a:rPr lang="fr-CA" dirty="0" err="1"/>
              <a:t>primary</a:t>
            </a:r>
            <a:r>
              <a:rPr lang="fr-CA" dirty="0"/>
              <a:t> care (the ACOM </a:t>
            </a:r>
            <a:r>
              <a:rPr lang="fr-CA" dirty="0" err="1"/>
              <a:t>study</a:t>
            </a:r>
            <a:r>
              <a:rPr lang="fr-CA" dirty="0"/>
              <a:t>). BMJ Open. 2019; 9.</a:t>
            </a:r>
          </a:p>
          <a:p>
            <a:pPr marL="0" indent="0">
              <a:buNone/>
            </a:pPr>
            <a:r>
              <a:rPr lang="fr-CA" dirty="0" smtClean="0"/>
              <a:t>5</a:t>
            </a:r>
            <a:r>
              <a:rPr lang="fr-CA" dirty="0"/>
              <a:t>. Avis NE et al. </a:t>
            </a:r>
            <a:r>
              <a:rPr lang="fr-CA" dirty="0" err="1"/>
              <a:t>Trajectories</a:t>
            </a:r>
            <a:r>
              <a:rPr lang="fr-CA" dirty="0"/>
              <a:t> of </a:t>
            </a:r>
            <a:r>
              <a:rPr lang="fr-CA" dirty="0" err="1"/>
              <a:t>Response</a:t>
            </a:r>
            <a:r>
              <a:rPr lang="fr-CA" dirty="0"/>
              <a:t> to Acupuncture for </a:t>
            </a:r>
            <a:r>
              <a:rPr lang="fr-CA" dirty="0" err="1"/>
              <a:t>Menopausal</a:t>
            </a:r>
            <a:r>
              <a:rPr lang="fr-CA" dirty="0"/>
              <a:t> </a:t>
            </a:r>
            <a:r>
              <a:rPr lang="fr-CA" dirty="0" err="1"/>
              <a:t>Vasomotor</a:t>
            </a:r>
            <a:r>
              <a:rPr lang="fr-CA" dirty="0"/>
              <a:t> </a:t>
            </a:r>
            <a:r>
              <a:rPr lang="fr-CA" dirty="0" err="1"/>
              <a:t>Symptoms</a:t>
            </a:r>
            <a:r>
              <a:rPr lang="fr-CA" dirty="0"/>
              <a:t>: the Acupuncture in </a:t>
            </a:r>
            <a:r>
              <a:rPr lang="fr-CA" dirty="0" err="1"/>
              <a:t>Menopause</a:t>
            </a:r>
            <a:r>
              <a:rPr lang="fr-CA" dirty="0"/>
              <a:t> (AIM) </a:t>
            </a:r>
            <a:r>
              <a:rPr lang="fr-CA" dirty="0" err="1"/>
              <a:t>study</a:t>
            </a:r>
            <a:r>
              <a:rPr lang="fr-CA" dirty="0"/>
              <a:t> </a:t>
            </a:r>
            <a:r>
              <a:rPr lang="fr-CA" dirty="0">
                <a:cs typeface="Calibri" panose="020F0502020204030204" pitchFamily="34" charset="0"/>
              </a:rPr>
              <a:t>[</a:t>
            </a:r>
            <a:r>
              <a:rPr lang="fr-CA" dirty="0" err="1">
                <a:cs typeface="Calibri" panose="020F0502020204030204" pitchFamily="34" charset="0"/>
              </a:rPr>
              <a:t>Author</a:t>
            </a:r>
            <a:r>
              <a:rPr lang="fr-CA" dirty="0">
                <a:cs typeface="Calibri" panose="020F0502020204030204" pitchFamily="34" charset="0"/>
              </a:rPr>
              <a:t> </a:t>
            </a:r>
            <a:r>
              <a:rPr lang="fr-CA" dirty="0" err="1">
                <a:cs typeface="Calibri" panose="020F0502020204030204" pitchFamily="34" charset="0"/>
              </a:rPr>
              <a:t>Manuscript</a:t>
            </a:r>
            <a:r>
              <a:rPr lang="fr-CA" dirty="0">
                <a:cs typeface="Calibri" panose="020F0502020204030204" pitchFamily="34" charset="0"/>
              </a:rPr>
              <a:t>]. HHS Public Access. </a:t>
            </a:r>
            <a:r>
              <a:rPr lang="fr-CA" dirty="0" smtClean="0">
                <a:cs typeface="Calibri" panose="020F0502020204030204" pitchFamily="34" charset="0"/>
              </a:rPr>
              <a:t>2017</a:t>
            </a:r>
            <a:endParaRPr lang="fr-CA" dirty="0" smtClean="0"/>
          </a:p>
          <a:p>
            <a:pPr marL="0" indent="0">
              <a:buNone/>
            </a:pPr>
            <a:r>
              <a:rPr lang="fr-CA" dirty="0" smtClean="0"/>
              <a:t>6</a:t>
            </a:r>
            <a:r>
              <a:rPr lang="fr-CA" dirty="0"/>
              <a:t>. </a:t>
            </a:r>
            <a:r>
              <a:rPr lang="fr-CA" dirty="0" err="1"/>
              <a:t>Befus</a:t>
            </a:r>
            <a:r>
              <a:rPr lang="fr-CA" dirty="0"/>
              <a:t> D et al. Management of </a:t>
            </a:r>
            <a:r>
              <a:rPr lang="fr-CA" dirty="0" err="1"/>
              <a:t>Menopause</a:t>
            </a:r>
            <a:r>
              <a:rPr lang="fr-CA" dirty="0"/>
              <a:t> </a:t>
            </a:r>
            <a:r>
              <a:rPr lang="fr-CA" dirty="0" err="1"/>
              <a:t>Symptoms</a:t>
            </a:r>
            <a:r>
              <a:rPr lang="fr-CA" dirty="0"/>
              <a:t> </a:t>
            </a:r>
            <a:r>
              <a:rPr lang="fr-CA" dirty="0" err="1"/>
              <a:t>with</a:t>
            </a:r>
            <a:r>
              <a:rPr lang="fr-CA" dirty="0"/>
              <a:t> Acupuncture: An </a:t>
            </a:r>
            <a:r>
              <a:rPr lang="fr-CA" dirty="0" err="1"/>
              <a:t>Umbrella</a:t>
            </a:r>
            <a:r>
              <a:rPr lang="fr-CA" dirty="0"/>
              <a:t> </a:t>
            </a:r>
            <a:r>
              <a:rPr lang="fr-CA" dirty="0" err="1"/>
              <a:t>systematic</a:t>
            </a:r>
            <a:r>
              <a:rPr lang="fr-CA" dirty="0"/>
              <a:t> </a:t>
            </a:r>
            <a:r>
              <a:rPr lang="fr-CA" dirty="0" err="1"/>
              <a:t>Review</a:t>
            </a:r>
            <a:r>
              <a:rPr lang="fr-CA" dirty="0"/>
              <a:t> and Meta-</a:t>
            </a:r>
            <a:r>
              <a:rPr lang="fr-CA" dirty="0" err="1"/>
              <a:t>Analysis</a:t>
            </a:r>
            <a:r>
              <a:rPr lang="fr-CA" dirty="0"/>
              <a:t>. JACM. 2018; 24 (4): 314-323.</a:t>
            </a:r>
          </a:p>
          <a:p>
            <a:pPr marL="0" indent="0">
              <a:buNone/>
            </a:pPr>
            <a:r>
              <a:rPr lang="fr-CA" dirty="0" smtClean="0"/>
              <a:t>7. </a:t>
            </a:r>
            <a:r>
              <a:rPr lang="fr-CA" dirty="0"/>
              <a:t>Chiu H-Y et al. </a:t>
            </a:r>
            <a:r>
              <a:rPr lang="fr-CA" dirty="0" err="1"/>
              <a:t>Effects</a:t>
            </a:r>
            <a:r>
              <a:rPr lang="fr-CA" dirty="0"/>
              <a:t> of acupuncture on </a:t>
            </a:r>
            <a:r>
              <a:rPr lang="fr-CA" dirty="0" err="1"/>
              <a:t>menopause-related</a:t>
            </a:r>
            <a:r>
              <a:rPr lang="fr-CA" dirty="0"/>
              <a:t> </a:t>
            </a:r>
            <a:r>
              <a:rPr lang="fr-CA" dirty="0" err="1"/>
              <a:t>symptoms</a:t>
            </a:r>
            <a:r>
              <a:rPr lang="fr-CA" dirty="0"/>
              <a:t> and </a:t>
            </a:r>
            <a:r>
              <a:rPr lang="fr-CA" dirty="0" err="1"/>
              <a:t>quality</a:t>
            </a:r>
            <a:r>
              <a:rPr lang="fr-CA" dirty="0"/>
              <a:t> of life in </a:t>
            </a:r>
            <a:r>
              <a:rPr lang="fr-CA" dirty="0" err="1"/>
              <a:t>women</a:t>
            </a:r>
            <a:r>
              <a:rPr lang="fr-CA" dirty="0"/>
              <a:t> in </a:t>
            </a:r>
            <a:r>
              <a:rPr lang="fr-CA" dirty="0" err="1"/>
              <a:t>natural</a:t>
            </a:r>
            <a:r>
              <a:rPr lang="fr-CA" dirty="0"/>
              <a:t> </a:t>
            </a:r>
            <a:r>
              <a:rPr lang="fr-CA" dirty="0" err="1"/>
              <a:t>menopause</a:t>
            </a:r>
            <a:r>
              <a:rPr lang="fr-CA" dirty="0"/>
              <a:t>: a </a:t>
            </a:r>
            <a:r>
              <a:rPr lang="fr-CA" dirty="0" err="1"/>
              <a:t>meta-analysis</a:t>
            </a:r>
            <a:r>
              <a:rPr lang="fr-CA" dirty="0"/>
              <a:t> of </a:t>
            </a:r>
            <a:r>
              <a:rPr lang="fr-CA" dirty="0" err="1"/>
              <a:t>randomized</a:t>
            </a:r>
            <a:r>
              <a:rPr lang="fr-CA" dirty="0"/>
              <a:t> </a:t>
            </a:r>
            <a:r>
              <a:rPr lang="fr-CA" dirty="0" err="1"/>
              <a:t>controlled</a:t>
            </a:r>
            <a:r>
              <a:rPr lang="fr-CA" dirty="0"/>
              <a:t> trials. </a:t>
            </a:r>
            <a:r>
              <a:rPr lang="fr-CA" dirty="0" err="1"/>
              <a:t>Menopause</a:t>
            </a:r>
            <a:r>
              <a:rPr lang="fr-CA" dirty="0"/>
              <a:t>. 2015; 22 (2): 234-244.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968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3772" y="2647146"/>
            <a:ext cx="10058400" cy="1371600"/>
          </a:xfrm>
        </p:spPr>
        <p:txBody>
          <a:bodyPr>
            <a:normAutofit/>
          </a:bodyPr>
          <a:lstStyle/>
          <a:p>
            <a:r>
              <a:rPr lang="fr-CA" sz="7200" b="1" dirty="0" smtClean="0"/>
              <a:t>Questions?</a:t>
            </a:r>
            <a:endParaRPr lang="fr-CA" sz="7200" b="1" dirty="0"/>
          </a:p>
        </p:txBody>
      </p:sp>
    </p:spTree>
    <p:extLst>
      <p:ext uri="{BB962C8B-B14F-4D97-AF65-F5344CB8AC3E}">
        <p14:creationId xmlns:p14="http://schemas.microsoft.com/office/powerpoint/2010/main" val="7581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Mise en contexte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4781" y="2014194"/>
            <a:ext cx="10058400" cy="3931920"/>
          </a:xfrm>
        </p:spPr>
        <p:txBody>
          <a:bodyPr>
            <a:normAutofit/>
          </a:bodyPr>
          <a:lstStyle/>
          <a:p>
            <a:r>
              <a:rPr lang="fr-CA" dirty="0"/>
              <a:t> Zone de régulation de la température au niveau de l’hypothalamus:</a:t>
            </a:r>
          </a:p>
          <a:p>
            <a:pPr lvl="1"/>
            <a:r>
              <a:rPr lang="fr-CA" sz="1800" dirty="0"/>
              <a:t>↓ </a:t>
            </a:r>
            <a:r>
              <a:rPr lang="fr-CA" sz="1800" dirty="0">
                <a:cs typeface="Calibri" panose="020F0502020204030204" pitchFamily="34" charset="0"/>
              </a:rPr>
              <a:t>[endorphines], </a:t>
            </a:r>
            <a:r>
              <a:rPr lang="fr-CA" sz="1800" dirty="0"/>
              <a:t>↑ libération de </a:t>
            </a:r>
            <a:r>
              <a:rPr lang="fr-CA" sz="1800" dirty="0" smtClean="0"/>
              <a:t>sérotonine </a:t>
            </a:r>
            <a:r>
              <a:rPr lang="fr-CA" sz="1800" dirty="0"/>
              <a:t>et </a:t>
            </a:r>
            <a:r>
              <a:rPr lang="fr-CA" sz="1800" dirty="0" err="1"/>
              <a:t>norépinéphrine</a:t>
            </a:r>
            <a:endParaRPr lang="fr-CA" sz="1800" dirty="0"/>
          </a:p>
          <a:p>
            <a:pPr lvl="1"/>
            <a:r>
              <a:rPr lang="fr-CA" sz="1800" dirty="0"/>
              <a:t>Implication CGRP (vasodilatateur)</a:t>
            </a:r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Jusqu’à 80 % des femmes ont des symptômes vasomoteurs</a:t>
            </a:r>
          </a:p>
          <a:p>
            <a:r>
              <a:rPr lang="fr-CA" dirty="0" smtClean="0"/>
              <a:t>Durée moyenne 4,9 ans</a:t>
            </a:r>
          </a:p>
          <a:p>
            <a:r>
              <a:rPr lang="fr-CA" dirty="0" smtClean="0"/>
              <a:t>Seulement 20-30% femmes recherchent </a:t>
            </a:r>
            <a:r>
              <a:rPr lang="fr-CA" dirty="0" smtClean="0"/>
              <a:t>une attention </a:t>
            </a:r>
            <a:r>
              <a:rPr lang="fr-CA" dirty="0" smtClean="0"/>
              <a:t>médicale</a:t>
            </a:r>
          </a:p>
          <a:p>
            <a:r>
              <a:rPr lang="fr-CA" dirty="0"/>
              <a:t>Toutes les femmes dans la cinquantaine de mon </a:t>
            </a:r>
            <a:r>
              <a:rPr lang="fr-CA" dirty="0" smtClean="0"/>
              <a:t>entourage?</a:t>
            </a:r>
            <a:endParaRPr lang="fr-CA" dirty="0"/>
          </a:p>
          <a:p>
            <a:endParaRPr lang="fr-CA" dirty="0" smtClean="0"/>
          </a:p>
          <a:p>
            <a:endParaRPr lang="fr-CA" dirty="0" smtClean="0"/>
          </a:p>
          <a:p>
            <a:pPr marL="0" indent="0">
              <a:buNone/>
            </a:pPr>
            <a:endParaRPr lang="fr-CA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710610" y="5794357"/>
            <a:ext cx="111535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-</a:t>
            </a:r>
            <a:r>
              <a:rPr lang="fr-CA" sz="1400" dirty="0" err="1" smtClean="0"/>
              <a:t>Borud</a:t>
            </a:r>
            <a:r>
              <a:rPr lang="fr-CA" sz="1400" dirty="0" smtClean="0"/>
              <a:t> </a:t>
            </a:r>
            <a:r>
              <a:rPr lang="fr-CA" sz="1400" dirty="0"/>
              <a:t>E, White A. A </a:t>
            </a:r>
            <a:r>
              <a:rPr lang="fr-CA" sz="1400" dirty="0" err="1"/>
              <a:t>review</a:t>
            </a:r>
            <a:r>
              <a:rPr lang="fr-CA" sz="1400" dirty="0"/>
              <a:t> of acupuncture for </a:t>
            </a:r>
            <a:r>
              <a:rPr lang="fr-CA" sz="1400" dirty="0" err="1"/>
              <a:t>menopausal</a:t>
            </a:r>
            <a:r>
              <a:rPr lang="fr-CA" sz="1400" dirty="0"/>
              <a:t> </a:t>
            </a:r>
            <a:r>
              <a:rPr lang="fr-CA" sz="1400" dirty="0" err="1"/>
              <a:t>problem</a:t>
            </a:r>
            <a:r>
              <a:rPr lang="fr-CA" sz="1400" dirty="0"/>
              <a:t>. </a:t>
            </a:r>
            <a:r>
              <a:rPr lang="fr-CA" sz="1400" dirty="0" err="1"/>
              <a:t>Maturitas</a:t>
            </a:r>
            <a:r>
              <a:rPr lang="fr-CA" sz="1400" dirty="0"/>
              <a:t>. 2010; 66:131-134</a:t>
            </a:r>
            <a:r>
              <a:rPr lang="fr-CA" sz="1400" dirty="0" smtClean="0"/>
              <a:t>.</a:t>
            </a:r>
          </a:p>
          <a:p>
            <a:r>
              <a:rPr lang="fr-CA" sz="1400" dirty="0" smtClean="0"/>
              <a:t>-</a:t>
            </a:r>
            <a:r>
              <a:rPr lang="fr-CA" sz="1400" dirty="0" err="1" smtClean="0"/>
              <a:t>Dodin</a:t>
            </a:r>
            <a:r>
              <a:rPr lang="fr-CA" sz="1400" dirty="0" smtClean="0"/>
              <a:t> </a:t>
            </a:r>
            <a:r>
              <a:rPr lang="fr-CA" sz="1400" dirty="0"/>
              <a:t>S, Blanchet C, Marc I, Ernst E, Wu T, Vaillancourt C, Paquette J, </a:t>
            </a:r>
            <a:r>
              <a:rPr lang="fr-CA" sz="1400" dirty="0" err="1"/>
              <a:t>Maunsell</a:t>
            </a:r>
            <a:r>
              <a:rPr lang="fr-CA" sz="1400" dirty="0"/>
              <a:t> E. Acupuncture for </a:t>
            </a:r>
            <a:r>
              <a:rPr lang="fr-CA" sz="1400" dirty="0" err="1"/>
              <a:t>menopausal</a:t>
            </a:r>
            <a:r>
              <a:rPr lang="fr-CA" sz="1400" dirty="0"/>
              <a:t> hot flushes. Cochrane </a:t>
            </a:r>
            <a:r>
              <a:rPr lang="fr-CA" sz="1400" dirty="0" err="1"/>
              <a:t>Database</a:t>
            </a:r>
            <a:r>
              <a:rPr lang="fr-CA" sz="1400" dirty="0"/>
              <a:t> of </a:t>
            </a:r>
            <a:r>
              <a:rPr lang="fr-CA" sz="1400" dirty="0" err="1"/>
              <a:t>Systematic</a:t>
            </a:r>
            <a:r>
              <a:rPr lang="fr-CA" sz="1400" dirty="0"/>
              <a:t> </a:t>
            </a:r>
            <a:r>
              <a:rPr lang="fr-CA" sz="1400" dirty="0" err="1"/>
              <a:t>Reviews</a:t>
            </a:r>
            <a:r>
              <a:rPr lang="fr-CA" sz="1400" dirty="0"/>
              <a:t> 2013, Issue 7. Art. No.: CD007410. DOI: 10.1002/14651858.CD007410.pub2</a:t>
            </a:r>
          </a:p>
          <a:p>
            <a:endParaRPr lang="fr-CA" sz="16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1755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L’acuponcture: origine et fonctionnement supposé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Chine il y a environ 2000 ans</a:t>
            </a:r>
          </a:p>
          <a:p>
            <a:r>
              <a:rPr lang="fr-CA" dirty="0" smtClean="0"/>
              <a:t>A évolué beaucoup depuis</a:t>
            </a:r>
          </a:p>
          <a:p>
            <a:r>
              <a:rPr lang="fr-CA" dirty="0" smtClean="0"/>
              <a:t>Fonctionnement nébuleux, effets locaux et systémiques.</a:t>
            </a:r>
          </a:p>
          <a:p>
            <a:endParaRPr lang="fr-CA" dirty="0" smtClean="0"/>
          </a:p>
          <a:p>
            <a:r>
              <a:rPr lang="fr-CA" dirty="0" smtClean="0"/>
              <a:t>Hypothèse: stabilisation du centre de régulation de la température centrale via ↑</a:t>
            </a:r>
            <a:r>
              <a:rPr lang="el-GR" dirty="0" smtClean="0"/>
              <a:t>β</a:t>
            </a:r>
            <a:r>
              <a:rPr lang="fr-CA" dirty="0" smtClean="0"/>
              <a:t>-endorphine et </a:t>
            </a:r>
            <a:r>
              <a:rPr lang="fr-CA" dirty="0"/>
              <a:t>conséquemment ↓sérotonine.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925033" y="6123966"/>
            <a:ext cx="10653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err="1" smtClean="0"/>
              <a:t>Borud</a:t>
            </a:r>
            <a:r>
              <a:rPr lang="fr-CA" sz="1400" dirty="0" smtClean="0"/>
              <a:t> </a:t>
            </a:r>
            <a:r>
              <a:rPr lang="fr-CA" sz="1400" dirty="0"/>
              <a:t>E, White A. A </a:t>
            </a:r>
            <a:r>
              <a:rPr lang="fr-CA" sz="1400" dirty="0" err="1"/>
              <a:t>review</a:t>
            </a:r>
            <a:r>
              <a:rPr lang="fr-CA" sz="1400" dirty="0"/>
              <a:t> of acupuncture for </a:t>
            </a:r>
            <a:r>
              <a:rPr lang="fr-CA" sz="1400" dirty="0" err="1"/>
              <a:t>menopausal</a:t>
            </a:r>
            <a:r>
              <a:rPr lang="fr-CA" sz="1400" dirty="0"/>
              <a:t> </a:t>
            </a:r>
            <a:r>
              <a:rPr lang="fr-CA" sz="1400" dirty="0" err="1"/>
              <a:t>problem</a:t>
            </a:r>
            <a:r>
              <a:rPr lang="fr-CA" sz="1400" dirty="0"/>
              <a:t>. </a:t>
            </a:r>
            <a:r>
              <a:rPr lang="fr-CA" sz="1400" dirty="0" err="1"/>
              <a:t>Maturitas</a:t>
            </a:r>
            <a:r>
              <a:rPr lang="fr-CA" sz="1400" dirty="0"/>
              <a:t>. 2010; 66:131-134.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660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Objectif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Déterminer </a:t>
            </a:r>
            <a:r>
              <a:rPr lang="fr-CA" sz="2400" dirty="0" smtClean="0"/>
              <a:t>l’efficacité </a:t>
            </a:r>
            <a:r>
              <a:rPr lang="fr-CA" sz="2400" dirty="0"/>
              <a:t>de l’acuponcture pour le soulagement des symptômes vasomoteurs chez les femmes en péri ménopause et en </a:t>
            </a:r>
            <a:r>
              <a:rPr lang="fr-CA" sz="2400" dirty="0" smtClean="0"/>
              <a:t>ménopause.</a:t>
            </a:r>
          </a:p>
        </p:txBody>
      </p:sp>
    </p:spTree>
    <p:extLst>
      <p:ext uri="{BB962C8B-B14F-4D97-AF65-F5344CB8AC3E}">
        <p14:creationId xmlns:p14="http://schemas.microsoft.com/office/powerpoint/2010/main" val="183467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PICO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P: Femmes en </a:t>
            </a:r>
            <a:r>
              <a:rPr lang="fr-CA" sz="2400" dirty="0" smtClean="0"/>
              <a:t>péri ménopause </a:t>
            </a:r>
            <a:r>
              <a:rPr lang="fr-CA" sz="2400" dirty="0"/>
              <a:t>et ménopause</a:t>
            </a:r>
          </a:p>
          <a:p>
            <a:r>
              <a:rPr lang="fr-CA" sz="2400" dirty="0"/>
              <a:t>I: Acuponcture</a:t>
            </a:r>
          </a:p>
          <a:p>
            <a:r>
              <a:rPr lang="fr-CA" sz="2400" dirty="0"/>
              <a:t>C: Aucun traitement</a:t>
            </a:r>
          </a:p>
          <a:p>
            <a:r>
              <a:rPr lang="fr-CA" sz="2400" dirty="0"/>
              <a:t>O: Soulagement des symptômes </a:t>
            </a:r>
            <a:r>
              <a:rPr lang="fr-CA" sz="2400" dirty="0" smtClean="0"/>
              <a:t>vaso-moteurs (fréquence et sévérité)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13271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Définitions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Péri ménopause: </a:t>
            </a:r>
            <a:r>
              <a:rPr lang="fr-CA" dirty="0"/>
              <a:t>Période de 3 à 5 ans précédant la ménopause où il y a des signes d’insuffisance ovarienne</a:t>
            </a:r>
            <a:r>
              <a:rPr lang="fr-CA" dirty="0" smtClean="0"/>
              <a:t>.</a:t>
            </a:r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Ménopause: Signifie littéralement dernière période menstruelle, </a:t>
            </a:r>
            <a:r>
              <a:rPr lang="fr-CA" dirty="0" smtClean="0"/>
              <a:t>déterminée </a:t>
            </a:r>
            <a:r>
              <a:rPr lang="fr-CA" dirty="0"/>
              <a:t>en rétrospective après 12 mois d’aménorrhée. En langage commun, période qui suit l’arrêt des menstruations.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66800" y="5901070"/>
            <a:ext cx="10058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Hacker </a:t>
            </a:r>
            <a:r>
              <a:rPr lang="fr-CA" sz="1400" dirty="0"/>
              <a:t>NF, </a:t>
            </a:r>
            <a:r>
              <a:rPr lang="fr-CA" sz="1400" dirty="0" err="1"/>
              <a:t>Gambone</a:t>
            </a:r>
            <a:r>
              <a:rPr lang="fr-CA" sz="1400" dirty="0"/>
              <a:t> JC, </a:t>
            </a:r>
            <a:r>
              <a:rPr lang="fr-CA" sz="1400" dirty="0" err="1"/>
              <a:t>Hobel</a:t>
            </a:r>
            <a:r>
              <a:rPr lang="fr-CA" sz="1400" dirty="0"/>
              <a:t> CJ. Essentials of </a:t>
            </a:r>
            <a:r>
              <a:rPr lang="fr-CA" sz="1400" dirty="0" err="1"/>
              <a:t>obstetrics</a:t>
            </a:r>
            <a:r>
              <a:rPr lang="fr-CA" sz="1400" dirty="0"/>
              <a:t> </a:t>
            </a:r>
            <a:r>
              <a:rPr lang="fr-CA" sz="1400" dirty="0" smtClean="0"/>
              <a:t>and </a:t>
            </a:r>
            <a:r>
              <a:rPr lang="fr-CA" sz="1400" dirty="0" err="1"/>
              <a:t>gynecology</a:t>
            </a:r>
            <a:r>
              <a:rPr lang="fr-CA" sz="1400" dirty="0"/>
              <a:t>. 6</a:t>
            </a:r>
            <a:r>
              <a:rPr lang="fr-CA" sz="1400" baseline="30000" dirty="0"/>
              <a:t>e</a:t>
            </a:r>
            <a:r>
              <a:rPr lang="fr-CA" sz="1400" dirty="0"/>
              <a:t> éd. International </a:t>
            </a:r>
            <a:r>
              <a:rPr lang="fr-CA" sz="1400" dirty="0" err="1"/>
              <a:t>edition</a:t>
            </a:r>
            <a:r>
              <a:rPr lang="fr-CA" sz="1400" dirty="0"/>
              <a:t>: Elsevier; 2016.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0615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48044" y="597589"/>
            <a:ext cx="920779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Recherche </a:t>
            </a:r>
            <a:r>
              <a:rPr lang="fr-CA" dirty="0" err="1" smtClean="0"/>
              <a:t>PubMed</a:t>
            </a:r>
            <a:r>
              <a:rPr lang="fr-CA" dirty="0" smtClean="0"/>
              <a:t> avec </a:t>
            </a:r>
            <a:r>
              <a:rPr lang="fr-CA" dirty="0" err="1" smtClean="0"/>
              <a:t>Mesh</a:t>
            </a:r>
            <a:r>
              <a:rPr lang="fr-CA" dirty="0" smtClean="0"/>
              <a:t> en Major topic limitée aux 10 dernières années</a:t>
            </a:r>
          </a:p>
          <a:p>
            <a:r>
              <a:rPr lang="fr-CA" dirty="0" smtClean="0"/>
              <a:t>((</a:t>
            </a:r>
            <a:r>
              <a:rPr lang="fr-CA" dirty="0" err="1" smtClean="0"/>
              <a:t>menopause</a:t>
            </a:r>
            <a:r>
              <a:rPr lang="fr-CA" dirty="0" smtClean="0"/>
              <a:t>)OR (</a:t>
            </a:r>
            <a:r>
              <a:rPr lang="fr-CA" dirty="0" err="1" smtClean="0"/>
              <a:t>perimenopause</a:t>
            </a:r>
            <a:r>
              <a:rPr lang="fr-CA" dirty="0" smtClean="0"/>
              <a:t>)) AND (acupuncture) AND (hot flash)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004390" y="1622500"/>
            <a:ext cx="249510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45 études</a:t>
            </a:r>
            <a:endParaRPr lang="fr-CA" dirty="0"/>
          </a:p>
        </p:txBody>
      </p:sp>
      <p:sp>
        <p:nvSpPr>
          <p:cNvPr id="6" name="ZoneTexte 5"/>
          <p:cNvSpPr txBox="1"/>
          <p:nvPr/>
        </p:nvSpPr>
        <p:spPr>
          <a:xfrm>
            <a:off x="5309189" y="3296094"/>
            <a:ext cx="1885507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8 études lues et analysées</a:t>
            </a:r>
            <a:endParaRPr lang="fr-CA" dirty="0"/>
          </a:p>
        </p:txBody>
      </p:sp>
      <p:sp>
        <p:nvSpPr>
          <p:cNvPr id="7" name="ZoneTexte 6"/>
          <p:cNvSpPr txBox="1"/>
          <p:nvPr/>
        </p:nvSpPr>
        <p:spPr>
          <a:xfrm>
            <a:off x="772633" y="1672855"/>
            <a:ext cx="3253562" cy="258532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37 études rejetées à la lecture du titre et/ou de l’abrégé</a:t>
            </a:r>
          </a:p>
          <a:p>
            <a:r>
              <a:rPr lang="fr-CA" dirty="0" smtClean="0"/>
              <a:t>-Non-pertinent</a:t>
            </a:r>
          </a:p>
          <a:p>
            <a:r>
              <a:rPr lang="fr-CA" dirty="0" smtClean="0"/>
              <a:t>-Cancer du sein</a:t>
            </a:r>
          </a:p>
          <a:p>
            <a:r>
              <a:rPr lang="fr-CA" dirty="0" smtClean="0"/>
              <a:t>-Doublons</a:t>
            </a:r>
          </a:p>
          <a:p>
            <a:r>
              <a:rPr lang="fr-CA" dirty="0" smtClean="0"/>
              <a:t>-Type d’acuponcture spécifique</a:t>
            </a:r>
          </a:p>
          <a:p>
            <a:r>
              <a:rPr lang="fr-CA" dirty="0" smtClean="0"/>
              <a:t>-Rapport de cas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63385" y="5017691"/>
            <a:ext cx="2977116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5 études sélectionnées</a:t>
            </a:r>
          </a:p>
          <a:p>
            <a:r>
              <a:rPr lang="fr-CA" dirty="0" smtClean="0"/>
              <a:t>-2 ECR</a:t>
            </a:r>
          </a:p>
          <a:p>
            <a:r>
              <a:rPr lang="fr-CA" dirty="0" smtClean="0"/>
              <a:t>-2 méta-analyses</a:t>
            </a:r>
          </a:p>
          <a:p>
            <a:r>
              <a:rPr lang="fr-CA" dirty="0" smtClean="0"/>
              <a:t>-1 revue des données</a:t>
            </a:r>
            <a:endParaRPr lang="fr-CA" dirty="0"/>
          </a:p>
        </p:txBody>
      </p:sp>
      <p:cxnSp>
        <p:nvCxnSpPr>
          <p:cNvPr id="10" name="Connecteur droit avec flèche 9"/>
          <p:cNvCxnSpPr>
            <a:stCxn id="5" idx="2"/>
            <a:endCxn id="6" idx="0"/>
          </p:cNvCxnSpPr>
          <p:nvPr/>
        </p:nvCxnSpPr>
        <p:spPr>
          <a:xfrm flipH="1">
            <a:off x="6251943" y="1991832"/>
            <a:ext cx="1" cy="130426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4026195" y="2643963"/>
            <a:ext cx="222574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endCxn id="8" idx="0"/>
          </p:cNvCxnSpPr>
          <p:nvPr/>
        </p:nvCxnSpPr>
        <p:spPr>
          <a:xfrm>
            <a:off x="6251943" y="3942425"/>
            <a:ext cx="0" cy="10752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>
            <a:stCxn id="2" idx="2"/>
            <a:endCxn id="5" idx="0"/>
          </p:cNvCxnSpPr>
          <p:nvPr/>
        </p:nvCxnSpPr>
        <p:spPr>
          <a:xfrm>
            <a:off x="6251942" y="1243920"/>
            <a:ext cx="2" cy="3785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8154099" y="3942425"/>
            <a:ext cx="2483141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/>
              <a:t>3 études rejetées</a:t>
            </a:r>
          </a:p>
          <a:p>
            <a:r>
              <a:rPr lang="fr-CA" dirty="0" smtClean="0"/>
              <a:t>Méthodologie douteuse</a:t>
            </a:r>
            <a:endParaRPr lang="fr-CA" dirty="0"/>
          </a:p>
        </p:txBody>
      </p:sp>
      <p:cxnSp>
        <p:nvCxnSpPr>
          <p:cNvPr id="9" name="Connecteur droit avec flèche 8"/>
          <p:cNvCxnSpPr>
            <a:endCxn id="3" idx="1"/>
          </p:cNvCxnSpPr>
          <p:nvPr/>
        </p:nvCxnSpPr>
        <p:spPr>
          <a:xfrm flipV="1">
            <a:off x="6251942" y="4404090"/>
            <a:ext cx="1902157" cy="85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3200" dirty="0" smtClean="0"/>
              <a:t>L’étude Danoise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BMJ 2018</a:t>
            </a:r>
          </a:p>
          <a:p>
            <a:r>
              <a:rPr lang="fr-CA" dirty="0" smtClean="0"/>
              <a:t>ECR</a:t>
            </a:r>
          </a:p>
          <a:p>
            <a:r>
              <a:rPr lang="fr-CA" dirty="0" smtClean="0"/>
              <a:t>70 participantes/ 9 centres</a:t>
            </a:r>
          </a:p>
          <a:p>
            <a:r>
              <a:rPr lang="fr-CA" dirty="0" smtClean="0"/>
              <a:t>1 séance/ </a:t>
            </a:r>
            <a:r>
              <a:rPr lang="fr-CA" dirty="0" err="1" smtClean="0"/>
              <a:t>sem</a:t>
            </a:r>
            <a:r>
              <a:rPr lang="fr-CA" dirty="0" smtClean="0"/>
              <a:t> x 5 semaines</a:t>
            </a:r>
          </a:p>
          <a:p>
            <a:r>
              <a:rPr lang="fr-CA" dirty="0" smtClean="0"/>
              <a:t>Questionnaire </a:t>
            </a:r>
            <a:r>
              <a:rPr lang="fr-CA" dirty="0" err="1" smtClean="0"/>
              <a:t>MenoScores</a:t>
            </a:r>
            <a:r>
              <a:rPr lang="fr-CA" dirty="0" smtClean="0"/>
              <a:t> </a:t>
            </a:r>
          </a:p>
          <a:p>
            <a:r>
              <a:rPr lang="fr-CA" dirty="0" smtClean="0"/>
              <a:t>Analyse en intention de traiter</a:t>
            </a:r>
          </a:p>
          <a:p>
            <a:r>
              <a:rPr lang="fr-CA" dirty="0" smtClean="0"/>
              <a:t>Bouffées de chaleur (-1,6 (95%, IC -2,3 à -0,8))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p</a:t>
            </a:r>
            <a:r>
              <a:rPr lang="fr-CA" dirty="0" smtClean="0">
                <a:cs typeface="Calibri" panose="020F0502020204030204" pitchFamily="34" charset="0"/>
              </a:rPr>
              <a:t>˂0,0001</a:t>
            </a:r>
          </a:p>
          <a:p>
            <a:r>
              <a:rPr lang="fr-CA" dirty="0" smtClean="0"/>
              <a:t>Sueurs diurne et nocturne (-1,2 (95%, IC -2,0 à 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-0,4)) p=0,0056</a:t>
            </a:r>
          </a:p>
          <a:p>
            <a:r>
              <a:rPr lang="fr-CA" dirty="0" smtClean="0"/>
              <a:t>Pas d’effet indésirable grave</a:t>
            </a:r>
          </a:p>
          <a:p>
            <a:pPr marL="0" indent="0">
              <a:buNone/>
            </a:pPr>
            <a:endParaRPr lang="fr-CA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434" y="781401"/>
            <a:ext cx="4067119" cy="23709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434" y="3532659"/>
            <a:ext cx="4067119" cy="227204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29856" y="6123966"/>
            <a:ext cx="11132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 smtClean="0"/>
              <a:t> </a:t>
            </a:r>
            <a:r>
              <a:rPr lang="fr-CA" sz="1400" dirty="0" err="1"/>
              <a:t>Sundgaard</a:t>
            </a:r>
            <a:r>
              <a:rPr lang="fr-CA" sz="1400" dirty="0"/>
              <a:t> Lund K, </a:t>
            </a:r>
            <a:r>
              <a:rPr lang="fr-CA" sz="1400" dirty="0" err="1"/>
              <a:t>Siersma</a:t>
            </a:r>
            <a:r>
              <a:rPr lang="fr-CA" sz="1400" dirty="0"/>
              <a:t> V, </a:t>
            </a:r>
            <a:r>
              <a:rPr lang="fr-CA" sz="1400" dirty="0" err="1"/>
              <a:t>Brodersen</a:t>
            </a:r>
            <a:r>
              <a:rPr lang="fr-CA" sz="1400" dirty="0"/>
              <a:t> J, </a:t>
            </a:r>
            <a:r>
              <a:rPr lang="fr-CA" sz="1400" dirty="0" err="1"/>
              <a:t>Boch</a:t>
            </a:r>
            <a:r>
              <a:rPr lang="fr-CA" sz="1400" dirty="0"/>
              <a:t> </a:t>
            </a:r>
            <a:r>
              <a:rPr lang="fr-CA" sz="1400" dirty="0" err="1"/>
              <a:t>Waldorff</a:t>
            </a:r>
            <a:r>
              <a:rPr lang="fr-CA" sz="1400" dirty="0"/>
              <a:t> F. </a:t>
            </a:r>
            <a:r>
              <a:rPr lang="fr-CA" sz="1400" dirty="0" err="1"/>
              <a:t>Efficacy</a:t>
            </a:r>
            <a:r>
              <a:rPr lang="fr-CA" sz="1400" dirty="0"/>
              <a:t> of a </a:t>
            </a:r>
            <a:r>
              <a:rPr lang="fr-CA" sz="1400" dirty="0" err="1"/>
              <a:t>standardised</a:t>
            </a:r>
            <a:r>
              <a:rPr lang="fr-CA" sz="1400" dirty="0"/>
              <a:t> acupuncture </a:t>
            </a:r>
            <a:r>
              <a:rPr lang="fr-CA" sz="1400" dirty="0" err="1"/>
              <a:t>approach</a:t>
            </a:r>
            <a:r>
              <a:rPr lang="fr-CA" sz="1400" dirty="0"/>
              <a:t> for </a:t>
            </a:r>
            <a:r>
              <a:rPr lang="fr-CA" sz="1400" dirty="0" err="1"/>
              <a:t>women</a:t>
            </a:r>
            <a:r>
              <a:rPr lang="fr-CA" sz="1400" dirty="0"/>
              <a:t> </a:t>
            </a:r>
            <a:r>
              <a:rPr lang="fr-CA" sz="1400" dirty="0" err="1"/>
              <a:t>with</a:t>
            </a:r>
            <a:r>
              <a:rPr lang="fr-CA" sz="1400" dirty="0"/>
              <a:t> </a:t>
            </a:r>
            <a:r>
              <a:rPr lang="fr-CA" sz="1400" dirty="0" err="1"/>
              <a:t>bothersome</a:t>
            </a:r>
            <a:r>
              <a:rPr lang="fr-CA" sz="1400" dirty="0"/>
              <a:t> </a:t>
            </a:r>
            <a:r>
              <a:rPr lang="fr-CA" sz="1400" dirty="0" err="1"/>
              <a:t>menopausal</a:t>
            </a:r>
            <a:r>
              <a:rPr lang="fr-CA" sz="1400" dirty="0"/>
              <a:t> </a:t>
            </a:r>
            <a:r>
              <a:rPr lang="fr-CA" sz="1400" dirty="0" err="1"/>
              <a:t>symptoms</a:t>
            </a:r>
            <a:r>
              <a:rPr lang="fr-CA" sz="1400" dirty="0"/>
              <a:t>: a </a:t>
            </a:r>
            <a:r>
              <a:rPr lang="fr-CA" sz="1400" dirty="0" err="1"/>
              <a:t>pragmatic</a:t>
            </a:r>
            <a:r>
              <a:rPr lang="fr-CA" sz="1400" dirty="0"/>
              <a:t> </a:t>
            </a:r>
            <a:r>
              <a:rPr lang="fr-CA" sz="1400" dirty="0" err="1"/>
              <a:t>randomised</a:t>
            </a:r>
            <a:r>
              <a:rPr lang="fr-CA" sz="1400" dirty="0"/>
              <a:t> </a:t>
            </a:r>
            <a:r>
              <a:rPr lang="fr-CA" sz="1400" dirty="0" err="1"/>
              <a:t>study</a:t>
            </a:r>
            <a:r>
              <a:rPr lang="fr-CA" sz="1400" dirty="0"/>
              <a:t> in </a:t>
            </a:r>
            <a:r>
              <a:rPr lang="fr-CA" sz="1400" dirty="0" err="1"/>
              <a:t>primary</a:t>
            </a:r>
            <a:r>
              <a:rPr lang="fr-CA" sz="1400" dirty="0"/>
              <a:t> care (the ACOM </a:t>
            </a:r>
            <a:r>
              <a:rPr lang="fr-CA" sz="1400" dirty="0" err="1"/>
              <a:t>study</a:t>
            </a:r>
            <a:r>
              <a:rPr lang="fr-CA" sz="1400" dirty="0"/>
              <a:t>). BMJ Open. 2019; 9.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737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1621</TotalTime>
  <Words>2015</Words>
  <Application>Microsoft Office PowerPoint</Application>
  <PresentationFormat>Grand écran</PresentationFormat>
  <Paragraphs>266</Paragraphs>
  <Slides>24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Calibri</vt:lpstr>
      <vt:lpstr>Century Gothic</vt:lpstr>
      <vt:lpstr>Garamond</vt:lpstr>
      <vt:lpstr>Wingdings</vt:lpstr>
      <vt:lpstr>Savon</vt:lpstr>
      <vt:lpstr>L’acuponcture en ménopause, vraiment?</vt:lpstr>
      <vt:lpstr>Conflit d’intérêt</vt:lpstr>
      <vt:lpstr>Mise en contexte</vt:lpstr>
      <vt:lpstr>L’acuponcture: origine et fonctionnement supposé</vt:lpstr>
      <vt:lpstr>Objectif</vt:lpstr>
      <vt:lpstr>PICO</vt:lpstr>
      <vt:lpstr>Définitions</vt:lpstr>
      <vt:lpstr>Présentation PowerPoint</vt:lpstr>
      <vt:lpstr>L’étude Danoise</vt:lpstr>
      <vt:lpstr>Présentation PowerPoint</vt:lpstr>
      <vt:lpstr>Étude AIM</vt:lpstr>
      <vt:lpstr>Présentation PowerPoint</vt:lpstr>
      <vt:lpstr>L’étude parapluie</vt:lpstr>
      <vt:lpstr>Présentation PowerPoint</vt:lpstr>
      <vt:lpstr>Présentation PowerPoint</vt:lpstr>
      <vt:lpstr>Présentation PowerPoint</vt:lpstr>
      <vt:lpstr>Méta-analyse d’ECR</vt:lpstr>
      <vt:lpstr>Présentation PowerPoint</vt:lpstr>
      <vt:lpstr>Présentation PowerPoint</vt:lpstr>
      <vt:lpstr>Présentation PowerPoint</vt:lpstr>
      <vt:lpstr>Conclusion</vt:lpstr>
      <vt:lpstr>Cochrane 2013: Acupuncture for menopausal hot flushes</vt:lpstr>
      <vt:lpstr>Références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simon laflamme</dc:creator>
  <cp:lastModifiedBy>simon laflamme</cp:lastModifiedBy>
  <cp:revision>90</cp:revision>
  <dcterms:created xsi:type="dcterms:W3CDTF">2019-04-14T17:20:26Z</dcterms:created>
  <dcterms:modified xsi:type="dcterms:W3CDTF">2019-05-21T21:30:58Z</dcterms:modified>
</cp:coreProperties>
</file>