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82" r:id="rId3"/>
    <p:sldId id="257" r:id="rId4"/>
    <p:sldId id="265" r:id="rId5"/>
    <p:sldId id="259" r:id="rId6"/>
    <p:sldId id="260" r:id="rId7"/>
    <p:sldId id="261" r:id="rId8"/>
    <p:sldId id="272" r:id="rId9"/>
    <p:sldId id="273" r:id="rId10"/>
    <p:sldId id="276" r:id="rId11"/>
    <p:sldId id="274" r:id="rId12"/>
    <p:sldId id="278" r:id="rId13"/>
    <p:sldId id="279" r:id="rId14"/>
    <p:sldId id="262" r:id="rId15"/>
    <p:sldId id="270" r:id="rId16"/>
    <p:sldId id="271" r:id="rId17"/>
    <p:sldId id="281" r:id="rId18"/>
    <p:sldId id="263" r:id="rId19"/>
    <p:sldId id="280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4" d="100"/>
          <a:sy n="94" d="100"/>
        </p:scale>
        <p:origin x="33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5/28/2018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5/28/2018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5/28/2018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5/28/2018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5/28/2018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5/28/2018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5/28/2018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8A69184-6B69-4505-B7C5-FAA3C09CEB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5542" y="1888236"/>
            <a:ext cx="9966960" cy="3035808"/>
          </a:xfrm>
        </p:spPr>
        <p:txBody>
          <a:bodyPr/>
          <a:lstStyle/>
          <a:p>
            <a:pPr algn="ctr"/>
            <a:r>
              <a:rPr lang="fr-CA" sz="10000" dirty="0" err="1"/>
              <a:t>Amitriptyline</a:t>
            </a:r>
            <a:r>
              <a:rPr lang="fr-CA" sz="10000" dirty="0"/>
              <a:t> et SII</a:t>
            </a:r>
            <a:r>
              <a:rPr lang="fr-CA" dirty="0"/>
              <a:t/>
            </a:r>
            <a:br>
              <a:rPr lang="fr-CA" dirty="0"/>
            </a:br>
            <a:endParaRPr lang="fr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755B846-717F-413E-8F0C-DA659AB937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dirty="0"/>
              <a:t>Narimane Tafticht</a:t>
            </a:r>
          </a:p>
          <a:p>
            <a:r>
              <a:rPr lang="fr-CA" dirty="0"/>
              <a:t>R1 Médecine familiale</a:t>
            </a:r>
          </a:p>
          <a:p>
            <a:r>
              <a:rPr lang="fr-CA" dirty="0"/>
              <a:t>UMF Trois-Rivières </a:t>
            </a:r>
          </a:p>
        </p:txBody>
      </p:sp>
    </p:spTree>
    <p:extLst>
      <p:ext uri="{BB962C8B-B14F-4D97-AF65-F5344CB8AC3E}">
        <p14:creationId xmlns:p14="http://schemas.microsoft.com/office/powerpoint/2010/main" val="105397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399D03-E59C-4E26-BBB3-240803DCB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C3014F1D-95BB-4F67-88EA-0596819C9E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632225"/>
              </p:ext>
            </p:extLst>
          </p:nvPr>
        </p:nvGraphicFramePr>
        <p:xfrm>
          <a:off x="460778" y="1289304"/>
          <a:ext cx="10667470" cy="44505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87757">
                  <a:extLst>
                    <a:ext uri="{9D8B030D-6E8A-4147-A177-3AD203B41FA5}">
                      <a16:colId xmlns:a16="http://schemas.microsoft.com/office/drawing/2014/main" xmlns="" val="3685204875"/>
                    </a:ext>
                  </a:extLst>
                </a:gridCol>
                <a:gridCol w="2124374">
                  <a:extLst>
                    <a:ext uri="{9D8B030D-6E8A-4147-A177-3AD203B41FA5}">
                      <a16:colId xmlns:a16="http://schemas.microsoft.com/office/drawing/2014/main" xmlns="" val="2057181351"/>
                    </a:ext>
                  </a:extLst>
                </a:gridCol>
                <a:gridCol w="2263221">
                  <a:extLst>
                    <a:ext uri="{9D8B030D-6E8A-4147-A177-3AD203B41FA5}">
                      <a16:colId xmlns:a16="http://schemas.microsoft.com/office/drawing/2014/main" xmlns="" val="702356681"/>
                    </a:ext>
                  </a:extLst>
                </a:gridCol>
                <a:gridCol w="2254193">
                  <a:extLst>
                    <a:ext uri="{9D8B030D-6E8A-4147-A177-3AD203B41FA5}">
                      <a16:colId xmlns:a16="http://schemas.microsoft.com/office/drawing/2014/main" xmlns="" val="3031743122"/>
                    </a:ext>
                  </a:extLst>
                </a:gridCol>
                <a:gridCol w="2337925">
                  <a:extLst>
                    <a:ext uri="{9D8B030D-6E8A-4147-A177-3AD203B41FA5}">
                      <a16:colId xmlns:a16="http://schemas.microsoft.com/office/drawing/2014/main" xmlns="" val="3789113368"/>
                    </a:ext>
                  </a:extLst>
                </a:gridCol>
              </a:tblGrid>
              <a:tr h="11892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2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Morgan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2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(2004)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25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Vehadi</a:t>
                      </a:r>
                      <a:endParaRPr lang="fr-CA" sz="2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2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(2007)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25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Steinhart</a:t>
                      </a:r>
                      <a:r>
                        <a:rPr lang="fr-CA" sz="2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(1981)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25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Rajagopalan</a:t>
                      </a:r>
                      <a:r>
                        <a:rPr lang="fr-CA" sz="2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(1998)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75133609"/>
                  </a:ext>
                </a:extLst>
              </a:tr>
              <a:tr h="25081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3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Issue primaire</a:t>
                      </a:r>
                      <a:endParaRPr lang="fr-CA" sz="3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Déterminer si l’</a:t>
                      </a:r>
                      <a:r>
                        <a:rPr lang="fr-CA" sz="20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Amitriptyline</a:t>
                      </a:r>
                      <a:r>
                        <a:rPr lang="fr-CA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réduit l’activation du cortex cingulaire antérieur en réponse à la douleur rectale</a:t>
                      </a:r>
                      <a:endParaRPr lang="fr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Déterminer l’effet de l’</a:t>
                      </a:r>
                      <a:r>
                        <a:rPr lang="fr-CA" sz="20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Amitryptiline</a:t>
                      </a:r>
                      <a:r>
                        <a:rPr lang="fr-CA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CA" sz="20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faible dose </a:t>
                      </a:r>
                      <a:r>
                        <a:rPr lang="fr-CA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chez les </a:t>
                      </a:r>
                      <a:r>
                        <a:rPr lang="fr-CA" sz="20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SII-D</a:t>
                      </a:r>
                      <a:endParaRPr lang="fr-CA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Déterminer l’efficacité de l’</a:t>
                      </a:r>
                      <a:r>
                        <a:rPr lang="fr-CA" sz="20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Amitriptyline</a:t>
                      </a:r>
                      <a:r>
                        <a:rPr lang="fr-CA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dans l’amélioration des symptômes le SII</a:t>
                      </a:r>
                      <a:endParaRPr lang="fr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Évaluer l’efficacité de l’</a:t>
                      </a:r>
                      <a:r>
                        <a:rPr lang="fr-CA" sz="20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Amitriptyline</a:t>
                      </a:r>
                      <a:r>
                        <a:rPr lang="fr-CA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comparée au Placebo après 12 semaines de traitement pour ce qui est de l’amélioration des symptômes du SII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216797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46692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5CFB20-9719-481B-8F23-1E954349AE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F5AF0D6A-EE0F-450E-B3EE-1CBE3B735C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1294030"/>
              </p:ext>
            </p:extLst>
          </p:nvPr>
        </p:nvGraphicFramePr>
        <p:xfrm>
          <a:off x="702366" y="198782"/>
          <a:ext cx="10721008" cy="68033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8730">
                  <a:extLst>
                    <a:ext uri="{9D8B030D-6E8A-4147-A177-3AD203B41FA5}">
                      <a16:colId xmlns:a16="http://schemas.microsoft.com/office/drawing/2014/main" xmlns="" val="572280829"/>
                    </a:ext>
                  </a:extLst>
                </a:gridCol>
                <a:gridCol w="2053515">
                  <a:extLst>
                    <a:ext uri="{9D8B030D-6E8A-4147-A177-3AD203B41FA5}">
                      <a16:colId xmlns:a16="http://schemas.microsoft.com/office/drawing/2014/main" xmlns="" val="2960098541"/>
                    </a:ext>
                  </a:extLst>
                </a:gridCol>
                <a:gridCol w="2093267">
                  <a:extLst>
                    <a:ext uri="{9D8B030D-6E8A-4147-A177-3AD203B41FA5}">
                      <a16:colId xmlns:a16="http://schemas.microsoft.com/office/drawing/2014/main" xmlns="" val="3992086006"/>
                    </a:ext>
                  </a:extLst>
                </a:gridCol>
                <a:gridCol w="2109417">
                  <a:extLst>
                    <a:ext uri="{9D8B030D-6E8A-4147-A177-3AD203B41FA5}">
                      <a16:colId xmlns:a16="http://schemas.microsoft.com/office/drawing/2014/main" xmlns="" val="3865599836"/>
                    </a:ext>
                  </a:extLst>
                </a:gridCol>
                <a:gridCol w="2446079">
                  <a:extLst>
                    <a:ext uri="{9D8B030D-6E8A-4147-A177-3AD203B41FA5}">
                      <a16:colId xmlns:a16="http://schemas.microsoft.com/office/drawing/2014/main" xmlns="" val="1252379401"/>
                    </a:ext>
                  </a:extLst>
                </a:gridCol>
              </a:tblGrid>
              <a:tr h="4108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13" marR="397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Morgan (2004)</a:t>
                      </a:r>
                    </a:p>
                  </a:txBody>
                  <a:tcPr marL="39713" marR="397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Vehadi</a:t>
                      </a:r>
                      <a:r>
                        <a:rPr lang="fr-C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(2007)</a:t>
                      </a:r>
                    </a:p>
                  </a:txBody>
                  <a:tcPr marL="39713" marR="397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Steinhart</a:t>
                      </a:r>
                      <a:r>
                        <a:rPr lang="fr-C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(1981)</a:t>
                      </a:r>
                    </a:p>
                  </a:txBody>
                  <a:tcPr marL="39713" marR="397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20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Rjagopalan</a:t>
                      </a:r>
                      <a:r>
                        <a:rPr lang="fr-C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(1998)</a:t>
                      </a:r>
                    </a:p>
                  </a:txBody>
                  <a:tcPr marL="39713" marR="39713" marT="0" marB="0"/>
                </a:tc>
                <a:extLst>
                  <a:ext uri="{0D108BD9-81ED-4DB2-BD59-A6C34878D82A}">
                    <a16:rowId xmlns:a16="http://schemas.microsoft.com/office/drawing/2014/main" xmlns="" val="3166270231"/>
                  </a:ext>
                </a:extLst>
              </a:tr>
              <a:tr h="10204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Proportion (%) des sujets ayant fait l’objet d’analyse</a:t>
                      </a:r>
                      <a:endParaRPr lang="fr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13" marR="397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19 sur 22 ont complété l’étude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20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Donc 86.3%</a:t>
                      </a:r>
                      <a:endParaRPr lang="fr-CA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13" marR="397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 sur 54 ont complété l’étude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20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Donc 92,5%</a:t>
                      </a:r>
                      <a:endParaRPr lang="fr-CA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13" marR="397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20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 mentionné</a:t>
                      </a:r>
                      <a:endParaRPr lang="fr-CA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13" marR="397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 sur 40 ont complété l’étude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20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Donc 55%</a:t>
                      </a:r>
                      <a:endParaRPr lang="fr-CA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13" marR="39713" marT="0" marB="0"/>
                </a:tc>
                <a:extLst>
                  <a:ext uri="{0D108BD9-81ED-4DB2-BD59-A6C34878D82A}">
                    <a16:rowId xmlns:a16="http://schemas.microsoft.com/office/drawing/2014/main" xmlns="" val="2904243978"/>
                  </a:ext>
                </a:extLst>
              </a:tr>
              <a:tr h="22606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Intention de traiter</a:t>
                      </a:r>
                      <a:endParaRPr lang="fr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13" marR="397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 mentionné</a:t>
                      </a:r>
                      <a:endParaRPr lang="fr-C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13" marR="397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Oui</a:t>
                      </a:r>
                      <a:endParaRPr lang="fr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13" marR="397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 mentionné</a:t>
                      </a:r>
                      <a:endParaRPr lang="fr-C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13" marR="397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 mentionné</a:t>
                      </a:r>
                      <a:endParaRPr lang="fr-C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13" marR="39713" marT="0" marB="0"/>
                </a:tc>
                <a:extLst>
                  <a:ext uri="{0D108BD9-81ED-4DB2-BD59-A6C34878D82A}">
                    <a16:rowId xmlns:a16="http://schemas.microsoft.com/office/drawing/2014/main" xmlns="" val="4096378088"/>
                  </a:ext>
                </a:extLst>
              </a:tr>
              <a:tr h="165694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Puissance de l’étude ( erreur béta)</a:t>
                      </a:r>
                      <a:endParaRPr lang="fr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13" marR="397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L’échantillon calculé est de 19 avec une puissance statistique de </a:t>
                      </a:r>
                      <a:r>
                        <a:rPr lang="fr-CA" sz="1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0.8</a:t>
                      </a:r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pour identifier une diminution de 33% et une sensibilité de 0.05 par le </a:t>
                      </a:r>
                      <a:r>
                        <a:rPr lang="fr-CA" sz="16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paired</a:t>
                      </a:r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CA" sz="16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t-test</a:t>
                      </a:r>
                      <a:endParaRPr lang="fr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13" marR="397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Puissance de </a:t>
                      </a:r>
                      <a:r>
                        <a:rPr lang="fr-CA" sz="1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80%</a:t>
                      </a:r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donc population de 25 personnes dans chaque groupe calculée</a:t>
                      </a:r>
                      <a:endParaRPr lang="fr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13" marR="397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 mentionné </a:t>
                      </a:r>
                      <a:endParaRPr lang="fr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13" marR="397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 mentionné</a:t>
                      </a:r>
                      <a:endParaRPr lang="fr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13" marR="39713" marT="0" marB="0"/>
                </a:tc>
                <a:extLst>
                  <a:ext uri="{0D108BD9-81ED-4DB2-BD59-A6C34878D82A}">
                    <a16:rowId xmlns:a16="http://schemas.microsoft.com/office/drawing/2014/main" xmlns="" val="3318462273"/>
                  </a:ext>
                </a:extLst>
              </a:tr>
              <a:tr h="124014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Analyse statistique utilisée</a:t>
                      </a:r>
                      <a:endParaRPr lang="fr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13" marR="397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Paired t-test</a:t>
                      </a:r>
                      <a:endParaRPr lang="fr-C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13" marR="397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Independent-samples t-test</a:t>
                      </a:r>
                      <a:endParaRPr lang="fr-CA" sz="16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Chi-squared test</a:t>
                      </a:r>
                      <a:endParaRPr lang="fr-C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13" marR="397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Paired t-test</a:t>
                      </a:r>
                      <a:endParaRPr lang="fr-CA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13" marR="397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CA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Statistical Package for social Sciences, Student’s two-tailed t test, Chi-squared test, ANOVA et Pearson’s product moment correlation coefficient</a:t>
                      </a:r>
                      <a:endParaRPr lang="fr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13" marR="39713" marT="0" marB="0"/>
                </a:tc>
                <a:extLst>
                  <a:ext uri="{0D108BD9-81ED-4DB2-BD59-A6C34878D82A}">
                    <a16:rowId xmlns:a16="http://schemas.microsoft.com/office/drawing/2014/main" xmlns="" val="4184377795"/>
                  </a:ext>
                </a:extLst>
              </a:tr>
              <a:tr h="6149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Valeur p ou intervalle de confiance</a:t>
                      </a:r>
                      <a:endParaRPr lang="fr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13" marR="397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p&lt;0.05</a:t>
                      </a:r>
                      <a:endParaRPr lang="fr-C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13" marR="397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 mentionné</a:t>
                      </a:r>
                      <a:endParaRPr lang="fr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13" marR="397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Intervalle de confiance de </a:t>
                      </a:r>
                      <a:r>
                        <a:rPr lang="fr-CA" sz="1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95%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 non mentionné</a:t>
                      </a:r>
                      <a:endParaRPr lang="fr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13" marR="3971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Pas mentionné</a:t>
                      </a:r>
                      <a:endParaRPr lang="fr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39713" marR="39713" marT="0" marB="0"/>
                </a:tc>
                <a:extLst>
                  <a:ext uri="{0D108BD9-81ED-4DB2-BD59-A6C34878D82A}">
                    <a16:rowId xmlns:a16="http://schemas.microsoft.com/office/drawing/2014/main" xmlns="" val="2672203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88561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44C505-11FF-4F69-9E55-2DF1EE192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Résultats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C8B0CEC-8CCD-4BDB-A7C4-10EB3E5061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669774"/>
            <a:ext cx="10058400" cy="4863548"/>
          </a:xfrm>
        </p:spPr>
        <p:txBody>
          <a:bodyPr>
            <a:normAutofit fontScale="70000" lnSpcReduction="20000"/>
          </a:bodyPr>
          <a:lstStyle/>
          <a:p>
            <a:r>
              <a:rPr lang="fr-CA" sz="3700" dirty="0"/>
              <a:t>Morgan et </a:t>
            </a:r>
            <a:r>
              <a:rPr lang="fr-CA" sz="3700" dirty="0" err="1"/>
              <a:t>Steinhart</a:t>
            </a:r>
            <a:r>
              <a:rPr lang="fr-CA" sz="3700" dirty="0"/>
              <a:t> arrivent à des résultats </a:t>
            </a:r>
            <a:r>
              <a:rPr lang="fr-CA" sz="3700" b="1" dirty="0"/>
              <a:t>non significatifs</a:t>
            </a:r>
          </a:p>
          <a:p>
            <a:r>
              <a:rPr lang="fr-CA" sz="3700" b="1" dirty="0"/>
              <a:t>Morgan </a:t>
            </a:r>
            <a:r>
              <a:rPr lang="fr-CA" sz="3700" dirty="0"/>
              <a:t>:</a:t>
            </a:r>
          </a:p>
          <a:p>
            <a:pPr lvl="1"/>
            <a:r>
              <a:rPr lang="fr-CA" sz="3700" dirty="0"/>
              <a:t>13/22 patientes ont remarqué une amélioration avec l’</a:t>
            </a:r>
            <a:r>
              <a:rPr lang="fr-CA" sz="3700" dirty="0" err="1"/>
              <a:t>Amitriptyline</a:t>
            </a:r>
            <a:r>
              <a:rPr lang="fr-CA" sz="3700" dirty="0"/>
              <a:t> (</a:t>
            </a:r>
            <a:r>
              <a:rPr lang="fr-CA" sz="3700" b="1" dirty="0"/>
              <a:t>p=0.06</a:t>
            </a:r>
            <a:r>
              <a:rPr lang="fr-CA" sz="3700" dirty="0"/>
              <a:t>), </a:t>
            </a:r>
          </a:p>
          <a:p>
            <a:pPr lvl="1"/>
            <a:r>
              <a:rPr lang="fr-CA" sz="3700" dirty="0"/>
              <a:t>Pour ce qui est de la </a:t>
            </a:r>
            <a:r>
              <a:rPr lang="fr-CA" sz="3700" u="sng" dirty="0"/>
              <a:t>douleur abdominale </a:t>
            </a:r>
            <a:r>
              <a:rPr lang="fr-CA" sz="3700" dirty="0"/>
              <a:t>(échelle de 0à10)</a:t>
            </a:r>
          </a:p>
          <a:p>
            <a:pPr lvl="2"/>
            <a:r>
              <a:rPr lang="fr-CA" sz="3700" dirty="0"/>
              <a:t>Score moyen de 4.2/10 sous </a:t>
            </a:r>
            <a:r>
              <a:rPr lang="fr-CA" sz="3700" dirty="0" err="1"/>
              <a:t>Amitriptyline</a:t>
            </a:r>
            <a:r>
              <a:rPr lang="fr-CA" sz="3700" dirty="0"/>
              <a:t> versus 5.3/10 pour le placebo </a:t>
            </a:r>
            <a:r>
              <a:rPr lang="fr-CA" sz="3700" b="1" dirty="0"/>
              <a:t>(p=0,2)</a:t>
            </a:r>
            <a:endParaRPr lang="fr-CA" sz="3700" dirty="0"/>
          </a:p>
          <a:p>
            <a:r>
              <a:rPr lang="fr-CA" sz="3700" b="1" dirty="0" err="1"/>
              <a:t>Steinhart</a:t>
            </a:r>
            <a:r>
              <a:rPr lang="fr-CA" sz="3700" b="1" dirty="0"/>
              <a:t>:</a:t>
            </a:r>
          </a:p>
          <a:p>
            <a:pPr lvl="1"/>
            <a:r>
              <a:rPr lang="fr-CA" sz="3700" dirty="0"/>
              <a:t>Score moyen des symptômes est de 60,5 sous </a:t>
            </a:r>
            <a:r>
              <a:rPr lang="fr-CA" sz="3700" u="sng" dirty="0" err="1"/>
              <a:t>Amitriptyline</a:t>
            </a:r>
            <a:r>
              <a:rPr lang="fr-CA" sz="3700" dirty="0"/>
              <a:t> VS 69,3571 sous </a:t>
            </a:r>
            <a:r>
              <a:rPr lang="fr-CA" sz="3700" u="sng" dirty="0"/>
              <a:t>placebo</a:t>
            </a:r>
            <a:r>
              <a:rPr lang="fr-CA" sz="3700" dirty="0"/>
              <a:t> </a:t>
            </a:r>
            <a:r>
              <a:rPr lang="fr-CA" sz="3700" b="1" dirty="0"/>
              <a:t>(P=0.08)</a:t>
            </a:r>
          </a:p>
          <a:p>
            <a:pPr lvl="1"/>
            <a:r>
              <a:rPr lang="fr-CA" sz="3700" dirty="0"/>
              <a:t>Résultat significatif seulement lorsque l’</a:t>
            </a:r>
            <a:r>
              <a:rPr lang="fr-CA" sz="3700" dirty="0" err="1"/>
              <a:t>Amitriptyline</a:t>
            </a:r>
            <a:r>
              <a:rPr lang="fr-CA" sz="3700" dirty="0"/>
              <a:t> est comparée à aucun traitement</a:t>
            </a:r>
          </a:p>
          <a:p>
            <a:pPr lvl="2"/>
            <a:r>
              <a:rPr lang="fr-CA" sz="3700" dirty="0"/>
              <a:t>Pré-</a:t>
            </a:r>
            <a:r>
              <a:rPr lang="fr-CA" sz="3700" dirty="0" err="1"/>
              <a:t>Amitriptyline</a:t>
            </a:r>
            <a:r>
              <a:rPr lang="fr-CA" sz="3700" dirty="0"/>
              <a:t> : 73.1429 VS lors traitement avec </a:t>
            </a:r>
            <a:r>
              <a:rPr lang="fr-CA" sz="3700" dirty="0" err="1"/>
              <a:t>Amitriptyline</a:t>
            </a:r>
            <a:r>
              <a:rPr lang="fr-CA" sz="3700" dirty="0"/>
              <a:t> : 60.5 </a:t>
            </a:r>
            <a:r>
              <a:rPr lang="fr-CA" sz="3700" b="1" dirty="0"/>
              <a:t>(P=0.0035)</a:t>
            </a:r>
          </a:p>
          <a:p>
            <a:pPr lvl="2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00554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596EA83E-493E-4B52-9D3B-6BDAFD9228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627410"/>
              </p:ext>
            </p:extLst>
          </p:nvPr>
        </p:nvGraphicFramePr>
        <p:xfrm>
          <a:off x="672353" y="242047"/>
          <a:ext cx="10432970" cy="3511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6048">
                  <a:extLst>
                    <a:ext uri="{9D8B030D-6E8A-4147-A177-3AD203B41FA5}">
                      <a16:colId xmlns:a16="http://schemas.microsoft.com/office/drawing/2014/main" xmlns="" val="1872960491"/>
                    </a:ext>
                  </a:extLst>
                </a:gridCol>
                <a:gridCol w="1444487">
                  <a:extLst>
                    <a:ext uri="{9D8B030D-6E8A-4147-A177-3AD203B41FA5}">
                      <a16:colId xmlns:a16="http://schemas.microsoft.com/office/drawing/2014/main" xmlns="" val="2151334702"/>
                    </a:ext>
                  </a:extLst>
                </a:gridCol>
                <a:gridCol w="1444487">
                  <a:extLst>
                    <a:ext uri="{9D8B030D-6E8A-4147-A177-3AD203B41FA5}">
                      <a16:colId xmlns:a16="http://schemas.microsoft.com/office/drawing/2014/main" xmlns="" val="221050732"/>
                    </a:ext>
                  </a:extLst>
                </a:gridCol>
                <a:gridCol w="1444487">
                  <a:extLst>
                    <a:ext uri="{9D8B030D-6E8A-4147-A177-3AD203B41FA5}">
                      <a16:colId xmlns:a16="http://schemas.microsoft.com/office/drawing/2014/main" xmlns="" val="2690990104"/>
                    </a:ext>
                  </a:extLst>
                </a:gridCol>
                <a:gridCol w="1444487">
                  <a:extLst>
                    <a:ext uri="{9D8B030D-6E8A-4147-A177-3AD203B41FA5}">
                      <a16:colId xmlns:a16="http://schemas.microsoft.com/office/drawing/2014/main" xmlns="" val="1742115584"/>
                    </a:ext>
                  </a:extLst>
                </a:gridCol>
                <a:gridCol w="1444487">
                  <a:extLst>
                    <a:ext uri="{9D8B030D-6E8A-4147-A177-3AD203B41FA5}">
                      <a16:colId xmlns:a16="http://schemas.microsoft.com/office/drawing/2014/main" xmlns="" val="1625689991"/>
                    </a:ext>
                  </a:extLst>
                </a:gridCol>
                <a:gridCol w="1444487">
                  <a:extLst>
                    <a:ext uri="{9D8B030D-6E8A-4147-A177-3AD203B41FA5}">
                      <a16:colId xmlns:a16="http://schemas.microsoft.com/office/drawing/2014/main" xmlns="" val="3257003620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fr-CA" sz="2000" dirty="0" err="1"/>
                        <a:t>Vehadi</a:t>
                      </a:r>
                      <a:endParaRPr lang="fr-CA" sz="2000" dirty="0"/>
                    </a:p>
                    <a:p>
                      <a:pPr algn="ctr"/>
                      <a:r>
                        <a:rPr lang="fr-CA" sz="2000" dirty="0"/>
                        <a:t>(2007)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CA" dirty="0"/>
                        <a:t>Pré-traitement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CA" dirty="0"/>
                        <a:t>Post 1 mois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CA" dirty="0"/>
                        <a:t>Post 2 mois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31108628"/>
                  </a:ext>
                </a:extLst>
              </a:tr>
              <a:tr h="397786">
                <a:tc vMerge="1">
                  <a:txBody>
                    <a:bodyPr/>
                    <a:lstStyle/>
                    <a:p>
                      <a:pPr algn="ctr"/>
                      <a:endParaRPr lang="fr-CA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err="1">
                          <a:solidFill>
                            <a:schemeClr val="bg1"/>
                          </a:solidFill>
                        </a:rPr>
                        <a:t>Amitriptyline</a:t>
                      </a:r>
                      <a:r>
                        <a:rPr lang="fr-CA" sz="160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>
                          <a:solidFill>
                            <a:schemeClr val="bg1"/>
                          </a:solidFill>
                        </a:rPr>
                        <a:t>Placebo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err="1">
                          <a:solidFill>
                            <a:schemeClr val="bg1"/>
                          </a:solidFill>
                        </a:rPr>
                        <a:t>Amitriptyline</a:t>
                      </a:r>
                      <a:r>
                        <a:rPr lang="fr-CA" sz="1600" dirty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>
                          <a:solidFill>
                            <a:schemeClr val="bg1"/>
                          </a:solidFill>
                        </a:rPr>
                        <a:t>Placebo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 err="1">
                          <a:solidFill>
                            <a:schemeClr val="bg1"/>
                          </a:solidFill>
                        </a:rPr>
                        <a:t>Amitriptyline</a:t>
                      </a:r>
                      <a:endParaRPr lang="fr-CA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sz="1600" dirty="0">
                          <a:solidFill>
                            <a:schemeClr val="bg1"/>
                          </a:solidFill>
                        </a:rPr>
                        <a:t>Placebo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40155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A" sz="1800" dirty="0">
                          <a:solidFill>
                            <a:schemeClr val="bg1"/>
                          </a:solidFill>
                        </a:rPr>
                        <a:t>Nombre moyen des symptômes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>
                          <a:solidFill>
                            <a:schemeClr val="tx1"/>
                          </a:solidFill>
                        </a:rPr>
                        <a:t>2,5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2,4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1,2</a:t>
                      </a:r>
                    </a:p>
                    <a:p>
                      <a:pPr algn="ctr"/>
                      <a:r>
                        <a:rPr lang="fr-CA" dirty="0"/>
                        <a:t>P=0,005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1,6</a:t>
                      </a:r>
                    </a:p>
                    <a:p>
                      <a:pPr algn="ctr"/>
                      <a:r>
                        <a:rPr lang="fr-CA" dirty="0"/>
                        <a:t>P=0,01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0,5</a:t>
                      </a:r>
                    </a:p>
                    <a:p>
                      <a:pPr algn="ctr"/>
                      <a:r>
                        <a:rPr lang="fr-CA" sz="1800" dirty="0"/>
                        <a:t>p&lt; 0.001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1,6</a:t>
                      </a:r>
                    </a:p>
                    <a:p>
                      <a:pPr algn="ctr"/>
                      <a:r>
                        <a:rPr lang="fr-CA" sz="1800" dirty="0"/>
                        <a:t>p&lt;0.005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8245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A" sz="1800" dirty="0">
                          <a:solidFill>
                            <a:schemeClr val="bg1"/>
                          </a:solidFill>
                        </a:rPr>
                        <a:t>% de patient avec douleur abdo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24</a:t>
                      </a:r>
                    </a:p>
                    <a:p>
                      <a:pPr algn="ctr"/>
                      <a:r>
                        <a:rPr lang="fr-CA" sz="1800" dirty="0"/>
                        <a:t>p&lt;0.05 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32</a:t>
                      </a:r>
                    </a:p>
                    <a:p>
                      <a:pPr algn="ctr"/>
                      <a:r>
                        <a:rPr lang="fr-CA" dirty="0"/>
                        <a:t>P?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8</a:t>
                      </a:r>
                    </a:p>
                    <a:p>
                      <a:pPr algn="ctr"/>
                      <a:r>
                        <a:rPr lang="fr-CA" sz="1800" dirty="0"/>
                        <a:t>p&lt;0.05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28</a:t>
                      </a:r>
                    </a:p>
                    <a:p>
                      <a:pPr algn="ctr"/>
                      <a:r>
                        <a:rPr lang="fr-CA" sz="1800" dirty="0"/>
                        <a:t>p</a:t>
                      </a:r>
                      <a:r>
                        <a:rPr lang="fr-CA" sz="1800"/>
                        <a:t>&lt;0.05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65983609"/>
                  </a:ext>
                </a:extLst>
              </a:tr>
              <a:tr h="129651">
                <a:tc>
                  <a:txBody>
                    <a:bodyPr/>
                    <a:lstStyle/>
                    <a:p>
                      <a:pPr algn="ctr"/>
                      <a:r>
                        <a:rPr lang="fr-CA" sz="1800" dirty="0">
                          <a:solidFill>
                            <a:schemeClr val="bg1"/>
                          </a:solidFill>
                        </a:rPr>
                        <a:t>Amélioration globale (ITT)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r>
                        <a:rPr lang="fr-C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Meilleure réponse à l’</a:t>
                      </a:r>
                      <a:r>
                        <a:rPr lang="fr-CA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Amitriptyline</a:t>
                      </a:r>
                      <a:r>
                        <a:rPr lang="fr-C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vs placebo (</a:t>
                      </a:r>
                      <a:r>
                        <a:rPr lang="fr-CA" sz="1800" kern="120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70% vs. 41%, P = 0.054</a:t>
                      </a:r>
                      <a:r>
                        <a:rPr lang="fr-C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r>
                        <a:rPr lang="fr-C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Réponse complète à l’</a:t>
                      </a:r>
                      <a:r>
                        <a:rPr lang="fr-CA" sz="18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Amitriptyline</a:t>
                      </a:r>
                      <a:r>
                        <a:rPr lang="fr-C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vs placebo (63% vs. 26%, P = 0.01)</a:t>
                      </a:r>
                    </a:p>
                    <a:p>
                      <a:pPr algn="ctr"/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4389089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xmlns="" id="{06EA1526-1409-47BD-902E-1ADCD3150C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612279"/>
              </p:ext>
            </p:extLst>
          </p:nvPr>
        </p:nvGraphicFramePr>
        <p:xfrm>
          <a:off x="672353" y="3874248"/>
          <a:ext cx="10483355" cy="278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3504">
                  <a:extLst>
                    <a:ext uri="{9D8B030D-6E8A-4147-A177-3AD203B41FA5}">
                      <a16:colId xmlns:a16="http://schemas.microsoft.com/office/drawing/2014/main" xmlns="" val="1872960491"/>
                    </a:ext>
                  </a:extLst>
                </a:gridCol>
                <a:gridCol w="1683026">
                  <a:extLst>
                    <a:ext uri="{9D8B030D-6E8A-4147-A177-3AD203B41FA5}">
                      <a16:colId xmlns:a16="http://schemas.microsoft.com/office/drawing/2014/main" xmlns="" val="2151334702"/>
                    </a:ext>
                  </a:extLst>
                </a:gridCol>
                <a:gridCol w="1934818">
                  <a:extLst>
                    <a:ext uri="{9D8B030D-6E8A-4147-A177-3AD203B41FA5}">
                      <a16:colId xmlns:a16="http://schemas.microsoft.com/office/drawing/2014/main" xmlns="" val="221050732"/>
                    </a:ext>
                  </a:extLst>
                </a:gridCol>
                <a:gridCol w="2131171">
                  <a:extLst>
                    <a:ext uri="{9D8B030D-6E8A-4147-A177-3AD203B41FA5}">
                      <a16:colId xmlns:a16="http://schemas.microsoft.com/office/drawing/2014/main" xmlns="" val="2690990104"/>
                    </a:ext>
                  </a:extLst>
                </a:gridCol>
                <a:gridCol w="2040836">
                  <a:extLst>
                    <a:ext uri="{9D8B030D-6E8A-4147-A177-3AD203B41FA5}">
                      <a16:colId xmlns:a16="http://schemas.microsoft.com/office/drawing/2014/main" xmlns="" val="1625689991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fr-CA" sz="2000" dirty="0" err="1">
                          <a:solidFill>
                            <a:schemeClr val="bg1"/>
                          </a:solidFill>
                        </a:rPr>
                        <a:t>Rajagopalan</a:t>
                      </a:r>
                      <a:endParaRPr lang="fr-CA" sz="20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r>
                        <a:rPr lang="fr-CA" sz="2000" dirty="0">
                          <a:solidFill>
                            <a:schemeClr val="bg1"/>
                          </a:solidFill>
                        </a:rPr>
                        <a:t>(1998)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CA" dirty="0"/>
                        <a:t>Pré-traitement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C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CA" dirty="0"/>
                        <a:t>Post-traitement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98675613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fr-CA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>
                          <a:solidFill>
                            <a:schemeClr val="bg1"/>
                          </a:solidFill>
                        </a:rPr>
                        <a:t>Amitriptyline</a:t>
                      </a:r>
                      <a:endParaRPr lang="fr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>
                          <a:solidFill>
                            <a:schemeClr val="bg1"/>
                          </a:solidFill>
                        </a:rPr>
                        <a:t>Placebo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 err="1">
                          <a:solidFill>
                            <a:schemeClr val="bg1"/>
                          </a:solidFill>
                        </a:rPr>
                        <a:t>Amitriptyline</a:t>
                      </a:r>
                      <a:endParaRPr lang="fr-CA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>
                          <a:solidFill>
                            <a:schemeClr val="bg1"/>
                          </a:solidFill>
                        </a:rPr>
                        <a:t>Placebo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39491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A" sz="2000" dirty="0">
                          <a:solidFill>
                            <a:schemeClr val="bg1"/>
                          </a:solidFill>
                        </a:rPr>
                        <a:t>Nombre de jour se sentant mieux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1,18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1,64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5,18</a:t>
                      </a:r>
                    </a:p>
                    <a:p>
                      <a:pPr algn="ctr"/>
                      <a:r>
                        <a:rPr lang="fr-C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p&lt;0.001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1,91</a:t>
                      </a:r>
                    </a:p>
                    <a:p>
                      <a:pPr algn="ctr"/>
                      <a:r>
                        <a:rPr lang="fr-C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p&lt;0.001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8245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A" sz="2000" dirty="0">
                          <a:solidFill>
                            <a:schemeClr val="bg1"/>
                          </a:solidFill>
                        </a:rPr>
                        <a:t>Nombre de jours avec douleur abdo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5,27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4,91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1,45</a:t>
                      </a:r>
                    </a:p>
                    <a:p>
                      <a:pPr algn="ctr"/>
                      <a:r>
                        <a:rPr lang="fr-C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p&lt;0.01</a:t>
                      </a:r>
                      <a:endParaRPr lang="fr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A" dirty="0"/>
                        <a:t>4,00</a:t>
                      </a:r>
                    </a:p>
                    <a:p>
                      <a:pPr algn="ctr"/>
                      <a:r>
                        <a:rPr lang="fr-CA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p&lt;0.01</a:t>
                      </a:r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659836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CA" sz="2000" dirty="0">
                          <a:solidFill>
                            <a:schemeClr val="bg1"/>
                          </a:solidFill>
                        </a:rPr>
                        <a:t>Amélioration globale 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fr-CA" dirty="0"/>
                        <a:t>Amélioration de </a:t>
                      </a:r>
                      <a:r>
                        <a:rPr lang="fr-CA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63,64 %</a:t>
                      </a:r>
                      <a:r>
                        <a:rPr lang="fr-CA" dirty="0"/>
                        <a:t> sous </a:t>
                      </a:r>
                      <a:r>
                        <a:rPr lang="fr-CA" dirty="0" err="1"/>
                        <a:t>Amitriptyline</a:t>
                      </a:r>
                      <a:r>
                        <a:rPr lang="fr-CA" dirty="0"/>
                        <a:t> VS </a:t>
                      </a:r>
                      <a:r>
                        <a:rPr lang="fr-CA" dirty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25,91 %</a:t>
                      </a:r>
                      <a:r>
                        <a:rPr lang="fr-CA" dirty="0"/>
                        <a:t> sous Placebo p&lt;0,01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C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95565369"/>
                  </a:ext>
                </a:extLst>
              </a:tr>
            </a:tbl>
          </a:graphicData>
        </a:graphic>
      </p:graphicFrame>
      <p:sp>
        <p:nvSpPr>
          <p:cNvPr id="2" name="Oval 1">
            <a:extLst>
              <a:ext uri="{FF2B5EF4-FFF2-40B4-BE49-F238E27FC236}">
                <a16:creationId xmlns:a16="http://schemas.microsoft.com/office/drawing/2014/main" xmlns="" id="{09E7F56A-5D12-4F13-96AF-C830EE9B2FBD}"/>
              </a:ext>
            </a:extLst>
          </p:cNvPr>
          <p:cNvSpPr/>
          <p:nvPr/>
        </p:nvSpPr>
        <p:spPr>
          <a:xfrm>
            <a:off x="2783540" y="995082"/>
            <a:ext cx="753036" cy="470648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BD3A0967-98A8-4024-B7E8-60EF2C7E76B8}"/>
              </a:ext>
            </a:extLst>
          </p:cNvPr>
          <p:cNvSpPr/>
          <p:nvPr/>
        </p:nvSpPr>
        <p:spPr>
          <a:xfrm>
            <a:off x="8337176" y="995082"/>
            <a:ext cx="1169895" cy="806824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1F66B1A6-4B41-4E46-8B50-9824AA409944}"/>
              </a:ext>
            </a:extLst>
          </p:cNvPr>
          <p:cNvSpPr/>
          <p:nvPr/>
        </p:nvSpPr>
        <p:spPr>
          <a:xfrm>
            <a:off x="2783540" y="1903829"/>
            <a:ext cx="753036" cy="470648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79BB935E-3512-4658-8A3D-C37214A57294}"/>
              </a:ext>
            </a:extLst>
          </p:cNvPr>
          <p:cNvSpPr/>
          <p:nvPr/>
        </p:nvSpPr>
        <p:spPr>
          <a:xfrm>
            <a:off x="8337176" y="1925071"/>
            <a:ext cx="1169895" cy="806824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65089541-73D3-422B-91AD-E61DBC8B505F}"/>
              </a:ext>
            </a:extLst>
          </p:cNvPr>
          <p:cNvSpPr/>
          <p:nvPr/>
        </p:nvSpPr>
        <p:spPr>
          <a:xfrm>
            <a:off x="3787587" y="4615652"/>
            <a:ext cx="824754" cy="470648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xmlns="" id="{54690141-3960-43B0-B0D6-56921833BD5F}"/>
              </a:ext>
            </a:extLst>
          </p:cNvPr>
          <p:cNvSpPr/>
          <p:nvPr/>
        </p:nvSpPr>
        <p:spPr>
          <a:xfrm>
            <a:off x="3787587" y="5266168"/>
            <a:ext cx="824754" cy="470648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xmlns="" id="{419B9614-E670-45C3-A748-AB5CCA3C76E9}"/>
              </a:ext>
            </a:extLst>
          </p:cNvPr>
          <p:cNvSpPr/>
          <p:nvPr/>
        </p:nvSpPr>
        <p:spPr>
          <a:xfrm>
            <a:off x="7481047" y="4576804"/>
            <a:ext cx="1169895" cy="80202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DE2685B1-3E0D-4CC0-9AEE-872D9D83D16E}"/>
              </a:ext>
            </a:extLst>
          </p:cNvPr>
          <p:cNvSpPr/>
          <p:nvPr/>
        </p:nvSpPr>
        <p:spPr>
          <a:xfrm>
            <a:off x="7481046" y="5274556"/>
            <a:ext cx="1169895" cy="806824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3848047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83AD94-C9CA-4BA0-B699-40D5C26EF2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DB7317-AB3E-4BDC-99DC-D6D0626763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02296"/>
            <a:ext cx="10058400" cy="4757530"/>
          </a:xfrm>
        </p:spPr>
        <p:txBody>
          <a:bodyPr>
            <a:noAutofit/>
          </a:bodyPr>
          <a:lstStyle/>
          <a:p>
            <a:r>
              <a:rPr lang="fr-CA" sz="2300" dirty="0"/>
              <a:t>Peu d’études ont été effectuées à propos de l’</a:t>
            </a:r>
            <a:r>
              <a:rPr lang="fr-CA" sz="2300" dirty="0" err="1"/>
              <a:t>Amitriptyline</a:t>
            </a:r>
            <a:r>
              <a:rPr lang="fr-CA" sz="2300" dirty="0"/>
              <a:t> et le syndrome de l’intestin irritable.</a:t>
            </a:r>
          </a:p>
          <a:p>
            <a:r>
              <a:rPr lang="fr-CA" sz="2300" dirty="0"/>
              <a:t>Peu d’études récentes.</a:t>
            </a:r>
          </a:p>
          <a:p>
            <a:pPr lvl="1"/>
            <a:r>
              <a:rPr lang="fr-CA" sz="2300" dirty="0"/>
              <a:t>Protocoles moins bien détaillés </a:t>
            </a:r>
          </a:p>
          <a:p>
            <a:pPr lvl="1"/>
            <a:r>
              <a:rPr lang="fr-CA" sz="2300" dirty="0"/>
              <a:t>Moins de rigueur dans la rédaction de ses articles. </a:t>
            </a:r>
          </a:p>
          <a:p>
            <a:r>
              <a:rPr lang="fr-CA" sz="2300" dirty="0" err="1"/>
              <a:t>Vehadi</a:t>
            </a:r>
            <a:r>
              <a:rPr lang="fr-CA" sz="2300" dirty="0"/>
              <a:t> (2007) et de Morgan (2004) ont une meilleure rigueur de recherche et l’analyse de leurs résultats est plus détaillés. </a:t>
            </a:r>
          </a:p>
          <a:p>
            <a:pPr lvl="1"/>
            <a:r>
              <a:rPr lang="fr-CA" sz="2300" dirty="0"/>
              <a:t>L’</a:t>
            </a:r>
            <a:r>
              <a:rPr lang="fr-CA" sz="2300" dirty="0" err="1"/>
              <a:t>inconvéniant</a:t>
            </a:r>
            <a:r>
              <a:rPr lang="fr-CA" sz="2300" dirty="0"/>
              <a:t> </a:t>
            </a:r>
          </a:p>
          <a:p>
            <a:pPr lvl="2"/>
            <a:r>
              <a:rPr lang="fr-CA" sz="2300" b="1" dirty="0" err="1"/>
              <a:t>Vehadi</a:t>
            </a:r>
            <a:r>
              <a:rPr lang="fr-CA" sz="2300" b="1" dirty="0"/>
              <a:t>, </a:t>
            </a:r>
            <a:r>
              <a:rPr lang="fr-CA" sz="2300" dirty="0"/>
              <a:t>c’était spécifiquement sur les SII-D, alors ça restreint la population </a:t>
            </a:r>
          </a:p>
          <a:p>
            <a:pPr lvl="2"/>
            <a:r>
              <a:rPr lang="fr-CA" sz="2300" b="1" dirty="0"/>
              <a:t>Morgan</a:t>
            </a:r>
            <a:r>
              <a:rPr lang="fr-CA" sz="2300" dirty="0"/>
              <a:t>, l’amélioration des symptômes du SII n’est pas l’issue principale, alors il y a peu de résultats sur cette issue. </a:t>
            </a:r>
          </a:p>
        </p:txBody>
      </p:sp>
    </p:spTree>
    <p:extLst>
      <p:ext uri="{BB962C8B-B14F-4D97-AF65-F5344CB8AC3E}">
        <p14:creationId xmlns:p14="http://schemas.microsoft.com/office/powerpoint/2010/main" val="7981000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285C07-22F2-45A0-9F7F-A77F47925D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1C8C854-A8E8-4967-8DE7-AAB3747BA2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300" dirty="0"/>
              <a:t>Quelques résultats significatifs pour répondre à notre question. </a:t>
            </a:r>
          </a:p>
          <a:p>
            <a:endParaRPr lang="fr-CA" sz="2300" dirty="0"/>
          </a:p>
          <a:p>
            <a:pPr lvl="1"/>
            <a:r>
              <a:rPr lang="fr-CA" sz="2300" dirty="0" err="1"/>
              <a:t>Vehadi</a:t>
            </a:r>
            <a:r>
              <a:rPr lang="fr-CA" sz="2300" dirty="0"/>
              <a:t> et </a:t>
            </a:r>
            <a:r>
              <a:rPr lang="fr-CA" sz="2300" dirty="0" err="1"/>
              <a:t>Rajagopalan</a:t>
            </a:r>
            <a:r>
              <a:rPr lang="fr-CA" sz="2300" dirty="0"/>
              <a:t> démontrent une </a:t>
            </a:r>
            <a:r>
              <a:rPr lang="fr-CA" sz="2300" b="1" u="sng" dirty="0"/>
              <a:t>amélioration similaire</a:t>
            </a:r>
            <a:r>
              <a:rPr lang="fr-CA" sz="2300" dirty="0"/>
              <a:t>. </a:t>
            </a:r>
          </a:p>
          <a:p>
            <a:pPr lvl="1"/>
            <a:r>
              <a:rPr lang="fr-CA" sz="2300" b="1" dirty="0"/>
              <a:t>Pas d’effets secondaires </a:t>
            </a:r>
            <a:r>
              <a:rPr lang="fr-CA" sz="2300" dirty="0"/>
              <a:t>significatifs rapportés sous </a:t>
            </a:r>
            <a:r>
              <a:rPr lang="fr-CA" sz="2300" dirty="0" err="1"/>
              <a:t>Amitriptyline</a:t>
            </a:r>
            <a:r>
              <a:rPr lang="fr-CA" sz="2300" dirty="0"/>
              <a:t>,</a:t>
            </a:r>
          </a:p>
          <a:p>
            <a:pPr marL="274320" lvl="1" indent="0">
              <a:buNone/>
            </a:pPr>
            <a:endParaRPr lang="fr-CA" sz="2300" dirty="0"/>
          </a:p>
          <a:p>
            <a:pPr lvl="1"/>
            <a:r>
              <a:rPr lang="fr-CA" sz="2300" dirty="0" err="1"/>
              <a:t>Vehadi</a:t>
            </a:r>
            <a:r>
              <a:rPr lang="fr-CA" sz="2300" dirty="0"/>
              <a:t> : </a:t>
            </a:r>
            <a:r>
              <a:rPr lang="fr-CA" sz="2300" b="1" dirty="0"/>
              <a:t>Faible dose </a:t>
            </a:r>
            <a:r>
              <a:rPr lang="fr-CA" sz="2300" dirty="0"/>
              <a:t>d’</a:t>
            </a:r>
            <a:r>
              <a:rPr lang="fr-CA" sz="2300" dirty="0" err="1"/>
              <a:t>Amitripyuline</a:t>
            </a:r>
            <a:r>
              <a:rPr lang="fr-CA" sz="2300" dirty="0"/>
              <a:t> 10 mg a autant d’effet sur l’amélioration des symptômes que l’étude de </a:t>
            </a:r>
            <a:r>
              <a:rPr lang="fr-CA" sz="2300" dirty="0" err="1"/>
              <a:t>Rjagopalan</a:t>
            </a:r>
            <a:r>
              <a:rPr lang="fr-CA" sz="2300" dirty="0"/>
              <a:t> qui sont montés jusqu’à 75mg. </a:t>
            </a:r>
          </a:p>
        </p:txBody>
      </p:sp>
    </p:spTree>
    <p:extLst>
      <p:ext uri="{BB962C8B-B14F-4D97-AF65-F5344CB8AC3E}">
        <p14:creationId xmlns:p14="http://schemas.microsoft.com/office/powerpoint/2010/main" val="15697026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4FCDB6-1DB3-4BF8-8D86-F67D2C6E8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28409"/>
            <a:ext cx="10058400" cy="4784035"/>
          </a:xfrm>
        </p:spPr>
        <p:txBody>
          <a:bodyPr>
            <a:normAutofit fontScale="92500" lnSpcReduction="20000"/>
          </a:bodyPr>
          <a:lstStyle/>
          <a:p>
            <a:r>
              <a:rPr lang="fr-CA" sz="2500" b="1" u="sng" dirty="0"/>
              <a:t>Biais d’échantillonnage dans les 4 études </a:t>
            </a:r>
          </a:p>
          <a:p>
            <a:pPr marL="0" indent="0">
              <a:buNone/>
            </a:pPr>
            <a:endParaRPr lang="fr-CA" sz="2300" u="sng" dirty="0"/>
          </a:p>
          <a:p>
            <a:pPr lvl="1"/>
            <a:r>
              <a:rPr lang="fr-CA" sz="2300" b="1" dirty="0"/>
              <a:t>Critères d’inclusions différents</a:t>
            </a:r>
          </a:p>
          <a:p>
            <a:pPr lvl="2"/>
            <a:r>
              <a:rPr lang="fr-CA" sz="2300" dirty="0"/>
              <a:t>Diagnostique selon critères de ROME, </a:t>
            </a:r>
          </a:p>
          <a:p>
            <a:pPr lvl="2"/>
            <a:r>
              <a:rPr lang="fr-CA" sz="2300" dirty="0"/>
              <a:t>Certains ont eu recours à des tests de laboratoires et une colonoscopie alors que d’autres non. </a:t>
            </a:r>
          </a:p>
          <a:p>
            <a:pPr lvl="2"/>
            <a:r>
              <a:rPr lang="fr-CA" sz="2300" dirty="0"/>
              <a:t>Difficile de comparer les population généraliser les résultats ou de cibler une population particulière dans la pratique quotidienne. </a:t>
            </a:r>
          </a:p>
          <a:p>
            <a:pPr lvl="2"/>
            <a:endParaRPr lang="fr-CA" sz="2300" dirty="0"/>
          </a:p>
          <a:p>
            <a:pPr lvl="1"/>
            <a:r>
              <a:rPr lang="fr-CA" sz="2300" b="1" dirty="0"/>
              <a:t>Échantillon très petit</a:t>
            </a:r>
          </a:p>
          <a:p>
            <a:pPr lvl="2"/>
            <a:r>
              <a:rPr lang="fr-CA" sz="2300" dirty="0"/>
              <a:t>Diminue la puissance de l’étude </a:t>
            </a:r>
          </a:p>
          <a:p>
            <a:pPr lvl="2"/>
            <a:r>
              <a:rPr lang="fr-CA" sz="2300" dirty="0"/>
              <a:t>Difficile d’avoir des résultats significatifs avec un grande différence avec le placebo. </a:t>
            </a:r>
          </a:p>
          <a:p>
            <a:pPr lvl="2"/>
            <a:r>
              <a:rPr lang="fr-CA" sz="2300" dirty="0"/>
              <a:t>Pathologie fonctionnelle, donc effet placebo non négligeable</a:t>
            </a:r>
          </a:p>
          <a:p>
            <a:pPr lvl="2"/>
            <a:endParaRPr lang="fr-CA" sz="2300" dirty="0"/>
          </a:p>
          <a:p>
            <a:pPr lvl="1"/>
            <a:r>
              <a:rPr lang="fr-CA" sz="2300" b="1" dirty="0"/>
              <a:t>Perte au suivi</a:t>
            </a:r>
            <a:r>
              <a:rPr lang="fr-CA" sz="2300" dirty="0"/>
              <a:t> de 45% pour </a:t>
            </a:r>
            <a:r>
              <a:rPr lang="fr-CA" sz="2300" dirty="0" err="1"/>
              <a:t>Rajagopalan</a:t>
            </a:r>
            <a:r>
              <a:rPr lang="fr-CA" sz="2300" dirty="0"/>
              <a:t> (1998)</a:t>
            </a:r>
          </a:p>
          <a:p>
            <a:endParaRPr lang="fr-CA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F8C69503-BFC8-464E-9D88-4ABB0A1C3B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</p:spPr>
        <p:txBody>
          <a:bodyPr/>
          <a:lstStyle/>
          <a:p>
            <a:r>
              <a:rPr lang="fr-CA" dirty="0"/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7217960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206389-B0D9-4E1E-9647-C475AA605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5AE408-A87C-4223-AA40-0A1E6D5E3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sz="2300" b="1" u="sng" dirty="0"/>
              <a:t>Biais de mesure dans les 4 études </a:t>
            </a:r>
          </a:p>
          <a:p>
            <a:pPr lvl="1"/>
            <a:r>
              <a:rPr lang="fr-CA" sz="2100" dirty="0"/>
              <a:t>Pas d’échelle standard pour la symptomatologie. </a:t>
            </a:r>
          </a:p>
          <a:p>
            <a:pPr lvl="2"/>
            <a:r>
              <a:rPr lang="fr-CA" sz="2100" dirty="0"/>
              <a:t>Journal quotidien variable, TRÈS SUBJECTIF !!!</a:t>
            </a:r>
          </a:p>
          <a:p>
            <a:pPr lvl="2"/>
            <a:r>
              <a:rPr lang="fr-CA" sz="2100" dirty="0"/>
              <a:t>Évaluation en pré et post-traitement par un interviewer, mais pas de description de leurs critères d’évaluation et de l’échelle utilisée</a:t>
            </a:r>
          </a:p>
          <a:p>
            <a:r>
              <a:rPr lang="fr-CA" sz="2500" dirty="0"/>
              <a:t>L’</a:t>
            </a:r>
            <a:r>
              <a:rPr lang="fr-CA" sz="2500" dirty="0" err="1"/>
              <a:t>Amitriptyline</a:t>
            </a:r>
            <a:r>
              <a:rPr lang="fr-CA" sz="2500" dirty="0"/>
              <a:t> ne constitue pas une première ligne de traitement du SII. </a:t>
            </a:r>
          </a:p>
          <a:p>
            <a:pPr lvl="1"/>
            <a:r>
              <a:rPr lang="fr-CA" sz="2300" dirty="0"/>
              <a:t>3 des 4 articles ne nomment pas si les patients ont utilisés d’autres traitements auparavant </a:t>
            </a:r>
          </a:p>
          <a:p>
            <a:pPr lvl="1"/>
            <a:r>
              <a:rPr lang="fr-CA" sz="2300" dirty="0"/>
              <a:t>Sauf l’étude de </a:t>
            </a:r>
            <a:r>
              <a:rPr lang="fr-CA" sz="2300" dirty="0" err="1"/>
              <a:t>Steinhart</a:t>
            </a:r>
            <a:r>
              <a:rPr lang="fr-CA" sz="2300" dirty="0"/>
              <a:t> </a:t>
            </a:r>
          </a:p>
          <a:p>
            <a:pPr lvl="1"/>
            <a:r>
              <a:rPr lang="fr-CA" sz="2300" dirty="0"/>
              <a:t>Difficile de statuer quand est ce que débuter l’</a:t>
            </a:r>
            <a:r>
              <a:rPr lang="fr-CA" sz="2300" dirty="0" err="1"/>
              <a:t>Amitriptyline</a:t>
            </a:r>
            <a:endParaRPr lang="fr-CA" sz="2300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833826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22A5DE-58A6-4876-8B03-F977111FE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Conclusion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717845-79D5-4C9B-B485-4C8655755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sz="2300" dirty="0"/>
              <a:t>Peu d’études démontrent clairement un efficacité de l’</a:t>
            </a:r>
            <a:r>
              <a:rPr lang="fr-CA" sz="2300" dirty="0" err="1"/>
              <a:t>Amitrityline</a:t>
            </a:r>
            <a:r>
              <a:rPr lang="fr-CA" sz="2300" dirty="0"/>
              <a:t> dans l’amélioration de la douleur abdominale dans le SII comparé au placebo. </a:t>
            </a:r>
          </a:p>
          <a:p>
            <a:r>
              <a:rPr lang="fr-CA" sz="2300" dirty="0"/>
              <a:t>Quelques résultats significatifs qui démontrent une amélioration</a:t>
            </a:r>
          </a:p>
          <a:p>
            <a:r>
              <a:rPr lang="fr-CA" sz="2300" dirty="0" err="1"/>
              <a:t>Amitriptyline</a:t>
            </a:r>
            <a:r>
              <a:rPr lang="fr-CA" sz="2300" dirty="0"/>
              <a:t> à garder en tête pour patients réfractaires</a:t>
            </a:r>
          </a:p>
          <a:p>
            <a:pPr lvl="1"/>
            <a:r>
              <a:rPr lang="fr-CA" sz="2300" dirty="0"/>
              <a:t>Peu d’effets secondaires </a:t>
            </a:r>
          </a:p>
          <a:p>
            <a:pPr lvl="1"/>
            <a:r>
              <a:rPr lang="fr-CA" sz="2300" dirty="0"/>
              <a:t>Essai thérapeutique à faible dose</a:t>
            </a:r>
          </a:p>
          <a:p>
            <a:r>
              <a:rPr lang="fr-CA" sz="2300" dirty="0"/>
              <a:t>Encore du travail à faire !!</a:t>
            </a:r>
          </a:p>
          <a:p>
            <a:pPr lvl="1"/>
            <a:r>
              <a:rPr lang="fr-CA" sz="2300" dirty="0"/>
              <a:t>Comprendre le mécanisme derrière le SII pour mieux cibler le traitement</a:t>
            </a:r>
          </a:p>
          <a:p>
            <a:pPr lvl="1"/>
            <a:r>
              <a:rPr lang="fr-CA" sz="2300" dirty="0" err="1"/>
              <a:t>Amitriptyline</a:t>
            </a:r>
            <a:r>
              <a:rPr lang="fr-CA" sz="2300" dirty="0"/>
              <a:t> en 1</a:t>
            </a:r>
            <a:r>
              <a:rPr lang="fr-CA" sz="2300" baseline="30000" dirty="0"/>
              <a:t>ere </a:t>
            </a:r>
            <a:r>
              <a:rPr lang="fr-CA" sz="2300" dirty="0"/>
              <a:t>ligne ??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510618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Références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fr-CA" dirty="0" err="1"/>
              <a:t>Hungin</a:t>
            </a:r>
            <a:r>
              <a:rPr lang="fr-CA" dirty="0"/>
              <a:t> AP, </a:t>
            </a:r>
            <a:r>
              <a:rPr lang="fr-CA" dirty="0" err="1"/>
              <a:t>Whorwell</a:t>
            </a:r>
            <a:r>
              <a:rPr lang="fr-CA" dirty="0"/>
              <a:t> PJ, </a:t>
            </a:r>
            <a:r>
              <a:rPr lang="fr-CA" dirty="0" err="1"/>
              <a:t>Tack</a:t>
            </a:r>
            <a:r>
              <a:rPr lang="fr-CA" dirty="0"/>
              <a:t> J, </a:t>
            </a:r>
            <a:r>
              <a:rPr lang="fr-CA" dirty="0" err="1"/>
              <a:t>Mearin</a:t>
            </a:r>
            <a:r>
              <a:rPr lang="fr-CA" dirty="0"/>
              <a:t> F. The </a:t>
            </a:r>
            <a:r>
              <a:rPr lang="fr-CA" dirty="0" err="1"/>
              <a:t>prevalence</a:t>
            </a:r>
            <a:r>
              <a:rPr lang="fr-CA" dirty="0"/>
              <a:t>, patterns and impact of irritable </a:t>
            </a:r>
            <a:r>
              <a:rPr lang="fr-CA" dirty="0" err="1"/>
              <a:t>bowel</a:t>
            </a:r>
            <a:r>
              <a:rPr lang="fr-CA" dirty="0"/>
              <a:t> syndrome: an international </a:t>
            </a:r>
            <a:r>
              <a:rPr lang="fr-CA" dirty="0" err="1"/>
              <a:t>survey</a:t>
            </a:r>
            <a:r>
              <a:rPr lang="fr-CA" dirty="0"/>
              <a:t> of 40,000 </a:t>
            </a:r>
            <a:r>
              <a:rPr lang="fr-CA" dirty="0" err="1"/>
              <a:t>subjects</a:t>
            </a:r>
            <a:r>
              <a:rPr lang="fr-CA" dirty="0"/>
              <a:t>. Aliment </a:t>
            </a:r>
            <a:r>
              <a:rPr lang="fr-CA" dirty="0" err="1"/>
              <a:t>Pharmacol</a:t>
            </a:r>
            <a:r>
              <a:rPr lang="fr-CA" dirty="0"/>
              <a:t> </a:t>
            </a:r>
            <a:r>
              <a:rPr lang="fr-CA" dirty="0" err="1"/>
              <a:t>Ther</a:t>
            </a:r>
            <a:r>
              <a:rPr lang="fr-CA" dirty="0"/>
              <a:t> 2003; 17:643.</a:t>
            </a:r>
          </a:p>
          <a:p>
            <a:pPr marL="457200" indent="-457200">
              <a:buFont typeface="+mj-lt"/>
              <a:buAutoNum type="arabicPeriod"/>
            </a:pPr>
            <a:r>
              <a:rPr lang="fr-CA" dirty="0" err="1"/>
              <a:t>Mearin</a:t>
            </a:r>
            <a:r>
              <a:rPr lang="fr-CA" dirty="0"/>
              <a:t> F, </a:t>
            </a:r>
            <a:r>
              <a:rPr lang="fr-CA" dirty="0" err="1"/>
              <a:t>Lacy</a:t>
            </a:r>
            <a:r>
              <a:rPr lang="fr-CA" dirty="0"/>
              <a:t> BE, Chang L, et al. </a:t>
            </a:r>
            <a:r>
              <a:rPr lang="fr-CA" dirty="0" err="1"/>
              <a:t>Bowel</a:t>
            </a:r>
            <a:r>
              <a:rPr lang="fr-CA" dirty="0"/>
              <a:t> </a:t>
            </a:r>
            <a:r>
              <a:rPr lang="fr-CA" dirty="0" err="1"/>
              <a:t>Disorders</a:t>
            </a:r>
            <a:r>
              <a:rPr lang="fr-CA" dirty="0"/>
              <a:t>. </a:t>
            </a:r>
            <a:r>
              <a:rPr lang="fr-CA" dirty="0" err="1"/>
              <a:t>Gastroenterology</a:t>
            </a:r>
            <a:r>
              <a:rPr lang="fr-CA" dirty="0"/>
              <a:t> 2016.</a:t>
            </a:r>
          </a:p>
          <a:p>
            <a:pPr marL="457200" indent="-457200">
              <a:buFont typeface="+mj-lt"/>
              <a:buAutoNum type="arabicPeriod"/>
            </a:pPr>
            <a:r>
              <a:rPr lang="fr-CA" dirty="0"/>
              <a:t>Owens DM, Nelson DK, </a:t>
            </a:r>
            <a:r>
              <a:rPr lang="fr-CA" dirty="0" err="1"/>
              <a:t>Talley</a:t>
            </a:r>
            <a:r>
              <a:rPr lang="fr-CA" dirty="0"/>
              <a:t> NJ. The irritable </a:t>
            </a:r>
            <a:r>
              <a:rPr lang="fr-CA" dirty="0" err="1"/>
              <a:t>bowel</a:t>
            </a:r>
            <a:r>
              <a:rPr lang="fr-CA" dirty="0"/>
              <a:t> syndrome: long-</a:t>
            </a:r>
            <a:r>
              <a:rPr lang="fr-CA" dirty="0" err="1"/>
              <a:t>term</a:t>
            </a:r>
            <a:r>
              <a:rPr lang="fr-CA" dirty="0"/>
              <a:t> </a:t>
            </a:r>
            <a:r>
              <a:rPr lang="fr-CA" dirty="0" err="1"/>
              <a:t>prognosis</a:t>
            </a:r>
            <a:r>
              <a:rPr lang="fr-CA" dirty="0"/>
              <a:t> and the </a:t>
            </a:r>
            <a:r>
              <a:rPr lang="fr-CA" dirty="0" err="1"/>
              <a:t>physician</a:t>
            </a:r>
            <a:r>
              <a:rPr lang="fr-CA" dirty="0"/>
              <a:t>-patient interaction. Ann </a:t>
            </a:r>
            <a:r>
              <a:rPr lang="fr-CA" dirty="0" err="1"/>
              <a:t>Intern</a:t>
            </a:r>
            <a:r>
              <a:rPr lang="fr-CA" dirty="0"/>
              <a:t> Med 1995; 122:107.</a:t>
            </a:r>
          </a:p>
          <a:p>
            <a:pPr marL="457200" indent="-457200">
              <a:buFont typeface="+mj-lt"/>
              <a:buAutoNum type="arabicPeriod"/>
            </a:pPr>
            <a:r>
              <a:rPr lang="fr-CA" dirty="0" err="1"/>
              <a:t>Lacy</a:t>
            </a:r>
            <a:r>
              <a:rPr lang="fr-CA" dirty="0"/>
              <a:t> B, </a:t>
            </a:r>
            <a:r>
              <a:rPr lang="fr-CA" dirty="0" err="1"/>
              <a:t>Mearin</a:t>
            </a:r>
            <a:r>
              <a:rPr lang="fr-CA" dirty="0"/>
              <a:t> F, Chang L et al. </a:t>
            </a:r>
            <a:r>
              <a:rPr lang="fr-CA" dirty="0" err="1"/>
              <a:t>Bowel</a:t>
            </a:r>
            <a:r>
              <a:rPr lang="fr-CA" dirty="0"/>
              <a:t> </a:t>
            </a:r>
            <a:r>
              <a:rPr lang="fr-CA" dirty="0" err="1"/>
              <a:t>Disorders</a:t>
            </a:r>
            <a:r>
              <a:rPr lang="fr-CA" dirty="0"/>
              <a:t> </a:t>
            </a:r>
            <a:r>
              <a:rPr lang="fr-CA" dirty="0" err="1"/>
              <a:t>Gastroenterology</a:t>
            </a:r>
            <a:r>
              <a:rPr lang="fr-CA" dirty="0"/>
              <a:t> 2016;150:1393–1407</a:t>
            </a:r>
          </a:p>
          <a:p>
            <a:pPr marL="457200" indent="-457200">
              <a:buFont typeface="+mj-lt"/>
              <a:buAutoNum type="arabicPeriod"/>
            </a:pPr>
            <a:r>
              <a:rPr lang="fr-CA" dirty="0"/>
              <a:t>5Spiller R, Aziz Q, </a:t>
            </a:r>
            <a:r>
              <a:rPr lang="fr-CA" dirty="0" err="1"/>
              <a:t>Creed</a:t>
            </a:r>
            <a:r>
              <a:rPr lang="fr-CA" dirty="0"/>
              <a:t> F, et al. Guidelines on the irritable </a:t>
            </a:r>
            <a:r>
              <a:rPr lang="fr-CA" dirty="0" err="1"/>
              <a:t>bowel</a:t>
            </a:r>
            <a:r>
              <a:rPr lang="fr-CA" dirty="0"/>
              <a:t> syndrome: </a:t>
            </a:r>
            <a:r>
              <a:rPr lang="fr-CA" dirty="0" err="1"/>
              <a:t>mechanisms</a:t>
            </a:r>
            <a:r>
              <a:rPr lang="fr-CA" dirty="0"/>
              <a:t> and </a:t>
            </a:r>
            <a:r>
              <a:rPr lang="fr-CA" dirty="0" err="1"/>
              <a:t>practical</a:t>
            </a:r>
            <a:r>
              <a:rPr lang="fr-CA" dirty="0"/>
              <a:t> management. Gut 2007;56:1770-1798.</a:t>
            </a:r>
          </a:p>
          <a:p>
            <a:pPr marL="457200" indent="-457200">
              <a:buFont typeface="+mj-lt"/>
              <a:buAutoNum type="arabicPeriod"/>
            </a:pPr>
            <a:r>
              <a:rPr lang="fr-CA" dirty="0"/>
              <a:t>Morgan, V., </a:t>
            </a:r>
            <a:r>
              <a:rPr lang="fr-CA" dirty="0" err="1"/>
              <a:t>Pickens</a:t>
            </a:r>
            <a:r>
              <a:rPr lang="fr-CA" dirty="0"/>
              <a:t>, D., Gautam, S., </a:t>
            </a:r>
            <a:r>
              <a:rPr lang="fr-CA" dirty="0" err="1"/>
              <a:t>Kessler</a:t>
            </a:r>
            <a:r>
              <a:rPr lang="fr-CA" dirty="0"/>
              <a:t>, R., &amp; </a:t>
            </a:r>
            <a:r>
              <a:rPr lang="fr-CA" dirty="0" err="1"/>
              <a:t>Mertz</a:t>
            </a:r>
            <a:r>
              <a:rPr lang="fr-CA" dirty="0"/>
              <a:t>, H. (2005). </a:t>
            </a:r>
            <a:r>
              <a:rPr lang="fr-CA" dirty="0" err="1"/>
              <a:t>Amitriptyline</a:t>
            </a:r>
            <a:r>
              <a:rPr lang="fr-CA" dirty="0"/>
              <a:t> </a:t>
            </a:r>
            <a:r>
              <a:rPr lang="fr-CA" dirty="0" err="1"/>
              <a:t>reduces</a:t>
            </a:r>
            <a:r>
              <a:rPr lang="fr-CA" dirty="0"/>
              <a:t> rectal pain </a:t>
            </a:r>
            <a:r>
              <a:rPr lang="fr-CA" dirty="0" err="1"/>
              <a:t>related</a:t>
            </a:r>
            <a:r>
              <a:rPr lang="fr-CA" dirty="0"/>
              <a:t> activation of the </a:t>
            </a:r>
            <a:r>
              <a:rPr lang="fr-CA" dirty="0" err="1"/>
              <a:t>anterior</a:t>
            </a:r>
            <a:r>
              <a:rPr lang="fr-CA" dirty="0"/>
              <a:t> </a:t>
            </a:r>
            <a:r>
              <a:rPr lang="fr-CA" dirty="0" err="1"/>
              <a:t>cingulate</a:t>
            </a:r>
            <a:r>
              <a:rPr lang="fr-CA" dirty="0"/>
              <a:t> cortex in patients </a:t>
            </a:r>
            <a:r>
              <a:rPr lang="fr-CA" dirty="0" err="1"/>
              <a:t>with</a:t>
            </a:r>
            <a:r>
              <a:rPr lang="fr-CA" dirty="0"/>
              <a:t> irritable </a:t>
            </a:r>
            <a:r>
              <a:rPr lang="fr-CA" dirty="0" err="1"/>
              <a:t>bowel</a:t>
            </a:r>
            <a:r>
              <a:rPr lang="fr-CA" dirty="0"/>
              <a:t> syndrome. Gut, 54(5), 601-607.</a:t>
            </a:r>
          </a:p>
          <a:p>
            <a:pPr marL="457200" indent="-457200">
              <a:buFont typeface="+mj-lt"/>
              <a:buAutoNum type="arabicPeriod"/>
            </a:pPr>
            <a:r>
              <a:rPr lang="fr-CA" dirty="0" err="1"/>
              <a:t>Vahedi</a:t>
            </a:r>
            <a:r>
              <a:rPr lang="fr-CA" dirty="0"/>
              <a:t>, H., </a:t>
            </a:r>
            <a:r>
              <a:rPr lang="fr-CA" dirty="0" err="1"/>
              <a:t>Merat</a:t>
            </a:r>
            <a:r>
              <a:rPr lang="fr-CA" dirty="0"/>
              <a:t>, S., </a:t>
            </a:r>
            <a:r>
              <a:rPr lang="fr-CA" dirty="0" err="1"/>
              <a:t>Momtahen</a:t>
            </a:r>
            <a:r>
              <a:rPr lang="fr-CA" dirty="0"/>
              <a:t>, S., </a:t>
            </a:r>
            <a:r>
              <a:rPr lang="fr-CA" dirty="0" err="1"/>
              <a:t>Kazzazi</a:t>
            </a:r>
            <a:r>
              <a:rPr lang="fr-CA" dirty="0"/>
              <a:t>, A. S., </a:t>
            </a:r>
            <a:r>
              <a:rPr lang="fr-CA" dirty="0" err="1"/>
              <a:t>Ghaffari</a:t>
            </a:r>
            <a:r>
              <a:rPr lang="fr-CA" dirty="0"/>
              <a:t>, N., </a:t>
            </a:r>
            <a:r>
              <a:rPr lang="fr-CA" dirty="0" err="1"/>
              <a:t>Olfati</a:t>
            </a:r>
            <a:r>
              <a:rPr lang="fr-CA" dirty="0"/>
              <a:t>, G., &amp; </a:t>
            </a:r>
            <a:r>
              <a:rPr lang="fr-CA" dirty="0" err="1"/>
              <a:t>Malekzadeh</a:t>
            </a:r>
            <a:r>
              <a:rPr lang="fr-CA" dirty="0"/>
              <a:t>, R. (2008). </a:t>
            </a:r>
            <a:r>
              <a:rPr lang="fr-CA" dirty="0" err="1"/>
              <a:t>Clinical</a:t>
            </a:r>
            <a:r>
              <a:rPr lang="fr-CA" dirty="0"/>
              <a:t> trial: The </a:t>
            </a:r>
            <a:r>
              <a:rPr lang="fr-CA" dirty="0" err="1"/>
              <a:t>effect</a:t>
            </a:r>
            <a:r>
              <a:rPr lang="fr-CA" dirty="0"/>
              <a:t> of </a:t>
            </a:r>
            <a:r>
              <a:rPr lang="fr-CA" dirty="0" err="1"/>
              <a:t>amitriptyline</a:t>
            </a:r>
            <a:r>
              <a:rPr lang="fr-CA" dirty="0"/>
              <a:t> in patients </a:t>
            </a:r>
            <a:r>
              <a:rPr lang="fr-CA" dirty="0" err="1"/>
              <a:t>with</a:t>
            </a:r>
            <a:r>
              <a:rPr lang="fr-CA" dirty="0"/>
              <a:t> </a:t>
            </a:r>
            <a:r>
              <a:rPr lang="fr-CA" dirty="0" err="1"/>
              <a:t>diarrhoea-predominant</a:t>
            </a:r>
            <a:r>
              <a:rPr lang="fr-CA" dirty="0"/>
              <a:t> irritable </a:t>
            </a:r>
            <a:r>
              <a:rPr lang="fr-CA" dirty="0" err="1"/>
              <a:t>bowel</a:t>
            </a:r>
            <a:r>
              <a:rPr lang="fr-CA" dirty="0"/>
              <a:t> syndrome. </a:t>
            </a:r>
            <a:r>
              <a:rPr lang="fr-CA" dirty="0" err="1"/>
              <a:t>Alimentary</a:t>
            </a:r>
            <a:r>
              <a:rPr lang="fr-CA" dirty="0"/>
              <a:t> </a:t>
            </a:r>
            <a:r>
              <a:rPr lang="fr-CA" dirty="0" err="1"/>
              <a:t>Pharmacology</a:t>
            </a:r>
            <a:r>
              <a:rPr lang="fr-CA" dirty="0"/>
              <a:t> and </a:t>
            </a:r>
            <a:r>
              <a:rPr lang="fr-CA" dirty="0" err="1"/>
              <a:t>Therapeutics</a:t>
            </a:r>
            <a:r>
              <a:rPr lang="fr-CA" dirty="0"/>
              <a:t>, 27(8), 678-684. </a:t>
            </a:r>
          </a:p>
          <a:p>
            <a:pPr marL="457200" indent="-457200">
              <a:buFont typeface="+mj-lt"/>
              <a:buAutoNum type="arabicPeriod"/>
            </a:pPr>
            <a:r>
              <a:rPr lang="fr-CA" dirty="0" err="1"/>
              <a:t>Steinhart</a:t>
            </a:r>
            <a:r>
              <a:rPr lang="fr-CA" dirty="0"/>
              <a:t>, M. J., Wong, P. Y., &amp; </a:t>
            </a:r>
            <a:r>
              <a:rPr lang="fr-CA" dirty="0" err="1"/>
              <a:t>Zarr</a:t>
            </a:r>
            <a:r>
              <a:rPr lang="fr-CA" dirty="0"/>
              <a:t>, M. L. (1982). </a:t>
            </a:r>
            <a:r>
              <a:rPr lang="fr-CA" dirty="0" err="1"/>
              <a:t>Therapeutic</a:t>
            </a:r>
            <a:r>
              <a:rPr lang="fr-CA" dirty="0"/>
              <a:t> </a:t>
            </a:r>
            <a:r>
              <a:rPr lang="fr-CA" dirty="0" err="1"/>
              <a:t>usefulness</a:t>
            </a:r>
            <a:r>
              <a:rPr lang="fr-CA" dirty="0"/>
              <a:t> of </a:t>
            </a:r>
            <a:r>
              <a:rPr lang="fr-CA" dirty="0" err="1"/>
              <a:t>amitriptyline</a:t>
            </a:r>
            <a:r>
              <a:rPr lang="fr-CA" dirty="0"/>
              <a:t> in </a:t>
            </a:r>
            <a:r>
              <a:rPr lang="fr-CA" dirty="0" err="1"/>
              <a:t>spastic</a:t>
            </a:r>
            <a:r>
              <a:rPr lang="fr-CA" dirty="0"/>
              <a:t> colon syndrome. International Journal of </a:t>
            </a:r>
            <a:r>
              <a:rPr lang="fr-CA" dirty="0" err="1"/>
              <a:t>Psychiatry</a:t>
            </a:r>
            <a:r>
              <a:rPr lang="fr-CA" dirty="0"/>
              <a:t> in </a:t>
            </a:r>
            <a:r>
              <a:rPr lang="fr-CA" dirty="0" err="1"/>
              <a:t>Medicine</a:t>
            </a:r>
            <a:r>
              <a:rPr lang="fr-CA" dirty="0"/>
              <a:t>, 11(1), 45-57. </a:t>
            </a:r>
          </a:p>
          <a:p>
            <a:pPr marL="457200" indent="-457200">
              <a:buFont typeface="+mj-lt"/>
              <a:buAutoNum type="arabicPeriod"/>
            </a:pPr>
            <a:r>
              <a:rPr lang="fr-CA" dirty="0" err="1"/>
              <a:t>Rajagopalan</a:t>
            </a:r>
            <a:r>
              <a:rPr lang="fr-CA" dirty="0"/>
              <a:t>, M., </a:t>
            </a:r>
            <a:r>
              <a:rPr lang="fr-CA" dirty="0" err="1"/>
              <a:t>Kurian</a:t>
            </a:r>
            <a:r>
              <a:rPr lang="fr-CA" dirty="0"/>
              <a:t>, G., &amp; John, J. (1998). </a:t>
            </a:r>
            <a:r>
              <a:rPr lang="fr-CA" dirty="0" err="1"/>
              <a:t>Symptom</a:t>
            </a:r>
            <a:r>
              <a:rPr lang="fr-CA" dirty="0"/>
              <a:t> relief </a:t>
            </a:r>
            <a:r>
              <a:rPr lang="fr-CA" dirty="0" err="1"/>
              <a:t>with</a:t>
            </a:r>
            <a:r>
              <a:rPr lang="fr-CA" dirty="0"/>
              <a:t> </a:t>
            </a:r>
            <a:r>
              <a:rPr lang="fr-CA" dirty="0" err="1"/>
              <a:t>amitriptyline</a:t>
            </a:r>
            <a:r>
              <a:rPr lang="fr-CA" dirty="0"/>
              <a:t> in the irritable </a:t>
            </a:r>
            <a:r>
              <a:rPr lang="fr-CA" dirty="0" err="1"/>
              <a:t>bowel</a:t>
            </a:r>
            <a:r>
              <a:rPr lang="fr-CA" dirty="0"/>
              <a:t> syndrome. Journal of </a:t>
            </a:r>
            <a:r>
              <a:rPr lang="fr-CA" dirty="0" err="1"/>
              <a:t>Gastroenterology</a:t>
            </a:r>
            <a:r>
              <a:rPr lang="fr-CA" dirty="0"/>
              <a:t> and </a:t>
            </a:r>
            <a:r>
              <a:rPr lang="fr-CA" dirty="0" err="1"/>
              <a:t>Hepatology</a:t>
            </a:r>
            <a:r>
              <a:rPr lang="fr-CA" dirty="0"/>
              <a:t> (</a:t>
            </a:r>
            <a:r>
              <a:rPr lang="fr-CA" dirty="0" err="1"/>
              <a:t>Australia</a:t>
            </a:r>
            <a:r>
              <a:rPr lang="fr-CA" dirty="0"/>
              <a:t>), 13(7), 738-741. 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54452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DCAC41-747B-4362-8F9F-900732B2E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2857" y="2578475"/>
            <a:ext cx="10058400" cy="1609344"/>
          </a:xfrm>
        </p:spPr>
        <p:txBody>
          <a:bodyPr>
            <a:normAutofit fontScale="90000"/>
          </a:bodyPr>
          <a:lstStyle/>
          <a:p>
            <a:pPr algn="ctr"/>
            <a:r>
              <a:rPr lang="fr-CA" dirty="0"/>
              <a:t>L’</a:t>
            </a:r>
            <a:r>
              <a:rPr lang="fr-CA" dirty="0" err="1"/>
              <a:t>Amitriptyline</a:t>
            </a:r>
            <a:r>
              <a:rPr lang="fr-CA" dirty="0"/>
              <a:t> est-elle efficace pour le soulagement de la douleur abdominale chez les adultes atteints du syndrome de l’intestin irritable comparé au placebo ?</a:t>
            </a:r>
          </a:p>
        </p:txBody>
      </p:sp>
    </p:spTree>
    <p:extLst>
      <p:ext uri="{BB962C8B-B14F-4D97-AF65-F5344CB8AC3E}">
        <p14:creationId xmlns:p14="http://schemas.microsoft.com/office/powerpoint/2010/main" val="4039329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BC06DE-7467-443F-90B8-B677BBB8D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DC1C7B-ED04-4BCE-961B-A9DC23409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1828800"/>
            <a:ext cx="10058400" cy="4744278"/>
          </a:xfrm>
        </p:spPr>
        <p:txBody>
          <a:bodyPr>
            <a:normAutofit lnSpcReduction="10000"/>
          </a:bodyPr>
          <a:lstStyle/>
          <a:p>
            <a:r>
              <a:rPr lang="fr-CA" dirty="0"/>
              <a:t>Pathologie fonctionnelle du tractus gastro-intestinal </a:t>
            </a:r>
          </a:p>
          <a:p>
            <a:pPr lvl="1"/>
            <a:r>
              <a:rPr lang="fr-CA" dirty="0"/>
              <a:t>douleur abdominale chronique et une altération du transit intestinal</a:t>
            </a:r>
          </a:p>
          <a:p>
            <a:r>
              <a:rPr lang="fr-CA" dirty="0"/>
              <a:t>Prévalence estimée en Amérique du nord de 11% </a:t>
            </a:r>
          </a:p>
          <a:p>
            <a:pPr lvl="1"/>
            <a:r>
              <a:rPr lang="fr-CA" dirty="0"/>
              <a:t>plus élevée chez les jeunes adultes et les femmes</a:t>
            </a:r>
          </a:p>
          <a:p>
            <a:r>
              <a:rPr lang="fr-CA" dirty="0"/>
              <a:t>Diagnostique </a:t>
            </a:r>
          </a:p>
          <a:p>
            <a:pPr lvl="1"/>
            <a:r>
              <a:rPr lang="fr-CA" dirty="0"/>
              <a:t>Critères de Rome IV </a:t>
            </a:r>
          </a:p>
          <a:p>
            <a:pPr lvl="2"/>
            <a:r>
              <a:rPr lang="fr-CA" dirty="0"/>
              <a:t>Douleur abdominale, occurrent au moins un jour par semaine dans les trois derniers mois, doit être associée à deux ou plus des symptômes suivants :  </a:t>
            </a:r>
          </a:p>
          <a:p>
            <a:pPr lvl="3"/>
            <a:r>
              <a:rPr lang="fr-CA" dirty="0"/>
              <a:t>diminuée avec la défécation,</a:t>
            </a:r>
          </a:p>
          <a:p>
            <a:pPr lvl="3"/>
            <a:r>
              <a:rPr lang="fr-CA" dirty="0"/>
              <a:t>associée à un changement au niveau de la fréquence des selles </a:t>
            </a:r>
          </a:p>
          <a:p>
            <a:pPr lvl="3"/>
            <a:r>
              <a:rPr lang="fr-CA" dirty="0"/>
              <a:t>ou un changement au niveau de la forme des selles. </a:t>
            </a:r>
          </a:p>
          <a:p>
            <a:r>
              <a:rPr lang="fr-CA" dirty="0"/>
              <a:t>3 formes selon le type de selles:</a:t>
            </a:r>
          </a:p>
          <a:p>
            <a:pPr lvl="1"/>
            <a:r>
              <a:rPr lang="fr-CA" dirty="0"/>
              <a:t>avec diarrhée prédominante (SII -D), </a:t>
            </a:r>
          </a:p>
          <a:p>
            <a:pPr lvl="1"/>
            <a:r>
              <a:rPr lang="fr-CA" dirty="0"/>
              <a:t>avec constipation prédominante (SII-C)</a:t>
            </a:r>
          </a:p>
          <a:p>
            <a:pPr lvl="1"/>
            <a:r>
              <a:rPr lang="fr-CA" dirty="0"/>
              <a:t>ou avec alternance des deux (forme mixte SII-M)</a:t>
            </a:r>
          </a:p>
          <a:p>
            <a:pPr lvl="1"/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39992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745140-7DC4-465B-A146-308DBF248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Prise en charge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52D4A85-65EE-4695-85FA-B9EAFA728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CA" sz="2500" dirty="0"/>
              <a:t>Établissement d’une relation médecin-patient et un suivi continu est essentiel. </a:t>
            </a:r>
          </a:p>
          <a:p>
            <a:r>
              <a:rPr lang="fr-CA" sz="2500" dirty="0"/>
              <a:t>Forme légère:</a:t>
            </a:r>
          </a:p>
          <a:p>
            <a:pPr lvl="1"/>
            <a:r>
              <a:rPr lang="fr-CA" sz="2500" dirty="0"/>
              <a:t>Changement des habitudes de vie </a:t>
            </a:r>
          </a:p>
          <a:p>
            <a:r>
              <a:rPr lang="fr-CA" sz="2500" dirty="0"/>
              <a:t>Si symptômes persistent: </a:t>
            </a:r>
          </a:p>
          <a:p>
            <a:pPr lvl="1"/>
            <a:r>
              <a:rPr lang="fr-CA" sz="2500" dirty="0"/>
              <a:t>SII-C : laxatifs </a:t>
            </a:r>
          </a:p>
          <a:p>
            <a:pPr lvl="1"/>
            <a:r>
              <a:rPr lang="fr-CA" sz="2500" dirty="0"/>
              <a:t>SII-D: antidiarrhéiques. </a:t>
            </a:r>
          </a:p>
          <a:p>
            <a:r>
              <a:rPr lang="fr-CA" sz="2500" dirty="0"/>
              <a:t>Douleur abdominale réfractaire.</a:t>
            </a:r>
          </a:p>
          <a:p>
            <a:pPr lvl="1"/>
            <a:r>
              <a:rPr lang="fr-CA" sz="2500" dirty="0"/>
              <a:t>Antispasmodiques </a:t>
            </a:r>
          </a:p>
          <a:p>
            <a:pPr lvl="1"/>
            <a:r>
              <a:rPr lang="fr-CA" sz="2500" dirty="0"/>
              <a:t>Antidépresseurs tel que l’</a:t>
            </a:r>
            <a:r>
              <a:rPr lang="fr-CA" sz="2500" dirty="0" err="1"/>
              <a:t>Amitriptyline</a:t>
            </a:r>
            <a:endParaRPr lang="fr-CA" sz="2500" dirty="0"/>
          </a:p>
        </p:txBody>
      </p:sp>
    </p:spTree>
    <p:extLst>
      <p:ext uri="{BB962C8B-B14F-4D97-AF65-F5344CB8AC3E}">
        <p14:creationId xmlns:p14="http://schemas.microsoft.com/office/powerpoint/2010/main" val="1887345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40505F-8034-4226-A53B-DD9CDC660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méthodologie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7A153E7-380A-47B2-94E0-D692FC06E7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500" b="1" dirty="0"/>
              <a:t>Moteurs de recherche</a:t>
            </a:r>
          </a:p>
          <a:p>
            <a:pPr lvl="1"/>
            <a:r>
              <a:rPr lang="fr-CA" sz="2500" dirty="0"/>
              <a:t>Embase</a:t>
            </a:r>
          </a:p>
          <a:p>
            <a:pPr lvl="1"/>
            <a:r>
              <a:rPr lang="fr-CA" sz="2500" dirty="0" err="1"/>
              <a:t>Medline</a:t>
            </a:r>
            <a:endParaRPr lang="fr-CA" sz="2500" dirty="0"/>
          </a:p>
          <a:p>
            <a:r>
              <a:rPr lang="fr-CA" sz="2500" b="1" dirty="0"/>
              <a:t>Concepts :</a:t>
            </a:r>
          </a:p>
          <a:p>
            <a:pPr lvl="1"/>
            <a:r>
              <a:rPr lang="fr-CA" sz="2500" dirty="0"/>
              <a:t>Colon irritable</a:t>
            </a:r>
          </a:p>
          <a:p>
            <a:pPr lvl="1"/>
            <a:r>
              <a:rPr lang="fr-CA" sz="2500" dirty="0"/>
              <a:t>Maladie colique</a:t>
            </a:r>
          </a:p>
          <a:p>
            <a:pPr lvl="1"/>
            <a:r>
              <a:rPr lang="fr-CA" sz="2500" dirty="0" err="1"/>
              <a:t>Amtriptyline</a:t>
            </a:r>
            <a:endParaRPr lang="fr-CA" sz="2500" dirty="0"/>
          </a:p>
          <a:p>
            <a:pPr lvl="1"/>
            <a:r>
              <a:rPr lang="fr-CA" sz="2500" dirty="0"/>
              <a:t>Revues de la littérature et méta-analyses exclues</a:t>
            </a:r>
          </a:p>
        </p:txBody>
      </p:sp>
    </p:spTree>
    <p:extLst>
      <p:ext uri="{BB962C8B-B14F-4D97-AF65-F5344CB8AC3E}">
        <p14:creationId xmlns:p14="http://schemas.microsoft.com/office/powerpoint/2010/main" val="3440278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228C35-600B-4BA9-B680-F87D40296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Résultats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xmlns="" id="{6A390FA1-DC6D-4AC6-A4C1-C3310998425A}"/>
              </a:ext>
            </a:extLst>
          </p:cNvPr>
          <p:cNvSpPr/>
          <p:nvPr/>
        </p:nvSpPr>
        <p:spPr>
          <a:xfrm>
            <a:off x="4532242" y="1245838"/>
            <a:ext cx="2729948" cy="133846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/>
              <a:t>360 articles embase</a:t>
            </a:r>
          </a:p>
          <a:p>
            <a:pPr algn="ctr"/>
            <a:r>
              <a:rPr lang="fr-CA" dirty="0"/>
              <a:t>35 articles </a:t>
            </a:r>
            <a:r>
              <a:rPr lang="fr-CA" dirty="0" err="1"/>
              <a:t>Medline</a:t>
            </a:r>
            <a:endParaRPr lang="fr-CA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xmlns="" id="{C8E1605F-F8B0-48E0-A92F-8539EF813CD3}"/>
              </a:ext>
            </a:extLst>
          </p:cNvPr>
          <p:cNvSpPr/>
          <p:nvPr/>
        </p:nvSpPr>
        <p:spPr>
          <a:xfrm>
            <a:off x="4797286" y="3717234"/>
            <a:ext cx="2226365" cy="8613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/>
              <a:t>25 articles sélectionnés par titre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68944BF6-F534-4E1A-A0D3-E02F66358DF5}"/>
              </a:ext>
            </a:extLst>
          </p:cNvPr>
          <p:cNvSpPr/>
          <p:nvPr/>
        </p:nvSpPr>
        <p:spPr>
          <a:xfrm>
            <a:off x="4797286" y="4714393"/>
            <a:ext cx="2226365" cy="8613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/>
              <a:t>8 articles  sélectionnés par résumé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xmlns="" id="{4EBD3034-1FCC-4965-8BE1-54A601191315}"/>
              </a:ext>
            </a:extLst>
          </p:cNvPr>
          <p:cNvSpPr/>
          <p:nvPr/>
        </p:nvSpPr>
        <p:spPr>
          <a:xfrm>
            <a:off x="4797286" y="5738191"/>
            <a:ext cx="2226365" cy="8613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/>
              <a:t>4 articles sélectionnés pour l’analyse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xmlns="" id="{470E19A0-760C-4163-AFE3-A91216D7B218}"/>
              </a:ext>
            </a:extLst>
          </p:cNvPr>
          <p:cNvSpPr/>
          <p:nvPr/>
        </p:nvSpPr>
        <p:spPr>
          <a:xfrm>
            <a:off x="4784033" y="2720075"/>
            <a:ext cx="2226365" cy="86139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dirty="0"/>
              <a:t>373 après élimination des doublons</a:t>
            </a:r>
          </a:p>
        </p:txBody>
      </p:sp>
    </p:spTree>
    <p:extLst>
      <p:ext uri="{BB962C8B-B14F-4D97-AF65-F5344CB8AC3E}">
        <p14:creationId xmlns:p14="http://schemas.microsoft.com/office/powerpoint/2010/main" val="2036428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5810B0-418E-4CBA-BFB6-8A9146C19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Analyse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164A7FE-F57A-438F-8FFB-D43A70FC5A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fr-CA" sz="2500" dirty="0"/>
              <a:t>4 études randomisées, en double aveugles, </a:t>
            </a:r>
            <a:r>
              <a:rPr lang="fr-CA" sz="2500" dirty="0" err="1"/>
              <a:t>Amitriptyline</a:t>
            </a:r>
            <a:r>
              <a:rPr lang="fr-CA" sz="2500" dirty="0"/>
              <a:t> vs placebo</a:t>
            </a:r>
          </a:p>
          <a:p>
            <a:pPr marL="0" lvl="0" indent="0">
              <a:buNone/>
            </a:pPr>
            <a:endParaRPr lang="fr-CA" sz="2500" dirty="0"/>
          </a:p>
          <a:p>
            <a:pPr lvl="1"/>
            <a:r>
              <a:rPr lang="en-CA" sz="2500" dirty="0"/>
              <a:t>Amitriptyline reduces rectal pain related activation of the anterior cingulate cortex in patients with irritable bowel syndrome, </a:t>
            </a:r>
            <a:r>
              <a:rPr lang="en-CA" sz="2500" b="1" dirty="0"/>
              <a:t>de Morgan et all.</a:t>
            </a:r>
            <a:endParaRPr lang="fr-CA" sz="2500" b="1" dirty="0"/>
          </a:p>
          <a:p>
            <a:pPr lvl="1"/>
            <a:r>
              <a:rPr lang="en-CA" sz="2500" dirty="0"/>
              <a:t>Clinical trial: The effect of amitriptyline in patients with diarrhea-predominant irritable bowel syndrome, </a:t>
            </a:r>
            <a:r>
              <a:rPr lang="en-CA" sz="2500" b="1" dirty="0"/>
              <a:t>de </a:t>
            </a:r>
            <a:r>
              <a:rPr lang="en-CA" sz="2500" b="1" dirty="0" err="1"/>
              <a:t>Vahedi</a:t>
            </a:r>
            <a:r>
              <a:rPr lang="en-CA" sz="2500" b="1" dirty="0"/>
              <a:t> et all</a:t>
            </a:r>
            <a:r>
              <a:rPr lang="en-CA" sz="2500" dirty="0"/>
              <a:t>.</a:t>
            </a:r>
            <a:endParaRPr lang="fr-CA" sz="2500" dirty="0"/>
          </a:p>
          <a:p>
            <a:pPr lvl="1"/>
            <a:r>
              <a:rPr lang="en-CA" sz="2500" dirty="0"/>
              <a:t>Therapeutic usefulness of amitriptyline in spastic colon syndrome, </a:t>
            </a:r>
            <a:r>
              <a:rPr lang="en-CA" sz="2500" b="1" dirty="0"/>
              <a:t>de Steinhart et all.</a:t>
            </a:r>
            <a:endParaRPr lang="fr-CA" sz="2500" b="1" dirty="0"/>
          </a:p>
          <a:p>
            <a:pPr lvl="1"/>
            <a:r>
              <a:rPr lang="en-CA" sz="2500" dirty="0"/>
              <a:t>Symptom relief with amitriptyline in the irritable bowel syndrome, </a:t>
            </a:r>
            <a:r>
              <a:rPr lang="en-CA" sz="2500" b="1" dirty="0"/>
              <a:t>de Rajagopalan et all</a:t>
            </a:r>
            <a:r>
              <a:rPr lang="en-CA" dirty="0"/>
              <a:t>. </a:t>
            </a:r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78615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443119-9344-40DF-BE91-813DC5CED3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7FC04907-4C9E-43FA-A46F-744FE5472C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7020175"/>
              </p:ext>
            </p:extLst>
          </p:nvPr>
        </p:nvGraphicFramePr>
        <p:xfrm>
          <a:off x="503583" y="112806"/>
          <a:ext cx="11061986" cy="67997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2934">
                  <a:extLst>
                    <a:ext uri="{9D8B030D-6E8A-4147-A177-3AD203B41FA5}">
                      <a16:colId xmlns:a16="http://schemas.microsoft.com/office/drawing/2014/main" xmlns="" val="2852600884"/>
                    </a:ext>
                  </a:extLst>
                </a:gridCol>
                <a:gridCol w="2052718">
                  <a:extLst>
                    <a:ext uri="{9D8B030D-6E8A-4147-A177-3AD203B41FA5}">
                      <a16:colId xmlns:a16="http://schemas.microsoft.com/office/drawing/2014/main" xmlns="" val="943046521"/>
                    </a:ext>
                  </a:extLst>
                </a:gridCol>
                <a:gridCol w="2225951">
                  <a:extLst>
                    <a:ext uri="{9D8B030D-6E8A-4147-A177-3AD203B41FA5}">
                      <a16:colId xmlns:a16="http://schemas.microsoft.com/office/drawing/2014/main" xmlns="" val="4840727"/>
                    </a:ext>
                  </a:extLst>
                </a:gridCol>
                <a:gridCol w="2176506">
                  <a:extLst>
                    <a:ext uri="{9D8B030D-6E8A-4147-A177-3AD203B41FA5}">
                      <a16:colId xmlns:a16="http://schemas.microsoft.com/office/drawing/2014/main" xmlns="" val="12525082"/>
                    </a:ext>
                  </a:extLst>
                </a:gridCol>
                <a:gridCol w="2523877">
                  <a:extLst>
                    <a:ext uri="{9D8B030D-6E8A-4147-A177-3AD203B41FA5}">
                      <a16:colId xmlns:a16="http://schemas.microsoft.com/office/drawing/2014/main" xmlns="" val="164386336"/>
                    </a:ext>
                  </a:extLst>
                </a:gridCol>
              </a:tblGrid>
              <a:tr h="2393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fr-CA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023" marR="430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Morgan (2004)</a:t>
                      </a:r>
                      <a:endParaRPr lang="fr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023" marR="430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20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Vehadi</a:t>
                      </a:r>
                      <a:r>
                        <a:rPr lang="fr-CA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(2007)</a:t>
                      </a:r>
                      <a:endParaRPr lang="fr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023" marR="430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20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Steinhart</a:t>
                      </a:r>
                      <a:r>
                        <a:rPr lang="fr-CA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(1981)</a:t>
                      </a:r>
                      <a:endParaRPr lang="fr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023" marR="430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20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Rajogapalan</a:t>
                      </a:r>
                      <a:r>
                        <a:rPr lang="fr-CA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(1998)</a:t>
                      </a:r>
                      <a:endParaRPr lang="fr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023" marR="43023" marT="0" marB="0"/>
                </a:tc>
                <a:extLst>
                  <a:ext uri="{0D108BD9-81ED-4DB2-BD59-A6C34878D82A}">
                    <a16:rowId xmlns:a16="http://schemas.microsoft.com/office/drawing/2014/main" xmlns="" val="1432693669"/>
                  </a:ext>
                </a:extLst>
              </a:tr>
              <a:tr h="4467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Type d’étude</a:t>
                      </a:r>
                      <a:endParaRPr lang="fr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023" marR="430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3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randomisé, croisée, en double aveugle</a:t>
                      </a:r>
                      <a:endParaRPr lang="fr-CA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023" marR="430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3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randomisé, en double aveugle </a:t>
                      </a:r>
                      <a:endParaRPr lang="fr-CA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023" marR="430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3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randomisé, croisée, en double aveugle</a:t>
                      </a:r>
                      <a:endParaRPr lang="fr-CA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023" marR="430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3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randomisé, en double aveugle</a:t>
                      </a:r>
                      <a:endParaRPr lang="fr-CA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023" marR="43023" marT="0" marB="0"/>
                </a:tc>
                <a:extLst>
                  <a:ext uri="{0D108BD9-81ED-4DB2-BD59-A6C34878D82A}">
                    <a16:rowId xmlns:a16="http://schemas.microsoft.com/office/drawing/2014/main" xmlns="" val="1379719858"/>
                  </a:ext>
                </a:extLst>
              </a:tr>
              <a:tr h="3057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Comparaison</a:t>
                      </a:r>
                      <a:endParaRPr lang="fr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023" marR="430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3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Placebo vs Amitriptyline</a:t>
                      </a:r>
                      <a:endParaRPr lang="fr-CA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023" marR="430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3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Placebo vs Amitriptyline</a:t>
                      </a:r>
                      <a:endParaRPr lang="fr-CA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023" marR="430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3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Placebo vs Amitriptyline</a:t>
                      </a:r>
                      <a:endParaRPr lang="fr-CA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023" marR="430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3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Placebo vs Amitriptyline</a:t>
                      </a:r>
                      <a:endParaRPr lang="fr-CA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023" marR="43023" marT="0" marB="0"/>
                </a:tc>
                <a:extLst>
                  <a:ext uri="{0D108BD9-81ED-4DB2-BD59-A6C34878D82A}">
                    <a16:rowId xmlns:a16="http://schemas.microsoft.com/office/drawing/2014/main" xmlns="" val="1403634287"/>
                  </a:ext>
                </a:extLst>
              </a:tr>
              <a:tr h="2393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2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Site de l’étude</a:t>
                      </a:r>
                      <a:endParaRPr lang="fr-CA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023" marR="430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3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États-Unis</a:t>
                      </a:r>
                      <a:endParaRPr lang="fr-CA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023" marR="430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3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Inde</a:t>
                      </a:r>
                      <a:endParaRPr lang="fr-CA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023" marR="430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3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Albanie</a:t>
                      </a:r>
                      <a:endParaRPr lang="fr-CA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023" marR="430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3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Inde</a:t>
                      </a:r>
                      <a:endParaRPr lang="fr-CA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023" marR="43023" marT="0" marB="0"/>
                </a:tc>
                <a:extLst>
                  <a:ext uri="{0D108BD9-81ED-4DB2-BD59-A6C34878D82A}">
                    <a16:rowId xmlns:a16="http://schemas.microsoft.com/office/drawing/2014/main" xmlns="" val="1741700739"/>
                  </a:ext>
                </a:extLst>
              </a:tr>
              <a:tr h="25045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2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Population</a:t>
                      </a:r>
                      <a:endParaRPr lang="fr-CA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023" marR="430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</a:t>
                      </a:r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CA" sz="1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femmes</a:t>
                      </a:r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avec un SII selon critères de </a:t>
                      </a:r>
                      <a:r>
                        <a:rPr lang="fr-CA" sz="1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Rome</a:t>
                      </a:r>
                    </a:p>
                    <a:p>
                      <a:pPr marL="457200" marR="0" lvl="1" indent="-18288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ts val="200"/>
                        </a:spcAft>
                        <a:buClr>
                          <a:srgbClr val="D34817">
                            <a:lumMod val="75000"/>
                          </a:srgbClr>
                        </a:buClr>
                        <a:buSzPct val="85000"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fr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11 SII-D, </a:t>
                      </a:r>
                    </a:p>
                    <a:p>
                      <a:pPr marL="457200" marR="0" lvl="1" indent="-18288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ts val="200"/>
                        </a:spcAft>
                        <a:buClr>
                          <a:srgbClr val="D34817">
                            <a:lumMod val="75000"/>
                          </a:srgbClr>
                        </a:buClr>
                        <a:buSzPct val="85000"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fr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7 SII-C et </a:t>
                      </a:r>
                    </a:p>
                    <a:p>
                      <a:pPr marL="457200" marR="0" lvl="1" indent="-18288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ts val="200"/>
                        </a:spcAft>
                        <a:buClr>
                          <a:srgbClr val="D34817">
                            <a:lumMod val="75000"/>
                          </a:srgbClr>
                        </a:buClr>
                        <a:buSzPct val="85000"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fr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4 SII-M. </a:t>
                      </a:r>
                    </a:p>
                    <a:p>
                      <a:pPr marL="457200" marR="0" lvl="1" indent="-18288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ts val="200"/>
                        </a:spcAft>
                        <a:buClr>
                          <a:srgbClr val="D34817">
                            <a:lumMod val="75000"/>
                          </a:srgbClr>
                        </a:buClr>
                        <a:buSzPct val="85000"/>
                        <a:buFont typeface="Wingdings" pitchFamily="2" charset="2"/>
                        <a:buChar char="§"/>
                        <a:tabLst/>
                        <a:defRPr/>
                      </a:pPr>
                      <a:endParaRPr kumimoji="0" lang="fr-CA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400"/>
                        </a:spcBef>
                        <a:spcAft>
                          <a:spcPts val="200"/>
                        </a:spcAft>
                        <a:buClr>
                          <a:srgbClr val="D34817">
                            <a:lumMod val="75000"/>
                          </a:srgbClr>
                        </a:buClr>
                        <a:buSzPct val="8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Âge Moyen : 39ans.</a:t>
                      </a:r>
                      <a:endParaRPr lang="fr-CA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023" marR="430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54</a:t>
                      </a:r>
                      <a:r>
                        <a:rPr lang="fr-CA" sz="16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patients avec </a:t>
                      </a:r>
                      <a:r>
                        <a:rPr lang="fr-CA" sz="16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SII-D</a:t>
                      </a:r>
                      <a:r>
                        <a:rPr lang="fr-CA" sz="16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selon critères de  </a:t>
                      </a:r>
                      <a:r>
                        <a:rPr lang="fr-CA" sz="1600" b="1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Rome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29 hommes et 21 femmes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600" kern="1200" dirty="0">
                        <a:solidFill>
                          <a:schemeClr val="dk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Âge moyen est de 36 ans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023" marR="430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</a:t>
                      </a:r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patients,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hommes et 11 femmes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Âge moyen de 41 ans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atteints du </a:t>
                      </a:r>
                      <a:r>
                        <a:rPr lang="fr-CA" sz="1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SII spastique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Essai d’autres agents avant : laxatif, </a:t>
                      </a:r>
                      <a:r>
                        <a:rPr lang="fr-CA" sz="16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antispasmodic</a:t>
                      </a:r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..)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023" marR="430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40</a:t>
                      </a:r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patients au départ avec un diagnostic de SII selon les critères de </a:t>
                      </a:r>
                      <a:r>
                        <a:rPr lang="fr-CA" sz="1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Rome</a:t>
                      </a:r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22 ont complétés l’étude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11 femmes et 11 hommes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Âge moyen de 35 ans </a:t>
                      </a:r>
                    </a:p>
                  </a:txBody>
                  <a:tcPr marL="43023" marR="43023" marT="0" marB="0"/>
                </a:tc>
                <a:extLst>
                  <a:ext uri="{0D108BD9-81ED-4DB2-BD59-A6C34878D82A}">
                    <a16:rowId xmlns:a16="http://schemas.microsoft.com/office/drawing/2014/main" xmlns="" val="1921735121"/>
                  </a:ext>
                </a:extLst>
              </a:tr>
              <a:tr h="203137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Méthode</a:t>
                      </a:r>
                    </a:p>
                  </a:txBody>
                  <a:tcPr marL="43023" marR="430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Amitriptyline</a:t>
                      </a:r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ou placebo </a:t>
                      </a:r>
                      <a:r>
                        <a:rPr lang="fr-CA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25mg</a:t>
                      </a:r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CA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HS</a:t>
                      </a:r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x 1 semaine puis </a:t>
                      </a:r>
                      <a:r>
                        <a:rPr lang="fr-CA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50mg</a:t>
                      </a:r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ad la fin des </a:t>
                      </a:r>
                      <a:r>
                        <a:rPr lang="fr-CA" sz="1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 semaines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 semaines </a:t>
                      </a:r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sans </a:t>
                      </a:r>
                      <a:r>
                        <a:rPr lang="fr-CA" sz="16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tx</a:t>
                      </a:r>
                      <a:endParaRPr lang="fr-CA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Puis échange des traitements pour un autre </a:t>
                      </a:r>
                      <a:r>
                        <a:rPr lang="fr-CA" sz="1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 semaines</a:t>
                      </a:r>
                      <a:endParaRPr lang="fr-CA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023" marR="43023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Amitriptyline</a:t>
                      </a:r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ou Placebo </a:t>
                      </a:r>
                      <a:r>
                        <a:rPr lang="fr-CA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10 mg HS </a:t>
                      </a:r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 </a:t>
                      </a:r>
                      <a:r>
                        <a:rPr lang="fr-CA" sz="1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 semaines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023" marR="4302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Amitriptyline</a:t>
                      </a:r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ou placebo </a:t>
                      </a:r>
                      <a:r>
                        <a:rPr lang="fr-CA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 mg HS </a:t>
                      </a:r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 </a:t>
                      </a:r>
                      <a:r>
                        <a:rPr lang="fr-CA" sz="1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4semaines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 semaines </a:t>
                      </a:r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sans </a:t>
                      </a:r>
                      <a:r>
                        <a:rPr lang="fr-CA" sz="16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tx</a:t>
                      </a:r>
                      <a:endParaRPr lang="fr-CA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6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Échange des traitements pour un autre </a:t>
                      </a:r>
                      <a:r>
                        <a:rPr lang="fr-CA" sz="1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 semaines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023" marR="43023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Amitriptyline</a:t>
                      </a:r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ou placebo </a:t>
                      </a:r>
                      <a:r>
                        <a:rPr lang="fr-CA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25mg HS </a:t>
                      </a:r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 1 semaine ensuite </a:t>
                      </a:r>
                      <a:r>
                        <a:rPr lang="fr-CA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50mg </a:t>
                      </a:r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x 1 semaine ensuite </a:t>
                      </a:r>
                      <a:r>
                        <a:rPr lang="fr-CA" sz="16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75mg</a:t>
                      </a:r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jusqu’à la fin des </a:t>
                      </a:r>
                      <a:r>
                        <a:rPr lang="fr-CA" sz="1600" b="1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 semaines.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43023" marR="43023" marT="0" marB="0"/>
                </a:tc>
                <a:extLst>
                  <a:ext uri="{0D108BD9-81ED-4DB2-BD59-A6C34878D82A}">
                    <a16:rowId xmlns:a16="http://schemas.microsoft.com/office/drawing/2014/main" xmlns="" val="39217404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1197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9147A8-E754-4F2C-BB3E-207C5C542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A58A609C-64AC-423A-A873-3CA7FF8CED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99774830"/>
              </p:ext>
            </p:extLst>
          </p:nvPr>
        </p:nvGraphicFramePr>
        <p:xfrm>
          <a:off x="675861" y="484631"/>
          <a:ext cx="10813775" cy="60337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7362">
                  <a:extLst>
                    <a:ext uri="{9D8B030D-6E8A-4147-A177-3AD203B41FA5}">
                      <a16:colId xmlns:a16="http://schemas.microsoft.com/office/drawing/2014/main" xmlns="" val="2860948470"/>
                    </a:ext>
                  </a:extLst>
                </a:gridCol>
                <a:gridCol w="2101577">
                  <a:extLst>
                    <a:ext uri="{9D8B030D-6E8A-4147-A177-3AD203B41FA5}">
                      <a16:colId xmlns:a16="http://schemas.microsoft.com/office/drawing/2014/main" xmlns="" val="2141542572"/>
                    </a:ext>
                  </a:extLst>
                </a:gridCol>
                <a:gridCol w="2779922">
                  <a:extLst>
                    <a:ext uri="{9D8B030D-6E8A-4147-A177-3AD203B41FA5}">
                      <a16:colId xmlns:a16="http://schemas.microsoft.com/office/drawing/2014/main" xmlns="" val="3204777236"/>
                    </a:ext>
                  </a:extLst>
                </a:gridCol>
                <a:gridCol w="2127669">
                  <a:extLst>
                    <a:ext uri="{9D8B030D-6E8A-4147-A177-3AD203B41FA5}">
                      <a16:colId xmlns:a16="http://schemas.microsoft.com/office/drawing/2014/main" xmlns="" val="2221543687"/>
                    </a:ext>
                  </a:extLst>
                </a:gridCol>
                <a:gridCol w="2467245">
                  <a:extLst>
                    <a:ext uri="{9D8B030D-6E8A-4147-A177-3AD203B41FA5}">
                      <a16:colId xmlns:a16="http://schemas.microsoft.com/office/drawing/2014/main" xmlns="" val="3947499936"/>
                    </a:ext>
                  </a:extLst>
                </a:gridCol>
              </a:tblGrid>
              <a:tr h="58388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2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Morgan (2004)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25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Vehadi</a:t>
                      </a:r>
                      <a:r>
                        <a:rPr lang="fr-CA" sz="2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2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(2007)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25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Steinhart</a:t>
                      </a:r>
                      <a:r>
                        <a:rPr lang="fr-CA" sz="2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(1981)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25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Rajagopalan</a:t>
                      </a:r>
                      <a:r>
                        <a:rPr lang="fr-CA" sz="2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(1998)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839003398"/>
                  </a:ext>
                </a:extLst>
              </a:tr>
              <a:tr h="51865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2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Suivi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Échelle de 0 à 10 </a:t>
                      </a:r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des symptômes à la fin de chaque phase sur les 2 dernières semaines de traitement :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 douleur abdominale,</a:t>
                      </a: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 diarrhée,</a:t>
                      </a: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 constipation, </a:t>
                      </a: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 détresse intestinale,</a:t>
                      </a: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fr-CA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Les ballonnements </a:t>
                      </a:r>
                      <a:endParaRPr lang="fr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Questionnés par un </a:t>
                      </a:r>
                      <a:r>
                        <a:rPr lang="fr-C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gastro-entérologiste</a:t>
                      </a:r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après le premier et deuxième mois de traitement</a:t>
                      </a:r>
                      <a:endParaRPr kumimoji="0" lang="fr-CA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A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Questionnaire quotidien </a:t>
                      </a:r>
                      <a:r>
                        <a:rPr lang="fr-CA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oui/non:</a:t>
                      </a:r>
                      <a:endParaRPr kumimoji="0" lang="fr-CA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fr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La présence ou l'absence de douleur abdominale</a:t>
                      </a: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fr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Le ballonnement, </a:t>
                      </a: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fr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Le passage de mucus, </a:t>
                      </a: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fr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La sensation d'évacuation incomplète, </a:t>
                      </a: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fr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Le passage des selles molles </a:t>
                      </a:r>
                    </a:p>
                    <a:p>
                      <a:pPr marL="171450" indent="-17145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fr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La diarrhée </a:t>
                      </a:r>
                    </a:p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kumimoji="0" lang="fr-CA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kumimoji="0" lang="fr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Score de 0 à 6 selon le nombre de réponse positive </a:t>
                      </a:r>
                    </a:p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kumimoji="0" lang="fr-CA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  <a:p>
                      <a:pPr mar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kumimoji="0" lang="fr-CA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Interviewés à 5 reprises par un </a:t>
                      </a:r>
                      <a:r>
                        <a:rPr lang="fr-CA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interviewer </a:t>
                      </a:r>
                      <a:r>
                        <a:rPr lang="fr-CA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à propos de leurs symptômes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Questionnaire quotidien sur leurs symptômes et les </a:t>
                      </a:r>
                      <a:r>
                        <a:rPr lang="fr-CA" sz="16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stresseurs</a:t>
                      </a:r>
                      <a:r>
                        <a:rPr lang="fr-CA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: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Douleur abdominale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Diarrhée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Constipation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Borborygme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Flatulences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Éructations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No/Vo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Selles en filet</a:t>
                      </a:r>
                    </a:p>
                    <a:p>
                      <a:pPr marL="171450" marR="0" lvl="0" indent="-17145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fr-C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Selles en forme de cailloux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fr-CA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Évaluation par un </a:t>
                      </a:r>
                      <a:r>
                        <a:rPr lang="fr-CA" sz="16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gastroentérologiste</a:t>
                      </a:r>
                      <a:r>
                        <a:rPr lang="fr-CA" sz="16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CA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selon un questionnaire structuré en pré et post traitement.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CA" sz="16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CA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Journal quotidien des symptômes :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CA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Le nombre de selle par jour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CA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La présence de douleur abdominale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CA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Flatulence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CA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Satisfaction du mouvement intestinal.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CA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4884568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14858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11218</TotalTime>
  <Words>1843</Words>
  <Application>Microsoft Office PowerPoint</Application>
  <PresentationFormat>Grand écran</PresentationFormat>
  <Paragraphs>327</Paragraphs>
  <Slides>19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5" baseType="lpstr">
      <vt:lpstr>Arial</vt:lpstr>
      <vt:lpstr>Calibri</vt:lpstr>
      <vt:lpstr>Rockwell</vt:lpstr>
      <vt:lpstr>Rockwell Condensed</vt:lpstr>
      <vt:lpstr>Wingdings</vt:lpstr>
      <vt:lpstr>Wood Type</vt:lpstr>
      <vt:lpstr>Amitriptyline et SII </vt:lpstr>
      <vt:lpstr>L’Amitriptyline est-elle efficace pour le soulagement de la douleur abdominale chez les adultes atteints du syndrome de l’intestin irritable comparé au placebo ?</vt:lpstr>
      <vt:lpstr>Introduction</vt:lpstr>
      <vt:lpstr>Prise en charge</vt:lpstr>
      <vt:lpstr>méthodologie</vt:lpstr>
      <vt:lpstr>Résultats</vt:lpstr>
      <vt:lpstr>Analyse</vt:lpstr>
      <vt:lpstr>Présentation PowerPoint</vt:lpstr>
      <vt:lpstr>Présentation PowerPoint</vt:lpstr>
      <vt:lpstr>Présentation PowerPoint</vt:lpstr>
      <vt:lpstr>Présentation PowerPoint</vt:lpstr>
      <vt:lpstr>Résultats</vt:lpstr>
      <vt:lpstr>Présentation PowerPoint</vt:lpstr>
      <vt:lpstr>Discussion</vt:lpstr>
      <vt:lpstr>Discussion</vt:lpstr>
      <vt:lpstr>Discussion</vt:lpstr>
      <vt:lpstr>Discussion</vt:lpstr>
      <vt:lpstr>Conclusion </vt:lpstr>
      <vt:lpstr>Références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Colon Irritable  Quoi Faire ?</dc:title>
  <dc:creator>narimane tafticht</dc:creator>
  <cp:lastModifiedBy>Bouchard Catherine</cp:lastModifiedBy>
  <cp:revision>95</cp:revision>
  <dcterms:created xsi:type="dcterms:W3CDTF">2018-01-17T22:28:11Z</dcterms:created>
  <dcterms:modified xsi:type="dcterms:W3CDTF">2018-05-28T17:19:45Z</dcterms:modified>
</cp:coreProperties>
</file>