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21"/>
  </p:notesMasterIdLst>
  <p:sldIdLst>
    <p:sldId id="256" r:id="rId2"/>
    <p:sldId id="300" r:id="rId3"/>
    <p:sldId id="258" r:id="rId4"/>
    <p:sldId id="292" r:id="rId5"/>
    <p:sldId id="285" r:id="rId6"/>
    <p:sldId id="288" r:id="rId7"/>
    <p:sldId id="293" r:id="rId8"/>
    <p:sldId id="294" r:id="rId9"/>
    <p:sldId id="296" r:id="rId10"/>
    <p:sldId id="289" r:id="rId11"/>
    <p:sldId id="298" r:id="rId12"/>
    <p:sldId id="299" r:id="rId13"/>
    <p:sldId id="290" r:id="rId14"/>
    <p:sldId id="307" r:id="rId15"/>
    <p:sldId id="301" r:id="rId16"/>
    <p:sldId id="291" r:id="rId17"/>
    <p:sldId id="304" r:id="rId18"/>
    <p:sldId id="284" r:id="rId19"/>
    <p:sldId id="308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65D2E7C-CCEE-4558-ACCA-C533796199E2}">
          <p14:sldIdLst>
            <p14:sldId id="256"/>
            <p14:sldId id="300"/>
            <p14:sldId id="258"/>
            <p14:sldId id="292"/>
            <p14:sldId id="285"/>
            <p14:sldId id="288"/>
            <p14:sldId id="293"/>
            <p14:sldId id="294"/>
            <p14:sldId id="296"/>
            <p14:sldId id="289"/>
            <p14:sldId id="298"/>
            <p14:sldId id="299"/>
            <p14:sldId id="290"/>
            <p14:sldId id="307"/>
            <p14:sldId id="301"/>
            <p14:sldId id="291"/>
            <p14:sldId id="304"/>
          </p14:sldIdLst>
        </p14:section>
        <p14:section name="Untitled Section" id="{5B820D69-433C-4664-B51F-58B88855B4BD}">
          <p14:sldIdLst>
            <p14:sldId id="284"/>
            <p14:sldId id="3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8FF"/>
    <a:srgbClr val="DDF0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9" autoAdjust="0"/>
    <p:restoredTop sz="70994" autoAdjust="0"/>
  </p:normalViewPr>
  <p:slideViewPr>
    <p:cSldViewPr snapToGrid="0">
      <p:cViewPr varScale="1">
        <p:scale>
          <a:sx n="77" d="100"/>
          <a:sy n="77" d="100"/>
        </p:scale>
        <p:origin x="94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3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-1632" y="54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16FFB5-48BA-C74A-A3CC-026C77676A30}" type="doc">
      <dgm:prSet loTypeId="urn:microsoft.com/office/officeart/2005/8/layout/orgChart1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4F685E84-8E9E-F74A-9D3C-23D03CE1CBD9}">
      <dgm:prSet phldrT="[Texte]" custT="1"/>
      <dgm:spPr>
        <a:solidFill>
          <a:srgbClr val="FF0000"/>
        </a:solidFill>
      </dgm:spPr>
      <dgm:t>
        <a:bodyPr/>
        <a:lstStyle/>
        <a:p>
          <a:r>
            <a:rPr lang="fr-FR" sz="1800" dirty="0" smtClean="0"/>
            <a:t>Articles </a:t>
          </a:r>
          <a:r>
            <a:rPr lang="fr-FR" sz="1800" dirty="0" err="1" smtClean="0"/>
            <a:t>indentifiés</a:t>
          </a:r>
          <a:r>
            <a:rPr lang="fr-FR" sz="1800" dirty="0" smtClean="0"/>
            <a:t> </a:t>
          </a:r>
          <a:br>
            <a:rPr lang="fr-FR" sz="1800" dirty="0" smtClean="0"/>
          </a:br>
          <a:r>
            <a:rPr lang="fr-FR" sz="1800" dirty="0" smtClean="0"/>
            <a:t>n= 542</a:t>
          </a:r>
          <a:endParaRPr lang="fr-FR" sz="1800" dirty="0"/>
        </a:p>
      </dgm:t>
    </dgm:pt>
    <dgm:pt modelId="{3117F9A1-BE80-9F4B-B936-21D592EDFC11}" type="parTrans" cxnId="{D73B27F7-FF23-654C-BAB7-38712E474C7C}">
      <dgm:prSet/>
      <dgm:spPr/>
      <dgm:t>
        <a:bodyPr/>
        <a:lstStyle/>
        <a:p>
          <a:endParaRPr lang="fr-FR"/>
        </a:p>
      </dgm:t>
    </dgm:pt>
    <dgm:pt modelId="{FB965426-43C0-3E4D-A69C-DE513B7DD137}" type="sibTrans" cxnId="{D73B27F7-FF23-654C-BAB7-38712E474C7C}">
      <dgm:prSet/>
      <dgm:spPr/>
      <dgm:t>
        <a:bodyPr/>
        <a:lstStyle/>
        <a:p>
          <a:endParaRPr lang="fr-FR"/>
        </a:p>
      </dgm:t>
    </dgm:pt>
    <dgm:pt modelId="{5DE46168-490D-4D47-B5DE-FE6E40D90BB4}" type="asst">
      <dgm:prSet phldrT="[Texte]" custT="1"/>
      <dgm:spPr>
        <a:solidFill>
          <a:srgbClr val="FF0000"/>
        </a:solidFill>
      </dgm:spPr>
      <dgm:t>
        <a:bodyPr/>
        <a:lstStyle/>
        <a:p>
          <a:r>
            <a:rPr lang="fr-FR" sz="1800" dirty="0" smtClean="0"/>
            <a:t>Articles exclus par abstract ou duplicata</a:t>
          </a:r>
          <a:br>
            <a:rPr lang="fr-FR" sz="1800" dirty="0" smtClean="0"/>
          </a:br>
          <a:r>
            <a:rPr lang="fr-FR" sz="1800" dirty="0" smtClean="0"/>
            <a:t>n= 531</a:t>
          </a:r>
          <a:br>
            <a:rPr lang="fr-FR" sz="1800" dirty="0" smtClean="0"/>
          </a:br>
          <a:endParaRPr lang="fr-FR" sz="1800" dirty="0"/>
        </a:p>
      </dgm:t>
    </dgm:pt>
    <dgm:pt modelId="{31ACBFAE-06B8-0E43-A87A-77EA344E824D}" type="parTrans" cxnId="{E163718A-9DC3-7D4C-8793-B62962532EE9}">
      <dgm:prSet/>
      <dgm:spPr/>
      <dgm:t>
        <a:bodyPr/>
        <a:lstStyle/>
        <a:p>
          <a:endParaRPr lang="fr-FR"/>
        </a:p>
      </dgm:t>
    </dgm:pt>
    <dgm:pt modelId="{4ED3C817-0976-564B-A938-E6B6549CBB7A}" type="sibTrans" cxnId="{E163718A-9DC3-7D4C-8793-B62962532EE9}">
      <dgm:prSet/>
      <dgm:spPr/>
      <dgm:t>
        <a:bodyPr/>
        <a:lstStyle/>
        <a:p>
          <a:endParaRPr lang="fr-FR"/>
        </a:p>
      </dgm:t>
    </dgm:pt>
    <dgm:pt modelId="{F8AA018C-8C67-8B48-BA04-AE39FBC749B8}">
      <dgm:prSet phldrT="[Texte]" custT="1"/>
      <dgm:spPr>
        <a:solidFill>
          <a:srgbClr val="FF0000"/>
        </a:solidFill>
      </dgm:spPr>
      <dgm:t>
        <a:bodyPr/>
        <a:lstStyle/>
        <a:p>
          <a:r>
            <a:rPr lang="fr-FR" sz="1800" dirty="0" smtClean="0"/>
            <a:t>Articles exclus par </a:t>
          </a:r>
          <a:br>
            <a:rPr lang="fr-FR" sz="1800" dirty="0" smtClean="0"/>
          </a:br>
          <a:r>
            <a:rPr lang="fr-FR" sz="1800" dirty="0" smtClean="0"/>
            <a:t>lecture complète</a:t>
          </a:r>
          <a:br>
            <a:rPr lang="fr-FR" sz="1800" dirty="0" smtClean="0"/>
          </a:br>
          <a:r>
            <a:rPr lang="fr-FR" sz="1800" dirty="0" smtClean="0"/>
            <a:t>n=6</a:t>
          </a:r>
          <a:endParaRPr lang="fr-FR" sz="1800" dirty="0"/>
        </a:p>
      </dgm:t>
    </dgm:pt>
    <dgm:pt modelId="{278D5E07-5D3B-3B4B-A214-2A588BA75E1C}" type="parTrans" cxnId="{CB8E4ADE-E7B9-414E-B0C2-6D6F52815A11}">
      <dgm:prSet/>
      <dgm:spPr/>
      <dgm:t>
        <a:bodyPr/>
        <a:lstStyle/>
        <a:p>
          <a:endParaRPr lang="fr-FR"/>
        </a:p>
      </dgm:t>
    </dgm:pt>
    <dgm:pt modelId="{BDAD35F1-A0E6-F248-97DA-EF5B1B067DBC}" type="sibTrans" cxnId="{CB8E4ADE-E7B9-414E-B0C2-6D6F52815A11}">
      <dgm:prSet/>
      <dgm:spPr/>
      <dgm:t>
        <a:bodyPr/>
        <a:lstStyle/>
        <a:p>
          <a:endParaRPr lang="fr-FR"/>
        </a:p>
      </dgm:t>
    </dgm:pt>
    <dgm:pt modelId="{7ABCF211-0A48-4A4B-B55F-BEB2C2B8561E}">
      <dgm:prSet phldrT="[Texte]" custT="1"/>
      <dgm:spPr>
        <a:solidFill>
          <a:srgbClr val="FF0000"/>
        </a:solidFill>
      </dgm:spPr>
      <dgm:t>
        <a:bodyPr/>
        <a:lstStyle/>
        <a:p>
          <a:r>
            <a:rPr lang="fr-FR" sz="1800" dirty="0" smtClean="0"/>
            <a:t>Articles retenus</a:t>
          </a:r>
          <a:br>
            <a:rPr lang="fr-FR" sz="1800" dirty="0" smtClean="0"/>
          </a:br>
          <a:r>
            <a:rPr lang="fr-FR" sz="1800" dirty="0" smtClean="0"/>
            <a:t>n=5</a:t>
          </a:r>
          <a:endParaRPr lang="fr-FR" sz="1800" dirty="0"/>
        </a:p>
      </dgm:t>
    </dgm:pt>
    <dgm:pt modelId="{7F232D10-5319-EF4D-AD04-6D383BF85F4F}" type="parTrans" cxnId="{1A25B03F-FE15-AA48-B995-45A931AA4F25}">
      <dgm:prSet/>
      <dgm:spPr/>
      <dgm:t>
        <a:bodyPr/>
        <a:lstStyle/>
        <a:p>
          <a:endParaRPr lang="fr-FR"/>
        </a:p>
      </dgm:t>
    </dgm:pt>
    <dgm:pt modelId="{D2003136-A063-A44D-BE96-1E2E20D46B03}" type="sibTrans" cxnId="{1A25B03F-FE15-AA48-B995-45A931AA4F25}">
      <dgm:prSet/>
      <dgm:spPr/>
      <dgm:t>
        <a:bodyPr/>
        <a:lstStyle/>
        <a:p>
          <a:endParaRPr lang="fr-FR"/>
        </a:p>
      </dgm:t>
    </dgm:pt>
    <dgm:pt modelId="{4661ACC7-44DA-774E-8A59-8BFFFEF39B8A}" type="pres">
      <dgm:prSet presAssocID="{6416FFB5-48BA-C74A-A3CC-026C77676A3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D629277B-ABBF-854C-BB0C-4B2A82AD0D17}" type="pres">
      <dgm:prSet presAssocID="{4F685E84-8E9E-F74A-9D3C-23D03CE1CBD9}" presName="hierRoot1" presStyleCnt="0">
        <dgm:presLayoutVars>
          <dgm:hierBranch val="init"/>
        </dgm:presLayoutVars>
      </dgm:prSet>
      <dgm:spPr/>
    </dgm:pt>
    <dgm:pt modelId="{7E73E782-473B-EE41-B230-CD789D5A704D}" type="pres">
      <dgm:prSet presAssocID="{4F685E84-8E9E-F74A-9D3C-23D03CE1CBD9}" presName="rootComposite1" presStyleCnt="0"/>
      <dgm:spPr/>
    </dgm:pt>
    <dgm:pt modelId="{5EBB6D9C-4BDB-2C4A-BFB9-CD263E082363}" type="pres">
      <dgm:prSet presAssocID="{4F685E84-8E9E-F74A-9D3C-23D03CE1CBD9}" presName="rootText1" presStyleLbl="node0" presStyleIdx="0" presStyleCnt="1" custLinFactNeighborY="-4942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DE6C2C7-9D40-4947-B1BD-EB9DABFAF40C}" type="pres">
      <dgm:prSet presAssocID="{4F685E84-8E9E-F74A-9D3C-23D03CE1CBD9}" presName="rootConnector1" presStyleLbl="node1" presStyleIdx="0" presStyleCnt="0"/>
      <dgm:spPr/>
      <dgm:t>
        <a:bodyPr/>
        <a:lstStyle/>
        <a:p>
          <a:endParaRPr lang="fr-FR"/>
        </a:p>
      </dgm:t>
    </dgm:pt>
    <dgm:pt modelId="{E874967D-983A-E845-BE41-2E74EE65984C}" type="pres">
      <dgm:prSet presAssocID="{4F685E84-8E9E-F74A-9D3C-23D03CE1CBD9}" presName="hierChild2" presStyleCnt="0"/>
      <dgm:spPr/>
    </dgm:pt>
    <dgm:pt modelId="{89645D08-8065-B84C-A7C6-6199CB52A530}" type="pres">
      <dgm:prSet presAssocID="{7F232D10-5319-EF4D-AD04-6D383BF85F4F}" presName="Name37" presStyleLbl="parChTrans1D2" presStyleIdx="0" presStyleCnt="3"/>
      <dgm:spPr/>
      <dgm:t>
        <a:bodyPr/>
        <a:lstStyle/>
        <a:p>
          <a:endParaRPr lang="fr-FR"/>
        </a:p>
      </dgm:t>
    </dgm:pt>
    <dgm:pt modelId="{31C90D3F-0056-B048-8123-36CC735CD0AD}" type="pres">
      <dgm:prSet presAssocID="{7ABCF211-0A48-4A4B-B55F-BEB2C2B8561E}" presName="hierRoot2" presStyleCnt="0">
        <dgm:presLayoutVars>
          <dgm:hierBranch val="init"/>
        </dgm:presLayoutVars>
      </dgm:prSet>
      <dgm:spPr/>
    </dgm:pt>
    <dgm:pt modelId="{F4E044CC-1A3A-2D46-855E-30EEDD71CCE1}" type="pres">
      <dgm:prSet presAssocID="{7ABCF211-0A48-4A4B-B55F-BEB2C2B8561E}" presName="rootComposite" presStyleCnt="0"/>
      <dgm:spPr/>
    </dgm:pt>
    <dgm:pt modelId="{DDC33A0A-0788-2D4A-9CE1-9AA8BA38148F}" type="pres">
      <dgm:prSet presAssocID="{7ABCF211-0A48-4A4B-B55F-BEB2C2B8561E}" presName="rootText" presStyleLbl="node2" presStyleIdx="0" presStyleCnt="2" custLinFactNeighborX="60427" custLinFactNeighborY="-1377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7D0E57-0AD4-E24C-8C3E-A75DDC3E2FEF}" type="pres">
      <dgm:prSet presAssocID="{7ABCF211-0A48-4A4B-B55F-BEB2C2B8561E}" presName="rootConnector" presStyleLbl="node2" presStyleIdx="0" presStyleCnt="2"/>
      <dgm:spPr/>
      <dgm:t>
        <a:bodyPr/>
        <a:lstStyle/>
        <a:p>
          <a:endParaRPr lang="fr-FR"/>
        </a:p>
      </dgm:t>
    </dgm:pt>
    <dgm:pt modelId="{2734B0A3-295D-D248-98D0-FA72518190AA}" type="pres">
      <dgm:prSet presAssocID="{7ABCF211-0A48-4A4B-B55F-BEB2C2B8561E}" presName="hierChild4" presStyleCnt="0"/>
      <dgm:spPr/>
    </dgm:pt>
    <dgm:pt modelId="{792E9416-45E8-694F-8D20-074C528E074E}" type="pres">
      <dgm:prSet presAssocID="{7ABCF211-0A48-4A4B-B55F-BEB2C2B8561E}" presName="hierChild5" presStyleCnt="0"/>
      <dgm:spPr/>
    </dgm:pt>
    <dgm:pt modelId="{5A8BE343-D7AC-F446-A874-1D341D30CF29}" type="pres">
      <dgm:prSet presAssocID="{278D5E07-5D3B-3B4B-A214-2A588BA75E1C}" presName="Name37" presStyleLbl="parChTrans1D2" presStyleIdx="1" presStyleCnt="3"/>
      <dgm:spPr/>
      <dgm:t>
        <a:bodyPr/>
        <a:lstStyle/>
        <a:p>
          <a:endParaRPr lang="fr-FR"/>
        </a:p>
      </dgm:t>
    </dgm:pt>
    <dgm:pt modelId="{194333A8-F8AA-A14C-A059-EF6B37958F34}" type="pres">
      <dgm:prSet presAssocID="{F8AA018C-8C67-8B48-BA04-AE39FBC749B8}" presName="hierRoot2" presStyleCnt="0">
        <dgm:presLayoutVars>
          <dgm:hierBranch val="init"/>
        </dgm:presLayoutVars>
      </dgm:prSet>
      <dgm:spPr/>
    </dgm:pt>
    <dgm:pt modelId="{7D1E0DC0-EE9B-AD47-A4B5-CCF1B8B527AF}" type="pres">
      <dgm:prSet presAssocID="{F8AA018C-8C67-8B48-BA04-AE39FBC749B8}" presName="rootComposite" presStyleCnt="0"/>
      <dgm:spPr/>
    </dgm:pt>
    <dgm:pt modelId="{BBD7DBD2-6878-C145-8CD4-E777DD8A6C84}" type="pres">
      <dgm:prSet presAssocID="{F8AA018C-8C67-8B48-BA04-AE39FBC749B8}" presName="rootText" presStyleLbl="node2" presStyleIdx="1" presStyleCnt="2" custScaleY="65131" custLinFactY="-309" custLinFactNeighborX="1903" custLinFactNeighborY="-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C370258-CAFE-3941-B149-4AD47B538D4D}" type="pres">
      <dgm:prSet presAssocID="{F8AA018C-8C67-8B48-BA04-AE39FBC749B8}" presName="rootConnector" presStyleLbl="node2" presStyleIdx="1" presStyleCnt="2"/>
      <dgm:spPr/>
      <dgm:t>
        <a:bodyPr/>
        <a:lstStyle/>
        <a:p>
          <a:endParaRPr lang="fr-FR"/>
        </a:p>
      </dgm:t>
    </dgm:pt>
    <dgm:pt modelId="{405FB07B-355E-3F48-A9DF-BCDF83CCB837}" type="pres">
      <dgm:prSet presAssocID="{F8AA018C-8C67-8B48-BA04-AE39FBC749B8}" presName="hierChild4" presStyleCnt="0"/>
      <dgm:spPr/>
    </dgm:pt>
    <dgm:pt modelId="{FF68DE9F-8E3F-AF4F-80EE-645B803AA46C}" type="pres">
      <dgm:prSet presAssocID="{F8AA018C-8C67-8B48-BA04-AE39FBC749B8}" presName="hierChild5" presStyleCnt="0"/>
      <dgm:spPr/>
    </dgm:pt>
    <dgm:pt modelId="{7B3DB625-7370-0347-B67C-19C4038BEBF6}" type="pres">
      <dgm:prSet presAssocID="{4F685E84-8E9E-F74A-9D3C-23D03CE1CBD9}" presName="hierChild3" presStyleCnt="0"/>
      <dgm:spPr/>
    </dgm:pt>
    <dgm:pt modelId="{2977392C-8A7A-724A-B656-15994A4F9884}" type="pres">
      <dgm:prSet presAssocID="{31ACBFAE-06B8-0E43-A87A-77EA344E824D}" presName="Name111" presStyleLbl="parChTrans1D2" presStyleIdx="2" presStyleCnt="3"/>
      <dgm:spPr/>
      <dgm:t>
        <a:bodyPr/>
        <a:lstStyle/>
        <a:p>
          <a:endParaRPr lang="fr-FR"/>
        </a:p>
      </dgm:t>
    </dgm:pt>
    <dgm:pt modelId="{9C5445E8-385D-F047-9EE8-042299050F09}" type="pres">
      <dgm:prSet presAssocID="{5DE46168-490D-4D47-B5DE-FE6E40D90BB4}" presName="hierRoot3" presStyleCnt="0">
        <dgm:presLayoutVars>
          <dgm:hierBranch val="init"/>
        </dgm:presLayoutVars>
      </dgm:prSet>
      <dgm:spPr/>
    </dgm:pt>
    <dgm:pt modelId="{3CDFFBFA-83CE-3446-88CB-E5684706B861}" type="pres">
      <dgm:prSet presAssocID="{5DE46168-490D-4D47-B5DE-FE6E40D90BB4}" presName="rootComposite3" presStyleCnt="0"/>
      <dgm:spPr/>
    </dgm:pt>
    <dgm:pt modelId="{26F1668D-192F-AA47-A1E9-F2A7AD87E59B}" type="pres">
      <dgm:prSet presAssocID="{5DE46168-490D-4D47-B5DE-FE6E40D90BB4}" presName="rootText3" presStyleLbl="asst1" presStyleIdx="0" presStyleCnt="1" custScaleY="61907" custLinFactNeighborX="-16230" custLinFactNeighborY="-3933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F705126-461E-1544-BFE5-8473DE996847}" type="pres">
      <dgm:prSet presAssocID="{5DE46168-490D-4D47-B5DE-FE6E40D90BB4}" presName="rootConnector3" presStyleLbl="asst1" presStyleIdx="0" presStyleCnt="1"/>
      <dgm:spPr/>
      <dgm:t>
        <a:bodyPr/>
        <a:lstStyle/>
        <a:p>
          <a:endParaRPr lang="fr-FR"/>
        </a:p>
      </dgm:t>
    </dgm:pt>
    <dgm:pt modelId="{C7BABD39-85B3-0C41-8AF5-502AED990CE1}" type="pres">
      <dgm:prSet presAssocID="{5DE46168-490D-4D47-B5DE-FE6E40D90BB4}" presName="hierChild6" presStyleCnt="0"/>
      <dgm:spPr/>
    </dgm:pt>
    <dgm:pt modelId="{B2EF7D1F-D660-AA4A-BA24-0C20F1CD7D83}" type="pres">
      <dgm:prSet presAssocID="{5DE46168-490D-4D47-B5DE-FE6E40D90BB4}" presName="hierChild7" presStyleCnt="0"/>
      <dgm:spPr/>
    </dgm:pt>
  </dgm:ptLst>
  <dgm:cxnLst>
    <dgm:cxn modelId="{CB8E4ADE-E7B9-414E-B0C2-6D6F52815A11}" srcId="{4F685E84-8E9E-F74A-9D3C-23D03CE1CBD9}" destId="{F8AA018C-8C67-8B48-BA04-AE39FBC749B8}" srcOrd="2" destOrd="0" parTransId="{278D5E07-5D3B-3B4B-A214-2A588BA75E1C}" sibTransId="{BDAD35F1-A0E6-F248-97DA-EF5B1B067DBC}"/>
    <dgm:cxn modelId="{8D4B8AA6-D6A7-9344-BDD6-2BC3942265B1}" type="presOf" srcId="{F8AA018C-8C67-8B48-BA04-AE39FBC749B8}" destId="{BBD7DBD2-6878-C145-8CD4-E777DD8A6C84}" srcOrd="0" destOrd="0" presId="urn:microsoft.com/office/officeart/2005/8/layout/orgChart1"/>
    <dgm:cxn modelId="{48E87CFC-1F4D-F943-8407-706377D804BC}" type="presOf" srcId="{4F685E84-8E9E-F74A-9D3C-23D03CE1CBD9}" destId="{5EBB6D9C-4BDB-2C4A-BFB9-CD263E082363}" srcOrd="0" destOrd="0" presId="urn:microsoft.com/office/officeart/2005/8/layout/orgChart1"/>
    <dgm:cxn modelId="{E163718A-9DC3-7D4C-8793-B62962532EE9}" srcId="{4F685E84-8E9E-F74A-9D3C-23D03CE1CBD9}" destId="{5DE46168-490D-4D47-B5DE-FE6E40D90BB4}" srcOrd="0" destOrd="0" parTransId="{31ACBFAE-06B8-0E43-A87A-77EA344E824D}" sibTransId="{4ED3C817-0976-564B-A938-E6B6549CBB7A}"/>
    <dgm:cxn modelId="{5C1BD2CB-B0C4-F140-90FC-15E7EEFAD1B7}" type="presOf" srcId="{7ABCF211-0A48-4A4B-B55F-BEB2C2B8561E}" destId="{297D0E57-0AD4-E24C-8C3E-A75DDC3E2FEF}" srcOrd="1" destOrd="0" presId="urn:microsoft.com/office/officeart/2005/8/layout/orgChart1"/>
    <dgm:cxn modelId="{774ED1AB-47B7-AF44-8B32-637B8501A3BB}" type="presOf" srcId="{6416FFB5-48BA-C74A-A3CC-026C77676A30}" destId="{4661ACC7-44DA-774E-8A59-8BFFFEF39B8A}" srcOrd="0" destOrd="0" presId="urn:microsoft.com/office/officeart/2005/8/layout/orgChart1"/>
    <dgm:cxn modelId="{D73B27F7-FF23-654C-BAB7-38712E474C7C}" srcId="{6416FFB5-48BA-C74A-A3CC-026C77676A30}" destId="{4F685E84-8E9E-F74A-9D3C-23D03CE1CBD9}" srcOrd="0" destOrd="0" parTransId="{3117F9A1-BE80-9F4B-B936-21D592EDFC11}" sibTransId="{FB965426-43C0-3E4D-A69C-DE513B7DD137}"/>
    <dgm:cxn modelId="{72265D95-1333-F64A-B71D-991FE90B4A52}" type="presOf" srcId="{7F232D10-5319-EF4D-AD04-6D383BF85F4F}" destId="{89645D08-8065-B84C-A7C6-6199CB52A530}" srcOrd="0" destOrd="0" presId="urn:microsoft.com/office/officeart/2005/8/layout/orgChart1"/>
    <dgm:cxn modelId="{4EFE3800-A869-4C4F-A24E-C918A2C0A4CB}" type="presOf" srcId="{4F685E84-8E9E-F74A-9D3C-23D03CE1CBD9}" destId="{DDE6C2C7-9D40-4947-B1BD-EB9DABFAF40C}" srcOrd="1" destOrd="0" presId="urn:microsoft.com/office/officeart/2005/8/layout/orgChart1"/>
    <dgm:cxn modelId="{EB90C75D-017D-7A46-B427-433F0F5DFDA9}" type="presOf" srcId="{7ABCF211-0A48-4A4B-B55F-BEB2C2B8561E}" destId="{DDC33A0A-0788-2D4A-9CE1-9AA8BA38148F}" srcOrd="0" destOrd="0" presId="urn:microsoft.com/office/officeart/2005/8/layout/orgChart1"/>
    <dgm:cxn modelId="{B273DBB6-F5FA-7242-930E-ABA537D353F9}" type="presOf" srcId="{278D5E07-5D3B-3B4B-A214-2A588BA75E1C}" destId="{5A8BE343-D7AC-F446-A874-1D341D30CF29}" srcOrd="0" destOrd="0" presId="urn:microsoft.com/office/officeart/2005/8/layout/orgChart1"/>
    <dgm:cxn modelId="{A2175E81-2FCD-4647-BCCE-7A59F1038414}" type="presOf" srcId="{5DE46168-490D-4D47-B5DE-FE6E40D90BB4}" destId="{26F1668D-192F-AA47-A1E9-F2A7AD87E59B}" srcOrd="0" destOrd="0" presId="urn:microsoft.com/office/officeart/2005/8/layout/orgChart1"/>
    <dgm:cxn modelId="{7AE3CB9E-3855-2941-AB9F-30971852ED18}" type="presOf" srcId="{F8AA018C-8C67-8B48-BA04-AE39FBC749B8}" destId="{9C370258-CAFE-3941-B149-4AD47B538D4D}" srcOrd="1" destOrd="0" presId="urn:microsoft.com/office/officeart/2005/8/layout/orgChart1"/>
    <dgm:cxn modelId="{F9C19FF0-4C73-7F45-9910-8ACF5087AECA}" type="presOf" srcId="{31ACBFAE-06B8-0E43-A87A-77EA344E824D}" destId="{2977392C-8A7A-724A-B656-15994A4F9884}" srcOrd="0" destOrd="0" presId="urn:microsoft.com/office/officeart/2005/8/layout/orgChart1"/>
    <dgm:cxn modelId="{1A25B03F-FE15-AA48-B995-45A931AA4F25}" srcId="{4F685E84-8E9E-F74A-9D3C-23D03CE1CBD9}" destId="{7ABCF211-0A48-4A4B-B55F-BEB2C2B8561E}" srcOrd="1" destOrd="0" parTransId="{7F232D10-5319-EF4D-AD04-6D383BF85F4F}" sibTransId="{D2003136-A063-A44D-BE96-1E2E20D46B03}"/>
    <dgm:cxn modelId="{B62A2FB0-4CCA-C34C-9FF6-64E50C70E999}" type="presOf" srcId="{5DE46168-490D-4D47-B5DE-FE6E40D90BB4}" destId="{1F705126-461E-1544-BFE5-8473DE996847}" srcOrd="1" destOrd="0" presId="urn:microsoft.com/office/officeart/2005/8/layout/orgChart1"/>
    <dgm:cxn modelId="{9C364E46-8C1A-174E-8B51-6C6FED042656}" type="presParOf" srcId="{4661ACC7-44DA-774E-8A59-8BFFFEF39B8A}" destId="{D629277B-ABBF-854C-BB0C-4B2A82AD0D17}" srcOrd="0" destOrd="0" presId="urn:microsoft.com/office/officeart/2005/8/layout/orgChart1"/>
    <dgm:cxn modelId="{1A8544CD-ABFD-6945-9595-3C43A2569057}" type="presParOf" srcId="{D629277B-ABBF-854C-BB0C-4B2A82AD0D17}" destId="{7E73E782-473B-EE41-B230-CD789D5A704D}" srcOrd="0" destOrd="0" presId="urn:microsoft.com/office/officeart/2005/8/layout/orgChart1"/>
    <dgm:cxn modelId="{72208F77-2F16-EE4D-A1B7-C3A8E3465DE2}" type="presParOf" srcId="{7E73E782-473B-EE41-B230-CD789D5A704D}" destId="{5EBB6D9C-4BDB-2C4A-BFB9-CD263E082363}" srcOrd="0" destOrd="0" presId="urn:microsoft.com/office/officeart/2005/8/layout/orgChart1"/>
    <dgm:cxn modelId="{B5F96F7F-BED4-6B44-9F32-6794D7C9C9E7}" type="presParOf" srcId="{7E73E782-473B-EE41-B230-CD789D5A704D}" destId="{DDE6C2C7-9D40-4947-B1BD-EB9DABFAF40C}" srcOrd="1" destOrd="0" presId="urn:microsoft.com/office/officeart/2005/8/layout/orgChart1"/>
    <dgm:cxn modelId="{CD5D2885-73C9-7B4A-96C2-713DF00E7880}" type="presParOf" srcId="{D629277B-ABBF-854C-BB0C-4B2A82AD0D17}" destId="{E874967D-983A-E845-BE41-2E74EE65984C}" srcOrd="1" destOrd="0" presId="urn:microsoft.com/office/officeart/2005/8/layout/orgChart1"/>
    <dgm:cxn modelId="{4DF3DFEC-15DB-004C-8818-CDA843240D7D}" type="presParOf" srcId="{E874967D-983A-E845-BE41-2E74EE65984C}" destId="{89645D08-8065-B84C-A7C6-6199CB52A530}" srcOrd="0" destOrd="0" presId="urn:microsoft.com/office/officeart/2005/8/layout/orgChart1"/>
    <dgm:cxn modelId="{DE78B103-BAD1-E54B-89EA-CFEBC812AE9D}" type="presParOf" srcId="{E874967D-983A-E845-BE41-2E74EE65984C}" destId="{31C90D3F-0056-B048-8123-36CC735CD0AD}" srcOrd="1" destOrd="0" presId="urn:microsoft.com/office/officeart/2005/8/layout/orgChart1"/>
    <dgm:cxn modelId="{13C1AB95-7DAD-0D44-ABEE-4B92A8E92ED6}" type="presParOf" srcId="{31C90D3F-0056-B048-8123-36CC735CD0AD}" destId="{F4E044CC-1A3A-2D46-855E-30EEDD71CCE1}" srcOrd="0" destOrd="0" presId="urn:microsoft.com/office/officeart/2005/8/layout/orgChart1"/>
    <dgm:cxn modelId="{92394DF8-AF1A-4445-AD6E-3386445AFF6F}" type="presParOf" srcId="{F4E044CC-1A3A-2D46-855E-30EEDD71CCE1}" destId="{DDC33A0A-0788-2D4A-9CE1-9AA8BA38148F}" srcOrd="0" destOrd="0" presId="urn:microsoft.com/office/officeart/2005/8/layout/orgChart1"/>
    <dgm:cxn modelId="{AC411931-906A-EA4A-806D-0CE1A02748A0}" type="presParOf" srcId="{F4E044CC-1A3A-2D46-855E-30EEDD71CCE1}" destId="{297D0E57-0AD4-E24C-8C3E-A75DDC3E2FEF}" srcOrd="1" destOrd="0" presId="urn:microsoft.com/office/officeart/2005/8/layout/orgChart1"/>
    <dgm:cxn modelId="{D65A6E4F-F418-0B42-9A50-0D17C3D78EDB}" type="presParOf" srcId="{31C90D3F-0056-B048-8123-36CC735CD0AD}" destId="{2734B0A3-295D-D248-98D0-FA72518190AA}" srcOrd="1" destOrd="0" presId="urn:microsoft.com/office/officeart/2005/8/layout/orgChart1"/>
    <dgm:cxn modelId="{54E3FB8B-FDB5-F842-BD3C-14F3E8249BE9}" type="presParOf" srcId="{31C90D3F-0056-B048-8123-36CC735CD0AD}" destId="{792E9416-45E8-694F-8D20-074C528E074E}" srcOrd="2" destOrd="0" presId="urn:microsoft.com/office/officeart/2005/8/layout/orgChart1"/>
    <dgm:cxn modelId="{36925B6B-E2F7-1B40-BEF1-7C04016781B4}" type="presParOf" srcId="{E874967D-983A-E845-BE41-2E74EE65984C}" destId="{5A8BE343-D7AC-F446-A874-1D341D30CF29}" srcOrd="2" destOrd="0" presId="urn:microsoft.com/office/officeart/2005/8/layout/orgChart1"/>
    <dgm:cxn modelId="{5E9A54FB-A85C-3C47-AE7C-3D571295D09F}" type="presParOf" srcId="{E874967D-983A-E845-BE41-2E74EE65984C}" destId="{194333A8-F8AA-A14C-A059-EF6B37958F34}" srcOrd="3" destOrd="0" presId="urn:microsoft.com/office/officeart/2005/8/layout/orgChart1"/>
    <dgm:cxn modelId="{62A7BFA8-AB16-CB41-BBA9-174DFDA3BE1D}" type="presParOf" srcId="{194333A8-F8AA-A14C-A059-EF6B37958F34}" destId="{7D1E0DC0-EE9B-AD47-A4B5-CCF1B8B527AF}" srcOrd="0" destOrd="0" presId="urn:microsoft.com/office/officeart/2005/8/layout/orgChart1"/>
    <dgm:cxn modelId="{13EF1B47-5CC3-1645-8D4B-B5DEF4504E04}" type="presParOf" srcId="{7D1E0DC0-EE9B-AD47-A4B5-CCF1B8B527AF}" destId="{BBD7DBD2-6878-C145-8CD4-E777DD8A6C84}" srcOrd="0" destOrd="0" presId="urn:microsoft.com/office/officeart/2005/8/layout/orgChart1"/>
    <dgm:cxn modelId="{2D6DBB13-ADCA-3142-BD32-59BEC2B75EB4}" type="presParOf" srcId="{7D1E0DC0-EE9B-AD47-A4B5-CCF1B8B527AF}" destId="{9C370258-CAFE-3941-B149-4AD47B538D4D}" srcOrd="1" destOrd="0" presId="urn:microsoft.com/office/officeart/2005/8/layout/orgChart1"/>
    <dgm:cxn modelId="{D0F9A31E-FF35-FE4E-B781-45DE80FD5EE1}" type="presParOf" srcId="{194333A8-F8AA-A14C-A059-EF6B37958F34}" destId="{405FB07B-355E-3F48-A9DF-BCDF83CCB837}" srcOrd="1" destOrd="0" presId="urn:microsoft.com/office/officeart/2005/8/layout/orgChart1"/>
    <dgm:cxn modelId="{5F70059F-D923-F24E-A5B7-41C5BF3CC397}" type="presParOf" srcId="{194333A8-F8AA-A14C-A059-EF6B37958F34}" destId="{FF68DE9F-8E3F-AF4F-80EE-645B803AA46C}" srcOrd="2" destOrd="0" presId="urn:microsoft.com/office/officeart/2005/8/layout/orgChart1"/>
    <dgm:cxn modelId="{1E735A8F-6C8F-274B-BBF1-F0978331EAF7}" type="presParOf" srcId="{D629277B-ABBF-854C-BB0C-4B2A82AD0D17}" destId="{7B3DB625-7370-0347-B67C-19C4038BEBF6}" srcOrd="2" destOrd="0" presId="urn:microsoft.com/office/officeart/2005/8/layout/orgChart1"/>
    <dgm:cxn modelId="{86B2B820-CB0C-D746-B39C-6AC7E7D7810F}" type="presParOf" srcId="{7B3DB625-7370-0347-B67C-19C4038BEBF6}" destId="{2977392C-8A7A-724A-B656-15994A4F9884}" srcOrd="0" destOrd="0" presId="urn:microsoft.com/office/officeart/2005/8/layout/orgChart1"/>
    <dgm:cxn modelId="{36F1CCC5-490A-6A46-9464-6B1F12C2BF8E}" type="presParOf" srcId="{7B3DB625-7370-0347-B67C-19C4038BEBF6}" destId="{9C5445E8-385D-F047-9EE8-042299050F09}" srcOrd="1" destOrd="0" presId="urn:microsoft.com/office/officeart/2005/8/layout/orgChart1"/>
    <dgm:cxn modelId="{F5A969BB-7BA5-674C-8BD0-4E1012D149C6}" type="presParOf" srcId="{9C5445E8-385D-F047-9EE8-042299050F09}" destId="{3CDFFBFA-83CE-3446-88CB-E5684706B861}" srcOrd="0" destOrd="0" presId="urn:microsoft.com/office/officeart/2005/8/layout/orgChart1"/>
    <dgm:cxn modelId="{3EAE80D0-56F0-484E-B8D4-DB5D2E274EDD}" type="presParOf" srcId="{3CDFFBFA-83CE-3446-88CB-E5684706B861}" destId="{26F1668D-192F-AA47-A1E9-F2A7AD87E59B}" srcOrd="0" destOrd="0" presId="urn:microsoft.com/office/officeart/2005/8/layout/orgChart1"/>
    <dgm:cxn modelId="{DDF35964-F2CC-0244-BC3A-F25375EE9800}" type="presParOf" srcId="{3CDFFBFA-83CE-3446-88CB-E5684706B861}" destId="{1F705126-461E-1544-BFE5-8473DE996847}" srcOrd="1" destOrd="0" presId="urn:microsoft.com/office/officeart/2005/8/layout/orgChart1"/>
    <dgm:cxn modelId="{EB0A43E6-C925-BC40-A0C8-690A174D06C6}" type="presParOf" srcId="{9C5445E8-385D-F047-9EE8-042299050F09}" destId="{C7BABD39-85B3-0C41-8AF5-502AED990CE1}" srcOrd="1" destOrd="0" presId="urn:microsoft.com/office/officeart/2005/8/layout/orgChart1"/>
    <dgm:cxn modelId="{56FB1013-38EA-364E-A245-BBAA9372F03F}" type="presParOf" srcId="{9C5445E8-385D-F047-9EE8-042299050F09}" destId="{B2EF7D1F-D660-AA4A-BA24-0C20F1CD7D8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AE0E4C3-44B9-D14D-BCEA-336764513089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52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D55D03-1FF2-554A-9617-8EBFFEA374FD}" type="slidenum">
              <a:rPr lang="en-US"/>
              <a:pPr/>
              <a:t>1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713121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08D09-F47F-5C49-8F00-58E732448415}" type="slidenum">
              <a:rPr lang="en-US"/>
              <a:pPr/>
              <a:t>10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935489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08D09-F47F-5C49-8F00-58E732448415}" type="slidenum">
              <a:rPr lang="en-US"/>
              <a:pPr/>
              <a:t>11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575263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08D09-F47F-5C49-8F00-58E732448415}" type="slidenum">
              <a:rPr lang="en-US"/>
              <a:pPr/>
              <a:t>12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899600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08D09-F47F-5C49-8F00-58E732448415}" type="slidenum">
              <a:rPr lang="en-US"/>
              <a:pPr/>
              <a:t>13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200" dirty="0" smtClean="0"/>
              <a:t>Chez les adultes, est-ce que le traitement conservateur de la cholécystite aiguë lithiasique non-compliquée est efficace et sécuritaire comparativement au traitement chirurgical?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416625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08D09-F47F-5C49-8F00-58E732448415}" type="slidenum">
              <a:rPr lang="en-US"/>
              <a:pPr/>
              <a:t>14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200" dirty="0" smtClean="0"/>
              <a:t>Chez les adultes, est-ce que le traitement conservateur de la cholécystite aiguë lithiasique non-compliquée est efficace et sécuritaire comparativement au traitement chirurgical?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467985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08D09-F47F-5C49-8F00-58E732448415}" type="slidenum">
              <a:rPr lang="en-US"/>
              <a:pPr/>
              <a:t>15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200" dirty="0" smtClean="0"/>
              <a:t>Chez les adultes, est-ce que le traitement conservateur de la cholécystite aiguë lithiasique non-compliquée est efficace et sécuritaire comparativement au traitement chirurgical?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040381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08D09-F47F-5C49-8F00-58E732448415}" type="slidenum">
              <a:rPr lang="en-US"/>
              <a:pPr/>
              <a:t>16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912016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08D09-F47F-5C49-8F00-58E732448415}" type="slidenum">
              <a:rPr lang="en-US"/>
              <a:pPr/>
              <a:t>17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193738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19DE9-BC0C-8F45-8084-148D3A2672C5}" type="slidenum">
              <a:rPr lang="en-US"/>
              <a:pPr/>
              <a:t>18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708564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19DE9-BC0C-8F45-8084-148D3A2672C5}" type="slidenum">
              <a:rPr lang="en-US"/>
              <a:pPr/>
              <a:t>19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93355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2D13C7-A633-0149-985C-285417BCCABF}" type="slidenum">
              <a:rPr lang="en-US"/>
              <a:pPr/>
              <a:t>2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83025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2D13C7-A633-0149-985C-285417BCCABF}" type="slidenum">
              <a:rPr lang="en-US"/>
              <a:pPr/>
              <a:t>3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80788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2D13C7-A633-0149-985C-285417BCCABF}" type="slidenum">
              <a:rPr lang="en-US"/>
              <a:pPr/>
              <a:t>4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44808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08D09-F47F-5C49-8F00-58E732448415}" type="slidenum">
              <a:rPr lang="en-US"/>
              <a:pPr/>
              <a:t>5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55984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08D09-F47F-5C49-8F00-58E732448415}" type="slidenum">
              <a:rPr lang="en-US"/>
              <a:pPr/>
              <a:t>6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06245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08D09-F47F-5C49-8F00-58E732448415}" type="slidenum">
              <a:rPr lang="en-US"/>
              <a:pPr/>
              <a:t>7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55630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08D09-F47F-5C49-8F00-58E732448415}" type="slidenum">
              <a:rPr lang="en-US"/>
              <a:pPr/>
              <a:t>8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99220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08D09-F47F-5C49-8F00-58E732448415}" type="slidenum">
              <a:rPr lang="en-US"/>
              <a:pPr/>
              <a:t>9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86622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28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4CE797C-396B-3540-B2A1-B500B02A0493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553C9-83CD-B64E-BF22-722F8357EB33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76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F615E-C076-FD4F-8750-1205BD28B5D2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23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F47EDCC-CC00-B043-A8FA-5D34C772A021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71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graphique ou organi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2693988" y="1600200"/>
            <a:ext cx="6326187" cy="4525963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0FC0384-B420-AC4D-A33F-9C5F405C8991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94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7E44C-7B70-1042-8F83-55507C9A86B1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53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F181B-DE37-614D-9891-42C8435BD019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5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C9C4E-57AA-2F45-B791-4FFFA439ECF8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3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F0809-3CBA-3447-9A51-B4B837E27A3C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82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CF98C-A486-0E46-A230-4EA2A4D2154F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25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B3952-0036-1B40-A5A3-0A1EFD9EB3EA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0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32691-050A-C04F-80B3-2A1399339D40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873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D2EC5-E17D-6448-81D7-3B6571965A7E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50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  <p:custDataLst>
              <p:tags r:id="rId15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  <p:custDataLst>
              <p:tags r:id="rId16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5BA0A85-E3EE-B64E-B2D3-6FEE5B65721C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ea typeface="Arial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rgbClr val="000000"/>
          </a:solidFill>
          <a:latin typeface="+mn-lt"/>
          <a:ea typeface="Arial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ea typeface="Arial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ea typeface="Arial" charset="0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6475" y="1346907"/>
            <a:ext cx="5986639" cy="2206361"/>
          </a:xfrm>
        </p:spPr>
        <p:txBody>
          <a:bodyPr/>
          <a:lstStyle/>
          <a:p>
            <a:pPr algn="ctr"/>
            <a:r>
              <a:rPr lang="fr-FR" dirty="0"/>
              <a:t>La cholécystite </a:t>
            </a:r>
            <a:r>
              <a:rPr lang="fr-FR" dirty="0" smtClean="0"/>
              <a:t>aiguë: </a:t>
            </a:r>
            <a:br>
              <a:rPr lang="fr-FR" dirty="0" smtClean="0"/>
            </a:br>
            <a:r>
              <a:rPr lang="fr-FR" dirty="0" smtClean="0"/>
              <a:t>comment </a:t>
            </a:r>
            <a:r>
              <a:rPr lang="fr-FR" dirty="0"/>
              <a:t>la traiter?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dirty="0" smtClean="0">
                <a:solidFill>
                  <a:schemeClr val="tx1"/>
                </a:solidFill>
              </a:rPr>
              <a:t>Un </a:t>
            </a:r>
            <a:r>
              <a:rPr lang="fr-FR" sz="2400" dirty="0">
                <a:solidFill>
                  <a:schemeClr val="tx1"/>
                </a:solidFill>
              </a:rPr>
              <a:t>traitement </a:t>
            </a:r>
            <a:r>
              <a:rPr lang="fr-FR" sz="2400" b="1" dirty="0">
                <a:solidFill>
                  <a:schemeClr val="bg1">
                    <a:lumMod val="60000"/>
                    <a:lumOff val="40000"/>
                  </a:schemeClr>
                </a:solidFill>
              </a:rPr>
              <a:t>conservateur</a:t>
            </a:r>
            <a:r>
              <a:rPr lang="fr-FR" sz="2400" dirty="0">
                <a:solidFill>
                  <a:schemeClr val="tx1"/>
                </a:solidFill>
              </a:rPr>
              <a:t> ou </a:t>
            </a:r>
            <a:r>
              <a:rPr lang="fr-FR" sz="2400" b="1" dirty="0">
                <a:solidFill>
                  <a:srgbClr val="FF0000"/>
                </a:solidFill>
              </a:rPr>
              <a:t>libéral</a:t>
            </a:r>
            <a:r>
              <a:rPr lang="fr-FR" sz="2400" dirty="0">
                <a:solidFill>
                  <a:schemeClr val="tx1"/>
                </a:solidFill>
              </a:rPr>
              <a:t> ?</a:t>
            </a:r>
            <a:endParaRPr lang="fr-CA" sz="2400" b="1" dirty="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4" y="3886200"/>
            <a:ext cx="5842311" cy="2168466"/>
          </a:xfrm>
        </p:spPr>
        <p:txBody>
          <a:bodyPr/>
          <a:lstStyle/>
          <a:p>
            <a:r>
              <a:rPr lang="fr-CA" dirty="0">
                <a:latin typeface="Verdana" charset="0"/>
              </a:rPr>
              <a:t>Par Roxanne Allard</a:t>
            </a:r>
            <a:br>
              <a:rPr lang="fr-CA" dirty="0">
                <a:latin typeface="Verdana" charset="0"/>
              </a:rPr>
            </a:br>
            <a:r>
              <a:rPr lang="fr-CA" dirty="0" smtClean="0">
                <a:latin typeface="Verdana" charset="0"/>
              </a:rPr>
              <a:t>et </a:t>
            </a:r>
            <a:r>
              <a:rPr lang="fr-CA" dirty="0" err="1" smtClean="0">
                <a:latin typeface="Verdana" charset="0"/>
              </a:rPr>
              <a:t>Hanen</a:t>
            </a:r>
            <a:r>
              <a:rPr lang="fr-CA" dirty="0" smtClean="0">
                <a:latin typeface="Verdana" charset="0"/>
              </a:rPr>
              <a:t> </a:t>
            </a:r>
            <a:r>
              <a:rPr lang="fr-CA" dirty="0" err="1" smtClean="0">
                <a:latin typeface="Verdana" charset="0"/>
              </a:rPr>
              <a:t>Harrabi</a:t>
            </a:r>
            <a:r>
              <a:rPr lang="fr-CA" dirty="0" smtClean="0">
                <a:latin typeface="Verdana" charset="0"/>
              </a:rPr>
              <a:t> </a:t>
            </a:r>
            <a:br>
              <a:rPr lang="fr-CA" dirty="0" smtClean="0">
                <a:latin typeface="Verdana" charset="0"/>
              </a:rPr>
            </a:br>
            <a:r>
              <a:rPr lang="fr-CA" dirty="0" smtClean="0">
                <a:latin typeface="Verdana" charset="0"/>
              </a:rPr>
              <a:t>	</a:t>
            </a:r>
            <a:r>
              <a:rPr lang="fr-FR" dirty="0" smtClean="0"/>
              <a:t>Superviseure: </a:t>
            </a:r>
            <a:r>
              <a:rPr lang="fr-FR" dirty="0" err="1" smtClean="0"/>
              <a:t>Dre</a:t>
            </a:r>
            <a:r>
              <a:rPr lang="fr-FR" dirty="0" smtClean="0"/>
              <a:t> </a:t>
            </a:r>
            <a:r>
              <a:rPr lang="fr-FR" dirty="0" err="1" smtClean="0"/>
              <a:t>Safia</a:t>
            </a:r>
            <a:r>
              <a:rPr lang="fr-FR" dirty="0" smtClean="0"/>
              <a:t> Chérif</a:t>
            </a:r>
            <a:br>
              <a:rPr lang="fr-FR" dirty="0" smtClean="0"/>
            </a:br>
            <a:r>
              <a:rPr lang="fr-FR" dirty="0" smtClean="0"/>
              <a:t>UMF des Aurores-Boréales</a:t>
            </a:r>
            <a:br>
              <a:rPr lang="fr-FR" dirty="0" smtClean="0"/>
            </a:br>
            <a:r>
              <a:rPr lang="fr-FR" dirty="0" smtClean="0"/>
              <a:t>2 Juin 2017</a:t>
            </a:r>
          </a:p>
          <a:p>
            <a:endParaRPr lang="fr-CA" dirty="0" smtClean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28" y="248983"/>
            <a:ext cx="6316662" cy="301057"/>
          </a:xfrm>
        </p:spPr>
        <p:txBody>
          <a:bodyPr/>
          <a:lstStyle/>
          <a:p>
            <a:pPr algn="ctr"/>
            <a:r>
              <a:rPr lang="fr-CA" dirty="0" smtClean="0"/>
              <a:t>Résultats</a:t>
            </a:r>
            <a:endParaRPr lang="fr-CA" dirty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608" y="1574544"/>
            <a:ext cx="7085012" cy="4525963"/>
          </a:xfrm>
        </p:spPr>
        <p:txBody>
          <a:bodyPr/>
          <a:lstStyle/>
          <a:p>
            <a:pPr lvl="1">
              <a:lnSpc>
                <a:spcPct val="90000"/>
              </a:lnSpc>
              <a:buFont typeface="Wingdings" charset="0"/>
              <a:buChar char="v"/>
            </a:pPr>
            <a:endParaRPr lang="fr-CA" dirty="0"/>
          </a:p>
          <a:p>
            <a:pPr>
              <a:lnSpc>
                <a:spcPct val="90000"/>
              </a:lnSpc>
              <a:buFontTx/>
              <a:buNone/>
            </a:pPr>
            <a:endParaRPr lang="fr-CA" sz="2000" dirty="0"/>
          </a:p>
          <a:p>
            <a:pPr>
              <a:lnSpc>
                <a:spcPct val="90000"/>
              </a:lnSpc>
            </a:pPr>
            <a:endParaRPr lang="fr-CA" sz="1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606098"/>
              </p:ext>
            </p:extLst>
          </p:nvPr>
        </p:nvGraphicFramePr>
        <p:xfrm>
          <a:off x="290003" y="732178"/>
          <a:ext cx="8430234" cy="5940781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950030"/>
                <a:gridCol w="1530043"/>
                <a:gridCol w="1600043"/>
                <a:gridCol w="1540040"/>
                <a:gridCol w="1405039"/>
                <a:gridCol w="1405039"/>
              </a:tblGrid>
              <a:tr h="975992">
                <a:tc>
                  <a:txBody>
                    <a:bodyPr/>
                    <a:lstStyle/>
                    <a:p>
                      <a:r>
                        <a:rPr lang="fr-C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Études</a:t>
                      </a:r>
                      <a:r>
                        <a:rPr lang="fr-CA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A.A. </a:t>
                      </a:r>
                      <a:r>
                        <a:rPr lang="fr-CA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Hatzidakis</a:t>
                      </a:r>
                      <a:r>
                        <a:rPr lang="fr-CA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fr-CA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CA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C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dirty="0" smtClean="0">
                          <a:effectLst/>
                        </a:rPr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E.A. Mc </a:t>
                      </a:r>
                      <a:r>
                        <a:rPr lang="fr-CA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Gillicuddy</a:t>
                      </a:r>
                      <a:r>
                        <a:rPr lang="fr-CA" dirty="0" smtClean="0">
                          <a:effectLst/>
                        </a:rPr>
                        <a:t> </a:t>
                      </a:r>
                      <a:br>
                        <a:rPr lang="fr-CA" dirty="0" smtClean="0">
                          <a:effectLst/>
                        </a:rPr>
                      </a:br>
                      <a:r>
                        <a:rPr lang="fr-CA" dirty="0" smtClean="0">
                          <a:effectLst/>
                        </a:rPr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M. </a:t>
                      </a:r>
                      <a:r>
                        <a:rPr lang="fr-FR" dirty="0" err="1" smtClean="0"/>
                        <a:t>Vetrhus</a:t>
                      </a:r>
                      <a:r>
                        <a:rPr lang="fr-FR" dirty="0" smtClean="0"/>
                        <a:t> </a:t>
                      </a:r>
                      <a:br>
                        <a:rPr lang="fr-FR" dirty="0" smtClean="0"/>
                      </a:br>
                      <a:r>
                        <a:rPr lang="fr-FR" dirty="0" smtClean="0"/>
                        <a:t/>
                      </a:r>
                      <a:br>
                        <a:rPr lang="fr-FR" dirty="0" smtClean="0"/>
                      </a:br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M.</a:t>
                      </a:r>
                      <a:r>
                        <a:rPr lang="fr-FR" baseline="0" dirty="0" smtClean="0"/>
                        <a:t> Schmidt 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/>
                        <a:t/>
                      </a:r>
                      <a:br>
                        <a:rPr lang="fr-FR" baseline="0" dirty="0" smtClean="0"/>
                      </a:br>
                      <a:r>
                        <a:rPr lang="fr-CA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fr-FR" b="1" baseline="0" dirty="0" smtClean="0"/>
                        <a:t>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O. Barak </a:t>
                      </a:r>
                      <a:br>
                        <a:rPr lang="fr-FR" dirty="0" smtClean="0"/>
                      </a:br>
                      <a:r>
                        <a:rPr lang="fr-FR" dirty="0" smtClean="0"/>
                        <a:t/>
                      </a:r>
                      <a:br>
                        <a:rPr lang="fr-FR" dirty="0" smtClean="0"/>
                      </a:br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</a:tr>
              <a:tr h="1839818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CA" sz="12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123 patients </a:t>
                      </a:r>
                      <a:r>
                        <a:rPr lang="fr-CA" sz="12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/>
                      </a:r>
                      <a:br>
                        <a:rPr lang="fr-CA" sz="12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</a:br>
                      <a:r>
                        <a:rPr lang="fr-CA" sz="12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(APACHE II &gt;</a:t>
                      </a:r>
                      <a:r>
                        <a:rPr lang="fr-CA" sz="1200" baseline="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 12</a:t>
                      </a:r>
                      <a:r>
                        <a:rPr lang="fr-CA" sz="12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) </a:t>
                      </a:r>
                      <a:r>
                        <a:rPr lang="fr-CA" sz="12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fr-CA" sz="12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fr-CA" sz="12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fr-CA" sz="12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fr-CA" sz="12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43</a:t>
                      </a:r>
                      <a:r>
                        <a:rPr lang="fr-CA" sz="12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–95 </a:t>
                      </a:r>
                      <a:r>
                        <a:rPr lang="fr-CA" sz="12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ans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C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1995–1999</a:t>
                      </a:r>
                      <a:r>
                        <a:rPr lang="fr-CA" sz="1200" dirty="0" smtClean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CA" sz="12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Grèce</a:t>
                      </a:r>
                      <a:endParaRPr lang="fr-CA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CA" sz="12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fr-CA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CA" sz="12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475 patients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Wingdings" charset="0"/>
                        <a:buNone/>
                      </a:pPr>
                      <a:endParaRPr lang="fr-CA" sz="120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Wingdings" charset="0"/>
                        <a:buNone/>
                      </a:pPr>
                      <a:r>
                        <a:rPr lang="fr-CA" sz="12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65  </a:t>
                      </a:r>
                      <a:r>
                        <a:rPr lang="fr-CA" sz="1200" dirty="0">
                          <a:effectLst/>
                          <a:latin typeface="Calibri"/>
                          <a:ea typeface="Calibri"/>
                          <a:cs typeface="Arial"/>
                        </a:rPr>
                        <a:t>ans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Wingdings" charset="0"/>
                        <a:buNone/>
                      </a:pPr>
                      <a:r>
                        <a:rPr lang="fr-CA" sz="12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2000-2009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CA" sz="12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USA-Connecticut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CA" sz="12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64 patients 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CA" sz="12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CA" sz="12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18</a:t>
                      </a:r>
                      <a:r>
                        <a:rPr lang="fr-CA" sz="1200" dirty="0">
                          <a:effectLst/>
                          <a:latin typeface="Calibri"/>
                          <a:ea typeface="Calibri"/>
                          <a:cs typeface="Arial"/>
                        </a:rPr>
                        <a:t>-80 ans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CA" sz="12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r>
                        <a:rPr lang="fr-CA" sz="12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1991-1994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2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Norvège</a:t>
                      </a:r>
                      <a:endParaRPr lang="fr-CA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2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CA" sz="1200" dirty="0" smtClean="0">
                          <a:effectLst/>
                          <a:latin typeface="Calibri"/>
                          <a:ea typeface="Calibri"/>
                          <a:cs typeface="+mn-cs"/>
                        </a:rPr>
                        <a:t>64 patients </a:t>
                      </a:r>
                      <a:endParaRPr lang="fr-CA" sz="1200" dirty="0" smtClean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CA" sz="1200" dirty="0" smtClean="0">
                          <a:effectLst/>
                          <a:latin typeface="Calibri"/>
                          <a:ea typeface="Calibri"/>
                          <a:cs typeface="+mn-cs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CA" sz="1200" dirty="0" smtClean="0">
                          <a:effectLst/>
                          <a:latin typeface="Calibri"/>
                          <a:ea typeface="Calibri"/>
                          <a:cs typeface="+mn-cs"/>
                        </a:rPr>
                        <a:t>18-80 ans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CA" sz="1200" dirty="0" smtClean="0">
                          <a:effectLst/>
                          <a:latin typeface="Calibri"/>
                          <a:ea typeface="Calibri"/>
                          <a:cs typeface="+mn-cs"/>
                        </a:rPr>
                        <a:t> 1991-2006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200" dirty="0" smtClean="0">
                          <a:effectLst/>
                          <a:latin typeface="Calibri"/>
                          <a:ea typeface="Calibri"/>
                          <a:cs typeface="+mn-cs"/>
                        </a:rPr>
                        <a:t>Norvège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CA" sz="1200" dirty="0" smtClean="0">
                          <a:effectLst/>
                          <a:latin typeface="Calibri"/>
                          <a:ea typeface="Calibri"/>
                          <a:cs typeface="+mn-cs"/>
                        </a:rPr>
                        <a:t>103 patients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en-CA" sz="1200" dirty="0" smtClean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CA" sz="1200" dirty="0" smtClean="0">
                          <a:effectLst/>
                          <a:latin typeface="Calibri"/>
                          <a:ea typeface="Calibri"/>
                          <a:cs typeface="+mn-cs"/>
                        </a:rPr>
                        <a:t>18-97</a:t>
                      </a:r>
                      <a:r>
                        <a:rPr lang="en-CA" sz="1200" baseline="0" dirty="0" smtClean="0">
                          <a:effectLst/>
                          <a:latin typeface="Calibri"/>
                          <a:ea typeface="Calibri"/>
                          <a:cs typeface="+mn-cs"/>
                        </a:rPr>
                        <a:t> </a:t>
                      </a:r>
                      <a:r>
                        <a:rPr lang="en-CA" sz="1200" baseline="0" dirty="0" err="1" smtClean="0">
                          <a:effectLst/>
                          <a:latin typeface="Calibri"/>
                          <a:ea typeface="Calibri"/>
                          <a:cs typeface="+mn-cs"/>
                        </a:rPr>
                        <a:t>ans</a:t>
                      </a:r>
                      <a:endParaRPr lang="en-CA" sz="1200" dirty="0" smtClean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CA" sz="1200" dirty="0" smtClean="0">
                          <a:effectLst/>
                          <a:latin typeface="Calibri"/>
                          <a:ea typeface="Calibri"/>
                          <a:cs typeface="+mn-cs"/>
                        </a:rPr>
                        <a:t>2005-2006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CA" sz="1200" dirty="0" smtClean="0">
                          <a:effectLst/>
                          <a:latin typeface="Calibri"/>
                          <a:ea typeface="Calibri"/>
                          <a:cs typeface="+mn-cs"/>
                        </a:rPr>
                        <a:t>Israel</a:t>
                      </a:r>
                      <a:endParaRPr lang="fr-CA" sz="1200" dirty="0" smtClean="0">
                        <a:effectLst/>
                        <a:latin typeface="Calibri"/>
                        <a:ea typeface="Calibri"/>
                        <a:cs typeface="+mn-cs"/>
                      </a:endParaRPr>
                    </a:p>
                  </a:txBody>
                  <a:tcPr/>
                </a:tc>
              </a:tr>
              <a:tr h="635194">
                <a:tc>
                  <a:txBody>
                    <a:bodyPr/>
                    <a:lstStyle/>
                    <a:p>
                      <a:r>
                        <a:rPr lang="fr-FR" dirty="0" smtClean="0"/>
                        <a:t>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Cholécystostomie</a:t>
                      </a:r>
                      <a:endParaRPr lang="fr-CA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C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percutanée</a:t>
                      </a:r>
                      <a:r>
                        <a:rPr lang="fr-CA" sz="1200" dirty="0" smtClean="0">
                          <a:effectLst/>
                        </a:rPr>
                        <a:t> (n=63)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Cholécystectomie</a:t>
                      </a:r>
                      <a:br>
                        <a:rPr lang="fr-FR" sz="1200" dirty="0" smtClean="0"/>
                      </a:br>
                      <a:r>
                        <a:rPr lang="fr-FR" sz="1200" dirty="0" smtClean="0"/>
                        <a:t>(n=290)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Cholécystectomie retardée (n=31)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Cholécystectomie</a:t>
                      </a:r>
                      <a:br>
                        <a:rPr lang="fr-FR" sz="1200" dirty="0" smtClean="0"/>
                      </a:br>
                      <a:r>
                        <a:rPr lang="fr-FR" sz="1200" dirty="0" smtClean="0"/>
                        <a:t>retardée (n=31)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Cholécystostomiepercutanée</a:t>
                      </a:r>
                      <a:r>
                        <a:rPr lang="fr-FR" sz="1200" dirty="0" smtClean="0"/>
                        <a:t> (n=27)</a:t>
                      </a:r>
                      <a:endParaRPr lang="fr-FR" sz="1200" dirty="0"/>
                    </a:p>
                  </a:txBody>
                  <a:tcPr/>
                </a:tc>
              </a:tr>
              <a:tr h="815372">
                <a:tc>
                  <a:txBody>
                    <a:bodyPr/>
                    <a:lstStyle/>
                    <a:p>
                      <a:r>
                        <a:rPr lang="fr-FR" dirty="0" smtClean="0"/>
                        <a:t>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Hydratation IV, ATBT, AINS, IPP</a:t>
                      </a:r>
                      <a:br>
                        <a:rPr lang="fr-C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C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(n=60)</a:t>
                      </a:r>
                      <a:r>
                        <a:rPr lang="fr-CA" sz="1200" dirty="0" smtClean="0">
                          <a:effectLst/>
                        </a:rPr>
                        <a:t> 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ATBT</a:t>
                      </a:r>
                      <a:r>
                        <a:rPr lang="fr-CA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seul (n=118) ou ATBT</a:t>
                      </a:r>
                      <a:r>
                        <a:rPr lang="fr-C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 </a:t>
                      </a:r>
                      <a:r>
                        <a:rPr lang="fr-CA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cholécystostomie</a:t>
                      </a:r>
                      <a:r>
                        <a:rPr lang="fr-C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percutanée</a:t>
                      </a:r>
                      <a:r>
                        <a:rPr lang="fr-CA" sz="1200" dirty="0" smtClean="0">
                          <a:effectLst/>
                        </a:rPr>
                        <a:t> (n=67)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ATBT + </a:t>
                      </a:r>
                      <a:r>
                        <a:rPr lang="fr-FR" sz="1200" dirty="0" err="1" smtClean="0"/>
                        <a:t>Tx</a:t>
                      </a:r>
                      <a:r>
                        <a:rPr lang="fr-FR" sz="1200" dirty="0" smtClean="0"/>
                        <a:t> de support (n=33)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ATBT + </a:t>
                      </a:r>
                      <a:r>
                        <a:rPr lang="fr-FR" sz="1200" dirty="0" err="1" smtClean="0"/>
                        <a:t>Tx</a:t>
                      </a:r>
                      <a:r>
                        <a:rPr lang="fr-FR" sz="1200" dirty="0" smtClean="0"/>
                        <a:t> de support (n=33)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NPO</a:t>
                      </a:r>
                      <a:r>
                        <a:rPr lang="fr-FR" sz="1200" baseline="0" dirty="0" smtClean="0"/>
                        <a:t>, Hydratation IV, ATBT</a:t>
                      </a:r>
                      <a:br>
                        <a:rPr lang="fr-FR" sz="1200" baseline="0" dirty="0" smtClean="0"/>
                      </a:br>
                      <a:r>
                        <a:rPr lang="fr-FR" sz="1200" baseline="0" dirty="0" smtClean="0"/>
                        <a:t>(n=76)</a:t>
                      </a:r>
                      <a:endParaRPr lang="fr-FR" sz="1200" dirty="0"/>
                    </a:p>
                  </a:txBody>
                  <a:tcPr/>
                </a:tc>
              </a:tr>
              <a:tr h="1227927">
                <a:tc>
                  <a:txBody>
                    <a:bodyPr/>
                    <a:lstStyle/>
                    <a:p>
                      <a:r>
                        <a:rPr lang="fr-FR" dirty="0" smtClean="0"/>
                        <a:t>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/>
                      </a:r>
                      <a:br>
                        <a:rPr lang="fr-C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</a:br>
                      <a:r>
                        <a:rPr lang="fr-C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Efficacité</a:t>
                      </a:r>
                      <a:br>
                        <a:rPr lang="fr-C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</a:br>
                      <a:r>
                        <a:rPr lang="fr-C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(Taux de mortalité</a:t>
                      </a:r>
                      <a:r>
                        <a:rPr lang="fr-CA" sz="12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,</a:t>
                      </a:r>
                      <a:br>
                        <a:rPr lang="fr-CA" sz="1200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</a:br>
                      <a:r>
                        <a:rPr lang="fr-C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taux de survie, résolution des </a:t>
                      </a:r>
                      <a:r>
                        <a:rPr lang="fr-CA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sx</a:t>
                      </a:r>
                      <a:r>
                        <a:rPr lang="fr-C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)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C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C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C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Complications</a:t>
                      </a:r>
                      <a:br>
                        <a:rPr lang="fr-C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C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</a:t>
                      </a:r>
                      <a:r>
                        <a:rPr lang="fr-CA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Mortalité hospitalière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en-C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CA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Risque</a:t>
                      </a:r>
                      <a:r>
                        <a:rPr lang="en-C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cummulatif</a:t>
                      </a:r>
                      <a:r>
                        <a:rPr lang="en-C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CCK</a:t>
                      </a:r>
                      <a:br>
                        <a:rPr lang="en-C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C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Complications </a:t>
                      </a:r>
                      <a:r>
                        <a:rPr lang="en-CA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dans</a:t>
                      </a:r>
                      <a:r>
                        <a:rPr lang="en-C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2 </a:t>
                      </a:r>
                      <a:r>
                        <a:rPr lang="en-CA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groupes</a:t>
                      </a:r>
                      <a:r>
                        <a:rPr lang="fr-CA" sz="1200" dirty="0" smtClean="0">
                          <a:effectLst/>
                        </a:rPr>
                        <a:t> 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/>
                      </a:r>
                      <a:br>
                        <a:rPr lang="fr-FR" sz="1200" dirty="0" smtClean="0"/>
                      </a:br>
                      <a:r>
                        <a:rPr lang="fr-FR" sz="1200" dirty="0" smtClean="0"/>
                        <a:t>Faisabilité</a:t>
                      </a:r>
                      <a:r>
                        <a:rPr lang="fr-FR" sz="1200" baseline="0" dirty="0" smtClean="0"/>
                        <a:t> et sécurité d’un </a:t>
                      </a:r>
                      <a:r>
                        <a:rPr lang="fr-FR" sz="1200" baseline="0" dirty="0" err="1" smtClean="0"/>
                        <a:t>tx</a:t>
                      </a:r>
                      <a:r>
                        <a:rPr lang="fr-FR" sz="1200" baseline="0" dirty="0" smtClean="0"/>
                        <a:t> observationnel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/>
                      </a:r>
                      <a:br>
                        <a:rPr lang="fr-FR" sz="1200" dirty="0" smtClean="0"/>
                      </a:br>
                      <a:r>
                        <a:rPr lang="fr-FR" sz="1200" dirty="0" err="1" smtClean="0"/>
                        <a:t>Indentifier</a:t>
                      </a:r>
                      <a:r>
                        <a:rPr lang="fr-FR" sz="1200" baseline="0" dirty="0" smtClean="0"/>
                        <a:t> les prédicteurs d’échec du </a:t>
                      </a:r>
                      <a:r>
                        <a:rPr lang="fr-FR" sz="1200" baseline="0" dirty="0" err="1" smtClean="0"/>
                        <a:t>tx</a:t>
                      </a:r>
                      <a:r>
                        <a:rPr lang="fr-FR" sz="1200" baseline="0" dirty="0" smtClean="0"/>
                        <a:t> conservateur</a:t>
                      </a:r>
                      <a:endParaRPr lang="fr-FR" sz="1200" dirty="0"/>
                    </a:p>
                  </a:txBody>
                  <a:tcPr/>
                </a:tc>
              </a:tr>
              <a:tr h="434004">
                <a:tc>
                  <a:txBody>
                    <a:bodyPr/>
                    <a:lstStyle/>
                    <a:p>
                      <a:r>
                        <a:rPr lang="fr-FR" dirty="0" smtClean="0"/>
                        <a:t>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ECR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Rétrospective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ECR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ECR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Prospective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941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3476" y="234635"/>
            <a:ext cx="6316662" cy="375409"/>
          </a:xfrm>
        </p:spPr>
        <p:txBody>
          <a:bodyPr/>
          <a:lstStyle/>
          <a:p>
            <a:pPr algn="ctr"/>
            <a:r>
              <a:rPr lang="fr-CA" sz="3600" dirty="0" smtClean="0"/>
              <a:t>Résultats</a:t>
            </a:r>
            <a:endParaRPr lang="fr-CA" sz="36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544496"/>
              </p:ext>
            </p:extLst>
          </p:nvPr>
        </p:nvGraphicFramePr>
        <p:xfrm>
          <a:off x="643977" y="810061"/>
          <a:ext cx="7896257" cy="5517826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326077"/>
                <a:gridCol w="1330036"/>
                <a:gridCol w="1330037"/>
                <a:gridCol w="1400038"/>
                <a:gridCol w="1320036"/>
                <a:gridCol w="1190033"/>
              </a:tblGrid>
              <a:tr h="1187336">
                <a:tc>
                  <a:txBody>
                    <a:bodyPr/>
                    <a:lstStyle/>
                    <a:p>
                      <a:r>
                        <a:rPr lang="fr-FR" dirty="0" smtClean="0"/>
                        <a:t>Études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A.A. </a:t>
                      </a:r>
                      <a:r>
                        <a:rPr lang="fr-CA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Hatzidakis</a:t>
                      </a:r>
                      <a:r>
                        <a:rPr lang="fr-C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C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C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CA" dirty="0" smtClean="0">
                          <a:effectLst/>
                        </a:rPr>
                        <a:t> 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E.A. Mc </a:t>
                      </a:r>
                      <a:r>
                        <a:rPr lang="fr-CA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Gillicuddy</a:t>
                      </a:r>
                      <a:r>
                        <a:rPr lang="fr-CA" dirty="0" smtClean="0">
                          <a:effectLst/>
                        </a:rPr>
                        <a:t> </a:t>
                      </a:r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M. </a:t>
                      </a:r>
                      <a:r>
                        <a:rPr lang="fr-FR" dirty="0" err="1" smtClean="0"/>
                        <a:t>Vetrhus</a:t>
                      </a:r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/>
                      </a:r>
                      <a:br>
                        <a:rPr lang="fr-FR" dirty="0" smtClean="0"/>
                      </a:br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M.</a:t>
                      </a:r>
                      <a:r>
                        <a:rPr lang="fr-FR" baseline="0" dirty="0" smtClean="0"/>
                        <a:t> Schmidt</a:t>
                      </a:r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O. Barak</a:t>
                      </a:r>
                    </a:p>
                    <a:p>
                      <a:pPr algn="ctr"/>
                      <a:r>
                        <a:rPr lang="fr-FR" dirty="0" smtClean="0"/>
                        <a:t/>
                      </a:r>
                      <a:br>
                        <a:rPr lang="fr-FR" dirty="0" smtClean="0"/>
                      </a:br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</a:tr>
              <a:tr h="2408866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Collecte des données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Non mentionné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200" dirty="0" smtClean="0">
                          <a:effectLst/>
                          <a:latin typeface="JansonText-Roman"/>
                          <a:ea typeface="Calibri"/>
                          <a:cs typeface="JansonText-Roman"/>
                        </a:rPr>
                        <a:t>ICD-9</a:t>
                      </a:r>
                      <a:br>
                        <a:rPr lang="fr-CA" sz="1200" dirty="0" smtClean="0">
                          <a:effectLst/>
                          <a:latin typeface="JansonText-Roman"/>
                          <a:ea typeface="Calibri"/>
                          <a:cs typeface="JansonText-Roman"/>
                        </a:rPr>
                      </a:br>
                      <a:r>
                        <a:rPr lang="fr-CA" sz="1200" dirty="0" smtClean="0">
                          <a:effectLst/>
                          <a:latin typeface="JansonText-Roman"/>
                          <a:ea typeface="Calibri"/>
                          <a:cs typeface="JansonText-Roman"/>
                        </a:rPr>
                        <a:t/>
                      </a:r>
                      <a:br>
                        <a:rPr lang="fr-CA" sz="1200" dirty="0" smtClean="0">
                          <a:effectLst/>
                          <a:latin typeface="JansonText-Roman"/>
                          <a:ea typeface="Calibri"/>
                          <a:cs typeface="JansonText-Roman"/>
                        </a:rPr>
                      </a:br>
                      <a:r>
                        <a:rPr lang="fr-CA" sz="1200" baseline="0" dirty="0" smtClean="0">
                          <a:effectLst/>
                          <a:latin typeface="JansonText-Roman"/>
                          <a:ea typeface="Calibri"/>
                          <a:cs typeface="JansonText-Roman"/>
                        </a:rPr>
                        <a:t>Révision des dossiers médicaux électroniques/papiers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200" baseline="0" dirty="0" smtClean="0">
                          <a:effectLst/>
                          <a:latin typeface="JansonText-Roman"/>
                          <a:ea typeface="Calibri"/>
                          <a:cs typeface="JansonText-Roman"/>
                        </a:rPr>
                        <a:t> Groupe </a:t>
                      </a:r>
                      <a:r>
                        <a:rPr lang="fr-CA" sz="1200" baseline="0" dirty="0" err="1" smtClean="0">
                          <a:effectLst/>
                          <a:latin typeface="JansonText-Roman"/>
                          <a:ea typeface="Calibri"/>
                          <a:cs typeface="JansonText-Roman"/>
                        </a:rPr>
                        <a:t>tx</a:t>
                      </a:r>
                      <a:r>
                        <a:rPr lang="fr-CA" sz="1200" baseline="0" dirty="0" smtClean="0">
                          <a:effectLst/>
                          <a:latin typeface="JansonText-Roman"/>
                          <a:ea typeface="Calibri"/>
                          <a:cs typeface="JansonText-Roman"/>
                        </a:rPr>
                        <a:t> conservateur: </a:t>
                      </a:r>
                      <a:r>
                        <a:rPr lang="fr-CA" sz="1200" dirty="0" smtClean="0">
                          <a:effectLst/>
                          <a:latin typeface="JansonText-Roman"/>
                          <a:ea typeface="Calibri"/>
                          <a:cs typeface="JansonText-Roman"/>
                        </a:rPr>
                        <a:t>questionnaire standardisé 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Questionnaire à 0, 6,12 et 60 mois</a:t>
                      </a:r>
                      <a:r>
                        <a:rPr lang="fr-CA" sz="1200" dirty="0" smtClean="0">
                          <a:effectLst/>
                        </a:rPr>
                        <a:t> 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Questionnaire</a:t>
                      </a:r>
                      <a:r>
                        <a:rPr lang="fr-FR" sz="1200" baseline="0" dirty="0" smtClean="0"/>
                        <a:t> à 60 mois</a:t>
                      </a:r>
                      <a:br>
                        <a:rPr lang="fr-FR" sz="1200" baseline="0" dirty="0" smtClean="0"/>
                      </a:br>
                      <a:r>
                        <a:rPr lang="fr-FR" sz="1200" baseline="0" dirty="0" smtClean="0"/>
                        <a:t/>
                      </a:r>
                      <a:br>
                        <a:rPr lang="fr-FR" sz="1200" baseline="0" dirty="0" smtClean="0"/>
                      </a:br>
                      <a:r>
                        <a:rPr lang="fr-FR" sz="1200" dirty="0" smtClean="0"/>
                        <a:t>Dossiers</a:t>
                      </a:r>
                      <a:br>
                        <a:rPr lang="fr-FR" sz="1200" dirty="0" smtClean="0"/>
                      </a:br>
                      <a:r>
                        <a:rPr lang="fr-FR" sz="1200" dirty="0" smtClean="0"/>
                        <a:t> hospitaliers</a:t>
                      </a:r>
                      <a:br>
                        <a:rPr lang="fr-FR" sz="1200" dirty="0" smtClean="0"/>
                      </a:br>
                      <a:r>
                        <a:rPr lang="fr-FR" sz="1200" dirty="0" smtClean="0"/>
                        <a:t/>
                      </a:r>
                      <a:br>
                        <a:rPr lang="fr-FR" sz="1200" dirty="0" smtClean="0"/>
                      </a:br>
                      <a:r>
                        <a:rPr lang="fr-FR" sz="1200" dirty="0" smtClean="0"/>
                        <a:t>Registre</a:t>
                      </a:r>
                      <a:r>
                        <a:rPr lang="fr-FR" sz="1200" baseline="0" dirty="0" smtClean="0"/>
                        <a:t> de la population nationale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Revue de dossier à 24</a:t>
                      </a:r>
                      <a:r>
                        <a:rPr lang="fr-FR" sz="1200" baseline="0" dirty="0" smtClean="0"/>
                        <a:t> et 48h</a:t>
                      </a:r>
                      <a:endParaRPr lang="fr-FR" sz="1200" dirty="0"/>
                    </a:p>
                  </a:txBody>
                  <a:tcPr/>
                </a:tc>
              </a:tr>
              <a:tr h="1871389">
                <a:tc>
                  <a:txBody>
                    <a:bodyPr/>
                    <a:lstStyle/>
                    <a:p>
                      <a:r>
                        <a:rPr lang="fr-FR" dirty="0" smtClean="0"/>
                        <a:t>Analyses</a:t>
                      </a:r>
                      <a:br>
                        <a:rPr lang="fr-FR" dirty="0" smtClean="0"/>
                      </a:br>
                      <a:r>
                        <a:rPr lang="fr-FR" dirty="0" smtClean="0"/>
                        <a:t>statistiques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dirty="0" smtClean="0"/>
                        <a:t>Randomisation</a:t>
                      </a:r>
                      <a:br>
                        <a:rPr lang="fr-FR" sz="1200" dirty="0" smtClean="0"/>
                      </a:br>
                      <a:r>
                        <a:rPr lang="fr-FR" sz="1200" dirty="0" smtClean="0"/>
                        <a:t>(par</a:t>
                      </a:r>
                      <a:r>
                        <a:rPr lang="fr-FR" sz="1200" baseline="0" dirty="0" smtClean="0"/>
                        <a:t> cartes)</a:t>
                      </a:r>
                      <a:br>
                        <a:rPr lang="fr-FR" sz="1200" baseline="0" dirty="0" smtClean="0"/>
                      </a:br>
                      <a:r>
                        <a:rPr lang="fr-FR" sz="1200" baseline="0" dirty="0" smtClean="0"/>
                        <a:t/>
                      </a:r>
                      <a:br>
                        <a:rPr lang="fr-FR" sz="1200" baseline="0" dirty="0" smtClean="0"/>
                      </a:br>
                      <a:r>
                        <a:rPr lang="fr-FR" sz="1200" baseline="0" dirty="0" smtClean="0"/>
                        <a:t>Chi-carré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aseline="0" dirty="0" err="1" smtClean="0"/>
                        <a:t>t</a:t>
                      </a:r>
                      <a:r>
                        <a:rPr lang="fr-FR" sz="1200" baseline="0" dirty="0" smtClean="0"/>
                        <a:t>-test</a:t>
                      </a:r>
                      <a:br>
                        <a:rPr lang="fr-FR" sz="1200" baseline="0" dirty="0" smtClean="0"/>
                      </a:br>
                      <a:endParaRPr lang="fr-FR" sz="1200" baseline="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200" baseline="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aseline="0" dirty="0" smtClean="0"/>
                        <a:t>P &lt;0,05</a:t>
                      </a:r>
                      <a:br>
                        <a:rPr lang="fr-FR" sz="1200" baseline="0" dirty="0" smtClean="0"/>
                      </a:b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CA" sz="1200" dirty="0" smtClean="0">
                          <a:effectLst/>
                          <a:latin typeface="JansonText-Roman"/>
                          <a:ea typeface="Calibri"/>
                          <a:cs typeface="JansonText-Roman"/>
                        </a:rPr>
                        <a:t>Régression logistique</a:t>
                      </a:r>
                      <a:r>
                        <a:rPr lang="fr-CA" sz="1200" baseline="0" dirty="0" smtClean="0">
                          <a:effectLst/>
                          <a:latin typeface="JansonText-Roman"/>
                          <a:ea typeface="Calibri"/>
                          <a:cs typeface="JansonText-Roman"/>
                        </a:rPr>
                        <a:t> (</a:t>
                      </a:r>
                      <a:r>
                        <a:rPr lang="fr-CA" sz="1200" dirty="0" smtClean="0">
                          <a:effectLst/>
                          <a:latin typeface="JansonText-Roman"/>
                          <a:ea typeface="Calibri"/>
                          <a:cs typeface="JansonText-Roman"/>
                        </a:rPr>
                        <a:t>OR)</a:t>
                      </a:r>
                      <a:br>
                        <a:rPr lang="fr-CA" sz="1200" dirty="0" smtClean="0">
                          <a:effectLst/>
                          <a:latin typeface="JansonText-Roman"/>
                          <a:ea typeface="Calibri"/>
                          <a:cs typeface="JansonText-Roman"/>
                        </a:rPr>
                      </a:br>
                      <a:r>
                        <a:rPr lang="fr-CA" sz="1200" dirty="0" smtClean="0">
                          <a:effectLst/>
                          <a:latin typeface="JansonText-Roman"/>
                          <a:ea typeface="Calibri"/>
                          <a:cs typeface="JansonText-Roman"/>
                        </a:rPr>
                        <a:t/>
                      </a:r>
                      <a:br>
                        <a:rPr lang="fr-CA" sz="1200" dirty="0" smtClean="0">
                          <a:effectLst/>
                          <a:latin typeface="JansonText-Roman"/>
                          <a:ea typeface="Calibri"/>
                          <a:cs typeface="JansonText-Roman"/>
                        </a:rPr>
                      </a:br>
                      <a:r>
                        <a:rPr lang="fr-CA" sz="1200" dirty="0" smtClean="0">
                          <a:effectLst/>
                          <a:latin typeface="JansonText-Roman"/>
                          <a:ea typeface="Calibri"/>
                          <a:cs typeface="JansonText-Roman"/>
                        </a:rPr>
                        <a:t/>
                      </a:r>
                      <a:br>
                        <a:rPr lang="fr-CA" sz="1200" dirty="0" smtClean="0">
                          <a:effectLst/>
                          <a:latin typeface="JansonText-Roman"/>
                          <a:ea typeface="Calibri"/>
                          <a:cs typeface="JansonText-Roman"/>
                        </a:rPr>
                      </a:br>
                      <a:r>
                        <a:rPr lang="fr-C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C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fr-CA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fr-CA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fr-CA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P&lt;0.2</a:t>
                      </a:r>
                      <a:r>
                        <a:rPr lang="fr-CA" sz="1200" dirty="0" smtClean="0">
                          <a:effectLst/>
                        </a:rPr>
                        <a:t> </a:t>
                      </a:r>
                      <a:endParaRPr lang="fr-CA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2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Randomisation</a:t>
                      </a:r>
                      <a:r>
                        <a:rPr lang="fr-CA" sz="12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fr-CA" sz="12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(enveloppe </a:t>
                      </a:r>
                      <a:r>
                        <a:rPr lang="fr-CA" sz="1200" dirty="0">
                          <a:effectLst/>
                          <a:latin typeface="+mn-lt"/>
                          <a:ea typeface="Calibri"/>
                          <a:cs typeface="Arial"/>
                        </a:rPr>
                        <a:t>scellée </a:t>
                      </a:r>
                      <a:r>
                        <a:rPr lang="fr-CA" sz="12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bloc </a:t>
                      </a:r>
                      <a:r>
                        <a:rPr lang="fr-CA" sz="1200" dirty="0">
                          <a:effectLst/>
                          <a:latin typeface="+mn-lt"/>
                          <a:ea typeface="Calibri"/>
                          <a:cs typeface="Arial"/>
                        </a:rPr>
                        <a:t>de </a:t>
                      </a:r>
                      <a:r>
                        <a:rPr lang="fr-CA" sz="12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5)</a:t>
                      </a:r>
                      <a:r>
                        <a:rPr lang="fr-CA" sz="11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/>
                      </a:r>
                      <a:br>
                        <a:rPr lang="fr-CA" sz="11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</a:br>
                      <a:endParaRPr lang="fr-CA" sz="11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Kaplan</a:t>
                      </a:r>
                      <a:r>
                        <a:rPr lang="en-CA" sz="1200" dirty="0">
                          <a:effectLst/>
                          <a:latin typeface="+mn-lt"/>
                          <a:ea typeface="Calibri"/>
                          <a:cs typeface="Arial"/>
                        </a:rPr>
                        <a:t>-</a:t>
                      </a:r>
                      <a:r>
                        <a:rPr lang="en-CA" sz="12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Meier</a:t>
                      </a:r>
                      <a:br>
                        <a:rPr lang="en-CA" sz="12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</a:br>
                      <a:r>
                        <a:rPr lang="en-CA" sz="12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/>
                      </a:r>
                      <a:br>
                        <a:rPr lang="en-CA" sz="12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</a:br>
                      <a:r>
                        <a:rPr lang="en-CA" sz="12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/>
                      </a:r>
                      <a:br>
                        <a:rPr lang="en-CA" sz="12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</a:br>
                      <a:r>
                        <a:rPr lang="en-CA" sz="12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P&lt;0.05</a:t>
                      </a:r>
                      <a:endParaRPr lang="fr-CA" sz="11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>
                          <a:effectLst/>
                          <a:latin typeface="+mn-lt"/>
                          <a:ea typeface="Calibri"/>
                          <a:cs typeface="+mn-cs"/>
                        </a:rPr>
                        <a:t>Randomisation</a:t>
                      </a:r>
                      <a:r>
                        <a:rPr lang="fr-CA" sz="1200" baseline="0" dirty="0" smtClean="0">
                          <a:effectLst/>
                          <a:latin typeface="+mn-lt"/>
                          <a:ea typeface="Calibri"/>
                          <a:cs typeface="+mn-cs"/>
                        </a:rPr>
                        <a:t> </a:t>
                      </a:r>
                      <a:r>
                        <a:rPr lang="fr-CA" sz="1200" dirty="0" smtClean="0">
                          <a:effectLst/>
                          <a:latin typeface="+mn-lt"/>
                          <a:ea typeface="Calibri"/>
                          <a:cs typeface="+mn-cs"/>
                        </a:rPr>
                        <a:t>(enveloppe scellée bloc de 5)</a:t>
                      </a:r>
                      <a:br>
                        <a:rPr lang="fr-CA" sz="1200" dirty="0" smtClean="0">
                          <a:effectLst/>
                          <a:latin typeface="+mn-lt"/>
                          <a:ea typeface="Calibri"/>
                          <a:cs typeface="+mn-cs"/>
                        </a:rPr>
                      </a:br>
                      <a:endParaRPr lang="fr-CA" sz="1200" dirty="0" smtClean="0">
                        <a:effectLst/>
                        <a:latin typeface="+mn-lt"/>
                        <a:ea typeface="Calibri"/>
                        <a:cs typeface="+mn-cs"/>
                      </a:endParaRPr>
                    </a:p>
                    <a:p>
                      <a:pPr algn="ctr"/>
                      <a:r>
                        <a:rPr lang="en-CA" sz="1200" dirty="0" smtClean="0">
                          <a:effectLst/>
                          <a:latin typeface="+mn-lt"/>
                          <a:ea typeface="Calibri"/>
                          <a:cs typeface="+mn-cs"/>
                        </a:rPr>
                        <a:t>Kaplan-Meier</a:t>
                      </a:r>
                      <a:br>
                        <a:rPr lang="en-CA" sz="1200" dirty="0" smtClean="0">
                          <a:effectLst/>
                          <a:latin typeface="+mn-lt"/>
                          <a:ea typeface="Calibri"/>
                          <a:cs typeface="+mn-cs"/>
                        </a:rPr>
                      </a:br>
                      <a:r>
                        <a:rPr lang="fr-FR" dirty="0" smtClean="0"/>
                        <a:t/>
                      </a:r>
                      <a:br>
                        <a:rPr lang="fr-FR" dirty="0" smtClean="0"/>
                      </a:br>
                      <a:r>
                        <a:rPr lang="fr-FR" sz="1200" dirty="0" smtClean="0"/>
                        <a:t>P&lt;0.05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200" dirty="0" smtClean="0">
                          <a:effectLst/>
                          <a:latin typeface="JansonText-Roman"/>
                          <a:ea typeface="Calibri"/>
                          <a:cs typeface="JansonText-Roman"/>
                        </a:rPr>
                        <a:t>Régression logistique</a:t>
                      </a:r>
                      <a:r>
                        <a:rPr lang="fr-CA" sz="1200" baseline="0" dirty="0" smtClean="0">
                          <a:effectLst/>
                          <a:latin typeface="JansonText-Roman"/>
                          <a:ea typeface="Calibri"/>
                          <a:cs typeface="JansonText-Roman"/>
                        </a:rPr>
                        <a:t> (</a:t>
                      </a:r>
                      <a:r>
                        <a:rPr lang="fr-CA" sz="1200" dirty="0" smtClean="0">
                          <a:effectLst/>
                          <a:latin typeface="JansonText-Roman"/>
                          <a:ea typeface="Calibri"/>
                          <a:cs typeface="JansonText-Roman"/>
                        </a:rPr>
                        <a:t>OR)</a:t>
                      </a:r>
                      <a:br>
                        <a:rPr lang="fr-CA" sz="1200" dirty="0" smtClean="0">
                          <a:effectLst/>
                          <a:latin typeface="JansonText-Roman"/>
                          <a:ea typeface="Calibri"/>
                          <a:cs typeface="JansonText-Roman"/>
                        </a:rPr>
                      </a:br>
                      <a:r>
                        <a:rPr lang="fr-CA" sz="1200" dirty="0" smtClean="0">
                          <a:effectLst/>
                          <a:latin typeface="JansonText-Roman"/>
                          <a:ea typeface="Calibri"/>
                          <a:cs typeface="JansonText-Roman"/>
                        </a:rPr>
                        <a:t/>
                      </a:r>
                      <a:br>
                        <a:rPr lang="fr-CA" sz="1200" dirty="0" smtClean="0">
                          <a:effectLst/>
                          <a:latin typeface="JansonText-Roman"/>
                          <a:ea typeface="Calibri"/>
                          <a:cs typeface="JansonText-Roman"/>
                        </a:rPr>
                      </a:br>
                      <a:r>
                        <a:rPr lang="fr-CA" sz="1200" dirty="0" smtClean="0">
                          <a:effectLst/>
                          <a:latin typeface="JansonText-Roman"/>
                          <a:ea typeface="Calibri"/>
                          <a:cs typeface="JansonText-Roman"/>
                        </a:rPr>
                        <a:t/>
                      </a:r>
                      <a:br>
                        <a:rPr lang="fr-CA" sz="1200" dirty="0" smtClean="0">
                          <a:effectLst/>
                          <a:latin typeface="JansonText-Roman"/>
                          <a:ea typeface="Calibri"/>
                          <a:cs typeface="JansonText-Roman"/>
                        </a:rPr>
                      </a:br>
                      <a:endParaRPr lang="fr-CA" sz="1200" dirty="0" smtClean="0">
                        <a:effectLst/>
                        <a:latin typeface="JansonText-Roman"/>
                        <a:ea typeface="Calibri"/>
                        <a:cs typeface="JansonText-Roman"/>
                      </a:endParaRPr>
                    </a:p>
                    <a:p>
                      <a:endParaRPr lang="fr-CA" sz="1200" dirty="0" smtClean="0">
                        <a:effectLst/>
                        <a:latin typeface="JansonText-Roman"/>
                        <a:ea typeface="Calibri"/>
                        <a:cs typeface="JansonText-Roman"/>
                      </a:endParaRPr>
                    </a:p>
                    <a:p>
                      <a:pPr algn="ctr"/>
                      <a:endParaRPr lang="fr-CA" sz="1200" dirty="0" smtClean="0">
                        <a:effectLst/>
                        <a:latin typeface="JansonText-Roman"/>
                        <a:ea typeface="Calibri"/>
                        <a:cs typeface="JansonText-Roman"/>
                      </a:endParaRPr>
                    </a:p>
                    <a:p>
                      <a:pPr algn="ctr"/>
                      <a:r>
                        <a:rPr lang="fr-CA" sz="1200" dirty="0" smtClean="0">
                          <a:effectLst/>
                          <a:latin typeface="JansonText-Roman"/>
                          <a:ea typeface="Calibri"/>
                          <a:cs typeface="JansonText-Roman"/>
                        </a:rPr>
                        <a:t>P&lt;0.05</a:t>
                      </a:r>
                      <a:br>
                        <a:rPr lang="fr-CA" sz="1200" dirty="0" smtClean="0">
                          <a:effectLst/>
                          <a:latin typeface="JansonText-Roman"/>
                          <a:ea typeface="Calibri"/>
                          <a:cs typeface="JansonText-Roman"/>
                        </a:rPr>
                      </a:b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4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28" y="248983"/>
            <a:ext cx="6316662" cy="461069"/>
          </a:xfrm>
        </p:spPr>
        <p:txBody>
          <a:bodyPr/>
          <a:lstStyle/>
          <a:p>
            <a:pPr algn="ctr"/>
            <a:r>
              <a:rPr lang="fr-CA" sz="3600" dirty="0" smtClean="0"/>
              <a:t>Résultats</a:t>
            </a:r>
            <a:endParaRPr lang="fr-CA" sz="36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940934"/>
              </p:ext>
            </p:extLst>
          </p:nvPr>
        </p:nvGraphicFramePr>
        <p:xfrm>
          <a:off x="590257" y="946368"/>
          <a:ext cx="8000220" cy="57063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333370"/>
                <a:gridCol w="1333370"/>
                <a:gridCol w="1333370"/>
                <a:gridCol w="1371162"/>
                <a:gridCol w="1126287"/>
                <a:gridCol w="1502661"/>
              </a:tblGrid>
              <a:tr h="1096546">
                <a:tc>
                  <a:txBody>
                    <a:bodyPr/>
                    <a:lstStyle/>
                    <a:p>
                      <a:r>
                        <a:rPr lang="fr-FR" dirty="0" smtClean="0"/>
                        <a:t>Études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A.A. </a:t>
                      </a:r>
                      <a:r>
                        <a:rPr lang="fr-CA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Hatzidakis</a:t>
                      </a:r>
                      <a:r>
                        <a:rPr lang="fr-CA" dirty="0" smtClean="0">
                          <a:effectLst/>
                        </a:rPr>
                        <a:t> </a:t>
                      </a:r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E.A. Mc </a:t>
                      </a:r>
                      <a:r>
                        <a:rPr lang="fr-CA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Gillicuddy</a:t>
                      </a:r>
                      <a:r>
                        <a:rPr lang="fr-CA" dirty="0" smtClean="0">
                          <a:effectLst/>
                        </a:rPr>
                        <a:t> </a:t>
                      </a:r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M. </a:t>
                      </a:r>
                      <a:r>
                        <a:rPr lang="fr-FR" dirty="0" err="1" smtClean="0"/>
                        <a:t>Vetrhus</a:t>
                      </a:r>
                      <a:endParaRPr lang="fr-FR" dirty="0" smtClean="0"/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M.</a:t>
                      </a:r>
                      <a:r>
                        <a:rPr lang="fr-FR" baseline="0" dirty="0" smtClean="0"/>
                        <a:t> Schmidt</a:t>
                      </a:r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O. Barak</a:t>
                      </a:r>
                    </a:p>
                    <a:p>
                      <a:pPr algn="ctr"/>
                      <a:r>
                        <a:rPr lang="fr-FR" dirty="0" smtClean="0"/>
                        <a:t/>
                      </a:r>
                      <a:br>
                        <a:rPr lang="fr-FR" dirty="0" smtClean="0"/>
                      </a:br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</a:tr>
              <a:tr h="3446889">
                <a:tc>
                  <a:txBody>
                    <a:bodyPr/>
                    <a:lstStyle/>
                    <a:p>
                      <a:r>
                        <a:rPr lang="fr-FR" dirty="0" smtClean="0"/>
                        <a:t>Résultats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2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NS</a:t>
                      </a:r>
                      <a:r>
                        <a:rPr lang="fr-CA" sz="12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 pour </a:t>
                      </a:r>
                      <a:r>
                        <a:rPr lang="fr-CA" sz="1200" dirty="0">
                          <a:effectLst/>
                          <a:latin typeface="+mn-lt"/>
                          <a:ea typeface="Calibri"/>
                          <a:cs typeface="Arial"/>
                        </a:rPr>
                        <a:t>mortalité, p&lt;0.05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CA" sz="12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CA" sz="120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2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TC:</a:t>
                      </a:r>
                      <a:r>
                        <a:rPr lang="fr-CA" sz="12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fr-CA" sz="12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résolution </a:t>
                      </a:r>
                      <a:r>
                        <a:rPr lang="fr-CA" sz="1200" dirty="0">
                          <a:effectLst/>
                          <a:latin typeface="+mn-lt"/>
                          <a:ea typeface="Calibri"/>
                          <a:cs typeface="Arial"/>
                        </a:rPr>
                        <a:t>des </a:t>
                      </a:r>
                      <a:r>
                        <a:rPr lang="fr-CA" sz="12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symptômes </a:t>
                      </a:r>
                      <a:r>
                        <a:rPr lang="fr-CA" sz="1200" dirty="0">
                          <a:effectLst/>
                          <a:latin typeface="+mn-lt"/>
                          <a:ea typeface="Calibri"/>
                          <a:cs typeface="Arial"/>
                        </a:rPr>
                        <a:t>chez </a:t>
                      </a:r>
                      <a:r>
                        <a:rPr lang="fr-CA" sz="12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87</a:t>
                      </a:r>
                      <a:r>
                        <a:rPr lang="fr-CA" sz="1200" dirty="0">
                          <a:effectLst/>
                          <a:latin typeface="+mn-lt"/>
                          <a:ea typeface="Calibri"/>
                          <a:cs typeface="Arial"/>
                        </a:rPr>
                        <a:t>% des patients J3 post </a:t>
                      </a:r>
                      <a:r>
                        <a:rPr lang="fr-CA" sz="12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TC,</a:t>
                      </a:r>
                      <a:r>
                        <a:rPr lang="fr-CA" sz="12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 Taux de mortalité à 30J = 13% (APACHE)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CA" sz="1200" baseline="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CA" sz="1200" baseline="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2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TO: Taux de survie à 30J = 82.5%</a:t>
                      </a:r>
                      <a:endParaRPr lang="fr-CA" sz="12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2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2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Complications: TC: Analyse </a:t>
                      </a:r>
                      <a:r>
                        <a:rPr lang="fr-CA" sz="1200" dirty="0" err="1" smtClean="0">
                          <a:effectLst/>
                          <a:latin typeface="+mn-lt"/>
                          <a:ea typeface="Calibri"/>
                          <a:cs typeface="Arial"/>
                        </a:rPr>
                        <a:t>Multivariée</a:t>
                      </a:r>
                      <a:r>
                        <a:rPr lang="fr-CA" sz="12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 démontre que TC est associé à</a:t>
                      </a:r>
                      <a:br>
                        <a:rPr lang="fr-CA" sz="12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</a:br>
                      <a:r>
                        <a:rPr lang="fr-CA" sz="12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plus admission aux USI, pt non-ambulatoire, démence, augmentation PA </a:t>
                      </a:r>
                      <a:br>
                        <a:rPr lang="fr-CA" sz="12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</a:br>
                      <a:r>
                        <a:rPr lang="fr-CA" sz="12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(P&lt;0.05)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200" baseline="0" dirty="0" smtClean="0">
                          <a:effectLst/>
                          <a:latin typeface="+mn-lt"/>
                          <a:ea typeface="Calibri"/>
                          <a:cs typeface="+mn-cs"/>
                        </a:rPr>
                        <a:t>TO: 58/290 pts ont eu des complications médicales et </a:t>
                      </a:r>
                      <a:r>
                        <a:rPr lang="fr-CA" sz="1200" baseline="0" dirty="0" err="1" smtClean="0">
                          <a:effectLst/>
                          <a:latin typeface="+mn-lt"/>
                          <a:ea typeface="Calibri"/>
                          <a:cs typeface="+mn-cs"/>
                        </a:rPr>
                        <a:t>chirugicales</a:t>
                      </a:r>
                      <a:r>
                        <a:rPr lang="fr-CA" sz="1200" baseline="0" dirty="0" smtClean="0">
                          <a:effectLst/>
                          <a:latin typeface="+mn-lt"/>
                          <a:ea typeface="Calibri"/>
                          <a:cs typeface="+mn-cs"/>
                        </a:rPr>
                        <a:t>.</a:t>
                      </a:r>
                      <a:endParaRPr lang="fr-CA" sz="1200" baseline="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endParaRPr lang="fr-CA" sz="1200" baseline="0" dirty="0" smtClean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fr-CA" sz="12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Mortalité hospitalière (OR 5.56 P&lt;0.01) associée TC</a:t>
                      </a:r>
                      <a:br>
                        <a:rPr lang="fr-CA" sz="12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</a:br>
                      <a:endParaRPr lang="fr-CA" sz="1200" baseline="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TC: </a:t>
                      </a:r>
                      <a:r>
                        <a:rPr lang="en-CA" sz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SS </a:t>
                      </a:r>
                      <a:r>
                        <a:rPr lang="en-CA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CA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</a:t>
                      </a:r>
                    </a:p>
                    <a:p>
                      <a:pPr algn="ctr"/>
                      <a:r>
                        <a:rPr lang="en-CA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risque</a:t>
                      </a:r>
                      <a:r>
                        <a:rPr lang="en-CA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cumulatif</a:t>
                      </a:r>
                      <a:r>
                        <a:rPr lang="en-CA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lang="en-CA" sz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subir</a:t>
                      </a:r>
                      <a:r>
                        <a:rPr lang="en-CA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</a:t>
                      </a:r>
                      <a:r>
                        <a:rPr lang="en-CA" sz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cholécystectomieest</a:t>
                      </a:r>
                      <a:r>
                        <a:rPr lang="en-CA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CA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24% </a:t>
                      </a:r>
                      <a:r>
                        <a:rPr lang="en-CA" sz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</a:t>
                      </a:r>
                      <a:r>
                        <a:rPr lang="en-CA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 </a:t>
                      </a:r>
                      <a:r>
                        <a:rPr lang="en-CA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</a:t>
                      </a:r>
                      <a:r>
                        <a:rPr lang="en-CA" sz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CA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lang="en-CA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lang="en-CA" sz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</a:t>
                      </a:r>
                      <a:r>
                        <a:rPr lang="en-CA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 </a:t>
                      </a:r>
                      <a:r>
                        <a:rPr lang="en-CA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ans.</a:t>
                      </a:r>
                      <a:br>
                        <a:rPr lang="en-CA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en-CA" sz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CA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TC: Le </a:t>
                      </a:r>
                      <a:r>
                        <a:rPr lang="en-CA" sz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risque</a:t>
                      </a:r>
                      <a:r>
                        <a:rPr lang="en-CA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CCK </a:t>
                      </a:r>
                      <a:r>
                        <a:rPr lang="en-CA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augmente</a:t>
                      </a:r>
                      <a:r>
                        <a:rPr lang="en-CA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CA" sz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graduellement</a:t>
                      </a:r>
                      <a:r>
                        <a:rPr lang="en-CA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jusqu</a:t>
                      </a:r>
                      <a:r>
                        <a:rPr lang="en-CA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 </a:t>
                      </a:r>
                      <a:r>
                        <a:rPr lang="en-CA" sz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</a:t>
                      </a:r>
                      <a:r>
                        <a:rPr lang="en-CA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</a:t>
                      </a:r>
                      <a:r>
                        <a:rPr lang="en-CA" sz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ans</a:t>
                      </a:r>
                      <a:r>
                        <a:rPr lang="en-CA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CA" sz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</a:t>
                      </a:r>
                      <a:r>
                        <a:rPr lang="en-CA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après </a:t>
                      </a:r>
                      <a:r>
                        <a:rPr lang="en-CA" sz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s’atténue</a:t>
                      </a:r>
                      <a:endParaRPr lang="fr-CA" dirty="0">
                        <a:effectLst/>
                        <a:latin typeface="+mn-lt"/>
                      </a:endParaRPr>
                    </a:p>
                    <a:p>
                      <a:pPr algn="l"/>
                      <a:endParaRPr lang="en-CA" sz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CA" sz="1200" dirty="0" smtClean="0">
                        <a:effectLst/>
                        <a:latin typeface="+mn-lt"/>
                        <a:ea typeface="+mn-ea"/>
                      </a:endParaRPr>
                    </a:p>
                    <a:p>
                      <a:pPr algn="ctr"/>
                      <a:r>
                        <a:rPr lang="fr-CA" sz="1200" dirty="0" smtClean="0">
                          <a:effectLst/>
                          <a:latin typeface="+mn-lt"/>
                          <a:ea typeface="+mn-ea"/>
                        </a:rPr>
                        <a:t>Complications: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CA" sz="1200" dirty="0" smtClean="0">
                          <a:effectLst/>
                          <a:latin typeface="+mn-lt"/>
                          <a:ea typeface="Times New Roman"/>
                        </a:rPr>
                        <a:t>Pas </a:t>
                      </a:r>
                      <a:r>
                        <a:rPr lang="fr-CA" sz="1200" dirty="0">
                          <a:effectLst/>
                          <a:latin typeface="+mn-lt"/>
                          <a:ea typeface="Times New Roman"/>
                        </a:rPr>
                        <a:t>de différence significative pour les </a:t>
                      </a:r>
                      <a:r>
                        <a:rPr lang="fr-CA" sz="1200" dirty="0" smtClean="0">
                          <a:effectLst/>
                          <a:latin typeface="+mn-lt"/>
                          <a:ea typeface="Times New Roman"/>
                        </a:rPr>
                        <a:t>complications dans </a:t>
                      </a:r>
                      <a:r>
                        <a:rPr lang="fr-CA" sz="1200" dirty="0">
                          <a:effectLst/>
                          <a:latin typeface="+mn-lt"/>
                          <a:ea typeface="Times New Roman"/>
                        </a:rPr>
                        <a:t>les </a:t>
                      </a:r>
                      <a:r>
                        <a:rPr lang="fr-CA" sz="1200" dirty="0" smtClean="0">
                          <a:effectLst/>
                          <a:latin typeface="+mn-lt"/>
                          <a:ea typeface="Times New Roman"/>
                        </a:rPr>
                        <a:t>différents</a:t>
                      </a:r>
                      <a:r>
                        <a:rPr lang="fr-CA" sz="1200" baseline="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fr-CA" sz="1200" dirty="0" smtClean="0">
                          <a:effectLst/>
                          <a:latin typeface="+mn-lt"/>
                          <a:ea typeface="Times New Roman"/>
                        </a:rPr>
                        <a:t>groupes</a:t>
                      </a:r>
                      <a:r>
                        <a:rPr lang="fr-CA" sz="1200" dirty="0">
                          <a:effectLst/>
                          <a:latin typeface="+mn-lt"/>
                          <a:ea typeface="Times New Roman"/>
                        </a:rPr>
                        <a:t>.</a:t>
                      </a:r>
                      <a:endParaRPr lang="fr-CA" dirty="0">
                        <a:effectLst/>
                        <a:latin typeface="+mn-lt"/>
                      </a:endParaRPr>
                    </a:p>
                    <a:p>
                      <a:pPr algn="l"/>
                      <a:endParaRPr lang="fr-CA" dirty="0">
                        <a:effectLst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TC:</a:t>
                      </a:r>
                      <a:r>
                        <a:rPr lang="fr-FR" sz="1200" baseline="0" dirty="0" smtClean="0"/>
                        <a:t> 30,3% ont eu un nouvel événement de maladie lithiasique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compliquée</a:t>
                      </a:r>
                    </a:p>
                    <a:p>
                      <a:endParaRPr lang="fr-FR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Analyse </a:t>
                      </a:r>
                      <a:r>
                        <a:rPr lang="fr-FR" sz="1200" dirty="0" err="1" smtClean="0"/>
                        <a:t>multivariée</a:t>
                      </a:r>
                      <a:r>
                        <a:rPr lang="fr-FR" sz="1200" baseline="0" dirty="0" smtClean="0"/>
                        <a:t> démontre âge &gt;70 ans (OR 3.6), diabète (OR=9.4), tachycardie à l’admission (OR=5.6) et VB distendue (OR=8.5) sont des prédicteurs de </a:t>
                      </a:r>
                      <a:r>
                        <a:rPr lang="fr-FR" sz="1200" baseline="0" dirty="0" err="1" smtClean="0"/>
                        <a:t>cholécystostomie</a:t>
                      </a:r>
                      <a:r>
                        <a:rPr lang="fr-FR" sz="1200" baseline="0" dirty="0" smtClean="0"/>
                        <a:t> </a:t>
                      </a:r>
                      <a:br>
                        <a:rPr lang="fr-FR" sz="1200" baseline="0" dirty="0" smtClean="0"/>
                      </a:br>
                      <a:r>
                        <a:rPr lang="fr-FR" sz="1200" baseline="0" dirty="0" smtClean="0"/>
                        <a:t>(P&lt;0.001)</a:t>
                      </a:r>
                    </a:p>
                    <a:p>
                      <a:pPr algn="ctr"/>
                      <a:endParaRPr lang="fr-FR" sz="1200" baseline="0" dirty="0" smtClean="0"/>
                    </a:p>
                    <a:p>
                      <a:pPr algn="ctr"/>
                      <a:endParaRPr lang="fr-FR" sz="1200" baseline="0" dirty="0" smtClean="0"/>
                    </a:p>
                    <a:p>
                      <a:pPr algn="ctr"/>
                      <a:r>
                        <a:rPr lang="fr-FR" sz="1200" baseline="0" dirty="0" smtClean="0"/>
                        <a:t>Âge &gt; 70 ans (OR= 5.2) et GB&gt;15000 (OR=13.7) sont des prédicteurs d’échec au TC après 24 et 48h.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72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68267" y="237113"/>
            <a:ext cx="6316662" cy="617541"/>
          </a:xfrm>
        </p:spPr>
        <p:txBody>
          <a:bodyPr/>
          <a:lstStyle/>
          <a:p>
            <a:pPr algn="ctr"/>
            <a:r>
              <a:rPr lang="fr-CA" sz="3600" dirty="0" smtClean="0"/>
              <a:t>Discussion</a:t>
            </a:r>
            <a:endParaRPr lang="fr-CA" sz="36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217418"/>
              </p:ext>
            </p:extLst>
          </p:nvPr>
        </p:nvGraphicFramePr>
        <p:xfrm>
          <a:off x="652825" y="902134"/>
          <a:ext cx="8118768" cy="5470115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372011"/>
                <a:gridCol w="1434945"/>
                <a:gridCol w="1422357"/>
                <a:gridCol w="1296485"/>
                <a:gridCol w="1283898"/>
                <a:gridCol w="1309072"/>
              </a:tblGrid>
              <a:tr h="1066933">
                <a:tc>
                  <a:txBody>
                    <a:bodyPr/>
                    <a:lstStyle/>
                    <a:p>
                      <a:r>
                        <a:rPr lang="fr-FR" dirty="0" smtClean="0"/>
                        <a:t>Études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A.A. </a:t>
                      </a:r>
                      <a:r>
                        <a:rPr lang="fr-CA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Hatzidakis</a:t>
                      </a:r>
                      <a:r>
                        <a:rPr lang="fr-CA" dirty="0" smtClean="0">
                          <a:effectLst/>
                        </a:rPr>
                        <a:t> </a:t>
                      </a:r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E.A. Mc </a:t>
                      </a:r>
                      <a:r>
                        <a:rPr lang="fr-CA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Gillicuddy</a:t>
                      </a:r>
                      <a:r>
                        <a:rPr lang="fr-CA" dirty="0" smtClean="0">
                          <a:effectLst/>
                        </a:rPr>
                        <a:t> </a:t>
                      </a:r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M. </a:t>
                      </a:r>
                      <a:r>
                        <a:rPr lang="fr-FR" dirty="0" err="1" smtClean="0"/>
                        <a:t>Vetrhus</a:t>
                      </a:r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M.</a:t>
                      </a:r>
                      <a:r>
                        <a:rPr lang="fr-FR" baseline="0" dirty="0" smtClean="0"/>
                        <a:t> Schmidt</a:t>
                      </a:r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O. Barak</a:t>
                      </a:r>
                    </a:p>
                    <a:p>
                      <a:pPr algn="ctr"/>
                      <a:r>
                        <a:rPr lang="fr-FR" dirty="0" smtClean="0"/>
                        <a:t/>
                      </a:r>
                      <a:br>
                        <a:rPr lang="fr-FR" dirty="0" smtClean="0"/>
                      </a:br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</a:tr>
              <a:tr h="2240559">
                <a:tc>
                  <a:txBody>
                    <a:bodyPr/>
                    <a:lstStyle/>
                    <a:p>
                      <a:r>
                        <a:rPr lang="fr-FR" dirty="0" smtClean="0"/>
                        <a:t>Forces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Question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clinique précise</a:t>
                      </a:r>
                      <a:br>
                        <a:rPr lang="fr-FR" sz="1200" dirty="0" smtClean="0"/>
                      </a:br>
                      <a:r>
                        <a:rPr lang="fr-FR" sz="1200" dirty="0" smtClean="0"/>
                        <a:t/>
                      </a:r>
                      <a:br>
                        <a:rPr lang="fr-FR" sz="1200" dirty="0" smtClean="0"/>
                      </a:br>
                      <a:r>
                        <a:rPr lang="fr-FR" sz="1200" dirty="0" smtClean="0"/>
                        <a:t>ECR</a:t>
                      </a:r>
                    </a:p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Question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clinique précise</a:t>
                      </a:r>
                    </a:p>
                    <a:p>
                      <a:pPr algn="ctr"/>
                      <a:r>
                        <a:rPr lang="fr-FR" sz="1200" dirty="0" smtClean="0"/>
                        <a:t/>
                      </a:r>
                      <a:br>
                        <a:rPr lang="fr-FR" sz="1200" dirty="0" smtClean="0"/>
                      </a:br>
                      <a:r>
                        <a:rPr lang="fr-FR" sz="1200" dirty="0" smtClean="0"/>
                        <a:t>Pas de biais de confusion (analyse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baseline="0" dirty="0" err="1" smtClean="0"/>
                        <a:t>multivariée</a:t>
                      </a:r>
                      <a:r>
                        <a:rPr lang="fr-FR" sz="1200" dirty="0" smtClean="0"/>
                        <a:t>)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Question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clinique précise</a:t>
                      </a:r>
                      <a:br>
                        <a:rPr lang="fr-FR" sz="1200" dirty="0" smtClean="0"/>
                      </a:br>
                      <a:endParaRPr lang="fr-FR" sz="1200" dirty="0" smtClean="0"/>
                    </a:p>
                    <a:p>
                      <a:pPr algn="ctr"/>
                      <a:r>
                        <a:rPr lang="fr-FR" sz="1200" dirty="0" smtClean="0"/>
                        <a:t>ECR</a:t>
                      </a:r>
                      <a:br>
                        <a:rPr lang="fr-FR" sz="1200" dirty="0" smtClean="0"/>
                      </a:br>
                      <a:r>
                        <a:rPr lang="fr-FR" sz="1200" dirty="0" smtClean="0"/>
                        <a:t/>
                      </a:r>
                      <a:br>
                        <a:rPr lang="fr-FR" sz="1200" dirty="0" smtClean="0"/>
                      </a:br>
                      <a:r>
                        <a:rPr lang="fr-FR" sz="1200" dirty="0" smtClean="0"/>
                        <a:t>Étude</a:t>
                      </a:r>
                      <a:r>
                        <a:rPr lang="fr-FR" sz="1200" baseline="0" dirty="0" smtClean="0"/>
                        <a:t> bien décrite et basée sur critères objectifs</a:t>
                      </a:r>
                      <a:br>
                        <a:rPr lang="fr-FR" sz="1200" baseline="0" dirty="0" smtClean="0"/>
                      </a:br>
                      <a:endParaRPr lang="fr-FR" sz="1200" baseline="0" dirty="0" smtClean="0"/>
                    </a:p>
                    <a:p>
                      <a:pPr algn="ctr"/>
                      <a:r>
                        <a:rPr lang="fr-FR" sz="1200" baseline="0" dirty="0" smtClean="0"/>
                        <a:t>Pas de perte de suivi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Question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clinique précise</a:t>
                      </a:r>
                      <a:br>
                        <a:rPr lang="fr-FR" sz="1200" dirty="0" smtClean="0"/>
                      </a:br>
                      <a:endParaRPr lang="fr-FR" sz="1200" dirty="0" smtClean="0"/>
                    </a:p>
                    <a:p>
                      <a:pPr algn="ctr"/>
                      <a:r>
                        <a:rPr lang="fr-FR" sz="1200" dirty="0" smtClean="0"/>
                        <a:t>ECR</a:t>
                      </a:r>
                      <a:br>
                        <a:rPr lang="fr-FR" sz="1200" dirty="0" smtClean="0"/>
                      </a:br>
                      <a:r>
                        <a:rPr lang="fr-FR" sz="1200" dirty="0" smtClean="0"/>
                        <a:t/>
                      </a:r>
                      <a:br>
                        <a:rPr lang="fr-FR" sz="1200" dirty="0" smtClean="0"/>
                      </a:br>
                      <a:r>
                        <a:rPr lang="fr-FR" sz="1200" dirty="0" smtClean="0"/>
                        <a:t>Pas de perte de suivi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Question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clinique précise</a:t>
                      </a:r>
                    </a:p>
                    <a:p>
                      <a:pPr algn="ctr"/>
                      <a:r>
                        <a:rPr lang="fr-FR" sz="1200" dirty="0" smtClean="0"/>
                        <a:t/>
                      </a:r>
                      <a:br>
                        <a:rPr lang="fr-FR" sz="1200" dirty="0" smtClean="0"/>
                      </a:br>
                      <a:r>
                        <a:rPr lang="fr-FR" sz="1200" dirty="0" smtClean="0"/>
                        <a:t>Pas de perte de suivie</a:t>
                      </a:r>
                    </a:p>
                    <a:p>
                      <a:endParaRPr lang="fr-FR" sz="12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Pas de biais de confusion (analyse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baseline="0" dirty="0" err="1" smtClean="0"/>
                        <a:t>multivariée</a:t>
                      </a:r>
                      <a:r>
                        <a:rPr lang="fr-FR" sz="1200" dirty="0" smtClean="0"/>
                        <a:t>)</a:t>
                      </a:r>
                    </a:p>
                    <a:p>
                      <a:endParaRPr lang="fr-FR" sz="1200" dirty="0"/>
                    </a:p>
                  </a:txBody>
                  <a:tcPr/>
                </a:tc>
              </a:tr>
              <a:tr h="2117182">
                <a:tc>
                  <a:txBody>
                    <a:bodyPr/>
                    <a:lstStyle/>
                    <a:p>
                      <a:r>
                        <a:rPr lang="fr-FR" dirty="0" smtClean="0"/>
                        <a:t>Faiblesses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Réponses</a:t>
                      </a:r>
                      <a:r>
                        <a:rPr lang="fr-FR" sz="1200" baseline="0" dirty="0" smtClean="0"/>
                        <a:t> aux </a:t>
                      </a:r>
                      <a:r>
                        <a:rPr lang="fr-FR" sz="1200" baseline="0" dirty="0" err="1" smtClean="0"/>
                        <a:t>outcomes</a:t>
                      </a:r>
                      <a:r>
                        <a:rPr lang="fr-FR" sz="1200" baseline="0" dirty="0" smtClean="0"/>
                        <a:t> imprécises</a:t>
                      </a:r>
                      <a:br>
                        <a:rPr lang="fr-FR" sz="1200" baseline="0" dirty="0" smtClean="0"/>
                      </a:br>
                      <a:r>
                        <a:rPr lang="fr-FR" sz="1200" baseline="0" dirty="0" smtClean="0"/>
                        <a:t/>
                      </a:r>
                      <a:br>
                        <a:rPr lang="fr-FR" sz="1200" baseline="0" dirty="0" smtClean="0"/>
                      </a:br>
                      <a:r>
                        <a:rPr lang="fr-FR" sz="1200" baseline="0" dirty="0" smtClean="0"/>
                        <a:t>Analyse statistique incomplète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Biais de sélection</a:t>
                      </a:r>
                    </a:p>
                    <a:p>
                      <a:pPr algn="ctr"/>
                      <a:r>
                        <a:rPr lang="fr-FR" sz="1200" dirty="0" smtClean="0"/>
                        <a:t/>
                      </a:r>
                      <a:br>
                        <a:rPr lang="fr-FR" sz="1200" dirty="0" smtClean="0"/>
                      </a:br>
                      <a:r>
                        <a:rPr lang="fr-FR" sz="1200" dirty="0" smtClean="0"/>
                        <a:t>Perte de suivie</a:t>
                      </a:r>
                      <a:br>
                        <a:rPr lang="fr-FR" sz="1200" dirty="0" smtClean="0"/>
                      </a:br>
                      <a:r>
                        <a:rPr lang="fr-FR" sz="1200" dirty="0" smtClean="0"/>
                        <a:t>(29 patients)</a:t>
                      </a:r>
                    </a:p>
                    <a:p>
                      <a:endParaRPr lang="fr-FR" sz="1200" dirty="0" smtClean="0"/>
                    </a:p>
                    <a:p>
                      <a:pPr algn="ctr"/>
                      <a:r>
                        <a:rPr lang="fr-FR" sz="1200" dirty="0" smtClean="0"/>
                        <a:t>Puissance non précisée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Non faite</a:t>
                      </a:r>
                      <a:r>
                        <a:rPr lang="fr-FR" sz="1200" baseline="0" dirty="0" smtClean="0"/>
                        <a:t> à l’aveugle</a:t>
                      </a:r>
                    </a:p>
                    <a:p>
                      <a:endParaRPr lang="fr-FR" sz="1200" baseline="0" dirty="0" smtClean="0"/>
                    </a:p>
                    <a:p>
                      <a:pPr algn="ctr"/>
                      <a:r>
                        <a:rPr lang="fr-FR" sz="1200" baseline="0" dirty="0" smtClean="0"/>
                        <a:t>Faible Puissance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Non</a:t>
                      </a:r>
                      <a:r>
                        <a:rPr lang="fr-FR" sz="1200" baseline="0" dirty="0" smtClean="0"/>
                        <a:t> faite à l’aveugle</a:t>
                      </a:r>
                      <a:br>
                        <a:rPr lang="fr-FR" sz="1200" baseline="0" dirty="0" smtClean="0"/>
                      </a:br>
                      <a:r>
                        <a:rPr lang="fr-FR" sz="1200" baseline="0" dirty="0" smtClean="0"/>
                        <a:t/>
                      </a:r>
                      <a:br>
                        <a:rPr lang="fr-FR" sz="1200" baseline="0" dirty="0" smtClean="0"/>
                      </a:br>
                      <a:r>
                        <a:rPr lang="fr-FR" sz="1200" baseline="0" dirty="0" smtClean="0"/>
                        <a:t>Faible Puissance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/>
                        <a:t>Biais de sélection</a:t>
                      </a:r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pPr algn="ctr"/>
                      <a:r>
                        <a:rPr lang="fr-FR" sz="1200" dirty="0" smtClean="0"/>
                        <a:t>Puissance</a:t>
                      </a:r>
                      <a:r>
                        <a:rPr lang="fr-FR" sz="1200" baseline="0" dirty="0" smtClean="0"/>
                        <a:t> non précisée</a:t>
                      </a:r>
                      <a:br>
                        <a:rPr lang="fr-FR" sz="1200" baseline="0" dirty="0" smtClean="0"/>
                      </a:br>
                      <a:r>
                        <a:rPr lang="fr-FR" sz="1200" baseline="0" dirty="0" smtClean="0"/>
                        <a:t/>
                      </a:r>
                      <a:br>
                        <a:rPr lang="fr-FR" sz="1200" baseline="0" dirty="0" smtClean="0"/>
                      </a:b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463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68267" y="237113"/>
            <a:ext cx="6316662" cy="617541"/>
          </a:xfrm>
        </p:spPr>
        <p:txBody>
          <a:bodyPr/>
          <a:lstStyle/>
          <a:p>
            <a:pPr algn="ctr"/>
            <a:r>
              <a:rPr lang="fr-CA" sz="3600" dirty="0" smtClean="0"/>
              <a:t>Discussion</a:t>
            </a:r>
            <a:endParaRPr lang="fr-CA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35" y="854654"/>
            <a:ext cx="8772525" cy="585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60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28" y="248983"/>
            <a:ext cx="6316662" cy="736242"/>
          </a:xfrm>
        </p:spPr>
        <p:txBody>
          <a:bodyPr/>
          <a:lstStyle/>
          <a:p>
            <a:pPr algn="ctr"/>
            <a:r>
              <a:rPr lang="fr-CA" sz="3600" dirty="0" smtClean="0"/>
              <a:t>Discussion</a:t>
            </a:r>
            <a:endParaRPr lang="fr-CA" sz="3600" dirty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608" y="1574544"/>
            <a:ext cx="7085012" cy="483522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CA" dirty="0" smtClean="0"/>
              <a:t>Peu d’études traitent ce sujet, donc difficile de répondre avec certitude à notre question PICO.</a:t>
            </a:r>
          </a:p>
          <a:p>
            <a:pPr>
              <a:lnSpc>
                <a:spcPct val="90000"/>
              </a:lnSpc>
            </a:pPr>
            <a:endParaRPr lang="fr-CA" sz="1800" dirty="0" smtClean="0"/>
          </a:p>
          <a:p>
            <a:pPr>
              <a:lnSpc>
                <a:spcPct val="90000"/>
              </a:lnSpc>
            </a:pPr>
            <a:r>
              <a:rPr lang="fr-CA" dirty="0" smtClean="0"/>
              <a:t>Dans les études analysées, difficiles de tirer des conclusions, car:</a:t>
            </a:r>
          </a:p>
          <a:p>
            <a:pPr lvl="1">
              <a:lnSpc>
                <a:spcPct val="90000"/>
              </a:lnSpc>
            </a:pPr>
            <a:r>
              <a:rPr lang="fr-CA" sz="2400" dirty="0" smtClean="0"/>
              <a:t>Grande hétérogénéité </a:t>
            </a:r>
          </a:p>
          <a:p>
            <a:pPr lvl="1">
              <a:lnSpc>
                <a:spcPct val="90000"/>
              </a:lnSpc>
            </a:pPr>
            <a:r>
              <a:rPr lang="fr-CA" sz="2400" dirty="0" smtClean="0"/>
              <a:t>Faible Puissance</a:t>
            </a:r>
          </a:p>
          <a:p>
            <a:pPr lvl="1">
              <a:lnSpc>
                <a:spcPct val="90000"/>
              </a:lnSpc>
            </a:pPr>
            <a:r>
              <a:rPr lang="fr-CA" sz="2400" dirty="0" smtClean="0"/>
              <a:t>Biais</a:t>
            </a:r>
          </a:p>
          <a:p>
            <a:pPr lvl="1">
              <a:lnSpc>
                <a:spcPct val="90000"/>
              </a:lnSpc>
            </a:pPr>
            <a:r>
              <a:rPr lang="fr-CA" sz="2400" dirty="0" smtClean="0"/>
              <a:t>Critères d’inclusions variables</a:t>
            </a:r>
          </a:p>
          <a:p>
            <a:pPr lvl="1">
              <a:lnSpc>
                <a:spcPct val="90000"/>
              </a:lnSpc>
            </a:pPr>
            <a:r>
              <a:rPr lang="fr-CA" sz="2400" dirty="0" smtClean="0"/>
              <a:t>Durée des études variables</a:t>
            </a:r>
          </a:p>
          <a:p>
            <a:pPr lvl="1">
              <a:lnSpc>
                <a:spcPct val="90000"/>
              </a:lnSpc>
            </a:pPr>
            <a:r>
              <a:rPr lang="fr-CA" sz="2400" dirty="0" smtClean="0"/>
              <a:t>Faible validité interne</a:t>
            </a:r>
          </a:p>
          <a:p>
            <a:pPr lvl="1">
              <a:lnSpc>
                <a:spcPct val="90000"/>
              </a:lnSpc>
            </a:pPr>
            <a:r>
              <a:rPr lang="fr-CA" sz="2400" dirty="0" smtClean="0"/>
              <a:t>Pas de validité externe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276190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0233" y="159336"/>
            <a:ext cx="6316662" cy="1143000"/>
          </a:xfrm>
        </p:spPr>
        <p:txBody>
          <a:bodyPr/>
          <a:lstStyle/>
          <a:p>
            <a:pPr algn="ctr"/>
            <a:r>
              <a:rPr lang="fr-CA" sz="3600" dirty="0" smtClean="0"/>
              <a:t>Conclusion</a:t>
            </a:r>
            <a:endParaRPr lang="fr-CA" sz="3600" dirty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608" y="1574544"/>
            <a:ext cx="7085012" cy="4835221"/>
          </a:xfrm>
        </p:spPr>
        <p:txBody>
          <a:bodyPr/>
          <a:lstStyle/>
          <a:p>
            <a:pPr lvl="1">
              <a:lnSpc>
                <a:spcPct val="90000"/>
              </a:lnSpc>
              <a:buFont typeface="Wingdings" charset="0"/>
              <a:buChar char="v"/>
            </a:pPr>
            <a:endParaRPr lang="fr-CA" dirty="0"/>
          </a:p>
          <a:p>
            <a:pPr>
              <a:lnSpc>
                <a:spcPct val="90000"/>
              </a:lnSpc>
            </a:pPr>
            <a:r>
              <a:rPr lang="fr-CA" dirty="0" smtClean="0"/>
              <a:t>La cholécystectomie demeure le traitement de choix pour les patients avec cholécystite aiguë.</a:t>
            </a:r>
          </a:p>
          <a:p>
            <a:pPr marL="0" indent="0">
              <a:lnSpc>
                <a:spcPct val="90000"/>
              </a:lnSpc>
              <a:buNone/>
            </a:pPr>
            <a:endParaRPr lang="fr-CA" dirty="0" smtClean="0"/>
          </a:p>
          <a:p>
            <a:pPr>
              <a:lnSpc>
                <a:spcPct val="90000"/>
              </a:lnSpc>
            </a:pPr>
            <a:r>
              <a:rPr lang="fr-CA" dirty="0" smtClean="0"/>
              <a:t>Le traitement conservateur demeure une option thérapeutique faisable, mais pas d’évidence d’étude de non infériorité.</a:t>
            </a:r>
          </a:p>
          <a:p>
            <a:pPr marL="0" indent="0">
              <a:lnSpc>
                <a:spcPct val="90000"/>
              </a:lnSpc>
              <a:buNone/>
            </a:pPr>
            <a:endParaRPr lang="fr-CA" dirty="0" smtClean="0"/>
          </a:p>
          <a:p>
            <a:pPr>
              <a:lnSpc>
                <a:spcPct val="90000"/>
              </a:lnSpc>
            </a:pPr>
            <a:r>
              <a:rPr lang="fr-CA" dirty="0" smtClean="0"/>
              <a:t>L’âge, les comorbidités et les préférences des patients doivent être pris en compte.</a:t>
            </a:r>
          </a:p>
          <a:p>
            <a:pPr>
              <a:lnSpc>
                <a:spcPct val="90000"/>
              </a:lnSpc>
            </a:pPr>
            <a:endParaRPr lang="fr-CA" dirty="0"/>
          </a:p>
          <a:p>
            <a:pPr>
              <a:lnSpc>
                <a:spcPct val="90000"/>
              </a:lnSpc>
            </a:pPr>
            <a:r>
              <a:rPr lang="fr-CA" dirty="0" smtClean="0"/>
              <a:t>D’autres études sont nécessaires.</a:t>
            </a:r>
          </a:p>
          <a:p>
            <a:pPr marL="0" indent="0">
              <a:lnSpc>
                <a:spcPct val="90000"/>
              </a:lnSpc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9340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0233" y="159336"/>
            <a:ext cx="6316662" cy="879828"/>
          </a:xfrm>
        </p:spPr>
        <p:txBody>
          <a:bodyPr/>
          <a:lstStyle/>
          <a:p>
            <a:pPr algn="ctr"/>
            <a:r>
              <a:rPr lang="fr-CA" sz="3600" b="1" dirty="0" smtClean="0">
                <a:solidFill>
                  <a:schemeClr val="tx1">
                    <a:alpha val="50000"/>
                  </a:schemeClr>
                </a:solidFill>
              </a:rPr>
              <a:t>Questions?</a:t>
            </a:r>
            <a:endParaRPr lang="fr-CA" sz="3600" b="1" dirty="0">
              <a:solidFill>
                <a:schemeClr val="tx1">
                  <a:alpha val="50000"/>
                </a:schemeClr>
              </a:solidFill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608" y="1574544"/>
            <a:ext cx="7085012" cy="4835221"/>
          </a:xfrm>
        </p:spPr>
        <p:txBody>
          <a:bodyPr/>
          <a:lstStyle/>
          <a:p>
            <a:pPr lvl="1">
              <a:lnSpc>
                <a:spcPct val="90000"/>
              </a:lnSpc>
              <a:buFont typeface="Wingdings" charset="0"/>
              <a:buChar char="v"/>
            </a:pPr>
            <a:endParaRPr lang="fr-CA" dirty="0"/>
          </a:p>
          <a:p>
            <a:pPr marL="0" indent="0">
              <a:lnSpc>
                <a:spcPct val="90000"/>
              </a:lnSpc>
              <a:buNone/>
            </a:pPr>
            <a:endParaRPr lang="fr-CA" dirty="0"/>
          </a:p>
        </p:txBody>
      </p:sp>
      <p:pic>
        <p:nvPicPr>
          <p:cNvPr id="4" name="Image 3" descr="Bande dessinée cholécystit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014" y="1270089"/>
            <a:ext cx="6484348" cy="529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14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1" name="WordArt 5"/>
          <p:cNvSpPr>
            <a:spLocks noChangeArrowheads="1" noChangeShapeType="1" noTextEdit="1"/>
          </p:cNvSpPr>
          <p:nvPr/>
        </p:nvSpPr>
        <p:spPr bwMode="auto">
          <a:xfrm>
            <a:off x="3485786" y="801000"/>
            <a:ext cx="4422018" cy="12453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blurRad="63500" dist="46662" dir="2115817" algn="ctr" rotWithShape="0">
                    <a:srgbClr val="9999FF">
                      <a:alpha val="74998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MERCI!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584825" y="3161923"/>
            <a:ext cx="6238392" cy="1477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Merci spécial </a:t>
            </a:r>
            <a:r>
              <a:rPr lang="fr-FR" sz="2400" dirty="0"/>
              <a:t>à</a:t>
            </a:r>
            <a:r>
              <a:rPr lang="fr-FR" sz="2400" dirty="0" smtClean="0"/>
              <a:t> </a:t>
            </a:r>
            <a:r>
              <a:rPr lang="fr-FR" sz="2400" dirty="0" err="1" smtClean="0"/>
              <a:t>Dre</a:t>
            </a:r>
            <a:r>
              <a:rPr lang="fr-FR" sz="2400" dirty="0" smtClean="0"/>
              <a:t> Chérif pour l’aide dans la création et l’élaboration de ce projet</a:t>
            </a:r>
          </a:p>
          <a:p>
            <a:endParaRPr lang="fr-FR" sz="24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1" name="WordArt 5"/>
          <p:cNvSpPr>
            <a:spLocks noChangeArrowheads="1" noChangeShapeType="1" noTextEdit="1"/>
          </p:cNvSpPr>
          <p:nvPr/>
        </p:nvSpPr>
        <p:spPr bwMode="auto">
          <a:xfrm>
            <a:off x="1598706" y="433294"/>
            <a:ext cx="5946588" cy="10959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blurRad="63500" dist="46662" dir="2115817" algn="ctr" rotWithShape="0">
                    <a:srgbClr val="9999FF">
                      <a:alpha val="74998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Références</a:t>
            </a:r>
            <a:endParaRPr lang="fr-FR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blurRad="63500" dist="46662" dir="2115817" algn="ctr" rotWithShape="0">
                  <a:srgbClr val="9999FF">
                    <a:alpha val="74998"/>
                  </a:srgbClr>
                </a:outerShdw>
              </a:effectLst>
              <a:latin typeface="Arial Black"/>
              <a:ea typeface="Arial Black"/>
              <a:cs typeface="Arial Black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67938" y="1807056"/>
            <a:ext cx="8530609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fr-FR" sz="1600" dirty="0" err="1" smtClean="0"/>
              <a:t>Hatzidakis</a:t>
            </a:r>
            <a:r>
              <a:rPr lang="fr-FR" sz="1600" dirty="0" smtClean="0"/>
              <a:t> AA, </a:t>
            </a:r>
            <a:r>
              <a:rPr lang="fr-FR" sz="1600" dirty="0" err="1" smtClean="0"/>
              <a:t>Prassopoulos</a:t>
            </a:r>
            <a:r>
              <a:rPr lang="fr-FR" sz="1600" dirty="0" smtClean="0"/>
              <a:t> P, </a:t>
            </a:r>
            <a:r>
              <a:rPr lang="fr-FR" sz="1600" dirty="0" err="1" smtClean="0"/>
              <a:t>Petinarakis</a:t>
            </a:r>
            <a:r>
              <a:rPr lang="fr-FR" sz="1600" dirty="0" smtClean="0"/>
              <a:t> I, et al. Acute </a:t>
            </a:r>
            <a:r>
              <a:rPr lang="fr-FR" sz="1600" dirty="0" err="1" smtClean="0"/>
              <a:t>cholecystitis</a:t>
            </a:r>
            <a:r>
              <a:rPr lang="fr-FR" sz="1600" dirty="0" smtClean="0"/>
              <a:t> in high-</a:t>
            </a:r>
            <a:r>
              <a:rPr lang="fr-FR" sz="1600" dirty="0" err="1" smtClean="0"/>
              <a:t>risk</a:t>
            </a:r>
            <a:r>
              <a:rPr lang="fr-FR" sz="1600" dirty="0" smtClean="0"/>
              <a:t> patients: </a:t>
            </a:r>
            <a:r>
              <a:rPr lang="fr-FR" sz="1600" dirty="0" err="1" smtClean="0"/>
              <a:t>percutaneous</a:t>
            </a:r>
            <a:r>
              <a:rPr lang="fr-FR" sz="1600" dirty="0" smtClean="0"/>
              <a:t> </a:t>
            </a:r>
            <a:r>
              <a:rPr lang="fr-FR" sz="1600" dirty="0" err="1" smtClean="0"/>
              <a:t>cholecystostomy</a:t>
            </a:r>
            <a:r>
              <a:rPr lang="fr-FR" sz="1600" dirty="0" smtClean="0"/>
              <a:t> vs conservative </a:t>
            </a:r>
            <a:r>
              <a:rPr lang="fr-FR" sz="1600" dirty="0" err="1" smtClean="0"/>
              <a:t>treatment</a:t>
            </a:r>
            <a:r>
              <a:rPr lang="fr-FR" sz="1600" dirty="0" smtClean="0"/>
              <a:t>. </a:t>
            </a:r>
            <a:r>
              <a:rPr lang="fr-FR" sz="1600" i="1" dirty="0" err="1" smtClean="0"/>
              <a:t>European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radiology</a:t>
            </a:r>
            <a:r>
              <a:rPr lang="fr-FR" sz="1600" i="1" dirty="0" smtClean="0"/>
              <a:t>. </a:t>
            </a:r>
            <a:r>
              <a:rPr lang="fr-FR" sz="1600" dirty="0" smtClean="0"/>
              <a:t>2002;12(7):1778-1784.</a:t>
            </a:r>
          </a:p>
          <a:p>
            <a:pPr marL="457200" indent="-457200" algn="just">
              <a:buAutoNum type="arabicPeriod"/>
            </a:pPr>
            <a:r>
              <a:rPr lang="fr-FR" sz="1600" dirty="0" err="1" smtClean="0"/>
              <a:t>McGillicuddy</a:t>
            </a:r>
            <a:r>
              <a:rPr lang="fr-FR" sz="1600" dirty="0" smtClean="0"/>
              <a:t> EA, Schuster KM, Barre K, et al. Non-</a:t>
            </a:r>
            <a:r>
              <a:rPr lang="fr-FR" sz="1600" dirty="0" err="1" smtClean="0"/>
              <a:t>operative</a:t>
            </a:r>
            <a:r>
              <a:rPr lang="fr-FR" sz="1600" dirty="0" smtClean="0"/>
              <a:t> management of acute </a:t>
            </a:r>
            <a:r>
              <a:rPr lang="fr-FR" sz="1600" dirty="0" err="1" smtClean="0"/>
              <a:t>cholecystitis</a:t>
            </a:r>
            <a:r>
              <a:rPr lang="fr-FR" sz="1600" dirty="0" smtClean="0"/>
              <a:t> in the </a:t>
            </a:r>
            <a:r>
              <a:rPr lang="fr-FR" sz="1600" dirty="0" err="1" smtClean="0"/>
              <a:t>elderly</a:t>
            </a:r>
            <a:r>
              <a:rPr lang="fr-FR" sz="1600" dirty="0" smtClean="0"/>
              <a:t>. </a:t>
            </a:r>
            <a:r>
              <a:rPr lang="en-CA" sz="1600" i="1" dirty="0" smtClean="0"/>
              <a:t>The British journal of surgery. </a:t>
            </a:r>
            <a:r>
              <a:rPr lang="en-CA" sz="1600" dirty="0" smtClean="0"/>
              <a:t>2012;99(9):1254-1261.</a:t>
            </a:r>
          </a:p>
          <a:p>
            <a:pPr marL="457200" indent="-457200" algn="just">
              <a:buAutoNum type="arabicPeriod"/>
            </a:pPr>
            <a:r>
              <a:rPr lang="fr-FR" sz="1600" dirty="0" err="1" smtClean="0"/>
              <a:t>Vetrhus</a:t>
            </a:r>
            <a:r>
              <a:rPr lang="fr-FR" sz="1600" dirty="0" smtClean="0"/>
              <a:t> M, </a:t>
            </a:r>
            <a:r>
              <a:rPr lang="fr-FR" sz="1600" dirty="0" err="1" smtClean="0"/>
              <a:t>Soreide</a:t>
            </a:r>
            <a:r>
              <a:rPr lang="fr-FR" sz="1600" dirty="0" smtClean="0"/>
              <a:t> O, </a:t>
            </a:r>
            <a:r>
              <a:rPr lang="fr-FR" sz="1600" dirty="0" err="1" smtClean="0"/>
              <a:t>Nesvik</a:t>
            </a:r>
            <a:r>
              <a:rPr lang="fr-FR" sz="1600" dirty="0" smtClean="0"/>
              <a:t> I, </a:t>
            </a:r>
            <a:r>
              <a:rPr lang="fr-FR" sz="1600" dirty="0" err="1" smtClean="0"/>
              <a:t>Sondenaa</a:t>
            </a:r>
            <a:r>
              <a:rPr lang="fr-FR" sz="1600" dirty="0" smtClean="0"/>
              <a:t> K. Acute </a:t>
            </a:r>
            <a:r>
              <a:rPr lang="fr-FR" sz="1600" dirty="0" err="1" smtClean="0"/>
              <a:t>cholecystitis</a:t>
            </a:r>
            <a:r>
              <a:rPr lang="fr-FR" sz="1600" dirty="0" smtClean="0"/>
              <a:t>: </a:t>
            </a:r>
            <a:r>
              <a:rPr lang="fr-FR" sz="1600" dirty="0" err="1" smtClean="0"/>
              <a:t>delayed</a:t>
            </a:r>
            <a:r>
              <a:rPr lang="fr-FR" sz="1600" dirty="0" smtClean="0"/>
              <a:t> </a:t>
            </a:r>
            <a:r>
              <a:rPr lang="fr-FR" sz="1600" dirty="0" err="1" smtClean="0"/>
              <a:t>surgery</a:t>
            </a:r>
            <a:r>
              <a:rPr lang="fr-FR" sz="1600" dirty="0" smtClean="0"/>
              <a:t> or observation. A </a:t>
            </a:r>
            <a:r>
              <a:rPr lang="fr-FR" sz="1600" dirty="0" err="1" smtClean="0"/>
              <a:t>randomized</a:t>
            </a:r>
            <a:r>
              <a:rPr lang="fr-FR" sz="1600" dirty="0" smtClean="0"/>
              <a:t> </a:t>
            </a:r>
            <a:r>
              <a:rPr lang="fr-FR" sz="1600" dirty="0" err="1" smtClean="0"/>
              <a:t>clinical</a:t>
            </a:r>
            <a:r>
              <a:rPr lang="fr-FR" sz="1600" dirty="0" smtClean="0"/>
              <a:t> trial. </a:t>
            </a:r>
            <a:r>
              <a:rPr lang="fr-FR" sz="1600" i="1" dirty="0" err="1" smtClean="0"/>
              <a:t>Scand</a:t>
            </a:r>
            <a:r>
              <a:rPr lang="fr-FR" sz="1600" i="1" dirty="0" smtClean="0"/>
              <a:t> J </a:t>
            </a:r>
            <a:r>
              <a:rPr lang="fr-FR" sz="1600" i="1" dirty="0" err="1" smtClean="0"/>
              <a:t>Gastroenterol</a:t>
            </a:r>
            <a:r>
              <a:rPr lang="fr-FR" sz="1600" i="1" dirty="0" smtClean="0"/>
              <a:t>. </a:t>
            </a:r>
            <a:r>
              <a:rPr lang="fr-FR" sz="1600" dirty="0" smtClean="0"/>
              <a:t>2003;38(9):985-990.</a:t>
            </a:r>
          </a:p>
          <a:p>
            <a:pPr marL="457200" indent="-457200" algn="just">
              <a:buAutoNum type="arabicPeriod"/>
            </a:pPr>
            <a:r>
              <a:rPr lang="fr-FR" sz="1600" dirty="0" smtClean="0"/>
              <a:t>Schmidt M, </a:t>
            </a:r>
            <a:r>
              <a:rPr lang="fr-FR" sz="1600" dirty="0" err="1" smtClean="0"/>
              <a:t>Sondenaa</a:t>
            </a:r>
            <a:r>
              <a:rPr lang="fr-FR" sz="1600" dirty="0" smtClean="0"/>
              <a:t> K, </a:t>
            </a:r>
            <a:r>
              <a:rPr lang="fr-FR" sz="1600" dirty="0" err="1" smtClean="0"/>
              <a:t>Vetrhus</a:t>
            </a:r>
            <a:r>
              <a:rPr lang="fr-FR" sz="1600" dirty="0" smtClean="0"/>
              <a:t> M, </a:t>
            </a:r>
            <a:r>
              <a:rPr lang="fr-FR" sz="1600" dirty="0" err="1" smtClean="0"/>
              <a:t>Berhane</a:t>
            </a:r>
            <a:r>
              <a:rPr lang="fr-FR" sz="1600" dirty="0" smtClean="0"/>
              <a:t> T, </a:t>
            </a:r>
            <a:r>
              <a:rPr lang="fr-FR" sz="1600" dirty="0" err="1" smtClean="0"/>
              <a:t>Eide</a:t>
            </a:r>
            <a:r>
              <a:rPr lang="fr-FR" sz="1600" dirty="0" smtClean="0"/>
              <a:t> GE. Long-</a:t>
            </a:r>
            <a:r>
              <a:rPr lang="fr-FR" sz="1600" dirty="0" err="1" smtClean="0"/>
              <a:t>term</a:t>
            </a:r>
            <a:r>
              <a:rPr lang="fr-FR" sz="1600" dirty="0" smtClean="0"/>
              <a:t> </a:t>
            </a:r>
            <a:r>
              <a:rPr lang="fr-FR" sz="1600" dirty="0" err="1" smtClean="0"/>
              <a:t>follow</a:t>
            </a:r>
            <a:r>
              <a:rPr lang="fr-FR" sz="1600" dirty="0" smtClean="0"/>
              <a:t>-up of a </a:t>
            </a:r>
            <a:r>
              <a:rPr lang="fr-FR" sz="1600" dirty="0" err="1" smtClean="0"/>
              <a:t>randomized</a:t>
            </a:r>
            <a:r>
              <a:rPr lang="fr-FR" sz="1600" dirty="0" smtClean="0"/>
              <a:t> </a:t>
            </a:r>
            <a:r>
              <a:rPr lang="fr-FR" sz="1600" dirty="0" err="1" smtClean="0"/>
              <a:t>controlled</a:t>
            </a:r>
            <a:r>
              <a:rPr lang="fr-FR" sz="1600" dirty="0" smtClean="0"/>
              <a:t> trial of observation versus </a:t>
            </a:r>
            <a:r>
              <a:rPr lang="fr-FR" sz="1600" dirty="0" err="1" smtClean="0"/>
              <a:t>surgery</a:t>
            </a:r>
            <a:r>
              <a:rPr lang="fr-FR" sz="1600" dirty="0" smtClean="0"/>
              <a:t> for acute </a:t>
            </a:r>
            <a:r>
              <a:rPr lang="fr-FR" sz="1600" dirty="0" err="1" smtClean="0"/>
              <a:t>cholecystitis</a:t>
            </a:r>
            <a:r>
              <a:rPr lang="fr-FR" sz="1600" dirty="0" smtClean="0"/>
              <a:t>: non-</a:t>
            </a:r>
            <a:r>
              <a:rPr lang="fr-FR" sz="1600" dirty="0" err="1" smtClean="0"/>
              <a:t>operative</a:t>
            </a:r>
            <a:r>
              <a:rPr lang="fr-FR" sz="1600" dirty="0" smtClean="0"/>
              <a:t> management </a:t>
            </a:r>
            <a:r>
              <a:rPr lang="fr-FR" sz="1600" dirty="0" err="1" smtClean="0"/>
              <a:t>is</a:t>
            </a:r>
            <a:r>
              <a:rPr lang="fr-FR" sz="1600" dirty="0" smtClean="0"/>
              <a:t> an option in </a:t>
            </a:r>
            <a:r>
              <a:rPr lang="fr-FR" sz="1600" dirty="0" err="1" smtClean="0"/>
              <a:t>some</a:t>
            </a:r>
            <a:r>
              <a:rPr lang="fr-FR" sz="1600" dirty="0" smtClean="0"/>
              <a:t> patients. </a:t>
            </a:r>
            <a:r>
              <a:rPr lang="fr-FR" sz="1600" i="1" dirty="0" err="1" smtClean="0"/>
              <a:t>Scand</a:t>
            </a:r>
            <a:r>
              <a:rPr lang="fr-FR" sz="1600" i="1" dirty="0" smtClean="0"/>
              <a:t> J </a:t>
            </a:r>
            <a:r>
              <a:rPr lang="fr-FR" sz="1600" i="1" dirty="0" err="1" smtClean="0"/>
              <a:t>Gastroenterol</a:t>
            </a:r>
            <a:r>
              <a:rPr lang="fr-FR" sz="1600" i="1" dirty="0" smtClean="0"/>
              <a:t>. </a:t>
            </a:r>
            <a:r>
              <a:rPr lang="fr-FR" sz="1600" dirty="0" smtClean="0"/>
              <a:t>2011;46(10):1257-1262.</a:t>
            </a:r>
          </a:p>
          <a:p>
            <a:pPr marL="457200" indent="-457200" algn="just">
              <a:buAutoNum type="arabicPeriod"/>
            </a:pPr>
            <a:r>
              <a:rPr lang="en-CA" sz="1600" dirty="0" smtClean="0"/>
              <a:t>Barak O, </a:t>
            </a:r>
            <a:r>
              <a:rPr lang="en-CA" sz="1600" dirty="0" err="1" smtClean="0"/>
              <a:t>Elazary</a:t>
            </a:r>
            <a:r>
              <a:rPr lang="en-CA" sz="1600" dirty="0" smtClean="0"/>
              <a:t> R, </a:t>
            </a:r>
            <a:r>
              <a:rPr lang="en-CA" sz="1600" dirty="0" err="1" smtClean="0"/>
              <a:t>Appelbaum</a:t>
            </a:r>
            <a:r>
              <a:rPr lang="en-CA" sz="1600" dirty="0" smtClean="0"/>
              <a:t> L, </a:t>
            </a:r>
            <a:r>
              <a:rPr lang="en-CA" sz="1600" dirty="0" err="1" smtClean="0"/>
              <a:t>Rivkind</a:t>
            </a:r>
            <a:r>
              <a:rPr lang="en-CA" sz="1600" dirty="0" smtClean="0"/>
              <a:t> A, </a:t>
            </a:r>
            <a:r>
              <a:rPr lang="en-CA" sz="1600" dirty="0" err="1" smtClean="0"/>
              <a:t>Almogy</a:t>
            </a:r>
            <a:r>
              <a:rPr lang="en-CA" sz="1600" dirty="0" smtClean="0"/>
              <a:t> G. Conservative treatment for acute cholecystitis: clinical and radiographic predictors of failure. </a:t>
            </a:r>
            <a:r>
              <a:rPr lang="en-CA" sz="1600" i="1" dirty="0" err="1" smtClean="0"/>
              <a:t>Isr</a:t>
            </a:r>
            <a:r>
              <a:rPr lang="en-CA" sz="1600" i="1" dirty="0" smtClean="0"/>
              <a:t> Med </a:t>
            </a:r>
            <a:r>
              <a:rPr lang="en-CA" sz="1600" i="1" dirty="0" err="1" smtClean="0"/>
              <a:t>Assoc</a:t>
            </a:r>
            <a:r>
              <a:rPr lang="en-CA" sz="1600" i="1" dirty="0" smtClean="0"/>
              <a:t> J. </a:t>
            </a:r>
            <a:r>
              <a:rPr lang="en-CA" sz="1600" dirty="0" smtClean="0"/>
              <a:t>2009;11(12):739-743.</a:t>
            </a:r>
          </a:p>
          <a:p>
            <a:pPr marL="457200" indent="-457200" algn="just">
              <a:buAutoNum type="arabicPeriod"/>
            </a:pPr>
            <a:r>
              <a:rPr lang="en-CA" sz="1600" dirty="0" smtClean="0"/>
              <a:t>Yeo, Charles J. et all. Shackelford’s. Surgery of the alimentary tract. 7ieme </a:t>
            </a:r>
            <a:r>
              <a:rPr lang="en-CA" sz="1600" dirty="0" err="1" smtClean="0"/>
              <a:t>édition</a:t>
            </a:r>
            <a:r>
              <a:rPr lang="en-CA" sz="1600" dirty="0" smtClean="0"/>
              <a:t>, </a:t>
            </a:r>
            <a:r>
              <a:rPr lang="en-CA" sz="1600" dirty="0" err="1" smtClean="0"/>
              <a:t>Philadelphie</a:t>
            </a:r>
            <a:r>
              <a:rPr lang="en-CA" sz="1600" dirty="0" smtClean="0"/>
              <a:t>, Elsevier Saunders, volume 2, </a:t>
            </a:r>
            <a:r>
              <a:rPr lang="en-CA" sz="1600" dirty="0" err="1" smtClean="0"/>
              <a:t>chapitre</a:t>
            </a:r>
            <a:r>
              <a:rPr lang="en-CA" sz="1600" dirty="0" smtClean="0"/>
              <a:t> 104, p1315 </a:t>
            </a:r>
            <a:r>
              <a:rPr lang="en-CA" sz="1600" dirty="0" err="1" smtClean="0"/>
              <a:t>à</a:t>
            </a:r>
            <a:r>
              <a:rPr lang="en-CA" sz="1600" dirty="0" smtClean="0"/>
              <a:t> 1325. 2013</a:t>
            </a:r>
          </a:p>
          <a:p>
            <a:pPr marL="457200" indent="-457200" algn="just">
              <a:buAutoNum type="arabicPeriod"/>
            </a:pPr>
            <a:endParaRPr lang="fr-FR" sz="2400" dirty="0" smtClean="0"/>
          </a:p>
          <a:p>
            <a:pPr algn="ctr"/>
            <a:endParaRPr lang="fr-FR" sz="2400" i="1" dirty="0" smtClean="0"/>
          </a:p>
          <a:p>
            <a:endParaRPr lang="fr-FR" sz="24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3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10231" y="494631"/>
            <a:ext cx="7123112" cy="759881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fr-CA" dirty="0" smtClean="0"/>
              <a:t>Plan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FR" dirty="0" smtClean="0"/>
              <a:t>Introduction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Méthode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Résultats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Discussion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Conclusion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392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vesicule-biliaire-fotoli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218" y="4444999"/>
            <a:ext cx="2210468" cy="2210468"/>
          </a:xfrm>
          <a:prstGeom prst="rect">
            <a:avLst/>
          </a:prstGeom>
        </p:spPr>
      </p:pic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0037" y="1336842"/>
            <a:ext cx="6983412" cy="536437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r>
              <a:rPr lang="fr-CA" sz="2000" dirty="0" smtClean="0"/>
              <a:t>Homme de 55 ans; </a:t>
            </a:r>
            <a:r>
              <a:rPr lang="fr-CA" sz="2000" dirty="0" err="1" smtClean="0"/>
              <a:t>ATCD’s</a:t>
            </a:r>
            <a:r>
              <a:rPr lang="fr-CA" sz="2000" dirty="0" smtClean="0"/>
              <a:t>: HTA, DLPD</a:t>
            </a:r>
          </a:p>
          <a:p>
            <a:r>
              <a:rPr lang="fr-CA" sz="2000" dirty="0" smtClean="0"/>
              <a:t>Se présente à l’urgence pour dlr HCD x 24h, </a:t>
            </a:r>
          </a:p>
          <a:p>
            <a:pPr marL="0" indent="0">
              <a:buNone/>
            </a:pPr>
            <a:r>
              <a:rPr lang="fr-CA" sz="2000" dirty="0"/>
              <a:t> </a:t>
            </a:r>
            <a:r>
              <a:rPr lang="fr-CA" sz="2000" dirty="0" smtClean="0"/>
              <a:t>    N°/V°</a:t>
            </a:r>
            <a:r>
              <a:rPr lang="fr-CA" sz="2000" dirty="0"/>
              <a:t> </a:t>
            </a:r>
            <a:r>
              <a:rPr lang="fr-CA" sz="2000" dirty="0" smtClean="0"/>
              <a:t>et Inappétence.</a:t>
            </a:r>
          </a:p>
          <a:p>
            <a:r>
              <a:rPr lang="fr-CA" sz="2000" dirty="0" smtClean="0"/>
              <a:t>E/P: SVS, Fièvre, sensibilité </a:t>
            </a:r>
            <a:r>
              <a:rPr lang="fr-CA" sz="2000" dirty="0" err="1" smtClean="0"/>
              <a:t>abdo</a:t>
            </a:r>
            <a:r>
              <a:rPr lang="fr-CA" sz="2000" dirty="0" smtClean="0"/>
              <a:t> avec défense a/n HCD, </a:t>
            </a:r>
            <a:r>
              <a:rPr lang="fr-CA" sz="2000" dirty="0" smtClean="0">
                <a:latin typeface="Webdings"/>
                <a:ea typeface="Webdings"/>
                <a:cs typeface="Webdings"/>
                <a:sym typeface="Webdings"/>
              </a:rPr>
              <a:t></a:t>
            </a:r>
            <a:r>
              <a:rPr lang="fr-CA" sz="2000" dirty="0">
                <a:sym typeface="Webdings"/>
              </a:rPr>
              <a:t> </a:t>
            </a:r>
            <a:r>
              <a:rPr lang="fr-CA" sz="2000" dirty="0" smtClean="0">
                <a:sym typeface="Webdings"/>
              </a:rPr>
              <a:t>de masse palpée</a:t>
            </a:r>
          </a:p>
          <a:p>
            <a:r>
              <a:rPr lang="fr-CA" sz="2000" dirty="0" smtClean="0">
                <a:sym typeface="Webdings"/>
              </a:rPr>
              <a:t>GB =12, Bilan hépatique N</a:t>
            </a:r>
          </a:p>
          <a:p>
            <a:r>
              <a:rPr lang="fr-CA" sz="2000" dirty="0" smtClean="0">
                <a:sym typeface="Webdings"/>
              </a:rPr>
              <a:t>Écho: Épaississement des parois de la VB à 5 mm et présence de liquide péri-vésiculaire. Présence de plusieurs calculs.</a:t>
            </a:r>
          </a:p>
          <a:p>
            <a:r>
              <a:rPr lang="fr-CA" sz="2000" dirty="0" smtClean="0">
                <a:sym typeface="Webdings"/>
              </a:rPr>
              <a:t>Diagnostic: Cholécystite aiguë lithiasique</a:t>
            </a:r>
          </a:p>
          <a:p>
            <a:r>
              <a:rPr lang="fr-CA" sz="2000" dirty="0" smtClean="0">
                <a:sym typeface="Webdings"/>
              </a:rPr>
              <a:t>Traitement: </a:t>
            </a:r>
            <a:r>
              <a:rPr lang="fr-CA" sz="2000" dirty="0" err="1" smtClean="0">
                <a:sym typeface="Webdings"/>
              </a:rPr>
              <a:t>Consult</a:t>
            </a:r>
            <a:r>
              <a:rPr lang="fr-CA" sz="2000" dirty="0" smtClean="0">
                <a:sym typeface="Webdings"/>
              </a:rPr>
              <a:t> en chirurgie pour CCK</a:t>
            </a:r>
          </a:p>
          <a:p>
            <a:pPr marL="0" indent="0">
              <a:buNone/>
            </a:pPr>
            <a:endParaRPr lang="fr-CA" sz="2000" dirty="0">
              <a:sym typeface="Webdings"/>
            </a:endParaRPr>
          </a:p>
          <a:p>
            <a:r>
              <a:rPr lang="fr-CA" sz="2000" b="1" dirty="0" smtClean="0">
                <a:sym typeface="Webdings"/>
              </a:rPr>
              <a:t>Docteur, j’ai horreur des bistouris, suis-je </a:t>
            </a:r>
            <a:br>
              <a:rPr lang="fr-CA" sz="2000" b="1" dirty="0" smtClean="0">
                <a:sym typeface="Webdings"/>
              </a:rPr>
            </a:br>
            <a:r>
              <a:rPr lang="fr-CA" sz="2000" b="1" dirty="0" smtClean="0">
                <a:sym typeface="Webdings"/>
              </a:rPr>
              <a:t>vraiment obligé de me faire opérer? </a:t>
            </a:r>
            <a:br>
              <a:rPr lang="fr-CA" sz="2000" b="1" dirty="0" smtClean="0">
                <a:sym typeface="Webdings"/>
              </a:rPr>
            </a:br>
            <a:r>
              <a:rPr lang="fr-CA" sz="2000" b="1" dirty="0" smtClean="0">
                <a:sym typeface="Webdings"/>
              </a:rPr>
              <a:t>Est-ce qu’il y a d’autres traitements possibles?</a:t>
            </a:r>
          </a:p>
          <a:p>
            <a:endParaRPr lang="fr-CA" sz="2000" dirty="0" smtClean="0"/>
          </a:p>
          <a:p>
            <a:endParaRPr lang="fr-CA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10231" y="494631"/>
            <a:ext cx="7123112" cy="759881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fr-CA" dirty="0" smtClean="0"/>
              <a:t>Cas Clinique: M. Murphy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50336" y="338776"/>
            <a:ext cx="7123112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fr-CA" dirty="0" smtClean="0"/>
              <a:t>Introduction</a:t>
            </a:r>
            <a:endParaRPr lang="fr-CA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0037" y="1638683"/>
            <a:ext cx="7151858" cy="506253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r>
              <a:rPr lang="en-CA" sz="2000" dirty="0" err="1" smtClean="0"/>
              <a:t>Cholécystite</a:t>
            </a:r>
            <a:r>
              <a:rPr lang="en-CA" sz="2000" dirty="0" smtClean="0"/>
              <a:t> </a:t>
            </a:r>
            <a:r>
              <a:rPr lang="en-CA" sz="2000" dirty="0" err="1" smtClean="0"/>
              <a:t>aiguë</a:t>
            </a:r>
            <a:r>
              <a:rPr lang="en-CA" sz="2000" dirty="0" smtClean="0"/>
              <a:t>: inflammation de la </a:t>
            </a:r>
            <a:r>
              <a:rPr lang="en-CA" sz="2000" dirty="0" err="1" smtClean="0"/>
              <a:t>vésicule</a:t>
            </a:r>
            <a:r>
              <a:rPr lang="en-CA" sz="2000" dirty="0" smtClean="0"/>
              <a:t> </a:t>
            </a:r>
            <a:r>
              <a:rPr lang="en-CA" sz="2000" dirty="0" err="1" smtClean="0"/>
              <a:t>bilaire</a:t>
            </a:r>
            <a:r>
              <a:rPr lang="en-CA" sz="2000" dirty="0"/>
              <a:t> </a:t>
            </a:r>
            <a:r>
              <a:rPr lang="en-CA" sz="2000" dirty="0" smtClean="0"/>
              <a:t>2° </a:t>
            </a:r>
            <a:r>
              <a:rPr lang="en-CA" sz="2000" dirty="0" err="1" smtClean="0"/>
              <a:t>à</a:t>
            </a:r>
            <a:r>
              <a:rPr lang="en-CA" sz="2000" dirty="0" smtClean="0"/>
              <a:t> </a:t>
            </a:r>
            <a:r>
              <a:rPr lang="en-CA" sz="2000" dirty="0" err="1" smtClean="0"/>
              <a:t>calculs</a:t>
            </a:r>
            <a:r>
              <a:rPr lang="en-CA" sz="2000" dirty="0" smtClean="0"/>
              <a:t> </a:t>
            </a:r>
            <a:r>
              <a:rPr lang="en-CA" sz="2000" dirty="0" err="1" smtClean="0"/>
              <a:t>vésiculaires</a:t>
            </a:r>
            <a:r>
              <a:rPr lang="en-CA" sz="2000" dirty="0" smtClean="0"/>
              <a:t> </a:t>
            </a:r>
            <a:r>
              <a:rPr lang="en-CA" sz="2000" dirty="0" err="1" smtClean="0"/>
              <a:t>dans</a:t>
            </a:r>
            <a:r>
              <a:rPr lang="en-CA" sz="2000" dirty="0" smtClean="0"/>
              <a:t> 90% des </a:t>
            </a:r>
            <a:r>
              <a:rPr lang="en-CA" sz="2000" dirty="0" err="1" smtClean="0"/>
              <a:t>cas</a:t>
            </a:r>
            <a:endParaRPr lang="en-CA" sz="2000" dirty="0" smtClean="0"/>
          </a:p>
          <a:p>
            <a:pPr marL="0" indent="0">
              <a:buNone/>
            </a:pPr>
            <a:endParaRPr lang="en-CA" sz="2000" dirty="0" smtClean="0"/>
          </a:p>
          <a:p>
            <a:r>
              <a:rPr lang="en-CA" sz="2000" dirty="0" err="1" smtClean="0"/>
              <a:t>Cholécystectomie</a:t>
            </a:r>
            <a:r>
              <a:rPr lang="en-CA" sz="2000" dirty="0" smtClean="0"/>
              <a:t> = </a:t>
            </a:r>
            <a:r>
              <a:rPr lang="en-CA" sz="2000" dirty="0" err="1" smtClean="0"/>
              <a:t>traitement</a:t>
            </a:r>
            <a:r>
              <a:rPr lang="en-CA" sz="2000" dirty="0" smtClean="0"/>
              <a:t> de </a:t>
            </a:r>
            <a:r>
              <a:rPr lang="en-CA" sz="2000" dirty="0" err="1" smtClean="0"/>
              <a:t>choix</a:t>
            </a:r>
            <a:r>
              <a:rPr lang="en-CA" sz="2000" dirty="0" smtClean="0"/>
              <a:t>, MAIS:</a:t>
            </a:r>
          </a:p>
          <a:p>
            <a:pPr lvl="1"/>
            <a:r>
              <a:rPr lang="en-CA" sz="1800" dirty="0" err="1" smtClean="0"/>
              <a:t>Peu</a:t>
            </a:r>
            <a:r>
              <a:rPr lang="en-CA" sz="1800" dirty="0" smtClean="0"/>
              <a:t> </a:t>
            </a:r>
            <a:r>
              <a:rPr lang="en-CA" sz="1800" dirty="0" err="1" smtClean="0"/>
              <a:t>d’études</a:t>
            </a:r>
            <a:r>
              <a:rPr lang="en-CA" sz="1800" dirty="0" smtClean="0"/>
              <a:t> </a:t>
            </a:r>
            <a:r>
              <a:rPr lang="en-CA" sz="1800" dirty="0" err="1" smtClean="0"/>
              <a:t>prouvant</a:t>
            </a:r>
            <a:r>
              <a:rPr lang="en-CA" sz="1800" dirty="0" smtClean="0"/>
              <a:t> la </a:t>
            </a:r>
            <a:r>
              <a:rPr lang="en-CA" sz="1800" dirty="0" err="1" smtClean="0"/>
              <a:t>supériorité</a:t>
            </a:r>
            <a:r>
              <a:rPr lang="en-CA" sz="1800" dirty="0" smtClean="0"/>
              <a:t> du </a:t>
            </a:r>
            <a:r>
              <a:rPr lang="en-CA" sz="1800" dirty="0" err="1" smtClean="0"/>
              <a:t>tx</a:t>
            </a:r>
            <a:r>
              <a:rPr lang="en-CA" sz="1800" dirty="0" smtClean="0"/>
              <a:t> </a:t>
            </a:r>
            <a:r>
              <a:rPr lang="en-CA" sz="1800" dirty="0" err="1" smtClean="0"/>
              <a:t>chirugical</a:t>
            </a:r>
            <a:r>
              <a:rPr lang="en-CA" sz="1800" dirty="0" smtClean="0"/>
              <a:t> p/r au </a:t>
            </a:r>
            <a:r>
              <a:rPr lang="en-CA" sz="1800" dirty="0" err="1" smtClean="0"/>
              <a:t>traitement</a:t>
            </a:r>
            <a:r>
              <a:rPr lang="en-CA" sz="1800" dirty="0" smtClean="0"/>
              <a:t> </a:t>
            </a:r>
            <a:r>
              <a:rPr lang="en-CA" sz="1800" dirty="0" err="1" smtClean="0"/>
              <a:t>conservateur</a:t>
            </a:r>
            <a:endParaRPr lang="en-CA" sz="1800" dirty="0" smtClean="0"/>
          </a:p>
          <a:p>
            <a:pPr lvl="1"/>
            <a:r>
              <a:rPr lang="en-CA" sz="1800" dirty="0" err="1" smtClean="0"/>
              <a:t>Morbidités</a:t>
            </a:r>
            <a:r>
              <a:rPr lang="en-CA" sz="1800" dirty="0" smtClean="0"/>
              <a:t> </a:t>
            </a:r>
            <a:r>
              <a:rPr lang="en-CA" sz="1800" dirty="0" err="1" smtClean="0"/>
              <a:t>importantes</a:t>
            </a:r>
            <a:r>
              <a:rPr lang="en-CA" sz="1800" dirty="0" smtClean="0"/>
              <a:t> </a:t>
            </a:r>
            <a:r>
              <a:rPr lang="en-CA" sz="1800" dirty="0" err="1" smtClean="0"/>
              <a:t>associées</a:t>
            </a:r>
            <a:r>
              <a:rPr lang="en-CA" sz="1800" dirty="0" smtClean="0"/>
              <a:t> au </a:t>
            </a:r>
            <a:r>
              <a:rPr lang="en-CA" sz="1800" dirty="0" err="1" smtClean="0"/>
              <a:t>traitement</a:t>
            </a:r>
            <a:r>
              <a:rPr lang="en-CA" sz="1800" dirty="0" smtClean="0"/>
              <a:t> chirurgical </a:t>
            </a:r>
            <a:r>
              <a:rPr lang="en-CA" sz="1800" dirty="0"/>
              <a:t>(5 </a:t>
            </a:r>
            <a:r>
              <a:rPr lang="en-CA" sz="1800" dirty="0" err="1"/>
              <a:t>à</a:t>
            </a:r>
            <a:r>
              <a:rPr lang="en-CA" sz="1800" dirty="0"/>
              <a:t> 20%</a:t>
            </a:r>
            <a:r>
              <a:rPr lang="en-CA" sz="1800" dirty="0" smtClean="0"/>
              <a:t>)</a:t>
            </a:r>
          </a:p>
          <a:p>
            <a:pPr lvl="1"/>
            <a:r>
              <a:rPr lang="fr-CA" sz="1800" dirty="0"/>
              <a:t>Taux de mortalité général de 0,1 à 0,5 %, mais qui peut augmenter si âge avancé et si présence de </a:t>
            </a:r>
            <a:r>
              <a:rPr lang="fr-CA" sz="1800" dirty="0" smtClean="0"/>
              <a:t>comorbidités</a:t>
            </a:r>
            <a:endParaRPr lang="en-CA" sz="1800" dirty="0" smtClean="0"/>
          </a:p>
          <a:p>
            <a:pPr lvl="1"/>
            <a:r>
              <a:rPr lang="en-CA" sz="1800" dirty="0" err="1" smtClean="0"/>
              <a:t>Coûts</a:t>
            </a:r>
            <a:r>
              <a:rPr lang="en-CA" sz="1800" dirty="0" smtClean="0"/>
              <a:t> </a:t>
            </a:r>
            <a:r>
              <a:rPr lang="en-CA" sz="1800" dirty="0" err="1" smtClean="0"/>
              <a:t>élevés</a:t>
            </a:r>
            <a:r>
              <a:rPr lang="en-CA" sz="1800" dirty="0" smtClean="0"/>
              <a:t> du </a:t>
            </a:r>
            <a:r>
              <a:rPr lang="en-CA" sz="1800" dirty="0" err="1" smtClean="0"/>
              <a:t>traitement</a:t>
            </a:r>
            <a:r>
              <a:rPr lang="en-CA" sz="1800" dirty="0" smtClean="0"/>
              <a:t> chirurgical pour le </a:t>
            </a:r>
            <a:r>
              <a:rPr lang="en-CA" sz="1800" dirty="0" err="1" smtClean="0"/>
              <a:t>système</a:t>
            </a:r>
            <a:r>
              <a:rPr lang="en-CA" sz="1800" dirty="0" smtClean="0"/>
              <a:t> de santé</a:t>
            </a:r>
          </a:p>
          <a:p>
            <a:pPr marL="457200" lvl="1" indent="0">
              <a:buNone/>
            </a:pPr>
            <a:endParaRPr lang="en-CA" sz="1800" dirty="0" smtClean="0"/>
          </a:p>
          <a:p>
            <a:r>
              <a:rPr lang="en-CA" sz="2000" dirty="0" smtClean="0"/>
              <a:t>12%–22% des patients </a:t>
            </a:r>
            <a:r>
              <a:rPr lang="en-CA" sz="2000" dirty="0" err="1" smtClean="0"/>
              <a:t>prévus</a:t>
            </a:r>
            <a:r>
              <a:rPr lang="en-CA" sz="2000" dirty="0" smtClean="0"/>
              <a:t> pour </a:t>
            </a:r>
            <a:r>
              <a:rPr lang="en-CA" sz="2000" dirty="0" err="1" smtClean="0"/>
              <a:t>une</a:t>
            </a:r>
            <a:r>
              <a:rPr lang="en-CA" sz="2000" dirty="0"/>
              <a:t> </a:t>
            </a:r>
            <a:r>
              <a:rPr lang="en-CA" sz="2000" dirty="0" err="1" smtClean="0"/>
              <a:t>cholécystectomie</a:t>
            </a:r>
            <a:r>
              <a:rPr lang="en-CA" sz="2000" dirty="0" smtClean="0"/>
              <a:t> </a:t>
            </a:r>
            <a:r>
              <a:rPr lang="en-CA" sz="2000" dirty="0" err="1" smtClean="0"/>
              <a:t>retardée</a:t>
            </a:r>
            <a:r>
              <a:rPr lang="en-CA" sz="2000" dirty="0" smtClean="0"/>
              <a:t> ne </a:t>
            </a:r>
            <a:r>
              <a:rPr lang="en-CA" sz="2000" dirty="0" err="1" smtClean="0"/>
              <a:t>reçoivent</a:t>
            </a:r>
            <a:r>
              <a:rPr lang="en-CA" sz="2000" dirty="0" smtClean="0"/>
              <a:t> pas de </a:t>
            </a:r>
            <a:r>
              <a:rPr lang="en-CA" sz="2000" dirty="0" err="1" smtClean="0"/>
              <a:t>traitement</a:t>
            </a:r>
            <a:r>
              <a:rPr lang="en-CA" sz="2000" dirty="0" smtClean="0"/>
              <a:t> </a:t>
            </a:r>
            <a:r>
              <a:rPr lang="en-CA" sz="2000" dirty="0" err="1" smtClean="0"/>
              <a:t>chirugical</a:t>
            </a:r>
            <a:endParaRPr lang="en-CA" sz="2000" dirty="0" smtClean="0"/>
          </a:p>
        </p:txBody>
      </p:sp>
    </p:spTree>
    <p:extLst>
      <p:ext uri="{BB962C8B-B14F-4D97-AF65-F5344CB8AC3E}">
        <p14:creationId xmlns:p14="http://schemas.microsoft.com/office/powerpoint/2010/main" val="249620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3574" y="300294"/>
            <a:ext cx="6316662" cy="1143000"/>
          </a:xfrm>
        </p:spPr>
        <p:txBody>
          <a:bodyPr/>
          <a:lstStyle/>
          <a:p>
            <a:pPr algn="ctr"/>
            <a:r>
              <a:rPr lang="fr-CA" sz="3600" dirty="0" smtClean="0"/>
              <a:t>Introduction</a:t>
            </a:r>
            <a:endParaRPr lang="fr-CA" sz="3600" dirty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608" y="1574544"/>
            <a:ext cx="7085012" cy="4525963"/>
          </a:xfrm>
        </p:spPr>
        <p:txBody>
          <a:bodyPr/>
          <a:lstStyle/>
          <a:p>
            <a:pPr lvl="1">
              <a:lnSpc>
                <a:spcPct val="90000"/>
              </a:lnSpc>
              <a:buFont typeface="Wingdings" charset="0"/>
              <a:buChar char="v"/>
            </a:pPr>
            <a:endParaRPr lang="fr-CA" dirty="0"/>
          </a:p>
          <a:p>
            <a:pPr>
              <a:lnSpc>
                <a:spcPct val="90000"/>
              </a:lnSpc>
              <a:buFontTx/>
              <a:buNone/>
            </a:pPr>
            <a:endParaRPr lang="fr-CA" sz="2000" dirty="0"/>
          </a:p>
          <a:p>
            <a:pPr algn="ctr">
              <a:lnSpc>
                <a:spcPct val="90000"/>
              </a:lnSpc>
            </a:pPr>
            <a:r>
              <a:rPr lang="fr-CA" sz="2800" dirty="0" smtClean="0"/>
              <a:t>Chez les adultes, est-ce que le traitement conservateur de la cholécystite aiguë lithiasique non-compliquée est efficace et sécuritaire comparativement au traitement chirurgical?</a:t>
            </a:r>
            <a:endParaRPr lang="fr-CA" sz="2800" dirty="0"/>
          </a:p>
        </p:txBody>
      </p:sp>
      <p:pic>
        <p:nvPicPr>
          <p:cNvPr id="2" name="Image 1" descr="images cholélithias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934" y="4580017"/>
            <a:ext cx="4292333" cy="2143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28" y="248983"/>
            <a:ext cx="6316662" cy="1143000"/>
          </a:xfrm>
        </p:spPr>
        <p:txBody>
          <a:bodyPr/>
          <a:lstStyle/>
          <a:p>
            <a:pPr algn="ctr"/>
            <a:r>
              <a:rPr lang="fr-CA" sz="3600" dirty="0" smtClean="0"/>
              <a:t>Méthode</a:t>
            </a:r>
            <a:endParaRPr lang="fr-CA" sz="3600" dirty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608" y="1574544"/>
            <a:ext cx="7085012" cy="4765918"/>
          </a:xfrm>
        </p:spPr>
        <p:txBody>
          <a:bodyPr/>
          <a:lstStyle/>
          <a:p>
            <a:pPr marL="0" indent="0">
              <a:buNone/>
            </a:pPr>
            <a:r>
              <a:rPr lang="en-CA" b="1" dirty="0" err="1" smtClean="0"/>
              <a:t>Stratégie</a:t>
            </a:r>
            <a:r>
              <a:rPr lang="en-CA" b="1" dirty="0" smtClean="0"/>
              <a:t> de </a:t>
            </a:r>
            <a:r>
              <a:rPr lang="en-CA" b="1" dirty="0" err="1" smtClean="0"/>
              <a:t>recherche</a:t>
            </a:r>
            <a:r>
              <a:rPr lang="en-CA" b="1" dirty="0" smtClean="0"/>
              <a:t>:</a:t>
            </a:r>
          </a:p>
          <a:p>
            <a:r>
              <a:rPr lang="en-CA" sz="2000" dirty="0" err="1" smtClean="0"/>
              <a:t>Banques</a:t>
            </a:r>
            <a:r>
              <a:rPr lang="en-CA" sz="2000" dirty="0" smtClean="0"/>
              <a:t> de </a:t>
            </a:r>
            <a:r>
              <a:rPr lang="en-CA" sz="2000" dirty="0" err="1" smtClean="0"/>
              <a:t>données</a:t>
            </a:r>
            <a:r>
              <a:rPr lang="en-CA" sz="2000" dirty="0" smtClean="0"/>
              <a:t>:</a:t>
            </a:r>
          </a:p>
          <a:p>
            <a:pPr lvl="1"/>
            <a:r>
              <a:rPr lang="en-CA" dirty="0" smtClean="0"/>
              <a:t>MEDLINE, EMBASE</a:t>
            </a:r>
            <a:r>
              <a:rPr lang="en-CA" smtClean="0"/>
              <a:t>, PubMed</a:t>
            </a:r>
            <a:r>
              <a:rPr lang="en-CA" dirty="0" smtClean="0"/>
              <a:t>, the Cochrane Central Register of Controlled Trials, and the Cochrane IBD Group Specialized Trials Register</a:t>
            </a:r>
            <a:r>
              <a:rPr lang="en-US" altLang="fr-FR" dirty="0" smtClean="0"/>
              <a:t>BIOSIS Previews</a:t>
            </a:r>
          </a:p>
          <a:p>
            <a:pPr lvl="1"/>
            <a:r>
              <a:rPr lang="en-US" altLang="fr-FR" dirty="0" smtClean="0"/>
              <a:t>ERIC</a:t>
            </a:r>
          </a:p>
          <a:p>
            <a:r>
              <a:rPr lang="en-US" altLang="fr-FR" sz="2000" dirty="0" err="1" smtClean="0"/>
              <a:t>Autres</a:t>
            </a:r>
            <a:r>
              <a:rPr lang="en-US" altLang="fr-FR" sz="2000" dirty="0" smtClean="0"/>
              <a:t>: </a:t>
            </a:r>
          </a:p>
          <a:p>
            <a:pPr lvl="1"/>
            <a:r>
              <a:rPr lang="en-US" altLang="fr-FR" dirty="0" err="1"/>
              <a:t>U</a:t>
            </a:r>
            <a:r>
              <a:rPr lang="en-US" altLang="fr-FR" dirty="0" err="1" smtClean="0"/>
              <a:t>ptodate</a:t>
            </a:r>
            <a:r>
              <a:rPr lang="en-US" altLang="fr-FR" dirty="0" smtClean="0"/>
              <a:t>, </a:t>
            </a:r>
            <a:r>
              <a:rPr lang="en-US" altLang="fr-FR" dirty="0" err="1"/>
              <a:t>r</a:t>
            </a:r>
            <a:r>
              <a:rPr lang="en-US" altLang="fr-FR" dirty="0" err="1" smtClean="0"/>
              <a:t>éférences</a:t>
            </a:r>
            <a:r>
              <a:rPr lang="en-US" altLang="fr-FR" dirty="0" smtClean="0"/>
              <a:t> des articles</a:t>
            </a:r>
            <a:endParaRPr lang="en-US" altLang="fr-FR" dirty="0"/>
          </a:p>
          <a:p>
            <a:pPr marL="0" indent="0">
              <a:buNone/>
            </a:pPr>
            <a:r>
              <a:rPr lang="fr-CA" b="1" dirty="0" smtClean="0"/>
              <a:t>Critères d’inclusion:</a:t>
            </a:r>
          </a:p>
          <a:p>
            <a:pPr lvl="1"/>
            <a:r>
              <a:rPr lang="fr-CA" dirty="0" smtClean="0"/>
              <a:t>Cholécystite aiguë</a:t>
            </a:r>
          </a:p>
          <a:p>
            <a:pPr lvl="1"/>
            <a:r>
              <a:rPr lang="fr-CA" dirty="0" smtClean="0"/>
              <a:t>ÂGE &gt; 18 ans</a:t>
            </a:r>
          </a:p>
          <a:p>
            <a:pPr lvl="1"/>
            <a:r>
              <a:rPr lang="fr-CA" dirty="0" smtClean="0"/>
              <a:t>Tous types d’étude, peu importe la date</a:t>
            </a:r>
          </a:p>
          <a:p>
            <a:pPr lvl="1"/>
            <a:r>
              <a:rPr lang="fr-CA" dirty="0" smtClean="0"/>
              <a:t>Langue Français et Anglais</a:t>
            </a:r>
          </a:p>
          <a:p>
            <a:pPr lvl="1"/>
            <a:endParaRPr lang="en-US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263559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80039" y="301375"/>
            <a:ext cx="6316662" cy="714625"/>
          </a:xfrm>
        </p:spPr>
        <p:txBody>
          <a:bodyPr/>
          <a:lstStyle/>
          <a:p>
            <a:pPr algn="ctr"/>
            <a:r>
              <a:rPr lang="fr-CA" sz="3600" dirty="0" smtClean="0"/>
              <a:t>Méthode</a:t>
            </a:r>
            <a:endParaRPr lang="fr-CA" sz="3600" dirty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56092" y="1056105"/>
            <a:ext cx="3794037" cy="5534527"/>
          </a:xfrm>
        </p:spPr>
        <p:txBody>
          <a:bodyPr/>
          <a:lstStyle/>
          <a:p>
            <a:pPr marL="0" indent="0">
              <a:buNone/>
            </a:pPr>
            <a:endParaRPr lang="fr-CA" dirty="0" smtClean="0"/>
          </a:p>
          <a:p>
            <a:pPr marL="0" indent="0">
              <a:buNone/>
            </a:pPr>
            <a:r>
              <a:rPr lang="fr-CA" dirty="0" smtClean="0"/>
              <a:t>Patient/ condition </a:t>
            </a:r>
          </a:p>
          <a:p>
            <a:r>
              <a:rPr lang="fr-CA" dirty="0" err="1" smtClean="0"/>
              <a:t>Cholecystitis</a:t>
            </a:r>
            <a:endParaRPr lang="fr-CA" dirty="0" smtClean="0"/>
          </a:p>
          <a:p>
            <a:pPr marL="0" indent="0">
              <a:buNone/>
            </a:pPr>
            <a:r>
              <a:rPr lang="fr-CA" dirty="0" smtClean="0"/>
              <a:t>          		</a:t>
            </a:r>
            <a:r>
              <a:rPr lang="fr-CA" b="1" dirty="0" smtClean="0"/>
              <a:t>OR</a:t>
            </a:r>
          </a:p>
          <a:p>
            <a:r>
              <a:rPr lang="fr-CA" dirty="0" smtClean="0"/>
              <a:t>Acute</a:t>
            </a:r>
          </a:p>
          <a:p>
            <a:pPr marL="0" indent="0">
              <a:buNone/>
            </a:pPr>
            <a:r>
              <a:rPr lang="fr-CA" dirty="0" err="1" smtClean="0"/>
              <a:t>cholecystitis</a:t>
            </a:r>
            <a:r>
              <a:rPr lang="fr-CA" dirty="0" smtClean="0"/>
              <a:t>       </a:t>
            </a:r>
            <a:r>
              <a:rPr lang="fr-CA" b="1" dirty="0" smtClean="0"/>
              <a:t>AND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fr-CA" dirty="0"/>
          </a:p>
          <a:p>
            <a:pPr>
              <a:lnSpc>
                <a:spcPct val="90000"/>
              </a:lnSpc>
              <a:buFontTx/>
              <a:buNone/>
            </a:pPr>
            <a:endParaRPr lang="fr-CA" sz="2000" dirty="0"/>
          </a:p>
          <a:p>
            <a:pPr>
              <a:lnSpc>
                <a:spcPct val="90000"/>
              </a:lnSpc>
            </a:pPr>
            <a:endParaRPr lang="fr-CA" sz="1800" dirty="0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>
          <a:xfrm>
            <a:off x="5483449" y="1026103"/>
            <a:ext cx="3087687" cy="5588000"/>
          </a:xfrm>
        </p:spPr>
        <p:txBody>
          <a:bodyPr/>
          <a:lstStyle/>
          <a:p>
            <a:pPr marL="0" indent="0">
              <a:buNone/>
            </a:pPr>
            <a:r>
              <a:rPr lang="fr-CA" dirty="0" smtClean="0"/>
              <a:t>Intervention</a:t>
            </a:r>
          </a:p>
          <a:p>
            <a:r>
              <a:rPr lang="fr-CA" sz="1800" dirty="0" err="1" smtClean="0"/>
              <a:t>Antibotic</a:t>
            </a:r>
            <a:r>
              <a:rPr lang="fr-CA" sz="1800" dirty="0" smtClean="0"/>
              <a:t>                   </a:t>
            </a:r>
            <a:br>
              <a:rPr lang="fr-CA" sz="1800" dirty="0" smtClean="0"/>
            </a:br>
            <a:r>
              <a:rPr lang="fr-CA" sz="1800" b="1" dirty="0" smtClean="0"/>
              <a:t>OR</a:t>
            </a:r>
          </a:p>
          <a:p>
            <a:r>
              <a:rPr lang="fr-CA" sz="1800" dirty="0" err="1" smtClean="0"/>
              <a:t>Cholecystectomy</a:t>
            </a:r>
            <a:r>
              <a:rPr lang="fr-CA" sz="1800" dirty="0" smtClean="0"/>
              <a:t>      </a:t>
            </a:r>
            <a:br>
              <a:rPr lang="fr-CA" sz="1800" dirty="0" smtClean="0"/>
            </a:br>
            <a:r>
              <a:rPr lang="fr-CA" sz="1800" b="1" dirty="0" smtClean="0"/>
              <a:t>OR</a:t>
            </a:r>
          </a:p>
          <a:p>
            <a:r>
              <a:rPr lang="fr-CA" sz="1800" dirty="0" err="1" smtClean="0"/>
              <a:t>Surgical</a:t>
            </a:r>
            <a:r>
              <a:rPr lang="fr-CA" sz="1800" dirty="0" smtClean="0"/>
              <a:t>                    </a:t>
            </a:r>
            <a:br>
              <a:rPr lang="fr-CA" sz="1800" dirty="0" smtClean="0"/>
            </a:br>
            <a:r>
              <a:rPr lang="fr-CA" sz="1800" b="1" dirty="0" smtClean="0"/>
              <a:t>OR</a:t>
            </a:r>
          </a:p>
          <a:p>
            <a:r>
              <a:rPr lang="fr-CA" sz="1800" dirty="0" smtClean="0"/>
              <a:t>Conservative           </a:t>
            </a:r>
            <a:br>
              <a:rPr lang="fr-CA" sz="1800" dirty="0" smtClean="0"/>
            </a:br>
            <a:r>
              <a:rPr lang="fr-CA" sz="1800" b="1" dirty="0" smtClean="0"/>
              <a:t>OR</a:t>
            </a:r>
          </a:p>
          <a:p>
            <a:r>
              <a:rPr lang="fr-CA" sz="1800" dirty="0" err="1" smtClean="0"/>
              <a:t>Treatment</a:t>
            </a:r>
            <a:r>
              <a:rPr lang="fr-CA" sz="1800" dirty="0" smtClean="0"/>
              <a:t>                   </a:t>
            </a:r>
            <a:r>
              <a:rPr lang="fr-CA" sz="1800" b="1" dirty="0" smtClean="0"/>
              <a:t>OR</a:t>
            </a:r>
          </a:p>
          <a:p>
            <a:r>
              <a:rPr lang="fr-CA" sz="1800" dirty="0" err="1" smtClean="0"/>
              <a:t>Surgery</a:t>
            </a:r>
            <a:r>
              <a:rPr lang="fr-CA" sz="1800" dirty="0" smtClean="0"/>
              <a:t/>
            </a:r>
            <a:br>
              <a:rPr lang="fr-CA" sz="1800" dirty="0" smtClean="0"/>
            </a:br>
            <a:r>
              <a:rPr lang="fr-CA" sz="1800" b="1" dirty="0" smtClean="0"/>
              <a:t>OR</a:t>
            </a:r>
          </a:p>
          <a:p>
            <a:r>
              <a:rPr lang="fr-CA" sz="1800" dirty="0" err="1"/>
              <a:t>O</a:t>
            </a:r>
            <a:r>
              <a:rPr lang="fr-CA" sz="1800" dirty="0" err="1" smtClean="0"/>
              <a:t>perative</a:t>
            </a:r>
            <a:endParaRPr lang="fr-CA" sz="18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63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62778" y="1149684"/>
            <a:ext cx="7085012" cy="5614737"/>
          </a:xfrm>
        </p:spPr>
        <p:txBody>
          <a:bodyPr/>
          <a:lstStyle/>
          <a:p>
            <a:pPr lvl="1">
              <a:lnSpc>
                <a:spcPct val="90000"/>
              </a:lnSpc>
              <a:buFont typeface="Wingdings" charset="0"/>
              <a:buChar char="v"/>
            </a:pPr>
            <a:endParaRPr lang="fr-CA" dirty="0"/>
          </a:p>
          <a:p>
            <a:r>
              <a:rPr lang="fr-CA" sz="2000" b="1" dirty="0" smtClean="0"/>
              <a:t>Collection et analyse des données:</a:t>
            </a:r>
          </a:p>
          <a:p>
            <a:pPr lvl="1"/>
            <a:r>
              <a:rPr lang="en-CA" sz="1600" dirty="0" smtClean="0"/>
              <a:t>Revue par 2 auteurs de </a:t>
            </a:r>
            <a:r>
              <a:rPr lang="en-CA" sz="1600" dirty="0" err="1" smtClean="0"/>
              <a:t>tous</a:t>
            </a:r>
            <a:r>
              <a:rPr lang="en-CA" sz="1600" dirty="0" smtClean="0"/>
              <a:t> les résumés des articles </a:t>
            </a:r>
            <a:r>
              <a:rPr lang="en-CA" sz="1600" dirty="0" err="1" smtClean="0"/>
              <a:t>identifiés</a:t>
            </a:r>
            <a:r>
              <a:rPr lang="en-CA" sz="1600" dirty="0" smtClean="0"/>
              <a:t>. Si la </a:t>
            </a:r>
            <a:r>
              <a:rPr lang="en-CA" sz="1600" dirty="0" err="1" smtClean="0"/>
              <a:t>référence</a:t>
            </a:r>
            <a:r>
              <a:rPr lang="en-CA" sz="1600" dirty="0" smtClean="0"/>
              <a:t> </a:t>
            </a:r>
            <a:r>
              <a:rPr lang="en-CA" sz="1600" dirty="0" err="1" smtClean="0"/>
              <a:t>est</a:t>
            </a:r>
            <a:r>
              <a:rPr lang="en-CA" sz="1600" dirty="0" smtClean="0"/>
              <a:t> bonne, </a:t>
            </a:r>
            <a:r>
              <a:rPr lang="en-CA" sz="1600" dirty="0" err="1" smtClean="0"/>
              <a:t>ils</a:t>
            </a:r>
            <a:r>
              <a:rPr lang="en-CA" sz="1600" dirty="0" smtClean="0"/>
              <a:t> </a:t>
            </a:r>
            <a:r>
              <a:rPr lang="en-CA" sz="1600" dirty="0" err="1" smtClean="0"/>
              <a:t>obtiennent</a:t>
            </a:r>
            <a:r>
              <a:rPr lang="en-CA" sz="1600" dirty="0" smtClean="0"/>
              <a:t> </a:t>
            </a:r>
            <a:r>
              <a:rPr lang="en-CA" sz="1600" dirty="0" err="1" smtClean="0"/>
              <a:t>une</a:t>
            </a:r>
            <a:r>
              <a:rPr lang="en-CA" sz="1600" dirty="0" smtClean="0"/>
              <a:t> </a:t>
            </a:r>
            <a:r>
              <a:rPr lang="en-CA" sz="1600" dirty="0" err="1" smtClean="0"/>
              <a:t>copie</a:t>
            </a:r>
            <a:r>
              <a:rPr lang="en-CA" sz="1600" dirty="0" smtClean="0"/>
              <a:t> de </a:t>
            </a:r>
            <a:r>
              <a:rPr lang="en-CA" sz="1600" dirty="0" err="1" smtClean="0"/>
              <a:t>l’étude</a:t>
            </a:r>
            <a:r>
              <a:rPr lang="en-CA" sz="1600" dirty="0" smtClean="0"/>
              <a:t>.</a:t>
            </a:r>
          </a:p>
          <a:p>
            <a:r>
              <a:rPr lang="fr-CA" sz="2000" b="1" dirty="0" smtClean="0"/>
              <a:t>Sélection des études:</a:t>
            </a:r>
            <a:endParaRPr lang="en-CA" sz="2000" dirty="0" smtClean="0"/>
          </a:p>
          <a:p>
            <a:pPr lvl="1"/>
            <a:r>
              <a:rPr lang="en-CA" sz="1600" dirty="0" smtClean="0"/>
              <a:t>2 auteurs </a:t>
            </a:r>
            <a:r>
              <a:rPr lang="en-CA" sz="1600" dirty="0" err="1" smtClean="0"/>
              <a:t>lisent</a:t>
            </a:r>
            <a:r>
              <a:rPr lang="en-CA" sz="1600" dirty="0" smtClean="0"/>
              <a:t> le </a:t>
            </a:r>
            <a:r>
              <a:rPr lang="en-CA" sz="1600" dirty="0" err="1" smtClean="0"/>
              <a:t>texte</a:t>
            </a:r>
            <a:r>
              <a:rPr lang="en-CA" sz="1600" dirty="0" smtClean="0"/>
              <a:t> </a:t>
            </a:r>
            <a:r>
              <a:rPr lang="en-CA" sz="1600" dirty="0" err="1" smtClean="0"/>
              <a:t>complet</a:t>
            </a:r>
            <a:r>
              <a:rPr lang="en-CA" sz="1600" dirty="0" smtClean="0"/>
              <a:t> de </a:t>
            </a:r>
            <a:r>
              <a:rPr lang="en-CA" sz="1600" dirty="0" err="1" smtClean="0"/>
              <a:t>façon</a:t>
            </a:r>
            <a:r>
              <a:rPr lang="en-CA" sz="1600" dirty="0" smtClean="0"/>
              <a:t> </a:t>
            </a:r>
            <a:r>
              <a:rPr lang="en-CA" sz="1600" dirty="0" err="1" smtClean="0"/>
              <a:t>indépendante</a:t>
            </a:r>
            <a:r>
              <a:rPr lang="en-CA" sz="1600" dirty="0" smtClean="0"/>
              <a:t> en </a:t>
            </a:r>
            <a:r>
              <a:rPr lang="en-CA" sz="1600" dirty="0" err="1" smtClean="0"/>
              <a:t>respectant</a:t>
            </a:r>
            <a:r>
              <a:rPr lang="en-CA" sz="1600" dirty="0" smtClean="0"/>
              <a:t> les </a:t>
            </a:r>
            <a:r>
              <a:rPr lang="en-CA" sz="1600" dirty="0" err="1" smtClean="0"/>
              <a:t>critéres</a:t>
            </a:r>
            <a:r>
              <a:rPr lang="en-CA" sz="1600" dirty="0" smtClean="0"/>
              <a:t> </a:t>
            </a:r>
            <a:r>
              <a:rPr lang="en-CA" sz="1600" dirty="0" err="1" smtClean="0"/>
              <a:t>d’éligibilité</a:t>
            </a:r>
            <a:r>
              <a:rPr lang="en-CA" sz="1600" dirty="0" smtClean="0"/>
              <a:t>. </a:t>
            </a:r>
            <a:r>
              <a:rPr lang="fr-CA" sz="1600" dirty="0" smtClean="0"/>
              <a:t>Un consensus est fait pour les articles où il y a divergence.</a:t>
            </a:r>
          </a:p>
          <a:p>
            <a:r>
              <a:rPr lang="fr-CA" sz="2000" b="1" dirty="0" smtClean="0"/>
              <a:t>Extraction des données:</a:t>
            </a:r>
          </a:p>
          <a:p>
            <a:pPr lvl="1"/>
            <a:r>
              <a:rPr lang="fr-CA" sz="1600" dirty="0" smtClean="0"/>
              <a:t>Selon un modèle prédéfini au départ par 2 personnes (</a:t>
            </a:r>
            <a:r>
              <a:rPr lang="fr-CA" sz="1600" dirty="0" err="1" smtClean="0"/>
              <a:t>cf</a:t>
            </a:r>
            <a:r>
              <a:rPr lang="fr-CA" sz="1600" dirty="0" smtClean="0"/>
              <a:t> résultats).</a:t>
            </a:r>
            <a:endParaRPr lang="fr-CA" sz="1600" b="1" dirty="0" smtClean="0"/>
          </a:p>
          <a:p>
            <a:r>
              <a:rPr lang="fr-CA" sz="2000" b="1" dirty="0" smtClean="0"/>
              <a:t>Évaluer la qualité des études:</a:t>
            </a:r>
          </a:p>
          <a:p>
            <a:pPr lvl="1"/>
            <a:r>
              <a:rPr lang="fr-FR" altLang="fr-FR" sz="1600" dirty="0" smtClean="0"/>
              <a:t>Nouvel outil d’évaluation Qualité et du Risque de Biais (ROB)</a:t>
            </a:r>
          </a:p>
          <a:p>
            <a:pPr lvl="2"/>
            <a:r>
              <a:rPr lang="fr-FR" altLang="fr-FR" sz="1600" dirty="0" smtClean="0"/>
              <a:t>Permet d’évaluer le niveau de crédibilité de l’étude et de l’illustrer graphiquement	</a:t>
            </a:r>
            <a:endParaRPr lang="fr-FR" altLang="fr-FR" dirty="0" smtClean="0"/>
          </a:p>
          <a:p>
            <a:pPr lvl="1"/>
            <a:r>
              <a:rPr lang="en-CA" sz="1600" dirty="0" smtClean="0"/>
              <a:t>GRADE(</a:t>
            </a:r>
            <a:r>
              <a:rPr lang="en-CA" sz="1600" b="1" dirty="0" smtClean="0"/>
              <a:t>G</a:t>
            </a:r>
            <a:r>
              <a:rPr lang="en-CA" sz="1600" dirty="0" smtClean="0"/>
              <a:t>rading of </a:t>
            </a:r>
            <a:r>
              <a:rPr lang="en-CA" sz="1600" b="1" dirty="0" smtClean="0"/>
              <a:t>R</a:t>
            </a:r>
            <a:r>
              <a:rPr lang="en-CA" sz="1600" dirty="0" smtClean="0"/>
              <a:t>ecommendation </a:t>
            </a:r>
            <a:r>
              <a:rPr lang="en-CA" sz="1600" b="1" dirty="0" err="1" smtClean="0"/>
              <a:t>A</a:t>
            </a:r>
            <a:r>
              <a:rPr lang="en-CA" sz="1600" dirty="0" err="1" smtClean="0"/>
              <a:t>ssessment,</a:t>
            </a:r>
            <a:r>
              <a:rPr lang="en-CA" sz="1600" b="1" dirty="0" err="1" smtClean="0"/>
              <a:t>D</a:t>
            </a:r>
            <a:r>
              <a:rPr lang="en-CA" sz="1600" dirty="0" err="1" smtClean="0"/>
              <a:t>evelopemental</a:t>
            </a:r>
            <a:r>
              <a:rPr lang="en-CA" sz="1600" dirty="0" smtClean="0"/>
              <a:t> and </a:t>
            </a:r>
            <a:r>
              <a:rPr lang="en-CA" sz="1600" b="1" dirty="0" smtClean="0"/>
              <a:t>E</a:t>
            </a:r>
            <a:r>
              <a:rPr lang="en-CA" sz="1600" dirty="0" smtClean="0"/>
              <a:t>valuation working group)</a:t>
            </a:r>
            <a:r>
              <a:rPr lang="fr-FR" sz="1600" dirty="0" smtClean="0"/>
              <a:t> </a:t>
            </a:r>
          </a:p>
          <a:p>
            <a:pPr lvl="2"/>
            <a:r>
              <a:rPr lang="fr-CA" sz="1600" dirty="0" smtClean="0"/>
              <a:t>Processus d’évaluation de la qualité des données scientifiques</a:t>
            </a:r>
          </a:p>
          <a:p>
            <a:pPr>
              <a:lnSpc>
                <a:spcPct val="90000"/>
              </a:lnSpc>
              <a:buFontTx/>
              <a:buNone/>
            </a:pPr>
            <a:endParaRPr lang="fr-CA" sz="2000" dirty="0"/>
          </a:p>
          <a:p>
            <a:pPr>
              <a:lnSpc>
                <a:spcPct val="90000"/>
              </a:lnSpc>
            </a:pPr>
            <a:endParaRPr lang="fr-CA" sz="1800" dirty="0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98032" y="338777"/>
            <a:ext cx="6316662" cy="703960"/>
          </a:xfrm>
        </p:spPr>
        <p:txBody>
          <a:bodyPr/>
          <a:lstStyle/>
          <a:p>
            <a:pPr algn="ctr"/>
            <a:r>
              <a:rPr lang="fr-CA" sz="3600" dirty="0" smtClean="0"/>
              <a:t>Méthode</a:t>
            </a:r>
            <a:endParaRPr lang="fr-CA" sz="3600" dirty="0"/>
          </a:p>
        </p:txBody>
      </p:sp>
    </p:spTree>
    <p:extLst>
      <p:ext uri="{BB962C8B-B14F-4D97-AF65-F5344CB8AC3E}">
        <p14:creationId xmlns:p14="http://schemas.microsoft.com/office/powerpoint/2010/main" val="332303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339411053"/>
              </p:ext>
            </p:extLst>
          </p:nvPr>
        </p:nvGraphicFramePr>
        <p:xfrm>
          <a:off x="521369" y="213895"/>
          <a:ext cx="8141368" cy="6229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3906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heme/theme1.xml><?xml version="1.0" encoding="utf-8"?>
<a:theme xmlns:a="http://schemas.openxmlformats.org/drawingml/2006/main" name="0028_slide">
  <a:themeElements>
    <a:clrScheme name="0028_slide 3">
      <a:dk1>
        <a:srgbClr val="000000"/>
      </a:dk1>
      <a:lt1>
        <a:srgbClr val="63B8FF"/>
      </a:lt1>
      <a:dk2>
        <a:srgbClr val="000000"/>
      </a:dk2>
      <a:lt2>
        <a:srgbClr val="B2B2B2"/>
      </a:lt2>
      <a:accent1>
        <a:srgbClr val="EB7B00"/>
      </a:accent1>
      <a:accent2>
        <a:srgbClr val="EBAA00"/>
      </a:accent2>
      <a:accent3>
        <a:srgbClr val="B7D8FF"/>
      </a:accent3>
      <a:accent4>
        <a:srgbClr val="000000"/>
      </a:accent4>
      <a:accent5>
        <a:srgbClr val="F3BFAA"/>
      </a:accent5>
      <a:accent6>
        <a:srgbClr val="D59A00"/>
      </a:accent6>
      <a:hlink>
        <a:srgbClr val="114F88"/>
      </a:hlink>
      <a:folHlink>
        <a:srgbClr val="873A12"/>
      </a:folHlink>
    </a:clrScheme>
    <a:fontScheme name="0028_slide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0028_slide 1">
        <a:dk1>
          <a:srgbClr val="000000"/>
        </a:dk1>
        <a:lt1>
          <a:srgbClr val="63B8FF"/>
        </a:lt1>
        <a:dk2>
          <a:srgbClr val="000000"/>
        </a:dk2>
        <a:lt2>
          <a:srgbClr val="B2B2B2"/>
        </a:lt2>
        <a:accent1>
          <a:srgbClr val="C9E6FF"/>
        </a:accent1>
        <a:accent2>
          <a:srgbClr val="669ECC"/>
        </a:accent2>
        <a:accent3>
          <a:srgbClr val="B7D8FF"/>
        </a:accent3>
        <a:accent4>
          <a:srgbClr val="000000"/>
        </a:accent4>
        <a:accent5>
          <a:srgbClr val="E1F0FF"/>
        </a:accent5>
        <a:accent6>
          <a:srgbClr val="5C8FB9"/>
        </a:accent6>
        <a:hlink>
          <a:srgbClr val="0061B3"/>
        </a:hlink>
        <a:folHlink>
          <a:srgbClr val="2642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28_slide 2">
        <a:dk1>
          <a:srgbClr val="000000"/>
        </a:dk1>
        <a:lt1>
          <a:srgbClr val="63B8FF"/>
        </a:lt1>
        <a:dk2>
          <a:srgbClr val="000000"/>
        </a:dk2>
        <a:lt2>
          <a:srgbClr val="B2B2B2"/>
        </a:lt2>
        <a:accent1>
          <a:srgbClr val="0CBBC0"/>
        </a:accent1>
        <a:accent2>
          <a:srgbClr val="2F45D1"/>
        </a:accent2>
        <a:accent3>
          <a:srgbClr val="B7D8FF"/>
        </a:accent3>
        <a:accent4>
          <a:srgbClr val="000000"/>
        </a:accent4>
        <a:accent5>
          <a:srgbClr val="AADADC"/>
        </a:accent5>
        <a:accent6>
          <a:srgbClr val="2A3EBD"/>
        </a:accent6>
        <a:hlink>
          <a:srgbClr val="2E4F6B"/>
        </a:hlink>
        <a:folHlink>
          <a:srgbClr val="2E34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28_slide 3">
        <a:dk1>
          <a:srgbClr val="000000"/>
        </a:dk1>
        <a:lt1>
          <a:srgbClr val="63B8FF"/>
        </a:lt1>
        <a:dk2>
          <a:srgbClr val="000000"/>
        </a:dk2>
        <a:lt2>
          <a:srgbClr val="B2B2B2"/>
        </a:lt2>
        <a:accent1>
          <a:srgbClr val="EB7B00"/>
        </a:accent1>
        <a:accent2>
          <a:srgbClr val="EBAA00"/>
        </a:accent2>
        <a:accent3>
          <a:srgbClr val="B7D8FF"/>
        </a:accent3>
        <a:accent4>
          <a:srgbClr val="000000"/>
        </a:accent4>
        <a:accent5>
          <a:srgbClr val="F3BFAA"/>
        </a:accent5>
        <a:accent6>
          <a:srgbClr val="D59A00"/>
        </a:accent6>
        <a:hlink>
          <a:srgbClr val="114F88"/>
        </a:hlink>
        <a:folHlink>
          <a:srgbClr val="873A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28_slide 4">
        <a:dk1>
          <a:srgbClr val="000000"/>
        </a:dk1>
        <a:lt1>
          <a:srgbClr val="63B8FF"/>
        </a:lt1>
        <a:dk2>
          <a:srgbClr val="000000"/>
        </a:dk2>
        <a:lt2>
          <a:srgbClr val="B2B2B2"/>
        </a:lt2>
        <a:accent1>
          <a:srgbClr val="EB7C00"/>
        </a:accent1>
        <a:accent2>
          <a:srgbClr val="B2CC00"/>
        </a:accent2>
        <a:accent3>
          <a:srgbClr val="B7D8FF"/>
        </a:accent3>
        <a:accent4>
          <a:srgbClr val="000000"/>
        </a:accent4>
        <a:accent5>
          <a:srgbClr val="F3BFAA"/>
        </a:accent5>
        <a:accent6>
          <a:srgbClr val="A1B900"/>
        </a:accent6>
        <a:hlink>
          <a:srgbClr val="771881"/>
        </a:hlink>
        <a:folHlink>
          <a:srgbClr val="184F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28_slid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9E6FF"/>
        </a:accent1>
        <a:accent2>
          <a:srgbClr val="669ECC"/>
        </a:accent2>
        <a:accent3>
          <a:srgbClr val="FFFFFF"/>
        </a:accent3>
        <a:accent4>
          <a:srgbClr val="000000"/>
        </a:accent4>
        <a:accent5>
          <a:srgbClr val="E1F0FF"/>
        </a:accent5>
        <a:accent6>
          <a:srgbClr val="5C8FB9"/>
        </a:accent6>
        <a:hlink>
          <a:srgbClr val="0061B3"/>
        </a:hlink>
        <a:folHlink>
          <a:srgbClr val="2642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28_slid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CBBC0"/>
        </a:accent1>
        <a:accent2>
          <a:srgbClr val="2F45D1"/>
        </a:accent2>
        <a:accent3>
          <a:srgbClr val="FFFFFF"/>
        </a:accent3>
        <a:accent4>
          <a:srgbClr val="000000"/>
        </a:accent4>
        <a:accent5>
          <a:srgbClr val="AADADC"/>
        </a:accent5>
        <a:accent6>
          <a:srgbClr val="2A3EBD"/>
        </a:accent6>
        <a:hlink>
          <a:srgbClr val="2E4F6B"/>
        </a:hlink>
        <a:folHlink>
          <a:srgbClr val="2E34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28_slid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B7B00"/>
        </a:accent1>
        <a:accent2>
          <a:srgbClr val="EBAA00"/>
        </a:accent2>
        <a:accent3>
          <a:srgbClr val="FFFFFF"/>
        </a:accent3>
        <a:accent4>
          <a:srgbClr val="000000"/>
        </a:accent4>
        <a:accent5>
          <a:srgbClr val="F3BFAA"/>
        </a:accent5>
        <a:accent6>
          <a:srgbClr val="D59A00"/>
        </a:accent6>
        <a:hlink>
          <a:srgbClr val="114F88"/>
        </a:hlink>
        <a:folHlink>
          <a:srgbClr val="873A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28_slid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B7C00"/>
        </a:accent1>
        <a:accent2>
          <a:srgbClr val="B2CC00"/>
        </a:accent2>
        <a:accent3>
          <a:srgbClr val="FFFFFF"/>
        </a:accent3>
        <a:accent4>
          <a:srgbClr val="000000"/>
        </a:accent4>
        <a:accent5>
          <a:srgbClr val="F3BFAA"/>
        </a:accent5>
        <a:accent6>
          <a:srgbClr val="A1B900"/>
        </a:accent6>
        <a:hlink>
          <a:srgbClr val="771881"/>
        </a:hlink>
        <a:folHlink>
          <a:srgbClr val="184F8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4687</TotalTime>
  <Words>1249</Words>
  <Application>Microsoft Office PowerPoint</Application>
  <PresentationFormat>Affichage à l'écran (4:3)</PresentationFormat>
  <Paragraphs>303</Paragraphs>
  <Slides>19</Slides>
  <Notes>19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9" baseType="lpstr">
      <vt:lpstr>ＭＳ Ｐゴシック</vt:lpstr>
      <vt:lpstr>Arial</vt:lpstr>
      <vt:lpstr>Arial Black</vt:lpstr>
      <vt:lpstr>Calibri</vt:lpstr>
      <vt:lpstr>JansonText-Roman</vt:lpstr>
      <vt:lpstr>Times New Roman</vt:lpstr>
      <vt:lpstr>Verdana</vt:lpstr>
      <vt:lpstr>Webdings</vt:lpstr>
      <vt:lpstr>Wingdings</vt:lpstr>
      <vt:lpstr>0028_slide</vt:lpstr>
      <vt:lpstr>La cholécystite aiguë:  comment la traiter?  Un traitement conservateur ou libéral ?</vt:lpstr>
      <vt:lpstr>Plan</vt:lpstr>
      <vt:lpstr>Cas Clinique: M. Murphy</vt:lpstr>
      <vt:lpstr>Introduction</vt:lpstr>
      <vt:lpstr>Introduction</vt:lpstr>
      <vt:lpstr>Méthode</vt:lpstr>
      <vt:lpstr>Méthode</vt:lpstr>
      <vt:lpstr>Méthode</vt:lpstr>
      <vt:lpstr>Présentation PowerPoint</vt:lpstr>
      <vt:lpstr>Résultats</vt:lpstr>
      <vt:lpstr>Résultats</vt:lpstr>
      <vt:lpstr>Résultats</vt:lpstr>
      <vt:lpstr>Discussion</vt:lpstr>
      <vt:lpstr>Discussion</vt:lpstr>
      <vt:lpstr>Discussion</vt:lpstr>
      <vt:lpstr>Conclusion</vt:lpstr>
      <vt:lpstr>Questions?</vt:lpstr>
      <vt:lpstr>Présentation PowerPoint</vt:lpstr>
      <vt:lpstr>Présentation PowerPoint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abcès hépatiques</dc:title>
  <dc:creator>Roxanne Allard</dc:creator>
  <cp:lastModifiedBy>Dagenais Danielle</cp:lastModifiedBy>
  <cp:revision>185</cp:revision>
  <cp:lastPrinted>2017-05-29T16:05:53Z</cp:lastPrinted>
  <dcterms:created xsi:type="dcterms:W3CDTF">2009-11-28T19:30:26Z</dcterms:created>
  <dcterms:modified xsi:type="dcterms:W3CDTF">2017-05-29T21:30:56Z</dcterms:modified>
</cp:coreProperties>
</file>