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6" r:id="rId4"/>
    <p:sldId id="265" r:id="rId5"/>
    <p:sldId id="258" r:id="rId6"/>
    <p:sldId id="259" r:id="rId7"/>
    <p:sldId id="260" r:id="rId8"/>
    <p:sldId id="272" r:id="rId9"/>
    <p:sldId id="268" r:id="rId10"/>
    <p:sldId id="269" r:id="rId11"/>
    <p:sldId id="262" r:id="rId12"/>
    <p:sldId id="275" r:id="rId13"/>
    <p:sldId id="270" r:id="rId14"/>
    <p:sldId id="261" r:id="rId15"/>
    <p:sldId id="264" r:id="rId16"/>
    <p:sldId id="271" r:id="rId17"/>
    <p:sldId id="263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993" autoAdjust="0"/>
  </p:normalViewPr>
  <p:slideViewPr>
    <p:cSldViewPr snapToGrid="0" snapToObjects="1">
      <p:cViewPr varScale="1">
        <p:scale>
          <a:sx n="63" d="100"/>
          <a:sy n="63" d="100"/>
        </p:scale>
        <p:origin x="21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08798-32EA-6C46-B31D-D31AE86A0AE6}" type="datetimeFigureOut">
              <a:rPr lang="en-US" smtClean="0"/>
              <a:t>5/30/2018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4ED54-571F-9444-B389-7A7A417385A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5826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4ED54-571F-9444-B389-7A7A417385A2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206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err="1" smtClean="0"/>
              <a:t>Boursiani</a:t>
            </a:r>
            <a:r>
              <a:rPr lang="fr-CA" dirty="0" smtClean="0"/>
              <a:t> a aussi</a:t>
            </a:r>
            <a:r>
              <a:rPr lang="fr-CA" baseline="0" dirty="0" smtClean="0"/>
              <a:t> calculé des Se/</a:t>
            </a:r>
            <a:r>
              <a:rPr lang="fr-CA" baseline="0" dirty="0" err="1" smtClean="0"/>
              <a:t>Sp</a:t>
            </a:r>
            <a:r>
              <a:rPr lang="fr-CA" baseline="0" dirty="0" smtClean="0"/>
              <a:t> pour RXP, parce que leur gold standard c’était le ‘’diagnostic final’’.  Mais c’est un peu n’importe quoi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4ED54-571F-9444-B389-7A7A417385A2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3076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 smtClean="0"/>
          </a:p>
          <a:p>
            <a:r>
              <a:rPr lang="fr-CA" dirty="0" smtClean="0"/>
              <a:t>ENTRE AUTRES *** il y en a pas mal </a:t>
            </a:r>
          </a:p>
          <a:p>
            <a:endParaRPr lang="fr-CA" dirty="0" smtClean="0"/>
          </a:p>
          <a:p>
            <a:r>
              <a:rPr lang="fr-CA" dirty="0" smtClean="0"/>
              <a:t>Jones biais de vérification = on pouvait faire</a:t>
            </a:r>
            <a:r>
              <a:rPr lang="fr-CA" baseline="0" dirty="0" smtClean="0"/>
              <a:t> </a:t>
            </a:r>
            <a:r>
              <a:rPr lang="fr-CA" dirty="0" smtClean="0"/>
              <a:t>une RXP si on le voulait dans le groupe</a:t>
            </a:r>
            <a:r>
              <a:rPr lang="fr-CA" baseline="0" dirty="0" smtClean="0"/>
              <a:t> intervention 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4ED54-571F-9444-B389-7A7A417385A2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78209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4ED54-571F-9444-B389-7A7A417385A2}" type="slidenum">
              <a:rPr lang="fr-CA" smtClean="0"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1716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4ED54-571F-9444-B389-7A7A417385A2}" type="slidenum">
              <a:rPr lang="fr-CA" smtClean="0"/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0191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Fort probablement que oui</a:t>
            </a:r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4ED54-571F-9444-B389-7A7A417385A2}" type="slidenum">
              <a:rPr lang="fr-CA" smtClean="0"/>
              <a:t>15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79123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4ED54-571F-9444-B389-7A7A417385A2}" type="slidenum">
              <a:rPr lang="fr-CA" smtClean="0"/>
              <a:t>16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537771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A Miller; </a:t>
            </a:r>
            <a:r>
              <a:rPr lang="fr-CA" dirty="0" err="1" smtClean="0"/>
              <a:t>Practical</a:t>
            </a:r>
            <a:r>
              <a:rPr lang="fr-CA" dirty="0" smtClean="0"/>
              <a:t> </a:t>
            </a:r>
            <a:r>
              <a:rPr lang="fr-CA" dirty="0" err="1" smtClean="0"/>
              <a:t>approach</a:t>
            </a:r>
            <a:r>
              <a:rPr lang="fr-CA" dirty="0" smtClean="0"/>
              <a:t> to </a:t>
            </a:r>
            <a:r>
              <a:rPr lang="fr-CA" dirty="0" err="1" smtClean="0"/>
              <a:t>lung</a:t>
            </a:r>
            <a:r>
              <a:rPr lang="fr-CA" dirty="0" smtClean="0"/>
              <a:t> </a:t>
            </a:r>
            <a:r>
              <a:rPr lang="fr-CA" dirty="0" err="1" smtClean="0"/>
              <a:t>ultrasound</a:t>
            </a:r>
            <a:r>
              <a:rPr lang="fr-CA" dirty="0" smtClean="0"/>
              <a:t>, BJA </a:t>
            </a:r>
            <a:r>
              <a:rPr lang="fr-CA" dirty="0" err="1" smtClean="0"/>
              <a:t>Education</a:t>
            </a:r>
            <a:r>
              <a:rPr lang="fr-CA" dirty="0" smtClean="0"/>
              <a:t>, Volume 16, Issue 2, 1 </a:t>
            </a:r>
            <a:r>
              <a:rPr lang="fr-CA" dirty="0" err="1" smtClean="0"/>
              <a:t>February</a:t>
            </a:r>
            <a:r>
              <a:rPr lang="fr-CA" dirty="0" smtClean="0"/>
              <a:t> 2016, Pages 39–45, </a:t>
            </a:r>
            <a:r>
              <a:rPr lang="fr-CA" dirty="0" err="1" smtClean="0"/>
              <a:t>https</a:t>
            </a:r>
            <a:r>
              <a:rPr lang="fr-CA" dirty="0" smtClean="0"/>
              <a:t>://</a:t>
            </a:r>
            <a:r>
              <a:rPr lang="fr-CA" dirty="0" err="1" smtClean="0"/>
              <a:t>doi.org</a:t>
            </a:r>
            <a:r>
              <a:rPr lang="fr-CA" dirty="0" smtClean="0"/>
              <a:t>/10.1093/</a:t>
            </a:r>
            <a:r>
              <a:rPr lang="fr-CA" dirty="0" err="1" smtClean="0"/>
              <a:t>bjaceaccp</a:t>
            </a:r>
            <a:r>
              <a:rPr lang="fr-CA" dirty="0" smtClean="0"/>
              <a:t>/mkv012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4ED54-571F-9444-B389-7A7A417385A2}" type="slidenum">
              <a:rPr lang="fr-CA" smtClean="0"/>
              <a:t>18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0739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89BE-7C66-E548-9B35-83B3887A559B}" type="datetimeFigureOut">
              <a:rPr lang="en-US" smtClean="0"/>
              <a:t>5/30/2018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4658-47DD-844C-AF37-5D51D26B50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1836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89BE-7C66-E548-9B35-83B3887A559B}" type="datetimeFigureOut">
              <a:rPr lang="en-US" smtClean="0"/>
              <a:t>5/30/2018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4658-47DD-844C-AF37-5D51D26B50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4236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89BE-7C66-E548-9B35-83B3887A559B}" type="datetimeFigureOut">
              <a:rPr lang="en-US" smtClean="0"/>
              <a:t>5/30/2018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4658-47DD-844C-AF37-5D51D26B50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200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89BE-7C66-E548-9B35-83B3887A559B}" type="datetimeFigureOut">
              <a:rPr lang="en-US" smtClean="0"/>
              <a:t>5/30/2018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4658-47DD-844C-AF37-5D51D26B50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126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89BE-7C66-E548-9B35-83B3887A559B}" type="datetimeFigureOut">
              <a:rPr lang="en-US" smtClean="0"/>
              <a:t>5/30/2018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4658-47DD-844C-AF37-5D51D26B50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21795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89BE-7C66-E548-9B35-83B3887A559B}" type="datetimeFigureOut">
              <a:rPr lang="en-US" smtClean="0"/>
              <a:t>5/30/2018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4658-47DD-844C-AF37-5D51D26B50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42870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fr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89BE-7C66-E548-9B35-83B3887A559B}" type="datetimeFigureOut">
              <a:rPr lang="en-US" smtClean="0"/>
              <a:t>5/30/2018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4658-47DD-844C-AF37-5D51D26B50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6292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89BE-7C66-E548-9B35-83B3887A559B}" type="datetimeFigureOut">
              <a:rPr lang="en-US" smtClean="0"/>
              <a:t>5/30/2018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4658-47DD-844C-AF37-5D51D26B50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7641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89BE-7C66-E548-9B35-83B3887A559B}" type="datetimeFigureOut">
              <a:rPr lang="en-US" smtClean="0"/>
              <a:t>5/30/2018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4658-47DD-844C-AF37-5D51D26B50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915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89BE-7C66-E548-9B35-83B3887A559B}" type="datetimeFigureOut">
              <a:rPr lang="en-US" smtClean="0"/>
              <a:t>5/30/2018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4658-47DD-844C-AF37-5D51D26B50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86150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89BE-7C66-E548-9B35-83B3887A559B}" type="datetimeFigureOut">
              <a:rPr lang="en-US" smtClean="0"/>
              <a:t>5/30/2018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4658-47DD-844C-AF37-5D51D26B50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65030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389BE-7C66-E548-9B35-83B3887A559B}" type="datetimeFigureOut">
              <a:rPr lang="en-US" smtClean="0"/>
              <a:t>5/30/2018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74658-47DD-844C-AF37-5D51D26B50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750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esss.qc.ca/fileadmin/doc/CDM/UsageOptimal/Guides-serieI/Guide-Pneumonie-Enfant.pdf" TargetMode="External"/><Relationship Id="rId2" Type="http://schemas.openxmlformats.org/officeDocument/2006/relationships/hyperlink" Target="http://www.who.int/mediacentre/factsheets/fs331/en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shb.nlm.nih.gov/MeSHonDemand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78463"/>
            <a:ext cx="7772400" cy="1702223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L’échographie pulmonaire dans le diagnostic de la pneumonie en pédiatrie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84205"/>
            <a:ext cx="6400800" cy="652246"/>
          </a:xfrm>
        </p:spPr>
        <p:txBody>
          <a:bodyPr/>
          <a:lstStyle/>
          <a:p>
            <a:r>
              <a:rPr lang="fr-CA" dirty="0" smtClean="0"/>
              <a:t>Patrick Riley, R1 CSL</a:t>
            </a:r>
          </a:p>
          <a:p>
            <a:endParaRPr lang="fr-CA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87051" y="5854382"/>
            <a:ext cx="1453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25 mai 2018</a:t>
            </a:r>
            <a:endParaRPr lang="fr-CA" dirty="0"/>
          </a:p>
        </p:txBody>
      </p:sp>
      <p:sp>
        <p:nvSpPr>
          <p:cNvPr id="5" name="TextBox 4"/>
          <p:cNvSpPr txBox="1"/>
          <p:nvPr/>
        </p:nvSpPr>
        <p:spPr>
          <a:xfrm>
            <a:off x="536824" y="5857081"/>
            <a:ext cx="3561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Supervisé par Dr. Luc </a:t>
            </a:r>
            <a:r>
              <a:rPr lang="fr-CA" dirty="0" err="1" smtClean="0"/>
              <a:t>Laperrière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9422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Résultats</a:t>
            </a:r>
            <a:endParaRPr lang="fr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815419"/>
              </p:ext>
            </p:extLst>
          </p:nvPr>
        </p:nvGraphicFramePr>
        <p:xfrm>
          <a:off x="251520" y="2006225"/>
          <a:ext cx="8686800" cy="3804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5238739"/>
                <a:gridCol w="2076461"/>
              </a:tblGrid>
              <a:tr h="600831">
                <a:tc>
                  <a:txBody>
                    <a:bodyPr/>
                    <a:lstStyle/>
                    <a:p>
                      <a:pPr algn="ctr"/>
                      <a:r>
                        <a:rPr lang="fr-CA" sz="2800" dirty="0" smtClean="0"/>
                        <a:t>Études 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800" dirty="0" smtClean="0"/>
                        <a:t>Résultats</a:t>
                      </a:r>
                      <a:endParaRPr lang="fr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800" dirty="0" smtClean="0"/>
                        <a:t>Conclusion</a:t>
                      </a:r>
                      <a:endParaRPr lang="fr-CA" sz="2800" dirty="0"/>
                    </a:p>
                  </a:txBody>
                  <a:tcPr/>
                </a:tc>
              </a:tr>
              <a:tr h="1098253">
                <a:tc>
                  <a:txBody>
                    <a:bodyPr/>
                    <a:lstStyle/>
                    <a:p>
                      <a:r>
                        <a:rPr lang="en-GB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Claes</a:t>
                      </a:r>
                      <a:r>
                        <a:rPr lang="en-GB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et al. 2017</a:t>
                      </a:r>
                      <a:endParaRPr lang="en-GB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LUS a détecté plus de lésion que RXP 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0.0323)</a:t>
                      </a:r>
                      <a:endParaRPr lang="en-CA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Sensibilité LUS 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98% </a:t>
                      </a:r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(IC95% = 88-100%)</a:t>
                      </a:r>
                      <a:endParaRPr lang="en-CA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Spécificité LUS 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 </a:t>
                      </a:r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(IC95% = 84-96%)</a:t>
                      </a:r>
                      <a:endParaRPr lang="en-CA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None/>
                      </a:pPr>
                      <a:r>
                        <a:rPr lang="fr-FR" sz="2000" b="1" dirty="0" smtClean="0"/>
                        <a:t>LUS détecte plus de consolidations que RXP</a:t>
                      </a:r>
                    </a:p>
                  </a:txBody>
                  <a:tcPr/>
                </a:tc>
              </a:tr>
              <a:tr h="1528749">
                <a:tc>
                  <a:txBody>
                    <a:bodyPr/>
                    <a:lstStyle/>
                    <a:p>
                      <a:r>
                        <a:rPr lang="en-GB" sz="2000" b="1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"/>
                        </a:rPr>
                        <a:t>Boursiani</a:t>
                      </a:r>
                      <a:r>
                        <a:rPr lang="en-GB" sz="20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"/>
                        </a:rPr>
                        <a:t> et al. 2017</a:t>
                      </a:r>
                      <a:endParaRPr lang="en-GB" sz="20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 de différence significative entre les deux méthodes (ROC, </a:t>
                      </a:r>
                      <a:r>
                        <a:rPr lang="fr-FR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0.658</a:t>
                      </a:r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CA" sz="2000" dirty="0" smtClean="0">
                          <a:effectLst/>
                        </a:rPr>
                        <a:t>  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Sensibilité 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92.42% </a:t>
                      </a:r>
                      <a:endParaRPr lang="en-CA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Spécificité 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CA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Arial"/>
                        <a:buNone/>
                      </a:pPr>
                      <a:endParaRPr lang="en-CA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endParaRPr lang="en-GB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1" dirty="0" smtClean="0"/>
                        <a:t>LUS est au moins aussi performante</a:t>
                      </a:r>
                      <a:r>
                        <a:rPr lang="fr-FR" sz="2000" b="1" baseline="0" dirty="0" smtClean="0"/>
                        <a:t> que RXP</a:t>
                      </a:r>
                      <a:endParaRPr lang="fr-FR" sz="2000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882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Limitations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 smtClean="0"/>
              <a:t>Toutes les études = absence de réel </a:t>
            </a:r>
            <a:r>
              <a:rPr lang="fr-CA" b="1" dirty="0" smtClean="0"/>
              <a:t>outil de référence</a:t>
            </a:r>
          </a:p>
          <a:p>
            <a:pPr lvl="1"/>
            <a:r>
              <a:rPr lang="fr-CA" dirty="0" err="1" smtClean="0"/>
              <a:t>Boursiani</a:t>
            </a:r>
            <a:r>
              <a:rPr lang="fr-CA" dirty="0" smtClean="0"/>
              <a:t> et al. utilisaient le ‘’diagnostic final’’</a:t>
            </a:r>
          </a:p>
          <a:p>
            <a:pPr lvl="1"/>
            <a:r>
              <a:rPr lang="fr-CA" dirty="0" smtClean="0"/>
              <a:t>Les autres utilisaient RXP comme étalon d’or</a:t>
            </a:r>
          </a:p>
          <a:p>
            <a:r>
              <a:rPr lang="fr-CA" dirty="0" smtClean="0"/>
              <a:t>Jones et al</a:t>
            </a:r>
          </a:p>
          <a:p>
            <a:pPr lvl="1"/>
            <a:r>
              <a:rPr lang="fr-CA" dirty="0" smtClean="0"/>
              <a:t>100% des contrôles ont eu RXP </a:t>
            </a:r>
          </a:p>
          <a:p>
            <a:pPr lvl="1"/>
            <a:r>
              <a:rPr lang="fr-CA" b="1" dirty="0" smtClean="0"/>
              <a:t>Biais de vérification </a:t>
            </a:r>
          </a:p>
          <a:p>
            <a:r>
              <a:rPr lang="fr-CA" dirty="0" smtClean="0"/>
              <a:t>Échographistes:</a:t>
            </a:r>
          </a:p>
          <a:p>
            <a:pPr lvl="1"/>
            <a:r>
              <a:rPr lang="fr-CA" dirty="0" smtClean="0"/>
              <a:t>Claes et </a:t>
            </a:r>
            <a:r>
              <a:rPr lang="fr-CA" dirty="0" err="1" smtClean="0"/>
              <a:t>Boursiani</a:t>
            </a:r>
            <a:r>
              <a:rPr lang="fr-CA" dirty="0" smtClean="0"/>
              <a:t> = radiologistes (vs. pédiatres)</a:t>
            </a:r>
          </a:p>
          <a:p>
            <a:pPr lvl="1"/>
            <a:r>
              <a:rPr lang="fr-CA" dirty="0" smtClean="0"/>
              <a:t>Yilmaz et al. = un seul échographiste</a:t>
            </a:r>
          </a:p>
          <a:p>
            <a:pPr lvl="1"/>
            <a:endParaRPr lang="fr-CA" dirty="0" smtClean="0"/>
          </a:p>
          <a:p>
            <a:pPr marL="0" indent="0">
              <a:buNone/>
            </a:pP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2257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Limitations (suite)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0583"/>
            <a:ext cx="8126591" cy="4078910"/>
          </a:xfrm>
        </p:spPr>
        <p:txBody>
          <a:bodyPr/>
          <a:lstStyle/>
          <a:p>
            <a:r>
              <a:rPr lang="fr-CA" dirty="0" smtClean="0"/>
              <a:t>Biais de diversité</a:t>
            </a:r>
          </a:p>
          <a:p>
            <a:pPr lvl="1"/>
            <a:r>
              <a:rPr lang="fr-CA" dirty="0"/>
              <a:t>Étude de Guerra incluait surtout des cas plus </a:t>
            </a:r>
            <a:r>
              <a:rPr lang="fr-CA" dirty="0" smtClean="0"/>
              <a:t>sévères </a:t>
            </a:r>
          </a:p>
          <a:p>
            <a:pPr lvl="2"/>
            <a:r>
              <a:rPr lang="fr-CA" dirty="0" smtClean="0"/>
              <a:t>Surtout si on tente d’appliquer les résultats en première ligne</a:t>
            </a:r>
            <a:endParaRPr lang="fr-CA" dirty="0"/>
          </a:p>
          <a:p>
            <a:pPr lvl="1"/>
            <a:r>
              <a:rPr lang="fr-CA" dirty="0" smtClean="0"/>
              <a:t>Yilmaz et </a:t>
            </a:r>
            <a:r>
              <a:rPr lang="fr-CA" dirty="0" err="1" smtClean="0"/>
              <a:t>Boursiani</a:t>
            </a:r>
            <a:r>
              <a:rPr lang="fr-CA" dirty="0" smtClean="0"/>
              <a:t> ont exclue les cas plus sévères</a:t>
            </a:r>
          </a:p>
          <a:p>
            <a:pPr lvl="1"/>
            <a:r>
              <a:rPr lang="fr-CA" dirty="0" smtClean="0"/>
              <a:t>Les détails ne sont pas spécifiés dans les études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324063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Objectifs secondaires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CA" b="1" dirty="0" smtClean="0"/>
              <a:t>Fidélité inter-observateur</a:t>
            </a:r>
          </a:p>
          <a:p>
            <a:pPr lvl="1"/>
            <a:r>
              <a:rPr lang="fr-CA" dirty="0" smtClean="0"/>
              <a:t>Kappa de Cohen 0.81 dans l’étude de Jones et al. </a:t>
            </a:r>
          </a:p>
          <a:p>
            <a:r>
              <a:rPr lang="fr-CA" b="1" dirty="0" smtClean="0"/>
              <a:t>Site anatomique</a:t>
            </a:r>
          </a:p>
          <a:p>
            <a:pPr lvl="1"/>
            <a:r>
              <a:rPr lang="fr-CA" dirty="0" smtClean="0"/>
              <a:t>Dans l’étude de Guerra et al. LUS était meilleure pour les consolidations rétro-cardiaques et sous-diaphragmatiques </a:t>
            </a:r>
            <a:endParaRPr lang="fr-CA" dirty="0"/>
          </a:p>
          <a:p>
            <a:r>
              <a:rPr lang="fr-CA" b="1" dirty="0" smtClean="0"/>
              <a:t>Épanchements pleuraux (Guerra et al.)</a:t>
            </a:r>
          </a:p>
          <a:p>
            <a:pPr lvl="1"/>
            <a:r>
              <a:rPr lang="fr-CA" dirty="0" smtClean="0"/>
              <a:t>LUS en détecte plus </a:t>
            </a:r>
          </a:p>
          <a:p>
            <a:pPr lvl="1"/>
            <a:r>
              <a:rPr lang="fr-CA" dirty="0" smtClean="0"/>
              <a:t>La présence d’épanchement était fortement associée avec un manque d’amélioration à 48h (</a:t>
            </a:r>
            <a:r>
              <a:rPr lang="fr-CA" i="1" dirty="0" smtClean="0"/>
              <a:t>P</a:t>
            </a:r>
            <a:r>
              <a:rPr lang="fr-CA" dirty="0" smtClean="0"/>
              <a:t>&lt;0.0001)</a:t>
            </a:r>
          </a:p>
          <a:p>
            <a:r>
              <a:rPr lang="fr-CA" b="1" dirty="0" smtClean="0"/>
              <a:t>Antibiotiques</a:t>
            </a:r>
          </a:p>
          <a:p>
            <a:pPr lvl="1"/>
            <a:r>
              <a:rPr lang="fr-CA" dirty="0" smtClean="0"/>
              <a:t>Tendance non-significative vers plus d’antibiotiques dans le groupe intervention de l’étude de Jones </a:t>
            </a:r>
          </a:p>
          <a:p>
            <a:r>
              <a:rPr lang="fr-CA" b="1" dirty="0" smtClean="0"/>
              <a:t>Temps</a:t>
            </a:r>
          </a:p>
          <a:p>
            <a:pPr lvl="1"/>
            <a:r>
              <a:rPr lang="fr-CA" dirty="0" smtClean="0"/>
              <a:t>Seule l’étude de Claes a examiné la durée de LUS : 6 min 42 sec</a:t>
            </a:r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82426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Impact clinique?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1651"/>
            <a:ext cx="8229600" cy="4305185"/>
          </a:xfrm>
        </p:spPr>
        <p:txBody>
          <a:bodyPr>
            <a:normAutofit/>
          </a:bodyPr>
          <a:lstStyle/>
          <a:p>
            <a:r>
              <a:rPr lang="fr-CA" dirty="0" smtClean="0"/>
              <a:t>Utilisation de la LUS</a:t>
            </a:r>
          </a:p>
          <a:p>
            <a:pPr lvl="1"/>
            <a:r>
              <a:rPr lang="fr-CA" dirty="0"/>
              <a:t>En premier lieu?</a:t>
            </a:r>
          </a:p>
          <a:p>
            <a:pPr lvl="2"/>
            <a:r>
              <a:rPr lang="fr-CA" dirty="0"/>
              <a:t>Pour réduire le # RXP</a:t>
            </a:r>
          </a:p>
          <a:p>
            <a:pPr lvl="1"/>
            <a:r>
              <a:rPr lang="fr-CA" dirty="0"/>
              <a:t>En deuxième lieu? </a:t>
            </a:r>
          </a:p>
          <a:p>
            <a:pPr lvl="2"/>
            <a:r>
              <a:rPr lang="fr-CA" dirty="0"/>
              <a:t>Lorsque RXP est équivoque</a:t>
            </a:r>
          </a:p>
          <a:p>
            <a:r>
              <a:rPr lang="fr-CA" dirty="0" smtClean="0"/>
              <a:t>Risque de sur-diagnostic?</a:t>
            </a:r>
          </a:p>
          <a:p>
            <a:pPr lvl="1"/>
            <a:r>
              <a:rPr lang="fr-CA" dirty="0" smtClean="0"/>
              <a:t>Combiner LUS avec un autre outil, comme la pro-calcitonine par exemple	</a:t>
            </a:r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117684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LUS peut-elle remplacer RXP?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8570"/>
            <a:ext cx="8229600" cy="3513402"/>
          </a:xfrm>
        </p:spPr>
        <p:txBody>
          <a:bodyPr>
            <a:normAutofit/>
          </a:bodyPr>
          <a:lstStyle/>
          <a:p>
            <a:r>
              <a:rPr lang="fr-CA" dirty="0" smtClean="0"/>
              <a:t>LUS semble être au minimum outil diagnostic aussi performant que la RXP selon les données</a:t>
            </a:r>
          </a:p>
          <a:p>
            <a:r>
              <a:rPr lang="fr-CA" dirty="0" smtClean="0"/>
              <a:t>Une étude suggère qu’il est possible de les substituer</a:t>
            </a:r>
          </a:p>
          <a:p>
            <a:r>
              <a:rPr lang="fr-CA" dirty="0" smtClean="0"/>
              <a:t>Les études en question présentent de nombreuses limitations méthodologique</a:t>
            </a:r>
          </a:p>
        </p:txBody>
      </p:sp>
    </p:spTree>
    <p:extLst>
      <p:ext uri="{BB962C8B-B14F-4D97-AF65-F5344CB8AC3E}">
        <p14:creationId xmlns:p14="http://schemas.microsoft.com/office/powerpoint/2010/main" val="57042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Conclusion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0449"/>
            <a:ext cx="8229600" cy="3282465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Plus d’études </a:t>
            </a:r>
            <a:r>
              <a:rPr lang="fr-CA" dirty="0" smtClean="0"/>
              <a:t>(ERC) devront inclure:</a:t>
            </a:r>
            <a:endParaRPr lang="fr-CA" dirty="0"/>
          </a:p>
          <a:p>
            <a:pPr lvl="1"/>
            <a:r>
              <a:rPr lang="fr-CA" dirty="0"/>
              <a:t>Une analyse de temps</a:t>
            </a:r>
          </a:p>
          <a:p>
            <a:pPr lvl="1"/>
            <a:r>
              <a:rPr lang="fr-CA" dirty="0"/>
              <a:t>Une analyse plus approfondi de l’utilisation d’antibiotiques</a:t>
            </a:r>
          </a:p>
          <a:p>
            <a:pPr lvl="1"/>
            <a:r>
              <a:rPr lang="fr-CA" dirty="0"/>
              <a:t>Une analyse de l’</a:t>
            </a:r>
            <a:r>
              <a:rPr lang="fr-CA" b="1" u="sng" dirty="0"/>
              <a:t>évolution </a:t>
            </a:r>
            <a:r>
              <a:rPr lang="fr-CA" b="1" u="sng" dirty="0" smtClean="0"/>
              <a:t>clinique</a:t>
            </a:r>
            <a:r>
              <a:rPr lang="fr-CA" dirty="0" smtClean="0"/>
              <a:t> afin </a:t>
            </a:r>
            <a:r>
              <a:rPr lang="fr-CA" dirty="0"/>
              <a:t>d’examiner</a:t>
            </a:r>
            <a:r>
              <a:rPr lang="fr-CA" b="1" u="sng" dirty="0"/>
              <a:t> l’impact </a:t>
            </a:r>
            <a:r>
              <a:rPr lang="fr-CA" dirty="0"/>
              <a:t>du changement </a:t>
            </a:r>
            <a:r>
              <a:rPr lang="fr-CA" dirty="0" smtClean="0"/>
              <a:t>d’outil</a:t>
            </a:r>
            <a:endParaRPr lang="fr-CA" b="1" u="sng" dirty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28465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Bibliographie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0473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CA" sz="1100" dirty="0"/>
          </a:p>
          <a:p>
            <a:pPr marL="514350" lvl="0" indent="-514350">
              <a:buFont typeface="+mj-lt"/>
              <a:buAutoNum type="arabicPeriod"/>
            </a:pPr>
            <a:r>
              <a:rPr lang="fr-FR" sz="1100" dirty="0"/>
              <a:t>World </a:t>
            </a:r>
            <a:r>
              <a:rPr lang="fr-FR" sz="1100" dirty="0" err="1"/>
              <a:t>Health</a:t>
            </a:r>
            <a:r>
              <a:rPr lang="fr-FR" sz="1100" dirty="0"/>
              <a:t> </a:t>
            </a:r>
            <a:r>
              <a:rPr lang="fr-FR" sz="1100" dirty="0" err="1"/>
              <a:t>Organization</a:t>
            </a:r>
            <a:r>
              <a:rPr lang="fr-FR" sz="1100" dirty="0"/>
              <a:t>, (2016, Septembre). Consulté le 22 avril 2018, à partir de </a:t>
            </a:r>
            <a:r>
              <a:rPr lang="fr-FR" sz="1100" u="sng" dirty="0">
                <a:hlinkClick r:id="rId2"/>
              </a:rPr>
              <a:t>http://www.who.int/mediacentre/factsheets/fs331/en/</a:t>
            </a:r>
            <a:r>
              <a:rPr lang="fr-FR" sz="1100" dirty="0"/>
              <a:t> </a:t>
            </a:r>
            <a:endParaRPr lang="fr-FR" sz="1100" dirty="0" smtClean="0"/>
          </a:p>
          <a:p>
            <a:pPr marL="0" lvl="0" indent="0">
              <a:buNone/>
            </a:pPr>
            <a:endParaRPr lang="en-CA" sz="1100" dirty="0"/>
          </a:p>
          <a:p>
            <a:pPr marL="514350" lvl="0" indent="-514350">
              <a:buFont typeface="+mj-lt"/>
              <a:buAutoNum type="arabicPeriod"/>
            </a:pPr>
            <a:r>
              <a:rPr lang="en-CA" sz="1100" dirty="0"/>
              <a:t>Esposito, S., Papa, S. S., </a:t>
            </a:r>
            <a:r>
              <a:rPr lang="en-CA" sz="1100" dirty="0" err="1"/>
              <a:t>Borzani</a:t>
            </a:r>
            <a:r>
              <a:rPr lang="en-CA" sz="1100" dirty="0"/>
              <a:t>, I., </a:t>
            </a:r>
            <a:r>
              <a:rPr lang="en-CA" sz="1100" dirty="0" err="1"/>
              <a:t>Pinzani</a:t>
            </a:r>
            <a:r>
              <a:rPr lang="en-CA" sz="1100" dirty="0"/>
              <a:t>, R., </a:t>
            </a:r>
            <a:r>
              <a:rPr lang="en-CA" sz="1100" dirty="0" err="1"/>
              <a:t>Giannitto</a:t>
            </a:r>
            <a:r>
              <a:rPr lang="en-CA" sz="1100" dirty="0"/>
              <a:t>, C., </a:t>
            </a:r>
            <a:r>
              <a:rPr lang="en-CA" sz="1100" dirty="0" err="1"/>
              <a:t>Consonni</a:t>
            </a:r>
            <a:r>
              <a:rPr lang="en-CA" sz="1100" dirty="0"/>
              <a:t>, D., &amp; </a:t>
            </a:r>
            <a:r>
              <a:rPr lang="en-CA" sz="1100" dirty="0" err="1"/>
              <a:t>Principi</a:t>
            </a:r>
            <a:r>
              <a:rPr lang="en-CA" sz="1100" dirty="0"/>
              <a:t>, N. (2014). Performance of lung ultrasonography in children with community-acquired pneumonia. </a:t>
            </a:r>
            <a:r>
              <a:rPr lang="en-CA" sz="1100" i="1" dirty="0"/>
              <a:t>Italian journal of </a:t>
            </a:r>
            <a:r>
              <a:rPr lang="en-CA" sz="1100" i="1" dirty="0" err="1"/>
              <a:t>pediatrics</a:t>
            </a:r>
            <a:r>
              <a:rPr lang="en-CA" sz="1100" dirty="0"/>
              <a:t>, </a:t>
            </a:r>
            <a:r>
              <a:rPr lang="en-CA" sz="1100" i="1" dirty="0"/>
              <a:t>40</a:t>
            </a:r>
            <a:r>
              <a:rPr lang="en-CA" sz="1100" dirty="0"/>
              <a:t>(1), 37</a:t>
            </a:r>
            <a:r>
              <a:rPr lang="en-CA" sz="1100" dirty="0" smtClean="0"/>
              <a:t>.</a:t>
            </a:r>
          </a:p>
          <a:p>
            <a:pPr marL="0" lvl="0" indent="0">
              <a:buNone/>
            </a:pPr>
            <a:endParaRPr lang="en-CA" sz="1100" dirty="0"/>
          </a:p>
          <a:p>
            <a:pPr marL="514350" lvl="0" indent="-514350">
              <a:buFont typeface="+mj-lt"/>
              <a:buAutoNum type="arabicPeriod"/>
            </a:pPr>
            <a:r>
              <a:rPr lang="en-CA" sz="1100" dirty="0"/>
              <a:t>Harris, M., Clark, J., </a:t>
            </a:r>
            <a:r>
              <a:rPr lang="en-CA" sz="1100" dirty="0" err="1"/>
              <a:t>Coote</a:t>
            </a:r>
            <a:r>
              <a:rPr lang="en-CA" sz="1100" dirty="0"/>
              <a:t>, N., Fletcher, P., </a:t>
            </a:r>
            <a:r>
              <a:rPr lang="en-CA" sz="1100" dirty="0" err="1"/>
              <a:t>Harnden</a:t>
            </a:r>
            <a:r>
              <a:rPr lang="en-CA" sz="1100" dirty="0"/>
              <a:t>, A., McKean, M., &amp; Thomson, A. (2011). British Thoracic Society guidelines for the management of community acquired pneumonia in children: update 2011. </a:t>
            </a:r>
            <a:r>
              <a:rPr lang="en-CA" sz="1100" i="1" dirty="0"/>
              <a:t>Thorax</a:t>
            </a:r>
            <a:r>
              <a:rPr lang="en-CA" sz="1100" dirty="0"/>
              <a:t>, </a:t>
            </a:r>
            <a:r>
              <a:rPr lang="en-CA" sz="1100" i="1" dirty="0"/>
              <a:t>66</a:t>
            </a:r>
            <a:r>
              <a:rPr lang="en-CA" sz="1100" dirty="0"/>
              <a:t>(</a:t>
            </a:r>
            <a:r>
              <a:rPr lang="en-CA" sz="1100" dirty="0" err="1"/>
              <a:t>Suppl</a:t>
            </a:r>
            <a:r>
              <a:rPr lang="en-CA" sz="1100" dirty="0"/>
              <a:t> 2), ii1-ii23</a:t>
            </a:r>
            <a:r>
              <a:rPr lang="en-CA" sz="1100" dirty="0" smtClean="0"/>
              <a:t>.</a:t>
            </a:r>
          </a:p>
          <a:p>
            <a:pPr marL="0" lvl="0" indent="0">
              <a:buNone/>
            </a:pPr>
            <a:endParaRPr lang="en-CA" sz="1100" dirty="0"/>
          </a:p>
          <a:p>
            <a:pPr marL="514350" lvl="0" indent="-514350">
              <a:buFont typeface="+mj-lt"/>
              <a:buAutoNum type="arabicPeriod"/>
            </a:pPr>
            <a:r>
              <a:rPr lang="en-CA" sz="1100" dirty="0"/>
              <a:t>Bradley, J. S., </a:t>
            </a:r>
            <a:r>
              <a:rPr lang="en-CA" sz="1100" dirty="0" err="1"/>
              <a:t>Byington</a:t>
            </a:r>
            <a:r>
              <a:rPr lang="en-CA" sz="1100" dirty="0"/>
              <a:t>, C. L., Shah, S. S., </a:t>
            </a:r>
            <a:r>
              <a:rPr lang="en-CA" sz="1100" dirty="0" err="1"/>
              <a:t>Alverson</a:t>
            </a:r>
            <a:r>
              <a:rPr lang="en-CA" sz="1100" dirty="0"/>
              <a:t>, B., Carter, E. R., Harrison, C., ... &amp; St Peter, S. D. (2011). The management of community-acquired pneumonia in infants and children older than 3 months of age: clinical practice guidelines by the </a:t>
            </a:r>
            <a:r>
              <a:rPr lang="en-CA" sz="1100" dirty="0" err="1"/>
              <a:t>Pediatric</a:t>
            </a:r>
            <a:r>
              <a:rPr lang="en-CA" sz="1100" dirty="0"/>
              <a:t> Infectious Diseases Society and the Infectious Diseases Society of America. </a:t>
            </a:r>
            <a:r>
              <a:rPr lang="en-CA" sz="1100" i="1" dirty="0"/>
              <a:t>Clinical infectious diseases</a:t>
            </a:r>
            <a:r>
              <a:rPr lang="en-CA" sz="1100" dirty="0"/>
              <a:t>, </a:t>
            </a:r>
            <a:r>
              <a:rPr lang="en-CA" sz="1100" i="1" dirty="0"/>
              <a:t>53</a:t>
            </a:r>
            <a:r>
              <a:rPr lang="en-CA" sz="1100" dirty="0"/>
              <a:t>(7), e25-e76</a:t>
            </a:r>
            <a:r>
              <a:rPr lang="en-CA" sz="1100" dirty="0" smtClean="0"/>
              <a:t>.</a:t>
            </a:r>
          </a:p>
          <a:p>
            <a:pPr marL="0" lvl="0" indent="0">
              <a:buNone/>
            </a:pPr>
            <a:endParaRPr lang="en-CA" sz="1100" dirty="0"/>
          </a:p>
          <a:p>
            <a:pPr marL="514350" lvl="0" indent="-514350">
              <a:buFont typeface="+mj-lt"/>
              <a:buAutoNum type="arabicPeriod"/>
            </a:pPr>
            <a:r>
              <a:rPr lang="fr-FR" sz="1100" dirty="0"/>
              <a:t>Institut national d'excellence en santé et services sociaux. (2016, mars). Guide pour la pneumonie acquise en communauté chez l'enfant. Consulté le 22 avril 2018, à partir de </a:t>
            </a:r>
            <a:r>
              <a:rPr lang="fr-FR" sz="1100" u="sng" dirty="0">
                <a:hlinkClick r:id="rId3"/>
              </a:rPr>
              <a:t>http://www.inesss.qc.ca/fileadmin/doc/CDM/UsageOptimal/Guides-serieI/Guide-Pneumonie-Enfant.pdf</a:t>
            </a:r>
            <a:r>
              <a:rPr lang="fr-FR" sz="1100" dirty="0"/>
              <a:t> </a:t>
            </a:r>
            <a:endParaRPr lang="fr-FR" sz="1100" dirty="0" smtClean="0"/>
          </a:p>
          <a:p>
            <a:pPr marL="0" lvl="0" indent="0">
              <a:buNone/>
            </a:pPr>
            <a:endParaRPr lang="en-CA" sz="1100" dirty="0"/>
          </a:p>
          <a:p>
            <a:pPr marL="514350" lvl="0" indent="-514350">
              <a:buFont typeface="+mj-lt"/>
              <a:buAutoNum type="arabicPeriod"/>
            </a:pPr>
            <a:r>
              <a:rPr lang="en-CA" sz="1100" dirty="0"/>
              <a:t>Brenner, D. J. (2002). Estimating cancer risks from </a:t>
            </a:r>
            <a:r>
              <a:rPr lang="en-CA" sz="1100" dirty="0" err="1"/>
              <a:t>pediatric</a:t>
            </a:r>
            <a:r>
              <a:rPr lang="en-CA" sz="1100" dirty="0"/>
              <a:t> CT: going from the qualitative to the quantitative. </a:t>
            </a:r>
            <a:r>
              <a:rPr lang="en-CA" sz="1100" i="1" dirty="0" err="1"/>
              <a:t>Pediatric</a:t>
            </a:r>
            <a:r>
              <a:rPr lang="en-CA" sz="1100" i="1" dirty="0"/>
              <a:t> radiology</a:t>
            </a:r>
            <a:r>
              <a:rPr lang="en-CA" sz="1100" dirty="0"/>
              <a:t>, </a:t>
            </a:r>
            <a:r>
              <a:rPr lang="en-CA" sz="1100" i="1" dirty="0"/>
              <a:t>32</a:t>
            </a:r>
            <a:r>
              <a:rPr lang="en-CA" sz="1100" dirty="0"/>
              <a:t>(4), 228-231</a:t>
            </a:r>
            <a:r>
              <a:rPr lang="en-CA" sz="1100" dirty="0" smtClean="0"/>
              <a:t>.</a:t>
            </a:r>
          </a:p>
          <a:p>
            <a:pPr marL="0" lvl="0" indent="0">
              <a:buNone/>
            </a:pPr>
            <a:endParaRPr lang="en-CA" sz="1100" dirty="0"/>
          </a:p>
          <a:p>
            <a:pPr marL="514350" lvl="0" indent="-514350">
              <a:buFont typeface="+mj-lt"/>
              <a:buAutoNum type="arabicPeriod"/>
            </a:pPr>
            <a:r>
              <a:rPr lang="en-CA" sz="1100" dirty="0"/>
              <a:t>Davies, H. D., Wang, E. E. L., Manson, D., </a:t>
            </a:r>
            <a:r>
              <a:rPr lang="en-CA" sz="1100" dirty="0" err="1"/>
              <a:t>Babyn</a:t>
            </a:r>
            <a:r>
              <a:rPr lang="en-CA" sz="1100" dirty="0"/>
              <a:t>, P., &amp; </a:t>
            </a:r>
            <a:r>
              <a:rPr lang="en-CA" sz="1100" dirty="0" err="1"/>
              <a:t>Shuckett</a:t>
            </a:r>
            <a:r>
              <a:rPr lang="en-CA" sz="1100" dirty="0"/>
              <a:t>, B. (1996). Reliability of the chest radiograph in the diagnosis of lower respiratory infections in young children. </a:t>
            </a:r>
            <a:r>
              <a:rPr lang="en-CA" sz="1100" i="1" dirty="0"/>
              <a:t>The </a:t>
            </a:r>
            <a:r>
              <a:rPr lang="en-CA" sz="1100" i="1" dirty="0" err="1"/>
              <a:t>Pediatric</a:t>
            </a:r>
            <a:r>
              <a:rPr lang="en-CA" sz="1100" i="1" dirty="0"/>
              <a:t> infectious disease journal</a:t>
            </a:r>
            <a:r>
              <a:rPr lang="en-CA" sz="1100" dirty="0"/>
              <a:t>, </a:t>
            </a:r>
            <a:r>
              <a:rPr lang="en-CA" sz="1100" i="1" dirty="0"/>
              <a:t>15</a:t>
            </a:r>
            <a:r>
              <a:rPr lang="en-CA" sz="1100" dirty="0"/>
              <a:t>(7), 600-604</a:t>
            </a:r>
            <a:r>
              <a:rPr lang="en-CA" sz="1100" dirty="0" smtClean="0"/>
              <a:t>.</a:t>
            </a:r>
          </a:p>
          <a:p>
            <a:pPr marL="0" lvl="0" indent="0">
              <a:buNone/>
            </a:pPr>
            <a:endParaRPr lang="en-CA" sz="1100" dirty="0"/>
          </a:p>
          <a:p>
            <a:pPr marL="514350" lvl="0" indent="-514350">
              <a:buFont typeface="+mj-lt"/>
              <a:buAutoNum type="arabicPeriod"/>
            </a:pPr>
            <a:r>
              <a:rPr lang="en-CA" sz="1100" dirty="0" err="1"/>
              <a:t>Nazerian</a:t>
            </a:r>
            <a:r>
              <a:rPr lang="en-CA" sz="1100" dirty="0"/>
              <a:t>, P., </a:t>
            </a:r>
            <a:r>
              <a:rPr lang="en-CA" sz="1100" dirty="0" err="1"/>
              <a:t>Volpicelli</a:t>
            </a:r>
            <a:r>
              <a:rPr lang="en-CA" sz="1100" dirty="0"/>
              <a:t>, G., </a:t>
            </a:r>
            <a:r>
              <a:rPr lang="en-CA" sz="1100" dirty="0" err="1"/>
              <a:t>Vanni</a:t>
            </a:r>
            <a:r>
              <a:rPr lang="en-CA" sz="1100" dirty="0"/>
              <a:t>, S., </a:t>
            </a:r>
            <a:r>
              <a:rPr lang="en-CA" sz="1100" dirty="0" err="1"/>
              <a:t>Gigli</a:t>
            </a:r>
            <a:r>
              <a:rPr lang="en-CA" sz="1100" dirty="0"/>
              <a:t>, C., </a:t>
            </a:r>
            <a:r>
              <a:rPr lang="en-CA" sz="1100" dirty="0" err="1"/>
              <a:t>Betti</a:t>
            </a:r>
            <a:r>
              <a:rPr lang="en-CA" sz="1100" dirty="0"/>
              <a:t>, L., </a:t>
            </a:r>
            <a:r>
              <a:rPr lang="en-CA" sz="1100" dirty="0" err="1"/>
              <a:t>Bartolucci</a:t>
            </a:r>
            <a:r>
              <a:rPr lang="en-CA" sz="1100" dirty="0"/>
              <a:t>, M., ... &amp; </a:t>
            </a:r>
            <a:r>
              <a:rPr lang="en-CA" sz="1100" dirty="0" err="1"/>
              <a:t>Grifoni</a:t>
            </a:r>
            <a:r>
              <a:rPr lang="en-CA" sz="1100" dirty="0"/>
              <a:t>, S. (2015). Accuracy of lung ultrasound for the diagnosis of consolidations when compared to chest computed tomography. </a:t>
            </a:r>
            <a:r>
              <a:rPr lang="en-CA" sz="1100" i="1" dirty="0"/>
              <a:t>The American journal of emergency medicine</a:t>
            </a:r>
            <a:r>
              <a:rPr lang="en-CA" sz="1100" dirty="0"/>
              <a:t>, </a:t>
            </a:r>
            <a:r>
              <a:rPr lang="en-CA" sz="1100" i="1" dirty="0"/>
              <a:t>33</a:t>
            </a:r>
            <a:r>
              <a:rPr lang="en-CA" sz="1100" dirty="0"/>
              <a:t>(5), 620-625</a:t>
            </a:r>
            <a:r>
              <a:rPr lang="en-CA" sz="1100" dirty="0" smtClean="0"/>
              <a:t>.</a:t>
            </a:r>
          </a:p>
          <a:p>
            <a:pPr marL="0" lvl="0" indent="0">
              <a:buNone/>
            </a:pPr>
            <a:endParaRPr lang="en-CA" sz="1100" dirty="0"/>
          </a:p>
          <a:p>
            <a:endParaRPr lang="fr-CA" sz="1100" dirty="0"/>
          </a:p>
        </p:txBody>
      </p:sp>
    </p:spTree>
    <p:extLst>
      <p:ext uri="{BB962C8B-B14F-4D97-AF65-F5344CB8AC3E}">
        <p14:creationId xmlns:p14="http://schemas.microsoft.com/office/powerpoint/2010/main" val="1351487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Bibliographie (suite)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0" indent="-228600">
              <a:buFont typeface="+mj-lt"/>
              <a:buAutoNum type="arabicPeriod" startAt="9"/>
            </a:pPr>
            <a:r>
              <a:rPr lang="en-CA" sz="1100" dirty="0" smtClean="0"/>
              <a:t>Lichtenstein, D. A., </a:t>
            </a:r>
            <a:r>
              <a:rPr lang="en-CA" sz="1100" dirty="0" err="1" smtClean="0"/>
              <a:t>Lascols</a:t>
            </a:r>
            <a:r>
              <a:rPr lang="en-CA" sz="1100" dirty="0" smtClean="0"/>
              <a:t>, N., </a:t>
            </a:r>
            <a:r>
              <a:rPr lang="en-CA" sz="1100" dirty="0" err="1" smtClean="0"/>
              <a:t>Mezière</a:t>
            </a:r>
            <a:r>
              <a:rPr lang="en-CA" sz="1100" dirty="0" smtClean="0"/>
              <a:t>, G., &amp; </a:t>
            </a:r>
            <a:r>
              <a:rPr lang="en-CA" sz="1100" dirty="0" err="1" smtClean="0"/>
              <a:t>Gepner</a:t>
            </a:r>
            <a:r>
              <a:rPr lang="en-CA" sz="1100" dirty="0" smtClean="0"/>
              <a:t>, A. (2004). Ultrasound diagnosis of alveolar consolidation in the critically ill. </a:t>
            </a:r>
            <a:r>
              <a:rPr lang="en-CA" sz="1100" i="1" dirty="0" smtClean="0"/>
              <a:t>Intensive care medicine</a:t>
            </a:r>
            <a:r>
              <a:rPr lang="en-CA" sz="1100" dirty="0" smtClean="0"/>
              <a:t>, </a:t>
            </a:r>
            <a:r>
              <a:rPr lang="en-CA" sz="1100" i="1" dirty="0" smtClean="0"/>
              <a:t>30</a:t>
            </a:r>
            <a:r>
              <a:rPr lang="en-CA" sz="1100" dirty="0" smtClean="0"/>
              <a:t>(2), 276-281.</a:t>
            </a:r>
          </a:p>
          <a:p>
            <a:pPr marL="228600" lvl="0" indent="-228600">
              <a:buFont typeface="+mj-lt"/>
              <a:buAutoNum type="arabicPeriod" startAt="9"/>
            </a:pPr>
            <a:endParaRPr lang="en-CA" sz="1100" dirty="0" smtClean="0"/>
          </a:p>
          <a:p>
            <a:pPr marL="228600" lvl="0" indent="-228600">
              <a:buFont typeface="+mj-lt"/>
              <a:buAutoNum type="arabicPeriod" startAt="9"/>
            </a:pPr>
            <a:r>
              <a:rPr lang="fr-FR" sz="1100" dirty="0" smtClean="0"/>
              <a:t>National </a:t>
            </a:r>
            <a:r>
              <a:rPr lang="fr-FR" sz="1100" dirty="0" err="1" smtClean="0"/>
              <a:t>institute</a:t>
            </a:r>
            <a:r>
              <a:rPr lang="fr-FR" sz="1100" dirty="0" smtClean="0"/>
              <a:t> of </a:t>
            </a:r>
            <a:r>
              <a:rPr lang="fr-FR" sz="1100" dirty="0" err="1" smtClean="0"/>
              <a:t>health</a:t>
            </a:r>
            <a:r>
              <a:rPr lang="fr-FR" sz="1100" dirty="0" smtClean="0"/>
              <a:t> (2017). </a:t>
            </a:r>
            <a:r>
              <a:rPr lang="fr-FR" sz="1100" dirty="0" err="1" smtClean="0"/>
              <a:t>MeSH</a:t>
            </a:r>
            <a:r>
              <a:rPr lang="fr-FR" sz="1100" dirty="0" smtClean="0"/>
              <a:t> on </a:t>
            </a:r>
            <a:r>
              <a:rPr lang="fr-FR" sz="1100" dirty="0" err="1" smtClean="0"/>
              <a:t>demand</a:t>
            </a:r>
            <a:r>
              <a:rPr lang="fr-FR" sz="1100" dirty="0" smtClean="0"/>
              <a:t>. Consulté le 10 janvier 2018, à partir de </a:t>
            </a:r>
            <a:r>
              <a:rPr lang="fr-FR" sz="1100" u="sng" dirty="0" smtClean="0">
                <a:hlinkClick r:id="rId3"/>
              </a:rPr>
              <a:t>https://meshb.nlm.nih.gov/MeSHonDemand</a:t>
            </a:r>
            <a:r>
              <a:rPr lang="fr-FR" sz="1100" dirty="0" smtClean="0"/>
              <a:t> </a:t>
            </a:r>
          </a:p>
          <a:p>
            <a:pPr marL="228600" lvl="0" indent="-228600">
              <a:buFont typeface="+mj-lt"/>
              <a:buAutoNum type="arabicPeriod" startAt="9"/>
            </a:pPr>
            <a:endParaRPr lang="en-CA" sz="1100" dirty="0" smtClean="0"/>
          </a:p>
          <a:p>
            <a:pPr marL="228600" lvl="0" indent="-228600">
              <a:buFont typeface="+mj-lt"/>
              <a:buAutoNum type="arabicPeriod" startAt="9"/>
            </a:pPr>
            <a:r>
              <a:rPr lang="en-CA" sz="1100" dirty="0" smtClean="0"/>
              <a:t>Jones, B. P., Tay, E. T., </a:t>
            </a:r>
            <a:r>
              <a:rPr lang="en-CA" sz="1100" dirty="0" err="1" smtClean="0"/>
              <a:t>Elikashvili</a:t>
            </a:r>
            <a:r>
              <a:rPr lang="en-CA" sz="1100" dirty="0" smtClean="0"/>
              <a:t>, I., Sanders, J. E., Paul, A. Z., Nelson, B. P., ... &amp; </a:t>
            </a:r>
            <a:r>
              <a:rPr lang="en-CA" sz="1100" dirty="0" err="1" smtClean="0"/>
              <a:t>Tsung</a:t>
            </a:r>
            <a:r>
              <a:rPr lang="en-CA" sz="1100" dirty="0" smtClean="0"/>
              <a:t>, J. W. (2016). Feasibility and safety of substituting lung ultrasonography for chest radiography when diagnosing pneumonia in children: a randomized controlled trial. </a:t>
            </a:r>
            <a:r>
              <a:rPr lang="en-CA" sz="1100" i="1" dirty="0" smtClean="0"/>
              <a:t>Chest</a:t>
            </a:r>
            <a:r>
              <a:rPr lang="en-CA" sz="1100" dirty="0" smtClean="0"/>
              <a:t>, </a:t>
            </a:r>
            <a:r>
              <a:rPr lang="en-CA" sz="1100" i="1" dirty="0" smtClean="0"/>
              <a:t>150</a:t>
            </a:r>
            <a:r>
              <a:rPr lang="en-CA" sz="1100" dirty="0" smtClean="0"/>
              <a:t>(1), 131-138.</a:t>
            </a:r>
          </a:p>
          <a:p>
            <a:pPr marL="228600" indent="-228600">
              <a:buFont typeface="+mj-lt"/>
              <a:buAutoNum type="arabicPeriod" startAt="9"/>
            </a:pPr>
            <a:endParaRPr lang="en-CA" sz="1100" dirty="0" smtClean="0"/>
          </a:p>
          <a:p>
            <a:pPr marL="228600" lvl="0" indent="-228600">
              <a:buFont typeface="+mj-lt"/>
              <a:buAutoNum type="arabicPeriod" startAt="9"/>
            </a:pPr>
            <a:r>
              <a:rPr lang="en-CA" sz="1100" dirty="0" smtClean="0"/>
              <a:t>Guerra, M., </a:t>
            </a:r>
            <a:r>
              <a:rPr lang="en-CA" sz="1100" dirty="0" err="1" smtClean="0"/>
              <a:t>Crichiutti</a:t>
            </a:r>
            <a:r>
              <a:rPr lang="en-CA" sz="1100" dirty="0" smtClean="0"/>
              <a:t>, G., </a:t>
            </a:r>
            <a:r>
              <a:rPr lang="en-CA" sz="1100" dirty="0" err="1" smtClean="0"/>
              <a:t>Pecile</a:t>
            </a:r>
            <a:r>
              <a:rPr lang="en-CA" sz="1100" dirty="0" smtClean="0"/>
              <a:t>, P., </a:t>
            </a:r>
            <a:r>
              <a:rPr lang="en-CA" sz="1100" dirty="0" err="1" smtClean="0"/>
              <a:t>Romanello</a:t>
            </a:r>
            <a:r>
              <a:rPr lang="en-CA" sz="1100" dirty="0" smtClean="0"/>
              <a:t>, C., </a:t>
            </a:r>
            <a:r>
              <a:rPr lang="en-CA" sz="1100" dirty="0" err="1" smtClean="0"/>
              <a:t>Busolini</a:t>
            </a:r>
            <a:r>
              <a:rPr lang="en-CA" sz="1100" dirty="0" smtClean="0"/>
              <a:t>, E., </a:t>
            </a:r>
            <a:r>
              <a:rPr lang="en-CA" sz="1100" dirty="0" err="1" smtClean="0"/>
              <a:t>Valent</a:t>
            </a:r>
            <a:r>
              <a:rPr lang="en-CA" sz="1100" dirty="0" smtClean="0"/>
              <a:t>, F., &amp; </a:t>
            </a:r>
            <a:r>
              <a:rPr lang="en-CA" sz="1100" dirty="0" err="1" smtClean="0"/>
              <a:t>Rosolen</a:t>
            </a:r>
            <a:r>
              <a:rPr lang="en-CA" sz="1100" dirty="0" smtClean="0"/>
              <a:t>, A. (2016). Ultrasound detection of pneumonia in febrile children with respiratory distress: a prospective study. </a:t>
            </a:r>
            <a:r>
              <a:rPr lang="en-CA" sz="1100" i="1" dirty="0" smtClean="0"/>
              <a:t>European journal of </a:t>
            </a:r>
            <a:r>
              <a:rPr lang="en-CA" sz="1100" i="1" dirty="0" err="1" smtClean="0"/>
              <a:t>pediatrics</a:t>
            </a:r>
            <a:r>
              <a:rPr lang="en-CA" sz="1100" dirty="0" smtClean="0"/>
              <a:t>, </a:t>
            </a:r>
            <a:r>
              <a:rPr lang="en-CA" sz="1100" i="1" dirty="0" smtClean="0"/>
              <a:t>175</a:t>
            </a:r>
            <a:r>
              <a:rPr lang="en-CA" sz="1100" dirty="0" smtClean="0"/>
              <a:t>(2), 163-170.</a:t>
            </a:r>
          </a:p>
          <a:p>
            <a:pPr marL="228600" indent="-228600">
              <a:buFont typeface="+mj-lt"/>
              <a:buAutoNum type="arabicPeriod" startAt="9"/>
            </a:pPr>
            <a:endParaRPr lang="en-CA" sz="1100" dirty="0" smtClean="0"/>
          </a:p>
          <a:p>
            <a:pPr marL="228600" lvl="0" indent="-228600">
              <a:buFont typeface="+mj-lt"/>
              <a:buAutoNum type="arabicPeriod" startAt="9"/>
            </a:pPr>
            <a:r>
              <a:rPr lang="en-CA" sz="1100" dirty="0" err="1" smtClean="0"/>
              <a:t>Yilmaz</a:t>
            </a:r>
            <a:r>
              <a:rPr lang="en-CA" sz="1100" dirty="0" smtClean="0"/>
              <a:t>, H. L., </a:t>
            </a:r>
            <a:r>
              <a:rPr lang="en-CA" sz="1100" dirty="0" err="1" smtClean="0"/>
              <a:t>Özkaya</a:t>
            </a:r>
            <a:r>
              <a:rPr lang="en-CA" sz="1100" dirty="0" smtClean="0"/>
              <a:t>, A. K., </a:t>
            </a:r>
            <a:r>
              <a:rPr lang="en-CA" sz="1100" dirty="0" err="1" smtClean="0"/>
              <a:t>Gökay</a:t>
            </a:r>
            <a:r>
              <a:rPr lang="en-CA" sz="1100" dirty="0" smtClean="0"/>
              <a:t>, S. S., </a:t>
            </a:r>
            <a:r>
              <a:rPr lang="en-CA" sz="1100" dirty="0" err="1" smtClean="0"/>
              <a:t>Kendir</a:t>
            </a:r>
            <a:r>
              <a:rPr lang="en-CA" sz="1100" dirty="0" smtClean="0"/>
              <a:t>, </a:t>
            </a:r>
            <a:r>
              <a:rPr lang="en-CA" sz="1100" dirty="0" err="1" smtClean="0"/>
              <a:t>Ö</a:t>
            </a:r>
            <a:r>
              <a:rPr lang="en-CA" sz="1100" dirty="0" smtClean="0"/>
              <a:t>. T., &amp; </a:t>
            </a:r>
            <a:r>
              <a:rPr lang="en-CA" sz="1100" dirty="0" err="1" smtClean="0"/>
              <a:t>Şenol</a:t>
            </a:r>
            <a:r>
              <a:rPr lang="en-CA" sz="1100" dirty="0" smtClean="0"/>
              <a:t>, H. (2017). Point-of-care lung ultrasound in children with community acquired pneumonia. </a:t>
            </a:r>
            <a:r>
              <a:rPr lang="en-CA" sz="1100" i="1" dirty="0" smtClean="0"/>
              <a:t>The American journal of emergency medicine</a:t>
            </a:r>
            <a:r>
              <a:rPr lang="en-CA" sz="1100" dirty="0" smtClean="0"/>
              <a:t>, </a:t>
            </a:r>
            <a:r>
              <a:rPr lang="en-CA" sz="1100" i="1" dirty="0" smtClean="0"/>
              <a:t>35</a:t>
            </a:r>
            <a:r>
              <a:rPr lang="en-CA" sz="1100" dirty="0" smtClean="0"/>
              <a:t>(7), 964-969.</a:t>
            </a:r>
          </a:p>
          <a:p>
            <a:pPr marL="228600" indent="-228600">
              <a:buFont typeface="+mj-lt"/>
              <a:buAutoNum type="arabicPeriod" startAt="9"/>
            </a:pPr>
            <a:endParaRPr lang="en-CA" sz="1100" dirty="0" smtClean="0"/>
          </a:p>
          <a:p>
            <a:pPr marL="228600" lvl="0" indent="-228600">
              <a:buFont typeface="+mj-lt"/>
              <a:buAutoNum type="arabicPeriod" startAt="9"/>
            </a:pPr>
            <a:r>
              <a:rPr lang="en-CA" sz="1100" dirty="0" err="1" smtClean="0"/>
              <a:t>Claes</a:t>
            </a:r>
            <a:r>
              <a:rPr lang="en-CA" sz="1100" dirty="0" smtClean="0"/>
              <a:t>, A. S., </a:t>
            </a:r>
            <a:r>
              <a:rPr lang="en-CA" sz="1100" dirty="0" err="1" smtClean="0"/>
              <a:t>Clapuyt</a:t>
            </a:r>
            <a:r>
              <a:rPr lang="en-CA" sz="1100" dirty="0" smtClean="0"/>
              <a:t>, P., </a:t>
            </a:r>
            <a:r>
              <a:rPr lang="en-CA" sz="1100" dirty="0" err="1" smtClean="0"/>
              <a:t>Menten</a:t>
            </a:r>
            <a:r>
              <a:rPr lang="en-CA" sz="1100" dirty="0" smtClean="0"/>
              <a:t>, R., </a:t>
            </a:r>
            <a:r>
              <a:rPr lang="en-CA" sz="1100" dirty="0" err="1" smtClean="0"/>
              <a:t>Michoux</a:t>
            </a:r>
            <a:r>
              <a:rPr lang="en-CA" sz="1100" dirty="0" smtClean="0"/>
              <a:t>, N., &amp; </a:t>
            </a:r>
            <a:r>
              <a:rPr lang="en-CA" sz="1100" dirty="0" err="1" smtClean="0"/>
              <a:t>Dumitriu</a:t>
            </a:r>
            <a:r>
              <a:rPr lang="en-CA" sz="1100" dirty="0" smtClean="0"/>
              <a:t>, D. (2017). Performance of chest ultrasound in </a:t>
            </a:r>
            <a:r>
              <a:rPr lang="en-CA" sz="1100" dirty="0" err="1" smtClean="0"/>
              <a:t>pediatric</a:t>
            </a:r>
            <a:r>
              <a:rPr lang="en-CA" sz="1100" dirty="0" smtClean="0"/>
              <a:t> pneumonia. </a:t>
            </a:r>
            <a:r>
              <a:rPr lang="en-CA" sz="1100" i="1" dirty="0" smtClean="0"/>
              <a:t>European journal of radiology</a:t>
            </a:r>
            <a:r>
              <a:rPr lang="en-CA" sz="1100" dirty="0" smtClean="0"/>
              <a:t>, </a:t>
            </a:r>
            <a:r>
              <a:rPr lang="en-CA" sz="1100" i="1" dirty="0" smtClean="0"/>
              <a:t>88</a:t>
            </a:r>
            <a:r>
              <a:rPr lang="en-CA" sz="1100" dirty="0" smtClean="0"/>
              <a:t>, 82-87.</a:t>
            </a:r>
          </a:p>
          <a:p>
            <a:pPr marL="228600" indent="-228600">
              <a:buFont typeface="+mj-lt"/>
              <a:buAutoNum type="arabicPeriod" startAt="9"/>
            </a:pPr>
            <a:endParaRPr lang="en-CA" sz="1100" dirty="0" smtClean="0"/>
          </a:p>
          <a:p>
            <a:pPr marL="228600" lvl="0" indent="-228600">
              <a:buFont typeface="+mj-lt"/>
              <a:buAutoNum type="arabicPeriod" startAt="9"/>
            </a:pPr>
            <a:r>
              <a:rPr lang="en-CA" sz="1100" dirty="0" err="1" smtClean="0"/>
              <a:t>Boursiani</a:t>
            </a:r>
            <a:r>
              <a:rPr lang="en-CA" sz="1100" dirty="0" smtClean="0"/>
              <a:t>, C., </a:t>
            </a:r>
            <a:r>
              <a:rPr lang="en-CA" sz="1100" dirty="0" err="1" smtClean="0"/>
              <a:t>Tsolia</a:t>
            </a:r>
            <a:r>
              <a:rPr lang="en-CA" sz="1100" dirty="0" smtClean="0"/>
              <a:t>, M., </a:t>
            </a:r>
            <a:r>
              <a:rPr lang="en-CA" sz="1100" dirty="0" err="1" smtClean="0"/>
              <a:t>Koumanidou</a:t>
            </a:r>
            <a:r>
              <a:rPr lang="en-CA" sz="1100" dirty="0" smtClean="0"/>
              <a:t>, C., </a:t>
            </a:r>
            <a:r>
              <a:rPr lang="en-CA" sz="1100" dirty="0" err="1" smtClean="0"/>
              <a:t>Malagari</a:t>
            </a:r>
            <a:r>
              <a:rPr lang="en-CA" sz="1100" dirty="0" smtClean="0"/>
              <a:t>, A., </a:t>
            </a:r>
            <a:r>
              <a:rPr lang="en-CA" sz="1100" dirty="0" err="1" smtClean="0"/>
              <a:t>Vakaki</a:t>
            </a:r>
            <a:r>
              <a:rPr lang="en-CA" sz="1100" dirty="0" smtClean="0"/>
              <a:t>, M., </a:t>
            </a:r>
            <a:r>
              <a:rPr lang="en-CA" sz="1100" dirty="0" err="1" smtClean="0"/>
              <a:t>Karapostolakis</a:t>
            </a:r>
            <a:r>
              <a:rPr lang="en-CA" sz="1100" dirty="0" smtClean="0"/>
              <a:t>, G., ... &amp; </a:t>
            </a:r>
            <a:r>
              <a:rPr lang="en-CA" sz="1100" dirty="0" err="1" smtClean="0"/>
              <a:t>Alexopoulou</a:t>
            </a:r>
            <a:r>
              <a:rPr lang="en-CA" sz="1100" dirty="0" smtClean="0"/>
              <a:t>, E. (2017). Lung ultrasound as first-line examination for the diagnosis of community-acquired pneumonia in children. </a:t>
            </a:r>
            <a:r>
              <a:rPr lang="en-CA" sz="1100" i="1" dirty="0" err="1" smtClean="0"/>
              <a:t>Pediatric</a:t>
            </a:r>
            <a:r>
              <a:rPr lang="en-CA" sz="1100" i="1" dirty="0" smtClean="0"/>
              <a:t> emergency care</a:t>
            </a:r>
            <a:r>
              <a:rPr lang="en-CA" sz="1100" dirty="0" smtClean="0"/>
              <a:t>, </a:t>
            </a:r>
            <a:r>
              <a:rPr lang="en-CA" sz="1100" i="1" dirty="0" smtClean="0"/>
              <a:t>33</a:t>
            </a:r>
            <a:r>
              <a:rPr lang="en-CA" sz="1100" dirty="0" smtClean="0"/>
              <a:t>(1), 62-66.</a:t>
            </a:r>
          </a:p>
          <a:p>
            <a:pPr marL="228600" indent="-228600">
              <a:buFont typeface="+mj-lt"/>
              <a:buAutoNum type="arabicPeriod" startAt="9"/>
            </a:pPr>
            <a:endParaRPr lang="en-CA" sz="1100" dirty="0" smtClean="0"/>
          </a:p>
          <a:p>
            <a:pPr marL="228600" lvl="0" indent="-228600">
              <a:buFont typeface="+mj-lt"/>
              <a:buAutoNum type="arabicPeriod" startAt="9"/>
            </a:pPr>
            <a:r>
              <a:rPr lang="en-CA" sz="1100" dirty="0" smtClean="0"/>
              <a:t>McHugh, Mary L. "</a:t>
            </a:r>
            <a:r>
              <a:rPr lang="en-CA" sz="1100" dirty="0" err="1" smtClean="0"/>
              <a:t>Interrater</a:t>
            </a:r>
            <a:r>
              <a:rPr lang="en-CA" sz="1100" dirty="0" smtClean="0"/>
              <a:t> reliability: the kappa statistic." </a:t>
            </a:r>
            <a:r>
              <a:rPr lang="en-CA" sz="1100" i="1" dirty="0" err="1" smtClean="0"/>
              <a:t>Biochemia</a:t>
            </a:r>
            <a:r>
              <a:rPr lang="en-CA" sz="1100" i="1" dirty="0" smtClean="0"/>
              <a:t> </a:t>
            </a:r>
            <a:r>
              <a:rPr lang="en-CA" sz="1100" i="1" dirty="0" err="1" smtClean="0"/>
              <a:t>medica</a:t>
            </a:r>
            <a:r>
              <a:rPr lang="en-CA" sz="1100" i="1" dirty="0" smtClean="0"/>
              <a:t>: </a:t>
            </a:r>
            <a:r>
              <a:rPr lang="en-CA" sz="1100" i="1" dirty="0" err="1" smtClean="0"/>
              <a:t>Biochemia</a:t>
            </a:r>
            <a:r>
              <a:rPr lang="en-CA" sz="1100" i="1" dirty="0" smtClean="0"/>
              <a:t> </a:t>
            </a:r>
            <a:r>
              <a:rPr lang="en-CA" sz="1100" i="1" dirty="0" err="1" smtClean="0"/>
              <a:t>medica</a:t>
            </a:r>
            <a:r>
              <a:rPr lang="en-CA" sz="1100" dirty="0" smtClean="0"/>
              <a:t> 22, no. 3 (2012): 276-282.</a:t>
            </a:r>
          </a:p>
          <a:p>
            <a:pPr marL="0" lvl="0" indent="0">
              <a:buNone/>
            </a:pPr>
            <a:endParaRPr lang="en-CA" sz="1100" dirty="0" smtClean="0"/>
          </a:p>
          <a:p>
            <a:pPr marL="0" lvl="0" indent="0">
              <a:buNone/>
            </a:pPr>
            <a:endParaRPr lang="en-CA" sz="1100" dirty="0" smtClean="0"/>
          </a:p>
          <a:p>
            <a:endParaRPr lang="fr-CA" sz="1100" dirty="0"/>
          </a:p>
        </p:txBody>
      </p:sp>
    </p:spTree>
    <p:extLst>
      <p:ext uri="{BB962C8B-B14F-4D97-AF65-F5344CB8AC3E}">
        <p14:creationId xmlns:p14="http://schemas.microsoft.com/office/powerpoint/2010/main" val="1670374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pneumonie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67376"/>
            <a:ext cx="8520745" cy="3407343"/>
          </a:xfrm>
        </p:spPr>
        <p:txBody>
          <a:bodyPr>
            <a:normAutofit lnSpcReduction="10000"/>
          </a:bodyPr>
          <a:lstStyle/>
          <a:p>
            <a:r>
              <a:rPr lang="fr-CA" dirty="0" smtClean="0"/>
              <a:t>1</a:t>
            </a:r>
            <a:r>
              <a:rPr lang="fr-CA" baseline="30000" dirty="0" smtClean="0"/>
              <a:t>ere</a:t>
            </a:r>
            <a:r>
              <a:rPr lang="fr-CA" dirty="0" smtClean="0"/>
              <a:t> cause infectieuse de décès pédiatrique [1]</a:t>
            </a:r>
          </a:p>
          <a:p>
            <a:pPr marL="0" indent="0">
              <a:buNone/>
            </a:pPr>
            <a:endParaRPr lang="fr-CA" dirty="0" smtClean="0"/>
          </a:p>
          <a:p>
            <a:r>
              <a:rPr lang="fr-CA" dirty="0" smtClean="0"/>
              <a:t>BTS et PIDS: pas de RXP systématique [3,4]</a:t>
            </a:r>
          </a:p>
          <a:p>
            <a:pPr marL="0" indent="0">
              <a:buNone/>
            </a:pPr>
            <a:endParaRPr lang="fr-CA" dirty="0" smtClean="0"/>
          </a:p>
          <a:p>
            <a:r>
              <a:rPr lang="fr-CA" dirty="0" smtClean="0"/>
              <a:t>INESSS et SCP recommandent une RXP pour confirmer le diagnostic [5]</a:t>
            </a:r>
          </a:p>
        </p:txBody>
      </p:sp>
    </p:spTree>
    <p:extLst>
      <p:ext uri="{BB962C8B-B14F-4D97-AF65-F5344CB8AC3E}">
        <p14:creationId xmlns:p14="http://schemas.microsoft.com/office/powerpoint/2010/main" val="1280417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Radiographie pulmonaire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94164"/>
            <a:ext cx="8433155" cy="3906130"/>
          </a:xfrm>
        </p:spPr>
        <p:txBody>
          <a:bodyPr>
            <a:normAutofit/>
          </a:bodyPr>
          <a:lstStyle/>
          <a:p>
            <a:r>
              <a:rPr lang="fr-CA" dirty="0" smtClean="0"/>
              <a:t>Radiation ionisante</a:t>
            </a:r>
          </a:p>
          <a:p>
            <a:pPr lvl="1"/>
            <a:r>
              <a:rPr lang="fr-CA" dirty="0" smtClean="0"/>
              <a:t>Enfants plus sensibles que les adultes [6]</a:t>
            </a:r>
          </a:p>
          <a:p>
            <a:pPr lvl="2"/>
            <a:r>
              <a:rPr lang="fr-CA" dirty="0" smtClean="0"/>
              <a:t>Plus grande espérance de vie</a:t>
            </a:r>
          </a:p>
          <a:p>
            <a:pPr lvl="2"/>
            <a:r>
              <a:rPr lang="fr-CA" dirty="0" smtClean="0"/>
              <a:t>Activité cellulaire plus grande </a:t>
            </a:r>
          </a:p>
          <a:p>
            <a:pPr marL="914400" lvl="2" indent="0">
              <a:buNone/>
            </a:pPr>
            <a:endParaRPr lang="fr-CA" dirty="0" smtClean="0"/>
          </a:p>
          <a:p>
            <a:r>
              <a:rPr lang="fr-CA" dirty="0" smtClean="0"/>
              <a:t>Grande variabilité inter observateur [7]</a:t>
            </a:r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3123474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L’échographie pulmonaire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 smtClean="0"/>
              <a:t>Portable et </a:t>
            </a:r>
            <a:r>
              <a:rPr lang="fr-CA" dirty="0"/>
              <a:t>d</a:t>
            </a:r>
            <a:r>
              <a:rPr lang="fr-CA" dirty="0" smtClean="0"/>
              <a:t>isponible en 1ere ligne </a:t>
            </a:r>
          </a:p>
          <a:p>
            <a:pPr lvl="1"/>
            <a:r>
              <a:rPr lang="fr-CA" dirty="0" smtClean="0"/>
              <a:t>Donc pertinent en médecine familiale</a:t>
            </a:r>
          </a:p>
          <a:p>
            <a:pPr lvl="1"/>
            <a:r>
              <a:rPr lang="fr-CA" dirty="0" smtClean="0"/>
              <a:t>Projet à venir pour l’intégration de l’écho en UMF</a:t>
            </a:r>
          </a:p>
          <a:p>
            <a:r>
              <a:rPr lang="fr-CA" dirty="0" smtClean="0"/>
              <a:t>Pas d’irradiation</a:t>
            </a:r>
          </a:p>
          <a:p>
            <a:r>
              <a:rPr lang="fr-CA" dirty="0"/>
              <a:t>C</a:t>
            </a:r>
            <a:r>
              <a:rPr lang="fr-CA" dirty="0" smtClean="0"/>
              <a:t>hez les adultes: meilleure sensibilité que RXP [8]</a:t>
            </a:r>
          </a:p>
          <a:p>
            <a:r>
              <a:rPr lang="fr-CA" dirty="0" smtClean="0"/>
              <a:t>Le fonctionnement de l’échographie dans l’imagerie du poumon</a:t>
            </a:r>
          </a:p>
          <a:p>
            <a:pPr lvl="1"/>
            <a:r>
              <a:rPr lang="fr-CA" dirty="0" smtClean="0"/>
              <a:t>Dispersion du signal dans l’air</a:t>
            </a:r>
          </a:p>
          <a:p>
            <a:pPr lvl="1"/>
            <a:r>
              <a:rPr lang="fr-CA" dirty="0" smtClean="0"/>
              <a:t>Contact avec plèvre est nécessaire [8]</a:t>
            </a:r>
          </a:p>
          <a:p>
            <a:pPr lvl="1"/>
            <a:r>
              <a:rPr lang="fr-CA" dirty="0" smtClean="0"/>
              <a:t>98.5% auraient un contact pleural [9]</a:t>
            </a:r>
          </a:p>
          <a:p>
            <a:pPr lvl="1"/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57087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8017"/>
            <a:ext cx="8229600" cy="1143000"/>
          </a:xfrm>
        </p:spPr>
        <p:txBody>
          <a:bodyPr>
            <a:noAutofit/>
          </a:bodyPr>
          <a:lstStyle/>
          <a:p>
            <a:r>
              <a:rPr lang="fr-CA" sz="2800" dirty="0"/>
              <a:t>L’échographie peut-elle remplacer la radiographie pulmonaire dans le diagnostique de la pneumonie pédiatrique?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781" y="2373963"/>
            <a:ext cx="8229600" cy="3013162"/>
          </a:xfrm>
        </p:spPr>
        <p:txBody>
          <a:bodyPr>
            <a:normAutofit fontScale="92500" lnSpcReduction="10000"/>
          </a:bodyPr>
          <a:lstStyle/>
          <a:p>
            <a:r>
              <a:rPr lang="fr-CA" sz="2400" dirty="0" smtClean="0"/>
              <a:t>P – Pédiatrique</a:t>
            </a:r>
          </a:p>
          <a:p>
            <a:pPr marL="0" indent="0">
              <a:buNone/>
            </a:pPr>
            <a:endParaRPr lang="fr-CA" sz="2400" dirty="0"/>
          </a:p>
          <a:p>
            <a:r>
              <a:rPr lang="fr-CA" sz="2400" dirty="0" smtClean="0"/>
              <a:t>I – Échographie pulmonaire</a:t>
            </a:r>
          </a:p>
          <a:p>
            <a:pPr marL="0" indent="0">
              <a:buNone/>
            </a:pPr>
            <a:endParaRPr lang="fr-CA" sz="2400" dirty="0"/>
          </a:p>
          <a:p>
            <a:r>
              <a:rPr lang="fr-CA" sz="2400" dirty="0" smtClean="0"/>
              <a:t>C – Radiographie pulmonaire</a:t>
            </a:r>
          </a:p>
          <a:p>
            <a:pPr marL="0" indent="0">
              <a:buNone/>
            </a:pPr>
            <a:endParaRPr lang="fr-CA" sz="2400" dirty="0"/>
          </a:p>
          <a:p>
            <a:r>
              <a:rPr lang="fr-CA" sz="2400" dirty="0" smtClean="0"/>
              <a:t>O – </a:t>
            </a:r>
            <a:r>
              <a:rPr lang="fr-CA" sz="2400" dirty="0"/>
              <a:t>P</a:t>
            </a:r>
            <a:r>
              <a:rPr lang="fr-CA" sz="2400" dirty="0" smtClean="0"/>
              <a:t>erformance diagnostic de pneumonie et possibilité de            		remplacer RXP par LUS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604670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Méthodes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CA" dirty="0" err="1" smtClean="0"/>
              <a:t>MeSH</a:t>
            </a:r>
            <a:r>
              <a:rPr lang="fr-CA" dirty="0" smtClean="0"/>
              <a:t> on </a:t>
            </a:r>
            <a:r>
              <a:rPr lang="fr-CA" dirty="0" err="1" smtClean="0"/>
              <a:t>demand</a:t>
            </a:r>
            <a:endParaRPr lang="fr-CA" dirty="0" smtClean="0"/>
          </a:p>
          <a:p>
            <a:pPr lvl="1"/>
            <a:r>
              <a:rPr lang="fr-CA" dirty="0" smtClean="0"/>
              <a:t>MEDLINE</a:t>
            </a:r>
          </a:p>
          <a:p>
            <a:r>
              <a:rPr lang="fr-CA" dirty="0" smtClean="0"/>
              <a:t>Inclusion: </a:t>
            </a:r>
          </a:p>
          <a:p>
            <a:pPr lvl="1"/>
            <a:r>
              <a:rPr lang="fr-CA" dirty="0" smtClean="0"/>
              <a:t>Études humaines, population pédiatrique, 0-21 ans</a:t>
            </a:r>
          </a:p>
          <a:p>
            <a:pPr lvl="1"/>
            <a:r>
              <a:rPr lang="fr-CA" dirty="0" smtClean="0"/>
              <a:t>Études publiées 2016 -2017</a:t>
            </a:r>
          </a:p>
          <a:p>
            <a:pPr lvl="1"/>
            <a:r>
              <a:rPr lang="fr-CA" dirty="0" smtClean="0"/>
              <a:t>Comparaison RXP vs LUS</a:t>
            </a:r>
          </a:p>
          <a:p>
            <a:pPr lvl="1"/>
            <a:r>
              <a:rPr lang="fr-CA" dirty="0" smtClean="0"/>
              <a:t>Examinent le diagnostic de pneumonie</a:t>
            </a:r>
          </a:p>
          <a:p>
            <a:r>
              <a:rPr lang="fr-CA" dirty="0" smtClean="0"/>
              <a:t>Exclusion: </a:t>
            </a:r>
          </a:p>
          <a:p>
            <a:pPr lvl="1"/>
            <a:r>
              <a:rPr lang="fr-CA" dirty="0" smtClean="0"/>
              <a:t>Études rétrospectives</a:t>
            </a:r>
          </a:p>
          <a:p>
            <a:pPr lvl="1"/>
            <a:r>
              <a:rPr lang="fr-CA" dirty="0" smtClean="0"/>
              <a:t>Méta-analyses et revues systématiques</a:t>
            </a:r>
          </a:p>
          <a:p>
            <a:pPr lvl="1"/>
            <a:r>
              <a:rPr lang="fr-CA" dirty="0" smtClean="0"/>
              <a:t>Billets d’opinion</a:t>
            </a:r>
          </a:p>
          <a:p>
            <a:r>
              <a:rPr lang="fr-CA" dirty="0" smtClean="0"/>
              <a:t>5 études (1 ERC, 4 études observationnelles prospectives de cohorte) [11,12,13,14,15]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6373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Méthodes</a:t>
            </a:r>
            <a:endParaRPr lang="fr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304212"/>
              </p:ext>
            </p:extLst>
          </p:nvPr>
        </p:nvGraphicFramePr>
        <p:xfrm>
          <a:off x="179512" y="1353419"/>
          <a:ext cx="8784978" cy="5282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163"/>
                <a:gridCol w="1488165"/>
                <a:gridCol w="1440161"/>
                <a:gridCol w="1464163"/>
                <a:gridCol w="1464163"/>
                <a:gridCol w="1464163"/>
              </a:tblGrid>
              <a:tr h="513898">
                <a:tc>
                  <a:txBody>
                    <a:bodyPr/>
                    <a:lstStyle/>
                    <a:p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smtClean="0"/>
                        <a:t>Article 1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smtClean="0"/>
                        <a:t>Article</a:t>
                      </a:r>
                      <a:r>
                        <a:rPr lang="fr-CA" baseline="0" noProof="0" smtClean="0"/>
                        <a:t> 2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smtClean="0"/>
                        <a:t>Article 3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smtClean="0"/>
                        <a:t>Article 4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smtClean="0"/>
                        <a:t>Article</a:t>
                      </a:r>
                      <a:r>
                        <a:rPr lang="fr-CA" baseline="0" noProof="0" smtClean="0"/>
                        <a:t> 5</a:t>
                      </a:r>
                      <a:endParaRPr lang="fr-CA" noProof="0"/>
                    </a:p>
                  </a:txBody>
                  <a:tcPr/>
                </a:tc>
              </a:tr>
              <a:tr h="576764">
                <a:tc>
                  <a:txBody>
                    <a:bodyPr/>
                    <a:lstStyle/>
                    <a:p>
                      <a:r>
                        <a:rPr lang="fr-CA" noProof="0" smtClean="0"/>
                        <a:t>Auteurs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noProof="0" smtClean="0">
                          <a:latin typeface="+mn-lt"/>
                          <a:ea typeface="Calibri"/>
                          <a:cs typeface="Times New Roman"/>
                        </a:rPr>
                        <a:t>Jones</a:t>
                      </a:r>
                      <a:r>
                        <a:rPr lang="fr-CA" sz="1800" baseline="0" noProof="0" smtClean="0">
                          <a:latin typeface="+mn-lt"/>
                          <a:ea typeface="Calibri"/>
                          <a:cs typeface="Times New Roman"/>
                        </a:rPr>
                        <a:t> et al</a:t>
                      </a:r>
                      <a:r>
                        <a:rPr lang="fr-CA" sz="1800" noProof="0" smtClean="0">
                          <a:latin typeface="+mn-lt"/>
                          <a:ea typeface="Calibri"/>
                          <a:cs typeface="Times New Roman"/>
                        </a:rPr>
                        <a:t>. (2016)</a:t>
                      </a:r>
                      <a:endParaRPr lang="fr-CA" sz="1800" noProof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noProof="0" smtClean="0">
                          <a:latin typeface="+mn-lt"/>
                          <a:ea typeface="Calibri"/>
                          <a:cs typeface="Times New Roman"/>
                        </a:rPr>
                        <a:t>Guerra</a:t>
                      </a:r>
                      <a:r>
                        <a:rPr lang="fr-CA" sz="1800" baseline="0" noProof="0" smtClean="0">
                          <a:latin typeface="+mn-lt"/>
                          <a:ea typeface="Calibri"/>
                          <a:cs typeface="Times New Roman"/>
                        </a:rPr>
                        <a:t> et al. (2016)</a:t>
                      </a:r>
                      <a:endParaRPr lang="fr-CA" sz="1800" noProof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noProof="0" smtClean="0">
                          <a:latin typeface="+mn-lt"/>
                          <a:ea typeface="Calibri"/>
                          <a:cs typeface="Times New Roman"/>
                        </a:rPr>
                        <a:t>Yilmaz et al. (2017)</a:t>
                      </a:r>
                      <a:endParaRPr lang="fr-CA" sz="1800" noProof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noProof="0" smtClean="0">
                          <a:latin typeface="+mn-lt"/>
                          <a:ea typeface="Calibri"/>
                          <a:cs typeface="Times New Roman"/>
                        </a:rPr>
                        <a:t>Claes</a:t>
                      </a:r>
                      <a:r>
                        <a:rPr lang="fr-CA" sz="1800" baseline="0" noProof="0" smtClean="0">
                          <a:latin typeface="+mn-lt"/>
                          <a:ea typeface="Calibri"/>
                          <a:cs typeface="Times New Roman"/>
                        </a:rPr>
                        <a:t> et al.</a:t>
                      </a:r>
                      <a:r>
                        <a:rPr lang="fr-CA" sz="1800" noProof="0" smtClean="0">
                          <a:latin typeface="+mn-lt"/>
                          <a:ea typeface="Calibri"/>
                          <a:cs typeface="Times New Roman"/>
                        </a:rPr>
                        <a:t> (2017)</a:t>
                      </a:r>
                      <a:endParaRPr lang="fr-CA" sz="1800" noProof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noProof="0" smtClean="0">
                          <a:latin typeface="+mn-lt"/>
                          <a:ea typeface="Calibri"/>
                          <a:cs typeface="Times New Roman"/>
                        </a:rPr>
                        <a:t>Boursiani et al. (2017)</a:t>
                      </a:r>
                      <a:endParaRPr lang="fr-CA" sz="1800" noProof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571">
                <a:tc>
                  <a:txBody>
                    <a:bodyPr/>
                    <a:lstStyle/>
                    <a:p>
                      <a:r>
                        <a:rPr lang="fr-CA" noProof="0" smtClean="0"/>
                        <a:t>Type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CA" sz="1800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smtClean="0"/>
                        <a:t>Prospective</a:t>
                      </a:r>
                      <a:r>
                        <a:rPr lang="fr-CA" baseline="0" noProof="0" smtClean="0"/>
                        <a:t> obs. cohorte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smtClean="0"/>
                        <a:t>Prospective obs. cohorte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smtClean="0"/>
                        <a:t>Prospective obs. cohorte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smtClean="0"/>
                        <a:t>Prospective obs. cohorte</a:t>
                      </a:r>
                      <a:endParaRPr lang="fr-CA" noProof="0"/>
                    </a:p>
                  </a:txBody>
                  <a:tcPr/>
                </a:tc>
              </a:tr>
              <a:tr h="961274">
                <a:tc>
                  <a:txBody>
                    <a:bodyPr/>
                    <a:lstStyle/>
                    <a:p>
                      <a:r>
                        <a:rPr lang="fr-CA" noProof="0" dirty="0" smtClean="0"/>
                        <a:t>Population</a:t>
                      </a:r>
                      <a:endParaRPr lang="fr-C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dirty="0" smtClean="0"/>
                        <a:t>191 sujets (0-21 ans) </a:t>
                      </a:r>
                      <a:endParaRPr lang="fr-C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dirty="0" smtClean="0"/>
                        <a:t>222 sujets   (3m à 16 ans)</a:t>
                      </a:r>
                      <a:endParaRPr lang="fr-C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smtClean="0"/>
                        <a:t>160 sujets (1m à 18 ans)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smtClean="0"/>
                        <a:t>143 sujets    (0</a:t>
                      </a:r>
                      <a:r>
                        <a:rPr lang="fr-CA" baseline="0" noProof="0" smtClean="0"/>
                        <a:t> à 16 ans)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smtClean="0"/>
                        <a:t>69 sujets</a:t>
                      </a:r>
                      <a:r>
                        <a:rPr lang="fr-CA" baseline="0" noProof="0" smtClean="0"/>
                        <a:t> </a:t>
                      </a:r>
                      <a:r>
                        <a:rPr lang="fr-CA" noProof="0" smtClean="0"/>
                        <a:t> (6m à 12 ans)</a:t>
                      </a:r>
                      <a:endParaRPr lang="fr-CA" noProof="0"/>
                    </a:p>
                  </a:txBody>
                  <a:tcPr/>
                </a:tc>
              </a:tr>
              <a:tr h="961274">
                <a:tc>
                  <a:txBody>
                    <a:bodyPr/>
                    <a:lstStyle/>
                    <a:p>
                      <a:r>
                        <a:rPr lang="fr-CA" noProof="0" smtClean="0"/>
                        <a:t>Intervention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smtClean="0"/>
                        <a:t>I</a:t>
                      </a:r>
                      <a:r>
                        <a:rPr lang="fr-CA" baseline="0" noProof="0" smtClean="0"/>
                        <a:t> = LUS (RXP si incertain)</a:t>
                      </a:r>
                    </a:p>
                    <a:p>
                      <a:r>
                        <a:rPr lang="fr-CA" baseline="0" noProof="0" smtClean="0"/>
                        <a:t>C = RXP puis LUS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smtClean="0"/>
                        <a:t>LUS</a:t>
                      </a:r>
                      <a:r>
                        <a:rPr lang="fr-CA" baseline="0" noProof="0" smtClean="0"/>
                        <a:t> puis RXP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noProof="0" smtClean="0"/>
                        <a:t>LUS</a:t>
                      </a:r>
                      <a:r>
                        <a:rPr lang="fr-CA" baseline="0" noProof="0" smtClean="0"/>
                        <a:t> puis RXP</a:t>
                      </a:r>
                      <a:endParaRPr lang="fr-CA" noProof="0" smtClean="0"/>
                    </a:p>
                    <a:p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smtClean="0"/>
                        <a:t>LUS</a:t>
                      </a:r>
                      <a:r>
                        <a:rPr lang="fr-CA" baseline="0" noProof="0" smtClean="0"/>
                        <a:t> puis RXP</a:t>
                      </a:r>
                      <a:endParaRPr lang="fr-CA" noProof="0" smtClean="0"/>
                    </a:p>
                    <a:p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smtClean="0"/>
                        <a:t>LUS</a:t>
                      </a:r>
                      <a:r>
                        <a:rPr lang="fr-CA" baseline="0" noProof="0" smtClean="0"/>
                        <a:t> puis RXP</a:t>
                      </a:r>
                      <a:endParaRPr lang="fr-CA" noProof="0"/>
                    </a:p>
                  </a:txBody>
                  <a:tcPr/>
                </a:tc>
              </a:tr>
              <a:tr h="1249656">
                <a:tc>
                  <a:txBody>
                    <a:bodyPr/>
                    <a:lstStyle/>
                    <a:p>
                      <a:r>
                        <a:rPr lang="fr-CA" baseline="0" noProof="0" dirty="0" smtClean="0"/>
                        <a:t>Objectif primaire</a:t>
                      </a:r>
                      <a:endParaRPr lang="fr-C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smtClean="0"/>
                        <a:t>Possibilité</a:t>
                      </a:r>
                      <a:r>
                        <a:rPr lang="fr-CA" baseline="0" noProof="0" smtClean="0"/>
                        <a:t> de remplacer RXP par LUS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smtClean="0"/>
                        <a:t>Performance</a:t>
                      </a:r>
                      <a:r>
                        <a:rPr lang="fr-CA" baseline="0" noProof="0" smtClean="0"/>
                        <a:t> de LUS vs RXP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smtClean="0"/>
                        <a:t>Performance</a:t>
                      </a:r>
                      <a:r>
                        <a:rPr lang="fr-CA" baseline="0" noProof="0" smtClean="0"/>
                        <a:t> de LUS vs RXP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smtClean="0"/>
                        <a:t>Concordance</a:t>
                      </a:r>
                      <a:r>
                        <a:rPr lang="fr-CA" baseline="0" noProof="0" smtClean="0"/>
                        <a:t> LUS et RXP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noProof="0" dirty="0" smtClean="0"/>
                        <a:t>Concordance</a:t>
                      </a:r>
                      <a:r>
                        <a:rPr lang="fr-CA" baseline="0" noProof="0" dirty="0" smtClean="0"/>
                        <a:t> LUS et RXP</a:t>
                      </a:r>
                      <a:endParaRPr lang="fr-CA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315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Quelques précisions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Inclusion:</a:t>
            </a:r>
          </a:p>
          <a:p>
            <a:pPr lvl="1"/>
            <a:r>
              <a:rPr lang="fr-CA" dirty="0" smtClean="0"/>
              <a:t>Suspicion clinique de pneumonie</a:t>
            </a:r>
          </a:p>
          <a:p>
            <a:endParaRPr lang="fr-CA" dirty="0" smtClean="0"/>
          </a:p>
          <a:p>
            <a:r>
              <a:rPr lang="fr-CA" dirty="0" smtClean="0"/>
              <a:t>Exclusion</a:t>
            </a:r>
          </a:p>
          <a:p>
            <a:pPr lvl="1"/>
            <a:r>
              <a:rPr lang="fr-CA" dirty="0"/>
              <a:t>B</a:t>
            </a:r>
            <a:r>
              <a:rPr lang="fr-CA" dirty="0" smtClean="0"/>
              <a:t>ronchospasme évident</a:t>
            </a:r>
          </a:p>
          <a:p>
            <a:pPr lvl="1"/>
            <a:r>
              <a:rPr lang="fr-CA" dirty="0" smtClean="0"/>
              <a:t>Bronchiolite évidente</a:t>
            </a:r>
          </a:p>
          <a:p>
            <a:pPr lvl="1"/>
            <a:r>
              <a:rPr lang="fr-CA" dirty="0" smtClean="0"/>
              <a:t>Toutes les études ont exclue les patients instables</a:t>
            </a:r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pPr marL="457200" lvl="1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8861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Résultats</a:t>
            </a:r>
            <a:endParaRPr lang="fr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362655"/>
              </p:ext>
            </p:extLst>
          </p:nvPr>
        </p:nvGraphicFramePr>
        <p:xfrm>
          <a:off x="251520" y="1417638"/>
          <a:ext cx="8435280" cy="5048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886"/>
                <a:gridCol w="4950023"/>
                <a:gridCol w="2153371"/>
              </a:tblGrid>
              <a:tr h="869430">
                <a:tc>
                  <a:txBody>
                    <a:bodyPr/>
                    <a:lstStyle/>
                    <a:p>
                      <a:pPr algn="ctr"/>
                      <a:r>
                        <a:rPr lang="fr-CA" sz="2800" noProof="0" smtClean="0"/>
                        <a:t>Études </a:t>
                      </a:r>
                      <a:endParaRPr lang="fr-CA" sz="2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800" noProof="0" dirty="0" smtClean="0"/>
                        <a:t>Résultats</a:t>
                      </a:r>
                      <a:endParaRPr lang="fr-CA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800" noProof="0" smtClean="0"/>
                        <a:t>Conclusion</a:t>
                      </a:r>
                      <a:endParaRPr lang="fr-CA" sz="2800" noProof="0"/>
                    </a:p>
                  </a:txBody>
                  <a:tcPr/>
                </a:tc>
              </a:tr>
              <a:tr h="1122532">
                <a:tc>
                  <a:txBody>
                    <a:bodyPr/>
                    <a:lstStyle/>
                    <a:p>
                      <a:r>
                        <a:rPr lang="fr-CA" sz="1600" b="1" kern="1200" noProof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"/>
                        </a:rPr>
                        <a:t>Jones</a:t>
                      </a:r>
                      <a:r>
                        <a:rPr lang="fr-CA" sz="1600" b="1" kern="1200" baseline="0" noProof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"/>
                        </a:rPr>
                        <a:t> et al. 2016</a:t>
                      </a:r>
                      <a:endParaRPr lang="fr-CA" sz="160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fr-CA" sz="16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Réduction de 38.8% (IC95% = 30.0-48.9%) de RXP dans groupe intervention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fr-CA" sz="1600" b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NNT pour éviter une RXP est de 2.5 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fr-CA" sz="1600" b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 de </a:t>
                      </a:r>
                      <a:r>
                        <a:rPr lang="fr-CA" sz="1600" b="0" kern="1200" noProof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</a:t>
                      </a:r>
                      <a:r>
                        <a:rPr lang="fr-CA" sz="1600" b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/Se car</a:t>
                      </a:r>
                      <a:r>
                        <a:rPr lang="fr-CA" sz="1600" b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pas tous les patients ont eu RXP</a:t>
                      </a:r>
                      <a:endParaRPr lang="fr-CA" sz="1600" b="0" kern="1200" noProof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None/>
                      </a:pPr>
                      <a:r>
                        <a:rPr lang="fr-CA" sz="1600" b="1" noProof="0" dirty="0" smtClean="0"/>
                        <a:t>LUS</a:t>
                      </a:r>
                      <a:r>
                        <a:rPr lang="fr-CA" sz="1600" b="1" baseline="0" noProof="0" dirty="0" smtClean="0"/>
                        <a:t> peut remplacer RXP et en réduire le nombre, sans issue indésirable</a:t>
                      </a:r>
                      <a:endParaRPr lang="fr-CA" sz="1600" b="1" noProof="0" dirty="0" smtClean="0"/>
                    </a:p>
                  </a:txBody>
                  <a:tcPr/>
                </a:tc>
              </a:tr>
              <a:tr h="1036184">
                <a:tc>
                  <a:txBody>
                    <a:bodyPr/>
                    <a:lstStyle/>
                    <a:p>
                      <a:r>
                        <a:rPr lang="fr-CA" sz="1600" b="1" kern="1200" noProof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"/>
                        </a:rPr>
                        <a:t>Guerra</a:t>
                      </a:r>
                      <a:r>
                        <a:rPr lang="fr-CA" sz="1600" b="1" kern="1200" baseline="0" noProof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"/>
                        </a:rPr>
                        <a:t> et al 2016</a:t>
                      </a:r>
                      <a:endParaRPr lang="fr-CA" sz="1600" b="1" kern="1200" noProof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fr-CA" sz="16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190/222 avaient une consolidation sur RXP et LUS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fr-CA" sz="16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OPA </a:t>
                      </a:r>
                      <a:r>
                        <a:rPr lang="fr-CA" sz="1600" b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0.89</a:t>
                      </a:r>
                      <a:r>
                        <a:rPr lang="fr-CA" sz="16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(IC95%=0.85-0.93)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fr-CA" sz="16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PPA = </a:t>
                      </a:r>
                      <a:r>
                        <a:rPr lang="fr-CA" sz="1600" b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0.94</a:t>
                      </a:r>
                      <a:r>
                        <a:rPr lang="fr-CA" sz="16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(IC95%=0.92-0.96)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CA" sz="16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NPA=0.40 (IC95%=0.21-0.59)</a:t>
                      </a:r>
                      <a:r>
                        <a:rPr lang="fr-CA" sz="1600" noProof="0" dirty="0" smtClean="0">
                          <a:effectLst/>
                        </a:rPr>
                        <a:t> 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CA" sz="1600" b="1" noProof="0" dirty="0" smtClean="0"/>
                        <a:t>LUS est au</a:t>
                      </a:r>
                      <a:r>
                        <a:rPr lang="fr-CA" sz="1600" b="1" baseline="0" noProof="0" dirty="0" smtClean="0"/>
                        <a:t> moins aussi performante que RXP </a:t>
                      </a:r>
                      <a:endParaRPr lang="fr-CA" sz="1600" b="1" noProof="0" dirty="0" smtClean="0"/>
                    </a:p>
                  </a:txBody>
                  <a:tcPr/>
                </a:tc>
              </a:tr>
              <a:tr h="2020831">
                <a:tc>
                  <a:txBody>
                    <a:bodyPr/>
                    <a:lstStyle/>
                    <a:p>
                      <a:r>
                        <a:rPr lang="fr-CA" sz="1600" b="1" kern="12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Yilmaz</a:t>
                      </a:r>
                      <a:r>
                        <a:rPr lang="fr-CA" sz="1600" b="1" kern="1200" baseline="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et al. 2017</a:t>
                      </a:r>
                      <a:endParaRPr lang="fr-CA" sz="1600" b="1" kern="1200" noProof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LUS a trouvé plus de pneumonies que RXP </a:t>
                      </a:r>
                      <a:r>
                        <a:rPr lang="fr-CA" sz="1600" b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CA" sz="1600" b="1" i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fr-CA" sz="1600" b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0.041)</a:t>
                      </a:r>
                      <a:r>
                        <a:rPr lang="fr-CA" sz="1600" noProof="0" dirty="0" smtClean="0">
                          <a:effectLst/>
                        </a:rPr>
                        <a:t> 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fr-CA" sz="16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142/149 (95.3%) avait LUS positive, donc 7 patients n’avaient pas de trouvailles à LUS (vs 132 avec RXP +)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fr-CA" sz="16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OPA = </a:t>
                      </a:r>
                      <a:r>
                        <a:rPr lang="fr-CA" sz="1600" b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86.6%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fr-CA" sz="16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PPA = </a:t>
                      </a:r>
                      <a:r>
                        <a:rPr lang="fr-CA" sz="1600" b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96.2%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fr-CA" sz="16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NPA = 11.8%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600" noProof="0" dirty="0" smtClean="0">
                        <a:solidFill>
                          <a:srgbClr val="111111"/>
                        </a:solidFill>
                        <a:latin typeface="+mj-lt"/>
                        <a:ea typeface="Calibri"/>
                        <a:cs typeface="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None/>
                      </a:pPr>
                      <a:r>
                        <a:rPr lang="fr-CA" sz="16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LUS détecte plus de consolidations que RXP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711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4646</TotalTime>
  <Words>1150</Words>
  <Application>Microsoft Office PowerPoint</Application>
  <PresentationFormat>Affichage à l'écran (4:3)</PresentationFormat>
  <Paragraphs>246</Paragraphs>
  <Slides>18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 L’échographie pulmonaire dans le diagnostic de la pneumonie en pédiatrie</vt:lpstr>
      <vt:lpstr>La pneumonie</vt:lpstr>
      <vt:lpstr>Radiographie pulmonaire</vt:lpstr>
      <vt:lpstr>L’échographie pulmonaire</vt:lpstr>
      <vt:lpstr>L’échographie peut-elle remplacer la radiographie pulmonaire dans le diagnostique de la pneumonie pédiatrique?</vt:lpstr>
      <vt:lpstr>Méthodes</vt:lpstr>
      <vt:lpstr>Méthodes</vt:lpstr>
      <vt:lpstr>Quelques précisions</vt:lpstr>
      <vt:lpstr>Résultats</vt:lpstr>
      <vt:lpstr>Résultats</vt:lpstr>
      <vt:lpstr>Limitations</vt:lpstr>
      <vt:lpstr>Limitations (suite)</vt:lpstr>
      <vt:lpstr>Objectifs secondaires</vt:lpstr>
      <vt:lpstr>Impact clinique?</vt:lpstr>
      <vt:lpstr>LUS peut-elle remplacer RXP?</vt:lpstr>
      <vt:lpstr>Conclusion</vt:lpstr>
      <vt:lpstr>Bibliographie</vt:lpstr>
      <vt:lpstr>Bibliographie (suite)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L’échographie pulmonaire dans le diagnostic de la pneumonie chez l’enfant</dc:title>
  <dc:creator>patrick riley</dc:creator>
  <cp:lastModifiedBy>Bouchard Catherine</cp:lastModifiedBy>
  <cp:revision>80</cp:revision>
  <dcterms:created xsi:type="dcterms:W3CDTF">2018-05-07T22:29:49Z</dcterms:created>
  <dcterms:modified xsi:type="dcterms:W3CDTF">2018-05-30T14:13:05Z</dcterms:modified>
</cp:coreProperties>
</file>