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9" r:id="rId12"/>
    <p:sldId id="279" r:id="rId13"/>
    <p:sldId id="278" r:id="rId14"/>
    <p:sldId id="268" r:id="rId15"/>
    <p:sldId id="267" r:id="rId16"/>
    <p:sldId id="277" r:id="rId17"/>
    <p:sldId id="271" r:id="rId18"/>
    <p:sldId id="272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85059" autoAdjust="0"/>
  </p:normalViewPr>
  <p:slideViewPr>
    <p:cSldViewPr snapToGrid="0" snapToObjects="1">
      <p:cViewPr>
        <p:scale>
          <a:sx n="90" d="100"/>
          <a:sy n="90" d="100"/>
        </p:scale>
        <p:origin x="-15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laudiericher:Documents:1-%20Rentr&#233;e%20m&#233;decine:R1:Projet%20&#233;rudition:travail%20final:forrest%20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POINT</c:v>
          </c:tx>
          <c:spPr>
            <a:ln>
              <a:solidFill>
                <a:srgbClr val="000000"/>
              </a:solidFill>
            </a:ln>
          </c:spPr>
          <c:marker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Feuil1!$D$13:$D$15</c:f>
              <c:numCache>
                <c:formatCode>General</c:formatCode>
                <c:ptCount val="3"/>
                <c:pt idx="0">
                  <c:v>0.59</c:v>
                </c:pt>
                <c:pt idx="1">
                  <c:v>0.75</c:v>
                </c:pt>
                <c:pt idx="2">
                  <c:v>0.95</c:v>
                </c:pt>
              </c:numCache>
            </c:numRef>
          </c:xVal>
          <c:yVal>
            <c:numRef>
              <c:f>Feuil1!$E$13:$E$15</c:f>
              <c:numCache>
                <c:formatCode>General</c:formatCode>
                <c:ptCount val="3"/>
                <c:pt idx="0">
                  <c:v>6.0</c:v>
                </c:pt>
                <c:pt idx="1">
                  <c:v>6.0</c:v>
                </c:pt>
                <c:pt idx="2">
                  <c:v>6.0</c:v>
                </c:pt>
              </c:numCache>
            </c:numRef>
          </c:yVal>
          <c:smooth val="0"/>
        </c:ser>
        <c:ser>
          <c:idx val="1"/>
          <c:order val="1"/>
          <c:tx>
            <c:v>CHANCE</c:v>
          </c:tx>
          <c:spPr>
            <a:ln>
              <a:solidFill>
                <a:srgbClr val="000000"/>
              </a:solidFill>
            </a:ln>
          </c:spPr>
          <c:marker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Feuil1!$D$16:$D$18</c:f>
              <c:numCache>
                <c:formatCode>General</c:formatCode>
                <c:ptCount val="3"/>
                <c:pt idx="0">
                  <c:v>0.57</c:v>
                </c:pt>
                <c:pt idx="1">
                  <c:v>0.68</c:v>
                </c:pt>
                <c:pt idx="2">
                  <c:v>0.81</c:v>
                </c:pt>
              </c:numCache>
            </c:numRef>
          </c:xVal>
          <c:yVal>
            <c:numRef>
              <c:f>Feuil1!$E$16:$E$18</c:f>
              <c:numCache>
                <c:formatCode>General</c:formatCode>
                <c:ptCount val="3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</c:numCache>
            </c:numRef>
          </c:yVal>
          <c:smooth val="0"/>
        </c:ser>
        <c:ser>
          <c:idx val="2"/>
          <c:order val="2"/>
          <c:tx>
            <c:v>FASTER</c:v>
          </c:tx>
          <c:spPr>
            <a:ln>
              <a:solidFill>
                <a:srgbClr val="000000"/>
              </a:solidFill>
            </a:ln>
          </c:spPr>
          <c:marker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Feuil1!$D$19:$D$21</c:f>
              <c:numCache>
                <c:formatCode>General</c:formatCode>
                <c:ptCount val="3"/>
                <c:pt idx="0">
                  <c:v>0.3</c:v>
                </c:pt>
                <c:pt idx="1">
                  <c:v>0.7</c:v>
                </c:pt>
                <c:pt idx="2">
                  <c:v>1.2</c:v>
                </c:pt>
              </c:numCache>
            </c:numRef>
          </c:xVal>
          <c:yVal>
            <c:numRef>
              <c:f>Feuil1!$E$19:$E$21</c:f>
              <c:numCache>
                <c:formatCode>General</c:formatCode>
                <c:ptCount val="3"/>
                <c:pt idx="0">
                  <c:v>4.0</c:v>
                </c:pt>
                <c:pt idx="1">
                  <c:v>4.0</c:v>
                </c:pt>
                <c:pt idx="2">
                  <c:v>4.0</c:v>
                </c:pt>
              </c:numCache>
            </c:numRef>
          </c:yVal>
          <c:smooth val="0"/>
        </c:ser>
        <c:ser>
          <c:idx val="3"/>
          <c:order val="3"/>
          <c:tx>
            <c:v>SPS3</c:v>
          </c:tx>
          <c:spPr>
            <a:ln>
              <a:solidFill>
                <a:srgbClr val="000000"/>
              </a:solidFill>
            </a:ln>
          </c:spPr>
          <c:marker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Feuil1!$D$22:$D$24</c:f>
              <c:numCache>
                <c:formatCode>General</c:formatCode>
                <c:ptCount val="3"/>
                <c:pt idx="0">
                  <c:v>0.72</c:v>
                </c:pt>
                <c:pt idx="1">
                  <c:v>0.92</c:v>
                </c:pt>
                <c:pt idx="2">
                  <c:v>1.16</c:v>
                </c:pt>
              </c:numCache>
            </c:numRef>
          </c:xVal>
          <c:yVal>
            <c:numRef>
              <c:f>Feuil1!$E$22:$E$24</c:f>
              <c:numCache>
                <c:formatCode>General</c:formatCode>
                <c:ptCount val="3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</c:numCache>
            </c:numRef>
          </c:yVal>
          <c:smooth val="0"/>
        </c:ser>
        <c:ser>
          <c:idx val="4"/>
          <c:order val="4"/>
          <c:tx>
            <c:v>MATCH</c:v>
          </c:tx>
          <c:spPr>
            <a:ln>
              <a:solidFill>
                <a:srgbClr val="000000"/>
              </a:solidFill>
            </a:ln>
          </c:spPr>
          <c:marker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Feuil1!$D$25:$D$27</c:f>
              <c:numCache>
                <c:formatCode>General</c:formatCode>
                <c:ptCount val="3"/>
                <c:pt idx="0">
                  <c:v>0.83</c:v>
                </c:pt>
                <c:pt idx="1">
                  <c:v>0.93</c:v>
                </c:pt>
                <c:pt idx="2">
                  <c:v>1.03</c:v>
                </c:pt>
              </c:numCache>
            </c:numRef>
          </c:xVal>
          <c:yVal>
            <c:numRef>
              <c:f>Feuil1!$E$25:$E$27</c:f>
              <c:numCache>
                <c:formatCode>General</c:formatCode>
                <c:ptCount val="3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</c:numCache>
            </c:numRef>
          </c:yVal>
          <c:smooth val="0"/>
        </c:ser>
        <c:ser>
          <c:idx val="5"/>
          <c:order val="5"/>
          <c:tx>
            <c:v>COMPRESS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Feuil1!$D$28:$D$30</c:f>
              <c:numCache>
                <c:formatCode>General</c:formatCode>
                <c:ptCount val="3"/>
                <c:pt idx="0">
                  <c:v>0.77</c:v>
                </c:pt>
                <c:pt idx="1">
                  <c:v>1.02</c:v>
                </c:pt>
                <c:pt idx="2">
                  <c:v>1.35</c:v>
                </c:pt>
              </c:numCache>
            </c:numRef>
          </c:xVal>
          <c:yVal>
            <c:numRef>
              <c:f>Feuil1!$E$28:$E$30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2601400"/>
        <c:axId val="-2033013704"/>
      </c:scatterChart>
      <c:valAx>
        <c:axId val="-2122601400"/>
        <c:scaling>
          <c:orientation val="minMax"/>
          <c:max val="1.5"/>
          <c:min val="0.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575" cap="flat" cmpd="sng">
            <a:solidFill>
              <a:schemeClr val="tx1"/>
            </a:solidFill>
            <a:round/>
          </a:ln>
        </c:spPr>
        <c:txPr>
          <a:bodyPr/>
          <a:lstStyle/>
          <a:p>
            <a:pPr>
              <a:defRPr sz="1600"/>
            </a:pPr>
            <a:endParaRPr lang="fr-FR"/>
          </a:p>
        </c:txPr>
        <c:crossAx val="-2033013704"/>
        <c:crosses val="autoZero"/>
        <c:crossBetween val="midCat"/>
      </c:valAx>
      <c:valAx>
        <c:axId val="-2033013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22601400"/>
        <c:crossesAt val="0.2"/>
        <c:crossBetween val="midCat"/>
      </c:valAx>
    </c:plotArea>
    <c:legend>
      <c:legendPos val="r"/>
      <c:layout>
        <c:manualLayout>
          <c:xMode val="edge"/>
          <c:yMode val="edge"/>
          <c:x val="0.76945916668014"/>
          <c:y val="0.112137753243478"/>
          <c:w val="0.214113728597067"/>
          <c:h val="0.700991397427635"/>
        </c:manualLayout>
      </c:layout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8EB35-2AA7-B747-BFE4-36A8261DF7E2}" type="doc">
      <dgm:prSet loTypeId="urn:microsoft.com/office/officeart/2005/8/layout/vList3" loCatId="" qsTypeId="urn:microsoft.com/office/officeart/2005/8/quickstyle/simple1" qsCatId="simple" csTypeId="urn:microsoft.com/office/officeart/2005/8/colors/accent5_2" csCatId="accent5" phldr="1"/>
      <dgm:spPr/>
    </dgm:pt>
    <dgm:pt modelId="{925B19BD-BD4B-DA4B-B496-09B2FDE41A78}">
      <dgm:prSet phldrT="[Texte]"/>
      <dgm:spPr/>
      <dgm:t>
        <a:bodyPr/>
        <a:lstStyle/>
        <a:p>
          <a:r>
            <a:rPr lang="fr-FR" dirty="0" smtClean="0"/>
            <a:t>Patients post AVC ou AIT</a:t>
          </a:r>
          <a:endParaRPr lang="fr-FR" dirty="0"/>
        </a:p>
      </dgm:t>
    </dgm:pt>
    <dgm:pt modelId="{A94BDFC4-34BF-6946-AE85-FB418D8294AC}" type="parTrans" cxnId="{A3EF637B-1411-8246-B8DE-EB3913DA5D25}">
      <dgm:prSet/>
      <dgm:spPr/>
      <dgm:t>
        <a:bodyPr/>
        <a:lstStyle/>
        <a:p>
          <a:endParaRPr lang="fr-FR"/>
        </a:p>
      </dgm:t>
    </dgm:pt>
    <dgm:pt modelId="{0335ADAD-74D1-1840-9914-F43E9F1FA9BC}" type="sibTrans" cxnId="{A3EF637B-1411-8246-B8DE-EB3913DA5D25}">
      <dgm:prSet/>
      <dgm:spPr/>
      <dgm:t>
        <a:bodyPr/>
        <a:lstStyle/>
        <a:p>
          <a:endParaRPr lang="fr-FR"/>
        </a:p>
      </dgm:t>
    </dgm:pt>
    <dgm:pt modelId="{74DA02BF-99BC-C24F-A0FF-C0D841E139D4}">
      <dgm:prSet phldrT="[Texte]"/>
      <dgm:spPr/>
      <dgm:t>
        <a:bodyPr/>
        <a:lstStyle/>
        <a:p>
          <a:r>
            <a:rPr lang="fr-FR" dirty="0" err="1" smtClean="0"/>
            <a:t>Clopidogrel</a:t>
          </a:r>
          <a:r>
            <a:rPr lang="fr-FR" dirty="0" smtClean="0"/>
            <a:t> + AAS</a:t>
          </a:r>
          <a:endParaRPr lang="fr-FR" dirty="0"/>
        </a:p>
      </dgm:t>
    </dgm:pt>
    <dgm:pt modelId="{E4C3FDC5-DB4A-054A-AA50-291E57415260}" type="parTrans" cxnId="{5F225ADB-AB7D-9246-97E6-3E4CF59AD0B8}">
      <dgm:prSet/>
      <dgm:spPr/>
      <dgm:t>
        <a:bodyPr/>
        <a:lstStyle/>
        <a:p>
          <a:endParaRPr lang="fr-FR"/>
        </a:p>
      </dgm:t>
    </dgm:pt>
    <dgm:pt modelId="{3F7EFB9C-1417-2F45-AAD6-5E50BC747699}" type="sibTrans" cxnId="{5F225ADB-AB7D-9246-97E6-3E4CF59AD0B8}">
      <dgm:prSet/>
      <dgm:spPr/>
      <dgm:t>
        <a:bodyPr/>
        <a:lstStyle/>
        <a:p>
          <a:endParaRPr lang="fr-FR"/>
        </a:p>
      </dgm:t>
    </dgm:pt>
    <dgm:pt modelId="{2ECC17F1-B430-8148-853C-0D803ABE3F2E}">
      <dgm:prSet phldrT="[Texte]"/>
      <dgm:spPr/>
      <dgm:t>
        <a:bodyPr/>
        <a:lstStyle/>
        <a:p>
          <a:r>
            <a:rPr lang="fr-FR" dirty="0" err="1" smtClean="0"/>
            <a:t>Clopidogrel</a:t>
          </a:r>
          <a:r>
            <a:rPr lang="fr-FR" dirty="0" smtClean="0"/>
            <a:t> OU AAS seuls</a:t>
          </a:r>
          <a:endParaRPr lang="fr-FR" dirty="0"/>
        </a:p>
      </dgm:t>
    </dgm:pt>
    <dgm:pt modelId="{5912E8DC-8C54-284D-9157-C3A5267F99B6}" type="parTrans" cxnId="{42FC8088-F394-F545-8297-A41C66FBECD3}">
      <dgm:prSet/>
      <dgm:spPr/>
      <dgm:t>
        <a:bodyPr/>
        <a:lstStyle/>
        <a:p>
          <a:endParaRPr lang="fr-FR"/>
        </a:p>
      </dgm:t>
    </dgm:pt>
    <dgm:pt modelId="{46FF9275-15D4-6745-8361-FAB45A56F4C8}" type="sibTrans" cxnId="{42FC8088-F394-F545-8297-A41C66FBECD3}">
      <dgm:prSet/>
      <dgm:spPr/>
      <dgm:t>
        <a:bodyPr/>
        <a:lstStyle/>
        <a:p>
          <a:endParaRPr lang="fr-FR"/>
        </a:p>
      </dgm:t>
    </dgm:pt>
    <dgm:pt modelId="{8068B379-8E30-EF4B-9AC1-F145C049F1D6}">
      <dgm:prSet/>
      <dgm:spPr/>
      <dgm:t>
        <a:bodyPr/>
        <a:lstStyle/>
        <a:p>
          <a:r>
            <a:rPr lang="fr-FR" smtClean="0"/>
            <a:t>Récurrence d’AVC</a:t>
          </a:r>
          <a:endParaRPr lang="fr-FR" dirty="0"/>
        </a:p>
      </dgm:t>
    </dgm:pt>
    <dgm:pt modelId="{9151814A-DE1C-E34B-85D9-FE772A2DF8A2}" type="parTrans" cxnId="{CC3CC88C-0357-8E44-B0F8-A26DEA67A682}">
      <dgm:prSet/>
      <dgm:spPr/>
      <dgm:t>
        <a:bodyPr/>
        <a:lstStyle/>
        <a:p>
          <a:endParaRPr lang="fr-FR"/>
        </a:p>
      </dgm:t>
    </dgm:pt>
    <dgm:pt modelId="{470D5CD6-6AF8-0542-A749-A1DF3B074E08}" type="sibTrans" cxnId="{CC3CC88C-0357-8E44-B0F8-A26DEA67A682}">
      <dgm:prSet/>
      <dgm:spPr/>
      <dgm:t>
        <a:bodyPr/>
        <a:lstStyle/>
        <a:p>
          <a:endParaRPr lang="fr-FR"/>
        </a:p>
      </dgm:t>
    </dgm:pt>
    <dgm:pt modelId="{62C7E3EC-FC00-1C42-AB67-2B37D5F5EB39}" type="pres">
      <dgm:prSet presAssocID="{4748EB35-2AA7-B747-BFE4-36A8261DF7E2}" presName="linearFlow" presStyleCnt="0">
        <dgm:presLayoutVars>
          <dgm:dir/>
          <dgm:resizeHandles val="exact"/>
        </dgm:presLayoutVars>
      </dgm:prSet>
      <dgm:spPr/>
    </dgm:pt>
    <dgm:pt modelId="{9F08F353-4C21-834F-89C3-F5F48A3136F4}" type="pres">
      <dgm:prSet presAssocID="{925B19BD-BD4B-DA4B-B496-09B2FDE41A78}" presName="composite" presStyleCnt="0"/>
      <dgm:spPr/>
    </dgm:pt>
    <dgm:pt modelId="{A9656334-DB16-D442-8185-7D80F455FDD8}" type="pres">
      <dgm:prSet presAssocID="{925B19BD-BD4B-DA4B-B496-09B2FDE41A78}" presName="imgShp" presStyleLbl="fgImgPlace1" presStyleIdx="0" presStyleCnt="4"/>
      <dgm:spPr/>
    </dgm:pt>
    <dgm:pt modelId="{C3C1CEA2-D503-7D4A-8ED5-D25109B2987E}" type="pres">
      <dgm:prSet presAssocID="{925B19BD-BD4B-DA4B-B496-09B2FDE41A78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CDA0E5-1DD2-5942-BBAC-48D93C35BB8F}" type="pres">
      <dgm:prSet presAssocID="{0335ADAD-74D1-1840-9914-F43E9F1FA9BC}" presName="spacing" presStyleCnt="0"/>
      <dgm:spPr/>
    </dgm:pt>
    <dgm:pt modelId="{4153216E-2EBD-A544-91B4-654EF937CFFD}" type="pres">
      <dgm:prSet presAssocID="{74DA02BF-99BC-C24F-A0FF-C0D841E139D4}" presName="composite" presStyleCnt="0"/>
      <dgm:spPr/>
    </dgm:pt>
    <dgm:pt modelId="{2C1740DC-0538-AC44-ABAA-868420A7F780}" type="pres">
      <dgm:prSet presAssocID="{74DA02BF-99BC-C24F-A0FF-C0D841E139D4}" presName="imgShp" presStyleLbl="fgImgPlace1" presStyleIdx="1" presStyleCnt="4"/>
      <dgm:spPr/>
    </dgm:pt>
    <dgm:pt modelId="{4601077B-483F-3742-BCBA-78D951F56019}" type="pres">
      <dgm:prSet presAssocID="{74DA02BF-99BC-C24F-A0FF-C0D841E139D4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B6894E-5945-5F47-9E6A-58BF56AE0D39}" type="pres">
      <dgm:prSet presAssocID="{3F7EFB9C-1417-2F45-AAD6-5E50BC747699}" presName="spacing" presStyleCnt="0"/>
      <dgm:spPr/>
    </dgm:pt>
    <dgm:pt modelId="{D45F8A51-8988-E743-8650-953E915E7B1A}" type="pres">
      <dgm:prSet presAssocID="{2ECC17F1-B430-8148-853C-0D803ABE3F2E}" presName="composite" presStyleCnt="0"/>
      <dgm:spPr/>
    </dgm:pt>
    <dgm:pt modelId="{4D35EECB-8E20-3E4F-90AB-1D6D674AB8CD}" type="pres">
      <dgm:prSet presAssocID="{2ECC17F1-B430-8148-853C-0D803ABE3F2E}" presName="imgShp" presStyleLbl="fgImgPlace1" presStyleIdx="2" presStyleCnt="4"/>
      <dgm:spPr/>
    </dgm:pt>
    <dgm:pt modelId="{62059991-27E4-794D-9D78-9C33D5E15951}" type="pres">
      <dgm:prSet presAssocID="{2ECC17F1-B430-8148-853C-0D803ABE3F2E}" presName="txShp" presStyleLbl="node1" presStyleIdx="2" presStyleCnt="4">
        <dgm:presLayoutVars>
          <dgm:bulletEnabled val="1"/>
        </dgm:presLayoutVars>
      </dgm:prSet>
      <dgm:spPr/>
    </dgm:pt>
    <dgm:pt modelId="{45C1B531-975E-F148-882E-561BB3260E3F}" type="pres">
      <dgm:prSet presAssocID="{46FF9275-15D4-6745-8361-FAB45A56F4C8}" presName="spacing" presStyleCnt="0"/>
      <dgm:spPr/>
    </dgm:pt>
    <dgm:pt modelId="{52B36951-F874-0F4B-9059-29FCFAFCCE55}" type="pres">
      <dgm:prSet presAssocID="{8068B379-8E30-EF4B-9AC1-F145C049F1D6}" presName="composite" presStyleCnt="0"/>
      <dgm:spPr/>
    </dgm:pt>
    <dgm:pt modelId="{82DCBF25-EC16-B345-9516-16A7486FDFC0}" type="pres">
      <dgm:prSet presAssocID="{8068B379-8E30-EF4B-9AC1-F145C049F1D6}" presName="imgShp" presStyleLbl="fgImgPlace1" presStyleIdx="3" presStyleCnt="4"/>
      <dgm:spPr/>
    </dgm:pt>
    <dgm:pt modelId="{7DFA7262-ED31-B74E-A3D8-D7D4574DB693}" type="pres">
      <dgm:prSet presAssocID="{8068B379-8E30-EF4B-9AC1-F145C049F1D6}" presName="txShp" presStyleLbl="node1" presStyleIdx="3" presStyleCnt="4">
        <dgm:presLayoutVars>
          <dgm:bulletEnabled val="1"/>
        </dgm:presLayoutVars>
      </dgm:prSet>
      <dgm:spPr/>
    </dgm:pt>
  </dgm:ptLst>
  <dgm:cxnLst>
    <dgm:cxn modelId="{2D18ECB4-A259-E24F-AF9A-389F96F69F31}" type="presOf" srcId="{2ECC17F1-B430-8148-853C-0D803ABE3F2E}" destId="{62059991-27E4-794D-9D78-9C33D5E15951}" srcOrd="0" destOrd="0" presId="urn:microsoft.com/office/officeart/2005/8/layout/vList3"/>
    <dgm:cxn modelId="{FE1EDA1D-7380-0146-9F28-DC3E6C49D5B6}" type="presOf" srcId="{925B19BD-BD4B-DA4B-B496-09B2FDE41A78}" destId="{C3C1CEA2-D503-7D4A-8ED5-D25109B2987E}" srcOrd="0" destOrd="0" presId="urn:microsoft.com/office/officeart/2005/8/layout/vList3"/>
    <dgm:cxn modelId="{A3EF637B-1411-8246-B8DE-EB3913DA5D25}" srcId="{4748EB35-2AA7-B747-BFE4-36A8261DF7E2}" destId="{925B19BD-BD4B-DA4B-B496-09B2FDE41A78}" srcOrd="0" destOrd="0" parTransId="{A94BDFC4-34BF-6946-AE85-FB418D8294AC}" sibTransId="{0335ADAD-74D1-1840-9914-F43E9F1FA9BC}"/>
    <dgm:cxn modelId="{42FC8088-F394-F545-8297-A41C66FBECD3}" srcId="{4748EB35-2AA7-B747-BFE4-36A8261DF7E2}" destId="{2ECC17F1-B430-8148-853C-0D803ABE3F2E}" srcOrd="2" destOrd="0" parTransId="{5912E8DC-8C54-284D-9157-C3A5267F99B6}" sibTransId="{46FF9275-15D4-6745-8361-FAB45A56F4C8}"/>
    <dgm:cxn modelId="{5F225ADB-AB7D-9246-97E6-3E4CF59AD0B8}" srcId="{4748EB35-2AA7-B747-BFE4-36A8261DF7E2}" destId="{74DA02BF-99BC-C24F-A0FF-C0D841E139D4}" srcOrd="1" destOrd="0" parTransId="{E4C3FDC5-DB4A-054A-AA50-291E57415260}" sibTransId="{3F7EFB9C-1417-2F45-AAD6-5E50BC747699}"/>
    <dgm:cxn modelId="{C9ED383E-1FA8-D344-9357-C9F65CAA8FED}" type="presOf" srcId="{74DA02BF-99BC-C24F-A0FF-C0D841E139D4}" destId="{4601077B-483F-3742-BCBA-78D951F56019}" srcOrd="0" destOrd="0" presId="urn:microsoft.com/office/officeart/2005/8/layout/vList3"/>
    <dgm:cxn modelId="{CC3CC88C-0357-8E44-B0F8-A26DEA67A682}" srcId="{4748EB35-2AA7-B747-BFE4-36A8261DF7E2}" destId="{8068B379-8E30-EF4B-9AC1-F145C049F1D6}" srcOrd="3" destOrd="0" parTransId="{9151814A-DE1C-E34B-85D9-FE772A2DF8A2}" sibTransId="{470D5CD6-6AF8-0542-A749-A1DF3B074E08}"/>
    <dgm:cxn modelId="{F29B4AA1-685C-3A40-A17A-BCFF74D00878}" type="presOf" srcId="{4748EB35-2AA7-B747-BFE4-36A8261DF7E2}" destId="{62C7E3EC-FC00-1C42-AB67-2B37D5F5EB39}" srcOrd="0" destOrd="0" presId="urn:microsoft.com/office/officeart/2005/8/layout/vList3"/>
    <dgm:cxn modelId="{04B612C6-54CB-5E47-BD92-61E22CECCE81}" type="presOf" srcId="{8068B379-8E30-EF4B-9AC1-F145C049F1D6}" destId="{7DFA7262-ED31-B74E-A3D8-D7D4574DB693}" srcOrd="0" destOrd="0" presId="urn:microsoft.com/office/officeart/2005/8/layout/vList3"/>
    <dgm:cxn modelId="{650C6977-9E8C-FF4F-A3FA-E9A969E9A1C3}" type="presParOf" srcId="{62C7E3EC-FC00-1C42-AB67-2B37D5F5EB39}" destId="{9F08F353-4C21-834F-89C3-F5F48A3136F4}" srcOrd="0" destOrd="0" presId="urn:microsoft.com/office/officeart/2005/8/layout/vList3"/>
    <dgm:cxn modelId="{AA3A7B87-F556-584A-9B2D-315FC5299924}" type="presParOf" srcId="{9F08F353-4C21-834F-89C3-F5F48A3136F4}" destId="{A9656334-DB16-D442-8185-7D80F455FDD8}" srcOrd="0" destOrd="0" presId="urn:microsoft.com/office/officeart/2005/8/layout/vList3"/>
    <dgm:cxn modelId="{68E1C47C-058C-504D-A794-C0FDE890B379}" type="presParOf" srcId="{9F08F353-4C21-834F-89C3-F5F48A3136F4}" destId="{C3C1CEA2-D503-7D4A-8ED5-D25109B2987E}" srcOrd="1" destOrd="0" presId="urn:microsoft.com/office/officeart/2005/8/layout/vList3"/>
    <dgm:cxn modelId="{040AF6CB-6C6B-9844-B726-83ED29E74648}" type="presParOf" srcId="{62C7E3EC-FC00-1C42-AB67-2B37D5F5EB39}" destId="{3BCDA0E5-1DD2-5942-BBAC-48D93C35BB8F}" srcOrd="1" destOrd="0" presId="urn:microsoft.com/office/officeart/2005/8/layout/vList3"/>
    <dgm:cxn modelId="{2D992967-9440-9D47-8C47-9F5E8CE3FEE6}" type="presParOf" srcId="{62C7E3EC-FC00-1C42-AB67-2B37D5F5EB39}" destId="{4153216E-2EBD-A544-91B4-654EF937CFFD}" srcOrd="2" destOrd="0" presId="urn:microsoft.com/office/officeart/2005/8/layout/vList3"/>
    <dgm:cxn modelId="{7756CD29-F545-CB43-A3B8-8B92DB4AAA59}" type="presParOf" srcId="{4153216E-2EBD-A544-91B4-654EF937CFFD}" destId="{2C1740DC-0538-AC44-ABAA-868420A7F780}" srcOrd="0" destOrd="0" presId="urn:microsoft.com/office/officeart/2005/8/layout/vList3"/>
    <dgm:cxn modelId="{367DB19F-E97A-4743-9738-B210F8F0EBC0}" type="presParOf" srcId="{4153216E-2EBD-A544-91B4-654EF937CFFD}" destId="{4601077B-483F-3742-BCBA-78D951F56019}" srcOrd="1" destOrd="0" presId="urn:microsoft.com/office/officeart/2005/8/layout/vList3"/>
    <dgm:cxn modelId="{A103A4A5-041F-974F-8E51-C071F5E88D43}" type="presParOf" srcId="{62C7E3EC-FC00-1C42-AB67-2B37D5F5EB39}" destId="{CFB6894E-5945-5F47-9E6A-58BF56AE0D39}" srcOrd="3" destOrd="0" presId="urn:microsoft.com/office/officeart/2005/8/layout/vList3"/>
    <dgm:cxn modelId="{9CCC5932-294E-CD4C-8AEC-4634670475F4}" type="presParOf" srcId="{62C7E3EC-FC00-1C42-AB67-2B37D5F5EB39}" destId="{D45F8A51-8988-E743-8650-953E915E7B1A}" srcOrd="4" destOrd="0" presId="urn:microsoft.com/office/officeart/2005/8/layout/vList3"/>
    <dgm:cxn modelId="{8ADD787F-E96A-6B48-9B18-C7ABD1FC3E04}" type="presParOf" srcId="{D45F8A51-8988-E743-8650-953E915E7B1A}" destId="{4D35EECB-8E20-3E4F-90AB-1D6D674AB8CD}" srcOrd="0" destOrd="0" presId="urn:microsoft.com/office/officeart/2005/8/layout/vList3"/>
    <dgm:cxn modelId="{40A57EE8-C58E-1745-9919-681A952B4480}" type="presParOf" srcId="{D45F8A51-8988-E743-8650-953E915E7B1A}" destId="{62059991-27E4-794D-9D78-9C33D5E15951}" srcOrd="1" destOrd="0" presId="urn:microsoft.com/office/officeart/2005/8/layout/vList3"/>
    <dgm:cxn modelId="{93C60CD1-7A0A-5144-9312-00545C54BB2F}" type="presParOf" srcId="{62C7E3EC-FC00-1C42-AB67-2B37D5F5EB39}" destId="{45C1B531-975E-F148-882E-561BB3260E3F}" srcOrd="5" destOrd="0" presId="urn:microsoft.com/office/officeart/2005/8/layout/vList3"/>
    <dgm:cxn modelId="{0FB98E1E-2709-8043-9482-24607BA28367}" type="presParOf" srcId="{62C7E3EC-FC00-1C42-AB67-2B37D5F5EB39}" destId="{52B36951-F874-0F4B-9059-29FCFAFCCE55}" srcOrd="6" destOrd="0" presId="urn:microsoft.com/office/officeart/2005/8/layout/vList3"/>
    <dgm:cxn modelId="{1B7A7675-8A8F-0749-88D2-387D21D1ADE4}" type="presParOf" srcId="{52B36951-F874-0F4B-9059-29FCFAFCCE55}" destId="{82DCBF25-EC16-B345-9516-16A7486FDFC0}" srcOrd="0" destOrd="0" presId="urn:microsoft.com/office/officeart/2005/8/layout/vList3"/>
    <dgm:cxn modelId="{62F7A69D-4BC8-FE4F-9B87-D599E716617D}" type="presParOf" srcId="{52B36951-F874-0F4B-9059-29FCFAFCCE55}" destId="{7DFA7262-ED31-B74E-A3D8-D7D4574DB69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8C3C0D-6402-284B-A1CF-69F049BDA8FD}" type="doc">
      <dgm:prSet loTypeId="urn:microsoft.com/office/officeart/2008/layout/RadialCluster" loCatId="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fr-FR"/>
        </a:p>
      </dgm:t>
    </dgm:pt>
    <dgm:pt modelId="{77FDD15F-8D00-B248-A03C-96A19C768F78}">
      <dgm:prSet phldrT="[Texte]"/>
      <dgm:spPr/>
      <dgm:t>
        <a:bodyPr/>
        <a:lstStyle/>
        <a:p>
          <a:r>
            <a:rPr lang="fr-FR" dirty="0" smtClean="0"/>
            <a:t>AND</a:t>
          </a:r>
          <a:endParaRPr lang="fr-FR" dirty="0"/>
        </a:p>
      </dgm:t>
    </dgm:pt>
    <dgm:pt modelId="{D08F7CF2-B913-BD43-8141-D96A695EA07A}" type="parTrans" cxnId="{3AC8F8BA-C379-014D-81F2-43F174242972}">
      <dgm:prSet/>
      <dgm:spPr/>
      <dgm:t>
        <a:bodyPr/>
        <a:lstStyle/>
        <a:p>
          <a:endParaRPr lang="fr-FR"/>
        </a:p>
      </dgm:t>
    </dgm:pt>
    <dgm:pt modelId="{BCE6B083-77FE-0940-B210-70E682FD2691}" type="sibTrans" cxnId="{3AC8F8BA-C379-014D-81F2-43F174242972}">
      <dgm:prSet/>
      <dgm:spPr/>
      <dgm:t>
        <a:bodyPr/>
        <a:lstStyle/>
        <a:p>
          <a:endParaRPr lang="fr-FR"/>
        </a:p>
      </dgm:t>
    </dgm:pt>
    <dgm:pt modelId="{1BD65120-9CB9-224A-80C7-5211FEF73469}">
      <dgm:prSet phldrT="[Texte]" custT="1"/>
      <dgm:spPr/>
      <dgm:t>
        <a:bodyPr/>
        <a:lstStyle/>
        <a:p>
          <a:r>
            <a:rPr lang="fr-CA" sz="2200" dirty="0" smtClean="0"/>
            <a:t>« </a:t>
          </a:r>
          <a:r>
            <a:rPr lang="fr-CA" sz="2200" dirty="0" err="1" smtClean="0"/>
            <a:t>Clopidogrel</a:t>
          </a:r>
          <a:r>
            <a:rPr lang="fr-CA" sz="2200" dirty="0" smtClean="0"/>
            <a:t> »</a:t>
          </a:r>
        </a:p>
        <a:p>
          <a:r>
            <a:rPr lang="fr-CA" sz="2200" dirty="0" smtClean="0"/>
            <a:t>AND</a:t>
          </a:r>
        </a:p>
        <a:p>
          <a:r>
            <a:rPr lang="fr-CA" sz="2200" dirty="0" smtClean="0"/>
            <a:t>« </a:t>
          </a:r>
          <a:r>
            <a:rPr lang="fr-CA" sz="2200" dirty="0" err="1" smtClean="0"/>
            <a:t>Aspirin</a:t>
          </a:r>
          <a:r>
            <a:rPr lang="fr-CA" sz="2200" dirty="0" smtClean="0"/>
            <a:t> » </a:t>
          </a:r>
        </a:p>
      </dgm:t>
    </dgm:pt>
    <dgm:pt modelId="{F325814F-E423-2742-B5EA-557CD8637418}" type="parTrans" cxnId="{183AB1C0-B2CC-7C49-A53F-D1BAABD5C700}">
      <dgm:prSet/>
      <dgm:spPr/>
      <dgm:t>
        <a:bodyPr/>
        <a:lstStyle/>
        <a:p>
          <a:endParaRPr lang="fr-FR"/>
        </a:p>
      </dgm:t>
    </dgm:pt>
    <dgm:pt modelId="{A016724F-5552-2446-8D73-B3503F560437}" type="sibTrans" cxnId="{183AB1C0-B2CC-7C49-A53F-D1BAABD5C700}">
      <dgm:prSet/>
      <dgm:spPr/>
      <dgm:t>
        <a:bodyPr/>
        <a:lstStyle/>
        <a:p>
          <a:endParaRPr lang="fr-FR"/>
        </a:p>
      </dgm:t>
    </dgm:pt>
    <dgm:pt modelId="{083D24B0-BD78-944D-AC00-0FE51E565E23}">
      <dgm:prSet phldrT="[Texte]" custT="1"/>
      <dgm:spPr/>
      <dgm:t>
        <a:bodyPr/>
        <a:lstStyle/>
        <a:p>
          <a:r>
            <a:rPr lang="fr-CA" sz="2200" dirty="0" smtClean="0"/>
            <a:t>« </a:t>
          </a:r>
          <a:r>
            <a:rPr lang="fr-CA" sz="2200" dirty="0" err="1" smtClean="0"/>
            <a:t>Secondary</a:t>
          </a:r>
          <a:r>
            <a:rPr lang="fr-CA" sz="2200" dirty="0" smtClean="0"/>
            <a:t> </a:t>
          </a:r>
          <a:r>
            <a:rPr lang="fr-CA" sz="2200" dirty="0" err="1" smtClean="0"/>
            <a:t>Prevention</a:t>
          </a:r>
          <a:r>
            <a:rPr lang="fr-CA" sz="2200" dirty="0" smtClean="0"/>
            <a:t>»</a:t>
          </a:r>
        </a:p>
        <a:p>
          <a:r>
            <a:rPr lang="fr-CA" sz="2200" dirty="0" smtClean="0"/>
            <a:t>« </a:t>
          </a:r>
          <a:r>
            <a:rPr lang="fr-CA" sz="2200" dirty="0" err="1" smtClean="0"/>
            <a:t>Recurrence</a:t>
          </a:r>
          <a:r>
            <a:rPr lang="fr-CA" sz="2200" dirty="0" smtClean="0"/>
            <a:t>»</a:t>
          </a:r>
          <a:endParaRPr lang="fr-FR" sz="2200" dirty="0"/>
        </a:p>
      </dgm:t>
    </dgm:pt>
    <dgm:pt modelId="{658D26FA-4320-014A-BEE2-D4B83FB44357}" type="parTrans" cxnId="{9BCA6844-2EDE-1743-B9A2-0F1C3C57850F}">
      <dgm:prSet/>
      <dgm:spPr/>
      <dgm:t>
        <a:bodyPr/>
        <a:lstStyle/>
        <a:p>
          <a:endParaRPr lang="fr-FR"/>
        </a:p>
      </dgm:t>
    </dgm:pt>
    <dgm:pt modelId="{AEF76659-837C-2443-BCED-DBA15D3F514A}" type="sibTrans" cxnId="{9BCA6844-2EDE-1743-B9A2-0F1C3C57850F}">
      <dgm:prSet/>
      <dgm:spPr/>
      <dgm:t>
        <a:bodyPr/>
        <a:lstStyle/>
        <a:p>
          <a:endParaRPr lang="fr-FR"/>
        </a:p>
      </dgm:t>
    </dgm:pt>
    <dgm:pt modelId="{CD22948E-F387-B14E-B404-1023723D139D}">
      <dgm:prSet phldrT="[Texte]" custT="1"/>
      <dgm:spPr/>
      <dgm:t>
        <a:bodyPr/>
        <a:lstStyle/>
        <a:p>
          <a:r>
            <a:rPr lang="fr-FR" sz="2200" dirty="0" smtClean="0"/>
            <a:t>« </a:t>
          </a:r>
          <a:r>
            <a:rPr lang="fr-FR" sz="2200" dirty="0" err="1" smtClean="0"/>
            <a:t>Randomized</a:t>
          </a:r>
          <a:r>
            <a:rPr lang="fr-FR" sz="2200" dirty="0" smtClean="0"/>
            <a:t> </a:t>
          </a:r>
          <a:r>
            <a:rPr lang="fr-FR" sz="2200" dirty="0" err="1" smtClean="0"/>
            <a:t>Controlled</a:t>
          </a:r>
          <a:r>
            <a:rPr lang="fr-FR" sz="2200" dirty="0" smtClean="0"/>
            <a:t> Trial</a:t>
          </a:r>
          <a:r>
            <a:rPr lang="fr-FR" sz="2200" dirty="0" smtClean="0"/>
            <a:t> »</a:t>
          </a:r>
          <a:endParaRPr lang="fr-FR" sz="2200" dirty="0"/>
        </a:p>
      </dgm:t>
    </dgm:pt>
    <dgm:pt modelId="{45629C59-5730-0C4F-8336-116B262955A6}" type="parTrans" cxnId="{6A0C3F6C-8714-DD43-9B9C-DC78CAA93181}">
      <dgm:prSet/>
      <dgm:spPr/>
      <dgm:t>
        <a:bodyPr/>
        <a:lstStyle/>
        <a:p>
          <a:endParaRPr lang="fr-FR"/>
        </a:p>
      </dgm:t>
    </dgm:pt>
    <dgm:pt modelId="{D8C17EEA-739F-9849-AC8F-5056F7282B74}" type="sibTrans" cxnId="{6A0C3F6C-8714-DD43-9B9C-DC78CAA93181}">
      <dgm:prSet/>
      <dgm:spPr/>
      <dgm:t>
        <a:bodyPr/>
        <a:lstStyle/>
        <a:p>
          <a:endParaRPr lang="fr-FR"/>
        </a:p>
      </dgm:t>
    </dgm:pt>
    <dgm:pt modelId="{900A6E55-828E-4048-AE25-95FB6E740F09}">
      <dgm:prSet custT="1"/>
      <dgm:spPr/>
      <dgm:t>
        <a:bodyPr/>
        <a:lstStyle/>
        <a:p>
          <a:r>
            <a:rPr lang="fr-FR" sz="2200" dirty="0" smtClean="0"/>
            <a:t>« </a:t>
          </a:r>
          <a:r>
            <a:rPr lang="fr-FR" sz="2200" dirty="0" err="1" smtClean="0"/>
            <a:t>Brain</a:t>
          </a:r>
          <a:r>
            <a:rPr lang="fr-FR" sz="2200" dirty="0" smtClean="0"/>
            <a:t> </a:t>
          </a:r>
          <a:r>
            <a:rPr lang="fr-FR" sz="2200" dirty="0" err="1" smtClean="0"/>
            <a:t>Ischemia</a:t>
          </a:r>
          <a:r>
            <a:rPr lang="fr-FR" sz="2200" dirty="0" smtClean="0"/>
            <a:t>»</a:t>
          </a:r>
        </a:p>
        <a:p>
          <a:r>
            <a:rPr lang="fr-FR" sz="2200" dirty="0" smtClean="0"/>
            <a:t>« Stroke »</a:t>
          </a:r>
        </a:p>
        <a:p>
          <a:r>
            <a:rPr lang="fr-FR" sz="2200" dirty="0" smtClean="0"/>
            <a:t>« </a:t>
          </a:r>
          <a:r>
            <a:rPr lang="fr-FR" sz="2200" dirty="0" err="1" smtClean="0"/>
            <a:t>Transient</a:t>
          </a:r>
          <a:r>
            <a:rPr lang="fr-FR" sz="2200" dirty="0" smtClean="0"/>
            <a:t> </a:t>
          </a:r>
          <a:r>
            <a:rPr lang="fr-FR" sz="2200" dirty="0" err="1" smtClean="0"/>
            <a:t>Ischemic</a:t>
          </a:r>
          <a:r>
            <a:rPr lang="fr-FR" sz="2200" dirty="0" smtClean="0"/>
            <a:t> </a:t>
          </a:r>
          <a:r>
            <a:rPr lang="fr-FR" sz="2200" dirty="0" err="1" smtClean="0"/>
            <a:t>Attack</a:t>
          </a:r>
          <a:r>
            <a:rPr lang="fr-FR" sz="2200" dirty="0" smtClean="0"/>
            <a:t> »</a:t>
          </a:r>
          <a:endParaRPr lang="fr-FR" sz="2200" dirty="0"/>
        </a:p>
      </dgm:t>
    </dgm:pt>
    <dgm:pt modelId="{1F81F7B9-FCDE-8F47-B790-634E1CB50186}" type="parTrans" cxnId="{9019AF86-3B3B-DA43-92D0-26E94E68D9B4}">
      <dgm:prSet/>
      <dgm:spPr/>
      <dgm:t>
        <a:bodyPr/>
        <a:lstStyle/>
        <a:p>
          <a:endParaRPr lang="fr-FR"/>
        </a:p>
      </dgm:t>
    </dgm:pt>
    <dgm:pt modelId="{3B8A0662-9AC1-314B-B725-DF2BAC0C0894}" type="sibTrans" cxnId="{9019AF86-3B3B-DA43-92D0-26E94E68D9B4}">
      <dgm:prSet/>
      <dgm:spPr/>
      <dgm:t>
        <a:bodyPr/>
        <a:lstStyle/>
        <a:p>
          <a:endParaRPr lang="fr-FR"/>
        </a:p>
      </dgm:t>
    </dgm:pt>
    <dgm:pt modelId="{0FE0C1E6-E0C8-C34F-9AD9-6490A64CAE59}" type="pres">
      <dgm:prSet presAssocID="{A48C3C0D-6402-284B-A1CF-69F049BDA8F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9B25CCC-A8DC-2749-839E-6CAE8BC2696B}" type="pres">
      <dgm:prSet presAssocID="{77FDD15F-8D00-B248-A03C-96A19C768F78}" presName="singleCycle" presStyleCnt="0"/>
      <dgm:spPr/>
      <dgm:t>
        <a:bodyPr/>
        <a:lstStyle/>
        <a:p>
          <a:endParaRPr lang="fr-FR"/>
        </a:p>
      </dgm:t>
    </dgm:pt>
    <dgm:pt modelId="{CEEADB5D-2367-4843-9BE3-BAA0A2E16780}" type="pres">
      <dgm:prSet presAssocID="{77FDD15F-8D00-B248-A03C-96A19C768F78}" presName="singleCenter" presStyleLbl="node1" presStyleIdx="0" presStyleCnt="5" custAng="10800000" custFlipVert="1" custScaleX="53776" custScaleY="32183" custLinFactNeighborX="-2416" custLinFactNeighborY="12613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38C6B2FE-E448-674F-BFDB-3D646770CAC6}" type="pres">
      <dgm:prSet presAssocID="{F325814F-E423-2742-B5EA-557CD8637418}" presName="Name56" presStyleLbl="parChTrans1D2" presStyleIdx="0" presStyleCnt="4"/>
      <dgm:spPr/>
      <dgm:t>
        <a:bodyPr/>
        <a:lstStyle/>
        <a:p>
          <a:endParaRPr lang="fr-FR"/>
        </a:p>
      </dgm:t>
    </dgm:pt>
    <dgm:pt modelId="{026B4855-E5B5-6A45-AEEF-CF5BAD19CE9A}" type="pres">
      <dgm:prSet presAssocID="{1BD65120-9CB9-224A-80C7-5211FEF73469}" presName="text0" presStyleLbl="node1" presStyleIdx="1" presStyleCnt="5" custScaleX="259061" custScaleY="183003" custRadScaleRad="156493" custRadScaleInc="-2158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C9CFF-D677-4743-8E5E-30E70690D82B}" type="pres">
      <dgm:prSet presAssocID="{1F81F7B9-FCDE-8F47-B790-634E1CB50186}" presName="Name56" presStyleLbl="parChTrans1D2" presStyleIdx="1" presStyleCnt="4"/>
      <dgm:spPr/>
      <dgm:t>
        <a:bodyPr/>
        <a:lstStyle/>
        <a:p>
          <a:endParaRPr lang="fr-FR"/>
        </a:p>
      </dgm:t>
    </dgm:pt>
    <dgm:pt modelId="{B0851619-84CF-4443-ABB3-8A1AF967A48C}" type="pres">
      <dgm:prSet presAssocID="{900A6E55-828E-4048-AE25-95FB6E740F09}" presName="text0" presStyleLbl="node1" presStyleIdx="2" presStyleCnt="5" custScaleX="324974" custScaleY="234393" custRadScaleRad="66336" custRadScaleInc="-2121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7B74C4-8F22-9949-A583-3D8029D36121}" type="pres">
      <dgm:prSet presAssocID="{658D26FA-4320-014A-BEE2-D4B83FB44357}" presName="Name56" presStyleLbl="parChTrans1D2" presStyleIdx="2" presStyleCnt="4"/>
      <dgm:spPr/>
      <dgm:t>
        <a:bodyPr/>
        <a:lstStyle/>
        <a:p>
          <a:endParaRPr lang="fr-FR"/>
        </a:p>
      </dgm:t>
    </dgm:pt>
    <dgm:pt modelId="{41E5CDBC-09A3-974D-8DA8-81AA02EBC065}" type="pres">
      <dgm:prSet presAssocID="{083D24B0-BD78-944D-AC00-0FE51E565E23}" presName="text0" presStyleLbl="node1" presStyleIdx="3" presStyleCnt="5" custScaleX="262948" custScaleY="184375" custRadScaleRad="146408" custRadScaleInc="-1811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1A681C-654E-5E4D-9048-572FDAF1F313}" type="pres">
      <dgm:prSet presAssocID="{45629C59-5730-0C4F-8336-116B262955A6}" presName="Name56" presStyleLbl="parChTrans1D2" presStyleIdx="3" presStyleCnt="4"/>
      <dgm:spPr/>
      <dgm:t>
        <a:bodyPr/>
        <a:lstStyle/>
        <a:p>
          <a:endParaRPr lang="fr-FR"/>
        </a:p>
      </dgm:t>
    </dgm:pt>
    <dgm:pt modelId="{55490B24-EA43-CD44-9D7C-36EFDEDF94E6}" type="pres">
      <dgm:prSet presAssocID="{CD22948E-F387-B14E-B404-1023723D139D}" presName="text0" presStyleLbl="node1" presStyleIdx="4" presStyleCnt="5" custScaleX="360613" custScaleY="108084" custRadScaleRad="107465" custRadScaleInc="-1936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BFAE5B-85B2-E343-95E5-04A09646B136}" type="presOf" srcId="{658D26FA-4320-014A-BEE2-D4B83FB44357}" destId="{D07B74C4-8F22-9949-A583-3D8029D36121}" srcOrd="0" destOrd="0" presId="urn:microsoft.com/office/officeart/2008/layout/RadialCluster"/>
    <dgm:cxn modelId="{183AB1C0-B2CC-7C49-A53F-D1BAABD5C700}" srcId="{77FDD15F-8D00-B248-A03C-96A19C768F78}" destId="{1BD65120-9CB9-224A-80C7-5211FEF73469}" srcOrd="0" destOrd="0" parTransId="{F325814F-E423-2742-B5EA-557CD8637418}" sibTransId="{A016724F-5552-2446-8D73-B3503F560437}"/>
    <dgm:cxn modelId="{34A69617-A802-254E-80CB-DFE9961F85D2}" type="presOf" srcId="{1F81F7B9-FCDE-8F47-B790-634E1CB50186}" destId="{1FFC9CFF-D677-4743-8E5E-30E70690D82B}" srcOrd="0" destOrd="0" presId="urn:microsoft.com/office/officeart/2008/layout/RadialCluster"/>
    <dgm:cxn modelId="{34BE2227-4042-2C4A-B1B7-DDC6240131AA}" type="presOf" srcId="{900A6E55-828E-4048-AE25-95FB6E740F09}" destId="{B0851619-84CF-4443-ABB3-8A1AF967A48C}" srcOrd="0" destOrd="0" presId="urn:microsoft.com/office/officeart/2008/layout/RadialCluster"/>
    <dgm:cxn modelId="{99703F11-9A45-B24B-85AB-83390F8AC286}" type="presOf" srcId="{A48C3C0D-6402-284B-A1CF-69F049BDA8FD}" destId="{0FE0C1E6-E0C8-C34F-9AD9-6490A64CAE59}" srcOrd="0" destOrd="0" presId="urn:microsoft.com/office/officeart/2008/layout/RadialCluster"/>
    <dgm:cxn modelId="{5A79FB9B-451A-2C43-A767-688E14E11855}" type="presOf" srcId="{77FDD15F-8D00-B248-A03C-96A19C768F78}" destId="{CEEADB5D-2367-4843-9BE3-BAA0A2E16780}" srcOrd="0" destOrd="0" presId="urn:microsoft.com/office/officeart/2008/layout/RadialCluster"/>
    <dgm:cxn modelId="{BBB08EEB-21D4-1D4C-88FC-F39AABC215D1}" type="presOf" srcId="{45629C59-5730-0C4F-8336-116B262955A6}" destId="{881A681C-654E-5E4D-9048-572FDAF1F313}" srcOrd="0" destOrd="0" presId="urn:microsoft.com/office/officeart/2008/layout/RadialCluster"/>
    <dgm:cxn modelId="{43132655-5284-D343-9FB9-A3E304BFA2D3}" type="presOf" srcId="{F325814F-E423-2742-B5EA-557CD8637418}" destId="{38C6B2FE-E448-674F-BFDB-3D646770CAC6}" srcOrd="0" destOrd="0" presId="urn:microsoft.com/office/officeart/2008/layout/RadialCluster"/>
    <dgm:cxn modelId="{9019AF86-3B3B-DA43-92D0-26E94E68D9B4}" srcId="{77FDD15F-8D00-B248-A03C-96A19C768F78}" destId="{900A6E55-828E-4048-AE25-95FB6E740F09}" srcOrd="1" destOrd="0" parTransId="{1F81F7B9-FCDE-8F47-B790-634E1CB50186}" sibTransId="{3B8A0662-9AC1-314B-B725-DF2BAC0C0894}"/>
    <dgm:cxn modelId="{3AC8F8BA-C379-014D-81F2-43F174242972}" srcId="{A48C3C0D-6402-284B-A1CF-69F049BDA8FD}" destId="{77FDD15F-8D00-B248-A03C-96A19C768F78}" srcOrd="0" destOrd="0" parTransId="{D08F7CF2-B913-BD43-8141-D96A695EA07A}" sibTransId="{BCE6B083-77FE-0940-B210-70E682FD2691}"/>
    <dgm:cxn modelId="{13ACE5FC-864F-E64E-8F2B-3AFDAA792AD0}" type="presOf" srcId="{1BD65120-9CB9-224A-80C7-5211FEF73469}" destId="{026B4855-E5B5-6A45-AEEF-CF5BAD19CE9A}" srcOrd="0" destOrd="0" presId="urn:microsoft.com/office/officeart/2008/layout/RadialCluster"/>
    <dgm:cxn modelId="{9BCA6844-2EDE-1743-B9A2-0F1C3C57850F}" srcId="{77FDD15F-8D00-B248-A03C-96A19C768F78}" destId="{083D24B0-BD78-944D-AC00-0FE51E565E23}" srcOrd="2" destOrd="0" parTransId="{658D26FA-4320-014A-BEE2-D4B83FB44357}" sibTransId="{AEF76659-837C-2443-BCED-DBA15D3F514A}"/>
    <dgm:cxn modelId="{6BCFE152-C4DD-1648-9C0D-96601596EE2B}" type="presOf" srcId="{083D24B0-BD78-944D-AC00-0FE51E565E23}" destId="{41E5CDBC-09A3-974D-8DA8-81AA02EBC065}" srcOrd="0" destOrd="0" presId="urn:microsoft.com/office/officeart/2008/layout/RadialCluster"/>
    <dgm:cxn modelId="{219CC16C-251D-9E48-A912-9CD628CCFB73}" type="presOf" srcId="{CD22948E-F387-B14E-B404-1023723D139D}" destId="{55490B24-EA43-CD44-9D7C-36EFDEDF94E6}" srcOrd="0" destOrd="0" presId="urn:microsoft.com/office/officeart/2008/layout/RadialCluster"/>
    <dgm:cxn modelId="{6A0C3F6C-8714-DD43-9B9C-DC78CAA93181}" srcId="{77FDD15F-8D00-B248-A03C-96A19C768F78}" destId="{CD22948E-F387-B14E-B404-1023723D139D}" srcOrd="3" destOrd="0" parTransId="{45629C59-5730-0C4F-8336-116B262955A6}" sibTransId="{D8C17EEA-739F-9849-AC8F-5056F7282B74}"/>
    <dgm:cxn modelId="{CA09C56D-91C5-3640-BBC9-781CDD6EDE42}" type="presParOf" srcId="{0FE0C1E6-E0C8-C34F-9AD9-6490A64CAE59}" destId="{99B25CCC-A8DC-2749-839E-6CAE8BC2696B}" srcOrd="0" destOrd="0" presId="urn:microsoft.com/office/officeart/2008/layout/RadialCluster"/>
    <dgm:cxn modelId="{13C1606A-D8D2-F642-A21A-CD5E85481448}" type="presParOf" srcId="{99B25CCC-A8DC-2749-839E-6CAE8BC2696B}" destId="{CEEADB5D-2367-4843-9BE3-BAA0A2E16780}" srcOrd="0" destOrd="0" presId="urn:microsoft.com/office/officeart/2008/layout/RadialCluster"/>
    <dgm:cxn modelId="{5BF2DF7C-8F8D-4944-913F-6E0DFB69C903}" type="presParOf" srcId="{99B25CCC-A8DC-2749-839E-6CAE8BC2696B}" destId="{38C6B2FE-E448-674F-BFDB-3D646770CAC6}" srcOrd="1" destOrd="0" presId="urn:microsoft.com/office/officeart/2008/layout/RadialCluster"/>
    <dgm:cxn modelId="{54A1FBC6-771F-5F47-B4E9-F6B8FF34A48F}" type="presParOf" srcId="{99B25CCC-A8DC-2749-839E-6CAE8BC2696B}" destId="{026B4855-E5B5-6A45-AEEF-CF5BAD19CE9A}" srcOrd="2" destOrd="0" presId="urn:microsoft.com/office/officeart/2008/layout/RadialCluster"/>
    <dgm:cxn modelId="{F4A5400C-9638-C544-8DB2-E1082ED9FAE1}" type="presParOf" srcId="{99B25CCC-A8DC-2749-839E-6CAE8BC2696B}" destId="{1FFC9CFF-D677-4743-8E5E-30E70690D82B}" srcOrd="3" destOrd="0" presId="urn:microsoft.com/office/officeart/2008/layout/RadialCluster"/>
    <dgm:cxn modelId="{7515827F-ECA6-8443-B639-221A90D3605E}" type="presParOf" srcId="{99B25CCC-A8DC-2749-839E-6CAE8BC2696B}" destId="{B0851619-84CF-4443-ABB3-8A1AF967A48C}" srcOrd="4" destOrd="0" presId="urn:microsoft.com/office/officeart/2008/layout/RadialCluster"/>
    <dgm:cxn modelId="{068D61DA-1A9C-534D-9120-1C54451D3520}" type="presParOf" srcId="{99B25CCC-A8DC-2749-839E-6CAE8BC2696B}" destId="{D07B74C4-8F22-9949-A583-3D8029D36121}" srcOrd="5" destOrd="0" presId="urn:microsoft.com/office/officeart/2008/layout/RadialCluster"/>
    <dgm:cxn modelId="{6AC81336-97AD-C243-85B2-A8D674ED6B23}" type="presParOf" srcId="{99B25CCC-A8DC-2749-839E-6CAE8BC2696B}" destId="{41E5CDBC-09A3-974D-8DA8-81AA02EBC065}" srcOrd="6" destOrd="0" presId="urn:microsoft.com/office/officeart/2008/layout/RadialCluster"/>
    <dgm:cxn modelId="{B440D4C6-BD6E-D54C-99F9-B2C5C1E329C5}" type="presParOf" srcId="{99B25CCC-A8DC-2749-839E-6CAE8BC2696B}" destId="{881A681C-654E-5E4D-9048-572FDAF1F313}" srcOrd="7" destOrd="0" presId="urn:microsoft.com/office/officeart/2008/layout/RadialCluster"/>
    <dgm:cxn modelId="{C2906C4F-874E-F34C-BAAD-EDAA5EDAB2DB}" type="presParOf" srcId="{99B25CCC-A8DC-2749-839E-6CAE8BC2696B}" destId="{55490B24-EA43-CD44-9D7C-36EFDEDF94E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B1AB0B-DD3A-2E41-B0F6-053F99924B98}" type="doc">
      <dgm:prSet loTypeId="urn:microsoft.com/office/officeart/2005/8/layout/orgChart1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7F6B120C-1C7F-3243-9788-A19929E2694F}">
      <dgm:prSet phldrT="[Texte]" custT="1"/>
      <dgm:spPr/>
      <dgm:t>
        <a:bodyPr/>
        <a:lstStyle/>
        <a:p>
          <a:pPr algn="ctr"/>
          <a:r>
            <a:rPr lang="fr-FR" sz="2400" dirty="0" smtClean="0"/>
            <a:t>43 articles via </a:t>
          </a:r>
          <a:r>
            <a:rPr lang="fr-FR" sz="2400" dirty="0" err="1" smtClean="0"/>
            <a:t>Pubmed</a:t>
          </a:r>
          <a:r>
            <a:rPr lang="fr-FR" sz="2400" dirty="0" smtClean="0"/>
            <a:t> </a:t>
          </a:r>
          <a:endParaRPr lang="fr-FR" sz="2400" dirty="0"/>
        </a:p>
      </dgm:t>
    </dgm:pt>
    <dgm:pt modelId="{B7C5C574-93A9-0E46-B656-DA4BBF8EFE30}" type="parTrans" cxnId="{D7DC7A07-8D5F-C34E-B1AC-CDDD50D67C7E}">
      <dgm:prSet/>
      <dgm:spPr/>
      <dgm:t>
        <a:bodyPr/>
        <a:lstStyle/>
        <a:p>
          <a:endParaRPr lang="fr-FR"/>
        </a:p>
      </dgm:t>
    </dgm:pt>
    <dgm:pt modelId="{30921401-5460-B64F-8F27-A495F66E44F1}" type="sibTrans" cxnId="{D7DC7A07-8D5F-C34E-B1AC-CDDD50D67C7E}">
      <dgm:prSet/>
      <dgm:spPr/>
      <dgm:t>
        <a:bodyPr/>
        <a:lstStyle/>
        <a:p>
          <a:endParaRPr lang="fr-FR"/>
        </a:p>
      </dgm:t>
    </dgm:pt>
    <dgm:pt modelId="{C222EC64-4B76-8249-8175-489E63CAF273}" type="asst">
      <dgm:prSet phldrT="[Texte]" custT="1"/>
      <dgm:spPr/>
      <dgm:t>
        <a:bodyPr/>
        <a:lstStyle/>
        <a:p>
          <a:pPr algn="ctr"/>
          <a:r>
            <a:rPr lang="fr-FR" sz="2400" b="0" u="sng" dirty="0" smtClean="0"/>
            <a:t>37 articles exclus </a:t>
          </a:r>
        </a:p>
        <a:p>
          <a:pPr algn="ctr"/>
          <a:r>
            <a:rPr lang="fr-FR" sz="1800" dirty="0" smtClean="0"/>
            <a:t>Autre antiplaquettaire (12)</a:t>
          </a:r>
        </a:p>
        <a:p>
          <a:pPr algn="ctr"/>
          <a:r>
            <a:rPr lang="fr-FR" sz="1800" dirty="0" smtClean="0"/>
            <a:t>Sous-études (15)</a:t>
          </a:r>
        </a:p>
        <a:p>
          <a:pPr algn="ctr"/>
          <a:r>
            <a:rPr lang="fr-FR" sz="1800" dirty="0" smtClean="0"/>
            <a:t>Autre issue primaire (4)</a:t>
          </a:r>
        </a:p>
        <a:p>
          <a:pPr algn="ctr"/>
          <a:r>
            <a:rPr lang="fr-FR" sz="1800" dirty="0" smtClean="0"/>
            <a:t>Pas double-insu (2)</a:t>
          </a:r>
        </a:p>
        <a:p>
          <a:pPr algn="ctr"/>
          <a:r>
            <a:rPr lang="fr-FR" sz="1800" dirty="0" smtClean="0"/>
            <a:t>Autres (4)</a:t>
          </a:r>
        </a:p>
      </dgm:t>
    </dgm:pt>
    <dgm:pt modelId="{FD022AD1-CC5A-6D4C-A9D9-FC6C12D03643}" type="parTrans" cxnId="{FC7069D1-3479-0649-A171-630BEEFDC5D4}">
      <dgm:prSet/>
      <dgm:spPr/>
      <dgm:t>
        <a:bodyPr/>
        <a:lstStyle/>
        <a:p>
          <a:endParaRPr lang="fr-FR"/>
        </a:p>
      </dgm:t>
    </dgm:pt>
    <dgm:pt modelId="{1F2CE8AD-C330-9F47-870F-E41F700D5FD6}" type="sibTrans" cxnId="{FC7069D1-3479-0649-A171-630BEEFDC5D4}">
      <dgm:prSet/>
      <dgm:spPr/>
      <dgm:t>
        <a:bodyPr/>
        <a:lstStyle/>
        <a:p>
          <a:endParaRPr lang="fr-FR"/>
        </a:p>
      </dgm:t>
    </dgm:pt>
    <dgm:pt modelId="{C471F0D7-20DA-EB43-AA5F-9FFB3589C7D9}">
      <dgm:prSet phldrT="[Texte]" custT="1"/>
      <dgm:spPr/>
      <dgm:t>
        <a:bodyPr/>
        <a:lstStyle/>
        <a:p>
          <a:r>
            <a:rPr lang="fr-FR" sz="2400" dirty="0" smtClean="0"/>
            <a:t>6 articles retenus</a:t>
          </a:r>
          <a:endParaRPr lang="fr-FR" sz="2400" dirty="0"/>
        </a:p>
      </dgm:t>
    </dgm:pt>
    <dgm:pt modelId="{549D404C-E6B5-8A49-ADF1-ADF4CAF50F25}" type="parTrans" cxnId="{7C5862E4-E3BE-1746-9A6E-27436533F6FE}">
      <dgm:prSet/>
      <dgm:spPr/>
      <dgm:t>
        <a:bodyPr/>
        <a:lstStyle/>
        <a:p>
          <a:endParaRPr lang="fr-FR"/>
        </a:p>
      </dgm:t>
    </dgm:pt>
    <dgm:pt modelId="{B8C77089-3905-C14C-9F5B-D01D0D10106F}" type="sibTrans" cxnId="{7C5862E4-E3BE-1746-9A6E-27436533F6FE}">
      <dgm:prSet/>
      <dgm:spPr/>
      <dgm:t>
        <a:bodyPr/>
        <a:lstStyle/>
        <a:p>
          <a:endParaRPr lang="fr-FR"/>
        </a:p>
      </dgm:t>
    </dgm:pt>
    <dgm:pt modelId="{37CBAA46-F615-BE4E-B6FC-8A61B44B126C}" type="pres">
      <dgm:prSet presAssocID="{3CB1AB0B-DD3A-2E41-B0F6-053F99924B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3B0122-949A-074C-964F-E07325501D4F}" type="pres">
      <dgm:prSet presAssocID="{7F6B120C-1C7F-3243-9788-A19929E2694F}" presName="hierRoot1" presStyleCnt="0">
        <dgm:presLayoutVars>
          <dgm:hierBranch val="init"/>
        </dgm:presLayoutVars>
      </dgm:prSet>
      <dgm:spPr/>
    </dgm:pt>
    <dgm:pt modelId="{02616FFC-F807-3249-978F-6AF5C8B52681}" type="pres">
      <dgm:prSet presAssocID="{7F6B120C-1C7F-3243-9788-A19929E2694F}" presName="rootComposite1" presStyleCnt="0"/>
      <dgm:spPr/>
    </dgm:pt>
    <dgm:pt modelId="{A8197E4E-CC56-1342-99C9-89786A8CC733}" type="pres">
      <dgm:prSet presAssocID="{7F6B120C-1C7F-3243-9788-A19929E2694F}" presName="rootText1" presStyleLbl="node0" presStyleIdx="0" presStyleCnt="1" custScaleX="166149" custScaleY="14848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93069AE7-7A6D-C540-B9B7-CCB64ABA7875}" type="pres">
      <dgm:prSet presAssocID="{7F6B120C-1C7F-3243-9788-A19929E2694F}" presName="rootConnector1" presStyleLbl="node1" presStyleIdx="0" presStyleCnt="0"/>
      <dgm:spPr/>
    </dgm:pt>
    <dgm:pt modelId="{E54DF320-C62B-FD45-9642-1357E0A266D2}" type="pres">
      <dgm:prSet presAssocID="{7F6B120C-1C7F-3243-9788-A19929E2694F}" presName="hierChild2" presStyleCnt="0"/>
      <dgm:spPr/>
    </dgm:pt>
    <dgm:pt modelId="{39899110-9076-714C-A7A2-8FFB89BF1077}" type="pres">
      <dgm:prSet presAssocID="{549D404C-E6B5-8A49-ADF1-ADF4CAF50F25}" presName="Name37" presStyleLbl="parChTrans1D2" presStyleIdx="0" presStyleCnt="2"/>
      <dgm:spPr/>
    </dgm:pt>
    <dgm:pt modelId="{EB47C726-781B-AC4C-A507-247C35998BB4}" type="pres">
      <dgm:prSet presAssocID="{C471F0D7-20DA-EB43-AA5F-9FFB3589C7D9}" presName="hierRoot2" presStyleCnt="0">
        <dgm:presLayoutVars>
          <dgm:hierBranch val="init"/>
        </dgm:presLayoutVars>
      </dgm:prSet>
      <dgm:spPr/>
    </dgm:pt>
    <dgm:pt modelId="{D9D4D3EE-06FA-F44B-B03E-7600792DC81F}" type="pres">
      <dgm:prSet presAssocID="{C471F0D7-20DA-EB43-AA5F-9FFB3589C7D9}" presName="rootComposite" presStyleCnt="0"/>
      <dgm:spPr/>
    </dgm:pt>
    <dgm:pt modelId="{BA150801-ED07-264A-879C-41D5F32C4029}" type="pres">
      <dgm:prSet presAssocID="{C471F0D7-20DA-EB43-AA5F-9FFB3589C7D9}" presName="rootText" presStyleLbl="node2" presStyleIdx="0" presStyleCnt="1" custAng="0" custScaleX="165189" custScaleY="106238" custLinFactNeighborX="683" custLinFactNeighborY="-63528">
        <dgm:presLayoutVars>
          <dgm:chPref val="3"/>
        </dgm:presLayoutVars>
      </dgm:prSet>
      <dgm:spPr>
        <a:prstGeom prst="roundRect">
          <a:avLst/>
        </a:prstGeom>
      </dgm:spPr>
    </dgm:pt>
    <dgm:pt modelId="{CCB2676E-EE22-6843-A68B-36233B5DCC90}" type="pres">
      <dgm:prSet presAssocID="{C471F0D7-20DA-EB43-AA5F-9FFB3589C7D9}" presName="rootConnector" presStyleLbl="node2" presStyleIdx="0" presStyleCnt="1"/>
      <dgm:spPr/>
    </dgm:pt>
    <dgm:pt modelId="{BF26928F-3719-D647-BF45-CECD50B88587}" type="pres">
      <dgm:prSet presAssocID="{C471F0D7-20DA-EB43-AA5F-9FFB3589C7D9}" presName="hierChild4" presStyleCnt="0"/>
      <dgm:spPr/>
    </dgm:pt>
    <dgm:pt modelId="{FDB5E830-A289-014A-BE49-1F4D79F19D15}" type="pres">
      <dgm:prSet presAssocID="{C471F0D7-20DA-EB43-AA5F-9FFB3589C7D9}" presName="hierChild5" presStyleCnt="0"/>
      <dgm:spPr/>
    </dgm:pt>
    <dgm:pt modelId="{F042ED6D-7E2B-F244-835E-D824ADA6DEE2}" type="pres">
      <dgm:prSet presAssocID="{7F6B120C-1C7F-3243-9788-A19929E2694F}" presName="hierChild3" presStyleCnt="0"/>
      <dgm:spPr/>
    </dgm:pt>
    <dgm:pt modelId="{15AC669F-8142-894A-B930-F008AAB8DAA7}" type="pres">
      <dgm:prSet presAssocID="{FD022AD1-CC5A-6D4C-A9D9-FC6C12D03643}" presName="Name111" presStyleLbl="parChTrans1D2" presStyleIdx="1" presStyleCnt="2"/>
      <dgm:spPr/>
    </dgm:pt>
    <dgm:pt modelId="{756F1AC9-2287-0746-B89E-7C58BA39ED8F}" type="pres">
      <dgm:prSet presAssocID="{C222EC64-4B76-8249-8175-489E63CAF273}" presName="hierRoot3" presStyleCnt="0">
        <dgm:presLayoutVars>
          <dgm:hierBranch val="init"/>
        </dgm:presLayoutVars>
      </dgm:prSet>
      <dgm:spPr/>
    </dgm:pt>
    <dgm:pt modelId="{9AA9DE9E-0F62-954D-89FE-37F703AE9754}" type="pres">
      <dgm:prSet presAssocID="{C222EC64-4B76-8249-8175-489E63CAF273}" presName="rootComposite3" presStyleCnt="0"/>
      <dgm:spPr/>
    </dgm:pt>
    <dgm:pt modelId="{4AF9B50F-5CB2-3942-ACF5-9324B4D35383}" type="pres">
      <dgm:prSet presAssocID="{C222EC64-4B76-8249-8175-489E63CAF273}" presName="rootText3" presStyleLbl="asst1" presStyleIdx="0" presStyleCnt="1" custScaleX="218347" custScaleY="373352" custLinFactNeighborX="-92564" custLinFactNeighborY="-1651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B0C44DF3-92AD-C24E-9956-EE2ED77FB6BF}" type="pres">
      <dgm:prSet presAssocID="{C222EC64-4B76-8249-8175-489E63CAF273}" presName="rootConnector3" presStyleLbl="asst1" presStyleIdx="0" presStyleCnt="1"/>
      <dgm:spPr/>
    </dgm:pt>
    <dgm:pt modelId="{C09D3C9E-7E29-C64A-A90E-DFBC1A1FF902}" type="pres">
      <dgm:prSet presAssocID="{C222EC64-4B76-8249-8175-489E63CAF273}" presName="hierChild6" presStyleCnt="0"/>
      <dgm:spPr/>
    </dgm:pt>
    <dgm:pt modelId="{547397E4-CEC3-6D47-B8BF-8E654E8E2CC3}" type="pres">
      <dgm:prSet presAssocID="{C222EC64-4B76-8249-8175-489E63CAF273}" presName="hierChild7" presStyleCnt="0"/>
      <dgm:spPr/>
    </dgm:pt>
  </dgm:ptLst>
  <dgm:cxnLst>
    <dgm:cxn modelId="{50972E83-290C-8741-A9CA-244F62728CF3}" type="presOf" srcId="{7F6B120C-1C7F-3243-9788-A19929E2694F}" destId="{93069AE7-7A6D-C540-B9B7-CCB64ABA7875}" srcOrd="1" destOrd="0" presId="urn:microsoft.com/office/officeart/2005/8/layout/orgChart1"/>
    <dgm:cxn modelId="{FC7069D1-3479-0649-A171-630BEEFDC5D4}" srcId="{7F6B120C-1C7F-3243-9788-A19929E2694F}" destId="{C222EC64-4B76-8249-8175-489E63CAF273}" srcOrd="0" destOrd="0" parTransId="{FD022AD1-CC5A-6D4C-A9D9-FC6C12D03643}" sibTransId="{1F2CE8AD-C330-9F47-870F-E41F700D5FD6}"/>
    <dgm:cxn modelId="{2A4B84F4-42F8-C84F-ACBB-46DAF8A340BE}" type="presOf" srcId="{C471F0D7-20DA-EB43-AA5F-9FFB3589C7D9}" destId="{BA150801-ED07-264A-879C-41D5F32C4029}" srcOrd="0" destOrd="0" presId="urn:microsoft.com/office/officeart/2005/8/layout/orgChart1"/>
    <dgm:cxn modelId="{3C12C970-EB3A-5546-90CF-7A07A019B23F}" type="presOf" srcId="{C222EC64-4B76-8249-8175-489E63CAF273}" destId="{4AF9B50F-5CB2-3942-ACF5-9324B4D35383}" srcOrd="0" destOrd="0" presId="urn:microsoft.com/office/officeart/2005/8/layout/orgChart1"/>
    <dgm:cxn modelId="{D7DC7A07-8D5F-C34E-B1AC-CDDD50D67C7E}" srcId="{3CB1AB0B-DD3A-2E41-B0F6-053F99924B98}" destId="{7F6B120C-1C7F-3243-9788-A19929E2694F}" srcOrd="0" destOrd="0" parTransId="{B7C5C574-93A9-0E46-B656-DA4BBF8EFE30}" sibTransId="{30921401-5460-B64F-8F27-A495F66E44F1}"/>
    <dgm:cxn modelId="{94FF2947-FB4A-DA45-99B5-1C179AF67C5B}" type="presOf" srcId="{549D404C-E6B5-8A49-ADF1-ADF4CAF50F25}" destId="{39899110-9076-714C-A7A2-8FFB89BF1077}" srcOrd="0" destOrd="0" presId="urn:microsoft.com/office/officeart/2005/8/layout/orgChart1"/>
    <dgm:cxn modelId="{CBE7BB12-AA9D-6645-8A5E-D7FE9A74CA12}" type="presOf" srcId="{7F6B120C-1C7F-3243-9788-A19929E2694F}" destId="{A8197E4E-CC56-1342-99C9-89786A8CC733}" srcOrd="0" destOrd="0" presId="urn:microsoft.com/office/officeart/2005/8/layout/orgChart1"/>
    <dgm:cxn modelId="{DC100C70-DB7A-1749-BB08-B8564ADA56CC}" type="presOf" srcId="{3CB1AB0B-DD3A-2E41-B0F6-053F99924B98}" destId="{37CBAA46-F615-BE4E-B6FC-8A61B44B126C}" srcOrd="0" destOrd="0" presId="urn:microsoft.com/office/officeart/2005/8/layout/orgChart1"/>
    <dgm:cxn modelId="{C6E82A86-5474-B245-8058-B01A7DF0945C}" type="presOf" srcId="{C222EC64-4B76-8249-8175-489E63CAF273}" destId="{B0C44DF3-92AD-C24E-9956-EE2ED77FB6BF}" srcOrd="1" destOrd="0" presId="urn:microsoft.com/office/officeart/2005/8/layout/orgChart1"/>
    <dgm:cxn modelId="{7C5862E4-E3BE-1746-9A6E-27436533F6FE}" srcId="{7F6B120C-1C7F-3243-9788-A19929E2694F}" destId="{C471F0D7-20DA-EB43-AA5F-9FFB3589C7D9}" srcOrd="1" destOrd="0" parTransId="{549D404C-E6B5-8A49-ADF1-ADF4CAF50F25}" sibTransId="{B8C77089-3905-C14C-9F5B-D01D0D10106F}"/>
    <dgm:cxn modelId="{939DFAE4-508D-044D-BBEA-1226531A5637}" type="presOf" srcId="{FD022AD1-CC5A-6D4C-A9D9-FC6C12D03643}" destId="{15AC669F-8142-894A-B930-F008AAB8DAA7}" srcOrd="0" destOrd="0" presId="urn:microsoft.com/office/officeart/2005/8/layout/orgChart1"/>
    <dgm:cxn modelId="{EFBAC587-B33E-D645-A828-327FCD152AE2}" type="presOf" srcId="{C471F0D7-20DA-EB43-AA5F-9FFB3589C7D9}" destId="{CCB2676E-EE22-6843-A68B-36233B5DCC90}" srcOrd="1" destOrd="0" presId="urn:microsoft.com/office/officeart/2005/8/layout/orgChart1"/>
    <dgm:cxn modelId="{E5CC605B-DAD1-F04C-8107-4DEF6EBD43C4}" type="presParOf" srcId="{37CBAA46-F615-BE4E-B6FC-8A61B44B126C}" destId="{7B3B0122-949A-074C-964F-E07325501D4F}" srcOrd="0" destOrd="0" presId="urn:microsoft.com/office/officeart/2005/8/layout/orgChart1"/>
    <dgm:cxn modelId="{8B7CD35B-F4C4-BA4A-96E1-CD6BC9B4B798}" type="presParOf" srcId="{7B3B0122-949A-074C-964F-E07325501D4F}" destId="{02616FFC-F807-3249-978F-6AF5C8B52681}" srcOrd="0" destOrd="0" presId="urn:microsoft.com/office/officeart/2005/8/layout/orgChart1"/>
    <dgm:cxn modelId="{C541270E-339F-D74A-BAAF-233DF79D608F}" type="presParOf" srcId="{02616FFC-F807-3249-978F-6AF5C8B52681}" destId="{A8197E4E-CC56-1342-99C9-89786A8CC733}" srcOrd="0" destOrd="0" presId="urn:microsoft.com/office/officeart/2005/8/layout/orgChart1"/>
    <dgm:cxn modelId="{D204A671-E789-BC4D-A258-3AF1A884F4F2}" type="presParOf" srcId="{02616FFC-F807-3249-978F-6AF5C8B52681}" destId="{93069AE7-7A6D-C540-B9B7-CCB64ABA7875}" srcOrd="1" destOrd="0" presId="urn:microsoft.com/office/officeart/2005/8/layout/orgChart1"/>
    <dgm:cxn modelId="{7BEBBFD3-6DA6-9C4C-A604-F443AA1E7482}" type="presParOf" srcId="{7B3B0122-949A-074C-964F-E07325501D4F}" destId="{E54DF320-C62B-FD45-9642-1357E0A266D2}" srcOrd="1" destOrd="0" presId="urn:microsoft.com/office/officeart/2005/8/layout/orgChart1"/>
    <dgm:cxn modelId="{F79AE865-5AD6-624E-9336-1BE5EC7D3349}" type="presParOf" srcId="{E54DF320-C62B-FD45-9642-1357E0A266D2}" destId="{39899110-9076-714C-A7A2-8FFB89BF1077}" srcOrd="0" destOrd="0" presId="urn:microsoft.com/office/officeart/2005/8/layout/orgChart1"/>
    <dgm:cxn modelId="{7FA9AE68-2087-F44F-9674-B670E59B02DA}" type="presParOf" srcId="{E54DF320-C62B-FD45-9642-1357E0A266D2}" destId="{EB47C726-781B-AC4C-A507-247C35998BB4}" srcOrd="1" destOrd="0" presId="urn:microsoft.com/office/officeart/2005/8/layout/orgChart1"/>
    <dgm:cxn modelId="{6AD4B7F6-F141-4242-B583-C80788D9EA09}" type="presParOf" srcId="{EB47C726-781B-AC4C-A507-247C35998BB4}" destId="{D9D4D3EE-06FA-F44B-B03E-7600792DC81F}" srcOrd="0" destOrd="0" presId="urn:microsoft.com/office/officeart/2005/8/layout/orgChart1"/>
    <dgm:cxn modelId="{BDFD9C33-5ED4-F840-AF2A-32009FE1183D}" type="presParOf" srcId="{D9D4D3EE-06FA-F44B-B03E-7600792DC81F}" destId="{BA150801-ED07-264A-879C-41D5F32C4029}" srcOrd="0" destOrd="0" presId="urn:microsoft.com/office/officeart/2005/8/layout/orgChart1"/>
    <dgm:cxn modelId="{752D7CC2-5311-0746-9C0E-9750DB1F7E4E}" type="presParOf" srcId="{D9D4D3EE-06FA-F44B-B03E-7600792DC81F}" destId="{CCB2676E-EE22-6843-A68B-36233B5DCC90}" srcOrd="1" destOrd="0" presId="urn:microsoft.com/office/officeart/2005/8/layout/orgChart1"/>
    <dgm:cxn modelId="{FE8CA228-785C-0E43-AB07-D40756A772F5}" type="presParOf" srcId="{EB47C726-781B-AC4C-A507-247C35998BB4}" destId="{BF26928F-3719-D647-BF45-CECD50B88587}" srcOrd="1" destOrd="0" presId="urn:microsoft.com/office/officeart/2005/8/layout/orgChart1"/>
    <dgm:cxn modelId="{0195E089-5F4A-1C4C-9C5F-712409FD290B}" type="presParOf" srcId="{EB47C726-781B-AC4C-A507-247C35998BB4}" destId="{FDB5E830-A289-014A-BE49-1F4D79F19D15}" srcOrd="2" destOrd="0" presId="urn:microsoft.com/office/officeart/2005/8/layout/orgChart1"/>
    <dgm:cxn modelId="{DB6923F7-7E40-B947-AF52-AAF559F1D6C9}" type="presParOf" srcId="{7B3B0122-949A-074C-964F-E07325501D4F}" destId="{F042ED6D-7E2B-F244-835E-D824ADA6DEE2}" srcOrd="2" destOrd="0" presId="urn:microsoft.com/office/officeart/2005/8/layout/orgChart1"/>
    <dgm:cxn modelId="{00869160-9298-8449-A03D-581B49CD7CAA}" type="presParOf" srcId="{F042ED6D-7E2B-F244-835E-D824ADA6DEE2}" destId="{15AC669F-8142-894A-B930-F008AAB8DAA7}" srcOrd="0" destOrd="0" presId="urn:microsoft.com/office/officeart/2005/8/layout/orgChart1"/>
    <dgm:cxn modelId="{71DAFC7E-24D7-9D4D-AEF6-A86611352964}" type="presParOf" srcId="{F042ED6D-7E2B-F244-835E-D824ADA6DEE2}" destId="{756F1AC9-2287-0746-B89E-7C58BA39ED8F}" srcOrd="1" destOrd="0" presId="urn:microsoft.com/office/officeart/2005/8/layout/orgChart1"/>
    <dgm:cxn modelId="{C26733D3-86A1-9F4C-86AC-35ABCA016B6A}" type="presParOf" srcId="{756F1AC9-2287-0746-B89E-7C58BA39ED8F}" destId="{9AA9DE9E-0F62-954D-89FE-37F703AE9754}" srcOrd="0" destOrd="0" presId="urn:microsoft.com/office/officeart/2005/8/layout/orgChart1"/>
    <dgm:cxn modelId="{DA39337E-98B2-4140-95F6-AF5F6D442FDE}" type="presParOf" srcId="{9AA9DE9E-0F62-954D-89FE-37F703AE9754}" destId="{4AF9B50F-5CB2-3942-ACF5-9324B4D35383}" srcOrd="0" destOrd="0" presId="urn:microsoft.com/office/officeart/2005/8/layout/orgChart1"/>
    <dgm:cxn modelId="{EB851816-8554-9D4D-8611-8091B43D66A5}" type="presParOf" srcId="{9AA9DE9E-0F62-954D-89FE-37F703AE9754}" destId="{B0C44DF3-92AD-C24E-9956-EE2ED77FB6BF}" srcOrd="1" destOrd="0" presId="urn:microsoft.com/office/officeart/2005/8/layout/orgChart1"/>
    <dgm:cxn modelId="{0C165A08-EDA3-2447-90D1-516C4AC5CEBF}" type="presParOf" srcId="{756F1AC9-2287-0746-B89E-7C58BA39ED8F}" destId="{C09D3C9E-7E29-C64A-A90E-DFBC1A1FF902}" srcOrd="1" destOrd="0" presId="urn:microsoft.com/office/officeart/2005/8/layout/orgChart1"/>
    <dgm:cxn modelId="{3796FB65-2DED-0D46-B3AC-D8990BF6CD3E}" type="presParOf" srcId="{756F1AC9-2287-0746-B89E-7C58BA39ED8F}" destId="{547397E4-CEC3-6D47-B8BF-8E654E8E2C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1CEA2-D503-7D4A-8ED5-D25109B2987E}">
      <dsp:nvSpPr>
        <dsp:cNvPr id="0" name=""/>
        <dsp:cNvSpPr/>
      </dsp:nvSpPr>
      <dsp:spPr>
        <a:xfrm rot="10800000">
          <a:off x="1431000" y="1362"/>
          <a:ext cx="4884666" cy="80261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29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Patients post AVC ou AIT</a:t>
          </a:r>
          <a:endParaRPr lang="fr-FR" sz="2800" kern="1200" dirty="0"/>
        </a:p>
      </dsp:txBody>
      <dsp:txXfrm rot="10800000">
        <a:off x="1631652" y="1362"/>
        <a:ext cx="4684014" cy="802610"/>
      </dsp:txXfrm>
    </dsp:sp>
    <dsp:sp modelId="{A9656334-DB16-D442-8185-7D80F455FDD8}">
      <dsp:nvSpPr>
        <dsp:cNvPr id="0" name=""/>
        <dsp:cNvSpPr/>
      </dsp:nvSpPr>
      <dsp:spPr>
        <a:xfrm>
          <a:off x="1029695" y="1362"/>
          <a:ext cx="802610" cy="8026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1077B-483F-3742-BCBA-78D951F56019}">
      <dsp:nvSpPr>
        <dsp:cNvPr id="0" name=""/>
        <dsp:cNvSpPr/>
      </dsp:nvSpPr>
      <dsp:spPr>
        <a:xfrm rot="10800000">
          <a:off x="1431000" y="1043557"/>
          <a:ext cx="4884666" cy="80261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29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 smtClean="0"/>
            <a:t>Clopidogrel</a:t>
          </a:r>
          <a:r>
            <a:rPr lang="fr-FR" sz="2800" kern="1200" dirty="0" smtClean="0"/>
            <a:t> + AAS</a:t>
          </a:r>
          <a:endParaRPr lang="fr-FR" sz="2800" kern="1200" dirty="0"/>
        </a:p>
      </dsp:txBody>
      <dsp:txXfrm rot="10800000">
        <a:off x="1631652" y="1043557"/>
        <a:ext cx="4684014" cy="802610"/>
      </dsp:txXfrm>
    </dsp:sp>
    <dsp:sp modelId="{2C1740DC-0538-AC44-ABAA-868420A7F780}">
      <dsp:nvSpPr>
        <dsp:cNvPr id="0" name=""/>
        <dsp:cNvSpPr/>
      </dsp:nvSpPr>
      <dsp:spPr>
        <a:xfrm>
          <a:off x="1029695" y="1043557"/>
          <a:ext cx="802610" cy="8026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59991-27E4-794D-9D78-9C33D5E15951}">
      <dsp:nvSpPr>
        <dsp:cNvPr id="0" name=""/>
        <dsp:cNvSpPr/>
      </dsp:nvSpPr>
      <dsp:spPr>
        <a:xfrm rot="10800000">
          <a:off x="1431000" y="2085752"/>
          <a:ext cx="4884666" cy="80261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29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 smtClean="0"/>
            <a:t>Clopidogrel</a:t>
          </a:r>
          <a:r>
            <a:rPr lang="fr-FR" sz="2800" kern="1200" dirty="0" smtClean="0"/>
            <a:t> OU AAS seuls</a:t>
          </a:r>
          <a:endParaRPr lang="fr-FR" sz="2800" kern="1200" dirty="0"/>
        </a:p>
      </dsp:txBody>
      <dsp:txXfrm rot="10800000">
        <a:off x="1631652" y="2085752"/>
        <a:ext cx="4684014" cy="802610"/>
      </dsp:txXfrm>
    </dsp:sp>
    <dsp:sp modelId="{4D35EECB-8E20-3E4F-90AB-1D6D674AB8CD}">
      <dsp:nvSpPr>
        <dsp:cNvPr id="0" name=""/>
        <dsp:cNvSpPr/>
      </dsp:nvSpPr>
      <dsp:spPr>
        <a:xfrm>
          <a:off x="1029695" y="2085752"/>
          <a:ext cx="802610" cy="8026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A7262-ED31-B74E-A3D8-D7D4574DB693}">
      <dsp:nvSpPr>
        <dsp:cNvPr id="0" name=""/>
        <dsp:cNvSpPr/>
      </dsp:nvSpPr>
      <dsp:spPr>
        <a:xfrm rot="10800000">
          <a:off x="1431000" y="3127947"/>
          <a:ext cx="4884666" cy="80261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929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smtClean="0"/>
            <a:t>Récurrence d’AVC</a:t>
          </a:r>
          <a:endParaRPr lang="fr-FR" sz="2800" kern="1200" dirty="0"/>
        </a:p>
      </dsp:txBody>
      <dsp:txXfrm rot="10800000">
        <a:off x="1631652" y="3127947"/>
        <a:ext cx="4684014" cy="802610"/>
      </dsp:txXfrm>
    </dsp:sp>
    <dsp:sp modelId="{82DCBF25-EC16-B345-9516-16A7486FDFC0}">
      <dsp:nvSpPr>
        <dsp:cNvPr id="0" name=""/>
        <dsp:cNvSpPr/>
      </dsp:nvSpPr>
      <dsp:spPr>
        <a:xfrm>
          <a:off x="1029695" y="3127947"/>
          <a:ext cx="802610" cy="8026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ADB5D-2367-4843-9BE3-BAA0A2E16780}">
      <dsp:nvSpPr>
        <dsp:cNvPr id="0" name=""/>
        <dsp:cNvSpPr/>
      </dsp:nvSpPr>
      <dsp:spPr>
        <a:xfrm rot="10800000" flipV="1">
          <a:off x="3406646" y="2408024"/>
          <a:ext cx="704036" cy="4213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AND</a:t>
          </a:r>
          <a:endParaRPr lang="fr-FR" sz="1800" kern="1200" dirty="0"/>
        </a:p>
      </dsp:txBody>
      <dsp:txXfrm rot="-10800000">
        <a:off x="3427214" y="2428592"/>
        <a:ext cx="662900" cy="380204"/>
      </dsp:txXfrm>
    </dsp:sp>
    <dsp:sp modelId="{38C6B2FE-E448-674F-BFDB-3D646770CAC6}">
      <dsp:nvSpPr>
        <dsp:cNvPr id="0" name=""/>
        <dsp:cNvSpPr/>
      </dsp:nvSpPr>
      <dsp:spPr>
        <a:xfrm rot="10933017">
          <a:off x="2271968" y="2583112"/>
          <a:ext cx="1135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103" y="0"/>
              </a:lnTo>
            </a:path>
          </a:pathLst>
        </a:custGeom>
        <a:noFill/>
        <a:ln w="317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B4855-E5B5-6A45-AEEF-CF5BAD19CE9A}">
      <dsp:nvSpPr>
        <dsp:cNvPr id="0" name=""/>
        <dsp:cNvSpPr/>
      </dsp:nvSpPr>
      <dsp:spPr>
        <a:xfrm>
          <a:off x="0" y="1714553"/>
          <a:ext cx="2272392" cy="16052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/>
            <a:t>« </a:t>
          </a:r>
          <a:r>
            <a:rPr lang="fr-CA" sz="2200" kern="1200" dirty="0" err="1" smtClean="0"/>
            <a:t>Clopidogrel</a:t>
          </a:r>
          <a:r>
            <a:rPr lang="fr-CA" sz="2200" kern="1200" dirty="0" smtClean="0"/>
            <a:t> 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/>
            <a:t>AND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/>
            <a:t>« </a:t>
          </a:r>
          <a:r>
            <a:rPr lang="fr-CA" sz="2200" kern="1200" dirty="0" err="1" smtClean="0"/>
            <a:t>Aspirin</a:t>
          </a:r>
          <a:r>
            <a:rPr lang="fr-CA" sz="2200" kern="1200" dirty="0" smtClean="0"/>
            <a:t> » </a:t>
          </a:r>
        </a:p>
      </dsp:txBody>
      <dsp:txXfrm>
        <a:off x="78361" y="1792914"/>
        <a:ext cx="2115670" cy="1448516"/>
      </dsp:txXfrm>
    </dsp:sp>
    <dsp:sp modelId="{1FFC9CFF-D677-4743-8E5E-30E70690D82B}">
      <dsp:nvSpPr>
        <dsp:cNvPr id="0" name=""/>
        <dsp:cNvSpPr/>
      </dsp:nvSpPr>
      <dsp:spPr>
        <a:xfrm rot="16143598">
          <a:off x="3576291" y="2232019"/>
          <a:ext cx="3520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058" y="0"/>
              </a:lnTo>
            </a:path>
          </a:pathLst>
        </a:custGeom>
        <a:noFill/>
        <a:ln w="317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51619-84CF-4443-ABB3-8A1AF967A48C}">
      <dsp:nvSpPr>
        <dsp:cNvPr id="0" name=""/>
        <dsp:cNvSpPr/>
      </dsp:nvSpPr>
      <dsp:spPr>
        <a:xfrm>
          <a:off x="2307285" y="0"/>
          <a:ext cx="2850558" cy="20560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« </a:t>
          </a:r>
          <a:r>
            <a:rPr lang="fr-FR" sz="2200" kern="1200" dirty="0" err="1" smtClean="0"/>
            <a:t>Brain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Ischemia</a:t>
          </a:r>
          <a:r>
            <a:rPr lang="fr-FR" sz="2200" kern="1200" dirty="0" smtClean="0"/>
            <a:t>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« Stroke 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« </a:t>
          </a:r>
          <a:r>
            <a:rPr lang="fr-FR" sz="2200" kern="1200" dirty="0" err="1" smtClean="0"/>
            <a:t>Transient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Ischemic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Attack</a:t>
          </a:r>
          <a:r>
            <a:rPr lang="fr-FR" sz="2200" kern="1200" dirty="0" smtClean="0"/>
            <a:t> »</a:t>
          </a:r>
          <a:endParaRPr lang="fr-FR" sz="2200" kern="1200" dirty="0"/>
        </a:p>
      </dsp:txBody>
      <dsp:txXfrm>
        <a:off x="2407651" y="100366"/>
        <a:ext cx="2649826" cy="1855281"/>
      </dsp:txXfrm>
    </dsp:sp>
    <dsp:sp modelId="{D07B74C4-8F22-9949-A583-3D8029D36121}">
      <dsp:nvSpPr>
        <dsp:cNvPr id="0" name=""/>
        <dsp:cNvSpPr/>
      </dsp:nvSpPr>
      <dsp:spPr>
        <a:xfrm rot="21515405">
          <a:off x="4110515" y="2596455"/>
          <a:ext cx="11034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3476" y="0"/>
              </a:lnTo>
            </a:path>
          </a:pathLst>
        </a:custGeom>
        <a:noFill/>
        <a:ln w="317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5CDBC-09A3-974D-8DA8-81AA02EBC065}">
      <dsp:nvSpPr>
        <dsp:cNvPr id="0" name=""/>
        <dsp:cNvSpPr/>
      </dsp:nvSpPr>
      <dsp:spPr>
        <a:xfrm>
          <a:off x="5213825" y="1745858"/>
          <a:ext cx="2306488" cy="16172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/>
            <a:t>« </a:t>
          </a:r>
          <a:r>
            <a:rPr lang="fr-CA" sz="2200" kern="1200" dirty="0" err="1" smtClean="0"/>
            <a:t>Secondary</a:t>
          </a:r>
          <a:r>
            <a:rPr lang="fr-CA" sz="2200" kern="1200" dirty="0" smtClean="0"/>
            <a:t> </a:t>
          </a:r>
          <a:r>
            <a:rPr lang="fr-CA" sz="2200" kern="1200" dirty="0" err="1" smtClean="0"/>
            <a:t>Prevention</a:t>
          </a:r>
          <a:r>
            <a:rPr lang="fr-CA" sz="2200" kern="1200" dirty="0" smtClean="0"/>
            <a:t>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/>
            <a:t>« </a:t>
          </a:r>
          <a:r>
            <a:rPr lang="fr-CA" sz="2200" kern="1200" dirty="0" err="1" smtClean="0"/>
            <a:t>Recurrence</a:t>
          </a:r>
          <a:r>
            <a:rPr lang="fr-CA" sz="2200" kern="1200" dirty="0" smtClean="0"/>
            <a:t>»</a:t>
          </a:r>
          <a:endParaRPr lang="fr-FR" sz="2200" kern="1200" dirty="0"/>
        </a:p>
      </dsp:txBody>
      <dsp:txXfrm>
        <a:off x="5292774" y="1824807"/>
        <a:ext cx="2148590" cy="1459375"/>
      </dsp:txXfrm>
    </dsp:sp>
    <dsp:sp modelId="{881A681C-654E-5E4D-9048-572FDAF1F313}">
      <dsp:nvSpPr>
        <dsp:cNvPr id="0" name=""/>
        <dsp:cNvSpPr/>
      </dsp:nvSpPr>
      <dsp:spPr>
        <a:xfrm rot="5424802">
          <a:off x="3461738" y="3122647"/>
          <a:ext cx="5865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580" y="0"/>
              </a:lnTo>
            </a:path>
          </a:pathLst>
        </a:custGeom>
        <a:noFill/>
        <a:ln w="3175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90B24-EA43-CD44-9D7C-36EFDEDF94E6}">
      <dsp:nvSpPr>
        <dsp:cNvPr id="0" name=""/>
        <dsp:cNvSpPr/>
      </dsp:nvSpPr>
      <dsp:spPr>
        <a:xfrm>
          <a:off x="2167906" y="3415930"/>
          <a:ext cx="3163171" cy="9480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« </a:t>
          </a:r>
          <a:r>
            <a:rPr lang="fr-FR" sz="2200" kern="1200" dirty="0" err="1" smtClean="0"/>
            <a:t>Randomized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Controlled</a:t>
          </a:r>
          <a:r>
            <a:rPr lang="fr-FR" sz="2200" kern="1200" dirty="0" smtClean="0"/>
            <a:t> Trial</a:t>
          </a:r>
          <a:r>
            <a:rPr lang="fr-FR" sz="2200" kern="1200" dirty="0" smtClean="0"/>
            <a:t> »</a:t>
          </a:r>
          <a:endParaRPr lang="fr-FR" sz="2200" kern="1200" dirty="0"/>
        </a:p>
      </dsp:txBody>
      <dsp:txXfrm>
        <a:off x="2214187" y="3462211"/>
        <a:ext cx="3070609" cy="8555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C669F-8142-894A-B930-F008AAB8DAA7}">
      <dsp:nvSpPr>
        <dsp:cNvPr id="0" name=""/>
        <dsp:cNvSpPr/>
      </dsp:nvSpPr>
      <dsp:spPr>
        <a:xfrm>
          <a:off x="3513461" y="1045619"/>
          <a:ext cx="1449079" cy="1491526"/>
        </a:xfrm>
        <a:custGeom>
          <a:avLst/>
          <a:gdLst/>
          <a:ahLst/>
          <a:cxnLst/>
          <a:rect l="0" t="0" r="0" b="0"/>
          <a:pathLst>
            <a:path>
              <a:moveTo>
                <a:pt x="1449079" y="0"/>
              </a:moveTo>
              <a:lnTo>
                <a:pt x="1449079" y="1491526"/>
              </a:lnTo>
              <a:lnTo>
                <a:pt x="0" y="1491526"/>
              </a:lnTo>
            </a:path>
          </a:pathLst>
        </a:custGeom>
        <a:noFill/>
        <a:ln w="317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99110-9076-714C-A7A2-8FFB89BF1077}">
      <dsp:nvSpPr>
        <dsp:cNvPr id="0" name=""/>
        <dsp:cNvSpPr/>
      </dsp:nvSpPr>
      <dsp:spPr>
        <a:xfrm>
          <a:off x="4916821" y="1045619"/>
          <a:ext cx="91440" cy="2768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0952"/>
              </a:lnTo>
              <a:lnTo>
                <a:pt x="55322" y="2620952"/>
              </a:lnTo>
              <a:lnTo>
                <a:pt x="55322" y="2768582"/>
              </a:lnTo>
            </a:path>
          </a:pathLst>
        </a:custGeom>
        <a:noFill/>
        <a:ln w="3175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97E4E-CC56-1342-99C9-89786A8CC733}">
      <dsp:nvSpPr>
        <dsp:cNvPr id="0" name=""/>
        <dsp:cNvSpPr/>
      </dsp:nvSpPr>
      <dsp:spPr>
        <a:xfrm>
          <a:off x="3794514" y="1783"/>
          <a:ext cx="2336054" cy="10438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43 articles via </a:t>
          </a:r>
          <a:r>
            <a:rPr lang="fr-FR" sz="2400" kern="1200" dirty="0" err="1" smtClean="0"/>
            <a:t>Pubmed</a:t>
          </a:r>
          <a:r>
            <a:rPr lang="fr-FR" sz="2400" kern="1200" dirty="0" smtClean="0"/>
            <a:t> </a:t>
          </a:r>
          <a:endParaRPr lang="fr-FR" sz="2400" kern="1200" dirty="0"/>
        </a:p>
      </dsp:txBody>
      <dsp:txXfrm>
        <a:off x="3845470" y="52739"/>
        <a:ext cx="2234142" cy="941923"/>
      </dsp:txXfrm>
    </dsp:sp>
    <dsp:sp modelId="{BA150801-ED07-264A-879C-41D5F32C4029}">
      <dsp:nvSpPr>
        <dsp:cNvPr id="0" name=""/>
        <dsp:cNvSpPr/>
      </dsp:nvSpPr>
      <dsp:spPr>
        <a:xfrm>
          <a:off x="3810865" y="3814201"/>
          <a:ext cx="2322557" cy="7468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6 articles retenus</a:t>
          </a:r>
          <a:endParaRPr lang="fr-FR" sz="2400" kern="1200" dirty="0"/>
        </a:p>
      </dsp:txBody>
      <dsp:txXfrm>
        <a:off x="3847323" y="3850659"/>
        <a:ext cx="2249641" cy="673937"/>
      </dsp:txXfrm>
    </dsp:sp>
    <dsp:sp modelId="{4AF9B50F-5CB2-3942-ACF5-9324B4D35383}">
      <dsp:nvSpPr>
        <dsp:cNvPr id="0" name=""/>
        <dsp:cNvSpPr/>
      </dsp:nvSpPr>
      <dsp:spPr>
        <a:xfrm>
          <a:off x="443503" y="1224813"/>
          <a:ext cx="3069958" cy="26246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sng" kern="1200" dirty="0" smtClean="0"/>
            <a:t>37 articles exclus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Autre antiplaquettaire (12)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Sous-études (15)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Autre issue primaire (4)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Pas double-insu (2)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Autres (4)</a:t>
          </a:r>
        </a:p>
      </dsp:txBody>
      <dsp:txXfrm>
        <a:off x="571629" y="1352939"/>
        <a:ext cx="2813706" cy="2368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0F470-3681-5D42-84EA-6FA84E414BE9}" type="datetimeFigureOut">
              <a:rPr lang="fr-FR" smtClean="0"/>
              <a:t>19-05-12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5C75-1FA1-2443-AFF0-19B6580BC49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5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69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99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Diff</a:t>
            </a:r>
            <a:r>
              <a:rPr lang="fr-FR" b="1" dirty="0" smtClean="0"/>
              <a:t> de</a:t>
            </a:r>
            <a:r>
              <a:rPr lang="fr-FR" b="1" baseline="0" dirty="0" smtClean="0"/>
              <a:t> risque absolu de 1-1,3 % </a:t>
            </a:r>
            <a:r>
              <a:rPr lang="fr-FR" b="1" dirty="0" smtClean="0"/>
              <a:t>50-70% saignement étaient GI</a:t>
            </a:r>
            <a:r>
              <a:rPr lang="fr-FR" b="1" baseline="0" dirty="0" smtClean="0"/>
              <a:t> extra-</a:t>
            </a:r>
            <a:r>
              <a:rPr lang="fr-FR" b="1" baseline="0" dirty="0" err="1" smtClean="0"/>
              <a:t>craniens</a:t>
            </a:r>
            <a:r>
              <a:rPr lang="fr-FR" b="1" baseline="0" dirty="0" smtClean="0"/>
              <a:t>, </a:t>
            </a:r>
            <a:r>
              <a:rPr lang="fr-FR" b="1" baseline="0" dirty="0" err="1" smtClean="0"/>
              <a:t>intra-cr</a:t>
            </a:r>
            <a:r>
              <a:rPr lang="fr-FR" b="1" baseline="0" dirty="0" err="1" smtClean="0"/>
              <a:t>ânien</a:t>
            </a:r>
            <a:r>
              <a:rPr lang="fr-FR" b="1" baseline="0" dirty="0" smtClean="0"/>
              <a:t> 20-50% selon étude</a:t>
            </a:r>
            <a:endParaRPr lang="fr-FR" b="1" dirty="0" smtClean="0"/>
          </a:p>
          <a:p>
            <a:r>
              <a:rPr lang="fr-FR" b="1" dirty="0" smtClean="0"/>
              <a:t>POINT: </a:t>
            </a:r>
            <a:r>
              <a:rPr lang="fr-FR" dirty="0" smtClean="0"/>
              <a:t>Saignement extra-cr</a:t>
            </a:r>
            <a:r>
              <a:rPr lang="fr-FR" dirty="0" smtClean="0"/>
              <a:t>âniens représentent</a:t>
            </a:r>
            <a:r>
              <a:rPr lang="fr-FR" baseline="0" dirty="0" smtClean="0"/>
              <a:t> 73% saignements majeurs. Pas de détails si GI ou autre dans cette étude.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Risque saignement majeur selon définition de l’ISTH international  society on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thrombosis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hemostasis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(saignement intracrânien symptomatique, saignement intraoculaire causant une perte de vision, transfusion de 2 culots globulaire ou plus, cause une hospitalisation ou prolongation d’une hospitalisation ou décès secondaire à une hémorragie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CA" dirty="0" smtClean="0"/>
          </a:p>
          <a:p>
            <a:r>
              <a:rPr lang="fr-FR" b="1" dirty="0" smtClean="0"/>
              <a:t>SPS3 :</a:t>
            </a:r>
            <a:endParaRPr lang="fr-CA" dirty="0" smtClean="0"/>
          </a:p>
          <a:p>
            <a:r>
              <a:rPr lang="fr-FR" dirty="0" smtClean="0"/>
              <a:t>Hémorragie </a:t>
            </a:r>
            <a:r>
              <a:rPr lang="fr-FR" dirty="0" err="1" smtClean="0"/>
              <a:t>intracranienne</a:t>
            </a:r>
            <a:r>
              <a:rPr lang="fr-FR" dirty="0" smtClean="0"/>
              <a:t> +</a:t>
            </a:r>
            <a:r>
              <a:rPr lang="fr-CA" baseline="0" dirty="0" smtClean="0"/>
              <a:t> </a:t>
            </a:r>
            <a:r>
              <a:rPr lang="fr-FR" dirty="0" smtClean="0"/>
              <a:t>Saignement extra-crânien majeure:  saignement nécessitant transfusion ou chirurgie ou résultant en une séquelle permanente ou décès</a:t>
            </a:r>
            <a:endParaRPr lang="fr-CA" dirty="0" smtClean="0"/>
          </a:p>
          <a:p>
            <a:r>
              <a:rPr lang="fr-FR" dirty="0" smtClean="0"/>
              <a:t> </a:t>
            </a:r>
            <a:endParaRPr lang="fr-CA" dirty="0" smtClean="0"/>
          </a:p>
          <a:p>
            <a:r>
              <a:rPr lang="fr-FR" b="1" dirty="0" smtClean="0"/>
              <a:t>MATCH</a:t>
            </a:r>
            <a:endParaRPr lang="fr-CA" dirty="0" smtClean="0"/>
          </a:p>
          <a:p>
            <a:r>
              <a:rPr lang="fr-FR" dirty="0" smtClean="0"/>
              <a:t>Saignement majeur : avec séquelles persistantes, intraoculaire menant à une perte significative de la vision, transfusion de 3 culots ou moins) </a:t>
            </a:r>
            <a:endParaRPr lang="fr-CA" dirty="0" smtClean="0"/>
          </a:p>
          <a:p>
            <a:r>
              <a:rPr lang="fr-FR" dirty="0" smtClean="0"/>
              <a:t>Saignement potentiellement mortel (défini comme saignement intracrânien symptomatique,  nécessitant 4 transfusion ou plus, diminution de 50 g/l d’</a:t>
            </a:r>
            <a:r>
              <a:rPr lang="fr-FR" dirty="0" err="1" smtClean="0"/>
              <a:t>hb</a:t>
            </a:r>
            <a:r>
              <a:rPr lang="fr-FR" dirty="0" smtClean="0"/>
              <a:t> ou plus, hypotension significative nécessitant des amines)</a:t>
            </a:r>
            <a:endParaRPr lang="fr-CA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154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 on peut voir selon outil Cochrane </a:t>
            </a:r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Bias</a:t>
            </a:r>
            <a:r>
              <a:rPr lang="fr-FR" dirty="0" smtClean="0"/>
              <a:t>, études avec bonne validité interne ++ </a:t>
            </a:r>
          </a:p>
          <a:p>
            <a:r>
              <a:rPr lang="fr-FR" dirty="0" smtClean="0"/>
              <a:t>Biais sélection et</a:t>
            </a:r>
            <a:r>
              <a:rPr lang="fr-FR" baseline="0" dirty="0" smtClean="0"/>
              <a:t> information minimisé… confusion puissance , arr</a:t>
            </a:r>
            <a:r>
              <a:rPr lang="fr-FR" baseline="0" dirty="0" smtClean="0"/>
              <a:t>êt prématuré POINT, validité externe (CHANCE, AAS)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SPS3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14 % groupe bithérapie et 13% Aspirine donnée manquante issue (consentement retiré, centre fermé perte suivi) supérieur (anciennement &lt; 20% ok) mais étude mais suivi long ++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MATCH: pas de protocole accessible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(doit payer) ni info sur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clinicaltrials.gov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Donc manière de mesurer issue pas clair et si suit 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analyses stat prévue au protocole initial = pas clair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Global: en terme de risque de biais, quand m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ême bien montée peu de biais mais mesure de l’issue problématique ++ fait qu’on ne peut tenir compte de cette étude pour conclure selon moi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970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-29% pts ne prenaient plus le traitement (sous estime l’efficacité et le risque de saignement ?) mais égal dans les 2 groupes et raisons similaires (raisons : 14-15% arrêt par médecin, 20% nécessitait autre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contre-indiqué, 17 et 25 % avec ES GI ou céphalée, 15% arrêt par patient) mais résultats analysé par protocole similaire encourageant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58% des patients étaient déjà sous aspirine donc sous estime efficacité et risque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sgt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Peu de détail sur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cointervention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comme traitement HTA, diabète, prise de statine et IPP. Selon protocole, statine haute dose sera recommandée pour tous sauf si contre-indication, IPP évité (Anti-H2 favorisé ) TA &lt; 140/90 et &lt; 130 chez diabétique sera ciblée, hba1c &lt; 7% visée</a:t>
            </a:r>
            <a:r>
              <a:rPr lang="fr-CA" dirty="0" smtClean="0">
                <a:effectLst/>
              </a:rPr>
              <a:t> 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Validité externe : population Chine qui font 5X plus d’AVC, souvent plus de maladie vasculaire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athérosclérotique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gros vaisseaux, prise de produits naturels Chinois, traitement des comorbidités moins agressif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CHANCE: Peu comorbidité 11%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dlp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21%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65% HTA 42% tabac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Peu de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comorbidité (42% statine, 13%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35% HTA 24% produits chinois 1% IPP</a:t>
            </a:r>
          </a:p>
          <a:p>
            <a:pPr fontAlgn="base"/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397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08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08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340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90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69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466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Étude de cohorte (1)</a:t>
            </a:r>
          </a:p>
          <a:p>
            <a:pPr lvl="0" algn="l"/>
            <a:r>
              <a:rPr lang="fr-FR" sz="1200" dirty="0" smtClean="0"/>
              <a:t>Autre population (2)</a:t>
            </a:r>
          </a:p>
          <a:p>
            <a:pPr lvl="0" algn="l"/>
            <a:r>
              <a:rPr lang="fr-FR" sz="1200" dirty="0" smtClean="0"/>
              <a:t>Évaluation post arrêt de </a:t>
            </a:r>
            <a:r>
              <a:rPr lang="fr-FR" sz="1200" dirty="0" err="1" smtClean="0"/>
              <a:t>Rx</a:t>
            </a:r>
            <a:r>
              <a:rPr lang="fr-FR" sz="1200" dirty="0" smtClean="0"/>
              <a:t> (1)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848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Avant de commencer: tout des essai </a:t>
            </a:r>
            <a:r>
              <a:rPr lang="fr-FR" dirty="0" err="1" smtClean="0"/>
              <a:t>rando</a:t>
            </a:r>
            <a:r>
              <a:rPr lang="fr-FR" dirty="0" smtClean="0"/>
              <a:t> double insu pas </a:t>
            </a:r>
            <a:r>
              <a:rPr lang="fr-FR" dirty="0" err="1" smtClean="0"/>
              <a:t>diff</a:t>
            </a:r>
            <a:r>
              <a:rPr lang="fr-FR" dirty="0" smtClean="0"/>
              <a:t> entre groupes selon </a:t>
            </a:r>
            <a:r>
              <a:rPr lang="fr-FR" dirty="0" err="1" smtClean="0"/>
              <a:t>caract</a:t>
            </a:r>
            <a:r>
              <a:rPr lang="fr-FR" dirty="0" smtClean="0"/>
              <a:t> de base. Tous </a:t>
            </a:r>
            <a:r>
              <a:rPr lang="fr-FR" dirty="0" err="1" smtClean="0"/>
              <a:t>age</a:t>
            </a:r>
            <a:r>
              <a:rPr lang="fr-FR" dirty="0" smtClean="0"/>
              <a:t> </a:t>
            </a:r>
            <a:r>
              <a:rPr lang="fr-FR" dirty="0" err="1" smtClean="0"/>
              <a:t>median</a:t>
            </a:r>
            <a:r>
              <a:rPr lang="fr-FR" dirty="0" smtClean="0"/>
              <a:t> 65 ans environ 60% hommes 6 études</a:t>
            </a:r>
          </a:p>
          <a:p>
            <a:r>
              <a:rPr lang="fr-FR" dirty="0" smtClean="0"/>
              <a:t>Haut risque </a:t>
            </a:r>
            <a:r>
              <a:rPr lang="fr-FR" dirty="0" err="1" smtClean="0"/>
              <a:t>vaculaire</a:t>
            </a:r>
            <a:r>
              <a:rPr lang="fr-FR" dirty="0" smtClean="0"/>
              <a:t> : devait avoir 1 FR parmi les suivants: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antécédent d’AVC ischémique, d’angine, de syndrome coronarien aigu, de diabète ou de maladie vasculaire périphérique symptomatique dans les 3 dernières années. 80% étaient sous aspirine, 1/3 avait eu un autre AVC/ICT antérieur , + d’HTA, DLP, Diabète (78%, 68% 56%) 50%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fumeur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ancien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Composite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AVC ischémique 50%, infarctus 12%, décès vasculaire 12% ou hospitalisation pour événement ischémique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aigu 25%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Mais vraiment proportionnel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equivalent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entre 2 groupes pour différentes issues.</a:t>
            </a:r>
            <a:r>
              <a:rPr lang="fr-CA" dirty="0" smtClean="0">
                <a:effectLst/>
              </a:rPr>
              <a:t> 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SPS3: 85% sous statine, 28% déjà sous aspirine, suivi rapproché TA bien contr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ôlé pour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atteidre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cibles &lt; 130 vs 130-150, moins ATCD AVC (15% total avec AIT), moins diabète 35% 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ASO = AVC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athérothrombotique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Rankin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= invalidité modérée a besoin d’aide mais marche sans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assitance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 = invalidité légère, ne peut faire toute activités précédant AVC mais n’a pas besoin aide  1 =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sx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mais pas impact AVD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Taux d’événement plus bas qu’attendu :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tx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intensif de comorbidités, fenêtre d’événement + tard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22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Factoriel 2X2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simvastatine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40 vs placebo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 à 57 % HTA (moins HTA groupe bithérapie)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Diabète chez 6-15%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DLP 5-9%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ATCD AVC 5-9,5%, ATCD ICT 14-18%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L’étude a été cessée prématurément par manque de recrutement, attribué par la grande prévalence de statine dans la population selon les auteurs. (500 pts non atteint)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saignement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extracr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ânien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sévère. Pas la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puissance pour détecter différence mais RR semble intéressant pour études futures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 =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ratio = risque relatif</a:t>
            </a:r>
          </a:p>
          <a:p>
            <a:r>
              <a:rPr lang="fr-F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10-12% ATCD AVC 33% diabète 33% DLP 65% HTA  38% fumeurs 16% statines 45%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antiHTA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14-17% antiplaquettaire 3 mois pré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rando</a:t>
            </a: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issue clinique (radiologique) 94% des événements découvert était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Asx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d’ou le haut taux d’AVC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10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CHANCE: Peu comorbidité</a:t>
            </a:r>
            <a:r>
              <a:rPr lang="fr-FR" baseline="0" dirty="0" smtClean="0"/>
              <a:t> 11% </a:t>
            </a:r>
            <a:r>
              <a:rPr lang="fr-FR" baseline="0" dirty="0" err="1" smtClean="0"/>
              <a:t>dlp</a:t>
            </a:r>
            <a:r>
              <a:rPr lang="fr-FR" baseline="0" dirty="0" smtClean="0"/>
              <a:t>  21% </a:t>
            </a:r>
            <a:r>
              <a:rPr lang="fr-FR" baseline="0" dirty="0" err="1" smtClean="0"/>
              <a:t>db</a:t>
            </a:r>
            <a:r>
              <a:rPr lang="fr-FR" baseline="0" dirty="0" smtClean="0"/>
              <a:t> 65% HTA </a:t>
            </a:r>
            <a:r>
              <a:rPr lang="fr-FR" dirty="0" smtClean="0"/>
              <a:t>42% tabac, 11% </a:t>
            </a:r>
            <a:r>
              <a:rPr lang="fr-FR" dirty="0" err="1" smtClean="0"/>
              <a:t>ss</a:t>
            </a:r>
            <a:r>
              <a:rPr lang="fr-FR" dirty="0" smtClean="0"/>
              <a:t> AAS avant étude</a:t>
            </a:r>
          </a:p>
          <a:p>
            <a:r>
              <a:rPr lang="fr-FR" dirty="0" smtClean="0"/>
              <a:t>Peu de </a:t>
            </a:r>
            <a:r>
              <a:rPr lang="fr-FR" dirty="0" err="1" smtClean="0"/>
              <a:t>tx</a:t>
            </a:r>
            <a:r>
              <a:rPr lang="fr-FR" dirty="0" smtClean="0"/>
              <a:t> comorbidité (42% statine, 13% </a:t>
            </a:r>
            <a:r>
              <a:rPr lang="fr-FR" dirty="0" err="1" smtClean="0"/>
              <a:t>db</a:t>
            </a:r>
            <a:r>
              <a:rPr lang="fr-FR" dirty="0" smtClean="0"/>
              <a:t> 35% HTA 24% produits chinois 1% IPP</a:t>
            </a:r>
          </a:p>
          <a:p>
            <a:r>
              <a:rPr lang="fr-FR" dirty="0" smtClean="0"/>
              <a:t>HR = rapport des risques</a:t>
            </a:r>
          </a:p>
          <a:p>
            <a:r>
              <a:rPr lang="fr-FR" dirty="0" smtClean="0"/>
              <a:t>Saignement selon GUSTO : sévère = </a:t>
            </a:r>
            <a:r>
              <a:rPr lang="fr-FR" dirty="0" err="1" smtClean="0"/>
              <a:t>intrac</a:t>
            </a:r>
            <a:r>
              <a:rPr lang="fr-FR" dirty="0" err="1" smtClean="0"/>
              <a:t>ranien</a:t>
            </a:r>
            <a:r>
              <a:rPr lang="fr-FR" dirty="0" smtClean="0"/>
              <a:t> ou compromis HD, modéré transfusion sans compromis HD</a:t>
            </a:r>
          </a:p>
          <a:p>
            <a:r>
              <a:rPr lang="fr-FR" dirty="0" smtClean="0"/>
              <a:t>AVC hémorragique 8 </a:t>
            </a:r>
            <a:r>
              <a:rPr lang="fr-FR" dirty="0" err="1" smtClean="0"/>
              <a:t>chq</a:t>
            </a:r>
            <a:r>
              <a:rPr lang="fr-FR" dirty="0" smtClean="0"/>
              <a:t> groupe 0,3%  NS, saignement modéré</a:t>
            </a:r>
            <a:r>
              <a:rPr lang="fr-FR" baseline="0" dirty="0" smtClean="0"/>
              <a:t> + sévère 0,3% chaque groupe aussi</a:t>
            </a:r>
          </a:p>
          <a:p>
            <a:r>
              <a:rPr lang="fr-FR" baseline="0" dirty="0" smtClean="0"/>
              <a:t>POINT : 58% sous ASA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Risque de composite AVC ischémique, infarctus du myocarde  ou mortalité vasculaire à 90 jours. 93% des événement = AVC ischémique.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854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Résultats: Par rapport à l’efficacité pour diminuer la récurrence d’AVC 3 premières études avec rapport des risques 0,7 mais la 3</a:t>
            </a:r>
            <a:r>
              <a:rPr lang="fr-FR" baseline="30000" dirty="0" smtClean="0"/>
              <a:t>e</a:t>
            </a:r>
            <a:r>
              <a:rPr lang="fr-FR" dirty="0" smtClean="0"/>
              <a:t> NS car n’avait pas assez de puissance vs 3 suivantes pas de différence stat observé avec rapport de risque près de valeur nulle (le</a:t>
            </a:r>
            <a:r>
              <a:rPr lang="fr-FR" baseline="0" dirty="0" smtClean="0"/>
              <a:t> 1)</a:t>
            </a:r>
          </a:p>
          <a:p>
            <a:r>
              <a:rPr lang="fr-FR" baseline="0" dirty="0" smtClean="0"/>
              <a:t>POINT = composite événement ischémique majeur (AVC, IM, décès cause </a:t>
            </a:r>
            <a:r>
              <a:rPr lang="fr-FR" baseline="0" dirty="0" err="1" smtClean="0"/>
              <a:t>ischemique</a:t>
            </a:r>
            <a:r>
              <a:rPr lang="fr-FR" baseline="0" dirty="0" smtClean="0"/>
              <a:t>)</a:t>
            </a:r>
          </a:p>
          <a:p>
            <a:r>
              <a:rPr lang="fr-FR" baseline="0" dirty="0" smtClean="0"/>
              <a:t>Saignement : 4 études sur 6 avec puissance pour détecter différence pour cette issue (n suffisant) </a:t>
            </a:r>
            <a:r>
              <a:rPr lang="fr-FR" baseline="0" dirty="0" smtClean="0">
                <a:sym typeface="Wingdings"/>
              </a:rPr>
              <a:t> 3 NNH, valeur absolue 2% vs 1% donc 1 % abs augmenté, point 0,9 vs 0,4%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71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48h = 80% enr</a:t>
            </a:r>
            <a:r>
              <a:rPr lang="fr-FR" dirty="0" smtClean="0"/>
              <a:t>ôlé dans les 24-48h (20 % &lt; 24 h)</a:t>
            </a:r>
            <a:endParaRPr lang="fr-FR" dirty="0" smtClean="0"/>
          </a:p>
          <a:p>
            <a:r>
              <a:rPr lang="fr-FR" dirty="0" smtClean="0"/>
              <a:t>162 mg die x 5 jours optionnel recommandé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risque de récurrence d’AVC est estimé à 11,5% à 7 jours, 15 % à 1 mois et 18,5% à 3 mois post AVC et de 8% à 7 jours, 11,5% à 1 mois et 17,3 % à 3 mois après un AIT</a:t>
            </a:r>
            <a:r>
              <a:rPr lang="fr-CA" dirty="0" smtClean="0">
                <a:effectLst/>
              </a:rPr>
              <a:t>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On note d’ailleurs une tendance à une diminution d’événement de l’issue composite dans le groupe  randomisé &lt; 7 jours post événement et 7jours à 30 jours post événement (mais non statistiquement significatif).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Temps médian récurrence d’AVC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 jour</a:t>
            </a: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5C75-1FA1-2443-AFF0-19B6580BC49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57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19-05-12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canada.ca/fr/sante-publique/services/publications/maladies-et-affections/accident-vasculaire-cerebral-canada-fiche-technique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4500" b="1" dirty="0">
                <a:solidFill>
                  <a:srgbClr val="000000"/>
                </a:solidFill>
              </a:rPr>
              <a:t>Les antiplaquettaires post AVC : un c’est bien, mais deux est-ce mieux</a:t>
            </a:r>
            <a:r>
              <a:rPr lang="fr-CA" sz="4500" dirty="0">
                <a:solidFill>
                  <a:srgbClr val="000000"/>
                </a:solidFill>
              </a:rPr>
              <a:t> </a:t>
            </a:r>
            <a:r>
              <a:rPr lang="fr-FR" sz="4500" b="1" dirty="0">
                <a:solidFill>
                  <a:srgbClr val="000000"/>
                </a:solidFill>
              </a:rPr>
              <a:t>?</a:t>
            </a:r>
            <a:endParaRPr lang="fr-FR" sz="45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09252" y="3404921"/>
            <a:ext cx="3661398" cy="2578216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Par Claudie Richer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Résidente UMF Cité-de-la-Santé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Supervisé par Dr Luc </a:t>
            </a:r>
            <a:r>
              <a:rPr lang="fr-FR" dirty="0" err="1" smtClean="0">
                <a:solidFill>
                  <a:srgbClr val="000000"/>
                </a:solidFill>
              </a:rPr>
              <a:t>Laperrière</a:t>
            </a:r>
            <a:endParaRPr lang="fr-FR" dirty="0" smtClean="0">
              <a:solidFill>
                <a:srgbClr val="000000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Mai 2019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4" name="Image 3" descr="stroke_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37" y="3167700"/>
            <a:ext cx="4089453" cy="318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3" y="234316"/>
            <a:ext cx="7345362" cy="1339850"/>
          </a:xfr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RÉSULTATS</a:t>
            </a:r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416237"/>
              </p:ext>
            </p:extLst>
          </p:nvPr>
        </p:nvGraphicFramePr>
        <p:xfrm>
          <a:off x="1058286" y="1644649"/>
          <a:ext cx="7310316" cy="4623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4476751" y="1644649"/>
            <a:ext cx="0" cy="414443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46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DISCUSSION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17804"/>
              </p:ext>
            </p:extLst>
          </p:nvPr>
        </p:nvGraphicFramePr>
        <p:xfrm>
          <a:off x="268112" y="1749778"/>
          <a:ext cx="8523110" cy="487836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50338"/>
                <a:gridCol w="1147063"/>
                <a:gridCol w="1306781"/>
                <a:gridCol w="1147063"/>
                <a:gridCol w="1248701"/>
                <a:gridCol w="1190623"/>
                <a:gridCol w="1132541"/>
              </a:tblGrid>
              <a:tr h="69295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CHANCE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FASTER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MATCH</a:t>
                      </a:r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SPS3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CPRESS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95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Délai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12 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24h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24h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3 mois</a:t>
                      </a:r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6 mois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48h*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764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fr-FR" b="1" dirty="0" smtClean="0"/>
                        <a:t>Type</a:t>
                      </a:r>
                      <a:r>
                        <a:rPr lang="fr-FR" b="1" baseline="0" dirty="0" smtClean="0"/>
                        <a:t> AVC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NIHSS</a:t>
                      </a:r>
                      <a:r>
                        <a:rPr lang="fr-FR" sz="1500" baseline="0" dirty="0" smtClean="0"/>
                        <a:t> </a:t>
                      </a:r>
                      <a:r>
                        <a:rPr lang="fr-FR" sz="1500" baseline="0" dirty="0" smtClean="0"/>
                        <a:t>≤ 3</a:t>
                      </a:r>
                      <a:endParaRPr lang="fr-FR" sz="1500" baseline="0" dirty="0" smtClean="0"/>
                    </a:p>
                    <a:p>
                      <a:pPr algn="ctr"/>
                      <a:r>
                        <a:rPr lang="fr-FR" sz="1500" baseline="0" dirty="0" smtClean="0"/>
                        <a:t>ABCD</a:t>
                      </a:r>
                      <a:r>
                        <a:rPr lang="fr-FR" sz="1500" baseline="30000" dirty="0" smtClean="0"/>
                        <a:t>2</a:t>
                      </a:r>
                      <a:r>
                        <a:rPr lang="fr-FR" sz="1500" baseline="0" dirty="0" smtClean="0"/>
                        <a:t> ≥ 4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NIHSS</a:t>
                      </a:r>
                      <a:r>
                        <a:rPr lang="fr-FR" sz="1500" baseline="0" dirty="0" smtClean="0"/>
                        <a:t> ≤ 3</a:t>
                      </a:r>
                    </a:p>
                    <a:p>
                      <a:pPr algn="ctr"/>
                      <a:r>
                        <a:rPr lang="fr-FR" sz="1500" baseline="0" dirty="0" smtClean="0"/>
                        <a:t>ABCD</a:t>
                      </a:r>
                      <a:r>
                        <a:rPr lang="fr-FR" sz="1500" baseline="30000" dirty="0" smtClean="0"/>
                        <a:t>2</a:t>
                      </a:r>
                      <a:r>
                        <a:rPr lang="fr-FR" sz="1500" baseline="0" dirty="0" smtClean="0"/>
                        <a:t> ≥ 4</a:t>
                      </a:r>
                      <a:endParaRPr lang="fr-FR" sz="1500" dirty="0" smtClean="0"/>
                    </a:p>
                    <a:p>
                      <a:pPr algn="ctr"/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NIHSS</a:t>
                      </a:r>
                      <a:r>
                        <a:rPr lang="fr-FR" sz="1500" baseline="0" dirty="0" smtClean="0"/>
                        <a:t> ≤ 3</a:t>
                      </a:r>
                    </a:p>
                    <a:p>
                      <a:pPr algn="ctr"/>
                      <a:r>
                        <a:rPr lang="fr-FR" sz="1500" baseline="0" dirty="0" smtClean="0"/>
                        <a:t>AIT</a:t>
                      </a:r>
                      <a:endParaRPr lang="fr-FR" sz="1500" dirty="0" smtClean="0"/>
                    </a:p>
                    <a:p>
                      <a:pPr algn="ctr"/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Rankin</a:t>
                      </a:r>
                      <a:r>
                        <a:rPr lang="fr-FR" sz="1600" dirty="0" smtClean="0"/>
                        <a:t> 0-5</a:t>
                      </a:r>
                      <a:endParaRPr lang="fr-FR" sz="1600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Rankin</a:t>
                      </a:r>
                      <a:r>
                        <a:rPr lang="fr-FR" sz="1600" dirty="0" smtClean="0"/>
                        <a:t> &lt; 4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/>
                        <a:t>NIHSS  3 (0-19)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29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Dose</a:t>
                      </a:r>
                      <a:r>
                        <a:rPr lang="fr-FR" b="1" baseline="0" dirty="0" smtClean="0"/>
                        <a:t> de </a:t>
                      </a:r>
                    </a:p>
                    <a:p>
                      <a:pPr algn="ctr"/>
                      <a:r>
                        <a:rPr lang="fr-FR" b="1" baseline="0" dirty="0" smtClean="0"/>
                        <a:t>Charge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P: 600</a:t>
                      </a:r>
                    </a:p>
                    <a:p>
                      <a:pPr algn="ctr"/>
                      <a:r>
                        <a:rPr lang="fr-FR" dirty="0" smtClean="0"/>
                        <a:t>A: variée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P:</a:t>
                      </a:r>
                      <a:r>
                        <a:rPr lang="fr-FR" baseline="0" dirty="0" smtClean="0"/>
                        <a:t> 300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P: 300</a:t>
                      </a:r>
                    </a:p>
                    <a:p>
                      <a:pPr algn="ctr"/>
                      <a:r>
                        <a:rPr lang="fr-FR" dirty="0" smtClean="0"/>
                        <a:t>A: 162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Nil</a:t>
                      </a:r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Nil</a:t>
                      </a:r>
                    </a:p>
                    <a:p>
                      <a:pPr algn="ctr"/>
                      <a:r>
                        <a:rPr lang="fr-FR" dirty="0" smtClean="0"/>
                        <a:t>325 die*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A: 300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06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Durée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jrs</a:t>
                      </a:r>
                    </a:p>
                    <a:p>
                      <a:pPr algn="ctr"/>
                      <a:r>
                        <a:rPr lang="fr-FR" dirty="0" smtClean="0"/>
                        <a:t>21**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jours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 mois</a:t>
                      </a:r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3,4 ans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 jours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Efficacité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NNT 65 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NNT 29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95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Saignement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NNH 186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NNH 79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none" dirty="0" smtClean="0">
                          <a:solidFill>
                            <a:srgbClr val="FF0000"/>
                          </a:solidFill>
                        </a:rPr>
                        <a:t>NNH 100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0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re processus 6"/>
          <p:cNvSpPr/>
          <p:nvPr/>
        </p:nvSpPr>
        <p:spPr>
          <a:xfrm>
            <a:off x="733778" y="1972675"/>
            <a:ext cx="3471334" cy="584607"/>
          </a:xfrm>
          <a:prstGeom prst="flowChartAlternateProcess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3778" y="1969737"/>
            <a:ext cx="3471334" cy="547510"/>
          </a:xfrm>
          <a:noFill/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000000"/>
                </a:solidFill>
              </a:rPr>
              <a:t>POINT issue composite 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4" name="Image 3" descr="Capture d’écran 2019-05-18 à 23.27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72" y="3231445"/>
            <a:ext cx="4758861" cy="3127022"/>
          </a:xfrm>
          <a:prstGeom prst="rect">
            <a:avLst/>
          </a:prstGeom>
        </p:spPr>
      </p:pic>
      <p:pic>
        <p:nvPicPr>
          <p:cNvPr id="5" name="Image 4" descr="Capture d’écran 2019-05-18 à 23.28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889" y="3077808"/>
            <a:ext cx="4303888" cy="3280659"/>
          </a:xfrm>
          <a:prstGeom prst="rect">
            <a:avLst/>
          </a:prstGeom>
        </p:spPr>
      </p:pic>
      <p:sp>
        <p:nvSpPr>
          <p:cNvPr id="8" name="Autre processus 7"/>
          <p:cNvSpPr/>
          <p:nvPr/>
        </p:nvSpPr>
        <p:spPr>
          <a:xfrm>
            <a:off x="4995334" y="1972675"/>
            <a:ext cx="3739444" cy="584607"/>
          </a:xfrm>
          <a:prstGeom prst="flowChartAlternateProcess">
            <a:avLst/>
          </a:prstGeom>
          <a:solidFill>
            <a:srgbClr val="FF66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95334" y="2029062"/>
            <a:ext cx="37394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CHANCE survie sans AVC</a:t>
            </a:r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DISCUSSION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re processus 7"/>
          <p:cNvSpPr/>
          <p:nvPr/>
        </p:nvSpPr>
        <p:spPr>
          <a:xfrm>
            <a:off x="4952999" y="1919111"/>
            <a:ext cx="4191001" cy="567387"/>
          </a:xfrm>
          <a:prstGeom prst="flowChartAlternateProcess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52999" y="1934286"/>
            <a:ext cx="41910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Sgt intracrânien MATCH</a:t>
            </a:r>
            <a:endParaRPr lang="fr-FR" sz="2400" dirty="0"/>
          </a:p>
        </p:txBody>
      </p:sp>
      <p:sp>
        <p:nvSpPr>
          <p:cNvPr id="9" name="Autre processus 8"/>
          <p:cNvSpPr/>
          <p:nvPr/>
        </p:nvSpPr>
        <p:spPr>
          <a:xfrm>
            <a:off x="522111" y="1919111"/>
            <a:ext cx="4007556" cy="567387"/>
          </a:xfrm>
          <a:prstGeom prst="flowChartAlternateProcess">
            <a:avLst/>
          </a:prstGeom>
          <a:solidFill>
            <a:srgbClr val="FF66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111" y="1917056"/>
            <a:ext cx="3908778" cy="569442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000000"/>
                </a:solidFill>
              </a:rPr>
              <a:t>Saignement majeur POINT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DISCUSSION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4" name="Image 3" descr="Capture d’écran 2019-05-18 à 23.29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7" y="2973811"/>
            <a:ext cx="4406900" cy="3084087"/>
          </a:xfrm>
          <a:prstGeom prst="rect">
            <a:avLst/>
          </a:prstGeom>
        </p:spPr>
      </p:pic>
      <p:pic>
        <p:nvPicPr>
          <p:cNvPr id="5" name="Image 4" descr="Capture d’écran 2019-05-18 à 23.29.5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512" y="2913733"/>
            <a:ext cx="4148666" cy="33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6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3334" y="1749778"/>
            <a:ext cx="7822142" cy="454377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7236"/>
              </p:ext>
            </p:extLst>
          </p:nvPr>
        </p:nvGraphicFramePr>
        <p:xfrm>
          <a:off x="310445" y="1739230"/>
          <a:ext cx="8452555" cy="482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4420"/>
                <a:gridCol w="3032745"/>
                <a:gridCol w="3815390"/>
              </a:tblGrid>
              <a:tr h="55033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POINT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majeur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0,9% vs 0,4% RR </a:t>
                      </a: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2,23 (1,10-4,87) 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Saignement majeur extra-crânien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0,7% vs 0,3% RR 2,45 (1,01-5,90)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Saignement intracrânien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0,4 % vs</a:t>
                      </a:r>
                      <a:r>
                        <a:rPr lang="fr-FR" baseline="0" dirty="0" smtClean="0">
                          <a:solidFill>
                            <a:srgbClr val="000000"/>
                          </a:solidFill>
                        </a:rPr>
                        <a:t> 0,2% (NS)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SPS3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majeur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2,1 % vs 1,1% RR</a:t>
                      </a:r>
                      <a:r>
                        <a:rPr lang="fr-FR" baseline="0" dirty="0" smtClean="0">
                          <a:solidFill>
                            <a:srgbClr val="000000"/>
                          </a:solidFill>
                        </a:rPr>
                        <a:t> 1,97 (1,41-2,71)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GI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1,1% vs 0,52% RR 2,14 (1,36-3,36)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intracr</a:t>
                      </a:r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ânien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0,42%</a:t>
                      </a:r>
                      <a:r>
                        <a:rPr lang="fr-FR" baseline="0" dirty="0" smtClean="0">
                          <a:solidFill>
                            <a:srgbClr val="000000"/>
                          </a:solidFill>
                        </a:rPr>
                        <a:t> vs 0,28% (NS)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MATCH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pot. mortel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2,6% vs 1,3% DIFF</a:t>
                      </a:r>
                      <a:r>
                        <a:rPr lang="fr-FR" baseline="0" dirty="0" smtClean="0">
                          <a:solidFill>
                            <a:srgbClr val="000000"/>
                          </a:solidFill>
                        </a:rPr>
                        <a:t> 1,26 (0,64-1,99)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GI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1,4 % vs 0,6%  (NS)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9098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Saignement intracr</a:t>
                      </a:r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ânien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00"/>
                          </a:solidFill>
                        </a:rPr>
                        <a:t>1% vs &lt; 1%  (NS)</a:t>
                      </a:r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adre 5"/>
          <p:cNvSpPr/>
          <p:nvPr/>
        </p:nvSpPr>
        <p:spPr>
          <a:xfrm>
            <a:off x="1919111" y="3429000"/>
            <a:ext cx="6688667" cy="1016000"/>
          </a:xfrm>
          <a:prstGeom prst="frame">
            <a:avLst>
              <a:gd name="adj1" fmla="val 4762"/>
            </a:avLst>
          </a:prstGeom>
          <a:solidFill>
            <a:srgbClr val="FF0D0D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Cadre 6"/>
          <p:cNvSpPr/>
          <p:nvPr/>
        </p:nvSpPr>
        <p:spPr>
          <a:xfrm>
            <a:off x="1919111" y="1749777"/>
            <a:ext cx="6688667" cy="1213555"/>
          </a:xfrm>
          <a:prstGeom prst="frame">
            <a:avLst>
              <a:gd name="adj1" fmla="val 4762"/>
            </a:avLst>
          </a:prstGeom>
          <a:solidFill>
            <a:srgbClr val="FF0D0D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adre 7"/>
          <p:cNvSpPr/>
          <p:nvPr/>
        </p:nvSpPr>
        <p:spPr>
          <a:xfrm>
            <a:off x="1919111" y="5051777"/>
            <a:ext cx="6688667" cy="522111"/>
          </a:xfrm>
          <a:prstGeom prst="frame">
            <a:avLst>
              <a:gd name="adj1" fmla="val 6151"/>
            </a:avLst>
          </a:prstGeom>
          <a:solidFill>
            <a:srgbClr val="FF0D0D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DISCUSSION</a:t>
            </a:r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716673"/>
              </p:ext>
            </p:extLst>
          </p:nvPr>
        </p:nvGraphicFramePr>
        <p:xfrm>
          <a:off x="227937" y="1372366"/>
          <a:ext cx="8433729" cy="518679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30490"/>
                <a:gridCol w="935123"/>
                <a:gridCol w="1119792"/>
                <a:gridCol w="1010861"/>
                <a:gridCol w="934687"/>
                <a:gridCol w="878606"/>
                <a:gridCol w="924170"/>
              </a:tblGrid>
              <a:tr h="46976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POINT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CHANCE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FASTER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MATCH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SPS3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CPRESS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603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Biais 2</a:t>
                      </a:r>
                      <a:r>
                        <a:rPr lang="fr-FR" sz="1600" b="1" u="sng" baseline="30000" dirty="0" smtClean="0"/>
                        <a:t>o</a:t>
                      </a:r>
                      <a:r>
                        <a:rPr lang="fr-FR" sz="1600" b="1" u="sng" baseline="0" dirty="0" smtClean="0"/>
                        <a:t> processus randomisation</a:t>
                      </a:r>
                    </a:p>
                    <a:p>
                      <a:r>
                        <a:rPr lang="fr-FR" sz="1200" dirty="0" smtClean="0"/>
                        <a:t>- Randomisation aléatoire + cachée</a:t>
                      </a:r>
                    </a:p>
                    <a:p>
                      <a:r>
                        <a:rPr lang="fr-FR" sz="1200" dirty="0" smtClean="0"/>
                        <a:t>- Caractéristiques de base balancées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159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Biais 2</a:t>
                      </a:r>
                      <a:r>
                        <a:rPr lang="fr-FR" sz="1600" b="1" u="sng" baseline="30000" dirty="0" smtClean="0"/>
                        <a:t>o </a:t>
                      </a:r>
                      <a:r>
                        <a:rPr lang="fr-FR" sz="1600" b="1" u="sng" baseline="0" dirty="0" smtClean="0"/>
                        <a:t>déviation p/r interventions prévues</a:t>
                      </a:r>
                      <a:endParaRPr lang="fr-FR" sz="1600" b="1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138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Biais d’attrition</a:t>
                      </a:r>
                    </a:p>
                    <a:p>
                      <a:r>
                        <a:rPr lang="fr-FR" sz="1600" dirty="0" smtClean="0"/>
                        <a:t>- Données manquantes issue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672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Biais d</a:t>
                      </a:r>
                      <a:r>
                        <a:rPr lang="fr-FR" sz="1600" b="1" u="sng" dirty="0" smtClean="0"/>
                        <a:t>û à la mesure du résultat</a:t>
                      </a:r>
                      <a:endParaRPr lang="fr-FR" sz="1600" b="1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549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Biais dans la sélection des résultats rapportés</a:t>
                      </a:r>
                      <a:endParaRPr lang="fr-FR" sz="1600" b="1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10">
                <a:tc>
                  <a:txBody>
                    <a:bodyPr/>
                    <a:lstStyle/>
                    <a:p>
                      <a:r>
                        <a:rPr lang="fr-FR" sz="1600" b="1" u="sng" dirty="0" smtClean="0"/>
                        <a:t>Jugement global</a:t>
                      </a:r>
                      <a:endParaRPr lang="fr-FR" sz="1600" b="1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9050" y="6540500"/>
            <a:ext cx="438847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*Outil Cochrane sur le risque de biais 2.0 (révision mars 2019)</a:t>
            </a:r>
            <a:endParaRPr lang="fr-FR" sz="1200" dirty="0"/>
          </a:p>
        </p:txBody>
      </p:sp>
      <p:sp>
        <p:nvSpPr>
          <p:cNvPr id="7" name="Ellipse 6"/>
          <p:cNvSpPr/>
          <p:nvPr/>
        </p:nvSpPr>
        <p:spPr>
          <a:xfrm>
            <a:off x="5108224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63333" y="2046111"/>
            <a:ext cx="6632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+</a:t>
            </a:r>
            <a:endParaRPr lang="fr-FR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5020733" y="2063620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6033911" y="593372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033911" y="5193783"/>
            <a:ext cx="663223" cy="606778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033911" y="4488459"/>
            <a:ext cx="663223" cy="606778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033911" y="3706846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033911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033911" y="209184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973712" y="5952380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973712" y="5193783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973712" y="4488459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973712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6962422" y="2063620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913863" y="5945324"/>
            <a:ext cx="663223" cy="606778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7913863" y="5193783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913863" y="4477572"/>
            <a:ext cx="663223" cy="606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913863" y="3764961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7913863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913863" y="2063620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108224" y="5193783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108224" y="447757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108224" y="3772534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108224" y="593372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963333" y="4465649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032956" y="447757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963333" y="5193783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018845" y="5193783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963333" y="593372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044245" y="5933722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032956" y="2063620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963333" y="2024109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013553" y="3772534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963333" y="3772534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963333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044245" y="2963475"/>
            <a:ext cx="663223" cy="606778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963333" y="1954621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4032956" y="1958019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2963333" y="290251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5020733" y="2023997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6033911" y="2046111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6973712" y="2009395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7913863" y="1990734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7913863" y="5095237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7913863" y="3651961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7913863" y="2862367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6033911" y="290251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6962422" y="5143386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6962422" y="4388477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6962422" y="585127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4005088" y="5143386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2963335" y="5092675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5108224" y="5096363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4032956" y="585127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2963333" y="5860546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5108224" y="5860546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6033911" y="5852999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4044245" y="290251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4005088" y="370665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5108224" y="3691939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7" name="ZoneTexte 76"/>
          <p:cNvSpPr txBox="1"/>
          <p:nvPr/>
        </p:nvSpPr>
        <p:spPr>
          <a:xfrm>
            <a:off x="5108224" y="4414538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4018845" y="4437830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2963333" y="3661664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2963333" y="437931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81" name="ZoneTexte 80"/>
          <p:cNvSpPr txBox="1"/>
          <p:nvPr/>
        </p:nvSpPr>
        <p:spPr>
          <a:xfrm>
            <a:off x="5108224" y="290251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6033911" y="3610398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84" name="Ellipse 83"/>
          <p:cNvSpPr/>
          <p:nvPr/>
        </p:nvSpPr>
        <p:spPr>
          <a:xfrm>
            <a:off x="6962422" y="3745703"/>
            <a:ext cx="663223" cy="606778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6973712" y="3706652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6033911" y="5173535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87" name="ZoneTexte 86"/>
          <p:cNvSpPr txBox="1"/>
          <p:nvPr/>
        </p:nvSpPr>
        <p:spPr>
          <a:xfrm>
            <a:off x="6033911" y="4465649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89" name="Moins 88"/>
          <p:cNvSpPr/>
          <p:nvPr/>
        </p:nvSpPr>
        <p:spPr>
          <a:xfrm>
            <a:off x="7935560" y="4628041"/>
            <a:ext cx="619830" cy="444386"/>
          </a:xfrm>
          <a:prstGeom prst="mathMinus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973712" y="2862367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+</a:t>
            </a:r>
            <a:endParaRPr lang="fr-FR" sz="4000" b="1" dirty="0"/>
          </a:p>
        </p:txBody>
      </p:sp>
      <p:sp>
        <p:nvSpPr>
          <p:cNvPr id="91" name="ZoneTexte 90"/>
          <p:cNvSpPr txBox="1"/>
          <p:nvPr/>
        </p:nvSpPr>
        <p:spPr>
          <a:xfrm>
            <a:off x="7914745" y="5832614"/>
            <a:ext cx="663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?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72235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DISCUSSION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890" y="1721556"/>
            <a:ext cx="8367888" cy="485422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0000"/>
                </a:solidFill>
              </a:rPr>
              <a:t>CHANCE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Validité externe : Population Chinoise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C</a:t>
            </a:r>
            <a:r>
              <a:rPr lang="fr-FR" dirty="0" smtClean="0">
                <a:solidFill>
                  <a:srgbClr val="000000"/>
                </a:solidFill>
              </a:rPr>
              <a:t>omorbidités  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 Moins </a:t>
            </a:r>
            <a:r>
              <a:rPr lang="fr-FR" dirty="0" smtClean="0">
                <a:solidFill>
                  <a:srgbClr val="000000"/>
                </a:solidFill>
                <a:sym typeface="Wingdings"/>
              </a:rPr>
              <a:t>traitées + </a:t>
            </a:r>
            <a:r>
              <a:rPr lang="fr-FR" dirty="0">
                <a:solidFill>
                  <a:srgbClr val="000000"/>
                </a:solidFill>
                <a:sym typeface="Wingdings"/>
              </a:rPr>
              <a:t>25% produits </a:t>
            </a:r>
            <a:r>
              <a:rPr lang="fr-FR" dirty="0" smtClean="0">
                <a:solidFill>
                  <a:srgbClr val="000000"/>
                </a:solidFill>
                <a:sym typeface="Wingdings"/>
              </a:rPr>
              <a:t> naturels</a:t>
            </a:r>
            <a:endParaRPr lang="fr-FR" dirty="0">
              <a:solidFill>
                <a:srgbClr val="000000"/>
              </a:solidFill>
              <a:sym typeface="Wingdings"/>
            </a:endParaRPr>
          </a:p>
          <a:p>
            <a:r>
              <a:rPr lang="fr-FR" b="1" dirty="0" smtClean="0">
                <a:solidFill>
                  <a:srgbClr val="000000"/>
                </a:solidFill>
              </a:rPr>
              <a:t>POINT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Bonne validité externe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Manque </a:t>
            </a:r>
            <a:r>
              <a:rPr lang="fr-FR" dirty="0" err="1">
                <a:solidFill>
                  <a:srgbClr val="000000"/>
                </a:solidFill>
              </a:rPr>
              <a:t>co</a:t>
            </a:r>
            <a:r>
              <a:rPr lang="fr-FR" dirty="0">
                <a:solidFill>
                  <a:srgbClr val="000000"/>
                </a:solidFill>
              </a:rPr>
              <a:t>-interventions : IPP, statines, </a:t>
            </a:r>
            <a:r>
              <a:rPr lang="fr-FR" dirty="0" err="1">
                <a:solidFill>
                  <a:srgbClr val="000000"/>
                </a:solidFill>
              </a:rPr>
              <a:t>Db</a:t>
            </a:r>
            <a:r>
              <a:rPr lang="fr-FR" dirty="0">
                <a:solidFill>
                  <a:srgbClr val="000000"/>
                </a:solidFill>
              </a:rPr>
              <a:t>, </a:t>
            </a:r>
            <a:r>
              <a:rPr lang="fr-FR" dirty="0" smtClean="0">
                <a:solidFill>
                  <a:srgbClr val="000000"/>
                </a:solidFill>
              </a:rPr>
              <a:t>…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Arrêt prématuré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Dose </a:t>
            </a:r>
            <a:r>
              <a:rPr lang="fr-CA" dirty="0">
                <a:solidFill>
                  <a:srgbClr val="000000"/>
                </a:solidFill>
              </a:rPr>
              <a:t>aspirine reçue ? </a:t>
            </a:r>
            <a:endParaRPr lang="fr-FR" dirty="0" smtClean="0">
              <a:solidFill>
                <a:srgbClr val="000000"/>
              </a:solidFill>
            </a:endParaRP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58</a:t>
            </a:r>
            <a:r>
              <a:rPr lang="fr-FR" dirty="0">
                <a:solidFill>
                  <a:srgbClr val="000000"/>
                </a:solidFill>
              </a:rPr>
              <a:t>% </a:t>
            </a:r>
            <a:r>
              <a:rPr lang="fr-FR" dirty="0" smtClean="0">
                <a:solidFill>
                  <a:srgbClr val="000000"/>
                </a:solidFill>
              </a:rPr>
              <a:t>déjà </a:t>
            </a:r>
            <a:r>
              <a:rPr lang="fr-FR" dirty="0">
                <a:solidFill>
                  <a:srgbClr val="000000"/>
                </a:solidFill>
              </a:rPr>
              <a:t>sous aspirine </a:t>
            </a:r>
            <a:endParaRPr lang="fr-FR" dirty="0">
              <a:solidFill>
                <a:srgbClr val="0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5436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557" y="1721556"/>
            <a:ext cx="8480776" cy="4684888"/>
          </a:xfrm>
        </p:spPr>
        <p:txBody>
          <a:bodyPr>
            <a:normAutofit/>
          </a:bodyPr>
          <a:lstStyle/>
          <a:p>
            <a:r>
              <a:rPr lang="fr-FR" sz="2300" dirty="0" smtClean="0">
                <a:solidFill>
                  <a:srgbClr val="000000"/>
                </a:solidFill>
                <a:latin typeface="+mj-lt"/>
              </a:rPr>
              <a:t>AAS + </a:t>
            </a:r>
            <a:r>
              <a:rPr lang="fr-FR" sz="2300" dirty="0" err="1" smtClean="0">
                <a:solidFill>
                  <a:srgbClr val="000000"/>
                </a:solidFill>
                <a:latin typeface="+mj-lt"/>
              </a:rPr>
              <a:t>Clopidogrel</a:t>
            </a:r>
            <a:r>
              <a:rPr lang="fr-FR" sz="23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fr-FR" sz="2300" dirty="0" smtClean="0">
                <a:solidFill>
                  <a:srgbClr val="000000"/>
                </a:solidFill>
                <a:latin typeface="+mj-lt"/>
                <a:ea typeface="Wingdings"/>
                <a:cs typeface="Wingdings"/>
                <a:sym typeface="Wingdings"/>
              </a:rPr>
              <a:t></a:t>
            </a:r>
            <a:r>
              <a:rPr lang="fr-FR" sz="2300" dirty="0" smtClean="0">
                <a:solidFill>
                  <a:srgbClr val="000000"/>
                </a:solidFill>
                <a:latin typeface="+mj-lt"/>
                <a:sym typeface="Wingdings"/>
              </a:rPr>
              <a:t> </a:t>
            </a:r>
            <a:r>
              <a:rPr lang="fr-FR" sz="2300" dirty="0" smtClean="0">
                <a:solidFill>
                  <a:srgbClr val="000000"/>
                </a:solidFill>
                <a:latin typeface="+mj-lt"/>
              </a:rPr>
              <a:t>récurrence d’AVC  </a:t>
            </a:r>
            <a:r>
              <a:rPr lang="fr-FR" sz="2300" dirty="0" smtClean="0">
                <a:solidFill>
                  <a:srgbClr val="000000"/>
                </a:solidFill>
                <a:latin typeface="+mj-lt"/>
                <a:ea typeface="Wingdings"/>
                <a:cs typeface="Wingdings"/>
                <a:sym typeface="Wingdings"/>
              </a:rPr>
              <a:t></a:t>
            </a:r>
            <a:r>
              <a:rPr lang="fr-FR" sz="2300" dirty="0" smtClean="0">
                <a:solidFill>
                  <a:srgbClr val="000000"/>
                </a:solidFill>
                <a:latin typeface="+mj-lt"/>
              </a:rPr>
              <a:t>saignement majeur </a:t>
            </a:r>
            <a:endParaRPr lang="fr-FR" sz="2300" dirty="0">
              <a:solidFill>
                <a:srgbClr val="000000"/>
              </a:solidFill>
              <a:latin typeface="+mj-lt"/>
            </a:endParaRPr>
          </a:p>
          <a:p>
            <a:pPr lvl="2"/>
            <a:r>
              <a:rPr lang="fr-FR" dirty="0" smtClean="0">
                <a:solidFill>
                  <a:srgbClr val="000000"/>
                </a:solidFill>
                <a:latin typeface="+mj-lt"/>
              </a:rPr>
              <a:t>&lt; 24 heures post AVC ou AIT 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  <a:latin typeface="+mj-lt"/>
              </a:rPr>
              <a:t>Dose </a:t>
            </a:r>
            <a:r>
              <a:rPr lang="fr-FR" dirty="0">
                <a:solidFill>
                  <a:srgbClr val="000000"/>
                </a:solidFill>
                <a:latin typeface="+mj-lt"/>
              </a:rPr>
              <a:t>de charge </a:t>
            </a:r>
            <a:endParaRPr lang="fr-FR" dirty="0" smtClean="0">
              <a:solidFill>
                <a:srgbClr val="000000"/>
              </a:solidFill>
              <a:latin typeface="+mj-lt"/>
            </a:endParaRPr>
          </a:p>
          <a:p>
            <a:pPr lvl="2"/>
            <a:r>
              <a:rPr lang="fr-FR" dirty="0">
                <a:solidFill>
                  <a:srgbClr val="000000"/>
                </a:solidFill>
                <a:latin typeface="+mj-lt"/>
              </a:rPr>
              <a:t>Durée optimale </a:t>
            </a:r>
            <a:r>
              <a:rPr lang="fr-FR" dirty="0">
                <a:solidFill>
                  <a:srgbClr val="000000"/>
                </a:solidFill>
                <a:latin typeface="+mj-lt"/>
                <a:sym typeface="Wingdings"/>
              </a:rPr>
              <a:t> 7-30 jours </a:t>
            </a:r>
            <a:endParaRPr lang="fr-FR" dirty="0" smtClean="0">
              <a:solidFill>
                <a:srgbClr val="000000"/>
              </a:solidFill>
              <a:latin typeface="+mj-lt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+mj-lt"/>
              </a:rPr>
              <a:t>AVC mineur ou AIT haut risque</a:t>
            </a:r>
          </a:p>
          <a:p>
            <a:pPr lvl="1"/>
            <a:r>
              <a:rPr lang="fr-FR" sz="1800" i="1" dirty="0" smtClean="0">
                <a:solidFill>
                  <a:srgbClr val="000000"/>
                </a:solidFill>
                <a:latin typeface="+mj-lt"/>
                <a:ea typeface="Webdings"/>
                <a:cs typeface="Webdings"/>
                <a:sym typeface="Webdings"/>
              </a:rPr>
              <a:t></a:t>
            </a:r>
            <a:r>
              <a:rPr lang="fr-FR" sz="1800" i="1" dirty="0" smtClean="0">
                <a:solidFill>
                  <a:srgbClr val="000000"/>
                </a:solidFill>
                <a:latin typeface="+mj-lt"/>
              </a:rPr>
              <a:t> Cardio-embolique, sténose carotidienne, candidat thrombolyse,</a:t>
            </a:r>
            <a:br>
              <a:rPr lang="fr-FR" sz="1800" i="1" dirty="0" smtClean="0">
                <a:solidFill>
                  <a:srgbClr val="000000"/>
                </a:solidFill>
                <a:latin typeface="+mj-lt"/>
              </a:rPr>
            </a:br>
            <a:r>
              <a:rPr lang="fr-FR" sz="1800" i="1" dirty="0" err="1" smtClean="0">
                <a:solidFill>
                  <a:srgbClr val="000000"/>
                </a:solidFill>
                <a:latin typeface="+mj-lt"/>
              </a:rPr>
              <a:t>thrombectomie</a:t>
            </a:r>
            <a:r>
              <a:rPr lang="fr-FR" sz="1800" i="1" dirty="0" smtClean="0">
                <a:solidFill>
                  <a:srgbClr val="000000"/>
                </a:solidFill>
                <a:latin typeface="+mj-lt"/>
              </a:rPr>
              <a:t>, haut risque de saignement</a:t>
            </a:r>
          </a:p>
          <a:p>
            <a:r>
              <a:rPr lang="fr-FR" dirty="0" smtClean="0">
                <a:solidFill>
                  <a:srgbClr val="000000"/>
                </a:solidFill>
                <a:latin typeface="+mj-lt"/>
                <a:sym typeface="Wingdings"/>
              </a:rPr>
              <a:t>IPP pour 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Wingdings"/>
                <a:cs typeface="Wingdings"/>
                <a:sym typeface="Wingdings"/>
              </a:rPr>
              <a:t></a:t>
            </a:r>
            <a:r>
              <a:rPr lang="fr-FR" dirty="0">
                <a:solidFill>
                  <a:srgbClr val="000000"/>
                </a:solidFill>
                <a:latin typeface="+mj-lt"/>
                <a:sym typeface="Wingding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+mj-lt"/>
                <a:sym typeface="Wingdings"/>
              </a:rPr>
              <a:t>risque saignement majeur</a:t>
            </a:r>
            <a:endParaRPr lang="fr-FR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CONCLUSION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0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BILIOGRAPHIE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889" y="1584008"/>
            <a:ext cx="8283221" cy="48506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CA" sz="3000" dirty="0" smtClean="0">
              <a:solidFill>
                <a:srgbClr val="000000"/>
              </a:solidFill>
              <a:hlinkClick r:id="rId3"/>
            </a:endParaRPr>
          </a:p>
          <a:p>
            <a:r>
              <a:rPr lang="fr-CA" sz="2900" dirty="0" smtClean="0"/>
              <a:t>Statistique Canada </a:t>
            </a:r>
            <a:r>
              <a:rPr lang="fr-CA" sz="2900" dirty="0" err="1" smtClean="0"/>
              <a:t>Tablea</a:t>
            </a:r>
            <a:r>
              <a:rPr lang="fr-CA" sz="2900" dirty="0" smtClean="0"/>
              <a:t> 102-561-Principales causes de décès, population totale, selon le groupe d’</a:t>
            </a:r>
            <a:r>
              <a:rPr lang="fr-CA" sz="2900" dirty="0" smtClean="0"/>
              <a:t>âge et le sexe , Canada. CANSIM (Base de données sur les décès ) (En ligne). Ottawa (ont): Statistique Canada. Consulté le 3-3-2019</a:t>
            </a:r>
            <a:r>
              <a:rPr lang="fr-FR" sz="2900" dirty="0" smtClean="0">
                <a:hlinkClick r:id="rId3"/>
              </a:rPr>
              <a:t>https</a:t>
            </a:r>
            <a:r>
              <a:rPr lang="fr-FR" sz="2900" dirty="0">
                <a:hlinkClick r:id="rId3"/>
              </a:rPr>
              <a:t>://www.canada.ca/fr</a:t>
            </a:r>
            <a:r>
              <a:rPr lang="fr-FR" sz="2900" dirty="0" smtClean="0">
                <a:hlinkClick r:id="rId3"/>
              </a:rPr>
              <a:t>/sante</a:t>
            </a:r>
            <a:r>
              <a:rPr lang="fr-FR" sz="2900" dirty="0">
                <a:hlinkClick r:id="rId3"/>
              </a:rPr>
              <a:t>-publique/services</a:t>
            </a:r>
            <a:r>
              <a:rPr lang="fr-FR" sz="2900" dirty="0" smtClean="0">
                <a:hlinkClick r:id="rId3"/>
              </a:rPr>
              <a:t>/publications/ </a:t>
            </a:r>
            <a:br>
              <a:rPr lang="fr-FR" sz="2900" dirty="0" smtClean="0">
                <a:hlinkClick r:id="rId3"/>
              </a:rPr>
            </a:br>
            <a:r>
              <a:rPr lang="fr-FR" sz="2900" dirty="0" smtClean="0">
                <a:hlinkClick r:id="rId3"/>
              </a:rPr>
              <a:t>maladies</a:t>
            </a:r>
            <a:r>
              <a:rPr lang="fr-FR" sz="2900" dirty="0">
                <a:hlinkClick r:id="rId3"/>
              </a:rPr>
              <a:t>-et-affections</a:t>
            </a:r>
            <a:r>
              <a:rPr lang="fr-FR" sz="2900" dirty="0" smtClean="0">
                <a:hlinkClick r:id="rId3"/>
              </a:rPr>
              <a:t>/accident</a:t>
            </a:r>
            <a:r>
              <a:rPr lang="fr-FR" sz="2900" dirty="0">
                <a:hlinkClick r:id="rId3"/>
              </a:rPr>
              <a:t>-vasculaire</a:t>
            </a:r>
            <a:r>
              <a:rPr lang="fr-FR" sz="2900" dirty="0" smtClean="0">
                <a:hlinkClick r:id="rId3"/>
              </a:rPr>
              <a:t>-cerebral</a:t>
            </a:r>
            <a:r>
              <a:rPr lang="fr-FR" sz="2900" dirty="0">
                <a:hlinkClick r:id="rId3"/>
              </a:rPr>
              <a:t>-canada-fiche-</a:t>
            </a:r>
            <a:r>
              <a:rPr lang="fr-FR" sz="2900" dirty="0" smtClean="0">
                <a:hlinkClick r:id="rId3"/>
              </a:rPr>
              <a:t>technique.html</a:t>
            </a:r>
            <a:endParaRPr lang="fr-CA" sz="2900" dirty="0" smtClean="0"/>
          </a:p>
          <a:p>
            <a:r>
              <a:rPr lang="fr-CA" sz="2900" dirty="0" err="1" smtClean="0"/>
              <a:t>Coutts</a:t>
            </a:r>
            <a:r>
              <a:rPr lang="fr-CA" sz="2900" dirty="0" smtClean="0"/>
              <a:t> SB, </a:t>
            </a:r>
            <a:r>
              <a:rPr lang="fr-CA" sz="2900" dirty="0" err="1" smtClean="0"/>
              <a:t>Wein</a:t>
            </a:r>
            <a:r>
              <a:rPr lang="fr-CA" sz="2900" dirty="0" smtClean="0"/>
              <a:t> TH, Lindsay MP, Buck B, Cote R, Ellis P, et al. Canadian Stroke Best Practice </a:t>
            </a:r>
            <a:r>
              <a:rPr lang="fr-CA" sz="2900" dirty="0" err="1" smtClean="0"/>
              <a:t>Recommendations</a:t>
            </a:r>
            <a:r>
              <a:rPr lang="fr-CA" sz="2900" dirty="0" smtClean="0"/>
              <a:t>: </a:t>
            </a:r>
            <a:r>
              <a:rPr lang="fr-CA" sz="2900" dirty="0" err="1" smtClean="0"/>
              <a:t>secondary</a:t>
            </a:r>
            <a:r>
              <a:rPr lang="fr-CA" sz="2900" dirty="0" smtClean="0"/>
              <a:t> </a:t>
            </a:r>
            <a:r>
              <a:rPr lang="fr-CA" sz="2900" dirty="0" err="1" smtClean="0"/>
              <a:t>prevention</a:t>
            </a:r>
            <a:r>
              <a:rPr lang="fr-CA" sz="2900" dirty="0" smtClean="0"/>
              <a:t> of stroke guidelines, update 2017. </a:t>
            </a:r>
            <a:r>
              <a:rPr lang="fr-CA" sz="2900" i="1" dirty="0" smtClean="0"/>
              <a:t>Int J Stroke </a:t>
            </a:r>
            <a:r>
              <a:rPr lang="fr-CA" sz="2900" dirty="0" smtClean="0"/>
              <a:t>2017;10(3):282-91 </a:t>
            </a:r>
          </a:p>
          <a:p>
            <a:r>
              <a:rPr lang="fr-FR" sz="2900" dirty="0" err="1" smtClean="0"/>
              <a:t>Diener</a:t>
            </a:r>
            <a:r>
              <a:rPr lang="fr-FR" sz="2900" dirty="0" smtClean="0"/>
              <a:t> </a:t>
            </a:r>
            <a:r>
              <a:rPr lang="fr-FR" sz="2900" dirty="0"/>
              <a:t>HC, </a:t>
            </a:r>
            <a:r>
              <a:rPr lang="fr-FR" sz="2900" dirty="0" err="1"/>
              <a:t>Bogousslavsky</a:t>
            </a:r>
            <a:r>
              <a:rPr lang="fr-FR" sz="2900" dirty="0"/>
              <a:t> J, </a:t>
            </a:r>
            <a:r>
              <a:rPr lang="fr-FR" sz="2900" dirty="0" err="1"/>
              <a:t>Brass</a:t>
            </a:r>
            <a:r>
              <a:rPr lang="fr-FR" sz="2900" dirty="0"/>
              <a:t> LM, et al, MATCH </a:t>
            </a:r>
            <a:r>
              <a:rPr lang="fr-FR" sz="2900" dirty="0" err="1"/>
              <a:t>investigators</a:t>
            </a:r>
            <a:r>
              <a:rPr lang="fr-FR" sz="2900" dirty="0"/>
              <a:t>. </a:t>
            </a:r>
            <a:r>
              <a:rPr lang="fr-FR" sz="2900" dirty="0" err="1"/>
              <a:t>Aspirin</a:t>
            </a:r>
            <a:r>
              <a:rPr lang="fr-FR" sz="2900" dirty="0"/>
              <a:t> and </a:t>
            </a:r>
            <a:r>
              <a:rPr lang="fr-FR" sz="2900" dirty="0" err="1"/>
              <a:t>clopidogrel</a:t>
            </a:r>
            <a:r>
              <a:rPr lang="fr-FR" sz="2900" dirty="0"/>
              <a:t> </a:t>
            </a:r>
            <a:r>
              <a:rPr lang="fr-FR" sz="2900" dirty="0" err="1"/>
              <a:t>compared</a:t>
            </a:r>
            <a:r>
              <a:rPr lang="fr-FR" sz="2900" dirty="0"/>
              <a:t> </a:t>
            </a:r>
            <a:r>
              <a:rPr lang="fr-FR" sz="2900" dirty="0" err="1"/>
              <a:t>with</a:t>
            </a:r>
            <a:r>
              <a:rPr lang="fr-FR" sz="2900" dirty="0"/>
              <a:t> </a:t>
            </a:r>
            <a:r>
              <a:rPr lang="fr-FR" sz="2900" dirty="0" err="1"/>
              <a:t>clopidogrel</a:t>
            </a:r>
            <a:r>
              <a:rPr lang="fr-FR" sz="2900" dirty="0"/>
              <a:t> </a:t>
            </a:r>
            <a:r>
              <a:rPr lang="fr-FR" sz="2900" dirty="0" err="1"/>
              <a:t>alone</a:t>
            </a:r>
            <a:r>
              <a:rPr lang="fr-FR" sz="2900" dirty="0"/>
              <a:t>   </a:t>
            </a:r>
            <a:r>
              <a:rPr lang="fr-FR" sz="2900" dirty="0" err="1"/>
              <a:t>after</a:t>
            </a:r>
            <a:r>
              <a:rPr lang="fr-FR" sz="2900" dirty="0"/>
              <a:t> </a:t>
            </a:r>
            <a:r>
              <a:rPr lang="fr-FR" sz="2900" dirty="0" err="1"/>
              <a:t>recent</a:t>
            </a:r>
            <a:r>
              <a:rPr lang="fr-FR" sz="2900" dirty="0"/>
              <a:t> </a:t>
            </a:r>
            <a:r>
              <a:rPr lang="fr-FR" sz="2900" dirty="0" err="1"/>
              <a:t>ischaemic</a:t>
            </a:r>
            <a:r>
              <a:rPr lang="fr-FR" sz="2900" dirty="0"/>
              <a:t> stroke or </a:t>
            </a:r>
            <a:r>
              <a:rPr lang="fr-FR" sz="2900" dirty="0" err="1"/>
              <a:t>transient</a:t>
            </a:r>
            <a:r>
              <a:rPr lang="fr-FR" sz="2900" dirty="0"/>
              <a:t> </a:t>
            </a:r>
            <a:r>
              <a:rPr lang="fr-FR" sz="2900" dirty="0" err="1"/>
              <a:t>ischaemic</a:t>
            </a:r>
            <a:r>
              <a:rPr lang="fr-FR" sz="2900" dirty="0"/>
              <a:t> </a:t>
            </a:r>
            <a:r>
              <a:rPr lang="fr-FR" sz="2900" dirty="0" err="1"/>
              <a:t>attack</a:t>
            </a:r>
            <a:r>
              <a:rPr lang="fr-FR" sz="2900" dirty="0"/>
              <a:t> in </a:t>
            </a:r>
            <a:r>
              <a:rPr lang="fr-FR" sz="2900" dirty="0" err="1"/>
              <a:t>high-risk</a:t>
            </a:r>
            <a:r>
              <a:rPr lang="fr-FR" sz="2900" dirty="0"/>
              <a:t> patients (MATCH): </a:t>
            </a:r>
            <a:r>
              <a:rPr lang="fr-FR" sz="2900" dirty="0" err="1"/>
              <a:t>randomised</a:t>
            </a:r>
            <a:r>
              <a:rPr lang="fr-FR" sz="2900" dirty="0"/>
              <a:t>, double-</a:t>
            </a:r>
            <a:r>
              <a:rPr lang="fr-FR" sz="2900" dirty="0" err="1"/>
              <a:t>blind</a:t>
            </a:r>
            <a:r>
              <a:rPr lang="fr-FR" sz="2900" dirty="0"/>
              <a:t>, placebo- </a:t>
            </a:r>
            <a:r>
              <a:rPr lang="fr-FR" sz="2900" dirty="0" err="1"/>
              <a:t>controlled</a:t>
            </a:r>
            <a:r>
              <a:rPr lang="fr-FR" sz="2900" dirty="0"/>
              <a:t> trial. </a:t>
            </a:r>
            <a:r>
              <a:rPr lang="fr-FR" sz="2900" i="1" dirty="0"/>
              <a:t>Lancet </a:t>
            </a:r>
            <a:r>
              <a:rPr lang="fr-FR" sz="2900" dirty="0"/>
              <a:t>2004;364:331-7. </a:t>
            </a:r>
            <a:endParaRPr lang="fr-CA" sz="2900" dirty="0"/>
          </a:p>
          <a:p>
            <a:r>
              <a:rPr lang="fr-FR" sz="2900" dirty="0"/>
              <a:t>Benavente OR, Hart RG, McClure LA, </a:t>
            </a:r>
            <a:r>
              <a:rPr lang="fr-FR" sz="2900" dirty="0" err="1"/>
              <a:t>Szychowski</a:t>
            </a:r>
            <a:r>
              <a:rPr lang="fr-FR" sz="2900" dirty="0"/>
              <a:t> JM, </a:t>
            </a:r>
            <a:r>
              <a:rPr lang="fr-FR" sz="2900" dirty="0" err="1"/>
              <a:t>Coffey</a:t>
            </a:r>
            <a:r>
              <a:rPr lang="fr-FR" sz="2900" dirty="0"/>
              <a:t> CS, Pearce LA. SPS3 </a:t>
            </a:r>
            <a:r>
              <a:rPr lang="fr-FR" sz="2900" dirty="0" err="1"/>
              <a:t>Investigators</a:t>
            </a:r>
            <a:r>
              <a:rPr lang="fr-FR" sz="2900" dirty="0"/>
              <a:t>. </a:t>
            </a:r>
            <a:r>
              <a:rPr lang="fr-FR" sz="2900" dirty="0" err="1"/>
              <a:t>Effects</a:t>
            </a:r>
            <a:r>
              <a:rPr lang="fr-FR" sz="2900" dirty="0"/>
              <a:t> of </a:t>
            </a:r>
            <a:r>
              <a:rPr lang="fr-FR" sz="2900" dirty="0" err="1"/>
              <a:t>clopidogrel</a:t>
            </a:r>
            <a:r>
              <a:rPr lang="fr-FR" sz="2900" dirty="0"/>
              <a:t> </a:t>
            </a:r>
            <a:r>
              <a:rPr lang="fr-FR" sz="2900" dirty="0" err="1"/>
              <a:t>added</a:t>
            </a:r>
            <a:r>
              <a:rPr lang="fr-FR" sz="2900" dirty="0"/>
              <a:t> to </a:t>
            </a:r>
            <a:r>
              <a:rPr lang="fr-FR" sz="2900" dirty="0" err="1"/>
              <a:t>aspirin</a:t>
            </a:r>
            <a:r>
              <a:rPr lang="fr-FR" sz="2900" dirty="0"/>
              <a:t> in patients </a:t>
            </a:r>
            <a:r>
              <a:rPr lang="fr-FR" sz="2900" dirty="0" err="1"/>
              <a:t>with</a:t>
            </a:r>
            <a:r>
              <a:rPr lang="fr-FR" sz="2900" dirty="0"/>
              <a:t> </a:t>
            </a:r>
            <a:r>
              <a:rPr lang="fr-FR" sz="2900" dirty="0" err="1"/>
              <a:t>recent</a:t>
            </a:r>
            <a:r>
              <a:rPr lang="fr-FR" sz="2900" dirty="0"/>
              <a:t> </a:t>
            </a:r>
            <a:r>
              <a:rPr lang="fr-FR" sz="2900" dirty="0" err="1"/>
              <a:t>lacunar</a:t>
            </a:r>
            <a:r>
              <a:rPr lang="fr-FR" sz="2900" dirty="0"/>
              <a:t> stroke. </a:t>
            </a:r>
            <a:r>
              <a:rPr lang="fr-FR" sz="2900" i="1" dirty="0"/>
              <a:t>N </a:t>
            </a:r>
            <a:r>
              <a:rPr lang="fr-FR" sz="2900" i="1" dirty="0" err="1"/>
              <a:t>Engl</a:t>
            </a:r>
            <a:r>
              <a:rPr lang="fr-FR" sz="2900" i="1" dirty="0"/>
              <a:t> J Med </a:t>
            </a:r>
            <a:r>
              <a:rPr lang="fr-FR" sz="2900" dirty="0"/>
              <a:t>2012;367:817-25. </a:t>
            </a:r>
            <a:endParaRPr lang="fr-CA" sz="2900" dirty="0"/>
          </a:p>
          <a:p>
            <a:r>
              <a:rPr lang="fr-FR" sz="2900" dirty="0"/>
              <a:t>Kennedy J, Hill MD, </a:t>
            </a:r>
            <a:r>
              <a:rPr lang="fr-FR" sz="2900" dirty="0" err="1"/>
              <a:t>Ryckborst</a:t>
            </a:r>
            <a:r>
              <a:rPr lang="fr-FR" sz="2900" dirty="0"/>
              <a:t> KJ, </a:t>
            </a:r>
            <a:r>
              <a:rPr lang="fr-FR" sz="2900" dirty="0" err="1"/>
              <a:t>Eliasziw</a:t>
            </a:r>
            <a:r>
              <a:rPr lang="fr-FR" sz="2900" dirty="0"/>
              <a:t> M, </a:t>
            </a:r>
            <a:r>
              <a:rPr lang="fr-FR" sz="2900" dirty="0" err="1"/>
              <a:t>Demchuk</a:t>
            </a:r>
            <a:r>
              <a:rPr lang="fr-FR" sz="2900" dirty="0"/>
              <a:t> AM, </a:t>
            </a:r>
            <a:r>
              <a:rPr lang="fr-FR" sz="2900" dirty="0" err="1"/>
              <a:t>Buchan</a:t>
            </a:r>
            <a:r>
              <a:rPr lang="fr-FR" sz="2900" dirty="0"/>
              <a:t> AM. FASTER </a:t>
            </a:r>
            <a:r>
              <a:rPr lang="fr-FR" sz="2900" dirty="0" err="1"/>
              <a:t>Investigators</a:t>
            </a:r>
            <a:r>
              <a:rPr lang="fr-FR" sz="2900" dirty="0"/>
              <a:t>. </a:t>
            </a:r>
            <a:r>
              <a:rPr lang="fr-FR" sz="2900" dirty="0" err="1"/>
              <a:t>Fast</a:t>
            </a:r>
            <a:r>
              <a:rPr lang="fr-FR" sz="2900" dirty="0"/>
              <a:t> </a:t>
            </a:r>
            <a:r>
              <a:rPr lang="fr-FR" sz="2900" dirty="0" err="1"/>
              <a:t>assessment</a:t>
            </a:r>
            <a:r>
              <a:rPr lang="fr-FR" sz="2900" dirty="0"/>
              <a:t> of stroke and </a:t>
            </a:r>
            <a:r>
              <a:rPr lang="fr-FR" sz="2900" dirty="0" err="1"/>
              <a:t>transient</a:t>
            </a:r>
            <a:r>
              <a:rPr lang="fr-FR" sz="2900" dirty="0"/>
              <a:t> </a:t>
            </a:r>
            <a:r>
              <a:rPr lang="fr-FR" sz="2900" dirty="0" err="1"/>
              <a:t>ischaemic</a:t>
            </a:r>
            <a:r>
              <a:rPr lang="fr-FR" sz="2900" dirty="0"/>
              <a:t> </a:t>
            </a:r>
            <a:r>
              <a:rPr lang="fr-FR" sz="2900" dirty="0" err="1"/>
              <a:t>attack</a:t>
            </a:r>
            <a:r>
              <a:rPr lang="fr-FR" sz="2900" dirty="0"/>
              <a:t> to </a:t>
            </a:r>
            <a:r>
              <a:rPr lang="fr-FR" sz="2900" dirty="0" err="1"/>
              <a:t>prevent</a:t>
            </a:r>
            <a:r>
              <a:rPr lang="fr-FR" sz="2900" dirty="0"/>
              <a:t> </a:t>
            </a:r>
            <a:r>
              <a:rPr lang="fr-FR" sz="2900" dirty="0" err="1"/>
              <a:t>early</a:t>
            </a:r>
            <a:r>
              <a:rPr lang="fr-FR" sz="2900" dirty="0"/>
              <a:t> </a:t>
            </a:r>
            <a:r>
              <a:rPr lang="fr-FR" sz="2900" dirty="0" err="1"/>
              <a:t>recurrence</a:t>
            </a:r>
            <a:r>
              <a:rPr lang="fr-FR" sz="2900" dirty="0"/>
              <a:t> (FASTER): a </a:t>
            </a:r>
            <a:r>
              <a:rPr lang="fr-FR" sz="2900" dirty="0" err="1"/>
              <a:t>randomised</a:t>
            </a:r>
            <a:r>
              <a:rPr lang="fr-FR" sz="2900" dirty="0"/>
              <a:t> </a:t>
            </a:r>
            <a:r>
              <a:rPr lang="fr-FR" sz="2900" dirty="0" err="1"/>
              <a:t>controlled</a:t>
            </a:r>
            <a:r>
              <a:rPr lang="fr-FR" sz="2900" dirty="0"/>
              <a:t> pilot trial.  </a:t>
            </a:r>
            <a:r>
              <a:rPr lang="fr-FR" sz="2900" i="1" dirty="0"/>
              <a:t> Lancet </a:t>
            </a:r>
            <a:r>
              <a:rPr lang="fr-FR" sz="2900" i="1" dirty="0" err="1"/>
              <a:t>Neurol</a:t>
            </a:r>
            <a:r>
              <a:rPr lang="fr-FR" sz="2900" i="1" dirty="0"/>
              <a:t> </a:t>
            </a:r>
            <a:r>
              <a:rPr lang="fr-FR" sz="2900" dirty="0"/>
              <a:t>2007;6:961-9. </a:t>
            </a:r>
            <a:endParaRPr lang="fr-CA" sz="2900" dirty="0"/>
          </a:p>
          <a:p>
            <a:endParaRPr lang="fr-CA" sz="1200" dirty="0" smtClean="0"/>
          </a:p>
          <a:p>
            <a:endParaRPr lang="fr-CA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608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BILIOGRAPHIE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Hong KS,</a:t>
            </a:r>
            <a:r>
              <a:rPr lang="fr-FR" sz="1400" dirty="0">
                <a:solidFill>
                  <a:srgbClr val="000000"/>
                </a:solidFill>
              </a:rPr>
              <a:t> </a:t>
            </a:r>
            <a:r>
              <a:rPr lang="fr-FR" sz="1400" dirty="0" smtClean="0">
                <a:solidFill>
                  <a:srgbClr val="000000"/>
                </a:solidFill>
              </a:rPr>
              <a:t>Lee SH,</a:t>
            </a:r>
            <a:r>
              <a:rPr lang="fr-FR" sz="1400" dirty="0">
                <a:solidFill>
                  <a:srgbClr val="000000"/>
                </a:solidFill>
              </a:rPr>
              <a:t> </a:t>
            </a:r>
            <a:r>
              <a:rPr lang="fr-FR" sz="1400" dirty="0" smtClean="0">
                <a:solidFill>
                  <a:srgbClr val="000000"/>
                </a:solidFill>
              </a:rPr>
              <a:t>Kim EG et </a:t>
            </a:r>
            <a:r>
              <a:rPr lang="fr-FR" sz="1400" dirty="0">
                <a:solidFill>
                  <a:srgbClr val="000000"/>
                </a:solidFill>
              </a:rPr>
              <a:t>al, </a:t>
            </a:r>
            <a:r>
              <a:rPr lang="fr-FR" sz="1400" dirty="0" smtClean="0">
                <a:solidFill>
                  <a:srgbClr val="000000"/>
                </a:solidFill>
              </a:rPr>
              <a:t>COMPRESS </a:t>
            </a:r>
            <a:r>
              <a:rPr lang="fr-FR" sz="1400" dirty="0" err="1" smtClean="0">
                <a:solidFill>
                  <a:srgbClr val="000000"/>
                </a:solidFill>
              </a:rPr>
              <a:t>Investigators</a:t>
            </a:r>
            <a:r>
              <a:rPr lang="fr-FR" sz="1400" dirty="0" smtClean="0">
                <a:solidFill>
                  <a:srgbClr val="000000"/>
                </a:solidFill>
              </a:rPr>
              <a:t>. </a:t>
            </a:r>
            <a:r>
              <a:rPr lang="fr-FR" sz="1400" dirty="0" err="1" smtClean="0">
                <a:solidFill>
                  <a:srgbClr val="000000"/>
                </a:solidFill>
              </a:rPr>
              <a:t>Recurrent</a:t>
            </a:r>
            <a:r>
              <a:rPr lang="fr-FR" sz="1400" dirty="0" smtClean="0">
                <a:solidFill>
                  <a:srgbClr val="000000"/>
                </a:solidFill>
              </a:rPr>
              <a:t> </a:t>
            </a:r>
            <a:r>
              <a:rPr lang="fr-FR" sz="1400" dirty="0" err="1">
                <a:solidFill>
                  <a:srgbClr val="000000"/>
                </a:solidFill>
              </a:rPr>
              <a:t>Ischemic</a:t>
            </a:r>
            <a:r>
              <a:rPr lang="fr-FR" sz="1400" dirty="0">
                <a:solidFill>
                  <a:srgbClr val="000000"/>
                </a:solidFill>
              </a:rPr>
              <a:t> </a:t>
            </a:r>
            <a:r>
              <a:rPr lang="fr-FR" sz="1400" dirty="0" err="1">
                <a:solidFill>
                  <a:srgbClr val="000000"/>
                </a:solidFill>
              </a:rPr>
              <a:t>Lesions</a:t>
            </a:r>
            <a:r>
              <a:rPr lang="fr-FR" sz="1400" dirty="0">
                <a:solidFill>
                  <a:srgbClr val="000000"/>
                </a:solidFill>
              </a:rPr>
              <a:t> </a:t>
            </a:r>
            <a:r>
              <a:rPr lang="fr-FR" sz="1400" dirty="0" err="1">
                <a:solidFill>
                  <a:srgbClr val="000000"/>
                </a:solidFill>
              </a:rPr>
              <a:t>After</a:t>
            </a:r>
            <a:r>
              <a:rPr lang="fr-FR" sz="1400" dirty="0">
                <a:solidFill>
                  <a:srgbClr val="000000"/>
                </a:solidFill>
              </a:rPr>
              <a:t> Acute </a:t>
            </a:r>
            <a:r>
              <a:rPr lang="fr-FR" sz="1400" dirty="0" err="1">
                <a:solidFill>
                  <a:srgbClr val="000000"/>
                </a:solidFill>
              </a:rPr>
              <a:t>Atherothrombotic</a:t>
            </a:r>
            <a:r>
              <a:rPr lang="fr-FR" sz="1400" dirty="0">
                <a:solidFill>
                  <a:srgbClr val="000000"/>
                </a:solidFill>
              </a:rPr>
              <a:t> Stroke: </a:t>
            </a:r>
            <a:r>
              <a:rPr lang="fr-FR" sz="1400" dirty="0" err="1">
                <a:solidFill>
                  <a:srgbClr val="000000"/>
                </a:solidFill>
              </a:rPr>
              <a:t>Clopidogrel</a:t>
            </a:r>
            <a:r>
              <a:rPr lang="fr-FR" sz="1400" dirty="0">
                <a:solidFill>
                  <a:srgbClr val="000000"/>
                </a:solidFill>
              </a:rPr>
              <a:t> Plus </a:t>
            </a:r>
            <a:r>
              <a:rPr lang="fr-FR" sz="1400" dirty="0" err="1">
                <a:solidFill>
                  <a:srgbClr val="000000"/>
                </a:solidFill>
              </a:rPr>
              <a:t>Aspirin</a:t>
            </a:r>
            <a:r>
              <a:rPr lang="fr-FR" sz="1400" dirty="0">
                <a:solidFill>
                  <a:srgbClr val="000000"/>
                </a:solidFill>
              </a:rPr>
              <a:t> Versus </a:t>
            </a:r>
            <a:r>
              <a:rPr lang="fr-FR" sz="1400" dirty="0" err="1">
                <a:solidFill>
                  <a:srgbClr val="000000"/>
                </a:solidFill>
              </a:rPr>
              <a:t>Aspirin</a:t>
            </a:r>
            <a:r>
              <a:rPr lang="fr-FR" sz="1400" dirty="0">
                <a:solidFill>
                  <a:srgbClr val="000000"/>
                </a:solidFill>
              </a:rPr>
              <a:t> </a:t>
            </a:r>
            <a:r>
              <a:rPr lang="fr-FR" sz="1400" dirty="0" err="1">
                <a:solidFill>
                  <a:srgbClr val="000000"/>
                </a:solidFill>
              </a:rPr>
              <a:t>Alone</a:t>
            </a:r>
            <a:r>
              <a:rPr lang="fr-FR" sz="1400" dirty="0">
                <a:solidFill>
                  <a:srgbClr val="000000"/>
                </a:solidFill>
              </a:rPr>
              <a:t>. </a:t>
            </a:r>
            <a:r>
              <a:rPr lang="fr-FR" sz="1400" dirty="0" smtClean="0">
                <a:solidFill>
                  <a:srgbClr val="000000"/>
                </a:solidFill>
              </a:rPr>
              <a:t>Stroke. </a:t>
            </a:r>
            <a:r>
              <a:rPr lang="fr-CA" sz="1400" dirty="0" smtClean="0"/>
              <a:t>2016 </a:t>
            </a:r>
            <a:r>
              <a:rPr lang="fr-CA" sz="1400" dirty="0"/>
              <a:t>Sep;47(9):2323-30. </a:t>
            </a:r>
          </a:p>
          <a:p>
            <a:r>
              <a:rPr lang="fr-FR" sz="1400" dirty="0"/>
              <a:t> Wang Y, Wang Y, Zhao X, et al, CHANCE </a:t>
            </a:r>
            <a:r>
              <a:rPr lang="fr-FR" sz="1400" dirty="0" err="1"/>
              <a:t>Investigators</a:t>
            </a:r>
            <a:r>
              <a:rPr lang="fr-FR" sz="1400" dirty="0"/>
              <a:t>. </a:t>
            </a:r>
            <a:r>
              <a:rPr lang="fr-FR" sz="1400" dirty="0" err="1"/>
              <a:t>Clopidogrel</a:t>
            </a:r>
            <a:r>
              <a:rPr lang="fr-FR" sz="1400" dirty="0"/>
              <a:t>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aspirin</a:t>
            </a:r>
            <a:r>
              <a:rPr lang="fr-FR" sz="1400" dirty="0"/>
              <a:t> in acute </a:t>
            </a:r>
            <a:r>
              <a:rPr lang="fr-FR" sz="1400" dirty="0" err="1"/>
              <a:t>minor</a:t>
            </a:r>
            <a:r>
              <a:rPr lang="fr-FR" sz="1400" dirty="0"/>
              <a:t> stroke or </a:t>
            </a:r>
            <a:r>
              <a:rPr lang="fr-FR" sz="1400" dirty="0" err="1"/>
              <a:t>transient</a:t>
            </a:r>
            <a:r>
              <a:rPr lang="fr-FR" sz="1400" dirty="0"/>
              <a:t> </a:t>
            </a:r>
            <a:r>
              <a:rPr lang="fr-FR" sz="1400" dirty="0" err="1"/>
              <a:t>ischemic</a:t>
            </a:r>
            <a:r>
              <a:rPr lang="fr-FR" sz="1400" dirty="0"/>
              <a:t> </a:t>
            </a:r>
            <a:r>
              <a:rPr lang="fr-FR" sz="1400" dirty="0" err="1"/>
              <a:t>attack</a:t>
            </a:r>
            <a:r>
              <a:rPr lang="fr-FR" sz="1400" dirty="0"/>
              <a:t>. </a:t>
            </a:r>
            <a:r>
              <a:rPr lang="fr-FR" sz="1400" i="1" dirty="0"/>
              <a:t>N </a:t>
            </a:r>
            <a:r>
              <a:rPr lang="fr-FR" sz="1400" i="1" dirty="0" err="1"/>
              <a:t>Engl</a:t>
            </a:r>
            <a:r>
              <a:rPr lang="fr-FR" sz="1400" i="1" dirty="0"/>
              <a:t> J Med </a:t>
            </a:r>
            <a:r>
              <a:rPr lang="fr-FR" sz="1400" dirty="0"/>
              <a:t>2013;369:11-9. </a:t>
            </a:r>
            <a:endParaRPr lang="fr-CA" sz="1400" dirty="0"/>
          </a:p>
          <a:p>
            <a:r>
              <a:rPr lang="fr-FR" sz="1400" dirty="0"/>
              <a:t>Johnston SC, Easton JD, </a:t>
            </a:r>
            <a:r>
              <a:rPr lang="fr-FR" sz="1400" dirty="0" err="1"/>
              <a:t>Farrant</a:t>
            </a:r>
            <a:r>
              <a:rPr lang="fr-FR" sz="1400" dirty="0"/>
              <a:t> M, et al, </a:t>
            </a:r>
            <a:r>
              <a:rPr lang="fr-FR" sz="1400" dirty="0" err="1"/>
              <a:t>Clinical</a:t>
            </a:r>
            <a:r>
              <a:rPr lang="fr-FR" sz="1400" dirty="0"/>
              <a:t> </a:t>
            </a:r>
            <a:r>
              <a:rPr lang="fr-FR" sz="1400" dirty="0" err="1"/>
              <a:t>Research</a:t>
            </a:r>
            <a:r>
              <a:rPr lang="fr-FR" sz="1400" dirty="0"/>
              <a:t> Collaboration, </a:t>
            </a:r>
            <a:r>
              <a:rPr lang="fr-FR" sz="1400" dirty="0" err="1"/>
              <a:t>Neurological</a:t>
            </a:r>
            <a:r>
              <a:rPr lang="fr-FR" sz="1400" dirty="0"/>
              <a:t> Emergencies </a:t>
            </a:r>
            <a:r>
              <a:rPr lang="fr-FR" sz="1400" dirty="0" err="1"/>
              <a:t>Treatment</a:t>
            </a:r>
            <a:r>
              <a:rPr lang="fr-FR" sz="1400" dirty="0"/>
              <a:t> Trials Network, and the POINT </a:t>
            </a:r>
            <a:r>
              <a:rPr lang="fr-FR" sz="1400" dirty="0" err="1"/>
              <a:t>Investigators</a:t>
            </a:r>
            <a:r>
              <a:rPr lang="fr-FR" sz="1400" dirty="0"/>
              <a:t>. </a:t>
            </a:r>
            <a:r>
              <a:rPr lang="fr-FR" sz="1400" dirty="0" err="1"/>
              <a:t>Clopidogrel</a:t>
            </a:r>
            <a:r>
              <a:rPr lang="fr-FR" sz="1400" dirty="0"/>
              <a:t> and </a:t>
            </a:r>
            <a:r>
              <a:rPr lang="fr-FR" sz="1400" dirty="0" err="1"/>
              <a:t>Aspirin</a:t>
            </a:r>
            <a:r>
              <a:rPr lang="fr-FR" sz="1400" dirty="0"/>
              <a:t> in Acute </a:t>
            </a:r>
            <a:r>
              <a:rPr lang="fr-FR" sz="1400" dirty="0" err="1"/>
              <a:t>Ischemic</a:t>
            </a:r>
            <a:r>
              <a:rPr lang="fr-FR" sz="1400" dirty="0"/>
              <a:t> Stroke and High-</a:t>
            </a:r>
            <a:r>
              <a:rPr lang="fr-FR" sz="1400" dirty="0" err="1"/>
              <a:t>Risk</a:t>
            </a:r>
            <a:r>
              <a:rPr lang="fr-FR" sz="1400" dirty="0"/>
              <a:t> TIA. </a:t>
            </a:r>
            <a:r>
              <a:rPr lang="fr-FR" sz="1400" i="1" dirty="0"/>
              <a:t>N </a:t>
            </a:r>
            <a:r>
              <a:rPr lang="fr-FR" sz="1400" i="1" dirty="0" err="1"/>
              <a:t>Engl</a:t>
            </a:r>
            <a:r>
              <a:rPr lang="fr-FR" sz="1400" i="1" dirty="0"/>
              <a:t> J Med </a:t>
            </a:r>
            <a:r>
              <a:rPr lang="fr-FR" sz="1400" dirty="0"/>
              <a:t>2018;379:215-25. </a:t>
            </a:r>
            <a:endParaRPr lang="fr-CA" sz="1400" dirty="0"/>
          </a:p>
          <a:p>
            <a:r>
              <a:rPr lang="fr-FR" sz="1400" dirty="0"/>
              <a:t> </a:t>
            </a:r>
            <a:r>
              <a:rPr lang="fr-FR" sz="1400" dirty="0" err="1"/>
              <a:t>Coull</a:t>
            </a:r>
            <a:r>
              <a:rPr lang="fr-FR" sz="1400" dirty="0"/>
              <a:t> AJ, </a:t>
            </a:r>
            <a:r>
              <a:rPr lang="fr-FR" sz="1400" dirty="0" err="1"/>
              <a:t>Lovett</a:t>
            </a:r>
            <a:r>
              <a:rPr lang="fr-FR" sz="1400" dirty="0"/>
              <a:t> JK, </a:t>
            </a:r>
            <a:r>
              <a:rPr lang="fr-FR" sz="1400" dirty="0" err="1"/>
              <a:t>Rothwell</a:t>
            </a:r>
            <a:r>
              <a:rPr lang="fr-FR" sz="1400" dirty="0"/>
              <a:t> PM. Population </a:t>
            </a:r>
            <a:r>
              <a:rPr lang="fr-FR" sz="1400" dirty="0" err="1"/>
              <a:t>based</a:t>
            </a:r>
            <a:r>
              <a:rPr lang="fr-FR" sz="1400" dirty="0"/>
              <a:t> </a:t>
            </a:r>
            <a:r>
              <a:rPr lang="fr-FR" sz="1400" dirty="0" err="1"/>
              <a:t>study</a:t>
            </a:r>
            <a:r>
              <a:rPr lang="fr-FR" sz="1400" dirty="0"/>
              <a:t> of </a:t>
            </a:r>
            <a:r>
              <a:rPr lang="fr-FR" sz="1400" dirty="0" err="1"/>
              <a:t>early</a:t>
            </a:r>
            <a:r>
              <a:rPr lang="fr-FR" sz="1400" dirty="0"/>
              <a:t> </a:t>
            </a:r>
            <a:r>
              <a:rPr lang="fr-FR" sz="1400" dirty="0" err="1"/>
              <a:t>risk</a:t>
            </a:r>
            <a:r>
              <a:rPr lang="fr-FR" sz="1400" dirty="0"/>
              <a:t> of stroke </a:t>
            </a:r>
            <a:r>
              <a:rPr lang="fr-FR" sz="1400" dirty="0" err="1"/>
              <a:t>after</a:t>
            </a:r>
            <a:r>
              <a:rPr lang="fr-FR" sz="1400" dirty="0"/>
              <a:t> </a:t>
            </a:r>
            <a:r>
              <a:rPr lang="fr-FR" sz="1400" dirty="0" err="1"/>
              <a:t>transient</a:t>
            </a:r>
            <a:r>
              <a:rPr lang="fr-FR" sz="1400" dirty="0"/>
              <a:t> </a:t>
            </a:r>
            <a:r>
              <a:rPr lang="fr-FR" sz="1400" dirty="0" err="1"/>
              <a:t>ischaemic</a:t>
            </a:r>
            <a:r>
              <a:rPr lang="fr-FR" sz="1400" dirty="0"/>
              <a:t> </a:t>
            </a:r>
            <a:r>
              <a:rPr lang="fr-FR" sz="1400" dirty="0" err="1"/>
              <a:t>attack</a:t>
            </a:r>
            <a:r>
              <a:rPr lang="fr-FR" sz="1400" dirty="0"/>
              <a:t> or </a:t>
            </a:r>
            <a:r>
              <a:rPr lang="fr-FR" sz="1400" dirty="0" err="1"/>
              <a:t>minor</a:t>
            </a:r>
            <a:r>
              <a:rPr lang="fr-FR" sz="1400" dirty="0"/>
              <a:t> stroke: implications for public </a:t>
            </a:r>
            <a:r>
              <a:rPr lang="fr-FR" sz="1400" dirty="0" err="1"/>
              <a:t>education</a:t>
            </a:r>
            <a:r>
              <a:rPr lang="fr-FR" sz="1400" dirty="0"/>
              <a:t> and organisation of services. BMJ. </a:t>
            </a:r>
            <a:r>
              <a:rPr lang="fr-FR" sz="1400" dirty="0" err="1"/>
              <a:t>Feb</a:t>
            </a:r>
            <a:r>
              <a:rPr lang="fr-FR" sz="1400" dirty="0"/>
              <a:t> 07 2004;328(7435):326</a:t>
            </a:r>
            <a:r>
              <a:rPr lang="fr-FR" sz="1400" dirty="0" smtClean="0"/>
              <a:t>.</a:t>
            </a:r>
          </a:p>
          <a:p>
            <a:r>
              <a:rPr lang="fr-FR" sz="1400" dirty="0" err="1"/>
              <a:t>Diener</a:t>
            </a:r>
            <a:r>
              <a:rPr lang="fr-FR" sz="1400" dirty="0"/>
              <a:t> HC, </a:t>
            </a:r>
            <a:r>
              <a:rPr lang="fr-FR" sz="1400" dirty="0" err="1"/>
              <a:t>Bogousslavsky</a:t>
            </a:r>
            <a:r>
              <a:rPr lang="fr-FR" sz="1400" dirty="0"/>
              <a:t> J, </a:t>
            </a:r>
            <a:r>
              <a:rPr lang="fr-FR" sz="1400" dirty="0" err="1"/>
              <a:t>Brass</a:t>
            </a:r>
            <a:r>
              <a:rPr lang="fr-FR" sz="1400" dirty="0"/>
              <a:t> LM, et al. Management of </a:t>
            </a:r>
            <a:r>
              <a:rPr lang="fr-FR" sz="1400" dirty="0" err="1"/>
              <a:t>atherothrombosis</a:t>
            </a:r>
            <a:r>
              <a:rPr lang="fr-FR" sz="1400" dirty="0"/>
              <a:t>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clopidogrel</a:t>
            </a:r>
            <a:r>
              <a:rPr lang="fr-FR" sz="1400" dirty="0"/>
              <a:t> in </a:t>
            </a:r>
            <a:r>
              <a:rPr lang="fr-FR" sz="1400" dirty="0" err="1"/>
              <a:t>high-risk</a:t>
            </a:r>
            <a:r>
              <a:rPr lang="fr-FR" sz="1400" dirty="0"/>
              <a:t> patients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recent</a:t>
            </a:r>
            <a:r>
              <a:rPr lang="fr-FR" sz="1400" dirty="0"/>
              <a:t> </a:t>
            </a:r>
            <a:r>
              <a:rPr lang="fr-FR" sz="1400" dirty="0" err="1"/>
              <a:t>transient</a:t>
            </a:r>
            <a:r>
              <a:rPr lang="fr-FR" sz="1400" dirty="0"/>
              <a:t> </a:t>
            </a:r>
            <a:r>
              <a:rPr lang="fr-FR" sz="1400" dirty="0" err="1"/>
              <a:t>ischaemic</a:t>
            </a:r>
            <a:r>
              <a:rPr lang="fr-FR" sz="1400" dirty="0"/>
              <a:t> </a:t>
            </a:r>
            <a:r>
              <a:rPr lang="fr-FR" sz="1400" dirty="0" err="1"/>
              <a:t>attack</a:t>
            </a:r>
            <a:r>
              <a:rPr lang="fr-FR" sz="1400" dirty="0"/>
              <a:t> or </a:t>
            </a:r>
            <a:r>
              <a:rPr lang="fr-FR" sz="1400" dirty="0" err="1"/>
              <a:t>ischaemic</a:t>
            </a:r>
            <a:r>
              <a:rPr lang="fr-FR" sz="1400" dirty="0"/>
              <a:t> stroke (MATCH): </a:t>
            </a:r>
            <a:r>
              <a:rPr lang="fr-FR" sz="1400" dirty="0" err="1"/>
              <a:t>study</a:t>
            </a:r>
            <a:r>
              <a:rPr lang="fr-FR" sz="1400" dirty="0"/>
              <a:t> design and </a:t>
            </a:r>
            <a:r>
              <a:rPr lang="fr-FR" sz="1400" dirty="0" err="1"/>
              <a:t>baseline</a:t>
            </a:r>
            <a:r>
              <a:rPr lang="fr-FR" sz="1400" dirty="0"/>
              <a:t> data. </a:t>
            </a:r>
            <a:r>
              <a:rPr lang="fr-FR" sz="1400" i="1" dirty="0" err="1"/>
              <a:t>Cerebrovasc</a:t>
            </a:r>
            <a:r>
              <a:rPr lang="fr-FR" sz="1400" i="1" dirty="0"/>
              <a:t> Dis </a:t>
            </a:r>
            <a:r>
              <a:rPr lang="fr-FR" sz="1400" dirty="0"/>
              <a:t>2004; </a:t>
            </a:r>
            <a:r>
              <a:rPr lang="fr-FR" sz="1400" b="1" dirty="0"/>
              <a:t>17: </a:t>
            </a:r>
            <a:r>
              <a:rPr lang="fr-FR" sz="1400" dirty="0"/>
              <a:t>253–61. </a:t>
            </a:r>
            <a:endParaRPr lang="fr-CA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12763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INTRODUCTION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1712270"/>
            <a:ext cx="7345363" cy="4353251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AVC = 3</a:t>
            </a:r>
            <a:r>
              <a:rPr lang="fr-FR" baseline="30000" dirty="0">
                <a:solidFill>
                  <a:srgbClr val="000000"/>
                </a:solidFill>
              </a:rPr>
              <a:t>e</a:t>
            </a:r>
            <a:r>
              <a:rPr lang="fr-FR" dirty="0">
                <a:solidFill>
                  <a:srgbClr val="000000"/>
                </a:solidFill>
              </a:rPr>
              <a:t> cause de décès au Canada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62 000 </a:t>
            </a:r>
            <a:r>
              <a:rPr lang="fr-FR" dirty="0" smtClean="0">
                <a:solidFill>
                  <a:srgbClr val="000000"/>
                </a:solidFill>
              </a:rPr>
              <a:t>hospitalisations par an </a:t>
            </a:r>
          </a:p>
          <a:p>
            <a:pPr>
              <a:defRPr/>
            </a:pPr>
            <a:r>
              <a:rPr lang="fr-FR" dirty="0" smtClean="0">
                <a:solidFill>
                  <a:srgbClr val="000000"/>
                </a:solidFill>
              </a:rPr>
              <a:t>Récurrence d’AVC à 30 jours:  10-20%</a:t>
            </a:r>
            <a:br>
              <a:rPr lang="fr-FR" dirty="0" smtClean="0">
                <a:solidFill>
                  <a:srgbClr val="000000"/>
                </a:solidFill>
              </a:rPr>
            </a:b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fr-FR" b="1" u="sng" dirty="0" smtClean="0">
                <a:solidFill>
                  <a:srgbClr val="000000"/>
                </a:solidFill>
              </a:rPr>
              <a:t>Recommandations </a:t>
            </a:r>
            <a:r>
              <a:rPr lang="fr-FR" b="1" u="sng" dirty="0">
                <a:solidFill>
                  <a:srgbClr val="000000"/>
                </a:solidFill>
              </a:rPr>
              <a:t>Canadiennes pour les pratiques optimales de l’AVC - prévention secondaire 2017</a:t>
            </a:r>
            <a:r>
              <a:rPr lang="fr-FR" u="sng" dirty="0">
                <a:solidFill>
                  <a:srgbClr val="000000"/>
                </a:solidFill>
              </a:rPr>
              <a:t>: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La combinaison aspirine et </a:t>
            </a:r>
            <a:r>
              <a:rPr lang="fr-FR" dirty="0" err="1">
                <a:solidFill>
                  <a:srgbClr val="000000"/>
                </a:solidFill>
              </a:rPr>
              <a:t>clopidogrel</a:t>
            </a:r>
            <a:r>
              <a:rPr lang="fr-FR" dirty="0">
                <a:solidFill>
                  <a:srgbClr val="000000"/>
                </a:solidFill>
              </a:rPr>
              <a:t> pourrait constituer une protection à la suite d’un </a:t>
            </a:r>
            <a:r>
              <a:rPr lang="fr-FR" dirty="0" smtClean="0">
                <a:solidFill>
                  <a:srgbClr val="000000"/>
                </a:solidFill>
              </a:rPr>
              <a:t>AVC mineur </a:t>
            </a:r>
            <a:r>
              <a:rPr lang="fr-FR" dirty="0">
                <a:solidFill>
                  <a:srgbClr val="000000"/>
                </a:solidFill>
              </a:rPr>
              <a:t>ou </a:t>
            </a:r>
            <a:r>
              <a:rPr lang="fr-FR" dirty="0" smtClean="0">
                <a:solidFill>
                  <a:srgbClr val="000000"/>
                </a:solidFill>
              </a:rPr>
              <a:t>d’un accident ischémique transitoire [</a:t>
            </a:r>
            <a:r>
              <a:rPr lang="fr-FR" i="1" dirty="0">
                <a:solidFill>
                  <a:srgbClr val="000000"/>
                </a:solidFill>
              </a:rPr>
              <a:t>niveau de preuve B</a:t>
            </a:r>
            <a:r>
              <a:rPr lang="fr-FR" dirty="0">
                <a:solidFill>
                  <a:srgbClr val="000000"/>
                </a:solidFill>
              </a:rPr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35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DISCUSSION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00"/>
                </a:solidFill>
              </a:rPr>
              <a:t>POINT</a:t>
            </a:r>
            <a:r>
              <a:rPr lang="fr-FR" dirty="0" smtClean="0">
                <a:solidFill>
                  <a:srgbClr val="000000"/>
                </a:solidFill>
              </a:rPr>
              <a:t>: Pour </a:t>
            </a:r>
            <a:r>
              <a:rPr lang="fr-FR" dirty="0">
                <a:solidFill>
                  <a:srgbClr val="000000"/>
                </a:solidFill>
              </a:rPr>
              <a:t>chaque 1000 </a:t>
            </a:r>
            <a:r>
              <a:rPr lang="fr-FR" dirty="0" smtClean="0">
                <a:solidFill>
                  <a:srgbClr val="000000"/>
                </a:solidFill>
              </a:rPr>
              <a:t>patients </a:t>
            </a:r>
            <a:r>
              <a:rPr lang="fr-FR" dirty="0">
                <a:solidFill>
                  <a:srgbClr val="000000"/>
                </a:solidFill>
              </a:rPr>
              <a:t>traités avec </a:t>
            </a:r>
            <a:r>
              <a:rPr lang="fr-FR" dirty="0" err="1">
                <a:solidFill>
                  <a:srgbClr val="000000"/>
                </a:solidFill>
              </a:rPr>
              <a:t>clopidogrel</a:t>
            </a:r>
            <a:r>
              <a:rPr lang="fr-FR" dirty="0">
                <a:solidFill>
                  <a:srgbClr val="000000"/>
                </a:solidFill>
              </a:rPr>
              <a:t> x 90 jours, le traitement prévient </a:t>
            </a:r>
            <a:r>
              <a:rPr lang="fr-FR" b="1" dirty="0">
                <a:solidFill>
                  <a:srgbClr val="000000"/>
                </a:solidFill>
              </a:rPr>
              <a:t>15</a:t>
            </a:r>
            <a:r>
              <a:rPr lang="fr-FR" dirty="0">
                <a:solidFill>
                  <a:srgbClr val="000000"/>
                </a:solidFill>
              </a:rPr>
              <a:t> événements ischémiques et cause</a:t>
            </a:r>
            <a:r>
              <a:rPr lang="fr-FR" b="1" dirty="0">
                <a:solidFill>
                  <a:srgbClr val="000000"/>
                </a:solidFill>
              </a:rPr>
              <a:t> 5 </a:t>
            </a:r>
            <a:r>
              <a:rPr lang="fr-FR" dirty="0" smtClean="0">
                <a:solidFill>
                  <a:srgbClr val="000000"/>
                </a:solidFill>
              </a:rPr>
              <a:t>hémorragies majeures.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b="1" dirty="0" smtClean="0">
                <a:solidFill>
                  <a:srgbClr val="000000"/>
                </a:solidFill>
              </a:rPr>
              <a:t>CHANCE</a:t>
            </a:r>
            <a:r>
              <a:rPr lang="fr-FR" dirty="0" smtClean="0">
                <a:solidFill>
                  <a:srgbClr val="000000"/>
                </a:solidFill>
              </a:rPr>
              <a:t>: Pour chaque 1000 patients traités avec </a:t>
            </a:r>
            <a:r>
              <a:rPr lang="fr-FR" dirty="0" err="1" smtClean="0">
                <a:solidFill>
                  <a:srgbClr val="000000"/>
                </a:solidFill>
              </a:rPr>
              <a:t>clopidogrel</a:t>
            </a:r>
            <a:r>
              <a:rPr lang="fr-FR" dirty="0" smtClean="0">
                <a:solidFill>
                  <a:srgbClr val="000000"/>
                </a:solidFill>
              </a:rPr>
              <a:t> x 90 jours, le traitement prévient </a:t>
            </a:r>
            <a:r>
              <a:rPr lang="fr-FR" b="1" dirty="0" smtClean="0">
                <a:solidFill>
                  <a:srgbClr val="000000"/>
                </a:solidFill>
              </a:rPr>
              <a:t>35 </a:t>
            </a:r>
            <a:r>
              <a:rPr lang="fr-FR" dirty="0" smtClean="0">
                <a:solidFill>
                  <a:srgbClr val="000000"/>
                </a:solidFill>
              </a:rPr>
              <a:t>événements </a:t>
            </a:r>
            <a:r>
              <a:rPr lang="fr-FR" dirty="0">
                <a:solidFill>
                  <a:srgbClr val="000000"/>
                </a:solidFill>
              </a:rPr>
              <a:t>ischémiques et </a:t>
            </a:r>
            <a:r>
              <a:rPr lang="fr-FR" dirty="0" smtClean="0">
                <a:solidFill>
                  <a:srgbClr val="000000"/>
                </a:solidFill>
              </a:rPr>
              <a:t>ne cause pas d’hémorragie </a:t>
            </a:r>
            <a:r>
              <a:rPr lang="fr-FR" dirty="0">
                <a:solidFill>
                  <a:srgbClr val="000000"/>
                </a:solidFill>
              </a:rPr>
              <a:t>majeure.</a:t>
            </a:r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83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  <a:latin typeface="Calisto MT" charset="0"/>
              </a:rPr>
              <a:t>INTRODUCTION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42020"/>
              </p:ext>
            </p:extLst>
          </p:nvPr>
        </p:nvGraphicFramePr>
        <p:xfrm>
          <a:off x="900112" y="2133601"/>
          <a:ext cx="7345363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997909" y="2005181"/>
            <a:ext cx="69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P</a:t>
            </a:r>
            <a:endParaRPr lang="fr-FR" sz="5000" dirty="0"/>
          </a:p>
        </p:txBody>
      </p:sp>
      <p:sp>
        <p:nvSpPr>
          <p:cNvPr id="6" name="ZoneTexte 5"/>
          <p:cNvSpPr txBox="1"/>
          <p:nvPr/>
        </p:nvSpPr>
        <p:spPr>
          <a:xfrm>
            <a:off x="1997909" y="3153432"/>
            <a:ext cx="69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/>
              <a:t>I</a:t>
            </a:r>
            <a:endParaRPr lang="fr-FR" sz="5000" dirty="0"/>
          </a:p>
        </p:txBody>
      </p:sp>
      <p:sp>
        <p:nvSpPr>
          <p:cNvPr id="7" name="ZoneTexte 6"/>
          <p:cNvSpPr txBox="1"/>
          <p:nvPr/>
        </p:nvSpPr>
        <p:spPr>
          <a:xfrm>
            <a:off x="1997909" y="4152256"/>
            <a:ext cx="5851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/>
              <a:t>C</a:t>
            </a:r>
            <a:endParaRPr lang="fr-FR" sz="5000" dirty="0"/>
          </a:p>
        </p:txBody>
      </p:sp>
      <p:sp>
        <p:nvSpPr>
          <p:cNvPr id="8" name="ZoneTexte 7"/>
          <p:cNvSpPr txBox="1"/>
          <p:nvPr/>
        </p:nvSpPr>
        <p:spPr>
          <a:xfrm>
            <a:off x="1997909" y="5203747"/>
            <a:ext cx="470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/>
              <a:t>O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99196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MÉTHODOLOGIE</a:t>
            </a:r>
            <a:endParaRPr lang="fr-FR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4247158770"/>
              </p:ext>
            </p:extLst>
          </p:nvPr>
        </p:nvGraphicFramePr>
        <p:xfrm>
          <a:off x="725161" y="1920120"/>
          <a:ext cx="7529471" cy="4364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600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MÉTHODOLOGIE</a:t>
            </a:r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805098"/>
              </p:ext>
            </p:extLst>
          </p:nvPr>
        </p:nvGraphicFramePr>
        <p:xfrm>
          <a:off x="900113" y="2394082"/>
          <a:ext cx="7345362" cy="320635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72681"/>
                <a:gridCol w="3672681"/>
              </a:tblGrid>
              <a:tr h="27291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400" dirty="0" smtClean="0"/>
                        <a:t>Critères d’inclusion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400" dirty="0" smtClean="0"/>
                        <a:t>Critères d’exclusion</a:t>
                      </a:r>
                      <a:endParaRPr lang="fr-FR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50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²"/>
                      </a:pPr>
                      <a:r>
                        <a:rPr lang="fr-FR" dirty="0" smtClean="0"/>
                        <a:t>Essais randomisés contrôlés</a:t>
                      </a:r>
                      <a:br>
                        <a:rPr lang="fr-FR" dirty="0" smtClean="0"/>
                      </a:br>
                      <a:endParaRPr lang="fr-FR" dirty="0" smtClean="0"/>
                    </a:p>
                    <a:p>
                      <a:pPr marL="285750" indent="-285750">
                        <a:buFont typeface="Wingdings" charset="2"/>
                        <a:buChar char="²"/>
                      </a:pPr>
                      <a:r>
                        <a:rPr lang="fr-FR" dirty="0" smtClean="0"/>
                        <a:t>Années 2000</a:t>
                      </a:r>
                      <a:r>
                        <a:rPr lang="fr-FR" baseline="0" dirty="0" smtClean="0"/>
                        <a:t> à 2018</a:t>
                      </a:r>
                      <a:br>
                        <a:rPr lang="fr-FR" baseline="0" dirty="0" smtClean="0"/>
                      </a:br>
                      <a:endParaRPr lang="fr-FR" baseline="0" dirty="0" smtClean="0"/>
                    </a:p>
                    <a:p>
                      <a:pPr marL="285750" indent="-285750">
                        <a:buFont typeface="Wingdings" charset="2"/>
                        <a:buChar char="²"/>
                      </a:pPr>
                      <a:r>
                        <a:rPr lang="fr-FR" baseline="0" dirty="0" smtClean="0"/>
                        <a:t>Double insu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dirty="0" smtClean="0"/>
                        <a:t>Sous-études d’essais</a:t>
                      </a:r>
                      <a:r>
                        <a:rPr lang="fr-FR" baseline="0" dirty="0" smtClean="0"/>
                        <a:t> cliniques</a:t>
                      </a:r>
                      <a:r>
                        <a:rPr lang="fr-FR" dirty="0" smtClean="0"/>
                        <a:t> inclus</a:t>
                      </a:r>
                      <a:r>
                        <a:rPr lang="fr-FR" baseline="0" dirty="0" smtClean="0"/>
                        <a:t> dans l’analyse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baseline="0" dirty="0" smtClean="0"/>
                    </a:p>
                    <a:p>
                      <a:pPr marL="285750" indent="-285750">
                        <a:buFont typeface="Wingdings" charset="2"/>
                        <a:buChar char="²"/>
                      </a:pPr>
                      <a:r>
                        <a:rPr lang="fr-FR" baseline="0" dirty="0" smtClean="0"/>
                        <a:t>Autre issue primaire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 </a:t>
                      </a:r>
                    </a:p>
                    <a:p>
                      <a:pPr marL="285750" indent="-285750">
                        <a:buFont typeface="Wingdings" charset="2"/>
                        <a:buChar char="²"/>
                      </a:pPr>
                      <a:r>
                        <a:rPr lang="fr-FR" baseline="0" dirty="0" smtClean="0"/>
                        <a:t>Autre antiplaquettaire </a:t>
                      </a:r>
                      <a:br>
                        <a:rPr lang="fr-FR" baseline="0" dirty="0" smtClean="0"/>
                      </a:br>
                      <a:r>
                        <a:rPr lang="fr-FR" dirty="0" smtClean="0"/>
                        <a:t>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dirty="0" smtClean="0"/>
                        <a:t>Autre population </a:t>
                      </a:r>
                    </a:p>
                    <a:p>
                      <a:pPr marL="285750" indent="-285750">
                        <a:buFont typeface="Wingdings" charset="2"/>
                        <a:buChar char="²"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1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MÉTHODOLOGIE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520345"/>
              </p:ext>
            </p:extLst>
          </p:nvPr>
        </p:nvGraphicFramePr>
        <p:xfrm>
          <a:off x="900113" y="1746809"/>
          <a:ext cx="7875522" cy="500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478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RÉSULTATS</a:t>
            </a:r>
            <a:endParaRPr lang="fr-FR" dirty="0">
              <a:solidFill>
                <a:srgbClr val="000000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738692"/>
              </p:ext>
            </p:extLst>
          </p:nvPr>
        </p:nvGraphicFramePr>
        <p:xfrm>
          <a:off x="130252" y="1317650"/>
          <a:ext cx="8873322" cy="547132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59242"/>
                <a:gridCol w="3660116"/>
                <a:gridCol w="3653964"/>
              </a:tblGrid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TITRE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MATCH</a:t>
                      </a:r>
                      <a:r>
                        <a:rPr lang="fr-FR" baseline="0" dirty="0" smtClean="0"/>
                        <a:t> 2004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SPS3</a:t>
                      </a:r>
                      <a:r>
                        <a:rPr lang="fr-FR" baseline="0" dirty="0" smtClean="0"/>
                        <a:t> 2012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Sites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507 centres Europe, E-U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82 centres 65% E-U Canada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7599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3020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Intervention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err="1" smtClean="0"/>
                        <a:t>Plavix</a:t>
                      </a:r>
                      <a:r>
                        <a:rPr lang="fr-FR" baseline="0" dirty="0" smtClean="0"/>
                        <a:t> 75 + AAS 75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75 + AAS 325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75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AAS 325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Haut risque vasculaire</a:t>
                      </a:r>
                    </a:p>
                    <a:p>
                      <a:pPr algn="ctr"/>
                      <a:r>
                        <a:rPr lang="fr-FR" dirty="0" smtClean="0"/>
                        <a:t>50% AVC lacunaire </a:t>
                      </a:r>
                    </a:p>
                    <a:p>
                      <a:pPr algn="ctr"/>
                      <a:r>
                        <a:rPr lang="fr-FR" dirty="0" smtClean="0"/>
                        <a:t>34%</a:t>
                      </a:r>
                      <a:r>
                        <a:rPr lang="fr-FR" baseline="0" dirty="0" smtClean="0"/>
                        <a:t> ASO</a:t>
                      </a:r>
                      <a:r>
                        <a:rPr lang="fr-FR" dirty="0" smtClean="0"/>
                        <a:t> 21% AIT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AVC lacunaires </a:t>
                      </a:r>
                    </a:p>
                    <a:p>
                      <a:pPr algn="ctr"/>
                      <a:r>
                        <a:rPr lang="fr-FR" dirty="0" err="1" smtClean="0"/>
                        <a:t>Tx</a:t>
                      </a:r>
                      <a:r>
                        <a:rPr lang="fr-FR" dirty="0" smtClean="0"/>
                        <a:t> agressif comorbidités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Sévérité AVC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Rankin</a:t>
                      </a:r>
                      <a:r>
                        <a:rPr lang="fr-FR" dirty="0" smtClean="0"/>
                        <a:t> 0-5</a:t>
                      </a:r>
                      <a:r>
                        <a:rPr lang="fr-FR" baseline="0" dirty="0" smtClean="0"/>
                        <a:t> (73% entre 0-2)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Rankin</a:t>
                      </a:r>
                      <a:r>
                        <a:rPr lang="fr-FR" dirty="0" smtClean="0"/>
                        <a:t> &lt; 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16">
                <a:tc>
                  <a:txBody>
                    <a:bodyPr/>
                    <a:lstStyle/>
                    <a:p>
                      <a:r>
                        <a:rPr lang="fr-FR" dirty="0" smtClean="0"/>
                        <a:t>Début </a:t>
                      </a:r>
                      <a:r>
                        <a:rPr lang="fr-FR" dirty="0" err="1" smtClean="0"/>
                        <a:t>tx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3 mois ( 26 jrs </a:t>
                      </a:r>
                      <a:r>
                        <a:rPr lang="fr-FR" dirty="0" err="1" smtClean="0"/>
                        <a:t>moy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6 mois (62 jrs médian)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48">
                <a:tc>
                  <a:txBody>
                    <a:bodyPr/>
                    <a:lstStyle/>
                    <a:p>
                      <a:r>
                        <a:rPr lang="fr-FR" dirty="0" smtClean="0"/>
                        <a:t>Durée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 mois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3,4 ans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Composite  15,7% vs 16,7% (</a:t>
                      </a:r>
                      <a:r>
                        <a:rPr lang="fr-FR" b="1" dirty="0" smtClean="0"/>
                        <a:t>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e</a:t>
                      </a:r>
                      <a:r>
                        <a:rPr lang="fr-FR" dirty="0" smtClean="0"/>
                        <a:t> AVC 2,5 vs 2,7% par an (</a:t>
                      </a:r>
                      <a:r>
                        <a:rPr lang="fr-FR" b="1" dirty="0" smtClean="0"/>
                        <a:t>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Saignement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Pot.</a:t>
                      </a:r>
                      <a:r>
                        <a:rPr lang="fr-FR" baseline="0" dirty="0" smtClean="0"/>
                        <a:t> mortel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3%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vs 1% </a:t>
                      </a:r>
                    </a:p>
                    <a:p>
                      <a:pPr algn="ctr"/>
                      <a:r>
                        <a:rPr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NNH 79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Majeur </a:t>
                      </a:r>
                      <a:r>
                        <a:rPr lang="fr-FR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fr-FR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fr-FR" b="0" baseline="0" dirty="0" smtClean="0"/>
                        <a:t>2,1% vs 1,1%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NNH 100 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1,97 (IC 95%1,41-2,71)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43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3" y="0"/>
            <a:ext cx="7345362" cy="1339850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534463"/>
              </p:ext>
            </p:extLst>
          </p:nvPr>
        </p:nvGraphicFramePr>
        <p:xfrm>
          <a:off x="130252" y="1317650"/>
          <a:ext cx="8873322" cy="544286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59242"/>
                <a:gridCol w="3829876"/>
                <a:gridCol w="3484204"/>
              </a:tblGrid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TITRE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FASTER</a:t>
                      </a:r>
                      <a:r>
                        <a:rPr lang="fr-FR" baseline="0" dirty="0" smtClean="0"/>
                        <a:t> 2007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COMPRESS 2016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Sites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 centres</a:t>
                      </a:r>
                      <a:r>
                        <a:rPr lang="fr-FR" baseline="0" dirty="0" smtClean="0"/>
                        <a:t> Canada (1 E-U)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 centres Corée du</a:t>
                      </a:r>
                      <a:r>
                        <a:rPr lang="fr-FR" baseline="0" dirty="0" smtClean="0"/>
                        <a:t> Sud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392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349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Intervention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300 x1</a:t>
                      </a:r>
                      <a:r>
                        <a:rPr lang="fr-FR" baseline="0" dirty="0" smtClean="0"/>
                        <a:t> puis </a:t>
                      </a:r>
                      <a:r>
                        <a:rPr lang="fr-FR" dirty="0" smtClean="0"/>
                        <a:t>75 </a:t>
                      </a:r>
                    </a:p>
                    <a:p>
                      <a:pPr algn="ctr"/>
                      <a:r>
                        <a:rPr lang="fr-FR" dirty="0" smtClean="0"/>
                        <a:t>+ AAS 162 x1</a:t>
                      </a:r>
                      <a:r>
                        <a:rPr lang="fr-FR" baseline="0" dirty="0" smtClean="0"/>
                        <a:t> puis</a:t>
                      </a:r>
                      <a:r>
                        <a:rPr lang="fr-FR" dirty="0" smtClean="0"/>
                        <a:t> 81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75 </a:t>
                      </a:r>
                    </a:p>
                    <a:p>
                      <a:pPr algn="ctr"/>
                      <a:r>
                        <a:rPr lang="fr-FR" dirty="0" smtClean="0"/>
                        <a:t>+ AAS 300 x1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puis 100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AAS 162 x 1 puis 81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AAS 300 x1 puis 100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33% lacunaire 25% ASO 40% AIT</a:t>
                      </a:r>
                    </a:p>
                    <a:p>
                      <a:pPr algn="ctr"/>
                      <a:r>
                        <a:rPr lang="fr-FR" dirty="0" smtClean="0"/>
                        <a:t>Peu de comorbidités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AVC ASO</a:t>
                      </a:r>
                    </a:p>
                    <a:p>
                      <a:pPr algn="ctr"/>
                      <a:r>
                        <a:rPr lang="fr-FR" dirty="0" smtClean="0"/>
                        <a:t>(70% intracr</a:t>
                      </a:r>
                      <a:r>
                        <a:rPr lang="fr-FR" dirty="0" smtClean="0"/>
                        <a:t>ânien 30% carotides)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Sévérité AVC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NIHSS</a:t>
                      </a:r>
                      <a:r>
                        <a:rPr lang="fr-FR" baseline="0" dirty="0" smtClean="0"/>
                        <a:t> ≤ 3 ou AIT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NIHSS </a:t>
                      </a:r>
                      <a:r>
                        <a:rPr lang="fr-FR" dirty="0" err="1" smtClean="0"/>
                        <a:t>moy</a:t>
                      </a:r>
                      <a:r>
                        <a:rPr lang="fr-FR" dirty="0" smtClean="0"/>
                        <a:t> 3 (0-19)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Début </a:t>
                      </a:r>
                      <a:r>
                        <a:rPr lang="fr-FR" dirty="0" err="1" smtClean="0"/>
                        <a:t>tx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24 heures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48 heures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48">
                <a:tc>
                  <a:txBody>
                    <a:bodyPr/>
                    <a:lstStyle/>
                    <a:p>
                      <a:r>
                        <a:rPr lang="fr-FR" dirty="0" smtClean="0"/>
                        <a:t>Durée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jours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r>
                        <a:rPr lang="fr-FR" baseline="0" dirty="0" smtClean="0"/>
                        <a:t> jours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</a:t>
                      </a:r>
                      <a:r>
                        <a:rPr lang="fr-FR" b="0" baseline="30000" dirty="0" smtClean="0"/>
                        <a:t>e</a:t>
                      </a:r>
                      <a:r>
                        <a:rPr lang="fr-FR" b="0" dirty="0" smtClean="0"/>
                        <a:t> AVC 7,1 %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0" dirty="0" smtClean="0"/>
                        <a:t>vs 10,8 % RR 0,7 </a:t>
                      </a:r>
                      <a:r>
                        <a:rPr lang="fr-FR" b="1" dirty="0" smtClean="0"/>
                        <a:t>(NS)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AVC IRM 36,5% vs 35,9% </a:t>
                      </a:r>
                      <a:r>
                        <a:rPr lang="fr-FR" b="1" dirty="0" smtClean="0"/>
                        <a:t>(NS)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Saignement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 Sgt intracr</a:t>
                      </a:r>
                      <a:r>
                        <a:rPr lang="fr-FR" b="0" dirty="0" smtClean="0"/>
                        <a:t>ânien, 1 sévère </a:t>
                      </a:r>
                      <a:r>
                        <a:rPr lang="fr-FR" b="1" dirty="0" smtClean="0"/>
                        <a:t>(NS)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Pot. Mortel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0" dirty="0" smtClean="0"/>
                        <a:t>2,3 % vs 1,1% </a:t>
                      </a:r>
                    </a:p>
                    <a:p>
                      <a:pPr algn="ctr"/>
                      <a:r>
                        <a:rPr lang="fr-FR" b="0" dirty="0" smtClean="0"/>
                        <a:t>RR 2,05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1" dirty="0" smtClean="0"/>
                        <a:t>(NS)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7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113" y="4269"/>
            <a:ext cx="7345362" cy="1339850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</a:rPr>
              <a:t>RÉSULTATS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759108"/>
              </p:ext>
            </p:extLst>
          </p:nvPr>
        </p:nvGraphicFramePr>
        <p:xfrm>
          <a:off x="130252" y="1210077"/>
          <a:ext cx="8873322" cy="561970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59242"/>
                <a:gridCol w="3618218"/>
                <a:gridCol w="3695862"/>
              </a:tblGrid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TITRE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CHANCE 2013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POINT 2018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Sites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114 centres Chine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269 centres (83% E-U 5% Canada)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5170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4881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Intervention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300 x1 puis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75</a:t>
                      </a:r>
                    </a:p>
                    <a:p>
                      <a:pPr algn="ctr"/>
                      <a:r>
                        <a:rPr lang="fr-FR" dirty="0" smtClean="0"/>
                        <a:t>+ AAS 75-300 x1 puis</a:t>
                      </a:r>
                      <a:r>
                        <a:rPr lang="fr-FR" baseline="0" dirty="0" smtClean="0"/>
                        <a:t> 75 </a:t>
                      </a:r>
                      <a:r>
                        <a:rPr lang="fr-FR" b="1" baseline="0" dirty="0" smtClean="0"/>
                        <a:t>x 21 jrs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Plavix</a:t>
                      </a:r>
                      <a:r>
                        <a:rPr lang="fr-FR" dirty="0" smtClean="0"/>
                        <a:t> 600 x 1 puis 75 </a:t>
                      </a:r>
                    </a:p>
                    <a:p>
                      <a:pPr algn="ctr"/>
                      <a:r>
                        <a:rPr lang="fr-FR" dirty="0" smtClean="0"/>
                        <a:t>+</a:t>
                      </a:r>
                      <a:r>
                        <a:rPr lang="fr-FR" baseline="0" dirty="0" smtClean="0"/>
                        <a:t> AAS 50-325 die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AAS 75-300 x1 puis 75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AAS 50-325 die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Type de Pts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72% AVC 28% AIT Type?</a:t>
                      </a:r>
                    </a:p>
                    <a:p>
                      <a:pPr algn="ctr"/>
                      <a:r>
                        <a:rPr lang="fr-FR" dirty="0" smtClean="0"/>
                        <a:t>Peu de comorbidités et </a:t>
                      </a:r>
                      <a:r>
                        <a:rPr lang="fr-FR" dirty="0" err="1" smtClean="0"/>
                        <a:t>Tx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57% AVC 43%</a:t>
                      </a:r>
                      <a:r>
                        <a:rPr lang="fr-FR" baseline="0" dirty="0" smtClean="0"/>
                        <a:t> AIT</a:t>
                      </a:r>
                    </a:p>
                    <a:p>
                      <a:pPr algn="ctr"/>
                      <a:r>
                        <a:rPr lang="fr-FR" baseline="0" dirty="0" smtClean="0"/>
                        <a:t>Type?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Sévérité AVC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NIHSS ≤ 3 ou AIT ABCD</a:t>
                      </a:r>
                      <a:r>
                        <a:rPr lang="fr-FR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 4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NIHSS ≤ 3 ou AIT ABCD</a:t>
                      </a:r>
                      <a:r>
                        <a:rPr lang="fr-FR" sz="1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 4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Début </a:t>
                      </a:r>
                      <a:r>
                        <a:rPr lang="fr-FR" dirty="0" err="1" smtClean="0"/>
                        <a:t>tx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24 heures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&lt; 12 heures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48">
                <a:tc>
                  <a:txBody>
                    <a:bodyPr/>
                    <a:lstStyle/>
                    <a:p>
                      <a:r>
                        <a:rPr lang="fr-FR" dirty="0" smtClean="0"/>
                        <a:t>Durée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jours (21 jrs bithérapie*)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 jours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baseline="0" dirty="0" smtClean="0"/>
                        <a:t>2</a:t>
                      </a:r>
                      <a:r>
                        <a:rPr lang="fr-FR" b="0" baseline="30000" dirty="0" smtClean="0"/>
                        <a:t>e</a:t>
                      </a:r>
                      <a:r>
                        <a:rPr lang="fr-FR" b="0" baseline="0" dirty="0" smtClean="0"/>
                        <a:t> AVC 8,2</a:t>
                      </a:r>
                      <a:r>
                        <a:rPr lang="fr-FR" b="0" dirty="0" smtClean="0"/>
                        <a:t>% vs 11,7%, RR 0,68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NNT = 29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Composite 5% vs 6,5%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0" dirty="0" smtClean="0"/>
                        <a:t>RR 0,75 </a:t>
                      </a:r>
                      <a:r>
                        <a:rPr lang="fr-FR" b="1" dirty="0" smtClean="0"/>
                        <a:t>NNT = 65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44">
                <a:tc>
                  <a:txBody>
                    <a:bodyPr/>
                    <a:lstStyle/>
                    <a:p>
                      <a:r>
                        <a:rPr lang="fr-FR" dirty="0" smtClean="0"/>
                        <a:t>Saignement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Modéré + sévère 0,3%</a:t>
                      </a:r>
                      <a:r>
                        <a:rPr lang="fr-FR" b="0" baseline="0" dirty="0" smtClean="0"/>
                        <a:t> vs 0,3% </a:t>
                      </a:r>
                      <a:r>
                        <a:rPr lang="fr-FR" b="1" baseline="0" dirty="0" smtClean="0"/>
                        <a:t>NS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Majeur 0,9% vs 0,4% RR 2,32 </a:t>
                      </a:r>
                      <a:r>
                        <a:rPr lang="fr-FR" b="1" dirty="0" smtClean="0"/>
                        <a:t>NNH 186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7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Personnalisée 9">
      <a:dk1>
        <a:sysClr val="windowText" lastClr="000000"/>
      </a:dk1>
      <a:lt1>
        <a:sysClr val="window" lastClr="FFFFFF"/>
      </a:lt1>
      <a:dk2>
        <a:srgbClr val="885AFE"/>
      </a:dk2>
      <a:lt2>
        <a:srgbClr val="FF6666"/>
      </a:lt2>
      <a:accent1>
        <a:srgbClr val="8C73D0"/>
      </a:accent1>
      <a:accent2>
        <a:srgbClr val="FFCC66"/>
      </a:accent2>
      <a:accent3>
        <a:srgbClr val="C5A6E8"/>
      </a:accent3>
      <a:accent4>
        <a:srgbClr val="FF8000"/>
      </a:accent4>
      <a:accent5>
        <a:srgbClr val="800040"/>
      </a:accent5>
      <a:accent6>
        <a:srgbClr val="800040"/>
      </a:accent6>
      <a:hlink>
        <a:srgbClr val="744AE0"/>
      </a:hlink>
      <a:folHlink>
        <a:srgbClr val="8D8AD1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11417</TotalTime>
  <Words>2061</Words>
  <Application>Microsoft Macintosh PowerPoint</Application>
  <PresentationFormat>Présentation à l'écran (4:3)</PresentationFormat>
  <Paragraphs>418</Paragraphs>
  <Slides>20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Capital</vt:lpstr>
      <vt:lpstr>Les antiplaquettaires post AVC : un c’est bien, mais deux est-ce mieux ?</vt:lpstr>
      <vt:lpstr>INTRODUCTION</vt:lpstr>
      <vt:lpstr>INTRODUCTION</vt:lpstr>
      <vt:lpstr>MÉTHODOLOGIE</vt:lpstr>
      <vt:lpstr>MÉTHODOLOGIE</vt:lpstr>
      <vt:lpstr>MÉTHODOLOGIE</vt:lpstr>
      <vt:lpstr>RÉSULTATS</vt:lpstr>
      <vt:lpstr>RÉSULTATS</vt:lpstr>
      <vt:lpstr>RÉSULTATS</vt:lpstr>
      <vt:lpstr>RÉSULTATS</vt:lpstr>
      <vt:lpstr>DISCUSSION</vt:lpstr>
      <vt:lpstr>DISCUSSION</vt:lpstr>
      <vt:lpstr>DISCUSSION</vt:lpstr>
      <vt:lpstr>DISCUSSION</vt:lpstr>
      <vt:lpstr>DISCUSSION</vt:lpstr>
      <vt:lpstr>DISCUSSION</vt:lpstr>
      <vt:lpstr>CONCLUSION</vt:lpstr>
      <vt:lpstr>BILIOGRAPHIE</vt:lpstr>
      <vt:lpstr>BILIOGRAPHIE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antiplaquettaires post AVC : un c’est bien, mais deux est-ce mieux ?</dc:title>
  <dc:creator>Claudie Richer</dc:creator>
  <cp:lastModifiedBy>Claudie Richer</cp:lastModifiedBy>
  <cp:revision>116</cp:revision>
  <dcterms:created xsi:type="dcterms:W3CDTF">2019-05-12T22:39:01Z</dcterms:created>
  <dcterms:modified xsi:type="dcterms:W3CDTF">2019-05-20T20:56:26Z</dcterms:modified>
</cp:coreProperties>
</file>